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Lst>
  <p:notesMasterIdLst>
    <p:notesMasterId r:id="rId41"/>
  </p:notesMasterIdLst>
  <p:handoutMasterIdLst>
    <p:handoutMasterId r:id="rId42"/>
  </p:handoutMasterIdLst>
  <p:sldIdLst>
    <p:sldId id="1090" r:id="rId8"/>
    <p:sldId id="1091" r:id="rId9"/>
    <p:sldId id="1092" r:id="rId10"/>
    <p:sldId id="1093" r:id="rId11"/>
    <p:sldId id="1094" r:id="rId12"/>
    <p:sldId id="1095" r:id="rId13"/>
    <p:sldId id="1096" r:id="rId14"/>
    <p:sldId id="1097" r:id="rId15"/>
    <p:sldId id="1098" r:id="rId16"/>
    <p:sldId id="1099" r:id="rId17"/>
    <p:sldId id="1100" r:id="rId18"/>
    <p:sldId id="1101" r:id="rId19"/>
    <p:sldId id="1102" r:id="rId20"/>
    <p:sldId id="1103" r:id="rId21"/>
    <p:sldId id="1104" r:id="rId22"/>
    <p:sldId id="1105" r:id="rId23"/>
    <p:sldId id="1106" r:id="rId24"/>
    <p:sldId id="1107" r:id="rId25"/>
    <p:sldId id="1108" r:id="rId26"/>
    <p:sldId id="1109" r:id="rId27"/>
    <p:sldId id="1110" r:id="rId28"/>
    <p:sldId id="1111" r:id="rId29"/>
    <p:sldId id="1112" r:id="rId30"/>
    <p:sldId id="1113" r:id="rId31"/>
    <p:sldId id="1114" r:id="rId32"/>
    <p:sldId id="1115" r:id="rId33"/>
    <p:sldId id="1116" r:id="rId34"/>
    <p:sldId id="1117" r:id="rId35"/>
    <p:sldId id="1118" r:id="rId36"/>
    <p:sldId id="1119" r:id="rId37"/>
    <p:sldId id="1120" r:id="rId38"/>
    <p:sldId id="1121" r:id="rId39"/>
    <p:sldId id="1122" r:id="rId4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90"/>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 id="1119"/>
            <p14:sldId id="1120"/>
            <p14:sldId id="1121"/>
            <p14:sldId id="1122"/>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46"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Microsoft SharePoint Conference 2009</a:t>
            </a:r>
            <a:endParaRPr lang="en-US" dirty="0">
              <a:solidFill>
                <a:prstClr val="black"/>
              </a:solidFill>
            </a:endParaRPr>
          </a:p>
        </p:txBody>
      </p:sp>
      <p:sp>
        <p:nvSpPr>
          <p:cNvPr id="5" name="Date Placeholder 4"/>
          <p:cNvSpPr>
            <a:spLocks noGrp="1"/>
          </p:cNvSpPr>
          <p:nvPr>
            <p:ph type="dt" idx="11"/>
          </p:nvPr>
        </p:nvSpPr>
        <p:spPr/>
        <p:txBody>
          <a:bodyPr/>
          <a:lstStyle/>
          <a:p>
            <a:fld id="{BF361C23-1CA8-4539-B6E3-1628BFA3A84F}"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4121427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Microsoft SharePoint Conference 2009</a:t>
            </a:r>
            <a:endParaRPr lang="en-US" dirty="0">
              <a:solidFill>
                <a:prstClr val="black"/>
              </a:solidFill>
            </a:endParaRPr>
          </a:p>
        </p:txBody>
      </p:sp>
      <p:sp>
        <p:nvSpPr>
          <p:cNvPr id="5" name="Date Placeholder 4"/>
          <p:cNvSpPr>
            <a:spLocks noGrp="1"/>
          </p:cNvSpPr>
          <p:nvPr>
            <p:ph type="dt" idx="11"/>
          </p:nvPr>
        </p:nvSpPr>
        <p:spPr/>
        <p:txBody>
          <a:bodyPr/>
          <a:lstStyle/>
          <a:p>
            <a:fld id="{F8ACC060-51F4-472B-BDDE-F713308EF1FF}"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480707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Microsoft SharePoint Conference 2009</a:t>
            </a:r>
            <a:endParaRPr lang="en-US" dirty="0">
              <a:solidFill>
                <a:prstClr val="black"/>
              </a:solidFill>
            </a:endParaRPr>
          </a:p>
        </p:txBody>
      </p:sp>
      <p:sp>
        <p:nvSpPr>
          <p:cNvPr id="5" name="Date Placeholder 4"/>
          <p:cNvSpPr>
            <a:spLocks noGrp="1"/>
          </p:cNvSpPr>
          <p:nvPr>
            <p:ph type="dt" idx="11"/>
          </p:nvPr>
        </p:nvSpPr>
        <p:spPr/>
        <p:txBody>
          <a:bodyPr/>
          <a:lstStyle/>
          <a:p>
            <a:fld id="{41D9528E-0F40-4D8C-8DC7-4628873FD2B7}"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359022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FA39BBE-9C02-414E-B2B7-3F83C572A35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8578993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96E825E-3527-47EE-9C6E-A903F606694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3902401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1E9D401-0A68-4AA3-9437-3BAC29369C0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341975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8:32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8829033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8358982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68464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8475337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111626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4263907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2687415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6319877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0502120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7973882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9900659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233769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2654234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03870302"/>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596043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4790161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3531335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3392406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626766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777042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487099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17555918"/>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18299282"/>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89414170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52052317"/>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9486237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1092849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0983552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03726160"/>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4308885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98542014"/>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51882737"/>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1331827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5223425"/>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7.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8"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35729530"/>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76933488"/>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hyperlink" Target="mailto:user@domain.com" TargetMode="Externa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73620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Large Enterprise</a:t>
            </a:r>
            <a:endParaRPr lang="en-US" dirty="0"/>
          </a:p>
        </p:txBody>
      </p:sp>
      <p:sp>
        <p:nvSpPr>
          <p:cNvPr id="5" name="Rounded Rectangle 4"/>
          <p:cNvSpPr/>
          <p:nvPr/>
        </p:nvSpPr>
        <p:spPr>
          <a:xfrm>
            <a:off x="5305063" y="3215539"/>
            <a:ext cx="1486337" cy="13697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FFFFFF"/>
                </a:solidFill>
                <a:latin typeface="Times New Roman"/>
                <a:ea typeface="Times New Roman"/>
              </a:rPr>
              <a:t> </a:t>
            </a:r>
          </a:p>
        </p:txBody>
      </p:sp>
      <p:sp>
        <p:nvSpPr>
          <p:cNvPr id="7" name="Rounded Rectangle 6"/>
          <p:cNvSpPr/>
          <p:nvPr/>
        </p:nvSpPr>
        <p:spPr>
          <a:xfrm>
            <a:off x="3167847" y="1865207"/>
            <a:ext cx="1748631" cy="1661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FFFFFF"/>
                </a:solidFill>
                <a:latin typeface="Times New Roman"/>
                <a:ea typeface="Times New Roman"/>
              </a:rPr>
              <a:t> </a:t>
            </a:r>
          </a:p>
        </p:txBody>
      </p:sp>
      <p:sp>
        <p:nvSpPr>
          <p:cNvPr id="8" name="Rounded Rectangle 7"/>
          <p:cNvSpPr/>
          <p:nvPr/>
        </p:nvSpPr>
        <p:spPr>
          <a:xfrm>
            <a:off x="3216421" y="1913779"/>
            <a:ext cx="1645656" cy="7771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16">
                <a:solidFill>
                  <a:srgbClr val="FFFFFF"/>
                </a:solidFill>
                <a:latin typeface="Times New Roman"/>
                <a:ea typeface="Times New Roman"/>
              </a:rPr>
              <a:t> </a:t>
            </a:r>
            <a:endParaRPr lang="en-US" sz="1224">
              <a:solidFill>
                <a:srgbClr val="FFFFFF"/>
              </a:solidFill>
              <a:latin typeface="Times New Roman"/>
              <a:ea typeface="Times New Roman"/>
            </a:endParaRPr>
          </a:p>
        </p:txBody>
      </p:sp>
      <p:sp>
        <p:nvSpPr>
          <p:cNvPr id="9" name="Rounded Rectangle 8"/>
          <p:cNvSpPr/>
          <p:nvPr/>
        </p:nvSpPr>
        <p:spPr>
          <a:xfrm>
            <a:off x="6150235" y="3759557"/>
            <a:ext cx="592592" cy="7480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FFFFFF"/>
                </a:solidFill>
                <a:ea typeface="Times New Roman"/>
                <a:cs typeface="Times New Roman"/>
              </a:rPr>
              <a:t>MSODS</a:t>
            </a:r>
            <a:endParaRPr lang="en-US" sz="1224">
              <a:solidFill>
                <a:srgbClr val="FFFFFF"/>
              </a:solidFill>
              <a:latin typeface="Times New Roman"/>
              <a:ea typeface="Times New Roman"/>
            </a:endParaRPr>
          </a:p>
        </p:txBody>
      </p:sp>
      <p:sp>
        <p:nvSpPr>
          <p:cNvPr id="14" name="Rounded Rectangle 13"/>
          <p:cNvSpPr/>
          <p:nvPr/>
        </p:nvSpPr>
        <p:spPr>
          <a:xfrm>
            <a:off x="4294742" y="2826954"/>
            <a:ext cx="567334" cy="514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FFFFFF"/>
                </a:solidFill>
                <a:ea typeface="Times New Roman"/>
                <a:cs typeface="Times New Roman"/>
              </a:rPr>
              <a:t>SPODS</a:t>
            </a:r>
            <a:endParaRPr lang="en-US" sz="1224">
              <a:solidFill>
                <a:srgbClr val="FFFFFF"/>
              </a:solidFill>
              <a:latin typeface="Times New Roman"/>
              <a:ea typeface="Times New Roman"/>
            </a:endParaRPr>
          </a:p>
        </p:txBody>
      </p:sp>
      <p:sp>
        <p:nvSpPr>
          <p:cNvPr id="15" name="Cloud 14"/>
          <p:cNvSpPr/>
          <p:nvPr/>
        </p:nvSpPr>
        <p:spPr>
          <a:xfrm>
            <a:off x="7762862" y="3341828"/>
            <a:ext cx="1486337" cy="993482"/>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836" dirty="0" smtClean="0">
                <a:solidFill>
                  <a:srgbClr val="0070C0"/>
                </a:solidFill>
                <a:ea typeface="Times New Roman"/>
                <a:cs typeface="Times New Roman"/>
              </a:rPr>
              <a:t>Org </a:t>
            </a:r>
            <a:r>
              <a:rPr lang="en-US" sz="1836" dirty="0" err="1" smtClean="0">
                <a:solidFill>
                  <a:srgbClr val="0070C0"/>
                </a:solidFill>
                <a:ea typeface="Times New Roman"/>
                <a:cs typeface="Times New Roman"/>
              </a:rPr>
              <a:t>Acc</a:t>
            </a:r>
            <a:endParaRPr lang="en-US" sz="1224" dirty="0">
              <a:solidFill>
                <a:srgbClr val="FFFFFF"/>
              </a:solidFill>
              <a:latin typeface="Times New Roman"/>
              <a:ea typeface="Times New Roman"/>
            </a:endParaRPr>
          </a:p>
        </p:txBody>
      </p:sp>
      <p:sp>
        <p:nvSpPr>
          <p:cNvPr id="16" name="Oval 15"/>
          <p:cNvSpPr/>
          <p:nvPr/>
        </p:nvSpPr>
        <p:spPr>
          <a:xfrm>
            <a:off x="6325098" y="4769877"/>
            <a:ext cx="2376196" cy="1729202"/>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0070C0"/>
                </a:solidFill>
                <a:ea typeface="Times New Roman"/>
                <a:cs typeface="Times New Roman"/>
              </a:rPr>
              <a:t>Federated Customer</a:t>
            </a:r>
            <a:endParaRPr lang="en-US" sz="1224">
              <a:solidFill>
                <a:srgbClr val="FFFFFF"/>
              </a:solidFill>
              <a:latin typeface="Times New Roman"/>
              <a:ea typeface="Times New Roman"/>
            </a:endParaRPr>
          </a:p>
        </p:txBody>
      </p:sp>
      <p:sp>
        <p:nvSpPr>
          <p:cNvPr id="18" name="Can 17"/>
          <p:cNvSpPr/>
          <p:nvPr/>
        </p:nvSpPr>
        <p:spPr>
          <a:xfrm>
            <a:off x="7073123" y="6032777"/>
            <a:ext cx="470188" cy="388585"/>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a:solidFill>
                  <a:srgbClr val="0070C0"/>
                </a:solidFill>
                <a:ea typeface="Times New Roman"/>
                <a:cs typeface="Times New Roman"/>
              </a:rPr>
              <a:t>AD</a:t>
            </a:r>
            <a:endParaRPr lang="en-US" sz="1224">
              <a:solidFill>
                <a:srgbClr val="FFFFFF"/>
              </a:solidFill>
              <a:latin typeface="Times New Roman"/>
              <a:ea typeface="Times New Roman"/>
            </a:endParaRPr>
          </a:p>
        </p:txBody>
      </p:sp>
      <p:sp>
        <p:nvSpPr>
          <p:cNvPr id="19" name="Can 18"/>
          <p:cNvSpPr/>
          <p:nvPr/>
        </p:nvSpPr>
        <p:spPr>
          <a:xfrm>
            <a:off x="4343315" y="2885241"/>
            <a:ext cx="470188" cy="388585"/>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0070C0"/>
                </a:solidFill>
                <a:ea typeface="Times New Roman"/>
                <a:cs typeface="Times New Roman"/>
              </a:rPr>
              <a:t>SPO-DS</a:t>
            </a:r>
            <a:endParaRPr lang="en-US" sz="1224" dirty="0">
              <a:solidFill>
                <a:srgbClr val="FFFFFF"/>
              </a:solidFill>
              <a:latin typeface="Times New Roman"/>
              <a:ea typeface="Times New Roman"/>
            </a:endParaRPr>
          </a:p>
        </p:txBody>
      </p:sp>
      <p:sp>
        <p:nvSpPr>
          <p:cNvPr id="22" name="Can 21"/>
          <p:cNvSpPr/>
          <p:nvPr/>
        </p:nvSpPr>
        <p:spPr>
          <a:xfrm>
            <a:off x="6208522" y="3885847"/>
            <a:ext cx="470188" cy="544019"/>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0070C0"/>
                </a:solidFill>
                <a:ea typeface="Times New Roman"/>
                <a:cs typeface="Times New Roman"/>
              </a:rPr>
              <a:t>MSO-DS</a:t>
            </a:r>
            <a:endParaRPr lang="en-US" sz="1224" dirty="0">
              <a:solidFill>
                <a:srgbClr val="FFFFFF"/>
              </a:solidFill>
              <a:latin typeface="Times New Roman"/>
              <a:ea typeface="Times New Roman"/>
            </a:endParaRPr>
          </a:p>
        </p:txBody>
      </p:sp>
      <p:sp>
        <p:nvSpPr>
          <p:cNvPr id="23" name="Can 22"/>
          <p:cNvSpPr/>
          <p:nvPr/>
        </p:nvSpPr>
        <p:spPr>
          <a:xfrm>
            <a:off x="7063409" y="5003028"/>
            <a:ext cx="470188" cy="466302"/>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err="1">
                <a:solidFill>
                  <a:srgbClr val="008272">
                    <a:lumMod val="75000"/>
                  </a:srgbClr>
                </a:solidFill>
                <a:ea typeface="Times New Roman"/>
                <a:cs typeface="Times New Roman"/>
              </a:rPr>
              <a:t>Dir</a:t>
            </a:r>
            <a:r>
              <a:rPr lang="en-US" sz="918" dirty="0">
                <a:solidFill>
                  <a:srgbClr val="008272">
                    <a:lumMod val="75000"/>
                  </a:srgbClr>
                </a:solidFill>
                <a:ea typeface="Times New Roman"/>
                <a:cs typeface="Times New Roman"/>
              </a:rPr>
              <a:t> Sync</a:t>
            </a:r>
            <a:endParaRPr lang="en-US" sz="1224" dirty="0">
              <a:solidFill>
                <a:srgbClr val="008272">
                  <a:lumMod val="75000"/>
                </a:srgbClr>
              </a:solidFill>
              <a:latin typeface="Times New Roman"/>
              <a:ea typeface="Times New Roman"/>
            </a:endParaRPr>
          </a:p>
        </p:txBody>
      </p:sp>
      <p:sp>
        <p:nvSpPr>
          <p:cNvPr id="24" name="Can 23"/>
          <p:cNvSpPr/>
          <p:nvPr/>
        </p:nvSpPr>
        <p:spPr>
          <a:xfrm>
            <a:off x="4294743" y="2030355"/>
            <a:ext cx="509046" cy="592592"/>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816" dirty="0" smtClean="0">
                <a:solidFill>
                  <a:srgbClr val="FFFFFF"/>
                </a:solidFill>
                <a:ea typeface="Times New Roman"/>
                <a:cs typeface="Times New Roman"/>
              </a:rPr>
              <a:t>AD Import</a:t>
            </a:r>
            <a:endParaRPr lang="en-US" sz="1224" dirty="0">
              <a:solidFill>
                <a:srgbClr val="FFFFFF"/>
              </a:solidFill>
              <a:latin typeface="Times New Roman"/>
              <a:ea typeface="Times New Roman"/>
            </a:endParaRPr>
          </a:p>
        </p:txBody>
      </p:sp>
      <p:sp>
        <p:nvSpPr>
          <p:cNvPr id="25" name="Can 24"/>
          <p:cNvSpPr/>
          <p:nvPr/>
        </p:nvSpPr>
        <p:spPr>
          <a:xfrm>
            <a:off x="3313567" y="2030355"/>
            <a:ext cx="548552" cy="582877"/>
          </a:xfrm>
          <a:prstGeom prst="ca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16">
                <a:solidFill>
                  <a:srgbClr val="FFFFFF"/>
                </a:solidFill>
                <a:ea typeface="Times New Roman"/>
                <a:cs typeface="Times New Roman"/>
              </a:rPr>
              <a:t>SP Profile</a:t>
            </a:r>
            <a:endParaRPr lang="en-US" sz="1224">
              <a:solidFill>
                <a:srgbClr val="FFFFFF"/>
              </a:solidFill>
              <a:latin typeface="Times New Roman"/>
              <a:ea typeface="Times New Roman"/>
            </a:endParaRPr>
          </a:p>
        </p:txBody>
      </p:sp>
      <p:sp>
        <p:nvSpPr>
          <p:cNvPr id="26" name="Parallelogram 25"/>
          <p:cNvSpPr/>
          <p:nvPr/>
        </p:nvSpPr>
        <p:spPr>
          <a:xfrm>
            <a:off x="5305064" y="3273826"/>
            <a:ext cx="650879" cy="612021"/>
          </a:xfrm>
          <a:prstGeom prst="parallelogram">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r>
              <a:rPr lang="en-US" sz="816">
                <a:solidFill>
                  <a:srgbClr val="FFFFFF"/>
                </a:solidFill>
                <a:ea typeface="Times New Roman"/>
                <a:cs typeface="Times New Roman"/>
              </a:rPr>
              <a:t>Sync Daemon</a:t>
            </a:r>
            <a:endParaRPr lang="en-US" sz="1224">
              <a:solidFill>
                <a:srgbClr val="FFFFFF"/>
              </a:solidFill>
              <a:latin typeface="Times New Roman"/>
              <a:ea typeface="Times New Roman"/>
            </a:endParaRPr>
          </a:p>
        </p:txBody>
      </p:sp>
      <p:cxnSp>
        <p:nvCxnSpPr>
          <p:cNvPr id="29" name="Straight Arrow Connector 28"/>
          <p:cNvCxnSpPr/>
          <p:nvPr/>
        </p:nvCxnSpPr>
        <p:spPr>
          <a:xfrm flipH="1" flipV="1">
            <a:off x="4702757" y="3273826"/>
            <a:ext cx="679376" cy="319935"/>
          </a:xfrm>
          <a:prstGeom prst="straightConnector1">
            <a:avLst/>
          </a:prstGeom>
          <a:ln w="15875">
            <a:solidFill>
              <a:schemeClr val="accent6">
                <a:lumMod val="75000"/>
              </a:schemeClr>
            </a:solidFill>
            <a:tailEnd type="arrow"/>
          </a:ln>
        </p:spPr>
        <p:style>
          <a:lnRef idx="1">
            <a:schemeClr val="accent5"/>
          </a:lnRef>
          <a:fillRef idx="0">
            <a:schemeClr val="accent5"/>
          </a:fillRef>
          <a:effectRef idx="0">
            <a:schemeClr val="accent5"/>
          </a:effectRef>
          <a:fontRef idx="minor">
            <a:schemeClr val="tx1"/>
          </a:fontRef>
        </p:style>
      </p:cxnSp>
      <p:cxnSp>
        <p:nvCxnSpPr>
          <p:cNvPr id="30" name="Straight Arrow Connector 29"/>
          <p:cNvCxnSpPr/>
          <p:nvPr/>
        </p:nvCxnSpPr>
        <p:spPr>
          <a:xfrm flipH="1" flipV="1">
            <a:off x="5887940" y="3594409"/>
            <a:ext cx="322525" cy="359441"/>
          </a:xfrm>
          <a:prstGeom prst="straightConnector1">
            <a:avLst/>
          </a:prstGeom>
          <a:ln>
            <a:tailEnd type="arrow"/>
          </a:ln>
        </p:spPr>
        <p:style>
          <a:lnRef idx="1">
            <a:schemeClr val="accent5"/>
          </a:lnRef>
          <a:fillRef idx="0">
            <a:schemeClr val="accent5"/>
          </a:fillRef>
          <a:effectRef idx="0">
            <a:schemeClr val="accent5"/>
          </a:effectRef>
          <a:fontRef idx="minor">
            <a:schemeClr val="tx1"/>
          </a:fontRef>
        </p:style>
      </p:cxnSp>
      <p:cxnSp>
        <p:nvCxnSpPr>
          <p:cNvPr id="31" name="Straight Arrow Connector 30"/>
          <p:cNvCxnSpPr/>
          <p:nvPr/>
        </p:nvCxnSpPr>
        <p:spPr>
          <a:xfrm flipV="1">
            <a:off x="4576467" y="2613232"/>
            <a:ext cx="0" cy="272009"/>
          </a:xfrm>
          <a:prstGeom prst="straightConnector1">
            <a:avLst/>
          </a:prstGeom>
          <a:ln w="19050">
            <a:solidFill>
              <a:schemeClr val="accent6">
                <a:lumMod val="75000"/>
              </a:schemeClr>
            </a:solidFill>
            <a:tailEnd type="arrow"/>
          </a:ln>
        </p:spPr>
        <p:style>
          <a:lnRef idx="1">
            <a:schemeClr val="accent6"/>
          </a:lnRef>
          <a:fillRef idx="0">
            <a:schemeClr val="accent6"/>
          </a:fillRef>
          <a:effectRef idx="0">
            <a:schemeClr val="accent6"/>
          </a:effectRef>
          <a:fontRef idx="minor">
            <a:schemeClr val="tx1"/>
          </a:fontRef>
        </p:style>
      </p:cxnSp>
      <p:cxnSp>
        <p:nvCxnSpPr>
          <p:cNvPr id="32" name="Straight Arrow Connector 31"/>
          <p:cNvCxnSpPr/>
          <p:nvPr/>
        </p:nvCxnSpPr>
        <p:spPr>
          <a:xfrm flipH="1">
            <a:off x="3838156" y="2312079"/>
            <a:ext cx="456587" cy="0"/>
          </a:xfrm>
          <a:prstGeom prst="straightConnector1">
            <a:avLst/>
          </a:prstGeom>
          <a:ln w="19050">
            <a:solidFill>
              <a:schemeClr val="accent6">
                <a:lumMod val="75000"/>
              </a:schemeClr>
            </a:solidFill>
            <a:tailEnd type="arrow"/>
          </a:ln>
        </p:spPr>
        <p:style>
          <a:lnRef idx="1">
            <a:schemeClr val="accent6"/>
          </a:lnRef>
          <a:fillRef idx="0">
            <a:schemeClr val="accent6"/>
          </a:fillRef>
          <a:effectRef idx="0">
            <a:schemeClr val="accent6"/>
          </a:effectRef>
          <a:fontRef idx="minor">
            <a:schemeClr val="tx1"/>
          </a:fontRef>
        </p:style>
      </p:cxnSp>
      <p:cxnSp>
        <p:nvCxnSpPr>
          <p:cNvPr id="33" name="Straight Arrow Connector 32"/>
          <p:cNvCxnSpPr/>
          <p:nvPr/>
        </p:nvCxnSpPr>
        <p:spPr>
          <a:xfrm flipH="1" flipV="1">
            <a:off x="7315989" y="5469329"/>
            <a:ext cx="6476" cy="562153"/>
          </a:xfrm>
          <a:prstGeom prst="straightConnector1">
            <a:avLst/>
          </a:prstGeom>
          <a:ln w="190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flipV="1">
            <a:off x="6441674" y="4429866"/>
            <a:ext cx="626269" cy="573162"/>
          </a:xfrm>
          <a:prstGeom prst="straightConnector1">
            <a:avLst/>
          </a:prstGeom>
          <a:ln w="190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5" name="Parallelogram 34"/>
          <p:cNvSpPr/>
          <p:nvPr/>
        </p:nvSpPr>
        <p:spPr>
          <a:xfrm>
            <a:off x="7966868" y="4847594"/>
            <a:ext cx="734425" cy="544019"/>
          </a:xfrm>
          <a:prstGeom prst="parallelogram">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FFFFFF"/>
                </a:solidFill>
                <a:ea typeface="Times New Roman"/>
                <a:cs typeface="Times New Roman"/>
              </a:rPr>
              <a:t>ADFS</a:t>
            </a:r>
            <a:endParaRPr lang="en-US" sz="1224">
              <a:solidFill>
                <a:srgbClr val="FFFFFF"/>
              </a:solidFill>
              <a:latin typeface="Times New Roman"/>
              <a:ea typeface="Times New Roman"/>
            </a:endParaRPr>
          </a:p>
        </p:txBody>
      </p:sp>
      <p:sp>
        <p:nvSpPr>
          <p:cNvPr id="38" name="Isosceles Triangle 37"/>
          <p:cNvSpPr/>
          <p:nvPr/>
        </p:nvSpPr>
        <p:spPr>
          <a:xfrm>
            <a:off x="3216420" y="2710378"/>
            <a:ext cx="822504" cy="699453"/>
          </a:xfrm>
          <a:prstGeom prst="triangle">
            <a:avLst>
              <a:gd name="adj" fmla="val 48684"/>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r>
              <a:rPr lang="en-US" sz="816">
                <a:solidFill>
                  <a:srgbClr val="FFFFFF"/>
                </a:solidFill>
                <a:ea typeface="Times New Roman"/>
                <a:cs typeface="Times New Roman"/>
              </a:rPr>
              <a:t>SP Web App</a:t>
            </a:r>
            <a:endParaRPr lang="en-US" sz="1224">
              <a:solidFill>
                <a:srgbClr val="FFFFFF"/>
              </a:solidFill>
              <a:latin typeface="Times New Roman"/>
              <a:ea typeface="Times New Roman"/>
            </a:endParaRPr>
          </a:p>
        </p:txBody>
      </p:sp>
      <p:sp>
        <p:nvSpPr>
          <p:cNvPr id="40" name="Isosceles Triangle 39"/>
          <p:cNvSpPr/>
          <p:nvPr/>
        </p:nvSpPr>
        <p:spPr>
          <a:xfrm>
            <a:off x="5421639" y="3934420"/>
            <a:ext cx="685852" cy="476016"/>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r>
              <a:rPr lang="en-US" sz="816" dirty="0">
                <a:solidFill>
                  <a:srgbClr val="FFFFFF"/>
                </a:solidFill>
                <a:ea typeface="Times New Roman"/>
                <a:cs typeface="Times New Roman"/>
              </a:rPr>
              <a:t>MSO Portal</a:t>
            </a:r>
            <a:endParaRPr lang="en-US" sz="1224" dirty="0">
              <a:solidFill>
                <a:srgbClr val="FFFFFF"/>
              </a:solidFill>
              <a:latin typeface="Times New Roman"/>
              <a:ea typeface="Times New Roman"/>
            </a:endParaRPr>
          </a:p>
        </p:txBody>
      </p:sp>
      <p:cxnSp>
        <p:nvCxnSpPr>
          <p:cNvPr id="41" name="Straight Arrow Connector 40"/>
          <p:cNvCxnSpPr/>
          <p:nvPr/>
        </p:nvCxnSpPr>
        <p:spPr>
          <a:xfrm flipV="1">
            <a:off x="5839367" y="4157856"/>
            <a:ext cx="420967" cy="97146"/>
          </a:xfrm>
          <a:prstGeom prst="straightConnector1">
            <a:avLst/>
          </a:prstGeom>
          <a:ln w="1905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42" name="Text Box 171"/>
          <p:cNvSpPr txBox="1"/>
          <p:nvPr/>
        </p:nvSpPr>
        <p:spPr>
          <a:xfrm>
            <a:off x="3750724" y="1894350"/>
            <a:ext cx="665775" cy="2331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816">
                <a:solidFill>
                  <a:srgbClr val="FFFFFF"/>
                </a:solidFill>
                <a:ea typeface="Times New Roman"/>
                <a:cs typeface="Times New Roman"/>
              </a:rPr>
              <a:t>SP Services</a:t>
            </a:r>
            <a:endParaRPr lang="en-US" sz="1224">
              <a:solidFill>
                <a:srgbClr val="505050"/>
              </a:solidFill>
              <a:latin typeface="Times New Roman"/>
              <a:ea typeface="Times New Roman"/>
            </a:endParaRPr>
          </a:p>
        </p:txBody>
      </p:sp>
      <p:sp>
        <p:nvSpPr>
          <p:cNvPr id="43" name="Text Box 172"/>
          <p:cNvSpPr txBox="1"/>
          <p:nvPr/>
        </p:nvSpPr>
        <p:spPr>
          <a:xfrm>
            <a:off x="3750724" y="2720093"/>
            <a:ext cx="544019" cy="26229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1428">
                <a:solidFill>
                  <a:srgbClr val="FFFFFF"/>
                </a:solidFill>
                <a:ea typeface="Times New Roman"/>
                <a:cs typeface="Times New Roman"/>
              </a:rPr>
              <a:t>SPO</a:t>
            </a:r>
            <a:endParaRPr lang="en-US" sz="1224">
              <a:solidFill>
                <a:srgbClr val="505050"/>
              </a:solidFill>
              <a:latin typeface="Times New Roman"/>
              <a:ea typeface="Times New Roman"/>
            </a:endParaRPr>
          </a:p>
        </p:txBody>
      </p:sp>
      <p:sp>
        <p:nvSpPr>
          <p:cNvPr id="51" name="Rectangle 48"/>
          <p:cNvSpPr>
            <a:spLocks noChangeArrowheads="1"/>
          </p:cNvSpPr>
          <p:nvPr/>
        </p:nvSpPr>
        <p:spPr bwMode="auto">
          <a:xfrm>
            <a:off x="1555221" y="41996"/>
            <a:ext cx="188409" cy="38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anchor="ctr" anchorCtr="0" compatLnSpc="1">
            <a:prstTxWarp prst="textNoShape">
              <a:avLst/>
            </a:prstTxWarp>
            <a:spAutoFit/>
          </a:bodyPr>
          <a:lstStyle/>
          <a:p>
            <a:pPr defTabSz="932597" fontAlgn="base">
              <a:spcBef>
                <a:spcPct val="0"/>
              </a:spcBef>
              <a:spcAft>
                <a:spcPct val="0"/>
              </a:spcAft>
            </a:pPr>
            <a:endParaRPr lang="en-US" sz="1836">
              <a:solidFill>
                <a:srgbClr val="505050"/>
              </a:solidFill>
              <a:latin typeface="Arial" pitchFamily="34" charset="0"/>
              <a:cs typeface="Arial" pitchFamily="34" charset="0"/>
            </a:endParaRPr>
          </a:p>
        </p:txBody>
      </p:sp>
      <p:sp>
        <p:nvSpPr>
          <p:cNvPr id="52" name="Rectangle 81"/>
          <p:cNvSpPr>
            <a:spLocks noChangeArrowheads="1"/>
          </p:cNvSpPr>
          <p:nvPr/>
        </p:nvSpPr>
        <p:spPr bwMode="auto">
          <a:xfrm>
            <a:off x="1555221" y="83012"/>
            <a:ext cx="188409" cy="766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anchor="ctr" anchorCtr="0" compatLnSpc="1">
            <a:prstTxWarp prst="textNoShape">
              <a:avLst/>
            </a:prstTxWarp>
            <a:spAutoFit/>
          </a:bodyPr>
          <a:lstStyle/>
          <a:p>
            <a:pPr defTabSz="932597" fontAlgn="base">
              <a:spcBef>
                <a:spcPct val="0"/>
              </a:spcBef>
              <a:spcAft>
                <a:spcPct val="0"/>
              </a:spcAft>
            </a:pPr>
            <a:endParaRPr lang="en-US" sz="1224">
              <a:solidFill>
                <a:srgbClr val="505050"/>
              </a:solidFill>
              <a:latin typeface="Calibri" pitchFamily="34" charset="0"/>
              <a:ea typeface="Times New Roman" pitchFamily="18" charset="0"/>
              <a:cs typeface="Times New Roman" pitchFamily="18" charset="0"/>
            </a:endParaRPr>
          </a:p>
          <a:p>
            <a:pPr defTabSz="932597" eaLnBrk="0" fontAlgn="base" hangingPunct="0">
              <a:spcBef>
                <a:spcPct val="0"/>
              </a:spcBef>
              <a:spcAft>
                <a:spcPct val="0"/>
              </a:spcAft>
            </a:pPr>
            <a:r>
              <a:rPr lang="en-US" sz="1224">
                <a:solidFill>
                  <a:srgbClr val="505050"/>
                </a:solidFill>
                <a:latin typeface="Calibri" pitchFamily="34" charset="0"/>
                <a:ea typeface="Times New Roman" pitchFamily="18" charset="0"/>
                <a:cs typeface="Times New Roman" pitchFamily="18" charset="0"/>
              </a:rPr>
              <a:t/>
            </a:r>
            <a:br>
              <a:rPr lang="en-US" sz="1224">
                <a:solidFill>
                  <a:srgbClr val="505050"/>
                </a:solidFill>
                <a:latin typeface="Calibri" pitchFamily="34" charset="0"/>
                <a:ea typeface="Times New Roman" pitchFamily="18" charset="0"/>
                <a:cs typeface="Times New Roman" pitchFamily="18" charset="0"/>
              </a:rPr>
            </a:br>
            <a:endParaRPr lang="en-US" sz="1836">
              <a:solidFill>
                <a:srgbClr val="505050"/>
              </a:solidFill>
              <a:latin typeface="Arial" pitchFamily="34" charset="0"/>
              <a:cs typeface="Arial" pitchFamily="34" charset="0"/>
            </a:endParaRPr>
          </a:p>
        </p:txBody>
      </p:sp>
      <p:cxnSp>
        <p:nvCxnSpPr>
          <p:cNvPr id="6" name="Straight Arrow Connector 5"/>
          <p:cNvCxnSpPr/>
          <p:nvPr/>
        </p:nvCxnSpPr>
        <p:spPr>
          <a:xfrm flipV="1">
            <a:off x="6674824" y="3885847"/>
            <a:ext cx="1088037" cy="267476"/>
          </a:xfrm>
          <a:prstGeom prst="straightConnector1">
            <a:avLst/>
          </a:prstGeom>
          <a:ln w="15875">
            <a:headEnd type="triangle"/>
            <a:tailEnd type="none"/>
          </a:ln>
        </p:spPr>
        <p:style>
          <a:lnRef idx="1">
            <a:schemeClr val="accent2"/>
          </a:lnRef>
          <a:fillRef idx="0">
            <a:schemeClr val="accent2"/>
          </a:fillRef>
          <a:effectRef idx="0">
            <a:schemeClr val="accent2"/>
          </a:effectRef>
          <a:fontRef idx="minor">
            <a:schemeClr val="tx1"/>
          </a:fontRef>
        </p:style>
      </p:cxnSp>
      <p:cxnSp>
        <p:nvCxnSpPr>
          <p:cNvPr id="53" name="Curved Connector 52"/>
          <p:cNvCxnSpPr>
            <a:stCxn id="18" idx="4"/>
            <a:endCxn id="35" idx="4"/>
          </p:cNvCxnSpPr>
          <p:nvPr/>
        </p:nvCxnSpPr>
        <p:spPr>
          <a:xfrm flipV="1">
            <a:off x="7543311" y="5391613"/>
            <a:ext cx="790770" cy="835457"/>
          </a:xfrm>
          <a:prstGeom prst="curvedConnector2">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p:cNvCxnSpPr>
            <a:stCxn id="35" idx="1"/>
            <a:endCxn id="15" idx="1"/>
          </p:cNvCxnSpPr>
          <p:nvPr/>
        </p:nvCxnSpPr>
        <p:spPr>
          <a:xfrm rot="5400000" flipH="1" flipV="1">
            <a:off x="8197386" y="4538949"/>
            <a:ext cx="513342" cy="103947"/>
          </a:xfrm>
          <a:prstGeom prst="curvedConnector3">
            <a:avLst>
              <a:gd name="adj1" fmla="val 50000"/>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8" name="Curved Connector 57"/>
          <p:cNvCxnSpPr>
            <a:stCxn id="15" idx="2"/>
            <a:endCxn id="38" idx="5"/>
          </p:cNvCxnSpPr>
          <p:nvPr/>
        </p:nvCxnSpPr>
        <p:spPr>
          <a:xfrm rot="10800000">
            <a:off x="3827888" y="3060104"/>
            <a:ext cx="3939585" cy="778465"/>
          </a:xfrm>
          <a:prstGeom prst="curvedConnector3">
            <a:avLst>
              <a:gd name="adj1" fmla="val 10160"/>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6" name="Curved Connector 65"/>
          <p:cNvCxnSpPr/>
          <p:nvPr/>
        </p:nvCxnSpPr>
        <p:spPr>
          <a:xfrm rot="10800000">
            <a:off x="8017139" y="1067029"/>
            <a:ext cx="466856" cy="24287"/>
          </a:xfrm>
          <a:prstGeom prst="curvedConnector3">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8577957" y="845778"/>
            <a:ext cx="2263049" cy="382308"/>
          </a:xfrm>
          <a:prstGeom prst="rect">
            <a:avLst/>
          </a:prstGeom>
          <a:noFill/>
        </p:spPr>
        <p:txBody>
          <a:bodyPr wrap="none" rtlCol="0">
            <a:spAutoFit/>
          </a:bodyPr>
          <a:lstStyle/>
          <a:p>
            <a:r>
              <a:rPr lang="en-US" sz="1836" dirty="0">
                <a:solidFill>
                  <a:srgbClr val="505050"/>
                </a:solidFill>
              </a:rPr>
              <a:t>Authentication flow</a:t>
            </a:r>
          </a:p>
        </p:txBody>
      </p:sp>
      <p:cxnSp>
        <p:nvCxnSpPr>
          <p:cNvPr id="68" name="Straight Arrow Connector 67"/>
          <p:cNvCxnSpPr/>
          <p:nvPr/>
        </p:nvCxnSpPr>
        <p:spPr>
          <a:xfrm flipH="1">
            <a:off x="8027408" y="1365996"/>
            <a:ext cx="456587" cy="0"/>
          </a:xfrm>
          <a:prstGeom prst="straightConnector1">
            <a:avLst/>
          </a:prstGeom>
          <a:ln w="19050">
            <a:solidFill>
              <a:schemeClr val="accent6">
                <a:lumMod val="75000"/>
              </a:schemeClr>
            </a:solidFill>
            <a:tailEnd type="arrow"/>
          </a:ln>
        </p:spPr>
        <p:style>
          <a:lnRef idx="1">
            <a:schemeClr val="accent6"/>
          </a:lnRef>
          <a:fillRef idx="0">
            <a:schemeClr val="accent6"/>
          </a:fillRef>
          <a:effectRef idx="0">
            <a:schemeClr val="accent6"/>
          </a:effectRef>
          <a:fontRef idx="minor">
            <a:schemeClr val="tx1"/>
          </a:fontRef>
        </p:style>
      </p:cxnSp>
      <p:sp>
        <p:nvSpPr>
          <p:cNvPr id="69" name="TextBox 68"/>
          <p:cNvSpPr txBox="1"/>
          <p:nvPr/>
        </p:nvSpPr>
        <p:spPr>
          <a:xfrm>
            <a:off x="8569105" y="1177654"/>
            <a:ext cx="2545299" cy="382308"/>
          </a:xfrm>
          <a:prstGeom prst="rect">
            <a:avLst/>
          </a:prstGeom>
          <a:noFill/>
        </p:spPr>
        <p:txBody>
          <a:bodyPr wrap="square" rtlCol="0">
            <a:spAutoFit/>
          </a:bodyPr>
          <a:lstStyle/>
          <a:p>
            <a:r>
              <a:rPr lang="en-US" sz="1836" dirty="0">
                <a:solidFill>
                  <a:srgbClr val="505050"/>
                </a:solidFill>
              </a:rPr>
              <a:t>Profile flow</a:t>
            </a:r>
          </a:p>
        </p:txBody>
      </p:sp>
      <p:cxnSp>
        <p:nvCxnSpPr>
          <p:cNvPr id="59" name="Straight Arrow Connector 58"/>
          <p:cNvCxnSpPr/>
          <p:nvPr/>
        </p:nvCxnSpPr>
        <p:spPr>
          <a:xfrm flipV="1">
            <a:off x="5839367" y="3934421"/>
            <a:ext cx="2276419" cy="400889"/>
          </a:xfrm>
          <a:prstGeom prst="straightConnector1">
            <a:avLst/>
          </a:prstGeom>
          <a:ln w="1905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684046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 together now</a:t>
            </a:r>
            <a:endParaRPr lang="en-US" dirty="0"/>
          </a:p>
        </p:txBody>
      </p:sp>
    </p:spTree>
    <p:extLst>
      <p:ext uri="{BB962C8B-B14F-4D97-AF65-F5344CB8AC3E}">
        <p14:creationId xmlns:p14="http://schemas.microsoft.com/office/powerpoint/2010/main" val="390783953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Online</a:t>
            </a:r>
            <a:endParaRPr lang="en-US" dirty="0"/>
          </a:p>
        </p:txBody>
      </p:sp>
      <p:sp>
        <p:nvSpPr>
          <p:cNvPr id="5" name="Rounded Rectangle 4"/>
          <p:cNvSpPr/>
          <p:nvPr/>
        </p:nvSpPr>
        <p:spPr>
          <a:xfrm>
            <a:off x="5305063" y="3215539"/>
            <a:ext cx="1486337" cy="13697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FFFFFF"/>
                </a:solidFill>
                <a:latin typeface="Times New Roman"/>
                <a:ea typeface="Times New Roman"/>
              </a:rPr>
              <a:t> </a:t>
            </a:r>
          </a:p>
        </p:txBody>
      </p:sp>
      <p:sp>
        <p:nvSpPr>
          <p:cNvPr id="7" name="Rounded Rectangle 6"/>
          <p:cNvSpPr/>
          <p:nvPr/>
        </p:nvSpPr>
        <p:spPr>
          <a:xfrm>
            <a:off x="3167847" y="1865207"/>
            <a:ext cx="1748631" cy="1661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FFFFFF"/>
                </a:solidFill>
                <a:latin typeface="Times New Roman"/>
                <a:ea typeface="Times New Roman"/>
              </a:rPr>
              <a:t> </a:t>
            </a:r>
          </a:p>
        </p:txBody>
      </p:sp>
      <p:sp>
        <p:nvSpPr>
          <p:cNvPr id="8" name="Rounded Rectangle 7"/>
          <p:cNvSpPr/>
          <p:nvPr/>
        </p:nvSpPr>
        <p:spPr>
          <a:xfrm>
            <a:off x="3216421" y="1913779"/>
            <a:ext cx="1645656" cy="7771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16">
                <a:solidFill>
                  <a:srgbClr val="FFFFFF"/>
                </a:solidFill>
                <a:latin typeface="Times New Roman"/>
                <a:ea typeface="Times New Roman"/>
              </a:rPr>
              <a:t> </a:t>
            </a:r>
            <a:endParaRPr lang="en-US" sz="1224">
              <a:solidFill>
                <a:srgbClr val="FFFFFF"/>
              </a:solidFill>
              <a:latin typeface="Times New Roman"/>
              <a:ea typeface="Times New Roman"/>
            </a:endParaRPr>
          </a:p>
        </p:txBody>
      </p:sp>
      <p:sp>
        <p:nvSpPr>
          <p:cNvPr id="9" name="Rounded Rectangle 8"/>
          <p:cNvSpPr/>
          <p:nvPr/>
        </p:nvSpPr>
        <p:spPr>
          <a:xfrm>
            <a:off x="6150235" y="3759557"/>
            <a:ext cx="592592" cy="7480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FFFFFF"/>
                </a:solidFill>
                <a:ea typeface="Times New Roman"/>
                <a:cs typeface="Times New Roman"/>
              </a:rPr>
              <a:t>MSODS</a:t>
            </a:r>
            <a:endParaRPr lang="en-US" sz="1224">
              <a:solidFill>
                <a:srgbClr val="FFFFFF"/>
              </a:solidFill>
              <a:latin typeface="Times New Roman"/>
              <a:ea typeface="Times New Roman"/>
            </a:endParaRPr>
          </a:p>
        </p:txBody>
      </p:sp>
      <p:sp>
        <p:nvSpPr>
          <p:cNvPr id="10" name="Rounded Rectangle 9"/>
          <p:cNvSpPr/>
          <p:nvPr/>
        </p:nvSpPr>
        <p:spPr>
          <a:xfrm>
            <a:off x="6742827" y="1913780"/>
            <a:ext cx="597773" cy="8451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FFFFFF"/>
                </a:solidFill>
                <a:latin typeface="Times New Roman"/>
                <a:ea typeface="Times New Roman"/>
              </a:rPr>
              <a:t> </a:t>
            </a:r>
          </a:p>
        </p:txBody>
      </p:sp>
      <p:sp>
        <p:nvSpPr>
          <p:cNvPr id="11" name="Rounded Rectangle 10"/>
          <p:cNvSpPr/>
          <p:nvPr/>
        </p:nvSpPr>
        <p:spPr>
          <a:xfrm>
            <a:off x="6752541" y="2137216"/>
            <a:ext cx="563448" cy="60230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FFFFFF"/>
                </a:solidFill>
                <a:ea typeface="Times New Roman"/>
                <a:cs typeface="Times New Roman"/>
              </a:rPr>
              <a:t>OCDS</a:t>
            </a:r>
            <a:endParaRPr lang="en-US" sz="1224">
              <a:solidFill>
                <a:srgbClr val="FFFFFF"/>
              </a:solidFill>
              <a:latin typeface="Times New Roman"/>
              <a:ea typeface="Times New Roman"/>
            </a:endParaRPr>
          </a:p>
        </p:txBody>
      </p:sp>
      <p:sp>
        <p:nvSpPr>
          <p:cNvPr id="12" name="Rounded Rectangle 11"/>
          <p:cNvSpPr/>
          <p:nvPr/>
        </p:nvSpPr>
        <p:spPr>
          <a:xfrm>
            <a:off x="5382781" y="1952638"/>
            <a:ext cx="627564" cy="8451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FFFFFF"/>
                </a:solidFill>
                <a:latin typeface="Times New Roman"/>
                <a:ea typeface="Times New Roman"/>
              </a:rPr>
              <a:t> </a:t>
            </a:r>
          </a:p>
        </p:txBody>
      </p:sp>
      <p:sp>
        <p:nvSpPr>
          <p:cNvPr id="13" name="Rounded Rectangle 12"/>
          <p:cNvSpPr/>
          <p:nvPr/>
        </p:nvSpPr>
        <p:spPr>
          <a:xfrm>
            <a:off x="5421639" y="2205218"/>
            <a:ext cx="553733" cy="55373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FFFFFF"/>
                </a:solidFill>
                <a:ea typeface="Times New Roman"/>
                <a:cs typeface="Times New Roman"/>
              </a:rPr>
              <a:t>EXDS</a:t>
            </a:r>
            <a:endParaRPr lang="en-US" sz="1224">
              <a:solidFill>
                <a:srgbClr val="FFFFFF"/>
              </a:solidFill>
              <a:latin typeface="Times New Roman"/>
              <a:ea typeface="Times New Roman"/>
            </a:endParaRPr>
          </a:p>
        </p:txBody>
      </p:sp>
      <p:sp>
        <p:nvSpPr>
          <p:cNvPr id="14" name="Rounded Rectangle 13"/>
          <p:cNvSpPr/>
          <p:nvPr/>
        </p:nvSpPr>
        <p:spPr>
          <a:xfrm>
            <a:off x="4294742" y="2826954"/>
            <a:ext cx="567334" cy="514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FFFFFF"/>
                </a:solidFill>
                <a:ea typeface="Times New Roman"/>
                <a:cs typeface="Times New Roman"/>
              </a:rPr>
              <a:t>SPODS</a:t>
            </a:r>
            <a:endParaRPr lang="en-US" sz="1224">
              <a:solidFill>
                <a:srgbClr val="FFFFFF"/>
              </a:solidFill>
              <a:latin typeface="Times New Roman"/>
              <a:ea typeface="Times New Roman"/>
            </a:endParaRPr>
          </a:p>
        </p:txBody>
      </p:sp>
      <p:sp>
        <p:nvSpPr>
          <p:cNvPr id="15" name="Cloud 14"/>
          <p:cNvSpPr/>
          <p:nvPr/>
        </p:nvSpPr>
        <p:spPr>
          <a:xfrm>
            <a:off x="7762862" y="3341828"/>
            <a:ext cx="1486337" cy="993482"/>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836" dirty="0" smtClean="0">
                <a:solidFill>
                  <a:srgbClr val="0070C0"/>
                </a:solidFill>
                <a:ea typeface="Times New Roman"/>
                <a:cs typeface="Times New Roman"/>
              </a:rPr>
              <a:t>Org </a:t>
            </a:r>
            <a:r>
              <a:rPr lang="en-US" sz="1836" dirty="0" err="1" smtClean="0">
                <a:solidFill>
                  <a:srgbClr val="0070C0"/>
                </a:solidFill>
                <a:ea typeface="Times New Roman"/>
                <a:cs typeface="Times New Roman"/>
              </a:rPr>
              <a:t>Acc</a:t>
            </a:r>
            <a:endParaRPr lang="en-US" sz="1224" dirty="0">
              <a:solidFill>
                <a:srgbClr val="FFFFFF"/>
              </a:solidFill>
              <a:latin typeface="Times New Roman"/>
              <a:ea typeface="Times New Roman"/>
            </a:endParaRPr>
          </a:p>
        </p:txBody>
      </p:sp>
      <p:sp>
        <p:nvSpPr>
          <p:cNvPr id="16" name="Oval 15"/>
          <p:cNvSpPr/>
          <p:nvPr/>
        </p:nvSpPr>
        <p:spPr>
          <a:xfrm>
            <a:off x="6325098" y="4769877"/>
            <a:ext cx="2376196" cy="1729202"/>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0070C0"/>
                </a:solidFill>
                <a:ea typeface="Times New Roman"/>
                <a:cs typeface="Times New Roman"/>
              </a:rPr>
              <a:t>Federated Customer</a:t>
            </a:r>
            <a:endParaRPr lang="en-US" sz="1224">
              <a:solidFill>
                <a:srgbClr val="FFFFFF"/>
              </a:solidFill>
              <a:latin typeface="Times New Roman"/>
              <a:ea typeface="Times New Roman"/>
            </a:endParaRPr>
          </a:p>
        </p:txBody>
      </p:sp>
      <p:sp>
        <p:nvSpPr>
          <p:cNvPr id="17" name="Oval 16"/>
          <p:cNvSpPr/>
          <p:nvPr/>
        </p:nvSpPr>
        <p:spPr>
          <a:xfrm>
            <a:off x="3352425" y="5168176"/>
            <a:ext cx="1711068" cy="1054360"/>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0070C0"/>
                </a:solidFill>
                <a:ea typeface="Times New Roman"/>
                <a:cs typeface="Times New Roman"/>
              </a:rPr>
              <a:t>Non-federated Customer</a:t>
            </a:r>
            <a:endParaRPr lang="en-US" sz="1224">
              <a:solidFill>
                <a:srgbClr val="FFFFFF"/>
              </a:solidFill>
              <a:latin typeface="Times New Roman"/>
              <a:ea typeface="Times New Roman"/>
            </a:endParaRPr>
          </a:p>
        </p:txBody>
      </p:sp>
      <p:sp>
        <p:nvSpPr>
          <p:cNvPr id="18" name="Can 17"/>
          <p:cNvSpPr/>
          <p:nvPr/>
        </p:nvSpPr>
        <p:spPr>
          <a:xfrm>
            <a:off x="7073123" y="6032777"/>
            <a:ext cx="470188" cy="388585"/>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a:solidFill>
                  <a:srgbClr val="0070C0"/>
                </a:solidFill>
                <a:ea typeface="Times New Roman"/>
                <a:cs typeface="Times New Roman"/>
              </a:rPr>
              <a:t>AD</a:t>
            </a:r>
            <a:endParaRPr lang="en-US" sz="1224">
              <a:solidFill>
                <a:srgbClr val="FFFFFF"/>
              </a:solidFill>
              <a:latin typeface="Times New Roman"/>
              <a:ea typeface="Times New Roman"/>
            </a:endParaRPr>
          </a:p>
        </p:txBody>
      </p:sp>
      <p:sp>
        <p:nvSpPr>
          <p:cNvPr id="19" name="Can 18"/>
          <p:cNvSpPr/>
          <p:nvPr/>
        </p:nvSpPr>
        <p:spPr>
          <a:xfrm>
            <a:off x="4343315" y="2885241"/>
            <a:ext cx="470188" cy="388585"/>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0070C0"/>
                </a:solidFill>
                <a:ea typeface="Times New Roman"/>
                <a:cs typeface="Times New Roman"/>
              </a:rPr>
              <a:t>SPO-DS</a:t>
            </a:r>
            <a:endParaRPr lang="en-US" sz="1224" dirty="0">
              <a:solidFill>
                <a:srgbClr val="FFFFFF"/>
              </a:solidFill>
              <a:latin typeface="Times New Roman"/>
              <a:ea typeface="Times New Roman"/>
            </a:endParaRPr>
          </a:p>
        </p:txBody>
      </p:sp>
      <p:sp>
        <p:nvSpPr>
          <p:cNvPr id="20" name="Can 19"/>
          <p:cNvSpPr/>
          <p:nvPr/>
        </p:nvSpPr>
        <p:spPr>
          <a:xfrm>
            <a:off x="6791399" y="2282935"/>
            <a:ext cx="470188" cy="388585"/>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a:solidFill>
                  <a:srgbClr val="0070C0"/>
                </a:solidFill>
                <a:ea typeface="Times New Roman"/>
                <a:cs typeface="Times New Roman"/>
              </a:rPr>
              <a:t>AD</a:t>
            </a:r>
            <a:endParaRPr lang="en-US" sz="1224">
              <a:solidFill>
                <a:srgbClr val="FFFFFF"/>
              </a:solidFill>
              <a:latin typeface="Times New Roman"/>
              <a:ea typeface="Times New Roman"/>
            </a:endParaRPr>
          </a:p>
        </p:txBody>
      </p:sp>
      <p:sp>
        <p:nvSpPr>
          <p:cNvPr id="21" name="Can 20"/>
          <p:cNvSpPr/>
          <p:nvPr/>
        </p:nvSpPr>
        <p:spPr>
          <a:xfrm>
            <a:off x="5528499" y="2370367"/>
            <a:ext cx="408014" cy="359441"/>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0070C0"/>
                </a:solidFill>
                <a:ea typeface="Times New Roman"/>
                <a:cs typeface="Times New Roman"/>
              </a:rPr>
              <a:t>AD</a:t>
            </a:r>
            <a:endParaRPr lang="en-US" sz="1224">
              <a:solidFill>
                <a:srgbClr val="FFFFFF"/>
              </a:solidFill>
              <a:latin typeface="Times New Roman"/>
              <a:ea typeface="Times New Roman"/>
            </a:endParaRPr>
          </a:p>
        </p:txBody>
      </p:sp>
      <p:sp>
        <p:nvSpPr>
          <p:cNvPr id="22" name="Can 21"/>
          <p:cNvSpPr/>
          <p:nvPr/>
        </p:nvSpPr>
        <p:spPr>
          <a:xfrm>
            <a:off x="6208522" y="3885847"/>
            <a:ext cx="470188" cy="544019"/>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0070C0"/>
                </a:solidFill>
                <a:ea typeface="Times New Roman"/>
                <a:cs typeface="Times New Roman"/>
              </a:rPr>
              <a:t>MSO-DS</a:t>
            </a:r>
            <a:endParaRPr lang="en-US" sz="1224" dirty="0">
              <a:solidFill>
                <a:srgbClr val="FFFFFF"/>
              </a:solidFill>
              <a:latin typeface="Times New Roman"/>
              <a:ea typeface="Times New Roman"/>
            </a:endParaRPr>
          </a:p>
        </p:txBody>
      </p:sp>
      <p:sp>
        <p:nvSpPr>
          <p:cNvPr id="23" name="Can 22"/>
          <p:cNvSpPr/>
          <p:nvPr/>
        </p:nvSpPr>
        <p:spPr>
          <a:xfrm>
            <a:off x="7063409" y="5003028"/>
            <a:ext cx="470188" cy="466302"/>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err="1">
                <a:solidFill>
                  <a:srgbClr val="FFFFFF"/>
                </a:solidFill>
                <a:ea typeface="Times New Roman"/>
                <a:cs typeface="Times New Roman"/>
              </a:rPr>
              <a:t>Dir</a:t>
            </a:r>
            <a:r>
              <a:rPr lang="en-US" sz="918" dirty="0">
                <a:solidFill>
                  <a:srgbClr val="FFFFFF"/>
                </a:solidFill>
                <a:ea typeface="Times New Roman"/>
                <a:cs typeface="Times New Roman"/>
              </a:rPr>
              <a:t> Sync</a:t>
            </a:r>
            <a:endParaRPr lang="en-US" sz="1224" dirty="0">
              <a:solidFill>
                <a:srgbClr val="FFFFFF"/>
              </a:solidFill>
              <a:latin typeface="Times New Roman"/>
              <a:ea typeface="Times New Roman"/>
            </a:endParaRPr>
          </a:p>
        </p:txBody>
      </p:sp>
      <p:sp>
        <p:nvSpPr>
          <p:cNvPr id="24" name="Can 23"/>
          <p:cNvSpPr/>
          <p:nvPr/>
        </p:nvSpPr>
        <p:spPr>
          <a:xfrm>
            <a:off x="4294743" y="2030355"/>
            <a:ext cx="509046" cy="592592"/>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816" dirty="0" smtClean="0">
                <a:solidFill>
                  <a:srgbClr val="FFFFFF"/>
                </a:solidFill>
                <a:ea typeface="Times New Roman"/>
                <a:cs typeface="Times New Roman"/>
              </a:rPr>
              <a:t>AD import</a:t>
            </a:r>
            <a:endParaRPr lang="en-US" sz="1224" dirty="0">
              <a:solidFill>
                <a:srgbClr val="FFFFFF"/>
              </a:solidFill>
              <a:latin typeface="Times New Roman"/>
              <a:ea typeface="Times New Roman"/>
            </a:endParaRPr>
          </a:p>
        </p:txBody>
      </p:sp>
      <p:sp>
        <p:nvSpPr>
          <p:cNvPr id="25" name="Can 24"/>
          <p:cNvSpPr/>
          <p:nvPr/>
        </p:nvSpPr>
        <p:spPr>
          <a:xfrm>
            <a:off x="3313567" y="2030355"/>
            <a:ext cx="548552" cy="582877"/>
          </a:xfrm>
          <a:prstGeom prst="ca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16">
                <a:solidFill>
                  <a:srgbClr val="FFFFFF"/>
                </a:solidFill>
                <a:ea typeface="Times New Roman"/>
                <a:cs typeface="Times New Roman"/>
              </a:rPr>
              <a:t>SP Profile</a:t>
            </a:r>
            <a:endParaRPr lang="en-US" sz="1224">
              <a:solidFill>
                <a:srgbClr val="FFFFFF"/>
              </a:solidFill>
              <a:latin typeface="Times New Roman"/>
              <a:ea typeface="Times New Roman"/>
            </a:endParaRPr>
          </a:p>
        </p:txBody>
      </p:sp>
      <p:sp>
        <p:nvSpPr>
          <p:cNvPr id="26" name="Parallelogram 25"/>
          <p:cNvSpPr/>
          <p:nvPr/>
        </p:nvSpPr>
        <p:spPr>
          <a:xfrm>
            <a:off x="5305064" y="3273826"/>
            <a:ext cx="650879" cy="612021"/>
          </a:xfrm>
          <a:prstGeom prst="parallelogram">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r>
              <a:rPr lang="en-US" sz="816">
                <a:solidFill>
                  <a:srgbClr val="FFFFFF"/>
                </a:solidFill>
                <a:ea typeface="Times New Roman"/>
                <a:cs typeface="Times New Roman"/>
              </a:rPr>
              <a:t>Sync Daemon</a:t>
            </a:r>
            <a:endParaRPr lang="en-US" sz="1224">
              <a:solidFill>
                <a:srgbClr val="FFFFFF"/>
              </a:solidFill>
              <a:latin typeface="Times New Roman"/>
              <a:ea typeface="Times New Roman"/>
            </a:endParaRPr>
          </a:p>
        </p:txBody>
      </p:sp>
      <p:cxnSp>
        <p:nvCxnSpPr>
          <p:cNvPr id="27" name="Straight Arrow Connector 26"/>
          <p:cNvCxnSpPr/>
          <p:nvPr/>
        </p:nvCxnSpPr>
        <p:spPr>
          <a:xfrm flipV="1">
            <a:off x="5654789" y="2729807"/>
            <a:ext cx="38858" cy="544019"/>
          </a:xfrm>
          <a:prstGeom prst="straightConnector1">
            <a:avLst/>
          </a:prstGeom>
          <a:ln w="19050">
            <a:solidFill>
              <a:schemeClr val="accent6">
                <a:lumMod val="75000"/>
              </a:schemeClr>
            </a:solidFill>
            <a:tailEnd type="arrow"/>
          </a:ln>
        </p:spPr>
        <p:style>
          <a:lnRef idx="1">
            <a:schemeClr val="accent5"/>
          </a:lnRef>
          <a:fillRef idx="0">
            <a:schemeClr val="accent5"/>
          </a:fillRef>
          <a:effectRef idx="0">
            <a:schemeClr val="accent5"/>
          </a:effectRef>
          <a:fontRef idx="minor">
            <a:schemeClr val="tx1"/>
          </a:fontRef>
        </p:style>
      </p:cxnSp>
      <p:cxnSp>
        <p:nvCxnSpPr>
          <p:cNvPr id="28" name="Straight Arrow Connector 27"/>
          <p:cNvCxnSpPr/>
          <p:nvPr/>
        </p:nvCxnSpPr>
        <p:spPr>
          <a:xfrm flipV="1">
            <a:off x="5887941" y="2671520"/>
            <a:ext cx="1145677" cy="854886"/>
          </a:xfrm>
          <a:prstGeom prst="straightConnector1">
            <a:avLst/>
          </a:prstGeom>
          <a:ln w="19050">
            <a:solidFill>
              <a:schemeClr val="accent6">
                <a:lumMod val="75000"/>
              </a:schemeClr>
            </a:solidFill>
            <a:tailEnd type="arrow"/>
          </a:ln>
        </p:spPr>
        <p:style>
          <a:lnRef idx="1">
            <a:schemeClr val="accent5"/>
          </a:lnRef>
          <a:fillRef idx="0">
            <a:schemeClr val="accent5"/>
          </a:fillRef>
          <a:effectRef idx="0">
            <a:schemeClr val="accent5"/>
          </a:effectRef>
          <a:fontRef idx="minor">
            <a:schemeClr val="tx1"/>
          </a:fontRef>
        </p:style>
      </p:cxnSp>
      <p:cxnSp>
        <p:nvCxnSpPr>
          <p:cNvPr id="29" name="Straight Arrow Connector 28"/>
          <p:cNvCxnSpPr/>
          <p:nvPr/>
        </p:nvCxnSpPr>
        <p:spPr>
          <a:xfrm flipH="1" flipV="1">
            <a:off x="4702757" y="3273826"/>
            <a:ext cx="679376" cy="319935"/>
          </a:xfrm>
          <a:prstGeom prst="straightConnector1">
            <a:avLst/>
          </a:prstGeom>
          <a:ln w="15875">
            <a:solidFill>
              <a:schemeClr val="accent6">
                <a:lumMod val="75000"/>
              </a:schemeClr>
            </a:solidFill>
            <a:tailEnd type="arrow"/>
          </a:ln>
        </p:spPr>
        <p:style>
          <a:lnRef idx="1">
            <a:schemeClr val="accent5"/>
          </a:lnRef>
          <a:fillRef idx="0">
            <a:schemeClr val="accent5"/>
          </a:fillRef>
          <a:effectRef idx="0">
            <a:schemeClr val="accent5"/>
          </a:effectRef>
          <a:fontRef idx="minor">
            <a:schemeClr val="tx1"/>
          </a:fontRef>
        </p:style>
      </p:cxnSp>
      <p:cxnSp>
        <p:nvCxnSpPr>
          <p:cNvPr id="30" name="Straight Arrow Connector 29"/>
          <p:cNvCxnSpPr/>
          <p:nvPr/>
        </p:nvCxnSpPr>
        <p:spPr>
          <a:xfrm flipH="1" flipV="1">
            <a:off x="5887940" y="3594409"/>
            <a:ext cx="322525" cy="359441"/>
          </a:xfrm>
          <a:prstGeom prst="straightConnector1">
            <a:avLst/>
          </a:prstGeom>
          <a:ln>
            <a:tailEnd type="arrow"/>
          </a:ln>
        </p:spPr>
        <p:style>
          <a:lnRef idx="1">
            <a:schemeClr val="accent5"/>
          </a:lnRef>
          <a:fillRef idx="0">
            <a:schemeClr val="accent5"/>
          </a:fillRef>
          <a:effectRef idx="0">
            <a:schemeClr val="accent5"/>
          </a:effectRef>
          <a:fontRef idx="minor">
            <a:schemeClr val="tx1"/>
          </a:fontRef>
        </p:style>
      </p:cxnSp>
      <p:cxnSp>
        <p:nvCxnSpPr>
          <p:cNvPr id="31" name="Straight Arrow Connector 30"/>
          <p:cNvCxnSpPr/>
          <p:nvPr/>
        </p:nvCxnSpPr>
        <p:spPr>
          <a:xfrm flipV="1">
            <a:off x="4576467" y="2613232"/>
            <a:ext cx="0" cy="272009"/>
          </a:xfrm>
          <a:prstGeom prst="straightConnector1">
            <a:avLst/>
          </a:prstGeom>
          <a:ln w="19050">
            <a:solidFill>
              <a:schemeClr val="accent6">
                <a:lumMod val="75000"/>
              </a:schemeClr>
            </a:solidFill>
            <a:tailEnd type="arrow"/>
          </a:ln>
        </p:spPr>
        <p:style>
          <a:lnRef idx="1">
            <a:schemeClr val="accent6"/>
          </a:lnRef>
          <a:fillRef idx="0">
            <a:schemeClr val="accent6"/>
          </a:fillRef>
          <a:effectRef idx="0">
            <a:schemeClr val="accent6"/>
          </a:effectRef>
          <a:fontRef idx="minor">
            <a:schemeClr val="tx1"/>
          </a:fontRef>
        </p:style>
      </p:cxnSp>
      <p:cxnSp>
        <p:nvCxnSpPr>
          <p:cNvPr id="32" name="Straight Arrow Connector 31"/>
          <p:cNvCxnSpPr/>
          <p:nvPr/>
        </p:nvCxnSpPr>
        <p:spPr>
          <a:xfrm flipH="1">
            <a:off x="3838156" y="2312079"/>
            <a:ext cx="456587" cy="0"/>
          </a:xfrm>
          <a:prstGeom prst="straightConnector1">
            <a:avLst/>
          </a:prstGeom>
          <a:ln w="19050">
            <a:solidFill>
              <a:schemeClr val="accent6">
                <a:lumMod val="75000"/>
              </a:schemeClr>
            </a:solidFill>
            <a:tailEnd type="arrow"/>
          </a:ln>
        </p:spPr>
        <p:style>
          <a:lnRef idx="1">
            <a:schemeClr val="accent6"/>
          </a:lnRef>
          <a:fillRef idx="0">
            <a:schemeClr val="accent6"/>
          </a:fillRef>
          <a:effectRef idx="0">
            <a:schemeClr val="accent6"/>
          </a:effectRef>
          <a:fontRef idx="minor">
            <a:schemeClr val="tx1"/>
          </a:fontRef>
        </p:style>
      </p:cxnSp>
      <p:cxnSp>
        <p:nvCxnSpPr>
          <p:cNvPr id="33" name="Straight Arrow Connector 32"/>
          <p:cNvCxnSpPr/>
          <p:nvPr/>
        </p:nvCxnSpPr>
        <p:spPr>
          <a:xfrm flipH="1" flipV="1">
            <a:off x="7315989" y="5469329"/>
            <a:ext cx="6476" cy="562153"/>
          </a:xfrm>
          <a:prstGeom prst="straightConnector1">
            <a:avLst/>
          </a:prstGeom>
          <a:ln w="190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flipV="1">
            <a:off x="6441674" y="4429866"/>
            <a:ext cx="626269" cy="573162"/>
          </a:xfrm>
          <a:prstGeom prst="straightConnector1">
            <a:avLst/>
          </a:prstGeom>
          <a:ln w="190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5" name="Parallelogram 34"/>
          <p:cNvSpPr/>
          <p:nvPr/>
        </p:nvSpPr>
        <p:spPr>
          <a:xfrm>
            <a:off x="7966868" y="4847594"/>
            <a:ext cx="734425" cy="544019"/>
          </a:xfrm>
          <a:prstGeom prst="parallelogram">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FFFFFF"/>
                </a:solidFill>
                <a:ea typeface="Times New Roman"/>
                <a:cs typeface="Times New Roman"/>
              </a:rPr>
              <a:t>ADFS</a:t>
            </a:r>
            <a:endParaRPr lang="en-US" sz="1224">
              <a:solidFill>
                <a:srgbClr val="FFFFFF"/>
              </a:solidFill>
              <a:latin typeface="Times New Roman"/>
              <a:ea typeface="Times New Roman"/>
            </a:endParaRPr>
          </a:p>
        </p:txBody>
      </p:sp>
      <p:sp>
        <p:nvSpPr>
          <p:cNvPr id="38" name="Isosceles Triangle 37"/>
          <p:cNvSpPr/>
          <p:nvPr/>
        </p:nvSpPr>
        <p:spPr>
          <a:xfrm>
            <a:off x="3216420" y="2710378"/>
            <a:ext cx="822504" cy="699453"/>
          </a:xfrm>
          <a:prstGeom prst="triangle">
            <a:avLst>
              <a:gd name="adj" fmla="val 48684"/>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r>
              <a:rPr lang="en-US" sz="816">
                <a:solidFill>
                  <a:srgbClr val="FFFFFF"/>
                </a:solidFill>
                <a:ea typeface="Times New Roman"/>
                <a:cs typeface="Times New Roman"/>
              </a:rPr>
              <a:t>SP Web App</a:t>
            </a:r>
            <a:endParaRPr lang="en-US" sz="1224">
              <a:solidFill>
                <a:srgbClr val="FFFFFF"/>
              </a:solidFill>
              <a:latin typeface="Times New Roman"/>
              <a:ea typeface="Times New Roman"/>
            </a:endParaRPr>
          </a:p>
        </p:txBody>
      </p:sp>
      <p:cxnSp>
        <p:nvCxnSpPr>
          <p:cNvPr id="39" name="Straight Arrow Connector 38"/>
          <p:cNvCxnSpPr/>
          <p:nvPr/>
        </p:nvCxnSpPr>
        <p:spPr>
          <a:xfrm flipV="1">
            <a:off x="4654184" y="4410436"/>
            <a:ext cx="1039464" cy="931956"/>
          </a:xfrm>
          <a:prstGeom prst="straightConnector1">
            <a:avLst/>
          </a:prstGeom>
          <a:ln w="1905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0" name="Isosceles Triangle 39"/>
          <p:cNvSpPr/>
          <p:nvPr/>
        </p:nvSpPr>
        <p:spPr>
          <a:xfrm>
            <a:off x="5421639" y="3934420"/>
            <a:ext cx="685852" cy="476016"/>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r>
              <a:rPr lang="en-US" sz="816" dirty="0">
                <a:solidFill>
                  <a:srgbClr val="FFFFFF"/>
                </a:solidFill>
                <a:ea typeface="Times New Roman"/>
                <a:cs typeface="Times New Roman"/>
              </a:rPr>
              <a:t>BOX-P</a:t>
            </a:r>
            <a:endParaRPr lang="en-US" sz="1224" dirty="0">
              <a:solidFill>
                <a:srgbClr val="FFFFFF"/>
              </a:solidFill>
              <a:latin typeface="Times New Roman"/>
              <a:ea typeface="Times New Roman"/>
            </a:endParaRPr>
          </a:p>
        </p:txBody>
      </p:sp>
      <p:cxnSp>
        <p:nvCxnSpPr>
          <p:cNvPr id="41" name="Straight Arrow Connector 40"/>
          <p:cNvCxnSpPr/>
          <p:nvPr/>
        </p:nvCxnSpPr>
        <p:spPr>
          <a:xfrm flipV="1">
            <a:off x="5839367" y="4157856"/>
            <a:ext cx="420967" cy="97146"/>
          </a:xfrm>
          <a:prstGeom prst="straightConnector1">
            <a:avLst/>
          </a:prstGeom>
          <a:ln w="1905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42" name="Text Box 171"/>
          <p:cNvSpPr txBox="1"/>
          <p:nvPr/>
        </p:nvSpPr>
        <p:spPr>
          <a:xfrm>
            <a:off x="3750724" y="1894350"/>
            <a:ext cx="665775" cy="2331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816">
                <a:solidFill>
                  <a:srgbClr val="FFFFFF"/>
                </a:solidFill>
                <a:ea typeface="Times New Roman"/>
                <a:cs typeface="Times New Roman"/>
              </a:rPr>
              <a:t>SP Services</a:t>
            </a:r>
            <a:endParaRPr lang="en-US" sz="1224">
              <a:solidFill>
                <a:srgbClr val="505050"/>
              </a:solidFill>
              <a:latin typeface="Times New Roman"/>
              <a:ea typeface="Times New Roman"/>
            </a:endParaRPr>
          </a:p>
        </p:txBody>
      </p:sp>
      <p:sp>
        <p:nvSpPr>
          <p:cNvPr id="43" name="Text Box 172"/>
          <p:cNvSpPr txBox="1"/>
          <p:nvPr/>
        </p:nvSpPr>
        <p:spPr>
          <a:xfrm>
            <a:off x="3750724" y="2720093"/>
            <a:ext cx="544019" cy="26229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1428">
                <a:solidFill>
                  <a:srgbClr val="FFFFFF"/>
                </a:solidFill>
                <a:ea typeface="Times New Roman"/>
                <a:cs typeface="Times New Roman"/>
              </a:rPr>
              <a:t>SPO</a:t>
            </a:r>
            <a:endParaRPr lang="en-US" sz="1224">
              <a:solidFill>
                <a:srgbClr val="505050"/>
              </a:solidFill>
              <a:latin typeface="Times New Roman"/>
              <a:ea typeface="Times New Roman"/>
            </a:endParaRPr>
          </a:p>
        </p:txBody>
      </p:sp>
      <p:sp>
        <p:nvSpPr>
          <p:cNvPr id="44" name="Text Box 173"/>
          <p:cNvSpPr txBox="1"/>
          <p:nvPr/>
        </p:nvSpPr>
        <p:spPr>
          <a:xfrm>
            <a:off x="5382780" y="1952638"/>
            <a:ext cx="665775" cy="34001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1428" dirty="0">
                <a:solidFill>
                  <a:srgbClr val="FFFFFF"/>
                </a:solidFill>
                <a:ea typeface="Times New Roman"/>
                <a:cs typeface="Times New Roman"/>
              </a:rPr>
              <a:t>EXO</a:t>
            </a:r>
            <a:endParaRPr lang="en-US" sz="1224" dirty="0">
              <a:solidFill>
                <a:srgbClr val="505050"/>
              </a:solidFill>
              <a:latin typeface="Times New Roman"/>
              <a:ea typeface="Times New Roman"/>
            </a:endParaRPr>
          </a:p>
        </p:txBody>
      </p:sp>
      <p:sp>
        <p:nvSpPr>
          <p:cNvPr id="45" name="Text Box 174"/>
          <p:cNvSpPr txBox="1"/>
          <p:nvPr/>
        </p:nvSpPr>
        <p:spPr>
          <a:xfrm>
            <a:off x="6674824" y="1865206"/>
            <a:ext cx="665775" cy="34001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1632" dirty="0" err="1" smtClean="0">
                <a:solidFill>
                  <a:srgbClr val="FFFFFF"/>
                </a:solidFill>
                <a:ea typeface="Times New Roman"/>
                <a:cs typeface="Times New Roman"/>
              </a:rPr>
              <a:t>LyO</a:t>
            </a:r>
            <a:endParaRPr lang="en-US" sz="1224" dirty="0">
              <a:solidFill>
                <a:srgbClr val="505050"/>
              </a:solidFill>
              <a:latin typeface="Times New Roman"/>
              <a:ea typeface="Times New Roman"/>
            </a:endParaRPr>
          </a:p>
        </p:txBody>
      </p:sp>
      <p:sp>
        <p:nvSpPr>
          <p:cNvPr id="46" name="Text Box 175"/>
          <p:cNvSpPr txBox="1"/>
          <p:nvPr/>
        </p:nvSpPr>
        <p:spPr>
          <a:xfrm>
            <a:off x="5382780" y="2205218"/>
            <a:ext cx="665775" cy="2331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816">
                <a:solidFill>
                  <a:srgbClr val="FFFFFF"/>
                </a:solidFill>
                <a:ea typeface="Times New Roman"/>
                <a:cs typeface="Times New Roman"/>
              </a:rPr>
              <a:t>EXDS</a:t>
            </a:r>
            <a:endParaRPr lang="en-US" sz="1224">
              <a:solidFill>
                <a:srgbClr val="505050"/>
              </a:solidFill>
              <a:latin typeface="Times New Roman"/>
              <a:ea typeface="Times New Roman"/>
            </a:endParaRPr>
          </a:p>
        </p:txBody>
      </p:sp>
      <p:sp>
        <p:nvSpPr>
          <p:cNvPr id="47" name="Text Box 176"/>
          <p:cNvSpPr txBox="1"/>
          <p:nvPr/>
        </p:nvSpPr>
        <p:spPr>
          <a:xfrm>
            <a:off x="6742826" y="2137215"/>
            <a:ext cx="665775" cy="2331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816" dirty="0" err="1" smtClean="0">
                <a:solidFill>
                  <a:srgbClr val="FFFFFF"/>
                </a:solidFill>
                <a:ea typeface="Times New Roman"/>
                <a:cs typeface="Times New Roman"/>
              </a:rPr>
              <a:t>LyDS</a:t>
            </a:r>
            <a:endParaRPr lang="en-US" sz="1224" dirty="0">
              <a:solidFill>
                <a:srgbClr val="505050"/>
              </a:solidFill>
              <a:latin typeface="Times New Roman"/>
              <a:ea typeface="Times New Roman"/>
            </a:endParaRPr>
          </a:p>
        </p:txBody>
      </p:sp>
      <p:sp>
        <p:nvSpPr>
          <p:cNvPr id="48" name="Cloud 47"/>
          <p:cNvSpPr/>
          <p:nvPr/>
        </p:nvSpPr>
        <p:spPr>
          <a:xfrm>
            <a:off x="8098988" y="1682571"/>
            <a:ext cx="1058893" cy="993482"/>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836" dirty="0" smtClean="0">
                <a:solidFill>
                  <a:srgbClr val="0070C0"/>
                </a:solidFill>
                <a:ea typeface="Times New Roman"/>
                <a:cs typeface="Times New Roman"/>
              </a:rPr>
              <a:t>MS </a:t>
            </a:r>
            <a:r>
              <a:rPr lang="en-US" sz="1836" dirty="0" err="1" smtClean="0">
                <a:solidFill>
                  <a:srgbClr val="0070C0"/>
                </a:solidFill>
                <a:ea typeface="Times New Roman"/>
                <a:cs typeface="Times New Roman"/>
              </a:rPr>
              <a:t>Acc</a:t>
            </a:r>
            <a:endParaRPr lang="en-US" sz="1224" dirty="0">
              <a:solidFill>
                <a:srgbClr val="FFFFFF"/>
              </a:solidFill>
              <a:latin typeface="Times New Roman"/>
              <a:ea typeface="Times New Roman"/>
            </a:endParaRPr>
          </a:p>
        </p:txBody>
      </p:sp>
      <p:cxnSp>
        <p:nvCxnSpPr>
          <p:cNvPr id="49" name="Straight Arrow Connector 48"/>
          <p:cNvCxnSpPr/>
          <p:nvPr/>
        </p:nvCxnSpPr>
        <p:spPr>
          <a:xfrm flipV="1">
            <a:off x="8393665" y="2642376"/>
            <a:ext cx="233798" cy="766807"/>
          </a:xfrm>
          <a:prstGeom prst="straightConnector1">
            <a:avLst/>
          </a:prstGeom>
          <a:ln w="15875">
            <a:prstDash val="sysDot"/>
            <a:headEnd type="arrow" w="med" len="med"/>
            <a:tailEnd type="none" w="med" len="med"/>
          </a:ln>
        </p:spPr>
        <p:style>
          <a:lnRef idx="1">
            <a:schemeClr val="accent2"/>
          </a:lnRef>
          <a:fillRef idx="0">
            <a:schemeClr val="accent2"/>
          </a:fillRef>
          <a:effectRef idx="0">
            <a:schemeClr val="accent2"/>
          </a:effectRef>
          <a:fontRef idx="minor">
            <a:schemeClr val="tx1"/>
          </a:fontRef>
        </p:style>
      </p:cxnSp>
      <p:sp>
        <p:nvSpPr>
          <p:cNvPr id="50" name="Text Box 181"/>
          <p:cNvSpPr txBox="1"/>
          <p:nvPr/>
        </p:nvSpPr>
        <p:spPr>
          <a:xfrm rot="17297418">
            <a:off x="8063852" y="2827972"/>
            <a:ext cx="628498" cy="26229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1428" dirty="0">
                <a:solidFill>
                  <a:srgbClr val="009DD9"/>
                </a:solidFill>
                <a:ea typeface="Times New Roman"/>
                <a:cs typeface="Times New Roman"/>
              </a:rPr>
              <a:t>trust</a:t>
            </a:r>
            <a:endParaRPr lang="en-US" sz="1224" dirty="0">
              <a:solidFill>
                <a:srgbClr val="505050"/>
              </a:solidFill>
              <a:latin typeface="Times New Roman"/>
              <a:ea typeface="Times New Roman"/>
            </a:endParaRPr>
          </a:p>
        </p:txBody>
      </p:sp>
      <p:sp>
        <p:nvSpPr>
          <p:cNvPr id="51" name="Rectangle 48"/>
          <p:cNvSpPr>
            <a:spLocks noChangeArrowheads="1"/>
          </p:cNvSpPr>
          <p:nvPr/>
        </p:nvSpPr>
        <p:spPr bwMode="auto">
          <a:xfrm>
            <a:off x="1555221" y="41996"/>
            <a:ext cx="188409" cy="38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anchor="ctr" anchorCtr="0" compatLnSpc="1">
            <a:prstTxWarp prst="textNoShape">
              <a:avLst/>
            </a:prstTxWarp>
            <a:spAutoFit/>
          </a:bodyPr>
          <a:lstStyle/>
          <a:p>
            <a:pPr defTabSz="932597" fontAlgn="base">
              <a:spcBef>
                <a:spcPct val="0"/>
              </a:spcBef>
              <a:spcAft>
                <a:spcPct val="0"/>
              </a:spcAft>
            </a:pPr>
            <a:endParaRPr lang="en-US" sz="1836">
              <a:solidFill>
                <a:srgbClr val="505050"/>
              </a:solidFill>
              <a:latin typeface="Arial" pitchFamily="34" charset="0"/>
              <a:cs typeface="Arial" pitchFamily="34" charset="0"/>
            </a:endParaRPr>
          </a:p>
        </p:txBody>
      </p:sp>
      <p:sp>
        <p:nvSpPr>
          <p:cNvPr id="52" name="Rectangle 81"/>
          <p:cNvSpPr>
            <a:spLocks noChangeArrowheads="1"/>
          </p:cNvSpPr>
          <p:nvPr/>
        </p:nvSpPr>
        <p:spPr bwMode="auto">
          <a:xfrm>
            <a:off x="1555221" y="83012"/>
            <a:ext cx="188409" cy="766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anchor="ctr" anchorCtr="0" compatLnSpc="1">
            <a:prstTxWarp prst="textNoShape">
              <a:avLst/>
            </a:prstTxWarp>
            <a:spAutoFit/>
          </a:bodyPr>
          <a:lstStyle/>
          <a:p>
            <a:pPr defTabSz="932597" fontAlgn="base">
              <a:spcBef>
                <a:spcPct val="0"/>
              </a:spcBef>
              <a:spcAft>
                <a:spcPct val="0"/>
              </a:spcAft>
            </a:pPr>
            <a:endParaRPr lang="en-US" sz="1224">
              <a:solidFill>
                <a:srgbClr val="505050"/>
              </a:solidFill>
              <a:latin typeface="Calibri" pitchFamily="34" charset="0"/>
              <a:ea typeface="Times New Roman" pitchFamily="18" charset="0"/>
              <a:cs typeface="Times New Roman" pitchFamily="18" charset="0"/>
            </a:endParaRPr>
          </a:p>
          <a:p>
            <a:pPr defTabSz="932597" eaLnBrk="0" fontAlgn="base" hangingPunct="0">
              <a:spcBef>
                <a:spcPct val="0"/>
              </a:spcBef>
              <a:spcAft>
                <a:spcPct val="0"/>
              </a:spcAft>
            </a:pPr>
            <a:r>
              <a:rPr lang="en-US" sz="1224">
                <a:solidFill>
                  <a:srgbClr val="505050"/>
                </a:solidFill>
                <a:latin typeface="Calibri" pitchFamily="34" charset="0"/>
                <a:ea typeface="Times New Roman" pitchFamily="18" charset="0"/>
                <a:cs typeface="Times New Roman" pitchFamily="18" charset="0"/>
              </a:rPr>
              <a:t/>
            </a:r>
            <a:br>
              <a:rPr lang="en-US" sz="1224">
                <a:solidFill>
                  <a:srgbClr val="505050"/>
                </a:solidFill>
                <a:latin typeface="Calibri" pitchFamily="34" charset="0"/>
                <a:ea typeface="Times New Roman" pitchFamily="18" charset="0"/>
                <a:cs typeface="Times New Roman" pitchFamily="18" charset="0"/>
              </a:rPr>
            </a:br>
            <a:endParaRPr lang="en-US" sz="1836">
              <a:solidFill>
                <a:srgbClr val="505050"/>
              </a:solidFill>
              <a:latin typeface="Arial" pitchFamily="34" charset="0"/>
              <a:cs typeface="Arial" pitchFamily="34" charset="0"/>
            </a:endParaRPr>
          </a:p>
        </p:txBody>
      </p:sp>
      <p:cxnSp>
        <p:nvCxnSpPr>
          <p:cNvPr id="6" name="Straight Arrow Connector 5"/>
          <p:cNvCxnSpPr/>
          <p:nvPr/>
        </p:nvCxnSpPr>
        <p:spPr>
          <a:xfrm flipV="1">
            <a:off x="6674824" y="3885847"/>
            <a:ext cx="1088037" cy="267476"/>
          </a:xfrm>
          <a:prstGeom prst="straightConnector1">
            <a:avLst/>
          </a:prstGeom>
          <a:ln w="15875">
            <a:headEnd type="triangle"/>
            <a:tailEnd type="none"/>
          </a:ln>
        </p:spPr>
        <p:style>
          <a:lnRef idx="1">
            <a:schemeClr val="accent2"/>
          </a:lnRef>
          <a:fillRef idx="0">
            <a:schemeClr val="accent2"/>
          </a:fillRef>
          <a:effectRef idx="0">
            <a:schemeClr val="accent2"/>
          </a:effectRef>
          <a:fontRef idx="minor">
            <a:schemeClr val="tx1"/>
          </a:fontRef>
        </p:style>
      </p:cxnSp>
      <p:cxnSp>
        <p:nvCxnSpPr>
          <p:cNvPr id="53" name="Curved Connector 52"/>
          <p:cNvCxnSpPr>
            <a:stCxn id="18" idx="4"/>
            <a:endCxn id="35" idx="4"/>
          </p:cNvCxnSpPr>
          <p:nvPr/>
        </p:nvCxnSpPr>
        <p:spPr>
          <a:xfrm flipV="1">
            <a:off x="7543311" y="5391613"/>
            <a:ext cx="790770" cy="835457"/>
          </a:xfrm>
          <a:prstGeom prst="curvedConnector2">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p:cNvCxnSpPr>
            <a:stCxn id="35" idx="1"/>
            <a:endCxn id="15" idx="1"/>
          </p:cNvCxnSpPr>
          <p:nvPr/>
        </p:nvCxnSpPr>
        <p:spPr>
          <a:xfrm rot="5400000" flipH="1" flipV="1">
            <a:off x="8197386" y="4538949"/>
            <a:ext cx="513342" cy="103947"/>
          </a:xfrm>
          <a:prstGeom prst="curvedConnector3">
            <a:avLst>
              <a:gd name="adj1" fmla="val 50000"/>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8" name="Curved Connector 57"/>
          <p:cNvCxnSpPr>
            <a:stCxn id="15" idx="2"/>
            <a:endCxn id="38" idx="5"/>
          </p:cNvCxnSpPr>
          <p:nvPr/>
        </p:nvCxnSpPr>
        <p:spPr>
          <a:xfrm rot="10800000">
            <a:off x="3827888" y="3060104"/>
            <a:ext cx="3939585" cy="778465"/>
          </a:xfrm>
          <a:prstGeom prst="curvedConnector3">
            <a:avLst>
              <a:gd name="adj1" fmla="val 10160"/>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3" name="Curved Connector 62"/>
          <p:cNvCxnSpPr>
            <a:stCxn id="48" idx="2"/>
            <a:endCxn id="15" idx="3"/>
          </p:cNvCxnSpPr>
          <p:nvPr/>
        </p:nvCxnSpPr>
        <p:spPr>
          <a:xfrm rot="10800000" flipH="1" flipV="1">
            <a:off x="8102271" y="2179311"/>
            <a:ext cx="403759" cy="1219319"/>
          </a:xfrm>
          <a:prstGeom prst="curvedConnector4">
            <a:avLst>
              <a:gd name="adj1" fmla="val -57745"/>
              <a:gd name="adj2" fmla="val 68040"/>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0" name="Curved Connector 69"/>
          <p:cNvCxnSpPr/>
          <p:nvPr/>
        </p:nvCxnSpPr>
        <p:spPr>
          <a:xfrm rot="10800000">
            <a:off x="8017139" y="1067029"/>
            <a:ext cx="466856" cy="24287"/>
          </a:xfrm>
          <a:prstGeom prst="curvedConnector3">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8577957" y="845778"/>
            <a:ext cx="2263049" cy="382308"/>
          </a:xfrm>
          <a:prstGeom prst="rect">
            <a:avLst/>
          </a:prstGeom>
          <a:noFill/>
        </p:spPr>
        <p:txBody>
          <a:bodyPr wrap="none" rtlCol="0">
            <a:spAutoFit/>
          </a:bodyPr>
          <a:lstStyle/>
          <a:p>
            <a:r>
              <a:rPr lang="en-US" sz="1836" dirty="0">
                <a:solidFill>
                  <a:srgbClr val="505050"/>
                </a:solidFill>
              </a:rPr>
              <a:t>Authentication flow</a:t>
            </a:r>
          </a:p>
        </p:txBody>
      </p:sp>
      <p:cxnSp>
        <p:nvCxnSpPr>
          <p:cNvPr id="72" name="Straight Arrow Connector 71"/>
          <p:cNvCxnSpPr/>
          <p:nvPr/>
        </p:nvCxnSpPr>
        <p:spPr>
          <a:xfrm flipH="1">
            <a:off x="8027408" y="1365996"/>
            <a:ext cx="456587" cy="0"/>
          </a:xfrm>
          <a:prstGeom prst="straightConnector1">
            <a:avLst/>
          </a:prstGeom>
          <a:ln w="19050">
            <a:solidFill>
              <a:schemeClr val="accent6">
                <a:lumMod val="75000"/>
              </a:schemeClr>
            </a:solidFill>
            <a:tailEnd type="arrow"/>
          </a:ln>
        </p:spPr>
        <p:style>
          <a:lnRef idx="1">
            <a:schemeClr val="accent6"/>
          </a:lnRef>
          <a:fillRef idx="0">
            <a:schemeClr val="accent6"/>
          </a:fillRef>
          <a:effectRef idx="0">
            <a:schemeClr val="accent6"/>
          </a:effectRef>
          <a:fontRef idx="minor">
            <a:schemeClr val="tx1"/>
          </a:fontRef>
        </p:style>
      </p:cxnSp>
      <p:sp>
        <p:nvSpPr>
          <p:cNvPr id="73" name="TextBox 72"/>
          <p:cNvSpPr txBox="1"/>
          <p:nvPr/>
        </p:nvSpPr>
        <p:spPr>
          <a:xfrm>
            <a:off x="8569105" y="1177654"/>
            <a:ext cx="2545299" cy="382308"/>
          </a:xfrm>
          <a:prstGeom prst="rect">
            <a:avLst/>
          </a:prstGeom>
          <a:noFill/>
        </p:spPr>
        <p:txBody>
          <a:bodyPr wrap="square" rtlCol="0">
            <a:spAutoFit/>
          </a:bodyPr>
          <a:lstStyle/>
          <a:p>
            <a:r>
              <a:rPr lang="en-US" sz="1836" dirty="0">
                <a:solidFill>
                  <a:srgbClr val="505050"/>
                </a:solidFill>
              </a:rPr>
              <a:t>Profile flow</a:t>
            </a:r>
          </a:p>
        </p:txBody>
      </p:sp>
    </p:spTree>
    <p:extLst>
      <p:ext uri="{BB962C8B-B14F-4D97-AF65-F5344CB8AC3E}">
        <p14:creationId xmlns:p14="http://schemas.microsoft.com/office/powerpoint/2010/main" val="21275594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0" grpId="0" animBg="1"/>
      <p:bldP spid="21" grpId="0" animBg="1"/>
      <p:bldP spid="44" grpId="0"/>
      <p:bldP spid="45" grpId="0"/>
      <p:bldP spid="46" grpId="0"/>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Browser and Office sign-in</a:t>
            </a:r>
            <a:endParaRPr lang="en-US" dirty="0"/>
          </a:p>
        </p:txBody>
      </p:sp>
    </p:spTree>
    <p:extLst>
      <p:ext uri="{BB962C8B-B14F-4D97-AF65-F5344CB8AC3E}">
        <p14:creationId xmlns:p14="http://schemas.microsoft.com/office/powerpoint/2010/main" val="4118978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79437" y="-6350"/>
            <a:ext cx="11201400" cy="7000875"/>
          </a:xfrm>
          <a:prstGeom prst="rect">
            <a:avLst/>
          </a:prstGeom>
        </p:spPr>
      </p:pic>
    </p:spTree>
    <p:extLst>
      <p:ext uri="{BB962C8B-B14F-4D97-AF65-F5344CB8AC3E}">
        <p14:creationId xmlns:p14="http://schemas.microsoft.com/office/powerpoint/2010/main" val="263279004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55637" y="0"/>
            <a:ext cx="11191240" cy="6994525"/>
          </a:xfrm>
          <a:prstGeom prst="rect">
            <a:avLst/>
          </a:prstGeom>
        </p:spPr>
      </p:pic>
      <p:sp>
        <p:nvSpPr>
          <p:cNvPr id="3" name="Oval 2"/>
          <p:cNvSpPr/>
          <p:nvPr/>
        </p:nvSpPr>
        <p:spPr bwMode="auto">
          <a:xfrm>
            <a:off x="5303837" y="2735262"/>
            <a:ext cx="1371600" cy="228600"/>
          </a:xfrm>
          <a:prstGeom prst="ellipse">
            <a:avLst/>
          </a:prstGeom>
          <a:no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extBox 3"/>
          <p:cNvSpPr txBox="1"/>
          <p:nvPr/>
        </p:nvSpPr>
        <p:spPr>
          <a:xfrm>
            <a:off x="7132637" y="2535630"/>
            <a:ext cx="332924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Organization Account</a:t>
            </a:r>
          </a:p>
        </p:txBody>
      </p:sp>
      <p:sp>
        <p:nvSpPr>
          <p:cNvPr id="6" name="Oval 5"/>
          <p:cNvSpPr/>
          <p:nvPr/>
        </p:nvSpPr>
        <p:spPr bwMode="auto">
          <a:xfrm>
            <a:off x="5310534" y="2849562"/>
            <a:ext cx="1371600" cy="228600"/>
          </a:xfrm>
          <a:prstGeom prst="ellipse">
            <a:avLst/>
          </a:prstGeom>
          <a:no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TextBox 6"/>
          <p:cNvSpPr txBox="1"/>
          <p:nvPr/>
        </p:nvSpPr>
        <p:spPr>
          <a:xfrm>
            <a:off x="6523037" y="2995508"/>
            <a:ext cx="286277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Microsoft Account</a:t>
            </a:r>
          </a:p>
        </p:txBody>
      </p:sp>
    </p:spTree>
    <p:extLst>
      <p:ext uri="{BB962C8B-B14F-4D97-AF65-F5344CB8AC3E}">
        <p14:creationId xmlns:p14="http://schemas.microsoft.com/office/powerpoint/2010/main" val="35808889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9437" y="0"/>
            <a:ext cx="11201400" cy="7000875"/>
          </a:xfrm>
          <a:prstGeom prst="rect">
            <a:avLst/>
          </a:prstGeom>
        </p:spPr>
      </p:pic>
      <p:sp>
        <p:nvSpPr>
          <p:cNvPr id="3" name="Oval 2"/>
          <p:cNvSpPr/>
          <p:nvPr/>
        </p:nvSpPr>
        <p:spPr bwMode="auto">
          <a:xfrm>
            <a:off x="7285037" y="2354262"/>
            <a:ext cx="1371600" cy="228600"/>
          </a:xfrm>
          <a:prstGeom prst="ellipse">
            <a:avLst/>
          </a:prstGeom>
          <a:no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Oval 3"/>
          <p:cNvSpPr/>
          <p:nvPr/>
        </p:nvSpPr>
        <p:spPr bwMode="auto">
          <a:xfrm>
            <a:off x="8504237" y="2588572"/>
            <a:ext cx="1371600" cy="228600"/>
          </a:xfrm>
          <a:prstGeom prst="ellipse">
            <a:avLst/>
          </a:prstGeom>
          <a:no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2680360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9437" y="2572"/>
            <a:ext cx="11277600" cy="7048500"/>
          </a:xfrm>
          <a:prstGeom prst="rect">
            <a:avLst/>
          </a:prstGeom>
        </p:spPr>
      </p:pic>
      <p:sp>
        <p:nvSpPr>
          <p:cNvPr id="4" name="Oval 3"/>
          <p:cNvSpPr/>
          <p:nvPr/>
        </p:nvSpPr>
        <p:spPr bwMode="auto">
          <a:xfrm>
            <a:off x="3551237" y="144462"/>
            <a:ext cx="1828800" cy="304800"/>
          </a:xfrm>
          <a:prstGeom prst="ellipse">
            <a:avLst/>
          </a:prstGeom>
          <a:no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Oval 4"/>
          <p:cNvSpPr/>
          <p:nvPr/>
        </p:nvSpPr>
        <p:spPr bwMode="auto">
          <a:xfrm>
            <a:off x="7777493" y="1551318"/>
            <a:ext cx="1828800" cy="304800"/>
          </a:xfrm>
          <a:prstGeom prst="ellipse">
            <a:avLst/>
          </a:prstGeom>
          <a:no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Oval 5"/>
          <p:cNvSpPr/>
          <p:nvPr/>
        </p:nvSpPr>
        <p:spPr bwMode="auto">
          <a:xfrm>
            <a:off x="7666037" y="2430462"/>
            <a:ext cx="2590800" cy="304800"/>
          </a:xfrm>
          <a:prstGeom prst="ellipse">
            <a:avLst/>
          </a:prstGeom>
          <a:no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5756931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Sign-in paths</a:t>
            </a:r>
            <a:endParaRPr lang="en-US" dirty="0"/>
          </a:p>
        </p:txBody>
      </p:sp>
      <p:sp>
        <p:nvSpPr>
          <p:cNvPr id="3" name="Text Placeholder 2"/>
          <p:cNvSpPr>
            <a:spLocks noGrp="1"/>
          </p:cNvSpPr>
          <p:nvPr>
            <p:ph type="body" sz="quarter" idx="10"/>
          </p:nvPr>
        </p:nvSpPr>
        <p:spPr>
          <a:xfrm>
            <a:off x="274638" y="1212850"/>
            <a:ext cx="11887200" cy="4462760"/>
          </a:xfrm>
        </p:spPr>
        <p:txBody>
          <a:bodyPr/>
          <a:lstStyle/>
          <a:p>
            <a:r>
              <a:rPr lang="en-US" dirty="0" smtClean="0"/>
              <a:t>Passive (aka Browser and Mobile)</a:t>
            </a:r>
          </a:p>
          <a:p>
            <a:pPr marL="342900" lvl="1" indent="-342900">
              <a:buFont typeface="Arial" panose="020B0604020202020204" pitchFamily="34" charset="0"/>
              <a:buChar char="•"/>
            </a:pPr>
            <a:r>
              <a:rPr lang="en-US" dirty="0" smtClean="0"/>
              <a:t>Uses the Browser to get the user authenticated</a:t>
            </a:r>
          </a:p>
          <a:p>
            <a:pPr marL="342900" lvl="1" indent="-342900">
              <a:buFont typeface="Arial" panose="020B0604020202020204" pitchFamily="34" charset="0"/>
              <a:buChar char="•"/>
            </a:pPr>
            <a:r>
              <a:rPr lang="en-US" dirty="0" smtClean="0"/>
              <a:t>Authentication state is maintained via Cookies</a:t>
            </a:r>
          </a:p>
          <a:p>
            <a:pPr marL="342900" lvl="1" indent="-342900">
              <a:buFont typeface="Arial" panose="020B0604020202020204" pitchFamily="34" charset="0"/>
              <a:buChar char="•"/>
            </a:pPr>
            <a:r>
              <a:rPr lang="en-US" dirty="0" smtClean="0"/>
              <a:t>Persistent Cookies == best experience</a:t>
            </a:r>
          </a:p>
          <a:p>
            <a:pPr marL="342900" lvl="1" indent="-342900">
              <a:buFont typeface="Arial" panose="020B0604020202020204" pitchFamily="34" charset="0"/>
              <a:buChar char="•"/>
            </a:pPr>
            <a:r>
              <a:rPr lang="en-US" dirty="0" smtClean="0"/>
              <a:t>Office 2007 SP2 and Office 2010 also use the same method (often called MS-OFBA)</a:t>
            </a:r>
          </a:p>
          <a:p>
            <a:pPr marL="342900" lvl="1" indent="-342900">
              <a:buFont typeface="Arial" panose="020B0604020202020204" pitchFamily="34" charset="0"/>
              <a:buChar char="•"/>
            </a:pPr>
            <a:endParaRPr lang="en-US" dirty="0"/>
          </a:p>
          <a:p>
            <a:r>
              <a:rPr lang="en-US" dirty="0" smtClean="0"/>
              <a:t>Active (aka Office 2013)</a:t>
            </a:r>
          </a:p>
          <a:p>
            <a:pPr marL="342900" lvl="1" indent="-342900">
              <a:buFont typeface="Arial" panose="020B0604020202020204" pitchFamily="34" charset="0"/>
              <a:buChar char="•"/>
            </a:pPr>
            <a:r>
              <a:rPr lang="en-US" dirty="0" smtClean="0"/>
              <a:t>Uses a client library to get the user authenticated</a:t>
            </a:r>
          </a:p>
          <a:p>
            <a:pPr marL="342900" lvl="1" indent="-342900">
              <a:buFont typeface="Arial" panose="020B0604020202020204" pitchFamily="34" charset="0"/>
              <a:buChar char="•"/>
            </a:pPr>
            <a:r>
              <a:rPr lang="en-US" dirty="0" smtClean="0"/>
              <a:t>The client library stores the users credentials and/or negotiates with Windows/ADFS to sign-in</a:t>
            </a:r>
          </a:p>
          <a:p>
            <a:pPr marL="342900" lvl="1" indent="-342900">
              <a:buFont typeface="Arial" panose="020B0604020202020204" pitchFamily="34" charset="0"/>
              <a:buChar char="•"/>
            </a:pPr>
            <a:r>
              <a:rPr lang="en-US" dirty="0" smtClean="0"/>
              <a:t>Authentication state is maintained via </a:t>
            </a:r>
            <a:r>
              <a:rPr lang="en-US" dirty="0" err="1" smtClean="0"/>
              <a:t>Signin</a:t>
            </a:r>
            <a:r>
              <a:rPr lang="en-US" dirty="0" smtClean="0"/>
              <a:t> Token</a:t>
            </a:r>
          </a:p>
          <a:p>
            <a:pPr marL="342900" lvl="1" indent="-342900">
              <a:buFont typeface="Arial" panose="020B0604020202020204" pitchFamily="34" charset="0"/>
              <a:buChar char="•"/>
            </a:pPr>
            <a:r>
              <a:rPr lang="en-US" dirty="0" smtClean="0"/>
              <a:t>Office 2013 uses this method</a:t>
            </a:r>
            <a:endParaRPr lang="en-US" dirty="0"/>
          </a:p>
        </p:txBody>
      </p:sp>
    </p:spTree>
    <p:extLst>
      <p:ext uri="{BB962C8B-B14F-4D97-AF65-F5344CB8AC3E}">
        <p14:creationId xmlns:p14="http://schemas.microsoft.com/office/powerpoint/2010/main" val="160825181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What do I do to ensure a great end-user experience?</a:t>
            </a:r>
          </a:p>
        </p:txBody>
      </p:sp>
    </p:spTree>
    <p:extLst>
      <p:ext uri="{BB962C8B-B14F-4D97-AF65-F5344CB8AC3E}">
        <p14:creationId xmlns:p14="http://schemas.microsoft.com/office/powerpoint/2010/main" val="98185334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SPO Sign-in experience</a:t>
            </a:r>
            <a:endParaRPr lang="en-US" dirty="0"/>
          </a:p>
        </p:txBody>
      </p:sp>
      <p:sp>
        <p:nvSpPr>
          <p:cNvPr id="5" name="Text Placeholder 4"/>
          <p:cNvSpPr>
            <a:spLocks noGrp="1"/>
          </p:cNvSpPr>
          <p:nvPr>
            <p:ph type="body" sz="quarter" idx="12"/>
          </p:nvPr>
        </p:nvSpPr>
        <p:spPr/>
        <p:txBody>
          <a:bodyPr/>
          <a:lstStyle/>
          <a:p>
            <a:r>
              <a:rPr lang="en-US" dirty="0" smtClean="0"/>
              <a:t>Venky Veeraraghavan</a:t>
            </a:r>
          </a:p>
          <a:p>
            <a:r>
              <a:rPr lang="en-US" dirty="0" smtClean="0"/>
              <a:t>Program Manager</a:t>
            </a:r>
          </a:p>
        </p:txBody>
      </p:sp>
    </p:spTree>
    <p:extLst>
      <p:ext uri="{BB962C8B-B14F-4D97-AF65-F5344CB8AC3E}">
        <p14:creationId xmlns:p14="http://schemas.microsoft.com/office/powerpoint/2010/main" val="8550896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Three things you need to do</a:t>
            </a:r>
            <a:endParaRPr lang="en-US" dirty="0"/>
          </a:p>
        </p:txBody>
      </p:sp>
      <p:sp>
        <p:nvSpPr>
          <p:cNvPr id="4" name="Text Placeholder 3"/>
          <p:cNvSpPr>
            <a:spLocks noGrp="1"/>
          </p:cNvSpPr>
          <p:nvPr>
            <p:ph type="body" sz="quarter" idx="10"/>
          </p:nvPr>
        </p:nvSpPr>
        <p:spPr>
          <a:xfrm>
            <a:off x="274638" y="1212850"/>
            <a:ext cx="11887200" cy="2092881"/>
          </a:xfrm>
        </p:spPr>
        <p:txBody>
          <a:bodyPr/>
          <a:lstStyle/>
          <a:p>
            <a:pPr marL="742950" indent="-742950">
              <a:buFont typeface="+mj-lt"/>
              <a:buAutoNum type="arabicPeriod"/>
            </a:pPr>
            <a:r>
              <a:rPr lang="en-US" dirty="0" smtClean="0"/>
              <a:t>Educate </a:t>
            </a:r>
            <a:r>
              <a:rPr lang="en-US" b="1" dirty="0" smtClean="0"/>
              <a:t>end-users</a:t>
            </a:r>
          </a:p>
          <a:p>
            <a:pPr marL="742950" indent="-742950">
              <a:buFont typeface="+mj-lt"/>
              <a:buAutoNum type="arabicPeriod"/>
            </a:pPr>
            <a:r>
              <a:rPr lang="en-US" dirty="0" smtClean="0"/>
              <a:t>Partner with your </a:t>
            </a:r>
            <a:r>
              <a:rPr lang="en-US" b="1" dirty="0" smtClean="0"/>
              <a:t>IDM IT Pro</a:t>
            </a:r>
          </a:p>
          <a:p>
            <a:pPr marL="742950" indent="-742950">
              <a:buFont typeface="+mj-lt"/>
              <a:buAutoNum type="arabicPeriod"/>
            </a:pPr>
            <a:r>
              <a:rPr lang="en-US" dirty="0" smtClean="0"/>
              <a:t>Plan content migration as </a:t>
            </a:r>
            <a:r>
              <a:rPr lang="en-US" b="1" dirty="0" smtClean="0"/>
              <a:t>SP Admins</a:t>
            </a:r>
            <a:endParaRPr lang="en-US" b="1" dirty="0"/>
          </a:p>
        </p:txBody>
      </p:sp>
    </p:spTree>
    <p:extLst>
      <p:ext uri="{BB962C8B-B14F-4D97-AF65-F5344CB8AC3E}">
        <p14:creationId xmlns:p14="http://schemas.microsoft.com/office/powerpoint/2010/main" val="137058009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ltGray">
          <a:xfrm>
            <a:off x="-239668" y="3"/>
            <a:ext cx="12676143" cy="6994526"/>
          </a:xfrm>
          <a:prstGeom prst="rect">
            <a:avLst/>
          </a:prstGeom>
        </p:spPr>
      </p:pic>
      <p:sp>
        <p:nvSpPr>
          <p:cNvPr id="7" name="Title 6"/>
          <p:cNvSpPr>
            <a:spLocks noGrp="1"/>
          </p:cNvSpPr>
          <p:nvPr>
            <p:ph type="title"/>
          </p:nvPr>
        </p:nvSpPr>
        <p:spPr>
          <a:xfrm>
            <a:off x="6678613" y="1204913"/>
            <a:ext cx="11889564" cy="917575"/>
          </a:xfrm>
        </p:spPr>
        <p:txBody>
          <a:bodyPr/>
          <a:lstStyle/>
          <a:p>
            <a:r>
              <a:rPr lang="en-US" sz="8800" dirty="0" smtClean="0">
                <a:gradFill>
                  <a:gsLst>
                    <a:gs pos="0">
                      <a:srgbClr val="FFFFFF"/>
                    </a:gs>
                    <a:gs pos="100000">
                      <a:srgbClr val="FFFFFF"/>
                    </a:gs>
                  </a:gsLst>
                  <a:lin ang="5400000" scaled="0"/>
                </a:gradFill>
              </a:rPr>
              <a:t>Educate </a:t>
            </a:r>
            <a:br>
              <a:rPr lang="en-US" sz="8800" dirty="0" smtClean="0">
                <a:gradFill>
                  <a:gsLst>
                    <a:gs pos="0">
                      <a:srgbClr val="FFFFFF"/>
                    </a:gs>
                    <a:gs pos="100000">
                      <a:srgbClr val="FFFFFF"/>
                    </a:gs>
                  </a:gsLst>
                  <a:lin ang="5400000" scaled="0"/>
                </a:gradFill>
              </a:rPr>
            </a:br>
            <a:r>
              <a:rPr lang="en-US" sz="8800" dirty="0" smtClean="0">
                <a:gradFill>
                  <a:gsLst>
                    <a:gs pos="0">
                      <a:srgbClr val="FFFFFF"/>
                    </a:gs>
                    <a:gs pos="100000">
                      <a:srgbClr val="FFFFFF"/>
                    </a:gs>
                  </a:gsLst>
                  <a:lin ang="5400000" scaled="0"/>
                </a:gradFill>
              </a:rPr>
              <a:t>end-users</a:t>
            </a:r>
            <a:endParaRPr lang="en-US" sz="8800" dirty="0">
              <a:gradFill>
                <a:gsLst>
                  <a:gs pos="0">
                    <a:srgbClr val="FFFFFF"/>
                  </a:gs>
                  <a:gs pos="100000">
                    <a:srgbClr val="FFFFFF"/>
                  </a:gs>
                </a:gsLst>
                <a:lin ang="5400000" scaled="0"/>
              </a:gradFill>
            </a:endParaRPr>
          </a:p>
        </p:txBody>
      </p:sp>
      <p:sp>
        <p:nvSpPr>
          <p:cNvPr id="8" name="Text Placeholder 7"/>
          <p:cNvSpPr>
            <a:spLocks noGrp="1"/>
          </p:cNvSpPr>
          <p:nvPr>
            <p:ph type="body" sz="quarter" idx="10"/>
          </p:nvPr>
        </p:nvSpPr>
        <p:spPr>
          <a:xfrm>
            <a:off x="6675437" y="3936603"/>
            <a:ext cx="5761037" cy="1292662"/>
          </a:xfrm>
        </p:spPr>
        <p:txBody>
          <a:bodyPr/>
          <a:lstStyle/>
          <a:p>
            <a:r>
              <a:rPr lang="en-US" dirty="0" smtClean="0">
                <a:gradFill>
                  <a:gsLst>
                    <a:gs pos="0">
                      <a:srgbClr val="FFFFFF"/>
                    </a:gs>
                    <a:gs pos="100000">
                      <a:srgbClr val="FFFFFF"/>
                    </a:gs>
                  </a:gsLst>
                  <a:lin ang="5400000" scaled="0"/>
                </a:gradFill>
              </a:rPr>
              <a:t>Cloud sign-in is different from Windows</a:t>
            </a:r>
            <a:endParaRPr lang="en-US"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261169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user education</a:t>
            </a:r>
            <a:endParaRPr lang="en-US" dirty="0"/>
          </a:p>
        </p:txBody>
      </p:sp>
      <p:sp>
        <p:nvSpPr>
          <p:cNvPr id="3" name="Text Placeholder 2"/>
          <p:cNvSpPr>
            <a:spLocks noGrp="1"/>
          </p:cNvSpPr>
          <p:nvPr>
            <p:ph type="body" sz="quarter" idx="10"/>
          </p:nvPr>
        </p:nvSpPr>
        <p:spPr>
          <a:xfrm>
            <a:off x="274638" y="1212850"/>
            <a:ext cx="11887200" cy="5816977"/>
          </a:xfrm>
        </p:spPr>
        <p:txBody>
          <a:bodyPr/>
          <a:lstStyle/>
          <a:p>
            <a:pPr marL="571500" indent="-571500">
              <a:buFont typeface="Arial" panose="020B0604020202020204" pitchFamily="34" charset="0"/>
              <a:buChar char="•"/>
            </a:pPr>
            <a:r>
              <a:rPr lang="en-US" dirty="0" smtClean="0"/>
              <a:t>Why do I need to sign-in?</a:t>
            </a:r>
          </a:p>
          <a:p>
            <a:pPr marL="1028700" lvl="3" indent="-571500">
              <a:buFont typeface="Arial" panose="020B0604020202020204" pitchFamily="34" charset="0"/>
              <a:buChar char="•"/>
            </a:pPr>
            <a:r>
              <a:rPr lang="en-US" dirty="0" smtClean="0"/>
              <a:t>No Integrated </a:t>
            </a:r>
            <a:r>
              <a:rPr lang="en-US" dirty="0" err="1" smtClean="0"/>
              <a:t>Auth</a:t>
            </a:r>
            <a:r>
              <a:rPr lang="en-US" dirty="0"/>
              <a:t> </a:t>
            </a:r>
            <a:r>
              <a:rPr lang="en-US" dirty="0" smtClean="0"/>
              <a:t>with </a:t>
            </a:r>
            <a:r>
              <a:rPr lang="en-US" dirty="0" err="1" smtClean="0"/>
              <a:t>OrgID</a:t>
            </a:r>
            <a:r>
              <a:rPr lang="en-US" dirty="0" smtClean="0"/>
              <a:t>, so users have to sign-in</a:t>
            </a:r>
          </a:p>
          <a:p>
            <a:pPr marL="1028700" lvl="3" indent="-571500">
              <a:buFont typeface="Arial" panose="020B0604020202020204" pitchFamily="34" charset="0"/>
              <a:buChar char="•"/>
            </a:pPr>
            <a:r>
              <a:rPr lang="en-US" dirty="0" smtClean="0"/>
              <a:t>Possibly confusing to users who were not signing in to SharePoint before</a:t>
            </a:r>
          </a:p>
          <a:p>
            <a:pPr marL="1028700" lvl="3" indent="-571500">
              <a:buFont typeface="Arial" panose="020B0604020202020204" pitchFamily="34" charset="0"/>
              <a:buChar char="•"/>
            </a:pPr>
            <a:r>
              <a:rPr lang="en-US" dirty="0" smtClean="0"/>
              <a:t>Recommend that users select “Keep me signed in” on private computers – NOT recommended in kiosk!</a:t>
            </a:r>
          </a:p>
          <a:p>
            <a:pPr marL="571500" indent="-571500">
              <a:buFont typeface="Arial" panose="020B0604020202020204" pitchFamily="34" charset="0"/>
              <a:buChar char="•"/>
            </a:pPr>
            <a:r>
              <a:rPr lang="en-US" dirty="0" smtClean="0"/>
              <a:t>What is my username?</a:t>
            </a:r>
          </a:p>
          <a:p>
            <a:pPr marL="1028700" lvl="3" indent="-571500">
              <a:buFont typeface="Arial" panose="020B0604020202020204" pitchFamily="34" charset="0"/>
              <a:buChar char="•"/>
            </a:pPr>
            <a:r>
              <a:rPr lang="en-US" dirty="0" smtClean="0"/>
              <a:t>Use a User Principal Name (looks like an email address)</a:t>
            </a:r>
          </a:p>
          <a:p>
            <a:pPr marL="1028700" lvl="3" indent="-571500">
              <a:buFont typeface="Arial" panose="020B0604020202020204" pitchFamily="34" charset="0"/>
              <a:buChar char="•"/>
            </a:pPr>
            <a:r>
              <a:rPr lang="en-US" dirty="0" smtClean="0"/>
              <a:t>So – </a:t>
            </a:r>
            <a:r>
              <a:rPr lang="en-US" dirty="0" smtClean="0">
                <a:hlinkClick r:id="rId2"/>
              </a:rPr>
              <a:t>user@domain.com</a:t>
            </a:r>
            <a:r>
              <a:rPr lang="en-US" dirty="0" smtClean="0"/>
              <a:t> instead of </a:t>
            </a:r>
            <a:r>
              <a:rPr lang="en-US" dirty="0" smtClean="0">
                <a:hlinkClick r:id="rId2"/>
              </a:rPr>
              <a:t>domain\user</a:t>
            </a:r>
            <a:endParaRPr lang="en-US" dirty="0" smtClean="0"/>
          </a:p>
          <a:p>
            <a:pPr marL="571500" indent="-571500">
              <a:buFont typeface="Arial" panose="020B0604020202020204" pitchFamily="34" charset="0"/>
              <a:buChar char="•"/>
            </a:pPr>
            <a:r>
              <a:rPr lang="en-US" dirty="0" smtClean="0"/>
              <a:t>How often?</a:t>
            </a:r>
            <a:endParaRPr lang="en-US" dirty="0"/>
          </a:p>
          <a:p>
            <a:pPr marL="1028700" lvl="3" indent="-571500">
              <a:buFont typeface="Arial" panose="020B0604020202020204" pitchFamily="34" charset="0"/>
              <a:buChar char="•"/>
            </a:pPr>
            <a:r>
              <a:rPr lang="en-US" dirty="0"/>
              <a:t>Users might think they’re seeing the cred prompt more times than expected</a:t>
            </a:r>
            <a:endParaRPr lang="en-US" dirty="0" smtClean="0"/>
          </a:p>
          <a:p>
            <a:pPr marL="1028700" lvl="3" indent="-571500">
              <a:buFont typeface="Arial" panose="020B0604020202020204" pitchFamily="34" charset="0"/>
              <a:buChar char="•"/>
            </a:pPr>
            <a:r>
              <a:rPr lang="en-US" dirty="0" smtClean="0"/>
              <a:t>ADFS security policy determines how long cookies are kept around</a:t>
            </a:r>
          </a:p>
          <a:p>
            <a:pPr marL="1028700" lvl="3" indent="-571500">
              <a:buFont typeface="Arial" panose="020B0604020202020204" pitchFamily="34" charset="0"/>
              <a:buChar char="•"/>
            </a:pPr>
            <a:r>
              <a:rPr lang="en-US" dirty="0" smtClean="0"/>
              <a:t>Users need to sign-in every time </a:t>
            </a:r>
            <a:r>
              <a:rPr lang="en-US" dirty="0" err="1" smtClean="0"/>
              <a:t>authN</a:t>
            </a:r>
            <a:r>
              <a:rPr lang="en-US" dirty="0" smtClean="0"/>
              <a:t> cookies have expired – rolling 5 day window</a:t>
            </a:r>
            <a:endParaRPr lang="en-US" dirty="0"/>
          </a:p>
          <a:p>
            <a:pPr marL="571500" lvl="1" indent="-571500">
              <a:buFont typeface="Arial" panose="020B0604020202020204" pitchFamily="34" charset="0"/>
              <a:buChar char="•"/>
            </a:pPr>
            <a:r>
              <a:rPr lang="en-US" sz="4000" dirty="0" smtClean="0">
                <a:gradFill>
                  <a:gsLst>
                    <a:gs pos="1250">
                      <a:schemeClr val="tx1"/>
                    </a:gs>
                    <a:gs pos="99000">
                      <a:schemeClr val="tx1"/>
                    </a:gs>
                  </a:gsLst>
                  <a:lin ang="5400000" scaled="0"/>
                </a:gradFill>
                <a:latin typeface="+mj-lt"/>
              </a:rPr>
              <a:t>Any Machine settings?</a:t>
            </a:r>
          </a:p>
          <a:p>
            <a:pPr marL="1028700" lvl="3" indent="-571500">
              <a:buFont typeface="Arial" panose="020B0604020202020204" pitchFamily="34" charset="0"/>
              <a:buChar char="•"/>
            </a:pPr>
            <a:r>
              <a:rPr lang="en-US" dirty="0"/>
              <a:t>Chrome users need the </a:t>
            </a:r>
            <a:r>
              <a:rPr lang="en-US" dirty="0" err="1"/>
              <a:t>Reg</a:t>
            </a:r>
            <a:r>
              <a:rPr lang="en-US" dirty="0"/>
              <a:t>-key for Extended </a:t>
            </a:r>
            <a:r>
              <a:rPr lang="en-US" dirty="0" smtClean="0"/>
              <a:t>protection</a:t>
            </a:r>
          </a:p>
          <a:p>
            <a:pPr marL="1028700" lvl="3" indent="-571500">
              <a:buFont typeface="Arial" panose="020B0604020202020204" pitchFamily="34" charset="0"/>
              <a:buChar char="•"/>
            </a:pPr>
            <a:r>
              <a:rPr lang="en-US" dirty="0" smtClean="0"/>
              <a:t>Put all O365/SPO </a:t>
            </a:r>
            <a:r>
              <a:rPr lang="en-US" dirty="0" err="1" smtClean="0"/>
              <a:t>urls</a:t>
            </a:r>
            <a:r>
              <a:rPr lang="en-US" dirty="0" smtClean="0"/>
              <a:t> in trusted sites list – (tool available from Portal)</a:t>
            </a:r>
            <a:endParaRPr lang="en-US" dirty="0"/>
          </a:p>
        </p:txBody>
      </p:sp>
    </p:spTree>
    <p:extLst>
      <p:ext uri="{BB962C8B-B14F-4D97-AF65-F5344CB8AC3E}">
        <p14:creationId xmlns:p14="http://schemas.microsoft.com/office/powerpoint/2010/main" val="286209443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Anywhere, anytime access</a:t>
            </a:r>
            <a:endParaRPr lang="en-US" dirty="0"/>
          </a:p>
        </p:txBody>
      </p:sp>
      <p:sp>
        <p:nvSpPr>
          <p:cNvPr id="3" name="Text Placeholder 2"/>
          <p:cNvSpPr>
            <a:spLocks noGrp="1"/>
          </p:cNvSpPr>
          <p:nvPr>
            <p:ph type="body" sz="quarter" idx="10"/>
          </p:nvPr>
        </p:nvSpPr>
        <p:spPr>
          <a:xfrm>
            <a:off x="274638" y="1212850"/>
            <a:ext cx="11887200" cy="4598182"/>
          </a:xfrm>
        </p:spPr>
        <p:txBody>
          <a:bodyPr/>
          <a:lstStyle/>
          <a:p>
            <a:pPr marL="571500" indent="-571500">
              <a:buFont typeface="Arial" panose="020B0604020202020204" pitchFamily="34" charset="0"/>
              <a:buChar char="•"/>
            </a:pPr>
            <a:r>
              <a:rPr lang="en-US" dirty="0" smtClean="0"/>
              <a:t>Users need to sign-in </a:t>
            </a:r>
            <a:r>
              <a:rPr lang="en-US" b="1" dirty="0" smtClean="0"/>
              <a:t>everywhere</a:t>
            </a:r>
          </a:p>
          <a:p>
            <a:pPr marL="1257300" lvl="4" indent="-571500">
              <a:buFont typeface="Arial" panose="020B0604020202020204" pitchFamily="34" charset="0"/>
              <a:buChar char="•"/>
            </a:pPr>
            <a:r>
              <a:rPr lang="en-US" dirty="0" err="1" smtClean="0"/>
              <a:t>OnPrem</a:t>
            </a:r>
            <a:r>
              <a:rPr lang="en-US" dirty="0" smtClean="0"/>
              <a:t> access also needs you to sign-in on the OrgID sign-in page with your Organizational Account</a:t>
            </a:r>
          </a:p>
          <a:p>
            <a:pPr marL="1257300" lvl="4" indent="-571500">
              <a:buFont typeface="Arial" panose="020B0604020202020204" pitchFamily="34" charset="0"/>
              <a:buChar char="•"/>
            </a:pPr>
            <a:r>
              <a:rPr lang="en-US" dirty="0" smtClean="0"/>
              <a:t>ADFS might still do silent sign-in with windows integrated </a:t>
            </a:r>
            <a:r>
              <a:rPr lang="en-US" dirty="0" err="1" smtClean="0"/>
              <a:t>Auth</a:t>
            </a:r>
            <a:r>
              <a:rPr lang="en-US" dirty="0" smtClean="0"/>
              <a:t> (IE only)</a:t>
            </a:r>
          </a:p>
          <a:p>
            <a:pPr marL="571500" indent="-571500">
              <a:buFont typeface="Arial" panose="020B0604020202020204" pitchFamily="34" charset="0"/>
              <a:buChar char="•"/>
            </a:pPr>
            <a:r>
              <a:rPr lang="en-US" dirty="0" smtClean="0"/>
              <a:t>Every Browser is different</a:t>
            </a:r>
          </a:p>
          <a:p>
            <a:pPr marL="1257300" lvl="4" indent="-571500">
              <a:buFont typeface="Arial" panose="020B0604020202020204" pitchFamily="34" charset="0"/>
              <a:buChar char="•"/>
            </a:pPr>
            <a:r>
              <a:rPr lang="en-US" dirty="0" smtClean="0"/>
              <a:t>Your ADFS policy might have Extended Protection enabled</a:t>
            </a:r>
          </a:p>
          <a:p>
            <a:pPr marL="1257300" lvl="4" indent="-571500">
              <a:buFont typeface="Arial" panose="020B0604020202020204" pitchFamily="34" charset="0"/>
              <a:buChar char="•"/>
            </a:pPr>
            <a:r>
              <a:rPr lang="en-US" dirty="0" smtClean="0"/>
              <a:t>Chrome will need special </a:t>
            </a:r>
            <a:r>
              <a:rPr lang="en-US" dirty="0" err="1" smtClean="0"/>
              <a:t>regkey</a:t>
            </a:r>
            <a:r>
              <a:rPr lang="en-US" dirty="0" smtClean="0"/>
              <a:t> settings to enable this</a:t>
            </a:r>
          </a:p>
          <a:p>
            <a:pPr marL="571500" indent="-571500">
              <a:buFont typeface="Arial" panose="020B0604020202020204" pitchFamily="34" charset="0"/>
              <a:buChar char="•"/>
            </a:pPr>
            <a:r>
              <a:rPr lang="en-US" dirty="0" smtClean="0"/>
              <a:t>SSO between rich client and browser</a:t>
            </a:r>
          </a:p>
          <a:p>
            <a:pPr marL="1257300" lvl="4" indent="-571500">
              <a:buFont typeface="Arial" panose="020B0604020202020204" pitchFamily="34" charset="0"/>
              <a:buChar char="•"/>
            </a:pPr>
            <a:r>
              <a:rPr lang="en-US" dirty="0" smtClean="0"/>
              <a:t>Works only for clients that use passive sign-in</a:t>
            </a:r>
          </a:p>
          <a:p>
            <a:pPr marL="571500" indent="-571500">
              <a:buFont typeface="Arial" panose="020B0604020202020204" pitchFamily="34" charset="0"/>
              <a:buChar char="•"/>
            </a:pPr>
            <a:r>
              <a:rPr lang="en-US" dirty="0" smtClean="0"/>
              <a:t>Involves the OrgID sign-in page</a:t>
            </a:r>
          </a:p>
          <a:p>
            <a:pPr marL="1257300" lvl="4" indent="-571500">
              <a:buFont typeface="Arial" panose="020B0604020202020204" pitchFamily="34" charset="0"/>
              <a:buChar char="•"/>
            </a:pPr>
            <a:r>
              <a:rPr lang="en-US" dirty="0" smtClean="0"/>
              <a:t>In addition to the ADFS sign-in page users saw outside the corporate network</a:t>
            </a:r>
            <a:endParaRPr lang="en-US" sz="4000" dirty="0">
              <a:gradFill>
                <a:gsLst>
                  <a:gs pos="1250">
                    <a:schemeClr val="tx1"/>
                  </a:gs>
                  <a:gs pos="99000">
                    <a:schemeClr val="tx1"/>
                  </a:gs>
                </a:gsLst>
                <a:lin ang="5400000" scaled="0"/>
              </a:gradFill>
              <a:latin typeface="+mj-lt"/>
            </a:endParaRPr>
          </a:p>
        </p:txBody>
      </p:sp>
    </p:spTree>
    <p:extLst>
      <p:ext uri="{BB962C8B-B14F-4D97-AF65-F5344CB8AC3E}">
        <p14:creationId xmlns:p14="http://schemas.microsoft.com/office/powerpoint/2010/main" val="273093198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bwMode="ltGray">
          <a:xfrm>
            <a:off x="274637" y="2125662"/>
            <a:ext cx="3657600" cy="3657600"/>
          </a:xfrm>
          <a:prstGeom prst="rect">
            <a:avLst/>
          </a:prstGeom>
        </p:spPr>
      </p:pic>
      <p:sp>
        <p:nvSpPr>
          <p:cNvPr id="4" name="Rectangle 3"/>
          <p:cNvSpPr>
            <a:spLocks noChangeAspect="1"/>
          </p:cNvSpPr>
          <p:nvPr/>
        </p:nvSpPr>
        <p:spPr bwMode="auto">
          <a:xfrm>
            <a:off x="274637" y="2125662"/>
            <a:ext cx="3657600" cy="3655277"/>
          </a:xfrm>
          <a:prstGeom prst="rect">
            <a:avLst/>
          </a:prstGeom>
          <a:gradFill>
            <a:gsLst>
              <a:gs pos="9000">
                <a:srgbClr val="000000">
                  <a:alpha val="49000"/>
                </a:srgbClr>
              </a:gs>
              <a:gs pos="32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a:spLocks/>
          </p:cNvSpPr>
          <p:nvPr/>
        </p:nvSpPr>
        <p:spPr bwMode="auto">
          <a:xfrm>
            <a:off x="3932237" y="2125278"/>
            <a:ext cx="3657600" cy="3657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The key to getting the experience great is a great partnership with your IDM peers.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4" name="Title 33"/>
          <p:cNvSpPr>
            <a:spLocks noGrp="1"/>
          </p:cNvSpPr>
          <p:nvPr>
            <p:ph type="title"/>
          </p:nvPr>
        </p:nvSpPr>
        <p:spPr/>
        <p:txBody>
          <a:bodyPr/>
          <a:lstStyle/>
          <a:p>
            <a:r>
              <a:rPr lang="en-US" dirty="0" smtClean="0"/>
              <a:t>Partner with your Identity </a:t>
            </a:r>
            <a:r>
              <a:rPr lang="en-US" dirty="0" err="1" smtClean="0"/>
              <a:t>Mgmt</a:t>
            </a:r>
            <a:r>
              <a:rPr lang="en-US" dirty="0" smtClean="0"/>
              <a:t> IT Pro</a:t>
            </a:r>
            <a:br>
              <a:rPr lang="en-US" dirty="0" smtClean="0"/>
            </a:br>
            <a:endParaRPr lang="en-US" sz="3200" dirty="0">
              <a:gradFill>
                <a:gsLst>
                  <a:gs pos="1250">
                    <a:schemeClr val="tx1"/>
                  </a:gs>
                  <a:gs pos="100000">
                    <a:schemeClr val="tx1"/>
                  </a:gs>
                </a:gsLst>
                <a:lin ang="5400000" scaled="0"/>
              </a:gradFill>
            </a:endParaRPr>
          </a:p>
        </p:txBody>
      </p:sp>
      <p:pic>
        <p:nvPicPr>
          <p:cNvPr id="21" name="Picture 2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ltGray">
          <a:xfrm>
            <a:off x="7589837" y="2125662"/>
            <a:ext cx="3657600" cy="3657600"/>
          </a:xfrm>
          <a:prstGeom prst="rect">
            <a:avLst/>
          </a:prstGeom>
        </p:spPr>
      </p:pic>
      <p:sp>
        <p:nvSpPr>
          <p:cNvPr id="24" name="Rectangle 23"/>
          <p:cNvSpPr>
            <a:spLocks noChangeAspect="1"/>
          </p:cNvSpPr>
          <p:nvPr/>
        </p:nvSpPr>
        <p:spPr bwMode="auto">
          <a:xfrm>
            <a:off x="7589837" y="2125662"/>
            <a:ext cx="3658868" cy="3657600"/>
          </a:xfrm>
          <a:prstGeom prst="rect">
            <a:avLst/>
          </a:prstGeom>
          <a:gradFill>
            <a:gsLst>
              <a:gs pos="13000">
                <a:srgbClr val="000000">
                  <a:alpha val="68000"/>
                </a:srgbClr>
              </a:gs>
              <a:gs pos="38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1179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You and the IDM </a:t>
            </a:r>
            <a:r>
              <a:rPr lang="en-US" b="1" dirty="0" err="1"/>
              <a:t>ITPro</a:t>
            </a:r>
            <a:r>
              <a:rPr lang="en-US" b="1" dirty="0"/>
              <a:t>: </a:t>
            </a:r>
            <a:r>
              <a:rPr lang="en-US" b="1" dirty="0" smtClean="0"/>
              <a:t>Sign-in</a:t>
            </a:r>
            <a:endParaRPr lang="en-US" dirty="0"/>
          </a:p>
        </p:txBody>
      </p:sp>
      <p:sp>
        <p:nvSpPr>
          <p:cNvPr id="3" name="Text Placeholder 2"/>
          <p:cNvSpPr>
            <a:spLocks noGrp="1"/>
          </p:cNvSpPr>
          <p:nvPr>
            <p:ph type="body" sz="quarter" idx="10"/>
          </p:nvPr>
        </p:nvSpPr>
        <p:spPr>
          <a:xfrm>
            <a:off x="274638" y="1212850"/>
            <a:ext cx="11887200" cy="5512278"/>
          </a:xfrm>
        </p:spPr>
        <p:txBody>
          <a:bodyPr/>
          <a:lstStyle/>
          <a:p>
            <a:pPr marL="571500" indent="-571500">
              <a:buFont typeface="Arial" panose="020B0604020202020204" pitchFamily="34" charset="0"/>
              <a:buChar char="•"/>
            </a:pPr>
            <a:r>
              <a:rPr lang="en-US" dirty="0" smtClean="0"/>
              <a:t>Corporate IDM system is critical for the experience</a:t>
            </a:r>
            <a:endParaRPr lang="en-US" dirty="0"/>
          </a:p>
          <a:p>
            <a:pPr marL="1257300" lvl="4" indent="-571500">
              <a:buFont typeface="Arial" panose="020B0604020202020204" pitchFamily="34" charset="0"/>
              <a:buChar char="•"/>
            </a:pPr>
            <a:r>
              <a:rPr lang="en-US" dirty="0" smtClean="0"/>
              <a:t>Issues in IDM system often manifest as SharePoint errors</a:t>
            </a:r>
          </a:p>
          <a:p>
            <a:pPr marL="1257300" lvl="4" indent="-571500">
              <a:buFont typeface="Arial" panose="020B0604020202020204" pitchFamily="34" charset="0"/>
              <a:buChar char="•"/>
            </a:pPr>
            <a:r>
              <a:rPr lang="en-US" dirty="0" smtClean="0"/>
              <a:t>Often happens because of suspect data quality (more later)</a:t>
            </a:r>
          </a:p>
          <a:p>
            <a:pPr marL="571500" lvl="1" indent="-571500">
              <a:buFont typeface="Arial" panose="020B0604020202020204" pitchFamily="34" charset="0"/>
              <a:buChar char="•"/>
            </a:pPr>
            <a:r>
              <a:rPr lang="en-US" sz="4000" dirty="0">
                <a:gradFill>
                  <a:gsLst>
                    <a:gs pos="1250">
                      <a:schemeClr val="tx1"/>
                    </a:gs>
                    <a:gs pos="99000">
                      <a:schemeClr val="tx1"/>
                    </a:gs>
                  </a:gsLst>
                  <a:lin ang="5400000" scaled="0"/>
                </a:gradFill>
                <a:latin typeface="+mj-lt"/>
              </a:rPr>
              <a:t>Shared protection</a:t>
            </a:r>
          </a:p>
          <a:p>
            <a:pPr marL="1257300" lvl="4" indent="-571500">
              <a:buFont typeface="Arial" panose="020B0604020202020204" pitchFamily="34" charset="0"/>
              <a:buChar char="•"/>
            </a:pPr>
            <a:r>
              <a:rPr lang="en-US" dirty="0"/>
              <a:t>Your </a:t>
            </a:r>
            <a:r>
              <a:rPr lang="en-US" dirty="0" smtClean="0"/>
              <a:t>Corporate ADFS </a:t>
            </a:r>
            <a:r>
              <a:rPr lang="en-US" dirty="0"/>
              <a:t>likely also protects other </a:t>
            </a:r>
            <a:r>
              <a:rPr lang="en-US" dirty="0" smtClean="0"/>
              <a:t>corporate resources</a:t>
            </a:r>
          </a:p>
          <a:p>
            <a:pPr marL="571500" indent="-571500">
              <a:buFont typeface="Arial" panose="020B0604020202020204" pitchFamily="34" charset="0"/>
              <a:buChar char="•"/>
            </a:pPr>
            <a:r>
              <a:rPr lang="en-US" dirty="0" smtClean="0"/>
              <a:t>Consistent Experience</a:t>
            </a:r>
            <a:endParaRPr lang="en-US" dirty="0"/>
          </a:p>
          <a:p>
            <a:pPr marL="1257300" lvl="4" indent="-571500">
              <a:buFont typeface="Arial" panose="020B0604020202020204" pitchFamily="34" charset="0"/>
              <a:buChar char="•"/>
            </a:pPr>
            <a:r>
              <a:rPr lang="en-US" dirty="0" smtClean="0"/>
              <a:t>Design the ADFS sign-in page with the </a:t>
            </a:r>
            <a:r>
              <a:rPr lang="en-US" dirty="0" err="1" smtClean="0"/>
              <a:t>OrgID</a:t>
            </a:r>
            <a:r>
              <a:rPr lang="en-US" dirty="0" smtClean="0"/>
              <a:t> sign-in page in mind</a:t>
            </a:r>
          </a:p>
          <a:p>
            <a:pPr marL="1257300" lvl="4" indent="-571500">
              <a:buFont typeface="Arial" panose="020B0604020202020204" pitchFamily="34" charset="0"/>
              <a:buChar char="•"/>
            </a:pPr>
            <a:r>
              <a:rPr lang="en-US" dirty="0" smtClean="0"/>
              <a:t>Minimize the seams in the users’ experience</a:t>
            </a:r>
          </a:p>
          <a:p>
            <a:pPr marL="571500" indent="-571500">
              <a:buFont typeface="Arial" panose="020B0604020202020204" pitchFamily="34" charset="0"/>
              <a:buChar char="•"/>
            </a:pPr>
            <a:r>
              <a:rPr lang="en-US" dirty="0" smtClean="0"/>
              <a:t>Balance </a:t>
            </a:r>
            <a:r>
              <a:rPr lang="en-US" dirty="0"/>
              <a:t>Experience and Security</a:t>
            </a:r>
          </a:p>
          <a:p>
            <a:pPr marL="1257300" lvl="4" indent="-571500">
              <a:buFont typeface="Arial" panose="020B0604020202020204" pitchFamily="34" charset="0"/>
              <a:buChar char="•"/>
            </a:pPr>
            <a:r>
              <a:rPr lang="en-US" dirty="0"/>
              <a:t>Org security policies and the best user experience are </a:t>
            </a:r>
            <a:r>
              <a:rPr lang="en-US" dirty="0" smtClean="0"/>
              <a:t>in tension with each other</a:t>
            </a:r>
          </a:p>
          <a:p>
            <a:pPr marL="1257300" lvl="4" indent="-571500"/>
            <a:r>
              <a:rPr lang="en-US" dirty="0"/>
              <a:t>	</a:t>
            </a:r>
            <a:r>
              <a:rPr lang="en-US" dirty="0" smtClean="0"/>
              <a:t>1. Session cookies vs. Persistent cookies</a:t>
            </a:r>
          </a:p>
          <a:p>
            <a:pPr marL="1257300" lvl="4" indent="-571500"/>
            <a:r>
              <a:rPr lang="en-US" dirty="0"/>
              <a:t>	</a:t>
            </a:r>
            <a:r>
              <a:rPr lang="en-US" dirty="0" smtClean="0"/>
              <a:t>2. Token timeouts</a:t>
            </a:r>
          </a:p>
          <a:p>
            <a:pPr lvl="4"/>
            <a:endParaRPr lang="en-US" dirty="0"/>
          </a:p>
        </p:txBody>
      </p:sp>
    </p:spTree>
    <p:extLst>
      <p:ext uri="{BB962C8B-B14F-4D97-AF65-F5344CB8AC3E}">
        <p14:creationId xmlns:p14="http://schemas.microsoft.com/office/powerpoint/2010/main" val="304433705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You and the IDM </a:t>
            </a:r>
            <a:r>
              <a:rPr lang="en-US" b="1" dirty="0" err="1"/>
              <a:t>ITPro</a:t>
            </a:r>
            <a:r>
              <a:rPr lang="en-US" b="1" dirty="0"/>
              <a:t>: </a:t>
            </a:r>
            <a:r>
              <a:rPr lang="en-US" b="1" dirty="0" smtClean="0"/>
              <a:t>Directory</a:t>
            </a:r>
            <a:endParaRPr lang="en-US" dirty="0"/>
          </a:p>
        </p:txBody>
      </p:sp>
      <p:sp>
        <p:nvSpPr>
          <p:cNvPr id="3" name="Text Placeholder 2"/>
          <p:cNvSpPr>
            <a:spLocks noGrp="1"/>
          </p:cNvSpPr>
          <p:nvPr>
            <p:ph type="body" sz="quarter" idx="10"/>
          </p:nvPr>
        </p:nvSpPr>
        <p:spPr>
          <a:xfrm>
            <a:off x="274638" y="1212850"/>
            <a:ext cx="11887200" cy="4158061"/>
          </a:xfrm>
        </p:spPr>
        <p:txBody>
          <a:bodyPr/>
          <a:lstStyle/>
          <a:p>
            <a:pPr marL="571500" indent="-571500">
              <a:buFont typeface="Arial" panose="020B0604020202020204" pitchFamily="34" charset="0"/>
              <a:buChar char="•"/>
            </a:pPr>
            <a:r>
              <a:rPr lang="en-US" dirty="0" smtClean="0"/>
              <a:t>Data Cleanliness</a:t>
            </a:r>
          </a:p>
          <a:p>
            <a:pPr marL="1257300" lvl="4" indent="-571500">
              <a:buFont typeface="Arial" panose="020B0604020202020204" pitchFamily="34" charset="0"/>
              <a:buChar char="•"/>
            </a:pPr>
            <a:r>
              <a:rPr lang="en-US" dirty="0" smtClean="0"/>
              <a:t>UPNs are set on all records and the same as what you told your end user – ideally email address </a:t>
            </a:r>
            <a:r>
              <a:rPr lang="en-US" dirty="0" smtClean="0">
                <a:sym typeface="Wingdings" panose="05000000000000000000" pitchFamily="2" charset="2"/>
              </a:rPr>
              <a:t></a:t>
            </a:r>
          </a:p>
          <a:p>
            <a:pPr marL="1257300" lvl="4" indent="-571500">
              <a:buFont typeface="Arial" panose="020B0604020202020204" pitchFamily="34" charset="0"/>
              <a:buChar char="•"/>
            </a:pPr>
            <a:r>
              <a:rPr lang="en-US" dirty="0" smtClean="0">
                <a:sym typeface="Wingdings" panose="05000000000000000000" pitchFamily="2" charset="2"/>
              </a:rPr>
              <a:t>All Security Groups should have names</a:t>
            </a:r>
          </a:p>
          <a:p>
            <a:pPr marL="1257300" lvl="4" indent="-571500">
              <a:buFont typeface="Arial" panose="020B0604020202020204" pitchFamily="34" charset="0"/>
              <a:buChar char="•"/>
            </a:pPr>
            <a:r>
              <a:rPr lang="en-US" dirty="0" smtClean="0">
                <a:sym typeface="Wingdings" panose="05000000000000000000" pitchFamily="2" charset="2"/>
              </a:rPr>
              <a:t>Group Names should not collide when using Multi-forest sync</a:t>
            </a:r>
          </a:p>
          <a:p>
            <a:pPr marL="571500" indent="-571500">
              <a:buFont typeface="Arial" panose="020B0604020202020204" pitchFamily="34" charset="0"/>
              <a:buChar char="•"/>
            </a:pPr>
            <a:r>
              <a:rPr lang="en-US" dirty="0" smtClean="0"/>
              <a:t>Data Completeness</a:t>
            </a:r>
          </a:p>
          <a:p>
            <a:pPr marL="1257300" lvl="4" indent="-571500">
              <a:buFont typeface="Arial" panose="020B0604020202020204" pitchFamily="34" charset="0"/>
              <a:buChar char="•"/>
            </a:pPr>
            <a:r>
              <a:rPr lang="en-US" dirty="0" smtClean="0">
                <a:sym typeface="Wingdings" panose="05000000000000000000" pitchFamily="2" charset="2"/>
              </a:rPr>
              <a:t>Sync all Users in the organization to the cloud</a:t>
            </a:r>
          </a:p>
          <a:p>
            <a:pPr marL="1257300" lvl="4" indent="-571500">
              <a:buFont typeface="Arial" panose="020B0604020202020204" pitchFamily="34" charset="0"/>
              <a:buChar char="•"/>
            </a:pPr>
            <a:r>
              <a:rPr lang="en-US" dirty="0" smtClean="0">
                <a:sym typeface="Wingdings" panose="05000000000000000000" pitchFamily="2" charset="2"/>
              </a:rPr>
              <a:t>Sync all Groups to the cloud</a:t>
            </a:r>
          </a:p>
          <a:p>
            <a:pPr marL="1257300" lvl="4" indent="-571500">
              <a:buFont typeface="Arial" panose="020B0604020202020204" pitchFamily="34" charset="0"/>
              <a:buChar char="•"/>
            </a:pPr>
            <a:r>
              <a:rPr lang="en-US" dirty="0" smtClean="0">
                <a:sym typeface="Wingdings" panose="05000000000000000000" pitchFamily="2" charset="2"/>
              </a:rPr>
              <a:t>Exceptions for “large” groups (&gt;15K currently) members – need to split groups</a:t>
            </a:r>
          </a:p>
          <a:p>
            <a:pPr marL="1257300" lvl="4" indent="-571500">
              <a:buFont typeface="Arial" panose="020B0604020202020204" pitchFamily="34" charset="0"/>
              <a:buChar char="•"/>
            </a:pPr>
            <a:r>
              <a:rPr lang="en-US" dirty="0" smtClean="0">
                <a:sym typeface="Wingdings" panose="05000000000000000000" pitchFamily="2" charset="2"/>
              </a:rPr>
              <a:t>AD well known groups – </a:t>
            </a:r>
            <a:r>
              <a:rPr lang="en-US" dirty="0" err="1" smtClean="0">
                <a:sym typeface="Wingdings" panose="05000000000000000000" pitchFamily="2" charset="2"/>
              </a:rPr>
              <a:t>eg</a:t>
            </a:r>
            <a:r>
              <a:rPr lang="en-US" dirty="0" smtClean="0">
                <a:sym typeface="Wingdings" panose="05000000000000000000" pitchFamily="2" charset="2"/>
              </a:rPr>
              <a:t>. </a:t>
            </a:r>
            <a:r>
              <a:rPr lang="en-US" dirty="0" err="1" smtClean="0">
                <a:sym typeface="Wingdings" panose="05000000000000000000" pitchFamily="2" charset="2"/>
              </a:rPr>
              <a:t>NTAuthority</a:t>
            </a:r>
            <a:r>
              <a:rPr lang="en-US" dirty="0" smtClean="0">
                <a:sym typeface="Wingdings" panose="05000000000000000000" pitchFamily="2" charset="2"/>
              </a:rPr>
              <a:t>\All Authenticated Users are not available</a:t>
            </a:r>
          </a:p>
          <a:p>
            <a:pPr marL="1257300" lvl="4" indent="-571500">
              <a:buFont typeface="Arial" panose="020B0604020202020204" pitchFamily="34" charset="0"/>
              <a:buChar char="•"/>
            </a:pPr>
            <a:endParaRPr lang="en-US" dirty="0">
              <a:sym typeface="Wingdings" panose="05000000000000000000" pitchFamily="2" charset="2"/>
            </a:endParaRPr>
          </a:p>
          <a:p>
            <a:pPr marL="571500" indent="-571500">
              <a:buFont typeface="Arial" panose="020B0604020202020204" pitchFamily="34" charset="0"/>
              <a:buChar char="•"/>
            </a:pPr>
            <a:endParaRPr lang="en-US" sz="18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314844939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1625" y="-1"/>
            <a:ext cx="12439719" cy="6994526"/>
          </a:xfrm>
          <a:prstGeom prst="rect">
            <a:avLst/>
          </a:prstGeom>
        </p:spPr>
      </p:pic>
      <p:sp>
        <p:nvSpPr>
          <p:cNvPr id="22" name="Rectangle 21"/>
          <p:cNvSpPr/>
          <p:nvPr/>
        </p:nvSpPr>
        <p:spPr bwMode="auto">
          <a:xfrm>
            <a:off x="274637" y="295275"/>
            <a:ext cx="6403975" cy="3662363"/>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SharePoint Admin:</a:t>
            </a: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Plan for migration to O365</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927706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an SharePoint Admin should do</a:t>
            </a:r>
            <a:endParaRPr lang="en-US" dirty="0"/>
          </a:p>
        </p:txBody>
      </p:sp>
      <p:sp>
        <p:nvSpPr>
          <p:cNvPr id="3" name="Text Placeholder 2"/>
          <p:cNvSpPr>
            <a:spLocks noGrp="1"/>
          </p:cNvSpPr>
          <p:nvPr>
            <p:ph type="body" sz="quarter" idx="10"/>
          </p:nvPr>
        </p:nvSpPr>
        <p:spPr>
          <a:xfrm>
            <a:off x="299894" y="1135062"/>
            <a:ext cx="11887200" cy="5173724"/>
          </a:xfrm>
        </p:spPr>
        <p:txBody>
          <a:bodyPr/>
          <a:lstStyle/>
          <a:p>
            <a:pPr marL="571500" indent="-571500">
              <a:buFont typeface="Arial" panose="020B0604020202020204" pitchFamily="34" charset="0"/>
              <a:buChar char="•"/>
            </a:pPr>
            <a:r>
              <a:rPr lang="en-US" dirty="0"/>
              <a:t>Have a plan for </a:t>
            </a:r>
            <a:r>
              <a:rPr lang="en-US" dirty="0" smtClean="0"/>
              <a:t>groups </a:t>
            </a:r>
            <a:endParaRPr lang="en-US" sz="4000" dirty="0">
              <a:gradFill>
                <a:gsLst>
                  <a:gs pos="1250">
                    <a:schemeClr val="tx1"/>
                  </a:gs>
                  <a:gs pos="99000">
                    <a:schemeClr val="tx1"/>
                  </a:gs>
                </a:gsLst>
                <a:lin ang="5400000" scaled="0"/>
              </a:gradFill>
              <a:latin typeface="+mj-lt"/>
            </a:endParaRPr>
          </a:p>
          <a:p>
            <a:pPr marL="1257300" lvl="4" indent="-571500">
              <a:buFont typeface="Arial" panose="020B0604020202020204" pitchFamily="34" charset="0"/>
              <a:buChar char="•"/>
            </a:pPr>
            <a:r>
              <a:rPr lang="en-US" dirty="0" smtClean="0"/>
              <a:t>Instead of  “</a:t>
            </a:r>
            <a:r>
              <a:rPr lang="en-US" dirty="0" err="1" smtClean="0"/>
              <a:t>NT_Authority</a:t>
            </a:r>
            <a:r>
              <a:rPr lang="en-US" dirty="0" smtClean="0"/>
              <a:t>\All Authenticated Users” to “Everyone in &lt;</a:t>
            </a:r>
            <a:r>
              <a:rPr lang="en-US" dirty="0" err="1" smtClean="0"/>
              <a:t>tenantname</a:t>
            </a:r>
            <a:r>
              <a:rPr lang="en-US" dirty="0" smtClean="0"/>
              <a:t>&gt;”</a:t>
            </a:r>
          </a:p>
          <a:p>
            <a:pPr marL="1257300" lvl="4" indent="-571500">
              <a:buFont typeface="Arial" panose="020B0604020202020204" pitchFamily="34" charset="0"/>
              <a:buChar char="•"/>
            </a:pPr>
            <a:r>
              <a:rPr lang="en-US" dirty="0" smtClean="0"/>
              <a:t>Migrate ACLs to corresponding Cloud groups – same name as on-</a:t>
            </a:r>
            <a:r>
              <a:rPr lang="en-US" dirty="0" err="1" smtClean="0"/>
              <a:t>prem</a:t>
            </a:r>
            <a:endParaRPr lang="en-US" dirty="0" smtClean="0"/>
          </a:p>
          <a:p>
            <a:pPr marL="1257300" lvl="4" indent="-571500">
              <a:buFont typeface="Arial" panose="020B0604020202020204" pitchFamily="34" charset="0"/>
              <a:buChar char="•"/>
            </a:pPr>
            <a:r>
              <a:rPr lang="en-US" dirty="0" smtClean="0"/>
              <a:t>Add all sub-groups to the ACL when split to deal with “large” group issue</a:t>
            </a:r>
          </a:p>
          <a:p>
            <a:pPr marL="571500" indent="-571500">
              <a:buFont typeface="Arial" panose="020B0604020202020204" pitchFamily="34" charset="0"/>
              <a:buChar char="•"/>
            </a:pPr>
            <a:r>
              <a:rPr lang="en-US" dirty="0" smtClean="0"/>
              <a:t>Work </a:t>
            </a:r>
            <a:r>
              <a:rPr lang="en-US" dirty="0"/>
              <a:t>with IDM IT Pro</a:t>
            </a:r>
          </a:p>
          <a:p>
            <a:pPr marL="1257300" lvl="4" indent="-571500">
              <a:buFont typeface="Arial" panose="020B0604020202020204" pitchFamily="34" charset="0"/>
              <a:buChar char="•"/>
            </a:pPr>
            <a:r>
              <a:rPr lang="en-US" dirty="0"/>
              <a:t>Identify </a:t>
            </a:r>
            <a:r>
              <a:rPr lang="en-US" dirty="0" smtClean="0"/>
              <a:t>how to </a:t>
            </a:r>
            <a:r>
              <a:rPr lang="en-US" dirty="0"/>
              <a:t>support </a:t>
            </a:r>
            <a:r>
              <a:rPr lang="en-US" dirty="0" smtClean="0"/>
              <a:t>user escalations </a:t>
            </a:r>
            <a:r>
              <a:rPr lang="en-US" b="1" dirty="0" smtClean="0"/>
              <a:t>together</a:t>
            </a:r>
          </a:p>
          <a:p>
            <a:pPr marL="1257300" lvl="4" indent="-571500">
              <a:buFont typeface="Arial" panose="020B0604020202020204" pitchFamily="34" charset="0"/>
              <a:buChar char="•"/>
            </a:pPr>
            <a:r>
              <a:rPr lang="en-US" dirty="0"/>
              <a:t>Monitor email from the </a:t>
            </a:r>
            <a:r>
              <a:rPr lang="en-US" dirty="0" err="1"/>
              <a:t>dirsynch</a:t>
            </a:r>
            <a:r>
              <a:rPr lang="en-US" dirty="0"/>
              <a:t> tool about synch issues</a:t>
            </a:r>
          </a:p>
          <a:p>
            <a:pPr marL="1257300" lvl="4" indent="-571500">
              <a:buFont typeface="Arial" panose="020B0604020202020204" pitchFamily="34" charset="0"/>
              <a:buChar char="•"/>
            </a:pPr>
            <a:r>
              <a:rPr lang="en-US" dirty="0" smtClean="0"/>
              <a:t>Do </a:t>
            </a:r>
            <a:r>
              <a:rPr lang="en-US" dirty="0"/>
              <a:t>you have proper permissions everywhere?</a:t>
            </a:r>
          </a:p>
          <a:p>
            <a:pPr marL="1257300" lvl="4" indent="-571500">
              <a:buFont typeface="Arial" panose="020B0604020202020204" pitchFamily="34" charset="0"/>
              <a:buChar char="•"/>
            </a:pPr>
            <a:r>
              <a:rPr lang="en-US" dirty="0"/>
              <a:t>Define experience goals together</a:t>
            </a:r>
          </a:p>
          <a:p>
            <a:pPr marL="1257300" lvl="4" indent="-571500">
              <a:buFont typeface="Arial" panose="020B0604020202020204" pitchFamily="34" charset="0"/>
              <a:buChar char="•"/>
            </a:pPr>
            <a:r>
              <a:rPr lang="en-US" dirty="0" smtClean="0"/>
              <a:t>Balance security </a:t>
            </a:r>
            <a:r>
              <a:rPr lang="en-US" dirty="0"/>
              <a:t>policy and successful user experience</a:t>
            </a:r>
          </a:p>
          <a:p>
            <a:pPr marL="571500" lvl="1" indent="-571500">
              <a:buFont typeface="Arial" panose="020B0604020202020204" pitchFamily="34" charset="0"/>
              <a:buChar char="•"/>
            </a:pPr>
            <a:r>
              <a:rPr lang="en-US" sz="4200" dirty="0" smtClean="0">
                <a:gradFill>
                  <a:gsLst>
                    <a:gs pos="1250">
                      <a:schemeClr val="tx1"/>
                    </a:gs>
                    <a:gs pos="99000">
                      <a:schemeClr val="tx1"/>
                    </a:gs>
                  </a:gsLst>
                  <a:lin ang="5400000" scaled="0"/>
                </a:gradFill>
                <a:latin typeface="+mj-lt"/>
              </a:rPr>
              <a:t>Do a trial run</a:t>
            </a:r>
            <a:endParaRPr lang="en-US" sz="4200" dirty="0">
              <a:gradFill>
                <a:gsLst>
                  <a:gs pos="1250">
                    <a:schemeClr val="tx1"/>
                  </a:gs>
                  <a:gs pos="99000">
                    <a:schemeClr val="tx1"/>
                  </a:gs>
                </a:gsLst>
                <a:lin ang="5400000" scaled="0"/>
              </a:gradFill>
              <a:latin typeface="+mj-lt"/>
            </a:endParaRPr>
          </a:p>
          <a:p>
            <a:pPr marL="1257300" lvl="4" indent="-571500">
              <a:buFont typeface="Arial" panose="020B0604020202020204" pitchFamily="34" charset="0"/>
              <a:buChar char="•"/>
            </a:pPr>
            <a:r>
              <a:rPr lang="en-US" dirty="0"/>
              <a:t>Choose </a:t>
            </a:r>
            <a:r>
              <a:rPr lang="en-US" dirty="0" smtClean="0"/>
              <a:t>a limited but used content to </a:t>
            </a:r>
            <a:r>
              <a:rPr lang="en-US" dirty="0"/>
              <a:t>move to the cloud</a:t>
            </a:r>
          </a:p>
          <a:p>
            <a:pPr marL="1257300" lvl="4" indent="-571500">
              <a:buFont typeface="Arial" panose="020B0604020202020204" pitchFamily="34" charset="0"/>
              <a:buChar char="•"/>
            </a:pPr>
            <a:r>
              <a:rPr lang="en-US" dirty="0"/>
              <a:t>Empirically analyze experience issues and fix </a:t>
            </a:r>
            <a:r>
              <a:rPr lang="en-US" dirty="0" smtClean="0"/>
              <a:t>them</a:t>
            </a:r>
            <a:endParaRPr lang="en-US" dirty="0"/>
          </a:p>
        </p:txBody>
      </p:sp>
    </p:spTree>
    <p:extLst>
      <p:ext uri="{BB962C8B-B14F-4D97-AF65-F5344CB8AC3E}">
        <p14:creationId xmlns:p14="http://schemas.microsoft.com/office/powerpoint/2010/main" val="186757182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166425409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 are going to cover today</a:t>
            </a:r>
            <a:endParaRPr lang="en-US" dirty="0"/>
          </a:p>
        </p:txBody>
      </p:sp>
      <p:sp>
        <p:nvSpPr>
          <p:cNvPr id="3" name="Text Placeholder 2"/>
          <p:cNvSpPr>
            <a:spLocks noGrp="1"/>
          </p:cNvSpPr>
          <p:nvPr>
            <p:ph type="body" sz="quarter" idx="10"/>
          </p:nvPr>
        </p:nvSpPr>
        <p:spPr>
          <a:xfrm>
            <a:off x="274638" y="1212850"/>
            <a:ext cx="11887200" cy="4124206"/>
          </a:xfrm>
        </p:spPr>
        <p:txBody>
          <a:bodyPr/>
          <a:lstStyle/>
          <a:p>
            <a:endParaRPr lang="en-US" dirty="0"/>
          </a:p>
          <a:p>
            <a:r>
              <a:rPr lang="en-US" dirty="0" smtClean="0"/>
              <a:t>How does SharePoint Online sign-in work?</a:t>
            </a:r>
          </a:p>
          <a:p>
            <a:r>
              <a:rPr lang="en-US" dirty="0"/>
              <a:t>	</a:t>
            </a:r>
            <a:endParaRPr lang="en-US" dirty="0" smtClean="0"/>
          </a:p>
          <a:p>
            <a:r>
              <a:rPr lang="en-US" dirty="0" smtClean="0"/>
              <a:t>What do I do to ensure a great end-user experience?</a:t>
            </a:r>
          </a:p>
          <a:p>
            <a:endParaRPr lang="en-US" dirty="0"/>
          </a:p>
          <a:p>
            <a:endParaRPr lang="en-US" dirty="0"/>
          </a:p>
        </p:txBody>
      </p:sp>
    </p:spTree>
    <p:extLst>
      <p:ext uri="{BB962C8B-B14F-4D97-AF65-F5344CB8AC3E}">
        <p14:creationId xmlns:p14="http://schemas.microsoft.com/office/powerpoint/2010/main" val="366764121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Key Takeaways</a:t>
            </a:r>
            <a:endParaRPr lang="en-US" dirty="0"/>
          </a:p>
        </p:txBody>
      </p:sp>
      <p:sp>
        <p:nvSpPr>
          <p:cNvPr id="4" name="Text Placeholder 3"/>
          <p:cNvSpPr>
            <a:spLocks noGrp="1"/>
          </p:cNvSpPr>
          <p:nvPr>
            <p:ph type="body" sz="quarter" idx="10"/>
          </p:nvPr>
        </p:nvSpPr>
        <p:spPr>
          <a:xfrm>
            <a:off x="274638" y="1212850"/>
            <a:ext cx="11887200" cy="4530471"/>
          </a:xfrm>
        </p:spPr>
        <p:txBody>
          <a:bodyPr/>
          <a:lstStyle/>
          <a:p>
            <a:pPr marL="571500" indent="-571500">
              <a:buFont typeface="Arial" panose="020B0604020202020204" pitchFamily="34" charset="0"/>
              <a:buChar char="•"/>
            </a:pPr>
            <a:r>
              <a:rPr lang="en-US" dirty="0"/>
              <a:t>Design the end-user </a:t>
            </a:r>
            <a:r>
              <a:rPr lang="en-US" dirty="0" smtClean="0"/>
              <a:t>experience</a:t>
            </a:r>
          </a:p>
          <a:p>
            <a:pPr marL="1257300" lvl="4" indent="-571500">
              <a:buFont typeface="Arial" panose="020B0604020202020204" pitchFamily="34" charset="0"/>
              <a:buChar char="•"/>
            </a:pPr>
            <a:r>
              <a:rPr lang="en-US" dirty="0" smtClean="0"/>
              <a:t>For Federated sign-in, you “own” the ADFS sign-in experience</a:t>
            </a:r>
          </a:p>
          <a:p>
            <a:pPr marL="1257300" lvl="4" indent="-571500">
              <a:buFont typeface="Arial" panose="020B0604020202020204" pitchFamily="34" charset="0"/>
              <a:buChar char="•"/>
            </a:pPr>
            <a:r>
              <a:rPr lang="en-US" dirty="0" smtClean="0"/>
              <a:t>Plan for kiosk and browser populations </a:t>
            </a:r>
            <a:endParaRPr lang="en-US" dirty="0"/>
          </a:p>
          <a:p>
            <a:pPr marL="1257300" lvl="4" indent="-571500">
              <a:buFont typeface="Arial" panose="020B0604020202020204" pitchFamily="34" charset="0"/>
              <a:buChar char="•"/>
            </a:pPr>
            <a:endParaRPr lang="en-US" dirty="0"/>
          </a:p>
          <a:p>
            <a:pPr marL="571500" indent="-571500">
              <a:buFont typeface="Arial" panose="020B0604020202020204" pitchFamily="34" charset="0"/>
              <a:buChar char="•"/>
            </a:pPr>
            <a:r>
              <a:rPr lang="en-US" dirty="0" smtClean="0"/>
              <a:t>Educate end-users</a:t>
            </a:r>
          </a:p>
          <a:p>
            <a:pPr marL="1257300" lvl="4" indent="-571500">
              <a:buFont typeface="Arial" panose="020B0604020202020204" pitchFamily="34" charset="0"/>
              <a:buChar char="•"/>
            </a:pPr>
            <a:r>
              <a:rPr lang="en-US" dirty="0" smtClean="0"/>
              <a:t>The experience is going to change.. Manage it</a:t>
            </a:r>
          </a:p>
          <a:p>
            <a:pPr lvl="4"/>
            <a:endParaRPr lang="en-US" dirty="0"/>
          </a:p>
          <a:p>
            <a:pPr marL="571500" indent="-571500">
              <a:buFont typeface="Arial" panose="020B0604020202020204" pitchFamily="34" charset="0"/>
              <a:buChar char="•"/>
            </a:pPr>
            <a:r>
              <a:rPr lang="en-US" dirty="0" smtClean="0"/>
              <a:t>Work closely with your IDM </a:t>
            </a:r>
            <a:r>
              <a:rPr lang="en-US" dirty="0" err="1" smtClean="0"/>
              <a:t>ITPro</a:t>
            </a:r>
            <a:endParaRPr lang="en-US" dirty="0" smtClean="0"/>
          </a:p>
          <a:p>
            <a:pPr marL="1257300" lvl="4" indent="-571500">
              <a:buFont typeface="Arial" panose="020B0604020202020204" pitchFamily="34" charset="0"/>
              <a:buChar char="•"/>
            </a:pPr>
            <a:r>
              <a:rPr lang="en-US" dirty="0" smtClean="0"/>
              <a:t>Data Quality and Completeness</a:t>
            </a:r>
          </a:p>
          <a:p>
            <a:pPr marL="1257300" lvl="4" indent="-571500">
              <a:buFont typeface="Arial" panose="020B0604020202020204" pitchFamily="34" charset="0"/>
              <a:buChar char="•"/>
            </a:pPr>
            <a:r>
              <a:rPr lang="en-US" dirty="0" smtClean="0"/>
              <a:t>Security Policies</a:t>
            </a:r>
          </a:p>
          <a:p>
            <a:pPr marL="1257300" lvl="4" indent="-571500">
              <a:buFont typeface="Arial" panose="020B0604020202020204" pitchFamily="34" charset="0"/>
              <a:buChar char="•"/>
            </a:pPr>
            <a:r>
              <a:rPr lang="en-US" dirty="0" smtClean="0"/>
              <a:t>Support</a:t>
            </a:r>
          </a:p>
        </p:txBody>
      </p:sp>
    </p:spTree>
    <p:extLst>
      <p:ext uri="{BB962C8B-B14F-4D97-AF65-F5344CB8AC3E}">
        <p14:creationId xmlns:p14="http://schemas.microsoft.com/office/powerpoint/2010/main" val="69912332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2977063732"/>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457435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849032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How does SharePoint Online sign-in work</a:t>
            </a:r>
            <a:r>
              <a:rPr lang="en-US" dirty="0" smtClean="0"/>
              <a:t>?</a:t>
            </a:r>
            <a:endParaRPr lang="en-US" dirty="0"/>
          </a:p>
        </p:txBody>
      </p:sp>
    </p:spTree>
    <p:extLst>
      <p:ext uri="{BB962C8B-B14F-4D97-AF65-F5344CB8AC3E}">
        <p14:creationId xmlns:p14="http://schemas.microsoft.com/office/powerpoint/2010/main" val="152242632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Comparison</a:t>
            </a:r>
            <a:endParaRPr lang="en-US" dirty="0"/>
          </a:p>
        </p:txBody>
      </p:sp>
      <p:sp>
        <p:nvSpPr>
          <p:cNvPr id="5" name="Text Placeholder 4"/>
          <p:cNvSpPr>
            <a:spLocks noGrp="1"/>
          </p:cNvSpPr>
          <p:nvPr>
            <p:ph type="body" sz="quarter" idx="10"/>
          </p:nvPr>
        </p:nvSpPr>
        <p:spPr>
          <a:xfrm>
            <a:off x="274638" y="1212850"/>
            <a:ext cx="11887200" cy="738664"/>
          </a:xfrm>
        </p:spPr>
        <p:txBody>
          <a:bodyPr/>
          <a:lstStyle/>
          <a:p>
            <a:r>
              <a:rPr lang="en-US" dirty="0" smtClean="0"/>
              <a:t>On-</a:t>
            </a:r>
            <a:r>
              <a:rPr lang="en-US" dirty="0" err="1"/>
              <a:t>p</a:t>
            </a:r>
            <a:r>
              <a:rPr lang="en-US" dirty="0" err="1" smtClean="0"/>
              <a:t>rem</a:t>
            </a:r>
            <a:endParaRPr lang="en-US" dirty="0"/>
          </a:p>
        </p:txBody>
      </p:sp>
      <p:sp>
        <p:nvSpPr>
          <p:cNvPr id="6" name="Content Placeholder 5"/>
          <p:cNvSpPr>
            <a:spLocks noGrp="1"/>
          </p:cNvSpPr>
          <p:nvPr>
            <p:ph sz="half" idx="4294967295"/>
          </p:nvPr>
        </p:nvSpPr>
        <p:spPr>
          <a:xfrm>
            <a:off x="427037" y="1933449"/>
            <a:ext cx="4197350" cy="4477893"/>
          </a:xfrm>
        </p:spPr>
        <p:txBody>
          <a:bodyPr/>
          <a:lstStyle/>
          <a:p>
            <a:r>
              <a:rPr lang="en-US" sz="2448" dirty="0"/>
              <a:t>Who are you? (aka </a:t>
            </a:r>
            <a:r>
              <a:rPr lang="en-US" sz="2448" dirty="0" err="1"/>
              <a:t>AuthN</a:t>
            </a:r>
            <a:r>
              <a:rPr lang="en-US" sz="2448" dirty="0"/>
              <a:t>)</a:t>
            </a:r>
          </a:p>
          <a:p>
            <a:pPr lvl="1"/>
            <a:r>
              <a:rPr lang="en-US" dirty="0" smtClean="0"/>
              <a:t>Active Directory</a:t>
            </a:r>
          </a:p>
          <a:p>
            <a:pPr lvl="1"/>
            <a:r>
              <a:rPr lang="en-US" dirty="0" smtClean="0"/>
              <a:t>Pluggable via SAML-Claims</a:t>
            </a:r>
          </a:p>
          <a:p>
            <a:pPr lvl="1"/>
            <a:endParaRPr lang="en-US" sz="2448" dirty="0"/>
          </a:p>
          <a:p>
            <a:r>
              <a:rPr lang="en-US" sz="2448" dirty="0"/>
              <a:t>What do we know about you? (aka Profile)</a:t>
            </a:r>
          </a:p>
          <a:p>
            <a:pPr lvl="1"/>
            <a:r>
              <a:rPr lang="en-US" dirty="0" smtClean="0"/>
              <a:t>Active Directory</a:t>
            </a:r>
          </a:p>
          <a:p>
            <a:pPr lvl="1"/>
            <a:r>
              <a:rPr lang="en-US" sz="2448" dirty="0" smtClean="0"/>
              <a:t>Pluggable via LDAP</a:t>
            </a:r>
            <a:endParaRPr lang="en-US" sz="2448" dirty="0"/>
          </a:p>
          <a:p>
            <a:pPr lvl="1"/>
            <a:endParaRPr lang="en-US" sz="2448" dirty="0"/>
          </a:p>
          <a:p>
            <a:pPr marL="342900" lvl="1" indent="0">
              <a:buNone/>
            </a:pPr>
            <a:endParaRPr lang="en-US" dirty="0"/>
          </a:p>
        </p:txBody>
      </p:sp>
      <p:sp>
        <p:nvSpPr>
          <p:cNvPr id="7" name="Text Placeholder 6"/>
          <p:cNvSpPr>
            <a:spLocks noGrp="1"/>
          </p:cNvSpPr>
          <p:nvPr>
            <p:ph type="body" sz="quarter" idx="4294967295"/>
          </p:nvPr>
        </p:nvSpPr>
        <p:spPr>
          <a:xfrm>
            <a:off x="6835775" y="1227136"/>
            <a:ext cx="5600700" cy="738664"/>
          </a:xfrm>
        </p:spPr>
        <p:txBody>
          <a:bodyPr/>
          <a:lstStyle/>
          <a:p>
            <a:pPr marL="0" indent="0">
              <a:buNone/>
            </a:pPr>
            <a:r>
              <a:rPr lang="en-US" dirty="0" smtClean="0"/>
              <a:t>Online</a:t>
            </a:r>
            <a:endParaRPr lang="en-US" dirty="0"/>
          </a:p>
        </p:txBody>
      </p:sp>
      <p:sp>
        <p:nvSpPr>
          <p:cNvPr id="8" name="Content Placeholder 7"/>
          <p:cNvSpPr>
            <a:spLocks noGrp="1"/>
          </p:cNvSpPr>
          <p:nvPr>
            <p:ph sz="quarter" idx="4294967295"/>
          </p:nvPr>
        </p:nvSpPr>
        <p:spPr>
          <a:xfrm>
            <a:off x="6980237" y="1925511"/>
            <a:ext cx="5600700" cy="1752600"/>
          </a:xfrm>
        </p:spPr>
        <p:txBody>
          <a:bodyPr>
            <a:noAutofit/>
          </a:bodyPr>
          <a:lstStyle/>
          <a:p>
            <a:r>
              <a:rPr lang="en-US" sz="2448" dirty="0"/>
              <a:t>Who are you? (</a:t>
            </a:r>
            <a:r>
              <a:rPr lang="en-US" sz="2448" dirty="0" err="1"/>
              <a:t>AuthN</a:t>
            </a:r>
            <a:r>
              <a:rPr lang="en-US" sz="2448" dirty="0"/>
              <a:t>)</a:t>
            </a:r>
          </a:p>
          <a:p>
            <a:pPr lvl="1"/>
            <a:r>
              <a:rPr lang="en-US" dirty="0" smtClean="0"/>
              <a:t>Organizational Account</a:t>
            </a:r>
          </a:p>
          <a:p>
            <a:pPr lvl="1"/>
            <a:r>
              <a:rPr lang="en-US" dirty="0" smtClean="0"/>
              <a:t>Also, Microsoft Account</a:t>
            </a:r>
          </a:p>
          <a:p>
            <a:pPr lvl="1"/>
            <a:r>
              <a:rPr lang="en-US" dirty="0" smtClean="0"/>
              <a:t>Also, Corporate AD</a:t>
            </a:r>
          </a:p>
          <a:p>
            <a:pPr lvl="1"/>
            <a:endParaRPr lang="en-US" dirty="0"/>
          </a:p>
          <a:p>
            <a:r>
              <a:rPr lang="en-US" sz="2448" dirty="0"/>
              <a:t>What do we know about you? (Profile)</a:t>
            </a:r>
          </a:p>
          <a:p>
            <a:pPr lvl="1"/>
            <a:r>
              <a:rPr lang="en-US" dirty="0" err="1" smtClean="0"/>
              <a:t>MSOnline</a:t>
            </a:r>
            <a:r>
              <a:rPr lang="en-US" dirty="0" smtClean="0"/>
              <a:t> </a:t>
            </a:r>
          </a:p>
          <a:p>
            <a:pPr lvl="1"/>
            <a:r>
              <a:rPr lang="en-US" dirty="0" smtClean="0"/>
              <a:t>Corporate AD</a:t>
            </a:r>
          </a:p>
        </p:txBody>
      </p:sp>
    </p:spTree>
    <p:extLst>
      <p:ext uri="{BB962C8B-B14F-4D97-AF65-F5344CB8AC3E}">
        <p14:creationId xmlns:p14="http://schemas.microsoft.com/office/powerpoint/2010/main" val="34637351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a:t>
            </a:r>
            <a:r>
              <a:rPr lang="en-US" dirty="0" err="1" smtClean="0"/>
              <a:t>prem</a:t>
            </a:r>
            <a:endParaRPr lang="en-US" dirty="0"/>
          </a:p>
        </p:txBody>
      </p:sp>
      <p:sp>
        <p:nvSpPr>
          <p:cNvPr id="3" name="Text Placeholder 2"/>
          <p:cNvSpPr>
            <a:spLocks noGrp="1"/>
          </p:cNvSpPr>
          <p:nvPr>
            <p:ph type="body" sz="quarter" idx="10"/>
          </p:nvPr>
        </p:nvSpPr>
        <p:spPr/>
        <p:txBody>
          <a:bodyPr/>
          <a:lstStyle/>
          <a:p>
            <a:endParaRPr lang="en-US"/>
          </a:p>
        </p:txBody>
      </p:sp>
      <p:sp>
        <p:nvSpPr>
          <p:cNvPr id="7" name="Rounded Rectangle 6"/>
          <p:cNvSpPr/>
          <p:nvPr/>
        </p:nvSpPr>
        <p:spPr>
          <a:xfrm>
            <a:off x="3167847" y="1865207"/>
            <a:ext cx="1748631" cy="1661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FFFFFF"/>
                </a:solidFill>
                <a:latin typeface="Times New Roman"/>
                <a:ea typeface="Times New Roman"/>
              </a:rPr>
              <a:t> </a:t>
            </a:r>
          </a:p>
        </p:txBody>
      </p:sp>
      <p:sp>
        <p:nvSpPr>
          <p:cNvPr id="8" name="Rounded Rectangle 7"/>
          <p:cNvSpPr/>
          <p:nvPr/>
        </p:nvSpPr>
        <p:spPr>
          <a:xfrm>
            <a:off x="3216421" y="1913779"/>
            <a:ext cx="1645656" cy="7771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16">
                <a:solidFill>
                  <a:srgbClr val="FFFFFF"/>
                </a:solidFill>
                <a:latin typeface="Times New Roman"/>
                <a:ea typeface="Times New Roman"/>
              </a:rPr>
              <a:t> </a:t>
            </a:r>
            <a:endParaRPr lang="en-US" sz="1224">
              <a:solidFill>
                <a:srgbClr val="FFFFFF"/>
              </a:solidFill>
              <a:latin typeface="Times New Roman"/>
              <a:ea typeface="Times New Roman"/>
            </a:endParaRPr>
          </a:p>
        </p:txBody>
      </p:sp>
      <p:sp>
        <p:nvSpPr>
          <p:cNvPr id="14" name="Rounded Rectangle 13"/>
          <p:cNvSpPr/>
          <p:nvPr/>
        </p:nvSpPr>
        <p:spPr>
          <a:xfrm>
            <a:off x="4294742" y="2826954"/>
            <a:ext cx="567334" cy="514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FFFFFF"/>
                </a:solidFill>
                <a:ea typeface="Times New Roman"/>
                <a:cs typeface="Times New Roman"/>
              </a:rPr>
              <a:t>SPODS</a:t>
            </a:r>
            <a:endParaRPr lang="en-US" sz="1224">
              <a:solidFill>
                <a:srgbClr val="FFFFFF"/>
              </a:solidFill>
              <a:latin typeface="Times New Roman"/>
              <a:ea typeface="Times New Roman"/>
            </a:endParaRPr>
          </a:p>
        </p:txBody>
      </p:sp>
      <p:sp>
        <p:nvSpPr>
          <p:cNvPr id="19" name="Can 18"/>
          <p:cNvSpPr/>
          <p:nvPr/>
        </p:nvSpPr>
        <p:spPr>
          <a:xfrm>
            <a:off x="4343315" y="2885241"/>
            <a:ext cx="470188" cy="388585"/>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a:solidFill>
                  <a:srgbClr val="0070C0"/>
                </a:solidFill>
                <a:ea typeface="Times New Roman"/>
                <a:cs typeface="Times New Roman"/>
              </a:rPr>
              <a:t>AD</a:t>
            </a:r>
            <a:endParaRPr lang="en-US" sz="1224">
              <a:solidFill>
                <a:srgbClr val="FFFFFF"/>
              </a:solidFill>
              <a:latin typeface="Times New Roman"/>
              <a:ea typeface="Times New Roman"/>
            </a:endParaRPr>
          </a:p>
        </p:txBody>
      </p:sp>
      <p:sp>
        <p:nvSpPr>
          <p:cNvPr id="24" name="Can 23"/>
          <p:cNvSpPr/>
          <p:nvPr/>
        </p:nvSpPr>
        <p:spPr>
          <a:xfrm>
            <a:off x="4294743" y="2030355"/>
            <a:ext cx="509046" cy="592592"/>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816" dirty="0" smtClean="0">
                <a:solidFill>
                  <a:srgbClr val="FFFFFF"/>
                </a:solidFill>
                <a:ea typeface="Times New Roman"/>
                <a:cs typeface="Times New Roman"/>
              </a:rPr>
              <a:t>AD Import</a:t>
            </a:r>
            <a:endParaRPr lang="en-US" sz="1224" dirty="0">
              <a:solidFill>
                <a:srgbClr val="FFFFFF"/>
              </a:solidFill>
              <a:latin typeface="Times New Roman"/>
              <a:ea typeface="Times New Roman"/>
            </a:endParaRPr>
          </a:p>
        </p:txBody>
      </p:sp>
      <p:sp>
        <p:nvSpPr>
          <p:cNvPr id="25" name="Can 24"/>
          <p:cNvSpPr/>
          <p:nvPr/>
        </p:nvSpPr>
        <p:spPr>
          <a:xfrm>
            <a:off x="3313567" y="2030355"/>
            <a:ext cx="548552" cy="582877"/>
          </a:xfrm>
          <a:prstGeom prst="ca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16" dirty="0">
                <a:solidFill>
                  <a:srgbClr val="FFFFFF"/>
                </a:solidFill>
                <a:ea typeface="Times New Roman"/>
                <a:cs typeface="Times New Roman"/>
              </a:rPr>
              <a:t>SP Profile</a:t>
            </a:r>
            <a:endParaRPr lang="en-US" sz="1224" dirty="0">
              <a:solidFill>
                <a:srgbClr val="FFFFFF"/>
              </a:solidFill>
              <a:latin typeface="Times New Roman"/>
              <a:ea typeface="Times New Roman"/>
            </a:endParaRPr>
          </a:p>
        </p:txBody>
      </p:sp>
      <p:cxnSp>
        <p:nvCxnSpPr>
          <p:cNvPr id="31" name="Straight Arrow Connector 30"/>
          <p:cNvCxnSpPr/>
          <p:nvPr/>
        </p:nvCxnSpPr>
        <p:spPr>
          <a:xfrm flipV="1">
            <a:off x="4576467" y="2613232"/>
            <a:ext cx="0" cy="272009"/>
          </a:xfrm>
          <a:prstGeom prst="straightConnector1">
            <a:avLst/>
          </a:prstGeom>
          <a:ln w="19050">
            <a:solidFill>
              <a:schemeClr val="accent6">
                <a:lumMod val="75000"/>
              </a:schemeClr>
            </a:solidFill>
            <a:tailEnd type="arrow"/>
          </a:ln>
        </p:spPr>
        <p:style>
          <a:lnRef idx="1">
            <a:schemeClr val="accent6"/>
          </a:lnRef>
          <a:fillRef idx="0">
            <a:schemeClr val="accent6"/>
          </a:fillRef>
          <a:effectRef idx="0">
            <a:schemeClr val="accent6"/>
          </a:effectRef>
          <a:fontRef idx="minor">
            <a:schemeClr val="tx1"/>
          </a:fontRef>
        </p:style>
      </p:cxnSp>
      <p:cxnSp>
        <p:nvCxnSpPr>
          <p:cNvPr id="32" name="Straight Arrow Connector 31"/>
          <p:cNvCxnSpPr/>
          <p:nvPr/>
        </p:nvCxnSpPr>
        <p:spPr>
          <a:xfrm flipH="1">
            <a:off x="3838156" y="2312079"/>
            <a:ext cx="456587" cy="0"/>
          </a:xfrm>
          <a:prstGeom prst="straightConnector1">
            <a:avLst/>
          </a:prstGeom>
          <a:ln w="19050">
            <a:solidFill>
              <a:schemeClr val="accent6">
                <a:lumMod val="75000"/>
              </a:schemeClr>
            </a:solidFill>
            <a:tailEnd type="arrow"/>
          </a:ln>
        </p:spPr>
        <p:style>
          <a:lnRef idx="1">
            <a:schemeClr val="accent6"/>
          </a:lnRef>
          <a:fillRef idx="0">
            <a:schemeClr val="accent6"/>
          </a:fillRef>
          <a:effectRef idx="0">
            <a:schemeClr val="accent6"/>
          </a:effectRef>
          <a:fontRef idx="minor">
            <a:schemeClr val="tx1"/>
          </a:fontRef>
        </p:style>
      </p:cxnSp>
      <p:sp>
        <p:nvSpPr>
          <p:cNvPr id="38" name="Isosceles Triangle 37"/>
          <p:cNvSpPr/>
          <p:nvPr/>
        </p:nvSpPr>
        <p:spPr>
          <a:xfrm>
            <a:off x="3216420" y="2710378"/>
            <a:ext cx="822504" cy="699453"/>
          </a:xfrm>
          <a:prstGeom prst="triangle">
            <a:avLst>
              <a:gd name="adj" fmla="val 48684"/>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r>
              <a:rPr lang="en-US" sz="816">
                <a:solidFill>
                  <a:srgbClr val="FFFFFF"/>
                </a:solidFill>
                <a:ea typeface="Times New Roman"/>
                <a:cs typeface="Times New Roman"/>
              </a:rPr>
              <a:t>SP Web App</a:t>
            </a:r>
            <a:endParaRPr lang="en-US" sz="1224">
              <a:solidFill>
                <a:srgbClr val="FFFFFF"/>
              </a:solidFill>
              <a:latin typeface="Times New Roman"/>
              <a:ea typeface="Times New Roman"/>
            </a:endParaRPr>
          </a:p>
        </p:txBody>
      </p:sp>
      <p:sp>
        <p:nvSpPr>
          <p:cNvPr id="42" name="Text Box 171"/>
          <p:cNvSpPr txBox="1"/>
          <p:nvPr/>
        </p:nvSpPr>
        <p:spPr>
          <a:xfrm>
            <a:off x="3750724" y="1894350"/>
            <a:ext cx="665775" cy="2331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816">
                <a:solidFill>
                  <a:srgbClr val="FFFFFF"/>
                </a:solidFill>
                <a:ea typeface="Times New Roman"/>
                <a:cs typeface="Times New Roman"/>
              </a:rPr>
              <a:t>SP Services</a:t>
            </a:r>
            <a:endParaRPr lang="en-US" sz="1224">
              <a:solidFill>
                <a:srgbClr val="505050"/>
              </a:solidFill>
              <a:latin typeface="Times New Roman"/>
              <a:ea typeface="Times New Roman"/>
            </a:endParaRPr>
          </a:p>
        </p:txBody>
      </p:sp>
      <p:sp>
        <p:nvSpPr>
          <p:cNvPr id="43" name="Text Box 172"/>
          <p:cNvSpPr txBox="1"/>
          <p:nvPr/>
        </p:nvSpPr>
        <p:spPr>
          <a:xfrm>
            <a:off x="3750724" y="2720093"/>
            <a:ext cx="544019" cy="26229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1428" dirty="0">
                <a:solidFill>
                  <a:srgbClr val="FFFFFF"/>
                </a:solidFill>
                <a:ea typeface="Times New Roman"/>
                <a:cs typeface="Times New Roman"/>
              </a:rPr>
              <a:t>SP</a:t>
            </a:r>
            <a:endParaRPr lang="en-US" sz="1224" dirty="0">
              <a:solidFill>
                <a:srgbClr val="505050"/>
              </a:solidFill>
              <a:latin typeface="Times New Roman"/>
              <a:ea typeface="Times New Roman"/>
            </a:endParaRPr>
          </a:p>
        </p:txBody>
      </p:sp>
      <p:sp>
        <p:nvSpPr>
          <p:cNvPr id="51" name="Rectangle 48"/>
          <p:cNvSpPr>
            <a:spLocks noChangeArrowheads="1"/>
          </p:cNvSpPr>
          <p:nvPr/>
        </p:nvSpPr>
        <p:spPr bwMode="auto">
          <a:xfrm>
            <a:off x="1555221" y="41996"/>
            <a:ext cx="188409" cy="38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anchor="ctr" anchorCtr="0" compatLnSpc="1">
            <a:prstTxWarp prst="textNoShape">
              <a:avLst/>
            </a:prstTxWarp>
            <a:spAutoFit/>
          </a:bodyPr>
          <a:lstStyle/>
          <a:p>
            <a:pPr defTabSz="932597" fontAlgn="base">
              <a:spcBef>
                <a:spcPct val="0"/>
              </a:spcBef>
              <a:spcAft>
                <a:spcPct val="0"/>
              </a:spcAft>
            </a:pPr>
            <a:endParaRPr lang="en-US" sz="1836">
              <a:solidFill>
                <a:srgbClr val="505050"/>
              </a:solidFill>
              <a:latin typeface="Arial" pitchFamily="34" charset="0"/>
              <a:cs typeface="Arial" pitchFamily="34" charset="0"/>
            </a:endParaRPr>
          </a:p>
        </p:txBody>
      </p:sp>
      <p:sp>
        <p:nvSpPr>
          <p:cNvPr id="52" name="Rectangle 81"/>
          <p:cNvSpPr>
            <a:spLocks noChangeArrowheads="1"/>
          </p:cNvSpPr>
          <p:nvPr/>
        </p:nvSpPr>
        <p:spPr bwMode="auto">
          <a:xfrm>
            <a:off x="1555221" y="83012"/>
            <a:ext cx="188409" cy="766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anchor="ctr" anchorCtr="0" compatLnSpc="1">
            <a:prstTxWarp prst="textNoShape">
              <a:avLst/>
            </a:prstTxWarp>
            <a:spAutoFit/>
          </a:bodyPr>
          <a:lstStyle/>
          <a:p>
            <a:pPr defTabSz="932597" fontAlgn="base">
              <a:spcBef>
                <a:spcPct val="0"/>
              </a:spcBef>
              <a:spcAft>
                <a:spcPct val="0"/>
              </a:spcAft>
            </a:pPr>
            <a:endParaRPr lang="en-US" sz="1224">
              <a:solidFill>
                <a:srgbClr val="505050"/>
              </a:solidFill>
              <a:latin typeface="Calibri" pitchFamily="34" charset="0"/>
              <a:ea typeface="Times New Roman" pitchFamily="18" charset="0"/>
              <a:cs typeface="Times New Roman" pitchFamily="18" charset="0"/>
            </a:endParaRPr>
          </a:p>
          <a:p>
            <a:pPr defTabSz="932597" eaLnBrk="0" fontAlgn="base" hangingPunct="0">
              <a:spcBef>
                <a:spcPct val="0"/>
              </a:spcBef>
              <a:spcAft>
                <a:spcPct val="0"/>
              </a:spcAft>
            </a:pPr>
            <a:r>
              <a:rPr lang="en-US" sz="1224">
                <a:solidFill>
                  <a:srgbClr val="505050"/>
                </a:solidFill>
                <a:latin typeface="Calibri" pitchFamily="34" charset="0"/>
                <a:ea typeface="Times New Roman" pitchFamily="18" charset="0"/>
                <a:cs typeface="Times New Roman" pitchFamily="18" charset="0"/>
              </a:rPr>
              <a:t/>
            </a:r>
            <a:br>
              <a:rPr lang="en-US" sz="1224">
                <a:solidFill>
                  <a:srgbClr val="505050"/>
                </a:solidFill>
                <a:latin typeface="Calibri" pitchFamily="34" charset="0"/>
                <a:ea typeface="Times New Roman" pitchFamily="18" charset="0"/>
                <a:cs typeface="Times New Roman" pitchFamily="18" charset="0"/>
              </a:rPr>
            </a:br>
            <a:endParaRPr lang="en-US" sz="1836">
              <a:solidFill>
                <a:srgbClr val="505050"/>
              </a:solidFill>
              <a:latin typeface="Arial" pitchFamily="34" charset="0"/>
              <a:cs typeface="Arial" pitchFamily="34" charset="0"/>
            </a:endParaRPr>
          </a:p>
        </p:txBody>
      </p:sp>
      <p:cxnSp>
        <p:nvCxnSpPr>
          <p:cNvPr id="58" name="Curved Connector 57"/>
          <p:cNvCxnSpPr>
            <a:stCxn id="14" idx="1"/>
            <a:endCxn id="38" idx="5"/>
          </p:cNvCxnSpPr>
          <p:nvPr/>
        </p:nvCxnSpPr>
        <p:spPr>
          <a:xfrm rot="10800000">
            <a:off x="3827886" y="3060106"/>
            <a:ext cx="466856" cy="24287"/>
          </a:xfrm>
          <a:prstGeom prst="curvedConnector3">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2" name="Curved Connector 21"/>
          <p:cNvCxnSpPr/>
          <p:nvPr/>
        </p:nvCxnSpPr>
        <p:spPr>
          <a:xfrm rot="10800000">
            <a:off x="8017139" y="1067029"/>
            <a:ext cx="466856" cy="24287"/>
          </a:xfrm>
          <a:prstGeom prst="curvedConnector3">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8577957" y="845778"/>
            <a:ext cx="2263049" cy="382308"/>
          </a:xfrm>
          <a:prstGeom prst="rect">
            <a:avLst/>
          </a:prstGeom>
          <a:noFill/>
        </p:spPr>
        <p:txBody>
          <a:bodyPr wrap="none" rtlCol="0">
            <a:spAutoFit/>
          </a:bodyPr>
          <a:lstStyle/>
          <a:p>
            <a:r>
              <a:rPr lang="en-US" sz="1836" dirty="0">
                <a:solidFill>
                  <a:srgbClr val="505050"/>
                </a:solidFill>
              </a:rPr>
              <a:t>Authentication flow</a:t>
            </a:r>
          </a:p>
        </p:txBody>
      </p:sp>
      <p:cxnSp>
        <p:nvCxnSpPr>
          <p:cNvPr id="26" name="Straight Arrow Connector 25"/>
          <p:cNvCxnSpPr/>
          <p:nvPr/>
        </p:nvCxnSpPr>
        <p:spPr>
          <a:xfrm flipH="1">
            <a:off x="8027408" y="1365996"/>
            <a:ext cx="456587" cy="0"/>
          </a:xfrm>
          <a:prstGeom prst="straightConnector1">
            <a:avLst/>
          </a:prstGeom>
          <a:ln w="19050">
            <a:solidFill>
              <a:schemeClr val="accent6">
                <a:lumMod val="75000"/>
              </a:schemeClr>
            </a:solidFill>
            <a:tailEnd type="arrow"/>
          </a:ln>
        </p:spPr>
        <p:style>
          <a:lnRef idx="1">
            <a:schemeClr val="accent6"/>
          </a:lnRef>
          <a:fillRef idx="0">
            <a:schemeClr val="accent6"/>
          </a:fillRef>
          <a:effectRef idx="0">
            <a:schemeClr val="accent6"/>
          </a:effectRef>
          <a:fontRef idx="minor">
            <a:schemeClr val="tx1"/>
          </a:fontRef>
        </p:style>
      </p:cxnSp>
      <p:sp>
        <p:nvSpPr>
          <p:cNvPr id="27" name="TextBox 26"/>
          <p:cNvSpPr txBox="1"/>
          <p:nvPr/>
        </p:nvSpPr>
        <p:spPr>
          <a:xfrm>
            <a:off x="8569105" y="1177654"/>
            <a:ext cx="2545299" cy="382308"/>
          </a:xfrm>
          <a:prstGeom prst="rect">
            <a:avLst/>
          </a:prstGeom>
          <a:noFill/>
        </p:spPr>
        <p:txBody>
          <a:bodyPr wrap="square" rtlCol="0">
            <a:spAutoFit/>
          </a:bodyPr>
          <a:lstStyle/>
          <a:p>
            <a:r>
              <a:rPr lang="en-US" sz="1836" dirty="0">
                <a:solidFill>
                  <a:srgbClr val="505050"/>
                </a:solidFill>
              </a:rPr>
              <a:t>Profile flow</a:t>
            </a:r>
          </a:p>
        </p:txBody>
      </p:sp>
    </p:spTree>
    <p:extLst>
      <p:ext uri="{BB962C8B-B14F-4D97-AF65-F5344CB8AC3E}">
        <p14:creationId xmlns:p14="http://schemas.microsoft.com/office/powerpoint/2010/main" val="49269835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Online (whoa!)</a:t>
            </a:r>
            <a:endParaRPr lang="en-US" dirty="0"/>
          </a:p>
        </p:txBody>
      </p:sp>
      <p:sp>
        <p:nvSpPr>
          <p:cNvPr id="5" name="Rounded Rectangle 4"/>
          <p:cNvSpPr/>
          <p:nvPr/>
        </p:nvSpPr>
        <p:spPr>
          <a:xfrm>
            <a:off x="5305063" y="3215539"/>
            <a:ext cx="1486337" cy="13697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FFFFFF"/>
                </a:solidFill>
                <a:latin typeface="Times New Roman"/>
                <a:ea typeface="Times New Roman"/>
              </a:rPr>
              <a:t> </a:t>
            </a:r>
          </a:p>
        </p:txBody>
      </p:sp>
      <p:sp>
        <p:nvSpPr>
          <p:cNvPr id="7" name="Rounded Rectangle 6"/>
          <p:cNvSpPr/>
          <p:nvPr/>
        </p:nvSpPr>
        <p:spPr>
          <a:xfrm>
            <a:off x="3167847" y="1865207"/>
            <a:ext cx="1748631" cy="1661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FFFFFF"/>
                </a:solidFill>
                <a:latin typeface="Times New Roman"/>
                <a:ea typeface="Times New Roman"/>
              </a:rPr>
              <a:t> </a:t>
            </a:r>
          </a:p>
        </p:txBody>
      </p:sp>
      <p:sp>
        <p:nvSpPr>
          <p:cNvPr id="8" name="Rounded Rectangle 7"/>
          <p:cNvSpPr/>
          <p:nvPr/>
        </p:nvSpPr>
        <p:spPr>
          <a:xfrm>
            <a:off x="3216421" y="1913779"/>
            <a:ext cx="1645656" cy="7771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16">
                <a:solidFill>
                  <a:srgbClr val="FFFFFF"/>
                </a:solidFill>
                <a:latin typeface="Times New Roman"/>
                <a:ea typeface="Times New Roman"/>
              </a:rPr>
              <a:t> </a:t>
            </a:r>
            <a:endParaRPr lang="en-US" sz="1224">
              <a:solidFill>
                <a:srgbClr val="FFFFFF"/>
              </a:solidFill>
              <a:latin typeface="Times New Roman"/>
              <a:ea typeface="Times New Roman"/>
            </a:endParaRPr>
          </a:p>
        </p:txBody>
      </p:sp>
      <p:sp>
        <p:nvSpPr>
          <p:cNvPr id="9" name="Rounded Rectangle 8"/>
          <p:cNvSpPr/>
          <p:nvPr/>
        </p:nvSpPr>
        <p:spPr>
          <a:xfrm>
            <a:off x="6150235" y="3759557"/>
            <a:ext cx="592592" cy="7480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FFFFFF"/>
                </a:solidFill>
                <a:ea typeface="Times New Roman"/>
                <a:cs typeface="Times New Roman"/>
              </a:rPr>
              <a:t>MSODS</a:t>
            </a:r>
            <a:endParaRPr lang="en-US" sz="1224">
              <a:solidFill>
                <a:srgbClr val="FFFFFF"/>
              </a:solidFill>
              <a:latin typeface="Times New Roman"/>
              <a:ea typeface="Times New Roman"/>
            </a:endParaRPr>
          </a:p>
        </p:txBody>
      </p:sp>
      <p:sp>
        <p:nvSpPr>
          <p:cNvPr id="10" name="Rounded Rectangle 9"/>
          <p:cNvSpPr/>
          <p:nvPr/>
        </p:nvSpPr>
        <p:spPr>
          <a:xfrm>
            <a:off x="6742827" y="1913780"/>
            <a:ext cx="597773" cy="8451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FFFFFF"/>
                </a:solidFill>
                <a:latin typeface="Times New Roman"/>
                <a:ea typeface="Times New Roman"/>
              </a:rPr>
              <a:t> </a:t>
            </a:r>
          </a:p>
        </p:txBody>
      </p:sp>
      <p:sp>
        <p:nvSpPr>
          <p:cNvPr id="11" name="Rounded Rectangle 10"/>
          <p:cNvSpPr/>
          <p:nvPr/>
        </p:nvSpPr>
        <p:spPr>
          <a:xfrm>
            <a:off x="6752541" y="2137216"/>
            <a:ext cx="563448" cy="60230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FFFFFF"/>
                </a:solidFill>
                <a:ea typeface="Times New Roman"/>
                <a:cs typeface="Times New Roman"/>
              </a:rPr>
              <a:t>OCDS</a:t>
            </a:r>
            <a:endParaRPr lang="en-US" sz="1224">
              <a:solidFill>
                <a:srgbClr val="FFFFFF"/>
              </a:solidFill>
              <a:latin typeface="Times New Roman"/>
              <a:ea typeface="Times New Roman"/>
            </a:endParaRPr>
          </a:p>
        </p:txBody>
      </p:sp>
      <p:sp>
        <p:nvSpPr>
          <p:cNvPr id="12" name="Rounded Rectangle 11"/>
          <p:cNvSpPr/>
          <p:nvPr/>
        </p:nvSpPr>
        <p:spPr>
          <a:xfrm>
            <a:off x="5382781" y="1952638"/>
            <a:ext cx="627564" cy="8451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FFFFFF"/>
                </a:solidFill>
                <a:latin typeface="Times New Roman"/>
                <a:ea typeface="Times New Roman"/>
              </a:rPr>
              <a:t> </a:t>
            </a:r>
          </a:p>
        </p:txBody>
      </p:sp>
      <p:sp>
        <p:nvSpPr>
          <p:cNvPr id="13" name="Rounded Rectangle 12"/>
          <p:cNvSpPr/>
          <p:nvPr/>
        </p:nvSpPr>
        <p:spPr>
          <a:xfrm>
            <a:off x="5421639" y="2205218"/>
            <a:ext cx="553733" cy="55373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FFFFFF"/>
                </a:solidFill>
                <a:ea typeface="Times New Roman"/>
                <a:cs typeface="Times New Roman"/>
              </a:rPr>
              <a:t>EXDS</a:t>
            </a:r>
            <a:endParaRPr lang="en-US" sz="1224">
              <a:solidFill>
                <a:srgbClr val="FFFFFF"/>
              </a:solidFill>
              <a:latin typeface="Times New Roman"/>
              <a:ea typeface="Times New Roman"/>
            </a:endParaRPr>
          </a:p>
        </p:txBody>
      </p:sp>
      <p:sp>
        <p:nvSpPr>
          <p:cNvPr id="14" name="Rounded Rectangle 13"/>
          <p:cNvSpPr/>
          <p:nvPr/>
        </p:nvSpPr>
        <p:spPr>
          <a:xfrm>
            <a:off x="4294742" y="2826954"/>
            <a:ext cx="567334" cy="514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FFFFFF"/>
                </a:solidFill>
                <a:ea typeface="Times New Roman"/>
                <a:cs typeface="Times New Roman"/>
              </a:rPr>
              <a:t>SPODS</a:t>
            </a:r>
            <a:endParaRPr lang="en-US" sz="1224">
              <a:solidFill>
                <a:srgbClr val="FFFFFF"/>
              </a:solidFill>
              <a:latin typeface="Times New Roman"/>
              <a:ea typeface="Times New Roman"/>
            </a:endParaRPr>
          </a:p>
        </p:txBody>
      </p:sp>
      <p:sp>
        <p:nvSpPr>
          <p:cNvPr id="15" name="Cloud 14"/>
          <p:cNvSpPr/>
          <p:nvPr/>
        </p:nvSpPr>
        <p:spPr>
          <a:xfrm>
            <a:off x="7762862" y="3341828"/>
            <a:ext cx="1486337" cy="993482"/>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836" dirty="0" smtClean="0">
                <a:solidFill>
                  <a:srgbClr val="0070C0"/>
                </a:solidFill>
                <a:ea typeface="Times New Roman"/>
                <a:cs typeface="Times New Roman"/>
              </a:rPr>
              <a:t>Org </a:t>
            </a:r>
            <a:r>
              <a:rPr lang="en-US" sz="1836" dirty="0" err="1" smtClean="0">
                <a:solidFill>
                  <a:srgbClr val="0070C0"/>
                </a:solidFill>
                <a:ea typeface="Times New Roman"/>
                <a:cs typeface="Times New Roman"/>
              </a:rPr>
              <a:t>Acc</a:t>
            </a:r>
            <a:endParaRPr lang="en-US" sz="1224" dirty="0">
              <a:solidFill>
                <a:srgbClr val="FFFFFF"/>
              </a:solidFill>
              <a:latin typeface="Times New Roman"/>
              <a:ea typeface="Times New Roman"/>
            </a:endParaRPr>
          </a:p>
        </p:txBody>
      </p:sp>
      <p:sp>
        <p:nvSpPr>
          <p:cNvPr id="16" name="Oval 15"/>
          <p:cNvSpPr/>
          <p:nvPr/>
        </p:nvSpPr>
        <p:spPr>
          <a:xfrm>
            <a:off x="6325098" y="4769877"/>
            <a:ext cx="2376196" cy="1729202"/>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0070C0"/>
                </a:solidFill>
                <a:ea typeface="Times New Roman"/>
                <a:cs typeface="Times New Roman"/>
              </a:rPr>
              <a:t>Federated Customer</a:t>
            </a:r>
            <a:endParaRPr lang="en-US" sz="1224">
              <a:solidFill>
                <a:srgbClr val="FFFFFF"/>
              </a:solidFill>
              <a:latin typeface="Times New Roman"/>
              <a:ea typeface="Times New Roman"/>
            </a:endParaRPr>
          </a:p>
        </p:txBody>
      </p:sp>
      <p:sp>
        <p:nvSpPr>
          <p:cNvPr id="17" name="Oval 16"/>
          <p:cNvSpPr/>
          <p:nvPr/>
        </p:nvSpPr>
        <p:spPr>
          <a:xfrm>
            <a:off x="3352425" y="5168176"/>
            <a:ext cx="1711068" cy="1054360"/>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0070C0"/>
                </a:solidFill>
                <a:ea typeface="Times New Roman"/>
                <a:cs typeface="Times New Roman"/>
              </a:rPr>
              <a:t>Non-federated Customer</a:t>
            </a:r>
            <a:endParaRPr lang="en-US" sz="1224">
              <a:solidFill>
                <a:srgbClr val="FFFFFF"/>
              </a:solidFill>
              <a:latin typeface="Times New Roman"/>
              <a:ea typeface="Times New Roman"/>
            </a:endParaRPr>
          </a:p>
        </p:txBody>
      </p:sp>
      <p:sp>
        <p:nvSpPr>
          <p:cNvPr id="18" name="Can 17"/>
          <p:cNvSpPr/>
          <p:nvPr/>
        </p:nvSpPr>
        <p:spPr>
          <a:xfrm>
            <a:off x="7073123" y="6032777"/>
            <a:ext cx="470188" cy="388585"/>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a:solidFill>
                  <a:srgbClr val="0070C0"/>
                </a:solidFill>
                <a:ea typeface="Times New Roman"/>
                <a:cs typeface="Times New Roman"/>
              </a:rPr>
              <a:t>AD</a:t>
            </a:r>
            <a:endParaRPr lang="en-US" sz="1224">
              <a:solidFill>
                <a:srgbClr val="FFFFFF"/>
              </a:solidFill>
              <a:latin typeface="Times New Roman"/>
              <a:ea typeface="Times New Roman"/>
            </a:endParaRPr>
          </a:p>
        </p:txBody>
      </p:sp>
      <p:sp>
        <p:nvSpPr>
          <p:cNvPr id="19" name="Can 18"/>
          <p:cNvSpPr/>
          <p:nvPr/>
        </p:nvSpPr>
        <p:spPr>
          <a:xfrm>
            <a:off x="4343315" y="2885241"/>
            <a:ext cx="470188" cy="388585"/>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0070C0"/>
                </a:solidFill>
                <a:ea typeface="Times New Roman"/>
                <a:cs typeface="Times New Roman"/>
              </a:rPr>
              <a:t>SPO-DS</a:t>
            </a:r>
            <a:endParaRPr lang="en-US" sz="1224" dirty="0">
              <a:solidFill>
                <a:srgbClr val="FFFFFF"/>
              </a:solidFill>
              <a:latin typeface="Times New Roman"/>
              <a:ea typeface="Times New Roman"/>
            </a:endParaRPr>
          </a:p>
        </p:txBody>
      </p:sp>
      <p:sp>
        <p:nvSpPr>
          <p:cNvPr id="20" name="Can 19"/>
          <p:cNvSpPr/>
          <p:nvPr/>
        </p:nvSpPr>
        <p:spPr>
          <a:xfrm>
            <a:off x="6791399" y="2282935"/>
            <a:ext cx="470188" cy="388585"/>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a:solidFill>
                  <a:srgbClr val="0070C0"/>
                </a:solidFill>
                <a:ea typeface="Times New Roman"/>
                <a:cs typeface="Times New Roman"/>
              </a:rPr>
              <a:t>AD</a:t>
            </a:r>
            <a:endParaRPr lang="en-US" sz="1224">
              <a:solidFill>
                <a:srgbClr val="FFFFFF"/>
              </a:solidFill>
              <a:latin typeface="Times New Roman"/>
              <a:ea typeface="Times New Roman"/>
            </a:endParaRPr>
          </a:p>
        </p:txBody>
      </p:sp>
      <p:sp>
        <p:nvSpPr>
          <p:cNvPr id="21" name="Can 20"/>
          <p:cNvSpPr/>
          <p:nvPr/>
        </p:nvSpPr>
        <p:spPr>
          <a:xfrm>
            <a:off x="5528499" y="2370367"/>
            <a:ext cx="408014" cy="359441"/>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0070C0"/>
                </a:solidFill>
                <a:ea typeface="Times New Roman"/>
                <a:cs typeface="Times New Roman"/>
              </a:rPr>
              <a:t>AD</a:t>
            </a:r>
            <a:endParaRPr lang="en-US" sz="1224">
              <a:solidFill>
                <a:srgbClr val="FFFFFF"/>
              </a:solidFill>
              <a:latin typeface="Times New Roman"/>
              <a:ea typeface="Times New Roman"/>
            </a:endParaRPr>
          </a:p>
        </p:txBody>
      </p:sp>
      <p:sp>
        <p:nvSpPr>
          <p:cNvPr id="22" name="Can 21"/>
          <p:cNvSpPr/>
          <p:nvPr/>
        </p:nvSpPr>
        <p:spPr>
          <a:xfrm>
            <a:off x="6208522" y="3885847"/>
            <a:ext cx="470188" cy="544019"/>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0070C0"/>
                </a:solidFill>
                <a:ea typeface="Times New Roman"/>
                <a:cs typeface="Times New Roman"/>
              </a:rPr>
              <a:t>MSO-DS</a:t>
            </a:r>
            <a:endParaRPr lang="en-US" sz="1224" dirty="0">
              <a:solidFill>
                <a:srgbClr val="FFFFFF"/>
              </a:solidFill>
              <a:latin typeface="Times New Roman"/>
              <a:ea typeface="Times New Roman"/>
            </a:endParaRPr>
          </a:p>
        </p:txBody>
      </p:sp>
      <p:sp>
        <p:nvSpPr>
          <p:cNvPr id="23" name="Can 22"/>
          <p:cNvSpPr/>
          <p:nvPr/>
        </p:nvSpPr>
        <p:spPr>
          <a:xfrm>
            <a:off x="7063409" y="5003028"/>
            <a:ext cx="470188" cy="466302"/>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err="1">
                <a:solidFill>
                  <a:srgbClr val="FFFFFF"/>
                </a:solidFill>
                <a:ea typeface="Times New Roman"/>
                <a:cs typeface="Times New Roman"/>
              </a:rPr>
              <a:t>Dir</a:t>
            </a:r>
            <a:r>
              <a:rPr lang="en-US" sz="918" dirty="0">
                <a:solidFill>
                  <a:srgbClr val="FFFFFF"/>
                </a:solidFill>
                <a:ea typeface="Times New Roman"/>
                <a:cs typeface="Times New Roman"/>
              </a:rPr>
              <a:t> Sync</a:t>
            </a:r>
            <a:endParaRPr lang="en-US" sz="1224" dirty="0">
              <a:solidFill>
                <a:srgbClr val="FFFFFF"/>
              </a:solidFill>
              <a:latin typeface="Times New Roman"/>
              <a:ea typeface="Times New Roman"/>
            </a:endParaRPr>
          </a:p>
        </p:txBody>
      </p:sp>
      <p:sp>
        <p:nvSpPr>
          <p:cNvPr id="24" name="Can 23"/>
          <p:cNvSpPr/>
          <p:nvPr/>
        </p:nvSpPr>
        <p:spPr>
          <a:xfrm>
            <a:off x="4294743" y="2030355"/>
            <a:ext cx="509046" cy="592592"/>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816" dirty="0" smtClean="0">
                <a:solidFill>
                  <a:srgbClr val="FFFFFF"/>
                </a:solidFill>
                <a:ea typeface="Times New Roman"/>
                <a:cs typeface="Times New Roman"/>
              </a:rPr>
              <a:t>AD Import</a:t>
            </a:r>
            <a:endParaRPr lang="en-US" sz="1224" dirty="0">
              <a:solidFill>
                <a:srgbClr val="FFFFFF"/>
              </a:solidFill>
              <a:latin typeface="Times New Roman"/>
              <a:ea typeface="Times New Roman"/>
            </a:endParaRPr>
          </a:p>
        </p:txBody>
      </p:sp>
      <p:sp>
        <p:nvSpPr>
          <p:cNvPr id="25" name="Can 24"/>
          <p:cNvSpPr/>
          <p:nvPr/>
        </p:nvSpPr>
        <p:spPr>
          <a:xfrm>
            <a:off x="3313567" y="2030355"/>
            <a:ext cx="548552" cy="582877"/>
          </a:xfrm>
          <a:prstGeom prst="ca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16">
                <a:solidFill>
                  <a:srgbClr val="FFFFFF"/>
                </a:solidFill>
                <a:ea typeface="Times New Roman"/>
                <a:cs typeface="Times New Roman"/>
              </a:rPr>
              <a:t>SP Profile</a:t>
            </a:r>
            <a:endParaRPr lang="en-US" sz="1224">
              <a:solidFill>
                <a:srgbClr val="FFFFFF"/>
              </a:solidFill>
              <a:latin typeface="Times New Roman"/>
              <a:ea typeface="Times New Roman"/>
            </a:endParaRPr>
          </a:p>
        </p:txBody>
      </p:sp>
      <p:sp>
        <p:nvSpPr>
          <p:cNvPr id="26" name="Parallelogram 25"/>
          <p:cNvSpPr/>
          <p:nvPr/>
        </p:nvSpPr>
        <p:spPr>
          <a:xfrm>
            <a:off x="5305064" y="3273826"/>
            <a:ext cx="650879" cy="612021"/>
          </a:xfrm>
          <a:prstGeom prst="parallelogram">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r>
              <a:rPr lang="en-US" sz="816" dirty="0" smtClean="0">
                <a:solidFill>
                  <a:srgbClr val="FFFFFF"/>
                </a:solidFill>
                <a:ea typeface="Times New Roman"/>
                <a:cs typeface="Times New Roman"/>
              </a:rPr>
              <a:t>Sync</a:t>
            </a:r>
            <a:endParaRPr lang="en-US" sz="1224" dirty="0">
              <a:solidFill>
                <a:srgbClr val="FFFFFF"/>
              </a:solidFill>
              <a:latin typeface="Times New Roman"/>
              <a:ea typeface="Times New Roman"/>
            </a:endParaRPr>
          </a:p>
        </p:txBody>
      </p:sp>
      <p:cxnSp>
        <p:nvCxnSpPr>
          <p:cNvPr id="27" name="Straight Arrow Connector 26"/>
          <p:cNvCxnSpPr/>
          <p:nvPr/>
        </p:nvCxnSpPr>
        <p:spPr>
          <a:xfrm flipV="1">
            <a:off x="5654789" y="2729807"/>
            <a:ext cx="38858" cy="544019"/>
          </a:xfrm>
          <a:prstGeom prst="straightConnector1">
            <a:avLst/>
          </a:prstGeom>
          <a:ln w="19050">
            <a:solidFill>
              <a:schemeClr val="accent6">
                <a:lumMod val="75000"/>
              </a:schemeClr>
            </a:solidFill>
            <a:tailEnd type="arrow"/>
          </a:ln>
        </p:spPr>
        <p:style>
          <a:lnRef idx="1">
            <a:schemeClr val="accent5"/>
          </a:lnRef>
          <a:fillRef idx="0">
            <a:schemeClr val="accent5"/>
          </a:fillRef>
          <a:effectRef idx="0">
            <a:schemeClr val="accent5"/>
          </a:effectRef>
          <a:fontRef idx="minor">
            <a:schemeClr val="tx1"/>
          </a:fontRef>
        </p:style>
      </p:cxnSp>
      <p:cxnSp>
        <p:nvCxnSpPr>
          <p:cNvPr id="28" name="Straight Arrow Connector 27"/>
          <p:cNvCxnSpPr/>
          <p:nvPr/>
        </p:nvCxnSpPr>
        <p:spPr>
          <a:xfrm flipV="1">
            <a:off x="5887941" y="2671520"/>
            <a:ext cx="1145677" cy="854886"/>
          </a:xfrm>
          <a:prstGeom prst="straightConnector1">
            <a:avLst/>
          </a:prstGeom>
          <a:ln w="19050">
            <a:solidFill>
              <a:schemeClr val="accent6">
                <a:lumMod val="75000"/>
              </a:schemeClr>
            </a:solidFill>
            <a:tailEnd type="arrow"/>
          </a:ln>
        </p:spPr>
        <p:style>
          <a:lnRef idx="1">
            <a:schemeClr val="accent5"/>
          </a:lnRef>
          <a:fillRef idx="0">
            <a:schemeClr val="accent5"/>
          </a:fillRef>
          <a:effectRef idx="0">
            <a:schemeClr val="accent5"/>
          </a:effectRef>
          <a:fontRef idx="minor">
            <a:schemeClr val="tx1"/>
          </a:fontRef>
        </p:style>
      </p:cxnSp>
      <p:cxnSp>
        <p:nvCxnSpPr>
          <p:cNvPr id="29" name="Straight Arrow Connector 28"/>
          <p:cNvCxnSpPr/>
          <p:nvPr/>
        </p:nvCxnSpPr>
        <p:spPr>
          <a:xfrm flipH="1" flipV="1">
            <a:off x="4702757" y="3273826"/>
            <a:ext cx="679376" cy="319935"/>
          </a:xfrm>
          <a:prstGeom prst="straightConnector1">
            <a:avLst/>
          </a:prstGeom>
          <a:ln w="15875">
            <a:solidFill>
              <a:schemeClr val="accent6">
                <a:lumMod val="75000"/>
              </a:schemeClr>
            </a:solidFill>
            <a:tailEnd type="arrow"/>
          </a:ln>
        </p:spPr>
        <p:style>
          <a:lnRef idx="1">
            <a:schemeClr val="accent5"/>
          </a:lnRef>
          <a:fillRef idx="0">
            <a:schemeClr val="accent5"/>
          </a:fillRef>
          <a:effectRef idx="0">
            <a:schemeClr val="accent5"/>
          </a:effectRef>
          <a:fontRef idx="minor">
            <a:schemeClr val="tx1"/>
          </a:fontRef>
        </p:style>
      </p:cxnSp>
      <p:cxnSp>
        <p:nvCxnSpPr>
          <p:cNvPr id="30" name="Straight Arrow Connector 29"/>
          <p:cNvCxnSpPr/>
          <p:nvPr/>
        </p:nvCxnSpPr>
        <p:spPr>
          <a:xfrm flipH="1" flipV="1">
            <a:off x="5887940" y="3594409"/>
            <a:ext cx="322525" cy="359441"/>
          </a:xfrm>
          <a:prstGeom prst="straightConnector1">
            <a:avLst/>
          </a:prstGeom>
          <a:ln>
            <a:tailEnd type="arrow"/>
          </a:ln>
        </p:spPr>
        <p:style>
          <a:lnRef idx="1">
            <a:schemeClr val="accent5"/>
          </a:lnRef>
          <a:fillRef idx="0">
            <a:schemeClr val="accent5"/>
          </a:fillRef>
          <a:effectRef idx="0">
            <a:schemeClr val="accent5"/>
          </a:effectRef>
          <a:fontRef idx="minor">
            <a:schemeClr val="tx1"/>
          </a:fontRef>
        </p:style>
      </p:cxnSp>
      <p:cxnSp>
        <p:nvCxnSpPr>
          <p:cNvPr id="31" name="Straight Arrow Connector 30"/>
          <p:cNvCxnSpPr/>
          <p:nvPr/>
        </p:nvCxnSpPr>
        <p:spPr>
          <a:xfrm flipV="1">
            <a:off x="4576467" y="2613232"/>
            <a:ext cx="0" cy="272009"/>
          </a:xfrm>
          <a:prstGeom prst="straightConnector1">
            <a:avLst/>
          </a:prstGeom>
          <a:ln w="19050">
            <a:solidFill>
              <a:schemeClr val="accent6">
                <a:lumMod val="75000"/>
              </a:schemeClr>
            </a:solidFill>
            <a:tailEnd type="arrow"/>
          </a:ln>
        </p:spPr>
        <p:style>
          <a:lnRef idx="1">
            <a:schemeClr val="accent6"/>
          </a:lnRef>
          <a:fillRef idx="0">
            <a:schemeClr val="accent6"/>
          </a:fillRef>
          <a:effectRef idx="0">
            <a:schemeClr val="accent6"/>
          </a:effectRef>
          <a:fontRef idx="minor">
            <a:schemeClr val="tx1"/>
          </a:fontRef>
        </p:style>
      </p:cxnSp>
      <p:cxnSp>
        <p:nvCxnSpPr>
          <p:cNvPr id="32" name="Straight Arrow Connector 31"/>
          <p:cNvCxnSpPr/>
          <p:nvPr/>
        </p:nvCxnSpPr>
        <p:spPr>
          <a:xfrm flipH="1">
            <a:off x="3838156" y="2312079"/>
            <a:ext cx="456587" cy="0"/>
          </a:xfrm>
          <a:prstGeom prst="straightConnector1">
            <a:avLst/>
          </a:prstGeom>
          <a:ln w="19050">
            <a:solidFill>
              <a:schemeClr val="accent6">
                <a:lumMod val="75000"/>
              </a:schemeClr>
            </a:solidFill>
            <a:tailEnd type="arrow"/>
          </a:ln>
        </p:spPr>
        <p:style>
          <a:lnRef idx="1">
            <a:schemeClr val="accent6"/>
          </a:lnRef>
          <a:fillRef idx="0">
            <a:schemeClr val="accent6"/>
          </a:fillRef>
          <a:effectRef idx="0">
            <a:schemeClr val="accent6"/>
          </a:effectRef>
          <a:fontRef idx="minor">
            <a:schemeClr val="tx1"/>
          </a:fontRef>
        </p:style>
      </p:cxnSp>
      <p:cxnSp>
        <p:nvCxnSpPr>
          <p:cNvPr id="33" name="Straight Arrow Connector 32"/>
          <p:cNvCxnSpPr/>
          <p:nvPr/>
        </p:nvCxnSpPr>
        <p:spPr>
          <a:xfrm flipH="1" flipV="1">
            <a:off x="7315989" y="5469329"/>
            <a:ext cx="6476" cy="562153"/>
          </a:xfrm>
          <a:prstGeom prst="straightConnector1">
            <a:avLst/>
          </a:prstGeom>
          <a:ln w="190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flipV="1">
            <a:off x="6441674" y="4429866"/>
            <a:ext cx="626269" cy="573162"/>
          </a:xfrm>
          <a:prstGeom prst="straightConnector1">
            <a:avLst/>
          </a:prstGeom>
          <a:ln w="190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5" name="Parallelogram 34"/>
          <p:cNvSpPr/>
          <p:nvPr/>
        </p:nvSpPr>
        <p:spPr>
          <a:xfrm>
            <a:off x="7966868" y="4847594"/>
            <a:ext cx="734425" cy="544019"/>
          </a:xfrm>
          <a:prstGeom prst="parallelogram">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FFFFFF"/>
                </a:solidFill>
                <a:ea typeface="Times New Roman"/>
                <a:cs typeface="Times New Roman"/>
              </a:rPr>
              <a:t>ADFS</a:t>
            </a:r>
            <a:endParaRPr lang="en-US" sz="1224">
              <a:solidFill>
                <a:srgbClr val="FFFFFF"/>
              </a:solidFill>
              <a:latin typeface="Times New Roman"/>
              <a:ea typeface="Times New Roman"/>
            </a:endParaRPr>
          </a:p>
        </p:txBody>
      </p:sp>
      <p:sp>
        <p:nvSpPr>
          <p:cNvPr id="38" name="Isosceles Triangle 37"/>
          <p:cNvSpPr/>
          <p:nvPr/>
        </p:nvSpPr>
        <p:spPr>
          <a:xfrm>
            <a:off x="3216420" y="2710378"/>
            <a:ext cx="822504" cy="699453"/>
          </a:xfrm>
          <a:prstGeom prst="triangle">
            <a:avLst>
              <a:gd name="adj" fmla="val 48684"/>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r>
              <a:rPr lang="en-US" sz="816">
                <a:solidFill>
                  <a:srgbClr val="FFFFFF"/>
                </a:solidFill>
                <a:ea typeface="Times New Roman"/>
                <a:cs typeface="Times New Roman"/>
              </a:rPr>
              <a:t>SP Web App</a:t>
            </a:r>
            <a:endParaRPr lang="en-US" sz="1224">
              <a:solidFill>
                <a:srgbClr val="FFFFFF"/>
              </a:solidFill>
              <a:latin typeface="Times New Roman"/>
              <a:ea typeface="Times New Roman"/>
            </a:endParaRPr>
          </a:p>
        </p:txBody>
      </p:sp>
      <p:cxnSp>
        <p:nvCxnSpPr>
          <p:cNvPr id="39" name="Straight Arrow Connector 38"/>
          <p:cNvCxnSpPr/>
          <p:nvPr/>
        </p:nvCxnSpPr>
        <p:spPr>
          <a:xfrm flipV="1">
            <a:off x="4654184" y="4410436"/>
            <a:ext cx="1039464" cy="931956"/>
          </a:xfrm>
          <a:prstGeom prst="straightConnector1">
            <a:avLst/>
          </a:prstGeom>
          <a:ln w="1905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0" name="Isosceles Triangle 39"/>
          <p:cNvSpPr/>
          <p:nvPr/>
        </p:nvSpPr>
        <p:spPr>
          <a:xfrm>
            <a:off x="5421639" y="3934420"/>
            <a:ext cx="685852" cy="476016"/>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r>
              <a:rPr lang="en-US" sz="816" dirty="0" smtClean="0">
                <a:solidFill>
                  <a:srgbClr val="FFFFFF"/>
                </a:solidFill>
                <a:ea typeface="Times New Roman"/>
                <a:cs typeface="Times New Roman"/>
              </a:rPr>
              <a:t>MSO Portal</a:t>
            </a:r>
            <a:endParaRPr lang="en-US" sz="1224" dirty="0">
              <a:solidFill>
                <a:srgbClr val="FFFFFF"/>
              </a:solidFill>
              <a:latin typeface="Times New Roman"/>
              <a:ea typeface="Times New Roman"/>
            </a:endParaRPr>
          </a:p>
        </p:txBody>
      </p:sp>
      <p:cxnSp>
        <p:nvCxnSpPr>
          <p:cNvPr id="41" name="Straight Arrow Connector 40"/>
          <p:cNvCxnSpPr/>
          <p:nvPr/>
        </p:nvCxnSpPr>
        <p:spPr>
          <a:xfrm flipV="1">
            <a:off x="5839367" y="4157856"/>
            <a:ext cx="420967" cy="97146"/>
          </a:xfrm>
          <a:prstGeom prst="straightConnector1">
            <a:avLst/>
          </a:prstGeom>
          <a:ln w="1905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42" name="Text Box 171"/>
          <p:cNvSpPr txBox="1"/>
          <p:nvPr/>
        </p:nvSpPr>
        <p:spPr>
          <a:xfrm>
            <a:off x="3750724" y="1894350"/>
            <a:ext cx="665775" cy="2331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816">
                <a:solidFill>
                  <a:srgbClr val="FFFFFF"/>
                </a:solidFill>
                <a:ea typeface="Times New Roman"/>
                <a:cs typeface="Times New Roman"/>
              </a:rPr>
              <a:t>SP Services</a:t>
            </a:r>
            <a:endParaRPr lang="en-US" sz="1224">
              <a:solidFill>
                <a:srgbClr val="505050"/>
              </a:solidFill>
              <a:latin typeface="Times New Roman"/>
              <a:ea typeface="Times New Roman"/>
            </a:endParaRPr>
          </a:p>
        </p:txBody>
      </p:sp>
      <p:sp>
        <p:nvSpPr>
          <p:cNvPr id="43" name="Text Box 172"/>
          <p:cNvSpPr txBox="1"/>
          <p:nvPr/>
        </p:nvSpPr>
        <p:spPr>
          <a:xfrm>
            <a:off x="3750724" y="2720093"/>
            <a:ext cx="544019" cy="26229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1428">
                <a:solidFill>
                  <a:srgbClr val="FFFFFF"/>
                </a:solidFill>
                <a:ea typeface="Times New Roman"/>
                <a:cs typeface="Times New Roman"/>
              </a:rPr>
              <a:t>SPO</a:t>
            </a:r>
            <a:endParaRPr lang="en-US" sz="1224">
              <a:solidFill>
                <a:srgbClr val="505050"/>
              </a:solidFill>
              <a:latin typeface="Times New Roman"/>
              <a:ea typeface="Times New Roman"/>
            </a:endParaRPr>
          </a:p>
        </p:txBody>
      </p:sp>
      <p:sp>
        <p:nvSpPr>
          <p:cNvPr id="44" name="Text Box 173"/>
          <p:cNvSpPr txBox="1"/>
          <p:nvPr/>
        </p:nvSpPr>
        <p:spPr>
          <a:xfrm>
            <a:off x="5382780" y="1952638"/>
            <a:ext cx="665775" cy="34001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1428">
                <a:solidFill>
                  <a:srgbClr val="FFFFFF"/>
                </a:solidFill>
                <a:ea typeface="Times New Roman"/>
                <a:cs typeface="Times New Roman"/>
              </a:rPr>
              <a:t>EXO</a:t>
            </a:r>
            <a:endParaRPr lang="en-US" sz="1224">
              <a:solidFill>
                <a:srgbClr val="505050"/>
              </a:solidFill>
              <a:latin typeface="Times New Roman"/>
              <a:ea typeface="Times New Roman"/>
            </a:endParaRPr>
          </a:p>
        </p:txBody>
      </p:sp>
      <p:sp>
        <p:nvSpPr>
          <p:cNvPr id="45" name="Text Box 174"/>
          <p:cNvSpPr txBox="1"/>
          <p:nvPr/>
        </p:nvSpPr>
        <p:spPr>
          <a:xfrm>
            <a:off x="6674824" y="1865206"/>
            <a:ext cx="665775" cy="34001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1632" dirty="0" err="1" smtClean="0">
                <a:solidFill>
                  <a:srgbClr val="FFFFFF"/>
                </a:solidFill>
                <a:ea typeface="Times New Roman"/>
                <a:cs typeface="Times New Roman"/>
              </a:rPr>
              <a:t>LyO</a:t>
            </a:r>
            <a:endParaRPr lang="en-US" sz="1224" dirty="0">
              <a:solidFill>
                <a:srgbClr val="505050"/>
              </a:solidFill>
              <a:latin typeface="Times New Roman"/>
              <a:ea typeface="Times New Roman"/>
            </a:endParaRPr>
          </a:p>
        </p:txBody>
      </p:sp>
      <p:sp>
        <p:nvSpPr>
          <p:cNvPr id="46" name="Text Box 175"/>
          <p:cNvSpPr txBox="1"/>
          <p:nvPr/>
        </p:nvSpPr>
        <p:spPr>
          <a:xfrm>
            <a:off x="5382780" y="2205218"/>
            <a:ext cx="665775" cy="2331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816">
                <a:solidFill>
                  <a:srgbClr val="FFFFFF"/>
                </a:solidFill>
                <a:ea typeface="Times New Roman"/>
                <a:cs typeface="Times New Roman"/>
              </a:rPr>
              <a:t>EXDS</a:t>
            </a:r>
            <a:endParaRPr lang="en-US" sz="1224">
              <a:solidFill>
                <a:srgbClr val="505050"/>
              </a:solidFill>
              <a:latin typeface="Times New Roman"/>
              <a:ea typeface="Times New Roman"/>
            </a:endParaRPr>
          </a:p>
        </p:txBody>
      </p:sp>
      <p:sp>
        <p:nvSpPr>
          <p:cNvPr id="47" name="Text Box 176"/>
          <p:cNvSpPr txBox="1"/>
          <p:nvPr/>
        </p:nvSpPr>
        <p:spPr>
          <a:xfrm>
            <a:off x="6742826" y="2137215"/>
            <a:ext cx="665775" cy="2331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816" dirty="0" err="1" smtClean="0">
                <a:solidFill>
                  <a:srgbClr val="FFFFFF"/>
                </a:solidFill>
                <a:ea typeface="Times New Roman"/>
                <a:cs typeface="Times New Roman"/>
              </a:rPr>
              <a:t>LyDS</a:t>
            </a:r>
            <a:endParaRPr lang="en-US" sz="1224" dirty="0">
              <a:solidFill>
                <a:srgbClr val="505050"/>
              </a:solidFill>
              <a:latin typeface="Times New Roman"/>
              <a:ea typeface="Times New Roman"/>
            </a:endParaRPr>
          </a:p>
        </p:txBody>
      </p:sp>
      <p:sp>
        <p:nvSpPr>
          <p:cNvPr id="48" name="Cloud 47"/>
          <p:cNvSpPr/>
          <p:nvPr/>
        </p:nvSpPr>
        <p:spPr>
          <a:xfrm>
            <a:off x="8098988" y="1682571"/>
            <a:ext cx="1058893" cy="993482"/>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836" dirty="0" smtClean="0">
                <a:solidFill>
                  <a:srgbClr val="0070C0"/>
                </a:solidFill>
                <a:ea typeface="Times New Roman"/>
                <a:cs typeface="Times New Roman"/>
              </a:rPr>
              <a:t>MS</a:t>
            </a:r>
          </a:p>
          <a:p>
            <a:pPr algn="ctr"/>
            <a:r>
              <a:rPr lang="en-US" sz="1836" dirty="0" err="1" smtClean="0">
                <a:solidFill>
                  <a:srgbClr val="0070C0"/>
                </a:solidFill>
                <a:ea typeface="Times New Roman"/>
                <a:cs typeface="Times New Roman"/>
              </a:rPr>
              <a:t>Acc</a:t>
            </a:r>
            <a:endParaRPr lang="en-US" sz="1224" dirty="0">
              <a:solidFill>
                <a:srgbClr val="FFFFFF"/>
              </a:solidFill>
              <a:latin typeface="Times New Roman"/>
              <a:ea typeface="Times New Roman"/>
            </a:endParaRPr>
          </a:p>
        </p:txBody>
      </p:sp>
      <p:cxnSp>
        <p:nvCxnSpPr>
          <p:cNvPr id="49" name="Straight Arrow Connector 48"/>
          <p:cNvCxnSpPr/>
          <p:nvPr/>
        </p:nvCxnSpPr>
        <p:spPr>
          <a:xfrm flipV="1">
            <a:off x="8393665" y="2642376"/>
            <a:ext cx="233798" cy="766807"/>
          </a:xfrm>
          <a:prstGeom prst="straightConnector1">
            <a:avLst/>
          </a:prstGeom>
          <a:ln w="15875">
            <a:prstDash val="sysDot"/>
            <a:headEnd type="arrow" w="med" len="med"/>
            <a:tailEnd type="none" w="med" len="med"/>
          </a:ln>
        </p:spPr>
        <p:style>
          <a:lnRef idx="1">
            <a:schemeClr val="accent2"/>
          </a:lnRef>
          <a:fillRef idx="0">
            <a:schemeClr val="accent2"/>
          </a:fillRef>
          <a:effectRef idx="0">
            <a:schemeClr val="accent2"/>
          </a:effectRef>
          <a:fontRef idx="minor">
            <a:schemeClr val="tx1"/>
          </a:fontRef>
        </p:style>
      </p:cxnSp>
      <p:sp>
        <p:nvSpPr>
          <p:cNvPr id="50" name="Text Box 181"/>
          <p:cNvSpPr txBox="1"/>
          <p:nvPr/>
        </p:nvSpPr>
        <p:spPr>
          <a:xfrm rot="17297418">
            <a:off x="8080217" y="2810096"/>
            <a:ext cx="636868" cy="30281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1428" dirty="0">
                <a:solidFill>
                  <a:srgbClr val="009DD9"/>
                </a:solidFill>
                <a:ea typeface="Times New Roman"/>
                <a:cs typeface="Times New Roman"/>
              </a:rPr>
              <a:t>trust</a:t>
            </a:r>
            <a:endParaRPr lang="en-US" sz="1224" dirty="0">
              <a:solidFill>
                <a:srgbClr val="505050"/>
              </a:solidFill>
              <a:latin typeface="Times New Roman"/>
              <a:ea typeface="Times New Roman"/>
            </a:endParaRPr>
          </a:p>
        </p:txBody>
      </p:sp>
      <p:sp>
        <p:nvSpPr>
          <p:cNvPr id="51" name="Rectangle 48"/>
          <p:cNvSpPr>
            <a:spLocks noChangeArrowheads="1"/>
          </p:cNvSpPr>
          <p:nvPr/>
        </p:nvSpPr>
        <p:spPr bwMode="auto">
          <a:xfrm>
            <a:off x="1555221" y="41996"/>
            <a:ext cx="188409" cy="38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anchor="ctr" anchorCtr="0" compatLnSpc="1">
            <a:prstTxWarp prst="textNoShape">
              <a:avLst/>
            </a:prstTxWarp>
            <a:spAutoFit/>
          </a:bodyPr>
          <a:lstStyle/>
          <a:p>
            <a:pPr defTabSz="932597" fontAlgn="base">
              <a:spcBef>
                <a:spcPct val="0"/>
              </a:spcBef>
              <a:spcAft>
                <a:spcPct val="0"/>
              </a:spcAft>
            </a:pPr>
            <a:endParaRPr lang="en-US" sz="1836">
              <a:solidFill>
                <a:srgbClr val="505050"/>
              </a:solidFill>
              <a:latin typeface="Arial" pitchFamily="34" charset="0"/>
              <a:cs typeface="Arial" pitchFamily="34" charset="0"/>
            </a:endParaRPr>
          </a:p>
        </p:txBody>
      </p:sp>
      <p:sp>
        <p:nvSpPr>
          <p:cNvPr id="52" name="Rectangle 81"/>
          <p:cNvSpPr>
            <a:spLocks noChangeArrowheads="1"/>
          </p:cNvSpPr>
          <p:nvPr/>
        </p:nvSpPr>
        <p:spPr bwMode="auto">
          <a:xfrm>
            <a:off x="1555221" y="83012"/>
            <a:ext cx="188409" cy="766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anchor="ctr" anchorCtr="0" compatLnSpc="1">
            <a:prstTxWarp prst="textNoShape">
              <a:avLst/>
            </a:prstTxWarp>
            <a:spAutoFit/>
          </a:bodyPr>
          <a:lstStyle/>
          <a:p>
            <a:pPr defTabSz="932597" fontAlgn="base">
              <a:spcBef>
                <a:spcPct val="0"/>
              </a:spcBef>
              <a:spcAft>
                <a:spcPct val="0"/>
              </a:spcAft>
            </a:pPr>
            <a:endParaRPr lang="en-US" sz="1224">
              <a:solidFill>
                <a:srgbClr val="505050"/>
              </a:solidFill>
              <a:latin typeface="Calibri" pitchFamily="34" charset="0"/>
              <a:ea typeface="Times New Roman" pitchFamily="18" charset="0"/>
              <a:cs typeface="Times New Roman" pitchFamily="18" charset="0"/>
            </a:endParaRPr>
          </a:p>
          <a:p>
            <a:pPr defTabSz="932597" eaLnBrk="0" fontAlgn="base" hangingPunct="0">
              <a:spcBef>
                <a:spcPct val="0"/>
              </a:spcBef>
              <a:spcAft>
                <a:spcPct val="0"/>
              </a:spcAft>
            </a:pPr>
            <a:r>
              <a:rPr lang="en-US" sz="1224">
                <a:solidFill>
                  <a:srgbClr val="505050"/>
                </a:solidFill>
                <a:latin typeface="Calibri" pitchFamily="34" charset="0"/>
                <a:ea typeface="Times New Roman" pitchFamily="18" charset="0"/>
                <a:cs typeface="Times New Roman" pitchFamily="18" charset="0"/>
              </a:rPr>
              <a:t/>
            </a:r>
            <a:br>
              <a:rPr lang="en-US" sz="1224">
                <a:solidFill>
                  <a:srgbClr val="505050"/>
                </a:solidFill>
                <a:latin typeface="Calibri" pitchFamily="34" charset="0"/>
                <a:ea typeface="Times New Roman" pitchFamily="18" charset="0"/>
                <a:cs typeface="Times New Roman" pitchFamily="18" charset="0"/>
              </a:rPr>
            </a:br>
            <a:endParaRPr lang="en-US" sz="1836">
              <a:solidFill>
                <a:srgbClr val="505050"/>
              </a:solidFill>
              <a:latin typeface="Arial" pitchFamily="34" charset="0"/>
              <a:cs typeface="Arial" pitchFamily="34" charset="0"/>
            </a:endParaRPr>
          </a:p>
        </p:txBody>
      </p:sp>
      <p:cxnSp>
        <p:nvCxnSpPr>
          <p:cNvPr id="6" name="Straight Arrow Connector 5"/>
          <p:cNvCxnSpPr/>
          <p:nvPr/>
        </p:nvCxnSpPr>
        <p:spPr>
          <a:xfrm flipV="1">
            <a:off x="6674824" y="3885847"/>
            <a:ext cx="1088037" cy="267476"/>
          </a:xfrm>
          <a:prstGeom prst="straightConnector1">
            <a:avLst/>
          </a:prstGeom>
          <a:ln w="15875">
            <a:headEnd type="triangle"/>
            <a:tailEnd type="none"/>
          </a:ln>
        </p:spPr>
        <p:style>
          <a:lnRef idx="1">
            <a:schemeClr val="accent2"/>
          </a:lnRef>
          <a:fillRef idx="0">
            <a:schemeClr val="accent2"/>
          </a:fillRef>
          <a:effectRef idx="0">
            <a:schemeClr val="accent2"/>
          </a:effectRef>
          <a:fontRef idx="minor">
            <a:schemeClr val="tx1"/>
          </a:fontRef>
        </p:style>
      </p:cxnSp>
      <p:cxnSp>
        <p:nvCxnSpPr>
          <p:cNvPr id="53" name="Curved Connector 52"/>
          <p:cNvCxnSpPr>
            <a:stCxn id="18" idx="4"/>
            <a:endCxn id="35" idx="4"/>
          </p:cNvCxnSpPr>
          <p:nvPr/>
        </p:nvCxnSpPr>
        <p:spPr>
          <a:xfrm flipV="1">
            <a:off x="7543311" y="5391613"/>
            <a:ext cx="790770" cy="835457"/>
          </a:xfrm>
          <a:prstGeom prst="curvedConnector2">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p:cNvCxnSpPr>
            <a:stCxn id="35" idx="1"/>
            <a:endCxn id="15" idx="1"/>
          </p:cNvCxnSpPr>
          <p:nvPr/>
        </p:nvCxnSpPr>
        <p:spPr>
          <a:xfrm rot="5400000" flipH="1" flipV="1">
            <a:off x="8197386" y="4538949"/>
            <a:ext cx="513342" cy="103947"/>
          </a:xfrm>
          <a:prstGeom prst="curvedConnector3">
            <a:avLst>
              <a:gd name="adj1" fmla="val 50000"/>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8" name="Curved Connector 57"/>
          <p:cNvCxnSpPr>
            <a:stCxn id="15" idx="2"/>
            <a:endCxn id="38" idx="5"/>
          </p:cNvCxnSpPr>
          <p:nvPr/>
        </p:nvCxnSpPr>
        <p:spPr>
          <a:xfrm rot="10800000">
            <a:off x="3827888" y="3060104"/>
            <a:ext cx="3939585" cy="778465"/>
          </a:xfrm>
          <a:prstGeom prst="curvedConnector3">
            <a:avLst>
              <a:gd name="adj1" fmla="val 10160"/>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3" name="Curved Connector 62"/>
          <p:cNvCxnSpPr>
            <a:stCxn id="48" idx="2"/>
            <a:endCxn id="15" idx="3"/>
          </p:cNvCxnSpPr>
          <p:nvPr/>
        </p:nvCxnSpPr>
        <p:spPr>
          <a:xfrm rot="10800000" flipH="1" flipV="1">
            <a:off x="8102271" y="2179311"/>
            <a:ext cx="403759" cy="1219319"/>
          </a:xfrm>
          <a:prstGeom prst="curvedConnector4">
            <a:avLst>
              <a:gd name="adj1" fmla="val -57745"/>
              <a:gd name="adj2" fmla="val 68040"/>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0" name="Curved Connector 69"/>
          <p:cNvCxnSpPr/>
          <p:nvPr/>
        </p:nvCxnSpPr>
        <p:spPr>
          <a:xfrm rot="10800000">
            <a:off x="8017139" y="1067029"/>
            <a:ext cx="466856" cy="24287"/>
          </a:xfrm>
          <a:prstGeom prst="curvedConnector3">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8577957" y="845778"/>
            <a:ext cx="2263049" cy="382308"/>
          </a:xfrm>
          <a:prstGeom prst="rect">
            <a:avLst/>
          </a:prstGeom>
          <a:noFill/>
        </p:spPr>
        <p:txBody>
          <a:bodyPr wrap="none" rtlCol="0">
            <a:spAutoFit/>
          </a:bodyPr>
          <a:lstStyle/>
          <a:p>
            <a:r>
              <a:rPr lang="en-US" sz="1836" dirty="0">
                <a:solidFill>
                  <a:srgbClr val="505050"/>
                </a:solidFill>
              </a:rPr>
              <a:t>Authentication flow</a:t>
            </a:r>
          </a:p>
        </p:txBody>
      </p:sp>
      <p:cxnSp>
        <p:nvCxnSpPr>
          <p:cNvPr id="72" name="Straight Arrow Connector 71"/>
          <p:cNvCxnSpPr/>
          <p:nvPr/>
        </p:nvCxnSpPr>
        <p:spPr>
          <a:xfrm flipH="1">
            <a:off x="8027408" y="1365996"/>
            <a:ext cx="456587" cy="0"/>
          </a:xfrm>
          <a:prstGeom prst="straightConnector1">
            <a:avLst/>
          </a:prstGeom>
          <a:ln w="19050">
            <a:solidFill>
              <a:schemeClr val="accent6">
                <a:lumMod val="75000"/>
              </a:schemeClr>
            </a:solidFill>
            <a:tailEnd type="arrow"/>
          </a:ln>
        </p:spPr>
        <p:style>
          <a:lnRef idx="1">
            <a:schemeClr val="accent6"/>
          </a:lnRef>
          <a:fillRef idx="0">
            <a:schemeClr val="accent6"/>
          </a:fillRef>
          <a:effectRef idx="0">
            <a:schemeClr val="accent6"/>
          </a:effectRef>
          <a:fontRef idx="minor">
            <a:schemeClr val="tx1"/>
          </a:fontRef>
        </p:style>
      </p:cxnSp>
      <p:sp>
        <p:nvSpPr>
          <p:cNvPr id="73" name="TextBox 72"/>
          <p:cNvSpPr txBox="1"/>
          <p:nvPr/>
        </p:nvSpPr>
        <p:spPr>
          <a:xfrm>
            <a:off x="8569105" y="1177654"/>
            <a:ext cx="2545299" cy="382308"/>
          </a:xfrm>
          <a:prstGeom prst="rect">
            <a:avLst/>
          </a:prstGeom>
          <a:noFill/>
        </p:spPr>
        <p:txBody>
          <a:bodyPr wrap="square" rtlCol="0">
            <a:spAutoFit/>
          </a:bodyPr>
          <a:lstStyle/>
          <a:p>
            <a:r>
              <a:rPr lang="en-US" sz="1836" dirty="0">
                <a:solidFill>
                  <a:srgbClr val="505050"/>
                </a:solidFill>
              </a:rPr>
              <a:t>Profile flow</a:t>
            </a:r>
          </a:p>
        </p:txBody>
      </p:sp>
    </p:spTree>
    <p:extLst>
      <p:ext uri="{BB962C8B-B14F-4D97-AF65-F5344CB8AC3E}">
        <p14:creationId xmlns:p14="http://schemas.microsoft.com/office/powerpoint/2010/main" val="228130011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break it down</a:t>
            </a:r>
            <a:endParaRPr lang="en-US" dirty="0"/>
          </a:p>
        </p:txBody>
      </p:sp>
    </p:spTree>
    <p:extLst>
      <p:ext uri="{BB962C8B-B14F-4D97-AF65-F5344CB8AC3E}">
        <p14:creationId xmlns:p14="http://schemas.microsoft.com/office/powerpoint/2010/main" val="303897182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Small Biz</a:t>
            </a:r>
            <a:endParaRPr lang="en-US" dirty="0"/>
          </a:p>
        </p:txBody>
      </p:sp>
      <p:sp>
        <p:nvSpPr>
          <p:cNvPr id="5" name="Rounded Rectangle 4"/>
          <p:cNvSpPr/>
          <p:nvPr/>
        </p:nvSpPr>
        <p:spPr>
          <a:xfrm>
            <a:off x="5305063" y="3215539"/>
            <a:ext cx="1486337" cy="13697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FFFFFF"/>
                </a:solidFill>
                <a:latin typeface="Times New Roman"/>
                <a:ea typeface="Times New Roman"/>
              </a:rPr>
              <a:t> </a:t>
            </a:r>
          </a:p>
        </p:txBody>
      </p:sp>
      <p:sp>
        <p:nvSpPr>
          <p:cNvPr id="7" name="Rounded Rectangle 6"/>
          <p:cNvSpPr/>
          <p:nvPr/>
        </p:nvSpPr>
        <p:spPr>
          <a:xfrm>
            <a:off x="3167847" y="1865207"/>
            <a:ext cx="1748631" cy="1661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FFFFFF"/>
                </a:solidFill>
                <a:latin typeface="Times New Roman"/>
                <a:ea typeface="Times New Roman"/>
              </a:rPr>
              <a:t> </a:t>
            </a:r>
          </a:p>
        </p:txBody>
      </p:sp>
      <p:sp>
        <p:nvSpPr>
          <p:cNvPr id="8" name="Rounded Rectangle 7"/>
          <p:cNvSpPr/>
          <p:nvPr/>
        </p:nvSpPr>
        <p:spPr>
          <a:xfrm>
            <a:off x="3216421" y="1913779"/>
            <a:ext cx="1645656" cy="7771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16">
                <a:solidFill>
                  <a:srgbClr val="FFFFFF"/>
                </a:solidFill>
                <a:latin typeface="Times New Roman"/>
                <a:ea typeface="Times New Roman"/>
              </a:rPr>
              <a:t> </a:t>
            </a:r>
            <a:endParaRPr lang="en-US" sz="1224">
              <a:solidFill>
                <a:srgbClr val="FFFFFF"/>
              </a:solidFill>
              <a:latin typeface="Times New Roman"/>
              <a:ea typeface="Times New Roman"/>
            </a:endParaRPr>
          </a:p>
        </p:txBody>
      </p:sp>
      <p:sp>
        <p:nvSpPr>
          <p:cNvPr id="9" name="Rounded Rectangle 8"/>
          <p:cNvSpPr/>
          <p:nvPr/>
        </p:nvSpPr>
        <p:spPr>
          <a:xfrm>
            <a:off x="6150235" y="3759557"/>
            <a:ext cx="592592" cy="7480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FFFFFF"/>
                </a:solidFill>
                <a:ea typeface="Times New Roman"/>
                <a:cs typeface="Times New Roman"/>
              </a:rPr>
              <a:t>MSODS</a:t>
            </a:r>
            <a:endParaRPr lang="en-US" sz="1224">
              <a:solidFill>
                <a:srgbClr val="FFFFFF"/>
              </a:solidFill>
              <a:latin typeface="Times New Roman"/>
              <a:ea typeface="Times New Roman"/>
            </a:endParaRPr>
          </a:p>
        </p:txBody>
      </p:sp>
      <p:sp>
        <p:nvSpPr>
          <p:cNvPr id="14" name="Rounded Rectangle 13"/>
          <p:cNvSpPr/>
          <p:nvPr/>
        </p:nvSpPr>
        <p:spPr>
          <a:xfrm>
            <a:off x="4294742" y="2826954"/>
            <a:ext cx="567334" cy="514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918">
                <a:solidFill>
                  <a:srgbClr val="FFFFFF"/>
                </a:solidFill>
                <a:ea typeface="Times New Roman"/>
                <a:cs typeface="Times New Roman"/>
              </a:rPr>
              <a:t>SPODS</a:t>
            </a:r>
            <a:endParaRPr lang="en-US" sz="1224">
              <a:solidFill>
                <a:srgbClr val="FFFFFF"/>
              </a:solidFill>
              <a:latin typeface="Times New Roman"/>
              <a:ea typeface="Times New Roman"/>
            </a:endParaRPr>
          </a:p>
        </p:txBody>
      </p:sp>
      <p:sp>
        <p:nvSpPr>
          <p:cNvPr id="15" name="Cloud 14"/>
          <p:cNvSpPr/>
          <p:nvPr/>
        </p:nvSpPr>
        <p:spPr>
          <a:xfrm>
            <a:off x="7762862" y="3341828"/>
            <a:ext cx="1486337" cy="993482"/>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836" dirty="0" smtClean="0">
                <a:solidFill>
                  <a:srgbClr val="0070C0"/>
                </a:solidFill>
                <a:ea typeface="Times New Roman"/>
                <a:cs typeface="Times New Roman"/>
              </a:rPr>
              <a:t>Org </a:t>
            </a:r>
            <a:r>
              <a:rPr lang="en-US" sz="1836" dirty="0" err="1" smtClean="0">
                <a:solidFill>
                  <a:srgbClr val="0070C0"/>
                </a:solidFill>
                <a:ea typeface="Times New Roman"/>
                <a:cs typeface="Times New Roman"/>
              </a:rPr>
              <a:t>Acc</a:t>
            </a:r>
            <a:endParaRPr lang="en-US" sz="1224" dirty="0">
              <a:solidFill>
                <a:srgbClr val="FFFFFF"/>
              </a:solidFill>
              <a:latin typeface="Times New Roman"/>
              <a:ea typeface="Times New Roman"/>
            </a:endParaRPr>
          </a:p>
        </p:txBody>
      </p:sp>
      <p:sp>
        <p:nvSpPr>
          <p:cNvPr id="17" name="Oval 16"/>
          <p:cNvSpPr/>
          <p:nvPr/>
        </p:nvSpPr>
        <p:spPr>
          <a:xfrm>
            <a:off x="3352425" y="5168176"/>
            <a:ext cx="1711068" cy="1054360"/>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24">
                <a:solidFill>
                  <a:srgbClr val="0070C0"/>
                </a:solidFill>
                <a:ea typeface="Times New Roman"/>
                <a:cs typeface="Times New Roman"/>
              </a:rPr>
              <a:t>Non-federated Customer</a:t>
            </a:r>
            <a:endParaRPr lang="en-US" sz="1224">
              <a:solidFill>
                <a:srgbClr val="FFFFFF"/>
              </a:solidFill>
              <a:latin typeface="Times New Roman"/>
              <a:ea typeface="Times New Roman"/>
            </a:endParaRPr>
          </a:p>
        </p:txBody>
      </p:sp>
      <p:sp>
        <p:nvSpPr>
          <p:cNvPr id="19" name="Can 18"/>
          <p:cNvSpPr/>
          <p:nvPr/>
        </p:nvSpPr>
        <p:spPr>
          <a:xfrm>
            <a:off x="4343315" y="2885241"/>
            <a:ext cx="470188" cy="388585"/>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0070C0"/>
                </a:solidFill>
                <a:ea typeface="Times New Roman"/>
                <a:cs typeface="Times New Roman"/>
              </a:rPr>
              <a:t>SPO-DS</a:t>
            </a:r>
            <a:endParaRPr lang="en-US" sz="1224" dirty="0">
              <a:solidFill>
                <a:srgbClr val="FFFFFF"/>
              </a:solidFill>
              <a:latin typeface="Times New Roman"/>
              <a:ea typeface="Times New Roman"/>
            </a:endParaRPr>
          </a:p>
        </p:txBody>
      </p:sp>
      <p:sp>
        <p:nvSpPr>
          <p:cNvPr id="22" name="Can 21"/>
          <p:cNvSpPr/>
          <p:nvPr/>
        </p:nvSpPr>
        <p:spPr>
          <a:xfrm>
            <a:off x="6208522" y="3885847"/>
            <a:ext cx="470188" cy="544019"/>
          </a:xfrm>
          <a:prstGeom prst="ca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solidFill>
                  <a:srgbClr val="0070C0"/>
                </a:solidFill>
                <a:ea typeface="Times New Roman"/>
                <a:cs typeface="Times New Roman"/>
              </a:rPr>
              <a:t>MSO-DS</a:t>
            </a:r>
            <a:endParaRPr lang="en-US" sz="1224" dirty="0">
              <a:solidFill>
                <a:srgbClr val="FFFFFF"/>
              </a:solidFill>
              <a:latin typeface="Times New Roman"/>
              <a:ea typeface="Times New Roman"/>
            </a:endParaRPr>
          </a:p>
        </p:txBody>
      </p:sp>
      <p:sp>
        <p:nvSpPr>
          <p:cNvPr id="24" name="Can 23"/>
          <p:cNvSpPr/>
          <p:nvPr/>
        </p:nvSpPr>
        <p:spPr>
          <a:xfrm>
            <a:off x="4294743" y="2030355"/>
            <a:ext cx="509046" cy="592592"/>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816" dirty="0" smtClean="0">
                <a:solidFill>
                  <a:srgbClr val="FFFFFF"/>
                </a:solidFill>
                <a:ea typeface="Times New Roman"/>
                <a:cs typeface="Times New Roman"/>
              </a:rPr>
              <a:t>AD Import</a:t>
            </a:r>
            <a:endParaRPr lang="en-US" sz="1224" dirty="0">
              <a:solidFill>
                <a:srgbClr val="FFFFFF"/>
              </a:solidFill>
              <a:latin typeface="Times New Roman"/>
              <a:ea typeface="Times New Roman"/>
            </a:endParaRPr>
          </a:p>
        </p:txBody>
      </p:sp>
      <p:sp>
        <p:nvSpPr>
          <p:cNvPr id="25" name="Can 24"/>
          <p:cNvSpPr/>
          <p:nvPr/>
        </p:nvSpPr>
        <p:spPr>
          <a:xfrm>
            <a:off x="3313567" y="2030355"/>
            <a:ext cx="548552" cy="582877"/>
          </a:xfrm>
          <a:prstGeom prst="can">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16">
                <a:solidFill>
                  <a:srgbClr val="FFFFFF"/>
                </a:solidFill>
                <a:ea typeface="Times New Roman"/>
                <a:cs typeface="Times New Roman"/>
              </a:rPr>
              <a:t>SP Profile</a:t>
            </a:r>
            <a:endParaRPr lang="en-US" sz="1224">
              <a:solidFill>
                <a:srgbClr val="FFFFFF"/>
              </a:solidFill>
              <a:latin typeface="Times New Roman"/>
              <a:ea typeface="Times New Roman"/>
            </a:endParaRPr>
          </a:p>
        </p:txBody>
      </p:sp>
      <p:sp>
        <p:nvSpPr>
          <p:cNvPr id="26" name="Parallelogram 25"/>
          <p:cNvSpPr/>
          <p:nvPr/>
        </p:nvSpPr>
        <p:spPr>
          <a:xfrm>
            <a:off x="5305064" y="3273826"/>
            <a:ext cx="650879" cy="612021"/>
          </a:xfrm>
          <a:prstGeom prst="parallelogram">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r>
              <a:rPr lang="en-US" sz="816">
                <a:solidFill>
                  <a:srgbClr val="FFFFFF"/>
                </a:solidFill>
                <a:ea typeface="Times New Roman"/>
                <a:cs typeface="Times New Roman"/>
              </a:rPr>
              <a:t>Sync Daemon</a:t>
            </a:r>
            <a:endParaRPr lang="en-US" sz="1224">
              <a:solidFill>
                <a:srgbClr val="FFFFFF"/>
              </a:solidFill>
              <a:latin typeface="Times New Roman"/>
              <a:ea typeface="Times New Roman"/>
            </a:endParaRPr>
          </a:p>
        </p:txBody>
      </p:sp>
      <p:cxnSp>
        <p:nvCxnSpPr>
          <p:cNvPr id="29" name="Straight Arrow Connector 28"/>
          <p:cNvCxnSpPr/>
          <p:nvPr/>
        </p:nvCxnSpPr>
        <p:spPr>
          <a:xfrm flipH="1" flipV="1">
            <a:off x="4702757" y="3273826"/>
            <a:ext cx="679376" cy="319935"/>
          </a:xfrm>
          <a:prstGeom prst="straightConnector1">
            <a:avLst/>
          </a:prstGeom>
          <a:ln w="15875">
            <a:solidFill>
              <a:schemeClr val="accent6">
                <a:lumMod val="75000"/>
              </a:schemeClr>
            </a:solidFill>
            <a:tailEnd type="arrow"/>
          </a:ln>
        </p:spPr>
        <p:style>
          <a:lnRef idx="1">
            <a:schemeClr val="accent5"/>
          </a:lnRef>
          <a:fillRef idx="0">
            <a:schemeClr val="accent5"/>
          </a:fillRef>
          <a:effectRef idx="0">
            <a:schemeClr val="accent5"/>
          </a:effectRef>
          <a:fontRef idx="minor">
            <a:schemeClr val="tx1"/>
          </a:fontRef>
        </p:style>
      </p:cxnSp>
      <p:cxnSp>
        <p:nvCxnSpPr>
          <p:cNvPr id="30" name="Straight Arrow Connector 29"/>
          <p:cNvCxnSpPr/>
          <p:nvPr/>
        </p:nvCxnSpPr>
        <p:spPr>
          <a:xfrm flipH="1" flipV="1">
            <a:off x="5887940" y="3594409"/>
            <a:ext cx="322525" cy="359441"/>
          </a:xfrm>
          <a:prstGeom prst="straightConnector1">
            <a:avLst/>
          </a:prstGeom>
          <a:ln>
            <a:solidFill>
              <a:schemeClr val="accent6">
                <a:lumMod val="75000"/>
              </a:schemeClr>
            </a:solidFill>
            <a:tailEnd type="arrow"/>
          </a:ln>
        </p:spPr>
        <p:style>
          <a:lnRef idx="1">
            <a:schemeClr val="accent5"/>
          </a:lnRef>
          <a:fillRef idx="0">
            <a:schemeClr val="accent5"/>
          </a:fillRef>
          <a:effectRef idx="0">
            <a:schemeClr val="accent5"/>
          </a:effectRef>
          <a:fontRef idx="minor">
            <a:schemeClr val="tx1"/>
          </a:fontRef>
        </p:style>
      </p:cxnSp>
      <p:cxnSp>
        <p:nvCxnSpPr>
          <p:cNvPr id="31" name="Straight Arrow Connector 30"/>
          <p:cNvCxnSpPr/>
          <p:nvPr/>
        </p:nvCxnSpPr>
        <p:spPr>
          <a:xfrm flipV="1">
            <a:off x="4576467" y="2613232"/>
            <a:ext cx="0" cy="272009"/>
          </a:xfrm>
          <a:prstGeom prst="straightConnector1">
            <a:avLst/>
          </a:prstGeom>
          <a:ln w="19050">
            <a:solidFill>
              <a:schemeClr val="accent6">
                <a:lumMod val="75000"/>
              </a:schemeClr>
            </a:solidFill>
            <a:tailEnd type="arrow"/>
          </a:ln>
        </p:spPr>
        <p:style>
          <a:lnRef idx="1">
            <a:schemeClr val="accent6"/>
          </a:lnRef>
          <a:fillRef idx="0">
            <a:schemeClr val="accent6"/>
          </a:fillRef>
          <a:effectRef idx="0">
            <a:schemeClr val="accent6"/>
          </a:effectRef>
          <a:fontRef idx="minor">
            <a:schemeClr val="tx1"/>
          </a:fontRef>
        </p:style>
      </p:cxnSp>
      <p:cxnSp>
        <p:nvCxnSpPr>
          <p:cNvPr id="32" name="Straight Arrow Connector 31"/>
          <p:cNvCxnSpPr/>
          <p:nvPr/>
        </p:nvCxnSpPr>
        <p:spPr>
          <a:xfrm flipH="1">
            <a:off x="3838156" y="2312079"/>
            <a:ext cx="456587" cy="0"/>
          </a:xfrm>
          <a:prstGeom prst="straightConnector1">
            <a:avLst/>
          </a:prstGeom>
          <a:ln w="19050">
            <a:solidFill>
              <a:schemeClr val="accent6">
                <a:lumMod val="75000"/>
              </a:schemeClr>
            </a:solidFill>
            <a:tailEnd type="arrow"/>
          </a:ln>
        </p:spPr>
        <p:style>
          <a:lnRef idx="1">
            <a:schemeClr val="accent6"/>
          </a:lnRef>
          <a:fillRef idx="0">
            <a:schemeClr val="accent6"/>
          </a:fillRef>
          <a:effectRef idx="0">
            <a:schemeClr val="accent6"/>
          </a:effectRef>
          <a:fontRef idx="minor">
            <a:schemeClr val="tx1"/>
          </a:fontRef>
        </p:style>
      </p:cxnSp>
      <p:sp>
        <p:nvSpPr>
          <p:cNvPr id="38" name="Isosceles Triangle 37"/>
          <p:cNvSpPr/>
          <p:nvPr/>
        </p:nvSpPr>
        <p:spPr>
          <a:xfrm>
            <a:off x="3216420" y="2710378"/>
            <a:ext cx="822504" cy="699453"/>
          </a:xfrm>
          <a:prstGeom prst="triangle">
            <a:avLst>
              <a:gd name="adj" fmla="val 48684"/>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r>
              <a:rPr lang="en-US" sz="816">
                <a:solidFill>
                  <a:srgbClr val="FFFFFF"/>
                </a:solidFill>
                <a:ea typeface="Times New Roman"/>
                <a:cs typeface="Times New Roman"/>
              </a:rPr>
              <a:t>SP Web App</a:t>
            </a:r>
            <a:endParaRPr lang="en-US" sz="1224">
              <a:solidFill>
                <a:srgbClr val="FFFFFF"/>
              </a:solidFill>
              <a:latin typeface="Times New Roman"/>
              <a:ea typeface="Times New Roman"/>
            </a:endParaRPr>
          </a:p>
        </p:txBody>
      </p:sp>
      <p:cxnSp>
        <p:nvCxnSpPr>
          <p:cNvPr id="39" name="Straight Arrow Connector 38"/>
          <p:cNvCxnSpPr/>
          <p:nvPr/>
        </p:nvCxnSpPr>
        <p:spPr>
          <a:xfrm flipV="1">
            <a:off x="4654184" y="4410436"/>
            <a:ext cx="1039464" cy="931956"/>
          </a:xfrm>
          <a:prstGeom prst="straightConnector1">
            <a:avLst/>
          </a:prstGeom>
          <a:ln w="1905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0" name="Isosceles Triangle 39"/>
          <p:cNvSpPr/>
          <p:nvPr/>
        </p:nvSpPr>
        <p:spPr>
          <a:xfrm>
            <a:off x="5421639" y="3934420"/>
            <a:ext cx="685852" cy="476016"/>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r>
              <a:rPr lang="en-US" sz="816" dirty="0">
                <a:solidFill>
                  <a:srgbClr val="FFFFFF"/>
                </a:solidFill>
                <a:ea typeface="Times New Roman"/>
                <a:cs typeface="Times New Roman"/>
              </a:rPr>
              <a:t>MSO Portal</a:t>
            </a:r>
            <a:endParaRPr lang="en-US" sz="1224" dirty="0">
              <a:solidFill>
                <a:srgbClr val="FFFFFF"/>
              </a:solidFill>
              <a:latin typeface="Times New Roman"/>
              <a:ea typeface="Times New Roman"/>
            </a:endParaRPr>
          </a:p>
        </p:txBody>
      </p:sp>
      <p:cxnSp>
        <p:nvCxnSpPr>
          <p:cNvPr id="41" name="Straight Arrow Connector 40"/>
          <p:cNvCxnSpPr/>
          <p:nvPr/>
        </p:nvCxnSpPr>
        <p:spPr>
          <a:xfrm flipV="1">
            <a:off x="5839367" y="4157856"/>
            <a:ext cx="420967" cy="97146"/>
          </a:xfrm>
          <a:prstGeom prst="straightConnector1">
            <a:avLst/>
          </a:prstGeom>
          <a:ln w="1905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42" name="Text Box 171"/>
          <p:cNvSpPr txBox="1"/>
          <p:nvPr/>
        </p:nvSpPr>
        <p:spPr>
          <a:xfrm>
            <a:off x="3750724" y="1894350"/>
            <a:ext cx="665775" cy="2331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816">
                <a:solidFill>
                  <a:srgbClr val="FFFFFF"/>
                </a:solidFill>
                <a:ea typeface="Times New Roman"/>
                <a:cs typeface="Times New Roman"/>
              </a:rPr>
              <a:t>SP Services</a:t>
            </a:r>
            <a:endParaRPr lang="en-US" sz="1224">
              <a:solidFill>
                <a:srgbClr val="505050"/>
              </a:solidFill>
              <a:latin typeface="Times New Roman"/>
              <a:ea typeface="Times New Roman"/>
            </a:endParaRPr>
          </a:p>
        </p:txBody>
      </p:sp>
      <p:sp>
        <p:nvSpPr>
          <p:cNvPr id="43" name="Text Box 172"/>
          <p:cNvSpPr txBox="1"/>
          <p:nvPr/>
        </p:nvSpPr>
        <p:spPr>
          <a:xfrm>
            <a:off x="3750724" y="2720093"/>
            <a:ext cx="544019" cy="26229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3260" tIns="46630" rIns="93260" bIns="46630" numCol="1" spcCol="0" rtlCol="0" fromWordArt="0" anchor="t" anchorCtr="0" forceAA="0" compatLnSpc="1">
            <a:prstTxWarp prst="textNoShape">
              <a:avLst/>
            </a:prstTxWarp>
            <a:noAutofit/>
          </a:bodyPr>
          <a:lstStyle/>
          <a:p>
            <a:pPr algn="ctr"/>
            <a:r>
              <a:rPr lang="en-US" sz="1428">
                <a:solidFill>
                  <a:srgbClr val="FFFFFF"/>
                </a:solidFill>
                <a:ea typeface="Times New Roman"/>
                <a:cs typeface="Times New Roman"/>
              </a:rPr>
              <a:t>SPO</a:t>
            </a:r>
            <a:endParaRPr lang="en-US" sz="1224">
              <a:solidFill>
                <a:srgbClr val="505050"/>
              </a:solidFill>
              <a:latin typeface="Times New Roman"/>
              <a:ea typeface="Times New Roman"/>
            </a:endParaRPr>
          </a:p>
        </p:txBody>
      </p:sp>
      <p:sp>
        <p:nvSpPr>
          <p:cNvPr id="51" name="Rectangle 48"/>
          <p:cNvSpPr>
            <a:spLocks noChangeArrowheads="1"/>
          </p:cNvSpPr>
          <p:nvPr/>
        </p:nvSpPr>
        <p:spPr bwMode="auto">
          <a:xfrm>
            <a:off x="1555221" y="41996"/>
            <a:ext cx="188409" cy="38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anchor="ctr" anchorCtr="0" compatLnSpc="1">
            <a:prstTxWarp prst="textNoShape">
              <a:avLst/>
            </a:prstTxWarp>
            <a:spAutoFit/>
          </a:bodyPr>
          <a:lstStyle/>
          <a:p>
            <a:pPr defTabSz="932597" fontAlgn="base">
              <a:spcBef>
                <a:spcPct val="0"/>
              </a:spcBef>
              <a:spcAft>
                <a:spcPct val="0"/>
              </a:spcAft>
            </a:pPr>
            <a:endParaRPr lang="en-US" sz="1836">
              <a:solidFill>
                <a:srgbClr val="505050"/>
              </a:solidFill>
              <a:latin typeface="Arial" pitchFamily="34" charset="0"/>
              <a:cs typeface="Arial" pitchFamily="34" charset="0"/>
            </a:endParaRPr>
          </a:p>
        </p:txBody>
      </p:sp>
      <p:sp>
        <p:nvSpPr>
          <p:cNvPr id="52" name="Rectangle 81"/>
          <p:cNvSpPr>
            <a:spLocks noChangeArrowheads="1"/>
          </p:cNvSpPr>
          <p:nvPr/>
        </p:nvSpPr>
        <p:spPr bwMode="auto">
          <a:xfrm>
            <a:off x="1555221" y="83012"/>
            <a:ext cx="188409" cy="766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anchor="ctr" anchorCtr="0" compatLnSpc="1">
            <a:prstTxWarp prst="textNoShape">
              <a:avLst/>
            </a:prstTxWarp>
            <a:spAutoFit/>
          </a:bodyPr>
          <a:lstStyle/>
          <a:p>
            <a:pPr defTabSz="932597" fontAlgn="base">
              <a:spcBef>
                <a:spcPct val="0"/>
              </a:spcBef>
              <a:spcAft>
                <a:spcPct val="0"/>
              </a:spcAft>
            </a:pPr>
            <a:endParaRPr lang="en-US" sz="1224">
              <a:solidFill>
                <a:srgbClr val="505050"/>
              </a:solidFill>
              <a:latin typeface="Calibri" pitchFamily="34" charset="0"/>
              <a:ea typeface="Times New Roman" pitchFamily="18" charset="0"/>
              <a:cs typeface="Times New Roman" pitchFamily="18" charset="0"/>
            </a:endParaRPr>
          </a:p>
          <a:p>
            <a:pPr defTabSz="932597" eaLnBrk="0" fontAlgn="base" hangingPunct="0">
              <a:spcBef>
                <a:spcPct val="0"/>
              </a:spcBef>
              <a:spcAft>
                <a:spcPct val="0"/>
              </a:spcAft>
            </a:pPr>
            <a:r>
              <a:rPr lang="en-US" sz="1224">
                <a:solidFill>
                  <a:srgbClr val="505050"/>
                </a:solidFill>
                <a:latin typeface="Calibri" pitchFamily="34" charset="0"/>
                <a:ea typeface="Times New Roman" pitchFamily="18" charset="0"/>
                <a:cs typeface="Times New Roman" pitchFamily="18" charset="0"/>
              </a:rPr>
              <a:t/>
            </a:r>
            <a:br>
              <a:rPr lang="en-US" sz="1224">
                <a:solidFill>
                  <a:srgbClr val="505050"/>
                </a:solidFill>
                <a:latin typeface="Calibri" pitchFamily="34" charset="0"/>
                <a:ea typeface="Times New Roman" pitchFamily="18" charset="0"/>
                <a:cs typeface="Times New Roman" pitchFamily="18" charset="0"/>
              </a:rPr>
            </a:br>
            <a:endParaRPr lang="en-US" sz="1836">
              <a:solidFill>
                <a:srgbClr val="505050"/>
              </a:solidFill>
              <a:latin typeface="Arial" pitchFamily="34" charset="0"/>
              <a:cs typeface="Arial" pitchFamily="34" charset="0"/>
            </a:endParaRPr>
          </a:p>
        </p:txBody>
      </p:sp>
      <p:cxnSp>
        <p:nvCxnSpPr>
          <p:cNvPr id="58" name="Curved Connector 57"/>
          <p:cNvCxnSpPr>
            <a:stCxn id="15" idx="2"/>
            <a:endCxn id="38" idx="5"/>
          </p:cNvCxnSpPr>
          <p:nvPr/>
        </p:nvCxnSpPr>
        <p:spPr>
          <a:xfrm rot="10800000">
            <a:off x="3827888" y="3060104"/>
            <a:ext cx="3939585" cy="778465"/>
          </a:xfrm>
          <a:prstGeom prst="curvedConnector3">
            <a:avLst>
              <a:gd name="adj1" fmla="val 10160"/>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V="1">
            <a:off x="5839367" y="3934421"/>
            <a:ext cx="2276419" cy="400889"/>
          </a:xfrm>
          <a:prstGeom prst="straightConnector1">
            <a:avLst/>
          </a:prstGeom>
          <a:ln w="1905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70" name="Curved Connector 69"/>
          <p:cNvCxnSpPr/>
          <p:nvPr/>
        </p:nvCxnSpPr>
        <p:spPr>
          <a:xfrm rot="10800000">
            <a:off x="8017139" y="1067029"/>
            <a:ext cx="466856" cy="24287"/>
          </a:xfrm>
          <a:prstGeom prst="curvedConnector3">
            <a:avLst/>
          </a:prstGeom>
          <a:ln w="254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8577957" y="845778"/>
            <a:ext cx="2263049" cy="382308"/>
          </a:xfrm>
          <a:prstGeom prst="rect">
            <a:avLst/>
          </a:prstGeom>
          <a:noFill/>
        </p:spPr>
        <p:txBody>
          <a:bodyPr wrap="none" rtlCol="0">
            <a:spAutoFit/>
          </a:bodyPr>
          <a:lstStyle/>
          <a:p>
            <a:r>
              <a:rPr lang="en-US" sz="1836" dirty="0">
                <a:solidFill>
                  <a:srgbClr val="505050"/>
                </a:solidFill>
              </a:rPr>
              <a:t>Authentication flow</a:t>
            </a:r>
          </a:p>
        </p:txBody>
      </p:sp>
      <p:cxnSp>
        <p:nvCxnSpPr>
          <p:cNvPr id="72" name="Straight Arrow Connector 71"/>
          <p:cNvCxnSpPr/>
          <p:nvPr/>
        </p:nvCxnSpPr>
        <p:spPr>
          <a:xfrm flipH="1">
            <a:off x="8027408" y="1365996"/>
            <a:ext cx="456587" cy="0"/>
          </a:xfrm>
          <a:prstGeom prst="straightConnector1">
            <a:avLst/>
          </a:prstGeom>
          <a:ln w="19050">
            <a:solidFill>
              <a:schemeClr val="accent6">
                <a:lumMod val="75000"/>
              </a:schemeClr>
            </a:solidFill>
            <a:tailEnd type="arrow"/>
          </a:ln>
        </p:spPr>
        <p:style>
          <a:lnRef idx="1">
            <a:schemeClr val="accent6"/>
          </a:lnRef>
          <a:fillRef idx="0">
            <a:schemeClr val="accent6"/>
          </a:fillRef>
          <a:effectRef idx="0">
            <a:schemeClr val="accent6"/>
          </a:effectRef>
          <a:fontRef idx="minor">
            <a:schemeClr val="tx1"/>
          </a:fontRef>
        </p:style>
      </p:cxnSp>
      <p:sp>
        <p:nvSpPr>
          <p:cNvPr id="73" name="TextBox 72"/>
          <p:cNvSpPr txBox="1"/>
          <p:nvPr/>
        </p:nvSpPr>
        <p:spPr>
          <a:xfrm>
            <a:off x="8569105" y="1177654"/>
            <a:ext cx="2545299" cy="382308"/>
          </a:xfrm>
          <a:prstGeom prst="rect">
            <a:avLst/>
          </a:prstGeom>
          <a:noFill/>
        </p:spPr>
        <p:txBody>
          <a:bodyPr wrap="square" rtlCol="0">
            <a:spAutoFit/>
          </a:bodyPr>
          <a:lstStyle/>
          <a:p>
            <a:r>
              <a:rPr lang="en-US" sz="1836" dirty="0">
                <a:solidFill>
                  <a:srgbClr val="505050"/>
                </a:solidFill>
              </a:rPr>
              <a:t>Profile flow</a:t>
            </a:r>
          </a:p>
        </p:txBody>
      </p:sp>
    </p:spTree>
    <p:extLst>
      <p:ext uri="{BB962C8B-B14F-4D97-AF65-F5344CB8AC3E}">
        <p14:creationId xmlns:p14="http://schemas.microsoft.com/office/powerpoint/2010/main" val="72904962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Venky Veeraraghavan </External_x0020_Speaker>
    <Session_x0020_Code xmlns="2295e2e7-0eeb-498e-8716-217bb2ee6ee3">SPC216</Session_x0020_Code>
    <ProductTaxHTField0 xmlns="2295e2e7-0eeb-498e-8716-217bb2ee6ee3">
      <Terms xmlns="http://schemas.microsoft.com/office/infopath/2007/PartnerControls"/>
    </ProductTaxHTField0>
    <Presentation_x0020_Date xmlns="2295e2e7-0eeb-498e-8716-217bb2ee6ee3">2012-11-15T00:00:00-08:00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Venky Veeraraghavan </Speaker>
    <AverageRating xmlns="http://schemas.microsoft.com/sharepoint/v3" xsi:nil="true"/>
  </documentManagement>
</p:properties>
</file>

<file path=customXml/itemProps1.xml><?xml version="1.0" encoding="utf-8"?>
<ds:datastoreItem xmlns:ds="http://schemas.openxmlformats.org/officeDocument/2006/customXml" ds:itemID="{5FAB628F-2FCD-4CEC-A7C6-E6CE823C53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sharepoint/v3"/>
    <ds:schemaRef ds:uri="http://purl.org/dc/dcmitype/"/>
    <ds:schemaRef ds:uri="230e9df3-be65-4c73-a93b-d1236ebd677e"/>
    <ds:schemaRef ds:uri="032d541b-1b4e-4d91-93c7-b10533c52f73"/>
    <ds:schemaRef ds:uri="http://schemas.microsoft.com/office/2006/metadata/properties"/>
    <ds:schemaRef ds:uri="http://schemas.microsoft.com/office/2006/documentManagement/types"/>
    <ds:schemaRef ds:uri="http://www.w3.org/XML/1998/namespace"/>
    <ds:schemaRef ds:uri="2295e2e7-0eeb-498e-8716-217bb2ee6ee3"/>
    <ds:schemaRef ds:uri="http://purl.org/dc/terms/"/>
    <ds:schemaRef ds:uri="http://schemas.microsoft.com/office/infopath/2007/PartnerControls"/>
    <ds:schemaRef ds:uri="http://schemas.openxmlformats.org/package/2006/metadata/core-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0</TotalTime>
  <Words>2155</Words>
  <Application>Microsoft Office PowerPoint</Application>
  <PresentationFormat>Custom</PresentationFormat>
  <Paragraphs>314</Paragraphs>
  <Slides>33</Slides>
  <Notes>9</Notes>
  <HiddenSlides>0</HiddenSlides>
  <MMClips>0</MMClips>
  <ScaleCrop>false</ScaleCrop>
  <HeadingPairs>
    <vt:vector size="4" baseType="variant">
      <vt:variant>
        <vt:lpstr>Theme</vt:lpstr>
      </vt:variant>
      <vt:variant>
        <vt:i4>4</vt:i4>
      </vt:variant>
      <vt:variant>
        <vt:lpstr>Slide Titles</vt:lpstr>
      </vt:variant>
      <vt:variant>
        <vt:i4>33</vt:i4>
      </vt:variant>
    </vt:vector>
  </HeadingPairs>
  <TitlesOfParts>
    <vt:vector size="37" baseType="lpstr">
      <vt:lpstr>SPC2012_IT-Pro_Template_16x9</vt:lpstr>
      <vt:lpstr>5-30072_SPC2012_IT-Pro_Template_16x9_Light</vt:lpstr>
      <vt:lpstr>5-30072_SPC2012_IT-Pro_Template_16x9</vt:lpstr>
      <vt:lpstr>5-30072_SPC2012_Business_Template_16x9_Light</vt:lpstr>
      <vt:lpstr>PowerPoint Presentation</vt:lpstr>
      <vt:lpstr>SPO Sign-in experience</vt:lpstr>
      <vt:lpstr>What we are going to cover today</vt:lpstr>
      <vt:lpstr>How does SharePoint Online sign-in work?</vt:lpstr>
      <vt:lpstr>Comparison</vt:lpstr>
      <vt:lpstr>On-prem</vt:lpstr>
      <vt:lpstr>Online (whoa!)</vt:lpstr>
      <vt:lpstr>Let’s break it down</vt:lpstr>
      <vt:lpstr>Small Biz</vt:lpstr>
      <vt:lpstr>Large Enterprise</vt:lpstr>
      <vt:lpstr>Back together now</vt:lpstr>
      <vt:lpstr>Online</vt:lpstr>
      <vt:lpstr>Demo</vt:lpstr>
      <vt:lpstr>PowerPoint Presentation</vt:lpstr>
      <vt:lpstr>PowerPoint Presentation</vt:lpstr>
      <vt:lpstr>PowerPoint Presentation</vt:lpstr>
      <vt:lpstr>PowerPoint Presentation</vt:lpstr>
      <vt:lpstr>Sign-in paths</vt:lpstr>
      <vt:lpstr>What do I do to ensure a great end-user experience?</vt:lpstr>
      <vt:lpstr>Three things you need to do</vt:lpstr>
      <vt:lpstr>Educate  end-users</vt:lpstr>
      <vt:lpstr>End user education</vt:lpstr>
      <vt:lpstr>Anywhere, anytime access</vt:lpstr>
      <vt:lpstr>Partner with your Identity Mgmt IT Pro </vt:lpstr>
      <vt:lpstr>You and the IDM ITPro: Sign-in</vt:lpstr>
      <vt:lpstr>You and the IDM ITPro: Directory</vt:lpstr>
      <vt:lpstr>PowerPoint Presentation</vt:lpstr>
      <vt:lpstr>What an SharePoint Admin should do</vt:lpstr>
      <vt:lpstr>Summary</vt:lpstr>
      <vt:lpstr>Key Takeaways</vt:lpstr>
      <vt:lpstr>Questions!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Best Practices for Configuring SharePoint Online and Office 365 Identities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cp:revision>
  <dcterms:created xsi:type="dcterms:W3CDTF">2012-11-15T16:22:52Z</dcterms:created>
  <dcterms:modified xsi:type="dcterms:W3CDTF">2012-12-06T16:33:05Z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