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 id="2147484205" r:id="rId6"/>
  </p:sldMasterIdLst>
  <p:notesMasterIdLst>
    <p:notesMasterId r:id="rId47"/>
  </p:notesMasterIdLst>
  <p:handoutMasterIdLst>
    <p:handoutMasterId r:id="rId48"/>
  </p:handoutMasterIdLst>
  <p:sldIdLst>
    <p:sldId id="1055" r:id="rId7"/>
    <p:sldId id="1054" r:id="rId8"/>
    <p:sldId id="1094" r:id="rId9"/>
    <p:sldId id="1127" r:id="rId10"/>
    <p:sldId id="1090" r:id="rId11"/>
    <p:sldId id="1095" r:id="rId12"/>
    <p:sldId id="1096" r:id="rId13"/>
    <p:sldId id="1100" r:id="rId14"/>
    <p:sldId id="1114" r:id="rId15"/>
    <p:sldId id="1092" r:id="rId16"/>
    <p:sldId id="1097" r:id="rId17"/>
    <p:sldId id="1098" r:id="rId18"/>
    <p:sldId id="1135" r:id="rId19"/>
    <p:sldId id="1099" r:id="rId20"/>
    <p:sldId id="1101" r:id="rId21"/>
    <p:sldId id="1102" r:id="rId22"/>
    <p:sldId id="1103" r:id="rId23"/>
    <p:sldId id="1091" r:id="rId24"/>
    <p:sldId id="1115" r:id="rId25"/>
    <p:sldId id="1129" r:id="rId26"/>
    <p:sldId id="1130" r:id="rId27"/>
    <p:sldId id="1124" r:id="rId28"/>
    <p:sldId id="1104" r:id="rId29"/>
    <p:sldId id="1074" r:id="rId30"/>
    <p:sldId id="1109" r:id="rId31"/>
    <p:sldId id="1123" r:id="rId32"/>
    <p:sldId id="1113" r:id="rId33"/>
    <p:sldId id="1110" r:id="rId34"/>
    <p:sldId id="1126" r:id="rId35"/>
    <p:sldId id="1111" r:id="rId36"/>
    <p:sldId id="1132" r:id="rId37"/>
    <p:sldId id="1119" r:id="rId38"/>
    <p:sldId id="1118" r:id="rId39"/>
    <p:sldId id="1121" r:id="rId40"/>
    <p:sldId id="1117" r:id="rId41"/>
    <p:sldId id="1134" r:id="rId42"/>
    <p:sldId id="1125" r:id="rId43"/>
    <p:sldId id="1122" r:id="rId44"/>
    <p:sldId id="1136" r:id="rId45"/>
    <p:sldId id="1076" r:id="rId4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2012-IT-Pro-Template" id="{6DD5C800-9A2C-4823-B056-4AFFC9A97500}">
          <p14:sldIdLst>
            <p14:sldId id="1055"/>
            <p14:sldId id="1054"/>
            <p14:sldId id="1094"/>
            <p14:sldId id="1127"/>
            <p14:sldId id="1090"/>
            <p14:sldId id="1095"/>
            <p14:sldId id="1096"/>
            <p14:sldId id="1100"/>
            <p14:sldId id="1114"/>
            <p14:sldId id="1092"/>
            <p14:sldId id="1097"/>
            <p14:sldId id="1098"/>
            <p14:sldId id="1135"/>
            <p14:sldId id="1099"/>
            <p14:sldId id="1101"/>
            <p14:sldId id="1102"/>
            <p14:sldId id="1103"/>
            <p14:sldId id="1091"/>
            <p14:sldId id="1115"/>
            <p14:sldId id="1129"/>
            <p14:sldId id="1130"/>
            <p14:sldId id="1124"/>
            <p14:sldId id="1104"/>
            <p14:sldId id="1074"/>
            <p14:sldId id="1109"/>
            <p14:sldId id="1123"/>
            <p14:sldId id="1113"/>
            <p14:sldId id="1110"/>
            <p14:sldId id="1126"/>
            <p14:sldId id="1111"/>
            <p14:sldId id="1132"/>
            <p14:sldId id="1119"/>
            <p14:sldId id="1118"/>
            <p14:sldId id="1121"/>
            <p14:sldId id="1117"/>
            <p14:sldId id="1134"/>
            <p14:sldId id="1125"/>
            <p14:sldId id="1122"/>
            <p14:sldId id="1136"/>
            <p14:sldId id="1076"/>
          </p14:sldIdLst>
        </p14:section>
      </p14:sectionLst>
    </p:ext>
    <p:ext uri="{EFAFB233-063F-42B5-8137-9DF3F51BA10A}">
      <p15:sldGuideLst xmlns:p15="http://schemas.microsoft.com/office/powerpoint/2012/main" xmlns="">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a:srgbClr val="CC00CC"/>
    <a:srgbClr val="002050"/>
    <a:srgbClr val="5F5F5F"/>
    <a:srgbClr val="442359"/>
    <a:srgbClr val="FFFFFF"/>
    <a:srgbClr val="000000"/>
    <a:srgbClr val="333333"/>
    <a:srgbClr val="50505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413" autoAdjust="0"/>
    <p:restoredTop sz="89246" autoAdjust="0"/>
  </p:normalViewPr>
  <p:slideViewPr>
    <p:cSldViewPr>
      <p:cViewPr varScale="1">
        <p:scale>
          <a:sx n="69" d="100"/>
          <a:sy n="69" d="100"/>
        </p:scale>
        <p:origin x="-1140" y="-96"/>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p:scale>
        <a:sx n="25" d="100"/>
        <a:sy n="25" d="100"/>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handoutMaster" Target="handoutMasters/handoutMaster1.xml"/><Relationship Id="rId8" Type="http://schemas.openxmlformats.org/officeDocument/2006/relationships/slide" Target="slides/slide2.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SPC2012 </a:t>
            </a:r>
            <a:r>
              <a:rPr lang="en-US" smtClean="0"/>
              <a:t>– IT Pro</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IT Pro</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IT-Pro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D5D5C78-B700-41C7-A337-5BF1B92C3E3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2067406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2DA48D8-5F6E-4237-B90E-26D85D125AC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34</a:t>
            </a:fld>
            <a:endParaRPr lang="en-US" dirty="0"/>
          </a:p>
        </p:txBody>
      </p:sp>
    </p:spTree>
    <p:extLst>
      <p:ext uri="{BB962C8B-B14F-4D97-AF65-F5344CB8AC3E}">
        <p14:creationId xmlns:p14="http://schemas.microsoft.com/office/powerpoint/2010/main" val="3580234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2DA48D8-5F6E-4237-B90E-26D85D125AC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36</a:t>
            </a:fld>
            <a:endParaRPr lang="en-US" dirty="0"/>
          </a:p>
        </p:txBody>
      </p:sp>
    </p:spTree>
    <p:extLst>
      <p:ext uri="{BB962C8B-B14F-4D97-AF65-F5344CB8AC3E}">
        <p14:creationId xmlns:p14="http://schemas.microsoft.com/office/powerpoint/2010/main" val="2101085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8:17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40</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2164673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
        <p:nvSpPr>
          <p:cNvPr id="8" name="Text Placeholder 2"/>
          <p:cNvSpPr>
            <a:spLocks noGrp="1"/>
          </p:cNvSpPr>
          <p:nvPr>
            <p:ph type="body" sz="quarter" idx="13" hasCustomPrompt="1"/>
          </p:nvPr>
        </p:nvSpPr>
        <p:spPr>
          <a:xfrm>
            <a:off x="9784358" y="1028409"/>
            <a:ext cx="2377480" cy="461665"/>
          </a:xfrm>
        </p:spPr>
        <p:txBody>
          <a:bodyPr/>
          <a:lstStyle>
            <a:lvl1pPr marL="0" indent="0" algn="r">
              <a:buNone/>
              <a:defRPr sz="2000" baseline="0">
                <a:latin typeface="+mn-lt"/>
              </a:defRPr>
            </a:lvl1pPr>
          </a:lstStyle>
          <a:p>
            <a:pPr lvl="0"/>
            <a:r>
              <a:rPr lang="en-US" dirty="0" smtClean="0"/>
              <a:t>Session code</a:t>
            </a:r>
            <a:endParaRPr lang="en-US" dirty="0"/>
          </a:p>
        </p:txBody>
      </p:sp>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49446912"/>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84046680"/>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87811303"/>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56835363"/>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73114654"/>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1752405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56238520"/>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0775594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49880826"/>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7499886"/>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6.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image" Target="../media/image6.png"/><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theme" Target="../theme/theme3.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12">
            <a:extLst>
              <a:ext uri="{28A0092B-C50C-407E-A947-70E740481C1C}">
                <a14:useLocalDpi xmlns:a14="http://schemas.microsoft.com/office/drawing/2010/main" val="0"/>
              </a:ext>
            </a:extLst>
          </a:blip>
          <a:stretch>
            <a:fillRect/>
          </a:stretch>
        </p:blipFill>
        <p:spPr bwMode="auto">
          <a:xfrm>
            <a:off x="317" y="-317"/>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41" y="295276"/>
            <a:ext cx="11889564" cy="917575"/>
          </a:xfrm>
          <a:prstGeom prst="rect">
            <a:avLst/>
          </a:prstGeom>
        </p:spPr>
        <p:txBody>
          <a:bodyPr vert="horz" wrap="square" lIns="146274" tIns="91422" rIns="146274" bIns="91422"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2"/>
            <a:ext cx="11887198" cy="2116688"/>
          </a:xfrm>
          <a:prstGeom prst="rect">
            <a:avLst/>
          </a:prstGeom>
        </p:spPr>
        <p:txBody>
          <a:bodyPr vert="horz" wrap="square" lIns="146274" tIns="91422" rIns="146274" bIns="91422"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76400729"/>
      </p:ext>
    </p:extLst>
  </p:cSld>
  <p:clrMap bg1="lt1" tx1="dk1" bg2="lt2" tx2="dk2" accent1="accent1" accent2="accent2" accent3="accent3" accent4="accent4" accent5="accent5" accent6="accent6" hlink="hlink" folHlink="folHlink"/>
  <p:sldLayoutIdLst>
    <p:sldLayoutId id="2147484206" r:id="rId1"/>
    <p:sldLayoutId id="2147484207" r:id="rId2"/>
    <p:sldLayoutId id="2147484208" r:id="rId3"/>
    <p:sldLayoutId id="2147484209" r:id="rId4"/>
    <p:sldLayoutId id="2147484210" r:id="rId5"/>
    <p:sldLayoutId id="2147484211" r:id="rId6"/>
    <p:sldLayoutId id="2147484212" r:id="rId7"/>
    <p:sldLayoutId id="2147484213" r:id="rId8"/>
    <p:sldLayoutId id="2147484214" r:id="rId9"/>
    <p:sldLayoutId id="2147484215" r:id="rId10"/>
  </p:sldLayoutIdLst>
  <p:transition>
    <p:fade/>
  </p:transition>
  <p:timing>
    <p:tnLst>
      <p:par>
        <p:cTn id="1" dur="indefinite" restart="never" nodeType="tmRoot"/>
      </p:par>
    </p:tnLst>
  </p:timing>
  <p:txStyles>
    <p:titleStyle>
      <a:lvl1pPr algn="l" defTabSz="932560"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3" marR="0" indent="-342833" algn="l" defTabSz="932560"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086" marR="0" indent="-241253" algn="l" defTabSz="932560"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4"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498"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3"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37"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1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09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7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0" rtl="0" eaLnBrk="1" latinLnBrk="0" hangingPunct="1">
        <a:defRPr sz="1800" kern="1200">
          <a:solidFill>
            <a:schemeClr val="tx1"/>
          </a:solidFill>
          <a:latin typeface="+mn-lt"/>
          <a:ea typeface="+mn-ea"/>
          <a:cs typeface="+mn-cs"/>
        </a:defRPr>
      </a:lvl1pPr>
      <a:lvl2pPr marL="466280" algn="l" defTabSz="932560" rtl="0" eaLnBrk="1" latinLnBrk="0" hangingPunct="1">
        <a:defRPr sz="1800" kern="1200">
          <a:solidFill>
            <a:schemeClr val="tx1"/>
          </a:solidFill>
          <a:latin typeface="+mn-lt"/>
          <a:ea typeface="+mn-ea"/>
          <a:cs typeface="+mn-cs"/>
        </a:defRPr>
      </a:lvl2pPr>
      <a:lvl3pPr marL="932560" algn="l" defTabSz="932560" rtl="0" eaLnBrk="1" latinLnBrk="0" hangingPunct="1">
        <a:defRPr sz="1800" kern="1200">
          <a:solidFill>
            <a:schemeClr val="tx1"/>
          </a:solidFill>
          <a:latin typeface="+mn-lt"/>
          <a:ea typeface="+mn-ea"/>
          <a:cs typeface="+mn-cs"/>
        </a:defRPr>
      </a:lvl3pPr>
      <a:lvl4pPr marL="1398839" algn="l" defTabSz="932560" rtl="0" eaLnBrk="1" latinLnBrk="0" hangingPunct="1">
        <a:defRPr sz="1800" kern="1200">
          <a:solidFill>
            <a:schemeClr val="tx1"/>
          </a:solidFill>
          <a:latin typeface="+mn-lt"/>
          <a:ea typeface="+mn-ea"/>
          <a:cs typeface="+mn-cs"/>
        </a:defRPr>
      </a:lvl4pPr>
      <a:lvl5pPr marL="1865118" algn="l" defTabSz="932560" rtl="0" eaLnBrk="1" latinLnBrk="0" hangingPunct="1">
        <a:defRPr sz="1800" kern="1200">
          <a:solidFill>
            <a:schemeClr val="tx1"/>
          </a:solidFill>
          <a:latin typeface="+mn-lt"/>
          <a:ea typeface="+mn-ea"/>
          <a:cs typeface="+mn-cs"/>
        </a:defRPr>
      </a:lvl5pPr>
      <a:lvl6pPr marL="2331399" algn="l" defTabSz="932560" rtl="0" eaLnBrk="1" latinLnBrk="0" hangingPunct="1">
        <a:defRPr sz="1800" kern="1200">
          <a:solidFill>
            <a:schemeClr val="tx1"/>
          </a:solidFill>
          <a:latin typeface="+mn-lt"/>
          <a:ea typeface="+mn-ea"/>
          <a:cs typeface="+mn-cs"/>
        </a:defRPr>
      </a:lvl6pPr>
      <a:lvl7pPr marL="2797678" algn="l" defTabSz="932560" rtl="0" eaLnBrk="1" latinLnBrk="0" hangingPunct="1">
        <a:defRPr sz="1800" kern="1200">
          <a:solidFill>
            <a:schemeClr val="tx1"/>
          </a:solidFill>
          <a:latin typeface="+mn-lt"/>
          <a:ea typeface="+mn-ea"/>
          <a:cs typeface="+mn-cs"/>
        </a:defRPr>
      </a:lvl7pPr>
      <a:lvl8pPr marL="3263957" algn="l" defTabSz="932560" rtl="0" eaLnBrk="1" latinLnBrk="0" hangingPunct="1">
        <a:defRPr sz="1800" kern="1200">
          <a:solidFill>
            <a:schemeClr val="tx1"/>
          </a:solidFill>
          <a:latin typeface="+mn-lt"/>
          <a:ea typeface="+mn-ea"/>
          <a:cs typeface="+mn-cs"/>
        </a:defRPr>
      </a:lvl8pPr>
      <a:lvl9pPr marL="3730238" algn="l" defTabSz="93256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image" Target="../media/image7.png"/><Relationship Id="rId16" Type="http://schemas.openxmlformats.org/officeDocument/2006/relationships/image" Target="../media/image21.png"/><Relationship Id="rId1" Type="http://schemas.openxmlformats.org/officeDocument/2006/relationships/slideLayout" Target="../slideLayouts/slideLayout10.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4.png"/><Relationship Id="rId4" Type="http://schemas.openxmlformats.org/officeDocument/2006/relationships/image" Target="../media/image9.png"/><Relationship Id="rId9" Type="http://schemas.openxmlformats.org/officeDocument/2006/relationships/image" Target="../media/image15.png"/><Relationship Id="rId14"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myspc.sharepointconference.com/" TargetMode="External"/><Relationship Id="rId1" Type="http://schemas.openxmlformats.org/officeDocument/2006/relationships/slideLayout" Target="../slideLayouts/slideLayout4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image" Target="../media/image7.png"/><Relationship Id="rId16" Type="http://schemas.openxmlformats.org/officeDocument/2006/relationships/image" Target="../media/image21.png"/><Relationship Id="rId1" Type="http://schemas.openxmlformats.org/officeDocument/2006/relationships/slideLayout" Target="../slideLayouts/slideLayout10.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506662"/>
            <a:ext cx="11887200" cy="1450975"/>
          </a:xfrm>
        </p:spPr>
        <p:txBody>
          <a:bodyPr/>
          <a:lstStyle/>
          <a:p>
            <a:r>
              <a:rPr lang="en-US" dirty="0" smtClean="0"/>
              <a:t>Claims</a:t>
            </a:r>
            <a:endParaRPr lang="en-US" dirty="0"/>
          </a:p>
        </p:txBody>
      </p:sp>
    </p:spTree>
    <p:extLst>
      <p:ext uri="{BB962C8B-B14F-4D97-AF65-F5344CB8AC3E}">
        <p14:creationId xmlns:p14="http://schemas.microsoft.com/office/powerpoint/2010/main" val="17710075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176802"/>
          </a:xfrm>
        </p:spPr>
        <p:txBody>
          <a:bodyPr/>
          <a:lstStyle/>
          <a:p>
            <a:r>
              <a:rPr lang="en-US" sz="2800" dirty="0" smtClean="0"/>
              <a:t>Identity</a:t>
            </a:r>
          </a:p>
          <a:p>
            <a:pPr lvl="1"/>
            <a:r>
              <a:rPr lang="en-US" sz="1600" dirty="0" smtClean="0"/>
              <a:t>Info about a Person or Object (AD, Google, Windows Live, Facebook etc.)</a:t>
            </a:r>
          </a:p>
          <a:p>
            <a:pPr marL="342900" lvl="1" indent="0">
              <a:buNone/>
            </a:pPr>
            <a:endParaRPr lang="en-US" sz="1600" dirty="0" smtClean="0"/>
          </a:p>
          <a:p>
            <a:r>
              <a:rPr lang="en-US" sz="2800" dirty="0" smtClean="0"/>
              <a:t>Claim</a:t>
            </a:r>
          </a:p>
          <a:p>
            <a:pPr lvl="1"/>
            <a:r>
              <a:rPr lang="en-US" sz="1600" dirty="0" smtClean="0"/>
              <a:t>Attributes of the Identity (user ID, Email, Age etc.)</a:t>
            </a:r>
          </a:p>
          <a:p>
            <a:pPr marL="342900" lvl="1" indent="0">
              <a:buNone/>
            </a:pPr>
            <a:endParaRPr lang="en-US" sz="1600" dirty="0" smtClean="0"/>
          </a:p>
          <a:p>
            <a:r>
              <a:rPr lang="en-US" sz="2800" dirty="0" smtClean="0"/>
              <a:t>Token</a:t>
            </a:r>
          </a:p>
          <a:p>
            <a:pPr lvl="1"/>
            <a:r>
              <a:rPr lang="en-US" sz="1600" dirty="0" smtClean="0"/>
              <a:t>Binary Representation of Identity</a:t>
            </a:r>
          </a:p>
          <a:p>
            <a:pPr lvl="1"/>
            <a:r>
              <a:rPr lang="en-US" sz="1600" dirty="0" smtClean="0"/>
              <a:t>Set of Claims and the Signature</a:t>
            </a:r>
          </a:p>
          <a:p>
            <a:pPr marL="342900" lvl="1" indent="0">
              <a:buNone/>
            </a:pPr>
            <a:endParaRPr lang="en-US" sz="1600" dirty="0" smtClean="0"/>
          </a:p>
          <a:p>
            <a:r>
              <a:rPr lang="en-US" sz="2800" dirty="0" smtClean="0"/>
              <a:t>Relying Party (aka RP)</a:t>
            </a:r>
          </a:p>
          <a:p>
            <a:pPr lvl="1"/>
            <a:r>
              <a:rPr lang="en-US" sz="1600" dirty="0" smtClean="0"/>
              <a:t>Users Token</a:t>
            </a:r>
          </a:p>
          <a:p>
            <a:pPr marL="342900" lvl="1" indent="0">
              <a:buNone/>
            </a:pPr>
            <a:endParaRPr lang="en-US" sz="1600" dirty="0" smtClean="0"/>
          </a:p>
          <a:p>
            <a:r>
              <a:rPr lang="en-US" sz="2800" dirty="0" smtClean="0"/>
              <a:t>Secure Token Service (STS)</a:t>
            </a:r>
          </a:p>
          <a:p>
            <a:pPr lvl="1"/>
            <a:r>
              <a:rPr lang="en-US" sz="1600" dirty="0" smtClean="0"/>
              <a:t>Issuer of Tokens for Users</a:t>
            </a:r>
            <a:endParaRPr lang="en-US" sz="1600" dirty="0"/>
          </a:p>
        </p:txBody>
      </p:sp>
      <p:sp>
        <p:nvSpPr>
          <p:cNvPr id="3" name="Title 2"/>
          <p:cNvSpPr>
            <a:spLocks noGrp="1"/>
          </p:cNvSpPr>
          <p:nvPr>
            <p:ph type="title"/>
          </p:nvPr>
        </p:nvSpPr>
        <p:spPr/>
        <p:txBody>
          <a:bodyPr/>
          <a:lstStyle/>
          <a:p>
            <a:r>
              <a:rPr lang="en-US" dirty="0" smtClean="0"/>
              <a:t>Claims Fundamentals</a:t>
            </a:r>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437" y="3382228"/>
            <a:ext cx="3048000" cy="1924050"/>
          </a:xfrm>
          <a:prstGeom prst="rect">
            <a:avLst/>
          </a:prstGeom>
        </p:spPr>
      </p:pic>
      <p:sp>
        <p:nvSpPr>
          <p:cNvPr id="12" name="Rectangle 11"/>
          <p:cNvSpPr/>
          <p:nvPr/>
        </p:nvSpPr>
        <p:spPr>
          <a:xfrm>
            <a:off x="9774855" y="5012352"/>
            <a:ext cx="710582" cy="234669"/>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8368526" y="4008434"/>
            <a:ext cx="834828" cy="234669"/>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8375605" y="4691353"/>
            <a:ext cx="834828" cy="614925"/>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ular Callout 14"/>
          <p:cNvSpPr/>
          <p:nvPr/>
        </p:nvSpPr>
        <p:spPr>
          <a:xfrm>
            <a:off x="6207125" y="3014143"/>
            <a:ext cx="1606945" cy="639271"/>
          </a:xfrm>
          <a:prstGeom prst="wedgeRectCallout">
            <a:avLst>
              <a:gd name="adj1" fmla="val 85246"/>
              <a:gd name="adj2" fmla="val 116284"/>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600" dirty="0" smtClean="0"/>
              <a:t>Identity</a:t>
            </a:r>
            <a:endParaRPr lang="en-US" sz="1600" dirty="0"/>
          </a:p>
        </p:txBody>
      </p:sp>
      <p:sp>
        <p:nvSpPr>
          <p:cNvPr id="16" name="Rectangular Callout 15"/>
          <p:cNvSpPr/>
          <p:nvPr/>
        </p:nvSpPr>
        <p:spPr>
          <a:xfrm>
            <a:off x="9280228" y="2416917"/>
            <a:ext cx="1606945" cy="639271"/>
          </a:xfrm>
          <a:prstGeom prst="wedgeRectCallout">
            <a:avLst>
              <a:gd name="adj1" fmla="val 2331"/>
              <a:gd name="adj2" fmla="val 362499"/>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600" dirty="0" smtClean="0"/>
              <a:t>Issuer</a:t>
            </a:r>
            <a:endParaRPr lang="en-US" sz="1600" dirty="0"/>
          </a:p>
        </p:txBody>
      </p:sp>
      <p:sp>
        <p:nvSpPr>
          <p:cNvPr id="17" name="Rectangular Callout 16"/>
          <p:cNvSpPr/>
          <p:nvPr/>
        </p:nvSpPr>
        <p:spPr>
          <a:xfrm>
            <a:off x="7556962" y="5652887"/>
            <a:ext cx="1606945" cy="639271"/>
          </a:xfrm>
          <a:prstGeom prst="wedgeRectCallout">
            <a:avLst>
              <a:gd name="adj1" fmla="val 22474"/>
              <a:gd name="adj2" fmla="val -123576"/>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t>Claims</a:t>
            </a:r>
            <a:endParaRPr lang="en-US" sz="1600" dirty="0"/>
          </a:p>
        </p:txBody>
      </p:sp>
    </p:spTree>
    <p:extLst>
      <p:ext uri="{BB962C8B-B14F-4D97-AF65-F5344CB8AC3E}">
        <p14:creationId xmlns:p14="http://schemas.microsoft.com/office/powerpoint/2010/main" val="25893759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xEl>
                                              <p:pRg st="10" end="10"/>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
                                            <p:txEl>
                                              <p:pRg st="13" end="13"/>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12" grpId="0" animBg="1"/>
      <p:bldP spid="13" grpId="0" animBg="1"/>
      <p:bldP spid="14" grpId="0" animBg="1"/>
      <p:bldP spid="15" grpId="0" animBg="1"/>
      <p:bldP spid="16"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Claims Processing</a:t>
            </a:r>
            <a:endParaRPr lang="en-US" dirty="0"/>
          </a:p>
        </p:txBody>
      </p:sp>
      <p:sp>
        <p:nvSpPr>
          <p:cNvPr id="4" name="Rounded Rectangle 3"/>
          <p:cNvSpPr/>
          <p:nvPr/>
        </p:nvSpPr>
        <p:spPr>
          <a:xfrm>
            <a:off x="1537146" y="2755641"/>
            <a:ext cx="1088450" cy="1911674"/>
          </a:xfrm>
          <a:prstGeom prst="roundRect">
            <a:avLst/>
          </a:prstGeom>
          <a:ln>
            <a:solidFill>
              <a:srgbClr val="FFFFFF"/>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100" dirty="0">
              <a:solidFill>
                <a:schemeClr val="bg1"/>
              </a:solidFill>
            </a:endParaRPr>
          </a:p>
        </p:txBody>
      </p:sp>
      <p:sp>
        <p:nvSpPr>
          <p:cNvPr id="5" name="Rounded Rectangle 4"/>
          <p:cNvSpPr/>
          <p:nvPr/>
        </p:nvSpPr>
        <p:spPr>
          <a:xfrm>
            <a:off x="3174737" y="2752877"/>
            <a:ext cx="1088450" cy="1911674"/>
          </a:xfrm>
          <a:prstGeom prst="roundRect">
            <a:avLst/>
          </a:prstGeom>
          <a:ln>
            <a:solidFill>
              <a:srgbClr val="FFFFFF"/>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100" dirty="0">
              <a:solidFill>
                <a:schemeClr val="bg1"/>
              </a:solidFill>
            </a:endParaRPr>
          </a:p>
        </p:txBody>
      </p:sp>
      <p:sp>
        <p:nvSpPr>
          <p:cNvPr id="6" name="Rounded Rectangle 5"/>
          <p:cNvSpPr/>
          <p:nvPr/>
        </p:nvSpPr>
        <p:spPr>
          <a:xfrm>
            <a:off x="5396255" y="2755641"/>
            <a:ext cx="1088450" cy="1911674"/>
          </a:xfrm>
          <a:prstGeom prst="roundRect">
            <a:avLst/>
          </a:prstGeom>
          <a:ln>
            <a:solidFill>
              <a:srgbClr val="FFFFFF"/>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100" dirty="0">
              <a:solidFill>
                <a:schemeClr val="bg1"/>
              </a:solidFill>
            </a:endParaRPr>
          </a:p>
        </p:txBody>
      </p:sp>
      <p:sp>
        <p:nvSpPr>
          <p:cNvPr id="7" name="Rounded Rectangle 6"/>
          <p:cNvSpPr/>
          <p:nvPr/>
        </p:nvSpPr>
        <p:spPr>
          <a:xfrm>
            <a:off x="6855259" y="2750600"/>
            <a:ext cx="1088450" cy="1911674"/>
          </a:xfrm>
          <a:prstGeom prst="roundRect">
            <a:avLst/>
          </a:prstGeom>
          <a:ln>
            <a:solidFill>
              <a:srgbClr val="FFFFFF"/>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100" dirty="0">
              <a:solidFill>
                <a:schemeClr val="bg1"/>
              </a:solidFill>
            </a:endParaRPr>
          </a:p>
        </p:txBody>
      </p:sp>
      <p:sp>
        <p:nvSpPr>
          <p:cNvPr id="8" name="Rounded Rectangle 7"/>
          <p:cNvSpPr/>
          <p:nvPr/>
        </p:nvSpPr>
        <p:spPr>
          <a:xfrm>
            <a:off x="9595984" y="2752877"/>
            <a:ext cx="1041853" cy="1236404"/>
          </a:xfrm>
          <a:prstGeom prst="roundRect">
            <a:avLst/>
          </a:prstGeom>
          <a:ln>
            <a:solidFill>
              <a:srgbClr val="FFFFFF"/>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100" dirty="0">
              <a:solidFill>
                <a:schemeClr val="bg1"/>
              </a:solidFill>
            </a:endParaRPr>
          </a:p>
        </p:txBody>
      </p:sp>
      <p:sp>
        <p:nvSpPr>
          <p:cNvPr id="9" name="Rounded Rectangle 8"/>
          <p:cNvSpPr/>
          <p:nvPr/>
        </p:nvSpPr>
        <p:spPr>
          <a:xfrm>
            <a:off x="9595984" y="4859719"/>
            <a:ext cx="1041853" cy="1171731"/>
          </a:xfrm>
          <a:prstGeom prst="roundRect">
            <a:avLst/>
          </a:prstGeom>
          <a:ln>
            <a:solidFill>
              <a:srgbClr val="FFFFFF"/>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100" dirty="0">
              <a:solidFill>
                <a:schemeClr val="bg1"/>
              </a:solidFill>
            </a:endParaRPr>
          </a:p>
        </p:txBody>
      </p:sp>
      <p:sp>
        <p:nvSpPr>
          <p:cNvPr id="10" name="Rounded Rectangle 9"/>
          <p:cNvSpPr/>
          <p:nvPr/>
        </p:nvSpPr>
        <p:spPr>
          <a:xfrm>
            <a:off x="1378828" y="3252094"/>
            <a:ext cx="3072162" cy="532605"/>
          </a:xfrm>
          <a:prstGeom prst="roundRect">
            <a:avLst/>
          </a:prstGeom>
          <a:ln>
            <a:solidFill>
              <a:srgbClr val="FFFFFF"/>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800" dirty="0"/>
              <a:t>Transformation</a:t>
            </a:r>
          </a:p>
        </p:txBody>
      </p:sp>
      <p:sp>
        <p:nvSpPr>
          <p:cNvPr id="11" name="Rounded Rectangle 10"/>
          <p:cNvSpPr/>
          <p:nvPr/>
        </p:nvSpPr>
        <p:spPr>
          <a:xfrm>
            <a:off x="1378828" y="3900863"/>
            <a:ext cx="3072162" cy="532605"/>
          </a:xfrm>
          <a:prstGeom prst="roundRect">
            <a:avLst/>
          </a:prstGeom>
          <a:ln>
            <a:solidFill>
              <a:srgbClr val="FFFFFF"/>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800" dirty="0"/>
              <a:t>Augmentation</a:t>
            </a:r>
          </a:p>
        </p:txBody>
      </p:sp>
      <p:sp>
        <p:nvSpPr>
          <p:cNvPr id="12" name="Rounded Rectangle 11"/>
          <p:cNvSpPr/>
          <p:nvPr/>
        </p:nvSpPr>
        <p:spPr>
          <a:xfrm>
            <a:off x="5256487" y="3465452"/>
            <a:ext cx="2871523" cy="532605"/>
          </a:xfrm>
          <a:prstGeom prst="roundRect">
            <a:avLst/>
          </a:prstGeom>
          <a:ln>
            <a:solidFill>
              <a:srgbClr val="FFFFFF"/>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800" dirty="0"/>
              <a:t>Augmentation</a:t>
            </a:r>
          </a:p>
        </p:txBody>
      </p:sp>
      <p:sp>
        <p:nvSpPr>
          <p:cNvPr id="13" name="TextBox 12"/>
          <p:cNvSpPr txBox="1"/>
          <p:nvPr/>
        </p:nvSpPr>
        <p:spPr>
          <a:xfrm>
            <a:off x="1631598" y="2991583"/>
            <a:ext cx="899546" cy="327720"/>
          </a:xfrm>
          <a:prstGeom prst="rect">
            <a:avLst/>
          </a:prstGeom>
          <a:noFill/>
        </p:spPr>
        <p:txBody>
          <a:bodyPr wrap="square" rtlCol="0">
            <a:spAutoFit/>
          </a:bodyPr>
          <a:lstStyle/>
          <a:p>
            <a:pPr algn="ctr"/>
            <a:r>
              <a:rPr lang="en-US" sz="1000" b="1" dirty="0">
                <a:solidFill>
                  <a:schemeClr val="bg1"/>
                </a:solidFill>
              </a:rPr>
              <a:t>In</a:t>
            </a:r>
          </a:p>
        </p:txBody>
      </p:sp>
      <p:sp>
        <p:nvSpPr>
          <p:cNvPr id="14" name="TextBox 13"/>
          <p:cNvSpPr txBox="1"/>
          <p:nvPr/>
        </p:nvSpPr>
        <p:spPr>
          <a:xfrm>
            <a:off x="3244288" y="2990698"/>
            <a:ext cx="889215" cy="327720"/>
          </a:xfrm>
          <a:prstGeom prst="rect">
            <a:avLst/>
          </a:prstGeom>
          <a:noFill/>
        </p:spPr>
        <p:txBody>
          <a:bodyPr wrap="square" rtlCol="0">
            <a:spAutoFit/>
          </a:bodyPr>
          <a:lstStyle/>
          <a:p>
            <a:pPr algn="ctr"/>
            <a:r>
              <a:rPr lang="en-US" sz="1000" b="1" dirty="0">
                <a:solidFill>
                  <a:schemeClr val="bg1"/>
                </a:solidFill>
              </a:rPr>
              <a:t>Out</a:t>
            </a:r>
          </a:p>
        </p:txBody>
      </p:sp>
      <p:sp>
        <p:nvSpPr>
          <p:cNvPr id="15" name="TextBox 14"/>
          <p:cNvSpPr txBox="1"/>
          <p:nvPr/>
        </p:nvSpPr>
        <p:spPr>
          <a:xfrm>
            <a:off x="5396257" y="2991583"/>
            <a:ext cx="1088448" cy="327720"/>
          </a:xfrm>
          <a:prstGeom prst="rect">
            <a:avLst/>
          </a:prstGeom>
          <a:noFill/>
        </p:spPr>
        <p:txBody>
          <a:bodyPr wrap="square" rtlCol="0">
            <a:spAutoFit/>
          </a:bodyPr>
          <a:lstStyle/>
          <a:p>
            <a:pPr algn="ctr"/>
            <a:r>
              <a:rPr lang="en-US" sz="1000" b="1" dirty="0">
                <a:solidFill>
                  <a:schemeClr val="bg1"/>
                </a:solidFill>
              </a:rPr>
              <a:t>In</a:t>
            </a:r>
          </a:p>
        </p:txBody>
      </p:sp>
      <p:sp>
        <p:nvSpPr>
          <p:cNvPr id="16" name="TextBox 15"/>
          <p:cNvSpPr txBox="1"/>
          <p:nvPr/>
        </p:nvSpPr>
        <p:spPr>
          <a:xfrm>
            <a:off x="6949712" y="2986542"/>
            <a:ext cx="899545" cy="327720"/>
          </a:xfrm>
          <a:prstGeom prst="rect">
            <a:avLst/>
          </a:prstGeom>
          <a:noFill/>
        </p:spPr>
        <p:txBody>
          <a:bodyPr wrap="square" rtlCol="0">
            <a:spAutoFit/>
          </a:bodyPr>
          <a:lstStyle/>
          <a:p>
            <a:pPr algn="ctr"/>
            <a:r>
              <a:rPr lang="en-US" sz="1000" b="1" dirty="0">
                <a:solidFill>
                  <a:schemeClr val="bg1"/>
                </a:solidFill>
              </a:rPr>
              <a:t>Out</a:t>
            </a:r>
          </a:p>
        </p:txBody>
      </p:sp>
      <p:sp>
        <p:nvSpPr>
          <p:cNvPr id="17" name="TextBox 16"/>
          <p:cNvSpPr txBox="1"/>
          <p:nvPr/>
        </p:nvSpPr>
        <p:spPr>
          <a:xfrm>
            <a:off x="1537146" y="1452040"/>
            <a:ext cx="2726041" cy="456519"/>
          </a:xfrm>
          <a:prstGeom prst="rect">
            <a:avLst/>
          </a:prstGeom>
          <a:ln/>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800"/>
            </a:lvl1pPr>
          </a:lstStyle>
          <a:p>
            <a:r>
              <a:rPr lang="en-US" dirty="0"/>
              <a:t>Identity Platform Sent Claims</a:t>
            </a:r>
          </a:p>
        </p:txBody>
      </p:sp>
      <p:sp>
        <p:nvSpPr>
          <p:cNvPr id="18" name="Down Arrow 17"/>
          <p:cNvSpPr/>
          <p:nvPr/>
        </p:nvSpPr>
        <p:spPr>
          <a:xfrm>
            <a:off x="1939949" y="2147750"/>
            <a:ext cx="282843" cy="380432"/>
          </a:xfrm>
          <a:prstGeom prst="downArrow">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p>
        </p:txBody>
      </p:sp>
      <p:sp>
        <p:nvSpPr>
          <p:cNvPr id="19" name="Down Arrow 18"/>
          <p:cNvSpPr/>
          <p:nvPr/>
        </p:nvSpPr>
        <p:spPr>
          <a:xfrm rot="16200000">
            <a:off x="4682536" y="3541537"/>
            <a:ext cx="282843" cy="380432"/>
          </a:xfrm>
          <a:prstGeom prst="downArrow">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p>
        </p:txBody>
      </p:sp>
      <p:sp>
        <p:nvSpPr>
          <p:cNvPr id="20" name="Down Arrow 19"/>
          <p:cNvSpPr/>
          <p:nvPr/>
        </p:nvSpPr>
        <p:spPr>
          <a:xfrm rot="16200000">
            <a:off x="8568571" y="3133814"/>
            <a:ext cx="282843" cy="380432"/>
          </a:xfrm>
          <a:prstGeom prst="downArrow">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p>
        </p:txBody>
      </p:sp>
      <p:sp>
        <p:nvSpPr>
          <p:cNvPr id="21" name="TextBox 20"/>
          <p:cNvSpPr txBox="1"/>
          <p:nvPr/>
        </p:nvSpPr>
        <p:spPr>
          <a:xfrm>
            <a:off x="1537147" y="5707742"/>
            <a:ext cx="2726040" cy="456519"/>
          </a:xfrm>
          <a:prstGeom prst="rect">
            <a:avLst/>
          </a:prstGeom>
          <a:ln/>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800"/>
            </a:lvl1pPr>
          </a:lstStyle>
          <a:p>
            <a:r>
              <a:rPr lang="en-US" dirty="0"/>
              <a:t>Federation Gateway</a:t>
            </a:r>
          </a:p>
        </p:txBody>
      </p:sp>
      <p:sp>
        <p:nvSpPr>
          <p:cNvPr id="22" name="TextBox 21"/>
          <p:cNvSpPr txBox="1"/>
          <p:nvPr/>
        </p:nvSpPr>
        <p:spPr>
          <a:xfrm>
            <a:off x="5396255" y="5707743"/>
            <a:ext cx="2547454" cy="456519"/>
          </a:xfrm>
          <a:prstGeom prst="rect">
            <a:avLst/>
          </a:prstGeom>
          <a:ln/>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800"/>
            </a:lvl1pPr>
          </a:lstStyle>
          <a:p>
            <a:r>
              <a:rPr lang="en-US" dirty="0"/>
              <a:t>SharePoint</a:t>
            </a:r>
          </a:p>
        </p:txBody>
      </p:sp>
      <p:sp>
        <p:nvSpPr>
          <p:cNvPr id="23" name="Down Arrow 22"/>
          <p:cNvSpPr/>
          <p:nvPr/>
        </p:nvSpPr>
        <p:spPr>
          <a:xfrm>
            <a:off x="1925868" y="4994793"/>
            <a:ext cx="282843" cy="380432"/>
          </a:xfrm>
          <a:prstGeom prst="downArrow">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p>
        </p:txBody>
      </p:sp>
      <p:sp>
        <p:nvSpPr>
          <p:cNvPr id="24" name="Down Arrow 23"/>
          <p:cNvSpPr/>
          <p:nvPr/>
        </p:nvSpPr>
        <p:spPr>
          <a:xfrm rot="10800000">
            <a:off x="3577704" y="4999544"/>
            <a:ext cx="282843" cy="380432"/>
          </a:xfrm>
          <a:prstGeom prst="downArrow">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p>
        </p:txBody>
      </p:sp>
      <p:sp>
        <p:nvSpPr>
          <p:cNvPr id="25" name="Down Arrow 24"/>
          <p:cNvSpPr/>
          <p:nvPr/>
        </p:nvSpPr>
        <p:spPr>
          <a:xfrm>
            <a:off x="5799058" y="5000027"/>
            <a:ext cx="282843" cy="380432"/>
          </a:xfrm>
          <a:prstGeom prst="downArrow">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p>
        </p:txBody>
      </p:sp>
      <p:sp>
        <p:nvSpPr>
          <p:cNvPr id="26" name="Down Arrow 25"/>
          <p:cNvSpPr/>
          <p:nvPr/>
        </p:nvSpPr>
        <p:spPr>
          <a:xfrm rot="10800000">
            <a:off x="7258062" y="4994792"/>
            <a:ext cx="282843" cy="380432"/>
          </a:xfrm>
          <a:prstGeom prst="downArrow">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p>
        </p:txBody>
      </p:sp>
      <p:sp>
        <p:nvSpPr>
          <p:cNvPr id="27" name="TextBox 26"/>
          <p:cNvSpPr txBox="1"/>
          <p:nvPr/>
        </p:nvSpPr>
        <p:spPr>
          <a:xfrm>
            <a:off x="9703710" y="3190677"/>
            <a:ext cx="857927" cy="327720"/>
          </a:xfrm>
          <a:prstGeom prst="rect">
            <a:avLst/>
          </a:prstGeom>
          <a:noFill/>
        </p:spPr>
        <p:txBody>
          <a:bodyPr wrap="none" rtlCol="0">
            <a:spAutoFit/>
          </a:bodyPr>
          <a:lstStyle/>
          <a:p>
            <a:r>
              <a:rPr lang="en-US" sz="1000" b="1" dirty="0">
                <a:solidFill>
                  <a:schemeClr val="bg1"/>
                </a:solidFill>
              </a:rPr>
              <a:t>SP Security</a:t>
            </a:r>
          </a:p>
        </p:txBody>
      </p:sp>
      <p:sp>
        <p:nvSpPr>
          <p:cNvPr id="28" name="TextBox 27"/>
          <p:cNvSpPr txBox="1"/>
          <p:nvPr/>
        </p:nvSpPr>
        <p:spPr>
          <a:xfrm>
            <a:off x="9703709" y="5248797"/>
            <a:ext cx="848309" cy="360492"/>
          </a:xfrm>
          <a:prstGeom prst="rect">
            <a:avLst/>
          </a:prstGeom>
          <a:noFill/>
        </p:spPr>
        <p:txBody>
          <a:bodyPr wrap="none" rtlCol="0">
            <a:spAutoFit/>
          </a:bodyPr>
          <a:lstStyle/>
          <a:p>
            <a:r>
              <a:rPr lang="en-US" sz="1000" b="1" dirty="0">
                <a:solidFill>
                  <a:schemeClr val="bg1"/>
                </a:solidFill>
              </a:rPr>
              <a:t>Site Access</a:t>
            </a:r>
          </a:p>
        </p:txBody>
      </p:sp>
      <p:sp>
        <p:nvSpPr>
          <p:cNvPr id="29" name="Down Arrow 28"/>
          <p:cNvSpPr/>
          <p:nvPr/>
        </p:nvSpPr>
        <p:spPr>
          <a:xfrm>
            <a:off x="9975488" y="4250119"/>
            <a:ext cx="282843" cy="380432"/>
          </a:xfrm>
          <a:prstGeom prst="downArrow">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p>
        </p:txBody>
      </p:sp>
      <p:sp>
        <p:nvSpPr>
          <p:cNvPr id="30" name="Cloud Callout 29"/>
          <p:cNvSpPr/>
          <p:nvPr/>
        </p:nvSpPr>
        <p:spPr>
          <a:xfrm>
            <a:off x="3452990" y="2750600"/>
            <a:ext cx="1416238" cy="1276618"/>
          </a:xfrm>
          <a:prstGeom prst="cloudCallout">
            <a:avLst/>
          </a:prstGeom>
          <a:solidFill>
            <a:srgbClr val="00B0F0"/>
          </a:solidFill>
          <a:ln>
            <a:solidFill>
              <a:srgbClr val="FFFFFF"/>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t>Add Claims</a:t>
            </a:r>
          </a:p>
        </p:txBody>
      </p:sp>
      <p:sp>
        <p:nvSpPr>
          <p:cNvPr id="31" name="Cloud Callout 30"/>
          <p:cNvSpPr/>
          <p:nvPr/>
        </p:nvSpPr>
        <p:spPr>
          <a:xfrm>
            <a:off x="2022984" y="2065333"/>
            <a:ext cx="1416238" cy="1276618"/>
          </a:xfrm>
          <a:prstGeom prst="cloudCallout">
            <a:avLst/>
          </a:prstGeom>
          <a:solidFill>
            <a:srgbClr val="92D050"/>
          </a:solidFill>
          <a:ln>
            <a:solidFill>
              <a:srgbClr val="FFFFFF"/>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200" dirty="0"/>
              <a:t>Claims Mappings</a:t>
            </a:r>
          </a:p>
        </p:txBody>
      </p:sp>
    </p:spTree>
    <p:extLst>
      <p:ext uri="{BB962C8B-B14F-4D97-AF65-F5344CB8AC3E}">
        <p14:creationId xmlns:p14="http://schemas.microsoft.com/office/powerpoint/2010/main" val="38736707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subTnLst>
                                    <p:set>
                                      <p:cBhvr override="childStyle">
                                        <p:cTn dur="1" fill="hold" display="0" masterRel="nextClick" afterEffect="1"/>
                                        <p:tgtEl>
                                          <p:spTgt spid="31"/>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29"/>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9"/>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animBg="1"/>
      <p:bldP spid="30" grpId="0" animBg="1"/>
      <p:bldP spid="3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9341" y="295961"/>
            <a:ext cx="7906296" cy="798210"/>
          </a:xfrm>
        </p:spPr>
        <p:txBody>
          <a:bodyPr vert="horz" wrap="square" lIns="93260" tIns="46630" rIns="93260" bIns="46630" rtlCol="0" anchor="t">
            <a:normAutofit fontScale="90000"/>
          </a:bodyPr>
          <a:lstStyle/>
          <a:p>
            <a:r>
              <a:rPr lang="en-US" dirty="0"/>
              <a:t>Claims - </a:t>
            </a:r>
            <a:r>
              <a:rPr lang="en-US" dirty="0" smtClean="0"/>
              <a:t>Pipeline</a:t>
            </a:r>
            <a:endParaRPr lang="en-US" dirty="0"/>
          </a:p>
        </p:txBody>
      </p:sp>
      <p:sp>
        <p:nvSpPr>
          <p:cNvPr id="3" name="Rectangle 2"/>
          <p:cNvSpPr/>
          <p:nvPr/>
        </p:nvSpPr>
        <p:spPr bwMode="auto">
          <a:xfrm>
            <a:off x="579437" y="1668462"/>
            <a:ext cx="2743200" cy="838200"/>
          </a:xfrm>
          <a:prstGeom prst="rect">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Box 3"/>
          <p:cNvSpPr txBox="1"/>
          <p:nvPr/>
        </p:nvSpPr>
        <p:spPr>
          <a:xfrm>
            <a:off x="731837" y="1773630"/>
            <a:ext cx="2493310" cy="627864"/>
          </a:xfrm>
          <a:prstGeom prst="rect">
            <a:avLst/>
          </a:prstGeom>
          <a:noFill/>
        </p:spPr>
        <p:txBody>
          <a:bodyPr wrap="none" lIns="182880" tIns="146304" rIns="182880" bIns="146304" rtlCol="0">
            <a:sp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Incoming Claim</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579437" y="3421062"/>
            <a:ext cx="2743200" cy="990600"/>
          </a:xfrm>
          <a:prstGeom prst="rect">
            <a:avLst/>
          </a:prstGeom>
          <a:solidFill>
            <a:srgbClr val="CC00CC"/>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xtBox 13"/>
          <p:cNvSpPr txBox="1"/>
          <p:nvPr/>
        </p:nvSpPr>
        <p:spPr>
          <a:xfrm>
            <a:off x="1289843" y="3344862"/>
            <a:ext cx="1377300" cy="627864"/>
          </a:xfrm>
          <a:prstGeom prst="rect">
            <a:avLst/>
          </a:prstGeom>
          <a:noFill/>
        </p:spPr>
        <p:txBody>
          <a:bodyPr wrap="none" lIns="182880" tIns="146304" rIns="182880" bIns="146304" rtlCol="0">
            <a:sp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Stage 1</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p:nvSpPr>
        <p:spPr bwMode="auto">
          <a:xfrm>
            <a:off x="4694237" y="2278062"/>
            <a:ext cx="2743200" cy="990600"/>
          </a:xfrm>
          <a:prstGeom prst="rect">
            <a:avLst/>
          </a:prstGeom>
          <a:solidFill>
            <a:srgbClr val="FFC000"/>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xtBox 15"/>
          <p:cNvSpPr txBox="1"/>
          <p:nvPr/>
        </p:nvSpPr>
        <p:spPr>
          <a:xfrm>
            <a:off x="5404643" y="2201862"/>
            <a:ext cx="1377300" cy="627864"/>
          </a:xfrm>
          <a:prstGeom prst="rect">
            <a:avLst/>
          </a:prstGeom>
          <a:noFill/>
        </p:spPr>
        <p:txBody>
          <a:bodyPr wrap="none" lIns="182880" tIns="146304" rIns="182880" bIns="146304" rtlCol="0">
            <a:sp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Stage 2</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p:nvSpPr>
        <p:spPr bwMode="auto">
          <a:xfrm>
            <a:off x="8732837" y="3421062"/>
            <a:ext cx="2743200" cy="990600"/>
          </a:xfrm>
          <a:prstGeom prst="rect">
            <a:avLst/>
          </a:prstGeom>
          <a:solidFill>
            <a:srgbClr val="92D050"/>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xtBox 17"/>
          <p:cNvSpPr txBox="1"/>
          <p:nvPr/>
        </p:nvSpPr>
        <p:spPr>
          <a:xfrm>
            <a:off x="9443243" y="3344862"/>
            <a:ext cx="1377300" cy="627864"/>
          </a:xfrm>
          <a:prstGeom prst="rect">
            <a:avLst/>
          </a:prstGeom>
          <a:noFill/>
        </p:spPr>
        <p:txBody>
          <a:bodyPr wrap="none" lIns="182880" tIns="146304" rIns="182880" bIns="146304" rtlCol="0">
            <a:sp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Stage 3</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9" name="Down Arrow 18"/>
          <p:cNvSpPr/>
          <p:nvPr/>
        </p:nvSpPr>
        <p:spPr bwMode="auto">
          <a:xfrm>
            <a:off x="1623290" y="2659062"/>
            <a:ext cx="655494" cy="609600"/>
          </a:xfrm>
          <a:prstGeom prst="downArrow">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xtBox 19"/>
          <p:cNvSpPr txBox="1"/>
          <p:nvPr/>
        </p:nvSpPr>
        <p:spPr>
          <a:xfrm>
            <a:off x="880356" y="3866897"/>
            <a:ext cx="2147063" cy="544765"/>
          </a:xfrm>
          <a:prstGeom prst="rect">
            <a:avLst/>
          </a:prstGeom>
          <a:noFill/>
        </p:spPr>
        <p:txBody>
          <a:bodyPr wrap="none" lIns="182880" tIns="146304" rIns="182880" bIns="146304" rtlCol="0">
            <a:spAutoFit/>
          </a:bodyPr>
          <a:lstStyle/>
          <a:p>
            <a:pPr algn="ctr" defTabSz="932472" fontAlgn="base">
              <a:lnSpc>
                <a:spcPct val="90000"/>
              </a:lnSpc>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Acceptance Rules</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1" name="TextBox 20"/>
          <p:cNvSpPr txBox="1"/>
          <p:nvPr/>
        </p:nvSpPr>
        <p:spPr>
          <a:xfrm>
            <a:off x="4892568" y="2723897"/>
            <a:ext cx="2352246" cy="544765"/>
          </a:xfrm>
          <a:prstGeom prst="rect">
            <a:avLst/>
          </a:prstGeom>
          <a:noFill/>
        </p:spPr>
        <p:txBody>
          <a:bodyPr wrap="none" lIns="182880" tIns="146304" rIns="182880" bIns="146304" rtlCol="0">
            <a:spAutoFit/>
          </a:bodyPr>
          <a:lstStyle/>
          <a:p>
            <a:pPr algn="ctr" defTabSz="932472" fontAlgn="base">
              <a:lnSpc>
                <a:spcPct val="90000"/>
              </a:lnSpc>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Authorization Rules</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2" name="TextBox 21"/>
          <p:cNvSpPr txBox="1"/>
          <p:nvPr/>
        </p:nvSpPr>
        <p:spPr>
          <a:xfrm>
            <a:off x="9190050" y="3866897"/>
            <a:ext cx="1834477" cy="544765"/>
          </a:xfrm>
          <a:prstGeom prst="rect">
            <a:avLst/>
          </a:prstGeom>
          <a:noFill/>
        </p:spPr>
        <p:txBody>
          <a:bodyPr wrap="none" lIns="182880" tIns="146304" rIns="182880" bIns="146304" rtlCol="0">
            <a:spAutoFit/>
          </a:bodyPr>
          <a:lstStyle/>
          <a:p>
            <a:pPr algn="ctr" defTabSz="932472" fontAlgn="base">
              <a:lnSpc>
                <a:spcPct val="90000"/>
              </a:lnSpc>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Issuance Rules</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3" name="Right Arrow 22"/>
          <p:cNvSpPr/>
          <p:nvPr/>
        </p:nvSpPr>
        <p:spPr bwMode="auto">
          <a:xfrm rot="19419627">
            <a:off x="3587029" y="3139527"/>
            <a:ext cx="838200" cy="381000"/>
          </a:xfrm>
          <a:prstGeom prst="rightArrow">
            <a:avLst/>
          </a:prstGeom>
          <a:solidFill>
            <a:schemeClr val="accent5"/>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p:nvSpPr>
        <p:spPr bwMode="auto">
          <a:xfrm>
            <a:off x="4694237" y="4183062"/>
            <a:ext cx="1295400" cy="990600"/>
          </a:xfrm>
          <a:prstGeom prst="rect">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6167292" y="4183062"/>
            <a:ext cx="1295400" cy="990600"/>
          </a:xfrm>
          <a:prstGeom prst="rect">
            <a:avLst/>
          </a:prstGeom>
          <a:solidFill>
            <a:schemeClr val="accent3"/>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TextBox 26"/>
          <p:cNvSpPr txBox="1"/>
          <p:nvPr/>
        </p:nvSpPr>
        <p:spPr>
          <a:xfrm>
            <a:off x="4694237" y="4364430"/>
            <a:ext cx="1295400" cy="627864"/>
          </a:xfrm>
          <a:prstGeom prst="rect">
            <a:avLst/>
          </a:prstGeom>
          <a:noFill/>
        </p:spPr>
        <p:txBody>
          <a:bodyPr wrap="square" lIns="182880" tIns="146304" rIns="182880" bIns="146304" rtlCol="0">
            <a:sp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Permit</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 name="TextBox 27"/>
          <p:cNvSpPr txBox="1"/>
          <p:nvPr/>
        </p:nvSpPr>
        <p:spPr>
          <a:xfrm>
            <a:off x="6134243" y="4364430"/>
            <a:ext cx="1295400" cy="627864"/>
          </a:xfrm>
          <a:prstGeom prst="rect">
            <a:avLst/>
          </a:prstGeom>
          <a:noFill/>
        </p:spPr>
        <p:txBody>
          <a:bodyPr wrap="square" lIns="182880" tIns="146304" rIns="182880" bIns="146304" rtlCol="0">
            <a:sp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Deny</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9" name="Right Arrow 28"/>
          <p:cNvSpPr/>
          <p:nvPr/>
        </p:nvSpPr>
        <p:spPr bwMode="auto">
          <a:xfrm rot="5400000">
            <a:off x="5044379" y="3541324"/>
            <a:ext cx="595116" cy="381000"/>
          </a:xfrm>
          <a:prstGeom prst="rightArrow">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Right Arrow 29"/>
          <p:cNvSpPr/>
          <p:nvPr/>
        </p:nvSpPr>
        <p:spPr bwMode="auto">
          <a:xfrm rot="5400000">
            <a:off x="6517434" y="3523997"/>
            <a:ext cx="595116" cy="381000"/>
          </a:xfrm>
          <a:prstGeom prst="rightArrow">
            <a:avLst/>
          </a:prstGeom>
          <a:solidFill>
            <a:schemeClr val="accent3"/>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1" name="Down Arrow 30"/>
          <p:cNvSpPr/>
          <p:nvPr/>
        </p:nvSpPr>
        <p:spPr bwMode="auto">
          <a:xfrm>
            <a:off x="9776690" y="4716462"/>
            <a:ext cx="655494" cy="609600"/>
          </a:xfrm>
          <a:prstGeom prst="downArrow">
            <a:avLst/>
          </a:prstGeom>
          <a:solidFill>
            <a:srgbClr val="92D050"/>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2" name="Rectangle 31"/>
          <p:cNvSpPr/>
          <p:nvPr/>
        </p:nvSpPr>
        <p:spPr bwMode="auto">
          <a:xfrm>
            <a:off x="8732837" y="5630862"/>
            <a:ext cx="2743200" cy="990600"/>
          </a:xfrm>
          <a:prstGeom prst="rect">
            <a:avLst/>
          </a:prstGeom>
          <a:solidFill>
            <a:schemeClr val="accent6"/>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3" name="TextBox 32"/>
          <p:cNvSpPr txBox="1"/>
          <p:nvPr/>
        </p:nvSpPr>
        <p:spPr>
          <a:xfrm>
            <a:off x="8941140" y="5812230"/>
            <a:ext cx="2326599" cy="627864"/>
          </a:xfrm>
          <a:prstGeom prst="rect">
            <a:avLst/>
          </a:prstGeom>
          <a:noFill/>
        </p:spPr>
        <p:txBody>
          <a:bodyPr wrap="none" lIns="182880" tIns="146304" rIns="182880" bIns="146304" rtlCol="0">
            <a:sp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Claim / Access</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 name="Right Arrow 34"/>
          <p:cNvSpPr/>
          <p:nvPr/>
        </p:nvSpPr>
        <p:spPr bwMode="auto">
          <a:xfrm rot="1929608">
            <a:off x="7672864" y="2904411"/>
            <a:ext cx="838200" cy="381000"/>
          </a:xfrm>
          <a:prstGeom prst="rightArrow">
            <a:avLst/>
          </a:prstGeom>
          <a:solidFill>
            <a:srgbClr val="FFC000"/>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5319335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3" grpId="0" animBg="1"/>
      <p:bldP spid="14" grpId="0"/>
      <p:bldP spid="15" grpId="0" animBg="1"/>
      <p:bldP spid="16" grpId="0"/>
      <p:bldP spid="17" grpId="0" animBg="1"/>
      <p:bldP spid="18" grpId="0"/>
      <p:bldP spid="19" grpId="0" animBg="1"/>
      <p:bldP spid="20" grpId="0"/>
      <p:bldP spid="21" grpId="0"/>
      <p:bldP spid="22" grpId="0"/>
      <p:bldP spid="23" grpId="0" animBg="1"/>
      <p:bldP spid="25" grpId="0" animBg="1"/>
      <p:bldP spid="26" grpId="0" animBg="1"/>
      <p:bldP spid="27" grpId="0"/>
      <p:bldP spid="28" grpId="0"/>
      <p:bldP spid="29" grpId="0" animBg="1"/>
      <p:bldP spid="30" grpId="0" animBg="1"/>
      <p:bldP spid="31" grpId="0" animBg="1"/>
      <p:bldP spid="32" grpId="0" animBg="1"/>
      <p:bldP spid="33" grpId="0"/>
      <p:bldP spid="3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494786"/>
            <a:ext cx="11887200" cy="4770537"/>
          </a:xfrm>
        </p:spPr>
        <p:txBody>
          <a:bodyPr/>
          <a:lstStyle/>
          <a:p>
            <a:r>
              <a:rPr lang="en-US" sz="2800" dirty="0"/>
              <a:t>What is Claims Augmentation?</a:t>
            </a:r>
          </a:p>
          <a:p>
            <a:pPr lvl="1"/>
            <a:endParaRPr lang="en-US" sz="1600" dirty="0" smtClean="0"/>
          </a:p>
          <a:p>
            <a:pPr lvl="1"/>
            <a:r>
              <a:rPr lang="en-US" sz="1600" dirty="0" smtClean="0"/>
              <a:t>Ability </a:t>
            </a:r>
            <a:r>
              <a:rPr lang="en-US" sz="1600" dirty="0"/>
              <a:t>to intercept the incoming claims and transform to different outgoing claims</a:t>
            </a:r>
          </a:p>
          <a:p>
            <a:pPr lvl="1"/>
            <a:r>
              <a:rPr lang="en-US" sz="1600" dirty="0"/>
              <a:t>Add additional attributes before output is </a:t>
            </a:r>
            <a:r>
              <a:rPr lang="en-US" sz="1600" dirty="0" smtClean="0"/>
              <a:t>generated</a:t>
            </a:r>
          </a:p>
          <a:p>
            <a:pPr marL="342900" lvl="1" indent="0">
              <a:buNone/>
            </a:pPr>
            <a:endParaRPr lang="en-US" sz="1600" dirty="0"/>
          </a:p>
          <a:p>
            <a:r>
              <a:rPr lang="en-US" sz="2800" dirty="0"/>
              <a:t>Why would you need to Augment returned claims?</a:t>
            </a:r>
          </a:p>
          <a:p>
            <a:pPr lvl="1"/>
            <a:endParaRPr lang="en-US" sz="1600" dirty="0" smtClean="0"/>
          </a:p>
          <a:p>
            <a:pPr lvl="1"/>
            <a:r>
              <a:rPr lang="en-US" sz="1600" dirty="0" smtClean="0"/>
              <a:t>E.g</a:t>
            </a:r>
            <a:r>
              <a:rPr lang="en-US" sz="1600" dirty="0"/>
              <a:t>. Retrieve user attributes from line of business </a:t>
            </a:r>
            <a:r>
              <a:rPr lang="en-US" sz="1600" dirty="0" smtClean="0"/>
              <a:t>application</a:t>
            </a:r>
          </a:p>
          <a:p>
            <a:pPr marL="342900" lvl="1" indent="0">
              <a:buNone/>
            </a:pPr>
            <a:endParaRPr lang="en-US" sz="1600" dirty="0"/>
          </a:p>
          <a:p>
            <a:r>
              <a:rPr lang="en-US" sz="2800" dirty="0"/>
              <a:t>Types of </a:t>
            </a:r>
            <a:r>
              <a:rPr lang="en-US" sz="2800" dirty="0" smtClean="0"/>
              <a:t>Augmentation</a:t>
            </a:r>
            <a:endParaRPr lang="en-US" sz="2800" dirty="0"/>
          </a:p>
          <a:p>
            <a:pPr lvl="1"/>
            <a:endParaRPr lang="en-US" sz="1600" dirty="0" smtClean="0"/>
          </a:p>
          <a:p>
            <a:pPr lvl="1"/>
            <a:r>
              <a:rPr lang="en-US" sz="1600" dirty="0" smtClean="0"/>
              <a:t>Federation </a:t>
            </a:r>
            <a:r>
              <a:rPr lang="en-US" sz="1600" dirty="0"/>
              <a:t>Gateway: Claim Mapping Transformation (Incoming &gt; Outgoing)</a:t>
            </a:r>
          </a:p>
          <a:p>
            <a:pPr lvl="1"/>
            <a:r>
              <a:rPr lang="en-US" sz="1600" dirty="0"/>
              <a:t>SharePoint: Claim Mapping Transformation (Incoming &gt; Outgoing)</a:t>
            </a:r>
          </a:p>
          <a:p>
            <a:pPr lvl="1"/>
            <a:r>
              <a:rPr lang="en-US" sz="1600" dirty="0"/>
              <a:t>Custom: Append Claim </a:t>
            </a:r>
            <a:r>
              <a:rPr lang="en-US" sz="1600" dirty="0" smtClean="0"/>
              <a:t>Attributes</a:t>
            </a:r>
          </a:p>
          <a:p>
            <a:pPr marL="342900" lvl="1" indent="0">
              <a:buNone/>
            </a:pPr>
            <a:endParaRPr lang="en-US" sz="1600" dirty="0"/>
          </a:p>
        </p:txBody>
      </p:sp>
      <p:sp>
        <p:nvSpPr>
          <p:cNvPr id="3" name="Title 2"/>
          <p:cNvSpPr>
            <a:spLocks noGrp="1"/>
          </p:cNvSpPr>
          <p:nvPr>
            <p:ph type="title"/>
          </p:nvPr>
        </p:nvSpPr>
        <p:spPr/>
        <p:txBody>
          <a:bodyPr/>
          <a:lstStyle/>
          <a:p>
            <a:r>
              <a:rPr lang="en-US" dirty="0" smtClean="0"/>
              <a:t>Claims Augmentation</a:t>
            </a:r>
            <a:endParaRPr lang="en-US" dirty="0"/>
          </a:p>
        </p:txBody>
      </p:sp>
    </p:spTree>
    <p:extLst>
      <p:ext uri="{BB962C8B-B14F-4D97-AF65-F5344CB8AC3E}">
        <p14:creationId xmlns:p14="http://schemas.microsoft.com/office/powerpoint/2010/main" val="32614550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9" end="9"/>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11" end="1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12" end="12"/>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2255107" y="2753782"/>
            <a:ext cx="4518970" cy="414353"/>
          </a:xfrm>
          <a:prstGeom prst="rect">
            <a:avLst/>
          </a:prstGeom>
        </p:spPr>
        <p:txBody>
          <a:bodyPr wrap="square">
            <a:spAutoFit/>
          </a:bodyPr>
          <a:lstStyle/>
          <a:p>
            <a:pPr lvl="1" algn="ctr"/>
            <a:r>
              <a:rPr lang="en-US" sz="2040" i="1" dirty="0"/>
              <a:t>i:0#.f|membershipprovider|user</a:t>
            </a:r>
          </a:p>
        </p:txBody>
      </p:sp>
      <p:sp>
        <p:nvSpPr>
          <p:cNvPr id="6" name="Rectangular Callout 5"/>
          <p:cNvSpPr/>
          <p:nvPr/>
        </p:nvSpPr>
        <p:spPr>
          <a:xfrm>
            <a:off x="2120346" y="1968830"/>
            <a:ext cx="1493816" cy="642643"/>
          </a:xfrm>
          <a:prstGeom prst="wedgeRectCallout">
            <a:avLst>
              <a:gd name="adj1" fmla="val 10659"/>
              <a:gd name="adj2" fmla="val 81764"/>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22" dirty="0">
                <a:solidFill>
                  <a:schemeClr val="tx1"/>
                </a:solidFill>
              </a:rPr>
              <a:t>Identity Claim</a:t>
            </a:r>
          </a:p>
        </p:txBody>
      </p:sp>
      <p:sp>
        <p:nvSpPr>
          <p:cNvPr id="7" name="Rectangular Callout 6"/>
          <p:cNvSpPr/>
          <p:nvPr/>
        </p:nvSpPr>
        <p:spPr>
          <a:xfrm>
            <a:off x="2029562" y="3360852"/>
            <a:ext cx="1321875" cy="642643"/>
          </a:xfrm>
          <a:prstGeom prst="wedgeRectCallout">
            <a:avLst>
              <a:gd name="adj1" fmla="val 35611"/>
              <a:gd name="adj2" fmla="val -90331"/>
            </a:avLst>
          </a:prstGeom>
          <a:ln>
            <a:solidFill>
              <a:srgbClr val="FFFFFF"/>
            </a:solidFill>
          </a:ln>
        </p:spPr>
        <p:style>
          <a:lnRef idx="1">
            <a:schemeClr val="dk1"/>
          </a:lnRef>
          <a:fillRef idx="3">
            <a:schemeClr val="dk1"/>
          </a:fillRef>
          <a:effectRef idx="2">
            <a:schemeClr val="dk1"/>
          </a:effectRef>
          <a:fontRef idx="minor">
            <a:schemeClr val="lt1"/>
          </a:fontRef>
        </p:style>
        <p:txBody>
          <a:bodyPr rtlCol="0" anchor="ctr"/>
          <a:lstStyle/>
          <a:p>
            <a:pPr algn="ctr"/>
            <a:r>
              <a:rPr lang="en-US" sz="1122" dirty="0">
                <a:solidFill>
                  <a:schemeClr val="tx1"/>
                </a:solidFill>
              </a:rPr>
              <a:t>Reserved</a:t>
            </a:r>
          </a:p>
        </p:txBody>
      </p:sp>
      <p:sp>
        <p:nvSpPr>
          <p:cNvPr id="8" name="Rectangular Callout 7"/>
          <p:cNvSpPr/>
          <p:nvPr/>
        </p:nvSpPr>
        <p:spPr>
          <a:xfrm>
            <a:off x="4319039" y="3488054"/>
            <a:ext cx="1321875" cy="642643"/>
          </a:xfrm>
          <a:prstGeom prst="wedgeRectCallout">
            <a:avLst>
              <a:gd name="adj1" fmla="val -112360"/>
              <a:gd name="adj2" fmla="val -111037"/>
            </a:avLst>
          </a:prstGeom>
          <a:ln>
            <a:solidFill>
              <a:srgbClr val="FFFFFF"/>
            </a:solidFill>
          </a:ln>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122" dirty="0">
                <a:solidFill>
                  <a:schemeClr val="tx1"/>
                </a:solidFill>
              </a:rPr>
              <a:t>Forms</a:t>
            </a:r>
          </a:p>
        </p:txBody>
      </p:sp>
      <p:sp>
        <p:nvSpPr>
          <p:cNvPr id="9" name="Rectangular Callout 8"/>
          <p:cNvSpPr/>
          <p:nvPr/>
        </p:nvSpPr>
        <p:spPr>
          <a:xfrm>
            <a:off x="3765392" y="1968830"/>
            <a:ext cx="1321875" cy="642643"/>
          </a:xfrm>
          <a:prstGeom prst="wedgeRectCallout">
            <a:avLst>
              <a:gd name="adj1" fmla="val -73650"/>
              <a:gd name="adj2" fmla="val 88021"/>
            </a:avLst>
          </a:prstGeom>
          <a:ln>
            <a:solidFill>
              <a:srgbClr val="FFFFFF"/>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122" dirty="0">
                <a:solidFill>
                  <a:schemeClr val="tx1"/>
                </a:solidFill>
              </a:rPr>
              <a:t>Type: String</a:t>
            </a:r>
          </a:p>
        </p:txBody>
      </p:sp>
      <p:sp>
        <p:nvSpPr>
          <p:cNvPr id="10" name="Rectangular Callout 9"/>
          <p:cNvSpPr/>
          <p:nvPr/>
        </p:nvSpPr>
        <p:spPr>
          <a:xfrm>
            <a:off x="3425715" y="4359761"/>
            <a:ext cx="1321875" cy="642643"/>
          </a:xfrm>
          <a:prstGeom prst="wedgeRectCallout">
            <a:avLst>
              <a:gd name="adj1" fmla="val -58042"/>
              <a:gd name="adj2" fmla="val -251020"/>
            </a:avLst>
          </a:prstGeom>
          <a:ln>
            <a:solidFill>
              <a:srgbClr val="FFFFFF"/>
            </a:solid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1122" dirty="0">
                <a:solidFill>
                  <a:schemeClr val="tx1"/>
                </a:solidFill>
              </a:rPr>
              <a:t>User Login Name</a:t>
            </a:r>
          </a:p>
        </p:txBody>
      </p:sp>
      <p:sp>
        <p:nvSpPr>
          <p:cNvPr id="11" name="Rectangular Callout 10"/>
          <p:cNvSpPr/>
          <p:nvPr/>
        </p:nvSpPr>
        <p:spPr>
          <a:xfrm>
            <a:off x="6039048" y="3488053"/>
            <a:ext cx="1321875" cy="642643"/>
          </a:xfrm>
          <a:prstGeom prst="wedgeRectCallout">
            <a:avLst>
              <a:gd name="adj1" fmla="val -29322"/>
              <a:gd name="adj2" fmla="val -114890"/>
            </a:avLst>
          </a:prstGeom>
          <a:ln>
            <a:solidFill>
              <a:srgbClr val="FFFFFF"/>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122" dirty="0">
                <a:solidFill>
                  <a:schemeClr val="tx1"/>
                </a:solidFill>
              </a:rPr>
              <a:t>Account</a:t>
            </a:r>
          </a:p>
        </p:txBody>
      </p:sp>
      <p:sp>
        <p:nvSpPr>
          <p:cNvPr id="12" name="Rectangular Callout 11"/>
          <p:cNvSpPr/>
          <p:nvPr/>
        </p:nvSpPr>
        <p:spPr>
          <a:xfrm>
            <a:off x="5470429" y="1968829"/>
            <a:ext cx="1321875" cy="642643"/>
          </a:xfrm>
          <a:prstGeom prst="wedgeRectCallout">
            <a:avLst>
              <a:gd name="adj1" fmla="val -78645"/>
              <a:gd name="adj2" fmla="val 88021"/>
            </a:avLst>
          </a:prstGeom>
          <a:ln>
            <a:solidFill>
              <a:srgbClr val="FFFFFF"/>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122" dirty="0">
                <a:solidFill>
                  <a:schemeClr val="tx1"/>
                </a:solidFill>
              </a:rPr>
              <a:t>Provider Name</a:t>
            </a:r>
          </a:p>
        </p:txBody>
      </p:sp>
      <p:sp>
        <p:nvSpPr>
          <p:cNvPr id="14" name="Title 13"/>
          <p:cNvSpPr>
            <a:spLocks noGrp="1"/>
          </p:cNvSpPr>
          <p:nvPr>
            <p:ph type="title"/>
          </p:nvPr>
        </p:nvSpPr>
        <p:spPr/>
        <p:txBody>
          <a:bodyPr/>
          <a:lstStyle/>
          <a:p>
            <a:r>
              <a:rPr lang="en-US" dirty="0"/>
              <a:t>Claims – What will you see?</a:t>
            </a:r>
          </a:p>
        </p:txBody>
      </p:sp>
    </p:spTree>
    <p:extLst>
      <p:ext uri="{BB962C8B-B14F-4D97-AF65-F5344CB8AC3E}">
        <p14:creationId xmlns:p14="http://schemas.microsoft.com/office/powerpoint/2010/main" val="10026324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2222574" y="2662787"/>
            <a:ext cx="4518970" cy="414353"/>
          </a:xfrm>
          <a:prstGeom prst="rect">
            <a:avLst/>
          </a:prstGeom>
        </p:spPr>
        <p:txBody>
          <a:bodyPr wrap="square">
            <a:spAutoFit/>
          </a:bodyPr>
          <a:lstStyle/>
          <a:p>
            <a:pPr lvl="1" algn="ctr"/>
            <a:r>
              <a:rPr lang="en-US" sz="2040" i="1" dirty="0"/>
              <a:t>i:0#.w|domain\user</a:t>
            </a:r>
          </a:p>
        </p:txBody>
      </p:sp>
      <p:sp>
        <p:nvSpPr>
          <p:cNvPr id="6" name="Rectangular Callout 5"/>
          <p:cNvSpPr/>
          <p:nvPr/>
        </p:nvSpPr>
        <p:spPr>
          <a:xfrm>
            <a:off x="2756313" y="1877835"/>
            <a:ext cx="1493816" cy="642643"/>
          </a:xfrm>
          <a:prstGeom prst="wedgeRectCallout">
            <a:avLst>
              <a:gd name="adj1" fmla="val 10659"/>
              <a:gd name="adj2" fmla="val 81764"/>
            </a:avLst>
          </a:prstGeom>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22" dirty="0">
                <a:solidFill>
                  <a:schemeClr val="tx1"/>
                </a:solidFill>
              </a:rPr>
              <a:t>Identity Claim</a:t>
            </a:r>
          </a:p>
        </p:txBody>
      </p:sp>
      <p:sp>
        <p:nvSpPr>
          <p:cNvPr id="7" name="Rectangular Callout 6"/>
          <p:cNvSpPr/>
          <p:nvPr/>
        </p:nvSpPr>
        <p:spPr>
          <a:xfrm>
            <a:off x="2673783" y="3269857"/>
            <a:ext cx="1321875" cy="642643"/>
          </a:xfrm>
          <a:prstGeom prst="wedgeRectCallout">
            <a:avLst>
              <a:gd name="adj1" fmla="val 35611"/>
              <a:gd name="adj2" fmla="val -90331"/>
            </a:avLst>
          </a:prstGeom>
          <a:ln>
            <a:solidFill>
              <a:srgbClr val="FFFFFF"/>
            </a:solidFill>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122" dirty="0">
                <a:solidFill>
                  <a:schemeClr val="tx1"/>
                </a:solidFill>
              </a:rPr>
              <a:t>Reserved</a:t>
            </a:r>
          </a:p>
        </p:txBody>
      </p:sp>
      <p:sp>
        <p:nvSpPr>
          <p:cNvPr id="8" name="Rectangular Callout 7"/>
          <p:cNvSpPr/>
          <p:nvPr/>
        </p:nvSpPr>
        <p:spPr>
          <a:xfrm>
            <a:off x="5087056" y="3397058"/>
            <a:ext cx="1321875" cy="642643"/>
          </a:xfrm>
          <a:prstGeom prst="wedgeRectCallout">
            <a:avLst>
              <a:gd name="adj1" fmla="val -112360"/>
              <a:gd name="adj2" fmla="val -111037"/>
            </a:avLst>
          </a:prstGeom>
          <a:ln>
            <a:solidFill>
              <a:srgbClr val="FFFFFF"/>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122" dirty="0">
                <a:solidFill>
                  <a:schemeClr val="tx1"/>
                </a:solidFill>
              </a:rPr>
              <a:t>Windows</a:t>
            </a:r>
          </a:p>
        </p:txBody>
      </p:sp>
      <p:sp>
        <p:nvSpPr>
          <p:cNvPr id="9" name="Rectangular Callout 8"/>
          <p:cNvSpPr/>
          <p:nvPr/>
        </p:nvSpPr>
        <p:spPr>
          <a:xfrm>
            <a:off x="4426118" y="1877835"/>
            <a:ext cx="1321875" cy="642643"/>
          </a:xfrm>
          <a:prstGeom prst="wedgeRectCallout">
            <a:avLst>
              <a:gd name="adj1" fmla="val -73650"/>
              <a:gd name="adj2" fmla="val 88021"/>
            </a:avLst>
          </a:prstGeom>
          <a:ln>
            <a:solidFill>
              <a:srgbClr val="FFFFFF"/>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122" dirty="0">
                <a:solidFill>
                  <a:schemeClr val="tx1"/>
                </a:solidFill>
              </a:rPr>
              <a:t>Type: String</a:t>
            </a:r>
          </a:p>
        </p:txBody>
      </p:sp>
      <p:sp>
        <p:nvSpPr>
          <p:cNvPr id="10" name="Rectangular Callout 9"/>
          <p:cNvSpPr/>
          <p:nvPr/>
        </p:nvSpPr>
        <p:spPr>
          <a:xfrm>
            <a:off x="4102948" y="4268766"/>
            <a:ext cx="1321875" cy="642643"/>
          </a:xfrm>
          <a:prstGeom prst="wedgeRectCallout">
            <a:avLst>
              <a:gd name="adj1" fmla="val -58042"/>
              <a:gd name="adj2" fmla="val -251020"/>
            </a:avLst>
          </a:prstGeom>
          <a:ln>
            <a:solidFill>
              <a:srgbClr val="FFFFFF"/>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122" dirty="0">
                <a:solidFill>
                  <a:schemeClr val="tx1"/>
                </a:solidFill>
              </a:rPr>
              <a:t>User Login Name</a:t>
            </a:r>
          </a:p>
        </p:txBody>
      </p:sp>
      <p:sp>
        <p:nvSpPr>
          <p:cNvPr id="11" name="Rectangular Callout 10"/>
          <p:cNvSpPr/>
          <p:nvPr/>
        </p:nvSpPr>
        <p:spPr>
          <a:xfrm>
            <a:off x="5923983" y="1877835"/>
            <a:ext cx="1321875" cy="642643"/>
          </a:xfrm>
          <a:prstGeom prst="wedgeRectCallout">
            <a:avLst>
              <a:gd name="adj1" fmla="val -78645"/>
              <a:gd name="adj2" fmla="val 88021"/>
            </a:avLst>
          </a:prstGeom>
          <a:ln>
            <a:solidFill>
              <a:srgbClr val="FFFFFF"/>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122" dirty="0">
                <a:solidFill>
                  <a:schemeClr val="tx1"/>
                </a:solidFill>
              </a:rPr>
              <a:t>Account</a:t>
            </a:r>
          </a:p>
        </p:txBody>
      </p:sp>
      <p:sp>
        <p:nvSpPr>
          <p:cNvPr id="13" name="Title 12"/>
          <p:cNvSpPr>
            <a:spLocks noGrp="1"/>
          </p:cNvSpPr>
          <p:nvPr>
            <p:ph type="title"/>
          </p:nvPr>
        </p:nvSpPr>
        <p:spPr/>
        <p:txBody>
          <a:bodyPr/>
          <a:lstStyle/>
          <a:p>
            <a:r>
              <a:rPr lang="en-US" dirty="0" smtClean="0"/>
              <a:t>Claims – What will you see?</a:t>
            </a:r>
            <a:endParaRPr lang="en-US" dirty="0"/>
          </a:p>
        </p:txBody>
      </p:sp>
    </p:spTree>
    <p:extLst>
      <p:ext uri="{BB962C8B-B14F-4D97-AF65-F5344CB8AC3E}">
        <p14:creationId xmlns:p14="http://schemas.microsoft.com/office/powerpoint/2010/main" val="5190863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ular Callout 10"/>
          <p:cNvSpPr/>
          <p:nvPr/>
        </p:nvSpPr>
        <p:spPr>
          <a:xfrm>
            <a:off x="4794346" y="1969770"/>
            <a:ext cx="1321875" cy="642643"/>
          </a:xfrm>
          <a:prstGeom prst="wedgeRectCallout">
            <a:avLst>
              <a:gd name="adj1" fmla="val -103619"/>
              <a:gd name="adj2" fmla="val 95727"/>
            </a:avLst>
          </a:prstGeom>
          <a:ln>
            <a:solidFill>
              <a:srgbClr val="FFFFFF"/>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122" dirty="0">
                <a:solidFill>
                  <a:schemeClr val="tx1"/>
                </a:solidFill>
              </a:rPr>
              <a:t>Provider Name</a:t>
            </a:r>
          </a:p>
        </p:txBody>
      </p:sp>
      <p:sp>
        <p:nvSpPr>
          <p:cNvPr id="2" name="Title 1"/>
          <p:cNvSpPr>
            <a:spLocks noGrp="1"/>
          </p:cNvSpPr>
          <p:nvPr>
            <p:ph type="title"/>
          </p:nvPr>
        </p:nvSpPr>
        <p:spPr>
          <a:xfrm>
            <a:off x="369341" y="295961"/>
            <a:ext cx="7906296" cy="798210"/>
          </a:xfrm>
        </p:spPr>
        <p:txBody>
          <a:bodyPr vert="horz" wrap="square" lIns="93260" tIns="46630" rIns="93260" bIns="46630" rtlCol="0" anchor="t">
            <a:normAutofit fontScale="90000"/>
          </a:bodyPr>
          <a:lstStyle/>
          <a:p>
            <a:r>
              <a:rPr lang="en-US" dirty="0"/>
              <a:t>Claims - What will you see?</a:t>
            </a:r>
          </a:p>
        </p:txBody>
      </p:sp>
      <p:sp>
        <p:nvSpPr>
          <p:cNvPr id="5" name="Rectangle 4"/>
          <p:cNvSpPr/>
          <p:nvPr/>
        </p:nvSpPr>
        <p:spPr>
          <a:xfrm>
            <a:off x="2092444" y="2771230"/>
            <a:ext cx="4518970" cy="414353"/>
          </a:xfrm>
          <a:prstGeom prst="rect">
            <a:avLst/>
          </a:prstGeom>
        </p:spPr>
        <p:txBody>
          <a:bodyPr wrap="square">
            <a:spAutoFit/>
          </a:bodyPr>
          <a:lstStyle/>
          <a:p>
            <a:pPr lvl="1" algn="ctr"/>
            <a:r>
              <a:rPr lang="en-US" sz="2040" i="1" dirty="0"/>
              <a:t>i:05.t|azure|me@email.com</a:t>
            </a:r>
          </a:p>
        </p:txBody>
      </p:sp>
      <p:sp>
        <p:nvSpPr>
          <p:cNvPr id="6" name="Rectangular Callout 5"/>
          <p:cNvSpPr/>
          <p:nvPr/>
        </p:nvSpPr>
        <p:spPr>
          <a:xfrm>
            <a:off x="1833884" y="1969770"/>
            <a:ext cx="1493816" cy="642643"/>
          </a:xfrm>
          <a:prstGeom prst="wedgeRectCallout">
            <a:avLst>
              <a:gd name="adj1" fmla="val 31101"/>
              <a:gd name="adj2" fmla="val 85617"/>
            </a:avLst>
          </a:prstGeom>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22" dirty="0">
                <a:solidFill>
                  <a:schemeClr val="tx1"/>
                </a:solidFill>
              </a:rPr>
              <a:t>Identity Claim</a:t>
            </a:r>
          </a:p>
        </p:txBody>
      </p:sp>
      <p:sp>
        <p:nvSpPr>
          <p:cNvPr id="7" name="Rectangular Callout 6"/>
          <p:cNvSpPr/>
          <p:nvPr/>
        </p:nvSpPr>
        <p:spPr>
          <a:xfrm>
            <a:off x="2081477" y="3378298"/>
            <a:ext cx="1321875" cy="642643"/>
          </a:xfrm>
          <a:prstGeom prst="wedgeRectCallout">
            <a:avLst>
              <a:gd name="adj1" fmla="val 35611"/>
              <a:gd name="adj2" fmla="val -90331"/>
            </a:avLst>
          </a:prstGeom>
          <a:ln>
            <a:solidFill>
              <a:srgbClr val="FFFFFF"/>
            </a:solidFill>
          </a:ln>
        </p:spPr>
        <p:style>
          <a:lnRef idx="0">
            <a:schemeClr val="dk1"/>
          </a:lnRef>
          <a:fillRef idx="3">
            <a:schemeClr val="dk1"/>
          </a:fillRef>
          <a:effectRef idx="3">
            <a:schemeClr val="dk1"/>
          </a:effectRef>
          <a:fontRef idx="minor">
            <a:schemeClr val="lt1"/>
          </a:fontRef>
        </p:style>
        <p:txBody>
          <a:bodyPr rtlCol="0" anchor="ctr"/>
          <a:lstStyle/>
          <a:p>
            <a:pPr algn="ctr"/>
            <a:r>
              <a:rPr lang="en-US" sz="1122" dirty="0">
                <a:solidFill>
                  <a:schemeClr val="tx1"/>
                </a:solidFill>
              </a:rPr>
              <a:t>Reserved</a:t>
            </a:r>
          </a:p>
        </p:txBody>
      </p:sp>
      <p:sp>
        <p:nvSpPr>
          <p:cNvPr id="8" name="Rectangular Callout 7"/>
          <p:cNvSpPr/>
          <p:nvPr/>
        </p:nvSpPr>
        <p:spPr>
          <a:xfrm>
            <a:off x="4115111" y="3505501"/>
            <a:ext cx="1321875" cy="642643"/>
          </a:xfrm>
          <a:prstGeom prst="wedgeRectCallout">
            <a:avLst>
              <a:gd name="adj1" fmla="val -93630"/>
              <a:gd name="adj2" fmla="val -112321"/>
            </a:avLst>
          </a:prstGeom>
          <a:ln>
            <a:solidFill>
              <a:srgbClr val="FFFFFF"/>
            </a:solidFill>
          </a:ln>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122" dirty="0">
                <a:solidFill>
                  <a:schemeClr val="tx1"/>
                </a:solidFill>
              </a:rPr>
              <a:t>Trusted Identity</a:t>
            </a:r>
          </a:p>
        </p:txBody>
      </p:sp>
      <p:sp>
        <p:nvSpPr>
          <p:cNvPr id="9" name="Rectangular Callout 8"/>
          <p:cNvSpPr/>
          <p:nvPr/>
        </p:nvSpPr>
        <p:spPr>
          <a:xfrm>
            <a:off x="3403353" y="1969770"/>
            <a:ext cx="1321875" cy="642643"/>
          </a:xfrm>
          <a:prstGeom prst="wedgeRectCallout">
            <a:avLst>
              <a:gd name="adj1" fmla="val -44306"/>
              <a:gd name="adj2" fmla="val 88021"/>
            </a:avLst>
          </a:prstGeom>
          <a:ln>
            <a:solidFill>
              <a:srgbClr val="FFFFFF"/>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122" dirty="0">
                <a:solidFill>
                  <a:schemeClr val="tx1"/>
                </a:solidFill>
              </a:rPr>
              <a:t>Type: String</a:t>
            </a:r>
          </a:p>
        </p:txBody>
      </p:sp>
      <p:sp>
        <p:nvSpPr>
          <p:cNvPr id="10" name="Rectangular Callout 9"/>
          <p:cNvSpPr/>
          <p:nvPr/>
        </p:nvSpPr>
        <p:spPr>
          <a:xfrm>
            <a:off x="3477633" y="4385462"/>
            <a:ext cx="1321875" cy="642643"/>
          </a:xfrm>
          <a:prstGeom prst="wedgeRectCallout">
            <a:avLst>
              <a:gd name="adj1" fmla="val -58042"/>
              <a:gd name="adj2" fmla="val -251020"/>
            </a:avLst>
          </a:prstGeom>
          <a:ln>
            <a:solidFill>
              <a:srgbClr val="FFFFFF"/>
            </a:solid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1122" dirty="0">
                <a:solidFill>
                  <a:schemeClr val="tx1"/>
                </a:solidFill>
              </a:rPr>
              <a:t>Email Type</a:t>
            </a:r>
          </a:p>
        </p:txBody>
      </p:sp>
      <p:sp>
        <p:nvSpPr>
          <p:cNvPr id="12" name="Rectangular Callout 11"/>
          <p:cNvSpPr/>
          <p:nvPr/>
        </p:nvSpPr>
        <p:spPr>
          <a:xfrm>
            <a:off x="6148744" y="3579591"/>
            <a:ext cx="1321875" cy="642643"/>
          </a:xfrm>
          <a:prstGeom prst="wedgeRectCallout">
            <a:avLst>
              <a:gd name="adj1" fmla="val -93630"/>
              <a:gd name="adj2" fmla="val -112321"/>
            </a:avLst>
          </a:prstGeom>
          <a:ln>
            <a:solidFill>
              <a:srgbClr val="FFFFFF"/>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122" dirty="0">
                <a:solidFill>
                  <a:schemeClr val="tx1"/>
                </a:solidFill>
              </a:rPr>
              <a:t>Email</a:t>
            </a:r>
          </a:p>
        </p:txBody>
      </p:sp>
    </p:spTree>
    <p:extLst>
      <p:ext uri="{BB962C8B-B14F-4D97-AF65-F5344CB8AC3E}">
        <p14:creationId xmlns:p14="http://schemas.microsoft.com/office/powerpoint/2010/main" val="2103464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p:bldP spid="6" grpId="0" animBg="1"/>
      <p:bldP spid="7" grpId="0" animBg="1"/>
      <p:bldP spid="8" grpId="0" animBg="1"/>
      <p:bldP spid="9" grpId="0" animBg="1"/>
      <p:bldP spid="10"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582862"/>
            <a:ext cx="11887200" cy="1374775"/>
          </a:xfrm>
        </p:spPr>
        <p:txBody>
          <a:bodyPr/>
          <a:lstStyle/>
          <a:p>
            <a:r>
              <a:rPr lang="en-US" dirty="0" err="1" smtClean="0"/>
              <a:t>OAuth</a:t>
            </a:r>
            <a:endParaRPr lang="en-US" dirty="0"/>
          </a:p>
        </p:txBody>
      </p:sp>
    </p:spTree>
    <p:extLst>
      <p:ext uri="{BB962C8B-B14F-4D97-AF65-F5344CB8AC3E}">
        <p14:creationId xmlns:p14="http://schemas.microsoft.com/office/powerpoint/2010/main" val="41129267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494786"/>
            <a:ext cx="11887200" cy="5090624"/>
          </a:xfrm>
        </p:spPr>
        <p:txBody>
          <a:bodyPr/>
          <a:lstStyle/>
          <a:p>
            <a:r>
              <a:rPr lang="en-US" sz="2800" dirty="0" smtClean="0"/>
              <a:t>Definition</a:t>
            </a:r>
          </a:p>
          <a:p>
            <a:pPr marL="342900" lvl="1" indent="0">
              <a:buNone/>
            </a:pPr>
            <a:endParaRPr lang="en-US" sz="1600" dirty="0"/>
          </a:p>
          <a:p>
            <a:pPr lvl="1"/>
            <a:r>
              <a:rPr lang="en-US" sz="1600" dirty="0" err="1"/>
              <a:t>OAuth</a:t>
            </a:r>
            <a:r>
              <a:rPr lang="en-US" sz="1600" dirty="0"/>
              <a:t> enables users to approve an application to act on their behalf without sharing their user name and </a:t>
            </a:r>
            <a:r>
              <a:rPr lang="en-US" sz="1600" dirty="0" smtClean="0"/>
              <a:t>password</a:t>
            </a:r>
          </a:p>
          <a:p>
            <a:pPr lvl="1"/>
            <a:r>
              <a:rPr lang="en-US" sz="1600" dirty="0" err="1"/>
              <a:t>OAuth</a:t>
            </a:r>
            <a:r>
              <a:rPr lang="en-US" sz="1600" dirty="0"/>
              <a:t> </a:t>
            </a:r>
            <a:r>
              <a:rPr lang="en-US" sz="1600" dirty="0" smtClean="0"/>
              <a:t>is used </a:t>
            </a:r>
            <a:r>
              <a:rPr lang="en-US" sz="1600" b="1" dirty="0"/>
              <a:t>only</a:t>
            </a:r>
            <a:r>
              <a:rPr lang="en-US" sz="1600" dirty="0"/>
              <a:t> for access </a:t>
            </a:r>
            <a:r>
              <a:rPr lang="en-US" sz="1600" dirty="0" smtClean="0"/>
              <a:t>token that are then used to retrieve date from SharePoint</a:t>
            </a:r>
          </a:p>
          <a:p>
            <a:pPr lvl="1"/>
            <a:r>
              <a:rPr lang="en-US" sz="1600" dirty="0" err="1" smtClean="0"/>
              <a:t>Oauth</a:t>
            </a:r>
            <a:r>
              <a:rPr lang="en-US" sz="1600" dirty="0" smtClean="0"/>
              <a:t> is </a:t>
            </a:r>
            <a:r>
              <a:rPr lang="en-US" sz="1600" b="1" dirty="0" smtClean="0"/>
              <a:t>not </a:t>
            </a:r>
            <a:r>
              <a:rPr lang="en-US" sz="1600" b="1" dirty="0"/>
              <a:t>used</a:t>
            </a:r>
            <a:r>
              <a:rPr lang="en-US" sz="1600" dirty="0"/>
              <a:t> for sign-in </a:t>
            </a:r>
            <a:r>
              <a:rPr lang="en-US" sz="1600" dirty="0" smtClean="0"/>
              <a:t>tokens</a:t>
            </a:r>
          </a:p>
          <a:p>
            <a:pPr marL="342900" lvl="1" indent="0">
              <a:buNone/>
            </a:pPr>
            <a:endParaRPr lang="en-US" sz="1600" dirty="0" smtClean="0"/>
          </a:p>
          <a:p>
            <a:r>
              <a:rPr lang="en-US" sz="2800" dirty="0"/>
              <a:t>Abstraction of the Authorization Components of SharePoint </a:t>
            </a:r>
            <a:r>
              <a:rPr lang="en-US" sz="2800" dirty="0" smtClean="0"/>
              <a:t>2013</a:t>
            </a:r>
          </a:p>
          <a:p>
            <a:r>
              <a:rPr lang="en-US" sz="2800" dirty="0" smtClean="0"/>
              <a:t>Use of Tokens</a:t>
            </a:r>
            <a:endParaRPr lang="en-US" sz="2800" dirty="0"/>
          </a:p>
          <a:p>
            <a:pPr lvl="1"/>
            <a:endParaRPr lang="en-US" sz="1600" dirty="0" smtClean="0"/>
          </a:p>
          <a:p>
            <a:pPr lvl="1"/>
            <a:r>
              <a:rPr lang="en-US" sz="1600" dirty="0" smtClean="0"/>
              <a:t>Used in a </a:t>
            </a:r>
            <a:r>
              <a:rPr lang="en-US" sz="1600" dirty="0"/>
              <a:t>specific site</a:t>
            </a:r>
          </a:p>
          <a:p>
            <a:pPr lvl="1"/>
            <a:r>
              <a:rPr lang="en-US" sz="1600" dirty="0" smtClean="0"/>
              <a:t>Used in a specific </a:t>
            </a:r>
            <a:r>
              <a:rPr lang="en-US" sz="1600" dirty="0"/>
              <a:t>resource</a:t>
            </a:r>
          </a:p>
          <a:p>
            <a:pPr lvl="1"/>
            <a:r>
              <a:rPr lang="en-US" sz="1600" dirty="0" smtClean="0"/>
              <a:t>Used for </a:t>
            </a:r>
            <a:r>
              <a:rPr lang="en-US" sz="1600" dirty="0"/>
              <a:t>a defined </a:t>
            </a:r>
            <a:r>
              <a:rPr lang="en-US" sz="1600" dirty="0" smtClean="0"/>
              <a:t>duration</a:t>
            </a:r>
          </a:p>
          <a:p>
            <a:pPr marL="342900" lvl="1" indent="0">
              <a:buNone/>
            </a:pPr>
            <a:endParaRPr lang="en-US" sz="1600" dirty="0"/>
          </a:p>
          <a:p>
            <a:r>
              <a:rPr lang="en-US" sz="2800" dirty="0"/>
              <a:t>Enables user to grant an app access to their information in SharePoint without revealing credentials or their </a:t>
            </a:r>
            <a:r>
              <a:rPr lang="en-US" sz="2800" dirty="0" smtClean="0"/>
              <a:t>data</a:t>
            </a:r>
            <a:endParaRPr lang="en-US" sz="2800" dirty="0"/>
          </a:p>
        </p:txBody>
      </p:sp>
      <p:sp>
        <p:nvSpPr>
          <p:cNvPr id="3" name="Title 2"/>
          <p:cNvSpPr>
            <a:spLocks noGrp="1"/>
          </p:cNvSpPr>
          <p:nvPr>
            <p:ph type="title"/>
          </p:nvPr>
        </p:nvSpPr>
        <p:spPr/>
        <p:txBody>
          <a:bodyPr/>
          <a:lstStyle/>
          <a:p>
            <a:r>
              <a:rPr lang="en-US" dirty="0" err="1" smtClean="0"/>
              <a:t>OAuth</a:t>
            </a:r>
            <a:endParaRPr lang="en-US" dirty="0"/>
          </a:p>
        </p:txBody>
      </p:sp>
    </p:spTree>
    <p:extLst>
      <p:ext uri="{BB962C8B-B14F-4D97-AF65-F5344CB8AC3E}">
        <p14:creationId xmlns:p14="http://schemas.microsoft.com/office/powerpoint/2010/main" val="304780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400" dirty="0" smtClean="0"/>
              <a:t>Data Security and Compliance</a:t>
            </a:r>
            <a:endParaRPr lang="en-US" sz="4400" dirty="0"/>
          </a:p>
        </p:txBody>
      </p:sp>
      <p:sp>
        <p:nvSpPr>
          <p:cNvPr id="5" name="Text Placeholder 4"/>
          <p:cNvSpPr>
            <a:spLocks noGrp="1"/>
          </p:cNvSpPr>
          <p:nvPr>
            <p:ph type="body" sz="quarter" idx="12"/>
          </p:nvPr>
        </p:nvSpPr>
        <p:spPr/>
        <p:txBody>
          <a:bodyPr/>
          <a:lstStyle/>
          <a:p>
            <a:r>
              <a:rPr lang="en-US" dirty="0" smtClean="0"/>
              <a:t>Liam Cleary</a:t>
            </a:r>
          </a:p>
          <a:p>
            <a:r>
              <a:rPr lang="en-US" dirty="0" smtClean="0"/>
              <a:t>Solution Architect</a:t>
            </a:r>
          </a:p>
        </p:txBody>
      </p:sp>
      <p:sp>
        <p:nvSpPr>
          <p:cNvPr id="2" name="Text Placeholder 1"/>
          <p:cNvSpPr>
            <a:spLocks noGrp="1"/>
          </p:cNvSpPr>
          <p:nvPr>
            <p:ph type="body" sz="quarter" idx="13"/>
          </p:nvPr>
        </p:nvSpPr>
        <p:spPr/>
        <p:txBody>
          <a:bodyPr/>
          <a:lstStyle/>
          <a:p>
            <a:r>
              <a:rPr lang="en-US" dirty="0" smtClean="0"/>
              <a:t>SPC215</a:t>
            </a:r>
            <a:endParaRPr lang="en-US" dirty="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494786"/>
            <a:ext cx="11887200" cy="5503045"/>
          </a:xfrm>
        </p:spPr>
        <p:txBody>
          <a:bodyPr/>
          <a:lstStyle/>
          <a:p>
            <a:r>
              <a:rPr lang="en-US" sz="3200" dirty="0" smtClean="0"/>
              <a:t>App Model</a:t>
            </a:r>
          </a:p>
          <a:p>
            <a:pPr lvl="1"/>
            <a:endParaRPr lang="en-US" sz="1600" dirty="0" smtClean="0"/>
          </a:p>
          <a:p>
            <a:pPr lvl="1"/>
            <a:r>
              <a:rPr lang="en-US" sz="1600" dirty="0" smtClean="0"/>
              <a:t>Used to Authorize App Requests</a:t>
            </a:r>
          </a:p>
          <a:p>
            <a:pPr lvl="1"/>
            <a:r>
              <a:rPr lang="en-US" sz="1600" dirty="0" smtClean="0"/>
              <a:t>SharePoint Store Based using Windows Azure ACS</a:t>
            </a:r>
          </a:p>
          <a:p>
            <a:pPr lvl="1"/>
            <a:r>
              <a:rPr lang="en-US" sz="1600" dirty="0" smtClean="0"/>
              <a:t>Internal App Authorization can be done without Windows Azure ACS – user defined permission</a:t>
            </a:r>
          </a:p>
          <a:p>
            <a:pPr lvl="1"/>
            <a:endParaRPr lang="en-US" sz="1600" dirty="0" smtClean="0"/>
          </a:p>
          <a:p>
            <a:r>
              <a:rPr lang="en-US" sz="3200" dirty="0" smtClean="0"/>
              <a:t>Permissions</a:t>
            </a:r>
            <a:endParaRPr lang="en-US" sz="3200" dirty="0"/>
          </a:p>
          <a:p>
            <a:pPr lvl="1"/>
            <a:endParaRPr lang="en-US" sz="1600" dirty="0"/>
          </a:p>
          <a:p>
            <a:pPr lvl="1"/>
            <a:r>
              <a:rPr lang="en-US" sz="1600" dirty="0" smtClean="0"/>
              <a:t>Based on “Trust”</a:t>
            </a:r>
          </a:p>
          <a:p>
            <a:pPr lvl="1"/>
            <a:r>
              <a:rPr lang="en-US" sz="1600" dirty="0" smtClean="0"/>
              <a:t>Request trust levels as part of the App</a:t>
            </a:r>
          </a:p>
          <a:p>
            <a:pPr lvl="1"/>
            <a:endParaRPr lang="en-US" sz="1600" dirty="0"/>
          </a:p>
          <a:p>
            <a:r>
              <a:rPr lang="en-US" sz="3200" dirty="0">
                <a:gradFill>
                  <a:gsLst>
                    <a:gs pos="1250">
                      <a:schemeClr val="tx2"/>
                    </a:gs>
                    <a:gs pos="99000">
                      <a:schemeClr val="tx2"/>
                    </a:gs>
                  </a:gsLst>
                  <a:lin ang="5400000" scaled="0"/>
                </a:gradFill>
                <a:latin typeface="+mj-lt"/>
              </a:rPr>
              <a:t>App </a:t>
            </a:r>
            <a:r>
              <a:rPr lang="en-US" sz="3200" dirty="0" smtClean="0">
                <a:gradFill>
                  <a:gsLst>
                    <a:gs pos="1250">
                      <a:schemeClr val="tx2"/>
                    </a:gs>
                    <a:gs pos="99000">
                      <a:schemeClr val="tx2"/>
                    </a:gs>
                  </a:gsLst>
                  <a:lin ang="5400000" scaled="0"/>
                </a:gradFill>
                <a:latin typeface="+mj-lt"/>
              </a:rPr>
              <a:t>Types</a:t>
            </a:r>
            <a:endParaRPr lang="en-US" sz="3200" dirty="0"/>
          </a:p>
          <a:p>
            <a:pPr lvl="1"/>
            <a:endParaRPr lang="en-US" sz="1600" dirty="0" smtClean="0"/>
          </a:p>
          <a:p>
            <a:pPr lvl="1"/>
            <a:r>
              <a:rPr lang="en-US" sz="1600" dirty="0" smtClean="0"/>
              <a:t>Cloud </a:t>
            </a:r>
            <a:r>
              <a:rPr lang="en-US" sz="1600" dirty="0"/>
              <a:t>Hosted – Windows Azure</a:t>
            </a:r>
          </a:p>
          <a:p>
            <a:pPr lvl="1"/>
            <a:r>
              <a:rPr lang="en-US" sz="1600" dirty="0" smtClean="0"/>
              <a:t>SharePoint Hosted</a:t>
            </a:r>
          </a:p>
          <a:p>
            <a:pPr lvl="1"/>
            <a:r>
              <a:rPr lang="en-US" sz="1600" dirty="0" smtClean="0"/>
              <a:t>Provider Hosted – IIS Hosted</a:t>
            </a:r>
            <a:endParaRPr lang="en-US" sz="1600" dirty="0"/>
          </a:p>
          <a:p>
            <a:pPr marL="342900" lvl="1" indent="0">
              <a:buNone/>
            </a:pPr>
            <a:endParaRPr lang="en-US" sz="1600" dirty="0"/>
          </a:p>
        </p:txBody>
      </p:sp>
      <p:sp>
        <p:nvSpPr>
          <p:cNvPr id="3" name="Title 2"/>
          <p:cNvSpPr>
            <a:spLocks noGrp="1"/>
          </p:cNvSpPr>
          <p:nvPr>
            <p:ph type="title"/>
          </p:nvPr>
        </p:nvSpPr>
        <p:spPr/>
        <p:txBody>
          <a:bodyPr/>
          <a:lstStyle/>
          <a:p>
            <a:r>
              <a:rPr lang="en-US" dirty="0" err="1" smtClean="0"/>
              <a:t>Oauth</a:t>
            </a:r>
            <a:endParaRPr lang="en-US" dirty="0"/>
          </a:p>
        </p:txBody>
      </p:sp>
    </p:spTree>
    <p:extLst>
      <p:ext uri="{BB962C8B-B14F-4D97-AF65-F5344CB8AC3E}">
        <p14:creationId xmlns:p14="http://schemas.microsoft.com/office/powerpoint/2010/main" val="38367654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11" end="1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13" end="1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14" end="1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Oauth</a:t>
            </a:r>
            <a:r>
              <a:rPr lang="en-US" dirty="0" smtClean="0"/>
              <a:t> Authorization Process</a:t>
            </a:r>
            <a:endParaRPr lang="en-US" dirty="0"/>
          </a:p>
        </p:txBody>
      </p:sp>
      <p:pic>
        <p:nvPicPr>
          <p:cNvPr id="4" name="Picture 2" descr="C:\Users\lcleary\AppData\Local\Microsoft\Windows\Temporary Internet Files\Content.IE5\AKWZPJ5I\MC90043524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8909" y="2607681"/>
            <a:ext cx="666379" cy="131847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lcleary\AppData\Local\Microsoft\Windows\Temporary Internet Files\Content.IE5\AKWZPJ5I\MC900435242[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3787" y="2606131"/>
            <a:ext cx="727364" cy="143914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lcleary\AppData\Local\Microsoft\Windows\Temporary Internet Files\Content.IE5\LTJZ1O9A\MC900432568[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0037" y="2529086"/>
            <a:ext cx="654843" cy="65484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Users\lcleary\AppData\Local\Microsoft\Windows\Temporary Internet Files\Content.IE5\CB21DJEA\MC900432569[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42541" y="2607681"/>
            <a:ext cx="519112" cy="5191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C:\Users\lcleary\AppData\Local\Microsoft\Windows\Temporary Internet Files\Content.IE5\LTJZ1O9A\MC900431566[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34214" y="5295567"/>
            <a:ext cx="1131025" cy="113856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lcleary\AppData\Local\Microsoft\Windows\Temporary Internet Files\Content.IE5\NA3MQCXS\MC900432626[1].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84845" y="5740907"/>
            <a:ext cx="804355" cy="80435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6831571" y="4133726"/>
            <a:ext cx="4716932" cy="2062103"/>
          </a:xfrm>
          <a:prstGeom prst="rect">
            <a:avLst/>
          </a:prstGeom>
          <a:noFill/>
        </p:spPr>
        <p:txBody>
          <a:bodyPr wrap="none" rtlCol="0">
            <a:spAutoFit/>
          </a:bodyPr>
          <a:lstStyle/>
          <a:p>
            <a:pPr marL="342900" indent="-342900">
              <a:buAutoNum type="arabicPeriod"/>
            </a:pPr>
            <a:r>
              <a:rPr lang="en-US" sz="1600" dirty="0"/>
              <a:t>Resource Requested</a:t>
            </a:r>
          </a:p>
          <a:p>
            <a:pPr marL="342900" indent="-342900">
              <a:buAutoNum type="arabicPeriod"/>
            </a:pPr>
            <a:r>
              <a:rPr lang="en-US" sz="1600" dirty="0" smtClean="0"/>
              <a:t>Detects Hosted App</a:t>
            </a:r>
            <a:endParaRPr lang="en-US" sz="1600" dirty="0"/>
          </a:p>
          <a:p>
            <a:pPr marL="342900" indent="-342900">
              <a:buAutoNum type="arabicPeriod"/>
            </a:pPr>
            <a:r>
              <a:rPr lang="en-US" sz="1600" dirty="0" smtClean="0"/>
              <a:t>Signed Token Returned</a:t>
            </a:r>
            <a:endParaRPr lang="en-US" sz="1600" dirty="0"/>
          </a:p>
          <a:p>
            <a:pPr marL="342900" indent="-342900">
              <a:buAutoNum type="arabicPeriod"/>
            </a:pPr>
            <a:r>
              <a:rPr lang="en-US" sz="1600" dirty="0" err="1" smtClean="0"/>
              <a:t>iFrame</a:t>
            </a:r>
            <a:r>
              <a:rPr lang="en-US" sz="1600" dirty="0" smtClean="0"/>
              <a:t> Rendered with Signed Token</a:t>
            </a:r>
            <a:endParaRPr lang="en-US" sz="1600" dirty="0"/>
          </a:p>
          <a:p>
            <a:pPr marL="342900" indent="-342900">
              <a:buAutoNum type="arabicPeriod"/>
            </a:pPr>
            <a:r>
              <a:rPr lang="en-US" sz="1600" dirty="0" smtClean="0"/>
              <a:t>Request Made for Hosted Web App</a:t>
            </a:r>
            <a:endParaRPr lang="en-US" sz="1600" dirty="0"/>
          </a:p>
          <a:p>
            <a:pPr marL="342900" indent="-342900">
              <a:buAutoNum type="arabicPeriod"/>
            </a:pPr>
            <a:r>
              <a:rPr lang="en-US" sz="1600" dirty="0" smtClean="0"/>
              <a:t>Context Token Validation / Client Secret Issued</a:t>
            </a:r>
            <a:endParaRPr lang="en-US" sz="1600" dirty="0"/>
          </a:p>
          <a:p>
            <a:pPr marL="342900" indent="-342900">
              <a:buAutoNum type="arabicPeriod"/>
            </a:pPr>
            <a:r>
              <a:rPr lang="en-US" sz="1600" dirty="0" smtClean="0"/>
              <a:t>Cache Access Token</a:t>
            </a:r>
            <a:endParaRPr lang="en-US" sz="1600" dirty="0"/>
          </a:p>
          <a:p>
            <a:pPr marL="342900" indent="-342900">
              <a:buAutoNum type="arabicPeriod"/>
            </a:pPr>
            <a:r>
              <a:rPr lang="en-US" sz="1600" dirty="0" smtClean="0"/>
              <a:t>Token Issued with Code / Resource Retrieved</a:t>
            </a:r>
            <a:endParaRPr lang="en-US" sz="1600" dirty="0"/>
          </a:p>
        </p:txBody>
      </p:sp>
      <p:sp>
        <p:nvSpPr>
          <p:cNvPr id="11" name="TextBox 10"/>
          <p:cNvSpPr txBox="1"/>
          <p:nvPr/>
        </p:nvSpPr>
        <p:spPr>
          <a:xfrm>
            <a:off x="4569028" y="3691514"/>
            <a:ext cx="1255472" cy="261610"/>
          </a:xfrm>
          <a:prstGeom prst="rect">
            <a:avLst/>
          </a:prstGeom>
          <a:noFill/>
        </p:spPr>
        <p:txBody>
          <a:bodyPr wrap="none" rtlCol="0">
            <a:spAutoFit/>
          </a:bodyPr>
          <a:lstStyle/>
          <a:p>
            <a:pPr algn="ctr"/>
            <a:r>
              <a:rPr lang="en-US" sz="1100" b="1" dirty="0" smtClean="0"/>
              <a:t>STS (Azure ACS)</a:t>
            </a:r>
            <a:endParaRPr lang="en-US" sz="1100" dirty="0"/>
          </a:p>
        </p:txBody>
      </p:sp>
      <p:sp>
        <p:nvSpPr>
          <p:cNvPr id="12" name="TextBox 11"/>
          <p:cNvSpPr txBox="1"/>
          <p:nvPr/>
        </p:nvSpPr>
        <p:spPr>
          <a:xfrm>
            <a:off x="1316554" y="3754399"/>
            <a:ext cx="909223" cy="261610"/>
          </a:xfrm>
          <a:prstGeom prst="rect">
            <a:avLst/>
          </a:prstGeom>
          <a:noFill/>
        </p:spPr>
        <p:txBody>
          <a:bodyPr wrap="none" rtlCol="0">
            <a:spAutoFit/>
          </a:bodyPr>
          <a:lstStyle/>
          <a:p>
            <a:pPr algn="ctr"/>
            <a:r>
              <a:rPr lang="en-US" sz="1100" b="1" dirty="0" smtClean="0"/>
              <a:t>SharePoint</a:t>
            </a:r>
            <a:endParaRPr lang="en-US" sz="1100" b="1" dirty="0"/>
          </a:p>
        </p:txBody>
      </p:sp>
      <p:cxnSp>
        <p:nvCxnSpPr>
          <p:cNvPr id="13" name="Straight Arrow Connector 12"/>
          <p:cNvCxnSpPr/>
          <p:nvPr/>
        </p:nvCxnSpPr>
        <p:spPr>
          <a:xfrm flipH="1" flipV="1">
            <a:off x="1798637" y="4442841"/>
            <a:ext cx="2240756" cy="134042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9" name="Picture 2" descr="C:\Users\lcleary\AppData\Local\Microsoft\Windows\Temporary Internet Files\Content.IE5\AKWZPJ5I\MC90043524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47926" y="1543467"/>
            <a:ext cx="666379" cy="131847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descr="C:\Users\lcleary\AppData\Local\Microsoft\Windows\Temporary Internet Files\Content.IE5\CB21DJEA\MC900432569[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21558" y="1543467"/>
            <a:ext cx="519112" cy="519112"/>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7673881" y="2627300"/>
            <a:ext cx="1003801" cy="261610"/>
          </a:xfrm>
          <a:prstGeom prst="rect">
            <a:avLst/>
          </a:prstGeom>
          <a:noFill/>
        </p:spPr>
        <p:txBody>
          <a:bodyPr wrap="none" rtlCol="0">
            <a:spAutoFit/>
          </a:bodyPr>
          <a:lstStyle/>
          <a:p>
            <a:pPr algn="ctr"/>
            <a:r>
              <a:rPr lang="en-US" sz="1100" b="1" dirty="0" smtClean="0"/>
              <a:t>Hosted Web</a:t>
            </a:r>
            <a:endParaRPr lang="en-US" sz="1100" dirty="0"/>
          </a:p>
        </p:txBody>
      </p:sp>
      <p:cxnSp>
        <p:nvCxnSpPr>
          <p:cNvPr id="33" name="Straight Arrow Connector 32"/>
          <p:cNvCxnSpPr/>
          <p:nvPr/>
        </p:nvCxnSpPr>
        <p:spPr>
          <a:xfrm>
            <a:off x="2268544" y="2968074"/>
            <a:ext cx="2300485" cy="673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2" name="Picture 8" descr="C:\Users\lcleary\AppData\Local\Microsoft\Windows\Temporary Internet Files\Content.IE5\OA2T5HNI\MC900437051[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190096" y="2778119"/>
            <a:ext cx="401625" cy="40162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7" descr="C:\Users\lcleary\AppData\Local\Microsoft\Windows\Temporary Internet Files\Content.IE5\5SQWFG62\MC900437050[1].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752829" y="4930403"/>
            <a:ext cx="479425" cy="479425"/>
          </a:xfrm>
          <a:prstGeom prst="rect">
            <a:avLst/>
          </a:prstGeom>
          <a:noFill/>
          <a:extLst>
            <a:ext uri="{909E8E84-426E-40DD-AFC4-6F175D3DCCD1}">
              <a14:hiddenFill xmlns:a14="http://schemas.microsoft.com/office/drawing/2010/main">
                <a:solidFill>
                  <a:srgbClr val="FFFFFF"/>
                </a:solidFill>
              </a14:hiddenFill>
            </a:ext>
          </a:extLst>
        </p:spPr>
      </p:pic>
      <p:cxnSp>
        <p:nvCxnSpPr>
          <p:cNvPr id="36" name="Straight Arrow Connector 35"/>
          <p:cNvCxnSpPr/>
          <p:nvPr/>
        </p:nvCxnSpPr>
        <p:spPr>
          <a:xfrm flipH="1" flipV="1">
            <a:off x="2268544" y="3304447"/>
            <a:ext cx="2300484" cy="707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3" name="Picture 9" descr="C:\Users\lcleary\AppData\Local\Microsoft\Windows\Temporary Internet Files\Content.IE5\CB21DJEA\MC900437052[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512544" y="3097643"/>
            <a:ext cx="427751" cy="427751"/>
          </a:xfrm>
          <a:prstGeom prst="rect">
            <a:avLst/>
          </a:prstGeom>
          <a:noFill/>
          <a:extLst>
            <a:ext uri="{909E8E84-426E-40DD-AFC4-6F175D3DCCD1}">
              <a14:hiddenFill xmlns:a14="http://schemas.microsoft.com/office/drawing/2010/main">
                <a:solidFill>
                  <a:srgbClr val="FFFFFF"/>
                </a:solidFill>
              </a14:hiddenFill>
            </a:ext>
          </a:extLst>
        </p:spPr>
      </p:pic>
      <p:cxnSp>
        <p:nvCxnSpPr>
          <p:cNvPr id="39" name="Straight Arrow Connector 38"/>
          <p:cNvCxnSpPr/>
          <p:nvPr/>
        </p:nvCxnSpPr>
        <p:spPr>
          <a:xfrm>
            <a:off x="2103437" y="4234803"/>
            <a:ext cx="2105047" cy="124365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4" name="Picture 10" descr="C:\Users\lcleary\AppData\Local\Microsoft\Windows\Temporary Internet Files\Content.IE5\WXB6MH7N\MC900437053[1].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542583" y="4415357"/>
            <a:ext cx="420491" cy="420491"/>
          </a:xfrm>
          <a:prstGeom prst="rect">
            <a:avLst/>
          </a:prstGeom>
          <a:noFill/>
          <a:extLst>
            <a:ext uri="{909E8E84-426E-40DD-AFC4-6F175D3DCCD1}">
              <a14:hiddenFill xmlns:a14="http://schemas.microsoft.com/office/drawing/2010/main">
                <a:solidFill>
                  <a:srgbClr val="FFFFFF"/>
                </a:solidFill>
              </a14:hiddenFill>
            </a:ext>
          </a:extLst>
        </p:spPr>
      </p:pic>
      <p:cxnSp>
        <p:nvCxnSpPr>
          <p:cNvPr id="56" name="Straight Arrow Connector 55"/>
          <p:cNvCxnSpPr/>
          <p:nvPr/>
        </p:nvCxnSpPr>
        <p:spPr>
          <a:xfrm flipV="1">
            <a:off x="2224880" y="1831832"/>
            <a:ext cx="5259669" cy="7875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5" name="Picture 11" descr="C:\Users\lcleary\AppData\Local\Microsoft\Windows\Temporary Internet Files\Content.IE5\ILQBEQPH\MC900437054[1].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435563" y="2014012"/>
            <a:ext cx="440654" cy="440654"/>
          </a:xfrm>
          <a:prstGeom prst="rect">
            <a:avLst/>
          </a:prstGeom>
          <a:noFill/>
          <a:extLst>
            <a:ext uri="{909E8E84-426E-40DD-AFC4-6F175D3DCCD1}">
              <a14:hiddenFill xmlns:a14="http://schemas.microsoft.com/office/drawing/2010/main">
                <a:solidFill>
                  <a:srgbClr val="FFFFFF"/>
                </a:solidFill>
              </a14:hiddenFill>
            </a:ext>
          </a:extLst>
        </p:spPr>
      </p:pic>
      <p:cxnSp>
        <p:nvCxnSpPr>
          <p:cNvPr id="58" name="Straight Arrow Connector 57"/>
          <p:cNvCxnSpPr/>
          <p:nvPr/>
        </p:nvCxnSpPr>
        <p:spPr>
          <a:xfrm flipV="1">
            <a:off x="5567722" y="2062579"/>
            <a:ext cx="1988968" cy="69552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6" name="Picture 12" descr="C:\Users\lcleary\AppData\Local\Microsoft\Windows\Temporary Internet Files\Content.IE5\NA3MQCXS\MC900437055[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263902" y="2226790"/>
            <a:ext cx="464409" cy="464409"/>
          </a:xfrm>
          <a:prstGeom prst="rect">
            <a:avLst/>
          </a:prstGeom>
          <a:noFill/>
          <a:extLst>
            <a:ext uri="{909E8E84-426E-40DD-AFC4-6F175D3DCCD1}">
              <a14:hiddenFill xmlns:a14="http://schemas.microsoft.com/office/drawing/2010/main">
                <a:solidFill>
                  <a:srgbClr val="FFFFFF"/>
                </a:solidFill>
              </a14:hiddenFill>
            </a:ext>
          </a:extLst>
        </p:spPr>
      </p:pic>
      <p:cxnSp>
        <p:nvCxnSpPr>
          <p:cNvPr id="68" name="Straight Arrow Connector 67"/>
          <p:cNvCxnSpPr/>
          <p:nvPr/>
        </p:nvCxnSpPr>
        <p:spPr>
          <a:xfrm flipH="1">
            <a:off x="5677679" y="2417757"/>
            <a:ext cx="1922567" cy="6730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7" name="Picture 15" descr="C:\Users\lcleary\AppData\Local\Microsoft\Windows\Temporary Internet Files\Content.IE5\LTJZ1O9A\MC900437056[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6769673" y="2417757"/>
            <a:ext cx="448831" cy="448831"/>
          </a:xfrm>
          <a:prstGeom prst="rect">
            <a:avLst/>
          </a:prstGeom>
          <a:noFill/>
          <a:extLst>
            <a:ext uri="{909E8E84-426E-40DD-AFC4-6F175D3DCCD1}">
              <a14:hiddenFill xmlns:a14="http://schemas.microsoft.com/office/drawing/2010/main">
                <a:solidFill>
                  <a:srgbClr val="FFFFFF"/>
                </a:solidFill>
              </a14:hiddenFill>
            </a:ext>
          </a:extLst>
        </p:spPr>
      </p:pic>
      <p:cxnSp>
        <p:nvCxnSpPr>
          <p:cNvPr id="73" name="Straight Arrow Connector 72"/>
          <p:cNvCxnSpPr/>
          <p:nvPr/>
        </p:nvCxnSpPr>
        <p:spPr>
          <a:xfrm>
            <a:off x="2440297" y="4002921"/>
            <a:ext cx="2128731" cy="12381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8" name="Picture 16" descr="C:\Users\lcleary\AppData\Local\Microsoft\Windows\Temporary Internet Files\Content.IE5\CB21DJEA\MC900437057[1].pn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671400" y="4623440"/>
            <a:ext cx="491353" cy="491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1054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9"/>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4"/>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6"/>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5"/>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58"/>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6"/>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68"/>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27"/>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73"/>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28"/>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31"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494786"/>
            <a:ext cx="11887200" cy="3788729"/>
          </a:xfrm>
        </p:spPr>
        <p:txBody>
          <a:bodyPr/>
          <a:lstStyle/>
          <a:p>
            <a:r>
              <a:rPr lang="en-US" sz="2800" dirty="0" smtClean="0"/>
              <a:t>Server to Server</a:t>
            </a:r>
            <a:endParaRPr lang="en-US" sz="2800" dirty="0"/>
          </a:p>
          <a:p>
            <a:pPr lvl="1"/>
            <a:endParaRPr lang="en-US" sz="1600" dirty="0" smtClean="0"/>
          </a:p>
          <a:p>
            <a:pPr lvl="1"/>
            <a:r>
              <a:rPr lang="en-US" sz="1600" dirty="0" smtClean="0"/>
              <a:t>Compliant Services such as Lync 2013 and Exchange 2013</a:t>
            </a:r>
          </a:p>
          <a:p>
            <a:pPr lvl="1"/>
            <a:r>
              <a:rPr lang="en-US" sz="1600" dirty="0" smtClean="0"/>
              <a:t>SharePoint 2013 contains local “server-to-server” STS</a:t>
            </a:r>
          </a:p>
          <a:p>
            <a:pPr lvl="1"/>
            <a:r>
              <a:rPr lang="en-US" sz="1600" dirty="0" smtClean="0"/>
              <a:t>Online Services uses an instance of Windows Azure ACS for Authentication Tokens</a:t>
            </a:r>
          </a:p>
          <a:p>
            <a:pPr lvl="1"/>
            <a:r>
              <a:rPr lang="en-US" sz="1600" dirty="0" smtClean="0"/>
              <a:t>On-premise can use JSON enabled STS Endpoint</a:t>
            </a:r>
          </a:p>
          <a:p>
            <a:pPr lvl="1"/>
            <a:endParaRPr lang="en-US" sz="1600" dirty="0"/>
          </a:p>
          <a:p>
            <a:pPr lvl="2"/>
            <a:r>
              <a:rPr lang="en-US" sz="1600" dirty="0" smtClean="0"/>
              <a:t>http://{serverurl}/_layouts/15/metadata/json/1</a:t>
            </a:r>
          </a:p>
          <a:p>
            <a:pPr lvl="1"/>
            <a:endParaRPr lang="en-US" sz="1600" dirty="0" smtClean="0"/>
          </a:p>
          <a:p>
            <a:pPr lvl="1"/>
            <a:r>
              <a:rPr lang="en-US" sz="1600" dirty="0" smtClean="0"/>
              <a:t>Used to generate Temporary Access Tokens to the services</a:t>
            </a:r>
          </a:p>
          <a:p>
            <a:pPr lvl="1"/>
            <a:r>
              <a:rPr lang="en-US" sz="1600" dirty="0" smtClean="0"/>
              <a:t>Relies on User Profile being mapped to an Account</a:t>
            </a:r>
          </a:p>
          <a:p>
            <a:pPr marL="342900" lvl="1" indent="0">
              <a:buNone/>
            </a:pPr>
            <a:endParaRPr lang="en-US" sz="1600" dirty="0"/>
          </a:p>
          <a:p>
            <a:pPr marL="342900" lvl="1" indent="0">
              <a:buNone/>
            </a:pPr>
            <a:endParaRPr lang="en-US" sz="1600" dirty="0"/>
          </a:p>
        </p:txBody>
      </p:sp>
      <p:sp>
        <p:nvSpPr>
          <p:cNvPr id="3" name="Title 2"/>
          <p:cNvSpPr>
            <a:spLocks noGrp="1"/>
          </p:cNvSpPr>
          <p:nvPr>
            <p:ph type="title"/>
          </p:nvPr>
        </p:nvSpPr>
        <p:spPr/>
        <p:txBody>
          <a:bodyPr/>
          <a:lstStyle/>
          <a:p>
            <a:r>
              <a:rPr lang="en-US" dirty="0" err="1" smtClean="0"/>
              <a:t>OAuth</a:t>
            </a:r>
            <a:endParaRPr lang="en-US" dirty="0"/>
          </a:p>
        </p:txBody>
      </p:sp>
    </p:spTree>
    <p:extLst>
      <p:ext uri="{BB962C8B-B14F-4D97-AF65-F5344CB8AC3E}">
        <p14:creationId xmlns:p14="http://schemas.microsoft.com/office/powerpoint/2010/main" val="41206027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9" end="9"/>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4335462"/>
            <a:ext cx="8229599" cy="990579"/>
          </a:xfrm>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Authentication &amp; Authorization</a:t>
            </a:r>
            <a:endParaRPr lang="en-US" dirty="0"/>
          </a:p>
        </p:txBody>
      </p:sp>
    </p:spTree>
    <p:extLst>
      <p:ext uri="{BB962C8B-B14F-4D97-AF65-F5344CB8AC3E}">
        <p14:creationId xmlns:p14="http://schemas.microsoft.com/office/powerpoint/2010/main" val="36977999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2430462"/>
            <a:ext cx="11887200" cy="1527175"/>
          </a:xfrm>
        </p:spPr>
        <p:txBody>
          <a:bodyPr/>
          <a:lstStyle/>
          <a:p>
            <a:r>
              <a:rPr lang="en-US" dirty="0" smtClean="0"/>
              <a:t>Protecting Content</a:t>
            </a:r>
            <a:endParaRPr lang="en-US" dirty="0"/>
          </a:p>
        </p:txBody>
      </p:sp>
    </p:spTree>
    <p:extLst>
      <p:ext uri="{BB962C8B-B14F-4D97-AF65-F5344CB8AC3E}">
        <p14:creationId xmlns:p14="http://schemas.microsoft.com/office/powerpoint/2010/main" val="42261284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494786"/>
            <a:ext cx="5410199" cy="3687163"/>
          </a:xfrm>
        </p:spPr>
        <p:txBody>
          <a:bodyPr/>
          <a:lstStyle/>
          <a:p>
            <a:r>
              <a:rPr lang="en-US" sz="2800" dirty="0"/>
              <a:t>Location Based</a:t>
            </a:r>
          </a:p>
          <a:p>
            <a:pPr lvl="1"/>
            <a:endParaRPr lang="en-US" sz="1600" dirty="0" smtClean="0"/>
          </a:p>
          <a:p>
            <a:pPr lvl="1"/>
            <a:r>
              <a:rPr lang="en-US" sz="1600" dirty="0" smtClean="0"/>
              <a:t>URL </a:t>
            </a:r>
            <a:r>
              <a:rPr lang="en-US" sz="1600" dirty="0"/>
              <a:t>Path </a:t>
            </a:r>
            <a:r>
              <a:rPr lang="en-US" sz="1600" dirty="0" smtClean="0"/>
              <a:t>classification</a:t>
            </a:r>
          </a:p>
          <a:p>
            <a:pPr lvl="1"/>
            <a:endParaRPr lang="en-US" sz="1600" dirty="0"/>
          </a:p>
          <a:p>
            <a:r>
              <a:rPr lang="en-US" sz="2800" dirty="0"/>
              <a:t>Taxonomy Classification</a:t>
            </a:r>
          </a:p>
          <a:p>
            <a:pPr lvl="1"/>
            <a:endParaRPr lang="en-US" sz="1600" dirty="0" smtClean="0"/>
          </a:p>
          <a:p>
            <a:pPr lvl="1"/>
            <a:r>
              <a:rPr lang="en-US" sz="1600" dirty="0" smtClean="0"/>
              <a:t>Only </a:t>
            </a:r>
            <a:r>
              <a:rPr lang="en-US" sz="1600" dirty="0"/>
              <a:t>show data based on tagged </a:t>
            </a:r>
            <a:r>
              <a:rPr lang="en-US" sz="1600" dirty="0" smtClean="0"/>
              <a:t>taxonomy</a:t>
            </a:r>
          </a:p>
          <a:p>
            <a:pPr lvl="1"/>
            <a:endParaRPr lang="en-US" sz="1600" dirty="0"/>
          </a:p>
          <a:p>
            <a:r>
              <a:rPr lang="en-US" sz="2800" dirty="0"/>
              <a:t>Permission Based</a:t>
            </a:r>
          </a:p>
          <a:p>
            <a:pPr lvl="1"/>
            <a:endParaRPr lang="en-US" sz="1600" dirty="0" smtClean="0"/>
          </a:p>
          <a:p>
            <a:pPr lvl="1"/>
            <a:r>
              <a:rPr lang="en-US" sz="1600" dirty="0" smtClean="0"/>
              <a:t>Security </a:t>
            </a:r>
            <a:r>
              <a:rPr lang="en-US" sz="1600" dirty="0"/>
              <a:t>Groups / </a:t>
            </a:r>
            <a:r>
              <a:rPr lang="en-US" sz="1600" dirty="0" smtClean="0"/>
              <a:t>Roles</a:t>
            </a:r>
          </a:p>
        </p:txBody>
      </p:sp>
      <p:sp>
        <p:nvSpPr>
          <p:cNvPr id="3" name="Title 2"/>
          <p:cNvSpPr>
            <a:spLocks noGrp="1"/>
          </p:cNvSpPr>
          <p:nvPr>
            <p:ph type="title"/>
          </p:nvPr>
        </p:nvSpPr>
        <p:spPr/>
        <p:txBody>
          <a:bodyPr/>
          <a:lstStyle/>
          <a:p>
            <a:r>
              <a:rPr lang="en-US" dirty="0" smtClean="0"/>
              <a:t>Protecting Content</a:t>
            </a:r>
            <a:endParaRPr lang="en-US" dirty="0"/>
          </a:p>
        </p:txBody>
      </p:sp>
      <p:sp>
        <p:nvSpPr>
          <p:cNvPr id="4" name="Rectangle 3"/>
          <p:cNvSpPr/>
          <p:nvPr/>
        </p:nvSpPr>
        <p:spPr>
          <a:xfrm>
            <a:off x="6219854" y="1496912"/>
            <a:ext cx="5865783" cy="2677656"/>
          </a:xfrm>
          <a:prstGeom prst="rect">
            <a:avLst/>
          </a:prstGeom>
        </p:spPr>
        <p:txBody>
          <a:bodyPr wrap="square">
            <a:spAutoFit/>
          </a:bodyPr>
          <a:lstStyle/>
          <a:p>
            <a:pPr marL="457200" indent="-457200">
              <a:buFont typeface="Arial" panose="020B0604020202020204" pitchFamily="34" charset="0"/>
              <a:buChar char="•"/>
            </a:pPr>
            <a:r>
              <a:rPr lang="en-US" sz="2800" dirty="0">
                <a:gradFill>
                  <a:gsLst>
                    <a:gs pos="1250">
                      <a:schemeClr val="tx2"/>
                    </a:gs>
                    <a:gs pos="99000">
                      <a:schemeClr val="tx2"/>
                    </a:gs>
                  </a:gsLst>
                  <a:lin ang="5400000" scaled="0"/>
                </a:gradFill>
                <a:latin typeface="+mj-lt"/>
              </a:rPr>
              <a:t>Claim</a:t>
            </a:r>
            <a:r>
              <a:rPr lang="en-US" sz="2800" dirty="0"/>
              <a:t> </a:t>
            </a:r>
            <a:r>
              <a:rPr lang="en-US" sz="2800" dirty="0">
                <a:gradFill>
                  <a:gsLst>
                    <a:gs pos="1250">
                      <a:schemeClr val="tx2"/>
                    </a:gs>
                    <a:gs pos="99000">
                      <a:schemeClr val="tx2"/>
                    </a:gs>
                  </a:gsLst>
                  <a:lin ang="5400000" scaled="0"/>
                </a:gradFill>
                <a:latin typeface="+mj-lt"/>
              </a:rPr>
              <a:t>Attribute</a:t>
            </a:r>
            <a:r>
              <a:rPr lang="en-US" sz="2800" dirty="0"/>
              <a:t> </a:t>
            </a:r>
            <a:r>
              <a:rPr lang="en-US" sz="2800" dirty="0">
                <a:gradFill>
                  <a:gsLst>
                    <a:gs pos="1250">
                      <a:schemeClr val="tx2"/>
                    </a:gs>
                    <a:gs pos="99000">
                      <a:schemeClr val="tx2"/>
                    </a:gs>
                  </a:gsLst>
                  <a:lin ang="5400000" scaled="0"/>
                </a:gradFill>
                <a:latin typeface="+mj-lt"/>
              </a:rPr>
              <a:t>Based</a:t>
            </a:r>
          </a:p>
          <a:p>
            <a:pPr marL="752121" lvl="1" indent="-285750">
              <a:buFont typeface="Arial" panose="020B0604020202020204" pitchFamily="34" charset="0"/>
              <a:buChar char="•"/>
            </a:pPr>
            <a:endParaRPr lang="en-US" sz="1600" dirty="0" smtClean="0"/>
          </a:p>
          <a:p>
            <a:pPr marL="752121" lvl="1" indent="-285750">
              <a:buFont typeface="Arial" panose="020B0604020202020204" pitchFamily="34" charset="0"/>
              <a:buChar char="•"/>
            </a:pPr>
            <a:r>
              <a:rPr lang="en-US" sz="1600" dirty="0" smtClean="0"/>
              <a:t>User </a:t>
            </a:r>
            <a:r>
              <a:rPr lang="en-US" sz="1600" dirty="0"/>
              <a:t>has “X” associated to them</a:t>
            </a:r>
          </a:p>
          <a:p>
            <a:pPr marL="752121" lvl="1" indent="-285750">
              <a:buFont typeface="Arial" panose="020B0604020202020204" pitchFamily="34" charset="0"/>
              <a:buChar char="•"/>
            </a:pPr>
            <a:r>
              <a:rPr lang="en-US" sz="1600" dirty="0"/>
              <a:t>Custom Code Solution – Claims </a:t>
            </a:r>
            <a:r>
              <a:rPr lang="en-US" sz="1600" dirty="0" smtClean="0"/>
              <a:t>Augmentation</a:t>
            </a:r>
          </a:p>
          <a:p>
            <a:pPr lvl="1"/>
            <a:endParaRPr lang="en-US" sz="1600" dirty="0"/>
          </a:p>
          <a:p>
            <a:pPr marL="457200" indent="-457200">
              <a:buFont typeface="Arial" panose="020B0604020202020204" pitchFamily="34" charset="0"/>
              <a:buChar char="•"/>
            </a:pPr>
            <a:r>
              <a:rPr lang="en-US" sz="2800" dirty="0">
                <a:gradFill>
                  <a:gsLst>
                    <a:gs pos="1250">
                      <a:schemeClr val="tx2"/>
                    </a:gs>
                    <a:gs pos="99000">
                      <a:schemeClr val="tx2"/>
                    </a:gs>
                  </a:gsLst>
                  <a:lin ang="5400000" scaled="0"/>
                </a:gradFill>
                <a:latin typeface="+mj-lt"/>
              </a:rPr>
              <a:t>Request</a:t>
            </a:r>
            <a:r>
              <a:rPr lang="en-US" sz="2800" dirty="0"/>
              <a:t> </a:t>
            </a:r>
            <a:r>
              <a:rPr lang="en-US" sz="2800" dirty="0">
                <a:gradFill>
                  <a:gsLst>
                    <a:gs pos="1250">
                      <a:schemeClr val="tx2"/>
                    </a:gs>
                    <a:gs pos="99000">
                      <a:schemeClr val="tx2"/>
                    </a:gs>
                  </a:gsLst>
                  <a:lin ang="5400000" scaled="0"/>
                </a:gradFill>
                <a:latin typeface="+mj-lt"/>
              </a:rPr>
              <a:t>Management</a:t>
            </a:r>
            <a:r>
              <a:rPr lang="en-US" sz="2800" dirty="0"/>
              <a:t> </a:t>
            </a:r>
            <a:r>
              <a:rPr lang="en-US" sz="2800" dirty="0">
                <a:gradFill>
                  <a:gsLst>
                    <a:gs pos="1250">
                      <a:schemeClr val="tx2"/>
                    </a:gs>
                    <a:gs pos="99000">
                      <a:schemeClr val="tx2"/>
                    </a:gs>
                  </a:gsLst>
                  <a:lin ang="5400000" scaled="0"/>
                </a:gradFill>
                <a:latin typeface="+mj-lt"/>
              </a:rPr>
              <a:t>Service</a:t>
            </a:r>
          </a:p>
          <a:p>
            <a:pPr marL="752121" lvl="1" indent="-285750">
              <a:buFont typeface="Arial" panose="020B0604020202020204" pitchFamily="34" charset="0"/>
              <a:buChar char="•"/>
            </a:pPr>
            <a:endParaRPr lang="en-US" sz="1600" dirty="0" smtClean="0"/>
          </a:p>
          <a:p>
            <a:pPr marL="752121" lvl="1" indent="-285750">
              <a:buFont typeface="Arial" panose="020B0604020202020204" pitchFamily="34" charset="0"/>
              <a:buChar char="•"/>
            </a:pPr>
            <a:r>
              <a:rPr lang="en-US" sz="1600" dirty="0" smtClean="0"/>
              <a:t>Specific </a:t>
            </a:r>
            <a:r>
              <a:rPr lang="en-US" sz="1600" dirty="0"/>
              <a:t>blocking based on </a:t>
            </a:r>
            <a:r>
              <a:rPr lang="en-US" sz="1600" dirty="0" smtClean="0"/>
              <a:t>parameter</a:t>
            </a:r>
          </a:p>
          <a:p>
            <a:pPr lvl="1"/>
            <a:endParaRPr lang="en-US" sz="1600" dirty="0"/>
          </a:p>
        </p:txBody>
      </p:sp>
    </p:spTree>
    <p:extLst>
      <p:ext uri="{BB962C8B-B14F-4D97-AF65-F5344CB8AC3E}">
        <p14:creationId xmlns:p14="http://schemas.microsoft.com/office/powerpoint/2010/main" val="2807633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494786"/>
            <a:ext cx="11734799" cy="4499693"/>
          </a:xfrm>
        </p:spPr>
        <p:txBody>
          <a:bodyPr/>
          <a:lstStyle/>
          <a:p>
            <a:r>
              <a:rPr lang="en-US" sz="2800" dirty="0" smtClean="0"/>
              <a:t>Rights Management</a:t>
            </a:r>
            <a:endParaRPr lang="en-US" sz="2800" dirty="0"/>
          </a:p>
          <a:p>
            <a:pPr lvl="1"/>
            <a:endParaRPr lang="en-US" sz="1600" dirty="0" smtClean="0"/>
          </a:p>
          <a:p>
            <a:pPr lvl="1"/>
            <a:r>
              <a:rPr lang="en-US" sz="1600" dirty="0" smtClean="0"/>
              <a:t>Client Based</a:t>
            </a:r>
          </a:p>
          <a:p>
            <a:pPr lvl="1"/>
            <a:r>
              <a:rPr lang="en-US" sz="1600" dirty="0" smtClean="0"/>
              <a:t>Compliments Baseline Security</a:t>
            </a:r>
          </a:p>
          <a:p>
            <a:pPr marL="342900" lvl="1" indent="0">
              <a:buNone/>
            </a:pPr>
            <a:endParaRPr lang="en-US" sz="1600" dirty="0"/>
          </a:p>
          <a:p>
            <a:r>
              <a:rPr lang="en-US" sz="2800" dirty="0" smtClean="0"/>
              <a:t>File &amp; Drive</a:t>
            </a:r>
            <a:endParaRPr lang="en-US" sz="2800" dirty="0"/>
          </a:p>
          <a:p>
            <a:pPr lvl="1"/>
            <a:endParaRPr lang="en-US" sz="1600" dirty="0" smtClean="0"/>
          </a:p>
          <a:p>
            <a:pPr lvl="1"/>
            <a:r>
              <a:rPr lang="en-US" sz="1600" dirty="0" smtClean="0"/>
              <a:t>BitLocker &amp; EFS</a:t>
            </a:r>
          </a:p>
          <a:p>
            <a:pPr lvl="1"/>
            <a:r>
              <a:rPr lang="en-US" sz="1600" dirty="0" smtClean="0"/>
              <a:t>Protection Storage Location Only</a:t>
            </a:r>
          </a:p>
          <a:p>
            <a:pPr marL="342900" lvl="1" indent="0">
              <a:buNone/>
            </a:pPr>
            <a:endParaRPr lang="en-US" sz="1600" dirty="0"/>
          </a:p>
          <a:p>
            <a:r>
              <a:rPr lang="en-US" sz="2800" dirty="0" smtClean="0"/>
              <a:t>SQL Encryption</a:t>
            </a:r>
            <a:endParaRPr lang="en-US" sz="2800" dirty="0"/>
          </a:p>
          <a:p>
            <a:pPr lvl="1"/>
            <a:endParaRPr lang="en-US" sz="1600" dirty="0" smtClean="0"/>
          </a:p>
          <a:p>
            <a:pPr lvl="1"/>
            <a:r>
              <a:rPr lang="en-US" sz="1600" dirty="0" smtClean="0"/>
              <a:t>Content Database Specific</a:t>
            </a:r>
          </a:p>
          <a:p>
            <a:pPr lvl="1"/>
            <a:r>
              <a:rPr lang="en-US" sz="1600" dirty="0" smtClean="0"/>
              <a:t>No restoring of databases without Private Key</a:t>
            </a:r>
          </a:p>
        </p:txBody>
      </p:sp>
      <p:sp>
        <p:nvSpPr>
          <p:cNvPr id="3" name="Title 2"/>
          <p:cNvSpPr>
            <a:spLocks noGrp="1"/>
          </p:cNvSpPr>
          <p:nvPr>
            <p:ph type="title"/>
          </p:nvPr>
        </p:nvSpPr>
        <p:spPr/>
        <p:txBody>
          <a:bodyPr/>
          <a:lstStyle/>
          <a:p>
            <a:r>
              <a:rPr lang="en-US" dirty="0" smtClean="0"/>
              <a:t>Protecting Content: Encryption</a:t>
            </a:r>
            <a:endParaRPr lang="en-US" dirty="0"/>
          </a:p>
        </p:txBody>
      </p:sp>
    </p:spTree>
    <p:extLst>
      <p:ext uri="{BB962C8B-B14F-4D97-AF65-F5344CB8AC3E}">
        <p14:creationId xmlns:p14="http://schemas.microsoft.com/office/powerpoint/2010/main" val="1614954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10" end="1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12" end="12"/>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74638" y="2430462"/>
            <a:ext cx="11810999" cy="1447800"/>
          </a:xfrm>
        </p:spPr>
        <p:txBody>
          <a:bodyPr/>
          <a:lstStyle/>
          <a:p>
            <a:r>
              <a:rPr lang="en-US" dirty="0" smtClean="0"/>
              <a:t>Protecting Infrastructure</a:t>
            </a:r>
            <a:endParaRPr lang="en-US" dirty="0"/>
          </a:p>
        </p:txBody>
      </p:sp>
    </p:spTree>
    <p:extLst>
      <p:ext uri="{BB962C8B-B14F-4D97-AF65-F5344CB8AC3E}">
        <p14:creationId xmlns:p14="http://schemas.microsoft.com/office/powerpoint/2010/main" val="2145708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494786"/>
            <a:ext cx="11658599" cy="5786199"/>
          </a:xfrm>
        </p:spPr>
        <p:txBody>
          <a:bodyPr/>
          <a:lstStyle/>
          <a:p>
            <a:r>
              <a:rPr lang="en-US" sz="2800" dirty="0" smtClean="0"/>
              <a:t>Still have prescribed approaches</a:t>
            </a:r>
          </a:p>
          <a:p>
            <a:pPr lvl="1"/>
            <a:endParaRPr lang="en-US" sz="1600" dirty="0" smtClean="0"/>
          </a:p>
          <a:p>
            <a:pPr lvl="1"/>
            <a:r>
              <a:rPr lang="en-US" sz="1600" dirty="0" smtClean="0"/>
              <a:t>Really </a:t>
            </a:r>
            <a:r>
              <a:rPr lang="en-US" sz="1600" dirty="0"/>
              <a:t>based around server </a:t>
            </a:r>
            <a:r>
              <a:rPr lang="en-US" sz="1600" dirty="0" smtClean="0"/>
              <a:t>roles </a:t>
            </a:r>
            <a:r>
              <a:rPr lang="en-US" sz="1600" dirty="0"/>
              <a:t>more than actual server numbers</a:t>
            </a:r>
          </a:p>
          <a:p>
            <a:pPr lvl="1"/>
            <a:endParaRPr lang="en-US" sz="1200" dirty="0" smtClean="0"/>
          </a:p>
          <a:p>
            <a:r>
              <a:rPr lang="en-US" sz="2800" dirty="0" smtClean="0"/>
              <a:t>Deployment Types</a:t>
            </a:r>
            <a:endParaRPr lang="en-US" sz="2800" dirty="0"/>
          </a:p>
          <a:p>
            <a:pPr lvl="1"/>
            <a:endParaRPr lang="en-US" sz="1600" dirty="0" smtClean="0"/>
          </a:p>
          <a:p>
            <a:pPr lvl="1"/>
            <a:r>
              <a:rPr lang="en-US" sz="1600" dirty="0" smtClean="0"/>
              <a:t>Limited Deployment</a:t>
            </a:r>
          </a:p>
          <a:p>
            <a:pPr lvl="2"/>
            <a:r>
              <a:rPr lang="en-US" sz="1200" dirty="0" smtClean="0"/>
              <a:t>Great for 1 or 2 Servers</a:t>
            </a:r>
          </a:p>
          <a:p>
            <a:pPr lvl="1"/>
            <a:r>
              <a:rPr lang="en-US" sz="1600" dirty="0" smtClean="0"/>
              <a:t>Small Multi-Purpose Deployment</a:t>
            </a:r>
          </a:p>
          <a:p>
            <a:pPr lvl="2"/>
            <a:r>
              <a:rPr lang="en-US" sz="1200" dirty="0" smtClean="0"/>
              <a:t>Great for 3 – 4 Servers</a:t>
            </a:r>
          </a:p>
          <a:p>
            <a:pPr lvl="1"/>
            <a:r>
              <a:rPr lang="en-US" sz="1600" dirty="0" smtClean="0"/>
              <a:t>Medium Farm</a:t>
            </a:r>
          </a:p>
          <a:p>
            <a:pPr lvl="2"/>
            <a:r>
              <a:rPr lang="en-US" sz="1200" dirty="0" smtClean="0"/>
              <a:t>6 or more servers</a:t>
            </a:r>
          </a:p>
          <a:p>
            <a:pPr lvl="1"/>
            <a:r>
              <a:rPr lang="en-US" sz="1600" dirty="0" smtClean="0"/>
              <a:t>Medium Farm with Office Web Apps and Search Roles</a:t>
            </a:r>
          </a:p>
          <a:p>
            <a:pPr lvl="2"/>
            <a:r>
              <a:rPr lang="en-US" sz="1200" dirty="0" smtClean="0"/>
              <a:t>Scale out as needed</a:t>
            </a:r>
          </a:p>
          <a:p>
            <a:pPr lvl="1"/>
            <a:r>
              <a:rPr lang="en-US" sz="1600" dirty="0" smtClean="0"/>
              <a:t>Large Deployment</a:t>
            </a:r>
          </a:p>
          <a:p>
            <a:pPr lvl="2"/>
            <a:r>
              <a:rPr lang="en-US" sz="1200" dirty="0" smtClean="0"/>
              <a:t>As many as needed</a:t>
            </a:r>
          </a:p>
          <a:p>
            <a:pPr marL="342900" lvl="1" indent="0">
              <a:buNone/>
            </a:pPr>
            <a:endParaRPr lang="en-US" sz="1600" dirty="0"/>
          </a:p>
          <a:p>
            <a:pPr marL="342900" lvl="1" indent="-342900"/>
            <a:endParaRPr lang="en-US" sz="2800" dirty="0" smtClean="0">
              <a:gradFill>
                <a:gsLst>
                  <a:gs pos="1250">
                    <a:schemeClr val="tx2"/>
                  </a:gs>
                  <a:gs pos="99000">
                    <a:schemeClr val="tx2"/>
                  </a:gs>
                </a:gsLst>
                <a:lin ang="5400000" scaled="0"/>
              </a:gradFill>
              <a:latin typeface="+mj-lt"/>
            </a:endParaRPr>
          </a:p>
          <a:p>
            <a:pPr marL="558800" lvl="2" indent="-342900"/>
            <a:endParaRPr lang="en-US" dirty="0">
              <a:gradFill>
                <a:gsLst>
                  <a:gs pos="1250">
                    <a:schemeClr val="tx2"/>
                  </a:gs>
                  <a:gs pos="99000">
                    <a:schemeClr val="tx2"/>
                  </a:gs>
                </a:gsLst>
                <a:lin ang="5400000" scaled="0"/>
              </a:gradFill>
              <a:latin typeface="+mj-lt"/>
            </a:endParaRPr>
          </a:p>
          <a:p>
            <a:pPr lvl="1"/>
            <a:endParaRPr lang="en-US" sz="1600" dirty="0" smtClean="0"/>
          </a:p>
        </p:txBody>
      </p:sp>
      <p:sp>
        <p:nvSpPr>
          <p:cNvPr id="3" name="Title 2"/>
          <p:cNvSpPr>
            <a:spLocks noGrp="1"/>
          </p:cNvSpPr>
          <p:nvPr>
            <p:ph type="title"/>
          </p:nvPr>
        </p:nvSpPr>
        <p:spPr/>
        <p:txBody>
          <a:bodyPr/>
          <a:lstStyle/>
          <a:p>
            <a:r>
              <a:rPr lang="en-US" dirty="0" smtClean="0"/>
              <a:t>Infrastructure: Topologies</a:t>
            </a:r>
            <a:endParaRPr lang="en-US" dirty="0"/>
          </a:p>
        </p:txBody>
      </p:sp>
    </p:spTree>
    <p:extLst>
      <p:ext uri="{BB962C8B-B14F-4D97-AF65-F5344CB8AC3E}">
        <p14:creationId xmlns:p14="http://schemas.microsoft.com/office/powerpoint/2010/main" val="3776163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9" end="9"/>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10" end="1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11" end="1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12" end="1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13" end="1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14" end="14"/>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494786"/>
            <a:ext cx="11658599" cy="4702826"/>
          </a:xfrm>
        </p:spPr>
        <p:txBody>
          <a:bodyPr/>
          <a:lstStyle/>
          <a:p>
            <a:r>
              <a:rPr lang="en-US" sz="2800" dirty="0"/>
              <a:t>Stop just publishing “</a:t>
            </a:r>
            <a:r>
              <a:rPr lang="en-US" sz="2800" b="1" dirty="0"/>
              <a:t>Windows Login</a:t>
            </a:r>
            <a:r>
              <a:rPr lang="en-US" sz="2800" dirty="0"/>
              <a:t>” prompt to the internet</a:t>
            </a:r>
          </a:p>
          <a:p>
            <a:r>
              <a:rPr lang="en-US" sz="2800" dirty="0"/>
              <a:t>Utilize Firewall Technology</a:t>
            </a:r>
          </a:p>
          <a:p>
            <a:pPr lvl="1"/>
            <a:endParaRPr lang="en-US" sz="1600" dirty="0" smtClean="0"/>
          </a:p>
          <a:p>
            <a:pPr lvl="1"/>
            <a:r>
              <a:rPr lang="en-US" sz="1600" dirty="0" smtClean="0"/>
              <a:t>UAG</a:t>
            </a:r>
            <a:endParaRPr lang="en-US" sz="1600" dirty="0"/>
          </a:p>
          <a:p>
            <a:pPr lvl="1"/>
            <a:r>
              <a:rPr lang="en-US" sz="1600" dirty="0"/>
              <a:t>Similar Firewall </a:t>
            </a:r>
            <a:r>
              <a:rPr lang="en-US" sz="1600" dirty="0" smtClean="0"/>
              <a:t>Technology</a:t>
            </a:r>
          </a:p>
          <a:p>
            <a:pPr marL="342900" lvl="1" indent="0">
              <a:buNone/>
            </a:pPr>
            <a:endParaRPr lang="en-US" sz="1600" dirty="0"/>
          </a:p>
          <a:p>
            <a:r>
              <a:rPr lang="en-US" sz="2800" dirty="0"/>
              <a:t>Multi Factor </a:t>
            </a:r>
            <a:r>
              <a:rPr lang="en-US" sz="2800" dirty="0" smtClean="0"/>
              <a:t>Authentication</a:t>
            </a:r>
          </a:p>
          <a:p>
            <a:pPr marL="342900" lvl="1" indent="0">
              <a:buNone/>
            </a:pPr>
            <a:endParaRPr lang="en-US" sz="1600" dirty="0" smtClean="0"/>
          </a:p>
          <a:p>
            <a:pPr lvl="1"/>
            <a:r>
              <a:rPr lang="en-US" sz="1600" dirty="0" smtClean="0"/>
              <a:t>Certificate Services</a:t>
            </a:r>
          </a:p>
          <a:p>
            <a:pPr marL="342900" lvl="1" indent="0">
              <a:buNone/>
            </a:pPr>
            <a:endParaRPr lang="en-US" sz="1600" dirty="0"/>
          </a:p>
          <a:p>
            <a:r>
              <a:rPr lang="en-US" sz="2800" dirty="0"/>
              <a:t>Load Balance </a:t>
            </a:r>
            <a:r>
              <a:rPr lang="en-US" sz="2800" dirty="0" smtClean="0"/>
              <a:t>Traffic</a:t>
            </a:r>
            <a:endParaRPr lang="en-US" sz="2800" dirty="0"/>
          </a:p>
          <a:p>
            <a:pPr lvl="1"/>
            <a:endParaRPr lang="en-US" sz="1600" dirty="0" smtClean="0"/>
          </a:p>
          <a:p>
            <a:pPr lvl="1"/>
            <a:r>
              <a:rPr lang="en-US" sz="1600" dirty="0" smtClean="0"/>
              <a:t>No </a:t>
            </a:r>
            <a:r>
              <a:rPr lang="en-US" sz="1600" dirty="0"/>
              <a:t>longer need to worry about “Sticky Sessions</a:t>
            </a:r>
            <a:r>
              <a:rPr lang="en-US" sz="1600" dirty="0" smtClean="0"/>
              <a:t>”</a:t>
            </a:r>
          </a:p>
          <a:p>
            <a:pPr lvl="1"/>
            <a:endParaRPr lang="en-US" sz="1600" dirty="0"/>
          </a:p>
        </p:txBody>
      </p:sp>
      <p:sp>
        <p:nvSpPr>
          <p:cNvPr id="3" name="Title 2"/>
          <p:cNvSpPr>
            <a:spLocks noGrp="1"/>
          </p:cNvSpPr>
          <p:nvPr>
            <p:ph type="title"/>
          </p:nvPr>
        </p:nvSpPr>
        <p:spPr/>
        <p:txBody>
          <a:bodyPr/>
          <a:lstStyle/>
          <a:p>
            <a:r>
              <a:rPr lang="en-US" dirty="0" smtClean="0"/>
              <a:t>Protecting Infrastructure: Edge / Perimeter</a:t>
            </a:r>
            <a:endParaRPr lang="en-US" dirty="0"/>
          </a:p>
        </p:txBody>
      </p:sp>
    </p:spTree>
    <p:extLst>
      <p:ext uri="{BB962C8B-B14F-4D97-AF65-F5344CB8AC3E}">
        <p14:creationId xmlns:p14="http://schemas.microsoft.com/office/powerpoint/2010/main" val="30844766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Me</a:t>
            </a:r>
            <a:endParaRPr lang="en-US" dirty="0"/>
          </a:p>
        </p:txBody>
      </p:sp>
      <p:sp>
        <p:nvSpPr>
          <p:cNvPr id="8" name="Rectangle 7"/>
          <p:cNvSpPr/>
          <p:nvPr/>
        </p:nvSpPr>
        <p:spPr bwMode="auto">
          <a:xfrm>
            <a:off x="274640" y="1439862"/>
            <a:ext cx="4571997" cy="1066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274639" y="2733674"/>
            <a:ext cx="4571997" cy="4040187"/>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5075237" y="1439862"/>
            <a:ext cx="7088966" cy="5333999"/>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xtBox 10"/>
          <p:cNvSpPr txBox="1"/>
          <p:nvPr/>
        </p:nvSpPr>
        <p:spPr>
          <a:xfrm>
            <a:off x="494488" y="1659329"/>
            <a:ext cx="4138094"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Liam Cleary</a:t>
            </a:r>
          </a:p>
        </p:txBody>
      </p:sp>
      <p:sp>
        <p:nvSpPr>
          <p:cNvPr id="12" name="TextBox 11"/>
          <p:cNvSpPr txBox="1"/>
          <p:nvPr/>
        </p:nvSpPr>
        <p:spPr>
          <a:xfrm>
            <a:off x="488691" y="2963862"/>
            <a:ext cx="4143891" cy="1446550"/>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Blog: blog.helloitsliam.com</a:t>
            </a:r>
          </a:p>
          <a:p>
            <a:pPr>
              <a:lnSpc>
                <a:spcPct val="90000"/>
              </a:lnSpc>
              <a:spcAft>
                <a:spcPts val="600"/>
              </a:spcAft>
            </a:pPr>
            <a:r>
              <a:rPr lang="en-US" sz="2400" dirty="0" smtClean="0">
                <a:gradFill>
                  <a:gsLst>
                    <a:gs pos="2917">
                      <a:schemeClr val="tx1"/>
                    </a:gs>
                    <a:gs pos="30000">
                      <a:schemeClr val="tx1"/>
                    </a:gs>
                  </a:gsLst>
                  <a:lin ang="5400000" scaled="0"/>
                </a:gradFill>
              </a:rPr>
              <a:t>Email: </a:t>
            </a:r>
            <a:r>
              <a:rPr lang="en-US" sz="2400" dirty="0" smtClean="0"/>
              <a:t>liamcleary@msn.com</a:t>
            </a:r>
          </a:p>
          <a:p>
            <a:pPr>
              <a:lnSpc>
                <a:spcPct val="90000"/>
              </a:lnSpc>
              <a:spcAft>
                <a:spcPts val="600"/>
              </a:spcAft>
            </a:pPr>
            <a:r>
              <a:rPr lang="en-US" sz="2400" dirty="0" smtClean="0">
                <a:gradFill>
                  <a:gsLst>
                    <a:gs pos="2917">
                      <a:schemeClr val="tx1"/>
                    </a:gs>
                    <a:gs pos="30000">
                      <a:schemeClr val="tx1"/>
                    </a:gs>
                  </a:gsLst>
                  <a:lin ang="5400000" scaled="0"/>
                </a:gradFill>
              </a:rPr>
              <a:t>Twitter: @</a:t>
            </a:r>
            <a:r>
              <a:rPr lang="en-US" sz="2400" dirty="0" err="1" smtClean="0">
                <a:gradFill>
                  <a:gsLst>
                    <a:gs pos="2917">
                      <a:schemeClr val="tx1"/>
                    </a:gs>
                    <a:gs pos="30000">
                      <a:schemeClr val="tx1"/>
                    </a:gs>
                  </a:gsLst>
                  <a:lin ang="5400000" scaled="0"/>
                </a:gradFill>
              </a:rPr>
              <a:t>helloitsliam</a:t>
            </a:r>
            <a:endParaRPr lang="en-US" sz="2400" dirty="0" smtClean="0">
              <a:gradFill>
                <a:gsLst>
                  <a:gs pos="2917">
                    <a:schemeClr val="tx1"/>
                  </a:gs>
                  <a:gs pos="30000">
                    <a:schemeClr val="tx1"/>
                  </a:gs>
                </a:gsLst>
                <a:lin ang="5400000" scaled="0"/>
              </a:gradFill>
            </a:endParaRPr>
          </a:p>
        </p:txBody>
      </p:sp>
      <p:sp>
        <p:nvSpPr>
          <p:cNvPr id="14" name="TextBox 13"/>
          <p:cNvSpPr txBox="1"/>
          <p:nvPr/>
        </p:nvSpPr>
        <p:spPr>
          <a:xfrm>
            <a:off x="5303837" y="1575262"/>
            <a:ext cx="6553200" cy="3693319"/>
          </a:xfrm>
          <a:prstGeom prst="rect">
            <a:avLst/>
          </a:prstGeom>
          <a:noFill/>
        </p:spPr>
        <p:txBody>
          <a:bodyPr wrap="square" lIns="182880" tIns="146304" rIns="182880" bIns="146304" rtlCol="0">
            <a:spAutoFit/>
          </a:bodyPr>
          <a:lstStyle/>
          <a:p>
            <a:pPr marL="809271" lvl="1" indent="-342900">
              <a:buFont typeface="Wingdings" panose="05000000000000000000" pitchFamily="2" charset="2"/>
              <a:buChar char="ü"/>
            </a:pPr>
            <a:r>
              <a:rPr lang="en-US" sz="2400" dirty="0" smtClean="0"/>
              <a:t>Solution </a:t>
            </a:r>
            <a:r>
              <a:rPr lang="en-US" sz="2400" dirty="0"/>
              <a:t>Architect @ SusQtech (</a:t>
            </a:r>
            <a:r>
              <a:rPr lang="en-US" sz="2400" dirty="0" smtClean="0"/>
              <a:t>Winchester, VA)</a:t>
            </a:r>
            <a:endParaRPr lang="en-US" sz="2400" dirty="0"/>
          </a:p>
          <a:p>
            <a:pPr marL="809271" lvl="1" indent="-342900">
              <a:buFont typeface="Wingdings" panose="05000000000000000000" pitchFamily="2" charset="2"/>
              <a:buChar char="ü"/>
            </a:pPr>
            <a:r>
              <a:rPr lang="en-US" sz="2400" dirty="0"/>
              <a:t>SharePoint MVP since </a:t>
            </a:r>
            <a:r>
              <a:rPr lang="en-US" sz="2400" dirty="0" smtClean="0"/>
              <a:t>2007</a:t>
            </a:r>
            <a:endParaRPr lang="en-US" sz="2400" dirty="0"/>
          </a:p>
          <a:p>
            <a:pPr marL="809271" lvl="1" indent="-342900">
              <a:buFont typeface="Wingdings" panose="05000000000000000000" pitchFamily="2" charset="2"/>
              <a:buChar char="ü"/>
            </a:pPr>
            <a:r>
              <a:rPr lang="en-US" sz="2400" dirty="0"/>
              <a:t>Working with SharePoint since 2001</a:t>
            </a:r>
          </a:p>
          <a:p>
            <a:pPr marL="809271" lvl="1" indent="-342900">
              <a:buFont typeface="Wingdings" panose="05000000000000000000" pitchFamily="2" charset="2"/>
              <a:buChar char="ü"/>
            </a:pPr>
            <a:r>
              <a:rPr lang="en-US" sz="2400" dirty="0"/>
              <a:t>Work on all types of deployments</a:t>
            </a:r>
          </a:p>
          <a:p>
            <a:pPr marL="809271" lvl="1" indent="-342900">
              <a:buFont typeface="Wingdings" panose="05000000000000000000" pitchFamily="2" charset="2"/>
              <a:buChar char="ü"/>
            </a:pPr>
            <a:r>
              <a:rPr lang="en-US" sz="2400" dirty="0"/>
              <a:t>Dream about SharePoint….Honestly sometimes I </a:t>
            </a:r>
            <a:r>
              <a:rPr lang="en-US" sz="2400" dirty="0" smtClean="0"/>
              <a:t>do</a:t>
            </a:r>
          </a:p>
          <a:p>
            <a:pPr marL="809271" lvl="1" indent="-342900">
              <a:buFont typeface="Wingdings" panose="05000000000000000000" pitchFamily="2" charset="2"/>
              <a:buChar char="ü"/>
            </a:pPr>
            <a:r>
              <a:rPr lang="en-US" sz="2400" dirty="0" smtClean="0"/>
              <a:t>I like to “hack” stuff </a:t>
            </a:r>
            <a:r>
              <a:rPr lang="en-US" sz="2400" dirty="0" smtClean="0">
                <a:sym typeface="Wingdings" panose="05000000000000000000" pitchFamily="2" charset="2"/>
              </a:rPr>
              <a:t></a:t>
            </a:r>
            <a:endParaRPr lang="en-US" sz="2400" dirty="0"/>
          </a:p>
          <a:p>
            <a:pPr marL="457200" indent="-457200">
              <a:lnSpc>
                <a:spcPct val="90000"/>
              </a:lnSpc>
              <a:spcAft>
                <a:spcPts val="600"/>
              </a:spcAft>
              <a:buFont typeface="Wingdings" panose="05000000000000000000" pitchFamily="2" charset="2"/>
              <a:buChar char="ü"/>
            </a:pPr>
            <a:endParaRPr lang="en-US" sz="3200" dirty="0" err="1" smtClean="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8904469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56352"/>
            <a:ext cx="11810999" cy="5798510"/>
          </a:xfrm>
        </p:spPr>
        <p:txBody>
          <a:bodyPr/>
          <a:lstStyle/>
          <a:p>
            <a:r>
              <a:rPr lang="en-US" sz="2400" dirty="0"/>
              <a:t>Block the standard SQL Server ports</a:t>
            </a:r>
          </a:p>
          <a:p>
            <a:r>
              <a:rPr lang="en-US" sz="2400" dirty="0"/>
              <a:t>Configure SQL Server database instances to listen on a nonstandard port</a:t>
            </a:r>
          </a:p>
          <a:p>
            <a:r>
              <a:rPr lang="en-US" sz="2400" dirty="0"/>
              <a:t>Configure SQL client </a:t>
            </a:r>
            <a:r>
              <a:rPr lang="en-US" sz="2400" dirty="0" smtClean="0"/>
              <a:t>aliases</a:t>
            </a:r>
            <a:endParaRPr lang="en-US" sz="2400" dirty="0"/>
          </a:p>
          <a:p>
            <a:pPr lvl="1"/>
            <a:endParaRPr lang="en-US" sz="1600" dirty="0" smtClean="0"/>
          </a:p>
          <a:p>
            <a:pPr lvl="1"/>
            <a:r>
              <a:rPr lang="en-US" sz="1600" dirty="0" smtClean="0"/>
              <a:t>Bypass </a:t>
            </a:r>
            <a:r>
              <a:rPr lang="en-US" sz="1600" dirty="0"/>
              <a:t>the actual server </a:t>
            </a:r>
            <a:r>
              <a:rPr lang="en-US" sz="1600" dirty="0" smtClean="0"/>
              <a:t>name</a:t>
            </a:r>
          </a:p>
          <a:p>
            <a:pPr lvl="1"/>
            <a:endParaRPr lang="en-US" sz="1600" dirty="0"/>
          </a:p>
          <a:p>
            <a:r>
              <a:rPr lang="en-US" sz="2400" dirty="0"/>
              <a:t>Implement Windows Firewall Policies</a:t>
            </a:r>
          </a:p>
          <a:p>
            <a:r>
              <a:rPr lang="en-US" sz="2400" dirty="0"/>
              <a:t>Implement Firewall Layer between server layers</a:t>
            </a:r>
          </a:p>
          <a:p>
            <a:r>
              <a:rPr lang="en-US" sz="2400" dirty="0"/>
              <a:t>Run “</a:t>
            </a:r>
            <a:r>
              <a:rPr lang="en-US" sz="2400" b="1" dirty="0"/>
              <a:t>Best Practice Security Analyzer</a:t>
            </a:r>
            <a:r>
              <a:rPr lang="en-US" sz="2400" dirty="0"/>
              <a:t>” and use “</a:t>
            </a:r>
            <a:r>
              <a:rPr lang="en-US" sz="2400" b="1" dirty="0"/>
              <a:t>Server Hardening Guidance</a:t>
            </a:r>
            <a:r>
              <a:rPr lang="en-US" sz="2400" dirty="0"/>
              <a:t>”</a:t>
            </a:r>
          </a:p>
          <a:p>
            <a:r>
              <a:rPr lang="en-US" sz="2400" dirty="0"/>
              <a:t>Utilize Group Policies</a:t>
            </a:r>
          </a:p>
          <a:p>
            <a:r>
              <a:rPr lang="en-US" sz="2400" dirty="0"/>
              <a:t>Utilize Claim Attributes </a:t>
            </a:r>
          </a:p>
          <a:p>
            <a:pPr lvl="1"/>
            <a:endParaRPr lang="en-US" sz="1600" dirty="0" smtClean="0"/>
          </a:p>
          <a:p>
            <a:pPr lvl="1"/>
            <a:r>
              <a:rPr lang="en-US" sz="1600" dirty="0" smtClean="0"/>
              <a:t>Implement </a:t>
            </a:r>
            <a:r>
              <a:rPr lang="en-US" sz="1600" dirty="0"/>
              <a:t>ADFS when using Claims Authentication</a:t>
            </a:r>
          </a:p>
          <a:p>
            <a:pPr lvl="1"/>
            <a:r>
              <a:rPr lang="en-US" sz="1600" dirty="0"/>
              <a:t>Add Attribute Store</a:t>
            </a:r>
          </a:p>
          <a:p>
            <a:pPr lvl="1"/>
            <a:r>
              <a:rPr lang="en-US" sz="1600" dirty="0"/>
              <a:t>Add Custom Attribute Rules</a:t>
            </a:r>
          </a:p>
          <a:p>
            <a:pPr lvl="1"/>
            <a:r>
              <a:rPr lang="en-US" sz="1600" dirty="0"/>
              <a:t>Secure Communication with SSL</a:t>
            </a:r>
          </a:p>
          <a:p>
            <a:endParaRPr lang="en-US" sz="1600" dirty="0" smtClean="0"/>
          </a:p>
        </p:txBody>
      </p:sp>
      <p:sp>
        <p:nvSpPr>
          <p:cNvPr id="3" name="Title 2"/>
          <p:cNvSpPr>
            <a:spLocks noGrp="1"/>
          </p:cNvSpPr>
          <p:nvPr>
            <p:ph type="title"/>
          </p:nvPr>
        </p:nvSpPr>
        <p:spPr/>
        <p:txBody>
          <a:bodyPr/>
          <a:lstStyle/>
          <a:p>
            <a:r>
              <a:rPr lang="en-US" dirty="0" smtClean="0"/>
              <a:t>Protecting Infrastructure: Web, Application</a:t>
            </a:r>
            <a:endParaRPr lang="en-US" dirty="0"/>
          </a:p>
        </p:txBody>
      </p:sp>
    </p:spTree>
    <p:extLst>
      <p:ext uri="{BB962C8B-B14F-4D97-AF65-F5344CB8AC3E}">
        <p14:creationId xmlns:p14="http://schemas.microsoft.com/office/powerpoint/2010/main" val="22491362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
                                            <p:txEl>
                                              <p:pRg st="12" end="12"/>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
                                            <p:txEl>
                                              <p:pRg st="13" end="13"/>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
                                            <p:txEl>
                                              <p:pRg st="14" end="14"/>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494786"/>
            <a:ext cx="5410199" cy="3681008"/>
          </a:xfrm>
        </p:spPr>
        <p:txBody>
          <a:bodyPr/>
          <a:lstStyle/>
          <a:p>
            <a:pPr lvl="0"/>
            <a:r>
              <a:rPr lang="en-US" sz="2400" dirty="0"/>
              <a:t>Port 80 / 443</a:t>
            </a:r>
          </a:p>
          <a:p>
            <a:pPr lvl="0"/>
            <a:r>
              <a:rPr lang="en-US" sz="2400" dirty="0"/>
              <a:t>UDP 1434 and TCP </a:t>
            </a:r>
            <a:r>
              <a:rPr lang="en-US" sz="2400" dirty="0" smtClean="0"/>
              <a:t>1433</a:t>
            </a:r>
            <a:endParaRPr lang="en-US" sz="1600" dirty="0" smtClean="0"/>
          </a:p>
          <a:p>
            <a:r>
              <a:rPr lang="en-US" sz="2400" dirty="0" smtClean="0"/>
              <a:t>TCP </a:t>
            </a:r>
            <a:r>
              <a:rPr lang="en-US" sz="2400" dirty="0"/>
              <a:t>25 (SMTP</a:t>
            </a:r>
            <a:r>
              <a:rPr lang="en-US" sz="2400" dirty="0" smtClean="0"/>
              <a:t>)</a:t>
            </a:r>
          </a:p>
          <a:p>
            <a:r>
              <a:rPr lang="en-US" sz="2400" dirty="0"/>
              <a:t>File and Printer Sharing service — used by search roles</a:t>
            </a:r>
            <a:r>
              <a:rPr lang="en-US" sz="2400" dirty="0" smtClean="0"/>
              <a:t>:</a:t>
            </a:r>
          </a:p>
          <a:p>
            <a:endParaRPr lang="en-US" sz="2400" dirty="0"/>
          </a:p>
          <a:p>
            <a:pPr lvl="1"/>
            <a:r>
              <a:rPr lang="en-US" sz="1600" dirty="0"/>
              <a:t>Direct-hosted SMB (TCP/UDP 445) — this is the recommended port</a:t>
            </a:r>
          </a:p>
          <a:p>
            <a:pPr lvl="1"/>
            <a:r>
              <a:rPr lang="en-US" sz="1600" dirty="0"/>
              <a:t>NetBIOS over TCP/IP (</a:t>
            </a:r>
            <a:r>
              <a:rPr lang="en-US" sz="1600" dirty="0" err="1"/>
              <a:t>NetBT</a:t>
            </a:r>
            <a:r>
              <a:rPr lang="en-US" sz="1600" dirty="0"/>
              <a:t>) (TCP 137, UDP 138, UDP 139) — disable these ports if you do not use </a:t>
            </a:r>
            <a:r>
              <a:rPr lang="en-US" sz="1600" dirty="0" smtClean="0"/>
              <a:t>it</a:t>
            </a:r>
            <a:endParaRPr lang="en-US" sz="1600" dirty="0"/>
          </a:p>
        </p:txBody>
      </p:sp>
      <p:sp>
        <p:nvSpPr>
          <p:cNvPr id="3" name="Title 2"/>
          <p:cNvSpPr>
            <a:spLocks noGrp="1"/>
          </p:cNvSpPr>
          <p:nvPr>
            <p:ph type="title"/>
          </p:nvPr>
        </p:nvSpPr>
        <p:spPr/>
        <p:txBody>
          <a:bodyPr/>
          <a:lstStyle/>
          <a:p>
            <a:r>
              <a:rPr lang="en-US" dirty="0" smtClean="0"/>
              <a:t>Protecting Infrastructure: Ports</a:t>
            </a:r>
            <a:endParaRPr lang="en-US" dirty="0"/>
          </a:p>
        </p:txBody>
      </p:sp>
      <p:sp>
        <p:nvSpPr>
          <p:cNvPr id="4" name="Rectangle 3"/>
          <p:cNvSpPr/>
          <p:nvPr/>
        </p:nvSpPr>
        <p:spPr>
          <a:xfrm>
            <a:off x="6219854" y="1496912"/>
            <a:ext cx="5865783" cy="4548938"/>
          </a:xfrm>
          <a:prstGeom prst="rect">
            <a:avLst/>
          </a:prstGeom>
        </p:spPr>
        <p:txBody>
          <a:bodyPr wrap="square">
            <a:spAutoFit/>
          </a:bodyPr>
          <a:lstStyle/>
          <a:p>
            <a:pPr marL="342900" indent="-342900">
              <a:lnSpc>
                <a:spcPct val="90000"/>
              </a:lnSpc>
              <a:spcBef>
                <a:spcPct val="20000"/>
              </a:spcBef>
              <a:buSzPct val="90000"/>
              <a:buFont typeface="Arial" pitchFamily="34" charset="0"/>
              <a:buChar char="•"/>
            </a:pPr>
            <a:r>
              <a:rPr lang="en-US" sz="2400" dirty="0">
                <a:gradFill>
                  <a:gsLst>
                    <a:gs pos="1250">
                      <a:schemeClr val="tx2"/>
                    </a:gs>
                    <a:gs pos="99000">
                      <a:schemeClr val="tx2"/>
                    </a:gs>
                  </a:gsLst>
                  <a:lin ang="5400000" scaled="0"/>
                </a:gradFill>
                <a:latin typeface="+mj-lt"/>
              </a:rPr>
              <a:t>Communication between Web servers and service applications (the default is HTTP):</a:t>
            </a:r>
          </a:p>
          <a:p>
            <a:pPr marL="584200" lvl="1" indent="-241300">
              <a:lnSpc>
                <a:spcPct val="90000"/>
              </a:lnSpc>
              <a:spcBef>
                <a:spcPct val="20000"/>
              </a:spcBef>
              <a:buSzPct val="90000"/>
              <a:buFont typeface="Arial" pitchFamily="34" charset="0"/>
              <a:buChar char="•"/>
            </a:pPr>
            <a:endParaRPr lang="en-US" sz="1600" dirty="0" smtClean="0">
              <a:gradFill>
                <a:gsLst>
                  <a:gs pos="1250">
                    <a:schemeClr val="tx1"/>
                  </a:gs>
                  <a:gs pos="100000">
                    <a:schemeClr val="tx1"/>
                  </a:gs>
                </a:gsLst>
                <a:lin ang="5400000" scaled="0"/>
              </a:gradFill>
            </a:endParaRPr>
          </a:p>
          <a:p>
            <a:pPr marL="584200" lvl="1" indent="-241300">
              <a:lnSpc>
                <a:spcPct val="90000"/>
              </a:lnSpc>
              <a:spcBef>
                <a:spcPct val="20000"/>
              </a:spcBef>
              <a:buSzPct val="90000"/>
              <a:buFont typeface="Arial" pitchFamily="34" charset="0"/>
              <a:buChar char="•"/>
            </a:pPr>
            <a:r>
              <a:rPr lang="en-US" sz="1600" dirty="0" smtClean="0">
                <a:gradFill>
                  <a:gsLst>
                    <a:gs pos="1250">
                      <a:schemeClr val="tx1"/>
                    </a:gs>
                    <a:gs pos="100000">
                      <a:schemeClr val="tx1"/>
                    </a:gs>
                  </a:gsLst>
                  <a:lin ang="5400000" scaled="0"/>
                </a:gradFill>
              </a:rPr>
              <a:t>HTTP </a:t>
            </a:r>
            <a:r>
              <a:rPr lang="en-US" sz="1600" dirty="0">
                <a:gradFill>
                  <a:gsLst>
                    <a:gs pos="1250">
                      <a:schemeClr val="tx1"/>
                    </a:gs>
                    <a:gs pos="100000">
                      <a:schemeClr val="tx1"/>
                    </a:gs>
                  </a:gsLst>
                  <a:lin ang="5400000" scaled="0"/>
                </a:gradFill>
              </a:rPr>
              <a:t>binding: TCP 32843</a:t>
            </a:r>
          </a:p>
          <a:p>
            <a:pPr marL="584200" lvl="1" indent="-241300">
              <a:lnSpc>
                <a:spcPct val="90000"/>
              </a:lnSpc>
              <a:spcBef>
                <a:spcPct val="20000"/>
              </a:spcBef>
              <a:buSzPct val="90000"/>
              <a:buFont typeface="Arial" pitchFamily="34" charset="0"/>
              <a:buChar char="•"/>
            </a:pPr>
            <a:r>
              <a:rPr lang="en-US" sz="1600" dirty="0">
                <a:gradFill>
                  <a:gsLst>
                    <a:gs pos="1250">
                      <a:schemeClr val="tx1"/>
                    </a:gs>
                    <a:gs pos="100000">
                      <a:schemeClr val="tx1"/>
                    </a:gs>
                  </a:gsLst>
                  <a:lin ang="5400000" scaled="0"/>
                </a:gradFill>
              </a:rPr>
              <a:t>HTTPS binding: TCP 32844</a:t>
            </a:r>
          </a:p>
          <a:p>
            <a:pPr marL="584200" lvl="1" indent="-241300">
              <a:lnSpc>
                <a:spcPct val="90000"/>
              </a:lnSpc>
              <a:spcBef>
                <a:spcPct val="20000"/>
              </a:spcBef>
              <a:buSzPct val="90000"/>
              <a:buFont typeface="Arial" pitchFamily="34" charset="0"/>
              <a:buChar char="•"/>
            </a:pPr>
            <a:r>
              <a:rPr lang="en-US" sz="1600" dirty="0" err="1">
                <a:gradFill>
                  <a:gsLst>
                    <a:gs pos="1250">
                      <a:schemeClr val="tx1"/>
                    </a:gs>
                    <a:gs pos="100000">
                      <a:schemeClr val="tx1"/>
                    </a:gs>
                  </a:gsLst>
                  <a:lin ang="5400000" scaled="0"/>
                </a:gradFill>
              </a:rPr>
              <a:t>net.tcp</a:t>
            </a:r>
            <a:r>
              <a:rPr lang="en-US" sz="1600" dirty="0">
                <a:gradFill>
                  <a:gsLst>
                    <a:gs pos="1250">
                      <a:schemeClr val="tx1"/>
                    </a:gs>
                    <a:gs pos="100000">
                      <a:schemeClr val="tx1"/>
                    </a:gs>
                  </a:gsLst>
                  <a:lin ang="5400000" scaled="0"/>
                </a:gradFill>
              </a:rPr>
              <a:t> binding: TCP 32845 (only if a third party has implemented this option for a service application</a:t>
            </a:r>
            <a:r>
              <a:rPr lang="en-US" sz="1600" dirty="0" smtClean="0">
                <a:gradFill>
                  <a:gsLst>
                    <a:gs pos="1250">
                      <a:schemeClr val="tx1"/>
                    </a:gs>
                    <a:gs pos="100000">
                      <a:schemeClr val="tx1"/>
                    </a:gs>
                  </a:gsLst>
                  <a:lin ang="5400000" scaled="0"/>
                </a:gradFill>
              </a:rPr>
              <a:t>)</a:t>
            </a:r>
          </a:p>
          <a:p>
            <a:pPr marL="584200" lvl="1" indent="-241300">
              <a:lnSpc>
                <a:spcPct val="90000"/>
              </a:lnSpc>
              <a:spcBef>
                <a:spcPct val="20000"/>
              </a:spcBef>
              <a:buSzPct val="90000"/>
              <a:buFont typeface="Arial" pitchFamily="34" charset="0"/>
              <a:buChar char="•"/>
            </a:pPr>
            <a:endParaRPr lang="en-US" sz="1600" dirty="0">
              <a:gradFill>
                <a:gsLst>
                  <a:gs pos="1250">
                    <a:schemeClr val="tx1"/>
                  </a:gs>
                  <a:gs pos="100000">
                    <a:schemeClr val="tx1"/>
                  </a:gs>
                </a:gsLst>
                <a:lin ang="5400000" scaled="0"/>
              </a:gradFill>
            </a:endParaRPr>
          </a:p>
          <a:p>
            <a:pPr marL="342900" indent="-342900">
              <a:lnSpc>
                <a:spcPct val="90000"/>
              </a:lnSpc>
              <a:spcBef>
                <a:spcPct val="20000"/>
              </a:spcBef>
              <a:buSzPct val="90000"/>
              <a:buFont typeface="Arial" pitchFamily="34" charset="0"/>
              <a:buChar char="•"/>
            </a:pPr>
            <a:r>
              <a:rPr lang="en-US" sz="2400" dirty="0">
                <a:gradFill>
                  <a:gsLst>
                    <a:gs pos="1250">
                      <a:schemeClr val="tx2"/>
                    </a:gs>
                    <a:gs pos="99000">
                      <a:schemeClr val="tx2"/>
                    </a:gs>
                  </a:gsLst>
                  <a:lin ang="5400000" scaled="0"/>
                </a:gradFill>
                <a:latin typeface="+mj-lt"/>
              </a:rPr>
              <a:t>Communication between all farm servers when Kerberos authentication is being used:</a:t>
            </a:r>
          </a:p>
          <a:p>
            <a:pPr marL="584200" lvl="1" indent="-241300">
              <a:lnSpc>
                <a:spcPct val="90000"/>
              </a:lnSpc>
              <a:spcBef>
                <a:spcPct val="20000"/>
              </a:spcBef>
              <a:buSzPct val="90000"/>
              <a:buFont typeface="Arial" pitchFamily="34" charset="0"/>
              <a:buChar char="•"/>
            </a:pPr>
            <a:endParaRPr lang="en-US" sz="1600" dirty="0" smtClean="0">
              <a:gradFill>
                <a:gsLst>
                  <a:gs pos="1250">
                    <a:schemeClr val="tx1"/>
                  </a:gs>
                  <a:gs pos="100000">
                    <a:schemeClr val="tx1"/>
                  </a:gs>
                </a:gsLst>
                <a:lin ang="5400000" scaled="0"/>
              </a:gradFill>
            </a:endParaRPr>
          </a:p>
          <a:p>
            <a:pPr marL="584200" lvl="1" indent="-241300">
              <a:lnSpc>
                <a:spcPct val="90000"/>
              </a:lnSpc>
              <a:spcBef>
                <a:spcPct val="20000"/>
              </a:spcBef>
              <a:buSzPct val="90000"/>
              <a:buFont typeface="Arial" pitchFamily="34" charset="0"/>
              <a:buChar char="•"/>
            </a:pPr>
            <a:r>
              <a:rPr lang="en-US" sz="1600" dirty="0" smtClean="0">
                <a:gradFill>
                  <a:gsLst>
                    <a:gs pos="1250">
                      <a:schemeClr val="tx1"/>
                    </a:gs>
                    <a:gs pos="100000">
                      <a:schemeClr val="tx1"/>
                    </a:gs>
                  </a:gsLst>
                  <a:lin ang="5400000" scaled="0"/>
                </a:gradFill>
              </a:rPr>
              <a:t>TCP </a:t>
            </a:r>
            <a:r>
              <a:rPr lang="en-US" sz="1600" dirty="0">
                <a:gradFill>
                  <a:gsLst>
                    <a:gs pos="1250">
                      <a:schemeClr val="tx1"/>
                    </a:gs>
                    <a:gs pos="100000">
                      <a:schemeClr val="tx1"/>
                    </a:gs>
                  </a:gsLst>
                  <a:lin ang="5400000" scaled="0"/>
                </a:gradFill>
              </a:rPr>
              <a:t>and UDP 88 (Kerberos)</a:t>
            </a:r>
          </a:p>
          <a:p>
            <a:pPr marL="584200" lvl="1" indent="-241300">
              <a:lnSpc>
                <a:spcPct val="90000"/>
              </a:lnSpc>
              <a:spcBef>
                <a:spcPct val="20000"/>
              </a:spcBef>
              <a:buSzPct val="90000"/>
              <a:buFont typeface="Arial" pitchFamily="34" charset="0"/>
              <a:buChar char="•"/>
            </a:pPr>
            <a:r>
              <a:rPr lang="en-US" sz="1600" dirty="0">
                <a:gradFill>
                  <a:gsLst>
                    <a:gs pos="1250">
                      <a:schemeClr val="tx1"/>
                    </a:gs>
                    <a:gs pos="100000">
                      <a:schemeClr val="tx1"/>
                    </a:gs>
                  </a:gsLst>
                  <a:lin ang="5400000" scaled="0"/>
                </a:gradFill>
              </a:rPr>
              <a:t>UDP 464 (Kerberos Change Password)</a:t>
            </a:r>
          </a:p>
        </p:txBody>
      </p:sp>
    </p:spTree>
    <p:extLst>
      <p:ext uri="{BB962C8B-B14F-4D97-AF65-F5344CB8AC3E}">
        <p14:creationId xmlns:p14="http://schemas.microsoft.com/office/powerpoint/2010/main" val="1146955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74638" y="2430462"/>
            <a:ext cx="5791199" cy="1527175"/>
          </a:xfrm>
        </p:spPr>
        <p:txBody>
          <a:bodyPr/>
          <a:lstStyle/>
          <a:p>
            <a:r>
              <a:rPr lang="en-US" dirty="0" smtClean="0"/>
              <a:t>Compliance</a:t>
            </a:r>
            <a:endParaRPr lang="en-US" dirty="0"/>
          </a:p>
        </p:txBody>
      </p:sp>
    </p:spTree>
    <p:extLst>
      <p:ext uri="{BB962C8B-B14F-4D97-AF65-F5344CB8AC3E}">
        <p14:creationId xmlns:p14="http://schemas.microsoft.com/office/powerpoint/2010/main" val="41036766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494786"/>
            <a:ext cx="11658599" cy="4702826"/>
          </a:xfrm>
        </p:spPr>
        <p:txBody>
          <a:bodyPr/>
          <a:lstStyle/>
          <a:p>
            <a:r>
              <a:rPr lang="en-US" sz="2800" dirty="0"/>
              <a:t>Regulation Requirements</a:t>
            </a:r>
          </a:p>
          <a:p>
            <a:pPr lvl="1"/>
            <a:endParaRPr lang="en-US" sz="1600" dirty="0" smtClean="0"/>
          </a:p>
          <a:p>
            <a:pPr lvl="1"/>
            <a:r>
              <a:rPr lang="en-US" sz="1600" dirty="0" smtClean="0"/>
              <a:t>State</a:t>
            </a:r>
            <a:r>
              <a:rPr lang="en-US" sz="1600" dirty="0"/>
              <a:t>, Government, </a:t>
            </a:r>
            <a:r>
              <a:rPr lang="en-US" sz="1600" dirty="0" smtClean="0"/>
              <a:t>Security</a:t>
            </a:r>
          </a:p>
          <a:p>
            <a:pPr lvl="1"/>
            <a:endParaRPr lang="en-US" sz="1600" dirty="0"/>
          </a:p>
          <a:p>
            <a:r>
              <a:rPr lang="en-US" sz="2800" dirty="0"/>
              <a:t>Content Compliance</a:t>
            </a:r>
          </a:p>
          <a:p>
            <a:pPr lvl="1"/>
            <a:endParaRPr lang="en-US" sz="1600" dirty="0" smtClean="0"/>
          </a:p>
          <a:p>
            <a:pPr lvl="1"/>
            <a:r>
              <a:rPr lang="en-US" sz="1600" dirty="0" smtClean="0"/>
              <a:t>Retention </a:t>
            </a:r>
            <a:r>
              <a:rPr lang="en-US" sz="1600" dirty="0"/>
              <a:t>Policies</a:t>
            </a:r>
          </a:p>
          <a:p>
            <a:pPr lvl="1"/>
            <a:r>
              <a:rPr lang="en-US" sz="1600" dirty="0"/>
              <a:t>Information Audit Policies</a:t>
            </a:r>
          </a:p>
          <a:p>
            <a:pPr lvl="1"/>
            <a:r>
              <a:rPr lang="en-US" sz="1600" dirty="0"/>
              <a:t>Site </a:t>
            </a:r>
            <a:r>
              <a:rPr lang="en-US" sz="1600" dirty="0" smtClean="0"/>
              <a:t>Policies</a:t>
            </a:r>
          </a:p>
          <a:p>
            <a:pPr lvl="1"/>
            <a:endParaRPr lang="en-US" sz="1600" dirty="0"/>
          </a:p>
          <a:p>
            <a:r>
              <a:rPr lang="en-US" sz="2800" dirty="0"/>
              <a:t>Records Management</a:t>
            </a:r>
          </a:p>
          <a:p>
            <a:pPr lvl="1"/>
            <a:endParaRPr lang="en-US" sz="1600" dirty="0" smtClean="0"/>
          </a:p>
          <a:p>
            <a:pPr lvl="1"/>
            <a:r>
              <a:rPr lang="en-US" sz="1600" dirty="0" smtClean="0"/>
              <a:t>Content </a:t>
            </a:r>
            <a:r>
              <a:rPr lang="en-US" sz="1600" dirty="0"/>
              <a:t>Routing Control</a:t>
            </a:r>
          </a:p>
          <a:p>
            <a:pPr lvl="1"/>
            <a:r>
              <a:rPr lang="en-US" sz="1600" dirty="0" smtClean="0"/>
              <a:t>Non-changeable</a:t>
            </a:r>
            <a:endParaRPr lang="en-US" sz="1600" dirty="0"/>
          </a:p>
          <a:p>
            <a:pPr lvl="1"/>
            <a:endParaRPr lang="en-US" sz="1200" dirty="0"/>
          </a:p>
        </p:txBody>
      </p:sp>
      <p:sp>
        <p:nvSpPr>
          <p:cNvPr id="3" name="Title 2"/>
          <p:cNvSpPr>
            <a:spLocks noGrp="1"/>
          </p:cNvSpPr>
          <p:nvPr>
            <p:ph type="title"/>
          </p:nvPr>
        </p:nvSpPr>
        <p:spPr/>
        <p:txBody>
          <a:bodyPr/>
          <a:lstStyle/>
          <a:p>
            <a:r>
              <a:rPr lang="en-US" dirty="0" smtClean="0"/>
              <a:t>Compliance</a:t>
            </a:r>
            <a:endParaRPr lang="en-US" dirty="0"/>
          </a:p>
        </p:txBody>
      </p:sp>
    </p:spTree>
    <p:extLst>
      <p:ext uri="{BB962C8B-B14F-4D97-AF65-F5344CB8AC3E}">
        <p14:creationId xmlns:p14="http://schemas.microsoft.com/office/powerpoint/2010/main" val="395349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10" end="1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12" end="12"/>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74638" y="2430462"/>
            <a:ext cx="5181599" cy="1527175"/>
          </a:xfrm>
        </p:spPr>
        <p:txBody>
          <a:bodyPr/>
          <a:lstStyle/>
          <a:p>
            <a:r>
              <a:rPr lang="en-US" dirty="0" smtClean="0"/>
              <a:t>Protection</a:t>
            </a:r>
            <a:endParaRPr lang="en-US" dirty="0"/>
          </a:p>
        </p:txBody>
      </p:sp>
    </p:spTree>
    <p:extLst>
      <p:ext uri="{BB962C8B-B14F-4D97-AF65-F5344CB8AC3E}">
        <p14:creationId xmlns:p14="http://schemas.microsoft.com/office/powerpoint/2010/main" val="21105778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494786"/>
            <a:ext cx="11658599" cy="4905958"/>
          </a:xfrm>
        </p:spPr>
        <p:txBody>
          <a:bodyPr/>
          <a:lstStyle/>
          <a:p>
            <a:r>
              <a:rPr lang="en-US" sz="2800" dirty="0"/>
              <a:t>Who are they?</a:t>
            </a:r>
          </a:p>
          <a:p>
            <a:pPr lvl="1"/>
            <a:endParaRPr lang="en-US" sz="1600" dirty="0" smtClean="0"/>
          </a:p>
          <a:p>
            <a:pPr lvl="1"/>
            <a:r>
              <a:rPr lang="en-US" sz="1600" dirty="0" smtClean="0"/>
              <a:t>Staff</a:t>
            </a:r>
            <a:r>
              <a:rPr lang="en-US" sz="1600" dirty="0"/>
              <a:t>, Vendors, Partners, Anonymous Users or the kid next </a:t>
            </a:r>
            <a:r>
              <a:rPr lang="en-US" sz="1600" dirty="0" smtClean="0"/>
              <a:t>door</a:t>
            </a:r>
          </a:p>
          <a:p>
            <a:pPr lvl="1"/>
            <a:endParaRPr lang="en-US" sz="1600" dirty="0"/>
          </a:p>
          <a:p>
            <a:r>
              <a:rPr lang="en-US" sz="2800" dirty="0"/>
              <a:t>Never going to be a point where we can </a:t>
            </a:r>
            <a:r>
              <a:rPr lang="en-US" sz="2800" b="1" dirty="0"/>
              <a:t>STOP</a:t>
            </a:r>
            <a:r>
              <a:rPr lang="en-US" sz="2800" dirty="0"/>
              <a:t> them</a:t>
            </a:r>
          </a:p>
          <a:p>
            <a:r>
              <a:rPr lang="en-US" sz="2800" dirty="0"/>
              <a:t>Protection is only as good as what you implement</a:t>
            </a:r>
          </a:p>
          <a:p>
            <a:r>
              <a:rPr lang="en-US" sz="2800" dirty="0"/>
              <a:t>Log traffic</a:t>
            </a:r>
          </a:p>
          <a:p>
            <a:pPr lvl="1"/>
            <a:endParaRPr lang="en-US" sz="1600" dirty="0" smtClean="0"/>
          </a:p>
          <a:p>
            <a:pPr lvl="1"/>
            <a:r>
              <a:rPr lang="en-US" sz="1600" dirty="0" smtClean="0"/>
              <a:t>Authentication </a:t>
            </a:r>
            <a:r>
              <a:rPr lang="en-US" sz="1600" dirty="0"/>
              <a:t>Traffic is now logged extensively in SharePoint 2013</a:t>
            </a:r>
          </a:p>
          <a:p>
            <a:pPr lvl="1"/>
            <a:r>
              <a:rPr lang="en-US" sz="1600" dirty="0"/>
              <a:t>Review the Firewall Logs</a:t>
            </a:r>
          </a:p>
          <a:p>
            <a:pPr lvl="1"/>
            <a:r>
              <a:rPr lang="en-US" sz="1600" dirty="0"/>
              <a:t>Review the Server </a:t>
            </a:r>
            <a:r>
              <a:rPr lang="en-US" sz="1600" dirty="0" smtClean="0"/>
              <a:t>Logs</a:t>
            </a:r>
          </a:p>
          <a:p>
            <a:pPr lvl="1"/>
            <a:endParaRPr lang="en-US" sz="1600" dirty="0"/>
          </a:p>
          <a:p>
            <a:r>
              <a:rPr lang="en-US" sz="2800" dirty="0"/>
              <a:t>Implement Alerting Mechanism for potential breaches</a:t>
            </a:r>
          </a:p>
          <a:p>
            <a:pPr lvl="1"/>
            <a:endParaRPr lang="en-US" sz="1600" dirty="0"/>
          </a:p>
        </p:txBody>
      </p:sp>
      <p:sp>
        <p:nvSpPr>
          <p:cNvPr id="3" name="Title 2"/>
          <p:cNvSpPr>
            <a:spLocks noGrp="1"/>
          </p:cNvSpPr>
          <p:nvPr>
            <p:ph type="title"/>
          </p:nvPr>
        </p:nvSpPr>
        <p:spPr/>
        <p:txBody>
          <a:bodyPr/>
          <a:lstStyle/>
          <a:p>
            <a:r>
              <a:rPr lang="en-US" dirty="0" smtClean="0"/>
              <a:t>Who are we protecting against?</a:t>
            </a:r>
            <a:endParaRPr lang="en-US" dirty="0"/>
          </a:p>
        </p:txBody>
      </p:sp>
    </p:spTree>
    <p:extLst>
      <p:ext uri="{BB962C8B-B14F-4D97-AF65-F5344CB8AC3E}">
        <p14:creationId xmlns:p14="http://schemas.microsoft.com/office/powerpoint/2010/main" val="28028452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74638" y="449262"/>
            <a:ext cx="11963399" cy="6248400"/>
          </a:xfrm>
        </p:spPr>
        <p:txBody>
          <a:bodyPr/>
          <a:lstStyle/>
          <a:p>
            <a:r>
              <a:rPr lang="en-US" dirty="0"/>
              <a:t/>
            </a:r>
            <a:br>
              <a:rPr lang="en-US" dirty="0"/>
            </a:br>
            <a:r>
              <a:rPr lang="en-US" dirty="0"/>
              <a:t>MISCONFIGURATION IS YOUR NUMBER ONE ENEMY</a:t>
            </a:r>
          </a:p>
        </p:txBody>
      </p:sp>
    </p:spTree>
    <p:extLst>
      <p:ext uri="{BB962C8B-B14F-4D97-AF65-F5344CB8AC3E}">
        <p14:creationId xmlns:p14="http://schemas.microsoft.com/office/powerpoint/2010/main" val="28182740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494786"/>
            <a:ext cx="11658599" cy="4296561"/>
          </a:xfrm>
        </p:spPr>
        <p:txBody>
          <a:bodyPr/>
          <a:lstStyle/>
          <a:p>
            <a:r>
              <a:rPr lang="en-US" sz="2800" dirty="0" smtClean="0"/>
              <a:t>Test Security</a:t>
            </a:r>
            <a:endParaRPr lang="en-US" sz="2800" dirty="0"/>
          </a:p>
          <a:p>
            <a:pPr lvl="1"/>
            <a:endParaRPr lang="en-US" sz="1600" dirty="0" smtClean="0"/>
          </a:p>
          <a:p>
            <a:pPr lvl="1"/>
            <a:r>
              <a:rPr lang="en-US" sz="1600" dirty="0" smtClean="0"/>
              <a:t>Test Security from the inside</a:t>
            </a:r>
          </a:p>
          <a:p>
            <a:pPr lvl="2"/>
            <a:r>
              <a:rPr lang="en-US" sz="1600" dirty="0" smtClean="0"/>
              <a:t>Test it like an end user</a:t>
            </a:r>
          </a:p>
          <a:p>
            <a:pPr lvl="2"/>
            <a:r>
              <a:rPr lang="en-US" sz="1600" dirty="0" smtClean="0"/>
              <a:t>Test the search results</a:t>
            </a:r>
          </a:p>
          <a:p>
            <a:pPr lvl="1"/>
            <a:r>
              <a:rPr lang="en-US" sz="1600" dirty="0" smtClean="0"/>
              <a:t>Test Security from the outside</a:t>
            </a:r>
          </a:p>
          <a:p>
            <a:pPr lvl="2"/>
            <a:r>
              <a:rPr lang="en-US" sz="1600" dirty="0" smtClean="0"/>
              <a:t>Be a hacker for the day</a:t>
            </a:r>
          </a:p>
          <a:p>
            <a:pPr lvl="2"/>
            <a:r>
              <a:rPr lang="en-US" sz="1600" dirty="0" smtClean="0"/>
              <a:t>Test the search results</a:t>
            </a:r>
          </a:p>
          <a:p>
            <a:pPr lvl="1"/>
            <a:r>
              <a:rPr lang="en-US" sz="1600" dirty="0" smtClean="0"/>
              <a:t>Use </a:t>
            </a:r>
            <a:r>
              <a:rPr lang="en-US" sz="1600" dirty="0" err="1" smtClean="0"/>
              <a:t>Pentest</a:t>
            </a:r>
            <a:r>
              <a:rPr lang="en-US" sz="1600" dirty="0" smtClean="0"/>
              <a:t> Tools to scan you’re infrastructure</a:t>
            </a:r>
          </a:p>
          <a:p>
            <a:pPr lvl="1"/>
            <a:r>
              <a:rPr lang="en-US" sz="1600" dirty="0" smtClean="0"/>
              <a:t>Use well known hacking / security tools such as:</a:t>
            </a:r>
          </a:p>
          <a:p>
            <a:pPr lvl="2"/>
            <a:r>
              <a:rPr lang="en-US" sz="1600" dirty="0" err="1" smtClean="0"/>
              <a:t>Nmap</a:t>
            </a:r>
            <a:endParaRPr lang="en-US" sz="1600" dirty="0" smtClean="0"/>
          </a:p>
          <a:p>
            <a:pPr lvl="2"/>
            <a:r>
              <a:rPr lang="en-US" sz="1600" dirty="0" smtClean="0"/>
              <a:t>w3af</a:t>
            </a:r>
          </a:p>
          <a:p>
            <a:pPr marL="342900" lvl="1" indent="0">
              <a:buNone/>
            </a:pPr>
            <a:endParaRPr lang="en-US" sz="1600" dirty="0"/>
          </a:p>
          <a:p>
            <a:r>
              <a:rPr lang="en-US" sz="2800" dirty="0" smtClean="0"/>
              <a:t>Always be on your guard</a:t>
            </a:r>
            <a:endParaRPr lang="en-US" sz="2800" dirty="0"/>
          </a:p>
        </p:txBody>
      </p:sp>
      <p:sp>
        <p:nvSpPr>
          <p:cNvPr id="3" name="Title 2"/>
          <p:cNvSpPr>
            <a:spLocks noGrp="1"/>
          </p:cNvSpPr>
          <p:nvPr>
            <p:ph type="title"/>
          </p:nvPr>
        </p:nvSpPr>
        <p:spPr/>
        <p:txBody>
          <a:bodyPr/>
          <a:lstStyle/>
          <a:p>
            <a:r>
              <a:rPr lang="en-US" dirty="0" smtClean="0"/>
              <a:t>So you think you are secure?</a:t>
            </a:r>
            <a:endParaRPr lang="en-US" dirty="0"/>
          </a:p>
        </p:txBody>
      </p:sp>
    </p:spTree>
    <p:extLst>
      <p:ext uri="{BB962C8B-B14F-4D97-AF65-F5344CB8AC3E}">
        <p14:creationId xmlns:p14="http://schemas.microsoft.com/office/powerpoint/2010/main" val="29067556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647793"/>
            <a:ext cx="6553199" cy="3602069"/>
          </a:xfrm>
        </p:spPr>
        <p:txBody>
          <a:bodyPr/>
          <a:lstStyle/>
          <a:p>
            <a:r>
              <a:rPr lang="en-US" sz="2800" dirty="0" smtClean="0"/>
              <a:t>How</a:t>
            </a:r>
          </a:p>
          <a:p>
            <a:pPr marL="558800" lvl="2" indent="-342900"/>
            <a:endParaRPr lang="en-US" sz="1600" dirty="0" smtClean="0"/>
          </a:p>
          <a:p>
            <a:pPr marL="558800" lvl="2" indent="-342900"/>
            <a:r>
              <a:rPr lang="en-US" sz="1600" dirty="0" smtClean="0"/>
              <a:t>Staff</a:t>
            </a:r>
            <a:r>
              <a:rPr lang="en-US" sz="1600" dirty="0"/>
              <a:t>, Vendors, Partners, Anonymous Users or the kid next </a:t>
            </a:r>
            <a:r>
              <a:rPr lang="en-US" sz="1600" dirty="0" smtClean="0"/>
              <a:t>door</a:t>
            </a:r>
          </a:p>
          <a:p>
            <a:pPr marL="558800" lvl="2" indent="-342900"/>
            <a:r>
              <a:rPr lang="en-US" sz="1600" dirty="0" smtClean="0"/>
              <a:t>Take time to select an Authentication Mechanism</a:t>
            </a:r>
          </a:p>
          <a:p>
            <a:pPr marL="558800" lvl="2" indent="-342900"/>
            <a:r>
              <a:rPr lang="en-US" sz="1600" dirty="0" smtClean="0"/>
              <a:t>Do you need Single Sign On?</a:t>
            </a:r>
          </a:p>
          <a:p>
            <a:pPr marL="558800" lvl="2" indent="-342900"/>
            <a:r>
              <a:rPr lang="en-US" sz="1600" dirty="0" smtClean="0"/>
              <a:t>Single or Multiple Factor Authentication?</a:t>
            </a:r>
          </a:p>
          <a:p>
            <a:pPr marL="558800" lvl="2" indent="-342900"/>
            <a:endParaRPr lang="en-US" sz="2800" dirty="0" smtClean="0"/>
          </a:p>
          <a:p>
            <a:pPr marL="342900" lvl="1" indent="-342900"/>
            <a:r>
              <a:rPr lang="en-US" sz="2800" dirty="0" smtClean="0">
                <a:gradFill>
                  <a:gsLst>
                    <a:gs pos="1250">
                      <a:schemeClr val="tx2"/>
                    </a:gs>
                    <a:gs pos="99000">
                      <a:schemeClr val="tx2"/>
                    </a:gs>
                  </a:gsLst>
                  <a:lin ang="5400000" scaled="0"/>
                </a:gradFill>
                <a:latin typeface="+mj-lt"/>
              </a:rPr>
              <a:t>Who</a:t>
            </a:r>
          </a:p>
          <a:p>
            <a:pPr marL="558800" lvl="2" indent="-342900"/>
            <a:endParaRPr lang="en-US" sz="1600" dirty="0" smtClean="0"/>
          </a:p>
          <a:p>
            <a:pPr marL="558800" lvl="2" indent="-342900"/>
            <a:r>
              <a:rPr lang="en-US" sz="1600" dirty="0" smtClean="0"/>
              <a:t>Internal, External, Partners and Public</a:t>
            </a:r>
          </a:p>
          <a:p>
            <a:pPr marL="215900" lvl="2" indent="0">
              <a:buNone/>
            </a:pPr>
            <a:endParaRPr lang="en-US" sz="1600" dirty="0" smtClean="0"/>
          </a:p>
        </p:txBody>
      </p:sp>
      <p:sp>
        <p:nvSpPr>
          <p:cNvPr id="3" name="Title 2"/>
          <p:cNvSpPr>
            <a:spLocks noGrp="1"/>
          </p:cNvSpPr>
          <p:nvPr>
            <p:ph type="title"/>
          </p:nvPr>
        </p:nvSpPr>
        <p:spPr/>
        <p:txBody>
          <a:bodyPr/>
          <a:lstStyle/>
          <a:p>
            <a:r>
              <a:rPr lang="en-US" dirty="0" smtClean="0"/>
              <a:t>Final Thoughts</a:t>
            </a:r>
            <a:endParaRPr lang="en-US" dirty="0"/>
          </a:p>
        </p:txBody>
      </p:sp>
      <p:sp>
        <p:nvSpPr>
          <p:cNvPr id="5" name="Rectangle 4"/>
          <p:cNvSpPr/>
          <p:nvPr/>
        </p:nvSpPr>
        <p:spPr>
          <a:xfrm>
            <a:off x="7132637" y="1648876"/>
            <a:ext cx="4495800" cy="3600986"/>
          </a:xfrm>
          <a:prstGeom prst="rect">
            <a:avLst/>
          </a:prstGeom>
        </p:spPr>
        <p:txBody>
          <a:bodyPr wrap="square">
            <a:spAutoFit/>
          </a:bodyPr>
          <a:lstStyle/>
          <a:p>
            <a:pPr marL="457200" indent="-457200">
              <a:buFont typeface="Arial" panose="020B0604020202020204" pitchFamily="34" charset="0"/>
              <a:buChar char="•"/>
            </a:pPr>
            <a:r>
              <a:rPr lang="en-US" sz="2800" dirty="0">
                <a:gradFill>
                  <a:gsLst>
                    <a:gs pos="1250">
                      <a:schemeClr val="tx2"/>
                    </a:gs>
                    <a:gs pos="99000">
                      <a:schemeClr val="tx2"/>
                    </a:gs>
                  </a:gsLst>
                  <a:lin ang="5400000" scaled="0"/>
                </a:gradFill>
                <a:latin typeface="+mj-lt"/>
              </a:rPr>
              <a:t>When</a:t>
            </a:r>
          </a:p>
          <a:p>
            <a:pPr marL="558800" lvl="2" indent="-342900">
              <a:buFont typeface="Arial" panose="020B0604020202020204" pitchFamily="34" charset="0"/>
              <a:buChar char="•"/>
            </a:pPr>
            <a:endParaRPr lang="en-US" sz="1600" dirty="0" smtClean="0"/>
          </a:p>
          <a:p>
            <a:pPr marL="558800" lvl="2" indent="-342900">
              <a:buFont typeface="Arial" panose="020B0604020202020204" pitchFamily="34" charset="0"/>
              <a:buChar char="•"/>
            </a:pPr>
            <a:r>
              <a:rPr lang="en-US" sz="1600" dirty="0" smtClean="0"/>
              <a:t>Business </a:t>
            </a:r>
            <a:r>
              <a:rPr lang="en-US" sz="1600" dirty="0"/>
              <a:t>Hours</a:t>
            </a:r>
          </a:p>
          <a:p>
            <a:pPr marL="558800" lvl="2" indent="-342900">
              <a:buFont typeface="Arial" panose="020B0604020202020204" pitchFamily="34" charset="0"/>
              <a:buChar char="•"/>
            </a:pPr>
            <a:r>
              <a:rPr lang="en-US" sz="1600" dirty="0"/>
              <a:t>Restrictive Login </a:t>
            </a:r>
            <a:r>
              <a:rPr lang="en-US" sz="1600" dirty="0" smtClean="0"/>
              <a:t>Hours</a:t>
            </a:r>
          </a:p>
          <a:p>
            <a:pPr marL="558800" lvl="2" indent="-3429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gradFill>
                  <a:gsLst>
                    <a:gs pos="1250">
                      <a:schemeClr val="tx2"/>
                    </a:gs>
                    <a:gs pos="99000">
                      <a:schemeClr val="tx2"/>
                    </a:gs>
                  </a:gsLst>
                  <a:lin ang="5400000" scaled="0"/>
                </a:gradFill>
                <a:latin typeface="+mj-lt"/>
              </a:rPr>
              <a:t>Why</a:t>
            </a:r>
          </a:p>
          <a:p>
            <a:pPr marL="558800" lvl="2" indent="-342900">
              <a:buFont typeface="Arial" panose="020B0604020202020204" pitchFamily="34" charset="0"/>
              <a:buChar char="•"/>
            </a:pPr>
            <a:endParaRPr lang="en-US" sz="1600" dirty="0" smtClean="0"/>
          </a:p>
          <a:p>
            <a:pPr marL="558800" lvl="2" indent="-342900">
              <a:buFont typeface="Arial" panose="020B0604020202020204" pitchFamily="34" charset="0"/>
              <a:buChar char="•"/>
            </a:pPr>
            <a:r>
              <a:rPr lang="en-US" sz="1600" dirty="0" smtClean="0"/>
              <a:t>Public </a:t>
            </a:r>
            <a:r>
              <a:rPr lang="en-US" sz="1600" dirty="0"/>
              <a:t>View</a:t>
            </a:r>
          </a:p>
          <a:p>
            <a:pPr marL="558800" lvl="2" indent="-342900">
              <a:buFont typeface="Arial" panose="020B0604020202020204" pitchFamily="34" charset="0"/>
              <a:buChar char="•"/>
            </a:pPr>
            <a:r>
              <a:rPr lang="en-US" sz="1600" dirty="0"/>
              <a:t>Collaboration – Extranet or Intranet</a:t>
            </a:r>
          </a:p>
          <a:p>
            <a:pPr marL="558800" lvl="2" indent="-342900">
              <a:buFont typeface="Arial" panose="020B0604020202020204" pitchFamily="34" charset="0"/>
              <a:buChar char="•"/>
            </a:pPr>
            <a:r>
              <a:rPr lang="en-US" sz="1600" dirty="0"/>
              <a:t>Partner Access</a:t>
            </a:r>
          </a:p>
          <a:p>
            <a:pPr marL="558800" lvl="2" indent="-342900">
              <a:buFont typeface="Arial" panose="020B0604020202020204" pitchFamily="34" charset="0"/>
              <a:buChar char="•"/>
            </a:pPr>
            <a:r>
              <a:rPr lang="en-US" sz="1600" dirty="0"/>
              <a:t>Paid Subscription to </a:t>
            </a:r>
            <a:r>
              <a:rPr lang="en-US" sz="1600" dirty="0" smtClean="0"/>
              <a:t>Content</a:t>
            </a:r>
          </a:p>
          <a:p>
            <a:pPr marL="558800" lvl="2" indent="-342900">
              <a:buFont typeface="Arial" panose="020B0604020202020204" pitchFamily="34" charset="0"/>
              <a:buChar char="•"/>
            </a:pPr>
            <a:endParaRPr lang="en-US" sz="1600" dirty="0"/>
          </a:p>
        </p:txBody>
      </p:sp>
    </p:spTree>
    <p:extLst>
      <p:ext uri="{BB962C8B-B14F-4D97-AF65-F5344CB8AC3E}">
        <p14:creationId xmlns:p14="http://schemas.microsoft.com/office/powerpoint/2010/main" val="42388520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
                                            <p:txEl>
                                              <p:pRg st="9" end="9"/>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418702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274637" y="1655877"/>
            <a:ext cx="5486399" cy="4364272"/>
          </a:xfrm>
        </p:spPr>
        <p:txBody>
          <a:bodyPr/>
          <a:lstStyle/>
          <a:p>
            <a:r>
              <a:rPr lang="en-US" sz="2800" dirty="0" smtClean="0"/>
              <a:t>Authentication &amp; Authorization</a:t>
            </a:r>
          </a:p>
          <a:p>
            <a:r>
              <a:rPr lang="en-US" sz="2800" dirty="0" smtClean="0"/>
              <a:t>Claims</a:t>
            </a:r>
          </a:p>
          <a:p>
            <a:pPr lvl="1"/>
            <a:endParaRPr lang="en-US" sz="1600" dirty="0" smtClean="0"/>
          </a:p>
          <a:p>
            <a:pPr lvl="1"/>
            <a:r>
              <a:rPr lang="en-US" sz="1600" dirty="0" smtClean="0"/>
              <a:t>Fundamentals</a:t>
            </a:r>
          </a:p>
          <a:p>
            <a:pPr lvl="1"/>
            <a:r>
              <a:rPr lang="en-US" sz="1600" dirty="0" smtClean="0"/>
              <a:t>Augmentation</a:t>
            </a:r>
          </a:p>
          <a:p>
            <a:pPr marL="297971" lvl="1" indent="0">
              <a:buNone/>
            </a:pPr>
            <a:endParaRPr lang="en-US" sz="1600" dirty="0" smtClean="0"/>
          </a:p>
          <a:p>
            <a:r>
              <a:rPr lang="en-US" sz="2800" dirty="0" err="1" smtClean="0"/>
              <a:t>OAuth</a:t>
            </a:r>
            <a:endParaRPr lang="en-US" sz="2800" dirty="0" smtClean="0"/>
          </a:p>
          <a:p>
            <a:r>
              <a:rPr lang="en-US" sz="2800" dirty="0" smtClean="0"/>
              <a:t>Protecting Content</a:t>
            </a:r>
          </a:p>
          <a:p>
            <a:pPr lvl="1"/>
            <a:endParaRPr lang="en-US" sz="1600" dirty="0"/>
          </a:p>
          <a:p>
            <a:pPr lvl="1"/>
            <a:r>
              <a:rPr lang="en-US" sz="1600" dirty="0" smtClean="0"/>
              <a:t>Default</a:t>
            </a:r>
          </a:p>
          <a:p>
            <a:pPr lvl="1"/>
            <a:r>
              <a:rPr lang="en-US" sz="1600" dirty="0" smtClean="0"/>
              <a:t>Encryption</a:t>
            </a:r>
          </a:p>
          <a:p>
            <a:pPr lvl="1"/>
            <a:r>
              <a:rPr lang="en-US" sz="1600" dirty="0" smtClean="0"/>
              <a:t>Classification</a:t>
            </a:r>
          </a:p>
        </p:txBody>
      </p:sp>
      <p:sp>
        <p:nvSpPr>
          <p:cNvPr id="4" name="Text Placeholder 3"/>
          <p:cNvSpPr>
            <a:spLocks noGrp="1"/>
          </p:cNvSpPr>
          <p:nvPr>
            <p:ph type="body" sz="quarter" idx="11"/>
          </p:nvPr>
        </p:nvSpPr>
        <p:spPr>
          <a:xfrm>
            <a:off x="6675437" y="1655877"/>
            <a:ext cx="5486399" cy="3822585"/>
          </a:xfrm>
        </p:spPr>
        <p:txBody>
          <a:bodyPr/>
          <a:lstStyle/>
          <a:p>
            <a:r>
              <a:rPr lang="en-US" sz="2800" dirty="0"/>
              <a:t>Protecting Infrastructure</a:t>
            </a:r>
          </a:p>
          <a:p>
            <a:pPr lvl="1"/>
            <a:endParaRPr lang="en-US" sz="1600" dirty="0" smtClean="0"/>
          </a:p>
          <a:p>
            <a:pPr lvl="1"/>
            <a:r>
              <a:rPr lang="en-US" sz="1600" dirty="0" smtClean="0"/>
              <a:t>Edge </a:t>
            </a:r>
            <a:r>
              <a:rPr lang="en-US" sz="1600" dirty="0"/>
              <a:t>/ Perimeter Layer</a:t>
            </a:r>
          </a:p>
          <a:p>
            <a:pPr lvl="1"/>
            <a:r>
              <a:rPr lang="en-US" sz="1600" dirty="0" smtClean="0"/>
              <a:t>Web </a:t>
            </a:r>
            <a:r>
              <a:rPr lang="en-US" sz="1600" dirty="0"/>
              <a:t>Layer</a:t>
            </a:r>
          </a:p>
          <a:p>
            <a:pPr lvl="1"/>
            <a:r>
              <a:rPr lang="en-US" sz="1600" dirty="0" smtClean="0"/>
              <a:t>Application </a:t>
            </a:r>
            <a:r>
              <a:rPr lang="en-US" sz="1600" dirty="0"/>
              <a:t>Layer</a:t>
            </a:r>
          </a:p>
          <a:p>
            <a:pPr lvl="1"/>
            <a:r>
              <a:rPr lang="en-US" sz="1600" dirty="0" smtClean="0"/>
              <a:t>Data </a:t>
            </a:r>
            <a:r>
              <a:rPr lang="en-US" sz="1600" dirty="0"/>
              <a:t>Layer</a:t>
            </a:r>
          </a:p>
          <a:p>
            <a:r>
              <a:rPr lang="en-US" sz="2800" dirty="0"/>
              <a:t>Compliance</a:t>
            </a:r>
          </a:p>
          <a:p>
            <a:pPr lvl="1"/>
            <a:endParaRPr lang="en-US" sz="1600" dirty="0" smtClean="0"/>
          </a:p>
          <a:p>
            <a:pPr lvl="1"/>
            <a:r>
              <a:rPr lang="en-US" sz="1600" dirty="0" smtClean="0"/>
              <a:t>Types </a:t>
            </a:r>
            <a:r>
              <a:rPr lang="en-US" sz="1600" dirty="0"/>
              <a:t>of</a:t>
            </a:r>
          </a:p>
          <a:p>
            <a:pPr lvl="1"/>
            <a:r>
              <a:rPr lang="en-US" sz="1600" dirty="0" smtClean="0"/>
              <a:t>Records</a:t>
            </a:r>
            <a:endParaRPr lang="en-US" sz="1600" dirty="0"/>
          </a:p>
          <a:p>
            <a:endParaRPr lang="en-US" sz="2800" dirty="0"/>
          </a:p>
        </p:txBody>
      </p:sp>
    </p:spTree>
    <p:extLst>
      <p:ext uri="{BB962C8B-B14F-4D97-AF65-F5344CB8AC3E}">
        <p14:creationId xmlns:p14="http://schemas.microsoft.com/office/powerpoint/2010/main" val="22675071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3" end="3"/>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Authentication &amp; Authorization</a:t>
            </a:r>
            <a:endParaRPr lang="en-US" dirty="0"/>
          </a:p>
        </p:txBody>
      </p:sp>
    </p:spTree>
    <p:extLst>
      <p:ext uri="{BB962C8B-B14F-4D97-AF65-F5344CB8AC3E}">
        <p14:creationId xmlns:p14="http://schemas.microsoft.com/office/powerpoint/2010/main" val="8700510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596786"/>
            <a:ext cx="5791199" cy="4025717"/>
          </a:xfrm>
        </p:spPr>
        <p:txBody>
          <a:bodyPr/>
          <a:lstStyle/>
          <a:p>
            <a:r>
              <a:rPr lang="en-US" sz="2800" dirty="0" smtClean="0"/>
              <a:t>Windows</a:t>
            </a:r>
          </a:p>
          <a:p>
            <a:pPr lvl="1"/>
            <a:endParaRPr lang="en-US" sz="1600" dirty="0" smtClean="0"/>
          </a:p>
          <a:p>
            <a:pPr lvl="1"/>
            <a:r>
              <a:rPr lang="en-US" sz="1600" dirty="0" smtClean="0"/>
              <a:t>NTLM</a:t>
            </a:r>
          </a:p>
          <a:p>
            <a:pPr lvl="1"/>
            <a:r>
              <a:rPr lang="en-US" sz="1600" dirty="0" smtClean="0"/>
              <a:t>Kerberos</a:t>
            </a:r>
          </a:p>
          <a:p>
            <a:pPr lvl="1"/>
            <a:r>
              <a:rPr lang="en-US" sz="1600" dirty="0" smtClean="0"/>
              <a:t>Basic</a:t>
            </a:r>
          </a:p>
          <a:p>
            <a:pPr lvl="1"/>
            <a:r>
              <a:rPr lang="en-US" sz="1600" dirty="0" smtClean="0"/>
              <a:t>Anonymous</a:t>
            </a:r>
          </a:p>
          <a:p>
            <a:pPr lvl="1"/>
            <a:r>
              <a:rPr lang="en-US" sz="1600" dirty="0" smtClean="0"/>
              <a:t>Digest</a:t>
            </a:r>
          </a:p>
          <a:p>
            <a:pPr marL="342900" lvl="1" indent="0">
              <a:buNone/>
            </a:pPr>
            <a:endParaRPr lang="en-US" sz="1600" dirty="0" smtClean="0"/>
          </a:p>
          <a:p>
            <a:r>
              <a:rPr lang="en-US" sz="2800" dirty="0" smtClean="0"/>
              <a:t>Forms-based Authentication</a:t>
            </a:r>
          </a:p>
          <a:p>
            <a:pPr lvl="1"/>
            <a:endParaRPr lang="en-US" sz="1600" dirty="0" smtClean="0"/>
          </a:p>
          <a:p>
            <a:pPr lvl="1"/>
            <a:r>
              <a:rPr lang="en-US" sz="1600" dirty="0" smtClean="0"/>
              <a:t>Lightweight Directory Access protocol</a:t>
            </a:r>
          </a:p>
          <a:p>
            <a:pPr lvl="1"/>
            <a:r>
              <a:rPr lang="en-US" sz="1600" dirty="0" smtClean="0"/>
              <a:t>Microsoft SQL Server</a:t>
            </a:r>
          </a:p>
          <a:p>
            <a:pPr lvl="1"/>
            <a:r>
              <a:rPr lang="en-US" sz="1600" dirty="0" smtClean="0"/>
              <a:t>ASP.NET Membership and Role provider</a:t>
            </a:r>
          </a:p>
        </p:txBody>
      </p:sp>
      <p:sp>
        <p:nvSpPr>
          <p:cNvPr id="3" name="Title 2"/>
          <p:cNvSpPr>
            <a:spLocks noGrp="1"/>
          </p:cNvSpPr>
          <p:nvPr>
            <p:ph type="title"/>
          </p:nvPr>
        </p:nvSpPr>
        <p:spPr/>
        <p:txBody>
          <a:bodyPr/>
          <a:lstStyle/>
          <a:p>
            <a:r>
              <a:rPr lang="en-US" dirty="0" smtClean="0"/>
              <a:t>Authentication Types</a:t>
            </a:r>
            <a:endParaRPr lang="en-US" dirty="0"/>
          </a:p>
        </p:txBody>
      </p:sp>
      <p:sp>
        <p:nvSpPr>
          <p:cNvPr id="4" name="Text Placeholder 1"/>
          <p:cNvSpPr txBox="1">
            <a:spLocks/>
          </p:cNvSpPr>
          <p:nvPr/>
        </p:nvSpPr>
        <p:spPr>
          <a:xfrm>
            <a:off x="6041425" y="1592262"/>
            <a:ext cx="5791199" cy="3484031"/>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2"/>
                    </a:gs>
                    <a:gs pos="99000">
                      <a:schemeClr val="tx2"/>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smtClean="0"/>
              <a:t>SAML Token-based Authentication</a:t>
            </a:r>
          </a:p>
          <a:p>
            <a:pPr lvl="1"/>
            <a:endParaRPr lang="en-US" sz="1600" dirty="0" smtClean="0"/>
          </a:p>
          <a:p>
            <a:pPr lvl="1"/>
            <a:r>
              <a:rPr lang="en-US" sz="1600" dirty="0" smtClean="0"/>
              <a:t>Active Directory Federated Services</a:t>
            </a:r>
          </a:p>
          <a:p>
            <a:pPr lvl="1"/>
            <a:r>
              <a:rPr lang="en-US" sz="1600" dirty="0" smtClean="0"/>
              <a:t>3</a:t>
            </a:r>
            <a:r>
              <a:rPr lang="en-US" sz="1600" baseline="30000" dirty="0" smtClean="0"/>
              <a:t>rd</a:t>
            </a:r>
            <a:r>
              <a:rPr lang="en-US" sz="1600" dirty="0" smtClean="0"/>
              <a:t> Party / Custom Identity Provider</a:t>
            </a:r>
          </a:p>
          <a:p>
            <a:pPr lvl="1"/>
            <a:r>
              <a:rPr lang="en-US" sz="1600" dirty="0" smtClean="0"/>
              <a:t>Lightweight Directory Access protocol</a:t>
            </a:r>
          </a:p>
          <a:p>
            <a:pPr lvl="1"/>
            <a:r>
              <a:rPr lang="en-US" sz="1600" dirty="0" smtClean="0"/>
              <a:t>Windows Azure Access Control Services</a:t>
            </a:r>
          </a:p>
          <a:p>
            <a:pPr marL="342900" lvl="1" indent="0">
              <a:buNone/>
            </a:pPr>
            <a:endParaRPr lang="en-US" sz="1600" dirty="0" smtClean="0"/>
          </a:p>
          <a:p>
            <a:r>
              <a:rPr lang="en-US" sz="2800" dirty="0" err="1" smtClean="0"/>
              <a:t>Oauth</a:t>
            </a:r>
            <a:endParaRPr lang="en-US" sz="2800" dirty="0" smtClean="0"/>
          </a:p>
          <a:p>
            <a:pPr lvl="1"/>
            <a:endParaRPr lang="en-US" sz="1600" dirty="0" smtClean="0"/>
          </a:p>
          <a:p>
            <a:pPr lvl="1"/>
            <a:r>
              <a:rPr lang="en-US" sz="1600" dirty="0" smtClean="0"/>
              <a:t>Server to Server</a:t>
            </a:r>
          </a:p>
          <a:p>
            <a:pPr lvl="1"/>
            <a:r>
              <a:rPr lang="en-US" sz="1600" dirty="0" smtClean="0"/>
              <a:t>Application Model</a:t>
            </a:r>
            <a:endParaRPr lang="en-US" sz="1600" dirty="0"/>
          </a:p>
        </p:txBody>
      </p:sp>
    </p:spTree>
    <p:extLst>
      <p:ext uri="{BB962C8B-B14F-4D97-AF65-F5344CB8AC3E}">
        <p14:creationId xmlns:p14="http://schemas.microsoft.com/office/powerpoint/2010/main" val="30514046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10" end="1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11" end="1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
                                            <p:txEl>
                                              <p:pRg st="9" end="9"/>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700022"/>
          </a:xfrm>
        </p:spPr>
        <p:txBody>
          <a:bodyPr/>
          <a:lstStyle/>
          <a:p>
            <a:r>
              <a:rPr lang="en-US" sz="2800" dirty="0"/>
              <a:t>Authentication = Verification of Claim</a:t>
            </a:r>
          </a:p>
          <a:p>
            <a:r>
              <a:rPr lang="en-US" sz="2800" dirty="0"/>
              <a:t>Authorization = Verification of Permission</a:t>
            </a:r>
          </a:p>
          <a:p>
            <a:r>
              <a:rPr lang="en-US" sz="2800" dirty="0"/>
              <a:t>Authentication Precedes </a:t>
            </a:r>
            <a:r>
              <a:rPr lang="en-US" sz="2800" dirty="0" smtClean="0"/>
              <a:t>Authorization</a:t>
            </a:r>
          </a:p>
          <a:p>
            <a:pPr lvl="1"/>
            <a:r>
              <a:rPr lang="en-US" dirty="0" smtClean="0"/>
              <a:t>Correct </a:t>
            </a:r>
            <a:r>
              <a:rPr lang="en-US" dirty="0"/>
              <a:t>ID shown to Bank Teller</a:t>
            </a:r>
          </a:p>
          <a:p>
            <a:pPr lvl="1"/>
            <a:r>
              <a:rPr lang="en-US" dirty="0"/>
              <a:t>You are Asking to be Authenticated on the Account</a:t>
            </a:r>
          </a:p>
          <a:p>
            <a:pPr lvl="1"/>
            <a:r>
              <a:rPr lang="en-US" dirty="0"/>
              <a:t>Once accepted you become Authorized on the Account</a:t>
            </a:r>
            <a:endParaRPr lang="en-US" sz="2800" dirty="0"/>
          </a:p>
          <a:p>
            <a:r>
              <a:rPr lang="en-US" sz="2800" dirty="0"/>
              <a:t>Exception to the rule</a:t>
            </a:r>
          </a:p>
          <a:p>
            <a:pPr lvl="1"/>
            <a:r>
              <a:rPr lang="en-US" dirty="0"/>
              <a:t>Anonymous Access can leave comments on Blog site</a:t>
            </a:r>
          </a:p>
          <a:p>
            <a:pPr lvl="1"/>
            <a:r>
              <a:rPr lang="en-US" dirty="0"/>
              <a:t>Anonymous users are already Authorized but not Authenticated</a:t>
            </a:r>
          </a:p>
          <a:p>
            <a:r>
              <a:rPr lang="en-US" sz="2800" dirty="0"/>
              <a:t>We often forget that Authentication can be broken, but Authorization is slightly more complicated</a:t>
            </a:r>
          </a:p>
          <a:p>
            <a:endParaRPr lang="en-US" sz="4800" dirty="0"/>
          </a:p>
        </p:txBody>
      </p:sp>
      <p:sp>
        <p:nvSpPr>
          <p:cNvPr id="3" name="Title 2"/>
          <p:cNvSpPr>
            <a:spLocks noGrp="1"/>
          </p:cNvSpPr>
          <p:nvPr>
            <p:ph type="title"/>
          </p:nvPr>
        </p:nvSpPr>
        <p:spPr/>
        <p:txBody>
          <a:bodyPr/>
          <a:lstStyle/>
          <a:p>
            <a:r>
              <a:rPr lang="en-US" dirty="0" smtClean="0"/>
              <a:t>Authentication vs. Authorization</a:t>
            </a:r>
            <a:endParaRPr lang="en-US" dirty="0"/>
          </a:p>
        </p:txBody>
      </p:sp>
    </p:spTree>
    <p:extLst>
      <p:ext uri="{BB962C8B-B14F-4D97-AF65-F5344CB8AC3E}">
        <p14:creationId xmlns:p14="http://schemas.microsoft.com/office/powerpoint/2010/main" val="31576967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Authentication Sign In Process</a:t>
            </a:r>
            <a:endParaRPr lang="en-US" dirty="0"/>
          </a:p>
        </p:txBody>
      </p:sp>
      <p:pic>
        <p:nvPicPr>
          <p:cNvPr id="4" name="Picture 2" descr="C:\Users\lcleary\AppData\Local\Microsoft\Windows\Temporary Internet Files\Content.IE5\AKWZPJ5I\MC90043524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9801" y="1524000"/>
            <a:ext cx="666379" cy="131847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lcleary\AppData\Local\Microsoft\Windows\Temporary Internet Files\Content.IE5\AKWZPJ5I\MC900435242[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92836" y="1524001"/>
            <a:ext cx="727364" cy="143914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lcleary\AppData\Local\Microsoft\Windows\Temporary Internet Files\Content.IE5\LTJZ1O9A\MC900432568[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89086" y="1446956"/>
            <a:ext cx="654843" cy="65484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Users\lcleary\AppData\Local\Microsoft\Windows\Temporary Internet Files\Content.IE5\CB21DJEA\MC900432569[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83433" y="1524000"/>
            <a:ext cx="519112" cy="5191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C:\Users\lcleary\AppData\Local\Microsoft\Windows\Temporary Internet Files\Content.IE5\LTJZ1O9A\MC900431566[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00600" y="4192524"/>
            <a:ext cx="1676400" cy="168757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lcleary\AppData\Local\Microsoft\Windows\Temporary Internet Files\Content.IE5\NA3MQCXS\MC900432626[1].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35195" y="4818495"/>
            <a:ext cx="1192212" cy="119221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020638" y="4602981"/>
            <a:ext cx="3644844" cy="2062103"/>
          </a:xfrm>
          <a:prstGeom prst="rect">
            <a:avLst/>
          </a:prstGeom>
          <a:noFill/>
        </p:spPr>
        <p:txBody>
          <a:bodyPr wrap="none" rtlCol="0">
            <a:spAutoFit/>
          </a:bodyPr>
          <a:lstStyle/>
          <a:p>
            <a:pPr marL="342900" indent="-342900">
              <a:buAutoNum type="arabicPeriod"/>
            </a:pPr>
            <a:r>
              <a:rPr lang="en-US" sz="1600" dirty="0"/>
              <a:t>Resource Requested</a:t>
            </a:r>
          </a:p>
          <a:p>
            <a:pPr marL="342900" indent="-342900">
              <a:buAutoNum type="arabicPeriod"/>
            </a:pPr>
            <a:r>
              <a:rPr lang="en-US" sz="1600" dirty="0" err="1"/>
              <a:t>AuthN</a:t>
            </a:r>
            <a:r>
              <a:rPr lang="en-US" sz="1600" dirty="0"/>
              <a:t> Request / Redirect</a:t>
            </a:r>
          </a:p>
          <a:p>
            <a:pPr marL="342900" indent="-342900">
              <a:buAutoNum type="arabicPeriod"/>
            </a:pPr>
            <a:r>
              <a:rPr lang="en-US" sz="1600" dirty="0" err="1"/>
              <a:t>AuthN</a:t>
            </a:r>
            <a:r>
              <a:rPr lang="en-US" sz="1600" dirty="0"/>
              <a:t> Request</a:t>
            </a:r>
          </a:p>
          <a:p>
            <a:pPr marL="342900" indent="-342900">
              <a:buAutoNum type="arabicPeriod"/>
            </a:pPr>
            <a:r>
              <a:rPr lang="en-US" sz="1600" dirty="0"/>
              <a:t>Security Token</a:t>
            </a:r>
          </a:p>
          <a:p>
            <a:pPr marL="342900" indent="-342900">
              <a:buAutoNum type="arabicPeriod"/>
            </a:pPr>
            <a:r>
              <a:rPr lang="en-US" sz="1600" dirty="0"/>
              <a:t>Security Token Request</a:t>
            </a:r>
          </a:p>
          <a:p>
            <a:pPr marL="342900" indent="-342900">
              <a:buAutoNum type="arabicPeriod"/>
            </a:pPr>
            <a:r>
              <a:rPr lang="en-US" sz="1600" dirty="0"/>
              <a:t>Service Token</a:t>
            </a:r>
          </a:p>
          <a:p>
            <a:pPr marL="342900" indent="-342900">
              <a:buAutoNum type="arabicPeriod"/>
            </a:pPr>
            <a:r>
              <a:rPr lang="en-US" sz="1600" dirty="0"/>
              <a:t>Resource Request w/Service Token</a:t>
            </a:r>
          </a:p>
          <a:p>
            <a:pPr marL="342900" indent="-342900">
              <a:buAutoNum type="arabicPeriod"/>
            </a:pPr>
            <a:r>
              <a:rPr lang="en-US" sz="1600" dirty="0"/>
              <a:t>Resource Sent</a:t>
            </a:r>
          </a:p>
        </p:txBody>
      </p:sp>
      <p:sp>
        <p:nvSpPr>
          <p:cNvPr id="11" name="TextBox 10"/>
          <p:cNvSpPr txBox="1"/>
          <p:nvPr/>
        </p:nvSpPr>
        <p:spPr>
          <a:xfrm>
            <a:off x="1798321" y="2607833"/>
            <a:ext cx="1678665" cy="600164"/>
          </a:xfrm>
          <a:prstGeom prst="rect">
            <a:avLst/>
          </a:prstGeom>
          <a:noFill/>
        </p:spPr>
        <p:txBody>
          <a:bodyPr wrap="none" rtlCol="0">
            <a:spAutoFit/>
          </a:bodyPr>
          <a:lstStyle/>
          <a:p>
            <a:pPr algn="ctr"/>
            <a:r>
              <a:rPr lang="en-US" sz="1100" b="1" dirty="0"/>
              <a:t>Identity Provider </a:t>
            </a:r>
          </a:p>
          <a:p>
            <a:pPr algn="ctr"/>
            <a:r>
              <a:rPr lang="en-US" sz="1100" b="1" dirty="0"/>
              <a:t>Security Token Service</a:t>
            </a:r>
          </a:p>
          <a:p>
            <a:pPr algn="ctr"/>
            <a:r>
              <a:rPr lang="en-US" sz="1100" dirty="0"/>
              <a:t>aka IP-STS</a:t>
            </a:r>
          </a:p>
        </p:txBody>
      </p:sp>
      <p:sp>
        <p:nvSpPr>
          <p:cNvPr id="12" name="TextBox 11"/>
          <p:cNvSpPr txBox="1"/>
          <p:nvPr/>
        </p:nvSpPr>
        <p:spPr>
          <a:xfrm>
            <a:off x="8535603" y="2672269"/>
            <a:ext cx="909223" cy="430887"/>
          </a:xfrm>
          <a:prstGeom prst="rect">
            <a:avLst/>
          </a:prstGeom>
          <a:noFill/>
        </p:spPr>
        <p:txBody>
          <a:bodyPr wrap="none" rtlCol="0">
            <a:spAutoFit/>
          </a:bodyPr>
          <a:lstStyle/>
          <a:p>
            <a:pPr algn="ctr"/>
            <a:r>
              <a:rPr lang="en-US" sz="1100" b="1" dirty="0" smtClean="0"/>
              <a:t>SharePoint</a:t>
            </a:r>
            <a:endParaRPr lang="en-US" sz="1100" b="1" dirty="0"/>
          </a:p>
          <a:p>
            <a:pPr algn="ctr"/>
            <a:r>
              <a:rPr lang="en-US" sz="1100" dirty="0"/>
              <a:t>aka RP</a:t>
            </a:r>
          </a:p>
        </p:txBody>
      </p:sp>
      <p:cxnSp>
        <p:nvCxnSpPr>
          <p:cNvPr id="13" name="Straight Arrow Connector 12"/>
          <p:cNvCxnSpPr/>
          <p:nvPr/>
        </p:nvCxnSpPr>
        <p:spPr>
          <a:xfrm flipV="1">
            <a:off x="5654687" y="1862493"/>
            <a:ext cx="2145440" cy="12829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6084160" y="2603214"/>
            <a:ext cx="2145440" cy="12829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727407" y="3422978"/>
            <a:ext cx="2145440" cy="12829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3048000" y="3048791"/>
            <a:ext cx="1752600" cy="107667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876179" y="3422978"/>
            <a:ext cx="1775494" cy="107884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0800000" flipV="1">
            <a:off x="5784965" y="2073317"/>
            <a:ext cx="2145440" cy="12829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0800000" flipV="1">
            <a:off x="6879807" y="3647040"/>
            <a:ext cx="2145440" cy="12829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0800000" flipV="1">
            <a:off x="6248401" y="2895602"/>
            <a:ext cx="2145440" cy="12829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1" name="Picture 7" descr="C:\Users\lcleary\AppData\Local\Microsoft\Windows\Temporary Internet Files\Content.IE5\5SQWFG62\MC900437050[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457575" y="2264273"/>
            <a:ext cx="479425" cy="47942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8" descr="C:\Users\lcleary\AppData\Local\Microsoft\Windows\Temporary Internet Files\Content.IE5\OA2T5HNI\MC900437051[1].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312631" y="2134183"/>
            <a:ext cx="401625" cy="40162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9" descr="C:\Users\lcleary\AppData\Local\Microsoft\Windows\Temporary Internet Files\Content.IE5\CB21DJEA\MC900437052[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466824" y="3195255"/>
            <a:ext cx="427751" cy="427751"/>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0" descr="C:\Users\lcleary\AppData\Local\Microsoft\Windows\Temporary Internet Files\Content.IE5\WXB6MH7N\MC900437053[1].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490377" y="3810000"/>
            <a:ext cx="420491" cy="42049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1" descr="C:\Users\lcleary\AppData\Local\Microsoft\Windows\Temporary Internet Files\Content.IE5\ILQBEQPH\MC900437054[1].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893728" y="3048791"/>
            <a:ext cx="440654" cy="440654"/>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2" descr="C:\Users\lcleary\AppData\Local\Microsoft\Windows\Temporary Internet Files\Content.IE5\NA3MQCXS\MC900437055[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567923" y="3012502"/>
            <a:ext cx="464409" cy="464409"/>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5" descr="C:\Users\lcleary\AppData\Local\Microsoft\Windows\Temporary Internet Files\Content.IE5\LTJZ1O9A\MC900437056[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420050" y="3901050"/>
            <a:ext cx="448831" cy="44883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6" descr="C:\Users\lcleary\AppData\Local\Microsoft\Windows\Temporary Internet Files\Content.IE5\CB21DJEA\MC900437057[1].pn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119248" y="3847711"/>
            <a:ext cx="491353" cy="491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30353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8"/>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93725"/>
            <a:ext cx="11887200" cy="4770537"/>
          </a:xfrm>
        </p:spPr>
        <p:txBody>
          <a:bodyPr/>
          <a:lstStyle/>
          <a:p>
            <a:r>
              <a:rPr lang="en-US" sz="2800" dirty="0"/>
              <a:t>SharePoint does this after Authentication</a:t>
            </a:r>
          </a:p>
          <a:p>
            <a:pPr lvl="1"/>
            <a:endParaRPr lang="en-US" sz="1600" dirty="0" smtClean="0"/>
          </a:p>
          <a:p>
            <a:pPr lvl="1"/>
            <a:r>
              <a:rPr lang="en-US" sz="1600" dirty="0" smtClean="0"/>
              <a:t>Is </a:t>
            </a:r>
            <a:r>
              <a:rPr lang="en-US" sz="1600" dirty="0"/>
              <a:t>user member of group?</a:t>
            </a:r>
          </a:p>
          <a:p>
            <a:pPr lvl="1"/>
            <a:r>
              <a:rPr lang="en-US" sz="1600" dirty="0"/>
              <a:t>Is user account added to ACL of object?</a:t>
            </a:r>
          </a:p>
          <a:p>
            <a:pPr lvl="1"/>
            <a:r>
              <a:rPr lang="en-US" sz="1600" dirty="0"/>
              <a:t>Does user have required attribute</a:t>
            </a:r>
            <a:r>
              <a:rPr lang="en-US" sz="1600" dirty="0" smtClean="0"/>
              <a:t>?</a:t>
            </a:r>
          </a:p>
          <a:p>
            <a:pPr marL="342900" lvl="1" indent="0">
              <a:buNone/>
            </a:pPr>
            <a:endParaRPr lang="en-US" sz="1600" dirty="0"/>
          </a:p>
          <a:p>
            <a:r>
              <a:rPr lang="en-US" sz="2800" dirty="0"/>
              <a:t>SharePoint only understands what it is told</a:t>
            </a:r>
          </a:p>
          <a:p>
            <a:pPr lvl="1"/>
            <a:endParaRPr lang="en-US" sz="1600" dirty="0" smtClean="0"/>
          </a:p>
          <a:p>
            <a:pPr lvl="1"/>
            <a:r>
              <a:rPr lang="en-US" sz="1600" dirty="0" smtClean="0"/>
              <a:t>e.g</a:t>
            </a:r>
            <a:r>
              <a:rPr lang="en-US" sz="1600" dirty="0"/>
              <a:t>. Just because user logged in at? Does not </a:t>
            </a:r>
            <a:r>
              <a:rPr lang="en-US" sz="1600" dirty="0" smtClean="0"/>
              <a:t>authorize</a:t>
            </a:r>
          </a:p>
          <a:p>
            <a:pPr lvl="1"/>
            <a:endParaRPr lang="en-US" sz="1600" dirty="0"/>
          </a:p>
          <a:p>
            <a:r>
              <a:rPr lang="en-US" sz="2800" dirty="0"/>
              <a:t>Best Approach to Authorize</a:t>
            </a:r>
          </a:p>
          <a:p>
            <a:pPr lvl="1"/>
            <a:endParaRPr lang="en-US" sz="1600" dirty="0" smtClean="0"/>
          </a:p>
          <a:p>
            <a:pPr lvl="1"/>
            <a:r>
              <a:rPr lang="en-US" sz="1600" dirty="0" smtClean="0"/>
              <a:t>Active </a:t>
            </a:r>
            <a:r>
              <a:rPr lang="en-US" sz="1600" dirty="0"/>
              <a:t>Directory Groups</a:t>
            </a:r>
          </a:p>
          <a:p>
            <a:pPr lvl="1"/>
            <a:r>
              <a:rPr lang="en-US" sz="1600" dirty="0"/>
              <a:t>Roles from Membership and Role Provider</a:t>
            </a:r>
          </a:p>
          <a:p>
            <a:pPr lvl="1"/>
            <a:r>
              <a:rPr lang="en-US" sz="1600" dirty="0"/>
              <a:t>Claims associated to </a:t>
            </a:r>
            <a:r>
              <a:rPr lang="en-US" sz="1600" dirty="0" smtClean="0"/>
              <a:t>user</a:t>
            </a:r>
          </a:p>
        </p:txBody>
      </p:sp>
      <p:sp>
        <p:nvSpPr>
          <p:cNvPr id="3" name="Title 2"/>
          <p:cNvSpPr>
            <a:spLocks noGrp="1"/>
          </p:cNvSpPr>
          <p:nvPr>
            <p:ph type="title"/>
          </p:nvPr>
        </p:nvSpPr>
        <p:spPr/>
        <p:txBody>
          <a:bodyPr/>
          <a:lstStyle/>
          <a:p>
            <a:r>
              <a:rPr lang="en-US" dirty="0" smtClean="0"/>
              <a:t>Authorization</a:t>
            </a:r>
            <a:endParaRPr lang="en-US" dirty="0"/>
          </a:p>
        </p:txBody>
      </p:sp>
    </p:spTree>
    <p:extLst>
      <p:ext uri="{BB962C8B-B14F-4D97-AF65-F5344CB8AC3E}">
        <p14:creationId xmlns:p14="http://schemas.microsoft.com/office/powerpoint/2010/main" val="8376815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10" end="1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12" end="12"/>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13" end="1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5-30072_SPC2012_IT-Pro_Template_16x9">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IT-Pro_Template_16x9_Light">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5-30072_SPC2012_Business_Template_16x9_Light">
  <a:themeElements>
    <a:clrScheme name="SPC2012 - Business">
      <a:dk1>
        <a:srgbClr val="505050"/>
      </a:dk1>
      <a:lt1>
        <a:srgbClr val="FFFFFF"/>
      </a:lt1>
      <a:dk2>
        <a:srgbClr val="012654"/>
      </a:dk2>
      <a:lt2>
        <a:srgbClr val="00AEEF"/>
      </a:lt2>
      <a:accent1>
        <a:srgbClr val="BA141A"/>
      </a:accent1>
      <a:accent2>
        <a:srgbClr val="00A651"/>
      </a:accent2>
      <a:accent3>
        <a:srgbClr val="F26522"/>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 Liam Cleary</External_x0020_Speaker>
    <Session_x0020_Code xmlns="2295e2e7-0eeb-498e-8716-217bb2ee6ee3">SPC215</Session_x0020_Code>
    <ProductTaxHTField0 xmlns="2295e2e7-0eeb-498e-8716-217bb2ee6ee3">
      <Terms xmlns="http://schemas.microsoft.com/office/infopath/2007/PartnerControls"/>
    </ProductTaxHTField0>
    <Presentation_x0020_Date xmlns="2295e2e7-0eeb-498e-8716-217bb2ee6ee3">2012-11-14T08:00:00+00:00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Liam Cleary </Speaker>
    <AverageRating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http://schemas.microsoft.com/sharepoint/v3"/>
    <ds:schemaRef ds:uri="http://schemas.openxmlformats.org/package/2006/metadata/core-properties"/>
    <ds:schemaRef ds:uri="230e9df3-be65-4c73-a93b-d1236ebd677e"/>
    <ds:schemaRef ds:uri="http://purl.org/dc/terms/"/>
    <ds:schemaRef ds:uri="http://schemas.microsoft.com/office/infopath/2007/PartnerControls"/>
    <ds:schemaRef ds:uri="032d541b-1b4e-4d91-93c7-b10533c52f73"/>
    <ds:schemaRef ds:uri="http://schemas.microsoft.com/office/2006/documentManagement/types"/>
    <ds:schemaRef ds:uri="http://purl.org/dc/elements/1.1/"/>
    <ds:schemaRef ds:uri="2295e2e7-0eeb-498e-8716-217bb2ee6ee3"/>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22E96477-B1B7-47AB-9D2D-5969421759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SPC2012_IT-Pro_Template_16x9</Template>
  <TotalTime>1877</TotalTime>
  <Words>2294</Words>
  <Application>Microsoft Office PowerPoint</Application>
  <PresentationFormat>Custom</PresentationFormat>
  <Paragraphs>458</Paragraphs>
  <Slides>40</Slides>
  <Notes>6</Notes>
  <HiddenSlides>0</HiddenSlides>
  <MMClips>0</MMClips>
  <ScaleCrop>false</ScaleCrop>
  <HeadingPairs>
    <vt:vector size="4" baseType="variant">
      <vt:variant>
        <vt:lpstr>Theme</vt:lpstr>
      </vt:variant>
      <vt:variant>
        <vt:i4>3</vt:i4>
      </vt:variant>
      <vt:variant>
        <vt:lpstr>Slide Titles</vt:lpstr>
      </vt:variant>
      <vt:variant>
        <vt:i4>40</vt:i4>
      </vt:variant>
    </vt:vector>
  </HeadingPairs>
  <TitlesOfParts>
    <vt:vector size="43" baseType="lpstr">
      <vt:lpstr>5-30072_SPC2012_IT-Pro_Template_16x9</vt:lpstr>
      <vt:lpstr>5-30072_SPC2012_IT-Pro_Template_16x9_Light</vt:lpstr>
      <vt:lpstr>5-30072_SPC2012_Business_Template_16x9_Light</vt:lpstr>
      <vt:lpstr>PowerPoint Presentation</vt:lpstr>
      <vt:lpstr>Data Security and Compliance</vt:lpstr>
      <vt:lpstr>About Me</vt:lpstr>
      <vt:lpstr>Agenda</vt:lpstr>
      <vt:lpstr>Authentication &amp; Authorization</vt:lpstr>
      <vt:lpstr>Authentication Types</vt:lpstr>
      <vt:lpstr>Authentication vs. Authorization</vt:lpstr>
      <vt:lpstr>Authentication Sign In Process</vt:lpstr>
      <vt:lpstr>Authorization</vt:lpstr>
      <vt:lpstr>Claims</vt:lpstr>
      <vt:lpstr>Claims Fundamentals</vt:lpstr>
      <vt:lpstr>Claims Processing</vt:lpstr>
      <vt:lpstr>Claims - Pipeline</vt:lpstr>
      <vt:lpstr>Claims Augmentation</vt:lpstr>
      <vt:lpstr>Claims – What will you see?</vt:lpstr>
      <vt:lpstr>Claims – What will you see?</vt:lpstr>
      <vt:lpstr>Claims - What will you see?</vt:lpstr>
      <vt:lpstr>OAuth</vt:lpstr>
      <vt:lpstr>OAuth</vt:lpstr>
      <vt:lpstr>Oauth</vt:lpstr>
      <vt:lpstr>Oauth Authorization Process</vt:lpstr>
      <vt:lpstr>OAuth</vt:lpstr>
      <vt:lpstr>Demo</vt:lpstr>
      <vt:lpstr>Protecting Content</vt:lpstr>
      <vt:lpstr>Protecting Content</vt:lpstr>
      <vt:lpstr>Protecting Content: Encryption</vt:lpstr>
      <vt:lpstr>Protecting Infrastructure</vt:lpstr>
      <vt:lpstr>Infrastructure: Topologies</vt:lpstr>
      <vt:lpstr>Protecting Infrastructure: Edge / Perimeter</vt:lpstr>
      <vt:lpstr>Protecting Infrastructure: Web, Application</vt:lpstr>
      <vt:lpstr>Protecting Infrastructure: Ports</vt:lpstr>
      <vt:lpstr>Compliance</vt:lpstr>
      <vt:lpstr>Compliance</vt:lpstr>
      <vt:lpstr>Protection</vt:lpstr>
      <vt:lpstr>Who are we protecting against?</vt:lpstr>
      <vt:lpstr> MISCONFIGURATION IS YOUR NUMBER ONE ENEMY</vt:lpstr>
      <vt:lpstr>So you think you are secure?</vt:lpstr>
      <vt:lpstr>Final Thoughts</vt:lpstr>
      <vt:lpstr>PowerPoint Presentation</vt:lpstr>
      <vt:lpstr>PowerPoint Presentation</vt:lpstr>
    </vt:vector>
  </TitlesOfParts>
  <Manager>Ron Sasaki</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SharePoint Data Security and Compliance</dc:title>
  <dc:subject>SharePoint Conference 2012</dc:subject>
  <dc:creator>Liam Cleary</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66</cp:revision>
  <dcterms:created xsi:type="dcterms:W3CDTF">2012-10-30T00:55:48Z</dcterms:created>
  <dcterms:modified xsi:type="dcterms:W3CDTF">2012-12-06T16:17:33Z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