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7" r:id="rId6"/>
  </p:sldMasterIdLst>
  <p:notesMasterIdLst>
    <p:notesMasterId r:id="rId31"/>
  </p:notesMasterIdLst>
  <p:handoutMasterIdLst>
    <p:handoutMasterId r:id="rId32"/>
  </p:handoutMasterIdLst>
  <p:sldIdLst>
    <p:sldId id="1055" r:id="rId7"/>
    <p:sldId id="1054" r:id="rId8"/>
    <p:sldId id="1121" r:id="rId9"/>
    <p:sldId id="1095" r:id="rId10"/>
    <p:sldId id="1094" r:id="rId11"/>
    <p:sldId id="1096" r:id="rId12"/>
    <p:sldId id="1110" r:id="rId13"/>
    <p:sldId id="1111" r:id="rId14"/>
    <p:sldId id="1097" r:id="rId15"/>
    <p:sldId id="1122" r:id="rId16"/>
    <p:sldId id="1102" r:id="rId17"/>
    <p:sldId id="1119" r:id="rId18"/>
    <p:sldId id="1103" r:id="rId19"/>
    <p:sldId id="1123" r:id="rId20"/>
    <p:sldId id="1115" r:id="rId21"/>
    <p:sldId id="1114" r:id="rId22"/>
    <p:sldId id="1124" r:id="rId23"/>
    <p:sldId id="1120" r:id="rId24"/>
    <p:sldId id="1104" r:id="rId25"/>
    <p:sldId id="1105" r:id="rId26"/>
    <p:sldId id="1106" r:id="rId27"/>
    <p:sldId id="1107" r:id="rId28"/>
    <p:sldId id="1125" r:id="rId29"/>
    <p:sldId id="1108" r:id="rId3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03" autoAdjust="0"/>
    <p:restoredTop sz="92769" autoAdjust="0"/>
  </p:normalViewPr>
  <p:slideViewPr>
    <p:cSldViewPr>
      <p:cViewPr varScale="1">
        <p:scale>
          <a:sx n="41" d="100"/>
          <a:sy n="41" d="100"/>
        </p:scale>
        <p:origin x="-114" y="-564"/>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44"/>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17D9311-8D11-44D6-B7A0-BB4FC930D1F3}"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456544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FD42D53-43C6-489A-8595-6BE5D0DC4382}"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3115861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2CC3880-7CF7-473A-9020-14B19DDA99E4}"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3476764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B8EC86E-7B92-48A9-86FC-B9A04058FEDC}"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208497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2CC3880-7CF7-473A-9020-14B19DDA99E4}"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213374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B8EC86E-7B92-48A9-86FC-B9A04058FEDC}"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923025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fld id="{56B6D260-2838-4C10-80F1-609B361B8E2D}"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447603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E15D61D-3C26-498E-8AEB-464384D64292}"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4272655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E15D61D-3C26-498E-8AEB-464384D64292}"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4207382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FC07A61E-829A-4CCB-BE00-02FFD4FDCCD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4082524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7A108C-4033-40EF-A685-EC1BBE183381}" type="slidenum">
              <a:rPr lang="en-US" smtClean="0"/>
              <a:t>19</a:t>
            </a:fld>
            <a:endParaRPr lang="en-US"/>
          </a:p>
        </p:txBody>
      </p:sp>
    </p:spTree>
    <p:extLst>
      <p:ext uri="{BB962C8B-B14F-4D97-AF65-F5344CB8AC3E}">
        <p14:creationId xmlns:p14="http://schemas.microsoft.com/office/powerpoint/2010/main" val="19593093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0" y="1476621"/>
            <a:ext cx="11375536" cy="2015262"/>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4304"/>
          <a:stretch/>
        </p:blipFill>
        <p:spPr bwMode="black">
          <a:xfrm>
            <a:off x="10512436" y="6264565"/>
            <a:ext cx="1632342" cy="559562"/>
          </a:xfrm>
          <a:prstGeom prst="rect">
            <a:avLst/>
          </a:prstGeom>
        </p:spPr>
      </p:pic>
    </p:spTree>
    <p:extLst>
      <p:ext uri="{BB962C8B-B14F-4D97-AF65-F5344CB8AC3E}">
        <p14:creationId xmlns:p14="http://schemas.microsoft.com/office/powerpoint/2010/main" val="83232476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115653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9558371"/>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551414"/>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1902842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3150997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10401080"/>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11937588"/>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95170377"/>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966185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0727442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72565596"/>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600304"/>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26322808"/>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19337515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8323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7.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7.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6"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21" r:id="rId12"/>
    <p:sldLayoutId id="2147484222"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78675694"/>
      </p:ext>
    </p:extLst>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 id="2147484218" r:id="rId11"/>
    <p:sldLayoutId id="2147484219" r:id="rId12"/>
    <p:sldLayoutId id="2147484220"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9.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2.xml"/><Relationship Id="rId5" Type="http://schemas.openxmlformats.org/officeDocument/2006/relationships/image" Target="../media/image10.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a:t>
            </a:r>
            <a:r>
              <a:rPr lang="en-US" dirty="0"/>
              <a:t>e</a:t>
            </a:r>
            <a:r>
              <a:rPr lang="en-US" dirty="0" smtClean="0"/>
              <a:t>xternal data</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8504548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n 1"/>
          <p:cNvSpPr/>
          <p:nvPr/>
        </p:nvSpPr>
        <p:spPr bwMode="auto">
          <a:xfrm>
            <a:off x="7589838" y="5533795"/>
            <a:ext cx="3657599" cy="1163832"/>
          </a:xfrm>
          <a:prstGeom prst="can">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8030838" y="1897062"/>
            <a:ext cx="2775599" cy="214077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600" dirty="0" smtClean="0">
                <a:gradFill>
                  <a:gsLst>
                    <a:gs pos="0">
                      <a:srgbClr val="FFFFFF"/>
                    </a:gs>
                    <a:gs pos="100000">
                      <a:srgbClr val="FFFFFF"/>
                    </a:gs>
                  </a:gsLst>
                  <a:lin ang="5400000" scaled="0"/>
                </a:gradFill>
                <a:ea typeface="Segoe UI" pitchFamily="34" charset="0"/>
                <a:cs typeface="Segoe UI" pitchFamily="34" charset="0"/>
              </a:rPr>
              <a:t>Assign Task</a:t>
            </a:r>
          </a:p>
        </p:txBody>
      </p:sp>
      <p:sp>
        <p:nvSpPr>
          <p:cNvPr id="5" name="Rectangle 4"/>
          <p:cNvSpPr/>
          <p:nvPr/>
        </p:nvSpPr>
        <p:spPr bwMode="auto">
          <a:xfrm>
            <a:off x="6675438" y="1206959"/>
            <a:ext cx="5486399" cy="3052303"/>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Workflow Backend</a:t>
            </a:r>
          </a:p>
        </p:txBody>
      </p:sp>
      <p:sp>
        <p:nvSpPr>
          <p:cNvPr id="7" name="Rectangle 6"/>
          <p:cNvSpPr/>
          <p:nvPr/>
        </p:nvSpPr>
        <p:spPr bwMode="auto">
          <a:xfrm>
            <a:off x="274702" y="1211287"/>
            <a:ext cx="2766627" cy="2720798"/>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SharePoint</a:t>
            </a:r>
          </a:p>
        </p:txBody>
      </p:sp>
      <p:sp>
        <p:nvSpPr>
          <p:cNvPr id="12" name="Rectangle 11"/>
          <p:cNvSpPr/>
          <p:nvPr/>
        </p:nvSpPr>
        <p:spPr bwMode="auto">
          <a:xfrm>
            <a:off x="1897894" y="3051447"/>
            <a:ext cx="897470" cy="71435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dirty="0" smtClean="0">
                <a:solidFill>
                  <a:schemeClr val="bg1"/>
                </a:solidFill>
                <a:ea typeface="Segoe UI" pitchFamily="34" charset="0"/>
                <a:cs typeface="Segoe UI" pitchFamily="34" charset="0"/>
              </a:rPr>
              <a:t>Tasks</a:t>
            </a:r>
          </a:p>
        </p:txBody>
      </p:sp>
      <p:sp>
        <p:nvSpPr>
          <p:cNvPr id="17" name="Rectangle 16"/>
          <p:cNvSpPr/>
          <p:nvPr/>
        </p:nvSpPr>
        <p:spPr bwMode="auto">
          <a:xfrm>
            <a:off x="8504237" y="5975144"/>
            <a:ext cx="1828800" cy="457221"/>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solidFill>
                  <a:schemeClr val="tx1"/>
                </a:solidFill>
                <a:ea typeface="Segoe UI" pitchFamily="34" charset="0"/>
                <a:cs typeface="Segoe UI" pitchFamily="34" charset="0"/>
              </a:rPr>
              <a:t>Instances</a:t>
            </a:r>
          </a:p>
        </p:txBody>
      </p:sp>
      <p:cxnSp>
        <p:nvCxnSpPr>
          <p:cNvPr id="28" name="Straight Connector 27"/>
          <p:cNvCxnSpPr/>
          <p:nvPr/>
        </p:nvCxnSpPr>
        <p:spPr>
          <a:xfrm>
            <a:off x="9418637" y="1734700"/>
            <a:ext cx="1" cy="239322"/>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14" name="Group 113"/>
          <p:cNvGrpSpPr/>
          <p:nvPr/>
        </p:nvGrpSpPr>
        <p:grpSpPr>
          <a:xfrm>
            <a:off x="9340610" y="4259262"/>
            <a:ext cx="1000851" cy="1715882"/>
            <a:chOff x="9340610" y="4259262"/>
            <a:chExt cx="1000851" cy="1715882"/>
          </a:xfrm>
        </p:grpSpPr>
        <p:cxnSp>
          <p:nvCxnSpPr>
            <p:cNvPr id="16" name="Straight Arrow Connector 15"/>
            <p:cNvCxnSpPr>
              <a:stCxn id="5" idx="2"/>
              <a:endCxn id="17" idx="0"/>
            </p:cNvCxnSpPr>
            <p:nvPr/>
          </p:nvCxnSpPr>
          <p:spPr>
            <a:xfrm flipH="1">
              <a:off x="9418637" y="4259262"/>
              <a:ext cx="1" cy="1715882"/>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9340610" y="4464219"/>
              <a:ext cx="1000851" cy="517065"/>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gradFill>
                    <a:gsLst>
                      <a:gs pos="2917">
                        <a:schemeClr val="tx1"/>
                      </a:gs>
                      <a:gs pos="30000">
                        <a:schemeClr val="tx1"/>
                      </a:gs>
                    </a:gsLst>
                    <a:lin ang="5400000" scaled="0"/>
                  </a:gradFill>
                </a:rPr>
                <a:t>Persist</a:t>
              </a:r>
            </a:p>
          </p:txBody>
        </p:sp>
      </p:grpSp>
      <p:sp>
        <p:nvSpPr>
          <p:cNvPr id="39" name="Oval 38"/>
          <p:cNvSpPr/>
          <p:nvPr/>
        </p:nvSpPr>
        <p:spPr bwMode="auto">
          <a:xfrm>
            <a:off x="3323873" y="2124681"/>
            <a:ext cx="411354" cy="411354"/>
          </a:xfrm>
          <a:prstGeom prst="ellipse">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580674" y="2101749"/>
            <a:ext cx="2214690" cy="457219"/>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solidFill>
                  <a:schemeClr val="tx1"/>
                </a:solidFill>
                <a:ea typeface="Segoe UI" pitchFamily="34" charset="0"/>
                <a:cs typeface="Segoe UI" pitchFamily="34" charset="0"/>
              </a:rPr>
              <a:t>_API</a:t>
            </a:r>
          </a:p>
        </p:txBody>
      </p:sp>
      <p:cxnSp>
        <p:nvCxnSpPr>
          <p:cNvPr id="42" name="Straight Connector 41"/>
          <p:cNvCxnSpPr>
            <a:stCxn id="40" idx="3"/>
            <a:endCxn id="39" idx="2"/>
          </p:cNvCxnSpPr>
          <p:nvPr/>
        </p:nvCxnSpPr>
        <p:spPr>
          <a:xfrm flipV="1">
            <a:off x="2795364" y="2330358"/>
            <a:ext cx="528509" cy="1"/>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14" idx="1"/>
            <a:endCxn id="39" idx="6"/>
          </p:cNvCxnSpPr>
          <p:nvPr/>
        </p:nvCxnSpPr>
        <p:spPr>
          <a:xfrm rot="10800000">
            <a:off x="3735227" y="2330358"/>
            <a:ext cx="4830278" cy="256598"/>
          </a:xfrm>
          <a:prstGeom prst="bentConnector3">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a:xfrm>
            <a:off x="6951037" y="2041478"/>
            <a:ext cx="1041689" cy="517065"/>
            <a:chOff x="10408267" y="3877844"/>
            <a:chExt cx="1041689" cy="517065"/>
          </a:xfrm>
        </p:grpSpPr>
        <p:sp>
          <p:nvSpPr>
            <p:cNvPr id="48" name="TextBox 47"/>
            <p:cNvSpPr txBox="1"/>
            <p:nvPr/>
          </p:nvSpPr>
          <p:spPr>
            <a:xfrm>
              <a:off x="10703726" y="3877844"/>
              <a:ext cx="746230" cy="517065"/>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gradFill>
                    <a:gsLst>
                      <a:gs pos="2917">
                        <a:schemeClr val="tx1"/>
                      </a:gs>
                      <a:gs pos="30000">
                        <a:schemeClr val="tx1"/>
                      </a:gs>
                    </a:gsLst>
                    <a:lin ang="5400000" scaled="0"/>
                  </a:gradFill>
                </a:rPr>
                <a:t>GET</a:t>
              </a:r>
            </a:p>
          </p:txBody>
        </p:sp>
        <p:sp>
          <p:nvSpPr>
            <p:cNvPr id="49" name="Oval 48"/>
            <p:cNvSpPr/>
            <p:nvPr/>
          </p:nvSpPr>
          <p:spPr bwMode="auto">
            <a:xfrm>
              <a:off x="10408267" y="3969898"/>
              <a:ext cx="381971" cy="381971"/>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solidFill>
                    <a:schemeClr val="bg1"/>
                  </a:solidFill>
                  <a:ea typeface="Segoe UI" pitchFamily="34" charset="0"/>
                  <a:cs typeface="Segoe UI" pitchFamily="34" charset="0"/>
                </a:rPr>
                <a:t>1</a:t>
              </a:r>
            </a:p>
          </p:txBody>
        </p:sp>
      </p:grpSp>
      <p:sp>
        <p:nvSpPr>
          <p:cNvPr id="51" name="Multiply 50"/>
          <p:cNvSpPr/>
          <p:nvPr/>
        </p:nvSpPr>
        <p:spPr bwMode="auto">
          <a:xfrm>
            <a:off x="2882374" y="1686997"/>
            <a:ext cx="1317760" cy="1317760"/>
          </a:xfrm>
          <a:prstGeom prst="mathMultiply">
            <a:avLst>
              <a:gd name="adj1" fmla="val 12706"/>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65" name="Elbow Connector 64"/>
          <p:cNvCxnSpPr>
            <a:stCxn id="57" idx="1"/>
            <a:endCxn id="39" idx="6"/>
          </p:cNvCxnSpPr>
          <p:nvPr/>
        </p:nvCxnSpPr>
        <p:spPr>
          <a:xfrm rot="10800000">
            <a:off x="3735227" y="2330359"/>
            <a:ext cx="4830278" cy="803745"/>
          </a:xfrm>
          <a:prstGeom prst="bentConnector3">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8" name="Elbow Connector 67"/>
          <p:cNvCxnSpPr>
            <a:stCxn id="61" idx="1"/>
            <a:endCxn id="39" idx="6"/>
          </p:cNvCxnSpPr>
          <p:nvPr/>
        </p:nvCxnSpPr>
        <p:spPr>
          <a:xfrm rot="10800000">
            <a:off x="3735227" y="2330359"/>
            <a:ext cx="4830278" cy="1341395"/>
          </a:xfrm>
          <a:prstGeom prst="bentConnector3">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72" name="Group 71"/>
          <p:cNvGrpSpPr/>
          <p:nvPr/>
        </p:nvGrpSpPr>
        <p:grpSpPr>
          <a:xfrm>
            <a:off x="6951037" y="2586956"/>
            <a:ext cx="1182561" cy="517065"/>
            <a:chOff x="10408267" y="3877844"/>
            <a:chExt cx="1182561" cy="517065"/>
          </a:xfrm>
        </p:grpSpPr>
        <p:sp>
          <p:nvSpPr>
            <p:cNvPr id="73" name="TextBox 72"/>
            <p:cNvSpPr txBox="1"/>
            <p:nvPr/>
          </p:nvSpPr>
          <p:spPr>
            <a:xfrm>
              <a:off x="10703726" y="3877844"/>
              <a:ext cx="887102" cy="517065"/>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gradFill>
                    <a:gsLst>
                      <a:gs pos="2917">
                        <a:schemeClr val="tx1"/>
                      </a:gs>
                      <a:gs pos="30000">
                        <a:schemeClr val="tx1"/>
                      </a:gs>
                    </a:gsLst>
                    <a:lin ang="5400000" scaled="0"/>
                  </a:gradFill>
                </a:rPr>
                <a:t>POST</a:t>
              </a:r>
            </a:p>
          </p:txBody>
        </p:sp>
        <p:sp>
          <p:nvSpPr>
            <p:cNvPr id="74" name="Oval 73"/>
            <p:cNvSpPr/>
            <p:nvPr/>
          </p:nvSpPr>
          <p:spPr bwMode="auto">
            <a:xfrm>
              <a:off x="10408267" y="3969898"/>
              <a:ext cx="381971" cy="381971"/>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a:solidFill>
                    <a:schemeClr val="bg1"/>
                  </a:solidFill>
                  <a:ea typeface="Segoe UI" pitchFamily="34" charset="0"/>
                  <a:cs typeface="Segoe UI" pitchFamily="34" charset="0"/>
                </a:rPr>
                <a:t>2</a:t>
              </a:r>
              <a:endParaRPr lang="en-US" sz="1600" b="1" dirty="0" smtClean="0">
                <a:solidFill>
                  <a:schemeClr val="bg1"/>
                </a:solidFill>
                <a:ea typeface="Segoe UI" pitchFamily="34" charset="0"/>
                <a:cs typeface="Segoe UI" pitchFamily="34" charset="0"/>
              </a:endParaRPr>
            </a:p>
          </p:txBody>
        </p:sp>
      </p:grpSp>
      <p:grpSp>
        <p:nvGrpSpPr>
          <p:cNvPr id="75" name="Group 74"/>
          <p:cNvGrpSpPr/>
          <p:nvPr/>
        </p:nvGrpSpPr>
        <p:grpSpPr>
          <a:xfrm>
            <a:off x="6951037" y="3139117"/>
            <a:ext cx="1182561" cy="517065"/>
            <a:chOff x="10408267" y="3877844"/>
            <a:chExt cx="1182561" cy="517065"/>
          </a:xfrm>
        </p:grpSpPr>
        <p:sp>
          <p:nvSpPr>
            <p:cNvPr id="76" name="TextBox 75"/>
            <p:cNvSpPr txBox="1"/>
            <p:nvPr/>
          </p:nvSpPr>
          <p:spPr>
            <a:xfrm>
              <a:off x="10703726" y="3877844"/>
              <a:ext cx="887102" cy="517065"/>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gradFill>
                    <a:gsLst>
                      <a:gs pos="2917">
                        <a:schemeClr val="tx1"/>
                      </a:gs>
                      <a:gs pos="30000">
                        <a:schemeClr val="tx1"/>
                      </a:gs>
                    </a:gsLst>
                    <a:lin ang="5400000" scaled="0"/>
                  </a:gradFill>
                </a:rPr>
                <a:t>POST</a:t>
              </a:r>
            </a:p>
          </p:txBody>
        </p:sp>
        <p:sp>
          <p:nvSpPr>
            <p:cNvPr id="77" name="Oval 76"/>
            <p:cNvSpPr/>
            <p:nvPr/>
          </p:nvSpPr>
          <p:spPr bwMode="auto">
            <a:xfrm>
              <a:off x="10408267" y="3969898"/>
              <a:ext cx="381971" cy="381971"/>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solidFill>
                    <a:schemeClr val="bg1"/>
                  </a:solidFill>
                  <a:ea typeface="Segoe UI" pitchFamily="34" charset="0"/>
                  <a:cs typeface="Segoe UI" pitchFamily="34" charset="0"/>
                </a:rPr>
                <a:t>3</a:t>
              </a:r>
            </a:p>
          </p:txBody>
        </p:sp>
      </p:grpSp>
      <p:cxnSp>
        <p:nvCxnSpPr>
          <p:cNvPr id="81" name="Straight Arrow Connector 80"/>
          <p:cNvCxnSpPr>
            <a:endCxn id="12" idx="0"/>
          </p:cNvCxnSpPr>
          <p:nvPr/>
        </p:nvCxnSpPr>
        <p:spPr>
          <a:xfrm flipH="1">
            <a:off x="2346629" y="2553195"/>
            <a:ext cx="4686" cy="498252"/>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90" name="Title 89"/>
          <p:cNvSpPr>
            <a:spLocks noGrp="1"/>
          </p:cNvSpPr>
          <p:nvPr>
            <p:ph type="title"/>
          </p:nvPr>
        </p:nvSpPr>
        <p:spPr/>
        <p:txBody>
          <a:bodyPr/>
          <a:lstStyle/>
          <a:p>
            <a:r>
              <a:rPr lang="en-US" dirty="0" smtClean="0"/>
              <a:t>Processing</a:t>
            </a:r>
            <a:endParaRPr lang="en-US" dirty="0"/>
          </a:p>
        </p:txBody>
      </p:sp>
      <p:sp>
        <p:nvSpPr>
          <p:cNvPr id="57" name="Rectangle 56"/>
          <p:cNvSpPr/>
          <p:nvPr/>
        </p:nvSpPr>
        <p:spPr bwMode="auto">
          <a:xfrm>
            <a:off x="8565505" y="2951225"/>
            <a:ext cx="1706264" cy="365756"/>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gradFill>
                  <a:gsLst>
                    <a:gs pos="0">
                      <a:srgbClr val="FFFFFF"/>
                    </a:gs>
                    <a:gs pos="100000">
                      <a:srgbClr val="FFFFFF"/>
                    </a:gs>
                  </a:gsLst>
                  <a:lin ang="5400000" scaled="0"/>
                </a:gradFill>
                <a:ea typeface="Segoe UI" pitchFamily="34" charset="0"/>
                <a:cs typeface="Segoe UI" pitchFamily="34" charset="0"/>
              </a:rPr>
              <a:t>Reserve Task Id</a:t>
            </a:r>
          </a:p>
        </p:txBody>
      </p:sp>
      <p:sp>
        <p:nvSpPr>
          <p:cNvPr id="61" name="Rectangle 60"/>
          <p:cNvSpPr/>
          <p:nvPr/>
        </p:nvSpPr>
        <p:spPr bwMode="auto">
          <a:xfrm>
            <a:off x="8565505" y="3488875"/>
            <a:ext cx="1706264" cy="365756"/>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gradFill>
                  <a:gsLst>
                    <a:gs pos="0">
                      <a:srgbClr val="FFFFFF"/>
                    </a:gs>
                    <a:gs pos="100000">
                      <a:srgbClr val="FFFFFF"/>
                    </a:gs>
                  </a:gsLst>
                  <a:lin ang="5400000" scaled="0"/>
                </a:gradFill>
                <a:ea typeface="Segoe UI" pitchFamily="34" charset="0"/>
                <a:cs typeface="Segoe UI" pitchFamily="34" charset="0"/>
              </a:rPr>
              <a:t>Create Task</a:t>
            </a:r>
          </a:p>
        </p:txBody>
      </p:sp>
      <p:sp>
        <p:nvSpPr>
          <p:cNvPr id="14" name="Rectangle 13"/>
          <p:cNvSpPr/>
          <p:nvPr/>
        </p:nvSpPr>
        <p:spPr bwMode="auto">
          <a:xfrm>
            <a:off x="8565505" y="2404078"/>
            <a:ext cx="1706264" cy="365756"/>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gradFill>
                  <a:gsLst>
                    <a:gs pos="0">
                      <a:srgbClr val="FFFFFF"/>
                    </a:gs>
                    <a:gs pos="100000">
                      <a:srgbClr val="FFFFFF"/>
                    </a:gs>
                  </a:gsLst>
                  <a:lin ang="5400000" scaled="0"/>
                </a:gradFill>
                <a:ea typeface="Segoe UI" pitchFamily="34" charset="0"/>
                <a:cs typeface="Segoe UI" pitchFamily="34" charset="0"/>
              </a:rPr>
              <a:t>Lookup User</a:t>
            </a:r>
          </a:p>
        </p:txBody>
      </p:sp>
      <p:cxnSp>
        <p:nvCxnSpPr>
          <p:cNvPr id="38" name="Straight Connector 37"/>
          <p:cNvCxnSpPr/>
          <p:nvPr/>
        </p:nvCxnSpPr>
        <p:spPr>
          <a:xfrm flipH="1">
            <a:off x="9418637" y="1921856"/>
            <a:ext cx="1" cy="507017"/>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9418637" y="2769834"/>
            <a:ext cx="1" cy="181391"/>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9418637" y="3301878"/>
            <a:ext cx="1" cy="181391"/>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8" name="Isosceles Triangle 117"/>
          <p:cNvSpPr/>
          <p:nvPr/>
        </p:nvSpPr>
        <p:spPr bwMode="auto">
          <a:xfrm rot="5400000" flipH="1">
            <a:off x="10300025" y="2462550"/>
            <a:ext cx="365760" cy="248808"/>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9" name="Isosceles Triangle 118"/>
          <p:cNvSpPr/>
          <p:nvPr/>
        </p:nvSpPr>
        <p:spPr bwMode="auto">
          <a:xfrm rot="5400000" flipH="1">
            <a:off x="10300025" y="3009697"/>
            <a:ext cx="365760" cy="248808"/>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0" name="Isosceles Triangle 119"/>
          <p:cNvSpPr/>
          <p:nvPr/>
        </p:nvSpPr>
        <p:spPr bwMode="auto">
          <a:xfrm rot="5400000" flipH="1">
            <a:off x="10300025" y="3547347"/>
            <a:ext cx="365760" cy="248808"/>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1" name="TextBox 120"/>
          <p:cNvSpPr txBox="1"/>
          <p:nvPr/>
        </p:nvSpPr>
        <p:spPr>
          <a:xfrm>
            <a:off x="173143" y="4015470"/>
            <a:ext cx="5587899" cy="675570"/>
          </a:xfrm>
          <a:prstGeom prst="rect">
            <a:avLst/>
          </a:prstGeom>
          <a:noFill/>
        </p:spPr>
        <p:txBody>
          <a:bodyPr wrap="square" lIns="182880" tIns="146304" rIns="182880" bIns="146304" rtlCol="0">
            <a:spAutoFit/>
          </a:bodyPr>
          <a:lstStyle/>
          <a:p>
            <a:r>
              <a:rPr lang="en-US" sz="1300" dirty="0" smtClean="0">
                <a:gradFill>
                  <a:gsLst>
                    <a:gs pos="2917">
                      <a:schemeClr val="tx1"/>
                    </a:gs>
                    <a:gs pos="30000">
                      <a:schemeClr val="tx1"/>
                    </a:gs>
                  </a:gsLst>
                  <a:lin ang="5400000" scaled="0"/>
                </a:gradFill>
                <a:latin typeface="Lucida Console" panose="020B0609040504020204" pitchFamily="49" charset="0"/>
              </a:rPr>
              <a:t>GET /…/</a:t>
            </a:r>
            <a:r>
              <a:rPr lang="en-US" sz="1300" dirty="0" smtClean="0">
                <a:latin typeface="Lucida Console" panose="020B0609040504020204" pitchFamily="49" charset="0"/>
              </a:rPr>
              <a:t>web/</a:t>
            </a:r>
            <a:r>
              <a:rPr lang="en-US" sz="1300" dirty="0" err="1" smtClean="0">
                <a:latin typeface="Lucida Console" panose="020B0609040504020204" pitchFamily="49" charset="0"/>
              </a:rPr>
              <a:t>siteuserinfolist</a:t>
            </a:r>
            <a:r>
              <a:rPr lang="en-US" sz="1300" dirty="0" smtClean="0">
                <a:latin typeface="Lucida Console" panose="020B0609040504020204" pitchFamily="49" charset="0"/>
              </a:rPr>
              <a:t>/items?$filter=id </a:t>
            </a:r>
            <a:r>
              <a:rPr lang="en-US" sz="1300" dirty="0" err="1">
                <a:latin typeface="Lucida Console" panose="020B0609040504020204" pitchFamily="49" charset="0"/>
              </a:rPr>
              <a:t>eq</a:t>
            </a:r>
            <a:r>
              <a:rPr lang="en-US" sz="1300" dirty="0">
                <a:latin typeface="Lucida Console" panose="020B0609040504020204" pitchFamily="49" charset="0"/>
              </a:rPr>
              <a:t> </a:t>
            </a:r>
            <a:r>
              <a:rPr lang="en-US" sz="1300" dirty="0" smtClean="0">
                <a:latin typeface="Lucida Console" panose="020B0609040504020204" pitchFamily="49" charset="0"/>
              </a:rPr>
              <a:t>{0}</a:t>
            </a:r>
            <a:endParaRPr lang="en-US" sz="1300" dirty="0">
              <a:latin typeface="Lucida Console" panose="020B0609040504020204" pitchFamily="49" charset="0"/>
            </a:endParaRPr>
          </a:p>
          <a:p>
            <a:pPr>
              <a:lnSpc>
                <a:spcPct val="90000"/>
              </a:lnSpc>
              <a:spcAft>
                <a:spcPts val="600"/>
              </a:spcAft>
            </a:pPr>
            <a:endParaRPr lang="en-US" sz="1300" dirty="0" smtClean="0">
              <a:gradFill>
                <a:gsLst>
                  <a:gs pos="2917">
                    <a:schemeClr val="tx1"/>
                  </a:gs>
                  <a:gs pos="30000">
                    <a:schemeClr val="tx1"/>
                  </a:gs>
                </a:gsLst>
                <a:lin ang="5400000" scaled="0"/>
              </a:gradFill>
              <a:latin typeface="Lucida Console" panose="020B0609040504020204" pitchFamily="49" charset="0"/>
            </a:endParaRPr>
          </a:p>
        </p:txBody>
      </p:sp>
      <p:sp>
        <p:nvSpPr>
          <p:cNvPr id="125" name="Rectangle 124"/>
          <p:cNvSpPr/>
          <p:nvPr/>
        </p:nvSpPr>
        <p:spPr bwMode="auto">
          <a:xfrm>
            <a:off x="583466" y="3035770"/>
            <a:ext cx="897470" cy="71435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dirty="0" smtClean="0">
                <a:solidFill>
                  <a:schemeClr val="bg1"/>
                </a:solidFill>
                <a:ea typeface="Segoe UI" pitchFamily="34" charset="0"/>
                <a:cs typeface="Segoe UI" pitchFamily="34" charset="0"/>
              </a:rPr>
              <a:t>Site</a:t>
            </a:r>
          </a:p>
          <a:p>
            <a:pPr algn="ctr" defTabSz="932472" fontAlgn="base">
              <a:lnSpc>
                <a:spcPct val="90000"/>
              </a:lnSpc>
              <a:spcBef>
                <a:spcPct val="0"/>
              </a:spcBef>
              <a:spcAft>
                <a:spcPct val="0"/>
              </a:spcAft>
            </a:pPr>
            <a:r>
              <a:rPr lang="en-US" sz="1600" dirty="0" smtClean="0">
                <a:solidFill>
                  <a:schemeClr val="bg1"/>
                </a:solidFill>
                <a:ea typeface="Segoe UI" pitchFamily="34" charset="0"/>
                <a:cs typeface="Segoe UI" pitchFamily="34" charset="0"/>
              </a:rPr>
              <a:t>Users</a:t>
            </a:r>
          </a:p>
        </p:txBody>
      </p:sp>
      <p:cxnSp>
        <p:nvCxnSpPr>
          <p:cNvPr id="126" name="Straight Arrow Connector 125"/>
          <p:cNvCxnSpPr>
            <a:endCxn id="125" idx="0"/>
          </p:cNvCxnSpPr>
          <p:nvPr/>
        </p:nvCxnSpPr>
        <p:spPr>
          <a:xfrm flipH="1">
            <a:off x="1032201" y="2553195"/>
            <a:ext cx="952" cy="482575"/>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73143" y="4259262"/>
            <a:ext cx="5587899" cy="675570"/>
          </a:xfrm>
          <a:prstGeom prst="rect">
            <a:avLst/>
          </a:prstGeom>
          <a:noFill/>
        </p:spPr>
        <p:txBody>
          <a:bodyPr wrap="square" lIns="182880" tIns="146304" rIns="182880" bIns="146304" rtlCol="0">
            <a:spAutoFit/>
          </a:bodyPr>
          <a:lstStyle/>
          <a:p>
            <a:r>
              <a:rPr lang="en-US" sz="1300" dirty="0" smtClean="0">
                <a:gradFill>
                  <a:gsLst>
                    <a:gs pos="2917">
                      <a:schemeClr val="tx1"/>
                    </a:gs>
                    <a:gs pos="30000">
                      <a:schemeClr val="tx1"/>
                    </a:gs>
                  </a:gsLst>
                  <a:lin ang="5400000" scaled="0"/>
                </a:gradFill>
                <a:latin typeface="Lucida Console" panose="020B0609040504020204" pitchFamily="49" charset="0"/>
              </a:rPr>
              <a:t>POST /…/</a:t>
            </a:r>
            <a:r>
              <a:rPr lang="en-US" sz="1300" dirty="0">
                <a:latin typeface="Lucida Console" panose="020B0609040504020204" pitchFamily="49" charset="0"/>
              </a:rPr>
              <a:t>web/lists(</a:t>
            </a:r>
            <a:r>
              <a:rPr lang="en-US" sz="1300" dirty="0" err="1">
                <a:latin typeface="Lucida Console" panose="020B0609040504020204" pitchFamily="49" charset="0"/>
              </a:rPr>
              <a:t>guid</a:t>
            </a:r>
            <a:r>
              <a:rPr lang="en-US" sz="1300" dirty="0">
                <a:latin typeface="Lucida Console" panose="020B0609040504020204" pitchFamily="49" charset="0"/>
              </a:rPr>
              <a:t>'{0</a:t>
            </a:r>
            <a:r>
              <a:rPr lang="en-US" sz="1300" dirty="0" smtClean="0">
                <a:latin typeface="Lucida Console" panose="020B0609040504020204" pitchFamily="49" charset="0"/>
              </a:rPr>
              <a:t>}')/</a:t>
            </a:r>
            <a:r>
              <a:rPr lang="en-US" sz="1300" dirty="0" err="1" smtClean="0">
                <a:latin typeface="Lucida Console" panose="020B0609040504020204" pitchFamily="49" charset="0"/>
              </a:rPr>
              <a:t>reservelistitemid</a:t>
            </a:r>
            <a:endParaRPr lang="en-US" sz="1300" dirty="0">
              <a:latin typeface="Lucida Console" panose="020B0609040504020204" pitchFamily="49" charset="0"/>
            </a:endParaRPr>
          </a:p>
          <a:p>
            <a:pPr>
              <a:lnSpc>
                <a:spcPct val="90000"/>
              </a:lnSpc>
              <a:spcAft>
                <a:spcPts val="600"/>
              </a:spcAft>
            </a:pPr>
            <a:endParaRPr lang="en-US" sz="1300" dirty="0" smtClean="0">
              <a:gradFill>
                <a:gsLst>
                  <a:gs pos="2917">
                    <a:schemeClr val="tx1"/>
                  </a:gs>
                  <a:gs pos="30000">
                    <a:schemeClr val="tx1"/>
                  </a:gs>
                </a:gsLst>
                <a:lin ang="5400000" scaled="0"/>
              </a:gradFill>
              <a:latin typeface="Lucida Console" panose="020B0609040504020204" pitchFamily="49" charset="0"/>
            </a:endParaRPr>
          </a:p>
        </p:txBody>
      </p:sp>
      <p:sp>
        <p:nvSpPr>
          <p:cNvPr id="50" name="TextBox 49"/>
          <p:cNvSpPr txBox="1"/>
          <p:nvPr/>
        </p:nvSpPr>
        <p:spPr>
          <a:xfrm>
            <a:off x="173143" y="4487862"/>
            <a:ext cx="5587899" cy="675570"/>
          </a:xfrm>
          <a:prstGeom prst="rect">
            <a:avLst/>
          </a:prstGeom>
          <a:noFill/>
        </p:spPr>
        <p:txBody>
          <a:bodyPr wrap="square" lIns="182880" tIns="146304" rIns="182880" bIns="146304" rtlCol="0">
            <a:spAutoFit/>
          </a:bodyPr>
          <a:lstStyle/>
          <a:p>
            <a:r>
              <a:rPr lang="en-US" sz="1300" dirty="0" smtClean="0">
                <a:gradFill>
                  <a:gsLst>
                    <a:gs pos="2917">
                      <a:schemeClr val="tx1"/>
                    </a:gs>
                    <a:gs pos="30000">
                      <a:schemeClr val="tx1"/>
                    </a:gs>
                  </a:gsLst>
                  <a:lin ang="5400000" scaled="0"/>
                </a:gradFill>
                <a:latin typeface="Lucida Console" panose="020B0609040504020204" pitchFamily="49" charset="0"/>
              </a:rPr>
              <a:t>POST /…/</a:t>
            </a:r>
            <a:r>
              <a:rPr lang="en-US" sz="1300" dirty="0">
                <a:latin typeface="Lucida Console" panose="020B0609040504020204" pitchFamily="49" charset="0"/>
              </a:rPr>
              <a:t>web/lists(</a:t>
            </a:r>
            <a:r>
              <a:rPr lang="en-US" sz="1300" dirty="0" err="1">
                <a:latin typeface="Lucida Console" panose="020B0609040504020204" pitchFamily="49" charset="0"/>
              </a:rPr>
              <a:t>guid</a:t>
            </a:r>
            <a:r>
              <a:rPr lang="en-US" sz="1300" dirty="0">
                <a:latin typeface="Lucida Console" panose="020B0609040504020204" pitchFamily="49" charset="0"/>
              </a:rPr>
              <a:t>'{0</a:t>
            </a:r>
            <a:r>
              <a:rPr lang="en-US" sz="1300" dirty="0" smtClean="0">
                <a:latin typeface="Lucida Console" panose="020B0609040504020204" pitchFamily="49" charset="0"/>
              </a:rPr>
              <a:t>}')/items</a:t>
            </a:r>
            <a:endParaRPr lang="en-US" sz="1300" dirty="0">
              <a:latin typeface="Lucida Console" panose="020B0609040504020204" pitchFamily="49" charset="0"/>
            </a:endParaRPr>
          </a:p>
          <a:p>
            <a:pPr>
              <a:lnSpc>
                <a:spcPct val="90000"/>
              </a:lnSpc>
              <a:spcAft>
                <a:spcPts val="600"/>
              </a:spcAft>
            </a:pPr>
            <a:endParaRPr lang="en-US" sz="1300" dirty="0" smtClean="0">
              <a:gradFill>
                <a:gsLst>
                  <a:gs pos="2917">
                    <a:schemeClr val="tx1"/>
                  </a:gs>
                  <a:gs pos="30000">
                    <a:schemeClr val="tx1"/>
                  </a:gs>
                </a:gsLst>
                <a:lin ang="5400000" scaled="0"/>
              </a:gradFill>
              <a:latin typeface="Lucida Console" panose="020B0609040504020204" pitchFamily="49" charset="0"/>
            </a:endParaRPr>
          </a:p>
        </p:txBody>
      </p:sp>
      <p:sp>
        <p:nvSpPr>
          <p:cNvPr id="3" name="Rectangle 2"/>
          <p:cNvSpPr/>
          <p:nvPr/>
        </p:nvSpPr>
        <p:spPr>
          <a:xfrm>
            <a:off x="225038" y="5392032"/>
            <a:ext cx="6661485" cy="1200329"/>
          </a:xfrm>
          <a:prstGeom prst="rect">
            <a:avLst/>
          </a:prstGeom>
        </p:spPr>
        <p:txBody>
          <a:bodyPr wrap="square">
            <a:spAutoFit/>
          </a:bodyPr>
          <a:lstStyle/>
          <a:p>
            <a:pPr marL="285750" indent="-285750">
              <a:buFont typeface="Arial" panose="020B0604020202020204" pitchFamily="34" charset="0"/>
              <a:buChar char="•"/>
            </a:pPr>
            <a:r>
              <a:rPr lang="en-US" dirty="0" smtClean="0"/>
              <a:t>REST/</a:t>
            </a:r>
            <a:r>
              <a:rPr lang="en-US" dirty="0" err="1" smtClean="0"/>
              <a:t>OData</a:t>
            </a:r>
            <a:r>
              <a:rPr lang="en-US" dirty="0" smtClean="0"/>
              <a:t> message format</a:t>
            </a:r>
          </a:p>
          <a:p>
            <a:pPr marL="285750" indent="-285750">
              <a:buFont typeface="Arial" panose="020B0604020202020204" pitchFamily="34" charset="0"/>
              <a:buChar char="•"/>
            </a:pPr>
            <a:r>
              <a:rPr lang="en-US" dirty="0" smtClean="0"/>
              <a:t>Retry </a:t>
            </a:r>
            <a:r>
              <a:rPr lang="en-US" dirty="0"/>
              <a:t>on failure</a:t>
            </a:r>
          </a:p>
          <a:p>
            <a:pPr marL="285750" indent="-285750">
              <a:buFont typeface="Arial" panose="020B0604020202020204" pitchFamily="34" charset="0"/>
              <a:buChar char="•"/>
            </a:pPr>
            <a:r>
              <a:rPr lang="en-US" dirty="0" smtClean="0"/>
              <a:t>Repeatable (idempotent) </a:t>
            </a:r>
            <a:r>
              <a:rPr lang="en-US" dirty="0"/>
              <a:t>Create, Read, Update and </a:t>
            </a:r>
            <a:r>
              <a:rPr lang="en-US" dirty="0" smtClean="0"/>
              <a:t>Delete</a:t>
            </a:r>
            <a:endParaRPr lang="en-US" dirty="0"/>
          </a:p>
          <a:p>
            <a:pPr marL="285750" indent="-285750">
              <a:buFont typeface="Arial" panose="020B0604020202020204" pitchFamily="34" charset="0"/>
              <a:buChar char="•"/>
            </a:pPr>
            <a:r>
              <a:rPr lang="en-US" dirty="0" smtClean="0"/>
              <a:t>Merge update with conflict resolution (HTTP </a:t>
            </a:r>
            <a:r>
              <a:rPr lang="en-US" dirty="0" err="1" smtClean="0"/>
              <a:t>ETag</a:t>
            </a:r>
            <a:r>
              <a:rPr lang="en-US" dirty="0" smtClean="0"/>
              <a:t>)</a:t>
            </a:r>
            <a:endParaRPr lang="en-US" dirty="0"/>
          </a:p>
        </p:txBody>
      </p:sp>
      <p:sp>
        <p:nvSpPr>
          <p:cNvPr id="52" name="Rectangle 51"/>
          <p:cNvSpPr/>
          <p:nvPr/>
        </p:nvSpPr>
        <p:spPr bwMode="auto">
          <a:xfrm>
            <a:off x="3283372" y="2926737"/>
            <a:ext cx="2743200" cy="2286000"/>
          </a:xfrm>
          <a:prstGeom prst="rect">
            <a:avLst/>
          </a:prstGeom>
          <a:solidFill>
            <a:srgbClr val="FFFF99"/>
          </a:solidFill>
          <a:ln>
            <a:solidFill>
              <a:schemeClr val="tx1"/>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solidFill>
                  <a:schemeClr val="tx1"/>
                </a:solidFill>
                <a:ea typeface="Segoe UI" pitchFamily="34" charset="0"/>
                <a:cs typeface="Segoe UI" pitchFamily="34" charset="0"/>
                <a:sym typeface="Webdings" panose="05030102010509060703" pitchFamily="18" charset="2"/>
              </a:rPr>
              <a:t></a:t>
            </a:r>
          </a:p>
          <a:p>
            <a:pPr defTabSz="932472" fontAlgn="base">
              <a:lnSpc>
                <a:spcPct val="90000"/>
              </a:lnSpc>
              <a:spcBef>
                <a:spcPct val="0"/>
              </a:spcBef>
              <a:spcAft>
                <a:spcPct val="0"/>
              </a:spcAft>
            </a:pPr>
            <a:endParaRPr lang="en-US" sz="2000" dirty="0" smtClean="0">
              <a:solidFill>
                <a:schemeClr val="tx1"/>
              </a:soli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solidFill>
                  <a:schemeClr val="tx1"/>
                </a:solidFill>
                <a:latin typeface="Buxton Sketch" panose="03080500000500000004" pitchFamily="66" charset="0"/>
                <a:ea typeface="Segoe UI" pitchFamily="34" charset="0"/>
                <a:cs typeface="Segoe UI" pitchFamily="34" charset="0"/>
              </a:rPr>
              <a:t>Classic SharePoint 2010 model for workflow consistency is to </a:t>
            </a:r>
            <a:r>
              <a:rPr lang="en-US" sz="2000" u="sng" dirty="0" smtClean="0">
                <a:solidFill>
                  <a:schemeClr val="tx1"/>
                </a:solidFill>
                <a:latin typeface="Buxton Sketch" panose="03080500000500000004" pitchFamily="66" charset="0"/>
                <a:ea typeface="Segoe UI" pitchFamily="34" charset="0"/>
                <a:cs typeface="Segoe UI" pitchFamily="34" charset="0"/>
              </a:rPr>
              <a:t>batch updates on idle/persist</a:t>
            </a:r>
          </a:p>
        </p:txBody>
      </p:sp>
      <p:sp>
        <p:nvSpPr>
          <p:cNvPr id="53" name="Rectangle 52"/>
          <p:cNvSpPr/>
          <p:nvPr/>
        </p:nvSpPr>
        <p:spPr bwMode="auto">
          <a:xfrm>
            <a:off x="6675438" y="4335462"/>
            <a:ext cx="5486399" cy="801688"/>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Service Bus</a:t>
            </a:r>
          </a:p>
        </p:txBody>
      </p:sp>
    </p:spTree>
    <p:extLst>
      <p:ext uri="{BB962C8B-B14F-4D97-AF65-F5344CB8AC3E}">
        <p14:creationId xmlns:p14="http://schemas.microsoft.com/office/powerpoint/2010/main" val="11814649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2"/>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8"/>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nodeType="after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right)">
                                      <p:cBhvr>
                                        <p:cTn id="27" dur="500"/>
                                        <p:tgtEl>
                                          <p:spTgt spid="4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xit" presetSubtype="8" fill="hold" nodeType="clickEffect">
                                  <p:stCondLst>
                                    <p:cond delay="0"/>
                                  </p:stCondLst>
                                  <p:childTnLst>
                                    <p:animEffect transition="out" filter="wipe(left)">
                                      <p:cBhvr>
                                        <p:cTn id="31" dur="500"/>
                                        <p:tgtEl>
                                          <p:spTgt spid="46"/>
                                        </p:tgtEl>
                                      </p:cBhvr>
                                    </p:animEffect>
                                    <p:set>
                                      <p:cBhvr>
                                        <p:cTn id="32" dur="1" fill="hold">
                                          <p:stCondLst>
                                            <p:cond delay="499"/>
                                          </p:stCondLst>
                                        </p:cTn>
                                        <p:tgtEl>
                                          <p:spTgt spid="4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right)">
                                      <p:cBhvr>
                                        <p:cTn id="41" dur="500"/>
                                        <p:tgtEl>
                                          <p:spTgt spid="4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right)">
                                      <p:cBhvr>
                                        <p:cTn id="46" dur="500"/>
                                        <p:tgtEl>
                                          <p:spTgt spid="46"/>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46"/>
                                        </p:tgtEl>
                                        <p:attrNameLst>
                                          <p:attrName>style.visibility</p:attrName>
                                        </p:attrNameLst>
                                      </p:cBhvr>
                                      <p:to>
                                        <p:strVal val="hidden"/>
                                      </p:to>
                                    </p:set>
                                  </p:childTnLst>
                                </p:cTn>
                              </p:par>
                            </p:childTnLst>
                          </p:cTn>
                        </p:par>
                        <p:par>
                          <p:cTn id="51" fill="hold">
                            <p:stCondLst>
                              <p:cond delay="0"/>
                            </p:stCondLst>
                            <p:childTnLst>
                              <p:par>
                                <p:cTn id="52" presetID="1" presetClass="exit" presetSubtype="0" fill="hold" grpId="1" nodeType="afterEffect">
                                  <p:stCondLst>
                                    <p:cond delay="0"/>
                                  </p:stCondLst>
                                  <p:childTnLst>
                                    <p:set>
                                      <p:cBhvr>
                                        <p:cTn id="53" dur="1" fill="hold">
                                          <p:stCondLst>
                                            <p:cond delay="0"/>
                                          </p:stCondLst>
                                        </p:cTn>
                                        <p:tgtEl>
                                          <p:spTgt spid="51"/>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46"/>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22" presetClass="exit" presetSubtype="8" fill="hold" nodeType="clickEffect">
                                  <p:stCondLst>
                                    <p:cond delay="0"/>
                                  </p:stCondLst>
                                  <p:childTnLst>
                                    <p:animEffect transition="out" filter="wipe(left)">
                                      <p:cBhvr>
                                        <p:cTn id="61" dur="500"/>
                                        <p:tgtEl>
                                          <p:spTgt spid="46"/>
                                        </p:tgtEl>
                                      </p:cBhvr>
                                    </p:animEffect>
                                    <p:set>
                                      <p:cBhvr>
                                        <p:cTn id="62" dur="1" fill="hold">
                                          <p:stCondLst>
                                            <p:cond delay="499"/>
                                          </p:stCondLst>
                                        </p:cTn>
                                        <p:tgtEl>
                                          <p:spTgt spid="46"/>
                                        </p:tgtEl>
                                        <p:attrNameLst>
                                          <p:attrName>style.visibility</p:attrName>
                                        </p:attrNameLst>
                                      </p:cBhvr>
                                      <p:to>
                                        <p:strVal val="hidden"/>
                                      </p:to>
                                    </p:set>
                                  </p:childTnLst>
                                </p:cTn>
                              </p:par>
                            </p:childTnLst>
                          </p:cTn>
                        </p:par>
                        <p:par>
                          <p:cTn id="63" fill="hold">
                            <p:stCondLst>
                              <p:cond delay="500"/>
                            </p:stCondLst>
                            <p:childTnLst>
                              <p:par>
                                <p:cTn id="64" presetID="1" presetClass="exit" presetSubtype="0" fill="hold" grpId="1" nodeType="afterEffect">
                                  <p:stCondLst>
                                    <p:cond delay="0"/>
                                  </p:stCondLst>
                                  <p:childTnLst>
                                    <p:set>
                                      <p:cBhvr>
                                        <p:cTn id="65" dur="1" fill="hold">
                                          <p:stCondLst>
                                            <p:cond delay="0"/>
                                          </p:stCondLst>
                                        </p:cTn>
                                        <p:tgtEl>
                                          <p:spTgt spid="118"/>
                                        </p:tgtEl>
                                        <p:attrNameLst>
                                          <p:attrName>style.visibility</p:attrName>
                                        </p:attrNameLst>
                                      </p:cBhvr>
                                      <p:to>
                                        <p:strVal val="hidden"/>
                                      </p:to>
                                    </p:set>
                                  </p:childTnLst>
                                </p:cTn>
                              </p:par>
                            </p:childTnLst>
                          </p:cTn>
                        </p:par>
                        <p:par>
                          <p:cTn id="66" fill="hold">
                            <p:stCondLst>
                              <p:cond delay="500"/>
                            </p:stCondLst>
                            <p:childTnLst>
                              <p:par>
                                <p:cTn id="67" presetID="1" presetClass="exit" presetSubtype="0" fill="hold" nodeType="afterEffect">
                                  <p:stCondLst>
                                    <p:cond delay="0"/>
                                  </p:stCondLst>
                                  <p:childTnLst>
                                    <p:set>
                                      <p:cBhvr>
                                        <p:cTn id="68" dur="1" fill="hold">
                                          <p:stCondLst>
                                            <p:cond delay="0"/>
                                          </p:stCondLst>
                                        </p:cTn>
                                        <p:tgtEl>
                                          <p:spTgt spid="47"/>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121"/>
                                        </p:tgtEl>
                                        <p:attrNameLst>
                                          <p:attrName>style.visibility</p:attrName>
                                        </p:attrNameLst>
                                      </p:cBhvr>
                                      <p:to>
                                        <p:strVal val="hidden"/>
                                      </p:to>
                                    </p:set>
                                  </p:childTnLst>
                                </p:cTn>
                              </p:par>
                            </p:childTnLst>
                          </p:cTn>
                        </p:par>
                        <p:par>
                          <p:cTn id="71" fill="hold">
                            <p:stCondLst>
                              <p:cond delay="500"/>
                            </p:stCondLst>
                            <p:childTnLst>
                              <p:par>
                                <p:cTn id="72" presetID="1" presetClass="entr" presetSubtype="0" fill="hold" grpId="0" nodeType="afterEffect">
                                  <p:stCondLst>
                                    <p:cond delay="0"/>
                                  </p:stCondLst>
                                  <p:childTnLst>
                                    <p:set>
                                      <p:cBhvr>
                                        <p:cTn id="73" dur="1" fill="hold">
                                          <p:stCondLst>
                                            <p:cond delay="0"/>
                                          </p:stCondLst>
                                        </p:cTn>
                                        <p:tgtEl>
                                          <p:spTgt spid="119"/>
                                        </p:tgtEl>
                                        <p:attrNameLst>
                                          <p:attrName>style.visibility</p:attrName>
                                        </p:attrNameLst>
                                      </p:cBhvr>
                                      <p:to>
                                        <p:strVal val="visible"/>
                                      </p:to>
                                    </p:set>
                                  </p:childTnLst>
                                </p:cTn>
                              </p:par>
                            </p:childTnLst>
                          </p:cTn>
                        </p:par>
                        <p:par>
                          <p:cTn id="74" fill="hold">
                            <p:stCondLst>
                              <p:cond delay="500"/>
                            </p:stCondLst>
                            <p:childTnLst>
                              <p:par>
                                <p:cTn id="75" presetID="1" presetClass="entr" presetSubtype="0" fill="hold" nodeType="afterEffect">
                                  <p:stCondLst>
                                    <p:cond delay="0"/>
                                  </p:stCondLst>
                                  <p:childTnLst>
                                    <p:set>
                                      <p:cBhvr>
                                        <p:cTn id="76" dur="1" fill="hold">
                                          <p:stCondLst>
                                            <p:cond delay="0"/>
                                          </p:stCondLst>
                                        </p:cTn>
                                        <p:tgtEl>
                                          <p:spTgt spid="7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22" presetClass="entr" presetSubtype="1" fill="hold" nodeType="clickEffect">
                                  <p:stCondLst>
                                    <p:cond delay="0"/>
                                  </p:stCondLst>
                                  <p:childTnLst>
                                    <p:set>
                                      <p:cBhvr>
                                        <p:cTn id="82" dur="1" fill="hold">
                                          <p:stCondLst>
                                            <p:cond delay="0"/>
                                          </p:stCondLst>
                                        </p:cTn>
                                        <p:tgtEl>
                                          <p:spTgt spid="114"/>
                                        </p:tgtEl>
                                        <p:attrNameLst>
                                          <p:attrName>style.visibility</p:attrName>
                                        </p:attrNameLst>
                                      </p:cBhvr>
                                      <p:to>
                                        <p:strVal val="visible"/>
                                      </p:to>
                                    </p:set>
                                    <p:animEffect transition="in" filter="wipe(up)">
                                      <p:cBhvr>
                                        <p:cTn id="83" dur="500"/>
                                        <p:tgtEl>
                                          <p:spTgt spid="114"/>
                                        </p:tgtEl>
                                      </p:cBhvr>
                                    </p:animEffect>
                                  </p:childTnLst>
                                </p:cTn>
                              </p:par>
                            </p:childTnLst>
                          </p:cTn>
                        </p:par>
                      </p:childTnLst>
                    </p:cTn>
                  </p:par>
                  <p:par>
                    <p:cTn id="84" fill="hold">
                      <p:stCondLst>
                        <p:cond delay="indefinite"/>
                      </p:stCondLst>
                      <p:childTnLst>
                        <p:par>
                          <p:cTn id="85" fill="hold">
                            <p:stCondLst>
                              <p:cond delay="0"/>
                            </p:stCondLst>
                            <p:childTnLst>
                              <p:par>
                                <p:cTn id="86" presetID="1" presetClass="exit" presetSubtype="0" fill="hold" nodeType="clickEffect">
                                  <p:stCondLst>
                                    <p:cond delay="0"/>
                                  </p:stCondLst>
                                  <p:childTnLst>
                                    <p:set>
                                      <p:cBhvr>
                                        <p:cTn id="87" dur="1" fill="hold">
                                          <p:stCondLst>
                                            <p:cond delay="0"/>
                                          </p:stCondLst>
                                        </p:cTn>
                                        <p:tgtEl>
                                          <p:spTgt spid="114"/>
                                        </p:tgtEl>
                                        <p:attrNameLst>
                                          <p:attrName>style.visibility</p:attrName>
                                        </p:attrNameLst>
                                      </p:cBhvr>
                                      <p:to>
                                        <p:strVal val="hidden"/>
                                      </p:to>
                                    </p:set>
                                  </p:childTnLst>
                                </p:cTn>
                              </p:par>
                            </p:childTnLst>
                          </p:cTn>
                        </p:par>
                        <p:par>
                          <p:cTn id="88" fill="hold">
                            <p:stCondLst>
                              <p:cond delay="0"/>
                            </p:stCondLst>
                            <p:childTnLst>
                              <p:par>
                                <p:cTn id="89" presetID="22" presetClass="entr" presetSubtype="2"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right)">
                                      <p:cBhvr>
                                        <p:cTn id="91" dur="500"/>
                                        <p:tgtEl>
                                          <p:spTgt spid="65"/>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xit" presetSubtype="8" fill="hold" nodeType="clickEffect">
                                  <p:stCondLst>
                                    <p:cond delay="0"/>
                                  </p:stCondLst>
                                  <p:childTnLst>
                                    <p:animEffect transition="out" filter="wipe(left)">
                                      <p:cBhvr>
                                        <p:cTn id="95" dur="500"/>
                                        <p:tgtEl>
                                          <p:spTgt spid="65"/>
                                        </p:tgtEl>
                                      </p:cBhvr>
                                    </p:animEffect>
                                    <p:set>
                                      <p:cBhvr>
                                        <p:cTn id="96" dur="1" fill="hold">
                                          <p:stCondLst>
                                            <p:cond delay="499"/>
                                          </p:stCondLst>
                                        </p:cTn>
                                        <p:tgtEl>
                                          <p:spTgt spid="65"/>
                                        </p:tgtEl>
                                        <p:attrNameLst>
                                          <p:attrName>style.visibility</p:attrName>
                                        </p:attrNameLst>
                                      </p:cBhvr>
                                      <p:to>
                                        <p:strVal val="hidden"/>
                                      </p:to>
                                    </p:set>
                                  </p:childTnLst>
                                </p:cTn>
                              </p:par>
                            </p:childTnLst>
                          </p:cTn>
                        </p:par>
                        <p:par>
                          <p:cTn id="97" fill="hold">
                            <p:stCondLst>
                              <p:cond delay="500"/>
                            </p:stCondLst>
                            <p:childTnLst>
                              <p:par>
                                <p:cTn id="98" presetID="22" presetClass="entr" presetSubtype="1" fill="hold" nodeType="afterEffect">
                                  <p:stCondLst>
                                    <p:cond delay="0"/>
                                  </p:stCondLst>
                                  <p:childTnLst>
                                    <p:set>
                                      <p:cBhvr>
                                        <p:cTn id="99" dur="1" fill="hold">
                                          <p:stCondLst>
                                            <p:cond delay="0"/>
                                          </p:stCondLst>
                                        </p:cTn>
                                        <p:tgtEl>
                                          <p:spTgt spid="114"/>
                                        </p:tgtEl>
                                        <p:attrNameLst>
                                          <p:attrName>style.visibility</p:attrName>
                                        </p:attrNameLst>
                                      </p:cBhvr>
                                      <p:to>
                                        <p:strVal val="visible"/>
                                      </p:to>
                                    </p:set>
                                    <p:animEffect transition="in" filter="wipe(up)">
                                      <p:cBhvr>
                                        <p:cTn id="100" dur="500"/>
                                        <p:tgtEl>
                                          <p:spTgt spid="114"/>
                                        </p:tgtEl>
                                      </p:cBhvr>
                                    </p:animEffect>
                                  </p:childTnLst>
                                </p:cTn>
                              </p:par>
                            </p:childTnLst>
                          </p:cTn>
                        </p:par>
                      </p:childTnLst>
                    </p:cTn>
                  </p:par>
                  <p:par>
                    <p:cTn id="101" fill="hold">
                      <p:stCondLst>
                        <p:cond delay="indefinite"/>
                      </p:stCondLst>
                      <p:childTnLst>
                        <p:par>
                          <p:cTn id="102" fill="hold">
                            <p:stCondLst>
                              <p:cond delay="0"/>
                            </p:stCondLst>
                            <p:childTnLst>
                              <p:par>
                                <p:cTn id="103" presetID="1" presetClass="exit" presetSubtype="0" fill="hold" nodeType="clickEffect">
                                  <p:stCondLst>
                                    <p:cond delay="0"/>
                                  </p:stCondLst>
                                  <p:childTnLst>
                                    <p:set>
                                      <p:cBhvr>
                                        <p:cTn id="104" dur="1" fill="hold">
                                          <p:stCondLst>
                                            <p:cond delay="0"/>
                                          </p:stCondLst>
                                        </p:cTn>
                                        <p:tgtEl>
                                          <p:spTgt spid="114"/>
                                        </p:tgtEl>
                                        <p:attrNameLst>
                                          <p:attrName>style.visibility</p:attrName>
                                        </p:attrNameLst>
                                      </p:cBhvr>
                                      <p:to>
                                        <p:strVal val="hidden"/>
                                      </p:to>
                                    </p:set>
                                  </p:childTnLst>
                                </p:cTn>
                              </p:par>
                            </p:childTnLst>
                          </p:cTn>
                        </p:par>
                        <p:par>
                          <p:cTn id="105" fill="hold">
                            <p:stCondLst>
                              <p:cond delay="0"/>
                            </p:stCondLst>
                            <p:childTnLst>
                              <p:par>
                                <p:cTn id="106" presetID="1" presetClass="entr" presetSubtype="0" fill="hold" grpId="2" nodeType="afterEffect">
                                  <p:stCondLst>
                                    <p:cond delay="0"/>
                                  </p:stCondLst>
                                  <p:childTnLst>
                                    <p:set>
                                      <p:cBhvr>
                                        <p:cTn id="107" dur="1" fill="hold">
                                          <p:stCondLst>
                                            <p:cond delay="0"/>
                                          </p:stCondLst>
                                        </p:cTn>
                                        <p:tgtEl>
                                          <p:spTgt spid="51"/>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22" presetClass="entr" presetSubtype="2" fill="hold" nodeType="click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wipe(right)">
                                      <p:cBhvr>
                                        <p:cTn id="112" dur="500"/>
                                        <p:tgtEl>
                                          <p:spTgt spid="65"/>
                                        </p:tgtEl>
                                      </p:cBhvr>
                                    </p:animEffect>
                                  </p:childTnLst>
                                </p:cTn>
                              </p:par>
                            </p:childTnLst>
                          </p:cTn>
                        </p:par>
                      </p:childTnLst>
                    </p:cTn>
                  </p:par>
                  <p:par>
                    <p:cTn id="113" fill="hold">
                      <p:stCondLst>
                        <p:cond delay="indefinite"/>
                      </p:stCondLst>
                      <p:childTnLst>
                        <p:par>
                          <p:cTn id="114" fill="hold">
                            <p:stCondLst>
                              <p:cond delay="0"/>
                            </p:stCondLst>
                            <p:childTnLst>
                              <p:par>
                                <p:cTn id="115" presetID="1" presetClass="exit" presetSubtype="0" fill="hold" nodeType="clickEffect">
                                  <p:stCondLst>
                                    <p:cond delay="0"/>
                                  </p:stCondLst>
                                  <p:childTnLst>
                                    <p:set>
                                      <p:cBhvr>
                                        <p:cTn id="116" dur="1" fill="hold">
                                          <p:stCondLst>
                                            <p:cond delay="0"/>
                                          </p:stCondLst>
                                        </p:cTn>
                                        <p:tgtEl>
                                          <p:spTgt spid="65"/>
                                        </p:tgtEl>
                                        <p:attrNameLst>
                                          <p:attrName>style.visibility</p:attrName>
                                        </p:attrNameLst>
                                      </p:cBhvr>
                                      <p:to>
                                        <p:strVal val="hidden"/>
                                      </p:to>
                                    </p:set>
                                  </p:childTnLst>
                                </p:cTn>
                              </p:par>
                            </p:childTnLst>
                          </p:cTn>
                        </p:par>
                        <p:par>
                          <p:cTn id="117" fill="hold">
                            <p:stCondLst>
                              <p:cond delay="0"/>
                            </p:stCondLst>
                            <p:childTnLst>
                              <p:par>
                                <p:cTn id="118" presetID="1" presetClass="exit" presetSubtype="0" fill="hold" grpId="3" nodeType="afterEffect">
                                  <p:stCondLst>
                                    <p:cond delay="0"/>
                                  </p:stCondLst>
                                  <p:childTnLst>
                                    <p:set>
                                      <p:cBhvr>
                                        <p:cTn id="119" dur="1" fill="hold">
                                          <p:stCondLst>
                                            <p:cond delay="0"/>
                                          </p:stCondLst>
                                        </p:cTn>
                                        <p:tgtEl>
                                          <p:spTgt spid="51"/>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22" presetClass="entr" presetSubtype="2" fill="hold" nodeType="clickEffect">
                                  <p:stCondLst>
                                    <p:cond delay="0"/>
                                  </p:stCondLst>
                                  <p:childTnLst>
                                    <p:set>
                                      <p:cBhvr>
                                        <p:cTn id="123" dur="1" fill="hold">
                                          <p:stCondLst>
                                            <p:cond delay="0"/>
                                          </p:stCondLst>
                                        </p:cTn>
                                        <p:tgtEl>
                                          <p:spTgt spid="65"/>
                                        </p:tgtEl>
                                        <p:attrNameLst>
                                          <p:attrName>style.visibility</p:attrName>
                                        </p:attrNameLst>
                                      </p:cBhvr>
                                      <p:to>
                                        <p:strVal val="visible"/>
                                      </p:to>
                                    </p:set>
                                    <p:animEffect transition="in" filter="wipe(right)">
                                      <p:cBhvr>
                                        <p:cTn id="124" dur="500"/>
                                        <p:tgtEl>
                                          <p:spTgt spid="65"/>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xit" presetSubtype="8" fill="hold" nodeType="clickEffect">
                                  <p:stCondLst>
                                    <p:cond delay="0"/>
                                  </p:stCondLst>
                                  <p:childTnLst>
                                    <p:animEffect transition="out" filter="wipe(left)">
                                      <p:cBhvr>
                                        <p:cTn id="128" dur="500"/>
                                        <p:tgtEl>
                                          <p:spTgt spid="65"/>
                                        </p:tgtEl>
                                      </p:cBhvr>
                                    </p:animEffect>
                                    <p:set>
                                      <p:cBhvr>
                                        <p:cTn id="129" dur="1" fill="hold">
                                          <p:stCondLst>
                                            <p:cond delay="499"/>
                                          </p:stCondLst>
                                        </p:cTn>
                                        <p:tgtEl>
                                          <p:spTgt spid="65"/>
                                        </p:tgtEl>
                                        <p:attrNameLst>
                                          <p:attrName>style.visibility</p:attrName>
                                        </p:attrNameLst>
                                      </p:cBhvr>
                                      <p:to>
                                        <p:strVal val="hidden"/>
                                      </p:to>
                                    </p:set>
                                  </p:childTnLst>
                                </p:cTn>
                              </p:par>
                            </p:childTnLst>
                          </p:cTn>
                        </p:par>
                        <p:par>
                          <p:cTn id="130" fill="hold">
                            <p:stCondLst>
                              <p:cond delay="500"/>
                            </p:stCondLst>
                            <p:childTnLst>
                              <p:par>
                                <p:cTn id="131" presetID="22" presetClass="entr" presetSubtype="1" fill="hold" nodeType="afterEffect">
                                  <p:stCondLst>
                                    <p:cond delay="0"/>
                                  </p:stCondLst>
                                  <p:childTnLst>
                                    <p:set>
                                      <p:cBhvr>
                                        <p:cTn id="132" dur="1" fill="hold">
                                          <p:stCondLst>
                                            <p:cond delay="0"/>
                                          </p:stCondLst>
                                        </p:cTn>
                                        <p:tgtEl>
                                          <p:spTgt spid="114"/>
                                        </p:tgtEl>
                                        <p:attrNameLst>
                                          <p:attrName>style.visibility</p:attrName>
                                        </p:attrNameLst>
                                      </p:cBhvr>
                                      <p:to>
                                        <p:strVal val="visible"/>
                                      </p:to>
                                    </p:set>
                                    <p:animEffect transition="in" filter="wipe(up)">
                                      <p:cBhvr>
                                        <p:cTn id="133" dur="500"/>
                                        <p:tgtEl>
                                          <p:spTgt spid="114"/>
                                        </p:tgtEl>
                                      </p:cBhvr>
                                    </p:animEffect>
                                  </p:childTnLst>
                                </p:cTn>
                              </p:par>
                            </p:childTnLst>
                          </p:cTn>
                        </p:par>
                      </p:childTnLst>
                    </p:cTn>
                  </p:par>
                  <p:par>
                    <p:cTn id="134" fill="hold">
                      <p:stCondLst>
                        <p:cond delay="indefinite"/>
                      </p:stCondLst>
                      <p:childTnLst>
                        <p:par>
                          <p:cTn id="135" fill="hold">
                            <p:stCondLst>
                              <p:cond delay="0"/>
                            </p:stCondLst>
                            <p:childTnLst>
                              <p:par>
                                <p:cTn id="136" presetID="1" presetClass="exit" presetSubtype="0" fill="hold" nodeType="clickEffect">
                                  <p:stCondLst>
                                    <p:cond delay="0"/>
                                  </p:stCondLst>
                                  <p:childTnLst>
                                    <p:set>
                                      <p:cBhvr>
                                        <p:cTn id="137" dur="1" fill="hold">
                                          <p:stCondLst>
                                            <p:cond delay="0"/>
                                          </p:stCondLst>
                                        </p:cTn>
                                        <p:tgtEl>
                                          <p:spTgt spid="114"/>
                                        </p:tgtEl>
                                        <p:attrNameLst>
                                          <p:attrName>style.visibility</p:attrName>
                                        </p:attrNameLst>
                                      </p:cBhvr>
                                      <p:to>
                                        <p:strVal val="hidden"/>
                                      </p:to>
                                    </p:set>
                                  </p:childTnLst>
                                </p:cTn>
                              </p:par>
                            </p:childTnLst>
                          </p:cTn>
                        </p:par>
                        <p:par>
                          <p:cTn id="138" fill="hold">
                            <p:stCondLst>
                              <p:cond delay="0"/>
                            </p:stCondLst>
                            <p:childTnLst>
                              <p:par>
                                <p:cTn id="139" presetID="1" presetClass="exit" presetSubtype="0" fill="hold" grpId="1" nodeType="afterEffect">
                                  <p:stCondLst>
                                    <p:cond delay="0"/>
                                  </p:stCondLst>
                                  <p:childTnLst>
                                    <p:set>
                                      <p:cBhvr>
                                        <p:cTn id="140" dur="1" fill="hold">
                                          <p:stCondLst>
                                            <p:cond delay="0"/>
                                          </p:stCondLst>
                                        </p:cTn>
                                        <p:tgtEl>
                                          <p:spTgt spid="119"/>
                                        </p:tgtEl>
                                        <p:attrNameLst>
                                          <p:attrName>style.visibility</p:attrName>
                                        </p:attrNameLst>
                                      </p:cBhvr>
                                      <p:to>
                                        <p:strVal val="hidden"/>
                                      </p:to>
                                    </p:set>
                                  </p:childTnLst>
                                </p:cTn>
                              </p:par>
                            </p:childTnLst>
                          </p:cTn>
                        </p:par>
                        <p:par>
                          <p:cTn id="141" fill="hold">
                            <p:stCondLst>
                              <p:cond delay="0"/>
                            </p:stCondLst>
                            <p:childTnLst>
                              <p:par>
                                <p:cTn id="142" presetID="1" presetClass="exit" presetSubtype="0" fill="hold" nodeType="afterEffect">
                                  <p:stCondLst>
                                    <p:cond delay="0"/>
                                  </p:stCondLst>
                                  <p:childTnLst>
                                    <p:set>
                                      <p:cBhvr>
                                        <p:cTn id="143" dur="1" fill="hold">
                                          <p:stCondLst>
                                            <p:cond delay="0"/>
                                          </p:stCondLst>
                                        </p:cTn>
                                        <p:tgtEl>
                                          <p:spTgt spid="72"/>
                                        </p:tgtEl>
                                        <p:attrNameLst>
                                          <p:attrName>style.visibility</p:attrName>
                                        </p:attrNameLst>
                                      </p:cBhvr>
                                      <p:to>
                                        <p:strVal val="hidden"/>
                                      </p:to>
                                    </p:set>
                                  </p:childTnLst>
                                </p:cTn>
                              </p:par>
                              <p:par>
                                <p:cTn id="144" presetID="1" presetClass="exit" presetSubtype="0" fill="hold" grpId="1" nodeType="withEffect">
                                  <p:stCondLst>
                                    <p:cond delay="0"/>
                                  </p:stCondLst>
                                  <p:childTnLst>
                                    <p:set>
                                      <p:cBhvr>
                                        <p:cTn id="145" dur="1" fill="hold">
                                          <p:stCondLst>
                                            <p:cond delay="0"/>
                                          </p:stCondLst>
                                        </p:cTn>
                                        <p:tgtEl>
                                          <p:spTgt spid="45"/>
                                        </p:tgtEl>
                                        <p:attrNameLst>
                                          <p:attrName>style.visibility</p:attrName>
                                        </p:attrNameLst>
                                      </p:cBhvr>
                                      <p:to>
                                        <p:strVal val="hidden"/>
                                      </p:to>
                                    </p:set>
                                  </p:childTnLst>
                                </p:cTn>
                              </p:par>
                            </p:childTnLst>
                          </p:cTn>
                        </p:par>
                        <p:par>
                          <p:cTn id="146" fill="hold">
                            <p:stCondLst>
                              <p:cond delay="0"/>
                            </p:stCondLst>
                            <p:childTnLst>
                              <p:par>
                                <p:cTn id="147" presetID="1"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childTnLst>
                                </p:cTn>
                              </p:par>
                            </p:childTnLst>
                          </p:cTn>
                        </p:par>
                        <p:par>
                          <p:cTn id="149" fill="hold">
                            <p:stCondLst>
                              <p:cond delay="0"/>
                            </p:stCondLst>
                            <p:childTnLst>
                              <p:par>
                                <p:cTn id="150" presetID="1" presetClass="entr" presetSubtype="0" fill="hold" nodeType="afterEffect">
                                  <p:stCondLst>
                                    <p:cond delay="0"/>
                                  </p:stCondLst>
                                  <p:childTnLst>
                                    <p:set>
                                      <p:cBhvr>
                                        <p:cTn id="151" dur="1" fill="hold">
                                          <p:stCondLst>
                                            <p:cond delay="0"/>
                                          </p:stCondLst>
                                        </p:cTn>
                                        <p:tgtEl>
                                          <p:spTgt spid="75"/>
                                        </p:tgtEl>
                                        <p:attrNameLst>
                                          <p:attrName>style.visibility</p:attrName>
                                        </p:attrNameLst>
                                      </p:cBhvr>
                                      <p:to>
                                        <p:strVal val="visible"/>
                                      </p:to>
                                    </p:set>
                                  </p:childTnLst>
                                </p:cTn>
                              </p:par>
                              <p:par>
                                <p:cTn id="152" presetID="1" presetClass="entr" presetSubtype="0" fill="hold" grpId="0" nodeType="withEffect">
                                  <p:stCondLst>
                                    <p:cond delay="0"/>
                                  </p:stCondLst>
                                  <p:childTnLst>
                                    <p:set>
                                      <p:cBhvr>
                                        <p:cTn id="153" dur="1" fill="hold">
                                          <p:stCondLst>
                                            <p:cond delay="0"/>
                                          </p:stCondLst>
                                        </p:cTn>
                                        <p:tgtEl>
                                          <p:spTgt spid="50"/>
                                        </p:tgtEl>
                                        <p:attrNameLst>
                                          <p:attrName>style.visibility</p:attrName>
                                        </p:attrNameLst>
                                      </p:cBhvr>
                                      <p:to>
                                        <p:strVal val="visible"/>
                                      </p:to>
                                    </p:set>
                                  </p:childTnLst>
                                </p:cTn>
                              </p:par>
                            </p:childTnLst>
                          </p:cTn>
                        </p:par>
                      </p:childTnLst>
                    </p:cTn>
                  </p:par>
                  <p:par>
                    <p:cTn id="154" fill="hold">
                      <p:stCondLst>
                        <p:cond delay="indefinite"/>
                      </p:stCondLst>
                      <p:childTnLst>
                        <p:par>
                          <p:cTn id="155" fill="hold">
                            <p:stCondLst>
                              <p:cond delay="0"/>
                            </p:stCondLst>
                            <p:childTnLst>
                              <p:par>
                                <p:cTn id="156" presetID="22" presetClass="entr" presetSubtype="1" fill="hold" nodeType="clickEffect">
                                  <p:stCondLst>
                                    <p:cond delay="0"/>
                                  </p:stCondLst>
                                  <p:childTnLst>
                                    <p:set>
                                      <p:cBhvr>
                                        <p:cTn id="157" dur="1" fill="hold">
                                          <p:stCondLst>
                                            <p:cond delay="0"/>
                                          </p:stCondLst>
                                        </p:cTn>
                                        <p:tgtEl>
                                          <p:spTgt spid="114"/>
                                        </p:tgtEl>
                                        <p:attrNameLst>
                                          <p:attrName>style.visibility</p:attrName>
                                        </p:attrNameLst>
                                      </p:cBhvr>
                                      <p:to>
                                        <p:strVal val="visible"/>
                                      </p:to>
                                    </p:set>
                                    <p:animEffect transition="in" filter="wipe(up)">
                                      <p:cBhvr>
                                        <p:cTn id="158" dur="500"/>
                                        <p:tgtEl>
                                          <p:spTgt spid="114"/>
                                        </p:tgtEl>
                                      </p:cBhvr>
                                    </p:animEffect>
                                  </p:childTnLst>
                                </p:cTn>
                              </p:par>
                            </p:childTnLst>
                          </p:cTn>
                        </p:par>
                      </p:childTnLst>
                    </p:cTn>
                  </p:par>
                  <p:par>
                    <p:cTn id="159" fill="hold">
                      <p:stCondLst>
                        <p:cond delay="indefinite"/>
                      </p:stCondLst>
                      <p:childTnLst>
                        <p:par>
                          <p:cTn id="160" fill="hold">
                            <p:stCondLst>
                              <p:cond delay="0"/>
                            </p:stCondLst>
                            <p:childTnLst>
                              <p:par>
                                <p:cTn id="161" presetID="1" presetClass="exit" presetSubtype="0" fill="hold" nodeType="clickEffect">
                                  <p:stCondLst>
                                    <p:cond delay="0"/>
                                  </p:stCondLst>
                                  <p:childTnLst>
                                    <p:set>
                                      <p:cBhvr>
                                        <p:cTn id="162" dur="1" fill="hold">
                                          <p:stCondLst>
                                            <p:cond delay="0"/>
                                          </p:stCondLst>
                                        </p:cTn>
                                        <p:tgtEl>
                                          <p:spTgt spid="114"/>
                                        </p:tgtEl>
                                        <p:attrNameLst>
                                          <p:attrName>style.visibility</p:attrName>
                                        </p:attrNameLst>
                                      </p:cBhvr>
                                      <p:to>
                                        <p:strVal val="hidden"/>
                                      </p:to>
                                    </p:set>
                                  </p:childTnLst>
                                </p:cTn>
                              </p:par>
                            </p:childTnLst>
                          </p:cTn>
                        </p:par>
                        <p:par>
                          <p:cTn id="163" fill="hold">
                            <p:stCondLst>
                              <p:cond delay="0"/>
                            </p:stCondLst>
                            <p:childTnLst>
                              <p:par>
                                <p:cTn id="164" presetID="22" presetClass="entr" presetSubtype="2" fill="hold" nodeType="afterEffect">
                                  <p:stCondLst>
                                    <p:cond delay="0"/>
                                  </p:stCondLst>
                                  <p:childTnLst>
                                    <p:set>
                                      <p:cBhvr>
                                        <p:cTn id="165" dur="1" fill="hold">
                                          <p:stCondLst>
                                            <p:cond delay="0"/>
                                          </p:stCondLst>
                                        </p:cTn>
                                        <p:tgtEl>
                                          <p:spTgt spid="68"/>
                                        </p:tgtEl>
                                        <p:attrNameLst>
                                          <p:attrName>style.visibility</p:attrName>
                                        </p:attrNameLst>
                                      </p:cBhvr>
                                      <p:to>
                                        <p:strVal val="visible"/>
                                      </p:to>
                                    </p:set>
                                    <p:animEffect transition="in" filter="wipe(right)">
                                      <p:cBhvr>
                                        <p:cTn id="166" dur="500"/>
                                        <p:tgtEl>
                                          <p:spTgt spid="68"/>
                                        </p:tgtEl>
                                      </p:cBhvr>
                                    </p:animEffect>
                                  </p:childTnLst>
                                </p:cTn>
                              </p:par>
                            </p:childTnLst>
                          </p:cTn>
                        </p:par>
                      </p:childTnLst>
                    </p:cTn>
                  </p:par>
                  <p:par>
                    <p:cTn id="167" fill="hold">
                      <p:stCondLst>
                        <p:cond delay="indefinite"/>
                      </p:stCondLst>
                      <p:childTnLst>
                        <p:par>
                          <p:cTn id="168" fill="hold">
                            <p:stCondLst>
                              <p:cond delay="0"/>
                            </p:stCondLst>
                            <p:childTnLst>
                              <p:par>
                                <p:cTn id="169" presetID="22" presetClass="exit" presetSubtype="8" fill="hold" nodeType="clickEffect">
                                  <p:stCondLst>
                                    <p:cond delay="0"/>
                                  </p:stCondLst>
                                  <p:childTnLst>
                                    <p:animEffect transition="out" filter="wipe(left)">
                                      <p:cBhvr>
                                        <p:cTn id="170" dur="500"/>
                                        <p:tgtEl>
                                          <p:spTgt spid="68"/>
                                        </p:tgtEl>
                                      </p:cBhvr>
                                    </p:animEffect>
                                    <p:set>
                                      <p:cBhvr>
                                        <p:cTn id="171" dur="1" fill="hold">
                                          <p:stCondLst>
                                            <p:cond delay="499"/>
                                          </p:stCondLst>
                                        </p:cTn>
                                        <p:tgtEl>
                                          <p:spTgt spid="68"/>
                                        </p:tgtEl>
                                        <p:attrNameLst>
                                          <p:attrName>style.visibility</p:attrName>
                                        </p:attrNameLst>
                                      </p:cBhvr>
                                      <p:to>
                                        <p:strVal val="hidden"/>
                                      </p:to>
                                    </p:set>
                                  </p:childTnLst>
                                </p:cTn>
                              </p:par>
                            </p:childTnLst>
                          </p:cTn>
                        </p:par>
                        <p:par>
                          <p:cTn id="172" fill="hold">
                            <p:stCondLst>
                              <p:cond delay="500"/>
                            </p:stCondLst>
                            <p:childTnLst>
                              <p:par>
                                <p:cTn id="173" presetID="22" presetClass="entr" presetSubtype="1" fill="hold" nodeType="afterEffect">
                                  <p:stCondLst>
                                    <p:cond delay="0"/>
                                  </p:stCondLst>
                                  <p:childTnLst>
                                    <p:set>
                                      <p:cBhvr>
                                        <p:cTn id="174" dur="1" fill="hold">
                                          <p:stCondLst>
                                            <p:cond delay="0"/>
                                          </p:stCondLst>
                                        </p:cTn>
                                        <p:tgtEl>
                                          <p:spTgt spid="114"/>
                                        </p:tgtEl>
                                        <p:attrNameLst>
                                          <p:attrName>style.visibility</p:attrName>
                                        </p:attrNameLst>
                                      </p:cBhvr>
                                      <p:to>
                                        <p:strVal val="visible"/>
                                      </p:to>
                                    </p:set>
                                    <p:animEffect transition="in" filter="wipe(up)">
                                      <p:cBhvr>
                                        <p:cTn id="175" dur="500"/>
                                        <p:tgtEl>
                                          <p:spTgt spid="114"/>
                                        </p:tgtEl>
                                      </p:cBhvr>
                                    </p:animEffect>
                                  </p:childTnLst>
                                </p:cTn>
                              </p:par>
                            </p:childTnLst>
                          </p:cTn>
                        </p:par>
                      </p:childTnLst>
                    </p:cTn>
                  </p:par>
                  <p:par>
                    <p:cTn id="176" fill="hold">
                      <p:stCondLst>
                        <p:cond delay="indefinite"/>
                      </p:stCondLst>
                      <p:childTnLst>
                        <p:par>
                          <p:cTn id="177" fill="hold">
                            <p:stCondLst>
                              <p:cond delay="0"/>
                            </p:stCondLst>
                            <p:childTnLst>
                              <p:par>
                                <p:cTn id="178" presetID="1" presetClass="exit" presetSubtype="0" fill="hold" nodeType="clickEffect">
                                  <p:stCondLst>
                                    <p:cond delay="0"/>
                                  </p:stCondLst>
                                  <p:childTnLst>
                                    <p:set>
                                      <p:cBhvr>
                                        <p:cTn id="179" dur="1" fill="hold">
                                          <p:stCondLst>
                                            <p:cond delay="0"/>
                                          </p:stCondLst>
                                        </p:cTn>
                                        <p:tgtEl>
                                          <p:spTgt spid="114"/>
                                        </p:tgtEl>
                                        <p:attrNameLst>
                                          <p:attrName>style.visibility</p:attrName>
                                        </p:attrNameLst>
                                      </p:cBhvr>
                                      <p:to>
                                        <p:strVal val="hidden"/>
                                      </p:to>
                                    </p:set>
                                  </p:childTnLst>
                                </p:cTn>
                              </p:par>
                            </p:childTnLst>
                          </p:cTn>
                        </p:par>
                      </p:childTnLst>
                    </p:cTn>
                  </p:par>
                  <p:par>
                    <p:cTn id="180" fill="hold">
                      <p:stCondLst>
                        <p:cond delay="indefinite"/>
                      </p:stCondLst>
                      <p:childTnLst>
                        <p:par>
                          <p:cTn id="181" fill="hold">
                            <p:stCondLst>
                              <p:cond delay="0"/>
                            </p:stCondLst>
                            <p:childTnLst>
                              <p:par>
                                <p:cTn id="182" presetID="1" presetClass="entr" presetSubtype="0" fill="hold" grpId="4" nodeType="clickEffect">
                                  <p:stCondLst>
                                    <p:cond delay="0"/>
                                  </p:stCondLst>
                                  <p:childTnLst>
                                    <p:set>
                                      <p:cBhvr>
                                        <p:cTn id="183" dur="1" fill="hold">
                                          <p:stCondLst>
                                            <p:cond delay="0"/>
                                          </p:stCondLst>
                                        </p:cTn>
                                        <p:tgtEl>
                                          <p:spTgt spid="51"/>
                                        </p:tgtEl>
                                        <p:attrNameLst>
                                          <p:attrName>style.visibility</p:attrName>
                                        </p:attrNameLst>
                                      </p:cBhvr>
                                      <p:to>
                                        <p:strVal val="visible"/>
                                      </p:to>
                                    </p:set>
                                  </p:childTnLst>
                                </p:cTn>
                              </p:par>
                            </p:childTnLst>
                          </p:cTn>
                        </p:par>
                      </p:childTnLst>
                    </p:cTn>
                  </p:par>
                  <p:par>
                    <p:cTn id="184" fill="hold">
                      <p:stCondLst>
                        <p:cond delay="indefinite"/>
                      </p:stCondLst>
                      <p:childTnLst>
                        <p:par>
                          <p:cTn id="185" fill="hold">
                            <p:stCondLst>
                              <p:cond delay="0"/>
                            </p:stCondLst>
                            <p:childTnLst>
                              <p:par>
                                <p:cTn id="186" presetID="22" presetClass="entr" presetSubtype="2" fill="hold" nodeType="clickEffect">
                                  <p:stCondLst>
                                    <p:cond delay="0"/>
                                  </p:stCondLst>
                                  <p:childTnLst>
                                    <p:set>
                                      <p:cBhvr>
                                        <p:cTn id="187" dur="1" fill="hold">
                                          <p:stCondLst>
                                            <p:cond delay="0"/>
                                          </p:stCondLst>
                                        </p:cTn>
                                        <p:tgtEl>
                                          <p:spTgt spid="68"/>
                                        </p:tgtEl>
                                        <p:attrNameLst>
                                          <p:attrName>style.visibility</p:attrName>
                                        </p:attrNameLst>
                                      </p:cBhvr>
                                      <p:to>
                                        <p:strVal val="visible"/>
                                      </p:to>
                                    </p:set>
                                    <p:animEffect transition="in" filter="wipe(right)">
                                      <p:cBhvr>
                                        <p:cTn id="188" dur="500"/>
                                        <p:tgtEl>
                                          <p:spTgt spid="68"/>
                                        </p:tgtEl>
                                      </p:cBhvr>
                                    </p:animEffect>
                                  </p:childTnLst>
                                </p:cTn>
                              </p:par>
                            </p:childTnLst>
                          </p:cTn>
                        </p:par>
                      </p:childTnLst>
                    </p:cTn>
                  </p:par>
                  <p:par>
                    <p:cTn id="189" fill="hold">
                      <p:stCondLst>
                        <p:cond delay="indefinite"/>
                      </p:stCondLst>
                      <p:childTnLst>
                        <p:par>
                          <p:cTn id="190" fill="hold">
                            <p:stCondLst>
                              <p:cond delay="0"/>
                            </p:stCondLst>
                            <p:childTnLst>
                              <p:par>
                                <p:cTn id="191" presetID="1" presetClass="exit" presetSubtype="0" fill="hold" grpId="5" nodeType="clickEffect">
                                  <p:stCondLst>
                                    <p:cond delay="0"/>
                                  </p:stCondLst>
                                  <p:childTnLst>
                                    <p:set>
                                      <p:cBhvr>
                                        <p:cTn id="192" dur="1" fill="hold">
                                          <p:stCondLst>
                                            <p:cond delay="0"/>
                                          </p:stCondLst>
                                        </p:cTn>
                                        <p:tgtEl>
                                          <p:spTgt spid="51"/>
                                        </p:tgtEl>
                                        <p:attrNameLst>
                                          <p:attrName>style.visibility</p:attrName>
                                        </p:attrNameLst>
                                      </p:cBhvr>
                                      <p:to>
                                        <p:strVal val="hidden"/>
                                      </p:to>
                                    </p:set>
                                  </p:childTnLst>
                                </p:cTn>
                              </p:par>
                            </p:childTnLst>
                          </p:cTn>
                        </p:par>
                      </p:childTnLst>
                    </p:cTn>
                  </p:par>
                  <p:par>
                    <p:cTn id="193" fill="hold">
                      <p:stCondLst>
                        <p:cond delay="indefinite"/>
                      </p:stCondLst>
                      <p:childTnLst>
                        <p:par>
                          <p:cTn id="194" fill="hold">
                            <p:stCondLst>
                              <p:cond delay="0"/>
                            </p:stCondLst>
                            <p:childTnLst>
                              <p:par>
                                <p:cTn id="195" presetID="22" presetClass="entr" presetSubtype="2" fill="hold" nodeType="clickEffect">
                                  <p:stCondLst>
                                    <p:cond delay="0"/>
                                  </p:stCondLst>
                                  <p:childTnLst>
                                    <p:set>
                                      <p:cBhvr>
                                        <p:cTn id="196" dur="1" fill="hold">
                                          <p:stCondLst>
                                            <p:cond delay="0"/>
                                          </p:stCondLst>
                                        </p:cTn>
                                        <p:tgtEl>
                                          <p:spTgt spid="68"/>
                                        </p:tgtEl>
                                        <p:attrNameLst>
                                          <p:attrName>style.visibility</p:attrName>
                                        </p:attrNameLst>
                                      </p:cBhvr>
                                      <p:to>
                                        <p:strVal val="visible"/>
                                      </p:to>
                                    </p:set>
                                    <p:animEffect transition="in" filter="wipe(right)">
                                      <p:cBhvr>
                                        <p:cTn id="197" dur="500"/>
                                        <p:tgtEl>
                                          <p:spTgt spid="68"/>
                                        </p:tgtEl>
                                      </p:cBhvr>
                                    </p:animEffect>
                                  </p:childTnLst>
                                </p:cTn>
                              </p:par>
                            </p:childTnLst>
                          </p:cTn>
                        </p:par>
                      </p:childTnLst>
                    </p:cTn>
                  </p:par>
                  <p:par>
                    <p:cTn id="198" fill="hold">
                      <p:stCondLst>
                        <p:cond delay="indefinite"/>
                      </p:stCondLst>
                      <p:childTnLst>
                        <p:par>
                          <p:cTn id="199" fill="hold">
                            <p:stCondLst>
                              <p:cond delay="0"/>
                            </p:stCondLst>
                            <p:childTnLst>
                              <p:par>
                                <p:cTn id="200" presetID="22" presetClass="exit" presetSubtype="8" fill="hold" nodeType="clickEffect">
                                  <p:stCondLst>
                                    <p:cond delay="0"/>
                                  </p:stCondLst>
                                  <p:childTnLst>
                                    <p:animEffect transition="out" filter="wipe(left)">
                                      <p:cBhvr>
                                        <p:cTn id="201" dur="500"/>
                                        <p:tgtEl>
                                          <p:spTgt spid="68"/>
                                        </p:tgtEl>
                                      </p:cBhvr>
                                    </p:animEffect>
                                    <p:set>
                                      <p:cBhvr>
                                        <p:cTn id="202" dur="1" fill="hold">
                                          <p:stCondLst>
                                            <p:cond delay="499"/>
                                          </p:stCondLst>
                                        </p:cTn>
                                        <p:tgtEl>
                                          <p:spTgt spid="68"/>
                                        </p:tgtEl>
                                        <p:attrNameLst>
                                          <p:attrName>style.visibility</p:attrName>
                                        </p:attrNameLst>
                                      </p:cBhvr>
                                      <p:to>
                                        <p:strVal val="hidden"/>
                                      </p:to>
                                    </p:set>
                                  </p:childTnLst>
                                </p:cTn>
                              </p:par>
                            </p:childTnLst>
                          </p:cTn>
                        </p:par>
                        <p:par>
                          <p:cTn id="203" fill="hold">
                            <p:stCondLst>
                              <p:cond delay="500"/>
                            </p:stCondLst>
                            <p:childTnLst>
                              <p:par>
                                <p:cTn id="204" presetID="22" presetClass="entr" presetSubtype="1" fill="hold" nodeType="afterEffect">
                                  <p:stCondLst>
                                    <p:cond delay="0"/>
                                  </p:stCondLst>
                                  <p:childTnLst>
                                    <p:set>
                                      <p:cBhvr>
                                        <p:cTn id="205" dur="1" fill="hold">
                                          <p:stCondLst>
                                            <p:cond delay="0"/>
                                          </p:stCondLst>
                                        </p:cTn>
                                        <p:tgtEl>
                                          <p:spTgt spid="114"/>
                                        </p:tgtEl>
                                        <p:attrNameLst>
                                          <p:attrName>style.visibility</p:attrName>
                                        </p:attrNameLst>
                                      </p:cBhvr>
                                      <p:to>
                                        <p:strVal val="visible"/>
                                      </p:to>
                                    </p:set>
                                    <p:animEffect transition="in" filter="wipe(up)">
                                      <p:cBhvr>
                                        <p:cTn id="206" dur="500"/>
                                        <p:tgtEl>
                                          <p:spTgt spid="114"/>
                                        </p:tgtEl>
                                      </p:cBhvr>
                                    </p:animEffect>
                                  </p:childTnLst>
                                </p:cTn>
                              </p:par>
                              <p:par>
                                <p:cTn id="207" presetID="1" presetClass="exit" presetSubtype="0" fill="hold" grpId="1" nodeType="withEffect">
                                  <p:stCondLst>
                                    <p:cond delay="0"/>
                                  </p:stCondLst>
                                  <p:childTnLst>
                                    <p:set>
                                      <p:cBhvr>
                                        <p:cTn id="208" dur="1" fill="hold">
                                          <p:stCondLst>
                                            <p:cond delay="0"/>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1" grpId="1" animBg="1"/>
      <p:bldP spid="51" grpId="2" animBg="1"/>
      <p:bldP spid="51" grpId="3" animBg="1"/>
      <p:bldP spid="51" grpId="4" animBg="1"/>
      <p:bldP spid="51" grpId="5" animBg="1"/>
      <p:bldP spid="118" grpId="0" animBg="1"/>
      <p:bldP spid="118" grpId="1" animBg="1"/>
      <p:bldP spid="119" grpId="0" animBg="1"/>
      <p:bldP spid="119" grpId="1" animBg="1"/>
      <p:bldP spid="120" grpId="0" animBg="1"/>
      <p:bldP spid="121" grpId="0"/>
      <p:bldP spid="121" grpId="1"/>
      <p:bldP spid="45" grpId="0"/>
      <p:bldP spid="45" grpId="1"/>
      <p:bldP spid="50" grpId="0"/>
      <p:bldP spid="50" grpId="1"/>
      <p:bldP spid="3" grpId="0"/>
      <p:bldP spid="52" grpId="1" animBg="1"/>
      <p:bldP spid="52"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n 1"/>
          <p:cNvSpPr/>
          <p:nvPr/>
        </p:nvSpPr>
        <p:spPr bwMode="auto">
          <a:xfrm>
            <a:off x="5282087" y="5533795"/>
            <a:ext cx="6879749" cy="1163832"/>
          </a:xfrm>
          <a:prstGeom prst="can">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8732838" y="1862506"/>
            <a:ext cx="3216600" cy="209195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600" dirty="0" smtClean="0">
                <a:gradFill>
                  <a:gsLst>
                    <a:gs pos="0">
                      <a:srgbClr val="FFFFFF"/>
                    </a:gs>
                    <a:gs pos="100000">
                      <a:srgbClr val="FFFFFF"/>
                    </a:gs>
                  </a:gsLst>
                  <a:lin ang="5400000" scaled="0"/>
                </a:gradFill>
                <a:ea typeface="Segoe UI" pitchFamily="34" charset="0"/>
                <a:cs typeface="Segoe UI" pitchFamily="34" charset="0"/>
              </a:rPr>
              <a:t>Assign Task (</a:t>
            </a:r>
            <a:r>
              <a:rPr lang="en-US" sz="1600" dirty="0" err="1" smtClean="0">
                <a:gradFill>
                  <a:gsLst>
                    <a:gs pos="0">
                      <a:srgbClr val="FFFFFF"/>
                    </a:gs>
                    <a:gs pos="100000">
                      <a:srgbClr val="FFFFFF"/>
                    </a:gs>
                  </a:gsLst>
                  <a:lin ang="5400000" scaled="0"/>
                </a:gradFill>
                <a:ea typeface="Segoe UI" pitchFamily="34" charset="0"/>
                <a:cs typeface="Segoe UI" pitchFamily="34" charset="0"/>
              </a:rPr>
              <a:t>cont</a:t>
            </a:r>
            <a:r>
              <a:rPr lang="en-US" sz="1600" dirty="0" smtClean="0">
                <a:gradFill>
                  <a:gsLst>
                    <a:gs pos="0">
                      <a:srgbClr val="FFFFFF"/>
                    </a:gs>
                    <a:gs pos="100000">
                      <a:srgbClr val="FFFFFF"/>
                    </a:gs>
                  </a:gsLst>
                  <a:lin ang="5400000" scaled="0"/>
                </a:gradFill>
                <a:ea typeface="Segoe UI" pitchFamily="34" charset="0"/>
                <a:cs typeface="Segoe UI" pitchFamily="34" charset="0"/>
              </a:rPr>
              <a:t>)</a:t>
            </a:r>
          </a:p>
        </p:txBody>
      </p:sp>
      <p:sp>
        <p:nvSpPr>
          <p:cNvPr id="5" name="Rectangle 4"/>
          <p:cNvSpPr/>
          <p:nvPr/>
        </p:nvSpPr>
        <p:spPr bwMode="auto">
          <a:xfrm>
            <a:off x="7894637" y="1206959"/>
            <a:ext cx="4267200" cy="2975156"/>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Workflow Backend</a:t>
            </a:r>
          </a:p>
        </p:txBody>
      </p:sp>
      <p:sp>
        <p:nvSpPr>
          <p:cNvPr id="7" name="Rectangle 6"/>
          <p:cNvSpPr/>
          <p:nvPr/>
        </p:nvSpPr>
        <p:spPr bwMode="auto">
          <a:xfrm>
            <a:off x="274702" y="1211287"/>
            <a:ext cx="2766627" cy="2720798"/>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SharePoint</a:t>
            </a:r>
          </a:p>
        </p:txBody>
      </p:sp>
      <p:sp>
        <p:nvSpPr>
          <p:cNvPr id="12" name="Rectangle 11"/>
          <p:cNvSpPr/>
          <p:nvPr/>
        </p:nvSpPr>
        <p:spPr bwMode="auto">
          <a:xfrm>
            <a:off x="1897894" y="3051447"/>
            <a:ext cx="897470" cy="71435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dirty="0" smtClean="0">
                <a:solidFill>
                  <a:schemeClr val="bg1"/>
                </a:solidFill>
                <a:ea typeface="Segoe UI" pitchFamily="34" charset="0"/>
                <a:cs typeface="Segoe UI" pitchFamily="34" charset="0"/>
              </a:rPr>
              <a:t>Tasks</a:t>
            </a:r>
          </a:p>
        </p:txBody>
      </p:sp>
      <p:sp>
        <p:nvSpPr>
          <p:cNvPr id="17" name="Rectangle 16"/>
          <p:cNvSpPr/>
          <p:nvPr/>
        </p:nvSpPr>
        <p:spPr bwMode="auto">
          <a:xfrm>
            <a:off x="9418636" y="5975144"/>
            <a:ext cx="1828800" cy="457221"/>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solidFill>
                  <a:schemeClr val="tx1"/>
                </a:solidFill>
                <a:ea typeface="Segoe UI" pitchFamily="34" charset="0"/>
                <a:cs typeface="Segoe UI" pitchFamily="34" charset="0"/>
              </a:rPr>
              <a:t>Instances</a:t>
            </a:r>
          </a:p>
        </p:txBody>
      </p:sp>
      <p:cxnSp>
        <p:nvCxnSpPr>
          <p:cNvPr id="16" name="Straight Arrow Connector 15"/>
          <p:cNvCxnSpPr>
            <a:stCxn id="4" idx="2"/>
            <a:endCxn id="17" idx="0"/>
          </p:cNvCxnSpPr>
          <p:nvPr/>
        </p:nvCxnSpPr>
        <p:spPr>
          <a:xfrm flipH="1">
            <a:off x="10333036" y="3954464"/>
            <a:ext cx="8102" cy="2020680"/>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0488655" y="4358054"/>
            <a:ext cx="1381725" cy="815608"/>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gradFill>
                  <a:gsLst>
                    <a:gs pos="2917">
                      <a:schemeClr val="tx1"/>
                    </a:gs>
                    <a:gs pos="30000">
                      <a:schemeClr val="tx1"/>
                    </a:gs>
                  </a:gsLst>
                  <a:lin ang="5400000" scaled="0"/>
                </a:gradFill>
              </a:rPr>
              <a:t>Receive &amp; </a:t>
            </a:r>
          </a:p>
          <a:p>
            <a:pPr>
              <a:lnSpc>
                <a:spcPct val="90000"/>
              </a:lnSpc>
              <a:spcAft>
                <a:spcPts val="600"/>
              </a:spcAft>
            </a:pPr>
            <a:r>
              <a:rPr lang="en-US" sz="1600" b="1" dirty="0" smtClean="0">
                <a:gradFill>
                  <a:gsLst>
                    <a:gs pos="2917">
                      <a:schemeClr val="tx1"/>
                    </a:gs>
                    <a:gs pos="30000">
                      <a:schemeClr val="tx1"/>
                    </a:gs>
                  </a:gsLst>
                  <a:lin ang="5400000" scaled="0"/>
                </a:gradFill>
              </a:rPr>
              <a:t>Persist</a:t>
            </a:r>
          </a:p>
        </p:txBody>
      </p:sp>
      <p:sp>
        <p:nvSpPr>
          <p:cNvPr id="39" name="Oval 38"/>
          <p:cNvSpPr/>
          <p:nvPr/>
        </p:nvSpPr>
        <p:spPr bwMode="auto">
          <a:xfrm>
            <a:off x="3323873" y="2124681"/>
            <a:ext cx="411354" cy="411354"/>
          </a:xfrm>
          <a:prstGeom prst="ellipse">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580674" y="2101749"/>
            <a:ext cx="2214690" cy="457219"/>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solidFill>
                  <a:schemeClr val="tx1"/>
                </a:solidFill>
                <a:ea typeface="Segoe UI" pitchFamily="34" charset="0"/>
                <a:cs typeface="Segoe UI" pitchFamily="34" charset="0"/>
              </a:rPr>
              <a:t>_API</a:t>
            </a:r>
          </a:p>
        </p:txBody>
      </p:sp>
      <p:cxnSp>
        <p:nvCxnSpPr>
          <p:cNvPr id="42" name="Straight Connector 41"/>
          <p:cNvCxnSpPr>
            <a:stCxn id="40" idx="3"/>
            <a:endCxn id="39" idx="2"/>
          </p:cNvCxnSpPr>
          <p:nvPr/>
        </p:nvCxnSpPr>
        <p:spPr>
          <a:xfrm flipV="1">
            <a:off x="2795364" y="2330358"/>
            <a:ext cx="528509" cy="1"/>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14" idx="1"/>
            <a:endCxn id="39" idx="6"/>
          </p:cNvCxnSpPr>
          <p:nvPr/>
        </p:nvCxnSpPr>
        <p:spPr>
          <a:xfrm rot="10800000">
            <a:off x="3735227" y="2330359"/>
            <a:ext cx="5398704" cy="234171"/>
          </a:xfrm>
          <a:prstGeom prst="bentConnector3">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endCxn id="12" idx="0"/>
          </p:cNvCxnSpPr>
          <p:nvPr/>
        </p:nvCxnSpPr>
        <p:spPr>
          <a:xfrm flipH="1">
            <a:off x="2346629" y="2553195"/>
            <a:ext cx="4686" cy="498252"/>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90" name="Title 89"/>
          <p:cNvSpPr>
            <a:spLocks noGrp="1"/>
          </p:cNvSpPr>
          <p:nvPr>
            <p:ph type="title"/>
          </p:nvPr>
        </p:nvSpPr>
        <p:spPr/>
        <p:txBody>
          <a:bodyPr/>
          <a:lstStyle/>
          <a:p>
            <a:r>
              <a:rPr lang="en-US" dirty="0" smtClean="0"/>
              <a:t>Processing</a:t>
            </a:r>
            <a:endParaRPr lang="en-US" dirty="0"/>
          </a:p>
        </p:txBody>
      </p:sp>
      <p:sp>
        <p:nvSpPr>
          <p:cNvPr id="14" name="Rectangle 13"/>
          <p:cNvSpPr/>
          <p:nvPr/>
        </p:nvSpPr>
        <p:spPr bwMode="auto">
          <a:xfrm>
            <a:off x="9133931" y="2369522"/>
            <a:ext cx="2280838" cy="390014"/>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gradFill>
                  <a:gsLst>
                    <a:gs pos="0">
                      <a:srgbClr val="FFFFFF"/>
                    </a:gs>
                    <a:gs pos="100000">
                      <a:srgbClr val="FFFFFF"/>
                    </a:gs>
                  </a:gsLst>
                  <a:lin ang="5400000" scaled="0"/>
                </a:gradFill>
                <a:ea typeface="Segoe UI" pitchFamily="34" charset="0"/>
                <a:cs typeface="Segoe UI" pitchFamily="34" charset="0"/>
              </a:rPr>
              <a:t>Register Interest</a:t>
            </a:r>
          </a:p>
        </p:txBody>
      </p:sp>
      <p:sp>
        <p:nvSpPr>
          <p:cNvPr id="118" name="Isosceles Triangle 117"/>
          <p:cNvSpPr/>
          <p:nvPr/>
        </p:nvSpPr>
        <p:spPr bwMode="auto">
          <a:xfrm rot="5400000" flipH="1">
            <a:off x="11443025" y="2427994"/>
            <a:ext cx="365760" cy="248808"/>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5" name="Rectangle 124"/>
          <p:cNvSpPr/>
          <p:nvPr/>
        </p:nvSpPr>
        <p:spPr bwMode="auto">
          <a:xfrm>
            <a:off x="583466" y="3035770"/>
            <a:ext cx="897470" cy="71435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dirty="0" smtClean="0">
                <a:solidFill>
                  <a:schemeClr val="bg1"/>
                </a:solidFill>
                <a:ea typeface="Segoe UI" pitchFamily="34" charset="0"/>
                <a:cs typeface="Segoe UI" pitchFamily="34" charset="0"/>
              </a:rPr>
              <a:t>Site</a:t>
            </a:r>
          </a:p>
          <a:p>
            <a:pPr algn="ctr" defTabSz="932472" fontAlgn="base">
              <a:lnSpc>
                <a:spcPct val="90000"/>
              </a:lnSpc>
              <a:spcBef>
                <a:spcPct val="0"/>
              </a:spcBef>
              <a:spcAft>
                <a:spcPct val="0"/>
              </a:spcAft>
            </a:pPr>
            <a:r>
              <a:rPr lang="en-US" sz="1600" dirty="0" smtClean="0">
                <a:solidFill>
                  <a:schemeClr val="bg1"/>
                </a:solidFill>
                <a:ea typeface="Segoe UI" pitchFamily="34" charset="0"/>
                <a:cs typeface="Segoe UI" pitchFamily="34" charset="0"/>
              </a:rPr>
              <a:t>Users</a:t>
            </a:r>
          </a:p>
        </p:txBody>
      </p:sp>
      <p:cxnSp>
        <p:nvCxnSpPr>
          <p:cNvPr id="126" name="Straight Arrow Connector 125"/>
          <p:cNvCxnSpPr>
            <a:endCxn id="125" idx="0"/>
          </p:cNvCxnSpPr>
          <p:nvPr/>
        </p:nvCxnSpPr>
        <p:spPr>
          <a:xfrm flipH="1">
            <a:off x="1032201" y="2553195"/>
            <a:ext cx="952" cy="482575"/>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3" name="Oval 52"/>
          <p:cNvSpPr/>
          <p:nvPr/>
        </p:nvSpPr>
        <p:spPr bwMode="auto">
          <a:xfrm>
            <a:off x="4419233" y="2842994"/>
            <a:ext cx="411354" cy="411354"/>
          </a:xfrm>
          <a:prstGeom prst="ellipse">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54" name="Straight Connector 53"/>
          <p:cNvCxnSpPr/>
          <p:nvPr/>
        </p:nvCxnSpPr>
        <p:spPr>
          <a:xfrm>
            <a:off x="4830587" y="3048671"/>
            <a:ext cx="447830"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bwMode="auto">
          <a:xfrm>
            <a:off x="5282087" y="1219145"/>
            <a:ext cx="2307750" cy="2975156"/>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Workflow Frontend</a:t>
            </a:r>
          </a:p>
        </p:txBody>
      </p:sp>
      <p:sp>
        <p:nvSpPr>
          <p:cNvPr id="56" name="Rectangle 55"/>
          <p:cNvSpPr/>
          <p:nvPr/>
        </p:nvSpPr>
        <p:spPr bwMode="auto">
          <a:xfrm>
            <a:off x="9136697" y="2876734"/>
            <a:ext cx="2280838" cy="390014"/>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gradFill>
                  <a:gsLst>
                    <a:gs pos="0">
                      <a:srgbClr val="FFFFFF"/>
                    </a:gs>
                    <a:gs pos="100000">
                      <a:srgbClr val="FFFFFF"/>
                    </a:gs>
                  </a:gsLst>
                  <a:lin ang="5400000" scaled="0"/>
                </a:gradFill>
                <a:ea typeface="Segoe UI" pitchFamily="34" charset="0"/>
                <a:cs typeface="Segoe UI" pitchFamily="34" charset="0"/>
              </a:rPr>
              <a:t>Wait For Notification</a:t>
            </a:r>
          </a:p>
        </p:txBody>
      </p:sp>
      <p:cxnSp>
        <p:nvCxnSpPr>
          <p:cNvPr id="58" name="Elbow Connector 57"/>
          <p:cNvCxnSpPr>
            <a:stCxn id="12" idx="3"/>
            <a:endCxn id="53" idx="2"/>
          </p:cNvCxnSpPr>
          <p:nvPr/>
        </p:nvCxnSpPr>
        <p:spPr>
          <a:xfrm flipV="1">
            <a:off x="2795364" y="3048671"/>
            <a:ext cx="1623869" cy="359951"/>
          </a:xfrm>
          <a:prstGeom prst="bentConnector3">
            <a:avLst>
              <a:gd name="adj1" fmla="val 50000"/>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11512223" y="2935875"/>
            <a:ext cx="227364" cy="246888"/>
            <a:chOff x="3323873" y="5173662"/>
            <a:chExt cx="227364" cy="246888"/>
          </a:xfrm>
        </p:grpSpPr>
        <p:sp>
          <p:nvSpPr>
            <p:cNvPr id="15" name="Rectangle 14"/>
            <p:cNvSpPr/>
            <p:nvPr/>
          </p:nvSpPr>
          <p:spPr bwMode="auto">
            <a:xfrm>
              <a:off x="3323873" y="5173662"/>
              <a:ext cx="74964" cy="246888"/>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2" name="Rectangle 61"/>
            <p:cNvSpPr/>
            <p:nvPr/>
          </p:nvSpPr>
          <p:spPr bwMode="auto">
            <a:xfrm>
              <a:off x="3476273" y="5173662"/>
              <a:ext cx="74964" cy="246888"/>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66" name="Rectangle 65"/>
          <p:cNvSpPr/>
          <p:nvPr/>
        </p:nvSpPr>
        <p:spPr bwMode="auto">
          <a:xfrm>
            <a:off x="5282088" y="4335462"/>
            <a:ext cx="6879750" cy="801688"/>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        Service Bus</a:t>
            </a:r>
          </a:p>
        </p:txBody>
      </p:sp>
      <p:sp>
        <p:nvSpPr>
          <p:cNvPr id="69" name="Rectangle 68"/>
          <p:cNvSpPr/>
          <p:nvPr/>
        </p:nvSpPr>
        <p:spPr bwMode="auto">
          <a:xfrm>
            <a:off x="5913437" y="5975144"/>
            <a:ext cx="2209800" cy="457221"/>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solidFill>
                  <a:schemeClr val="tx1"/>
                </a:solidFill>
                <a:ea typeface="Segoe UI" pitchFamily="34" charset="0"/>
                <a:cs typeface="Segoe UI" pitchFamily="34" charset="0"/>
              </a:rPr>
              <a:t>Messages</a:t>
            </a:r>
          </a:p>
        </p:txBody>
      </p:sp>
      <p:sp>
        <p:nvSpPr>
          <p:cNvPr id="30" name="Rectangle 29"/>
          <p:cNvSpPr/>
          <p:nvPr/>
        </p:nvSpPr>
        <p:spPr bwMode="auto">
          <a:xfrm>
            <a:off x="5278417" y="2773834"/>
            <a:ext cx="304800" cy="549674"/>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70" name="Elbow Connector 69"/>
          <p:cNvCxnSpPr>
            <a:stCxn id="30" idx="3"/>
            <a:endCxn id="69" idx="1"/>
          </p:cNvCxnSpPr>
          <p:nvPr/>
        </p:nvCxnSpPr>
        <p:spPr>
          <a:xfrm>
            <a:off x="5583217" y="3048671"/>
            <a:ext cx="330220" cy="3155084"/>
          </a:xfrm>
          <a:prstGeom prst="bentConnector3">
            <a:avLst>
              <a:gd name="adj1" fmla="val 50000"/>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91" name="Elbow Connector 90"/>
          <p:cNvCxnSpPr>
            <a:stCxn id="69" idx="3"/>
            <a:endCxn id="56" idx="1"/>
          </p:cNvCxnSpPr>
          <p:nvPr/>
        </p:nvCxnSpPr>
        <p:spPr>
          <a:xfrm flipV="1">
            <a:off x="8123237" y="3071741"/>
            <a:ext cx="1013460" cy="3132014"/>
          </a:xfrm>
          <a:prstGeom prst="bentConnector3">
            <a:avLst>
              <a:gd name="adj1" fmla="val 50000"/>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bwMode="auto">
          <a:xfrm>
            <a:off x="9133931" y="3352535"/>
            <a:ext cx="2280838" cy="390014"/>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smtClean="0">
                <a:gradFill>
                  <a:gsLst>
                    <a:gs pos="0">
                      <a:srgbClr val="FFFFFF"/>
                    </a:gs>
                    <a:gs pos="100000">
                      <a:srgbClr val="FFFFFF"/>
                    </a:gs>
                  </a:gsLst>
                  <a:lin ang="5400000" scaled="0"/>
                </a:gradFill>
                <a:ea typeface="Segoe UI" pitchFamily="34" charset="0"/>
                <a:cs typeface="Segoe UI" pitchFamily="34" charset="0"/>
              </a:rPr>
              <a:t>…</a:t>
            </a:r>
          </a:p>
        </p:txBody>
      </p:sp>
      <p:cxnSp>
        <p:nvCxnSpPr>
          <p:cNvPr id="100" name="Straight Connector 99"/>
          <p:cNvCxnSpPr/>
          <p:nvPr/>
        </p:nvCxnSpPr>
        <p:spPr>
          <a:xfrm>
            <a:off x="5278417" y="3048671"/>
            <a:ext cx="304800"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03" name="Isosceles Triangle 102"/>
          <p:cNvSpPr/>
          <p:nvPr/>
        </p:nvSpPr>
        <p:spPr bwMode="auto">
          <a:xfrm rot="5400000" flipH="1">
            <a:off x="11443025" y="2934915"/>
            <a:ext cx="365760" cy="248808"/>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4" name="Isosceles Triangle 103"/>
          <p:cNvSpPr/>
          <p:nvPr/>
        </p:nvSpPr>
        <p:spPr bwMode="auto">
          <a:xfrm rot="5400000" flipH="1">
            <a:off x="11443025" y="3423138"/>
            <a:ext cx="365760" cy="248808"/>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5" name="Freeform 81"/>
          <p:cNvSpPr>
            <a:spLocks noEditPoints="1"/>
          </p:cNvSpPr>
          <p:nvPr/>
        </p:nvSpPr>
        <p:spPr bwMode="black">
          <a:xfrm>
            <a:off x="7713857" y="6115711"/>
            <a:ext cx="275460" cy="213260"/>
          </a:xfrm>
          <a:custGeom>
            <a:avLst/>
            <a:gdLst>
              <a:gd name="T0" fmla="*/ 71 w 75"/>
              <a:gd name="T1" fmla="*/ 58 h 58"/>
              <a:gd name="T2" fmla="*/ 4 w 75"/>
              <a:gd name="T3" fmla="*/ 58 h 58"/>
              <a:gd name="T4" fmla="*/ 0 w 75"/>
              <a:gd name="T5" fmla="*/ 54 h 58"/>
              <a:gd name="T6" fmla="*/ 0 w 75"/>
              <a:gd name="T7" fmla="*/ 4 h 58"/>
              <a:gd name="T8" fmla="*/ 4 w 75"/>
              <a:gd name="T9" fmla="*/ 0 h 58"/>
              <a:gd name="T10" fmla="*/ 71 w 75"/>
              <a:gd name="T11" fmla="*/ 0 h 58"/>
              <a:gd name="T12" fmla="*/ 75 w 75"/>
              <a:gd name="T13" fmla="*/ 4 h 58"/>
              <a:gd name="T14" fmla="*/ 75 w 75"/>
              <a:gd name="T15" fmla="*/ 54 h 58"/>
              <a:gd name="T16" fmla="*/ 71 w 75"/>
              <a:gd name="T17" fmla="*/ 58 h 58"/>
              <a:gd name="T18" fmla="*/ 8 w 75"/>
              <a:gd name="T19" fmla="*/ 50 h 58"/>
              <a:gd name="T20" fmla="*/ 67 w 75"/>
              <a:gd name="T21" fmla="*/ 50 h 58"/>
              <a:gd name="T22" fmla="*/ 67 w 75"/>
              <a:gd name="T23" fmla="*/ 16 h 58"/>
              <a:gd name="T24" fmla="*/ 39 w 75"/>
              <a:gd name="T25" fmla="*/ 38 h 58"/>
              <a:gd name="T26" fmla="*/ 35 w 75"/>
              <a:gd name="T27" fmla="*/ 38 h 58"/>
              <a:gd name="T28" fmla="*/ 8 w 75"/>
              <a:gd name="T29" fmla="*/ 17 h 58"/>
              <a:gd name="T30" fmla="*/ 8 w 75"/>
              <a:gd name="T31" fmla="*/ 50 h 58"/>
              <a:gd name="T32" fmla="*/ 9 w 75"/>
              <a:gd name="T33" fmla="*/ 8 h 58"/>
              <a:gd name="T34" fmla="*/ 37 w 75"/>
              <a:gd name="T35" fmla="*/ 30 h 58"/>
              <a:gd name="T36" fmla="*/ 65 w 75"/>
              <a:gd name="T37" fmla="*/ 8 h 58"/>
              <a:gd name="T38" fmla="*/ 9 w 75"/>
              <a:gd name="T39"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58">
                <a:moveTo>
                  <a:pt x="71" y="58"/>
                </a:moveTo>
                <a:cubicBezTo>
                  <a:pt x="4" y="58"/>
                  <a:pt x="4" y="58"/>
                  <a:pt x="4" y="58"/>
                </a:cubicBezTo>
                <a:cubicBezTo>
                  <a:pt x="2" y="58"/>
                  <a:pt x="0" y="56"/>
                  <a:pt x="0" y="54"/>
                </a:cubicBezTo>
                <a:cubicBezTo>
                  <a:pt x="0" y="4"/>
                  <a:pt x="0" y="4"/>
                  <a:pt x="0" y="4"/>
                </a:cubicBezTo>
                <a:cubicBezTo>
                  <a:pt x="0" y="2"/>
                  <a:pt x="2" y="0"/>
                  <a:pt x="4" y="0"/>
                </a:cubicBezTo>
                <a:cubicBezTo>
                  <a:pt x="71" y="0"/>
                  <a:pt x="71" y="0"/>
                  <a:pt x="71" y="0"/>
                </a:cubicBezTo>
                <a:cubicBezTo>
                  <a:pt x="73" y="0"/>
                  <a:pt x="75" y="2"/>
                  <a:pt x="75" y="4"/>
                </a:cubicBezTo>
                <a:cubicBezTo>
                  <a:pt x="75" y="54"/>
                  <a:pt x="75" y="54"/>
                  <a:pt x="75" y="54"/>
                </a:cubicBezTo>
                <a:cubicBezTo>
                  <a:pt x="75" y="56"/>
                  <a:pt x="73" y="58"/>
                  <a:pt x="71" y="58"/>
                </a:cubicBezTo>
                <a:close/>
                <a:moveTo>
                  <a:pt x="8" y="50"/>
                </a:moveTo>
                <a:cubicBezTo>
                  <a:pt x="67" y="50"/>
                  <a:pt x="67" y="50"/>
                  <a:pt x="67" y="50"/>
                </a:cubicBezTo>
                <a:cubicBezTo>
                  <a:pt x="67" y="16"/>
                  <a:pt x="67" y="16"/>
                  <a:pt x="67" y="16"/>
                </a:cubicBezTo>
                <a:cubicBezTo>
                  <a:pt x="39" y="38"/>
                  <a:pt x="39" y="38"/>
                  <a:pt x="39" y="38"/>
                </a:cubicBezTo>
                <a:cubicBezTo>
                  <a:pt x="38" y="39"/>
                  <a:pt x="36" y="39"/>
                  <a:pt x="35" y="38"/>
                </a:cubicBezTo>
                <a:cubicBezTo>
                  <a:pt x="8" y="17"/>
                  <a:pt x="8" y="17"/>
                  <a:pt x="8" y="17"/>
                </a:cubicBezTo>
                <a:lnTo>
                  <a:pt x="8" y="50"/>
                </a:lnTo>
                <a:close/>
                <a:moveTo>
                  <a:pt x="9" y="8"/>
                </a:moveTo>
                <a:cubicBezTo>
                  <a:pt x="37" y="30"/>
                  <a:pt x="37" y="30"/>
                  <a:pt x="37" y="30"/>
                </a:cubicBezTo>
                <a:cubicBezTo>
                  <a:pt x="65" y="8"/>
                  <a:pt x="65" y="8"/>
                  <a:pt x="65" y="8"/>
                </a:cubicBezTo>
                <a:lnTo>
                  <a:pt x="9"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cxnSp>
        <p:nvCxnSpPr>
          <p:cNvPr id="108" name="Elbow Connector 107"/>
          <p:cNvCxnSpPr>
            <a:stCxn id="4" idx="2"/>
            <a:endCxn id="112" idx="0"/>
          </p:cNvCxnSpPr>
          <p:nvPr/>
        </p:nvCxnSpPr>
        <p:spPr>
          <a:xfrm flipH="1">
            <a:off x="7829868" y="3954464"/>
            <a:ext cx="2511270" cy="2020680"/>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2" name="Rectangle 111"/>
          <p:cNvSpPr/>
          <p:nvPr/>
        </p:nvSpPr>
        <p:spPr bwMode="auto">
          <a:xfrm>
            <a:off x="7589838" y="5975144"/>
            <a:ext cx="480060" cy="13162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5148065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right)">
                                      <p:cBhvr>
                                        <p:cTn id="11" dur="500"/>
                                        <p:tgtEl>
                                          <p:spTgt spid="4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xit" presetSubtype="8" fill="hold" nodeType="clickEffect">
                                  <p:stCondLst>
                                    <p:cond delay="0"/>
                                  </p:stCondLst>
                                  <p:childTnLst>
                                    <p:animEffect transition="out" filter="wipe(left)">
                                      <p:cBhvr>
                                        <p:cTn id="15" dur="500"/>
                                        <p:tgtEl>
                                          <p:spTgt spid="46"/>
                                        </p:tgtEl>
                                      </p:cBhvr>
                                    </p:animEffect>
                                    <p:set>
                                      <p:cBhvr>
                                        <p:cTn id="16" dur="1" fill="hold">
                                          <p:stCondLst>
                                            <p:cond delay="499"/>
                                          </p:stCondLst>
                                        </p:cTn>
                                        <p:tgtEl>
                                          <p:spTgt spid="46"/>
                                        </p:tgtEl>
                                        <p:attrNameLst>
                                          <p:attrName>style.visibility</p:attrName>
                                        </p:attrNameLst>
                                      </p:cBhvr>
                                      <p:to>
                                        <p:strVal val="hidden"/>
                                      </p:to>
                                    </p:set>
                                  </p:childTnLst>
                                </p:cTn>
                              </p:par>
                            </p:childTnLst>
                          </p:cTn>
                        </p:par>
                        <p:par>
                          <p:cTn id="17" fill="hold">
                            <p:stCondLst>
                              <p:cond delay="500"/>
                            </p:stCondLst>
                            <p:childTnLst>
                              <p:par>
                                <p:cTn id="18" presetID="1" presetClass="exit" presetSubtype="0" fill="hold" grpId="1" nodeType="afterEffect">
                                  <p:stCondLst>
                                    <p:cond delay="0"/>
                                  </p:stCondLst>
                                  <p:childTnLst>
                                    <p:set>
                                      <p:cBhvr>
                                        <p:cTn id="19" dur="1" fill="hold">
                                          <p:stCondLst>
                                            <p:cond delay="0"/>
                                          </p:stCondLst>
                                        </p:cTn>
                                        <p:tgtEl>
                                          <p:spTgt spid="118"/>
                                        </p:tgtEl>
                                        <p:attrNameLst>
                                          <p:attrName>style.visibility</p:attrName>
                                        </p:attrNameLst>
                                      </p:cBhvr>
                                      <p:to>
                                        <p:strVal val="hidden"/>
                                      </p:to>
                                    </p:se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wipe(left)">
                                      <p:cBhvr>
                                        <p:cTn id="27" dur="500"/>
                                        <p:tgtEl>
                                          <p:spTgt spid="5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wipe(left)">
                                      <p:cBhvr>
                                        <p:cTn id="32" dur="500"/>
                                        <p:tgtEl>
                                          <p:spTgt spid="100"/>
                                        </p:tgtEl>
                                      </p:cBhvr>
                                    </p:animEffect>
                                  </p:childTnLst>
                                </p:cTn>
                              </p:par>
                            </p:childTnLst>
                          </p:cTn>
                        </p:par>
                        <p:par>
                          <p:cTn id="33" fill="hold">
                            <p:stCondLst>
                              <p:cond delay="500"/>
                            </p:stCondLst>
                            <p:childTnLst>
                              <p:par>
                                <p:cTn id="34" presetID="22" presetClass="entr" presetSubtype="1" fill="hold" nodeType="after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up)">
                                      <p:cBhvr>
                                        <p:cTn id="36" dur="500"/>
                                        <p:tgtEl>
                                          <p:spTgt spid="70"/>
                                        </p:tgtEl>
                                      </p:cBhvr>
                                    </p:animEffect>
                                  </p:childTnLst>
                                </p:cTn>
                              </p:par>
                            </p:childTnLst>
                          </p:cTn>
                        </p:par>
                        <p:par>
                          <p:cTn id="37" fill="hold">
                            <p:stCondLst>
                              <p:cond delay="1000"/>
                            </p:stCondLst>
                            <p:childTnLst>
                              <p:par>
                                <p:cTn id="38" presetID="1" presetClass="entr" presetSubtype="0" fill="hold" grpId="0" nodeType="afterEffect">
                                  <p:stCondLst>
                                    <p:cond delay="0"/>
                                  </p:stCondLst>
                                  <p:childTnLst>
                                    <p:set>
                                      <p:cBhvr>
                                        <p:cTn id="39" dur="1" fill="hold">
                                          <p:stCondLst>
                                            <p:cond delay="0"/>
                                          </p:stCondLst>
                                        </p:cTn>
                                        <p:tgtEl>
                                          <p:spTgt spid="10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22" presetClass="exit" presetSubtype="4" fill="hold" nodeType="clickEffect">
                                  <p:stCondLst>
                                    <p:cond delay="0"/>
                                  </p:stCondLst>
                                  <p:childTnLst>
                                    <p:animEffect transition="out" filter="wipe(down)">
                                      <p:cBhvr>
                                        <p:cTn id="43" dur="500"/>
                                        <p:tgtEl>
                                          <p:spTgt spid="70"/>
                                        </p:tgtEl>
                                      </p:cBhvr>
                                    </p:animEffect>
                                    <p:set>
                                      <p:cBhvr>
                                        <p:cTn id="44" dur="1" fill="hold">
                                          <p:stCondLst>
                                            <p:cond delay="499"/>
                                          </p:stCondLst>
                                        </p:cTn>
                                        <p:tgtEl>
                                          <p:spTgt spid="70"/>
                                        </p:tgtEl>
                                        <p:attrNameLst>
                                          <p:attrName>style.visibility</p:attrName>
                                        </p:attrNameLst>
                                      </p:cBhvr>
                                      <p:to>
                                        <p:strVal val="hidden"/>
                                      </p:to>
                                    </p:set>
                                  </p:childTnLst>
                                </p:cTn>
                              </p:par>
                            </p:childTnLst>
                          </p:cTn>
                        </p:par>
                        <p:par>
                          <p:cTn id="45" fill="hold">
                            <p:stCondLst>
                              <p:cond delay="500"/>
                            </p:stCondLst>
                            <p:childTnLst>
                              <p:par>
                                <p:cTn id="46" presetID="22" presetClass="exit" presetSubtype="2" fill="hold" nodeType="afterEffect">
                                  <p:stCondLst>
                                    <p:cond delay="0"/>
                                  </p:stCondLst>
                                  <p:childTnLst>
                                    <p:animEffect transition="out" filter="wipe(right)">
                                      <p:cBhvr>
                                        <p:cTn id="47" dur="500"/>
                                        <p:tgtEl>
                                          <p:spTgt spid="100"/>
                                        </p:tgtEl>
                                      </p:cBhvr>
                                    </p:animEffect>
                                    <p:set>
                                      <p:cBhvr>
                                        <p:cTn id="48" dur="1" fill="hold">
                                          <p:stCondLst>
                                            <p:cond delay="499"/>
                                          </p:stCondLst>
                                        </p:cTn>
                                        <p:tgtEl>
                                          <p:spTgt spid="100"/>
                                        </p:tgtEl>
                                        <p:attrNameLst>
                                          <p:attrName>style.visibility</p:attrName>
                                        </p:attrNameLst>
                                      </p:cBhvr>
                                      <p:to>
                                        <p:strVal val="hidden"/>
                                      </p:to>
                                    </p:set>
                                  </p:childTnLst>
                                </p:cTn>
                              </p:par>
                            </p:childTnLst>
                          </p:cTn>
                        </p:par>
                        <p:par>
                          <p:cTn id="49" fill="hold">
                            <p:stCondLst>
                              <p:cond delay="1000"/>
                            </p:stCondLst>
                            <p:childTnLst>
                              <p:par>
                                <p:cTn id="50" presetID="22" presetClass="exit" presetSubtype="2" fill="hold" nodeType="afterEffect">
                                  <p:stCondLst>
                                    <p:cond delay="0"/>
                                  </p:stCondLst>
                                  <p:childTnLst>
                                    <p:animEffect transition="out" filter="wipe(right)">
                                      <p:cBhvr>
                                        <p:cTn id="51" dur="500"/>
                                        <p:tgtEl>
                                          <p:spTgt spid="58"/>
                                        </p:tgtEl>
                                      </p:cBhvr>
                                    </p:animEffect>
                                    <p:set>
                                      <p:cBhvr>
                                        <p:cTn id="52" dur="1" fill="hold">
                                          <p:stCondLst>
                                            <p:cond delay="499"/>
                                          </p:stCondLst>
                                        </p:cTn>
                                        <p:tgtEl>
                                          <p:spTgt spid="58"/>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91"/>
                                        </p:tgtEl>
                                        <p:attrNameLst>
                                          <p:attrName>style.visibility</p:attrName>
                                        </p:attrNameLst>
                                      </p:cBhvr>
                                      <p:to>
                                        <p:strVal val="visible"/>
                                      </p:to>
                                    </p:set>
                                    <p:animEffect transition="in" filter="wipe(down)">
                                      <p:cBhvr>
                                        <p:cTn id="57" dur="500"/>
                                        <p:tgtEl>
                                          <p:spTgt spid="91"/>
                                        </p:tgtEl>
                                      </p:cBhvr>
                                    </p:animEffect>
                                  </p:childTnLst>
                                </p:cTn>
                              </p:par>
                            </p:childTnLst>
                          </p:cTn>
                        </p:par>
                        <p:par>
                          <p:cTn id="58" fill="hold">
                            <p:stCondLst>
                              <p:cond delay="500"/>
                            </p:stCondLst>
                            <p:childTnLst>
                              <p:par>
                                <p:cTn id="59" presetID="1" presetClass="exit" presetSubtype="0" fill="hold" nodeType="afterEffect">
                                  <p:stCondLst>
                                    <p:cond delay="0"/>
                                  </p:stCondLst>
                                  <p:childTnLst>
                                    <p:set>
                                      <p:cBhvr>
                                        <p:cTn id="60" dur="1" fill="hold">
                                          <p:stCondLst>
                                            <p:cond delay="0"/>
                                          </p:stCondLst>
                                        </p:cTn>
                                        <p:tgtEl>
                                          <p:spTgt spid="18"/>
                                        </p:tgtEl>
                                        <p:attrNameLst>
                                          <p:attrName>style.visibility</p:attrName>
                                        </p:attrNameLst>
                                      </p:cBhvr>
                                      <p:to>
                                        <p:strVal val="hidden"/>
                                      </p:to>
                                    </p:set>
                                  </p:childTnLst>
                                </p:cTn>
                              </p:par>
                              <p:par>
                                <p:cTn id="61" presetID="1" presetClass="entr" presetSubtype="0" fill="hold" grpId="0" nodeType="withEffect">
                                  <p:stCondLst>
                                    <p:cond delay="0"/>
                                  </p:stCondLst>
                                  <p:childTnLst>
                                    <p:set>
                                      <p:cBhvr>
                                        <p:cTn id="62" dur="1" fill="hold">
                                          <p:stCondLst>
                                            <p:cond delay="0"/>
                                          </p:stCondLst>
                                        </p:cTn>
                                        <p:tgtEl>
                                          <p:spTgt spid="10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2" presetClass="exit" presetSubtype="4" fill="hold" nodeType="clickEffect">
                                  <p:stCondLst>
                                    <p:cond delay="0"/>
                                  </p:stCondLst>
                                  <p:childTnLst>
                                    <p:animEffect transition="out" filter="wipe(down)">
                                      <p:cBhvr>
                                        <p:cTn id="66" dur="500"/>
                                        <p:tgtEl>
                                          <p:spTgt spid="91"/>
                                        </p:tgtEl>
                                      </p:cBhvr>
                                    </p:animEffect>
                                    <p:set>
                                      <p:cBhvr>
                                        <p:cTn id="67" dur="1" fill="hold">
                                          <p:stCondLst>
                                            <p:cond delay="499"/>
                                          </p:stCondLst>
                                        </p:cTn>
                                        <p:tgtEl>
                                          <p:spTgt spid="91"/>
                                        </p:tgtEl>
                                        <p:attrNameLst>
                                          <p:attrName>style.visibility</p:attrName>
                                        </p:attrNameLst>
                                      </p:cBhvr>
                                      <p:to>
                                        <p:strVal val="hidden"/>
                                      </p:to>
                                    </p:set>
                                  </p:childTnLst>
                                </p:cTn>
                              </p:par>
                            </p:childTnLst>
                          </p:cTn>
                        </p:par>
                        <p:par>
                          <p:cTn id="68" fill="hold">
                            <p:stCondLst>
                              <p:cond delay="500"/>
                            </p:stCondLst>
                            <p:childTnLst>
                              <p:par>
                                <p:cTn id="69" presetID="1" presetClass="exit" presetSubtype="0" fill="hold" grpId="1" nodeType="afterEffect">
                                  <p:stCondLst>
                                    <p:cond delay="0"/>
                                  </p:stCondLst>
                                  <p:childTnLst>
                                    <p:set>
                                      <p:cBhvr>
                                        <p:cTn id="70" dur="1" fill="hold">
                                          <p:stCondLst>
                                            <p:cond delay="0"/>
                                          </p:stCondLst>
                                        </p:cTn>
                                        <p:tgtEl>
                                          <p:spTgt spid="103"/>
                                        </p:tgtEl>
                                        <p:attrNameLst>
                                          <p:attrName>style.visibility</p:attrName>
                                        </p:attrNameLst>
                                      </p:cBhvr>
                                      <p:to>
                                        <p:strVal val="hidden"/>
                                      </p:to>
                                    </p:set>
                                  </p:childTnLst>
                                </p:cTn>
                              </p:par>
                            </p:childTnLst>
                          </p:cTn>
                        </p:par>
                        <p:par>
                          <p:cTn id="71" fill="hold">
                            <p:stCondLst>
                              <p:cond delay="500"/>
                            </p:stCondLst>
                            <p:childTnLst>
                              <p:par>
                                <p:cTn id="72" presetID="1" presetClass="entr" presetSubtype="0" fill="hold" grpId="0" nodeType="afterEffect">
                                  <p:stCondLst>
                                    <p:cond delay="0"/>
                                  </p:stCondLst>
                                  <p:childTnLst>
                                    <p:set>
                                      <p:cBhvr>
                                        <p:cTn id="73" dur="1" fill="hold">
                                          <p:stCondLst>
                                            <p:cond delay="0"/>
                                          </p:stCondLst>
                                        </p:cTn>
                                        <p:tgtEl>
                                          <p:spTgt spid="104"/>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33"/>
                                        </p:tgtEl>
                                        <p:attrNameLst>
                                          <p:attrName>style.visibility</p:attrName>
                                        </p:attrNameLst>
                                      </p:cBhvr>
                                      <p:to>
                                        <p:strVal val="visible"/>
                                      </p:to>
                                    </p:set>
                                  </p:childTnLst>
                                </p:cTn>
                              </p:par>
                              <p:par>
                                <p:cTn id="78" presetID="22" presetClass="entr" presetSubtype="1" fill="hold" nodeType="with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wipe(up)">
                                      <p:cBhvr>
                                        <p:cTn id="80" dur="500"/>
                                        <p:tgtEl>
                                          <p:spTgt spid="108"/>
                                        </p:tgtEl>
                                      </p:cBhvr>
                                    </p:animEffect>
                                  </p:childTnLst>
                                </p:cTn>
                              </p:par>
                              <p:par>
                                <p:cTn id="81" presetID="22" presetClass="entr" presetSubtype="1" fill="hold" nodeType="with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up)">
                                      <p:cBhvr>
                                        <p:cTn id="83" dur="500"/>
                                        <p:tgtEl>
                                          <p:spTgt spid="16"/>
                                        </p:tgtEl>
                                      </p:cBhvr>
                                    </p:animEffect>
                                  </p:childTnLst>
                                </p:cTn>
                              </p:par>
                            </p:childTnLst>
                          </p:cTn>
                        </p:par>
                      </p:childTnLst>
                    </p:cTn>
                  </p:par>
                  <p:par>
                    <p:cTn id="84" fill="hold">
                      <p:stCondLst>
                        <p:cond delay="indefinite"/>
                      </p:stCondLst>
                      <p:childTnLst>
                        <p:par>
                          <p:cTn id="85" fill="hold">
                            <p:stCondLst>
                              <p:cond delay="0"/>
                            </p:stCondLst>
                            <p:childTnLst>
                              <p:par>
                                <p:cTn id="86" presetID="1" presetClass="exit" presetSubtype="0" fill="hold" nodeType="clickEffect">
                                  <p:stCondLst>
                                    <p:cond delay="0"/>
                                  </p:stCondLst>
                                  <p:childTnLst>
                                    <p:set>
                                      <p:cBhvr>
                                        <p:cTn id="87" dur="1" fill="hold">
                                          <p:stCondLst>
                                            <p:cond delay="0"/>
                                          </p:stCondLst>
                                        </p:cTn>
                                        <p:tgtEl>
                                          <p:spTgt spid="108"/>
                                        </p:tgtEl>
                                        <p:attrNameLst>
                                          <p:attrName>style.visibility</p:attrName>
                                        </p:attrNameLst>
                                      </p:cBhvr>
                                      <p:to>
                                        <p:strVal val="hidden"/>
                                      </p:to>
                                    </p:set>
                                  </p:childTnLst>
                                </p:cTn>
                              </p:par>
                              <p:par>
                                <p:cTn id="88" presetID="1" presetClass="exit" presetSubtype="0" fill="hold" nodeType="withEffect">
                                  <p:stCondLst>
                                    <p:cond delay="0"/>
                                  </p:stCondLst>
                                  <p:childTnLst>
                                    <p:set>
                                      <p:cBhvr>
                                        <p:cTn id="89" dur="1" fill="hold">
                                          <p:stCondLst>
                                            <p:cond delay="0"/>
                                          </p:stCondLst>
                                        </p:cTn>
                                        <p:tgtEl>
                                          <p:spTgt spid="16"/>
                                        </p:tgtEl>
                                        <p:attrNameLst>
                                          <p:attrName>style.visibility</p:attrName>
                                        </p:attrNameLst>
                                      </p:cBhvr>
                                      <p:to>
                                        <p:strVal val="hidden"/>
                                      </p:to>
                                    </p:set>
                                  </p:childTnLst>
                                </p:cTn>
                              </p:par>
                              <p:par>
                                <p:cTn id="90" presetID="1" presetClass="exit" presetSubtype="0" fill="hold" grpId="1" nodeType="withEffect">
                                  <p:stCondLst>
                                    <p:cond delay="0"/>
                                  </p:stCondLst>
                                  <p:childTnLst>
                                    <p:set>
                                      <p:cBhvr>
                                        <p:cTn id="91" dur="1" fill="hold">
                                          <p:stCondLst>
                                            <p:cond delay="0"/>
                                          </p:stCondLst>
                                        </p:cTn>
                                        <p:tgtEl>
                                          <p:spTgt spid="33"/>
                                        </p:tgtEl>
                                        <p:attrNameLst>
                                          <p:attrName>style.visibility</p:attrName>
                                        </p:attrNameLst>
                                      </p:cBhvr>
                                      <p:to>
                                        <p:strVal val="hidden"/>
                                      </p:to>
                                    </p:set>
                                  </p:childTnLst>
                                </p:cTn>
                              </p:par>
                            </p:childTnLst>
                          </p:cTn>
                        </p:par>
                        <p:par>
                          <p:cTn id="92" fill="hold">
                            <p:stCondLst>
                              <p:cond delay="0"/>
                            </p:stCondLst>
                            <p:childTnLst>
                              <p:par>
                                <p:cTn id="93" presetID="1" presetClass="exit" presetSubtype="0" fill="hold" grpId="1" nodeType="afterEffect">
                                  <p:stCondLst>
                                    <p:cond delay="0"/>
                                  </p:stCondLst>
                                  <p:childTnLst>
                                    <p:set>
                                      <p:cBhvr>
                                        <p:cTn id="94" dur="1" fill="hold">
                                          <p:stCondLst>
                                            <p:cond delay="0"/>
                                          </p:stCondLst>
                                        </p:cTn>
                                        <p:tgtEl>
                                          <p:spTgt spid="10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P spid="118" grpId="0" animBg="1"/>
      <p:bldP spid="118" grpId="1" animBg="1"/>
      <p:bldP spid="103" grpId="0" animBg="1"/>
      <p:bldP spid="103" grpId="1" animBg="1"/>
      <p:bldP spid="104" grpId="0" animBg="1"/>
      <p:bldP spid="105" grpId="0" animBg="1"/>
      <p:bldP spid="10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p:txBody>
          <a:bodyPr/>
          <a:lstStyle/>
          <a:p>
            <a:r>
              <a:rPr lang="en-US" dirty="0" smtClean="0"/>
              <a:t>SharePoint 2010 workflow authorization</a:t>
            </a:r>
            <a:endParaRPr lang="en-US" dirty="0"/>
          </a:p>
          <a:p>
            <a:pPr lvl="1"/>
            <a:r>
              <a:rPr lang="en-US" dirty="0" smtClean="0"/>
              <a:t>Run as: initiator user</a:t>
            </a:r>
            <a:endParaRPr lang="en-US" dirty="0"/>
          </a:p>
          <a:p>
            <a:pPr lvl="1"/>
            <a:r>
              <a:rPr lang="en-US" dirty="0" smtClean="0"/>
              <a:t>Run as: publisher user (Impersonation </a:t>
            </a:r>
            <a:r>
              <a:rPr lang="en-US" dirty="0"/>
              <a:t>S</a:t>
            </a:r>
            <a:r>
              <a:rPr lang="en-US" dirty="0" smtClean="0"/>
              <a:t>tep)</a:t>
            </a:r>
          </a:p>
          <a:p>
            <a:pPr lvl="1"/>
            <a:r>
              <a:rPr lang="en-US" dirty="0" smtClean="0"/>
              <a:t>Specific for classic workflow</a:t>
            </a:r>
            <a:endParaRPr lang="en-US" dirty="0"/>
          </a:p>
          <a:p>
            <a:r>
              <a:rPr lang="en-US" dirty="0" smtClean="0"/>
              <a:t>SharePoint 2013 workflow authorization</a:t>
            </a:r>
            <a:endParaRPr lang="en-US" dirty="0"/>
          </a:p>
          <a:p>
            <a:pPr lvl="1"/>
            <a:r>
              <a:rPr lang="en-US" dirty="0" smtClean="0"/>
              <a:t>Workflows have identity (app principal)</a:t>
            </a:r>
            <a:endParaRPr lang="en-US" dirty="0"/>
          </a:p>
          <a:p>
            <a:pPr lvl="1"/>
            <a:r>
              <a:rPr lang="en-US" dirty="0" smtClean="0"/>
              <a:t>Default access scope: read/write to site </a:t>
            </a:r>
            <a:br>
              <a:rPr lang="en-US" dirty="0" smtClean="0"/>
            </a:br>
            <a:r>
              <a:rPr lang="en-US" dirty="0" smtClean="0"/>
              <a:t>(</a:t>
            </a:r>
            <a:r>
              <a:rPr lang="en-US" dirty="0" err="1" smtClean="0"/>
              <a:t>Web.Write</a:t>
            </a:r>
            <a:r>
              <a:rPr lang="en-US" dirty="0" smtClean="0"/>
              <a:t>)</a:t>
            </a:r>
          </a:p>
          <a:p>
            <a:pPr lvl="1"/>
            <a:r>
              <a:rPr lang="en-US" dirty="0" smtClean="0"/>
              <a:t>Run as: app &amp; user</a:t>
            </a:r>
          </a:p>
          <a:p>
            <a:pPr lvl="1"/>
            <a:r>
              <a:rPr lang="en-US" dirty="0" smtClean="0"/>
              <a:t>Run as: app only (App Step)</a:t>
            </a:r>
            <a:endParaRPr lang="en-US" dirty="0"/>
          </a:p>
          <a:p>
            <a:endParaRPr lang="en-US" dirty="0"/>
          </a:p>
        </p:txBody>
      </p:sp>
      <p:sp>
        <p:nvSpPr>
          <p:cNvPr id="2" name="Title 1"/>
          <p:cNvSpPr>
            <a:spLocks noGrp="1"/>
          </p:cNvSpPr>
          <p:nvPr>
            <p:ph type="title"/>
          </p:nvPr>
        </p:nvSpPr>
        <p:spPr/>
        <p:txBody>
          <a:bodyPr/>
          <a:lstStyle/>
          <a:p>
            <a:r>
              <a:rPr lang="en-US" dirty="0" smtClean="0"/>
              <a:t>Authorization</a:t>
            </a:r>
            <a:endParaRPr lang="en-US" dirty="0"/>
          </a:p>
        </p:txBody>
      </p:sp>
      <p:pic>
        <p:nvPicPr>
          <p:cNvPr id="3" name="Picture 2"/>
          <p:cNvPicPr>
            <a:picLocks noChangeAspect="1"/>
          </p:cNvPicPr>
          <p:nvPr/>
        </p:nvPicPr>
        <p:blipFill>
          <a:blip r:embed="rId2"/>
          <a:stretch>
            <a:fillRect/>
          </a:stretch>
        </p:blipFill>
        <p:spPr>
          <a:xfrm>
            <a:off x="6675438" y="4243900"/>
            <a:ext cx="5486400" cy="1249926"/>
          </a:xfrm>
          <a:prstGeom prst="rect">
            <a:avLst/>
          </a:prstGeom>
        </p:spPr>
      </p:pic>
      <p:pic>
        <p:nvPicPr>
          <p:cNvPr id="4" name="Picture 3"/>
          <p:cNvPicPr>
            <a:picLocks noChangeAspect="1"/>
          </p:cNvPicPr>
          <p:nvPr/>
        </p:nvPicPr>
        <p:blipFill>
          <a:blip r:embed="rId3"/>
          <a:stretch>
            <a:fillRect/>
          </a:stretch>
        </p:blipFill>
        <p:spPr>
          <a:xfrm>
            <a:off x="1036637" y="5866081"/>
            <a:ext cx="6286500" cy="447675"/>
          </a:xfrm>
          <a:prstGeom prst="rect">
            <a:avLst/>
          </a:prstGeom>
        </p:spPr>
      </p:pic>
    </p:spTree>
    <p:extLst>
      <p:ext uri="{BB962C8B-B14F-4D97-AF65-F5344CB8AC3E}">
        <p14:creationId xmlns:p14="http://schemas.microsoft.com/office/powerpoint/2010/main" val="329118902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Workflow app </a:t>
            </a:r>
            <a:r>
              <a:rPr lang="en-US" dirty="0"/>
              <a:t>p</a:t>
            </a:r>
            <a:r>
              <a:rPr lang="en-US" dirty="0" smtClean="0"/>
              <a:t>rincipals and authorization</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67623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146304" tIns="91440" rIns="146304" bIns="91440" rtlCol="0" anchor="t">
            <a:noAutofit/>
          </a:bodyPr>
          <a:lstStyle/>
          <a:p>
            <a:r>
              <a:rPr lang="en-US" dirty="0" smtClean="0"/>
              <a:t>SharePoint app </a:t>
            </a:r>
            <a:r>
              <a:rPr lang="en-US" dirty="0"/>
              <a:t>h</a:t>
            </a:r>
            <a:r>
              <a:rPr lang="en-US" dirty="0" smtClean="0"/>
              <a:t>osting</a:t>
            </a:r>
            <a:endParaRPr lang="en-US" dirty="0"/>
          </a:p>
        </p:txBody>
      </p:sp>
      <p:sp>
        <p:nvSpPr>
          <p:cNvPr id="4" name="Rectangle 3"/>
          <p:cNvSpPr/>
          <p:nvPr/>
        </p:nvSpPr>
        <p:spPr>
          <a:xfrm>
            <a:off x="9206684" y="5460259"/>
            <a:ext cx="1653386" cy="932603"/>
          </a:xfrm>
          <a:prstGeom prst="rect">
            <a:avLst/>
          </a:prstGeom>
          <a:ln/>
          <a:effectLst/>
          <a:scene3d>
            <a:camera prst="orthographicFront">
              <a:rot lat="0" lon="0" rev="0"/>
            </a:camera>
            <a:lightRig rig="twoPt" dir="tl"/>
          </a:scene3d>
        </p:spPr>
        <p:style>
          <a:lnRef idx="0">
            <a:schemeClr val="accent4"/>
          </a:lnRef>
          <a:fillRef idx="3">
            <a:schemeClr val="accent4"/>
          </a:fillRef>
          <a:effectRef idx="3">
            <a:schemeClr val="accent4"/>
          </a:effectRef>
          <a:fontRef idx="minor">
            <a:schemeClr val="lt1"/>
          </a:fontRef>
        </p:style>
        <p:txBody>
          <a:bodyPr lIns="119541" tIns="59771" rIns="119541" bIns="59771" rtlCol="0" anchor="ctr"/>
          <a:lstStyle/>
          <a:p>
            <a:pPr algn="ctr"/>
            <a:r>
              <a:rPr lang="en-US" sz="2400" b="1" dirty="0">
                <a:solidFill>
                  <a:srgbClr val="FFFFFF"/>
                </a:solidFill>
                <a:latin typeface="Segoe UI Light"/>
                <a:ea typeface="Segoe UI" pitchFamily="34" charset="0"/>
                <a:cs typeface="Segoe UI" pitchFamily="34" charset="0"/>
              </a:rPr>
              <a:t>App Web </a:t>
            </a:r>
            <a:br>
              <a:rPr lang="en-US" sz="2400" b="1" dirty="0">
                <a:solidFill>
                  <a:srgbClr val="FFFFFF"/>
                </a:solidFill>
                <a:latin typeface="Segoe UI Light"/>
                <a:ea typeface="Segoe UI" pitchFamily="34" charset="0"/>
                <a:cs typeface="Segoe UI" pitchFamily="34" charset="0"/>
              </a:rPr>
            </a:br>
            <a:r>
              <a:rPr lang="en-US" sz="2000" b="1" dirty="0">
                <a:solidFill>
                  <a:srgbClr val="FFFFFF"/>
                </a:solidFill>
                <a:latin typeface="Segoe UI Light"/>
                <a:ea typeface="Segoe UI" pitchFamily="34" charset="0"/>
                <a:cs typeface="Segoe UI" pitchFamily="34" charset="0"/>
              </a:rPr>
              <a:t>(from WSP)</a:t>
            </a:r>
          </a:p>
        </p:txBody>
      </p:sp>
      <p:sp>
        <p:nvSpPr>
          <p:cNvPr id="5" name="Rectangle 4"/>
          <p:cNvSpPr/>
          <p:nvPr/>
        </p:nvSpPr>
        <p:spPr>
          <a:xfrm>
            <a:off x="7285037" y="4588342"/>
            <a:ext cx="1813925" cy="932603"/>
          </a:xfrm>
          <a:prstGeom prst="rect">
            <a:avLst/>
          </a:prstGeom>
          <a:solidFill>
            <a:schemeClr val="tx2">
              <a:lumMod val="75000"/>
              <a:lumOff val="25000"/>
            </a:schemeClr>
          </a:solidFill>
          <a:ln>
            <a:noFill/>
            <a:headEnd type="none" w="med" len="med"/>
            <a:tailEnd type="none" w="med" len="med"/>
          </a:ln>
          <a:effectLst/>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spc="100" dirty="0" smtClean="0">
                <a:solidFill>
                  <a:srgbClr val="FFFFFF"/>
                </a:solidFill>
                <a:latin typeface="Segoe UI Light"/>
              </a:rPr>
              <a:t>Host</a:t>
            </a:r>
          </a:p>
          <a:p>
            <a:pPr algn="ctr" defTabSz="932472" fontAlgn="base">
              <a:spcBef>
                <a:spcPct val="0"/>
              </a:spcBef>
              <a:spcAft>
                <a:spcPct val="0"/>
              </a:spcAft>
            </a:pPr>
            <a:r>
              <a:rPr lang="en-US" sz="2400" b="1" spc="100" dirty="0" smtClean="0">
                <a:solidFill>
                  <a:srgbClr val="FFFFFF"/>
                </a:solidFill>
                <a:latin typeface="Segoe UI Light"/>
              </a:rPr>
              <a:t>web</a:t>
            </a:r>
            <a:endParaRPr lang="en-US" sz="2800" b="1" spc="100" dirty="0">
              <a:solidFill>
                <a:srgbClr val="FFFFFF"/>
              </a:solidFill>
              <a:latin typeface="Segoe UI Light"/>
            </a:endParaRPr>
          </a:p>
        </p:txBody>
      </p:sp>
      <p:sp>
        <p:nvSpPr>
          <p:cNvPr id="6" name="Rectangle 5"/>
          <p:cNvSpPr/>
          <p:nvPr/>
        </p:nvSpPr>
        <p:spPr>
          <a:xfrm>
            <a:off x="3018256" y="4752704"/>
            <a:ext cx="4257643" cy="1844258"/>
          </a:xfrm>
          <a:prstGeom prst="rect">
            <a:avLst/>
          </a:prstGeom>
        </p:spPr>
        <p:txBody>
          <a:bodyPr wrap="square" lIns="119541" tIns="59771" rIns="119541" bIns="59771">
            <a:spAutoFit/>
          </a:bodyPr>
          <a:lstStyle/>
          <a:p>
            <a:pPr algn="r"/>
            <a:r>
              <a:rPr lang="en-US" sz="3200" dirty="0">
                <a:gradFill>
                  <a:gsLst>
                    <a:gs pos="1250">
                      <a:srgbClr val="012654"/>
                    </a:gs>
                    <a:gs pos="99000">
                      <a:srgbClr val="012654"/>
                    </a:gs>
                  </a:gsLst>
                  <a:lin ang="5400000" scaled="0"/>
                </a:gradFill>
                <a:latin typeface="Segoe UI Light"/>
              </a:rPr>
              <a:t>SharePoint-Hosted </a:t>
            </a:r>
            <a:r>
              <a:rPr lang="en-US" sz="3200" dirty="0" smtClean="0">
                <a:gradFill>
                  <a:gsLst>
                    <a:gs pos="1250">
                      <a:srgbClr val="012654"/>
                    </a:gs>
                    <a:gs pos="99000">
                      <a:srgbClr val="012654"/>
                    </a:gs>
                  </a:gsLst>
                  <a:lin ang="5400000" scaled="0"/>
                </a:gradFill>
                <a:latin typeface="Segoe UI Light"/>
              </a:rPr>
              <a:t>App</a:t>
            </a:r>
            <a:endParaRPr lang="en-US" sz="1836" b="1" dirty="0">
              <a:solidFill>
                <a:srgbClr val="505050"/>
              </a:solidFill>
              <a:cs typeface="Segoe UI" pitchFamily="34" charset="0"/>
            </a:endParaRPr>
          </a:p>
          <a:p>
            <a:pPr algn="r"/>
            <a:r>
              <a:rPr lang="en-US" sz="2000" dirty="0" smtClean="0">
                <a:gradFill>
                  <a:gsLst>
                    <a:gs pos="1250">
                      <a:srgbClr val="505050"/>
                    </a:gs>
                    <a:gs pos="100000">
                      <a:srgbClr val="505050"/>
                    </a:gs>
                  </a:gsLst>
                  <a:lin ang="5400000" scaled="0"/>
                </a:gradFill>
              </a:rPr>
              <a:t>Reuse </a:t>
            </a:r>
            <a:r>
              <a:rPr lang="en-US" sz="2000" dirty="0">
                <a:gradFill>
                  <a:gsLst>
                    <a:gs pos="1250">
                      <a:srgbClr val="505050"/>
                    </a:gs>
                    <a:gs pos="100000">
                      <a:srgbClr val="505050"/>
                    </a:gs>
                  </a:gsLst>
                  <a:lin ang="5400000" scaled="0"/>
                </a:gradFill>
              </a:rPr>
              <a:t>web </a:t>
            </a:r>
            <a:r>
              <a:rPr lang="en-US" sz="2000" dirty="0" smtClean="0">
                <a:gradFill>
                  <a:gsLst>
                    <a:gs pos="1250">
                      <a:srgbClr val="505050"/>
                    </a:gs>
                    <a:gs pos="100000">
                      <a:srgbClr val="505050"/>
                    </a:gs>
                  </a:gsLst>
                  <a:lin ang="5400000" scaled="0"/>
                </a:gradFill>
              </a:rPr>
              <a:t>elements (lists, out-of-box </a:t>
            </a:r>
            <a:r>
              <a:rPr lang="en-US" sz="2000" dirty="0">
                <a:gradFill>
                  <a:gsLst>
                    <a:gs pos="1250">
                      <a:srgbClr val="505050"/>
                    </a:gs>
                    <a:gs pos="100000">
                      <a:srgbClr val="505050"/>
                    </a:gs>
                  </a:gsLst>
                  <a:lin ang="5400000" scaled="0"/>
                </a:gradFill>
              </a:rPr>
              <a:t>web parts)</a:t>
            </a:r>
          </a:p>
          <a:p>
            <a:pPr marL="231775" lvl="1" algn="r"/>
            <a:r>
              <a:rPr lang="en-US" sz="2000" dirty="0" smtClean="0">
                <a:solidFill>
                  <a:srgbClr val="505050"/>
                </a:solidFill>
              </a:rPr>
              <a:t>Client </a:t>
            </a:r>
            <a:r>
              <a:rPr lang="en-US" sz="2000" dirty="0">
                <a:solidFill>
                  <a:srgbClr val="505050"/>
                </a:solidFill>
              </a:rPr>
              <a:t>side technologies and declarative </a:t>
            </a:r>
            <a:r>
              <a:rPr lang="en-US" sz="2000" dirty="0" smtClean="0">
                <a:solidFill>
                  <a:srgbClr val="505050"/>
                </a:solidFill>
              </a:rPr>
              <a:t>workflows</a:t>
            </a:r>
            <a:endParaRPr lang="en-US" sz="2000" dirty="0">
              <a:gradFill>
                <a:gsLst>
                  <a:gs pos="1250">
                    <a:srgbClr val="505050"/>
                  </a:gs>
                  <a:gs pos="100000">
                    <a:srgbClr val="505050"/>
                  </a:gs>
                </a:gsLst>
                <a:lin ang="5400000" scaled="0"/>
              </a:gradFill>
            </a:endParaRPr>
          </a:p>
        </p:txBody>
      </p:sp>
      <p:cxnSp>
        <p:nvCxnSpPr>
          <p:cNvPr id="9" name="Straight Connector 8"/>
          <p:cNvCxnSpPr/>
          <p:nvPr/>
        </p:nvCxnSpPr>
        <p:spPr>
          <a:xfrm>
            <a:off x="481913" y="4366498"/>
            <a:ext cx="11706303" cy="0"/>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8166584" y="5687339"/>
            <a:ext cx="0" cy="265848"/>
          </a:xfrm>
          <a:prstGeom prst="line">
            <a:avLst/>
          </a:prstGeom>
          <a:ln w="38100">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166586" y="5937082"/>
            <a:ext cx="725169" cy="0"/>
          </a:xfrm>
          <a:prstGeom prst="line">
            <a:avLst/>
          </a:prstGeom>
          <a:ln w="38100">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779837" y="2788216"/>
            <a:ext cx="8412480" cy="0"/>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3810611" y="1451754"/>
            <a:ext cx="3466676" cy="1167150"/>
          </a:xfrm>
          <a:prstGeom prst="rect">
            <a:avLst/>
          </a:prstGeom>
        </p:spPr>
        <p:txBody>
          <a:bodyPr wrap="square" lIns="119541" tIns="59771" rIns="119541" bIns="59771">
            <a:spAutoFit/>
          </a:bodyPr>
          <a:lstStyle/>
          <a:p>
            <a:pPr algn="r"/>
            <a:r>
              <a:rPr lang="en-US" sz="2800" dirty="0" smtClean="0">
                <a:gradFill>
                  <a:gsLst>
                    <a:gs pos="1250">
                      <a:srgbClr val="012654"/>
                    </a:gs>
                    <a:gs pos="99000">
                      <a:srgbClr val="012654"/>
                    </a:gs>
                  </a:gsLst>
                  <a:lin ang="5400000" scaled="0"/>
                </a:gradFill>
                <a:latin typeface="Segoe UI Light"/>
              </a:rPr>
              <a:t>Provider-hosted </a:t>
            </a:r>
            <a:r>
              <a:rPr lang="en-US" sz="2800" dirty="0">
                <a:gradFill>
                  <a:gsLst>
                    <a:gs pos="1250">
                      <a:srgbClr val="012654"/>
                    </a:gs>
                    <a:gs pos="99000">
                      <a:srgbClr val="012654"/>
                    </a:gs>
                  </a:gsLst>
                  <a:lin ang="5400000" scaled="0"/>
                </a:gradFill>
                <a:latin typeface="Segoe UI Light"/>
              </a:rPr>
              <a:t>App</a:t>
            </a:r>
          </a:p>
          <a:p>
            <a:pPr algn="r"/>
            <a:r>
              <a:rPr lang="en-US" sz="2000" dirty="0">
                <a:gradFill>
                  <a:gsLst>
                    <a:gs pos="1250">
                      <a:srgbClr val="505050"/>
                    </a:gs>
                    <a:gs pos="100000">
                      <a:srgbClr val="505050"/>
                    </a:gs>
                  </a:gsLst>
                  <a:lin ang="5400000" scaled="0"/>
                </a:gradFill>
              </a:rPr>
              <a:t>“Bring your own server hosting infrastructure”</a:t>
            </a:r>
          </a:p>
        </p:txBody>
      </p:sp>
      <p:sp>
        <p:nvSpPr>
          <p:cNvPr id="32" name="Rectangle 31"/>
          <p:cNvSpPr/>
          <p:nvPr/>
        </p:nvSpPr>
        <p:spPr>
          <a:xfrm>
            <a:off x="7298742" y="1429679"/>
            <a:ext cx="1827650" cy="1184406"/>
          </a:xfrm>
          <a:prstGeom prst="rect">
            <a:avLst/>
          </a:prstGeom>
          <a:solidFill>
            <a:schemeClr val="tx2">
              <a:lumMod val="75000"/>
              <a:lumOff val="25000"/>
            </a:schemeClr>
          </a:solidFill>
          <a:ln>
            <a:noFill/>
            <a:headEnd type="none" w="med" len="med"/>
            <a:tailEnd type="none" w="med" len="med"/>
          </a:ln>
          <a:effectLst/>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spc="100" dirty="0">
                <a:solidFill>
                  <a:srgbClr val="FFFFFF"/>
                </a:solidFill>
                <a:latin typeface="Segoe UI Light"/>
              </a:rPr>
              <a:t>SharePoint </a:t>
            </a:r>
            <a:br>
              <a:rPr lang="en-US" sz="2400" b="1" spc="100" dirty="0">
                <a:solidFill>
                  <a:srgbClr val="FFFFFF"/>
                </a:solidFill>
                <a:latin typeface="Segoe UI Light"/>
              </a:rPr>
            </a:br>
            <a:r>
              <a:rPr lang="en-US" sz="2400" b="1" spc="100" dirty="0">
                <a:solidFill>
                  <a:srgbClr val="FFFFFF"/>
                </a:solidFill>
                <a:latin typeface="Segoe UI Light"/>
              </a:rPr>
              <a:t>Web</a:t>
            </a:r>
          </a:p>
        </p:txBody>
      </p:sp>
      <p:cxnSp>
        <p:nvCxnSpPr>
          <p:cNvPr id="33" name="Straight Connector 32"/>
          <p:cNvCxnSpPr/>
          <p:nvPr/>
        </p:nvCxnSpPr>
        <p:spPr>
          <a:xfrm flipH="1">
            <a:off x="9378133" y="2011736"/>
            <a:ext cx="328587" cy="0"/>
          </a:xfrm>
          <a:prstGeom prst="line">
            <a:avLst/>
          </a:prstGeom>
          <a:ln w="38100">
            <a:headEnd type="oval"/>
            <a:tailEnd type="ova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284646" y="2783325"/>
            <a:ext cx="2885591" cy="1351816"/>
          </a:xfrm>
          <a:prstGeom prst="rect">
            <a:avLst/>
          </a:prstGeom>
        </p:spPr>
        <p:txBody>
          <a:bodyPr wrap="square" lIns="119541" tIns="59771" rIns="119541" bIns="59771">
            <a:spAutoFit/>
          </a:bodyPr>
          <a:lstStyle/>
          <a:p>
            <a:r>
              <a:rPr lang="en-US" sz="2000" dirty="0">
                <a:gradFill>
                  <a:gsLst>
                    <a:gs pos="1250">
                      <a:srgbClr val="505050"/>
                    </a:gs>
                    <a:gs pos="100000">
                      <a:srgbClr val="505050"/>
                    </a:gs>
                  </a:gsLst>
                  <a:lin ang="5400000" scaled="0"/>
                </a:gradFill>
              </a:rPr>
              <a:t>Get remote events from SharePoint </a:t>
            </a:r>
            <a:br>
              <a:rPr lang="en-US" sz="2000" dirty="0">
                <a:gradFill>
                  <a:gsLst>
                    <a:gs pos="1250">
                      <a:srgbClr val="505050"/>
                    </a:gs>
                    <a:gs pos="100000">
                      <a:srgbClr val="505050"/>
                    </a:gs>
                  </a:gsLst>
                  <a:lin ang="5400000" scaled="0"/>
                </a:gradFill>
              </a:rPr>
            </a:br>
            <a:r>
              <a:rPr lang="en-US" sz="2000" dirty="0">
                <a:gradFill>
                  <a:gsLst>
                    <a:gs pos="1250">
                      <a:srgbClr val="505050"/>
                    </a:gs>
                    <a:gs pos="100000">
                      <a:srgbClr val="505050"/>
                    </a:gs>
                  </a:gsLst>
                  <a:lin ang="5400000" scaled="0"/>
                </a:gradFill>
              </a:rPr>
              <a:t>Use CSOM/REST + </a:t>
            </a:r>
            <a:br>
              <a:rPr lang="en-US" sz="2000" dirty="0">
                <a:gradFill>
                  <a:gsLst>
                    <a:gs pos="1250">
                      <a:srgbClr val="505050"/>
                    </a:gs>
                    <a:gs pos="100000">
                      <a:srgbClr val="505050"/>
                    </a:gs>
                  </a:gsLst>
                  <a:lin ang="5400000" scaled="0"/>
                </a:gradFill>
              </a:rPr>
            </a:br>
            <a:r>
              <a:rPr lang="en-US" sz="2000" dirty="0" err="1" smtClean="0">
                <a:gradFill>
                  <a:gsLst>
                    <a:gs pos="1250">
                      <a:srgbClr val="505050"/>
                    </a:gs>
                    <a:gs pos="100000">
                      <a:srgbClr val="505050"/>
                    </a:gs>
                  </a:gsLst>
                  <a:lin ang="5400000" scaled="0"/>
                </a:gradFill>
              </a:rPr>
              <a:t>OAuth</a:t>
            </a:r>
            <a:endParaRPr lang="en-US" sz="2000" dirty="0">
              <a:gradFill>
                <a:gsLst>
                  <a:gs pos="1250">
                    <a:srgbClr val="505050"/>
                  </a:gs>
                  <a:gs pos="100000">
                    <a:srgbClr val="505050"/>
                  </a:gs>
                </a:gsLst>
                <a:lin ang="5400000" scaled="0"/>
              </a:gradFill>
            </a:endParaRPr>
          </a:p>
        </p:txBody>
      </p:sp>
      <p:sp>
        <p:nvSpPr>
          <p:cNvPr id="35" name="Left Brace 34"/>
          <p:cNvSpPr/>
          <p:nvPr/>
        </p:nvSpPr>
        <p:spPr>
          <a:xfrm>
            <a:off x="3056343" y="1320144"/>
            <a:ext cx="636147" cy="2926362"/>
          </a:xfrm>
          <a:prstGeom prst="leftBrace">
            <a:avLst>
              <a:gd name="adj1" fmla="val 36695"/>
              <a:gd name="adj2" fmla="val 50000"/>
            </a:avLst>
          </a:prstGeom>
          <a:noFill/>
          <a:ln>
            <a:solidFill>
              <a:schemeClr val="accent1"/>
            </a:solidFill>
          </a:ln>
        </p:spPr>
        <p:style>
          <a:lnRef idx="1">
            <a:schemeClr val="accent1"/>
          </a:lnRef>
          <a:fillRef idx="0">
            <a:schemeClr val="accent1"/>
          </a:fillRef>
          <a:effectRef idx="0">
            <a:schemeClr val="accent1"/>
          </a:effectRef>
          <a:fontRef idx="minor">
            <a:schemeClr val="tx1"/>
          </a:fontRef>
        </p:style>
        <p:txBody>
          <a:bodyPr lIns="119541" tIns="59771" rIns="119541" bIns="59771" rtlCol="0" anchor="ctr"/>
          <a:lstStyle/>
          <a:p>
            <a:pPr algn="ctr"/>
            <a:endParaRPr lang="en-US" sz="2142">
              <a:solidFill>
                <a:srgbClr val="505050"/>
              </a:solidFill>
            </a:endParaRPr>
          </a:p>
        </p:txBody>
      </p:sp>
      <p:sp>
        <p:nvSpPr>
          <p:cNvPr id="36" name="Rectangle 35"/>
          <p:cNvSpPr/>
          <p:nvPr/>
        </p:nvSpPr>
        <p:spPr>
          <a:xfrm>
            <a:off x="302670" y="1714768"/>
            <a:ext cx="3204976" cy="1105594"/>
          </a:xfrm>
          <a:prstGeom prst="rect">
            <a:avLst/>
          </a:prstGeom>
        </p:spPr>
        <p:txBody>
          <a:bodyPr wrap="square" lIns="119541" tIns="59771" rIns="119541" bIns="59771">
            <a:spAutoFit/>
          </a:bodyPr>
          <a:lstStyle/>
          <a:p>
            <a:r>
              <a:rPr lang="en-US" sz="3200" dirty="0" smtClean="0">
                <a:gradFill>
                  <a:gsLst>
                    <a:gs pos="1250">
                      <a:srgbClr val="012654"/>
                    </a:gs>
                    <a:gs pos="99000">
                      <a:srgbClr val="012654"/>
                    </a:gs>
                  </a:gsLst>
                  <a:lin ang="5400000" scaled="0"/>
                </a:gradFill>
                <a:latin typeface="Segoe UI Light"/>
              </a:rPr>
              <a:t>Cloud-hosted apps</a:t>
            </a:r>
            <a:endParaRPr lang="en-US" sz="3200" dirty="0">
              <a:gradFill>
                <a:gsLst>
                  <a:gs pos="1250">
                    <a:srgbClr val="012654"/>
                  </a:gs>
                  <a:gs pos="99000">
                    <a:srgbClr val="012654"/>
                  </a:gs>
                </a:gsLst>
                <a:lin ang="5400000" scaled="0"/>
              </a:gradFill>
              <a:latin typeface="Segoe UI Light"/>
            </a:endParaRPr>
          </a:p>
        </p:txBody>
      </p:sp>
      <p:sp>
        <p:nvSpPr>
          <p:cNvPr id="37" name="Rectangle 36"/>
          <p:cNvSpPr/>
          <p:nvPr/>
        </p:nvSpPr>
        <p:spPr>
          <a:xfrm>
            <a:off x="9978911" y="1451754"/>
            <a:ext cx="2155385" cy="1184406"/>
          </a:xfrm>
          <a:prstGeom prst="rect">
            <a:avLst/>
          </a:prstGeom>
          <a:solidFill>
            <a:schemeClr val="accent6"/>
          </a:solidFill>
          <a:ln/>
          <a:effectLst/>
          <a:scene3d>
            <a:camera prst="orthographicFront">
              <a:rot lat="0" lon="0" rev="0"/>
            </a:camera>
            <a:lightRig rig="twoPt" dir="tl"/>
          </a:scene3d>
        </p:spPr>
        <p:style>
          <a:lnRef idx="0">
            <a:schemeClr val="accent6"/>
          </a:lnRef>
          <a:fillRef idx="3">
            <a:schemeClr val="accent6"/>
          </a:fillRef>
          <a:effectRef idx="3">
            <a:schemeClr val="accent6"/>
          </a:effectRef>
          <a:fontRef idx="minor">
            <a:schemeClr val="lt1"/>
          </a:fontRef>
        </p:style>
        <p:txBody>
          <a:bodyPr lIns="119541" tIns="59771" rIns="119541" bIns="59771" rtlCol="0" anchor="ctr"/>
          <a:lstStyle/>
          <a:p>
            <a:pPr algn="ctr"/>
            <a:r>
              <a:rPr lang="en-US" sz="2400" b="1" dirty="0">
                <a:solidFill>
                  <a:srgbClr val="FFFFFF"/>
                </a:solidFill>
                <a:latin typeface="Segoe UI Light"/>
                <a:ea typeface="Segoe UI" pitchFamily="34" charset="0"/>
                <a:cs typeface="Segoe UI" pitchFamily="34" charset="0"/>
              </a:rPr>
              <a:t>Your Hosted Site</a:t>
            </a:r>
          </a:p>
        </p:txBody>
      </p:sp>
      <p:sp>
        <p:nvSpPr>
          <p:cNvPr id="21" name="Rectangle 20"/>
          <p:cNvSpPr/>
          <p:nvPr/>
        </p:nvSpPr>
        <p:spPr>
          <a:xfrm>
            <a:off x="3818372" y="2842647"/>
            <a:ext cx="3465831" cy="1474926"/>
          </a:xfrm>
          <a:prstGeom prst="rect">
            <a:avLst/>
          </a:prstGeom>
        </p:spPr>
        <p:txBody>
          <a:bodyPr wrap="square" lIns="119541" tIns="59771" rIns="119541" bIns="59771">
            <a:spAutoFit/>
          </a:bodyPr>
          <a:lstStyle/>
          <a:p>
            <a:pPr algn="r"/>
            <a:r>
              <a:rPr lang="en-US" sz="2800" dirty="0" err="1">
                <a:gradFill>
                  <a:gsLst>
                    <a:gs pos="1250">
                      <a:srgbClr val="012654"/>
                    </a:gs>
                    <a:gs pos="99000">
                      <a:srgbClr val="012654"/>
                    </a:gs>
                  </a:gsLst>
                  <a:lin ang="5400000" scaled="0"/>
                </a:gradFill>
                <a:latin typeface="Segoe UI Light"/>
              </a:rPr>
              <a:t>Autohosted</a:t>
            </a:r>
            <a:r>
              <a:rPr lang="en-US" sz="2800" dirty="0">
                <a:gradFill>
                  <a:gsLst>
                    <a:gs pos="1250">
                      <a:srgbClr val="012654"/>
                    </a:gs>
                    <a:gs pos="99000">
                      <a:srgbClr val="012654"/>
                    </a:gs>
                  </a:gsLst>
                  <a:lin ang="5400000" scaled="0"/>
                </a:gradFill>
                <a:latin typeface="Segoe UI Light"/>
              </a:rPr>
              <a:t> </a:t>
            </a:r>
            <a:r>
              <a:rPr lang="en-US" sz="2800" dirty="0" smtClean="0">
                <a:gradFill>
                  <a:gsLst>
                    <a:gs pos="1250">
                      <a:srgbClr val="012654"/>
                    </a:gs>
                    <a:gs pos="99000">
                      <a:srgbClr val="012654"/>
                    </a:gs>
                  </a:gsLst>
                  <a:lin ang="5400000" scaled="0"/>
                </a:gradFill>
                <a:latin typeface="Segoe UI Light"/>
              </a:rPr>
              <a:t>App</a:t>
            </a:r>
            <a:endParaRPr lang="en-US" sz="1050" b="1" dirty="0">
              <a:solidFill>
                <a:srgbClr val="505050"/>
              </a:solidFill>
              <a:ea typeface="Segoe UI" pitchFamily="34" charset="0"/>
              <a:cs typeface="Segoe UI" pitchFamily="34" charset="0"/>
            </a:endParaRPr>
          </a:p>
          <a:p>
            <a:pPr algn="r"/>
            <a:r>
              <a:rPr lang="en-US" sz="2000" dirty="0">
                <a:gradFill>
                  <a:gsLst>
                    <a:gs pos="1250">
                      <a:srgbClr val="505050"/>
                    </a:gs>
                    <a:gs pos="100000">
                      <a:srgbClr val="505050"/>
                    </a:gs>
                  </a:gsLst>
                  <a:lin ang="5400000" scaled="0"/>
                </a:gradFill>
              </a:rPr>
              <a:t>Windows Azure + SQL Azure provisioned automatically as apps are installed</a:t>
            </a:r>
          </a:p>
        </p:txBody>
      </p:sp>
      <p:sp>
        <p:nvSpPr>
          <p:cNvPr id="22" name="Rectangle 21"/>
          <p:cNvSpPr/>
          <p:nvPr/>
        </p:nvSpPr>
        <p:spPr>
          <a:xfrm>
            <a:off x="9978911" y="2903738"/>
            <a:ext cx="2155385" cy="1174622"/>
          </a:xfrm>
          <a:prstGeom prst="rect">
            <a:avLst/>
          </a:prstGeom>
          <a:solidFill>
            <a:schemeClr val="accent3"/>
          </a:solidFill>
          <a:ln/>
          <a:effectLst/>
          <a:scene3d>
            <a:camera prst="orthographicFront">
              <a:rot lat="0" lon="0" rev="0"/>
            </a:camera>
            <a:lightRig rig="twoPt" dir="tl"/>
          </a:scene3d>
        </p:spPr>
        <p:style>
          <a:lnRef idx="0">
            <a:schemeClr val="accent5"/>
          </a:lnRef>
          <a:fillRef idx="3">
            <a:schemeClr val="accent5"/>
          </a:fillRef>
          <a:effectRef idx="3">
            <a:schemeClr val="accent5"/>
          </a:effectRef>
          <a:fontRef idx="minor">
            <a:schemeClr val="lt1"/>
          </a:fontRef>
        </p:style>
        <p:txBody>
          <a:bodyPr lIns="119541" tIns="59771" rIns="119541" bIns="59771" rtlCol="0" anchor="ctr"/>
          <a:lstStyle/>
          <a:p>
            <a:pPr algn="ctr"/>
            <a:r>
              <a:rPr lang="en-US" sz="2400" b="1" dirty="0">
                <a:solidFill>
                  <a:srgbClr val="FFFFFF"/>
                </a:solidFill>
                <a:latin typeface="Segoe UI Light"/>
                <a:ea typeface="Segoe UI" pitchFamily="34" charset="0"/>
                <a:cs typeface="Segoe UI" pitchFamily="34" charset="0"/>
              </a:rPr>
              <a:t>Azure </a:t>
            </a:r>
          </a:p>
        </p:txBody>
      </p:sp>
      <p:sp>
        <p:nvSpPr>
          <p:cNvPr id="23" name="Rectangle 22"/>
          <p:cNvSpPr/>
          <p:nvPr/>
        </p:nvSpPr>
        <p:spPr>
          <a:xfrm>
            <a:off x="7298742" y="2903737"/>
            <a:ext cx="1827650" cy="1180798"/>
          </a:xfrm>
          <a:prstGeom prst="rect">
            <a:avLst/>
          </a:prstGeom>
          <a:solidFill>
            <a:schemeClr val="tx2">
              <a:lumMod val="75000"/>
              <a:lumOff val="25000"/>
            </a:schemeClr>
          </a:solidFill>
          <a:ln>
            <a:noFill/>
            <a:headEnd type="none" w="med" len="med"/>
            <a:tailEnd type="none" w="med" len="med"/>
          </a:ln>
          <a:effectLst/>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spc="100" dirty="0">
                <a:solidFill>
                  <a:srgbClr val="FFFFFF"/>
                </a:solidFill>
                <a:latin typeface="Segoe UI Light"/>
              </a:rPr>
              <a:t>SharePoint Web</a:t>
            </a:r>
          </a:p>
        </p:txBody>
      </p:sp>
      <p:cxnSp>
        <p:nvCxnSpPr>
          <p:cNvPr id="24" name="Straight Connector 23"/>
          <p:cNvCxnSpPr/>
          <p:nvPr/>
        </p:nvCxnSpPr>
        <p:spPr>
          <a:xfrm flipH="1">
            <a:off x="9378132" y="3501025"/>
            <a:ext cx="391449" cy="0"/>
          </a:xfrm>
          <a:prstGeom prst="line">
            <a:avLst/>
          </a:prstGeom>
          <a:ln w="38100">
            <a:headEnd type="oval"/>
            <a:tailEnd type="ova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9780996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10"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par>
                                <p:cTn id="53" presetID="10" presetClass="entr" presetSubtype="0" fill="hold"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par>
                                <p:cTn id="59" presetID="10" presetClass="entr" presetSubtype="0" fill="hold"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childTnLst>
                                </p:cTn>
                              </p:par>
                              <p:par>
                                <p:cTn id="62" presetID="10" presetClass="entr" presetSubtype="0" fill="hold"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1" grpId="0"/>
      <p:bldP spid="32" grpId="0" animBg="1"/>
      <p:bldP spid="34" grpId="0"/>
      <p:bldP spid="35" grpId="0" animBg="1"/>
      <p:bldP spid="36" grpId="0"/>
      <p:bldP spid="37" grpId="0" animBg="1"/>
      <p:bldP spid="21" grpId="0"/>
      <p:bldP spid="22" grpId="0" animBg="1"/>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Placeholder 34"/>
          <p:cNvSpPr>
            <a:spLocks noGrp="1"/>
          </p:cNvSpPr>
          <p:nvPr>
            <p:ph type="body" sz="quarter" idx="10"/>
          </p:nvPr>
        </p:nvSpPr>
        <p:spPr>
          <a:xfrm>
            <a:off x="274638" y="1212850"/>
            <a:ext cx="11887200" cy="3379387"/>
          </a:xfrm>
        </p:spPr>
        <p:txBody>
          <a:bodyPr/>
          <a:lstStyle/>
          <a:p>
            <a:r>
              <a:rPr lang="en-US" dirty="0" smtClean="0"/>
              <a:t>SharePoint-hosted apps</a:t>
            </a:r>
          </a:p>
          <a:p>
            <a:pPr marL="342900" lvl="1" indent="0">
              <a:buNone/>
            </a:pPr>
            <a:endParaRPr lang="en-US" dirty="0" smtClean="0">
              <a:gradFill>
                <a:gsLst>
                  <a:gs pos="100000">
                    <a:schemeClr val="tx1"/>
                  </a:gs>
                  <a:gs pos="6000">
                    <a:schemeClr val="tx1"/>
                  </a:gs>
                </a:gsLst>
                <a:lin ang="5400000" scaled="0"/>
              </a:gradFill>
            </a:endParaRPr>
          </a:p>
          <a:p>
            <a:pPr marL="342900" lvl="1" indent="0">
              <a:buNone/>
            </a:pPr>
            <a:endParaRPr lang="en-US" dirty="0">
              <a:gradFill>
                <a:gsLst>
                  <a:gs pos="100000">
                    <a:schemeClr val="tx1"/>
                  </a:gs>
                  <a:gs pos="6000">
                    <a:schemeClr val="tx1"/>
                  </a:gs>
                </a:gsLst>
                <a:lin ang="5400000" scaled="0"/>
              </a:gradFill>
            </a:endParaRPr>
          </a:p>
          <a:p>
            <a:pPr marL="342900" lvl="1" indent="0">
              <a:buNone/>
            </a:pPr>
            <a:endParaRPr lang="en-US" dirty="0" smtClean="0">
              <a:gradFill>
                <a:gsLst>
                  <a:gs pos="100000">
                    <a:schemeClr val="tx1"/>
                  </a:gs>
                  <a:gs pos="6000">
                    <a:schemeClr val="tx1"/>
                  </a:gs>
                </a:gsLst>
                <a:lin ang="5400000" scaled="0"/>
              </a:gradFill>
            </a:endParaRPr>
          </a:p>
          <a:p>
            <a:pPr marL="342900" lvl="1" indent="0">
              <a:buNone/>
            </a:pPr>
            <a:endParaRPr lang="en-US" dirty="0" smtClean="0">
              <a:gradFill>
                <a:gsLst>
                  <a:gs pos="100000">
                    <a:schemeClr val="tx1"/>
                  </a:gs>
                  <a:gs pos="6000">
                    <a:schemeClr val="tx1"/>
                  </a:gs>
                </a:gsLst>
                <a:lin ang="5400000" scaled="0"/>
              </a:gradFill>
            </a:endParaRPr>
          </a:p>
          <a:p>
            <a:pPr lvl="1"/>
            <a:r>
              <a:rPr lang="en-US" sz="2000" dirty="0" smtClean="0">
                <a:gradFill>
                  <a:gsLst>
                    <a:gs pos="100000">
                      <a:schemeClr val="tx1"/>
                    </a:gs>
                    <a:gs pos="6000">
                      <a:schemeClr val="tx1"/>
                    </a:gs>
                  </a:gsLst>
                  <a:lin ang="5400000" scaled="0"/>
                </a:gradFill>
              </a:rPr>
              <a:t>Low </a:t>
            </a:r>
            <a:r>
              <a:rPr lang="en-US" sz="2000" dirty="0">
                <a:gradFill>
                  <a:gsLst>
                    <a:gs pos="100000">
                      <a:schemeClr val="tx1"/>
                    </a:gs>
                    <a:gs pos="6000">
                      <a:schemeClr val="tx1"/>
                    </a:gs>
                  </a:gsLst>
                  <a:lin ang="5400000" scaled="0"/>
                </a:gradFill>
              </a:rPr>
              <a:t>barrier to entry</a:t>
            </a:r>
          </a:p>
          <a:p>
            <a:pPr lvl="1"/>
            <a:r>
              <a:rPr lang="en-US" sz="2000" dirty="0">
                <a:gradFill>
                  <a:gsLst>
                    <a:gs pos="100000">
                      <a:schemeClr val="tx1"/>
                    </a:gs>
                    <a:gs pos="6000">
                      <a:schemeClr val="tx1"/>
                    </a:gs>
                  </a:gsLst>
                  <a:lin ang="5400000" scaled="0"/>
                </a:gradFill>
              </a:rPr>
              <a:t>Inherent multi-tenancy and isolation</a:t>
            </a:r>
          </a:p>
          <a:p>
            <a:pPr lvl="1"/>
            <a:r>
              <a:rPr lang="en-US" sz="2000" dirty="0">
                <a:gradFill>
                  <a:gsLst>
                    <a:gs pos="100000">
                      <a:schemeClr val="tx1"/>
                    </a:gs>
                    <a:gs pos="6000">
                      <a:schemeClr val="tx1"/>
                    </a:gs>
                  </a:gsLst>
                  <a:lin ang="5400000" scaled="0"/>
                </a:gradFill>
              </a:rPr>
              <a:t>Workflow </a:t>
            </a:r>
            <a:r>
              <a:rPr lang="en-US" sz="2000" dirty="0" smtClean="0">
                <a:gradFill>
                  <a:gsLst>
                    <a:gs pos="100000">
                      <a:schemeClr val="tx1"/>
                    </a:gs>
                    <a:gs pos="6000">
                      <a:schemeClr val="tx1"/>
                    </a:gs>
                  </a:gsLst>
                  <a:lin ang="5400000" scaled="0"/>
                </a:gradFill>
              </a:rPr>
              <a:t>is </a:t>
            </a:r>
            <a:r>
              <a:rPr lang="en-US" sz="2000" dirty="0">
                <a:gradFill>
                  <a:gsLst>
                    <a:gs pos="100000">
                      <a:schemeClr val="tx1"/>
                    </a:gs>
                    <a:gs pos="6000">
                      <a:schemeClr val="tx1"/>
                    </a:gs>
                  </a:gsLst>
                  <a:lin ang="5400000" scaled="0"/>
                </a:gradFill>
              </a:rPr>
              <a:t>the middle </a:t>
            </a:r>
            <a:r>
              <a:rPr lang="en-US" sz="2000" dirty="0" smtClean="0">
                <a:gradFill>
                  <a:gsLst>
                    <a:gs pos="100000">
                      <a:schemeClr val="tx1"/>
                    </a:gs>
                    <a:gs pos="6000">
                      <a:schemeClr val="tx1"/>
                    </a:gs>
                  </a:gsLst>
                  <a:lin ang="5400000" scaled="0"/>
                </a:gradFill>
              </a:rPr>
              <a:t>tier</a:t>
            </a:r>
            <a:endParaRPr lang="en-US" sz="2000" dirty="0">
              <a:gradFill>
                <a:gsLst>
                  <a:gs pos="100000">
                    <a:schemeClr val="tx1"/>
                  </a:gs>
                  <a:gs pos="6000">
                    <a:schemeClr val="tx1"/>
                  </a:gs>
                </a:gsLst>
                <a:lin ang="5400000" scaled="0"/>
              </a:gradFill>
            </a:endParaRPr>
          </a:p>
        </p:txBody>
      </p:sp>
      <p:sp>
        <p:nvSpPr>
          <p:cNvPr id="3" name="Title 2"/>
          <p:cNvSpPr>
            <a:spLocks noGrp="1"/>
          </p:cNvSpPr>
          <p:nvPr>
            <p:ph type="title"/>
          </p:nvPr>
        </p:nvSpPr>
        <p:spPr/>
        <p:txBody>
          <a:bodyPr/>
          <a:lstStyle/>
          <a:p>
            <a:r>
              <a:rPr lang="en-US" dirty="0" smtClean="0"/>
              <a:t>Workflows in apps</a:t>
            </a:r>
            <a:endParaRPr lang="en-US" dirty="0"/>
          </a:p>
        </p:txBody>
      </p:sp>
      <p:sp>
        <p:nvSpPr>
          <p:cNvPr id="36" name="Text Placeholder 35"/>
          <p:cNvSpPr>
            <a:spLocks noGrp="1"/>
          </p:cNvSpPr>
          <p:nvPr>
            <p:ph type="body" sz="quarter" idx="4294967295"/>
          </p:nvPr>
        </p:nvSpPr>
        <p:spPr>
          <a:xfrm>
            <a:off x="6934201" y="1212850"/>
            <a:ext cx="5227638" cy="3588675"/>
          </a:xfrm>
          <a:prstGeom prst="rect">
            <a:avLst/>
          </a:prstGeom>
        </p:spPr>
        <p:txBody>
          <a:bodyPr/>
          <a:lstStyle/>
          <a:p>
            <a:pPr marL="0" indent="0">
              <a:buNone/>
            </a:pPr>
            <a:r>
              <a:rPr lang="en-US" dirty="0">
                <a:gradFill>
                  <a:gsLst>
                    <a:gs pos="1250">
                      <a:schemeClr val="tx2"/>
                    </a:gs>
                    <a:gs pos="99000">
                      <a:schemeClr val="tx2"/>
                    </a:gs>
                  </a:gsLst>
                  <a:lin ang="5400000" scaled="0"/>
                </a:gradFill>
              </a:rPr>
              <a:t>Cloud-hosted apps</a:t>
            </a:r>
          </a:p>
          <a:p>
            <a:pPr marL="0" lvl="1"/>
            <a:endParaRPr lang="en-US" dirty="0">
              <a:gradFill>
                <a:gsLst>
                  <a:gs pos="100000">
                    <a:schemeClr val="tx1"/>
                  </a:gs>
                  <a:gs pos="6000">
                    <a:schemeClr val="tx1"/>
                  </a:gs>
                </a:gsLst>
                <a:lin ang="5400000" scaled="0"/>
              </a:gradFill>
            </a:endParaRPr>
          </a:p>
          <a:p>
            <a:pPr marL="0" lvl="1"/>
            <a:endParaRPr lang="en-US" dirty="0">
              <a:gradFill>
                <a:gsLst>
                  <a:gs pos="100000">
                    <a:schemeClr val="tx1"/>
                  </a:gs>
                  <a:gs pos="6000">
                    <a:schemeClr val="tx1"/>
                  </a:gs>
                </a:gsLst>
                <a:lin ang="5400000" scaled="0"/>
              </a:gradFill>
            </a:endParaRPr>
          </a:p>
          <a:p>
            <a:pPr marL="0" lvl="1"/>
            <a:endParaRPr lang="en-US" dirty="0">
              <a:gradFill>
                <a:gsLst>
                  <a:gs pos="100000">
                    <a:schemeClr val="tx1"/>
                  </a:gs>
                  <a:gs pos="6000">
                    <a:schemeClr val="tx1"/>
                  </a:gs>
                </a:gsLst>
                <a:lin ang="5400000" scaled="0"/>
              </a:gradFill>
            </a:endParaRPr>
          </a:p>
          <a:p>
            <a:pPr marL="0" lvl="1" indent="0">
              <a:buNone/>
            </a:pPr>
            <a:endParaRPr lang="en-US" sz="2000" dirty="0" smtClean="0">
              <a:gradFill>
                <a:gsLst>
                  <a:gs pos="100000">
                    <a:schemeClr val="tx1"/>
                  </a:gs>
                  <a:gs pos="6000">
                    <a:schemeClr val="tx1"/>
                  </a:gs>
                </a:gsLst>
                <a:lin ang="5400000" scaled="0"/>
              </a:gradFill>
            </a:endParaRPr>
          </a:p>
          <a:p>
            <a:pPr marL="342900" lvl="1" indent="-342900"/>
            <a:r>
              <a:rPr lang="en-US" sz="2000" dirty="0">
                <a:gradFill>
                  <a:gsLst>
                    <a:gs pos="100000">
                      <a:schemeClr val="tx1"/>
                    </a:gs>
                    <a:gs pos="6000">
                      <a:schemeClr val="tx1"/>
                    </a:gs>
                  </a:gsLst>
                  <a:lin ang="5400000" scaled="0"/>
                </a:gradFill>
              </a:rPr>
              <a:t>Full power of the web – choose your infrastructure</a:t>
            </a:r>
          </a:p>
          <a:p>
            <a:pPr marL="342900" lvl="1" indent="-342900"/>
            <a:r>
              <a:rPr lang="en-US" sz="2000" dirty="0">
                <a:gradFill>
                  <a:gsLst>
                    <a:gs pos="100000">
                      <a:schemeClr val="tx1"/>
                    </a:gs>
                    <a:gs pos="6000">
                      <a:schemeClr val="tx1"/>
                    </a:gs>
                  </a:gsLst>
                  <a:lin ang="5400000" scaled="0"/>
                </a:gradFill>
              </a:rPr>
              <a:t>Workflow is </a:t>
            </a:r>
            <a:r>
              <a:rPr lang="en-US" sz="2000" dirty="0" smtClean="0">
                <a:gradFill>
                  <a:gsLst>
                    <a:gs pos="100000">
                      <a:schemeClr val="tx1"/>
                    </a:gs>
                    <a:gs pos="6000">
                      <a:schemeClr val="tx1"/>
                    </a:gs>
                  </a:gsLst>
                  <a:lin ang="5400000" scaled="0"/>
                </a:gradFill>
              </a:rPr>
              <a:t>SharePoint service for</a:t>
            </a:r>
            <a:r>
              <a:rPr lang="en-US" sz="2000" dirty="0">
                <a:gradFill>
                  <a:gsLst>
                    <a:gs pos="100000">
                      <a:schemeClr val="tx1"/>
                    </a:gs>
                    <a:gs pos="6000">
                      <a:schemeClr val="tx1"/>
                    </a:gs>
                  </a:gsLst>
                  <a:lin ang="5400000" scaled="0"/>
                </a:gradFill>
              </a:rPr>
              <a:t> </a:t>
            </a:r>
            <a:r>
              <a:rPr lang="en-US" sz="2000" dirty="0" smtClean="0">
                <a:gradFill>
                  <a:gsLst>
                    <a:gs pos="100000">
                      <a:schemeClr val="tx1"/>
                    </a:gs>
                    <a:gs pos="6000">
                      <a:schemeClr val="tx1"/>
                    </a:gs>
                  </a:gsLst>
                  <a:lin ang="5400000" scaled="0"/>
                </a:gradFill>
              </a:rPr>
              <a:t>business processes</a:t>
            </a:r>
            <a:endParaRPr lang="en-US" sz="2000" dirty="0">
              <a:gradFill>
                <a:gsLst>
                  <a:gs pos="100000">
                    <a:schemeClr val="tx1"/>
                  </a:gs>
                  <a:gs pos="6000">
                    <a:schemeClr val="tx1"/>
                  </a:gs>
                </a:gsLst>
                <a:lin ang="5400000" scaled="0"/>
              </a:gradFill>
            </a:endParaRPr>
          </a:p>
        </p:txBody>
      </p:sp>
      <p:grpSp>
        <p:nvGrpSpPr>
          <p:cNvPr id="37" name="Group 36"/>
          <p:cNvGrpSpPr/>
          <p:nvPr/>
        </p:nvGrpSpPr>
        <p:grpSpPr>
          <a:xfrm>
            <a:off x="2001147" y="2049462"/>
            <a:ext cx="1461959" cy="1016186"/>
            <a:chOff x="526211" y="1328468"/>
            <a:chExt cx="1433423" cy="996351"/>
          </a:xfrm>
        </p:grpSpPr>
        <p:sp>
          <p:nvSpPr>
            <p:cNvPr id="38" name="Rounded Rectangle 37"/>
            <p:cNvSpPr/>
            <p:nvPr/>
          </p:nvSpPr>
          <p:spPr>
            <a:xfrm>
              <a:off x="526211" y="1328468"/>
              <a:ext cx="940280" cy="72461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122" dirty="0">
                  <a:solidFill>
                    <a:prstClr val="black"/>
                  </a:solidFill>
                </a:rPr>
                <a:t>SharePoint Web</a:t>
              </a:r>
            </a:p>
          </p:txBody>
        </p:sp>
        <p:sp>
          <p:nvSpPr>
            <p:cNvPr id="39" name="Rounded Rectangle 38"/>
            <p:cNvSpPr/>
            <p:nvPr/>
          </p:nvSpPr>
          <p:spPr>
            <a:xfrm>
              <a:off x="1246517" y="1781355"/>
              <a:ext cx="713117" cy="543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2" dirty="0">
                  <a:solidFill>
                    <a:prstClr val="white"/>
                  </a:solidFill>
                </a:rPr>
                <a:t>App Web</a:t>
              </a:r>
            </a:p>
          </p:txBody>
        </p:sp>
      </p:grpSp>
      <p:grpSp>
        <p:nvGrpSpPr>
          <p:cNvPr id="40" name="Group 39"/>
          <p:cNvGrpSpPr/>
          <p:nvPr/>
        </p:nvGrpSpPr>
        <p:grpSpPr>
          <a:xfrm>
            <a:off x="7835525" y="2049462"/>
            <a:ext cx="2954712" cy="1171619"/>
            <a:chOff x="4715774" y="1260895"/>
            <a:chExt cx="2897039" cy="1148750"/>
          </a:xfrm>
        </p:grpSpPr>
        <p:sp>
          <p:nvSpPr>
            <p:cNvPr id="41" name="Rounded Rectangle 40"/>
            <p:cNvSpPr/>
            <p:nvPr/>
          </p:nvSpPr>
          <p:spPr>
            <a:xfrm>
              <a:off x="4715774" y="1351472"/>
              <a:ext cx="940280" cy="72461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122" dirty="0">
                  <a:solidFill>
                    <a:prstClr val="black"/>
                  </a:solidFill>
                </a:rPr>
                <a:t>SharePoint Web</a:t>
              </a:r>
            </a:p>
          </p:txBody>
        </p:sp>
        <p:sp>
          <p:nvSpPr>
            <p:cNvPr id="42" name="Rounded Rectangle 41"/>
            <p:cNvSpPr/>
            <p:nvPr/>
          </p:nvSpPr>
          <p:spPr>
            <a:xfrm>
              <a:off x="5436080" y="1804359"/>
              <a:ext cx="713117" cy="543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2" dirty="0">
                  <a:solidFill>
                    <a:prstClr val="white"/>
                  </a:solidFill>
                </a:rPr>
                <a:t>App Web</a:t>
              </a:r>
            </a:p>
          </p:txBody>
        </p:sp>
        <p:sp>
          <p:nvSpPr>
            <p:cNvPr id="43" name="Rounded Rectangle 42"/>
            <p:cNvSpPr/>
            <p:nvPr/>
          </p:nvSpPr>
          <p:spPr>
            <a:xfrm>
              <a:off x="6899696" y="1260895"/>
              <a:ext cx="713117" cy="5434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22" dirty="0">
                  <a:solidFill>
                    <a:prstClr val="black"/>
                  </a:solidFill>
                </a:rPr>
                <a:t>Azure</a:t>
              </a:r>
            </a:p>
          </p:txBody>
        </p:sp>
        <p:sp>
          <p:nvSpPr>
            <p:cNvPr id="44" name="Rounded Rectangle 43"/>
            <p:cNvSpPr/>
            <p:nvPr/>
          </p:nvSpPr>
          <p:spPr>
            <a:xfrm>
              <a:off x="6899696" y="1866181"/>
              <a:ext cx="713117" cy="543464"/>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122" dirty="0">
                  <a:solidFill>
                    <a:prstClr val="white"/>
                  </a:solidFill>
                </a:rPr>
                <a:t>Your Hosted Site</a:t>
              </a:r>
            </a:p>
          </p:txBody>
        </p:sp>
        <p:cxnSp>
          <p:nvCxnSpPr>
            <p:cNvPr id="45" name="Straight Connector 44"/>
            <p:cNvCxnSpPr/>
            <p:nvPr/>
          </p:nvCxnSpPr>
          <p:spPr>
            <a:xfrm flipH="1">
              <a:off x="6236898" y="1532627"/>
              <a:ext cx="552091" cy="399690"/>
            </a:xfrm>
            <a:prstGeom prst="line">
              <a:avLst/>
            </a:prstGeom>
            <a:ln w="38100">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6236898" y="2137913"/>
              <a:ext cx="552091" cy="0"/>
            </a:xfrm>
            <a:prstGeom prst="line">
              <a:avLst/>
            </a:prstGeom>
            <a:ln w="38100">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1562029" y="4917503"/>
            <a:ext cx="3730413" cy="1780159"/>
            <a:chOff x="448574" y="3490822"/>
            <a:chExt cx="3657600" cy="1745412"/>
          </a:xfrm>
        </p:grpSpPr>
        <p:sp>
          <p:nvSpPr>
            <p:cNvPr id="48" name="Rounded Rectangle 47"/>
            <p:cNvSpPr/>
            <p:nvPr/>
          </p:nvSpPr>
          <p:spPr>
            <a:xfrm>
              <a:off x="448574" y="3490822"/>
              <a:ext cx="3657600" cy="1745412"/>
            </a:xfrm>
            <a:prstGeom prst="roundRect">
              <a:avLst/>
            </a:prstGeom>
          </p:spPr>
          <p:style>
            <a:lnRef idx="2">
              <a:schemeClr val="accent1"/>
            </a:lnRef>
            <a:fillRef idx="1">
              <a:schemeClr val="lt1"/>
            </a:fillRef>
            <a:effectRef idx="0">
              <a:schemeClr val="accent1"/>
            </a:effectRef>
            <a:fontRef idx="minor">
              <a:schemeClr val="dk1"/>
            </a:fontRef>
          </p:style>
          <p:txBody>
            <a:bodyPr rtlCol="0" anchor="t" anchorCtr="0"/>
            <a:lstStyle/>
            <a:p>
              <a:pPr algn="ctr"/>
              <a:r>
                <a:rPr lang="en-US" sz="1122" dirty="0">
                  <a:solidFill>
                    <a:prstClr val="black"/>
                  </a:solidFill>
                </a:rPr>
                <a:t>SharePoint Web</a:t>
              </a:r>
            </a:p>
          </p:txBody>
        </p:sp>
        <p:sp>
          <p:nvSpPr>
            <p:cNvPr id="49" name="Rounded Rectangle 48"/>
            <p:cNvSpPr/>
            <p:nvPr/>
          </p:nvSpPr>
          <p:spPr>
            <a:xfrm>
              <a:off x="1716657" y="3830128"/>
              <a:ext cx="2009954" cy="13198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122" dirty="0">
                  <a:solidFill>
                    <a:prstClr val="white"/>
                  </a:solidFill>
                </a:rPr>
                <a:t>App Web</a:t>
              </a:r>
            </a:p>
          </p:txBody>
        </p:sp>
        <p:sp>
          <p:nvSpPr>
            <p:cNvPr id="50" name="Rounded Rectangle 49"/>
            <p:cNvSpPr/>
            <p:nvPr/>
          </p:nvSpPr>
          <p:spPr>
            <a:xfrm>
              <a:off x="595223" y="4236288"/>
              <a:ext cx="940279" cy="507519"/>
            </a:xfrm>
            <a:prstGeom prst="roundRect">
              <a:avLst/>
            </a:prstGeom>
          </p:spPr>
          <p:style>
            <a:lnRef idx="2">
              <a:schemeClr val="accent1"/>
            </a:lnRef>
            <a:fillRef idx="1">
              <a:schemeClr val="lt1"/>
            </a:fillRef>
            <a:effectRef idx="0">
              <a:schemeClr val="accent1"/>
            </a:effectRef>
            <a:fontRef idx="minor">
              <a:schemeClr val="dk1"/>
            </a:fontRef>
          </p:style>
          <p:txBody>
            <a:bodyPr rtlCol="0" anchor="t" anchorCtr="0"/>
            <a:lstStyle/>
            <a:p>
              <a:pPr algn="ctr"/>
              <a:r>
                <a:rPr lang="en-US" sz="1122" dirty="0">
                  <a:solidFill>
                    <a:prstClr val="black"/>
                  </a:solidFill>
                </a:rPr>
                <a:t>Lists and other data</a:t>
              </a:r>
            </a:p>
          </p:txBody>
        </p:sp>
        <p:sp>
          <p:nvSpPr>
            <p:cNvPr id="51" name="Rounded Rectangle 50"/>
            <p:cNvSpPr/>
            <p:nvPr/>
          </p:nvSpPr>
          <p:spPr>
            <a:xfrm>
              <a:off x="1917940" y="4832228"/>
              <a:ext cx="1607388" cy="253760"/>
            </a:xfrm>
            <a:prstGeom prst="roundRect">
              <a:avLst/>
            </a:prstGeom>
          </p:spPr>
          <p:style>
            <a:lnRef idx="2">
              <a:schemeClr val="accent1"/>
            </a:lnRef>
            <a:fillRef idx="1">
              <a:schemeClr val="lt1"/>
            </a:fillRef>
            <a:effectRef idx="0">
              <a:schemeClr val="accent1"/>
            </a:effectRef>
            <a:fontRef idx="minor">
              <a:schemeClr val="dk1"/>
            </a:fontRef>
          </p:style>
          <p:txBody>
            <a:bodyPr rtlCol="0" anchor="t" anchorCtr="0"/>
            <a:lstStyle/>
            <a:p>
              <a:pPr algn="ctr"/>
              <a:r>
                <a:rPr lang="en-US" sz="1122" dirty="0">
                  <a:solidFill>
                    <a:prstClr val="black"/>
                  </a:solidFill>
                </a:rPr>
                <a:t>Lists and other data</a:t>
              </a:r>
            </a:p>
          </p:txBody>
        </p:sp>
        <p:sp>
          <p:nvSpPr>
            <p:cNvPr id="52" name="Rounded Rectangle 51"/>
            <p:cNvSpPr/>
            <p:nvPr/>
          </p:nvSpPr>
          <p:spPr>
            <a:xfrm>
              <a:off x="1917940" y="4191713"/>
              <a:ext cx="1607388" cy="253760"/>
            </a:xfrm>
            <a:prstGeom prst="roundRect">
              <a:avLst/>
            </a:prstGeom>
          </p:spPr>
          <p:style>
            <a:lnRef idx="2">
              <a:schemeClr val="accent1"/>
            </a:lnRef>
            <a:fillRef idx="1">
              <a:schemeClr val="lt1"/>
            </a:fillRef>
            <a:effectRef idx="0">
              <a:schemeClr val="accent1"/>
            </a:effectRef>
            <a:fontRef idx="minor">
              <a:schemeClr val="dk1"/>
            </a:fontRef>
          </p:style>
          <p:txBody>
            <a:bodyPr rtlCol="0" anchor="t" anchorCtr="0"/>
            <a:lstStyle/>
            <a:p>
              <a:pPr algn="ctr"/>
              <a:r>
                <a:rPr lang="en-US" sz="1122" dirty="0">
                  <a:solidFill>
                    <a:prstClr val="black"/>
                  </a:solidFill>
                </a:rPr>
                <a:t>HTML / JS UI</a:t>
              </a:r>
            </a:p>
          </p:txBody>
        </p:sp>
      </p:grpSp>
      <p:grpSp>
        <p:nvGrpSpPr>
          <p:cNvPr id="53" name="Group 52"/>
          <p:cNvGrpSpPr/>
          <p:nvPr/>
        </p:nvGrpSpPr>
        <p:grpSpPr>
          <a:xfrm>
            <a:off x="2670594" y="5761754"/>
            <a:ext cx="2043359" cy="686903"/>
            <a:chOff x="457309" y="4318593"/>
            <a:chExt cx="2003475" cy="673495"/>
          </a:xfrm>
        </p:grpSpPr>
        <p:sp>
          <p:nvSpPr>
            <p:cNvPr id="54" name="Rounded Rectangle 53"/>
            <p:cNvSpPr/>
            <p:nvPr/>
          </p:nvSpPr>
          <p:spPr>
            <a:xfrm>
              <a:off x="853396" y="4507300"/>
              <a:ext cx="1607388" cy="253760"/>
            </a:xfrm>
            <a:prstGeom prst="roundRect">
              <a:avLst/>
            </a:prstGeom>
          </p:spPr>
          <p:style>
            <a:lnRef idx="2">
              <a:schemeClr val="accent1"/>
            </a:lnRef>
            <a:fillRef idx="1">
              <a:schemeClr val="lt1"/>
            </a:fillRef>
            <a:effectRef idx="0">
              <a:schemeClr val="accent1"/>
            </a:effectRef>
            <a:fontRef idx="minor">
              <a:schemeClr val="dk1"/>
            </a:fontRef>
          </p:style>
          <p:txBody>
            <a:bodyPr rtlCol="0" anchor="t" anchorCtr="0"/>
            <a:lstStyle/>
            <a:p>
              <a:pPr algn="ctr"/>
              <a:r>
                <a:rPr lang="en-US" sz="1122" b="1" dirty="0">
                  <a:solidFill>
                    <a:prstClr val="black"/>
                  </a:solidFill>
                </a:rPr>
                <a:t>Workflow</a:t>
              </a:r>
            </a:p>
          </p:txBody>
        </p:sp>
        <p:cxnSp>
          <p:nvCxnSpPr>
            <p:cNvPr id="55" name="Straight Arrow Connector 54"/>
            <p:cNvCxnSpPr>
              <a:stCxn id="50" idx="3"/>
              <a:endCxn id="54" idx="1"/>
            </p:cNvCxnSpPr>
            <p:nvPr/>
          </p:nvCxnSpPr>
          <p:spPr>
            <a:xfrm>
              <a:off x="457309" y="4564758"/>
              <a:ext cx="396087" cy="69422"/>
            </a:xfrm>
            <a:prstGeom prst="straightConnector1">
              <a:avLst/>
            </a:prstGeom>
            <a:ln>
              <a:headEnd type="arrow" w="med" len="med"/>
              <a:tailEnd type="arrow" w="med" len="med"/>
            </a:ln>
          </p:spPr>
          <p:style>
            <a:lnRef idx="2">
              <a:schemeClr val="dk1"/>
            </a:lnRef>
            <a:fillRef idx="0">
              <a:schemeClr val="dk1"/>
            </a:fillRef>
            <a:effectRef idx="1">
              <a:schemeClr val="dk1"/>
            </a:effectRef>
            <a:fontRef idx="minor">
              <a:schemeClr val="tx1"/>
            </a:fontRef>
          </p:style>
        </p:cxnSp>
        <p:cxnSp>
          <p:nvCxnSpPr>
            <p:cNvPr id="56" name="Straight Arrow Connector 55"/>
            <p:cNvCxnSpPr/>
            <p:nvPr/>
          </p:nvCxnSpPr>
          <p:spPr>
            <a:xfrm>
              <a:off x="2215152" y="4318593"/>
              <a:ext cx="0" cy="319721"/>
            </a:xfrm>
            <a:prstGeom prst="straightConnector1">
              <a:avLst/>
            </a:prstGeom>
            <a:ln>
              <a:headEnd type="arrow" w="med" len="med"/>
              <a:tailEnd type="arrow" w="med" len="med"/>
            </a:ln>
          </p:spPr>
          <p:style>
            <a:lnRef idx="2">
              <a:schemeClr val="dk1"/>
            </a:lnRef>
            <a:fillRef idx="0">
              <a:schemeClr val="dk1"/>
            </a:fillRef>
            <a:effectRef idx="1">
              <a:schemeClr val="dk1"/>
            </a:effectRef>
            <a:fontRef idx="minor">
              <a:schemeClr val="tx1"/>
            </a:fontRef>
          </p:style>
        </p:cxnSp>
        <p:cxnSp>
          <p:nvCxnSpPr>
            <p:cNvPr id="57" name="Straight Arrow Connector 56"/>
            <p:cNvCxnSpPr/>
            <p:nvPr/>
          </p:nvCxnSpPr>
          <p:spPr>
            <a:xfrm>
              <a:off x="2352205" y="4672367"/>
              <a:ext cx="0" cy="319721"/>
            </a:xfrm>
            <a:prstGeom prst="straightConnector1">
              <a:avLst/>
            </a:prstGeom>
            <a:ln>
              <a:headEnd type="arrow" w="med" len="med"/>
              <a:tailEnd type="arrow" w="med" len="med"/>
            </a:ln>
          </p:spPr>
          <p:style>
            <a:lnRef idx="2">
              <a:schemeClr val="dk1"/>
            </a:lnRef>
            <a:fillRef idx="0">
              <a:schemeClr val="dk1"/>
            </a:fillRef>
            <a:effectRef idx="1">
              <a:schemeClr val="dk1"/>
            </a:effectRef>
            <a:fontRef idx="minor">
              <a:schemeClr val="tx1"/>
            </a:fontRef>
          </p:style>
        </p:cxnSp>
      </p:grpSp>
      <p:sp>
        <p:nvSpPr>
          <p:cNvPr id="58" name="Rounded Rectangle 57"/>
          <p:cNvSpPr/>
          <p:nvPr/>
        </p:nvSpPr>
        <p:spPr>
          <a:xfrm>
            <a:off x="7701959" y="5554662"/>
            <a:ext cx="1454627" cy="505522"/>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122" dirty="0">
                <a:solidFill>
                  <a:prstClr val="white"/>
                </a:solidFill>
              </a:rPr>
              <a:t>Your Hosted App Logic</a:t>
            </a:r>
          </a:p>
        </p:txBody>
      </p:sp>
      <p:cxnSp>
        <p:nvCxnSpPr>
          <p:cNvPr id="31" name="Straight Connector 30"/>
          <p:cNvCxnSpPr>
            <a:stCxn id="58" idx="1"/>
            <a:endCxn id="48" idx="3"/>
          </p:cNvCxnSpPr>
          <p:nvPr/>
        </p:nvCxnSpPr>
        <p:spPr>
          <a:xfrm flipH="1">
            <a:off x="5292442" y="5807423"/>
            <a:ext cx="2409517" cy="160"/>
          </a:xfrm>
          <a:prstGeom prst="line">
            <a:avLst/>
          </a:prstGeom>
          <a:ln w="38100">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15350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6">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8"/>
                                        </p:tgtEl>
                                        <p:attrNameLst>
                                          <p:attrName>style.visibility</p:attrName>
                                        </p:attrNameLst>
                                      </p:cBhvr>
                                      <p:to>
                                        <p:strVal val="visible"/>
                                      </p:to>
                                    </p:set>
                                  </p:childTnLst>
                                </p:cTn>
                              </p:par>
                            </p:childTnLst>
                          </p:cTn>
                        </p:par>
                        <p:par>
                          <p:cTn id="35" fill="hold">
                            <p:stCondLst>
                              <p:cond delay="0"/>
                            </p:stCondLst>
                            <p:childTnLst>
                              <p:par>
                                <p:cTn id="36" presetID="1" presetClass="entr" presetSubtype="0"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Workflow in apps</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244741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049462"/>
            <a:ext cx="11887200" cy="1831975"/>
          </a:xfrm>
        </p:spPr>
        <p:txBody>
          <a:bodyPr/>
          <a:lstStyle/>
          <a:p>
            <a:r>
              <a:rPr lang="en-US" dirty="0" smtClean="0"/>
              <a:t>Configuration</a:t>
            </a:r>
            <a:endParaRPr lang="en-US" dirty="0"/>
          </a:p>
        </p:txBody>
      </p:sp>
    </p:spTree>
    <p:extLst>
      <p:ext uri="{BB962C8B-B14F-4D97-AF65-F5344CB8AC3E}">
        <p14:creationId xmlns:p14="http://schemas.microsoft.com/office/powerpoint/2010/main" val="385191155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Topology: Collocated</a:t>
            </a:r>
            <a:endParaRPr lang="en-US" dirty="0"/>
          </a:p>
        </p:txBody>
      </p:sp>
      <p:pic>
        <p:nvPicPr>
          <p:cNvPr id="1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1575" y="2265192"/>
            <a:ext cx="531698" cy="4433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Rectangle 30"/>
          <p:cNvSpPr/>
          <p:nvPr/>
        </p:nvSpPr>
        <p:spPr bwMode="auto">
          <a:xfrm>
            <a:off x="9024206" y="3262606"/>
            <a:ext cx="1505059" cy="1406355"/>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36" bIns="91440" numCol="1" rtlCol="0" anchor="b" anchorCtr="0" compatLnSpc="1">
            <a:prstTxWarp prst="textNoShape">
              <a:avLst/>
            </a:prstTxWarp>
          </a:bodyPr>
          <a:lstStyle/>
          <a:p>
            <a:pPr algn="ctr" defTabSz="1096978" fontAlgn="base">
              <a:spcBef>
                <a:spcPct val="0"/>
              </a:spcBef>
              <a:spcAft>
                <a:spcPct val="0"/>
              </a:spcAft>
            </a:pPr>
            <a:r>
              <a:rPr lang="en-US" sz="1600" dirty="0" smtClean="0">
                <a:gradFill>
                  <a:gsLst>
                    <a:gs pos="0">
                      <a:srgbClr val="FFFFFF"/>
                    </a:gs>
                    <a:gs pos="100000">
                      <a:srgbClr val="FFFFFF"/>
                    </a:gs>
                  </a:gsLst>
                  <a:lin ang="5400000" scaled="0"/>
                </a:gradFill>
              </a:rPr>
              <a:t>Database</a:t>
            </a:r>
          </a:p>
        </p:txBody>
      </p:sp>
      <p:sp>
        <p:nvSpPr>
          <p:cNvPr id="15" name="Rectangle 14"/>
          <p:cNvSpPr/>
          <p:nvPr/>
        </p:nvSpPr>
        <p:spPr>
          <a:xfrm>
            <a:off x="3514101" y="1221432"/>
            <a:ext cx="4609136" cy="176094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1836" dirty="0" smtClean="0">
                <a:solidFill>
                  <a:schemeClr val="tx1"/>
                </a:solidFill>
              </a:rPr>
              <a:t>Farm Node</a:t>
            </a:r>
            <a:endParaRPr lang="en-US" sz="1836" dirty="0">
              <a:solidFill>
                <a:schemeClr val="tx1"/>
              </a:solidFill>
            </a:endParaRPr>
          </a:p>
        </p:txBody>
      </p:sp>
      <p:grpSp>
        <p:nvGrpSpPr>
          <p:cNvPr id="8" name="Group 7"/>
          <p:cNvGrpSpPr/>
          <p:nvPr/>
        </p:nvGrpSpPr>
        <p:grpSpPr>
          <a:xfrm>
            <a:off x="6370637" y="1668482"/>
            <a:ext cx="1356234" cy="1242772"/>
            <a:chOff x="8519564" y="882892"/>
            <a:chExt cx="1356234" cy="1242772"/>
          </a:xfrm>
        </p:grpSpPr>
        <p:sp>
          <p:nvSpPr>
            <p:cNvPr id="39" name="Rectangle 38"/>
            <p:cNvSpPr/>
            <p:nvPr/>
          </p:nvSpPr>
          <p:spPr bwMode="auto">
            <a:xfrm>
              <a:off x="8519564" y="882892"/>
              <a:ext cx="1356234" cy="124277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40" bIns="91440" numCol="1" rtlCol="0" anchor="b" anchorCtr="0" compatLnSpc="1">
              <a:prstTxWarp prst="textNoShape">
                <a:avLst/>
              </a:prstTxWarp>
            </a:bodyPr>
            <a:lstStyle/>
            <a:p>
              <a:pPr algn="ctr" defTabSz="1096978" fontAlgn="base">
                <a:spcBef>
                  <a:spcPct val="0"/>
                </a:spcBef>
                <a:spcAft>
                  <a:spcPct val="0"/>
                </a:spcAft>
              </a:pPr>
              <a:r>
                <a:rPr lang="en-US" sz="1600" dirty="0" smtClean="0">
                  <a:gradFill>
                    <a:gsLst>
                      <a:gs pos="0">
                        <a:srgbClr val="FFFFFF"/>
                      </a:gs>
                      <a:gs pos="100000">
                        <a:srgbClr val="FFFFFF"/>
                      </a:gs>
                    </a:gsLst>
                    <a:lin ang="5400000" scaled="0"/>
                  </a:gradFill>
                </a:rPr>
                <a:t>WF Manager</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31922" y="1044162"/>
              <a:ext cx="670654" cy="670654"/>
            </a:xfrm>
            <a:prstGeom prst="rect">
              <a:avLst/>
            </a:prstGeom>
            <a:ln>
              <a:noFill/>
            </a:ln>
          </p:spPr>
        </p:pic>
      </p:grpSp>
      <p:grpSp>
        <p:nvGrpSpPr>
          <p:cNvPr id="12" name="Group 11"/>
          <p:cNvGrpSpPr/>
          <p:nvPr/>
        </p:nvGrpSpPr>
        <p:grpSpPr>
          <a:xfrm>
            <a:off x="3883532" y="1668482"/>
            <a:ext cx="1356234" cy="1242772"/>
            <a:chOff x="4264532" y="1668482"/>
            <a:chExt cx="1356234" cy="1242772"/>
          </a:xfrm>
        </p:grpSpPr>
        <p:sp>
          <p:nvSpPr>
            <p:cNvPr id="43" name="Rectangle 42"/>
            <p:cNvSpPr/>
            <p:nvPr/>
          </p:nvSpPr>
          <p:spPr bwMode="auto">
            <a:xfrm>
              <a:off x="4264532" y="1668482"/>
              <a:ext cx="1356234" cy="1242772"/>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40" bIns="91440" numCol="1" rtlCol="0" anchor="b" anchorCtr="0" compatLnSpc="1">
              <a:prstTxWarp prst="textNoShape">
                <a:avLst/>
              </a:prstTxWarp>
            </a:bodyPr>
            <a:lstStyle/>
            <a:p>
              <a:pPr algn="ctr" defTabSz="1096978" fontAlgn="base">
                <a:spcBef>
                  <a:spcPct val="0"/>
                </a:spcBef>
                <a:spcAft>
                  <a:spcPct val="0"/>
                </a:spcAft>
              </a:pPr>
              <a:r>
                <a:rPr lang="en-US" sz="1600" dirty="0" smtClean="0">
                  <a:gradFill>
                    <a:gsLst>
                      <a:gs pos="0">
                        <a:srgbClr val="FFFFFF"/>
                      </a:gs>
                      <a:gs pos="100000">
                        <a:srgbClr val="FFFFFF"/>
                      </a:gs>
                    </a:gsLst>
                    <a:lin ang="5400000" scaled="0"/>
                  </a:gradFill>
                </a:rPr>
                <a:t>SharePoint</a:t>
              </a:r>
            </a:p>
          </p:txBody>
        </p:sp>
        <p:pic>
          <p:nvPicPr>
            <p:cNvPr id="19" name="Picture 18"/>
            <p:cNvPicPr>
              <a:picLocks noChangeAspect="1"/>
            </p:cNvPicPr>
            <p:nvPr/>
          </p:nvPicPr>
          <p:blipFill>
            <a:blip r:embed="rId5"/>
            <a:stretch>
              <a:fillRect/>
            </a:stretch>
          </p:blipFill>
          <p:spPr>
            <a:xfrm>
              <a:off x="4631781" y="1863926"/>
              <a:ext cx="621736" cy="602306"/>
            </a:xfrm>
            <a:prstGeom prst="rect">
              <a:avLst/>
            </a:prstGeom>
            <a:solidFill>
              <a:srgbClr val="0072C6"/>
            </a:solidFill>
            <a:ln>
              <a:noFill/>
            </a:ln>
          </p:spPr>
        </p:pic>
      </p:grpSp>
      <p:sp>
        <p:nvSpPr>
          <p:cNvPr id="53" name="Rectangle 52"/>
          <p:cNvSpPr/>
          <p:nvPr/>
        </p:nvSpPr>
        <p:spPr>
          <a:xfrm>
            <a:off x="3514101" y="3085310"/>
            <a:ext cx="4609136" cy="1760947"/>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1836" dirty="0" smtClean="0">
                <a:solidFill>
                  <a:schemeClr val="tx1"/>
                </a:solidFill>
              </a:rPr>
              <a:t>Farm Node</a:t>
            </a:r>
            <a:endParaRPr lang="en-US" sz="1836" dirty="0">
              <a:solidFill>
                <a:schemeClr val="tx1"/>
              </a:solidFill>
            </a:endParaRPr>
          </a:p>
        </p:txBody>
      </p:sp>
      <p:grpSp>
        <p:nvGrpSpPr>
          <p:cNvPr id="54" name="Group 53"/>
          <p:cNvGrpSpPr/>
          <p:nvPr/>
        </p:nvGrpSpPr>
        <p:grpSpPr>
          <a:xfrm>
            <a:off x="6370637" y="3532360"/>
            <a:ext cx="1356234" cy="1242772"/>
            <a:chOff x="8519564" y="882892"/>
            <a:chExt cx="1356234" cy="1242772"/>
          </a:xfrm>
        </p:grpSpPr>
        <p:sp>
          <p:nvSpPr>
            <p:cNvPr id="60" name="Rectangle 59"/>
            <p:cNvSpPr/>
            <p:nvPr/>
          </p:nvSpPr>
          <p:spPr bwMode="auto">
            <a:xfrm>
              <a:off x="8519564" y="882892"/>
              <a:ext cx="1356234" cy="124277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40" bIns="91440" numCol="1" rtlCol="0" anchor="b" anchorCtr="0" compatLnSpc="1">
              <a:prstTxWarp prst="textNoShape">
                <a:avLst/>
              </a:prstTxWarp>
            </a:bodyPr>
            <a:lstStyle/>
            <a:p>
              <a:pPr algn="ctr" defTabSz="1096978" fontAlgn="base">
                <a:spcBef>
                  <a:spcPct val="0"/>
                </a:spcBef>
                <a:spcAft>
                  <a:spcPct val="0"/>
                </a:spcAft>
              </a:pPr>
              <a:r>
                <a:rPr lang="en-US" sz="1600" dirty="0" smtClean="0">
                  <a:gradFill>
                    <a:gsLst>
                      <a:gs pos="0">
                        <a:srgbClr val="FFFFFF"/>
                      </a:gs>
                      <a:gs pos="100000">
                        <a:srgbClr val="FFFFFF"/>
                      </a:gs>
                    </a:gsLst>
                    <a:lin ang="5400000" scaled="0"/>
                  </a:gradFill>
                </a:rPr>
                <a:t>WF Manager</a:t>
              </a:r>
            </a:p>
          </p:txBody>
        </p:sp>
        <p:pic>
          <p:nvPicPr>
            <p:cNvPr id="61" name="Picture 6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31922" y="1044162"/>
              <a:ext cx="670654" cy="670654"/>
            </a:xfrm>
            <a:prstGeom prst="rect">
              <a:avLst/>
            </a:prstGeom>
            <a:ln>
              <a:noFill/>
            </a:ln>
          </p:spPr>
        </p:pic>
      </p:grpSp>
      <p:grpSp>
        <p:nvGrpSpPr>
          <p:cNvPr id="56" name="Group 55"/>
          <p:cNvGrpSpPr/>
          <p:nvPr/>
        </p:nvGrpSpPr>
        <p:grpSpPr>
          <a:xfrm>
            <a:off x="3883532" y="3532360"/>
            <a:ext cx="1356234" cy="1242772"/>
            <a:chOff x="4264532" y="1668482"/>
            <a:chExt cx="1356234" cy="1242772"/>
          </a:xfrm>
        </p:grpSpPr>
        <p:sp>
          <p:nvSpPr>
            <p:cNvPr id="57" name="Rectangle 56"/>
            <p:cNvSpPr/>
            <p:nvPr/>
          </p:nvSpPr>
          <p:spPr bwMode="auto">
            <a:xfrm>
              <a:off x="4264532" y="1668482"/>
              <a:ext cx="1356234" cy="1242772"/>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40" bIns="91440" numCol="1" rtlCol="0" anchor="b" anchorCtr="0" compatLnSpc="1">
              <a:prstTxWarp prst="textNoShape">
                <a:avLst/>
              </a:prstTxWarp>
            </a:bodyPr>
            <a:lstStyle/>
            <a:p>
              <a:pPr algn="ctr" defTabSz="1096978" fontAlgn="base">
                <a:spcBef>
                  <a:spcPct val="0"/>
                </a:spcBef>
                <a:spcAft>
                  <a:spcPct val="0"/>
                </a:spcAft>
              </a:pPr>
              <a:r>
                <a:rPr lang="en-US" sz="1600" dirty="0" smtClean="0">
                  <a:gradFill>
                    <a:gsLst>
                      <a:gs pos="0">
                        <a:srgbClr val="FFFFFF"/>
                      </a:gs>
                      <a:gs pos="100000">
                        <a:srgbClr val="FFFFFF"/>
                      </a:gs>
                    </a:gsLst>
                    <a:lin ang="5400000" scaled="0"/>
                  </a:gradFill>
                </a:rPr>
                <a:t>SharePoint</a:t>
              </a:r>
            </a:p>
          </p:txBody>
        </p:sp>
        <p:pic>
          <p:nvPicPr>
            <p:cNvPr id="58" name="Picture 57"/>
            <p:cNvPicPr>
              <a:picLocks noChangeAspect="1"/>
            </p:cNvPicPr>
            <p:nvPr/>
          </p:nvPicPr>
          <p:blipFill>
            <a:blip r:embed="rId5"/>
            <a:stretch>
              <a:fillRect/>
            </a:stretch>
          </p:blipFill>
          <p:spPr>
            <a:xfrm>
              <a:off x="4631781" y="1863926"/>
              <a:ext cx="621736" cy="602306"/>
            </a:xfrm>
            <a:prstGeom prst="rect">
              <a:avLst/>
            </a:prstGeom>
            <a:solidFill>
              <a:srgbClr val="0072C6"/>
            </a:solidFill>
            <a:ln>
              <a:noFill/>
            </a:ln>
          </p:spPr>
        </p:pic>
      </p:grpSp>
      <p:sp>
        <p:nvSpPr>
          <p:cNvPr id="63" name="Rectangle 62"/>
          <p:cNvSpPr/>
          <p:nvPr/>
        </p:nvSpPr>
        <p:spPr>
          <a:xfrm>
            <a:off x="3514101" y="4949189"/>
            <a:ext cx="4609136" cy="1760947"/>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1836" dirty="0" smtClean="0">
                <a:solidFill>
                  <a:schemeClr val="tx1"/>
                </a:solidFill>
              </a:rPr>
              <a:t>Farm Node</a:t>
            </a:r>
            <a:endParaRPr lang="en-US" sz="1836" dirty="0">
              <a:solidFill>
                <a:schemeClr val="tx1"/>
              </a:solidFill>
            </a:endParaRPr>
          </a:p>
        </p:txBody>
      </p:sp>
      <p:grpSp>
        <p:nvGrpSpPr>
          <p:cNvPr id="65" name="Group 64"/>
          <p:cNvGrpSpPr/>
          <p:nvPr/>
        </p:nvGrpSpPr>
        <p:grpSpPr>
          <a:xfrm>
            <a:off x="6370637" y="5396239"/>
            <a:ext cx="1356234" cy="1242772"/>
            <a:chOff x="8519564" y="882892"/>
            <a:chExt cx="1356234" cy="1242772"/>
          </a:xfrm>
        </p:grpSpPr>
        <p:sp>
          <p:nvSpPr>
            <p:cNvPr id="69" name="Rectangle 68"/>
            <p:cNvSpPr/>
            <p:nvPr/>
          </p:nvSpPr>
          <p:spPr bwMode="auto">
            <a:xfrm>
              <a:off x="8519564" y="882892"/>
              <a:ext cx="1356234" cy="124277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40" bIns="91440" numCol="1" rtlCol="0" anchor="b" anchorCtr="0" compatLnSpc="1">
              <a:prstTxWarp prst="textNoShape">
                <a:avLst/>
              </a:prstTxWarp>
            </a:bodyPr>
            <a:lstStyle/>
            <a:p>
              <a:pPr algn="ctr" defTabSz="1096978" fontAlgn="base">
                <a:spcBef>
                  <a:spcPct val="0"/>
                </a:spcBef>
                <a:spcAft>
                  <a:spcPct val="0"/>
                </a:spcAft>
              </a:pPr>
              <a:r>
                <a:rPr lang="en-US" sz="1600" dirty="0" smtClean="0">
                  <a:gradFill>
                    <a:gsLst>
                      <a:gs pos="0">
                        <a:srgbClr val="FFFFFF"/>
                      </a:gs>
                      <a:gs pos="100000">
                        <a:srgbClr val="FFFFFF"/>
                      </a:gs>
                    </a:gsLst>
                    <a:lin ang="5400000" scaled="0"/>
                  </a:gradFill>
                </a:rPr>
                <a:t>WF Manager</a:t>
              </a:r>
            </a:p>
          </p:txBody>
        </p:sp>
        <p:pic>
          <p:nvPicPr>
            <p:cNvPr id="70" name="Picture 6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31922" y="1044162"/>
              <a:ext cx="670654" cy="670654"/>
            </a:xfrm>
            <a:prstGeom prst="rect">
              <a:avLst/>
            </a:prstGeom>
            <a:ln>
              <a:noFill/>
            </a:ln>
          </p:spPr>
        </p:pic>
      </p:grpSp>
      <p:grpSp>
        <p:nvGrpSpPr>
          <p:cNvPr id="66" name="Group 65"/>
          <p:cNvGrpSpPr/>
          <p:nvPr/>
        </p:nvGrpSpPr>
        <p:grpSpPr>
          <a:xfrm>
            <a:off x="3883532" y="5396239"/>
            <a:ext cx="1356234" cy="1242772"/>
            <a:chOff x="4264532" y="1668482"/>
            <a:chExt cx="1356234" cy="1242772"/>
          </a:xfrm>
        </p:grpSpPr>
        <p:sp>
          <p:nvSpPr>
            <p:cNvPr id="67" name="Rectangle 66"/>
            <p:cNvSpPr/>
            <p:nvPr/>
          </p:nvSpPr>
          <p:spPr bwMode="auto">
            <a:xfrm>
              <a:off x="4264532" y="1668482"/>
              <a:ext cx="1356234" cy="1242772"/>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40" bIns="91440" numCol="1" rtlCol="0" anchor="b" anchorCtr="0" compatLnSpc="1">
              <a:prstTxWarp prst="textNoShape">
                <a:avLst/>
              </a:prstTxWarp>
            </a:bodyPr>
            <a:lstStyle/>
            <a:p>
              <a:pPr algn="ctr" defTabSz="1096978" fontAlgn="base">
                <a:spcBef>
                  <a:spcPct val="0"/>
                </a:spcBef>
                <a:spcAft>
                  <a:spcPct val="0"/>
                </a:spcAft>
              </a:pPr>
              <a:r>
                <a:rPr lang="en-US" sz="1600" dirty="0" smtClean="0">
                  <a:gradFill>
                    <a:gsLst>
                      <a:gs pos="0">
                        <a:srgbClr val="FFFFFF"/>
                      </a:gs>
                      <a:gs pos="100000">
                        <a:srgbClr val="FFFFFF"/>
                      </a:gs>
                    </a:gsLst>
                    <a:lin ang="5400000" scaled="0"/>
                  </a:gradFill>
                </a:rPr>
                <a:t>SharePoint</a:t>
              </a:r>
            </a:p>
          </p:txBody>
        </p:sp>
        <p:pic>
          <p:nvPicPr>
            <p:cNvPr id="68" name="Picture 67"/>
            <p:cNvPicPr>
              <a:picLocks noChangeAspect="1"/>
            </p:cNvPicPr>
            <p:nvPr/>
          </p:nvPicPr>
          <p:blipFill>
            <a:blip r:embed="rId5"/>
            <a:stretch>
              <a:fillRect/>
            </a:stretch>
          </p:blipFill>
          <p:spPr>
            <a:xfrm>
              <a:off x="4631781" y="1863926"/>
              <a:ext cx="621736" cy="602306"/>
            </a:xfrm>
            <a:prstGeom prst="rect">
              <a:avLst/>
            </a:prstGeom>
            <a:solidFill>
              <a:srgbClr val="0072C6"/>
            </a:solidFill>
            <a:ln>
              <a:noFill/>
            </a:ln>
          </p:spPr>
        </p:pic>
      </p:grpSp>
      <p:grpSp>
        <p:nvGrpSpPr>
          <p:cNvPr id="71" name="Group 70"/>
          <p:cNvGrpSpPr>
            <a:grpSpLocks noChangeAspect="1"/>
          </p:cNvGrpSpPr>
          <p:nvPr/>
        </p:nvGrpSpPr>
        <p:grpSpPr>
          <a:xfrm>
            <a:off x="1294007" y="3343991"/>
            <a:ext cx="1330862" cy="1243584"/>
            <a:chOff x="5665775" y="2466267"/>
            <a:chExt cx="1896557" cy="1772642"/>
          </a:xfrm>
        </p:grpSpPr>
        <p:sp>
          <p:nvSpPr>
            <p:cNvPr id="72" name="Rectangle 71"/>
            <p:cNvSpPr/>
            <p:nvPr/>
          </p:nvSpPr>
          <p:spPr bwMode="auto">
            <a:xfrm>
              <a:off x="5665775" y="2466267"/>
              <a:ext cx="1896557" cy="177264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36" bIns="91440" numCol="1" rtlCol="0" anchor="b" anchorCtr="0" compatLnSpc="1">
              <a:prstTxWarp prst="textNoShape">
                <a:avLst/>
              </a:prstTxWarp>
            </a:bodyPr>
            <a:lstStyle/>
            <a:p>
              <a:pPr algn="ctr" defTabSz="1096978" fontAlgn="base">
                <a:lnSpc>
                  <a:spcPts val="1800"/>
                </a:lnSpc>
                <a:spcBef>
                  <a:spcPct val="0"/>
                </a:spcBef>
                <a:spcAft>
                  <a:spcPct val="0"/>
                </a:spcAft>
              </a:pPr>
              <a:r>
                <a:rPr lang="en-US" sz="1500" dirty="0">
                  <a:gradFill>
                    <a:gsLst>
                      <a:gs pos="0">
                        <a:srgbClr val="FFFFFF"/>
                      </a:gs>
                      <a:gs pos="100000">
                        <a:srgbClr val="FFFFFF"/>
                      </a:gs>
                    </a:gsLst>
                    <a:lin ang="5400000" scaled="0"/>
                  </a:gradFill>
                </a:rPr>
                <a:t>l</a:t>
              </a:r>
              <a:r>
                <a:rPr lang="en-US" sz="1500" dirty="0" smtClean="0">
                  <a:gradFill>
                    <a:gsLst>
                      <a:gs pos="0">
                        <a:srgbClr val="FFFFFF"/>
                      </a:gs>
                      <a:gs pos="100000">
                        <a:srgbClr val="FFFFFF"/>
                      </a:gs>
                    </a:gsLst>
                    <a:lin ang="5400000" scaled="0"/>
                  </a:gradFill>
                </a:rPr>
                <a:t>oad balancer</a:t>
              </a:r>
            </a:p>
          </p:txBody>
        </p:sp>
        <p:pic>
          <p:nvPicPr>
            <p:cNvPr id="73" name="Picture 2"/>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188309"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Left Bracket 3"/>
          <p:cNvSpPr/>
          <p:nvPr/>
        </p:nvSpPr>
        <p:spPr>
          <a:xfrm>
            <a:off x="3199851" y="2131957"/>
            <a:ext cx="591784" cy="3925597"/>
          </a:xfrm>
          <a:prstGeom prst="leftBracket">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Left Bracket 74"/>
          <p:cNvSpPr/>
          <p:nvPr/>
        </p:nvSpPr>
        <p:spPr>
          <a:xfrm flipH="1">
            <a:off x="7829551" y="2126189"/>
            <a:ext cx="591784" cy="3931365"/>
          </a:xfrm>
          <a:prstGeom prst="leftBracket">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Straight Connector 13"/>
          <p:cNvCxnSpPr>
            <a:stCxn id="72" idx="3"/>
          </p:cNvCxnSpPr>
          <p:nvPr/>
        </p:nvCxnSpPr>
        <p:spPr>
          <a:xfrm>
            <a:off x="2624869" y="3965783"/>
            <a:ext cx="1168580" cy="1"/>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7829551" y="3960124"/>
            <a:ext cx="1194655" cy="5660"/>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57" idx="3"/>
            <a:endCxn id="60" idx="1"/>
          </p:cNvCxnSpPr>
          <p:nvPr/>
        </p:nvCxnSpPr>
        <p:spPr>
          <a:xfrm>
            <a:off x="5239766" y="4153746"/>
            <a:ext cx="1130871" cy="0"/>
          </a:xfrm>
          <a:prstGeom prst="line">
            <a:avLst/>
          </a:prstGeom>
          <a:ln w="28575">
            <a:solidFill>
              <a:schemeClr val="accent2"/>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67" idx="3"/>
            <a:endCxn id="69" idx="1"/>
          </p:cNvCxnSpPr>
          <p:nvPr/>
        </p:nvCxnSpPr>
        <p:spPr>
          <a:xfrm>
            <a:off x="5239766" y="6017625"/>
            <a:ext cx="1130871" cy="0"/>
          </a:xfrm>
          <a:prstGeom prst="line">
            <a:avLst/>
          </a:prstGeom>
          <a:ln w="28575">
            <a:solidFill>
              <a:schemeClr val="accent2"/>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9069912" y="3497262"/>
            <a:ext cx="1413646" cy="675542"/>
            <a:chOff x="8595651" y="3497262"/>
            <a:chExt cx="1413646" cy="675542"/>
          </a:xfrm>
        </p:grpSpPr>
        <p:pic>
          <p:nvPicPr>
            <p:cNvPr id="32" name="Picture 6" descr="C:\Users\Jonahs\Dropbox\Projects SCOTT\MEET Windows Azure\source\Background\tile-icon-database.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95651" y="3497262"/>
              <a:ext cx="675719" cy="675542"/>
            </a:xfrm>
            <a:prstGeom prst="rect">
              <a:avLst/>
            </a:prstGeom>
            <a:solidFill>
              <a:srgbClr val="00AEEF"/>
            </a:solidFill>
            <a:ln>
              <a:noFill/>
              <a:headEnd type="none" w="med" len="med"/>
              <a:tailEnd type="none" w="med" len="med"/>
            </a:ln>
            <a:effectLst/>
            <a:extLst/>
          </p:spPr>
        </p:pic>
        <p:pic>
          <p:nvPicPr>
            <p:cNvPr id="85" name="Picture 6" descr="C:\Users\Jonahs\Dropbox\Projects SCOTT\MEET Windows Azure\source\Background\tile-icon-database.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33578" y="3497262"/>
              <a:ext cx="675719" cy="675542"/>
            </a:xfrm>
            <a:prstGeom prst="rect">
              <a:avLst/>
            </a:prstGeom>
            <a:solidFill>
              <a:srgbClr val="00AEEF"/>
            </a:solidFill>
            <a:ln>
              <a:noFill/>
              <a:headEnd type="none" w="med" len="med"/>
              <a:tailEnd type="none" w="med" len="med"/>
            </a:ln>
            <a:effectLst/>
            <a:extLst/>
          </p:spPr>
        </p:pic>
      </p:grpSp>
      <p:cxnSp>
        <p:nvCxnSpPr>
          <p:cNvPr id="9" name="Elbow Connector 8"/>
          <p:cNvCxnSpPr>
            <a:stCxn id="52" idx="1"/>
            <a:endCxn id="72" idx="1"/>
          </p:cNvCxnSpPr>
          <p:nvPr/>
        </p:nvCxnSpPr>
        <p:spPr>
          <a:xfrm rot="10800000" flipV="1">
            <a:off x="1294007" y="1479515"/>
            <a:ext cx="4288506" cy="2486267"/>
          </a:xfrm>
          <a:prstGeom prst="bentConnector3">
            <a:avLst>
              <a:gd name="adj1" fmla="val 105331"/>
            </a:avLst>
          </a:prstGeom>
          <a:ln w="28575">
            <a:solidFill>
              <a:schemeClr val="accent2"/>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43" idx="3"/>
            <a:endCxn id="52" idx="1"/>
          </p:cNvCxnSpPr>
          <p:nvPr/>
        </p:nvCxnSpPr>
        <p:spPr>
          <a:xfrm flipV="1">
            <a:off x="5239766" y="1479516"/>
            <a:ext cx="342747" cy="810352"/>
          </a:xfrm>
          <a:prstGeom prst="bentConnector3">
            <a:avLst>
              <a:gd name="adj1" fmla="val 50000"/>
            </a:avLst>
          </a:prstGeom>
          <a:ln w="28575">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39" idx="1"/>
            <a:endCxn id="52" idx="3"/>
          </p:cNvCxnSpPr>
          <p:nvPr/>
        </p:nvCxnSpPr>
        <p:spPr>
          <a:xfrm rot="10800000">
            <a:off x="6027889" y="1479516"/>
            <a:ext cx="342748" cy="810352"/>
          </a:xfrm>
          <a:prstGeom prst="bentConnector3">
            <a:avLst>
              <a:gd name="adj1" fmla="val 50000"/>
            </a:avLst>
          </a:prstGeom>
          <a:ln w="28575">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bwMode="auto">
          <a:xfrm>
            <a:off x="5582513" y="1315780"/>
            <a:ext cx="445376" cy="327472"/>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76" name="Straight Connector 75"/>
          <p:cNvCxnSpPr>
            <a:stCxn id="52" idx="1"/>
            <a:endCxn id="52" idx="3"/>
          </p:cNvCxnSpPr>
          <p:nvPr/>
        </p:nvCxnSpPr>
        <p:spPr>
          <a:xfrm>
            <a:off x="5582513" y="1479516"/>
            <a:ext cx="445376" cy="0"/>
          </a:xfrm>
          <a:prstGeom prst="line">
            <a:avLst/>
          </a:prstGeom>
          <a:ln w="28575">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auto">
          <a:xfrm>
            <a:off x="8982779" y="727001"/>
            <a:ext cx="2819399" cy="2393581"/>
          </a:xfrm>
          <a:prstGeom prst="rect">
            <a:avLst/>
          </a:prstGeom>
          <a:solidFill>
            <a:srgbClr val="FFFF99"/>
          </a:solidFill>
          <a:ln>
            <a:solidFill>
              <a:schemeClr val="tx1"/>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solidFill>
                  <a:schemeClr val="tx1"/>
                </a:solidFill>
                <a:ea typeface="Segoe UI" pitchFamily="34" charset="0"/>
                <a:cs typeface="Segoe UI" pitchFamily="34" charset="0"/>
                <a:sym typeface="Webdings" panose="05030102010509060703" pitchFamily="18" charset="2"/>
              </a:rPr>
              <a:t></a:t>
            </a:r>
            <a:r>
              <a:rPr lang="en-US" sz="2000" dirty="0">
                <a:solidFill>
                  <a:schemeClr val="tx1"/>
                </a:solidFill>
                <a:latin typeface="Buxton Sketch" panose="03080500000500000004" pitchFamily="66" charset="0"/>
                <a:ea typeface="Segoe UI" pitchFamily="34" charset="0"/>
                <a:cs typeface="Segoe UI" pitchFamily="34" charset="0"/>
              </a:rPr>
              <a:t> </a:t>
            </a:r>
            <a:r>
              <a:rPr lang="en-US" sz="2000" dirty="0" smtClean="0">
                <a:solidFill>
                  <a:schemeClr val="tx1"/>
                </a:solidFill>
                <a:latin typeface="Buxton Sketch" panose="03080500000500000004" pitchFamily="66" charset="0"/>
                <a:ea typeface="Segoe UI" pitchFamily="34" charset="0"/>
                <a:cs typeface="Segoe UI" pitchFamily="34" charset="0"/>
              </a:rPr>
              <a:t>Note:</a:t>
            </a:r>
            <a:endParaRPr lang="en-US" sz="2000" dirty="0" smtClean="0">
              <a:solidFill>
                <a:schemeClr val="tx1"/>
              </a:solidFill>
              <a:ea typeface="Segoe UI" pitchFamily="34" charset="0"/>
              <a:cs typeface="Segoe UI" pitchFamily="34" charset="0"/>
              <a:sym typeface="Webdings" panose="05030102010509060703" pitchFamily="18" charset="2"/>
            </a:endParaRPr>
          </a:p>
          <a:p>
            <a:pPr defTabSz="932472" fontAlgn="base">
              <a:spcBef>
                <a:spcPct val="0"/>
              </a:spcBef>
              <a:spcAft>
                <a:spcPct val="0"/>
              </a:spcAft>
            </a:pPr>
            <a:endParaRPr lang="en-US" dirty="0" smtClean="0">
              <a:solidFill>
                <a:schemeClr val="tx1"/>
              </a:soli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solidFill>
                  <a:schemeClr val="tx1"/>
                </a:solidFill>
                <a:latin typeface="Buxton Sketch" panose="03080500000500000004" pitchFamily="66" charset="0"/>
                <a:ea typeface="Segoe UI" pitchFamily="34" charset="0"/>
                <a:cs typeface="Segoe UI" pitchFamily="34" charset="0"/>
              </a:rPr>
              <a:t>In multi-node environments, traffic between SharePoint and WF Manager go through NLB.</a:t>
            </a:r>
          </a:p>
        </p:txBody>
      </p:sp>
    </p:spTree>
    <p:extLst>
      <p:ext uri="{BB962C8B-B14F-4D97-AF65-F5344CB8AC3E}">
        <p14:creationId xmlns:p14="http://schemas.microsoft.com/office/powerpoint/2010/main" val="3818424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a:t>SharePoint 2013 Workflow: Architecture and Configuration</a:t>
            </a:r>
          </a:p>
        </p:txBody>
      </p:sp>
      <p:sp>
        <p:nvSpPr>
          <p:cNvPr id="5" name="Text Placeholder 4"/>
          <p:cNvSpPr>
            <a:spLocks noGrp="1"/>
          </p:cNvSpPr>
          <p:nvPr>
            <p:ph type="body" sz="quarter" idx="12"/>
          </p:nvPr>
        </p:nvSpPr>
        <p:spPr/>
        <p:txBody>
          <a:bodyPr/>
          <a:lstStyle/>
          <a:p>
            <a:r>
              <a:rPr lang="en-US" dirty="0"/>
              <a:t>Mauricio </a:t>
            </a:r>
            <a:r>
              <a:rPr lang="en-US" dirty="0" err="1"/>
              <a:t>Ordoñez</a:t>
            </a:r>
            <a:endParaRPr lang="en-US" dirty="0"/>
          </a:p>
          <a:p>
            <a:r>
              <a:rPr lang="en-US" dirty="0"/>
              <a:t>Program Manager, Microsoft</a:t>
            </a:r>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Topology: Federated</a:t>
            </a:r>
            <a:endParaRPr lang="en-US" dirty="0"/>
          </a:p>
        </p:txBody>
      </p:sp>
      <p:pic>
        <p:nvPicPr>
          <p:cNvPr id="14" name="Picture 13"/>
          <p:cNvPicPr>
            <a:picLocks noChangeAspect="1"/>
          </p:cNvPicPr>
          <p:nvPr/>
        </p:nvPicPr>
        <p:blipFill>
          <a:blip r:embed="rId3"/>
          <a:stretch>
            <a:fillRect/>
          </a:stretch>
        </p:blipFill>
        <p:spPr>
          <a:xfrm>
            <a:off x="4076089" y="1749379"/>
            <a:ext cx="621736" cy="602306"/>
          </a:xfrm>
          <a:prstGeom prst="rect">
            <a:avLst/>
          </a:prstGeom>
          <a:solidFill>
            <a:srgbClr val="0072C6"/>
          </a:solidFill>
        </p:spPr>
      </p:pic>
      <p:sp>
        <p:nvSpPr>
          <p:cNvPr id="15" name="Rectangle 14"/>
          <p:cNvSpPr/>
          <p:nvPr/>
        </p:nvSpPr>
        <p:spPr>
          <a:xfrm>
            <a:off x="3519648" y="1282087"/>
            <a:ext cx="1736229" cy="2215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836" dirty="0">
                <a:solidFill>
                  <a:schemeClr val="tx1"/>
                </a:solidFill>
              </a:rPr>
              <a:t>SP Farm 1</a:t>
            </a:r>
          </a:p>
        </p:txBody>
      </p:sp>
      <p:sp>
        <p:nvSpPr>
          <p:cNvPr id="20" name="Rectangle 19"/>
          <p:cNvSpPr/>
          <p:nvPr/>
        </p:nvSpPr>
        <p:spPr>
          <a:xfrm>
            <a:off x="7240641" y="2583768"/>
            <a:ext cx="3135134" cy="27244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836" dirty="0" smtClean="0">
                <a:solidFill>
                  <a:schemeClr val="tx1"/>
                </a:solidFill>
              </a:rPr>
              <a:t>Workflow Cluster</a:t>
            </a:r>
            <a:endParaRPr lang="en-US" sz="1836" dirty="0">
              <a:solidFill>
                <a:schemeClr val="tx1"/>
              </a:solidFill>
            </a:endParaRPr>
          </a:p>
        </p:txBody>
      </p:sp>
      <p:pic>
        <p:nvPicPr>
          <p:cNvPr id="24" name="Picture 23"/>
          <p:cNvPicPr>
            <a:picLocks noChangeAspect="1"/>
          </p:cNvPicPr>
          <p:nvPr/>
        </p:nvPicPr>
        <p:blipFill>
          <a:blip r:embed="rId3"/>
          <a:stretch>
            <a:fillRect/>
          </a:stretch>
        </p:blipFill>
        <p:spPr>
          <a:xfrm>
            <a:off x="4061193" y="4535593"/>
            <a:ext cx="621736" cy="602306"/>
          </a:xfrm>
          <a:prstGeom prst="rect">
            <a:avLst/>
          </a:prstGeom>
          <a:solidFill>
            <a:srgbClr val="0072C6"/>
          </a:solidFill>
        </p:spPr>
      </p:pic>
      <p:sp>
        <p:nvSpPr>
          <p:cNvPr id="25" name="Rectangle 24"/>
          <p:cNvSpPr/>
          <p:nvPr/>
        </p:nvSpPr>
        <p:spPr>
          <a:xfrm>
            <a:off x="3519648" y="4150975"/>
            <a:ext cx="1736229" cy="2546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836" dirty="0">
                <a:solidFill>
                  <a:schemeClr val="tx1"/>
                </a:solidFill>
              </a:rPr>
              <a:t>SP Farm 2</a:t>
            </a:r>
          </a:p>
        </p:txBody>
      </p:sp>
      <p:pic>
        <p:nvPicPr>
          <p:cNvPr id="33" name="Picture 32"/>
          <p:cNvPicPr>
            <a:picLocks noChangeAspect="1"/>
          </p:cNvPicPr>
          <p:nvPr/>
        </p:nvPicPr>
        <p:blipFill>
          <a:blip r:embed="rId3"/>
          <a:stretch>
            <a:fillRect/>
          </a:stretch>
        </p:blipFill>
        <p:spPr>
          <a:xfrm>
            <a:off x="4076089" y="2402927"/>
            <a:ext cx="621736" cy="602306"/>
          </a:xfrm>
          <a:prstGeom prst="rect">
            <a:avLst/>
          </a:prstGeom>
          <a:solidFill>
            <a:srgbClr val="0072C6"/>
          </a:solidFill>
        </p:spPr>
      </p:pic>
      <p:pic>
        <p:nvPicPr>
          <p:cNvPr id="34" name="Picture 33"/>
          <p:cNvPicPr>
            <a:picLocks noChangeAspect="1"/>
          </p:cNvPicPr>
          <p:nvPr/>
        </p:nvPicPr>
        <p:blipFill>
          <a:blip r:embed="rId3"/>
          <a:stretch>
            <a:fillRect/>
          </a:stretch>
        </p:blipFill>
        <p:spPr>
          <a:xfrm>
            <a:off x="4076089" y="3056475"/>
            <a:ext cx="621736" cy="602306"/>
          </a:xfrm>
          <a:prstGeom prst="rect">
            <a:avLst/>
          </a:prstGeom>
          <a:solidFill>
            <a:srgbClr val="0072C6"/>
          </a:solidFill>
        </p:spPr>
      </p:pic>
      <p:pic>
        <p:nvPicPr>
          <p:cNvPr id="35" name="Picture 34"/>
          <p:cNvPicPr>
            <a:picLocks noChangeAspect="1"/>
          </p:cNvPicPr>
          <p:nvPr/>
        </p:nvPicPr>
        <p:blipFill>
          <a:blip r:embed="rId3"/>
          <a:stretch>
            <a:fillRect/>
          </a:stretch>
        </p:blipFill>
        <p:spPr>
          <a:xfrm>
            <a:off x="4061193" y="5183193"/>
            <a:ext cx="621736" cy="602306"/>
          </a:xfrm>
          <a:prstGeom prst="rect">
            <a:avLst/>
          </a:prstGeom>
          <a:solidFill>
            <a:srgbClr val="0072C6"/>
          </a:solidFill>
        </p:spPr>
      </p:pic>
      <p:pic>
        <p:nvPicPr>
          <p:cNvPr id="37" name="Picture 36"/>
          <p:cNvPicPr>
            <a:picLocks noChangeAspect="1"/>
          </p:cNvPicPr>
          <p:nvPr/>
        </p:nvPicPr>
        <p:blipFill>
          <a:blip r:embed="rId3"/>
          <a:stretch>
            <a:fillRect/>
          </a:stretch>
        </p:blipFill>
        <p:spPr>
          <a:xfrm>
            <a:off x="4061193" y="5830793"/>
            <a:ext cx="621736" cy="602306"/>
          </a:xfrm>
          <a:prstGeom prst="rect">
            <a:avLst/>
          </a:prstGeom>
          <a:solidFill>
            <a:srgbClr val="0072C6"/>
          </a:solidFill>
        </p:spPr>
      </p:pic>
      <p:sp>
        <p:nvSpPr>
          <p:cNvPr id="46" name="Rectangle 45"/>
          <p:cNvSpPr/>
          <p:nvPr/>
        </p:nvSpPr>
        <p:spPr bwMode="auto">
          <a:xfrm>
            <a:off x="6073668" y="3433768"/>
            <a:ext cx="1330862" cy="1243584"/>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36" bIns="45720" numCol="1" rtlCol="0" anchor="b" anchorCtr="0" compatLnSpc="1">
            <a:prstTxWarp prst="textNoShape">
              <a:avLst/>
            </a:prstTxWarp>
          </a:bodyPr>
          <a:lstStyle/>
          <a:p>
            <a:pPr algn="ctr" defTabSz="1096978" fontAlgn="base">
              <a:lnSpc>
                <a:spcPts val="1800"/>
              </a:lnSpc>
              <a:spcBef>
                <a:spcPct val="0"/>
              </a:spcBef>
              <a:spcAft>
                <a:spcPct val="0"/>
              </a:spcAft>
            </a:pPr>
            <a:r>
              <a:rPr lang="en-US" sz="1500" dirty="0">
                <a:gradFill>
                  <a:gsLst>
                    <a:gs pos="0">
                      <a:srgbClr val="FFFFFF"/>
                    </a:gs>
                    <a:gs pos="100000">
                      <a:srgbClr val="FFFFFF"/>
                    </a:gs>
                  </a:gsLst>
                  <a:lin ang="5400000" scaled="0"/>
                </a:gradFill>
              </a:rPr>
              <a:t>l</a:t>
            </a:r>
            <a:r>
              <a:rPr lang="en-US" sz="1500" dirty="0" smtClean="0">
                <a:gradFill>
                  <a:gsLst>
                    <a:gs pos="0">
                      <a:srgbClr val="FFFFFF"/>
                    </a:gs>
                    <a:gs pos="100000">
                      <a:srgbClr val="FFFFFF"/>
                    </a:gs>
                  </a:gsLst>
                  <a:lin ang="5400000" scaled="0"/>
                </a:gradFill>
              </a:rPr>
              <a:t>oad balancer</a:t>
            </a:r>
          </a:p>
        </p:txBody>
      </p:sp>
      <p:pic>
        <p:nvPicPr>
          <p:cNvPr id="52"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440343" y="3756883"/>
            <a:ext cx="597511" cy="597355"/>
          </a:xfrm>
          <a:prstGeom prst="rect">
            <a:avLst/>
          </a:prstGeom>
          <a:noFill/>
          <a:extLst>
            <a:ext uri="{909E8E84-426E-40DD-AFC4-6F175D3DCCD1}">
              <a14:hiddenFill xmlns:a14="http://schemas.microsoft.com/office/drawing/2010/main">
                <a:solidFill>
                  <a:srgbClr val="FFFFFF"/>
                </a:solidFill>
              </a14:hiddenFill>
            </a:ext>
          </a:extLst>
        </p:spPr>
      </p:pic>
      <p:sp>
        <p:nvSpPr>
          <p:cNvPr id="67" name="TextBox 66"/>
          <p:cNvSpPr txBox="1"/>
          <p:nvPr/>
        </p:nvSpPr>
        <p:spPr>
          <a:xfrm>
            <a:off x="4976333" y="5732576"/>
            <a:ext cx="1130054" cy="254262"/>
          </a:xfrm>
          <a:prstGeom prst="rect">
            <a:avLst/>
          </a:prstGeom>
          <a:noFill/>
        </p:spPr>
        <p:txBody>
          <a:bodyPr wrap="none" rtlCol="0">
            <a:spAutoFit/>
          </a:bodyPr>
          <a:lstStyle/>
          <a:p>
            <a:r>
              <a:rPr lang="en-US" sz="1020" dirty="0"/>
              <a:t>Workflow Client</a:t>
            </a:r>
          </a:p>
        </p:txBody>
      </p:sp>
      <p:pic>
        <p:nvPicPr>
          <p:cNvPr id="69" name="Picture 6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8209" y="5734949"/>
            <a:ext cx="249516" cy="249516"/>
          </a:xfrm>
          <a:prstGeom prst="rect">
            <a:avLst/>
          </a:prstGeom>
          <a:solidFill>
            <a:schemeClr val="bg2"/>
          </a:solidFill>
          <a:ln>
            <a:noFill/>
          </a:ln>
        </p:spPr>
      </p:pic>
      <p:grpSp>
        <p:nvGrpSpPr>
          <p:cNvPr id="7" name="Group 6"/>
          <p:cNvGrpSpPr/>
          <p:nvPr/>
        </p:nvGrpSpPr>
        <p:grpSpPr>
          <a:xfrm>
            <a:off x="8519854" y="3050296"/>
            <a:ext cx="632211" cy="2010528"/>
            <a:chOff x="8620004" y="2742447"/>
            <a:chExt cx="632211" cy="2010528"/>
          </a:xfrm>
        </p:grpSpPr>
        <p:grpSp>
          <p:nvGrpSpPr>
            <p:cNvPr id="6" name="Group 5"/>
            <p:cNvGrpSpPr/>
            <p:nvPr/>
          </p:nvGrpSpPr>
          <p:grpSpPr>
            <a:xfrm>
              <a:off x="8630423" y="3432134"/>
              <a:ext cx="621792" cy="603504"/>
              <a:chOff x="8191879" y="3348056"/>
              <a:chExt cx="621792" cy="603504"/>
            </a:xfrm>
          </p:grpSpPr>
          <p:sp>
            <p:nvSpPr>
              <p:cNvPr id="61" name="Rectangle 60"/>
              <p:cNvSpPr/>
              <p:nvPr/>
            </p:nvSpPr>
            <p:spPr bwMode="auto">
              <a:xfrm>
                <a:off x="8191879" y="3348056"/>
                <a:ext cx="621792" cy="603504"/>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40" bIns="45720" numCol="1" rtlCol="0" anchor="b" anchorCtr="0" compatLnSpc="1">
                <a:prstTxWarp prst="textNoShape">
                  <a:avLst/>
                </a:prstTxWarp>
              </a:bodyPr>
              <a:lstStyle/>
              <a:p>
                <a:pPr algn="ctr" defTabSz="1096978" fontAlgn="base">
                  <a:spcBef>
                    <a:spcPct val="0"/>
                  </a:spcBef>
                  <a:spcAft>
                    <a:spcPct val="0"/>
                  </a:spcAft>
                </a:pPr>
                <a:endParaRPr lang="en-US" sz="1400" dirty="0" smtClean="0">
                  <a:gradFill>
                    <a:gsLst>
                      <a:gs pos="0">
                        <a:srgbClr val="FFFFFF"/>
                      </a:gs>
                      <a:gs pos="100000">
                        <a:srgbClr val="FFFFFF"/>
                      </a:gs>
                    </a:gsLst>
                    <a:lin ang="5400000" scaled="0"/>
                  </a:gradFill>
                </a:endParaRPr>
              </a:p>
            </p:txBody>
          </p:sp>
          <p:pic>
            <p:nvPicPr>
              <p:cNvPr id="62" name="Picture 6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49374" y="3396407"/>
                <a:ext cx="506803" cy="506803"/>
              </a:xfrm>
              <a:prstGeom prst="rect">
                <a:avLst/>
              </a:prstGeom>
              <a:ln>
                <a:noFill/>
              </a:ln>
            </p:spPr>
          </p:pic>
        </p:grpSp>
        <p:grpSp>
          <p:nvGrpSpPr>
            <p:cNvPr id="70" name="Group 69"/>
            <p:cNvGrpSpPr/>
            <p:nvPr/>
          </p:nvGrpSpPr>
          <p:grpSpPr>
            <a:xfrm>
              <a:off x="8620004" y="2742447"/>
              <a:ext cx="621792" cy="603504"/>
              <a:chOff x="8191879" y="3348056"/>
              <a:chExt cx="621792" cy="603504"/>
            </a:xfrm>
          </p:grpSpPr>
          <p:sp>
            <p:nvSpPr>
              <p:cNvPr id="72" name="Rectangle 71"/>
              <p:cNvSpPr/>
              <p:nvPr/>
            </p:nvSpPr>
            <p:spPr bwMode="auto">
              <a:xfrm>
                <a:off x="8191879" y="3348056"/>
                <a:ext cx="621792" cy="603504"/>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40" bIns="45720" numCol="1" rtlCol="0" anchor="b" anchorCtr="0" compatLnSpc="1">
                <a:prstTxWarp prst="textNoShape">
                  <a:avLst/>
                </a:prstTxWarp>
              </a:bodyPr>
              <a:lstStyle/>
              <a:p>
                <a:pPr algn="ctr" defTabSz="1096978" fontAlgn="base">
                  <a:spcBef>
                    <a:spcPct val="0"/>
                  </a:spcBef>
                  <a:spcAft>
                    <a:spcPct val="0"/>
                  </a:spcAft>
                </a:pPr>
                <a:endParaRPr lang="en-US" sz="1400" dirty="0" smtClean="0">
                  <a:gradFill>
                    <a:gsLst>
                      <a:gs pos="0">
                        <a:srgbClr val="FFFFFF"/>
                      </a:gs>
                      <a:gs pos="100000">
                        <a:srgbClr val="FFFFFF"/>
                      </a:gs>
                    </a:gsLst>
                    <a:lin ang="5400000" scaled="0"/>
                  </a:gradFill>
                </a:endParaRPr>
              </a:p>
            </p:txBody>
          </p:sp>
          <p:pic>
            <p:nvPicPr>
              <p:cNvPr id="73" name="Picture 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49374" y="3396407"/>
                <a:ext cx="506803" cy="506803"/>
              </a:xfrm>
              <a:prstGeom prst="rect">
                <a:avLst/>
              </a:prstGeom>
              <a:ln>
                <a:noFill/>
              </a:ln>
            </p:spPr>
          </p:pic>
        </p:grpSp>
        <p:grpSp>
          <p:nvGrpSpPr>
            <p:cNvPr id="74" name="Group 73"/>
            <p:cNvGrpSpPr/>
            <p:nvPr/>
          </p:nvGrpSpPr>
          <p:grpSpPr>
            <a:xfrm>
              <a:off x="8630423" y="4149471"/>
              <a:ext cx="621792" cy="603504"/>
              <a:chOff x="8191879" y="3348056"/>
              <a:chExt cx="621792" cy="603504"/>
            </a:xfrm>
          </p:grpSpPr>
          <p:sp>
            <p:nvSpPr>
              <p:cNvPr id="75" name="Rectangle 74"/>
              <p:cNvSpPr/>
              <p:nvPr/>
            </p:nvSpPr>
            <p:spPr bwMode="auto">
              <a:xfrm>
                <a:off x="8191879" y="3348056"/>
                <a:ext cx="621792" cy="603504"/>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40" bIns="45720" numCol="1" rtlCol="0" anchor="b" anchorCtr="0" compatLnSpc="1">
                <a:prstTxWarp prst="textNoShape">
                  <a:avLst/>
                </a:prstTxWarp>
              </a:bodyPr>
              <a:lstStyle/>
              <a:p>
                <a:pPr algn="ctr" defTabSz="1096978" fontAlgn="base">
                  <a:spcBef>
                    <a:spcPct val="0"/>
                  </a:spcBef>
                  <a:spcAft>
                    <a:spcPct val="0"/>
                  </a:spcAft>
                </a:pPr>
                <a:endParaRPr lang="en-US" sz="1400" dirty="0" smtClean="0">
                  <a:gradFill>
                    <a:gsLst>
                      <a:gs pos="0">
                        <a:srgbClr val="FFFFFF"/>
                      </a:gs>
                      <a:gs pos="100000">
                        <a:srgbClr val="FFFFFF"/>
                      </a:gs>
                    </a:gsLst>
                    <a:lin ang="5400000" scaled="0"/>
                  </a:gradFill>
                </a:endParaRPr>
              </a:p>
            </p:txBody>
          </p:sp>
          <p:pic>
            <p:nvPicPr>
              <p:cNvPr id="76" name="Picture 7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49374" y="3396407"/>
                <a:ext cx="506803" cy="506803"/>
              </a:xfrm>
              <a:prstGeom prst="rect">
                <a:avLst/>
              </a:prstGeom>
              <a:ln>
                <a:noFill/>
              </a:ln>
            </p:spPr>
          </p:pic>
        </p:grpSp>
      </p:grpSp>
      <p:sp>
        <p:nvSpPr>
          <p:cNvPr id="83" name="Left Bracket 82"/>
          <p:cNvSpPr/>
          <p:nvPr/>
        </p:nvSpPr>
        <p:spPr>
          <a:xfrm>
            <a:off x="7918621" y="3355490"/>
            <a:ext cx="591784" cy="1400141"/>
          </a:xfrm>
          <a:prstGeom prst="leftBracket">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4" name="Straight Connector 83"/>
          <p:cNvCxnSpPr>
            <a:stCxn id="46" idx="3"/>
          </p:cNvCxnSpPr>
          <p:nvPr/>
        </p:nvCxnSpPr>
        <p:spPr>
          <a:xfrm flipV="1">
            <a:off x="7404530" y="4048649"/>
            <a:ext cx="1125743" cy="6911"/>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5" name="Left Bracket 84"/>
          <p:cNvSpPr/>
          <p:nvPr/>
        </p:nvSpPr>
        <p:spPr>
          <a:xfrm flipH="1">
            <a:off x="4863180" y="2599695"/>
            <a:ext cx="591784" cy="2911730"/>
          </a:xfrm>
          <a:prstGeom prst="leftBracket">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 name="Straight Connector 10"/>
          <p:cNvCxnSpPr>
            <a:stCxn id="85" idx="1"/>
            <a:endCxn id="46" idx="1"/>
          </p:cNvCxnSpPr>
          <p:nvPr/>
        </p:nvCxnSpPr>
        <p:spPr>
          <a:xfrm>
            <a:off x="5454964" y="4055560"/>
            <a:ext cx="618704" cy="0"/>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4976333" y="2217116"/>
            <a:ext cx="1130054" cy="254262"/>
          </a:xfrm>
          <a:prstGeom prst="rect">
            <a:avLst/>
          </a:prstGeom>
          <a:noFill/>
        </p:spPr>
        <p:txBody>
          <a:bodyPr wrap="none" rtlCol="0">
            <a:spAutoFit/>
          </a:bodyPr>
          <a:lstStyle/>
          <a:p>
            <a:r>
              <a:rPr lang="en-US" sz="1020" dirty="0"/>
              <a:t>Workflow Client</a:t>
            </a:r>
          </a:p>
        </p:txBody>
      </p:sp>
      <p:pic>
        <p:nvPicPr>
          <p:cNvPr id="91" name="Picture 9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8209" y="2219489"/>
            <a:ext cx="249516" cy="249516"/>
          </a:xfrm>
          <a:prstGeom prst="rect">
            <a:avLst/>
          </a:prstGeom>
          <a:solidFill>
            <a:schemeClr val="bg2"/>
          </a:solidFill>
          <a:ln>
            <a:noFill/>
          </a:ln>
        </p:spPr>
      </p:pic>
      <p:sp>
        <p:nvSpPr>
          <p:cNvPr id="21" name="TextBox 20"/>
          <p:cNvSpPr txBox="1"/>
          <p:nvPr/>
        </p:nvSpPr>
        <p:spPr>
          <a:xfrm>
            <a:off x="6798496" y="5223882"/>
            <a:ext cx="5762188" cy="1037207"/>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1600" dirty="0" smtClean="0"/>
              <a:t>Each SP farm targets a different Workflow Manager scope</a:t>
            </a:r>
            <a:endParaRPr lang="en-US" sz="16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1600" dirty="0" smtClean="0">
                <a:gradFill>
                  <a:gsLst>
                    <a:gs pos="2917">
                      <a:schemeClr val="tx1"/>
                    </a:gs>
                    <a:gs pos="30000">
                      <a:schemeClr val="tx1"/>
                    </a:gs>
                  </a:gsLst>
                  <a:lin ang="5400000" scaled="0"/>
                </a:gradFill>
              </a:rPr>
              <a:t>Multi-tenant</a:t>
            </a:r>
            <a:endParaRPr lang="en-US" sz="1600" dirty="0" smtClean="0"/>
          </a:p>
        </p:txBody>
      </p:sp>
      <p:sp>
        <p:nvSpPr>
          <p:cNvPr id="36" name="Rectangle 35"/>
          <p:cNvSpPr/>
          <p:nvPr/>
        </p:nvSpPr>
        <p:spPr bwMode="auto">
          <a:xfrm>
            <a:off x="8504238" y="490734"/>
            <a:ext cx="2857372" cy="1788404"/>
          </a:xfrm>
          <a:prstGeom prst="rect">
            <a:avLst/>
          </a:prstGeom>
          <a:solidFill>
            <a:srgbClr val="FFFF99"/>
          </a:solidFill>
          <a:ln>
            <a:solidFill>
              <a:schemeClr val="tx1"/>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solidFill>
                  <a:schemeClr val="tx1"/>
                </a:solidFill>
                <a:ea typeface="Segoe UI" pitchFamily="34" charset="0"/>
                <a:cs typeface="Segoe UI" pitchFamily="34" charset="0"/>
                <a:sym typeface="Webdings" panose="05030102010509060703" pitchFamily="18" charset="2"/>
              </a:rPr>
              <a:t></a:t>
            </a:r>
            <a:r>
              <a:rPr lang="en-US" sz="2000" dirty="0">
                <a:solidFill>
                  <a:schemeClr val="tx1"/>
                </a:solidFill>
                <a:latin typeface="Buxton Sketch" panose="03080500000500000004" pitchFamily="66" charset="0"/>
                <a:ea typeface="Segoe UI" pitchFamily="34" charset="0"/>
                <a:cs typeface="Segoe UI" pitchFamily="34" charset="0"/>
              </a:rPr>
              <a:t> </a:t>
            </a:r>
            <a:r>
              <a:rPr lang="en-US" sz="2000" dirty="0" smtClean="0">
                <a:solidFill>
                  <a:schemeClr val="tx1"/>
                </a:solidFill>
                <a:latin typeface="Buxton Sketch" panose="03080500000500000004" pitchFamily="66" charset="0"/>
                <a:ea typeface="Segoe UI" pitchFamily="34" charset="0"/>
                <a:cs typeface="Segoe UI" pitchFamily="34" charset="0"/>
              </a:rPr>
              <a:t>Note:</a:t>
            </a:r>
            <a:endParaRPr lang="en-US" sz="2000" dirty="0" smtClean="0">
              <a:solidFill>
                <a:schemeClr val="tx1"/>
              </a:solidFill>
              <a:ea typeface="Segoe UI" pitchFamily="34" charset="0"/>
              <a:cs typeface="Segoe UI" pitchFamily="34" charset="0"/>
              <a:sym typeface="Webdings" panose="05030102010509060703" pitchFamily="18" charset="2"/>
            </a:endParaRPr>
          </a:p>
          <a:p>
            <a:pPr defTabSz="932472" fontAlgn="base">
              <a:spcBef>
                <a:spcPct val="0"/>
              </a:spcBef>
              <a:spcAft>
                <a:spcPct val="0"/>
              </a:spcAft>
            </a:pPr>
            <a:endParaRPr lang="en-US" dirty="0" smtClean="0">
              <a:solidFill>
                <a:schemeClr val="tx1"/>
              </a:soli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solidFill>
                  <a:schemeClr val="tx1"/>
                </a:solidFill>
                <a:latin typeface="Buxton Sketch" panose="03080500000500000004" pitchFamily="66" charset="0"/>
                <a:ea typeface="Segoe UI" pitchFamily="34" charset="0"/>
                <a:cs typeface="Segoe UI" pitchFamily="34" charset="0"/>
              </a:rPr>
              <a:t>All SharePoint nodes require installation of Workflow Manager client</a:t>
            </a:r>
          </a:p>
        </p:txBody>
      </p:sp>
    </p:spTree>
    <p:extLst>
      <p:ext uri="{BB962C8B-B14F-4D97-AF65-F5344CB8AC3E}">
        <p14:creationId xmlns:p14="http://schemas.microsoft.com/office/powerpoint/2010/main" val="789183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6"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WF Manager installing and pairing</a:t>
            </a:r>
            <a:endParaRPr lang="en-US" dirty="0"/>
          </a:p>
        </p:txBody>
      </p:sp>
      <p:sp>
        <p:nvSpPr>
          <p:cNvPr id="24" name="Text Placeholder 23"/>
          <p:cNvSpPr>
            <a:spLocks noGrp="1"/>
          </p:cNvSpPr>
          <p:nvPr>
            <p:ph type="body" sz="quarter" idx="10"/>
          </p:nvPr>
        </p:nvSpPr>
        <p:spPr>
          <a:xfrm>
            <a:off x="274637" y="1212850"/>
            <a:ext cx="10667999" cy="2523768"/>
          </a:xfrm>
        </p:spPr>
        <p:txBody>
          <a:bodyPr/>
          <a:lstStyle/>
          <a:p>
            <a:r>
              <a:rPr lang="en-US" sz="3200" dirty="0" smtClean="0"/>
              <a:t>Available via Web Platform Installer or Download Center</a:t>
            </a:r>
          </a:p>
          <a:p>
            <a:pPr lvl="1"/>
            <a:r>
              <a:rPr lang="en-US" sz="1600" dirty="0" smtClean="0"/>
              <a:t>Workflow Manager 1.0</a:t>
            </a:r>
          </a:p>
          <a:p>
            <a:pPr lvl="1"/>
            <a:r>
              <a:rPr lang="en-US" sz="1600" dirty="0" smtClean="0"/>
              <a:t>Workflow Manager Client 1.0</a:t>
            </a:r>
          </a:p>
          <a:p>
            <a:r>
              <a:rPr lang="en-US" sz="3200" dirty="0" smtClean="0"/>
              <a:t>Pairing PowerShell Command</a:t>
            </a:r>
          </a:p>
          <a:p>
            <a:pPr lvl="1"/>
            <a:r>
              <a:rPr lang="en-US" sz="1600" dirty="0" smtClean="0"/>
              <a:t>Farm Scoped</a:t>
            </a:r>
          </a:p>
          <a:p>
            <a:pPr lvl="1"/>
            <a:r>
              <a:rPr lang="en-US" sz="1600" dirty="0" smtClean="0"/>
              <a:t>Requires Workflow Manager Client on SharePoint machine</a:t>
            </a:r>
          </a:p>
          <a:p>
            <a:pPr lvl="1"/>
            <a:endParaRPr lang="en-US" sz="1600" dirty="0"/>
          </a:p>
        </p:txBody>
      </p:sp>
      <p:grpSp>
        <p:nvGrpSpPr>
          <p:cNvPr id="7" name="Group 6"/>
          <p:cNvGrpSpPr/>
          <p:nvPr/>
        </p:nvGrpSpPr>
        <p:grpSpPr>
          <a:xfrm>
            <a:off x="284872" y="3680140"/>
            <a:ext cx="6362700" cy="3014174"/>
            <a:chOff x="2200587" y="3680140"/>
            <a:chExt cx="6362700" cy="3152775"/>
          </a:xfrm>
        </p:grpSpPr>
        <p:pic>
          <p:nvPicPr>
            <p:cNvPr id="6" name="Picture 5"/>
            <p:cNvPicPr>
              <a:picLocks noChangeAspect="1"/>
            </p:cNvPicPr>
            <p:nvPr/>
          </p:nvPicPr>
          <p:blipFill>
            <a:blip r:embed="rId3"/>
            <a:stretch>
              <a:fillRect/>
            </a:stretch>
          </p:blipFill>
          <p:spPr>
            <a:xfrm>
              <a:off x="2200587" y="3680140"/>
              <a:ext cx="6362700" cy="3152775"/>
            </a:xfrm>
            <a:prstGeom prst="rect">
              <a:avLst/>
            </a:prstGeom>
          </p:spPr>
        </p:pic>
        <p:sp>
          <p:nvSpPr>
            <p:cNvPr id="4" name="TextBox 5"/>
            <p:cNvSpPr txBox="1"/>
            <p:nvPr/>
          </p:nvSpPr>
          <p:spPr>
            <a:xfrm>
              <a:off x="2200587" y="3791990"/>
              <a:ext cx="6120747" cy="114284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00" dirty="0" smtClean="0">
                <a:latin typeface="Lucida Console" panose="020B0609040504020204" pitchFamily="49" charset="0"/>
              </a:endParaRPr>
            </a:p>
            <a:p>
              <a:r>
                <a:rPr lang="en-US" sz="1300" dirty="0" smtClean="0">
                  <a:solidFill>
                    <a:srgbClr val="FFC000"/>
                  </a:solidFill>
                  <a:latin typeface="Lucida Console" panose="020B0609040504020204" pitchFamily="49" charset="0"/>
                </a:rPr>
                <a:t>Register-</a:t>
              </a:r>
              <a:r>
                <a:rPr lang="en-US" sz="1300" dirty="0" err="1" smtClean="0">
                  <a:solidFill>
                    <a:srgbClr val="FFC000"/>
                  </a:solidFill>
                  <a:latin typeface="Lucida Console" panose="020B0609040504020204" pitchFamily="49" charset="0"/>
                </a:rPr>
                <a:t>SPWorkflowService</a:t>
              </a:r>
              <a:r>
                <a:rPr lang="en-US" sz="1300" dirty="0" smtClean="0">
                  <a:solidFill>
                    <a:srgbClr val="FFC000"/>
                  </a:solidFill>
                  <a:latin typeface="Lucida Console" panose="020B0609040504020204" pitchFamily="49" charset="0"/>
                </a:rPr>
                <a:t> </a:t>
              </a:r>
              <a:r>
                <a:rPr lang="en-US" sz="1300" dirty="0">
                  <a:solidFill>
                    <a:srgbClr val="FFC000"/>
                  </a:solidFill>
                  <a:latin typeface="Lucida Console" panose="020B0609040504020204" pitchFamily="49" charset="0"/>
                </a:rPr>
                <a:t>–</a:t>
              </a:r>
              <a:r>
                <a:rPr lang="en-US" sz="1300" dirty="0" err="1">
                  <a:solidFill>
                    <a:srgbClr val="FFC000"/>
                  </a:solidFill>
                  <a:latin typeface="Lucida Console" panose="020B0609040504020204" pitchFamily="49" charset="0"/>
                </a:rPr>
                <a:t>SPSite</a:t>
              </a:r>
              <a:r>
                <a:rPr lang="en-US" sz="1300" dirty="0">
                  <a:solidFill>
                    <a:srgbClr val="FFC000"/>
                  </a:solidFill>
                  <a:latin typeface="Lucida Console" panose="020B0609040504020204" pitchFamily="49" charset="0"/>
                </a:rPr>
                <a:t> “</a:t>
              </a:r>
              <a:r>
                <a:rPr lang="en-US" sz="1300" dirty="0" smtClean="0">
                  <a:solidFill>
                    <a:srgbClr val="FFC000"/>
                  </a:solidFill>
                  <a:latin typeface="Lucida Console" panose="020B0609040504020204" pitchFamily="49" charset="0"/>
                </a:rPr>
                <a:t>https://{</a:t>
              </a:r>
              <a:r>
                <a:rPr lang="en-US" sz="1300" dirty="0" err="1" smtClean="0">
                  <a:solidFill>
                    <a:srgbClr val="FFC000"/>
                  </a:solidFill>
                  <a:latin typeface="Lucida Console" panose="020B0609040504020204" pitchFamily="49" charset="0"/>
                </a:rPr>
                <a:t>rootUrl</a:t>
              </a:r>
              <a:r>
                <a:rPr lang="en-US" sz="1300" dirty="0" smtClean="0">
                  <a:solidFill>
                    <a:srgbClr val="FFC000"/>
                  </a:solidFill>
                  <a:latin typeface="Lucida Console" panose="020B0609040504020204" pitchFamily="49" charset="0"/>
                </a:rPr>
                <a:t>}” </a:t>
              </a:r>
            </a:p>
            <a:p>
              <a:r>
                <a:rPr lang="en-US" sz="1300" dirty="0" smtClean="0">
                  <a:solidFill>
                    <a:srgbClr val="FFC000"/>
                  </a:solidFill>
                  <a:latin typeface="Lucida Console" panose="020B0609040504020204" pitchFamily="49" charset="0"/>
                </a:rPr>
                <a:t>–</a:t>
              </a:r>
              <a:r>
                <a:rPr lang="en-US" sz="1300" dirty="0" err="1">
                  <a:solidFill>
                    <a:srgbClr val="FFC000"/>
                  </a:solidFill>
                  <a:latin typeface="Lucida Console" panose="020B0609040504020204" pitchFamily="49" charset="0"/>
                </a:rPr>
                <a:t>WorkflowHostUri</a:t>
              </a:r>
              <a:r>
                <a:rPr lang="en-US" sz="1300" dirty="0">
                  <a:solidFill>
                    <a:srgbClr val="FFC000"/>
                  </a:solidFill>
                  <a:latin typeface="Lucida Console" panose="020B0609040504020204" pitchFamily="49" charset="0"/>
                </a:rPr>
                <a:t> “</a:t>
              </a:r>
              <a:r>
                <a:rPr lang="en-US" sz="1300" dirty="0" smtClean="0">
                  <a:solidFill>
                    <a:srgbClr val="FFC000"/>
                  </a:solidFill>
                  <a:latin typeface="Lucida Console" panose="020B0609040504020204" pitchFamily="49" charset="0"/>
                </a:rPr>
                <a:t>https://{</a:t>
              </a:r>
              <a:r>
                <a:rPr lang="en-US" sz="1300" dirty="0" err="1">
                  <a:solidFill>
                    <a:srgbClr val="FFC000"/>
                  </a:solidFill>
                  <a:latin typeface="Lucida Console" panose="020B0609040504020204" pitchFamily="49" charset="0"/>
                </a:rPr>
                <a:t>W</a:t>
              </a:r>
              <a:r>
                <a:rPr lang="en-US" sz="1300" dirty="0" err="1" smtClean="0">
                  <a:solidFill>
                    <a:srgbClr val="FFC000"/>
                  </a:solidFill>
                  <a:latin typeface="Lucida Console" panose="020B0609040504020204" pitchFamily="49" charset="0"/>
                </a:rPr>
                <a:t>fsvcVipDnName</a:t>
              </a:r>
              <a:r>
                <a:rPr lang="en-US" sz="1300" dirty="0" smtClean="0">
                  <a:solidFill>
                    <a:srgbClr val="FFC000"/>
                  </a:solidFill>
                  <a:latin typeface="Lucida Console" panose="020B0609040504020204" pitchFamily="49" charset="0"/>
                </a:rPr>
                <a:t>}:12290” </a:t>
              </a:r>
            </a:p>
            <a:p>
              <a:endParaRPr lang="en-US" sz="1300" dirty="0">
                <a:latin typeface="Lucida Console" panose="020B0609040504020204" pitchFamily="49" charset="0"/>
              </a:endParaRPr>
            </a:p>
            <a:p>
              <a:endParaRPr lang="en-US" sz="1300" dirty="0">
                <a:latin typeface="Lucida Console" panose="020B0609040504020204" pitchFamily="49" charset="0"/>
              </a:endParaRPr>
            </a:p>
          </p:txBody>
        </p:sp>
      </p:grpSp>
      <p:pic>
        <p:nvPicPr>
          <p:cNvPr id="21" name="Picture 20"/>
          <p:cNvPicPr>
            <a:picLocks noChangeAspect="1"/>
          </p:cNvPicPr>
          <p:nvPr/>
        </p:nvPicPr>
        <p:blipFill>
          <a:blip r:embed="rId4"/>
          <a:stretch>
            <a:fillRect/>
          </a:stretch>
        </p:blipFill>
        <p:spPr>
          <a:xfrm>
            <a:off x="6576582" y="1854402"/>
            <a:ext cx="5619750" cy="1514475"/>
          </a:xfrm>
          <a:prstGeom prst="rect">
            <a:avLst/>
          </a:prstGeom>
        </p:spPr>
      </p:pic>
      <p:sp>
        <p:nvSpPr>
          <p:cNvPr id="23" name="TextBox 22"/>
          <p:cNvSpPr txBox="1"/>
          <p:nvPr/>
        </p:nvSpPr>
        <p:spPr>
          <a:xfrm>
            <a:off x="7050780" y="4716462"/>
            <a:ext cx="5111058" cy="1224951"/>
          </a:xfrm>
          <a:prstGeom prst="rect">
            <a:avLst/>
          </a:prstGeom>
          <a:noFill/>
        </p:spPr>
        <p:txBody>
          <a:bodyPr wrap="square" lIns="182880" tIns="146304" rIns="182880" bIns="146304" rtlCol="0">
            <a:spAutoFit/>
          </a:bodyPr>
          <a:lstStyle/>
          <a:p>
            <a:pPr>
              <a:lnSpc>
                <a:spcPct val="90000"/>
              </a:lnSpc>
              <a:spcAft>
                <a:spcPts val="600"/>
              </a:spcAft>
            </a:pPr>
            <a:r>
              <a:rPr lang="en-US" sz="1400" i="1" dirty="0" smtClean="0">
                <a:gradFill>
                  <a:gsLst>
                    <a:gs pos="2917">
                      <a:schemeClr val="tx1"/>
                    </a:gs>
                    <a:gs pos="30000">
                      <a:schemeClr val="tx1"/>
                    </a:gs>
                  </a:gsLst>
                  <a:lin ang="5400000" scaled="0"/>
                </a:gradFill>
              </a:rPr>
              <a:t>Strictly for developer and trial environments, it is possible to configure without SSL in SharePoint (not default)</a:t>
            </a:r>
          </a:p>
          <a:p>
            <a:pPr>
              <a:lnSpc>
                <a:spcPct val="90000"/>
              </a:lnSpc>
              <a:spcAft>
                <a:spcPts val="600"/>
              </a:spcAft>
            </a:pPr>
            <a:r>
              <a:rPr lang="en-US" sz="1400" i="1" dirty="0" smtClean="0">
                <a:gradFill>
                  <a:gsLst>
                    <a:gs pos="2917">
                      <a:schemeClr val="tx1"/>
                    </a:gs>
                    <a:gs pos="30000">
                      <a:schemeClr val="tx1"/>
                    </a:gs>
                  </a:gsLst>
                  <a:lin ang="5400000" scaled="0"/>
                </a:gradFill>
              </a:rPr>
              <a:t>Switch: -</a:t>
            </a:r>
            <a:r>
              <a:rPr lang="en-US" sz="1400" i="1" dirty="0" err="1" smtClean="0">
                <a:gradFill>
                  <a:gsLst>
                    <a:gs pos="2917">
                      <a:schemeClr val="tx1"/>
                    </a:gs>
                    <a:gs pos="30000">
                      <a:schemeClr val="tx1"/>
                    </a:gs>
                  </a:gsLst>
                  <a:lin ang="5400000" scaled="0"/>
                </a:gradFill>
              </a:rPr>
              <a:t>AllowOAuthHttp</a:t>
            </a:r>
            <a:endParaRPr lang="en-US" sz="1400" i="1" dirty="0" smtClean="0">
              <a:gradFill>
                <a:gsLst>
                  <a:gs pos="2917">
                    <a:schemeClr val="tx1"/>
                  </a:gs>
                  <a:gs pos="30000">
                    <a:schemeClr val="tx1"/>
                  </a:gs>
                </a:gsLst>
                <a:lin ang="5400000" scaled="0"/>
              </a:gradFill>
            </a:endParaRPr>
          </a:p>
          <a:p>
            <a:pPr>
              <a:lnSpc>
                <a:spcPct val="90000"/>
              </a:lnSpc>
              <a:spcAft>
                <a:spcPts val="600"/>
              </a:spcAft>
            </a:pPr>
            <a:r>
              <a:rPr lang="en-US" sz="1400" i="1" dirty="0" smtClean="0">
                <a:gradFill>
                  <a:gsLst>
                    <a:gs pos="2917">
                      <a:schemeClr val="tx1"/>
                    </a:gs>
                    <a:gs pos="30000">
                      <a:schemeClr val="tx1"/>
                    </a:gs>
                  </a:gsLst>
                  <a:lin ang="5400000" scaled="0"/>
                </a:gradFill>
              </a:rPr>
              <a:t>Workflow Manager HTTP port: 12291</a:t>
            </a:r>
          </a:p>
        </p:txBody>
      </p:sp>
      <p:sp>
        <p:nvSpPr>
          <p:cNvPr id="16" name="Rectangle 15"/>
          <p:cNvSpPr/>
          <p:nvPr/>
        </p:nvSpPr>
        <p:spPr bwMode="auto">
          <a:xfrm>
            <a:off x="3662418" y="4523754"/>
            <a:ext cx="2819399" cy="2393581"/>
          </a:xfrm>
          <a:prstGeom prst="rect">
            <a:avLst/>
          </a:prstGeom>
          <a:solidFill>
            <a:srgbClr val="FFFF99"/>
          </a:solidFill>
          <a:ln>
            <a:solidFill>
              <a:schemeClr val="tx1"/>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solidFill>
                  <a:schemeClr val="tx1"/>
                </a:solidFill>
                <a:ea typeface="Segoe UI" pitchFamily="34" charset="0"/>
                <a:cs typeface="Segoe UI" pitchFamily="34" charset="0"/>
                <a:sym typeface="Webdings" panose="05030102010509060703" pitchFamily="18" charset="2"/>
              </a:rPr>
              <a:t></a:t>
            </a:r>
            <a:r>
              <a:rPr lang="en-US" sz="2000" dirty="0">
                <a:solidFill>
                  <a:schemeClr val="tx1"/>
                </a:solidFill>
                <a:latin typeface="Buxton Sketch" panose="03080500000500000004" pitchFamily="66" charset="0"/>
                <a:ea typeface="Segoe UI" pitchFamily="34" charset="0"/>
                <a:cs typeface="Segoe UI" pitchFamily="34" charset="0"/>
              </a:rPr>
              <a:t> </a:t>
            </a:r>
            <a:r>
              <a:rPr lang="en-US" sz="2000" dirty="0" smtClean="0">
                <a:solidFill>
                  <a:schemeClr val="tx1"/>
                </a:solidFill>
                <a:latin typeface="Buxton Sketch" panose="03080500000500000004" pitchFamily="66" charset="0"/>
                <a:ea typeface="Segoe UI" pitchFamily="34" charset="0"/>
                <a:cs typeface="Segoe UI" pitchFamily="34" charset="0"/>
              </a:rPr>
              <a:t>Note:</a:t>
            </a:r>
            <a:endParaRPr lang="en-US" sz="2000" dirty="0" smtClean="0">
              <a:solidFill>
                <a:schemeClr val="tx1"/>
              </a:solidFill>
              <a:ea typeface="Segoe UI" pitchFamily="34" charset="0"/>
              <a:cs typeface="Segoe UI" pitchFamily="34" charset="0"/>
              <a:sym typeface="Webdings" panose="05030102010509060703" pitchFamily="18" charset="2"/>
            </a:endParaRPr>
          </a:p>
          <a:p>
            <a:pPr defTabSz="932472" fontAlgn="base">
              <a:spcBef>
                <a:spcPct val="0"/>
              </a:spcBef>
              <a:spcAft>
                <a:spcPct val="0"/>
              </a:spcAft>
            </a:pPr>
            <a:endParaRPr lang="en-US" dirty="0" smtClean="0">
              <a:solidFill>
                <a:schemeClr val="tx1"/>
              </a:soli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solidFill>
                  <a:schemeClr val="tx1"/>
                </a:solidFill>
                <a:latin typeface="Buxton Sketch" panose="03080500000500000004" pitchFamily="66" charset="0"/>
                <a:ea typeface="Segoe UI" pitchFamily="34" charset="0"/>
                <a:cs typeface="Segoe UI" pitchFamily="34" charset="0"/>
              </a:rPr>
              <a:t>OAuth requires SSL in production.</a:t>
            </a:r>
          </a:p>
          <a:p>
            <a:pPr defTabSz="932472" fontAlgn="base">
              <a:lnSpc>
                <a:spcPct val="90000"/>
              </a:lnSpc>
              <a:spcBef>
                <a:spcPct val="0"/>
              </a:spcBef>
              <a:spcAft>
                <a:spcPct val="0"/>
              </a:spcAft>
            </a:pPr>
            <a:endParaRPr lang="en-US" sz="2000" u="sng" dirty="0">
              <a:solidFill>
                <a:schemeClr val="tx1"/>
              </a:solidFill>
              <a:latin typeface="Buxton Sketch" panose="03080500000500000004" pitchFamily="66" charset="0"/>
              <a:ea typeface="Segoe UI" pitchFamily="34" charset="0"/>
              <a:cs typeface="Segoe UI" pitchFamily="34" charset="0"/>
            </a:endParaRPr>
          </a:p>
          <a:p>
            <a:pPr defTabSz="932472" fontAlgn="base">
              <a:lnSpc>
                <a:spcPct val="90000"/>
              </a:lnSpc>
              <a:spcBef>
                <a:spcPct val="0"/>
              </a:spcBef>
              <a:spcAft>
                <a:spcPct val="0"/>
              </a:spcAft>
            </a:pPr>
            <a:r>
              <a:rPr lang="en-US" sz="2000" dirty="0" smtClean="0">
                <a:solidFill>
                  <a:schemeClr val="tx1"/>
                </a:solidFill>
                <a:latin typeface="Buxton Sketch" panose="03080500000500000004" pitchFamily="66" charset="0"/>
                <a:ea typeface="Segoe UI" pitchFamily="34" charset="0"/>
                <a:cs typeface="Segoe UI" pitchFamily="34" charset="0"/>
              </a:rPr>
              <a:t>Set Workflow Service Uri to DNS hostname of Virtual IP.</a:t>
            </a:r>
          </a:p>
        </p:txBody>
      </p:sp>
    </p:spTree>
    <p:extLst>
      <p:ext uri="{BB962C8B-B14F-4D97-AF65-F5344CB8AC3E}">
        <p14:creationId xmlns:p14="http://schemas.microsoft.com/office/powerpoint/2010/main" val="11689335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11" name="Rectangle 10"/>
          <p:cNvSpPr/>
          <p:nvPr/>
        </p:nvSpPr>
        <p:spPr bwMode="auto">
          <a:xfrm>
            <a:off x="4148825" y="3954463"/>
            <a:ext cx="3657600" cy="2743200"/>
          </a:xfrm>
          <a:prstGeom prst="rect">
            <a:avLst/>
          </a:prstGeom>
          <a:solidFill>
            <a:schemeClr val="bg1"/>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91440" rIns="91440" bIns="91440" numCol="1" rtlCol="0" anchor="t" anchorCtr="0" compatLnSpc="1">
            <a:prstTxWarp prst="textNoShape">
              <a:avLst/>
            </a:prstTxWarp>
          </a:bodyPr>
          <a:lstStyle/>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Cloud-ready</a:t>
            </a:r>
          </a:p>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Call REST web services</a:t>
            </a:r>
          </a:p>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Complex data</a:t>
            </a:r>
            <a:endParaRPr lang="en-US" sz="1400" dirty="0">
              <a:solidFill>
                <a:schemeClr val="tx1"/>
              </a:solidFill>
              <a:latin typeface="Segoe UI" pitchFamily="34" charset="0"/>
              <a:ea typeface="Segoe UI" pitchFamily="34" charset="0"/>
              <a:cs typeface="Segoe UI" pitchFamily="34" charset="0"/>
            </a:endParaRPr>
          </a:p>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Custom actions</a:t>
            </a:r>
            <a:endParaRPr lang="en-US" sz="1400" dirty="0">
              <a:solidFill>
                <a:schemeClr val="tx1"/>
              </a:solidFill>
              <a:latin typeface="Segoe UI" pitchFamily="34" charset="0"/>
              <a:ea typeface="Segoe UI" pitchFamily="34" charset="0"/>
              <a:cs typeface="Segoe UI" pitchFamily="34" charset="0"/>
            </a:endParaRPr>
          </a:p>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Service-oriented </a:t>
            </a:r>
            <a:endParaRPr lang="en-US" sz="1400" dirty="0">
              <a:solidFill>
                <a:schemeClr val="tx1"/>
              </a:solidFill>
              <a:latin typeface="Segoe UI" pitchFamily="34" charset="0"/>
              <a:ea typeface="Segoe UI" pitchFamily="34" charset="0"/>
              <a:cs typeface="Segoe UI" pitchFamily="34" charset="0"/>
            </a:endParaRPr>
          </a:p>
          <a:p>
            <a:pPr marL="694971" lvl="1"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REST based contracts</a:t>
            </a:r>
            <a:endParaRPr lang="en-US" sz="1400" dirty="0">
              <a:solidFill>
                <a:schemeClr val="tx1"/>
              </a:solidFill>
              <a:latin typeface="Segoe UI" pitchFamily="34" charset="0"/>
              <a:ea typeface="Segoe UI" pitchFamily="34" charset="0"/>
              <a:cs typeface="Segoe UI" pitchFamily="34" charset="0"/>
            </a:endParaRPr>
          </a:p>
          <a:p>
            <a:pPr marL="694971" lvl="1"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Predictable </a:t>
            </a:r>
            <a:r>
              <a:rPr lang="en-US" sz="1400" dirty="0">
                <a:solidFill>
                  <a:schemeClr val="tx1"/>
                </a:solidFill>
                <a:latin typeface="Segoe UI" pitchFamily="34" charset="0"/>
                <a:ea typeface="Segoe UI" pitchFamily="34" charset="0"/>
                <a:cs typeface="Segoe UI" pitchFamily="34" charset="0"/>
              </a:rPr>
              <a:t>execution and consistency </a:t>
            </a:r>
            <a:r>
              <a:rPr lang="en-US" sz="1400" dirty="0" smtClean="0">
                <a:solidFill>
                  <a:schemeClr val="tx1"/>
                </a:solidFill>
                <a:latin typeface="Segoe UI" pitchFamily="34" charset="0"/>
                <a:ea typeface="Segoe UI" pitchFamily="34" charset="0"/>
                <a:cs typeface="Segoe UI" pitchFamily="34" charset="0"/>
              </a:rPr>
              <a:t>model</a:t>
            </a:r>
            <a:endParaRPr lang="en-US" sz="1400" dirty="0">
              <a:solidFill>
                <a:schemeClr val="tx1"/>
              </a:solidFill>
              <a:latin typeface="Segoe UI" pitchFamily="34" charset="0"/>
              <a:ea typeface="Segoe UI" pitchFamily="34" charset="0"/>
              <a:cs typeface="Segoe UI" pitchFamily="34" charset="0"/>
            </a:endParaRPr>
          </a:p>
          <a:p>
            <a:pPr marL="228600" indent="-228600" defTabSz="913947" fontAlgn="base">
              <a:spcBef>
                <a:spcPct val="0"/>
              </a:spcBef>
              <a:spcAft>
                <a:spcPts val="600"/>
              </a:spcAft>
              <a:buFont typeface="Segoe UI" pitchFamily="34" charset="0"/>
              <a:buChar char="►"/>
            </a:pPr>
            <a:endParaRPr lang="en-US" sz="1400" dirty="0" smtClean="0">
              <a:solidFill>
                <a:schemeClr val="tx1"/>
              </a:solidFill>
              <a:latin typeface="Segoe UI" pitchFamily="34" charset="0"/>
              <a:ea typeface="Segoe UI" pitchFamily="34" charset="0"/>
              <a:cs typeface="Segoe UI" pitchFamily="34" charset="0"/>
            </a:endParaRPr>
          </a:p>
          <a:p>
            <a:pPr marL="228600" indent="-228600" defTabSz="913947" fontAlgn="base">
              <a:spcBef>
                <a:spcPct val="0"/>
              </a:spcBef>
              <a:spcAft>
                <a:spcPts val="600"/>
              </a:spcAft>
              <a:buFont typeface="Segoe UI" pitchFamily="34" charset="0"/>
              <a:buChar char="►"/>
            </a:pPr>
            <a:endParaRPr lang="en-US" sz="1400" spc="-40" dirty="0">
              <a:solidFill>
                <a:schemeClr val="tx1"/>
              </a:solidFill>
              <a:latin typeface="Segoe UI" pitchFamily="34" charset="0"/>
            </a:endParaRPr>
          </a:p>
          <a:p>
            <a:pPr marL="228600" indent="-228600" defTabSz="913947" fontAlgn="base">
              <a:spcBef>
                <a:spcPct val="0"/>
              </a:spcBef>
              <a:spcAft>
                <a:spcPts val="600"/>
              </a:spcAft>
              <a:buFont typeface="Segoe UI" pitchFamily="34" charset="0"/>
              <a:buChar char="►"/>
            </a:pPr>
            <a:endParaRPr lang="en-US" sz="1400" dirty="0">
              <a:solidFill>
                <a:schemeClr val="tx1"/>
              </a:solidFill>
              <a:latin typeface="Segoe UI" pitchFamily="34" charset="0"/>
              <a:ea typeface="Segoe UI" pitchFamily="34" charset="0"/>
              <a:cs typeface="Segoe UI" pitchFamily="34" charset="0"/>
            </a:endParaRPr>
          </a:p>
          <a:p>
            <a:pPr marL="228600" indent="-228600" defTabSz="913947" fontAlgn="base">
              <a:spcBef>
                <a:spcPct val="0"/>
              </a:spcBef>
              <a:spcAft>
                <a:spcPts val="600"/>
              </a:spcAft>
              <a:buFont typeface="Segoe UI" pitchFamily="34" charset="0"/>
              <a:buChar char="►"/>
            </a:pPr>
            <a:endParaRPr lang="en-US" sz="1400" dirty="0">
              <a:solidFill>
                <a:schemeClr val="tx1"/>
              </a:solidFill>
              <a:latin typeface="Segoe UI" pitchFamily="34" charset="0"/>
              <a:ea typeface="Segoe UI" pitchFamily="34" charset="0"/>
              <a:cs typeface="Segoe UI" pitchFamily="34" charset="0"/>
            </a:endParaRPr>
          </a:p>
        </p:txBody>
      </p:sp>
      <p:sp>
        <p:nvSpPr>
          <p:cNvPr id="12" name="Rectangle 11"/>
          <p:cNvSpPr/>
          <p:nvPr/>
        </p:nvSpPr>
        <p:spPr bwMode="auto">
          <a:xfrm>
            <a:off x="301966" y="3956259"/>
            <a:ext cx="3656410" cy="2745871"/>
          </a:xfrm>
          <a:prstGeom prst="rect">
            <a:avLst/>
          </a:prstGeom>
          <a:solidFill>
            <a:schemeClr val="bg1"/>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91440" rIns="91440" bIns="91440" numCol="1" rtlCol="0" anchor="t" anchorCtr="0" compatLnSpc="1">
            <a:prstTxWarp prst="textNoShape">
              <a:avLst/>
            </a:prstTxWarp>
          </a:bodyPr>
          <a:lstStyle/>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Richer </a:t>
            </a:r>
            <a:r>
              <a:rPr lang="en-US" sz="1400" dirty="0">
                <a:solidFill>
                  <a:schemeClr val="tx1"/>
                </a:solidFill>
                <a:latin typeface="Segoe UI" pitchFamily="34" charset="0"/>
                <a:ea typeface="Segoe UI" pitchFamily="34" charset="0"/>
                <a:cs typeface="Segoe UI" pitchFamily="34" charset="0"/>
              </a:rPr>
              <a:t>flow control</a:t>
            </a:r>
          </a:p>
          <a:p>
            <a:pPr marL="228600" indent="-228600" defTabSz="913947" fontAlgn="base">
              <a:spcBef>
                <a:spcPct val="0"/>
              </a:spcBef>
              <a:spcAft>
                <a:spcPts val="600"/>
              </a:spcAft>
              <a:buFont typeface="Segoe UI" pitchFamily="34" charset="0"/>
              <a:buChar char="►"/>
            </a:pPr>
            <a:r>
              <a:rPr lang="en-US" sz="1400" dirty="0">
                <a:solidFill>
                  <a:schemeClr val="tx1"/>
                </a:solidFill>
                <a:latin typeface="Segoe UI" pitchFamily="34" charset="0"/>
                <a:ea typeface="Segoe UI" pitchFamily="34" charset="0"/>
                <a:cs typeface="Segoe UI" pitchFamily="34" charset="0"/>
              </a:rPr>
              <a:t>Modular building </a:t>
            </a:r>
            <a:r>
              <a:rPr lang="en-US" sz="1400" dirty="0" smtClean="0">
                <a:solidFill>
                  <a:schemeClr val="tx1"/>
                </a:solidFill>
                <a:latin typeface="Segoe UI" pitchFamily="34" charset="0"/>
                <a:ea typeface="Segoe UI" pitchFamily="34" charset="0"/>
                <a:cs typeface="Segoe UI" pitchFamily="34" charset="0"/>
              </a:rPr>
              <a:t>blocks</a:t>
            </a:r>
          </a:p>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Stages and transitions: a model for real-world </a:t>
            </a:r>
            <a:r>
              <a:rPr lang="en-US" sz="1400" dirty="0">
                <a:solidFill>
                  <a:schemeClr val="tx1"/>
                </a:solidFill>
                <a:latin typeface="Segoe UI" pitchFamily="34" charset="0"/>
                <a:ea typeface="Segoe UI" pitchFamily="34" charset="0"/>
                <a:cs typeface="Segoe UI" pitchFamily="34" charset="0"/>
              </a:rPr>
              <a:t>process</a:t>
            </a:r>
          </a:p>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Visual Designer: facilitates collaboration between analyst </a:t>
            </a:r>
            <a:r>
              <a:rPr lang="en-US" sz="1400" dirty="0">
                <a:solidFill>
                  <a:schemeClr val="tx1"/>
                </a:solidFill>
                <a:latin typeface="Segoe UI" pitchFamily="34" charset="0"/>
                <a:ea typeface="Segoe UI" pitchFamily="34" charset="0"/>
                <a:cs typeface="Segoe UI" pitchFamily="34" charset="0"/>
              </a:rPr>
              <a:t>and workflow designer</a:t>
            </a:r>
          </a:p>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Object model designed for extensibility</a:t>
            </a:r>
          </a:p>
          <a:p>
            <a:pPr marL="694971" lvl="1"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Custom workflow experiences</a:t>
            </a:r>
          </a:p>
          <a:p>
            <a:pPr marL="694971" lvl="1"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App friendly</a:t>
            </a:r>
            <a:endParaRPr lang="en-US" sz="1400" dirty="0">
              <a:solidFill>
                <a:schemeClr val="tx1"/>
              </a:solidFill>
              <a:latin typeface="Segoe UI" pitchFamily="34" charset="0"/>
              <a:ea typeface="Segoe UI" pitchFamily="34" charset="0"/>
              <a:cs typeface="Segoe UI" pitchFamily="34" charset="0"/>
            </a:endParaRPr>
          </a:p>
          <a:p>
            <a:pPr marL="228600" indent="-228600" defTabSz="913947" fontAlgn="base">
              <a:spcBef>
                <a:spcPct val="0"/>
              </a:spcBef>
              <a:spcAft>
                <a:spcPts val="600"/>
              </a:spcAft>
              <a:buFont typeface="Segoe UI" pitchFamily="34" charset="0"/>
              <a:buChar char="►"/>
            </a:pPr>
            <a:endParaRPr lang="en-US" sz="1400" dirty="0" smtClean="0">
              <a:solidFill>
                <a:schemeClr val="tx1"/>
              </a:solidFill>
              <a:latin typeface="Segoe UI" pitchFamily="34" charset="0"/>
              <a:ea typeface="Segoe UI" pitchFamily="34" charset="0"/>
              <a:cs typeface="Segoe UI" pitchFamily="34" charset="0"/>
            </a:endParaRPr>
          </a:p>
          <a:p>
            <a:pPr marL="228600" indent="-228600" defTabSz="913947" fontAlgn="base">
              <a:spcBef>
                <a:spcPct val="0"/>
              </a:spcBef>
              <a:spcAft>
                <a:spcPts val="600"/>
              </a:spcAft>
              <a:buFont typeface="Segoe UI" pitchFamily="34" charset="0"/>
              <a:buChar char="►"/>
            </a:pPr>
            <a:endParaRPr lang="en-US" sz="1400" dirty="0" smtClean="0">
              <a:solidFill>
                <a:schemeClr val="tx1"/>
              </a:solidFill>
              <a:latin typeface="Segoe UI" pitchFamily="34" charset="0"/>
              <a:ea typeface="Segoe UI" pitchFamily="34" charset="0"/>
              <a:cs typeface="Segoe UI" pitchFamily="34" charset="0"/>
            </a:endParaRPr>
          </a:p>
          <a:p>
            <a:pPr marL="228600" indent="-228600" defTabSz="913947" fontAlgn="base">
              <a:spcBef>
                <a:spcPct val="0"/>
              </a:spcBef>
              <a:spcAft>
                <a:spcPts val="600"/>
              </a:spcAft>
              <a:buFont typeface="Segoe UI" pitchFamily="34" charset="0"/>
              <a:buChar char="►"/>
            </a:pPr>
            <a:endParaRPr lang="en-US" sz="1400" dirty="0">
              <a:solidFill>
                <a:schemeClr val="tx1"/>
              </a:solidFill>
              <a:latin typeface="Segoe UI" pitchFamily="34" charset="0"/>
              <a:ea typeface="Segoe UI" pitchFamily="34" charset="0"/>
              <a:cs typeface="Segoe UI" pitchFamily="34" charset="0"/>
            </a:endParaRPr>
          </a:p>
        </p:txBody>
      </p:sp>
      <p:sp>
        <p:nvSpPr>
          <p:cNvPr id="13" name="Rectangle 12"/>
          <p:cNvSpPr/>
          <p:nvPr/>
        </p:nvSpPr>
        <p:spPr bwMode="auto">
          <a:xfrm>
            <a:off x="7990561" y="3933142"/>
            <a:ext cx="3657600" cy="2745871"/>
          </a:xfrm>
          <a:prstGeom prst="rect">
            <a:avLst/>
          </a:prstGeom>
          <a:solidFill>
            <a:schemeClr val="bg1"/>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91440" rIns="91440" bIns="91440" numCol="1" rtlCol="0" anchor="t" anchorCtr="0" compatLnSpc="1">
            <a:prstTxWarp prst="textNoShape">
              <a:avLst/>
            </a:prstTxWarp>
          </a:bodyPr>
          <a:lstStyle/>
          <a:p>
            <a:pPr marL="228600" indent="-228600" defTabSz="913947" fontAlgn="base">
              <a:spcBef>
                <a:spcPct val="0"/>
              </a:spcBef>
              <a:spcAft>
                <a:spcPts val="600"/>
              </a:spcAft>
              <a:buFont typeface="Segoe UI" pitchFamily="34" charset="0"/>
              <a:buChar char="►"/>
            </a:pPr>
            <a:r>
              <a:rPr lang="en-US" sz="1400" dirty="0">
                <a:solidFill>
                  <a:schemeClr val="tx1"/>
                </a:solidFill>
                <a:latin typeface="Segoe UI" pitchFamily="34" charset="0"/>
                <a:ea typeface="Segoe UI" pitchFamily="34" charset="0"/>
                <a:cs typeface="Segoe UI" pitchFamily="34" charset="0"/>
              </a:rPr>
              <a:t>Loosely coupled integration of </a:t>
            </a:r>
            <a:r>
              <a:rPr lang="en-US" sz="1400" dirty="0" smtClean="0">
                <a:solidFill>
                  <a:schemeClr val="tx1"/>
                </a:solidFill>
                <a:latin typeface="Segoe UI" pitchFamily="34" charset="0"/>
                <a:ea typeface="Segoe UI" pitchFamily="34" charset="0"/>
                <a:cs typeface="Segoe UI" pitchFamily="34" charset="0"/>
              </a:rPr>
              <a:t>Workflow </a:t>
            </a:r>
            <a:r>
              <a:rPr lang="en-US" sz="1400" dirty="0">
                <a:solidFill>
                  <a:schemeClr val="tx1"/>
                </a:solidFill>
                <a:latin typeface="Segoe UI" pitchFamily="34" charset="0"/>
                <a:ea typeface="Segoe UI" pitchFamily="34" charset="0"/>
                <a:cs typeface="Segoe UI" pitchFamily="34" charset="0"/>
              </a:rPr>
              <a:t>Manager and SharePoint</a:t>
            </a:r>
          </a:p>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Manage and scale workflows independently of SharePoint</a:t>
            </a:r>
          </a:p>
          <a:p>
            <a:pPr marL="228600" indent="-228600" defTabSz="913947" fontAlgn="base">
              <a:spcBef>
                <a:spcPct val="0"/>
              </a:spcBef>
              <a:spcAft>
                <a:spcPts val="600"/>
              </a:spcAft>
              <a:buFont typeface="Segoe UI" pitchFamily="34" charset="0"/>
              <a:buChar char="►"/>
            </a:pPr>
            <a:r>
              <a:rPr lang="en-US" sz="1400" dirty="0" smtClean="0">
                <a:solidFill>
                  <a:schemeClr val="tx1"/>
                </a:solidFill>
                <a:latin typeface="Segoe UI" pitchFamily="34" charset="0"/>
                <a:ea typeface="Segoe UI" pitchFamily="34" charset="0"/>
                <a:cs typeface="Segoe UI" pitchFamily="34" charset="0"/>
              </a:rPr>
              <a:t>Better transparency for workflow resource consumption</a:t>
            </a:r>
            <a:endParaRPr lang="en-US" sz="1400" dirty="0">
              <a:solidFill>
                <a:schemeClr val="tx1"/>
              </a:solidFill>
              <a:latin typeface="Segoe UI" pitchFamily="34" charset="0"/>
              <a:ea typeface="Segoe UI" pitchFamily="34" charset="0"/>
              <a:cs typeface="Segoe UI" pitchFamily="34" charset="0"/>
            </a:endParaRPr>
          </a:p>
          <a:p>
            <a:pPr marL="228600" indent="-228600" defTabSz="913947" fontAlgn="base">
              <a:spcBef>
                <a:spcPct val="0"/>
              </a:spcBef>
              <a:spcAft>
                <a:spcPts val="600"/>
              </a:spcAft>
              <a:buFont typeface="Segoe UI" pitchFamily="34" charset="0"/>
              <a:buChar char="►"/>
            </a:pPr>
            <a:endParaRPr lang="en-US" sz="1400" dirty="0">
              <a:solidFill>
                <a:schemeClr val="tx1"/>
              </a:solidFill>
              <a:latin typeface="Segoe UI" pitchFamily="34" charset="0"/>
              <a:ea typeface="Segoe UI" pitchFamily="34" charset="0"/>
              <a:cs typeface="Segoe UI" pitchFamily="34" charset="0"/>
            </a:endParaRPr>
          </a:p>
        </p:txBody>
      </p:sp>
      <p:sp>
        <p:nvSpPr>
          <p:cNvPr id="18" name="Rectangle 17"/>
          <p:cNvSpPr/>
          <p:nvPr/>
        </p:nvSpPr>
        <p:spPr bwMode="auto">
          <a:xfrm>
            <a:off x="7990561" y="1641590"/>
            <a:ext cx="3657600" cy="2038550"/>
          </a:xfrm>
          <a:prstGeom prst="rect">
            <a:avLst/>
          </a:prstGeom>
          <a:solidFill>
            <a:schemeClr val="accent1"/>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20" tIns="45711" rIns="91420" bIns="45711" numCol="1" rtlCol="0" anchor="t" anchorCtr="0" compatLnSpc="1">
            <a:prstTxWarp prst="textNoShape">
              <a:avLst/>
            </a:prstTxWarp>
          </a:bodyPr>
          <a:lstStyle/>
          <a:p>
            <a:pPr defTabSz="913947" fontAlgn="base">
              <a:spcBef>
                <a:spcPct val="0"/>
              </a:spcBef>
              <a:spcAft>
                <a:spcPct val="0"/>
              </a:spcAft>
            </a:pPr>
            <a:r>
              <a:rPr lang="en-US" sz="2400" b="1" dirty="0" smtClean="0">
                <a:solidFill>
                  <a:schemeClr val="bg1"/>
                </a:solidFill>
                <a:latin typeface="Segoe UI Light" pitchFamily="34" charset="0"/>
              </a:rPr>
              <a:t>Unbounded</a:t>
            </a:r>
            <a:endParaRPr lang="en-US" sz="2400" b="1" dirty="0">
              <a:solidFill>
                <a:schemeClr val="bg1"/>
              </a:solidFill>
              <a:latin typeface="Segoe UI Light" pitchFamily="34" charset="0"/>
            </a:endParaRPr>
          </a:p>
        </p:txBody>
      </p:sp>
      <p:sp>
        <p:nvSpPr>
          <p:cNvPr id="21" name="Freeform 24"/>
          <p:cNvSpPr>
            <a:spLocks noChangeAspect="1" noEditPoints="1"/>
          </p:cNvSpPr>
          <p:nvPr/>
        </p:nvSpPr>
        <p:spPr bwMode="black">
          <a:xfrm>
            <a:off x="9370079" y="2340000"/>
            <a:ext cx="898565" cy="1042416"/>
          </a:xfrm>
          <a:custGeom>
            <a:avLst/>
            <a:gdLst>
              <a:gd name="T0" fmla="*/ 126 w 259"/>
              <a:gd name="T1" fmla="*/ 53 h 300"/>
              <a:gd name="T2" fmla="*/ 120 w 259"/>
              <a:gd name="T3" fmla="*/ 38 h 300"/>
              <a:gd name="T4" fmla="*/ 77 w 259"/>
              <a:gd name="T5" fmla="*/ 43 h 300"/>
              <a:gd name="T6" fmla="*/ 105 w 259"/>
              <a:gd name="T7" fmla="*/ 53 h 300"/>
              <a:gd name="T8" fmla="*/ 105 w 259"/>
              <a:gd name="T9" fmla="*/ 53 h 300"/>
              <a:gd name="T10" fmla="*/ 84 w 259"/>
              <a:gd name="T11" fmla="*/ 136 h 300"/>
              <a:gd name="T12" fmla="*/ 79 w 259"/>
              <a:gd name="T13" fmla="*/ 124 h 300"/>
              <a:gd name="T14" fmla="*/ 45 w 259"/>
              <a:gd name="T15" fmla="*/ 128 h 300"/>
              <a:gd name="T16" fmla="*/ 67 w 259"/>
              <a:gd name="T17" fmla="*/ 136 h 300"/>
              <a:gd name="T18" fmla="*/ 67 w 259"/>
              <a:gd name="T19" fmla="*/ 136 h 300"/>
              <a:gd name="T20" fmla="*/ 35 w 259"/>
              <a:gd name="T21" fmla="*/ 69 h 300"/>
              <a:gd name="T22" fmla="*/ 32 w 259"/>
              <a:gd name="T23" fmla="*/ 63 h 300"/>
              <a:gd name="T24" fmla="*/ 15 w 259"/>
              <a:gd name="T25" fmla="*/ 65 h 300"/>
              <a:gd name="T26" fmla="*/ 26 w 259"/>
              <a:gd name="T27" fmla="*/ 69 h 300"/>
              <a:gd name="T28" fmla="*/ 26 w 259"/>
              <a:gd name="T29" fmla="*/ 69 h 300"/>
              <a:gd name="T30" fmla="*/ 233 w 259"/>
              <a:gd name="T31" fmla="*/ 19 h 300"/>
              <a:gd name="T32" fmla="*/ 231 w 259"/>
              <a:gd name="T33" fmla="*/ 13 h 300"/>
              <a:gd name="T34" fmla="*/ 214 w 259"/>
              <a:gd name="T35" fmla="*/ 15 h 300"/>
              <a:gd name="T36" fmla="*/ 225 w 259"/>
              <a:gd name="T37" fmla="*/ 19 h 300"/>
              <a:gd name="T38" fmla="*/ 225 w 259"/>
              <a:gd name="T39" fmla="*/ 19 h 300"/>
              <a:gd name="T40" fmla="*/ 248 w 259"/>
              <a:gd name="T41" fmla="*/ 141 h 300"/>
              <a:gd name="T42" fmla="*/ 246 w 259"/>
              <a:gd name="T43" fmla="*/ 135 h 300"/>
              <a:gd name="T44" fmla="*/ 229 w 259"/>
              <a:gd name="T45" fmla="*/ 136 h 300"/>
              <a:gd name="T46" fmla="*/ 240 w 259"/>
              <a:gd name="T47" fmla="*/ 141 h 300"/>
              <a:gd name="T48" fmla="*/ 240 w 259"/>
              <a:gd name="T49" fmla="*/ 141 h 300"/>
              <a:gd name="T50" fmla="*/ 20 w 259"/>
              <a:gd name="T51" fmla="*/ 162 h 300"/>
              <a:gd name="T52" fmla="*/ 17 w 259"/>
              <a:gd name="T53" fmla="*/ 156 h 300"/>
              <a:gd name="T54" fmla="*/ 0 w 259"/>
              <a:gd name="T55" fmla="*/ 158 h 300"/>
              <a:gd name="T56" fmla="*/ 11 w 259"/>
              <a:gd name="T57" fmla="*/ 162 h 300"/>
              <a:gd name="T58" fmla="*/ 11 w 259"/>
              <a:gd name="T59" fmla="*/ 162 h 300"/>
              <a:gd name="T60" fmla="*/ 226 w 259"/>
              <a:gd name="T61" fmla="*/ 100 h 300"/>
              <a:gd name="T62" fmla="*/ 219 w 259"/>
              <a:gd name="T63" fmla="*/ 82 h 300"/>
              <a:gd name="T64" fmla="*/ 168 w 259"/>
              <a:gd name="T65" fmla="*/ 88 h 300"/>
              <a:gd name="T66" fmla="*/ 201 w 259"/>
              <a:gd name="T67" fmla="*/ 100 h 300"/>
              <a:gd name="T68" fmla="*/ 201 w 259"/>
              <a:gd name="T69" fmla="*/ 100 h 300"/>
              <a:gd name="T70" fmla="*/ 223 w 259"/>
              <a:gd name="T71" fmla="*/ 146 h 300"/>
              <a:gd name="T72" fmla="*/ 156 w 259"/>
              <a:gd name="T73" fmla="*/ 178 h 300"/>
              <a:gd name="T74" fmla="*/ 150 w 259"/>
              <a:gd name="T75" fmla="*/ 178 h 300"/>
              <a:gd name="T76" fmla="*/ 206 w 259"/>
              <a:gd name="T77" fmla="*/ 17 h 300"/>
              <a:gd name="T78" fmla="*/ 120 w 259"/>
              <a:gd name="T79" fmla="*/ 69 h 300"/>
              <a:gd name="T80" fmla="*/ 54 w 259"/>
              <a:gd name="T81" fmla="*/ 62 h 300"/>
              <a:gd name="T82" fmla="*/ 103 w 259"/>
              <a:gd name="T83" fmla="*/ 178 h 300"/>
              <a:gd name="T84" fmla="*/ 97 w 259"/>
              <a:gd name="T85" fmla="*/ 178 h 300"/>
              <a:gd name="T86" fmla="*/ 36 w 259"/>
              <a:gd name="T87" fmla="*/ 160 h 300"/>
              <a:gd name="T88" fmla="*/ 22 w 259"/>
              <a:gd name="T89" fmla="*/ 236 h 300"/>
              <a:gd name="T90" fmla="*/ 60 w 259"/>
              <a:gd name="T91" fmla="*/ 294 h 300"/>
              <a:gd name="T92" fmla="*/ 212 w 259"/>
              <a:gd name="T93" fmla="*/ 195 h 300"/>
              <a:gd name="T94" fmla="*/ 250 w 259"/>
              <a:gd name="T95" fmla="*/ 231 h 300"/>
              <a:gd name="T96" fmla="*/ 113 w 259"/>
              <a:gd name="T97" fmla="*/ 21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9" h="300">
                <a:moveTo>
                  <a:pt x="115" y="81"/>
                </a:moveTo>
                <a:cubicBezTo>
                  <a:pt x="115" y="81"/>
                  <a:pt x="115" y="52"/>
                  <a:pt x="120" y="47"/>
                </a:cubicBezTo>
                <a:cubicBezTo>
                  <a:pt x="125" y="42"/>
                  <a:pt x="153" y="43"/>
                  <a:pt x="153" y="43"/>
                </a:cubicBezTo>
                <a:cubicBezTo>
                  <a:pt x="153" y="43"/>
                  <a:pt x="131" y="48"/>
                  <a:pt x="126" y="53"/>
                </a:cubicBezTo>
                <a:cubicBezTo>
                  <a:pt x="120" y="58"/>
                  <a:pt x="115" y="81"/>
                  <a:pt x="115" y="81"/>
                </a:cubicBezTo>
                <a:close/>
                <a:moveTo>
                  <a:pt x="126" y="32"/>
                </a:moveTo>
                <a:cubicBezTo>
                  <a:pt x="120" y="27"/>
                  <a:pt x="115" y="5"/>
                  <a:pt x="115" y="5"/>
                </a:cubicBezTo>
                <a:cubicBezTo>
                  <a:pt x="115" y="5"/>
                  <a:pt x="115" y="33"/>
                  <a:pt x="120" y="38"/>
                </a:cubicBezTo>
                <a:cubicBezTo>
                  <a:pt x="125" y="43"/>
                  <a:pt x="153" y="43"/>
                  <a:pt x="153" y="43"/>
                </a:cubicBezTo>
                <a:cubicBezTo>
                  <a:pt x="153" y="43"/>
                  <a:pt x="131" y="38"/>
                  <a:pt x="126" y="32"/>
                </a:cubicBezTo>
                <a:close/>
                <a:moveTo>
                  <a:pt x="105" y="32"/>
                </a:moveTo>
                <a:cubicBezTo>
                  <a:pt x="100" y="38"/>
                  <a:pt x="77" y="43"/>
                  <a:pt x="77" y="43"/>
                </a:cubicBezTo>
                <a:cubicBezTo>
                  <a:pt x="77" y="43"/>
                  <a:pt x="105" y="43"/>
                  <a:pt x="111" y="38"/>
                </a:cubicBezTo>
                <a:cubicBezTo>
                  <a:pt x="116" y="33"/>
                  <a:pt x="115" y="5"/>
                  <a:pt x="115" y="5"/>
                </a:cubicBezTo>
                <a:cubicBezTo>
                  <a:pt x="115" y="5"/>
                  <a:pt x="110" y="27"/>
                  <a:pt x="105" y="32"/>
                </a:cubicBezTo>
                <a:close/>
                <a:moveTo>
                  <a:pt x="105" y="53"/>
                </a:moveTo>
                <a:cubicBezTo>
                  <a:pt x="110" y="58"/>
                  <a:pt x="115" y="81"/>
                  <a:pt x="115" y="81"/>
                </a:cubicBezTo>
                <a:cubicBezTo>
                  <a:pt x="115" y="81"/>
                  <a:pt x="116" y="52"/>
                  <a:pt x="111" y="47"/>
                </a:cubicBezTo>
                <a:cubicBezTo>
                  <a:pt x="105" y="42"/>
                  <a:pt x="77" y="43"/>
                  <a:pt x="77" y="43"/>
                </a:cubicBezTo>
                <a:cubicBezTo>
                  <a:pt x="77" y="43"/>
                  <a:pt x="100" y="48"/>
                  <a:pt x="105" y="53"/>
                </a:cubicBezTo>
                <a:close/>
                <a:moveTo>
                  <a:pt x="75" y="158"/>
                </a:moveTo>
                <a:cubicBezTo>
                  <a:pt x="75" y="158"/>
                  <a:pt x="75" y="136"/>
                  <a:pt x="79" y="131"/>
                </a:cubicBezTo>
                <a:cubicBezTo>
                  <a:pt x="83" y="127"/>
                  <a:pt x="106" y="128"/>
                  <a:pt x="106" y="128"/>
                </a:cubicBezTo>
                <a:cubicBezTo>
                  <a:pt x="106" y="128"/>
                  <a:pt x="88" y="132"/>
                  <a:pt x="84" y="136"/>
                </a:cubicBezTo>
                <a:cubicBezTo>
                  <a:pt x="79" y="140"/>
                  <a:pt x="75" y="158"/>
                  <a:pt x="75" y="158"/>
                </a:cubicBezTo>
                <a:close/>
                <a:moveTo>
                  <a:pt x="84" y="119"/>
                </a:moveTo>
                <a:cubicBezTo>
                  <a:pt x="79" y="115"/>
                  <a:pt x="75" y="97"/>
                  <a:pt x="75" y="97"/>
                </a:cubicBezTo>
                <a:cubicBezTo>
                  <a:pt x="75" y="97"/>
                  <a:pt x="75" y="120"/>
                  <a:pt x="79" y="124"/>
                </a:cubicBezTo>
                <a:cubicBezTo>
                  <a:pt x="83" y="128"/>
                  <a:pt x="106" y="128"/>
                  <a:pt x="106" y="128"/>
                </a:cubicBezTo>
                <a:cubicBezTo>
                  <a:pt x="106" y="128"/>
                  <a:pt x="88" y="124"/>
                  <a:pt x="84" y="119"/>
                </a:cubicBezTo>
                <a:close/>
                <a:moveTo>
                  <a:pt x="67" y="119"/>
                </a:moveTo>
                <a:cubicBezTo>
                  <a:pt x="63" y="124"/>
                  <a:pt x="45" y="128"/>
                  <a:pt x="45" y="128"/>
                </a:cubicBezTo>
                <a:cubicBezTo>
                  <a:pt x="45" y="128"/>
                  <a:pt x="68" y="128"/>
                  <a:pt x="72" y="124"/>
                </a:cubicBezTo>
                <a:cubicBezTo>
                  <a:pt x="76" y="120"/>
                  <a:pt x="75" y="97"/>
                  <a:pt x="75" y="97"/>
                </a:cubicBezTo>
                <a:cubicBezTo>
                  <a:pt x="75" y="97"/>
                  <a:pt x="71" y="115"/>
                  <a:pt x="67" y="119"/>
                </a:cubicBezTo>
                <a:close/>
                <a:moveTo>
                  <a:pt x="67" y="136"/>
                </a:moveTo>
                <a:cubicBezTo>
                  <a:pt x="71" y="140"/>
                  <a:pt x="75" y="158"/>
                  <a:pt x="75" y="158"/>
                </a:cubicBezTo>
                <a:cubicBezTo>
                  <a:pt x="75" y="158"/>
                  <a:pt x="76" y="136"/>
                  <a:pt x="72" y="131"/>
                </a:cubicBezTo>
                <a:cubicBezTo>
                  <a:pt x="68" y="127"/>
                  <a:pt x="45" y="128"/>
                  <a:pt x="45" y="128"/>
                </a:cubicBezTo>
                <a:cubicBezTo>
                  <a:pt x="45" y="128"/>
                  <a:pt x="63" y="132"/>
                  <a:pt x="67" y="136"/>
                </a:cubicBezTo>
                <a:close/>
                <a:moveTo>
                  <a:pt x="31" y="80"/>
                </a:moveTo>
                <a:cubicBezTo>
                  <a:pt x="31" y="80"/>
                  <a:pt x="30" y="69"/>
                  <a:pt x="32" y="67"/>
                </a:cubicBezTo>
                <a:cubicBezTo>
                  <a:pt x="35" y="65"/>
                  <a:pt x="46" y="65"/>
                  <a:pt x="46" y="65"/>
                </a:cubicBezTo>
                <a:cubicBezTo>
                  <a:pt x="46" y="65"/>
                  <a:pt x="37" y="67"/>
                  <a:pt x="35" y="69"/>
                </a:cubicBezTo>
                <a:cubicBezTo>
                  <a:pt x="33" y="71"/>
                  <a:pt x="31" y="80"/>
                  <a:pt x="31" y="80"/>
                </a:cubicBezTo>
                <a:close/>
                <a:moveTo>
                  <a:pt x="35" y="61"/>
                </a:moveTo>
                <a:cubicBezTo>
                  <a:pt x="33" y="59"/>
                  <a:pt x="31" y="50"/>
                  <a:pt x="31" y="50"/>
                </a:cubicBezTo>
                <a:cubicBezTo>
                  <a:pt x="31" y="50"/>
                  <a:pt x="30" y="61"/>
                  <a:pt x="32" y="63"/>
                </a:cubicBezTo>
                <a:cubicBezTo>
                  <a:pt x="35" y="65"/>
                  <a:pt x="46" y="65"/>
                  <a:pt x="46" y="65"/>
                </a:cubicBezTo>
                <a:cubicBezTo>
                  <a:pt x="46" y="65"/>
                  <a:pt x="37" y="63"/>
                  <a:pt x="35" y="61"/>
                </a:cubicBezTo>
                <a:close/>
                <a:moveTo>
                  <a:pt x="26" y="61"/>
                </a:moveTo>
                <a:cubicBezTo>
                  <a:pt x="24" y="63"/>
                  <a:pt x="15" y="65"/>
                  <a:pt x="15" y="65"/>
                </a:cubicBezTo>
                <a:cubicBezTo>
                  <a:pt x="15" y="65"/>
                  <a:pt x="27" y="65"/>
                  <a:pt x="29" y="63"/>
                </a:cubicBezTo>
                <a:cubicBezTo>
                  <a:pt x="31" y="61"/>
                  <a:pt x="31" y="50"/>
                  <a:pt x="31" y="50"/>
                </a:cubicBezTo>
                <a:cubicBezTo>
                  <a:pt x="31" y="50"/>
                  <a:pt x="29" y="59"/>
                  <a:pt x="26" y="61"/>
                </a:cubicBezTo>
                <a:close/>
                <a:moveTo>
                  <a:pt x="26" y="69"/>
                </a:moveTo>
                <a:cubicBezTo>
                  <a:pt x="29" y="71"/>
                  <a:pt x="31" y="80"/>
                  <a:pt x="31" y="80"/>
                </a:cubicBezTo>
                <a:cubicBezTo>
                  <a:pt x="31" y="80"/>
                  <a:pt x="31" y="69"/>
                  <a:pt x="29" y="67"/>
                </a:cubicBezTo>
                <a:cubicBezTo>
                  <a:pt x="27" y="65"/>
                  <a:pt x="15" y="65"/>
                  <a:pt x="15" y="65"/>
                </a:cubicBezTo>
                <a:cubicBezTo>
                  <a:pt x="15" y="65"/>
                  <a:pt x="24" y="67"/>
                  <a:pt x="26" y="69"/>
                </a:cubicBezTo>
                <a:close/>
                <a:moveTo>
                  <a:pt x="229" y="30"/>
                </a:moveTo>
                <a:cubicBezTo>
                  <a:pt x="229" y="30"/>
                  <a:pt x="229" y="19"/>
                  <a:pt x="231" y="17"/>
                </a:cubicBezTo>
                <a:cubicBezTo>
                  <a:pt x="233" y="15"/>
                  <a:pt x="244" y="15"/>
                  <a:pt x="244" y="15"/>
                </a:cubicBezTo>
                <a:cubicBezTo>
                  <a:pt x="244" y="15"/>
                  <a:pt x="235" y="17"/>
                  <a:pt x="233" y="19"/>
                </a:cubicBezTo>
                <a:cubicBezTo>
                  <a:pt x="231" y="21"/>
                  <a:pt x="229" y="30"/>
                  <a:pt x="229" y="30"/>
                </a:cubicBezTo>
                <a:close/>
                <a:moveTo>
                  <a:pt x="233" y="11"/>
                </a:moveTo>
                <a:cubicBezTo>
                  <a:pt x="231" y="9"/>
                  <a:pt x="229" y="0"/>
                  <a:pt x="229" y="0"/>
                </a:cubicBezTo>
                <a:cubicBezTo>
                  <a:pt x="229" y="0"/>
                  <a:pt x="229" y="11"/>
                  <a:pt x="231" y="13"/>
                </a:cubicBezTo>
                <a:cubicBezTo>
                  <a:pt x="233" y="15"/>
                  <a:pt x="244" y="15"/>
                  <a:pt x="244" y="15"/>
                </a:cubicBezTo>
                <a:cubicBezTo>
                  <a:pt x="244" y="15"/>
                  <a:pt x="235" y="13"/>
                  <a:pt x="233" y="11"/>
                </a:cubicBezTo>
                <a:close/>
                <a:moveTo>
                  <a:pt x="225" y="11"/>
                </a:moveTo>
                <a:cubicBezTo>
                  <a:pt x="223" y="13"/>
                  <a:pt x="214" y="15"/>
                  <a:pt x="214" y="15"/>
                </a:cubicBezTo>
                <a:cubicBezTo>
                  <a:pt x="214" y="15"/>
                  <a:pt x="225" y="15"/>
                  <a:pt x="227" y="13"/>
                </a:cubicBezTo>
                <a:cubicBezTo>
                  <a:pt x="229" y="11"/>
                  <a:pt x="229" y="0"/>
                  <a:pt x="229" y="0"/>
                </a:cubicBezTo>
                <a:cubicBezTo>
                  <a:pt x="229" y="0"/>
                  <a:pt x="227" y="9"/>
                  <a:pt x="225" y="11"/>
                </a:cubicBezTo>
                <a:close/>
                <a:moveTo>
                  <a:pt x="225" y="19"/>
                </a:moveTo>
                <a:cubicBezTo>
                  <a:pt x="227" y="21"/>
                  <a:pt x="229" y="30"/>
                  <a:pt x="229" y="30"/>
                </a:cubicBezTo>
                <a:cubicBezTo>
                  <a:pt x="229" y="30"/>
                  <a:pt x="229" y="19"/>
                  <a:pt x="227" y="17"/>
                </a:cubicBezTo>
                <a:cubicBezTo>
                  <a:pt x="225" y="15"/>
                  <a:pt x="214" y="15"/>
                  <a:pt x="214" y="15"/>
                </a:cubicBezTo>
                <a:cubicBezTo>
                  <a:pt x="214" y="15"/>
                  <a:pt x="223" y="17"/>
                  <a:pt x="225" y="19"/>
                </a:cubicBezTo>
                <a:close/>
                <a:moveTo>
                  <a:pt x="244" y="152"/>
                </a:moveTo>
                <a:cubicBezTo>
                  <a:pt x="244" y="152"/>
                  <a:pt x="244" y="140"/>
                  <a:pt x="246" y="138"/>
                </a:cubicBezTo>
                <a:cubicBezTo>
                  <a:pt x="248" y="136"/>
                  <a:pt x="259" y="136"/>
                  <a:pt x="259" y="136"/>
                </a:cubicBezTo>
                <a:cubicBezTo>
                  <a:pt x="259" y="136"/>
                  <a:pt x="250" y="138"/>
                  <a:pt x="248" y="141"/>
                </a:cubicBezTo>
                <a:cubicBezTo>
                  <a:pt x="246" y="143"/>
                  <a:pt x="244" y="152"/>
                  <a:pt x="244" y="152"/>
                </a:cubicBezTo>
                <a:close/>
                <a:moveTo>
                  <a:pt x="248" y="132"/>
                </a:moveTo>
                <a:cubicBezTo>
                  <a:pt x="246" y="130"/>
                  <a:pt x="244" y="121"/>
                  <a:pt x="244" y="121"/>
                </a:cubicBezTo>
                <a:cubicBezTo>
                  <a:pt x="244" y="121"/>
                  <a:pt x="244" y="133"/>
                  <a:pt x="246" y="135"/>
                </a:cubicBezTo>
                <a:cubicBezTo>
                  <a:pt x="248" y="137"/>
                  <a:pt x="259" y="136"/>
                  <a:pt x="259" y="136"/>
                </a:cubicBezTo>
                <a:cubicBezTo>
                  <a:pt x="259" y="136"/>
                  <a:pt x="250" y="134"/>
                  <a:pt x="248" y="132"/>
                </a:cubicBezTo>
                <a:close/>
                <a:moveTo>
                  <a:pt x="240" y="132"/>
                </a:moveTo>
                <a:cubicBezTo>
                  <a:pt x="238" y="134"/>
                  <a:pt x="229" y="136"/>
                  <a:pt x="229" y="136"/>
                </a:cubicBezTo>
                <a:cubicBezTo>
                  <a:pt x="229" y="136"/>
                  <a:pt x="240" y="137"/>
                  <a:pt x="242" y="135"/>
                </a:cubicBezTo>
                <a:cubicBezTo>
                  <a:pt x="244" y="133"/>
                  <a:pt x="244" y="121"/>
                  <a:pt x="244" y="121"/>
                </a:cubicBezTo>
                <a:cubicBezTo>
                  <a:pt x="244" y="121"/>
                  <a:pt x="242" y="130"/>
                  <a:pt x="240" y="132"/>
                </a:cubicBezTo>
                <a:close/>
                <a:moveTo>
                  <a:pt x="240" y="141"/>
                </a:moveTo>
                <a:cubicBezTo>
                  <a:pt x="242" y="143"/>
                  <a:pt x="244" y="152"/>
                  <a:pt x="244" y="152"/>
                </a:cubicBezTo>
                <a:cubicBezTo>
                  <a:pt x="244" y="152"/>
                  <a:pt x="244" y="140"/>
                  <a:pt x="242" y="138"/>
                </a:cubicBezTo>
                <a:cubicBezTo>
                  <a:pt x="240" y="136"/>
                  <a:pt x="229" y="136"/>
                  <a:pt x="229" y="136"/>
                </a:cubicBezTo>
                <a:cubicBezTo>
                  <a:pt x="229" y="136"/>
                  <a:pt x="238" y="138"/>
                  <a:pt x="240" y="141"/>
                </a:cubicBezTo>
                <a:close/>
                <a:moveTo>
                  <a:pt x="15" y="173"/>
                </a:moveTo>
                <a:cubicBezTo>
                  <a:pt x="15" y="173"/>
                  <a:pt x="15" y="162"/>
                  <a:pt x="17" y="160"/>
                </a:cubicBezTo>
                <a:cubicBezTo>
                  <a:pt x="19" y="158"/>
                  <a:pt x="31" y="158"/>
                  <a:pt x="31" y="158"/>
                </a:cubicBezTo>
                <a:cubicBezTo>
                  <a:pt x="31" y="158"/>
                  <a:pt x="22" y="160"/>
                  <a:pt x="20" y="162"/>
                </a:cubicBezTo>
                <a:cubicBezTo>
                  <a:pt x="17" y="164"/>
                  <a:pt x="15" y="173"/>
                  <a:pt x="15" y="173"/>
                </a:cubicBezTo>
                <a:close/>
                <a:moveTo>
                  <a:pt x="20" y="154"/>
                </a:moveTo>
                <a:cubicBezTo>
                  <a:pt x="17" y="152"/>
                  <a:pt x="15" y="143"/>
                  <a:pt x="15" y="143"/>
                </a:cubicBezTo>
                <a:cubicBezTo>
                  <a:pt x="15" y="143"/>
                  <a:pt x="15" y="154"/>
                  <a:pt x="17" y="156"/>
                </a:cubicBezTo>
                <a:cubicBezTo>
                  <a:pt x="19" y="158"/>
                  <a:pt x="31" y="158"/>
                  <a:pt x="31" y="158"/>
                </a:cubicBezTo>
                <a:cubicBezTo>
                  <a:pt x="31" y="158"/>
                  <a:pt x="22" y="156"/>
                  <a:pt x="20" y="154"/>
                </a:cubicBezTo>
                <a:close/>
                <a:moveTo>
                  <a:pt x="11" y="154"/>
                </a:moveTo>
                <a:cubicBezTo>
                  <a:pt x="9" y="156"/>
                  <a:pt x="0" y="158"/>
                  <a:pt x="0" y="158"/>
                </a:cubicBezTo>
                <a:cubicBezTo>
                  <a:pt x="0" y="158"/>
                  <a:pt x="11" y="158"/>
                  <a:pt x="14" y="156"/>
                </a:cubicBezTo>
                <a:cubicBezTo>
                  <a:pt x="16" y="154"/>
                  <a:pt x="15" y="143"/>
                  <a:pt x="15" y="143"/>
                </a:cubicBezTo>
                <a:cubicBezTo>
                  <a:pt x="15" y="143"/>
                  <a:pt x="13" y="152"/>
                  <a:pt x="11" y="154"/>
                </a:cubicBezTo>
                <a:close/>
                <a:moveTo>
                  <a:pt x="11" y="162"/>
                </a:moveTo>
                <a:cubicBezTo>
                  <a:pt x="13" y="164"/>
                  <a:pt x="15" y="173"/>
                  <a:pt x="15" y="173"/>
                </a:cubicBezTo>
                <a:cubicBezTo>
                  <a:pt x="15" y="173"/>
                  <a:pt x="16" y="162"/>
                  <a:pt x="14" y="160"/>
                </a:cubicBezTo>
                <a:cubicBezTo>
                  <a:pt x="11" y="158"/>
                  <a:pt x="0" y="158"/>
                  <a:pt x="0" y="158"/>
                </a:cubicBezTo>
                <a:cubicBezTo>
                  <a:pt x="0" y="158"/>
                  <a:pt x="9" y="160"/>
                  <a:pt x="11" y="162"/>
                </a:cubicBezTo>
                <a:close/>
                <a:moveTo>
                  <a:pt x="214" y="133"/>
                </a:moveTo>
                <a:cubicBezTo>
                  <a:pt x="214" y="133"/>
                  <a:pt x="213" y="99"/>
                  <a:pt x="219" y="93"/>
                </a:cubicBezTo>
                <a:cubicBezTo>
                  <a:pt x="226" y="87"/>
                  <a:pt x="259" y="88"/>
                  <a:pt x="259" y="88"/>
                </a:cubicBezTo>
                <a:cubicBezTo>
                  <a:pt x="259" y="88"/>
                  <a:pt x="232" y="94"/>
                  <a:pt x="226" y="100"/>
                </a:cubicBezTo>
                <a:cubicBezTo>
                  <a:pt x="220" y="106"/>
                  <a:pt x="214" y="133"/>
                  <a:pt x="214" y="133"/>
                </a:cubicBezTo>
                <a:close/>
                <a:moveTo>
                  <a:pt x="226" y="75"/>
                </a:moveTo>
                <a:cubicBezTo>
                  <a:pt x="220" y="69"/>
                  <a:pt x="214" y="42"/>
                  <a:pt x="214" y="42"/>
                </a:cubicBezTo>
                <a:cubicBezTo>
                  <a:pt x="214" y="42"/>
                  <a:pt x="213" y="76"/>
                  <a:pt x="219" y="82"/>
                </a:cubicBezTo>
                <a:cubicBezTo>
                  <a:pt x="226" y="88"/>
                  <a:pt x="259" y="88"/>
                  <a:pt x="259" y="88"/>
                </a:cubicBezTo>
                <a:cubicBezTo>
                  <a:pt x="259" y="88"/>
                  <a:pt x="232" y="81"/>
                  <a:pt x="226" y="75"/>
                </a:cubicBezTo>
                <a:close/>
                <a:moveTo>
                  <a:pt x="201" y="75"/>
                </a:moveTo>
                <a:cubicBezTo>
                  <a:pt x="195" y="81"/>
                  <a:pt x="168" y="88"/>
                  <a:pt x="168" y="88"/>
                </a:cubicBezTo>
                <a:cubicBezTo>
                  <a:pt x="168" y="88"/>
                  <a:pt x="202" y="88"/>
                  <a:pt x="208" y="82"/>
                </a:cubicBezTo>
                <a:cubicBezTo>
                  <a:pt x="215" y="76"/>
                  <a:pt x="214" y="42"/>
                  <a:pt x="214" y="42"/>
                </a:cubicBezTo>
                <a:cubicBezTo>
                  <a:pt x="214" y="42"/>
                  <a:pt x="208" y="69"/>
                  <a:pt x="201" y="75"/>
                </a:cubicBezTo>
                <a:close/>
                <a:moveTo>
                  <a:pt x="201" y="100"/>
                </a:moveTo>
                <a:cubicBezTo>
                  <a:pt x="208" y="106"/>
                  <a:pt x="214" y="133"/>
                  <a:pt x="214" y="133"/>
                </a:cubicBezTo>
                <a:cubicBezTo>
                  <a:pt x="214" y="133"/>
                  <a:pt x="215" y="99"/>
                  <a:pt x="208" y="93"/>
                </a:cubicBezTo>
                <a:cubicBezTo>
                  <a:pt x="202" y="87"/>
                  <a:pt x="168" y="88"/>
                  <a:pt x="168" y="88"/>
                </a:cubicBezTo>
                <a:cubicBezTo>
                  <a:pt x="168" y="88"/>
                  <a:pt x="195" y="94"/>
                  <a:pt x="201" y="100"/>
                </a:cubicBezTo>
                <a:close/>
                <a:moveTo>
                  <a:pt x="250" y="231"/>
                </a:moveTo>
                <a:cubicBezTo>
                  <a:pt x="212" y="178"/>
                  <a:pt x="212" y="178"/>
                  <a:pt x="212" y="178"/>
                </a:cubicBezTo>
                <a:cubicBezTo>
                  <a:pt x="189" y="178"/>
                  <a:pt x="189" y="178"/>
                  <a:pt x="189" y="178"/>
                </a:cubicBezTo>
                <a:cubicBezTo>
                  <a:pt x="193" y="160"/>
                  <a:pt x="207" y="146"/>
                  <a:pt x="223" y="146"/>
                </a:cubicBezTo>
                <a:cubicBezTo>
                  <a:pt x="224" y="146"/>
                  <a:pt x="226" y="144"/>
                  <a:pt x="226" y="143"/>
                </a:cubicBezTo>
                <a:cubicBezTo>
                  <a:pt x="226" y="141"/>
                  <a:pt x="224" y="140"/>
                  <a:pt x="223" y="140"/>
                </a:cubicBezTo>
                <a:cubicBezTo>
                  <a:pt x="203" y="140"/>
                  <a:pt x="187" y="156"/>
                  <a:pt x="183" y="178"/>
                </a:cubicBezTo>
                <a:cubicBezTo>
                  <a:pt x="156" y="178"/>
                  <a:pt x="156" y="178"/>
                  <a:pt x="156" y="178"/>
                </a:cubicBezTo>
                <a:cubicBezTo>
                  <a:pt x="158" y="140"/>
                  <a:pt x="173" y="110"/>
                  <a:pt x="190" y="110"/>
                </a:cubicBezTo>
                <a:cubicBezTo>
                  <a:pt x="191" y="110"/>
                  <a:pt x="193" y="109"/>
                  <a:pt x="193" y="107"/>
                </a:cubicBezTo>
                <a:cubicBezTo>
                  <a:pt x="193" y="105"/>
                  <a:pt x="191" y="104"/>
                  <a:pt x="190" y="104"/>
                </a:cubicBezTo>
                <a:cubicBezTo>
                  <a:pt x="169" y="104"/>
                  <a:pt x="152" y="136"/>
                  <a:pt x="150" y="178"/>
                </a:cubicBezTo>
                <a:cubicBezTo>
                  <a:pt x="139" y="178"/>
                  <a:pt x="139" y="178"/>
                  <a:pt x="139" y="178"/>
                </a:cubicBezTo>
                <a:cubicBezTo>
                  <a:pt x="141" y="92"/>
                  <a:pt x="170" y="23"/>
                  <a:pt x="206" y="23"/>
                </a:cubicBezTo>
                <a:cubicBezTo>
                  <a:pt x="208" y="23"/>
                  <a:pt x="210" y="21"/>
                  <a:pt x="210" y="20"/>
                </a:cubicBezTo>
                <a:cubicBezTo>
                  <a:pt x="210" y="18"/>
                  <a:pt x="208" y="17"/>
                  <a:pt x="206" y="17"/>
                </a:cubicBezTo>
                <a:cubicBezTo>
                  <a:pt x="166" y="17"/>
                  <a:pt x="135" y="87"/>
                  <a:pt x="133" y="178"/>
                </a:cubicBezTo>
                <a:cubicBezTo>
                  <a:pt x="129" y="178"/>
                  <a:pt x="129" y="178"/>
                  <a:pt x="129" y="178"/>
                </a:cubicBezTo>
                <a:cubicBezTo>
                  <a:pt x="129" y="66"/>
                  <a:pt x="127" y="66"/>
                  <a:pt x="124" y="66"/>
                </a:cubicBezTo>
                <a:cubicBezTo>
                  <a:pt x="122" y="66"/>
                  <a:pt x="120" y="68"/>
                  <a:pt x="120" y="69"/>
                </a:cubicBezTo>
                <a:cubicBezTo>
                  <a:pt x="120" y="70"/>
                  <a:pt x="121" y="70"/>
                  <a:pt x="121" y="71"/>
                </a:cubicBezTo>
                <a:cubicBezTo>
                  <a:pt x="122" y="76"/>
                  <a:pt x="123" y="118"/>
                  <a:pt x="123" y="178"/>
                </a:cubicBezTo>
                <a:cubicBezTo>
                  <a:pt x="120" y="178"/>
                  <a:pt x="120" y="178"/>
                  <a:pt x="120" y="178"/>
                </a:cubicBezTo>
                <a:cubicBezTo>
                  <a:pt x="118" y="114"/>
                  <a:pt x="89" y="62"/>
                  <a:pt x="54" y="62"/>
                </a:cubicBezTo>
                <a:cubicBezTo>
                  <a:pt x="52" y="62"/>
                  <a:pt x="51" y="63"/>
                  <a:pt x="51" y="65"/>
                </a:cubicBezTo>
                <a:cubicBezTo>
                  <a:pt x="51" y="67"/>
                  <a:pt x="52" y="68"/>
                  <a:pt x="54" y="68"/>
                </a:cubicBezTo>
                <a:cubicBezTo>
                  <a:pt x="86" y="68"/>
                  <a:pt x="112" y="117"/>
                  <a:pt x="113" y="178"/>
                </a:cubicBezTo>
                <a:cubicBezTo>
                  <a:pt x="103" y="178"/>
                  <a:pt x="103" y="178"/>
                  <a:pt x="103" y="178"/>
                </a:cubicBezTo>
                <a:cubicBezTo>
                  <a:pt x="103" y="161"/>
                  <a:pt x="98" y="144"/>
                  <a:pt x="89" y="144"/>
                </a:cubicBezTo>
                <a:cubicBezTo>
                  <a:pt x="87" y="144"/>
                  <a:pt x="86" y="145"/>
                  <a:pt x="86" y="147"/>
                </a:cubicBezTo>
                <a:cubicBezTo>
                  <a:pt x="86" y="149"/>
                  <a:pt x="87" y="150"/>
                  <a:pt x="89" y="150"/>
                </a:cubicBezTo>
                <a:cubicBezTo>
                  <a:pt x="91" y="150"/>
                  <a:pt x="97" y="161"/>
                  <a:pt x="97" y="178"/>
                </a:cubicBezTo>
                <a:cubicBezTo>
                  <a:pt x="86" y="178"/>
                  <a:pt x="86" y="178"/>
                  <a:pt x="86" y="178"/>
                </a:cubicBezTo>
                <a:cubicBezTo>
                  <a:pt x="79" y="164"/>
                  <a:pt x="59" y="154"/>
                  <a:pt x="36" y="154"/>
                </a:cubicBezTo>
                <a:cubicBezTo>
                  <a:pt x="34" y="154"/>
                  <a:pt x="33" y="156"/>
                  <a:pt x="33" y="157"/>
                </a:cubicBezTo>
                <a:cubicBezTo>
                  <a:pt x="33" y="159"/>
                  <a:pt x="34" y="160"/>
                  <a:pt x="36" y="160"/>
                </a:cubicBezTo>
                <a:cubicBezTo>
                  <a:pt x="55" y="160"/>
                  <a:pt x="72" y="168"/>
                  <a:pt x="79" y="178"/>
                </a:cubicBezTo>
                <a:cubicBezTo>
                  <a:pt x="60" y="178"/>
                  <a:pt x="60" y="178"/>
                  <a:pt x="60" y="178"/>
                </a:cubicBezTo>
                <a:cubicBezTo>
                  <a:pt x="22" y="231"/>
                  <a:pt x="22" y="231"/>
                  <a:pt x="22" y="231"/>
                </a:cubicBezTo>
                <a:cubicBezTo>
                  <a:pt x="21" y="233"/>
                  <a:pt x="21" y="235"/>
                  <a:pt x="22" y="236"/>
                </a:cubicBezTo>
                <a:cubicBezTo>
                  <a:pt x="27" y="238"/>
                  <a:pt x="27" y="238"/>
                  <a:pt x="27" y="238"/>
                </a:cubicBezTo>
                <a:cubicBezTo>
                  <a:pt x="28" y="239"/>
                  <a:pt x="30" y="239"/>
                  <a:pt x="31" y="238"/>
                </a:cubicBezTo>
                <a:cubicBezTo>
                  <a:pt x="60" y="195"/>
                  <a:pt x="60" y="195"/>
                  <a:pt x="60" y="195"/>
                </a:cubicBezTo>
                <a:cubicBezTo>
                  <a:pt x="60" y="294"/>
                  <a:pt x="60" y="294"/>
                  <a:pt x="60" y="294"/>
                </a:cubicBezTo>
                <a:cubicBezTo>
                  <a:pt x="60" y="297"/>
                  <a:pt x="63" y="300"/>
                  <a:pt x="66" y="300"/>
                </a:cubicBezTo>
                <a:cubicBezTo>
                  <a:pt x="206" y="300"/>
                  <a:pt x="206" y="300"/>
                  <a:pt x="206" y="300"/>
                </a:cubicBezTo>
                <a:cubicBezTo>
                  <a:pt x="209" y="300"/>
                  <a:pt x="212" y="297"/>
                  <a:pt x="212" y="294"/>
                </a:cubicBezTo>
                <a:cubicBezTo>
                  <a:pt x="212" y="195"/>
                  <a:pt x="212" y="195"/>
                  <a:pt x="212" y="195"/>
                </a:cubicBezTo>
                <a:cubicBezTo>
                  <a:pt x="242" y="238"/>
                  <a:pt x="242" y="238"/>
                  <a:pt x="242" y="238"/>
                </a:cubicBezTo>
                <a:cubicBezTo>
                  <a:pt x="243" y="239"/>
                  <a:pt x="244" y="239"/>
                  <a:pt x="246" y="238"/>
                </a:cubicBezTo>
                <a:cubicBezTo>
                  <a:pt x="250" y="236"/>
                  <a:pt x="250" y="236"/>
                  <a:pt x="250" y="236"/>
                </a:cubicBezTo>
                <a:cubicBezTo>
                  <a:pt x="251" y="235"/>
                  <a:pt x="251" y="233"/>
                  <a:pt x="250" y="231"/>
                </a:cubicBezTo>
                <a:close/>
                <a:moveTo>
                  <a:pt x="159" y="226"/>
                </a:moveTo>
                <a:cubicBezTo>
                  <a:pt x="113" y="226"/>
                  <a:pt x="113" y="226"/>
                  <a:pt x="113" y="226"/>
                </a:cubicBezTo>
                <a:cubicBezTo>
                  <a:pt x="110" y="226"/>
                  <a:pt x="107" y="223"/>
                  <a:pt x="107" y="220"/>
                </a:cubicBezTo>
                <a:cubicBezTo>
                  <a:pt x="107" y="216"/>
                  <a:pt x="110" y="214"/>
                  <a:pt x="113" y="214"/>
                </a:cubicBezTo>
                <a:cubicBezTo>
                  <a:pt x="159" y="214"/>
                  <a:pt x="159" y="214"/>
                  <a:pt x="159" y="214"/>
                </a:cubicBezTo>
                <a:cubicBezTo>
                  <a:pt x="162" y="214"/>
                  <a:pt x="165" y="216"/>
                  <a:pt x="165" y="220"/>
                </a:cubicBezTo>
                <a:cubicBezTo>
                  <a:pt x="165" y="223"/>
                  <a:pt x="162" y="226"/>
                  <a:pt x="159" y="226"/>
                </a:cubicBez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sp>
        <p:nvSpPr>
          <p:cNvPr id="8" name="Rectangle 7"/>
          <p:cNvSpPr/>
          <p:nvPr/>
        </p:nvSpPr>
        <p:spPr bwMode="auto">
          <a:xfrm>
            <a:off x="4148827" y="1639296"/>
            <a:ext cx="3657598" cy="2040844"/>
          </a:xfrm>
          <a:prstGeom prst="rect">
            <a:avLst/>
          </a:prstGeom>
          <a:solidFill>
            <a:schemeClr val="accent1"/>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20" tIns="45711" rIns="91420" bIns="45711" numCol="1" rtlCol="0" anchor="t" anchorCtr="0" compatLnSpc="1">
            <a:prstTxWarp prst="textNoShape">
              <a:avLst/>
            </a:prstTxWarp>
          </a:bodyPr>
          <a:lstStyle/>
          <a:p>
            <a:pPr defTabSz="913947" fontAlgn="base">
              <a:spcBef>
                <a:spcPct val="0"/>
              </a:spcBef>
              <a:spcAft>
                <a:spcPct val="0"/>
              </a:spcAft>
            </a:pPr>
            <a:r>
              <a:rPr lang="en-US" sz="2400" b="1" dirty="0" smtClean="0">
                <a:solidFill>
                  <a:schemeClr val="bg1"/>
                </a:solidFill>
                <a:latin typeface="Segoe UI Light" pitchFamily="34" charset="0"/>
              </a:rPr>
              <a:t>Connected</a:t>
            </a:r>
            <a:endParaRPr lang="en-US" sz="2400" b="1" dirty="0">
              <a:solidFill>
                <a:schemeClr val="bg1"/>
              </a:solidFill>
              <a:latin typeface="Segoe UI Light" pitchFamily="34" charset="0"/>
            </a:endParaRPr>
          </a:p>
        </p:txBody>
      </p:sp>
      <p:sp>
        <p:nvSpPr>
          <p:cNvPr id="22" name="Freeform 73"/>
          <p:cNvSpPr>
            <a:spLocks noChangeAspect="1" noEditPoints="1"/>
          </p:cNvSpPr>
          <p:nvPr/>
        </p:nvSpPr>
        <p:spPr bwMode="black">
          <a:xfrm>
            <a:off x="5438798" y="2278062"/>
            <a:ext cx="1077657" cy="1104354"/>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sp>
        <p:nvSpPr>
          <p:cNvPr id="4" name="Rectangle 3"/>
          <p:cNvSpPr/>
          <p:nvPr/>
        </p:nvSpPr>
        <p:spPr bwMode="auto">
          <a:xfrm>
            <a:off x="301966" y="1639296"/>
            <a:ext cx="3663981" cy="2040844"/>
          </a:xfrm>
          <a:prstGeom prst="rect">
            <a:avLst/>
          </a:prstGeom>
          <a:solidFill>
            <a:schemeClr val="accent1"/>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20" tIns="45711" rIns="91420" bIns="45711" numCol="1" rtlCol="0" anchor="t" anchorCtr="0" compatLnSpc="1">
            <a:prstTxWarp prst="textNoShape">
              <a:avLst/>
            </a:prstTxWarp>
          </a:bodyPr>
          <a:lstStyle/>
          <a:p>
            <a:pPr defTabSz="913947" fontAlgn="base">
              <a:spcBef>
                <a:spcPct val="0"/>
              </a:spcBef>
              <a:spcAft>
                <a:spcPct val="0"/>
              </a:spcAft>
            </a:pPr>
            <a:r>
              <a:rPr lang="en-US" sz="2400" b="1" dirty="0" smtClean="0">
                <a:solidFill>
                  <a:schemeClr val="bg1"/>
                </a:solidFill>
                <a:latin typeface="Segoe UI Light" pitchFamily="34" charset="0"/>
              </a:rPr>
              <a:t>Expressive</a:t>
            </a:r>
            <a:endParaRPr lang="en-US" sz="2400" b="1" dirty="0">
              <a:solidFill>
                <a:schemeClr val="bg1"/>
              </a:solidFill>
              <a:latin typeface="Segoe UI Light" pitchFamily="34" charset="0"/>
            </a:endParaRPr>
          </a:p>
        </p:txBody>
      </p:sp>
      <p:sp>
        <p:nvSpPr>
          <p:cNvPr id="23" name="Freeform 21"/>
          <p:cNvSpPr>
            <a:spLocks noChangeAspect="1" noEditPoints="1"/>
          </p:cNvSpPr>
          <p:nvPr/>
        </p:nvSpPr>
        <p:spPr bwMode="black">
          <a:xfrm>
            <a:off x="1612612" y="2340000"/>
            <a:ext cx="1042688" cy="1042416"/>
          </a:xfrm>
          <a:custGeom>
            <a:avLst/>
            <a:gdLst>
              <a:gd name="T0" fmla="*/ 75 w 300"/>
              <a:gd name="T1" fmla="*/ 60 h 300"/>
              <a:gd name="T2" fmla="*/ 37 w 300"/>
              <a:gd name="T3" fmla="*/ 52 h 300"/>
              <a:gd name="T4" fmla="*/ 0 w 300"/>
              <a:gd name="T5" fmla="*/ 60 h 300"/>
              <a:gd name="T6" fmla="*/ 0 w 300"/>
              <a:gd name="T7" fmla="*/ 15 h 300"/>
              <a:gd name="T8" fmla="*/ 37 w 300"/>
              <a:gd name="T9" fmla="*/ 22 h 300"/>
              <a:gd name="T10" fmla="*/ 75 w 300"/>
              <a:gd name="T11" fmla="*/ 15 h 300"/>
              <a:gd name="T12" fmla="*/ 300 w 300"/>
              <a:gd name="T13" fmla="*/ 15 h 300"/>
              <a:gd name="T14" fmla="*/ 262 w 300"/>
              <a:gd name="T15" fmla="*/ 22 h 300"/>
              <a:gd name="T16" fmla="*/ 225 w 300"/>
              <a:gd name="T17" fmla="*/ 15 h 300"/>
              <a:gd name="T18" fmla="*/ 225 w 300"/>
              <a:gd name="T19" fmla="*/ 60 h 300"/>
              <a:gd name="T20" fmla="*/ 262 w 300"/>
              <a:gd name="T21" fmla="*/ 52 h 300"/>
              <a:gd name="T22" fmla="*/ 300 w 300"/>
              <a:gd name="T23" fmla="*/ 60 h 300"/>
              <a:gd name="T24" fmla="*/ 300 w 300"/>
              <a:gd name="T25" fmla="*/ 15 h 300"/>
              <a:gd name="T26" fmla="*/ 173 w 300"/>
              <a:gd name="T27" fmla="*/ 0 h 300"/>
              <a:gd name="T28" fmla="*/ 128 w 300"/>
              <a:gd name="T29" fmla="*/ 0 h 300"/>
              <a:gd name="T30" fmla="*/ 135 w 300"/>
              <a:gd name="T31" fmla="*/ 37 h 300"/>
              <a:gd name="T32" fmla="*/ 128 w 300"/>
              <a:gd name="T33" fmla="*/ 75 h 300"/>
              <a:gd name="T34" fmla="*/ 173 w 300"/>
              <a:gd name="T35" fmla="*/ 75 h 300"/>
              <a:gd name="T36" fmla="*/ 165 w 300"/>
              <a:gd name="T37" fmla="*/ 37 h 300"/>
              <a:gd name="T38" fmla="*/ 38 w 300"/>
              <a:gd name="T39" fmla="*/ 225 h 300"/>
              <a:gd name="T40" fmla="*/ 38 w 300"/>
              <a:gd name="T41" fmla="*/ 300 h 300"/>
              <a:gd name="T42" fmla="*/ 38 w 300"/>
              <a:gd name="T43" fmla="*/ 225 h 300"/>
              <a:gd name="T44" fmla="*/ 38 w 300"/>
              <a:gd name="T45" fmla="*/ 277 h 300"/>
              <a:gd name="T46" fmla="*/ 38 w 300"/>
              <a:gd name="T47" fmla="*/ 247 h 300"/>
              <a:gd name="T48" fmla="*/ 150 w 300"/>
              <a:gd name="T49" fmla="*/ 225 h 300"/>
              <a:gd name="T50" fmla="*/ 150 w 300"/>
              <a:gd name="T51" fmla="*/ 300 h 300"/>
              <a:gd name="T52" fmla="*/ 150 w 300"/>
              <a:gd name="T53" fmla="*/ 225 h 300"/>
              <a:gd name="T54" fmla="*/ 150 w 300"/>
              <a:gd name="T55" fmla="*/ 277 h 300"/>
              <a:gd name="T56" fmla="*/ 150 w 300"/>
              <a:gd name="T57" fmla="*/ 247 h 300"/>
              <a:gd name="T58" fmla="*/ 263 w 300"/>
              <a:gd name="T59" fmla="*/ 225 h 300"/>
              <a:gd name="T60" fmla="*/ 263 w 300"/>
              <a:gd name="T61" fmla="*/ 300 h 300"/>
              <a:gd name="T62" fmla="*/ 263 w 300"/>
              <a:gd name="T63" fmla="*/ 225 h 300"/>
              <a:gd name="T64" fmla="*/ 263 w 300"/>
              <a:gd name="T65" fmla="*/ 277 h 300"/>
              <a:gd name="T66" fmla="*/ 263 w 300"/>
              <a:gd name="T67" fmla="*/ 247 h 300"/>
              <a:gd name="T68" fmla="*/ 162 w 300"/>
              <a:gd name="T69" fmla="*/ 162 h 300"/>
              <a:gd name="T70" fmla="*/ 257 w 300"/>
              <a:gd name="T71" fmla="*/ 174 h 300"/>
              <a:gd name="T72" fmla="*/ 269 w 300"/>
              <a:gd name="T73" fmla="*/ 207 h 300"/>
              <a:gd name="T74" fmla="*/ 162 w 300"/>
              <a:gd name="T75" fmla="*/ 162 h 300"/>
              <a:gd name="T76" fmla="*/ 60 w 300"/>
              <a:gd name="T77" fmla="*/ 166 h 300"/>
              <a:gd name="T78" fmla="*/ 138 w 300"/>
              <a:gd name="T79" fmla="*/ 174 h 300"/>
              <a:gd name="T80" fmla="*/ 65 w 300"/>
              <a:gd name="T81" fmla="*/ 162 h 300"/>
              <a:gd name="T82" fmla="*/ 9 w 300"/>
              <a:gd name="T83" fmla="*/ 105 h 300"/>
              <a:gd name="T84" fmla="*/ 32 w 300"/>
              <a:gd name="T85" fmla="*/ 167 h 300"/>
              <a:gd name="T86" fmla="*/ 44 w 300"/>
              <a:gd name="T87" fmla="*/ 148 h 300"/>
              <a:gd name="T88" fmla="*/ 66 w 300"/>
              <a:gd name="T89" fmla="*/ 105 h 300"/>
              <a:gd name="T90" fmla="*/ 215 w 300"/>
              <a:gd name="T91" fmla="*/ 85 h 300"/>
              <a:gd name="T92" fmla="*/ 231 w 300"/>
              <a:gd name="T93" fmla="*/ 101 h 300"/>
              <a:gd name="T94" fmla="*/ 162 w 300"/>
              <a:gd name="T95" fmla="*/ 149 h 300"/>
              <a:gd name="T96" fmla="*/ 255 w 300"/>
              <a:gd name="T97" fmla="*/ 125 h 300"/>
              <a:gd name="T98" fmla="*/ 215 w 300"/>
              <a:gd name="T99" fmla="*/ 85 h 300"/>
              <a:gd name="T100" fmla="*/ 47 w 300"/>
              <a:gd name="T101" fmla="*/ 153 h 300"/>
              <a:gd name="T102" fmla="*/ 35 w 300"/>
              <a:gd name="T103" fmla="*/ 174 h 300"/>
              <a:gd name="T104" fmla="*/ 44 w 300"/>
              <a:gd name="T105" fmla="*/ 207 h 300"/>
              <a:gd name="T106" fmla="*/ 55 w 300"/>
              <a:gd name="T107" fmla="*/ 162 h 300"/>
              <a:gd name="T108" fmla="*/ 110 w 300"/>
              <a:gd name="T109" fmla="*/ 151 h 300"/>
              <a:gd name="T110" fmla="*/ 138 w 300"/>
              <a:gd name="T111" fmla="*/ 139 h 300"/>
              <a:gd name="T112" fmla="*/ 179 w 300"/>
              <a:gd name="T113" fmla="*/ 105 h 300"/>
              <a:gd name="T114" fmla="*/ 122 w 300"/>
              <a:gd name="T115" fmla="*/ 105 h 300"/>
              <a:gd name="T116" fmla="*/ 144 w 300"/>
              <a:gd name="T117" fmla="*/ 207 h 300"/>
              <a:gd name="T118" fmla="*/ 156 w 300"/>
              <a:gd name="T119" fmla="*/ 10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0" h="300">
                <a:moveTo>
                  <a:pt x="52" y="37"/>
                </a:moveTo>
                <a:cubicBezTo>
                  <a:pt x="75" y="60"/>
                  <a:pt x="75" y="60"/>
                  <a:pt x="75" y="60"/>
                </a:cubicBezTo>
                <a:cubicBezTo>
                  <a:pt x="60" y="75"/>
                  <a:pt x="60" y="75"/>
                  <a:pt x="60" y="75"/>
                </a:cubicBezTo>
                <a:cubicBezTo>
                  <a:pt x="37" y="52"/>
                  <a:pt x="37" y="52"/>
                  <a:pt x="37" y="52"/>
                </a:cubicBezTo>
                <a:cubicBezTo>
                  <a:pt x="15" y="75"/>
                  <a:pt x="15" y="75"/>
                  <a:pt x="15" y="75"/>
                </a:cubicBezTo>
                <a:cubicBezTo>
                  <a:pt x="0" y="60"/>
                  <a:pt x="0" y="60"/>
                  <a:pt x="0" y="60"/>
                </a:cubicBezTo>
                <a:cubicBezTo>
                  <a:pt x="23" y="37"/>
                  <a:pt x="23" y="37"/>
                  <a:pt x="23" y="37"/>
                </a:cubicBezTo>
                <a:cubicBezTo>
                  <a:pt x="0" y="15"/>
                  <a:pt x="0" y="15"/>
                  <a:pt x="0" y="15"/>
                </a:cubicBezTo>
                <a:cubicBezTo>
                  <a:pt x="15" y="0"/>
                  <a:pt x="15" y="0"/>
                  <a:pt x="15" y="0"/>
                </a:cubicBezTo>
                <a:cubicBezTo>
                  <a:pt x="37" y="22"/>
                  <a:pt x="37" y="22"/>
                  <a:pt x="37" y="22"/>
                </a:cubicBezTo>
                <a:cubicBezTo>
                  <a:pt x="60" y="0"/>
                  <a:pt x="60" y="0"/>
                  <a:pt x="60" y="0"/>
                </a:cubicBezTo>
                <a:cubicBezTo>
                  <a:pt x="75" y="15"/>
                  <a:pt x="75" y="15"/>
                  <a:pt x="75" y="15"/>
                </a:cubicBezTo>
                <a:lnTo>
                  <a:pt x="52" y="37"/>
                </a:lnTo>
                <a:close/>
                <a:moveTo>
                  <a:pt x="300" y="15"/>
                </a:moveTo>
                <a:cubicBezTo>
                  <a:pt x="285" y="0"/>
                  <a:pt x="285" y="0"/>
                  <a:pt x="285" y="0"/>
                </a:cubicBezTo>
                <a:cubicBezTo>
                  <a:pt x="262" y="22"/>
                  <a:pt x="262" y="22"/>
                  <a:pt x="262" y="22"/>
                </a:cubicBezTo>
                <a:cubicBezTo>
                  <a:pt x="240" y="0"/>
                  <a:pt x="240" y="0"/>
                  <a:pt x="240" y="0"/>
                </a:cubicBezTo>
                <a:cubicBezTo>
                  <a:pt x="225" y="15"/>
                  <a:pt x="225" y="15"/>
                  <a:pt x="225" y="15"/>
                </a:cubicBezTo>
                <a:cubicBezTo>
                  <a:pt x="248" y="37"/>
                  <a:pt x="248" y="37"/>
                  <a:pt x="248" y="37"/>
                </a:cubicBezTo>
                <a:cubicBezTo>
                  <a:pt x="225" y="60"/>
                  <a:pt x="225" y="60"/>
                  <a:pt x="225" y="60"/>
                </a:cubicBezTo>
                <a:cubicBezTo>
                  <a:pt x="240" y="75"/>
                  <a:pt x="240" y="75"/>
                  <a:pt x="240" y="75"/>
                </a:cubicBezTo>
                <a:cubicBezTo>
                  <a:pt x="262" y="52"/>
                  <a:pt x="262" y="52"/>
                  <a:pt x="262" y="52"/>
                </a:cubicBezTo>
                <a:cubicBezTo>
                  <a:pt x="285" y="75"/>
                  <a:pt x="285" y="75"/>
                  <a:pt x="285" y="75"/>
                </a:cubicBezTo>
                <a:cubicBezTo>
                  <a:pt x="300" y="60"/>
                  <a:pt x="300" y="60"/>
                  <a:pt x="300" y="60"/>
                </a:cubicBezTo>
                <a:cubicBezTo>
                  <a:pt x="277" y="37"/>
                  <a:pt x="277" y="37"/>
                  <a:pt x="277" y="37"/>
                </a:cubicBezTo>
                <a:lnTo>
                  <a:pt x="300" y="15"/>
                </a:lnTo>
                <a:close/>
                <a:moveTo>
                  <a:pt x="188" y="15"/>
                </a:moveTo>
                <a:cubicBezTo>
                  <a:pt x="173" y="0"/>
                  <a:pt x="173" y="0"/>
                  <a:pt x="173" y="0"/>
                </a:cubicBezTo>
                <a:cubicBezTo>
                  <a:pt x="150" y="22"/>
                  <a:pt x="150" y="22"/>
                  <a:pt x="150" y="22"/>
                </a:cubicBezTo>
                <a:cubicBezTo>
                  <a:pt x="128" y="0"/>
                  <a:pt x="128" y="0"/>
                  <a:pt x="128" y="0"/>
                </a:cubicBezTo>
                <a:cubicBezTo>
                  <a:pt x="113" y="15"/>
                  <a:pt x="113" y="15"/>
                  <a:pt x="113" y="15"/>
                </a:cubicBezTo>
                <a:cubicBezTo>
                  <a:pt x="135" y="37"/>
                  <a:pt x="135" y="37"/>
                  <a:pt x="135" y="37"/>
                </a:cubicBezTo>
                <a:cubicBezTo>
                  <a:pt x="113" y="60"/>
                  <a:pt x="113" y="60"/>
                  <a:pt x="113" y="60"/>
                </a:cubicBezTo>
                <a:cubicBezTo>
                  <a:pt x="128" y="75"/>
                  <a:pt x="128" y="75"/>
                  <a:pt x="128" y="75"/>
                </a:cubicBezTo>
                <a:cubicBezTo>
                  <a:pt x="150" y="52"/>
                  <a:pt x="150" y="52"/>
                  <a:pt x="150" y="52"/>
                </a:cubicBezTo>
                <a:cubicBezTo>
                  <a:pt x="173" y="75"/>
                  <a:pt x="173" y="75"/>
                  <a:pt x="173" y="75"/>
                </a:cubicBezTo>
                <a:cubicBezTo>
                  <a:pt x="188" y="60"/>
                  <a:pt x="188" y="60"/>
                  <a:pt x="188" y="60"/>
                </a:cubicBezTo>
                <a:cubicBezTo>
                  <a:pt x="165" y="37"/>
                  <a:pt x="165" y="37"/>
                  <a:pt x="165" y="37"/>
                </a:cubicBezTo>
                <a:lnTo>
                  <a:pt x="188" y="15"/>
                </a:lnTo>
                <a:close/>
                <a:moveTo>
                  <a:pt x="38" y="225"/>
                </a:moveTo>
                <a:cubicBezTo>
                  <a:pt x="17" y="225"/>
                  <a:pt x="0" y="242"/>
                  <a:pt x="0" y="262"/>
                </a:cubicBezTo>
                <a:cubicBezTo>
                  <a:pt x="0" y="283"/>
                  <a:pt x="17" y="300"/>
                  <a:pt x="38" y="300"/>
                </a:cubicBezTo>
                <a:cubicBezTo>
                  <a:pt x="58" y="300"/>
                  <a:pt x="75" y="283"/>
                  <a:pt x="75" y="262"/>
                </a:cubicBezTo>
                <a:cubicBezTo>
                  <a:pt x="75" y="242"/>
                  <a:pt x="58" y="225"/>
                  <a:pt x="38" y="225"/>
                </a:cubicBezTo>
                <a:close/>
                <a:moveTo>
                  <a:pt x="53" y="262"/>
                </a:moveTo>
                <a:cubicBezTo>
                  <a:pt x="53" y="271"/>
                  <a:pt x="46" y="277"/>
                  <a:pt x="38" y="277"/>
                </a:cubicBezTo>
                <a:cubicBezTo>
                  <a:pt x="29" y="277"/>
                  <a:pt x="23" y="271"/>
                  <a:pt x="23" y="262"/>
                </a:cubicBezTo>
                <a:cubicBezTo>
                  <a:pt x="23" y="254"/>
                  <a:pt x="29" y="247"/>
                  <a:pt x="38" y="247"/>
                </a:cubicBezTo>
                <a:cubicBezTo>
                  <a:pt x="46" y="247"/>
                  <a:pt x="53" y="254"/>
                  <a:pt x="53" y="262"/>
                </a:cubicBezTo>
                <a:close/>
                <a:moveTo>
                  <a:pt x="150" y="225"/>
                </a:moveTo>
                <a:cubicBezTo>
                  <a:pt x="129" y="225"/>
                  <a:pt x="113" y="242"/>
                  <a:pt x="113" y="262"/>
                </a:cubicBezTo>
                <a:cubicBezTo>
                  <a:pt x="113" y="283"/>
                  <a:pt x="129" y="300"/>
                  <a:pt x="150" y="300"/>
                </a:cubicBezTo>
                <a:cubicBezTo>
                  <a:pt x="171" y="300"/>
                  <a:pt x="188" y="283"/>
                  <a:pt x="188" y="262"/>
                </a:cubicBezTo>
                <a:cubicBezTo>
                  <a:pt x="188" y="242"/>
                  <a:pt x="171" y="225"/>
                  <a:pt x="150" y="225"/>
                </a:cubicBezTo>
                <a:close/>
                <a:moveTo>
                  <a:pt x="165" y="262"/>
                </a:moveTo>
                <a:cubicBezTo>
                  <a:pt x="165" y="271"/>
                  <a:pt x="158" y="277"/>
                  <a:pt x="150" y="277"/>
                </a:cubicBezTo>
                <a:cubicBezTo>
                  <a:pt x="142" y="277"/>
                  <a:pt x="135" y="271"/>
                  <a:pt x="135" y="262"/>
                </a:cubicBezTo>
                <a:cubicBezTo>
                  <a:pt x="135" y="254"/>
                  <a:pt x="142" y="247"/>
                  <a:pt x="150" y="247"/>
                </a:cubicBezTo>
                <a:cubicBezTo>
                  <a:pt x="158" y="247"/>
                  <a:pt x="165" y="254"/>
                  <a:pt x="165" y="262"/>
                </a:cubicBezTo>
                <a:close/>
                <a:moveTo>
                  <a:pt x="263" y="225"/>
                </a:moveTo>
                <a:cubicBezTo>
                  <a:pt x="242" y="225"/>
                  <a:pt x="225" y="242"/>
                  <a:pt x="225" y="262"/>
                </a:cubicBezTo>
                <a:cubicBezTo>
                  <a:pt x="225" y="283"/>
                  <a:pt x="242" y="300"/>
                  <a:pt x="263" y="300"/>
                </a:cubicBezTo>
                <a:cubicBezTo>
                  <a:pt x="283" y="300"/>
                  <a:pt x="300" y="283"/>
                  <a:pt x="300" y="262"/>
                </a:cubicBezTo>
                <a:cubicBezTo>
                  <a:pt x="300" y="242"/>
                  <a:pt x="283" y="225"/>
                  <a:pt x="263" y="225"/>
                </a:cubicBezTo>
                <a:close/>
                <a:moveTo>
                  <a:pt x="278" y="262"/>
                </a:moveTo>
                <a:cubicBezTo>
                  <a:pt x="278" y="271"/>
                  <a:pt x="271" y="277"/>
                  <a:pt x="263" y="277"/>
                </a:cubicBezTo>
                <a:cubicBezTo>
                  <a:pt x="254" y="277"/>
                  <a:pt x="248" y="271"/>
                  <a:pt x="248" y="262"/>
                </a:cubicBezTo>
                <a:cubicBezTo>
                  <a:pt x="248" y="254"/>
                  <a:pt x="254" y="247"/>
                  <a:pt x="263" y="247"/>
                </a:cubicBezTo>
                <a:cubicBezTo>
                  <a:pt x="271" y="247"/>
                  <a:pt x="278" y="254"/>
                  <a:pt x="278" y="262"/>
                </a:cubicBezTo>
                <a:close/>
                <a:moveTo>
                  <a:pt x="162" y="162"/>
                </a:moveTo>
                <a:cubicBezTo>
                  <a:pt x="162" y="174"/>
                  <a:pt x="162" y="174"/>
                  <a:pt x="162" y="174"/>
                </a:cubicBezTo>
                <a:cubicBezTo>
                  <a:pt x="257" y="174"/>
                  <a:pt x="257" y="174"/>
                  <a:pt x="257" y="174"/>
                </a:cubicBezTo>
                <a:cubicBezTo>
                  <a:pt x="257" y="207"/>
                  <a:pt x="257" y="207"/>
                  <a:pt x="257" y="207"/>
                </a:cubicBezTo>
                <a:cubicBezTo>
                  <a:pt x="269" y="207"/>
                  <a:pt x="269" y="207"/>
                  <a:pt x="269" y="207"/>
                </a:cubicBezTo>
                <a:cubicBezTo>
                  <a:pt x="269" y="162"/>
                  <a:pt x="269" y="162"/>
                  <a:pt x="269" y="162"/>
                </a:cubicBezTo>
                <a:lnTo>
                  <a:pt x="162" y="162"/>
                </a:lnTo>
                <a:close/>
                <a:moveTo>
                  <a:pt x="65" y="162"/>
                </a:moveTo>
                <a:cubicBezTo>
                  <a:pt x="63" y="163"/>
                  <a:pt x="62" y="164"/>
                  <a:pt x="60" y="166"/>
                </a:cubicBezTo>
                <a:cubicBezTo>
                  <a:pt x="58" y="168"/>
                  <a:pt x="56" y="171"/>
                  <a:pt x="55" y="174"/>
                </a:cubicBezTo>
                <a:cubicBezTo>
                  <a:pt x="138" y="174"/>
                  <a:pt x="138" y="174"/>
                  <a:pt x="138" y="174"/>
                </a:cubicBezTo>
                <a:cubicBezTo>
                  <a:pt x="138" y="162"/>
                  <a:pt x="138" y="162"/>
                  <a:pt x="138" y="162"/>
                </a:cubicBezTo>
                <a:lnTo>
                  <a:pt x="65" y="162"/>
                </a:lnTo>
                <a:close/>
                <a:moveTo>
                  <a:pt x="38" y="76"/>
                </a:moveTo>
                <a:cubicBezTo>
                  <a:pt x="9" y="105"/>
                  <a:pt x="9" y="105"/>
                  <a:pt x="9" y="105"/>
                </a:cubicBezTo>
                <a:cubicBezTo>
                  <a:pt x="32" y="105"/>
                  <a:pt x="32" y="105"/>
                  <a:pt x="32" y="105"/>
                </a:cubicBezTo>
                <a:cubicBezTo>
                  <a:pt x="32" y="167"/>
                  <a:pt x="32" y="167"/>
                  <a:pt x="32" y="167"/>
                </a:cubicBezTo>
                <a:cubicBezTo>
                  <a:pt x="34" y="160"/>
                  <a:pt x="38" y="154"/>
                  <a:pt x="43" y="149"/>
                </a:cubicBezTo>
                <a:cubicBezTo>
                  <a:pt x="43" y="149"/>
                  <a:pt x="43" y="148"/>
                  <a:pt x="44" y="148"/>
                </a:cubicBezTo>
                <a:cubicBezTo>
                  <a:pt x="44" y="105"/>
                  <a:pt x="44" y="105"/>
                  <a:pt x="44" y="105"/>
                </a:cubicBezTo>
                <a:cubicBezTo>
                  <a:pt x="66" y="105"/>
                  <a:pt x="66" y="105"/>
                  <a:pt x="66" y="105"/>
                </a:cubicBezTo>
                <a:lnTo>
                  <a:pt x="38" y="76"/>
                </a:lnTo>
                <a:close/>
                <a:moveTo>
                  <a:pt x="215" y="85"/>
                </a:moveTo>
                <a:cubicBezTo>
                  <a:pt x="235" y="105"/>
                  <a:pt x="235" y="105"/>
                  <a:pt x="235" y="105"/>
                </a:cubicBezTo>
                <a:cubicBezTo>
                  <a:pt x="231" y="101"/>
                  <a:pt x="231" y="101"/>
                  <a:pt x="231" y="101"/>
                </a:cubicBezTo>
                <a:cubicBezTo>
                  <a:pt x="208" y="123"/>
                  <a:pt x="185" y="133"/>
                  <a:pt x="162" y="137"/>
                </a:cubicBezTo>
                <a:cubicBezTo>
                  <a:pt x="162" y="149"/>
                  <a:pt x="162" y="149"/>
                  <a:pt x="162" y="149"/>
                </a:cubicBezTo>
                <a:cubicBezTo>
                  <a:pt x="187" y="145"/>
                  <a:pt x="214" y="135"/>
                  <a:pt x="239" y="109"/>
                </a:cubicBezTo>
                <a:cubicBezTo>
                  <a:pt x="255" y="125"/>
                  <a:pt x="255" y="125"/>
                  <a:pt x="255" y="125"/>
                </a:cubicBezTo>
                <a:cubicBezTo>
                  <a:pt x="255" y="85"/>
                  <a:pt x="255" y="85"/>
                  <a:pt x="255" y="85"/>
                </a:cubicBezTo>
                <a:lnTo>
                  <a:pt x="215" y="85"/>
                </a:lnTo>
                <a:close/>
                <a:moveTo>
                  <a:pt x="111" y="139"/>
                </a:moveTo>
                <a:cubicBezTo>
                  <a:pt x="85" y="139"/>
                  <a:pt x="62" y="138"/>
                  <a:pt x="47" y="153"/>
                </a:cubicBezTo>
                <a:cubicBezTo>
                  <a:pt x="46" y="154"/>
                  <a:pt x="45" y="156"/>
                  <a:pt x="44" y="157"/>
                </a:cubicBezTo>
                <a:cubicBezTo>
                  <a:pt x="40" y="162"/>
                  <a:pt x="37" y="167"/>
                  <a:pt x="35" y="174"/>
                </a:cubicBezTo>
                <a:cubicBezTo>
                  <a:pt x="33" y="183"/>
                  <a:pt x="32" y="194"/>
                  <a:pt x="32" y="207"/>
                </a:cubicBezTo>
                <a:cubicBezTo>
                  <a:pt x="44" y="207"/>
                  <a:pt x="44" y="207"/>
                  <a:pt x="44" y="207"/>
                </a:cubicBezTo>
                <a:cubicBezTo>
                  <a:pt x="44" y="193"/>
                  <a:pt x="45" y="182"/>
                  <a:pt x="48" y="174"/>
                </a:cubicBezTo>
                <a:cubicBezTo>
                  <a:pt x="50" y="169"/>
                  <a:pt x="52" y="165"/>
                  <a:pt x="55" y="162"/>
                </a:cubicBezTo>
                <a:cubicBezTo>
                  <a:pt x="56" y="162"/>
                  <a:pt x="56" y="162"/>
                  <a:pt x="56" y="161"/>
                </a:cubicBezTo>
                <a:cubicBezTo>
                  <a:pt x="67" y="150"/>
                  <a:pt x="86" y="151"/>
                  <a:pt x="110" y="151"/>
                </a:cubicBezTo>
                <a:cubicBezTo>
                  <a:pt x="119" y="151"/>
                  <a:pt x="128" y="152"/>
                  <a:pt x="138" y="151"/>
                </a:cubicBezTo>
                <a:cubicBezTo>
                  <a:pt x="138" y="139"/>
                  <a:pt x="138" y="139"/>
                  <a:pt x="138" y="139"/>
                </a:cubicBezTo>
                <a:cubicBezTo>
                  <a:pt x="128" y="140"/>
                  <a:pt x="119" y="139"/>
                  <a:pt x="111" y="139"/>
                </a:cubicBezTo>
                <a:close/>
                <a:moveTo>
                  <a:pt x="179" y="105"/>
                </a:moveTo>
                <a:cubicBezTo>
                  <a:pt x="150" y="76"/>
                  <a:pt x="150" y="76"/>
                  <a:pt x="150" y="76"/>
                </a:cubicBezTo>
                <a:cubicBezTo>
                  <a:pt x="122" y="105"/>
                  <a:pt x="122" y="105"/>
                  <a:pt x="122" y="105"/>
                </a:cubicBezTo>
                <a:cubicBezTo>
                  <a:pt x="144" y="105"/>
                  <a:pt x="144" y="105"/>
                  <a:pt x="144" y="105"/>
                </a:cubicBezTo>
                <a:cubicBezTo>
                  <a:pt x="144" y="207"/>
                  <a:pt x="144" y="207"/>
                  <a:pt x="144" y="207"/>
                </a:cubicBezTo>
                <a:cubicBezTo>
                  <a:pt x="156" y="207"/>
                  <a:pt x="156" y="207"/>
                  <a:pt x="156" y="207"/>
                </a:cubicBezTo>
                <a:cubicBezTo>
                  <a:pt x="156" y="105"/>
                  <a:pt x="156" y="105"/>
                  <a:pt x="156" y="105"/>
                </a:cubicBezTo>
                <a:lnTo>
                  <a:pt x="179"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600"/>
          </a:p>
        </p:txBody>
      </p:sp>
    </p:spTree>
    <p:extLst>
      <p:ext uri="{BB962C8B-B14F-4D97-AF65-F5344CB8AC3E}">
        <p14:creationId xmlns:p14="http://schemas.microsoft.com/office/powerpoint/2010/main" val="15990775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6"/>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dirty="0" smtClean="0"/>
              <a:t>Related Sessions</a:t>
            </a:r>
            <a:endParaRPr lang="en-US" dirty="0"/>
          </a:p>
        </p:txBody>
      </p:sp>
      <p:sp>
        <p:nvSpPr>
          <p:cNvPr id="6" name="Text Placeholder 5"/>
          <p:cNvSpPr txBox="1">
            <a:spLocks/>
          </p:cNvSpPr>
          <p:nvPr/>
        </p:nvSpPr>
        <p:spPr>
          <a:xfrm>
            <a:off x="274638" y="1212850"/>
            <a:ext cx="11887200" cy="2025170"/>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600" b="1" dirty="0" smtClean="0"/>
              <a:t>SPC212 SharePoint </a:t>
            </a:r>
            <a:r>
              <a:rPr lang="en-US" sz="3600" b="1" dirty="0"/>
              <a:t>2013 Workflow Development for Apps and Solutions for SharePoint 2013 with Visual Studio 2012</a:t>
            </a:r>
          </a:p>
          <a:p>
            <a:pPr marL="241300" lvl="1" indent="0">
              <a:buNone/>
            </a:pPr>
            <a:r>
              <a:rPr lang="en-US" b="1" dirty="0" smtClean="0"/>
              <a:t>Developer Breakout Session: Tue 1:45pm, Tim McConnell</a:t>
            </a:r>
          </a:p>
          <a:p>
            <a:pPr marL="0" indent="0">
              <a:buNone/>
            </a:pPr>
            <a:r>
              <a:rPr lang="en-US" sz="3600" b="1" dirty="0" smtClean="0"/>
              <a:t>SPC045 </a:t>
            </a:r>
            <a:r>
              <a:rPr lang="en-US" sz="3600" b="1" dirty="0"/>
              <a:t>Creating Custom Workflow Activities and Actions for SharePoint </a:t>
            </a:r>
            <a:r>
              <a:rPr lang="en-US" sz="3600" b="1" dirty="0" smtClean="0"/>
              <a:t>2013</a:t>
            </a:r>
          </a:p>
          <a:p>
            <a:pPr marL="342900" lvl="1" indent="0">
              <a:buNone/>
            </a:pPr>
            <a:r>
              <a:rPr lang="en-US" b="1" dirty="0" smtClean="0"/>
              <a:t>Developer Breakout Session: Wed 5:00pm, Hyong Guk Kim</a:t>
            </a:r>
          </a:p>
          <a:p>
            <a:pPr marL="0" indent="0">
              <a:buNone/>
            </a:pPr>
            <a:r>
              <a:rPr lang="en-US" sz="3600" b="1" dirty="0" smtClean="0"/>
              <a:t>SPC089 Developing SharePoint Workflows with SharePoint Designer 2013 and Visio Pro 2013</a:t>
            </a:r>
          </a:p>
          <a:p>
            <a:pPr marL="342900" lvl="1" indent="0">
              <a:buNone/>
            </a:pPr>
            <a:r>
              <a:rPr lang="en-US" b="1" dirty="0" smtClean="0"/>
              <a:t>Developer </a:t>
            </a:r>
            <a:r>
              <a:rPr lang="en-US" b="1" smtClean="0"/>
              <a:t>Breakout Session: </a:t>
            </a:r>
            <a:r>
              <a:rPr lang="en-US" b="1" dirty="0"/>
              <a:t>Tues </a:t>
            </a:r>
            <a:r>
              <a:rPr lang="en-US" b="1" dirty="0" smtClean="0"/>
              <a:t>5:00pm, JongHwa </a:t>
            </a:r>
            <a:r>
              <a:rPr lang="en-US" b="1" dirty="0"/>
              <a:t>Lim </a:t>
            </a:r>
            <a:r>
              <a:rPr lang="en-US" b="1" dirty="0" smtClean="0"/>
              <a:t>and Sam Chung</a:t>
            </a:r>
            <a:endParaRPr lang="en-US" b="1" dirty="0"/>
          </a:p>
          <a:p>
            <a:endParaRPr lang="en-US" dirty="0"/>
          </a:p>
          <a:p>
            <a:endParaRPr lang="en-US" dirty="0"/>
          </a:p>
        </p:txBody>
      </p:sp>
    </p:spTree>
    <p:extLst>
      <p:ext uri="{BB962C8B-B14F-4D97-AF65-F5344CB8AC3E}">
        <p14:creationId xmlns:p14="http://schemas.microsoft.com/office/powerpoint/2010/main" val="100728458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Introducing Workflow Manager 1.0</a:t>
            </a:r>
            <a:endParaRPr lang="en-US" dirty="0"/>
          </a:p>
        </p:txBody>
      </p:sp>
      <p:sp>
        <p:nvSpPr>
          <p:cNvPr id="5" name="Rectangle 4"/>
          <p:cNvSpPr>
            <a:spLocks noChangeAspect="1"/>
          </p:cNvSpPr>
          <p:nvPr/>
        </p:nvSpPr>
        <p:spPr bwMode="ltGray">
          <a:xfrm>
            <a:off x="244975" y="1220061"/>
            <a:ext cx="1635296" cy="163529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6627" tIns="46627" rIns="46627" bIns="46627" anchor="b"/>
          <a:lstStyle/>
          <a:p>
            <a:pPr defTabSz="932212" fontAlgn="base">
              <a:lnSpc>
                <a:spcPct val="90000"/>
              </a:lnSpc>
              <a:spcBef>
                <a:spcPct val="0"/>
              </a:spcBef>
              <a:spcAft>
                <a:spcPct val="0"/>
              </a:spcAft>
            </a:pPr>
            <a:endParaRPr lang="en-US" sz="1632" spc="-102">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a:spLocks noChangeAspect="1"/>
          </p:cNvSpPr>
          <p:nvPr/>
        </p:nvSpPr>
        <p:spPr bwMode="ltGray">
          <a:xfrm>
            <a:off x="244975" y="2950027"/>
            <a:ext cx="1635296" cy="1635296"/>
          </a:xfrm>
          <a:prstGeom prst="rect">
            <a:avLst/>
          </a:prstGeom>
          <a:solidFill>
            <a:schemeClr val="accent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1224">
              <a:gradFill>
                <a:gsLst>
                  <a:gs pos="0">
                    <a:srgbClr val="FFFFFF"/>
                  </a:gs>
                  <a:gs pos="100000">
                    <a:srgbClr val="FFFFFF"/>
                  </a:gs>
                </a:gsLst>
                <a:lin ang="5400000" scaled="0"/>
              </a:gradFill>
            </a:endParaRPr>
          </a:p>
        </p:txBody>
      </p:sp>
      <p:sp>
        <p:nvSpPr>
          <p:cNvPr id="8" name="Rectangle 7"/>
          <p:cNvSpPr>
            <a:spLocks noChangeAspect="1"/>
          </p:cNvSpPr>
          <p:nvPr/>
        </p:nvSpPr>
        <p:spPr bwMode="ltGray">
          <a:xfrm>
            <a:off x="244975" y="4679993"/>
            <a:ext cx="1635296" cy="1635296"/>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1224">
              <a:gradFill>
                <a:gsLst>
                  <a:gs pos="0">
                    <a:srgbClr val="FFFFFF"/>
                  </a:gs>
                  <a:gs pos="100000">
                    <a:srgbClr val="FFFFFF"/>
                  </a:gs>
                </a:gsLst>
                <a:lin ang="5400000" scaled="0"/>
              </a:gradFill>
            </a:endParaRPr>
          </a:p>
        </p:txBody>
      </p:sp>
      <p:sp>
        <p:nvSpPr>
          <p:cNvPr id="9" name="Text Placeholder 4"/>
          <p:cNvSpPr txBox="1">
            <a:spLocks/>
          </p:cNvSpPr>
          <p:nvPr/>
        </p:nvSpPr>
        <p:spPr>
          <a:xfrm>
            <a:off x="1880271" y="1220062"/>
            <a:ext cx="10029224" cy="1635295"/>
          </a:xfrm>
          <a:prstGeom prst="rect">
            <a:avLst/>
          </a:prstGeom>
          <a:solidFill>
            <a:schemeClr val="bg2"/>
          </a:solidFill>
        </p:spPr>
        <p:txBody>
          <a:bodyPr lIns="93260" tIns="0" rIns="0" bIns="0" anchor="ctr" anchorCtr="0"/>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64" spc="-71" dirty="0" smtClean="0">
                <a:solidFill>
                  <a:schemeClr val="tx1"/>
                </a:solidFill>
                <a:latin typeface="Segoe UI Light"/>
              </a:rPr>
              <a:t>Activity Programming Model</a:t>
            </a:r>
            <a:endParaRPr lang="en-US" sz="3264" spc="-71" dirty="0">
              <a:solidFill>
                <a:schemeClr val="tx1"/>
              </a:solidFill>
              <a:latin typeface="Segoe UI Light"/>
            </a:endParaRPr>
          </a:p>
        </p:txBody>
      </p:sp>
      <p:sp>
        <p:nvSpPr>
          <p:cNvPr id="10" name="Text Placeholder 4"/>
          <p:cNvSpPr txBox="1">
            <a:spLocks/>
          </p:cNvSpPr>
          <p:nvPr/>
        </p:nvSpPr>
        <p:spPr>
          <a:xfrm>
            <a:off x="1880271" y="2950026"/>
            <a:ext cx="10029224" cy="1635296"/>
          </a:xfrm>
          <a:prstGeom prst="rect">
            <a:avLst/>
          </a:prstGeom>
          <a:solidFill>
            <a:schemeClr val="bg2"/>
          </a:solidFill>
        </p:spPr>
        <p:txBody>
          <a:bodyPr lIns="93260" tIns="0" rIns="0" bIns="0" anchor="ctr" anchorCtr="0"/>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64" spc="-71" dirty="0" smtClean="0">
                <a:solidFill>
                  <a:schemeClr val="tx1"/>
                </a:solidFill>
                <a:latin typeface="Segoe UI Light"/>
              </a:rPr>
              <a:t>Core Runtime</a:t>
            </a:r>
            <a:endParaRPr lang="en-US" sz="3264" spc="-71" dirty="0">
              <a:solidFill>
                <a:schemeClr val="tx1"/>
              </a:solidFill>
              <a:latin typeface="Segoe UI Light"/>
            </a:endParaRPr>
          </a:p>
        </p:txBody>
      </p:sp>
      <p:sp>
        <p:nvSpPr>
          <p:cNvPr id="11" name="Text Placeholder 4"/>
          <p:cNvSpPr txBox="1">
            <a:spLocks/>
          </p:cNvSpPr>
          <p:nvPr/>
        </p:nvSpPr>
        <p:spPr>
          <a:xfrm>
            <a:off x="1880271" y="4679993"/>
            <a:ext cx="10025646" cy="1631307"/>
          </a:xfrm>
          <a:prstGeom prst="rect">
            <a:avLst/>
          </a:prstGeom>
          <a:solidFill>
            <a:schemeClr val="bg2"/>
          </a:solidFill>
        </p:spPr>
        <p:txBody>
          <a:bodyPr lIns="93260" tIns="0" rIns="0" bIns="0" anchor="ctr" anchorCtr="0"/>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64" spc="-71" dirty="0" smtClean="0">
                <a:solidFill>
                  <a:schemeClr val="tx1"/>
                </a:solidFill>
                <a:latin typeface="Segoe UI Light"/>
              </a:rPr>
              <a:t>Host Services</a:t>
            </a:r>
            <a:endParaRPr lang="en-US" sz="3264" spc="-71" dirty="0">
              <a:solidFill>
                <a:schemeClr val="tx1"/>
              </a:solidFill>
              <a:latin typeface="Segoe UI Light"/>
            </a:endParaRPr>
          </a:p>
        </p:txBody>
      </p:sp>
      <p:grpSp>
        <p:nvGrpSpPr>
          <p:cNvPr id="24" name="Group 23"/>
          <p:cNvGrpSpPr/>
          <p:nvPr/>
        </p:nvGrpSpPr>
        <p:grpSpPr bwMode="black">
          <a:xfrm>
            <a:off x="504839" y="3310475"/>
            <a:ext cx="1115568" cy="914400"/>
            <a:chOff x="5184775" y="225425"/>
            <a:chExt cx="1500188" cy="1220788"/>
          </a:xfrm>
          <a:solidFill>
            <a:srgbClr val="FFFFFF"/>
          </a:solidFill>
        </p:grpSpPr>
        <p:sp>
          <p:nvSpPr>
            <p:cNvPr id="25"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p>
          </p:txBody>
        </p:sp>
        <p:sp>
          <p:nvSpPr>
            <p:cNvPr id="26" name="Oval 87"/>
            <p:cNvSpPr>
              <a:spLocks noChangeArrowheads="1"/>
            </p:cNvSpPr>
            <p:nvPr/>
          </p:nvSpPr>
          <p:spPr bwMode="black">
            <a:xfrm>
              <a:off x="5630863" y="812800"/>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p>
          </p:txBody>
        </p:sp>
        <p:sp>
          <p:nvSpPr>
            <p:cNvPr id="27"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p>
          </p:txBody>
        </p:sp>
      </p:grpSp>
      <p:sp>
        <p:nvSpPr>
          <p:cNvPr id="28" name="Rectangle 27"/>
          <p:cNvSpPr>
            <a:spLocks noChangeAspect="1"/>
          </p:cNvSpPr>
          <p:nvPr/>
        </p:nvSpPr>
        <p:spPr bwMode="ltGray">
          <a:xfrm>
            <a:off x="8666905" y="1217666"/>
            <a:ext cx="3242590" cy="163769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6627" tIns="46627" rIns="46627" bIns="46627" anchor="ctr" anchorCtr="0"/>
          <a:lstStyle/>
          <a:p>
            <a:pPr algn="ctr" defTabSz="932212" fontAlgn="base">
              <a:lnSpc>
                <a:spcPct val="90000"/>
              </a:lnSpc>
              <a:spcBef>
                <a:spcPct val="0"/>
              </a:spcBef>
              <a:spcAft>
                <a:spcPct val="0"/>
              </a:spcAft>
            </a:pPr>
            <a:r>
              <a:rPr lang="en-US" sz="2040" spc="-102" dirty="0" smtClean="0">
                <a:gradFill>
                  <a:gsLst>
                    <a:gs pos="0">
                      <a:srgbClr val="FFFFFF"/>
                    </a:gs>
                    <a:gs pos="100000">
                      <a:srgbClr val="FFFFFF"/>
                    </a:gs>
                  </a:gsLst>
                  <a:lin ang="5400000" scaled="0"/>
                </a:gradFill>
                <a:ea typeface="Segoe UI" pitchFamily="34" charset="0"/>
                <a:cs typeface="Segoe UI" pitchFamily="34" charset="0"/>
              </a:rPr>
              <a:t>.NET WF 4.5,</a:t>
            </a:r>
          </a:p>
          <a:p>
            <a:pPr algn="ctr" defTabSz="932212" fontAlgn="base">
              <a:lnSpc>
                <a:spcPct val="90000"/>
              </a:lnSpc>
              <a:spcBef>
                <a:spcPct val="0"/>
              </a:spcBef>
              <a:spcAft>
                <a:spcPct val="0"/>
              </a:spcAft>
            </a:pPr>
            <a:r>
              <a:rPr lang="en-US" sz="2040" spc="-102" dirty="0" smtClean="0">
                <a:gradFill>
                  <a:gsLst>
                    <a:gs pos="0">
                      <a:srgbClr val="FFFFFF"/>
                    </a:gs>
                    <a:gs pos="100000">
                      <a:srgbClr val="FFFFFF"/>
                    </a:gs>
                  </a:gsLst>
                  <a:lin ang="5400000" scaled="0"/>
                </a:gradFill>
                <a:ea typeface="Segoe UI" pitchFamily="34" charset="0"/>
                <a:cs typeface="Segoe UI" pitchFamily="34" charset="0"/>
              </a:rPr>
              <a:t>Declarative</a:t>
            </a:r>
          </a:p>
        </p:txBody>
      </p:sp>
      <p:sp>
        <p:nvSpPr>
          <p:cNvPr id="29" name="Rectangle 28"/>
          <p:cNvSpPr>
            <a:spLocks noChangeAspect="1"/>
          </p:cNvSpPr>
          <p:nvPr/>
        </p:nvSpPr>
        <p:spPr bwMode="ltGray">
          <a:xfrm>
            <a:off x="8663327" y="2948051"/>
            <a:ext cx="3242590" cy="1635296"/>
          </a:xfrm>
          <a:prstGeom prst="rect">
            <a:avLst/>
          </a:prstGeom>
          <a:solidFill>
            <a:schemeClr val="accent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r>
              <a:rPr lang="en-US" sz="2040" dirty="0" smtClean="0">
                <a:gradFill>
                  <a:gsLst>
                    <a:gs pos="0">
                      <a:srgbClr val="FFFFFF"/>
                    </a:gs>
                    <a:gs pos="100000">
                      <a:srgbClr val="FFFFFF"/>
                    </a:gs>
                  </a:gsLst>
                  <a:lin ang="5400000" scaled="0"/>
                </a:gradFill>
              </a:rPr>
              <a:t>Performance, </a:t>
            </a:r>
            <a:br>
              <a:rPr lang="en-US" sz="2040" dirty="0" smtClean="0">
                <a:gradFill>
                  <a:gsLst>
                    <a:gs pos="0">
                      <a:srgbClr val="FFFFFF"/>
                    </a:gs>
                    <a:gs pos="100000">
                      <a:srgbClr val="FFFFFF"/>
                    </a:gs>
                  </a:gsLst>
                  <a:lin ang="5400000" scaled="0"/>
                </a:gradFill>
              </a:rPr>
            </a:br>
            <a:r>
              <a:rPr lang="en-US" sz="2040" dirty="0" smtClean="0">
                <a:gradFill>
                  <a:gsLst>
                    <a:gs pos="0">
                      <a:srgbClr val="FFFFFF"/>
                    </a:gs>
                    <a:gs pos="100000">
                      <a:srgbClr val="FFFFFF"/>
                    </a:gs>
                  </a:gsLst>
                  <a:lin ang="5400000" scaled="0"/>
                </a:gradFill>
              </a:rPr>
              <a:t>Side by Side Versioning</a:t>
            </a:r>
            <a:endParaRPr lang="en-US" sz="2040" dirty="0">
              <a:gradFill>
                <a:gsLst>
                  <a:gs pos="0">
                    <a:srgbClr val="FFFFFF"/>
                  </a:gs>
                  <a:gs pos="100000">
                    <a:srgbClr val="FFFFFF"/>
                  </a:gs>
                </a:gsLst>
                <a:lin ang="5400000" scaled="0"/>
              </a:gradFill>
            </a:endParaRPr>
          </a:p>
        </p:txBody>
      </p:sp>
      <p:sp>
        <p:nvSpPr>
          <p:cNvPr id="30" name="Rectangle 29"/>
          <p:cNvSpPr>
            <a:spLocks noChangeAspect="1"/>
          </p:cNvSpPr>
          <p:nvPr/>
        </p:nvSpPr>
        <p:spPr bwMode="ltGray">
          <a:xfrm>
            <a:off x="8663327" y="4683464"/>
            <a:ext cx="3242590" cy="1635296"/>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r>
              <a:rPr lang="en-US" sz="2040" dirty="0">
                <a:gradFill>
                  <a:gsLst>
                    <a:gs pos="0">
                      <a:srgbClr val="FFFFFF"/>
                    </a:gs>
                    <a:gs pos="100000">
                      <a:srgbClr val="FFFFFF"/>
                    </a:gs>
                  </a:gsLst>
                  <a:lin ang="5400000" scaled="0"/>
                </a:gradFill>
              </a:rPr>
              <a:t>Multi-tenant, </a:t>
            </a:r>
            <a:r>
              <a:rPr lang="en-US" sz="2040" dirty="0" smtClean="0">
                <a:gradFill>
                  <a:gsLst>
                    <a:gs pos="0">
                      <a:srgbClr val="FFFFFF"/>
                    </a:gs>
                    <a:gs pos="100000">
                      <a:srgbClr val="FFFFFF"/>
                    </a:gs>
                  </a:gsLst>
                  <a:lin ang="5400000" scaled="0"/>
                </a:gradFill>
              </a:rPr>
              <a:t>scalable</a:t>
            </a:r>
            <a:endParaRPr lang="en-US" sz="2040" dirty="0">
              <a:gradFill>
                <a:gsLst>
                  <a:gs pos="0">
                    <a:srgbClr val="FFFFFF"/>
                  </a:gs>
                  <a:gs pos="100000">
                    <a:srgbClr val="FFFFFF"/>
                  </a:gs>
                </a:gsLst>
                <a:lin ang="5400000" scaled="0"/>
              </a:gradFill>
            </a:endParaRPr>
          </a:p>
          <a:p>
            <a:pPr algn="ctr" defTabSz="932290" fontAlgn="base">
              <a:lnSpc>
                <a:spcPct val="90000"/>
              </a:lnSpc>
              <a:spcBef>
                <a:spcPct val="0"/>
              </a:spcBef>
              <a:spcAft>
                <a:spcPct val="0"/>
              </a:spcAft>
            </a:pPr>
            <a:r>
              <a:rPr lang="en-US" sz="2040" dirty="0" smtClean="0">
                <a:gradFill>
                  <a:gsLst>
                    <a:gs pos="0">
                      <a:srgbClr val="FFFFFF"/>
                    </a:gs>
                    <a:gs pos="100000">
                      <a:srgbClr val="FFFFFF"/>
                    </a:gs>
                  </a:gsLst>
                  <a:lin ang="5400000" scaled="0"/>
                </a:gradFill>
              </a:rPr>
              <a:t>Resource management</a:t>
            </a:r>
            <a:endParaRPr lang="en-US" sz="2040" dirty="0">
              <a:gradFill>
                <a:gsLst>
                  <a:gs pos="0">
                    <a:srgbClr val="FFFFFF"/>
                  </a:gs>
                  <a:gs pos="100000">
                    <a:srgbClr val="FFFFFF"/>
                  </a:gs>
                </a:gsLst>
                <a:lin ang="5400000" scaled="0"/>
              </a:gradFill>
            </a:endParaRPr>
          </a:p>
          <a:p>
            <a:pPr algn="ctr" defTabSz="932290" fontAlgn="base">
              <a:lnSpc>
                <a:spcPct val="90000"/>
              </a:lnSpc>
              <a:spcBef>
                <a:spcPct val="0"/>
              </a:spcBef>
              <a:spcAft>
                <a:spcPct val="0"/>
              </a:spcAft>
            </a:pPr>
            <a:r>
              <a:rPr lang="en-US" sz="2040" dirty="0" smtClean="0">
                <a:gradFill>
                  <a:gsLst>
                    <a:gs pos="0">
                      <a:srgbClr val="FFFFFF"/>
                    </a:gs>
                    <a:gs pos="100000">
                      <a:srgbClr val="FFFFFF"/>
                    </a:gs>
                  </a:gsLst>
                  <a:lin ang="5400000" scaled="0"/>
                </a:gradFill>
              </a:rPr>
              <a:t>Durable </a:t>
            </a:r>
            <a:r>
              <a:rPr lang="en-US" sz="2040" dirty="0">
                <a:gradFill>
                  <a:gsLst>
                    <a:gs pos="0">
                      <a:srgbClr val="FFFFFF"/>
                    </a:gs>
                    <a:gs pos="100000">
                      <a:srgbClr val="FFFFFF"/>
                    </a:gs>
                  </a:gsLst>
                  <a:lin ang="5400000" scaled="0"/>
                </a:gradFill>
              </a:rPr>
              <a:t>timers, </a:t>
            </a:r>
            <a:r>
              <a:rPr lang="en-US" sz="2040" dirty="0" smtClean="0">
                <a:gradFill>
                  <a:gsLst>
                    <a:gs pos="0">
                      <a:srgbClr val="FFFFFF"/>
                    </a:gs>
                    <a:gs pos="100000">
                      <a:srgbClr val="FFFFFF"/>
                    </a:gs>
                  </a:gsLst>
                  <a:lin ang="5400000" scaled="0"/>
                </a:gradFill>
              </a:rPr>
              <a:t>Persistence</a:t>
            </a:r>
            <a:r>
              <a:rPr lang="en-US" sz="2040" dirty="0">
                <a:gradFill>
                  <a:gsLst>
                    <a:gs pos="0">
                      <a:srgbClr val="FFFFFF"/>
                    </a:gs>
                    <a:gs pos="100000">
                      <a:srgbClr val="FFFFFF"/>
                    </a:gs>
                  </a:gsLst>
                  <a:lin ang="5400000" scaled="0"/>
                </a:gradFill>
              </a:rPr>
              <a:t>, HTTP, </a:t>
            </a:r>
            <a:r>
              <a:rPr lang="en-US" sz="2040" dirty="0" smtClean="0">
                <a:gradFill>
                  <a:gsLst>
                    <a:gs pos="0">
                      <a:srgbClr val="FFFFFF"/>
                    </a:gs>
                    <a:gs pos="100000">
                      <a:srgbClr val="FFFFFF"/>
                    </a:gs>
                  </a:gsLst>
                  <a:lin ang="5400000" scaled="0"/>
                </a:gradFill>
              </a:rPr>
              <a:t>Pub/sub </a:t>
            </a:r>
            <a:r>
              <a:rPr lang="en-US" sz="2040" dirty="0">
                <a:gradFill>
                  <a:gsLst>
                    <a:gs pos="0">
                      <a:srgbClr val="FFFFFF"/>
                    </a:gs>
                    <a:gs pos="100000">
                      <a:srgbClr val="FFFFFF"/>
                    </a:gs>
                  </a:gsLst>
                  <a:lin ang="5400000" scaled="0"/>
                </a:gradFill>
              </a:rPr>
              <a:t>using Service </a:t>
            </a:r>
            <a:r>
              <a:rPr lang="en-US" sz="2040" dirty="0" smtClean="0">
                <a:gradFill>
                  <a:gsLst>
                    <a:gs pos="0">
                      <a:srgbClr val="FFFFFF"/>
                    </a:gs>
                    <a:gs pos="100000">
                      <a:srgbClr val="FFFFFF"/>
                    </a:gs>
                  </a:gsLst>
                  <a:lin ang="5400000" scaled="0"/>
                </a:gradFill>
              </a:rPr>
              <a:t>Bus</a:t>
            </a:r>
            <a:endParaRPr lang="en-US" sz="2040" dirty="0">
              <a:gradFill>
                <a:gsLst>
                  <a:gs pos="0">
                    <a:srgbClr val="FFFFFF"/>
                  </a:gs>
                  <a:gs pos="100000">
                    <a:srgbClr val="FFFFFF"/>
                  </a:gs>
                </a:gsLst>
                <a:lin ang="5400000" scaled="0"/>
              </a:gra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296" y="5040441"/>
            <a:ext cx="1080655" cy="914400"/>
          </a:xfrm>
          <a:prstGeom prst="rect">
            <a:avLst/>
          </a:prstGeom>
        </p:spPr>
      </p:pic>
      <p:pic>
        <p:nvPicPr>
          <p:cNvPr id="34" name="Picture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127" y="1492299"/>
            <a:ext cx="1097280" cy="1097280"/>
          </a:xfrm>
          <a:prstGeom prst="rect">
            <a:avLst/>
          </a:prstGeom>
        </p:spPr>
      </p:pic>
    </p:spTree>
    <p:extLst>
      <p:ext uri="{BB962C8B-B14F-4D97-AF65-F5344CB8AC3E}">
        <p14:creationId xmlns:p14="http://schemas.microsoft.com/office/powerpoint/2010/main" val="463881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br>
              <a:rPr lang="en-US" dirty="0" smtClean="0"/>
            </a:br>
            <a:r>
              <a:rPr lang="en-US" sz="6000" dirty="0" smtClean="0"/>
              <a:t>What’s new</a:t>
            </a:r>
            <a:br>
              <a:rPr lang="en-US" sz="6000" dirty="0" smtClean="0"/>
            </a:br>
            <a:r>
              <a:rPr lang="en-US" sz="6000" dirty="0" smtClean="0"/>
              <a:t>Architecture</a:t>
            </a:r>
            <a:br>
              <a:rPr lang="en-US" sz="6000" dirty="0" smtClean="0"/>
            </a:br>
            <a:r>
              <a:rPr lang="en-US" sz="6000" dirty="0" smtClean="0"/>
              <a:t>Configuration</a:t>
            </a:r>
            <a:endParaRPr lang="en-US" sz="6000" dirty="0"/>
          </a:p>
        </p:txBody>
      </p:sp>
    </p:spTree>
    <p:extLst>
      <p:ext uri="{BB962C8B-B14F-4D97-AF65-F5344CB8AC3E}">
        <p14:creationId xmlns:p14="http://schemas.microsoft.com/office/powerpoint/2010/main" val="87246587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new in SharePoint workflow</a:t>
            </a:r>
            <a:endParaRPr lang="en-US" dirty="0"/>
          </a:p>
        </p:txBody>
      </p:sp>
      <p:sp>
        <p:nvSpPr>
          <p:cNvPr id="18" name="Rectangle 17"/>
          <p:cNvSpPr/>
          <p:nvPr/>
        </p:nvSpPr>
        <p:spPr bwMode="auto">
          <a:xfrm>
            <a:off x="7818435" y="1668462"/>
            <a:ext cx="2743201" cy="2733499"/>
          </a:xfrm>
          <a:prstGeom prst="rect">
            <a:avLst/>
          </a:prstGeom>
          <a:solidFill>
            <a:schemeClr val="accent1"/>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20" tIns="45711" rIns="91420" bIns="45711" numCol="1" rtlCol="0" anchor="t" anchorCtr="0" compatLnSpc="1">
            <a:prstTxWarp prst="textNoShape">
              <a:avLst/>
            </a:prstTxWarp>
          </a:bodyPr>
          <a:lstStyle/>
          <a:p>
            <a:pPr defTabSz="913947" fontAlgn="base">
              <a:spcBef>
                <a:spcPct val="0"/>
              </a:spcBef>
              <a:spcAft>
                <a:spcPct val="0"/>
              </a:spcAft>
            </a:pPr>
            <a:r>
              <a:rPr lang="en-US" sz="2800" b="1" dirty="0" smtClean="0">
                <a:solidFill>
                  <a:schemeClr val="bg1"/>
                </a:solidFill>
                <a:latin typeface="Segoe UI Light" pitchFamily="34" charset="0"/>
              </a:rPr>
              <a:t>Unbounded</a:t>
            </a:r>
            <a:endParaRPr lang="en-US" sz="2800" b="1" dirty="0">
              <a:solidFill>
                <a:schemeClr val="bg1"/>
              </a:solidFill>
              <a:latin typeface="Segoe UI Light" pitchFamily="34" charset="0"/>
            </a:endParaRPr>
          </a:p>
        </p:txBody>
      </p:sp>
      <p:sp>
        <p:nvSpPr>
          <p:cNvPr id="21" name="Freeform 24"/>
          <p:cNvSpPr>
            <a:spLocks noChangeAspect="1" noEditPoints="1"/>
          </p:cNvSpPr>
          <p:nvPr/>
        </p:nvSpPr>
        <p:spPr bwMode="black">
          <a:xfrm>
            <a:off x="8538217" y="2455923"/>
            <a:ext cx="1190686" cy="1381302"/>
          </a:xfrm>
          <a:custGeom>
            <a:avLst/>
            <a:gdLst>
              <a:gd name="T0" fmla="*/ 126 w 259"/>
              <a:gd name="T1" fmla="*/ 53 h 300"/>
              <a:gd name="T2" fmla="*/ 120 w 259"/>
              <a:gd name="T3" fmla="*/ 38 h 300"/>
              <a:gd name="T4" fmla="*/ 77 w 259"/>
              <a:gd name="T5" fmla="*/ 43 h 300"/>
              <a:gd name="T6" fmla="*/ 105 w 259"/>
              <a:gd name="T7" fmla="*/ 53 h 300"/>
              <a:gd name="T8" fmla="*/ 105 w 259"/>
              <a:gd name="T9" fmla="*/ 53 h 300"/>
              <a:gd name="T10" fmla="*/ 84 w 259"/>
              <a:gd name="T11" fmla="*/ 136 h 300"/>
              <a:gd name="T12" fmla="*/ 79 w 259"/>
              <a:gd name="T13" fmla="*/ 124 h 300"/>
              <a:gd name="T14" fmla="*/ 45 w 259"/>
              <a:gd name="T15" fmla="*/ 128 h 300"/>
              <a:gd name="T16" fmla="*/ 67 w 259"/>
              <a:gd name="T17" fmla="*/ 136 h 300"/>
              <a:gd name="T18" fmla="*/ 67 w 259"/>
              <a:gd name="T19" fmla="*/ 136 h 300"/>
              <a:gd name="T20" fmla="*/ 35 w 259"/>
              <a:gd name="T21" fmla="*/ 69 h 300"/>
              <a:gd name="T22" fmla="*/ 32 w 259"/>
              <a:gd name="T23" fmla="*/ 63 h 300"/>
              <a:gd name="T24" fmla="*/ 15 w 259"/>
              <a:gd name="T25" fmla="*/ 65 h 300"/>
              <a:gd name="T26" fmla="*/ 26 w 259"/>
              <a:gd name="T27" fmla="*/ 69 h 300"/>
              <a:gd name="T28" fmla="*/ 26 w 259"/>
              <a:gd name="T29" fmla="*/ 69 h 300"/>
              <a:gd name="T30" fmla="*/ 233 w 259"/>
              <a:gd name="T31" fmla="*/ 19 h 300"/>
              <a:gd name="T32" fmla="*/ 231 w 259"/>
              <a:gd name="T33" fmla="*/ 13 h 300"/>
              <a:gd name="T34" fmla="*/ 214 w 259"/>
              <a:gd name="T35" fmla="*/ 15 h 300"/>
              <a:gd name="T36" fmla="*/ 225 w 259"/>
              <a:gd name="T37" fmla="*/ 19 h 300"/>
              <a:gd name="T38" fmla="*/ 225 w 259"/>
              <a:gd name="T39" fmla="*/ 19 h 300"/>
              <a:gd name="T40" fmla="*/ 248 w 259"/>
              <a:gd name="T41" fmla="*/ 141 h 300"/>
              <a:gd name="T42" fmla="*/ 246 w 259"/>
              <a:gd name="T43" fmla="*/ 135 h 300"/>
              <a:gd name="T44" fmla="*/ 229 w 259"/>
              <a:gd name="T45" fmla="*/ 136 h 300"/>
              <a:gd name="T46" fmla="*/ 240 w 259"/>
              <a:gd name="T47" fmla="*/ 141 h 300"/>
              <a:gd name="T48" fmla="*/ 240 w 259"/>
              <a:gd name="T49" fmla="*/ 141 h 300"/>
              <a:gd name="T50" fmla="*/ 20 w 259"/>
              <a:gd name="T51" fmla="*/ 162 h 300"/>
              <a:gd name="T52" fmla="*/ 17 w 259"/>
              <a:gd name="T53" fmla="*/ 156 h 300"/>
              <a:gd name="T54" fmla="*/ 0 w 259"/>
              <a:gd name="T55" fmla="*/ 158 h 300"/>
              <a:gd name="T56" fmla="*/ 11 w 259"/>
              <a:gd name="T57" fmla="*/ 162 h 300"/>
              <a:gd name="T58" fmla="*/ 11 w 259"/>
              <a:gd name="T59" fmla="*/ 162 h 300"/>
              <a:gd name="T60" fmla="*/ 226 w 259"/>
              <a:gd name="T61" fmla="*/ 100 h 300"/>
              <a:gd name="T62" fmla="*/ 219 w 259"/>
              <a:gd name="T63" fmla="*/ 82 h 300"/>
              <a:gd name="T64" fmla="*/ 168 w 259"/>
              <a:gd name="T65" fmla="*/ 88 h 300"/>
              <a:gd name="T66" fmla="*/ 201 w 259"/>
              <a:gd name="T67" fmla="*/ 100 h 300"/>
              <a:gd name="T68" fmla="*/ 201 w 259"/>
              <a:gd name="T69" fmla="*/ 100 h 300"/>
              <a:gd name="T70" fmla="*/ 223 w 259"/>
              <a:gd name="T71" fmla="*/ 146 h 300"/>
              <a:gd name="T72" fmla="*/ 156 w 259"/>
              <a:gd name="T73" fmla="*/ 178 h 300"/>
              <a:gd name="T74" fmla="*/ 150 w 259"/>
              <a:gd name="T75" fmla="*/ 178 h 300"/>
              <a:gd name="T76" fmla="*/ 206 w 259"/>
              <a:gd name="T77" fmla="*/ 17 h 300"/>
              <a:gd name="T78" fmla="*/ 120 w 259"/>
              <a:gd name="T79" fmla="*/ 69 h 300"/>
              <a:gd name="T80" fmla="*/ 54 w 259"/>
              <a:gd name="T81" fmla="*/ 62 h 300"/>
              <a:gd name="T82" fmla="*/ 103 w 259"/>
              <a:gd name="T83" fmla="*/ 178 h 300"/>
              <a:gd name="T84" fmla="*/ 97 w 259"/>
              <a:gd name="T85" fmla="*/ 178 h 300"/>
              <a:gd name="T86" fmla="*/ 36 w 259"/>
              <a:gd name="T87" fmla="*/ 160 h 300"/>
              <a:gd name="T88" fmla="*/ 22 w 259"/>
              <a:gd name="T89" fmla="*/ 236 h 300"/>
              <a:gd name="T90" fmla="*/ 60 w 259"/>
              <a:gd name="T91" fmla="*/ 294 h 300"/>
              <a:gd name="T92" fmla="*/ 212 w 259"/>
              <a:gd name="T93" fmla="*/ 195 h 300"/>
              <a:gd name="T94" fmla="*/ 250 w 259"/>
              <a:gd name="T95" fmla="*/ 231 h 300"/>
              <a:gd name="T96" fmla="*/ 113 w 259"/>
              <a:gd name="T97" fmla="*/ 21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9" h="300">
                <a:moveTo>
                  <a:pt x="115" y="81"/>
                </a:moveTo>
                <a:cubicBezTo>
                  <a:pt x="115" y="81"/>
                  <a:pt x="115" y="52"/>
                  <a:pt x="120" y="47"/>
                </a:cubicBezTo>
                <a:cubicBezTo>
                  <a:pt x="125" y="42"/>
                  <a:pt x="153" y="43"/>
                  <a:pt x="153" y="43"/>
                </a:cubicBezTo>
                <a:cubicBezTo>
                  <a:pt x="153" y="43"/>
                  <a:pt x="131" y="48"/>
                  <a:pt x="126" y="53"/>
                </a:cubicBezTo>
                <a:cubicBezTo>
                  <a:pt x="120" y="58"/>
                  <a:pt x="115" y="81"/>
                  <a:pt x="115" y="81"/>
                </a:cubicBezTo>
                <a:close/>
                <a:moveTo>
                  <a:pt x="126" y="32"/>
                </a:moveTo>
                <a:cubicBezTo>
                  <a:pt x="120" y="27"/>
                  <a:pt x="115" y="5"/>
                  <a:pt x="115" y="5"/>
                </a:cubicBezTo>
                <a:cubicBezTo>
                  <a:pt x="115" y="5"/>
                  <a:pt x="115" y="33"/>
                  <a:pt x="120" y="38"/>
                </a:cubicBezTo>
                <a:cubicBezTo>
                  <a:pt x="125" y="43"/>
                  <a:pt x="153" y="43"/>
                  <a:pt x="153" y="43"/>
                </a:cubicBezTo>
                <a:cubicBezTo>
                  <a:pt x="153" y="43"/>
                  <a:pt x="131" y="38"/>
                  <a:pt x="126" y="32"/>
                </a:cubicBezTo>
                <a:close/>
                <a:moveTo>
                  <a:pt x="105" y="32"/>
                </a:moveTo>
                <a:cubicBezTo>
                  <a:pt x="100" y="38"/>
                  <a:pt x="77" y="43"/>
                  <a:pt x="77" y="43"/>
                </a:cubicBezTo>
                <a:cubicBezTo>
                  <a:pt x="77" y="43"/>
                  <a:pt x="105" y="43"/>
                  <a:pt x="111" y="38"/>
                </a:cubicBezTo>
                <a:cubicBezTo>
                  <a:pt x="116" y="33"/>
                  <a:pt x="115" y="5"/>
                  <a:pt x="115" y="5"/>
                </a:cubicBezTo>
                <a:cubicBezTo>
                  <a:pt x="115" y="5"/>
                  <a:pt x="110" y="27"/>
                  <a:pt x="105" y="32"/>
                </a:cubicBezTo>
                <a:close/>
                <a:moveTo>
                  <a:pt x="105" y="53"/>
                </a:moveTo>
                <a:cubicBezTo>
                  <a:pt x="110" y="58"/>
                  <a:pt x="115" y="81"/>
                  <a:pt x="115" y="81"/>
                </a:cubicBezTo>
                <a:cubicBezTo>
                  <a:pt x="115" y="81"/>
                  <a:pt x="116" y="52"/>
                  <a:pt x="111" y="47"/>
                </a:cubicBezTo>
                <a:cubicBezTo>
                  <a:pt x="105" y="42"/>
                  <a:pt x="77" y="43"/>
                  <a:pt x="77" y="43"/>
                </a:cubicBezTo>
                <a:cubicBezTo>
                  <a:pt x="77" y="43"/>
                  <a:pt x="100" y="48"/>
                  <a:pt x="105" y="53"/>
                </a:cubicBezTo>
                <a:close/>
                <a:moveTo>
                  <a:pt x="75" y="158"/>
                </a:moveTo>
                <a:cubicBezTo>
                  <a:pt x="75" y="158"/>
                  <a:pt x="75" y="136"/>
                  <a:pt x="79" y="131"/>
                </a:cubicBezTo>
                <a:cubicBezTo>
                  <a:pt x="83" y="127"/>
                  <a:pt x="106" y="128"/>
                  <a:pt x="106" y="128"/>
                </a:cubicBezTo>
                <a:cubicBezTo>
                  <a:pt x="106" y="128"/>
                  <a:pt x="88" y="132"/>
                  <a:pt x="84" y="136"/>
                </a:cubicBezTo>
                <a:cubicBezTo>
                  <a:pt x="79" y="140"/>
                  <a:pt x="75" y="158"/>
                  <a:pt x="75" y="158"/>
                </a:cubicBezTo>
                <a:close/>
                <a:moveTo>
                  <a:pt x="84" y="119"/>
                </a:moveTo>
                <a:cubicBezTo>
                  <a:pt x="79" y="115"/>
                  <a:pt x="75" y="97"/>
                  <a:pt x="75" y="97"/>
                </a:cubicBezTo>
                <a:cubicBezTo>
                  <a:pt x="75" y="97"/>
                  <a:pt x="75" y="120"/>
                  <a:pt x="79" y="124"/>
                </a:cubicBezTo>
                <a:cubicBezTo>
                  <a:pt x="83" y="128"/>
                  <a:pt x="106" y="128"/>
                  <a:pt x="106" y="128"/>
                </a:cubicBezTo>
                <a:cubicBezTo>
                  <a:pt x="106" y="128"/>
                  <a:pt x="88" y="124"/>
                  <a:pt x="84" y="119"/>
                </a:cubicBezTo>
                <a:close/>
                <a:moveTo>
                  <a:pt x="67" y="119"/>
                </a:moveTo>
                <a:cubicBezTo>
                  <a:pt x="63" y="124"/>
                  <a:pt x="45" y="128"/>
                  <a:pt x="45" y="128"/>
                </a:cubicBezTo>
                <a:cubicBezTo>
                  <a:pt x="45" y="128"/>
                  <a:pt x="68" y="128"/>
                  <a:pt x="72" y="124"/>
                </a:cubicBezTo>
                <a:cubicBezTo>
                  <a:pt x="76" y="120"/>
                  <a:pt x="75" y="97"/>
                  <a:pt x="75" y="97"/>
                </a:cubicBezTo>
                <a:cubicBezTo>
                  <a:pt x="75" y="97"/>
                  <a:pt x="71" y="115"/>
                  <a:pt x="67" y="119"/>
                </a:cubicBezTo>
                <a:close/>
                <a:moveTo>
                  <a:pt x="67" y="136"/>
                </a:moveTo>
                <a:cubicBezTo>
                  <a:pt x="71" y="140"/>
                  <a:pt x="75" y="158"/>
                  <a:pt x="75" y="158"/>
                </a:cubicBezTo>
                <a:cubicBezTo>
                  <a:pt x="75" y="158"/>
                  <a:pt x="76" y="136"/>
                  <a:pt x="72" y="131"/>
                </a:cubicBezTo>
                <a:cubicBezTo>
                  <a:pt x="68" y="127"/>
                  <a:pt x="45" y="128"/>
                  <a:pt x="45" y="128"/>
                </a:cubicBezTo>
                <a:cubicBezTo>
                  <a:pt x="45" y="128"/>
                  <a:pt x="63" y="132"/>
                  <a:pt x="67" y="136"/>
                </a:cubicBezTo>
                <a:close/>
                <a:moveTo>
                  <a:pt x="31" y="80"/>
                </a:moveTo>
                <a:cubicBezTo>
                  <a:pt x="31" y="80"/>
                  <a:pt x="30" y="69"/>
                  <a:pt x="32" y="67"/>
                </a:cubicBezTo>
                <a:cubicBezTo>
                  <a:pt x="35" y="65"/>
                  <a:pt x="46" y="65"/>
                  <a:pt x="46" y="65"/>
                </a:cubicBezTo>
                <a:cubicBezTo>
                  <a:pt x="46" y="65"/>
                  <a:pt x="37" y="67"/>
                  <a:pt x="35" y="69"/>
                </a:cubicBezTo>
                <a:cubicBezTo>
                  <a:pt x="33" y="71"/>
                  <a:pt x="31" y="80"/>
                  <a:pt x="31" y="80"/>
                </a:cubicBezTo>
                <a:close/>
                <a:moveTo>
                  <a:pt x="35" y="61"/>
                </a:moveTo>
                <a:cubicBezTo>
                  <a:pt x="33" y="59"/>
                  <a:pt x="31" y="50"/>
                  <a:pt x="31" y="50"/>
                </a:cubicBezTo>
                <a:cubicBezTo>
                  <a:pt x="31" y="50"/>
                  <a:pt x="30" y="61"/>
                  <a:pt x="32" y="63"/>
                </a:cubicBezTo>
                <a:cubicBezTo>
                  <a:pt x="35" y="65"/>
                  <a:pt x="46" y="65"/>
                  <a:pt x="46" y="65"/>
                </a:cubicBezTo>
                <a:cubicBezTo>
                  <a:pt x="46" y="65"/>
                  <a:pt x="37" y="63"/>
                  <a:pt x="35" y="61"/>
                </a:cubicBezTo>
                <a:close/>
                <a:moveTo>
                  <a:pt x="26" y="61"/>
                </a:moveTo>
                <a:cubicBezTo>
                  <a:pt x="24" y="63"/>
                  <a:pt x="15" y="65"/>
                  <a:pt x="15" y="65"/>
                </a:cubicBezTo>
                <a:cubicBezTo>
                  <a:pt x="15" y="65"/>
                  <a:pt x="27" y="65"/>
                  <a:pt x="29" y="63"/>
                </a:cubicBezTo>
                <a:cubicBezTo>
                  <a:pt x="31" y="61"/>
                  <a:pt x="31" y="50"/>
                  <a:pt x="31" y="50"/>
                </a:cubicBezTo>
                <a:cubicBezTo>
                  <a:pt x="31" y="50"/>
                  <a:pt x="29" y="59"/>
                  <a:pt x="26" y="61"/>
                </a:cubicBezTo>
                <a:close/>
                <a:moveTo>
                  <a:pt x="26" y="69"/>
                </a:moveTo>
                <a:cubicBezTo>
                  <a:pt x="29" y="71"/>
                  <a:pt x="31" y="80"/>
                  <a:pt x="31" y="80"/>
                </a:cubicBezTo>
                <a:cubicBezTo>
                  <a:pt x="31" y="80"/>
                  <a:pt x="31" y="69"/>
                  <a:pt x="29" y="67"/>
                </a:cubicBezTo>
                <a:cubicBezTo>
                  <a:pt x="27" y="65"/>
                  <a:pt x="15" y="65"/>
                  <a:pt x="15" y="65"/>
                </a:cubicBezTo>
                <a:cubicBezTo>
                  <a:pt x="15" y="65"/>
                  <a:pt x="24" y="67"/>
                  <a:pt x="26" y="69"/>
                </a:cubicBezTo>
                <a:close/>
                <a:moveTo>
                  <a:pt x="229" y="30"/>
                </a:moveTo>
                <a:cubicBezTo>
                  <a:pt x="229" y="30"/>
                  <a:pt x="229" y="19"/>
                  <a:pt x="231" y="17"/>
                </a:cubicBezTo>
                <a:cubicBezTo>
                  <a:pt x="233" y="15"/>
                  <a:pt x="244" y="15"/>
                  <a:pt x="244" y="15"/>
                </a:cubicBezTo>
                <a:cubicBezTo>
                  <a:pt x="244" y="15"/>
                  <a:pt x="235" y="17"/>
                  <a:pt x="233" y="19"/>
                </a:cubicBezTo>
                <a:cubicBezTo>
                  <a:pt x="231" y="21"/>
                  <a:pt x="229" y="30"/>
                  <a:pt x="229" y="30"/>
                </a:cubicBezTo>
                <a:close/>
                <a:moveTo>
                  <a:pt x="233" y="11"/>
                </a:moveTo>
                <a:cubicBezTo>
                  <a:pt x="231" y="9"/>
                  <a:pt x="229" y="0"/>
                  <a:pt x="229" y="0"/>
                </a:cubicBezTo>
                <a:cubicBezTo>
                  <a:pt x="229" y="0"/>
                  <a:pt x="229" y="11"/>
                  <a:pt x="231" y="13"/>
                </a:cubicBezTo>
                <a:cubicBezTo>
                  <a:pt x="233" y="15"/>
                  <a:pt x="244" y="15"/>
                  <a:pt x="244" y="15"/>
                </a:cubicBezTo>
                <a:cubicBezTo>
                  <a:pt x="244" y="15"/>
                  <a:pt x="235" y="13"/>
                  <a:pt x="233" y="11"/>
                </a:cubicBezTo>
                <a:close/>
                <a:moveTo>
                  <a:pt x="225" y="11"/>
                </a:moveTo>
                <a:cubicBezTo>
                  <a:pt x="223" y="13"/>
                  <a:pt x="214" y="15"/>
                  <a:pt x="214" y="15"/>
                </a:cubicBezTo>
                <a:cubicBezTo>
                  <a:pt x="214" y="15"/>
                  <a:pt x="225" y="15"/>
                  <a:pt x="227" y="13"/>
                </a:cubicBezTo>
                <a:cubicBezTo>
                  <a:pt x="229" y="11"/>
                  <a:pt x="229" y="0"/>
                  <a:pt x="229" y="0"/>
                </a:cubicBezTo>
                <a:cubicBezTo>
                  <a:pt x="229" y="0"/>
                  <a:pt x="227" y="9"/>
                  <a:pt x="225" y="11"/>
                </a:cubicBezTo>
                <a:close/>
                <a:moveTo>
                  <a:pt x="225" y="19"/>
                </a:moveTo>
                <a:cubicBezTo>
                  <a:pt x="227" y="21"/>
                  <a:pt x="229" y="30"/>
                  <a:pt x="229" y="30"/>
                </a:cubicBezTo>
                <a:cubicBezTo>
                  <a:pt x="229" y="30"/>
                  <a:pt x="229" y="19"/>
                  <a:pt x="227" y="17"/>
                </a:cubicBezTo>
                <a:cubicBezTo>
                  <a:pt x="225" y="15"/>
                  <a:pt x="214" y="15"/>
                  <a:pt x="214" y="15"/>
                </a:cubicBezTo>
                <a:cubicBezTo>
                  <a:pt x="214" y="15"/>
                  <a:pt x="223" y="17"/>
                  <a:pt x="225" y="19"/>
                </a:cubicBezTo>
                <a:close/>
                <a:moveTo>
                  <a:pt x="244" y="152"/>
                </a:moveTo>
                <a:cubicBezTo>
                  <a:pt x="244" y="152"/>
                  <a:pt x="244" y="140"/>
                  <a:pt x="246" y="138"/>
                </a:cubicBezTo>
                <a:cubicBezTo>
                  <a:pt x="248" y="136"/>
                  <a:pt x="259" y="136"/>
                  <a:pt x="259" y="136"/>
                </a:cubicBezTo>
                <a:cubicBezTo>
                  <a:pt x="259" y="136"/>
                  <a:pt x="250" y="138"/>
                  <a:pt x="248" y="141"/>
                </a:cubicBezTo>
                <a:cubicBezTo>
                  <a:pt x="246" y="143"/>
                  <a:pt x="244" y="152"/>
                  <a:pt x="244" y="152"/>
                </a:cubicBezTo>
                <a:close/>
                <a:moveTo>
                  <a:pt x="248" y="132"/>
                </a:moveTo>
                <a:cubicBezTo>
                  <a:pt x="246" y="130"/>
                  <a:pt x="244" y="121"/>
                  <a:pt x="244" y="121"/>
                </a:cubicBezTo>
                <a:cubicBezTo>
                  <a:pt x="244" y="121"/>
                  <a:pt x="244" y="133"/>
                  <a:pt x="246" y="135"/>
                </a:cubicBezTo>
                <a:cubicBezTo>
                  <a:pt x="248" y="137"/>
                  <a:pt x="259" y="136"/>
                  <a:pt x="259" y="136"/>
                </a:cubicBezTo>
                <a:cubicBezTo>
                  <a:pt x="259" y="136"/>
                  <a:pt x="250" y="134"/>
                  <a:pt x="248" y="132"/>
                </a:cubicBezTo>
                <a:close/>
                <a:moveTo>
                  <a:pt x="240" y="132"/>
                </a:moveTo>
                <a:cubicBezTo>
                  <a:pt x="238" y="134"/>
                  <a:pt x="229" y="136"/>
                  <a:pt x="229" y="136"/>
                </a:cubicBezTo>
                <a:cubicBezTo>
                  <a:pt x="229" y="136"/>
                  <a:pt x="240" y="137"/>
                  <a:pt x="242" y="135"/>
                </a:cubicBezTo>
                <a:cubicBezTo>
                  <a:pt x="244" y="133"/>
                  <a:pt x="244" y="121"/>
                  <a:pt x="244" y="121"/>
                </a:cubicBezTo>
                <a:cubicBezTo>
                  <a:pt x="244" y="121"/>
                  <a:pt x="242" y="130"/>
                  <a:pt x="240" y="132"/>
                </a:cubicBezTo>
                <a:close/>
                <a:moveTo>
                  <a:pt x="240" y="141"/>
                </a:moveTo>
                <a:cubicBezTo>
                  <a:pt x="242" y="143"/>
                  <a:pt x="244" y="152"/>
                  <a:pt x="244" y="152"/>
                </a:cubicBezTo>
                <a:cubicBezTo>
                  <a:pt x="244" y="152"/>
                  <a:pt x="244" y="140"/>
                  <a:pt x="242" y="138"/>
                </a:cubicBezTo>
                <a:cubicBezTo>
                  <a:pt x="240" y="136"/>
                  <a:pt x="229" y="136"/>
                  <a:pt x="229" y="136"/>
                </a:cubicBezTo>
                <a:cubicBezTo>
                  <a:pt x="229" y="136"/>
                  <a:pt x="238" y="138"/>
                  <a:pt x="240" y="141"/>
                </a:cubicBezTo>
                <a:close/>
                <a:moveTo>
                  <a:pt x="15" y="173"/>
                </a:moveTo>
                <a:cubicBezTo>
                  <a:pt x="15" y="173"/>
                  <a:pt x="15" y="162"/>
                  <a:pt x="17" y="160"/>
                </a:cubicBezTo>
                <a:cubicBezTo>
                  <a:pt x="19" y="158"/>
                  <a:pt x="31" y="158"/>
                  <a:pt x="31" y="158"/>
                </a:cubicBezTo>
                <a:cubicBezTo>
                  <a:pt x="31" y="158"/>
                  <a:pt x="22" y="160"/>
                  <a:pt x="20" y="162"/>
                </a:cubicBezTo>
                <a:cubicBezTo>
                  <a:pt x="17" y="164"/>
                  <a:pt x="15" y="173"/>
                  <a:pt x="15" y="173"/>
                </a:cubicBezTo>
                <a:close/>
                <a:moveTo>
                  <a:pt x="20" y="154"/>
                </a:moveTo>
                <a:cubicBezTo>
                  <a:pt x="17" y="152"/>
                  <a:pt x="15" y="143"/>
                  <a:pt x="15" y="143"/>
                </a:cubicBezTo>
                <a:cubicBezTo>
                  <a:pt x="15" y="143"/>
                  <a:pt x="15" y="154"/>
                  <a:pt x="17" y="156"/>
                </a:cubicBezTo>
                <a:cubicBezTo>
                  <a:pt x="19" y="158"/>
                  <a:pt x="31" y="158"/>
                  <a:pt x="31" y="158"/>
                </a:cubicBezTo>
                <a:cubicBezTo>
                  <a:pt x="31" y="158"/>
                  <a:pt x="22" y="156"/>
                  <a:pt x="20" y="154"/>
                </a:cubicBezTo>
                <a:close/>
                <a:moveTo>
                  <a:pt x="11" y="154"/>
                </a:moveTo>
                <a:cubicBezTo>
                  <a:pt x="9" y="156"/>
                  <a:pt x="0" y="158"/>
                  <a:pt x="0" y="158"/>
                </a:cubicBezTo>
                <a:cubicBezTo>
                  <a:pt x="0" y="158"/>
                  <a:pt x="11" y="158"/>
                  <a:pt x="14" y="156"/>
                </a:cubicBezTo>
                <a:cubicBezTo>
                  <a:pt x="16" y="154"/>
                  <a:pt x="15" y="143"/>
                  <a:pt x="15" y="143"/>
                </a:cubicBezTo>
                <a:cubicBezTo>
                  <a:pt x="15" y="143"/>
                  <a:pt x="13" y="152"/>
                  <a:pt x="11" y="154"/>
                </a:cubicBezTo>
                <a:close/>
                <a:moveTo>
                  <a:pt x="11" y="162"/>
                </a:moveTo>
                <a:cubicBezTo>
                  <a:pt x="13" y="164"/>
                  <a:pt x="15" y="173"/>
                  <a:pt x="15" y="173"/>
                </a:cubicBezTo>
                <a:cubicBezTo>
                  <a:pt x="15" y="173"/>
                  <a:pt x="16" y="162"/>
                  <a:pt x="14" y="160"/>
                </a:cubicBezTo>
                <a:cubicBezTo>
                  <a:pt x="11" y="158"/>
                  <a:pt x="0" y="158"/>
                  <a:pt x="0" y="158"/>
                </a:cubicBezTo>
                <a:cubicBezTo>
                  <a:pt x="0" y="158"/>
                  <a:pt x="9" y="160"/>
                  <a:pt x="11" y="162"/>
                </a:cubicBezTo>
                <a:close/>
                <a:moveTo>
                  <a:pt x="214" y="133"/>
                </a:moveTo>
                <a:cubicBezTo>
                  <a:pt x="214" y="133"/>
                  <a:pt x="213" y="99"/>
                  <a:pt x="219" y="93"/>
                </a:cubicBezTo>
                <a:cubicBezTo>
                  <a:pt x="226" y="87"/>
                  <a:pt x="259" y="88"/>
                  <a:pt x="259" y="88"/>
                </a:cubicBezTo>
                <a:cubicBezTo>
                  <a:pt x="259" y="88"/>
                  <a:pt x="232" y="94"/>
                  <a:pt x="226" y="100"/>
                </a:cubicBezTo>
                <a:cubicBezTo>
                  <a:pt x="220" y="106"/>
                  <a:pt x="214" y="133"/>
                  <a:pt x="214" y="133"/>
                </a:cubicBezTo>
                <a:close/>
                <a:moveTo>
                  <a:pt x="226" y="75"/>
                </a:moveTo>
                <a:cubicBezTo>
                  <a:pt x="220" y="69"/>
                  <a:pt x="214" y="42"/>
                  <a:pt x="214" y="42"/>
                </a:cubicBezTo>
                <a:cubicBezTo>
                  <a:pt x="214" y="42"/>
                  <a:pt x="213" y="76"/>
                  <a:pt x="219" y="82"/>
                </a:cubicBezTo>
                <a:cubicBezTo>
                  <a:pt x="226" y="88"/>
                  <a:pt x="259" y="88"/>
                  <a:pt x="259" y="88"/>
                </a:cubicBezTo>
                <a:cubicBezTo>
                  <a:pt x="259" y="88"/>
                  <a:pt x="232" y="81"/>
                  <a:pt x="226" y="75"/>
                </a:cubicBezTo>
                <a:close/>
                <a:moveTo>
                  <a:pt x="201" y="75"/>
                </a:moveTo>
                <a:cubicBezTo>
                  <a:pt x="195" y="81"/>
                  <a:pt x="168" y="88"/>
                  <a:pt x="168" y="88"/>
                </a:cubicBezTo>
                <a:cubicBezTo>
                  <a:pt x="168" y="88"/>
                  <a:pt x="202" y="88"/>
                  <a:pt x="208" y="82"/>
                </a:cubicBezTo>
                <a:cubicBezTo>
                  <a:pt x="215" y="76"/>
                  <a:pt x="214" y="42"/>
                  <a:pt x="214" y="42"/>
                </a:cubicBezTo>
                <a:cubicBezTo>
                  <a:pt x="214" y="42"/>
                  <a:pt x="208" y="69"/>
                  <a:pt x="201" y="75"/>
                </a:cubicBezTo>
                <a:close/>
                <a:moveTo>
                  <a:pt x="201" y="100"/>
                </a:moveTo>
                <a:cubicBezTo>
                  <a:pt x="208" y="106"/>
                  <a:pt x="214" y="133"/>
                  <a:pt x="214" y="133"/>
                </a:cubicBezTo>
                <a:cubicBezTo>
                  <a:pt x="214" y="133"/>
                  <a:pt x="215" y="99"/>
                  <a:pt x="208" y="93"/>
                </a:cubicBezTo>
                <a:cubicBezTo>
                  <a:pt x="202" y="87"/>
                  <a:pt x="168" y="88"/>
                  <a:pt x="168" y="88"/>
                </a:cubicBezTo>
                <a:cubicBezTo>
                  <a:pt x="168" y="88"/>
                  <a:pt x="195" y="94"/>
                  <a:pt x="201" y="100"/>
                </a:cubicBezTo>
                <a:close/>
                <a:moveTo>
                  <a:pt x="250" y="231"/>
                </a:moveTo>
                <a:cubicBezTo>
                  <a:pt x="212" y="178"/>
                  <a:pt x="212" y="178"/>
                  <a:pt x="212" y="178"/>
                </a:cubicBezTo>
                <a:cubicBezTo>
                  <a:pt x="189" y="178"/>
                  <a:pt x="189" y="178"/>
                  <a:pt x="189" y="178"/>
                </a:cubicBezTo>
                <a:cubicBezTo>
                  <a:pt x="193" y="160"/>
                  <a:pt x="207" y="146"/>
                  <a:pt x="223" y="146"/>
                </a:cubicBezTo>
                <a:cubicBezTo>
                  <a:pt x="224" y="146"/>
                  <a:pt x="226" y="144"/>
                  <a:pt x="226" y="143"/>
                </a:cubicBezTo>
                <a:cubicBezTo>
                  <a:pt x="226" y="141"/>
                  <a:pt x="224" y="140"/>
                  <a:pt x="223" y="140"/>
                </a:cubicBezTo>
                <a:cubicBezTo>
                  <a:pt x="203" y="140"/>
                  <a:pt x="187" y="156"/>
                  <a:pt x="183" y="178"/>
                </a:cubicBezTo>
                <a:cubicBezTo>
                  <a:pt x="156" y="178"/>
                  <a:pt x="156" y="178"/>
                  <a:pt x="156" y="178"/>
                </a:cubicBezTo>
                <a:cubicBezTo>
                  <a:pt x="158" y="140"/>
                  <a:pt x="173" y="110"/>
                  <a:pt x="190" y="110"/>
                </a:cubicBezTo>
                <a:cubicBezTo>
                  <a:pt x="191" y="110"/>
                  <a:pt x="193" y="109"/>
                  <a:pt x="193" y="107"/>
                </a:cubicBezTo>
                <a:cubicBezTo>
                  <a:pt x="193" y="105"/>
                  <a:pt x="191" y="104"/>
                  <a:pt x="190" y="104"/>
                </a:cubicBezTo>
                <a:cubicBezTo>
                  <a:pt x="169" y="104"/>
                  <a:pt x="152" y="136"/>
                  <a:pt x="150" y="178"/>
                </a:cubicBezTo>
                <a:cubicBezTo>
                  <a:pt x="139" y="178"/>
                  <a:pt x="139" y="178"/>
                  <a:pt x="139" y="178"/>
                </a:cubicBezTo>
                <a:cubicBezTo>
                  <a:pt x="141" y="92"/>
                  <a:pt x="170" y="23"/>
                  <a:pt x="206" y="23"/>
                </a:cubicBezTo>
                <a:cubicBezTo>
                  <a:pt x="208" y="23"/>
                  <a:pt x="210" y="21"/>
                  <a:pt x="210" y="20"/>
                </a:cubicBezTo>
                <a:cubicBezTo>
                  <a:pt x="210" y="18"/>
                  <a:pt x="208" y="17"/>
                  <a:pt x="206" y="17"/>
                </a:cubicBezTo>
                <a:cubicBezTo>
                  <a:pt x="166" y="17"/>
                  <a:pt x="135" y="87"/>
                  <a:pt x="133" y="178"/>
                </a:cubicBezTo>
                <a:cubicBezTo>
                  <a:pt x="129" y="178"/>
                  <a:pt x="129" y="178"/>
                  <a:pt x="129" y="178"/>
                </a:cubicBezTo>
                <a:cubicBezTo>
                  <a:pt x="129" y="66"/>
                  <a:pt x="127" y="66"/>
                  <a:pt x="124" y="66"/>
                </a:cubicBezTo>
                <a:cubicBezTo>
                  <a:pt x="122" y="66"/>
                  <a:pt x="120" y="68"/>
                  <a:pt x="120" y="69"/>
                </a:cubicBezTo>
                <a:cubicBezTo>
                  <a:pt x="120" y="70"/>
                  <a:pt x="121" y="70"/>
                  <a:pt x="121" y="71"/>
                </a:cubicBezTo>
                <a:cubicBezTo>
                  <a:pt x="122" y="76"/>
                  <a:pt x="123" y="118"/>
                  <a:pt x="123" y="178"/>
                </a:cubicBezTo>
                <a:cubicBezTo>
                  <a:pt x="120" y="178"/>
                  <a:pt x="120" y="178"/>
                  <a:pt x="120" y="178"/>
                </a:cubicBezTo>
                <a:cubicBezTo>
                  <a:pt x="118" y="114"/>
                  <a:pt x="89" y="62"/>
                  <a:pt x="54" y="62"/>
                </a:cubicBezTo>
                <a:cubicBezTo>
                  <a:pt x="52" y="62"/>
                  <a:pt x="51" y="63"/>
                  <a:pt x="51" y="65"/>
                </a:cubicBezTo>
                <a:cubicBezTo>
                  <a:pt x="51" y="67"/>
                  <a:pt x="52" y="68"/>
                  <a:pt x="54" y="68"/>
                </a:cubicBezTo>
                <a:cubicBezTo>
                  <a:pt x="86" y="68"/>
                  <a:pt x="112" y="117"/>
                  <a:pt x="113" y="178"/>
                </a:cubicBezTo>
                <a:cubicBezTo>
                  <a:pt x="103" y="178"/>
                  <a:pt x="103" y="178"/>
                  <a:pt x="103" y="178"/>
                </a:cubicBezTo>
                <a:cubicBezTo>
                  <a:pt x="103" y="161"/>
                  <a:pt x="98" y="144"/>
                  <a:pt x="89" y="144"/>
                </a:cubicBezTo>
                <a:cubicBezTo>
                  <a:pt x="87" y="144"/>
                  <a:pt x="86" y="145"/>
                  <a:pt x="86" y="147"/>
                </a:cubicBezTo>
                <a:cubicBezTo>
                  <a:pt x="86" y="149"/>
                  <a:pt x="87" y="150"/>
                  <a:pt x="89" y="150"/>
                </a:cubicBezTo>
                <a:cubicBezTo>
                  <a:pt x="91" y="150"/>
                  <a:pt x="97" y="161"/>
                  <a:pt x="97" y="178"/>
                </a:cubicBezTo>
                <a:cubicBezTo>
                  <a:pt x="86" y="178"/>
                  <a:pt x="86" y="178"/>
                  <a:pt x="86" y="178"/>
                </a:cubicBezTo>
                <a:cubicBezTo>
                  <a:pt x="79" y="164"/>
                  <a:pt x="59" y="154"/>
                  <a:pt x="36" y="154"/>
                </a:cubicBezTo>
                <a:cubicBezTo>
                  <a:pt x="34" y="154"/>
                  <a:pt x="33" y="156"/>
                  <a:pt x="33" y="157"/>
                </a:cubicBezTo>
                <a:cubicBezTo>
                  <a:pt x="33" y="159"/>
                  <a:pt x="34" y="160"/>
                  <a:pt x="36" y="160"/>
                </a:cubicBezTo>
                <a:cubicBezTo>
                  <a:pt x="55" y="160"/>
                  <a:pt x="72" y="168"/>
                  <a:pt x="79" y="178"/>
                </a:cubicBezTo>
                <a:cubicBezTo>
                  <a:pt x="60" y="178"/>
                  <a:pt x="60" y="178"/>
                  <a:pt x="60" y="178"/>
                </a:cubicBezTo>
                <a:cubicBezTo>
                  <a:pt x="22" y="231"/>
                  <a:pt x="22" y="231"/>
                  <a:pt x="22" y="231"/>
                </a:cubicBezTo>
                <a:cubicBezTo>
                  <a:pt x="21" y="233"/>
                  <a:pt x="21" y="235"/>
                  <a:pt x="22" y="236"/>
                </a:cubicBezTo>
                <a:cubicBezTo>
                  <a:pt x="27" y="238"/>
                  <a:pt x="27" y="238"/>
                  <a:pt x="27" y="238"/>
                </a:cubicBezTo>
                <a:cubicBezTo>
                  <a:pt x="28" y="239"/>
                  <a:pt x="30" y="239"/>
                  <a:pt x="31" y="238"/>
                </a:cubicBezTo>
                <a:cubicBezTo>
                  <a:pt x="60" y="195"/>
                  <a:pt x="60" y="195"/>
                  <a:pt x="60" y="195"/>
                </a:cubicBezTo>
                <a:cubicBezTo>
                  <a:pt x="60" y="294"/>
                  <a:pt x="60" y="294"/>
                  <a:pt x="60" y="294"/>
                </a:cubicBezTo>
                <a:cubicBezTo>
                  <a:pt x="60" y="297"/>
                  <a:pt x="63" y="300"/>
                  <a:pt x="66" y="300"/>
                </a:cubicBezTo>
                <a:cubicBezTo>
                  <a:pt x="206" y="300"/>
                  <a:pt x="206" y="300"/>
                  <a:pt x="206" y="300"/>
                </a:cubicBezTo>
                <a:cubicBezTo>
                  <a:pt x="209" y="300"/>
                  <a:pt x="212" y="297"/>
                  <a:pt x="212" y="294"/>
                </a:cubicBezTo>
                <a:cubicBezTo>
                  <a:pt x="212" y="195"/>
                  <a:pt x="212" y="195"/>
                  <a:pt x="212" y="195"/>
                </a:cubicBezTo>
                <a:cubicBezTo>
                  <a:pt x="242" y="238"/>
                  <a:pt x="242" y="238"/>
                  <a:pt x="242" y="238"/>
                </a:cubicBezTo>
                <a:cubicBezTo>
                  <a:pt x="243" y="239"/>
                  <a:pt x="244" y="239"/>
                  <a:pt x="246" y="238"/>
                </a:cubicBezTo>
                <a:cubicBezTo>
                  <a:pt x="250" y="236"/>
                  <a:pt x="250" y="236"/>
                  <a:pt x="250" y="236"/>
                </a:cubicBezTo>
                <a:cubicBezTo>
                  <a:pt x="251" y="235"/>
                  <a:pt x="251" y="233"/>
                  <a:pt x="250" y="231"/>
                </a:cubicBezTo>
                <a:close/>
                <a:moveTo>
                  <a:pt x="159" y="226"/>
                </a:moveTo>
                <a:cubicBezTo>
                  <a:pt x="113" y="226"/>
                  <a:pt x="113" y="226"/>
                  <a:pt x="113" y="226"/>
                </a:cubicBezTo>
                <a:cubicBezTo>
                  <a:pt x="110" y="226"/>
                  <a:pt x="107" y="223"/>
                  <a:pt x="107" y="220"/>
                </a:cubicBezTo>
                <a:cubicBezTo>
                  <a:pt x="107" y="216"/>
                  <a:pt x="110" y="214"/>
                  <a:pt x="113" y="214"/>
                </a:cubicBezTo>
                <a:cubicBezTo>
                  <a:pt x="159" y="214"/>
                  <a:pt x="159" y="214"/>
                  <a:pt x="159" y="214"/>
                </a:cubicBezTo>
                <a:cubicBezTo>
                  <a:pt x="162" y="214"/>
                  <a:pt x="165" y="216"/>
                  <a:pt x="165" y="220"/>
                </a:cubicBezTo>
                <a:cubicBezTo>
                  <a:pt x="165" y="223"/>
                  <a:pt x="162" y="226"/>
                  <a:pt x="159" y="226"/>
                </a:cubicBez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sp>
        <p:nvSpPr>
          <p:cNvPr id="8" name="Rectangle 7"/>
          <p:cNvSpPr/>
          <p:nvPr/>
        </p:nvSpPr>
        <p:spPr bwMode="auto">
          <a:xfrm>
            <a:off x="4846638" y="1668462"/>
            <a:ext cx="2743200" cy="2733499"/>
          </a:xfrm>
          <a:prstGeom prst="rect">
            <a:avLst/>
          </a:prstGeom>
          <a:solidFill>
            <a:schemeClr val="accent1"/>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20" tIns="45711" rIns="91420" bIns="45711" numCol="1" rtlCol="0" anchor="t" anchorCtr="0" compatLnSpc="1">
            <a:prstTxWarp prst="textNoShape">
              <a:avLst/>
            </a:prstTxWarp>
          </a:bodyPr>
          <a:lstStyle/>
          <a:p>
            <a:pPr defTabSz="913947" fontAlgn="base">
              <a:spcBef>
                <a:spcPct val="0"/>
              </a:spcBef>
              <a:spcAft>
                <a:spcPct val="0"/>
              </a:spcAft>
            </a:pPr>
            <a:r>
              <a:rPr lang="en-US" sz="2800" b="1" dirty="0" smtClean="0">
                <a:solidFill>
                  <a:schemeClr val="bg1"/>
                </a:solidFill>
                <a:latin typeface="Segoe UI Light" pitchFamily="34" charset="0"/>
              </a:rPr>
              <a:t>Connected</a:t>
            </a:r>
            <a:endParaRPr lang="en-US" sz="2800" b="1" dirty="0">
              <a:solidFill>
                <a:schemeClr val="bg1"/>
              </a:solidFill>
              <a:latin typeface="Segoe UI Light" pitchFamily="34" charset="0"/>
            </a:endParaRPr>
          </a:p>
        </p:txBody>
      </p:sp>
      <p:sp>
        <p:nvSpPr>
          <p:cNvPr id="22" name="Freeform 73"/>
          <p:cNvSpPr>
            <a:spLocks noChangeAspect="1" noEditPoints="1"/>
          </p:cNvSpPr>
          <p:nvPr/>
        </p:nvSpPr>
        <p:spPr bwMode="black">
          <a:xfrm>
            <a:off x="5504238" y="2414886"/>
            <a:ext cx="1428002" cy="1463376"/>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sp>
        <p:nvSpPr>
          <p:cNvPr id="4" name="Rectangle 3"/>
          <p:cNvSpPr/>
          <p:nvPr/>
        </p:nvSpPr>
        <p:spPr bwMode="auto">
          <a:xfrm>
            <a:off x="1874837" y="1670048"/>
            <a:ext cx="2743200" cy="2785975"/>
          </a:xfrm>
          <a:prstGeom prst="rect">
            <a:avLst/>
          </a:prstGeom>
          <a:solidFill>
            <a:schemeClr val="accent1"/>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20" tIns="45711" rIns="91420" bIns="45711" numCol="1" rtlCol="0" anchor="t" anchorCtr="0" compatLnSpc="1">
            <a:prstTxWarp prst="textNoShape">
              <a:avLst/>
            </a:prstTxWarp>
          </a:bodyPr>
          <a:lstStyle/>
          <a:p>
            <a:pPr defTabSz="913947" fontAlgn="base">
              <a:spcBef>
                <a:spcPct val="0"/>
              </a:spcBef>
              <a:spcAft>
                <a:spcPct val="0"/>
              </a:spcAft>
            </a:pPr>
            <a:r>
              <a:rPr lang="en-US" sz="2800" b="1" dirty="0" smtClean="0">
                <a:solidFill>
                  <a:schemeClr val="bg1"/>
                </a:solidFill>
                <a:latin typeface="Segoe UI Light" pitchFamily="34" charset="0"/>
              </a:rPr>
              <a:t>Expressive</a:t>
            </a:r>
            <a:endParaRPr lang="en-US" sz="2800" b="1" dirty="0">
              <a:solidFill>
                <a:schemeClr val="bg1"/>
              </a:solidFill>
              <a:latin typeface="Segoe UI Light" pitchFamily="34" charset="0"/>
            </a:endParaRPr>
          </a:p>
        </p:txBody>
      </p:sp>
      <p:sp>
        <p:nvSpPr>
          <p:cNvPr id="23" name="Freeform 21"/>
          <p:cNvSpPr>
            <a:spLocks noChangeAspect="1" noEditPoints="1"/>
          </p:cNvSpPr>
          <p:nvPr/>
        </p:nvSpPr>
        <p:spPr bwMode="black">
          <a:xfrm>
            <a:off x="2555606" y="2483747"/>
            <a:ext cx="1381662" cy="1381302"/>
          </a:xfrm>
          <a:custGeom>
            <a:avLst/>
            <a:gdLst>
              <a:gd name="T0" fmla="*/ 75 w 300"/>
              <a:gd name="T1" fmla="*/ 60 h 300"/>
              <a:gd name="T2" fmla="*/ 37 w 300"/>
              <a:gd name="T3" fmla="*/ 52 h 300"/>
              <a:gd name="T4" fmla="*/ 0 w 300"/>
              <a:gd name="T5" fmla="*/ 60 h 300"/>
              <a:gd name="T6" fmla="*/ 0 w 300"/>
              <a:gd name="T7" fmla="*/ 15 h 300"/>
              <a:gd name="T8" fmla="*/ 37 w 300"/>
              <a:gd name="T9" fmla="*/ 22 h 300"/>
              <a:gd name="T10" fmla="*/ 75 w 300"/>
              <a:gd name="T11" fmla="*/ 15 h 300"/>
              <a:gd name="T12" fmla="*/ 300 w 300"/>
              <a:gd name="T13" fmla="*/ 15 h 300"/>
              <a:gd name="T14" fmla="*/ 262 w 300"/>
              <a:gd name="T15" fmla="*/ 22 h 300"/>
              <a:gd name="T16" fmla="*/ 225 w 300"/>
              <a:gd name="T17" fmla="*/ 15 h 300"/>
              <a:gd name="T18" fmla="*/ 225 w 300"/>
              <a:gd name="T19" fmla="*/ 60 h 300"/>
              <a:gd name="T20" fmla="*/ 262 w 300"/>
              <a:gd name="T21" fmla="*/ 52 h 300"/>
              <a:gd name="T22" fmla="*/ 300 w 300"/>
              <a:gd name="T23" fmla="*/ 60 h 300"/>
              <a:gd name="T24" fmla="*/ 300 w 300"/>
              <a:gd name="T25" fmla="*/ 15 h 300"/>
              <a:gd name="T26" fmla="*/ 173 w 300"/>
              <a:gd name="T27" fmla="*/ 0 h 300"/>
              <a:gd name="T28" fmla="*/ 128 w 300"/>
              <a:gd name="T29" fmla="*/ 0 h 300"/>
              <a:gd name="T30" fmla="*/ 135 w 300"/>
              <a:gd name="T31" fmla="*/ 37 h 300"/>
              <a:gd name="T32" fmla="*/ 128 w 300"/>
              <a:gd name="T33" fmla="*/ 75 h 300"/>
              <a:gd name="T34" fmla="*/ 173 w 300"/>
              <a:gd name="T35" fmla="*/ 75 h 300"/>
              <a:gd name="T36" fmla="*/ 165 w 300"/>
              <a:gd name="T37" fmla="*/ 37 h 300"/>
              <a:gd name="T38" fmla="*/ 38 w 300"/>
              <a:gd name="T39" fmla="*/ 225 h 300"/>
              <a:gd name="T40" fmla="*/ 38 w 300"/>
              <a:gd name="T41" fmla="*/ 300 h 300"/>
              <a:gd name="T42" fmla="*/ 38 w 300"/>
              <a:gd name="T43" fmla="*/ 225 h 300"/>
              <a:gd name="T44" fmla="*/ 38 w 300"/>
              <a:gd name="T45" fmla="*/ 277 h 300"/>
              <a:gd name="T46" fmla="*/ 38 w 300"/>
              <a:gd name="T47" fmla="*/ 247 h 300"/>
              <a:gd name="T48" fmla="*/ 150 w 300"/>
              <a:gd name="T49" fmla="*/ 225 h 300"/>
              <a:gd name="T50" fmla="*/ 150 w 300"/>
              <a:gd name="T51" fmla="*/ 300 h 300"/>
              <a:gd name="T52" fmla="*/ 150 w 300"/>
              <a:gd name="T53" fmla="*/ 225 h 300"/>
              <a:gd name="T54" fmla="*/ 150 w 300"/>
              <a:gd name="T55" fmla="*/ 277 h 300"/>
              <a:gd name="T56" fmla="*/ 150 w 300"/>
              <a:gd name="T57" fmla="*/ 247 h 300"/>
              <a:gd name="T58" fmla="*/ 263 w 300"/>
              <a:gd name="T59" fmla="*/ 225 h 300"/>
              <a:gd name="T60" fmla="*/ 263 w 300"/>
              <a:gd name="T61" fmla="*/ 300 h 300"/>
              <a:gd name="T62" fmla="*/ 263 w 300"/>
              <a:gd name="T63" fmla="*/ 225 h 300"/>
              <a:gd name="T64" fmla="*/ 263 w 300"/>
              <a:gd name="T65" fmla="*/ 277 h 300"/>
              <a:gd name="T66" fmla="*/ 263 w 300"/>
              <a:gd name="T67" fmla="*/ 247 h 300"/>
              <a:gd name="T68" fmla="*/ 162 w 300"/>
              <a:gd name="T69" fmla="*/ 162 h 300"/>
              <a:gd name="T70" fmla="*/ 257 w 300"/>
              <a:gd name="T71" fmla="*/ 174 h 300"/>
              <a:gd name="T72" fmla="*/ 269 w 300"/>
              <a:gd name="T73" fmla="*/ 207 h 300"/>
              <a:gd name="T74" fmla="*/ 162 w 300"/>
              <a:gd name="T75" fmla="*/ 162 h 300"/>
              <a:gd name="T76" fmla="*/ 60 w 300"/>
              <a:gd name="T77" fmla="*/ 166 h 300"/>
              <a:gd name="T78" fmla="*/ 138 w 300"/>
              <a:gd name="T79" fmla="*/ 174 h 300"/>
              <a:gd name="T80" fmla="*/ 65 w 300"/>
              <a:gd name="T81" fmla="*/ 162 h 300"/>
              <a:gd name="T82" fmla="*/ 9 w 300"/>
              <a:gd name="T83" fmla="*/ 105 h 300"/>
              <a:gd name="T84" fmla="*/ 32 w 300"/>
              <a:gd name="T85" fmla="*/ 167 h 300"/>
              <a:gd name="T86" fmla="*/ 44 w 300"/>
              <a:gd name="T87" fmla="*/ 148 h 300"/>
              <a:gd name="T88" fmla="*/ 66 w 300"/>
              <a:gd name="T89" fmla="*/ 105 h 300"/>
              <a:gd name="T90" fmla="*/ 215 w 300"/>
              <a:gd name="T91" fmla="*/ 85 h 300"/>
              <a:gd name="T92" fmla="*/ 231 w 300"/>
              <a:gd name="T93" fmla="*/ 101 h 300"/>
              <a:gd name="T94" fmla="*/ 162 w 300"/>
              <a:gd name="T95" fmla="*/ 149 h 300"/>
              <a:gd name="T96" fmla="*/ 255 w 300"/>
              <a:gd name="T97" fmla="*/ 125 h 300"/>
              <a:gd name="T98" fmla="*/ 215 w 300"/>
              <a:gd name="T99" fmla="*/ 85 h 300"/>
              <a:gd name="T100" fmla="*/ 47 w 300"/>
              <a:gd name="T101" fmla="*/ 153 h 300"/>
              <a:gd name="T102" fmla="*/ 35 w 300"/>
              <a:gd name="T103" fmla="*/ 174 h 300"/>
              <a:gd name="T104" fmla="*/ 44 w 300"/>
              <a:gd name="T105" fmla="*/ 207 h 300"/>
              <a:gd name="T106" fmla="*/ 55 w 300"/>
              <a:gd name="T107" fmla="*/ 162 h 300"/>
              <a:gd name="T108" fmla="*/ 110 w 300"/>
              <a:gd name="T109" fmla="*/ 151 h 300"/>
              <a:gd name="T110" fmla="*/ 138 w 300"/>
              <a:gd name="T111" fmla="*/ 139 h 300"/>
              <a:gd name="T112" fmla="*/ 179 w 300"/>
              <a:gd name="T113" fmla="*/ 105 h 300"/>
              <a:gd name="T114" fmla="*/ 122 w 300"/>
              <a:gd name="T115" fmla="*/ 105 h 300"/>
              <a:gd name="T116" fmla="*/ 144 w 300"/>
              <a:gd name="T117" fmla="*/ 207 h 300"/>
              <a:gd name="T118" fmla="*/ 156 w 300"/>
              <a:gd name="T119" fmla="*/ 10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0" h="300">
                <a:moveTo>
                  <a:pt x="52" y="37"/>
                </a:moveTo>
                <a:cubicBezTo>
                  <a:pt x="75" y="60"/>
                  <a:pt x="75" y="60"/>
                  <a:pt x="75" y="60"/>
                </a:cubicBezTo>
                <a:cubicBezTo>
                  <a:pt x="60" y="75"/>
                  <a:pt x="60" y="75"/>
                  <a:pt x="60" y="75"/>
                </a:cubicBezTo>
                <a:cubicBezTo>
                  <a:pt x="37" y="52"/>
                  <a:pt x="37" y="52"/>
                  <a:pt x="37" y="52"/>
                </a:cubicBezTo>
                <a:cubicBezTo>
                  <a:pt x="15" y="75"/>
                  <a:pt x="15" y="75"/>
                  <a:pt x="15" y="75"/>
                </a:cubicBezTo>
                <a:cubicBezTo>
                  <a:pt x="0" y="60"/>
                  <a:pt x="0" y="60"/>
                  <a:pt x="0" y="60"/>
                </a:cubicBezTo>
                <a:cubicBezTo>
                  <a:pt x="23" y="37"/>
                  <a:pt x="23" y="37"/>
                  <a:pt x="23" y="37"/>
                </a:cubicBezTo>
                <a:cubicBezTo>
                  <a:pt x="0" y="15"/>
                  <a:pt x="0" y="15"/>
                  <a:pt x="0" y="15"/>
                </a:cubicBezTo>
                <a:cubicBezTo>
                  <a:pt x="15" y="0"/>
                  <a:pt x="15" y="0"/>
                  <a:pt x="15" y="0"/>
                </a:cubicBezTo>
                <a:cubicBezTo>
                  <a:pt x="37" y="22"/>
                  <a:pt x="37" y="22"/>
                  <a:pt x="37" y="22"/>
                </a:cubicBezTo>
                <a:cubicBezTo>
                  <a:pt x="60" y="0"/>
                  <a:pt x="60" y="0"/>
                  <a:pt x="60" y="0"/>
                </a:cubicBezTo>
                <a:cubicBezTo>
                  <a:pt x="75" y="15"/>
                  <a:pt x="75" y="15"/>
                  <a:pt x="75" y="15"/>
                </a:cubicBezTo>
                <a:lnTo>
                  <a:pt x="52" y="37"/>
                </a:lnTo>
                <a:close/>
                <a:moveTo>
                  <a:pt x="300" y="15"/>
                </a:moveTo>
                <a:cubicBezTo>
                  <a:pt x="285" y="0"/>
                  <a:pt x="285" y="0"/>
                  <a:pt x="285" y="0"/>
                </a:cubicBezTo>
                <a:cubicBezTo>
                  <a:pt x="262" y="22"/>
                  <a:pt x="262" y="22"/>
                  <a:pt x="262" y="22"/>
                </a:cubicBezTo>
                <a:cubicBezTo>
                  <a:pt x="240" y="0"/>
                  <a:pt x="240" y="0"/>
                  <a:pt x="240" y="0"/>
                </a:cubicBezTo>
                <a:cubicBezTo>
                  <a:pt x="225" y="15"/>
                  <a:pt x="225" y="15"/>
                  <a:pt x="225" y="15"/>
                </a:cubicBezTo>
                <a:cubicBezTo>
                  <a:pt x="248" y="37"/>
                  <a:pt x="248" y="37"/>
                  <a:pt x="248" y="37"/>
                </a:cubicBezTo>
                <a:cubicBezTo>
                  <a:pt x="225" y="60"/>
                  <a:pt x="225" y="60"/>
                  <a:pt x="225" y="60"/>
                </a:cubicBezTo>
                <a:cubicBezTo>
                  <a:pt x="240" y="75"/>
                  <a:pt x="240" y="75"/>
                  <a:pt x="240" y="75"/>
                </a:cubicBezTo>
                <a:cubicBezTo>
                  <a:pt x="262" y="52"/>
                  <a:pt x="262" y="52"/>
                  <a:pt x="262" y="52"/>
                </a:cubicBezTo>
                <a:cubicBezTo>
                  <a:pt x="285" y="75"/>
                  <a:pt x="285" y="75"/>
                  <a:pt x="285" y="75"/>
                </a:cubicBezTo>
                <a:cubicBezTo>
                  <a:pt x="300" y="60"/>
                  <a:pt x="300" y="60"/>
                  <a:pt x="300" y="60"/>
                </a:cubicBezTo>
                <a:cubicBezTo>
                  <a:pt x="277" y="37"/>
                  <a:pt x="277" y="37"/>
                  <a:pt x="277" y="37"/>
                </a:cubicBezTo>
                <a:lnTo>
                  <a:pt x="300" y="15"/>
                </a:lnTo>
                <a:close/>
                <a:moveTo>
                  <a:pt x="188" y="15"/>
                </a:moveTo>
                <a:cubicBezTo>
                  <a:pt x="173" y="0"/>
                  <a:pt x="173" y="0"/>
                  <a:pt x="173" y="0"/>
                </a:cubicBezTo>
                <a:cubicBezTo>
                  <a:pt x="150" y="22"/>
                  <a:pt x="150" y="22"/>
                  <a:pt x="150" y="22"/>
                </a:cubicBezTo>
                <a:cubicBezTo>
                  <a:pt x="128" y="0"/>
                  <a:pt x="128" y="0"/>
                  <a:pt x="128" y="0"/>
                </a:cubicBezTo>
                <a:cubicBezTo>
                  <a:pt x="113" y="15"/>
                  <a:pt x="113" y="15"/>
                  <a:pt x="113" y="15"/>
                </a:cubicBezTo>
                <a:cubicBezTo>
                  <a:pt x="135" y="37"/>
                  <a:pt x="135" y="37"/>
                  <a:pt x="135" y="37"/>
                </a:cubicBezTo>
                <a:cubicBezTo>
                  <a:pt x="113" y="60"/>
                  <a:pt x="113" y="60"/>
                  <a:pt x="113" y="60"/>
                </a:cubicBezTo>
                <a:cubicBezTo>
                  <a:pt x="128" y="75"/>
                  <a:pt x="128" y="75"/>
                  <a:pt x="128" y="75"/>
                </a:cubicBezTo>
                <a:cubicBezTo>
                  <a:pt x="150" y="52"/>
                  <a:pt x="150" y="52"/>
                  <a:pt x="150" y="52"/>
                </a:cubicBezTo>
                <a:cubicBezTo>
                  <a:pt x="173" y="75"/>
                  <a:pt x="173" y="75"/>
                  <a:pt x="173" y="75"/>
                </a:cubicBezTo>
                <a:cubicBezTo>
                  <a:pt x="188" y="60"/>
                  <a:pt x="188" y="60"/>
                  <a:pt x="188" y="60"/>
                </a:cubicBezTo>
                <a:cubicBezTo>
                  <a:pt x="165" y="37"/>
                  <a:pt x="165" y="37"/>
                  <a:pt x="165" y="37"/>
                </a:cubicBezTo>
                <a:lnTo>
                  <a:pt x="188" y="15"/>
                </a:lnTo>
                <a:close/>
                <a:moveTo>
                  <a:pt x="38" y="225"/>
                </a:moveTo>
                <a:cubicBezTo>
                  <a:pt x="17" y="225"/>
                  <a:pt x="0" y="242"/>
                  <a:pt x="0" y="262"/>
                </a:cubicBezTo>
                <a:cubicBezTo>
                  <a:pt x="0" y="283"/>
                  <a:pt x="17" y="300"/>
                  <a:pt x="38" y="300"/>
                </a:cubicBezTo>
                <a:cubicBezTo>
                  <a:pt x="58" y="300"/>
                  <a:pt x="75" y="283"/>
                  <a:pt x="75" y="262"/>
                </a:cubicBezTo>
                <a:cubicBezTo>
                  <a:pt x="75" y="242"/>
                  <a:pt x="58" y="225"/>
                  <a:pt x="38" y="225"/>
                </a:cubicBezTo>
                <a:close/>
                <a:moveTo>
                  <a:pt x="53" y="262"/>
                </a:moveTo>
                <a:cubicBezTo>
                  <a:pt x="53" y="271"/>
                  <a:pt x="46" y="277"/>
                  <a:pt x="38" y="277"/>
                </a:cubicBezTo>
                <a:cubicBezTo>
                  <a:pt x="29" y="277"/>
                  <a:pt x="23" y="271"/>
                  <a:pt x="23" y="262"/>
                </a:cubicBezTo>
                <a:cubicBezTo>
                  <a:pt x="23" y="254"/>
                  <a:pt x="29" y="247"/>
                  <a:pt x="38" y="247"/>
                </a:cubicBezTo>
                <a:cubicBezTo>
                  <a:pt x="46" y="247"/>
                  <a:pt x="53" y="254"/>
                  <a:pt x="53" y="262"/>
                </a:cubicBezTo>
                <a:close/>
                <a:moveTo>
                  <a:pt x="150" y="225"/>
                </a:moveTo>
                <a:cubicBezTo>
                  <a:pt x="129" y="225"/>
                  <a:pt x="113" y="242"/>
                  <a:pt x="113" y="262"/>
                </a:cubicBezTo>
                <a:cubicBezTo>
                  <a:pt x="113" y="283"/>
                  <a:pt x="129" y="300"/>
                  <a:pt x="150" y="300"/>
                </a:cubicBezTo>
                <a:cubicBezTo>
                  <a:pt x="171" y="300"/>
                  <a:pt x="188" y="283"/>
                  <a:pt x="188" y="262"/>
                </a:cubicBezTo>
                <a:cubicBezTo>
                  <a:pt x="188" y="242"/>
                  <a:pt x="171" y="225"/>
                  <a:pt x="150" y="225"/>
                </a:cubicBezTo>
                <a:close/>
                <a:moveTo>
                  <a:pt x="165" y="262"/>
                </a:moveTo>
                <a:cubicBezTo>
                  <a:pt x="165" y="271"/>
                  <a:pt x="158" y="277"/>
                  <a:pt x="150" y="277"/>
                </a:cubicBezTo>
                <a:cubicBezTo>
                  <a:pt x="142" y="277"/>
                  <a:pt x="135" y="271"/>
                  <a:pt x="135" y="262"/>
                </a:cubicBezTo>
                <a:cubicBezTo>
                  <a:pt x="135" y="254"/>
                  <a:pt x="142" y="247"/>
                  <a:pt x="150" y="247"/>
                </a:cubicBezTo>
                <a:cubicBezTo>
                  <a:pt x="158" y="247"/>
                  <a:pt x="165" y="254"/>
                  <a:pt x="165" y="262"/>
                </a:cubicBezTo>
                <a:close/>
                <a:moveTo>
                  <a:pt x="263" y="225"/>
                </a:moveTo>
                <a:cubicBezTo>
                  <a:pt x="242" y="225"/>
                  <a:pt x="225" y="242"/>
                  <a:pt x="225" y="262"/>
                </a:cubicBezTo>
                <a:cubicBezTo>
                  <a:pt x="225" y="283"/>
                  <a:pt x="242" y="300"/>
                  <a:pt x="263" y="300"/>
                </a:cubicBezTo>
                <a:cubicBezTo>
                  <a:pt x="283" y="300"/>
                  <a:pt x="300" y="283"/>
                  <a:pt x="300" y="262"/>
                </a:cubicBezTo>
                <a:cubicBezTo>
                  <a:pt x="300" y="242"/>
                  <a:pt x="283" y="225"/>
                  <a:pt x="263" y="225"/>
                </a:cubicBezTo>
                <a:close/>
                <a:moveTo>
                  <a:pt x="278" y="262"/>
                </a:moveTo>
                <a:cubicBezTo>
                  <a:pt x="278" y="271"/>
                  <a:pt x="271" y="277"/>
                  <a:pt x="263" y="277"/>
                </a:cubicBezTo>
                <a:cubicBezTo>
                  <a:pt x="254" y="277"/>
                  <a:pt x="248" y="271"/>
                  <a:pt x="248" y="262"/>
                </a:cubicBezTo>
                <a:cubicBezTo>
                  <a:pt x="248" y="254"/>
                  <a:pt x="254" y="247"/>
                  <a:pt x="263" y="247"/>
                </a:cubicBezTo>
                <a:cubicBezTo>
                  <a:pt x="271" y="247"/>
                  <a:pt x="278" y="254"/>
                  <a:pt x="278" y="262"/>
                </a:cubicBezTo>
                <a:close/>
                <a:moveTo>
                  <a:pt x="162" y="162"/>
                </a:moveTo>
                <a:cubicBezTo>
                  <a:pt x="162" y="174"/>
                  <a:pt x="162" y="174"/>
                  <a:pt x="162" y="174"/>
                </a:cubicBezTo>
                <a:cubicBezTo>
                  <a:pt x="257" y="174"/>
                  <a:pt x="257" y="174"/>
                  <a:pt x="257" y="174"/>
                </a:cubicBezTo>
                <a:cubicBezTo>
                  <a:pt x="257" y="207"/>
                  <a:pt x="257" y="207"/>
                  <a:pt x="257" y="207"/>
                </a:cubicBezTo>
                <a:cubicBezTo>
                  <a:pt x="269" y="207"/>
                  <a:pt x="269" y="207"/>
                  <a:pt x="269" y="207"/>
                </a:cubicBezTo>
                <a:cubicBezTo>
                  <a:pt x="269" y="162"/>
                  <a:pt x="269" y="162"/>
                  <a:pt x="269" y="162"/>
                </a:cubicBezTo>
                <a:lnTo>
                  <a:pt x="162" y="162"/>
                </a:lnTo>
                <a:close/>
                <a:moveTo>
                  <a:pt x="65" y="162"/>
                </a:moveTo>
                <a:cubicBezTo>
                  <a:pt x="63" y="163"/>
                  <a:pt x="62" y="164"/>
                  <a:pt x="60" y="166"/>
                </a:cubicBezTo>
                <a:cubicBezTo>
                  <a:pt x="58" y="168"/>
                  <a:pt x="56" y="171"/>
                  <a:pt x="55" y="174"/>
                </a:cubicBezTo>
                <a:cubicBezTo>
                  <a:pt x="138" y="174"/>
                  <a:pt x="138" y="174"/>
                  <a:pt x="138" y="174"/>
                </a:cubicBezTo>
                <a:cubicBezTo>
                  <a:pt x="138" y="162"/>
                  <a:pt x="138" y="162"/>
                  <a:pt x="138" y="162"/>
                </a:cubicBezTo>
                <a:lnTo>
                  <a:pt x="65" y="162"/>
                </a:lnTo>
                <a:close/>
                <a:moveTo>
                  <a:pt x="38" y="76"/>
                </a:moveTo>
                <a:cubicBezTo>
                  <a:pt x="9" y="105"/>
                  <a:pt x="9" y="105"/>
                  <a:pt x="9" y="105"/>
                </a:cubicBezTo>
                <a:cubicBezTo>
                  <a:pt x="32" y="105"/>
                  <a:pt x="32" y="105"/>
                  <a:pt x="32" y="105"/>
                </a:cubicBezTo>
                <a:cubicBezTo>
                  <a:pt x="32" y="167"/>
                  <a:pt x="32" y="167"/>
                  <a:pt x="32" y="167"/>
                </a:cubicBezTo>
                <a:cubicBezTo>
                  <a:pt x="34" y="160"/>
                  <a:pt x="38" y="154"/>
                  <a:pt x="43" y="149"/>
                </a:cubicBezTo>
                <a:cubicBezTo>
                  <a:pt x="43" y="149"/>
                  <a:pt x="43" y="148"/>
                  <a:pt x="44" y="148"/>
                </a:cubicBezTo>
                <a:cubicBezTo>
                  <a:pt x="44" y="105"/>
                  <a:pt x="44" y="105"/>
                  <a:pt x="44" y="105"/>
                </a:cubicBezTo>
                <a:cubicBezTo>
                  <a:pt x="66" y="105"/>
                  <a:pt x="66" y="105"/>
                  <a:pt x="66" y="105"/>
                </a:cubicBezTo>
                <a:lnTo>
                  <a:pt x="38" y="76"/>
                </a:lnTo>
                <a:close/>
                <a:moveTo>
                  <a:pt x="215" y="85"/>
                </a:moveTo>
                <a:cubicBezTo>
                  <a:pt x="235" y="105"/>
                  <a:pt x="235" y="105"/>
                  <a:pt x="235" y="105"/>
                </a:cubicBezTo>
                <a:cubicBezTo>
                  <a:pt x="231" y="101"/>
                  <a:pt x="231" y="101"/>
                  <a:pt x="231" y="101"/>
                </a:cubicBezTo>
                <a:cubicBezTo>
                  <a:pt x="208" y="123"/>
                  <a:pt x="185" y="133"/>
                  <a:pt x="162" y="137"/>
                </a:cubicBezTo>
                <a:cubicBezTo>
                  <a:pt x="162" y="149"/>
                  <a:pt x="162" y="149"/>
                  <a:pt x="162" y="149"/>
                </a:cubicBezTo>
                <a:cubicBezTo>
                  <a:pt x="187" y="145"/>
                  <a:pt x="214" y="135"/>
                  <a:pt x="239" y="109"/>
                </a:cubicBezTo>
                <a:cubicBezTo>
                  <a:pt x="255" y="125"/>
                  <a:pt x="255" y="125"/>
                  <a:pt x="255" y="125"/>
                </a:cubicBezTo>
                <a:cubicBezTo>
                  <a:pt x="255" y="85"/>
                  <a:pt x="255" y="85"/>
                  <a:pt x="255" y="85"/>
                </a:cubicBezTo>
                <a:lnTo>
                  <a:pt x="215" y="85"/>
                </a:lnTo>
                <a:close/>
                <a:moveTo>
                  <a:pt x="111" y="139"/>
                </a:moveTo>
                <a:cubicBezTo>
                  <a:pt x="85" y="139"/>
                  <a:pt x="62" y="138"/>
                  <a:pt x="47" y="153"/>
                </a:cubicBezTo>
                <a:cubicBezTo>
                  <a:pt x="46" y="154"/>
                  <a:pt x="45" y="156"/>
                  <a:pt x="44" y="157"/>
                </a:cubicBezTo>
                <a:cubicBezTo>
                  <a:pt x="40" y="162"/>
                  <a:pt x="37" y="167"/>
                  <a:pt x="35" y="174"/>
                </a:cubicBezTo>
                <a:cubicBezTo>
                  <a:pt x="33" y="183"/>
                  <a:pt x="32" y="194"/>
                  <a:pt x="32" y="207"/>
                </a:cubicBezTo>
                <a:cubicBezTo>
                  <a:pt x="44" y="207"/>
                  <a:pt x="44" y="207"/>
                  <a:pt x="44" y="207"/>
                </a:cubicBezTo>
                <a:cubicBezTo>
                  <a:pt x="44" y="193"/>
                  <a:pt x="45" y="182"/>
                  <a:pt x="48" y="174"/>
                </a:cubicBezTo>
                <a:cubicBezTo>
                  <a:pt x="50" y="169"/>
                  <a:pt x="52" y="165"/>
                  <a:pt x="55" y="162"/>
                </a:cubicBezTo>
                <a:cubicBezTo>
                  <a:pt x="56" y="162"/>
                  <a:pt x="56" y="162"/>
                  <a:pt x="56" y="161"/>
                </a:cubicBezTo>
                <a:cubicBezTo>
                  <a:pt x="67" y="150"/>
                  <a:pt x="86" y="151"/>
                  <a:pt x="110" y="151"/>
                </a:cubicBezTo>
                <a:cubicBezTo>
                  <a:pt x="119" y="151"/>
                  <a:pt x="128" y="152"/>
                  <a:pt x="138" y="151"/>
                </a:cubicBezTo>
                <a:cubicBezTo>
                  <a:pt x="138" y="139"/>
                  <a:pt x="138" y="139"/>
                  <a:pt x="138" y="139"/>
                </a:cubicBezTo>
                <a:cubicBezTo>
                  <a:pt x="128" y="140"/>
                  <a:pt x="119" y="139"/>
                  <a:pt x="111" y="139"/>
                </a:cubicBezTo>
                <a:close/>
                <a:moveTo>
                  <a:pt x="179" y="105"/>
                </a:moveTo>
                <a:cubicBezTo>
                  <a:pt x="150" y="76"/>
                  <a:pt x="150" y="76"/>
                  <a:pt x="150" y="76"/>
                </a:cubicBezTo>
                <a:cubicBezTo>
                  <a:pt x="122" y="105"/>
                  <a:pt x="122" y="105"/>
                  <a:pt x="122" y="105"/>
                </a:cubicBezTo>
                <a:cubicBezTo>
                  <a:pt x="144" y="105"/>
                  <a:pt x="144" y="105"/>
                  <a:pt x="144" y="105"/>
                </a:cubicBezTo>
                <a:cubicBezTo>
                  <a:pt x="144" y="207"/>
                  <a:pt x="144" y="207"/>
                  <a:pt x="144" y="207"/>
                </a:cubicBezTo>
                <a:cubicBezTo>
                  <a:pt x="156" y="207"/>
                  <a:pt x="156" y="207"/>
                  <a:pt x="156" y="207"/>
                </a:cubicBezTo>
                <a:cubicBezTo>
                  <a:pt x="156" y="105"/>
                  <a:pt x="156" y="105"/>
                  <a:pt x="156" y="105"/>
                </a:cubicBezTo>
                <a:lnTo>
                  <a:pt x="179"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600"/>
          </a:p>
        </p:txBody>
      </p:sp>
      <p:sp>
        <p:nvSpPr>
          <p:cNvPr id="3" name="Rectangle 2"/>
          <p:cNvSpPr/>
          <p:nvPr/>
        </p:nvSpPr>
        <p:spPr>
          <a:xfrm>
            <a:off x="1874837" y="4610734"/>
            <a:ext cx="2743200" cy="923330"/>
          </a:xfrm>
          <a:prstGeom prst="rect">
            <a:avLst/>
          </a:prstGeom>
        </p:spPr>
        <p:txBody>
          <a:bodyPr wrap="square">
            <a:spAutoFit/>
          </a:bodyPr>
          <a:lstStyle/>
          <a:p>
            <a:pPr algn="ctr"/>
            <a:r>
              <a:rPr lang="en-US" dirty="0" smtClean="0">
                <a:gradFill>
                  <a:gsLst>
                    <a:gs pos="100000">
                      <a:schemeClr val="tx1"/>
                    </a:gs>
                    <a:gs pos="6000">
                      <a:schemeClr val="tx1"/>
                    </a:gs>
                  </a:gsLst>
                  <a:lin ang="5400000" scaled="0"/>
                </a:gradFill>
              </a:rPr>
              <a:t>Do more with SharePoint Designer and declarative workflow</a:t>
            </a:r>
            <a:endParaRPr lang="en-US" dirty="0"/>
          </a:p>
        </p:txBody>
      </p:sp>
      <p:sp>
        <p:nvSpPr>
          <p:cNvPr id="10" name="Rectangle 9"/>
          <p:cNvSpPr/>
          <p:nvPr/>
        </p:nvSpPr>
        <p:spPr>
          <a:xfrm>
            <a:off x="4846637" y="4610734"/>
            <a:ext cx="2743201" cy="1200329"/>
          </a:xfrm>
          <a:prstGeom prst="rect">
            <a:avLst/>
          </a:prstGeom>
        </p:spPr>
        <p:txBody>
          <a:bodyPr wrap="square">
            <a:spAutoFit/>
          </a:bodyPr>
          <a:lstStyle/>
          <a:p>
            <a:pPr algn="ctr"/>
            <a:r>
              <a:rPr lang="en-US" dirty="0" smtClean="0">
                <a:gradFill>
                  <a:gsLst>
                    <a:gs pos="100000">
                      <a:schemeClr val="tx1"/>
                    </a:gs>
                    <a:gs pos="6000">
                      <a:schemeClr val="tx1"/>
                    </a:gs>
                  </a:gsLst>
                  <a:lin ang="5400000" scaled="0"/>
                </a:gradFill>
              </a:rPr>
              <a:t>Cloud-ready workflow that fully integrates with the new SharePoint app model</a:t>
            </a:r>
            <a:endParaRPr lang="en-US" dirty="0"/>
          </a:p>
        </p:txBody>
      </p:sp>
      <p:sp>
        <p:nvSpPr>
          <p:cNvPr id="11" name="Rectangle 10"/>
          <p:cNvSpPr/>
          <p:nvPr/>
        </p:nvSpPr>
        <p:spPr>
          <a:xfrm>
            <a:off x="7818437" y="4610734"/>
            <a:ext cx="2743200" cy="1477328"/>
          </a:xfrm>
          <a:prstGeom prst="rect">
            <a:avLst/>
          </a:prstGeom>
        </p:spPr>
        <p:txBody>
          <a:bodyPr wrap="square">
            <a:spAutoFit/>
          </a:bodyPr>
          <a:lstStyle/>
          <a:p>
            <a:pPr algn="ctr"/>
            <a:r>
              <a:rPr lang="en-US" dirty="0" smtClean="0">
                <a:gradFill>
                  <a:gsLst>
                    <a:gs pos="100000">
                      <a:schemeClr val="tx1"/>
                    </a:gs>
                    <a:gs pos="6000">
                      <a:schemeClr val="tx1"/>
                    </a:gs>
                  </a:gsLst>
                  <a:lin ang="5400000" scaled="0"/>
                </a:gradFill>
              </a:rPr>
              <a:t>Run on newest workflow hosting technology for better scale and management of workflow processing  </a:t>
            </a:r>
            <a:endParaRPr lang="en-US" dirty="0"/>
          </a:p>
        </p:txBody>
      </p:sp>
    </p:spTree>
    <p:extLst>
      <p:ext uri="{BB962C8B-B14F-4D97-AF65-F5344CB8AC3E}">
        <p14:creationId xmlns:p14="http://schemas.microsoft.com/office/powerpoint/2010/main" val="192010407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Workflows in SharePoint</a:t>
            </a:r>
            <a:endParaRPr lang="en-US" dirty="0"/>
          </a:p>
        </p:txBody>
      </p:sp>
      <p:sp>
        <p:nvSpPr>
          <p:cNvPr id="5" name="Rectangle 4"/>
          <p:cNvSpPr>
            <a:spLocks noChangeAspect="1"/>
          </p:cNvSpPr>
          <p:nvPr/>
        </p:nvSpPr>
        <p:spPr bwMode="ltGray">
          <a:xfrm>
            <a:off x="277727" y="1191179"/>
            <a:ext cx="1635296" cy="163529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6627" tIns="46627" rIns="46627" bIns="46627" anchor="b"/>
          <a:lstStyle/>
          <a:p>
            <a:pPr defTabSz="932212" fontAlgn="base">
              <a:lnSpc>
                <a:spcPct val="90000"/>
              </a:lnSpc>
              <a:spcBef>
                <a:spcPct val="0"/>
              </a:spcBef>
              <a:spcAft>
                <a:spcPct val="0"/>
              </a:spcAft>
            </a:pPr>
            <a:endParaRPr lang="en-US" sz="1632" spc="-102">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a:spLocks noChangeAspect="1"/>
          </p:cNvSpPr>
          <p:nvPr/>
        </p:nvSpPr>
        <p:spPr bwMode="ltGray">
          <a:xfrm>
            <a:off x="277727" y="2921145"/>
            <a:ext cx="1635296" cy="1635296"/>
          </a:xfrm>
          <a:prstGeom prst="rect">
            <a:avLst/>
          </a:prstGeom>
          <a:solidFill>
            <a:schemeClr val="accent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1224">
              <a:gradFill>
                <a:gsLst>
                  <a:gs pos="0">
                    <a:srgbClr val="FFFFFF"/>
                  </a:gs>
                  <a:gs pos="100000">
                    <a:srgbClr val="FFFFFF"/>
                  </a:gs>
                </a:gsLst>
                <a:lin ang="5400000" scaled="0"/>
              </a:gradFill>
            </a:endParaRPr>
          </a:p>
        </p:txBody>
      </p:sp>
      <p:sp>
        <p:nvSpPr>
          <p:cNvPr id="8" name="Rectangle 7"/>
          <p:cNvSpPr>
            <a:spLocks noChangeAspect="1"/>
          </p:cNvSpPr>
          <p:nvPr/>
        </p:nvSpPr>
        <p:spPr bwMode="ltGray">
          <a:xfrm>
            <a:off x="277727" y="4651111"/>
            <a:ext cx="1635296" cy="1635296"/>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endParaRPr lang="en-US" sz="1224">
              <a:gradFill>
                <a:gsLst>
                  <a:gs pos="0">
                    <a:srgbClr val="FFFFFF"/>
                  </a:gs>
                  <a:gs pos="100000">
                    <a:srgbClr val="FFFFFF"/>
                  </a:gs>
                </a:gsLst>
                <a:lin ang="5400000" scaled="0"/>
              </a:gradFill>
            </a:endParaRPr>
          </a:p>
        </p:txBody>
      </p:sp>
      <p:sp>
        <p:nvSpPr>
          <p:cNvPr id="9" name="Text Placeholder 4"/>
          <p:cNvSpPr txBox="1">
            <a:spLocks/>
          </p:cNvSpPr>
          <p:nvPr/>
        </p:nvSpPr>
        <p:spPr>
          <a:xfrm>
            <a:off x="1913023" y="1191180"/>
            <a:ext cx="10029224" cy="1635295"/>
          </a:xfrm>
          <a:prstGeom prst="rect">
            <a:avLst/>
          </a:prstGeom>
          <a:noFill/>
        </p:spPr>
        <p:txBody>
          <a:bodyPr lIns="93260" tIns="0" rIns="0" bIns="0" anchor="ctr" anchorCtr="0"/>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64" spc="-71" dirty="0" smtClean="0">
                <a:solidFill>
                  <a:schemeClr val="tx1"/>
                </a:solidFill>
                <a:latin typeface="Segoe UI Light"/>
              </a:rPr>
              <a:t>People centric</a:t>
            </a:r>
            <a:endParaRPr lang="en-US" sz="3264" spc="-71" dirty="0">
              <a:solidFill>
                <a:schemeClr val="tx1"/>
              </a:solidFill>
              <a:latin typeface="Segoe UI Light"/>
            </a:endParaRPr>
          </a:p>
        </p:txBody>
      </p:sp>
      <p:sp>
        <p:nvSpPr>
          <p:cNvPr id="10" name="Text Placeholder 4"/>
          <p:cNvSpPr txBox="1">
            <a:spLocks/>
          </p:cNvSpPr>
          <p:nvPr/>
        </p:nvSpPr>
        <p:spPr>
          <a:xfrm>
            <a:off x="1913023" y="2921144"/>
            <a:ext cx="10029224" cy="1635296"/>
          </a:xfrm>
          <a:prstGeom prst="rect">
            <a:avLst/>
          </a:prstGeom>
          <a:noFill/>
        </p:spPr>
        <p:txBody>
          <a:bodyPr lIns="93260" tIns="0" rIns="0" bIns="0" anchor="ctr" anchorCtr="0"/>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64" spc="-71" dirty="0" smtClean="0">
                <a:solidFill>
                  <a:schemeClr val="tx1"/>
                </a:solidFill>
                <a:latin typeface="Segoe UI Light"/>
              </a:rPr>
              <a:t>Content centric</a:t>
            </a:r>
            <a:endParaRPr lang="en-US" sz="3264" spc="-71" dirty="0">
              <a:solidFill>
                <a:schemeClr val="tx1"/>
              </a:solidFill>
              <a:latin typeface="Segoe UI Light"/>
            </a:endParaRPr>
          </a:p>
        </p:txBody>
      </p:sp>
      <p:sp>
        <p:nvSpPr>
          <p:cNvPr id="11" name="Text Placeholder 4"/>
          <p:cNvSpPr txBox="1">
            <a:spLocks/>
          </p:cNvSpPr>
          <p:nvPr/>
        </p:nvSpPr>
        <p:spPr>
          <a:xfrm>
            <a:off x="1913023" y="4651111"/>
            <a:ext cx="10025646" cy="1631307"/>
          </a:xfrm>
          <a:prstGeom prst="rect">
            <a:avLst/>
          </a:prstGeom>
          <a:noFill/>
        </p:spPr>
        <p:txBody>
          <a:bodyPr lIns="93260" tIns="0" rIns="0" bIns="0" anchor="ctr" anchorCtr="0"/>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64" spc="-71" dirty="0" smtClean="0">
                <a:solidFill>
                  <a:schemeClr val="tx1"/>
                </a:solidFill>
                <a:latin typeface="Segoe UI Light"/>
              </a:rPr>
              <a:t>App </a:t>
            </a:r>
            <a:r>
              <a:rPr lang="en-US" sz="3264" spc="-71" dirty="0">
                <a:solidFill>
                  <a:schemeClr val="tx1"/>
                </a:solidFill>
                <a:latin typeface="Segoe UI Light"/>
              </a:rPr>
              <a:t>business </a:t>
            </a:r>
            <a:r>
              <a:rPr lang="en-US" sz="3264" spc="-71" dirty="0" smtClean="0">
                <a:solidFill>
                  <a:schemeClr val="tx1"/>
                </a:solidFill>
                <a:latin typeface="Segoe UI Light"/>
              </a:rPr>
              <a:t>logic</a:t>
            </a:r>
            <a:endParaRPr lang="en-US" sz="3264" spc="-71" dirty="0">
              <a:solidFill>
                <a:schemeClr val="tx1"/>
              </a:solidFill>
              <a:latin typeface="Segoe UI Light"/>
            </a:endParaRPr>
          </a:p>
        </p:txBody>
      </p:sp>
      <p:sp>
        <p:nvSpPr>
          <p:cNvPr id="28" name="Rectangle 27"/>
          <p:cNvSpPr>
            <a:spLocks noChangeAspect="1"/>
          </p:cNvSpPr>
          <p:nvPr/>
        </p:nvSpPr>
        <p:spPr bwMode="ltGray">
          <a:xfrm>
            <a:off x="8699657" y="1188784"/>
            <a:ext cx="3242590" cy="163769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6627" tIns="46627" rIns="46627" bIns="46627" anchor="ctr" anchorCtr="0"/>
          <a:lstStyle/>
          <a:p>
            <a:pPr algn="ctr" defTabSz="932212" fontAlgn="base">
              <a:lnSpc>
                <a:spcPct val="90000"/>
              </a:lnSpc>
              <a:spcBef>
                <a:spcPct val="0"/>
              </a:spcBef>
              <a:spcAft>
                <a:spcPct val="0"/>
              </a:spcAft>
            </a:pPr>
            <a:r>
              <a:rPr lang="en-US" sz="2600" spc="-102" dirty="0" smtClean="0">
                <a:gradFill>
                  <a:gsLst>
                    <a:gs pos="0">
                      <a:srgbClr val="FFFFFF"/>
                    </a:gs>
                    <a:gs pos="100000">
                      <a:srgbClr val="FFFFFF"/>
                    </a:gs>
                  </a:gsLst>
                  <a:lin ang="5400000" scaled="0"/>
                </a:gradFill>
                <a:ea typeface="Segoe UI" pitchFamily="34" charset="0"/>
                <a:cs typeface="Segoe UI" pitchFamily="34" charset="0"/>
              </a:rPr>
              <a:t>Tasks, </a:t>
            </a:r>
          </a:p>
          <a:p>
            <a:pPr algn="ctr" defTabSz="932212" fontAlgn="base">
              <a:lnSpc>
                <a:spcPct val="90000"/>
              </a:lnSpc>
              <a:spcBef>
                <a:spcPct val="0"/>
              </a:spcBef>
              <a:spcAft>
                <a:spcPct val="0"/>
              </a:spcAft>
            </a:pPr>
            <a:r>
              <a:rPr lang="en-US" sz="2600" spc="-102" dirty="0" smtClean="0">
                <a:gradFill>
                  <a:gsLst>
                    <a:gs pos="0">
                      <a:srgbClr val="FFFFFF"/>
                    </a:gs>
                    <a:gs pos="100000">
                      <a:srgbClr val="FFFFFF"/>
                    </a:gs>
                  </a:gsLst>
                  <a:lin ang="5400000" scaled="0"/>
                </a:gradFill>
                <a:ea typeface="Segoe UI" pitchFamily="34" charset="0"/>
                <a:cs typeface="Segoe UI" pitchFamily="34" charset="0"/>
              </a:rPr>
              <a:t>notifications</a:t>
            </a:r>
          </a:p>
        </p:txBody>
      </p:sp>
      <p:sp>
        <p:nvSpPr>
          <p:cNvPr id="29" name="Rectangle 28"/>
          <p:cNvSpPr>
            <a:spLocks noChangeAspect="1"/>
          </p:cNvSpPr>
          <p:nvPr/>
        </p:nvSpPr>
        <p:spPr bwMode="ltGray">
          <a:xfrm>
            <a:off x="8696079" y="2919169"/>
            <a:ext cx="3242590" cy="1635296"/>
          </a:xfrm>
          <a:prstGeom prst="rect">
            <a:avLst/>
          </a:prstGeom>
          <a:solidFill>
            <a:schemeClr val="accent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r>
              <a:rPr lang="en-US" sz="2600" dirty="0" smtClean="0">
                <a:gradFill>
                  <a:gsLst>
                    <a:gs pos="0">
                      <a:srgbClr val="FFFFFF"/>
                    </a:gs>
                    <a:gs pos="100000">
                      <a:srgbClr val="FFFFFF"/>
                    </a:gs>
                  </a:gsLst>
                  <a:lin ang="5400000" scaled="0"/>
                </a:gradFill>
              </a:rPr>
              <a:t>List items, documents, </a:t>
            </a:r>
          </a:p>
          <a:p>
            <a:pPr algn="ctr" defTabSz="932290" fontAlgn="base">
              <a:lnSpc>
                <a:spcPct val="90000"/>
              </a:lnSpc>
              <a:spcBef>
                <a:spcPct val="0"/>
              </a:spcBef>
              <a:spcAft>
                <a:spcPct val="0"/>
              </a:spcAft>
            </a:pPr>
            <a:r>
              <a:rPr lang="en-US" sz="2600" dirty="0" smtClean="0">
                <a:gradFill>
                  <a:gsLst>
                    <a:gs pos="0">
                      <a:srgbClr val="FFFFFF"/>
                    </a:gs>
                    <a:gs pos="100000">
                      <a:srgbClr val="FFFFFF"/>
                    </a:gs>
                  </a:gsLst>
                  <a:lin ang="5400000" scaled="0"/>
                </a:gradFill>
              </a:rPr>
              <a:t>sites </a:t>
            </a:r>
            <a:endParaRPr lang="en-US" sz="2600" dirty="0">
              <a:gradFill>
                <a:gsLst>
                  <a:gs pos="0">
                    <a:srgbClr val="FFFFFF"/>
                  </a:gs>
                  <a:gs pos="100000">
                    <a:srgbClr val="FFFFFF"/>
                  </a:gs>
                </a:gsLst>
                <a:lin ang="5400000" scaled="0"/>
              </a:gradFill>
            </a:endParaRPr>
          </a:p>
        </p:txBody>
      </p:sp>
      <p:sp>
        <p:nvSpPr>
          <p:cNvPr id="30" name="Rectangle 29"/>
          <p:cNvSpPr>
            <a:spLocks noChangeAspect="1"/>
          </p:cNvSpPr>
          <p:nvPr/>
        </p:nvSpPr>
        <p:spPr bwMode="ltGray">
          <a:xfrm>
            <a:off x="8696079" y="4654582"/>
            <a:ext cx="3242590" cy="1635296"/>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lnSpc>
                <a:spcPct val="90000"/>
              </a:lnSpc>
              <a:spcBef>
                <a:spcPct val="0"/>
              </a:spcBef>
              <a:spcAft>
                <a:spcPct val="0"/>
              </a:spcAft>
            </a:pPr>
            <a:r>
              <a:rPr lang="en-US" sz="2600" dirty="0" smtClean="0">
                <a:gradFill>
                  <a:gsLst>
                    <a:gs pos="0">
                      <a:srgbClr val="FFFFFF"/>
                    </a:gs>
                    <a:gs pos="100000">
                      <a:srgbClr val="FFFFFF"/>
                    </a:gs>
                  </a:gsLst>
                  <a:lin ang="5400000" scaled="0"/>
                </a:gradFill>
              </a:rPr>
              <a:t>Declarative,</a:t>
            </a:r>
            <a:endParaRPr lang="en-US" sz="2600" dirty="0">
              <a:gradFill>
                <a:gsLst>
                  <a:gs pos="0">
                    <a:srgbClr val="FFFFFF"/>
                  </a:gs>
                  <a:gs pos="100000">
                    <a:srgbClr val="FFFFFF"/>
                  </a:gs>
                </a:gsLst>
                <a:lin ang="5400000" scaled="0"/>
              </a:gradFill>
            </a:endParaRPr>
          </a:p>
          <a:p>
            <a:pPr algn="ctr" defTabSz="932290" fontAlgn="base">
              <a:lnSpc>
                <a:spcPct val="90000"/>
              </a:lnSpc>
              <a:spcBef>
                <a:spcPct val="0"/>
              </a:spcBef>
              <a:spcAft>
                <a:spcPct val="0"/>
              </a:spcAft>
            </a:pPr>
            <a:r>
              <a:rPr lang="en-US" sz="2600" dirty="0">
                <a:gradFill>
                  <a:gsLst>
                    <a:gs pos="0">
                      <a:srgbClr val="FFFFFF"/>
                    </a:gs>
                    <a:gs pos="100000">
                      <a:srgbClr val="FFFFFF"/>
                    </a:gs>
                  </a:gsLst>
                  <a:lin ang="5400000" scaled="0"/>
                </a:gradFill>
              </a:rPr>
              <a:t>Long </a:t>
            </a:r>
            <a:r>
              <a:rPr lang="en-US" sz="2600" dirty="0" smtClean="0">
                <a:gradFill>
                  <a:gsLst>
                    <a:gs pos="0">
                      <a:srgbClr val="FFFFFF"/>
                    </a:gs>
                    <a:gs pos="100000">
                      <a:srgbClr val="FFFFFF"/>
                    </a:gs>
                  </a:gsLst>
                  <a:lin ang="5400000" scaled="0"/>
                </a:gradFill>
              </a:rPr>
              <a:t>running, </a:t>
            </a:r>
            <a:endParaRPr lang="en-US" sz="2600" dirty="0">
              <a:gradFill>
                <a:gsLst>
                  <a:gs pos="0">
                    <a:srgbClr val="FFFFFF"/>
                  </a:gs>
                  <a:gs pos="100000">
                    <a:srgbClr val="FFFFFF"/>
                  </a:gs>
                </a:gsLst>
                <a:lin ang="5400000" scaled="0"/>
              </a:gradFill>
            </a:endParaRPr>
          </a:p>
          <a:p>
            <a:pPr algn="ctr" defTabSz="932290" fontAlgn="base">
              <a:lnSpc>
                <a:spcPct val="90000"/>
              </a:lnSpc>
              <a:spcBef>
                <a:spcPct val="0"/>
              </a:spcBef>
              <a:spcAft>
                <a:spcPct val="0"/>
              </a:spcAft>
            </a:pPr>
            <a:r>
              <a:rPr lang="en-US" sz="2600" dirty="0">
                <a:gradFill>
                  <a:gsLst>
                    <a:gs pos="0">
                      <a:srgbClr val="FFFFFF"/>
                    </a:gs>
                    <a:gs pos="100000">
                      <a:srgbClr val="FFFFFF"/>
                    </a:gs>
                  </a:gsLst>
                  <a:lin ang="5400000" scaled="0"/>
                </a:gradFill>
              </a:rPr>
              <a:t>Event driven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314" y="1463417"/>
            <a:ext cx="702258" cy="1097280"/>
          </a:xfrm>
          <a:prstGeom prst="rect">
            <a:avLst/>
          </a:prstGeom>
        </p:spPr>
      </p:pic>
      <p:grpSp>
        <p:nvGrpSpPr>
          <p:cNvPr id="23" name="Group 22"/>
          <p:cNvGrpSpPr/>
          <p:nvPr/>
        </p:nvGrpSpPr>
        <p:grpSpPr bwMode="black">
          <a:xfrm>
            <a:off x="537591" y="4998452"/>
            <a:ext cx="1115568" cy="914400"/>
            <a:chOff x="5184775" y="225425"/>
            <a:chExt cx="1500188" cy="1220788"/>
          </a:xfrm>
          <a:solidFill>
            <a:srgbClr val="FFFFFF"/>
          </a:solidFill>
        </p:grpSpPr>
        <p:sp>
          <p:nvSpPr>
            <p:cNvPr id="31"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p>
          </p:txBody>
        </p:sp>
        <p:sp>
          <p:nvSpPr>
            <p:cNvPr id="33" name="Oval 87"/>
            <p:cNvSpPr>
              <a:spLocks noChangeArrowheads="1"/>
            </p:cNvSpPr>
            <p:nvPr/>
          </p:nvSpPr>
          <p:spPr bwMode="black">
            <a:xfrm>
              <a:off x="5630863" y="812800"/>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p>
          </p:txBody>
        </p:sp>
        <p:sp>
          <p:nvSpPr>
            <p:cNvPr id="34"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p>
          </p:txBody>
        </p:sp>
      </p:grpSp>
      <p:sp>
        <p:nvSpPr>
          <p:cNvPr id="35" name="Freeform 79"/>
          <p:cNvSpPr>
            <a:spLocks noChangeAspect="1" noEditPoints="1"/>
          </p:cNvSpPr>
          <p:nvPr/>
        </p:nvSpPr>
        <p:spPr bwMode="black">
          <a:xfrm>
            <a:off x="763776" y="3314375"/>
            <a:ext cx="663198" cy="822960"/>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rgbClr val="FFFFFF"/>
          </a:solidFill>
          <a:ln>
            <a:noFill/>
          </a:ln>
          <a:extLst/>
        </p:spPr>
        <p:txBody>
          <a:bodyPr vert="horz" wrap="square" lIns="82305" tIns="41153" rIns="82305" bIns="41153" numCol="1" anchor="t" anchorCtr="0" compatLnSpc="1">
            <a:prstTxWarp prst="textNoShape">
              <a:avLst/>
            </a:prstTxWarp>
          </a:bodyPr>
          <a:lstStyle/>
          <a:p>
            <a:endParaRPr lang="en-US" sz="1600"/>
          </a:p>
        </p:txBody>
      </p:sp>
    </p:spTree>
    <p:extLst>
      <p:ext uri="{BB962C8B-B14F-4D97-AF65-F5344CB8AC3E}">
        <p14:creationId xmlns:p14="http://schemas.microsoft.com/office/powerpoint/2010/main" val="3783761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 in SharePoint 2013 workflow</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919073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Expressive</a:t>
            </a:r>
            <a:endParaRPr lang="en-US" dirty="0"/>
          </a:p>
        </p:txBody>
      </p:sp>
      <p:sp>
        <p:nvSpPr>
          <p:cNvPr id="3" name="Text Placeholder 2"/>
          <p:cNvSpPr>
            <a:spLocks noGrp="1"/>
          </p:cNvSpPr>
          <p:nvPr>
            <p:ph type="body" sz="quarter" idx="10"/>
          </p:nvPr>
        </p:nvSpPr>
        <p:spPr>
          <a:xfrm>
            <a:off x="274638" y="1212850"/>
            <a:ext cx="11887200" cy="4124206"/>
          </a:xfrm>
        </p:spPr>
        <p:txBody>
          <a:bodyPr/>
          <a:lstStyle/>
          <a:p>
            <a:r>
              <a:rPr lang="en-US" dirty="0" smtClean="0"/>
              <a:t>Stages &amp; Transitions</a:t>
            </a:r>
          </a:p>
          <a:p>
            <a:r>
              <a:rPr lang="en-US" dirty="0" smtClean="0"/>
              <a:t>Looping</a:t>
            </a:r>
          </a:p>
          <a:p>
            <a:r>
              <a:rPr lang="en-US" dirty="0" smtClean="0"/>
              <a:t>Modular task process</a:t>
            </a:r>
          </a:p>
          <a:p>
            <a:r>
              <a:rPr lang="en-US" dirty="0" smtClean="0"/>
              <a:t>Visual Designer</a:t>
            </a:r>
          </a:p>
          <a:p>
            <a:r>
              <a:rPr lang="en-US" dirty="0"/>
              <a:t>Start classic </a:t>
            </a:r>
            <a:r>
              <a:rPr lang="en-US" dirty="0" smtClean="0"/>
              <a:t>workflow</a:t>
            </a:r>
          </a:p>
          <a:p>
            <a:r>
              <a:rPr lang="en-US" dirty="0" smtClean="0"/>
              <a:t>Parallel block exit conditions</a:t>
            </a:r>
            <a:endParaRPr lang="en-US" dirty="0"/>
          </a:p>
        </p:txBody>
      </p:sp>
    </p:spTree>
    <p:extLst>
      <p:ext uri="{BB962C8B-B14F-4D97-AF65-F5344CB8AC3E}">
        <p14:creationId xmlns:p14="http://schemas.microsoft.com/office/powerpoint/2010/main" val="294077638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a:t>
            </a:r>
            <a:endParaRPr lang="en-US" dirty="0"/>
          </a:p>
        </p:txBody>
      </p:sp>
    </p:spTree>
    <p:extLst>
      <p:ext uri="{BB962C8B-B14F-4D97-AF65-F5344CB8AC3E}">
        <p14:creationId xmlns:p14="http://schemas.microsoft.com/office/powerpoint/2010/main" val="211092815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0" tIns="0" rIns="0" bIns="0" rtlCol="0" anchor="t">
            <a:noAutofit/>
          </a:bodyPr>
          <a:lstStyle/>
          <a:p>
            <a:r>
              <a:rPr lang="en-US" sz="4800" dirty="0">
                <a:solidFill>
                  <a:schemeClr val="tx1"/>
                </a:solidFill>
              </a:rPr>
              <a:t>SharePoint 2013 </a:t>
            </a:r>
            <a:r>
              <a:rPr lang="en-US" sz="4800" dirty="0" smtClean="0">
                <a:solidFill>
                  <a:schemeClr val="tx1"/>
                </a:solidFill>
              </a:rPr>
              <a:t>and Workflow Service</a:t>
            </a:r>
            <a:endParaRPr lang="en-US" sz="4800" dirty="0">
              <a:solidFill>
                <a:schemeClr val="tx1"/>
              </a:solidFill>
            </a:endParaRPr>
          </a:p>
        </p:txBody>
      </p:sp>
      <p:sp>
        <p:nvSpPr>
          <p:cNvPr id="17" name="Rectangle 16"/>
          <p:cNvSpPr/>
          <p:nvPr/>
        </p:nvSpPr>
        <p:spPr>
          <a:xfrm>
            <a:off x="2281604" y="1613476"/>
            <a:ext cx="5238960" cy="4668428"/>
          </a:xfrm>
          <a:prstGeom prst="rect">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lIns="111302" tIns="55649" rIns="111302" bIns="55649" rtlCol="0" anchor="ctr"/>
          <a:lstStyle/>
          <a:p>
            <a:pPr algn="ctr" defTabSz="932373"/>
            <a:endParaRPr lang="en-US" sz="1767" b="1" dirty="0">
              <a:solidFill>
                <a:srgbClr val="FFFFFF"/>
              </a:solidFill>
              <a:latin typeface="Segoe UI" pitchFamily="34" charset="0"/>
              <a:ea typeface="Segoe UI" pitchFamily="34" charset="0"/>
              <a:cs typeface="Segoe UI" pitchFamily="34" charset="0"/>
            </a:endParaRPr>
          </a:p>
        </p:txBody>
      </p:sp>
      <p:sp>
        <p:nvSpPr>
          <p:cNvPr id="19" name="Rectangle 18"/>
          <p:cNvSpPr/>
          <p:nvPr/>
        </p:nvSpPr>
        <p:spPr>
          <a:xfrm>
            <a:off x="5273532" y="2118655"/>
            <a:ext cx="803721" cy="414230"/>
          </a:xfrm>
          <a:prstGeom prst="rect">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lIns="54864" tIns="55649" rIns="54864" bIns="55649" rtlCol="0" anchor="ctr"/>
          <a:lstStyle/>
          <a:p>
            <a:pPr algn="ctr" defTabSz="932373"/>
            <a:r>
              <a:rPr lang="en-US" sz="1495" dirty="0" smtClean="0">
                <a:solidFill>
                  <a:srgbClr val="FFFFFF"/>
                </a:solidFill>
                <a:latin typeface="Segoe UI" pitchFamily="34" charset="0"/>
                <a:ea typeface="Segoe UI" pitchFamily="34" charset="0"/>
                <a:cs typeface="Segoe UI" pitchFamily="34" charset="0"/>
              </a:rPr>
              <a:t>Sharing</a:t>
            </a:r>
            <a:endParaRPr lang="en-US" sz="1495" dirty="0">
              <a:solidFill>
                <a:srgbClr val="FFFFFF"/>
              </a:solidFill>
              <a:latin typeface="Segoe UI" pitchFamily="34" charset="0"/>
              <a:ea typeface="Segoe UI" pitchFamily="34" charset="0"/>
              <a:cs typeface="Segoe UI" pitchFamily="34" charset="0"/>
            </a:endParaRPr>
          </a:p>
        </p:txBody>
      </p:sp>
      <p:sp>
        <p:nvSpPr>
          <p:cNvPr id="20" name="Rectangle 19"/>
          <p:cNvSpPr/>
          <p:nvPr/>
        </p:nvSpPr>
        <p:spPr>
          <a:xfrm>
            <a:off x="3357949" y="2118655"/>
            <a:ext cx="919929" cy="414230"/>
          </a:xfrm>
          <a:prstGeom prst="rect">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lIns="54864" tIns="55649" rIns="54864" bIns="55649" rtlCol="0" anchor="ctr"/>
          <a:lstStyle/>
          <a:p>
            <a:pPr algn="ctr" defTabSz="932373"/>
            <a:r>
              <a:rPr lang="en-US" sz="1495" dirty="0">
                <a:solidFill>
                  <a:srgbClr val="FFFFFF"/>
                </a:solidFill>
                <a:latin typeface="Segoe UI" pitchFamily="34" charset="0"/>
                <a:ea typeface="Segoe UI" pitchFamily="34" charset="0"/>
                <a:cs typeface="Segoe UI" pitchFamily="34" charset="0"/>
              </a:rPr>
              <a:t>Content</a:t>
            </a:r>
          </a:p>
        </p:txBody>
      </p:sp>
      <p:sp>
        <p:nvSpPr>
          <p:cNvPr id="21" name="Rectangle 20"/>
          <p:cNvSpPr/>
          <p:nvPr/>
        </p:nvSpPr>
        <p:spPr>
          <a:xfrm>
            <a:off x="2479216" y="2118655"/>
            <a:ext cx="776419" cy="414230"/>
          </a:xfrm>
          <a:prstGeom prst="rect">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lIns="54864" tIns="55649" rIns="54864" bIns="55649" rtlCol="0" anchor="ctr"/>
          <a:lstStyle/>
          <a:p>
            <a:pPr algn="ctr" defTabSz="932373"/>
            <a:r>
              <a:rPr lang="en-US" sz="1495" dirty="0">
                <a:solidFill>
                  <a:srgbClr val="FFFFFF"/>
                </a:solidFill>
                <a:latin typeface="Segoe UI" pitchFamily="34" charset="0"/>
                <a:ea typeface="Segoe UI" pitchFamily="34" charset="0"/>
                <a:cs typeface="Segoe UI" pitchFamily="34" charset="0"/>
              </a:rPr>
              <a:t>Events</a:t>
            </a:r>
          </a:p>
        </p:txBody>
      </p:sp>
      <p:sp>
        <p:nvSpPr>
          <p:cNvPr id="22" name="Rectangle 21"/>
          <p:cNvSpPr/>
          <p:nvPr/>
        </p:nvSpPr>
        <p:spPr>
          <a:xfrm>
            <a:off x="4383511" y="2118655"/>
            <a:ext cx="767415" cy="414230"/>
          </a:xfrm>
          <a:prstGeom prst="rect">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lIns="54864" tIns="55649" rIns="54864" bIns="55649" rtlCol="0" anchor="ctr"/>
          <a:lstStyle/>
          <a:p>
            <a:pPr algn="ctr" defTabSz="932373"/>
            <a:r>
              <a:rPr lang="en-US" sz="1495" dirty="0" smtClean="0">
                <a:solidFill>
                  <a:srgbClr val="FFFFFF"/>
                </a:solidFill>
                <a:latin typeface="Segoe UI" pitchFamily="34" charset="0"/>
                <a:ea typeface="Segoe UI" pitchFamily="34" charset="0"/>
                <a:cs typeface="Segoe UI" pitchFamily="34" charset="0"/>
              </a:rPr>
              <a:t>People</a:t>
            </a:r>
            <a:endParaRPr lang="en-US" sz="1495" dirty="0">
              <a:solidFill>
                <a:srgbClr val="FFFFFF"/>
              </a:solidFill>
              <a:latin typeface="Segoe UI" pitchFamily="34" charset="0"/>
              <a:ea typeface="Segoe UI" pitchFamily="34" charset="0"/>
              <a:cs typeface="Segoe UI" pitchFamily="34" charset="0"/>
            </a:endParaRPr>
          </a:p>
        </p:txBody>
      </p:sp>
      <p:sp>
        <p:nvSpPr>
          <p:cNvPr id="23" name="Rectangle 22"/>
          <p:cNvSpPr/>
          <p:nvPr/>
        </p:nvSpPr>
        <p:spPr>
          <a:xfrm>
            <a:off x="546380" y="1613480"/>
            <a:ext cx="725169" cy="4668424"/>
          </a:xfrm>
          <a:prstGeom prst="rect">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vert="vert270" lIns="111302" tIns="55649" rIns="111302" bIns="55649" rtlCol="0" anchor="ctr"/>
          <a:lstStyle/>
          <a:p>
            <a:pPr algn="ctr" defTabSz="932373"/>
            <a:r>
              <a:rPr lang="en-US" sz="1903" b="1" dirty="0">
                <a:solidFill>
                  <a:srgbClr val="FFFFFF"/>
                </a:solidFill>
                <a:latin typeface="Segoe UI" pitchFamily="34" charset="0"/>
                <a:ea typeface="Segoe UI" pitchFamily="34" charset="0"/>
                <a:cs typeface="Segoe UI" pitchFamily="34" charset="0"/>
              </a:rPr>
              <a:t>Visual Studio</a:t>
            </a:r>
          </a:p>
        </p:txBody>
      </p:sp>
      <p:sp>
        <p:nvSpPr>
          <p:cNvPr id="24" name="Rectangle 23"/>
          <p:cNvSpPr/>
          <p:nvPr/>
        </p:nvSpPr>
        <p:spPr>
          <a:xfrm>
            <a:off x="1401044" y="1613477"/>
            <a:ext cx="725169" cy="4668426"/>
          </a:xfrm>
          <a:prstGeom prst="rect">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vert="vert270" lIns="111302" tIns="55649" rIns="111302" bIns="55649" rtlCol="0" anchor="ctr"/>
          <a:lstStyle/>
          <a:p>
            <a:pPr algn="ctr" defTabSz="932373"/>
            <a:r>
              <a:rPr lang="en-US" sz="1903" b="1" dirty="0">
                <a:solidFill>
                  <a:srgbClr val="FFFFFF"/>
                </a:solidFill>
                <a:latin typeface="Segoe UI" pitchFamily="34" charset="0"/>
                <a:ea typeface="Segoe UI" pitchFamily="34" charset="0"/>
                <a:cs typeface="Segoe UI" pitchFamily="34" charset="0"/>
              </a:rPr>
              <a:t>SharePoint Designer</a:t>
            </a:r>
          </a:p>
        </p:txBody>
      </p:sp>
      <p:sp>
        <p:nvSpPr>
          <p:cNvPr id="28" name="Rectangle 27"/>
          <p:cNvSpPr/>
          <p:nvPr/>
        </p:nvSpPr>
        <p:spPr>
          <a:xfrm>
            <a:off x="3889522" y="1613480"/>
            <a:ext cx="1860349" cy="496460"/>
          </a:xfrm>
          <a:prstGeom prst="rect">
            <a:avLst/>
          </a:prstGeom>
        </p:spPr>
        <p:txBody>
          <a:bodyPr wrap="none" lIns="111302" tIns="55649" rIns="111302" bIns="55649">
            <a:spAutoFit/>
          </a:bodyPr>
          <a:lstStyle/>
          <a:p>
            <a:pPr algn="ctr" defTabSz="932373"/>
            <a:r>
              <a:rPr lang="en-US" sz="2447" b="1" dirty="0">
                <a:solidFill>
                  <a:srgbClr val="FFFFFF"/>
                </a:solidFill>
                <a:latin typeface="Segoe UI" pitchFamily="34" charset="0"/>
                <a:ea typeface="Segoe UI" pitchFamily="34" charset="0"/>
                <a:cs typeface="Segoe UI" pitchFamily="34" charset="0"/>
              </a:rPr>
              <a:t>SharePoint</a:t>
            </a:r>
          </a:p>
        </p:txBody>
      </p:sp>
      <p:sp>
        <p:nvSpPr>
          <p:cNvPr id="29" name="Rectangle 28"/>
          <p:cNvSpPr/>
          <p:nvPr/>
        </p:nvSpPr>
        <p:spPr>
          <a:xfrm>
            <a:off x="6184604" y="2118659"/>
            <a:ext cx="1023682" cy="414229"/>
          </a:xfrm>
          <a:prstGeom prst="rect">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lIns="45720" tIns="55649" rIns="45720" bIns="55649" rtlCol="0" anchor="ctr"/>
          <a:lstStyle/>
          <a:p>
            <a:pPr algn="ctr" defTabSz="932373"/>
            <a:r>
              <a:rPr lang="en-US" sz="1495" dirty="0" smtClean="0">
                <a:solidFill>
                  <a:srgbClr val="FFFFFF"/>
                </a:solidFill>
                <a:latin typeface="Segoe UI" pitchFamily="34" charset="0"/>
                <a:ea typeface="Segoe UI" pitchFamily="34" charset="0"/>
                <a:cs typeface="Segoe UI" pitchFamily="34" charset="0"/>
              </a:rPr>
              <a:t>2010 WF</a:t>
            </a:r>
            <a:endParaRPr lang="en-US" sz="1495" dirty="0">
              <a:solidFill>
                <a:srgbClr val="FFFFFF"/>
              </a:solidFill>
              <a:latin typeface="Segoe UI" pitchFamily="34" charset="0"/>
              <a:ea typeface="Segoe UI" pitchFamily="34" charset="0"/>
              <a:cs typeface="Segoe UI" pitchFamily="34" charset="0"/>
            </a:endParaRPr>
          </a:p>
        </p:txBody>
      </p:sp>
      <p:grpSp>
        <p:nvGrpSpPr>
          <p:cNvPr id="27" name="Group 26"/>
          <p:cNvGrpSpPr/>
          <p:nvPr/>
        </p:nvGrpSpPr>
        <p:grpSpPr>
          <a:xfrm>
            <a:off x="3306441" y="3289299"/>
            <a:ext cx="3640862" cy="474630"/>
            <a:chOff x="3306441" y="3289299"/>
            <a:chExt cx="3640862" cy="474630"/>
          </a:xfrm>
        </p:grpSpPr>
        <p:sp>
          <p:nvSpPr>
            <p:cNvPr id="37" name="Rectangle 36"/>
            <p:cNvSpPr/>
            <p:nvPr/>
          </p:nvSpPr>
          <p:spPr bwMode="auto">
            <a:xfrm>
              <a:off x="6764425" y="3399214"/>
              <a:ext cx="182878" cy="254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5" name="TextBox 115"/>
            <p:cNvSpPr txBox="1"/>
            <p:nvPr/>
          </p:nvSpPr>
          <p:spPr>
            <a:xfrm>
              <a:off x="3306441" y="3289299"/>
              <a:ext cx="3640862" cy="474630"/>
            </a:xfrm>
            <a:prstGeom prst="rect">
              <a:avLst/>
            </a:prstGeom>
            <a:solidFill>
              <a:schemeClr val="accent2"/>
            </a:solidFill>
            <a:ln>
              <a:noFill/>
            </a:ln>
          </p:spPr>
          <p:txBody>
            <a:bodyPr wrap="square" lIns="111302" tIns="55649" rIns="111302" bIns="55649"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767" dirty="0">
                  <a:solidFill>
                    <a:srgbClr val="FFFFFF"/>
                  </a:solidFill>
                  <a:latin typeface="Segoe UI" pitchFamily="34" charset="0"/>
                  <a:ea typeface="Segoe UI" pitchFamily="34" charset="0"/>
                  <a:cs typeface="Segoe UI" pitchFamily="34" charset="0"/>
                </a:rPr>
                <a:t>_</a:t>
              </a:r>
              <a:r>
                <a:rPr lang="en-US" sz="1767" dirty="0" smtClean="0">
                  <a:solidFill>
                    <a:srgbClr val="FFFFFF"/>
                  </a:solidFill>
                  <a:latin typeface="Segoe UI" pitchFamily="34" charset="0"/>
                  <a:ea typeface="Segoe UI" pitchFamily="34" charset="0"/>
                  <a:cs typeface="Segoe UI" pitchFamily="34" charset="0"/>
                </a:rPr>
                <a:t>API (REST OM)</a:t>
              </a:r>
              <a:endParaRPr lang="en-US" sz="1767" dirty="0">
                <a:solidFill>
                  <a:srgbClr val="FFFFFF"/>
                </a:solidFill>
                <a:latin typeface="Segoe UI" pitchFamily="34" charset="0"/>
                <a:ea typeface="Segoe UI" pitchFamily="34" charset="0"/>
                <a:cs typeface="Segoe UI" pitchFamily="34" charset="0"/>
              </a:endParaRPr>
            </a:p>
          </p:txBody>
        </p:sp>
      </p:grpSp>
      <p:grpSp>
        <p:nvGrpSpPr>
          <p:cNvPr id="30" name="Group 29"/>
          <p:cNvGrpSpPr/>
          <p:nvPr/>
        </p:nvGrpSpPr>
        <p:grpSpPr>
          <a:xfrm>
            <a:off x="3306441" y="3838353"/>
            <a:ext cx="3640862" cy="1729692"/>
            <a:chOff x="3306441" y="3838353"/>
            <a:chExt cx="3640862" cy="1729692"/>
          </a:xfrm>
        </p:grpSpPr>
        <p:sp>
          <p:nvSpPr>
            <p:cNvPr id="26" name="Rectangle 25"/>
            <p:cNvSpPr/>
            <p:nvPr/>
          </p:nvSpPr>
          <p:spPr bwMode="auto">
            <a:xfrm>
              <a:off x="6686065" y="4321088"/>
              <a:ext cx="251353" cy="2635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6" name="TextBox 115"/>
            <p:cNvSpPr txBox="1"/>
            <p:nvPr/>
          </p:nvSpPr>
          <p:spPr>
            <a:xfrm>
              <a:off x="3306441" y="3838353"/>
              <a:ext cx="3640862" cy="1729692"/>
            </a:xfrm>
            <a:prstGeom prst="rect">
              <a:avLst/>
            </a:prstGeom>
            <a:solidFill>
              <a:schemeClr val="accent2"/>
            </a:solidFill>
            <a:ln>
              <a:noFill/>
            </a:ln>
          </p:spPr>
          <p:txBody>
            <a:bodyPr wrap="square" lIns="111302" tIns="55649" rIns="111302" bIns="55649"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767" dirty="0">
                  <a:solidFill>
                    <a:srgbClr val="FFFFFF"/>
                  </a:solidFill>
                  <a:latin typeface="Segoe UI" pitchFamily="34" charset="0"/>
                  <a:ea typeface="Segoe UI" pitchFamily="34" charset="0"/>
                  <a:cs typeface="Segoe UI" pitchFamily="34" charset="0"/>
                </a:rPr>
                <a:t>Workflow Services Manager</a:t>
              </a:r>
            </a:p>
          </p:txBody>
        </p:sp>
      </p:grpSp>
      <p:grpSp>
        <p:nvGrpSpPr>
          <p:cNvPr id="10" name="Group 9"/>
          <p:cNvGrpSpPr/>
          <p:nvPr/>
        </p:nvGrpSpPr>
        <p:grpSpPr>
          <a:xfrm>
            <a:off x="10067997" y="4684560"/>
            <a:ext cx="1678248" cy="1145400"/>
            <a:chOff x="10067997" y="4684560"/>
            <a:chExt cx="1678248" cy="1145400"/>
          </a:xfrm>
        </p:grpSpPr>
        <p:sp>
          <p:nvSpPr>
            <p:cNvPr id="6" name="Rectangle 5"/>
            <p:cNvSpPr/>
            <p:nvPr/>
          </p:nvSpPr>
          <p:spPr>
            <a:xfrm>
              <a:off x="10067997" y="4684560"/>
              <a:ext cx="1678248" cy="1145400"/>
            </a:xfrm>
            <a:prstGeom prst="rect">
              <a:avLst/>
            </a:prstGeom>
            <a:solidFill>
              <a:schemeClr val="bg2"/>
            </a:solidFill>
            <a:ln>
              <a:solidFill>
                <a:srgbClr val="3BBBE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32373"/>
              <a:r>
                <a:rPr lang="en-US" sz="1632" dirty="0" smtClean="0">
                  <a:solidFill>
                    <a:srgbClr val="FFFFFF"/>
                  </a:solidFill>
                  <a:latin typeface="Segoe UI" pitchFamily="34" charset="0"/>
                  <a:ea typeface="Segoe UI" pitchFamily="34" charset="0"/>
                  <a:cs typeface="Segoe UI" pitchFamily="34" charset="0"/>
                </a:rPr>
                <a:t>Service Bus</a:t>
              </a:r>
              <a:endParaRPr lang="en-US" sz="1632" dirty="0">
                <a:solidFill>
                  <a:srgbClr val="FFFFFF"/>
                </a:solidFill>
                <a:latin typeface="Segoe UI" pitchFamily="34" charset="0"/>
                <a:ea typeface="Segoe UI" pitchFamily="34" charset="0"/>
                <a:cs typeface="Segoe UI" pitchFamily="34" charset="0"/>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85131" y="5099187"/>
              <a:ext cx="643980" cy="643980"/>
            </a:xfrm>
            <a:prstGeom prst="rect">
              <a:avLst/>
            </a:prstGeom>
            <a:solidFill>
              <a:schemeClr val="bg2"/>
            </a:solidFill>
            <a:ln>
              <a:noFill/>
            </a:ln>
            <a:effectLst/>
            <a:extLst/>
          </p:spPr>
        </p:pic>
      </p:grpSp>
      <p:cxnSp>
        <p:nvCxnSpPr>
          <p:cNvPr id="74" name="Straight Arrow Connector 71"/>
          <p:cNvCxnSpPr/>
          <p:nvPr/>
        </p:nvCxnSpPr>
        <p:spPr>
          <a:xfrm flipH="1" flipV="1">
            <a:off x="8872860" y="3526614"/>
            <a:ext cx="1195137"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6947303" y="3433378"/>
            <a:ext cx="1925557" cy="186472"/>
            <a:chOff x="6947303" y="3433378"/>
            <a:chExt cx="1925557" cy="186472"/>
          </a:xfrm>
        </p:grpSpPr>
        <p:sp>
          <p:nvSpPr>
            <p:cNvPr id="73" name="Oval 72"/>
            <p:cNvSpPr/>
            <p:nvPr/>
          </p:nvSpPr>
          <p:spPr>
            <a:xfrm>
              <a:off x="8686388" y="3433378"/>
              <a:ext cx="186472" cy="186472"/>
            </a:xfrm>
            <a:prstGeom prst="ellipse">
              <a:avLst/>
            </a:prstGeom>
          </p:spPr>
          <p:style>
            <a:lnRef idx="2">
              <a:schemeClr val="dk1"/>
            </a:lnRef>
            <a:fillRef idx="1">
              <a:schemeClr val="lt1"/>
            </a:fillRef>
            <a:effectRef idx="0">
              <a:schemeClr val="dk1"/>
            </a:effectRef>
            <a:fontRef idx="minor">
              <a:schemeClr val="dk1"/>
            </a:fontRef>
          </p:style>
          <p:txBody>
            <a:bodyPr lIns="111302" tIns="55649" rIns="111302" bIns="55649" rtlCol="0" anchor="ctr"/>
            <a:lstStyle/>
            <a:p>
              <a:pPr algn="ctr" defTabSz="932373"/>
              <a:endParaRPr lang="en-US" sz="1495">
                <a:solidFill>
                  <a:srgbClr val="5E5E5E"/>
                </a:solidFill>
                <a:latin typeface="Segoe UI" pitchFamily="34" charset="0"/>
                <a:ea typeface="Segoe UI" pitchFamily="34" charset="0"/>
                <a:cs typeface="Segoe UI" pitchFamily="34" charset="0"/>
              </a:endParaRPr>
            </a:p>
          </p:txBody>
        </p:sp>
        <p:cxnSp>
          <p:nvCxnSpPr>
            <p:cNvPr id="75" name="Straight Arrow Connector 71"/>
            <p:cNvCxnSpPr/>
            <p:nvPr/>
          </p:nvCxnSpPr>
          <p:spPr>
            <a:xfrm flipH="1">
              <a:off x="6947303" y="3526614"/>
              <a:ext cx="1739085"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77" name="Straight Connector 37"/>
          <p:cNvCxnSpPr>
            <a:endCxn id="76" idx="3"/>
          </p:cNvCxnSpPr>
          <p:nvPr/>
        </p:nvCxnSpPr>
        <p:spPr>
          <a:xfrm>
            <a:off x="8428624" y="2768619"/>
            <a:ext cx="4" cy="545765"/>
          </a:xfrm>
          <a:prstGeom prst="straightConnector1">
            <a:avLst/>
          </a:prstGeom>
          <a:ln>
            <a:no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8774916" y="4359642"/>
            <a:ext cx="1293081" cy="186472"/>
            <a:chOff x="8774916" y="4359642"/>
            <a:chExt cx="1293081" cy="186472"/>
          </a:xfrm>
        </p:grpSpPr>
        <p:sp>
          <p:nvSpPr>
            <p:cNvPr id="78" name="Oval 77"/>
            <p:cNvSpPr/>
            <p:nvPr/>
          </p:nvSpPr>
          <p:spPr>
            <a:xfrm>
              <a:off x="8774916" y="4359642"/>
              <a:ext cx="186521" cy="186472"/>
            </a:xfrm>
            <a:prstGeom prst="ellipse">
              <a:avLst/>
            </a:prstGeom>
          </p:spPr>
          <p:style>
            <a:lnRef idx="2">
              <a:schemeClr val="dk1"/>
            </a:lnRef>
            <a:fillRef idx="1">
              <a:schemeClr val="lt1"/>
            </a:fillRef>
            <a:effectRef idx="0">
              <a:schemeClr val="dk1"/>
            </a:effectRef>
            <a:fontRef idx="minor">
              <a:schemeClr val="dk1"/>
            </a:fontRef>
          </p:style>
          <p:txBody>
            <a:bodyPr lIns="111302" tIns="55649" rIns="111302" bIns="55649" rtlCol="0" anchor="ctr"/>
            <a:lstStyle/>
            <a:p>
              <a:pPr algn="ctr" defTabSz="932373"/>
              <a:endParaRPr lang="en-US" sz="1495">
                <a:solidFill>
                  <a:srgbClr val="5E5E5E"/>
                </a:solidFill>
                <a:latin typeface="Segoe UI" pitchFamily="34" charset="0"/>
                <a:ea typeface="Segoe UI" pitchFamily="34" charset="0"/>
                <a:cs typeface="Segoe UI" pitchFamily="34" charset="0"/>
              </a:endParaRPr>
            </a:p>
          </p:txBody>
        </p:sp>
        <p:cxnSp>
          <p:nvCxnSpPr>
            <p:cNvPr id="79" name="Straight Arrow Connector 71"/>
            <p:cNvCxnSpPr>
              <a:stCxn id="57" idx="1"/>
              <a:endCxn id="78" idx="6"/>
            </p:cNvCxnSpPr>
            <p:nvPr/>
          </p:nvCxnSpPr>
          <p:spPr>
            <a:xfrm flipH="1">
              <a:off x="8961437" y="4452878"/>
              <a:ext cx="1106560"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81" name="Straight Arrow Connector 71"/>
          <p:cNvCxnSpPr>
            <a:stCxn id="26" idx="3"/>
            <a:endCxn id="78" idx="2"/>
          </p:cNvCxnSpPr>
          <p:nvPr/>
        </p:nvCxnSpPr>
        <p:spPr>
          <a:xfrm>
            <a:off x="6937418" y="4452878"/>
            <a:ext cx="183749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Connector 37"/>
          <p:cNvCxnSpPr>
            <a:stCxn id="80" idx="3"/>
          </p:cNvCxnSpPr>
          <p:nvPr/>
        </p:nvCxnSpPr>
        <p:spPr>
          <a:xfrm flipH="1" flipV="1">
            <a:off x="9420111" y="3002390"/>
            <a:ext cx="4" cy="1217398"/>
          </a:xfrm>
          <a:prstGeom prst="straightConnector1">
            <a:avLst/>
          </a:prstGeom>
          <a:ln>
            <a:noFill/>
          </a:ln>
        </p:spPr>
        <p:style>
          <a:lnRef idx="1">
            <a:schemeClr val="accent1"/>
          </a:lnRef>
          <a:fillRef idx="0">
            <a:schemeClr val="accent1"/>
          </a:fillRef>
          <a:effectRef idx="0">
            <a:schemeClr val="accent1"/>
          </a:effectRef>
          <a:fontRef idx="minor">
            <a:schemeClr val="tx1"/>
          </a:fontRef>
        </p:style>
      </p:cxnSp>
      <p:sp>
        <p:nvSpPr>
          <p:cNvPr id="110" name="Rectangle 109"/>
          <p:cNvSpPr/>
          <p:nvPr/>
        </p:nvSpPr>
        <p:spPr>
          <a:xfrm>
            <a:off x="3577990" y="4320213"/>
            <a:ext cx="1367462" cy="414230"/>
          </a:xfrm>
          <a:prstGeom prst="rect">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lIns="111302" tIns="55649" rIns="111302" bIns="55649" rtlCol="0" anchor="ctr"/>
          <a:lstStyle/>
          <a:p>
            <a:pPr algn="ctr" defTabSz="932373"/>
            <a:r>
              <a:rPr lang="en-US" sz="1495" dirty="0">
                <a:solidFill>
                  <a:srgbClr val="FFFFFF"/>
                </a:solidFill>
                <a:latin typeface="Segoe UI" pitchFamily="34" charset="0"/>
                <a:ea typeface="Segoe UI" pitchFamily="34" charset="0"/>
                <a:cs typeface="Segoe UI" pitchFamily="34" charset="0"/>
              </a:rPr>
              <a:t>Instances</a:t>
            </a:r>
          </a:p>
        </p:txBody>
      </p:sp>
      <p:sp>
        <p:nvSpPr>
          <p:cNvPr id="111" name="Rectangle 110"/>
          <p:cNvSpPr/>
          <p:nvPr/>
        </p:nvSpPr>
        <p:spPr>
          <a:xfrm>
            <a:off x="5055469" y="4320213"/>
            <a:ext cx="1367462" cy="414230"/>
          </a:xfrm>
          <a:prstGeom prst="rect">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lIns="111302" tIns="55649" rIns="111302" bIns="55649" rtlCol="0" anchor="ctr"/>
          <a:lstStyle/>
          <a:p>
            <a:pPr algn="ctr" defTabSz="932373"/>
            <a:r>
              <a:rPr lang="en-US" sz="1495" dirty="0" err="1">
                <a:solidFill>
                  <a:srgbClr val="FFFFFF"/>
                </a:solidFill>
                <a:latin typeface="Segoe UI" pitchFamily="34" charset="0"/>
                <a:ea typeface="Segoe UI" pitchFamily="34" charset="0"/>
                <a:cs typeface="Segoe UI" pitchFamily="34" charset="0"/>
              </a:rPr>
              <a:t>Interop</a:t>
            </a:r>
            <a:endParaRPr lang="en-US" sz="1495" dirty="0">
              <a:solidFill>
                <a:srgbClr val="FFFFFF"/>
              </a:solidFill>
              <a:latin typeface="Segoe UI" pitchFamily="34" charset="0"/>
              <a:ea typeface="Segoe UI" pitchFamily="34" charset="0"/>
              <a:cs typeface="Segoe UI" pitchFamily="34" charset="0"/>
            </a:endParaRPr>
          </a:p>
        </p:txBody>
      </p:sp>
      <p:sp>
        <p:nvSpPr>
          <p:cNvPr id="112" name="Rectangle 111"/>
          <p:cNvSpPr/>
          <p:nvPr/>
        </p:nvSpPr>
        <p:spPr>
          <a:xfrm>
            <a:off x="3566506" y="4929348"/>
            <a:ext cx="1367462" cy="414230"/>
          </a:xfrm>
          <a:prstGeom prst="rect">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lIns="111302" tIns="55649" rIns="111302" bIns="55649" rtlCol="0" anchor="ctr"/>
          <a:lstStyle/>
          <a:p>
            <a:pPr algn="ctr" defTabSz="932373"/>
            <a:r>
              <a:rPr lang="en-US" sz="1495" dirty="0">
                <a:solidFill>
                  <a:srgbClr val="FFFFFF"/>
                </a:solidFill>
                <a:latin typeface="Segoe UI" pitchFamily="34" charset="0"/>
                <a:ea typeface="Segoe UI" pitchFamily="34" charset="0"/>
                <a:cs typeface="Segoe UI" pitchFamily="34" charset="0"/>
              </a:rPr>
              <a:t>Deployment</a:t>
            </a:r>
          </a:p>
        </p:txBody>
      </p:sp>
      <p:sp>
        <p:nvSpPr>
          <p:cNvPr id="113" name="Rectangle 112"/>
          <p:cNvSpPr/>
          <p:nvPr/>
        </p:nvSpPr>
        <p:spPr>
          <a:xfrm>
            <a:off x="5043980" y="4929348"/>
            <a:ext cx="1367462" cy="414230"/>
          </a:xfrm>
          <a:prstGeom prst="rect">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lIns="111302" tIns="55649" rIns="111302" bIns="55649" rtlCol="0" anchor="ctr"/>
          <a:lstStyle/>
          <a:p>
            <a:pPr algn="ctr" defTabSz="932373"/>
            <a:r>
              <a:rPr lang="en-US" sz="1495" dirty="0">
                <a:solidFill>
                  <a:srgbClr val="FFFFFF"/>
                </a:solidFill>
                <a:latin typeface="Segoe UI" pitchFamily="34" charset="0"/>
                <a:ea typeface="Segoe UI" pitchFamily="34" charset="0"/>
                <a:cs typeface="Segoe UI" pitchFamily="34" charset="0"/>
              </a:rPr>
              <a:t>Messaging</a:t>
            </a:r>
          </a:p>
        </p:txBody>
      </p:sp>
      <p:cxnSp>
        <p:nvCxnSpPr>
          <p:cNvPr id="119" name="Elbow Connector 118"/>
          <p:cNvCxnSpPr>
            <a:stCxn id="21" idx="2"/>
            <a:endCxn id="56" idx="1"/>
          </p:cNvCxnSpPr>
          <p:nvPr/>
        </p:nvCxnSpPr>
        <p:spPr>
          <a:xfrm rot="16200000" flipH="1">
            <a:off x="2001776" y="3398534"/>
            <a:ext cx="2170314" cy="439015"/>
          </a:xfrm>
          <a:prstGeom prst="bentConnector2">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3306438" y="5568046"/>
            <a:ext cx="3640860" cy="407689"/>
          </a:xfrm>
          <a:prstGeom prst="rect">
            <a:avLst/>
          </a:prstGeom>
          <a:solidFill>
            <a:schemeClr val="accent3"/>
          </a:solidFill>
          <a:ln>
            <a:noFill/>
          </a:ln>
        </p:spPr>
        <p:style>
          <a:lnRef idx="2">
            <a:schemeClr val="dk1">
              <a:shade val="50000"/>
            </a:schemeClr>
          </a:lnRef>
          <a:fillRef idx="1">
            <a:schemeClr val="dk1"/>
          </a:fillRef>
          <a:effectRef idx="0">
            <a:schemeClr val="dk1"/>
          </a:effectRef>
          <a:fontRef idx="minor">
            <a:schemeClr val="lt1"/>
          </a:fontRef>
        </p:style>
        <p:txBody>
          <a:bodyPr lIns="111302" tIns="55649" rIns="111302" bIns="55649" rtlCol="0" anchor="ctr"/>
          <a:lstStyle/>
          <a:p>
            <a:pPr algn="ctr" defTabSz="932373"/>
            <a:r>
              <a:rPr lang="en-US" sz="1767" dirty="0" smtClean="0">
                <a:solidFill>
                  <a:srgbClr val="FFFFFF"/>
                </a:solidFill>
                <a:latin typeface="Segoe UI" pitchFamily="34" charset="0"/>
                <a:ea typeface="Segoe UI" pitchFamily="34" charset="0"/>
                <a:cs typeface="Segoe UI" pitchFamily="34" charset="0"/>
              </a:rPr>
              <a:t>WF </a:t>
            </a:r>
            <a:r>
              <a:rPr lang="en-US" sz="1767" dirty="0">
                <a:solidFill>
                  <a:srgbClr val="FFFFFF"/>
                </a:solidFill>
                <a:latin typeface="Segoe UI" pitchFamily="34" charset="0"/>
                <a:ea typeface="Segoe UI" pitchFamily="34" charset="0"/>
                <a:cs typeface="Segoe UI" pitchFamily="34" charset="0"/>
              </a:rPr>
              <a:t>Service Application Proxy</a:t>
            </a:r>
          </a:p>
        </p:txBody>
      </p:sp>
      <p:grpSp>
        <p:nvGrpSpPr>
          <p:cNvPr id="16" name="Group 15"/>
          <p:cNvGrpSpPr/>
          <p:nvPr/>
        </p:nvGrpSpPr>
        <p:grpSpPr>
          <a:xfrm>
            <a:off x="10067997" y="3373924"/>
            <a:ext cx="1678248" cy="1262893"/>
            <a:chOff x="10067997" y="3373924"/>
            <a:chExt cx="1678248" cy="1262893"/>
          </a:xfrm>
        </p:grpSpPr>
        <p:sp>
          <p:nvSpPr>
            <p:cNvPr id="66" name="Rectangle 65"/>
            <p:cNvSpPr/>
            <p:nvPr/>
          </p:nvSpPr>
          <p:spPr bwMode="auto">
            <a:xfrm>
              <a:off x="10067997" y="3399214"/>
              <a:ext cx="182878" cy="254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7" name="Rectangle 56"/>
            <p:cNvSpPr/>
            <p:nvPr/>
          </p:nvSpPr>
          <p:spPr bwMode="auto">
            <a:xfrm>
              <a:off x="10067997" y="4321088"/>
              <a:ext cx="251353" cy="2635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8" name="Group 7"/>
            <p:cNvGrpSpPr/>
            <p:nvPr/>
          </p:nvGrpSpPr>
          <p:grpSpPr>
            <a:xfrm>
              <a:off x="10067997" y="3373924"/>
              <a:ext cx="1678248" cy="1262893"/>
              <a:chOff x="10067997" y="3373924"/>
              <a:chExt cx="1678248" cy="1262893"/>
            </a:xfrm>
          </p:grpSpPr>
          <p:sp>
            <p:nvSpPr>
              <p:cNvPr id="9" name="Rectangle 8"/>
              <p:cNvSpPr/>
              <p:nvPr/>
            </p:nvSpPr>
            <p:spPr>
              <a:xfrm>
                <a:off x="10067997" y="3373924"/>
                <a:ext cx="1678248" cy="1262893"/>
              </a:xfrm>
              <a:prstGeom prst="rect">
                <a:avLst/>
              </a:prstGeom>
              <a:solidFill>
                <a:schemeClr val="bg2"/>
              </a:solidFill>
              <a:ln>
                <a:solidFill>
                  <a:srgbClr val="3BBBE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32373"/>
                <a:r>
                  <a:rPr lang="en-US" sz="1632" dirty="0" smtClean="0">
                    <a:solidFill>
                      <a:srgbClr val="FFFFFF"/>
                    </a:solidFill>
                    <a:latin typeface="Segoe UI" pitchFamily="34" charset="0"/>
                    <a:ea typeface="Segoe UI" pitchFamily="34" charset="0"/>
                    <a:cs typeface="Segoe UI" pitchFamily="34" charset="0"/>
                  </a:rPr>
                  <a:t>Workflow Manager</a:t>
                </a:r>
                <a:endParaRPr lang="en-US" sz="1632" dirty="0">
                  <a:solidFill>
                    <a:srgbClr val="FFFFFF"/>
                  </a:solidFill>
                  <a:latin typeface="Segoe UI" pitchFamily="34" charset="0"/>
                  <a:ea typeface="Segoe UI" pitchFamily="34" charset="0"/>
                  <a:cs typeface="Segoe UI" pitchFamily="34" charset="0"/>
                </a:endParaRPr>
              </a:p>
            </p:txBody>
          </p:sp>
          <p:pic>
            <p:nvPicPr>
              <p:cNvPr id="44" name="Picture 4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90085" y="3959538"/>
                <a:ext cx="634072" cy="634072"/>
              </a:xfrm>
              <a:prstGeom prst="rect">
                <a:avLst/>
              </a:prstGeom>
            </p:spPr>
          </p:pic>
        </p:grpSp>
      </p:grpSp>
      <p:grpSp>
        <p:nvGrpSpPr>
          <p:cNvPr id="25" name="Group 24"/>
          <p:cNvGrpSpPr/>
          <p:nvPr/>
        </p:nvGrpSpPr>
        <p:grpSpPr>
          <a:xfrm>
            <a:off x="8116029" y="1412348"/>
            <a:ext cx="1678248" cy="3273620"/>
            <a:chOff x="8116029" y="1412348"/>
            <a:chExt cx="1678248" cy="3273620"/>
          </a:xfrm>
        </p:grpSpPr>
        <p:sp>
          <p:nvSpPr>
            <p:cNvPr id="76" name="Flowchart: Data 75"/>
            <p:cNvSpPr/>
            <p:nvPr/>
          </p:nvSpPr>
          <p:spPr>
            <a:xfrm rot="10800000">
              <a:off x="8222533" y="3314384"/>
              <a:ext cx="343491" cy="466180"/>
            </a:xfrm>
            <a:prstGeom prst="flowChartInputOutput">
              <a:avLst/>
            </a:prstGeom>
            <a:ln>
              <a:solidFill>
                <a:schemeClr val="tx1"/>
              </a:solidFill>
            </a:ln>
          </p:spPr>
          <p:style>
            <a:lnRef idx="2">
              <a:schemeClr val="accent2"/>
            </a:lnRef>
            <a:fillRef idx="1">
              <a:schemeClr val="lt1"/>
            </a:fillRef>
            <a:effectRef idx="0">
              <a:schemeClr val="accent2"/>
            </a:effectRef>
            <a:fontRef idx="minor">
              <a:schemeClr val="dk1"/>
            </a:fontRef>
          </p:style>
          <p:txBody>
            <a:bodyPr lIns="111302" tIns="55649" rIns="111302" bIns="55649" rtlCol="0" anchor="ctr"/>
            <a:lstStyle/>
            <a:p>
              <a:pPr algn="ctr" defTabSz="932373"/>
              <a:endParaRPr lang="en-US" sz="1903">
                <a:solidFill>
                  <a:srgbClr val="5E5E5E"/>
                </a:solidFill>
                <a:latin typeface="Segoe UI" pitchFamily="34" charset="0"/>
                <a:ea typeface="Segoe UI" pitchFamily="34" charset="0"/>
                <a:cs typeface="Segoe UI" pitchFamily="34" charset="0"/>
              </a:endParaRPr>
            </a:p>
          </p:txBody>
        </p:sp>
        <p:sp>
          <p:nvSpPr>
            <p:cNvPr id="80" name="Flowchart: Data 79"/>
            <p:cNvSpPr/>
            <p:nvPr/>
          </p:nvSpPr>
          <p:spPr>
            <a:xfrm rot="10800000">
              <a:off x="9214020" y="4219788"/>
              <a:ext cx="343491" cy="466180"/>
            </a:xfrm>
            <a:prstGeom prst="flowChartInputOutput">
              <a:avLst/>
            </a:prstGeom>
            <a:ln>
              <a:solidFill>
                <a:schemeClr val="tx1"/>
              </a:solidFill>
            </a:ln>
          </p:spPr>
          <p:style>
            <a:lnRef idx="2">
              <a:schemeClr val="accent2"/>
            </a:lnRef>
            <a:fillRef idx="1">
              <a:schemeClr val="lt1"/>
            </a:fillRef>
            <a:effectRef idx="0">
              <a:schemeClr val="accent2"/>
            </a:effectRef>
            <a:fontRef idx="minor">
              <a:schemeClr val="dk1"/>
            </a:fontRef>
          </p:style>
          <p:txBody>
            <a:bodyPr lIns="111302" tIns="55649" rIns="111302" bIns="55649" rtlCol="0" anchor="ctr"/>
            <a:lstStyle/>
            <a:p>
              <a:pPr algn="ctr" defTabSz="932373"/>
              <a:endParaRPr lang="en-US" sz="1903">
                <a:solidFill>
                  <a:srgbClr val="5E5E5E"/>
                </a:solidFill>
                <a:latin typeface="Segoe UI" pitchFamily="34" charset="0"/>
                <a:ea typeface="Segoe UI" pitchFamily="34" charset="0"/>
                <a:cs typeface="Segoe UI" pitchFamily="34" charset="0"/>
              </a:endParaRPr>
            </a:p>
          </p:txBody>
        </p:sp>
        <p:sp>
          <p:nvSpPr>
            <p:cNvPr id="83" name="Rectangle 82"/>
            <p:cNvSpPr/>
            <p:nvPr/>
          </p:nvSpPr>
          <p:spPr>
            <a:xfrm>
              <a:off x="8557273" y="2784780"/>
              <a:ext cx="862838" cy="363544"/>
            </a:xfrm>
            <a:prstGeom prst="rect">
              <a:avLst/>
            </a:prstGeom>
          </p:spPr>
          <p:txBody>
            <a:bodyPr wrap="none" lIns="111302" tIns="55649" rIns="111302" bIns="55649">
              <a:spAutoFit/>
            </a:bodyPr>
            <a:lstStyle/>
            <a:p>
              <a:pPr defTabSz="932373"/>
              <a:r>
                <a:rPr lang="en-US" sz="1632" b="1" dirty="0" smtClean="0">
                  <a:latin typeface="Segoe UI" pitchFamily="34" charset="0"/>
                  <a:ea typeface="Segoe UI" pitchFamily="34" charset="0"/>
                  <a:cs typeface="Segoe UI" pitchFamily="34" charset="0"/>
                </a:rPr>
                <a:t>OAuth</a:t>
              </a:r>
              <a:endParaRPr lang="en-US" sz="1903" dirty="0">
                <a:latin typeface="Segoe UI" pitchFamily="34" charset="0"/>
                <a:ea typeface="Segoe UI" pitchFamily="34" charset="0"/>
                <a:cs typeface="Segoe UI" pitchFamily="34" charset="0"/>
              </a:endParaRPr>
            </a:p>
          </p:txBody>
        </p:sp>
        <p:grpSp>
          <p:nvGrpSpPr>
            <p:cNvPr id="11" name="Group 10"/>
            <p:cNvGrpSpPr/>
            <p:nvPr/>
          </p:nvGrpSpPr>
          <p:grpSpPr>
            <a:xfrm>
              <a:off x="8116029" y="1412348"/>
              <a:ext cx="1678248" cy="1322958"/>
              <a:chOff x="8116029" y="1412348"/>
              <a:chExt cx="1678248" cy="1322958"/>
            </a:xfrm>
          </p:grpSpPr>
          <p:sp>
            <p:nvSpPr>
              <p:cNvPr id="12" name="Rectangle 11"/>
              <p:cNvSpPr/>
              <p:nvPr/>
            </p:nvSpPr>
            <p:spPr>
              <a:xfrm>
                <a:off x="8116029" y="1412348"/>
                <a:ext cx="1678248" cy="1322958"/>
              </a:xfrm>
              <a:prstGeom prst="rect">
                <a:avLst/>
              </a:prstGeom>
              <a:solidFill>
                <a:schemeClr val="bg2"/>
              </a:solidFill>
              <a:ln>
                <a:solidFill>
                  <a:srgbClr val="3BBBE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32373"/>
                <a:r>
                  <a:rPr lang="en-US" sz="1632" dirty="0" smtClean="0">
                    <a:solidFill>
                      <a:srgbClr val="FFFFFF"/>
                    </a:solidFill>
                    <a:latin typeface="Segoe UI" pitchFamily="34" charset="0"/>
                    <a:ea typeface="Segoe UI" pitchFamily="34" charset="0"/>
                    <a:cs typeface="Segoe UI" pitchFamily="34" charset="0"/>
                  </a:rPr>
                  <a:t>Access </a:t>
                </a:r>
                <a:r>
                  <a:rPr lang="en-US" sz="1632" dirty="0">
                    <a:solidFill>
                      <a:srgbClr val="FFFFFF"/>
                    </a:solidFill>
                    <a:latin typeface="Segoe UI" pitchFamily="34" charset="0"/>
                    <a:ea typeface="Segoe UI" pitchFamily="34" charset="0"/>
                    <a:cs typeface="Segoe UI" pitchFamily="34" charset="0"/>
                  </a:rPr>
                  <a:t>Control</a:t>
                </a: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43711" y="1771252"/>
                <a:ext cx="622885" cy="750293"/>
              </a:xfrm>
              <a:prstGeom prst="rect">
                <a:avLst/>
              </a:prstGeom>
            </p:spPr>
          </p:pic>
        </p:grpSp>
      </p:grpSp>
      <p:grpSp>
        <p:nvGrpSpPr>
          <p:cNvPr id="33" name="Group 32"/>
          <p:cNvGrpSpPr/>
          <p:nvPr/>
        </p:nvGrpSpPr>
        <p:grpSpPr>
          <a:xfrm>
            <a:off x="6932688" y="3838348"/>
            <a:ext cx="365760" cy="2137387"/>
            <a:chOff x="6932688" y="3838348"/>
            <a:chExt cx="365760" cy="2137387"/>
          </a:xfrm>
        </p:grpSpPr>
        <p:sp>
          <p:nvSpPr>
            <p:cNvPr id="48" name="TextBox 47"/>
            <p:cNvSpPr txBox="1"/>
            <p:nvPr/>
          </p:nvSpPr>
          <p:spPr>
            <a:xfrm rot="16200000">
              <a:off x="6046874" y="4724162"/>
              <a:ext cx="2137387" cy="365760"/>
            </a:xfrm>
            <a:prstGeom prst="rect">
              <a:avLst/>
            </a:prstGeom>
            <a:solidFill>
              <a:schemeClr val="bg2"/>
            </a:solidFill>
            <a:ln>
              <a:solidFill>
                <a:schemeClr val="bg1"/>
              </a:solidFill>
            </a:ln>
          </p:spPr>
          <p:txBody>
            <a:bodyPr wrap="square" lIns="45720" tIns="64008" rIns="45720" bIns="64008" rtlCol="0" anchor="ctr">
              <a:spAutoFit/>
            </a:bodyPr>
            <a:lstStyle/>
            <a:p>
              <a:pPr algn="ctr"/>
              <a:r>
                <a:rPr lang="en-US" sz="1020" dirty="0">
                  <a:solidFill>
                    <a:schemeClr val="bg1"/>
                  </a:solidFill>
                </a:rPr>
                <a:t>Workflow Client</a:t>
              </a:r>
            </a:p>
          </p:txBody>
        </p:sp>
        <p:pic>
          <p:nvPicPr>
            <p:cNvPr id="49" name="Picture 4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6996332" y="5457546"/>
              <a:ext cx="249516" cy="249516"/>
            </a:xfrm>
            <a:prstGeom prst="rect">
              <a:avLst/>
            </a:prstGeom>
            <a:solidFill>
              <a:schemeClr val="bg2"/>
            </a:solidFill>
            <a:ln>
              <a:noFill/>
            </a:ln>
          </p:spPr>
        </p:pic>
      </p:grpSp>
      <p:cxnSp>
        <p:nvCxnSpPr>
          <p:cNvPr id="32" name="Elbow Connector 31"/>
          <p:cNvCxnSpPr>
            <a:stCxn id="111" idx="3"/>
            <a:endCxn id="29" idx="2"/>
          </p:cNvCxnSpPr>
          <p:nvPr/>
        </p:nvCxnSpPr>
        <p:spPr>
          <a:xfrm flipV="1">
            <a:off x="6422931" y="2532888"/>
            <a:ext cx="273514" cy="1994440"/>
          </a:xfrm>
          <a:prstGeom prst="bentConnector2">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60966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par>
                          <p:cTn id="21" fill="hold">
                            <p:stCondLst>
                              <p:cond delay="0"/>
                            </p:stCondLst>
                            <p:childTnLst>
                              <p:par>
                                <p:cTn id="22" presetID="22" presetClass="entr" presetSubtype="2"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500"/>
                                        <p:tgtEl>
                                          <p:spTgt spid="13"/>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wipe(left)">
                                      <p:cBhvr>
                                        <p:cTn id="28" dur="500"/>
                                        <p:tgtEl>
                                          <p:spTgt spid="81"/>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3"/>
                                        </p:tgtEl>
                                        <p:attrNameLst>
                                          <p:attrName>style.visibility</p:attrName>
                                        </p:attrNameLst>
                                      </p:cBhvr>
                                      <p:to>
                                        <p:strVal val="visible"/>
                                      </p:to>
                                    </p:set>
                                  </p:childTnLst>
                                </p:cTn>
                              </p:par>
                            </p:childTnLst>
                          </p:cTn>
                        </p:par>
                        <p:par>
                          <p:cTn id="37" fill="hold">
                            <p:stCondLst>
                              <p:cond delay="0"/>
                            </p:stCondLst>
                            <p:childTnLst>
                              <p:par>
                                <p:cTn id="38" presetID="22" presetClass="entr" presetSubtype="1" fill="hold" nodeType="afterEffect">
                                  <p:stCondLst>
                                    <p:cond delay="0"/>
                                  </p:stCondLst>
                                  <p:childTnLst>
                                    <p:set>
                                      <p:cBhvr>
                                        <p:cTn id="39" dur="1" fill="hold">
                                          <p:stCondLst>
                                            <p:cond delay="0"/>
                                          </p:stCondLst>
                                        </p:cTn>
                                        <p:tgtEl>
                                          <p:spTgt spid="119"/>
                                        </p:tgtEl>
                                        <p:attrNameLst>
                                          <p:attrName>style.visibility</p:attrName>
                                        </p:attrNameLst>
                                      </p:cBhvr>
                                      <p:to>
                                        <p:strVal val="visible"/>
                                      </p:to>
                                    </p:set>
                                    <p:animEffect transition="in" filter="wipe(up)">
                                      <p:cBhvr>
                                        <p:cTn id="40" dur="500"/>
                                        <p:tgtEl>
                                          <p:spTgt spid="119"/>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11"/>
                                        </p:tgtEl>
                                        <p:attrNameLst>
                                          <p:attrName>style.visibility</p:attrName>
                                        </p:attrNameLst>
                                      </p:cBhvr>
                                      <p:to>
                                        <p:strVal val="visible"/>
                                      </p:to>
                                    </p:set>
                                  </p:childTnLst>
                                </p:cTn>
                              </p:par>
                            </p:childTnLst>
                          </p:cTn>
                        </p:par>
                        <p:par>
                          <p:cTn id="49" fill="hold">
                            <p:stCondLst>
                              <p:cond delay="0"/>
                            </p:stCondLst>
                            <p:childTnLst>
                              <p:par>
                                <p:cTn id="50" presetID="22" presetClass="entr" presetSubtype="4"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down)">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childTnLst>
                          </p:cTn>
                        </p:par>
                        <p:par>
                          <p:cTn id="59" fill="hold">
                            <p:stCondLst>
                              <p:cond delay="0"/>
                            </p:stCondLst>
                            <p:childTnLst>
                              <p:par>
                                <p:cTn id="60" presetID="22" presetClass="entr" presetSubtype="2" fill="hold" nodeType="after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right)">
                                      <p:cBhvr>
                                        <p:cTn id="62" dur="500"/>
                                        <p:tgtEl>
                                          <p:spTgt spid="7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up)">
                                      <p:cBhvr>
                                        <p:cTn id="67" dur="500"/>
                                        <p:tgtEl>
                                          <p:spTgt spid="25"/>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4"/>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110" grpId="0" animBg="1"/>
      <p:bldP spid="111" grpId="0" animBg="1"/>
      <p:bldP spid="112" grpId="0" animBg="1"/>
      <p:bldP spid="113" grpId="0" animBg="1"/>
      <p:bldP spid="4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6|17.7|16.7|14.9"/>
</p:tagLst>
</file>

<file path=ppt/theme/theme1.xml><?xml version="1.0" encoding="utf-8"?>
<a:theme xmlns:a="http://schemas.openxmlformats.org/drawingml/2006/main" name="5-30072_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1_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 xmlns:thm15="http://schemas.microsoft.com/office/thememl/2012/main" name="SPC-Dev" id="{88C8FDD9-332E-4D6E-9CE3-B16C5BB3398D}" vid="{81A25B07-86B0-40F2-9763-083FC3E865A5}"/>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AudienceTaxHTField0 xmlns="2295e2e7-0eeb-498e-8716-217bb2ee6ee3">
      <Terms xmlns="http://schemas.microsoft.com/office/infopath/2007/PartnerControls"/>
    </AudienceTaxHTField0>
    <MS_x0020_Speaker xmlns="2295e2e7-0eeb-498e-8716-217bb2ee6ee3">
      <UserInfo>
        <DisplayName/>
        <AccountId xsi:nil="true"/>
        <AccountType/>
      </UserInfo>
    </MS_x0020_Speaker>
    <External_x0020_Speaker xmlns="2295e2e7-0eeb-498e-8716-217bb2ee6ee3"> Mauricio Ordoñez</External_x0020_Speaker>
    <Session_x0020_Code xmlns="2295e2e7-0eeb-498e-8716-217bb2ee6ee3"> SPC213</Session_x0020_Code>
    <ProductTaxHTField0 xmlns="2295e2e7-0eeb-498e-8716-217bb2ee6ee3">
      <Terms xmlns="http://schemas.microsoft.com/office/infopath/2007/PartnerControls"/>
    </ProductTaxHTField0>
    <Presentation_x0020_Date xmlns="2295e2e7-0eeb-498e-8716-217bb2ee6ee3">2012-11-13T08:00:00+00:00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Speaker xmlns="032d541b-1b4e-4d91-93c7-b10533c52f73">Mauricio Ordonez</Speaker>
    <TaxCatchAll xmlns="230e9df3-be65-4c73-a93b-d1236ebd677e">
      <Value>316</Value>
      <Value>282</Value>
      <Value>355</Value>
    </TaxCatchAll>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AverageRating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FEFE4F-F2DA-46D3-8A35-F64DD82317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www.w3.org/XML/1998/namespace"/>
    <ds:schemaRef ds:uri="http://schemas.microsoft.com/office/2006/metadata/properties"/>
    <ds:schemaRef ds:uri="230e9df3-be65-4c73-a93b-d1236ebd677e"/>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032d541b-1b4e-4d91-93c7-b10533c52f73"/>
    <ds:schemaRef ds:uri="2295e2e7-0eeb-498e-8716-217bb2ee6ee3"/>
    <ds:schemaRef ds:uri="http://schemas.microsoft.com/sharepoint/v3"/>
    <ds:schemaRef ds:uri="http://purl.org/dc/dcmitype/"/>
    <ds:schemaRef ds:uri="http://purl.org/dc/elements/1.1/"/>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2227</TotalTime>
  <Words>2037</Words>
  <Application>Microsoft Office PowerPoint</Application>
  <PresentationFormat>Custom</PresentationFormat>
  <Paragraphs>298</Paragraphs>
  <Slides>24</Slides>
  <Notes>13</Notes>
  <HiddenSlides>0</HiddenSlides>
  <MMClips>0</MMClips>
  <ScaleCrop>false</ScaleCrop>
  <HeadingPairs>
    <vt:vector size="4" baseType="variant">
      <vt:variant>
        <vt:lpstr>Theme</vt:lpstr>
      </vt:variant>
      <vt:variant>
        <vt:i4>3</vt:i4>
      </vt:variant>
      <vt:variant>
        <vt:lpstr>Slide Titles</vt:lpstr>
      </vt:variant>
      <vt:variant>
        <vt:i4>24</vt:i4>
      </vt:variant>
    </vt:vector>
  </HeadingPairs>
  <TitlesOfParts>
    <vt:vector size="27" baseType="lpstr">
      <vt:lpstr>5-30072_SPC2012_Developer_Template_16x9</vt:lpstr>
      <vt:lpstr>5-30072_SPC2012_Developer_Template_16x9_Light</vt:lpstr>
      <vt:lpstr>1_5-30072_SPC2012_Developer_Template_16x9_Light</vt:lpstr>
      <vt:lpstr>PowerPoint Presentation</vt:lpstr>
      <vt:lpstr>SharePoint 2013 Workflow: Architecture and Configuration</vt:lpstr>
      <vt:lpstr>Agenda What’s new Architecture Configuration</vt:lpstr>
      <vt:lpstr>What is new in SharePoint workflow</vt:lpstr>
      <vt:lpstr>Workflows in SharePoint</vt:lpstr>
      <vt:lpstr>What’s new in SharePoint 2013 workflow</vt:lpstr>
      <vt:lpstr>Expressive</vt:lpstr>
      <vt:lpstr>Architecture</vt:lpstr>
      <vt:lpstr>SharePoint 2013 and Workflow Service</vt:lpstr>
      <vt:lpstr>Access to external data</vt:lpstr>
      <vt:lpstr>Processing</vt:lpstr>
      <vt:lpstr>Processing</vt:lpstr>
      <vt:lpstr>Authorization</vt:lpstr>
      <vt:lpstr>Workflow app principals and authorization</vt:lpstr>
      <vt:lpstr>SharePoint app hosting</vt:lpstr>
      <vt:lpstr>Workflows in apps</vt:lpstr>
      <vt:lpstr>Workflow in apps</vt:lpstr>
      <vt:lpstr>Configuration</vt:lpstr>
      <vt:lpstr>Topology: Collocated</vt:lpstr>
      <vt:lpstr>Topology: Federated</vt:lpstr>
      <vt:lpstr>WF Manager installing and pairing</vt:lpstr>
      <vt:lpstr>Summary</vt:lpstr>
      <vt:lpstr>PowerPoint Presentation</vt:lpstr>
      <vt:lpstr>Introducing Workflow Manager 1.0</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SharePoint Conference 2012</dc:subject>
  <dc:creator>Mauricio Ordonez</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69</cp:revision>
  <dcterms:created xsi:type="dcterms:W3CDTF">2012-11-01T16:37:51Z</dcterms:created>
  <dcterms:modified xsi:type="dcterms:W3CDTF">2012-12-06T23:52:42Z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