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4.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5.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6.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43" r:id="rId8"/>
    <p:sldMasterId id="2147484254" r:id="rId9"/>
    <p:sldMasterId id="2147484269" r:id="rId10"/>
  </p:sldMasterIdLst>
  <p:notesMasterIdLst>
    <p:notesMasterId r:id="rId40"/>
  </p:notesMasterIdLst>
  <p:handoutMasterIdLst>
    <p:handoutMasterId r:id="rId41"/>
  </p:handoutMasterIdLst>
  <p:sldIdLst>
    <p:sldId id="1056" r:id="rId11"/>
    <p:sldId id="1057" r:id="rId12"/>
    <p:sldId id="1058" r:id="rId13"/>
    <p:sldId id="1059" r:id="rId14"/>
    <p:sldId id="1060" r:id="rId15"/>
    <p:sldId id="1061" r:id="rId16"/>
    <p:sldId id="1062" r:id="rId17"/>
    <p:sldId id="1063" r:id="rId18"/>
    <p:sldId id="1064" r:id="rId19"/>
    <p:sldId id="1065" r:id="rId20"/>
    <p:sldId id="1066" r:id="rId21"/>
    <p:sldId id="1067" r:id="rId22"/>
    <p:sldId id="1069" r:id="rId23"/>
    <p:sldId id="1070" r:id="rId24"/>
    <p:sldId id="1072" r:id="rId25"/>
    <p:sldId id="1073" r:id="rId26"/>
    <p:sldId id="1074" r:id="rId27"/>
    <p:sldId id="1075" r:id="rId28"/>
    <p:sldId id="1076" r:id="rId29"/>
    <p:sldId id="1077" r:id="rId30"/>
    <p:sldId id="1078" r:id="rId31"/>
    <p:sldId id="1079" r:id="rId32"/>
    <p:sldId id="1081" r:id="rId33"/>
    <p:sldId id="1082" r:id="rId34"/>
    <p:sldId id="1083" r:id="rId35"/>
    <p:sldId id="1084" r:id="rId36"/>
    <p:sldId id="1087" r:id="rId37"/>
    <p:sldId id="1085" r:id="rId38"/>
    <p:sldId id="1086" r:id="rId39"/>
  </p:sldIdLst>
  <p:sldSz cx="12436475" cy="6994525"/>
  <p:notesSz cx="6858000" cy="91440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varScale="1">
        <p:scale>
          <a:sx n="39" d="100"/>
          <a:sy n="39" d="100"/>
        </p:scale>
        <p:origin x="-120" y="-654"/>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4EBB3B0-D788-41FC-9C74-D518122056D8}" type="doc">
      <dgm:prSet loTypeId="urn:microsoft.com/office/officeart/2005/8/layout/hList3" loCatId="list" qsTypeId="urn:microsoft.com/office/officeart/2005/8/quickstyle/simple1" qsCatId="simple" csTypeId="urn:microsoft.com/office/officeart/2005/8/colors/colorful1" csCatId="colorful" phldr="1"/>
      <dgm:spPr/>
      <dgm:t>
        <a:bodyPr/>
        <a:lstStyle/>
        <a:p>
          <a:endParaRPr lang="en-US"/>
        </a:p>
      </dgm:t>
    </dgm:pt>
    <dgm:pt modelId="{E41CDBBE-FC79-4FD0-B1D2-F5D5BB6B3381}">
      <dgm:prSet phldrT="[Text]"/>
      <dgm:spPr/>
      <dgm:t>
        <a:bodyPr/>
        <a:lstStyle/>
        <a:p>
          <a:r>
            <a:rPr lang="en-US" dirty="0" smtClean="0"/>
            <a:t>Workflow Services Manager</a:t>
          </a:r>
          <a:endParaRPr lang="en-US" dirty="0"/>
        </a:p>
      </dgm:t>
    </dgm:pt>
    <dgm:pt modelId="{C453E0A0-76DD-43D4-90CB-DB9411D0B008}" type="parTrans" cxnId="{3445E0D9-FE43-4B0A-A842-5BE44AB4A037}">
      <dgm:prSet/>
      <dgm:spPr/>
      <dgm:t>
        <a:bodyPr/>
        <a:lstStyle/>
        <a:p>
          <a:endParaRPr lang="en-US"/>
        </a:p>
      </dgm:t>
    </dgm:pt>
    <dgm:pt modelId="{59D472EC-71F1-4B78-B7B7-B1B1C55EA159}" type="sibTrans" cxnId="{3445E0D9-FE43-4B0A-A842-5BE44AB4A037}">
      <dgm:prSet/>
      <dgm:spPr/>
      <dgm:t>
        <a:bodyPr/>
        <a:lstStyle/>
        <a:p>
          <a:endParaRPr lang="en-US"/>
        </a:p>
      </dgm:t>
    </dgm:pt>
    <dgm:pt modelId="{17A0066A-D276-492C-ABC6-28D17B98FD83}">
      <dgm:prSet phldrT="[Text]"/>
      <dgm:spPr>
        <a:solidFill>
          <a:schemeClr val="tx2"/>
        </a:solidFill>
        <a:ln cmpd="sng">
          <a:solidFill>
            <a:srgbClr val="FFFFFF"/>
          </a:solidFill>
        </a:ln>
      </dgm:spPr>
      <dgm:t>
        <a:bodyPr/>
        <a:lstStyle/>
        <a:p>
          <a:r>
            <a:rPr lang="en-US" dirty="0" smtClean="0"/>
            <a:t>Interop</a:t>
          </a:r>
        </a:p>
        <a:p>
          <a:r>
            <a:rPr lang="en-US" dirty="0" smtClean="0"/>
            <a:t>Service</a:t>
          </a:r>
          <a:endParaRPr lang="en-US" dirty="0"/>
        </a:p>
      </dgm:t>
    </dgm:pt>
    <dgm:pt modelId="{927AFF1F-E5EF-4704-89EF-3974E9FA0E04}" type="parTrans" cxnId="{1085DC6E-7B18-4AA0-8A09-128E2999484B}">
      <dgm:prSet/>
      <dgm:spPr/>
      <dgm:t>
        <a:bodyPr/>
        <a:lstStyle/>
        <a:p>
          <a:endParaRPr lang="en-US"/>
        </a:p>
      </dgm:t>
    </dgm:pt>
    <dgm:pt modelId="{56EC94B8-8276-4250-A040-6C95A4F71C35}" type="sibTrans" cxnId="{1085DC6E-7B18-4AA0-8A09-128E2999484B}">
      <dgm:prSet/>
      <dgm:spPr/>
      <dgm:t>
        <a:bodyPr/>
        <a:lstStyle/>
        <a:p>
          <a:endParaRPr lang="en-US"/>
        </a:p>
      </dgm:t>
    </dgm:pt>
    <dgm:pt modelId="{FD52ACCB-2A50-4AD9-9A95-9EDF6581E606}">
      <dgm:prSet phldrT="[Text]"/>
      <dgm:spPr>
        <a:solidFill>
          <a:schemeClr val="accent1"/>
        </a:solidFill>
        <a:ln cmpd="sng">
          <a:solidFill>
            <a:srgbClr val="FFFFFF"/>
          </a:solidFill>
        </a:ln>
      </dgm:spPr>
      <dgm:t>
        <a:bodyPr/>
        <a:lstStyle/>
        <a:p>
          <a:r>
            <a:rPr lang="en-US" dirty="0" smtClean="0"/>
            <a:t>Deployment</a:t>
          </a:r>
        </a:p>
        <a:p>
          <a:r>
            <a:rPr lang="en-US" dirty="0" smtClean="0"/>
            <a:t>Service</a:t>
          </a:r>
          <a:endParaRPr lang="en-US" dirty="0"/>
        </a:p>
      </dgm:t>
    </dgm:pt>
    <dgm:pt modelId="{A8E8D595-9FB3-41C8-A651-EB9504B057E8}" type="parTrans" cxnId="{1812D15F-A677-473E-8107-D5949175965B}">
      <dgm:prSet/>
      <dgm:spPr/>
      <dgm:t>
        <a:bodyPr/>
        <a:lstStyle/>
        <a:p>
          <a:endParaRPr lang="en-US"/>
        </a:p>
      </dgm:t>
    </dgm:pt>
    <dgm:pt modelId="{136E17A2-40DE-450B-BF4C-1FA56E3B4F5B}" type="sibTrans" cxnId="{1812D15F-A677-473E-8107-D5949175965B}">
      <dgm:prSet/>
      <dgm:spPr/>
      <dgm:t>
        <a:bodyPr/>
        <a:lstStyle/>
        <a:p>
          <a:endParaRPr lang="en-US"/>
        </a:p>
      </dgm:t>
    </dgm:pt>
    <dgm:pt modelId="{F2E1333D-E1C2-4A4D-9F90-416893E6B2A2}">
      <dgm:prSet phldrT="[Text]"/>
      <dgm:spPr>
        <a:ln cmpd="sng">
          <a:solidFill>
            <a:srgbClr val="FFFFFF"/>
          </a:solidFill>
        </a:ln>
      </dgm:spPr>
      <dgm:t>
        <a:bodyPr/>
        <a:lstStyle/>
        <a:p>
          <a:r>
            <a:rPr lang="en-US" dirty="0" smtClean="0"/>
            <a:t>Instance</a:t>
          </a:r>
        </a:p>
        <a:p>
          <a:r>
            <a:rPr lang="en-US" dirty="0" smtClean="0"/>
            <a:t>Service</a:t>
          </a:r>
          <a:endParaRPr lang="en-US" dirty="0"/>
        </a:p>
      </dgm:t>
    </dgm:pt>
    <dgm:pt modelId="{EB6EDFD9-5AEB-46A3-A8CF-36CC07C51117}" type="parTrans" cxnId="{6D17B632-7EC7-4C0C-8482-1C6D15DB0C27}">
      <dgm:prSet/>
      <dgm:spPr/>
      <dgm:t>
        <a:bodyPr/>
        <a:lstStyle/>
        <a:p>
          <a:endParaRPr lang="en-US"/>
        </a:p>
      </dgm:t>
    </dgm:pt>
    <dgm:pt modelId="{8B7A1D82-1883-462C-97EB-8FBFB8A3639C}" type="sibTrans" cxnId="{6D17B632-7EC7-4C0C-8482-1C6D15DB0C27}">
      <dgm:prSet/>
      <dgm:spPr/>
      <dgm:t>
        <a:bodyPr/>
        <a:lstStyle/>
        <a:p>
          <a:endParaRPr lang="en-US"/>
        </a:p>
      </dgm:t>
    </dgm:pt>
    <dgm:pt modelId="{E150FF8E-EE9E-4D93-8FAC-C1B54AF2A4E4}">
      <dgm:prSet phldrT="[Text]"/>
      <dgm:spPr>
        <a:ln cmpd="sng">
          <a:solidFill>
            <a:srgbClr val="FFFFFF"/>
          </a:solidFill>
        </a:ln>
      </dgm:spPr>
      <dgm:t>
        <a:bodyPr/>
        <a:lstStyle/>
        <a:p>
          <a:r>
            <a:rPr lang="en-US" dirty="0" smtClean="0"/>
            <a:t>Subscription</a:t>
          </a:r>
        </a:p>
        <a:p>
          <a:r>
            <a:rPr lang="en-US" dirty="0" smtClean="0"/>
            <a:t>Service</a:t>
          </a:r>
          <a:endParaRPr lang="en-US" dirty="0"/>
        </a:p>
      </dgm:t>
    </dgm:pt>
    <dgm:pt modelId="{70B0F96F-81F3-4417-A72A-C15A2BCB3B2B}" type="parTrans" cxnId="{CD4DAFF0-B436-40C0-A933-D10969DD1F6A}">
      <dgm:prSet/>
      <dgm:spPr/>
      <dgm:t>
        <a:bodyPr/>
        <a:lstStyle/>
        <a:p>
          <a:endParaRPr lang="en-US"/>
        </a:p>
      </dgm:t>
    </dgm:pt>
    <dgm:pt modelId="{05648875-91A2-4400-89B8-DF5EEC96FF2A}" type="sibTrans" cxnId="{CD4DAFF0-B436-40C0-A933-D10969DD1F6A}">
      <dgm:prSet/>
      <dgm:spPr/>
      <dgm:t>
        <a:bodyPr/>
        <a:lstStyle/>
        <a:p>
          <a:endParaRPr lang="en-US"/>
        </a:p>
      </dgm:t>
    </dgm:pt>
    <dgm:pt modelId="{ED4AE4D5-6D01-451F-9709-9B9C14848454}">
      <dgm:prSet phldrT="[Text]"/>
      <dgm:spPr>
        <a:ln cmpd="sng">
          <a:solidFill>
            <a:srgbClr val="FFFFFF"/>
          </a:solidFill>
        </a:ln>
      </dgm:spPr>
      <dgm:t>
        <a:bodyPr/>
        <a:lstStyle/>
        <a:p>
          <a:r>
            <a:rPr lang="en-US" dirty="0" smtClean="0"/>
            <a:t>Messaging</a:t>
          </a:r>
        </a:p>
        <a:p>
          <a:r>
            <a:rPr lang="en-US" dirty="0" smtClean="0"/>
            <a:t>Service</a:t>
          </a:r>
          <a:endParaRPr lang="en-US" dirty="0"/>
        </a:p>
      </dgm:t>
    </dgm:pt>
    <dgm:pt modelId="{C2A268DE-C69D-4A66-A148-25C68B64DBD6}" type="parTrans" cxnId="{CC3A716F-87F8-4A31-9503-5DE14C87F9CE}">
      <dgm:prSet/>
      <dgm:spPr/>
      <dgm:t>
        <a:bodyPr/>
        <a:lstStyle/>
        <a:p>
          <a:endParaRPr lang="en-US"/>
        </a:p>
      </dgm:t>
    </dgm:pt>
    <dgm:pt modelId="{7318F093-70BF-481E-93C4-289E0E286D3A}" type="sibTrans" cxnId="{CC3A716F-87F8-4A31-9503-5DE14C87F9CE}">
      <dgm:prSet/>
      <dgm:spPr/>
      <dgm:t>
        <a:bodyPr/>
        <a:lstStyle/>
        <a:p>
          <a:endParaRPr lang="en-US"/>
        </a:p>
      </dgm:t>
    </dgm:pt>
    <dgm:pt modelId="{9D42C1AC-AAA2-4B0A-A799-530DB4FA1D6A}" type="pres">
      <dgm:prSet presAssocID="{64EBB3B0-D788-41FC-9C74-D518122056D8}" presName="composite" presStyleCnt="0">
        <dgm:presLayoutVars>
          <dgm:chMax val="1"/>
          <dgm:dir/>
          <dgm:resizeHandles val="exact"/>
        </dgm:presLayoutVars>
      </dgm:prSet>
      <dgm:spPr/>
      <dgm:t>
        <a:bodyPr/>
        <a:lstStyle/>
        <a:p>
          <a:endParaRPr lang="en-US"/>
        </a:p>
      </dgm:t>
    </dgm:pt>
    <dgm:pt modelId="{DC49D586-E51C-47F5-BDE2-180FA12871AE}" type="pres">
      <dgm:prSet presAssocID="{E41CDBBE-FC79-4FD0-B1D2-F5D5BB6B3381}" presName="roof" presStyleLbl="dkBgShp" presStyleIdx="0" presStyleCnt="2"/>
      <dgm:spPr/>
      <dgm:t>
        <a:bodyPr/>
        <a:lstStyle/>
        <a:p>
          <a:endParaRPr lang="en-US"/>
        </a:p>
      </dgm:t>
    </dgm:pt>
    <dgm:pt modelId="{D675BDFB-74AA-4349-A268-DA36F8ACC790}" type="pres">
      <dgm:prSet presAssocID="{E41CDBBE-FC79-4FD0-B1D2-F5D5BB6B3381}" presName="pillars" presStyleCnt="0"/>
      <dgm:spPr/>
    </dgm:pt>
    <dgm:pt modelId="{833EE36B-1785-4811-A567-F17AA713EB85}" type="pres">
      <dgm:prSet presAssocID="{E41CDBBE-FC79-4FD0-B1D2-F5D5BB6B3381}" presName="pillar1" presStyleLbl="node1" presStyleIdx="0" presStyleCnt="5">
        <dgm:presLayoutVars>
          <dgm:bulletEnabled val="1"/>
        </dgm:presLayoutVars>
      </dgm:prSet>
      <dgm:spPr/>
      <dgm:t>
        <a:bodyPr/>
        <a:lstStyle/>
        <a:p>
          <a:endParaRPr lang="en-US"/>
        </a:p>
      </dgm:t>
    </dgm:pt>
    <dgm:pt modelId="{DED0F5BB-C7BE-4EEC-A8CB-D533C4E22390}" type="pres">
      <dgm:prSet presAssocID="{F2E1333D-E1C2-4A4D-9F90-416893E6B2A2}" presName="pillarX" presStyleLbl="node1" presStyleIdx="1" presStyleCnt="5">
        <dgm:presLayoutVars>
          <dgm:bulletEnabled val="1"/>
        </dgm:presLayoutVars>
      </dgm:prSet>
      <dgm:spPr/>
      <dgm:t>
        <a:bodyPr/>
        <a:lstStyle/>
        <a:p>
          <a:endParaRPr lang="en-US"/>
        </a:p>
      </dgm:t>
    </dgm:pt>
    <dgm:pt modelId="{DAB6043E-373D-4235-8D6C-C76EC852E183}" type="pres">
      <dgm:prSet presAssocID="{E150FF8E-EE9E-4D93-8FAC-C1B54AF2A4E4}" presName="pillarX" presStyleLbl="node1" presStyleIdx="2" presStyleCnt="5">
        <dgm:presLayoutVars>
          <dgm:bulletEnabled val="1"/>
        </dgm:presLayoutVars>
      </dgm:prSet>
      <dgm:spPr/>
      <dgm:t>
        <a:bodyPr/>
        <a:lstStyle/>
        <a:p>
          <a:endParaRPr lang="en-US"/>
        </a:p>
      </dgm:t>
    </dgm:pt>
    <dgm:pt modelId="{E77870C1-FF50-4318-B884-4E894B4997DF}" type="pres">
      <dgm:prSet presAssocID="{ED4AE4D5-6D01-451F-9709-9B9C14848454}" presName="pillarX" presStyleLbl="node1" presStyleIdx="3" presStyleCnt="5">
        <dgm:presLayoutVars>
          <dgm:bulletEnabled val="1"/>
        </dgm:presLayoutVars>
      </dgm:prSet>
      <dgm:spPr/>
      <dgm:t>
        <a:bodyPr/>
        <a:lstStyle/>
        <a:p>
          <a:endParaRPr lang="en-US"/>
        </a:p>
      </dgm:t>
    </dgm:pt>
    <dgm:pt modelId="{3F7D5DD1-3849-4168-9C42-F803EFDD7A50}" type="pres">
      <dgm:prSet presAssocID="{17A0066A-D276-492C-ABC6-28D17B98FD83}" presName="pillarX" presStyleLbl="node1" presStyleIdx="4" presStyleCnt="5">
        <dgm:presLayoutVars>
          <dgm:bulletEnabled val="1"/>
        </dgm:presLayoutVars>
      </dgm:prSet>
      <dgm:spPr/>
      <dgm:t>
        <a:bodyPr/>
        <a:lstStyle/>
        <a:p>
          <a:endParaRPr lang="en-US"/>
        </a:p>
      </dgm:t>
    </dgm:pt>
    <dgm:pt modelId="{E8834377-4981-4DFD-B6E7-AA3D0E6673F5}" type="pres">
      <dgm:prSet presAssocID="{E41CDBBE-FC79-4FD0-B1D2-F5D5BB6B3381}" presName="base" presStyleLbl="dkBgShp" presStyleIdx="1" presStyleCnt="2"/>
      <dgm:spPr/>
    </dgm:pt>
  </dgm:ptLst>
  <dgm:cxnLst>
    <dgm:cxn modelId="{CC64D092-4BEA-4F10-9B7D-EA4B5D9E39E6}" type="presOf" srcId="{E41CDBBE-FC79-4FD0-B1D2-F5D5BB6B3381}" destId="{DC49D586-E51C-47F5-BDE2-180FA12871AE}" srcOrd="0" destOrd="0" presId="urn:microsoft.com/office/officeart/2005/8/layout/hList3"/>
    <dgm:cxn modelId="{3445E0D9-FE43-4B0A-A842-5BE44AB4A037}" srcId="{64EBB3B0-D788-41FC-9C74-D518122056D8}" destId="{E41CDBBE-FC79-4FD0-B1D2-F5D5BB6B3381}" srcOrd="0" destOrd="0" parTransId="{C453E0A0-76DD-43D4-90CB-DB9411D0B008}" sibTransId="{59D472EC-71F1-4B78-B7B7-B1B1C55EA159}"/>
    <dgm:cxn modelId="{E116C1B4-DEC3-49EB-9CBD-6D5E3E1D0860}" type="presOf" srcId="{ED4AE4D5-6D01-451F-9709-9B9C14848454}" destId="{E77870C1-FF50-4318-B884-4E894B4997DF}" srcOrd="0" destOrd="0" presId="urn:microsoft.com/office/officeart/2005/8/layout/hList3"/>
    <dgm:cxn modelId="{CD4DAFF0-B436-40C0-A933-D10969DD1F6A}" srcId="{E41CDBBE-FC79-4FD0-B1D2-F5D5BB6B3381}" destId="{E150FF8E-EE9E-4D93-8FAC-C1B54AF2A4E4}" srcOrd="2" destOrd="0" parTransId="{70B0F96F-81F3-4417-A72A-C15A2BCB3B2B}" sibTransId="{05648875-91A2-4400-89B8-DF5EEC96FF2A}"/>
    <dgm:cxn modelId="{E3A54011-9589-41DD-8881-8C95E6B17032}" type="presOf" srcId="{E150FF8E-EE9E-4D93-8FAC-C1B54AF2A4E4}" destId="{DAB6043E-373D-4235-8D6C-C76EC852E183}" srcOrd="0" destOrd="0" presId="urn:microsoft.com/office/officeart/2005/8/layout/hList3"/>
    <dgm:cxn modelId="{6D17B632-7EC7-4C0C-8482-1C6D15DB0C27}" srcId="{E41CDBBE-FC79-4FD0-B1D2-F5D5BB6B3381}" destId="{F2E1333D-E1C2-4A4D-9F90-416893E6B2A2}" srcOrd="1" destOrd="0" parTransId="{EB6EDFD9-5AEB-46A3-A8CF-36CC07C51117}" sibTransId="{8B7A1D82-1883-462C-97EB-8FBFB8A3639C}"/>
    <dgm:cxn modelId="{EC5A3AA7-4A30-4930-B785-52F4322736B9}" type="presOf" srcId="{FD52ACCB-2A50-4AD9-9A95-9EDF6581E606}" destId="{833EE36B-1785-4811-A567-F17AA713EB85}" srcOrd="0" destOrd="0" presId="urn:microsoft.com/office/officeart/2005/8/layout/hList3"/>
    <dgm:cxn modelId="{1812D15F-A677-473E-8107-D5949175965B}" srcId="{E41CDBBE-FC79-4FD0-B1D2-F5D5BB6B3381}" destId="{FD52ACCB-2A50-4AD9-9A95-9EDF6581E606}" srcOrd="0" destOrd="0" parTransId="{A8E8D595-9FB3-41C8-A651-EB9504B057E8}" sibTransId="{136E17A2-40DE-450B-BF4C-1FA56E3B4F5B}"/>
    <dgm:cxn modelId="{1085DC6E-7B18-4AA0-8A09-128E2999484B}" srcId="{E41CDBBE-FC79-4FD0-B1D2-F5D5BB6B3381}" destId="{17A0066A-D276-492C-ABC6-28D17B98FD83}" srcOrd="4" destOrd="0" parTransId="{927AFF1F-E5EF-4704-89EF-3974E9FA0E04}" sibTransId="{56EC94B8-8276-4250-A040-6C95A4F71C35}"/>
    <dgm:cxn modelId="{CC3A716F-87F8-4A31-9503-5DE14C87F9CE}" srcId="{E41CDBBE-FC79-4FD0-B1D2-F5D5BB6B3381}" destId="{ED4AE4D5-6D01-451F-9709-9B9C14848454}" srcOrd="3" destOrd="0" parTransId="{C2A268DE-C69D-4A66-A148-25C68B64DBD6}" sibTransId="{7318F093-70BF-481E-93C4-289E0E286D3A}"/>
    <dgm:cxn modelId="{68A7DA4E-3027-4FF9-A22E-BDD70294761F}" type="presOf" srcId="{64EBB3B0-D788-41FC-9C74-D518122056D8}" destId="{9D42C1AC-AAA2-4B0A-A799-530DB4FA1D6A}" srcOrd="0" destOrd="0" presId="urn:microsoft.com/office/officeart/2005/8/layout/hList3"/>
    <dgm:cxn modelId="{B7D4DEC3-09F9-4BB5-B800-CEC66B8C941B}" type="presOf" srcId="{F2E1333D-E1C2-4A4D-9F90-416893E6B2A2}" destId="{DED0F5BB-C7BE-4EEC-A8CB-D533C4E22390}" srcOrd="0" destOrd="0" presId="urn:microsoft.com/office/officeart/2005/8/layout/hList3"/>
    <dgm:cxn modelId="{70CD76E0-B65C-4C22-9B4F-3CB6C232A01B}" type="presOf" srcId="{17A0066A-D276-492C-ABC6-28D17B98FD83}" destId="{3F7D5DD1-3849-4168-9C42-F803EFDD7A50}" srcOrd="0" destOrd="0" presId="urn:microsoft.com/office/officeart/2005/8/layout/hList3"/>
    <dgm:cxn modelId="{D9F96463-CFD3-4634-B644-A1FE75CF8E3E}" type="presParOf" srcId="{9D42C1AC-AAA2-4B0A-A799-530DB4FA1D6A}" destId="{DC49D586-E51C-47F5-BDE2-180FA12871AE}" srcOrd="0" destOrd="0" presId="urn:microsoft.com/office/officeart/2005/8/layout/hList3"/>
    <dgm:cxn modelId="{FA55815B-7E12-4887-85F2-A9666AF673CF}" type="presParOf" srcId="{9D42C1AC-AAA2-4B0A-A799-530DB4FA1D6A}" destId="{D675BDFB-74AA-4349-A268-DA36F8ACC790}" srcOrd="1" destOrd="0" presId="urn:microsoft.com/office/officeart/2005/8/layout/hList3"/>
    <dgm:cxn modelId="{A56779C3-8474-4C99-BA54-ECC0732ECD88}" type="presParOf" srcId="{D675BDFB-74AA-4349-A268-DA36F8ACC790}" destId="{833EE36B-1785-4811-A567-F17AA713EB85}" srcOrd="0" destOrd="0" presId="urn:microsoft.com/office/officeart/2005/8/layout/hList3"/>
    <dgm:cxn modelId="{D74FDE33-A412-479C-B999-143460A9F8BA}" type="presParOf" srcId="{D675BDFB-74AA-4349-A268-DA36F8ACC790}" destId="{DED0F5BB-C7BE-4EEC-A8CB-D533C4E22390}" srcOrd="1" destOrd="0" presId="urn:microsoft.com/office/officeart/2005/8/layout/hList3"/>
    <dgm:cxn modelId="{7E548A95-0BEB-40CB-AD51-D557AB9BB677}" type="presParOf" srcId="{D675BDFB-74AA-4349-A268-DA36F8ACC790}" destId="{DAB6043E-373D-4235-8D6C-C76EC852E183}" srcOrd="2" destOrd="0" presId="urn:microsoft.com/office/officeart/2005/8/layout/hList3"/>
    <dgm:cxn modelId="{2AEC2DF3-927F-427B-B378-FCE4E9CF101B}" type="presParOf" srcId="{D675BDFB-74AA-4349-A268-DA36F8ACC790}" destId="{E77870C1-FF50-4318-B884-4E894B4997DF}" srcOrd="3" destOrd="0" presId="urn:microsoft.com/office/officeart/2005/8/layout/hList3"/>
    <dgm:cxn modelId="{763692D7-BC43-4B08-9400-7AFEF054B70F}" type="presParOf" srcId="{D675BDFB-74AA-4349-A268-DA36F8ACC790}" destId="{3F7D5DD1-3849-4168-9C42-F803EFDD7A50}" srcOrd="4" destOrd="0" presId="urn:microsoft.com/office/officeart/2005/8/layout/hList3"/>
    <dgm:cxn modelId="{AF4CCE27-4F9D-424D-9896-D319BB177ADD}" type="presParOf" srcId="{9D42C1AC-AAA2-4B0A-A799-530DB4FA1D6A}" destId="{E8834377-4981-4DFD-B6E7-AA3D0E6673F5}"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49D586-E51C-47F5-BDE2-180FA12871AE}">
      <dsp:nvSpPr>
        <dsp:cNvPr id="0" name=""/>
        <dsp:cNvSpPr/>
      </dsp:nvSpPr>
      <dsp:spPr>
        <a:xfrm>
          <a:off x="0" y="0"/>
          <a:ext cx="11887200" cy="1371600"/>
        </a:xfrm>
        <a:prstGeom prst="rect">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28600" tIns="228600" rIns="228600" bIns="228600" numCol="1" spcCol="1270" anchor="ctr" anchorCtr="0">
          <a:noAutofit/>
        </a:bodyPr>
        <a:lstStyle/>
        <a:p>
          <a:pPr lvl="0" algn="ctr" defTabSz="2667000">
            <a:lnSpc>
              <a:spcPct val="90000"/>
            </a:lnSpc>
            <a:spcBef>
              <a:spcPct val="0"/>
            </a:spcBef>
            <a:spcAft>
              <a:spcPct val="35000"/>
            </a:spcAft>
          </a:pPr>
          <a:r>
            <a:rPr lang="en-US" sz="6000" kern="1200" dirty="0" smtClean="0"/>
            <a:t>Workflow Services Manager</a:t>
          </a:r>
          <a:endParaRPr lang="en-US" sz="6000" kern="1200" dirty="0"/>
        </a:p>
      </dsp:txBody>
      <dsp:txXfrm>
        <a:off x="0" y="0"/>
        <a:ext cx="11887200" cy="1371600"/>
      </dsp:txXfrm>
    </dsp:sp>
    <dsp:sp modelId="{833EE36B-1785-4811-A567-F17AA713EB85}">
      <dsp:nvSpPr>
        <dsp:cNvPr id="0" name=""/>
        <dsp:cNvSpPr/>
      </dsp:nvSpPr>
      <dsp:spPr>
        <a:xfrm>
          <a:off x="1451" y="1371600"/>
          <a:ext cx="2376859" cy="2880360"/>
        </a:xfrm>
        <a:prstGeom prst="rect">
          <a:avLst/>
        </a:prstGeom>
        <a:solidFill>
          <a:schemeClr val="accent1"/>
        </a:solidFill>
        <a:ln w="10795" cap="flat" cmpd="sng" algn="ctr">
          <a:solidFill>
            <a:srgbClr val="FFFFF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Deployment</a:t>
          </a:r>
        </a:p>
        <a:p>
          <a:pPr lvl="0" algn="ctr" defTabSz="1333500">
            <a:lnSpc>
              <a:spcPct val="90000"/>
            </a:lnSpc>
            <a:spcBef>
              <a:spcPct val="0"/>
            </a:spcBef>
            <a:spcAft>
              <a:spcPct val="35000"/>
            </a:spcAft>
          </a:pPr>
          <a:r>
            <a:rPr lang="en-US" sz="3000" kern="1200" dirty="0" smtClean="0"/>
            <a:t>Service</a:t>
          </a:r>
          <a:endParaRPr lang="en-US" sz="3000" kern="1200" dirty="0"/>
        </a:p>
      </dsp:txBody>
      <dsp:txXfrm>
        <a:off x="1451" y="1371600"/>
        <a:ext cx="2376859" cy="2880360"/>
      </dsp:txXfrm>
    </dsp:sp>
    <dsp:sp modelId="{DED0F5BB-C7BE-4EEC-A8CB-D533C4E22390}">
      <dsp:nvSpPr>
        <dsp:cNvPr id="0" name=""/>
        <dsp:cNvSpPr/>
      </dsp:nvSpPr>
      <dsp:spPr>
        <a:xfrm>
          <a:off x="2378310" y="1371600"/>
          <a:ext cx="2376859" cy="2880360"/>
        </a:xfrm>
        <a:prstGeom prst="rect">
          <a:avLst/>
        </a:prstGeom>
        <a:solidFill>
          <a:schemeClr val="accent3">
            <a:hueOff val="0"/>
            <a:satOff val="0"/>
            <a:lumOff val="0"/>
            <a:alphaOff val="0"/>
          </a:schemeClr>
        </a:solidFill>
        <a:ln w="10795" cap="flat" cmpd="sng" algn="ctr">
          <a:solidFill>
            <a:srgbClr val="FFFFF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Instance</a:t>
          </a:r>
        </a:p>
        <a:p>
          <a:pPr lvl="0" algn="ctr" defTabSz="1333500">
            <a:lnSpc>
              <a:spcPct val="90000"/>
            </a:lnSpc>
            <a:spcBef>
              <a:spcPct val="0"/>
            </a:spcBef>
            <a:spcAft>
              <a:spcPct val="35000"/>
            </a:spcAft>
          </a:pPr>
          <a:r>
            <a:rPr lang="en-US" sz="3000" kern="1200" dirty="0" smtClean="0"/>
            <a:t>Service</a:t>
          </a:r>
          <a:endParaRPr lang="en-US" sz="3000" kern="1200" dirty="0"/>
        </a:p>
      </dsp:txBody>
      <dsp:txXfrm>
        <a:off x="2378310" y="1371600"/>
        <a:ext cx="2376859" cy="2880360"/>
      </dsp:txXfrm>
    </dsp:sp>
    <dsp:sp modelId="{DAB6043E-373D-4235-8D6C-C76EC852E183}">
      <dsp:nvSpPr>
        <dsp:cNvPr id="0" name=""/>
        <dsp:cNvSpPr/>
      </dsp:nvSpPr>
      <dsp:spPr>
        <a:xfrm>
          <a:off x="4755170" y="1371600"/>
          <a:ext cx="2376859" cy="2880360"/>
        </a:xfrm>
        <a:prstGeom prst="rect">
          <a:avLst/>
        </a:prstGeom>
        <a:solidFill>
          <a:schemeClr val="accent4">
            <a:hueOff val="0"/>
            <a:satOff val="0"/>
            <a:lumOff val="0"/>
            <a:alphaOff val="0"/>
          </a:schemeClr>
        </a:solidFill>
        <a:ln w="10795" cap="flat" cmpd="sng" algn="ctr">
          <a:solidFill>
            <a:srgbClr val="FFFFF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Subscription</a:t>
          </a:r>
        </a:p>
        <a:p>
          <a:pPr lvl="0" algn="ctr" defTabSz="1333500">
            <a:lnSpc>
              <a:spcPct val="90000"/>
            </a:lnSpc>
            <a:spcBef>
              <a:spcPct val="0"/>
            </a:spcBef>
            <a:spcAft>
              <a:spcPct val="35000"/>
            </a:spcAft>
          </a:pPr>
          <a:r>
            <a:rPr lang="en-US" sz="3000" kern="1200" dirty="0" smtClean="0"/>
            <a:t>Service</a:t>
          </a:r>
          <a:endParaRPr lang="en-US" sz="3000" kern="1200" dirty="0"/>
        </a:p>
      </dsp:txBody>
      <dsp:txXfrm>
        <a:off x="4755170" y="1371600"/>
        <a:ext cx="2376859" cy="2880360"/>
      </dsp:txXfrm>
    </dsp:sp>
    <dsp:sp modelId="{E77870C1-FF50-4318-B884-4E894B4997DF}">
      <dsp:nvSpPr>
        <dsp:cNvPr id="0" name=""/>
        <dsp:cNvSpPr/>
      </dsp:nvSpPr>
      <dsp:spPr>
        <a:xfrm>
          <a:off x="7132029" y="1371600"/>
          <a:ext cx="2376859" cy="2880360"/>
        </a:xfrm>
        <a:prstGeom prst="rect">
          <a:avLst/>
        </a:prstGeom>
        <a:solidFill>
          <a:schemeClr val="accent5">
            <a:hueOff val="0"/>
            <a:satOff val="0"/>
            <a:lumOff val="0"/>
            <a:alphaOff val="0"/>
          </a:schemeClr>
        </a:solidFill>
        <a:ln w="10795" cap="flat" cmpd="sng" algn="ctr">
          <a:solidFill>
            <a:srgbClr val="FFFFF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Messaging</a:t>
          </a:r>
        </a:p>
        <a:p>
          <a:pPr lvl="0" algn="ctr" defTabSz="1333500">
            <a:lnSpc>
              <a:spcPct val="90000"/>
            </a:lnSpc>
            <a:spcBef>
              <a:spcPct val="0"/>
            </a:spcBef>
            <a:spcAft>
              <a:spcPct val="35000"/>
            </a:spcAft>
          </a:pPr>
          <a:r>
            <a:rPr lang="en-US" sz="3000" kern="1200" dirty="0" smtClean="0"/>
            <a:t>Service</a:t>
          </a:r>
          <a:endParaRPr lang="en-US" sz="3000" kern="1200" dirty="0"/>
        </a:p>
      </dsp:txBody>
      <dsp:txXfrm>
        <a:off x="7132029" y="1371600"/>
        <a:ext cx="2376859" cy="2880360"/>
      </dsp:txXfrm>
    </dsp:sp>
    <dsp:sp modelId="{3F7D5DD1-3849-4168-9C42-F803EFDD7A50}">
      <dsp:nvSpPr>
        <dsp:cNvPr id="0" name=""/>
        <dsp:cNvSpPr/>
      </dsp:nvSpPr>
      <dsp:spPr>
        <a:xfrm>
          <a:off x="9508889" y="1371600"/>
          <a:ext cx="2376859" cy="2880360"/>
        </a:xfrm>
        <a:prstGeom prst="rect">
          <a:avLst/>
        </a:prstGeom>
        <a:solidFill>
          <a:schemeClr val="tx2"/>
        </a:solidFill>
        <a:ln w="10795" cap="flat" cmpd="sng" algn="ctr">
          <a:solidFill>
            <a:srgbClr val="FFFFF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Interop</a:t>
          </a:r>
        </a:p>
        <a:p>
          <a:pPr lvl="0" algn="ctr" defTabSz="1333500">
            <a:lnSpc>
              <a:spcPct val="90000"/>
            </a:lnSpc>
            <a:spcBef>
              <a:spcPct val="0"/>
            </a:spcBef>
            <a:spcAft>
              <a:spcPct val="35000"/>
            </a:spcAft>
          </a:pPr>
          <a:r>
            <a:rPr lang="en-US" sz="3000" kern="1200" dirty="0" smtClean="0"/>
            <a:t>Service</a:t>
          </a:r>
          <a:endParaRPr lang="en-US" sz="3000" kern="1200" dirty="0"/>
        </a:p>
      </dsp:txBody>
      <dsp:txXfrm>
        <a:off x="9508889" y="1371600"/>
        <a:ext cx="2376859" cy="2880360"/>
      </dsp:txXfrm>
    </dsp:sp>
    <dsp:sp modelId="{E8834377-4981-4DFD-B6E7-AA3D0E6673F5}">
      <dsp:nvSpPr>
        <dsp:cNvPr id="0" name=""/>
        <dsp:cNvSpPr/>
      </dsp:nvSpPr>
      <dsp:spPr>
        <a:xfrm>
          <a:off x="0" y="4251960"/>
          <a:ext cx="11887200" cy="320040"/>
        </a:xfrm>
        <a:prstGeom prst="rect">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99C00F8-CAC1-44AC-9BD6-3106F090AA1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8933772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277604-F957-433F-BCA2-0779A8E9576D}"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123143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lnSpcReduction="10000"/>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FC07A61E-829A-4CCB-BE00-02FFD4FDCCD1}"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818177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5:31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29</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4069257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9" y="3954462"/>
            <a:ext cx="7315200" cy="1371580"/>
          </a:xfrm>
          <a:noFill/>
        </p:spPr>
        <p:txBody>
          <a:bodyPr lIns="146289" tIns="91431" rIns="146289" bIns="91431" anchor="t" anchorCtr="0"/>
          <a:lstStyle>
            <a:lvl1pPr algn="l" defTabSz="932651"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289" tIns="109717" rIns="146289" bIns="109717">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651"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3"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10"/>
            <a:ext cx="2376488" cy="46712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36941423"/>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3922569"/>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3"/>
            <a:ext cx="8228300" cy="1371579"/>
          </a:xfrm>
          <a:noFill/>
        </p:spPr>
        <p:txBody>
          <a:bodyPr tIns="91431" bIns="91431" anchor="t" anchorCtr="0"/>
          <a:lstStyle>
            <a:lvl1pPr algn="l" defTabSz="932651"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62" tIns="146289" rIns="182862" bIns="146289">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651"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3"/>
            <a:ext cx="8228300" cy="1371579"/>
          </a:xfrm>
          <a:noFill/>
        </p:spPr>
        <p:txBody>
          <a:bodyPr tIns="91431" bIns="91431" anchor="t" anchorCtr="0"/>
          <a:lstStyle>
            <a:lvl1pPr algn="l" defTabSz="932651"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62" tIns="146289" rIns="182862" bIns="146289">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651"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41519843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9" y="3954462"/>
            <a:ext cx="7315200" cy="1371580"/>
          </a:xfrm>
          <a:noFill/>
        </p:spPr>
        <p:txBody>
          <a:bodyPr lIns="146289" tIns="91431" rIns="146289" bIns="91431" anchor="t" anchorCtr="0"/>
          <a:lstStyle>
            <a:lvl1pPr algn="l" defTabSz="932651"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289" tIns="109717" rIns="146289" bIns="109717">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651"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3"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02683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7759497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3"/>
            <a:ext cx="8228300" cy="1371579"/>
          </a:xfrm>
          <a:noFill/>
        </p:spPr>
        <p:txBody>
          <a:bodyPr tIns="91431" bIns="91431" anchor="t" anchorCtr="0"/>
          <a:lstStyle>
            <a:lvl1pPr algn="l" defTabSz="932651"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62" tIns="146289" rIns="182862" bIns="146289">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651"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033960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7233359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6190797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6423151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9090461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1747073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87655831"/>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4743874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0803233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39370182"/>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91695750"/>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50781552"/>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43274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16680229"/>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96613968"/>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1958098"/>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313215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8201780"/>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10787400"/>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394297182"/>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25782107"/>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54229758"/>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3116515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01418802"/>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17814072"/>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28094012"/>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48777593"/>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64286262"/>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69440164"/>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0645407"/>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48863870"/>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3"/>
            <a:ext cx="8228300" cy="1371579"/>
          </a:xfrm>
          <a:noFill/>
        </p:spPr>
        <p:txBody>
          <a:bodyPr tIns="91431" bIns="91431" anchor="t" anchorCtr="0"/>
          <a:lstStyle>
            <a:lvl1pPr algn="l" defTabSz="932651"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62" tIns="146289" rIns="182862" bIns="146289">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651"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3141105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4"/>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11" indent="0">
              <a:buNone/>
              <a:defRPr/>
            </a:lvl3pPr>
            <a:lvl4pPr marL="457020" indent="0">
              <a:buNone/>
              <a:defRPr/>
            </a:lvl4pPr>
            <a:lvl5pPr marL="685531"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517452"/>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4"/>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1" indent="0">
              <a:buNone/>
              <a:defRPr/>
            </a:lvl3pPr>
            <a:lvl4pPr marL="457020" indent="0">
              <a:buNone/>
              <a:defRPr/>
            </a:lvl4pPr>
            <a:lvl5pPr marL="685531"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018095"/>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74922740"/>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75583839"/>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36901936"/>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87394861"/>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25" indent="-287225">
              <a:spcBef>
                <a:spcPts val="1224"/>
              </a:spcBef>
              <a:buClr>
                <a:schemeClr val="tx1"/>
              </a:buClr>
              <a:buFont typeface="Arial" pitchFamily="34" charset="0"/>
              <a:buChar char="•"/>
              <a:defRPr sz="3600"/>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53"/>
            <a:ext cx="5486399" cy="2536079"/>
          </a:xfrm>
        </p:spPr>
        <p:txBody>
          <a:bodyPr wrap="square">
            <a:spAutoFit/>
          </a:bodyPr>
          <a:lstStyle>
            <a:lvl1pPr marL="287225" indent="-287225">
              <a:spcBef>
                <a:spcPts val="1224"/>
              </a:spcBef>
              <a:buClr>
                <a:schemeClr val="tx1"/>
              </a:buClr>
              <a:buFont typeface="Arial" pitchFamily="34" charset="0"/>
              <a:buChar char="•"/>
              <a:defRPr sz="3600"/>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97812026"/>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25" indent="-287225">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53"/>
            <a:ext cx="5486399" cy="2536079"/>
          </a:xfrm>
        </p:spPr>
        <p:txBody>
          <a:bodyPr wrap="square">
            <a:spAutoFit/>
          </a:bodyPr>
          <a:lstStyle>
            <a:lvl1pPr marL="287225" indent="-287225">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51607255"/>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02090801"/>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9502120"/>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4994897"/>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89819019"/>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33626988"/>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16149778"/>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70757952"/>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37282995"/>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3440529"/>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26448527"/>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18945218"/>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6960604"/>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7292993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3"/>
            <a:ext cx="8228300" cy="1371579"/>
          </a:xfrm>
          <a:noFill/>
        </p:spPr>
        <p:txBody>
          <a:bodyPr tIns="91431" bIns="91431" anchor="t" anchorCtr="0"/>
          <a:lstStyle>
            <a:lvl1pPr algn="l" defTabSz="932651"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62" tIns="146289" rIns="182862" bIns="146289">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651"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666031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21166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6040663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57274834"/>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15137347"/>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7191165"/>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79164318"/>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82386215"/>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19196001"/>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87829376"/>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19690446"/>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theme" Target="../theme/theme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image" Target="../media/image7.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image" Target="../media/image7.png"/><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theme" Target="../theme/theme5.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slideLayout" Target="../slideLayouts/slideLayout91.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5" Type="http://schemas.openxmlformats.org/officeDocument/2006/relationships/image" Target="../media/image7.png"/><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9.xml"/><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image" Target="../media/image7.png"/><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theme" Target="../theme/theme7.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68" r:id="rId12"/>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43413252"/>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34974718"/>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40" r:id="rId12"/>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13424718"/>
      </p:ext>
    </p:extLst>
  </p:cSld>
  <p:clrMap bg1="lt1" tx1="dk1" bg2="lt2" tx2="dk2" accent1="accent1" accent2="accent2" accent3="accent3" accent4="accent4" accent5="accent5" accent6="accent6" hlink="hlink" folHlink="folHlink"/>
  <p:sldLayoutIdLst>
    <p:sldLayoutId id="2147484244" r:id="rId1"/>
    <p:sldLayoutId id="2147484245" r:id="rId2"/>
    <p:sldLayoutId id="2147484246" r:id="rId3"/>
    <p:sldLayoutId id="2147484247" r:id="rId4"/>
    <p:sldLayoutId id="2147484248" r:id="rId5"/>
    <p:sldLayoutId id="2147484249" r:id="rId6"/>
    <p:sldLayoutId id="2147484250" r:id="rId7"/>
    <p:sldLayoutId id="2147484251" r:id="rId8"/>
    <p:sldLayoutId id="2147484252" r:id="rId9"/>
    <p:sldLayoutId id="2147484253" r:id="rId10"/>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36296464"/>
      </p:ext>
    </p:extLst>
  </p:cSld>
  <p:clrMap bg1="lt1" tx1="dk1" bg2="lt2" tx2="dk2" accent1="accent1" accent2="accent2" accent3="accent3" accent4="accent4" accent5="accent5" accent6="accent6" hlink="hlink" folHlink="folHlink"/>
  <p:sldLayoutIdLst>
    <p:sldLayoutId id="2147484255" r:id="rId1"/>
    <p:sldLayoutId id="2147484256" r:id="rId2"/>
    <p:sldLayoutId id="2147484257" r:id="rId3"/>
    <p:sldLayoutId id="2147484258" r:id="rId4"/>
    <p:sldLayoutId id="2147484259" r:id="rId5"/>
    <p:sldLayoutId id="2147484260" r:id="rId6"/>
    <p:sldLayoutId id="2147484261" r:id="rId7"/>
    <p:sldLayoutId id="2147484262" r:id="rId8"/>
    <p:sldLayoutId id="2147484263" r:id="rId9"/>
    <p:sldLayoutId id="2147484264" r:id="rId10"/>
    <p:sldLayoutId id="2147484265" r:id="rId11"/>
    <p:sldLayoutId id="2147484266" r:id="rId12"/>
    <p:sldLayoutId id="2147484267" r:id="rId13"/>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47970907"/>
      </p:ext>
    </p:extLst>
  </p:cSld>
  <p:clrMap bg1="lt1" tx1="dk1" bg2="lt2" tx2="dk2" accent1="accent1" accent2="accent2" accent3="accent3" accent4="accent4" accent5="accent5" accent6="accent6" hlink="hlink" folHlink="folHlink"/>
  <p:sldLayoutIdLst>
    <p:sldLayoutId id="2147484270" r:id="rId1"/>
    <p:sldLayoutId id="2147484271" r:id="rId2"/>
    <p:sldLayoutId id="2147484272" r:id="rId3"/>
    <p:sldLayoutId id="2147484273" r:id="rId4"/>
    <p:sldLayoutId id="2147484274" r:id="rId5"/>
    <p:sldLayoutId id="2147484275" r:id="rId6"/>
    <p:sldLayoutId id="2147484276" r:id="rId7"/>
    <p:sldLayoutId id="2147484277" r:id="rId8"/>
    <p:sldLayoutId id="2147484278" r:id="rId9"/>
    <p:sldLayoutId id="214748427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myspc.sharepointconference.com/" TargetMode="External"/><Relationship Id="rId1" Type="http://schemas.openxmlformats.org/officeDocument/2006/relationships/slideLayout" Target="../slideLayouts/slideLayout10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8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91.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9350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Walkthrough of a workflow app</a:t>
            </a:r>
          </a:p>
        </p:txBody>
      </p:sp>
    </p:spTree>
    <p:extLst>
      <p:ext uri="{BB962C8B-B14F-4D97-AF65-F5344CB8AC3E}">
        <p14:creationId xmlns:p14="http://schemas.microsoft.com/office/powerpoint/2010/main" val="353777088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Walkthrough of a workflow app</a:t>
            </a:r>
            <a:endParaRPr lang="en-US" dirty="0"/>
          </a:p>
        </p:txBody>
      </p:sp>
      <p:sp>
        <p:nvSpPr>
          <p:cNvPr id="6" name="Text Placeholder 5"/>
          <p:cNvSpPr>
            <a:spLocks noGrp="1"/>
          </p:cNvSpPr>
          <p:nvPr>
            <p:ph type="body" sz="quarter" idx="10"/>
          </p:nvPr>
        </p:nvSpPr>
        <p:spPr>
          <a:xfrm>
            <a:off x="274640" y="1212850"/>
            <a:ext cx="5486399" cy="1369598"/>
          </a:xfrm>
        </p:spPr>
        <p:txBody>
          <a:bodyPr/>
          <a:lstStyle/>
          <a:p>
            <a:r>
              <a:rPr lang="en-US" dirty="0" smtClean="0">
                <a:gradFill>
                  <a:gsLst>
                    <a:gs pos="1250">
                      <a:schemeClr val="tx2"/>
                    </a:gs>
                    <a:gs pos="99000">
                      <a:schemeClr val="tx2"/>
                    </a:gs>
                  </a:gsLst>
                  <a:lin ang="5400000" scaled="0"/>
                </a:gradFill>
              </a:rPr>
              <a:t>Scenario: Speaker Series</a:t>
            </a:r>
            <a:endParaRPr lang="en-US" dirty="0">
              <a:gradFill>
                <a:gsLst>
                  <a:gs pos="1250">
                    <a:schemeClr val="tx2"/>
                  </a:gs>
                  <a:gs pos="99000">
                    <a:schemeClr val="tx2"/>
                  </a:gs>
                </a:gsLst>
                <a:lin ang="5400000" scaled="0"/>
              </a:gradFill>
            </a:endParaRPr>
          </a:p>
          <a:p>
            <a:pPr lvl="1"/>
            <a:endParaRPr lang="en-US" dirty="0"/>
          </a:p>
          <a:p>
            <a:pPr lvl="1"/>
            <a:endParaRPr lang="en-US" dirty="0"/>
          </a:p>
        </p:txBody>
      </p:sp>
      <p:sp>
        <p:nvSpPr>
          <p:cNvPr id="2" name="Text Placeholder 1"/>
          <p:cNvSpPr>
            <a:spLocks noGrp="1"/>
          </p:cNvSpPr>
          <p:nvPr>
            <p:ph type="body" sz="quarter" idx="11"/>
          </p:nvPr>
        </p:nvSpPr>
        <p:spPr>
          <a:xfrm>
            <a:off x="6675440" y="1212850"/>
            <a:ext cx="5486399" cy="4194730"/>
          </a:xfrm>
        </p:spPr>
        <p:txBody>
          <a:bodyPr/>
          <a:lstStyle/>
          <a:p>
            <a:r>
              <a:rPr lang="en-US" dirty="0" smtClean="0">
                <a:gradFill>
                  <a:gsLst>
                    <a:gs pos="1250">
                      <a:schemeClr val="tx2"/>
                    </a:gs>
                    <a:gs pos="99000">
                      <a:schemeClr val="tx2"/>
                    </a:gs>
                  </a:gsLst>
                  <a:lin ang="5400000" scaled="0"/>
                </a:gradFill>
              </a:rPr>
              <a:t>Contents and Logic</a:t>
            </a:r>
            <a:endParaRPr lang="en-US" dirty="0">
              <a:gradFill>
                <a:gsLst>
                  <a:gs pos="1250">
                    <a:schemeClr val="tx2"/>
                  </a:gs>
                  <a:gs pos="99000">
                    <a:schemeClr val="tx2"/>
                  </a:gs>
                </a:gsLst>
                <a:lin ang="5400000" scaled="0"/>
              </a:gradFill>
            </a:endParaRPr>
          </a:p>
          <a:p>
            <a:pPr lvl="1">
              <a:spcBef>
                <a:spcPts val="1224"/>
              </a:spcBef>
              <a:buClr>
                <a:schemeClr val="tx1"/>
              </a:buClr>
            </a:pPr>
            <a:r>
              <a:rPr lang="en-US" dirty="0" smtClean="0"/>
              <a:t>App project </a:t>
            </a:r>
          </a:p>
          <a:p>
            <a:pPr lvl="1">
              <a:spcBef>
                <a:spcPts val="1224"/>
              </a:spcBef>
              <a:buClr>
                <a:schemeClr val="tx1"/>
              </a:buClr>
            </a:pPr>
            <a:r>
              <a:rPr lang="en-US" dirty="0" smtClean="0"/>
              <a:t>List and Content Type schema</a:t>
            </a:r>
          </a:p>
          <a:p>
            <a:pPr lvl="1">
              <a:spcBef>
                <a:spcPts val="1224"/>
              </a:spcBef>
              <a:buClr>
                <a:schemeClr val="tx1"/>
              </a:buClr>
            </a:pPr>
            <a:r>
              <a:rPr lang="en-US" dirty="0" smtClean="0"/>
              <a:t>Custom pages</a:t>
            </a:r>
          </a:p>
          <a:p>
            <a:pPr lvl="1">
              <a:spcBef>
                <a:spcPts val="1224"/>
              </a:spcBef>
              <a:buClr>
                <a:schemeClr val="tx1"/>
              </a:buClr>
            </a:pPr>
            <a:r>
              <a:rPr lang="en-US" dirty="0" smtClean="0"/>
              <a:t>New workflows</a:t>
            </a:r>
          </a:p>
          <a:p>
            <a:pPr lvl="1">
              <a:spcBef>
                <a:spcPts val="1224"/>
              </a:spcBef>
              <a:buClr>
                <a:schemeClr val="tx1"/>
              </a:buClr>
            </a:pPr>
            <a:endParaRPr lang="en-US" dirty="0" smtClean="0"/>
          </a:p>
          <a:p>
            <a:pPr lvl="1">
              <a:spcBef>
                <a:spcPts val="1224"/>
              </a:spcBef>
              <a:buClr>
                <a:schemeClr val="tx1"/>
              </a:buClr>
            </a:pPr>
            <a:r>
              <a:rPr lang="en-US" dirty="0" smtClean="0"/>
              <a:t>List item reads and writes</a:t>
            </a:r>
          </a:p>
          <a:p>
            <a:pPr lvl="1">
              <a:spcBef>
                <a:spcPts val="1224"/>
              </a:spcBef>
              <a:buClr>
                <a:schemeClr val="tx1"/>
              </a:buClr>
            </a:pPr>
            <a:r>
              <a:rPr lang="en-US" dirty="0" smtClean="0"/>
              <a:t>Tasks </a:t>
            </a:r>
          </a:p>
          <a:p>
            <a:pPr lvl="1">
              <a:spcBef>
                <a:spcPts val="1224"/>
              </a:spcBef>
              <a:buClr>
                <a:schemeClr val="tx1"/>
              </a:buClr>
            </a:pPr>
            <a:r>
              <a:rPr lang="en-US" dirty="0" smtClean="0"/>
              <a:t>E-mail</a:t>
            </a:r>
          </a:p>
        </p:txBody>
      </p:sp>
      <p:pic>
        <p:nvPicPr>
          <p:cNvPr id="9" name="Picture 8"/>
          <p:cNvPicPr>
            <a:picLocks noChangeAspect="1"/>
          </p:cNvPicPr>
          <p:nvPr/>
        </p:nvPicPr>
        <p:blipFill>
          <a:blip r:embed="rId2"/>
          <a:stretch>
            <a:fillRect/>
          </a:stretch>
        </p:blipFill>
        <p:spPr>
          <a:xfrm>
            <a:off x="427038" y="2084980"/>
            <a:ext cx="5509731" cy="4909546"/>
          </a:xfrm>
          <a:prstGeom prst="rect">
            <a:avLst/>
          </a:prstGeom>
        </p:spPr>
      </p:pic>
    </p:spTree>
    <p:extLst>
      <p:ext uri="{BB962C8B-B14F-4D97-AF65-F5344CB8AC3E}">
        <p14:creationId xmlns:p14="http://schemas.microsoft.com/office/powerpoint/2010/main" val="219795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Speaker Series (Flowchart)</a:t>
            </a:r>
            <a:endParaRPr lang="en-US" dirty="0"/>
          </a:p>
        </p:txBody>
      </p:sp>
      <p:sp>
        <p:nvSpPr>
          <p:cNvPr id="6" name="Text Placeholder 5"/>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33621148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Making workflow dynamic</a:t>
            </a:r>
            <a:endParaRPr lang="en-US" dirty="0"/>
          </a:p>
        </p:txBody>
      </p:sp>
      <p:sp>
        <p:nvSpPr>
          <p:cNvPr id="6" name="Text Placeholder 5"/>
          <p:cNvSpPr>
            <a:spLocks noGrp="1"/>
          </p:cNvSpPr>
          <p:nvPr>
            <p:ph type="body" sz="quarter" idx="10"/>
          </p:nvPr>
        </p:nvSpPr>
        <p:spPr>
          <a:xfrm>
            <a:off x="274640" y="1212850"/>
            <a:ext cx="5486399" cy="1369598"/>
          </a:xfrm>
        </p:spPr>
        <p:txBody>
          <a:bodyPr/>
          <a:lstStyle/>
          <a:p>
            <a:r>
              <a:rPr lang="en-US" dirty="0" smtClean="0">
                <a:gradFill>
                  <a:gsLst>
                    <a:gs pos="1250">
                      <a:schemeClr val="tx2"/>
                    </a:gs>
                    <a:gs pos="99000">
                      <a:schemeClr val="tx2"/>
                    </a:gs>
                  </a:gsLst>
                  <a:lin ang="5400000" scaled="0"/>
                </a:gradFill>
              </a:rPr>
              <a:t>Scenario: Speaker </a:t>
            </a:r>
            <a:r>
              <a:rPr lang="en-US" dirty="0">
                <a:gradFill>
                  <a:gsLst>
                    <a:gs pos="1250">
                      <a:schemeClr val="tx2"/>
                    </a:gs>
                    <a:gs pos="99000">
                      <a:schemeClr val="tx2"/>
                    </a:gs>
                  </a:gsLst>
                  <a:lin ang="5400000" scaled="0"/>
                </a:gradFill>
              </a:rPr>
              <a:t>Series</a:t>
            </a:r>
          </a:p>
          <a:p>
            <a:pPr lvl="1"/>
            <a:endParaRPr lang="en-US" dirty="0"/>
          </a:p>
          <a:p>
            <a:pPr lvl="1"/>
            <a:endParaRPr lang="en-US" dirty="0"/>
          </a:p>
        </p:txBody>
      </p:sp>
      <p:sp>
        <p:nvSpPr>
          <p:cNvPr id="2" name="Text Placeholder 1"/>
          <p:cNvSpPr>
            <a:spLocks noGrp="1"/>
          </p:cNvSpPr>
          <p:nvPr>
            <p:ph type="body" sz="quarter" idx="11"/>
          </p:nvPr>
        </p:nvSpPr>
        <p:spPr/>
        <p:txBody>
          <a:bodyPr/>
          <a:lstStyle/>
          <a:p>
            <a:r>
              <a:rPr lang="en-US" dirty="0" smtClean="0">
                <a:gradFill>
                  <a:gsLst>
                    <a:gs pos="1250">
                      <a:schemeClr val="tx2"/>
                    </a:gs>
                    <a:gs pos="99000">
                      <a:schemeClr val="tx2"/>
                    </a:gs>
                  </a:gsLst>
                  <a:lin ang="5400000" scaled="0"/>
                </a:gradFill>
              </a:rPr>
              <a:t>What’s Different</a:t>
            </a:r>
            <a:endParaRPr lang="en-US" dirty="0">
              <a:gradFill>
                <a:gsLst>
                  <a:gs pos="1250">
                    <a:schemeClr val="tx2"/>
                  </a:gs>
                  <a:gs pos="99000">
                    <a:schemeClr val="tx2"/>
                  </a:gs>
                </a:gsLst>
                <a:lin ang="5400000" scaled="0"/>
              </a:gradFill>
            </a:endParaRPr>
          </a:p>
          <a:p>
            <a:pPr lvl="1">
              <a:spcBef>
                <a:spcPts val="1224"/>
              </a:spcBef>
              <a:buClr>
                <a:schemeClr val="tx1"/>
              </a:buClr>
            </a:pPr>
            <a:r>
              <a:rPr lang="en-US" dirty="0" smtClean="0"/>
              <a:t>State machine workflow</a:t>
            </a:r>
          </a:p>
          <a:p>
            <a:pPr lvl="1">
              <a:spcBef>
                <a:spcPts val="1224"/>
              </a:spcBef>
              <a:buClr>
                <a:schemeClr val="tx1"/>
              </a:buClr>
            </a:pPr>
            <a:endParaRPr lang="en-US" dirty="0" smtClean="0"/>
          </a:p>
          <a:p>
            <a:pPr lvl="1">
              <a:spcBef>
                <a:spcPts val="1224"/>
              </a:spcBef>
              <a:buClr>
                <a:schemeClr val="tx1"/>
              </a:buClr>
            </a:pPr>
            <a:r>
              <a:rPr lang="en-US" dirty="0" smtClean="0"/>
              <a:t>Custom event activity</a:t>
            </a:r>
          </a:p>
          <a:p>
            <a:pPr lvl="1">
              <a:spcBef>
                <a:spcPts val="1224"/>
              </a:spcBef>
              <a:buClr>
                <a:schemeClr val="tx1"/>
              </a:buClr>
            </a:pPr>
            <a:r>
              <a:rPr lang="en-US" dirty="0" smtClean="0"/>
              <a:t>Send a custom event using JSOM</a:t>
            </a:r>
          </a:p>
        </p:txBody>
      </p:sp>
      <p:pic>
        <p:nvPicPr>
          <p:cNvPr id="5" name="Picture 4"/>
          <p:cNvPicPr>
            <a:picLocks noChangeAspect="1"/>
          </p:cNvPicPr>
          <p:nvPr/>
        </p:nvPicPr>
        <p:blipFill>
          <a:blip r:embed="rId2"/>
          <a:stretch>
            <a:fillRect/>
          </a:stretch>
        </p:blipFill>
        <p:spPr>
          <a:xfrm>
            <a:off x="122238" y="2232079"/>
            <a:ext cx="6350000" cy="4779409"/>
          </a:xfrm>
          <a:prstGeom prst="rect">
            <a:avLst/>
          </a:prstGeom>
        </p:spPr>
      </p:pic>
    </p:spTree>
    <p:extLst>
      <p:ext uri="{BB962C8B-B14F-4D97-AF65-F5344CB8AC3E}">
        <p14:creationId xmlns:p14="http://schemas.microsoft.com/office/powerpoint/2010/main" val="3972738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74639" y="3954463"/>
            <a:ext cx="8381998" cy="1371579"/>
          </a:xfrm>
        </p:spPr>
        <p:txBody>
          <a:bodyPr/>
          <a:lstStyle/>
          <a:p>
            <a:r>
              <a:rPr lang="en-US" dirty="0" smtClean="0"/>
              <a:t>Speaker Series (State Machine)</a:t>
            </a:r>
            <a:endParaRPr lang="en-US" dirty="0"/>
          </a:p>
        </p:txBody>
      </p:sp>
      <p:sp>
        <p:nvSpPr>
          <p:cNvPr id="6" name="Text Placeholder 5"/>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15476040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Unlocked APIs</a:t>
            </a:r>
            <a:endParaRPr lang="en-US" dirty="0"/>
          </a:p>
        </p:txBody>
      </p:sp>
    </p:spTree>
    <p:extLst>
      <p:ext uri="{BB962C8B-B14F-4D97-AF65-F5344CB8AC3E}">
        <p14:creationId xmlns:p14="http://schemas.microsoft.com/office/powerpoint/2010/main" val="64808586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Workflow Object Model</a:t>
            </a:r>
            <a:endParaRPr lang="en-US" dirty="0"/>
          </a:p>
        </p:txBody>
      </p:sp>
      <p:sp>
        <p:nvSpPr>
          <p:cNvPr id="6" name="Text Placeholder 5"/>
          <p:cNvSpPr>
            <a:spLocks noGrp="1"/>
          </p:cNvSpPr>
          <p:nvPr>
            <p:ph type="body" sz="quarter" idx="10"/>
          </p:nvPr>
        </p:nvSpPr>
        <p:spPr>
          <a:xfrm>
            <a:off x="274638" y="1212851"/>
            <a:ext cx="11887200" cy="3825894"/>
          </a:xfrm>
        </p:spPr>
        <p:txBody>
          <a:bodyPr/>
          <a:lstStyle/>
          <a:p>
            <a:r>
              <a:rPr lang="en-US" dirty="0" smtClean="0"/>
              <a:t>Scenarios</a:t>
            </a:r>
            <a:endParaRPr lang="en-US" dirty="0"/>
          </a:p>
          <a:p>
            <a:pPr lvl="1"/>
            <a:r>
              <a:rPr lang="en-US" dirty="0" smtClean="0"/>
              <a:t>Alternate workflow UI</a:t>
            </a:r>
          </a:p>
          <a:p>
            <a:pPr lvl="1"/>
            <a:r>
              <a:rPr lang="en-US" dirty="0" smtClean="0"/>
              <a:t>Mobile </a:t>
            </a:r>
            <a:r>
              <a:rPr lang="en-US" smtClean="0"/>
              <a:t>workflow experiences</a:t>
            </a:r>
            <a:endParaRPr lang="en-US" dirty="0" smtClean="0"/>
          </a:p>
          <a:p>
            <a:pPr lvl="1"/>
            <a:r>
              <a:rPr lang="en-US" dirty="0" smtClean="0"/>
              <a:t>Management of workflow to align with apps</a:t>
            </a:r>
          </a:p>
          <a:p>
            <a:pPr lvl="1"/>
            <a:r>
              <a:rPr lang="en-US" dirty="0" smtClean="0"/>
              <a:t>Custom tools and designers</a:t>
            </a:r>
          </a:p>
          <a:p>
            <a:r>
              <a:rPr lang="en-US" dirty="0" smtClean="0"/>
              <a:t>All Client Object Model Flavors</a:t>
            </a:r>
            <a:endParaRPr lang="en-US" dirty="0"/>
          </a:p>
          <a:p>
            <a:pPr lvl="1"/>
            <a:r>
              <a:rPr lang="en-US" dirty="0" smtClean="0"/>
              <a:t>CSOM</a:t>
            </a:r>
          </a:p>
          <a:p>
            <a:pPr lvl="1"/>
            <a:r>
              <a:rPr lang="en-US" dirty="0" smtClean="0"/>
              <a:t>JSOM</a:t>
            </a:r>
          </a:p>
          <a:p>
            <a:pPr lvl="1"/>
            <a:r>
              <a:rPr lang="en-US" dirty="0" smtClean="0"/>
              <a:t>REST</a:t>
            </a:r>
            <a:endParaRPr lang="en-US" dirty="0"/>
          </a:p>
        </p:txBody>
      </p:sp>
    </p:spTree>
    <p:extLst>
      <p:ext uri="{BB962C8B-B14F-4D97-AF65-F5344CB8AC3E}">
        <p14:creationId xmlns:p14="http://schemas.microsoft.com/office/powerpoint/2010/main" val="241748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Workflow Object Model</a:t>
            </a:r>
            <a:endParaRPr lang="en-US" dirty="0"/>
          </a:p>
        </p:txBody>
      </p:sp>
      <p:sp>
        <p:nvSpPr>
          <p:cNvPr id="3" name="Text Placeholder 2"/>
          <p:cNvSpPr>
            <a:spLocks noGrp="1"/>
          </p:cNvSpPr>
          <p:nvPr>
            <p:ph type="body" sz="quarter" idx="10"/>
          </p:nvPr>
        </p:nvSpPr>
        <p:spPr>
          <a:xfrm>
            <a:off x="274638" y="1212851"/>
            <a:ext cx="11887200" cy="735512"/>
          </a:xfrm>
        </p:spPr>
        <p:txBody>
          <a:bodyPr/>
          <a:lstStyle/>
          <a:p>
            <a:endParaRPr lang="en-US"/>
          </a:p>
        </p:txBody>
      </p:sp>
      <p:graphicFrame>
        <p:nvGraphicFramePr>
          <p:cNvPr id="2" name="Diagram 1"/>
          <p:cNvGraphicFramePr/>
          <p:nvPr>
            <p:extLst>
              <p:ext uri="{D42A27DB-BD31-4B8C-83A1-F6EECF244321}">
                <p14:modId xmlns:p14="http://schemas.microsoft.com/office/powerpoint/2010/main" val="231096781"/>
              </p:ext>
            </p:extLst>
          </p:nvPr>
        </p:nvGraphicFramePr>
        <p:xfrm>
          <a:off x="274638" y="1592262"/>
          <a:ext cx="118872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89215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code</a:t>
            </a:r>
            <a:endParaRPr lang="en-US" dirty="0"/>
          </a:p>
        </p:txBody>
      </p:sp>
      <p:sp>
        <p:nvSpPr>
          <p:cNvPr id="4" name="Text Placeholder 3"/>
          <p:cNvSpPr>
            <a:spLocks noGrp="1"/>
          </p:cNvSpPr>
          <p:nvPr>
            <p:ph type="body" sz="quarter" idx="10"/>
          </p:nvPr>
        </p:nvSpPr>
        <p:spPr>
          <a:xfrm>
            <a:off x="274639" y="1221158"/>
            <a:ext cx="11887199" cy="5941604"/>
          </a:xfrm>
        </p:spPr>
        <p:txBody>
          <a:bodyPr/>
          <a:lstStyle/>
          <a:p>
            <a:r>
              <a:rPr lang="en-US" sz="1400" b="1" dirty="0">
                <a:solidFill>
                  <a:schemeClr val="accent2"/>
                </a:solidFill>
                <a:latin typeface="Courier New" panose="02070309020205020404" pitchFamily="49" charset="0"/>
                <a:cs typeface="Courier New" panose="02070309020205020404" pitchFamily="49" charset="0"/>
              </a:rPr>
              <a:t>function </a:t>
            </a:r>
            <a:r>
              <a:rPr lang="en-US" sz="1400" b="1" dirty="0" err="1">
                <a:solidFill>
                  <a:schemeClr val="accent2"/>
                </a:solidFill>
                <a:latin typeface="Courier New" panose="02070309020205020404" pitchFamily="49" charset="0"/>
                <a:cs typeface="Courier New" panose="02070309020205020404" pitchFamily="49" charset="0"/>
              </a:rPr>
              <a:t>initWorkflowServicesManager</a:t>
            </a:r>
            <a:r>
              <a:rPr lang="en-US" sz="1400" b="1" dirty="0">
                <a:solidFill>
                  <a:schemeClr val="accent2"/>
                </a:solidFill>
                <a:latin typeface="Courier New" panose="02070309020205020404" pitchFamily="49" charset="0"/>
                <a:cs typeface="Courier New" panose="02070309020205020404" pitchFamily="49" charset="0"/>
              </a:rPr>
              <a:t>() {</a:t>
            </a:r>
          </a:p>
          <a:p>
            <a:r>
              <a:rPr lang="en-US" sz="1400" b="1" dirty="0">
                <a:solidFill>
                  <a:schemeClr val="accent2"/>
                </a:solidFill>
                <a:latin typeface="Courier New" panose="02070309020205020404" pitchFamily="49" charset="0"/>
                <a:cs typeface="Courier New" panose="02070309020205020404" pitchFamily="49" charset="0"/>
              </a:rPr>
              <a:t>                //Context retrieved.  Now retrieving </a:t>
            </a:r>
            <a:r>
              <a:rPr lang="en-US" sz="1400" b="1" dirty="0" err="1">
                <a:solidFill>
                  <a:schemeClr val="accent2"/>
                </a:solidFill>
                <a:latin typeface="Courier New" panose="02070309020205020404" pitchFamily="49" charset="0"/>
                <a:cs typeface="Courier New" panose="02070309020205020404" pitchFamily="49" charset="0"/>
              </a:rPr>
              <a:t>WorkflowServicesManager</a:t>
            </a:r>
            <a:r>
              <a:rPr lang="en-US" sz="1400" b="1" dirty="0">
                <a:solidFill>
                  <a:schemeClr val="accent2"/>
                </a:solidFill>
                <a:latin typeface="Courier New" panose="02070309020205020404" pitchFamily="49" charset="0"/>
                <a:cs typeface="Courier New" panose="02070309020205020404" pitchFamily="49" charset="0"/>
              </a:rPr>
              <a:t>.</a:t>
            </a:r>
          </a:p>
          <a:p>
            <a:r>
              <a:rPr lang="en-US" sz="1400" b="1" dirty="0">
                <a:solidFill>
                  <a:schemeClr val="accent2"/>
                </a:solidFill>
                <a:latin typeface="Courier New" panose="02070309020205020404" pitchFamily="49" charset="0"/>
                <a:cs typeface="Courier New" panose="02070309020205020404" pitchFamily="49" charset="0"/>
              </a:rPr>
              <a:t>                _</a:t>
            </a:r>
            <a:r>
              <a:rPr lang="en-US" sz="1400" b="1" dirty="0" err="1">
                <a:solidFill>
                  <a:schemeClr val="accent2"/>
                </a:solidFill>
                <a:latin typeface="Courier New" panose="02070309020205020404" pitchFamily="49" charset="0"/>
                <a:cs typeface="Courier New" panose="02070309020205020404" pitchFamily="49" charset="0"/>
              </a:rPr>
              <a:t>wsm</a:t>
            </a:r>
            <a:r>
              <a:rPr lang="en-US" sz="1400" b="1" dirty="0">
                <a:solidFill>
                  <a:schemeClr val="accent2"/>
                </a:solidFill>
                <a:latin typeface="Courier New" panose="02070309020205020404" pitchFamily="49" charset="0"/>
                <a:cs typeface="Courier New" panose="02070309020205020404" pitchFamily="49" charset="0"/>
              </a:rPr>
              <a:t> = new </a:t>
            </a:r>
            <a:r>
              <a:rPr lang="en-US" sz="1400" b="1" dirty="0" err="1">
                <a:solidFill>
                  <a:schemeClr val="accent2"/>
                </a:solidFill>
                <a:latin typeface="Courier New" panose="02070309020205020404" pitchFamily="49" charset="0"/>
                <a:cs typeface="Courier New" panose="02070309020205020404" pitchFamily="49" charset="0"/>
              </a:rPr>
              <a:t>SP.WorkflowServices.WorkflowServicesManager.newObject</a:t>
            </a:r>
            <a:r>
              <a:rPr lang="en-US" sz="1400" b="1" dirty="0">
                <a:solidFill>
                  <a:schemeClr val="accent2"/>
                </a:solidFill>
                <a:latin typeface="Courier New" panose="02070309020205020404" pitchFamily="49" charset="0"/>
                <a:cs typeface="Courier New" panose="02070309020205020404" pitchFamily="49" charset="0"/>
              </a:rPr>
              <a:t>(_</a:t>
            </a:r>
            <a:r>
              <a:rPr lang="en-US" sz="1400" b="1" dirty="0" err="1">
                <a:solidFill>
                  <a:schemeClr val="accent2"/>
                </a:solidFill>
                <a:latin typeface="Courier New" panose="02070309020205020404" pitchFamily="49" charset="0"/>
                <a:cs typeface="Courier New" panose="02070309020205020404" pitchFamily="49" charset="0"/>
              </a:rPr>
              <a:t>hostCtx</a:t>
            </a:r>
            <a:r>
              <a:rPr lang="en-US" sz="1400" b="1" dirty="0">
                <a:solidFill>
                  <a:schemeClr val="accent2"/>
                </a:solidFill>
                <a:latin typeface="Courier New" panose="02070309020205020404" pitchFamily="49" charset="0"/>
                <a:cs typeface="Courier New" panose="02070309020205020404" pitchFamily="49" charset="0"/>
              </a:rPr>
              <a:t>, _</a:t>
            </a:r>
            <a:r>
              <a:rPr lang="en-US" sz="1400" b="1" dirty="0" err="1">
                <a:solidFill>
                  <a:schemeClr val="accent2"/>
                </a:solidFill>
                <a:latin typeface="Courier New" panose="02070309020205020404" pitchFamily="49" charset="0"/>
                <a:cs typeface="Courier New" panose="02070309020205020404" pitchFamily="49" charset="0"/>
              </a:rPr>
              <a:t>hostWeb</a:t>
            </a:r>
            <a:r>
              <a:rPr lang="en-US" sz="1400" b="1" dirty="0">
                <a:solidFill>
                  <a:schemeClr val="accent2"/>
                </a:solidFill>
                <a:latin typeface="Courier New" panose="02070309020205020404" pitchFamily="49" charset="0"/>
                <a:cs typeface="Courier New" panose="02070309020205020404" pitchFamily="49" charset="0"/>
              </a:rPr>
              <a:t>);</a:t>
            </a:r>
          </a:p>
          <a:p>
            <a:r>
              <a:rPr lang="en-US" sz="1400" b="1" dirty="0">
                <a:solidFill>
                  <a:schemeClr val="accent2"/>
                </a:solidFill>
                <a:latin typeface="Courier New" panose="02070309020205020404" pitchFamily="49" charset="0"/>
                <a:cs typeface="Courier New" panose="02070309020205020404" pitchFamily="49" charset="0"/>
              </a:rPr>
              <a:t>                _</a:t>
            </a:r>
            <a:r>
              <a:rPr lang="en-US" sz="1400" b="1" dirty="0" err="1">
                <a:solidFill>
                  <a:schemeClr val="accent2"/>
                </a:solidFill>
                <a:latin typeface="Courier New" panose="02070309020205020404" pitchFamily="49" charset="0"/>
                <a:cs typeface="Courier New" panose="02070309020205020404" pitchFamily="49" charset="0"/>
              </a:rPr>
              <a:t>hostCtx.load</a:t>
            </a:r>
            <a:r>
              <a:rPr lang="en-US" sz="1400" b="1" dirty="0">
                <a:solidFill>
                  <a:schemeClr val="accent2"/>
                </a:solidFill>
                <a:latin typeface="Courier New" panose="02070309020205020404" pitchFamily="49" charset="0"/>
                <a:cs typeface="Courier New" panose="02070309020205020404" pitchFamily="49" charset="0"/>
              </a:rPr>
              <a:t>(_</a:t>
            </a:r>
            <a:r>
              <a:rPr lang="en-US" sz="1400" b="1" dirty="0" err="1">
                <a:solidFill>
                  <a:schemeClr val="accent2"/>
                </a:solidFill>
                <a:latin typeface="Courier New" panose="02070309020205020404" pitchFamily="49" charset="0"/>
                <a:cs typeface="Courier New" panose="02070309020205020404" pitchFamily="49" charset="0"/>
              </a:rPr>
              <a:t>wsm</a:t>
            </a:r>
            <a:r>
              <a:rPr lang="en-US" sz="1400" b="1" dirty="0">
                <a:solidFill>
                  <a:schemeClr val="accent2"/>
                </a:solidFill>
                <a:latin typeface="Courier New" panose="02070309020205020404" pitchFamily="49" charset="0"/>
                <a:cs typeface="Courier New" panose="02070309020205020404" pitchFamily="49" charset="0"/>
              </a:rPr>
              <a:t>);</a:t>
            </a:r>
          </a:p>
          <a:p>
            <a:r>
              <a:rPr lang="en-US" sz="1400" b="1" dirty="0">
                <a:solidFill>
                  <a:schemeClr val="accent2"/>
                </a:solidFill>
                <a:latin typeface="Courier New" panose="02070309020205020404" pitchFamily="49" charset="0"/>
                <a:cs typeface="Courier New" panose="02070309020205020404" pitchFamily="49" charset="0"/>
              </a:rPr>
              <a:t>                _</a:t>
            </a:r>
            <a:r>
              <a:rPr lang="en-US" sz="1400" b="1" dirty="0" err="1">
                <a:solidFill>
                  <a:schemeClr val="accent2"/>
                </a:solidFill>
                <a:latin typeface="Courier New" panose="02070309020205020404" pitchFamily="49" charset="0"/>
                <a:cs typeface="Courier New" panose="02070309020205020404" pitchFamily="49" charset="0"/>
              </a:rPr>
              <a:t>hostCtx.executeQueryAsync</a:t>
            </a:r>
            <a:r>
              <a:rPr lang="en-US" sz="1400" b="1" dirty="0">
                <a:solidFill>
                  <a:schemeClr val="accent2"/>
                </a:solidFill>
                <a:latin typeface="Courier New" panose="02070309020205020404" pitchFamily="49" charset="0"/>
                <a:cs typeface="Courier New" panose="02070309020205020404" pitchFamily="49" charset="0"/>
              </a:rPr>
              <a:t>(</a:t>
            </a:r>
            <a:r>
              <a:rPr lang="en-US" sz="1400" b="1" dirty="0" err="1">
                <a:solidFill>
                  <a:schemeClr val="accent2"/>
                </a:solidFill>
                <a:latin typeface="Courier New" panose="02070309020205020404" pitchFamily="49" charset="0"/>
                <a:cs typeface="Courier New" panose="02070309020205020404" pitchFamily="49" charset="0"/>
              </a:rPr>
              <a:t>initWorkflowDeploymentService</a:t>
            </a:r>
            <a:r>
              <a:rPr lang="en-US" sz="1400" b="1" dirty="0">
                <a:solidFill>
                  <a:schemeClr val="accent2"/>
                </a:solidFill>
                <a:latin typeface="Courier New" panose="02070309020205020404" pitchFamily="49" charset="0"/>
                <a:cs typeface="Courier New" panose="02070309020205020404" pitchFamily="49" charset="0"/>
              </a:rPr>
              <a:t>);</a:t>
            </a:r>
          </a:p>
          <a:p>
            <a:r>
              <a:rPr lang="en-US" sz="1400" b="1" dirty="0">
                <a:solidFill>
                  <a:schemeClr val="accent2"/>
                </a:solidFill>
                <a:latin typeface="Courier New" panose="02070309020205020404" pitchFamily="49" charset="0"/>
                <a:cs typeface="Courier New" panose="02070309020205020404" pitchFamily="49" charset="0"/>
              </a:rPr>
              <a:t>}</a:t>
            </a:r>
          </a:p>
          <a:p>
            <a:r>
              <a:rPr lang="en-US" sz="1400" b="1" dirty="0">
                <a:solidFill>
                  <a:schemeClr val="accent1"/>
                </a:solidFill>
                <a:latin typeface="Courier New" panose="02070309020205020404" pitchFamily="49" charset="0"/>
                <a:cs typeface="Courier New" panose="02070309020205020404" pitchFamily="49" charset="0"/>
              </a:rPr>
              <a:t>function </a:t>
            </a:r>
            <a:r>
              <a:rPr lang="en-US" sz="1400" b="1" dirty="0" err="1">
                <a:solidFill>
                  <a:schemeClr val="accent1"/>
                </a:solidFill>
                <a:latin typeface="Courier New" panose="02070309020205020404" pitchFamily="49" charset="0"/>
                <a:cs typeface="Courier New" panose="02070309020205020404" pitchFamily="49" charset="0"/>
              </a:rPr>
              <a:t>initWorkflowDeploymentService</a:t>
            </a:r>
            <a:r>
              <a:rPr lang="en-US" sz="1400" b="1" dirty="0">
                <a:solidFill>
                  <a:schemeClr val="accent1"/>
                </a:solidFill>
                <a:latin typeface="Courier New" panose="02070309020205020404" pitchFamily="49" charset="0"/>
                <a:cs typeface="Courier New" panose="02070309020205020404" pitchFamily="49" charset="0"/>
              </a:rPr>
              <a:t>() {</a:t>
            </a:r>
          </a:p>
          <a:p>
            <a:r>
              <a:rPr lang="en-US" sz="1400" b="1" dirty="0">
                <a:solidFill>
                  <a:schemeClr val="accent1"/>
                </a:solidFill>
                <a:latin typeface="Courier New" panose="02070309020205020404" pitchFamily="49" charset="0"/>
                <a:cs typeface="Courier New" panose="02070309020205020404" pitchFamily="49" charset="0"/>
              </a:rPr>
              <a:t>                //Now retrieving </a:t>
            </a:r>
            <a:r>
              <a:rPr lang="en-US" sz="1400" b="1" dirty="0" err="1">
                <a:solidFill>
                  <a:schemeClr val="accent1"/>
                </a:solidFill>
                <a:latin typeface="Courier New" panose="02070309020205020404" pitchFamily="49" charset="0"/>
                <a:cs typeface="Courier New" panose="02070309020205020404" pitchFamily="49" charset="0"/>
              </a:rPr>
              <a:t>WorkflowDeplyomentService</a:t>
            </a:r>
            <a:r>
              <a:rPr lang="en-US" sz="1400" b="1" dirty="0">
                <a:solidFill>
                  <a:schemeClr val="accent1"/>
                </a:solidFill>
                <a:latin typeface="Courier New" panose="02070309020205020404" pitchFamily="49" charset="0"/>
                <a:cs typeface="Courier New" panose="02070309020205020404" pitchFamily="49" charset="0"/>
              </a:rPr>
              <a:t>.</a:t>
            </a:r>
          </a:p>
          <a:p>
            <a:r>
              <a:rPr lang="en-US" sz="1400" b="1" dirty="0">
                <a:solidFill>
                  <a:schemeClr val="accent1"/>
                </a:solidFill>
                <a:latin typeface="Courier New" panose="02070309020205020404" pitchFamily="49" charset="0"/>
                <a:cs typeface="Courier New" panose="02070309020205020404" pitchFamily="49" charset="0"/>
              </a:rPr>
              <a:t>                _</a:t>
            </a:r>
            <a:r>
              <a:rPr lang="en-US" sz="1400" b="1" dirty="0" err="1">
                <a:solidFill>
                  <a:schemeClr val="accent1"/>
                </a:solidFill>
                <a:latin typeface="Courier New" panose="02070309020205020404" pitchFamily="49" charset="0"/>
                <a:cs typeface="Courier New" panose="02070309020205020404" pitchFamily="49" charset="0"/>
              </a:rPr>
              <a:t>wds</a:t>
            </a:r>
            <a:r>
              <a:rPr lang="en-US" sz="1400" b="1" dirty="0">
                <a:solidFill>
                  <a:schemeClr val="accent1"/>
                </a:solidFill>
                <a:latin typeface="Courier New" panose="02070309020205020404" pitchFamily="49" charset="0"/>
                <a:cs typeface="Courier New" panose="02070309020205020404" pitchFamily="49" charset="0"/>
              </a:rPr>
              <a:t> = _</a:t>
            </a:r>
            <a:r>
              <a:rPr lang="en-US" sz="1400" b="1" dirty="0" err="1">
                <a:solidFill>
                  <a:schemeClr val="accent1"/>
                </a:solidFill>
                <a:latin typeface="Courier New" panose="02070309020205020404" pitchFamily="49" charset="0"/>
                <a:cs typeface="Courier New" panose="02070309020205020404" pitchFamily="49" charset="0"/>
              </a:rPr>
              <a:t>wsm.getWorkflowDeploymentService</a:t>
            </a:r>
            <a:r>
              <a:rPr lang="en-US" sz="1400" b="1" dirty="0">
                <a:solidFill>
                  <a:schemeClr val="accent1"/>
                </a:solidFill>
                <a:latin typeface="Courier New" panose="02070309020205020404" pitchFamily="49" charset="0"/>
                <a:cs typeface="Courier New" panose="02070309020205020404" pitchFamily="49" charset="0"/>
              </a:rPr>
              <a:t>();</a:t>
            </a:r>
          </a:p>
          <a:p>
            <a:r>
              <a:rPr lang="en-US" sz="1400" b="1" dirty="0">
                <a:solidFill>
                  <a:schemeClr val="accent1"/>
                </a:solidFill>
                <a:latin typeface="Courier New" panose="02070309020205020404" pitchFamily="49" charset="0"/>
                <a:cs typeface="Courier New" panose="02070309020205020404" pitchFamily="49" charset="0"/>
              </a:rPr>
              <a:t>                _</a:t>
            </a:r>
            <a:r>
              <a:rPr lang="en-US" sz="1400" b="1" dirty="0" err="1">
                <a:solidFill>
                  <a:schemeClr val="accent1"/>
                </a:solidFill>
                <a:latin typeface="Courier New" panose="02070309020205020404" pitchFamily="49" charset="0"/>
                <a:cs typeface="Courier New" panose="02070309020205020404" pitchFamily="49" charset="0"/>
              </a:rPr>
              <a:t>hostCtx.load</a:t>
            </a:r>
            <a:r>
              <a:rPr lang="en-US" sz="1400" b="1" dirty="0">
                <a:solidFill>
                  <a:schemeClr val="accent1"/>
                </a:solidFill>
                <a:latin typeface="Courier New" panose="02070309020205020404" pitchFamily="49" charset="0"/>
                <a:cs typeface="Courier New" panose="02070309020205020404" pitchFamily="49" charset="0"/>
              </a:rPr>
              <a:t>(_</a:t>
            </a:r>
            <a:r>
              <a:rPr lang="en-US" sz="1400" b="1" dirty="0" err="1">
                <a:solidFill>
                  <a:schemeClr val="accent1"/>
                </a:solidFill>
                <a:latin typeface="Courier New" panose="02070309020205020404" pitchFamily="49" charset="0"/>
                <a:cs typeface="Courier New" panose="02070309020205020404" pitchFamily="49" charset="0"/>
              </a:rPr>
              <a:t>wds</a:t>
            </a:r>
            <a:r>
              <a:rPr lang="en-US" sz="1400" b="1" dirty="0">
                <a:solidFill>
                  <a:schemeClr val="accent1"/>
                </a:solidFill>
                <a:latin typeface="Courier New" panose="02070309020205020404" pitchFamily="49" charset="0"/>
                <a:cs typeface="Courier New" panose="02070309020205020404" pitchFamily="49" charset="0"/>
              </a:rPr>
              <a:t>);</a:t>
            </a:r>
          </a:p>
          <a:p>
            <a:r>
              <a:rPr lang="en-US" sz="1400" b="1" dirty="0">
                <a:solidFill>
                  <a:schemeClr val="accent1"/>
                </a:solidFill>
                <a:latin typeface="Courier New" panose="02070309020205020404" pitchFamily="49" charset="0"/>
                <a:cs typeface="Courier New" panose="02070309020205020404" pitchFamily="49" charset="0"/>
              </a:rPr>
              <a:t>                _</a:t>
            </a:r>
            <a:r>
              <a:rPr lang="en-US" sz="1400" b="1" dirty="0" err="1">
                <a:solidFill>
                  <a:schemeClr val="accent1"/>
                </a:solidFill>
                <a:latin typeface="Courier New" panose="02070309020205020404" pitchFamily="49" charset="0"/>
                <a:cs typeface="Courier New" panose="02070309020205020404" pitchFamily="49" charset="0"/>
              </a:rPr>
              <a:t>hostCtx.executeQueryAsync</a:t>
            </a:r>
            <a:r>
              <a:rPr lang="en-US" sz="1400" b="1" dirty="0">
                <a:solidFill>
                  <a:schemeClr val="accent1"/>
                </a:solidFill>
                <a:latin typeface="Courier New" panose="02070309020205020404" pitchFamily="49" charset="0"/>
                <a:cs typeface="Courier New" panose="02070309020205020404" pitchFamily="49" charset="0"/>
              </a:rPr>
              <a:t>(</a:t>
            </a:r>
          </a:p>
          <a:p>
            <a:r>
              <a:rPr lang="en-US" sz="1400" b="1" dirty="0">
                <a:solidFill>
                  <a:schemeClr val="accent1"/>
                </a:solidFill>
                <a:latin typeface="Courier New" panose="02070309020205020404" pitchFamily="49" charset="0"/>
                <a:cs typeface="Courier New" panose="02070309020205020404" pitchFamily="49" charset="0"/>
              </a:rPr>
              <a:t>                    </a:t>
            </a:r>
            <a:r>
              <a:rPr lang="en-US" sz="1400" b="1" dirty="0" err="1">
                <a:solidFill>
                  <a:schemeClr val="accent1"/>
                </a:solidFill>
                <a:latin typeface="Courier New" panose="02070309020205020404" pitchFamily="49" charset="0"/>
                <a:cs typeface="Courier New" panose="02070309020205020404" pitchFamily="49" charset="0"/>
              </a:rPr>
              <a:t>validateWorkflowDefinition</a:t>
            </a:r>
            <a:r>
              <a:rPr lang="en-US" sz="1400" b="1" dirty="0">
                <a:solidFill>
                  <a:schemeClr val="accent1"/>
                </a:solidFill>
                <a:latin typeface="Courier New" panose="02070309020205020404" pitchFamily="49" charset="0"/>
                <a:cs typeface="Courier New" panose="02070309020205020404" pitchFamily="49" charset="0"/>
              </a:rPr>
              <a:t>,</a:t>
            </a:r>
          </a:p>
          <a:p>
            <a:r>
              <a:rPr lang="en-US" sz="1400" b="1" dirty="0">
                <a:solidFill>
                  <a:schemeClr val="accent1"/>
                </a:solidFill>
                <a:latin typeface="Courier New" panose="02070309020205020404" pitchFamily="49" charset="0"/>
                <a:cs typeface="Courier New" panose="02070309020205020404" pitchFamily="49" charset="0"/>
              </a:rPr>
              <a:t>                    function (sender, </a:t>
            </a:r>
            <a:r>
              <a:rPr lang="en-US" sz="1400" b="1" dirty="0" err="1">
                <a:solidFill>
                  <a:schemeClr val="accent1"/>
                </a:solidFill>
                <a:latin typeface="Courier New" panose="02070309020205020404" pitchFamily="49" charset="0"/>
                <a:cs typeface="Courier New" panose="02070309020205020404" pitchFamily="49" charset="0"/>
              </a:rPr>
              <a:t>arg</a:t>
            </a:r>
            <a:r>
              <a:rPr lang="en-US" sz="1400" b="1" dirty="0">
                <a:solidFill>
                  <a:schemeClr val="accent1"/>
                </a:solidFill>
                <a:latin typeface="Courier New" panose="02070309020205020404" pitchFamily="49" charset="0"/>
                <a:cs typeface="Courier New" panose="02070309020205020404" pitchFamily="49" charset="0"/>
              </a:rPr>
              <a:t>) { handle(</a:t>
            </a:r>
            <a:r>
              <a:rPr lang="en-US" sz="1400" b="1" dirty="0" err="1">
                <a:solidFill>
                  <a:schemeClr val="accent1"/>
                </a:solidFill>
                <a:latin typeface="Courier New" panose="02070309020205020404" pitchFamily="49" charset="0"/>
                <a:cs typeface="Courier New" panose="02070309020205020404" pitchFamily="49" charset="0"/>
              </a:rPr>
              <a:t>arg.get_message</a:t>
            </a:r>
            <a:r>
              <a:rPr lang="en-US" sz="1400" b="1" dirty="0">
                <a:solidFill>
                  <a:schemeClr val="accent1"/>
                </a:solidFill>
                <a:latin typeface="Courier New" panose="02070309020205020404" pitchFamily="49" charset="0"/>
                <a:cs typeface="Courier New" panose="02070309020205020404" pitchFamily="49" charset="0"/>
              </a:rPr>
              <a:t>(), </a:t>
            </a:r>
            <a:r>
              <a:rPr lang="en-US" sz="1400" b="1" dirty="0" err="1">
                <a:solidFill>
                  <a:schemeClr val="accent1"/>
                </a:solidFill>
                <a:latin typeface="Courier New" panose="02070309020205020404" pitchFamily="49" charset="0"/>
                <a:cs typeface="Courier New" panose="02070309020205020404" pitchFamily="49" charset="0"/>
              </a:rPr>
              <a:t>arg.get_stackTrace</a:t>
            </a:r>
            <a:r>
              <a:rPr lang="en-US" sz="1400" b="1" dirty="0">
                <a:solidFill>
                  <a:schemeClr val="accent1"/>
                </a:solidFill>
                <a:latin typeface="Courier New" panose="02070309020205020404" pitchFamily="49" charset="0"/>
                <a:cs typeface="Courier New" panose="02070309020205020404" pitchFamily="49" charset="0"/>
              </a:rPr>
              <a:t>()) }</a:t>
            </a:r>
          </a:p>
          <a:p>
            <a:r>
              <a:rPr lang="en-US" sz="1400" b="1" dirty="0">
                <a:solidFill>
                  <a:schemeClr val="accent1"/>
                </a:solidFill>
                <a:latin typeface="Courier New" panose="02070309020205020404" pitchFamily="49" charset="0"/>
                <a:cs typeface="Courier New" panose="02070309020205020404" pitchFamily="49" charset="0"/>
              </a:rPr>
              <a:t>                );</a:t>
            </a:r>
          </a:p>
          <a:p>
            <a:r>
              <a:rPr lang="en-US" sz="1400" b="1" dirty="0">
                <a:solidFill>
                  <a:schemeClr val="accent1"/>
                </a:solidFill>
                <a:latin typeface="Courier New" panose="02070309020205020404" pitchFamily="49" charset="0"/>
                <a:cs typeface="Courier New" panose="02070309020205020404" pitchFamily="49" charset="0"/>
              </a:rPr>
              <a:t>}</a:t>
            </a:r>
          </a:p>
          <a:p>
            <a:r>
              <a:rPr lang="en-US" sz="1400" b="1" dirty="0">
                <a:solidFill>
                  <a:schemeClr val="accent1"/>
                </a:solidFill>
                <a:latin typeface="Courier New" panose="02070309020205020404" pitchFamily="49" charset="0"/>
                <a:cs typeface="Courier New" panose="02070309020205020404" pitchFamily="49" charset="0"/>
              </a:rPr>
              <a:t>function </a:t>
            </a:r>
            <a:r>
              <a:rPr lang="en-US" sz="1400" b="1" dirty="0" err="1">
                <a:solidFill>
                  <a:schemeClr val="accent1"/>
                </a:solidFill>
                <a:latin typeface="Courier New" panose="02070309020205020404" pitchFamily="49" charset="0"/>
                <a:cs typeface="Courier New" panose="02070309020205020404" pitchFamily="49" charset="0"/>
              </a:rPr>
              <a:t>validateWorkflowDefinition</a:t>
            </a:r>
            <a:r>
              <a:rPr lang="en-US" sz="1400" b="1" dirty="0">
                <a:solidFill>
                  <a:schemeClr val="accent1"/>
                </a:solidFill>
                <a:latin typeface="Courier New" panose="02070309020205020404" pitchFamily="49" charset="0"/>
                <a:cs typeface="Courier New" panose="02070309020205020404" pitchFamily="49" charset="0"/>
              </a:rPr>
              <a:t>() {</a:t>
            </a:r>
          </a:p>
          <a:p>
            <a:r>
              <a:rPr lang="en-US" sz="1400" b="1" dirty="0">
                <a:solidFill>
                  <a:schemeClr val="accent1"/>
                </a:solidFill>
                <a:latin typeface="Courier New" panose="02070309020205020404" pitchFamily="49" charset="0"/>
                <a:cs typeface="Courier New" panose="02070309020205020404" pitchFamily="49" charset="0"/>
              </a:rPr>
              <a:t>	       //Test for valid workflow </a:t>
            </a:r>
            <a:r>
              <a:rPr lang="en-US" sz="1400" b="1" dirty="0" err="1">
                <a:solidFill>
                  <a:schemeClr val="accent1"/>
                </a:solidFill>
                <a:latin typeface="Courier New" panose="02070309020205020404" pitchFamily="49" charset="0"/>
                <a:cs typeface="Courier New" panose="02070309020205020404" pitchFamily="49" charset="0"/>
              </a:rPr>
              <a:t>Xaml</a:t>
            </a:r>
            <a:r>
              <a:rPr lang="en-US" sz="1400" b="1" dirty="0">
                <a:solidFill>
                  <a:schemeClr val="accent1"/>
                </a:solidFill>
                <a:latin typeface="Courier New" panose="02070309020205020404" pitchFamily="49" charset="0"/>
                <a:cs typeface="Courier New" panose="02070309020205020404" pitchFamily="49" charset="0"/>
              </a:rPr>
              <a:t>.</a:t>
            </a:r>
          </a:p>
          <a:p>
            <a:r>
              <a:rPr lang="en-US" sz="1400" b="1" dirty="0">
                <a:solidFill>
                  <a:schemeClr val="accent1"/>
                </a:solidFill>
                <a:latin typeface="Courier New" panose="02070309020205020404" pitchFamily="49" charset="0"/>
                <a:cs typeface="Courier New" panose="02070309020205020404" pitchFamily="49" charset="0"/>
              </a:rPr>
              <a:t>                _result = _</a:t>
            </a:r>
            <a:r>
              <a:rPr lang="en-US" sz="1400" b="1" dirty="0" err="1">
                <a:solidFill>
                  <a:schemeClr val="accent1"/>
                </a:solidFill>
                <a:latin typeface="Courier New" panose="02070309020205020404" pitchFamily="49" charset="0"/>
                <a:cs typeface="Courier New" panose="02070309020205020404" pitchFamily="49" charset="0"/>
              </a:rPr>
              <a:t>wds.validateActivity</a:t>
            </a:r>
            <a:r>
              <a:rPr lang="en-US" sz="1400" b="1" dirty="0">
                <a:solidFill>
                  <a:schemeClr val="accent1"/>
                </a:solidFill>
                <a:latin typeface="Courier New" panose="02070309020205020404" pitchFamily="49" charset="0"/>
                <a:cs typeface="Courier New" panose="02070309020205020404" pitchFamily="49" charset="0"/>
              </a:rPr>
              <a:t>(</a:t>
            </a:r>
            <a:r>
              <a:rPr lang="en-US" sz="1400" b="1" dirty="0" err="1">
                <a:solidFill>
                  <a:schemeClr val="accent1"/>
                </a:solidFill>
                <a:latin typeface="Courier New" panose="02070309020205020404" pitchFamily="49" charset="0"/>
                <a:cs typeface="Courier New" panose="02070309020205020404" pitchFamily="49" charset="0"/>
              </a:rPr>
              <a:t>xamlTextarea.value</a:t>
            </a:r>
            <a:r>
              <a:rPr lang="en-US" sz="1400" b="1" dirty="0">
                <a:solidFill>
                  <a:schemeClr val="accent1"/>
                </a:solidFill>
                <a:latin typeface="Courier New" panose="02070309020205020404" pitchFamily="49" charset="0"/>
                <a:cs typeface="Courier New" panose="02070309020205020404" pitchFamily="49" charset="0"/>
              </a:rPr>
              <a:t>);</a:t>
            </a:r>
          </a:p>
          <a:p>
            <a:r>
              <a:rPr lang="en-US" sz="1400" b="1" dirty="0">
                <a:solidFill>
                  <a:schemeClr val="accent1"/>
                </a:solidFill>
                <a:latin typeface="Courier New" panose="02070309020205020404" pitchFamily="49" charset="0"/>
                <a:cs typeface="Courier New" panose="02070309020205020404" pitchFamily="49" charset="0"/>
              </a:rPr>
              <a:t>                _</a:t>
            </a:r>
            <a:r>
              <a:rPr lang="en-US" sz="1400" b="1" dirty="0" err="1">
                <a:solidFill>
                  <a:schemeClr val="accent1"/>
                </a:solidFill>
                <a:latin typeface="Courier New" panose="02070309020205020404" pitchFamily="49" charset="0"/>
                <a:cs typeface="Courier New" panose="02070309020205020404" pitchFamily="49" charset="0"/>
              </a:rPr>
              <a:t>hostCtx.executeQueryAsync</a:t>
            </a:r>
            <a:r>
              <a:rPr lang="en-US" sz="1400" b="1" dirty="0">
                <a:solidFill>
                  <a:schemeClr val="accent1"/>
                </a:solidFill>
                <a:latin typeface="Courier New" panose="02070309020205020404" pitchFamily="49" charset="0"/>
                <a:cs typeface="Courier New" panose="02070309020205020404" pitchFamily="49" charset="0"/>
              </a:rPr>
              <a:t>(</a:t>
            </a:r>
          </a:p>
          <a:p>
            <a:r>
              <a:rPr lang="en-US" sz="1400" b="1" dirty="0">
                <a:solidFill>
                  <a:schemeClr val="accent1"/>
                </a:solidFill>
                <a:latin typeface="Courier New" panose="02070309020205020404" pitchFamily="49" charset="0"/>
                <a:cs typeface="Courier New" panose="02070309020205020404" pitchFamily="49" charset="0"/>
              </a:rPr>
              <a:t>                    function () {},</a:t>
            </a:r>
          </a:p>
          <a:p>
            <a:r>
              <a:rPr lang="en-US" sz="1400" b="1" dirty="0">
                <a:solidFill>
                  <a:schemeClr val="accent1"/>
                </a:solidFill>
                <a:latin typeface="Courier New" panose="02070309020205020404" pitchFamily="49" charset="0"/>
                <a:cs typeface="Courier New" panose="02070309020205020404" pitchFamily="49" charset="0"/>
              </a:rPr>
              <a:t>                    function (sender, </a:t>
            </a:r>
            <a:r>
              <a:rPr lang="en-US" sz="1400" b="1" dirty="0" err="1">
                <a:solidFill>
                  <a:schemeClr val="accent1"/>
                </a:solidFill>
                <a:latin typeface="Courier New" panose="02070309020205020404" pitchFamily="49" charset="0"/>
                <a:cs typeface="Courier New" panose="02070309020205020404" pitchFamily="49" charset="0"/>
              </a:rPr>
              <a:t>arg</a:t>
            </a:r>
            <a:r>
              <a:rPr lang="en-US" sz="1400" b="1" dirty="0">
                <a:solidFill>
                  <a:schemeClr val="accent1"/>
                </a:solidFill>
                <a:latin typeface="Courier New" panose="02070309020205020404" pitchFamily="49" charset="0"/>
                <a:cs typeface="Courier New" panose="02070309020205020404" pitchFamily="49" charset="0"/>
              </a:rPr>
              <a:t>) { handle(</a:t>
            </a:r>
            <a:r>
              <a:rPr lang="en-US" sz="1400" b="1" dirty="0" err="1">
                <a:solidFill>
                  <a:schemeClr val="accent1"/>
                </a:solidFill>
                <a:latin typeface="Courier New" panose="02070309020205020404" pitchFamily="49" charset="0"/>
                <a:cs typeface="Courier New" panose="02070309020205020404" pitchFamily="49" charset="0"/>
              </a:rPr>
              <a:t>arg.get_message</a:t>
            </a:r>
            <a:r>
              <a:rPr lang="en-US" sz="1400" b="1" dirty="0">
                <a:solidFill>
                  <a:schemeClr val="accent1"/>
                </a:solidFill>
                <a:latin typeface="Courier New" panose="02070309020205020404" pitchFamily="49" charset="0"/>
                <a:cs typeface="Courier New" panose="02070309020205020404" pitchFamily="49" charset="0"/>
              </a:rPr>
              <a:t>(), </a:t>
            </a:r>
            <a:r>
              <a:rPr lang="en-US" sz="1400" b="1" dirty="0" err="1">
                <a:solidFill>
                  <a:schemeClr val="accent1"/>
                </a:solidFill>
                <a:latin typeface="Courier New" panose="02070309020205020404" pitchFamily="49" charset="0"/>
                <a:cs typeface="Courier New" panose="02070309020205020404" pitchFamily="49" charset="0"/>
              </a:rPr>
              <a:t>arg.get_stackTrace</a:t>
            </a:r>
            <a:r>
              <a:rPr lang="en-US" sz="1400" b="1" dirty="0">
                <a:solidFill>
                  <a:schemeClr val="accent1"/>
                </a:solidFill>
                <a:latin typeface="Courier New" panose="02070309020205020404" pitchFamily="49" charset="0"/>
                <a:cs typeface="Courier New" panose="02070309020205020404" pitchFamily="49" charset="0"/>
              </a:rPr>
              <a:t>()) }</a:t>
            </a:r>
          </a:p>
          <a:p>
            <a:r>
              <a:rPr lang="en-US" sz="1400" b="1" dirty="0">
                <a:solidFill>
                  <a:schemeClr val="accent1"/>
                </a:solidFill>
                <a:latin typeface="Courier New" panose="02070309020205020404" pitchFamily="49" charset="0"/>
                <a:cs typeface="Courier New" panose="02070309020205020404" pitchFamily="49" charset="0"/>
              </a:rPr>
              <a:t>                );</a:t>
            </a:r>
          </a:p>
          <a:p>
            <a:r>
              <a:rPr lang="en-US" sz="1400" b="1" dirty="0">
                <a:solidFill>
                  <a:schemeClr val="accent1"/>
                </a:solidFill>
                <a:latin typeface="Courier New" panose="02070309020205020404" pitchFamily="49" charset="0"/>
                <a:cs typeface="Courier New" panose="02070309020205020404" pitchFamily="49" charset="0"/>
              </a:rPr>
              <a:t>}</a:t>
            </a:r>
          </a:p>
          <a:p>
            <a:endParaRPr lang="en-US" sz="1400" b="1"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89597359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code</a:t>
            </a:r>
            <a:endParaRPr lang="en-US" dirty="0"/>
          </a:p>
        </p:txBody>
      </p:sp>
      <p:sp>
        <p:nvSpPr>
          <p:cNvPr id="4" name="Text Placeholder 3"/>
          <p:cNvSpPr>
            <a:spLocks noGrp="1"/>
          </p:cNvSpPr>
          <p:nvPr>
            <p:ph type="body" sz="quarter" idx="10"/>
          </p:nvPr>
        </p:nvSpPr>
        <p:spPr>
          <a:xfrm>
            <a:off x="274639" y="1221158"/>
            <a:ext cx="11887199" cy="5897657"/>
          </a:xfrm>
        </p:spPr>
        <p:txBody>
          <a:bodyPr/>
          <a:lstStyle/>
          <a:p>
            <a:r>
              <a:rPr lang="en-US" sz="1400" b="1" dirty="0">
                <a:solidFill>
                  <a:schemeClr val="accent1"/>
                </a:solidFill>
                <a:latin typeface="Courier New" panose="02070309020205020404" pitchFamily="49" charset="0"/>
                <a:cs typeface="Courier New" panose="02070309020205020404" pitchFamily="49" charset="0"/>
              </a:rPr>
              <a:t>function </a:t>
            </a:r>
            <a:r>
              <a:rPr lang="en-US" sz="1400" b="1" dirty="0" err="1">
                <a:solidFill>
                  <a:schemeClr val="accent1"/>
                </a:solidFill>
                <a:latin typeface="Courier New" panose="02070309020205020404" pitchFamily="49" charset="0"/>
                <a:cs typeface="Courier New" panose="02070309020205020404" pitchFamily="49" charset="0"/>
              </a:rPr>
              <a:t>saveWorkflowDefinition</a:t>
            </a:r>
            <a:r>
              <a:rPr lang="en-US" sz="1400" b="1" dirty="0">
                <a:solidFill>
                  <a:schemeClr val="accent1"/>
                </a:solidFill>
                <a:latin typeface="Courier New" panose="02070309020205020404" pitchFamily="49" charset="0"/>
                <a:cs typeface="Courier New" panose="02070309020205020404" pitchFamily="49" charset="0"/>
              </a:rPr>
              <a:t>() {</a:t>
            </a:r>
          </a:p>
          <a:p>
            <a:r>
              <a:rPr lang="en-US" sz="1400" b="1" dirty="0">
                <a:solidFill>
                  <a:schemeClr val="accent1"/>
                </a:solidFill>
                <a:latin typeface="Courier New" panose="02070309020205020404" pitchFamily="49" charset="0"/>
                <a:cs typeface="Courier New" panose="02070309020205020404" pitchFamily="49" charset="0"/>
              </a:rPr>
              <a:t>	       //Save the workflow </a:t>
            </a:r>
            <a:r>
              <a:rPr lang="en-US" sz="1400" b="1" dirty="0" err="1">
                <a:solidFill>
                  <a:schemeClr val="accent1"/>
                </a:solidFill>
                <a:latin typeface="Courier New" panose="02070309020205020404" pitchFamily="49" charset="0"/>
                <a:cs typeface="Courier New" panose="02070309020205020404" pitchFamily="49" charset="0"/>
              </a:rPr>
              <a:t>Xaml</a:t>
            </a:r>
            <a:r>
              <a:rPr lang="en-US" sz="1400" b="1" dirty="0">
                <a:solidFill>
                  <a:schemeClr val="accent1"/>
                </a:solidFill>
                <a:latin typeface="Courier New" panose="02070309020205020404" pitchFamily="49" charset="0"/>
                <a:cs typeface="Courier New" panose="02070309020205020404" pitchFamily="49" charset="0"/>
              </a:rPr>
              <a:t>.</a:t>
            </a:r>
          </a:p>
          <a:p>
            <a:r>
              <a:rPr lang="en-US" sz="1400" b="1" dirty="0">
                <a:solidFill>
                  <a:schemeClr val="accent1"/>
                </a:solidFill>
                <a:latin typeface="Courier New" panose="02070309020205020404" pitchFamily="49" charset="0"/>
                <a:cs typeface="Courier New" panose="02070309020205020404" pitchFamily="49" charset="0"/>
              </a:rPr>
              <a:t>                _</a:t>
            </a:r>
            <a:r>
              <a:rPr lang="en-US" sz="1400" b="1" dirty="0" err="1">
                <a:solidFill>
                  <a:schemeClr val="accent1"/>
                </a:solidFill>
                <a:latin typeface="Courier New" panose="02070309020205020404" pitchFamily="49" charset="0"/>
                <a:cs typeface="Courier New" panose="02070309020205020404" pitchFamily="49" charset="0"/>
              </a:rPr>
              <a:t>wDef</a:t>
            </a:r>
            <a:r>
              <a:rPr lang="en-US" sz="1400" b="1" dirty="0">
                <a:solidFill>
                  <a:schemeClr val="accent1"/>
                </a:solidFill>
                <a:latin typeface="Courier New" panose="02070309020205020404" pitchFamily="49" charset="0"/>
                <a:cs typeface="Courier New" panose="02070309020205020404" pitchFamily="49" charset="0"/>
              </a:rPr>
              <a:t> = new </a:t>
            </a:r>
            <a:r>
              <a:rPr lang="en-US" sz="1400" b="1" dirty="0" err="1">
                <a:solidFill>
                  <a:schemeClr val="accent1"/>
                </a:solidFill>
                <a:latin typeface="Courier New" panose="02070309020205020404" pitchFamily="49" charset="0"/>
                <a:cs typeface="Courier New" panose="02070309020205020404" pitchFamily="49" charset="0"/>
              </a:rPr>
              <a:t>SP.WorkflowServices.WorkflowDefinition.newObject</a:t>
            </a:r>
            <a:r>
              <a:rPr lang="en-US" sz="1400" b="1" dirty="0">
                <a:solidFill>
                  <a:schemeClr val="accent1"/>
                </a:solidFill>
                <a:latin typeface="Courier New" panose="02070309020205020404" pitchFamily="49" charset="0"/>
                <a:cs typeface="Courier New" panose="02070309020205020404" pitchFamily="49" charset="0"/>
              </a:rPr>
              <a:t>(_</a:t>
            </a:r>
            <a:r>
              <a:rPr lang="en-US" sz="1400" b="1" dirty="0" err="1">
                <a:solidFill>
                  <a:schemeClr val="accent1"/>
                </a:solidFill>
                <a:latin typeface="Courier New" panose="02070309020205020404" pitchFamily="49" charset="0"/>
                <a:cs typeface="Courier New" panose="02070309020205020404" pitchFamily="49" charset="0"/>
              </a:rPr>
              <a:t>hostCtx</a:t>
            </a:r>
            <a:r>
              <a:rPr lang="en-US" sz="1400" b="1" dirty="0">
                <a:solidFill>
                  <a:schemeClr val="accent1"/>
                </a:solidFill>
                <a:latin typeface="Courier New" panose="02070309020205020404" pitchFamily="49" charset="0"/>
                <a:cs typeface="Courier New" panose="02070309020205020404" pitchFamily="49" charset="0"/>
              </a:rPr>
              <a:t>, _</a:t>
            </a:r>
            <a:r>
              <a:rPr lang="en-US" sz="1400" b="1" dirty="0" err="1">
                <a:solidFill>
                  <a:schemeClr val="accent1"/>
                </a:solidFill>
                <a:latin typeface="Courier New" panose="02070309020205020404" pitchFamily="49" charset="0"/>
                <a:cs typeface="Courier New" panose="02070309020205020404" pitchFamily="49" charset="0"/>
              </a:rPr>
              <a:t>hostWeb</a:t>
            </a:r>
            <a:r>
              <a:rPr lang="en-US" sz="1400" b="1" dirty="0">
                <a:solidFill>
                  <a:schemeClr val="accent1"/>
                </a:solidFill>
                <a:latin typeface="Courier New" panose="02070309020205020404" pitchFamily="49" charset="0"/>
                <a:cs typeface="Courier New" panose="02070309020205020404" pitchFamily="49" charset="0"/>
              </a:rPr>
              <a:t>);</a:t>
            </a:r>
          </a:p>
          <a:p>
            <a:r>
              <a:rPr lang="en-US" sz="1400" b="1" dirty="0">
                <a:solidFill>
                  <a:schemeClr val="accent1"/>
                </a:solidFill>
                <a:latin typeface="Courier New" panose="02070309020205020404" pitchFamily="49" charset="0"/>
                <a:cs typeface="Courier New" panose="02070309020205020404" pitchFamily="49" charset="0"/>
              </a:rPr>
              <a:t>                _</a:t>
            </a:r>
            <a:r>
              <a:rPr lang="en-US" sz="1400" b="1" dirty="0" err="1">
                <a:solidFill>
                  <a:schemeClr val="accent1"/>
                </a:solidFill>
                <a:latin typeface="Courier New" panose="02070309020205020404" pitchFamily="49" charset="0"/>
                <a:cs typeface="Courier New" panose="02070309020205020404" pitchFamily="49" charset="0"/>
              </a:rPr>
              <a:t>hostCtx.load</a:t>
            </a:r>
            <a:r>
              <a:rPr lang="en-US" sz="1400" b="1" dirty="0">
                <a:solidFill>
                  <a:schemeClr val="accent1"/>
                </a:solidFill>
                <a:latin typeface="Courier New" panose="02070309020205020404" pitchFamily="49" charset="0"/>
                <a:cs typeface="Courier New" panose="02070309020205020404" pitchFamily="49" charset="0"/>
              </a:rPr>
              <a:t>(_</a:t>
            </a:r>
            <a:r>
              <a:rPr lang="en-US" sz="1400" b="1" dirty="0" err="1">
                <a:solidFill>
                  <a:schemeClr val="accent1"/>
                </a:solidFill>
                <a:latin typeface="Courier New" panose="02070309020205020404" pitchFamily="49" charset="0"/>
                <a:cs typeface="Courier New" panose="02070309020205020404" pitchFamily="49" charset="0"/>
              </a:rPr>
              <a:t>wDef</a:t>
            </a:r>
            <a:r>
              <a:rPr lang="en-US" sz="1400" b="1" dirty="0">
                <a:solidFill>
                  <a:schemeClr val="accent1"/>
                </a:solidFill>
                <a:latin typeface="Courier New" panose="02070309020205020404" pitchFamily="49" charset="0"/>
                <a:cs typeface="Courier New" panose="02070309020205020404" pitchFamily="49" charset="0"/>
              </a:rPr>
              <a:t>);</a:t>
            </a:r>
          </a:p>
          <a:p>
            <a:r>
              <a:rPr lang="en-US" sz="1400" b="1" dirty="0">
                <a:solidFill>
                  <a:schemeClr val="accent1"/>
                </a:solidFill>
                <a:latin typeface="Courier New" panose="02070309020205020404" pitchFamily="49" charset="0"/>
                <a:cs typeface="Courier New" panose="02070309020205020404" pitchFamily="49" charset="0"/>
              </a:rPr>
              <a:t>                _</a:t>
            </a:r>
            <a:r>
              <a:rPr lang="en-US" sz="1400" b="1" dirty="0" err="1">
                <a:solidFill>
                  <a:schemeClr val="accent1"/>
                </a:solidFill>
                <a:latin typeface="Courier New" panose="02070309020205020404" pitchFamily="49" charset="0"/>
                <a:cs typeface="Courier New" panose="02070309020205020404" pitchFamily="49" charset="0"/>
              </a:rPr>
              <a:t>hostCtx.executeQueryAsync</a:t>
            </a:r>
            <a:r>
              <a:rPr lang="en-US" sz="1400" b="1" dirty="0">
                <a:solidFill>
                  <a:schemeClr val="accent1"/>
                </a:solidFill>
                <a:latin typeface="Courier New" panose="02070309020205020404" pitchFamily="49" charset="0"/>
                <a:cs typeface="Courier New" panose="02070309020205020404" pitchFamily="49" charset="0"/>
              </a:rPr>
              <a:t>(</a:t>
            </a:r>
          </a:p>
          <a:p>
            <a:r>
              <a:rPr lang="en-US" sz="1400" b="1" dirty="0">
                <a:solidFill>
                  <a:schemeClr val="accent1"/>
                </a:solidFill>
                <a:latin typeface="Courier New" panose="02070309020205020404" pitchFamily="49" charset="0"/>
                <a:cs typeface="Courier New" panose="02070309020205020404" pitchFamily="49" charset="0"/>
              </a:rPr>
              <a:t>                    function () {</a:t>
            </a:r>
          </a:p>
          <a:p>
            <a:r>
              <a:rPr lang="en-US" sz="1400" b="1" dirty="0">
                <a:solidFill>
                  <a:schemeClr val="accent1"/>
                </a:solidFill>
                <a:latin typeface="Courier New" panose="02070309020205020404" pitchFamily="49" charset="0"/>
                <a:cs typeface="Courier New" panose="02070309020205020404" pitchFamily="49" charset="0"/>
              </a:rPr>
              <a:t>		      _</a:t>
            </a:r>
            <a:r>
              <a:rPr lang="en-US" sz="1400" b="1" dirty="0" err="1">
                <a:solidFill>
                  <a:schemeClr val="accent1"/>
                </a:solidFill>
                <a:latin typeface="Courier New" panose="02070309020205020404" pitchFamily="49" charset="0"/>
                <a:cs typeface="Courier New" panose="02070309020205020404" pitchFamily="49" charset="0"/>
              </a:rPr>
              <a:t>wDef.set_xaml</a:t>
            </a:r>
            <a:r>
              <a:rPr lang="en-US" sz="1400" b="1" dirty="0">
                <a:solidFill>
                  <a:schemeClr val="accent1"/>
                </a:solidFill>
                <a:latin typeface="Courier New" panose="02070309020205020404" pitchFamily="49" charset="0"/>
                <a:cs typeface="Courier New" panose="02070309020205020404" pitchFamily="49" charset="0"/>
              </a:rPr>
              <a:t>(</a:t>
            </a:r>
            <a:r>
              <a:rPr lang="en-US" sz="1400" b="1" dirty="0" err="1">
                <a:solidFill>
                  <a:schemeClr val="accent1"/>
                </a:solidFill>
                <a:latin typeface="Courier New" panose="02070309020205020404" pitchFamily="49" charset="0"/>
                <a:cs typeface="Courier New" panose="02070309020205020404" pitchFamily="49" charset="0"/>
              </a:rPr>
              <a:t>xamlTextarea.value</a:t>
            </a:r>
            <a:r>
              <a:rPr lang="en-US" sz="1400" b="1" dirty="0">
                <a:solidFill>
                  <a:schemeClr val="accent1"/>
                </a:solidFill>
                <a:latin typeface="Courier New" panose="02070309020205020404" pitchFamily="49" charset="0"/>
                <a:cs typeface="Courier New" panose="02070309020205020404" pitchFamily="49" charset="0"/>
              </a:rPr>
              <a:t>);</a:t>
            </a:r>
          </a:p>
          <a:p>
            <a:r>
              <a:rPr lang="en-US" sz="1400" b="1" dirty="0">
                <a:solidFill>
                  <a:schemeClr val="accent1"/>
                </a:solidFill>
                <a:latin typeface="Courier New" panose="02070309020205020404" pitchFamily="49" charset="0"/>
                <a:cs typeface="Courier New" panose="02070309020205020404" pitchFamily="49" charset="0"/>
              </a:rPr>
              <a:t>		      _</a:t>
            </a:r>
            <a:r>
              <a:rPr lang="en-US" sz="1400" b="1" dirty="0" err="1">
                <a:solidFill>
                  <a:schemeClr val="accent1"/>
                </a:solidFill>
                <a:latin typeface="Courier New" panose="02070309020205020404" pitchFamily="49" charset="0"/>
                <a:cs typeface="Courier New" panose="02070309020205020404" pitchFamily="49" charset="0"/>
              </a:rPr>
              <a:t>wDef.set_displayName</a:t>
            </a:r>
            <a:r>
              <a:rPr lang="en-US" sz="1400" b="1" dirty="0">
                <a:solidFill>
                  <a:schemeClr val="accent1"/>
                </a:solidFill>
                <a:latin typeface="Courier New" panose="02070309020205020404" pitchFamily="49" charset="0"/>
                <a:cs typeface="Courier New" panose="02070309020205020404" pitchFamily="49" charset="0"/>
              </a:rPr>
              <a:t>(</a:t>
            </a:r>
            <a:r>
              <a:rPr lang="en-US" sz="1400" b="1" dirty="0" err="1">
                <a:solidFill>
                  <a:schemeClr val="accent1"/>
                </a:solidFill>
                <a:latin typeface="Courier New" panose="02070309020205020404" pitchFamily="49" charset="0"/>
                <a:cs typeface="Courier New" panose="02070309020205020404" pitchFamily="49" charset="0"/>
              </a:rPr>
              <a:t>displayNameTextarea.value</a:t>
            </a:r>
            <a:r>
              <a:rPr lang="en-US" sz="1400" b="1" dirty="0">
                <a:solidFill>
                  <a:schemeClr val="accent1"/>
                </a:solidFill>
                <a:latin typeface="Courier New" panose="02070309020205020404" pitchFamily="49" charset="0"/>
                <a:cs typeface="Courier New" panose="02070309020205020404" pitchFamily="49" charset="0"/>
              </a:rPr>
              <a:t>);</a:t>
            </a:r>
          </a:p>
          <a:p>
            <a:r>
              <a:rPr lang="en-US" sz="1400" b="1" dirty="0">
                <a:solidFill>
                  <a:schemeClr val="accent1"/>
                </a:solidFill>
                <a:latin typeface="Courier New" panose="02070309020205020404" pitchFamily="49" charset="0"/>
                <a:cs typeface="Courier New" panose="02070309020205020404" pitchFamily="49" charset="0"/>
              </a:rPr>
              <a:t>		      _result = _</a:t>
            </a:r>
            <a:r>
              <a:rPr lang="en-US" sz="1400" b="1" dirty="0" err="1">
                <a:solidFill>
                  <a:schemeClr val="accent1"/>
                </a:solidFill>
                <a:latin typeface="Courier New" panose="02070309020205020404" pitchFamily="49" charset="0"/>
                <a:cs typeface="Courier New" panose="02070309020205020404" pitchFamily="49" charset="0"/>
              </a:rPr>
              <a:t>wds.saveDefinition</a:t>
            </a:r>
            <a:r>
              <a:rPr lang="en-US" sz="1400" b="1" dirty="0">
                <a:solidFill>
                  <a:schemeClr val="accent1"/>
                </a:solidFill>
                <a:latin typeface="Courier New" panose="02070309020205020404" pitchFamily="49" charset="0"/>
                <a:cs typeface="Courier New" panose="02070309020205020404" pitchFamily="49" charset="0"/>
              </a:rPr>
              <a:t>(_</a:t>
            </a:r>
            <a:r>
              <a:rPr lang="en-US" sz="1400" b="1" dirty="0" err="1">
                <a:solidFill>
                  <a:schemeClr val="accent1"/>
                </a:solidFill>
                <a:latin typeface="Courier New" panose="02070309020205020404" pitchFamily="49" charset="0"/>
                <a:cs typeface="Courier New" panose="02070309020205020404" pitchFamily="49" charset="0"/>
              </a:rPr>
              <a:t>wDef</a:t>
            </a:r>
            <a:r>
              <a:rPr lang="en-US" sz="1400" b="1" dirty="0">
                <a:solidFill>
                  <a:schemeClr val="accent1"/>
                </a:solidFill>
                <a:latin typeface="Courier New" panose="02070309020205020404" pitchFamily="49" charset="0"/>
                <a:cs typeface="Courier New" panose="02070309020205020404" pitchFamily="49" charset="0"/>
              </a:rPr>
              <a:t>);</a:t>
            </a:r>
          </a:p>
          <a:p>
            <a:r>
              <a:rPr lang="en-US" sz="1400" b="1" dirty="0">
                <a:solidFill>
                  <a:schemeClr val="accent1"/>
                </a:solidFill>
                <a:latin typeface="Courier New" panose="02070309020205020404" pitchFamily="49" charset="0"/>
                <a:cs typeface="Courier New" panose="02070309020205020404" pitchFamily="49" charset="0"/>
              </a:rPr>
              <a:t>		      _</a:t>
            </a:r>
            <a:r>
              <a:rPr lang="en-US" sz="1400" b="1" dirty="0" err="1">
                <a:solidFill>
                  <a:schemeClr val="accent1"/>
                </a:solidFill>
                <a:latin typeface="Courier New" panose="02070309020205020404" pitchFamily="49" charset="0"/>
                <a:cs typeface="Courier New" panose="02070309020205020404" pitchFamily="49" charset="0"/>
              </a:rPr>
              <a:t>hostCtx.executeQueryAsync</a:t>
            </a:r>
            <a:r>
              <a:rPr lang="en-US" sz="1400" b="1" dirty="0">
                <a:solidFill>
                  <a:schemeClr val="accent1"/>
                </a:solidFill>
                <a:latin typeface="Courier New" panose="02070309020205020404" pitchFamily="49" charset="0"/>
                <a:cs typeface="Courier New" panose="02070309020205020404" pitchFamily="49" charset="0"/>
              </a:rPr>
              <a:t>(</a:t>
            </a:r>
          </a:p>
          <a:p>
            <a:r>
              <a:rPr lang="en-US" sz="1400" b="1" dirty="0">
                <a:solidFill>
                  <a:schemeClr val="accent1"/>
                </a:solidFill>
                <a:latin typeface="Courier New" panose="02070309020205020404" pitchFamily="49" charset="0"/>
                <a:cs typeface="Courier New" panose="02070309020205020404" pitchFamily="49" charset="0"/>
              </a:rPr>
              <a:t>			  function () {},</a:t>
            </a:r>
          </a:p>
          <a:p>
            <a:r>
              <a:rPr lang="en-US" sz="1400" b="1" dirty="0">
                <a:solidFill>
                  <a:schemeClr val="accent1"/>
                </a:solidFill>
                <a:latin typeface="Courier New" panose="02070309020205020404" pitchFamily="49" charset="0"/>
                <a:cs typeface="Courier New" panose="02070309020205020404" pitchFamily="49" charset="0"/>
              </a:rPr>
              <a:t>			  function (sender, </a:t>
            </a:r>
            <a:r>
              <a:rPr lang="en-US" sz="1400" b="1" dirty="0" err="1">
                <a:solidFill>
                  <a:schemeClr val="accent1"/>
                </a:solidFill>
                <a:latin typeface="Courier New" panose="02070309020205020404" pitchFamily="49" charset="0"/>
                <a:cs typeface="Courier New" panose="02070309020205020404" pitchFamily="49" charset="0"/>
              </a:rPr>
              <a:t>arg</a:t>
            </a:r>
            <a:r>
              <a:rPr lang="en-US" sz="1400" b="1" dirty="0">
                <a:solidFill>
                  <a:schemeClr val="accent1"/>
                </a:solidFill>
                <a:latin typeface="Courier New" panose="02070309020205020404" pitchFamily="49" charset="0"/>
                <a:cs typeface="Courier New" panose="02070309020205020404" pitchFamily="49" charset="0"/>
              </a:rPr>
              <a:t>) { handle(</a:t>
            </a:r>
            <a:r>
              <a:rPr lang="en-US" sz="1400" b="1" dirty="0" err="1">
                <a:solidFill>
                  <a:schemeClr val="accent1"/>
                </a:solidFill>
                <a:latin typeface="Courier New" panose="02070309020205020404" pitchFamily="49" charset="0"/>
                <a:cs typeface="Courier New" panose="02070309020205020404" pitchFamily="49" charset="0"/>
              </a:rPr>
              <a:t>arg.get_message</a:t>
            </a:r>
            <a:r>
              <a:rPr lang="en-US" sz="1400" b="1" dirty="0">
                <a:solidFill>
                  <a:schemeClr val="accent1"/>
                </a:solidFill>
                <a:latin typeface="Courier New" panose="02070309020205020404" pitchFamily="49" charset="0"/>
                <a:cs typeface="Courier New" panose="02070309020205020404" pitchFamily="49" charset="0"/>
              </a:rPr>
              <a:t>(), </a:t>
            </a:r>
            <a:r>
              <a:rPr lang="en-US" sz="1400" b="1" dirty="0" err="1">
                <a:solidFill>
                  <a:schemeClr val="accent1"/>
                </a:solidFill>
                <a:latin typeface="Courier New" panose="02070309020205020404" pitchFamily="49" charset="0"/>
                <a:cs typeface="Courier New" panose="02070309020205020404" pitchFamily="49" charset="0"/>
              </a:rPr>
              <a:t>arg.get_stackTrace</a:t>
            </a:r>
            <a:r>
              <a:rPr lang="en-US" sz="1400" b="1" dirty="0">
                <a:solidFill>
                  <a:schemeClr val="accent1"/>
                </a:solidFill>
                <a:latin typeface="Courier New" panose="02070309020205020404" pitchFamily="49" charset="0"/>
                <a:cs typeface="Courier New" panose="02070309020205020404" pitchFamily="49" charset="0"/>
              </a:rPr>
              <a:t>()) }                        		      );</a:t>
            </a:r>
          </a:p>
          <a:p>
            <a:r>
              <a:rPr lang="en-US" sz="1400" b="1" dirty="0">
                <a:solidFill>
                  <a:schemeClr val="accent1"/>
                </a:solidFill>
                <a:latin typeface="Courier New" panose="02070309020205020404" pitchFamily="49" charset="0"/>
                <a:cs typeface="Courier New" panose="02070309020205020404" pitchFamily="49" charset="0"/>
              </a:rPr>
              <a:t>                    }</a:t>
            </a:r>
          </a:p>
          <a:p>
            <a:r>
              <a:rPr lang="en-US" sz="1400" b="1" dirty="0">
                <a:solidFill>
                  <a:schemeClr val="accent1"/>
                </a:solidFill>
                <a:latin typeface="Courier New" panose="02070309020205020404" pitchFamily="49" charset="0"/>
                <a:cs typeface="Courier New" panose="02070309020205020404" pitchFamily="49" charset="0"/>
              </a:rPr>
              <a:t>                );</a:t>
            </a:r>
          </a:p>
          <a:p>
            <a:r>
              <a:rPr lang="en-US" sz="1400" b="1" dirty="0">
                <a:solidFill>
                  <a:schemeClr val="accent1"/>
                </a:solidFill>
                <a:latin typeface="Courier New" panose="02070309020205020404" pitchFamily="49" charset="0"/>
                <a:cs typeface="Courier New" panose="02070309020205020404" pitchFamily="49" charset="0"/>
              </a:rPr>
              <a:t>}</a:t>
            </a:r>
          </a:p>
          <a:p>
            <a:r>
              <a:rPr lang="en-US" sz="1400" b="1" dirty="0">
                <a:solidFill>
                  <a:schemeClr val="accent1"/>
                </a:solidFill>
                <a:latin typeface="Courier New" panose="02070309020205020404" pitchFamily="49" charset="0"/>
                <a:cs typeface="Courier New" panose="02070309020205020404" pitchFamily="49" charset="0"/>
              </a:rPr>
              <a:t>function </a:t>
            </a:r>
            <a:r>
              <a:rPr lang="en-US" sz="1400" b="1" dirty="0" err="1">
                <a:solidFill>
                  <a:schemeClr val="accent1"/>
                </a:solidFill>
                <a:latin typeface="Courier New" panose="02070309020205020404" pitchFamily="49" charset="0"/>
                <a:cs typeface="Courier New" panose="02070309020205020404" pitchFamily="49" charset="0"/>
              </a:rPr>
              <a:t>getDesignerActions</a:t>
            </a:r>
            <a:r>
              <a:rPr lang="en-US" sz="1400" b="1" dirty="0">
                <a:solidFill>
                  <a:schemeClr val="accent1"/>
                </a:solidFill>
                <a:latin typeface="Courier New" panose="02070309020205020404" pitchFamily="49" charset="0"/>
                <a:cs typeface="Courier New" panose="02070309020205020404" pitchFamily="49" charset="0"/>
              </a:rPr>
              <a:t>() {</a:t>
            </a:r>
          </a:p>
          <a:p>
            <a:r>
              <a:rPr lang="en-US" sz="1400" b="1" dirty="0">
                <a:solidFill>
                  <a:schemeClr val="accent1"/>
                </a:solidFill>
                <a:latin typeface="Courier New" panose="02070309020205020404" pitchFamily="49" charset="0"/>
                <a:cs typeface="Courier New" panose="02070309020205020404" pitchFamily="49" charset="0"/>
              </a:rPr>
              <a:t>	       //Display supported designer actions.</a:t>
            </a:r>
          </a:p>
          <a:p>
            <a:r>
              <a:rPr lang="en-US" sz="1400" b="1" dirty="0">
                <a:solidFill>
                  <a:schemeClr val="accent1"/>
                </a:solidFill>
                <a:latin typeface="Courier New" panose="02070309020205020404" pitchFamily="49" charset="0"/>
                <a:cs typeface="Courier New" panose="02070309020205020404" pitchFamily="49" charset="0"/>
              </a:rPr>
              <a:t>                _result = _</a:t>
            </a:r>
            <a:r>
              <a:rPr lang="en-US" sz="1400" b="1" dirty="0" err="1">
                <a:solidFill>
                  <a:schemeClr val="accent1"/>
                </a:solidFill>
                <a:latin typeface="Courier New" panose="02070309020205020404" pitchFamily="49" charset="0"/>
                <a:cs typeface="Courier New" panose="02070309020205020404" pitchFamily="49" charset="0"/>
              </a:rPr>
              <a:t>wds.getDesignerActions</a:t>
            </a:r>
            <a:r>
              <a:rPr lang="en-US" sz="1400" b="1" dirty="0">
                <a:solidFill>
                  <a:schemeClr val="accent1"/>
                </a:solidFill>
                <a:latin typeface="Courier New" panose="02070309020205020404" pitchFamily="49" charset="0"/>
                <a:cs typeface="Courier New" panose="02070309020205020404" pitchFamily="49" charset="0"/>
              </a:rPr>
              <a:t>(_</a:t>
            </a:r>
            <a:r>
              <a:rPr lang="en-US" sz="1400" b="1" dirty="0" err="1">
                <a:solidFill>
                  <a:schemeClr val="accent1"/>
                </a:solidFill>
                <a:latin typeface="Courier New" panose="02070309020205020404" pitchFamily="49" charset="0"/>
                <a:cs typeface="Courier New" panose="02070309020205020404" pitchFamily="49" charset="0"/>
              </a:rPr>
              <a:t>hostWeb</a:t>
            </a:r>
            <a:r>
              <a:rPr lang="en-US" sz="1400" b="1" dirty="0">
                <a:solidFill>
                  <a:schemeClr val="accent1"/>
                </a:solidFill>
                <a:latin typeface="Courier New" panose="02070309020205020404" pitchFamily="49" charset="0"/>
                <a:cs typeface="Courier New" panose="02070309020205020404" pitchFamily="49" charset="0"/>
              </a:rPr>
              <a:t>);</a:t>
            </a:r>
          </a:p>
          <a:p>
            <a:r>
              <a:rPr lang="en-US" sz="1400" b="1" dirty="0">
                <a:solidFill>
                  <a:schemeClr val="accent1"/>
                </a:solidFill>
                <a:latin typeface="Courier New" panose="02070309020205020404" pitchFamily="49" charset="0"/>
                <a:cs typeface="Courier New" panose="02070309020205020404" pitchFamily="49" charset="0"/>
              </a:rPr>
              <a:t>                _</a:t>
            </a:r>
            <a:r>
              <a:rPr lang="en-US" sz="1400" b="1" dirty="0" err="1">
                <a:solidFill>
                  <a:schemeClr val="accent1"/>
                </a:solidFill>
                <a:latin typeface="Courier New" panose="02070309020205020404" pitchFamily="49" charset="0"/>
                <a:cs typeface="Courier New" panose="02070309020205020404" pitchFamily="49" charset="0"/>
              </a:rPr>
              <a:t>hostCtx.executeQueryAsync</a:t>
            </a:r>
            <a:r>
              <a:rPr lang="en-US" sz="1400" b="1" dirty="0">
                <a:solidFill>
                  <a:schemeClr val="accent1"/>
                </a:solidFill>
                <a:latin typeface="Courier New" panose="02070309020205020404" pitchFamily="49" charset="0"/>
                <a:cs typeface="Courier New" panose="02070309020205020404" pitchFamily="49" charset="0"/>
              </a:rPr>
              <a:t>(</a:t>
            </a:r>
          </a:p>
          <a:p>
            <a:r>
              <a:rPr lang="en-US" sz="1400" b="1" dirty="0">
                <a:solidFill>
                  <a:schemeClr val="accent1"/>
                </a:solidFill>
                <a:latin typeface="Courier New" panose="02070309020205020404" pitchFamily="49" charset="0"/>
                <a:cs typeface="Courier New" panose="02070309020205020404" pitchFamily="49" charset="0"/>
              </a:rPr>
              <a:t>         	  function () {},</a:t>
            </a:r>
          </a:p>
          <a:p>
            <a:r>
              <a:rPr lang="en-US" sz="1400" b="1" dirty="0">
                <a:solidFill>
                  <a:schemeClr val="accent1"/>
                </a:solidFill>
                <a:latin typeface="Courier New" panose="02070309020205020404" pitchFamily="49" charset="0"/>
                <a:cs typeface="Courier New" panose="02070309020205020404" pitchFamily="49" charset="0"/>
              </a:rPr>
              <a:t>		  function (sender, </a:t>
            </a:r>
            <a:r>
              <a:rPr lang="en-US" sz="1400" b="1" dirty="0" err="1">
                <a:solidFill>
                  <a:schemeClr val="accent1"/>
                </a:solidFill>
                <a:latin typeface="Courier New" panose="02070309020205020404" pitchFamily="49" charset="0"/>
                <a:cs typeface="Courier New" panose="02070309020205020404" pitchFamily="49" charset="0"/>
              </a:rPr>
              <a:t>arg</a:t>
            </a:r>
            <a:r>
              <a:rPr lang="en-US" sz="1400" b="1" dirty="0">
                <a:solidFill>
                  <a:schemeClr val="accent1"/>
                </a:solidFill>
                <a:latin typeface="Courier New" panose="02070309020205020404" pitchFamily="49" charset="0"/>
                <a:cs typeface="Courier New" panose="02070309020205020404" pitchFamily="49" charset="0"/>
              </a:rPr>
              <a:t>) { handle(</a:t>
            </a:r>
            <a:r>
              <a:rPr lang="en-US" sz="1400" b="1" dirty="0" err="1">
                <a:solidFill>
                  <a:schemeClr val="accent1"/>
                </a:solidFill>
                <a:latin typeface="Courier New" panose="02070309020205020404" pitchFamily="49" charset="0"/>
                <a:cs typeface="Courier New" panose="02070309020205020404" pitchFamily="49" charset="0"/>
              </a:rPr>
              <a:t>arg.get_message</a:t>
            </a:r>
            <a:r>
              <a:rPr lang="en-US" sz="1400" b="1" dirty="0">
                <a:solidFill>
                  <a:schemeClr val="accent1"/>
                </a:solidFill>
                <a:latin typeface="Courier New" panose="02070309020205020404" pitchFamily="49" charset="0"/>
                <a:cs typeface="Courier New" panose="02070309020205020404" pitchFamily="49" charset="0"/>
              </a:rPr>
              <a:t>(), </a:t>
            </a:r>
            <a:r>
              <a:rPr lang="en-US" sz="1400" b="1" dirty="0" err="1">
                <a:solidFill>
                  <a:schemeClr val="accent1"/>
                </a:solidFill>
                <a:latin typeface="Courier New" panose="02070309020205020404" pitchFamily="49" charset="0"/>
                <a:cs typeface="Courier New" panose="02070309020205020404" pitchFamily="49" charset="0"/>
              </a:rPr>
              <a:t>arg.get_stackTrace</a:t>
            </a:r>
            <a:r>
              <a:rPr lang="en-US" sz="1400" b="1" dirty="0">
                <a:solidFill>
                  <a:schemeClr val="accent1"/>
                </a:solidFill>
                <a:latin typeface="Courier New" panose="02070309020205020404" pitchFamily="49" charset="0"/>
                <a:cs typeface="Courier New" panose="02070309020205020404" pitchFamily="49" charset="0"/>
              </a:rPr>
              <a:t>()) }</a:t>
            </a:r>
          </a:p>
          <a:p>
            <a:r>
              <a:rPr lang="en-US" sz="1400" b="1" dirty="0">
                <a:solidFill>
                  <a:schemeClr val="accent1"/>
                </a:solidFill>
                <a:latin typeface="Courier New" panose="02070309020205020404" pitchFamily="49" charset="0"/>
                <a:cs typeface="Courier New" panose="02070309020205020404" pitchFamily="49" charset="0"/>
              </a:rPr>
              <a:t>	       );</a:t>
            </a:r>
          </a:p>
          <a:p>
            <a:r>
              <a:rPr lang="en-US" sz="1400" b="1" dirty="0">
                <a:solidFill>
                  <a:schemeClr val="accent1"/>
                </a:solidFill>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118003036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t>SharePoint 2013 Workflow Development with Visual Studio 2012</a:t>
            </a:r>
            <a:r>
              <a:rPr lang="en-US" dirty="0" smtClean="0"/>
              <a:t> </a:t>
            </a:r>
            <a:br>
              <a:rPr lang="en-US" dirty="0" smtClean="0"/>
            </a:br>
            <a:endParaRPr lang="en-US" dirty="0"/>
          </a:p>
        </p:txBody>
      </p:sp>
      <p:sp>
        <p:nvSpPr>
          <p:cNvPr id="5" name="Text Placeholder 4"/>
          <p:cNvSpPr>
            <a:spLocks noGrp="1"/>
          </p:cNvSpPr>
          <p:nvPr>
            <p:ph type="body" sz="quarter" idx="12"/>
          </p:nvPr>
        </p:nvSpPr>
        <p:spPr/>
        <p:txBody>
          <a:bodyPr/>
          <a:lstStyle/>
          <a:p>
            <a:r>
              <a:rPr lang="en-US" sz="2800" dirty="0"/>
              <a:t>Tim McConnell</a:t>
            </a:r>
          </a:p>
          <a:p>
            <a:r>
              <a:rPr lang="en-US" sz="2800" dirty="0"/>
              <a:t>Program Manager, SharePoint Workflow</a:t>
            </a:r>
          </a:p>
        </p:txBody>
      </p:sp>
      <p:sp>
        <p:nvSpPr>
          <p:cNvPr id="2" name="Text Placeholder 1"/>
          <p:cNvSpPr>
            <a:spLocks noGrp="1"/>
          </p:cNvSpPr>
          <p:nvPr>
            <p:ph type="body" sz="quarter" idx="13"/>
          </p:nvPr>
        </p:nvSpPr>
        <p:spPr/>
        <p:txBody>
          <a:bodyPr/>
          <a:lstStyle/>
          <a:p>
            <a:r>
              <a:rPr lang="en-US" smtClean="0"/>
              <a:t>SPC212</a:t>
            </a:r>
            <a:endParaRPr lang="en-US" dirty="0"/>
          </a:p>
        </p:txBody>
      </p:sp>
    </p:spTree>
    <p:extLst>
      <p:ext uri="{BB962C8B-B14F-4D97-AF65-F5344CB8AC3E}">
        <p14:creationId xmlns:p14="http://schemas.microsoft.com/office/powerpoint/2010/main" val="21546703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Connected workflow</a:t>
            </a:r>
            <a:endParaRPr lang="en-US" dirty="0"/>
          </a:p>
        </p:txBody>
      </p:sp>
    </p:spTree>
    <p:extLst>
      <p:ext uri="{BB962C8B-B14F-4D97-AF65-F5344CB8AC3E}">
        <p14:creationId xmlns:p14="http://schemas.microsoft.com/office/powerpoint/2010/main" val="338109266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Connecting </a:t>
            </a:r>
            <a:r>
              <a:rPr lang="en-US" dirty="0" smtClean="0"/>
              <a:t>workflow to other services</a:t>
            </a:r>
            <a:endParaRPr lang="en-US" dirty="0"/>
          </a:p>
        </p:txBody>
      </p:sp>
      <p:sp>
        <p:nvSpPr>
          <p:cNvPr id="6" name="Text Placeholder 5"/>
          <p:cNvSpPr>
            <a:spLocks noGrp="1"/>
          </p:cNvSpPr>
          <p:nvPr>
            <p:ph type="body" sz="quarter" idx="10"/>
          </p:nvPr>
        </p:nvSpPr>
        <p:spPr>
          <a:xfrm>
            <a:off x="274640" y="1212850"/>
            <a:ext cx="5486399" cy="1360372"/>
          </a:xfrm>
        </p:spPr>
        <p:txBody>
          <a:bodyPr/>
          <a:lstStyle/>
          <a:p>
            <a:r>
              <a:rPr lang="en-US" dirty="0" smtClean="0">
                <a:gradFill>
                  <a:gsLst>
                    <a:gs pos="1250">
                      <a:schemeClr val="tx2"/>
                    </a:gs>
                    <a:gs pos="99000">
                      <a:schemeClr val="tx2"/>
                    </a:gs>
                  </a:gsLst>
                  <a:lin ang="5400000" scaled="0"/>
                </a:gradFill>
              </a:rPr>
              <a:t>Scenario: Movie Search</a:t>
            </a:r>
            <a:endParaRPr lang="en-US" dirty="0">
              <a:gradFill>
                <a:gsLst>
                  <a:gs pos="1250">
                    <a:schemeClr val="tx2"/>
                  </a:gs>
                  <a:gs pos="99000">
                    <a:schemeClr val="tx2"/>
                  </a:gs>
                </a:gsLst>
                <a:lin ang="5400000" scaled="0"/>
              </a:gradFill>
            </a:endParaRPr>
          </a:p>
          <a:p>
            <a:pPr lvl="1"/>
            <a:endParaRPr lang="en-US" dirty="0"/>
          </a:p>
          <a:p>
            <a:pPr lvl="1"/>
            <a:endParaRPr lang="en-US" dirty="0"/>
          </a:p>
        </p:txBody>
      </p:sp>
      <p:sp>
        <p:nvSpPr>
          <p:cNvPr id="2" name="Text Placeholder 1"/>
          <p:cNvSpPr>
            <a:spLocks noGrp="1"/>
          </p:cNvSpPr>
          <p:nvPr>
            <p:ph type="body" sz="quarter" idx="11"/>
          </p:nvPr>
        </p:nvSpPr>
        <p:spPr>
          <a:xfrm>
            <a:off x="6675440" y="1212849"/>
            <a:ext cx="5486399" cy="3755265"/>
          </a:xfrm>
        </p:spPr>
        <p:txBody>
          <a:bodyPr/>
          <a:lstStyle/>
          <a:p>
            <a:r>
              <a:rPr lang="en-US" dirty="0" smtClean="0">
                <a:gradFill>
                  <a:gsLst>
                    <a:gs pos="1250">
                      <a:schemeClr val="tx2"/>
                    </a:gs>
                    <a:gs pos="99000">
                      <a:schemeClr val="tx2"/>
                    </a:gs>
                  </a:gsLst>
                  <a:lin ang="5400000" scaled="0"/>
                </a:gradFill>
              </a:rPr>
              <a:t>Contents and Logic</a:t>
            </a:r>
            <a:endParaRPr lang="en-US" dirty="0">
              <a:gradFill>
                <a:gsLst>
                  <a:gs pos="1250">
                    <a:schemeClr val="tx2"/>
                  </a:gs>
                  <a:gs pos="99000">
                    <a:schemeClr val="tx2"/>
                  </a:gs>
                </a:gsLst>
                <a:lin ang="5400000" scaled="0"/>
              </a:gradFill>
            </a:endParaRPr>
          </a:p>
          <a:p>
            <a:pPr lvl="1">
              <a:spcBef>
                <a:spcPts val="1224"/>
              </a:spcBef>
              <a:buClr>
                <a:schemeClr val="tx1"/>
              </a:buClr>
            </a:pPr>
            <a:r>
              <a:rPr lang="en-US" dirty="0" smtClean="0"/>
              <a:t>App project </a:t>
            </a:r>
          </a:p>
          <a:p>
            <a:pPr lvl="1">
              <a:spcBef>
                <a:spcPts val="1224"/>
              </a:spcBef>
              <a:buClr>
                <a:schemeClr val="tx1"/>
              </a:buClr>
            </a:pPr>
            <a:r>
              <a:rPr lang="en-US" dirty="0" smtClean="0"/>
              <a:t>List schema</a:t>
            </a:r>
          </a:p>
          <a:p>
            <a:pPr lvl="1">
              <a:spcBef>
                <a:spcPts val="1224"/>
              </a:spcBef>
              <a:buClr>
                <a:schemeClr val="tx1"/>
              </a:buClr>
            </a:pPr>
            <a:r>
              <a:rPr lang="en-US" dirty="0" smtClean="0"/>
              <a:t>Custom pages</a:t>
            </a:r>
          </a:p>
          <a:p>
            <a:pPr lvl="1">
              <a:spcBef>
                <a:spcPts val="1224"/>
              </a:spcBef>
              <a:buClr>
                <a:schemeClr val="tx1"/>
              </a:buClr>
            </a:pPr>
            <a:r>
              <a:rPr lang="en-US" dirty="0" smtClean="0"/>
              <a:t>New workflows</a:t>
            </a:r>
          </a:p>
          <a:p>
            <a:pPr lvl="1">
              <a:spcBef>
                <a:spcPts val="1224"/>
              </a:spcBef>
              <a:buClr>
                <a:schemeClr val="tx1"/>
              </a:buClr>
            </a:pPr>
            <a:endParaRPr lang="en-US" dirty="0" smtClean="0"/>
          </a:p>
          <a:p>
            <a:pPr lvl="1">
              <a:spcBef>
                <a:spcPts val="1224"/>
              </a:spcBef>
              <a:buClr>
                <a:schemeClr val="tx1"/>
              </a:buClr>
            </a:pPr>
            <a:r>
              <a:rPr lang="en-US" dirty="0" smtClean="0"/>
              <a:t>List item reads and writes</a:t>
            </a:r>
          </a:p>
          <a:p>
            <a:pPr lvl="1">
              <a:spcBef>
                <a:spcPts val="1224"/>
              </a:spcBef>
              <a:buClr>
                <a:schemeClr val="tx1"/>
              </a:buClr>
            </a:pPr>
            <a:r>
              <a:rPr lang="en-US" dirty="0" smtClean="0"/>
              <a:t>Web service call</a:t>
            </a:r>
          </a:p>
        </p:txBody>
      </p:sp>
      <p:sp>
        <p:nvSpPr>
          <p:cNvPr id="8" name="Rectangle 7"/>
          <p:cNvSpPr/>
          <p:nvPr/>
        </p:nvSpPr>
        <p:spPr bwMode="auto">
          <a:xfrm>
            <a:off x="2446339" y="2268421"/>
            <a:ext cx="876299" cy="695441"/>
          </a:xfrm>
          <a:prstGeom prst="rect">
            <a:avLst/>
          </a:prstGeom>
          <a:solidFill>
            <a:schemeClr val="bg1"/>
          </a:solidFill>
          <a:ln>
            <a:solidFill>
              <a:schemeClr val="tx2">
                <a:lumMod val="90000"/>
                <a:lumOff val="10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1200" dirty="0">
                <a:solidFill>
                  <a:srgbClr val="012654">
                    <a:lumMod val="90000"/>
                    <a:lumOff val="10000"/>
                  </a:srgbClr>
                </a:solidFill>
              </a:rPr>
              <a:t>Search for Movies</a:t>
            </a:r>
          </a:p>
        </p:txBody>
      </p:sp>
      <p:sp>
        <p:nvSpPr>
          <p:cNvPr id="10" name="Rectangle 9"/>
          <p:cNvSpPr/>
          <p:nvPr/>
        </p:nvSpPr>
        <p:spPr bwMode="auto">
          <a:xfrm>
            <a:off x="2446339" y="3595376"/>
            <a:ext cx="876299" cy="695441"/>
          </a:xfrm>
          <a:prstGeom prst="rect">
            <a:avLst/>
          </a:prstGeom>
          <a:solidFill>
            <a:schemeClr val="bg1"/>
          </a:solidFill>
          <a:ln>
            <a:solidFill>
              <a:schemeClr val="tx2">
                <a:lumMod val="90000"/>
                <a:lumOff val="10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1200" dirty="0">
                <a:solidFill>
                  <a:srgbClr val="012654">
                    <a:lumMod val="90000"/>
                    <a:lumOff val="10000"/>
                  </a:srgbClr>
                </a:solidFill>
              </a:rPr>
              <a:t>Update Data</a:t>
            </a:r>
          </a:p>
        </p:txBody>
      </p:sp>
      <p:cxnSp>
        <p:nvCxnSpPr>
          <p:cNvPr id="11" name="Straight Arrow Connector 10"/>
          <p:cNvCxnSpPr>
            <a:stCxn id="8" idx="2"/>
            <a:endCxn id="10" idx="0"/>
          </p:cNvCxnSpPr>
          <p:nvPr/>
        </p:nvCxnSpPr>
        <p:spPr>
          <a:xfrm>
            <a:off x="2884488" y="2963861"/>
            <a:ext cx="0" cy="631514"/>
          </a:xfrm>
          <a:prstGeom prst="straightConnector1">
            <a:avLst/>
          </a:prstGeom>
          <a:ln>
            <a:solidFill>
              <a:schemeClr val="tx2">
                <a:lumMod val="90000"/>
                <a:lumOff val="1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2" name="Flowchart: Document 11"/>
          <p:cNvSpPr/>
          <p:nvPr/>
        </p:nvSpPr>
        <p:spPr bwMode="auto">
          <a:xfrm>
            <a:off x="5594125" y="3400682"/>
            <a:ext cx="878112" cy="695441"/>
          </a:xfrm>
          <a:prstGeom prst="flowChartDocument">
            <a:avLst/>
          </a:prstGeom>
          <a:gradFill flip="none" rotWithShape="1">
            <a:gsLst>
              <a:gs pos="0">
                <a:schemeClr val="accent2">
                  <a:lumMod val="40000"/>
                  <a:lumOff val="60000"/>
                </a:schemeClr>
              </a:gs>
              <a:gs pos="11000">
                <a:schemeClr val="accent2">
                  <a:lumMod val="20000"/>
                  <a:lumOff val="80000"/>
                </a:schemeClr>
              </a:gs>
              <a:gs pos="45000">
                <a:schemeClr val="lt1">
                  <a:shade val="100000"/>
                  <a:satMod val="115000"/>
                  <a:alpha val="0"/>
                </a:schemeClr>
              </a:gs>
            </a:gsLst>
            <a:path path="circle">
              <a:fillToRect r="100000" b="100000"/>
            </a:path>
            <a:tileRect l="-100000" t="-100000"/>
          </a:gra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1200" dirty="0">
                <a:solidFill>
                  <a:srgbClr val="F26522"/>
                </a:solidFill>
              </a:rPr>
              <a:t>Movie List</a:t>
            </a:r>
          </a:p>
        </p:txBody>
      </p:sp>
    </p:spTree>
    <p:extLst>
      <p:ext uri="{BB962C8B-B14F-4D97-AF65-F5344CB8AC3E}">
        <p14:creationId xmlns:p14="http://schemas.microsoft.com/office/powerpoint/2010/main" val="2400870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74639" y="3954463"/>
            <a:ext cx="8381998" cy="1371579"/>
          </a:xfrm>
        </p:spPr>
        <p:txBody>
          <a:bodyPr/>
          <a:lstStyle/>
          <a:p>
            <a:r>
              <a:rPr lang="en-US" dirty="0" smtClean="0"/>
              <a:t>Connected Workflow</a:t>
            </a:r>
            <a:endParaRPr lang="en-US" dirty="0"/>
          </a:p>
        </p:txBody>
      </p:sp>
      <p:sp>
        <p:nvSpPr>
          <p:cNvPr id="6" name="Text Placeholder 5"/>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40665149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val="168980784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5613845"/>
          </a:xfrm>
        </p:spPr>
        <p:txBody>
          <a:bodyPr/>
          <a:lstStyle/>
          <a:p>
            <a:r>
              <a:rPr lang="en-US" dirty="0" smtClean="0"/>
              <a:t>Workflows and apps</a:t>
            </a:r>
          </a:p>
          <a:p>
            <a:r>
              <a:rPr lang="en-US" dirty="0" smtClean="0"/>
              <a:t>Better tooling; Expressive workflows</a:t>
            </a:r>
          </a:p>
          <a:p>
            <a:pPr lvl="1"/>
            <a:r>
              <a:rPr lang="en-US" dirty="0" smtClean="0"/>
              <a:t>Directly leverage Workflow Foundation 4.5</a:t>
            </a:r>
          </a:p>
          <a:p>
            <a:pPr lvl="1"/>
            <a:r>
              <a:rPr lang="en-US" dirty="0" smtClean="0"/>
              <a:t>Custom Activities</a:t>
            </a:r>
          </a:p>
          <a:p>
            <a:r>
              <a:rPr lang="en-US" dirty="0" smtClean="0"/>
              <a:t>New scenarios and opportunities</a:t>
            </a:r>
          </a:p>
          <a:p>
            <a:pPr lvl="1"/>
            <a:r>
              <a:rPr lang="en-US" dirty="0" smtClean="0"/>
              <a:t>Platform service with unlocked APIs</a:t>
            </a:r>
          </a:p>
          <a:p>
            <a:pPr lvl="1"/>
            <a:r>
              <a:rPr lang="en-US" dirty="0" smtClean="0"/>
              <a:t>Integrating workflow scenarios into SharePoint apps</a:t>
            </a:r>
          </a:p>
          <a:p>
            <a:pPr lvl="1"/>
            <a:r>
              <a:rPr lang="en-US" dirty="0" smtClean="0"/>
              <a:t>Design tools</a:t>
            </a:r>
          </a:p>
          <a:p>
            <a:r>
              <a:rPr lang="en-US" dirty="0" smtClean="0"/>
              <a:t>Connected</a:t>
            </a:r>
          </a:p>
          <a:p>
            <a:pPr lvl="1"/>
            <a:r>
              <a:rPr lang="en-US" dirty="0" smtClean="0"/>
              <a:t>Enterprise services</a:t>
            </a:r>
          </a:p>
          <a:p>
            <a:pPr lvl="1"/>
            <a:r>
              <a:rPr lang="en-US" dirty="0" smtClean="0"/>
              <a:t>Web services</a:t>
            </a:r>
          </a:p>
        </p:txBody>
      </p:sp>
      <p:sp>
        <p:nvSpPr>
          <p:cNvPr id="2" name="Title 1"/>
          <p:cNvSpPr>
            <a:spLocks noGrp="1"/>
          </p:cNvSpPr>
          <p:nvPr>
            <p:ph type="title"/>
          </p:nvPr>
        </p:nvSpPr>
        <p:spPr/>
        <p:txBody>
          <a:bodyPr/>
          <a:lstStyle/>
          <a:p>
            <a:r>
              <a:rPr lang="en-US" dirty="0" smtClean="0"/>
              <a:t>Developing Workflows in SharePoint 2013</a:t>
            </a:r>
            <a:endParaRPr lang="en-US" dirty="0"/>
          </a:p>
        </p:txBody>
      </p:sp>
    </p:spTree>
    <p:extLst>
      <p:ext uri="{BB962C8B-B14F-4D97-AF65-F5344CB8AC3E}">
        <p14:creationId xmlns:p14="http://schemas.microsoft.com/office/powerpoint/2010/main" val="867758279"/>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Thank You</a:t>
            </a:r>
            <a:endParaRPr lang="en-US" dirty="0"/>
          </a:p>
        </p:txBody>
      </p:sp>
    </p:spTree>
    <p:extLst>
      <p:ext uri="{BB962C8B-B14F-4D97-AF65-F5344CB8AC3E}">
        <p14:creationId xmlns:p14="http://schemas.microsoft.com/office/powerpoint/2010/main" val="997038425"/>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6"/>
          <p:cNvSpPr txBox="1">
            <a:spLocks/>
          </p:cNvSpPr>
          <p:nvPr/>
        </p:nvSpPr>
        <p:spPr>
          <a:xfrm>
            <a:off x="274640" y="295275"/>
            <a:ext cx="11889564" cy="917575"/>
          </a:xfrm>
          <a:prstGeom prst="rect">
            <a:avLst/>
          </a:prstGeom>
        </p:spPr>
        <p:txBody>
          <a:bodyPr lIns="91431" tIns="45716" rIns="91431" bIns="45716"/>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gradFill>
                  <a:gsLst>
                    <a:gs pos="1250">
                      <a:srgbClr val="FFFFFF"/>
                    </a:gs>
                    <a:gs pos="100000">
                      <a:srgbClr val="FFFFFF"/>
                    </a:gs>
                  </a:gsLst>
                  <a:lin ang="5400000" scaled="0"/>
                </a:gradFill>
              </a:rPr>
              <a:t>Related Sessions</a:t>
            </a:r>
          </a:p>
        </p:txBody>
      </p:sp>
      <p:sp>
        <p:nvSpPr>
          <p:cNvPr id="6" name="Text Placeholder 5"/>
          <p:cNvSpPr txBox="1">
            <a:spLocks/>
          </p:cNvSpPr>
          <p:nvPr/>
        </p:nvSpPr>
        <p:spPr>
          <a:xfrm>
            <a:off x="274638" y="1212851"/>
            <a:ext cx="11887200" cy="2025170"/>
          </a:xfrm>
          <a:prstGeom prst="rect">
            <a:avLst/>
          </a:prstGeom>
        </p:spPr>
        <p:txBody>
          <a:bodyPr lIns="91431" tIns="45716" rIns="91431" bIns="45716"/>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00" dirty="0">
                <a:gradFill>
                  <a:gsLst>
                    <a:gs pos="1250">
                      <a:srgbClr val="FFFFFF"/>
                    </a:gs>
                    <a:gs pos="100000">
                      <a:srgbClr val="FFFFFF"/>
                    </a:gs>
                  </a:gsLst>
                  <a:lin ang="5400000" scaled="0"/>
                </a:gradFill>
              </a:rPr>
              <a:t>SPC213 SharePoint 2013 Workflow: Architecture and Configuration</a:t>
            </a:r>
          </a:p>
          <a:p>
            <a:pPr lvl="1"/>
            <a:r>
              <a:rPr lang="en-US" sz="1800" dirty="0">
                <a:gradFill>
                  <a:gsLst>
                    <a:gs pos="1250">
                      <a:srgbClr val="FFFFFF"/>
                    </a:gs>
                    <a:gs pos="100000">
                      <a:srgbClr val="FFFFFF"/>
                    </a:gs>
                  </a:gsLst>
                  <a:lin ang="5400000" scaled="0"/>
                </a:gradFill>
              </a:rPr>
              <a:t>Breakout Session 05: Already happened, Mauricio Ordonez</a:t>
            </a:r>
          </a:p>
          <a:p>
            <a:endParaRPr lang="en-US" b="1" dirty="0" smtClean="0">
              <a:gradFill>
                <a:gsLst>
                  <a:gs pos="1250">
                    <a:srgbClr val="FFFFFF"/>
                  </a:gs>
                  <a:gs pos="100000">
                    <a:srgbClr val="FFFFFF"/>
                  </a:gs>
                </a:gsLst>
                <a:lin ang="5400000" scaled="0"/>
              </a:gradFill>
            </a:endParaRPr>
          </a:p>
          <a:p>
            <a:r>
              <a:rPr lang="en-US" b="1" dirty="0" smtClean="0">
                <a:gradFill>
                  <a:gsLst>
                    <a:gs pos="1250">
                      <a:srgbClr val="FFFFFF"/>
                    </a:gs>
                    <a:gs pos="100000">
                      <a:srgbClr val="FFFFFF"/>
                    </a:gs>
                  </a:gsLst>
                  <a:lin ang="5400000" scaled="0"/>
                </a:gradFill>
              </a:rPr>
              <a:t>SPC045 </a:t>
            </a:r>
            <a:r>
              <a:rPr lang="en-US" b="1" dirty="0">
                <a:gradFill>
                  <a:gsLst>
                    <a:gs pos="1250">
                      <a:srgbClr val="FFFFFF"/>
                    </a:gs>
                    <a:gs pos="100000">
                      <a:srgbClr val="FFFFFF"/>
                    </a:gs>
                  </a:gsLst>
                  <a:lin ang="5400000" scaled="0"/>
                </a:gradFill>
              </a:rPr>
              <a:t>Creating Custom Workflow Activities and Actions for SharePoint 2013</a:t>
            </a:r>
          </a:p>
          <a:p>
            <a:pPr lvl="1"/>
            <a:r>
              <a:rPr lang="en-US" b="1" dirty="0" smtClean="0">
                <a:gradFill>
                  <a:gsLst>
                    <a:gs pos="1250">
                      <a:srgbClr val="FFFFFF"/>
                    </a:gs>
                    <a:gs pos="100000">
                      <a:srgbClr val="FFFFFF"/>
                    </a:gs>
                  </a:gsLst>
                  <a:lin ang="5400000" scaled="0"/>
                </a:gradFill>
              </a:rPr>
              <a:t>Developer Breakout </a:t>
            </a:r>
            <a:r>
              <a:rPr lang="en-US" b="1" dirty="0">
                <a:gradFill>
                  <a:gsLst>
                    <a:gs pos="1250">
                      <a:srgbClr val="FFFFFF"/>
                    </a:gs>
                    <a:gs pos="100000">
                      <a:srgbClr val="FFFFFF"/>
                    </a:gs>
                  </a:gsLst>
                  <a:lin ang="5400000" scaled="0"/>
                </a:gradFill>
              </a:rPr>
              <a:t>Session 13: Wed </a:t>
            </a:r>
            <a:r>
              <a:rPr lang="en-US" b="1" dirty="0" smtClean="0">
                <a:gradFill>
                  <a:gsLst>
                    <a:gs pos="1250">
                      <a:srgbClr val="FFFFFF"/>
                    </a:gs>
                    <a:gs pos="100000">
                      <a:srgbClr val="FFFFFF"/>
                    </a:gs>
                  </a:gsLst>
                  <a:lin ang="5400000" scaled="0"/>
                </a:gradFill>
              </a:rPr>
              <a:t>5:00pm, Hyong </a:t>
            </a:r>
            <a:r>
              <a:rPr lang="en-US" b="1" dirty="0">
                <a:gradFill>
                  <a:gsLst>
                    <a:gs pos="1250">
                      <a:srgbClr val="FFFFFF"/>
                    </a:gs>
                    <a:gs pos="100000">
                      <a:srgbClr val="FFFFFF"/>
                    </a:gs>
                  </a:gsLst>
                  <a:lin ang="5400000" scaled="0"/>
                </a:gradFill>
              </a:rPr>
              <a:t>Guk </a:t>
            </a:r>
            <a:r>
              <a:rPr lang="en-US" b="1" dirty="0" smtClean="0">
                <a:gradFill>
                  <a:gsLst>
                    <a:gs pos="1250">
                      <a:srgbClr val="FFFFFF"/>
                    </a:gs>
                    <a:gs pos="100000">
                      <a:srgbClr val="FFFFFF"/>
                    </a:gs>
                  </a:gsLst>
                  <a:lin ang="5400000" scaled="0"/>
                </a:gradFill>
              </a:rPr>
              <a:t>Kim</a:t>
            </a:r>
          </a:p>
          <a:p>
            <a:r>
              <a:rPr lang="en-US" b="1" dirty="0" smtClean="0">
                <a:gradFill>
                  <a:gsLst>
                    <a:gs pos="1250">
                      <a:srgbClr val="FFFFFF"/>
                    </a:gs>
                    <a:gs pos="100000">
                      <a:srgbClr val="FFFFFF"/>
                    </a:gs>
                  </a:gsLst>
                  <a:lin ang="5400000" scaled="0"/>
                </a:gradFill>
              </a:rPr>
              <a:t>SPC089 Developing SharePoint Workflows with SharePoint Designer 2013 and Visio Pro 2013</a:t>
            </a:r>
          </a:p>
          <a:p>
            <a:pPr lvl="1"/>
            <a:r>
              <a:rPr lang="en-US" b="1" dirty="0" smtClean="0">
                <a:gradFill>
                  <a:gsLst>
                    <a:gs pos="1250">
                      <a:srgbClr val="FFFFFF"/>
                    </a:gs>
                    <a:gs pos="100000">
                      <a:srgbClr val="FFFFFF"/>
                    </a:gs>
                  </a:gsLst>
                  <a:lin ang="5400000" scaled="0"/>
                </a:gradFill>
              </a:rPr>
              <a:t>Developer Breakout </a:t>
            </a:r>
            <a:r>
              <a:rPr lang="en-US" b="1" dirty="0">
                <a:gradFill>
                  <a:gsLst>
                    <a:gs pos="1250">
                      <a:srgbClr val="FFFFFF"/>
                    </a:gs>
                    <a:gs pos="100000">
                      <a:srgbClr val="FFFFFF"/>
                    </a:gs>
                  </a:gsLst>
                  <a:lin ang="5400000" scaled="0"/>
                </a:gradFill>
              </a:rPr>
              <a:t>Session 08: Tues </a:t>
            </a:r>
            <a:r>
              <a:rPr lang="en-US" b="1" dirty="0" smtClean="0">
                <a:gradFill>
                  <a:gsLst>
                    <a:gs pos="1250">
                      <a:srgbClr val="FFFFFF"/>
                    </a:gs>
                    <a:gs pos="100000">
                      <a:srgbClr val="FFFFFF"/>
                    </a:gs>
                  </a:gsLst>
                  <a:lin ang="5400000" scaled="0"/>
                </a:gradFill>
              </a:rPr>
              <a:t>5:00pm, JongHwa </a:t>
            </a:r>
            <a:r>
              <a:rPr lang="en-US" b="1" dirty="0">
                <a:gradFill>
                  <a:gsLst>
                    <a:gs pos="1250">
                      <a:srgbClr val="FFFFFF"/>
                    </a:gs>
                    <a:gs pos="100000">
                      <a:srgbClr val="FFFFFF"/>
                    </a:gs>
                  </a:gsLst>
                  <a:lin ang="5400000" scaled="0"/>
                </a:gradFill>
              </a:rPr>
              <a:t>Lim </a:t>
            </a:r>
            <a:r>
              <a:rPr lang="en-US" b="1" dirty="0" smtClean="0">
                <a:gradFill>
                  <a:gsLst>
                    <a:gs pos="1250">
                      <a:srgbClr val="FFFFFF"/>
                    </a:gs>
                    <a:gs pos="100000">
                      <a:srgbClr val="FFFFFF"/>
                    </a:gs>
                  </a:gsLst>
                  <a:lin ang="5400000" scaled="0"/>
                </a:gradFill>
              </a:rPr>
              <a:t>and Sam Chung</a:t>
            </a:r>
            <a:endParaRPr lang="en-US" b="1" dirty="0">
              <a:gradFill>
                <a:gsLst>
                  <a:gs pos="1250">
                    <a:srgbClr val="FFFFFF"/>
                  </a:gs>
                  <a:gs pos="100000">
                    <a:srgbClr val="FFFFFF"/>
                  </a:gs>
                </a:gsLst>
                <a:lin ang="5400000" scaled="0"/>
              </a:gradFill>
            </a:endParaRPr>
          </a:p>
          <a:p>
            <a:endParaRPr lang="en-US" dirty="0">
              <a:gradFill>
                <a:gsLst>
                  <a:gs pos="1250">
                    <a:srgbClr val="FFFFFF"/>
                  </a:gs>
                  <a:gs pos="100000">
                    <a:srgbClr val="FFFFFF"/>
                  </a:gs>
                </a:gsLst>
                <a:lin ang="5400000" scaled="0"/>
              </a:gradFill>
            </a:endParaRPr>
          </a:p>
          <a:p>
            <a:endParaRPr lang="en-US"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254799728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733585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Questions?</a:t>
            </a:r>
            <a:endParaRPr lang="en-US" dirty="0"/>
          </a:p>
        </p:txBody>
      </p:sp>
    </p:spTree>
    <p:extLst>
      <p:ext uri="{BB962C8B-B14F-4D97-AF65-F5344CB8AC3E}">
        <p14:creationId xmlns:p14="http://schemas.microsoft.com/office/powerpoint/2010/main" val="3912771594"/>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2" y="6079033"/>
            <a:ext cx="10974388" cy="624979"/>
          </a:xfrm>
          <a:prstGeom prst="rect">
            <a:avLst/>
          </a:prstGeom>
          <a:noFill/>
          <a:ln w="12700">
            <a:noFill/>
            <a:miter lim="800000"/>
            <a:headEnd type="none" w="sm" len="sm"/>
            <a:tailEnd type="none" w="sm" len="sm"/>
          </a:ln>
          <a:effectLst/>
        </p:spPr>
        <p:txBody>
          <a:bodyPr vert="horz" wrap="square" lIns="182862" tIns="146289" rIns="182862" bIns="146289" numCol="1" anchor="t" anchorCtr="0" compatLnSpc="1">
            <a:prstTxWarp prst="textNoShape">
              <a:avLst/>
            </a:prstTxWarp>
            <a:spAutoFit/>
          </a:bodyPr>
          <a:lstStyle/>
          <a:p>
            <a:pPr defTabSz="932199"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199"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1"/>
            <a:ext cx="3288506" cy="704445"/>
          </a:xfrm>
          <a:prstGeom prst="rect">
            <a:avLst/>
          </a:prstGeom>
        </p:spPr>
      </p:pic>
    </p:spTree>
    <p:extLst>
      <p:ext uri="{BB962C8B-B14F-4D97-AF65-F5344CB8AC3E}">
        <p14:creationId xmlns:p14="http://schemas.microsoft.com/office/powerpoint/2010/main" val="2520600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69009" y="21285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5717716" y="2125662"/>
            <a:ext cx="2697480" cy="274478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Unlocked</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2937551" y="2125662"/>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Walkthrough</a:t>
            </a:r>
            <a:endParaRPr lang="en-US" sz="3600" dirty="0">
              <a:gradFill>
                <a:gsLst>
                  <a:gs pos="0">
                    <a:srgbClr val="FFFFFF"/>
                  </a:gs>
                  <a:gs pos="100000">
                    <a:srgbClr val="FFFFFF"/>
                  </a:gs>
                </a:gsLst>
                <a:lin ang="5400000" scaled="0"/>
              </a:gradFill>
              <a:ea typeface="Segoe UI" pitchFamily="34" charset="0"/>
              <a:cs typeface="Segoe UI" pitchFamily="34" charset="0"/>
            </a:endParaRPr>
          </a:p>
          <a:p>
            <a:pPr defTabSz="932381" fontAlgn="base">
              <a:spcBef>
                <a:spcPct val="0"/>
              </a:spcBef>
              <a:spcAft>
                <a:spcPct val="0"/>
              </a:spcAft>
            </a:pP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8497880" y="2125662"/>
            <a:ext cx="274320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Connected</a:t>
            </a:r>
            <a:endParaRPr lang="en-US" sz="36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157386" y="2125662"/>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Apps</a:t>
            </a: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Box 1"/>
          <p:cNvSpPr txBox="1"/>
          <p:nvPr/>
        </p:nvSpPr>
        <p:spPr>
          <a:xfrm>
            <a:off x="274638" y="4870451"/>
            <a:ext cx="10966443" cy="1827213"/>
          </a:xfrm>
          <a:prstGeom prst="rect">
            <a:avLst/>
          </a:prstGeom>
          <a:noFill/>
        </p:spPr>
        <p:txBody>
          <a:bodyPr wrap="square" lIns="182862" tIns="146289" rIns="182862" bIns="146289" rtlCol="0">
            <a:noAutofit/>
          </a:bodyPr>
          <a:lstStyle/>
          <a:p>
            <a:pPr marL="231752">
              <a:lnSpc>
                <a:spcPct val="90000"/>
              </a:lnSpc>
              <a:spcAft>
                <a:spcPts val="600"/>
              </a:spcAft>
            </a:pPr>
            <a:r>
              <a:rPr lang="en-US" sz="1600" dirty="0">
                <a:gradFill>
                  <a:gsLst>
                    <a:gs pos="1250">
                      <a:srgbClr val="505050"/>
                    </a:gs>
                    <a:gs pos="99000">
                      <a:srgbClr val="505050"/>
                    </a:gs>
                  </a:gsLst>
                  <a:lin ang="5400000" scaled="0"/>
                </a:gradFill>
              </a:rPr>
              <a:t>   </a:t>
            </a:r>
          </a:p>
        </p:txBody>
      </p:sp>
      <p:sp>
        <p:nvSpPr>
          <p:cNvPr id="3" name="Title 2"/>
          <p:cNvSpPr>
            <a:spLocks noGrp="1"/>
          </p:cNvSpPr>
          <p:nvPr>
            <p:ph type="title"/>
          </p:nvPr>
        </p:nvSpPr>
        <p:spPr/>
        <p:txBody>
          <a:bodyPr/>
          <a:lstStyle/>
          <a:p>
            <a:r>
              <a:rPr lang="en-US" dirty="0" smtClean="0"/>
              <a:t>Agenda</a:t>
            </a:r>
            <a:endParaRPr lang="en-US" dirty="0"/>
          </a:p>
        </p:txBody>
      </p:sp>
      <p:sp>
        <p:nvSpPr>
          <p:cNvPr id="5" name="Text Placeholder 4"/>
          <p:cNvSpPr>
            <a:spLocks noGrp="1"/>
          </p:cNvSpPr>
          <p:nvPr>
            <p:ph type="body" sz="quarter" idx="10"/>
          </p:nvPr>
        </p:nvSpPr>
        <p:spPr>
          <a:xfrm>
            <a:off x="274638" y="1212851"/>
            <a:ext cx="11887200" cy="735512"/>
          </a:xfrm>
        </p:spPr>
        <p:txBody>
          <a:bodyPr/>
          <a:lstStyle/>
          <a:p>
            <a:endParaRPr lang="en-US"/>
          </a:p>
        </p:txBody>
      </p:sp>
      <p:grpSp>
        <p:nvGrpSpPr>
          <p:cNvPr id="32" name="Group 31"/>
          <p:cNvGrpSpPr>
            <a:grpSpLocks noChangeAspect="1"/>
          </p:cNvGrpSpPr>
          <p:nvPr/>
        </p:nvGrpSpPr>
        <p:grpSpPr bwMode="black">
          <a:xfrm>
            <a:off x="3506359" y="3031712"/>
            <a:ext cx="1708694" cy="1390097"/>
            <a:chOff x="5184775" y="225425"/>
            <a:chExt cx="1500188" cy="1220788"/>
          </a:xfrm>
          <a:solidFill>
            <a:srgbClr val="FFFFFF"/>
          </a:solidFill>
        </p:grpSpPr>
        <p:sp>
          <p:nvSpPr>
            <p:cNvPr id="33"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4"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sp>
          <p:nvSpPr>
            <p:cNvPr id="35"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solidFill>
                  <a:srgbClr val="505050"/>
                </a:solidFill>
              </a:endParaRPr>
            </a:p>
          </p:txBody>
        </p:sp>
      </p:grpSp>
      <p:grpSp>
        <p:nvGrpSpPr>
          <p:cNvPr id="22" name="Group 21"/>
          <p:cNvGrpSpPr>
            <a:grpSpLocks noChangeAspect="1"/>
          </p:cNvGrpSpPr>
          <p:nvPr/>
        </p:nvGrpSpPr>
        <p:grpSpPr>
          <a:xfrm>
            <a:off x="933607" y="3010892"/>
            <a:ext cx="1322231" cy="1469928"/>
            <a:chOff x="6784020" y="2852239"/>
            <a:chExt cx="1416269" cy="1574471"/>
          </a:xfrm>
          <a:solidFill>
            <a:schemeClr val="bg1"/>
          </a:solidFill>
        </p:grpSpPr>
        <p:sp>
          <p:nvSpPr>
            <p:cNvPr id="23" name="Hexagon 22"/>
            <p:cNvSpPr/>
            <p:nvPr/>
          </p:nvSpPr>
          <p:spPr bwMode="auto">
            <a:xfrm rot="5400000">
              <a:off x="6794932" y="2956340"/>
              <a:ext cx="1509457" cy="1301256"/>
            </a:xfrm>
            <a:prstGeom prst="hexagon">
              <a:avLst/>
            </a:prstGeom>
            <a:grp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10"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sp>
          <p:nvSpPr>
            <p:cNvPr id="24" name="Hexagon 23"/>
            <p:cNvSpPr/>
            <p:nvPr/>
          </p:nvSpPr>
          <p:spPr bwMode="auto">
            <a:xfrm rot="5400000">
              <a:off x="6725845" y="3641335"/>
              <a:ext cx="843550" cy="727199"/>
            </a:xfrm>
            <a:prstGeom prst="hexagon">
              <a:avLst/>
            </a:prstGeom>
            <a:grpFill/>
            <a:ln w="2857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10"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grpSp>
      <p:sp>
        <p:nvSpPr>
          <p:cNvPr id="18" name="Freeform 81"/>
          <p:cNvSpPr>
            <a:spLocks noChangeAspect="1" noEditPoints="1"/>
          </p:cNvSpPr>
          <p:nvPr/>
        </p:nvSpPr>
        <p:spPr bwMode="black">
          <a:xfrm>
            <a:off x="8812082" y="3031712"/>
            <a:ext cx="2240382" cy="1367591"/>
          </a:xfrm>
          <a:custGeom>
            <a:avLst/>
            <a:gdLst>
              <a:gd name="T0" fmla="*/ 1588 w 3451"/>
              <a:gd name="T1" fmla="*/ 2110 h 2110"/>
              <a:gd name="T2" fmla="*/ 2100 w 3451"/>
              <a:gd name="T3" fmla="*/ 1951 h 2110"/>
              <a:gd name="T4" fmla="*/ 1141 w 3451"/>
              <a:gd name="T5" fmla="*/ 1911 h 2110"/>
              <a:gd name="T6" fmla="*/ 1215 w 3451"/>
              <a:gd name="T7" fmla="*/ 1929 h 2110"/>
              <a:gd name="T8" fmla="*/ 1799 w 3451"/>
              <a:gd name="T9" fmla="*/ 2021 h 2110"/>
              <a:gd name="T10" fmla="*/ 2036 w 3451"/>
              <a:gd name="T11" fmla="*/ 1911 h 2110"/>
              <a:gd name="T12" fmla="*/ 1121 w 3451"/>
              <a:gd name="T13" fmla="*/ 1193 h 2110"/>
              <a:gd name="T14" fmla="*/ 1992 w 3451"/>
              <a:gd name="T15" fmla="*/ 1211 h 2110"/>
              <a:gd name="T16" fmla="*/ 2497 w 3451"/>
              <a:gd name="T17" fmla="*/ 803 h 2110"/>
              <a:gd name="T18" fmla="*/ 975 w 3451"/>
              <a:gd name="T19" fmla="*/ 240 h 2110"/>
              <a:gd name="T20" fmla="*/ 1616 w 3451"/>
              <a:gd name="T21" fmla="*/ 736 h 2110"/>
              <a:gd name="T22" fmla="*/ 2006 w 3451"/>
              <a:gd name="T23" fmla="*/ 508 h 2110"/>
              <a:gd name="T24" fmla="*/ 1990 w 3451"/>
              <a:gd name="T25" fmla="*/ 320 h 2110"/>
              <a:gd name="T26" fmla="*/ 2004 w 3451"/>
              <a:gd name="T27" fmla="*/ 426 h 2110"/>
              <a:gd name="T28" fmla="*/ 2038 w 3451"/>
              <a:gd name="T29" fmla="*/ 1120 h 2110"/>
              <a:gd name="T30" fmla="*/ 2304 w 3451"/>
              <a:gd name="T31" fmla="*/ 985 h 2110"/>
              <a:gd name="T32" fmla="*/ 2225 w 3451"/>
              <a:gd name="T33" fmla="*/ 465 h 2110"/>
              <a:gd name="T34" fmla="*/ 2219 w 3451"/>
              <a:gd name="T35" fmla="*/ 477 h 2110"/>
              <a:gd name="T36" fmla="*/ 1844 w 3451"/>
              <a:gd name="T37" fmla="*/ 192 h 2110"/>
              <a:gd name="T38" fmla="*/ 1818 w 3451"/>
              <a:gd name="T39" fmla="*/ 109 h 2110"/>
              <a:gd name="T40" fmla="*/ 1133 w 3451"/>
              <a:gd name="T41" fmla="*/ 1121 h 2110"/>
              <a:gd name="T42" fmla="*/ 1171 w 3451"/>
              <a:gd name="T43" fmla="*/ 951 h 2110"/>
              <a:gd name="T44" fmla="*/ 1115 w 3451"/>
              <a:gd name="T45" fmla="*/ 350 h 2110"/>
              <a:gd name="T46" fmla="*/ 1155 w 3451"/>
              <a:gd name="T47" fmla="*/ 517 h 2110"/>
              <a:gd name="T48" fmla="*/ 1265 w 3451"/>
              <a:gd name="T49" fmla="*/ 843 h 2110"/>
              <a:gd name="T50" fmla="*/ 1555 w 3451"/>
              <a:gd name="T51" fmla="*/ 284 h 2110"/>
              <a:gd name="T52" fmla="*/ 1353 w 3451"/>
              <a:gd name="T53" fmla="*/ 109 h 2110"/>
              <a:gd name="T54" fmla="*/ 1221 w 3451"/>
              <a:gd name="T55" fmla="*/ 201 h 2110"/>
              <a:gd name="T56" fmla="*/ 923 w 3451"/>
              <a:gd name="T57" fmla="*/ 379 h 2110"/>
              <a:gd name="T58" fmla="*/ 945 w 3451"/>
              <a:gd name="T59" fmla="*/ 466 h 2110"/>
              <a:gd name="T60" fmla="*/ 447 w 3451"/>
              <a:gd name="T61" fmla="*/ 993 h 2110"/>
              <a:gd name="T62" fmla="*/ 2737 w 3451"/>
              <a:gd name="T63" fmla="*/ 1157 h 2110"/>
              <a:gd name="T64" fmla="*/ 1748 w 3451"/>
              <a:gd name="T65" fmla="*/ 1552 h 2110"/>
              <a:gd name="T66" fmla="*/ 2015 w 3451"/>
              <a:gd name="T67" fmla="*/ 1319 h 2110"/>
              <a:gd name="T68" fmla="*/ 581 w 3451"/>
              <a:gd name="T69" fmla="*/ 1265 h 2110"/>
              <a:gd name="T70" fmla="*/ 1557 w 3451"/>
              <a:gd name="T71" fmla="*/ 1799 h 2110"/>
              <a:gd name="T72" fmla="*/ 2476 w 3451"/>
              <a:gd name="T73" fmla="*/ 1476 h 2110"/>
              <a:gd name="T74" fmla="*/ 123 w 3451"/>
              <a:gd name="T75" fmla="*/ 1195 h 2110"/>
              <a:gd name="T76" fmla="*/ 231 w 3451"/>
              <a:gd name="T77" fmla="*/ 956 h 2110"/>
              <a:gd name="T78" fmla="*/ 530 w 3451"/>
              <a:gd name="T79" fmla="*/ 1074 h 2110"/>
              <a:gd name="T80" fmla="*/ 658 w 3451"/>
              <a:gd name="T81" fmla="*/ 1255 h 2110"/>
              <a:gd name="T82" fmla="*/ 628 w 3451"/>
              <a:gd name="T83" fmla="*/ 1016 h 2110"/>
              <a:gd name="T84" fmla="*/ 724 w 3451"/>
              <a:gd name="T85" fmla="*/ 1343 h 2110"/>
              <a:gd name="T86" fmla="*/ 824 w 3451"/>
              <a:gd name="T87" fmla="*/ 1434 h 2110"/>
              <a:gd name="T88" fmla="*/ 767 w 3451"/>
              <a:gd name="T89" fmla="*/ 1212 h 2110"/>
              <a:gd name="T90" fmla="*/ 927 w 3451"/>
              <a:gd name="T91" fmla="*/ 1501 h 2110"/>
              <a:gd name="T92" fmla="*/ 988 w 3451"/>
              <a:gd name="T93" fmla="*/ 1427 h 2110"/>
              <a:gd name="T94" fmla="*/ 1270 w 3451"/>
              <a:gd name="T95" fmla="*/ 1671 h 2110"/>
              <a:gd name="T96" fmla="*/ 1264 w 3451"/>
              <a:gd name="T97" fmla="*/ 1444 h 2110"/>
              <a:gd name="T98" fmla="*/ 1501 w 3451"/>
              <a:gd name="T99" fmla="*/ 1703 h 2110"/>
              <a:gd name="T100" fmla="*/ 1695 w 3451"/>
              <a:gd name="T101" fmla="*/ 1440 h 2110"/>
              <a:gd name="T102" fmla="*/ 2020 w 3451"/>
              <a:gd name="T103" fmla="*/ 1654 h 2110"/>
              <a:gd name="T104" fmla="*/ 1901 w 3451"/>
              <a:gd name="T105" fmla="*/ 1457 h 2110"/>
              <a:gd name="T106" fmla="*/ 2053 w 3451"/>
              <a:gd name="T107" fmla="*/ 1600 h 2110"/>
              <a:gd name="T108" fmla="*/ 2208 w 3451"/>
              <a:gd name="T109" fmla="*/ 1543 h 2110"/>
              <a:gd name="T110" fmla="*/ 2294 w 3451"/>
              <a:gd name="T111" fmla="*/ 1280 h 2110"/>
              <a:gd name="T112" fmla="*/ 2386 w 3451"/>
              <a:gd name="T113" fmla="*/ 1486 h 2110"/>
              <a:gd name="T114" fmla="*/ 2473 w 3451"/>
              <a:gd name="T115" fmla="*/ 1155 h 2110"/>
              <a:gd name="T116" fmla="*/ 2654 w 3451"/>
              <a:gd name="T117" fmla="*/ 1074 h 2110"/>
              <a:gd name="T118" fmla="*/ 2954 w 3451"/>
              <a:gd name="T119" fmla="*/ 1154 h 2110"/>
              <a:gd name="T120" fmla="*/ 3062 w 3451"/>
              <a:gd name="T121" fmla="*/ 1154 h 2110"/>
              <a:gd name="T122" fmla="*/ 1038 w 3451"/>
              <a:gd name="T123" fmla="*/ 1498 h 2110"/>
              <a:gd name="T124" fmla="*/ 2472 w 3451"/>
              <a:gd name="T125" fmla="*/ 1231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1" h="2110">
                <a:moveTo>
                  <a:pt x="1585" y="1902"/>
                </a:moveTo>
                <a:cubicBezTo>
                  <a:pt x="1383" y="1902"/>
                  <a:pt x="1184" y="1867"/>
                  <a:pt x="1012" y="1802"/>
                </a:cubicBezTo>
                <a:cubicBezTo>
                  <a:pt x="945" y="1776"/>
                  <a:pt x="884" y="1747"/>
                  <a:pt x="828" y="1714"/>
                </a:cubicBezTo>
                <a:cubicBezTo>
                  <a:pt x="896" y="1807"/>
                  <a:pt x="980" y="1887"/>
                  <a:pt x="1077" y="1951"/>
                </a:cubicBezTo>
                <a:cubicBezTo>
                  <a:pt x="1119" y="1979"/>
                  <a:pt x="1165" y="2004"/>
                  <a:pt x="1212" y="2026"/>
                </a:cubicBezTo>
                <a:cubicBezTo>
                  <a:pt x="1264" y="2049"/>
                  <a:pt x="1318" y="2068"/>
                  <a:pt x="1375" y="2082"/>
                </a:cubicBezTo>
                <a:cubicBezTo>
                  <a:pt x="1443" y="2099"/>
                  <a:pt x="1515" y="2108"/>
                  <a:pt x="1588" y="2110"/>
                </a:cubicBezTo>
                <a:cubicBezTo>
                  <a:pt x="1588" y="2110"/>
                  <a:pt x="1588" y="2110"/>
                  <a:pt x="1588" y="2110"/>
                </a:cubicBezTo>
                <a:cubicBezTo>
                  <a:pt x="1588" y="2110"/>
                  <a:pt x="1588" y="2110"/>
                  <a:pt x="1588" y="2110"/>
                </a:cubicBezTo>
                <a:cubicBezTo>
                  <a:pt x="1588" y="2110"/>
                  <a:pt x="1588" y="2110"/>
                  <a:pt x="1588" y="2110"/>
                </a:cubicBezTo>
                <a:cubicBezTo>
                  <a:pt x="1588" y="2110"/>
                  <a:pt x="1588" y="2110"/>
                  <a:pt x="1588" y="2110"/>
                </a:cubicBezTo>
                <a:cubicBezTo>
                  <a:pt x="1662" y="2108"/>
                  <a:pt x="1733" y="2099"/>
                  <a:pt x="1802" y="2082"/>
                </a:cubicBezTo>
                <a:cubicBezTo>
                  <a:pt x="1858" y="2068"/>
                  <a:pt x="1913" y="2049"/>
                  <a:pt x="1965" y="2026"/>
                </a:cubicBezTo>
                <a:cubicBezTo>
                  <a:pt x="2012" y="2004"/>
                  <a:pt x="2057" y="1979"/>
                  <a:pt x="2100" y="1951"/>
                </a:cubicBezTo>
                <a:cubicBezTo>
                  <a:pt x="2199" y="1886"/>
                  <a:pt x="2285" y="1802"/>
                  <a:pt x="2354" y="1706"/>
                </a:cubicBezTo>
                <a:cubicBezTo>
                  <a:pt x="2264" y="1761"/>
                  <a:pt x="2159" y="1806"/>
                  <a:pt x="2045" y="1839"/>
                </a:cubicBezTo>
                <a:cubicBezTo>
                  <a:pt x="1899" y="1881"/>
                  <a:pt x="1744" y="1902"/>
                  <a:pt x="1585" y="1902"/>
                </a:cubicBezTo>
                <a:close/>
                <a:moveTo>
                  <a:pt x="1104" y="1897"/>
                </a:moveTo>
                <a:cubicBezTo>
                  <a:pt x="1087" y="1886"/>
                  <a:pt x="1071" y="1874"/>
                  <a:pt x="1054" y="1861"/>
                </a:cubicBezTo>
                <a:cubicBezTo>
                  <a:pt x="1080" y="1873"/>
                  <a:pt x="1107" y="1883"/>
                  <a:pt x="1134" y="1893"/>
                </a:cubicBezTo>
                <a:cubicBezTo>
                  <a:pt x="1136" y="1899"/>
                  <a:pt x="1138" y="1905"/>
                  <a:pt x="1141" y="1911"/>
                </a:cubicBezTo>
                <a:cubicBezTo>
                  <a:pt x="1128" y="1907"/>
                  <a:pt x="1116" y="1902"/>
                  <a:pt x="1104" y="1897"/>
                </a:cubicBezTo>
                <a:close/>
                <a:moveTo>
                  <a:pt x="1557" y="2049"/>
                </a:moveTo>
                <a:cubicBezTo>
                  <a:pt x="1532" y="2048"/>
                  <a:pt x="1513" y="2045"/>
                  <a:pt x="1488" y="2042"/>
                </a:cubicBezTo>
                <a:cubicBezTo>
                  <a:pt x="1451" y="2037"/>
                  <a:pt x="1414" y="2030"/>
                  <a:pt x="1378" y="2021"/>
                </a:cubicBezTo>
                <a:cubicBezTo>
                  <a:pt x="1353" y="2014"/>
                  <a:pt x="1328" y="2007"/>
                  <a:pt x="1304" y="1998"/>
                </a:cubicBezTo>
                <a:cubicBezTo>
                  <a:pt x="1284" y="1991"/>
                  <a:pt x="1265" y="1983"/>
                  <a:pt x="1247" y="1975"/>
                </a:cubicBezTo>
                <a:cubicBezTo>
                  <a:pt x="1235" y="1962"/>
                  <a:pt x="1224" y="1947"/>
                  <a:pt x="1215" y="1929"/>
                </a:cubicBezTo>
                <a:cubicBezTo>
                  <a:pt x="1213" y="1925"/>
                  <a:pt x="1211" y="1921"/>
                  <a:pt x="1209" y="1917"/>
                </a:cubicBezTo>
                <a:cubicBezTo>
                  <a:pt x="1329" y="1952"/>
                  <a:pt x="1449" y="1971"/>
                  <a:pt x="1557" y="1973"/>
                </a:cubicBezTo>
                <a:lnTo>
                  <a:pt x="1557" y="2049"/>
                </a:lnTo>
                <a:close/>
                <a:moveTo>
                  <a:pt x="1962" y="1929"/>
                </a:moveTo>
                <a:cubicBezTo>
                  <a:pt x="1952" y="1947"/>
                  <a:pt x="1942" y="1962"/>
                  <a:pt x="1930" y="1975"/>
                </a:cubicBezTo>
                <a:cubicBezTo>
                  <a:pt x="1911" y="1983"/>
                  <a:pt x="1892" y="1991"/>
                  <a:pt x="1873" y="1998"/>
                </a:cubicBezTo>
                <a:cubicBezTo>
                  <a:pt x="1849" y="2007"/>
                  <a:pt x="1824" y="2014"/>
                  <a:pt x="1799" y="2021"/>
                </a:cubicBezTo>
                <a:cubicBezTo>
                  <a:pt x="1763" y="2030"/>
                  <a:pt x="1726" y="2037"/>
                  <a:pt x="1689" y="2042"/>
                </a:cubicBezTo>
                <a:cubicBezTo>
                  <a:pt x="1664" y="2045"/>
                  <a:pt x="1645" y="2048"/>
                  <a:pt x="1620" y="2049"/>
                </a:cubicBezTo>
                <a:cubicBezTo>
                  <a:pt x="1620" y="1973"/>
                  <a:pt x="1620" y="1973"/>
                  <a:pt x="1620" y="1973"/>
                </a:cubicBezTo>
                <a:cubicBezTo>
                  <a:pt x="1728" y="1971"/>
                  <a:pt x="1848" y="1952"/>
                  <a:pt x="1968" y="1917"/>
                </a:cubicBezTo>
                <a:cubicBezTo>
                  <a:pt x="1966" y="1921"/>
                  <a:pt x="1964" y="1925"/>
                  <a:pt x="1962" y="1929"/>
                </a:cubicBezTo>
                <a:close/>
                <a:moveTo>
                  <a:pt x="2072" y="1897"/>
                </a:moveTo>
                <a:cubicBezTo>
                  <a:pt x="2060" y="1902"/>
                  <a:pt x="2048" y="1907"/>
                  <a:pt x="2036" y="1911"/>
                </a:cubicBezTo>
                <a:cubicBezTo>
                  <a:pt x="2038" y="1905"/>
                  <a:pt x="2040" y="1899"/>
                  <a:pt x="2043" y="1893"/>
                </a:cubicBezTo>
                <a:cubicBezTo>
                  <a:pt x="2070" y="1883"/>
                  <a:pt x="2097" y="1872"/>
                  <a:pt x="2123" y="1860"/>
                </a:cubicBezTo>
                <a:cubicBezTo>
                  <a:pt x="2107" y="1873"/>
                  <a:pt x="2090" y="1886"/>
                  <a:pt x="2072" y="1897"/>
                </a:cubicBezTo>
                <a:close/>
                <a:moveTo>
                  <a:pt x="699" y="879"/>
                </a:moveTo>
                <a:cubicBezTo>
                  <a:pt x="783" y="1007"/>
                  <a:pt x="903" y="1100"/>
                  <a:pt x="1046" y="1163"/>
                </a:cubicBezTo>
                <a:cubicBezTo>
                  <a:pt x="1070" y="1173"/>
                  <a:pt x="1095" y="1182"/>
                  <a:pt x="1121" y="1191"/>
                </a:cubicBezTo>
                <a:cubicBezTo>
                  <a:pt x="1121" y="1191"/>
                  <a:pt x="1121" y="1192"/>
                  <a:pt x="1121" y="1193"/>
                </a:cubicBezTo>
                <a:cubicBezTo>
                  <a:pt x="1140" y="1199"/>
                  <a:pt x="1159" y="1205"/>
                  <a:pt x="1178" y="1211"/>
                </a:cubicBezTo>
                <a:cubicBezTo>
                  <a:pt x="1178" y="1210"/>
                  <a:pt x="1178" y="1209"/>
                  <a:pt x="1178" y="1208"/>
                </a:cubicBezTo>
                <a:cubicBezTo>
                  <a:pt x="1237" y="1225"/>
                  <a:pt x="1296" y="1239"/>
                  <a:pt x="1355" y="1249"/>
                </a:cubicBezTo>
                <a:cubicBezTo>
                  <a:pt x="1429" y="1259"/>
                  <a:pt x="1506" y="1264"/>
                  <a:pt x="1585" y="1264"/>
                </a:cubicBezTo>
                <a:cubicBezTo>
                  <a:pt x="1663" y="1264"/>
                  <a:pt x="1739" y="1259"/>
                  <a:pt x="1812" y="1249"/>
                </a:cubicBezTo>
                <a:cubicBezTo>
                  <a:pt x="1872" y="1239"/>
                  <a:pt x="1932" y="1225"/>
                  <a:pt x="1992" y="1208"/>
                </a:cubicBezTo>
                <a:cubicBezTo>
                  <a:pt x="1992" y="1209"/>
                  <a:pt x="1992" y="1210"/>
                  <a:pt x="1992" y="1211"/>
                </a:cubicBezTo>
                <a:cubicBezTo>
                  <a:pt x="2012" y="1205"/>
                  <a:pt x="2031" y="1199"/>
                  <a:pt x="2049" y="1193"/>
                </a:cubicBezTo>
                <a:cubicBezTo>
                  <a:pt x="2049" y="1192"/>
                  <a:pt x="2049" y="1191"/>
                  <a:pt x="2049" y="1190"/>
                </a:cubicBezTo>
                <a:cubicBezTo>
                  <a:pt x="2077" y="1181"/>
                  <a:pt x="2104" y="1171"/>
                  <a:pt x="2130" y="1161"/>
                </a:cubicBezTo>
                <a:cubicBezTo>
                  <a:pt x="2267" y="1099"/>
                  <a:pt x="2382" y="1010"/>
                  <a:pt x="2465" y="888"/>
                </a:cubicBezTo>
                <a:cubicBezTo>
                  <a:pt x="2466" y="887"/>
                  <a:pt x="2467" y="885"/>
                  <a:pt x="2467" y="883"/>
                </a:cubicBezTo>
                <a:cubicBezTo>
                  <a:pt x="2472" y="873"/>
                  <a:pt x="2476" y="863"/>
                  <a:pt x="2480" y="852"/>
                </a:cubicBezTo>
                <a:cubicBezTo>
                  <a:pt x="2497" y="803"/>
                  <a:pt x="2497" y="803"/>
                  <a:pt x="2497" y="803"/>
                </a:cubicBezTo>
                <a:cubicBezTo>
                  <a:pt x="2495" y="788"/>
                  <a:pt x="2491" y="763"/>
                  <a:pt x="2490" y="756"/>
                </a:cubicBezTo>
                <a:cubicBezTo>
                  <a:pt x="2458" y="596"/>
                  <a:pt x="2386" y="451"/>
                  <a:pt x="2285" y="332"/>
                </a:cubicBezTo>
                <a:cubicBezTo>
                  <a:pt x="2272" y="316"/>
                  <a:pt x="2259" y="301"/>
                  <a:pt x="2245" y="287"/>
                </a:cubicBezTo>
                <a:cubicBezTo>
                  <a:pt x="2241" y="283"/>
                  <a:pt x="2195" y="240"/>
                  <a:pt x="2195" y="240"/>
                </a:cubicBezTo>
                <a:cubicBezTo>
                  <a:pt x="2033" y="94"/>
                  <a:pt x="1819" y="4"/>
                  <a:pt x="1585" y="0"/>
                </a:cubicBezTo>
                <a:cubicBezTo>
                  <a:pt x="1585" y="0"/>
                  <a:pt x="1585" y="0"/>
                  <a:pt x="1585" y="0"/>
                </a:cubicBezTo>
                <a:cubicBezTo>
                  <a:pt x="1351" y="4"/>
                  <a:pt x="1137" y="94"/>
                  <a:pt x="975" y="240"/>
                </a:cubicBezTo>
                <a:cubicBezTo>
                  <a:pt x="975" y="240"/>
                  <a:pt x="925" y="283"/>
                  <a:pt x="886" y="332"/>
                </a:cubicBezTo>
                <a:cubicBezTo>
                  <a:pt x="784" y="451"/>
                  <a:pt x="712" y="596"/>
                  <a:pt x="681" y="756"/>
                </a:cubicBezTo>
                <a:cubicBezTo>
                  <a:pt x="680" y="759"/>
                  <a:pt x="677" y="779"/>
                  <a:pt x="673" y="806"/>
                </a:cubicBezTo>
                <a:cubicBezTo>
                  <a:pt x="689" y="853"/>
                  <a:pt x="689" y="853"/>
                  <a:pt x="689" y="853"/>
                </a:cubicBezTo>
                <a:cubicBezTo>
                  <a:pt x="692" y="861"/>
                  <a:pt x="695" y="870"/>
                  <a:pt x="699" y="879"/>
                </a:cubicBezTo>
                <a:close/>
                <a:moveTo>
                  <a:pt x="1616" y="1197"/>
                </a:moveTo>
                <a:cubicBezTo>
                  <a:pt x="1616" y="736"/>
                  <a:pt x="1616" y="736"/>
                  <a:pt x="1616" y="736"/>
                </a:cubicBezTo>
                <a:cubicBezTo>
                  <a:pt x="1687" y="734"/>
                  <a:pt x="1767" y="723"/>
                  <a:pt x="1852" y="700"/>
                </a:cubicBezTo>
                <a:cubicBezTo>
                  <a:pt x="1871" y="747"/>
                  <a:pt x="1889" y="794"/>
                  <a:pt x="1905" y="843"/>
                </a:cubicBezTo>
                <a:cubicBezTo>
                  <a:pt x="1918" y="879"/>
                  <a:pt x="1928" y="916"/>
                  <a:pt x="1938" y="951"/>
                </a:cubicBezTo>
                <a:cubicBezTo>
                  <a:pt x="1949" y="989"/>
                  <a:pt x="1958" y="1026"/>
                  <a:pt x="1966" y="1063"/>
                </a:cubicBezTo>
                <a:cubicBezTo>
                  <a:pt x="1972" y="1088"/>
                  <a:pt x="1977" y="1113"/>
                  <a:pt x="1981" y="1138"/>
                </a:cubicBezTo>
                <a:cubicBezTo>
                  <a:pt x="1857" y="1175"/>
                  <a:pt x="1731" y="1195"/>
                  <a:pt x="1616" y="1197"/>
                </a:cubicBezTo>
                <a:close/>
                <a:moveTo>
                  <a:pt x="2006" y="508"/>
                </a:moveTo>
                <a:cubicBezTo>
                  <a:pt x="2009" y="511"/>
                  <a:pt x="2012" y="514"/>
                  <a:pt x="2015" y="517"/>
                </a:cubicBezTo>
                <a:cubicBezTo>
                  <a:pt x="2026" y="527"/>
                  <a:pt x="2035" y="538"/>
                  <a:pt x="2045" y="548"/>
                </a:cubicBezTo>
                <a:cubicBezTo>
                  <a:pt x="1998" y="577"/>
                  <a:pt x="1942" y="601"/>
                  <a:pt x="1882" y="620"/>
                </a:cubicBezTo>
                <a:cubicBezTo>
                  <a:pt x="1823" y="488"/>
                  <a:pt x="1755" y="373"/>
                  <a:pt x="1684" y="281"/>
                </a:cubicBezTo>
                <a:cubicBezTo>
                  <a:pt x="1798" y="335"/>
                  <a:pt x="1909" y="413"/>
                  <a:pt x="2006" y="508"/>
                </a:cubicBezTo>
                <a:close/>
                <a:moveTo>
                  <a:pt x="1755" y="251"/>
                </a:moveTo>
                <a:cubicBezTo>
                  <a:pt x="1838" y="265"/>
                  <a:pt x="1917" y="288"/>
                  <a:pt x="1990" y="320"/>
                </a:cubicBezTo>
                <a:cubicBezTo>
                  <a:pt x="2013" y="329"/>
                  <a:pt x="2034" y="339"/>
                  <a:pt x="2055" y="350"/>
                </a:cubicBezTo>
                <a:cubicBezTo>
                  <a:pt x="2095" y="371"/>
                  <a:pt x="2133" y="394"/>
                  <a:pt x="2168" y="420"/>
                </a:cubicBezTo>
                <a:cubicBezTo>
                  <a:pt x="2165" y="427"/>
                  <a:pt x="2162" y="435"/>
                  <a:pt x="2158" y="443"/>
                </a:cubicBezTo>
                <a:cubicBezTo>
                  <a:pt x="2143" y="468"/>
                  <a:pt x="2121" y="492"/>
                  <a:pt x="2094" y="515"/>
                </a:cubicBezTo>
                <a:cubicBezTo>
                  <a:pt x="2085" y="504"/>
                  <a:pt x="2075" y="494"/>
                  <a:pt x="2065" y="484"/>
                </a:cubicBezTo>
                <a:cubicBezTo>
                  <a:pt x="2062" y="481"/>
                  <a:pt x="2060" y="479"/>
                  <a:pt x="2057" y="476"/>
                </a:cubicBezTo>
                <a:cubicBezTo>
                  <a:pt x="2040" y="459"/>
                  <a:pt x="2022" y="442"/>
                  <a:pt x="2004" y="426"/>
                </a:cubicBezTo>
                <a:cubicBezTo>
                  <a:pt x="1926" y="356"/>
                  <a:pt x="1842" y="298"/>
                  <a:pt x="1755" y="251"/>
                </a:cubicBezTo>
                <a:close/>
                <a:moveTo>
                  <a:pt x="1824" y="636"/>
                </a:moveTo>
                <a:cubicBezTo>
                  <a:pt x="1753" y="654"/>
                  <a:pt x="1684" y="664"/>
                  <a:pt x="1616" y="666"/>
                </a:cubicBezTo>
                <a:cubicBezTo>
                  <a:pt x="1616" y="284"/>
                  <a:pt x="1616" y="284"/>
                  <a:pt x="1616" y="284"/>
                </a:cubicBezTo>
                <a:cubicBezTo>
                  <a:pt x="1623" y="292"/>
                  <a:pt x="1625" y="302"/>
                  <a:pt x="1632" y="311"/>
                </a:cubicBezTo>
                <a:cubicBezTo>
                  <a:pt x="1702" y="400"/>
                  <a:pt x="1768" y="512"/>
                  <a:pt x="1824" y="636"/>
                </a:cubicBezTo>
                <a:close/>
                <a:moveTo>
                  <a:pt x="2038" y="1120"/>
                </a:moveTo>
                <a:cubicBezTo>
                  <a:pt x="2028" y="1066"/>
                  <a:pt x="2015" y="1009"/>
                  <a:pt x="1999" y="951"/>
                </a:cubicBezTo>
                <a:cubicBezTo>
                  <a:pt x="1989" y="915"/>
                  <a:pt x="1978" y="878"/>
                  <a:pt x="1966" y="840"/>
                </a:cubicBezTo>
                <a:cubicBezTo>
                  <a:pt x="1964" y="835"/>
                  <a:pt x="1963" y="830"/>
                  <a:pt x="1961" y="825"/>
                </a:cubicBezTo>
                <a:cubicBezTo>
                  <a:pt x="1945" y="776"/>
                  <a:pt x="1927" y="729"/>
                  <a:pt x="1909" y="684"/>
                </a:cubicBezTo>
                <a:cubicBezTo>
                  <a:pt x="1975" y="663"/>
                  <a:pt x="2038" y="636"/>
                  <a:pt x="2092" y="602"/>
                </a:cubicBezTo>
                <a:cubicBezTo>
                  <a:pt x="2183" y="710"/>
                  <a:pt x="2251" y="829"/>
                  <a:pt x="2293" y="951"/>
                </a:cubicBezTo>
                <a:cubicBezTo>
                  <a:pt x="2297" y="962"/>
                  <a:pt x="2300" y="974"/>
                  <a:pt x="2304" y="985"/>
                </a:cubicBezTo>
                <a:cubicBezTo>
                  <a:pt x="2234" y="1040"/>
                  <a:pt x="2140" y="1086"/>
                  <a:pt x="2038" y="1120"/>
                </a:cubicBezTo>
                <a:close/>
                <a:moveTo>
                  <a:pt x="2246" y="379"/>
                </a:moveTo>
                <a:cubicBezTo>
                  <a:pt x="2261" y="398"/>
                  <a:pt x="2273" y="418"/>
                  <a:pt x="2284" y="440"/>
                </a:cubicBezTo>
                <a:cubicBezTo>
                  <a:pt x="2271" y="428"/>
                  <a:pt x="2258" y="416"/>
                  <a:pt x="2244" y="405"/>
                </a:cubicBezTo>
                <a:cubicBezTo>
                  <a:pt x="2245" y="397"/>
                  <a:pt x="2246" y="388"/>
                  <a:pt x="2246" y="379"/>
                </a:cubicBezTo>
                <a:close/>
                <a:moveTo>
                  <a:pt x="2219" y="477"/>
                </a:moveTo>
                <a:cubicBezTo>
                  <a:pt x="2221" y="473"/>
                  <a:pt x="2223" y="469"/>
                  <a:pt x="2225" y="465"/>
                </a:cubicBezTo>
                <a:cubicBezTo>
                  <a:pt x="2264" y="499"/>
                  <a:pt x="2299" y="537"/>
                  <a:pt x="2330" y="576"/>
                </a:cubicBezTo>
                <a:cubicBezTo>
                  <a:pt x="2357" y="611"/>
                  <a:pt x="2380" y="648"/>
                  <a:pt x="2399" y="686"/>
                </a:cubicBezTo>
                <a:cubicBezTo>
                  <a:pt x="2412" y="713"/>
                  <a:pt x="2423" y="741"/>
                  <a:pt x="2433" y="769"/>
                </a:cubicBezTo>
                <a:cubicBezTo>
                  <a:pt x="2433" y="773"/>
                  <a:pt x="2453" y="840"/>
                  <a:pt x="2352" y="942"/>
                </a:cubicBezTo>
                <a:cubicBezTo>
                  <a:pt x="2342" y="914"/>
                  <a:pt x="2332" y="886"/>
                  <a:pt x="2320" y="858"/>
                </a:cubicBezTo>
                <a:cubicBezTo>
                  <a:pt x="2276" y="757"/>
                  <a:pt x="2216" y="658"/>
                  <a:pt x="2140" y="567"/>
                </a:cubicBezTo>
                <a:cubicBezTo>
                  <a:pt x="2173" y="541"/>
                  <a:pt x="2201" y="510"/>
                  <a:pt x="2219" y="477"/>
                </a:cubicBezTo>
                <a:close/>
                <a:moveTo>
                  <a:pt x="2022" y="219"/>
                </a:moveTo>
                <a:cubicBezTo>
                  <a:pt x="2069" y="234"/>
                  <a:pt x="2111" y="255"/>
                  <a:pt x="2149" y="283"/>
                </a:cubicBezTo>
                <a:cubicBezTo>
                  <a:pt x="2163" y="307"/>
                  <a:pt x="2172" y="331"/>
                  <a:pt x="2175" y="353"/>
                </a:cubicBezTo>
                <a:cubicBezTo>
                  <a:pt x="2133" y="325"/>
                  <a:pt x="2088" y="300"/>
                  <a:pt x="2041" y="278"/>
                </a:cubicBezTo>
                <a:cubicBezTo>
                  <a:pt x="2018" y="267"/>
                  <a:pt x="1995" y="258"/>
                  <a:pt x="1971" y="249"/>
                </a:cubicBezTo>
                <a:cubicBezTo>
                  <a:pt x="1909" y="225"/>
                  <a:pt x="1844" y="208"/>
                  <a:pt x="1776" y="196"/>
                </a:cubicBezTo>
                <a:cubicBezTo>
                  <a:pt x="1799" y="193"/>
                  <a:pt x="1822" y="192"/>
                  <a:pt x="1844" y="192"/>
                </a:cubicBezTo>
                <a:cubicBezTo>
                  <a:pt x="1881" y="192"/>
                  <a:pt x="1916" y="195"/>
                  <a:pt x="1950" y="201"/>
                </a:cubicBezTo>
                <a:cubicBezTo>
                  <a:pt x="1975" y="206"/>
                  <a:pt x="1999" y="211"/>
                  <a:pt x="2022" y="219"/>
                </a:cubicBezTo>
                <a:close/>
                <a:moveTo>
                  <a:pt x="1859" y="116"/>
                </a:moveTo>
                <a:cubicBezTo>
                  <a:pt x="1872" y="120"/>
                  <a:pt x="1885" y="127"/>
                  <a:pt x="1897" y="136"/>
                </a:cubicBezTo>
                <a:cubicBezTo>
                  <a:pt x="1879" y="134"/>
                  <a:pt x="1862" y="134"/>
                  <a:pt x="1844" y="134"/>
                </a:cubicBezTo>
                <a:cubicBezTo>
                  <a:pt x="1798" y="134"/>
                  <a:pt x="1750" y="138"/>
                  <a:pt x="1703" y="147"/>
                </a:cubicBezTo>
                <a:cubicBezTo>
                  <a:pt x="1744" y="122"/>
                  <a:pt x="1782" y="109"/>
                  <a:pt x="1818" y="109"/>
                </a:cubicBezTo>
                <a:cubicBezTo>
                  <a:pt x="1832" y="109"/>
                  <a:pt x="1846" y="111"/>
                  <a:pt x="1859" y="116"/>
                </a:cubicBezTo>
                <a:close/>
                <a:moveTo>
                  <a:pt x="1610" y="59"/>
                </a:moveTo>
                <a:cubicBezTo>
                  <a:pt x="1648" y="61"/>
                  <a:pt x="1686" y="65"/>
                  <a:pt x="1722" y="71"/>
                </a:cubicBezTo>
                <a:cubicBezTo>
                  <a:pt x="1685" y="87"/>
                  <a:pt x="1648" y="111"/>
                  <a:pt x="1610" y="142"/>
                </a:cubicBezTo>
                <a:lnTo>
                  <a:pt x="1610" y="59"/>
                </a:lnTo>
                <a:close/>
                <a:moveTo>
                  <a:pt x="1171" y="951"/>
                </a:moveTo>
                <a:cubicBezTo>
                  <a:pt x="1155" y="1009"/>
                  <a:pt x="1143" y="1066"/>
                  <a:pt x="1133" y="1121"/>
                </a:cubicBezTo>
                <a:cubicBezTo>
                  <a:pt x="1030" y="1086"/>
                  <a:pt x="937" y="1040"/>
                  <a:pt x="867" y="985"/>
                </a:cubicBezTo>
                <a:cubicBezTo>
                  <a:pt x="870" y="974"/>
                  <a:pt x="873" y="963"/>
                  <a:pt x="877" y="951"/>
                </a:cubicBezTo>
                <a:cubicBezTo>
                  <a:pt x="919" y="830"/>
                  <a:pt x="987" y="710"/>
                  <a:pt x="1078" y="602"/>
                </a:cubicBezTo>
                <a:cubicBezTo>
                  <a:pt x="1132" y="636"/>
                  <a:pt x="1195" y="663"/>
                  <a:pt x="1261" y="684"/>
                </a:cubicBezTo>
                <a:cubicBezTo>
                  <a:pt x="1243" y="729"/>
                  <a:pt x="1225" y="776"/>
                  <a:pt x="1209" y="825"/>
                </a:cubicBezTo>
                <a:cubicBezTo>
                  <a:pt x="1208" y="830"/>
                  <a:pt x="1206" y="835"/>
                  <a:pt x="1204" y="840"/>
                </a:cubicBezTo>
                <a:cubicBezTo>
                  <a:pt x="1192" y="878"/>
                  <a:pt x="1181" y="915"/>
                  <a:pt x="1171" y="951"/>
                </a:cubicBezTo>
                <a:close/>
                <a:moveTo>
                  <a:pt x="1166" y="426"/>
                </a:moveTo>
                <a:cubicBezTo>
                  <a:pt x="1148" y="442"/>
                  <a:pt x="1131" y="459"/>
                  <a:pt x="1114" y="476"/>
                </a:cubicBezTo>
                <a:cubicBezTo>
                  <a:pt x="1111" y="479"/>
                  <a:pt x="1108" y="481"/>
                  <a:pt x="1105" y="484"/>
                </a:cubicBezTo>
                <a:cubicBezTo>
                  <a:pt x="1095" y="494"/>
                  <a:pt x="1086" y="505"/>
                  <a:pt x="1076" y="515"/>
                </a:cubicBezTo>
                <a:cubicBezTo>
                  <a:pt x="1049" y="493"/>
                  <a:pt x="1026" y="468"/>
                  <a:pt x="1012" y="443"/>
                </a:cubicBezTo>
                <a:cubicBezTo>
                  <a:pt x="1008" y="435"/>
                  <a:pt x="1005" y="428"/>
                  <a:pt x="1002" y="420"/>
                </a:cubicBezTo>
                <a:cubicBezTo>
                  <a:pt x="1037" y="394"/>
                  <a:pt x="1075" y="371"/>
                  <a:pt x="1115" y="350"/>
                </a:cubicBezTo>
                <a:cubicBezTo>
                  <a:pt x="1136" y="339"/>
                  <a:pt x="1158" y="329"/>
                  <a:pt x="1180" y="320"/>
                </a:cubicBezTo>
                <a:cubicBezTo>
                  <a:pt x="1253" y="288"/>
                  <a:pt x="1332" y="265"/>
                  <a:pt x="1416" y="251"/>
                </a:cubicBezTo>
                <a:cubicBezTo>
                  <a:pt x="1328" y="298"/>
                  <a:pt x="1244" y="356"/>
                  <a:pt x="1166" y="426"/>
                </a:cubicBezTo>
                <a:close/>
                <a:moveTo>
                  <a:pt x="1487" y="281"/>
                </a:moveTo>
                <a:cubicBezTo>
                  <a:pt x="1415" y="373"/>
                  <a:pt x="1348" y="488"/>
                  <a:pt x="1289" y="620"/>
                </a:cubicBezTo>
                <a:cubicBezTo>
                  <a:pt x="1228" y="601"/>
                  <a:pt x="1172" y="577"/>
                  <a:pt x="1125" y="549"/>
                </a:cubicBezTo>
                <a:cubicBezTo>
                  <a:pt x="1135" y="538"/>
                  <a:pt x="1145" y="527"/>
                  <a:pt x="1155" y="517"/>
                </a:cubicBezTo>
                <a:cubicBezTo>
                  <a:pt x="1158" y="514"/>
                  <a:pt x="1161" y="511"/>
                  <a:pt x="1164" y="508"/>
                </a:cubicBezTo>
                <a:cubicBezTo>
                  <a:pt x="1262" y="413"/>
                  <a:pt x="1372" y="335"/>
                  <a:pt x="1487" y="281"/>
                </a:cubicBezTo>
                <a:close/>
                <a:moveTo>
                  <a:pt x="1555" y="1197"/>
                </a:moveTo>
                <a:cubicBezTo>
                  <a:pt x="1439" y="1195"/>
                  <a:pt x="1313" y="1175"/>
                  <a:pt x="1189" y="1139"/>
                </a:cubicBezTo>
                <a:cubicBezTo>
                  <a:pt x="1194" y="1114"/>
                  <a:pt x="1199" y="1088"/>
                  <a:pt x="1204" y="1063"/>
                </a:cubicBezTo>
                <a:cubicBezTo>
                  <a:pt x="1212" y="1026"/>
                  <a:pt x="1222" y="989"/>
                  <a:pt x="1232" y="951"/>
                </a:cubicBezTo>
                <a:cubicBezTo>
                  <a:pt x="1242" y="916"/>
                  <a:pt x="1253" y="879"/>
                  <a:pt x="1265" y="843"/>
                </a:cubicBezTo>
                <a:cubicBezTo>
                  <a:pt x="1281" y="794"/>
                  <a:pt x="1299" y="747"/>
                  <a:pt x="1318" y="700"/>
                </a:cubicBezTo>
                <a:cubicBezTo>
                  <a:pt x="1404" y="723"/>
                  <a:pt x="1484" y="734"/>
                  <a:pt x="1555" y="736"/>
                </a:cubicBezTo>
                <a:lnTo>
                  <a:pt x="1555" y="1197"/>
                </a:lnTo>
                <a:close/>
                <a:moveTo>
                  <a:pt x="1555" y="666"/>
                </a:moveTo>
                <a:cubicBezTo>
                  <a:pt x="1486" y="664"/>
                  <a:pt x="1418" y="654"/>
                  <a:pt x="1346" y="636"/>
                </a:cubicBezTo>
                <a:cubicBezTo>
                  <a:pt x="1402" y="512"/>
                  <a:pt x="1468" y="400"/>
                  <a:pt x="1538" y="311"/>
                </a:cubicBezTo>
                <a:cubicBezTo>
                  <a:pt x="1545" y="302"/>
                  <a:pt x="1547" y="292"/>
                  <a:pt x="1555" y="284"/>
                </a:cubicBezTo>
                <a:lnTo>
                  <a:pt x="1555" y="666"/>
                </a:lnTo>
                <a:close/>
                <a:moveTo>
                  <a:pt x="1560" y="59"/>
                </a:moveTo>
                <a:cubicBezTo>
                  <a:pt x="1560" y="142"/>
                  <a:pt x="1560" y="142"/>
                  <a:pt x="1560" y="142"/>
                </a:cubicBezTo>
                <a:cubicBezTo>
                  <a:pt x="1523" y="111"/>
                  <a:pt x="1485" y="87"/>
                  <a:pt x="1448" y="71"/>
                </a:cubicBezTo>
                <a:cubicBezTo>
                  <a:pt x="1485" y="65"/>
                  <a:pt x="1522" y="61"/>
                  <a:pt x="1560" y="59"/>
                </a:cubicBezTo>
                <a:close/>
                <a:moveTo>
                  <a:pt x="1311" y="116"/>
                </a:moveTo>
                <a:cubicBezTo>
                  <a:pt x="1324" y="111"/>
                  <a:pt x="1338" y="109"/>
                  <a:pt x="1353" y="109"/>
                </a:cubicBezTo>
                <a:cubicBezTo>
                  <a:pt x="1388" y="109"/>
                  <a:pt x="1427" y="122"/>
                  <a:pt x="1468" y="147"/>
                </a:cubicBezTo>
                <a:cubicBezTo>
                  <a:pt x="1420" y="138"/>
                  <a:pt x="1373" y="134"/>
                  <a:pt x="1326" y="134"/>
                </a:cubicBezTo>
                <a:cubicBezTo>
                  <a:pt x="1309" y="134"/>
                  <a:pt x="1291" y="134"/>
                  <a:pt x="1274" y="136"/>
                </a:cubicBezTo>
                <a:cubicBezTo>
                  <a:pt x="1286" y="127"/>
                  <a:pt x="1298" y="120"/>
                  <a:pt x="1311" y="116"/>
                </a:cubicBezTo>
                <a:close/>
                <a:moveTo>
                  <a:pt x="1020" y="283"/>
                </a:moveTo>
                <a:cubicBezTo>
                  <a:pt x="1059" y="256"/>
                  <a:pt x="1101" y="234"/>
                  <a:pt x="1148" y="219"/>
                </a:cubicBezTo>
                <a:cubicBezTo>
                  <a:pt x="1172" y="211"/>
                  <a:pt x="1196" y="206"/>
                  <a:pt x="1221" y="201"/>
                </a:cubicBezTo>
                <a:cubicBezTo>
                  <a:pt x="1254" y="195"/>
                  <a:pt x="1290" y="192"/>
                  <a:pt x="1326" y="192"/>
                </a:cubicBezTo>
                <a:cubicBezTo>
                  <a:pt x="1349" y="192"/>
                  <a:pt x="1371" y="193"/>
                  <a:pt x="1394" y="196"/>
                </a:cubicBezTo>
                <a:cubicBezTo>
                  <a:pt x="1326" y="208"/>
                  <a:pt x="1261" y="225"/>
                  <a:pt x="1200" y="249"/>
                </a:cubicBezTo>
                <a:cubicBezTo>
                  <a:pt x="1176" y="258"/>
                  <a:pt x="1152" y="267"/>
                  <a:pt x="1130" y="278"/>
                </a:cubicBezTo>
                <a:cubicBezTo>
                  <a:pt x="1082" y="300"/>
                  <a:pt x="1037" y="326"/>
                  <a:pt x="995" y="354"/>
                </a:cubicBezTo>
                <a:cubicBezTo>
                  <a:pt x="998" y="331"/>
                  <a:pt x="1006" y="308"/>
                  <a:pt x="1020" y="283"/>
                </a:cubicBezTo>
                <a:close/>
                <a:moveTo>
                  <a:pt x="923" y="379"/>
                </a:moveTo>
                <a:cubicBezTo>
                  <a:pt x="924" y="388"/>
                  <a:pt x="925" y="397"/>
                  <a:pt x="926" y="406"/>
                </a:cubicBezTo>
                <a:cubicBezTo>
                  <a:pt x="912" y="417"/>
                  <a:pt x="899" y="428"/>
                  <a:pt x="886" y="440"/>
                </a:cubicBezTo>
                <a:cubicBezTo>
                  <a:pt x="897" y="419"/>
                  <a:pt x="909" y="399"/>
                  <a:pt x="923" y="379"/>
                </a:cubicBezTo>
                <a:close/>
                <a:moveTo>
                  <a:pt x="742" y="759"/>
                </a:moveTo>
                <a:cubicBezTo>
                  <a:pt x="751" y="731"/>
                  <a:pt x="758" y="713"/>
                  <a:pt x="772" y="686"/>
                </a:cubicBezTo>
                <a:cubicBezTo>
                  <a:pt x="791" y="648"/>
                  <a:pt x="814" y="611"/>
                  <a:pt x="840" y="576"/>
                </a:cubicBezTo>
                <a:cubicBezTo>
                  <a:pt x="871" y="537"/>
                  <a:pt x="906" y="500"/>
                  <a:pt x="945" y="466"/>
                </a:cubicBezTo>
                <a:cubicBezTo>
                  <a:pt x="947" y="469"/>
                  <a:pt x="949" y="473"/>
                  <a:pt x="951" y="477"/>
                </a:cubicBezTo>
                <a:cubicBezTo>
                  <a:pt x="969" y="510"/>
                  <a:pt x="997" y="541"/>
                  <a:pt x="1030" y="568"/>
                </a:cubicBezTo>
                <a:cubicBezTo>
                  <a:pt x="955" y="659"/>
                  <a:pt x="894" y="757"/>
                  <a:pt x="851" y="858"/>
                </a:cubicBezTo>
                <a:cubicBezTo>
                  <a:pt x="839" y="886"/>
                  <a:pt x="828" y="914"/>
                  <a:pt x="819" y="942"/>
                </a:cubicBezTo>
                <a:cubicBezTo>
                  <a:pt x="772" y="894"/>
                  <a:pt x="743" y="839"/>
                  <a:pt x="741" y="780"/>
                </a:cubicBezTo>
                <a:cubicBezTo>
                  <a:pt x="741" y="780"/>
                  <a:pt x="741" y="763"/>
                  <a:pt x="742" y="759"/>
                </a:cubicBezTo>
                <a:close/>
                <a:moveTo>
                  <a:pt x="447" y="993"/>
                </a:moveTo>
                <a:cubicBezTo>
                  <a:pt x="411" y="993"/>
                  <a:pt x="409" y="1049"/>
                  <a:pt x="409" y="1074"/>
                </a:cubicBezTo>
                <a:cubicBezTo>
                  <a:pt x="409" y="1153"/>
                  <a:pt x="437" y="1157"/>
                  <a:pt x="447" y="1157"/>
                </a:cubicBezTo>
                <a:cubicBezTo>
                  <a:pt x="458" y="1157"/>
                  <a:pt x="486" y="1153"/>
                  <a:pt x="486" y="1074"/>
                </a:cubicBezTo>
                <a:cubicBezTo>
                  <a:pt x="486" y="1049"/>
                  <a:pt x="483" y="993"/>
                  <a:pt x="447" y="993"/>
                </a:cubicBezTo>
                <a:close/>
                <a:moveTo>
                  <a:pt x="2737" y="993"/>
                </a:moveTo>
                <a:cubicBezTo>
                  <a:pt x="2701" y="993"/>
                  <a:pt x="2698" y="1049"/>
                  <a:pt x="2698" y="1074"/>
                </a:cubicBezTo>
                <a:cubicBezTo>
                  <a:pt x="2698" y="1153"/>
                  <a:pt x="2726" y="1157"/>
                  <a:pt x="2737" y="1157"/>
                </a:cubicBezTo>
                <a:cubicBezTo>
                  <a:pt x="2747" y="1157"/>
                  <a:pt x="2776" y="1153"/>
                  <a:pt x="2776" y="1074"/>
                </a:cubicBezTo>
                <a:cubicBezTo>
                  <a:pt x="2776" y="1049"/>
                  <a:pt x="2773" y="993"/>
                  <a:pt x="2737" y="993"/>
                </a:cubicBezTo>
                <a:close/>
                <a:moveTo>
                  <a:pt x="1746" y="1536"/>
                </a:moveTo>
                <a:cubicBezTo>
                  <a:pt x="1733" y="1465"/>
                  <a:pt x="1677" y="1481"/>
                  <a:pt x="1660" y="1501"/>
                </a:cubicBezTo>
                <a:cubicBezTo>
                  <a:pt x="1653" y="1509"/>
                  <a:pt x="1648" y="1524"/>
                  <a:pt x="1644" y="1541"/>
                </a:cubicBezTo>
                <a:cubicBezTo>
                  <a:pt x="1634" y="1593"/>
                  <a:pt x="1642" y="1668"/>
                  <a:pt x="1695" y="1667"/>
                </a:cubicBezTo>
                <a:cubicBezTo>
                  <a:pt x="1741" y="1664"/>
                  <a:pt x="1753" y="1606"/>
                  <a:pt x="1748" y="1552"/>
                </a:cubicBezTo>
                <a:cubicBezTo>
                  <a:pt x="1748" y="1546"/>
                  <a:pt x="1747" y="1541"/>
                  <a:pt x="1746" y="1536"/>
                </a:cubicBezTo>
                <a:close/>
                <a:moveTo>
                  <a:pt x="3451" y="1075"/>
                </a:moveTo>
                <a:cubicBezTo>
                  <a:pt x="3118" y="753"/>
                  <a:pt x="3118" y="753"/>
                  <a:pt x="3118" y="753"/>
                </a:cubicBezTo>
                <a:cubicBezTo>
                  <a:pt x="3118" y="886"/>
                  <a:pt x="3118" y="886"/>
                  <a:pt x="3118" y="886"/>
                </a:cubicBezTo>
                <a:cubicBezTo>
                  <a:pt x="2577" y="886"/>
                  <a:pt x="2577" y="886"/>
                  <a:pt x="2577" y="886"/>
                </a:cubicBezTo>
                <a:cubicBezTo>
                  <a:pt x="2572" y="900"/>
                  <a:pt x="2567" y="913"/>
                  <a:pt x="2560" y="927"/>
                </a:cubicBezTo>
                <a:cubicBezTo>
                  <a:pt x="2483" y="1094"/>
                  <a:pt x="2292" y="1240"/>
                  <a:pt x="2015" y="1319"/>
                </a:cubicBezTo>
                <a:cubicBezTo>
                  <a:pt x="1876" y="1360"/>
                  <a:pt x="1728" y="1379"/>
                  <a:pt x="1584" y="1379"/>
                </a:cubicBezTo>
                <a:cubicBezTo>
                  <a:pt x="1203" y="1379"/>
                  <a:pt x="839" y="1247"/>
                  <a:pt x="667" y="1023"/>
                </a:cubicBezTo>
                <a:cubicBezTo>
                  <a:pt x="650" y="1001"/>
                  <a:pt x="635" y="979"/>
                  <a:pt x="623" y="957"/>
                </a:cubicBezTo>
                <a:cubicBezTo>
                  <a:pt x="610" y="933"/>
                  <a:pt x="600" y="910"/>
                  <a:pt x="592" y="886"/>
                </a:cubicBezTo>
                <a:cubicBezTo>
                  <a:pt x="0" y="886"/>
                  <a:pt x="0" y="886"/>
                  <a:pt x="0" y="886"/>
                </a:cubicBezTo>
                <a:cubicBezTo>
                  <a:pt x="0" y="1265"/>
                  <a:pt x="0" y="1265"/>
                  <a:pt x="0" y="1265"/>
                </a:cubicBezTo>
                <a:cubicBezTo>
                  <a:pt x="581" y="1265"/>
                  <a:pt x="581" y="1265"/>
                  <a:pt x="581" y="1265"/>
                </a:cubicBezTo>
                <a:cubicBezTo>
                  <a:pt x="585" y="1281"/>
                  <a:pt x="590" y="1298"/>
                  <a:pt x="596" y="1315"/>
                </a:cubicBezTo>
                <a:cubicBezTo>
                  <a:pt x="612" y="1358"/>
                  <a:pt x="635" y="1401"/>
                  <a:pt x="668" y="1443"/>
                </a:cubicBezTo>
                <a:cubicBezTo>
                  <a:pt x="679" y="1459"/>
                  <a:pt x="692" y="1474"/>
                  <a:pt x="706" y="1488"/>
                </a:cubicBezTo>
                <a:cubicBezTo>
                  <a:pt x="744" y="1530"/>
                  <a:pt x="790" y="1568"/>
                  <a:pt x="841" y="1601"/>
                </a:cubicBezTo>
                <a:cubicBezTo>
                  <a:pt x="917" y="1651"/>
                  <a:pt x="1005" y="1693"/>
                  <a:pt x="1101" y="1724"/>
                </a:cubicBezTo>
                <a:cubicBezTo>
                  <a:pt x="1121" y="1731"/>
                  <a:pt x="1142" y="1737"/>
                  <a:pt x="1163" y="1743"/>
                </a:cubicBezTo>
                <a:cubicBezTo>
                  <a:pt x="1286" y="1778"/>
                  <a:pt x="1420" y="1797"/>
                  <a:pt x="1557" y="1799"/>
                </a:cubicBezTo>
                <a:cubicBezTo>
                  <a:pt x="1566" y="1799"/>
                  <a:pt x="1575" y="1800"/>
                  <a:pt x="1585" y="1800"/>
                </a:cubicBezTo>
                <a:cubicBezTo>
                  <a:pt x="1596" y="1800"/>
                  <a:pt x="1608" y="1799"/>
                  <a:pt x="1620" y="1799"/>
                </a:cubicBezTo>
                <a:cubicBezTo>
                  <a:pt x="1752" y="1796"/>
                  <a:pt x="1886" y="1777"/>
                  <a:pt x="2014" y="1741"/>
                </a:cubicBezTo>
                <a:cubicBezTo>
                  <a:pt x="2015" y="1741"/>
                  <a:pt x="2016" y="1740"/>
                  <a:pt x="2016" y="1740"/>
                </a:cubicBezTo>
                <a:cubicBezTo>
                  <a:pt x="2037" y="1734"/>
                  <a:pt x="2057" y="1728"/>
                  <a:pt x="2076" y="1721"/>
                </a:cubicBezTo>
                <a:cubicBezTo>
                  <a:pt x="2177" y="1687"/>
                  <a:pt x="2265" y="1644"/>
                  <a:pt x="2338" y="1594"/>
                </a:cubicBezTo>
                <a:cubicBezTo>
                  <a:pt x="2392" y="1558"/>
                  <a:pt x="2438" y="1518"/>
                  <a:pt x="2476" y="1476"/>
                </a:cubicBezTo>
                <a:cubicBezTo>
                  <a:pt x="2521" y="1425"/>
                  <a:pt x="2554" y="1371"/>
                  <a:pt x="2575" y="1316"/>
                </a:cubicBezTo>
                <a:cubicBezTo>
                  <a:pt x="2581" y="1299"/>
                  <a:pt x="2586" y="1282"/>
                  <a:pt x="2590" y="1265"/>
                </a:cubicBezTo>
                <a:cubicBezTo>
                  <a:pt x="3118" y="1265"/>
                  <a:pt x="3118" y="1265"/>
                  <a:pt x="3118" y="1265"/>
                </a:cubicBezTo>
                <a:cubicBezTo>
                  <a:pt x="3118" y="1397"/>
                  <a:pt x="3118" y="1397"/>
                  <a:pt x="3118" y="1397"/>
                </a:cubicBezTo>
                <a:lnTo>
                  <a:pt x="3451" y="1075"/>
                </a:lnTo>
                <a:close/>
                <a:moveTo>
                  <a:pt x="296" y="1195"/>
                </a:moveTo>
                <a:cubicBezTo>
                  <a:pt x="123" y="1195"/>
                  <a:pt x="123" y="1195"/>
                  <a:pt x="123" y="1195"/>
                </a:cubicBezTo>
                <a:cubicBezTo>
                  <a:pt x="123" y="1154"/>
                  <a:pt x="123" y="1154"/>
                  <a:pt x="123" y="1154"/>
                </a:cubicBezTo>
                <a:cubicBezTo>
                  <a:pt x="188" y="1154"/>
                  <a:pt x="188" y="1154"/>
                  <a:pt x="188" y="1154"/>
                </a:cubicBezTo>
                <a:cubicBezTo>
                  <a:pt x="188" y="1005"/>
                  <a:pt x="188" y="1005"/>
                  <a:pt x="188" y="1005"/>
                </a:cubicBezTo>
                <a:cubicBezTo>
                  <a:pt x="135" y="1028"/>
                  <a:pt x="135" y="1028"/>
                  <a:pt x="135" y="1028"/>
                </a:cubicBezTo>
                <a:cubicBezTo>
                  <a:pt x="118" y="991"/>
                  <a:pt x="118" y="991"/>
                  <a:pt x="118" y="991"/>
                </a:cubicBezTo>
                <a:cubicBezTo>
                  <a:pt x="201" y="956"/>
                  <a:pt x="201" y="956"/>
                  <a:pt x="201" y="956"/>
                </a:cubicBezTo>
                <a:cubicBezTo>
                  <a:pt x="231" y="956"/>
                  <a:pt x="231" y="956"/>
                  <a:pt x="231" y="956"/>
                </a:cubicBezTo>
                <a:cubicBezTo>
                  <a:pt x="231" y="1154"/>
                  <a:pt x="231" y="1154"/>
                  <a:pt x="231" y="1154"/>
                </a:cubicBezTo>
                <a:cubicBezTo>
                  <a:pt x="296" y="1154"/>
                  <a:pt x="296" y="1154"/>
                  <a:pt x="296" y="1154"/>
                </a:cubicBezTo>
                <a:lnTo>
                  <a:pt x="296" y="1195"/>
                </a:lnTo>
                <a:close/>
                <a:moveTo>
                  <a:pt x="447" y="1197"/>
                </a:moveTo>
                <a:cubicBezTo>
                  <a:pt x="377" y="1197"/>
                  <a:pt x="365" y="1127"/>
                  <a:pt x="365" y="1074"/>
                </a:cubicBezTo>
                <a:cubicBezTo>
                  <a:pt x="365" y="1022"/>
                  <a:pt x="378" y="953"/>
                  <a:pt x="447" y="953"/>
                </a:cubicBezTo>
                <a:cubicBezTo>
                  <a:pt x="517" y="953"/>
                  <a:pt x="530" y="1022"/>
                  <a:pt x="530" y="1074"/>
                </a:cubicBezTo>
                <a:cubicBezTo>
                  <a:pt x="530" y="1127"/>
                  <a:pt x="517" y="1197"/>
                  <a:pt x="447" y="1197"/>
                </a:cubicBezTo>
                <a:close/>
                <a:moveTo>
                  <a:pt x="693" y="1351"/>
                </a:moveTo>
                <a:cubicBezTo>
                  <a:pt x="678" y="1332"/>
                  <a:pt x="666" y="1313"/>
                  <a:pt x="655" y="1294"/>
                </a:cubicBezTo>
                <a:cubicBezTo>
                  <a:pt x="645" y="1278"/>
                  <a:pt x="637" y="1261"/>
                  <a:pt x="630" y="1245"/>
                </a:cubicBezTo>
                <a:cubicBezTo>
                  <a:pt x="630" y="1201"/>
                  <a:pt x="630" y="1201"/>
                  <a:pt x="630" y="1201"/>
                </a:cubicBezTo>
                <a:cubicBezTo>
                  <a:pt x="635" y="1213"/>
                  <a:pt x="641" y="1225"/>
                  <a:pt x="648" y="1237"/>
                </a:cubicBezTo>
                <a:cubicBezTo>
                  <a:pt x="651" y="1243"/>
                  <a:pt x="654" y="1249"/>
                  <a:pt x="658" y="1255"/>
                </a:cubicBezTo>
                <a:cubicBezTo>
                  <a:pt x="658" y="1177"/>
                  <a:pt x="658" y="1177"/>
                  <a:pt x="658" y="1177"/>
                </a:cubicBezTo>
                <a:cubicBezTo>
                  <a:pt x="658" y="1090"/>
                  <a:pt x="658" y="1090"/>
                  <a:pt x="658" y="1090"/>
                </a:cubicBezTo>
                <a:cubicBezTo>
                  <a:pt x="654" y="1087"/>
                  <a:pt x="650" y="1084"/>
                  <a:pt x="646" y="1080"/>
                </a:cubicBezTo>
                <a:cubicBezTo>
                  <a:pt x="646" y="1080"/>
                  <a:pt x="646" y="1080"/>
                  <a:pt x="646" y="1080"/>
                </a:cubicBezTo>
                <a:cubicBezTo>
                  <a:pt x="642" y="1077"/>
                  <a:pt x="638" y="1073"/>
                  <a:pt x="634" y="1070"/>
                </a:cubicBezTo>
                <a:cubicBezTo>
                  <a:pt x="630" y="1032"/>
                  <a:pt x="630" y="1032"/>
                  <a:pt x="630" y="1032"/>
                </a:cubicBezTo>
                <a:cubicBezTo>
                  <a:pt x="628" y="1016"/>
                  <a:pt x="628" y="1016"/>
                  <a:pt x="628" y="1016"/>
                </a:cubicBezTo>
                <a:cubicBezTo>
                  <a:pt x="638" y="1025"/>
                  <a:pt x="653" y="1037"/>
                  <a:pt x="664" y="1046"/>
                </a:cubicBezTo>
                <a:cubicBezTo>
                  <a:pt x="670" y="1054"/>
                  <a:pt x="675" y="1062"/>
                  <a:pt x="681" y="1070"/>
                </a:cubicBezTo>
                <a:cubicBezTo>
                  <a:pt x="681" y="1113"/>
                  <a:pt x="681" y="1113"/>
                  <a:pt x="681" y="1113"/>
                </a:cubicBezTo>
                <a:cubicBezTo>
                  <a:pt x="681" y="1205"/>
                  <a:pt x="681" y="1205"/>
                  <a:pt x="681" y="1205"/>
                </a:cubicBezTo>
                <a:cubicBezTo>
                  <a:pt x="681" y="1291"/>
                  <a:pt x="681" y="1291"/>
                  <a:pt x="681" y="1291"/>
                </a:cubicBezTo>
                <a:cubicBezTo>
                  <a:pt x="685" y="1296"/>
                  <a:pt x="689" y="1301"/>
                  <a:pt x="693" y="1306"/>
                </a:cubicBezTo>
                <a:cubicBezTo>
                  <a:pt x="703" y="1319"/>
                  <a:pt x="713" y="1331"/>
                  <a:pt x="724" y="1343"/>
                </a:cubicBezTo>
                <a:cubicBezTo>
                  <a:pt x="724" y="1388"/>
                  <a:pt x="724" y="1388"/>
                  <a:pt x="724" y="1388"/>
                </a:cubicBezTo>
                <a:cubicBezTo>
                  <a:pt x="713" y="1376"/>
                  <a:pt x="703" y="1364"/>
                  <a:pt x="693" y="1351"/>
                </a:cubicBezTo>
                <a:close/>
                <a:moveTo>
                  <a:pt x="816" y="1473"/>
                </a:moveTo>
                <a:cubicBezTo>
                  <a:pt x="800" y="1460"/>
                  <a:pt x="784" y="1447"/>
                  <a:pt x="769" y="1433"/>
                </a:cubicBezTo>
                <a:cubicBezTo>
                  <a:pt x="768" y="1388"/>
                  <a:pt x="768" y="1388"/>
                  <a:pt x="768" y="1388"/>
                </a:cubicBezTo>
                <a:cubicBezTo>
                  <a:pt x="783" y="1402"/>
                  <a:pt x="799" y="1415"/>
                  <a:pt x="815" y="1427"/>
                </a:cubicBezTo>
                <a:cubicBezTo>
                  <a:pt x="818" y="1430"/>
                  <a:pt x="821" y="1432"/>
                  <a:pt x="824" y="1434"/>
                </a:cubicBezTo>
                <a:cubicBezTo>
                  <a:pt x="823" y="1333"/>
                  <a:pt x="823" y="1333"/>
                  <a:pt x="823" y="1333"/>
                </a:cubicBezTo>
                <a:cubicBezTo>
                  <a:pt x="823" y="1322"/>
                  <a:pt x="823" y="1322"/>
                  <a:pt x="823" y="1322"/>
                </a:cubicBezTo>
                <a:cubicBezTo>
                  <a:pt x="823" y="1268"/>
                  <a:pt x="823" y="1268"/>
                  <a:pt x="823" y="1268"/>
                </a:cubicBezTo>
                <a:cubicBezTo>
                  <a:pt x="810" y="1265"/>
                  <a:pt x="792" y="1260"/>
                  <a:pt x="778" y="1257"/>
                </a:cubicBezTo>
                <a:cubicBezTo>
                  <a:pt x="776" y="1248"/>
                  <a:pt x="776" y="1248"/>
                  <a:pt x="776" y="1248"/>
                </a:cubicBezTo>
                <a:cubicBezTo>
                  <a:pt x="768" y="1218"/>
                  <a:pt x="768" y="1218"/>
                  <a:pt x="768" y="1218"/>
                </a:cubicBezTo>
                <a:cubicBezTo>
                  <a:pt x="767" y="1212"/>
                  <a:pt x="767" y="1212"/>
                  <a:pt x="767" y="1212"/>
                </a:cubicBezTo>
                <a:cubicBezTo>
                  <a:pt x="764" y="1204"/>
                  <a:pt x="764" y="1204"/>
                  <a:pt x="764" y="1204"/>
                </a:cubicBezTo>
                <a:cubicBezTo>
                  <a:pt x="785" y="1210"/>
                  <a:pt x="814" y="1217"/>
                  <a:pt x="835" y="1222"/>
                </a:cubicBezTo>
                <a:cubicBezTo>
                  <a:pt x="844" y="1229"/>
                  <a:pt x="853" y="1235"/>
                  <a:pt x="862" y="1241"/>
                </a:cubicBezTo>
                <a:cubicBezTo>
                  <a:pt x="862" y="1291"/>
                  <a:pt x="862" y="1291"/>
                  <a:pt x="862" y="1291"/>
                </a:cubicBezTo>
                <a:cubicBezTo>
                  <a:pt x="863" y="1360"/>
                  <a:pt x="863" y="1360"/>
                  <a:pt x="863" y="1360"/>
                </a:cubicBezTo>
                <a:cubicBezTo>
                  <a:pt x="863" y="1462"/>
                  <a:pt x="863" y="1462"/>
                  <a:pt x="863" y="1462"/>
                </a:cubicBezTo>
                <a:cubicBezTo>
                  <a:pt x="883" y="1475"/>
                  <a:pt x="905" y="1489"/>
                  <a:pt x="927" y="1501"/>
                </a:cubicBezTo>
                <a:cubicBezTo>
                  <a:pt x="927" y="1546"/>
                  <a:pt x="927" y="1546"/>
                  <a:pt x="927" y="1546"/>
                </a:cubicBezTo>
                <a:cubicBezTo>
                  <a:pt x="888" y="1523"/>
                  <a:pt x="850" y="1499"/>
                  <a:pt x="816" y="1473"/>
                </a:cubicBezTo>
                <a:close/>
                <a:moveTo>
                  <a:pt x="1172" y="1585"/>
                </a:moveTo>
                <a:cubicBezTo>
                  <a:pt x="1168" y="1596"/>
                  <a:pt x="1163" y="1604"/>
                  <a:pt x="1157" y="1611"/>
                </a:cubicBezTo>
                <a:cubicBezTo>
                  <a:pt x="1141" y="1628"/>
                  <a:pt x="1119" y="1632"/>
                  <a:pt x="1096" y="1627"/>
                </a:cubicBezTo>
                <a:cubicBezTo>
                  <a:pt x="1063" y="1619"/>
                  <a:pt x="1028" y="1592"/>
                  <a:pt x="1010" y="1557"/>
                </a:cubicBezTo>
                <a:cubicBezTo>
                  <a:pt x="1006" y="1548"/>
                  <a:pt x="987" y="1483"/>
                  <a:pt x="988" y="1427"/>
                </a:cubicBezTo>
                <a:cubicBezTo>
                  <a:pt x="989" y="1406"/>
                  <a:pt x="992" y="1385"/>
                  <a:pt x="1001" y="1371"/>
                </a:cubicBezTo>
                <a:cubicBezTo>
                  <a:pt x="1014" y="1348"/>
                  <a:pt x="1039" y="1338"/>
                  <a:pt x="1082" y="1351"/>
                </a:cubicBezTo>
                <a:cubicBezTo>
                  <a:pt x="1127" y="1368"/>
                  <a:pt x="1152" y="1398"/>
                  <a:pt x="1166" y="1431"/>
                </a:cubicBezTo>
                <a:cubicBezTo>
                  <a:pt x="1167" y="1434"/>
                  <a:pt x="1168" y="1437"/>
                  <a:pt x="1169" y="1439"/>
                </a:cubicBezTo>
                <a:cubicBezTo>
                  <a:pt x="1176" y="1458"/>
                  <a:pt x="1179" y="1476"/>
                  <a:pt x="1181" y="1494"/>
                </a:cubicBezTo>
                <a:cubicBezTo>
                  <a:pt x="1184" y="1543"/>
                  <a:pt x="1173" y="1584"/>
                  <a:pt x="1172" y="1585"/>
                </a:cubicBezTo>
                <a:close/>
                <a:moveTo>
                  <a:pt x="1270" y="1671"/>
                </a:moveTo>
                <a:cubicBezTo>
                  <a:pt x="1270" y="1627"/>
                  <a:pt x="1270" y="1627"/>
                  <a:pt x="1270" y="1627"/>
                </a:cubicBezTo>
                <a:cubicBezTo>
                  <a:pt x="1298" y="1633"/>
                  <a:pt x="1327" y="1638"/>
                  <a:pt x="1356" y="1643"/>
                </a:cubicBezTo>
                <a:cubicBezTo>
                  <a:pt x="1356" y="1528"/>
                  <a:pt x="1356" y="1528"/>
                  <a:pt x="1356" y="1528"/>
                </a:cubicBezTo>
                <a:cubicBezTo>
                  <a:pt x="1355" y="1477"/>
                  <a:pt x="1355" y="1477"/>
                  <a:pt x="1355" y="1477"/>
                </a:cubicBezTo>
                <a:cubicBezTo>
                  <a:pt x="1335" y="1481"/>
                  <a:pt x="1307" y="1486"/>
                  <a:pt x="1286" y="1489"/>
                </a:cubicBezTo>
                <a:cubicBezTo>
                  <a:pt x="1270" y="1456"/>
                  <a:pt x="1270" y="1456"/>
                  <a:pt x="1270" y="1456"/>
                </a:cubicBezTo>
                <a:cubicBezTo>
                  <a:pt x="1264" y="1444"/>
                  <a:pt x="1264" y="1444"/>
                  <a:pt x="1264" y="1444"/>
                </a:cubicBezTo>
                <a:cubicBezTo>
                  <a:pt x="1297" y="1439"/>
                  <a:pt x="1340" y="1431"/>
                  <a:pt x="1373" y="1425"/>
                </a:cubicBezTo>
                <a:cubicBezTo>
                  <a:pt x="1386" y="1427"/>
                  <a:pt x="1399" y="1429"/>
                  <a:pt x="1412" y="1430"/>
                </a:cubicBezTo>
                <a:cubicBezTo>
                  <a:pt x="1413" y="1477"/>
                  <a:pt x="1413" y="1477"/>
                  <a:pt x="1413" y="1477"/>
                </a:cubicBezTo>
                <a:cubicBezTo>
                  <a:pt x="1413" y="1534"/>
                  <a:pt x="1413" y="1534"/>
                  <a:pt x="1413" y="1534"/>
                </a:cubicBezTo>
                <a:cubicBezTo>
                  <a:pt x="1413" y="1651"/>
                  <a:pt x="1413" y="1651"/>
                  <a:pt x="1413" y="1651"/>
                </a:cubicBezTo>
                <a:cubicBezTo>
                  <a:pt x="1442" y="1654"/>
                  <a:pt x="1472" y="1657"/>
                  <a:pt x="1501" y="1659"/>
                </a:cubicBezTo>
                <a:cubicBezTo>
                  <a:pt x="1501" y="1703"/>
                  <a:pt x="1501" y="1703"/>
                  <a:pt x="1501" y="1703"/>
                </a:cubicBezTo>
                <a:cubicBezTo>
                  <a:pt x="1422" y="1698"/>
                  <a:pt x="1345" y="1687"/>
                  <a:pt x="1270" y="1671"/>
                </a:cubicBezTo>
                <a:close/>
                <a:moveTo>
                  <a:pt x="1625" y="1693"/>
                </a:moveTo>
                <a:cubicBezTo>
                  <a:pt x="1623" y="1692"/>
                  <a:pt x="1622" y="1691"/>
                  <a:pt x="1620" y="1689"/>
                </a:cubicBezTo>
                <a:cubicBezTo>
                  <a:pt x="1580" y="1654"/>
                  <a:pt x="1577" y="1586"/>
                  <a:pt x="1583" y="1542"/>
                </a:cubicBezTo>
                <a:cubicBezTo>
                  <a:pt x="1584" y="1534"/>
                  <a:pt x="1586" y="1526"/>
                  <a:pt x="1587" y="1519"/>
                </a:cubicBezTo>
                <a:cubicBezTo>
                  <a:pt x="1591" y="1506"/>
                  <a:pt x="1596" y="1495"/>
                  <a:pt x="1602" y="1485"/>
                </a:cubicBezTo>
                <a:cubicBezTo>
                  <a:pt x="1628" y="1446"/>
                  <a:pt x="1672" y="1442"/>
                  <a:pt x="1695" y="1440"/>
                </a:cubicBezTo>
                <a:cubicBezTo>
                  <a:pt x="1737" y="1438"/>
                  <a:pt x="1768" y="1449"/>
                  <a:pt x="1786" y="1475"/>
                </a:cubicBezTo>
                <a:cubicBezTo>
                  <a:pt x="1797" y="1489"/>
                  <a:pt x="1804" y="1507"/>
                  <a:pt x="1807" y="1530"/>
                </a:cubicBezTo>
                <a:cubicBezTo>
                  <a:pt x="1807" y="1530"/>
                  <a:pt x="1808" y="1530"/>
                  <a:pt x="1808" y="1531"/>
                </a:cubicBezTo>
                <a:cubicBezTo>
                  <a:pt x="1834" y="1705"/>
                  <a:pt x="1690" y="1741"/>
                  <a:pt x="1625" y="1693"/>
                </a:cubicBezTo>
                <a:close/>
                <a:moveTo>
                  <a:pt x="2080" y="1636"/>
                </a:moveTo>
                <a:cubicBezTo>
                  <a:pt x="2068" y="1640"/>
                  <a:pt x="2055" y="1644"/>
                  <a:pt x="2042" y="1648"/>
                </a:cubicBezTo>
                <a:cubicBezTo>
                  <a:pt x="2034" y="1650"/>
                  <a:pt x="2027" y="1652"/>
                  <a:pt x="2020" y="1654"/>
                </a:cubicBezTo>
                <a:cubicBezTo>
                  <a:pt x="1982" y="1664"/>
                  <a:pt x="1945" y="1673"/>
                  <a:pt x="1907" y="1680"/>
                </a:cubicBezTo>
                <a:cubicBezTo>
                  <a:pt x="1907" y="1635"/>
                  <a:pt x="1907" y="1635"/>
                  <a:pt x="1907" y="1635"/>
                </a:cubicBezTo>
                <a:cubicBezTo>
                  <a:pt x="1936" y="1629"/>
                  <a:pt x="1966" y="1623"/>
                  <a:pt x="1996" y="1616"/>
                </a:cubicBezTo>
                <a:cubicBezTo>
                  <a:pt x="1995" y="1495"/>
                  <a:pt x="1995" y="1495"/>
                  <a:pt x="1995" y="1495"/>
                </a:cubicBezTo>
                <a:cubicBezTo>
                  <a:pt x="1995" y="1450"/>
                  <a:pt x="1995" y="1450"/>
                  <a:pt x="1995" y="1450"/>
                </a:cubicBezTo>
                <a:cubicBezTo>
                  <a:pt x="1974" y="1463"/>
                  <a:pt x="1945" y="1479"/>
                  <a:pt x="1923" y="1491"/>
                </a:cubicBezTo>
                <a:cubicBezTo>
                  <a:pt x="1901" y="1457"/>
                  <a:pt x="1901" y="1457"/>
                  <a:pt x="1901" y="1457"/>
                </a:cubicBezTo>
                <a:cubicBezTo>
                  <a:pt x="1900" y="1455"/>
                  <a:pt x="1900" y="1455"/>
                  <a:pt x="1900" y="1455"/>
                </a:cubicBezTo>
                <a:cubicBezTo>
                  <a:pt x="1934" y="1436"/>
                  <a:pt x="1979" y="1410"/>
                  <a:pt x="2013" y="1391"/>
                </a:cubicBezTo>
                <a:cubicBezTo>
                  <a:pt x="2022" y="1388"/>
                  <a:pt x="2032" y="1386"/>
                  <a:pt x="2041" y="1383"/>
                </a:cubicBezTo>
                <a:cubicBezTo>
                  <a:pt x="2045" y="1382"/>
                  <a:pt x="2049" y="1381"/>
                  <a:pt x="2053" y="1380"/>
                </a:cubicBezTo>
                <a:cubicBezTo>
                  <a:pt x="2053" y="1419"/>
                  <a:pt x="2053" y="1419"/>
                  <a:pt x="2053" y="1419"/>
                </a:cubicBezTo>
                <a:cubicBezTo>
                  <a:pt x="2053" y="1478"/>
                  <a:pt x="2053" y="1478"/>
                  <a:pt x="2053" y="1478"/>
                </a:cubicBezTo>
                <a:cubicBezTo>
                  <a:pt x="2053" y="1600"/>
                  <a:pt x="2053" y="1600"/>
                  <a:pt x="2053" y="1600"/>
                </a:cubicBezTo>
                <a:cubicBezTo>
                  <a:pt x="2062" y="1597"/>
                  <a:pt x="2071" y="1594"/>
                  <a:pt x="2080" y="1591"/>
                </a:cubicBezTo>
                <a:cubicBezTo>
                  <a:pt x="2099" y="1585"/>
                  <a:pt x="2118" y="1579"/>
                  <a:pt x="2137" y="1572"/>
                </a:cubicBezTo>
                <a:cubicBezTo>
                  <a:pt x="2137" y="1617"/>
                  <a:pt x="2137" y="1617"/>
                  <a:pt x="2137" y="1617"/>
                </a:cubicBezTo>
                <a:cubicBezTo>
                  <a:pt x="2118" y="1623"/>
                  <a:pt x="2100" y="1630"/>
                  <a:pt x="2080" y="1636"/>
                </a:cubicBezTo>
                <a:close/>
                <a:moveTo>
                  <a:pt x="2357" y="1506"/>
                </a:moveTo>
                <a:cubicBezTo>
                  <a:pt x="2313" y="1536"/>
                  <a:pt x="2263" y="1563"/>
                  <a:pt x="2208" y="1588"/>
                </a:cubicBezTo>
                <a:cubicBezTo>
                  <a:pt x="2208" y="1543"/>
                  <a:pt x="2208" y="1543"/>
                  <a:pt x="2208" y="1543"/>
                </a:cubicBezTo>
                <a:cubicBezTo>
                  <a:pt x="2233" y="1532"/>
                  <a:pt x="2257" y="1520"/>
                  <a:pt x="2280" y="1508"/>
                </a:cubicBezTo>
                <a:cubicBezTo>
                  <a:pt x="2280" y="1380"/>
                  <a:pt x="2280" y="1380"/>
                  <a:pt x="2280" y="1380"/>
                </a:cubicBezTo>
                <a:cubicBezTo>
                  <a:pt x="2280" y="1342"/>
                  <a:pt x="2280" y="1342"/>
                  <a:pt x="2280" y="1342"/>
                </a:cubicBezTo>
                <a:cubicBezTo>
                  <a:pt x="2263" y="1359"/>
                  <a:pt x="2239" y="1380"/>
                  <a:pt x="2222" y="1396"/>
                </a:cubicBezTo>
                <a:cubicBezTo>
                  <a:pt x="2202" y="1364"/>
                  <a:pt x="2202" y="1364"/>
                  <a:pt x="2202" y="1364"/>
                </a:cubicBezTo>
                <a:cubicBezTo>
                  <a:pt x="2208" y="1359"/>
                  <a:pt x="2214" y="1354"/>
                  <a:pt x="2220" y="1349"/>
                </a:cubicBezTo>
                <a:cubicBezTo>
                  <a:pt x="2244" y="1327"/>
                  <a:pt x="2272" y="1301"/>
                  <a:pt x="2294" y="1280"/>
                </a:cubicBezTo>
                <a:cubicBezTo>
                  <a:pt x="2304" y="1274"/>
                  <a:pt x="2314" y="1268"/>
                  <a:pt x="2324" y="1262"/>
                </a:cubicBezTo>
                <a:cubicBezTo>
                  <a:pt x="2324" y="1284"/>
                  <a:pt x="2324" y="1284"/>
                  <a:pt x="2324" y="1284"/>
                </a:cubicBezTo>
                <a:cubicBezTo>
                  <a:pt x="2324" y="1353"/>
                  <a:pt x="2324" y="1353"/>
                  <a:pt x="2324" y="1353"/>
                </a:cubicBezTo>
                <a:cubicBezTo>
                  <a:pt x="2324" y="1483"/>
                  <a:pt x="2324" y="1483"/>
                  <a:pt x="2324" y="1483"/>
                </a:cubicBezTo>
                <a:cubicBezTo>
                  <a:pt x="2337" y="1475"/>
                  <a:pt x="2349" y="1467"/>
                  <a:pt x="2361" y="1459"/>
                </a:cubicBezTo>
                <a:cubicBezTo>
                  <a:pt x="2369" y="1453"/>
                  <a:pt x="2378" y="1448"/>
                  <a:pt x="2386" y="1442"/>
                </a:cubicBezTo>
                <a:cubicBezTo>
                  <a:pt x="2386" y="1486"/>
                  <a:pt x="2386" y="1486"/>
                  <a:pt x="2386" y="1486"/>
                </a:cubicBezTo>
                <a:cubicBezTo>
                  <a:pt x="2376" y="1493"/>
                  <a:pt x="2367" y="1500"/>
                  <a:pt x="2357" y="1506"/>
                </a:cubicBezTo>
                <a:close/>
                <a:moveTo>
                  <a:pt x="2534" y="1312"/>
                </a:moveTo>
                <a:cubicBezTo>
                  <a:pt x="2527" y="1345"/>
                  <a:pt x="2516" y="1369"/>
                  <a:pt x="2503" y="1386"/>
                </a:cubicBezTo>
                <a:cubicBezTo>
                  <a:pt x="2490" y="1405"/>
                  <a:pt x="2476" y="1414"/>
                  <a:pt x="2465" y="1413"/>
                </a:cubicBezTo>
                <a:cubicBezTo>
                  <a:pt x="2456" y="1413"/>
                  <a:pt x="2447" y="1403"/>
                  <a:pt x="2441" y="1386"/>
                </a:cubicBezTo>
                <a:cubicBezTo>
                  <a:pt x="2432" y="1358"/>
                  <a:pt x="2429" y="1314"/>
                  <a:pt x="2436" y="1266"/>
                </a:cubicBezTo>
                <a:cubicBezTo>
                  <a:pt x="2441" y="1228"/>
                  <a:pt x="2453" y="1189"/>
                  <a:pt x="2473" y="1155"/>
                </a:cubicBezTo>
                <a:cubicBezTo>
                  <a:pt x="2480" y="1144"/>
                  <a:pt x="2487" y="1134"/>
                  <a:pt x="2495" y="1124"/>
                </a:cubicBezTo>
                <a:cubicBezTo>
                  <a:pt x="2512" y="1107"/>
                  <a:pt x="2523" y="1102"/>
                  <a:pt x="2531" y="1109"/>
                </a:cubicBezTo>
                <a:cubicBezTo>
                  <a:pt x="2531" y="1110"/>
                  <a:pt x="2532" y="1111"/>
                  <a:pt x="2532" y="1111"/>
                </a:cubicBezTo>
                <a:cubicBezTo>
                  <a:pt x="2532" y="1111"/>
                  <a:pt x="2532" y="1111"/>
                  <a:pt x="2532" y="1111"/>
                </a:cubicBezTo>
                <a:cubicBezTo>
                  <a:pt x="2549" y="1135"/>
                  <a:pt x="2549" y="1246"/>
                  <a:pt x="2534" y="1312"/>
                </a:cubicBezTo>
                <a:close/>
                <a:moveTo>
                  <a:pt x="2737" y="1197"/>
                </a:moveTo>
                <a:cubicBezTo>
                  <a:pt x="2667" y="1197"/>
                  <a:pt x="2654" y="1127"/>
                  <a:pt x="2654" y="1074"/>
                </a:cubicBezTo>
                <a:cubicBezTo>
                  <a:pt x="2654" y="1022"/>
                  <a:pt x="2668" y="953"/>
                  <a:pt x="2737" y="953"/>
                </a:cubicBezTo>
                <a:cubicBezTo>
                  <a:pt x="2806" y="953"/>
                  <a:pt x="2819" y="1022"/>
                  <a:pt x="2819" y="1074"/>
                </a:cubicBezTo>
                <a:cubicBezTo>
                  <a:pt x="2819" y="1127"/>
                  <a:pt x="2807" y="1197"/>
                  <a:pt x="2737" y="1197"/>
                </a:cubicBezTo>
                <a:close/>
                <a:moveTo>
                  <a:pt x="3062" y="1195"/>
                </a:moveTo>
                <a:cubicBezTo>
                  <a:pt x="2889" y="1195"/>
                  <a:pt x="2889" y="1195"/>
                  <a:pt x="2889" y="1195"/>
                </a:cubicBezTo>
                <a:cubicBezTo>
                  <a:pt x="2889" y="1154"/>
                  <a:pt x="2889" y="1154"/>
                  <a:pt x="2889" y="1154"/>
                </a:cubicBezTo>
                <a:cubicBezTo>
                  <a:pt x="2954" y="1154"/>
                  <a:pt x="2954" y="1154"/>
                  <a:pt x="2954" y="1154"/>
                </a:cubicBezTo>
                <a:cubicBezTo>
                  <a:pt x="2954" y="1005"/>
                  <a:pt x="2954" y="1005"/>
                  <a:pt x="2954" y="1005"/>
                </a:cubicBezTo>
                <a:cubicBezTo>
                  <a:pt x="2902" y="1028"/>
                  <a:pt x="2902" y="1028"/>
                  <a:pt x="2902" y="1028"/>
                </a:cubicBezTo>
                <a:cubicBezTo>
                  <a:pt x="2885" y="991"/>
                  <a:pt x="2885" y="991"/>
                  <a:pt x="2885" y="991"/>
                </a:cubicBezTo>
                <a:cubicBezTo>
                  <a:pt x="2967" y="956"/>
                  <a:pt x="2967" y="956"/>
                  <a:pt x="2967" y="956"/>
                </a:cubicBezTo>
                <a:cubicBezTo>
                  <a:pt x="2997" y="956"/>
                  <a:pt x="2997" y="956"/>
                  <a:pt x="2997" y="956"/>
                </a:cubicBezTo>
                <a:cubicBezTo>
                  <a:pt x="2997" y="1154"/>
                  <a:pt x="2997" y="1154"/>
                  <a:pt x="2997" y="1154"/>
                </a:cubicBezTo>
                <a:cubicBezTo>
                  <a:pt x="3062" y="1154"/>
                  <a:pt x="3062" y="1154"/>
                  <a:pt x="3062" y="1154"/>
                </a:cubicBezTo>
                <a:lnTo>
                  <a:pt x="3062" y="1195"/>
                </a:lnTo>
                <a:close/>
                <a:moveTo>
                  <a:pt x="1111" y="1423"/>
                </a:moveTo>
                <a:cubicBezTo>
                  <a:pt x="1108" y="1419"/>
                  <a:pt x="1106" y="1415"/>
                  <a:pt x="1103" y="1412"/>
                </a:cubicBezTo>
                <a:cubicBezTo>
                  <a:pt x="1092" y="1397"/>
                  <a:pt x="1078" y="1390"/>
                  <a:pt x="1062" y="1395"/>
                </a:cubicBezTo>
                <a:cubicBezTo>
                  <a:pt x="1061" y="1395"/>
                  <a:pt x="1060" y="1395"/>
                  <a:pt x="1059" y="1396"/>
                </a:cubicBezTo>
                <a:cubicBezTo>
                  <a:pt x="1045" y="1402"/>
                  <a:pt x="1039" y="1425"/>
                  <a:pt x="1038" y="1448"/>
                </a:cubicBezTo>
                <a:cubicBezTo>
                  <a:pt x="1036" y="1472"/>
                  <a:pt x="1038" y="1496"/>
                  <a:pt x="1038" y="1498"/>
                </a:cubicBezTo>
                <a:cubicBezTo>
                  <a:pt x="1046" y="1564"/>
                  <a:pt x="1073" y="1575"/>
                  <a:pt x="1082" y="1578"/>
                </a:cubicBezTo>
                <a:cubicBezTo>
                  <a:pt x="1087" y="1580"/>
                  <a:pt x="1092" y="1581"/>
                  <a:pt x="1097" y="1580"/>
                </a:cubicBezTo>
                <a:cubicBezTo>
                  <a:pt x="1105" y="1579"/>
                  <a:pt x="1112" y="1575"/>
                  <a:pt x="1117" y="1566"/>
                </a:cubicBezTo>
                <a:cubicBezTo>
                  <a:pt x="1129" y="1544"/>
                  <a:pt x="1132" y="1511"/>
                  <a:pt x="1128" y="1480"/>
                </a:cubicBezTo>
                <a:cubicBezTo>
                  <a:pt x="1125" y="1459"/>
                  <a:pt x="1119" y="1439"/>
                  <a:pt x="1111" y="1423"/>
                </a:cubicBezTo>
                <a:close/>
                <a:moveTo>
                  <a:pt x="2509" y="1164"/>
                </a:moveTo>
                <a:cubicBezTo>
                  <a:pt x="2502" y="1159"/>
                  <a:pt x="2480" y="1174"/>
                  <a:pt x="2472" y="1231"/>
                </a:cubicBezTo>
                <a:cubicBezTo>
                  <a:pt x="2469" y="1250"/>
                  <a:pt x="2467" y="1273"/>
                  <a:pt x="2468" y="1302"/>
                </a:cubicBezTo>
                <a:cubicBezTo>
                  <a:pt x="2469" y="1330"/>
                  <a:pt x="2474" y="1373"/>
                  <a:pt x="2495" y="1351"/>
                </a:cubicBezTo>
                <a:cubicBezTo>
                  <a:pt x="2521" y="1323"/>
                  <a:pt x="2525" y="1221"/>
                  <a:pt x="2516" y="1180"/>
                </a:cubicBezTo>
                <a:cubicBezTo>
                  <a:pt x="2514" y="1171"/>
                  <a:pt x="2512" y="1165"/>
                  <a:pt x="2509" y="1164"/>
                </a:cubicBezTo>
                <a:close/>
              </a:path>
            </a:pathLst>
          </a:custGeom>
          <a:solidFill>
            <a:srgbClr val="FFFFFF"/>
          </a:solidFill>
          <a:ln>
            <a:noFill/>
          </a:ln>
        </p:spPr>
        <p:txBody>
          <a:bodyPr vert="horz" wrap="square" lIns="82297" tIns="41149" rIns="82297" bIns="41149" numCol="1" anchor="t" anchorCtr="0" compatLnSpc="1">
            <a:prstTxWarp prst="textNoShape">
              <a:avLst/>
            </a:prstTxWarp>
          </a:bodyPr>
          <a:lstStyle/>
          <a:p>
            <a:endParaRPr lang="en-US" sz="1600">
              <a:solidFill>
                <a:srgbClr val="505050"/>
              </a:solidFill>
            </a:endParaRPr>
          </a:p>
        </p:txBody>
      </p:sp>
      <p:pic>
        <p:nvPicPr>
          <p:cNvPr id="19" name="Picture 18" descr="\\MAGNUM\Projects\Microsoft\Cloud Power FY12\Design\ICONS_PNG\Instant_online_access.png"/>
          <p:cNvPicPr>
            <a:picLocks noChangeAspect="1" noChangeArrowheads="1"/>
          </p:cNvPicPr>
          <p:nvPr/>
        </p:nvPicPr>
        <p:blipFill>
          <a:blip r:embed="rId3" cstate="print">
            <a:lum bright="100000"/>
          </a:blip>
          <a:stretch>
            <a:fillRect/>
          </a:stretch>
        </p:blipFill>
        <p:spPr bwMode="auto">
          <a:xfrm>
            <a:off x="6257355" y="2866893"/>
            <a:ext cx="1692618" cy="1692618"/>
          </a:xfrm>
          <a:prstGeom prst="rect">
            <a:avLst/>
          </a:prstGeom>
          <a:solidFill>
            <a:schemeClr val="accent4"/>
          </a:solidFill>
        </p:spPr>
      </p:pic>
    </p:spTree>
    <p:extLst>
      <p:ext uri="{BB962C8B-B14F-4D97-AF65-F5344CB8AC3E}">
        <p14:creationId xmlns:p14="http://schemas.microsoft.com/office/powerpoint/2010/main" val="3272207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Agenda</a:t>
            </a:r>
            <a:endParaRPr lang="en-US" dirty="0"/>
          </a:p>
        </p:txBody>
      </p:sp>
      <p:sp>
        <p:nvSpPr>
          <p:cNvPr id="6" name="Text Placeholder 5"/>
          <p:cNvSpPr>
            <a:spLocks noGrp="1"/>
          </p:cNvSpPr>
          <p:nvPr>
            <p:ph type="body" sz="quarter" idx="10"/>
          </p:nvPr>
        </p:nvSpPr>
        <p:spPr>
          <a:xfrm>
            <a:off x="274638" y="1212851"/>
            <a:ext cx="11887200" cy="5288684"/>
          </a:xfrm>
        </p:spPr>
        <p:txBody>
          <a:bodyPr/>
          <a:lstStyle/>
          <a:p>
            <a:r>
              <a:rPr lang="en-US" sz="3600" dirty="0"/>
              <a:t>Workflow and apps</a:t>
            </a:r>
          </a:p>
          <a:p>
            <a:pPr lvl="1"/>
            <a:r>
              <a:rPr lang="en-US" sz="1800" dirty="0"/>
              <a:t>Workflow scenarios</a:t>
            </a:r>
          </a:p>
          <a:p>
            <a:pPr lvl="1"/>
            <a:r>
              <a:rPr lang="en-US" sz="1800" dirty="0"/>
              <a:t>How workflow fits in</a:t>
            </a:r>
          </a:p>
          <a:p>
            <a:r>
              <a:rPr lang="en-US" sz="3600" dirty="0"/>
              <a:t>Walkthrough of workflow apps</a:t>
            </a:r>
          </a:p>
          <a:p>
            <a:pPr lvl="1"/>
            <a:r>
              <a:rPr lang="en-US" sz="1800" dirty="0"/>
              <a:t>Basics of workflow app project</a:t>
            </a:r>
          </a:p>
          <a:p>
            <a:pPr lvl="1"/>
            <a:r>
              <a:rPr lang="en-US" sz="1800" dirty="0"/>
              <a:t>Using workflow activities</a:t>
            </a:r>
          </a:p>
          <a:p>
            <a:pPr lvl="1"/>
            <a:r>
              <a:rPr lang="en-US" sz="1800" dirty="0"/>
              <a:t>State machines</a:t>
            </a:r>
          </a:p>
          <a:p>
            <a:pPr lvl="1"/>
            <a:r>
              <a:rPr lang="en-US" sz="1800" dirty="0"/>
              <a:t>Custom events</a:t>
            </a:r>
          </a:p>
          <a:p>
            <a:r>
              <a:rPr lang="en-US" sz="3600" dirty="0"/>
              <a:t>Unlocked APIs</a:t>
            </a:r>
          </a:p>
          <a:p>
            <a:pPr lvl="1"/>
            <a:r>
              <a:rPr lang="en-US" sz="1800" dirty="0"/>
              <a:t>Deploying and controlling workflow</a:t>
            </a:r>
          </a:p>
          <a:p>
            <a:r>
              <a:rPr lang="en-US" sz="3600" dirty="0"/>
              <a:t>Connecting beyond an app</a:t>
            </a:r>
          </a:p>
          <a:p>
            <a:pPr lvl="1"/>
            <a:r>
              <a:rPr lang="en-US" sz="1800" dirty="0"/>
              <a:t>Calling a web service</a:t>
            </a:r>
          </a:p>
          <a:p>
            <a:pPr lvl="1"/>
            <a:r>
              <a:rPr lang="en-US" sz="1800" dirty="0"/>
              <a:t>Workflow object model</a:t>
            </a:r>
          </a:p>
        </p:txBody>
      </p:sp>
    </p:spTree>
    <p:extLst>
      <p:ext uri="{BB962C8B-B14F-4D97-AF65-F5344CB8AC3E}">
        <p14:creationId xmlns:p14="http://schemas.microsoft.com/office/powerpoint/2010/main" val="410174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Workflow and apps</a:t>
            </a:r>
            <a:endParaRPr lang="en-US" dirty="0"/>
          </a:p>
        </p:txBody>
      </p:sp>
    </p:spTree>
    <p:extLst>
      <p:ext uri="{BB962C8B-B14F-4D97-AF65-F5344CB8AC3E}">
        <p14:creationId xmlns:p14="http://schemas.microsoft.com/office/powerpoint/2010/main" val="340107191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74403" y="1283030"/>
            <a:ext cx="8051397" cy="882380"/>
          </a:xfrm>
          <a:prstGeom prst="rect">
            <a:avLst/>
          </a:prstGeom>
          <a:noFill/>
        </p:spPr>
        <p:txBody>
          <a:bodyPr wrap="none" lIns="182862" tIns="146289" rIns="182862" bIns="146289" rtlCol="0">
            <a:spAutoFit/>
          </a:bodyPr>
          <a:lstStyle/>
          <a:p>
            <a:pPr>
              <a:lnSpc>
                <a:spcPct val="90000"/>
              </a:lnSpc>
              <a:spcAft>
                <a:spcPts val="600"/>
              </a:spcAft>
            </a:pPr>
            <a:r>
              <a:rPr lang="en-US" dirty="0" smtClean="0">
                <a:solidFill>
                  <a:srgbClr val="505050"/>
                </a:solidFill>
              </a:rPr>
              <a:t>Build a new class of apps that </a:t>
            </a:r>
            <a:r>
              <a:rPr lang="en-US" b="1" dirty="0" smtClean="0">
                <a:solidFill>
                  <a:srgbClr val="F26522"/>
                </a:solidFill>
              </a:rPr>
              <a:t>extend</a:t>
            </a:r>
            <a:r>
              <a:rPr lang="en-US" dirty="0" smtClean="0">
                <a:gradFill>
                  <a:gsLst>
                    <a:gs pos="2917">
                      <a:srgbClr val="505050"/>
                    </a:gs>
                    <a:gs pos="30000">
                      <a:srgbClr val="505050"/>
                    </a:gs>
                  </a:gsLst>
                  <a:lin ang="5400000" scaled="0"/>
                </a:gradFill>
              </a:rPr>
              <a:t> </a:t>
            </a:r>
            <a:r>
              <a:rPr lang="en-US" dirty="0" smtClean="0">
                <a:solidFill>
                  <a:srgbClr val="505050"/>
                </a:solidFill>
              </a:rPr>
              <a:t>and</a:t>
            </a:r>
            <a:r>
              <a:rPr lang="en-US" dirty="0" smtClean="0">
                <a:gradFill>
                  <a:gsLst>
                    <a:gs pos="2917">
                      <a:srgbClr val="505050"/>
                    </a:gs>
                    <a:gs pos="30000">
                      <a:srgbClr val="505050"/>
                    </a:gs>
                  </a:gsLst>
                  <a:lin ang="5400000" scaled="0"/>
                </a:gradFill>
              </a:rPr>
              <a:t> </a:t>
            </a:r>
            <a:r>
              <a:rPr lang="en-US" b="1" dirty="0" smtClean="0">
                <a:solidFill>
                  <a:srgbClr val="F26522"/>
                </a:solidFill>
              </a:rPr>
              <a:t>personalize</a:t>
            </a:r>
            <a:r>
              <a:rPr lang="en-US" dirty="0" smtClean="0">
                <a:gradFill>
                  <a:gsLst>
                    <a:gs pos="2917">
                      <a:srgbClr val="505050"/>
                    </a:gs>
                    <a:gs pos="30000">
                      <a:srgbClr val="505050"/>
                    </a:gs>
                  </a:gsLst>
                  <a:lin ang="5400000" scaled="0"/>
                </a:gradFill>
              </a:rPr>
              <a:t> </a:t>
            </a:r>
            <a:r>
              <a:rPr lang="en-US" dirty="0" smtClean="0">
                <a:solidFill>
                  <a:srgbClr val="505050"/>
                </a:solidFill>
              </a:rPr>
              <a:t>the way we </a:t>
            </a:r>
            <a:r>
              <a:rPr lang="en-US" b="1" dirty="0" smtClean="0">
                <a:solidFill>
                  <a:srgbClr val="F26522"/>
                </a:solidFill>
              </a:rPr>
              <a:t>create</a:t>
            </a:r>
            <a:r>
              <a:rPr lang="en-US" dirty="0" smtClean="0">
                <a:gradFill>
                  <a:gsLst>
                    <a:gs pos="2917">
                      <a:srgbClr val="505050"/>
                    </a:gs>
                    <a:gs pos="30000">
                      <a:srgbClr val="505050"/>
                    </a:gs>
                  </a:gsLst>
                  <a:lin ang="5400000" scaled="0"/>
                </a:gradFill>
              </a:rPr>
              <a:t> </a:t>
            </a:r>
          </a:p>
          <a:p>
            <a:pPr>
              <a:lnSpc>
                <a:spcPct val="90000"/>
              </a:lnSpc>
              <a:spcAft>
                <a:spcPts val="600"/>
              </a:spcAft>
            </a:pPr>
            <a:r>
              <a:rPr lang="en-US" dirty="0" smtClean="0">
                <a:solidFill>
                  <a:srgbClr val="505050"/>
                </a:solidFill>
              </a:rPr>
              <a:t>and </a:t>
            </a:r>
            <a:r>
              <a:rPr lang="en-US" b="1" dirty="0" smtClean="0">
                <a:solidFill>
                  <a:srgbClr val="F26522"/>
                </a:solidFill>
              </a:rPr>
              <a:t>consume information </a:t>
            </a:r>
            <a:r>
              <a:rPr lang="en-US" dirty="0" smtClean="0">
                <a:solidFill>
                  <a:srgbClr val="505050"/>
                </a:solidFill>
              </a:rPr>
              <a:t>right from within Office and SharePoint</a:t>
            </a:r>
          </a:p>
        </p:txBody>
      </p:sp>
      <p:sp>
        <p:nvSpPr>
          <p:cNvPr id="2" name="Title 1"/>
          <p:cNvSpPr>
            <a:spLocks noGrp="1"/>
          </p:cNvSpPr>
          <p:nvPr>
            <p:ph type="title"/>
          </p:nvPr>
        </p:nvSpPr>
        <p:spPr/>
        <p:txBody>
          <a:bodyPr/>
          <a:lstStyle/>
          <a:p>
            <a:r>
              <a:rPr lang="en-US" dirty="0" smtClean="0"/>
              <a:t>The new cloud app model</a:t>
            </a:r>
            <a:endParaRPr lang="en-US" dirty="0"/>
          </a:p>
        </p:txBody>
      </p:sp>
      <p:pic>
        <p:nvPicPr>
          <p:cNvPr id="4" name="Picture 3"/>
          <p:cNvPicPr>
            <a:picLocks noChangeAspect="1"/>
          </p:cNvPicPr>
          <p:nvPr/>
        </p:nvPicPr>
        <p:blipFill rotWithShape="1">
          <a:blip r:embed="rId3">
            <a:clrChange>
              <a:clrFrom>
                <a:srgbClr val="FFFFFF"/>
              </a:clrFrom>
              <a:clrTo>
                <a:srgbClr val="FFFFFF">
                  <a:alpha val="0"/>
                </a:srgbClr>
              </a:clrTo>
            </a:clrChange>
          </a:blip>
          <a:srcRect l="22486" r="48855"/>
          <a:stretch/>
        </p:blipFill>
        <p:spPr>
          <a:xfrm>
            <a:off x="353839" y="2112815"/>
            <a:ext cx="2282999" cy="1418334"/>
          </a:xfrm>
          <a:prstGeom prst="rect">
            <a:avLst/>
          </a:prstGeom>
          <a:noFill/>
          <a:ln>
            <a:noFill/>
          </a:ln>
        </p:spPr>
      </p:pic>
      <p:pic>
        <p:nvPicPr>
          <p:cNvPr id="5" name="Picture 4"/>
          <p:cNvPicPr>
            <a:picLocks noChangeAspect="1"/>
          </p:cNvPicPr>
          <p:nvPr/>
        </p:nvPicPr>
        <p:blipFill rotWithShape="1">
          <a:blip r:embed="rId4">
            <a:clrChange>
              <a:clrFrom>
                <a:srgbClr val="FFFFFF"/>
              </a:clrFrom>
              <a:clrTo>
                <a:srgbClr val="FFFFFF">
                  <a:alpha val="0"/>
                </a:srgbClr>
              </a:clrTo>
            </a:clrChange>
          </a:blip>
          <a:srcRect t="41575" r="35938"/>
          <a:stretch/>
        </p:blipFill>
        <p:spPr>
          <a:xfrm>
            <a:off x="1570099" y="4945063"/>
            <a:ext cx="3124138" cy="1719769"/>
          </a:xfrm>
          <a:prstGeom prst="rect">
            <a:avLst/>
          </a:prstGeom>
        </p:spPr>
      </p:pic>
      <p:pic>
        <p:nvPicPr>
          <p:cNvPr id="6" name="Picture 5"/>
          <p:cNvPicPr>
            <a:picLocks noChangeAspect="1"/>
          </p:cNvPicPr>
          <p:nvPr/>
        </p:nvPicPr>
        <p:blipFill rotWithShape="1">
          <a:blip r:embed="rId5">
            <a:clrChange>
              <a:clrFrom>
                <a:srgbClr val="FFFFFF"/>
              </a:clrFrom>
              <a:clrTo>
                <a:srgbClr val="FFFFFF">
                  <a:alpha val="0"/>
                </a:srgbClr>
              </a:clrTo>
            </a:clrChange>
          </a:blip>
          <a:srcRect t="57624"/>
          <a:stretch/>
        </p:blipFill>
        <p:spPr>
          <a:xfrm>
            <a:off x="7164210" y="4411663"/>
            <a:ext cx="4012137" cy="1123864"/>
          </a:xfrm>
          <a:prstGeom prst="rect">
            <a:avLst/>
          </a:prstGeom>
        </p:spPr>
      </p:pic>
      <p:pic>
        <p:nvPicPr>
          <p:cNvPr id="7" name="Picture 6"/>
          <p:cNvPicPr>
            <a:picLocks noChangeAspect="1"/>
          </p:cNvPicPr>
          <p:nvPr/>
        </p:nvPicPr>
        <p:blipFill>
          <a:blip r:embed="rId6">
            <a:clrChange>
              <a:clrFrom>
                <a:srgbClr val="FFFFFF"/>
              </a:clrFrom>
              <a:clrTo>
                <a:srgbClr val="FFFFFF">
                  <a:alpha val="0"/>
                </a:srgbClr>
              </a:clrTo>
            </a:clrChange>
          </a:blip>
          <a:stretch>
            <a:fillRect/>
          </a:stretch>
        </p:blipFill>
        <p:spPr>
          <a:xfrm>
            <a:off x="1278534" y="1197910"/>
            <a:ext cx="1476622" cy="1000606"/>
          </a:xfrm>
          <a:prstGeom prst="rect">
            <a:avLst/>
          </a:prstGeom>
        </p:spPr>
      </p:pic>
      <p:sp>
        <p:nvSpPr>
          <p:cNvPr id="10" name="Rectangle 9"/>
          <p:cNvSpPr/>
          <p:nvPr/>
        </p:nvSpPr>
        <p:spPr>
          <a:xfrm>
            <a:off x="2674404" y="2288262"/>
            <a:ext cx="4193509" cy="1243417"/>
          </a:xfrm>
          <a:prstGeom prst="rect">
            <a:avLst/>
          </a:prstGeom>
        </p:spPr>
        <p:txBody>
          <a:bodyPr wrap="square" lIns="91431" tIns="45716" rIns="91431" bIns="45716">
            <a:spAutoFit/>
          </a:bodyPr>
          <a:lstStyle/>
          <a:p>
            <a:pPr>
              <a:lnSpc>
                <a:spcPct val="90000"/>
              </a:lnSpc>
              <a:spcAft>
                <a:spcPts val="600"/>
              </a:spcAft>
            </a:pPr>
            <a:r>
              <a:rPr lang="en-US" sz="3600" b="1" dirty="0">
                <a:solidFill>
                  <a:srgbClr val="BA141A"/>
                </a:solidFill>
              </a:rPr>
              <a:t>New Apps</a:t>
            </a:r>
          </a:p>
          <a:p>
            <a:pPr>
              <a:lnSpc>
                <a:spcPct val="90000"/>
              </a:lnSpc>
            </a:pPr>
            <a:r>
              <a:rPr lang="en-US" b="1" dirty="0" smtClean="0">
                <a:solidFill>
                  <a:srgbClr val="F26522"/>
                </a:solidFill>
              </a:rPr>
              <a:t>A new class of apps </a:t>
            </a:r>
            <a:r>
              <a:rPr lang="en-US" dirty="0" smtClean="0">
                <a:solidFill>
                  <a:srgbClr val="505050"/>
                </a:solidFill>
              </a:rPr>
              <a:t>enabling </a:t>
            </a:r>
            <a:r>
              <a:rPr lang="en-US" b="1" dirty="0" smtClean="0">
                <a:solidFill>
                  <a:srgbClr val="F26522"/>
                </a:solidFill>
              </a:rPr>
              <a:t>new</a:t>
            </a:r>
          </a:p>
          <a:p>
            <a:pPr>
              <a:lnSpc>
                <a:spcPct val="90000"/>
              </a:lnSpc>
              <a:spcBef>
                <a:spcPts val="600"/>
              </a:spcBef>
              <a:spcAft>
                <a:spcPts val="600"/>
              </a:spcAft>
            </a:pPr>
            <a:r>
              <a:rPr lang="en-US" b="1" dirty="0" smtClean="0">
                <a:solidFill>
                  <a:srgbClr val="F26522"/>
                </a:solidFill>
              </a:rPr>
              <a:t>scenarios</a:t>
            </a:r>
            <a:r>
              <a:rPr lang="en-US" dirty="0" smtClean="0">
                <a:gradFill>
                  <a:gsLst>
                    <a:gs pos="2917">
                      <a:srgbClr val="505050"/>
                    </a:gs>
                    <a:gs pos="30000">
                      <a:srgbClr val="505050"/>
                    </a:gs>
                  </a:gsLst>
                  <a:lin ang="5400000" scaled="0"/>
                </a:gradFill>
              </a:rPr>
              <a:t> </a:t>
            </a:r>
            <a:r>
              <a:rPr lang="en-US" dirty="0" smtClean="0">
                <a:solidFill>
                  <a:srgbClr val="505050"/>
                </a:solidFill>
              </a:rPr>
              <a:t>and </a:t>
            </a:r>
            <a:r>
              <a:rPr lang="en-US" b="1" dirty="0" smtClean="0">
                <a:solidFill>
                  <a:srgbClr val="F26522"/>
                </a:solidFill>
              </a:rPr>
              <a:t>new user experiences</a:t>
            </a:r>
            <a:endParaRPr lang="en-US" b="1" dirty="0">
              <a:solidFill>
                <a:srgbClr val="F26522"/>
              </a:solidFill>
            </a:endParaRPr>
          </a:p>
        </p:txBody>
      </p:sp>
      <p:sp>
        <p:nvSpPr>
          <p:cNvPr id="11" name="Rectangle 10"/>
          <p:cNvSpPr/>
          <p:nvPr/>
        </p:nvSpPr>
        <p:spPr>
          <a:xfrm>
            <a:off x="7185665" y="2936473"/>
            <a:ext cx="4518972" cy="1569652"/>
          </a:xfrm>
          <a:prstGeom prst="rect">
            <a:avLst/>
          </a:prstGeom>
        </p:spPr>
        <p:txBody>
          <a:bodyPr wrap="square" lIns="91431" tIns="45716" rIns="91431" bIns="45716">
            <a:spAutoFit/>
          </a:bodyPr>
          <a:lstStyle/>
          <a:p>
            <a:pPr>
              <a:lnSpc>
                <a:spcPct val="90000"/>
              </a:lnSpc>
              <a:spcAft>
                <a:spcPts val="600"/>
              </a:spcAft>
            </a:pPr>
            <a:r>
              <a:rPr lang="en-US" sz="3600" b="1" dirty="0">
                <a:solidFill>
                  <a:srgbClr val="BA141A"/>
                </a:solidFill>
              </a:rPr>
              <a:t>Flexible Lifecycle</a:t>
            </a:r>
          </a:p>
          <a:p>
            <a:pPr>
              <a:lnSpc>
                <a:spcPct val="90000"/>
              </a:lnSpc>
            </a:pPr>
            <a:r>
              <a:rPr lang="en-US" b="1" dirty="0" smtClean="0">
                <a:solidFill>
                  <a:srgbClr val="F26522"/>
                </a:solidFill>
              </a:rPr>
              <a:t>Deploy </a:t>
            </a:r>
            <a:r>
              <a:rPr lang="en-US" dirty="0" smtClean="0">
                <a:solidFill>
                  <a:srgbClr val="505050"/>
                </a:solidFill>
              </a:rPr>
              <a:t>and </a:t>
            </a:r>
            <a:r>
              <a:rPr lang="en-US" b="1" dirty="0" smtClean="0">
                <a:solidFill>
                  <a:srgbClr val="F26522"/>
                </a:solidFill>
              </a:rPr>
              <a:t>maintain</a:t>
            </a:r>
            <a:r>
              <a:rPr lang="en-US" dirty="0" smtClean="0">
                <a:solidFill>
                  <a:srgbClr val="505050"/>
                </a:solidFill>
              </a:rPr>
              <a:t> your apps publically</a:t>
            </a:r>
            <a:endParaRPr lang="en-US" b="1" dirty="0">
              <a:solidFill>
                <a:srgbClr val="F26522"/>
              </a:solidFill>
            </a:endParaRPr>
          </a:p>
          <a:p>
            <a:pPr>
              <a:lnSpc>
                <a:spcPct val="90000"/>
              </a:lnSpc>
              <a:spcBef>
                <a:spcPts val="600"/>
              </a:spcBef>
              <a:spcAft>
                <a:spcPts val="600"/>
              </a:spcAft>
            </a:pPr>
            <a:r>
              <a:rPr lang="en-US" dirty="0">
                <a:solidFill>
                  <a:srgbClr val="505050"/>
                </a:solidFill>
              </a:rPr>
              <a:t>o</a:t>
            </a:r>
            <a:r>
              <a:rPr lang="en-US" dirty="0" smtClean="0">
                <a:solidFill>
                  <a:srgbClr val="505050"/>
                </a:solidFill>
              </a:rPr>
              <a:t>n the new </a:t>
            </a:r>
            <a:r>
              <a:rPr lang="en-US" b="1" dirty="0" smtClean="0">
                <a:solidFill>
                  <a:srgbClr val="F26522"/>
                </a:solidFill>
              </a:rPr>
              <a:t>Office Store,</a:t>
            </a:r>
            <a:r>
              <a:rPr lang="en-US" dirty="0" smtClean="0">
                <a:gradFill>
                  <a:gsLst>
                    <a:gs pos="2917">
                      <a:srgbClr val="505050"/>
                    </a:gs>
                    <a:gs pos="30000">
                      <a:srgbClr val="505050"/>
                    </a:gs>
                  </a:gsLst>
                  <a:lin ang="5400000" scaled="0"/>
                </a:gradFill>
              </a:rPr>
              <a:t> </a:t>
            </a:r>
            <a:r>
              <a:rPr lang="en-US" dirty="0" smtClean="0">
                <a:solidFill>
                  <a:srgbClr val="505050"/>
                </a:solidFill>
              </a:rPr>
              <a:t>or internally with</a:t>
            </a:r>
          </a:p>
          <a:p>
            <a:pPr>
              <a:lnSpc>
                <a:spcPct val="90000"/>
              </a:lnSpc>
              <a:spcAft>
                <a:spcPts val="600"/>
              </a:spcAft>
            </a:pPr>
            <a:r>
              <a:rPr lang="en-US" dirty="0" smtClean="0">
                <a:solidFill>
                  <a:srgbClr val="505050"/>
                </a:solidFill>
              </a:rPr>
              <a:t>Flexibility and control</a:t>
            </a:r>
            <a:endParaRPr lang="en-US" b="1" dirty="0">
              <a:solidFill>
                <a:srgbClr val="F26522"/>
              </a:solidFill>
            </a:endParaRPr>
          </a:p>
        </p:txBody>
      </p:sp>
      <p:sp>
        <p:nvSpPr>
          <p:cNvPr id="12" name="Rectangle 11"/>
          <p:cNvSpPr/>
          <p:nvPr/>
        </p:nvSpPr>
        <p:spPr>
          <a:xfrm>
            <a:off x="1112838" y="3779258"/>
            <a:ext cx="4518972" cy="1166473"/>
          </a:xfrm>
          <a:prstGeom prst="rect">
            <a:avLst/>
          </a:prstGeom>
        </p:spPr>
        <p:txBody>
          <a:bodyPr wrap="square" lIns="91431" tIns="45716" rIns="91431" bIns="45716">
            <a:spAutoFit/>
          </a:bodyPr>
          <a:lstStyle/>
          <a:p>
            <a:pPr>
              <a:lnSpc>
                <a:spcPct val="90000"/>
              </a:lnSpc>
              <a:spcAft>
                <a:spcPts val="600"/>
              </a:spcAft>
            </a:pPr>
            <a:r>
              <a:rPr lang="en-US" sz="3600" b="1" dirty="0">
                <a:solidFill>
                  <a:srgbClr val="BA141A"/>
                </a:solidFill>
              </a:rPr>
              <a:t>Familiar Toolsets</a:t>
            </a:r>
          </a:p>
          <a:p>
            <a:pPr>
              <a:lnSpc>
                <a:spcPct val="90000"/>
              </a:lnSpc>
            </a:pPr>
            <a:r>
              <a:rPr lang="en-US" dirty="0" smtClean="0">
                <a:solidFill>
                  <a:srgbClr val="505050"/>
                </a:solidFill>
              </a:rPr>
              <a:t>Embracing </a:t>
            </a:r>
            <a:r>
              <a:rPr lang="en-US" b="1" dirty="0" smtClean="0">
                <a:solidFill>
                  <a:srgbClr val="F26522"/>
                </a:solidFill>
              </a:rPr>
              <a:t>Web standards </a:t>
            </a:r>
            <a:r>
              <a:rPr lang="en-US" dirty="0" smtClean="0">
                <a:solidFill>
                  <a:srgbClr val="505050"/>
                </a:solidFill>
              </a:rPr>
              <a:t>to provide developers </a:t>
            </a:r>
            <a:r>
              <a:rPr lang="en-US" b="1" dirty="0" smtClean="0">
                <a:solidFill>
                  <a:srgbClr val="F26522"/>
                </a:solidFill>
              </a:rPr>
              <a:t>choice</a:t>
            </a:r>
            <a:r>
              <a:rPr lang="en-US" dirty="0" smtClean="0">
                <a:solidFill>
                  <a:srgbClr val="505050"/>
                </a:solidFill>
              </a:rPr>
              <a:t> and </a:t>
            </a:r>
            <a:r>
              <a:rPr lang="en-US" b="1" dirty="0" smtClean="0">
                <a:solidFill>
                  <a:srgbClr val="F26522"/>
                </a:solidFill>
              </a:rPr>
              <a:t>flexibility</a:t>
            </a:r>
            <a:endParaRPr lang="en-US" b="1" dirty="0">
              <a:solidFill>
                <a:srgbClr val="F26522"/>
              </a:solidFill>
            </a:endParaRPr>
          </a:p>
        </p:txBody>
      </p:sp>
      <p:pic>
        <p:nvPicPr>
          <p:cNvPr id="13" name="Picture 12"/>
          <p:cNvPicPr>
            <a:picLocks noChangeAspect="1"/>
          </p:cNvPicPr>
          <p:nvPr/>
        </p:nvPicPr>
        <p:blipFill rotWithShape="1">
          <a:blip r:embed="rId4">
            <a:clrChange>
              <a:clrFrom>
                <a:srgbClr val="FFFFFF"/>
              </a:clrFrom>
              <a:clrTo>
                <a:srgbClr val="FFFFFF">
                  <a:alpha val="0"/>
                </a:srgbClr>
              </a:clrTo>
            </a:clrChange>
          </a:blip>
          <a:srcRect l="62500" t="31220"/>
          <a:stretch/>
        </p:blipFill>
        <p:spPr>
          <a:xfrm>
            <a:off x="4618038" y="4640263"/>
            <a:ext cx="1828800" cy="2024569"/>
          </a:xfrm>
          <a:prstGeom prst="rect">
            <a:avLst/>
          </a:prstGeom>
        </p:spPr>
      </p:pic>
    </p:spTree>
    <p:extLst>
      <p:ext uri="{BB962C8B-B14F-4D97-AF65-F5344CB8AC3E}">
        <p14:creationId xmlns:p14="http://schemas.microsoft.com/office/powerpoint/2010/main" val="381137730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6289" tIns="91431" rIns="146289" bIns="91431" rtlCol="0" anchor="t">
            <a:noAutofit/>
          </a:bodyPr>
          <a:lstStyle/>
          <a:p>
            <a:r>
              <a:rPr lang="en-US" dirty="0" smtClean="0"/>
              <a:t>App Hosting</a:t>
            </a:r>
            <a:endParaRPr lang="en-US" dirty="0"/>
          </a:p>
        </p:txBody>
      </p:sp>
      <p:sp>
        <p:nvSpPr>
          <p:cNvPr id="4" name="Rectangle 3"/>
          <p:cNvSpPr/>
          <p:nvPr/>
        </p:nvSpPr>
        <p:spPr>
          <a:xfrm>
            <a:off x="9206684" y="5460259"/>
            <a:ext cx="1653386" cy="932603"/>
          </a:xfrm>
          <a:prstGeom prst="rect">
            <a:avLst/>
          </a:prstGeom>
          <a:ln/>
          <a:effectLst/>
          <a:scene3d>
            <a:camera prst="orthographicFront">
              <a:rot lat="0" lon="0" rev="0"/>
            </a:camera>
            <a:lightRig rig="twoPt" dir="tl"/>
          </a:scene3d>
        </p:spPr>
        <p:style>
          <a:lnRef idx="0">
            <a:schemeClr val="accent4"/>
          </a:lnRef>
          <a:fillRef idx="3">
            <a:schemeClr val="accent4"/>
          </a:fillRef>
          <a:effectRef idx="3">
            <a:schemeClr val="accent4"/>
          </a:effectRef>
          <a:fontRef idx="minor">
            <a:schemeClr val="lt1"/>
          </a:fontRef>
        </p:style>
        <p:txBody>
          <a:bodyPr lIns="119529" tIns="59766" rIns="119529" bIns="59766" rtlCol="0" anchor="ctr"/>
          <a:lstStyle/>
          <a:p>
            <a:pPr algn="ctr"/>
            <a:r>
              <a:rPr lang="en-US" sz="2400" b="1" dirty="0">
                <a:solidFill>
                  <a:srgbClr val="FFFFFF"/>
                </a:solidFill>
                <a:latin typeface="Segoe UI Light"/>
                <a:ea typeface="Segoe UI" pitchFamily="34" charset="0"/>
                <a:cs typeface="Segoe UI" pitchFamily="34" charset="0"/>
              </a:rPr>
              <a:t>App Web </a:t>
            </a:r>
            <a:br>
              <a:rPr lang="en-US" sz="2400" b="1" dirty="0">
                <a:solidFill>
                  <a:srgbClr val="FFFFFF"/>
                </a:solidFill>
                <a:latin typeface="Segoe UI Light"/>
                <a:ea typeface="Segoe UI" pitchFamily="34" charset="0"/>
                <a:cs typeface="Segoe UI" pitchFamily="34" charset="0"/>
              </a:rPr>
            </a:br>
            <a:r>
              <a:rPr lang="en-US" sz="2000" b="1" dirty="0">
                <a:solidFill>
                  <a:srgbClr val="FFFFFF"/>
                </a:solidFill>
                <a:latin typeface="Segoe UI Light"/>
                <a:ea typeface="Segoe UI" pitchFamily="34" charset="0"/>
                <a:cs typeface="Segoe UI" pitchFamily="34" charset="0"/>
              </a:rPr>
              <a:t>(from WSP)</a:t>
            </a:r>
          </a:p>
        </p:txBody>
      </p:sp>
      <p:sp>
        <p:nvSpPr>
          <p:cNvPr id="5" name="Rectangle 4"/>
          <p:cNvSpPr/>
          <p:nvPr/>
        </p:nvSpPr>
        <p:spPr>
          <a:xfrm>
            <a:off x="7285037" y="4588342"/>
            <a:ext cx="1813925" cy="932603"/>
          </a:xfrm>
          <a:prstGeom prst="rect">
            <a:avLst/>
          </a:prstGeom>
          <a:solidFill>
            <a:schemeClr val="tx2">
              <a:lumMod val="75000"/>
              <a:lumOff val="25000"/>
            </a:schemeClr>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2400" b="1" spc="100" dirty="0">
                <a:solidFill>
                  <a:srgbClr val="FFFFFF"/>
                </a:solidFill>
                <a:latin typeface="Segoe UI Light"/>
              </a:rPr>
              <a:t>Host</a:t>
            </a:r>
          </a:p>
          <a:p>
            <a:pPr algn="ctr" defTabSz="932381" fontAlgn="base">
              <a:spcBef>
                <a:spcPct val="0"/>
              </a:spcBef>
              <a:spcAft>
                <a:spcPct val="0"/>
              </a:spcAft>
            </a:pPr>
            <a:r>
              <a:rPr lang="en-US" sz="2400" b="1" spc="100" dirty="0">
                <a:solidFill>
                  <a:srgbClr val="FFFFFF"/>
                </a:solidFill>
                <a:latin typeface="Segoe UI Light"/>
              </a:rPr>
              <a:t>web</a:t>
            </a:r>
            <a:endParaRPr lang="en-US" sz="2800" b="1" spc="100" dirty="0">
              <a:solidFill>
                <a:srgbClr val="FFFFFF"/>
              </a:solidFill>
              <a:latin typeface="Segoe UI Light"/>
            </a:endParaRPr>
          </a:p>
        </p:txBody>
      </p:sp>
      <p:sp>
        <p:nvSpPr>
          <p:cNvPr id="6" name="Rectangle 5"/>
          <p:cNvSpPr/>
          <p:nvPr/>
        </p:nvSpPr>
        <p:spPr>
          <a:xfrm>
            <a:off x="3018256" y="4752704"/>
            <a:ext cx="4257643" cy="1536482"/>
          </a:xfrm>
          <a:prstGeom prst="rect">
            <a:avLst/>
          </a:prstGeom>
        </p:spPr>
        <p:txBody>
          <a:bodyPr wrap="square" lIns="119529" tIns="59766" rIns="119529" bIns="59766">
            <a:spAutoFit/>
          </a:bodyPr>
          <a:lstStyle/>
          <a:p>
            <a:pPr algn="r"/>
            <a:r>
              <a:rPr lang="en-US" sz="3200" dirty="0">
                <a:gradFill>
                  <a:gsLst>
                    <a:gs pos="1250">
                      <a:srgbClr val="012654"/>
                    </a:gs>
                    <a:gs pos="99000">
                      <a:srgbClr val="012654"/>
                    </a:gs>
                  </a:gsLst>
                  <a:lin ang="5400000" scaled="0"/>
                </a:gradFill>
                <a:latin typeface="Segoe UI Light"/>
              </a:rPr>
              <a:t>SharePoint-hosted App</a:t>
            </a:r>
            <a:endParaRPr lang="en-US" b="1" dirty="0">
              <a:solidFill>
                <a:srgbClr val="505050"/>
              </a:solidFill>
              <a:cs typeface="Segoe UI" pitchFamily="34" charset="0"/>
            </a:endParaRPr>
          </a:p>
          <a:p>
            <a:pPr algn="r"/>
            <a:r>
              <a:rPr lang="en-US" sz="2000" dirty="0">
                <a:gradFill>
                  <a:gsLst>
                    <a:gs pos="1250">
                      <a:srgbClr val="505050"/>
                    </a:gs>
                    <a:gs pos="100000">
                      <a:srgbClr val="505050"/>
                    </a:gs>
                  </a:gsLst>
                  <a:lin ang="5400000" scaled="0"/>
                </a:gradFill>
              </a:rPr>
              <a:t>Reuse (lists, out-of-box web parts)</a:t>
            </a:r>
          </a:p>
          <a:p>
            <a:pPr marL="231752" lvl="1" algn="r"/>
            <a:r>
              <a:rPr lang="en-US" sz="2000" dirty="0">
                <a:solidFill>
                  <a:srgbClr val="505050"/>
                </a:solidFill>
              </a:rPr>
              <a:t>Client side technologies and declarative workflows</a:t>
            </a:r>
            <a:endParaRPr lang="en-US" sz="2000" dirty="0">
              <a:gradFill>
                <a:gsLst>
                  <a:gs pos="1250">
                    <a:srgbClr val="505050"/>
                  </a:gs>
                  <a:gs pos="100000">
                    <a:srgbClr val="505050"/>
                  </a:gs>
                </a:gsLst>
                <a:lin ang="5400000" scaled="0"/>
              </a:gradFill>
            </a:endParaRPr>
          </a:p>
        </p:txBody>
      </p:sp>
      <p:cxnSp>
        <p:nvCxnSpPr>
          <p:cNvPr id="11" name="Straight Connector 10"/>
          <p:cNvCxnSpPr/>
          <p:nvPr/>
        </p:nvCxnSpPr>
        <p:spPr>
          <a:xfrm flipH="1" flipV="1">
            <a:off x="8166584" y="5687340"/>
            <a:ext cx="0" cy="265848"/>
          </a:xfrm>
          <a:prstGeom prst="line">
            <a:avLst/>
          </a:prstGeom>
          <a:ln w="38100">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166587" y="5937082"/>
            <a:ext cx="725169" cy="0"/>
          </a:xfrm>
          <a:prstGeom prst="line">
            <a:avLst/>
          </a:prstGeom>
          <a:ln w="38100">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779837" y="2788216"/>
            <a:ext cx="8412480" cy="0"/>
          </a:xfrm>
          <a:prstGeom prst="line">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3810612" y="1451754"/>
            <a:ext cx="3466676" cy="1167150"/>
          </a:xfrm>
          <a:prstGeom prst="rect">
            <a:avLst/>
          </a:prstGeom>
        </p:spPr>
        <p:txBody>
          <a:bodyPr wrap="square" lIns="119529" tIns="59766" rIns="119529" bIns="59766">
            <a:spAutoFit/>
          </a:bodyPr>
          <a:lstStyle/>
          <a:p>
            <a:pPr algn="r"/>
            <a:r>
              <a:rPr lang="en-US" sz="2800" dirty="0">
                <a:gradFill>
                  <a:gsLst>
                    <a:gs pos="1250">
                      <a:srgbClr val="012654"/>
                    </a:gs>
                    <a:gs pos="99000">
                      <a:srgbClr val="012654"/>
                    </a:gs>
                  </a:gsLst>
                  <a:lin ang="5400000" scaled="0"/>
                </a:gradFill>
                <a:latin typeface="Segoe UI Light"/>
              </a:rPr>
              <a:t>Provider-hosted App</a:t>
            </a:r>
          </a:p>
          <a:p>
            <a:pPr algn="r"/>
            <a:r>
              <a:rPr lang="en-US" sz="2000" dirty="0">
                <a:gradFill>
                  <a:gsLst>
                    <a:gs pos="1250">
                      <a:srgbClr val="505050"/>
                    </a:gs>
                    <a:gs pos="100000">
                      <a:srgbClr val="505050"/>
                    </a:gs>
                  </a:gsLst>
                  <a:lin ang="5400000" scaled="0"/>
                </a:gradFill>
              </a:rPr>
              <a:t>“Bring your own server hosting infrastructure”</a:t>
            </a:r>
          </a:p>
        </p:txBody>
      </p:sp>
      <p:sp>
        <p:nvSpPr>
          <p:cNvPr id="32" name="Rectangle 31"/>
          <p:cNvSpPr/>
          <p:nvPr/>
        </p:nvSpPr>
        <p:spPr>
          <a:xfrm>
            <a:off x="7298742" y="1429679"/>
            <a:ext cx="1827650" cy="1184406"/>
          </a:xfrm>
          <a:prstGeom prst="rect">
            <a:avLst/>
          </a:prstGeom>
          <a:solidFill>
            <a:schemeClr val="tx2">
              <a:lumMod val="75000"/>
              <a:lumOff val="25000"/>
            </a:schemeClr>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2400" b="1" spc="100" dirty="0">
                <a:solidFill>
                  <a:srgbClr val="FFFFFF"/>
                </a:solidFill>
                <a:latin typeface="Segoe UI Light"/>
              </a:rPr>
              <a:t>SharePoint </a:t>
            </a:r>
            <a:br>
              <a:rPr lang="en-US" sz="2400" b="1" spc="100" dirty="0">
                <a:solidFill>
                  <a:srgbClr val="FFFFFF"/>
                </a:solidFill>
                <a:latin typeface="Segoe UI Light"/>
              </a:rPr>
            </a:br>
            <a:r>
              <a:rPr lang="en-US" sz="2400" b="1" spc="100" dirty="0">
                <a:solidFill>
                  <a:srgbClr val="FFFFFF"/>
                </a:solidFill>
                <a:latin typeface="Segoe UI Light"/>
              </a:rPr>
              <a:t>Web</a:t>
            </a:r>
          </a:p>
        </p:txBody>
      </p:sp>
      <p:cxnSp>
        <p:nvCxnSpPr>
          <p:cNvPr id="33" name="Straight Connector 32"/>
          <p:cNvCxnSpPr/>
          <p:nvPr/>
        </p:nvCxnSpPr>
        <p:spPr>
          <a:xfrm flipH="1">
            <a:off x="9378134" y="2011736"/>
            <a:ext cx="328587" cy="0"/>
          </a:xfrm>
          <a:prstGeom prst="line">
            <a:avLst/>
          </a:prstGeom>
          <a:ln w="38100">
            <a:headEnd type="oval"/>
            <a:tailEnd type="ova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284646" y="2783326"/>
            <a:ext cx="2885591" cy="1376291"/>
          </a:xfrm>
          <a:prstGeom prst="rect">
            <a:avLst/>
          </a:prstGeom>
        </p:spPr>
        <p:txBody>
          <a:bodyPr wrap="square" lIns="119529" tIns="59766" rIns="119529" bIns="59766">
            <a:spAutoFit/>
          </a:bodyPr>
          <a:lstStyle/>
          <a:p>
            <a:r>
              <a:rPr lang="en-US" sz="2000" dirty="0">
                <a:gradFill>
                  <a:gsLst>
                    <a:gs pos="1250">
                      <a:srgbClr val="505050"/>
                    </a:gs>
                    <a:gs pos="100000">
                      <a:srgbClr val="505050"/>
                    </a:gs>
                  </a:gsLst>
                  <a:lin ang="5400000" scaled="0"/>
                </a:gradFill>
              </a:rPr>
              <a:t>Get remote events from SharePoint </a:t>
            </a:r>
            <a:br>
              <a:rPr lang="en-US" sz="2000" dirty="0">
                <a:gradFill>
                  <a:gsLst>
                    <a:gs pos="1250">
                      <a:srgbClr val="505050"/>
                    </a:gs>
                    <a:gs pos="100000">
                      <a:srgbClr val="505050"/>
                    </a:gs>
                  </a:gsLst>
                  <a:lin ang="5400000" scaled="0"/>
                </a:gradFill>
              </a:rPr>
            </a:br>
            <a:r>
              <a:rPr lang="en-US" sz="2000" dirty="0">
                <a:gradFill>
                  <a:gsLst>
                    <a:gs pos="1250">
                      <a:srgbClr val="505050"/>
                    </a:gs>
                    <a:gs pos="100000">
                      <a:srgbClr val="505050"/>
                    </a:gs>
                  </a:gsLst>
                  <a:lin ang="5400000" scaled="0"/>
                </a:gradFill>
              </a:rPr>
              <a:t>Use CSOM/REST + </a:t>
            </a:r>
            <a:br>
              <a:rPr lang="en-US" sz="2000" dirty="0">
                <a:gradFill>
                  <a:gsLst>
                    <a:gs pos="1250">
                      <a:srgbClr val="505050"/>
                    </a:gs>
                    <a:gs pos="100000">
                      <a:srgbClr val="505050"/>
                    </a:gs>
                  </a:gsLst>
                  <a:lin ang="5400000" scaled="0"/>
                </a:gradFill>
              </a:rPr>
            </a:br>
            <a:r>
              <a:rPr lang="en-US" sz="2000" dirty="0" err="1">
                <a:gradFill>
                  <a:gsLst>
                    <a:gs pos="1250">
                      <a:srgbClr val="505050"/>
                    </a:gs>
                    <a:gs pos="100000">
                      <a:srgbClr val="505050"/>
                    </a:gs>
                  </a:gsLst>
                  <a:lin ang="5400000" scaled="0"/>
                </a:gradFill>
              </a:rPr>
              <a:t>OAuth</a:t>
            </a:r>
            <a:endParaRPr lang="en-US" sz="2000" dirty="0">
              <a:gradFill>
                <a:gsLst>
                  <a:gs pos="1250">
                    <a:srgbClr val="505050"/>
                  </a:gs>
                  <a:gs pos="100000">
                    <a:srgbClr val="505050"/>
                  </a:gs>
                </a:gsLst>
                <a:lin ang="5400000" scaled="0"/>
              </a:gradFill>
            </a:endParaRPr>
          </a:p>
        </p:txBody>
      </p:sp>
      <p:sp>
        <p:nvSpPr>
          <p:cNvPr id="35" name="Left Brace 34"/>
          <p:cNvSpPr/>
          <p:nvPr/>
        </p:nvSpPr>
        <p:spPr>
          <a:xfrm>
            <a:off x="3056344" y="1320144"/>
            <a:ext cx="636147" cy="2926362"/>
          </a:xfrm>
          <a:prstGeom prst="leftBrace">
            <a:avLst>
              <a:gd name="adj1" fmla="val 36695"/>
              <a:gd name="adj2" fmla="val 50000"/>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lIns="119529" tIns="59766" rIns="119529" bIns="59766" rtlCol="0" anchor="ctr"/>
          <a:lstStyle/>
          <a:p>
            <a:pPr algn="ctr"/>
            <a:endParaRPr lang="en-US" sz="2100">
              <a:solidFill>
                <a:srgbClr val="505050"/>
              </a:solidFill>
            </a:endParaRPr>
          </a:p>
        </p:txBody>
      </p:sp>
      <p:sp>
        <p:nvSpPr>
          <p:cNvPr id="36" name="Rectangle 35"/>
          <p:cNvSpPr/>
          <p:nvPr/>
        </p:nvSpPr>
        <p:spPr>
          <a:xfrm>
            <a:off x="302671" y="1714768"/>
            <a:ext cx="3204976" cy="1105594"/>
          </a:xfrm>
          <a:prstGeom prst="rect">
            <a:avLst/>
          </a:prstGeom>
        </p:spPr>
        <p:txBody>
          <a:bodyPr wrap="square" lIns="119529" tIns="59766" rIns="119529" bIns="59766">
            <a:spAutoFit/>
          </a:bodyPr>
          <a:lstStyle/>
          <a:p>
            <a:r>
              <a:rPr lang="en-US" sz="3200" dirty="0">
                <a:gradFill>
                  <a:gsLst>
                    <a:gs pos="1250">
                      <a:srgbClr val="012654"/>
                    </a:gs>
                    <a:gs pos="99000">
                      <a:srgbClr val="012654"/>
                    </a:gs>
                  </a:gsLst>
                  <a:lin ang="5400000" scaled="0"/>
                </a:gradFill>
                <a:latin typeface="Segoe UI Light"/>
              </a:rPr>
              <a:t>Cloud-hosted apps</a:t>
            </a:r>
          </a:p>
        </p:txBody>
      </p:sp>
      <p:sp>
        <p:nvSpPr>
          <p:cNvPr id="37" name="Rectangle 36"/>
          <p:cNvSpPr/>
          <p:nvPr/>
        </p:nvSpPr>
        <p:spPr>
          <a:xfrm>
            <a:off x="9978912" y="1451754"/>
            <a:ext cx="2155385" cy="1184406"/>
          </a:xfrm>
          <a:prstGeom prst="rect">
            <a:avLst/>
          </a:prstGeom>
          <a:solidFill>
            <a:schemeClr val="accent6"/>
          </a:solidFill>
          <a:ln/>
          <a:effectLst/>
          <a:scene3d>
            <a:camera prst="orthographicFront">
              <a:rot lat="0" lon="0" rev="0"/>
            </a:camera>
            <a:lightRig rig="twoPt" dir="tl"/>
          </a:scene3d>
        </p:spPr>
        <p:style>
          <a:lnRef idx="0">
            <a:schemeClr val="accent6"/>
          </a:lnRef>
          <a:fillRef idx="3">
            <a:schemeClr val="accent6"/>
          </a:fillRef>
          <a:effectRef idx="3">
            <a:schemeClr val="accent6"/>
          </a:effectRef>
          <a:fontRef idx="minor">
            <a:schemeClr val="lt1"/>
          </a:fontRef>
        </p:style>
        <p:txBody>
          <a:bodyPr lIns="119529" tIns="59766" rIns="119529" bIns="59766" rtlCol="0" anchor="ctr"/>
          <a:lstStyle/>
          <a:p>
            <a:pPr algn="ctr"/>
            <a:r>
              <a:rPr lang="en-US" sz="2400" b="1" dirty="0">
                <a:solidFill>
                  <a:srgbClr val="FFFFFF"/>
                </a:solidFill>
                <a:latin typeface="Segoe UI Light"/>
                <a:ea typeface="Segoe UI" pitchFamily="34" charset="0"/>
                <a:cs typeface="Segoe UI" pitchFamily="34" charset="0"/>
              </a:rPr>
              <a:t>Your Hosted Site</a:t>
            </a:r>
          </a:p>
        </p:txBody>
      </p:sp>
      <p:sp>
        <p:nvSpPr>
          <p:cNvPr id="21" name="Rectangle 20"/>
          <p:cNvSpPr/>
          <p:nvPr/>
        </p:nvSpPr>
        <p:spPr>
          <a:xfrm>
            <a:off x="3818373" y="2842648"/>
            <a:ext cx="3465831" cy="1474916"/>
          </a:xfrm>
          <a:prstGeom prst="rect">
            <a:avLst/>
          </a:prstGeom>
        </p:spPr>
        <p:txBody>
          <a:bodyPr wrap="square" lIns="119529" tIns="59766" rIns="119529" bIns="59766">
            <a:spAutoFit/>
          </a:bodyPr>
          <a:lstStyle/>
          <a:p>
            <a:pPr algn="r"/>
            <a:r>
              <a:rPr lang="en-US" sz="2800" dirty="0">
                <a:gradFill>
                  <a:gsLst>
                    <a:gs pos="1250">
                      <a:srgbClr val="012654"/>
                    </a:gs>
                    <a:gs pos="99000">
                      <a:srgbClr val="012654"/>
                    </a:gs>
                  </a:gsLst>
                  <a:lin ang="5400000" scaled="0"/>
                </a:gradFill>
                <a:latin typeface="Segoe UI Light"/>
              </a:rPr>
              <a:t>Auto-hosted App</a:t>
            </a:r>
            <a:endParaRPr lang="en-US" sz="1000" b="1" dirty="0">
              <a:solidFill>
                <a:srgbClr val="505050"/>
              </a:solidFill>
              <a:ea typeface="Segoe UI" pitchFamily="34" charset="0"/>
              <a:cs typeface="Segoe UI" pitchFamily="34" charset="0"/>
            </a:endParaRPr>
          </a:p>
          <a:p>
            <a:pPr algn="r"/>
            <a:r>
              <a:rPr lang="en-US" sz="2000" dirty="0">
                <a:gradFill>
                  <a:gsLst>
                    <a:gs pos="1250">
                      <a:srgbClr val="505050"/>
                    </a:gs>
                    <a:gs pos="100000">
                      <a:srgbClr val="505050"/>
                    </a:gs>
                  </a:gsLst>
                  <a:lin ang="5400000" scaled="0"/>
                </a:gradFill>
              </a:rPr>
              <a:t>Windows Azure + SQL Azure provisioned automatically as apps are installed</a:t>
            </a:r>
          </a:p>
        </p:txBody>
      </p:sp>
      <p:sp>
        <p:nvSpPr>
          <p:cNvPr id="22" name="Rectangle 21"/>
          <p:cNvSpPr/>
          <p:nvPr/>
        </p:nvSpPr>
        <p:spPr>
          <a:xfrm>
            <a:off x="9978912" y="2903738"/>
            <a:ext cx="2155385" cy="1174622"/>
          </a:xfrm>
          <a:prstGeom prst="rect">
            <a:avLst/>
          </a:prstGeom>
          <a:solidFill>
            <a:schemeClr val="accent3"/>
          </a:solidFill>
          <a:ln/>
          <a:effectLst/>
          <a:scene3d>
            <a:camera prst="orthographicFront">
              <a:rot lat="0" lon="0" rev="0"/>
            </a:camera>
            <a:lightRig rig="twoPt" dir="tl"/>
          </a:scene3d>
        </p:spPr>
        <p:style>
          <a:lnRef idx="0">
            <a:schemeClr val="accent5"/>
          </a:lnRef>
          <a:fillRef idx="3">
            <a:schemeClr val="accent5"/>
          </a:fillRef>
          <a:effectRef idx="3">
            <a:schemeClr val="accent5"/>
          </a:effectRef>
          <a:fontRef idx="minor">
            <a:schemeClr val="lt1"/>
          </a:fontRef>
        </p:style>
        <p:txBody>
          <a:bodyPr lIns="119529" tIns="59766" rIns="119529" bIns="59766" rtlCol="0" anchor="ctr"/>
          <a:lstStyle/>
          <a:p>
            <a:pPr algn="ctr"/>
            <a:r>
              <a:rPr lang="en-US" sz="2400" b="1" dirty="0">
                <a:solidFill>
                  <a:srgbClr val="FFFFFF"/>
                </a:solidFill>
                <a:latin typeface="Segoe UI Light"/>
                <a:ea typeface="Segoe UI" pitchFamily="34" charset="0"/>
                <a:cs typeface="Segoe UI" pitchFamily="34" charset="0"/>
              </a:rPr>
              <a:t>Azure </a:t>
            </a:r>
          </a:p>
        </p:txBody>
      </p:sp>
      <p:sp>
        <p:nvSpPr>
          <p:cNvPr id="23" name="Rectangle 22"/>
          <p:cNvSpPr/>
          <p:nvPr/>
        </p:nvSpPr>
        <p:spPr>
          <a:xfrm>
            <a:off x="7298742" y="2903737"/>
            <a:ext cx="1827650" cy="1180798"/>
          </a:xfrm>
          <a:prstGeom prst="rect">
            <a:avLst/>
          </a:prstGeom>
          <a:solidFill>
            <a:schemeClr val="tx2">
              <a:lumMod val="75000"/>
              <a:lumOff val="25000"/>
            </a:schemeClr>
          </a:solidFill>
          <a:ln>
            <a:noFill/>
            <a:headEnd type="none" w="med" len="med"/>
            <a:tailEnd type="none" w="med" len="med"/>
          </a:ln>
          <a:effectLst/>
        </p:spPr>
        <p:style>
          <a:lnRef idx="2">
            <a:schemeClr val="accent2">
              <a:shade val="50000"/>
            </a:schemeClr>
          </a:lnRef>
          <a:fillRef idx="1">
            <a:schemeClr val="accent2"/>
          </a:fillRef>
          <a:effectRef idx="0">
            <a:schemeClr val="accent2"/>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r>
              <a:rPr lang="en-US" sz="2400" b="1" spc="100" dirty="0">
                <a:solidFill>
                  <a:srgbClr val="FFFFFF"/>
                </a:solidFill>
                <a:latin typeface="Segoe UI Light"/>
              </a:rPr>
              <a:t>SharePoint Web</a:t>
            </a:r>
          </a:p>
        </p:txBody>
      </p:sp>
      <p:cxnSp>
        <p:nvCxnSpPr>
          <p:cNvPr id="24" name="Straight Connector 23"/>
          <p:cNvCxnSpPr/>
          <p:nvPr/>
        </p:nvCxnSpPr>
        <p:spPr>
          <a:xfrm flipH="1">
            <a:off x="9378133" y="3501025"/>
            <a:ext cx="391449" cy="0"/>
          </a:xfrm>
          <a:prstGeom prst="line">
            <a:avLst/>
          </a:prstGeom>
          <a:ln w="38100">
            <a:headEnd type="oval"/>
            <a:tailEnd type="ova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8843614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Why apps need workflow</a:t>
            </a:r>
            <a:endParaRPr lang="en-US" dirty="0"/>
          </a:p>
        </p:txBody>
      </p:sp>
      <p:sp>
        <p:nvSpPr>
          <p:cNvPr id="6" name="Text Placeholder 5"/>
          <p:cNvSpPr>
            <a:spLocks noGrp="1"/>
          </p:cNvSpPr>
          <p:nvPr>
            <p:ph type="body" sz="quarter" idx="10"/>
          </p:nvPr>
        </p:nvSpPr>
        <p:spPr>
          <a:xfrm>
            <a:off x="274638" y="1212851"/>
            <a:ext cx="11887200" cy="5416868"/>
          </a:xfrm>
        </p:spPr>
        <p:txBody>
          <a:bodyPr/>
          <a:lstStyle/>
          <a:p>
            <a:r>
              <a:rPr lang="en-US" dirty="0"/>
              <a:t>Modeling the </a:t>
            </a:r>
            <a:r>
              <a:rPr lang="en-US" dirty="0" smtClean="0"/>
              <a:t>‘human way’ of doing work</a:t>
            </a:r>
            <a:endParaRPr lang="en-US" dirty="0"/>
          </a:p>
          <a:p>
            <a:pPr lvl="1"/>
            <a:r>
              <a:rPr lang="en-US" dirty="0" smtClean="0"/>
              <a:t>Social Marketing – creating</a:t>
            </a:r>
            <a:r>
              <a:rPr lang="en-US" dirty="0"/>
              <a:t>, approving, posting promotional content to </a:t>
            </a:r>
            <a:r>
              <a:rPr lang="en-US" dirty="0" smtClean="0"/>
              <a:t>Social Networks / Web pages</a:t>
            </a:r>
          </a:p>
          <a:p>
            <a:pPr lvl="1"/>
            <a:r>
              <a:rPr lang="en-US" dirty="0" smtClean="0"/>
              <a:t>Standard business processes – </a:t>
            </a:r>
            <a:r>
              <a:rPr lang="en-US" dirty="0"/>
              <a:t>“I just wrote a </a:t>
            </a:r>
            <a:r>
              <a:rPr lang="en-US" dirty="0" smtClean="0"/>
              <a:t>proposal; first </a:t>
            </a:r>
            <a:r>
              <a:rPr lang="en-US" dirty="0"/>
              <a:t>I </a:t>
            </a:r>
            <a:r>
              <a:rPr lang="en-US" dirty="0" smtClean="0"/>
              <a:t>need Bob </a:t>
            </a:r>
            <a:r>
              <a:rPr lang="en-US" dirty="0"/>
              <a:t>to review </a:t>
            </a:r>
            <a:r>
              <a:rPr lang="en-US" dirty="0" smtClean="0"/>
              <a:t>it, </a:t>
            </a:r>
            <a:r>
              <a:rPr lang="en-US" dirty="0"/>
              <a:t>and then </a:t>
            </a:r>
            <a:r>
              <a:rPr lang="en-US" dirty="0" smtClean="0"/>
              <a:t>I print color copies”</a:t>
            </a:r>
            <a:endParaRPr lang="en-US" dirty="0"/>
          </a:p>
          <a:p>
            <a:r>
              <a:rPr lang="en-US" dirty="0"/>
              <a:t>Automating-monitoring-improving a business process</a:t>
            </a:r>
          </a:p>
          <a:p>
            <a:pPr lvl="1"/>
            <a:r>
              <a:rPr lang="en-US" dirty="0" smtClean="0"/>
              <a:t>Helpdesk</a:t>
            </a:r>
          </a:p>
          <a:p>
            <a:pPr lvl="1"/>
            <a:r>
              <a:rPr lang="en-US" dirty="0" smtClean="0"/>
              <a:t>Recruiting</a:t>
            </a:r>
            <a:endParaRPr lang="en-US" dirty="0"/>
          </a:p>
          <a:p>
            <a:r>
              <a:rPr lang="en-US" dirty="0" smtClean="0"/>
              <a:t>Long running processes</a:t>
            </a:r>
            <a:endParaRPr lang="en-US" dirty="0"/>
          </a:p>
          <a:p>
            <a:pPr lvl="1"/>
            <a:r>
              <a:rPr lang="en-US" dirty="0" smtClean="0"/>
              <a:t>Tracking legal matters with numerous documents and people involved</a:t>
            </a:r>
            <a:endParaRPr lang="en-US" dirty="0"/>
          </a:p>
          <a:p>
            <a:r>
              <a:rPr lang="en-US" dirty="0" smtClean="0"/>
              <a:t>Connecting </a:t>
            </a:r>
            <a:r>
              <a:rPr lang="en-US" dirty="0"/>
              <a:t>to other enterprise systems</a:t>
            </a:r>
          </a:p>
          <a:p>
            <a:pPr lvl="1"/>
            <a:r>
              <a:rPr lang="en-US" dirty="0" smtClean="0"/>
              <a:t>Credit memo</a:t>
            </a:r>
          </a:p>
          <a:p>
            <a:pPr lvl="1"/>
            <a:r>
              <a:rPr lang="en-US" dirty="0" smtClean="0"/>
              <a:t>Timecard system – </a:t>
            </a:r>
            <a:r>
              <a:rPr lang="en-US" dirty="0"/>
              <a:t>request vacation, get it approved, register it in </a:t>
            </a:r>
            <a:r>
              <a:rPr lang="en-US" dirty="0" smtClean="0"/>
              <a:t>SAP</a:t>
            </a:r>
            <a:endParaRPr lang="en-US" dirty="0"/>
          </a:p>
        </p:txBody>
      </p:sp>
    </p:spTree>
    <p:extLst>
      <p:ext uri="{BB962C8B-B14F-4D97-AF65-F5344CB8AC3E}">
        <p14:creationId xmlns:p14="http://schemas.microsoft.com/office/powerpoint/2010/main" val="2926361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Workflows within apps</a:t>
            </a:r>
            <a:endParaRPr lang="en-US" dirty="0"/>
          </a:p>
        </p:txBody>
      </p:sp>
      <p:sp>
        <p:nvSpPr>
          <p:cNvPr id="35" name="Text Placeholder 34"/>
          <p:cNvSpPr>
            <a:spLocks noGrp="1"/>
          </p:cNvSpPr>
          <p:nvPr>
            <p:ph type="body" sz="quarter" idx="10"/>
          </p:nvPr>
        </p:nvSpPr>
        <p:spPr>
          <a:xfrm>
            <a:off x="274638" y="1212850"/>
            <a:ext cx="11887200" cy="3152571"/>
          </a:xfrm>
        </p:spPr>
        <p:txBody>
          <a:bodyPr/>
          <a:lstStyle/>
          <a:p>
            <a:r>
              <a:rPr lang="en-US" dirty="0" smtClean="0">
                <a:gradFill>
                  <a:gsLst>
                    <a:gs pos="1250">
                      <a:schemeClr val="tx2"/>
                    </a:gs>
                    <a:gs pos="99000">
                      <a:schemeClr val="tx2"/>
                    </a:gs>
                  </a:gsLst>
                  <a:lin ang="5400000" scaled="0"/>
                </a:gradFill>
              </a:rPr>
              <a:t>SharePoint-hosted apps</a:t>
            </a:r>
            <a:endParaRPr lang="en-US" dirty="0" smtClean="0"/>
          </a:p>
          <a:p>
            <a:pPr lvl="1"/>
            <a:endParaRPr lang="en-US" dirty="0" smtClean="0">
              <a:gradFill>
                <a:gsLst>
                  <a:gs pos="100000">
                    <a:schemeClr val="tx1"/>
                  </a:gs>
                  <a:gs pos="6000">
                    <a:schemeClr val="tx1"/>
                  </a:gs>
                </a:gsLst>
                <a:lin ang="5400000" scaled="0"/>
              </a:gradFill>
            </a:endParaRPr>
          </a:p>
          <a:p>
            <a:pPr lvl="1"/>
            <a:endParaRPr lang="en-US" dirty="0">
              <a:gradFill>
                <a:gsLst>
                  <a:gs pos="100000">
                    <a:schemeClr val="tx1"/>
                  </a:gs>
                  <a:gs pos="6000">
                    <a:schemeClr val="tx1"/>
                  </a:gs>
                </a:gsLst>
                <a:lin ang="5400000" scaled="0"/>
              </a:gradFill>
            </a:endParaRPr>
          </a:p>
          <a:p>
            <a:pPr lvl="1"/>
            <a:endParaRPr lang="en-US" dirty="0" smtClean="0">
              <a:gradFill>
                <a:gsLst>
                  <a:gs pos="100000">
                    <a:schemeClr val="tx1"/>
                  </a:gs>
                  <a:gs pos="6000">
                    <a:schemeClr val="tx1"/>
                  </a:gs>
                </a:gsLst>
                <a:lin ang="5400000" scaled="0"/>
              </a:gradFill>
            </a:endParaRPr>
          </a:p>
          <a:p>
            <a:pPr lvl="1"/>
            <a:endParaRPr lang="en-US" dirty="0" smtClean="0">
              <a:gradFill>
                <a:gsLst>
                  <a:gs pos="100000">
                    <a:schemeClr val="tx1"/>
                  </a:gs>
                  <a:gs pos="6000">
                    <a:schemeClr val="tx1"/>
                  </a:gs>
                </a:gsLst>
                <a:lin ang="5400000" scaled="0"/>
              </a:gradFill>
            </a:endParaRPr>
          </a:p>
          <a:p>
            <a:pPr marL="297942" lvl="1"/>
            <a:r>
              <a:rPr lang="en-US" dirty="0" smtClean="0">
                <a:gradFill>
                  <a:gsLst>
                    <a:gs pos="100000">
                      <a:schemeClr val="tx1"/>
                    </a:gs>
                    <a:gs pos="6000">
                      <a:schemeClr val="tx1"/>
                    </a:gs>
                  </a:gsLst>
                  <a:lin ang="5400000" scaled="0"/>
                </a:gradFill>
              </a:rPr>
              <a:t>Low </a:t>
            </a:r>
            <a:r>
              <a:rPr lang="en-US" dirty="0">
                <a:gradFill>
                  <a:gsLst>
                    <a:gs pos="100000">
                      <a:schemeClr val="tx1"/>
                    </a:gs>
                    <a:gs pos="6000">
                      <a:schemeClr val="tx1"/>
                    </a:gs>
                  </a:gsLst>
                  <a:lin ang="5400000" scaled="0"/>
                </a:gradFill>
              </a:rPr>
              <a:t>barrier to entry</a:t>
            </a:r>
          </a:p>
          <a:p>
            <a:pPr marL="297942" lvl="1"/>
            <a:r>
              <a:rPr lang="en-US" dirty="0">
                <a:gradFill>
                  <a:gsLst>
                    <a:gs pos="100000">
                      <a:schemeClr val="tx1"/>
                    </a:gs>
                    <a:gs pos="6000">
                      <a:schemeClr val="tx1"/>
                    </a:gs>
                  </a:gsLst>
                  <a:lin ang="5400000" scaled="0"/>
                </a:gradFill>
              </a:rPr>
              <a:t>Inherent multi-tenancy and isolation</a:t>
            </a:r>
          </a:p>
          <a:p>
            <a:pPr marL="297942" lvl="1"/>
            <a:r>
              <a:rPr lang="en-US" dirty="0">
                <a:gradFill>
                  <a:gsLst>
                    <a:gs pos="100000">
                      <a:schemeClr val="tx1"/>
                    </a:gs>
                    <a:gs pos="6000">
                      <a:schemeClr val="tx1"/>
                    </a:gs>
                  </a:gsLst>
                  <a:lin ang="5400000" scaled="0"/>
                </a:gradFill>
              </a:rPr>
              <a:t>Workflow </a:t>
            </a:r>
            <a:r>
              <a:rPr lang="en-US" dirty="0" smtClean="0">
                <a:gradFill>
                  <a:gsLst>
                    <a:gs pos="100000">
                      <a:schemeClr val="tx1"/>
                    </a:gs>
                    <a:gs pos="6000">
                      <a:schemeClr val="tx1"/>
                    </a:gs>
                  </a:gsLst>
                  <a:lin ang="5400000" scaled="0"/>
                </a:gradFill>
              </a:rPr>
              <a:t>is </a:t>
            </a:r>
            <a:r>
              <a:rPr lang="en-US" dirty="0">
                <a:gradFill>
                  <a:gsLst>
                    <a:gs pos="100000">
                      <a:schemeClr val="tx1"/>
                    </a:gs>
                    <a:gs pos="6000">
                      <a:schemeClr val="tx1"/>
                    </a:gs>
                  </a:gsLst>
                  <a:lin ang="5400000" scaled="0"/>
                </a:gradFill>
              </a:rPr>
              <a:t>the middle </a:t>
            </a:r>
            <a:r>
              <a:rPr lang="en-US" dirty="0" smtClean="0">
                <a:gradFill>
                  <a:gsLst>
                    <a:gs pos="100000">
                      <a:schemeClr val="tx1"/>
                    </a:gs>
                    <a:gs pos="6000">
                      <a:schemeClr val="tx1"/>
                    </a:gs>
                  </a:gsLst>
                  <a:lin ang="5400000" scaled="0"/>
                </a:gradFill>
              </a:rPr>
              <a:t>tier</a:t>
            </a:r>
            <a:endParaRPr lang="en-US" dirty="0">
              <a:gradFill>
                <a:gsLst>
                  <a:gs pos="100000">
                    <a:schemeClr val="tx1"/>
                  </a:gs>
                  <a:gs pos="6000">
                    <a:schemeClr val="tx1"/>
                  </a:gs>
                </a:gsLst>
                <a:lin ang="5400000" scaled="0"/>
              </a:gradFill>
            </a:endParaRPr>
          </a:p>
        </p:txBody>
      </p:sp>
      <p:sp>
        <p:nvSpPr>
          <p:cNvPr id="36" name="Text Placeholder 35"/>
          <p:cNvSpPr>
            <a:spLocks noGrp="1"/>
          </p:cNvSpPr>
          <p:nvPr>
            <p:ph type="body" sz="quarter" idx="4294967295"/>
          </p:nvPr>
        </p:nvSpPr>
        <p:spPr>
          <a:xfrm>
            <a:off x="6950075" y="1212851"/>
            <a:ext cx="5486400" cy="3642260"/>
          </a:xfrm>
          <a:prstGeom prst="rect">
            <a:avLst/>
          </a:prstGeom>
        </p:spPr>
        <p:txBody>
          <a:bodyPr/>
          <a:lstStyle/>
          <a:p>
            <a:pPr marL="0" indent="0">
              <a:buNone/>
            </a:pPr>
            <a:r>
              <a:rPr lang="en-US" dirty="0" smtClean="0">
                <a:gradFill>
                  <a:gsLst>
                    <a:gs pos="1250">
                      <a:schemeClr val="tx2"/>
                    </a:gs>
                    <a:gs pos="99000">
                      <a:schemeClr val="tx2"/>
                    </a:gs>
                  </a:gsLst>
                  <a:lin ang="5400000" scaled="0"/>
                </a:gradFill>
              </a:rPr>
              <a:t>Cloud-hosted apps</a:t>
            </a:r>
            <a:endParaRPr lang="en-US" dirty="0" smtClean="0"/>
          </a:p>
          <a:p>
            <a:pPr marL="0" lvl="1"/>
            <a:endParaRPr lang="en-US" dirty="0">
              <a:gradFill>
                <a:gsLst>
                  <a:gs pos="100000">
                    <a:schemeClr val="tx1"/>
                  </a:gs>
                  <a:gs pos="6000">
                    <a:schemeClr val="tx1"/>
                  </a:gs>
                </a:gsLst>
                <a:lin ang="5400000" scaled="0"/>
              </a:gradFill>
            </a:endParaRPr>
          </a:p>
          <a:p>
            <a:pPr marL="0" lvl="1"/>
            <a:endParaRPr lang="en-US" dirty="0">
              <a:gradFill>
                <a:gsLst>
                  <a:gs pos="100000">
                    <a:schemeClr val="tx1"/>
                  </a:gs>
                  <a:gs pos="6000">
                    <a:schemeClr val="tx1"/>
                  </a:gs>
                </a:gsLst>
                <a:lin ang="5400000" scaled="0"/>
              </a:gradFill>
            </a:endParaRPr>
          </a:p>
          <a:p>
            <a:pPr marL="0" lvl="1"/>
            <a:endParaRPr lang="en-US" dirty="0">
              <a:gradFill>
                <a:gsLst>
                  <a:gs pos="100000">
                    <a:schemeClr val="tx1"/>
                  </a:gs>
                  <a:gs pos="6000">
                    <a:schemeClr val="tx1"/>
                  </a:gs>
                </a:gsLst>
                <a:lin ang="5400000" scaled="0"/>
              </a:gradFill>
            </a:endParaRPr>
          </a:p>
          <a:p>
            <a:pPr marL="0" lvl="1" indent="0">
              <a:buNone/>
            </a:pPr>
            <a:endParaRPr lang="en-US" sz="2000" dirty="0">
              <a:gradFill>
                <a:gsLst>
                  <a:gs pos="100000">
                    <a:schemeClr val="tx1"/>
                  </a:gs>
                  <a:gs pos="6000">
                    <a:schemeClr val="tx1"/>
                  </a:gs>
                </a:gsLst>
                <a:lin ang="5400000" scaled="0"/>
              </a:gradFill>
            </a:endParaRPr>
          </a:p>
          <a:p>
            <a:pPr marL="0" lvl="1" indent="0">
              <a:buNone/>
            </a:pPr>
            <a:r>
              <a:rPr lang="en-US" sz="2000" dirty="0">
                <a:gradFill>
                  <a:gsLst>
                    <a:gs pos="100000">
                      <a:schemeClr val="tx1"/>
                    </a:gs>
                    <a:gs pos="6000">
                      <a:schemeClr val="tx1"/>
                    </a:gs>
                  </a:gsLst>
                  <a:lin ang="5400000" scaled="0"/>
                </a:gradFill>
              </a:rPr>
              <a:t>Full power of the web – choose your infrastructure</a:t>
            </a:r>
          </a:p>
          <a:p>
            <a:pPr marL="0" lvl="1" indent="0">
              <a:buNone/>
            </a:pPr>
            <a:r>
              <a:rPr lang="en-US" sz="2000" dirty="0">
                <a:gradFill>
                  <a:gsLst>
                    <a:gs pos="100000">
                      <a:schemeClr val="tx1"/>
                    </a:gs>
                    <a:gs pos="6000">
                      <a:schemeClr val="tx1"/>
                    </a:gs>
                  </a:gsLst>
                  <a:lin ang="5400000" scaled="0"/>
                </a:gradFill>
              </a:rPr>
              <a:t>Workflow is part of the middle tier</a:t>
            </a:r>
          </a:p>
          <a:p>
            <a:pPr marL="0" lvl="1" indent="0">
              <a:buNone/>
            </a:pPr>
            <a:r>
              <a:rPr lang="en-US" sz="2000" dirty="0">
                <a:gradFill>
                  <a:gsLst>
                    <a:gs pos="100000">
                      <a:schemeClr val="tx1"/>
                    </a:gs>
                    <a:gs pos="6000">
                      <a:schemeClr val="tx1"/>
                    </a:gs>
                  </a:gsLst>
                  <a:lin ang="5400000" scaled="0"/>
                </a:gradFill>
              </a:rPr>
              <a:t>For business process management</a:t>
            </a:r>
          </a:p>
        </p:txBody>
      </p:sp>
      <p:grpSp>
        <p:nvGrpSpPr>
          <p:cNvPr id="37" name="Group 36"/>
          <p:cNvGrpSpPr/>
          <p:nvPr/>
        </p:nvGrpSpPr>
        <p:grpSpPr>
          <a:xfrm>
            <a:off x="2001148" y="2135772"/>
            <a:ext cx="1461959" cy="1016186"/>
            <a:chOff x="526211" y="1328468"/>
            <a:chExt cx="1433423" cy="996351"/>
          </a:xfrm>
        </p:grpSpPr>
        <p:sp>
          <p:nvSpPr>
            <p:cNvPr id="38" name="Rounded Rectangle 37"/>
            <p:cNvSpPr/>
            <p:nvPr/>
          </p:nvSpPr>
          <p:spPr>
            <a:xfrm>
              <a:off x="526211" y="1328468"/>
              <a:ext cx="940280" cy="724619"/>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dirty="0">
                  <a:solidFill>
                    <a:prstClr val="black"/>
                  </a:solidFill>
                </a:rPr>
                <a:t>SharePoint Web</a:t>
              </a:r>
            </a:p>
          </p:txBody>
        </p:sp>
        <p:sp>
          <p:nvSpPr>
            <p:cNvPr id="39" name="Rounded Rectangle 38"/>
            <p:cNvSpPr/>
            <p:nvPr/>
          </p:nvSpPr>
          <p:spPr>
            <a:xfrm>
              <a:off x="1246517" y="1781355"/>
              <a:ext cx="713117" cy="5434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prstClr val="white"/>
                  </a:solidFill>
                </a:rPr>
                <a:t>App Web</a:t>
              </a:r>
            </a:p>
          </p:txBody>
        </p:sp>
      </p:grpSp>
      <p:grpSp>
        <p:nvGrpSpPr>
          <p:cNvPr id="40" name="Group 39"/>
          <p:cNvGrpSpPr/>
          <p:nvPr/>
        </p:nvGrpSpPr>
        <p:grpSpPr>
          <a:xfrm>
            <a:off x="7403209" y="2043391"/>
            <a:ext cx="2954712" cy="1171619"/>
            <a:chOff x="4715774" y="1260895"/>
            <a:chExt cx="2897039" cy="1148750"/>
          </a:xfrm>
        </p:grpSpPr>
        <p:sp>
          <p:nvSpPr>
            <p:cNvPr id="41" name="Rounded Rectangle 40"/>
            <p:cNvSpPr/>
            <p:nvPr/>
          </p:nvSpPr>
          <p:spPr>
            <a:xfrm>
              <a:off x="4715774" y="1351472"/>
              <a:ext cx="940280" cy="724619"/>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dirty="0">
                  <a:solidFill>
                    <a:prstClr val="black"/>
                  </a:solidFill>
                </a:rPr>
                <a:t>SharePoint Web</a:t>
              </a:r>
            </a:p>
          </p:txBody>
        </p:sp>
        <p:sp>
          <p:nvSpPr>
            <p:cNvPr id="42" name="Rounded Rectangle 41"/>
            <p:cNvSpPr/>
            <p:nvPr/>
          </p:nvSpPr>
          <p:spPr>
            <a:xfrm>
              <a:off x="5436080" y="1804359"/>
              <a:ext cx="713117" cy="5434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prstClr val="white"/>
                  </a:solidFill>
                </a:rPr>
                <a:t>App Web</a:t>
              </a:r>
            </a:p>
          </p:txBody>
        </p:sp>
        <p:sp>
          <p:nvSpPr>
            <p:cNvPr id="43" name="Rounded Rectangle 42"/>
            <p:cNvSpPr/>
            <p:nvPr/>
          </p:nvSpPr>
          <p:spPr>
            <a:xfrm>
              <a:off x="6899696" y="1260895"/>
              <a:ext cx="713117" cy="543464"/>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1100" dirty="0">
                  <a:solidFill>
                    <a:srgbClr val="FFFFFF"/>
                  </a:solidFill>
                </a:rPr>
                <a:t>Azure</a:t>
              </a:r>
            </a:p>
          </p:txBody>
        </p:sp>
        <p:sp>
          <p:nvSpPr>
            <p:cNvPr id="44" name="Rounded Rectangle 43"/>
            <p:cNvSpPr/>
            <p:nvPr/>
          </p:nvSpPr>
          <p:spPr>
            <a:xfrm>
              <a:off x="6899696" y="1866181"/>
              <a:ext cx="713117" cy="543464"/>
            </a:xfrm>
            <a:prstGeom prst="roundRect">
              <a:avLst/>
            </a:prstGeom>
            <a:solidFill>
              <a:schemeClr val="tx2"/>
            </a:solidFill>
          </p:spPr>
          <p:style>
            <a:lnRef idx="1">
              <a:schemeClr val="dk1"/>
            </a:lnRef>
            <a:fillRef idx="3">
              <a:schemeClr val="dk1"/>
            </a:fillRef>
            <a:effectRef idx="2">
              <a:schemeClr val="dk1"/>
            </a:effectRef>
            <a:fontRef idx="minor">
              <a:schemeClr val="lt1"/>
            </a:fontRef>
          </p:style>
          <p:txBody>
            <a:bodyPr rtlCol="0" anchor="ctr"/>
            <a:lstStyle/>
            <a:p>
              <a:pPr algn="ctr"/>
              <a:r>
                <a:rPr lang="en-US" sz="1100" dirty="0">
                  <a:solidFill>
                    <a:prstClr val="white"/>
                  </a:solidFill>
                </a:rPr>
                <a:t>Your Hosted Site</a:t>
              </a:r>
            </a:p>
          </p:txBody>
        </p:sp>
        <p:cxnSp>
          <p:nvCxnSpPr>
            <p:cNvPr id="45" name="Straight Connector 44"/>
            <p:cNvCxnSpPr/>
            <p:nvPr/>
          </p:nvCxnSpPr>
          <p:spPr>
            <a:xfrm flipH="1">
              <a:off x="6236898" y="1532627"/>
              <a:ext cx="552091" cy="399690"/>
            </a:xfrm>
            <a:prstGeom prst="line">
              <a:avLst/>
            </a:prstGeom>
            <a:ln w="38100">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6236898" y="2137913"/>
              <a:ext cx="552091" cy="0"/>
            </a:xfrm>
            <a:prstGeom prst="line">
              <a:avLst/>
            </a:prstGeom>
            <a:ln w="38100">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7" name="Group 46"/>
          <p:cNvGrpSpPr/>
          <p:nvPr/>
        </p:nvGrpSpPr>
        <p:grpSpPr>
          <a:xfrm>
            <a:off x="1562030" y="4917504"/>
            <a:ext cx="3730413" cy="1780159"/>
            <a:chOff x="448574" y="3490822"/>
            <a:chExt cx="3657600" cy="1745412"/>
          </a:xfrm>
        </p:grpSpPr>
        <p:sp>
          <p:nvSpPr>
            <p:cNvPr id="48" name="Rounded Rectangle 47"/>
            <p:cNvSpPr/>
            <p:nvPr/>
          </p:nvSpPr>
          <p:spPr>
            <a:xfrm>
              <a:off x="448574" y="3490822"/>
              <a:ext cx="3657600" cy="1745412"/>
            </a:xfrm>
            <a:prstGeom prst="roundRect">
              <a:avLst/>
            </a:prstGeom>
          </p:spPr>
          <p:style>
            <a:lnRef idx="2">
              <a:schemeClr val="accent1"/>
            </a:lnRef>
            <a:fillRef idx="1">
              <a:schemeClr val="lt1"/>
            </a:fillRef>
            <a:effectRef idx="0">
              <a:schemeClr val="accent1"/>
            </a:effectRef>
            <a:fontRef idx="minor">
              <a:schemeClr val="dk1"/>
            </a:fontRef>
          </p:style>
          <p:txBody>
            <a:bodyPr rtlCol="0" anchor="t" anchorCtr="0"/>
            <a:lstStyle/>
            <a:p>
              <a:pPr algn="ctr"/>
              <a:r>
                <a:rPr lang="en-US" sz="1100" dirty="0">
                  <a:solidFill>
                    <a:prstClr val="black"/>
                  </a:solidFill>
                </a:rPr>
                <a:t>SharePoint Web</a:t>
              </a:r>
            </a:p>
          </p:txBody>
        </p:sp>
        <p:sp>
          <p:nvSpPr>
            <p:cNvPr id="49" name="Rounded Rectangle 48"/>
            <p:cNvSpPr/>
            <p:nvPr/>
          </p:nvSpPr>
          <p:spPr>
            <a:xfrm>
              <a:off x="1716657" y="3830128"/>
              <a:ext cx="2009954" cy="13198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100" dirty="0">
                  <a:solidFill>
                    <a:prstClr val="white"/>
                  </a:solidFill>
                </a:rPr>
                <a:t>App Web</a:t>
              </a:r>
            </a:p>
          </p:txBody>
        </p:sp>
        <p:sp>
          <p:nvSpPr>
            <p:cNvPr id="50" name="Rounded Rectangle 49"/>
            <p:cNvSpPr/>
            <p:nvPr/>
          </p:nvSpPr>
          <p:spPr>
            <a:xfrm>
              <a:off x="595223" y="4236288"/>
              <a:ext cx="940279" cy="507519"/>
            </a:xfrm>
            <a:prstGeom prst="roundRect">
              <a:avLst/>
            </a:prstGeom>
          </p:spPr>
          <p:style>
            <a:lnRef idx="2">
              <a:schemeClr val="accent1"/>
            </a:lnRef>
            <a:fillRef idx="1">
              <a:schemeClr val="lt1"/>
            </a:fillRef>
            <a:effectRef idx="0">
              <a:schemeClr val="accent1"/>
            </a:effectRef>
            <a:fontRef idx="minor">
              <a:schemeClr val="dk1"/>
            </a:fontRef>
          </p:style>
          <p:txBody>
            <a:bodyPr rtlCol="0" anchor="t" anchorCtr="0"/>
            <a:lstStyle/>
            <a:p>
              <a:pPr algn="ctr"/>
              <a:r>
                <a:rPr lang="en-US" sz="1100" dirty="0">
                  <a:solidFill>
                    <a:prstClr val="black"/>
                  </a:solidFill>
                </a:rPr>
                <a:t>Lists and other data</a:t>
              </a:r>
            </a:p>
          </p:txBody>
        </p:sp>
        <p:sp>
          <p:nvSpPr>
            <p:cNvPr id="51" name="Rounded Rectangle 50"/>
            <p:cNvSpPr/>
            <p:nvPr/>
          </p:nvSpPr>
          <p:spPr>
            <a:xfrm>
              <a:off x="1917940" y="4832228"/>
              <a:ext cx="1607388" cy="253760"/>
            </a:xfrm>
            <a:prstGeom prst="roundRect">
              <a:avLst/>
            </a:prstGeom>
          </p:spPr>
          <p:style>
            <a:lnRef idx="2">
              <a:schemeClr val="accent1"/>
            </a:lnRef>
            <a:fillRef idx="1">
              <a:schemeClr val="lt1"/>
            </a:fillRef>
            <a:effectRef idx="0">
              <a:schemeClr val="accent1"/>
            </a:effectRef>
            <a:fontRef idx="minor">
              <a:schemeClr val="dk1"/>
            </a:fontRef>
          </p:style>
          <p:txBody>
            <a:bodyPr rtlCol="0" anchor="t" anchorCtr="0"/>
            <a:lstStyle/>
            <a:p>
              <a:pPr algn="ctr"/>
              <a:r>
                <a:rPr lang="en-US" sz="1100" dirty="0">
                  <a:solidFill>
                    <a:prstClr val="black"/>
                  </a:solidFill>
                </a:rPr>
                <a:t>Lists and other data</a:t>
              </a:r>
            </a:p>
          </p:txBody>
        </p:sp>
        <p:sp>
          <p:nvSpPr>
            <p:cNvPr id="52" name="Rounded Rectangle 51"/>
            <p:cNvSpPr/>
            <p:nvPr/>
          </p:nvSpPr>
          <p:spPr>
            <a:xfrm>
              <a:off x="1917940" y="4191713"/>
              <a:ext cx="1607388" cy="253760"/>
            </a:xfrm>
            <a:prstGeom prst="roundRect">
              <a:avLst/>
            </a:prstGeom>
          </p:spPr>
          <p:style>
            <a:lnRef idx="2">
              <a:schemeClr val="accent1"/>
            </a:lnRef>
            <a:fillRef idx="1">
              <a:schemeClr val="lt1"/>
            </a:fillRef>
            <a:effectRef idx="0">
              <a:schemeClr val="accent1"/>
            </a:effectRef>
            <a:fontRef idx="minor">
              <a:schemeClr val="dk1"/>
            </a:fontRef>
          </p:style>
          <p:txBody>
            <a:bodyPr rtlCol="0" anchor="t" anchorCtr="0"/>
            <a:lstStyle/>
            <a:p>
              <a:pPr algn="ctr"/>
              <a:r>
                <a:rPr lang="en-US" sz="1100" dirty="0">
                  <a:solidFill>
                    <a:prstClr val="black"/>
                  </a:solidFill>
                </a:rPr>
                <a:t>HTML / JS UI</a:t>
              </a:r>
            </a:p>
          </p:txBody>
        </p:sp>
      </p:grpSp>
      <p:grpSp>
        <p:nvGrpSpPr>
          <p:cNvPr id="53" name="Group 52"/>
          <p:cNvGrpSpPr/>
          <p:nvPr/>
        </p:nvGrpSpPr>
        <p:grpSpPr>
          <a:xfrm>
            <a:off x="2670596" y="5761755"/>
            <a:ext cx="2043359" cy="686903"/>
            <a:chOff x="457309" y="4318593"/>
            <a:chExt cx="2003475" cy="673495"/>
          </a:xfrm>
        </p:grpSpPr>
        <p:sp>
          <p:nvSpPr>
            <p:cNvPr id="54" name="Rounded Rectangle 53"/>
            <p:cNvSpPr/>
            <p:nvPr/>
          </p:nvSpPr>
          <p:spPr>
            <a:xfrm>
              <a:off x="853396" y="4507300"/>
              <a:ext cx="1607388" cy="253760"/>
            </a:xfrm>
            <a:prstGeom prst="roundRect">
              <a:avLst/>
            </a:prstGeom>
          </p:spPr>
          <p:style>
            <a:lnRef idx="2">
              <a:schemeClr val="accent1"/>
            </a:lnRef>
            <a:fillRef idx="1">
              <a:schemeClr val="lt1"/>
            </a:fillRef>
            <a:effectRef idx="0">
              <a:schemeClr val="accent1"/>
            </a:effectRef>
            <a:fontRef idx="minor">
              <a:schemeClr val="dk1"/>
            </a:fontRef>
          </p:style>
          <p:txBody>
            <a:bodyPr rtlCol="0" anchor="t" anchorCtr="0"/>
            <a:lstStyle/>
            <a:p>
              <a:pPr algn="ctr"/>
              <a:r>
                <a:rPr lang="en-US" sz="1100" b="1" dirty="0">
                  <a:solidFill>
                    <a:prstClr val="black"/>
                  </a:solidFill>
                </a:rPr>
                <a:t>Workflow</a:t>
              </a:r>
            </a:p>
          </p:txBody>
        </p:sp>
        <p:cxnSp>
          <p:nvCxnSpPr>
            <p:cNvPr id="55" name="Straight Arrow Connector 54"/>
            <p:cNvCxnSpPr>
              <a:stCxn id="50" idx="3"/>
              <a:endCxn id="54" idx="1"/>
            </p:cNvCxnSpPr>
            <p:nvPr/>
          </p:nvCxnSpPr>
          <p:spPr>
            <a:xfrm>
              <a:off x="457309" y="4564758"/>
              <a:ext cx="396087" cy="69422"/>
            </a:xfrm>
            <a:prstGeom prst="straightConnector1">
              <a:avLst/>
            </a:prstGeom>
            <a:ln>
              <a:headEnd type="arrow" w="med" len="med"/>
              <a:tailEnd type="arrow" w="med" len="med"/>
            </a:ln>
          </p:spPr>
          <p:style>
            <a:lnRef idx="2">
              <a:schemeClr val="dk1"/>
            </a:lnRef>
            <a:fillRef idx="0">
              <a:schemeClr val="dk1"/>
            </a:fillRef>
            <a:effectRef idx="1">
              <a:schemeClr val="dk1"/>
            </a:effectRef>
            <a:fontRef idx="minor">
              <a:schemeClr val="tx1"/>
            </a:fontRef>
          </p:style>
        </p:cxnSp>
        <p:cxnSp>
          <p:nvCxnSpPr>
            <p:cNvPr id="56" name="Straight Arrow Connector 55"/>
            <p:cNvCxnSpPr/>
            <p:nvPr/>
          </p:nvCxnSpPr>
          <p:spPr>
            <a:xfrm>
              <a:off x="2215152" y="4318593"/>
              <a:ext cx="0" cy="319721"/>
            </a:xfrm>
            <a:prstGeom prst="straightConnector1">
              <a:avLst/>
            </a:prstGeom>
            <a:ln>
              <a:headEnd type="arrow" w="med" len="med"/>
              <a:tailEnd type="arrow" w="med" len="med"/>
            </a:ln>
          </p:spPr>
          <p:style>
            <a:lnRef idx="2">
              <a:schemeClr val="dk1"/>
            </a:lnRef>
            <a:fillRef idx="0">
              <a:schemeClr val="dk1"/>
            </a:fillRef>
            <a:effectRef idx="1">
              <a:schemeClr val="dk1"/>
            </a:effectRef>
            <a:fontRef idx="minor">
              <a:schemeClr val="tx1"/>
            </a:fontRef>
          </p:style>
        </p:cxnSp>
        <p:cxnSp>
          <p:nvCxnSpPr>
            <p:cNvPr id="57" name="Straight Arrow Connector 56"/>
            <p:cNvCxnSpPr/>
            <p:nvPr/>
          </p:nvCxnSpPr>
          <p:spPr>
            <a:xfrm>
              <a:off x="2352205" y="4672367"/>
              <a:ext cx="0" cy="319721"/>
            </a:xfrm>
            <a:prstGeom prst="straightConnector1">
              <a:avLst/>
            </a:prstGeom>
            <a:ln>
              <a:headEnd type="arrow" w="med" len="med"/>
              <a:tailEnd type="arrow" w="med" len="med"/>
            </a:ln>
          </p:spPr>
          <p:style>
            <a:lnRef idx="2">
              <a:schemeClr val="dk1"/>
            </a:lnRef>
            <a:fillRef idx="0">
              <a:schemeClr val="dk1"/>
            </a:fillRef>
            <a:effectRef idx="1">
              <a:schemeClr val="dk1"/>
            </a:effectRef>
            <a:fontRef idx="minor">
              <a:schemeClr val="tx1"/>
            </a:fontRef>
          </p:style>
        </p:cxnSp>
      </p:grpSp>
      <p:sp>
        <p:nvSpPr>
          <p:cNvPr id="58" name="Rounded Rectangle 57"/>
          <p:cNvSpPr/>
          <p:nvPr/>
        </p:nvSpPr>
        <p:spPr>
          <a:xfrm>
            <a:off x="8319466" y="5135984"/>
            <a:ext cx="1454627" cy="505522"/>
          </a:xfrm>
          <a:prstGeom prst="roundRect">
            <a:avLst/>
          </a:prstGeom>
          <a:solidFill>
            <a:schemeClr val="tx2"/>
          </a:solidFill>
          <a:ln>
            <a:solidFill>
              <a:schemeClr val="tx2"/>
            </a:solidFill>
          </a:ln>
        </p:spPr>
        <p:style>
          <a:lnRef idx="1">
            <a:schemeClr val="dk1"/>
          </a:lnRef>
          <a:fillRef idx="3">
            <a:schemeClr val="dk1"/>
          </a:fillRef>
          <a:effectRef idx="2">
            <a:schemeClr val="dk1"/>
          </a:effectRef>
          <a:fontRef idx="minor">
            <a:schemeClr val="lt1"/>
          </a:fontRef>
        </p:style>
        <p:txBody>
          <a:bodyPr lIns="91431" tIns="45716" rIns="91431" bIns="45716" rtlCol="0" anchor="ctr"/>
          <a:lstStyle/>
          <a:p>
            <a:pPr algn="ctr"/>
            <a:r>
              <a:rPr lang="en-US" sz="1100" dirty="0">
                <a:solidFill>
                  <a:prstClr val="white"/>
                </a:solidFill>
              </a:rPr>
              <a:t>Your Hosted App Logic</a:t>
            </a:r>
          </a:p>
        </p:txBody>
      </p:sp>
      <p:sp>
        <p:nvSpPr>
          <p:cNvPr id="59" name="Rounded Rectangle 58"/>
          <p:cNvSpPr/>
          <p:nvPr/>
        </p:nvSpPr>
        <p:spPr>
          <a:xfrm>
            <a:off x="8319466" y="5977583"/>
            <a:ext cx="1454628" cy="474099"/>
          </a:xfrm>
          <a:prstGeom prst="roundRect">
            <a:avLst/>
          </a:prstGeom>
        </p:spPr>
        <p:style>
          <a:lnRef idx="3">
            <a:schemeClr val="lt1"/>
          </a:lnRef>
          <a:fillRef idx="1">
            <a:schemeClr val="accent2"/>
          </a:fillRef>
          <a:effectRef idx="1">
            <a:schemeClr val="accent2"/>
          </a:effectRef>
          <a:fontRef idx="minor">
            <a:schemeClr val="lt1"/>
          </a:fontRef>
        </p:style>
        <p:txBody>
          <a:bodyPr lIns="91431" tIns="45716" rIns="91431" bIns="45716" rtlCol="0" anchor="ctr"/>
          <a:lstStyle/>
          <a:p>
            <a:pPr algn="ctr"/>
            <a:r>
              <a:rPr lang="en-US" sz="1100" dirty="0">
                <a:solidFill>
                  <a:srgbClr val="FFFFFF"/>
                </a:solidFill>
              </a:rPr>
              <a:t>Other Resources e.g. CRM</a:t>
            </a:r>
          </a:p>
        </p:txBody>
      </p:sp>
      <p:cxnSp>
        <p:nvCxnSpPr>
          <p:cNvPr id="60" name="Straight Arrow Connector 59"/>
          <p:cNvCxnSpPr>
            <a:stCxn id="49" idx="3"/>
            <a:endCxn id="59" idx="1"/>
          </p:cNvCxnSpPr>
          <p:nvPr/>
        </p:nvCxnSpPr>
        <p:spPr>
          <a:xfrm>
            <a:off x="4905323" y="5936624"/>
            <a:ext cx="3414142" cy="278009"/>
          </a:xfrm>
          <a:prstGeom prst="straightConnector1">
            <a:avLst/>
          </a:prstGeom>
          <a:ln>
            <a:solidFill>
              <a:schemeClr val="tx2"/>
            </a:solidFill>
            <a:headEnd type="arrow" w="med" len="med"/>
            <a:tailEnd type="arrow" w="med" len="med"/>
          </a:ln>
        </p:spPr>
        <p:style>
          <a:lnRef idx="2">
            <a:schemeClr val="dk1"/>
          </a:lnRef>
          <a:fillRef idx="0">
            <a:schemeClr val="dk1"/>
          </a:fillRef>
          <a:effectRef idx="1">
            <a:schemeClr val="dk1"/>
          </a:effectRef>
          <a:fontRef idx="minor">
            <a:schemeClr val="tx1"/>
          </a:fontRef>
        </p:style>
      </p:cxnSp>
      <p:cxnSp>
        <p:nvCxnSpPr>
          <p:cNvPr id="61" name="Straight Arrow Connector 60"/>
          <p:cNvCxnSpPr>
            <a:stCxn id="49" idx="3"/>
            <a:endCxn id="58" idx="1"/>
          </p:cNvCxnSpPr>
          <p:nvPr/>
        </p:nvCxnSpPr>
        <p:spPr>
          <a:xfrm flipV="1">
            <a:off x="4905323" y="5388745"/>
            <a:ext cx="3414142" cy="547878"/>
          </a:xfrm>
          <a:prstGeom prst="straightConnector1">
            <a:avLst/>
          </a:prstGeom>
          <a:ln>
            <a:solidFill>
              <a:schemeClr val="tx2"/>
            </a:solidFill>
            <a:headEnd type="arrow" w="med" len="med"/>
            <a:tailEnd type="arrow" w="med" len="med"/>
          </a:ln>
        </p:spPr>
        <p:style>
          <a:lnRef idx="2">
            <a:schemeClr val="dk1"/>
          </a:lnRef>
          <a:fillRef idx="0">
            <a:schemeClr val="dk1"/>
          </a:fillRef>
          <a:effectRef idx="1">
            <a:schemeClr val="dk1"/>
          </a:effectRef>
          <a:fontRef idx="minor">
            <a:schemeClr val="tx1"/>
          </a:fontRef>
        </p:style>
      </p:cxnSp>
      <p:cxnSp>
        <p:nvCxnSpPr>
          <p:cNvPr id="62" name="Straight Arrow Connector 61"/>
          <p:cNvCxnSpPr>
            <a:stCxn id="58" idx="2"/>
            <a:endCxn id="59" idx="0"/>
          </p:cNvCxnSpPr>
          <p:nvPr/>
        </p:nvCxnSpPr>
        <p:spPr>
          <a:xfrm>
            <a:off x="9046780" y="5641507"/>
            <a:ext cx="1" cy="336077"/>
          </a:xfrm>
          <a:prstGeom prst="straightConnector1">
            <a:avLst/>
          </a:prstGeom>
          <a:ln>
            <a:solidFill>
              <a:schemeClr val="tx2"/>
            </a:solidFill>
            <a:headEnd type="arrow" w="med" len="med"/>
            <a:tailEnd type="arrow" w="med" len="med"/>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3234621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5">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5">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6">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6">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6">
                                            <p:txEl>
                                              <p:pRg st="6" end="6"/>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6">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xEl>
                                              <p:pRg st="5" end="5"/>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6">
                                            <p:txEl>
                                              <p:pRg st="6" end="6"/>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6">
                                            <p:txEl>
                                              <p:pRg st="7" end="7"/>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6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0"/>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uild="p"/>
      <p:bldP spid="58" grpId="0" animBg="1"/>
      <p:bldP spid="5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6|17.7|16.7|14.9"/>
</p:tagLst>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xmlns="" name="SPC-Dev" id="{88C8FDD9-332E-4D6E-9CE3-B16C5BB3398D}" vid="{81A25B07-86B0-40F2-9763-083FC3E865A5}"/>
    </a:ext>
  </a:ext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2_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xmlns="" name="SPC-Dev" id="{88C8FDD9-332E-4D6E-9CE3-B16C5BB3398D}" vid="{81A25B07-86B0-40F2-9763-083FC3E865A5}"/>
    </a:ext>
  </a:extLst>
</a:theme>
</file>

<file path=ppt/theme/theme7.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Tim McConnell</External_x0020_Speaker>
    <Session_x0020_Code xmlns="2295e2e7-0eeb-498e-8716-217bb2ee6ee3">SPC212</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Tim McConnell</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B661DBA-BC29-44F8-8299-D5D91A14FEE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purl.org/dc/terms/"/>
    <ds:schemaRef ds:uri="http://purl.org/dc/dcmitype/"/>
    <ds:schemaRef ds:uri="http://schemas.microsoft.com/office/2006/documentManagement/types"/>
    <ds:schemaRef ds:uri="2295e2e7-0eeb-498e-8716-217bb2ee6ee3"/>
    <ds:schemaRef ds:uri="http://www.w3.org/XML/1998/namespace"/>
    <ds:schemaRef ds:uri="http://schemas.microsoft.com/office/2006/metadata/properties"/>
    <ds:schemaRef ds:uri="http://schemas.microsoft.com/office/infopath/2007/PartnerControls"/>
    <ds:schemaRef ds:uri="http://schemas.openxmlformats.org/package/2006/metadata/core-properties"/>
    <ds:schemaRef ds:uri="http://purl.org/dc/elements/1.1/"/>
    <ds:schemaRef ds:uri="230e9df3-be65-4c73-a93b-d1236ebd677e"/>
    <ds:schemaRef ds:uri="032d541b-1b4e-4d91-93c7-b10533c52f73"/>
    <ds:schemaRef ds:uri="http://schemas.microsoft.com/sharepoint/v3"/>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17042</TotalTime>
  <Words>1327</Words>
  <Application>Microsoft Office PowerPoint</Application>
  <PresentationFormat>Custom</PresentationFormat>
  <Paragraphs>252</Paragraphs>
  <Slides>29</Slides>
  <Notes>6</Notes>
  <HiddenSlides>0</HiddenSlides>
  <MMClips>0</MMClips>
  <ScaleCrop>false</ScaleCrop>
  <HeadingPairs>
    <vt:vector size="4" baseType="variant">
      <vt:variant>
        <vt:lpstr>Theme</vt:lpstr>
      </vt:variant>
      <vt:variant>
        <vt:i4>7</vt:i4>
      </vt:variant>
      <vt:variant>
        <vt:lpstr>Slide Titles</vt:lpstr>
      </vt:variant>
      <vt:variant>
        <vt:i4>29</vt:i4>
      </vt:variant>
    </vt:vector>
  </HeadingPairs>
  <TitlesOfParts>
    <vt:vector size="36" baseType="lpstr">
      <vt:lpstr>5-30072_SPC2012_Developer_Template_16x9</vt:lpstr>
      <vt:lpstr>5-30072_SPC2012_Developer_Template_16x9_Light</vt:lpstr>
      <vt:lpstr>1_5-30072_SPC2012_Developer_Template_16x9</vt:lpstr>
      <vt:lpstr>1_5-30072_SPC2012_Developer_Template_16x9_Light</vt:lpstr>
      <vt:lpstr>5-30072_SPC2012_Business_Template_16x9_Light</vt:lpstr>
      <vt:lpstr>2_5-30072_SPC2012_Developer_Template_16x9_Light</vt:lpstr>
      <vt:lpstr>1_5-30072_SPC2012_Business_Template_16x9_Light</vt:lpstr>
      <vt:lpstr>PowerPoint Presentation</vt:lpstr>
      <vt:lpstr>SharePoint 2013 Workflow Development with Visual Studio 2012  </vt:lpstr>
      <vt:lpstr>Agenda</vt:lpstr>
      <vt:lpstr>Agenda</vt:lpstr>
      <vt:lpstr>Workflow and apps</vt:lpstr>
      <vt:lpstr>The new cloud app model</vt:lpstr>
      <vt:lpstr>App Hosting</vt:lpstr>
      <vt:lpstr>Why apps need workflow</vt:lpstr>
      <vt:lpstr>Workflows within apps</vt:lpstr>
      <vt:lpstr>Walkthrough of a workflow app</vt:lpstr>
      <vt:lpstr>Walkthrough of a workflow app</vt:lpstr>
      <vt:lpstr>Speaker Series (Flowchart)</vt:lpstr>
      <vt:lpstr>Making workflow dynamic</vt:lpstr>
      <vt:lpstr>Speaker Series (State Machine)</vt:lpstr>
      <vt:lpstr>Unlocked APIs</vt:lpstr>
      <vt:lpstr>Workflow Object Model</vt:lpstr>
      <vt:lpstr>Workflow Object Model</vt:lpstr>
      <vt:lpstr>Sample code</vt:lpstr>
      <vt:lpstr>Sample code</vt:lpstr>
      <vt:lpstr>Connected workflow</vt:lpstr>
      <vt:lpstr>Connecting workflow to other services</vt:lpstr>
      <vt:lpstr>Connected Workflow</vt:lpstr>
      <vt:lpstr>Summary</vt:lpstr>
      <vt:lpstr>Developing Workflows in SharePoint 2013</vt:lpstr>
      <vt:lpstr>Thank You</vt:lpstr>
      <vt:lpstr>PowerPoint Presentation</vt:lpstr>
      <vt:lpstr>PowerPoint Presentation</vt:lpstr>
      <vt:lpstr>Questions?</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SharePoint 2013 Workflow Development with Visual Studio 2012</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933</cp:revision>
  <dcterms:created xsi:type="dcterms:W3CDTF">2012-05-22T07:38:31Z</dcterms:created>
  <dcterms:modified xsi:type="dcterms:W3CDTF">2012-12-07T01:32:20Z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