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3" r:id="rId5"/>
    <p:sldMasterId id="2147484218" r:id="rId6"/>
  </p:sldMasterIdLst>
  <p:notesMasterIdLst>
    <p:notesMasterId r:id="rId47"/>
  </p:notesMasterIdLst>
  <p:handoutMasterIdLst>
    <p:handoutMasterId r:id="rId48"/>
  </p:handoutMasterIdLst>
  <p:sldIdLst>
    <p:sldId id="1055" r:id="rId7"/>
    <p:sldId id="1054" r:id="rId8"/>
    <p:sldId id="1097" r:id="rId9"/>
    <p:sldId id="1098" r:id="rId10"/>
    <p:sldId id="1099" r:id="rId11"/>
    <p:sldId id="1100" r:id="rId12"/>
    <p:sldId id="1101" r:id="rId13"/>
    <p:sldId id="1102" r:id="rId14"/>
    <p:sldId id="1103" r:id="rId15"/>
    <p:sldId id="1108" r:id="rId16"/>
    <p:sldId id="1109" r:id="rId17"/>
    <p:sldId id="1110" r:id="rId18"/>
    <p:sldId id="1122" r:id="rId19"/>
    <p:sldId id="1104" r:id="rId20"/>
    <p:sldId id="1105" r:id="rId21"/>
    <p:sldId id="1124" r:id="rId22"/>
    <p:sldId id="1125" r:id="rId23"/>
    <p:sldId id="1107" r:id="rId24"/>
    <p:sldId id="1112" r:id="rId25"/>
    <p:sldId id="1113" r:id="rId26"/>
    <p:sldId id="1114" r:id="rId27"/>
    <p:sldId id="1115" r:id="rId28"/>
    <p:sldId id="1116" r:id="rId29"/>
    <p:sldId id="1117" r:id="rId30"/>
    <p:sldId id="1118" r:id="rId31"/>
    <p:sldId id="1119" r:id="rId32"/>
    <p:sldId id="1120" r:id="rId33"/>
    <p:sldId id="1090" r:id="rId34"/>
    <p:sldId id="1091" r:id="rId35"/>
    <p:sldId id="1127" r:id="rId36"/>
    <p:sldId id="1128" r:id="rId37"/>
    <p:sldId id="1123" r:id="rId38"/>
    <p:sldId id="1092" r:id="rId39"/>
    <p:sldId id="1093" r:id="rId40"/>
    <p:sldId id="1094" r:id="rId41"/>
    <p:sldId id="1095" r:id="rId42"/>
    <p:sldId id="1096" r:id="rId43"/>
    <p:sldId id="1126" r:id="rId44"/>
    <p:sldId id="1129" r:id="rId45"/>
    <p:sldId id="1076" r:id="rId46"/>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PC2012 Intro" id="{6DD5C800-9A2C-4823-B056-4AFFC9A97500}">
          <p14:sldIdLst>
            <p14:sldId id="1055"/>
            <p14:sldId id="1054"/>
            <p14:sldId id="1097"/>
          </p14:sldIdLst>
        </p14:section>
        <p14:section name="Deferred Site Collection Upgrade Internals" id="{C0F6898E-AB63-4E75-BB9D-272431D25B82}">
          <p14:sldIdLst>
            <p14:sldId id="1098"/>
            <p14:sldId id="1099"/>
            <p14:sldId id="1100"/>
            <p14:sldId id="1101"/>
            <p14:sldId id="1102"/>
            <p14:sldId id="1103"/>
          </p14:sldIdLst>
        </p14:section>
        <p14:section name="Upgrade Throttling Internals" id="{7A40A9F4-A06A-4DE1-B936-30E8589AA389}">
          <p14:sldIdLst>
            <p14:sldId id="1108"/>
            <p14:sldId id="1109"/>
            <p14:sldId id="1110"/>
            <p14:sldId id="1122"/>
          </p14:sldIdLst>
        </p14:section>
        <p14:section name="Managing Evaluation Site Collections" id="{E74FF530-A9F1-4199-AC55-654D0D5B156E}">
          <p14:sldIdLst>
            <p14:sldId id="1104"/>
            <p14:sldId id="1105"/>
            <p14:sldId id="1124"/>
            <p14:sldId id="1125"/>
            <p14:sldId id="1107"/>
          </p14:sldIdLst>
        </p14:section>
        <p14:section name="Customizations And Upgrade" id="{B12578B1-6500-4DF8-A3A7-D745AB760E71}">
          <p14:sldIdLst>
            <p14:sldId id="1112"/>
            <p14:sldId id="1113"/>
            <p14:sldId id="1114"/>
            <p14:sldId id="1115"/>
            <p14:sldId id="1116"/>
            <p14:sldId id="1117"/>
            <p14:sldId id="1118"/>
            <p14:sldId id="1119"/>
            <p14:sldId id="1120"/>
          </p14:sldIdLst>
        </p14:section>
        <p14:section name="Authentication" id="{268F64AE-1556-4A9F-9AB7-465AFAF03672}">
          <p14:sldIdLst>
            <p14:sldId id="1090"/>
            <p14:sldId id="1091"/>
          </p14:sldIdLst>
        </p14:section>
        <p14:section name="Build Upgrade Improvements" id="{4EDC3381-B187-4ADE-B96C-CE2F6C54F810}">
          <p14:sldIdLst>
            <p14:sldId id="1127"/>
            <p14:sldId id="1128"/>
            <p14:sldId id="1123"/>
          </p14:sldIdLst>
        </p14:section>
        <p14:section name="Upgrades In Federated Services Environments" id="{90322188-08A5-4BDA-A51D-BB4C166B4930}">
          <p14:sldIdLst>
            <p14:sldId id="1092"/>
            <p14:sldId id="1093"/>
            <p14:sldId id="1094"/>
          </p14:sldIdLst>
        </p14:section>
        <p14:section name="Miscellaneous Upgrade Items" id="{E1E69143-F0B7-436E-844C-F7A4F544E5F8}">
          <p14:sldIdLst>
            <p14:sldId id="1095"/>
            <p14:sldId id="1096"/>
            <p14:sldId id="1126"/>
            <p14:sldId id="1129"/>
          </p14:sldIdLst>
        </p14:section>
        <p14:section name="SPC2012 Ending" id="{B4156752-3506-420C-8DF2-61A16C63902D}">
          <p14:sldIdLst>
            <p14:sldId id="1076"/>
          </p14:sldIdLst>
        </p14:section>
      </p14:sectionLst>
    </p:ext>
    <p:ext uri="{EFAFB233-063F-42B5-8137-9DF3F51BA10A}">
      <p15:sldGuideLst xmlns:p15="http://schemas.microsoft.com/office/powerpoint/2012/main" xmlns="">
        <p15:guide id="1" orient="horz" pos="187">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9">
          <p15:clr>
            <a:srgbClr val="A4A3A4"/>
          </p15:clr>
        </p15:guide>
        <p15:guide id="6" orient="horz" pos="3643">
          <p15:clr>
            <a:srgbClr val="A4A3A4"/>
          </p15:clr>
        </p15:guide>
        <p15:guide id="7" orient="horz" pos="3067">
          <p15:clr>
            <a:srgbClr val="A4A3A4"/>
          </p15:clr>
        </p15:guide>
        <p15:guide id="8" orient="horz" pos="1915">
          <p15:clr>
            <a:srgbClr val="A4A3A4"/>
          </p15:clr>
        </p15:guide>
        <p15:guide id="9" pos="173">
          <p15:clr>
            <a:srgbClr val="A4A3A4"/>
          </p15:clr>
        </p15:guide>
        <p15:guide id="10" pos="1325">
          <p15:clr>
            <a:srgbClr val="A4A3A4"/>
          </p15:clr>
        </p15:guide>
        <p15:guide id="11" pos="7661">
          <p15:clr>
            <a:srgbClr val="A4A3A4"/>
          </p15:clr>
        </p15:guide>
        <p15:guide id="12" pos="749">
          <p15:clr>
            <a:srgbClr val="A4A3A4"/>
          </p15:clr>
        </p15:guide>
        <p15:guide id="13" pos="7085">
          <p15:clr>
            <a:srgbClr val="A4A3A4"/>
          </p15:clr>
        </p15:guide>
        <p15:guide id="14" pos="3629">
          <p15:clr>
            <a:srgbClr val="A4A3A4"/>
          </p15:clr>
        </p15:guide>
        <p15:guide id="15" pos="1901">
          <p15:clr>
            <a:srgbClr val="A4A3A4"/>
          </p15:clr>
        </p15:guide>
        <p15:guide id="16" pos="2477">
          <p15:clr>
            <a:srgbClr val="A4A3A4"/>
          </p15:clr>
        </p15:guide>
        <p15:guide id="17" pos="4205">
          <p15:clr>
            <a:srgbClr val="A4A3A4"/>
          </p15:clr>
        </p15:guide>
        <p15:guide id="18" pos="4781">
          <p15:clr>
            <a:srgbClr val="A4A3A4"/>
          </p15:clr>
        </p15:guide>
        <p15:guide id="19" pos="5357">
          <p15:clr>
            <a:srgbClr val="A4A3A4"/>
          </p15:clr>
        </p15:guide>
        <p15:guide id="20" pos="5933">
          <p15:clr>
            <a:srgbClr val="A4A3A4"/>
          </p15:clr>
        </p15:guide>
        <p15:guide id="21" pos="6509">
          <p15:clr>
            <a:srgbClr val="A4A3A4"/>
          </p15:clr>
        </p15:guide>
        <p15:guide id="22" pos="3053">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0000"/>
    <a:srgbClr val="000000"/>
    <a:srgbClr val="002050"/>
    <a:srgbClr val="442359"/>
    <a:srgbClr val="333333"/>
    <a:srgbClr val="FFFFFF"/>
    <a:srgbClr val="505050"/>
    <a:srgbClr val="00FFFF"/>
    <a:srgbClr val="CC00CC"/>
    <a:srgbClr val="5F5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90" autoAdjust="0"/>
    <p:restoredTop sz="88679" autoAdjust="0"/>
  </p:normalViewPr>
  <p:slideViewPr>
    <p:cSldViewPr>
      <p:cViewPr>
        <p:scale>
          <a:sx n="112" d="100"/>
          <a:sy n="112" d="100"/>
        </p:scale>
        <p:origin x="-72" y="-72"/>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outlineViewPr>
    <p:cViewPr>
      <p:scale>
        <a:sx n="33" d="100"/>
        <a:sy n="33" d="100"/>
      </p:scale>
      <p:origin x="0" y="-29486"/>
    </p:cViewPr>
  </p:outlineViewPr>
  <p:notesTextViewPr>
    <p:cViewPr>
      <p:scale>
        <a:sx n="100" d="100"/>
        <a:sy n="100" d="100"/>
      </p:scale>
      <p:origin x="0" y="0"/>
    </p:cViewPr>
  </p:notesTextViewPr>
  <p:sorterViewPr>
    <p:cViewPr>
      <p:scale>
        <a:sx n="20" d="100"/>
        <a:sy n="20" d="100"/>
      </p:scale>
      <p:origin x="0" y="1326"/>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handoutMaster" Target="handoutMasters/handoutMaster1.xml"/><Relationship Id="rId8" Type="http://schemas.openxmlformats.org/officeDocument/2006/relationships/slide" Target="slides/slide2.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a:t>SPC2012 </a:t>
            </a:r>
            <a:r>
              <a:rPr lang="en-US" smtClean="0"/>
              <a:t>– IT Pro</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12/5/2012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IT Pro</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12/5/2012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smtClean="0"/>
              <a:t>SPC2012 – IT-Pro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921CCD-CD54-43E7-8264-E011CC13D76A}"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0755206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2FA013C-9AB5-4ED4-A599-A5D4D365C9EA}"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26821707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C83F9DB-3165-4894-A6A4-03CCDAEB2B0F}"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29737679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44AB0398-B51A-4EB6-8545-8EFF5F7B1A1A}"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16</a:t>
            </a:fld>
            <a:endParaRPr lang="en-US" dirty="0"/>
          </a:p>
        </p:txBody>
      </p:sp>
    </p:spTree>
    <p:extLst>
      <p:ext uri="{BB962C8B-B14F-4D97-AF65-F5344CB8AC3E}">
        <p14:creationId xmlns:p14="http://schemas.microsoft.com/office/powerpoint/2010/main" val="21666257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44AB0398-B51A-4EB6-8545-8EFF5F7B1A1A}"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42338408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AEA112-CDEF-4767-9323-CCDC759FAD6D}" type="slidenum">
              <a:rPr lang="en-US" smtClean="0"/>
              <a:t>20</a:t>
            </a:fld>
            <a:endParaRPr lang="en-US"/>
          </a:p>
        </p:txBody>
      </p:sp>
    </p:spTree>
    <p:extLst>
      <p:ext uri="{BB962C8B-B14F-4D97-AF65-F5344CB8AC3E}">
        <p14:creationId xmlns:p14="http://schemas.microsoft.com/office/powerpoint/2010/main" val="5644705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40BE25A6-E96B-433E-AB6B-C8E7697FEC00}" type="slidenum">
              <a:rPr lang="en-US" smtClean="0"/>
              <a:t>21</a:t>
            </a:fld>
            <a:endParaRPr lang="en-US"/>
          </a:p>
        </p:txBody>
      </p:sp>
    </p:spTree>
    <p:extLst>
      <p:ext uri="{BB962C8B-B14F-4D97-AF65-F5344CB8AC3E}">
        <p14:creationId xmlns:p14="http://schemas.microsoft.com/office/powerpoint/2010/main" val="36214268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40BE25A6-E96B-433E-AB6B-C8E7697FEC00}" type="slidenum">
              <a:rPr lang="en-US" smtClean="0"/>
              <a:t>22</a:t>
            </a:fld>
            <a:endParaRPr lang="en-US"/>
          </a:p>
        </p:txBody>
      </p:sp>
    </p:spTree>
    <p:extLst>
      <p:ext uri="{BB962C8B-B14F-4D97-AF65-F5344CB8AC3E}">
        <p14:creationId xmlns:p14="http://schemas.microsoft.com/office/powerpoint/2010/main" val="39375058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40BE25A6-E96B-433E-AB6B-C8E7697FEC00}" type="slidenum">
              <a:rPr lang="en-US" smtClean="0"/>
              <a:t>23</a:t>
            </a:fld>
            <a:endParaRPr lang="en-US"/>
          </a:p>
        </p:txBody>
      </p:sp>
    </p:spTree>
    <p:extLst>
      <p:ext uri="{BB962C8B-B14F-4D97-AF65-F5344CB8AC3E}">
        <p14:creationId xmlns:p14="http://schemas.microsoft.com/office/powerpoint/2010/main" val="13767731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10A84079-88B8-40FF-A54A-B9E5EE50FE03}"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29</a:t>
            </a:fld>
            <a:endParaRPr lang="en-US" dirty="0"/>
          </a:p>
        </p:txBody>
      </p:sp>
    </p:spTree>
    <p:extLst>
      <p:ext uri="{BB962C8B-B14F-4D97-AF65-F5344CB8AC3E}">
        <p14:creationId xmlns:p14="http://schemas.microsoft.com/office/powerpoint/2010/main" val="2819032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D3D5751-8FA7-4ABC-924E-9193C0B2FC6C}"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31</a:t>
            </a:fld>
            <a:endParaRPr lang="en-US" dirty="0"/>
          </a:p>
        </p:txBody>
      </p:sp>
    </p:spTree>
    <p:extLst>
      <p:ext uri="{BB962C8B-B14F-4D97-AF65-F5344CB8AC3E}">
        <p14:creationId xmlns:p14="http://schemas.microsoft.com/office/powerpoint/2010/main" val="25258570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5220850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703550B-0614-42A4-A597-BDB7F716E8FF}"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37</a:t>
            </a:fld>
            <a:endParaRPr lang="en-US" dirty="0"/>
          </a:p>
        </p:txBody>
      </p:sp>
    </p:spTree>
    <p:extLst>
      <p:ext uri="{BB962C8B-B14F-4D97-AF65-F5344CB8AC3E}">
        <p14:creationId xmlns:p14="http://schemas.microsoft.com/office/powerpoint/2010/main" val="30794415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12/5/2012 2:32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40</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8808112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A41C6DD-3C8A-4FB0-8657-A48B987C748E}"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5790079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B2377A-5B80-4D28-8E6D-9CD779FB430C}" type="slidenum">
              <a:rPr lang="en-US" smtClean="0"/>
              <a:t>5</a:t>
            </a:fld>
            <a:endParaRPr lang="en-US"/>
          </a:p>
        </p:txBody>
      </p:sp>
    </p:spTree>
    <p:extLst>
      <p:ext uri="{BB962C8B-B14F-4D97-AF65-F5344CB8AC3E}">
        <p14:creationId xmlns:p14="http://schemas.microsoft.com/office/powerpoint/2010/main" val="40993991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FE5DA60-92FE-45E2-8557-7C10679CDB7A}"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2378818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AEA112-CDEF-4767-9323-CCDC759FAD6D}" type="slidenum">
              <a:rPr lang="en-US" smtClean="0"/>
              <a:t>8</a:t>
            </a:fld>
            <a:endParaRPr lang="en-US"/>
          </a:p>
        </p:txBody>
      </p:sp>
    </p:spTree>
    <p:extLst>
      <p:ext uri="{BB962C8B-B14F-4D97-AF65-F5344CB8AC3E}">
        <p14:creationId xmlns:p14="http://schemas.microsoft.com/office/powerpoint/2010/main" val="14043068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358D2E3-39C2-465C-A5D4-251499F7F047}"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17900653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AEA112-CDEF-4767-9323-CCDC759FAD6D}" type="slidenum">
              <a:rPr lang="en-US" smtClean="0"/>
              <a:t>11</a:t>
            </a:fld>
            <a:endParaRPr lang="en-US"/>
          </a:p>
        </p:txBody>
      </p:sp>
    </p:spTree>
    <p:extLst>
      <p:ext uri="{BB962C8B-B14F-4D97-AF65-F5344CB8AC3E}">
        <p14:creationId xmlns:p14="http://schemas.microsoft.com/office/powerpoint/2010/main" val="42492785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AEA112-CDEF-4767-9323-CCDC759FAD6D}" type="slidenum">
              <a:rPr lang="en-US" smtClean="0"/>
              <a:t>12</a:t>
            </a:fld>
            <a:endParaRPr lang="en-US"/>
          </a:p>
        </p:txBody>
      </p:sp>
    </p:spTree>
    <p:extLst>
      <p:ext uri="{BB962C8B-B14F-4D97-AF65-F5344CB8AC3E}">
        <p14:creationId xmlns:p14="http://schemas.microsoft.com/office/powerpoint/2010/main" val="36657891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le 6"/>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defRPr sz="5200" spc="-100" baseline="0">
                <a:gradFill>
                  <a:gsLst>
                    <a:gs pos="5833">
                      <a:schemeClr val="tx1"/>
                    </a:gs>
                    <a:gs pos="18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sz="3200" spc="0" baseline="0">
                <a:gradFill>
                  <a:gsLst>
                    <a:gs pos="2917">
                      <a:schemeClr val="tx1"/>
                    </a:gs>
                    <a:gs pos="30000">
                      <a:schemeClr val="tx1"/>
                    </a:gs>
                  </a:gsLst>
                  <a:lin ang="5400000" scaled="0"/>
                </a:gradFill>
                <a:latin typeface="+mj-lt"/>
              </a:defRPr>
            </a:lvl1pPr>
          </a:lstStyle>
          <a:p>
            <a:pPr lvl="0"/>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52585"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1244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8" name="Rounded Rectangle 7"/>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9127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8530" y="1743775"/>
            <a:ext cx="10726460" cy="2909528"/>
          </a:xfrm>
        </p:spPr>
        <p:txBody>
          <a:bodyPr anchor="b"/>
          <a:lstStyle>
            <a:lvl1pPr>
              <a:defRPr sz="6119"/>
            </a:lvl1pPr>
          </a:lstStyle>
          <a:p>
            <a:r>
              <a:rPr lang="en-US" smtClean="0"/>
              <a:t>Click to edit Master title style</a:t>
            </a:r>
            <a:endParaRPr lang="en-US"/>
          </a:p>
        </p:txBody>
      </p:sp>
      <p:sp>
        <p:nvSpPr>
          <p:cNvPr id="3" name="Text Placeholder 2"/>
          <p:cNvSpPr>
            <a:spLocks noGrp="1"/>
          </p:cNvSpPr>
          <p:nvPr>
            <p:ph type="body" idx="1"/>
          </p:nvPr>
        </p:nvSpPr>
        <p:spPr>
          <a:xfrm>
            <a:off x="848530" y="4680828"/>
            <a:ext cx="10726460" cy="523733"/>
          </a:xfrm>
        </p:spPr>
        <p:txBody>
          <a:bodyPr/>
          <a:lstStyle>
            <a:lvl1pPr marL="0" indent="0">
              <a:buNone/>
              <a:defRPr sz="2448">
                <a:solidFill>
                  <a:schemeClr val="tx1">
                    <a:tint val="75000"/>
                  </a:schemeClr>
                </a:solidFill>
              </a:defRPr>
            </a:lvl1pPr>
            <a:lvl2pPr marL="466298" indent="0">
              <a:buNone/>
              <a:defRPr sz="2040">
                <a:solidFill>
                  <a:schemeClr val="tx1">
                    <a:tint val="75000"/>
                  </a:schemeClr>
                </a:solidFill>
              </a:defRPr>
            </a:lvl2pPr>
            <a:lvl3pPr marL="932597" indent="0">
              <a:buNone/>
              <a:defRPr sz="1836">
                <a:solidFill>
                  <a:schemeClr val="tx1">
                    <a:tint val="75000"/>
                  </a:schemeClr>
                </a:solidFill>
              </a:defRPr>
            </a:lvl3pPr>
            <a:lvl4pPr marL="1398895" indent="0">
              <a:buNone/>
              <a:defRPr sz="1632">
                <a:solidFill>
                  <a:schemeClr val="tx1">
                    <a:tint val="75000"/>
                  </a:schemeClr>
                </a:solidFill>
              </a:defRPr>
            </a:lvl4pPr>
            <a:lvl5pPr marL="1865193" indent="0">
              <a:buNone/>
              <a:defRPr sz="1632">
                <a:solidFill>
                  <a:schemeClr val="tx1">
                    <a:tint val="75000"/>
                  </a:schemeClr>
                </a:solidFill>
              </a:defRPr>
            </a:lvl5pPr>
            <a:lvl6pPr marL="2331491" indent="0">
              <a:buNone/>
              <a:defRPr sz="1632">
                <a:solidFill>
                  <a:schemeClr val="tx1">
                    <a:tint val="75000"/>
                  </a:schemeClr>
                </a:solidFill>
              </a:defRPr>
            </a:lvl6pPr>
            <a:lvl7pPr marL="2797790" indent="0">
              <a:buNone/>
              <a:defRPr sz="1632">
                <a:solidFill>
                  <a:schemeClr val="tx1">
                    <a:tint val="75000"/>
                  </a:schemeClr>
                </a:solidFill>
              </a:defRPr>
            </a:lvl7pPr>
            <a:lvl8pPr marL="3264088" indent="0">
              <a:buNone/>
              <a:defRPr sz="1632">
                <a:solidFill>
                  <a:schemeClr val="tx1">
                    <a:tint val="75000"/>
                  </a:schemeClr>
                </a:solidFill>
              </a:defRPr>
            </a:lvl8pPr>
            <a:lvl9pPr marL="3730386" indent="0">
              <a:buNone/>
              <a:defRPr sz="1632">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55008" y="6482889"/>
            <a:ext cx="2798207" cy="372394"/>
          </a:xfrm>
          <a:prstGeom prst="rect">
            <a:avLst/>
          </a:prstGeom>
        </p:spPr>
        <p:txBody>
          <a:bodyPr/>
          <a:lstStyle/>
          <a:p>
            <a:fld id="{DCFEC337-F49E-4F06-AD45-E50D8AA79461}" type="datetimeFigureOut">
              <a:rPr lang="en-US" smtClean="0"/>
              <a:t>12/5/2012</a:t>
            </a:fld>
            <a:endParaRPr lang="en-US"/>
          </a:p>
        </p:txBody>
      </p:sp>
      <p:sp>
        <p:nvSpPr>
          <p:cNvPr id="5" name="Footer Placeholder 4"/>
          <p:cNvSpPr>
            <a:spLocks noGrp="1"/>
          </p:cNvSpPr>
          <p:nvPr>
            <p:ph type="ftr" sz="quarter" idx="11"/>
          </p:nvPr>
        </p:nvSpPr>
        <p:spPr>
          <a:xfrm>
            <a:off x="4119583" y="6482889"/>
            <a:ext cx="4197310" cy="372394"/>
          </a:xfrm>
          <a:prstGeom prst="rect">
            <a:avLst/>
          </a:prstGeom>
        </p:spPr>
        <p:txBody>
          <a:bodyPr/>
          <a:lstStyle/>
          <a:p>
            <a:endParaRPr lang="en-US"/>
          </a:p>
        </p:txBody>
      </p:sp>
      <p:sp>
        <p:nvSpPr>
          <p:cNvPr id="6" name="Slide Number Placeholder 5"/>
          <p:cNvSpPr>
            <a:spLocks noGrp="1"/>
          </p:cNvSpPr>
          <p:nvPr>
            <p:ph type="sldNum" sz="quarter" idx="12"/>
          </p:nvPr>
        </p:nvSpPr>
        <p:spPr>
          <a:xfrm>
            <a:off x="8783260" y="6482889"/>
            <a:ext cx="2798207" cy="372394"/>
          </a:xfrm>
          <a:prstGeom prst="rect">
            <a:avLst/>
          </a:prstGeom>
        </p:spPr>
        <p:txBody>
          <a:bodyPr/>
          <a:lstStyle/>
          <a:p>
            <a:fld id="{26D26E0A-E82B-48B7-A9FA-95DBDF5174BC}" type="slidenum">
              <a:rPr lang="en-US" smtClean="0"/>
              <a:t>‹#›</a:t>
            </a:fld>
            <a:endParaRPr lang="en-US"/>
          </a:p>
        </p:txBody>
      </p:sp>
    </p:spTree>
    <p:extLst>
      <p:ext uri="{BB962C8B-B14F-4D97-AF65-F5344CB8AC3E}">
        <p14:creationId xmlns:p14="http://schemas.microsoft.com/office/powerpoint/2010/main" val="32240399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628" y="466302"/>
            <a:ext cx="4011087" cy="1632056"/>
          </a:xfrm>
        </p:spPr>
        <p:txBody>
          <a:bodyPr anchor="b"/>
          <a:lstStyle>
            <a:lvl1pPr>
              <a:defRPr sz="3264"/>
            </a:lvl1pPr>
          </a:lstStyle>
          <a:p>
            <a:r>
              <a:rPr lang="en-US" smtClean="0"/>
              <a:t>Click to edit Master title style</a:t>
            </a:r>
            <a:endParaRPr lang="en-US"/>
          </a:p>
        </p:txBody>
      </p:sp>
      <p:sp>
        <p:nvSpPr>
          <p:cNvPr id="3" name="Content Placeholder 2"/>
          <p:cNvSpPr>
            <a:spLocks noGrp="1"/>
          </p:cNvSpPr>
          <p:nvPr>
            <p:ph idx="1"/>
          </p:nvPr>
        </p:nvSpPr>
        <p:spPr>
          <a:xfrm>
            <a:off x="5287122" y="1007083"/>
            <a:ext cx="6295965" cy="2225225"/>
          </a:xfrm>
        </p:spPr>
        <p:txBody>
          <a:bodyPr/>
          <a:lstStyle>
            <a:lvl1pPr>
              <a:defRPr sz="3264"/>
            </a:lvl1pPr>
            <a:lvl2pPr>
              <a:defRPr sz="2856"/>
            </a:lvl2pPr>
            <a:lvl3pPr>
              <a:defRPr sz="2448"/>
            </a:lvl3pPr>
            <a:lvl4pPr>
              <a:defRPr sz="2040"/>
            </a:lvl4pPr>
            <a:lvl5pPr>
              <a:defRPr sz="2040"/>
            </a:lvl5pPr>
            <a:lvl6pPr>
              <a:defRPr sz="2040"/>
            </a:lvl6pPr>
            <a:lvl7pPr>
              <a:defRPr sz="2040"/>
            </a:lvl7pPr>
            <a:lvl8pPr>
              <a:defRPr sz="2040"/>
            </a:lvl8pPr>
            <a:lvl9pPr>
              <a:defRPr sz="204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56628" y="2098357"/>
            <a:ext cx="4011087" cy="410690"/>
          </a:xfrm>
        </p:spPr>
        <p:txBody>
          <a:bodyPr/>
          <a:lstStyle>
            <a:lvl1pPr marL="0" indent="0">
              <a:buNone/>
              <a:defRPr sz="1632"/>
            </a:lvl1pPr>
            <a:lvl2pPr marL="466298" indent="0">
              <a:buNone/>
              <a:defRPr sz="1428"/>
            </a:lvl2pPr>
            <a:lvl3pPr marL="932597" indent="0">
              <a:buNone/>
              <a:defRPr sz="1224"/>
            </a:lvl3pPr>
            <a:lvl4pPr marL="1398895" indent="0">
              <a:buNone/>
              <a:defRPr sz="1020"/>
            </a:lvl4pPr>
            <a:lvl5pPr marL="1865193" indent="0">
              <a:buNone/>
              <a:defRPr sz="1020"/>
            </a:lvl5pPr>
            <a:lvl6pPr marL="2331491" indent="0">
              <a:buNone/>
              <a:defRPr sz="1020"/>
            </a:lvl6pPr>
            <a:lvl7pPr marL="2797790" indent="0">
              <a:buNone/>
              <a:defRPr sz="1020"/>
            </a:lvl7pPr>
            <a:lvl8pPr marL="3264088" indent="0">
              <a:buNone/>
              <a:defRPr sz="1020"/>
            </a:lvl8pPr>
            <a:lvl9pPr marL="3730386" indent="0">
              <a:buNone/>
              <a:defRPr sz="1020"/>
            </a:lvl9pPr>
          </a:lstStyle>
          <a:p>
            <a:pPr lvl="0"/>
            <a:r>
              <a:rPr lang="en-US" smtClean="0"/>
              <a:t>Click to edit Master text styles</a:t>
            </a:r>
          </a:p>
        </p:txBody>
      </p:sp>
      <p:sp>
        <p:nvSpPr>
          <p:cNvPr id="5" name="Date Placeholder 4"/>
          <p:cNvSpPr>
            <a:spLocks noGrp="1"/>
          </p:cNvSpPr>
          <p:nvPr>
            <p:ph type="dt" sz="half" idx="10"/>
          </p:nvPr>
        </p:nvSpPr>
        <p:spPr>
          <a:xfrm>
            <a:off x="855008" y="6482889"/>
            <a:ext cx="2798207" cy="372394"/>
          </a:xfrm>
          <a:prstGeom prst="rect">
            <a:avLst/>
          </a:prstGeom>
        </p:spPr>
        <p:txBody>
          <a:bodyPr/>
          <a:lstStyle/>
          <a:p>
            <a:fld id="{DCFEC337-F49E-4F06-AD45-E50D8AA79461}" type="datetimeFigureOut">
              <a:rPr lang="en-US" smtClean="0"/>
              <a:t>12/5/2012</a:t>
            </a:fld>
            <a:endParaRPr lang="en-US"/>
          </a:p>
        </p:txBody>
      </p:sp>
      <p:sp>
        <p:nvSpPr>
          <p:cNvPr id="6" name="Footer Placeholder 5"/>
          <p:cNvSpPr>
            <a:spLocks noGrp="1"/>
          </p:cNvSpPr>
          <p:nvPr>
            <p:ph type="ftr" sz="quarter" idx="11"/>
          </p:nvPr>
        </p:nvSpPr>
        <p:spPr>
          <a:xfrm>
            <a:off x="4119583" y="6482889"/>
            <a:ext cx="4197310" cy="372394"/>
          </a:xfrm>
          <a:prstGeom prst="rect">
            <a:avLst/>
          </a:prstGeom>
        </p:spPr>
        <p:txBody>
          <a:bodyPr/>
          <a:lstStyle/>
          <a:p>
            <a:endParaRPr lang="en-US"/>
          </a:p>
        </p:txBody>
      </p:sp>
      <p:sp>
        <p:nvSpPr>
          <p:cNvPr id="7" name="Slide Number Placeholder 6"/>
          <p:cNvSpPr>
            <a:spLocks noGrp="1"/>
          </p:cNvSpPr>
          <p:nvPr>
            <p:ph type="sldNum" sz="quarter" idx="12"/>
          </p:nvPr>
        </p:nvSpPr>
        <p:spPr>
          <a:xfrm>
            <a:off x="8783260" y="6482889"/>
            <a:ext cx="2798207" cy="372394"/>
          </a:xfrm>
          <a:prstGeom prst="rect">
            <a:avLst/>
          </a:prstGeom>
        </p:spPr>
        <p:txBody>
          <a:bodyPr/>
          <a:lstStyle/>
          <a:p>
            <a:fld id="{26D26E0A-E82B-48B7-A9FA-95DBDF5174BC}" type="slidenum">
              <a:rPr lang="en-US" smtClean="0"/>
              <a:t>‹#›</a:t>
            </a:fld>
            <a:endParaRPr lang="en-US"/>
          </a:p>
        </p:txBody>
      </p:sp>
    </p:spTree>
    <p:extLst>
      <p:ext uri="{BB962C8B-B14F-4D97-AF65-F5344CB8AC3E}">
        <p14:creationId xmlns:p14="http://schemas.microsoft.com/office/powerpoint/2010/main" val="6190756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56627" y="372394"/>
            <a:ext cx="10726460" cy="1351952"/>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56628" y="2031212"/>
            <a:ext cx="5261211" cy="523733"/>
          </a:xfrm>
        </p:spPr>
        <p:txBody>
          <a:bodyPr anchor="b"/>
          <a:lstStyle>
            <a:lvl1pPr marL="0" indent="0">
              <a:buNone/>
              <a:defRPr sz="2448" b="1"/>
            </a:lvl1pPr>
            <a:lvl2pPr marL="466298" indent="0">
              <a:buNone/>
              <a:defRPr sz="2040" b="1"/>
            </a:lvl2pPr>
            <a:lvl3pPr marL="932597" indent="0">
              <a:buNone/>
              <a:defRPr sz="1836" b="1"/>
            </a:lvl3pPr>
            <a:lvl4pPr marL="1398895" indent="0">
              <a:buNone/>
              <a:defRPr sz="1632" b="1"/>
            </a:lvl4pPr>
            <a:lvl5pPr marL="1865193" indent="0">
              <a:buNone/>
              <a:defRPr sz="1632" b="1"/>
            </a:lvl5pPr>
            <a:lvl6pPr marL="2331491" indent="0">
              <a:buNone/>
              <a:defRPr sz="1632" b="1"/>
            </a:lvl6pPr>
            <a:lvl7pPr marL="2797790" indent="0">
              <a:buNone/>
              <a:defRPr sz="1632" b="1"/>
            </a:lvl7pPr>
            <a:lvl8pPr marL="3264088" indent="0">
              <a:buNone/>
              <a:defRPr sz="1632" b="1"/>
            </a:lvl8pPr>
            <a:lvl9pPr marL="3730386" indent="0">
              <a:buNone/>
              <a:defRPr sz="1632" b="1"/>
            </a:lvl9pPr>
          </a:lstStyle>
          <a:p>
            <a:pPr lvl="0"/>
            <a:r>
              <a:rPr lang="en-US" smtClean="0"/>
              <a:t>Click to edit Master text styles</a:t>
            </a:r>
          </a:p>
        </p:txBody>
      </p:sp>
      <p:sp>
        <p:nvSpPr>
          <p:cNvPr id="4" name="Content Placeholder 3"/>
          <p:cNvSpPr>
            <a:spLocks noGrp="1"/>
          </p:cNvSpPr>
          <p:nvPr>
            <p:ph sz="half" idx="2"/>
          </p:nvPr>
        </p:nvSpPr>
        <p:spPr>
          <a:xfrm>
            <a:off x="856628" y="2554944"/>
            <a:ext cx="5261211" cy="264687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295965" y="2031212"/>
            <a:ext cx="5287122" cy="523733"/>
          </a:xfrm>
        </p:spPr>
        <p:txBody>
          <a:bodyPr anchor="b"/>
          <a:lstStyle>
            <a:lvl1pPr marL="0" indent="0">
              <a:buNone/>
              <a:defRPr sz="2448" b="1"/>
            </a:lvl1pPr>
            <a:lvl2pPr marL="466298" indent="0">
              <a:buNone/>
              <a:defRPr sz="2040" b="1"/>
            </a:lvl2pPr>
            <a:lvl3pPr marL="932597" indent="0">
              <a:buNone/>
              <a:defRPr sz="1836" b="1"/>
            </a:lvl3pPr>
            <a:lvl4pPr marL="1398895" indent="0">
              <a:buNone/>
              <a:defRPr sz="1632" b="1"/>
            </a:lvl4pPr>
            <a:lvl5pPr marL="1865193" indent="0">
              <a:buNone/>
              <a:defRPr sz="1632" b="1"/>
            </a:lvl5pPr>
            <a:lvl6pPr marL="2331491" indent="0">
              <a:buNone/>
              <a:defRPr sz="1632" b="1"/>
            </a:lvl6pPr>
            <a:lvl7pPr marL="2797790" indent="0">
              <a:buNone/>
              <a:defRPr sz="1632" b="1"/>
            </a:lvl7pPr>
            <a:lvl8pPr marL="3264088" indent="0">
              <a:buNone/>
              <a:defRPr sz="1632" b="1"/>
            </a:lvl8pPr>
            <a:lvl9pPr marL="3730386" indent="0">
              <a:buNone/>
              <a:defRPr sz="1632" b="1"/>
            </a:lvl9pPr>
          </a:lstStyle>
          <a:p>
            <a:pPr lvl="0"/>
            <a:r>
              <a:rPr lang="en-US" smtClean="0"/>
              <a:t>Click to edit Master text styles</a:t>
            </a:r>
          </a:p>
        </p:txBody>
      </p:sp>
      <p:sp>
        <p:nvSpPr>
          <p:cNvPr id="6" name="Content Placeholder 5"/>
          <p:cNvSpPr>
            <a:spLocks noGrp="1"/>
          </p:cNvSpPr>
          <p:nvPr>
            <p:ph sz="quarter" idx="4"/>
          </p:nvPr>
        </p:nvSpPr>
        <p:spPr>
          <a:xfrm>
            <a:off x="6295965" y="2554944"/>
            <a:ext cx="5287122" cy="264687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855008" y="6482889"/>
            <a:ext cx="2798207" cy="372394"/>
          </a:xfrm>
          <a:prstGeom prst="rect">
            <a:avLst/>
          </a:prstGeom>
        </p:spPr>
        <p:txBody>
          <a:bodyPr/>
          <a:lstStyle/>
          <a:p>
            <a:fld id="{DCFEC337-F49E-4F06-AD45-E50D8AA79461}" type="datetimeFigureOut">
              <a:rPr lang="en-US" smtClean="0"/>
              <a:t>12/5/2012</a:t>
            </a:fld>
            <a:endParaRPr lang="en-US"/>
          </a:p>
        </p:txBody>
      </p:sp>
      <p:sp>
        <p:nvSpPr>
          <p:cNvPr id="8" name="Footer Placeholder 7"/>
          <p:cNvSpPr>
            <a:spLocks noGrp="1"/>
          </p:cNvSpPr>
          <p:nvPr>
            <p:ph type="ftr" sz="quarter" idx="11"/>
          </p:nvPr>
        </p:nvSpPr>
        <p:spPr>
          <a:xfrm>
            <a:off x="4119583" y="6482889"/>
            <a:ext cx="4197310" cy="372394"/>
          </a:xfrm>
          <a:prstGeom prst="rect">
            <a:avLst/>
          </a:prstGeom>
        </p:spPr>
        <p:txBody>
          <a:bodyPr/>
          <a:lstStyle/>
          <a:p>
            <a:endParaRPr lang="en-US"/>
          </a:p>
        </p:txBody>
      </p:sp>
      <p:sp>
        <p:nvSpPr>
          <p:cNvPr id="9" name="Slide Number Placeholder 8"/>
          <p:cNvSpPr>
            <a:spLocks noGrp="1"/>
          </p:cNvSpPr>
          <p:nvPr>
            <p:ph type="sldNum" sz="quarter" idx="12"/>
          </p:nvPr>
        </p:nvSpPr>
        <p:spPr>
          <a:xfrm>
            <a:off x="8783260" y="6482889"/>
            <a:ext cx="2798207" cy="372394"/>
          </a:xfrm>
          <a:prstGeom prst="rect">
            <a:avLst/>
          </a:prstGeom>
        </p:spPr>
        <p:txBody>
          <a:bodyPr/>
          <a:lstStyle/>
          <a:p>
            <a:fld id="{26D26E0A-E82B-48B7-A9FA-95DBDF5174BC}" type="slidenum">
              <a:rPr lang="en-US" smtClean="0"/>
              <a:t>‹#›</a:t>
            </a:fld>
            <a:endParaRPr lang="en-US"/>
          </a:p>
        </p:txBody>
      </p:sp>
    </p:spTree>
    <p:extLst>
      <p:ext uri="{BB962C8B-B14F-4D97-AF65-F5344CB8AC3E}">
        <p14:creationId xmlns:p14="http://schemas.microsoft.com/office/powerpoint/2010/main" val="39676642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55008" y="1861968"/>
            <a:ext cx="5285502" cy="264687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295965" y="1861968"/>
            <a:ext cx="5285502" cy="264687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55008" y="6482889"/>
            <a:ext cx="2798207" cy="372394"/>
          </a:xfrm>
          <a:prstGeom prst="rect">
            <a:avLst/>
          </a:prstGeom>
        </p:spPr>
        <p:txBody>
          <a:bodyPr/>
          <a:lstStyle/>
          <a:p>
            <a:fld id="{DCFEC337-F49E-4F06-AD45-E50D8AA79461}" type="datetimeFigureOut">
              <a:rPr lang="en-US" smtClean="0"/>
              <a:t>12/5/2012</a:t>
            </a:fld>
            <a:endParaRPr lang="en-US"/>
          </a:p>
        </p:txBody>
      </p:sp>
      <p:sp>
        <p:nvSpPr>
          <p:cNvPr id="6" name="Footer Placeholder 5"/>
          <p:cNvSpPr>
            <a:spLocks noGrp="1"/>
          </p:cNvSpPr>
          <p:nvPr>
            <p:ph type="ftr" sz="quarter" idx="11"/>
          </p:nvPr>
        </p:nvSpPr>
        <p:spPr>
          <a:xfrm>
            <a:off x="4119583" y="6482889"/>
            <a:ext cx="4197310" cy="372394"/>
          </a:xfrm>
          <a:prstGeom prst="rect">
            <a:avLst/>
          </a:prstGeom>
        </p:spPr>
        <p:txBody>
          <a:bodyPr/>
          <a:lstStyle/>
          <a:p>
            <a:endParaRPr lang="en-US"/>
          </a:p>
        </p:txBody>
      </p:sp>
      <p:sp>
        <p:nvSpPr>
          <p:cNvPr id="7" name="Slide Number Placeholder 6"/>
          <p:cNvSpPr>
            <a:spLocks noGrp="1"/>
          </p:cNvSpPr>
          <p:nvPr>
            <p:ph type="sldNum" sz="quarter" idx="12"/>
          </p:nvPr>
        </p:nvSpPr>
        <p:spPr>
          <a:xfrm>
            <a:off x="8783260" y="6482889"/>
            <a:ext cx="2798207" cy="372394"/>
          </a:xfrm>
          <a:prstGeom prst="rect">
            <a:avLst/>
          </a:prstGeom>
        </p:spPr>
        <p:txBody>
          <a:bodyPr/>
          <a:lstStyle/>
          <a:p>
            <a:fld id="{26D26E0A-E82B-48B7-A9FA-95DBDF5174BC}" type="slidenum">
              <a:rPr lang="en-US" smtClean="0"/>
              <a:t>‹#›</a:t>
            </a:fld>
            <a:endParaRPr lang="en-US"/>
          </a:p>
        </p:txBody>
      </p:sp>
    </p:spTree>
    <p:extLst>
      <p:ext uri="{BB962C8B-B14F-4D97-AF65-F5344CB8AC3E}">
        <p14:creationId xmlns:p14="http://schemas.microsoft.com/office/powerpoint/2010/main" val="42536936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5326043"/>
            <a:ext cx="8230899" cy="1372414"/>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8" name="Rounded Rectangle 7"/>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02349312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le 6"/>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defRPr sz="5200" spc="-100" baseline="0">
                <a:gradFill>
                  <a:gsLst>
                    <a:gs pos="5833">
                      <a:schemeClr val="tx1"/>
                    </a:gs>
                    <a:gs pos="18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sz="3200" spc="0" baseline="0">
                <a:gradFill>
                  <a:gsLst>
                    <a:gs pos="2917">
                      <a:schemeClr val="tx1"/>
                    </a:gs>
                    <a:gs pos="30000">
                      <a:schemeClr val="tx1"/>
                    </a:gs>
                  </a:gsLst>
                  <a:lin ang="5400000" scaled="0"/>
                </a:gradFill>
                <a:latin typeface="+mj-lt"/>
              </a:defRPr>
            </a:lvl1pPr>
          </a:lstStyle>
          <a:p>
            <a:pPr lvl="0"/>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52585"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627042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628" y="466302"/>
            <a:ext cx="4011087" cy="1632056"/>
          </a:xfrm>
        </p:spPr>
        <p:txBody>
          <a:bodyPr anchor="b"/>
          <a:lstStyle>
            <a:lvl1pPr>
              <a:defRPr sz="3264"/>
            </a:lvl1pPr>
          </a:lstStyle>
          <a:p>
            <a:r>
              <a:rPr lang="en-US" smtClean="0"/>
              <a:t>Click to edit Master title style</a:t>
            </a:r>
            <a:endParaRPr lang="en-US"/>
          </a:p>
        </p:txBody>
      </p:sp>
      <p:sp>
        <p:nvSpPr>
          <p:cNvPr id="3" name="Content Placeholder 2"/>
          <p:cNvSpPr>
            <a:spLocks noGrp="1"/>
          </p:cNvSpPr>
          <p:nvPr>
            <p:ph idx="1"/>
          </p:nvPr>
        </p:nvSpPr>
        <p:spPr>
          <a:xfrm>
            <a:off x="5287122" y="1007083"/>
            <a:ext cx="6295965" cy="2225225"/>
          </a:xfrm>
        </p:spPr>
        <p:txBody>
          <a:bodyPr/>
          <a:lstStyle>
            <a:lvl1pPr>
              <a:defRPr sz="3264"/>
            </a:lvl1pPr>
            <a:lvl2pPr>
              <a:defRPr sz="2856"/>
            </a:lvl2pPr>
            <a:lvl3pPr>
              <a:defRPr sz="2448"/>
            </a:lvl3pPr>
            <a:lvl4pPr>
              <a:defRPr sz="2040"/>
            </a:lvl4pPr>
            <a:lvl5pPr>
              <a:defRPr sz="2040"/>
            </a:lvl5pPr>
            <a:lvl6pPr>
              <a:defRPr sz="2040"/>
            </a:lvl6pPr>
            <a:lvl7pPr>
              <a:defRPr sz="2040"/>
            </a:lvl7pPr>
            <a:lvl8pPr>
              <a:defRPr sz="2040"/>
            </a:lvl8pPr>
            <a:lvl9pPr>
              <a:defRPr sz="204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56628" y="2098357"/>
            <a:ext cx="4011087" cy="410690"/>
          </a:xfrm>
        </p:spPr>
        <p:txBody>
          <a:bodyPr/>
          <a:lstStyle>
            <a:lvl1pPr marL="0" indent="0">
              <a:buNone/>
              <a:defRPr sz="1632"/>
            </a:lvl1pPr>
            <a:lvl2pPr marL="466298" indent="0">
              <a:buNone/>
              <a:defRPr sz="1428"/>
            </a:lvl2pPr>
            <a:lvl3pPr marL="932597" indent="0">
              <a:buNone/>
              <a:defRPr sz="1224"/>
            </a:lvl3pPr>
            <a:lvl4pPr marL="1398895" indent="0">
              <a:buNone/>
              <a:defRPr sz="1020"/>
            </a:lvl4pPr>
            <a:lvl5pPr marL="1865193" indent="0">
              <a:buNone/>
              <a:defRPr sz="1020"/>
            </a:lvl5pPr>
            <a:lvl6pPr marL="2331491" indent="0">
              <a:buNone/>
              <a:defRPr sz="1020"/>
            </a:lvl6pPr>
            <a:lvl7pPr marL="2797790" indent="0">
              <a:buNone/>
              <a:defRPr sz="1020"/>
            </a:lvl7pPr>
            <a:lvl8pPr marL="3264088" indent="0">
              <a:buNone/>
              <a:defRPr sz="1020"/>
            </a:lvl8pPr>
            <a:lvl9pPr marL="3730386" indent="0">
              <a:buNone/>
              <a:defRPr sz="1020"/>
            </a:lvl9pPr>
          </a:lstStyle>
          <a:p>
            <a:pPr lvl="0"/>
            <a:r>
              <a:rPr lang="en-US" smtClean="0"/>
              <a:t>Click to edit Master text styles</a:t>
            </a:r>
          </a:p>
        </p:txBody>
      </p:sp>
      <p:sp>
        <p:nvSpPr>
          <p:cNvPr id="5" name="Date Placeholder 4"/>
          <p:cNvSpPr>
            <a:spLocks noGrp="1"/>
          </p:cNvSpPr>
          <p:nvPr>
            <p:ph type="dt" sz="half" idx="10"/>
          </p:nvPr>
        </p:nvSpPr>
        <p:spPr>
          <a:xfrm>
            <a:off x="855008" y="6482889"/>
            <a:ext cx="2798207" cy="372394"/>
          </a:xfrm>
          <a:prstGeom prst="rect">
            <a:avLst/>
          </a:prstGeom>
        </p:spPr>
        <p:txBody>
          <a:bodyPr/>
          <a:lstStyle/>
          <a:p>
            <a:fld id="{DCFEC337-F49E-4F06-AD45-E50D8AA79461}" type="datetimeFigureOut">
              <a:rPr lang="en-US" smtClean="0"/>
              <a:t>12/5/2012</a:t>
            </a:fld>
            <a:endParaRPr lang="en-US"/>
          </a:p>
        </p:txBody>
      </p:sp>
      <p:sp>
        <p:nvSpPr>
          <p:cNvPr id="6" name="Footer Placeholder 5"/>
          <p:cNvSpPr>
            <a:spLocks noGrp="1"/>
          </p:cNvSpPr>
          <p:nvPr>
            <p:ph type="ftr" sz="quarter" idx="11"/>
          </p:nvPr>
        </p:nvSpPr>
        <p:spPr>
          <a:xfrm>
            <a:off x="4119583" y="6482889"/>
            <a:ext cx="4197310" cy="372394"/>
          </a:xfrm>
          <a:prstGeom prst="rect">
            <a:avLst/>
          </a:prstGeom>
        </p:spPr>
        <p:txBody>
          <a:bodyPr/>
          <a:lstStyle/>
          <a:p>
            <a:endParaRPr lang="en-US"/>
          </a:p>
        </p:txBody>
      </p:sp>
      <p:sp>
        <p:nvSpPr>
          <p:cNvPr id="7" name="Slide Number Placeholder 6"/>
          <p:cNvSpPr>
            <a:spLocks noGrp="1"/>
          </p:cNvSpPr>
          <p:nvPr>
            <p:ph type="sldNum" sz="quarter" idx="12"/>
          </p:nvPr>
        </p:nvSpPr>
        <p:spPr>
          <a:xfrm>
            <a:off x="8783260" y="6482889"/>
            <a:ext cx="2798207" cy="372394"/>
          </a:xfrm>
          <a:prstGeom prst="rect">
            <a:avLst/>
          </a:prstGeom>
        </p:spPr>
        <p:txBody>
          <a:bodyPr/>
          <a:lstStyle/>
          <a:p>
            <a:fld id="{26D26E0A-E82B-48B7-A9FA-95DBDF5174BC}" type="slidenum">
              <a:rPr lang="en-US" smtClean="0"/>
              <a:t>‹#›</a:t>
            </a:fld>
            <a:endParaRPr lang="en-US"/>
          </a:p>
        </p:txBody>
      </p:sp>
    </p:spTree>
    <p:extLst>
      <p:ext uri="{BB962C8B-B14F-4D97-AF65-F5344CB8AC3E}">
        <p14:creationId xmlns:p14="http://schemas.microsoft.com/office/powerpoint/2010/main" val="385361412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56627" y="372394"/>
            <a:ext cx="10726460" cy="1351952"/>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56628" y="2031212"/>
            <a:ext cx="5261211" cy="523733"/>
          </a:xfrm>
        </p:spPr>
        <p:txBody>
          <a:bodyPr anchor="b"/>
          <a:lstStyle>
            <a:lvl1pPr marL="0" indent="0">
              <a:buNone/>
              <a:defRPr sz="2448" b="1"/>
            </a:lvl1pPr>
            <a:lvl2pPr marL="466298" indent="0">
              <a:buNone/>
              <a:defRPr sz="2040" b="1"/>
            </a:lvl2pPr>
            <a:lvl3pPr marL="932597" indent="0">
              <a:buNone/>
              <a:defRPr sz="1836" b="1"/>
            </a:lvl3pPr>
            <a:lvl4pPr marL="1398895" indent="0">
              <a:buNone/>
              <a:defRPr sz="1632" b="1"/>
            </a:lvl4pPr>
            <a:lvl5pPr marL="1865193" indent="0">
              <a:buNone/>
              <a:defRPr sz="1632" b="1"/>
            </a:lvl5pPr>
            <a:lvl6pPr marL="2331491" indent="0">
              <a:buNone/>
              <a:defRPr sz="1632" b="1"/>
            </a:lvl6pPr>
            <a:lvl7pPr marL="2797790" indent="0">
              <a:buNone/>
              <a:defRPr sz="1632" b="1"/>
            </a:lvl7pPr>
            <a:lvl8pPr marL="3264088" indent="0">
              <a:buNone/>
              <a:defRPr sz="1632" b="1"/>
            </a:lvl8pPr>
            <a:lvl9pPr marL="3730386" indent="0">
              <a:buNone/>
              <a:defRPr sz="1632" b="1"/>
            </a:lvl9pPr>
          </a:lstStyle>
          <a:p>
            <a:pPr lvl="0"/>
            <a:r>
              <a:rPr lang="en-US" smtClean="0"/>
              <a:t>Click to edit Master text styles</a:t>
            </a:r>
          </a:p>
        </p:txBody>
      </p:sp>
      <p:sp>
        <p:nvSpPr>
          <p:cNvPr id="4" name="Content Placeholder 3"/>
          <p:cNvSpPr>
            <a:spLocks noGrp="1"/>
          </p:cNvSpPr>
          <p:nvPr>
            <p:ph sz="half" idx="2"/>
          </p:nvPr>
        </p:nvSpPr>
        <p:spPr>
          <a:xfrm>
            <a:off x="856628" y="2554944"/>
            <a:ext cx="5261211" cy="264687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295965" y="2031212"/>
            <a:ext cx="5287122" cy="523733"/>
          </a:xfrm>
        </p:spPr>
        <p:txBody>
          <a:bodyPr anchor="b"/>
          <a:lstStyle>
            <a:lvl1pPr marL="0" indent="0">
              <a:buNone/>
              <a:defRPr sz="2448" b="1"/>
            </a:lvl1pPr>
            <a:lvl2pPr marL="466298" indent="0">
              <a:buNone/>
              <a:defRPr sz="2040" b="1"/>
            </a:lvl2pPr>
            <a:lvl3pPr marL="932597" indent="0">
              <a:buNone/>
              <a:defRPr sz="1836" b="1"/>
            </a:lvl3pPr>
            <a:lvl4pPr marL="1398895" indent="0">
              <a:buNone/>
              <a:defRPr sz="1632" b="1"/>
            </a:lvl4pPr>
            <a:lvl5pPr marL="1865193" indent="0">
              <a:buNone/>
              <a:defRPr sz="1632" b="1"/>
            </a:lvl5pPr>
            <a:lvl6pPr marL="2331491" indent="0">
              <a:buNone/>
              <a:defRPr sz="1632" b="1"/>
            </a:lvl6pPr>
            <a:lvl7pPr marL="2797790" indent="0">
              <a:buNone/>
              <a:defRPr sz="1632" b="1"/>
            </a:lvl7pPr>
            <a:lvl8pPr marL="3264088" indent="0">
              <a:buNone/>
              <a:defRPr sz="1632" b="1"/>
            </a:lvl8pPr>
            <a:lvl9pPr marL="3730386" indent="0">
              <a:buNone/>
              <a:defRPr sz="1632" b="1"/>
            </a:lvl9pPr>
          </a:lstStyle>
          <a:p>
            <a:pPr lvl="0"/>
            <a:r>
              <a:rPr lang="en-US" smtClean="0"/>
              <a:t>Click to edit Master text styles</a:t>
            </a:r>
          </a:p>
        </p:txBody>
      </p:sp>
      <p:sp>
        <p:nvSpPr>
          <p:cNvPr id="6" name="Content Placeholder 5"/>
          <p:cNvSpPr>
            <a:spLocks noGrp="1"/>
          </p:cNvSpPr>
          <p:nvPr>
            <p:ph sz="quarter" idx="4"/>
          </p:nvPr>
        </p:nvSpPr>
        <p:spPr>
          <a:xfrm>
            <a:off x="6295965" y="2554944"/>
            <a:ext cx="5287122" cy="264687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855008" y="6482889"/>
            <a:ext cx="2798207" cy="372394"/>
          </a:xfrm>
          <a:prstGeom prst="rect">
            <a:avLst/>
          </a:prstGeom>
        </p:spPr>
        <p:txBody>
          <a:bodyPr/>
          <a:lstStyle/>
          <a:p>
            <a:fld id="{DCFEC337-F49E-4F06-AD45-E50D8AA79461}" type="datetimeFigureOut">
              <a:rPr lang="en-US" smtClean="0"/>
              <a:t>12/5/2012</a:t>
            </a:fld>
            <a:endParaRPr lang="en-US"/>
          </a:p>
        </p:txBody>
      </p:sp>
      <p:sp>
        <p:nvSpPr>
          <p:cNvPr id="8" name="Footer Placeholder 7"/>
          <p:cNvSpPr>
            <a:spLocks noGrp="1"/>
          </p:cNvSpPr>
          <p:nvPr>
            <p:ph type="ftr" sz="quarter" idx="11"/>
          </p:nvPr>
        </p:nvSpPr>
        <p:spPr>
          <a:xfrm>
            <a:off x="4119583" y="6482889"/>
            <a:ext cx="4197310" cy="372394"/>
          </a:xfrm>
          <a:prstGeom prst="rect">
            <a:avLst/>
          </a:prstGeom>
        </p:spPr>
        <p:txBody>
          <a:bodyPr/>
          <a:lstStyle/>
          <a:p>
            <a:endParaRPr lang="en-US"/>
          </a:p>
        </p:txBody>
      </p:sp>
      <p:sp>
        <p:nvSpPr>
          <p:cNvPr id="9" name="Slide Number Placeholder 8"/>
          <p:cNvSpPr>
            <a:spLocks noGrp="1"/>
          </p:cNvSpPr>
          <p:nvPr>
            <p:ph type="sldNum" sz="quarter" idx="12"/>
          </p:nvPr>
        </p:nvSpPr>
        <p:spPr>
          <a:xfrm>
            <a:off x="8783260" y="6482889"/>
            <a:ext cx="2798207" cy="372394"/>
          </a:xfrm>
          <a:prstGeom prst="rect">
            <a:avLst/>
          </a:prstGeom>
        </p:spPr>
        <p:txBody>
          <a:bodyPr/>
          <a:lstStyle/>
          <a:p>
            <a:fld id="{26D26E0A-E82B-48B7-A9FA-95DBDF5174BC}" type="slidenum">
              <a:rPr lang="en-US" smtClean="0"/>
              <a:t>‹#›</a:t>
            </a:fld>
            <a:endParaRPr lang="en-US"/>
          </a:p>
        </p:txBody>
      </p:sp>
    </p:spTree>
    <p:extLst>
      <p:ext uri="{BB962C8B-B14F-4D97-AF65-F5344CB8AC3E}">
        <p14:creationId xmlns:p14="http://schemas.microsoft.com/office/powerpoint/2010/main" val="388851319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5326043"/>
            <a:ext cx="8230899" cy="1372414"/>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31636116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55008" y="1861968"/>
            <a:ext cx="5285502" cy="264687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295965" y="1861968"/>
            <a:ext cx="5285502" cy="264687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55008" y="6482889"/>
            <a:ext cx="2798207" cy="372394"/>
          </a:xfrm>
          <a:prstGeom prst="rect">
            <a:avLst/>
          </a:prstGeom>
        </p:spPr>
        <p:txBody>
          <a:bodyPr/>
          <a:lstStyle/>
          <a:p>
            <a:fld id="{DCFEC337-F49E-4F06-AD45-E50D8AA79461}" type="datetimeFigureOut">
              <a:rPr lang="en-US" smtClean="0"/>
              <a:t>12/5/2012</a:t>
            </a:fld>
            <a:endParaRPr lang="en-US"/>
          </a:p>
        </p:txBody>
      </p:sp>
      <p:sp>
        <p:nvSpPr>
          <p:cNvPr id="6" name="Footer Placeholder 5"/>
          <p:cNvSpPr>
            <a:spLocks noGrp="1"/>
          </p:cNvSpPr>
          <p:nvPr>
            <p:ph type="ftr" sz="quarter" idx="11"/>
          </p:nvPr>
        </p:nvSpPr>
        <p:spPr>
          <a:xfrm>
            <a:off x="4119583" y="6482889"/>
            <a:ext cx="4197310" cy="372394"/>
          </a:xfrm>
          <a:prstGeom prst="rect">
            <a:avLst/>
          </a:prstGeom>
        </p:spPr>
        <p:txBody>
          <a:bodyPr/>
          <a:lstStyle/>
          <a:p>
            <a:endParaRPr lang="en-US"/>
          </a:p>
        </p:txBody>
      </p:sp>
      <p:sp>
        <p:nvSpPr>
          <p:cNvPr id="7" name="Slide Number Placeholder 6"/>
          <p:cNvSpPr>
            <a:spLocks noGrp="1"/>
          </p:cNvSpPr>
          <p:nvPr>
            <p:ph type="sldNum" sz="quarter" idx="12"/>
          </p:nvPr>
        </p:nvSpPr>
        <p:spPr>
          <a:xfrm>
            <a:off x="8783260" y="6482889"/>
            <a:ext cx="2798207" cy="372394"/>
          </a:xfrm>
          <a:prstGeom prst="rect">
            <a:avLst/>
          </a:prstGeom>
        </p:spPr>
        <p:txBody>
          <a:bodyPr/>
          <a:lstStyle/>
          <a:p>
            <a:fld id="{26D26E0A-E82B-48B7-A9FA-95DBDF5174BC}" type="slidenum">
              <a:rPr lang="en-US" smtClean="0"/>
              <a:t>‹#›</a:t>
            </a:fld>
            <a:endParaRPr lang="en-US"/>
          </a:p>
        </p:txBody>
      </p:sp>
    </p:spTree>
    <p:extLst>
      <p:ext uri="{BB962C8B-B14F-4D97-AF65-F5344CB8AC3E}">
        <p14:creationId xmlns:p14="http://schemas.microsoft.com/office/powerpoint/2010/main" val="58944051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3"/>
            <a:ext cx="11887200" cy="2047629"/>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533" indent="0">
              <a:buNone/>
              <a:defRPr/>
            </a:lvl3pPr>
            <a:lvl4pPr marL="457065" indent="0">
              <a:buNone/>
              <a:defRPr/>
            </a:lvl4pPr>
            <a:lvl5pPr marL="685598"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96953939"/>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3"/>
            <a:ext cx="11887200" cy="2047629"/>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33" indent="0">
              <a:buNone/>
              <a:defRPr/>
            </a:lvl3pPr>
            <a:lvl4pPr marL="457065" indent="0">
              <a:buNone/>
              <a:defRPr/>
            </a:lvl4pPr>
            <a:lvl5pPr marL="685598"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10244629"/>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1"/>
            <a:ext cx="11887200" cy="2116688"/>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02061542"/>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1"/>
            <a:ext cx="11887200" cy="2116688"/>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35038937"/>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04946369"/>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289669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52"/>
            <a:ext cx="5486399" cy="2536079"/>
          </a:xfrm>
        </p:spPr>
        <p:txBody>
          <a:bodyPr wrap="square">
            <a:spAutoFit/>
          </a:bodyPr>
          <a:lstStyle>
            <a:lvl1pPr marL="287254" indent="-287254">
              <a:spcBef>
                <a:spcPts val="1224"/>
              </a:spcBef>
              <a:buClr>
                <a:schemeClr val="tx1"/>
              </a:buClr>
              <a:buFont typeface="Arial" pitchFamily="34" charset="0"/>
              <a:buChar char="•"/>
              <a:defRPr sz="3600"/>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52"/>
            <a:ext cx="5486399" cy="2536079"/>
          </a:xfrm>
        </p:spPr>
        <p:txBody>
          <a:bodyPr wrap="square">
            <a:spAutoFit/>
          </a:bodyPr>
          <a:lstStyle>
            <a:lvl1pPr marL="287254" indent="-287254">
              <a:spcBef>
                <a:spcPts val="1224"/>
              </a:spcBef>
              <a:buClr>
                <a:schemeClr val="tx1"/>
              </a:buClr>
              <a:buFont typeface="Arial" pitchFamily="34" charset="0"/>
              <a:buChar char="•"/>
              <a:defRPr sz="3600"/>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23785087"/>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52"/>
            <a:ext cx="5486399" cy="2536079"/>
          </a:xfrm>
        </p:spPr>
        <p:txBody>
          <a:bodyPr wrap="square">
            <a:spAutoFit/>
          </a:bodyPr>
          <a:lstStyle>
            <a:lvl1pPr marL="287254" indent="-287254">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52"/>
            <a:ext cx="5486399" cy="2536079"/>
          </a:xfrm>
        </p:spPr>
        <p:txBody>
          <a:bodyPr wrap="square">
            <a:spAutoFit/>
          </a:bodyPr>
          <a:lstStyle>
            <a:lvl1pPr marL="287254" indent="-287254">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94875693"/>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53543248"/>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1236781"/>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theme" Target="../theme/theme2.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10" Type="http://schemas.openxmlformats.org/officeDocument/2006/relationships/slideLayout" Target="../slideLayouts/slideLayout36.xml"/><Relationship Id="rId19" Type="http://schemas.openxmlformats.org/officeDocument/2006/relationships/image" Target="../media/image6.png"/><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1.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image" Target="../media/image6.png"/><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theme" Target="../theme/theme3.xml"/><Relationship Id="rId5" Type="http://schemas.openxmlformats.org/officeDocument/2006/relationships/slideLayout" Target="../slideLayouts/slideLayout4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6" r:id="rId1"/>
    <p:sldLayoutId id="2147484163"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 id="2147484205" r:id="rId23"/>
    <p:sldLayoutId id="2147484206" r:id="rId24"/>
    <p:sldLayoutId id="2147484207" r:id="rId25"/>
    <p:sldLayoutId id="2147484208" r:id="rId26"/>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9">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 id="2147484209" r:id="rId12"/>
    <p:sldLayoutId id="2147484210" r:id="rId13"/>
    <p:sldLayoutId id="2147484212" r:id="rId14"/>
    <p:sldLayoutId id="2147484215" r:id="rId15"/>
    <p:sldLayoutId id="2147484216" r:id="rId16"/>
    <p:sldLayoutId id="2147484217" r:id="rId17"/>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12">
            <a:extLst>
              <a:ext uri="{28A0092B-C50C-407E-A947-70E740481C1C}">
                <a14:useLocalDpi xmlns:a14="http://schemas.microsoft.com/office/drawing/2010/main" val="0"/>
              </a:ext>
            </a:extLst>
          </a:blip>
          <a:stretch>
            <a:fillRect/>
          </a:stretch>
        </p:blipFill>
        <p:spPr bwMode="auto">
          <a:xfrm>
            <a:off x="317" y="-317"/>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41" y="295276"/>
            <a:ext cx="11889564" cy="917575"/>
          </a:xfrm>
          <a:prstGeom prst="rect">
            <a:avLst/>
          </a:prstGeom>
        </p:spPr>
        <p:txBody>
          <a:bodyPr vert="horz" wrap="square" lIns="146274" tIns="91422" rIns="146274" bIns="91422"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2"/>
            <a:ext cx="11887198" cy="2116688"/>
          </a:xfrm>
          <a:prstGeom prst="rect">
            <a:avLst/>
          </a:prstGeom>
        </p:spPr>
        <p:txBody>
          <a:bodyPr vert="horz" wrap="square" lIns="146274" tIns="91422" rIns="146274" bIns="91422"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46882023"/>
      </p:ext>
    </p:extLst>
  </p:cSld>
  <p:clrMap bg1="lt1" tx1="dk1" bg2="lt2" tx2="dk2" accent1="accent1" accent2="accent2" accent3="accent3" accent4="accent4" accent5="accent5" accent6="accent6" hlink="hlink" folHlink="folHlink"/>
  <p:sldLayoutIdLst>
    <p:sldLayoutId id="2147484219" r:id="rId1"/>
    <p:sldLayoutId id="2147484220" r:id="rId2"/>
    <p:sldLayoutId id="2147484221" r:id="rId3"/>
    <p:sldLayoutId id="2147484222" r:id="rId4"/>
    <p:sldLayoutId id="2147484223" r:id="rId5"/>
    <p:sldLayoutId id="2147484224" r:id="rId6"/>
    <p:sldLayoutId id="2147484225" r:id="rId7"/>
    <p:sldLayoutId id="2147484226" r:id="rId8"/>
    <p:sldLayoutId id="2147484227" r:id="rId9"/>
    <p:sldLayoutId id="2147484228" r:id="rId10"/>
  </p:sldLayoutIdLst>
  <p:transition>
    <p:fade/>
  </p:transition>
  <p:timing>
    <p:tnLst>
      <p:par>
        <p:cTn id="1" dur="indefinite" restart="never" nodeType="tmRoot"/>
      </p:par>
    </p:tnLst>
  </p:timing>
  <p:txStyles>
    <p:titleStyle>
      <a:lvl1pPr algn="l" defTabSz="932560"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3" marR="0" indent="-342833" algn="l" defTabSz="932560"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086" marR="0" indent="-241253" algn="l" defTabSz="932560"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4"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498"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053"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4537"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1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09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7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0" rtl="0" eaLnBrk="1" latinLnBrk="0" hangingPunct="1">
        <a:defRPr sz="1800" kern="1200">
          <a:solidFill>
            <a:schemeClr val="tx1"/>
          </a:solidFill>
          <a:latin typeface="+mn-lt"/>
          <a:ea typeface="+mn-ea"/>
          <a:cs typeface="+mn-cs"/>
        </a:defRPr>
      </a:lvl1pPr>
      <a:lvl2pPr marL="466280" algn="l" defTabSz="932560" rtl="0" eaLnBrk="1" latinLnBrk="0" hangingPunct="1">
        <a:defRPr sz="1800" kern="1200">
          <a:solidFill>
            <a:schemeClr val="tx1"/>
          </a:solidFill>
          <a:latin typeface="+mn-lt"/>
          <a:ea typeface="+mn-ea"/>
          <a:cs typeface="+mn-cs"/>
        </a:defRPr>
      </a:lvl2pPr>
      <a:lvl3pPr marL="932560" algn="l" defTabSz="932560" rtl="0" eaLnBrk="1" latinLnBrk="0" hangingPunct="1">
        <a:defRPr sz="1800" kern="1200">
          <a:solidFill>
            <a:schemeClr val="tx1"/>
          </a:solidFill>
          <a:latin typeface="+mn-lt"/>
          <a:ea typeface="+mn-ea"/>
          <a:cs typeface="+mn-cs"/>
        </a:defRPr>
      </a:lvl3pPr>
      <a:lvl4pPr marL="1398839" algn="l" defTabSz="932560" rtl="0" eaLnBrk="1" latinLnBrk="0" hangingPunct="1">
        <a:defRPr sz="1800" kern="1200">
          <a:solidFill>
            <a:schemeClr val="tx1"/>
          </a:solidFill>
          <a:latin typeface="+mn-lt"/>
          <a:ea typeface="+mn-ea"/>
          <a:cs typeface="+mn-cs"/>
        </a:defRPr>
      </a:lvl4pPr>
      <a:lvl5pPr marL="1865118" algn="l" defTabSz="932560" rtl="0" eaLnBrk="1" latinLnBrk="0" hangingPunct="1">
        <a:defRPr sz="1800" kern="1200">
          <a:solidFill>
            <a:schemeClr val="tx1"/>
          </a:solidFill>
          <a:latin typeface="+mn-lt"/>
          <a:ea typeface="+mn-ea"/>
          <a:cs typeface="+mn-cs"/>
        </a:defRPr>
      </a:lvl5pPr>
      <a:lvl6pPr marL="2331399" algn="l" defTabSz="932560" rtl="0" eaLnBrk="1" latinLnBrk="0" hangingPunct="1">
        <a:defRPr sz="1800" kern="1200">
          <a:solidFill>
            <a:schemeClr val="tx1"/>
          </a:solidFill>
          <a:latin typeface="+mn-lt"/>
          <a:ea typeface="+mn-ea"/>
          <a:cs typeface="+mn-cs"/>
        </a:defRPr>
      </a:lvl6pPr>
      <a:lvl7pPr marL="2797678" algn="l" defTabSz="932560" rtl="0" eaLnBrk="1" latinLnBrk="0" hangingPunct="1">
        <a:defRPr sz="1800" kern="1200">
          <a:solidFill>
            <a:schemeClr val="tx1"/>
          </a:solidFill>
          <a:latin typeface="+mn-lt"/>
          <a:ea typeface="+mn-ea"/>
          <a:cs typeface="+mn-cs"/>
        </a:defRPr>
      </a:lvl7pPr>
      <a:lvl8pPr marL="3263957" algn="l" defTabSz="932560" rtl="0" eaLnBrk="1" latinLnBrk="0" hangingPunct="1">
        <a:defRPr sz="1800" kern="1200">
          <a:solidFill>
            <a:schemeClr val="tx1"/>
          </a:solidFill>
          <a:latin typeface="+mn-lt"/>
          <a:ea typeface="+mn-ea"/>
          <a:cs typeface="+mn-cs"/>
        </a:defRPr>
      </a:lvl8pPr>
      <a:lvl9pPr marL="3730238" algn="l" defTabSz="93256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myspc.sharepointconference.com/" TargetMode="External"/><Relationship Id="rId1" Type="http://schemas.openxmlformats.org/officeDocument/2006/relationships/slideLayout" Target="../slideLayouts/slideLayout5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1699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Upgrade Throttling Internals</a:t>
            </a:r>
            <a:endParaRPr lang="en-US" dirty="0"/>
          </a:p>
        </p:txBody>
      </p:sp>
    </p:spTree>
    <p:extLst>
      <p:ext uri="{BB962C8B-B14F-4D97-AF65-F5344CB8AC3E}">
        <p14:creationId xmlns:p14="http://schemas.microsoft.com/office/powerpoint/2010/main" val="2748096550"/>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Upgrade Throttling Mechanisms</a:t>
            </a:r>
            <a:endParaRPr lang="en-US" dirty="0"/>
          </a:p>
        </p:txBody>
      </p:sp>
      <p:sp>
        <p:nvSpPr>
          <p:cNvPr id="143" name="Content Placeholder 142"/>
          <p:cNvSpPr>
            <a:spLocks noGrp="1"/>
          </p:cNvSpPr>
          <p:nvPr>
            <p:ph idx="1"/>
          </p:nvPr>
        </p:nvSpPr>
        <p:spPr/>
        <p:txBody>
          <a:bodyPr/>
          <a:lstStyle/>
          <a:p>
            <a:endParaRPr lang="en-US"/>
          </a:p>
        </p:txBody>
      </p:sp>
      <p:sp>
        <p:nvSpPr>
          <p:cNvPr id="3" name="Text Placeholder"/>
          <p:cNvSpPr>
            <a:spLocks noGrp="1"/>
          </p:cNvSpPr>
          <p:nvPr>
            <p:ph type="body" sz="half" idx="2"/>
          </p:nvPr>
        </p:nvSpPr>
        <p:spPr>
          <a:xfrm>
            <a:off x="856628" y="2098357"/>
            <a:ext cx="4011087" cy="3879370"/>
          </a:xfrm>
        </p:spPr>
        <p:txBody>
          <a:bodyPr/>
          <a:lstStyle/>
          <a:p>
            <a:pPr marL="342900" indent="-342900">
              <a:buFont typeface="+mj-lt"/>
              <a:buAutoNum type="arabicPeriod"/>
            </a:pPr>
            <a:r>
              <a:rPr lang="en-US" dirty="0" smtClean="0"/>
              <a:t>Too many upgrades at once</a:t>
            </a:r>
          </a:p>
          <a:p>
            <a:pPr lvl="1"/>
            <a:r>
              <a:rPr lang="en-US" sz="1224" dirty="0" smtClean="0">
                <a:latin typeface="+mn-lt"/>
              </a:rPr>
              <a:t>Can overload SharePoint and/or SQL</a:t>
            </a:r>
            <a:endParaRPr lang="en-US" sz="1224" dirty="0">
              <a:latin typeface="+mn-lt"/>
            </a:endParaRPr>
          </a:p>
          <a:p>
            <a:pPr marL="342900" indent="-342900">
              <a:buFont typeface="+mj-lt"/>
              <a:buAutoNum type="arabicPeriod"/>
            </a:pPr>
            <a:r>
              <a:rPr lang="en-US" dirty="0" smtClean="0"/>
              <a:t>Finished upgrades reduce impact</a:t>
            </a:r>
          </a:p>
          <a:p>
            <a:pPr marL="342900" indent="-342900">
              <a:buFont typeface="+mj-lt"/>
              <a:buAutoNum type="arabicPeriod"/>
            </a:pPr>
            <a:r>
              <a:rPr lang="en-US" dirty="0" smtClean="0"/>
              <a:t>Add insight into throttles:</a:t>
            </a:r>
          </a:p>
          <a:p>
            <a:pPr lvl="1"/>
            <a:r>
              <a:rPr lang="en-US" dirty="0" smtClean="0"/>
              <a:t>Per database parallelism throttle</a:t>
            </a:r>
          </a:p>
          <a:p>
            <a:pPr lvl="1"/>
            <a:r>
              <a:rPr lang="en-US" dirty="0" smtClean="0"/>
              <a:t>Per process parallelism throttle</a:t>
            </a:r>
          </a:p>
          <a:p>
            <a:pPr marL="342900" indent="-342900">
              <a:buFont typeface="+mj-lt"/>
              <a:buAutoNum type="arabicPeriod"/>
            </a:pPr>
            <a:r>
              <a:rPr lang="en-US" dirty="0" smtClean="0"/>
              <a:t>Database throttle impact on parallelism</a:t>
            </a:r>
          </a:p>
          <a:p>
            <a:pPr lvl="1"/>
            <a:r>
              <a:rPr lang="en-US" dirty="0" smtClean="0"/>
              <a:t>Sessions beyond limit are queued &amp; throttled</a:t>
            </a:r>
          </a:p>
          <a:p>
            <a:pPr marL="342900" indent="-342900">
              <a:buFont typeface="+mj-lt"/>
              <a:buAutoNum type="arabicPeriod"/>
            </a:pPr>
            <a:r>
              <a:rPr lang="en-US" dirty="0" smtClean="0"/>
              <a:t>Cleanup of upgrade sessions</a:t>
            </a:r>
          </a:p>
          <a:p>
            <a:pPr marL="342900" indent="-342900">
              <a:buFont typeface="+mj-lt"/>
              <a:buAutoNum type="arabicPeriod"/>
            </a:pPr>
            <a:r>
              <a:rPr lang="en-US" dirty="0" smtClean="0"/>
              <a:t>Process throttle impact on parallelism</a:t>
            </a:r>
          </a:p>
          <a:p>
            <a:pPr lvl="1"/>
            <a:r>
              <a:rPr lang="en-US" dirty="0" smtClean="0"/>
              <a:t>Sessions </a:t>
            </a:r>
            <a:r>
              <a:rPr lang="en-US" dirty="0"/>
              <a:t>beyond limit are queued </a:t>
            </a:r>
            <a:r>
              <a:rPr lang="en-US" dirty="0" smtClean="0"/>
              <a:t>&amp; throttled</a:t>
            </a:r>
            <a:endParaRPr lang="en-US" dirty="0"/>
          </a:p>
          <a:p>
            <a:pPr marL="342900" indent="-342900">
              <a:buFont typeface="+mj-lt"/>
              <a:buAutoNum type="arabicPeriod"/>
            </a:pPr>
            <a:r>
              <a:rPr lang="en-US" dirty="0" smtClean="0"/>
              <a:t>Cleanup </a:t>
            </a:r>
            <a:r>
              <a:rPr lang="en-US" dirty="0"/>
              <a:t>of upgrade sessions</a:t>
            </a:r>
            <a:endParaRPr lang="en-US" dirty="0" smtClean="0"/>
          </a:p>
          <a:p>
            <a:endParaRPr lang="en-US" dirty="0" smtClean="0"/>
          </a:p>
          <a:p>
            <a:endParaRPr lang="en-US" dirty="0"/>
          </a:p>
        </p:txBody>
      </p:sp>
      <p:sp>
        <p:nvSpPr>
          <p:cNvPr id="5" name="Server 1"/>
          <p:cNvSpPr/>
          <p:nvPr/>
        </p:nvSpPr>
        <p:spPr>
          <a:xfrm>
            <a:off x="5272226" y="982662"/>
            <a:ext cx="3046096" cy="2314753"/>
          </a:xfrm>
          <a:prstGeom prst="roundRect">
            <a:avLst>
              <a:gd name="adj" fmla="val 7525"/>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600" dirty="0"/>
              <a:t>Server 1</a:t>
            </a:r>
          </a:p>
        </p:txBody>
      </p:sp>
      <p:sp>
        <p:nvSpPr>
          <p:cNvPr id="6" name="Server 2"/>
          <p:cNvSpPr/>
          <p:nvPr/>
        </p:nvSpPr>
        <p:spPr>
          <a:xfrm>
            <a:off x="5272226" y="3662974"/>
            <a:ext cx="3046096" cy="2314753"/>
          </a:xfrm>
          <a:prstGeom prst="roundRect">
            <a:avLst>
              <a:gd name="adj" fmla="val 7525"/>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600" dirty="0"/>
              <a:t>Server 2</a:t>
            </a:r>
          </a:p>
        </p:txBody>
      </p:sp>
      <p:sp>
        <p:nvSpPr>
          <p:cNvPr id="7" name="Content Database 1"/>
          <p:cNvSpPr/>
          <p:nvPr/>
        </p:nvSpPr>
        <p:spPr>
          <a:xfrm>
            <a:off x="9271946" y="1193876"/>
            <a:ext cx="2646264" cy="1941164"/>
          </a:xfrm>
          <a:prstGeom prst="can">
            <a:avLst>
              <a:gd name="adj" fmla="val 161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sp>
        <p:nvSpPr>
          <p:cNvPr id="8" name="Content Database 2"/>
          <p:cNvSpPr/>
          <p:nvPr/>
        </p:nvSpPr>
        <p:spPr>
          <a:xfrm>
            <a:off x="9286973" y="3849768"/>
            <a:ext cx="2646264" cy="1941164"/>
          </a:xfrm>
          <a:prstGeom prst="can">
            <a:avLst>
              <a:gd name="adj" fmla="val 161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sp>
        <p:nvSpPr>
          <p:cNvPr id="9" name="App Pool 1A"/>
          <p:cNvSpPr/>
          <p:nvPr/>
        </p:nvSpPr>
        <p:spPr>
          <a:xfrm>
            <a:off x="5484996" y="1354997"/>
            <a:ext cx="1213675" cy="816028"/>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1836" dirty="0"/>
              <a:t>Web App A</a:t>
            </a:r>
          </a:p>
        </p:txBody>
      </p:sp>
      <p:sp>
        <p:nvSpPr>
          <p:cNvPr id="10" name="App Pool 1B"/>
          <p:cNvSpPr/>
          <p:nvPr/>
        </p:nvSpPr>
        <p:spPr>
          <a:xfrm>
            <a:off x="5484995" y="2313634"/>
            <a:ext cx="1213675" cy="816028"/>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US" sz="1836" dirty="0"/>
              <a:t>Web App B</a:t>
            </a:r>
          </a:p>
        </p:txBody>
      </p:sp>
      <p:sp>
        <p:nvSpPr>
          <p:cNvPr id="11" name="App Pool 2A"/>
          <p:cNvSpPr/>
          <p:nvPr/>
        </p:nvSpPr>
        <p:spPr>
          <a:xfrm>
            <a:off x="5484996" y="4040490"/>
            <a:ext cx="1213675" cy="816028"/>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1836" dirty="0"/>
              <a:t>Web App A</a:t>
            </a:r>
          </a:p>
        </p:txBody>
      </p:sp>
      <p:sp>
        <p:nvSpPr>
          <p:cNvPr id="12" name="App Pool 2B"/>
          <p:cNvSpPr/>
          <p:nvPr/>
        </p:nvSpPr>
        <p:spPr>
          <a:xfrm>
            <a:off x="5484995" y="4999127"/>
            <a:ext cx="1213675" cy="816028"/>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US" sz="1836"/>
              <a:t>Web App B</a:t>
            </a:r>
            <a:endParaRPr lang="en-US" sz="1836" dirty="0"/>
          </a:p>
        </p:txBody>
      </p:sp>
      <p:sp>
        <p:nvSpPr>
          <p:cNvPr id="17" name="WebApp A Site 1"/>
          <p:cNvSpPr/>
          <p:nvPr/>
        </p:nvSpPr>
        <p:spPr>
          <a:xfrm>
            <a:off x="10922054" y="1534318"/>
            <a:ext cx="919864" cy="28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836" dirty="0" err="1"/>
              <a:t>SPSite</a:t>
            </a:r>
            <a:endParaRPr lang="en-US" sz="1836" dirty="0"/>
          </a:p>
        </p:txBody>
      </p:sp>
      <p:sp>
        <p:nvSpPr>
          <p:cNvPr id="20" name="WebApp A Site 2"/>
          <p:cNvSpPr/>
          <p:nvPr/>
        </p:nvSpPr>
        <p:spPr>
          <a:xfrm>
            <a:off x="10922054" y="1829748"/>
            <a:ext cx="919864" cy="28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836" dirty="0" err="1"/>
              <a:t>SPSite</a:t>
            </a:r>
            <a:endParaRPr lang="en-US" sz="1836" dirty="0"/>
          </a:p>
        </p:txBody>
      </p:sp>
      <p:sp>
        <p:nvSpPr>
          <p:cNvPr id="21" name="WebApp A Site 3"/>
          <p:cNvSpPr/>
          <p:nvPr/>
        </p:nvSpPr>
        <p:spPr>
          <a:xfrm>
            <a:off x="10922054" y="2125179"/>
            <a:ext cx="919864" cy="28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836" dirty="0" err="1"/>
              <a:t>SPSite</a:t>
            </a:r>
            <a:endParaRPr lang="en-US" sz="1836" dirty="0"/>
          </a:p>
        </p:txBody>
      </p:sp>
      <p:sp>
        <p:nvSpPr>
          <p:cNvPr id="22" name="WebApp A Site 4"/>
          <p:cNvSpPr/>
          <p:nvPr/>
        </p:nvSpPr>
        <p:spPr>
          <a:xfrm>
            <a:off x="10922054" y="2420609"/>
            <a:ext cx="919864" cy="28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836" dirty="0" err="1"/>
              <a:t>SPSite</a:t>
            </a:r>
            <a:endParaRPr lang="en-US" sz="1836" dirty="0"/>
          </a:p>
        </p:txBody>
      </p:sp>
      <p:sp>
        <p:nvSpPr>
          <p:cNvPr id="23" name="WebApp A Site 5"/>
          <p:cNvSpPr/>
          <p:nvPr/>
        </p:nvSpPr>
        <p:spPr>
          <a:xfrm>
            <a:off x="10922054" y="2716041"/>
            <a:ext cx="919864" cy="28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836" dirty="0" err="1"/>
              <a:t>SPSite</a:t>
            </a:r>
            <a:endParaRPr lang="en-US" sz="1836" dirty="0"/>
          </a:p>
        </p:txBody>
      </p:sp>
      <p:sp>
        <p:nvSpPr>
          <p:cNvPr id="24" name="WebApp B Site 1"/>
          <p:cNvSpPr/>
          <p:nvPr/>
        </p:nvSpPr>
        <p:spPr>
          <a:xfrm>
            <a:off x="10922054" y="4204114"/>
            <a:ext cx="919864" cy="28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36" dirty="0" err="1"/>
              <a:t>SPSite</a:t>
            </a:r>
            <a:endParaRPr lang="en-US" sz="1836" dirty="0"/>
          </a:p>
        </p:txBody>
      </p:sp>
      <p:sp>
        <p:nvSpPr>
          <p:cNvPr id="25" name="WebApp B Site 2"/>
          <p:cNvSpPr/>
          <p:nvPr/>
        </p:nvSpPr>
        <p:spPr>
          <a:xfrm>
            <a:off x="10922054" y="4502422"/>
            <a:ext cx="919864" cy="28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36" dirty="0" err="1"/>
              <a:t>SPSite</a:t>
            </a:r>
            <a:endParaRPr lang="en-US" sz="1836" dirty="0"/>
          </a:p>
        </p:txBody>
      </p:sp>
      <p:sp>
        <p:nvSpPr>
          <p:cNvPr id="26" name="WebApp B Site 3"/>
          <p:cNvSpPr/>
          <p:nvPr/>
        </p:nvSpPr>
        <p:spPr>
          <a:xfrm>
            <a:off x="10922054" y="4800730"/>
            <a:ext cx="919864" cy="28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36" dirty="0" err="1"/>
              <a:t>SPSite</a:t>
            </a:r>
            <a:endParaRPr lang="en-US" sz="1836" dirty="0"/>
          </a:p>
        </p:txBody>
      </p:sp>
      <p:sp>
        <p:nvSpPr>
          <p:cNvPr id="27" name="WebApp B Site 4"/>
          <p:cNvSpPr/>
          <p:nvPr/>
        </p:nvSpPr>
        <p:spPr>
          <a:xfrm>
            <a:off x="10922054" y="5099039"/>
            <a:ext cx="919864" cy="28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36" dirty="0" err="1"/>
              <a:t>SPSite</a:t>
            </a:r>
            <a:endParaRPr lang="en-US" sz="1836" dirty="0"/>
          </a:p>
        </p:txBody>
      </p:sp>
      <p:sp>
        <p:nvSpPr>
          <p:cNvPr id="28" name="WebApp B Site 5"/>
          <p:cNvSpPr/>
          <p:nvPr/>
        </p:nvSpPr>
        <p:spPr>
          <a:xfrm>
            <a:off x="10922054" y="5397346"/>
            <a:ext cx="919864" cy="28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36" dirty="0" err="1"/>
              <a:t>SPSite</a:t>
            </a:r>
            <a:endParaRPr lang="en-US" sz="1836" dirty="0"/>
          </a:p>
        </p:txBody>
      </p:sp>
      <p:cxnSp>
        <p:nvCxnSpPr>
          <p:cNvPr id="30" name="Upgrade Session S1A1"/>
          <p:cNvCxnSpPr>
            <a:stCxn id="9" idx="3"/>
            <a:endCxn id="17" idx="1"/>
          </p:cNvCxnSpPr>
          <p:nvPr/>
        </p:nvCxnSpPr>
        <p:spPr>
          <a:xfrm flipV="1">
            <a:off x="6698671" y="1675540"/>
            <a:ext cx="4223383" cy="87471"/>
          </a:xfrm>
          <a:prstGeom prst="straightConnector1">
            <a:avLst/>
          </a:prstGeom>
          <a:ln w="38100">
            <a:solidFill>
              <a:schemeClr val="accent2">
                <a:shade val="95000"/>
                <a:satMod val="150000"/>
              </a:schemeClr>
            </a:solidFill>
            <a:tailEnd type="triangle"/>
          </a:ln>
        </p:spPr>
        <p:style>
          <a:lnRef idx="3">
            <a:schemeClr val="accent2"/>
          </a:lnRef>
          <a:fillRef idx="0">
            <a:schemeClr val="accent2"/>
          </a:fillRef>
          <a:effectRef idx="2">
            <a:schemeClr val="accent2"/>
          </a:effectRef>
          <a:fontRef idx="minor">
            <a:schemeClr val="tx1"/>
          </a:fontRef>
        </p:style>
      </p:cxnSp>
      <p:cxnSp>
        <p:nvCxnSpPr>
          <p:cNvPr id="47" name="Upgrade Session S1A2"/>
          <p:cNvCxnSpPr>
            <a:stCxn id="9" idx="3"/>
            <a:endCxn id="20" idx="1"/>
          </p:cNvCxnSpPr>
          <p:nvPr/>
        </p:nvCxnSpPr>
        <p:spPr>
          <a:xfrm>
            <a:off x="6698671" y="1763011"/>
            <a:ext cx="4223383" cy="207959"/>
          </a:xfrm>
          <a:prstGeom prst="straightConnector1">
            <a:avLst/>
          </a:prstGeom>
          <a:ln w="38100">
            <a:solidFill>
              <a:schemeClr val="accent2">
                <a:shade val="95000"/>
                <a:satMod val="150000"/>
              </a:schemeClr>
            </a:solidFill>
            <a:tailEnd type="triangle"/>
          </a:ln>
        </p:spPr>
        <p:style>
          <a:lnRef idx="3">
            <a:schemeClr val="accent2"/>
          </a:lnRef>
          <a:fillRef idx="0">
            <a:schemeClr val="accent2"/>
          </a:fillRef>
          <a:effectRef idx="2">
            <a:schemeClr val="accent2"/>
          </a:effectRef>
          <a:fontRef idx="minor">
            <a:schemeClr val="tx1"/>
          </a:fontRef>
        </p:style>
      </p:cxnSp>
      <p:cxnSp>
        <p:nvCxnSpPr>
          <p:cNvPr id="38" name="Upgrade Session S1A3"/>
          <p:cNvCxnSpPr>
            <a:stCxn id="9" idx="3"/>
            <a:endCxn id="21" idx="1"/>
          </p:cNvCxnSpPr>
          <p:nvPr/>
        </p:nvCxnSpPr>
        <p:spPr>
          <a:xfrm>
            <a:off x="6698671" y="1763011"/>
            <a:ext cx="4223383" cy="503390"/>
          </a:xfrm>
          <a:prstGeom prst="straightConnector1">
            <a:avLst/>
          </a:prstGeom>
          <a:ln w="38100">
            <a:solidFill>
              <a:schemeClr val="accent2">
                <a:shade val="95000"/>
                <a:satMod val="150000"/>
              </a:schemeClr>
            </a:solidFill>
            <a:tailEnd type="triangle"/>
          </a:ln>
        </p:spPr>
        <p:style>
          <a:lnRef idx="3">
            <a:schemeClr val="accent2"/>
          </a:lnRef>
          <a:fillRef idx="0">
            <a:schemeClr val="accent2"/>
          </a:fillRef>
          <a:effectRef idx="2">
            <a:schemeClr val="accent2"/>
          </a:effectRef>
          <a:fontRef idx="minor">
            <a:schemeClr val="tx1"/>
          </a:fontRef>
        </p:style>
      </p:cxnSp>
      <p:cxnSp>
        <p:nvCxnSpPr>
          <p:cNvPr id="40" name="Upgrade Session S1A4"/>
          <p:cNvCxnSpPr>
            <a:stCxn id="9" idx="3"/>
            <a:endCxn id="22" idx="1"/>
          </p:cNvCxnSpPr>
          <p:nvPr/>
        </p:nvCxnSpPr>
        <p:spPr>
          <a:xfrm>
            <a:off x="6698671" y="1763011"/>
            <a:ext cx="4223383" cy="798820"/>
          </a:xfrm>
          <a:prstGeom prst="straightConnector1">
            <a:avLst/>
          </a:prstGeom>
          <a:ln w="38100">
            <a:solidFill>
              <a:schemeClr val="accent2">
                <a:shade val="95000"/>
                <a:satMod val="150000"/>
              </a:schemeClr>
            </a:solidFill>
            <a:tailEnd type="triangle"/>
          </a:ln>
        </p:spPr>
        <p:style>
          <a:lnRef idx="3">
            <a:schemeClr val="accent2"/>
          </a:lnRef>
          <a:fillRef idx="0">
            <a:schemeClr val="accent2"/>
          </a:fillRef>
          <a:effectRef idx="2">
            <a:schemeClr val="accent2"/>
          </a:effectRef>
          <a:fontRef idx="minor">
            <a:schemeClr val="tx1"/>
          </a:fontRef>
        </p:style>
      </p:cxnSp>
      <p:cxnSp>
        <p:nvCxnSpPr>
          <p:cNvPr id="42" name="Upgrade Session S1A5"/>
          <p:cNvCxnSpPr>
            <a:stCxn id="9" idx="3"/>
            <a:endCxn id="23" idx="1"/>
          </p:cNvCxnSpPr>
          <p:nvPr/>
        </p:nvCxnSpPr>
        <p:spPr>
          <a:xfrm>
            <a:off x="6698671" y="1763011"/>
            <a:ext cx="4223383" cy="1094252"/>
          </a:xfrm>
          <a:prstGeom prst="straightConnector1">
            <a:avLst/>
          </a:prstGeom>
          <a:ln w="38100">
            <a:solidFill>
              <a:schemeClr val="accent2">
                <a:shade val="95000"/>
                <a:satMod val="150000"/>
              </a:schemeClr>
            </a:solidFill>
            <a:tailEnd type="triangle"/>
          </a:ln>
        </p:spPr>
        <p:style>
          <a:lnRef idx="3">
            <a:schemeClr val="accent2"/>
          </a:lnRef>
          <a:fillRef idx="0">
            <a:schemeClr val="accent2"/>
          </a:fillRef>
          <a:effectRef idx="2">
            <a:schemeClr val="accent2"/>
          </a:effectRef>
          <a:fontRef idx="minor">
            <a:schemeClr val="tx1"/>
          </a:fontRef>
        </p:style>
      </p:cxnSp>
      <p:cxnSp>
        <p:nvCxnSpPr>
          <p:cNvPr id="57" name="Upgrade Session S2A3"/>
          <p:cNvCxnSpPr>
            <a:stCxn id="11" idx="3"/>
            <a:endCxn id="21" idx="1"/>
          </p:cNvCxnSpPr>
          <p:nvPr/>
        </p:nvCxnSpPr>
        <p:spPr>
          <a:xfrm flipV="1">
            <a:off x="6698671" y="2266401"/>
            <a:ext cx="4223383" cy="2182103"/>
          </a:xfrm>
          <a:prstGeom prst="straightConnector1">
            <a:avLst/>
          </a:prstGeom>
          <a:ln w="38100">
            <a:solidFill>
              <a:schemeClr val="accent2">
                <a:shade val="95000"/>
                <a:satMod val="150000"/>
              </a:schemeClr>
            </a:solidFill>
            <a:tailEnd type="triangle"/>
          </a:ln>
        </p:spPr>
        <p:style>
          <a:lnRef idx="3">
            <a:schemeClr val="accent2"/>
          </a:lnRef>
          <a:fillRef idx="0">
            <a:schemeClr val="accent2"/>
          </a:fillRef>
          <a:effectRef idx="2">
            <a:schemeClr val="accent2"/>
          </a:effectRef>
          <a:fontRef idx="minor">
            <a:schemeClr val="tx1"/>
          </a:fontRef>
        </p:style>
      </p:cxnSp>
      <p:cxnSp>
        <p:nvCxnSpPr>
          <p:cNvPr id="36" name="Upgrade Session S1B1"/>
          <p:cNvCxnSpPr>
            <a:stCxn id="10" idx="3"/>
            <a:endCxn id="24" idx="1"/>
          </p:cNvCxnSpPr>
          <p:nvPr/>
        </p:nvCxnSpPr>
        <p:spPr>
          <a:xfrm>
            <a:off x="6698670" y="2721648"/>
            <a:ext cx="4223384" cy="1623688"/>
          </a:xfrm>
          <a:prstGeom prst="straightConnector1">
            <a:avLst/>
          </a:prstGeom>
          <a:ln w="38100">
            <a:solidFill>
              <a:schemeClr val="accent2">
                <a:shade val="95000"/>
                <a:satMod val="150000"/>
              </a:schemeClr>
            </a:solidFill>
            <a:tailEnd type="triangle"/>
          </a:ln>
        </p:spPr>
        <p:style>
          <a:lnRef idx="3">
            <a:schemeClr val="accent2"/>
          </a:lnRef>
          <a:fillRef idx="0">
            <a:schemeClr val="accent2"/>
          </a:fillRef>
          <a:effectRef idx="2">
            <a:schemeClr val="accent2"/>
          </a:effectRef>
          <a:fontRef idx="minor">
            <a:schemeClr val="tx1"/>
          </a:fontRef>
        </p:style>
      </p:cxnSp>
      <p:cxnSp>
        <p:nvCxnSpPr>
          <p:cNvPr id="41" name="Upgrade Session S2B2"/>
          <p:cNvCxnSpPr>
            <a:stCxn id="12" idx="3"/>
            <a:endCxn id="25" idx="1"/>
          </p:cNvCxnSpPr>
          <p:nvPr/>
        </p:nvCxnSpPr>
        <p:spPr>
          <a:xfrm flipV="1">
            <a:off x="6698670" y="4643644"/>
            <a:ext cx="4223384" cy="763497"/>
          </a:xfrm>
          <a:prstGeom prst="straightConnector1">
            <a:avLst/>
          </a:prstGeom>
          <a:ln w="38100">
            <a:solidFill>
              <a:schemeClr val="accent2">
                <a:shade val="95000"/>
                <a:satMod val="150000"/>
              </a:schemeClr>
            </a:solidFill>
            <a:tailEnd type="triangle"/>
          </a:ln>
        </p:spPr>
        <p:style>
          <a:lnRef idx="3">
            <a:schemeClr val="accent2"/>
          </a:lnRef>
          <a:fillRef idx="0">
            <a:schemeClr val="accent2"/>
          </a:fillRef>
          <a:effectRef idx="2">
            <a:schemeClr val="accent2"/>
          </a:effectRef>
          <a:fontRef idx="minor">
            <a:schemeClr val="tx1"/>
          </a:fontRef>
        </p:style>
      </p:cxnSp>
      <p:sp>
        <p:nvSpPr>
          <p:cNvPr id="39" name="CDB 1 Parallelism Throttle"/>
          <p:cNvSpPr/>
          <p:nvPr/>
        </p:nvSpPr>
        <p:spPr>
          <a:xfrm>
            <a:off x="9322289" y="1534318"/>
            <a:ext cx="1391748" cy="1455426"/>
          </a:xfrm>
          <a:prstGeom prst="roundRect">
            <a:avLst>
              <a:gd name="adj" fmla="val 5742"/>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632" dirty="0">
                <a:solidFill>
                  <a:schemeClr val="bg1"/>
                </a:solidFill>
              </a:rPr>
              <a:t>Upgrade</a:t>
            </a:r>
          </a:p>
          <a:p>
            <a:pPr algn="ctr"/>
            <a:r>
              <a:rPr lang="en-US" sz="1632" dirty="0">
                <a:solidFill>
                  <a:schemeClr val="bg1"/>
                </a:solidFill>
              </a:rPr>
              <a:t>Limit</a:t>
            </a:r>
          </a:p>
          <a:p>
            <a:pPr algn="ctr"/>
            <a:r>
              <a:rPr lang="en-US" sz="6119" dirty="0">
                <a:solidFill>
                  <a:schemeClr val="bg1"/>
                </a:solidFill>
              </a:rPr>
              <a:t>3</a:t>
            </a:r>
            <a:endParaRPr lang="en-US" sz="3264" dirty="0">
              <a:solidFill>
                <a:schemeClr val="bg1"/>
              </a:solidFill>
            </a:endParaRPr>
          </a:p>
        </p:txBody>
      </p:sp>
      <p:sp>
        <p:nvSpPr>
          <p:cNvPr id="34" name="CDB 2 Parallelism Throttle"/>
          <p:cNvSpPr/>
          <p:nvPr/>
        </p:nvSpPr>
        <p:spPr>
          <a:xfrm>
            <a:off x="9342437" y="4204114"/>
            <a:ext cx="1391748" cy="1455426"/>
          </a:xfrm>
          <a:prstGeom prst="roundRect">
            <a:avLst>
              <a:gd name="adj" fmla="val 5742"/>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632" dirty="0">
                <a:solidFill>
                  <a:schemeClr val="bg1"/>
                </a:solidFill>
              </a:rPr>
              <a:t>Upgrade</a:t>
            </a:r>
          </a:p>
          <a:p>
            <a:pPr algn="ctr"/>
            <a:r>
              <a:rPr lang="en-US" sz="1632" dirty="0">
                <a:solidFill>
                  <a:schemeClr val="bg1"/>
                </a:solidFill>
              </a:rPr>
              <a:t>Limit</a:t>
            </a:r>
          </a:p>
          <a:p>
            <a:pPr algn="ctr"/>
            <a:r>
              <a:rPr lang="en-US" sz="6119" dirty="0">
                <a:solidFill>
                  <a:schemeClr val="bg1"/>
                </a:solidFill>
              </a:rPr>
              <a:t>4</a:t>
            </a:r>
            <a:endParaRPr lang="en-US" sz="3264" dirty="0">
              <a:solidFill>
                <a:schemeClr val="bg1"/>
              </a:solidFill>
            </a:endParaRPr>
          </a:p>
        </p:txBody>
      </p:sp>
      <p:cxnSp>
        <p:nvCxnSpPr>
          <p:cNvPr id="60" name="Upgrade Session S2A4 (Throttled)"/>
          <p:cNvCxnSpPr>
            <a:stCxn id="11" idx="3"/>
            <a:endCxn id="39" idx="2"/>
          </p:cNvCxnSpPr>
          <p:nvPr/>
        </p:nvCxnSpPr>
        <p:spPr>
          <a:xfrm flipV="1">
            <a:off x="6698671" y="2989744"/>
            <a:ext cx="3319492" cy="1458760"/>
          </a:xfrm>
          <a:prstGeom prst="straightConnector1">
            <a:avLst/>
          </a:prstGeom>
          <a:ln w="38100">
            <a:solidFill>
              <a:srgbClr val="DE0000"/>
            </a:solidFill>
            <a:prstDash val="dash"/>
            <a:tailEnd type="diamond"/>
          </a:ln>
        </p:spPr>
        <p:style>
          <a:lnRef idx="3">
            <a:schemeClr val="accent3"/>
          </a:lnRef>
          <a:fillRef idx="0">
            <a:schemeClr val="accent3"/>
          </a:fillRef>
          <a:effectRef idx="2">
            <a:schemeClr val="accent3"/>
          </a:effectRef>
          <a:fontRef idx="minor">
            <a:schemeClr val="tx1"/>
          </a:fontRef>
        </p:style>
      </p:cxnSp>
      <p:sp>
        <p:nvSpPr>
          <p:cNvPr id="31" name="WebApp A Session Throttle"/>
          <p:cNvSpPr/>
          <p:nvPr/>
        </p:nvSpPr>
        <p:spPr>
          <a:xfrm>
            <a:off x="7315782" y="4040490"/>
            <a:ext cx="790382" cy="813436"/>
          </a:xfrm>
          <a:prstGeom prst="roundRect">
            <a:avLst>
              <a:gd name="adj" fmla="val 8972"/>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071" dirty="0">
                <a:solidFill>
                  <a:schemeClr val="bg1"/>
                </a:solidFill>
              </a:rPr>
              <a:t>Upgrade</a:t>
            </a:r>
          </a:p>
          <a:p>
            <a:pPr algn="ctr"/>
            <a:r>
              <a:rPr lang="en-US" sz="1071" dirty="0">
                <a:solidFill>
                  <a:schemeClr val="bg1"/>
                </a:solidFill>
              </a:rPr>
              <a:t>Limit</a:t>
            </a:r>
          </a:p>
          <a:p>
            <a:pPr algn="ctr"/>
            <a:r>
              <a:rPr lang="en-US" sz="3264" dirty="0">
                <a:solidFill>
                  <a:schemeClr val="bg1"/>
                </a:solidFill>
              </a:rPr>
              <a:t>2</a:t>
            </a:r>
          </a:p>
        </p:txBody>
      </p:sp>
      <p:sp>
        <p:nvSpPr>
          <p:cNvPr id="44" name="WebApp A Session Throttle"/>
          <p:cNvSpPr/>
          <p:nvPr/>
        </p:nvSpPr>
        <p:spPr>
          <a:xfrm>
            <a:off x="7315782" y="1354997"/>
            <a:ext cx="790382" cy="816026"/>
          </a:xfrm>
          <a:prstGeom prst="roundRect">
            <a:avLst>
              <a:gd name="adj" fmla="val 8972"/>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071" dirty="0">
                <a:solidFill>
                  <a:schemeClr val="bg1"/>
                </a:solidFill>
              </a:rPr>
              <a:t>Upgrade</a:t>
            </a:r>
          </a:p>
          <a:p>
            <a:pPr algn="ctr"/>
            <a:r>
              <a:rPr lang="en-US" sz="1071" dirty="0">
                <a:solidFill>
                  <a:schemeClr val="bg1"/>
                </a:solidFill>
              </a:rPr>
              <a:t>Limit</a:t>
            </a:r>
          </a:p>
          <a:p>
            <a:pPr algn="ctr"/>
            <a:r>
              <a:rPr lang="en-US" sz="3264" dirty="0">
                <a:solidFill>
                  <a:schemeClr val="bg1"/>
                </a:solidFill>
              </a:rPr>
              <a:t>2</a:t>
            </a:r>
          </a:p>
        </p:txBody>
      </p:sp>
      <p:sp>
        <p:nvSpPr>
          <p:cNvPr id="32" name="WebApp B Session Throttle"/>
          <p:cNvSpPr/>
          <p:nvPr/>
        </p:nvSpPr>
        <p:spPr>
          <a:xfrm>
            <a:off x="7318286" y="2318669"/>
            <a:ext cx="790382" cy="810993"/>
          </a:xfrm>
          <a:prstGeom prst="roundRect">
            <a:avLst>
              <a:gd name="adj" fmla="val 8972"/>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071" dirty="0">
                <a:solidFill>
                  <a:schemeClr val="bg1"/>
                </a:solidFill>
              </a:rPr>
              <a:t>Upgrade</a:t>
            </a:r>
          </a:p>
          <a:p>
            <a:pPr algn="ctr"/>
            <a:r>
              <a:rPr lang="en-US" sz="1071" dirty="0">
                <a:solidFill>
                  <a:schemeClr val="bg1"/>
                </a:solidFill>
              </a:rPr>
              <a:t>Limit</a:t>
            </a:r>
          </a:p>
          <a:p>
            <a:pPr algn="ctr"/>
            <a:r>
              <a:rPr lang="en-US" sz="3264" dirty="0">
                <a:solidFill>
                  <a:schemeClr val="bg1"/>
                </a:solidFill>
              </a:rPr>
              <a:t>1</a:t>
            </a:r>
          </a:p>
        </p:txBody>
      </p:sp>
      <p:sp>
        <p:nvSpPr>
          <p:cNvPr id="33" name="WebApp B Session Throttle"/>
          <p:cNvSpPr/>
          <p:nvPr/>
        </p:nvSpPr>
        <p:spPr>
          <a:xfrm>
            <a:off x="7318286" y="4993944"/>
            <a:ext cx="790382" cy="821211"/>
          </a:xfrm>
          <a:prstGeom prst="roundRect">
            <a:avLst>
              <a:gd name="adj" fmla="val 8972"/>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071" dirty="0">
                <a:solidFill>
                  <a:schemeClr val="bg1"/>
                </a:solidFill>
              </a:rPr>
              <a:t>Upgrade</a:t>
            </a:r>
          </a:p>
          <a:p>
            <a:pPr algn="ctr"/>
            <a:r>
              <a:rPr lang="en-US" sz="1071" dirty="0">
                <a:solidFill>
                  <a:schemeClr val="bg1"/>
                </a:solidFill>
              </a:rPr>
              <a:t>Limit</a:t>
            </a:r>
          </a:p>
          <a:p>
            <a:pPr algn="ctr"/>
            <a:r>
              <a:rPr lang="en-US" sz="3264" dirty="0">
                <a:solidFill>
                  <a:schemeClr val="bg1"/>
                </a:solidFill>
              </a:rPr>
              <a:t>1</a:t>
            </a:r>
          </a:p>
        </p:txBody>
      </p:sp>
      <p:cxnSp>
        <p:nvCxnSpPr>
          <p:cNvPr id="45" name="Upgrade Session S1B3 (Throttled)"/>
          <p:cNvCxnSpPr>
            <a:stCxn id="10" idx="3"/>
          </p:cNvCxnSpPr>
          <p:nvPr/>
        </p:nvCxnSpPr>
        <p:spPr>
          <a:xfrm>
            <a:off x="6698670" y="2721648"/>
            <a:ext cx="617112" cy="363472"/>
          </a:xfrm>
          <a:prstGeom prst="straightConnector1">
            <a:avLst/>
          </a:prstGeom>
          <a:ln w="38100">
            <a:solidFill>
              <a:srgbClr val="DE0000"/>
            </a:solidFill>
            <a:prstDash val="dash"/>
            <a:tailEnd type="diamond"/>
          </a:ln>
        </p:spPr>
        <p:style>
          <a:lnRef idx="3">
            <a:schemeClr val="accent3"/>
          </a:lnRef>
          <a:fillRef idx="0">
            <a:schemeClr val="accent3"/>
          </a:fillRef>
          <a:effectRef idx="2">
            <a:schemeClr val="accent3"/>
          </a:effectRef>
          <a:fontRef idx="minor">
            <a:schemeClr val="tx1"/>
          </a:fontRef>
        </p:style>
      </p:cxnSp>
      <p:cxnSp>
        <p:nvCxnSpPr>
          <p:cNvPr id="48" name="Upgrade Session S2B4 (Throttled)"/>
          <p:cNvCxnSpPr>
            <a:stCxn id="12" idx="3"/>
            <a:endCxn id="33" idx="1"/>
          </p:cNvCxnSpPr>
          <p:nvPr/>
        </p:nvCxnSpPr>
        <p:spPr>
          <a:xfrm flipV="1">
            <a:off x="6698670" y="5404550"/>
            <a:ext cx="619616" cy="2591"/>
          </a:xfrm>
          <a:prstGeom prst="straightConnector1">
            <a:avLst/>
          </a:prstGeom>
          <a:ln w="38100">
            <a:solidFill>
              <a:srgbClr val="DE0000"/>
            </a:solidFill>
            <a:prstDash val="dash"/>
            <a:tailEnd type="diamond"/>
          </a:ln>
        </p:spPr>
        <p:style>
          <a:lnRef idx="3">
            <a:schemeClr val="accent3"/>
          </a:lnRef>
          <a:fillRef idx="0">
            <a:schemeClr val="accent3"/>
          </a:fillRef>
          <a:effectRef idx="2">
            <a:schemeClr val="accent3"/>
          </a:effectRef>
          <a:fontRef idx="minor">
            <a:schemeClr val="tx1"/>
          </a:fontRef>
        </p:style>
      </p:cxnSp>
      <p:sp>
        <p:nvSpPr>
          <p:cNvPr id="114" name="S1 Mem Use Gauge"/>
          <p:cNvSpPr/>
          <p:nvPr/>
        </p:nvSpPr>
        <p:spPr bwMode="auto">
          <a:xfrm>
            <a:off x="6294437" y="989197"/>
            <a:ext cx="1142780" cy="248777"/>
          </a:xfrm>
          <a:prstGeom prst="rect">
            <a:avLst/>
          </a:prstGeom>
          <a:gradFill flip="none" rotWithShape="1">
            <a:gsLst>
              <a:gs pos="0">
                <a:srgbClr val="00B050"/>
              </a:gs>
              <a:gs pos="65000">
                <a:srgbClr val="FFFF00"/>
              </a:gs>
              <a:gs pos="90000">
                <a:srgbClr val="FF0000"/>
              </a:gs>
            </a:gsLst>
            <a:lin ang="0" scaled="1"/>
            <a:tileRect/>
          </a:gradFill>
          <a:ln>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400" dirty="0" smtClean="0">
                <a:solidFill>
                  <a:schemeClr val="bg1"/>
                </a:solidFill>
                <a:ea typeface="Segoe UI" pitchFamily="34" charset="0"/>
                <a:cs typeface="Segoe UI" pitchFamily="34" charset="0"/>
              </a:rPr>
              <a:t>Memory</a:t>
            </a:r>
          </a:p>
        </p:txBody>
      </p:sp>
      <p:grpSp>
        <p:nvGrpSpPr>
          <p:cNvPr id="124" name="S1 Mem Use Indicator"/>
          <p:cNvGrpSpPr/>
          <p:nvPr/>
        </p:nvGrpSpPr>
        <p:grpSpPr>
          <a:xfrm>
            <a:off x="6266354" y="701514"/>
            <a:ext cx="273536" cy="536460"/>
            <a:chOff x="6935301" y="761801"/>
            <a:chExt cx="273536" cy="536460"/>
          </a:xfrm>
        </p:grpSpPr>
        <p:sp>
          <p:nvSpPr>
            <p:cNvPr id="116" name="Memory Use Arrow"/>
            <p:cNvSpPr/>
            <p:nvPr/>
          </p:nvSpPr>
          <p:spPr bwMode="auto">
            <a:xfrm>
              <a:off x="6935301" y="761801"/>
              <a:ext cx="273536" cy="295422"/>
            </a:xfrm>
            <a:prstGeom prst="downArrow">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cxnSp>
          <p:nvCxnSpPr>
            <p:cNvPr id="118" name="Memory Indicator Line"/>
            <p:cNvCxnSpPr>
              <a:stCxn id="116" idx="2"/>
            </p:cNvCxnSpPr>
            <p:nvPr/>
          </p:nvCxnSpPr>
          <p:spPr>
            <a:xfrm>
              <a:off x="7072069" y="1057223"/>
              <a:ext cx="0" cy="241038"/>
            </a:xfrm>
            <a:prstGeom prst="line">
              <a:avLst/>
            </a:prstGeom>
            <a:ln>
              <a:solidFill>
                <a:schemeClr val="bg1">
                  <a:lumMod val="5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126" name="CDB1 IOPS Use Gauge"/>
          <p:cNvSpPr/>
          <p:nvPr/>
        </p:nvSpPr>
        <p:spPr bwMode="auto">
          <a:xfrm>
            <a:off x="10044402" y="1051605"/>
            <a:ext cx="1142780" cy="248777"/>
          </a:xfrm>
          <a:prstGeom prst="rect">
            <a:avLst/>
          </a:prstGeom>
          <a:gradFill flip="none" rotWithShape="1">
            <a:gsLst>
              <a:gs pos="0">
                <a:srgbClr val="00B050"/>
              </a:gs>
              <a:gs pos="65000">
                <a:srgbClr val="FFFF00"/>
              </a:gs>
              <a:gs pos="90000">
                <a:srgbClr val="FF0000"/>
              </a:gs>
            </a:gsLst>
            <a:lin ang="0" scaled="1"/>
            <a:tileRect/>
          </a:gradFill>
          <a:ln>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400" dirty="0" smtClean="0">
                <a:solidFill>
                  <a:schemeClr val="bg1"/>
                </a:solidFill>
                <a:ea typeface="Segoe UI" pitchFamily="34" charset="0"/>
                <a:cs typeface="Segoe UI" pitchFamily="34" charset="0"/>
              </a:rPr>
              <a:t>IOPS</a:t>
            </a:r>
          </a:p>
        </p:txBody>
      </p:sp>
      <p:grpSp>
        <p:nvGrpSpPr>
          <p:cNvPr id="127" name="CDB1 IOPS Use Indicator"/>
          <p:cNvGrpSpPr/>
          <p:nvPr/>
        </p:nvGrpSpPr>
        <p:grpSpPr>
          <a:xfrm>
            <a:off x="10016319" y="763922"/>
            <a:ext cx="273536" cy="536460"/>
            <a:chOff x="6935301" y="761801"/>
            <a:chExt cx="273536" cy="536460"/>
          </a:xfrm>
        </p:grpSpPr>
        <p:sp>
          <p:nvSpPr>
            <p:cNvPr id="128" name="IOPS Use Arrow"/>
            <p:cNvSpPr/>
            <p:nvPr/>
          </p:nvSpPr>
          <p:spPr bwMode="auto">
            <a:xfrm>
              <a:off x="6935301" y="761801"/>
              <a:ext cx="273536" cy="295422"/>
            </a:xfrm>
            <a:prstGeom prst="downArrow">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cxnSp>
          <p:nvCxnSpPr>
            <p:cNvPr id="129" name="IOPS Indicator Line"/>
            <p:cNvCxnSpPr>
              <a:stCxn id="128" idx="2"/>
            </p:cNvCxnSpPr>
            <p:nvPr/>
          </p:nvCxnSpPr>
          <p:spPr>
            <a:xfrm>
              <a:off x="7072069" y="1057223"/>
              <a:ext cx="0" cy="241038"/>
            </a:xfrm>
            <a:prstGeom prst="line">
              <a:avLst/>
            </a:prstGeom>
            <a:ln>
              <a:solidFill>
                <a:schemeClr val="bg1">
                  <a:lumMod val="5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132" name="CDB2 IOPS Use Gauge"/>
          <p:cNvSpPr/>
          <p:nvPr/>
        </p:nvSpPr>
        <p:spPr bwMode="auto">
          <a:xfrm>
            <a:off x="10044402" y="3716486"/>
            <a:ext cx="1142780" cy="248777"/>
          </a:xfrm>
          <a:prstGeom prst="rect">
            <a:avLst/>
          </a:prstGeom>
          <a:gradFill flip="none" rotWithShape="1">
            <a:gsLst>
              <a:gs pos="0">
                <a:srgbClr val="00B050"/>
              </a:gs>
              <a:gs pos="65000">
                <a:srgbClr val="FFFF00"/>
              </a:gs>
              <a:gs pos="90000">
                <a:srgbClr val="FF0000"/>
              </a:gs>
            </a:gsLst>
            <a:lin ang="0" scaled="1"/>
            <a:tileRect/>
          </a:gradFill>
          <a:ln>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400" dirty="0" smtClean="0">
                <a:solidFill>
                  <a:schemeClr val="bg1"/>
                </a:solidFill>
                <a:ea typeface="Segoe UI" pitchFamily="34" charset="0"/>
                <a:cs typeface="Segoe UI" pitchFamily="34" charset="0"/>
              </a:rPr>
              <a:t>IOPS</a:t>
            </a:r>
          </a:p>
        </p:txBody>
      </p:sp>
      <p:grpSp>
        <p:nvGrpSpPr>
          <p:cNvPr id="133" name="CDB2 IOPS Use Indicator"/>
          <p:cNvGrpSpPr/>
          <p:nvPr/>
        </p:nvGrpSpPr>
        <p:grpSpPr>
          <a:xfrm>
            <a:off x="10016319" y="3428803"/>
            <a:ext cx="273536" cy="536460"/>
            <a:chOff x="6935301" y="761801"/>
            <a:chExt cx="273536" cy="536460"/>
          </a:xfrm>
        </p:grpSpPr>
        <p:sp>
          <p:nvSpPr>
            <p:cNvPr id="134" name="IOPS Use Arrow"/>
            <p:cNvSpPr/>
            <p:nvPr/>
          </p:nvSpPr>
          <p:spPr bwMode="auto">
            <a:xfrm>
              <a:off x="6935301" y="761801"/>
              <a:ext cx="273536" cy="295422"/>
            </a:xfrm>
            <a:prstGeom prst="downArrow">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cxnSp>
          <p:nvCxnSpPr>
            <p:cNvPr id="135" name="IOPS Indicator Line"/>
            <p:cNvCxnSpPr>
              <a:stCxn id="134" idx="2"/>
            </p:cNvCxnSpPr>
            <p:nvPr/>
          </p:nvCxnSpPr>
          <p:spPr>
            <a:xfrm>
              <a:off x="7072069" y="1057223"/>
              <a:ext cx="0" cy="241038"/>
            </a:xfrm>
            <a:prstGeom prst="line">
              <a:avLst/>
            </a:prstGeom>
            <a:ln>
              <a:solidFill>
                <a:schemeClr val="bg1">
                  <a:lumMod val="5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136" name="S2 Mem Use Gauge"/>
          <p:cNvSpPr/>
          <p:nvPr/>
        </p:nvSpPr>
        <p:spPr bwMode="auto">
          <a:xfrm>
            <a:off x="6294437" y="3666955"/>
            <a:ext cx="1142780" cy="248777"/>
          </a:xfrm>
          <a:prstGeom prst="rect">
            <a:avLst/>
          </a:prstGeom>
          <a:gradFill flip="none" rotWithShape="1">
            <a:gsLst>
              <a:gs pos="0">
                <a:srgbClr val="00B050"/>
              </a:gs>
              <a:gs pos="65000">
                <a:srgbClr val="FFFF00"/>
              </a:gs>
              <a:gs pos="90000">
                <a:srgbClr val="FF0000"/>
              </a:gs>
            </a:gsLst>
            <a:lin ang="0" scaled="1"/>
            <a:tileRect/>
          </a:gradFill>
          <a:ln>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400" dirty="0" smtClean="0">
                <a:solidFill>
                  <a:schemeClr val="bg1"/>
                </a:solidFill>
                <a:ea typeface="Segoe UI" pitchFamily="34" charset="0"/>
                <a:cs typeface="Segoe UI" pitchFamily="34" charset="0"/>
              </a:rPr>
              <a:t>Memory</a:t>
            </a:r>
          </a:p>
        </p:txBody>
      </p:sp>
      <p:grpSp>
        <p:nvGrpSpPr>
          <p:cNvPr id="137" name="S2 Mem Use Indicator"/>
          <p:cNvGrpSpPr/>
          <p:nvPr/>
        </p:nvGrpSpPr>
        <p:grpSpPr>
          <a:xfrm>
            <a:off x="6266354" y="3379272"/>
            <a:ext cx="273536" cy="536460"/>
            <a:chOff x="6935301" y="761801"/>
            <a:chExt cx="273536" cy="536460"/>
          </a:xfrm>
        </p:grpSpPr>
        <p:sp>
          <p:nvSpPr>
            <p:cNvPr id="138" name="Memory Use Arrow"/>
            <p:cNvSpPr/>
            <p:nvPr/>
          </p:nvSpPr>
          <p:spPr bwMode="auto">
            <a:xfrm>
              <a:off x="6935301" y="761801"/>
              <a:ext cx="273536" cy="295422"/>
            </a:xfrm>
            <a:prstGeom prst="downArrow">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cxnSp>
          <p:nvCxnSpPr>
            <p:cNvPr id="139" name="Memory Indicator Line"/>
            <p:cNvCxnSpPr>
              <a:stCxn id="138" idx="2"/>
            </p:cNvCxnSpPr>
            <p:nvPr/>
          </p:nvCxnSpPr>
          <p:spPr>
            <a:xfrm>
              <a:off x="7072069" y="1057223"/>
              <a:ext cx="0" cy="241038"/>
            </a:xfrm>
            <a:prstGeom prst="line">
              <a:avLst/>
            </a:prstGeom>
            <a:ln>
              <a:solidFill>
                <a:schemeClr val="bg1">
                  <a:lumMod val="5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70605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4"/>
                                        </p:tgtEl>
                                        <p:attrNameLst>
                                          <p:attrName>style.visibility</p:attrName>
                                        </p:attrNameLst>
                                      </p:cBhvr>
                                      <p:to>
                                        <p:strVal val="visible"/>
                                      </p:to>
                                    </p:set>
                                    <p:animEffect transition="in" filter="fade">
                                      <p:cBhvr>
                                        <p:cTn id="10" dur="500"/>
                                        <p:tgtEl>
                                          <p:spTgt spid="1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6"/>
                                        </p:tgtEl>
                                        <p:attrNameLst>
                                          <p:attrName>style.visibility</p:attrName>
                                        </p:attrNameLst>
                                      </p:cBhvr>
                                      <p:to>
                                        <p:strVal val="visible"/>
                                      </p:to>
                                    </p:set>
                                    <p:animEffect transition="in" filter="fade">
                                      <p:cBhvr>
                                        <p:cTn id="13" dur="500"/>
                                        <p:tgtEl>
                                          <p:spTgt spid="126"/>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124"/>
                                        </p:tgtEl>
                                        <p:attrNameLst>
                                          <p:attrName>style.visibility</p:attrName>
                                        </p:attrNameLst>
                                      </p:cBhvr>
                                      <p:to>
                                        <p:strVal val="visible"/>
                                      </p:to>
                                    </p:set>
                                    <p:animEffect transition="in" filter="fade">
                                      <p:cBhvr>
                                        <p:cTn id="17" dur="500"/>
                                        <p:tgtEl>
                                          <p:spTgt spid="124"/>
                                        </p:tgtEl>
                                      </p:cBhvr>
                                    </p:animEffect>
                                  </p:childTnLst>
                                </p:cTn>
                              </p:par>
                              <p:par>
                                <p:cTn id="18" presetID="10" presetClass="entr" presetSubtype="0" fill="hold" nodeType="withEffect">
                                  <p:stCondLst>
                                    <p:cond delay="0"/>
                                  </p:stCondLst>
                                  <p:childTnLst>
                                    <p:set>
                                      <p:cBhvr>
                                        <p:cTn id="19" dur="1" fill="hold">
                                          <p:stCondLst>
                                            <p:cond delay="0"/>
                                          </p:stCondLst>
                                        </p:cTn>
                                        <p:tgtEl>
                                          <p:spTgt spid="127"/>
                                        </p:tgtEl>
                                        <p:attrNameLst>
                                          <p:attrName>style.visibility</p:attrName>
                                        </p:attrNameLst>
                                      </p:cBhvr>
                                      <p:to>
                                        <p:strVal val="visible"/>
                                      </p:to>
                                    </p:set>
                                    <p:animEffect transition="in" filter="fade">
                                      <p:cBhvr>
                                        <p:cTn id="20" dur="500"/>
                                        <p:tgtEl>
                                          <p:spTgt spid="127"/>
                                        </p:tgtEl>
                                      </p:cBhvr>
                                    </p:animEffect>
                                  </p:childTnLst>
                                </p:cTn>
                              </p:par>
                            </p:childTnLst>
                          </p:cTn>
                        </p:par>
                        <p:par>
                          <p:cTn id="21" fill="hold">
                            <p:stCondLst>
                              <p:cond delay="1000"/>
                            </p:stCondLst>
                            <p:childTnLst>
                              <p:par>
                                <p:cTn id="22" presetID="63" presetClass="path" presetSubtype="0" accel="50000" decel="50000" fill="hold" nodeType="afterEffect">
                                  <p:stCondLst>
                                    <p:cond delay="0"/>
                                  </p:stCondLst>
                                  <p:childTnLst>
                                    <p:animMotion origin="layout" path="M 2.74955E-6 -4.53473E-6 L 0.08284 -2.40581E-7 " pathEditMode="relative" rAng="0" ptsTypes="AA">
                                      <p:cBhvr>
                                        <p:cTn id="23" dur="3000" fill="hold"/>
                                        <p:tgtEl>
                                          <p:spTgt spid="124"/>
                                        </p:tgtEl>
                                        <p:attrNameLst>
                                          <p:attrName>ppt_x</p:attrName>
                                          <p:attrName>ppt_y</p:attrName>
                                        </p:attrNameLst>
                                      </p:cBhvr>
                                      <p:rCtr x="4161" y="91"/>
                                    </p:animMotion>
                                  </p:childTnLst>
                                </p:cTn>
                              </p:par>
                              <p:par>
                                <p:cTn id="24" presetID="63" presetClass="path" presetSubtype="0" accel="50000" decel="50000" fill="hold" nodeType="withEffect">
                                  <p:stCondLst>
                                    <p:cond delay="0"/>
                                  </p:stCondLst>
                                  <p:childTnLst>
                                    <p:animMotion origin="layout" path="M -3.50523E-6 3.89923E-6 L 0.08284 -3.064E-6 " pathEditMode="relative" rAng="0" ptsTypes="AA">
                                      <p:cBhvr>
                                        <p:cTn id="25" dur="3000" fill="hold"/>
                                        <p:tgtEl>
                                          <p:spTgt spid="127"/>
                                        </p:tgtEl>
                                        <p:attrNameLst>
                                          <p:attrName>ppt_x</p:attrName>
                                          <p:attrName>ppt_y</p:attrName>
                                        </p:attrNameLst>
                                      </p:cBhvr>
                                      <p:rCtr x="4161" y="0"/>
                                    </p:animMotion>
                                  </p:childTnLst>
                                </p:cTn>
                              </p:par>
                              <p:par>
                                <p:cTn id="26" presetID="22" presetClass="entr" presetSubtype="8"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left)">
                                      <p:cBhvr>
                                        <p:cTn id="28" dur="500"/>
                                        <p:tgtEl>
                                          <p:spTgt spid="30"/>
                                        </p:tgtEl>
                                      </p:cBhvr>
                                    </p:animEffect>
                                  </p:childTnLst>
                                </p:cTn>
                              </p:par>
                              <p:par>
                                <p:cTn id="29" presetID="22" presetClass="entr" presetSubtype="8" fill="hold" nodeType="withEffect">
                                  <p:stCondLst>
                                    <p:cond delay="500"/>
                                  </p:stCondLst>
                                  <p:childTnLst>
                                    <p:set>
                                      <p:cBhvr>
                                        <p:cTn id="30" dur="1" fill="hold">
                                          <p:stCondLst>
                                            <p:cond delay="0"/>
                                          </p:stCondLst>
                                        </p:cTn>
                                        <p:tgtEl>
                                          <p:spTgt spid="47"/>
                                        </p:tgtEl>
                                        <p:attrNameLst>
                                          <p:attrName>style.visibility</p:attrName>
                                        </p:attrNameLst>
                                      </p:cBhvr>
                                      <p:to>
                                        <p:strVal val="visible"/>
                                      </p:to>
                                    </p:set>
                                    <p:animEffect transition="in" filter="wipe(left)">
                                      <p:cBhvr>
                                        <p:cTn id="31" dur="500"/>
                                        <p:tgtEl>
                                          <p:spTgt spid="47"/>
                                        </p:tgtEl>
                                      </p:cBhvr>
                                    </p:animEffect>
                                  </p:childTnLst>
                                </p:cTn>
                              </p:par>
                              <p:par>
                                <p:cTn id="32" presetID="22" presetClass="entr" presetSubtype="8" fill="hold" nodeType="withEffect">
                                  <p:stCondLst>
                                    <p:cond delay="100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500"/>
                                        <p:tgtEl>
                                          <p:spTgt spid="38"/>
                                        </p:tgtEl>
                                      </p:cBhvr>
                                    </p:animEffect>
                                  </p:childTnLst>
                                </p:cTn>
                              </p:par>
                              <p:par>
                                <p:cTn id="35" presetID="22" presetClass="entr" presetSubtype="8" fill="hold" nodeType="withEffect">
                                  <p:stCondLst>
                                    <p:cond delay="1500"/>
                                  </p:stCondLst>
                                  <p:childTnLst>
                                    <p:set>
                                      <p:cBhvr>
                                        <p:cTn id="36" dur="1" fill="hold">
                                          <p:stCondLst>
                                            <p:cond delay="0"/>
                                          </p:stCondLst>
                                        </p:cTn>
                                        <p:tgtEl>
                                          <p:spTgt spid="40"/>
                                        </p:tgtEl>
                                        <p:attrNameLst>
                                          <p:attrName>style.visibility</p:attrName>
                                        </p:attrNameLst>
                                      </p:cBhvr>
                                      <p:to>
                                        <p:strVal val="visible"/>
                                      </p:to>
                                    </p:set>
                                    <p:animEffect transition="in" filter="wipe(left)">
                                      <p:cBhvr>
                                        <p:cTn id="37" dur="500"/>
                                        <p:tgtEl>
                                          <p:spTgt spid="40"/>
                                        </p:tgtEl>
                                      </p:cBhvr>
                                    </p:animEffect>
                                  </p:childTnLst>
                                </p:cTn>
                              </p:par>
                              <p:par>
                                <p:cTn id="38" presetID="22" presetClass="entr" presetSubtype="8" fill="hold" nodeType="withEffect">
                                  <p:stCondLst>
                                    <p:cond delay="2000"/>
                                  </p:stCondLst>
                                  <p:childTnLst>
                                    <p:set>
                                      <p:cBhvr>
                                        <p:cTn id="39" dur="1" fill="hold">
                                          <p:stCondLst>
                                            <p:cond delay="0"/>
                                          </p:stCondLst>
                                        </p:cTn>
                                        <p:tgtEl>
                                          <p:spTgt spid="42"/>
                                        </p:tgtEl>
                                        <p:attrNameLst>
                                          <p:attrName>style.visibility</p:attrName>
                                        </p:attrNameLst>
                                      </p:cBhvr>
                                      <p:to>
                                        <p:strVal val="visible"/>
                                      </p:to>
                                    </p:set>
                                    <p:animEffect transition="in" filter="wipe(left)">
                                      <p:cBhvr>
                                        <p:cTn id="40" dur="500"/>
                                        <p:tgtEl>
                                          <p:spTgt spid="42"/>
                                        </p:tgtEl>
                                      </p:cBhvr>
                                    </p:animEffect>
                                  </p:childTnLst>
                                </p:cTn>
                              </p:par>
                              <p:par>
                                <p:cTn id="41" presetID="10" presetClass="entr" presetSubtype="0" fill="hold" grpId="0" nodeType="withEffect">
                                  <p:stCondLst>
                                    <p:cond delay="2000"/>
                                  </p:stCondLst>
                                  <p:childTnLst>
                                    <p:set>
                                      <p:cBhvr>
                                        <p:cTn id="42" dur="1" fill="hold">
                                          <p:stCondLst>
                                            <p:cond delay="0"/>
                                          </p:stCondLst>
                                        </p:cTn>
                                        <p:tgtEl>
                                          <p:spTgt spid="3">
                                            <p:txEl>
                                              <p:pRg st="1" end="1"/>
                                            </p:txEl>
                                          </p:spTgt>
                                        </p:tgtEl>
                                        <p:attrNameLst>
                                          <p:attrName>style.visibility</p:attrName>
                                        </p:attrNameLst>
                                      </p:cBhvr>
                                      <p:to>
                                        <p:strVal val="visible"/>
                                      </p:to>
                                    </p:set>
                                    <p:animEffect transition="in" filter="fade">
                                      <p:cBhvr>
                                        <p:cTn id="43" dur="500"/>
                                        <p:tgtEl>
                                          <p:spTgt spid="3">
                                            <p:txEl>
                                              <p:pRg st="1" end="1"/>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3">
                                            <p:txEl>
                                              <p:pRg st="2" end="2"/>
                                            </p:txEl>
                                          </p:spTgt>
                                        </p:tgtEl>
                                        <p:attrNameLst>
                                          <p:attrName>style.visibility</p:attrName>
                                        </p:attrNameLst>
                                      </p:cBhvr>
                                      <p:to>
                                        <p:strVal val="visible"/>
                                      </p:to>
                                    </p:set>
                                    <p:animEffect transition="in" filter="fade">
                                      <p:cBhvr>
                                        <p:cTn id="48" dur="500"/>
                                        <p:tgtEl>
                                          <p:spTgt spid="3">
                                            <p:txEl>
                                              <p:pRg st="2" end="2"/>
                                            </p:txEl>
                                          </p:spTgt>
                                        </p:tgtEl>
                                      </p:cBhvr>
                                    </p:animEffect>
                                  </p:childTnLst>
                                </p:cTn>
                              </p:par>
                              <p:par>
                                <p:cTn id="49" presetID="63" presetClass="path" presetSubtype="0" accel="50000" decel="50000" fill="hold" nodeType="withEffect">
                                  <p:stCondLst>
                                    <p:cond delay="0"/>
                                  </p:stCondLst>
                                  <p:childTnLst>
                                    <p:animMotion origin="layout" path="M 0.08284 -4.53473E-6 L 2.74955E-6 -4.53473E-6 " pathEditMode="relative" rAng="0" ptsTypes="AA">
                                      <p:cBhvr>
                                        <p:cTn id="50" dur="2500" fill="hold"/>
                                        <p:tgtEl>
                                          <p:spTgt spid="124"/>
                                        </p:tgtEl>
                                        <p:attrNameLst>
                                          <p:attrName>ppt_x</p:attrName>
                                          <p:attrName>ppt_y</p:attrName>
                                        </p:attrNameLst>
                                      </p:cBhvr>
                                      <p:rCtr x="-4149" y="0"/>
                                    </p:animMotion>
                                  </p:childTnLst>
                                </p:cTn>
                              </p:par>
                              <p:par>
                                <p:cTn id="51" presetID="63" presetClass="path" presetSubtype="0" accel="50000" decel="50000" fill="hold" nodeType="withEffect">
                                  <p:stCondLst>
                                    <p:cond delay="0"/>
                                  </p:stCondLst>
                                  <p:childTnLst>
                                    <p:animMotion origin="layout" path="M 0.08285 3.89923E-6 L -3.50523E-6 3.89923E-6 " pathEditMode="relative" rAng="0" ptsTypes="AA">
                                      <p:cBhvr>
                                        <p:cTn id="52" dur="2500" fill="hold"/>
                                        <p:tgtEl>
                                          <p:spTgt spid="127"/>
                                        </p:tgtEl>
                                        <p:attrNameLst>
                                          <p:attrName>ppt_x</p:attrName>
                                          <p:attrName>ppt_y</p:attrName>
                                        </p:attrNameLst>
                                      </p:cBhvr>
                                      <p:rCtr x="-4149" y="0"/>
                                    </p:animMotion>
                                  </p:childTnLst>
                                </p:cTn>
                              </p:par>
                              <p:par>
                                <p:cTn id="53" presetID="10" presetClass="exit" presetSubtype="0" fill="hold" nodeType="withEffect">
                                  <p:stCondLst>
                                    <p:cond delay="0"/>
                                  </p:stCondLst>
                                  <p:childTnLst>
                                    <p:animEffect transition="out" filter="fade">
                                      <p:cBhvr>
                                        <p:cTn id="54" dur="500"/>
                                        <p:tgtEl>
                                          <p:spTgt spid="30"/>
                                        </p:tgtEl>
                                      </p:cBhvr>
                                    </p:animEffect>
                                    <p:set>
                                      <p:cBhvr>
                                        <p:cTn id="55" dur="1" fill="hold">
                                          <p:stCondLst>
                                            <p:cond delay="499"/>
                                          </p:stCondLst>
                                        </p:cTn>
                                        <p:tgtEl>
                                          <p:spTgt spid="30"/>
                                        </p:tgtEl>
                                        <p:attrNameLst>
                                          <p:attrName>style.visibility</p:attrName>
                                        </p:attrNameLst>
                                      </p:cBhvr>
                                      <p:to>
                                        <p:strVal val="hidden"/>
                                      </p:to>
                                    </p:set>
                                  </p:childTnLst>
                                </p:cTn>
                              </p:par>
                              <p:par>
                                <p:cTn id="56" presetID="10" presetClass="exit" presetSubtype="0" fill="hold" nodeType="withEffect">
                                  <p:stCondLst>
                                    <p:cond delay="500"/>
                                  </p:stCondLst>
                                  <p:childTnLst>
                                    <p:animEffect transition="out" filter="fade">
                                      <p:cBhvr>
                                        <p:cTn id="57" dur="500"/>
                                        <p:tgtEl>
                                          <p:spTgt spid="47"/>
                                        </p:tgtEl>
                                      </p:cBhvr>
                                    </p:animEffect>
                                    <p:set>
                                      <p:cBhvr>
                                        <p:cTn id="58" dur="1" fill="hold">
                                          <p:stCondLst>
                                            <p:cond delay="499"/>
                                          </p:stCondLst>
                                        </p:cTn>
                                        <p:tgtEl>
                                          <p:spTgt spid="47"/>
                                        </p:tgtEl>
                                        <p:attrNameLst>
                                          <p:attrName>style.visibility</p:attrName>
                                        </p:attrNameLst>
                                      </p:cBhvr>
                                      <p:to>
                                        <p:strVal val="hidden"/>
                                      </p:to>
                                    </p:set>
                                  </p:childTnLst>
                                </p:cTn>
                              </p:par>
                              <p:par>
                                <p:cTn id="59" presetID="10" presetClass="exit" presetSubtype="0" fill="hold" nodeType="withEffect">
                                  <p:stCondLst>
                                    <p:cond delay="1000"/>
                                  </p:stCondLst>
                                  <p:childTnLst>
                                    <p:animEffect transition="out" filter="fade">
                                      <p:cBhvr>
                                        <p:cTn id="60" dur="500"/>
                                        <p:tgtEl>
                                          <p:spTgt spid="38"/>
                                        </p:tgtEl>
                                      </p:cBhvr>
                                    </p:animEffect>
                                    <p:set>
                                      <p:cBhvr>
                                        <p:cTn id="61" dur="1" fill="hold">
                                          <p:stCondLst>
                                            <p:cond delay="499"/>
                                          </p:stCondLst>
                                        </p:cTn>
                                        <p:tgtEl>
                                          <p:spTgt spid="38"/>
                                        </p:tgtEl>
                                        <p:attrNameLst>
                                          <p:attrName>style.visibility</p:attrName>
                                        </p:attrNameLst>
                                      </p:cBhvr>
                                      <p:to>
                                        <p:strVal val="hidden"/>
                                      </p:to>
                                    </p:set>
                                  </p:childTnLst>
                                </p:cTn>
                              </p:par>
                              <p:par>
                                <p:cTn id="62" presetID="10" presetClass="exit" presetSubtype="0" fill="hold" nodeType="withEffect">
                                  <p:stCondLst>
                                    <p:cond delay="1500"/>
                                  </p:stCondLst>
                                  <p:childTnLst>
                                    <p:animEffect transition="out" filter="fade">
                                      <p:cBhvr>
                                        <p:cTn id="63" dur="500"/>
                                        <p:tgtEl>
                                          <p:spTgt spid="40"/>
                                        </p:tgtEl>
                                      </p:cBhvr>
                                    </p:animEffect>
                                    <p:set>
                                      <p:cBhvr>
                                        <p:cTn id="64" dur="1" fill="hold">
                                          <p:stCondLst>
                                            <p:cond delay="499"/>
                                          </p:stCondLst>
                                        </p:cTn>
                                        <p:tgtEl>
                                          <p:spTgt spid="40"/>
                                        </p:tgtEl>
                                        <p:attrNameLst>
                                          <p:attrName>style.visibility</p:attrName>
                                        </p:attrNameLst>
                                      </p:cBhvr>
                                      <p:to>
                                        <p:strVal val="hidden"/>
                                      </p:to>
                                    </p:set>
                                  </p:childTnLst>
                                </p:cTn>
                              </p:par>
                              <p:par>
                                <p:cTn id="65" presetID="10" presetClass="exit" presetSubtype="0" fill="hold" nodeType="withEffect">
                                  <p:stCondLst>
                                    <p:cond delay="1900"/>
                                  </p:stCondLst>
                                  <p:childTnLst>
                                    <p:animEffect transition="out" filter="fade">
                                      <p:cBhvr>
                                        <p:cTn id="66" dur="500"/>
                                        <p:tgtEl>
                                          <p:spTgt spid="42"/>
                                        </p:tgtEl>
                                      </p:cBhvr>
                                    </p:animEffect>
                                    <p:set>
                                      <p:cBhvr>
                                        <p:cTn id="67" dur="1" fill="hold">
                                          <p:stCondLst>
                                            <p:cond delay="499"/>
                                          </p:stCondLst>
                                        </p:cTn>
                                        <p:tgtEl>
                                          <p:spTgt spid="42"/>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3">
                                            <p:txEl>
                                              <p:pRg st="3" end="3"/>
                                            </p:txEl>
                                          </p:spTgt>
                                        </p:tgtEl>
                                        <p:attrNameLst>
                                          <p:attrName>style.visibility</p:attrName>
                                        </p:attrNameLst>
                                      </p:cBhvr>
                                      <p:to>
                                        <p:strVal val="visible"/>
                                      </p:to>
                                    </p:set>
                                    <p:animEffect transition="in" filter="fade">
                                      <p:cBhvr>
                                        <p:cTn id="72" dur="500"/>
                                        <p:tgtEl>
                                          <p:spTgt spid="3">
                                            <p:txEl>
                                              <p:pRg st="3" end="3"/>
                                            </p:txEl>
                                          </p:spTgt>
                                        </p:tgtEl>
                                      </p:cBhvr>
                                    </p:animEffect>
                                  </p:childTnLst>
                                </p:cTn>
                              </p:par>
                            </p:childTnLst>
                          </p:cTn>
                        </p:par>
                        <p:par>
                          <p:cTn id="73" fill="hold">
                            <p:stCondLst>
                              <p:cond delay="500"/>
                            </p:stCondLst>
                            <p:childTnLst>
                              <p:par>
                                <p:cTn id="74" presetID="10" presetClass="entr" presetSubtype="0" fill="hold" grpId="0" nodeType="afterEffect">
                                  <p:stCondLst>
                                    <p:cond delay="0"/>
                                  </p:stCondLst>
                                  <p:childTnLst>
                                    <p:set>
                                      <p:cBhvr>
                                        <p:cTn id="75" dur="1" fill="hold">
                                          <p:stCondLst>
                                            <p:cond delay="0"/>
                                          </p:stCondLst>
                                        </p:cTn>
                                        <p:tgtEl>
                                          <p:spTgt spid="3">
                                            <p:txEl>
                                              <p:pRg st="4" end="4"/>
                                            </p:txEl>
                                          </p:spTgt>
                                        </p:tgtEl>
                                        <p:attrNameLst>
                                          <p:attrName>style.visibility</p:attrName>
                                        </p:attrNameLst>
                                      </p:cBhvr>
                                      <p:to>
                                        <p:strVal val="visible"/>
                                      </p:to>
                                    </p:set>
                                    <p:animEffect transition="in" filter="fade">
                                      <p:cBhvr>
                                        <p:cTn id="76" dur="500"/>
                                        <p:tgtEl>
                                          <p:spTgt spid="3">
                                            <p:txEl>
                                              <p:pRg st="4" end="4"/>
                                            </p:txEl>
                                          </p:spTgt>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500"/>
                                        <p:tgtEl>
                                          <p:spTgt spid="3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fade">
                                      <p:cBhvr>
                                        <p:cTn id="82" dur="500"/>
                                        <p:tgtEl>
                                          <p:spTgt spid="34"/>
                                        </p:tgtEl>
                                      </p:cBhvr>
                                    </p:animEffect>
                                  </p:childTnLst>
                                </p:cTn>
                              </p:par>
                            </p:childTnLst>
                          </p:cTn>
                        </p:par>
                        <p:par>
                          <p:cTn id="83" fill="hold">
                            <p:stCondLst>
                              <p:cond delay="1000"/>
                            </p:stCondLst>
                            <p:childTnLst>
                              <p:par>
                                <p:cTn id="84" presetID="10" presetClass="entr" presetSubtype="0" fill="hold" grpId="0" nodeType="afterEffect">
                                  <p:stCondLst>
                                    <p:cond delay="0"/>
                                  </p:stCondLst>
                                  <p:childTnLst>
                                    <p:set>
                                      <p:cBhvr>
                                        <p:cTn id="85" dur="1" fill="hold">
                                          <p:stCondLst>
                                            <p:cond delay="0"/>
                                          </p:stCondLst>
                                        </p:cTn>
                                        <p:tgtEl>
                                          <p:spTgt spid="3">
                                            <p:txEl>
                                              <p:pRg st="5" end="5"/>
                                            </p:txEl>
                                          </p:spTgt>
                                        </p:tgtEl>
                                        <p:attrNameLst>
                                          <p:attrName>style.visibility</p:attrName>
                                        </p:attrNameLst>
                                      </p:cBhvr>
                                      <p:to>
                                        <p:strVal val="visible"/>
                                      </p:to>
                                    </p:set>
                                    <p:animEffect transition="in" filter="fade">
                                      <p:cBhvr>
                                        <p:cTn id="86" dur="500"/>
                                        <p:tgtEl>
                                          <p:spTgt spid="3">
                                            <p:txEl>
                                              <p:pRg st="5" end="5"/>
                                            </p:txEl>
                                          </p:spTgt>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44"/>
                                        </p:tgtEl>
                                        <p:attrNameLst>
                                          <p:attrName>style.visibility</p:attrName>
                                        </p:attrNameLst>
                                      </p:cBhvr>
                                      <p:to>
                                        <p:strVal val="visible"/>
                                      </p:to>
                                    </p:set>
                                    <p:animEffect transition="in" filter="fade">
                                      <p:cBhvr>
                                        <p:cTn id="89" dur="500"/>
                                        <p:tgtEl>
                                          <p:spTgt spid="44"/>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31"/>
                                        </p:tgtEl>
                                        <p:attrNameLst>
                                          <p:attrName>style.visibility</p:attrName>
                                        </p:attrNameLst>
                                      </p:cBhvr>
                                      <p:to>
                                        <p:strVal val="visible"/>
                                      </p:to>
                                    </p:set>
                                    <p:animEffect transition="in" filter="fade">
                                      <p:cBhvr>
                                        <p:cTn id="92" dur="500"/>
                                        <p:tgtEl>
                                          <p:spTgt spid="31"/>
                                        </p:tgtEl>
                                      </p:cBhvr>
                                    </p:animEffect>
                                  </p:childTnLst>
                                </p:cTn>
                              </p:par>
                            </p:childTnLst>
                          </p:cTn>
                        </p:par>
                        <p:par>
                          <p:cTn id="93" fill="hold">
                            <p:stCondLst>
                              <p:cond delay="1500"/>
                            </p:stCondLst>
                            <p:childTnLst>
                              <p:par>
                                <p:cTn id="94" presetID="10" presetClass="entr" presetSubtype="0" fill="hold" grpId="0" nodeType="afterEffect">
                                  <p:stCondLst>
                                    <p:cond delay="0"/>
                                  </p:stCondLst>
                                  <p:childTnLst>
                                    <p:set>
                                      <p:cBhvr>
                                        <p:cTn id="95" dur="1" fill="hold">
                                          <p:stCondLst>
                                            <p:cond delay="0"/>
                                          </p:stCondLst>
                                        </p:cTn>
                                        <p:tgtEl>
                                          <p:spTgt spid="33"/>
                                        </p:tgtEl>
                                        <p:attrNameLst>
                                          <p:attrName>style.visibility</p:attrName>
                                        </p:attrNameLst>
                                      </p:cBhvr>
                                      <p:to>
                                        <p:strVal val="visible"/>
                                      </p:to>
                                    </p:set>
                                    <p:animEffect transition="in" filter="fade">
                                      <p:cBhvr>
                                        <p:cTn id="96" dur="500"/>
                                        <p:tgtEl>
                                          <p:spTgt spid="33"/>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32"/>
                                        </p:tgtEl>
                                        <p:attrNameLst>
                                          <p:attrName>style.visibility</p:attrName>
                                        </p:attrNameLst>
                                      </p:cBhvr>
                                      <p:to>
                                        <p:strVal val="visible"/>
                                      </p:to>
                                    </p:set>
                                    <p:animEffect transition="in" filter="fade">
                                      <p:cBhvr>
                                        <p:cTn id="99" dur="500"/>
                                        <p:tgtEl>
                                          <p:spTgt spid="32"/>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3">
                                            <p:txEl>
                                              <p:pRg st="6" end="6"/>
                                            </p:txEl>
                                          </p:spTgt>
                                        </p:tgtEl>
                                        <p:attrNameLst>
                                          <p:attrName>style.visibility</p:attrName>
                                        </p:attrNameLst>
                                      </p:cBhvr>
                                      <p:to>
                                        <p:strVal val="visible"/>
                                      </p:to>
                                    </p:set>
                                    <p:animEffect transition="in" filter="fade">
                                      <p:cBhvr>
                                        <p:cTn id="104" dur="500"/>
                                        <p:tgtEl>
                                          <p:spTgt spid="3">
                                            <p:txEl>
                                              <p:pRg st="6" end="6"/>
                                            </p:txEl>
                                          </p:spTgt>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136"/>
                                        </p:tgtEl>
                                        <p:attrNameLst>
                                          <p:attrName>style.visibility</p:attrName>
                                        </p:attrNameLst>
                                      </p:cBhvr>
                                      <p:to>
                                        <p:strVal val="visible"/>
                                      </p:to>
                                    </p:set>
                                    <p:animEffect transition="in" filter="fade">
                                      <p:cBhvr>
                                        <p:cTn id="107" dur="500"/>
                                        <p:tgtEl>
                                          <p:spTgt spid="136"/>
                                        </p:tgtEl>
                                      </p:cBhvr>
                                    </p:animEffect>
                                  </p:childTnLst>
                                </p:cTn>
                              </p:par>
                            </p:childTnLst>
                          </p:cTn>
                        </p:par>
                        <p:par>
                          <p:cTn id="108" fill="hold">
                            <p:stCondLst>
                              <p:cond delay="500"/>
                            </p:stCondLst>
                            <p:childTnLst>
                              <p:par>
                                <p:cTn id="109" presetID="10" presetClass="entr" presetSubtype="0" fill="hold" nodeType="afterEffect">
                                  <p:stCondLst>
                                    <p:cond delay="0"/>
                                  </p:stCondLst>
                                  <p:childTnLst>
                                    <p:set>
                                      <p:cBhvr>
                                        <p:cTn id="110" dur="1" fill="hold">
                                          <p:stCondLst>
                                            <p:cond delay="0"/>
                                          </p:stCondLst>
                                        </p:cTn>
                                        <p:tgtEl>
                                          <p:spTgt spid="137"/>
                                        </p:tgtEl>
                                        <p:attrNameLst>
                                          <p:attrName>style.visibility</p:attrName>
                                        </p:attrNameLst>
                                      </p:cBhvr>
                                      <p:to>
                                        <p:strVal val="visible"/>
                                      </p:to>
                                    </p:set>
                                    <p:animEffect transition="in" filter="fade">
                                      <p:cBhvr>
                                        <p:cTn id="111" dur="500"/>
                                        <p:tgtEl>
                                          <p:spTgt spid="137"/>
                                        </p:tgtEl>
                                      </p:cBhvr>
                                    </p:animEffect>
                                  </p:childTnLst>
                                </p:cTn>
                              </p:par>
                            </p:childTnLst>
                          </p:cTn>
                        </p:par>
                        <p:par>
                          <p:cTn id="112" fill="hold">
                            <p:stCondLst>
                              <p:cond delay="1000"/>
                            </p:stCondLst>
                            <p:childTnLst>
                              <p:par>
                                <p:cTn id="113" presetID="63" presetClass="path" presetSubtype="0" accel="50000" decel="50000" fill="hold" nodeType="afterEffect">
                                  <p:stCondLst>
                                    <p:cond delay="0"/>
                                  </p:stCondLst>
                                  <p:childTnLst>
                                    <p:animMotion origin="layout" path="M 2.74955E-6 -4.53473E-6 L 0.04033 0.00023 " pathEditMode="relative" rAng="0" ptsTypes="AA">
                                      <p:cBhvr>
                                        <p:cTn id="114" dur="2000" fill="hold"/>
                                        <p:tgtEl>
                                          <p:spTgt spid="124"/>
                                        </p:tgtEl>
                                        <p:attrNameLst>
                                          <p:attrName>ppt_x</p:attrName>
                                          <p:attrName>ppt_y</p:attrName>
                                        </p:attrNameLst>
                                      </p:cBhvr>
                                      <p:rCtr x="2017" y="0"/>
                                    </p:animMotion>
                                  </p:childTnLst>
                                </p:cTn>
                              </p:par>
                              <p:par>
                                <p:cTn id="115" presetID="63" presetClass="path" presetSubtype="0" accel="50000" decel="50000" fill="hold" nodeType="withEffect">
                                  <p:stCondLst>
                                    <p:cond delay="0"/>
                                  </p:stCondLst>
                                  <p:childTnLst>
                                    <p:animMotion origin="layout" path="M -3.50523E-6 3.89923E-6 L 0.04519 -0.00159 " pathEditMode="relative" rAng="0" ptsTypes="AA">
                                      <p:cBhvr>
                                        <p:cTn id="116" dur="2500" fill="hold"/>
                                        <p:tgtEl>
                                          <p:spTgt spid="127"/>
                                        </p:tgtEl>
                                        <p:attrNameLst>
                                          <p:attrName>ppt_x</p:attrName>
                                          <p:attrName>ppt_y</p:attrName>
                                        </p:attrNameLst>
                                      </p:cBhvr>
                                      <p:rCtr x="2259" y="-91"/>
                                    </p:animMotion>
                                  </p:childTnLst>
                                </p:cTn>
                              </p:par>
                              <p:par>
                                <p:cTn id="117" presetID="22" presetClass="entr" presetSubtype="8" fill="hold" nodeType="withEffect">
                                  <p:stCondLst>
                                    <p:cond delay="0"/>
                                  </p:stCondLst>
                                  <p:childTnLst>
                                    <p:set>
                                      <p:cBhvr>
                                        <p:cTn id="118" dur="1" fill="hold">
                                          <p:stCondLst>
                                            <p:cond delay="0"/>
                                          </p:stCondLst>
                                        </p:cTn>
                                        <p:tgtEl>
                                          <p:spTgt spid="30"/>
                                        </p:tgtEl>
                                        <p:attrNameLst>
                                          <p:attrName>style.visibility</p:attrName>
                                        </p:attrNameLst>
                                      </p:cBhvr>
                                      <p:to>
                                        <p:strVal val="visible"/>
                                      </p:to>
                                    </p:set>
                                    <p:animEffect transition="in" filter="wipe(left)">
                                      <p:cBhvr>
                                        <p:cTn id="119" dur="500"/>
                                        <p:tgtEl>
                                          <p:spTgt spid="30"/>
                                        </p:tgtEl>
                                      </p:cBhvr>
                                    </p:animEffect>
                                  </p:childTnLst>
                                </p:cTn>
                              </p:par>
                              <p:par>
                                <p:cTn id="120" presetID="22" presetClass="entr" presetSubtype="8" fill="hold" nodeType="withEffect">
                                  <p:stCondLst>
                                    <p:cond delay="500"/>
                                  </p:stCondLst>
                                  <p:childTnLst>
                                    <p:set>
                                      <p:cBhvr>
                                        <p:cTn id="121" dur="1" fill="hold">
                                          <p:stCondLst>
                                            <p:cond delay="0"/>
                                          </p:stCondLst>
                                        </p:cTn>
                                        <p:tgtEl>
                                          <p:spTgt spid="47"/>
                                        </p:tgtEl>
                                        <p:attrNameLst>
                                          <p:attrName>style.visibility</p:attrName>
                                        </p:attrNameLst>
                                      </p:cBhvr>
                                      <p:to>
                                        <p:strVal val="visible"/>
                                      </p:to>
                                    </p:set>
                                    <p:animEffect transition="in" filter="wipe(left)">
                                      <p:cBhvr>
                                        <p:cTn id="122" dur="500"/>
                                        <p:tgtEl>
                                          <p:spTgt spid="47"/>
                                        </p:tgtEl>
                                      </p:cBhvr>
                                    </p:animEffect>
                                  </p:childTnLst>
                                </p:cTn>
                              </p:par>
                              <p:par>
                                <p:cTn id="123" presetID="63" presetClass="path" presetSubtype="0" accel="50000" decel="50000" fill="hold" nodeType="withEffect">
                                  <p:stCondLst>
                                    <p:cond delay="1000"/>
                                  </p:stCondLst>
                                  <p:childTnLst>
                                    <p:animMotion origin="layout" path="M 2.74955E-6 -1.50704E-6 L 0.0217 0.00023 " pathEditMode="relative" rAng="0" ptsTypes="AA">
                                      <p:cBhvr>
                                        <p:cTn id="124" dur="1500" fill="hold"/>
                                        <p:tgtEl>
                                          <p:spTgt spid="137"/>
                                        </p:tgtEl>
                                        <p:attrNameLst>
                                          <p:attrName>ppt_x</p:attrName>
                                          <p:attrName>ppt_y</p:attrName>
                                        </p:attrNameLst>
                                      </p:cBhvr>
                                      <p:rCtr x="1085" y="0"/>
                                    </p:animMotion>
                                  </p:childTnLst>
                                </p:cTn>
                              </p:par>
                              <p:par>
                                <p:cTn id="125" presetID="22" presetClass="entr" presetSubtype="8" fill="hold" nodeType="withEffect">
                                  <p:stCondLst>
                                    <p:cond delay="1000"/>
                                  </p:stCondLst>
                                  <p:childTnLst>
                                    <p:set>
                                      <p:cBhvr>
                                        <p:cTn id="126" dur="1" fill="hold">
                                          <p:stCondLst>
                                            <p:cond delay="0"/>
                                          </p:stCondLst>
                                        </p:cTn>
                                        <p:tgtEl>
                                          <p:spTgt spid="57"/>
                                        </p:tgtEl>
                                        <p:attrNameLst>
                                          <p:attrName>style.visibility</p:attrName>
                                        </p:attrNameLst>
                                      </p:cBhvr>
                                      <p:to>
                                        <p:strVal val="visible"/>
                                      </p:to>
                                    </p:set>
                                    <p:animEffect transition="in" filter="wipe(left)">
                                      <p:cBhvr>
                                        <p:cTn id="127" dur="500"/>
                                        <p:tgtEl>
                                          <p:spTgt spid="57"/>
                                        </p:tgtEl>
                                      </p:cBhvr>
                                    </p:animEffect>
                                  </p:childTnLst>
                                </p:cTn>
                              </p:par>
                              <p:par>
                                <p:cTn id="128" presetID="10" presetClass="entr" presetSubtype="0" fill="hold" grpId="0" nodeType="withEffect">
                                  <p:stCondLst>
                                    <p:cond delay="1500"/>
                                  </p:stCondLst>
                                  <p:childTnLst>
                                    <p:set>
                                      <p:cBhvr>
                                        <p:cTn id="129" dur="1" fill="hold">
                                          <p:stCondLst>
                                            <p:cond delay="0"/>
                                          </p:stCondLst>
                                        </p:cTn>
                                        <p:tgtEl>
                                          <p:spTgt spid="3">
                                            <p:txEl>
                                              <p:pRg st="7" end="7"/>
                                            </p:txEl>
                                          </p:spTgt>
                                        </p:tgtEl>
                                        <p:attrNameLst>
                                          <p:attrName>style.visibility</p:attrName>
                                        </p:attrNameLst>
                                      </p:cBhvr>
                                      <p:to>
                                        <p:strVal val="visible"/>
                                      </p:to>
                                    </p:set>
                                    <p:animEffect transition="in" filter="fade">
                                      <p:cBhvr>
                                        <p:cTn id="130" dur="500"/>
                                        <p:tgtEl>
                                          <p:spTgt spid="3">
                                            <p:txEl>
                                              <p:pRg st="7" end="7"/>
                                            </p:txEl>
                                          </p:spTgt>
                                        </p:tgtEl>
                                      </p:cBhvr>
                                    </p:animEffect>
                                  </p:childTnLst>
                                </p:cTn>
                              </p:par>
                              <p:par>
                                <p:cTn id="131" presetID="22" presetClass="entr" presetSubtype="8" fill="hold" nodeType="withEffect">
                                  <p:stCondLst>
                                    <p:cond delay="1500"/>
                                  </p:stCondLst>
                                  <p:childTnLst>
                                    <p:set>
                                      <p:cBhvr>
                                        <p:cTn id="132" dur="1" fill="hold">
                                          <p:stCondLst>
                                            <p:cond delay="0"/>
                                          </p:stCondLst>
                                        </p:cTn>
                                        <p:tgtEl>
                                          <p:spTgt spid="60"/>
                                        </p:tgtEl>
                                        <p:attrNameLst>
                                          <p:attrName>style.visibility</p:attrName>
                                        </p:attrNameLst>
                                      </p:cBhvr>
                                      <p:to>
                                        <p:strVal val="visible"/>
                                      </p:to>
                                    </p:set>
                                    <p:animEffect transition="in" filter="wipe(left)">
                                      <p:cBhvr>
                                        <p:cTn id="133" dur="500"/>
                                        <p:tgtEl>
                                          <p:spTgt spid="60"/>
                                        </p:tgtEl>
                                      </p:cBhvr>
                                    </p:animEffect>
                                  </p:childTnLst>
                                </p:cTn>
                              </p:par>
                            </p:childTnLst>
                          </p:cTn>
                        </p:par>
                      </p:childTnLst>
                    </p:cTn>
                  </p:par>
                  <p:par>
                    <p:cTn id="134" fill="hold">
                      <p:stCondLst>
                        <p:cond delay="indefinite"/>
                      </p:stCondLst>
                      <p:childTnLst>
                        <p:par>
                          <p:cTn id="135" fill="hold">
                            <p:stCondLst>
                              <p:cond delay="0"/>
                            </p:stCondLst>
                            <p:childTnLst>
                              <p:par>
                                <p:cTn id="136" presetID="10" presetClass="entr" presetSubtype="0" fill="hold" grpId="0" nodeType="clickEffect">
                                  <p:stCondLst>
                                    <p:cond delay="0"/>
                                  </p:stCondLst>
                                  <p:childTnLst>
                                    <p:set>
                                      <p:cBhvr>
                                        <p:cTn id="137" dur="1" fill="hold">
                                          <p:stCondLst>
                                            <p:cond delay="0"/>
                                          </p:stCondLst>
                                        </p:cTn>
                                        <p:tgtEl>
                                          <p:spTgt spid="3">
                                            <p:txEl>
                                              <p:pRg st="8" end="8"/>
                                            </p:txEl>
                                          </p:spTgt>
                                        </p:tgtEl>
                                        <p:attrNameLst>
                                          <p:attrName>style.visibility</p:attrName>
                                        </p:attrNameLst>
                                      </p:cBhvr>
                                      <p:to>
                                        <p:strVal val="visible"/>
                                      </p:to>
                                    </p:set>
                                    <p:animEffect transition="in" filter="fade">
                                      <p:cBhvr>
                                        <p:cTn id="138" dur="500"/>
                                        <p:tgtEl>
                                          <p:spTgt spid="3">
                                            <p:txEl>
                                              <p:pRg st="8" end="8"/>
                                            </p:txEl>
                                          </p:spTgt>
                                        </p:tgtEl>
                                      </p:cBhvr>
                                    </p:animEffect>
                                  </p:childTnLst>
                                </p:cTn>
                              </p:par>
                              <p:par>
                                <p:cTn id="139" presetID="35" presetClass="path" presetSubtype="0" accel="50000" decel="50000" fill="hold" nodeType="withEffect">
                                  <p:stCondLst>
                                    <p:cond delay="0"/>
                                  </p:stCondLst>
                                  <p:childTnLst>
                                    <p:animMotion origin="layout" path="M 0.04033 0.00023 L 2.74955E-6 -1.49796E-6 " pathEditMode="relative" rAng="0" ptsTypes="AA">
                                      <p:cBhvr>
                                        <p:cTn id="140" dur="500" fill="hold"/>
                                        <p:tgtEl>
                                          <p:spTgt spid="124"/>
                                        </p:tgtEl>
                                        <p:attrNameLst>
                                          <p:attrName>ppt_x</p:attrName>
                                          <p:attrName>ppt_y</p:attrName>
                                        </p:attrNameLst>
                                      </p:cBhvr>
                                      <p:rCtr x="-2017" y="0"/>
                                    </p:animMotion>
                                  </p:childTnLst>
                                </p:cTn>
                              </p:par>
                              <p:par>
                                <p:cTn id="141" presetID="35" presetClass="path" presetSubtype="0" accel="50000" decel="50000" fill="hold" nodeType="withEffect">
                                  <p:stCondLst>
                                    <p:cond delay="0"/>
                                  </p:stCondLst>
                                  <p:childTnLst>
                                    <p:animMotion origin="layout" path="M 0.04519 -0.00159 L -1.15394E-6 -3.064E-6 " pathEditMode="relative" rAng="0" ptsTypes="AA">
                                      <p:cBhvr>
                                        <p:cTn id="142" dur="1500" fill="hold"/>
                                        <p:tgtEl>
                                          <p:spTgt spid="127"/>
                                        </p:tgtEl>
                                        <p:attrNameLst>
                                          <p:attrName>ppt_x</p:attrName>
                                          <p:attrName>ppt_y</p:attrName>
                                        </p:attrNameLst>
                                      </p:cBhvr>
                                      <p:rCtr x="-2259" y="91"/>
                                    </p:animMotion>
                                  </p:childTnLst>
                                </p:cTn>
                              </p:par>
                              <p:par>
                                <p:cTn id="143" presetID="10" presetClass="exit" presetSubtype="0" fill="hold" nodeType="withEffect">
                                  <p:stCondLst>
                                    <p:cond delay="0"/>
                                  </p:stCondLst>
                                  <p:childTnLst>
                                    <p:animEffect transition="out" filter="fade">
                                      <p:cBhvr>
                                        <p:cTn id="144" dur="500"/>
                                        <p:tgtEl>
                                          <p:spTgt spid="30"/>
                                        </p:tgtEl>
                                      </p:cBhvr>
                                    </p:animEffect>
                                    <p:set>
                                      <p:cBhvr>
                                        <p:cTn id="145" dur="1" fill="hold">
                                          <p:stCondLst>
                                            <p:cond delay="499"/>
                                          </p:stCondLst>
                                        </p:cTn>
                                        <p:tgtEl>
                                          <p:spTgt spid="30"/>
                                        </p:tgtEl>
                                        <p:attrNameLst>
                                          <p:attrName>style.visibility</p:attrName>
                                        </p:attrNameLst>
                                      </p:cBhvr>
                                      <p:to>
                                        <p:strVal val="hidden"/>
                                      </p:to>
                                    </p:set>
                                  </p:childTnLst>
                                </p:cTn>
                              </p:par>
                              <p:par>
                                <p:cTn id="146" presetID="10" presetClass="exit" presetSubtype="0" fill="hold" nodeType="withEffect">
                                  <p:stCondLst>
                                    <p:cond delay="500"/>
                                  </p:stCondLst>
                                  <p:childTnLst>
                                    <p:animEffect transition="out" filter="fade">
                                      <p:cBhvr>
                                        <p:cTn id="147" dur="500"/>
                                        <p:tgtEl>
                                          <p:spTgt spid="47"/>
                                        </p:tgtEl>
                                      </p:cBhvr>
                                    </p:animEffect>
                                    <p:set>
                                      <p:cBhvr>
                                        <p:cTn id="148" dur="1" fill="hold">
                                          <p:stCondLst>
                                            <p:cond delay="499"/>
                                          </p:stCondLst>
                                        </p:cTn>
                                        <p:tgtEl>
                                          <p:spTgt spid="47"/>
                                        </p:tgtEl>
                                        <p:attrNameLst>
                                          <p:attrName>style.visibility</p:attrName>
                                        </p:attrNameLst>
                                      </p:cBhvr>
                                      <p:to>
                                        <p:strVal val="hidden"/>
                                      </p:to>
                                    </p:set>
                                  </p:childTnLst>
                                </p:cTn>
                              </p:par>
                              <p:par>
                                <p:cTn id="149" presetID="35" presetClass="path" presetSubtype="0" accel="50000" decel="50000" fill="hold" nodeType="withEffect">
                                  <p:stCondLst>
                                    <p:cond delay="1000"/>
                                  </p:stCondLst>
                                  <p:childTnLst>
                                    <p:animMotion origin="layout" path="M 0.0217 0.00023 L 2.74955E-6 1.52973E-6 " pathEditMode="relative" rAng="0" ptsTypes="AA">
                                      <p:cBhvr>
                                        <p:cTn id="150" dur="1000" fill="hold"/>
                                        <p:tgtEl>
                                          <p:spTgt spid="137"/>
                                        </p:tgtEl>
                                        <p:attrNameLst>
                                          <p:attrName>ppt_x</p:attrName>
                                          <p:attrName>ppt_y</p:attrName>
                                        </p:attrNameLst>
                                      </p:cBhvr>
                                      <p:rCtr x="-1085" y="0"/>
                                    </p:animMotion>
                                  </p:childTnLst>
                                </p:cTn>
                              </p:par>
                              <p:par>
                                <p:cTn id="151" presetID="10" presetClass="exit" presetSubtype="0" fill="hold" nodeType="withEffect">
                                  <p:stCondLst>
                                    <p:cond delay="1000"/>
                                  </p:stCondLst>
                                  <p:childTnLst>
                                    <p:animEffect transition="out" filter="fade">
                                      <p:cBhvr>
                                        <p:cTn id="152" dur="500"/>
                                        <p:tgtEl>
                                          <p:spTgt spid="57"/>
                                        </p:tgtEl>
                                      </p:cBhvr>
                                    </p:animEffect>
                                    <p:set>
                                      <p:cBhvr>
                                        <p:cTn id="153" dur="1" fill="hold">
                                          <p:stCondLst>
                                            <p:cond delay="499"/>
                                          </p:stCondLst>
                                        </p:cTn>
                                        <p:tgtEl>
                                          <p:spTgt spid="57"/>
                                        </p:tgtEl>
                                        <p:attrNameLst>
                                          <p:attrName>style.visibility</p:attrName>
                                        </p:attrNameLst>
                                      </p:cBhvr>
                                      <p:to>
                                        <p:strVal val="hidden"/>
                                      </p:to>
                                    </p:set>
                                  </p:childTnLst>
                                </p:cTn>
                              </p:par>
                              <p:par>
                                <p:cTn id="154" presetID="10" presetClass="exit" presetSubtype="0" fill="hold" nodeType="withEffect">
                                  <p:stCondLst>
                                    <p:cond delay="1500"/>
                                  </p:stCondLst>
                                  <p:childTnLst>
                                    <p:animEffect transition="out" filter="fade">
                                      <p:cBhvr>
                                        <p:cTn id="155" dur="500"/>
                                        <p:tgtEl>
                                          <p:spTgt spid="60"/>
                                        </p:tgtEl>
                                      </p:cBhvr>
                                    </p:animEffect>
                                    <p:set>
                                      <p:cBhvr>
                                        <p:cTn id="156" dur="1" fill="hold">
                                          <p:stCondLst>
                                            <p:cond delay="499"/>
                                          </p:stCondLst>
                                        </p:cTn>
                                        <p:tgtEl>
                                          <p:spTgt spid="60"/>
                                        </p:tgtEl>
                                        <p:attrNameLst>
                                          <p:attrName>style.visibility</p:attrName>
                                        </p:attrNameLst>
                                      </p:cBhvr>
                                      <p:to>
                                        <p:strVal val="hidden"/>
                                      </p:to>
                                    </p:set>
                                  </p:childTnLst>
                                </p:cTn>
                              </p:par>
                            </p:childTnLst>
                          </p:cTn>
                        </p:par>
                      </p:childTnLst>
                    </p:cTn>
                  </p:par>
                  <p:par>
                    <p:cTn id="157" fill="hold">
                      <p:stCondLst>
                        <p:cond delay="indefinite"/>
                      </p:stCondLst>
                      <p:childTnLst>
                        <p:par>
                          <p:cTn id="158" fill="hold">
                            <p:stCondLst>
                              <p:cond delay="0"/>
                            </p:stCondLst>
                            <p:childTnLst>
                              <p:par>
                                <p:cTn id="159" presetID="10" presetClass="entr" presetSubtype="0" fill="hold" grpId="0" nodeType="clickEffect">
                                  <p:stCondLst>
                                    <p:cond delay="0"/>
                                  </p:stCondLst>
                                  <p:childTnLst>
                                    <p:set>
                                      <p:cBhvr>
                                        <p:cTn id="160" dur="1" fill="hold">
                                          <p:stCondLst>
                                            <p:cond delay="0"/>
                                          </p:stCondLst>
                                        </p:cTn>
                                        <p:tgtEl>
                                          <p:spTgt spid="3">
                                            <p:txEl>
                                              <p:pRg st="9" end="9"/>
                                            </p:txEl>
                                          </p:spTgt>
                                        </p:tgtEl>
                                        <p:attrNameLst>
                                          <p:attrName>style.visibility</p:attrName>
                                        </p:attrNameLst>
                                      </p:cBhvr>
                                      <p:to>
                                        <p:strVal val="visible"/>
                                      </p:to>
                                    </p:set>
                                    <p:animEffect transition="in" filter="fade">
                                      <p:cBhvr>
                                        <p:cTn id="161" dur="500"/>
                                        <p:tgtEl>
                                          <p:spTgt spid="3">
                                            <p:txEl>
                                              <p:pRg st="9" end="9"/>
                                            </p:txEl>
                                          </p:spTgt>
                                        </p:tgtEl>
                                      </p:cBhvr>
                                    </p:animEffect>
                                  </p:childTnLst>
                                </p:cTn>
                              </p:par>
                              <p:par>
                                <p:cTn id="162" presetID="10" presetClass="entr" presetSubtype="0" fill="hold" grpId="0" nodeType="withEffect">
                                  <p:stCondLst>
                                    <p:cond delay="0"/>
                                  </p:stCondLst>
                                  <p:childTnLst>
                                    <p:set>
                                      <p:cBhvr>
                                        <p:cTn id="163" dur="1" fill="hold">
                                          <p:stCondLst>
                                            <p:cond delay="0"/>
                                          </p:stCondLst>
                                        </p:cTn>
                                        <p:tgtEl>
                                          <p:spTgt spid="132"/>
                                        </p:tgtEl>
                                        <p:attrNameLst>
                                          <p:attrName>style.visibility</p:attrName>
                                        </p:attrNameLst>
                                      </p:cBhvr>
                                      <p:to>
                                        <p:strVal val="visible"/>
                                      </p:to>
                                    </p:set>
                                    <p:animEffect transition="in" filter="fade">
                                      <p:cBhvr>
                                        <p:cTn id="164" dur="500"/>
                                        <p:tgtEl>
                                          <p:spTgt spid="132"/>
                                        </p:tgtEl>
                                      </p:cBhvr>
                                    </p:animEffect>
                                  </p:childTnLst>
                                </p:cTn>
                              </p:par>
                            </p:childTnLst>
                          </p:cTn>
                        </p:par>
                        <p:par>
                          <p:cTn id="165" fill="hold">
                            <p:stCondLst>
                              <p:cond delay="500"/>
                            </p:stCondLst>
                            <p:childTnLst>
                              <p:par>
                                <p:cTn id="166" presetID="10" presetClass="entr" presetSubtype="0" fill="hold" nodeType="afterEffect">
                                  <p:stCondLst>
                                    <p:cond delay="0"/>
                                  </p:stCondLst>
                                  <p:childTnLst>
                                    <p:set>
                                      <p:cBhvr>
                                        <p:cTn id="167" dur="1" fill="hold">
                                          <p:stCondLst>
                                            <p:cond delay="0"/>
                                          </p:stCondLst>
                                        </p:cTn>
                                        <p:tgtEl>
                                          <p:spTgt spid="133"/>
                                        </p:tgtEl>
                                        <p:attrNameLst>
                                          <p:attrName>style.visibility</p:attrName>
                                        </p:attrNameLst>
                                      </p:cBhvr>
                                      <p:to>
                                        <p:strVal val="visible"/>
                                      </p:to>
                                    </p:set>
                                    <p:animEffect transition="in" filter="fade">
                                      <p:cBhvr>
                                        <p:cTn id="168" dur="500"/>
                                        <p:tgtEl>
                                          <p:spTgt spid="133"/>
                                        </p:tgtEl>
                                      </p:cBhvr>
                                    </p:animEffect>
                                  </p:childTnLst>
                                </p:cTn>
                              </p:par>
                            </p:childTnLst>
                          </p:cTn>
                        </p:par>
                        <p:par>
                          <p:cTn id="169" fill="hold">
                            <p:stCondLst>
                              <p:cond delay="1000"/>
                            </p:stCondLst>
                            <p:childTnLst>
                              <p:par>
                                <p:cTn id="170" presetID="63" presetClass="path" presetSubtype="0" accel="50000" decel="50000" fill="hold" nodeType="afterEffect">
                                  <p:stCondLst>
                                    <p:cond delay="0"/>
                                  </p:stCondLst>
                                  <p:childTnLst>
                                    <p:animMotion origin="layout" path="M 2.74955E-6 -4.53473E-6 L 0.02195 -0.0009 " pathEditMode="relative" rAng="0" ptsTypes="AA">
                                      <p:cBhvr>
                                        <p:cTn id="171" dur="2000" fill="hold"/>
                                        <p:tgtEl>
                                          <p:spTgt spid="124"/>
                                        </p:tgtEl>
                                        <p:attrNameLst>
                                          <p:attrName>ppt_x</p:attrName>
                                          <p:attrName>ppt_y</p:attrName>
                                        </p:attrNameLst>
                                      </p:cBhvr>
                                      <p:rCtr x="1098" y="-45"/>
                                    </p:animMotion>
                                  </p:childTnLst>
                                </p:cTn>
                              </p:par>
                              <p:par>
                                <p:cTn id="172" presetID="63" presetClass="path" presetSubtype="0" accel="50000" decel="50000" fill="hold" nodeType="withEffect">
                                  <p:stCondLst>
                                    <p:cond delay="0"/>
                                  </p:stCondLst>
                                  <p:childTnLst>
                                    <p:animMotion origin="layout" path="M -3.50523E-6 2.63277E-6 L 0.03294 1.3754E-6 " pathEditMode="relative" rAng="0" ptsTypes="AA">
                                      <p:cBhvr>
                                        <p:cTn id="173" dur="2500" fill="hold"/>
                                        <p:tgtEl>
                                          <p:spTgt spid="133"/>
                                        </p:tgtEl>
                                        <p:attrNameLst>
                                          <p:attrName>ppt_x</p:attrName>
                                          <p:attrName>ppt_y</p:attrName>
                                        </p:attrNameLst>
                                      </p:cBhvr>
                                      <p:rCtr x="1647" y="-91"/>
                                    </p:animMotion>
                                  </p:childTnLst>
                                </p:cTn>
                              </p:par>
                              <p:par>
                                <p:cTn id="174" presetID="22" presetClass="entr" presetSubtype="8" fill="hold" nodeType="withEffect">
                                  <p:stCondLst>
                                    <p:cond delay="0"/>
                                  </p:stCondLst>
                                  <p:childTnLst>
                                    <p:set>
                                      <p:cBhvr>
                                        <p:cTn id="175" dur="1" fill="hold">
                                          <p:stCondLst>
                                            <p:cond delay="0"/>
                                          </p:stCondLst>
                                        </p:cTn>
                                        <p:tgtEl>
                                          <p:spTgt spid="36"/>
                                        </p:tgtEl>
                                        <p:attrNameLst>
                                          <p:attrName>style.visibility</p:attrName>
                                        </p:attrNameLst>
                                      </p:cBhvr>
                                      <p:to>
                                        <p:strVal val="visible"/>
                                      </p:to>
                                    </p:set>
                                    <p:animEffect transition="in" filter="wipe(left)">
                                      <p:cBhvr>
                                        <p:cTn id="176" dur="500"/>
                                        <p:tgtEl>
                                          <p:spTgt spid="36"/>
                                        </p:tgtEl>
                                      </p:cBhvr>
                                    </p:animEffect>
                                  </p:childTnLst>
                                </p:cTn>
                              </p:par>
                              <p:par>
                                <p:cTn id="177" presetID="63" presetClass="path" presetSubtype="0" accel="50000" decel="50000" fill="hold" nodeType="withEffect">
                                  <p:stCondLst>
                                    <p:cond delay="500"/>
                                  </p:stCondLst>
                                  <p:childTnLst>
                                    <p:animMotion origin="layout" path="M 2.74955E-6 -1.50704E-6 L 0.0217 0.00023 " pathEditMode="relative" rAng="0" ptsTypes="AA">
                                      <p:cBhvr>
                                        <p:cTn id="178" dur="2000" fill="hold"/>
                                        <p:tgtEl>
                                          <p:spTgt spid="137"/>
                                        </p:tgtEl>
                                        <p:attrNameLst>
                                          <p:attrName>ppt_x</p:attrName>
                                          <p:attrName>ppt_y</p:attrName>
                                        </p:attrNameLst>
                                      </p:cBhvr>
                                      <p:rCtr x="1085" y="0"/>
                                    </p:animMotion>
                                  </p:childTnLst>
                                </p:cTn>
                              </p:par>
                              <p:par>
                                <p:cTn id="179" presetID="22" presetClass="entr" presetSubtype="8" fill="hold" nodeType="withEffect">
                                  <p:stCondLst>
                                    <p:cond delay="500"/>
                                  </p:stCondLst>
                                  <p:childTnLst>
                                    <p:set>
                                      <p:cBhvr>
                                        <p:cTn id="180" dur="1" fill="hold">
                                          <p:stCondLst>
                                            <p:cond delay="0"/>
                                          </p:stCondLst>
                                        </p:cTn>
                                        <p:tgtEl>
                                          <p:spTgt spid="41"/>
                                        </p:tgtEl>
                                        <p:attrNameLst>
                                          <p:attrName>style.visibility</p:attrName>
                                        </p:attrNameLst>
                                      </p:cBhvr>
                                      <p:to>
                                        <p:strVal val="visible"/>
                                      </p:to>
                                    </p:set>
                                    <p:animEffect transition="in" filter="wipe(left)">
                                      <p:cBhvr>
                                        <p:cTn id="181" dur="500"/>
                                        <p:tgtEl>
                                          <p:spTgt spid="41"/>
                                        </p:tgtEl>
                                      </p:cBhvr>
                                    </p:animEffect>
                                  </p:childTnLst>
                                </p:cTn>
                              </p:par>
                              <p:par>
                                <p:cTn id="182" presetID="10" presetClass="entr" presetSubtype="0" fill="hold" grpId="0" nodeType="withEffect">
                                  <p:stCondLst>
                                    <p:cond delay="1000"/>
                                  </p:stCondLst>
                                  <p:childTnLst>
                                    <p:set>
                                      <p:cBhvr>
                                        <p:cTn id="183" dur="1" fill="hold">
                                          <p:stCondLst>
                                            <p:cond delay="0"/>
                                          </p:stCondLst>
                                        </p:cTn>
                                        <p:tgtEl>
                                          <p:spTgt spid="3">
                                            <p:txEl>
                                              <p:pRg st="10" end="10"/>
                                            </p:txEl>
                                          </p:spTgt>
                                        </p:tgtEl>
                                        <p:attrNameLst>
                                          <p:attrName>style.visibility</p:attrName>
                                        </p:attrNameLst>
                                      </p:cBhvr>
                                      <p:to>
                                        <p:strVal val="visible"/>
                                      </p:to>
                                    </p:set>
                                    <p:animEffect transition="in" filter="fade">
                                      <p:cBhvr>
                                        <p:cTn id="184" dur="500"/>
                                        <p:tgtEl>
                                          <p:spTgt spid="3">
                                            <p:txEl>
                                              <p:pRg st="10" end="10"/>
                                            </p:txEl>
                                          </p:spTgt>
                                        </p:tgtEl>
                                      </p:cBhvr>
                                    </p:animEffect>
                                  </p:childTnLst>
                                </p:cTn>
                              </p:par>
                              <p:par>
                                <p:cTn id="185" presetID="22" presetClass="entr" presetSubtype="8" fill="hold" nodeType="withEffect">
                                  <p:stCondLst>
                                    <p:cond delay="1000"/>
                                  </p:stCondLst>
                                  <p:childTnLst>
                                    <p:set>
                                      <p:cBhvr>
                                        <p:cTn id="186" dur="1" fill="hold">
                                          <p:stCondLst>
                                            <p:cond delay="0"/>
                                          </p:stCondLst>
                                        </p:cTn>
                                        <p:tgtEl>
                                          <p:spTgt spid="45"/>
                                        </p:tgtEl>
                                        <p:attrNameLst>
                                          <p:attrName>style.visibility</p:attrName>
                                        </p:attrNameLst>
                                      </p:cBhvr>
                                      <p:to>
                                        <p:strVal val="visible"/>
                                      </p:to>
                                    </p:set>
                                    <p:animEffect transition="in" filter="wipe(left)">
                                      <p:cBhvr>
                                        <p:cTn id="187" dur="500"/>
                                        <p:tgtEl>
                                          <p:spTgt spid="45"/>
                                        </p:tgtEl>
                                      </p:cBhvr>
                                    </p:animEffect>
                                  </p:childTnLst>
                                </p:cTn>
                              </p:par>
                              <p:par>
                                <p:cTn id="188" presetID="22" presetClass="entr" presetSubtype="8" fill="hold" nodeType="withEffect">
                                  <p:stCondLst>
                                    <p:cond delay="1500"/>
                                  </p:stCondLst>
                                  <p:childTnLst>
                                    <p:set>
                                      <p:cBhvr>
                                        <p:cTn id="189" dur="1" fill="hold">
                                          <p:stCondLst>
                                            <p:cond delay="0"/>
                                          </p:stCondLst>
                                        </p:cTn>
                                        <p:tgtEl>
                                          <p:spTgt spid="48"/>
                                        </p:tgtEl>
                                        <p:attrNameLst>
                                          <p:attrName>style.visibility</p:attrName>
                                        </p:attrNameLst>
                                      </p:cBhvr>
                                      <p:to>
                                        <p:strVal val="visible"/>
                                      </p:to>
                                    </p:set>
                                    <p:animEffect transition="in" filter="wipe(left)">
                                      <p:cBhvr>
                                        <p:cTn id="190" dur="500"/>
                                        <p:tgtEl>
                                          <p:spTgt spid="48"/>
                                        </p:tgtEl>
                                      </p:cBhvr>
                                    </p:animEffect>
                                  </p:childTnLst>
                                </p:cTn>
                              </p:par>
                            </p:childTnLst>
                          </p:cTn>
                        </p:par>
                      </p:childTnLst>
                    </p:cTn>
                  </p:par>
                  <p:par>
                    <p:cTn id="191" fill="hold">
                      <p:stCondLst>
                        <p:cond delay="indefinite"/>
                      </p:stCondLst>
                      <p:childTnLst>
                        <p:par>
                          <p:cTn id="192" fill="hold">
                            <p:stCondLst>
                              <p:cond delay="0"/>
                            </p:stCondLst>
                            <p:childTnLst>
                              <p:par>
                                <p:cTn id="193" presetID="10" presetClass="entr" presetSubtype="0" fill="hold" grpId="0" nodeType="clickEffect">
                                  <p:stCondLst>
                                    <p:cond delay="0"/>
                                  </p:stCondLst>
                                  <p:childTnLst>
                                    <p:set>
                                      <p:cBhvr>
                                        <p:cTn id="194" dur="1" fill="hold">
                                          <p:stCondLst>
                                            <p:cond delay="0"/>
                                          </p:stCondLst>
                                        </p:cTn>
                                        <p:tgtEl>
                                          <p:spTgt spid="3">
                                            <p:txEl>
                                              <p:pRg st="11" end="11"/>
                                            </p:txEl>
                                          </p:spTgt>
                                        </p:tgtEl>
                                        <p:attrNameLst>
                                          <p:attrName>style.visibility</p:attrName>
                                        </p:attrNameLst>
                                      </p:cBhvr>
                                      <p:to>
                                        <p:strVal val="visible"/>
                                      </p:to>
                                    </p:set>
                                    <p:animEffect transition="in" filter="fade">
                                      <p:cBhvr>
                                        <p:cTn id="195" dur="500"/>
                                        <p:tgtEl>
                                          <p:spTgt spid="3">
                                            <p:txEl>
                                              <p:pRg st="11" end="11"/>
                                            </p:txEl>
                                          </p:spTgt>
                                        </p:tgtEl>
                                      </p:cBhvr>
                                    </p:animEffect>
                                  </p:childTnLst>
                                </p:cTn>
                              </p:par>
                              <p:par>
                                <p:cTn id="196" presetID="35" presetClass="path" presetSubtype="0" accel="50000" decel="50000" fill="hold" nodeType="withEffect">
                                  <p:stCondLst>
                                    <p:cond delay="0"/>
                                  </p:stCondLst>
                                  <p:childTnLst>
                                    <p:animMotion origin="layout" path="M 0.02195 -0.0009 L 2.74955E-6 3.3182E-6 " pathEditMode="relative" rAng="0" ptsTypes="AA">
                                      <p:cBhvr>
                                        <p:cTn id="197" dur="500" fill="hold"/>
                                        <p:tgtEl>
                                          <p:spTgt spid="124"/>
                                        </p:tgtEl>
                                        <p:attrNameLst>
                                          <p:attrName>ppt_x</p:attrName>
                                          <p:attrName>ppt_y</p:attrName>
                                        </p:attrNameLst>
                                      </p:cBhvr>
                                      <p:rCtr x="-1098" y="0"/>
                                    </p:animMotion>
                                  </p:childTnLst>
                                </p:cTn>
                              </p:par>
                              <p:par>
                                <p:cTn id="198" presetID="63" presetClass="path" presetSubtype="0" accel="50000" decel="50000" fill="hold" nodeType="withEffect">
                                  <p:stCondLst>
                                    <p:cond delay="0"/>
                                  </p:stCondLst>
                                  <p:childTnLst>
                                    <p:animMotion origin="layout" path="M 0.03294 2.63277E-6 L -3.50523E-6 2.63277E-6 " pathEditMode="relative" rAng="0" ptsTypes="AA">
                                      <p:cBhvr>
                                        <p:cTn id="199" dur="1000" fill="hold"/>
                                        <p:tgtEl>
                                          <p:spTgt spid="133"/>
                                        </p:tgtEl>
                                        <p:attrNameLst>
                                          <p:attrName>ppt_x</p:attrName>
                                          <p:attrName>ppt_y</p:attrName>
                                        </p:attrNameLst>
                                      </p:cBhvr>
                                      <p:rCtr x="-1647" y="0"/>
                                    </p:animMotion>
                                  </p:childTnLst>
                                </p:cTn>
                              </p:par>
                              <p:par>
                                <p:cTn id="200" presetID="10" presetClass="exit" presetSubtype="0" fill="hold" nodeType="withEffect">
                                  <p:stCondLst>
                                    <p:cond delay="0"/>
                                  </p:stCondLst>
                                  <p:childTnLst>
                                    <p:animEffect transition="out" filter="fade">
                                      <p:cBhvr>
                                        <p:cTn id="201" dur="500"/>
                                        <p:tgtEl>
                                          <p:spTgt spid="36"/>
                                        </p:tgtEl>
                                      </p:cBhvr>
                                    </p:animEffect>
                                    <p:set>
                                      <p:cBhvr>
                                        <p:cTn id="202" dur="1" fill="hold">
                                          <p:stCondLst>
                                            <p:cond delay="499"/>
                                          </p:stCondLst>
                                        </p:cTn>
                                        <p:tgtEl>
                                          <p:spTgt spid="36"/>
                                        </p:tgtEl>
                                        <p:attrNameLst>
                                          <p:attrName>style.visibility</p:attrName>
                                        </p:attrNameLst>
                                      </p:cBhvr>
                                      <p:to>
                                        <p:strVal val="hidden"/>
                                      </p:to>
                                    </p:set>
                                  </p:childTnLst>
                                </p:cTn>
                              </p:par>
                              <p:par>
                                <p:cTn id="203" presetID="10" presetClass="exit" presetSubtype="0" fill="hold" nodeType="withEffect">
                                  <p:stCondLst>
                                    <p:cond delay="0"/>
                                  </p:stCondLst>
                                  <p:childTnLst>
                                    <p:animEffect transition="out" filter="fade">
                                      <p:cBhvr>
                                        <p:cTn id="204" dur="500"/>
                                        <p:tgtEl>
                                          <p:spTgt spid="45"/>
                                        </p:tgtEl>
                                      </p:cBhvr>
                                    </p:animEffect>
                                    <p:set>
                                      <p:cBhvr>
                                        <p:cTn id="205" dur="1" fill="hold">
                                          <p:stCondLst>
                                            <p:cond delay="499"/>
                                          </p:stCondLst>
                                        </p:cTn>
                                        <p:tgtEl>
                                          <p:spTgt spid="45"/>
                                        </p:tgtEl>
                                        <p:attrNameLst>
                                          <p:attrName>style.visibility</p:attrName>
                                        </p:attrNameLst>
                                      </p:cBhvr>
                                      <p:to>
                                        <p:strVal val="hidden"/>
                                      </p:to>
                                    </p:set>
                                  </p:childTnLst>
                                </p:cTn>
                              </p:par>
                              <p:par>
                                <p:cTn id="206" presetID="63" presetClass="path" presetSubtype="0" accel="50000" decel="50000" fill="hold" nodeType="withEffect">
                                  <p:stCondLst>
                                    <p:cond delay="500"/>
                                  </p:stCondLst>
                                  <p:childTnLst>
                                    <p:animMotion origin="layout" path="M 0.0217 0.00023 L 2.74955E-6 3.6768E-6 " pathEditMode="relative" rAng="0" ptsTypes="AA">
                                      <p:cBhvr>
                                        <p:cTn id="207" dur="500" fill="hold"/>
                                        <p:tgtEl>
                                          <p:spTgt spid="137"/>
                                        </p:tgtEl>
                                        <p:attrNameLst>
                                          <p:attrName>ppt_x</p:attrName>
                                          <p:attrName>ppt_y</p:attrName>
                                        </p:attrNameLst>
                                      </p:cBhvr>
                                      <p:rCtr x="-1085" y="45"/>
                                    </p:animMotion>
                                  </p:childTnLst>
                                </p:cTn>
                              </p:par>
                              <p:par>
                                <p:cTn id="208" presetID="10" presetClass="exit" presetSubtype="0" fill="hold" nodeType="withEffect">
                                  <p:stCondLst>
                                    <p:cond delay="500"/>
                                  </p:stCondLst>
                                  <p:childTnLst>
                                    <p:animEffect transition="out" filter="fade">
                                      <p:cBhvr>
                                        <p:cTn id="209" dur="500"/>
                                        <p:tgtEl>
                                          <p:spTgt spid="41"/>
                                        </p:tgtEl>
                                      </p:cBhvr>
                                    </p:animEffect>
                                    <p:set>
                                      <p:cBhvr>
                                        <p:cTn id="210" dur="1" fill="hold">
                                          <p:stCondLst>
                                            <p:cond delay="499"/>
                                          </p:stCondLst>
                                        </p:cTn>
                                        <p:tgtEl>
                                          <p:spTgt spid="41"/>
                                        </p:tgtEl>
                                        <p:attrNameLst>
                                          <p:attrName>style.visibility</p:attrName>
                                        </p:attrNameLst>
                                      </p:cBhvr>
                                      <p:to>
                                        <p:strVal val="hidden"/>
                                      </p:to>
                                    </p:set>
                                  </p:childTnLst>
                                </p:cTn>
                              </p:par>
                              <p:par>
                                <p:cTn id="211" presetID="10" presetClass="exit" presetSubtype="0" fill="hold" nodeType="withEffect">
                                  <p:stCondLst>
                                    <p:cond delay="500"/>
                                  </p:stCondLst>
                                  <p:childTnLst>
                                    <p:animEffect transition="out" filter="fade">
                                      <p:cBhvr>
                                        <p:cTn id="212" dur="500"/>
                                        <p:tgtEl>
                                          <p:spTgt spid="48"/>
                                        </p:tgtEl>
                                      </p:cBhvr>
                                    </p:animEffect>
                                    <p:set>
                                      <p:cBhvr>
                                        <p:cTn id="213" dur="1" fill="hold">
                                          <p:stCondLst>
                                            <p:cond delay="499"/>
                                          </p:stCondLst>
                                        </p:cTn>
                                        <p:tgtEl>
                                          <p:spTgt spid="4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9" grpId="0" animBg="1"/>
      <p:bldP spid="34" grpId="0" animBg="1"/>
      <p:bldP spid="31" grpId="0" animBg="1"/>
      <p:bldP spid="44" grpId="0" animBg="1"/>
      <p:bldP spid="32" grpId="0" animBg="1"/>
      <p:bldP spid="33" grpId="0" animBg="1"/>
      <p:bldP spid="114" grpId="0" animBg="1"/>
      <p:bldP spid="126" grpId="0" animBg="1"/>
      <p:bldP spid="132" grpId="0" animBg="1"/>
      <p:bldP spid="13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Upgrade Throttling Insight and Control</a:t>
            </a:r>
            <a:endParaRPr lang="en-US" dirty="0"/>
          </a:p>
        </p:txBody>
      </p:sp>
      <p:sp>
        <p:nvSpPr>
          <p:cNvPr id="3" name="Content Placeholder 2"/>
          <p:cNvSpPr>
            <a:spLocks noGrp="1"/>
          </p:cNvSpPr>
          <p:nvPr>
            <p:ph type="body" sz="quarter" idx="10"/>
          </p:nvPr>
        </p:nvSpPr>
        <p:spPr>
          <a:xfrm>
            <a:off x="274639" y="1212849"/>
            <a:ext cx="6019798" cy="5321457"/>
          </a:xfrm>
        </p:spPr>
        <p:txBody>
          <a:bodyPr/>
          <a:lstStyle/>
          <a:p>
            <a:r>
              <a:rPr lang="en-US" sz="2800" dirty="0" smtClean="0"/>
              <a:t>Get-</a:t>
            </a:r>
            <a:r>
              <a:rPr lang="en-US" sz="2800" dirty="0" err="1" smtClean="0"/>
              <a:t>SPSiteUpgradeSession</a:t>
            </a:r>
            <a:endParaRPr lang="en-US" sz="2800" dirty="0" smtClean="0"/>
          </a:p>
          <a:p>
            <a:pPr lvl="1"/>
            <a:r>
              <a:rPr lang="en-US" sz="1800" dirty="0" smtClean="0"/>
              <a:t>Shows queued upgrades by default</a:t>
            </a:r>
          </a:p>
          <a:p>
            <a:pPr lvl="2"/>
            <a:r>
              <a:rPr lang="en-US" sz="1600" dirty="0" smtClean="0"/>
              <a:t>Can be excluded using -</a:t>
            </a:r>
            <a:r>
              <a:rPr lang="en-US" sz="1600" dirty="0" err="1" smtClean="0"/>
              <a:t>HideQueued</a:t>
            </a:r>
            <a:r>
              <a:rPr lang="en-US" sz="1600" dirty="0" smtClean="0"/>
              <a:t> parameter</a:t>
            </a:r>
          </a:p>
          <a:p>
            <a:pPr lvl="1"/>
            <a:r>
              <a:rPr lang="en-US" sz="1800" dirty="0" smtClean="0"/>
              <a:t>-</a:t>
            </a:r>
            <a:r>
              <a:rPr lang="en-US" sz="1800" dirty="0" err="1" smtClean="0"/>
              <a:t>ShowCompleted</a:t>
            </a:r>
            <a:r>
              <a:rPr lang="en-US" sz="1800" dirty="0" smtClean="0"/>
              <a:t> parameter lists completed prior queued upgrades</a:t>
            </a:r>
          </a:p>
          <a:p>
            <a:pPr lvl="1"/>
            <a:r>
              <a:rPr lang="en-US" sz="1800" dirty="0" smtClean="0"/>
              <a:t>-</a:t>
            </a:r>
            <a:r>
              <a:rPr lang="en-US" sz="1800" dirty="0" err="1" smtClean="0"/>
              <a:t>ShowFailed</a:t>
            </a:r>
            <a:r>
              <a:rPr lang="en-US" sz="1800" dirty="0" smtClean="0"/>
              <a:t> parameter lists failed queued upgrades</a:t>
            </a:r>
          </a:p>
          <a:p>
            <a:r>
              <a:rPr lang="en-US" sz="2800" dirty="0" smtClean="0"/>
              <a:t>Remove-</a:t>
            </a:r>
            <a:r>
              <a:rPr lang="en-US" sz="2800" dirty="0" err="1" smtClean="0"/>
              <a:t>SPSiteUpgradeSession</a:t>
            </a:r>
            <a:endParaRPr lang="en-US" sz="2800" dirty="0" smtClean="0"/>
          </a:p>
          <a:p>
            <a:pPr lvl="1"/>
            <a:r>
              <a:rPr lang="en-US" sz="1800" dirty="0" smtClean="0"/>
              <a:t>Evicts queued upgrade unless currently in progress</a:t>
            </a:r>
          </a:p>
          <a:p>
            <a:r>
              <a:rPr lang="en-US" sz="2800" dirty="0" smtClean="0"/>
              <a:t>Upgrade-</a:t>
            </a:r>
            <a:r>
              <a:rPr lang="en-US" sz="2800" dirty="0" err="1" smtClean="0"/>
              <a:t>SPSite</a:t>
            </a:r>
            <a:endParaRPr lang="en-US" sz="2800" dirty="0" smtClean="0"/>
          </a:p>
          <a:p>
            <a:pPr lvl="1"/>
            <a:r>
              <a:rPr lang="en-US" sz="1800" dirty="0" smtClean="0"/>
              <a:t>Upgrade </a:t>
            </a:r>
            <a:r>
              <a:rPr lang="en-US" sz="1800" dirty="0"/>
              <a:t>site </a:t>
            </a:r>
            <a:r>
              <a:rPr lang="en-US" sz="1800" dirty="0" smtClean="0"/>
              <a:t>collection regardless </a:t>
            </a:r>
            <a:r>
              <a:rPr lang="en-US" sz="1800" dirty="0"/>
              <a:t>of in-process </a:t>
            </a:r>
            <a:r>
              <a:rPr lang="en-US" sz="1800" dirty="0" smtClean="0"/>
              <a:t>limits</a:t>
            </a:r>
          </a:p>
          <a:p>
            <a:pPr lvl="1"/>
            <a:r>
              <a:rPr lang="en-US" sz="1800" dirty="0" smtClean="0"/>
              <a:t>-</a:t>
            </a:r>
            <a:r>
              <a:rPr lang="en-US" sz="1800" dirty="0" err="1" smtClean="0"/>
              <a:t>QueueOnly</a:t>
            </a:r>
            <a:r>
              <a:rPr lang="en-US" sz="1800" dirty="0" smtClean="0"/>
              <a:t> parameter adds site to upgrade queue only</a:t>
            </a:r>
          </a:p>
          <a:p>
            <a:pPr lvl="2"/>
            <a:r>
              <a:rPr lang="en-US" sz="1600" dirty="0" smtClean="0"/>
              <a:t>Does not perform upgrade in PowerShell process</a:t>
            </a:r>
          </a:p>
          <a:p>
            <a:pPr lvl="1"/>
            <a:r>
              <a:rPr lang="en-US" sz="1800" dirty="0" smtClean="0"/>
              <a:t>-</a:t>
            </a:r>
            <a:r>
              <a:rPr lang="en-US" sz="1800" dirty="0" err="1" smtClean="0"/>
              <a:t>Unthrottled</a:t>
            </a:r>
            <a:r>
              <a:rPr lang="en-US" sz="1800" dirty="0" smtClean="0"/>
              <a:t> parameter bypasses database throttle limit for this upgrade session</a:t>
            </a:r>
          </a:p>
          <a:p>
            <a:pPr lvl="2"/>
            <a:r>
              <a:rPr lang="en-US" sz="1600" dirty="0" smtClean="0"/>
              <a:t>Still is listed in queue and impacts throttle limits for other upgrade sessions</a:t>
            </a:r>
            <a:endParaRPr lang="en-US" sz="1600" dirty="0"/>
          </a:p>
        </p:txBody>
      </p:sp>
      <p:sp>
        <p:nvSpPr>
          <p:cNvPr id="6" name="Content Placeholder 5"/>
          <p:cNvSpPr>
            <a:spLocks noGrp="1"/>
          </p:cNvSpPr>
          <p:nvPr>
            <p:ph type="body" sz="quarter" idx="11"/>
          </p:nvPr>
        </p:nvSpPr>
        <p:spPr>
          <a:xfrm>
            <a:off x="6675439" y="1212849"/>
            <a:ext cx="5486399" cy="5201424"/>
          </a:xfrm>
        </p:spPr>
        <p:txBody>
          <a:bodyPr/>
          <a:lstStyle/>
          <a:p>
            <a:r>
              <a:rPr lang="en-US" sz="2800" dirty="0" smtClean="0"/>
              <a:t>Maximum for in-process upgrade </a:t>
            </a:r>
            <a:r>
              <a:rPr lang="en-US" sz="2800" dirty="0"/>
              <a:t>size </a:t>
            </a:r>
            <a:r>
              <a:rPr lang="en-US" sz="2800" dirty="0" smtClean="0"/>
              <a:t>settings</a:t>
            </a:r>
          </a:p>
          <a:p>
            <a:pPr lvl="1"/>
            <a:r>
              <a:rPr lang="en-US" sz="1800" dirty="0" err="1" smtClean="0"/>
              <a:t>SPWebApplication.SiteUpgradeThrottleSettings</a:t>
            </a:r>
            <a:r>
              <a:rPr lang="en-US" sz="1800" dirty="0" smtClean="0"/>
              <a:t>.</a:t>
            </a:r>
            <a:br>
              <a:rPr lang="en-US" sz="1800" dirty="0" smtClean="0"/>
            </a:br>
            <a:r>
              <a:rPr lang="en-US" sz="1800" dirty="0" err="1" smtClean="0"/>
              <a:t>UsageStorageLimit</a:t>
            </a:r>
            <a:endParaRPr lang="en-US" sz="1800" dirty="0" smtClean="0"/>
          </a:p>
          <a:p>
            <a:pPr lvl="1"/>
            <a:r>
              <a:rPr lang="en-US" sz="1800" dirty="0" err="1" smtClean="0"/>
              <a:t>SPWebApplication.SiteUpgradeThrottleSettings</a:t>
            </a:r>
            <a:r>
              <a:rPr lang="en-US" sz="1800" dirty="0" smtClean="0"/>
              <a:t>.</a:t>
            </a:r>
            <a:br>
              <a:rPr lang="en-US" sz="1800" dirty="0" smtClean="0"/>
            </a:br>
            <a:r>
              <a:rPr lang="en-US" sz="1800" dirty="0" err="1" smtClean="0"/>
              <a:t>SubwebCountLimit</a:t>
            </a:r>
            <a:endParaRPr lang="en-US" sz="1800" dirty="0" smtClean="0"/>
          </a:p>
          <a:p>
            <a:r>
              <a:rPr lang="en-US" sz="2800" dirty="0" smtClean="0"/>
              <a:t>Maximum parallel in-process upgrade session settings</a:t>
            </a:r>
          </a:p>
          <a:p>
            <a:pPr lvl="1"/>
            <a:r>
              <a:rPr lang="en-US" sz="1800" dirty="0" smtClean="0"/>
              <a:t>SPWebApplication.SiteUpgradeThrottleSettings.AppPoolConcurrentUpgradeSessionLimit</a:t>
            </a:r>
          </a:p>
          <a:p>
            <a:r>
              <a:rPr lang="en-US" sz="2800" dirty="0" smtClean="0"/>
              <a:t>Maximum parallel upgrade session settings</a:t>
            </a:r>
          </a:p>
          <a:p>
            <a:pPr lvl="1"/>
            <a:r>
              <a:rPr lang="en-US" sz="1800" dirty="0" err="1" smtClean="0"/>
              <a:t>SPContentDatabase</a:t>
            </a:r>
            <a:r>
              <a:rPr lang="en-US" sz="1800" dirty="0" smtClean="0"/>
              <a:t>.</a:t>
            </a:r>
            <a:br>
              <a:rPr lang="en-US" sz="1800" dirty="0" smtClean="0"/>
            </a:br>
            <a:r>
              <a:rPr lang="en-US" sz="1800" dirty="0" err="1" smtClean="0"/>
              <a:t>ConcurrentSiteUpgradeSessionLimit</a:t>
            </a:r>
            <a:endParaRPr lang="en-US" sz="1800" dirty="0" smtClean="0"/>
          </a:p>
        </p:txBody>
      </p:sp>
    </p:spTree>
    <p:extLst>
      <p:ext uri="{BB962C8B-B14F-4D97-AF65-F5344CB8AC3E}">
        <p14:creationId xmlns:p14="http://schemas.microsoft.com/office/powerpoint/2010/main" val="1590073877"/>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Managing Site Collection Upgrade Throttles</a:t>
            </a:r>
            <a:endParaRPr lang="en-US" dirty="0"/>
          </a:p>
        </p:txBody>
      </p:sp>
    </p:spTree>
    <p:extLst>
      <p:ext uri="{BB962C8B-B14F-4D97-AF65-F5344CB8AC3E}">
        <p14:creationId xmlns:p14="http://schemas.microsoft.com/office/powerpoint/2010/main" val="452986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Managing Evaluation Site Collections</a:t>
            </a:r>
            <a:endParaRPr lang="en-US" dirty="0"/>
          </a:p>
        </p:txBody>
      </p:sp>
    </p:spTree>
    <p:extLst>
      <p:ext uri="{BB962C8B-B14F-4D97-AF65-F5344CB8AC3E}">
        <p14:creationId xmlns:p14="http://schemas.microsoft.com/office/powerpoint/2010/main" val="2802368272"/>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212850"/>
            <a:ext cx="11887200" cy="5299912"/>
          </a:xfrm>
        </p:spPr>
        <p:txBody>
          <a:bodyPr/>
          <a:lstStyle/>
          <a:p>
            <a:pPr marL="514350" indent="-514350">
              <a:buFont typeface="+mj-lt"/>
              <a:buAutoNum type="arabicPeriod"/>
            </a:pPr>
            <a:r>
              <a:rPr lang="en-US" sz="3200" dirty="0" smtClean="0"/>
              <a:t>Evaluation creation is queued</a:t>
            </a:r>
          </a:p>
          <a:p>
            <a:pPr marL="514350" indent="-514350">
              <a:buFont typeface="+mj-lt"/>
              <a:buAutoNum type="arabicPeriod"/>
            </a:pPr>
            <a:r>
              <a:rPr lang="en-US" sz="3200" dirty="0" smtClean="0"/>
              <a:t>Copy of site collection is made by timer job</a:t>
            </a:r>
          </a:p>
          <a:p>
            <a:pPr lvl="1"/>
            <a:r>
              <a:rPr lang="en-US" sz="1800" dirty="0" smtClean="0"/>
              <a:t>Create Upgrade </a:t>
            </a:r>
            <a:r>
              <a:rPr lang="en-US" sz="1800" dirty="0"/>
              <a:t>Evaluation Timer Job picks up </a:t>
            </a:r>
            <a:r>
              <a:rPr lang="en-US" sz="1800" dirty="0" smtClean="0"/>
              <a:t>the queued request</a:t>
            </a:r>
          </a:p>
          <a:p>
            <a:pPr lvl="1"/>
            <a:r>
              <a:rPr lang="en-US" sz="1800" dirty="0" smtClean="0"/>
              <a:t>SQL Snapshot is used for creation process if supported in environment</a:t>
            </a:r>
          </a:p>
          <a:p>
            <a:pPr lvl="1"/>
            <a:r>
              <a:rPr lang="en-US" sz="1800" dirty="0" smtClean="0"/>
              <a:t>Site collection backup/restore </a:t>
            </a:r>
            <a:r>
              <a:rPr lang="en-US" sz="1800" dirty="0"/>
              <a:t>for creation process </a:t>
            </a:r>
            <a:r>
              <a:rPr lang="en-US" sz="1800" dirty="0" smtClean="0"/>
              <a:t>when SQL Snapshot unavailable</a:t>
            </a:r>
          </a:p>
          <a:p>
            <a:pPr marL="514350" indent="-514350">
              <a:buFont typeface="+mj-lt"/>
              <a:buAutoNum type="arabicPeriod"/>
            </a:pPr>
            <a:r>
              <a:rPr lang="en-US" sz="3200" dirty="0" smtClean="0"/>
              <a:t>Upgrade is optionally queued after evaluation copy is created</a:t>
            </a:r>
          </a:p>
          <a:p>
            <a:pPr lvl="1"/>
            <a:r>
              <a:rPr lang="en-US" sz="1800" dirty="0" smtClean="0"/>
              <a:t>UI initiated creation always queues upgrade</a:t>
            </a:r>
          </a:p>
          <a:p>
            <a:pPr lvl="1"/>
            <a:r>
              <a:rPr lang="en-US" sz="1800" dirty="0" smtClean="0"/>
              <a:t>Upgrade Site Collection Timer Job will pick up queued site collection upgrade</a:t>
            </a:r>
          </a:p>
          <a:p>
            <a:pPr marL="514350" indent="-514350">
              <a:buFont typeface="+mj-lt"/>
              <a:buAutoNum type="arabicPeriod"/>
            </a:pPr>
            <a:r>
              <a:rPr lang="en-US" sz="3200" dirty="0" smtClean="0"/>
              <a:t>If specified in request, email is sent to site collection admins</a:t>
            </a:r>
          </a:p>
          <a:p>
            <a:pPr lvl="1"/>
            <a:r>
              <a:rPr lang="en-US" sz="1800" dirty="0" smtClean="0"/>
              <a:t>Default is to send email if creation was UI initiated</a:t>
            </a:r>
          </a:p>
          <a:p>
            <a:pPr lvl="1"/>
            <a:r>
              <a:rPr lang="en-US" sz="1800" dirty="0" smtClean="0"/>
              <a:t>Requested email sent when request is queued</a:t>
            </a:r>
          </a:p>
          <a:p>
            <a:pPr lvl="1"/>
            <a:r>
              <a:rPr lang="en-US" sz="1800" dirty="0" smtClean="0"/>
              <a:t>Completion email sent after creation if no upgrade requested</a:t>
            </a:r>
          </a:p>
          <a:p>
            <a:pPr lvl="1"/>
            <a:r>
              <a:rPr lang="en-US" sz="1800" dirty="0" smtClean="0"/>
              <a:t>Completion email sent after creation if no upgrade requested</a:t>
            </a:r>
          </a:p>
          <a:p>
            <a:pPr lvl="1"/>
            <a:endParaRPr lang="en-US" sz="1800" dirty="0"/>
          </a:p>
        </p:txBody>
      </p:sp>
      <p:sp>
        <p:nvSpPr>
          <p:cNvPr id="2" name="Title 1"/>
          <p:cNvSpPr>
            <a:spLocks noGrp="1"/>
          </p:cNvSpPr>
          <p:nvPr>
            <p:ph type="title"/>
          </p:nvPr>
        </p:nvSpPr>
        <p:spPr/>
        <p:txBody>
          <a:bodyPr/>
          <a:lstStyle/>
          <a:p>
            <a:r>
              <a:rPr lang="en-US" smtClean="0"/>
              <a:t>Evaluation Site Collection Execution</a:t>
            </a:r>
            <a:endParaRPr lang="en-US" dirty="0"/>
          </a:p>
        </p:txBody>
      </p:sp>
    </p:spTree>
    <p:extLst>
      <p:ext uri="{BB962C8B-B14F-4D97-AF65-F5344CB8AC3E}">
        <p14:creationId xmlns:p14="http://schemas.microsoft.com/office/powerpoint/2010/main" val="66125689"/>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Snapshot Use In Evaluation Site Collection Creation</a:t>
            </a:r>
            <a:endParaRPr lang="en-US" dirty="0"/>
          </a:p>
        </p:txBody>
      </p:sp>
      <p:sp>
        <p:nvSpPr>
          <p:cNvPr id="177" name="Text Placeholder 176"/>
          <p:cNvSpPr>
            <a:spLocks noGrp="1"/>
          </p:cNvSpPr>
          <p:nvPr>
            <p:ph type="body" sz="half" idx="2"/>
          </p:nvPr>
        </p:nvSpPr>
        <p:spPr>
          <a:xfrm>
            <a:off x="856627" y="2098357"/>
            <a:ext cx="5190629" cy="4899418"/>
          </a:xfrm>
        </p:spPr>
        <p:txBody>
          <a:bodyPr/>
          <a:lstStyle/>
          <a:p>
            <a:pPr marL="342900" indent="-342900">
              <a:buFont typeface="+mj-lt"/>
              <a:buAutoNum type="arabicPeriod"/>
            </a:pPr>
            <a:r>
              <a:rPr lang="en-US" dirty="0" smtClean="0"/>
              <a:t>User requests evaluation site of source site collection</a:t>
            </a:r>
          </a:p>
          <a:p>
            <a:pPr marL="342900" indent="-342900">
              <a:buFont typeface="+mj-lt"/>
              <a:buAutoNum type="arabicPeriod"/>
            </a:pPr>
            <a:r>
              <a:rPr lang="en-US" dirty="0" smtClean="0"/>
              <a:t>Create Evaluation Site timer Job runs</a:t>
            </a:r>
          </a:p>
          <a:p>
            <a:pPr marL="342900" indent="-342900">
              <a:buFont typeface="+mj-lt"/>
              <a:buAutoNum type="arabicPeriod"/>
            </a:pPr>
            <a:r>
              <a:rPr lang="en-US" dirty="0" smtClean="0"/>
              <a:t>Job creates read only database snapshot if SQL supports it</a:t>
            </a:r>
          </a:p>
          <a:p>
            <a:pPr marL="342900" indent="-342900">
              <a:buFont typeface="+mj-lt"/>
              <a:buAutoNum type="arabicPeriod"/>
            </a:pPr>
            <a:r>
              <a:rPr lang="en-US" dirty="0" smtClean="0"/>
              <a:t>Static copy of source site collection with new URL is copied from the snapshot database to the source database</a:t>
            </a:r>
          </a:p>
          <a:p>
            <a:pPr marL="342900" indent="-342900">
              <a:buFont typeface="+mj-lt"/>
              <a:buAutoNum type="arabicPeriod"/>
            </a:pPr>
            <a:r>
              <a:rPr lang="en-US" dirty="0" smtClean="0"/>
              <a:t>Source site collection has evaluation site pairing information configured</a:t>
            </a:r>
          </a:p>
          <a:p>
            <a:pPr marL="342900" indent="-342900">
              <a:buFont typeface="+mj-lt"/>
              <a:buAutoNum type="arabicPeriod"/>
            </a:pPr>
            <a:r>
              <a:rPr lang="en-US" dirty="0" smtClean="0"/>
              <a:t>Evaluation site collection configured</a:t>
            </a:r>
          </a:p>
          <a:p>
            <a:pPr marL="809198" lvl="1" indent="-342900">
              <a:buFont typeface="+mj-lt"/>
              <a:buAutoNum type="arabicPeriod"/>
            </a:pPr>
            <a:r>
              <a:rPr lang="en-US" dirty="0" smtClean="0"/>
              <a:t>Entered in Site Map</a:t>
            </a:r>
          </a:p>
          <a:p>
            <a:pPr marL="809198" lvl="1" indent="-342900">
              <a:buFont typeface="+mj-lt"/>
              <a:buAutoNum type="arabicPeriod"/>
            </a:pPr>
            <a:r>
              <a:rPr lang="en-US" dirty="0" smtClean="0"/>
              <a:t>Configured as evaluation site collection</a:t>
            </a:r>
          </a:p>
          <a:p>
            <a:pPr marL="809198" lvl="1" indent="-342900">
              <a:buFont typeface="+mj-lt"/>
              <a:buAutoNum type="arabicPeriod"/>
            </a:pPr>
            <a:r>
              <a:rPr lang="en-US" dirty="0" smtClean="0"/>
              <a:t>Expiration date is set</a:t>
            </a:r>
          </a:p>
          <a:p>
            <a:pPr marL="809198" lvl="1" indent="-342900">
              <a:buFont typeface="+mj-lt"/>
              <a:buAutoNum type="arabicPeriod"/>
            </a:pPr>
            <a:r>
              <a:rPr lang="en-US" dirty="0" smtClean="0"/>
              <a:t>Is optionally queued for upgrade</a:t>
            </a:r>
          </a:p>
          <a:p>
            <a:pPr marL="342900" indent="-342900">
              <a:buFont typeface="+mj-lt"/>
              <a:buAutoNum type="arabicPeriod"/>
            </a:pPr>
            <a:r>
              <a:rPr lang="en-US" dirty="0" smtClean="0"/>
              <a:t>Snapshot database is cleaned up</a:t>
            </a:r>
          </a:p>
          <a:p>
            <a:pPr marL="342900" indent="-342900">
              <a:buFont typeface="+mj-lt"/>
              <a:buAutoNum type="arabicPeriod"/>
            </a:pPr>
            <a:r>
              <a:rPr lang="en-US" dirty="0" smtClean="0"/>
              <a:t>Upgrade </a:t>
            </a:r>
            <a:r>
              <a:rPr lang="en-US" dirty="0"/>
              <a:t>Site </a:t>
            </a:r>
            <a:r>
              <a:rPr lang="en-US" dirty="0" smtClean="0"/>
              <a:t>Collections timer </a:t>
            </a:r>
            <a:r>
              <a:rPr lang="en-US" dirty="0"/>
              <a:t>Job runs</a:t>
            </a:r>
          </a:p>
          <a:p>
            <a:pPr marL="342900" indent="-342900">
              <a:buFont typeface="+mj-lt"/>
              <a:buAutoNum type="arabicPeriod"/>
            </a:pPr>
            <a:r>
              <a:rPr lang="en-US" dirty="0" smtClean="0"/>
              <a:t>Upgrade of evaluation site collection occurs if previously queued for upgrade</a:t>
            </a:r>
          </a:p>
        </p:txBody>
      </p:sp>
      <p:sp>
        <p:nvSpPr>
          <p:cNvPr id="59" name="Content Database SnapShot"/>
          <p:cNvSpPr/>
          <p:nvPr/>
        </p:nvSpPr>
        <p:spPr>
          <a:xfrm>
            <a:off x="9884137" y="3717843"/>
            <a:ext cx="1719909" cy="2394640"/>
          </a:xfrm>
          <a:prstGeom prst="can">
            <a:avLst>
              <a:gd name="adj" fmla="val 17238"/>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b"/>
          <a:lstStyle/>
          <a:p>
            <a:pPr algn="ctr"/>
            <a:r>
              <a:rPr lang="en-US" sz="1400" dirty="0"/>
              <a:t>R/O Content Database</a:t>
            </a:r>
          </a:p>
        </p:txBody>
      </p:sp>
      <p:sp>
        <p:nvSpPr>
          <p:cNvPr id="62" name="Source Site Collection Copy"/>
          <p:cNvSpPr/>
          <p:nvPr/>
        </p:nvSpPr>
        <p:spPr>
          <a:xfrm>
            <a:off x="9936761" y="4108283"/>
            <a:ext cx="1344067" cy="831936"/>
          </a:xfrm>
          <a:prstGeom prst="cube">
            <a:avLst>
              <a:gd name="adj" fmla="val 16413"/>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sz="1836" dirty="0" err="1"/>
              <a:t>SPSite</a:t>
            </a:r>
            <a:endParaRPr lang="en-US" sz="1836" dirty="0"/>
          </a:p>
          <a:p>
            <a:pPr algn="ctr"/>
            <a:r>
              <a:rPr lang="en-US" sz="1122" dirty="0"/>
              <a:t>“/sites/foo”</a:t>
            </a:r>
          </a:p>
        </p:txBody>
      </p:sp>
      <p:sp>
        <p:nvSpPr>
          <p:cNvPr id="58" name="Database Snapshot Operation"/>
          <p:cNvSpPr/>
          <p:nvPr/>
        </p:nvSpPr>
        <p:spPr>
          <a:xfrm>
            <a:off x="10220664" y="3397936"/>
            <a:ext cx="1036804" cy="580947"/>
          </a:xfrm>
          <a:prstGeom prst="downArrow">
            <a:avLst>
              <a:gd name="adj1" fmla="val 80583"/>
              <a:gd name="adj2" fmla="val 50000"/>
            </a:avLst>
          </a:prstGeom>
        </p:spPr>
        <p:style>
          <a:lnRef idx="0">
            <a:schemeClr val="accent3"/>
          </a:lnRef>
          <a:fillRef idx="3">
            <a:schemeClr val="accent3"/>
          </a:fillRef>
          <a:effectRef idx="3">
            <a:schemeClr val="accent3"/>
          </a:effectRef>
          <a:fontRef idx="minor">
            <a:schemeClr val="lt1"/>
          </a:fontRef>
        </p:style>
        <p:txBody>
          <a:bodyPr wrap="none" lIns="0" rIns="0" rtlCol="0" anchor="ctr"/>
          <a:lstStyle/>
          <a:p>
            <a:pPr algn="ctr"/>
            <a:r>
              <a:rPr lang="en-US" sz="1224" dirty="0"/>
              <a:t>Snapshot</a:t>
            </a:r>
          </a:p>
          <a:p>
            <a:pPr algn="ctr"/>
            <a:r>
              <a:rPr lang="en-US" sz="1224" dirty="0"/>
              <a:t>Database</a:t>
            </a:r>
          </a:p>
        </p:txBody>
      </p:sp>
      <p:sp>
        <p:nvSpPr>
          <p:cNvPr id="60" name="Content Database"/>
          <p:cNvSpPr/>
          <p:nvPr/>
        </p:nvSpPr>
        <p:spPr>
          <a:xfrm>
            <a:off x="9884137" y="1007083"/>
            <a:ext cx="1719909" cy="2397015"/>
          </a:xfrm>
          <a:prstGeom prst="can">
            <a:avLst>
              <a:gd name="adj" fmla="val 17238"/>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b"/>
          <a:lstStyle/>
          <a:p>
            <a:pPr algn="ctr"/>
            <a:r>
              <a:rPr lang="en-US" sz="1400" dirty="0"/>
              <a:t>Content Database</a:t>
            </a:r>
          </a:p>
        </p:txBody>
      </p:sp>
      <p:sp>
        <p:nvSpPr>
          <p:cNvPr id="57" name="Source Site Collection"/>
          <p:cNvSpPr/>
          <p:nvPr/>
        </p:nvSpPr>
        <p:spPr>
          <a:xfrm>
            <a:off x="9936761" y="1394294"/>
            <a:ext cx="1344067" cy="831936"/>
          </a:xfrm>
          <a:prstGeom prst="cube">
            <a:avLst>
              <a:gd name="adj" fmla="val 15458"/>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836" dirty="0" err="1"/>
              <a:t>SPSite</a:t>
            </a:r>
            <a:endParaRPr lang="en-US" sz="1836" dirty="0"/>
          </a:p>
          <a:p>
            <a:pPr algn="ctr"/>
            <a:r>
              <a:rPr lang="en-US" sz="1122" dirty="0"/>
              <a:t>“/sites/foo”</a:t>
            </a:r>
          </a:p>
        </p:txBody>
      </p:sp>
      <p:sp>
        <p:nvSpPr>
          <p:cNvPr id="64" name="Clone Site Collection Not in Site Map"/>
          <p:cNvSpPr/>
          <p:nvPr/>
        </p:nvSpPr>
        <p:spPr>
          <a:xfrm>
            <a:off x="9945679" y="2357954"/>
            <a:ext cx="1341637" cy="840827"/>
          </a:xfrm>
          <a:prstGeom prst="cube">
            <a:avLst>
              <a:gd name="adj" fmla="val 11681"/>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1836" dirty="0"/>
              <a:t>Clone</a:t>
            </a:r>
          </a:p>
          <a:p>
            <a:pPr algn="ctr"/>
            <a:r>
              <a:rPr lang="en-US" sz="1836" dirty="0" err="1"/>
              <a:t>SPSite</a:t>
            </a:r>
            <a:endParaRPr lang="en-US" sz="1836" dirty="0"/>
          </a:p>
          <a:p>
            <a:pPr algn="ctr"/>
            <a:r>
              <a:rPr lang="en-US" sz="1122" dirty="0"/>
              <a:t>“/sites/foo-</a:t>
            </a:r>
            <a:r>
              <a:rPr lang="en-US" sz="1122" dirty="0" err="1"/>
              <a:t>eval</a:t>
            </a:r>
            <a:r>
              <a:rPr lang="en-US" sz="1122" dirty="0"/>
              <a:t>”</a:t>
            </a:r>
            <a:endParaRPr lang="en-US" sz="1836" dirty="0"/>
          </a:p>
        </p:txBody>
      </p:sp>
      <p:sp>
        <p:nvSpPr>
          <p:cNvPr id="65" name="Clone Site Collection In Site Map"/>
          <p:cNvSpPr/>
          <p:nvPr/>
        </p:nvSpPr>
        <p:spPr>
          <a:xfrm>
            <a:off x="9949711" y="2357954"/>
            <a:ext cx="1341637" cy="831936"/>
          </a:xfrm>
          <a:prstGeom prst="cube">
            <a:avLst>
              <a:gd name="adj" fmla="val 12596"/>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t>Evaluation</a:t>
            </a:r>
          </a:p>
          <a:p>
            <a:pPr algn="ctr"/>
            <a:r>
              <a:rPr lang="en-US" dirty="0" err="1"/>
              <a:t>SPSite</a:t>
            </a:r>
            <a:endParaRPr lang="en-US" dirty="0"/>
          </a:p>
          <a:p>
            <a:pPr algn="ctr"/>
            <a:r>
              <a:rPr lang="en-US" sz="1100" dirty="0"/>
              <a:t>“/sites/foo-</a:t>
            </a:r>
            <a:r>
              <a:rPr lang="en-US" sz="1100" dirty="0" err="1"/>
              <a:t>eval</a:t>
            </a:r>
            <a:r>
              <a:rPr lang="en-US" sz="1100" dirty="0"/>
              <a:t>”</a:t>
            </a:r>
            <a:endParaRPr lang="en-US" dirty="0"/>
          </a:p>
        </p:txBody>
      </p:sp>
      <p:sp>
        <p:nvSpPr>
          <p:cNvPr id="63" name="SPSite Cloning Operation"/>
          <p:cNvSpPr/>
          <p:nvPr/>
        </p:nvSpPr>
        <p:spPr>
          <a:xfrm>
            <a:off x="10216518" y="3198781"/>
            <a:ext cx="1074944" cy="982482"/>
          </a:xfrm>
          <a:prstGeom prst="upArrow">
            <a:avLst/>
          </a:prstGeom>
          <a:ln/>
        </p:spPr>
        <p:style>
          <a:lnRef idx="0">
            <a:schemeClr val="accent3"/>
          </a:lnRef>
          <a:fillRef idx="3">
            <a:schemeClr val="accent3"/>
          </a:fillRef>
          <a:effectRef idx="3">
            <a:schemeClr val="accent3"/>
          </a:effectRef>
          <a:fontRef idx="minor">
            <a:schemeClr val="lt1"/>
          </a:fontRef>
        </p:style>
        <p:txBody>
          <a:bodyPr lIns="0" rIns="0" rtlCol="0" anchor="ctr"/>
          <a:lstStyle/>
          <a:p>
            <a:pPr algn="ctr"/>
            <a:r>
              <a:rPr lang="en-US" sz="1224" dirty="0" err="1"/>
              <a:t>SPSite</a:t>
            </a:r>
            <a:endParaRPr lang="en-US" sz="1224" dirty="0"/>
          </a:p>
          <a:p>
            <a:pPr algn="ctr"/>
            <a:r>
              <a:rPr lang="en-US" sz="1224" dirty="0"/>
              <a:t>Cloning</a:t>
            </a:r>
          </a:p>
        </p:txBody>
      </p:sp>
      <p:sp>
        <p:nvSpPr>
          <p:cNvPr id="191" name="SharePoint"/>
          <p:cNvSpPr/>
          <p:nvPr/>
        </p:nvSpPr>
        <p:spPr>
          <a:xfrm>
            <a:off x="7477063" y="1044994"/>
            <a:ext cx="1560574" cy="5067489"/>
          </a:xfrm>
          <a:prstGeom prst="roundRect">
            <a:avLst>
              <a:gd name="adj" fmla="val 7058"/>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428" dirty="0"/>
              <a:t>SharePoint</a:t>
            </a:r>
          </a:p>
        </p:txBody>
      </p:sp>
      <p:sp>
        <p:nvSpPr>
          <p:cNvPr id="86" name="Create Evaluation Site Timer Job"/>
          <p:cNvSpPr/>
          <p:nvPr/>
        </p:nvSpPr>
        <p:spPr>
          <a:xfrm>
            <a:off x="7601722" y="3211669"/>
            <a:ext cx="1327196" cy="97139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1428" dirty="0">
                <a:solidFill>
                  <a:schemeClr val="tx1"/>
                </a:solidFill>
              </a:rPr>
              <a:t>Timer Job:</a:t>
            </a:r>
            <a:br>
              <a:rPr lang="en-US" sz="1428" dirty="0">
                <a:solidFill>
                  <a:schemeClr val="tx1"/>
                </a:solidFill>
              </a:rPr>
            </a:br>
            <a:r>
              <a:rPr lang="en-US" sz="1428" dirty="0">
                <a:solidFill>
                  <a:schemeClr val="tx1"/>
                </a:solidFill>
              </a:rPr>
              <a:t>Create Evaluation Sites</a:t>
            </a:r>
          </a:p>
        </p:txBody>
      </p:sp>
      <p:sp>
        <p:nvSpPr>
          <p:cNvPr id="118" name="Upgrade Site Timer Job"/>
          <p:cNvSpPr/>
          <p:nvPr/>
        </p:nvSpPr>
        <p:spPr>
          <a:xfrm>
            <a:off x="7593814" y="1591651"/>
            <a:ext cx="1327196" cy="97139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1428" dirty="0">
                <a:solidFill>
                  <a:schemeClr val="tx1"/>
                </a:solidFill>
              </a:rPr>
              <a:t>Timer Job:</a:t>
            </a:r>
            <a:br>
              <a:rPr lang="en-US" sz="1428" dirty="0">
                <a:solidFill>
                  <a:schemeClr val="tx1"/>
                </a:solidFill>
              </a:rPr>
            </a:br>
            <a:r>
              <a:rPr lang="en-US" sz="1428" dirty="0" smtClean="0">
                <a:solidFill>
                  <a:schemeClr val="tx1"/>
                </a:solidFill>
              </a:rPr>
              <a:t>Upgrade Site Collections</a:t>
            </a:r>
            <a:endParaRPr lang="en-US" sz="1428" dirty="0">
              <a:solidFill>
                <a:schemeClr val="tx1"/>
              </a:solidFill>
            </a:endParaRPr>
          </a:p>
        </p:txBody>
      </p:sp>
      <p:cxnSp>
        <p:nvCxnSpPr>
          <p:cNvPr id="184" name="Set Evaluation Site Pairing"/>
          <p:cNvCxnSpPr>
            <a:stCxn id="183" idx="0"/>
            <a:endCxn id="178" idx="1"/>
          </p:cNvCxnSpPr>
          <p:nvPr/>
        </p:nvCxnSpPr>
        <p:spPr>
          <a:xfrm rot="5400000" flipH="1" flipV="1">
            <a:off x="7750900" y="-134028"/>
            <a:ext cx="1799490" cy="4853490"/>
          </a:xfrm>
          <a:prstGeom prst="curvedConnector3">
            <a:avLst>
              <a:gd name="adj1" fmla="val 115144"/>
            </a:avLst>
          </a:prstGeom>
          <a:ln w="28575">
            <a:headEnd type="none" w="med" len="med"/>
            <a:tailEnd type="triangle" w="med" len="med"/>
          </a:ln>
        </p:spPr>
        <p:style>
          <a:lnRef idx="2">
            <a:schemeClr val="accent3"/>
          </a:lnRef>
          <a:fillRef idx="0">
            <a:schemeClr val="accent3"/>
          </a:fillRef>
          <a:effectRef idx="1">
            <a:schemeClr val="accent3"/>
          </a:effectRef>
          <a:fontRef idx="minor">
            <a:schemeClr val="tx1"/>
          </a:fontRef>
        </p:style>
      </p:cxnSp>
      <p:sp>
        <p:nvSpPr>
          <p:cNvPr id="178" name="Step 1: Eval Requested"/>
          <p:cNvSpPr/>
          <p:nvPr/>
        </p:nvSpPr>
        <p:spPr>
          <a:xfrm>
            <a:off x="11035411" y="1349050"/>
            <a:ext cx="286652" cy="29992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836" dirty="0"/>
              <a:t>1</a:t>
            </a:r>
          </a:p>
        </p:txBody>
      </p:sp>
      <p:sp>
        <p:nvSpPr>
          <p:cNvPr id="179" name="Step 2: Eval Creation Job runs"/>
          <p:cNvSpPr/>
          <p:nvPr/>
        </p:nvSpPr>
        <p:spPr>
          <a:xfrm>
            <a:off x="7437437" y="3476769"/>
            <a:ext cx="286652" cy="29992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836" dirty="0" smtClean="0"/>
              <a:t>2</a:t>
            </a:r>
            <a:endParaRPr lang="en-US" sz="1836" dirty="0"/>
          </a:p>
        </p:txBody>
      </p:sp>
      <p:cxnSp>
        <p:nvCxnSpPr>
          <p:cNvPr id="95" name="Database Cloning Operation - A"/>
          <p:cNvCxnSpPr>
            <a:stCxn id="86" idx="3"/>
            <a:endCxn id="96" idx="2"/>
          </p:cNvCxnSpPr>
          <p:nvPr/>
        </p:nvCxnSpPr>
        <p:spPr>
          <a:xfrm flipV="1">
            <a:off x="8928918" y="3418622"/>
            <a:ext cx="509437" cy="278744"/>
          </a:xfrm>
          <a:prstGeom prst="curvedConnector3">
            <a:avLst>
              <a:gd name="adj1" fmla="val 50000"/>
            </a:avLst>
          </a:prstGeom>
          <a:ln w="28575"/>
        </p:spPr>
        <p:style>
          <a:lnRef idx="2">
            <a:schemeClr val="accent3"/>
          </a:lnRef>
          <a:fillRef idx="0">
            <a:schemeClr val="accent3"/>
          </a:fillRef>
          <a:effectRef idx="1">
            <a:schemeClr val="accent3"/>
          </a:effectRef>
          <a:fontRef idx="minor">
            <a:schemeClr val="tx1"/>
          </a:fontRef>
        </p:style>
      </p:cxnSp>
      <p:sp>
        <p:nvSpPr>
          <p:cNvPr id="96" name="Step 3: Snapshot Database"/>
          <p:cNvSpPr/>
          <p:nvPr/>
        </p:nvSpPr>
        <p:spPr>
          <a:xfrm>
            <a:off x="9438355" y="3268662"/>
            <a:ext cx="286652" cy="29992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836" dirty="0" smtClean="0"/>
              <a:t>3</a:t>
            </a:r>
            <a:endParaRPr lang="en-US" sz="1836" dirty="0"/>
          </a:p>
        </p:txBody>
      </p:sp>
      <p:cxnSp>
        <p:nvCxnSpPr>
          <p:cNvPr id="94" name="Database Cloning Operation - B"/>
          <p:cNvCxnSpPr>
            <a:stCxn id="96" idx="6"/>
            <a:endCxn id="58" idx="1"/>
          </p:cNvCxnSpPr>
          <p:nvPr/>
        </p:nvCxnSpPr>
        <p:spPr>
          <a:xfrm>
            <a:off x="9725007" y="3418622"/>
            <a:ext cx="495657" cy="269788"/>
          </a:xfrm>
          <a:prstGeom prst="curvedConnector3">
            <a:avLst>
              <a:gd name="adj1" fmla="val 50000"/>
            </a:avLst>
          </a:prstGeom>
          <a:ln w="28575">
            <a:headEnd type="none" w="med" len="med"/>
            <a:tailEnd type="triangle" w="med" len="med"/>
          </a:ln>
        </p:spPr>
        <p:style>
          <a:lnRef idx="2">
            <a:schemeClr val="accent3"/>
          </a:lnRef>
          <a:fillRef idx="0">
            <a:schemeClr val="accent3"/>
          </a:fillRef>
          <a:effectRef idx="1">
            <a:schemeClr val="accent3"/>
          </a:effectRef>
          <a:fontRef idx="minor">
            <a:schemeClr val="tx1"/>
          </a:fontRef>
        </p:style>
      </p:cxnSp>
      <p:cxnSp>
        <p:nvCxnSpPr>
          <p:cNvPr id="101" name="Site Cloning Operation - A"/>
          <p:cNvCxnSpPr>
            <a:stCxn id="86" idx="3"/>
            <a:endCxn id="97" idx="2"/>
          </p:cNvCxnSpPr>
          <p:nvPr/>
        </p:nvCxnSpPr>
        <p:spPr>
          <a:xfrm>
            <a:off x="8928918" y="3697366"/>
            <a:ext cx="507867" cy="259536"/>
          </a:xfrm>
          <a:prstGeom prst="curvedConnector3">
            <a:avLst>
              <a:gd name="adj1" fmla="val 50000"/>
            </a:avLst>
          </a:prstGeom>
          <a:ln w="28575"/>
        </p:spPr>
        <p:style>
          <a:lnRef idx="2">
            <a:schemeClr val="accent3"/>
          </a:lnRef>
          <a:fillRef idx="0">
            <a:schemeClr val="accent3"/>
          </a:fillRef>
          <a:effectRef idx="1">
            <a:schemeClr val="accent3"/>
          </a:effectRef>
          <a:fontRef idx="minor">
            <a:schemeClr val="tx1"/>
          </a:fontRef>
        </p:style>
      </p:cxnSp>
      <p:sp>
        <p:nvSpPr>
          <p:cNvPr id="97" name="Step 4: Clone Site"/>
          <p:cNvSpPr/>
          <p:nvPr/>
        </p:nvSpPr>
        <p:spPr>
          <a:xfrm>
            <a:off x="9436785" y="3806942"/>
            <a:ext cx="286652" cy="29992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836" dirty="0" smtClean="0"/>
              <a:t>4</a:t>
            </a:r>
            <a:endParaRPr lang="en-US" sz="1836" dirty="0"/>
          </a:p>
        </p:txBody>
      </p:sp>
      <p:cxnSp>
        <p:nvCxnSpPr>
          <p:cNvPr id="93" name="SPSite Cloning Operation - B"/>
          <p:cNvCxnSpPr>
            <a:stCxn id="97" idx="6"/>
            <a:endCxn id="63" idx="1"/>
          </p:cNvCxnSpPr>
          <p:nvPr/>
        </p:nvCxnSpPr>
        <p:spPr>
          <a:xfrm flipV="1">
            <a:off x="9723437" y="3690022"/>
            <a:ext cx="493081" cy="266880"/>
          </a:xfrm>
          <a:prstGeom prst="curvedConnector3">
            <a:avLst>
              <a:gd name="adj1" fmla="val 50000"/>
            </a:avLst>
          </a:prstGeom>
          <a:ln w="28575">
            <a:headEnd type="none" w="med" len="med"/>
            <a:tailEnd type="triangle" w="med" len="med"/>
          </a:ln>
        </p:spPr>
        <p:style>
          <a:lnRef idx="2">
            <a:schemeClr val="accent3"/>
          </a:lnRef>
          <a:fillRef idx="0">
            <a:schemeClr val="accent3"/>
          </a:fillRef>
          <a:effectRef idx="1">
            <a:schemeClr val="accent3"/>
          </a:effectRef>
          <a:fontRef idx="minor">
            <a:schemeClr val="tx1"/>
          </a:fontRef>
        </p:style>
      </p:cxnSp>
      <p:cxnSp>
        <p:nvCxnSpPr>
          <p:cNvPr id="106" name="Activate Preview Feature"/>
          <p:cNvCxnSpPr>
            <a:stCxn id="86" idx="0"/>
            <a:endCxn id="105" idx="2"/>
          </p:cNvCxnSpPr>
          <p:nvPr/>
        </p:nvCxnSpPr>
        <p:spPr>
          <a:xfrm rot="5400000" flipH="1" flipV="1">
            <a:off x="8862507" y="2248288"/>
            <a:ext cx="366195" cy="1560568"/>
          </a:xfrm>
          <a:prstGeom prst="curvedConnector2">
            <a:avLst/>
          </a:prstGeom>
          <a:ln w="28575">
            <a:headEnd type="none" w="med" len="med"/>
            <a:tailEnd type="triangle" w="med" len="med"/>
          </a:ln>
        </p:spPr>
        <p:style>
          <a:lnRef idx="2">
            <a:schemeClr val="accent3"/>
          </a:lnRef>
          <a:fillRef idx="0">
            <a:schemeClr val="accent3"/>
          </a:fillRef>
          <a:effectRef idx="1">
            <a:schemeClr val="accent3"/>
          </a:effectRef>
          <a:fontRef idx="minor">
            <a:schemeClr val="tx1"/>
          </a:fontRef>
        </p:style>
      </p:cxnSp>
      <p:sp>
        <p:nvSpPr>
          <p:cNvPr id="105" name="Step 6: Set Eval Properties"/>
          <p:cNvSpPr/>
          <p:nvPr/>
        </p:nvSpPr>
        <p:spPr>
          <a:xfrm>
            <a:off x="9825888" y="2695514"/>
            <a:ext cx="286652" cy="29992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836" dirty="0" smtClean="0"/>
              <a:t>6</a:t>
            </a:r>
            <a:endParaRPr lang="en-US" sz="1836" dirty="0"/>
          </a:p>
        </p:txBody>
      </p:sp>
      <p:cxnSp>
        <p:nvCxnSpPr>
          <p:cNvPr id="103" name="Set Evaluation Site Pairing"/>
          <p:cNvCxnSpPr>
            <a:stCxn id="86" idx="0"/>
            <a:endCxn id="99" idx="2"/>
          </p:cNvCxnSpPr>
          <p:nvPr/>
        </p:nvCxnSpPr>
        <p:spPr>
          <a:xfrm rot="5400000" flipH="1" flipV="1">
            <a:off x="8364042" y="1749823"/>
            <a:ext cx="1363125" cy="1560568"/>
          </a:xfrm>
          <a:prstGeom prst="curvedConnector2">
            <a:avLst/>
          </a:prstGeom>
          <a:ln w="28575">
            <a:headEnd type="none" w="med" len="med"/>
            <a:tailEnd type="triangle" w="med" len="med"/>
          </a:ln>
        </p:spPr>
        <p:style>
          <a:lnRef idx="2">
            <a:schemeClr val="accent3"/>
          </a:lnRef>
          <a:fillRef idx="0">
            <a:schemeClr val="accent3"/>
          </a:fillRef>
          <a:effectRef idx="1">
            <a:schemeClr val="accent3"/>
          </a:effectRef>
          <a:fontRef idx="minor">
            <a:schemeClr val="tx1"/>
          </a:fontRef>
        </p:style>
      </p:cxnSp>
      <p:sp>
        <p:nvSpPr>
          <p:cNvPr id="99" name="Step 5: Set Eval Pairing"/>
          <p:cNvSpPr/>
          <p:nvPr/>
        </p:nvSpPr>
        <p:spPr>
          <a:xfrm>
            <a:off x="9825888" y="1698584"/>
            <a:ext cx="286652" cy="29992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836" dirty="0" smtClean="0"/>
              <a:t>5</a:t>
            </a:r>
            <a:endParaRPr lang="en-US" sz="1836" dirty="0"/>
          </a:p>
        </p:txBody>
      </p:sp>
      <p:cxnSp>
        <p:nvCxnSpPr>
          <p:cNvPr id="108" name="Remove Snapshot - A"/>
          <p:cNvCxnSpPr>
            <a:stCxn id="86" idx="2"/>
            <a:endCxn id="107" idx="2"/>
          </p:cNvCxnSpPr>
          <p:nvPr/>
        </p:nvCxnSpPr>
        <p:spPr>
          <a:xfrm rot="16200000" flipH="1">
            <a:off x="8481216" y="3967166"/>
            <a:ext cx="733906" cy="1165698"/>
          </a:xfrm>
          <a:prstGeom prst="curvedConnector2">
            <a:avLst/>
          </a:prstGeom>
          <a:ln w="28575">
            <a:headEnd type="none" w="med" len="med"/>
            <a:tailEnd type="none" w="med" len="med"/>
          </a:ln>
        </p:spPr>
        <p:style>
          <a:lnRef idx="2">
            <a:schemeClr val="accent3"/>
          </a:lnRef>
          <a:fillRef idx="0">
            <a:schemeClr val="accent3"/>
          </a:fillRef>
          <a:effectRef idx="1">
            <a:schemeClr val="accent3"/>
          </a:effectRef>
          <a:fontRef idx="minor">
            <a:schemeClr val="tx1"/>
          </a:fontRef>
        </p:style>
      </p:cxnSp>
      <p:sp>
        <p:nvSpPr>
          <p:cNvPr id="107" name="Step 7: Remove Snapshot"/>
          <p:cNvSpPr/>
          <p:nvPr/>
        </p:nvSpPr>
        <p:spPr>
          <a:xfrm>
            <a:off x="9431018" y="4767008"/>
            <a:ext cx="286652" cy="29992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836" dirty="0" smtClean="0"/>
              <a:t>7</a:t>
            </a:r>
            <a:endParaRPr lang="en-US" sz="1836" dirty="0"/>
          </a:p>
        </p:txBody>
      </p:sp>
      <p:sp>
        <p:nvSpPr>
          <p:cNvPr id="189" name="Delete Snapshot"/>
          <p:cNvSpPr/>
          <p:nvPr/>
        </p:nvSpPr>
        <p:spPr bwMode="auto">
          <a:xfrm>
            <a:off x="9254487" y="3558491"/>
            <a:ext cx="2895600" cy="2696687"/>
          </a:xfrm>
          <a:prstGeom prst="mathMultiply">
            <a:avLst>
              <a:gd name="adj1" fmla="val 3238"/>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cxnSp>
        <p:nvCxnSpPr>
          <p:cNvPr id="109" name="Remove Snapshot - B"/>
          <p:cNvCxnSpPr>
            <a:stCxn id="107" idx="6"/>
            <a:endCxn id="59" idx="2"/>
          </p:cNvCxnSpPr>
          <p:nvPr/>
        </p:nvCxnSpPr>
        <p:spPr>
          <a:xfrm flipV="1">
            <a:off x="9717670" y="4915163"/>
            <a:ext cx="166467" cy="1805"/>
          </a:xfrm>
          <a:prstGeom prst="curvedConnector3">
            <a:avLst>
              <a:gd name="adj1" fmla="val 50000"/>
            </a:avLst>
          </a:prstGeom>
          <a:ln w="28575">
            <a:headEnd type="none" w="med" len="med"/>
            <a:tailEnd type="triangle" w="med" len="med"/>
          </a:ln>
        </p:spPr>
        <p:style>
          <a:lnRef idx="2">
            <a:schemeClr val="accent3"/>
          </a:lnRef>
          <a:fillRef idx="0">
            <a:schemeClr val="accent3"/>
          </a:fillRef>
          <a:effectRef idx="1">
            <a:schemeClr val="accent3"/>
          </a:effectRef>
          <a:fontRef idx="minor">
            <a:schemeClr val="tx1"/>
          </a:fontRef>
        </p:style>
      </p:cxnSp>
      <p:sp>
        <p:nvSpPr>
          <p:cNvPr id="180" name="Step 8: Upgrade Site Job Runs"/>
          <p:cNvSpPr/>
          <p:nvPr/>
        </p:nvSpPr>
        <p:spPr>
          <a:xfrm>
            <a:off x="7437437" y="1942006"/>
            <a:ext cx="286652" cy="29992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836" dirty="0" smtClean="0"/>
              <a:t>8</a:t>
            </a:r>
            <a:endParaRPr lang="en-US" sz="1836" dirty="0"/>
          </a:p>
        </p:txBody>
      </p:sp>
      <p:cxnSp>
        <p:nvCxnSpPr>
          <p:cNvPr id="104" name="Upgrade SPSite"/>
          <p:cNvCxnSpPr>
            <a:stCxn id="118" idx="3"/>
            <a:endCxn id="100" idx="1"/>
          </p:cNvCxnSpPr>
          <p:nvPr/>
        </p:nvCxnSpPr>
        <p:spPr>
          <a:xfrm>
            <a:off x="8921010" y="2077348"/>
            <a:ext cx="2183175" cy="271648"/>
          </a:xfrm>
          <a:prstGeom prst="curvedConnector2">
            <a:avLst/>
          </a:prstGeom>
          <a:ln w="28575">
            <a:headEnd type="none" w="med" len="med"/>
            <a:tailEnd type="triangle" w="med" len="med"/>
          </a:ln>
        </p:spPr>
        <p:style>
          <a:lnRef idx="2">
            <a:schemeClr val="accent3"/>
          </a:lnRef>
          <a:fillRef idx="0">
            <a:schemeClr val="accent3"/>
          </a:fillRef>
          <a:effectRef idx="1">
            <a:schemeClr val="accent3"/>
          </a:effectRef>
          <a:fontRef idx="minor">
            <a:schemeClr val="tx1"/>
          </a:fontRef>
        </p:style>
      </p:cxnSp>
      <p:sp>
        <p:nvSpPr>
          <p:cNvPr id="100" name="Step 9: Eval Site Upgrades"/>
          <p:cNvSpPr/>
          <p:nvPr/>
        </p:nvSpPr>
        <p:spPr>
          <a:xfrm>
            <a:off x="11062206" y="2305074"/>
            <a:ext cx="286652" cy="29992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836" dirty="0" smtClean="0"/>
              <a:t>9</a:t>
            </a:r>
            <a:endParaRPr lang="en-US" sz="1836" dirty="0"/>
          </a:p>
        </p:txBody>
      </p:sp>
      <p:sp>
        <p:nvSpPr>
          <p:cNvPr id="92" name="SPSite Upgrade"/>
          <p:cNvSpPr/>
          <p:nvPr/>
        </p:nvSpPr>
        <p:spPr>
          <a:xfrm rot="5400000">
            <a:off x="10872846" y="2147748"/>
            <a:ext cx="665372" cy="628386"/>
          </a:xfrm>
          <a:prstGeom prst="circularArrow">
            <a:avLst>
              <a:gd name="adj1" fmla="val 10110"/>
              <a:gd name="adj2" fmla="val 1296480"/>
              <a:gd name="adj3" fmla="val 9204218"/>
              <a:gd name="adj4" fmla="val 10800000"/>
              <a:gd name="adj5" fmla="val 15506"/>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836">
              <a:solidFill>
                <a:schemeClr val="tx1"/>
              </a:solidFill>
            </a:endParaRPr>
          </a:p>
        </p:txBody>
      </p:sp>
      <p:grpSp>
        <p:nvGrpSpPr>
          <p:cNvPr id="181" name="User X"/>
          <p:cNvGrpSpPr/>
          <p:nvPr/>
        </p:nvGrpSpPr>
        <p:grpSpPr>
          <a:xfrm>
            <a:off x="5919376" y="3192462"/>
            <a:ext cx="619567" cy="865989"/>
            <a:chOff x="6420508" y="1754155"/>
            <a:chExt cx="607474" cy="849086"/>
          </a:xfrm>
        </p:grpSpPr>
        <p:sp>
          <p:nvSpPr>
            <p:cNvPr id="182" name="Body"/>
            <p:cNvSpPr/>
            <p:nvPr/>
          </p:nvSpPr>
          <p:spPr>
            <a:xfrm>
              <a:off x="6420508" y="1987420"/>
              <a:ext cx="607474" cy="615821"/>
            </a:xfrm>
            <a:prstGeom prst="trapezoid">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836" dirty="0"/>
            </a:p>
          </p:txBody>
        </p:sp>
        <p:sp>
          <p:nvSpPr>
            <p:cNvPr id="183" name="Head"/>
            <p:cNvSpPr/>
            <p:nvPr/>
          </p:nvSpPr>
          <p:spPr>
            <a:xfrm>
              <a:off x="6495153" y="1754155"/>
              <a:ext cx="447869" cy="471196"/>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836"/>
            </a:p>
          </p:txBody>
        </p:sp>
      </p:grpSp>
    </p:spTree>
    <p:extLst>
      <p:ext uri="{BB962C8B-B14F-4D97-AF65-F5344CB8AC3E}">
        <p14:creationId xmlns:p14="http://schemas.microsoft.com/office/powerpoint/2010/main" val="29226850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7">
                                            <p:txEl>
                                              <p:pRg st="0" end="0"/>
                                            </p:txEl>
                                          </p:spTgt>
                                        </p:tgtEl>
                                        <p:attrNameLst>
                                          <p:attrName>style.visibility</p:attrName>
                                        </p:attrNameLst>
                                      </p:cBhvr>
                                      <p:to>
                                        <p:strVal val="visible"/>
                                      </p:to>
                                    </p:set>
                                    <p:animEffect transition="in" filter="fade">
                                      <p:cBhvr>
                                        <p:cTn id="7" dur="500"/>
                                        <p:tgtEl>
                                          <p:spTgt spid="177">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184"/>
                                        </p:tgtEl>
                                        <p:attrNameLst>
                                          <p:attrName>style.visibility</p:attrName>
                                        </p:attrNameLst>
                                      </p:cBhvr>
                                      <p:to>
                                        <p:strVal val="visible"/>
                                      </p:to>
                                    </p:set>
                                    <p:animEffect transition="in" filter="wipe(left)">
                                      <p:cBhvr>
                                        <p:cTn id="10" dur="500"/>
                                        <p:tgtEl>
                                          <p:spTgt spid="18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78"/>
                                        </p:tgtEl>
                                        <p:attrNameLst>
                                          <p:attrName>style.visibility</p:attrName>
                                        </p:attrNameLst>
                                      </p:cBhvr>
                                      <p:to>
                                        <p:strVal val="visible"/>
                                      </p:to>
                                    </p:set>
                                    <p:animEffect transition="in" filter="fade">
                                      <p:cBhvr>
                                        <p:cTn id="14" dur="500"/>
                                        <p:tgtEl>
                                          <p:spTgt spid="178"/>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77">
                                            <p:txEl>
                                              <p:pRg st="1" end="1"/>
                                            </p:txEl>
                                          </p:spTgt>
                                        </p:tgtEl>
                                        <p:attrNameLst>
                                          <p:attrName>style.visibility</p:attrName>
                                        </p:attrNameLst>
                                      </p:cBhvr>
                                      <p:to>
                                        <p:strVal val="visible"/>
                                      </p:to>
                                    </p:set>
                                    <p:animEffect transition="in" filter="fade">
                                      <p:cBhvr>
                                        <p:cTn id="19" dur="500"/>
                                        <p:tgtEl>
                                          <p:spTgt spid="177">
                                            <p:txEl>
                                              <p:pRg st="1" end="1"/>
                                            </p:txEl>
                                          </p:spTgt>
                                        </p:tgtEl>
                                      </p:cBhvr>
                                    </p:animEffect>
                                  </p:childTnLst>
                                </p:cTn>
                              </p:par>
                              <p:par>
                                <p:cTn id="20" presetID="10" presetClass="exit" presetSubtype="0" fill="hold" nodeType="withEffect">
                                  <p:stCondLst>
                                    <p:cond delay="0"/>
                                  </p:stCondLst>
                                  <p:childTnLst>
                                    <p:animEffect transition="out" filter="fade">
                                      <p:cBhvr>
                                        <p:cTn id="21" dur="500"/>
                                        <p:tgtEl>
                                          <p:spTgt spid="181"/>
                                        </p:tgtEl>
                                      </p:cBhvr>
                                    </p:animEffect>
                                    <p:set>
                                      <p:cBhvr>
                                        <p:cTn id="22" dur="1" fill="hold">
                                          <p:stCondLst>
                                            <p:cond delay="499"/>
                                          </p:stCondLst>
                                        </p:cTn>
                                        <p:tgtEl>
                                          <p:spTgt spid="181"/>
                                        </p:tgtEl>
                                        <p:attrNameLst>
                                          <p:attrName>style.visibility</p:attrName>
                                        </p:attrNameLst>
                                      </p:cBhvr>
                                      <p:to>
                                        <p:strVal val="hidden"/>
                                      </p:to>
                                    </p:set>
                                  </p:childTnLst>
                                </p:cTn>
                              </p:par>
                              <p:par>
                                <p:cTn id="23" presetID="10" presetClass="exit" presetSubtype="0" fill="hold" nodeType="withEffect">
                                  <p:stCondLst>
                                    <p:cond delay="0"/>
                                  </p:stCondLst>
                                  <p:childTnLst>
                                    <p:animEffect transition="out" filter="fade">
                                      <p:cBhvr>
                                        <p:cTn id="24" dur="500"/>
                                        <p:tgtEl>
                                          <p:spTgt spid="184"/>
                                        </p:tgtEl>
                                      </p:cBhvr>
                                    </p:animEffect>
                                    <p:set>
                                      <p:cBhvr>
                                        <p:cTn id="25" dur="1" fill="hold">
                                          <p:stCondLst>
                                            <p:cond delay="499"/>
                                          </p:stCondLst>
                                        </p:cTn>
                                        <p:tgtEl>
                                          <p:spTgt spid="184"/>
                                        </p:tgtEl>
                                        <p:attrNameLst>
                                          <p:attrName>style.visibility</p:attrName>
                                        </p:attrNameLst>
                                      </p:cBhvr>
                                      <p:to>
                                        <p:strVal val="hidden"/>
                                      </p:to>
                                    </p:set>
                                  </p:childTnLst>
                                </p:cTn>
                              </p:par>
                              <p:par>
                                <p:cTn id="26" presetID="10" presetClass="exit" presetSubtype="0" fill="hold" grpId="1" nodeType="withEffect">
                                  <p:stCondLst>
                                    <p:cond delay="0"/>
                                  </p:stCondLst>
                                  <p:childTnLst>
                                    <p:animEffect transition="out" filter="fade">
                                      <p:cBhvr>
                                        <p:cTn id="27" dur="500"/>
                                        <p:tgtEl>
                                          <p:spTgt spid="178"/>
                                        </p:tgtEl>
                                      </p:cBhvr>
                                    </p:animEffect>
                                    <p:set>
                                      <p:cBhvr>
                                        <p:cTn id="28" dur="1" fill="hold">
                                          <p:stCondLst>
                                            <p:cond delay="499"/>
                                          </p:stCondLst>
                                        </p:cTn>
                                        <p:tgtEl>
                                          <p:spTgt spid="178"/>
                                        </p:tgtEl>
                                        <p:attrNameLst>
                                          <p:attrName>style.visibility</p:attrName>
                                        </p:attrNameLst>
                                      </p:cBhvr>
                                      <p:to>
                                        <p:strVal val="hidden"/>
                                      </p:to>
                                    </p:se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179"/>
                                        </p:tgtEl>
                                        <p:attrNameLst>
                                          <p:attrName>style.visibility</p:attrName>
                                        </p:attrNameLst>
                                      </p:cBhvr>
                                      <p:to>
                                        <p:strVal val="visible"/>
                                      </p:to>
                                    </p:set>
                                    <p:animEffect transition="in" filter="fade">
                                      <p:cBhvr>
                                        <p:cTn id="32" dur="500"/>
                                        <p:tgtEl>
                                          <p:spTgt spid="17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6"/>
                                        </p:tgtEl>
                                        <p:attrNameLst>
                                          <p:attrName>style.visibility</p:attrName>
                                        </p:attrNameLst>
                                      </p:cBhvr>
                                      <p:to>
                                        <p:strVal val="visible"/>
                                      </p:to>
                                    </p:set>
                                    <p:animEffect transition="in" filter="fade">
                                      <p:cBhvr>
                                        <p:cTn id="35" dur="500"/>
                                        <p:tgtEl>
                                          <p:spTgt spid="86"/>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77">
                                            <p:txEl>
                                              <p:pRg st="2" end="2"/>
                                            </p:txEl>
                                          </p:spTgt>
                                        </p:tgtEl>
                                        <p:attrNameLst>
                                          <p:attrName>style.visibility</p:attrName>
                                        </p:attrNameLst>
                                      </p:cBhvr>
                                      <p:to>
                                        <p:strVal val="visible"/>
                                      </p:to>
                                    </p:set>
                                    <p:animEffect transition="in" filter="fade">
                                      <p:cBhvr>
                                        <p:cTn id="40" dur="500"/>
                                        <p:tgtEl>
                                          <p:spTgt spid="177">
                                            <p:txEl>
                                              <p:pRg st="2" end="2"/>
                                            </p:txEl>
                                          </p:spTgt>
                                        </p:tgtEl>
                                      </p:cBhvr>
                                    </p:animEffect>
                                  </p:childTnLst>
                                </p:cTn>
                              </p:par>
                              <p:par>
                                <p:cTn id="41" presetID="10" presetClass="exit" presetSubtype="0" fill="hold" grpId="1" nodeType="withEffect">
                                  <p:stCondLst>
                                    <p:cond delay="0"/>
                                  </p:stCondLst>
                                  <p:childTnLst>
                                    <p:animEffect transition="out" filter="fade">
                                      <p:cBhvr>
                                        <p:cTn id="42" dur="500"/>
                                        <p:tgtEl>
                                          <p:spTgt spid="179"/>
                                        </p:tgtEl>
                                      </p:cBhvr>
                                    </p:animEffect>
                                    <p:set>
                                      <p:cBhvr>
                                        <p:cTn id="43" dur="1" fill="hold">
                                          <p:stCondLst>
                                            <p:cond delay="499"/>
                                          </p:stCondLst>
                                        </p:cTn>
                                        <p:tgtEl>
                                          <p:spTgt spid="179"/>
                                        </p:tgtEl>
                                        <p:attrNameLst>
                                          <p:attrName>style.visibility</p:attrName>
                                        </p:attrNameLst>
                                      </p:cBhvr>
                                      <p:to>
                                        <p:strVal val="hidden"/>
                                      </p:to>
                                    </p:set>
                                  </p:childTnLst>
                                </p:cTn>
                              </p:par>
                            </p:childTnLst>
                          </p:cTn>
                        </p:par>
                        <p:par>
                          <p:cTn id="44" fill="hold">
                            <p:stCondLst>
                              <p:cond delay="500"/>
                            </p:stCondLst>
                            <p:childTnLst>
                              <p:par>
                                <p:cTn id="45" presetID="22" presetClass="entr" presetSubtype="8" fill="hold" nodeType="afterEffect">
                                  <p:stCondLst>
                                    <p:cond delay="0"/>
                                  </p:stCondLst>
                                  <p:childTnLst>
                                    <p:set>
                                      <p:cBhvr>
                                        <p:cTn id="46" dur="1" fill="hold">
                                          <p:stCondLst>
                                            <p:cond delay="0"/>
                                          </p:stCondLst>
                                        </p:cTn>
                                        <p:tgtEl>
                                          <p:spTgt spid="95"/>
                                        </p:tgtEl>
                                        <p:attrNameLst>
                                          <p:attrName>style.visibility</p:attrName>
                                        </p:attrNameLst>
                                      </p:cBhvr>
                                      <p:to>
                                        <p:strVal val="visible"/>
                                      </p:to>
                                    </p:set>
                                    <p:animEffect transition="in" filter="wipe(left)">
                                      <p:cBhvr>
                                        <p:cTn id="47" dur="500"/>
                                        <p:tgtEl>
                                          <p:spTgt spid="95"/>
                                        </p:tgtEl>
                                      </p:cBhvr>
                                    </p:animEffect>
                                  </p:childTnLst>
                                </p:cTn>
                              </p:par>
                            </p:childTnLst>
                          </p:cTn>
                        </p:par>
                        <p:par>
                          <p:cTn id="48" fill="hold">
                            <p:stCondLst>
                              <p:cond delay="1000"/>
                            </p:stCondLst>
                            <p:childTnLst>
                              <p:par>
                                <p:cTn id="49" presetID="10" presetClass="entr" presetSubtype="0" fill="hold" grpId="0" nodeType="afterEffect">
                                  <p:stCondLst>
                                    <p:cond delay="0"/>
                                  </p:stCondLst>
                                  <p:childTnLst>
                                    <p:set>
                                      <p:cBhvr>
                                        <p:cTn id="50" dur="1" fill="hold">
                                          <p:stCondLst>
                                            <p:cond delay="0"/>
                                          </p:stCondLst>
                                        </p:cTn>
                                        <p:tgtEl>
                                          <p:spTgt spid="96"/>
                                        </p:tgtEl>
                                        <p:attrNameLst>
                                          <p:attrName>style.visibility</p:attrName>
                                        </p:attrNameLst>
                                      </p:cBhvr>
                                      <p:to>
                                        <p:strVal val="visible"/>
                                      </p:to>
                                    </p:set>
                                    <p:animEffect transition="in" filter="fade">
                                      <p:cBhvr>
                                        <p:cTn id="51" dur="500"/>
                                        <p:tgtEl>
                                          <p:spTgt spid="96"/>
                                        </p:tgtEl>
                                      </p:cBhvr>
                                    </p:animEffect>
                                  </p:childTnLst>
                                </p:cTn>
                              </p:par>
                              <p:par>
                                <p:cTn id="52" presetID="22" presetClass="entr" presetSubtype="8" fill="hold" nodeType="withEffect">
                                  <p:stCondLst>
                                    <p:cond delay="0"/>
                                  </p:stCondLst>
                                  <p:childTnLst>
                                    <p:set>
                                      <p:cBhvr>
                                        <p:cTn id="53" dur="1" fill="hold">
                                          <p:stCondLst>
                                            <p:cond delay="0"/>
                                          </p:stCondLst>
                                        </p:cTn>
                                        <p:tgtEl>
                                          <p:spTgt spid="94"/>
                                        </p:tgtEl>
                                        <p:attrNameLst>
                                          <p:attrName>style.visibility</p:attrName>
                                        </p:attrNameLst>
                                      </p:cBhvr>
                                      <p:to>
                                        <p:strVal val="visible"/>
                                      </p:to>
                                    </p:set>
                                    <p:animEffect transition="in" filter="wipe(left)">
                                      <p:cBhvr>
                                        <p:cTn id="54" dur="500"/>
                                        <p:tgtEl>
                                          <p:spTgt spid="94"/>
                                        </p:tgtEl>
                                      </p:cBhvr>
                                    </p:animEffect>
                                  </p:childTnLst>
                                </p:cTn>
                              </p:par>
                            </p:childTnLst>
                          </p:cTn>
                        </p:par>
                        <p:par>
                          <p:cTn id="55" fill="hold">
                            <p:stCondLst>
                              <p:cond delay="1500"/>
                            </p:stCondLst>
                            <p:childTnLst>
                              <p:par>
                                <p:cTn id="56" presetID="22" presetClass="entr" presetSubtype="1" fill="hold" grpId="0" nodeType="afterEffect">
                                  <p:stCondLst>
                                    <p:cond delay="0"/>
                                  </p:stCondLst>
                                  <p:childTnLst>
                                    <p:set>
                                      <p:cBhvr>
                                        <p:cTn id="57" dur="1" fill="hold">
                                          <p:stCondLst>
                                            <p:cond delay="0"/>
                                          </p:stCondLst>
                                        </p:cTn>
                                        <p:tgtEl>
                                          <p:spTgt spid="58"/>
                                        </p:tgtEl>
                                        <p:attrNameLst>
                                          <p:attrName>style.visibility</p:attrName>
                                        </p:attrNameLst>
                                      </p:cBhvr>
                                      <p:to>
                                        <p:strVal val="visible"/>
                                      </p:to>
                                    </p:set>
                                    <p:animEffect transition="in" filter="wipe(up)">
                                      <p:cBhvr>
                                        <p:cTn id="58" dur="500"/>
                                        <p:tgtEl>
                                          <p:spTgt spid="58"/>
                                        </p:tgtEl>
                                      </p:cBhvr>
                                    </p:animEffect>
                                  </p:childTnLst>
                                </p:cTn>
                              </p:par>
                              <p:par>
                                <p:cTn id="59" presetID="10" presetClass="entr" presetSubtype="0" fill="hold" grpId="1"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fade">
                                      <p:cBhvr>
                                        <p:cTn id="61" dur="500"/>
                                        <p:tgtEl>
                                          <p:spTgt spid="59"/>
                                        </p:tgtEl>
                                      </p:cBhvr>
                                    </p:animEffect>
                                  </p:childTnLst>
                                </p:cTn>
                              </p:par>
                              <p:par>
                                <p:cTn id="62" presetID="10" presetClass="entr" presetSubtype="0" fill="hold" grpId="1" nodeType="with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fade">
                                      <p:cBhvr>
                                        <p:cTn id="64" dur="500"/>
                                        <p:tgtEl>
                                          <p:spTgt spid="62"/>
                                        </p:tgtEl>
                                      </p:cBhvr>
                                    </p:animEffect>
                                  </p:childTnLst>
                                </p:cTn>
                              </p:par>
                              <p:par>
                                <p:cTn id="65" presetID="42" presetClass="path" presetSubtype="0" accel="50000" decel="50000" fill="hold" grpId="0" nodeType="withEffect">
                                  <p:stCondLst>
                                    <p:cond delay="0"/>
                                  </p:stCondLst>
                                  <p:childTnLst>
                                    <p:animMotion origin="layout" path="M -0.00013 -0.38448 L 2.36405E-6 1.83386E-6 " pathEditMode="relative" rAng="0" ptsTypes="AA">
                                      <p:cBhvr>
                                        <p:cTn id="66" dur="2000" fill="hold"/>
                                        <p:tgtEl>
                                          <p:spTgt spid="59"/>
                                        </p:tgtEl>
                                        <p:attrNameLst>
                                          <p:attrName>ppt_x</p:attrName>
                                          <p:attrName>ppt_y</p:attrName>
                                        </p:attrNameLst>
                                      </p:cBhvr>
                                      <p:rCtr x="-51" y="19224"/>
                                    </p:animMotion>
                                  </p:childTnLst>
                                </p:cTn>
                              </p:par>
                              <p:par>
                                <p:cTn id="67" presetID="42" presetClass="path" presetSubtype="0" accel="50000" decel="50000" fill="hold" grpId="0" nodeType="withEffect">
                                  <p:stCondLst>
                                    <p:cond delay="0"/>
                                  </p:stCondLst>
                                  <p:childTnLst>
                                    <p:animMotion origin="layout" path="M -0.00026 -0.38652 L 2.50447E-6 7.08125E-7 " pathEditMode="relative" rAng="0" ptsTypes="AA">
                                      <p:cBhvr>
                                        <p:cTn id="68" dur="2000" fill="hold"/>
                                        <p:tgtEl>
                                          <p:spTgt spid="62"/>
                                        </p:tgtEl>
                                        <p:attrNameLst>
                                          <p:attrName>ppt_x</p:attrName>
                                          <p:attrName>ppt_y</p:attrName>
                                        </p:attrNameLst>
                                      </p:cBhvr>
                                      <p:rCtr x="-38" y="19610"/>
                                    </p:animMotion>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177">
                                            <p:txEl>
                                              <p:pRg st="3" end="3"/>
                                            </p:txEl>
                                          </p:spTgt>
                                        </p:tgtEl>
                                        <p:attrNameLst>
                                          <p:attrName>style.visibility</p:attrName>
                                        </p:attrNameLst>
                                      </p:cBhvr>
                                      <p:to>
                                        <p:strVal val="visible"/>
                                      </p:to>
                                    </p:set>
                                    <p:animEffect transition="in" filter="fade">
                                      <p:cBhvr>
                                        <p:cTn id="73" dur="500"/>
                                        <p:tgtEl>
                                          <p:spTgt spid="177">
                                            <p:txEl>
                                              <p:pRg st="3" end="3"/>
                                            </p:txEl>
                                          </p:spTgt>
                                        </p:tgtEl>
                                      </p:cBhvr>
                                    </p:animEffect>
                                  </p:childTnLst>
                                </p:cTn>
                              </p:par>
                              <p:par>
                                <p:cTn id="74" presetID="10" presetClass="exit" presetSubtype="0" fill="hold" nodeType="withEffect">
                                  <p:stCondLst>
                                    <p:cond delay="0"/>
                                  </p:stCondLst>
                                  <p:childTnLst>
                                    <p:animEffect transition="out" filter="fade">
                                      <p:cBhvr>
                                        <p:cTn id="75" dur="500"/>
                                        <p:tgtEl>
                                          <p:spTgt spid="95"/>
                                        </p:tgtEl>
                                      </p:cBhvr>
                                    </p:animEffect>
                                    <p:set>
                                      <p:cBhvr>
                                        <p:cTn id="76" dur="1" fill="hold">
                                          <p:stCondLst>
                                            <p:cond delay="499"/>
                                          </p:stCondLst>
                                        </p:cTn>
                                        <p:tgtEl>
                                          <p:spTgt spid="95"/>
                                        </p:tgtEl>
                                        <p:attrNameLst>
                                          <p:attrName>style.visibility</p:attrName>
                                        </p:attrNameLst>
                                      </p:cBhvr>
                                      <p:to>
                                        <p:strVal val="hidden"/>
                                      </p:to>
                                    </p:set>
                                  </p:childTnLst>
                                </p:cTn>
                              </p:par>
                              <p:par>
                                <p:cTn id="77" presetID="10" presetClass="exit" presetSubtype="0" fill="hold" grpId="1" nodeType="withEffect">
                                  <p:stCondLst>
                                    <p:cond delay="0"/>
                                  </p:stCondLst>
                                  <p:childTnLst>
                                    <p:animEffect transition="out" filter="fade">
                                      <p:cBhvr>
                                        <p:cTn id="78" dur="500"/>
                                        <p:tgtEl>
                                          <p:spTgt spid="96"/>
                                        </p:tgtEl>
                                      </p:cBhvr>
                                    </p:animEffect>
                                    <p:set>
                                      <p:cBhvr>
                                        <p:cTn id="79" dur="1" fill="hold">
                                          <p:stCondLst>
                                            <p:cond delay="499"/>
                                          </p:stCondLst>
                                        </p:cTn>
                                        <p:tgtEl>
                                          <p:spTgt spid="96"/>
                                        </p:tgtEl>
                                        <p:attrNameLst>
                                          <p:attrName>style.visibility</p:attrName>
                                        </p:attrNameLst>
                                      </p:cBhvr>
                                      <p:to>
                                        <p:strVal val="hidden"/>
                                      </p:to>
                                    </p:set>
                                  </p:childTnLst>
                                </p:cTn>
                              </p:par>
                              <p:par>
                                <p:cTn id="80" presetID="10" presetClass="exit" presetSubtype="0" fill="hold" nodeType="withEffect">
                                  <p:stCondLst>
                                    <p:cond delay="0"/>
                                  </p:stCondLst>
                                  <p:childTnLst>
                                    <p:animEffect transition="out" filter="fade">
                                      <p:cBhvr>
                                        <p:cTn id="81" dur="500"/>
                                        <p:tgtEl>
                                          <p:spTgt spid="94"/>
                                        </p:tgtEl>
                                      </p:cBhvr>
                                    </p:animEffect>
                                    <p:set>
                                      <p:cBhvr>
                                        <p:cTn id="82" dur="1" fill="hold">
                                          <p:stCondLst>
                                            <p:cond delay="499"/>
                                          </p:stCondLst>
                                        </p:cTn>
                                        <p:tgtEl>
                                          <p:spTgt spid="94"/>
                                        </p:tgtEl>
                                        <p:attrNameLst>
                                          <p:attrName>style.visibility</p:attrName>
                                        </p:attrNameLst>
                                      </p:cBhvr>
                                      <p:to>
                                        <p:strVal val="hidden"/>
                                      </p:to>
                                    </p:set>
                                  </p:childTnLst>
                                </p:cTn>
                              </p:par>
                              <p:par>
                                <p:cTn id="83" presetID="10" presetClass="exit" presetSubtype="0" fill="hold" grpId="1" nodeType="withEffect">
                                  <p:stCondLst>
                                    <p:cond delay="0"/>
                                  </p:stCondLst>
                                  <p:childTnLst>
                                    <p:animEffect transition="out" filter="fade">
                                      <p:cBhvr>
                                        <p:cTn id="84" dur="500"/>
                                        <p:tgtEl>
                                          <p:spTgt spid="58"/>
                                        </p:tgtEl>
                                      </p:cBhvr>
                                    </p:animEffect>
                                    <p:set>
                                      <p:cBhvr>
                                        <p:cTn id="85" dur="1" fill="hold">
                                          <p:stCondLst>
                                            <p:cond delay="499"/>
                                          </p:stCondLst>
                                        </p:cTn>
                                        <p:tgtEl>
                                          <p:spTgt spid="58"/>
                                        </p:tgtEl>
                                        <p:attrNameLst>
                                          <p:attrName>style.visibility</p:attrName>
                                        </p:attrNameLst>
                                      </p:cBhvr>
                                      <p:to>
                                        <p:strVal val="hidden"/>
                                      </p:to>
                                    </p:set>
                                  </p:childTnLst>
                                </p:cTn>
                              </p:par>
                            </p:childTnLst>
                          </p:cTn>
                        </p:par>
                        <p:par>
                          <p:cTn id="86" fill="hold">
                            <p:stCondLst>
                              <p:cond delay="500"/>
                            </p:stCondLst>
                            <p:childTnLst>
                              <p:par>
                                <p:cTn id="87" presetID="22" presetClass="entr" presetSubtype="8" fill="hold" nodeType="afterEffect">
                                  <p:stCondLst>
                                    <p:cond delay="0"/>
                                  </p:stCondLst>
                                  <p:childTnLst>
                                    <p:set>
                                      <p:cBhvr>
                                        <p:cTn id="88" dur="1" fill="hold">
                                          <p:stCondLst>
                                            <p:cond delay="0"/>
                                          </p:stCondLst>
                                        </p:cTn>
                                        <p:tgtEl>
                                          <p:spTgt spid="101"/>
                                        </p:tgtEl>
                                        <p:attrNameLst>
                                          <p:attrName>style.visibility</p:attrName>
                                        </p:attrNameLst>
                                      </p:cBhvr>
                                      <p:to>
                                        <p:strVal val="visible"/>
                                      </p:to>
                                    </p:set>
                                    <p:animEffect transition="in" filter="wipe(left)">
                                      <p:cBhvr>
                                        <p:cTn id="89" dur="500"/>
                                        <p:tgtEl>
                                          <p:spTgt spid="101"/>
                                        </p:tgtEl>
                                      </p:cBhvr>
                                    </p:animEffect>
                                  </p:childTnLst>
                                </p:cTn>
                              </p:par>
                            </p:childTnLst>
                          </p:cTn>
                        </p:par>
                        <p:par>
                          <p:cTn id="90" fill="hold">
                            <p:stCondLst>
                              <p:cond delay="1000"/>
                            </p:stCondLst>
                            <p:childTnLst>
                              <p:par>
                                <p:cTn id="91" presetID="10" presetClass="entr" presetSubtype="0" fill="hold" grpId="0" nodeType="afterEffect">
                                  <p:stCondLst>
                                    <p:cond delay="0"/>
                                  </p:stCondLst>
                                  <p:childTnLst>
                                    <p:set>
                                      <p:cBhvr>
                                        <p:cTn id="92" dur="1" fill="hold">
                                          <p:stCondLst>
                                            <p:cond delay="0"/>
                                          </p:stCondLst>
                                        </p:cTn>
                                        <p:tgtEl>
                                          <p:spTgt spid="97"/>
                                        </p:tgtEl>
                                        <p:attrNameLst>
                                          <p:attrName>style.visibility</p:attrName>
                                        </p:attrNameLst>
                                      </p:cBhvr>
                                      <p:to>
                                        <p:strVal val="visible"/>
                                      </p:to>
                                    </p:set>
                                    <p:animEffect transition="in" filter="fade">
                                      <p:cBhvr>
                                        <p:cTn id="93" dur="500"/>
                                        <p:tgtEl>
                                          <p:spTgt spid="97"/>
                                        </p:tgtEl>
                                      </p:cBhvr>
                                    </p:animEffect>
                                  </p:childTnLst>
                                </p:cTn>
                              </p:par>
                              <p:par>
                                <p:cTn id="94" presetID="22" presetClass="entr" presetSubtype="8" fill="hold" nodeType="withEffect">
                                  <p:stCondLst>
                                    <p:cond delay="0"/>
                                  </p:stCondLst>
                                  <p:childTnLst>
                                    <p:set>
                                      <p:cBhvr>
                                        <p:cTn id="95" dur="1" fill="hold">
                                          <p:stCondLst>
                                            <p:cond delay="0"/>
                                          </p:stCondLst>
                                        </p:cTn>
                                        <p:tgtEl>
                                          <p:spTgt spid="93"/>
                                        </p:tgtEl>
                                        <p:attrNameLst>
                                          <p:attrName>style.visibility</p:attrName>
                                        </p:attrNameLst>
                                      </p:cBhvr>
                                      <p:to>
                                        <p:strVal val="visible"/>
                                      </p:to>
                                    </p:set>
                                    <p:animEffect transition="in" filter="wipe(left)">
                                      <p:cBhvr>
                                        <p:cTn id="96" dur="500"/>
                                        <p:tgtEl>
                                          <p:spTgt spid="93"/>
                                        </p:tgtEl>
                                      </p:cBhvr>
                                    </p:animEffect>
                                  </p:childTnLst>
                                </p:cTn>
                              </p:par>
                            </p:childTnLst>
                          </p:cTn>
                        </p:par>
                        <p:par>
                          <p:cTn id="97" fill="hold">
                            <p:stCondLst>
                              <p:cond delay="1500"/>
                            </p:stCondLst>
                            <p:childTnLst>
                              <p:par>
                                <p:cTn id="98" presetID="22" presetClass="entr" presetSubtype="4" fill="hold" grpId="0" nodeType="afterEffect">
                                  <p:stCondLst>
                                    <p:cond delay="0"/>
                                  </p:stCondLst>
                                  <p:childTnLst>
                                    <p:set>
                                      <p:cBhvr>
                                        <p:cTn id="99" dur="1" fill="hold">
                                          <p:stCondLst>
                                            <p:cond delay="0"/>
                                          </p:stCondLst>
                                        </p:cTn>
                                        <p:tgtEl>
                                          <p:spTgt spid="63"/>
                                        </p:tgtEl>
                                        <p:attrNameLst>
                                          <p:attrName>style.visibility</p:attrName>
                                        </p:attrNameLst>
                                      </p:cBhvr>
                                      <p:to>
                                        <p:strVal val="visible"/>
                                      </p:to>
                                    </p:set>
                                    <p:animEffect transition="in" filter="wipe(down)">
                                      <p:cBhvr>
                                        <p:cTn id="100" dur="500"/>
                                        <p:tgtEl>
                                          <p:spTgt spid="63"/>
                                        </p:tgtEl>
                                      </p:cBhvr>
                                    </p:animEffect>
                                  </p:childTnLst>
                                </p:cTn>
                              </p:par>
                            </p:childTnLst>
                          </p:cTn>
                        </p:par>
                        <p:par>
                          <p:cTn id="101" fill="hold">
                            <p:stCondLst>
                              <p:cond delay="2000"/>
                            </p:stCondLst>
                            <p:childTnLst>
                              <p:par>
                                <p:cTn id="102" presetID="10" presetClass="entr" presetSubtype="0" fill="hold" grpId="0" nodeType="afterEffect">
                                  <p:stCondLst>
                                    <p:cond delay="0"/>
                                  </p:stCondLst>
                                  <p:childTnLst>
                                    <p:set>
                                      <p:cBhvr>
                                        <p:cTn id="103" dur="1" fill="hold">
                                          <p:stCondLst>
                                            <p:cond delay="0"/>
                                          </p:stCondLst>
                                        </p:cTn>
                                        <p:tgtEl>
                                          <p:spTgt spid="64"/>
                                        </p:tgtEl>
                                        <p:attrNameLst>
                                          <p:attrName>style.visibility</p:attrName>
                                        </p:attrNameLst>
                                      </p:cBhvr>
                                      <p:to>
                                        <p:strVal val="visible"/>
                                      </p:to>
                                    </p:set>
                                    <p:animEffect transition="in" filter="fade">
                                      <p:cBhvr>
                                        <p:cTn id="104" dur="500"/>
                                        <p:tgtEl>
                                          <p:spTgt spid="64"/>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grpId="0" nodeType="clickEffect">
                                  <p:stCondLst>
                                    <p:cond delay="0"/>
                                  </p:stCondLst>
                                  <p:childTnLst>
                                    <p:set>
                                      <p:cBhvr>
                                        <p:cTn id="108" dur="1" fill="hold">
                                          <p:stCondLst>
                                            <p:cond delay="0"/>
                                          </p:stCondLst>
                                        </p:cTn>
                                        <p:tgtEl>
                                          <p:spTgt spid="177">
                                            <p:txEl>
                                              <p:pRg st="4" end="4"/>
                                            </p:txEl>
                                          </p:spTgt>
                                        </p:tgtEl>
                                        <p:attrNameLst>
                                          <p:attrName>style.visibility</p:attrName>
                                        </p:attrNameLst>
                                      </p:cBhvr>
                                      <p:to>
                                        <p:strVal val="visible"/>
                                      </p:to>
                                    </p:set>
                                    <p:animEffect transition="in" filter="fade">
                                      <p:cBhvr>
                                        <p:cTn id="109" dur="500"/>
                                        <p:tgtEl>
                                          <p:spTgt spid="177">
                                            <p:txEl>
                                              <p:pRg st="4" end="4"/>
                                            </p:txEl>
                                          </p:spTgt>
                                        </p:tgtEl>
                                      </p:cBhvr>
                                    </p:animEffect>
                                  </p:childTnLst>
                                </p:cTn>
                              </p:par>
                              <p:par>
                                <p:cTn id="110" presetID="10" presetClass="exit" presetSubtype="0" fill="hold" nodeType="withEffect">
                                  <p:stCondLst>
                                    <p:cond delay="0"/>
                                  </p:stCondLst>
                                  <p:childTnLst>
                                    <p:animEffect transition="out" filter="fade">
                                      <p:cBhvr>
                                        <p:cTn id="111" dur="500"/>
                                        <p:tgtEl>
                                          <p:spTgt spid="101"/>
                                        </p:tgtEl>
                                      </p:cBhvr>
                                    </p:animEffect>
                                    <p:set>
                                      <p:cBhvr>
                                        <p:cTn id="112" dur="1" fill="hold">
                                          <p:stCondLst>
                                            <p:cond delay="499"/>
                                          </p:stCondLst>
                                        </p:cTn>
                                        <p:tgtEl>
                                          <p:spTgt spid="101"/>
                                        </p:tgtEl>
                                        <p:attrNameLst>
                                          <p:attrName>style.visibility</p:attrName>
                                        </p:attrNameLst>
                                      </p:cBhvr>
                                      <p:to>
                                        <p:strVal val="hidden"/>
                                      </p:to>
                                    </p:set>
                                  </p:childTnLst>
                                </p:cTn>
                              </p:par>
                              <p:par>
                                <p:cTn id="113" presetID="10" presetClass="exit" presetSubtype="0" fill="hold" grpId="1" nodeType="withEffect">
                                  <p:stCondLst>
                                    <p:cond delay="0"/>
                                  </p:stCondLst>
                                  <p:childTnLst>
                                    <p:animEffect transition="out" filter="fade">
                                      <p:cBhvr>
                                        <p:cTn id="114" dur="500"/>
                                        <p:tgtEl>
                                          <p:spTgt spid="97"/>
                                        </p:tgtEl>
                                      </p:cBhvr>
                                    </p:animEffect>
                                    <p:set>
                                      <p:cBhvr>
                                        <p:cTn id="115" dur="1" fill="hold">
                                          <p:stCondLst>
                                            <p:cond delay="499"/>
                                          </p:stCondLst>
                                        </p:cTn>
                                        <p:tgtEl>
                                          <p:spTgt spid="97"/>
                                        </p:tgtEl>
                                        <p:attrNameLst>
                                          <p:attrName>style.visibility</p:attrName>
                                        </p:attrNameLst>
                                      </p:cBhvr>
                                      <p:to>
                                        <p:strVal val="hidden"/>
                                      </p:to>
                                    </p:set>
                                  </p:childTnLst>
                                </p:cTn>
                              </p:par>
                              <p:par>
                                <p:cTn id="116" presetID="10" presetClass="exit" presetSubtype="0" fill="hold" nodeType="withEffect">
                                  <p:stCondLst>
                                    <p:cond delay="0"/>
                                  </p:stCondLst>
                                  <p:childTnLst>
                                    <p:animEffect transition="out" filter="fade">
                                      <p:cBhvr>
                                        <p:cTn id="117" dur="500"/>
                                        <p:tgtEl>
                                          <p:spTgt spid="93"/>
                                        </p:tgtEl>
                                      </p:cBhvr>
                                    </p:animEffect>
                                    <p:set>
                                      <p:cBhvr>
                                        <p:cTn id="118" dur="1" fill="hold">
                                          <p:stCondLst>
                                            <p:cond delay="499"/>
                                          </p:stCondLst>
                                        </p:cTn>
                                        <p:tgtEl>
                                          <p:spTgt spid="93"/>
                                        </p:tgtEl>
                                        <p:attrNameLst>
                                          <p:attrName>style.visibility</p:attrName>
                                        </p:attrNameLst>
                                      </p:cBhvr>
                                      <p:to>
                                        <p:strVal val="hidden"/>
                                      </p:to>
                                    </p:set>
                                  </p:childTnLst>
                                </p:cTn>
                              </p:par>
                              <p:par>
                                <p:cTn id="119" presetID="10" presetClass="exit" presetSubtype="0" fill="hold" grpId="1" nodeType="withEffect">
                                  <p:stCondLst>
                                    <p:cond delay="0"/>
                                  </p:stCondLst>
                                  <p:childTnLst>
                                    <p:animEffect transition="out" filter="fade">
                                      <p:cBhvr>
                                        <p:cTn id="120" dur="500"/>
                                        <p:tgtEl>
                                          <p:spTgt spid="63"/>
                                        </p:tgtEl>
                                      </p:cBhvr>
                                    </p:animEffect>
                                    <p:set>
                                      <p:cBhvr>
                                        <p:cTn id="121" dur="1" fill="hold">
                                          <p:stCondLst>
                                            <p:cond delay="499"/>
                                          </p:stCondLst>
                                        </p:cTn>
                                        <p:tgtEl>
                                          <p:spTgt spid="63"/>
                                        </p:tgtEl>
                                        <p:attrNameLst>
                                          <p:attrName>style.visibility</p:attrName>
                                        </p:attrNameLst>
                                      </p:cBhvr>
                                      <p:to>
                                        <p:strVal val="hidden"/>
                                      </p:to>
                                    </p:set>
                                  </p:childTnLst>
                                </p:cTn>
                              </p:par>
                            </p:childTnLst>
                          </p:cTn>
                        </p:par>
                        <p:par>
                          <p:cTn id="122" fill="hold">
                            <p:stCondLst>
                              <p:cond delay="500"/>
                            </p:stCondLst>
                            <p:childTnLst>
                              <p:par>
                                <p:cTn id="123" presetID="22" presetClass="entr" presetSubtype="8" fill="hold" nodeType="afterEffect">
                                  <p:stCondLst>
                                    <p:cond delay="0"/>
                                  </p:stCondLst>
                                  <p:childTnLst>
                                    <p:set>
                                      <p:cBhvr>
                                        <p:cTn id="124" dur="1" fill="hold">
                                          <p:stCondLst>
                                            <p:cond delay="0"/>
                                          </p:stCondLst>
                                        </p:cTn>
                                        <p:tgtEl>
                                          <p:spTgt spid="103"/>
                                        </p:tgtEl>
                                        <p:attrNameLst>
                                          <p:attrName>style.visibility</p:attrName>
                                        </p:attrNameLst>
                                      </p:cBhvr>
                                      <p:to>
                                        <p:strVal val="visible"/>
                                      </p:to>
                                    </p:set>
                                    <p:animEffect transition="in" filter="wipe(left)">
                                      <p:cBhvr>
                                        <p:cTn id="125" dur="500"/>
                                        <p:tgtEl>
                                          <p:spTgt spid="103"/>
                                        </p:tgtEl>
                                      </p:cBhvr>
                                    </p:animEffect>
                                  </p:childTnLst>
                                </p:cTn>
                              </p:par>
                            </p:childTnLst>
                          </p:cTn>
                        </p:par>
                        <p:par>
                          <p:cTn id="126" fill="hold">
                            <p:stCondLst>
                              <p:cond delay="1000"/>
                            </p:stCondLst>
                            <p:childTnLst>
                              <p:par>
                                <p:cTn id="127" presetID="10" presetClass="entr" presetSubtype="0" fill="hold" grpId="0" nodeType="afterEffect">
                                  <p:stCondLst>
                                    <p:cond delay="0"/>
                                  </p:stCondLst>
                                  <p:childTnLst>
                                    <p:set>
                                      <p:cBhvr>
                                        <p:cTn id="128" dur="1" fill="hold">
                                          <p:stCondLst>
                                            <p:cond delay="0"/>
                                          </p:stCondLst>
                                        </p:cTn>
                                        <p:tgtEl>
                                          <p:spTgt spid="99"/>
                                        </p:tgtEl>
                                        <p:attrNameLst>
                                          <p:attrName>style.visibility</p:attrName>
                                        </p:attrNameLst>
                                      </p:cBhvr>
                                      <p:to>
                                        <p:strVal val="visible"/>
                                      </p:to>
                                    </p:set>
                                    <p:animEffect transition="in" filter="fade">
                                      <p:cBhvr>
                                        <p:cTn id="129" dur="500"/>
                                        <p:tgtEl>
                                          <p:spTgt spid="99"/>
                                        </p:tgtEl>
                                      </p:cBhvr>
                                    </p:animEffect>
                                  </p:childTnLst>
                                </p:cTn>
                              </p:par>
                            </p:childTnLst>
                          </p:cTn>
                        </p:par>
                      </p:childTnLst>
                    </p:cTn>
                  </p:par>
                  <p:par>
                    <p:cTn id="130" fill="hold">
                      <p:stCondLst>
                        <p:cond delay="indefinite"/>
                      </p:stCondLst>
                      <p:childTnLst>
                        <p:par>
                          <p:cTn id="131" fill="hold">
                            <p:stCondLst>
                              <p:cond delay="0"/>
                            </p:stCondLst>
                            <p:childTnLst>
                              <p:par>
                                <p:cTn id="132" presetID="10" presetClass="entr" presetSubtype="0" fill="hold" grpId="0" nodeType="clickEffect">
                                  <p:stCondLst>
                                    <p:cond delay="0"/>
                                  </p:stCondLst>
                                  <p:childTnLst>
                                    <p:set>
                                      <p:cBhvr>
                                        <p:cTn id="133" dur="1" fill="hold">
                                          <p:stCondLst>
                                            <p:cond delay="0"/>
                                          </p:stCondLst>
                                        </p:cTn>
                                        <p:tgtEl>
                                          <p:spTgt spid="177">
                                            <p:txEl>
                                              <p:pRg st="5" end="5"/>
                                            </p:txEl>
                                          </p:spTgt>
                                        </p:tgtEl>
                                        <p:attrNameLst>
                                          <p:attrName>style.visibility</p:attrName>
                                        </p:attrNameLst>
                                      </p:cBhvr>
                                      <p:to>
                                        <p:strVal val="visible"/>
                                      </p:to>
                                    </p:set>
                                    <p:animEffect transition="in" filter="fade">
                                      <p:cBhvr>
                                        <p:cTn id="134" dur="500"/>
                                        <p:tgtEl>
                                          <p:spTgt spid="177">
                                            <p:txEl>
                                              <p:pRg st="5" end="5"/>
                                            </p:txEl>
                                          </p:spTgt>
                                        </p:tgtEl>
                                      </p:cBhvr>
                                    </p:animEffect>
                                  </p:childTnLst>
                                </p:cTn>
                              </p:par>
                              <p:par>
                                <p:cTn id="135" presetID="10" presetClass="exit" presetSubtype="0" fill="hold" nodeType="withEffect">
                                  <p:stCondLst>
                                    <p:cond delay="0"/>
                                  </p:stCondLst>
                                  <p:childTnLst>
                                    <p:animEffect transition="out" filter="fade">
                                      <p:cBhvr>
                                        <p:cTn id="136" dur="500"/>
                                        <p:tgtEl>
                                          <p:spTgt spid="103"/>
                                        </p:tgtEl>
                                      </p:cBhvr>
                                    </p:animEffect>
                                    <p:set>
                                      <p:cBhvr>
                                        <p:cTn id="137" dur="1" fill="hold">
                                          <p:stCondLst>
                                            <p:cond delay="499"/>
                                          </p:stCondLst>
                                        </p:cTn>
                                        <p:tgtEl>
                                          <p:spTgt spid="103"/>
                                        </p:tgtEl>
                                        <p:attrNameLst>
                                          <p:attrName>style.visibility</p:attrName>
                                        </p:attrNameLst>
                                      </p:cBhvr>
                                      <p:to>
                                        <p:strVal val="hidden"/>
                                      </p:to>
                                    </p:set>
                                  </p:childTnLst>
                                </p:cTn>
                              </p:par>
                              <p:par>
                                <p:cTn id="138" presetID="10" presetClass="exit" presetSubtype="0" fill="hold" grpId="1" nodeType="withEffect">
                                  <p:stCondLst>
                                    <p:cond delay="0"/>
                                  </p:stCondLst>
                                  <p:childTnLst>
                                    <p:animEffect transition="out" filter="fade">
                                      <p:cBhvr>
                                        <p:cTn id="139" dur="500"/>
                                        <p:tgtEl>
                                          <p:spTgt spid="99"/>
                                        </p:tgtEl>
                                      </p:cBhvr>
                                    </p:animEffect>
                                    <p:set>
                                      <p:cBhvr>
                                        <p:cTn id="140" dur="1" fill="hold">
                                          <p:stCondLst>
                                            <p:cond delay="499"/>
                                          </p:stCondLst>
                                        </p:cTn>
                                        <p:tgtEl>
                                          <p:spTgt spid="99"/>
                                        </p:tgtEl>
                                        <p:attrNameLst>
                                          <p:attrName>style.visibility</p:attrName>
                                        </p:attrNameLst>
                                      </p:cBhvr>
                                      <p:to>
                                        <p:strVal val="hidden"/>
                                      </p:to>
                                    </p:set>
                                  </p:childTnLst>
                                </p:cTn>
                              </p:par>
                              <p:par>
                                <p:cTn id="141" presetID="22" presetClass="entr" presetSubtype="8" fill="hold" nodeType="withEffect">
                                  <p:stCondLst>
                                    <p:cond delay="0"/>
                                  </p:stCondLst>
                                  <p:childTnLst>
                                    <p:set>
                                      <p:cBhvr>
                                        <p:cTn id="142" dur="1" fill="hold">
                                          <p:stCondLst>
                                            <p:cond delay="0"/>
                                          </p:stCondLst>
                                        </p:cTn>
                                        <p:tgtEl>
                                          <p:spTgt spid="106"/>
                                        </p:tgtEl>
                                        <p:attrNameLst>
                                          <p:attrName>style.visibility</p:attrName>
                                        </p:attrNameLst>
                                      </p:cBhvr>
                                      <p:to>
                                        <p:strVal val="visible"/>
                                      </p:to>
                                    </p:set>
                                    <p:animEffect transition="in" filter="wipe(left)">
                                      <p:cBhvr>
                                        <p:cTn id="143" dur="500"/>
                                        <p:tgtEl>
                                          <p:spTgt spid="106"/>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105"/>
                                        </p:tgtEl>
                                        <p:attrNameLst>
                                          <p:attrName>style.visibility</p:attrName>
                                        </p:attrNameLst>
                                      </p:cBhvr>
                                      <p:to>
                                        <p:strVal val="visible"/>
                                      </p:to>
                                    </p:set>
                                    <p:animEffect transition="in" filter="fade">
                                      <p:cBhvr>
                                        <p:cTn id="146" dur="500"/>
                                        <p:tgtEl>
                                          <p:spTgt spid="105"/>
                                        </p:tgtEl>
                                      </p:cBhvr>
                                    </p:animEffect>
                                  </p:childTnLst>
                                </p:cTn>
                              </p:par>
                            </p:childTnLst>
                          </p:cTn>
                        </p:par>
                        <p:par>
                          <p:cTn id="147" fill="hold">
                            <p:stCondLst>
                              <p:cond delay="500"/>
                            </p:stCondLst>
                            <p:childTnLst>
                              <p:par>
                                <p:cTn id="148" presetID="10" presetClass="entr" presetSubtype="0" fill="hold" grpId="0" nodeType="afterEffect">
                                  <p:stCondLst>
                                    <p:cond delay="0"/>
                                  </p:stCondLst>
                                  <p:childTnLst>
                                    <p:set>
                                      <p:cBhvr>
                                        <p:cTn id="149" dur="1" fill="hold">
                                          <p:stCondLst>
                                            <p:cond delay="0"/>
                                          </p:stCondLst>
                                        </p:cTn>
                                        <p:tgtEl>
                                          <p:spTgt spid="65"/>
                                        </p:tgtEl>
                                        <p:attrNameLst>
                                          <p:attrName>style.visibility</p:attrName>
                                        </p:attrNameLst>
                                      </p:cBhvr>
                                      <p:to>
                                        <p:strVal val="visible"/>
                                      </p:to>
                                    </p:set>
                                    <p:animEffect transition="in" filter="fade">
                                      <p:cBhvr>
                                        <p:cTn id="150" dur="500"/>
                                        <p:tgtEl>
                                          <p:spTgt spid="65"/>
                                        </p:tgtEl>
                                      </p:cBhvr>
                                    </p:animEffect>
                                  </p:childTnLst>
                                </p:cTn>
                              </p:par>
                              <p:par>
                                <p:cTn id="151" presetID="10" presetClass="entr" presetSubtype="0" fill="hold" grpId="0" nodeType="withEffect">
                                  <p:stCondLst>
                                    <p:cond delay="0"/>
                                  </p:stCondLst>
                                  <p:childTnLst>
                                    <p:set>
                                      <p:cBhvr>
                                        <p:cTn id="152" dur="1" fill="hold">
                                          <p:stCondLst>
                                            <p:cond delay="0"/>
                                          </p:stCondLst>
                                        </p:cTn>
                                        <p:tgtEl>
                                          <p:spTgt spid="177">
                                            <p:txEl>
                                              <p:pRg st="6" end="6"/>
                                            </p:txEl>
                                          </p:spTgt>
                                        </p:tgtEl>
                                        <p:attrNameLst>
                                          <p:attrName>style.visibility</p:attrName>
                                        </p:attrNameLst>
                                      </p:cBhvr>
                                      <p:to>
                                        <p:strVal val="visible"/>
                                      </p:to>
                                    </p:set>
                                    <p:animEffect transition="in" filter="fade">
                                      <p:cBhvr>
                                        <p:cTn id="153" dur="500"/>
                                        <p:tgtEl>
                                          <p:spTgt spid="177">
                                            <p:txEl>
                                              <p:pRg st="6" end="6"/>
                                            </p:txEl>
                                          </p:spTgt>
                                        </p:tgtEl>
                                      </p:cBhvr>
                                    </p:animEffect>
                                  </p:childTnLst>
                                </p:cTn>
                              </p:par>
                            </p:childTnLst>
                          </p:cTn>
                        </p:par>
                        <p:par>
                          <p:cTn id="154" fill="hold">
                            <p:stCondLst>
                              <p:cond delay="1000"/>
                            </p:stCondLst>
                            <p:childTnLst>
                              <p:par>
                                <p:cTn id="155" presetID="10" presetClass="entr" presetSubtype="0" fill="hold" grpId="0" nodeType="afterEffect">
                                  <p:stCondLst>
                                    <p:cond delay="0"/>
                                  </p:stCondLst>
                                  <p:childTnLst>
                                    <p:set>
                                      <p:cBhvr>
                                        <p:cTn id="156" dur="1" fill="hold">
                                          <p:stCondLst>
                                            <p:cond delay="0"/>
                                          </p:stCondLst>
                                        </p:cTn>
                                        <p:tgtEl>
                                          <p:spTgt spid="177">
                                            <p:txEl>
                                              <p:pRg st="7" end="7"/>
                                            </p:txEl>
                                          </p:spTgt>
                                        </p:tgtEl>
                                        <p:attrNameLst>
                                          <p:attrName>style.visibility</p:attrName>
                                        </p:attrNameLst>
                                      </p:cBhvr>
                                      <p:to>
                                        <p:strVal val="visible"/>
                                      </p:to>
                                    </p:set>
                                    <p:animEffect transition="in" filter="fade">
                                      <p:cBhvr>
                                        <p:cTn id="157" dur="500"/>
                                        <p:tgtEl>
                                          <p:spTgt spid="177">
                                            <p:txEl>
                                              <p:pRg st="7" end="7"/>
                                            </p:txEl>
                                          </p:spTgt>
                                        </p:tgtEl>
                                      </p:cBhvr>
                                    </p:animEffect>
                                  </p:childTnLst>
                                </p:cTn>
                              </p:par>
                            </p:childTnLst>
                          </p:cTn>
                        </p:par>
                        <p:par>
                          <p:cTn id="158" fill="hold">
                            <p:stCondLst>
                              <p:cond delay="1500"/>
                            </p:stCondLst>
                            <p:childTnLst>
                              <p:par>
                                <p:cTn id="159" presetID="10" presetClass="entr" presetSubtype="0" fill="hold" grpId="0" nodeType="afterEffect">
                                  <p:stCondLst>
                                    <p:cond delay="0"/>
                                  </p:stCondLst>
                                  <p:childTnLst>
                                    <p:set>
                                      <p:cBhvr>
                                        <p:cTn id="160" dur="1" fill="hold">
                                          <p:stCondLst>
                                            <p:cond delay="0"/>
                                          </p:stCondLst>
                                        </p:cTn>
                                        <p:tgtEl>
                                          <p:spTgt spid="177">
                                            <p:txEl>
                                              <p:pRg st="8" end="8"/>
                                            </p:txEl>
                                          </p:spTgt>
                                        </p:tgtEl>
                                        <p:attrNameLst>
                                          <p:attrName>style.visibility</p:attrName>
                                        </p:attrNameLst>
                                      </p:cBhvr>
                                      <p:to>
                                        <p:strVal val="visible"/>
                                      </p:to>
                                    </p:set>
                                    <p:animEffect transition="in" filter="fade">
                                      <p:cBhvr>
                                        <p:cTn id="161" dur="500"/>
                                        <p:tgtEl>
                                          <p:spTgt spid="177">
                                            <p:txEl>
                                              <p:pRg st="8" end="8"/>
                                            </p:txEl>
                                          </p:spTgt>
                                        </p:tgtEl>
                                      </p:cBhvr>
                                    </p:animEffect>
                                  </p:childTnLst>
                                </p:cTn>
                              </p:par>
                            </p:childTnLst>
                          </p:cTn>
                        </p:par>
                        <p:par>
                          <p:cTn id="162" fill="hold">
                            <p:stCondLst>
                              <p:cond delay="2000"/>
                            </p:stCondLst>
                            <p:childTnLst>
                              <p:par>
                                <p:cTn id="163" presetID="10" presetClass="entr" presetSubtype="0" fill="hold" grpId="0" nodeType="afterEffect">
                                  <p:stCondLst>
                                    <p:cond delay="0"/>
                                  </p:stCondLst>
                                  <p:childTnLst>
                                    <p:set>
                                      <p:cBhvr>
                                        <p:cTn id="164" dur="1" fill="hold">
                                          <p:stCondLst>
                                            <p:cond delay="0"/>
                                          </p:stCondLst>
                                        </p:cTn>
                                        <p:tgtEl>
                                          <p:spTgt spid="177">
                                            <p:txEl>
                                              <p:pRg st="9" end="9"/>
                                            </p:txEl>
                                          </p:spTgt>
                                        </p:tgtEl>
                                        <p:attrNameLst>
                                          <p:attrName>style.visibility</p:attrName>
                                        </p:attrNameLst>
                                      </p:cBhvr>
                                      <p:to>
                                        <p:strVal val="visible"/>
                                      </p:to>
                                    </p:set>
                                    <p:animEffect transition="in" filter="fade">
                                      <p:cBhvr>
                                        <p:cTn id="165" dur="500"/>
                                        <p:tgtEl>
                                          <p:spTgt spid="177">
                                            <p:txEl>
                                              <p:pRg st="9" end="9"/>
                                            </p:txEl>
                                          </p:spTgt>
                                        </p:tgtEl>
                                      </p:cBhvr>
                                    </p:animEffect>
                                  </p:childTnLst>
                                </p:cTn>
                              </p:par>
                            </p:childTnLst>
                          </p:cTn>
                        </p:par>
                        <p:par>
                          <p:cTn id="166" fill="hold">
                            <p:stCondLst>
                              <p:cond delay="2500"/>
                            </p:stCondLst>
                            <p:childTnLst>
                              <p:par>
                                <p:cTn id="167" presetID="1" presetClass="exit" presetSubtype="0" fill="hold" grpId="1" nodeType="afterEffect">
                                  <p:stCondLst>
                                    <p:cond delay="0"/>
                                  </p:stCondLst>
                                  <p:childTnLst>
                                    <p:set>
                                      <p:cBhvr>
                                        <p:cTn id="168" dur="1" fill="hold">
                                          <p:stCondLst>
                                            <p:cond delay="0"/>
                                          </p:stCondLst>
                                        </p:cTn>
                                        <p:tgtEl>
                                          <p:spTgt spid="64"/>
                                        </p:tgtEl>
                                        <p:attrNameLst>
                                          <p:attrName>style.visibility</p:attrName>
                                        </p:attrNameLst>
                                      </p:cBhvr>
                                      <p:to>
                                        <p:strVal val="hidden"/>
                                      </p:to>
                                    </p:set>
                                  </p:childTnLst>
                                </p:cTn>
                              </p:par>
                            </p:childTnLst>
                          </p:cTn>
                        </p:par>
                      </p:childTnLst>
                    </p:cTn>
                  </p:par>
                  <p:par>
                    <p:cTn id="169" fill="hold">
                      <p:stCondLst>
                        <p:cond delay="indefinite"/>
                      </p:stCondLst>
                      <p:childTnLst>
                        <p:par>
                          <p:cTn id="170" fill="hold">
                            <p:stCondLst>
                              <p:cond delay="0"/>
                            </p:stCondLst>
                            <p:childTnLst>
                              <p:par>
                                <p:cTn id="171" presetID="10" presetClass="entr" presetSubtype="0" fill="hold" grpId="0" nodeType="clickEffect">
                                  <p:stCondLst>
                                    <p:cond delay="0"/>
                                  </p:stCondLst>
                                  <p:childTnLst>
                                    <p:set>
                                      <p:cBhvr>
                                        <p:cTn id="172" dur="1" fill="hold">
                                          <p:stCondLst>
                                            <p:cond delay="0"/>
                                          </p:stCondLst>
                                        </p:cTn>
                                        <p:tgtEl>
                                          <p:spTgt spid="177">
                                            <p:txEl>
                                              <p:pRg st="10" end="10"/>
                                            </p:txEl>
                                          </p:spTgt>
                                        </p:tgtEl>
                                        <p:attrNameLst>
                                          <p:attrName>style.visibility</p:attrName>
                                        </p:attrNameLst>
                                      </p:cBhvr>
                                      <p:to>
                                        <p:strVal val="visible"/>
                                      </p:to>
                                    </p:set>
                                    <p:animEffect transition="in" filter="fade">
                                      <p:cBhvr>
                                        <p:cTn id="173" dur="500"/>
                                        <p:tgtEl>
                                          <p:spTgt spid="177">
                                            <p:txEl>
                                              <p:pRg st="10" end="10"/>
                                            </p:txEl>
                                          </p:spTgt>
                                        </p:tgtEl>
                                      </p:cBhvr>
                                    </p:animEffect>
                                  </p:childTnLst>
                                </p:cTn>
                              </p:par>
                              <p:par>
                                <p:cTn id="174" presetID="10" presetClass="exit" presetSubtype="0" fill="hold" nodeType="withEffect">
                                  <p:stCondLst>
                                    <p:cond delay="0"/>
                                  </p:stCondLst>
                                  <p:childTnLst>
                                    <p:animEffect transition="out" filter="fade">
                                      <p:cBhvr>
                                        <p:cTn id="175" dur="500"/>
                                        <p:tgtEl>
                                          <p:spTgt spid="106"/>
                                        </p:tgtEl>
                                      </p:cBhvr>
                                    </p:animEffect>
                                    <p:set>
                                      <p:cBhvr>
                                        <p:cTn id="176" dur="1" fill="hold">
                                          <p:stCondLst>
                                            <p:cond delay="499"/>
                                          </p:stCondLst>
                                        </p:cTn>
                                        <p:tgtEl>
                                          <p:spTgt spid="106"/>
                                        </p:tgtEl>
                                        <p:attrNameLst>
                                          <p:attrName>style.visibility</p:attrName>
                                        </p:attrNameLst>
                                      </p:cBhvr>
                                      <p:to>
                                        <p:strVal val="hidden"/>
                                      </p:to>
                                    </p:set>
                                  </p:childTnLst>
                                </p:cTn>
                              </p:par>
                              <p:par>
                                <p:cTn id="177" presetID="10" presetClass="exit" presetSubtype="0" fill="hold" grpId="1" nodeType="withEffect">
                                  <p:stCondLst>
                                    <p:cond delay="0"/>
                                  </p:stCondLst>
                                  <p:childTnLst>
                                    <p:animEffect transition="out" filter="fade">
                                      <p:cBhvr>
                                        <p:cTn id="178" dur="500"/>
                                        <p:tgtEl>
                                          <p:spTgt spid="105"/>
                                        </p:tgtEl>
                                      </p:cBhvr>
                                    </p:animEffect>
                                    <p:set>
                                      <p:cBhvr>
                                        <p:cTn id="179" dur="1" fill="hold">
                                          <p:stCondLst>
                                            <p:cond delay="499"/>
                                          </p:stCondLst>
                                        </p:cTn>
                                        <p:tgtEl>
                                          <p:spTgt spid="105"/>
                                        </p:tgtEl>
                                        <p:attrNameLst>
                                          <p:attrName>style.visibility</p:attrName>
                                        </p:attrNameLst>
                                      </p:cBhvr>
                                      <p:to>
                                        <p:strVal val="hidden"/>
                                      </p:to>
                                    </p:set>
                                  </p:childTnLst>
                                </p:cTn>
                              </p:par>
                            </p:childTnLst>
                          </p:cTn>
                        </p:par>
                        <p:par>
                          <p:cTn id="180" fill="hold">
                            <p:stCondLst>
                              <p:cond delay="500"/>
                            </p:stCondLst>
                            <p:childTnLst>
                              <p:par>
                                <p:cTn id="181" presetID="22" presetClass="entr" presetSubtype="8" fill="hold" nodeType="afterEffect">
                                  <p:stCondLst>
                                    <p:cond delay="0"/>
                                  </p:stCondLst>
                                  <p:childTnLst>
                                    <p:set>
                                      <p:cBhvr>
                                        <p:cTn id="182" dur="1" fill="hold">
                                          <p:stCondLst>
                                            <p:cond delay="0"/>
                                          </p:stCondLst>
                                        </p:cTn>
                                        <p:tgtEl>
                                          <p:spTgt spid="108"/>
                                        </p:tgtEl>
                                        <p:attrNameLst>
                                          <p:attrName>style.visibility</p:attrName>
                                        </p:attrNameLst>
                                      </p:cBhvr>
                                      <p:to>
                                        <p:strVal val="visible"/>
                                      </p:to>
                                    </p:set>
                                    <p:animEffect transition="in" filter="wipe(left)">
                                      <p:cBhvr>
                                        <p:cTn id="183" dur="500"/>
                                        <p:tgtEl>
                                          <p:spTgt spid="108"/>
                                        </p:tgtEl>
                                      </p:cBhvr>
                                    </p:animEffect>
                                  </p:childTnLst>
                                </p:cTn>
                              </p:par>
                            </p:childTnLst>
                          </p:cTn>
                        </p:par>
                        <p:par>
                          <p:cTn id="184" fill="hold">
                            <p:stCondLst>
                              <p:cond delay="1000"/>
                            </p:stCondLst>
                            <p:childTnLst>
                              <p:par>
                                <p:cTn id="185" presetID="10" presetClass="entr" presetSubtype="0" fill="hold" grpId="1" nodeType="afterEffect">
                                  <p:stCondLst>
                                    <p:cond delay="0"/>
                                  </p:stCondLst>
                                  <p:childTnLst>
                                    <p:set>
                                      <p:cBhvr>
                                        <p:cTn id="186" dur="1" fill="hold">
                                          <p:stCondLst>
                                            <p:cond delay="0"/>
                                          </p:stCondLst>
                                        </p:cTn>
                                        <p:tgtEl>
                                          <p:spTgt spid="107"/>
                                        </p:tgtEl>
                                        <p:attrNameLst>
                                          <p:attrName>style.visibility</p:attrName>
                                        </p:attrNameLst>
                                      </p:cBhvr>
                                      <p:to>
                                        <p:strVal val="visible"/>
                                      </p:to>
                                    </p:set>
                                    <p:animEffect transition="in" filter="fade">
                                      <p:cBhvr>
                                        <p:cTn id="187" dur="500"/>
                                        <p:tgtEl>
                                          <p:spTgt spid="107"/>
                                        </p:tgtEl>
                                      </p:cBhvr>
                                    </p:animEffect>
                                  </p:childTnLst>
                                </p:cTn>
                              </p:par>
                              <p:par>
                                <p:cTn id="188" presetID="22" presetClass="entr" presetSubtype="8" fill="hold" nodeType="withEffect">
                                  <p:stCondLst>
                                    <p:cond delay="0"/>
                                  </p:stCondLst>
                                  <p:childTnLst>
                                    <p:set>
                                      <p:cBhvr>
                                        <p:cTn id="189" dur="1" fill="hold">
                                          <p:stCondLst>
                                            <p:cond delay="0"/>
                                          </p:stCondLst>
                                        </p:cTn>
                                        <p:tgtEl>
                                          <p:spTgt spid="109"/>
                                        </p:tgtEl>
                                        <p:attrNameLst>
                                          <p:attrName>style.visibility</p:attrName>
                                        </p:attrNameLst>
                                      </p:cBhvr>
                                      <p:to>
                                        <p:strVal val="visible"/>
                                      </p:to>
                                    </p:set>
                                    <p:animEffect transition="in" filter="wipe(left)">
                                      <p:cBhvr>
                                        <p:cTn id="190" dur="500"/>
                                        <p:tgtEl>
                                          <p:spTgt spid="109"/>
                                        </p:tgtEl>
                                      </p:cBhvr>
                                    </p:animEffect>
                                  </p:childTnLst>
                                </p:cTn>
                              </p:par>
                            </p:childTnLst>
                          </p:cTn>
                        </p:par>
                        <p:par>
                          <p:cTn id="191" fill="hold">
                            <p:stCondLst>
                              <p:cond delay="1500"/>
                            </p:stCondLst>
                            <p:childTnLst>
                              <p:par>
                                <p:cTn id="192" presetID="10" presetClass="entr" presetSubtype="0" fill="hold" grpId="0" nodeType="afterEffect">
                                  <p:stCondLst>
                                    <p:cond delay="0"/>
                                  </p:stCondLst>
                                  <p:childTnLst>
                                    <p:set>
                                      <p:cBhvr>
                                        <p:cTn id="193" dur="1" fill="hold">
                                          <p:stCondLst>
                                            <p:cond delay="0"/>
                                          </p:stCondLst>
                                        </p:cTn>
                                        <p:tgtEl>
                                          <p:spTgt spid="189"/>
                                        </p:tgtEl>
                                        <p:attrNameLst>
                                          <p:attrName>style.visibility</p:attrName>
                                        </p:attrNameLst>
                                      </p:cBhvr>
                                      <p:to>
                                        <p:strVal val="visible"/>
                                      </p:to>
                                    </p:set>
                                    <p:animEffect transition="in" filter="fade">
                                      <p:cBhvr>
                                        <p:cTn id="194" dur="500"/>
                                        <p:tgtEl>
                                          <p:spTgt spid="189"/>
                                        </p:tgtEl>
                                      </p:cBhvr>
                                    </p:animEffect>
                                  </p:childTnLst>
                                </p:cTn>
                              </p:par>
                            </p:childTnLst>
                          </p:cTn>
                        </p:par>
                        <p:par>
                          <p:cTn id="195" fill="hold">
                            <p:stCondLst>
                              <p:cond delay="2000"/>
                            </p:stCondLst>
                            <p:childTnLst>
                              <p:par>
                                <p:cTn id="196" presetID="10" presetClass="exit" presetSubtype="0" fill="hold" grpId="2" nodeType="afterEffect">
                                  <p:stCondLst>
                                    <p:cond delay="0"/>
                                  </p:stCondLst>
                                  <p:childTnLst>
                                    <p:animEffect transition="out" filter="fade">
                                      <p:cBhvr>
                                        <p:cTn id="197" dur="500"/>
                                        <p:tgtEl>
                                          <p:spTgt spid="59"/>
                                        </p:tgtEl>
                                      </p:cBhvr>
                                    </p:animEffect>
                                    <p:set>
                                      <p:cBhvr>
                                        <p:cTn id="198" dur="1" fill="hold">
                                          <p:stCondLst>
                                            <p:cond delay="499"/>
                                          </p:stCondLst>
                                        </p:cTn>
                                        <p:tgtEl>
                                          <p:spTgt spid="59"/>
                                        </p:tgtEl>
                                        <p:attrNameLst>
                                          <p:attrName>style.visibility</p:attrName>
                                        </p:attrNameLst>
                                      </p:cBhvr>
                                      <p:to>
                                        <p:strVal val="hidden"/>
                                      </p:to>
                                    </p:set>
                                  </p:childTnLst>
                                </p:cTn>
                              </p:par>
                              <p:par>
                                <p:cTn id="199" presetID="10" presetClass="exit" presetSubtype="0" fill="hold" grpId="2" nodeType="withEffect">
                                  <p:stCondLst>
                                    <p:cond delay="0"/>
                                  </p:stCondLst>
                                  <p:childTnLst>
                                    <p:animEffect transition="out" filter="fade">
                                      <p:cBhvr>
                                        <p:cTn id="200" dur="500"/>
                                        <p:tgtEl>
                                          <p:spTgt spid="62"/>
                                        </p:tgtEl>
                                      </p:cBhvr>
                                    </p:animEffect>
                                    <p:set>
                                      <p:cBhvr>
                                        <p:cTn id="201" dur="1" fill="hold">
                                          <p:stCondLst>
                                            <p:cond delay="499"/>
                                          </p:stCondLst>
                                        </p:cTn>
                                        <p:tgtEl>
                                          <p:spTgt spid="62"/>
                                        </p:tgtEl>
                                        <p:attrNameLst>
                                          <p:attrName>style.visibility</p:attrName>
                                        </p:attrNameLst>
                                      </p:cBhvr>
                                      <p:to>
                                        <p:strVal val="hidden"/>
                                      </p:to>
                                    </p:set>
                                  </p:childTnLst>
                                </p:cTn>
                              </p:par>
                            </p:childTnLst>
                          </p:cTn>
                        </p:par>
                      </p:childTnLst>
                    </p:cTn>
                  </p:par>
                  <p:par>
                    <p:cTn id="202" fill="hold">
                      <p:stCondLst>
                        <p:cond delay="indefinite"/>
                      </p:stCondLst>
                      <p:childTnLst>
                        <p:par>
                          <p:cTn id="203" fill="hold">
                            <p:stCondLst>
                              <p:cond delay="0"/>
                            </p:stCondLst>
                            <p:childTnLst>
                              <p:par>
                                <p:cTn id="204" presetID="10" presetClass="entr" presetSubtype="0" fill="hold" grpId="0" nodeType="clickEffect">
                                  <p:stCondLst>
                                    <p:cond delay="0"/>
                                  </p:stCondLst>
                                  <p:childTnLst>
                                    <p:set>
                                      <p:cBhvr>
                                        <p:cTn id="205" dur="1" fill="hold">
                                          <p:stCondLst>
                                            <p:cond delay="0"/>
                                          </p:stCondLst>
                                        </p:cTn>
                                        <p:tgtEl>
                                          <p:spTgt spid="177">
                                            <p:txEl>
                                              <p:pRg st="11" end="11"/>
                                            </p:txEl>
                                          </p:spTgt>
                                        </p:tgtEl>
                                        <p:attrNameLst>
                                          <p:attrName>style.visibility</p:attrName>
                                        </p:attrNameLst>
                                      </p:cBhvr>
                                      <p:to>
                                        <p:strVal val="visible"/>
                                      </p:to>
                                    </p:set>
                                    <p:animEffect transition="in" filter="fade">
                                      <p:cBhvr>
                                        <p:cTn id="206" dur="500"/>
                                        <p:tgtEl>
                                          <p:spTgt spid="177">
                                            <p:txEl>
                                              <p:pRg st="11" end="11"/>
                                            </p:txEl>
                                          </p:spTgt>
                                        </p:tgtEl>
                                      </p:cBhvr>
                                    </p:animEffect>
                                  </p:childTnLst>
                                </p:cTn>
                              </p:par>
                              <p:par>
                                <p:cTn id="207" presetID="10" presetClass="exit" presetSubtype="0" fill="hold" nodeType="withEffect">
                                  <p:stCondLst>
                                    <p:cond delay="0"/>
                                  </p:stCondLst>
                                  <p:childTnLst>
                                    <p:animEffect transition="out" filter="fade">
                                      <p:cBhvr>
                                        <p:cTn id="208" dur="500"/>
                                        <p:tgtEl>
                                          <p:spTgt spid="108"/>
                                        </p:tgtEl>
                                      </p:cBhvr>
                                    </p:animEffect>
                                    <p:set>
                                      <p:cBhvr>
                                        <p:cTn id="209" dur="1" fill="hold">
                                          <p:stCondLst>
                                            <p:cond delay="499"/>
                                          </p:stCondLst>
                                        </p:cTn>
                                        <p:tgtEl>
                                          <p:spTgt spid="108"/>
                                        </p:tgtEl>
                                        <p:attrNameLst>
                                          <p:attrName>style.visibility</p:attrName>
                                        </p:attrNameLst>
                                      </p:cBhvr>
                                      <p:to>
                                        <p:strVal val="hidden"/>
                                      </p:to>
                                    </p:set>
                                  </p:childTnLst>
                                </p:cTn>
                              </p:par>
                              <p:par>
                                <p:cTn id="210" presetID="10" presetClass="exit" presetSubtype="0" fill="hold" nodeType="withEffect">
                                  <p:stCondLst>
                                    <p:cond delay="0"/>
                                  </p:stCondLst>
                                  <p:childTnLst>
                                    <p:animEffect transition="out" filter="fade">
                                      <p:cBhvr>
                                        <p:cTn id="211" dur="500"/>
                                        <p:tgtEl>
                                          <p:spTgt spid="109"/>
                                        </p:tgtEl>
                                      </p:cBhvr>
                                    </p:animEffect>
                                    <p:set>
                                      <p:cBhvr>
                                        <p:cTn id="212" dur="1" fill="hold">
                                          <p:stCondLst>
                                            <p:cond delay="499"/>
                                          </p:stCondLst>
                                        </p:cTn>
                                        <p:tgtEl>
                                          <p:spTgt spid="109"/>
                                        </p:tgtEl>
                                        <p:attrNameLst>
                                          <p:attrName>style.visibility</p:attrName>
                                        </p:attrNameLst>
                                      </p:cBhvr>
                                      <p:to>
                                        <p:strVal val="hidden"/>
                                      </p:to>
                                    </p:set>
                                  </p:childTnLst>
                                </p:cTn>
                              </p:par>
                              <p:par>
                                <p:cTn id="213" presetID="10" presetClass="exit" presetSubtype="0" fill="hold" grpId="0" nodeType="withEffect">
                                  <p:stCondLst>
                                    <p:cond delay="0"/>
                                  </p:stCondLst>
                                  <p:childTnLst>
                                    <p:animEffect transition="out" filter="fade">
                                      <p:cBhvr>
                                        <p:cTn id="214" dur="500"/>
                                        <p:tgtEl>
                                          <p:spTgt spid="107"/>
                                        </p:tgtEl>
                                      </p:cBhvr>
                                    </p:animEffect>
                                    <p:set>
                                      <p:cBhvr>
                                        <p:cTn id="215" dur="1" fill="hold">
                                          <p:stCondLst>
                                            <p:cond delay="499"/>
                                          </p:stCondLst>
                                        </p:cTn>
                                        <p:tgtEl>
                                          <p:spTgt spid="107"/>
                                        </p:tgtEl>
                                        <p:attrNameLst>
                                          <p:attrName>style.visibility</p:attrName>
                                        </p:attrNameLst>
                                      </p:cBhvr>
                                      <p:to>
                                        <p:strVal val="hidden"/>
                                      </p:to>
                                    </p:set>
                                  </p:childTnLst>
                                </p:cTn>
                              </p:par>
                              <p:par>
                                <p:cTn id="216" presetID="10" presetClass="exit" presetSubtype="0" fill="hold" grpId="1" nodeType="withEffect">
                                  <p:stCondLst>
                                    <p:cond delay="0"/>
                                  </p:stCondLst>
                                  <p:childTnLst>
                                    <p:animEffect transition="out" filter="fade">
                                      <p:cBhvr>
                                        <p:cTn id="217" dur="500"/>
                                        <p:tgtEl>
                                          <p:spTgt spid="189"/>
                                        </p:tgtEl>
                                      </p:cBhvr>
                                    </p:animEffect>
                                    <p:set>
                                      <p:cBhvr>
                                        <p:cTn id="218" dur="1" fill="hold">
                                          <p:stCondLst>
                                            <p:cond delay="499"/>
                                          </p:stCondLst>
                                        </p:cTn>
                                        <p:tgtEl>
                                          <p:spTgt spid="189"/>
                                        </p:tgtEl>
                                        <p:attrNameLst>
                                          <p:attrName>style.visibility</p:attrName>
                                        </p:attrNameLst>
                                      </p:cBhvr>
                                      <p:to>
                                        <p:strVal val="hidden"/>
                                      </p:to>
                                    </p:set>
                                  </p:childTnLst>
                                </p:cTn>
                              </p:par>
                              <p:par>
                                <p:cTn id="219" presetID="10" presetClass="exit" presetSubtype="0" fill="hold" grpId="1" nodeType="withEffect">
                                  <p:stCondLst>
                                    <p:cond delay="0"/>
                                  </p:stCondLst>
                                  <p:childTnLst>
                                    <p:animEffect transition="out" filter="fade">
                                      <p:cBhvr>
                                        <p:cTn id="220" dur="500"/>
                                        <p:tgtEl>
                                          <p:spTgt spid="86"/>
                                        </p:tgtEl>
                                      </p:cBhvr>
                                    </p:animEffect>
                                    <p:set>
                                      <p:cBhvr>
                                        <p:cTn id="221" dur="1" fill="hold">
                                          <p:stCondLst>
                                            <p:cond delay="499"/>
                                          </p:stCondLst>
                                        </p:cTn>
                                        <p:tgtEl>
                                          <p:spTgt spid="86"/>
                                        </p:tgtEl>
                                        <p:attrNameLst>
                                          <p:attrName>style.visibility</p:attrName>
                                        </p:attrNameLst>
                                      </p:cBhvr>
                                      <p:to>
                                        <p:strVal val="hidden"/>
                                      </p:to>
                                    </p:set>
                                  </p:childTnLst>
                                </p:cTn>
                              </p:par>
                            </p:childTnLst>
                          </p:cTn>
                        </p:par>
                        <p:par>
                          <p:cTn id="222" fill="hold">
                            <p:stCondLst>
                              <p:cond delay="500"/>
                            </p:stCondLst>
                            <p:childTnLst>
                              <p:par>
                                <p:cTn id="223" presetID="10" presetClass="entr" presetSubtype="0" fill="hold" grpId="0" nodeType="afterEffect">
                                  <p:stCondLst>
                                    <p:cond delay="0"/>
                                  </p:stCondLst>
                                  <p:childTnLst>
                                    <p:set>
                                      <p:cBhvr>
                                        <p:cTn id="224" dur="1" fill="hold">
                                          <p:stCondLst>
                                            <p:cond delay="0"/>
                                          </p:stCondLst>
                                        </p:cTn>
                                        <p:tgtEl>
                                          <p:spTgt spid="180"/>
                                        </p:tgtEl>
                                        <p:attrNameLst>
                                          <p:attrName>style.visibility</p:attrName>
                                        </p:attrNameLst>
                                      </p:cBhvr>
                                      <p:to>
                                        <p:strVal val="visible"/>
                                      </p:to>
                                    </p:set>
                                    <p:animEffect transition="in" filter="fade">
                                      <p:cBhvr>
                                        <p:cTn id="225" dur="500"/>
                                        <p:tgtEl>
                                          <p:spTgt spid="180"/>
                                        </p:tgtEl>
                                      </p:cBhvr>
                                    </p:animEffect>
                                  </p:childTnLst>
                                </p:cTn>
                              </p:par>
                              <p:par>
                                <p:cTn id="226" presetID="10" presetClass="entr" presetSubtype="0" fill="hold" grpId="0" nodeType="withEffect">
                                  <p:stCondLst>
                                    <p:cond delay="0"/>
                                  </p:stCondLst>
                                  <p:childTnLst>
                                    <p:set>
                                      <p:cBhvr>
                                        <p:cTn id="227" dur="1" fill="hold">
                                          <p:stCondLst>
                                            <p:cond delay="0"/>
                                          </p:stCondLst>
                                        </p:cTn>
                                        <p:tgtEl>
                                          <p:spTgt spid="118"/>
                                        </p:tgtEl>
                                        <p:attrNameLst>
                                          <p:attrName>style.visibility</p:attrName>
                                        </p:attrNameLst>
                                      </p:cBhvr>
                                      <p:to>
                                        <p:strVal val="visible"/>
                                      </p:to>
                                    </p:set>
                                    <p:animEffect transition="in" filter="fade">
                                      <p:cBhvr>
                                        <p:cTn id="228" dur="500"/>
                                        <p:tgtEl>
                                          <p:spTgt spid="118"/>
                                        </p:tgtEl>
                                      </p:cBhvr>
                                    </p:animEffect>
                                  </p:childTnLst>
                                </p:cTn>
                              </p:par>
                            </p:childTnLst>
                          </p:cTn>
                        </p:par>
                      </p:childTnLst>
                    </p:cTn>
                  </p:par>
                  <p:par>
                    <p:cTn id="229" fill="hold">
                      <p:stCondLst>
                        <p:cond delay="indefinite"/>
                      </p:stCondLst>
                      <p:childTnLst>
                        <p:par>
                          <p:cTn id="230" fill="hold">
                            <p:stCondLst>
                              <p:cond delay="0"/>
                            </p:stCondLst>
                            <p:childTnLst>
                              <p:par>
                                <p:cTn id="231" presetID="10" presetClass="entr" presetSubtype="0" fill="hold" grpId="0" nodeType="clickEffect">
                                  <p:stCondLst>
                                    <p:cond delay="0"/>
                                  </p:stCondLst>
                                  <p:childTnLst>
                                    <p:set>
                                      <p:cBhvr>
                                        <p:cTn id="232" dur="1" fill="hold">
                                          <p:stCondLst>
                                            <p:cond delay="0"/>
                                          </p:stCondLst>
                                        </p:cTn>
                                        <p:tgtEl>
                                          <p:spTgt spid="177">
                                            <p:txEl>
                                              <p:pRg st="12" end="12"/>
                                            </p:txEl>
                                          </p:spTgt>
                                        </p:tgtEl>
                                        <p:attrNameLst>
                                          <p:attrName>style.visibility</p:attrName>
                                        </p:attrNameLst>
                                      </p:cBhvr>
                                      <p:to>
                                        <p:strVal val="visible"/>
                                      </p:to>
                                    </p:set>
                                    <p:animEffect transition="in" filter="fade">
                                      <p:cBhvr>
                                        <p:cTn id="233" dur="500"/>
                                        <p:tgtEl>
                                          <p:spTgt spid="177">
                                            <p:txEl>
                                              <p:pRg st="12" end="12"/>
                                            </p:txEl>
                                          </p:spTgt>
                                        </p:tgtEl>
                                      </p:cBhvr>
                                    </p:animEffect>
                                  </p:childTnLst>
                                </p:cTn>
                              </p:par>
                              <p:par>
                                <p:cTn id="234" presetID="10" presetClass="exit" presetSubtype="0" fill="hold" grpId="1" nodeType="withEffect">
                                  <p:stCondLst>
                                    <p:cond delay="0"/>
                                  </p:stCondLst>
                                  <p:childTnLst>
                                    <p:animEffect transition="out" filter="fade">
                                      <p:cBhvr>
                                        <p:cTn id="235" dur="500"/>
                                        <p:tgtEl>
                                          <p:spTgt spid="180"/>
                                        </p:tgtEl>
                                      </p:cBhvr>
                                    </p:animEffect>
                                    <p:set>
                                      <p:cBhvr>
                                        <p:cTn id="236" dur="1" fill="hold">
                                          <p:stCondLst>
                                            <p:cond delay="499"/>
                                          </p:stCondLst>
                                        </p:cTn>
                                        <p:tgtEl>
                                          <p:spTgt spid="180"/>
                                        </p:tgtEl>
                                        <p:attrNameLst>
                                          <p:attrName>style.visibility</p:attrName>
                                        </p:attrNameLst>
                                      </p:cBhvr>
                                      <p:to>
                                        <p:strVal val="hidden"/>
                                      </p:to>
                                    </p:set>
                                  </p:childTnLst>
                                </p:cTn>
                              </p:par>
                            </p:childTnLst>
                          </p:cTn>
                        </p:par>
                        <p:par>
                          <p:cTn id="237" fill="hold">
                            <p:stCondLst>
                              <p:cond delay="500"/>
                            </p:stCondLst>
                            <p:childTnLst>
                              <p:par>
                                <p:cTn id="238" presetID="22" presetClass="entr" presetSubtype="8" fill="hold" nodeType="afterEffect">
                                  <p:stCondLst>
                                    <p:cond delay="0"/>
                                  </p:stCondLst>
                                  <p:childTnLst>
                                    <p:set>
                                      <p:cBhvr>
                                        <p:cTn id="239" dur="1" fill="hold">
                                          <p:stCondLst>
                                            <p:cond delay="0"/>
                                          </p:stCondLst>
                                        </p:cTn>
                                        <p:tgtEl>
                                          <p:spTgt spid="104"/>
                                        </p:tgtEl>
                                        <p:attrNameLst>
                                          <p:attrName>style.visibility</p:attrName>
                                        </p:attrNameLst>
                                      </p:cBhvr>
                                      <p:to>
                                        <p:strVal val="visible"/>
                                      </p:to>
                                    </p:set>
                                    <p:animEffect transition="in" filter="wipe(left)">
                                      <p:cBhvr>
                                        <p:cTn id="240" dur="500"/>
                                        <p:tgtEl>
                                          <p:spTgt spid="104"/>
                                        </p:tgtEl>
                                      </p:cBhvr>
                                    </p:animEffect>
                                  </p:childTnLst>
                                </p:cTn>
                              </p:par>
                              <p:par>
                                <p:cTn id="241" presetID="10" presetClass="entr" presetSubtype="0" fill="hold" grpId="0" nodeType="withEffect">
                                  <p:stCondLst>
                                    <p:cond delay="0"/>
                                  </p:stCondLst>
                                  <p:childTnLst>
                                    <p:set>
                                      <p:cBhvr>
                                        <p:cTn id="242" dur="1" fill="hold">
                                          <p:stCondLst>
                                            <p:cond delay="0"/>
                                          </p:stCondLst>
                                        </p:cTn>
                                        <p:tgtEl>
                                          <p:spTgt spid="100"/>
                                        </p:tgtEl>
                                        <p:attrNameLst>
                                          <p:attrName>style.visibility</p:attrName>
                                        </p:attrNameLst>
                                      </p:cBhvr>
                                      <p:to>
                                        <p:strVal val="visible"/>
                                      </p:to>
                                    </p:set>
                                    <p:animEffect transition="in" filter="fade">
                                      <p:cBhvr>
                                        <p:cTn id="243" dur="500"/>
                                        <p:tgtEl>
                                          <p:spTgt spid="100"/>
                                        </p:tgtEl>
                                      </p:cBhvr>
                                    </p:animEffect>
                                  </p:childTnLst>
                                </p:cTn>
                              </p:par>
                            </p:childTnLst>
                          </p:cTn>
                        </p:par>
                        <p:par>
                          <p:cTn id="244" fill="hold">
                            <p:stCondLst>
                              <p:cond delay="1000"/>
                            </p:stCondLst>
                            <p:childTnLst>
                              <p:par>
                                <p:cTn id="245" presetID="21" presetClass="entr" presetSubtype="1" fill="hold" grpId="0" nodeType="afterEffect">
                                  <p:stCondLst>
                                    <p:cond delay="0"/>
                                  </p:stCondLst>
                                  <p:childTnLst>
                                    <p:set>
                                      <p:cBhvr>
                                        <p:cTn id="246" dur="1" fill="hold">
                                          <p:stCondLst>
                                            <p:cond delay="0"/>
                                          </p:stCondLst>
                                        </p:cTn>
                                        <p:tgtEl>
                                          <p:spTgt spid="92"/>
                                        </p:tgtEl>
                                        <p:attrNameLst>
                                          <p:attrName>style.visibility</p:attrName>
                                        </p:attrNameLst>
                                      </p:cBhvr>
                                      <p:to>
                                        <p:strVal val="visible"/>
                                      </p:to>
                                    </p:set>
                                    <p:animEffect transition="in" filter="wheel(1)">
                                      <p:cBhvr>
                                        <p:cTn id="247" dur="2000"/>
                                        <p:tgtEl>
                                          <p:spTgt spid="92"/>
                                        </p:tgtEl>
                                      </p:cBhvr>
                                    </p:animEffect>
                                  </p:childTnLst>
                                </p:cTn>
                              </p:par>
                              <p:par>
                                <p:cTn id="248" presetID="1" presetClass="emph" presetSubtype="2" fill="hold" nodeType="withEffect">
                                  <p:stCondLst>
                                    <p:cond delay="0"/>
                                  </p:stCondLst>
                                  <p:childTnLst>
                                    <p:animClr clrSpc="rgb" dir="cw">
                                      <p:cBhvr>
                                        <p:cTn id="249" dur="2000" fill="hold"/>
                                        <p:tgtEl>
                                          <p:spTgt spid="65"/>
                                        </p:tgtEl>
                                        <p:attrNameLst>
                                          <p:attrName>fillcolor</p:attrName>
                                        </p:attrNameLst>
                                      </p:cBhvr>
                                      <p:to>
                                        <a:srgbClr val="68217A"/>
                                      </p:to>
                                    </p:animClr>
                                    <p:set>
                                      <p:cBhvr>
                                        <p:cTn id="250" dur="2000" fill="hold"/>
                                        <p:tgtEl>
                                          <p:spTgt spid="65"/>
                                        </p:tgtEl>
                                        <p:attrNameLst>
                                          <p:attrName>fill.type</p:attrName>
                                        </p:attrNameLst>
                                      </p:cBhvr>
                                      <p:to>
                                        <p:strVal val="solid"/>
                                      </p:to>
                                    </p:set>
                                    <p:set>
                                      <p:cBhvr>
                                        <p:cTn id="251" dur="2000" fill="hold"/>
                                        <p:tgtEl>
                                          <p:spTgt spid="65"/>
                                        </p:tgtEl>
                                        <p:attrNameLst>
                                          <p:attrName>fill.on</p:attrName>
                                        </p:attrNameLst>
                                      </p:cBhvr>
                                      <p:to>
                                        <p:strVal val="true"/>
                                      </p:to>
                                    </p:set>
                                  </p:childTnLst>
                                </p:cTn>
                              </p:par>
                              <p:par>
                                <p:cTn id="252" presetID="7" presetClass="emph" presetSubtype="2" fill="hold" nodeType="withEffect">
                                  <p:stCondLst>
                                    <p:cond delay="0"/>
                                  </p:stCondLst>
                                  <p:childTnLst>
                                    <p:animClr clrSpc="rgb" dir="cw">
                                      <p:cBhvr>
                                        <p:cTn id="253" dur="2000" fill="hold"/>
                                        <p:tgtEl>
                                          <p:spTgt spid="65"/>
                                        </p:tgtEl>
                                        <p:attrNameLst>
                                          <p:attrName>stroke.color</p:attrName>
                                        </p:attrNameLst>
                                      </p:cBhvr>
                                      <p:to>
                                        <a:srgbClr val="34103D"/>
                                      </p:to>
                                    </p:animClr>
                                    <p:set>
                                      <p:cBhvr>
                                        <p:cTn id="254" dur="2000" fill="hold"/>
                                        <p:tgtEl>
                                          <p:spTgt spid="65"/>
                                        </p:tgtEl>
                                        <p:attrNameLst>
                                          <p:attrName>stroke.on</p:attrName>
                                        </p:attrNameLst>
                                      </p:cBhvr>
                                      <p:to>
                                        <p:strVal val="true"/>
                                      </p:to>
                                    </p:set>
                                  </p:childTnLst>
                                </p:cTn>
                              </p:par>
                            </p:childTnLst>
                          </p:cTn>
                        </p:par>
                      </p:childTnLst>
                    </p:cTn>
                  </p:par>
                  <p:par>
                    <p:cTn id="255" fill="hold">
                      <p:stCondLst>
                        <p:cond delay="indefinite"/>
                      </p:stCondLst>
                      <p:childTnLst>
                        <p:par>
                          <p:cTn id="256" fill="hold">
                            <p:stCondLst>
                              <p:cond delay="0"/>
                            </p:stCondLst>
                            <p:childTnLst>
                              <p:par>
                                <p:cTn id="257" presetID="10" presetClass="exit" presetSubtype="0" fill="hold" nodeType="clickEffect">
                                  <p:stCondLst>
                                    <p:cond delay="0"/>
                                  </p:stCondLst>
                                  <p:childTnLst>
                                    <p:animEffect transition="out" filter="fade">
                                      <p:cBhvr>
                                        <p:cTn id="258" dur="500"/>
                                        <p:tgtEl>
                                          <p:spTgt spid="104"/>
                                        </p:tgtEl>
                                      </p:cBhvr>
                                    </p:animEffect>
                                    <p:set>
                                      <p:cBhvr>
                                        <p:cTn id="259" dur="1" fill="hold">
                                          <p:stCondLst>
                                            <p:cond delay="499"/>
                                          </p:stCondLst>
                                        </p:cTn>
                                        <p:tgtEl>
                                          <p:spTgt spid="104"/>
                                        </p:tgtEl>
                                        <p:attrNameLst>
                                          <p:attrName>style.visibility</p:attrName>
                                        </p:attrNameLst>
                                      </p:cBhvr>
                                      <p:to>
                                        <p:strVal val="hidden"/>
                                      </p:to>
                                    </p:set>
                                  </p:childTnLst>
                                </p:cTn>
                              </p:par>
                              <p:par>
                                <p:cTn id="260" presetID="10" presetClass="exit" presetSubtype="0" fill="hold" grpId="1" nodeType="withEffect">
                                  <p:stCondLst>
                                    <p:cond delay="0"/>
                                  </p:stCondLst>
                                  <p:childTnLst>
                                    <p:animEffect transition="out" filter="fade">
                                      <p:cBhvr>
                                        <p:cTn id="261" dur="500"/>
                                        <p:tgtEl>
                                          <p:spTgt spid="100"/>
                                        </p:tgtEl>
                                      </p:cBhvr>
                                    </p:animEffect>
                                    <p:set>
                                      <p:cBhvr>
                                        <p:cTn id="262" dur="1" fill="hold">
                                          <p:stCondLst>
                                            <p:cond delay="499"/>
                                          </p:stCondLst>
                                        </p:cTn>
                                        <p:tgtEl>
                                          <p:spTgt spid="100"/>
                                        </p:tgtEl>
                                        <p:attrNameLst>
                                          <p:attrName>style.visibility</p:attrName>
                                        </p:attrNameLst>
                                      </p:cBhvr>
                                      <p:to>
                                        <p:strVal val="hidden"/>
                                      </p:to>
                                    </p:set>
                                  </p:childTnLst>
                                </p:cTn>
                              </p:par>
                              <p:par>
                                <p:cTn id="263" presetID="10" presetClass="exit" presetSubtype="0" fill="hold" grpId="1" nodeType="withEffect">
                                  <p:stCondLst>
                                    <p:cond delay="0"/>
                                  </p:stCondLst>
                                  <p:childTnLst>
                                    <p:animEffect transition="out" filter="fade">
                                      <p:cBhvr>
                                        <p:cTn id="264" dur="500"/>
                                        <p:tgtEl>
                                          <p:spTgt spid="92"/>
                                        </p:tgtEl>
                                      </p:cBhvr>
                                    </p:animEffect>
                                    <p:set>
                                      <p:cBhvr>
                                        <p:cTn id="265" dur="1" fill="hold">
                                          <p:stCondLst>
                                            <p:cond delay="499"/>
                                          </p:stCondLst>
                                        </p:cTn>
                                        <p:tgtEl>
                                          <p:spTgt spid="92"/>
                                        </p:tgtEl>
                                        <p:attrNameLst>
                                          <p:attrName>style.visibility</p:attrName>
                                        </p:attrNameLst>
                                      </p:cBhvr>
                                      <p:to>
                                        <p:strVal val="hidden"/>
                                      </p:to>
                                    </p:set>
                                  </p:childTnLst>
                                </p:cTn>
                              </p:par>
                              <p:par>
                                <p:cTn id="266" presetID="10" presetClass="exit" presetSubtype="0" fill="hold" grpId="1" nodeType="withEffect">
                                  <p:stCondLst>
                                    <p:cond delay="0"/>
                                  </p:stCondLst>
                                  <p:childTnLst>
                                    <p:animEffect transition="out" filter="fade">
                                      <p:cBhvr>
                                        <p:cTn id="267" dur="500"/>
                                        <p:tgtEl>
                                          <p:spTgt spid="118"/>
                                        </p:tgtEl>
                                      </p:cBhvr>
                                    </p:animEffect>
                                    <p:set>
                                      <p:cBhvr>
                                        <p:cTn id="268" dur="1" fill="hold">
                                          <p:stCondLst>
                                            <p:cond delay="499"/>
                                          </p:stCondLst>
                                        </p:cTn>
                                        <p:tgtEl>
                                          <p:spTgt spid="1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 grpId="0" uiExpand="1" build="p"/>
      <p:bldP spid="59" grpId="0" animBg="1"/>
      <p:bldP spid="59" grpId="1" animBg="1"/>
      <p:bldP spid="59" grpId="2" animBg="1"/>
      <p:bldP spid="62" grpId="0" animBg="1"/>
      <p:bldP spid="62" grpId="1" animBg="1"/>
      <p:bldP spid="62" grpId="2" animBg="1"/>
      <p:bldP spid="58" grpId="0" animBg="1"/>
      <p:bldP spid="58" grpId="1" animBg="1"/>
      <p:bldP spid="64" grpId="0" animBg="1"/>
      <p:bldP spid="64" grpId="1" animBg="1"/>
      <p:bldP spid="65" grpId="0" animBg="1"/>
      <p:bldP spid="63" grpId="0" animBg="1"/>
      <p:bldP spid="63" grpId="1" animBg="1"/>
      <p:bldP spid="86" grpId="0" animBg="1"/>
      <p:bldP spid="86" grpId="1" animBg="1"/>
      <p:bldP spid="118" grpId="0" animBg="1"/>
      <p:bldP spid="118" grpId="1" animBg="1"/>
      <p:bldP spid="178" grpId="0" animBg="1"/>
      <p:bldP spid="178" grpId="1" animBg="1"/>
      <p:bldP spid="179" grpId="0" animBg="1"/>
      <p:bldP spid="179" grpId="1" animBg="1"/>
      <p:bldP spid="96" grpId="0" animBg="1"/>
      <p:bldP spid="96" grpId="1" animBg="1"/>
      <p:bldP spid="97" grpId="0" animBg="1"/>
      <p:bldP spid="97" grpId="1" animBg="1"/>
      <p:bldP spid="105" grpId="0" animBg="1"/>
      <p:bldP spid="105" grpId="1" animBg="1"/>
      <p:bldP spid="99" grpId="0" animBg="1"/>
      <p:bldP spid="99" grpId="1" animBg="1"/>
      <p:bldP spid="107" grpId="0" animBg="1"/>
      <p:bldP spid="107" grpId="1" animBg="1"/>
      <p:bldP spid="189" grpId="0" animBg="1"/>
      <p:bldP spid="189" grpId="1" animBg="1"/>
      <p:bldP spid="180" grpId="0" animBg="1"/>
      <p:bldP spid="180" grpId="1" animBg="1"/>
      <p:bldP spid="100" grpId="0" animBg="1"/>
      <p:bldP spid="100" grpId="1" animBg="1"/>
      <p:bldP spid="92" grpId="0" animBg="1"/>
      <p:bldP spid="92"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Backup/Restore Use In Evaluation Site Collection Creation</a:t>
            </a:r>
            <a:endParaRPr lang="en-US" dirty="0"/>
          </a:p>
        </p:txBody>
      </p:sp>
      <p:sp>
        <p:nvSpPr>
          <p:cNvPr id="177" name="Text Placeholder 176"/>
          <p:cNvSpPr>
            <a:spLocks noGrp="1"/>
          </p:cNvSpPr>
          <p:nvPr>
            <p:ph type="body" sz="half" idx="2"/>
          </p:nvPr>
        </p:nvSpPr>
        <p:spPr>
          <a:xfrm>
            <a:off x="856628" y="2098357"/>
            <a:ext cx="5050542" cy="4943341"/>
          </a:xfrm>
        </p:spPr>
        <p:txBody>
          <a:bodyPr/>
          <a:lstStyle/>
          <a:p>
            <a:pPr marL="342900" indent="-342900">
              <a:buFont typeface="+mj-lt"/>
              <a:buAutoNum type="arabicPeriod"/>
            </a:pPr>
            <a:r>
              <a:rPr lang="en-US" dirty="0" smtClean="0"/>
              <a:t>User requests evaluation site of source site collection</a:t>
            </a:r>
          </a:p>
          <a:p>
            <a:pPr marL="342900" indent="-342900">
              <a:buFont typeface="+mj-lt"/>
              <a:buAutoNum type="arabicPeriod"/>
            </a:pPr>
            <a:r>
              <a:rPr lang="en-US" dirty="0" smtClean="0"/>
              <a:t>Create Evaluation Site timer Job runs</a:t>
            </a:r>
          </a:p>
          <a:p>
            <a:pPr marL="342900" indent="-342900">
              <a:buFont typeface="+mj-lt"/>
              <a:buAutoNum type="arabicPeriod"/>
            </a:pPr>
            <a:r>
              <a:rPr lang="en-US" dirty="0" smtClean="0"/>
              <a:t>Job creates site collection backup if SQL does not support Snapshots</a:t>
            </a:r>
          </a:p>
          <a:p>
            <a:pPr marL="342900" indent="-342900">
              <a:buFont typeface="+mj-lt"/>
              <a:buAutoNum type="arabicPeriod"/>
            </a:pPr>
            <a:r>
              <a:rPr lang="en-US" dirty="0" smtClean="0"/>
              <a:t>Target site collection is restored with new </a:t>
            </a:r>
            <a:r>
              <a:rPr lang="en-US" dirty="0"/>
              <a:t>URL from </a:t>
            </a:r>
            <a:r>
              <a:rPr lang="en-US" dirty="0" smtClean="0"/>
              <a:t>the site collection backup to the source database</a:t>
            </a:r>
          </a:p>
          <a:p>
            <a:pPr marL="342900" indent="-342900">
              <a:buFont typeface="+mj-lt"/>
              <a:buAutoNum type="arabicPeriod"/>
            </a:pPr>
            <a:r>
              <a:rPr lang="en-US" dirty="0" smtClean="0"/>
              <a:t>Source site collection has evaluation site pairing information configured</a:t>
            </a:r>
          </a:p>
          <a:p>
            <a:pPr marL="342900" indent="-342900">
              <a:buFont typeface="+mj-lt"/>
              <a:buAutoNum type="arabicPeriod"/>
            </a:pPr>
            <a:r>
              <a:rPr lang="en-US" dirty="0" smtClean="0"/>
              <a:t>Evaluation site collection configured</a:t>
            </a:r>
          </a:p>
          <a:p>
            <a:pPr marL="809198" lvl="1" indent="-342900">
              <a:buFont typeface="+mj-lt"/>
              <a:buAutoNum type="arabicPeriod"/>
            </a:pPr>
            <a:r>
              <a:rPr lang="en-US" dirty="0" smtClean="0"/>
              <a:t>Entered in Site Map</a:t>
            </a:r>
          </a:p>
          <a:p>
            <a:pPr marL="809198" lvl="1" indent="-342900">
              <a:buFont typeface="+mj-lt"/>
              <a:buAutoNum type="arabicPeriod"/>
            </a:pPr>
            <a:r>
              <a:rPr lang="en-US" dirty="0" smtClean="0"/>
              <a:t>Configured as evaluation site collection</a:t>
            </a:r>
          </a:p>
          <a:p>
            <a:pPr marL="809198" lvl="1" indent="-342900">
              <a:buFont typeface="+mj-lt"/>
              <a:buAutoNum type="arabicPeriod"/>
            </a:pPr>
            <a:r>
              <a:rPr lang="en-US" dirty="0" smtClean="0"/>
              <a:t>Expiration date is set</a:t>
            </a:r>
          </a:p>
          <a:p>
            <a:pPr marL="809198" lvl="1" indent="-342900">
              <a:buFont typeface="+mj-lt"/>
              <a:buAutoNum type="arabicPeriod"/>
            </a:pPr>
            <a:r>
              <a:rPr lang="en-US" dirty="0" smtClean="0"/>
              <a:t>Is optionally queued for upgrade</a:t>
            </a:r>
          </a:p>
          <a:p>
            <a:pPr marL="342900" indent="-342900">
              <a:buFont typeface="+mj-lt"/>
              <a:buAutoNum type="arabicPeriod"/>
            </a:pPr>
            <a:r>
              <a:rPr lang="en-US" dirty="0" smtClean="0"/>
              <a:t>Site Collection backup file is cleaned up</a:t>
            </a:r>
          </a:p>
          <a:p>
            <a:pPr marL="342900" indent="-342900">
              <a:buFont typeface="+mj-lt"/>
              <a:buAutoNum type="arabicPeriod"/>
            </a:pPr>
            <a:r>
              <a:rPr lang="en-US" dirty="0" smtClean="0"/>
              <a:t>Upgrade </a:t>
            </a:r>
            <a:r>
              <a:rPr lang="en-US" dirty="0"/>
              <a:t>Site </a:t>
            </a:r>
            <a:r>
              <a:rPr lang="en-US" dirty="0" smtClean="0"/>
              <a:t>Collections timer </a:t>
            </a:r>
            <a:r>
              <a:rPr lang="en-US" dirty="0"/>
              <a:t>Job runs</a:t>
            </a:r>
          </a:p>
          <a:p>
            <a:pPr marL="342900" indent="-342900">
              <a:buFont typeface="+mj-lt"/>
              <a:buAutoNum type="arabicPeriod"/>
            </a:pPr>
            <a:r>
              <a:rPr lang="en-US" dirty="0" smtClean="0"/>
              <a:t>Upgrade of evaluation site collection occurs if previously queued for upgrade</a:t>
            </a:r>
          </a:p>
        </p:txBody>
      </p:sp>
      <p:sp>
        <p:nvSpPr>
          <p:cNvPr id="62" name="Source Site Collection Copy"/>
          <p:cNvSpPr/>
          <p:nvPr/>
        </p:nvSpPr>
        <p:spPr>
          <a:xfrm>
            <a:off x="9936761" y="4108283"/>
            <a:ext cx="1344067" cy="831936"/>
          </a:xfrm>
          <a:prstGeom prst="cube">
            <a:avLst>
              <a:gd name="adj" fmla="val 16413"/>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sz="1836" dirty="0" err="1"/>
              <a:t>SPSite</a:t>
            </a:r>
            <a:endParaRPr lang="en-US" sz="1836" dirty="0"/>
          </a:p>
          <a:p>
            <a:pPr algn="ctr"/>
            <a:r>
              <a:rPr lang="en-US" sz="1122" dirty="0"/>
              <a:t>“/sites/foo”</a:t>
            </a:r>
          </a:p>
        </p:txBody>
      </p:sp>
      <p:sp>
        <p:nvSpPr>
          <p:cNvPr id="58" name="Site Collection Backup Operation"/>
          <p:cNvSpPr/>
          <p:nvPr/>
        </p:nvSpPr>
        <p:spPr>
          <a:xfrm>
            <a:off x="10220664" y="3397936"/>
            <a:ext cx="1036804" cy="792218"/>
          </a:xfrm>
          <a:prstGeom prst="downArrow">
            <a:avLst>
              <a:gd name="adj1" fmla="val 80583"/>
              <a:gd name="adj2" fmla="val 50000"/>
            </a:avLst>
          </a:prstGeom>
        </p:spPr>
        <p:style>
          <a:lnRef idx="0">
            <a:schemeClr val="accent3"/>
          </a:lnRef>
          <a:fillRef idx="3">
            <a:schemeClr val="accent3"/>
          </a:fillRef>
          <a:effectRef idx="3">
            <a:schemeClr val="accent3"/>
          </a:effectRef>
          <a:fontRef idx="minor">
            <a:schemeClr val="lt1"/>
          </a:fontRef>
        </p:style>
        <p:txBody>
          <a:bodyPr wrap="none" lIns="0" rIns="0" rtlCol="0" anchor="ctr"/>
          <a:lstStyle/>
          <a:p>
            <a:pPr algn="ctr"/>
            <a:r>
              <a:rPr lang="en-US" sz="1224" dirty="0" err="1" smtClean="0"/>
              <a:t>SPSite</a:t>
            </a:r>
            <a:endParaRPr lang="en-US" sz="1224" dirty="0" smtClean="0"/>
          </a:p>
          <a:p>
            <a:pPr algn="ctr"/>
            <a:r>
              <a:rPr lang="en-US" sz="1224" dirty="0" smtClean="0"/>
              <a:t>Backup</a:t>
            </a:r>
            <a:endParaRPr lang="en-US" sz="1224" dirty="0"/>
          </a:p>
        </p:txBody>
      </p:sp>
      <p:sp>
        <p:nvSpPr>
          <p:cNvPr id="60" name="Content Database"/>
          <p:cNvSpPr/>
          <p:nvPr/>
        </p:nvSpPr>
        <p:spPr>
          <a:xfrm>
            <a:off x="9884137" y="1007083"/>
            <a:ext cx="1719909" cy="2397015"/>
          </a:xfrm>
          <a:prstGeom prst="can">
            <a:avLst>
              <a:gd name="adj" fmla="val 17238"/>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b"/>
          <a:lstStyle/>
          <a:p>
            <a:pPr algn="ctr"/>
            <a:r>
              <a:rPr lang="en-US" sz="1400" dirty="0"/>
              <a:t>Content Database</a:t>
            </a:r>
          </a:p>
        </p:txBody>
      </p:sp>
      <p:sp>
        <p:nvSpPr>
          <p:cNvPr id="57" name="Source Site Collection"/>
          <p:cNvSpPr/>
          <p:nvPr/>
        </p:nvSpPr>
        <p:spPr>
          <a:xfrm>
            <a:off x="9936761" y="1394294"/>
            <a:ext cx="1344067" cy="831936"/>
          </a:xfrm>
          <a:prstGeom prst="cube">
            <a:avLst>
              <a:gd name="adj" fmla="val 15458"/>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836" dirty="0" err="1"/>
              <a:t>SPSite</a:t>
            </a:r>
            <a:endParaRPr lang="en-US" sz="1836" dirty="0"/>
          </a:p>
          <a:p>
            <a:pPr algn="ctr"/>
            <a:r>
              <a:rPr lang="en-US" sz="1122" dirty="0"/>
              <a:t>“/sites/foo”</a:t>
            </a:r>
          </a:p>
        </p:txBody>
      </p:sp>
      <p:sp>
        <p:nvSpPr>
          <p:cNvPr id="64" name="Clone Site Collection Not in Site Map"/>
          <p:cNvSpPr/>
          <p:nvPr/>
        </p:nvSpPr>
        <p:spPr>
          <a:xfrm>
            <a:off x="9945679" y="2357954"/>
            <a:ext cx="1341637" cy="840827"/>
          </a:xfrm>
          <a:prstGeom prst="cube">
            <a:avLst>
              <a:gd name="adj" fmla="val 11681"/>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1836" dirty="0"/>
              <a:t>Clone</a:t>
            </a:r>
          </a:p>
          <a:p>
            <a:pPr algn="ctr"/>
            <a:r>
              <a:rPr lang="en-US" sz="1836" dirty="0" err="1"/>
              <a:t>SPSite</a:t>
            </a:r>
            <a:endParaRPr lang="en-US" sz="1836" dirty="0"/>
          </a:p>
          <a:p>
            <a:pPr algn="ctr"/>
            <a:r>
              <a:rPr lang="en-US" sz="1122" dirty="0"/>
              <a:t>“/sites/foo-</a:t>
            </a:r>
            <a:r>
              <a:rPr lang="en-US" sz="1122" dirty="0" err="1"/>
              <a:t>eval</a:t>
            </a:r>
            <a:r>
              <a:rPr lang="en-US" sz="1122" dirty="0"/>
              <a:t>”</a:t>
            </a:r>
            <a:endParaRPr lang="en-US" sz="1836" dirty="0"/>
          </a:p>
        </p:txBody>
      </p:sp>
      <p:sp>
        <p:nvSpPr>
          <p:cNvPr id="65" name="Clone Site Collection In Site Map"/>
          <p:cNvSpPr/>
          <p:nvPr/>
        </p:nvSpPr>
        <p:spPr>
          <a:xfrm>
            <a:off x="9949711" y="2357954"/>
            <a:ext cx="1341637" cy="831936"/>
          </a:xfrm>
          <a:prstGeom prst="cube">
            <a:avLst>
              <a:gd name="adj" fmla="val 12596"/>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t>Evaluation</a:t>
            </a:r>
          </a:p>
          <a:p>
            <a:pPr algn="ctr"/>
            <a:r>
              <a:rPr lang="en-US" dirty="0" err="1"/>
              <a:t>SPSite</a:t>
            </a:r>
            <a:endParaRPr lang="en-US" dirty="0"/>
          </a:p>
          <a:p>
            <a:pPr algn="ctr"/>
            <a:r>
              <a:rPr lang="en-US" sz="1100" dirty="0"/>
              <a:t>“/sites/foo-</a:t>
            </a:r>
            <a:r>
              <a:rPr lang="en-US" sz="1100" dirty="0" err="1"/>
              <a:t>eval</a:t>
            </a:r>
            <a:r>
              <a:rPr lang="en-US" sz="1100" dirty="0"/>
              <a:t>”</a:t>
            </a:r>
            <a:endParaRPr lang="en-US" dirty="0"/>
          </a:p>
        </p:txBody>
      </p:sp>
      <p:sp>
        <p:nvSpPr>
          <p:cNvPr id="63" name="SPSite Restore Operation"/>
          <p:cNvSpPr/>
          <p:nvPr/>
        </p:nvSpPr>
        <p:spPr>
          <a:xfrm>
            <a:off x="10216518" y="3198781"/>
            <a:ext cx="1074944" cy="982482"/>
          </a:xfrm>
          <a:prstGeom prst="upArrow">
            <a:avLst/>
          </a:prstGeom>
          <a:ln/>
        </p:spPr>
        <p:style>
          <a:lnRef idx="0">
            <a:schemeClr val="accent3"/>
          </a:lnRef>
          <a:fillRef idx="3">
            <a:schemeClr val="accent3"/>
          </a:fillRef>
          <a:effectRef idx="3">
            <a:schemeClr val="accent3"/>
          </a:effectRef>
          <a:fontRef idx="minor">
            <a:schemeClr val="lt1"/>
          </a:fontRef>
        </p:style>
        <p:txBody>
          <a:bodyPr lIns="0" rIns="0" rtlCol="0" anchor="ctr"/>
          <a:lstStyle/>
          <a:p>
            <a:pPr algn="ctr"/>
            <a:r>
              <a:rPr lang="en-US" sz="1224" dirty="0" err="1"/>
              <a:t>SPSite</a:t>
            </a:r>
            <a:endParaRPr lang="en-US" sz="1224" dirty="0"/>
          </a:p>
          <a:p>
            <a:pPr algn="ctr"/>
            <a:r>
              <a:rPr lang="en-US" sz="1224" dirty="0" smtClean="0"/>
              <a:t>Restore</a:t>
            </a:r>
            <a:endParaRPr lang="en-US" sz="1224" dirty="0"/>
          </a:p>
        </p:txBody>
      </p:sp>
      <p:sp>
        <p:nvSpPr>
          <p:cNvPr id="191" name="SharePoint"/>
          <p:cNvSpPr/>
          <p:nvPr/>
        </p:nvSpPr>
        <p:spPr>
          <a:xfrm>
            <a:off x="7477063" y="1044994"/>
            <a:ext cx="1560574" cy="5067489"/>
          </a:xfrm>
          <a:prstGeom prst="roundRect">
            <a:avLst>
              <a:gd name="adj" fmla="val 7058"/>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428" dirty="0"/>
              <a:t>SharePoint</a:t>
            </a:r>
          </a:p>
        </p:txBody>
      </p:sp>
      <p:sp>
        <p:nvSpPr>
          <p:cNvPr id="86" name="Create Evaluation Site Timer Job"/>
          <p:cNvSpPr/>
          <p:nvPr/>
        </p:nvSpPr>
        <p:spPr>
          <a:xfrm>
            <a:off x="7601722" y="3211669"/>
            <a:ext cx="1327196" cy="97139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1428" dirty="0">
                <a:solidFill>
                  <a:schemeClr val="tx1"/>
                </a:solidFill>
              </a:rPr>
              <a:t>Timer Job:</a:t>
            </a:r>
            <a:br>
              <a:rPr lang="en-US" sz="1428" dirty="0">
                <a:solidFill>
                  <a:schemeClr val="tx1"/>
                </a:solidFill>
              </a:rPr>
            </a:br>
            <a:r>
              <a:rPr lang="en-US" sz="1428" dirty="0">
                <a:solidFill>
                  <a:schemeClr val="tx1"/>
                </a:solidFill>
              </a:rPr>
              <a:t>Create Evaluation Sites</a:t>
            </a:r>
          </a:p>
        </p:txBody>
      </p:sp>
      <p:sp>
        <p:nvSpPr>
          <p:cNvPr id="118" name="Upgrade Site Timer Job"/>
          <p:cNvSpPr/>
          <p:nvPr/>
        </p:nvSpPr>
        <p:spPr>
          <a:xfrm>
            <a:off x="7593814" y="1591651"/>
            <a:ext cx="1327196" cy="97139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1428" dirty="0">
                <a:solidFill>
                  <a:schemeClr val="tx1"/>
                </a:solidFill>
              </a:rPr>
              <a:t>Timer Job:</a:t>
            </a:r>
            <a:br>
              <a:rPr lang="en-US" sz="1428" dirty="0">
                <a:solidFill>
                  <a:schemeClr val="tx1"/>
                </a:solidFill>
              </a:rPr>
            </a:br>
            <a:r>
              <a:rPr lang="en-US" sz="1428" dirty="0" smtClean="0">
                <a:solidFill>
                  <a:schemeClr val="tx1"/>
                </a:solidFill>
              </a:rPr>
              <a:t>Upgrade Site Collections</a:t>
            </a:r>
            <a:endParaRPr lang="en-US" sz="1428" dirty="0">
              <a:solidFill>
                <a:schemeClr val="tx1"/>
              </a:solidFill>
            </a:endParaRPr>
          </a:p>
        </p:txBody>
      </p:sp>
      <p:cxnSp>
        <p:nvCxnSpPr>
          <p:cNvPr id="184" name="Set Evaluation Site Pairing"/>
          <p:cNvCxnSpPr>
            <a:stCxn id="183" idx="0"/>
            <a:endCxn id="178" idx="1"/>
          </p:cNvCxnSpPr>
          <p:nvPr/>
        </p:nvCxnSpPr>
        <p:spPr>
          <a:xfrm rot="5400000" flipH="1" flipV="1">
            <a:off x="7750900" y="-134028"/>
            <a:ext cx="1799490" cy="4853490"/>
          </a:xfrm>
          <a:prstGeom prst="curvedConnector3">
            <a:avLst>
              <a:gd name="adj1" fmla="val 115144"/>
            </a:avLst>
          </a:prstGeom>
          <a:ln w="28575">
            <a:headEnd type="none" w="med" len="med"/>
            <a:tailEnd type="triangle" w="med" len="med"/>
          </a:ln>
        </p:spPr>
        <p:style>
          <a:lnRef idx="2">
            <a:schemeClr val="accent3"/>
          </a:lnRef>
          <a:fillRef idx="0">
            <a:schemeClr val="accent3"/>
          </a:fillRef>
          <a:effectRef idx="1">
            <a:schemeClr val="accent3"/>
          </a:effectRef>
          <a:fontRef idx="minor">
            <a:schemeClr val="tx1"/>
          </a:fontRef>
        </p:style>
      </p:cxnSp>
      <p:sp>
        <p:nvSpPr>
          <p:cNvPr id="178" name="Step 1: Eval Requested"/>
          <p:cNvSpPr/>
          <p:nvPr/>
        </p:nvSpPr>
        <p:spPr>
          <a:xfrm>
            <a:off x="11035411" y="1349050"/>
            <a:ext cx="286652" cy="29992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836" dirty="0"/>
              <a:t>1</a:t>
            </a:r>
          </a:p>
        </p:txBody>
      </p:sp>
      <p:sp>
        <p:nvSpPr>
          <p:cNvPr id="179" name="Step 2: Eval Creation Job runs"/>
          <p:cNvSpPr/>
          <p:nvPr/>
        </p:nvSpPr>
        <p:spPr>
          <a:xfrm>
            <a:off x="7437437" y="3476769"/>
            <a:ext cx="286652" cy="29992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836" dirty="0" smtClean="0"/>
              <a:t>2</a:t>
            </a:r>
            <a:endParaRPr lang="en-US" sz="1836" dirty="0"/>
          </a:p>
        </p:txBody>
      </p:sp>
      <p:cxnSp>
        <p:nvCxnSpPr>
          <p:cNvPr id="95" name="Site Collection Backup Operation - A"/>
          <p:cNvCxnSpPr>
            <a:stCxn id="86" idx="3"/>
            <a:endCxn id="96" idx="2"/>
          </p:cNvCxnSpPr>
          <p:nvPr/>
        </p:nvCxnSpPr>
        <p:spPr>
          <a:xfrm flipV="1">
            <a:off x="8928918" y="3418622"/>
            <a:ext cx="509437" cy="278744"/>
          </a:xfrm>
          <a:prstGeom prst="curvedConnector3">
            <a:avLst>
              <a:gd name="adj1" fmla="val 50000"/>
            </a:avLst>
          </a:prstGeom>
          <a:ln w="28575"/>
        </p:spPr>
        <p:style>
          <a:lnRef idx="2">
            <a:schemeClr val="accent3"/>
          </a:lnRef>
          <a:fillRef idx="0">
            <a:schemeClr val="accent3"/>
          </a:fillRef>
          <a:effectRef idx="1">
            <a:schemeClr val="accent3"/>
          </a:effectRef>
          <a:fontRef idx="minor">
            <a:schemeClr val="tx1"/>
          </a:fontRef>
        </p:style>
      </p:cxnSp>
      <p:sp>
        <p:nvSpPr>
          <p:cNvPr id="96" name="Step 3: Backup Site Collection"/>
          <p:cNvSpPr/>
          <p:nvPr/>
        </p:nvSpPr>
        <p:spPr>
          <a:xfrm>
            <a:off x="9438355" y="3268662"/>
            <a:ext cx="286652" cy="29992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836" dirty="0" smtClean="0"/>
              <a:t>3</a:t>
            </a:r>
            <a:endParaRPr lang="en-US" sz="1836" dirty="0"/>
          </a:p>
        </p:txBody>
      </p:sp>
      <p:cxnSp>
        <p:nvCxnSpPr>
          <p:cNvPr id="94" name="Site Collection Backup Operation - B"/>
          <p:cNvCxnSpPr>
            <a:stCxn id="96" idx="6"/>
            <a:endCxn id="58" idx="1"/>
          </p:cNvCxnSpPr>
          <p:nvPr/>
        </p:nvCxnSpPr>
        <p:spPr>
          <a:xfrm>
            <a:off x="9725007" y="3418622"/>
            <a:ext cx="495657" cy="375423"/>
          </a:xfrm>
          <a:prstGeom prst="curvedConnector3">
            <a:avLst>
              <a:gd name="adj1" fmla="val 50000"/>
            </a:avLst>
          </a:prstGeom>
          <a:ln w="28575">
            <a:headEnd type="none" w="med" len="med"/>
            <a:tailEnd type="triangle" w="med" len="med"/>
          </a:ln>
        </p:spPr>
        <p:style>
          <a:lnRef idx="2">
            <a:schemeClr val="accent3"/>
          </a:lnRef>
          <a:fillRef idx="0">
            <a:schemeClr val="accent3"/>
          </a:fillRef>
          <a:effectRef idx="1">
            <a:schemeClr val="accent3"/>
          </a:effectRef>
          <a:fontRef idx="minor">
            <a:schemeClr val="tx1"/>
          </a:fontRef>
        </p:style>
      </p:cxnSp>
      <p:cxnSp>
        <p:nvCxnSpPr>
          <p:cNvPr id="101" name="Site Collection Restore Operation - A"/>
          <p:cNvCxnSpPr>
            <a:stCxn id="86" idx="3"/>
            <a:endCxn id="97" idx="2"/>
          </p:cNvCxnSpPr>
          <p:nvPr/>
        </p:nvCxnSpPr>
        <p:spPr>
          <a:xfrm>
            <a:off x="8928918" y="3697366"/>
            <a:ext cx="507867" cy="259536"/>
          </a:xfrm>
          <a:prstGeom prst="curvedConnector3">
            <a:avLst>
              <a:gd name="adj1" fmla="val 50000"/>
            </a:avLst>
          </a:prstGeom>
          <a:ln w="28575"/>
        </p:spPr>
        <p:style>
          <a:lnRef idx="2">
            <a:schemeClr val="accent3"/>
          </a:lnRef>
          <a:fillRef idx="0">
            <a:schemeClr val="accent3"/>
          </a:fillRef>
          <a:effectRef idx="1">
            <a:schemeClr val="accent3"/>
          </a:effectRef>
          <a:fontRef idx="minor">
            <a:schemeClr val="tx1"/>
          </a:fontRef>
        </p:style>
      </p:cxnSp>
      <p:sp>
        <p:nvSpPr>
          <p:cNvPr id="97" name="Step 4: Restore Site"/>
          <p:cNvSpPr/>
          <p:nvPr/>
        </p:nvSpPr>
        <p:spPr>
          <a:xfrm>
            <a:off x="9436785" y="3806942"/>
            <a:ext cx="286652" cy="29992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836" dirty="0" smtClean="0"/>
              <a:t>4</a:t>
            </a:r>
            <a:endParaRPr lang="en-US" sz="1836" dirty="0"/>
          </a:p>
        </p:txBody>
      </p:sp>
      <p:cxnSp>
        <p:nvCxnSpPr>
          <p:cNvPr id="93" name="Site Collection Restore Operation - B"/>
          <p:cNvCxnSpPr>
            <a:stCxn id="97" idx="6"/>
            <a:endCxn id="63" idx="1"/>
          </p:cNvCxnSpPr>
          <p:nvPr/>
        </p:nvCxnSpPr>
        <p:spPr>
          <a:xfrm flipV="1">
            <a:off x="9723437" y="3690022"/>
            <a:ext cx="493081" cy="266880"/>
          </a:xfrm>
          <a:prstGeom prst="curvedConnector3">
            <a:avLst>
              <a:gd name="adj1" fmla="val 50000"/>
            </a:avLst>
          </a:prstGeom>
          <a:ln w="28575">
            <a:headEnd type="none" w="med" len="med"/>
            <a:tailEnd type="triangle" w="med" len="med"/>
          </a:ln>
        </p:spPr>
        <p:style>
          <a:lnRef idx="2">
            <a:schemeClr val="accent3"/>
          </a:lnRef>
          <a:fillRef idx="0">
            <a:schemeClr val="accent3"/>
          </a:fillRef>
          <a:effectRef idx="1">
            <a:schemeClr val="accent3"/>
          </a:effectRef>
          <a:fontRef idx="minor">
            <a:schemeClr val="tx1"/>
          </a:fontRef>
        </p:style>
      </p:cxnSp>
      <p:cxnSp>
        <p:nvCxnSpPr>
          <p:cNvPr id="106" name="Activate Preview Feature"/>
          <p:cNvCxnSpPr>
            <a:stCxn id="86" idx="0"/>
            <a:endCxn id="105" idx="2"/>
          </p:cNvCxnSpPr>
          <p:nvPr/>
        </p:nvCxnSpPr>
        <p:spPr>
          <a:xfrm rot="5400000" flipH="1" flipV="1">
            <a:off x="8862507" y="2248288"/>
            <a:ext cx="366195" cy="1560568"/>
          </a:xfrm>
          <a:prstGeom prst="curvedConnector2">
            <a:avLst/>
          </a:prstGeom>
          <a:ln w="28575">
            <a:headEnd type="none" w="med" len="med"/>
            <a:tailEnd type="triangle" w="med" len="med"/>
          </a:ln>
        </p:spPr>
        <p:style>
          <a:lnRef idx="2">
            <a:schemeClr val="accent3"/>
          </a:lnRef>
          <a:fillRef idx="0">
            <a:schemeClr val="accent3"/>
          </a:fillRef>
          <a:effectRef idx="1">
            <a:schemeClr val="accent3"/>
          </a:effectRef>
          <a:fontRef idx="minor">
            <a:schemeClr val="tx1"/>
          </a:fontRef>
        </p:style>
      </p:cxnSp>
      <p:sp>
        <p:nvSpPr>
          <p:cNvPr id="105" name="Step 6: Set Eval Properties"/>
          <p:cNvSpPr/>
          <p:nvPr/>
        </p:nvSpPr>
        <p:spPr>
          <a:xfrm>
            <a:off x="9825888" y="2695514"/>
            <a:ext cx="286652" cy="29992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836" dirty="0" smtClean="0"/>
              <a:t>6</a:t>
            </a:r>
            <a:endParaRPr lang="en-US" sz="1836" dirty="0"/>
          </a:p>
        </p:txBody>
      </p:sp>
      <p:cxnSp>
        <p:nvCxnSpPr>
          <p:cNvPr id="103" name="Set Evaluation Site Pairing"/>
          <p:cNvCxnSpPr>
            <a:stCxn id="86" idx="0"/>
            <a:endCxn id="99" idx="2"/>
          </p:cNvCxnSpPr>
          <p:nvPr/>
        </p:nvCxnSpPr>
        <p:spPr>
          <a:xfrm rot="5400000" flipH="1" flipV="1">
            <a:off x="8364042" y="1749823"/>
            <a:ext cx="1363125" cy="1560568"/>
          </a:xfrm>
          <a:prstGeom prst="curvedConnector2">
            <a:avLst/>
          </a:prstGeom>
          <a:ln w="28575">
            <a:headEnd type="none" w="med" len="med"/>
            <a:tailEnd type="triangle" w="med" len="med"/>
          </a:ln>
        </p:spPr>
        <p:style>
          <a:lnRef idx="2">
            <a:schemeClr val="accent3"/>
          </a:lnRef>
          <a:fillRef idx="0">
            <a:schemeClr val="accent3"/>
          </a:fillRef>
          <a:effectRef idx="1">
            <a:schemeClr val="accent3"/>
          </a:effectRef>
          <a:fontRef idx="minor">
            <a:schemeClr val="tx1"/>
          </a:fontRef>
        </p:style>
      </p:cxnSp>
      <p:sp>
        <p:nvSpPr>
          <p:cNvPr id="99" name="Step 5: Set Eval Pairing"/>
          <p:cNvSpPr/>
          <p:nvPr/>
        </p:nvSpPr>
        <p:spPr>
          <a:xfrm>
            <a:off x="9825888" y="1698584"/>
            <a:ext cx="286652" cy="29992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836" dirty="0" smtClean="0"/>
              <a:t>5</a:t>
            </a:r>
            <a:endParaRPr lang="en-US" sz="1836" dirty="0"/>
          </a:p>
        </p:txBody>
      </p:sp>
      <p:cxnSp>
        <p:nvCxnSpPr>
          <p:cNvPr id="108" name="Remove Backup File - A"/>
          <p:cNvCxnSpPr>
            <a:stCxn id="86" idx="2"/>
            <a:endCxn id="107" idx="2"/>
          </p:cNvCxnSpPr>
          <p:nvPr/>
        </p:nvCxnSpPr>
        <p:spPr>
          <a:xfrm rot="16200000" flipH="1">
            <a:off x="8550171" y="3898210"/>
            <a:ext cx="415939" cy="985641"/>
          </a:xfrm>
          <a:prstGeom prst="curvedConnector2">
            <a:avLst/>
          </a:prstGeom>
          <a:ln w="28575">
            <a:headEnd type="none" w="med" len="med"/>
            <a:tailEnd type="none" w="med" len="med"/>
          </a:ln>
        </p:spPr>
        <p:style>
          <a:lnRef idx="2">
            <a:schemeClr val="accent3"/>
          </a:lnRef>
          <a:fillRef idx="0">
            <a:schemeClr val="accent3"/>
          </a:fillRef>
          <a:effectRef idx="1">
            <a:schemeClr val="accent3"/>
          </a:effectRef>
          <a:fontRef idx="minor">
            <a:schemeClr val="tx1"/>
          </a:fontRef>
        </p:style>
      </p:cxnSp>
      <p:sp>
        <p:nvSpPr>
          <p:cNvPr id="107" name="Step 7: Remove Backup File"/>
          <p:cNvSpPr/>
          <p:nvPr/>
        </p:nvSpPr>
        <p:spPr>
          <a:xfrm>
            <a:off x="9250961" y="4449041"/>
            <a:ext cx="286652" cy="29992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836" dirty="0" smtClean="0"/>
              <a:t>7</a:t>
            </a:r>
            <a:endParaRPr lang="en-US" sz="1836" dirty="0"/>
          </a:p>
        </p:txBody>
      </p:sp>
      <p:cxnSp>
        <p:nvCxnSpPr>
          <p:cNvPr id="109" name="Remove Backup File - B"/>
          <p:cNvCxnSpPr>
            <a:stCxn id="107" idx="6"/>
            <a:endCxn id="62" idx="2"/>
          </p:cNvCxnSpPr>
          <p:nvPr/>
        </p:nvCxnSpPr>
        <p:spPr>
          <a:xfrm flipV="1">
            <a:off x="9537613" y="4592524"/>
            <a:ext cx="399148" cy="6477"/>
          </a:xfrm>
          <a:prstGeom prst="curvedConnector3">
            <a:avLst>
              <a:gd name="adj1" fmla="val 50000"/>
            </a:avLst>
          </a:prstGeom>
          <a:ln w="28575">
            <a:headEnd type="none" w="med" len="med"/>
            <a:tailEnd type="triangle" w="med" len="med"/>
          </a:ln>
        </p:spPr>
        <p:style>
          <a:lnRef idx="2">
            <a:schemeClr val="accent3"/>
          </a:lnRef>
          <a:fillRef idx="0">
            <a:schemeClr val="accent3"/>
          </a:fillRef>
          <a:effectRef idx="1">
            <a:schemeClr val="accent3"/>
          </a:effectRef>
          <a:fontRef idx="minor">
            <a:schemeClr val="tx1"/>
          </a:fontRef>
        </p:style>
      </p:cxnSp>
      <p:sp>
        <p:nvSpPr>
          <p:cNvPr id="189" name="Delete Backup File"/>
          <p:cNvSpPr/>
          <p:nvPr/>
        </p:nvSpPr>
        <p:spPr bwMode="auto">
          <a:xfrm>
            <a:off x="9436741" y="3993406"/>
            <a:ext cx="2191696" cy="1211191"/>
          </a:xfrm>
          <a:prstGeom prst="mathMultiply">
            <a:avLst>
              <a:gd name="adj1" fmla="val 3238"/>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0" name="Step 8: Upgrade Site Job Runs"/>
          <p:cNvSpPr/>
          <p:nvPr/>
        </p:nvSpPr>
        <p:spPr>
          <a:xfrm>
            <a:off x="7437437" y="1942006"/>
            <a:ext cx="286652" cy="29992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836" dirty="0" smtClean="0"/>
              <a:t>8</a:t>
            </a:r>
            <a:endParaRPr lang="en-US" sz="1836" dirty="0"/>
          </a:p>
        </p:txBody>
      </p:sp>
      <p:cxnSp>
        <p:nvCxnSpPr>
          <p:cNvPr id="104" name="Upgrade SPSite"/>
          <p:cNvCxnSpPr>
            <a:stCxn id="118" idx="3"/>
            <a:endCxn id="100" idx="1"/>
          </p:cNvCxnSpPr>
          <p:nvPr/>
        </p:nvCxnSpPr>
        <p:spPr>
          <a:xfrm>
            <a:off x="8921010" y="2077348"/>
            <a:ext cx="2183175" cy="271648"/>
          </a:xfrm>
          <a:prstGeom prst="curvedConnector2">
            <a:avLst/>
          </a:prstGeom>
          <a:ln w="28575">
            <a:headEnd type="none" w="med" len="med"/>
            <a:tailEnd type="triangle" w="med" len="med"/>
          </a:ln>
        </p:spPr>
        <p:style>
          <a:lnRef idx="2">
            <a:schemeClr val="accent3"/>
          </a:lnRef>
          <a:fillRef idx="0">
            <a:schemeClr val="accent3"/>
          </a:fillRef>
          <a:effectRef idx="1">
            <a:schemeClr val="accent3"/>
          </a:effectRef>
          <a:fontRef idx="minor">
            <a:schemeClr val="tx1"/>
          </a:fontRef>
        </p:style>
      </p:cxnSp>
      <p:sp>
        <p:nvSpPr>
          <p:cNvPr id="100" name="Step 9: Eval Site Upgrades"/>
          <p:cNvSpPr/>
          <p:nvPr/>
        </p:nvSpPr>
        <p:spPr>
          <a:xfrm>
            <a:off x="11062206" y="2305074"/>
            <a:ext cx="286652" cy="29992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836" dirty="0" smtClean="0"/>
              <a:t>9</a:t>
            </a:r>
            <a:endParaRPr lang="en-US" sz="1836" dirty="0"/>
          </a:p>
        </p:txBody>
      </p:sp>
      <p:sp>
        <p:nvSpPr>
          <p:cNvPr id="92" name="SPSite Upgrade"/>
          <p:cNvSpPr/>
          <p:nvPr/>
        </p:nvSpPr>
        <p:spPr>
          <a:xfrm rot="5400000">
            <a:off x="10872846" y="2147748"/>
            <a:ext cx="665372" cy="628386"/>
          </a:xfrm>
          <a:prstGeom prst="circularArrow">
            <a:avLst>
              <a:gd name="adj1" fmla="val 10110"/>
              <a:gd name="adj2" fmla="val 1296480"/>
              <a:gd name="adj3" fmla="val 9204218"/>
              <a:gd name="adj4" fmla="val 10800000"/>
              <a:gd name="adj5" fmla="val 15506"/>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836">
              <a:solidFill>
                <a:schemeClr val="tx1"/>
              </a:solidFill>
            </a:endParaRPr>
          </a:p>
        </p:txBody>
      </p:sp>
      <p:grpSp>
        <p:nvGrpSpPr>
          <p:cNvPr id="181" name="User X"/>
          <p:cNvGrpSpPr/>
          <p:nvPr/>
        </p:nvGrpSpPr>
        <p:grpSpPr>
          <a:xfrm>
            <a:off x="5919376" y="3192462"/>
            <a:ext cx="619567" cy="865989"/>
            <a:chOff x="6420508" y="1754155"/>
            <a:chExt cx="607474" cy="849086"/>
          </a:xfrm>
        </p:grpSpPr>
        <p:sp>
          <p:nvSpPr>
            <p:cNvPr id="182" name="Body"/>
            <p:cNvSpPr/>
            <p:nvPr/>
          </p:nvSpPr>
          <p:spPr>
            <a:xfrm>
              <a:off x="6420508" y="1987420"/>
              <a:ext cx="607474" cy="615821"/>
            </a:xfrm>
            <a:prstGeom prst="trapezoid">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836" dirty="0"/>
            </a:p>
          </p:txBody>
        </p:sp>
        <p:sp>
          <p:nvSpPr>
            <p:cNvPr id="183" name="Head"/>
            <p:cNvSpPr/>
            <p:nvPr/>
          </p:nvSpPr>
          <p:spPr>
            <a:xfrm>
              <a:off x="6495153" y="1754155"/>
              <a:ext cx="447869" cy="471196"/>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836"/>
            </a:p>
          </p:txBody>
        </p:sp>
      </p:grpSp>
    </p:spTree>
    <p:extLst>
      <p:ext uri="{BB962C8B-B14F-4D97-AF65-F5344CB8AC3E}">
        <p14:creationId xmlns:p14="http://schemas.microsoft.com/office/powerpoint/2010/main" val="3726059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7">
                                            <p:txEl>
                                              <p:pRg st="0" end="0"/>
                                            </p:txEl>
                                          </p:spTgt>
                                        </p:tgtEl>
                                        <p:attrNameLst>
                                          <p:attrName>style.visibility</p:attrName>
                                        </p:attrNameLst>
                                      </p:cBhvr>
                                      <p:to>
                                        <p:strVal val="visible"/>
                                      </p:to>
                                    </p:set>
                                    <p:animEffect transition="in" filter="fade">
                                      <p:cBhvr>
                                        <p:cTn id="7" dur="500"/>
                                        <p:tgtEl>
                                          <p:spTgt spid="177">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184"/>
                                        </p:tgtEl>
                                        <p:attrNameLst>
                                          <p:attrName>style.visibility</p:attrName>
                                        </p:attrNameLst>
                                      </p:cBhvr>
                                      <p:to>
                                        <p:strVal val="visible"/>
                                      </p:to>
                                    </p:set>
                                    <p:animEffect transition="in" filter="wipe(left)">
                                      <p:cBhvr>
                                        <p:cTn id="10" dur="500"/>
                                        <p:tgtEl>
                                          <p:spTgt spid="18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78"/>
                                        </p:tgtEl>
                                        <p:attrNameLst>
                                          <p:attrName>style.visibility</p:attrName>
                                        </p:attrNameLst>
                                      </p:cBhvr>
                                      <p:to>
                                        <p:strVal val="visible"/>
                                      </p:to>
                                    </p:set>
                                    <p:animEffect transition="in" filter="fade">
                                      <p:cBhvr>
                                        <p:cTn id="14" dur="500"/>
                                        <p:tgtEl>
                                          <p:spTgt spid="178"/>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77">
                                            <p:txEl>
                                              <p:pRg st="1" end="1"/>
                                            </p:txEl>
                                          </p:spTgt>
                                        </p:tgtEl>
                                        <p:attrNameLst>
                                          <p:attrName>style.visibility</p:attrName>
                                        </p:attrNameLst>
                                      </p:cBhvr>
                                      <p:to>
                                        <p:strVal val="visible"/>
                                      </p:to>
                                    </p:set>
                                    <p:animEffect transition="in" filter="fade">
                                      <p:cBhvr>
                                        <p:cTn id="19" dur="500"/>
                                        <p:tgtEl>
                                          <p:spTgt spid="177">
                                            <p:txEl>
                                              <p:pRg st="1" end="1"/>
                                            </p:txEl>
                                          </p:spTgt>
                                        </p:tgtEl>
                                      </p:cBhvr>
                                    </p:animEffect>
                                  </p:childTnLst>
                                </p:cTn>
                              </p:par>
                              <p:par>
                                <p:cTn id="20" presetID="10" presetClass="exit" presetSubtype="0" fill="hold" nodeType="withEffect">
                                  <p:stCondLst>
                                    <p:cond delay="0"/>
                                  </p:stCondLst>
                                  <p:childTnLst>
                                    <p:animEffect transition="out" filter="fade">
                                      <p:cBhvr>
                                        <p:cTn id="21" dur="500"/>
                                        <p:tgtEl>
                                          <p:spTgt spid="181"/>
                                        </p:tgtEl>
                                      </p:cBhvr>
                                    </p:animEffect>
                                    <p:set>
                                      <p:cBhvr>
                                        <p:cTn id="22" dur="1" fill="hold">
                                          <p:stCondLst>
                                            <p:cond delay="499"/>
                                          </p:stCondLst>
                                        </p:cTn>
                                        <p:tgtEl>
                                          <p:spTgt spid="181"/>
                                        </p:tgtEl>
                                        <p:attrNameLst>
                                          <p:attrName>style.visibility</p:attrName>
                                        </p:attrNameLst>
                                      </p:cBhvr>
                                      <p:to>
                                        <p:strVal val="hidden"/>
                                      </p:to>
                                    </p:set>
                                  </p:childTnLst>
                                </p:cTn>
                              </p:par>
                              <p:par>
                                <p:cTn id="23" presetID="10" presetClass="exit" presetSubtype="0" fill="hold" nodeType="withEffect">
                                  <p:stCondLst>
                                    <p:cond delay="0"/>
                                  </p:stCondLst>
                                  <p:childTnLst>
                                    <p:animEffect transition="out" filter="fade">
                                      <p:cBhvr>
                                        <p:cTn id="24" dur="500"/>
                                        <p:tgtEl>
                                          <p:spTgt spid="184"/>
                                        </p:tgtEl>
                                      </p:cBhvr>
                                    </p:animEffect>
                                    <p:set>
                                      <p:cBhvr>
                                        <p:cTn id="25" dur="1" fill="hold">
                                          <p:stCondLst>
                                            <p:cond delay="499"/>
                                          </p:stCondLst>
                                        </p:cTn>
                                        <p:tgtEl>
                                          <p:spTgt spid="184"/>
                                        </p:tgtEl>
                                        <p:attrNameLst>
                                          <p:attrName>style.visibility</p:attrName>
                                        </p:attrNameLst>
                                      </p:cBhvr>
                                      <p:to>
                                        <p:strVal val="hidden"/>
                                      </p:to>
                                    </p:set>
                                  </p:childTnLst>
                                </p:cTn>
                              </p:par>
                              <p:par>
                                <p:cTn id="26" presetID="10" presetClass="exit" presetSubtype="0" fill="hold" grpId="1" nodeType="withEffect">
                                  <p:stCondLst>
                                    <p:cond delay="0"/>
                                  </p:stCondLst>
                                  <p:childTnLst>
                                    <p:animEffect transition="out" filter="fade">
                                      <p:cBhvr>
                                        <p:cTn id="27" dur="500"/>
                                        <p:tgtEl>
                                          <p:spTgt spid="178"/>
                                        </p:tgtEl>
                                      </p:cBhvr>
                                    </p:animEffect>
                                    <p:set>
                                      <p:cBhvr>
                                        <p:cTn id="28" dur="1" fill="hold">
                                          <p:stCondLst>
                                            <p:cond delay="499"/>
                                          </p:stCondLst>
                                        </p:cTn>
                                        <p:tgtEl>
                                          <p:spTgt spid="178"/>
                                        </p:tgtEl>
                                        <p:attrNameLst>
                                          <p:attrName>style.visibility</p:attrName>
                                        </p:attrNameLst>
                                      </p:cBhvr>
                                      <p:to>
                                        <p:strVal val="hidden"/>
                                      </p:to>
                                    </p:se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179"/>
                                        </p:tgtEl>
                                        <p:attrNameLst>
                                          <p:attrName>style.visibility</p:attrName>
                                        </p:attrNameLst>
                                      </p:cBhvr>
                                      <p:to>
                                        <p:strVal val="visible"/>
                                      </p:to>
                                    </p:set>
                                    <p:animEffect transition="in" filter="fade">
                                      <p:cBhvr>
                                        <p:cTn id="32" dur="500"/>
                                        <p:tgtEl>
                                          <p:spTgt spid="17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6"/>
                                        </p:tgtEl>
                                        <p:attrNameLst>
                                          <p:attrName>style.visibility</p:attrName>
                                        </p:attrNameLst>
                                      </p:cBhvr>
                                      <p:to>
                                        <p:strVal val="visible"/>
                                      </p:to>
                                    </p:set>
                                    <p:animEffect transition="in" filter="fade">
                                      <p:cBhvr>
                                        <p:cTn id="35" dur="500"/>
                                        <p:tgtEl>
                                          <p:spTgt spid="86"/>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77">
                                            <p:txEl>
                                              <p:pRg st="2" end="2"/>
                                            </p:txEl>
                                          </p:spTgt>
                                        </p:tgtEl>
                                        <p:attrNameLst>
                                          <p:attrName>style.visibility</p:attrName>
                                        </p:attrNameLst>
                                      </p:cBhvr>
                                      <p:to>
                                        <p:strVal val="visible"/>
                                      </p:to>
                                    </p:set>
                                    <p:animEffect transition="in" filter="fade">
                                      <p:cBhvr>
                                        <p:cTn id="40" dur="500"/>
                                        <p:tgtEl>
                                          <p:spTgt spid="177">
                                            <p:txEl>
                                              <p:pRg st="2" end="2"/>
                                            </p:txEl>
                                          </p:spTgt>
                                        </p:tgtEl>
                                      </p:cBhvr>
                                    </p:animEffect>
                                  </p:childTnLst>
                                </p:cTn>
                              </p:par>
                              <p:par>
                                <p:cTn id="41" presetID="10" presetClass="exit" presetSubtype="0" fill="hold" grpId="1" nodeType="withEffect">
                                  <p:stCondLst>
                                    <p:cond delay="0"/>
                                  </p:stCondLst>
                                  <p:childTnLst>
                                    <p:animEffect transition="out" filter="fade">
                                      <p:cBhvr>
                                        <p:cTn id="42" dur="500"/>
                                        <p:tgtEl>
                                          <p:spTgt spid="179"/>
                                        </p:tgtEl>
                                      </p:cBhvr>
                                    </p:animEffect>
                                    <p:set>
                                      <p:cBhvr>
                                        <p:cTn id="43" dur="1" fill="hold">
                                          <p:stCondLst>
                                            <p:cond delay="499"/>
                                          </p:stCondLst>
                                        </p:cTn>
                                        <p:tgtEl>
                                          <p:spTgt spid="179"/>
                                        </p:tgtEl>
                                        <p:attrNameLst>
                                          <p:attrName>style.visibility</p:attrName>
                                        </p:attrNameLst>
                                      </p:cBhvr>
                                      <p:to>
                                        <p:strVal val="hidden"/>
                                      </p:to>
                                    </p:set>
                                  </p:childTnLst>
                                </p:cTn>
                              </p:par>
                            </p:childTnLst>
                          </p:cTn>
                        </p:par>
                        <p:par>
                          <p:cTn id="44" fill="hold">
                            <p:stCondLst>
                              <p:cond delay="500"/>
                            </p:stCondLst>
                            <p:childTnLst>
                              <p:par>
                                <p:cTn id="45" presetID="22" presetClass="entr" presetSubtype="8" fill="hold" nodeType="afterEffect">
                                  <p:stCondLst>
                                    <p:cond delay="0"/>
                                  </p:stCondLst>
                                  <p:childTnLst>
                                    <p:set>
                                      <p:cBhvr>
                                        <p:cTn id="46" dur="1" fill="hold">
                                          <p:stCondLst>
                                            <p:cond delay="0"/>
                                          </p:stCondLst>
                                        </p:cTn>
                                        <p:tgtEl>
                                          <p:spTgt spid="95"/>
                                        </p:tgtEl>
                                        <p:attrNameLst>
                                          <p:attrName>style.visibility</p:attrName>
                                        </p:attrNameLst>
                                      </p:cBhvr>
                                      <p:to>
                                        <p:strVal val="visible"/>
                                      </p:to>
                                    </p:set>
                                    <p:animEffect transition="in" filter="wipe(left)">
                                      <p:cBhvr>
                                        <p:cTn id="47" dur="500"/>
                                        <p:tgtEl>
                                          <p:spTgt spid="95"/>
                                        </p:tgtEl>
                                      </p:cBhvr>
                                    </p:animEffect>
                                  </p:childTnLst>
                                </p:cTn>
                              </p:par>
                            </p:childTnLst>
                          </p:cTn>
                        </p:par>
                        <p:par>
                          <p:cTn id="48" fill="hold">
                            <p:stCondLst>
                              <p:cond delay="1000"/>
                            </p:stCondLst>
                            <p:childTnLst>
                              <p:par>
                                <p:cTn id="49" presetID="10" presetClass="entr" presetSubtype="0" fill="hold" grpId="0" nodeType="afterEffect">
                                  <p:stCondLst>
                                    <p:cond delay="0"/>
                                  </p:stCondLst>
                                  <p:childTnLst>
                                    <p:set>
                                      <p:cBhvr>
                                        <p:cTn id="50" dur="1" fill="hold">
                                          <p:stCondLst>
                                            <p:cond delay="0"/>
                                          </p:stCondLst>
                                        </p:cTn>
                                        <p:tgtEl>
                                          <p:spTgt spid="96"/>
                                        </p:tgtEl>
                                        <p:attrNameLst>
                                          <p:attrName>style.visibility</p:attrName>
                                        </p:attrNameLst>
                                      </p:cBhvr>
                                      <p:to>
                                        <p:strVal val="visible"/>
                                      </p:to>
                                    </p:set>
                                    <p:animEffect transition="in" filter="fade">
                                      <p:cBhvr>
                                        <p:cTn id="51" dur="500"/>
                                        <p:tgtEl>
                                          <p:spTgt spid="96"/>
                                        </p:tgtEl>
                                      </p:cBhvr>
                                    </p:animEffect>
                                  </p:childTnLst>
                                </p:cTn>
                              </p:par>
                              <p:par>
                                <p:cTn id="52" presetID="22" presetClass="entr" presetSubtype="8" fill="hold" nodeType="withEffect">
                                  <p:stCondLst>
                                    <p:cond delay="0"/>
                                  </p:stCondLst>
                                  <p:childTnLst>
                                    <p:set>
                                      <p:cBhvr>
                                        <p:cTn id="53" dur="1" fill="hold">
                                          <p:stCondLst>
                                            <p:cond delay="0"/>
                                          </p:stCondLst>
                                        </p:cTn>
                                        <p:tgtEl>
                                          <p:spTgt spid="94"/>
                                        </p:tgtEl>
                                        <p:attrNameLst>
                                          <p:attrName>style.visibility</p:attrName>
                                        </p:attrNameLst>
                                      </p:cBhvr>
                                      <p:to>
                                        <p:strVal val="visible"/>
                                      </p:to>
                                    </p:set>
                                    <p:animEffect transition="in" filter="wipe(left)">
                                      <p:cBhvr>
                                        <p:cTn id="54" dur="500"/>
                                        <p:tgtEl>
                                          <p:spTgt spid="94"/>
                                        </p:tgtEl>
                                      </p:cBhvr>
                                    </p:animEffect>
                                  </p:childTnLst>
                                </p:cTn>
                              </p:par>
                            </p:childTnLst>
                          </p:cTn>
                        </p:par>
                        <p:par>
                          <p:cTn id="55" fill="hold">
                            <p:stCondLst>
                              <p:cond delay="1500"/>
                            </p:stCondLst>
                            <p:childTnLst>
                              <p:par>
                                <p:cTn id="56" presetID="22" presetClass="entr" presetSubtype="1" fill="hold" grpId="0" nodeType="afterEffect">
                                  <p:stCondLst>
                                    <p:cond delay="0"/>
                                  </p:stCondLst>
                                  <p:childTnLst>
                                    <p:set>
                                      <p:cBhvr>
                                        <p:cTn id="57" dur="1" fill="hold">
                                          <p:stCondLst>
                                            <p:cond delay="0"/>
                                          </p:stCondLst>
                                        </p:cTn>
                                        <p:tgtEl>
                                          <p:spTgt spid="58"/>
                                        </p:tgtEl>
                                        <p:attrNameLst>
                                          <p:attrName>style.visibility</p:attrName>
                                        </p:attrNameLst>
                                      </p:cBhvr>
                                      <p:to>
                                        <p:strVal val="visible"/>
                                      </p:to>
                                    </p:set>
                                    <p:animEffect transition="in" filter="wipe(up)">
                                      <p:cBhvr>
                                        <p:cTn id="58" dur="500"/>
                                        <p:tgtEl>
                                          <p:spTgt spid="58"/>
                                        </p:tgtEl>
                                      </p:cBhvr>
                                    </p:animEffect>
                                  </p:childTnLst>
                                </p:cTn>
                              </p:par>
                              <p:par>
                                <p:cTn id="59" presetID="10" presetClass="entr" presetSubtype="0" fill="hold" grpId="1" nodeType="withEffect">
                                  <p:stCondLst>
                                    <p:cond delay="0"/>
                                  </p:stCondLst>
                                  <p:childTnLst>
                                    <p:set>
                                      <p:cBhvr>
                                        <p:cTn id="60" dur="1" fill="hold">
                                          <p:stCondLst>
                                            <p:cond delay="0"/>
                                          </p:stCondLst>
                                        </p:cTn>
                                        <p:tgtEl>
                                          <p:spTgt spid="62"/>
                                        </p:tgtEl>
                                        <p:attrNameLst>
                                          <p:attrName>style.visibility</p:attrName>
                                        </p:attrNameLst>
                                      </p:cBhvr>
                                      <p:to>
                                        <p:strVal val="visible"/>
                                      </p:to>
                                    </p:set>
                                    <p:animEffect transition="in" filter="fade">
                                      <p:cBhvr>
                                        <p:cTn id="61" dur="500"/>
                                        <p:tgtEl>
                                          <p:spTgt spid="62"/>
                                        </p:tgtEl>
                                      </p:cBhvr>
                                    </p:animEffect>
                                  </p:childTnLst>
                                </p:cTn>
                              </p:par>
                              <p:par>
                                <p:cTn id="62" presetID="42" presetClass="path" presetSubtype="0" accel="50000" decel="50000" fill="hold" grpId="0" nodeType="withEffect">
                                  <p:stCondLst>
                                    <p:cond delay="0"/>
                                  </p:stCondLst>
                                  <p:childTnLst>
                                    <p:animMotion origin="layout" path="M -0.00026 -0.38652 L 2.50447E-6 7.08125E-7 " pathEditMode="relative" rAng="0" ptsTypes="AA">
                                      <p:cBhvr>
                                        <p:cTn id="63" dur="2000" fill="hold"/>
                                        <p:tgtEl>
                                          <p:spTgt spid="62"/>
                                        </p:tgtEl>
                                        <p:attrNameLst>
                                          <p:attrName>ppt_x</p:attrName>
                                          <p:attrName>ppt_y</p:attrName>
                                        </p:attrNameLst>
                                      </p:cBhvr>
                                      <p:rCtr x="-38" y="19610"/>
                                    </p:animMotion>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177">
                                            <p:txEl>
                                              <p:pRg st="3" end="3"/>
                                            </p:txEl>
                                          </p:spTgt>
                                        </p:tgtEl>
                                        <p:attrNameLst>
                                          <p:attrName>style.visibility</p:attrName>
                                        </p:attrNameLst>
                                      </p:cBhvr>
                                      <p:to>
                                        <p:strVal val="visible"/>
                                      </p:to>
                                    </p:set>
                                    <p:animEffect transition="in" filter="fade">
                                      <p:cBhvr>
                                        <p:cTn id="68" dur="500"/>
                                        <p:tgtEl>
                                          <p:spTgt spid="177">
                                            <p:txEl>
                                              <p:pRg st="3" end="3"/>
                                            </p:txEl>
                                          </p:spTgt>
                                        </p:tgtEl>
                                      </p:cBhvr>
                                    </p:animEffect>
                                  </p:childTnLst>
                                </p:cTn>
                              </p:par>
                              <p:par>
                                <p:cTn id="69" presetID="10" presetClass="exit" presetSubtype="0" fill="hold" nodeType="withEffect">
                                  <p:stCondLst>
                                    <p:cond delay="0"/>
                                  </p:stCondLst>
                                  <p:childTnLst>
                                    <p:animEffect transition="out" filter="fade">
                                      <p:cBhvr>
                                        <p:cTn id="70" dur="500"/>
                                        <p:tgtEl>
                                          <p:spTgt spid="95"/>
                                        </p:tgtEl>
                                      </p:cBhvr>
                                    </p:animEffect>
                                    <p:set>
                                      <p:cBhvr>
                                        <p:cTn id="71" dur="1" fill="hold">
                                          <p:stCondLst>
                                            <p:cond delay="499"/>
                                          </p:stCondLst>
                                        </p:cTn>
                                        <p:tgtEl>
                                          <p:spTgt spid="95"/>
                                        </p:tgtEl>
                                        <p:attrNameLst>
                                          <p:attrName>style.visibility</p:attrName>
                                        </p:attrNameLst>
                                      </p:cBhvr>
                                      <p:to>
                                        <p:strVal val="hidden"/>
                                      </p:to>
                                    </p:set>
                                  </p:childTnLst>
                                </p:cTn>
                              </p:par>
                              <p:par>
                                <p:cTn id="72" presetID="10" presetClass="exit" presetSubtype="0" fill="hold" grpId="1" nodeType="withEffect">
                                  <p:stCondLst>
                                    <p:cond delay="0"/>
                                  </p:stCondLst>
                                  <p:childTnLst>
                                    <p:animEffect transition="out" filter="fade">
                                      <p:cBhvr>
                                        <p:cTn id="73" dur="500"/>
                                        <p:tgtEl>
                                          <p:spTgt spid="96"/>
                                        </p:tgtEl>
                                      </p:cBhvr>
                                    </p:animEffect>
                                    <p:set>
                                      <p:cBhvr>
                                        <p:cTn id="74" dur="1" fill="hold">
                                          <p:stCondLst>
                                            <p:cond delay="499"/>
                                          </p:stCondLst>
                                        </p:cTn>
                                        <p:tgtEl>
                                          <p:spTgt spid="96"/>
                                        </p:tgtEl>
                                        <p:attrNameLst>
                                          <p:attrName>style.visibility</p:attrName>
                                        </p:attrNameLst>
                                      </p:cBhvr>
                                      <p:to>
                                        <p:strVal val="hidden"/>
                                      </p:to>
                                    </p:set>
                                  </p:childTnLst>
                                </p:cTn>
                              </p:par>
                              <p:par>
                                <p:cTn id="75" presetID="10" presetClass="exit" presetSubtype="0" fill="hold" nodeType="withEffect">
                                  <p:stCondLst>
                                    <p:cond delay="0"/>
                                  </p:stCondLst>
                                  <p:childTnLst>
                                    <p:animEffect transition="out" filter="fade">
                                      <p:cBhvr>
                                        <p:cTn id="76" dur="500"/>
                                        <p:tgtEl>
                                          <p:spTgt spid="94"/>
                                        </p:tgtEl>
                                      </p:cBhvr>
                                    </p:animEffect>
                                    <p:set>
                                      <p:cBhvr>
                                        <p:cTn id="77" dur="1" fill="hold">
                                          <p:stCondLst>
                                            <p:cond delay="499"/>
                                          </p:stCondLst>
                                        </p:cTn>
                                        <p:tgtEl>
                                          <p:spTgt spid="94"/>
                                        </p:tgtEl>
                                        <p:attrNameLst>
                                          <p:attrName>style.visibility</p:attrName>
                                        </p:attrNameLst>
                                      </p:cBhvr>
                                      <p:to>
                                        <p:strVal val="hidden"/>
                                      </p:to>
                                    </p:set>
                                  </p:childTnLst>
                                </p:cTn>
                              </p:par>
                              <p:par>
                                <p:cTn id="78" presetID="10" presetClass="exit" presetSubtype="0" fill="hold" grpId="1" nodeType="withEffect">
                                  <p:stCondLst>
                                    <p:cond delay="0"/>
                                  </p:stCondLst>
                                  <p:childTnLst>
                                    <p:animEffect transition="out" filter="fade">
                                      <p:cBhvr>
                                        <p:cTn id="79" dur="500"/>
                                        <p:tgtEl>
                                          <p:spTgt spid="58"/>
                                        </p:tgtEl>
                                      </p:cBhvr>
                                    </p:animEffect>
                                    <p:set>
                                      <p:cBhvr>
                                        <p:cTn id="80" dur="1" fill="hold">
                                          <p:stCondLst>
                                            <p:cond delay="499"/>
                                          </p:stCondLst>
                                        </p:cTn>
                                        <p:tgtEl>
                                          <p:spTgt spid="58"/>
                                        </p:tgtEl>
                                        <p:attrNameLst>
                                          <p:attrName>style.visibility</p:attrName>
                                        </p:attrNameLst>
                                      </p:cBhvr>
                                      <p:to>
                                        <p:strVal val="hidden"/>
                                      </p:to>
                                    </p:set>
                                  </p:childTnLst>
                                </p:cTn>
                              </p:par>
                            </p:childTnLst>
                          </p:cTn>
                        </p:par>
                        <p:par>
                          <p:cTn id="81" fill="hold">
                            <p:stCondLst>
                              <p:cond delay="500"/>
                            </p:stCondLst>
                            <p:childTnLst>
                              <p:par>
                                <p:cTn id="82" presetID="22" presetClass="entr" presetSubtype="8" fill="hold" nodeType="afterEffect">
                                  <p:stCondLst>
                                    <p:cond delay="0"/>
                                  </p:stCondLst>
                                  <p:childTnLst>
                                    <p:set>
                                      <p:cBhvr>
                                        <p:cTn id="83" dur="1" fill="hold">
                                          <p:stCondLst>
                                            <p:cond delay="0"/>
                                          </p:stCondLst>
                                        </p:cTn>
                                        <p:tgtEl>
                                          <p:spTgt spid="101"/>
                                        </p:tgtEl>
                                        <p:attrNameLst>
                                          <p:attrName>style.visibility</p:attrName>
                                        </p:attrNameLst>
                                      </p:cBhvr>
                                      <p:to>
                                        <p:strVal val="visible"/>
                                      </p:to>
                                    </p:set>
                                    <p:animEffect transition="in" filter="wipe(left)">
                                      <p:cBhvr>
                                        <p:cTn id="84" dur="500"/>
                                        <p:tgtEl>
                                          <p:spTgt spid="101"/>
                                        </p:tgtEl>
                                      </p:cBhvr>
                                    </p:animEffect>
                                  </p:childTnLst>
                                </p:cTn>
                              </p:par>
                            </p:childTnLst>
                          </p:cTn>
                        </p:par>
                        <p:par>
                          <p:cTn id="85" fill="hold">
                            <p:stCondLst>
                              <p:cond delay="1000"/>
                            </p:stCondLst>
                            <p:childTnLst>
                              <p:par>
                                <p:cTn id="86" presetID="10" presetClass="entr" presetSubtype="0" fill="hold" grpId="0" nodeType="afterEffect">
                                  <p:stCondLst>
                                    <p:cond delay="0"/>
                                  </p:stCondLst>
                                  <p:childTnLst>
                                    <p:set>
                                      <p:cBhvr>
                                        <p:cTn id="87" dur="1" fill="hold">
                                          <p:stCondLst>
                                            <p:cond delay="0"/>
                                          </p:stCondLst>
                                        </p:cTn>
                                        <p:tgtEl>
                                          <p:spTgt spid="97"/>
                                        </p:tgtEl>
                                        <p:attrNameLst>
                                          <p:attrName>style.visibility</p:attrName>
                                        </p:attrNameLst>
                                      </p:cBhvr>
                                      <p:to>
                                        <p:strVal val="visible"/>
                                      </p:to>
                                    </p:set>
                                    <p:animEffect transition="in" filter="fade">
                                      <p:cBhvr>
                                        <p:cTn id="88" dur="500"/>
                                        <p:tgtEl>
                                          <p:spTgt spid="97"/>
                                        </p:tgtEl>
                                      </p:cBhvr>
                                    </p:animEffect>
                                  </p:childTnLst>
                                </p:cTn>
                              </p:par>
                              <p:par>
                                <p:cTn id="89" presetID="22" presetClass="entr" presetSubtype="8" fill="hold" nodeType="withEffect">
                                  <p:stCondLst>
                                    <p:cond delay="0"/>
                                  </p:stCondLst>
                                  <p:childTnLst>
                                    <p:set>
                                      <p:cBhvr>
                                        <p:cTn id="90" dur="1" fill="hold">
                                          <p:stCondLst>
                                            <p:cond delay="0"/>
                                          </p:stCondLst>
                                        </p:cTn>
                                        <p:tgtEl>
                                          <p:spTgt spid="93"/>
                                        </p:tgtEl>
                                        <p:attrNameLst>
                                          <p:attrName>style.visibility</p:attrName>
                                        </p:attrNameLst>
                                      </p:cBhvr>
                                      <p:to>
                                        <p:strVal val="visible"/>
                                      </p:to>
                                    </p:set>
                                    <p:animEffect transition="in" filter="wipe(left)">
                                      <p:cBhvr>
                                        <p:cTn id="91" dur="500"/>
                                        <p:tgtEl>
                                          <p:spTgt spid="93"/>
                                        </p:tgtEl>
                                      </p:cBhvr>
                                    </p:animEffect>
                                  </p:childTnLst>
                                </p:cTn>
                              </p:par>
                            </p:childTnLst>
                          </p:cTn>
                        </p:par>
                        <p:par>
                          <p:cTn id="92" fill="hold">
                            <p:stCondLst>
                              <p:cond delay="1500"/>
                            </p:stCondLst>
                            <p:childTnLst>
                              <p:par>
                                <p:cTn id="93" presetID="22" presetClass="entr" presetSubtype="4" fill="hold" grpId="0" nodeType="afterEffect">
                                  <p:stCondLst>
                                    <p:cond delay="0"/>
                                  </p:stCondLst>
                                  <p:childTnLst>
                                    <p:set>
                                      <p:cBhvr>
                                        <p:cTn id="94" dur="1" fill="hold">
                                          <p:stCondLst>
                                            <p:cond delay="0"/>
                                          </p:stCondLst>
                                        </p:cTn>
                                        <p:tgtEl>
                                          <p:spTgt spid="63"/>
                                        </p:tgtEl>
                                        <p:attrNameLst>
                                          <p:attrName>style.visibility</p:attrName>
                                        </p:attrNameLst>
                                      </p:cBhvr>
                                      <p:to>
                                        <p:strVal val="visible"/>
                                      </p:to>
                                    </p:set>
                                    <p:animEffect transition="in" filter="wipe(down)">
                                      <p:cBhvr>
                                        <p:cTn id="95" dur="500"/>
                                        <p:tgtEl>
                                          <p:spTgt spid="63"/>
                                        </p:tgtEl>
                                      </p:cBhvr>
                                    </p:animEffect>
                                  </p:childTnLst>
                                </p:cTn>
                              </p:par>
                            </p:childTnLst>
                          </p:cTn>
                        </p:par>
                        <p:par>
                          <p:cTn id="96" fill="hold">
                            <p:stCondLst>
                              <p:cond delay="2000"/>
                            </p:stCondLst>
                            <p:childTnLst>
                              <p:par>
                                <p:cTn id="97" presetID="10" presetClass="entr" presetSubtype="0" fill="hold" grpId="0" nodeType="afterEffect">
                                  <p:stCondLst>
                                    <p:cond delay="0"/>
                                  </p:stCondLst>
                                  <p:childTnLst>
                                    <p:set>
                                      <p:cBhvr>
                                        <p:cTn id="98" dur="1" fill="hold">
                                          <p:stCondLst>
                                            <p:cond delay="0"/>
                                          </p:stCondLst>
                                        </p:cTn>
                                        <p:tgtEl>
                                          <p:spTgt spid="64"/>
                                        </p:tgtEl>
                                        <p:attrNameLst>
                                          <p:attrName>style.visibility</p:attrName>
                                        </p:attrNameLst>
                                      </p:cBhvr>
                                      <p:to>
                                        <p:strVal val="visible"/>
                                      </p:to>
                                    </p:set>
                                    <p:animEffect transition="in" filter="fade">
                                      <p:cBhvr>
                                        <p:cTn id="99" dur="500"/>
                                        <p:tgtEl>
                                          <p:spTgt spid="64"/>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177">
                                            <p:txEl>
                                              <p:pRg st="4" end="4"/>
                                            </p:txEl>
                                          </p:spTgt>
                                        </p:tgtEl>
                                        <p:attrNameLst>
                                          <p:attrName>style.visibility</p:attrName>
                                        </p:attrNameLst>
                                      </p:cBhvr>
                                      <p:to>
                                        <p:strVal val="visible"/>
                                      </p:to>
                                    </p:set>
                                    <p:animEffect transition="in" filter="fade">
                                      <p:cBhvr>
                                        <p:cTn id="104" dur="500"/>
                                        <p:tgtEl>
                                          <p:spTgt spid="177">
                                            <p:txEl>
                                              <p:pRg st="4" end="4"/>
                                            </p:txEl>
                                          </p:spTgt>
                                        </p:tgtEl>
                                      </p:cBhvr>
                                    </p:animEffect>
                                  </p:childTnLst>
                                </p:cTn>
                              </p:par>
                              <p:par>
                                <p:cTn id="105" presetID="10" presetClass="exit" presetSubtype="0" fill="hold" nodeType="withEffect">
                                  <p:stCondLst>
                                    <p:cond delay="0"/>
                                  </p:stCondLst>
                                  <p:childTnLst>
                                    <p:animEffect transition="out" filter="fade">
                                      <p:cBhvr>
                                        <p:cTn id="106" dur="500"/>
                                        <p:tgtEl>
                                          <p:spTgt spid="101"/>
                                        </p:tgtEl>
                                      </p:cBhvr>
                                    </p:animEffect>
                                    <p:set>
                                      <p:cBhvr>
                                        <p:cTn id="107" dur="1" fill="hold">
                                          <p:stCondLst>
                                            <p:cond delay="499"/>
                                          </p:stCondLst>
                                        </p:cTn>
                                        <p:tgtEl>
                                          <p:spTgt spid="101"/>
                                        </p:tgtEl>
                                        <p:attrNameLst>
                                          <p:attrName>style.visibility</p:attrName>
                                        </p:attrNameLst>
                                      </p:cBhvr>
                                      <p:to>
                                        <p:strVal val="hidden"/>
                                      </p:to>
                                    </p:set>
                                  </p:childTnLst>
                                </p:cTn>
                              </p:par>
                              <p:par>
                                <p:cTn id="108" presetID="10" presetClass="exit" presetSubtype="0" fill="hold" grpId="1" nodeType="withEffect">
                                  <p:stCondLst>
                                    <p:cond delay="0"/>
                                  </p:stCondLst>
                                  <p:childTnLst>
                                    <p:animEffect transition="out" filter="fade">
                                      <p:cBhvr>
                                        <p:cTn id="109" dur="500"/>
                                        <p:tgtEl>
                                          <p:spTgt spid="97"/>
                                        </p:tgtEl>
                                      </p:cBhvr>
                                    </p:animEffect>
                                    <p:set>
                                      <p:cBhvr>
                                        <p:cTn id="110" dur="1" fill="hold">
                                          <p:stCondLst>
                                            <p:cond delay="499"/>
                                          </p:stCondLst>
                                        </p:cTn>
                                        <p:tgtEl>
                                          <p:spTgt spid="97"/>
                                        </p:tgtEl>
                                        <p:attrNameLst>
                                          <p:attrName>style.visibility</p:attrName>
                                        </p:attrNameLst>
                                      </p:cBhvr>
                                      <p:to>
                                        <p:strVal val="hidden"/>
                                      </p:to>
                                    </p:set>
                                  </p:childTnLst>
                                </p:cTn>
                              </p:par>
                              <p:par>
                                <p:cTn id="111" presetID="10" presetClass="exit" presetSubtype="0" fill="hold" nodeType="withEffect">
                                  <p:stCondLst>
                                    <p:cond delay="0"/>
                                  </p:stCondLst>
                                  <p:childTnLst>
                                    <p:animEffect transition="out" filter="fade">
                                      <p:cBhvr>
                                        <p:cTn id="112" dur="500"/>
                                        <p:tgtEl>
                                          <p:spTgt spid="93"/>
                                        </p:tgtEl>
                                      </p:cBhvr>
                                    </p:animEffect>
                                    <p:set>
                                      <p:cBhvr>
                                        <p:cTn id="113" dur="1" fill="hold">
                                          <p:stCondLst>
                                            <p:cond delay="499"/>
                                          </p:stCondLst>
                                        </p:cTn>
                                        <p:tgtEl>
                                          <p:spTgt spid="93"/>
                                        </p:tgtEl>
                                        <p:attrNameLst>
                                          <p:attrName>style.visibility</p:attrName>
                                        </p:attrNameLst>
                                      </p:cBhvr>
                                      <p:to>
                                        <p:strVal val="hidden"/>
                                      </p:to>
                                    </p:set>
                                  </p:childTnLst>
                                </p:cTn>
                              </p:par>
                              <p:par>
                                <p:cTn id="114" presetID="10" presetClass="exit" presetSubtype="0" fill="hold" grpId="1" nodeType="withEffect">
                                  <p:stCondLst>
                                    <p:cond delay="0"/>
                                  </p:stCondLst>
                                  <p:childTnLst>
                                    <p:animEffect transition="out" filter="fade">
                                      <p:cBhvr>
                                        <p:cTn id="115" dur="500"/>
                                        <p:tgtEl>
                                          <p:spTgt spid="63"/>
                                        </p:tgtEl>
                                      </p:cBhvr>
                                    </p:animEffect>
                                    <p:set>
                                      <p:cBhvr>
                                        <p:cTn id="116" dur="1" fill="hold">
                                          <p:stCondLst>
                                            <p:cond delay="499"/>
                                          </p:stCondLst>
                                        </p:cTn>
                                        <p:tgtEl>
                                          <p:spTgt spid="63"/>
                                        </p:tgtEl>
                                        <p:attrNameLst>
                                          <p:attrName>style.visibility</p:attrName>
                                        </p:attrNameLst>
                                      </p:cBhvr>
                                      <p:to>
                                        <p:strVal val="hidden"/>
                                      </p:to>
                                    </p:set>
                                  </p:childTnLst>
                                </p:cTn>
                              </p:par>
                            </p:childTnLst>
                          </p:cTn>
                        </p:par>
                        <p:par>
                          <p:cTn id="117" fill="hold">
                            <p:stCondLst>
                              <p:cond delay="500"/>
                            </p:stCondLst>
                            <p:childTnLst>
                              <p:par>
                                <p:cTn id="118" presetID="22" presetClass="entr" presetSubtype="8" fill="hold" nodeType="afterEffect">
                                  <p:stCondLst>
                                    <p:cond delay="0"/>
                                  </p:stCondLst>
                                  <p:childTnLst>
                                    <p:set>
                                      <p:cBhvr>
                                        <p:cTn id="119" dur="1" fill="hold">
                                          <p:stCondLst>
                                            <p:cond delay="0"/>
                                          </p:stCondLst>
                                        </p:cTn>
                                        <p:tgtEl>
                                          <p:spTgt spid="103"/>
                                        </p:tgtEl>
                                        <p:attrNameLst>
                                          <p:attrName>style.visibility</p:attrName>
                                        </p:attrNameLst>
                                      </p:cBhvr>
                                      <p:to>
                                        <p:strVal val="visible"/>
                                      </p:to>
                                    </p:set>
                                    <p:animEffect transition="in" filter="wipe(left)">
                                      <p:cBhvr>
                                        <p:cTn id="120" dur="500"/>
                                        <p:tgtEl>
                                          <p:spTgt spid="103"/>
                                        </p:tgtEl>
                                      </p:cBhvr>
                                    </p:animEffect>
                                  </p:childTnLst>
                                </p:cTn>
                              </p:par>
                            </p:childTnLst>
                          </p:cTn>
                        </p:par>
                        <p:par>
                          <p:cTn id="121" fill="hold">
                            <p:stCondLst>
                              <p:cond delay="1000"/>
                            </p:stCondLst>
                            <p:childTnLst>
                              <p:par>
                                <p:cTn id="122" presetID="10" presetClass="entr" presetSubtype="0" fill="hold" grpId="0" nodeType="afterEffect">
                                  <p:stCondLst>
                                    <p:cond delay="0"/>
                                  </p:stCondLst>
                                  <p:childTnLst>
                                    <p:set>
                                      <p:cBhvr>
                                        <p:cTn id="123" dur="1" fill="hold">
                                          <p:stCondLst>
                                            <p:cond delay="0"/>
                                          </p:stCondLst>
                                        </p:cTn>
                                        <p:tgtEl>
                                          <p:spTgt spid="99"/>
                                        </p:tgtEl>
                                        <p:attrNameLst>
                                          <p:attrName>style.visibility</p:attrName>
                                        </p:attrNameLst>
                                      </p:cBhvr>
                                      <p:to>
                                        <p:strVal val="visible"/>
                                      </p:to>
                                    </p:set>
                                    <p:animEffect transition="in" filter="fade">
                                      <p:cBhvr>
                                        <p:cTn id="124" dur="500"/>
                                        <p:tgtEl>
                                          <p:spTgt spid="99"/>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grpId="0" nodeType="clickEffect">
                                  <p:stCondLst>
                                    <p:cond delay="0"/>
                                  </p:stCondLst>
                                  <p:childTnLst>
                                    <p:set>
                                      <p:cBhvr>
                                        <p:cTn id="128" dur="1" fill="hold">
                                          <p:stCondLst>
                                            <p:cond delay="0"/>
                                          </p:stCondLst>
                                        </p:cTn>
                                        <p:tgtEl>
                                          <p:spTgt spid="177">
                                            <p:txEl>
                                              <p:pRg st="5" end="5"/>
                                            </p:txEl>
                                          </p:spTgt>
                                        </p:tgtEl>
                                        <p:attrNameLst>
                                          <p:attrName>style.visibility</p:attrName>
                                        </p:attrNameLst>
                                      </p:cBhvr>
                                      <p:to>
                                        <p:strVal val="visible"/>
                                      </p:to>
                                    </p:set>
                                    <p:animEffect transition="in" filter="fade">
                                      <p:cBhvr>
                                        <p:cTn id="129" dur="500"/>
                                        <p:tgtEl>
                                          <p:spTgt spid="177">
                                            <p:txEl>
                                              <p:pRg st="5" end="5"/>
                                            </p:txEl>
                                          </p:spTgt>
                                        </p:tgtEl>
                                      </p:cBhvr>
                                    </p:animEffect>
                                  </p:childTnLst>
                                </p:cTn>
                              </p:par>
                              <p:par>
                                <p:cTn id="130" presetID="10" presetClass="exit" presetSubtype="0" fill="hold" nodeType="withEffect">
                                  <p:stCondLst>
                                    <p:cond delay="0"/>
                                  </p:stCondLst>
                                  <p:childTnLst>
                                    <p:animEffect transition="out" filter="fade">
                                      <p:cBhvr>
                                        <p:cTn id="131" dur="500"/>
                                        <p:tgtEl>
                                          <p:spTgt spid="103"/>
                                        </p:tgtEl>
                                      </p:cBhvr>
                                    </p:animEffect>
                                    <p:set>
                                      <p:cBhvr>
                                        <p:cTn id="132" dur="1" fill="hold">
                                          <p:stCondLst>
                                            <p:cond delay="499"/>
                                          </p:stCondLst>
                                        </p:cTn>
                                        <p:tgtEl>
                                          <p:spTgt spid="103"/>
                                        </p:tgtEl>
                                        <p:attrNameLst>
                                          <p:attrName>style.visibility</p:attrName>
                                        </p:attrNameLst>
                                      </p:cBhvr>
                                      <p:to>
                                        <p:strVal val="hidden"/>
                                      </p:to>
                                    </p:set>
                                  </p:childTnLst>
                                </p:cTn>
                              </p:par>
                              <p:par>
                                <p:cTn id="133" presetID="10" presetClass="exit" presetSubtype="0" fill="hold" grpId="1" nodeType="withEffect">
                                  <p:stCondLst>
                                    <p:cond delay="0"/>
                                  </p:stCondLst>
                                  <p:childTnLst>
                                    <p:animEffect transition="out" filter="fade">
                                      <p:cBhvr>
                                        <p:cTn id="134" dur="500"/>
                                        <p:tgtEl>
                                          <p:spTgt spid="99"/>
                                        </p:tgtEl>
                                      </p:cBhvr>
                                    </p:animEffect>
                                    <p:set>
                                      <p:cBhvr>
                                        <p:cTn id="135" dur="1" fill="hold">
                                          <p:stCondLst>
                                            <p:cond delay="499"/>
                                          </p:stCondLst>
                                        </p:cTn>
                                        <p:tgtEl>
                                          <p:spTgt spid="99"/>
                                        </p:tgtEl>
                                        <p:attrNameLst>
                                          <p:attrName>style.visibility</p:attrName>
                                        </p:attrNameLst>
                                      </p:cBhvr>
                                      <p:to>
                                        <p:strVal val="hidden"/>
                                      </p:to>
                                    </p:set>
                                  </p:childTnLst>
                                </p:cTn>
                              </p:par>
                              <p:par>
                                <p:cTn id="136" presetID="22" presetClass="entr" presetSubtype="8" fill="hold" nodeType="withEffect">
                                  <p:stCondLst>
                                    <p:cond delay="0"/>
                                  </p:stCondLst>
                                  <p:childTnLst>
                                    <p:set>
                                      <p:cBhvr>
                                        <p:cTn id="137" dur="1" fill="hold">
                                          <p:stCondLst>
                                            <p:cond delay="0"/>
                                          </p:stCondLst>
                                        </p:cTn>
                                        <p:tgtEl>
                                          <p:spTgt spid="106"/>
                                        </p:tgtEl>
                                        <p:attrNameLst>
                                          <p:attrName>style.visibility</p:attrName>
                                        </p:attrNameLst>
                                      </p:cBhvr>
                                      <p:to>
                                        <p:strVal val="visible"/>
                                      </p:to>
                                    </p:set>
                                    <p:animEffect transition="in" filter="wipe(left)">
                                      <p:cBhvr>
                                        <p:cTn id="138" dur="500"/>
                                        <p:tgtEl>
                                          <p:spTgt spid="106"/>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105"/>
                                        </p:tgtEl>
                                        <p:attrNameLst>
                                          <p:attrName>style.visibility</p:attrName>
                                        </p:attrNameLst>
                                      </p:cBhvr>
                                      <p:to>
                                        <p:strVal val="visible"/>
                                      </p:to>
                                    </p:set>
                                    <p:animEffect transition="in" filter="fade">
                                      <p:cBhvr>
                                        <p:cTn id="141" dur="500"/>
                                        <p:tgtEl>
                                          <p:spTgt spid="105"/>
                                        </p:tgtEl>
                                      </p:cBhvr>
                                    </p:animEffect>
                                  </p:childTnLst>
                                </p:cTn>
                              </p:par>
                            </p:childTnLst>
                          </p:cTn>
                        </p:par>
                        <p:par>
                          <p:cTn id="142" fill="hold">
                            <p:stCondLst>
                              <p:cond delay="500"/>
                            </p:stCondLst>
                            <p:childTnLst>
                              <p:par>
                                <p:cTn id="143" presetID="10" presetClass="entr" presetSubtype="0" fill="hold" grpId="0" nodeType="afterEffect">
                                  <p:stCondLst>
                                    <p:cond delay="0"/>
                                  </p:stCondLst>
                                  <p:childTnLst>
                                    <p:set>
                                      <p:cBhvr>
                                        <p:cTn id="144" dur="1" fill="hold">
                                          <p:stCondLst>
                                            <p:cond delay="0"/>
                                          </p:stCondLst>
                                        </p:cTn>
                                        <p:tgtEl>
                                          <p:spTgt spid="65"/>
                                        </p:tgtEl>
                                        <p:attrNameLst>
                                          <p:attrName>style.visibility</p:attrName>
                                        </p:attrNameLst>
                                      </p:cBhvr>
                                      <p:to>
                                        <p:strVal val="visible"/>
                                      </p:to>
                                    </p:set>
                                    <p:animEffect transition="in" filter="fade">
                                      <p:cBhvr>
                                        <p:cTn id="145" dur="500"/>
                                        <p:tgtEl>
                                          <p:spTgt spid="65"/>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77">
                                            <p:txEl>
                                              <p:pRg st="6" end="6"/>
                                            </p:txEl>
                                          </p:spTgt>
                                        </p:tgtEl>
                                        <p:attrNameLst>
                                          <p:attrName>style.visibility</p:attrName>
                                        </p:attrNameLst>
                                      </p:cBhvr>
                                      <p:to>
                                        <p:strVal val="visible"/>
                                      </p:to>
                                    </p:set>
                                    <p:animEffect transition="in" filter="fade">
                                      <p:cBhvr>
                                        <p:cTn id="148" dur="500"/>
                                        <p:tgtEl>
                                          <p:spTgt spid="177">
                                            <p:txEl>
                                              <p:pRg st="6" end="6"/>
                                            </p:txEl>
                                          </p:spTgt>
                                        </p:tgtEl>
                                      </p:cBhvr>
                                    </p:animEffect>
                                  </p:childTnLst>
                                </p:cTn>
                              </p:par>
                            </p:childTnLst>
                          </p:cTn>
                        </p:par>
                        <p:par>
                          <p:cTn id="149" fill="hold">
                            <p:stCondLst>
                              <p:cond delay="1000"/>
                            </p:stCondLst>
                            <p:childTnLst>
                              <p:par>
                                <p:cTn id="150" presetID="10" presetClass="entr" presetSubtype="0" fill="hold" grpId="0" nodeType="afterEffect">
                                  <p:stCondLst>
                                    <p:cond delay="0"/>
                                  </p:stCondLst>
                                  <p:childTnLst>
                                    <p:set>
                                      <p:cBhvr>
                                        <p:cTn id="151" dur="1" fill="hold">
                                          <p:stCondLst>
                                            <p:cond delay="0"/>
                                          </p:stCondLst>
                                        </p:cTn>
                                        <p:tgtEl>
                                          <p:spTgt spid="177">
                                            <p:txEl>
                                              <p:pRg st="7" end="7"/>
                                            </p:txEl>
                                          </p:spTgt>
                                        </p:tgtEl>
                                        <p:attrNameLst>
                                          <p:attrName>style.visibility</p:attrName>
                                        </p:attrNameLst>
                                      </p:cBhvr>
                                      <p:to>
                                        <p:strVal val="visible"/>
                                      </p:to>
                                    </p:set>
                                    <p:animEffect transition="in" filter="fade">
                                      <p:cBhvr>
                                        <p:cTn id="152" dur="500"/>
                                        <p:tgtEl>
                                          <p:spTgt spid="177">
                                            <p:txEl>
                                              <p:pRg st="7" end="7"/>
                                            </p:txEl>
                                          </p:spTgt>
                                        </p:tgtEl>
                                      </p:cBhvr>
                                    </p:animEffect>
                                  </p:childTnLst>
                                </p:cTn>
                              </p:par>
                            </p:childTnLst>
                          </p:cTn>
                        </p:par>
                        <p:par>
                          <p:cTn id="153" fill="hold">
                            <p:stCondLst>
                              <p:cond delay="1500"/>
                            </p:stCondLst>
                            <p:childTnLst>
                              <p:par>
                                <p:cTn id="154" presetID="10" presetClass="entr" presetSubtype="0" fill="hold" grpId="0" nodeType="afterEffect">
                                  <p:stCondLst>
                                    <p:cond delay="0"/>
                                  </p:stCondLst>
                                  <p:childTnLst>
                                    <p:set>
                                      <p:cBhvr>
                                        <p:cTn id="155" dur="1" fill="hold">
                                          <p:stCondLst>
                                            <p:cond delay="0"/>
                                          </p:stCondLst>
                                        </p:cTn>
                                        <p:tgtEl>
                                          <p:spTgt spid="177">
                                            <p:txEl>
                                              <p:pRg st="8" end="8"/>
                                            </p:txEl>
                                          </p:spTgt>
                                        </p:tgtEl>
                                        <p:attrNameLst>
                                          <p:attrName>style.visibility</p:attrName>
                                        </p:attrNameLst>
                                      </p:cBhvr>
                                      <p:to>
                                        <p:strVal val="visible"/>
                                      </p:to>
                                    </p:set>
                                    <p:animEffect transition="in" filter="fade">
                                      <p:cBhvr>
                                        <p:cTn id="156" dur="500"/>
                                        <p:tgtEl>
                                          <p:spTgt spid="177">
                                            <p:txEl>
                                              <p:pRg st="8" end="8"/>
                                            </p:txEl>
                                          </p:spTgt>
                                        </p:tgtEl>
                                      </p:cBhvr>
                                    </p:animEffect>
                                  </p:childTnLst>
                                </p:cTn>
                              </p:par>
                            </p:childTnLst>
                          </p:cTn>
                        </p:par>
                        <p:par>
                          <p:cTn id="157" fill="hold">
                            <p:stCondLst>
                              <p:cond delay="2000"/>
                            </p:stCondLst>
                            <p:childTnLst>
                              <p:par>
                                <p:cTn id="158" presetID="10" presetClass="entr" presetSubtype="0" fill="hold" grpId="0" nodeType="afterEffect">
                                  <p:stCondLst>
                                    <p:cond delay="0"/>
                                  </p:stCondLst>
                                  <p:childTnLst>
                                    <p:set>
                                      <p:cBhvr>
                                        <p:cTn id="159" dur="1" fill="hold">
                                          <p:stCondLst>
                                            <p:cond delay="0"/>
                                          </p:stCondLst>
                                        </p:cTn>
                                        <p:tgtEl>
                                          <p:spTgt spid="177">
                                            <p:txEl>
                                              <p:pRg st="9" end="9"/>
                                            </p:txEl>
                                          </p:spTgt>
                                        </p:tgtEl>
                                        <p:attrNameLst>
                                          <p:attrName>style.visibility</p:attrName>
                                        </p:attrNameLst>
                                      </p:cBhvr>
                                      <p:to>
                                        <p:strVal val="visible"/>
                                      </p:to>
                                    </p:set>
                                    <p:animEffect transition="in" filter="fade">
                                      <p:cBhvr>
                                        <p:cTn id="160" dur="500"/>
                                        <p:tgtEl>
                                          <p:spTgt spid="177">
                                            <p:txEl>
                                              <p:pRg st="9" end="9"/>
                                            </p:txEl>
                                          </p:spTgt>
                                        </p:tgtEl>
                                      </p:cBhvr>
                                    </p:animEffect>
                                  </p:childTnLst>
                                </p:cTn>
                              </p:par>
                            </p:childTnLst>
                          </p:cTn>
                        </p:par>
                        <p:par>
                          <p:cTn id="161" fill="hold">
                            <p:stCondLst>
                              <p:cond delay="2500"/>
                            </p:stCondLst>
                            <p:childTnLst>
                              <p:par>
                                <p:cTn id="162" presetID="1" presetClass="exit" presetSubtype="0" fill="hold" grpId="1" nodeType="afterEffect">
                                  <p:stCondLst>
                                    <p:cond delay="0"/>
                                  </p:stCondLst>
                                  <p:childTnLst>
                                    <p:set>
                                      <p:cBhvr>
                                        <p:cTn id="163" dur="1" fill="hold">
                                          <p:stCondLst>
                                            <p:cond delay="0"/>
                                          </p:stCondLst>
                                        </p:cTn>
                                        <p:tgtEl>
                                          <p:spTgt spid="64"/>
                                        </p:tgtEl>
                                        <p:attrNameLst>
                                          <p:attrName>style.visibility</p:attrName>
                                        </p:attrNameLst>
                                      </p:cBhvr>
                                      <p:to>
                                        <p:strVal val="hidden"/>
                                      </p:to>
                                    </p:set>
                                  </p:childTnLst>
                                </p:cTn>
                              </p:par>
                            </p:childTnLst>
                          </p:cTn>
                        </p:par>
                      </p:childTnLst>
                    </p:cTn>
                  </p:par>
                  <p:par>
                    <p:cTn id="164" fill="hold">
                      <p:stCondLst>
                        <p:cond delay="indefinite"/>
                      </p:stCondLst>
                      <p:childTnLst>
                        <p:par>
                          <p:cTn id="165" fill="hold">
                            <p:stCondLst>
                              <p:cond delay="0"/>
                            </p:stCondLst>
                            <p:childTnLst>
                              <p:par>
                                <p:cTn id="166" presetID="10" presetClass="entr" presetSubtype="0" fill="hold" grpId="0" nodeType="clickEffect">
                                  <p:stCondLst>
                                    <p:cond delay="0"/>
                                  </p:stCondLst>
                                  <p:childTnLst>
                                    <p:set>
                                      <p:cBhvr>
                                        <p:cTn id="167" dur="1" fill="hold">
                                          <p:stCondLst>
                                            <p:cond delay="0"/>
                                          </p:stCondLst>
                                        </p:cTn>
                                        <p:tgtEl>
                                          <p:spTgt spid="177">
                                            <p:txEl>
                                              <p:pRg st="10" end="10"/>
                                            </p:txEl>
                                          </p:spTgt>
                                        </p:tgtEl>
                                        <p:attrNameLst>
                                          <p:attrName>style.visibility</p:attrName>
                                        </p:attrNameLst>
                                      </p:cBhvr>
                                      <p:to>
                                        <p:strVal val="visible"/>
                                      </p:to>
                                    </p:set>
                                    <p:animEffect transition="in" filter="fade">
                                      <p:cBhvr>
                                        <p:cTn id="168" dur="500"/>
                                        <p:tgtEl>
                                          <p:spTgt spid="177">
                                            <p:txEl>
                                              <p:pRg st="10" end="10"/>
                                            </p:txEl>
                                          </p:spTgt>
                                        </p:tgtEl>
                                      </p:cBhvr>
                                    </p:animEffect>
                                  </p:childTnLst>
                                </p:cTn>
                              </p:par>
                              <p:par>
                                <p:cTn id="169" presetID="10" presetClass="exit" presetSubtype="0" fill="hold" nodeType="withEffect">
                                  <p:stCondLst>
                                    <p:cond delay="0"/>
                                  </p:stCondLst>
                                  <p:childTnLst>
                                    <p:animEffect transition="out" filter="fade">
                                      <p:cBhvr>
                                        <p:cTn id="170" dur="500"/>
                                        <p:tgtEl>
                                          <p:spTgt spid="106"/>
                                        </p:tgtEl>
                                      </p:cBhvr>
                                    </p:animEffect>
                                    <p:set>
                                      <p:cBhvr>
                                        <p:cTn id="171" dur="1" fill="hold">
                                          <p:stCondLst>
                                            <p:cond delay="499"/>
                                          </p:stCondLst>
                                        </p:cTn>
                                        <p:tgtEl>
                                          <p:spTgt spid="106"/>
                                        </p:tgtEl>
                                        <p:attrNameLst>
                                          <p:attrName>style.visibility</p:attrName>
                                        </p:attrNameLst>
                                      </p:cBhvr>
                                      <p:to>
                                        <p:strVal val="hidden"/>
                                      </p:to>
                                    </p:set>
                                  </p:childTnLst>
                                </p:cTn>
                              </p:par>
                              <p:par>
                                <p:cTn id="172" presetID="10" presetClass="exit" presetSubtype="0" fill="hold" grpId="1" nodeType="withEffect">
                                  <p:stCondLst>
                                    <p:cond delay="0"/>
                                  </p:stCondLst>
                                  <p:childTnLst>
                                    <p:animEffect transition="out" filter="fade">
                                      <p:cBhvr>
                                        <p:cTn id="173" dur="500"/>
                                        <p:tgtEl>
                                          <p:spTgt spid="105"/>
                                        </p:tgtEl>
                                      </p:cBhvr>
                                    </p:animEffect>
                                    <p:set>
                                      <p:cBhvr>
                                        <p:cTn id="174" dur="1" fill="hold">
                                          <p:stCondLst>
                                            <p:cond delay="499"/>
                                          </p:stCondLst>
                                        </p:cTn>
                                        <p:tgtEl>
                                          <p:spTgt spid="105"/>
                                        </p:tgtEl>
                                        <p:attrNameLst>
                                          <p:attrName>style.visibility</p:attrName>
                                        </p:attrNameLst>
                                      </p:cBhvr>
                                      <p:to>
                                        <p:strVal val="hidden"/>
                                      </p:to>
                                    </p:set>
                                  </p:childTnLst>
                                </p:cTn>
                              </p:par>
                            </p:childTnLst>
                          </p:cTn>
                        </p:par>
                        <p:par>
                          <p:cTn id="175" fill="hold">
                            <p:stCondLst>
                              <p:cond delay="500"/>
                            </p:stCondLst>
                            <p:childTnLst>
                              <p:par>
                                <p:cTn id="176" presetID="22" presetClass="entr" presetSubtype="8" fill="hold" nodeType="afterEffect">
                                  <p:stCondLst>
                                    <p:cond delay="0"/>
                                  </p:stCondLst>
                                  <p:childTnLst>
                                    <p:set>
                                      <p:cBhvr>
                                        <p:cTn id="177" dur="1" fill="hold">
                                          <p:stCondLst>
                                            <p:cond delay="0"/>
                                          </p:stCondLst>
                                        </p:cTn>
                                        <p:tgtEl>
                                          <p:spTgt spid="108"/>
                                        </p:tgtEl>
                                        <p:attrNameLst>
                                          <p:attrName>style.visibility</p:attrName>
                                        </p:attrNameLst>
                                      </p:cBhvr>
                                      <p:to>
                                        <p:strVal val="visible"/>
                                      </p:to>
                                    </p:set>
                                    <p:animEffect transition="in" filter="wipe(left)">
                                      <p:cBhvr>
                                        <p:cTn id="178" dur="500"/>
                                        <p:tgtEl>
                                          <p:spTgt spid="108"/>
                                        </p:tgtEl>
                                      </p:cBhvr>
                                    </p:animEffect>
                                  </p:childTnLst>
                                </p:cTn>
                              </p:par>
                            </p:childTnLst>
                          </p:cTn>
                        </p:par>
                        <p:par>
                          <p:cTn id="179" fill="hold">
                            <p:stCondLst>
                              <p:cond delay="1000"/>
                            </p:stCondLst>
                            <p:childTnLst>
                              <p:par>
                                <p:cTn id="180" presetID="10" presetClass="entr" presetSubtype="0" fill="hold" grpId="1" nodeType="afterEffect">
                                  <p:stCondLst>
                                    <p:cond delay="0"/>
                                  </p:stCondLst>
                                  <p:childTnLst>
                                    <p:set>
                                      <p:cBhvr>
                                        <p:cTn id="181" dur="1" fill="hold">
                                          <p:stCondLst>
                                            <p:cond delay="0"/>
                                          </p:stCondLst>
                                        </p:cTn>
                                        <p:tgtEl>
                                          <p:spTgt spid="107"/>
                                        </p:tgtEl>
                                        <p:attrNameLst>
                                          <p:attrName>style.visibility</p:attrName>
                                        </p:attrNameLst>
                                      </p:cBhvr>
                                      <p:to>
                                        <p:strVal val="visible"/>
                                      </p:to>
                                    </p:set>
                                    <p:animEffect transition="in" filter="fade">
                                      <p:cBhvr>
                                        <p:cTn id="182" dur="500"/>
                                        <p:tgtEl>
                                          <p:spTgt spid="107"/>
                                        </p:tgtEl>
                                      </p:cBhvr>
                                    </p:animEffect>
                                  </p:childTnLst>
                                </p:cTn>
                              </p:par>
                              <p:par>
                                <p:cTn id="183" presetID="22" presetClass="entr" presetSubtype="8" fill="hold" nodeType="withEffect">
                                  <p:stCondLst>
                                    <p:cond delay="0"/>
                                  </p:stCondLst>
                                  <p:childTnLst>
                                    <p:set>
                                      <p:cBhvr>
                                        <p:cTn id="184" dur="1" fill="hold">
                                          <p:stCondLst>
                                            <p:cond delay="0"/>
                                          </p:stCondLst>
                                        </p:cTn>
                                        <p:tgtEl>
                                          <p:spTgt spid="109"/>
                                        </p:tgtEl>
                                        <p:attrNameLst>
                                          <p:attrName>style.visibility</p:attrName>
                                        </p:attrNameLst>
                                      </p:cBhvr>
                                      <p:to>
                                        <p:strVal val="visible"/>
                                      </p:to>
                                    </p:set>
                                    <p:animEffect transition="in" filter="wipe(left)">
                                      <p:cBhvr>
                                        <p:cTn id="185" dur="500"/>
                                        <p:tgtEl>
                                          <p:spTgt spid="109"/>
                                        </p:tgtEl>
                                      </p:cBhvr>
                                    </p:animEffect>
                                  </p:childTnLst>
                                </p:cTn>
                              </p:par>
                            </p:childTnLst>
                          </p:cTn>
                        </p:par>
                        <p:par>
                          <p:cTn id="186" fill="hold">
                            <p:stCondLst>
                              <p:cond delay="1500"/>
                            </p:stCondLst>
                            <p:childTnLst>
                              <p:par>
                                <p:cTn id="187" presetID="10" presetClass="entr" presetSubtype="0" fill="hold" grpId="0" nodeType="afterEffect">
                                  <p:stCondLst>
                                    <p:cond delay="0"/>
                                  </p:stCondLst>
                                  <p:childTnLst>
                                    <p:set>
                                      <p:cBhvr>
                                        <p:cTn id="188" dur="1" fill="hold">
                                          <p:stCondLst>
                                            <p:cond delay="0"/>
                                          </p:stCondLst>
                                        </p:cTn>
                                        <p:tgtEl>
                                          <p:spTgt spid="189"/>
                                        </p:tgtEl>
                                        <p:attrNameLst>
                                          <p:attrName>style.visibility</p:attrName>
                                        </p:attrNameLst>
                                      </p:cBhvr>
                                      <p:to>
                                        <p:strVal val="visible"/>
                                      </p:to>
                                    </p:set>
                                    <p:animEffect transition="in" filter="fade">
                                      <p:cBhvr>
                                        <p:cTn id="189" dur="500"/>
                                        <p:tgtEl>
                                          <p:spTgt spid="189"/>
                                        </p:tgtEl>
                                      </p:cBhvr>
                                    </p:animEffect>
                                  </p:childTnLst>
                                </p:cTn>
                              </p:par>
                              <p:par>
                                <p:cTn id="190" presetID="10" presetClass="exit" presetSubtype="0" fill="hold" grpId="2" nodeType="withEffect">
                                  <p:stCondLst>
                                    <p:cond delay="0"/>
                                  </p:stCondLst>
                                  <p:childTnLst>
                                    <p:animEffect transition="out" filter="fade">
                                      <p:cBhvr>
                                        <p:cTn id="191" dur="500"/>
                                        <p:tgtEl>
                                          <p:spTgt spid="62"/>
                                        </p:tgtEl>
                                      </p:cBhvr>
                                    </p:animEffect>
                                    <p:set>
                                      <p:cBhvr>
                                        <p:cTn id="192" dur="1" fill="hold">
                                          <p:stCondLst>
                                            <p:cond delay="499"/>
                                          </p:stCondLst>
                                        </p:cTn>
                                        <p:tgtEl>
                                          <p:spTgt spid="62"/>
                                        </p:tgtEl>
                                        <p:attrNameLst>
                                          <p:attrName>style.visibility</p:attrName>
                                        </p:attrNameLst>
                                      </p:cBhvr>
                                      <p:to>
                                        <p:strVal val="hidden"/>
                                      </p:to>
                                    </p:set>
                                  </p:childTnLst>
                                </p:cTn>
                              </p:par>
                            </p:childTnLst>
                          </p:cTn>
                        </p:par>
                      </p:childTnLst>
                    </p:cTn>
                  </p:par>
                  <p:par>
                    <p:cTn id="193" fill="hold">
                      <p:stCondLst>
                        <p:cond delay="indefinite"/>
                      </p:stCondLst>
                      <p:childTnLst>
                        <p:par>
                          <p:cTn id="194" fill="hold">
                            <p:stCondLst>
                              <p:cond delay="0"/>
                            </p:stCondLst>
                            <p:childTnLst>
                              <p:par>
                                <p:cTn id="195" presetID="10" presetClass="entr" presetSubtype="0" fill="hold" grpId="0" nodeType="clickEffect">
                                  <p:stCondLst>
                                    <p:cond delay="0"/>
                                  </p:stCondLst>
                                  <p:childTnLst>
                                    <p:set>
                                      <p:cBhvr>
                                        <p:cTn id="196" dur="1" fill="hold">
                                          <p:stCondLst>
                                            <p:cond delay="0"/>
                                          </p:stCondLst>
                                        </p:cTn>
                                        <p:tgtEl>
                                          <p:spTgt spid="177">
                                            <p:txEl>
                                              <p:pRg st="11" end="11"/>
                                            </p:txEl>
                                          </p:spTgt>
                                        </p:tgtEl>
                                        <p:attrNameLst>
                                          <p:attrName>style.visibility</p:attrName>
                                        </p:attrNameLst>
                                      </p:cBhvr>
                                      <p:to>
                                        <p:strVal val="visible"/>
                                      </p:to>
                                    </p:set>
                                    <p:animEffect transition="in" filter="fade">
                                      <p:cBhvr>
                                        <p:cTn id="197" dur="500"/>
                                        <p:tgtEl>
                                          <p:spTgt spid="177">
                                            <p:txEl>
                                              <p:pRg st="11" end="11"/>
                                            </p:txEl>
                                          </p:spTgt>
                                        </p:tgtEl>
                                      </p:cBhvr>
                                    </p:animEffect>
                                  </p:childTnLst>
                                </p:cTn>
                              </p:par>
                              <p:par>
                                <p:cTn id="198" presetID="10" presetClass="exit" presetSubtype="0" fill="hold" nodeType="withEffect">
                                  <p:stCondLst>
                                    <p:cond delay="0"/>
                                  </p:stCondLst>
                                  <p:childTnLst>
                                    <p:animEffect transition="out" filter="fade">
                                      <p:cBhvr>
                                        <p:cTn id="199" dur="500"/>
                                        <p:tgtEl>
                                          <p:spTgt spid="108"/>
                                        </p:tgtEl>
                                      </p:cBhvr>
                                    </p:animEffect>
                                    <p:set>
                                      <p:cBhvr>
                                        <p:cTn id="200" dur="1" fill="hold">
                                          <p:stCondLst>
                                            <p:cond delay="499"/>
                                          </p:stCondLst>
                                        </p:cTn>
                                        <p:tgtEl>
                                          <p:spTgt spid="108"/>
                                        </p:tgtEl>
                                        <p:attrNameLst>
                                          <p:attrName>style.visibility</p:attrName>
                                        </p:attrNameLst>
                                      </p:cBhvr>
                                      <p:to>
                                        <p:strVal val="hidden"/>
                                      </p:to>
                                    </p:set>
                                  </p:childTnLst>
                                </p:cTn>
                              </p:par>
                              <p:par>
                                <p:cTn id="201" presetID="10" presetClass="exit" presetSubtype="0" fill="hold" nodeType="withEffect">
                                  <p:stCondLst>
                                    <p:cond delay="0"/>
                                  </p:stCondLst>
                                  <p:childTnLst>
                                    <p:animEffect transition="out" filter="fade">
                                      <p:cBhvr>
                                        <p:cTn id="202" dur="500"/>
                                        <p:tgtEl>
                                          <p:spTgt spid="109"/>
                                        </p:tgtEl>
                                      </p:cBhvr>
                                    </p:animEffect>
                                    <p:set>
                                      <p:cBhvr>
                                        <p:cTn id="203" dur="1" fill="hold">
                                          <p:stCondLst>
                                            <p:cond delay="499"/>
                                          </p:stCondLst>
                                        </p:cTn>
                                        <p:tgtEl>
                                          <p:spTgt spid="109"/>
                                        </p:tgtEl>
                                        <p:attrNameLst>
                                          <p:attrName>style.visibility</p:attrName>
                                        </p:attrNameLst>
                                      </p:cBhvr>
                                      <p:to>
                                        <p:strVal val="hidden"/>
                                      </p:to>
                                    </p:set>
                                  </p:childTnLst>
                                </p:cTn>
                              </p:par>
                              <p:par>
                                <p:cTn id="204" presetID="10" presetClass="exit" presetSubtype="0" fill="hold" grpId="0" nodeType="withEffect">
                                  <p:stCondLst>
                                    <p:cond delay="0"/>
                                  </p:stCondLst>
                                  <p:childTnLst>
                                    <p:animEffect transition="out" filter="fade">
                                      <p:cBhvr>
                                        <p:cTn id="205" dur="500"/>
                                        <p:tgtEl>
                                          <p:spTgt spid="107"/>
                                        </p:tgtEl>
                                      </p:cBhvr>
                                    </p:animEffect>
                                    <p:set>
                                      <p:cBhvr>
                                        <p:cTn id="206" dur="1" fill="hold">
                                          <p:stCondLst>
                                            <p:cond delay="499"/>
                                          </p:stCondLst>
                                        </p:cTn>
                                        <p:tgtEl>
                                          <p:spTgt spid="107"/>
                                        </p:tgtEl>
                                        <p:attrNameLst>
                                          <p:attrName>style.visibility</p:attrName>
                                        </p:attrNameLst>
                                      </p:cBhvr>
                                      <p:to>
                                        <p:strVal val="hidden"/>
                                      </p:to>
                                    </p:set>
                                  </p:childTnLst>
                                </p:cTn>
                              </p:par>
                              <p:par>
                                <p:cTn id="207" presetID="10" presetClass="exit" presetSubtype="0" fill="hold" grpId="1" nodeType="withEffect">
                                  <p:stCondLst>
                                    <p:cond delay="0"/>
                                  </p:stCondLst>
                                  <p:childTnLst>
                                    <p:animEffect transition="out" filter="fade">
                                      <p:cBhvr>
                                        <p:cTn id="208" dur="500"/>
                                        <p:tgtEl>
                                          <p:spTgt spid="189"/>
                                        </p:tgtEl>
                                      </p:cBhvr>
                                    </p:animEffect>
                                    <p:set>
                                      <p:cBhvr>
                                        <p:cTn id="209" dur="1" fill="hold">
                                          <p:stCondLst>
                                            <p:cond delay="499"/>
                                          </p:stCondLst>
                                        </p:cTn>
                                        <p:tgtEl>
                                          <p:spTgt spid="189"/>
                                        </p:tgtEl>
                                        <p:attrNameLst>
                                          <p:attrName>style.visibility</p:attrName>
                                        </p:attrNameLst>
                                      </p:cBhvr>
                                      <p:to>
                                        <p:strVal val="hidden"/>
                                      </p:to>
                                    </p:set>
                                  </p:childTnLst>
                                </p:cTn>
                              </p:par>
                              <p:par>
                                <p:cTn id="210" presetID="10" presetClass="exit" presetSubtype="0" fill="hold" grpId="1" nodeType="withEffect">
                                  <p:stCondLst>
                                    <p:cond delay="0"/>
                                  </p:stCondLst>
                                  <p:childTnLst>
                                    <p:animEffect transition="out" filter="fade">
                                      <p:cBhvr>
                                        <p:cTn id="211" dur="500"/>
                                        <p:tgtEl>
                                          <p:spTgt spid="86"/>
                                        </p:tgtEl>
                                      </p:cBhvr>
                                    </p:animEffect>
                                    <p:set>
                                      <p:cBhvr>
                                        <p:cTn id="212" dur="1" fill="hold">
                                          <p:stCondLst>
                                            <p:cond delay="499"/>
                                          </p:stCondLst>
                                        </p:cTn>
                                        <p:tgtEl>
                                          <p:spTgt spid="86"/>
                                        </p:tgtEl>
                                        <p:attrNameLst>
                                          <p:attrName>style.visibility</p:attrName>
                                        </p:attrNameLst>
                                      </p:cBhvr>
                                      <p:to>
                                        <p:strVal val="hidden"/>
                                      </p:to>
                                    </p:set>
                                  </p:childTnLst>
                                </p:cTn>
                              </p:par>
                            </p:childTnLst>
                          </p:cTn>
                        </p:par>
                        <p:par>
                          <p:cTn id="213" fill="hold">
                            <p:stCondLst>
                              <p:cond delay="500"/>
                            </p:stCondLst>
                            <p:childTnLst>
                              <p:par>
                                <p:cTn id="214" presetID="10" presetClass="entr" presetSubtype="0" fill="hold" grpId="0" nodeType="afterEffect">
                                  <p:stCondLst>
                                    <p:cond delay="0"/>
                                  </p:stCondLst>
                                  <p:childTnLst>
                                    <p:set>
                                      <p:cBhvr>
                                        <p:cTn id="215" dur="1" fill="hold">
                                          <p:stCondLst>
                                            <p:cond delay="0"/>
                                          </p:stCondLst>
                                        </p:cTn>
                                        <p:tgtEl>
                                          <p:spTgt spid="180"/>
                                        </p:tgtEl>
                                        <p:attrNameLst>
                                          <p:attrName>style.visibility</p:attrName>
                                        </p:attrNameLst>
                                      </p:cBhvr>
                                      <p:to>
                                        <p:strVal val="visible"/>
                                      </p:to>
                                    </p:set>
                                    <p:animEffect transition="in" filter="fade">
                                      <p:cBhvr>
                                        <p:cTn id="216" dur="500"/>
                                        <p:tgtEl>
                                          <p:spTgt spid="180"/>
                                        </p:tgtEl>
                                      </p:cBhvr>
                                    </p:animEffect>
                                  </p:childTnLst>
                                </p:cTn>
                              </p:par>
                              <p:par>
                                <p:cTn id="217" presetID="10" presetClass="entr" presetSubtype="0" fill="hold" grpId="0" nodeType="withEffect">
                                  <p:stCondLst>
                                    <p:cond delay="0"/>
                                  </p:stCondLst>
                                  <p:childTnLst>
                                    <p:set>
                                      <p:cBhvr>
                                        <p:cTn id="218" dur="1" fill="hold">
                                          <p:stCondLst>
                                            <p:cond delay="0"/>
                                          </p:stCondLst>
                                        </p:cTn>
                                        <p:tgtEl>
                                          <p:spTgt spid="118"/>
                                        </p:tgtEl>
                                        <p:attrNameLst>
                                          <p:attrName>style.visibility</p:attrName>
                                        </p:attrNameLst>
                                      </p:cBhvr>
                                      <p:to>
                                        <p:strVal val="visible"/>
                                      </p:to>
                                    </p:set>
                                    <p:animEffect transition="in" filter="fade">
                                      <p:cBhvr>
                                        <p:cTn id="219" dur="500"/>
                                        <p:tgtEl>
                                          <p:spTgt spid="118"/>
                                        </p:tgtEl>
                                      </p:cBhvr>
                                    </p:animEffect>
                                  </p:childTnLst>
                                </p:cTn>
                              </p:par>
                            </p:childTnLst>
                          </p:cTn>
                        </p:par>
                      </p:childTnLst>
                    </p:cTn>
                  </p:par>
                  <p:par>
                    <p:cTn id="220" fill="hold">
                      <p:stCondLst>
                        <p:cond delay="indefinite"/>
                      </p:stCondLst>
                      <p:childTnLst>
                        <p:par>
                          <p:cTn id="221" fill="hold">
                            <p:stCondLst>
                              <p:cond delay="0"/>
                            </p:stCondLst>
                            <p:childTnLst>
                              <p:par>
                                <p:cTn id="222" presetID="10" presetClass="entr" presetSubtype="0" fill="hold" grpId="0" nodeType="clickEffect">
                                  <p:stCondLst>
                                    <p:cond delay="0"/>
                                  </p:stCondLst>
                                  <p:childTnLst>
                                    <p:set>
                                      <p:cBhvr>
                                        <p:cTn id="223" dur="1" fill="hold">
                                          <p:stCondLst>
                                            <p:cond delay="0"/>
                                          </p:stCondLst>
                                        </p:cTn>
                                        <p:tgtEl>
                                          <p:spTgt spid="177">
                                            <p:txEl>
                                              <p:pRg st="12" end="12"/>
                                            </p:txEl>
                                          </p:spTgt>
                                        </p:tgtEl>
                                        <p:attrNameLst>
                                          <p:attrName>style.visibility</p:attrName>
                                        </p:attrNameLst>
                                      </p:cBhvr>
                                      <p:to>
                                        <p:strVal val="visible"/>
                                      </p:to>
                                    </p:set>
                                    <p:animEffect transition="in" filter="fade">
                                      <p:cBhvr>
                                        <p:cTn id="224" dur="500"/>
                                        <p:tgtEl>
                                          <p:spTgt spid="177">
                                            <p:txEl>
                                              <p:pRg st="12" end="12"/>
                                            </p:txEl>
                                          </p:spTgt>
                                        </p:tgtEl>
                                      </p:cBhvr>
                                    </p:animEffect>
                                  </p:childTnLst>
                                </p:cTn>
                              </p:par>
                              <p:par>
                                <p:cTn id="225" presetID="10" presetClass="exit" presetSubtype="0" fill="hold" grpId="1" nodeType="withEffect">
                                  <p:stCondLst>
                                    <p:cond delay="0"/>
                                  </p:stCondLst>
                                  <p:childTnLst>
                                    <p:animEffect transition="out" filter="fade">
                                      <p:cBhvr>
                                        <p:cTn id="226" dur="500"/>
                                        <p:tgtEl>
                                          <p:spTgt spid="180"/>
                                        </p:tgtEl>
                                      </p:cBhvr>
                                    </p:animEffect>
                                    <p:set>
                                      <p:cBhvr>
                                        <p:cTn id="227" dur="1" fill="hold">
                                          <p:stCondLst>
                                            <p:cond delay="499"/>
                                          </p:stCondLst>
                                        </p:cTn>
                                        <p:tgtEl>
                                          <p:spTgt spid="180"/>
                                        </p:tgtEl>
                                        <p:attrNameLst>
                                          <p:attrName>style.visibility</p:attrName>
                                        </p:attrNameLst>
                                      </p:cBhvr>
                                      <p:to>
                                        <p:strVal val="hidden"/>
                                      </p:to>
                                    </p:set>
                                  </p:childTnLst>
                                </p:cTn>
                              </p:par>
                            </p:childTnLst>
                          </p:cTn>
                        </p:par>
                        <p:par>
                          <p:cTn id="228" fill="hold">
                            <p:stCondLst>
                              <p:cond delay="500"/>
                            </p:stCondLst>
                            <p:childTnLst>
                              <p:par>
                                <p:cTn id="229" presetID="22" presetClass="entr" presetSubtype="8" fill="hold" nodeType="afterEffect">
                                  <p:stCondLst>
                                    <p:cond delay="0"/>
                                  </p:stCondLst>
                                  <p:childTnLst>
                                    <p:set>
                                      <p:cBhvr>
                                        <p:cTn id="230" dur="1" fill="hold">
                                          <p:stCondLst>
                                            <p:cond delay="0"/>
                                          </p:stCondLst>
                                        </p:cTn>
                                        <p:tgtEl>
                                          <p:spTgt spid="104"/>
                                        </p:tgtEl>
                                        <p:attrNameLst>
                                          <p:attrName>style.visibility</p:attrName>
                                        </p:attrNameLst>
                                      </p:cBhvr>
                                      <p:to>
                                        <p:strVal val="visible"/>
                                      </p:to>
                                    </p:set>
                                    <p:animEffect transition="in" filter="wipe(left)">
                                      <p:cBhvr>
                                        <p:cTn id="231" dur="500"/>
                                        <p:tgtEl>
                                          <p:spTgt spid="104"/>
                                        </p:tgtEl>
                                      </p:cBhvr>
                                    </p:animEffect>
                                  </p:childTnLst>
                                </p:cTn>
                              </p:par>
                              <p:par>
                                <p:cTn id="232" presetID="10" presetClass="entr" presetSubtype="0" fill="hold" grpId="0" nodeType="withEffect">
                                  <p:stCondLst>
                                    <p:cond delay="0"/>
                                  </p:stCondLst>
                                  <p:childTnLst>
                                    <p:set>
                                      <p:cBhvr>
                                        <p:cTn id="233" dur="1" fill="hold">
                                          <p:stCondLst>
                                            <p:cond delay="0"/>
                                          </p:stCondLst>
                                        </p:cTn>
                                        <p:tgtEl>
                                          <p:spTgt spid="100"/>
                                        </p:tgtEl>
                                        <p:attrNameLst>
                                          <p:attrName>style.visibility</p:attrName>
                                        </p:attrNameLst>
                                      </p:cBhvr>
                                      <p:to>
                                        <p:strVal val="visible"/>
                                      </p:to>
                                    </p:set>
                                    <p:animEffect transition="in" filter="fade">
                                      <p:cBhvr>
                                        <p:cTn id="234" dur="500"/>
                                        <p:tgtEl>
                                          <p:spTgt spid="100"/>
                                        </p:tgtEl>
                                      </p:cBhvr>
                                    </p:animEffect>
                                  </p:childTnLst>
                                </p:cTn>
                              </p:par>
                            </p:childTnLst>
                          </p:cTn>
                        </p:par>
                        <p:par>
                          <p:cTn id="235" fill="hold">
                            <p:stCondLst>
                              <p:cond delay="1000"/>
                            </p:stCondLst>
                            <p:childTnLst>
                              <p:par>
                                <p:cTn id="236" presetID="21" presetClass="entr" presetSubtype="1" fill="hold" grpId="0" nodeType="afterEffect">
                                  <p:stCondLst>
                                    <p:cond delay="0"/>
                                  </p:stCondLst>
                                  <p:childTnLst>
                                    <p:set>
                                      <p:cBhvr>
                                        <p:cTn id="237" dur="1" fill="hold">
                                          <p:stCondLst>
                                            <p:cond delay="0"/>
                                          </p:stCondLst>
                                        </p:cTn>
                                        <p:tgtEl>
                                          <p:spTgt spid="92"/>
                                        </p:tgtEl>
                                        <p:attrNameLst>
                                          <p:attrName>style.visibility</p:attrName>
                                        </p:attrNameLst>
                                      </p:cBhvr>
                                      <p:to>
                                        <p:strVal val="visible"/>
                                      </p:to>
                                    </p:set>
                                    <p:animEffect transition="in" filter="wheel(1)">
                                      <p:cBhvr>
                                        <p:cTn id="238" dur="2000"/>
                                        <p:tgtEl>
                                          <p:spTgt spid="92"/>
                                        </p:tgtEl>
                                      </p:cBhvr>
                                    </p:animEffect>
                                  </p:childTnLst>
                                </p:cTn>
                              </p:par>
                              <p:par>
                                <p:cTn id="239" presetID="1" presetClass="emph" presetSubtype="2" fill="hold" nodeType="withEffect">
                                  <p:stCondLst>
                                    <p:cond delay="0"/>
                                  </p:stCondLst>
                                  <p:childTnLst>
                                    <p:animClr clrSpc="rgb" dir="cw">
                                      <p:cBhvr>
                                        <p:cTn id="240" dur="2000" fill="hold"/>
                                        <p:tgtEl>
                                          <p:spTgt spid="65"/>
                                        </p:tgtEl>
                                        <p:attrNameLst>
                                          <p:attrName>fillcolor</p:attrName>
                                        </p:attrNameLst>
                                      </p:cBhvr>
                                      <p:to>
                                        <a:srgbClr val="68217A"/>
                                      </p:to>
                                    </p:animClr>
                                    <p:set>
                                      <p:cBhvr>
                                        <p:cTn id="241" dur="2000" fill="hold"/>
                                        <p:tgtEl>
                                          <p:spTgt spid="65"/>
                                        </p:tgtEl>
                                        <p:attrNameLst>
                                          <p:attrName>fill.type</p:attrName>
                                        </p:attrNameLst>
                                      </p:cBhvr>
                                      <p:to>
                                        <p:strVal val="solid"/>
                                      </p:to>
                                    </p:set>
                                    <p:set>
                                      <p:cBhvr>
                                        <p:cTn id="242" dur="2000" fill="hold"/>
                                        <p:tgtEl>
                                          <p:spTgt spid="65"/>
                                        </p:tgtEl>
                                        <p:attrNameLst>
                                          <p:attrName>fill.on</p:attrName>
                                        </p:attrNameLst>
                                      </p:cBhvr>
                                      <p:to>
                                        <p:strVal val="true"/>
                                      </p:to>
                                    </p:set>
                                  </p:childTnLst>
                                </p:cTn>
                              </p:par>
                              <p:par>
                                <p:cTn id="243" presetID="7" presetClass="emph" presetSubtype="2" fill="hold" nodeType="withEffect">
                                  <p:stCondLst>
                                    <p:cond delay="0"/>
                                  </p:stCondLst>
                                  <p:childTnLst>
                                    <p:animClr clrSpc="rgb" dir="cw">
                                      <p:cBhvr>
                                        <p:cTn id="244" dur="2000" fill="hold"/>
                                        <p:tgtEl>
                                          <p:spTgt spid="65"/>
                                        </p:tgtEl>
                                        <p:attrNameLst>
                                          <p:attrName>stroke.color</p:attrName>
                                        </p:attrNameLst>
                                      </p:cBhvr>
                                      <p:to>
                                        <a:srgbClr val="34103D"/>
                                      </p:to>
                                    </p:animClr>
                                    <p:set>
                                      <p:cBhvr>
                                        <p:cTn id="245" dur="2000" fill="hold"/>
                                        <p:tgtEl>
                                          <p:spTgt spid="65"/>
                                        </p:tgtEl>
                                        <p:attrNameLst>
                                          <p:attrName>stroke.on</p:attrName>
                                        </p:attrNameLst>
                                      </p:cBhvr>
                                      <p:to>
                                        <p:strVal val="true"/>
                                      </p:to>
                                    </p:set>
                                  </p:childTnLst>
                                </p:cTn>
                              </p:par>
                            </p:childTnLst>
                          </p:cTn>
                        </p:par>
                      </p:childTnLst>
                    </p:cTn>
                  </p:par>
                  <p:par>
                    <p:cTn id="246" fill="hold">
                      <p:stCondLst>
                        <p:cond delay="indefinite"/>
                      </p:stCondLst>
                      <p:childTnLst>
                        <p:par>
                          <p:cTn id="247" fill="hold">
                            <p:stCondLst>
                              <p:cond delay="0"/>
                            </p:stCondLst>
                            <p:childTnLst>
                              <p:par>
                                <p:cTn id="248" presetID="10" presetClass="exit" presetSubtype="0" fill="hold" nodeType="clickEffect">
                                  <p:stCondLst>
                                    <p:cond delay="0"/>
                                  </p:stCondLst>
                                  <p:childTnLst>
                                    <p:animEffect transition="out" filter="fade">
                                      <p:cBhvr>
                                        <p:cTn id="249" dur="500"/>
                                        <p:tgtEl>
                                          <p:spTgt spid="104"/>
                                        </p:tgtEl>
                                      </p:cBhvr>
                                    </p:animEffect>
                                    <p:set>
                                      <p:cBhvr>
                                        <p:cTn id="250" dur="1" fill="hold">
                                          <p:stCondLst>
                                            <p:cond delay="499"/>
                                          </p:stCondLst>
                                        </p:cTn>
                                        <p:tgtEl>
                                          <p:spTgt spid="104"/>
                                        </p:tgtEl>
                                        <p:attrNameLst>
                                          <p:attrName>style.visibility</p:attrName>
                                        </p:attrNameLst>
                                      </p:cBhvr>
                                      <p:to>
                                        <p:strVal val="hidden"/>
                                      </p:to>
                                    </p:set>
                                  </p:childTnLst>
                                </p:cTn>
                              </p:par>
                              <p:par>
                                <p:cTn id="251" presetID="10" presetClass="exit" presetSubtype="0" fill="hold" grpId="1" nodeType="withEffect">
                                  <p:stCondLst>
                                    <p:cond delay="0"/>
                                  </p:stCondLst>
                                  <p:childTnLst>
                                    <p:animEffect transition="out" filter="fade">
                                      <p:cBhvr>
                                        <p:cTn id="252" dur="500"/>
                                        <p:tgtEl>
                                          <p:spTgt spid="100"/>
                                        </p:tgtEl>
                                      </p:cBhvr>
                                    </p:animEffect>
                                    <p:set>
                                      <p:cBhvr>
                                        <p:cTn id="253" dur="1" fill="hold">
                                          <p:stCondLst>
                                            <p:cond delay="499"/>
                                          </p:stCondLst>
                                        </p:cTn>
                                        <p:tgtEl>
                                          <p:spTgt spid="100"/>
                                        </p:tgtEl>
                                        <p:attrNameLst>
                                          <p:attrName>style.visibility</p:attrName>
                                        </p:attrNameLst>
                                      </p:cBhvr>
                                      <p:to>
                                        <p:strVal val="hidden"/>
                                      </p:to>
                                    </p:set>
                                  </p:childTnLst>
                                </p:cTn>
                              </p:par>
                              <p:par>
                                <p:cTn id="254" presetID="10" presetClass="exit" presetSubtype="0" fill="hold" grpId="1" nodeType="withEffect">
                                  <p:stCondLst>
                                    <p:cond delay="0"/>
                                  </p:stCondLst>
                                  <p:childTnLst>
                                    <p:animEffect transition="out" filter="fade">
                                      <p:cBhvr>
                                        <p:cTn id="255" dur="500"/>
                                        <p:tgtEl>
                                          <p:spTgt spid="92"/>
                                        </p:tgtEl>
                                      </p:cBhvr>
                                    </p:animEffect>
                                    <p:set>
                                      <p:cBhvr>
                                        <p:cTn id="256" dur="1" fill="hold">
                                          <p:stCondLst>
                                            <p:cond delay="499"/>
                                          </p:stCondLst>
                                        </p:cTn>
                                        <p:tgtEl>
                                          <p:spTgt spid="92"/>
                                        </p:tgtEl>
                                        <p:attrNameLst>
                                          <p:attrName>style.visibility</p:attrName>
                                        </p:attrNameLst>
                                      </p:cBhvr>
                                      <p:to>
                                        <p:strVal val="hidden"/>
                                      </p:to>
                                    </p:set>
                                  </p:childTnLst>
                                </p:cTn>
                              </p:par>
                              <p:par>
                                <p:cTn id="257" presetID="10" presetClass="exit" presetSubtype="0" fill="hold" grpId="1" nodeType="withEffect">
                                  <p:stCondLst>
                                    <p:cond delay="0"/>
                                  </p:stCondLst>
                                  <p:childTnLst>
                                    <p:animEffect transition="out" filter="fade">
                                      <p:cBhvr>
                                        <p:cTn id="258" dur="500"/>
                                        <p:tgtEl>
                                          <p:spTgt spid="118"/>
                                        </p:tgtEl>
                                      </p:cBhvr>
                                    </p:animEffect>
                                    <p:set>
                                      <p:cBhvr>
                                        <p:cTn id="259" dur="1" fill="hold">
                                          <p:stCondLst>
                                            <p:cond delay="499"/>
                                          </p:stCondLst>
                                        </p:cTn>
                                        <p:tgtEl>
                                          <p:spTgt spid="1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 grpId="0" uiExpand="1" build="p"/>
      <p:bldP spid="62" grpId="0" animBg="1"/>
      <p:bldP spid="62" grpId="1" animBg="1"/>
      <p:bldP spid="62" grpId="2" animBg="1"/>
      <p:bldP spid="58" grpId="0" animBg="1"/>
      <p:bldP spid="58" grpId="1" animBg="1"/>
      <p:bldP spid="64" grpId="0" animBg="1"/>
      <p:bldP spid="64" grpId="1" animBg="1"/>
      <p:bldP spid="65" grpId="0" animBg="1"/>
      <p:bldP spid="63" grpId="0" animBg="1"/>
      <p:bldP spid="63" grpId="1" animBg="1"/>
      <p:bldP spid="86" grpId="0" animBg="1"/>
      <p:bldP spid="86" grpId="1" animBg="1"/>
      <p:bldP spid="118" grpId="0" animBg="1"/>
      <p:bldP spid="118" grpId="1" animBg="1"/>
      <p:bldP spid="178" grpId="0" animBg="1"/>
      <p:bldP spid="178" grpId="1" animBg="1"/>
      <p:bldP spid="179" grpId="0" animBg="1"/>
      <p:bldP spid="179" grpId="1" animBg="1"/>
      <p:bldP spid="96" grpId="0" animBg="1"/>
      <p:bldP spid="96" grpId="1" animBg="1"/>
      <p:bldP spid="97" grpId="0" animBg="1"/>
      <p:bldP spid="97" grpId="1" animBg="1"/>
      <p:bldP spid="105" grpId="0" animBg="1"/>
      <p:bldP spid="105" grpId="1" animBg="1"/>
      <p:bldP spid="99" grpId="0" animBg="1"/>
      <p:bldP spid="99" grpId="1" animBg="1"/>
      <p:bldP spid="107" grpId="0" animBg="1"/>
      <p:bldP spid="107" grpId="1" animBg="1"/>
      <p:bldP spid="189" grpId="0" animBg="1"/>
      <p:bldP spid="189" grpId="1" animBg="1"/>
      <p:bldP spid="180" grpId="0" animBg="1"/>
      <p:bldP spid="180" grpId="1" animBg="1"/>
      <p:bldP spid="100" grpId="0" animBg="1"/>
      <p:bldP spid="100" grpId="1" animBg="1"/>
      <p:bldP spid="92" grpId="0" animBg="1"/>
      <p:bldP spid="92"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Evaluation Site </a:t>
            </a:r>
            <a:r>
              <a:rPr lang="en-US" dirty="0" smtClean="0"/>
              <a:t>Collection Expiry</a:t>
            </a:r>
            <a:endParaRPr lang="en-US" dirty="0"/>
          </a:p>
        </p:txBody>
      </p:sp>
      <p:sp>
        <p:nvSpPr>
          <p:cNvPr id="4" name="Content Placeholder 3"/>
          <p:cNvSpPr>
            <a:spLocks noGrp="1"/>
          </p:cNvSpPr>
          <p:nvPr>
            <p:ph type="body" sz="quarter" idx="10"/>
          </p:nvPr>
        </p:nvSpPr>
        <p:spPr>
          <a:xfrm>
            <a:off x="274638" y="1212850"/>
            <a:ext cx="11887200" cy="4124206"/>
          </a:xfrm>
          <a:prstGeom prst="rect">
            <a:avLst/>
          </a:prstGeom>
        </p:spPr>
        <p:txBody>
          <a:bodyPr/>
          <a:lstStyle/>
          <a:p>
            <a:r>
              <a:rPr lang="en-US" dirty="0" smtClean="0"/>
              <a:t>Timer job periodically deletes expired evaluation sites</a:t>
            </a:r>
          </a:p>
          <a:p>
            <a:pPr lvl="1"/>
            <a:r>
              <a:rPr lang="en-US" dirty="0" smtClean="0"/>
              <a:t>Sent to recycle bin so can be recovered if required</a:t>
            </a:r>
          </a:p>
          <a:p>
            <a:r>
              <a:rPr lang="en-US" dirty="0" err="1" smtClean="0"/>
              <a:t>SPWebApplication.DaysToExpire</a:t>
            </a:r>
            <a:endParaRPr lang="en-US" dirty="0" smtClean="0"/>
          </a:p>
          <a:p>
            <a:pPr lvl="1"/>
            <a:r>
              <a:rPr lang="en-US" dirty="0" smtClean="0"/>
              <a:t>Defaults to 30 (days)</a:t>
            </a:r>
          </a:p>
          <a:p>
            <a:r>
              <a:rPr lang="en-US" dirty="0" err="1"/>
              <a:t>SPSite.EvaluationExpiry</a:t>
            </a:r>
            <a:endParaRPr lang="en-US" dirty="0"/>
          </a:p>
          <a:p>
            <a:pPr lvl="1"/>
            <a:r>
              <a:rPr lang="en-US" dirty="0" smtClean="0"/>
              <a:t>Set initially to evaluation site creation date + </a:t>
            </a:r>
            <a:r>
              <a:rPr lang="en-US" dirty="0" err="1" smtClean="0"/>
              <a:t>SPWebApplication.DaysToExpire</a:t>
            </a:r>
            <a:endParaRPr lang="en-US" dirty="0"/>
          </a:p>
          <a:p>
            <a:pPr lvl="1"/>
            <a:r>
              <a:rPr lang="en-US" dirty="0" smtClean="0"/>
              <a:t>Can be changed to longer or shorter but not cleared</a:t>
            </a:r>
          </a:p>
          <a:p>
            <a:pPr lvl="1"/>
            <a:r>
              <a:rPr lang="en-US" dirty="0" smtClean="0"/>
              <a:t>Site collection status message uses this in evaluation message</a:t>
            </a:r>
          </a:p>
          <a:p>
            <a:pPr lvl="1"/>
            <a:r>
              <a:rPr lang="en-US" dirty="0" smtClean="0"/>
              <a:t>Timer job uses this to determine deletions</a:t>
            </a:r>
            <a:endParaRPr lang="en-US" dirty="0"/>
          </a:p>
        </p:txBody>
      </p:sp>
    </p:spTree>
    <p:extLst>
      <p:ext uri="{BB962C8B-B14F-4D97-AF65-F5344CB8AC3E}">
        <p14:creationId xmlns:p14="http://schemas.microsoft.com/office/powerpoint/2010/main" val="495497653"/>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Customizations And Upgrade</a:t>
            </a:r>
            <a:endParaRPr lang="en-US" dirty="0"/>
          </a:p>
        </p:txBody>
      </p:sp>
    </p:spTree>
    <p:extLst>
      <p:ext uri="{BB962C8B-B14F-4D97-AF65-F5344CB8AC3E}">
        <p14:creationId xmlns:p14="http://schemas.microsoft.com/office/powerpoint/2010/main" val="4048358356"/>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SharePoint 2013 Upgrade Deep Dive</a:t>
            </a:r>
          </a:p>
        </p:txBody>
      </p:sp>
      <p:sp>
        <p:nvSpPr>
          <p:cNvPr id="5" name="Text Placeholder 4"/>
          <p:cNvSpPr>
            <a:spLocks noGrp="1"/>
          </p:cNvSpPr>
          <p:nvPr>
            <p:ph type="body" sz="quarter" idx="12"/>
          </p:nvPr>
        </p:nvSpPr>
        <p:spPr/>
        <p:txBody>
          <a:bodyPr/>
          <a:lstStyle/>
          <a:p>
            <a:r>
              <a:rPr lang="en-US" dirty="0" smtClean="0"/>
              <a:t>Sean Livingston</a:t>
            </a:r>
          </a:p>
          <a:p>
            <a:r>
              <a:rPr lang="en-US" dirty="0" smtClean="0"/>
              <a:t>Senior Program Manager</a:t>
            </a:r>
          </a:p>
        </p:txBody>
      </p:sp>
      <p:sp>
        <p:nvSpPr>
          <p:cNvPr id="2" name="Rectangle 1"/>
          <p:cNvSpPr/>
          <p:nvPr/>
        </p:nvSpPr>
        <p:spPr>
          <a:xfrm>
            <a:off x="11095037" y="906462"/>
            <a:ext cx="955711" cy="369332"/>
          </a:xfrm>
          <a:prstGeom prst="rect">
            <a:avLst/>
          </a:prstGeom>
        </p:spPr>
        <p:txBody>
          <a:bodyPr wrap="none">
            <a:spAutoFit/>
          </a:bodyPr>
          <a:lstStyle/>
          <a:p>
            <a:r>
              <a:rPr lang="en-US" dirty="0" smtClean="0"/>
              <a:t>SPC210</a:t>
            </a:r>
            <a:endParaRPr lang="en-US" dirty="0"/>
          </a:p>
        </p:txBody>
      </p:sp>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Legacy Customizations</a:t>
            </a:r>
            <a:endParaRPr lang="en-US" dirty="0"/>
          </a:p>
        </p:txBody>
      </p:sp>
      <p:sp>
        <p:nvSpPr>
          <p:cNvPr id="3" name="Text Placeholder 2"/>
          <p:cNvSpPr>
            <a:spLocks noGrp="1"/>
          </p:cNvSpPr>
          <p:nvPr>
            <p:ph sz="half" idx="1"/>
          </p:nvPr>
        </p:nvSpPr>
        <p:spPr>
          <a:xfrm>
            <a:off x="855008" y="1861968"/>
            <a:ext cx="5285502" cy="4742837"/>
          </a:xfrm>
        </p:spPr>
        <p:txBody>
          <a:bodyPr/>
          <a:lstStyle/>
          <a:p>
            <a:pPr marL="0" indent="0">
              <a:buNone/>
            </a:pPr>
            <a:r>
              <a:rPr lang="en-US" sz="3200" dirty="0" smtClean="0"/>
              <a:t>Installation</a:t>
            </a:r>
          </a:p>
          <a:p>
            <a:pPr marL="342900" lvl="1" indent="0">
              <a:buNone/>
            </a:pPr>
            <a:r>
              <a:rPr lang="en-US" sz="1800" dirty="0" smtClean="0"/>
              <a:t>Install-</a:t>
            </a:r>
            <a:r>
              <a:rPr lang="en-US" sz="1800" dirty="0" err="1" smtClean="0"/>
              <a:t>SPSolution</a:t>
            </a:r>
            <a:r>
              <a:rPr lang="en-US" sz="1800" dirty="0" smtClean="0"/>
              <a:t> [-</a:t>
            </a:r>
            <a:r>
              <a:rPr lang="en-US" sz="1800" dirty="0" err="1" smtClean="0"/>
              <a:t>CompatibilityLevel</a:t>
            </a:r>
            <a:r>
              <a:rPr lang="en-US" sz="1800" dirty="0" smtClean="0"/>
              <a:t> “14,15”]</a:t>
            </a:r>
          </a:p>
          <a:p>
            <a:pPr marL="342900" lvl="1" indent="0">
              <a:buNone/>
            </a:pPr>
            <a:r>
              <a:rPr lang="en-US" sz="1800" dirty="0" smtClean="0"/>
              <a:t>With </a:t>
            </a:r>
            <a:r>
              <a:rPr lang="en-US" sz="1800" dirty="0" err="1" smtClean="0"/>
              <a:t>CompatibilityLevel</a:t>
            </a:r>
            <a:r>
              <a:rPr lang="en-US" sz="1800" dirty="0" smtClean="0"/>
              <a:t> installation location is admin controlled</a:t>
            </a:r>
          </a:p>
          <a:p>
            <a:pPr marL="342900" lvl="1" indent="0">
              <a:buNone/>
            </a:pPr>
            <a:r>
              <a:rPr lang="en-US" sz="1800" dirty="0" smtClean="0"/>
              <a:t>Without </a:t>
            </a:r>
            <a:r>
              <a:rPr lang="en-US" sz="1800" dirty="0" err="1" smtClean="0"/>
              <a:t>CompatibilityLevel</a:t>
            </a:r>
            <a:r>
              <a:rPr lang="en-US" sz="1800" dirty="0" smtClean="0"/>
              <a:t> solution </a:t>
            </a:r>
            <a:r>
              <a:rPr lang="en-US" sz="1800" dirty="0" err="1" smtClean="0"/>
              <a:t>SharePointProductVersion</a:t>
            </a:r>
            <a:r>
              <a:rPr lang="en-US" sz="1800" dirty="0" smtClean="0"/>
              <a:t> value controls installation location</a:t>
            </a:r>
          </a:p>
          <a:p>
            <a:pPr marL="342900" lvl="1" indent="0">
              <a:buNone/>
            </a:pPr>
            <a:r>
              <a:rPr lang="en-US" sz="1800" dirty="0" err="1" smtClean="0"/>
              <a:t>SPSite.CompatibilityLevel</a:t>
            </a:r>
            <a:r>
              <a:rPr lang="en-US" sz="1800" dirty="0" smtClean="0"/>
              <a:t> determines which version of feature to use first</a:t>
            </a:r>
          </a:p>
          <a:p>
            <a:pPr marL="0" indent="0">
              <a:buNone/>
            </a:pPr>
            <a:r>
              <a:rPr lang="en-US" sz="3200" dirty="0" smtClean="0"/>
              <a:t>Behavioral changes</a:t>
            </a:r>
          </a:p>
          <a:p>
            <a:pPr marL="342900" lvl="1" indent="0">
              <a:buNone/>
            </a:pPr>
            <a:r>
              <a:rPr lang="en-US" sz="1800" dirty="0" smtClean="0"/>
              <a:t>Legacy API use mainly unchanged, should just work</a:t>
            </a:r>
          </a:p>
          <a:p>
            <a:pPr marL="342900" lvl="1" indent="0">
              <a:buNone/>
            </a:pPr>
            <a:r>
              <a:rPr lang="en-US" sz="1800" dirty="0" smtClean="0"/>
              <a:t>Targeting both modes with same code using </a:t>
            </a:r>
            <a:r>
              <a:rPr lang="en-US" sz="1800" dirty="0" err="1" smtClean="0"/>
              <a:t>SPSite.CompatibilityLevel</a:t>
            </a:r>
            <a:r>
              <a:rPr lang="en-US" sz="1800" dirty="0" smtClean="0"/>
              <a:t> to make decisions</a:t>
            </a:r>
            <a:endParaRPr lang="en-US" sz="1800" dirty="0"/>
          </a:p>
        </p:txBody>
      </p:sp>
      <p:graphicFrame>
        <p:nvGraphicFramePr>
          <p:cNvPr id="6" name="Content Placeholder 5"/>
          <p:cNvGraphicFramePr>
            <a:graphicFrameLocks noGrp="1"/>
          </p:cNvGraphicFramePr>
          <p:nvPr>
            <p:ph sz="half" idx="2"/>
            <p:extLst>
              <p:ext uri="{D42A27DB-BD31-4B8C-83A1-F6EECF244321}">
                <p14:modId xmlns:p14="http://schemas.microsoft.com/office/powerpoint/2010/main" val="1921549388"/>
              </p:ext>
            </p:extLst>
          </p:nvPr>
        </p:nvGraphicFramePr>
        <p:xfrm>
          <a:off x="6296025" y="1880146"/>
          <a:ext cx="5868178" cy="3504869"/>
        </p:xfrm>
        <a:graphic>
          <a:graphicData uri="http://schemas.openxmlformats.org/drawingml/2006/table">
            <a:tbl>
              <a:tblPr firstRow="1" firstCol="1" bandRow="1">
                <a:tableStyleId>{B301B821-A1FF-4177-AEE7-76D212191A09}</a:tableStyleId>
              </a:tblPr>
              <a:tblGrid>
                <a:gridCol w="1825930"/>
                <a:gridCol w="4042248"/>
              </a:tblGrid>
              <a:tr h="456869">
                <a:tc>
                  <a:txBody>
                    <a:bodyPr/>
                    <a:lstStyle/>
                    <a:p>
                      <a:pPr marL="0" marR="0">
                        <a:spcBef>
                          <a:spcPts val="0"/>
                        </a:spcBef>
                        <a:spcAft>
                          <a:spcPts val="0"/>
                        </a:spcAft>
                      </a:pPr>
                      <a:r>
                        <a:rPr lang="en-US" sz="2000" dirty="0">
                          <a:effectLst/>
                        </a:rPr>
                        <a:t>Value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9945" marR="69945" marT="0" marB="0"/>
                </a:tc>
                <a:tc>
                  <a:txBody>
                    <a:bodyPr/>
                    <a:lstStyle/>
                    <a:p>
                      <a:pPr marL="0" marR="0">
                        <a:spcBef>
                          <a:spcPts val="0"/>
                        </a:spcBef>
                        <a:spcAft>
                          <a:spcPts val="0"/>
                        </a:spcAft>
                      </a:pPr>
                      <a:r>
                        <a:rPr lang="en-US" sz="2000" dirty="0">
                          <a:effectLst/>
                        </a:rPr>
                        <a:t>Effect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9945" marR="69945" marT="0" marB="0"/>
                </a:tc>
              </a:tr>
              <a:tr h="1119124">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000" dirty="0" smtClean="0">
                          <a:effectLst/>
                        </a:rPr>
                        <a:t>“14,15”</a:t>
                      </a:r>
                      <a:endParaRPr lang="en-US"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2000" dirty="0" smtClean="0">
                          <a:effectLst/>
                        </a:rPr>
                        <a:t>“</a:t>
                      </a:r>
                      <a:r>
                        <a:rPr lang="en-US" sz="2000" dirty="0" err="1">
                          <a:effectLst/>
                        </a:rPr>
                        <a:t>AllVersions</a:t>
                      </a:r>
                      <a:r>
                        <a:rPr lang="en-US" sz="2000" dirty="0" smtClean="0">
                          <a:effectLst/>
                        </a:rPr>
                        <a:t>” </a:t>
                      </a:r>
                    </a:p>
                    <a:p>
                      <a:pPr marL="0" marR="0">
                        <a:spcBef>
                          <a:spcPts val="0"/>
                        </a:spcBef>
                        <a:spcAft>
                          <a:spcPts val="0"/>
                        </a:spcAft>
                      </a:pPr>
                      <a:r>
                        <a:rPr lang="en-US" sz="2000" dirty="0" smtClean="0">
                          <a:effectLst/>
                        </a:rPr>
                        <a:t>“</a:t>
                      </a:r>
                      <a:r>
                        <a:rPr lang="en-US" sz="2000" dirty="0">
                          <a:effectLst/>
                        </a:rPr>
                        <a:t>All</a:t>
                      </a:r>
                      <a:r>
                        <a:rPr lang="en-US" sz="2000" dirty="0" smtClean="0">
                          <a:effectLst/>
                        </a:rPr>
                        <a:t>”</a:t>
                      </a:r>
                    </a:p>
                  </a:txBody>
                  <a:tcPr marL="69945" marR="69945" marT="0" marB="0"/>
                </a:tc>
                <a:tc>
                  <a:txBody>
                    <a:bodyPr/>
                    <a:lstStyle/>
                    <a:p>
                      <a:pPr marL="0" marR="0">
                        <a:spcBef>
                          <a:spcPts val="0"/>
                        </a:spcBef>
                        <a:spcAft>
                          <a:spcPts val="0"/>
                        </a:spcAft>
                      </a:pPr>
                      <a:r>
                        <a:rPr lang="en-US" sz="2000" dirty="0">
                          <a:effectLst/>
                        </a:rPr>
                        <a:t>Installs solution to both 14 and 15 directories (in the 2013 product, subject to change in future versions)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9945" marR="69945" marT="0" marB="0"/>
                </a:tc>
              </a:tr>
              <a:tr h="839343">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000" dirty="0" smtClean="0">
                          <a:effectLst/>
                        </a:rPr>
                        <a:t>14</a:t>
                      </a:r>
                      <a:endParaRPr lang="en-US"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2000" dirty="0" smtClean="0">
                          <a:effectLst/>
                        </a:rPr>
                        <a:t>“</a:t>
                      </a:r>
                      <a:r>
                        <a:rPr lang="en-US" sz="2000" dirty="0" err="1">
                          <a:effectLst/>
                        </a:rPr>
                        <a:t>OldVersions</a:t>
                      </a:r>
                      <a:r>
                        <a:rPr lang="en-US" sz="2000" dirty="0" smtClean="0">
                          <a:effectLst/>
                        </a:rPr>
                        <a:t>”</a:t>
                      </a:r>
                    </a:p>
                    <a:p>
                      <a:pPr marL="0" marR="0">
                        <a:spcBef>
                          <a:spcPts val="0"/>
                        </a:spcBef>
                        <a:spcAft>
                          <a:spcPts val="0"/>
                        </a:spcAft>
                      </a:pPr>
                      <a:r>
                        <a:rPr lang="en-US" sz="2000" dirty="0" smtClean="0">
                          <a:effectLst/>
                        </a:rPr>
                        <a:t>“</a:t>
                      </a:r>
                      <a:r>
                        <a:rPr lang="en-US" sz="2000" dirty="0">
                          <a:effectLst/>
                        </a:rPr>
                        <a:t>Old</a:t>
                      </a:r>
                      <a:r>
                        <a:rPr lang="en-US" sz="2000" dirty="0" smtClean="0">
                          <a:effectLst/>
                        </a:rPr>
                        <a:t>”</a:t>
                      </a:r>
                    </a:p>
                  </a:txBody>
                  <a:tcPr marL="69945" marR="69945" marT="0" marB="0"/>
                </a:tc>
                <a:tc>
                  <a:txBody>
                    <a:bodyPr/>
                    <a:lstStyle/>
                    <a:p>
                      <a:pPr marL="0" marR="0">
                        <a:spcBef>
                          <a:spcPts val="0"/>
                        </a:spcBef>
                        <a:spcAft>
                          <a:spcPts val="0"/>
                        </a:spcAft>
                      </a:pPr>
                      <a:r>
                        <a:rPr lang="en-US" sz="2000" dirty="0">
                          <a:effectLst/>
                        </a:rPr>
                        <a:t>Installs solution to 14 directories only (in the 2013 product, subject to change in future versions)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9945" marR="69945" marT="0" marB="0"/>
                </a:tc>
              </a:tr>
              <a:tr h="839343">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000" dirty="0" smtClean="0">
                          <a:effectLst/>
                        </a:rPr>
                        <a:t>15</a:t>
                      </a:r>
                      <a:endParaRPr lang="en-US"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2000" dirty="0" smtClean="0">
                          <a:effectLst/>
                        </a:rPr>
                        <a:t>“</a:t>
                      </a:r>
                      <a:r>
                        <a:rPr lang="en-US" sz="2000" dirty="0" err="1" smtClean="0">
                          <a:effectLst/>
                        </a:rPr>
                        <a:t>NewVersion</a:t>
                      </a:r>
                      <a:r>
                        <a:rPr lang="en-US" sz="2000" dirty="0" smtClean="0">
                          <a:effectLst/>
                        </a:rPr>
                        <a:t>”</a:t>
                      </a:r>
                    </a:p>
                    <a:p>
                      <a:pPr marL="0" marR="0">
                        <a:spcBef>
                          <a:spcPts val="0"/>
                        </a:spcBef>
                        <a:spcAft>
                          <a:spcPts val="0"/>
                        </a:spcAft>
                      </a:pPr>
                      <a:r>
                        <a:rPr lang="en-US" sz="2000" dirty="0" smtClean="0">
                          <a:effectLst/>
                        </a:rPr>
                        <a:t>“</a:t>
                      </a:r>
                      <a:r>
                        <a:rPr lang="en-US" sz="2000" dirty="0">
                          <a:effectLst/>
                        </a:rPr>
                        <a:t>New</a:t>
                      </a:r>
                      <a:r>
                        <a:rPr lang="en-US" sz="2000" dirty="0" smtClean="0">
                          <a:effectLst/>
                        </a:rPr>
                        <a:t>”</a:t>
                      </a:r>
                    </a:p>
                  </a:txBody>
                  <a:tcPr marL="69945" marR="69945" marT="0" marB="0"/>
                </a:tc>
                <a:tc>
                  <a:txBody>
                    <a:bodyPr/>
                    <a:lstStyle/>
                    <a:p>
                      <a:pPr marL="0" marR="0">
                        <a:spcBef>
                          <a:spcPts val="0"/>
                        </a:spcBef>
                        <a:spcAft>
                          <a:spcPts val="0"/>
                        </a:spcAft>
                      </a:pPr>
                      <a:r>
                        <a:rPr lang="en-US" sz="2000" dirty="0">
                          <a:effectLst/>
                        </a:rPr>
                        <a:t>Installs solution to 15 directories only (in the 2013 product, subject to change in future versions)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9945" marR="69945" marT="0" marB="0"/>
                </a:tc>
              </a:tr>
            </a:tbl>
          </a:graphicData>
        </a:graphic>
      </p:graphicFrame>
    </p:spTree>
    <p:extLst>
      <p:ext uri="{BB962C8B-B14F-4D97-AF65-F5344CB8AC3E}">
        <p14:creationId xmlns:p14="http://schemas.microsoft.com/office/powerpoint/2010/main" val="21643779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14 </a:t>
            </a:r>
            <a:r>
              <a:rPr lang="en-US" sz="3600" dirty="0"/>
              <a:t>Solution </a:t>
            </a:r>
            <a:r>
              <a:rPr lang="en-US" sz="3600" dirty="0" smtClean="0"/>
              <a:t>Deployment Defaults Or With </a:t>
            </a:r>
            <a:r>
              <a:rPr lang="en-US" sz="3600" dirty="0" err="1" smtClean="0"/>
              <a:t>CompatibilityLevel</a:t>
            </a:r>
            <a:r>
              <a:rPr lang="en-US" sz="3600" dirty="0" smtClean="0"/>
              <a:t>=14</a:t>
            </a:r>
            <a:endParaRPr lang="en-US" sz="3600" dirty="0"/>
          </a:p>
        </p:txBody>
      </p:sp>
      <p:cxnSp>
        <p:nvCxnSpPr>
          <p:cNvPr id="28" name="Elbow Connector 27"/>
          <p:cNvCxnSpPr>
            <a:stCxn id="257" idx="2"/>
            <a:endCxn id="265" idx="1"/>
          </p:cNvCxnSpPr>
          <p:nvPr/>
        </p:nvCxnSpPr>
        <p:spPr>
          <a:xfrm rot="16200000" flipH="1">
            <a:off x="3908865" y="1750493"/>
            <a:ext cx="165604" cy="90924"/>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Elbow Connector 29"/>
          <p:cNvCxnSpPr>
            <a:stCxn id="257" idx="2"/>
            <a:endCxn id="262" idx="1"/>
          </p:cNvCxnSpPr>
          <p:nvPr/>
        </p:nvCxnSpPr>
        <p:spPr>
          <a:xfrm rot="16200000" flipH="1">
            <a:off x="3109650" y="2549707"/>
            <a:ext cx="1754681" cy="81568"/>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Elbow Connector 31"/>
          <p:cNvCxnSpPr>
            <a:stCxn id="265" idx="2"/>
            <a:endCxn id="101" idx="1"/>
          </p:cNvCxnSpPr>
          <p:nvPr/>
        </p:nvCxnSpPr>
        <p:spPr>
          <a:xfrm rot="16200000" flipH="1">
            <a:off x="4606083" y="2005282"/>
            <a:ext cx="168498" cy="91407"/>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Elbow Connector 33"/>
          <p:cNvCxnSpPr>
            <a:stCxn id="101" idx="2"/>
            <a:endCxn id="115" idx="1"/>
          </p:cNvCxnSpPr>
          <p:nvPr/>
        </p:nvCxnSpPr>
        <p:spPr>
          <a:xfrm rot="16200000" flipH="1">
            <a:off x="5050457" y="2516290"/>
            <a:ext cx="680076" cy="93921"/>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Snip Single Corner Rectangle 43"/>
          <p:cNvSpPr/>
          <p:nvPr/>
        </p:nvSpPr>
        <p:spPr>
          <a:xfrm>
            <a:off x="8344120" y="1476618"/>
            <a:ext cx="3986258" cy="5038736"/>
          </a:xfrm>
          <a:prstGeom prst="snip1Rect">
            <a:avLst>
              <a:gd name="adj" fmla="val 8096"/>
            </a:avLst>
          </a:prstGeom>
        </p:spPr>
        <p:style>
          <a:lnRef idx="2">
            <a:schemeClr val="dk1">
              <a:shade val="50000"/>
            </a:schemeClr>
          </a:lnRef>
          <a:fillRef idx="1">
            <a:schemeClr val="dk1"/>
          </a:fillRef>
          <a:effectRef idx="0">
            <a:schemeClr val="dk1"/>
          </a:effectRef>
          <a:fontRef idx="minor">
            <a:schemeClr val="lt1"/>
          </a:fontRef>
        </p:style>
        <p:txBody>
          <a:bodyPr tIns="0" rtlCol="0" anchor="t"/>
          <a:lstStyle/>
          <a:p>
            <a:r>
              <a:rPr lang="en-US" sz="1428" dirty="0"/>
              <a:t>&lt;Solution </a:t>
            </a:r>
            <a:r>
              <a:rPr lang="en-US" sz="1428" dirty="0" err="1"/>
              <a:t>SharePointProductVersion</a:t>
            </a:r>
            <a:r>
              <a:rPr lang="en-US" sz="1428" dirty="0"/>
              <a:t>=“</a:t>
            </a:r>
            <a:r>
              <a:rPr lang="en-US" sz="1428" b="1" u="sng" dirty="0"/>
              <a:t>14</a:t>
            </a:r>
            <a:r>
              <a:rPr lang="en-US" sz="1428" dirty="0"/>
              <a:t>”&gt;</a:t>
            </a:r>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r>
              <a:rPr lang="en-US" sz="1428" dirty="0"/>
              <a:t>&lt;/Solution&gt;</a:t>
            </a:r>
          </a:p>
        </p:txBody>
      </p:sp>
      <p:cxnSp>
        <p:nvCxnSpPr>
          <p:cNvPr id="58" name="Elbow Connector 57"/>
          <p:cNvCxnSpPr>
            <a:stCxn id="46" idx="2"/>
            <a:endCxn id="101" idx="3"/>
          </p:cNvCxnSpPr>
          <p:nvPr/>
        </p:nvCxnSpPr>
        <p:spPr>
          <a:xfrm rot="10800000">
            <a:off x="5951036" y="2135234"/>
            <a:ext cx="2521335" cy="678482"/>
          </a:xfrm>
          <a:prstGeom prst="bentConnector3">
            <a:avLst>
              <a:gd name="adj1" fmla="val 11984"/>
            </a:avLst>
          </a:prstGeom>
          <a:ln w="28575" cmpd="sng">
            <a:solidFill>
              <a:schemeClr val="accent5"/>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68" name="Elbow Connector 67"/>
          <p:cNvCxnSpPr>
            <a:stCxn id="101" idx="2"/>
            <a:endCxn id="109" idx="1"/>
          </p:cNvCxnSpPr>
          <p:nvPr/>
        </p:nvCxnSpPr>
        <p:spPr>
          <a:xfrm rot="16200000" flipH="1">
            <a:off x="5178082" y="2388666"/>
            <a:ext cx="424829" cy="93921"/>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Elbow Connector 72"/>
          <p:cNvCxnSpPr>
            <a:stCxn id="101" idx="2"/>
            <a:endCxn id="104" idx="1"/>
          </p:cNvCxnSpPr>
          <p:nvPr/>
        </p:nvCxnSpPr>
        <p:spPr>
          <a:xfrm rot="16200000" flipH="1">
            <a:off x="5307907" y="2258841"/>
            <a:ext cx="166476" cy="95219"/>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Elbow Connector 57"/>
          <p:cNvCxnSpPr>
            <a:stCxn id="181" idx="2"/>
            <a:endCxn id="115" idx="3"/>
          </p:cNvCxnSpPr>
          <p:nvPr/>
        </p:nvCxnSpPr>
        <p:spPr>
          <a:xfrm rot="10800000">
            <a:off x="6652456" y="2903291"/>
            <a:ext cx="1915640" cy="818436"/>
          </a:xfrm>
          <a:prstGeom prst="bentConnector3">
            <a:avLst>
              <a:gd name="adj1" fmla="val 43689"/>
            </a:avLst>
          </a:prstGeom>
          <a:ln w="28575" cmpd="sng">
            <a:solidFill>
              <a:schemeClr val="accent5"/>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80" name="Elbow Connector 57"/>
          <p:cNvCxnSpPr>
            <a:stCxn id="48" idx="2"/>
            <a:endCxn id="109" idx="3"/>
          </p:cNvCxnSpPr>
          <p:nvPr/>
        </p:nvCxnSpPr>
        <p:spPr>
          <a:xfrm rot="10800000">
            <a:off x="6652453" y="2648041"/>
            <a:ext cx="1803925" cy="1638697"/>
          </a:xfrm>
          <a:prstGeom prst="bentConnector3">
            <a:avLst>
              <a:gd name="adj1" fmla="val 32288"/>
            </a:avLst>
          </a:prstGeom>
          <a:ln w="28575" cmpd="sng">
            <a:solidFill>
              <a:schemeClr val="accent3"/>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84" name="Elbow Connector 57"/>
          <p:cNvCxnSpPr>
            <a:stCxn id="49" idx="2"/>
            <a:endCxn id="112" idx="3"/>
          </p:cNvCxnSpPr>
          <p:nvPr/>
        </p:nvCxnSpPr>
        <p:spPr>
          <a:xfrm rot="10800000">
            <a:off x="6652453" y="3162114"/>
            <a:ext cx="1803925" cy="1384827"/>
          </a:xfrm>
          <a:prstGeom prst="bentConnector3">
            <a:avLst>
              <a:gd name="adj1" fmla="val 47127"/>
            </a:avLst>
          </a:prstGeom>
          <a:ln w="28575" cmpd="sng">
            <a:solidFill>
              <a:schemeClr val="accent3"/>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36" name="Elbow Connector 35"/>
          <p:cNvCxnSpPr>
            <a:stCxn id="262" idx="2"/>
            <a:endCxn id="274" idx="1"/>
          </p:cNvCxnSpPr>
          <p:nvPr/>
        </p:nvCxnSpPr>
        <p:spPr>
          <a:xfrm rot="16200000" flipH="1">
            <a:off x="4467013" y="3724074"/>
            <a:ext cx="427934" cy="91406"/>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Elbow Connector 57"/>
          <p:cNvCxnSpPr>
            <a:stCxn id="95" idx="2"/>
            <a:endCxn id="262" idx="3"/>
          </p:cNvCxnSpPr>
          <p:nvPr/>
        </p:nvCxnSpPr>
        <p:spPr>
          <a:xfrm rot="10800000" flipV="1">
            <a:off x="5242776" y="1985616"/>
            <a:ext cx="3238768" cy="1482216"/>
          </a:xfrm>
          <a:prstGeom prst="bentConnector3">
            <a:avLst>
              <a:gd name="adj1" fmla="val 52933"/>
            </a:avLst>
          </a:prstGeom>
          <a:ln w="28575" cmpd="sng">
            <a:solidFill>
              <a:schemeClr val="accent2"/>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100" name="Elbow Connector 51"/>
          <p:cNvCxnSpPr>
            <a:stCxn id="94" idx="2"/>
            <a:endCxn id="253" idx="3"/>
          </p:cNvCxnSpPr>
          <p:nvPr/>
        </p:nvCxnSpPr>
        <p:spPr>
          <a:xfrm rot="10800000" flipV="1">
            <a:off x="4553053" y="6056789"/>
            <a:ext cx="3903327" cy="370586"/>
          </a:xfrm>
          <a:prstGeom prst="bentConnector3">
            <a:avLst>
              <a:gd name="adj1" fmla="val 7303"/>
            </a:avLst>
          </a:prstGeom>
          <a:ln w="28575" cmpd="sng">
            <a:solidFill>
              <a:schemeClr val="accent4"/>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106" name="Elbow Connector 51"/>
          <p:cNvCxnSpPr>
            <a:stCxn id="105" idx="2"/>
            <a:endCxn id="246" idx="3"/>
          </p:cNvCxnSpPr>
          <p:nvPr/>
        </p:nvCxnSpPr>
        <p:spPr>
          <a:xfrm rot="10800000" flipV="1">
            <a:off x="2445854" y="5796735"/>
            <a:ext cx="6022145" cy="392305"/>
          </a:xfrm>
          <a:prstGeom prst="bentConnector3">
            <a:avLst>
              <a:gd name="adj1" fmla="val 6839"/>
            </a:avLst>
          </a:prstGeom>
          <a:ln w="28575" cmpd="sng">
            <a:solidFill>
              <a:schemeClr val="accent4"/>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139" name="Elbow Connector 138"/>
          <p:cNvCxnSpPr>
            <a:stCxn id="262" idx="2"/>
            <a:endCxn id="280" idx="1"/>
          </p:cNvCxnSpPr>
          <p:nvPr/>
        </p:nvCxnSpPr>
        <p:spPr>
          <a:xfrm rot="16200000" flipH="1">
            <a:off x="4338683" y="3852403"/>
            <a:ext cx="683318" cy="90136"/>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42" name="Group 141"/>
          <p:cNvGrpSpPr>
            <a:grpSpLocks noChangeAspect="1"/>
          </p:cNvGrpSpPr>
          <p:nvPr/>
        </p:nvGrpSpPr>
        <p:grpSpPr>
          <a:xfrm>
            <a:off x="531950" y="1486248"/>
            <a:ext cx="1214998" cy="226904"/>
            <a:chOff x="2590800" y="1725426"/>
            <a:chExt cx="2656984" cy="678427"/>
          </a:xfrm>
        </p:grpSpPr>
        <p:sp>
          <p:nvSpPr>
            <p:cNvPr id="143" name="Snip Single Corner Rectangle 142"/>
            <p:cNvSpPr>
              <a:spLocks noChangeAspect="1"/>
            </p:cNvSpPr>
            <p:nvPr/>
          </p:nvSpPr>
          <p:spPr>
            <a:xfrm>
              <a:off x="2590800" y="1725426"/>
              <a:ext cx="838201" cy="678425"/>
            </a:xfrm>
            <a:prstGeom prst="snip1Rect">
              <a:avLst/>
            </a:prstGeom>
          </p:spPr>
          <p:style>
            <a:lnRef idx="2">
              <a:schemeClr val="dk1">
                <a:shade val="50000"/>
              </a:schemeClr>
            </a:lnRef>
            <a:fillRef idx="1">
              <a:schemeClr val="dk1"/>
            </a:fillRef>
            <a:effectRef idx="0">
              <a:schemeClr val="dk1"/>
            </a:effectRef>
            <a:fontRef idx="minor">
              <a:schemeClr val="lt1"/>
            </a:fontRef>
          </p:style>
          <p:txBody>
            <a:bodyPr lIns="46630" rIns="46630" rtlCol="0" anchor="ctr"/>
            <a:lstStyle/>
            <a:p>
              <a:endParaRPr lang="en-US" sz="1020"/>
            </a:p>
          </p:txBody>
        </p:sp>
        <p:sp>
          <p:nvSpPr>
            <p:cNvPr id="144" name="Rectangle 143"/>
            <p:cNvSpPr>
              <a:spLocks noChangeAspect="1"/>
            </p:cNvSpPr>
            <p:nvPr/>
          </p:nvSpPr>
          <p:spPr>
            <a:xfrm>
              <a:off x="2590800" y="1877748"/>
              <a:ext cx="2656984" cy="526105"/>
            </a:xfrm>
            <a:prstGeom prst="rect">
              <a:avLst/>
            </a:prstGeom>
          </p:spPr>
          <p:style>
            <a:lnRef idx="2">
              <a:schemeClr val="dk1">
                <a:shade val="50000"/>
              </a:schemeClr>
            </a:lnRef>
            <a:fillRef idx="1">
              <a:schemeClr val="dk1"/>
            </a:fillRef>
            <a:effectRef idx="0">
              <a:schemeClr val="dk1"/>
            </a:effectRef>
            <a:fontRef idx="minor">
              <a:schemeClr val="lt1"/>
            </a:fontRef>
          </p:style>
          <p:txBody>
            <a:bodyPr lIns="46630" rIns="46630" rtlCol="0" anchor="ctr"/>
            <a:lstStyle/>
            <a:p>
              <a:r>
                <a:rPr lang="en-US" sz="918" dirty="0"/>
                <a:t>IIS Site</a:t>
              </a:r>
            </a:p>
          </p:txBody>
        </p:sp>
      </p:grpSp>
      <p:cxnSp>
        <p:nvCxnSpPr>
          <p:cNvPr id="159" name="Elbow Connector 158"/>
          <p:cNvCxnSpPr>
            <a:stCxn id="144" idx="2"/>
            <a:endCxn id="212" idx="1"/>
          </p:cNvCxnSpPr>
          <p:nvPr/>
        </p:nvCxnSpPr>
        <p:spPr>
          <a:xfrm rot="16200000" flipH="1">
            <a:off x="846839" y="2005761"/>
            <a:ext cx="676628" cy="91406"/>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Elbow Connector 160"/>
          <p:cNvCxnSpPr>
            <a:stCxn id="144" idx="2"/>
            <a:endCxn id="232" idx="1"/>
          </p:cNvCxnSpPr>
          <p:nvPr/>
        </p:nvCxnSpPr>
        <p:spPr>
          <a:xfrm rot="16200000" flipH="1">
            <a:off x="464937" y="2387665"/>
            <a:ext cx="1440431" cy="91405"/>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Elbow Connector 162"/>
          <p:cNvCxnSpPr>
            <a:stCxn id="212" idx="2"/>
            <a:endCxn id="215" idx="1"/>
          </p:cNvCxnSpPr>
          <p:nvPr/>
        </p:nvCxnSpPr>
        <p:spPr>
          <a:xfrm rot="16200000" flipH="1">
            <a:off x="1781998" y="2534115"/>
            <a:ext cx="204121" cy="91406"/>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 name="Elbow Connector 164"/>
          <p:cNvCxnSpPr>
            <a:stCxn id="232" idx="2"/>
            <a:endCxn id="235" idx="1"/>
          </p:cNvCxnSpPr>
          <p:nvPr/>
        </p:nvCxnSpPr>
        <p:spPr>
          <a:xfrm rot="16200000" flipH="1">
            <a:off x="1788166" y="3291748"/>
            <a:ext cx="191782" cy="91408"/>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4" name="Elbow Connector 173"/>
          <p:cNvCxnSpPr>
            <a:stCxn id="101" idx="2"/>
            <a:endCxn id="112" idx="1"/>
          </p:cNvCxnSpPr>
          <p:nvPr/>
        </p:nvCxnSpPr>
        <p:spPr>
          <a:xfrm rot="16200000" flipH="1">
            <a:off x="4921047" y="2645701"/>
            <a:ext cx="938899" cy="93921"/>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2" name="Group 191"/>
          <p:cNvGrpSpPr>
            <a:grpSpLocks noChangeAspect="1"/>
          </p:cNvGrpSpPr>
          <p:nvPr/>
        </p:nvGrpSpPr>
        <p:grpSpPr>
          <a:xfrm>
            <a:off x="1232168" y="3848927"/>
            <a:ext cx="1213687" cy="226904"/>
            <a:chOff x="2590800" y="1725426"/>
            <a:chExt cx="2654113" cy="678427"/>
          </a:xfrm>
        </p:grpSpPr>
        <p:sp>
          <p:nvSpPr>
            <p:cNvPr id="193" name="Snip Single Corner Rectangle 192"/>
            <p:cNvSpPr>
              <a:spLocks noChangeAspect="1"/>
            </p:cNvSpPr>
            <p:nvPr/>
          </p:nvSpPr>
          <p:spPr>
            <a:xfrm>
              <a:off x="2590800" y="1725426"/>
              <a:ext cx="838201" cy="678425"/>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endParaRPr lang="en-US" sz="1020"/>
            </a:p>
          </p:txBody>
        </p:sp>
        <p:sp>
          <p:nvSpPr>
            <p:cNvPr id="194" name="Rectangle 193"/>
            <p:cNvSpPr>
              <a:spLocks noChangeAspect="1"/>
            </p:cNvSpPr>
            <p:nvPr/>
          </p:nvSpPr>
          <p:spPr>
            <a:xfrm>
              <a:off x="2590800" y="1877748"/>
              <a:ext cx="2654113" cy="52610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r>
                <a:rPr lang="en-US" sz="918" dirty="0"/>
                <a:t>_</a:t>
              </a:r>
              <a:r>
                <a:rPr lang="en-US" sz="918" dirty="0" err="1"/>
                <a:t>vti_bin</a:t>
              </a:r>
              <a:endParaRPr lang="en-US" sz="918" dirty="0"/>
            </a:p>
          </p:txBody>
        </p:sp>
      </p:grpSp>
      <p:grpSp>
        <p:nvGrpSpPr>
          <p:cNvPr id="201" name="Group 200"/>
          <p:cNvGrpSpPr>
            <a:grpSpLocks noChangeAspect="1"/>
          </p:cNvGrpSpPr>
          <p:nvPr/>
        </p:nvGrpSpPr>
        <p:grpSpPr>
          <a:xfrm>
            <a:off x="1232168" y="5785103"/>
            <a:ext cx="1213687" cy="226904"/>
            <a:chOff x="2590800" y="1725426"/>
            <a:chExt cx="2237781" cy="678427"/>
          </a:xfrm>
        </p:grpSpPr>
        <p:sp>
          <p:nvSpPr>
            <p:cNvPr id="202" name="Snip Single Corner Rectangle 201"/>
            <p:cNvSpPr>
              <a:spLocks noChangeAspect="1"/>
            </p:cNvSpPr>
            <p:nvPr/>
          </p:nvSpPr>
          <p:spPr>
            <a:xfrm>
              <a:off x="2590800" y="1725426"/>
              <a:ext cx="838201" cy="678425"/>
            </a:xfrm>
            <a:prstGeom prst="snip1Rect">
              <a:avLst/>
            </a:prstGeom>
          </p:spPr>
          <p:style>
            <a:lnRef idx="2">
              <a:schemeClr val="accent6">
                <a:shade val="50000"/>
              </a:schemeClr>
            </a:lnRef>
            <a:fillRef idx="1">
              <a:schemeClr val="accent6"/>
            </a:fillRef>
            <a:effectRef idx="0">
              <a:schemeClr val="accent6"/>
            </a:effectRef>
            <a:fontRef idx="minor">
              <a:schemeClr val="lt1"/>
            </a:fontRef>
          </p:style>
          <p:txBody>
            <a:bodyPr lIns="46630" rIns="46630" rtlCol="0" anchor="ctr"/>
            <a:lstStyle/>
            <a:p>
              <a:endParaRPr lang="en-US" sz="1020"/>
            </a:p>
          </p:txBody>
        </p:sp>
        <p:sp>
          <p:nvSpPr>
            <p:cNvPr id="203" name="Rectangle 202"/>
            <p:cNvSpPr>
              <a:spLocks noChangeAspect="1"/>
            </p:cNvSpPr>
            <p:nvPr/>
          </p:nvSpPr>
          <p:spPr>
            <a:xfrm>
              <a:off x="2590800" y="1877748"/>
              <a:ext cx="2237781" cy="52610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46630" rIns="46630" rtlCol="0" anchor="ctr"/>
            <a:lstStyle/>
            <a:p>
              <a:r>
                <a:rPr lang="en-US" sz="918" dirty="0" err="1"/>
                <a:t>App_GlobalResources</a:t>
              </a:r>
              <a:endParaRPr lang="en-US" sz="714" dirty="0"/>
            </a:p>
          </p:txBody>
        </p:sp>
      </p:grpSp>
      <p:cxnSp>
        <p:nvCxnSpPr>
          <p:cNvPr id="207" name="Elbow Connector 206"/>
          <p:cNvCxnSpPr>
            <a:stCxn id="144" idx="2"/>
            <a:endCxn id="203" idx="1"/>
          </p:cNvCxnSpPr>
          <p:nvPr/>
        </p:nvCxnSpPr>
        <p:spPr>
          <a:xfrm rot="16200000" flipH="1">
            <a:off x="-919630" y="3772229"/>
            <a:ext cx="4210876" cy="92720"/>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10" name="Group 209"/>
          <p:cNvGrpSpPr>
            <a:grpSpLocks noChangeAspect="1"/>
          </p:cNvGrpSpPr>
          <p:nvPr/>
        </p:nvGrpSpPr>
        <p:grpSpPr>
          <a:xfrm>
            <a:off x="1230856" y="2250855"/>
            <a:ext cx="1214998" cy="226904"/>
            <a:chOff x="2590800" y="1725426"/>
            <a:chExt cx="2240202" cy="678427"/>
          </a:xfrm>
        </p:grpSpPr>
        <p:sp>
          <p:nvSpPr>
            <p:cNvPr id="211" name="Snip Single Corner Rectangle 210"/>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212" name="Rectangle 211"/>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816" dirty="0"/>
                <a:t>_</a:t>
              </a:r>
              <a:r>
                <a:rPr lang="en-US" sz="918" dirty="0" err="1"/>
                <a:t>controltemplates</a:t>
              </a:r>
              <a:endParaRPr lang="en-US" sz="816" dirty="0"/>
            </a:p>
          </p:txBody>
        </p:sp>
      </p:grpSp>
      <p:grpSp>
        <p:nvGrpSpPr>
          <p:cNvPr id="213" name="Group 212"/>
          <p:cNvGrpSpPr>
            <a:grpSpLocks noChangeAspect="1"/>
          </p:cNvGrpSpPr>
          <p:nvPr/>
        </p:nvGrpSpPr>
        <p:grpSpPr>
          <a:xfrm>
            <a:off x="1929762" y="2542955"/>
            <a:ext cx="1214998" cy="226904"/>
            <a:chOff x="2590800" y="1725426"/>
            <a:chExt cx="2240202" cy="678427"/>
          </a:xfrm>
        </p:grpSpPr>
        <p:sp>
          <p:nvSpPr>
            <p:cNvPr id="214" name="Snip Single Corner Rectangle 213"/>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215" name="Rectangle 214"/>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15</a:t>
              </a:r>
            </a:p>
          </p:txBody>
        </p:sp>
      </p:grpSp>
      <p:grpSp>
        <p:nvGrpSpPr>
          <p:cNvPr id="230" name="Group 229"/>
          <p:cNvGrpSpPr>
            <a:grpSpLocks noChangeAspect="1"/>
          </p:cNvGrpSpPr>
          <p:nvPr/>
        </p:nvGrpSpPr>
        <p:grpSpPr>
          <a:xfrm>
            <a:off x="1230855" y="3014659"/>
            <a:ext cx="1214998" cy="226904"/>
            <a:chOff x="2590800" y="1725426"/>
            <a:chExt cx="2240202" cy="678427"/>
          </a:xfrm>
        </p:grpSpPr>
        <p:sp>
          <p:nvSpPr>
            <p:cNvPr id="231" name="Snip Single Corner Rectangle 230"/>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232" name="Rectangle 231"/>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_layouts</a:t>
              </a:r>
            </a:p>
          </p:txBody>
        </p:sp>
      </p:grpSp>
      <p:grpSp>
        <p:nvGrpSpPr>
          <p:cNvPr id="233" name="Group 232"/>
          <p:cNvGrpSpPr>
            <a:grpSpLocks noChangeAspect="1"/>
          </p:cNvGrpSpPr>
          <p:nvPr/>
        </p:nvGrpSpPr>
        <p:grpSpPr>
          <a:xfrm>
            <a:off x="1929762" y="3294420"/>
            <a:ext cx="1214998" cy="226904"/>
            <a:chOff x="2590800" y="1725426"/>
            <a:chExt cx="2240202" cy="678427"/>
          </a:xfrm>
        </p:grpSpPr>
        <p:sp>
          <p:nvSpPr>
            <p:cNvPr id="234" name="Snip Single Corner Rectangle 233"/>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235" name="Rectangle 234"/>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15</a:t>
              </a:r>
            </a:p>
          </p:txBody>
        </p:sp>
      </p:grpSp>
      <p:cxnSp>
        <p:nvCxnSpPr>
          <p:cNvPr id="241" name="Elbow Connector 240"/>
          <p:cNvCxnSpPr>
            <a:stCxn id="144" idx="2"/>
            <a:endCxn id="194" idx="1"/>
          </p:cNvCxnSpPr>
          <p:nvPr/>
        </p:nvCxnSpPr>
        <p:spPr>
          <a:xfrm rot="16200000" flipH="1">
            <a:off x="48457" y="2804141"/>
            <a:ext cx="2274699" cy="92719"/>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44" name="Group 243"/>
          <p:cNvGrpSpPr>
            <a:grpSpLocks noChangeAspect="1"/>
          </p:cNvGrpSpPr>
          <p:nvPr/>
        </p:nvGrpSpPr>
        <p:grpSpPr>
          <a:xfrm>
            <a:off x="1232168" y="6050117"/>
            <a:ext cx="1213687" cy="226904"/>
            <a:chOff x="2590800" y="1725426"/>
            <a:chExt cx="2654113" cy="678427"/>
          </a:xfrm>
        </p:grpSpPr>
        <p:sp>
          <p:nvSpPr>
            <p:cNvPr id="245" name="Snip Single Corner Rectangle 244"/>
            <p:cNvSpPr>
              <a:spLocks noChangeAspect="1"/>
            </p:cNvSpPr>
            <p:nvPr/>
          </p:nvSpPr>
          <p:spPr>
            <a:xfrm>
              <a:off x="2590800" y="1725426"/>
              <a:ext cx="838201" cy="678425"/>
            </a:xfrm>
            <a:prstGeom prst="snip1Rect">
              <a:avLst/>
            </a:prstGeom>
          </p:spPr>
          <p:style>
            <a:lnRef idx="2">
              <a:schemeClr val="accent4">
                <a:shade val="50000"/>
              </a:schemeClr>
            </a:lnRef>
            <a:fillRef idx="1">
              <a:schemeClr val="accent4"/>
            </a:fillRef>
            <a:effectRef idx="0">
              <a:schemeClr val="accent4"/>
            </a:effectRef>
            <a:fontRef idx="minor">
              <a:schemeClr val="lt1"/>
            </a:fontRef>
          </p:style>
          <p:txBody>
            <a:bodyPr lIns="46630" rIns="46630" rtlCol="0" anchor="ctr"/>
            <a:lstStyle/>
            <a:p>
              <a:endParaRPr lang="en-US" sz="1020"/>
            </a:p>
          </p:txBody>
        </p:sp>
        <p:sp>
          <p:nvSpPr>
            <p:cNvPr id="246" name="Rectangle 245"/>
            <p:cNvSpPr>
              <a:spLocks noChangeAspect="1"/>
            </p:cNvSpPr>
            <p:nvPr/>
          </p:nvSpPr>
          <p:spPr>
            <a:xfrm>
              <a:off x="2590800" y="1877748"/>
              <a:ext cx="2654113" cy="52610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lIns="46630" rIns="46630" rtlCol="0" anchor="ctr"/>
            <a:lstStyle/>
            <a:p>
              <a:r>
                <a:rPr lang="en-US" sz="918" dirty="0"/>
                <a:t>bin</a:t>
              </a:r>
            </a:p>
          </p:txBody>
        </p:sp>
      </p:grpSp>
      <p:cxnSp>
        <p:nvCxnSpPr>
          <p:cNvPr id="248" name="Elbow Connector 247"/>
          <p:cNvCxnSpPr>
            <a:stCxn id="144" idx="2"/>
            <a:endCxn id="246" idx="1"/>
          </p:cNvCxnSpPr>
          <p:nvPr/>
        </p:nvCxnSpPr>
        <p:spPr>
          <a:xfrm rot="16200000" flipH="1">
            <a:off x="-1052137" y="3904734"/>
            <a:ext cx="4475889" cy="92720"/>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1" name="Group 250"/>
          <p:cNvGrpSpPr>
            <a:grpSpLocks noChangeAspect="1"/>
          </p:cNvGrpSpPr>
          <p:nvPr/>
        </p:nvGrpSpPr>
        <p:grpSpPr>
          <a:xfrm>
            <a:off x="3339365" y="6288451"/>
            <a:ext cx="1213687" cy="226904"/>
            <a:chOff x="2590800" y="1725426"/>
            <a:chExt cx="2654113" cy="678427"/>
          </a:xfrm>
        </p:grpSpPr>
        <p:sp>
          <p:nvSpPr>
            <p:cNvPr id="252" name="Snip Single Corner Rectangle 251"/>
            <p:cNvSpPr>
              <a:spLocks noChangeAspect="1"/>
            </p:cNvSpPr>
            <p:nvPr/>
          </p:nvSpPr>
          <p:spPr>
            <a:xfrm>
              <a:off x="2590800" y="1725426"/>
              <a:ext cx="838201" cy="678425"/>
            </a:xfrm>
            <a:prstGeom prst="snip1Rect">
              <a:avLst/>
            </a:prstGeom>
          </p:spPr>
          <p:style>
            <a:lnRef idx="2">
              <a:schemeClr val="accent4">
                <a:shade val="50000"/>
              </a:schemeClr>
            </a:lnRef>
            <a:fillRef idx="1">
              <a:schemeClr val="accent4"/>
            </a:fillRef>
            <a:effectRef idx="0">
              <a:schemeClr val="accent4"/>
            </a:effectRef>
            <a:fontRef idx="minor">
              <a:schemeClr val="lt1"/>
            </a:fontRef>
          </p:style>
          <p:txBody>
            <a:bodyPr lIns="46630" rIns="46630" rtlCol="0" anchor="ctr"/>
            <a:lstStyle/>
            <a:p>
              <a:endParaRPr lang="en-US" sz="1020"/>
            </a:p>
          </p:txBody>
        </p:sp>
        <p:sp>
          <p:nvSpPr>
            <p:cNvPr id="253" name="Rectangle 252"/>
            <p:cNvSpPr>
              <a:spLocks noChangeAspect="1"/>
            </p:cNvSpPr>
            <p:nvPr/>
          </p:nvSpPr>
          <p:spPr>
            <a:xfrm>
              <a:off x="2590800" y="1877748"/>
              <a:ext cx="2654113" cy="52610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lIns="46630" rIns="46630" rtlCol="0" anchor="ctr"/>
            <a:lstStyle/>
            <a:p>
              <a:r>
                <a:rPr lang="en-US" sz="918" dirty="0"/>
                <a:t>GAC</a:t>
              </a:r>
            </a:p>
          </p:txBody>
        </p:sp>
      </p:grpSp>
      <p:grpSp>
        <p:nvGrpSpPr>
          <p:cNvPr id="255" name="Group 254"/>
          <p:cNvGrpSpPr>
            <a:grpSpLocks noChangeAspect="1"/>
          </p:cNvGrpSpPr>
          <p:nvPr/>
        </p:nvGrpSpPr>
        <p:grpSpPr>
          <a:xfrm>
            <a:off x="3338709" y="1486248"/>
            <a:ext cx="1214998" cy="226904"/>
            <a:chOff x="2590800" y="1725426"/>
            <a:chExt cx="2656984" cy="678427"/>
          </a:xfrm>
        </p:grpSpPr>
        <p:sp>
          <p:nvSpPr>
            <p:cNvPr id="256" name="Snip Single Corner Rectangle 255"/>
            <p:cNvSpPr>
              <a:spLocks noChangeAspect="1"/>
            </p:cNvSpPr>
            <p:nvPr/>
          </p:nvSpPr>
          <p:spPr>
            <a:xfrm>
              <a:off x="2590800" y="1725426"/>
              <a:ext cx="838201" cy="678425"/>
            </a:xfrm>
            <a:prstGeom prst="snip1Rect">
              <a:avLst/>
            </a:prstGeom>
          </p:spPr>
          <p:style>
            <a:lnRef idx="2">
              <a:schemeClr val="dk1">
                <a:shade val="50000"/>
              </a:schemeClr>
            </a:lnRef>
            <a:fillRef idx="1">
              <a:schemeClr val="dk1"/>
            </a:fillRef>
            <a:effectRef idx="0">
              <a:schemeClr val="dk1"/>
            </a:effectRef>
            <a:fontRef idx="minor">
              <a:schemeClr val="lt1"/>
            </a:fontRef>
          </p:style>
          <p:txBody>
            <a:bodyPr lIns="46630" rIns="46630" rtlCol="0" anchor="ctr"/>
            <a:lstStyle/>
            <a:p>
              <a:endParaRPr lang="en-US" sz="816"/>
            </a:p>
          </p:txBody>
        </p:sp>
        <p:sp>
          <p:nvSpPr>
            <p:cNvPr id="257" name="Rectangle 256"/>
            <p:cNvSpPr>
              <a:spLocks noChangeAspect="1"/>
            </p:cNvSpPr>
            <p:nvPr/>
          </p:nvSpPr>
          <p:spPr>
            <a:xfrm>
              <a:off x="2590800" y="1877748"/>
              <a:ext cx="2656984" cy="526105"/>
            </a:xfrm>
            <a:prstGeom prst="rect">
              <a:avLst/>
            </a:prstGeom>
          </p:spPr>
          <p:style>
            <a:lnRef idx="2">
              <a:schemeClr val="dk1">
                <a:shade val="50000"/>
              </a:schemeClr>
            </a:lnRef>
            <a:fillRef idx="1">
              <a:schemeClr val="dk1"/>
            </a:fillRef>
            <a:effectRef idx="0">
              <a:schemeClr val="dk1"/>
            </a:effectRef>
            <a:fontRef idx="minor">
              <a:schemeClr val="lt1"/>
            </a:fontRef>
          </p:style>
          <p:txBody>
            <a:bodyPr lIns="46630" rIns="46630" rtlCol="0" anchor="ctr"/>
            <a:lstStyle/>
            <a:p>
              <a:r>
                <a:rPr lang="en-US" sz="816" dirty="0"/>
                <a:t>Web Server Extensions</a:t>
              </a:r>
            </a:p>
          </p:txBody>
        </p:sp>
      </p:grpSp>
      <p:grpSp>
        <p:nvGrpSpPr>
          <p:cNvPr id="260" name="Group 259"/>
          <p:cNvGrpSpPr>
            <a:grpSpLocks noChangeAspect="1"/>
          </p:cNvGrpSpPr>
          <p:nvPr/>
        </p:nvGrpSpPr>
        <p:grpSpPr>
          <a:xfrm>
            <a:off x="4027776" y="3328908"/>
            <a:ext cx="1214998" cy="226904"/>
            <a:chOff x="2590800" y="1725426"/>
            <a:chExt cx="2240202" cy="678427"/>
          </a:xfrm>
        </p:grpSpPr>
        <p:sp>
          <p:nvSpPr>
            <p:cNvPr id="261" name="Snip Single Corner Rectangle 260"/>
            <p:cNvSpPr>
              <a:spLocks noChangeAspect="1"/>
            </p:cNvSpPr>
            <p:nvPr/>
          </p:nvSpPr>
          <p:spPr>
            <a:xfrm>
              <a:off x="2590800" y="1725426"/>
              <a:ext cx="838201" cy="678425"/>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endParaRPr lang="en-US" sz="1020"/>
            </a:p>
          </p:txBody>
        </p:sp>
        <p:sp>
          <p:nvSpPr>
            <p:cNvPr id="262" name="Rectangle 261"/>
            <p:cNvSpPr>
              <a:spLocks noChangeAspect="1"/>
            </p:cNvSpPr>
            <p:nvPr/>
          </p:nvSpPr>
          <p:spPr>
            <a:xfrm>
              <a:off x="2590800" y="1877748"/>
              <a:ext cx="2240202" cy="52610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r>
                <a:rPr lang="en-US" sz="918" dirty="0"/>
                <a:t>15</a:t>
              </a:r>
            </a:p>
          </p:txBody>
        </p:sp>
      </p:grpSp>
      <p:grpSp>
        <p:nvGrpSpPr>
          <p:cNvPr id="263" name="Group 262"/>
          <p:cNvGrpSpPr>
            <a:grpSpLocks noChangeAspect="1"/>
          </p:cNvGrpSpPr>
          <p:nvPr/>
        </p:nvGrpSpPr>
        <p:grpSpPr>
          <a:xfrm>
            <a:off x="4037131" y="1739832"/>
            <a:ext cx="1214998" cy="226904"/>
            <a:chOff x="2590800" y="1725426"/>
            <a:chExt cx="2240202" cy="678427"/>
          </a:xfrm>
        </p:grpSpPr>
        <p:sp>
          <p:nvSpPr>
            <p:cNvPr id="264" name="Snip Single Corner Rectangle 263"/>
            <p:cNvSpPr>
              <a:spLocks noChangeAspect="1"/>
            </p:cNvSpPr>
            <p:nvPr/>
          </p:nvSpPr>
          <p:spPr>
            <a:xfrm>
              <a:off x="2590800" y="1725426"/>
              <a:ext cx="838201" cy="678425"/>
            </a:xfrm>
            <a:prstGeom prst="snip1Rect">
              <a:avLst/>
            </a:prstGeom>
          </p:spPr>
          <p:style>
            <a:lnRef idx="2">
              <a:schemeClr val="dk1">
                <a:shade val="50000"/>
              </a:schemeClr>
            </a:lnRef>
            <a:fillRef idx="1">
              <a:schemeClr val="dk1"/>
            </a:fillRef>
            <a:effectRef idx="0">
              <a:schemeClr val="dk1"/>
            </a:effectRef>
            <a:fontRef idx="minor">
              <a:schemeClr val="lt1"/>
            </a:fontRef>
          </p:style>
          <p:txBody>
            <a:bodyPr lIns="46630" rIns="46630" rtlCol="0" anchor="ctr"/>
            <a:lstStyle/>
            <a:p>
              <a:endParaRPr lang="en-US" sz="1020"/>
            </a:p>
          </p:txBody>
        </p:sp>
        <p:sp>
          <p:nvSpPr>
            <p:cNvPr id="265" name="Rectangle 264"/>
            <p:cNvSpPr>
              <a:spLocks noChangeAspect="1"/>
            </p:cNvSpPr>
            <p:nvPr/>
          </p:nvSpPr>
          <p:spPr>
            <a:xfrm>
              <a:off x="2590800" y="1877748"/>
              <a:ext cx="2240202" cy="526105"/>
            </a:xfrm>
            <a:prstGeom prst="rect">
              <a:avLst/>
            </a:prstGeom>
          </p:spPr>
          <p:style>
            <a:lnRef idx="2">
              <a:schemeClr val="dk1">
                <a:shade val="50000"/>
              </a:schemeClr>
            </a:lnRef>
            <a:fillRef idx="1">
              <a:schemeClr val="dk1"/>
            </a:fillRef>
            <a:effectRef idx="0">
              <a:schemeClr val="dk1"/>
            </a:effectRef>
            <a:fontRef idx="minor">
              <a:schemeClr val="lt1"/>
            </a:fontRef>
          </p:style>
          <p:txBody>
            <a:bodyPr lIns="46630" rIns="46630" rtlCol="0" anchor="ctr"/>
            <a:lstStyle/>
            <a:p>
              <a:r>
                <a:rPr lang="en-US" sz="918" dirty="0"/>
                <a:t>14</a:t>
              </a:r>
            </a:p>
          </p:txBody>
        </p:sp>
      </p:grpSp>
      <p:grpSp>
        <p:nvGrpSpPr>
          <p:cNvPr id="272" name="Group 271"/>
          <p:cNvGrpSpPr>
            <a:grpSpLocks noChangeAspect="1"/>
          </p:cNvGrpSpPr>
          <p:nvPr/>
        </p:nvGrpSpPr>
        <p:grpSpPr>
          <a:xfrm>
            <a:off x="4726682" y="3844821"/>
            <a:ext cx="1214998" cy="226904"/>
            <a:chOff x="2590800" y="1725426"/>
            <a:chExt cx="2240202" cy="678427"/>
          </a:xfrm>
        </p:grpSpPr>
        <p:sp>
          <p:nvSpPr>
            <p:cNvPr id="273" name="Snip Single Corner Rectangle 272"/>
            <p:cNvSpPr>
              <a:spLocks noChangeAspect="1"/>
            </p:cNvSpPr>
            <p:nvPr/>
          </p:nvSpPr>
          <p:spPr>
            <a:xfrm>
              <a:off x="2590800" y="1725426"/>
              <a:ext cx="838201" cy="678425"/>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endParaRPr lang="en-US" sz="1020"/>
            </a:p>
          </p:txBody>
        </p:sp>
        <p:sp>
          <p:nvSpPr>
            <p:cNvPr id="274" name="Rectangle 273"/>
            <p:cNvSpPr>
              <a:spLocks noChangeAspect="1"/>
            </p:cNvSpPr>
            <p:nvPr/>
          </p:nvSpPr>
          <p:spPr>
            <a:xfrm>
              <a:off x="2590800" y="1877748"/>
              <a:ext cx="2240202" cy="52610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r>
                <a:rPr lang="en-US" sz="918" dirty="0"/>
                <a:t>ISAPI</a:t>
              </a:r>
            </a:p>
          </p:txBody>
        </p:sp>
      </p:grpSp>
      <p:grpSp>
        <p:nvGrpSpPr>
          <p:cNvPr id="278" name="Group 277"/>
          <p:cNvGrpSpPr>
            <a:grpSpLocks noChangeAspect="1"/>
          </p:cNvGrpSpPr>
          <p:nvPr/>
        </p:nvGrpSpPr>
        <p:grpSpPr>
          <a:xfrm>
            <a:off x="4725412" y="4100205"/>
            <a:ext cx="1214998" cy="226904"/>
            <a:chOff x="2590800" y="1725426"/>
            <a:chExt cx="2240202" cy="678427"/>
          </a:xfrm>
        </p:grpSpPr>
        <p:sp>
          <p:nvSpPr>
            <p:cNvPr id="279" name="Snip Single Corner Rectangle 278"/>
            <p:cNvSpPr>
              <a:spLocks noChangeAspect="1"/>
            </p:cNvSpPr>
            <p:nvPr/>
          </p:nvSpPr>
          <p:spPr>
            <a:xfrm>
              <a:off x="2590800" y="1725426"/>
              <a:ext cx="838201" cy="678425"/>
            </a:xfrm>
            <a:prstGeom prst="snip1Rect">
              <a:avLst/>
            </a:prstGeom>
          </p:spPr>
          <p:style>
            <a:lnRef idx="2">
              <a:schemeClr val="accent6">
                <a:shade val="50000"/>
              </a:schemeClr>
            </a:lnRef>
            <a:fillRef idx="1">
              <a:schemeClr val="accent6"/>
            </a:fillRef>
            <a:effectRef idx="0">
              <a:schemeClr val="accent6"/>
            </a:effectRef>
            <a:fontRef idx="minor">
              <a:schemeClr val="lt1"/>
            </a:fontRef>
          </p:style>
          <p:txBody>
            <a:bodyPr lIns="46630" rIns="46630" rtlCol="0" anchor="ctr"/>
            <a:lstStyle/>
            <a:p>
              <a:endParaRPr lang="en-US" sz="1020"/>
            </a:p>
          </p:txBody>
        </p:sp>
        <p:sp>
          <p:nvSpPr>
            <p:cNvPr id="280" name="Rectangle 279"/>
            <p:cNvSpPr>
              <a:spLocks noChangeAspect="1"/>
            </p:cNvSpPr>
            <p:nvPr/>
          </p:nvSpPr>
          <p:spPr>
            <a:xfrm>
              <a:off x="2590800" y="1877748"/>
              <a:ext cx="2240202" cy="52610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46630" rIns="46630" rtlCol="0" anchor="ctr"/>
            <a:lstStyle/>
            <a:p>
              <a:r>
                <a:rPr lang="en-US" sz="918" dirty="0"/>
                <a:t>Resources</a:t>
              </a:r>
            </a:p>
          </p:txBody>
        </p:sp>
      </p:grpSp>
      <p:grpSp>
        <p:nvGrpSpPr>
          <p:cNvPr id="98" name="Group 97"/>
          <p:cNvGrpSpPr>
            <a:grpSpLocks noChangeAspect="1"/>
          </p:cNvGrpSpPr>
          <p:nvPr/>
        </p:nvGrpSpPr>
        <p:grpSpPr>
          <a:xfrm>
            <a:off x="4736037" y="1996309"/>
            <a:ext cx="1214998" cy="226904"/>
            <a:chOff x="2590800" y="1725426"/>
            <a:chExt cx="2240202" cy="678427"/>
          </a:xfrm>
        </p:grpSpPr>
        <p:sp>
          <p:nvSpPr>
            <p:cNvPr id="99" name="Snip Single Corner Rectangle 98"/>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01" name="Rectangle 100"/>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TEMPLATES</a:t>
              </a:r>
            </a:p>
          </p:txBody>
        </p:sp>
      </p:grpSp>
      <p:grpSp>
        <p:nvGrpSpPr>
          <p:cNvPr id="102" name="Group 101"/>
          <p:cNvGrpSpPr>
            <a:grpSpLocks noChangeAspect="1"/>
          </p:cNvGrpSpPr>
          <p:nvPr/>
        </p:nvGrpSpPr>
        <p:grpSpPr>
          <a:xfrm>
            <a:off x="5438754" y="2250765"/>
            <a:ext cx="1214998" cy="226904"/>
            <a:chOff x="2590800" y="1725426"/>
            <a:chExt cx="2240202" cy="678427"/>
          </a:xfrm>
        </p:grpSpPr>
        <p:sp>
          <p:nvSpPr>
            <p:cNvPr id="103" name="Snip Single Corner Rectangle 102"/>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04" name="Rectangle 103"/>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CONTROLTEMPLATES</a:t>
              </a:r>
              <a:endParaRPr lang="en-US" sz="714" dirty="0"/>
            </a:p>
          </p:txBody>
        </p:sp>
      </p:grpSp>
      <p:grpSp>
        <p:nvGrpSpPr>
          <p:cNvPr id="107" name="Group 106"/>
          <p:cNvGrpSpPr>
            <a:grpSpLocks noChangeAspect="1"/>
          </p:cNvGrpSpPr>
          <p:nvPr/>
        </p:nvGrpSpPr>
        <p:grpSpPr>
          <a:xfrm>
            <a:off x="5437457" y="2509118"/>
            <a:ext cx="1214998" cy="226904"/>
            <a:chOff x="2590800" y="1725426"/>
            <a:chExt cx="2240202" cy="678427"/>
          </a:xfrm>
        </p:grpSpPr>
        <p:sp>
          <p:nvSpPr>
            <p:cNvPr id="108" name="Snip Single Corner Rectangle 107"/>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09" name="Rectangle 108"/>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FEATURES</a:t>
              </a:r>
            </a:p>
          </p:txBody>
        </p:sp>
      </p:grpSp>
      <p:grpSp>
        <p:nvGrpSpPr>
          <p:cNvPr id="110" name="Group 109"/>
          <p:cNvGrpSpPr>
            <a:grpSpLocks noChangeAspect="1"/>
          </p:cNvGrpSpPr>
          <p:nvPr/>
        </p:nvGrpSpPr>
        <p:grpSpPr>
          <a:xfrm>
            <a:off x="5437457" y="3023188"/>
            <a:ext cx="1214998" cy="226904"/>
            <a:chOff x="2590800" y="1725426"/>
            <a:chExt cx="2240202" cy="678427"/>
          </a:xfrm>
        </p:grpSpPr>
        <p:sp>
          <p:nvSpPr>
            <p:cNvPr id="111" name="Snip Single Corner Rectangle 110"/>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12" name="Rectangle 111"/>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err="1"/>
                <a:t>SiteTemplates</a:t>
              </a:r>
              <a:endParaRPr lang="en-US" sz="918" dirty="0"/>
            </a:p>
          </p:txBody>
        </p:sp>
      </p:grpSp>
      <p:grpSp>
        <p:nvGrpSpPr>
          <p:cNvPr id="113" name="Group 112"/>
          <p:cNvGrpSpPr>
            <a:grpSpLocks noChangeAspect="1"/>
          </p:cNvGrpSpPr>
          <p:nvPr/>
        </p:nvGrpSpPr>
        <p:grpSpPr>
          <a:xfrm>
            <a:off x="5437457" y="2764365"/>
            <a:ext cx="1214998" cy="226904"/>
            <a:chOff x="2590800" y="1725426"/>
            <a:chExt cx="2240202" cy="678427"/>
          </a:xfrm>
        </p:grpSpPr>
        <p:sp>
          <p:nvSpPr>
            <p:cNvPr id="114" name="Snip Single Corner Rectangle 113"/>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15" name="Rectangle 114"/>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LAYOUTS</a:t>
              </a:r>
            </a:p>
          </p:txBody>
        </p:sp>
      </p:grpSp>
      <p:cxnSp>
        <p:nvCxnSpPr>
          <p:cNvPr id="134" name="Elbow Connector 133"/>
          <p:cNvCxnSpPr>
            <a:stCxn id="262" idx="2"/>
            <a:endCxn id="145" idx="1"/>
          </p:cNvCxnSpPr>
          <p:nvPr/>
        </p:nvCxnSpPr>
        <p:spPr>
          <a:xfrm rot="16200000" flipH="1">
            <a:off x="4211419" y="3979667"/>
            <a:ext cx="937846" cy="90136"/>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Elbow Connector 134"/>
          <p:cNvCxnSpPr>
            <a:stCxn id="145" idx="2"/>
            <a:endCxn id="157" idx="1"/>
          </p:cNvCxnSpPr>
          <p:nvPr/>
        </p:nvCxnSpPr>
        <p:spPr>
          <a:xfrm rot="16200000" flipH="1">
            <a:off x="4912416" y="5002130"/>
            <a:ext cx="934910" cy="93921"/>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Elbow Connector 135"/>
          <p:cNvCxnSpPr>
            <a:stCxn id="145" idx="2"/>
            <a:endCxn id="151" idx="1"/>
          </p:cNvCxnSpPr>
          <p:nvPr/>
        </p:nvCxnSpPr>
        <p:spPr>
          <a:xfrm rot="16200000" flipH="1">
            <a:off x="5039209" y="4875339"/>
            <a:ext cx="681328" cy="93921"/>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Elbow Connector 136"/>
          <p:cNvCxnSpPr>
            <a:stCxn id="145" idx="2"/>
            <a:endCxn id="148" idx="1"/>
          </p:cNvCxnSpPr>
          <p:nvPr/>
        </p:nvCxnSpPr>
        <p:spPr>
          <a:xfrm rot="16200000" flipH="1">
            <a:off x="5171295" y="4743251"/>
            <a:ext cx="418450" cy="95219"/>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Elbow Connector 137"/>
          <p:cNvCxnSpPr>
            <a:stCxn id="145" idx="2"/>
            <a:endCxn id="154" idx="1"/>
          </p:cNvCxnSpPr>
          <p:nvPr/>
        </p:nvCxnSpPr>
        <p:spPr>
          <a:xfrm rot="16200000" flipH="1">
            <a:off x="4785376" y="5129170"/>
            <a:ext cx="1188990" cy="93921"/>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40" name="Group 139"/>
          <p:cNvGrpSpPr>
            <a:grpSpLocks noChangeAspect="1"/>
          </p:cNvGrpSpPr>
          <p:nvPr/>
        </p:nvGrpSpPr>
        <p:grpSpPr>
          <a:xfrm>
            <a:off x="4725412" y="4354733"/>
            <a:ext cx="1214998" cy="226904"/>
            <a:chOff x="2590800" y="1725426"/>
            <a:chExt cx="2240202" cy="678427"/>
          </a:xfrm>
        </p:grpSpPr>
        <p:sp>
          <p:nvSpPr>
            <p:cNvPr id="141" name="Snip Single Corner Rectangle 140"/>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45" name="Rectangle 144"/>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TEMPLATES</a:t>
              </a:r>
            </a:p>
          </p:txBody>
        </p:sp>
      </p:grpSp>
      <p:grpSp>
        <p:nvGrpSpPr>
          <p:cNvPr id="146" name="Group 145"/>
          <p:cNvGrpSpPr>
            <a:grpSpLocks noChangeAspect="1"/>
          </p:cNvGrpSpPr>
          <p:nvPr/>
        </p:nvGrpSpPr>
        <p:grpSpPr>
          <a:xfrm>
            <a:off x="5428131" y="4861162"/>
            <a:ext cx="1214998" cy="226904"/>
            <a:chOff x="2590800" y="1725426"/>
            <a:chExt cx="2240202" cy="678427"/>
          </a:xfrm>
        </p:grpSpPr>
        <p:sp>
          <p:nvSpPr>
            <p:cNvPr id="147" name="Snip Single Corner Rectangle 146"/>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48" name="Rectangle 147"/>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714" dirty="0"/>
                <a:t>CONTROLTEMPLATES</a:t>
              </a:r>
            </a:p>
          </p:txBody>
        </p:sp>
      </p:grpSp>
      <p:grpSp>
        <p:nvGrpSpPr>
          <p:cNvPr id="149" name="Group 148"/>
          <p:cNvGrpSpPr>
            <a:grpSpLocks noChangeAspect="1"/>
          </p:cNvGrpSpPr>
          <p:nvPr/>
        </p:nvGrpSpPr>
        <p:grpSpPr>
          <a:xfrm>
            <a:off x="5426833" y="5124040"/>
            <a:ext cx="1214998" cy="226904"/>
            <a:chOff x="2590800" y="1725426"/>
            <a:chExt cx="2240202" cy="678427"/>
          </a:xfrm>
        </p:grpSpPr>
        <p:sp>
          <p:nvSpPr>
            <p:cNvPr id="150" name="Snip Single Corner Rectangle 149"/>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51" name="Rectangle 150"/>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FEATURES</a:t>
              </a:r>
            </a:p>
          </p:txBody>
        </p:sp>
      </p:grpSp>
      <p:grpSp>
        <p:nvGrpSpPr>
          <p:cNvPr id="152" name="Group 151"/>
          <p:cNvGrpSpPr>
            <a:grpSpLocks noChangeAspect="1"/>
          </p:cNvGrpSpPr>
          <p:nvPr/>
        </p:nvGrpSpPr>
        <p:grpSpPr>
          <a:xfrm>
            <a:off x="5426833" y="5631702"/>
            <a:ext cx="1214998" cy="226904"/>
            <a:chOff x="2590800" y="1725426"/>
            <a:chExt cx="2240202" cy="678427"/>
          </a:xfrm>
        </p:grpSpPr>
        <p:sp>
          <p:nvSpPr>
            <p:cNvPr id="153" name="Snip Single Corner Rectangle 152"/>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54" name="Rectangle 153"/>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err="1"/>
                <a:t>SiteTemplates</a:t>
              </a:r>
              <a:endParaRPr lang="en-US" sz="918" dirty="0"/>
            </a:p>
          </p:txBody>
        </p:sp>
      </p:grpSp>
      <p:grpSp>
        <p:nvGrpSpPr>
          <p:cNvPr id="155" name="Group 154"/>
          <p:cNvGrpSpPr>
            <a:grpSpLocks noChangeAspect="1"/>
          </p:cNvGrpSpPr>
          <p:nvPr/>
        </p:nvGrpSpPr>
        <p:grpSpPr>
          <a:xfrm>
            <a:off x="5426833" y="5377623"/>
            <a:ext cx="1214998" cy="226904"/>
            <a:chOff x="2590800" y="1725426"/>
            <a:chExt cx="2240202" cy="678427"/>
          </a:xfrm>
        </p:grpSpPr>
        <p:sp>
          <p:nvSpPr>
            <p:cNvPr id="156" name="Snip Single Corner Rectangle 155"/>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57" name="Rectangle 156"/>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LAYOUTS</a:t>
              </a:r>
            </a:p>
          </p:txBody>
        </p:sp>
      </p:grpSp>
      <p:cxnSp>
        <p:nvCxnSpPr>
          <p:cNvPr id="167" name="Elbow Connector 166"/>
          <p:cNvCxnSpPr>
            <a:stCxn id="212" idx="3"/>
            <a:endCxn id="104" idx="1"/>
          </p:cNvCxnSpPr>
          <p:nvPr/>
        </p:nvCxnSpPr>
        <p:spPr>
          <a:xfrm flipV="1">
            <a:off x="2445852" y="2389688"/>
            <a:ext cx="2992900" cy="90"/>
          </a:xfrm>
          <a:prstGeom prst="bentConnector3">
            <a:avLst>
              <a:gd name="adj1" fmla="val 50000"/>
            </a:avLst>
          </a:prstGeom>
          <a:ln cmpd="sng">
            <a:solidFill>
              <a:schemeClr val="accent1"/>
            </a:solidFill>
            <a:prstDash val="sysDash"/>
            <a:tailEnd type="triangle"/>
          </a:ln>
          <a:effectLst/>
        </p:spPr>
        <p:style>
          <a:lnRef idx="2">
            <a:schemeClr val="accent6"/>
          </a:lnRef>
          <a:fillRef idx="0">
            <a:schemeClr val="accent6"/>
          </a:fillRef>
          <a:effectRef idx="1">
            <a:schemeClr val="accent6"/>
          </a:effectRef>
          <a:fontRef idx="minor">
            <a:schemeClr val="tx1"/>
          </a:fontRef>
        </p:style>
      </p:cxnSp>
      <p:cxnSp>
        <p:nvCxnSpPr>
          <p:cNvPr id="168" name="Elbow Connector 167"/>
          <p:cNvCxnSpPr>
            <a:stCxn id="215" idx="3"/>
            <a:endCxn id="148" idx="1"/>
          </p:cNvCxnSpPr>
          <p:nvPr/>
        </p:nvCxnSpPr>
        <p:spPr>
          <a:xfrm>
            <a:off x="3144758" y="2681879"/>
            <a:ext cx="2283371" cy="2318207"/>
          </a:xfrm>
          <a:prstGeom prst="bentConnector3">
            <a:avLst>
              <a:gd name="adj1" fmla="val 12182"/>
            </a:avLst>
          </a:prstGeom>
          <a:ln cmpd="sng">
            <a:solidFill>
              <a:schemeClr val="accent1"/>
            </a:solidFill>
            <a:prstDash val="sysDash"/>
            <a:tailEnd type="triangle"/>
          </a:ln>
          <a:effectLst/>
        </p:spPr>
        <p:style>
          <a:lnRef idx="2">
            <a:schemeClr val="accent6"/>
          </a:lnRef>
          <a:fillRef idx="0">
            <a:schemeClr val="accent6"/>
          </a:fillRef>
          <a:effectRef idx="1">
            <a:schemeClr val="accent6"/>
          </a:effectRef>
          <a:fontRef idx="minor">
            <a:schemeClr val="tx1"/>
          </a:fontRef>
        </p:style>
      </p:cxnSp>
      <p:cxnSp>
        <p:nvCxnSpPr>
          <p:cNvPr id="177" name="Elbow Connector 176"/>
          <p:cNvCxnSpPr>
            <a:stCxn id="232" idx="3"/>
            <a:endCxn id="115" idx="1"/>
          </p:cNvCxnSpPr>
          <p:nvPr/>
        </p:nvCxnSpPr>
        <p:spPr>
          <a:xfrm flipV="1">
            <a:off x="2445853" y="2903290"/>
            <a:ext cx="2991604" cy="250294"/>
          </a:xfrm>
          <a:prstGeom prst="bentConnector3">
            <a:avLst>
              <a:gd name="adj1" fmla="val 46039"/>
            </a:avLst>
          </a:prstGeom>
          <a:ln cmpd="sng">
            <a:solidFill>
              <a:schemeClr val="accent1"/>
            </a:solidFill>
            <a:prstDash val="sysDash"/>
            <a:tailEnd type="triangle"/>
          </a:ln>
          <a:effectLst/>
        </p:spPr>
        <p:style>
          <a:lnRef idx="2">
            <a:schemeClr val="accent6"/>
          </a:lnRef>
          <a:fillRef idx="0">
            <a:schemeClr val="accent6"/>
          </a:fillRef>
          <a:effectRef idx="1">
            <a:schemeClr val="accent6"/>
          </a:effectRef>
          <a:fontRef idx="minor">
            <a:schemeClr val="tx1"/>
          </a:fontRef>
        </p:style>
      </p:cxnSp>
      <p:cxnSp>
        <p:nvCxnSpPr>
          <p:cNvPr id="195" name="Elbow Connector 194"/>
          <p:cNvCxnSpPr>
            <a:stCxn id="194" idx="3"/>
            <a:endCxn id="274" idx="1"/>
          </p:cNvCxnSpPr>
          <p:nvPr/>
        </p:nvCxnSpPr>
        <p:spPr>
          <a:xfrm flipV="1">
            <a:off x="2445854" y="3983746"/>
            <a:ext cx="2280827" cy="4105"/>
          </a:xfrm>
          <a:prstGeom prst="bentConnector3">
            <a:avLst>
              <a:gd name="adj1" fmla="val 50000"/>
            </a:avLst>
          </a:prstGeom>
          <a:ln cmpd="sng">
            <a:solidFill>
              <a:schemeClr val="accent1"/>
            </a:solidFill>
            <a:prstDash val="sysDash"/>
            <a:tailEnd type="triangle"/>
          </a:ln>
          <a:effectLst/>
        </p:spPr>
        <p:style>
          <a:lnRef idx="2">
            <a:schemeClr val="accent6"/>
          </a:lnRef>
          <a:fillRef idx="0">
            <a:schemeClr val="accent6"/>
          </a:fillRef>
          <a:effectRef idx="1">
            <a:schemeClr val="accent6"/>
          </a:effectRef>
          <a:fontRef idx="minor">
            <a:schemeClr val="tx1"/>
          </a:fontRef>
        </p:style>
      </p:cxnSp>
      <p:cxnSp>
        <p:nvCxnSpPr>
          <p:cNvPr id="158" name="Elbow Connector 176"/>
          <p:cNvCxnSpPr>
            <a:stCxn id="235" idx="3"/>
            <a:endCxn id="157" idx="1"/>
          </p:cNvCxnSpPr>
          <p:nvPr/>
        </p:nvCxnSpPr>
        <p:spPr>
          <a:xfrm>
            <a:off x="3144758" y="3433345"/>
            <a:ext cx="2282073" cy="2083203"/>
          </a:xfrm>
          <a:prstGeom prst="bentConnector3">
            <a:avLst>
              <a:gd name="adj1" fmla="val 6485"/>
            </a:avLst>
          </a:prstGeom>
          <a:ln cmpd="sng">
            <a:solidFill>
              <a:schemeClr val="accent1"/>
            </a:solidFill>
            <a:prstDash val="sysDash"/>
            <a:tailEnd type="triangle"/>
          </a:ln>
          <a:effectLst/>
        </p:spPr>
        <p:style>
          <a:lnRef idx="2">
            <a:schemeClr val="accent6"/>
          </a:lnRef>
          <a:fillRef idx="0">
            <a:schemeClr val="accent6"/>
          </a:fillRef>
          <a:effectRef idx="1">
            <a:schemeClr val="accent6"/>
          </a:effectRef>
          <a:fontRef idx="minor">
            <a:schemeClr val="tx1"/>
          </a:fontRef>
        </p:style>
      </p:cxnSp>
      <p:grpSp>
        <p:nvGrpSpPr>
          <p:cNvPr id="166" name="Group 165"/>
          <p:cNvGrpSpPr>
            <a:grpSpLocks noChangeAspect="1"/>
          </p:cNvGrpSpPr>
          <p:nvPr/>
        </p:nvGrpSpPr>
        <p:grpSpPr>
          <a:xfrm>
            <a:off x="1230855" y="5523693"/>
            <a:ext cx="1213687" cy="226904"/>
            <a:chOff x="2590800" y="1725426"/>
            <a:chExt cx="2654113" cy="678427"/>
          </a:xfrm>
        </p:grpSpPr>
        <p:sp>
          <p:nvSpPr>
            <p:cNvPr id="169" name="Snip Single Corner Rectangle 168"/>
            <p:cNvSpPr>
              <a:spLocks noChangeAspect="1"/>
            </p:cNvSpPr>
            <p:nvPr/>
          </p:nvSpPr>
          <p:spPr>
            <a:xfrm>
              <a:off x="2590800" y="1725426"/>
              <a:ext cx="838201" cy="678425"/>
            </a:xfrm>
            <a:prstGeom prst="snip1Rect">
              <a:avLst/>
            </a:prstGeom>
          </p:spPr>
          <p:style>
            <a:lnRef idx="2">
              <a:schemeClr val="accent6">
                <a:shade val="50000"/>
              </a:schemeClr>
            </a:lnRef>
            <a:fillRef idx="1">
              <a:schemeClr val="accent6"/>
            </a:fillRef>
            <a:effectRef idx="0">
              <a:schemeClr val="accent6"/>
            </a:effectRef>
            <a:fontRef idx="minor">
              <a:schemeClr val="lt1"/>
            </a:fontRef>
          </p:style>
          <p:txBody>
            <a:bodyPr lIns="46630" rIns="46630" rtlCol="0" anchor="ctr"/>
            <a:lstStyle/>
            <a:p>
              <a:endParaRPr lang="en-US" sz="1020"/>
            </a:p>
          </p:txBody>
        </p:sp>
        <p:sp>
          <p:nvSpPr>
            <p:cNvPr id="170" name="Rectangle 169"/>
            <p:cNvSpPr>
              <a:spLocks noChangeAspect="1"/>
            </p:cNvSpPr>
            <p:nvPr/>
          </p:nvSpPr>
          <p:spPr>
            <a:xfrm>
              <a:off x="2590800" y="1877748"/>
              <a:ext cx="2654113" cy="52610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46630" rIns="46630" rtlCol="0" anchor="ctr"/>
            <a:lstStyle/>
            <a:p>
              <a:r>
                <a:rPr lang="en-US" sz="918" dirty="0"/>
                <a:t>_</a:t>
              </a:r>
              <a:r>
                <a:rPr lang="en-US" sz="918" dirty="0" err="1"/>
                <a:t>wp_resources</a:t>
              </a:r>
              <a:endParaRPr lang="en-US" sz="918" dirty="0"/>
            </a:p>
          </p:txBody>
        </p:sp>
      </p:grpSp>
      <p:grpSp>
        <p:nvGrpSpPr>
          <p:cNvPr id="175" name="Group 174"/>
          <p:cNvGrpSpPr>
            <a:grpSpLocks noChangeAspect="1"/>
          </p:cNvGrpSpPr>
          <p:nvPr/>
        </p:nvGrpSpPr>
        <p:grpSpPr>
          <a:xfrm>
            <a:off x="4037130" y="5904066"/>
            <a:ext cx="1214998" cy="226904"/>
            <a:chOff x="2590800" y="1725426"/>
            <a:chExt cx="2240202" cy="678427"/>
          </a:xfrm>
        </p:grpSpPr>
        <p:sp>
          <p:nvSpPr>
            <p:cNvPr id="176" name="Snip Single Corner Rectangle 175"/>
            <p:cNvSpPr>
              <a:spLocks noChangeAspect="1"/>
            </p:cNvSpPr>
            <p:nvPr/>
          </p:nvSpPr>
          <p:spPr>
            <a:xfrm>
              <a:off x="2590800" y="1725426"/>
              <a:ext cx="838201" cy="678425"/>
            </a:xfrm>
            <a:prstGeom prst="snip1Rect">
              <a:avLst/>
            </a:prstGeom>
          </p:spPr>
          <p:style>
            <a:lnRef idx="2">
              <a:schemeClr val="accent6">
                <a:shade val="50000"/>
              </a:schemeClr>
            </a:lnRef>
            <a:fillRef idx="1">
              <a:schemeClr val="accent6"/>
            </a:fillRef>
            <a:effectRef idx="0">
              <a:schemeClr val="accent6"/>
            </a:effectRef>
            <a:fontRef idx="minor">
              <a:schemeClr val="lt1"/>
            </a:fontRef>
          </p:style>
          <p:txBody>
            <a:bodyPr lIns="46630" rIns="46630" rtlCol="0" anchor="ctr"/>
            <a:lstStyle/>
            <a:p>
              <a:endParaRPr lang="en-US" sz="1020"/>
            </a:p>
          </p:txBody>
        </p:sp>
        <p:sp>
          <p:nvSpPr>
            <p:cNvPr id="178" name="Rectangle 177"/>
            <p:cNvSpPr>
              <a:spLocks noChangeAspect="1"/>
            </p:cNvSpPr>
            <p:nvPr/>
          </p:nvSpPr>
          <p:spPr>
            <a:xfrm>
              <a:off x="2590800" y="1877748"/>
              <a:ext cx="2240202" cy="52610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46630" rIns="46630" rtlCol="0" anchor="ctr"/>
            <a:lstStyle/>
            <a:p>
              <a:r>
                <a:rPr lang="en-US" sz="918" dirty="0" err="1"/>
                <a:t>wpresources</a:t>
              </a:r>
              <a:endParaRPr lang="en-US" sz="918" dirty="0"/>
            </a:p>
          </p:txBody>
        </p:sp>
      </p:grpSp>
      <p:cxnSp>
        <p:nvCxnSpPr>
          <p:cNvPr id="179" name="Elbow Connector 178"/>
          <p:cNvCxnSpPr>
            <a:stCxn id="257" idx="2"/>
            <a:endCxn id="176" idx="2"/>
          </p:cNvCxnSpPr>
          <p:nvPr/>
        </p:nvCxnSpPr>
        <p:spPr>
          <a:xfrm rot="16200000" flipH="1">
            <a:off x="1839484" y="3819874"/>
            <a:ext cx="4304365" cy="90922"/>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0" name="Elbow Connector 176"/>
          <p:cNvCxnSpPr>
            <a:stCxn id="170" idx="3"/>
            <a:endCxn id="178" idx="1"/>
          </p:cNvCxnSpPr>
          <p:nvPr/>
        </p:nvCxnSpPr>
        <p:spPr>
          <a:xfrm>
            <a:off x="2444538" y="5662615"/>
            <a:ext cx="1592589" cy="380374"/>
          </a:xfrm>
          <a:prstGeom prst="bentConnector3">
            <a:avLst>
              <a:gd name="adj1" fmla="val 50000"/>
            </a:avLst>
          </a:prstGeom>
          <a:ln cmpd="sng">
            <a:solidFill>
              <a:schemeClr val="accent1"/>
            </a:solidFill>
            <a:prstDash val="sysDash"/>
            <a:tailEnd type="triangle"/>
          </a:ln>
          <a:effectLst/>
        </p:spPr>
        <p:style>
          <a:lnRef idx="2">
            <a:schemeClr val="accent6"/>
          </a:lnRef>
          <a:fillRef idx="0">
            <a:schemeClr val="accent6"/>
          </a:fillRef>
          <a:effectRef idx="1">
            <a:schemeClr val="accent6"/>
          </a:effectRef>
          <a:fontRef idx="minor">
            <a:schemeClr val="tx1"/>
          </a:fontRef>
        </p:style>
      </p:cxnSp>
      <p:cxnSp>
        <p:nvCxnSpPr>
          <p:cNvPr id="182" name="Elbow Connector 57"/>
          <p:cNvCxnSpPr>
            <a:stCxn id="47" idx="2"/>
            <a:endCxn id="112" idx="3"/>
          </p:cNvCxnSpPr>
          <p:nvPr/>
        </p:nvCxnSpPr>
        <p:spPr>
          <a:xfrm rot="10800000">
            <a:off x="6652453" y="3162114"/>
            <a:ext cx="1902101" cy="788396"/>
          </a:xfrm>
          <a:prstGeom prst="bentConnector3">
            <a:avLst>
              <a:gd name="adj1" fmla="val 50000"/>
            </a:avLst>
          </a:prstGeom>
          <a:ln w="28575" cmpd="sng">
            <a:solidFill>
              <a:schemeClr val="accent5"/>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222" name="Elbow Connector 57"/>
          <p:cNvCxnSpPr>
            <a:stCxn id="221" idx="2"/>
            <a:endCxn id="109" idx="3"/>
          </p:cNvCxnSpPr>
          <p:nvPr/>
        </p:nvCxnSpPr>
        <p:spPr>
          <a:xfrm rot="10800000">
            <a:off x="6652456" y="2648044"/>
            <a:ext cx="1918090" cy="844146"/>
          </a:xfrm>
          <a:prstGeom prst="bentConnector3">
            <a:avLst>
              <a:gd name="adj1" fmla="val 36044"/>
            </a:avLst>
          </a:prstGeom>
          <a:ln w="28575" cmpd="sng">
            <a:solidFill>
              <a:schemeClr val="accent5"/>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238" name="Elbow Connector 51"/>
          <p:cNvCxnSpPr>
            <a:stCxn id="237" idx="2"/>
            <a:endCxn id="280" idx="3"/>
          </p:cNvCxnSpPr>
          <p:nvPr/>
        </p:nvCxnSpPr>
        <p:spPr>
          <a:xfrm rot="10800000">
            <a:off x="5940409" y="4239128"/>
            <a:ext cx="2515969" cy="665261"/>
          </a:xfrm>
          <a:prstGeom prst="bentConnector3">
            <a:avLst>
              <a:gd name="adj1" fmla="val 57894"/>
            </a:avLst>
          </a:prstGeom>
          <a:ln w="28575" cmpd="sng">
            <a:solidFill>
              <a:schemeClr val="accent6"/>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242" name="Elbow Connector 51"/>
          <p:cNvCxnSpPr>
            <a:stCxn id="229" idx="2"/>
            <a:endCxn id="178" idx="3"/>
          </p:cNvCxnSpPr>
          <p:nvPr/>
        </p:nvCxnSpPr>
        <p:spPr>
          <a:xfrm rot="10800000" flipV="1">
            <a:off x="5252127" y="5428322"/>
            <a:ext cx="3232254" cy="614668"/>
          </a:xfrm>
          <a:prstGeom prst="bentConnector3">
            <a:avLst>
              <a:gd name="adj1" fmla="val 17407"/>
            </a:avLst>
          </a:prstGeom>
          <a:ln w="28575" cmpd="sng">
            <a:solidFill>
              <a:schemeClr val="accent6"/>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grpSp>
        <p:nvGrpSpPr>
          <p:cNvPr id="249" name="Group 248"/>
          <p:cNvGrpSpPr>
            <a:grpSpLocks noChangeAspect="1"/>
          </p:cNvGrpSpPr>
          <p:nvPr/>
        </p:nvGrpSpPr>
        <p:grpSpPr>
          <a:xfrm>
            <a:off x="1221784" y="3585714"/>
            <a:ext cx="1213687" cy="226904"/>
            <a:chOff x="2590800" y="1725426"/>
            <a:chExt cx="2654113" cy="678427"/>
          </a:xfrm>
        </p:grpSpPr>
        <p:sp>
          <p:nvSpPr>
            <p:cNvPr id="250" name="Snip Single Corner Rectangle 249"/>
            <p:cNvSpPr>
              <a:spLocks noChangeAspect="1"/>
            </p:cNvSpPr>
            <p:nvPr/>
          </p:nvSpPr>
          <p:spPr>
            <a:xfrm>
              <a:off x="2590800" y="1725426"/>
              <a:ext cx="838201" cy="678425"/>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endParaRPr lang="en-US" sz="1020"/>
            </a:p>
          </p:txBody>
        </p:sp>
        <p:sp>
          <p:nvSpPr>
            <p:cNvPr id="254" name="Rectangle 253"/>
            <p:cNvSpPr>
              <a:spLocks noChangeAspect="1"/>
            </p:cNvSpPr>
            <p:nvPr/>
          </p:nvSpPr>
          <p:spPr>
            <a:xfrm>
              <a:off x="2590800" y="1877748"/>
              <a:ext cx="2654113" cy="52610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r>
                <a:rPr lang="en-US" sz="918" dirty="0"/>
                <a:t>_</a:t>
              </a:r>
              <a:r>
                <a:rPr lang="en-US" sz="918" dirty="0" err="1"/>
                <a:t>vti_adm</a:t>
              </a:r>
              <a:endParaRPr lang="en-US" sz="918" dirty="0"/>
            </a:p>
          </p:txBody>
        </p:sp>
      </p:grpSp>
      <p:grpSp>
        <p:nvGrpSpPr>
          <p:cNvPr id="258" name="Group 257"/>
          <p:cNvGrpSpPr>
            <a:grpSpLocks noChangeAspect="1"/>
          </p:cNvGrpSpPr>
          <p:nvPr/>
        </p:nvGrpSpPr>
        <p:grpSpPr>
          <a:xfrm>
            <a:off x="4726682" y="3588355"/>
            <a:ext cx="1214998" cy="226904"/>
            <a:chOff x="2590800" y="1725426"/>
            <a:chExt cx="2240202" cy="678427"/>
          </a:xfrm>
        </p:grpSpPr>
        <p:sp>
          <p:nvSpPr>
            <p:cNvPr id="259" name="Snip Single Corner Rectangle 258"/>
            <p:cNvSpPr>
              <a:spLocks noChangeAspect="1"/>
            </p:cNvSpPr>
            <p:nvPr/>
          </p:nvSpPr>
          <p:spPr>
            <a:xfrm>
              <a:off x="2590800" y="1725426"/>
              <a:ext cx="838201" cy="678425"/>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endParaRPr lang="en-US" sz="1020"/>
            </a:p>
          </p:txBody>
        </p:sp>
        <p:sp>
          <p:nvSpPr>
            <p:cNvPr id="266" name="Rectangle 265"/>
            <p:cNvSpPr>
              <a:spLocks noChangeAspect="1"/>
            </p:cNvSpPr>
            <p:nvPr/>
          </p:nvSpPr>
          <p:spPr>
            <a:xfrm>
              <a:off x="2590800" y="1877748"/>
              <a:ext cx="2240202" cy="52610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r>
                <a:rPr lang="en-US" sz="918" dirty="0"/>
                <a:t>ADMISAPI</a:t>
              </a:r>
            </a:p>
          </p:txBody>
        </p:sp>
      </p:grpSp>
      <p:cxnSp>
        <p:nvCxnSpPr>
          <p:cNvPr id="267" name="Elbow Connector 266"/>
          <p:cNvCxnSpPr>
            <a:stCxn id="254" idx="3"/>
            <a:endCxn id="266" idx="1"/>
          </p:cNvCxnSpPr>
          <p:nvPr/>
        </p:nvCxnSpPr>
        <p:spPr>
          <a:xfrm>
            <a:off x="2435471" y="3724637"/>
            <a:ext cx="2291211" cy="2642"/>
          </a:xfrm>
          <a:prstGeom prst="bentConnector3">
            <a:avLst>
              <a:gd name="adj1" fmla="val 50000"/>
            </a:avLst>
          </a:prstGeom>
          <a:ln cmpd="sng">
            <a:solidFill>
              <a:schemeClr val="accent1"/>
            </a:solidFill>
            <a:prstDash val="sysDash"/>
            <a:tailEnd type="triangle"/>
          </a:ln>
          <a:effectLst/>
        </p:spPr>
        <p:style>
          <a:lnRef idx="2">
            <a:schemeClr val="accent6"/>
          </a:lnRef>
          <a:fillRef idx="0">
            <a:schemeClr val="accent6"/>
          </a:fillRef>
          <a:effectRef idx="1">
            <a:schemeClr val="accent6"/>
          </a:effectRef>
          <a:fontRef idx="minor">
            <a:schemeClr val="tx1"/>
          </a:fontRef>
        </p:style>
      </p:cxnSp>
      <p:cxnSp>
        <p:nvCxnSpPr>
          <p:cNvPr id="268" name="Elbow Connector 267"/>
          <p:cNvCxnSpPr>
            <a:stCxn id="144" idx="2"/>
            <a:endCxn id="250" idx="2"/>
          </p:cNvCxnSpPr>
          <p:nvPr/>
        </p:nvCxnSpPr>
        <p:spPr>
          <a:xfrm rot="16200000" flipH="1">
            <a:off x="187611" y="2664989"/>
            <a:ext cx="1986014" cy="82335"/>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69" name="Group 268"/>
          <p:cNvGrpSpPr>
            <a:grpSpLocks noChangeAspect="1"/>
          </p:cNvGrpSpPr>
          <p:nvPr/>
        </p:nvGrpSpPr>
        <p:grpSpPr>
          <a:xfrm>
            <a:off x="1220473" y="1819666"/>
            <a:ext cx="1214998" cy="226904"/>
            <a:chOff x="2590800" y="1725426"/>
            <a:chExt cx="2240202" cy="678427"/>
          </a:xfrm>
        </p:grpSpPr>
        <p:sp>
          <p:nvSpPr>
            <p:cNvPr id="270" name="Snip Single Corner Rectangle 269"/>
            <p:cNvSpPr>
              <a:spLocks noChangeAspect="1"/>
            </p:cNvSpPr>
            <p:nvPr/>
          </p:nvSpPr>
          <p:spPr>
            <a:xfrm>
              <a:off x="2590800" y="1725426"/>
              <a:ext cx="838201" cy="678425"/>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endParaRPr lang="en-US" sz="1020"/>
            </a:p>
          </p:txBody>
        </p:sp>
        <p:sp>
          <p:nvSpPr>
            <p:cNvPr id="271" name="Rectangle 270"/>
            <p:cNvSpPr>
              <a:spLocks noChangeAspect="1"/>
            </p:cNvSpPr>
            <p:nvPr/>
          </p:nvSpPr>
          <p:spPr>
            <a:xfrm>
              <a:off x="2590800" y="1877748"/>
              <a:ext cx="2240202" cy="52610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r>
                <a:rPr lang="en-US" sz="918" dirty="0"/>
                <a:t>_admin</a:t>
              </a:r>
            </a:p>
          </p:txBody>
        </p:sp>
      </p:grpSp>
      <p:cxnSp>
        <p:nvCxnSpPr>
          <p:cNvPr id="275" name="Elbow Connector 274"/>
          <p:cNvCxnSpPr>
            <a:stCxn id="144" idx="2"/>
            <a:endCxn id="271" idx="1"/>
          </p:cNvCxnSpPr>
          <p:nvPr/>
        </p:nvCxnSpPr>
        <p:spPr>
          <a:xfrm rot="16200000" flipH="1">
            <a:off x="1057242" y="1795360"/>
            <a:ext cx="245438" cy="81022"/>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2" name="Elbow Connector 57"/>
          <p:cNvCxnSpPr>
            <a:stCxn id="340" idx="2"/>
            <a:endCxn id="104" idx="3"/>
          </p:cNvCxnSpPr>
          <p:nvPr/>
        </p:nvCxnSpPr>
        <p:spPr>
          <a:xfrm rot="10800000">
            <a:off x="6653753" y="2389691"/>
            <a:ext cx="1916793" cy="880885"/>
          </a:xfrm>
          <a:prstGeom prst="bentConnector3">
            <a:avLst>
              <a:gd name="adj1" fmla="val 28376"/>
            </a:avLst>
          </a:prstGeom>
          <a:ln w="28575" cmpd="sng">
            <a:solidFill>
              <a:schemeClr val="accent5"/>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162" name="Elbow Connector 161"/>
          <p:cNvCxnSpPr>
            <a:stCxn id="160" idx="2"/>
            <a:endCxn id="101" idx="3"/>
          </p:cNvCxnSpPr>
          <p:nvPr/>
        </p:nvCxnSpPr>
        <p:spPr>
          <a:xfrm rot="10800000">
            <a:off x="5951033" y="2135234"/>
            <a:ext cx="2619510" cy="116654"/>
          </a:xfrm>
          <a:prstGeom prst="bentConnector3">
            <a:avLst>
              <a:gd name="adj1" fmla="val 15716"/>
            </a:avLst>
          </a:prstGeom>
          <a:ln w="28575" cmpd="sng">
            <a:solidFill>
              <a:schemeClr val="accent5"/>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grpSp>
        <p:nvGrpSpPr>
          <p:cNvPr id="187" name="Group 186"/>
          <p:cNvGrpSpPr>
            <a:grpSpLocks noChangeAspect="1"/>
          </p:cNvGrpSpPr>
          <p:nvPr/>
        </p:nvGrpSpPr>
        <p:grpSpPr>
          <a:xfrm>
            <a:off x="5425588" y="4606645"/>
            <a:ext cx="1214998" cy="226904"/>
            <a:chOff x="2590800" y="1725426"/>
            <a:chExt cx="2240202" cy="678427"/>
          </a:xfrm>
        </p:grpSpPr>
        <p:sp>
          <p:nvSpPr>
            <p:cNvPr id="188" name="Snip Single Corner Rectangle 187"/>
            <p:cNvSpPr>
              <a:spLocks noChangeAspect="1"/>
            </p:cNvSpPr>
            <p:nvPr/>
          </p:nvSpPr>
          <p:spPr>
            <a:xfrm>
              <a:off x="2590800" y="1725426"/>
              <a:ext cx="838201" cy="678425"/>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endParaRPr lang="en-US" sz="1020"/>
            </a:p>
          </p:txBody>
        </p:sp>
        <p:sp>
          <p:nvSpPr>
            <p:cNvPr id="189" name="Rectangle 188"/>
            <p:cNvSpPr>
              <a:spLocks noChangeAspect="1"/>
            </p:cNvSpPr>
            <p:nvPr/>
          </p:nvSpPr>
          <p:spPr>
            <a:xfrm>
              <a:off x="2590800" y="1877748"/>
              <a:ext cx="2240202" cy="52610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r>
                <a:rPr lang="en-US" sz="918" dirty="0"/>
                <a:t>admin</a:t>
              </a:r>
              <a:endParaRPr lang="en-US" sz="714" dirty="0"/>
            </a:p>
          </p:txBody>
        </p:sp>
      </p:grpSp>
      <p:cxnSp>
        <p:nvCxnSpPr>
          <p:cNvPr id="190" name="Elbow Connector 57"/>
          <p:cNvCxnSpPr>
            <a:stCxn id="183" idx="2"/>
            <a:endCxn id="189" idx="3"/>
          </p:cNvCxnSpPr>
          <p:nvPr/>
        </p:nvCxnSpPr>
        <p:spPr>
          <a:xfrm rot="10800000" flipV="1">
            <a:off x="6640587" y="2480833"/>
            <a:ext cx="1948053" cy="2264735"/>
          </a:xfrm>
          <a:prstGeom prst="bentConnector3">
            <a:avLst>
              <a:gd name="adj1" fmla="val 75267"/>
            </a:avLst>
          </a:prstGeom>
          <a:ln w="28575" cmpd="sng">
            <a:solidFill>
              <a:schemeClr val="accent2"/>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171" name="Elbow Connector 57"/>
          <p:cNvCxnSpPr>
            <a:stCxn id="164" idx="2"/>
            <a:endCxn id="189" idx="3"/>
          </p:cNvCxnSpPr>
          <p:nvPr/>
        </p:nvCxnSpPr>
        <p:spPr>
          <a:xfrm rot="10800000" flipV="1">
            <a:off x="6640585" y="3054945"/>
            <a:ext cx="1935238" cy="1690623"/>
          </a:xfrm>
          <a:prstGeom prst="bentConnector3">
            <a:avLst>
              <a:gd name="adj1" fmla="val 74988"/>
            </a:avLst>
          </a:prstGeom>
          <a:ln w="28575" cmpd="sng">
            <a:solidFill>
              <a:schemeClr val="accent2"/>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sp>
        <p:nvSpPr>
          <p:cNvPr id="46" name="Snip Diagonal Corner Rectangle 45"/>
          <p:cNvSpPr/>
          <p:nvPr/>
        </p:nvSpPr>
        <p:spPr>
          <a:xfrm>
            <a:off x="8472369" y="2710165"/>
            <a:ext cx="3746154" cy="207098"/>
          </a:xfrm>
          <a:prstGeom prst="snip2DiagRect">
            <a:avLst>
              <a:gd name="adj1" fmla="val 0"/>
              <a:gd name="adj2" fmla="val 50000"/>
            </a:avLst>
          </a:prstGeom>
        </p:spPr>
        <p:style>
          <a:lnRef idx="1">
            <a:schemeClr val="accent5"/>
          </a:lnRef>
          <a:fillRef idx="3">
            <a:schemeClr val="accent5"/>
          </a:fillRef>
          <a:effectRef idx="2">
            <a:schemeClr val="accent5"/>
          </a:effectRef>
          <a:fontRef idx="minor">
            <a:schemeClr val="lt1"/>
          </a:fontRef>
        </p:style>
        <p:txBody>
          <a:bodyPr rtlCol="0" anchor="ctr"/>
          <a:lstStyle/>
          <a:p>
            <a:r>
              <a:rPr lang="en-US" sz="1071" dirty="0" err="1"/>
              <a:t>TemplateFile</a:t>
            </a:r>
            <a:r>
              <a:rPr lang="en-US" sz="1071" dirty="0"/>
              <a:t> Location=“*”</a:t>
            </a:r>
          </a:p>
        </p:txBody>
      </p:sp>
      <p:sp>
        <p:nvSpPr>
          <p:cNvPr id="47" name="Snip Diagonal Corner Rectangle 46"/>
          <p:cNvSpPr/>
          <p:nvPr/>
        </p:nvSpPr>
        <p:spPr>
          <a:xfrm>
            <a:off x="8554554" y="3866767"/>
            <a:ext cx="3631988" cy="167482"/>
          </a:xfrm>
          <a:prstGeom prst="snip2DiagRect">
            <a:avLst>
              <a:gd name="adj1" fmla="val 0"/>
              <a:gd name="adj2" fmla="val 50000"/>
            </a:avLst>
          </a:prstGeom>
        </p:spPr>
        <p:style>
          <a:lnRef idx="1">
            <a:schemeClr val="accent5"/>
          </a:lnRef>
          <a:fillRef idx="3">
            <a:schemeClr val="accent5"/>
          </a:fillRef>
          <a:effectRef idx="2">
            <a:schemeClr val="accent5"/>
          </a:effectRef>
          <a:fontRef idx="minor">
            <a:schemeClr val="lt1"/>
          </a:fontRef>
        </p:style>
        <p:txBody>
          <a:bodyPr rtlCol="0" anchor="ctr"/>
          <a:lstStyle/>
          <a:p>
            <a:r>
              <a:rPr lang="en-US" sz="1020" dirty="0" err="1"/>
              <a:t>TemplateFile</a:t>
            </a:r>
            <a:r>
              <a:rPr lang="en-US" sz="1020" dirty="0"/>
              <a:t> Location=“</a:t>
            </a:r>
            <a:r>
              <a:rPr lang="en-US" sz="1020" dirty="0" err="1"/>
              <a:t>SiteTemplates</a:t>
            </a:r>
            <a:r>
              <a:rPr lang="en-US" sz="1020" dirty="0"/>
              <a:t>\*”</a:t>
            </a:r>
          </a:p>
        </p:txBody>
      </p:sp>
      <p:sp>
        <p:nvSpPr>
          <p:cNvPr id="48" name="Snip Diagonal Corner Rectangle 47"/>
          <p:cNvSpPr/>
          <p:nvPr/>
        </p:nvSpPr>
        <p:spPr>
          <a:xfrm>
            <a:off x="8456379" y="4183190"/>
            <a:ext cx="3746154" cy="207098"/>
          </a:xfrm>
          <a:prstGeom prst="snip2DiagRect">
            <a:avLst>
              <a:gd name="adj1" fmla="val 0"/>
              <a:gd name="adj2" fmla="val 50000"/>
            </a:avLst>
          </a:prstGeom>
        </p:spPr>
        <p:style>
          <a:lnRef idx="1">
            <a:schemeClr val="accent3"/>
          </a:lnRef>
          <a:fillRef idx="3">
            <a:schemeClr val="accent3"/>
          </a:fillRef>
          <a:effectRef idx="2">
            <a:schemeClr val="accent3"/>
          </a:effectRef>
          <a:fontRef idx="minor">
            <a:schemeClr val="lt1"/>
          </a:fontRef>
        </p:style>
        <p:txBody>
          <a:bodyPr rtlCol="0" anchor="ctr"/>
          <a:lstStyle/>
          <a:p>
            <a:r>
              <a:rPr lang="en-US" sz="1071" dirty="0" err="1"/>
              <a:t>FeatureManifest</a:t>
            </a:r>
            <a:endParaRPr lang="en-US" sz="1071" dirty="0"/>
          </a:p>
        </p:txBody>
      </p:sp>
      <p:sp>
        <p:nvSpPr>
          <p:cNvPr id="49" name="Snip Diagonal Corner Rectangle 48"/>
          <p:cNvSpPr/>
          <p:nvPr/>
        </p:nvSpPr>
        <p:spPr>
          <a:xfrm>
            <a:off x="8456379" y="4443389"/>
            <a:ext cx="3746154" cy="207098"/>
          </a:xfrm>
          <a:prstGeom prst="snip2DiagRect">
            <a:avLst>
              <a:gd name="adj1" fmla="val 0"/>
              <a:gd name="adj2" fmla="val 50000"/>
            </a:avLst>
          </a:prstGeom>
        </p:spPr>
        <p:style>
          <a:lnRef idx="1">
            <a:schemeClr val="accent3"/>
          </a:lnRef>
          <a:fillRef idx="3">
            <a:schemeClr val="accent3"/>
          </a:fillRef>
          <a:effectRef idx="2">
            <a:schemeClr val="accent3"/>
          </a:effectRef>
          <a:fontRef idx="minor">
            <a:schemeClr val="lt1"/>
          </a:fontRef>
        </p:style>
        <p:txBody>
          <a:bodyPr rtlCol="0" anchor="ctr"/>
          <a:lstStyle/>
          <a:p>
            <a:r>
              <a:rPr lang="en-US" sz="1071" dirty="0" err="1"/>
              <a:t>SiteDefinitionManifest</a:t>
            </a:r>
            <a:endParaRPr lang="en-US" sz="1071" dirty="0"/>
          </a:p>
        </p:txBody>
      </p:sp>
      <p:sp>
        <p:nvSpPr>
          <p:cNvPr id="94" name="Snip Diagonal Corner Rectangle 93"/>
          <p:cNvSpPr/>
          <p:nvPr/>
        </p:nvSpPr>
        <p:spPr>
          <a:xfrm>
            <a:off x="8456379" y="5953239"/>
            <a:ext cx="3746154" cy="207098"/>
          </a:xfrm>
          <a:prstGeom prst="snip2DiagRect">
            <a:avLst>
              <a:gd name="adj1" fmla="val 0"/>
              <a:gd name="adj2" fmla="val 50000"/>
            </a:avLst>
          </a:prstGeom>
        </p:spPr>
        <p:style>
          <a:lnRef idx="1">
            <a:schemeClr val="accent4"/>
          </a:lnRef>
          <a:fillRef idx="3">
            <a:schemeClr val="accent4"/>
          </a:fillRef>
          <a:effectRef idx="2">
            <a:schemeClr val="accent4"/>
          </a:effectRef>
          <a:fontRef idx="minor">
            <a:schemeClr val="lt1"/>
          </a:fontRef>
        </p:style>
        <p:txBody>
          <a:bodyPr rtlCol="0" anchor="ctr"/>
          <a:lstStyle/>
          <a:p>
            <a:r>
              <a:rPr lang="en-US" sz="1071" dirty="0"/>
              <a:t>Assembly </a:t>
            </a:r>
            <a:r>
              <a:rPr lang="en-US" sz="1071" dirty="0" err="1"/>
              <a:t>DeploymentTarget</a:t>
            </a:r>
            <a:r>
              <a:rPr lang="en-US" sz="1071" dirty="0"/>
              <a:t> = “</a:t>
            </a:r>
            <a:r>
              <a:rPr lang="en-US" sz="1071" dirty="0" err="1"/>
              <a:t>GlobalAssemblyCache</a:t>
            </a:r>
            <a:r>
              <a:rPr lang="en-US" sz="1071" dirty="0"/>
              <a:t>”</a:t>
            </a:r>
          </a:p>
        </p:txBody>
      </p:sp>
      <p:sp>
        <p:nvSpPr>
          <p:cNvPr id="95" name="Snip Diagonal Corner Rectangle 94"/>
          <p:cNvSpPr/>
          <p:nvPr/>
        </p:nvSpPr>
        <p:spPr>
          <a:xfrm>
            <a:off x="8481542" y="1882066"/>
            <a:ext cx="3746154" cy="207098"/>
          </a:xfrm>
          <a:prstGeom prst="snip2DiagRect">
            <a:avLst>
              <a:gd name="adj1" fmla="val 0"/>
              <a:gd name="adj2" fmla="val 50000"/>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sz="1071" dirty="0" err="1"/>
              <a:t>RootFile</a:t>
            </a:r>
            <a:r>
              <a:rPr lang="en-US" sz="1071" dirty="0"/>
              <a:t> Location=“*”</a:t>
            </a:r>
          </a:p>
        </p:txBody>
      </p:sp>
      <p:sp>
        <p:nvSpPr>
          <p:cNvPr id="105" name="Snip Diagonal Corner Rectangle 104"/>
          <p:cNvSpPr/>
          <p:nvPr/>
        </p:nvSpPr>
        <p:spPr>
          <a:xfrm>
            <a:off x="8468000" y="5693186"/>
            <a:ext cx="3746154" cy="207098"/>
          </a:xfrm>
          <a:prstGeom prst="snip2DiagRect">
            <a:avLst>
              <a:gd name="adj1" fmla="val 0"/>
              <a:gd name="adj2" fmla="val 50000"/>
            </a:avLst>
          </a:prstGeom>
        </p:spPr>
        <p:style>
          <a:lnRef idx="1">
            <a:schemeClr val="accent4"/>
          </a:lnRef>
          <a:fillRef idx="3">
            <a:schemeClr val="accent4"/>
          </a:fillRef>
          <a:effectRef idx="2">
            <a:schemeClr val="accent4"/>
          </a:effectRef>
          <a:fontRef idx="minor">
            <a:schemeClr val="lt1"/>
          </a:fontRef>
        </p:style>
        <p:txBody>
          <a:bodyPr rtlCol="0" anchor="ctr"/>
          <a:lstStyle/>
          <a:p>
            <a:r>
              <a:rPr lang="en-US" sz="1071" dirty="0"/>
              <a:t>Assembly </a:t>
            </a:r>
            <a:r>
              <a:rPr lang="en-US" sz="1071" dirty="0" err="1"/>
              <a:t>DeploymentTarget</a:t>
            </a:r>
            <a:r>
              <a:rPr lang="en-US" sz="1071" dirty="0"/>
              <a:t> = “</a:t>
            </a:r>
            <a:r>
              <a:rPr lang="en-US" sz="1071" dirty="0" err="1"/>
              <a:t>WebApplication</a:t>
            </a:r>
            <a:r>
              <a:rPr lang="en-US" sz="1071" dirty="0"/>
              <a:t>”</a:t>
            </a:r>
          </a:p>
        </p:txBody>
      </p:sp>
      <p:sp>
        <p:nvSpPr>
          <p:cNvPr id="181" name="Snip Diagonal Corner Rectangle 180"/>
          <p:cNvSpPr/>
          <p:nvPr/>
        </p:nvSpPr>
        <p:spPr>
          <a:xfrm>
            <a:off x="8568094" y="3637984"/>
            <a:ext cx="3631986" cy="167482"/>
          </a:xfrm>
          <a:prstGeom prst="snip2DiagRect">
            <a:avLst>
              <a:gd name="adj1" fmla="val 0"/>
              <a:gd name="adj2" fmla="val 50000"/>
            </a:avLst>
          </a:prstGeom>
        </p:spPr>
        <p:style>
          <a:lnRef idx="1">
            <a:schemeClr val="accent5"/>
          </a:lnRef>
          <a:fillRef idx="3">
            <a:schemeClr val="accent5"/>
          </a:fillRef>
          <a:effectRef idx="2">
            <a:schemeClr val="accent5"/>
          </a:effectRef>
          <a:fontRef idx="minor">
            <a:schemeClr val="lt1"/>
          </a:fontRef>
        </p:style>
        <p:txBody>
          <a:bodyPr rtlCol="0" anchor="ctr"/>
          <a:lstStyle/>
          <a:p>
            <a:r>
              <a:rPr lang="en-US" sz="1020" dirty="0" err="1"/>
              <a:t>TemplateFile</a:t>
            </a:r>
            <a:r>
              <a:rPr lang="en-US" sz="1020" dirty="0"/>
              <a:t> Location=“Layouts\*”</a:t>
            </a:r>
          </a:p>
        </p:txBody>
      </p:sp>
      <p:sp>
        <p:nvSpPr>
          <p:cNvPr id="221" name="Snip Diagonal Corner Rectangle 220"/>
          <p:cNvSpPr/>
          <p:nvPr/>
        </p:nvSpPr>
        <p:spPr>
          <a:xfrm>
            <a:off x="8570543" y="3408447"/>
            <a:ext cx="3631986" cy="167482"/>
          </a:xfrm>
          <a:prstGeom prst="snip2DiagRect">
            <a:avLst>
              <a:gd name="adj1" fmla="val 0"/>
              <a:gd name="adj2" fmla="val 50000"/>
            </a:avLst>
          </a:prstGeom>
        </p:spPr>
        <p:style>
          <a:lnRef idx="1">
            <a:schemeClr val="accent5"/>
          </a:lnRef>
          <a:fillRef idx="3">
            <a:schemeClr val="accent5"/>
          </a:fillRef>
          <a:effectRef idx="2">
            <a:schemeClr val="accent5"/>
          </a:effectRef>
          <a:fontRef idx="minor">
            <a:schemeClr val="lt1"/>
          </a:fontRef>
        </p:style>
        <p:txBody>
          <a:bodyPr rtlCol="0" anchor="ctr"/>
          <a:lstStyle/>
          <a:p>
            <a:r>
              <a:rPr lang="en-US" sz="1020" dirty="0" err="1"/>
              <a:t>TemplateFile</a:t>
            </a:r>
            <a:r>
              <a:rPr lang="en-US" sz="1020" dirty="0"/>
              <a:t> Location=“Features\*”</a:t>
            </a:r>
          </a:p>
        </p:txBody>
      </p:sp>
      <p:sp>
        <p:nvSpPr>
          <p:cNvPr id="229" name="Snip Diagonal Corner Rectangle 228"/>
          <p:cNvSpPr/>
          <p:nvPr/>
        </p:nvSpPr>
        <p:spPr>
          <a:xfrm>
            <a:off x="8484382" y="5324773"/>
            <a:ext cx="3746154" cy="207098"/>
          </a:xfrm>
          <a:prstGeom prst="snip2DiagRect">
            <a:avLst>
              <a:gd name="adj1" fmla="val 0"/>
              <a:gd name="adj2" fmla="val 50000"/>
            </a:avLst>
          </a:prstGeom>
        </p:spPr>
        <p:style>
          <a:lnRef idx="1">
            <a:schemeClr val="accent6"/>
          </a:lnRef>
          <a:fillRef idx="3">
            <a:schemeClr val="accent6"/>
          </a:fillRef>
          <a:effectRef idx="2">
            <a:schemeClr val="accent6"/>
          </a:effectRef>
          <a:fontRef idx="minor">
            <a:schemeClr val="lt1"/>
          </a:fontRef>
        </p:style>
        <p:txBody>
          <a:bodyPr rtlCol="0" anchor="ctr"/>
          <a:lstStyle/>
          <a:p>
            <a:r>
              <a:rPr lang="en-US" sz="1071" dirty="0" err="1"/>
              <a:t>ClassResources</a:t>
            </a:r>
            <a:r>
              <a:rPr lang="en-US" sz="1071" dirty="0"/>
              <a:t> Location=“*”</a:t>
            </a:r>
          </a:p>
        </p:txBody>
      </p:sp>
      <p:sp>
        <p:nvSpPr>
          <p:cNvPr id="237" name="Snip Diagonal Corner Rectangle 236"/>
          <p:cNvSpPr/>
          <p:nvPr/>
        </p:nvSpPr>
        <p:spPr>
          <a:xfrm>
            <a:off x="8456379" y="4800840"/>
            <a:ext cx="3746154" cy="207098"/>
          </a:xfrm>
          <a:prstGeom prst="snip2DiagRect">
            <a:avLst>
              <a:gd name="adj1" fmla="val 0"/>
              <a:gd name="adj2" fmla="val 50000"/>
            </a:avLst>
          </a:prstGeom>
        </p:spPr>
        <p:style>
          <a:lnRef idx="1">
            <a:schemeClr val="accent6"/>
          </a:lnRef>
          <a:fillRef idx="3">
            <a:schemeClr val="accent6"/>
          </a:fillRef>
          <a:effectRef idx="2">
            <a:schemeClr val="accent6"/>
          </a:effectRef>
          <a:fontRef idx="minor">
            <a:schemeClr val="lt1"/>
          </a:fontRef>
        </p:style>
        <p:txBody>
          <a:bodyPr rtlCol="0" anchor="ctr"/>
          <a:lstStyle/>
          <a:p>
            <a:r>
              <a:rPr lang="en-US" sz="1071" dirty="0" err="1"/>
              <a:t>App_GlobalSourceFile</a:t>
            </a:r>
            <a:r>
              <a:rPr lang="en-US" sz="1071" dirty="0"/>
              <a:t> Location=“*”</a:t>
            </a:r>
          </a:p>
        </p:txBody>
      </p:sp>
      <p:sp>
        <p:nvSpPr>
          <p:cNvPr id="340" name="Snip Diagonal Corner Rectangle 339"/>
          <p:cNvSpPr/>
          <p:nvPr/>
        </p:nvSpPr>
        <p:spPr>
          <a:xfrm>
            <a:off x="8570543" y="3186833"/>
            <a:ext cx="3631988" cy="167482"/>
          </a:xfrm>
          <a:prstGeom prst="snip2DiagRect">
            <a:avLst>
              <a:gd name="adj1" fmla="val 0"/>
              <a:gd name="adj2" fmla="val 50000"/>
            </a:avLst>
          </a:prstGeom>
        </p:spPr>
        <p:style>
          <a:lnRef idx="1">
            <a:schemeClr val="accent5"/>
          </a:lnRef>
          <a:fillRef idx="3">
            <a:schemeClr val="accent5"/>
          </a:fillRef>
          <a:effectRef idx="2">
            <a:schemeClr val="accent5"/>
          </a:effectRef>
          <a:fontRef idx="minor">
            <a:schemeClr val="lt1"/>
          </a:fontRef>
        </p:style>
        <p:txBody>
          <a:bodyPr rtlCol="0" anchor="ctr"/>
          <a:lstStyle/>
          <a:p>
            <a:r>
              <a:rPr lang="en-US" sz="1020" dirty="0" err="1"/>
              <a:t>TemplateFile</a:t>
            </a:r>
            <a:r>
              <a:rPr lang="en-US" sz="1020" dirty="0"/>
              <a:t> Location=“</a:t>
            </a:r>
            <a:r>
              <a:rPr lang="en-US" sz="1020" dirty="0" err="1"/>
              <a:t>ControlTemplates</a:t>
            </a:r>
            <a:r>
              <a:rPr lang="en-US" sz="1020" dirty="0"/>
              <a:t>\*”</a:t>
            </a:r>
          </a:p>
        </p:txBody>
      </p:sp>
      <p:sp>
        <p:nvSpPr>
          <p:cNvPr id="160" name="Snip Diagonal Corner Rectangle 159"/>
          <p:cNvSpPr/>
          <p:nvPr/>
        </p:nvSpPr>
        <p:spPr>
          <a:xfrm>
            <a:off x="8570543" y="2153735"/>
            <a:ext cx="3659991" cy="196303"/>
          </a:xfrm>
          <a:prstGeom prst="snip2DiagRect">
            <a:avLst>
              <a:gd name="adj1" fmla="val 0"/>
              <a:gd name="adj2" fmla="val 50000"/>
            </a:avLst>
          </a:prstGeom>
        </p:spPr>
        <p:style>
          <a:lnRef idx="1">
            <a:schemeClr val="accent5"/>
          </a:lnRef>
          <a:fillRef idx="3">
            <a:schemeClr val="accent5"/>
          </a:fillRef>
          <a:effectRef idx="2">
            <a:schemeClr val="accent5"/>
          </a:effectRef>
          <a:fontRef idx="minor">
            <a:schemeClr val="lt1"/>
          </a:fontRef>
        </p:style>
        <p:txBody>
          <a:bodyPr rtlCol="0" anchor="ctr"/>
          <a:lstStyle/>
          <a:p>
            <a:r>
              <a:rPr lang="en-US" sz="1071" dirty="0" err="1"/>
              <a:t>RootFile</a:t>
            </a:r>
            <a:r>
              <a:rPr lang="en-US" sz="1071" dirty="0"/>
              <a:t> Location=“Templates\*”</a:t>
            </a:r>
          </a:p>
        </p:txBody>
      </p:sp>
      <p:sp>
        <p:nvSpPr>
          <p:cNvPr id="183" name="Snip Diagonal Corner Rectangle 182"/>
          <p:cNvSpPr/>
          <p:nvPr/>
        </p:nvSpPr>
        <p:spPr>
          <a:xfrm>
            <a:off x="8588638" y="2397094"/>
            <a:ext cx="3631986" cy="167482"/>
          </a:xfrm>
          <a:prstGeom prst="snip2DiagRect">
            <a:avLst>
              <a:gd name="adj1" fmla="val 0"/>
              <a:gd name="adj2" fmla="val 50000"/>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sz="1020" dirty="0" err="1"/>
              <a:t>RootFile</a:t>
            </a:r>
            <a:r>
              <a:rPr lang="en-US" sz="1020" dirty="0"/>
              <a:t> Location=“Templates\Admin\*”</a:t>
            </a:r>
          </a:p>
        </p:txBody>
      </p:sp>
      <p:sp>
        <p:nvSpPr>
          <p:cNvPr id="164" name="Snip Diagonal Corner Rectangle 163"/>
          <p:cNvSpPr/>
          <p:nvPr/>
        </p:nvSpPr>
        <p:spPr>
          <a:xfrm>
            <a:off x="8575822" y="2971206"/>
            <a:ext cx="3631986" cy="167482"/>
          </a:xfrm>
          <a:prstGeom prst="snip2DiagRect">
            <a:avLst>
              <a:gd name="adj1" fmla="val 0"/>
              <a:gd name="adj2" fmla="val 50000"/>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sz="1020" dirty="0" err="1"/>
              <a:t>TemplateFile</a:t>
            </a:r>
            <a:r>
              <a:rPr lang="en-US" sz="1020" dirty="0"/>
              <a:t> Location=“Admin\*”</a:t>
            </a:r>
          </a:p>
        </p:txBody>
      </p:sp>
      <p:sp>
        <p:nvSpPr>
          <p:cNvPr id="172" name="Snip Diagonal Corner Rectangle 171"/>
          <p:cNvSpPr/>
          <p:nvPr/>
        </p:nvSpPr>
        <p:spPr>
          <a:xfrm>
            <a:off x="8461881" y="5060640"/>
            <a:ext cx="3746154" cy="207098"/>
          </a:xfrm>
          <a:prstGeom prst="snip2DiagRect">
            <a:avLst>
              <a:gd name="adj1" fmla="val 0"/>
              <a:gd name="adj2" fmla="val 50000"/>
            </a:avLst>
          </a:prstGeom>
        </p:spPr>
        <p:style>
          <a:lnRef idx="1">
            <a:schemeClr val="accent6"/>
          </a:lnRef>
          <a:fillRef idx="3">
            <a:schemeClr val="accent6"/>
          </a:fillRef>
          <a:effectRef idx="2">
            <a:schemeClr val="accent6"/>
          </a:effectRef>
          <a:fontRef idx="minor">
            <a:schemeClr val="lt1"/>
          </a:fontRef>
        </p:style>
        <p:txBody>
          <a:bodyPr rtlCol="0" anchor="ctr"/>
          <a:lstStyle/>
          <a:p>
            <a:r>
              <a:rPr lang="en-US" sz="1071" dirty="0" err="1"/>
              <a:t>ApplicationResourceFile</a:t>
            </a:r>
            <a:r>
              <a:rPr lang="en-US" sz="1071" dirty="0"/>
              <a:t> Location=“*”</a:t>
            </a:r>
          </a:p>
        </p:txBody>
      </p:sp>
      <p:cxnSp>
        <p:nvCxnSpPr>
          <p:cNvPr id="173" name="Elbow Connector 51"/>
          <p:cNvCxnSpPr>
            <a:stCxn id="172" idx="2"/>
            <a:endCxn id="178" idx="3"/>
          </p:cNvCxnSpPr>
          <p:nvPr/>
        </p:nvCxnSpPr>
        <p:spPr>
          <a:xfrm rot="10800000" flipV="1">
            <a:off x="5252126" y="5164190"/>
            <a:ext cx="3209753" cy="878800"/>
          </a:xfrm>
          <a:prstGeom prst="bentConnector3">
            <a:avLst>
              <a:gd name="adj1" fmla="val 16909"/>
            </a:avLst>
          </a:prstGeom>
          <a:ln w="28575" cmpd="sng">
            <a:solidFill>
              <a:schemeClr val="accent6"/>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184" name="Elbow Connector 183"/>
          <p:cNvCxnSpPr>
            <a:stCxn id="271" idx="3"/>
            <a:endCxn id="188" idx="2"/>
          </p:cNvCxnSpPr>
          <p:nvPr/>
        </p:nvCxnSpPr>
        <p:spPr>
          <a:xfrm>
            <a:off x="2435471" y="1958591"/>
            <a:ext cx="2990117" cy="2761506"/>
          </a:xfrm>
          <a:prstGeom prst="bentConnector3">
            <a:avLst>
              <a:gd name="adj1" fmla="val 37870"/>
            </a:avLst>
          </a:prstGeom>
          <a:ln cmpd="sng">
            <a:solidFill>
              <a:schemeClr val="accent1"/>
            </a:solidFill>
            <a:prstDash val="sysDash"/>
            <a:tailEnd type="triangle"/>
          </a:ln>
          <a:effectLst/>
        </p:spPr>
        <p:style>
          <a:lnRef idx="2">
            <a:schemeClr val="accent6"/>
          </a:lnRef>
          <a:fillRef idx="0">
            <a:schemeClr val="accent6"/>
          </a:fillRef>
          <a:effectRef idx="1">
            <a:schemeClr val="accent6"/>
          </a:effectRef>
          <a:fontRef idx="minor">
            <a:schemeClr val="tx1"/>
          </a:fontRef>
        </p:style>
      </p:cxnSp>
      <p:cxnSp>
        <p:nvCxnSpPr>
          <p:cNvPr id="185" name="Elbow Connector 51"/>
          <p:cNvCxnSpPr>
            <a:stCxn id="280" idx="1"/>
            <a:endCxn id="203" idx="3"/>
          </p:cNvCxnSpPr>
          <p:nvPr/>
        </p:nvCxnSpPr>
        <p:spPr>
          <a:xfrm rot="10800000" flipV="1">
            <a:off x="2445856" y="4239129"/>
            <a:ext cx="2279557" cy="1684898"/>
          </a:xfrm>
          <a:prstGeom prst="bentConnector3">
            <a:avLst>
              <a:gd name="adj1" fmla="val 43181"/>
            </a:avLst>
          </a:prstGeom>
          <a:ln w="28575" cmpd="sng">
            <a:solidFill>
              <a:schemeClr val="accent6"/>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4194932980"/>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14 </a:t>
            </a:r>
            <a:r>
              <a:rPr lang="en-US" sz="3600" dirty="0"/>
              <a:t>Solution </a:t>
            </a:r>
            <a:r>
              <a:rPr lang="en-US" sz="3600" dirty="0" smtClean="0"/>
              <a:t>Deployment Overrides With </a:t>
            </a:r>
            <a:r>
              <a:rPr lang="en-US" sz="3600" dirty="0" err="1"/>
              <a:t>CompatibilityLevel</a:t>
            </a:r>
            <a:r>
              <a:rPr lang="en-US" sz="3600" dirty="0"/>
              <a:t> = 15</a:t>
            </a:r>
          </a:p>
        </p:txBody>
      </p:sp>
      <p:cxnSp>
        <p:nvCxnSpPr>
          <p:cNvPr id="28" name="Elbow Connector 27"/>
          <p:cNvCxnSpPr>
            <a:stCxn id="257" idx="2"/>
            <a:endCxn id="265" idx="1"/>
          </p:cNvCxnSpPr>
          <p:nvPr/>
        </p:nvCxnSpPr>
        <p:spPr>
          <a:xfrm rot="16200000" flipH="1">
            <a:off x="3908865" y="1750493"/>
            <a:ext cx="165604" cy="90924"/>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Elbow Connector 29"/>
          <p:cNvCxnSpPr>
            <a:stCxn id="257" idx="2"/>
            <a:endCxn id="262" idx="1"/>
          </p:cNvCxnSpPr>
          <p:nvPr/>
        </p:nvCxnSpPr>
        <p:spPr>
          <a:xfrm rot="16200000" flipH="1">
            <a:off x="3109650" y="2549707"/>
            <a:ext cx="1754681" cy="81568"/>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Elbow Connector 31"/>
          <p:cNvCxnSpPr>
            <a:stCxn id="265" idx="2"/>
            <a:endCxn id="101" idx="1"/>
          </p:cNvCxnSpPr>
          <p:nvPr/>
        </p:nvCxnSpPr>
        <p:spPr>
          <a:xfrm rot="16200000" flipH="1">
            <a:off x="4606083" y="2005282"/>
            <a:ext cx="168498" cy="91407"/>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Elbow Connector 33"/>
          <p:cNvCxnSpPr>
            <a:stCxn id="101" idx="2"/>
            <a:endCxn id="115" idx="1"/>
          </p:cNvCxnSpPr>
          <p:nvPr/>
        </p:nvCxnSpPr>
        <p:spPr>
          <a:xfrm rot="16200000" flipH="1">
            <a:off x="5050457" y="2516290"/>
            <a:ext cx="680076" cy="93921"/>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Snip Single Corner Rectangle 43"/>
          <p:cNvSpPr/>
          <p:nvPr/>
        </p:nvSpPr>
        <p:spPr>
          <a:xfrm>
            <a:off x="8344120" y="1476618"/>
            <a:ext cx="3986258" cy="5038736"/>
          </a:xfrm>
          <a:prstGeom prst="snip1Rect">
            <a:avLst>
              <a:gd name="adj" fmla="val 8096"/>
            </a:avLst>
          </a:prstGeom>
        </p:spPr>
        <p:style>
          <a:lnRef idx="2">
            <a:schemeClr val="dk1">
              <a:shade val="50000"/>
            </a:schemeClr>
          </a:lnRef>
          <a:fillRef idx="1">
            <a:schemeClr val="dk1"/>
          </a:fillRef>
          <a:effectRef idx="0">
            <a:schemeClr val="dk1"/>
          </a:effectRef>
          <a:fontRef idx="minor">
            <a:schemeClr val="lt1"/>
          </a:fontRef>
        </p:style>
        <p:txBody>
          <a:bodyPr tIns="0" rtlCol="0" anchor="t"/>
          <a:lstStyle/>
          <a:p>
            <a:r>
              <a:rPr lang="en-US" sz="1428" dirty="0"/>
              <a:t>&lt;Solution </a:t>
            </a:r>
            <a:r>
              <a:rPr lang="en-US" sz="1428" dirty="0" err="1"/>
              <a:t>SharePointProductVersion</a:t>
            </a:r>
            <a:r>
              <a:rPr lang="en-US" sz="1428" dirty="0"/>
              <a:t>=“</a:t>
            </a:r>
            <a:r>
              <a:rPr lang="en-US" sz="1428" b="1" u="sng" dirty="0"/>
              <a:t>14</a:t>
            </a:r>
            <a:r>
              <a:rPr lang="en-US" sz="1428" dirty="0"/>
              <a:t>”&gt;</a:t>
            </a:r>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r>
              <a:rPr lang="en-US" sz="1428" dirty="0"/>
              <a:t>&lt;/Solution&gt;</a:t>
            </a:r>
          </a:p>
        </p:txBody>
      </p:sp>
      <p:cxnSp>
        <p:nvCxnSpPr>
          <p:cNvPr id="58" name="Elbow Connector 57"/>
          <p:cNvCxnSpPr>
            <a:stCxn id="46" idx="2"/>
            <a:endCxn id="145" idx="3"/>
          </p:cNvCxnSpPr>
          <p:nvPr/>
        </p:nvCxnSpPr>
        <p:spPr>
          <a:xfrm rot="10800000" flipV="1">
            <a:off x="5940409" y="2813714"/>
            <a:ext cx="2531959" cy="1679943"/>
          </a:xfrm>
          <a:prstGeom prst="bentConnector3">
            <a:avLst>
              <a:gd name="adj1" fmla="val 62960"/>
            </a:avLst>
          </a:prstGeom>
          <a:ln w="28575" cmpd="sng">
            <a:solidFill>
              <a:schemeClr val="accent5"/>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68" name="Elbow Connector 67"/>
          <p:cNvCxnSpPr>
            <a:stCxn id="101" idx="2"/>
            <a:endCxn id="109" idx="1"/>
          </p:cNvCxnSpPr>
          <p:nvPr/>
        </p:nvCxnSpPr>
        <p:spPr>
          <a:xfrm rot="16200000" flipH="1">
            <a:off x="5178082" y="2388666"/>
            <a:ext cx="424829" cy="93921"/>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Elbow Connector 72"/>
          <p:cNvCxnSpPr>
            <a:stCxn id="101" idx="2"/>
            <a:endCxn id="104" idx="1"/>
          </p:cNvCxnSpPr>
          <p:nvPr/>
        </p:nvCxnSpPr>
        <p:spPr>
          <a:xfrm rot="16200000" flipH="1">
            <a:off x="5307907" y="2258841"/>
            <a:ext cx="166476" cy="95219"/>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Elbow Connector 57"/>
          <p:cNvCxnSpPr>
            <a:stCxn id="181" idx="2"/>
            <a:endCxn id="157" idx="3"/>
          </p:cNvCxnSpPr>
          <p:nvPr/>
        </p:nvCxnSpPr>
        <p:spPr>
          <a:xfrm rot="10800000" flipV="1">
            <a:off x="6641833" y="3721725"/>
            <a:ext cx="1926263" cy="1794822"/>
          </a:xfrm>
          <a:prstGeom prst="bentConnector3">
            <a:avLst>
              <a:gd name="adj1" fmla="val 50000"/>
            </a:avLst>
          </a:prstGeom>
          <a:ln w="28575" cmpd="sng">
            <a:solidFill>
              <a:schemeClr val="accent5"/>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80" name="Elbow Connector 57"/>
          <p:cNvCxnSpPr>
            <a:stCxn id="48" idx="2"/>
            <a:endCxn id="151" idx="3"/>
          </p:cNvCxnSpPr>
          <p:nvPr/>
        </p:nvCxnSpPr>
        <p:spPr>
          <a:xfrm rot="10800000" flipV="1">
            <a:off x="6641830" y="4286739"/>
            <a:ext cx="1814548" cy="976225"/>
          </a:xfrm>
          <a:prstGeom prst="bentConnector3">
            <a:avLst>
              <a:gd name="adj1" fmla="val 50000"/>
            </a:avLst>
          </a:prstGeom>
          <a:ln w="28575" cmpd="sng">
            <a:solidFill>
              <a:schemeClr val="accent3"/>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84" name="Elbow Connector 57"/>
          <p:cNvCxnSpPr>
            <a:stCxn id="49" idx="2"/>
            <a:endCxn id="154" idx="3"/>
          </p:cNvCxnSpPr>
          <p:nvPr/>
        </p:nvCxnSpPr>
        <p:spPr>
          <a:xfrm rot="10800000" flipV="1">
            <a:off x="6641830" y="4546938"/>
            <a:ext cx="1814548" cy="1223687"/>
          </a:xfrm>
          <a:prstGeom prst="bentConnector3">
            <a:avLst>
              <a:gd name="adj1" fmla="val 50000"/>
            </a:avLst>
          </a:prstGeom>
          <a:ln w="28575" cmpd="sng">
            <a:solidFill>
              <a:schemeClr val="accent3"/>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36" name="Elbow Connector 35"/>
          <p:cNvCxnSpPr>
            <a:stCxn id="262" idx="2"/>
            <a:endCxn id="274" idx="1"/>
          </p:cNvCxnSpPr>
          <p:nvPr/>
        </p:nvCxnSpPr>
        <p:spPr>
          <a:xfrm rot="16200000" flipH="1">
            <a:off x="4467013" y="3724074"/>
            <a:ext cx="427934" cy="91406"/>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Elbow Connector 57"/>
          <p:cNvCxnSpPr>
            <a:stCxn id="95" idx="2"/>
            <a:endCxn id="262" idx="3"/>
          </p:cNvCxnSpPr>
          <p:nvPr/>
        </p:nvCxnSpPr>
        <p:spPr>
          <a:xfrm rot="10800000" flipV="1">
            <a:off x="5242776" y="1985616"/>
            <a:ext cx="3238768" cy="1482216"/>
          </a:xfrm>
          <a:prstGeom prst="bentConnector3">
            <a:avLst>
              <a:gd name="adj1" fmla="val 52933"/>
            </a:avLst>
          </a:prstGeom>
          <a:ln w="28575" cmpd="sng">
            <a:solidFill>
              <a:schemeClr val="accent2"/>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100" name="Elbow Connector 51"/>
          <p:cNvCxnSpPr>
            <a:stCxn id="94" idx="2"/>
            <a:endCxn id="253" idx="3"/>
          </p:cNvCxnSpPr>
          <p:nvPr/>
        </p:nvCxnSpPr>
        <p:spPr>
          <a:xfrm rot="10800000" flipV="1">
            <a:off x="4553053" y="6056789"/>
            <a:ext cx="3903327" cy="370586"/>
          </a:xfrm>
          <a:prstGeom prst="bentConnector3">
            <a:avLst>
              <a:gd name="adj1" fmla="val 7303"/>
            </a:avLst>
          </a:prstGeom>
          <a:ln w="28575" cmpd="sng">
            <a:solidFill>
              <a:schemeClr val="accent4"/>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106" name="Elbow Connector 51"/>
          <p:cNvCxnSpPr>
            <a:stCxn id="105" idx="2"/>
            <a:endCxn id="246" idx="3"/>
          </p:cNvCxnSpPr>
          <p:nvPr/>
        </p:nvCxnSpPr>
        <p:spPr>
          <a:xfrm rot="10800000" flipV="1">
            <a:off x="2445854" y="5796735"/>
            <a:ext cx="6022145" cy="392305"/>
          </a:xfrm>
          <a:prstGeom prst="bentConnector3">
            <a:avLst>
              <a:gd name="adj1" fmla="val 6839"/>
            </a:avLst>
          </a:prstGeom>
          <a:ln w="28575" cmpd="sng">
            <a:solidFill>
              <a:schemeClr val="accent4"/>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139" name="Elbow Connector 138"/>
          <p:cNvCxnSpPr>
            <a:stCxn id="262" idx="2"/>
            <a:endCxn id="280" idx="1"/>
          </p:cNvCxnSpPr>
          <p:nvPr/>
        </p:nvCxnSpPr>
        <p:spPr>
          <a:xfrm rot="16200000" flipH="1">
            <a:off x="4338683" y="3852403"/>
            <a:ext cx="683318" cy="90136"/>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42" name="Group 141"/>
          <p:cNvGrpSpPr>
            <a:grpSpLocks noChangeAspect="1"/>
          </p:cNvGrpSpPr>
          <p:nvPr/>
        </p:nvGrpSpPr>
        <p:grpSpPr>
          <a:xfrm>
            <a:off x="531950" y="1486248"/>
            <a:ext cx="1214998" cy="226904"/>
            <a:chOff x="2590800" y="1725426"/>
            <a:chExt cx="2656984" cy="678427"/>
          </a:xfrm>
        </p:grpSpPr>
        <p:sp>
          <p:nvSpPr>
            <p:cNvPr id="143" name="Snip Single Corner Rectangle 142"/>
            <p:cNvSpPr>
              <a:spLocks noChangeAspect="1"/>
            </p:cNvSpPr>
            <p:nvPr/>
          </p:nvSpPr>
          <p:spPr>
            <a:xfrm>
              <a:off x="2590800" y="1725426"/>
              <a:ext cx="838201" cy="678425"/>
            </a:xfrm>
            <a:prstGeom prst="snip1Rect">
              <a:avLst/>
            </a:prstGeom>
          </p:spPr>
          <p:style>
            <a:lnRef idx="2">
              <a:schemeClr val="dk1">
                <a:shade val="50000"/>
              </a:schemeClr>
            </a:lnRef>
            <a:fillRef idx="1">
              <a:schemeClr val="dk1"/>
            </a:fillRef>
            <a:effectRef idx="0">
              <a:schemeClr val="dk1"/>
            </a:effectRef>
            <a:fontRef idx="minor">
              <a:schemeClr val="lt1"/>
            </a:fontRef>
          </p:style>
          <p:txBody>
            <a:bodyPr lIns="46630" rIns="46630" rtlCol="0" anchor="ctr"/>
            <a:lstStyle/>
            <a:p>
              <a:endParaRPr lang="en-US" sz="1020"/>
            </a:p>
          </p:txBody>
        </p:sp>
        <p:sp>
          <p:nvSpPr>
            <p:cNvPr id="144" name="Rectangle 143"/>
            <p:cNvSpPr>
              <a:spLocks noChangeAspect="1"/>
            </p:cNvSpPr>
            <p:nvPr/>
          </p:nvSpPr>
          <p:spPr>
            <a:xfrm>
              <a:off x="2590800" y="1877748"/>
              <a:ext cx="2656984" cy="526105"/>
            </a:xfrm>
            <a:prstGeom prst="rect">
              <a:avLst/>
            </a:prstGeom>
          </p:spPr>
          <p:style>
            <a:lnRef idx="2">
              <a:schemeClr val="dk1">
                <a:shade val="50000"/>
              </a:schemeClr>
            </a:lnRef>
            <a:fillRef idx="1">
              <a:schemeClr val="dk1"/>
            </a:fillRef>
            <a:effectRef idx="0">
              <a:schemeClr val="dk1"/>
            </a:effectRef>
            <a:fontRef idx="minor">
              <a:schemeClr val="lt1"/>
            </a:fontRef>
          </p:style>
          <p:txBody>
            <a:bodyPr lIns="46630" rIns="46630" rtlCol="0" anchor="ctr"/>
            <a:lstStyle/>
            <a:p>
              <a:r>
                <a:rPr lang="en-US" sz="918" dirty="0"/>
                <a:t>IIS Site</a:t>
              </a:r>
            </a:p>
          </p:txBody>
        </p:sp>
      </p:grpSp>
      <p:cxnSp>
        <p:nvCxnSpPr>
          <p:cNvPr id="159" name="Elbow Connector 158"/>
          <p:cNvCxnSpPr>
            <a:stCxn id="144" idx="2"/>
            <a:endCxn id="212" idx="1"/>
          </p:cNvCxnSpPr>
          <p:nvPr/>
        </p:nvCxnSpPr>
        <p:spPr>
          <a:xfrm rot="16200000" flipH="1">
            <a:off x="846839" y="2005761"/>
            <a:ext cx="676628" cy="91406"/>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Elbow Connector 160"/>
          <p:cNvCxnSpPr>
            <a:stCxn id="144" idx="2"/>
            <a:endCxn id="232" idx="1"/>
          </p:cNvCxnSpPr>
          <p:nvPr/>
        </p:nvCxnSpPr>
        <p:spPr>
          <a:xfrm rot="16200000" flipH="1">
            <a:off x="464937" y="2387665"/>
            <a:ext cx="1440431" cy="91405"/>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Elbow Connector 162"/>
          <p:cNvCxnSpPr>
            <a:stCxn id="212" idx="2"/>
            <a:endCxn id="215" idx="1"/>
          </p:cNvCxnSpPr>
          <p:nvPr/>
        </p:nvCxnSpPr>
        <p:spPr>
          <a:xfrm rot="16200000" flipH="1">
            <a:off x="1781998" y="2534115"/>
            <a:ext cx="204121" cy="91406"/>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 name="Elbow Connector 164"/>
          <p:cNvCxnSpPr>
            <a:stCxn id="232" idx="2"/>
            <a:endCxn id="235" idx="1"/>
          </p:cNvCxnSpPr>
          <p:nvPr/>
        </p:nvCxnSpPr>
        <p:spPr>
          <a:xfrm rot="16200000" flipH="1">
            <a:off x="1788166" y="3291748"/>
            <a:ext cx="191782" cy="91408"/>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4" name="Elbow Connector 173"/>
          <p:cNvCxnSpPr>
            <a:stCxn id="101" idx="2"/>
            <a:endCxn id="112" idx="1"/>
          </p:cNvCxnSpPr>
          <p:nvPr/>
        </p:nvCxnSpPr>
        <p:spPr>
          <a:xfrm rot="16200000" flipH="1">
            <a:off x="4921047" y="2645701"/>
            <a:ext cx="938899" cy="93921"/>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2" name="Group 191"/>
          <p:cNvGrpSpPr>
            <a:grpSpLocks noChangeAspect="1"/>
          </p:cNvGrpSpPr>
          <p:nvPr/>
        </p:nvGrpSpPr>
        <p:grpSpPr>
          <a:xfrm>
            <a:off x="1232168" y="3848927"/>
            <a:ext cx="1213687" cy="226904"/>
            <a:chOff x="2590800" y="1725426"/>
            <a:chExt cx="2654113" cy="678427"/>
          </a:xfrm>
        </p:grpSpPr>
        <p:sp>
          <p:nvSpPr>
            <p:cNvPr id="193" name="Snip Single Corner Rectangle 192"/>
            <p:cNvSpPr>
              <a:spLocks noChangeAspect="1"/>
            </p:cNvSpPr>
            <p:nvPr/>
          </p:nvSpPr>
          <p:spPr>
            <a:xfrm>
              <a:off x="2590800" y="1725426"/>
              <a:ext cx="838201" cy="678425"/>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endParaRPr lang="en-US" sz="1020"/>
            </a:p>
          </p:txBody>
        </p:sp>
        <p:sp>
          <p:nvSpPr>
            <p:cNvPr id="194" name="Rectangle 193"/>
            <p:cNvSpPr>
              <a:spLocks noChangeAspect="1"/>
            </p:cNvSpPr>
            <p:nvPr/>
          </p:nvSpPr>
          <p:spPr>
            <a:xfrm>
              <a:off x="2590800" y="1877748"/>
              <a:ext cx="2654113" cy="52610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r>
                <a:rPr lang="en-US" sz="918" dirty="0"/>
                <a:t>_</a:t>
              </a:r>
              <a:r>
                <a:rPr lang="en-US" sz="918" dirty="0" err="1"/>
                <a:t>vti_bin</a:t>
              </a:r>
              <a:endParaRPr lang="en-US" sz="918" dirty="0"/>
            </a:p>
          </p:txBody>
        </p:sp>
      </p:grpSp>
      <p:grpSp>
        <p:nvGrpSpPr>
          <p:cNvPr id="201" name="Group 200"/>
          <p:cNvGrpSpPr>
            <a:grpSpLocks noChangeAspect="1"/>
          </p:cNvGrpSpPr>
          <p:nvPr/>
        </p:nvGrpSpPr>
        <p:grpSpPr>
          <a:xfrm>
            <a:off x="1232168" y="5785103"/>
            <a:ext cx="1213687" cy="226904"/>
            <a:chOff x="2590800" y="1725426"/>
            <a:chExt cx="2237781" cy="678427"/>
          </a:xfrm>
        </p:grpSpPr>
        <p:sp>
          <p:nvSpPr>
            <p:cNvPr id="202" name="Snip Single Corner Rectangle 201"/>
            <p:cNvSpPr>
              <a:spLocks noChangeAspect="1"/>
            </p:cNvSpPr>
            <p:nvPr/>
          </p:nvSpPr>
          <p:spPr>
            <a:xfrm>
              <a:off x="2590800" y="1725426"/>
              <a:ext cx="838201" cy="678425"/>
            </a:xfrm>
            <a:prstGeom prst="snip1Rect">
              <a:avLst/>
            </a:prstGeom>
          </p:spPr>
          <p:style>
            <a:lnRef idx="2">
              <a:schemeClr val="accent6">
                <a:shade val="50000"/>
              </a:schemeClr>
            </a:lnRef>
            <a:fillRef idx="1">
              <a:schemeClr val="accent6"/>
            </a:fillRef>
            <a:effectRef idx="0">
              <a:schemeClr val="accent6"/>
            </a:effectRef>
            <a:fontRef idx="minor">
              <a:schemeClr val="lt1"/>
            </a:fontRef>
          </p:style>
          <p:txBody>
            <a:bodyPr lIns="46630" rIns="46630" rtlCol="0" anchor="ctr"/>
            <a:lstStyle/>
            <a:p>
              <a:endParaRPr lang="en-US" sz="1020"/>
            </a:p>
          </p:txBody>
        </p:sp>
        <p:sp>
          <p:nvSpPr>
            <p:cNvPr id="203" name="Rectangle 202"/>
            <p:cNvSpPr>
              <a:spLocks noChangeAspect="1"/>
            </p:cNvSpPr>
            <p:nvPr/>
          </p:nvSpPr>
          <p:spPr>
            <a:xfrm>
              <a:off x="2590800" y="1877748"/>
              <a:ext cx="2237781" cy="52610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46630" rIns="46630" rtlCol="0" anchor="ctr"/>
            <a:lstStyle/>
            <a:p>
              <a:r>
                <a:rPr lang="en-US" sz="918" dirty="0" err="1"/>
                <a:t>App_GlobalResources</a:t>
              </a:r>
              <a:endParaRPr lang="en-US" sz="714" dirty="0"/>
            </a:p>
          </p:txBody>
        </p:sp>
      </p:grpSp>
      <p:cxnSp>
        <p:nvCxnSpPr>
          <p:cNvPr id="207" name="Elbow Connector 206"/>
          <p:cNvCxnSpPr>
            <a:stCxn id="144" idx="2"/>
            <a:endCxn id="203" idx="1"/>
          </p:cNvCxnSpPr>
          <p:nvPr/>
        </p:nvCxnSpPr>
        <p:spPr>
          <a:xfrm rot="16200000" flipH="1">
            <a:off x="-919630" y="3772229"/>
            <a:ext cx="4210876" cy="92720"/>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10" name="Group 209"/>
          <p:cNvGrpSpPr>
            <a:grpSpLocks noChangeAspect="1"/>
          </p:cNvGrpSpPr>
          <p:nvPr/>
        </p:nvGrpSpPr>
        <p:grpSpPr>
          <a:xfrm>
            <a:off x="1230856" y="2250855"/>
            <a:ext cx="1214998" cy="226904"/>
            <a:chOff x="2590800" y="1725426"/>
            <a:chExt cx="2240202" cy="678427"/>
          </a:xfrm>
        </p:grpSpPr>
        <p:sp>
          <p:nvSpPr>
            <p:cNvPr id="211" name="Snip Single Corner Rectangle 210"/>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212" name="Rectangle 211"/>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816" dirty="0"/>
                <a:t>_</a:t>
              </a:r>
              <a:r>
                <a:rPr lang="en-US" sz="918" dirty="0" err="1"/>
                <a:t>controltemplates</a:t>
              </a:r>
              <a:endParaRPr lang="en-US" sz="816" dirty="0"/>
            </a:p>
          </p:txBody>
        </p:sp>
      </p:grpSp>
      <p:grpSp>
        <p:nvGrpSpPr>
          <p:cNvPr id="213" name="Group 212"/>
          <p:cNvGrpSpPr>
            <a:grpSpLocks noChangeAspect="1"/>
          </p:cNvGrpSpPr>
          <p:nvPr/>
        </p:nvGrpSpPr>
        <p:grpSpPr>
          <a:xfrm>
            <a:off x="1929762" y="2542955"/>
            <a:ext cx="1214998" cy="226904"/>
            <a:chOff x="2590800" y="1725426"/>
            <a:chExt cx="2240202" cy="678427"/>
          </a:xfrm>
        </p:grpSpPr>
        <p:sp>
          <p:nvSpPr>
            <p:cNvPr id="214" name="Snip Single Corner Rectangle 213"/>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215" name="Rectangle 214"/>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15</a:t>
              </a:r>
            </a:p>
          </p:txBody>
        </p:sp>
      </p:grpSp>
      <p:grpSp>
        <p:nvGrpSpPr>
          <p:cNvPr id="230" name="Group 229"/>
          <p:cNvGrpSpPr>
            <a:grpSpLocks noChangeAspect="1"/>
          </p:cNvGrpSpPr>
          <p:nvPr/>
        </p:nvGrpSpPr>
        <p:grpSpPr>
          <a:xfrm>
            <a:off x="1230855" y="3014659"/>
            <a:ext cx="1214998" cy="226904"/>
            <a:chOff x="2590800" y="1725426"/>
            <a:chExt cx="2240202" cy="678427"/>
          </a:xfrm>
        </p:grpSpPr>
        <p:sp>
          <p:nvSpPr>
            <p:cNvPr id="231" name="Snip Single Corner Rectangle 230"/>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232" name="Rectangle 231"/>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_layouts</a:t>
              </a:r>
            </a:p>
          </p:txBody>
        </p:sp>
      </p:grpSp>
      <p:grpSp>
        <p:nvGrpSpPr>
          <p:cNvPr id="233" name="Group 232"/>
          <p:cNvGrpSpPr>
            <a:grpSpLocks noChangeAspect="1"/>
          </p:cNvGrpSpPr>
          <p:nvPr/>
        </p:nvGrpSpPr>
        <p:grpSpPr>
          <a:xfrm>
            <a:off x="1929762" y="3294420"/>
            <a:ext cx="1214998" cy="226904"/>
            <a:chOff x="2590800" y="1725426"/>
            <a:chExt cx="2240202" cy="678427"/>
          </a:xfrm>
        </p:grpSpPr>
        <p:sp>
          <p:nvSpPr>
            <p:cNvPr id="234" name="Snip Single Corner Rectangle 233"/>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235" name="Rectangle 234"/>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15</a:t>
              </a:r>
            </a:p>
          </p:txBody>
        </p:sp>
      </p:grpSp>
      <p:cxnSp>
        <p:nvCxnSpPr>
          <p:cNvPr id="241" name="Elbow Connector 240"/>
          <p:cNvCxnSpPr>
            <a:stCxn id="144" idx="2"/>
            <a:endCxn id="194" idx="1"/>
          </p:cNvCxnSpPr>
          <p:nvPr/>
        </p:nvCxnSpPr>
        <p:spPr>
          <a:xfrm rot="16200000" flipH="1">
            <a:off x="48457" y="2804141"/>
            <a:ext cx="2274699" cy="92719"/>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44" name="Group 243"/>
          <p:cNvGrpSpPr>
            <a:grpSpLocks noChangeAspect="1"/>
          </p:cNvGrpSpPr>
          <p:nvPr/>
        </p:nvGrpSpPr>
        <p:grpSpPr>
          <a:xfrm>
            <a:off x="1232168" y="6050117"/>
            <a:ext cx="1213687" cy="226904"/>
            <a:chOff x="2590800" y="1725426"/>
            <a:chExt cx="2654113" cy="678427"/>
          </a:xfrm>
        </p:grpSpPr>
        <p:sp>
          <p:nvSpPr>
            <p:cNvPr id="245" name="Snip Single Corner Rectangle 244"/>
            <p:cNvSpPr>
              <a:spLocks noChangeAspect="1"/>
            </p:cNvSpPr>
            <p:nvPr/>
          </p:nvSpPr>
          <p:spPr>
            <a:xfrm>
              <a:off x="2590800" y="1725426"/>
              <a:ext cx="838201" cy="678425"/>
            </a:xfrm>
            <a:prstGeom prst="snip1Rect">
              <a:avLst/>
            </a:prstGeom>
          </p:spPr>
          <p:style>
            <a:lnRef idx="2">
              <a:schemeClr val="accent4">
                <a:shade val="50000"/>
              </a:schemeClr>
            </a:lnRef>
            <a:fillRef idx="1">
              <a:schemeClr val="accent4"/>
            </a:fillRef>
            <a:effectRef idx="0">
              <a:schemeClr val="accent4"/>
            </a:effectRef>
            <a:fontRef idx="minor">
              <a:schemeClr val="lt1"/>
            </a:fontRef>
          </p:style>
          <p:txBody>
            <a:bodyPr lIns="46630" rIns="46630" rtlCol="0" anchor="ctr"/>
            <a:lstStyle/>
            <a:p>
              <a:endParaRPr lang="en-US" sz="1020"/>
            </a:p>
          </p:txBody>
        </p:sp>
        <p:sp>
          <p:nvSpPr>
            <p:cNvPr id="246" name="Rectangle 245"/>
            <p:cNvSpPr>
              <a:spLocks noChangeAspect="1"/>
            </p:cNvSpPr>
            <p:nvPr/>
          </p:nvSpPr>
          <p:spPr>
            <a:xfrm>
              <a:off x="2590800" y="1877748"/>
              <a:ext cx="2654113" cy="52610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lIns="46630" rIns="46630" rtlCol="0" anchor="ctr"/>
            <a:lstStyle/>
            <a:p>
              <a:r>
                <a:rPr lang="en-US" sz="918" dirty="0"/>
                <a:t>bin</a:t>
              </a:r>
            </a:p>
          </p:txBody>
        </p:sp>
      </p:grpSp>
      <p:cxnSp>
        <p:nvCxnSpPr>
          <p:cNvPr id="248" name="Elbow Connector 247"/>
          <p:cNvCxnSpPr>
            <a:stCxn id="144" idx="2"/>
            <a:endCxn id="246" idx="1"/>
          </p:cNvCxnSpPr>
          <p:nvPr/>
        </p:nvCxnSpPr>
        <p:spPr>
          <a:xfrm rot="16200000" flipH="1">
            <a:off x="-1052137" y="3904734"/>
            <a:ext cx="4475889" cy="92720"/>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1" name="Group 250"/>
          <p:cNvGrpSpPr>
            <a:grpSpLocks noChangeAspect="1"/>
          </p:cNvGrpSpPr>
          <p:nvPr/>
        </p:nvGrpSpPr>
        <p:grpSpPr>
          <a:xfrm>
            <a:off x="3339365" y="6288451"/>
            <a:ext cx="1213687" cy="226904"/>
            <a:chOff x="2590800" y="1725426"/>
            <a:chExt cx="2654113" cy="678427"/>
          </a:xfrm>
        </p:grpSpPr>
        <p:sp>
          <p:nvSpPr>
            <p:cNvPr id="252" name="Snip Single Corner Rectangle 251"/>
            <p:cNvSpPr>
              <a:spLocks noChangeAspect="1"/>
            </p:cNvSpPr>
            <p:nvPr/>
          </p:nvSpPr>
          <p:spPr>
            <a:xfrm>
              <a:off x="2590800" y="1725426"/>
              <a:ext cx="838201" cy="678425"/>
            </a:xfrm>
            <a:prstGeom prst="snip1Rect">
              <a:avLst/>
            </a:prstGeom>
          </p:spPr>
          <p:style>
            <a:lnRef idx="2">
              <a:schemeClr val="accent4">
                <a:shade val="50000"/>
              </a:schemeClr>
            </a:lnRef>
            <a:fillRef idx="1">
              <a:schemeClr val="accent4"/>
            </a:fillRef>
            <a:effectRef idx="0">
              <a:schemeClr val="accent4"/>
            </a:effectRef>
            <a:fontRef idx="minor">
              <a:schemeClr val="lt1"/>
            </a:fontRef>
          </p:style>
          <p:txBody>
            <a:bodyPr lIns="46630" rIns="46630" rtlCol="0" anchor="ctr"/>
            <a:lstStyle/>
            <a:p>
              <a:endParaRPr lang="en-US" sz="1020"/>
            </a:p>
          </p:txBody>
        </p:sp>
        <p:sp>
          <p:nvSpPr>
            <p:cNvPr id="253" name="Rectangle 252"/>
            <p:cNvSpPr>
              <a:spLocks noChangeAspect="1"/>
            </p:cNvSpPr>
            <p:nvPr/>
          </p:nvSpPr>
          <p:spPr>
            <a:xfrm>
              <a:off x="2590800" y="1877748"/>
              <a:ext cx="2654113" cy="52610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lIns="46630" rIns="46630" rtlCol="0" anchor="ctr"/>
            <a:lstStyle/>
            <a:p>
              <a:r>
                <a:rPr lang="en-US" sz="918" dirty="0"/>
                <a:t>GAC</a:t>
              </a:r>
            </a:p>
          </p:txBody>
        </p:sp>
      </p:grpSp>
      <p:grpSp>
        <p:nvGrpSpPr>
          <p:cNvPr id="255" name="Group 254"/>
          <p:cNvGrpSpPr>
            <a:grpSpLocks noChangeAspect="1"/>
          </p:cNvGrpSpPr>
          <p:nvPr/>
        </p:nvGrpSpPr>
        <p:grpSpPr>
          <a:xfrm>
            <a:off x="3338709" y="1486248"/>
            <a:ext cx="1214998" cy="226904"/>
            <a:chOff x="2590800" y="1725426"/>
            <a:chExt cx="2656984" cy="678427"/>
          </a:xfrm>
        </p:grpSpPr>
        <p:sp>
          <p:nvSpPr>
            <p:cNvPr id="256" name="Snip Single Corner Rectangle 255"/>
            <p:cNvSpPr>
              <a:spLocks noChangeAspect="1"/>
            </p:cNvSpPr>
            <p:nvPr/>
          </p:nvSpPr>
          <p:spPr>
            <a:xfrm>
              <a:off x="2590800" y="1725426"/>
              <a:ext cx="838201" cy="678425"/>
            </a:xfrm>
            <a:prstGeom prst="snip1Rect">
              <a:avLst/>
            </a:prstGeom>
          </p:spPr>
          <p:style>
            <a:lnRef idx="2">
              <a:schemeClr val="dk1">
                <a:shade val="50000"/>
              </a:schemeClr>
            </a:lnRef>
            <a:fillRef idx="1">
              <a:schemeClr val="dk1"/>
            </a:fillRef>
            <a:effectRef idx="0">
              <a:schemeClr val="dk1"/>
            </a:effectRef>
            <a:fontRef idx="minor">
              <a:schemeClr val="lt1"/>
            </a:fontRef>
          </p:style>
          <p:txBody>
            <a:bodyPr lIns="46630" rIns="46630" rtlCol="0" anchor="ctr"/>
            <a:lstStyle/>
            <a:p>
              <a:endParaRPr lang="en-US" sz="816"/>
            </a:p>
          </p:txBody>
        </p:sp>
        <p:sp>
          <p:nvSpPr>
            <p:cNvPr id="257" name="Rectangle 256"/>
            <p:cNvSpPr>
              <a:spLocks noChangeAspect="1"/>
            </p:cNvSpPr>
            <p:nvPr/>
          </p:nvSpPr>
          <p:spPr>
            <a:xfrm>
              <a:off x="2590800" y="1877748"/>
              <a:ext cx="2656984" cy="526105"/>
            </a:xfrm>
            <a:prstGeom prst="rect">
              <a:avLst/>
            </a:prstGeom>
          </p:spPr>
          <p:style>
            <a:lnRef idx="2">
              <a:schemeClr val="dk1">
                <a:shade val="50000"/>
              </a:schemeClr>
            </a:lnRef>
            <a:fillRef idx="1">
              <a:schemeClr val="dk1"/>
            </a:fillRef>
            <a:effectRef idx="0">
              <a:schemeClr val="dk1"/>
            </a:effectRef>
            <a:fontRef idx="minor">
              <a:schemeClr val="lt1"/>
            </a:fontRef>
          </p:style>
          <p:txBody>
            <a:bodyPr lIns="46630" rIns="46630" rtlCol="0" anchor="ctr"/>
            <a:lstStyle/>
            <a:p>
              <a:r>
                <a:rPr lang="en-US" sz="816" dirty="0"/>
                <a:t>Web Server Extensions</a:t>
              </a:r>
            </a:p>
          </p:txBody>
        </p:sp>
      </p:grpSp>
      <p:grpSp>
        <p:nvGrpSpPr>
          <p:cNvPr id="260" name="Group 259"/>
          <p:cNvGrpSpPr>
            <a:grpSpLocks noChangeAspect="1"/>
          </p:cNvGrpSpPr>
          <p:nvPr/>
        </p:nvGrpSpPr>
        <p:grpSpPr>
          <a:xfrm>
            <a:off x="4027776" y="3328908"/>
            <a:ext cx="1214998" cy="226904"/>
            <a:chOff x="2590800" y="1725426"/>
            <a:chExt cx="2240202" cy="678427"/>
          </a:xfrm>
        </p:grpSpPr>
        <p:sp>
          <p:nvSpPr>
            <p:cNvPr id="261" name="Snip Single Corner Rectangle 260"/>
            <p:cNvSpPr>
              <a:spLocks noChangeAspect="1"/>
            </p:cNvSpPr>
            <p:nvPr/>
          </p:nvSpPr>
          <p:spPr>
            <a:xfrm>
              <a:off x="2590800" y="1725426"/>
              <a:ext cx="838201" cy="678425"/>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endParaRPr lang="en-US" sz="1020"/>
            </a:p>
          </p:txBody>
        </p:sp>
        <p:sp>
          <p:nvSpPr>
            <p:cNvPr id="262" name="Rectangle 261"/>
            <p:cNvSpPr>
              <a:spLocks noChangeAspect="1"/>
            </p:cNvSpPr>
            <p:nvPr/>
          </p:nvSpPr>
          <p:spPr>
            <a:xfrm>
              <a:off x="2590800" y="1877748"/>
              <a:ext cx="2240202" cy="52610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r>
                <a:rPr lang="en-US" sz="918" dirty="0"/>
                <a:t>15</a:t>
              </a:r>
            </a:p>
          </p:txBody>
        </p:sp>
      </p:grpSp>
      <p:grpSp>
        <p:nvGrpSpPr>
          <p:cNvPr id="263" name="Group 262"/>
          <p:cNvGrpSpPr>
            <a:grpSpLocks noChangeAspect="1"/>
          </p:cNvGrpSpPr>
          <p:nvPr/>
        </p:nvGrpSpPr>
        <p:grpSpPr>
          <a:xfrm>
            <a:off x="4037131" y="1739832"/>
            <a:ext cx="1214998" cy="226904"/>
            <a:chOff x="2590800" y="1725426"/>
            <a:chExt cx="2240202" cy="678427"/>
          </a:xfrm>
        </p:grpSpPr>
        <p:sp>
          <p:nvSpPr>
            <p:cNvPr id="264" name="Snip Single Corner Rectangle 263"/>
            <p:cNvSpPr>
              <a:spLocks noChangeAspect="1"/>
            </p:cNvSpPr>
            <p:nvPr/>
          </p:nvSpPr>
          <p:spPr>
            <a:xfrm>
              <a:off x="2590800" y="1725426"/>
              <a:ext cx="838201" cy="678425"/>
            </a:xfrm>
            <a:prstGeom prst="snip1Rect">
              <a:avLst/>
            </a:prstGeom>
          </p:spPr>
          <p:style>
            <a:lnRef idx="2">
              <a:schemeClr val="dk1">
                <a:shade val="50000"/>
              </a:schemeClr>
            </a:lnRef>
            <a:fillRef idx="1">
              <a:schemeClr val="dk1"/>
            </a:fillRef>
            <a:effectRef idx="0">
              <a:schemeClr val="dk1"/>
            </a:effectRef>
            <a:fontRef idx="minor">
              <a:schemeClr val="lt1"/>
            </a:fontRef>
          </p:style>
          <p:txBody>
            <a:bodyPr lIns="46630" rIns="46630" rtlCol="0" anchor="ctr"/>
            <a:lstStyle/>
            <a:p>
              <a:endParaRPr lang="en-US" sz="1020"/>
            </a:p>
          </p:txBody>
        </p:sp>
        <p:sp>
          <p:nvSpPr>
            <p:cNvPr id="265" name="Rectangle 264"/>
            <p:cNvSpPr>
              <a:spLocks noChangeAspect="1"/>
            </p:cNvSpPr>
            <p:nvPr/>
          </p:nvSpPr>
          <p:spPr>
            <a:xfrm>
              <a:off x="2590800" y="1877748"/>
              <a:ext cx="2240202" cy="526105"/>
            </a:xfrm>
            <a:prstGeom prst="rect">
              <a:avLst/>
            </a:prstGeom>
          </p:spPr>
          <p:style>
            <a:lnRef idx="2">
              <a:schemeClr val="dk1">
                <a:shade val="50000"/>
              </a:schemeClr>
            </a:lnRef>
            <a:fillRef idx="1">
              <a:schemeClr val="dk1"/>
            </a:fillRef>
            <a:effectRef idx="0">
              <a:schemeClr val="dk1"/>
            </a:effectRef>
            <a:fontRef idx="minor">
              <a:schemeClr val="lt1"/>
            </a:fontRef>
          </p:style>
          <p:txBody>
            <a:bodyPr lIns="46630" rIns="46630" rtlCol="0" anchor="ctr"/>
            <a:lstStyle/>
            <a:p>
              <a:r>
                <a:rPr lang="en-US" sz="918" dirty="0"/>
                <a:t>14</a:t>
              </a:r>
            </a:p>
          </p:txBody>
        </p:sp>
      </p:grpSp>
      <p:grpSp>
        <p:nvGrpSpPr>
          <p:cNvPr id="272" name="Group 271"/>
          <p:cNvGrpSpPr>
            <a:grpSpLocks noChangeAspect="1"/>
          </p:cNvGrpSpPr>
          <p:nvPr/>
        </p:nvGrpSpPr>
        <p:grpSpPr>
          <a:xfrm>
            <a:off x="4726682" y="3844821"/>
            <a:ext cx="1214998" cy="226904"/>
            <a:chOff x="2590800" y="1725426"/>
            <a:chExt cx="2240202" cy="678427"/>
          </a:xfrm>
        </p:grpSpPr>
        <p:sp>
          <p:nvSpPr>
            <p:cNvPr id="273" name="Snip Single Corner Rectangle 272"/>
            <p:cNvSpPr>
              <a:spLocks noChangeAspect="1"/>
            </p:cNvSpPr>
            <p:nvPr/>
          </p:nvSpPr>
          <p:spPr>
            <a:xfrm>
              <a:off x="2590800" y="1725426"/>
              <a:ext cx="838201" cy="678425"/>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endParaRPr lang="en-US" sz="1020"/>
            </a:p>
          </p:txBody>
        </p:sp>
        <p:sp>
          <p:nvSpPr>
            <p:cNvPr id="274" name="Rectangle 273"/>
            <p:cNvSpPr>
              <a:spLocks noChangeAspect="1"/>
            </p:cNvSpPr>
            <p:nvPr/>
          </p:nvSpPr>
          <p:spPr>
            <a:xfrm>
              <a:off x="2590800" y="1877748"/>
              <a:ext cx="2240202" cy="52610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r>
                <a:rPr lang="en-US" sz="918" dirty="0"/>
                <a:t>ISAPI</a:t>
              </a:r>
            </a:p>
          </p:txBody>
        </p:sp>
      </p:grpSp>
      <p:grpSp>
        <p:nvGrpSpPr>
          <p:cNvPr id="278" name="Group 277"/>
          <p:cNvGrpSpPr>
            <a:grpSpLocks noChangeAspect="1"/>
          </p:cNvGrpSpPr>
          <p:nvPr/>
        </p:nvGrpSpPr>
        <p:grpSpPr>
          <a:xfrm>
            <a:off x="4725412" y="4100205"/>
            <a:ext cx="1214998" cy="226904"/>
            <a:chOff x="2590800" y="1725426"/>
            <a:chExt cx="2240202" cy="678427"/>
          </a:xfrm>
        </p:grpSpPr>
        <p:sp>
          <p:nvSpPr>
            <p:cNvPr id="279" name="Snip Single Corner Rectangle 278"/>
            <p:cNvSpPr>
              <a:spLocks noChangeAspect="1"/>
            </p:cNvSpPr>
            <p:nvPr/>
          </p:nvSpPr>
          <p:spPr>
            <a:xfrm>
              <a:off x="2590800" y="1725426"/>
              <a:ext cx="838201" cy="678425"/>
            </a:xfrm>
            <a:prstGeom prst="snip1Rect">
              <a:avLst/>
            </a:prstGeom>
          </p:spPr>
          <p:style>
            <a:lnRef idx="2">
              <a:schemeClr val="accent6">
                <a:shade val="50000"/>
              </a:schemeClr>
            </a:lnRef>
            <a:fillRef idx="1">
              <a:schemeClr val="accent6"/>
            </a:fillRef>
            <a:effectRef idx="0">
              <a:schemeClr val="accent6"/>
            </a:effectRef>
            <a:fontRef idx="minor">
              <a:schemeClr val="lt1"/>
            </a:fontRef>
          </p:style>
          <p:txBody>
            <a:bodyPr lIns="46630" rIns="46630" rtlCol="0" anchor="ctr"/>
            <a:lstStyle/>
            <a:p>
              <a:endParaRPr lang="en-US" sz="1020"/>
            </a:p>
          </p:txBody>
        </p:sp>
        <p:sp>
          <p:nvSpPr>
            <p:cNvPr id="280" name="Rectangle 279"/>
            <p:cNvSpPr>
              <a:spLocks noChangeAspect="1"/>
            </p:cNvSpPr>
            <p:nvPr/>
          </p:nvSpPr>
          <p:spPr>
            <a:xfrm>
              <a:off x="2590800" y="1877748"/>
              <a:ext cx="2240202" cy="52610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46630" rIns="46630" rtlCol="0" anchor="ctr"/>
            <a:lstStyle/>
            <a:p>
              <a:r>
                <a:rPr lang="en-US" sz="918" dirty="0"/>
                <a:t>Resources</a:t>
              </a:r>
            </a:p>
          </p:txBody>
        </p:sp>
      </p:grpSp>
      <p:grpSp>
        <p:nvGrpSpPr>
          <p:cNvPr id="98" name="Group 97"/>
          <p:cNvGrpSpPr>
            <a:grpSpLocks noChangeAspect="1"/>
          </p:cNvGrpSpPr>
          <p:nvPr/>
        </p:nvGrpSpPr>
        <p:grpSpPr>
          <a:xfrm>
            <a:off x="4736037" y="1996309"/>
            <a:ext cx="1214998" cy="226904"/>
            <a:chOff x="2590800" y="1725426"/>
            <a:chExt cx="2240202" cy="678427"/>
          </a:xfrm>
        </p:grpSpPr>
        <p:sp>
          <p:nvSpPr>
            <p:cNvPr id="99" name="Snip Single Corner Rectangle 98"/>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01" name="Rectangle 100"/>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TEMPLATES</a:t>
              </a:r>
            </a:p>
          </p:txBody>
        </p:sp>
      </p:grpSp>
      <p:grpSp>
        <p:nvGrpSpPr>
          <p:cNvPr id="102" name="Group 101"/>
          <p:cNvGrpSpPr>
            <a:grpSpLocks noChangeAspect="1"/>
          </p:cNvGrpSpPr>
          <p:nvPr/>
        </p:nvGrpSpPr>
        <p:grpSpPr>
          <a:xfrm>
            <a:off x="5438754" y="2250765"/>
            <a:ext cx="1214998" cy="226904"/>
            <a:chOff x="2590800" y="1725426"/>
            <a:chExt cx="2240202" cy="678427"/>
          </a:xfrm>
        </p:grpSpPr>
        <p:sp>
          <p:nvSpPr>
            <p:cNvPr id="103" name="Snip Single Corner Rectangle 102"/>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04" name="Rectangle 103"/>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CONTROLTEMPLATES</a:t>
              </a:r>
              <a:endParaRPr lang="en-US" sz="714" dirty="0"/>
            </a:p>
          </p:txBody>
        </p:sp>
      </p:grpSp>
      <p:grpSp>
        <p:nvGrpSpPr>
          <p:cNvPr id="107" name="Group 106"/>
          <p:cNvGrpSpPr>
            <a:grpSpLocks noChangeAspect="1"/>
          </p:cNvGrpSpPr>
          <p:nvPr/>
        </p:nvGrpSpPr>
        <p:grpSpPr>
          <a:xfrm>
            <a:off x="5437457" y="2509118"/>
            <a:ext cx="1214998" cy="226904"/>
            <a:chOff x="2590800" y="1725426"/>
            <a:chExt cx="2240202" cy="678427"/>
          </a:xfrm>
        </p:grpSpPr>
        <p:sp>
          <p:nvSpPr>
            <p:cNvPr id="108" name="Snip Single Corner Rectangle 107"/>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09" name="Rectangle 108"/>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FEATURES</a:t>
              </a:r>
            </a:p>
          </p:txBody>
        </p:sp>
      </p:grpSp>
      <p:grpSp>
        <p:nvGrpSpPr>
          <p:cNvPr id="110" name="Group 109"/>
          <p:cNvGrpSpPr>
            <a:grpSpLocks noChangeAspect="1"/>
          </p:cNvGrpSpPr>
          <p:nvPr/>
        </p:nvGrpSpPr>
        <p:grpSpPr>
          <a:xfrm>
            <a:off x="5437457" y="3023188"/>
            <a:ext cx="1214998" cy="226904"/>
            <a:chOff x="2590800" y="1725426"/>
            <a:chExt cx="2240202" cy="678427"/>
          </a:xfrm>
        </p:grpSpPr>
        <p:sp>
          <p:nvSpPr>
            <p:cNvPr id="111" name="Snip Single Corner Rectangle 110"/>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12" name="Rectangle 111"/>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err="1"/>
                <a:t>SiteTemplates</a:t>
              </a:r>
              <a:endParaRPr lang="en-US" sz="918" dirty="0"/>
            </a:p>
          </p:txBody>
        </p:sp>
      </p:grpSp>
      <p:grpSp>
        <p:nvGrpSpPr>
          <p:cNvPr id="113" name="Group 112"/>
          <p:cNvGrpSpPr>
            <a:grpSpLocks noChangeAspect="1"/>
          </p:cNvGrpSpPr>
          <p:nvPr/>
        </p:nvGrpSpPr>
        <p:grpSpPr>
          <a:xfrm>
            <a:off x="5437457" y="2764365"/>
            <a:ext cx="1214998" cy="226904"/>
            <a:chOff x="2590800" y="1725426"/>
            <a:chExt cx="2240202" cy="678427"/>
          </a:xfrm>
        </p:grpSpPr>
        <p:sp>
          <p:nvSpPr>
            <p:cNvPr id="114" name="Snip Single Corner Rectangle 113"/>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15" name="Rectangle 114"/>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LAYOUTS</a:t>
              </a:r>
            </a:p>
          </p:txBody>
        </p:sp>
      </p:grpSp>
      <p:cxnSp>
        <p:nvCxnSpPr>
          <p:cNvPr id="134" name="Elbow Connector 133"/>
          <p:cNvCxnSpPr>
            <a:stCxn id="262" idx="2"/>
            <a:endCxn id="145" idx="1"/>
          </p:cNvCxnSpPr>
          <p:nvPr/>
        </p:nvCxnSpPr>
        <p:spPr>
          <a:xfrm rot="16200000" flipH="1">
            <a:off x="4211419" y="3979667"/>
            <a:ext cx="937846" cy="90136"/>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Elbow Connector 134"/>
          <p:cNvCxnSpPr>
            <a:stCxn id="145" idx="2"/>
            <a:endCxn id="157" idx="1"/>
          </p:cNvCxnSpPr>
          <p:nvPr/>
        </p:nvCxnSpPr>
        <p:spPr>
          <a:xfrm rot="16200000" flipH="1">
            <a:off x="4912416" y="5002130"/>
            <a:ext cx="934910" cy="93921"/>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Elbow Connector 135"/>
          <p:cNvCxnSpPr>
            <a:stCxn id="145" idx="2"/>
            <a:endCxn id="151" idx="1"/>
          </p:cNvCxnSpPr>
          <p:nvPr/>
        </p:nvCxnSpPr>
        <p:spPr>
          <a:xfrm rot="16200000" flipH="1">
            <a:off x="5039209" y="4875339"/>
            <a:ext cx="681328" cy="93921"/>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Elbow Connector 136"/>
          <p:cNvCxnSpPr>
            <a:stCxn id="145" idx="2"/>
            <a:endCxn id="148" idx="1"/>
          </p:cNvCxnSpPr>
          <p:nvPr/>
        </p:nvCxnSpPr>
        <p:spPr>
          <a:xfrm rot="16200000" flipH="1">
            <a:off x="5171295" y="4743251"/>
            <a:ext cx="418450" cy="95219"/>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Elbow Connector 137"/>
          <p:cNvCxnSpPr>
            <a:stCxn id="145" idx="2"/>
            <a:endCxn id="154" idx="1"/>
          </p:cNvCxnSpPr>
          <p:nvPr/>
        </p:nvCxnSpPr>
        <p:spPr>
          <a:xfrm rot="16200000" flipH="1">
            <a:off x="4785376" y="5129170"/>
            <a:ext cx="1188990" cy="93921"/>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40" name="Group 139"/>
          <p:cNvGrpSpPr>
            <a:grpSpLocks noChangeAspect="1"/>
          </p:cNvGrpSpPr>
          <p:nvPr/>
        </p:nvGrpSpPr>
        <p:grpSpPr>
          <a:xfrm>
            <a:off x="4725412" y="4354733"/>
            <a:ext cx="1214998" cy="226904"/>
            <a:chOff x="2590800" y="1725426"/>
            <a:chExt cx="2240202" cy="678427"/>
          </a:xfrm>
        </p:grpSpPr>
        <p:sp>
          <p:nvSpPr>
            <p:cNvPr id="141" name="Snip Single Corner Rectangle 140"/>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45" name="Rectangle 144"/>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TEMPLATES</a:t>
              </a:r>
            </a:p>
          </p:txBody>
        </p:sp>
      </p:grpSp>
      <p:grpSp>
        <p:nvGrpSpPr>
          <p:cNvPr id="146" name="Group 145"/>
          <p:cNvGrpSpPr>
            <a:grpSpLocks noChangeAspect="1"/>
          </p:cNvGrpSpPr>
          <p:nvPr/>
        </p:nvGrpSpPr>
        <p:grpSpPr>
          <a:xfrm>
            <a:off x="5428131" y="4861162"/>
            <a:ext cx="1214998" cy="226904"/>
            <a:chOff x="2590800" y="1725426"/>
            <a:chExt cx="2240202" cy="678427"/>
          </a:xfrm>
        </p:grpSpPr>
        <p:sp>
          <p:nvSpPr>
            <p:cNvPr id="147" name="Snip Single Corner Rectangle 146"/>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48" name="Rectangle 147"/>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714" dirty="0"/>
                <a:t>CONTROLTEMPLATES</a:t>
              </a:r>
            </a:p>
          </p:txBody>
        </p:sp>
      </p:grpSp>
      <p:grpSp>
        <p:nvGrpSpPr>
          <p:cNvPr id="149" name="Group 148"/>
          <p:cNvGrpSpPr>
            <a:grpSpLocks noChangeAspect="1"/>
          </p:cNvGrpSpPr>
          <p:nvPr/>
        </p:nvGrpSpPr>
        <p:grpSpPr>
          <a:xfrm>
            <a:off x="5426833" y="5124040"/>
            <a:ext cx="1214998" cy="226904"/>
            <a:chOff x="2590800" y="1725426"/>
            <a:chExt cx="2240202" cy="678427"/>
          </a:xfrm>
        </p:grpSpPr>
        <p:sp>
          <p:nvSpPr>
            <p:cNvPr id="150" name="Snip Single Corner Rectangle 149"/>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51" name="Rectangle 150"/>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FEATURES</a:t>
              </a:r>
            </a:p>
          </p:txBody>
        </p:sp>
      </p:grpSp>
      <p:grpSp>
        <p:nvGrpSpPr>
          <p:cNvPr id="152" name="Group 151"/>
          <p:cNvGrpSpPr>
            <a:grpSpLocks noChangeAspect="1"/>
          </p:cNvGrpSpPr>
          <p:nvPr/>
        </p:nvGrpSpPr>
        <p:grpSpPr>
          <a:xfrm>
            <a:off x="5426833" y="5631702"/>
            <a:ext cx="1214998" cy="226904"/>
            <a:chOff x="2590800" y="1725426"/>
            <a:chExt cx="2240202" cy="678427"/>
          </a:xfrm>
        </p:grpSpPr>
        <p:sp>
          <p:nvSpPr>
            <p:cNvPr id="153" name="Snip Single Corner Rectangle 152"/>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54" name="Rectangle 153"/>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err="1"/>
                <a:t>SiteTemplates</a:t>
              </a:r>
              <a:endParaRPr lang="en-US" sz="918" dirty="0"/>
            </a:p>
          </p:txBody>
        </p:sp>
      </p:grpSp>
      <p:grpSp>
        <p:nvGrpSpPr>
          <p:cNvPr id="155" name="Group 154"/>
          <p:cNvGrpSpPr>
            <a:grpSpLocks noChangeAspect="1"/>
          </p:cNvGrpSpPr>
          <p:nvPr/>
        </p:nvGrpSpPr>
        <p:grpSpPr>
          <a:xfrm>
            <a:off x="5426833" y="5377623"/>
            <a:ext cx="1214998" cy="226904"/>
            <a:chOff x="2590800" y="1725426"/>
            <a:chExt cx="2240202" cy="678427"/>
          </a:xfrm>
        </p:grpSpPr>
        <p:sp>
          <p:nvSpPr>
            <p:cNvPr id="156" name="Snip Single Corner Rectangle 155"/>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57" name="Rectangle 156"/>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LAYOUTS</a:t>
              </a:r>
            </a:p>
          </p:txBody>
        </p:sp>
      </p:grpSp>
      <p:cxnSp>
        <p:nvCxnSpPr>
          <p:cNvPr id="167" name="Elbow Connector 166"/>
          <p:cNvCxnSpPr>
            <a:stCxn id="212" idx="3"/>
            <a:endCxn id="104" idx="1"/>
          </p:cNvCxnSpPr>
          <p:nvPr/>
        </p:nvCxnSpPr>
        <p:spPr>
          <a:xfrm flipV="1">
            <a:off x="2445852" y="2389688"/>
            <a:ext cx="2992900" cy="90"/>
          </a:xfrm>
          <a:prstGeom prst="bentConnector3">
            <a:avLst>
              <a:gd name="adj1" fmla="val 50000"/>
            </a:avLst>
          </a:prstGeom>
          <a:ln cmpd="sng">
            <a:solidFill>
              <a:schemeClr val="accent1"/>
            </a:solidFill>
            <a:prstDash val="sysDash"/>
            <a:tailEnd type="triangle"/>
          </a:ln>
          <a:effectLst/>
        </p:spPr>
        <p:style>
          <a:lnRef idx="2">
            <a:schemeClr val="accent6"/>
          </a:lnRef>
          <a:fillRef idx="0">
            <a:schemeClr val="accent6"/>
          </a:fillRef>
          <a:effectRef idx="1">
            <a:schemeClr val="accent6"/>
          </a:effectRef>
          <a:fontRef idx="minor">
            <a:schemeClr val="tx1"/>
          </a:fontRef>
        </p:style>
      </p:cxnSp>
      <p:cxnSp>
        <p:nvCxnSpPr>
          <p:cNvPr id="168" name="Elbow Connector 167"/>
          <p:cNvCxnSpPr>
            <a:stCxn id="215" idx="3"/>
            <a:endCxn id="148" idx="1"/>
          </p:cNvCxnSpPr>
          <p:nvPr/>
        </p:nvCxnSpPr>
        <p:spPr>
          <a:xfrm>
            <a:off x="3144758" y="2681879"/>
            <a:ext cx="2283371" cy="2318207"/>
          </a:xfrm>
          <a:prstGeom prst="bentConnector3">
            <a:avLst>
              <a:gd name="adj1" fmla="val 12182"/>
            </a:avLst>
          </a:prstGeom>
          <a:ln cmpd="sng">
            <a:solidFill>
              <a:schemeClr val="accent1"/>
            </a:solidFill>
            <a:prstDash val="sysDash"/>
            <a:tailEnd type="triangle"/>
          </a:ln>
          <a:effectLst/>
        </p:spPr>
        <p:style>
          <a:lnRef idx="2">
            <a:schemeClr val="accent6"/>
          </a:lnRef>
          <a:fillRef idx="0">
            <a:schemeClr val="accent6"/>
          </a:fillRef>
          <a:effectRef idx="1">
            <a:schemeClr val="accent6"/>
          </a:effectRef>
          <a:fontRef idx="minor">
            <a:schemeClr val="tx1"/>
          </a:fontRef>
        </p:style>
      </p:cxnSp>
      <p:cxnSp>
        <p:nvCxnSpPr>
          <p:cNvPr id="177" name="Elbow Connector 176"/>
          <p:cNvCxnSpPr>
            <a:stCxn id="232" idx="3"/>
            <a:endCxn id="115" idx="1"/>
          </p:cNvCxnSpPr>
          <p:nvPr/>
        </p:nvCxnSpPr>
        <p:spPr>
          <a:xfrm flipV="1">
            <a:off x="2445853" y="2903290"/>
            <a:ext cx="2991604" cy="250294"/>
          </a:xfrm>
          <a:prstGeom prst="bentConnector3">
            <a:avLst>
              <a:gd name="adj1" fmla="val 46039"/>
            </a:avLst>
          </a:prstGeom>
          <a:ln cmpd="sng">
            <a:solidFill>
              <a:schemeClr val="accent1"/>
            </a:solidFill>
            <a:prstDash val="sysDash"/>
            <a:tailEnd type="triangle"/>
          </a:ln>
          <a:effectLst/>
        </p:spPr>
        <p:style>
          <a:lnRef idx="2">
            <a:schemeClr val="accent6"/>
          </a:lnRef>
          <a:fillRef idx="0">
            <a:schemeClr val="accent6"/>
          </a:fillRef>
          <a:effectRef idx="1">
            <a:schemeClr val="accent6"/>
          </a:effectRef>
          <a:fontRef idx="minor">
            <a:schemeClr val="tx1"/>
          </a:fontRef>
        </p:style>
      </p:cxnSp>
      <p:cxnSp>
        <p:nvCxnSpPr>
          <p:cNvPr id="195" name="Elbow Connector 194"/>
          <p:cNvCxnSpPr>
            <a:stCxn id="194" idx="3"/>
            <a:endCxn id="274" idx="1"/>
          </p:cNvCxnSpPr>
          <p:nvPr/>
        </p:nvCxnSpPr>
        <p:spPr>
          <a:xfrm flipV="1">
            <a:off x="2445854" y="3983746"/>
            <a:ext cx="2280827" cy="4105"/>
          </a:xfrm>
          <a:prstGeom prst="bentConnector3">
            <a:avLst>
              <a:gd name="adj1" fmla="val 50000"/>
            </a:avLst>
          </a:prstGeom>
          <a:ln cmpd="sng">
            <a:solidFill>
              <a:schemeClr val="accent1"/>
            </a:solidFill>
            <a:prstDash val="sysDash"/>
            <a:tailEnd type="triangle"/>
          </a:ln>
          <a:effectLst/>
        </p:spPr>
        <p:style>
          <a:lnRef idx="2">
            <a:schemeClr val="accent6"/>
          </a:lnRef>
          <a:fillRef idx="0">
            <a:schemeClr val="accent6"/>
          </a:fillRef>
          <a:effectRef idx="1">
            <a:schemeClr val="accent6"/>
          </a:effectRef>
          <a:fontRef idx="minor">
            <a:schemeClr val="tx1"/>
          </a:fontRef>
        </p:style>
      </p:cxnSp>
      <p:cxnSp>
        <p:nvCxnSpPr>
          <p:cNvPr id="158" name="Elbow Connector 176"/>
          <p:cNvCxnSpPr>
            <a:stCxn id="235" idx="3"/>
            <a:endCxn id="157" idx="1"/>
          </p:cNvCxnSpPr>
          <p:nvPr/>
        </p:nvCxnSpPr>
        <p:spPr>
          <a:xfrm>
            <a:off x="3144758" y="3433345"/>
            <a:ext cx="2282073" cy="2083203"/>
          </a:xfrm>
          <a:prstGeom prst="bentConnector3">
            <a:avLst>
              <a:gd name="adj1" fmla="val 6485"/>
            </a:avLst>
          </a:prstGeom>
          <a:ln cmpd="sng">
            <a:solidFill>
              <a:schemeClr val="accent1"/>
            </a:solidFill>
            <a:prstDash val="sysDash"/>
            <a:tailEnd type="triangle"/>
          </a:ln>
          <a:effectLst/>
        </p:spPr>
        <p:style>
          <a:lnRef idx="2">
            <a:schemeClr val="accent6"/>
          </a:lnRef>
          <a:fillRef idx="0">
            <a:schemeClr val="accent6"/>
          </a:fillRef>
          <a:effectRef idx="1">
            <a:schemeClr val="accent6"/>
          </a:effectRef>
          <a:fontRef idx="minor">
            <a:schemeClr val="tx1"/>
          </a:fontRef>
        </p:style>
      </p:cxnSp>
      <p:grpSp>
        <p:nvGrpSpPr>
          <p:cNvPr id="166" name="Group 165"/>
          <p:cNvGrpSpPr>
            <a:grpSpLocks noChangeAspect="1"/>
          </p:cNvGrpSpPr>
          <p:nvPr/>
        </p:nvGrpSpPr>
        <p:grpSpPr>
          <a:xfrm>
            <a:off x="1230855" y="5523693"/>
            <a:ext cx="1213687" cy="226904"/>
            <a:chOff x="2590800" y="1725426"/>
            <a:chExt cx="2654113" cy="678427"/>
          </a:xfrm>
        </p:grpSpPr>
        <p:sp>
          <p:nvSpPr>
            <p:cNvPr id="169" name="Snip Single Corner Rectangle 168"/>
            <p:cNvSpPr>
              <a:spLocks noChangeAspect="1"/>
            </p:cNvSpPr>
            <p:nvPr/>
          </p:nvSpPr>
          <p:spPr>
            <a:xfrm>
              <a:off x="2590800" y="1725426"/>
              <a:ext cx="838201" cy="678425"/>
            </a:xfrm>
            <a:prstGeom prst="snip1Rect">
              <a:avLst/>
            </a:prstGeom>
          </p:spPr>
          <p:style>
            <a:lnRef idx="2">
              <a:schemeClr val="accent6">
                <a:shade val="50000"/>
              </a:schemeClr>
            </a:lnRef>
            <a:fillRef idx="1">
              <a:schemeClr val="accent6"/>
            </a:fillRef>
            <a:effectRef idx="0">
              <a:schemeClr val="accent6"/>
            </a:effectRef>
            <a:fontRef idx="minor">
              <a:schemeClr val="lt1"/>
            </a:fontRef>
          </p:style>
          <p:txBody>
            <a:bodyPr lIns="46630" rIns="46630" rtlCol="0" anchor="ctr"/>
            <a:lstStyle/>
            <a:p>
              <a:endParaRPr lang="en-US" sz="1020"/>
            </a:p>
          </p:txBody>
        </p:sp>
        <p:sp>
          <p:nvSpPr>
            <p:cNvPr id="170" name="Rectangle 169"/>
            <p:cNvSpPr>
              <a:spLocks noChangeAspect="1"/>
            </p:cNvSpPr>
            <p:nvPr/>
          </p:nvSpPr>
          <p:spPr>
            <a:xfrm>
              <a:off x="2590800" y="1877748"/>
              <a:ext cx="2654113" cy="52610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46630" rIns="46630" rtlCol="0" anchor="ctr"/>
            <a:lstStyle/>
            <a:p>
              <a:r>
                <a:rPr lang="en-US" sz="918" dirty="0"/>
                <a:t>_</a:t>
              </a:r>
              <a:r>
                <a:rPr lang="en-US" sz="918" dirty="0" err="1"/>
                <a:t>wp_resources</a:t>
              </a:r>
              <a:endParaRPr lang="en-US" sz="918" dirty="0"/>
            </a:p>
          </p:txBody>
        </p:sp>
      </p:grpSp>
      <p:grpSp>
        <p:nvGrpSpPr>
          <p:cNvPr id="175" name="Group 174"/>
          <p:cNvGrpSpPr>
            <a:grpSpLocks noChangeAspect="1"/>
          </p:cNvGrpSpPr>
          <p:nvPr/>
        </p:nvGrpSpPr>
        <p:grpSpPr>
          <a:xfrm>
            <a:off x="4037130" y="5904066"/>
            <a:ext cx="1214998" cy="226904"/>
            <a:chOff x="2590800" y="1725426"/>
            <a:chExt cx="2240202" cy="678427"/>
          </a:xfrm>
        </p:grpSpPr>
        <p:sp>
          <p:nvSpPr>
            <p:cNvPr id="176" name="Snip Single Corner Rectangle 175"/>
            <p:cNvSpPr>
              <a:spLocks noChangeAspect="1"/>
            </p:cNvSpPr>
            <p:nvPr/>
          </p:nvSpPr>
          <p:spPr>
            <a:xfrm>
              <a:off x="2590800" y="1725426"/>
              <a:ext cx="838201" cy="678425"/>
            </a:xfrm>
            <a:prstGeom prst="snip1Rect">
              <a:avLst/>
            </a:prstGeom>
          </p:spPr>
          <p:style>
            <a:lnRef idx="2">
              <a:schemeClr val="accent6">
                <a:shade val="50000"/>
              </a:schemeClr>
            </a:lnRef>
            <a:fillRef idx="1">
              <a:schemeClr val="accent6"/>
            </a:fillRef>
            <a:effectRef idx="0">
              <a:schemeClr val="accent6"/>
            </a:effectRef>
            <a:fontRef idx="minor">
              <a:schemeClr val="lt1"/>
            </a:fontRef>
          </p:style>
          <p:txBody>
            <a:bodyPr lIns="46630" rIns="46630" rtlCol="0" anchor="ctr"/>
            <a:lstStyle/>
            <a:p>
              <a:endParaRPr lang="en-US" sz="1020"/>
            </a:p>
          </p:txBody>
        </p:sp>
        <p:sp>
          <p:nvSpPr>
            <p:cNvPr id="178" name="Rectangle 177"/>
            <p:cNvSpPr>
              <a:spLocks noChangeAspect="1"/>
            </p:cNvSpPr>
            <p:nvPr/>
          </p:nvSpPr>
          <p:spPr>
            <a:xfrm>
              <a:off x="2590800" y="1877748"/>
              <a:ext cx="2240202" cy="52610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46630" rIns="46630" rtlCol="0" anchor="ctr"/>
            <a:lstStyle/>
            <a:p>
              <a:r>
                <a:rPr lang="en-US" sz="918" dirty="0" err="1"/>
                <a:t>wpresources</a:t>
              </a:r>
              <a:endParaRPr lang="en-US" sz="918" dirty="0"/>
            </a:p>
          </p:txBody>
        </p:sp>
      </p:grpSp>
      <p:cxnSp>
        <p:nvCxnSpPr>
          <p:cNvPr id="179" name="Elbow Connector 178"/>
          <p:cNvCxnSpPr>
            <a:stCxn id="257" idx="2"/>
            <a:endCxn id="176" idx="2"/>
          </p:cNvCxnSpPr>
          <p:nvPr/>
        </p:nvCxnSpPr>
        <p:spPr>
          <a:xfrm rot="16200000" flipH="1">
            <a:off x="1839484" y="3819874"/>
            <a:ext cx="4304365" cy="90922"/>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0" name="Elbow Connector 176"/>
          <p:cNvCxnSpPr>
            <a:stCxn id="170" idx="3"/>
            <a:endCxn id="178" idx="1"/>
          </p:cNvCxnSpPr>
          <p:nvPr/>
        </p:nvCxnSpPr>
        <p:spPr>
          <a:xfrm>
            <a:off x="2444538" y="5662615"/>
            <a:ext cx="1592589" cy="380374"/>
          </a:xfrm>
          <a:prstGeom prst="bentConnector3">
            <a:avLst>
              <a:gd name="adj1" fmla="val 50000"/>
            </a:avLst>
          </a:prstGeom>
          <a:ln cmpd="sng">
            <a:solidFill>
              <a:schemeClr val="accent1"/>
            </a:solidFill>
            <a:prstDash val="sysDash"/>
            <a:tailEnd type="triangle"/>
          </a:ln>
          <a:effectLst/>
        </p:spPr>
        <p:style>
          <a:lnRef idx="2">
            <a:schemeClr val="accent6"/>
          </a:lnRef>
          <a:fillRef idx="0">
            <a:schemeClr val="accent6"/>
          </a:fillRef>
          <a:effectRef idx="1">
            <a:schemeClr val="accent6"/>
          </a:effectRef>
          <a:fontRef idx="minor">
            <a:schemeClr val="tx1"/>
          </a:fontRef>
        </p:style>
      </p:cxnSp>
      <p:cxnSp>
        <p:nvCxnSpPr>
          <p:cNvPr id="182" name="Elbow Connector 57"/>
          <p:cNvCxnSpPr>
            <a:stCxn id="47" idx="2"/>
            <a:endCxn id="154" idx="3"/>
          </p:cNvCxnSpPr>
          <p:nvPr/>
        </p:nvCxnSpPr>
        <p:spPr>
          <a:xfrm rot="10800000" flipV="1">
            <a:off x="6641830" y="3950507"/>
            <a:ext cx="1912724" cy="1820119"/>
          </a:xfrm>
          <a:prstGeom prst="bentConnector3">
            <a:avLst>
              <a:gd name="adj1" fmla="val 42325"/>
            </a:avLst>
          </a:prstGeom>
          <a:ln w="28575" cmpd="sng">
            <a:solidFill>
              <a:schemeClr val="accent5"/>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222" name="Elbow Connector 57"/>
          <p:cNvCxnSpPr>
            <a:stCxn id="221" idx="2"/>
            <a:endCxn id="151" idx="3"/>
          </p:cNvCxnSpPr>
          <p:nvPr/>
        </p:nvCxnSpPr>
        <p:spPr>
          <a:xfrm rot="10800000" flipV="1">
            <a:off x="6641833" y="3492188"/>
            <a:ext cx="1928713" cy="1770776"/>
          </a:xfrm>
          <a:prstGeom prst="bentConnector3">
            <a:avLst>
              <a:gd name="adj1" fmla="val 58954"/>
            </a:avLst>
          </a:prstGeom>
          <a:ln w="28575" cmpd="sng">
            <a:solidFill>
              <a:schemeClr val="accent5"/>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238" name="Elbow Connector 51"/>
          <p:cNvCxnSpPr>
            <a:stCxn id="237" idx="2"/>
            <a:endCxn id="280" idx="3"/>
          </p:cNvCxnSpPr>
          <p:nvPr/>
        </p:nvCxnSpPr>
        <p:spPr>
          <a:xfrm rot="10800000">
            <a:off x="5940409" y="4239128"/>
            <a:ext cx="2515969" cy="665261"/>
          </a:xfrm>
          <a:prstGeom prst="bentConnector3">
            <a:avLst>
              <a:gd name="adj1" fmla="val 57894"/>
            </a:avLst>
          </a:prstGeom>
          <a:ln w="28575" cmpd="sng">
            <a:solidFill>
              <a:schemeClr val="accent6"/>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242" name="Elbow Connector 51"/>
          <p:cNvCxnSpPr>
            <a:stCxn id="229" idx="2"/>
            <a:endCxn id="178" idx="3"/>
          </p:cNvCxnSpPr>
          <p:nvPr/>
        </p:nvCxnSpPr>
        <p:spPr>
          <a:xfrm rot="10800000" flipV="1">
            <a:off x="5252127" y="5428322"/>
            <a:ext cx="3232254" cy="614668"/>
          </a:xfrm>
          <a:prstGeom prst="bentConnector3">
            <a:avLst>
              <a:gd name="adj1" fmla="val 17407"/>
            </a:avLst>
          </a:prstGeom>
          <a:ln w="28575" cmpd="sng">
            <a:solidFill>
              <a:schemeClr val="accent6"/>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grpSp>
        <p:nvGrpSpPr>
          <p:cNvPr id="249" name="Group 248"/>
          <p:cNvGrpSpPr>
            <a:grpSpLocks noChangeAspect="1"/>
          </p:cNvGrpSpPr>
          <p:nvPr/>
        </p:nvGrpSpPr>
        <p:grpSpPr>
          <a:xfrm>
            <a:off x="1221784" y="3585714"/>
            <a:ext cx="1213687" cy="226904"/>
            <a:chOff x="2590800" y="1725426"/>
            <a:chExt cx="2654113" cy="678427"/>
          </a:xfrm>
        </p:grpSpPr>
        <p:sp>
          <p:nvSpPr>
            <p:cNvPr id="250" name="Snip Single Corner Rectangle 249"/>
            <p:cNvSpPr>
              <a:spLocks noChangeAspect="1"/>
            </p:cNvSpPr>
            <p:nvPr/>
          </p:nvSpPr>
          <p:spPr>
            <a:xfrm>
              <a:off x="2590800" y="1725426"/>
              <a:ext cx="838201" cy="678425"/>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endParaRPr lang="en-US" sz="1020"/>
            </a:p>
          </p:txBody>
        </p:sp>
        <p:sp>
          <p:nvSpPr>
            <p:cNvPr id="254" name="Rectangle 253"/>
            <p:cNvSpPr>
              <a:spLocks noChangeAspect="1"/>
            </p:cNvSpPr>
            <p:nvPr/>
          </p:nvSpPr>
          <p:spPr>
            <a:xfrm>
              <a:off x="2590800" y="1877748"/>
              <a:ext cx="2654113" cy="52610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r>
                <a:rPr lang="en-US" sz="918" dirty="0"/>
                <a:t>_</a:t>
              </a:r>
              <a:r>
                <a:rPr lang="en-US" sz="918" dirty="0" err="1"/>
                <a:t>vti_adm</a:t>
              </a:r>
              <a:endParaRPr lang="en-US" sz="918" dirty="0"/>
            </a:p>
          </p:txBody>
        </p:sp>
      </p:grpSp>
      <p:grpSp>
        <p:nvGrpSpPr>
          <p:cNvPr id="258" name="Group 257"/>
          <p:cNvGrpSpPr>
            <a:grpSpLocks noChangeAspect="1"/>
          </p:cNvGrpSpPr>
          <p:nvPr/>
        </p:nvGrpSpPr>
        <p:grpSpPr>
          <a:xfrm>
            <a:off x="4726682" y="3588355"/>
            <a:ext cx="1214998" cy="226904"/>
            <a:chOff x="2590800" y="1725426"/>
            <a:chExt cx="2240202" cy="678427"/>
          </a:xfrm>
        </p:grpSpPr>
        <p:sp>
          <p:nvSpPr>
            <p:cNvPr id="259" name="Snip Single Corner Rectangle 258"/>
            <p:cNvSpPr>
              <a:spLocks noChangeAspect="1"/>
            </p:cNvSpPr>
            <p:nvPr/>
          </p:nvSpPr>
          <p:spPr>
            <a:xfrm>
              <a:off x="2590800" y="1725426"/>
              <a:ext cx="838201" cy="678425"/>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endParaRPr lang="en-US" sz="1020"/>
            </a:p>
          </p:txBody>
        </p:sp>
        <p:sp>
          <p:nvSpPr>
            <p:cNvPr id="266" name="Rectangle 265"/>
            <p:cNvSpPr>
              <a:spLocks noChangeAspect="1"/>
            </p:cNvSpPr>
            <p:nvPr/>
          </p:nvSpPr>
          <p:spPr>
            <a:xfrm>
              <a:off x="2590800" y="1877748"/>
              <a:ext cx="2240202" cy="52610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r>
                <a:rPr lang="en-US" sz="918" dirty="0"/>
                <a:t>ADMISAPI</a:t>
              </a:r>
            </a:p>
          </p:txBody>
        </p:sp>
      </p:grpSp>
      <p:cxnSp>
        <p:nvCxnSpPr>
          <p:cNvPr id="267" name="Elbow Connector 266"/>
          <p:cNvCxnSpPr>
            <a:stCxn id="254" idx="3"/>
            <a:endCxn id="266" idx="1"/>
          </p:cNvCxnSpPr>
          <p:nvPr/>
        </p:nvCxnSpPr>
        <p:spPr>
          <a:xfrm>
            <a:off x="2435471" y="3724637"/>
            <a:ext cx="2291211" cy="2642"/>
          </a:xfrm>
          <a:prstGeom prst="bentConnector3">
            <a:avLst>
              <a:gd name="adj1" fmla="val 50000"/>
            </a:avLst>
          </a:prstGeom>
          <a:ln cmpd="sng">
            <a:solidFill>
              <a:schemeClr val="accent1"/>
            </a:solidFill>
            <a:prstDash val="sysDash"/>
            <a:tailEnd type="triangle"/>
          </a:ln>
          <a:effectLst/>
        </p:spPr>
        <p:style>
          <a:lnRef idx="2">
            <a:schemeClr val="accent6"/>
          </a:lnRef>
          <a:fillRef idx="0">
            <a:schemeClr val="accent6"/>
          </a:fillRef>
          <a:effectRef idx="1">
            <a:schemeClr val="accent6"/>
          </a:effectRef>
          <a:fontRef idx="minor">
            <a:schemeClr val="tx1"/>
          </a:fontRef>
        </p:style>
      </p:cxnSp>
      <p:cxnSp>
        <p:nvCxnSpPr>
          <p:cNvPr id="268" name="Elbow Connector 267"/>
          <p:cNvCxnSpPr>
            <a:stCxn id="144" idx="2"/>
            <a:endCxn id="250" idx="2"/>
          </p:cNvCxnSpPr>
          <p:nvPr/>
        </p:nvCxnSpPr>
        <p:spPr>
          <a:xfrm rot="16200000" flipH="1">
            <a:off x="187611" y="2664989"/>
            <a:ext cx="1986014" cy="82335"/>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69" name="Group 268"/>
          <p:cNvGrpSpPr>
            <a:grpSpLocks noChangeAspect="1"/>
          </p:cNvGrpSpPr>
          <p:nvPr/>
        </p:nvGrpSpPr>
        <p:grpSpPr>
          <a:xfrm>
            <a:off x="1220473" y="1819666"/>
            <a:ext cx="1214998" cy="226904"/>
            <a:chOff x="2590800" y="1725426"/>
            <a:chExt cx="2240202" cy="678427"/>
          </a:xfrm>
        </p:grpSpPr>
        <p:sp>
          <p:nvSpPr>
            <p:cNvPr id="270" name="Snip Single Corner Rectangle 269"/>
            <p:cNvSpPr>
              <a:spLocks noChangeAspect="1"/>
            </p:cNvSpPr>
            <p:nvPr/>
          </p:nvSpPr>
          <p:spPr>
            <a:xfrm>
              <a:off x="2590800" y="1725426"/>
              <a:ext cx="838201" cy="678425"/>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endParaRPr lang="en-US" sz="1020"/>
            </a:p>
          </p:txBody>
        </p:sp>
        <p:sp>
          <p:nvSpPr>
            <p:cNvPr id="271" name="Rectangle 270"/>
            <p:cNvSpPr>
              <a:spLocks noChangeAspect="1"/>
            </p:cNvSpPr>
            <p:nvPr/>
          </p:nvSpPr>
          <p:spPr>
            <a:xfrm>
              <a:off x="2590800" y="1877748"/>
              <a:ext cx="2240202" cy="52610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r>
                <a:rPr lang="en-US" sz="918" dirty="0"/>
                <a:t>_admin</a:t>
              </a:r>
            </a:p>
          </p:txBody>
        </p:sp>
      </p:grpSp>
      <p:cxnSp>
        <p:nvCxnSpPr>
          <p:cNvPr id="275" name="Elbow Connector 274"/>
          <p:cNvCxnSpPr>
            <a:stCxn id="144" idx="2"/>
            <a:endCxn id="271" idx="1"/>
          </p:cNvCxnSpPr>
          <p:nvPr/>
        </p:nvCxnSpPr>
        <p:spPr>
          <a:xfrm rot="16200000" flipH="1">
            <a:off x="1057242" y="1795360"/>
            <a:ext cx="245438" cy="81022"/>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2" name="Elbow Connector 57"/>
          <p:cNvCxnSpPr>
            <a:stCxn id="340" idx="2"/>
            <a:endCxn id="148" idx="3"/>
          </p:cNvCxnSpPr>
          <p:nvPr/>
        </p:nvCxnSpPr>
        <p:spPr>
          <a:xfrm rot="10800000" flipV="1">
            <a:off x="6643130" y="3270573"/>
            <a:ext cx="1927416" cy="1729512"/>
          </a:xfrm>
          <a:prstGeom prst="bentConnector3">
            <a:avLst>
              <a:gd name="adj1" fmla="val 66129"/>
            </a:avLst>
          </a:prstGeom>
          <a:ln w="28575" cmpd="sng">
            <a:solidFill>
              <a:schemeClr val="accent5"/>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162" name="Elbow Connector 161"/>
          <p:cNvCxnSpPr>
            <a:stCxn id="160" idx="2"/>
            <a:endCxn id="145" idx="3"/>
          </p:cNvCxnSpPr>
          <p:nvPr/>
        </p:nvCxnSpPr>
        <p:spPr>
          <a:xfrm rot="10800000" flipV="1">
            <a:off x="5940412" y="2251886"/>
            <a:ext cx="2630134" cy="2241771"/>
          </a:xfrm>
          <a:prstGeom prst="bentConnector3">
            <a:avLst>
              <a:gd name="adj1" fmla="val 64118"/>
            </a:avLst>
          </a:prstGeom>
          <a:ln w="28575" cmpd="sng">
            <a:solidFill>
              <a:schemeClr val="accent5"/>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grpSp>
        <p:nvGrpSpPr>
          <p:cNvPr id="187" name="Group 186"/>
          <p:cNvGrpSpPr>
            <a:grpSpLocks noChangeAspect="1"/>
          </p:cNvGrpSpPr>
          <p:nvPr/>
        </p:nvGrpSpPr>
        <p:grpSpPr>
          <a:xfrm>
            <a:off x="5425588" y="4606645"/>
            <a:ext cx="1214998" cy="226904"/>
            <a:chOff x="2590800" y="1725426"/>
            <a:chExt cx="2240202" cy="678427"/>
          </a:xfrm>
        </p:grpSpPr>
        <p:sp>
          <p:nvSpPr>
            <p:cNvPr id="188" name="Snip Single Corner Rectangle 187"/>
            <p:cNvSpPr>
              <a:spLocks noChangeAspect="1"/>
            </p:cNvSpPr>
            <p:nvPr/>
          </p:nvSpPr>
          <p:spPr>
            <a:xfrm>
              <a:off x="2590800" y="1725426"/>
              <a:ext cx="838201" cy="678425"/>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endParaRPr lang="en-US" sz="1020"/>
            </a:p>
          </p:txBody>
        </p:sp>
        <p:sp>
          <p:nvSpPr>
            <p:cNvPr id="189" name="Rectangle 188"/>
            <p:cNvSpPr>
              <a:spLocks noChangeAspect="1"/>
            </p:cNvSpPr>
            <p:nvPr/>
          </p:nvSpPr>
          <p:spPr>
            <a:xfrm>
              <a:off x="2590800" y="1877748"/>
              <a:ext cx="2240202" cy="52610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r>
                <a:rPr lang="en-US" sz="918" dirty="0"/>
                <a:t>admin</a:t>
              </a:r>
              <a:endParaRPr lang="en-US" sz="714" dirty="0"/>
            </a:p>
          </p:txBody>
        </p:sp>
      </p:grpSp>
      <p:cxnSp>
        <p:nvCxnSpPr>
          <p:cNvPr id="190" name="Elbow Connector 57"/>
          <p:cNvCxnSpPr>
            <a:stCxn id="183" idx="2"/>
            <a:endCxn id="189" idx="3"/>
          </p:cNvCxnSpPr>
          <p:nvPr/>
        </p:nvCxnSpPr>
        <p:spPr>
          <a:xfrm rot="10800000" flipV="1">
            <a:off x="6640587" y="2480833"/>
            <a:ext cx="1948053" cy="2264735"/>
          </a:xfrm>
          <a:prstGeom prst="bentConnector3">
            <a:avLst>
              <a:gd name="adj1" fmla="val 75267"/>
            </a:avLst>
          </a:prstGeom>
          <a:ln w="28575" cmpd="sng">
            <a:solidFill>
              <a:schemeClr val="accent2"/>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171" name="Elbow Connector 57"/>
          <p:cNvCxnSpPr>
            <a:stCxn id="164" idx="2"/>
            <a:endCxn id="189" idx="3"/>
          </p:cNvCxnSpPr>
          <p:nvPr/>
        </p:nvCxnSpPr>
        <p:spPr>
          <a:xfrm rot="10800000" flipV="1">
            <a:off x="6640585" y="3054945"/>
            <a:ext cx="1935238" cy="1690623"/>
          </a:xfrm>
          <a:prstGeom prst="bentConnector3">
            <a:avLst>
              <a:gd name="adj1" fmla="val 74988"/>
            </a:avLst>
          </a:prstGeom>
          <a:ln w="28575" cmpd="sng">
            <a:solidFill>
              <a:schemeClr val="accent2"/>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sp>
        <p:nvSpPr>
          <p:cNvPr id="46" name="Snip Diagonal Corner Rectangle 45"/>
          <p:cNvSpPr/>
          <p:nvPr/>
        </p:nvSpPr>
        <p:spPr>
          <a:xfrm>
            <a:off x="8472369" y="2710165"/>
            <a:ext cx="3746154" cy="207098"/>
          </a:xfrm>
          <a:prstGeom prst="snip2DiagRect">
            <a:avLst>
              <a:gd name="adj1" fmla="val 0"/>
              <a:gd name="adj2" fmla="val 50000"/>
            </a:avLst>
          </a:prstGeom>
        </p:spPr>
        <p:style>
          <a:lnRef idx="1">
            <a:schemeClr val="accent5"/>
          </a:lnRef>
          <a:fillRef idx="3">
            <a:schemeClr val="accent5"/>
          </a:fillRef>
          <a:effectRef idx="2">
            <a:schemeClr val="accent5"/>
          </a:effectRef>
          <a:fontRef idx="minor">
            <a:schemeClr val="lt1"/>
          </a:fontRef>
        </p:style>
        <p:txBody>
          <a:bodyPr rtlCol="0" anchor="ctr"/>
          <a:lstStyle/>
          <a:p>
            <a:r>
              <a:rPr lang="en-US" sz="1071" dirty="0" err="1"/>
              <a:t>TemplateFile</a:t>
            </a:r>
            <a:r>
              <a:rPr lang="en-US" sz="1071" dirty="0"/>
              <a:t> Location=“*”</a:t>
            </a:r>
          </a:p>
        </p:txBody>
      </p:sp>
      <p:sp>
        <p:nvSpPr>
          <p:cNvPr id="47" name="Snip Diagonal Corner Rectangle 46"/>
          <p:cNvSpPr/>
          <p:nvPr/>
        </p:nvSpPr>
        <p:spPr>
          <a:xfrm>
            <a:off x="8554554" y="3866767"/>
            <a:ext cx="3631988" cy="167482"/>
          </a:xfrm>
          <a:prstGeom prst="snip2DiagRect">
            <a:avLst>
              <a:gd name="adj1" fmla="val 0"/>
              <a:gd name="adj2" fmla="val 50000"/>
            </a:avLst>
          </a:prstGeom>
        </p:spPr>
        <p:style>
          <a:lnRef idx="1">
            <a:schemeClr val="accent5"/>
          </a:lnRef>
          <a:fillRef idx="3">
            <a:schemeClr val="accent5"/>
          </a:fillRef>
          <a:effectRef idx="2">
            <a:schemeClr val="accent5"/>
          </a:effectRef>
          <a:fontRef idx="minor">
            <a:schemeClr val="lt1"/>
          </a:fontRef>
        </p:style>
        <p:txBody>
          <a:bodyPr rtlCol="0" anchor="ctr"/>
          <a:lstStyle/>
          <a:p>
            <a:r>
              <a:rPr lang="en-US" sz="1020" dirty="0" err="1"/>
              <a:t>TemplateFile</a:t>
            </a:r>
            <a:r>
              <a:rPr lang="en-US" sz="1020" dirty="0"/>
              <a:t> Location=“</a:t>
            </a:r>
            <a:r>
              <a:rPr lang="en-US" sz="1020" dirty="0" err="1"/>
              <a:t>SiteTemplates</a:t>
            </a:r>
            <a:r>
              <a:rPr lang="en-US" sz="1020" dirty="0"/>
              <a:t>\*”</a:t>
            </a:r>
          </a:p>
        </p:txBody>
      </p:sp>
      <p:sp>
        <p:nvSpPr>
          <p:cNvPr id="48" name="Snip Diagonal Corner Rectangle 47"/>
          <p:cNvSpPr/>
          <p:nvPr/>
        </p:nvSpPr>
        <p:spPr>
          <a:xfrm>
            <a:off x="8456379" y="4183190"/>
            <a:ext cx="3746154" cy="207098"/>
          </a:xfrm>
          <a:prstGeom prst="snip2DiagRect">
            <a:avLst>
              <a:gd name="adj1" fmla="val 0"/>
              <a:gd name="adj2" fmla="val 50000"/>
            </a:avLst>
          </a:prstGeom>
        </p:spPr>
        <p:style>
          <a:lnRef idx="1">
            <a:schemeClr val="accent3"/>
          </a:lnRef>
          <a:fillRef idx="3">
            <a:schemeClr val="accent3"/>
          </a:fillRef>
          <a:effectRef idx="2">
            <a:schemeClr val="accent3"/>
          </a:effectRef>
          <a:fontRef idx="minor">
            <a:schemeClr val="lt1"/>
          </a:fontRef>
        </p:style>
        <p:txBody>
          <a:bodyPr rtlCol="0" anchor="ctr"/>
          <a:lstStyle/>
          <a:p>
            <a:r>
              <a:rPr lang="en-US" sz="1071" dirty="0" err="1"/>
              <a:t>FeatureManifest</a:t>
            </a:r>
            <a:endParaRPr lang="en-US" sz="1071" dirty="0"/>
          </a:p>
        </p:txBody>
      </p:sp>
      <p:sp>
        <p:nvSpPr>
          <p:cNvPr id="49" name="Snip Diagonal Corner Rectangle 48"/>
          <p:cNvSpPr/>
          <p:nvPr/>
        </p:nvSpPr>
        <p:spPr>
          <a:xfrm>
            <a:off x="8456379" y="4443389"/>
            <a:ext cx="3746154" cy="207098"/>
          </a:xfrm>
          <a:prstGeom prst="snip2DiagRect">
            <a:avLst>
              <a:gd name="adj1" fmla="val 0"/>
              <a:gd name="adj2" fmla="val 50000"/>
            </a:avLst>
          </a:prstGeom>
        </p:spPr>
        <p:style>
          <a:lnRef idx="1">
            <a:schemeClr val="accent3"/>
          </a:lnRef>
          <a:fillRef idx="3">
            <a:schemeClr val="accent3"/>
          </a:fillRef>
          <a:effectRef idx="2">
            <a:schemeClr val="accent3"/>
          </a:effectRef>
          <a:fontRef idx="minor">
            <a:schemeClr val="lt1"/>
          </a:fontRef>
        </p:style>
        <p:txBody>
          <a:bodyPr rtlCol="0" anchor="ctr"/>
          <a:lstStyle/>
          <a:p>
            <a:r>
              <a:rPr lang="en-US" sz="1071" dirty="0" err="1"/>
              <a:t>SiteDefinitionManifest</a:t>
            </a:r>
            <a:endParaRPr lang="en-US" sz="1071" dirty="0"/>
          </a:p>
        </p:txBody>
      </p:sp>
      <p:sp>
        <p:nvSpPr>
          <p:cNvPr id="94" name="Snip Diagonal Corner Rectangle 93"/>
          <p:cNvSpPr/>
          <p:nvPr/>
        </p:nvSpPr>
        <p:spPr>
          <a:xfrm>
            <a:off x="8456379" y="5953239"/>
            <a:ext cx="3746154" cy="207098"/>
          </a:xfrm>
          <a:prstGeom prst="snip2DiagRect">
            <a:avLst>
              <a:gd name="adj1" fmla="val 0"/>
              <a:gd name="adj2" fmla="val 50000"/>
            </a:avLst>
          </a:prstGeom>
        </p:spPr>
        <p:style>
          <a:lnRef idx="1">
            <a:schemeClr val="accent4"/>
          </a:lnRef>
          <a:fillRef idx="3">
            <a:schemeClr val="accent4"/>
          </a:fillRef>
          <a:effectRef idx="2">
            <a:schemeClr val="accent4"/>
          </a:effectRef>
          <a:fontRef idx="minor">
            <a:schemeClr val="lt1"/>
          </a:fontRef>
        </p:style>
        <p:txBody>
          <a:bodyPr rtlCol="0" anchor="ctr"/>
          <a:lstStyle/>
          <a:p>
            <a:r>
              <a:rPr lang="en-US" sz="1071" dirty="0"/>
              <a:t>Assembly </a:t>
            </a:r>
            <a:r>
              <a:rPr lang="en-US" sz="1071" dirty="0" err="1"/>
              <a:t>DeploymentTarget</a:t>
            </a:r>
            <a:r>
              <a:rPr lang="en-US" sz="1071" dirty="0"/>
              <a:t> = “</a:t>
            </a:r>
            <a:r>
              <a:rPr lang="en-US" sz="1071" dirty="0" err="1"/>
              <a:t>GlobalAssemblyCache</a:t>
            </a:r>
            <a:r>
              <a:rPr lang="en-US" sz="1071" dirty="0"/>
              <a:t>”</a:t>
            </a:r>
          </a:p>
        </p:txBody>
      </p:sp>
      <p:sp>
        <p:nvSpPr>
          <p:cNvPr id="95" name="Snip Diagonal Corner Rectangle 94"/>
          <p:cNvSpPr/>
          <p:nvPr/>
        </p:nvSpPr>
        <p:spPr>
          <a:xfrm>
            <a:off x="8481542" y="1882066"/>
            <a:ext cx="3746154" cy="207098"/>
          </a:xfrm>
          <a:prstGeom prst="snip2DiagRect">
            <a:avLst>
              <a:gd name="adj1" fmla="val 0"/>
              <a:gd name="adj2" fmla="val 50000"/>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sz="1071" dirty="0" err="1"/>
              <a:t>RootFile</a:t>
            </a:r>
            <a:r>
              <a:rPr lang="en-US" sz="1071" dirty="0"/>
              <a:t> Location=“*”</a:t>
            </a:r>
          </a:p>
        </p:txBody>
      </p:sp>
      <p:sp>
        <p:nvSpPr>
          <p:cNvPr id="105" name="Snip Diagonal Corner Rectangle 104"/>
          <p:cNvSpPr/>
          <p:nvPr/>
        </p:nvSpPr>
        <p:spPr>
          <a:xfrm>
            <a:off x="8468000" y="5693186"/>
            <a:ext cx="3746154" cy="207098"/>
          </a:xfrm>
          <a:prstGeom prst="snip2DiagRect">
            <a:avLst>
              <a:gd name="adj1" fmla="val 0"/>
              <a:gd name="adj2" fmla="val 50000"/>
            </a:avLst>
          </a:prstGeom>
        </p:spPr>
        <p:style>
          <a:lnRef idx="1">
            <a:schemeClr val="accent4"/>
          </a:lnRef>
          <a:fillRef idx="3">
            <a:schemeClr val="accent4"/>
          </a:fillRef>
          <a:effectRef idx="2">
            <a:schemeClr val="accent4"/>
          </a:effectRef>
          <a:fontRef idx="minor">
            <a:schemeClr val="lt1"/>
          </a:fontRef>
        </p:style>
        <p:txBody>
          <a:bodyPr rtlCol="0" anchor="ctr"/>
          <a:lstStyle/>
          <a:p>
            <a:r>
              <a:rPr lang="en-US" sz="1071" dirty="0"/>
              <a:t>Assembly </a:t>
            </a:r>
            <a:r>
              <a:rPr lang="en-US" sz="1071" dirty="0" err="1"/>
              <a:t>DeploymentTarget</a:t>
            </a:r>
            <a:r>
              <a:rPr lang="en-US" sz="1071" dirty="0"/>
              <a:t> = “</a:t>
            </a:r>
            <a:r>
              <a:rPr lang="en-US" sz="1071" dirty="0" err="1"/>
              <a:t>WebApplication</a:t>
            </a:r>
            <a:r>
              <a:rPr lang="en-US" sz="1071" dirty="0"/>
              <a:t>”</a:t>
            </a:r>
          </a:p>
        </p:txBody>
      </p:sp>
      <p:sp>
        <p:nvSpPr>
          <p:cNvPr id="181" name="Snip Diagonal Corner Rectangle 180"/>
          <p:cNvSpPr/>
          <p:nvPr/>
        </p:nvSpPr>
        <p:spPr>
          <a:xfrm>
            <a:off x="8568094" y="3637984"/>
            <a:ext cx="3631986" cy="167482"/>
          </a:xfrm>
          <a:prstGeom prst="snip2DiagRect">
            <a:avLst>
              <a:gd name="adj1" fmla="val 0"/>
              <a:gd name="adj2" fmla="val 50000"/>
            </a:avLst>
          </a:prstGeom>
        </p:spPr>
        <p:style>
          <a:lnRef idx="1">
            <a:schemeClr val="accent5"/>
          </a:lnRef>
          <a:fillRef idx="3">
            <a:schemeClr val="accent5"/>
          </a:fillRef>
          <a:effectRef idx="2">
            <a:schemeClr val="accent5"/>
          </a:effectRef>
          <a:fontRef idx="minor">
            <a:schemeClr val="lt1"/>
          </a:fontRef>
        </p:style>
        <p:txBody>
          <a:bodyPr rtlCol="0" anchor="ctr"/>
          <a:lstStyle/>
          <a:p>
            <a:r>
              <a:rPr lang="en-US" sz="1020" dirty="0" err="1"/>
              <a:t>TemplateFile</a:t>
            </a:r>
            <a:r>
              <a:rPr lang="en-US" sz="1020" dirty="0"/>
              <a:t> Location=“Layouts\*”</a:t>
            </a:r>
          </a:p>
        </p:txBody>
      </p:sp>
      <p:sp>
        <p:nvSpPr>
          <p:cNvPr id="221" name="Snip Diagonal Corner Rectangle 220"/>
          <p:cNvSpPr/>
          <p:nvPr/>
        </p:nvSpPr>
        <p:spPr>
          <a:xfrm>
            <a:off x="8570543" y="3408447"/>
            <a:ext cx="3631986" cy="167482"/>
          </a:xfrm>
          <a:prstGeom prst="snip2DiagRect">
            <a:avLst>
              <a:gd name="adj1" fmla="val 0"/>
              <a:gd name="adj2" fmla="val 50000"/>
            </a:avLst>
          </a:prstGeom>
        </p:spPr>
        <p:style>
          <a:lnRef idx="1">
            <a:schemeClr val="accent5"/>
          </a:lnRef>
          <a:fillRef idx="3">
            <a:schemeClr val="accent5"/>
          </a:fillRef>
          <a:effectRef idx="2">
            <a:schemeClr val="accent5"/>
          </a:effectRef>
          <a:fontRef idx="minor">
            <a:schemeClr val="lt1"/>
          </a:fontRef>
        </p:style>
        <p:txBody>
          <a:bodyPr rtlCol="0" anchor="ctr"/>
          <a:lstStyle/>
          <a:p>
            <a:r>
              <a:rPr lang="en-US" sz="1020" dirty="0" err="1"/>
              <a:t>TemplateFile</a:t>
            </a:r>
            <a:r>
              <a:rPr lang="en-US" sz="1020" dirty="0"/>
              <a:t> Location=“Features\*”</a:t>
            </a:r>
          </a:p>
        </p:txBody>
      </p:sp>
      <p:sp>
        <p:nvSpPr>
          <p:cNvPr id="229" name="Snip Diagonal Corner Rectangle 228"/>
          <p:cNvSpPr/>
          <p:nvPr/>
        </p:nvSpPr>
        <p:spPr>
          <a:xfrm>
            <a:off x="8484382" y="5324773"/>
            <a:ext cx="3746154" cy="207098"/>
          </a:xfrm>
          <a:prstGeom prst="snip2DiagRect">
            <a:avLst>
              <a:gd name="adj1" fmla="val 0"/>
              <a:gd name="adj2" fmla="val 50000"/>
            </a:avLst>
          </a:prstGeom>
        </p:spPr>
        <p:style>
          <a:lnRef idx="1">
            <a:schemeClr val="accent6"/>
          </a:lnRef>
          <a:fillRef idx="3">
            <a:schemeClr val="accent6"/>
          </a:fillRef>
          <a:effectRef idx="2">
            <a:schemeClr val="accent6"/>
          </a:effectRef>
          <a:fontRef idx="minor">
            <a:schemeClr val="lt1"/>
          </a:fontRef>
        </p:style>
        <p:txBody>
          <a:bodyPr rtlCol="0" anchor="ctr"/>
          <a:lstStyle/>
          <a:p>
            <a:r>
              <a:rPr lang="en-US" sz="1071" dirty="0" err="1"/>
              <a:t>ClassResources</a:t>
            </a:r>
            <a:r>
              <a:rPr lang="en-US" sz="1071" dirty="0"/>
              <a:t> Location=“*”</a:t>
            </a:r>
          </a:p>
        </p:txBody>
      </p:sp>
      <p:sp>
        <p:nvSpPr>
          <p:cNvPr id="237" name="Snip Diagonal Corner Rectangle 236"/>
          <p:cNvSpPr/>
          <p:nvPr/>
        </p:nvSpPr>
        <p:spPr>
          <a:xfrm>
            <a:off x="8456379" y="4800840"/>
            <a:ext cx="3746154" cy="207098"/>
          </a:xfrm>
          <a:prstGeom prst="snip2DiagRect">
            <a:avLst>
              <a:gd name="adj1" fmla="val 0"/>
              <a:gd name="adj2" fmla="val 50000"/>
            </a:avLst>
          </a:prstGeom>
        </p:spPr>
        <p:style>
          <a:lnRef idx="1">
            <a:schemeClr val="accent6"/>
          </a:lnRef>
          <a:fillRef idx="3">
            <a:schemeClr val="accent6"/>
          </a:fillRef>
          <a:effectRef idx="2">
            <a:schemeClr val="accent6"/>
          </a:effectRef>
          <a:fontRef idx="minor">
            <a:schemeClr val="lt1"/>
          </a:fontRef>
        </p:style>
        <p:txBody>
          <a:bodyPr rtlCol="0" anchor="ctr"/>
          <a:lstStyle/>
          <a:p>
            <a:r>
              <a:rPr lang="en-US" sz="1071" dirty="0" err="1"/>
              <a:t>App_GlobalSourceFile</a:t>
            </a:r>
            <a:r>
              <a:rPr lang="en-US" sz="1071" dirty="0"/>
              <a:t> Location=“*”</a:t>
            </a:r>
          </a:p>
        </p:txBody>
      </p:sp>
      <p:sp>
        <p:nvSpPr>
          <p:cNvPr id="340" name="Snip Diagonal Corner Rectangle 339"/>
          <p:cNvSpPr/>
          <p:nvPr/>
        </p:nvSpPr>
        <p:spPr>
          <a:xfrm>
            <a:off x="8570543" y="3186833"/>
            <a:ext cx="3631988" cy="167482"/>
          </a:xfrm>
          <a:prstGeom prst="snip2DiagRect">
            <a:avLst>
              <a:gd name="adj1" fmla="val 0"/>
              <a:gd name="adj2" fmla="val 50000"/>
            </a:avLst>
          </a:prstGeom>
        </p:spPr>
        <p:style>
          <a:lnRef idx="1">
            <a:schemeClr val="accent5"/>
          </a:lnRef>
          <a:fillRef idx="3">
            <a:schemeClr val="accent5"/>
          </a:fillRef>
          <a:effectRef idx="2">
            <a:schemeClr val="accent5"/>
          </a:effectRef>
          <a:fontRef idx="minor">
            <a:schemeClr val="lt1"/>
          </a:fontRef>
        </p:style>
        <p:txBody>
          <a:bodyPr rtlCol="0" anchor="ctr"/>
          <a:lstStyle/>
          <a:p>
            <a:r>
              <a:rPr lang="en-US" sz="1020" dirty="0" err="1"/>
              <a:t>TemplateFile</a:t>
            </a:r>
            <a:r>
              <a:rPr lang="en-US" sz="1020" dirty="0"/>
              <a:t> Location=“</a:t>
            </a:r>
            <a:r>
              <a:rPr lang="en-US" sz="1020" dirty="0" err="1"/>
              <a:t>ControlTemplates</a:t>
            </a:r>
            <a:r>
              <a:rPr lang="en-US" sz="1020" dirty="0"/>
              <a:t>\*”</a:t>
            </a:r>
          </a:p>
        </p:txBody>
      </p:sp>
      <p:sp>
        <p:nvSpPr>
          <p:cNvPr id="160" name="Snip Diagonal Corner Rectangle 159"/>
          <p:cNvSpPr/>
          <p:nvPr/>
        </p:nvSpPr>
        <p:spPr>
          <a:xfrm>
            <a:off x="8570543" y="2153735"/>
            <a:ext cx="3659991" cy="196303"/>
          </a:xfrm>
          <a:prstGeom prst="snip2DiagRect">
            <a:avLst>
              <a:gd name="adj1" fmla="val 0"/>
              <a:gd name="adj2" fmla="val 50000"/>
            </a:avLst>
          </a:prstGeom>
        </p:spPr>
        <p:style>
          <a:lnRef idx="1">
            <a:schemeClr val="accent5"/>
          </a:lnRef>
          <a:fillRef idx="3">
            <a:schemeClr val="accent5"/>
          </a:fillRef>
          <a:effectRef idx="2">
            <a:schemeClr val="accent5"/>
          </a:effectRef>
          <a:fontRef idx="minor">
            <a:schemeClr val="lt1"/>
          </a:fontRef>
        </p:style>
        <p:txBody>
          <a:bodyPr rtlCol="0" anchor="ctr"/>
          <a:lstStyle/>
          <a:p>
            <a:r>
              <a:rPr lang="en-US" sz="1071" dirty="0" err="1"/>
              <a:t>RootFile</a:t>
            </a:r>
            <a:r>
              <a:rPr lang="en-US" sz="1071" dirty="0"/>
              <a:t> Location=“Templates\*”</a:t>
            </a:r>
          </a:p>
        </p:txBody>
      </p:sp>
      <p:sp>
        <p:nvSpPr>
          <p:cNvPr id="183" name="Snip Diagonal Corner Rectangle 182"/>
          <p:cNvSpPr/>
          <p:nvPr/>
        </p:nvSpPr>
        <p:spPr>
          <a:xfrm>
            <a:off x="8588638" y="2397094"/>
            <a:ext cx="3631986" cy="167482"/>
          </a:xfrm>
          <a:prstGeom prst="snip2DiagRect">
            <a:avLst>
              <a:gd name="adj1" fmla="val 0"/>
              <a:gd name="adj2" fmla="val 50000"/>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sz="1020" dirty="0" err="1"/>
              <a:t>RootFile</a:t>
            </a:r>
            <a:r>
              <a:rPr lang="en-US" sz="1020" dirty="0"/>
              <a:t> Location=“Templates\Admin\*”</a:t>
            </a:r>
          </a:p>
        </p:txBody>
      </p:sp>
      <p:sp>
        <p:nvSpPr>
          <p:cNvPr id="164" name="Snip Diagonal Corner Rectangle 163"/>
          <p:cNvSpPr/>
          <p:nvPr/>
        </p:nvSpPr>
        <p:spPr>
          <a:xfrm>
            <a:off x="8575822" y="2971206"/>
            <a:ext cx="3631986" cy="167482"/>
          </a:xfrm>
          <a:prstGeom prst="snip2DiagRect">
            <a:avLst>
              <a:gd name="adj1" fmla="val 0"/>
              <a:gd name="adj2" fmla="val 50000"/>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sz="1020" dirty="0" err="1"/>
              <a:t>TemplateFile</a:t>
            </a:r>
            <a:r>
              <a:rPr lang="en-US" sz="1020" dirty="0"/>
              <a:t> Location=“Admin\*”</a:t>
            </a:r>
          </a:p>
        </p:txBody>
      </p:sp>
      <p:sp>
        <p:nvSpPr>
          <p:cNvPr id="172" name="Snip Diagonal Corner Rectangle 171"/>
          <p:cNvSpPr/>
          <p:nvPr/>
        </p:nvSpPr>
        <p:spPr>
          <a:xfrm>
            <a:off x="8461881" y="5060640"/>
            <a:ext cx="3746154" cy="207098"/>
          </a:xfrm>
          <a:prstGeom prst="snip2DiagRect">
            <a:avLst>
              <a:gd name="adj1" fmla="val 0"/>
              <a:gd name="adj2" fmla="val 50000"/>
            </a:avLst>
          </a:prstGeom>
        </p:spPr>
        <p:style>
          <a:lnRef idx="1">
            <a:schemeClr val="accent6"/>
          </a:lnRef>
          <a:fillRef idx="3">
            <a:schemeClr val="accent6"/>
          </a:fillRef>
          <a:effectRef idx="2">
            <a:schemeClr val="accent6"/>
          </a:effectRef>
          <a:fontRef idx="minor">
            <a:schemeClr val="lt1"/>
          </a:fontRef>
        </p:style>
        <p:txBody>
          <a:bodyPr rtlCol="0" anchor="ctr"/>
          <a:lstStyle/>
          <a:p>
            <a:r>
              <a:rPr lang="en-US" sz="1071" dirty="0" err="1"/>
              <a:t>ApplicationResourceFile</a:t>
            </a:r>
            <a:r>
              <a:rPr lang="en-US" sz="1071" dirty="0"/>
              <a:t> Location=“*”</a:t>
            </a:r>
          </a:p>
        </p:txBody>
      </p:sp>
      <p:cxnSp>
        <p:nvCxnSpPr>
          <p:cNvPr id="173" name="Elbow Connector 51"/>
          <p:cNvCxnSpPr>
            <a:stCxn id="172" idx="2"/>
            <a:endCxn id="178" idx="3"/>
          </p:cNvCxnSpPr>
          <p:nvPr/>
        </p:nvCxnSpPr>
        <p:spPr>
          <a:xfrm rot="10800000" flipV="1">
            <a:off x="5252126" y="5164190"/>
            <a:ext cx="3209753" cy="878800"/>
          </a:xfrm>
          <a:prstGeom prst="bentConnector3">
            <a:avLst>
              <a:gd name="adj1" fmla="val 16909"/>
            </a:avLst>
          </a:prstGeom>
          <a:ln w="28575" cmpd="sng">
            <a:solidFill>
              <a:schemeClr val="accent6"/>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184" name="Elbow Connector 183"/>
          <p:cNvCxnSpPr>
            <a:stCxn id="271" idx="3"/>
            <a:endCxn id="188" idx="2"/>
          </p:cNvCxnSpPr>
          <p:nvPr/>
        </p:nvCxnSpPr>
        <p:spPr>
          <a:xfrm>
            <a:off x="2435471" y="1958591"/>
            <a:ext cx="2990117" cy="2761506"/>
          </a:xfrm>
          <a:prstGeom prst="bentConnector3">
            <a:avLst>
              <a:gd name="adj1" fmla="val 37870"/>
            </a:avLst>
          </a:prstGeom>
          <a:ln cmpd="sng">
            <a:solidFill>
              <a:schemeClr val="accent1"/>
            </a:solidFill>
            <a:prstDash val="sysDash"/>
            <a:tailEnd type="triangle"/>
          </a:ln>
          <a:effectLst/>
        </p:spPr>
        <p:style>
          <a:lnRef idx="2">
            <a:schemeClr val="accent6"/>
          </a:lnRef>
          <a:fillRef idx="0">
            <a:schemeClr val="accent6"/>
          </a:fillRef>
          <a:effectRef idx="1">
            <a:schemeClr val="accent6"/>
          </a:effectRef>
          <a:fontRef idx="minor">
            <a:schemeClr val="tx1"/>
          </a:fontRef>
        </p:style>
      </p:cxnSp>
      <p:cxnSp>
        <p:nvCxnSpPr>
          <p:cNvPr id="185" name="Elbow Connector 51"/>
          <p:cNvCxnSpPr>
            <a:stCxn id="280" idx="1"/>
            <a:endCxn id="203" idx="3"/>
          </p:cNvCxnSpPr>
          <p:nvPr/>
        </p:nvCxnSpPr>
        <p:spPr>
          <a:xfrm rot="10800000" flipV="1">
            <a:off x="2445856" y="4239129"/>
            <a:ext cx="2279557" cy="1684898"/>
          </a:xfrm>
          <a:prstGeom prst="bentConnector3">
            <a:avLst>
              <a:gd name="adj1" fmla="val 43181"/>
            </a:avLst>
          </a:prstGeom>
          <a:ln w="28575" cmpd="sng">
            <a:solidFill>
              <a:schemeClr val="accent6"/>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435595956"/>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15 Solution Deployment Defaults Or With </a:t>
            </a:r>
            <a:r>
              <a:rPr lang="en-US" sz="3600" dirty="0" err="1" smtClean="0"/>
              <a:t>CompatibilityLevel</a:t>
            </a:r>
            <a:r>
              <a:rPr lang="en-US" sz="3600" dirty="0" smtClean="0"/>
              <a:t>=15</a:t>
            </a:r>
            <a:endParaRPr lang="en-US" sz="3600" dirty="0"/>
          </a:p>
        </p:txBody>
      </p:sp>
      <p:cxnSp>
        <p:nvCxnSpPr>
          <p:cNvPr id="28" name="Elbow Connector 27"/>
          <p:cNvCxnSpPr>
            <a:stCxn id="257" idx="2"/>
            <a:endCxn id="265" idx="1"/>
          </p:cNvCxnSpPr>
          <p:nvPr/>
        </p:nvCxnSpPr>
        <p:spPr>
          <a:xfrm rot="16200000" flipH="1">
            <a:off x="3908865" y="1750493"/>
            <a:ext cx="165604" cy="90924"/>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Elbow Connector 29"/>
          <p:cNvCxnSpPr>
            <a:stCxn id="257" idx="2"/>
            <a:endCxn id="262" idx="1"/>
          </p:cNvCxnSpPr>
          <p:nvPr/>
        </p:nvCxnSpPr>
        <p:spPr>
          <a:xfrm rot="16200000" flipH="1">
            <a:off x="3109650" y="2549707"/>
            <a:ext cx="1754681" cy="81568"/>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Elbow Connector 31"/>
          <p:cNvCxnSpPr>
            <a:stCxn id="265" idx="2"/>
            <a:endCxn id="101" idx="1"/>
          </p:cNvCxnSpPr>
          <p:nvPr/>
        </p:nvCxnSpPr>
        <p:spPr>
          <a:xfrm rot="16200000" flipH="1">
            <a:off x="4606083" y="2005282"/>
            <a:ext cx="168498" cy="91407"/>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Elbow Connector 33"/>
          <p:cNvCxnSpPr>
            <a:stCxn id="101" idx="2"/>
            <a:endCxn id="115" idx="1"/>
          </p:cNvCxnSpPr>
          <p:nvPr/>
        </p:nvCxnSpPr>
        <p:spPr>
          <a:xfrm rot="16200000" flipH="1">
            <a:off x="5050457" y="2516290"/>
            <a:ext cx="680076" cy="93921"/>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Snip Single Corner Rectangle 43"/>
          <p:cNvSpPr/>
          <p:nvPr/>
        </p:nvSpPr>
        <p:spPr>
          <a:xfrm>
            <a:off x="8352522" y="1476618"/>
            <a:ext cx="3986258" cy="5038736"/>
          </a:xfrm>
          <a:prstGeom prst="snip1Rect">
            <a:avLst>
              <a:gd name="adj" fmla="val 8096"/>
            </a:avLst>
          </a:prstGeom>
        </p:spPr>
        <p:style>
          <a:lnRef idx="2">
            <a:schemeClr val="dk1">
              <a:shade val="50000"/>
            </a:schemeClr>
          </a:lnRef>
          <a:fillRef idx="1">
            <a:schemeClr val="dk1"/>
          </a:fillRef>
          <a:effectRef idx="0">
            <a:schemeClr val="dk1"/>
          </a:effectRef>
          <a:fontRef idx="minor">
            <a:schemeClr val="lt1"/>
          </a:fontRef>
        </p:style>
        <p:txBody>
          <a:bodyPr tIns="0" rtlCol="0" anchor="t"/>
          <a:lstStyle/>
          <a:p>
            <a:r>
              <a:rPr lang="en-US" sz="1428" dirty="0"/>
              <a:t>&lt;Solution </a:t>
            </a:r>
            <a:r>
              <a:rPr lang="en-US" sz="1428" dirty="0" err="1"/>
              <a:t>SharePointProductVersion</a:t>
            </a:r>
            <a:r>
              <a:rPr lang="en-US" sz="1428" dirty="0"/>
              <a:t>=“</a:t>
            </a:r>
            <a:r>
              <a:rPr lang="en-US" sz="1428" b="1" u="sng" dirty="0"/>
              <a:t>15</a:t>
            </a:r>
            <a:r>
              <a:rPr lang="en-US" sz="1428" dirty="0"/>
              <a:t>”&gt;</a:t>
            </a:r>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endParaRPr lang="en-US" sz="1428" dirty="0"/>
          </a:p>
          <a:p>
            <a:r>
              <a:rPr lang="en-US" sz="1428" dirty="0"/>
              <a:t>&lt;/Solution&gt;</a:t>
            </a:r>
          </a:p>
        </p:txBody>
      </p:sp>
      <p:cxnSp>
        <p:nvCxnSpPr>
          <p:cNvPr id="58" name="Elbow Connector 57"/>
          <p:cNvCxnSpPr>
            <a:stCxn id="46" idx="2"/>
            <a:endCxn id="145" idx="3"/>
          </p:cNvCxnSpPr>
          <p:nvPr/>
        </p:nvCxnSpPr>
        <p:spPr>
          <a:xfrm rot="10800000" flipV="1">
            <a:off x="5940409" y="2813714"/>
            <a:ext cx="2531959" cy="1679943"/>
          </a:xfrm>
          <a:prstGeom prst="bentConnector3">
            <a:avLst>
              <a:gd name="adj1" fmla="val 62960"/>
            </a:avLst>
          </a:prstGeom>
          <a:ln w="28575" cmpd="sng">
            <a:solidFill>
              <a:schemeClr val="accent5"/>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68" name="Elbow Connector 67"/>
          <p:cNvCxnSpPr>
            <a:stCxn id="101" idx="2"/>
            <a:endCxn id="109" idx="1"/>
          </p:cNvCxnSpPr>
          <p:nvPr/>
        </p:nvCxnSpPr>
        <p:spPr>
          <a:xfrm rot="16200000" flipH="1">
            <a:off x="5178082" y="2388666"/>
            <a:ext cx="424829" cy="93921"/>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Elbow Connector 72"/>
          <p:cNvCxnSpPr>
            <a:stCxn id="101" idx="2"/>
            <a:endCxn id="104" idx="1"/>
          </p:cNvCxnSpPr>
          <p:nvPr/>
        </p:nvCxnSpPr>
        <p:spPr>
          <a:xfrm rot="16200000" flipH="1">
            <a:off x="5307907" y="2258841"/>
            <a:ext cx="166476" cy="95219"/>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Elbow Connector 57"/>
          <p:cNvCxnSpPr>
            <a:stCxn id="181" idx="2"/>
            <a:endCxn id="157" idx="3"/>
          </p:cNvCxnSpPr>
          <p:nvPr/>
        </p:nvCxnSpPr>
        <p:spPr>
          <a:xfrm rot="10800000" flipV="1">
            <a:off x="6641833" y="3721725"/>
            <a:ext cx="1926263" cy="1794822"/>
          </a:xfrm>
          <a:prstGeom prst="bentConnector3">
            <a:avLst>
              <a:gd name="adj1" fmla="val 50000"/>
            </a:avLst>
          </a:prstGeom>
          <a:ln w="28575" cmpd="sng">
            <a:solidFill>
              <a:schemeClr val="accent5"/>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80" name="Elbow Connector 57"/>
          <p:cNvCxnSpPr>
            <a:stCxn id="48" idx="2"/>
            <a:endCxn id="151" idx="3"/>
          </p:cNvCxnSpPr>
          <p:nvPr/>
        </p:nvCxnSpPr>
        <p:spPr>
          <a:xfrm rot="10800000" flipV="1">
            <a:off x="6641830" y="4286739"/>
            <a:ext cx="1814548" cy="976225"/>
          </a:xfrm>
          <a:prstGeom prst="bentConnector3">
            <a:avLst>
              <a:gd name="adj1" fmla="val 50000"/>
            </a:avLst>
          </a:prstGeom>
          <a:ln w="28575" cmpd="sng">
            <a:solidFill>
              <a:schemeClr val="accent3"/>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84" name="Elbow Connector 57"/>
          <p:cNvCxnSpPr>
            <a:stCxn id="49" idx="2"/>
            <a:endCxn id="154" idx="3"/>
          </p:cNvCxnSpPr>
          <p:nvPr/>
        </p:nvCxnSpPr>
        <p:spPr>
          <a:xfrm rot="10800000" flipV="1">
            <a:off x="6641830" y="4546938"/>
            <a:ext cx="1814548" cy="1223687"/>
          </a:xfrm>
          <a:prstGeom prst="bentConnector3">
            <a:avLst>
              <a:gd name="adj1" fmla="val 50000"/>
            </a:avLst>
          </a:prstGeom>
          <a:ln w="28575" cmpd="sng">
            <a:solidFill>
              <a:schemeClr val="accent3"/>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36" name="Elbow Connector 35"/>
          <p:cNvCxnSpPr>
            <a:stCxn id="262" idx="2"/>
            <a:endCxn id="274" idx="1"/>
          </p:cNvCxnSpPr>
          <p:nvPr/>
        </p:nvCxnSpPr>
        <p:spPr>
          <a:xfrm rot="16200000" flipH="1">
            <a:off x="4467013" y="3724074"/>
            <a:ext cx="427934" cy="91406"/>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Elbow Connector 57"/>
          <p:cNvCxnSpPr>
            <a:stCxn id="95" idx="2"/>
            <a:endCxn id="262" idx="3"/>
          </p:cNvCxnSpPr>
          <p:nvPr/>
        </p:nvCxnSpPr>
        <p:spPr>
          <a:xfrm rot="10800000" flipV="1">
            <a:off x="5242776" y="1985616"/>
            <a:ext cx="3238768" cy="1482216"/>
          </a:xfrm>
          <a:prstGeom prst="bentConnector3">
            <a:avLst>
              <a:gd name="adj1" fmla="val 52933"/>
            </a:avLst>
          </a:prstGeom>
          <a:ln w="28575" cmpd="sng">
            <a:solidFill>
              <a:schemeClr val="accent2"/>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100" name="Elbow Connector 51"/>
          <p:cNvCxnSpPr>
            <a:stCxn id="94" idx="2"/>
            <a:endCxn id="253" idx="3"/>
          </p:cNvCxnSpPr>
          <p:nvPr/>
        </p:nvCxnSpPr>
        <p:spPr>
          <a:xfrm rot="10800000" flipV="1">
            <a:off x="4553053" y="6056789"/>
            <a:ext cx="3903327" cy="370586"/>
          </a:xfrm>
          <a:prstGeom prst="bentConnector3">
            <a:avLst>
              <a:gd name="adj1" fmla="val 7303"/>
            </a:avLst>
          </a:prstGeom>
          <a:ln w="28575" cmpd="sng">
            <a:solidFill>
              <a:schemeClr val="accent4"/>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106" name="Elbow Connector 51"/>
          <p:cNvCxnSpPr>
            <a:stCxn id="105" idx="2"/>
            <a:endCxn id="246" idx="3"/>
          </p:cNvCxnSpPr>
          <p:nvPr/>
        </p:nvCxnSpPr>
        <p:spPr>
          <a:xfrm rot="10800000" flipV="1">
            <a:off x="2445854" y="5796735"/>
            <a:ext cx="6022145" cy="392305"/>
          </a:xfrm>
          <a:prstGeom prst="bentConnector3">
            <a:avLst>
              <a:gd name="adj1" fmla="val 6839"/>
            </a:avLst>
          </a:prstGeom>
          <a:ln w="28575" cmpd="sng">
            <a:solidFill>
              <a:schemeClr val="accent4"/>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139" name="Elbow Connector 138"/>
          <p:cNvCxnSpPr>
            <a:stCxn id="262" idx="2"/>
            <a:endCxn id="280" idx="1"/>
          </p:cNvCxnSpPr>
          <p:nvPr/>
        </p:nvCxnSpPr>
        <p:spPr>
          <a:xfrm rot="16200000" flipH="1">
            <a:off x="4338683" y="3852403"/>
            <a:ext cx="683318" cy="90136"/>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42" name="Group 141"/>
          <p:cNvGrpSpPr>
            <a:grpSpLocks noChangeAspect="1"/>
          </p:cNvGrpSpPr>
          <p:nvPr/>
        </p:nvGrpSpPr>
        <p:grpSpPr>
          <a:xfrm>
            <a:off x="531950" y="1486248"/>
            <a:ext cx="1214998" cy="226904"/>
            <a:chOff x="2590800" y="1725426"/>
            <a:chExt cx="2656984" cy="678427"/>
          </a:xfrm>
        </p:grpSpPr>
        <p:sp>
          <p:nvSpPr>
            <p:cNvPr id="143" name="Snip Single Corner Rectangle 142"/>
            <p:cNvSpPr>
              <a:spLocks noChangeAspect="1"/>
            </p:cNvSpPr>
            <p:nvPr/>
          </p:nvSpPr>
          <p:spPr>
            <a:xfrm>
              <a:off x="2590800" y="1725426"/>
              <a:ext cx="838201" cy="678425"/>
            </a:xfrm>
            <a:prstGeom prst="snip1Rect">
              <a:avLst/>
            </a:prstGeom>
          </p:spPr>
          <p:style>
            <a:lnRef idx="2">
              <a:schemeClr val="dk1">
                <a:shade val="50000"/>
              </a:schemeClr>
            </a:lnRef>
            <a:fillRef idx="1">
              <a:schemeClr val="dk1"/>
            </a:fillRef>
            <a:effectRef idx="0">
              <a:schemeClr val="dk1"/>
            </a:effectRef>
            <a:fontRef idx="minor">
              <a:schemeClr val="lt1"/>
            </a:fontRef>
          </p:style>
          <p:txBody>
            <a:bodyPr lIns="46630" rIns="46630" rtlCol="0" anchor="ctr"/>
            <a:lstStyle/>
            <a:p>
              <a:endParaRPr lang="en-US" sz="1020"/>
            </a:p>
          </p:txBody>
        </p:sp>
        <p:sp>
          <p:nvSpPr>
            <p:cNvPr id="144" name="Rectangle 143"/>
            <p:cNvSpPr>
              <a:spLocks noChangeAspect="1"/>
            </p:cNvSpPr>
            <p:nvPr/>
          </p:nvSpPr>
          <p:spPr>
            <a:xfrm>
              <a:off x="2590800" y="1877748"/>
              <a:ext cx="2656984" cy="526105"/>
            </a:xfrm>
            <a:prstGeom prst="rect">
              <a:avLst/>
            </a:prstGeom>
          </p:spPr>
          <p:style>
            <a:lnRef idx="2">
              <a:schemeClr val="dk1">
                <a:shade val="50000"/>
              </a:schemeClr>
            </a:lnRef>
            <a:fillRef idx="1">
              <a:schemeClr val="dk1"/>
            </a:fillRef>
            <a:effectRef idx="0">
              <a:schemeClr val="dk1"/>
            </a:effectRef>
            <a:fontRef idx="minor">
              <a:schemeClr val="lt1"/>
            </a:fontRef>
          </p:style>
          <p:txBody>
            <a:bodyPr lIns="46630" rIns="46630" rtlCol="0" anchor="ctr"/>
            <a:lstStyle/>
            <a:p>
              <a:r>
                <a:rPr lang="en-US" sz="918" dirty="0"/>
                <a:t>IIS Site</a:t>
              </a:r>
            </a:p>
          </p:txBody>
        </p:sp>
      </p:grpSp>
      <p:cxnSp>
        <p:nvCxnSpPr>
          <p:cNvPr id="159" name="Elbow Connector 158"/>
          <p:cNvCxnSpPr>
            <a:stCxn id="144" idx="2"/>
            <a:endCxn id="212" idx="1"/>
          </p:cNvCxnSpPr>
          <p:nvPr/>
        </p:nvCxnSpPr>
        <p:spPr>
          <a:xfrm rot="16200000" flipH="1">
            <a:off x="846839" y="2005761"/>
            <a:ext cx="676628" cy="91406"/>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Elbow Connector 160"/>
          <p:cNvCxnSpPr>
            <a:stCxn id="144" idx="2"/>
            <a:endCxn id="232" idx="1"/>
          </p:cNvCxnSpPr>
          <p:nvPr/>
        </p:nvCxnSpPr>
        <p:spPr>
          <a:xfrm rot="16200000" flipH="1">
            <a:off x="464937" y="2387665"/>
            <a:ext cx="1440431" cy="91405"/>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Elbow Connector 162"/>
          <p:cNvCxnSpPr>
            <a:stCxn id="212" idx="2"/>
            <a:endCxn id="215" idx="1"/>
          </p:cNvCxnSpPr>
          <p:nvPr/>
        </p:nvCxnSpPr>
        <p:spPr>
          <a:xfrm rot="16200000" flipH="1">
            <a:off x="1781998" y="2534115"/>
            <a:ext cx="204121" cy="91406"/>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 name="Elbow Connector 164"/>
          <p:cNvCxnSpPr>
            <a:stCxn id="232" idx="2"/>
            <a:endCxn id="235" idx="1"/>
          </p:cNvCxnSpPr>
          <p:nvPr/>
        </p:nvCxnSpPr>
        <p:spPr>
          <a:xfrm rot="16200000" flipH="1">
            <a:off x="1788166" y="3291748"/>
            <a:ext cx="191782" cy="91408"/>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4" name="Elbow Connector 173"/>
          <p:cNvCxnSpPr>
            <a:stCxn id="101" idx="2"/>
            <a:endCxn id="112" idx="1"/>
          </p:cNvCxnSpPr>
          <p:nvPr/>
        </p:nvCxnSpPr>
        <p:spPr>
          <a:xfrm rot="16200000" flipH="1">
            <a:off x="4921047" y="2645701"/>
            <a:ext cx="938899" cy="93921"/>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2" name="Group 191"/>
          <p:cNvGrpSpPr>
            <a:grpSpLocks noChangeAspect="1"/>
          </p:cNvGrpSpPr>
          <p:nvPr/>
        </p:nvGrpSpPr>
        <p:grpSpPr>
          <a:xfrm>
            <a:off x="1232168" y="3848927"/>
            <a:ext cx="1213687" cy="226904"/>
            <a:chOff x="2590800" y="1725426"/>
            <a:chExt cx="2654113" cy="678427"/>
          </a:xfrm>
        </p:grpSpPr>
        <p:sp>
          <p:nvSpPr>
            <p:cNvPr id="193" name="Snip Single Corner Rectangle 192"/>
            <p:cNvSpPr>
              <a:spLocks noChangeAspect="1"/>
            </p:cNvSpPr>
            <p:nvPr/>
          </p:nvSpPr>
          <p:spPr>
            <a:xfrm>
              <a:off x="2590800" y="1725426"/>
              <a:ext cx="838201" cy="678425"/>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endParaRPr lang="en-US" sz="1020"/>
            </a:p>
          </p:txBody>
        </p:sp>
        <p:sp>
          <p:nvSpPr>
            <p:cNvPr id="194" name="Rectangle 193"/>
            <p:cNvSpPr>
              <a:spLocks noChangeAspect="1"/>
            </p:cNvSpPr>
            <p:nvPr/>
          </p:nvSpPr>
          <p:spPr>
            <a:xfrm>
              <a:off x="2590800" y="1877748"/>
              <a:ext cx="2654113" cy="52610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r>
                <a:rPr lang="en-US" sz="918" dirty="0"/>
                <a:t>_</a:t>
              </a:r>
              <a:r>
                <a:rPr lang="en-US" sz="918" dirty="0" err="1"/>
                <a:t>vti_bin</a:t>
              </a:r>
              <a:endParaRPr lang="en-US" sz="918" dirty="0"/>
            </a:p>
          </p:txBody>
        </p:sp>
      </p:grpSp>
      <p:grpSp>
        <p:nvGrpSpPr>
          <p:cNvPr id="201" name="Group 200"/>
          <p:cNvGrpSpPr>
            <a:grpSpLocks noChangeAspect="1"/>
          </p:cNvGrpSpPr>
          <p:nvPr/>
        </p:nvGrpSpPr>
        <p:grpSpPr>
          <a:xfrm>
            <a:off x="1232168" y="5785103"/>
            <a:ext cx="1213687" cy="226904"/>
            <a:chOff x="2590800" y="1725426"/>
            <a:chExt cx="2237781" cy="678427"/>
          </a:xfrm>
        </p:grpSpPr>
        <p:sp>
          <p:nvSpPr>
            <p:cNvPr id="202" name="Snip Single Corner Rectangle 201"/>
            <p:cNvSpPr>
              <a:spLocks noChangeAspect="1"/>
            </p:cNvSpPr>
            <p:nvPr/>
          </p:nvSpPr>
          <p:spPr>
            <a:xfrm>
              <a:off x="2590800" y="1725426"/>
              <a:ext cx="838201" cy="678425"/>
            </a:xfrm>
            <a:prstGeom prst="snip1Rect">
              <a:avLst/>
            </a:prstGeom>
          </p:spPr>
          <p:style>
            <a:lnRef idx="2">
              <a:schemeClr val="accent6">
                <a:shade val="50000"/>
              </a:schemeClr>
            </a:lnRef>
            <a:fillRef idx="1">
              <a:schemeClr val="accent6"/>
            </a:fillRef>
            <a:effectRef idx="0">
              <a:schemeClr val="accent6"/>
            </a:effectRef>
            <a:fontRef idx="minor">
              <a:schemeClr val="lt1"/>
            </a:fontRef>
          </p:style>
          <p:txBody>
            <a:bodyPr lIns="46630" rIns="46630" rtlCol="0" anchor="ctr"/>
            <a:lstStyle/>
            <a:p>
              <a:endParaRPr lang="en-US" sz="1020"/>
            </a:p>
          </p:txBody>
        </p:sp>
        <p:sp>
          <p:nvSpPr>
            <p:cNvPr id="203" name="Rectangle 202"/>
            <p:cNvSpPr>
              <a:spLocks noChangeAspect="1"/>
            </p:cNvSpPr>
            <p:nvPr/>
          </p:nvSpPr>
          <p:spPr>
            <a:xfrm>
              <a:off x="2590800" y="1877748"/>
              <a:ext cx="2237781" cy="52610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46630" rIns="46630" rtlCol="0" anchor="ctr"/>
            <a:lstStyle/>
            <a:p>
              <a:r>
                <a:rPr lang="en-US" sz="918" dirty="0" err="1"/>
                <a:t>App_GlobalResources</a:t>
              </a:r>
              <a:endParaRPr lang="en-US" sz="714" dirty="0"/>
            </a:p>
          </p:txBody>
        </p:sp>
      </p:grpSp>
      <p:cxnSp>
        <p:nvCxnSpPr>
          <p:cNvPr id="207" name="Elbow Connector 206"/>
          <p:cNvCxnSpPr>
            <a:stCxn id="144" idx="2"/>
            <a:endCxn id="203" idx="1"/>
          </p:cNvCxnSpPr>
          <p:nvPr/>
        </p:nvCxnSpPr>
        <p:spPr>
          <a:xfrm rot="16200000" flipH="1">
            <a:off x="-919630" y="3772229"/>
            <a:ext cx="4210876" cy="92720"/>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10" name="Group 209"/>
          <p:cNvGrpSpPr>
            <a:grpSpLocks noChangeAspect="1"/>
          </p:cNvGrpSpPr>
          <p:nvPr/>
        </p:nvGrpSpPr>
        <p:grpSpPr>
          <a:xfrm>
            <a:off x="1230856" y="2250855"/>
            <a:ext cx="1214998" cy="226904"/>
            <a:chOff x="2590800" y="1725426"/>
            <a:chExt cx="2240202" cy="678427"/>
          </a:xfrm>
        </p:grpSpPr>
        <p:sp>
          <p:nvSpPr>
            <p:cNvPr id="211" name="Snip Single Corner Rectangle 210"/>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212" name="Rectangle 211"/>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816" dirty="0"/>
                <a:t>_</a:t>
              </a:r>
              <a:r>
                <a:rPr lang="en-US" sz="918" dirty="0" err="1"/>
                <a:t>controltemplates</a:t>
              </a:r>
              <a:endParaRPr lang="en-US" sz="816" dirty="0"/>
            </a:p>
          </p:txBody>
        </p:sp>
      </p:grpSp>
      <p:grpSp>
        <p:nvGrpSpPr>
          <p:cNvPr id="213" name="Group 212"/>
          <p:cNvGrpSpPr>
            <a:grpSpLocks noChangeAspect="1"/>
          </p:cNvGrpSpPr>
          <p:nvPr/>
        </p:nvGrpSpPr>
        <p:grpSpPr>
          <a:xfrm>
            <a:off x="1929762" y="2542955"/>
            <a:ext cx="1214998" cy="226904"/>
            <a:chOff x="2590800" y="1725426"/>
            <a:chExt cx="2240202" cy="678427"/>
          </a:xfrm>
        </p:grpSpPr>
        <p:sp>
          <p:nvSpPr>
            <p:cNvPr id="214" name="Snip Single Corner Rectangle 213"/>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215" name="Rectangle 214"/>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15</a:t>
              </a:r>
            </a:p>
          </p:txBody>
        </p:sp>
      </p:grpSp>
      <p:grpSp>
        <p:nvGrpSpPr>
          <p:cNvPr id="230" name="Group 229"/>
          <p:cNvGrpSpPr>
            <a:grpSpLocks noChangeAspect="1"/>
          </p:cNvGrpSpPr>
          <p:nvPr/>
        </p:nvGrpSpPr>
        <p:grpSpPr>
          <a:xfrm>
            <a:off x="1230855" y="3014659"/>
            <a:ext cx="1214998" cy="226904"/>
            <a:chOff x="2590800" y="1725426"/>
            <a:chExt cx="2240202" cy="678427"/>
          </a:xfrm>
        </p:grpSpPr>
        <p:sp>
          <p:nvSpPr>
            <p:cNvPr id="231" name="Snip Single Corner Rectangle 230"/>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232" name="Rectangle 231"/>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_layouts</a:t>
              </a:r>
            </a:p>
          </p:txBody>
        </p:sp>
      </p:grpSp>
      <p:grpSp>
        <p:nvGrpSpPr>
          <p:cNvPr id="233" name="Group 232"/>
          <p:cNvGrpSpPr>
            <a:grpSpLocks noChangeAspect="1"/>
          </p:cNvGrpSpPr>
          <p:nvPr/>
        </p:nvGrpSpPr>
        <p:grpSpPr>
          <a:xfrm>
            <a:off x="1929762" y="3294420"/>
            <a:ext cx="1214998" cy="226904"/>
            <a:chOff x="2590800" y="1725426"/>
            <a:chExt cx="2240202" cy="678427"/>
          </a:xfrm>
        </p:grpSpPr>
        <p:sp>
          <p:nvSpPr>
            <p:cNvPr id="234" name="Snip Single Corner Rectangle 233"/>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235" name="Rectangle 234"/>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15</a:t>
              </a:r>
            </a:p>
          </p:txBody>
        </p:sp>
      </p:grpSp>
      <p:cxnSp>
        <p:nvCxnSpPr>
          <p:cNvPr id="241" name="Elbow Connector 240"/>
          <p:cNvCxnSpPr>
            <a:stCxn id="144" idx="2"/>
            <a:endCxn id="194" idx="1"/>
          </p:cNvCxnSpPr>
          <p:nvPr/>
        </p:nvCxnSpPr>
        <p:spPr>
          <a:xfrm rot="16200000" flipH="1">
            <a:off x="48457" y="2804141"/>
            <a:ext cx="2274699" cy="92719"/>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44" name="Group 243"/>
          <p:cNvGrpSpPr>
            <a:grpSpLocks noChangeAspect="1"/>
          </p:cNvGrpSpPr>
          <p:nvPr/>
        </p:nvGrpSpPr>
        <p:grpSpPr>
          <a:xfrm>
            <a:off x="1232168" y="6050117"/>
            <a:ext cx="1213687" cy="226904"/>
            <a:chOff x="2590800" y="1725426"/>
            <a:chExt cx="2654113" cy="678427"/>
          </a:xfrm>
        </p:grpSpPr>
        <p:sp>
          <p:nvSpPr>
            <p:cNvPr id="245" name="Snip Single Corner Rectangle 244"/>
            <p:cNvSpPr>
              <a:spLocks noChangeAspect="1"/>
            </p:cNvSpPr>
            <p:nvPr/>
          </p:nvSpPr>
          <p:spPr>
            <a:xfrm>
              <a:off x="2590800" y="1725426"/>
              <a:ext cx="838201" cy="678425"/>
            </a:xfrm>
            <a:prstGeom prst="snip1Rect">
              <a:avLst/>
            </a:prstGeom>
          </p:spPr>
          <p:style>
            <a:lnRef idx="2">
              <a:schemeClr val="accent4">
                <a:shade val="50000"/>
              </a:schemeClr>
            </a:lnRef>
            <a:fillRef idx="1">
              <a:schemeClr val="accent4"/>
            </a:fillRef>
            <a:effectRef idx="0">
              <a:schemeClr val="accent4"/>
            </a:effectRef>
            <a:fontRef idx="minor">
              <a:schemeClr val="lt1"/>
            </a:fontRef>
          </p:style>
          <p:txBody>
            <a:bodyPr lIns="46630" rIns="46630" rtlCol="0" anchor="ctr"/>
            <a:lstStyle/>
            <a:p>
              <a:endParaRPr lang="en-US" sz="1020"/>
            </a:p>
          </p:txBody>
        </p:sp>
        <p:sp>
          <p:nvSpPr>
            <p:cNvPr id="246" name="Rectangle 245"/>
            <p:cNvSpPr>
              <a:spLocks noChangeAspect="1"/>
            </p:cNvSpPr>
            <p:nvPr/>
          </p:nvSpPr>
          <p:spPr>
            <a:xfrm>
              <a:off x="2590800" y="1877748"/>
              <a:ext cx="2654113" cy="52610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lIns="46630" rIns="46630" rtlCol="0" anchor="ctr"/>
            <a:lstStyle/>
            <a:p>
              <a:r>
                <a:rPr lang="en-US" sz="918" dirty="0"/>
                <a:t>bin</a:t>
              </a:r>
            </a:p>
          </p:txBody>
        </p:sp>
      </p:grpSp>
      <p:cxnSp>
        <p:nvCxnSpPr>
          <p:cNvPr id="248" name="Elbow Connector 247"/>
          <p:cNvCxnSpPr>
            <a:stCxn id="144" idx="2"/>
            <a:endCxn id="246" idx="1"/>
          </p:cNvCxnSpPr>
          <p:nvPr/>
        </p:nvCxnSpPr>
        <p:spPr>
          <a:xfrm rot="16200000" flipH="1">
            <a:off x="-1052137" y="3904734"/>
            <a:ext cx="4475889" cy="92720"/>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1" name="Group 250"/>
          <p:cNvGrpSpPr>
            <a:grpSpLocks noChangeAspect="1"/>
          </p:cNvGrpSpPr>
          <p:nvPr/>
        </p:nvGrpSpPr>
        <p:grpSpPr>
          <a:xfrm>
            <a:off x="3339365" y="6288451"/>
            <a:ext cx="1213687" cy="226904"/>
            <a:chOff x="2590800" y="1725426"/>
            <a:chExt cx="2654113" cy="678427"/>
          </a:xfrm>
        </p:grpSpPr>
        <p:sp>
          <p:nvSpPr>
            <p:cNvPr id="252" name="Snip Single Corner Rectangle 251"/>
            <p:cNvSpPr>
              <a:spLocks noChangeAspect="1"/>
            </p:cNvSpPr>
            <p:nvPr/>
          </p:nvSpPr>
          <p:spPr>
            <a:xfrm>
              <a:off x="2590800" y="1725426"/>
              <a:ext cx="838201" cy="678425"/>
            </a:xfrm>
            <a:prstGeom prst="snip1Rect">
              <a:avLst/>
            </a:prstGeom>
          </p:spPr>
          <p:style>
            <a:lnRef idx="2">
              <a:schemeClr val="accent4">
                <a:shade val="50000"/>
              </a:schemeClr>
            </a:lnRef>
            <a:fillRef idx="1">
              <a:schemeClr val="accent4"/>
            </a:fillRef>
            <a:effectRef idx="0">
              <a:schemeClr val="accent4"/>
            </a:effectRef>
            <a:fontRef idx="minor">
              <a:schemeClr val="lt1"/>
            </a:fontRef>
          </p:style>
          <p:txBody>
            <a:bodyPr lIns="46630" rIns="46630" rtlCol="0" anchor="ctr"/>
            <a:lstStyle/>
            <a:p>
              <a:endParaRPr lang="en-US" sz="1020"/>
            </a:p>
          </p:txBody>
        </p:sp>
        <p:sp>
          <p:nvSpPr>
            <p:cNvPr id="253" name="Rectangle 252"/>
            <p:cNvSpPr>
              <a:spLocks noChangeAspect="1"/>
            </p:cNvSpPr>
            <p:nvPr/>
          </p:nvSpPr>
          <p:spPr>
            <a:xfrm>
              <a:off x="2590800" y="1877748"/>
              <a:ext cx="2654113" cy="52610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lIns="46630" rIns="46630" rtlCol="0" anchor="ctr"/>
            <a:lstStyle/>
            <a:p>
              <a:r>
                <a:rPr lang="en-US" sz="918" dirty="0"/>
                <a:t>GAC</a:t>
              </a:r>
            </a:p>
          </p:txBody>
        </p:sp>
      </p:grpSp>
      <p:grpSp>
        <p:nvGrpSpPr>
          <p:cNvPr id="255" name="Group 254"/>
          <p:cNvGrpSpPr>
            <a:grpSpLocks noChangeAspect="1"/>
          </p:cNvGrpSpPr>
          <p:nvPr/>
        </p:nvGrpSpPr>
        <p:grpSpPr>
          <a:xfrm>
            <a:off x="3338709" y="1486248"/>
            <a:ext cx="1214998" cy="226904"/>
            <a:chOff x="2590800" y="1725426"/>
            <a:chExt cx="2656984" cy="678427"/>
          </a:xfrm>
        </p:grpSpPr>
        <p:sp>
          <p:nvSpPr>
            <p:cNvPr id="256" name="Snip Single Corner Rectangle 255"/>
            <p:cNvSpPr>
              <a:spLocks noChangeAspect="1"/>
            </p:cNvSpPr>
            <p:nvPr/>
          </p:nvSpPr>
          <p:spPr>
            <a:xfrm>
              <a:off x="2590800" y="1725426"/>
              <a:ext cx="838201" cy="678425"/>
            </a:xfrm>
            <a:prstGeom prst="snip1Rect">
              <a:avLst/>
            </a:prstGeom>
          </p:spPr>
          <p:style>
            <a:lnRef idx="2">
              <a:schemeClr val="dk1">
                <a:shade val="50000"/>
              </a:schemeClr>
            </a:lnRef>
            <a:fillRef idx="1">
              <a:schemeClr val="dk1"/>
            </a:fillRef>
            <a:effectRef idx="0">
              <a:schemeClr val="dk1"/>
            </a:effectRef>
            <a:fontRef idx="minor">
              <a:schemeClr val="lt1"/>
            </a:fontRef>
          </p:style>
          <p:txBody>
            <a:bodyPr lIns="46630" rIns="46630" rtlCol="0" anchor="ctr"/>
            <a:lstStyle/>
            <a:p>
              <a:endParaRPr lang="en-US" sz="816"/>
            </a:p>
          </p:txBody>
        </p:sp>
        <p:sp>
          <p:nvSpPr>
            <p:cNvPr id="257" name="Rectangle 256"/>
            <p:cNvSpPr>
              <a:spLocks noChangeAspect="1"/>
            </p:cNvSpPr>
            <p:nvPr/>
          </p:nvSpPr>
          <p:spPr>
            <a:xfrm>
              <a:off x="2590800" y="1877748"/>
              <a:ext cx="2656984" cy="526105"/>
            </a:xfrm>
            <a:prstGeom prst="rect">
              <a:avLst/>
            </a:prstGeom>
          </p:spPr>
          <p:style>
            <a:lnRef idx="2">
              <a:schemeClr val="dk1">
                <a:shade val="50000"/>
              </a:schemeClr>
            </a:lnRef>
            <a:fillRef idx="1">
              <a:schemeClr val="dk1"/>
            </a:fillRef>
            <a:effectRef idx="0">
              <a:schemeClr val="dk1"/>
            </a:effectRef>
            <a:fontRef idx="minor">
              <a:schemeClr val="lt1"/>
            </a:fontRef>
          </p:style>
          <p:txBody>
            <a:bodyPr lIns="46630" rIns="46630" rtlCol="0" anchor="ctr"/>
            <a:lstStyle/>
            <a:p>
              <a:r>
                <a:rPr lang="en-US" sz="816" dirty="0"/>
                <a:t>Web Server Extensions</a:t>
              </a:r>
            </a:p>
          </p:txBody>
        </p:sp>
      </p:grpSp>
      <p:grpSp>
        <p:nvGrpSpPr>
          <p:cNvPr id="260" name="Group 259"/>
          <p:cNvGrpSpPr>
            <a:grpSpLocks noChangeAspect="1"/>
          </p:cNvGrpSpPr>
          <p:nvPr/>
        </p:nvGrpSpPr>
        <p:grpSpPr>
          <a:xfrm>
            <a:off x="4027776" y="3328908"/>
            <a:ext cx="1214998" cy="226904"/>
            <a:chOff x="2590800" y="1725426"/>
            <a:chExt cx="2240202" cy="678427"/>
          </a:xfrm>
        </p:grpSpPr>
        <p:sp>
          <p:nvSpPr>
            <p:cNvPr id="261" name="Snip Single Corner Rectangle 260"/>
            <p:cNvSpPr>
              <a:spLocks noChangeAspect="1"/>
            </p:cNvSpPr>
            <p:nvPr/>
          </p:nvSpPr>
          <p:spPr>
            <a:xfrm>
              <a:off x="2590800" y="1725426"/>
              <a:ext cx="838201" cy="678425"/>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endParaRPr lang="en-US" sz="1020"/>
            </a:p>
          </p:txBody>
        </p:sp>
        <p:sp>
          <p:nvSpPr>
            <p:cNvPr id="262" name="Rectangle 261"/>
            <p:cNvSpPr>
              <a:spLocks noChangeAspect="1"/>
            </p:cNvSpPr>
            <p:nvPr/>
          </p:nvSpPr>
          <p:spPr>
            <a:xfrm>
              <a:off x="2590800" y="1877748"/>
              <a:ext cx="2240202" cy="52610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r>
                <a:rPr lang="en-US" sz="918" dirty="0"/>
                <a:t>15</a:t>
              </a:r>
            </a:p>
          </p:txBody>
        </p:sp>
      </p:grpSp>
      <p:grpSp>
        <p:nvGrpSpPr>
          <p:cNvPr id="263" name="Group 262"/>
          <p:cNvGrpSpPr>
            <a:grpSpLocks noChangeAspect="1"/>
          </p:cNvGrpSpPr>
          <p:nvPr/>
        </p:nvGrpSpPr>
        <p:grpSpPr>
          <a:xfrm>
            <a:off x="4037131" y="1739832"/>
            <a:ext cx="1214998" cy="226904"/>
            <a:chOff x="2590800" y="1725426"/>
            <a:chExt cx="2240202" cy="678427"/>
          </a:xfrm>
        </p:grpSpPr>
        <p:sp>
          <p:nvSpPr>
            <p:cNvPr id="264" name="Snip Single Corner Rectangle 263"/>
            <p:cNvSpPr>
              <a:spLocks noChangeAspect="1"/>
            </p:cNvSpPr>
            <p:nvPr/>
          </p:nvSpPr>
          <p:spPr>
            <a:xfrm>
              <a:off x="2590800" y="1725426"/>
              <a:ext cx="838201" cy="678425"/>
            </a:xfrm>
            <a:prstGeom prst="snip1Rect">
              <a:avLst/>
            </a:prstGeom>
          </p:spPr>
          <p:style>
            <a:lnRef idx="2">
              <a:schemeClr val="dk1">
                <a:shade val="50000"/>
              </a:schemeClr>
            </a:lnRef>
            <a:fillRef idx="1">
              <a:schemeClr val="dk1"/>
            </a:fillRef>
            <a:effectRef idx="0">
              <a:schemeClr val="dk1"/>
            </a:effectRef>
            <a:fontRef idx="minor">
              <a:schemeClr val="lt1"/>
            </a:fontRef>
          </p:style>
          <p:txBody>
            <a:bodyPr lIns="46630" rIns="46630" rtlCol="0" anchor="ctr"/>
            <a:lstStyle/>
            <a:p>
              <a:endParaRPr lang="en-US" sz="1020"/>
            </a:p>
          </p:txBody>
        </p:sp>
        <p:sp>
          <p:nvSpPr>
            <p:cNvPr id="265" name="Rectangle 264"/>
            <p:cNvSpPr>
              <a:spLocks noChangeAspect="1"/>
            </p:cNvSpPr>
            <p:nvPr/>
          </p:nvSpPr>
          <p:spPr>
            <a:xfrm>
              <a:off x="2590800" y="1877748"/>
              <a:ext cx="2240202" cy="526105"/>
            </a:xfrm>
            <a:prstGeom prst="rect">
              <a:avLst/>
            </a:prstGeom>
          </p:spPr>
          <p:style>
            <a:lnRef idx="2">
              <a:schemeClr val="dk1">
                <a:shade val="50000"/>
              </a:schemeClr>
            </a:lnRef>
            <a:fillRef idx="1">
              <a:schemeClr val="dk1"/>
            </a:fillRef>
            <a:effectRef idx="0">
              <a:schemeClr val="dk1"/>
            </a:effectRef>
            <a:fontRef idx="minor">
              <a:schemeClr val="lt1"/>
            </a:fontRef>
          </p:style>
          <p:txBody>
            <a:bodyPr lIns="46630" rIns="46630" rtlCol="0" anchor="ctr"/>
            <a:lstStyle/>
            <a:p>
              <a:r>
                <a:rPr lang="en-US" sz="918" dirty="0"/>
                <a:t>14</a:t>
              </a:r>
            </a:p>
          </p:txBody>
        </p:sp>
      </p:grpSp>
      <p:grpSp>
        <p:nvGrpSpPr>
          <p:cNvPr id="272" name="Group 271"/>
          <p:cNvGrpSpPr>
            <a:grpSpLocks noChangeAspect="1"/>
          </p:cNvGrpSpPr>
          <p:nvPr/>
        </p:nvGrpSpPr>
        <p:grpSpPr>
          <a:xfrm>
            <a:off x="4726682" y="3844821"/>
            <a:ext cx="1214998" cy="226904"/>
            <a:chOff x="2590800" y="1725426"/>
            <a:chExt cx="2240202" cy="678427"/>
          </a:xfrm>
        </p:grpSpPr>
        <p:sp>
          <p:nvSpPr>
            <p:cNvPr id="273" name="Snip Single Corner Rectangle 272"/>
            <p:cNvSpPr>
              <a:spLocks noChangeAspect="1"/>
            </p:cNvSpPr>
            <p:nvPr/>
          </p:nvSpPr>
          <p:spPr>
            <a:xfrm>
              <a:off x="2590800" y="1725426"/>
              <a:ext cx="838201" cy="678425"/>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endParaRPr lang="en-US" sz="1020"/>
            </a:p>
          </p:txBody>
        </p:sp>
        <p:sp>
          <p:nvSpPr>
            <p:cNvPr id="274" name="Rectangle 273"/>
            <p:cNvSpPr>
              <a:spLocks noChangeAspect="1"/>
            </p:cNvSpPr>
            <p:nvPr/>
          </p:nvSpPr>
          <p:spPr>
            <a:xfrm>
              <a:off x="2590800" y="1877748"/>
              <a:ext cx="2240202" cy="52610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r>
                <a:rPr lang="en-US" sz="918" dirty="0"/>
                <a:t>ISAPI</a:t>
              </a:r>
            </a:p>
          </p:txBody>
        </p:sp>
      </p:grpSp>
      <p:grpSp>
        <p:nvGrpSpPr>
          <p:cNvPr id="278" name="Group 277"/>
          <p:cNvGrpSpPr>
            <a:grpSpLocks noChangeAspect="1"/>
          </p:cNvGrpSpPr>
          <p:nvPr/>
        </p:nvGrpSpPr>
        <p:grpSpPr>
          <a:xfrm>
            <a:off x="4725412" y="4100205"/>
            <a:ext cx="1214998" cy="226904"/>
            <a:chOff x="2590800" y="1725426"/>
            <a:chExt cx="2240202" cy="678427"/>
          </a:xfrm>
        </p:grpSpPr>
        <p:sp>
          <p:nvSpPr>
            <p:cNvPr id="279" name="Snip Single Corner Rectangle 278"/>
            <p:cNvSpPr>
              <a:spLocks noChangeAspect="1"/>
            </p:cNvSpPr>
            <p:nvPr/>
          </p:nvSpPr>
          <p:spPr>
            <a:xfrm>
              <a:off x="2590800" y="1725426"/>
              <a:ext cx="838201" cy="678425"/>
            </a:xfrm>
            <a:prstGeom prst="snip1Rect">
              <a:avLst/>
            </a:prstGeom>
          </p:spPr>
          <p:style>
            <a:lnRef idx="2">
              <a:schemeClr val="accent6">
                <a:shade val="50000"/>
              </a:schemeClr>
            </a:lnRef>
            <a:fillRef idx="1">
              <a:schemeClr val="accent6"/>
            </a:fillRef>
            <a:effectRef idx="0">
              <a:schemeClr val="accent6"/>
            </a:effectRef>
            <a:fontRef idx="minor">
              <a:schemeClr val="lt1"/>
            </a:fontRef>
          </p:style>
          <p:txBody>
            <a:bodyPr lIns="46630" rIns="46630" rtlCol="0" anchor="ctr"/>
            <a:lstStyle/>
            <a:p>
              <a:endParaRPr lang="en-US" sz="1020"/>
            </a:p>
          </p:txBody>
        </p:sp>
        <p:sp>
          <p:nvSpPr>
            <p:cNvPr id="280" name="Rectangle 279"/>
            <p:cNvSpPr>
              <a:spLocks noChangeAspect="1"/>
            </p:cNvSpPr>
            <p:nvPr/>
          </p:nvSpPr>
          <p:spPr>
            <a:xfrm>
              <a:off x="2590800" y="1877748"/>
              <a:ext cx="2240202" cy="52610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46630" rIns="46630" rtlCol="0" anchor="ctr"/>
            <a:lstStyle/>
            <a:p>
              <a:r>
                <a:rPr lang="en-US" sz="918" dirty="0"/>
                <a:t>Resources</a:t>
              </a:r>
            </a:p>
          </p:txBody>
        </p:sp>
      </p:grpSp>
      <p:grpSp>
        <p:nvGrpSpPr>
          <p:cNvPr id="98" name="Group 97"/>
          <p:cNvGrpSpPr>
            <a:grpSpLocks noChangeAspect="1"/>
          </p:cNvGrpSpPr>
          <p:nvPr/>
        </p:nvGrpSpPr>
        <p:grpSpPr>
          <a:xfrm>
            <a:off x="4736037" y="1996309"/>
            <a:ext cx="1214998" cy="226904"/>
            <a:chOff x="2590800" y="1725426"/>
            <a:chExt cx="2240202" cy="678427"/>
          </a:xfrm>
        </p:grpSpPr>
        <p:sp>
          <p:nvSpPr>
            <p:cNvPr id="99" name="Snip Single Corner Rectangle 98"/>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01" name="Rectangle 100"/>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TEMPLATES</a:t>
              </a:r>
            </a:p>
          </p:txBody>
        </p:sp>
      </p:grpSp>
      <p:grpSp>
        <p:nvGrpSpPr>
          <p:cNvPr id="102" name="Group 101"/>
          <p:cNvGrpSpPr>
            <a:grpSpLocks noChangeAspect="1"/>
          </p:cNvGrpSpPr>
          <p:nvPr/>
        </p:nvGrpSpPr>
        <p:grpSpPr>
          <a:xfrm>
            <a:off x="5438754" y="2250765"/>
            <a:ext cx="1214998" cy="226904"/>
            <a:chOff x="2590800" y="1725426"/>
            <a:chExt cx="2240202" cy="678427"/>
          </a:xfrm>
        </p:grpSpPr>
        <p:sp>
          <p:nvSpPr>
            <p:cNvPr id="103" name="Snip Single Corner Rectangle 102"/>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04" name="Rectangle 103"/>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CONTROLTEMPLATES</a:t>
              </a:r>
              <a:endParaRPr lang="en-US" sz="714" dirty="0"/>
            </a:p>
          </p:txBody>
        </p:sp>
      </p:grpSp>
      <p:grpSp>
        <p:nvGrpSpPr>
          <p:cNvPr id="107" name="Group 106"/>
          <p:cNvGrpSpPr>
            <a:grpSpLocks noChangeAspect="1"/>
          </p:cNvGrpSpPr>
          <p:nvPr/>
        </p:nvGrpSpPr>
        <p:grpSpPr>
          <a:xfrm>
            <a:off x="5437457" y="2509118"/>
            <a:ext cx="1214998" cy="226904"/>
            <a:chOff x="2590800" y="1725426"/>
            <a:chExt cx="2240202" cy="678427"/>
          </a:xfrm>
        </p:grpSpPr>
        <p:sp>
          <p:nvSpPr>
            <p:cNvPr id="108" name="Snip Single Corner Rectangle 107"/>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09" name="Rectangle 108"/>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FEATURES</a:t>
              </a:r>
            </a:p>
          </p:txBody>
        </p:sp>
      </p:grpSp>
      <p:grpSp>
        <p:nvGrpSpPr>
          <p:cNvPr id="110" name="Group 109"/>
          <p:cNvGrpSpPr>
            <a:grpSpLocks noChangeAspect="1"/>
          </p:cNvGrpSpPr>
          <p:nvPr/>
        </p:nvGrpSpPr>
        <p:grpSpPr>
          <a:xfrm>
            <a:off x="5437457" y="3023188"/>
            <a:ext cx="1214998" cy="226904"/>
            <a:chOff x="2590800" y="1725426"/>
            <a:chExt cx="2240202" cy="678427"/>
          </a:xfrm>
        </p:grpSpPr>
        <p:sp>
          <p:nvSpPr>
            <p:cNvPr id="111" name="Snip Single Corner Rectangle 110"/>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12" name="Rectangle 111"/>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err="1"/>
                <a:t>SiteTemplates</a:t>
              </a:r>
              <a:endParaRPr lang="en-US" sz="918" dirty="0"/>
            </a:p>
          </p:txBody>
        </p:sp>
      </p:grpSp>
      <p:grpSp>
        <p:nvGrpSpPr>
          <p:cNvPr id="113" name="Group 112"/>
          <p:cNvGrpSpPr>
            <a:grpSpLocks noChangeAspect="1"/>
          </p:cNvGrpSpPr>
          <p:nvPr/>
        </p:nvGrpSpPr>
        <p:grpSpPr>
          <a:xfrm>
            <a:off x="5437457" y="2764365"/>
            <a:ext cx="1214998" cy="226904"/>
            <a:chOff x="2590800" y="1725426"/>
            <a:chExt cx="2240202" cy="678427"/>
          </a:xfrm>
        </p:grpSpPr>
        <p:sp>
          <p:nvSpPr>
            <p:cNvPr id="114" name="Snip Single Corner Rectangle 113"/>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15" name="Rectangle 114"/>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LAYOUTS</a:t>
              </a:r>
            </a:p>
          </p:txBody>
        </p:sp>
      </p:grpSp>
      <p:cxnSp>
        <p:nvCxnSpPr>
          <p:cNvPr id="134" name="Elbow Connector 133"/>
          <p:cNvCxnSpPr>
            <a:stCxn id="262" idx="2"/>
            <a:endCxn id="145" idx="1"/>
          </p:cNvCxnSpPr>
          <p:nvPr/>
        </p:nvCxnSpPr>
        <p:spPr>
          <a:xfrm rot="16200000" flipH="1">
            <a:off x="4211419" y="3979667"/>
            <a:ext cx="937846" cy="90136"/>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Elbow Connector 134"/>
          <p:cNvCxnSpPr>
            <a:stCxn id="145" idx="2"/>
            <a:endCxn id="157" idx="1"/>
          </p:cNvCxnSpPr>
          <p:nvPr/>
        </p:nvCxnSpPr>
        <p:spPr>
          <a:xfrm rot="16200000" flipH="1">
            <a:off x="4912416" y="5002130"/>
            <a:ext cx="934910" cy="93921"/>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Elbow Connector 135"/>
          <p:cNvCxnSpPr>
            <a:stCxn id="145" idx="2"/>
            <a:endCxn id="151" idx="1"/>
          </p:cNvCxnSpPr>
          <p:nvPr/>
        </p:nvCxnSpPr>
        <p:spPr>
          <a:xfrm rot="16200000" flipH="1">
            <a:off x="5039209" y="4875339"/>
            <a:ext cx="681328" cy="93921"/>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Elbow Connector 136"/>
          <p:cNvCxnSpPr>
            <a:stCxn id="145" idx="2"/>
            <a:endCxn id="148" idx="1"/>
          </p:cNvCxnSpPr>
          <p:nvPr/>
        </p:nvCxnSpPr>
        <p:spPr>
          <a:xfrm rot="16200000" flipH="1">
            <a:off x="5171295" y="4743251"/>
            <a:ext cx="418450" cy="95219"/>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Elbow Connector 137"/>
          <p:cNvCxnSpPr>
            <a:stCxn id="145" idx="2"/>
            <a:endCxn id="154" idx="1"/>
          </p:cNvCxnSpPr>
          <p:nvPr/>
        </p:nvCxnSpPr>
        <p:spPr>
          <a:xfrm rot="16200000" flipH="1">
            <a:off x="4785376" y="5129170"/>
            <a:ext cx="1188990" cy="93921"/>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40" name="Group 139"/>
          <p:cNvGrpSpPr>
            <a:grpSpLocks noChangeAspect="1"/>
          </p:cNvGrpSpPr>
          <p:nvPr/>
        </p:nvGrpSpPr>
        <p:grpSpPr>
          <a:xfrm>
            <a:off x="4725412" y="4354733"/>
            <a:ext cx="1214998" cy="226904"/>
            <a:chOff x="2590800" y="1725426"/>
            <a:chExt cx="2240202" cy="678427"/>
          </a:xfrm>
        </p:grpSpPr>
        <p:sp>
          <p:nvSpPr>
            <p:cNvPr id="141" name="Snip Single Corner Rectangle 140"/>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45" name="Rectangle 144"/>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TEMPLATES</a:t>
              </a:r>
            </a:p>
          </p:txBody>
        </p:sp>
      </p:grpSp>
      <p:grpSp>
        <p:nvGrpSpPr>
          <p:cNvPr id="146" name="Group 145"/>
          <p:cNvGrpSpPr>
            <a:grpSpLocks noChangeAspect="1"/>
          </p:cNvGrpSpPr>
          <p:nvPr/>
        </p:nvGrpSpPr>
        <p:grpSpPr>
          <a:xfrm>
            <a:off x="5428131" y="4861162"/>
            <a:ext cx="1214998" cy="226904"/>
            <a:chOff x="2590800" y="1725426"/>
            <a:chExt cx="2240202" cy="678427"/>
          </a:xfrm>
        </p:grpSpPr>
        <p:sp>
          <p:nvSpPr>
            <p:cNvPr id="147" name="Snip Single Corner Rectangle 146"/>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48" name="Rectangle 147"/>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714" dirty="0"/>
                <a:t>CONTROLTEMPLATES</a:t>
              </a:r>
            </a:p>
          </p:txBody>
        </p:sp>
      </p:grpSp>
      <p:grpSp>
        <p:nvGrpSpPr>
          <p:cNvPr id="149" name="Group 148"/>
          <p:cNvGrpSpPr>
            <a:grpSpLocks noChangeAspect="1"/>
          </p:cNvGrpSpPr>
          <p:nvPr/>
        </p:nvGrpSpPr>
        <p:grpSpPr>
          <a:xfrm>
            <a:off x="5426833" y="5124040"/>
            <a:ext cx="1214998" cy="226904"/>
            <a:chOff x="2590800" y="1725426"/>
            <a:chExt cx="2240202" cy="678427"/>
          </a:xfrm>
        </p:grpSpPr>
        <p:sp>
          <p:nvSpPr>
            <p:cNvPr id="150" name="Snip Single Corner Rectangle 149"/>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51" name="Rectangle 150"/>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FEATURES</a:t>
              </a:r>
            </a:p>
          </p:txBody>
        </p:sp>
      </p:grpSp>
      <p:grpSp>
        <p:nvGrpSpPr>
          <p:cNvPr id="152" name="Group 151"/>
          <p:cNvGrpSpPr>
            <a:grpSpLocks noChangeAspect="1"/>
          </p:cNvGrpSpPr>
          <p:nvPr/>
        </p:nvGrpSpPr>
        <p:grpSpPr>
          <a:xfrm>
            <a:off x="5426833" y="5631702"/>
            <a:ext cx="1214998" cy="226904"/>
            <a:chOff x="2590800" y="1725426"/>
            <a:chExt cx="2240202" cy="678427"/>
          </a:xfrm>
        </p:grpSpPr>
        <p:sp>
          <p:nvSpPr>
            <p:cNvPr id="153" name="Snip Single Corner Rectangle 152"/>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54" name="Rectangle 153"/>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err="1"/>
                <a:t>SiteTemplates</a:t>
              </a:r>
              <a:endParaRPr lang="en-US" sz="918" dirty="0"/>
            </a:p>
          </p:txBody>
        </p:sp>
      </p:grpSp>
      <p:grpSp>
        <p:nvGrpSpPr>
          <p:cNvPr id="155" name="Group 154"/>
          <p:cNvGrpSpPr>
            <a:grpSpLocks noChangeAspect="1"/>
          </p:cNvGrpSpPr>
          <p:nvPr/>
        </p:nvGrpSpPr>
        <p:grpSpPr>
          <a:xfrm>
            <a:off x="5426833" y="5377623"/>
            <a:ext cx="1214998" cy="226904"/>
            <a:chOff x="2590800" y="1725426"/>
            <a:chExt cx="2240202" cy="678427"/>
          </a:xfrm>
        </p:grpSpPr>
        <p:sp>
          <p:nvSpPr>
            <p:cNvPr id="156" name="Snip Single Corner Rectangle 155"/>
            <p:cNvSpPr>
              <a:spLocks noChangeAspect="1"/>
            </p:cNvSpPr>
            <p:nvPr/>
          </p:nvSpPr>
          <p:spPr>
            <a:xfrm>
              <a:off x="2590800" y="1725426"/>
              <a:ext cx="838201" cy="678425"/>
            </a:xfrm>
            <a:prstGeom prst="snip1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endParaRPr lang="en-US" sz="1020"/>
            </a:p>
          </p:txBody>
        </p:sp>
        <p:sp>
          <p:nvSpPr>
            <p:cNvPr id="157" name="Rectangle 156"/>
            <p:cNvSpPr>
              <a:spLocks noChangeAspect="1"/>
            </p:cNvSpPr>
            <p:nvPr/>
          </p:nvSpPr>
          <p:spPr>
            <a:xfrm>
              <a:off x="2590800" y="1877748"/>
              <a:ext cx="2240202" cy="5261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46630" rIns="46630" rtlCol="0" anchor="ctr"/>
            <a:lstStyle/>
            <a:p>
              <a:r>
                <a:rPr lang="en-US" sz="918" dirty="0"/>
                <a:t>LAYOUTS</a:t>
              </a:r>
            </a:p>
          </p:txBody>
        </p:sp>
      </p:grpSp>
      <p:cxnSp>
        <p:nvCxnSpPr>
          <p:cNvPr id="167" name="Elbow Connector 166"/>
          <p:cNvCxnSpPr>
            <a:stCxn id="212" idx="3"/>
            <a:endCxn id="104" idx="1"/>
          </p:cNvCxnSpPr>
          <p:nvPr/>
        </p:nvCxnSpPr>
        <p:spPr>
          <a:xfrm flipV="1">
            <a:off x="2445852" y="2389688"/>
            <a:ext cx="2992900" cy="90"/>
          </a:xfrm>
          <a:prstGeom prst="bentConnector3">
            <a:avLst>
              <a:gd name="adj1" fmla="val 50000"/>
            </a:avLst>
          </a:prstGeom>
          <a:ln cmpd="sng">
            <a:solidFill>
              <a:schemeClr val="accent1"/>
            </a:solidFill>
            <a:prstDash val="sysDash"/>
            <a:tailEnd type="triangle"/>
          </a:ln>
          <a:effectLst/>
        </p:spPr>
        <p:style>
          <a:lnRef idx="2">
            <a:schemeClr val="accent6"/>
          </a:lnRef>
          <a:fillRef idx="0">
            <a:schemeClr val="accent6"/>
          </a:fillRef>
          <a:effectRef idx="1">
            <a:schemeClr val="accent6"/>
          </a:effectRef>
          <a:fontRef idx="minor">
            <a:schemeClr val="tx1"/>
          </a:fontRef>
        </p:style>
      </p:cxnSp>
      <p:cxnSp>
        <p:nvCxnSpPr>
          <p:cNvPr id="168" name="Elbow Connector 167"/>
          <p:cNvCxnSpPr>
            <a:stCxn id="215" idx="3"/>
            <a:endCxn id="148" idx="1"/>
          </p:cNvCxnSpPr>
          <p:nvPr/>
        </p:nvCxnSpPr>
        <p:spPr>
          <a:xfrm>
            <a:off x="3144758" y="2681879"/>
            <a:ext cx="2283371" cy="2318207"/>
          </a:xfrm>
          <a:prstGeom prst="bentConnector3">
            <a:avLst>
              <a:gd name="adj1" fmla="val 12182"/>
            </a:avLst>
          </a:prstGeom>
          <a:ln cmpd="sng">
            <a:solidFill>
              <a:schemeClr val="accent1"/>
            </a:solidFill>
            <a:prstDash val="sysDash"/>
            <a:tailEnd type="triangle"/>
          </a:ln>
          <a:effectLst/>
        </p:spPr>
        <p:style>
          <a:lnRef idx="2">
            <a:schemeClr val="accent6"/>
          </a:lnRef>
          <a:fillRef idx="0">
            <a:schemeClr val="accent6"/>
          </a:fillRef>
          <a:effectRef idx="1">
            <a:schemeClr val="accent6"/>
          </a:effectRef>
          <a:fontRef idx="minor">
            <a:schemeClr val="tx1"/>
          </a:fontRef>
        </p:style>
      </p:cxnSp>
      <p:cxnSp>
        <p:nvCxnSpPr>
          <p:cNvPr id="177" name="Elbow Connector 176"/>
          <p:cNvCxnSpPr>
            <a:stCxn id="232" idx="3"/>
            <a:endCxn id="115" idx="1"/>
          </p:cNvCxnSpPr>
          <p:nvPr/>
        </p:nvCxnSpPr>
        <p:spPr>
          <a:xfrm flipV="1">
            <a:off x="2445853" y="2903290"/>
            <a:ext cx="2991604" cy="250294"/>
          </a:xfrm>
          <a:prstGeom prst="bentConnector3">
            <a:avLst>
              <a:gd name="adj1" fmla="val 46039"/>
            </a:avLst>
          </a:prstGeom>
          <a:ln cmpd="sng">
            <a:solidFill>
              <a:schemeClr val="accent1"/>
            </a:solidFill>
            <a:prstDash val="sysDash"/>
            <a:tailEnd type="triangle"/>
          </a:ln>
          <a:effectLst/>
        </p:spPr>
        <p:style>
          <a:lnRef idx="2">
            <a:schemeClr val="accent6"/>
          </a:lnRef>
          <a:fillRef idx="0">
            <a:schemeClr val="accent6"/>
          </a:fillRef>
          <a:effectRef idx="1">
            <a:schemeClr val="accent6"/>
          </a:effectRef>
          <a:fontRef idx="minor">
            <a:schemeClr val="tx1"/>
          </a:fontRef>
        </p:style>
      </p:cxnSp>
      <p:cxnSp>
        <p:nvCxnSpPr>
          <p:cNvPr id="195" name="Elbow Connector 194"/>
          <p:cNvCxnSpPr>
            <a:stCxn id="194" idx="3"/>
            <a:endCxn id="274" idx="1"/>
          </p:cNvCxnSpPr>
          <p:nvPr/>
        </p:nvCxnSpPr>
        <p:spPr>
          <a:xfrm flipV="1">
            <a:off x="2445854" y="3983746"/>
            <a:ext cx="2280827" cy="4105"/>
          </a:xfrm>
          <a:prstGeom prst="bentConnector3">
            <a:avLst>
              <a:gd name="adj1" fmla="val 50000"/>
            </a:avLst>
          </a:prstGeom>
          <a:ln cmpd="sng">
            <a:solidFill>
              <a:schemeClr val="accent1"/>
            </a:solidFill>
            <a:prstDash val="sysDash"/>
            <a:tailEnd type="triangle"/>
          </a:ln>
          <a:effectLst/>
        </p:spPr>
        <p:style>
          <a:lnRef idx="2">
            <a:schemeClr val="accent6"/>
          </a:lnRef>
          <a:fillRef idx="0">
            <a:schemeClr val="accent6"/>
          </a:fillRef>
          <a:effectRef idx="1">
            <a:schemeClr val="accent6"/>
          </a:effectRef>
          <a:fontRef idx="minor">
            <a:schemeClr val="tx1"/>
          </a:fontRef>
        </p:style>
      </p:cxnSp>
      <p:cxnSp>
        <p:nvCxnSpPr>
          <p:cNvPr id="158" name="Elbow Connector 176"/>
          <p:cNvCxnSpPr>
            <a:stCxn id="235" idx="3"/>
            <a:endCxn id="157" idx="1"/>
          </p:cNvCxnSpPr>
          <p:nvPr/>
        </p:nvCxnSpPr>
        <p:spPr>
          <a:xfrm>
            <a:off x="3144758" y="3433345"/>
            <a:ext cx="2282073" cy="2083203"/>
          </a:xfrm>
          <a:prstGeom prst="bentConnector3">
            <a:avLst>
              <a:gd name="adj1" fmla="val 6485"/>
            </a:avLst>
          </a:prstGeom>
          <a:ln cmpd="sng">
            <a:solidFill>
              <a:schemeClr val="accent1"/>
            </a:solidFill>
            <a:prstDash val="sysDash"/>
            <a:tailEnd type="triangle"/>
          </a:ln>
          <a:effectLst/>
        </p:spPr>
        <p:style>
          <a:lnRef idx="2">
            <a:schemeClr val="accent6"/>
          </a:lnRef>
          <a:fillRef idx="0">
            <a:schemeClr val="accent6"/>
          </a:fillRef>
          <a:effectRef idx="1">
            <a:schemeClr val="accent6"/>
          </a:effectRef>
          <a:fontRef idx="minor">
            <a:schemeClr val="tx1"/>
          </a:fontRef>
        </p:style>
      </p:cxnSp>
      <p:grpSp>
        <p:nvGrpSpPr>
          <p:cNvPr id="166" name="Group 165"/>
          <p:cNvGrpSpPr>
            <a:grpSpLocks noChangeAspect="1"/>
          </p:cNvGrpSpPr>
          <p:nvPr/>
        </p:nvGrpSpPr>
        <p:grpSpPr>
          <a:xfrm>
            <a:off x="1230855" y="5523693"/>
            <a:ext cx="1213687" cy="226904"/>
            <a:chOff x="2590800" y="1725426"/>
            <a:chExt cx="2654113" cy="678427"/>
          </a:xfrm>
        </p:grpSpPr>
        <p:sp>
          <p:nvSpPr>
            <p:cNvPr id="169" name="Snip Single Corner Rectangle 168"/>
            <p:cNvSpPr>
              <a:spLocks noChangeAspect="1"/>
            </p:cNvSpPr>
            <p:nvPr/>
          </p:nvSpPr>
          <p:spPr>
            <a:xfrm>
              <a:off x="2590800" y="1725426"/>
              <a:ext cx="838201" cy="678425"/>
            </a:xfrm>
            <a:prstGeom prst="snip1Rect">
              <a:avLst/>
            </a:prstGeom>
          </p:spPr>
          <p:style>
            <a:lnRef idx="2">
              <a:schemeClr val="accent6">
                <a:shade val="50000"/>
              </a:schemeClr>
            </a:lnRef>
            <a:fillRef idx="1">
              <a:schemeClr val="accent6"/>
            </a:fillRef>
            <a:effectRef idx="0">
              <a:schemeClr val="accent6"/>
            </a:effectRef>
            <a:fontRef idx="minor">
              <a:schemeClr val="lt1"/>
            </a:fontRef>
          </p:style>
          <p:txBody>
            <a:bodyPr lIns="46630" rIns="46630" rtlCol="0" anchor="ctr"/>
            <a:lstStyle/>
            <a:p>
              <a:endParaRPr lang="en-US" sz="1020"/>
            </a:p>
          </p:txBody>
        </p:sp>
        <p:sp>
          <p:nvSpPr>
            <p:cNvPr id="170" name="Rectangle 169"/>
            <p:cNvSpPr>
              <a:spLocks noChangeAspect="1"/>
            </p:cNvSpPr>
            <p:nvPr/>
          </p:nvSpPr>
          <p:spPr>
            <a:xfrm>
              <a:off x="2590800" y="1877748"/>
              <a:ext cx="2654113" cy="52610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46630" rIns="46630" rtlCol="0" anchor="ctr"/>
            <a:lstStyle/>
            <a:p>
              <a:r>
                <a:rPr lang="en-US" sz="918" dirty="0"/>
                <a:t>_</a:t>
              </a:r>
              <a:r>
                <a:rPr lang="en-US" sz="918" dirty="0" err="1"/>
                <a:t>wp_resources</a:t>
              </a:r>
              <a:endParaRPr lang="en-US" sz="918" dirty="0"/>
            </a:p>
          </p:txBody>
        </p:sp>
      </p:grpSp>
      <p:grpSp>
        <p:nvGrpSpPr>
          <p:cNvPr id="175" name="Group 174"/>
          <p:cNvGrpSpPr>
            <a:grpSpLocks noChangeAspect="1"/>
          </p:cNvGrpSpPr>
          <p:nvPr/>
        </p:nvGrpSpPr>
        <p:grpSpPr>
          <a:xfrm>
            <a:off x="4037130" y="5904066"/>
            <a:ext cx="1214998" cy="226904"/>
            <a:chOff x="2590800" y="1725426"/>
            <a:chExt cx="2240202" cy="678427"/>
          </a:xfrm>
        </p:grpSpPr>
        <p:sp>
          <p:nvSpPr>
            <p:cNvPr id="176" name="Snip Single Corner Rectangle 175"/>
            <p:cNvSpPr>
              <a:spLocks noChangeAspect="1"/>
            </p:cNvSpPr>
            <p:nvPr/>
          </p:nvSpPr>
          <p:spPr>
            <a:xfrm>
              <a:off x="2590800" y="1725426"/>
              <a:ext cx="838201" cy="678425"/>
            </a:xfrm>
            <a:prstGeom prst="snip1Rect">
              <a:avLst/>
            </a:prstGeom>
          </p:spPr>
          <p:style>
            <a:lnRef idx="2">
              <a:schemeClr val="accent6">
                <a:shade val="50000"/>
              </a:schemeClr>
            </a:lnRef>
            <a:fillRef idx="1">
              <a:schemeClr val="accent6"/>
            </a:fillRef>
            <a:effectRef idx="0">
              <a:schemeClr val="accent6"/>
            </a:effectRef>
            <a:fontRef idx="minor">
              <a:schemeClr val="lt1"/>
            </a:fontRef>
          </p:style>
          <p:txBody>
            <a:bodyPr lIns="46630" rIns="46630" rtlCol="0" anchor="ctr"/>
            <a:lstStyle/>
            <a:p>
              <a:endParaRPr lang="en-US" sz="1020"/>
            </a:p>
          </p:txBody>
        </p:sp>
        <p:sp>
          <p:nvSpPr>
            <p:cNvPr id="178" name="Rectangle 177"/>
            <p:cNvSpPr>
              <a:spLocks noChangeAspect="1"/>
            </p:cNvSpPr>
            <p:nvPr/>
          </p:nvSpPr>
          <p:spPr>
            <a:xfrm>
              <a:off x="2590800" y="1877748"/>
              <a:ext cx="2240202" cy="52610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46630" rIns="46630" rtlCol="0" anchor="ctr"/>
            <a:lstStyle/>
            <a:p>
              <a:r>
                <a:rPr lang="en-US" sz="918" dirty="0" err="1"/>
                <a:t>wpresources</a:t>
              </a:r>
              <a:endParaRPr lang="en-US" sz="918" dirty="0"/>
            </a:p>
          </p:txBody>
        </p:sp>
      </p:grpSp>
      <p:cxnSp>
        <p:nvCxnSpPr>
          <p:cNvPr id="179" name="Elbow Connector 178"/>
          <p:cNvCxnSpPr>
            <a:stCxn id="257" idx="2"/>
            <a:endCxn id="176" idx="2"/>
          </p:cNvCxnSpPr>
          <p:nvPr/>
        </p:nvCxnSpPr>
        <p:spPr>
          <a:xfrm rot="16200000" flipH="1">
            <a:off x="1839484" y="3819874"/>
            <a:ext cx="4304365" cy="90922"/>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0" name="Elbow Connector 176"/>
          <p:cNvCxnSpPr>
            <a:stCxn id="170" idx="3"/>
            <a:endCxn id="178" idx="1"/>
          </p:cNvCxnSpPr>
          <p:nvPr/>
        </p:nvCxnSpPr>
        <p:spPr>
          <a:xfrm>
            <a:off x="2444538" y="5662615"/>
            <a:ext cx="1592589" cy="380374"/>
          </a:xfrm>
          <a:prstGeom prst="bentConnector3">
            <a:avLst>
              <a:gd name="adj1" fmla="val 50000"/>
            </a:avLst>
          </a:prstGeom>
          <a:ln cmpd="sng">
            <a:solidFill>
              <a:schemeClr val="accent1"/>
            </a:solidFill>
            <a:prstDash val="sysDash"/>
            <a:tailEnd type="triangle"/>
          </a:ln>
          <a:effectLst/>
        </p:spPr>
        <p:style>
          <a:lnRef idx="2">
            <a:schemeClr val="accent6"/>
          </a:lnRef>
          <a:fillRef idx="0">
            <a:schemeClr val="accent6"/>
          </a:fillRef>
          <a:effectRef idx="1">
            <a:schemeClr val="accent6"/>
          </a:effectRef>
          <a:fontRef idx="minor">
            <a:schemeClr val="tx1"/>
          </a:fontRef>
        </p:style>
      </p:cxnSp>
      <p:cxnSp>
        <p:nvCxnSpPr>
          <p:cNvPr id="182" name="Elbow Connector 57"/>
          <p:cNvCxnSpPr>
            <a:stCxn id="47" idx="2"/>
            <a:endCxn id="154" idx="3"/>
          </p:cNvCxnSpPr>
          <p:nvPr/>
        </p:nvCxnSpPr>
        <p:spPr>
          <a:xfrm rot="10800000" flipV="1">
            <a:off x="6641830" y="3950507"/>
            <a:ext cx="1912724" cy="1820119"/>
          </a:xfrm>
          <a:prstGeom prst="bentConnector3">
            <a:avLst>
              <a:gd name="adj1" fmla="val 42325"/>
            </a:avLst>
          </a:prstGeom>
          <a:ln w="28575" cmpd="sng">
            <a:solidFill>
              <a:schemeClr val="accent5"/>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222" name="Elbow Connector 57"/>
          <p:cNvCxnSpPr>
            <a:stCxn id="221" idx="2"/>
            <a:endCxn id="151" idx="3"/>
          </p:cNvCxnSpPr>
          <p:nvPr/>
        </p:nvCxnSpPr>
        <p:spPr>
          <a:xfrm rot="10800000" flipV="1">
            <a:off x="6641833" y="3492188"/>
            <a:ext cx="1928713" cy="1770776"/>
          </a:xfrm>
          <a:prstGeom prst="bentConnector3">
            <a:avLst>
              <a:gd name="adj1" fmla="val 58954"/>
            </a:avLst>
          </a:prstGeom>
          <a:ln w="28575" cmpd="sng">
            <a:solidFill>
              <a:schemeClr val="accent5"/>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238" name="Elbow Connector 51"/>
          <p:cNvCxnSpPr>
            <a:stCxn id="237" idx="2"/>
            <a:endCxn id="280" idx="3"/>
          </p:cNvCxnSpPr>
          <p:nvPr/>
        </p:nvCxnSpPr>
        <p:spPr>
          <a:xfrm rot="10800000">
            <a:off x="5940409" y="4239128"/>
            <a:ext cx="2515969" cy="665261"/>
          </a:xfrm>
          <a:prstGeom prst="bentConnector3">
            <a:avLst>
              <a:gd name="adj1" fmla="val 57894"/>
            </a:avLst>
          </a:prstGeom>
          <a:ln w="28575" cmpd="sng">
            <a:solidFill>
              <a:schemeClr val="accent6"/>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242" name="Elbow Connector 51"/>
          <p:cNvCxnSpPr>
            <a:stCxn id="229" idx="2"/>
            <a:endCxn id="178" idx="3"/>
          </p:cNvCxnSpPr>
          <p:nvPr/>
        </p:nvCxnSpPr>
        <p:spPr>
          <a:xfrm rot="10800000" flipV="1">
            <a:off x="5252127" y="5428322"/>
            <a:ext cx="3232254" cy="614668"/>
          </a:xfrm>
          <a:prstGeom prst="bentConnector3">
            <a:avLst>
              <a:gd name="adj1" fmla="val 17407"/>
            </a:avLst>
          </a:prstGeom>
          <a:ln w="28575" cmpd="sng">
            <a:solidFill>
              <a:schemeClr val="accent6"/>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grpSp>
        <p:nvGrpSpPr>
          <p:cNvPr id="249" name="Group 248"/>
          <p:cNvGrpSpPr>
            <a:grpSpLocks noChangeAspect="1"/>
          </p:cNvGrpSpPr>
          <p:nvPr/>
        </p:nvGrpSpPr>
        <p:grpSpPr>
          <a:xfrm>
            <a:off x="1221784" y="3585714"/>
            <a:ext cx="1213687" cy="226904"/>
            <a:chOff x="2590800" y="1725426"/>
            <a:chExt cx="2654113" cy="678427"/>
          </a:xfrm>
        </p:grpSpPr>
        <p:sp>
          <p:nvSpPr>
            <p:cNvPr id="250" name="Snip Single Corner Rectangle 249"/>
            <p:cNvSpPr>
              <a:spLocks noChangeAspect="1"/>
            </p:cNvSpPr>
            <p:nvPr/>
          </p:nvSpPr>
          <p:spPr>
            <a:xfrm>
              <a:off x="2590800" y="1725426"/>
              <a:ext cx="838201" cy="678425"/>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endParaRPr lang="en-US" sz="1020"/>
            </a:p>
          </p:txBody>
        </p:sp>
        <p:sp>
          <p:nvSpPr>
            <p:cNvPr id="254" name="Rectangle 253"/>
            <p:cNvSpPr>
              <a:spLocks noChangeAspect="1"/>
            </p:cNvSpPr>
            <p:nvPr/>
          </p:nvSpPr>
          <p:spPr>
            <a:xfrm>
              <a:off x="2590800" y="1877748"/>
              <a:ext cx="2654113" cy="52610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r>
                <a:rPr lang="en-US" sz="918" dirty="0"/>
                <a:t>_</a:t>
              </a:r>
              <a:r>
                <a:rPr lang="en-US" sz="918" dirty="0" err="1"/>
                <a:t>vti_adm</a:t>
              </a:r>
              <a:endParaRPr lang="en-US" sz="918" dirty="0"/>
            </a:p>
          </p:txBody>
        </p:sp>
      </p:grpSp>
      <p:grpSp>
        <p:nvGrpSpPr>
          <p:cNvPr id="258" name="Group 257"/>
          <p:cNvGrpSpPr>
            <a:grpSpLocks noChangeAspect="1"/>
          </p:cNvGrpSpPr>
          <p:nvPr/>
        </p:nvGrpSpPr>
        <p:grpSpPr>
          <a:xfrm>
            <a:off x="4726682" y="3588355"/>
            <a:ext cx="1214998" cy="226904"/>
            <a:chOff x="2590800" y="1725426"/>
            <a:chExt cx="2240202" cy="678427"/>
          </a:xfrm>
        </p:grpSpPr>
        <p:sp>
          <p:nvSpPr>
            <p:cNvPr id="259" name="Snip Single Corner Rectangle 258"/>
            <p:cNvSpPr>
              <a:spLocks noChangeAspect="1"/>
            </p:cNvSpPr>
            <p:nvPr/>
          </p:nvSpPr>
          <p:spPr>
            <a:xfrm>
              <a:off x="2590800" y="1725426"/>
              <a:ext cx="838201" cy="678425"/>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endParaRPr lang="en-US" sz="1020"/>
            </a:p>
          </p:txBody>
        </p:sp>
        <p:sp>
          <p:nvSpPr>
            <p:cNvPr id="266" name="Rectangle 265"/>
            <p:cNvSpPr>
              <a:spLocks noChangeAspect="1"/>
            </p:cNvSpPr>
            <p:nvPr/>
          </p:nvSpPr>
          <p:spPr>
            <a:xfrm>
              <a:off x="2590800" y="1877748"/>
              <a:ext cx="2240202" cy="52610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r>
                <a:rPr lang="en-US" sz="918" dirty="0"/>
                <a:t>ADMISAPI</a:t>
              </a:r>
            </a:p>
          </p:txBody>
        </p:sp>
      </p:grpSp>
      <p:cxnSp>
        <p:nvCxnSpPr>
          <p:cNvPr id="267" name="Elbow Connector 266"/>
          <p:cNvCxnSpPr>
            <a:stCxn id="254" idx="3"/>
            <a:endCxn id="266" idx="1"/>
          </p:cNvCxnSpPr>
          <p:nvPr/>
        </p:nvCxnSpPr>
        <p:spPr>
          <a:xfrm>
            <a:off x="2435471" y="3724637"/>
            <a:ext cx="2291211" cy="2642"/>
          </a:xfrm>
          <a:prstGeom prst="bentConnector3">
            <a:avLst>
              <a:gd name="adj1" fmla="val 50000"/>
            </a:avLst>
          </a:prstGeom>
          <a:ln cmpd="sng">
            <a:solidFill>
              <a:schemeClr val="accent1"/>
            </a:solidFill>
            <a:prstDash val="sysDash"/>
            <a:tailEnd type="triangle"/>
          </a:ln>
          <a:effectLst/>
        </p:spPr>
        <p:style>
          <a:lnRef idx="2">
            <a:schemeClr val="accent6"/>
          </a:lnRef>
          <a:fillRef idx="0">
            <a:schemeClr val="accent6"/>
          </a:fillRef>
          <a:effectRef idx="1">
            <a:schemeClr val="accent6"/>
          </a:effectRef>
          <a:fontRef idx="minor">
            <a:schemeClr val="tx1"/>
          </a:fontRef>
        </p:style>
      </p:cxnSp>
      <p:cxnSp>
        <p:nvCxnSpPr>
          <p:cNvPr id="268" name="Elbow Connector 267"/>
          <p:cNvCxnSpPr>
            <a:stCxn id="144" idx="2"/>
            <a:endCxn id="250" idx="2"/>
          </p:cNvCxnSpPr>
          <p:nvPr/>
        </p:nvCxnSpPr>
        <p:spPr>
          <a:xfrm rot="16200000" flipH="1">
            <a:off x="187611" y="2664989"/>
            <a:ext cx="1986014" cy="82335"/>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69" name="Group 268"/>
          <p:cNvGrpSpPr>
            <a:grpSpLocks noChangeAspect="1"/>
          </p:cNvGrpSpPr>
          <p:nvPr/>
        </p:nvGrpSpPr>
        <p:grpSpPr>
          <a:xfrm>
            <a:off x="1220473" y="1819666"/>
            <a:ext cx="1214998" cy="226904"/>
            <a:chOff x="2590800" y="1725426"/>
            <a:chExt cx="2240202" cy="678427"/>
          </a:xfrm>
        </p:grpSpPr>
        <p:sp>
          <p:nvSpPr>
            <p:cNvPr id="270" name="Snip Single Corner Rectangle 269"/>
            <p:cNvSpPr>
              <a:spLocks noChangeAspect="1"/>
            </p:cNvSpPr>
            <p:nvPr/>
          </p:nvSpPr>
          <p:spPr>
            <a:xfrm>
              <a:off x="2590800" y="1725426"/>
              <a:ext cx="838201" cy="678425"/>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endParaRPr lang="en-US" sz="1020"/>
            </a:p>
          </p:txBody>
        </p:sp>
        <p:sp>
          <p:nvSpPr>
            <p:cNvPr id="271" name="Rectangle 270"/>
            <p:cNvSpPr>
              <a:spLocks noChangeAspect="1"/>
            </p:cNvSpPr>
            <p:nvPr/>
          </p:nvSpPr>
          <p:spPr>
            <a:xfrm>
              <a:off x="2590800" y="1877748"/>
              <a:ext cx="2240202" cy="52610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r>
                <a:rPr lang="en-US" sz="918" dirty="0"/>
                <a:t>_admin</a:t>
              </a:r>
            </a:p>
          </p:txBody>
        </p:sp>
      </p:grpSp>
      <p:cxnSp>
        <p:nvCxnSpPr>
          <p:cNvPr id="275" name="Elbow Connector 274"/>
          <p:cNvCxnSpPr>
            <a:stCxn id="144" idx="2"/>
            <a:endCxn id="271" idx="1"/>
          </p:cNvCxnSpPr>
          <p:nvPr/>
        </p:nvCxnSpPr>
        <p:spPr>
          <a:xfrm rot="16200000" flipH="1">
            <a:off x="1057242" y="1795360"/>
            <a:ext cx="245438" cy="81022"/>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2" name="Elbow Connector 57"/>
          <p:cNvCxnSpPr>
            <a:stCxn id="340" idx="2"/>
            <a:endCxn id="148" idx="3"/>
          </p:cNvCxnSpPr>
          <p:nvPr/>
        </p:nvCxnSpPr>
        <p:spPr>
          <a:xfrm rot="10800000" flipV="1">
            <a:off x="6643130" y="3270573"/>
            <a:ext cx="1927416" cy="1729512"/>
          </a:xfrm>
          <a:prstGeom prst="bentConnector3">
            <a:avLst>
              <a:gd name="adj1" fmla="val 66129"/>
            </a:avLst>
          </a:prstGeom>
          <a:ln w="28575" cmpd="sng">
            <a:solidFill>
              <a:schemeClr val="accent5"/>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162" name="Elbow Connector 161"/>
          <p:cNvCxnSpPr>
            <a:stCxn id="160" idx="2"/>
            <a:endCxn id="145" idx="3"/>
          </p:cNvCxnSpPr>
          <p:nvPr/>
        </p:nvCxnSpPr>
        <p:spPr>
          <a:xfrm rot="10800000" flipV="1">
            <a:off x="5940412" y="2251886"/>
            <a:ext cx="2630134" cy="2241771"/>
          </a:xfrm>
          <a:prstGeom prst="bentConnector3">
            <a:avLst>
              <a:gd name="adj1" fmla="val 64118"/>
            </a:avLst>
          </a:prstGeom>
          <a:ln w="28575" cmpd="sng">
            <a:solidFill>
              <a:schemeClr val="accent5"/>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grpSp>
        <p:nvGrpSpPr>
          <p:cNvPr id="187" name="Group 186"/>
          <p:cNvGrpSpPr>
            <a:grpSpLocks noChangeAspect="1"/>
          </p:cNvGrpSpPr>
          <p:nvPr/>
        </p:nvGrpSpPr>
        <p:grpSpPr>
          <a:xfrm>
            <a:off x="5425588" y="4606645"/>
            <a:ext cx="1214998" cy="226904"/>
            <a:chOff x="2590800" y="1725426"/>
            <a:chExt cx="2240202" cy="678427"/>
          </a:xfrm>
        </p:grpSpPr>
        <p:sp>
          <p:nvSpPr>
            <p:cNvPr id="188" name="Snip Single Corner Rectangle 187"/>
            <p:cNvSpPr>
              <a:spLocks noChangeAspect="1"/>
            </p:cNvSpPr>
            <p:nvPr/>
          </p:nvSpPr>
          <p:spPr>
            <a:xfrm>
              <a:off x="2590800" y="1725426"/>
              <a:ext cx="838201" cy="678425"/>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endParaRPr lang="en-US" sz="1020"/>
            </a:p>
          </p:txBody>
        </p:sp>
        <p:sp>
          <p:nvSpPr>
            <p:cNvPr id="189" name="Rectangle 188"/>
            <p:cNvSpPr>
              <a:spLocks noChangeAspect="1"/>
            </p:cNvSpPr>
            <p:nvPr/>
          </p:nvSpPr>
          <p:spPr>
            <a:xfrm>
              <a:off x="2590800" y="1877748"/>
              <a:ext cx="2240202" cy="52610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46630" rIns="46630" rtlCol="0" anchor="ctr"/>
            <a:lstStyle/>
            <a:p>
              <a:r>
                <a:rPr lang="en-US" sz="918" dirty="0"/>
                <a:t>admin</a:t>
              </a:r>
              <a:endParaRPr lang="en-US" sz="714" dirty="0"/>
            </a:p>
          </p:txBody>
        </p:sp>
      </p:grpSp>
      <p:cxnSp>
        <p:nvCxnSpPr>
          <p:cNvPr id="190" name="Elbow Connector 57"/>
          <p:cNvCxnSpPr>
            <a:stCxn id="183" idx="2"/>
            <a:endCxn id="189" idx="3"/>
          </p:cNvCxnSpPr>
          <p:nvPr/>
        </p:nvCxnSpPr>
        <p:spPr>
          <a:xfrm rot="10800000" flipV="1">
            <a:off x="6640587" y="2480833"/>
            <a:ext cx="1948053" cy="2264735"/>
          </a:xfrm>
          <a:prstGeom prst="bentConnector3">
            <a:avLst>
              <a:gd name="adj1" fmla="val 75267"/>
            </a:avLst>
          </a:prstGeom>
          <a:ln w="28575" cmpd="sng">
            <a:solidFill>
              <a:schemeClr val="accent2"/>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171" name="Elbow Connector 57"/>
          <p:cNvCxnSpPr>
            <a:stCxn id="164" idx="2"/>
            <a:endCxn id="189" idx="3"/>
          </p:cNvCxnSpPr>
          <p:nvPr/>
        </p:nvCxnSpPr>
        <p:spPr>
          <a:xfrm rot="10800000" flipV="1">
            <a:off x="6640585" y="3054945"/>
            <a:ext cx="1935238" cy="1690623"/>
          </a:xfrm>
          <a:prstGeom prst="bentConnector3">
            <a:avLst>
              <a:gd name="adj1" fmla="val 74988"/>
            </a:avLst>
          </a:prstGeom>
          <a:ln w="28575" cmpd="sng">
            <a:solidFill>
              <a:schemeClr val="accent2"/>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sp>
        <p:nvSpPr>
          <p:cNvPr id="46" name="Snip Diagonal Corner Rectangle 45"/>
          <p:cNvSpPr/>
          <p:nvPr/>
        </p:nvSpPr>
        <p:spPr>
          <a:xfrm>
            <a:off x="8472369" y="2710165"/>
            <a:ext cx="3746154" cy="207098"/>
          </a:xfrm>
          <a:prstGeom prst="snip2DiagRect">
            <a:avLst>
              <a:gd name="adj1" fmla="val 0"/>
              <a:gd name="adj2" fmla="val 50000"/>
            </a:avLst>
          </a:prstGeom>
        </p:spPr>
        <p:style>
          <a:lnRef idx="1">
            <a:schemeClr val="accent5"/>
          </a:lnRef>
          <a:fillRef idx="3">
            <a:schemeClr val="accent5"/>
          </a:fillRef>
          <a:effectRef idx="2">
            <a:schemeClr val="accent5"/>
          </a:effectRef>
          <a:fontRef idx="minor">
            <a:schemeClr val="lt1"/>
          </a:fontRef>
        </p:style>
        <p:txBody>
          <a:bodyPr rtlCol="0" anchor="ctr"/>
          <a:lstStyle/>
          <a:p>
            <a:r>
              <a:rPr lang="en-US" sz="1071" dirty="0" err="1"/>
              <a:t>TemplateFile</a:t>
            </a:r>
            <a:r>
              <a:rPr lang="en-US" sz="1071" dirty="0"/>
              <a:t> Location=“*”</a:t>
            </a:r>
          </a:p>
        </p:txBody>
      </p:sp>
      <p:sp>
        <p:nvSpPr>
          <p:cNvPr id="47" name="Snip Diagonal Corner Rectangle 46"/>
          <p:cNvSpPr/>
          <p:nvPr/>
        </p:nvSpPr>
        <p:spPr>
          <a:xfrm>
            <a:off x="8554554" y="3866767"/>
            <a:ext cx="3631988" cy="167482"/>
          </a:xfrm>
          <a:prstGeom prst="snip2DiagRect">
            <a:avLst>
              <a:gd name="adj1" fmla="val 0"/>
              <a:gd name="adj2" fmla="val 50000"/>
            </a:avLst>
          </a:prstGeom>
        </p:spPr>
        <p:style>
          <a:lnRef idx="1">
            <a:schemeClr val="accent5"/>
          </a:lnRef>
          <a:fillRef idx="3">
            <a:schemeClr val="accent5"/>
          </a:fillRef>
          <a:effectRef idx="2">
            <a:schemeClr val="accent5"/>
          </a:effectRef>
          <a:fontRef idx="minor">
            <a:schemeClr val="lt1"/>
          </a:fontRef>
        </p:style>
        <p:txBody>
          <a:bodyPr rtlCol="0" anchor="ctr"/>
          <a:lstStyle/>
          <a:p>
            <a:r>
              <a:rPr lang="en-US" sz="1020" dirty="0" err="1"/>
              <a:t>TemplateFile</a:t>
            </a:r>
            <a:r>
              <a:rPr lang="en-US" sz="1020" dirty="0"/>
              <a:t> Location=“</a:t>
            </a:r>
            <a:r>
              <a:rPr lang="en-US" sz="1020" dirty="0" err="1"/>
              <a:t>SiteTemplates</a:t>
            </a:r>
            <a:r>
              <a:rPr lang="en-US" sz="1020" dirty="0"/>
              <a:t>\*”</a:t>
            </a:r>
          </a:p>
        </p:txBody>
      </p:sp>
      <p:sp>
        <p:nvSpPr>
          <p:cNvPr id="48" name="Snip Diagonal Corner Rectangle 47"/>
          <p:cNvSpPr/>
          <p:nvPr/>
        </p:nvSpPr>
        <p:spPr>
          <a:xfrm>
            <a:off x="8456379" y="4183190"/>
            <a:ext cx="3746154" cy="207098"/>
          </a:xfrm>
          <a:prstGeom prst="snip2DiagRect">
            <a:avLst>
              <a:gd name="adj1" fmla="val 0"/>
              <a:gd name="adj2" fmla="val 50000"/>
            </a:avLst>
          </a:prstGeom>
        </p:spPr>
        <p:style>
          <a:lnRef idx="1">
            <a:schemeClr val="accent3"/>
          </a:lnRef>
          <a:fillRef idx="3">
            <a:schemeClr val="accent3"/>
          </a:fillRef>
          <a:effectRef idx="2">
            <a:schemeClr val="accent3"/>
          </a:effectRef>
          <a:fontRef idx="minor">
            <a:schemeClr val="lt1"/>
          </a:fontRef>
        </p:style>
        <p:txBody>
          <a:bodyPr rtlCol="0" anchor="ctr"/>
          <a:lstStyle/>
          <a:p>
            <a:r>
              <a:rPr lang="en-US" sz="1071" dirty="0" err="1"/>
              <a:t>FeatureManifest</a:t>
            </a:r>
            <a:endParaRPr lang="en-US" sz="1071" dirty="0"/>
          </a:p>
        </p:txBody>
      </p:sp>
      <p:sp>
        <p:nvSpPr>
          <p:cNvPr id="49" name="Snip Diagonal Corner Rectangle 48"/>
          <p:cNvSpPr/>
          <p:nvPr/>
        </p:nvSpPr>
        <p:spPr>
          <a:xfrm>
            <a:off x="8456379" y="4443389"/>
            <a:ext cx="3746154" cy="207098"/>
          </a:xfrm>
          <a:prstGeom prst="snip2DiagRect">
            <a:avLst>
              <a:gd name="adj1" fmla="val 0"/>
              <a:gd name="adj2" fmla="val 50000"/>
            </a:avLst>
          </a:prstGeom>
        </p:spPr>
        <p:style>
          <a:lnRef idx="1">
            <a:schemeClr val="accent3"/>
          </a:lnRef>
          <a:fillRef idx="3">
            <a:schemeClr val="accent3"/>
          </a:fillRef>
          <a:effectRef idx="2">
            <a:schemeClr val="accent3"/>
          </a:effectRef>
          <a:fontRef idx="minor">
            <a:schemeClr val="lt1"/>
          </a:fontRef>
        </p:style>
        <p:txBody>
          <a:bodyPr rtlCol="0" anchor="ctr"/>
          <a:lstStyle/>
          <a:p>
            <a:r>
              <a:rPr lang="en-US" sz="1071" dirty="0" err="1"/>
              <a:t>SiteDefinitionManifest</a:t>
            </a:r>
            <a:endParaRPr lang="en-US" sz="1071" dirty="0"/>
          </a:p>
        </p:txBody>
      </p:sp>
      <p:sp>
        <p:nvSpPr>
          <p:cNvPr id="94" name="Snip Diagonal Corner Rectangle 93"/>
          <p:cNvSpPr/>
          <p:nvPr/>
        </p:nvSpPr>
        <p:spPr>
          <a:xfrm>
            <a:off x="8456379" y="5953239"/>
            <a:ext cx="3746154" cy="207098"/>
          </a:xfrm>
          <a:prstGeom prst="snip2DiagRect">
            <a:avLst>
              <a:gd name="adj1" fmla="val 0"/>
              <a:gd name="adj2" fmla="val 50000"/>
            </a:avLst>
          </a:prstGeom>
        </p:spPr>
        <p:style>
          <a:lnRef idx="1">
            <a:schemeClr val="accent4"/>
          </a:lnRef>
          <a:fillRef idx="3">
            <a:schemeClr val="accent4"/>
          </a:fillRef>
          <a:effectRef idx="2">
            <a:schemeClr val="accent4"/>
          </a:effectRef>
          <a:fontRef idx="minor">
            <a:schemeClr val="lt1"/>
          </a:fontRef>
        </p:style>
        <p:txBody>
          <a:bodyPr rtlCol="0" anchor="ctr"/>
          <a:lstStyle/>
          <a:p>
            <a:r>
              <a:rPr lang="en-US" sz="1071" dirty="0"/>
              <a:t>Assembly </a:t>
            </a:r>
            <a:r>
              <a:rPr lang="en-US" sz="1071" dirty="0" err="1"/>
              <a:t>DeploymentTarget</a:t>
            </a:r>
            <a:r>
              <a:rPr lang="en-US" sz="1071" dirty="0"/>
              <a:t> = “</a:t>
            </a:r>
            <a:r>
              <a:rPr lang="en-US" sz="1071" dirty="0" err="1"/>
              <a:t>GlobalAssemblyCache</a:t>
            </a:r>
            <a:r>
              <a:rPr lang="en-US" sz="1071" dirty="0"/>
              <a:t>”</a:t>
            </a:r>
          </a:p>
        </p:txBody>
      </p:sp>
      <p:sp>
        <p:nvSpPr>
          <p:cNvPr id="95" name="Snip Diagonal Corner Rectangle 94"/>
          <p:cNvSpPr/>
          <p:nvPr/>
        </p:nvSpPr>
        <p:spPr>
          <a:xfrm>
            <a:off x="8481542" y="1882066"/>
            <a:ext cx="3746154" cy="207098"/>
          </a:xfrm>
          <a:prstGeom prst="snip2DiagRect">
            <a:avLst>
              <a:gd name="adj1" fmla="val 0"/>
              <a:gd name="adj2" fmla="val 50000"/>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sz="1071" dirty="0" err="1"/>
              <a:t>RootFile</a:t>
            </a:r>
            <a:r>
              <a:rPr lang="en-US" sz="1071" dirty="0"/>
              <a:t> Location=“*”</a:t>
            </a:r>
          </a:p>
        </p:txBody>
      </p:sp>
      <p:sp>
        <p:nvSpPr>
          <p:cNvPr id="105" name="Snip Diagonal Corner Rectangle 104"/>
          <p:cNvSpPr/>
          <p:nvPr/>
        </p:nvSpPr>
        <p:spPr>
          <a:xfrm>
            <a:off x="8468000" y="5693186"/>
            <a:ext cx="3746154" cy="207098"/>
          </a:xfrm>
          <a:prstGeom prst="snip2DiagRect">
            <a:avLst>
              <a:gd name="adj1" fmla="val 0"/>
              <a:gd name="adj2" fmla="val 50000"/>
            </a:avLst>
          </a:prstGeom>
        </p:spPr>
        <p:style>
          <a:lnRef idx="1">
            <a:schemeClr val="accent4"/>
          </a:lnRef>
          <a:fillRef idx="3">
            <a:schemeClr val="accent4"/>
          </a:fillRef>
          <a:effectRef idx="2">
            <a:schemeClr val="accent4"/>
          </a:effectRef>
          <a:fontRef idx="minor">
            <a:schemeClr val="lt1"/>
          </a:fontRef>
        </p:style>
        <p:txBody>
          <a:bodyPr rtlCol="0" anchor="ctr"/>
          <a:lstStyle/>
          <a:p>
            <a:r>
              <a:rPr lang="en-US" sz="1071" dirty="0"/>
              <a:t>Assembly </a:t>
            </a:r>
            <a:r>
              <a:rPr lang="en-US" sz="1071" dirty="0" err="1"/>
              <a:t>DeploymentTarget</a:t>
            </a:r>
            <a:r>
              <a:rPr lang="en-US" sz="1071" dirty="0"/>
              <a:t> = “</a:t>
            </a:r>
            <a:r>
              <a:rPr lang="en-US" sz="1071" dirty="0" err="1"/>
              <a:t>WebApplication</a:t>
            </a:r>
            <a:r>
              <a:rPr lang="en-US" sz="1071" dirty="0"/>
              <a:t>”</a:t>
            </a:r>
          </a:p>
        </p:txBody>
      </p:sp>
      <p:sp>
        <p:nvSpPr>
          <p:cNvPr id="181" name="Snip Diagonal Corner Rectangle 180"/>
          <p:cNvSpPr/>
          <p:nvPr/>
        </p:nvSpPr>
        <p:spPr>
          <a:xfrm>
            <a:off x="8568094" y="3637984"/>
            <a:ext cx="3631986" cy="167482"/>
          </a:xfrm>
          <a:prstGeom prst="snip2DiagRect">
            <a:avLst>
              <a:gd name="adj1" fmla="val 0"/>
              <a:gd name="adj2" fmla="val 50000"/>
            </a:avLst>
          </a:prstGeom>
        </p:spPr>
        <p:style>
          <a:lnRef idx="1">
            <a:schemeClr val="accent5"/>
          </a:lnRef>
          <a:fillRef idx="3">
            <a:schemeClr val="accent5"/>
          </a:fillRef>
          <a:effectRef idx="2">
            <a:schemeClr val="accent5"/>
          </a:effectRef>
          <a:fontRef idx="minor">
            <a:schemeClr val="lt1"/>
          </a:fontRef>
        </p:style>
        <p:txBody>
          <a:bodyPr rtlCol="0" anchor="ctr"/>
          <a:lstStyle/>
          <a:p>
            <a:r>
              <a:rPr lang="en-US" sz="1020" dirty="0" err="1"/>
              <a:t>TemplateFile</a:t>
            </a:r>
            <a:r>
              <a:rPr lang="en-US" sz="1020" dirty="0"/>
              <a:t> Location=“Layouts\*”</a:t>
            </a:r>
          </a:p>
        </p:txBody>
      </p:sp>
      <p:sp>
        <p:nvSpPr>
          <p:cNvPr id="221" name="Snip Diagonal Corner Rectangle 220"/>
          <p:cNvSpPr/>
          <p:nvPr/>
        </p:nvSpPr>
        <p:spPr>
          <a:xfrm>
            <a:off x="8570543" y="3408447"/>
            <a:ext cx="3631986" cy="167482"/>
          </a:xfrm>
          <a:prstGeom prst="snip2DiagRect">
            <a:avLst>
              <a:gd name="adj1" fmla="val 0"/>
              <a:gd name="adj2" fmla="val 50000"/>
            </a:avLst>
          </a:prstGeom>
        </p:spPr>
        <p:style>
          <a:lnRef idx="1">
            <a:schemeClr val="accent5"/>
          </a:lnRef>
          <a:fillRef idx="3">
            <a:schemeClr val="accent5"/>
          </a:fillRef>
          <a:effectRef idx="2">
            <a:schemeClr val="accent5"/>
          </a:effectRef>
          <a:fontRef idx="minor">
            <a:schemeClr val="lt1"/>
          </a:fontRef>
        </p:style>
        <p:txBody>
          <a:bodyPr rtlCol="0" anchor="ctr"/>
          <a:lstStyle/>
          <a:p>
            <a:r>
              <a:rPr lang="en-US" sz="1020" dirty="0" err="1"/>
              <a:t>TemplateFile</a:t>
            </a:r>
            <a:r>
              <a:rPr lang="en-US" sz="1020" dirty="0"/>
              <a:t> Location=“Features\*”</a:t>
            </a:r>
          </a:p>
        </p:txBody>
      </p:sp>
      <p:sp>
        <p:nvSpPr>
          <p:cNvPr id="229" name="Snip Diagonal Corner Rectangle 228"/>
          <p:cNvSpPr/>
          <p:nvPr/>
        </p:nvSpPr>
        <p:spPr>
          <a:xfrm>
            <a:off x="8484382" y="5324773"/>
            <a:ext cx="3746154" cy="207098"/>
          </a:xfrm>
          <a:prstGeom prst="snip2DiagRect">
            <a:avLst>
              <a:gd name="adj1" fmla="val 0"/>
              <a:gd name="adj2" fmla="val 50000"/>
            </a:avLst>
          </a:prstGeom>
        </p:spPr>
        <p:style>
          <a:lnRef idx="1">
            <a:schemeClr val="accent6"/>
          </a:lnRef>
          <a:fillRef idx="3">
            <a:schemeClr val="accent6"/>
          </a:fillRef>
          <a:effectRef idx="2">
            <a:schemeClr val="accent6"/>
          </a:effectRef>
          <a:fontRef idx="minor">
            <a:schemeClr val="lt1"/>
          </a:fontRef>
        </p:style>
        <p:txBody>
          <a:bodyPr rtlCol="0" anchor="ctr"/>
          <a:lstStyle/>
          <a:p>
            <a:r>
              <a:rPr lang="en-US" sz="1071" dirty="0" err="1"/>
              <a:t>ClassResources</a:t>
            </a:r>
            <a:r>
              <a:rPr lang="en-US" sz="1071" dirty="0"/>
              <a:t> Location=“*”</a:t>
            </a:r>
          </a:p>
        </p:txBody>
      </p:sp>
      <p:sp>
        <p:nvSpPr>
          <p:cNvPr id="237" name="Snip Diagonal Corner Rectangle 236"/>
          <p:cNvSpPr/>
          <p:nvPr/>
        </p:nvSpPr>
        <p:spPr>
          <a:xfrm>
            <a:off x="8456379" y="4800840"/>
            <a:ext cx="3746154" cy="207098"/>
          </a:xfrm>
          <a:prstGeom prst="snip2DiagRect">
            <a:avLst>
              <a:gd name="adj1" fmla="val 0"/>
              <a:gd name="adj2" fmla="val 50000"/>
            </a:avLst>
          </a:prstGeom>
        </p:spPr>
        <p:style>
          <a:lnRef idx="1">
            <a:schemeClr val="accent6"/>
          </a:lnRef>
          <a:fillRef idx="3">
            <a:schemeClr val="accent6"/>
          </a:fillRef>
          <a:effectRef idx="2">
            <a:schemeClr val="accent6"/>
          </a:effectRef>
          <a:fontRef idx="minor">
            <a:schemeClr val="lt1"/>
          </a:fontRef>
        </p:style>
        <p:txBody>
          <a:bodyPr rtlCol="0" anchor="ctr"/>
          <a:lstStyle/>
          <a:p>
            <a:r>
              <a:rPr lang="en-US" sz="1071" dirty="0" err="1"/>
              <a:t>App_GlobalSourceFile</a:t>
            </a:r>
            <a:r>
              <a:rPr lang="en-US" sz="1071" dirty="0"/>
              <a:t> Location=“*”</a:t>
            </a:r>
          </a:p>
        </p:txBody>
      </p:sp>
      <p:sp>
        <p:nvSpPr>
          <p:cNvPr id="340" name="Snip Diagonal Corner Rectangle 339"/>
          <p:cNvSpPr/>
          <p:nvPr/>
        </p:nvSpPr>
        <p:spPr>
          <a:xfrm>
            <a:off x="8570543" y="3186833"/>
            <a:ext cx="3631988" cy="167482"/>
          </a:xfrm>
          <a:prstGeom prst="snip2DiagRect">
            <a:avLst>
              <a:gd name="adj1" fmla="val 0"/>
              <a:gd name="adj2" fmla="val 50000"/>
            </a:avLst>
          </a:prstGeom>
        </p:spPr>
        <p:style>
          <a:lnRef idx="1">
            <a:schemeClr val="accent5"/>
          </a:lnRef>
          <a:fillRef idx="3">
            <a:schemeClr val="accent5"/>
          </a:fillRef>
          <a:effectRef idx="2">
            <a:schemeClr val="accent5"/>
          </a:effectRef>
          <a:fontRef idx="minor">
            <a:schemeClr val="lt1"/>
          </a:fontRef>
        </p:style>
        <p:txBody>
          <a:bodyPr rtlCol="0" anchor="ctr"/>
          <a:lstStyle/>
          <a:p>
            <a:r>
              <a:rPr lang="en-US" sz="1020" dirty="0" err="1"/>
              <a:t>TemplateFile</a:t>
            </a:r>
            <a:r>
              <a:rPr lang="en-US" sz="1020" dirty="0"/>
              <a:t> Location=“</a:t>
            </a:r>
            <a:r>
              <a:rPr lang="en-US" sz="1020" dirty="0" err="1"/>
              <a:t>ControlTemplates</a:t>
            </a:r>
            <a:r>
              <a:rPr lang="en-US" sz="1020" dirty="0"/>
              <a:t>\*”</a:t>
            </a:r>
          </a:p>
        </p:txBody>
      </p:sp>
      <p:sp>
        <p:nvSpPr>
          <p:cNvPr id="160" name="Snip Diagonal Corner Rectangle 159"/>
          <p:cNvSpPr/>
          <p:nvPr/>
        </p:nvSpPr>
        <p:spPr>
          <a:xfrm>
            <a:off x="8570543" y="2153735"/>
            <a:ext cx="3659991" cy="196303"/>
          </a:xfrm>
          <a:prstGeom prst="snip2DiagRect">
            <a:avLst>
              <a:gd name="adj1" fmla="val 0"/>
              <a:gd name="adj2" fmla="val 50000"/>
            </a:avLst>
          </a:prstGeom>
        </p:spPr>
        <p:style>
          <a:lnRef idx="1">
            <a:schemeClr val="accent5"/>
          </a:lnRef>
          <a:fillRef idx="3">
            <a:schemeClr val="accent5"/>
          </a:fillRef>
          <a:effectRef idx="2">
            <a:schemeClr val="accent5"/>
          </a:effectRef>
          <a:fontRef idx="minor">
            <a:schemeClr val="lt1"/>
          </a:fontRef>
        </p:style>
        <p:txBody>
          <a:bodyPr rtlCol="0" anchor="ctr"/>
          <a:lstStyle/>
          <a:p>
            <a:r>
              <a:rPr lang="en-US" sz="1071" dirty="0" err="1"/>
              <a:t>RootFile</a:t>
            </a:r>
            <a:r>
              <a:rPr lang="en-US" sz="1071" dirty="0"/>
              <a:t> Location=“Templates\*”</a:t>
            </a:r>
          </a:p>
        </p:txBody>
      </p:sp>
      <p:sp>
        <p:nvSpPr>
          <p:cNvPr id="183" name="Snip Diagonal Corner Rectangle 182"/>
          <p:cNvSpPr/>
          <p:nvPr/>
        </p:nvSpPr>
        <p:spPr>
          <a:xfrm>
            <a:off x="8588638" y="2397094"/>
            <a:ext cx="3631986" cy="167482"/>
          </a:xfrm>
          <a:prstGeom prst="snip2DiagRect">
            <a:avLst>
              <a:gd name="adj1" fmla="val 0"/>
              <a:gd name="adj2" fmla="val 50000"/>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sz="1020" dirty="0" err="1"/>
              <a:t>RootFile</a:t>
            </a:r>
            <a:r>
              <a:rPr lang="en-US" sz="1020" dirty="0"/>
              <a:t> Location=“Templates\Admin\*”</a:t>
            </a:r>
          </a:p>
        </p:txBody>
      </p:sp>
      <p:sp>
        <p:nvSpPr>
          <p:cNvPr id="164" name="Snip Diagonal Corner Rectangle 163"/>
          <p:cNvSpPr/>
          <p:nvPr/>
        </p:nvSpPr>
        <p:spPr>
          <a:xfrm>
            <a:off x="8575822" y="2971206"/>
            <a:ext cx="3631986" cy="167482"/>
          </a:xfrm>
          <a:prstGeom prst="snip2DiagRect">
            <a:avLst>
              <a:gd name="adj1" fmla="val 0"/>
              <a:gd name="adj2" fmla="val 50000"/>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sz="1020" dirty="0" err="1"/>
              <a:t>TemplateFile</a:t>
            </a:r>
            <a:r>
              <a:rPr lang="en-US" sz="1020" dirty="0"/>
              <a:t> Location=“Admin\*”</a:t>
            </a:r>
          </a:p>
        </p:txBody>
      </p:sp>
      <p:sp>
        <p:nvSpPr>
          <p:cNvPr id="172" name="Snip Diagonal Corner Rectangle 171"/>
          <p:cNvSpPr/>
          <p:nvPr/>
        </p:nvSpPr>
        <p:spPr>
          <a:xfrm>
            <a:off x="8461881" y="5060640"/>
            <a:ext cx="3746154" cy="207098"/>
          </a:xfrm>
          <a:prstGeom prst="snip2DiagRect">
            <a:avLst>
              <a:gd name="adj1" fmla="val 0"/>
              <a:gd name="adj2" fmla="val 50000"/>
            </a:avLst>
          </a:prstGeom>
        </p:spPr>
        <p:style>
          <a:lnRef idx="1">
            <a:schemeClr val="accent6"/>
          </a:lnRef>
          <a:fillRef idx="3">
            <a:schemeClr val="accent6"/>
          </a:fillRef>
          <a:effectRef idx="2">
            <a:schemeClr val="accent6"/>
          </a:effectRef>
          <a:fontRef idx="minor">
            <a:schemeClr val="lt1"/>
          </a:fontRef>
        </p:style>
        <p:txBody>
          <a:bodyPr rtlCol="0" anchor="ctr"/>
          <a:lstStyle/>
          <a:p>
            <a:r>
              <a:rPr lang="en-US" sz="1071" dirty="0" err="1"/>
              <a:t>ApplicationResourceFile</a:t>
            </a:r>
            <a:r>
              <a:rPr lang="en-US" sz="1071" dirty="0"/>
              <a:t> Location=“*”</a:t>
            </a:r>
          </a:p>
        </p:txBody>
      </p:sp>
      <p:cxnSp>
        <p:nvCxnSpPr>
          <p:cNvPr id="173" name="Elbow Connector 51"/>
          <p:cNvCxnSpPr>
            <a:stCxn id="172" idx="2"/>
            <a:endCxn id="178" idx="3"/>
          </p:cNvCxnSpPr>
          <p:nvPr/>
        </p:nvCxnSpPr>
        <p:spPr>
          <a:xfrm rot="10800000" flipV="1">
            <a:off x="5252126" y="5164190"/>
            <a:ext cx="3209753" cy="878800"/>
          </a:xfrm>
          <a:prstGeom prst="bentConnector3">
            <a:avLst>
              <a:gd name="adj1" fmla="val 16909"/>
            </a:avLst>
          </a:prstGeom>
          <a:ln w="28575" cmpd="sng">
            <a:solidFill>
              <a:schemeClr val="accent6"/>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cxnSp>
        <p:nvCxnSpPr>
          <p:cNvPr id="184" name="Elbow Connector 183"/>
          <p:cNvCxnSpPr>
            <a:stCxn id="271" idx="3"/>
            <a:endCxn id="188" idx="2"/>
          </p:cNvCxnSpPr>
          <p:nvPr/>
        </p:nvCxnSpPr>
        <p:spPr>
          <a:xfrm>
            <a:off x="2435471" y="1958591"/>
            <a:ext cx="2990117" cy="2761506"/>
          </a:xfrm>
          <a:prstGeom prst="bentConnector3">
            <a:avLst>
              <a:gd name="adj1" fmla="val 37870"/>
            </a:avLst>
          </a:prstGeom>
          <a:ln cmpd="sng">
            <a:solidFill>
              <a:schemeClr val="accent1"/>
            </a:solidFill>
            <a:prstDash val="sysDash"/>
            <a:tailEnd type="triangle"/>
          </a:ln>
          <a:effectLst/>
        </p:spPr>
        <p:style>
          <a:lnRef idx="2">
            <a:schemeClr val="accent6"/>
          </a:lnRef>
          <a:fillRef idx="0">
            <a:schemeClr val="accent6"/>
          </a:fillRef>
          <a:effectRef idx="1">
            <a:schemeClr val="accent6"/>
          </a:effectRef>
          <a:fontRef idx="minor">
            <a:schemeClr val="tx1"/>
          </a:fontRef>
        </p:style>
      </p:cxnSp>
      <p:cxnSp>
        <p:nvCxnSpPr>
          <p:cNvPr id="185" name="Elbow Connector 51"/>
          <p:cNvCxnSpPr>
            <a:stCxn id="280" idx="1"/>
            <a:endCxn id="203" idx="3"/>
          </p:cNvCxnSpPr>
          <p:nvPr/>
        </p:nvCxnSpPr>
        <p:spPr>
          <a:xfrm rot="10800000" flipV="1">
            <a:off x="2445856" y="4239129"/>
            <a:ext cx="2279557" cy="1684898"/>
          </a:xfrm>
          <a:prstGeom prst="bentConnector3">
            <a:avLst>
              <a:gd name="adj1" fmla="val 43181"/>
            </a:avLst>
          </a:prstGeom>
          <a:ln w="28575" cmpd="sng">
            <a:solidFill>
              <a:schemeClr val="accent6"/>
            </a:solidFill>
            <a:prstDash val="sysDot"/>
            <a:headEnd type="none" w="med" len="med"/>
            <a:tailEnd type="triangle" w="med" len="med"/>
          </a:ln>
          <a:effectLst/>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277881478"/>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Fall Back Mechanisms</a:t>
            </a:r>
            <a:endParaRPr lang="en-US" dirty="0"/>
          </a:p>
        </p:txBody>
      </p:sp>
      <p:sp>
        <p:nvSpPr>
          <p:cNvPr id="3" name="Content Placeholder 2"/>
          <p:cNvSpPr>
            <a:spLocks noGrp="1"/>
          </p:cNvSpPr>
          <p:nvPr>
            <p:ph type="body" sz="quarter" idx="10"/>
          </p:nvPr>
        </p:nvSpPr>
        <p:spPr>
          <a:xfrm>
            <a:off x="274638" y="1212850"/>
            <a:ext cx="11887200" cy="4124206"/>
          </a:xfrm>
        </p:spPr>
        <p:txBody>
          <a:bodyPr/>
          <a:lstStyle/>
          <a:p>
            <a:r>
              <a:rPr lang="en-US" dirty="0" err="1" smtClean="0"/>
              <a:t>SetupPath</a:t>
            </a:r>
            <a:r>
              <a:rPr lang="en-US" dirty="0" smtClean="0"/>
              <a:t> file fallback</a:t>
            </a:r>
          </a:p>
          <a:p>
            <a:pPr lvl="1"/>
            <a:r>
              <a:rPr lang="en-US" dirty="0" smtClean="0"/>
              <a:t>Checks current </a:t>
            </a:r>
            <a:r>
              <a:rPr lang="en-US" dirty="0" err="1" smtClean="0"/>
              <a:t>CompatibilityLevel</a:t>
            </a:r>
            <a:r>
              <a:rPr lang="en-US" dirty="0" smtClean="0"/>
              <a:t> version directory first then legacy one(s)</a:t>
            </a:r>
          </a:p>
          <a:p>
            <a:r>
              <a:rPr lang="en-US" dirty="0" smtClean="0"/>
              <a:t>Feature fallback</a:t>
            </a:r>
          </a:p>
          <a:p>
            <a:pPr lvl="1"/>
            <a:r>
              <a:rPr lang="en-US" dirty="0" smtClean="0"/>
              <a:t>Checks current </a:t>
            </a:r>
            <a:r>
              <a:rPr lang="en-US" dirty="0" err="1" smtClean="0"/>
              <a:t>CompatibilityLevel</a:t>
            </a:r>
            <a:r>
              <a:rPr lang="en-US" dirty="0" smtClean="0"/>
              <a:t> version directory first then legacy one(s) </a:t>
            </a:r>
          </a:p>
          <a:p>
            <a:pPr lvl="1"/>
            <a:r>
              <a:rPr lang="en-US" dirty="0" smtClean="0"/>
              <a:t>Not applicable for _layouts based .</a:t>
            </a:r>
            <a:r>
              <a:rPr lang="en-US" dirty="0" err="1" smtClean="0"/>
              <a:t>aspx</a:t>
            </a:r>
            <a:r>
              <a:rPr lang="en-US" dirty="0" smtClean="0"/>
              <a:t> pages</a:t>
            </a:r>
          </a:p>
          <a:p>
            <a:pPr lvl="2"/>
            <a:r>
              <a:rPr lang="en-US" dirty="0" smtClean="0"/>
              <a:t>ASPX redirector will send to directory based on </a:t>
            </a:r>
            <a:r>
              <a:rPr lang="en-US" dirty="0" err="1" smtClean="0"/>
              <a:t>CompatibilityLevel</a:t>
            </a:r>
            <a:r>
              <a:rPr lang="en-US" dirty="0" smtClean="0"/>
              <a:t> of </a:t>
            </a:r>
            <a:r>
              <a:rPr lang="en-US" dirty="0" err="1" smtClean="0"/>
              <a:t>SPSite</a:t>
            </a:r>
            <a:endParaRPr lang="en-US" dirty="0" smtClean="0"/>
          </a:p>
          <a:p>
            <a:r>
              <a:rPr lang="en-US" dirty="0" smtClean="0"/>
              <a:t>Site definitions </a:t>
            </a:r>
            <a:r>
              <a:rPr lang="en-US" b="1" u="sng" dirty="0" smtClean="0"/>
              <a:t>do not</a:t>
            </a:r>
            <a:r>
              <a:rPr lang="en-US" dirty="0" smtClean="0"/>
              <a:t> fall back</a:t>
            </a:r>
          </a:p>
          <a:p>
            <a:pPr lvl="1"/>
            <a:r>
              <a:rPr lang="en-US" dirty="0" smtClean="0"/>
              <a:t>Install site definitions in all version directories you plan to support</a:t>
            </a:r>
          </a:p>
          <a:p>
            <a:pPr lvl="1"/>
            <a:r>
              <a:rPr lang="en-US" dirty="0" smtClean="0"/>
              <a:t>A missing site definition will block site collection version upgrade</a:t>
            </a:r>
          </a:p>
        </p:txBody>
      </p:sp>
    </p:spTree>
    <p:extLst>
      <p:ext uri="{BB962C8B-B14F-4D97-AF65-F5344CB8AC3E}">
        <p14:creationId xmlns:p14="http://schemas.microsoft.com/office/powerpoint/2010/main" val="2853265817"/>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 Fallback Behavior</a:t>
            </a:r>
            <a:endParaRPr lang="en-US" dirty="0"/>
          </a:p>
        </p:txBody>
      </p:sp>
      <p:grpSp>
        <p:nvGrpSpPr>
          <p:cNvPr id="4" name="O14 Feature Directory - Back Group"/>
          <p:cNvGrpSpPr/>
          <p:nvPr/>
        </p:nvGrpSpPr>
        <p:grpSpPr>
          <a:xfrm>
            <a:off x="631437" y="4196715"/>
            <a:ext cx="10290625" cy="1321190"/>
            <a:chOff x="761999" y="2819400"/>
            <a:chExt cx="7882185" cy="1295402"/>
          </a:xfrm>
        </p:grpSpPr>
        <p:sp>
          <p:nvSpPr>
            <p:cNvPr id="5" name="O14 Feature Directory - Bottom"/>
            <p:cNvSpPr/>
            <p:nvPr/>
          </p:nvSpPr>
          <p:spPr>
            <a:xfrm>
              <a:off x="762000" y="3581400"/>
              <a:ext cx="7882184" cy="533400"/>
            </a:xfrm>
            <a:prstGeom prst="parallelogram">
              <a:avLst>
                <a:gd name="adj" fmla="val 100714"/>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836"/>
            </a:p>
          </p:txBody>
        </p:sp>
        <p:sp>
          <p:nvSpPr>
            <p:cNvPr id="6" name="O14 Feature Directory - Back"/>
            <p:cNvSpPr/>
            <p:nvPr/>
          </p:nvSpPr>
          <p:spPr>
            <a:xfrm>
              <a:off x="1175405" y="2819400"/>
              <a:ext cx="7468778" cy="76200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836"/>
            </a:p>
          </p:txBody>
        </p:sp>
        <p:sp>
          <p:nvSpPr>
            <p:cNvPr id="7" name="O14 Feature Directory - Left"/>
            <p:cNvSpPr/>
            <p:nvPr/>
          </p:nvSpPr>
          <p:spPr>
            <a:xfrm rot="5400000" flipH="1">
              <a:off x="321002" y="3260399"/>
              <a:ext cx="1295400" cy="413405"/>
            </a:xfrm>
            <a:prstGeom prst="parallelogram">
              <a:avLst>
                <a:gd name="adj" fmla="val 100595"/>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836"/>
            </a:p>
          </p:txBody>
        </p:sp>
      </p:grpSp>
      <p:sp>
        <p:nvSpPr>
          <p:cNvPr id="8" name="O14 feature 1"/>
          <p:cNvSpPr/>
          <p:nvPr/>
        </p:nvSpPr>
        <p:spPr>
          <a:xfrm>
            <a:off x="1035082" y="4352149"/>
            <a:ext cx="2486295" cy="1010320"/>
          </a:xfrm>
          <a:prstGeom prst="cube">
            <a:avLst>
              <a:gd name="adj" fmla="val 3915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24" dirty="0"/>
              <a:t>SP14 feature replaced by SP2013 feature</a:t>
            </a:r>
          </a:p>
        </p:txBody>
      </p:sp>
      <p:sp>
        <p:nvSpPr>
          <p:cNvPr id="9" name="O14 feature 2"/>
          <p:cNvSpPr/>
          <p:nvPr/>
        </p:nvSpPr>
        <p:spPr>
          <a:xfrm>
            <a:off x="3314186" y="4352149"/>
            <a:ext cx="2486295" cy="1010320"/>
          </a:xfrm>
          <a:prstGeom prst="cube">
            <a:avLst>
              <a:gd name="adj" fmla="val 3960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24" dirty="0"/>
              <a:t>Non-replaced O14 only feature (e.g. 3</a:t>
            </a:r>
            <a:r>
              <a:rPr lang="en-US" sz="1224" baseline="30000" dirty="0"/>
              <a:t>rd</a:t>
            </a:r>
            <a:r>
              <a:rPr lang="en-US" sz="1224" dirty="0"/>
              <a:t> party)</a:t>
            </a:r>
          </a:p>
        </p:txBody>
      </p:sp>
      <p:sp>
        <p:nvSpPr>
          <p:cNvPr id="10" name="O14 feature 4"/>
          <p:cNvSpPr/>
          <p:nvPr/>
        </p:nvSpPr>
        <p:spPr>
          <a:xfrm>
            <a:off x="7872392" y="4352149"/>
            <a:ext cx="2486295" cy="1010320"/>
          </a:xfrm>
          <a:prstGeom prst="cube">
            <a:avLst>
              <a:gd name="adj" fmla="val 3915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24" dirty="0"/>
              <a:t>SP14 feature removed in SP2013</a:t>
            </a:r>
          </a:p>
        </p:txBody>
      </p:sp>
      <p:sp>
        <p:nvSpPr>
          <p:cNvPr id="11" name="O14 Feature Directory - Right"/>
          <p:cNvSpPr/>
          <p:nvPr/>
        </p:nvSpPr>
        <p:spPr>
          <a:xfrm rot="5400000" flipH="1">
            <a:off x="9997309" y="4576501"/>
            <a:ext cx="1321189" cy="561615"/>
          </a:xfrm>
          <a:prstGeom prst="parallelogram">
            <a:avLst>
              <a:gd name="adj" fmla="val 99333"/>
            </a:avLst>
          </a:prstGeom>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836"/>
          </a:p>
        </p:txBody>
      </p:sp>
      <p:sp>
        <p:nvSpPr>
          <p:cNvPr id="12" name="O14 Feature Directory - Top"/>
          <p:cNvSpPr/>
          <p:nvPr/>
        </p:nvSpPr>
        <p:spPr>
          <a:xfrm>
            <a:off x="631438" y="4196714"/>
            <a:ext cx="10307274" cy="544019"/>
          </a:xfrm>
          <a:prstGeom prst="parallelogram">
            <a:avLst>
              <a:gd name="adj" fmla="val 100714"/>
            </a:avLst>
          </a:prstGeom>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836"/>
          </a:p>
        </p:txBody>
      </p:sp>
      <p:sp>
        <p:nvSpPr>
          <p:cNvPr id="13" name="O14 Feature Directory - Front"/>
          <p:cNvSpPr/>
          <p:nvPr/>
        </p:nvSpPr>
        <p:spPr>
          <a:xfrm>
            <a:off x="631438" y="4740733"/>
            <a:ext cx="9745659" cy="777169"/>
          </a:xfrm>
          <a:prstGeom prst="rect">
            <a:avLst/>
          </a:prstGeom>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836"/>
          </a:p>
        </p:txBody>
      </p:sp>
      <p:sp>
        <p:nvSpPr>
          <p:cNvPr id="14" name="Feature 1 Lookup 14"/>
          <p:cNvSpPr/>
          <p:nvPr/>
        </p:nvSpPr>
        <p:spPr>
          <a:xfrm>
            <a:off x="1865603" y="4041280"/>
            <a:ext cx="725169" cy="5440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sp>
        <p:nvSpPr>
          <p:cNvPr id="15" name="Feature 2 Lookup 14 or 15"/>
          <p:cNvSpPr/>
          <p:nvPr/>
        </p:nvSpPr>
        <p:spPr>
          <a:xfrm>
            <a:off x="4144708" y="4041280"/>
            <a:ext cx="725169" cy="5440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sp>
        <p:nvSpPr>
          <p:cNvPr id="16" name="Feature 4 Lookup 14"/>
          <p:cNvSpPr/>
          <p:nvPr/>
        </p:nvSpPr>
        <p:spPr>
          <a:xfrm>
            <a:off x="8701156" y="4041280"/>
            <a:ext cx="725169" cy="5440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sp>
        <p:nvSpPr>
          <p:cNvPr id="17" name="O14 Features List"/>
          <p:cNvSpPr/>
          <p:nvPr/>
        </p:nvSpPr>
        <p:spPr>
          <a:xfrm>
            <a:off x="984390" y="3652696"/>
            <a:ext cx="9361809" cy="466302"/>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t>14 Mode Features List</a:t>
            </a:r>
          </a:p>
        </p:txBody>
      </p:sp>
      <p:grpSp>
        <p:nvGrpSpPr>
          <p:cNvPr id="18" name="O15 Feature Directory - Back Group"/>
          <p:cNvGrpSpPr/>
          <p:nvPr/>
        </p:nvGrpSpPr>
        <p:grpSpPr>
          <a:xfrm>
            <a:off x="622456" y="2176074"/>
            <a:ext cx="10299607" cy="1321188"/>
            <a:chOff x="755092" y="1905000"/>
            <a:chExt cx="7887819" cy="1295400"/>
          </a:xfrm>
        </p:grpSpPr>
        <p:sp>
          <p:nvSpPr>
            <p:cNvPr id="19" name="O15 Feature Directory - Bottom"/>
            <p:cNvSpPr/>
            <p:nvPr/>
          </p:nvSpPr>
          <p:spPr>
            <a:xfrm>
              <a:off x="762001" y="2667000"/>
              <a:ext cx="7880909" cy="533182"/>
            </a:xfrm>
            <a:prstGeom prst="parallelogram">
              <a:avLst>
                <a:gd name="adj" fmla="val 100714"/>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836"/>
            </a:p>
          </p:txBody>
        </p:sp>
        <p:sp>
          <p:nvSpPr>
            <p:cNvPr id="20" name="O15 Feature Directory - Back"/>
            <p:cNvSpPr/>
            <p:nvPr/>
          </p:nvSpPr>
          <p:spPr>
            <a:xfrm>
              <a:off x="1175311" y="1905000"/>
              <a:ext cx="7467600" cy="762000"/>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836"/>
            </a:p>
          </p:txBody>
        </p:sp>
        <p:sp>
          <p:nvSpPr>
            <p:cNvPr id="21" name="O15 Feature Directory - Left"/>
            <p:cNvSpPr/>
            <p:nvPr/>
          </p:nvSpPr>
          <p:spPr>
            <a:xfrm rot="5400000" flipH="1">
              <a:off x="317502" y="2342590"/>
              <a:ext cx="1295400" cy="420219"/>
            </a:xfrm>
            <a:prstGeom prst="parallelogram">
              <a:avLst>
                <a:gd name="adj" fmla="val 98623"/>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836"/>
            </a:p>
          </p:txBody>
        </p:sp>
      </p:grpSp>
      <p:sp>
        <p:nvSpPr>
          <p:cNvPr id="22" name="O15 feature 1"/>
          <p:cNvSpPr/>
          <p:nvPr/>
        </p:nvSpPr>
        <p:spPr>
          <a:xfrm>
            <a:off x="1036839" y="2331508"/>
            <a:ext cx="2486295" cy="1010320"/>
          </a:xfrm>
          <a:prstGeom prst="cube">
            <a:avLst>
              <a:gd name="adj" fmla="val 39158"/>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24" dirty="0"/>
              <a:t>SP2013 feature replacing SP14 feature</a:t>
            </a:r>
          </a:p>
        </p:txBody>
      </p:sp>
      <p:sp>
        <p:nvSpPr>
          <p:cNvPr id="23" name="O15 feature 3"/>
          <p:cNvSpPr/>
          <p:nvPr/>
        </p:nvSpPr>
        <p:spPr>
          <a:xfrm>
            <a:off x="5595045" y="2331508"/>
            <a:ext cx="2486295" cy="1010320"/>
          </a:xfrm>
          <a:prstGeom prst="cube">
            <a:avLst>
              <a:gd name="adj" fmla="val 37151"/>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24" dirty="0"/>
              <a:t>New SP2013 only feature</a:t>
            </a:r>
          </a:p>
        </p:txBody>
      </p:sp>
      <p:sp>
        <p:nvSpPr>
          <p:cNvPr id="24" name="O15 feature 4"/>
          <p:cNvSpPr/>
          <p:nvPr/>
        </p:nvSpPr>
        <p:spPr>
          <a:xfrm>
            <a:off x="7874149" y="2331508"/>
            <a:ext cx="2486295" cy="1010320"/>
          </a:xfrm>
          <a:prstGeom prst="cube">
            <a:avLst>
              <a:gd name="adj" fmla="val 37598"/>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24" dirty="0"/>
              <a:t>“Sunset” feature Visible=false</a:t>
            </a:r>
          </a:p>
        </p:txBody>
      </p:sp>
      <p:sp>
        <p:nvSpPr>
          <p:cNvPr id="25" name="O15 Feature Directory - Right"/>
          <p:cNvSpPr/>
          <p:nvPr/>
        </p:nvSpPr>
        <p:spPr>
          <a:xfrm rot="5400000" flipH="1">
            <a:off x="9993182" y="2551731"/>
            <a:ext cx="1329445" cy="561615"/>
          </a:xfrm>
          <a:prstGeom prst="parallelogram">
            <a:avLst>
              <a:gd name="adj" fmla="val 98094"/>
            </a:avLst>
          </a:prstGeom>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1836"/>
          </a:p>
        </p:txBody>
      </p:sp>
      <p:sp>
        <p:nvSpPr>
          <p:cNvPr id="26" name="O15 Feature Directory - Top"/>
          <p:cNvSpPr/>
          <p:nvPr/>
        </p:nvSpPr>
        <p:spPr>
          <a:xfrm>
            <a:off x="623039" y="2176074"/>
            <a:ext cx="10299023" cy="544019"/>
          </a:xfrm>
          <a:prstGeom prst="parallelogram">
            <a:avLst>
              <a:gd name="adj" fmla="val 100714"/>
            </a:avLst>
          </a:prstGeom>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1836"/>
          </a:p>
        </p:txBody>
      </p:sp>
      <p:sp>
        <p:nvSpPr>
          <p:cNvPr id="27" name="Feature 1 Lookup 15"/>
          <p:cNvSpPr/>
          <p:nvPr/>
        </p:nvSpPr>
        <p:spPr>
          <a:xfrm>
            <a:off x="1865603" y="2020640"/>
            <a:ext cx="725169" cy="544019"/>
          </a:xfrm>
          <a:prstGeom prst="down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836"/>
          </a:p>
        </p:txBody>
      </p:sp>
      <p:sp>
        <p:nvSpPr>
          <p:cNvPr id="28" name="Feature 2 Lookup 15"/>
          <p:cNvSpPr/>
          <p:nvPr/>
        </p:nvSpPr>
        <p:spPr>
          <a:xfrm>
            <a:off x="4326630" y="2020642"/>
            <a:ext cx="363848" cy="42744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836"/>
          </a:p>
        </p:txBody>
      </p:sp>
      <p:sp>
        <p:nvSpPr>
          <p:cNvPr id="29" name="Feature 3 Lookup 15"/>
          <p:cNvSpPr/>
          <p:nvPr/>
        </p:nvSpPr>
        <p:spPr>
          <a:xfrm>
            <a:off x="6422055" y="2020640"/>
            <a:ext cx="725169" cy="544019"/>
          </a:xfrm>
          <a:prstGeom prst="down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836"/>
          </a:p>
        </p:txBody>
      </p:sp>
      <p:sp>
        <p:nvSpPr>
          <p:cNvPr id="30" name="Feature 4 Lookup 15"/>
          <p:cNvSpPr/>
          <p:nvPr/>
        </p:nvSpPr>
        <p:spPr>
          <a:xfrm>
            <a:off x="8701156" y="2020640"/>
            <a:ext cx="725169" cy="544019"/>
          </a:xfrm>
          <a:prstGeom prst="down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836"/>
          </a:p>
        </p:txBody>
      </p:sp>
      <p:sp>
        <p:nvSpPr>
          <p:cNvPr id="31" name="Rectangle 30"/>
          <p:cNvSpPr/>
          <p:nvPr/>
        </p:nvSpPr>
        <p:spPr bwMode="auto">
          <a:xfrm>
            <a:off x="4326630" y="2448084"/>
            <a:ext cx="363848" cy="1000995"/>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186521" tIns="186521" rIns="186521" bIns="46628" numCol="1" rtlCol="0" anchor="t"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latin typeface="Segoe Condensed" pitchFamily="34" charset="0"/>
            </a:endParaRPr>
          </a:p>
        </p:txBody>
      </p:sp>
      <p:sp>
        <p:nvSpPr>
          <p:cNvPr id="32" name="Feature 1 Lookup 15"/>
          <p:cNvSpPr/>
          <p:nvPr/>
        </p:nvSpPr>
        <p:spPr>
          <a:xfrm>
            <a:off x="4144706" y="3196499"/>
            <a:ext cx="725170" cy="505160"/>
          </a:xfrm>
          <a:prstGeom prst="down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836"/>
          </a:p>
        </p:txBody>
      </p:sp>
      <p:sp>
        <p:nvSpPr>
          <p:cNvPr id="33" name="O15 Feature Directory - Front"/>
          <p:cNvSpPr/>
          <p:nvPr/>
        </p:nvSpPr>
        <p:spPr>
          <a:xfrm>
            <a:off x="623041" y="2720093"/>
            <a:ext cx="9754056" cy="777169"/>
          </a:xfrm>
          <a:prstGeom prst="rect">
            <a:avLst/>
          </a:prstGeom>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1836"/>
          </a:p>
        </p:txBody>
      </p:sp>
      <p:sp>
        <p:nvSpPr>
          <p:cNvPr id="34" name="O15 Features List"/>
          <p:cNvSpPr/>
          <p:nvPr/>
        </p:nvSpPr>
        <p:spPr>
          <a:xfrm>
            <a:off x="974366" y="1632055"/>
            <a:ext cx="9361809" cy="466302"/>
          </a:xfrm>
          <a:prstGeom prst="cub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836" dirty="0"/>
              <a:t>15 Mode Features List</a:t>
            </a:r>
          </a:p>
        </p:txBody>
      </p:sp>
      <p:sp>
        <p:nvSpPr>
          <p:cNvPr id="35" name="Left Arrow 34"/>
          <p:cNvSpPr/>
          <p:nvPr/>
        </p:nvSpPr>
        <p:spPr>
          <a:xfrm>
            <a:off x="10267846" y="1632055"/>
            <a:ext cx="1957318" cy="466302"/>
          </a:xfrm>
          <a:prstGeom prst="lef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428" dirty="0"/>
              <a:t>15 Mode Lookups</a:t>
            </a:r>
          </a:p>
        </p:txBody>
      </p:sp>
      <p:sp>
        <p:nvSpPr>
          <p:cNvPr id="36" name="Left Arrow 35"/>
          <p:cNvSpPr/>
          <p:nvPr/>
        </p:nvSpPr>
        <p:spPr>
          <a:xfrm>
            <a:off x="10267846" y="3652696"/>
            <a:ext cx="1957318" cy="46630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28" dirty="0"/>
              <a:t>14 Mode Lookups</a:t>
            </a:r>
          </a:p>
        </p:txBody>
      </p:sp>
    </p:spTree>
    <p:extLst>
      <p:ext uri="{BB962C8B-B14F-4D97-AF65-F5344CB8AC3E}">
        <p14:creationId xmlns:p14="http://schemas.microsoft.com/office/powerpoint/2010/main" val="172669120"/>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Customization Resource Files</a:t>
            </a:r>
            <a:endParaRPr lang="en-US" dirty="0"/>
          </a:p>
        </p:txBody>
      </p:sp>
      <p:sp>
        <p:nvSpPr>
          <p:cNvPr id="3" name="Content Placeholder 2"/>
          <p:cNvSpPr>
            <a:spLocks noGrp="1"/>
          </p:cNvSpPr>
          <p:nvPr>
            <p:ph type="body" sz="quarter" idx="10"/>
          </p:nvPr>
        </p:nvSpPr>
        <p:spPr>
          <a:xfrm>
            <a:off x="274638" y="1212850"/>
            <a:ext cx="11887200" cy="5047536"/>
          </a:xfrm>
        </p:spPr>
        <p:txBody>
          <a:bodyPr/>
          <a:lstStyle/>
          <a:p>
            <a:r>
              <a:rPr lang="en-US" dirty="0" smtClean="0"/>
              <a:t>Feature specific resources are read from the feature directory</a:t>
            </a:r>
          </a:p>
          <a:p>
            <a:pPr lvl="1"/>
            <a:r>
              <a:rPr lang="en-US" dirty="0" smtClean="0"/>
              <a:t>14 version features and 15 version features can have entirely different resource files since they are in different directories</a:t>
            </a:r>
          </a:p>
          <a:p>
            <a:r>
              <a:rPr lang="en-US" dirty="0" smtClean="0"/>
              <a:t>Resources not explicitly in feature directory are read from 15 Resources directory</a:t>
            </a:r>
          </a:p>
          <a:p>
            <a:pPr lvl="1"/>
            <a:r>
              <a:rPr lang="en-US" dirty="0" smtClean="0"/>
              <a:t>Ensure 15 features that upgrade 14 ones include the 14 feature resources</a:t>
            </a:r>
          </a:p>
          <a:p>
            <a:pPr lvl="1"/>
            <a:r>
              <a:rPr lang="en-US" dirty="0" smtClean="0"/>
              <a:t>Remember to install 15 features after 14 ones so latest resources apply</a:t>
            </a:r>
          </a:p>
          <a:p>
            <a:r>
              <a:rPr lang="en-US" dirty="0" smtClean="0"/>
              <a:t>Web Part resources are read from </a:t>
            </a:r>
            <a:r>
              <a:rPr lang="en-US" dirty="0" err="1" smtClean="0"/>
              <a:t>WPResources</a:t>
            </a:r>
            <a:r>
              <a:rPr lang="en-US" dirty="0" smtClean="0"/>
              <a:t> directory</a:t>
            </a:r>
            <a:endParaRPr lang="en-US" dirty="0"/>
          </a:p>
        </p:txBody>
      </p:sp>
    </p:spTree>
    <p:extLst>
      <p:ext uri="{BB962C8B-B14F-4D97-AF65-F5344CB8AC3E}">
        <p14:creationId xmlns:p14="http://schemas.microsoft.com/office/powerpoint/2010/main" val="1799968537"/>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4001095"/>
          </a:xfrm>
          <a:prstGeom prst="rect">
            <a:avLst/>
          </a:prstGeom>
        </p:spPr>
        <p:txBody>
          <a:bodyPr/>
          <a:lstStyle/>
          <a:p>
            <a:r>
              <a:rPr lang="en-US" dirty="0" smtClean="0"/>
              <a:t>2013 does not support partial trusted code solutions</a:t>
            </a:r>
          </a:p>
          <a:p>
            <a:r>
              <a:rPr lang="en-US" dirty="0" smtClean="0"/>
              <a:t>BIN directory deployment is now full trust only</a:t>
            </a:r>
          </a:p>
          <a:p>
            <a:r>
              <a:rPr lang="en-US" dirty="0" smtClean="0"/>
              <a:t>Commands require confirmation to install full trust</a:t>
            </a:r>
          </a:p>
          <a:p>
            <a:r>
              <a:rPr lang="en-US" dirty="0" smtClean="0"/>
              <a:t>Existing PTC customizations need to be verified against this change</a:t>
            </a:r>
          </a:p>
          <a:p>
            <a:endParaRPr lang="en-US" dirty="0"/>
          </a:p>
        </p:txBody>
      </p:sp>
      <p:sp>
        <p:nvSpPr>
          <p:cNvPr id="2" name="Title 1"/>
          <p:cNvSpPr>
            <a:spLocks noGrp="1"/>
          </p:cNvSpPr>
          <p:nvPr>
            <p:ph type="title"/>
          </p:nvPr>
        </p:nvSpPr>
        <p:spPr/>
        <p:txBody>
          <a:bodyPr/>
          <a:lstStyle/>
          <a:p>
            <a:r>
              <a:rPr lang="en-US" smtClean="0"/>
              <a:t>Customization Security Changes</a:t>
            </a:r>
            <a:endParaRPr lang="en-US" dirty="0"/>
          </a:p>
        </p:txBody>
      </p:sp>
    </p:spTree>
    <p:extLst>
      <p:ext uri="{BB962C8B-B14F-4D97-AF65-F5344CB8AC3E}">
        <p14:creationId xmlns:p14="http://schemas.microsoft.com/office/powerpoint/2010/main" val="367787459"/>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Authentication and Upgrade</a:t>
            </a:r>
            <a:endParaRPr lang="en-US" dirty="0"/>
          </a:p>
        </p:txBody>
      </p:sp>
    </p:spTree>
    <p:extLst>
      <p:ext uri="{BB962C8B-B14F-4D97-AF65-F5344CB8AC3E}">
        <p14:creationId xmlns:p14="http://schemas.microsoft.com/office/powerpoint/2010/main" val="536947283"/>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Claims Provider Considerations</a:t>
            </a:r>
            <a:endParaRPr lang="en-US" dirty="0"/>
          </a:p>
        </p:txBody>
      </p:sp>
      <p:sp>
        <p:nvSpPr>
          <p:cNvPr id="3" name="Content Placeholder 2"/>
          <p:cNvSpPr>
            <a:spLocks noGrp="1"/>
          </p:cNvSpPr>
          <p:nvPr>
            <p:ph type="body" sz="quarter" idx="10"/>
          </p:nvPr>
        </p:nvSpPr>
        <p:spPr>
          <a:xfrm>
            <a:off x="274638" y="1212850"/>
            <a:ext cx="11887200" cy="4339650"/>
          </a:xfrm>
          <a:prstGeom prst="rect">
            <a:avLst/>
          </a:prstGeom>
        </p:spPr>
        <p:txBody>
          <a:bodyPr/>
          <a:lstStyle/>
          <a:p>
            <a:r>
              <a:rPr lang="en-US" dirty="0" smtClean="0"/>
              <a:t>Web application can be claims or legacy mode</a:t>
            </a:r>
          </a:p>
          <a:p>
            <a:pPr lvl="1"/>
            <a:r>
              <a:rPr lang="en-US" dirty="0" smtClean="0"/>
              <a:t>Claims is default for new web application</a:t>
            </a:r>
          </a:p>
          <a:p>
            <a:pPr lvl="1"/>
            <a:r>
              <a:rPr lang="en-US" dirty="0" smtClean="0"/>
              <a:t>Recommend to use claims mode exclusively</a:t>
            </a:r>
          </a:p>
          <a:p>
            <a:r>
              <a:rPr lang="en-US" dirty="0" smtClean="0"/>
              <a:t>Existing 2010 claims providers should just work</a:t>
            </a:r>
          </a:p>
          <a:p>
            <a:pPr lvl="1"/>
            <a:r>
              <a:rPr lang="en-US" dirty="0" smtClean="0"/>
              <a:t>Ensure you keep the exact same provider name in </a:t>
            </a:r>
            <a:r>
              <a:rPr lang="en-US" dirty="0" err="1" smtClean="0"/>
              <a:t>web.config</a:t>
            </a:r>
            <a:r>
              <a:rPr lang="en-US" dirty="0" smtClean="0"/>
              <a:t> files</a:t>
            </a:r>
          </a:p>
          <a:p>
            <a:r>
              <a:rPr lang="en-US" dirty="0" smtClean="0"/>
              <a:t>Content databases </a:t>
            </a:r>
            <a:r>
              <a:rPr lang="en-US" dirty="0"/>
              <a:t>detect </a:t>
            </a:r>
            <a:r>
              <a:rPr lang="en-US" dirty="0" err="1" smtClean="0"/>
              <a:t>auth</a:t>
            </a:r>
            <a:r>
              <a:rPr lang="en-US" dirty="0" smtClean="0"/>
              <a:t> provider </a:t>
            </a:r>
            <a:r>
              <a:rPr lang="en-US" dirty="0"/>
              <a:t>mismatch </a:t>
            </a:r>
            <a:r>
              <a:rPr lang="en-US" dirty="0" smtClean="0"/>
              <a:t>when attached</a:t>
            </a:r>
          </a:p>
          <a:p>
            <a:pPr lvl="1"/>
            <a:r>
              <a:rPr lang="en-US" dirty="0" smtClean="0"/>
              <a:t>Warning if database doesn’t match web application (all users, or just a few users)</a:t>
            </a:r>
          </a:p>
          <a:p>
            <a:pPr lvl="1"/>
            <a:r>
              <a:rPr lang="en-US" dirty="0" smtClean="0"/>
              <a:t>Run </a:t>
            </a:r>
            <a:r>
              <a:rPr lang="en-US" dirty="0" err="1" smtClean="0"/>
              <a:t>SPWebApplication.MigrateUsers</a:t>
            </a:r>
            <a:r>
              <a:rPr lang="en-US" dirty="0" smtClean="0"/>
              <a:t>() operation after attaching if required</a:t>
            </a:r>
            <a:endParaRPr lang="en-US" dirty="0"/>
          </a:p>
        </p:txBody>
      </p:sp>
    </p:spTree>
    <p:extLst>
      <p:ext uri="{BB962C8B-B14F-4D97-AF65-F5344CB8AC3E}">
        <p14:creationId xmlns:p14="http://schemas.microsoft.com/office/powerpoint/2010/main" val="580141723"/>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Agenda</a:t>
            </a:r>
            <a:endParaRPr lang="en-US" dirty="0"/>
          </a:p>
        </p:txBody>
      </p:sp>
      <p:sp>
        <p:nvSpPr>
          <p:cNvPr id="5" name="Content Placeholder 4"/>
          <p:cNvSpPr>
            <a:spLocks noGrp="1"/>
          </p:cNvSpPr>
          <p:nvPr>
            <p:ph type="body" sz="quarter" idx="10"/>
          </p:nvPr>
        </p:nvSpPr>
        <p:spPr>
          <a:xfrm>
            <a:off x="274639" y="1212849"/>
            <a:ext cx="5486399" cy="5158335"/>
          </a:xfrm>
        </p:spPr>
        <p:txBody>
          <a:bodyPr/>
          <a:lstStyle/>
          <a:p>
            <a:r>
              <a:rPr lang="en-US" sz="2800" dirty="0" smtClean="0"/>
              <a:t>Deferred Site Collection Upgrade Internals</a:t>
            </a:r>
          </a:p>
          <a:p>
            <a:pPr lvl="1"/>
            <a:r>
              <a:rPr lang="en-US" sz="1600" dirty="0" err="1" smtClean="0"/>
              <a:t>CompatibilityLevel</a:t>
            </a:r>
            <a:endParaRPr lang="en-US" sz="1600" dirty="0" smtClean="0"/>
          </a:p>
          <a:p>
            <a:pPr lvl="1"/>
            <a:r>
              <a:rPr lang="en-US" sz="1600" dirty="0" err="1" smtClean="0"/>
              <a:t>CompatibilityRange</a:t>
            </a:r>
            <a:endParaRPr lang="en-US" sz="1600" dirty="0" smtClean="0"/>
          </a:p>
          <a:p>
            <a:pPr lvl="1"/>
            <a:r>
              <a:rPr lang="en-US" sz="1600" dirty="0" smtClean="0"/>
              <a:t>Template Picker</a:t>
            </a:r>
          </a:p>
          <a:p>
            <a:pPr lvl="1"/>
            <a:r>
              <a:rPr lang="en-US" sz="1600" dirty="0" smtClean="0"/>
              <a:t>Managing Site Collection Upgrade Abilities</a:t>
            </a:r>
          </a:p>
          <a:p>
            <a:r>
              <a:rPr lang="en-US" sz="2800" dirty="0" smtClean="0"/>
              <a:t>Upgrade Throttling Internals</a:t>
            </a:r>
          </a:p>
          <a:p>
            <a:pPr lvl="1"/>
            <a:r>
              <a:rPr lang="en-US" sz="1600" dirty="0" smtClean="0"/>
              <a:t>Mechanisms</a:t>
            </a:r>
          </a:p>
          <a:p>
            <a:pPr lvl="1"/>
            <a:r>
              <a:rPr lang="en-US" sz="1600" dirty="0" smtClean="0"/>
              <a:t>Insight and Control</a:t>
            </a:r>
          </a:p>
          <a:p>
            <a:pPr lvl="1"/>
            <a:r>
              <a:rPr lang="en-US" sz="1600" dirty="0" smtClean="0"/>
              <a:t>Demo</a:t>
            </a:r>
          </a:p>
          <a:p>
            <a:pPr lvl="0"/>
            <a:r>
              <a:rPr lang="en-US" sz="2800" dirty="0" smtClean="0"/>
              <a:t>Managing Evaluation Sites</a:t>
            </a:r>
          </a:p>
          <a:p>
            <a:pPr lvl="1"/>
            <a:r>
              <a:rPr lang="en-US" sz="1600" dirty="0" smtClean="0"/>
              <a:t>Execution</a:t>
            </a:r>
          </a:p>
          <a:p>
            <a:pPr lvl="1"/>
            <a:r>
              <a:rPr lang="en-US" sz="1600" dirty="0" smtClean="0"/>
              <a:t>Snapshots</a:t>
            </a:r>
          </a:p>
          <a:p>
            <a:pPr lvl="1"/>
            <a:r>
              <a:rPr lang="en-US" sz="1600" dirty="0" smtClean="0"/>
              <a:t>Backups</a:t>
            </a:r>
          </a:p>
          <a:p>
            <a:pPr lvl="1"/>
            <a:r>
              <a:rPr lang="en-US" sz="1600" dirty="0" smtClean="0"/>
              <a:t>Expiry</a:t>
            </a:r>
          </a:p>
        </p:txBody>
      </p:sp>
      <p:sp>
        <p:nvSpPr>
          <p:cNvPr id="6" name="Text Placeholder 5"/>
          <p:cNvSpPr>
            <a:spLocks noGrp="1"/>
          </p:cNvSpPr>
          <p:nvPr>
            <p:ph type="body" sz="quarter" idx="11"/>
          </p:nvPr>
        </p:nvSpPr>
        <p:spPr>
          <a:xfrm>
            <a:off x="6675439" y="1212849"/>
            <a:ext cx="5486399" cy="5361468"/>
          </a:xfrm>
        </p:spPr>
        <p:txBody>
          <a:bodyPr/>
          <a:lstStyle/>
          <a:p>
            <a:pPr lvl="0"/>
            <a:r>
              <a:rPr lang="en-US" sz="2800" smtClean="0"/>
              <a:t>Customizations And Upgrade</a:t>
            </a:r>
          </a:p>
          <a:p>
            <a:pPr lvl="1"/>
            <a:r>
              <a:rPr lang="en-US" sz="1600" smtClean="0"/>
              <a:t>Legacy customizations</a:t>
            </a:r>
          </a:p>
          <a:p>
            <a:pPr lvl="1"/>
            <a:r>
              <a:rPr lang="en-US" sz="1600" smtClean="0"/>
              <a:t>CompatibilityLevel in Solutions Deployment</a:t>
            </a:r>
          </a:p>
          <a:p>
            <a:pPr lvl="1"/>
            <a:r>
              <a:rPr lang="en-US" sz="1600" smtClean="0"/>
              <a:t>Fall back mechanisms</a:t>
            </a:r>
          </a:p>
          <a:p>
            <a:r>
              <a:rPr lang="en-US" sz="2800" smtClean="0"/>
              <a:t>Authentication and Upgrade</a:t>
            </a:r>
          </a:p>
          <a:p>
            <a:r>
              <a:rPr lang="en-US" sz="2800" smtClean="0"/>
              <a:t>Build Upgrade Improvements</a:t>
            </a:r>
          </a:p>
          <a:p>
            <a:pPr lvl="1"/>
            <a:r>
              <a:rPr lang="en-US" sz="1600" smtClean="0"/>
              <a:t>Web Level Upgrade Sequences</a:t>
            </a:r>
          </a:p>
          <a:p>
            <a:r>
              <a:rPr lang="en-US" sz="2800" smtClean="0"/>
              <a:t>Upgrades In Federated Services Environments</a:t>
            </a:r>
          </a:p>
          <a:p>
            <a:pPr lvl="1"/>
            <a:r>
              <a:rPr lang="en-US" sz="1600" smtClean="0"/>
              <a:t>Cross farm service compatibility</a:t>
            </a:r>
          </a:p>
          <a:p>
            <a:pPr lvl="1"/>
            <a:r>
              <a:rPr lang="en-US" sz="1600" smtClean="0"/>
              <a:t>Order of operations</a:t>
            </a:r>
          </a:p>
          <a:p>
            <a:r>
              <a:rPr lang="en-US" sz="2800" smtClean="0"/>
              <a:t>Miscellaneous Upgrade Items</a:t>
            </a:r>
          </a:p>
          <a:p>
            <a:pPr lvl="1"/>
            <a:r>
              <a:rPr lang="en-US" sz="1600" smtClean="0"/>
              <a:t>Insight into Upgrade Actions</a:t>
            </a:r>
          </a:p>
          <a:p>
            <a:pPr lvl="1"/>
            <a:r>
              <a:rPr lang="en-US" sz="1600" smtClean="0"/>
              <a:t>MaintenanceWindows</a:t>
            </a:r>
            <a:endParaRPr lang="en-US" sz="1600" dirty="0" smtClean="0"/>
          </a:p>
        </p:txBody>
      </p:sp>
    </p:spTree>
    <p:extLst>
      <p:ext uri="{BB962C8B-B14F-4D97-AF65-F5344CB8AC3E}">
        <p14:creationId xmlns:p14="http://schemas.microsoft.com/office/powerpoint/2010/main" val="3883051575"/>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Build Upgrade Improvements</a:t>
            </a:r>
            <a:endParaRPr lang="en-US" dirty="0"/>
          </a:p>
        </p:txBody>
      </p:sp>
    </p:spTree>
    <p:extLst>
      <p:ext uri="{BB962C8B-B14F-4D97-AF65-F5344CB8AC3E}">
        <p14:creationId xmlns:p14="http://schemas.microsoft.com/office/powerpoint/2010/main" val="1055660473"/>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Upgrade Improvements</a:t>
            </a:r>
            <a:endParaRPr lang="en-US" dirty="0"/>
          </a:p>
        </p:txBody>
      </p:sp>
      <p:sp>
        <p:nvSpPr>
          <p:cNvPr id="3" name="Text Placeholder 2"/>
          <p:cNvSpPr>
            <a:spLocks noGrp="1"/>
          </p:cNvSpPr>
          <p:nvPr>
            <p:ph type="body" sz="quarter" idx="10"/>
          </p:nvPr>
        </p:nvSpPr>
        <p:spPr>
          <a:xfrm>
            <a:off x="274638" y="1212850"/>
            <a:ext cx="11887200" cy="4001095"/>
          </a:xfrm>
        </p:spPr>
        <p:txBody>
          <a:bodyPr/>
          <a:lstStyle/>
          <a:p>
            <a:pPr lvl="1"/>
            <a:r>
              <a:rPr lang="en-US" sz="4000" dirty="0" smtClean="0">
                <a:gradFill>
                  <a:gsLst>
                    <a:gs pos="1250">
                      <a:schemeClr val="tx1"/>
                    </a:gs>
                    <a:gs pos="99000">
                      <a:schemeClr val="tx1"/>
                    </a:gs>
                  </a:gsLst>
                  <a:lin ang="5400000" scaled="0"/>
                </a:gradFill>
                <a:latin typeface="+mj-lt"/>
              </a:rPr>
              <a:t>Database </a:t>
            </a:r>
            <a:r>
              <a:rPr lang="en-US" sz="4000" dirty="0">
                <a:gradFill>
                  <a:gsLst>
                    <a:gs pos="1250">
                      <a:schemeClr val="tx1"/>
                    </a:gs>
                    <a:gs pos="99000">
                      <a:schemeClr val="tx1"/>
                    </a:gs>
                  </a:gsLst>
                  <a:lin ang="5400000" scaled="0"/>
                </a:gradFill>
                <a:latin typeface="+mj-lt"/>
              </a:rPr>
              <a:t>upgrade without including site collections </a:t>
            </a:r>
          </a:p>
          <a:p>
            <a:pPr lvl="1"/>
            <a:r>
              <a:rPr lang="en-US" dirty="0" smtClean="0"/>
              <a:t>All sites experience shortest outage during database upgrade</a:t>
            </a:r>
          </a:p>
          <a:p>
            <a:pPr lvl="1"/>
            <a:r>
              <a:rPr lang="en-US" dirty="0" smtClean="0"/>
              <a:t>Individual sites experience small outage as each is upgraded after</a:t>
            </a:r>
          </a:p>
          <a:p>
            <a:r>
              <a:rPr lang="en-US" dirty="0" smtClean="0"/>
              <a:t>Snapshot database upgrade</a:t>
            </a:r>
          </a:p>
          <a:p>
            <a:r>
              <a:rPr lang="en-US" sz="2000" dirty="0">
                <a:gradFill>
                  <a:gsLst>
                    <a:gs pos="1250">
                      <a:schemeClr val="tx1"/>
                    </a:gs>
                    <a:gs pos="100000">
                      <a:schemeClr val="tx1"/>
                    </a:gs>
                  </a:gsLst>
                  <a:lin ang="5400000" scaled="0"/>
                </a:gradFill>
                <a:latin typeface="+mn-lt"/>
              </a:rPr>
              <a:t>All sites experience only read only outage</a:t>
            </a:r>
          </a:p>
          <a:p>
            <a:r>
              <a:rPr lang="en-US" dirty="0" smtClean="0"/>
              <a:t>Project Server now supports bits to database backwards compatibility</a:t>
            </a:r>
          </a:p>
          <a:p>
            <a:r>
              <a:rPr lang="en-US" sz="2000" dirty="0">
                <a:gradFill>
                  <a:gsLst>
                    <a:gs pos="1250">
                      <a:schemeClr val="tx1"/>
                    </a:gs>
                    <a:gs pos="100000">
                      <a:schemeClr val="tx1"/>
                    </a:gs>
                  </a:gsLst>
                  <a:lin ang="5400000" scaled="0"/>
                </a:gradFill>
                <a:latin typeface="+mn-lt"/>
              </a:rPr>
              <a:t>Patch without immediate upgrade</a:t>
            </a:r>
          </a:p>
        </p:txBody>
      </p:sp>
    </p:spTree>
    <p:extLst>
      <p:ext uri="{BB962C8B-B14F-4D97-AF65-F5344CB8AC3E}">
        <p14:creationId xmlns:p14="http://schemas.microsoft.com/office/powerpoint/2010/main" val="1593608131"/>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Web Level Upgrade Sequences</a:t>
            </a:r>
            <a:endParaRPr lang="en-US" dirty="0"/>
          </a:p>
        </p:txBody>
      </p:sp>
      <p:sp>
        <p:nvSpPr>
          <p:cNvPr id="2" name="Text Placeholder 1"/>
          <p:cNvSpPr>
            <a:spLocks noGrp="1"/>
          </p:cNvSpPr>
          <p:nvPr>
            <p:ph type="body" sz="quarter" idx="10"/>
          </p:nvPr>
        </p:nvSpPr>
        <p:spPr>
          <a:xfrm>
            <a:off x="274638" y="1212850"/>
            <a:ext cx="11887200" cy="4462760"/>
          </a:xfrm>
        </p:spPr>
        <p:txBody>
          <a:bodyPr/>
          <a:lstStyle/>
          <a:p>
            <a:r>
              <a:rPr lang="en-US" dirty="0" smtClean="0"/>
              <a:t>Web level sequences now exist</a:t>
            </a:r>
          </a:p>
          <a:p>
            <a:pPr lvl="1"/>
            <a:r>
              <a:rPr lang="en-US" dirty="0" smtClean="0"/>
              <a:t>Database entries track web level sequence versions</a:t>
            </a:r>
          </a:p>
          <a:p>
            <a:pPr lvl="1"/>
            <a:r>
              <a:rPr lang="en-US" dirty="0" smtClean="0"/>
              <a:t>Site sequences were refactored to extract web level operations into web sequences</a:t>
            </a:r>
          </a:p>
          <a:p>
            <a:r>
              <a:rPr lang="en-US" dirty="0" smtClean="0"/>
              <a:t>Enables safe web restoration from site recycle bin</a:t>
            </a:r>
          </a:p>
          <a:p>
            <a:pPr lvl="1"/>
            <a:r>
              <a:rPr lang="en-US" dirty="0" smtClean="0"/>
              <a:t>Restored webs upgraded automatically if upgrade required to match site upgrade level</a:t>
            </a:r>
          </a:p>
          <a:p>
            <a:pPr lvl="1"/>
            <a:r>
              <a:rPr lang="en-US" dirty="0" smtClean="0"/>
              <a:t>Works for both build to build and version to version site collection upgrades</a:t>
            </a:r>
          </a:p>
          <a:p>
            <a:pPr lvl="1"/>
            <a:r>
              <a:rPr lang="en-US" b="1" dirty="0" smtClean="0"/>
              <a:t>Note:</a:t>
            </a:r>
            <a:r>
              <a:rPr lang="en-US" dirty="0" smtClean="0"/>
              <a:t> Cannot </a:t>
            </a:r>
            <a:r>
              <a:rPr lang="en-US" dirty="0"/>
              <a:t>fix sites deleted while in 2010 database</a:t>
            </a:r>
          </a:p>
          <a:p>
            <a:r>
              <a:rPr lang="en-US" dirty="0" smtClean="0"/>
              <a:t>Cannot back-port changes to 2010</a:t>
            </a:r>
          </a:p>
          <a:p>
            <a:pPr lvl="1"/>
            <a:r>
              <a:rPr lang="en-US" dirty="0" smtClean="0"/>
              <a:t>Very complex/expensive change</a:t>
            </a:r>
          </a:p>
          <a:p>
            <a:pPr lvl="1"/>
            <a:r>
              <a:rPr lang="en-US" dirty="0" smtClean="0"/>
              <a:t>Web restores across builds is an uncommon event</a:t>
            </a:r>
          </a:p>
        </p:txBody>
      </p:sp>
    </p:spTree>
    <p:extLst>
      <p:ext uri="{BB962C8B-B14F-4D97-AF65-F5344CB8AC3E}">
        <p14:creationId xmlns:p14="http://schemas.microsoft.com/office/powerpoint/2010/main" val="2058621254"/>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Upgrades In Federated Services Environments</a:t>
            </a:r>
            <a:endParaRPr lang="en-US" dirty="0"/>
          </a:p>
        </p:txBody>
      </p:sp>
    </p:spTree>
    <p:extLst>
      <p:ext uri="{BB962C8B-B14F-4D97-AF65-F5344CB8AC3E}">
        <p14:creationId xmlns:p14="http://schemas.microsoft.com/office/powerpoint/2010/main" val="3316209888"/>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rtl="0" eaLnBrk="1" latinLnBrk="0" hangingPunct="1"/>
            <a:r>
              <a:rPr lang="en-US" sz="4488" dirty="0" smtClean="0">
                <a:solidFill>
                  <a:schemeClr val="tx1"/>
                </a:solidFill>
                <a:ea typeface="+mj-ea"/>
                <a:cs typeface="+mj-cs"/>
              </a:rPr>
              <a:t>Cross Version/Build Service Compatibility</a:t>
            </a:r>
            <a:endParaRPr lang="en-US" dirty="0"/>
          </a:p>
        </p:txBody>
      </p:sp>
      <p:sp>
        <p:nvSpPr>
          <p:cNvPr id="3" name="Content Placeholder 2"/>
          <p:cNvSpPr>
            <a:spLocks noGrp="1"/>
          </p:cNvSpPr>
          <p:nvPr>
            <p:ph type="body" sz="quarter" idx="10"/>
          </p:nvPr>
        </p:nvSpPr>
        <p:spPr>
          <a:prstGeom prst="rect">
            <a:avLst/>
          </a:prstGeom>
        </p:spPr>
        <p:txBody>
          <a:bodyPr>
            <a:noAutofit/>
          </a:bodyPr>
          <a:lstStyle/>
          <a:p>
            <a:r>
              <a:rPr lang="en-US" sz="3600" dirty="0"/>
              <a:t>Cross farm services compatibility prevents requiring big bang upgrade</a:t>
            </a:r>
          </a:p>
          <a:p>
            <a:pPr marL="571500" lvl="0" indent="-571500" rtl="0" eaLnBrk="1" latinLnBrk="0" hangingPunct="1">
              <a:buFont typeface="Arial" panose="020B0604020202020204" pitchFamily="34" charset="0"/>
              <a:buChar char="•"/>
            </a:pPr>
            <a:r>
              <a:rPr lang="en-US" sz="3600" dirty="0" smtClean="0">
                <a:effectLst/>
              </a:rPr>
              <a:t>2013 federated services can be consumed by 2010 version farms</a:t>
            </a:r>
          </a:p>
          <a:p>
            <a:pPr marL="571500" lvl="0" indent="-571500" rtl="0" eaLnBrk="1" latinLnBrk="0" hangingPunct="1">
              <a:buFont typeface="Arial" panose="020B0604020202020204" pitchFamily="34" charset="0"/>
              <a:buChar char="•"/>
            </a:pPr>
            <a:r>
              <a:rPr lang="en-US" sz="3600" dirty="0" smtClean="0"/>
              <a:t>Unpatched 2013 content farms can consume patched 2013 federated farm services</a:t>
            </a:r>
          </a:p>
          <a:p>
            <a:pPr lvl="0" rtl="0" eaLnBrk="1" latinLnBrk="0" hangingPunct="1"/>
            <a:r>
              <a:rPr lang="en-US" sz="3600" dirty="0" smtClean="0">
                <a:effectLst/>
              </a:rPr>
              <a:t>Remember, patching and upgrade order is always federated services farm first</a:t>
            </a:r>
          </a:p>
        </p:txBody>
      </p:sp>
    </p:spTree>
    <p:extLst>
      <p:ext uri="{BB962C8B-B14F-4D97-AF65-F5344CB8AC3E}">
        <p14:creationId xmlns:p14="http://schemas.microsoft.com/office/powerpoint/2010/main" val="327882354"/>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5484812"/>
          </a:xfrm>
          <a:prstGeom prst="rect">
            <a:avLst/>
          </a:prstGeom>
        </p:spPr>
        <p:txBody>
          <a:bodyPr>
            <a:normAutofit fontScale="77500" lnSpcReduction="20000"/>
          </a:bodyPr>
          <a:lstStyle/>
          <a:p>
            <a:pPr marL="524586" indent="-524586">
              <a:buFont typeface="+mj-lt"/>
              <a:buAutoNum type="arabicPeriod"/>
            </a:pPr>
            <a:r>
              <a:rPr lang="en-US" dirty="0" smtClean="0">
                <a:effectLst/>
              </a:rPr>
              <a:t>2013 services farm built out</a:t>
            </a:r>
          </a:p>
          <a:p>
            <a:pPr marL="524586" indent="-524586">
              <a:buFont typeface="+mj-lt"/>
              <a:buAutoNum type="arabicPeriod"/>
            </a:pPr>
            <a:r>
              <a:rPr lang="en-US" dirty="0"/>
              <a:t>2013 services farm upgrades </a:t>
            </a:r>
            <a:r>
              <a:rPr lang="en-US" dirty="0" smtClean="0">
                <a:effectLst/>
              </a:rPr>
              <a:t>copy of 2010 services farm databases</a:t>
            </a:r>
          </a:p>
          <a:p>
            <a:pPr marL="524586" indent="-524586">
              <a:buFont typeface="+mj-lt"/>
              <a:buAutoNum type="arabicPeriod"/>
            </a:pPr>
            <a:r>
              <a:rPr lang="en-US" dirty="0" smtClean="0"/>
              <a:t>2013 farm indexes 2010 farm content (to preserve search ability)</a:t>
            </a:r>
            <a:endParaRPr lang="en-US" dirty="0" smtClean="0">
              <a:effectLst/>
            </a:endParaRPr>
          </a:p>
          <a:p>
            <a:pPr marL="524586" indent="-524586">
              <a:buFont typeface="+mj-lt"/>
              <a:buAutoNum type="arabicPeriod"/>
            </a:pPr>
            <a:r>
              <a:rPr lang="en-US" dirty="0" smtClean="0"/>
              <a:t>Service connections to 2013 farm created on 2010 farm</a:t>
            </a:r>
          </a:p>
          <a:p>
            <a:pPr marL="524586" indent="-524586">
              <a:buFont typeface="+mj-lt"/>
              <a:buAutoNum type="arabicPeriod"/>
            </a:pPr>
            <a:r>
              <a:rPr lang="en-US" dirty="0" smtClean="0"/>
              <a:t>2010 content farm switched to use shared services on 2013 farm</a:t>
            </a:r>
          </a:p>
          <a:p>
            <a:pPr marL="524586" indent="-524586">
              <a:buFont typeface="+mj-lt"/>
              <a:buAutoNum type="arabicPeriod"/>
            </a:pPr>
            <a:r>
              <a:rPr lang="en-US" dirty="0"/>
              <a:t>2013 </a:t>
            </a:r>
            <a:r>
              <a:rPr lang="en-US" dirty="0" smtClean="0"/>
              <a:t>content farm </a:t>
            </a:r>
            <a:r>
              <a:rPr lang="en-US" dirty="0"/>
              <a:t>built </a:t>
            </a:r>
            <a:r>
              <a:rPr lang="en-US" dirty="0" smtClean="0"/>
              <a:t>out and connected to 2013 services farm</a:t>
            </a:r>
            <a:endParaRPr lang="en-US" dirty="0"/>
          </a:p>
          <a:p>
            <a:pPr marL="524586" indent="-524586">
              <a:buFont typeface="+mj-lt"/>
              <a:buAutoNum type="arabicPeriod"/>
            </a:pPr>
            <a:r>
              <a:rPr lang="en-US" dirty="0" smtClean="0">
                <a:effectLst/>
              </a:rPr>
              <a:t>2010 content farm content databases set to read only</a:t>
            </a:r>
          </a:p>
          <a:p>
            <a:pPr marL="524586" indent="-524586">
              <a:buFont typeface="+mj-lt"/>
              <a:buAutoNum type="arabicPeriod"/>
            </a:pPr>
            <a:r>
              <a:rPr lang="en-US" dirty="0" smtClean="0">
                <a:effectLst/>
              </a:rPr>
              <a:t>2013 content farm </a:t>
            </a:r>
            <a:r>
              <a:rPr lang="en-US" dirty="0"/>
              <a:t>upgrades copy of 2010 </a:t>
            </a:r>
            <a:r>
              <a:rPr lang="en-US" dirty="0" smtClean="0"/>
              <a:t>content farm databases</a:t>
            </a:r>
          </a:p>
          <a:p>
            <a:pPr marL="524586" indent="-524586">
              <a:buFont typeface="+mj-lt"/>
              <a:buAutoNum type="arabicPeriod"/>
            </a:pPr>
            <a:r>
              <a:rPr lang="en-US" dirty="0" smtClean="0"/>
              <a:t>Switch to 2013 content farm (DNS or routing)</a:t>
            </a:r>
          </a:p>
          <a:p>
            <a:pPr marL="524586" indent="-524586">
              <a:buFont typeface="+mj-lt"/>
              <a:buAutoNum type="arabicPeriod"/>
            </a:pPr>
            <a:r>
              <a:rPr lang="en-US" dirty="0" smtClean="0"/>
              <a:t>Legacy farms can be decommissioned</a:t>
            </a:r>
          </a:p>
        </p:txBody>
      </p:sp>
      <p:sp>
        <p:nvSpPr>
          <p:cNvPr id="2" name="Title 1"/>
          <p:cNvSpPr>
            <a:spLocks noGrp="1"/>
          </p:cNvSpPr>
          <p:nvPr>
            <p:ph type="title"/>
          </p:nvPr>
        </p:nvSpPr>
        <p:spPr/>
        <p:txBody>
          <a:bodyPr/>
          <a:lstStyle/>
          <a:p>
            <a:pPr lvl="0" rtl="0" eaLnBrk="1" latinLnBrk="0" hangingPunct="1"/>
            <a:r>
              <a:rPr lang="en-US" sz="4488" dirty="0">
                <a:solidFill>
                  <a:schemeClr val="tx1"/>
                </a:solidFill>
                <a:ea typeface="+mj-ea"/>
                <a:cs typeface="+mj-cs"/>
              </a:rPr>
              <a:t>Cross Farm </a:t>
            </a:r>
            <a:r>
              <a:rPr lang="en-US" sz="4488" dirty="0" smtClean="0">
                <a:solidFill>
                  <a:schemeClr val="tx1"/>
                </a:solidFill>
                <a:ea typeface="+mj-ea"/>
                <a:cs typeface="+mj-cs"/>
              </a:rPr>
              <a:t>Version Upgrade </a:t>
            </a:r>
            <a:r>
              <a:rPr lang="en-US" sz="4488" dirty="0">
                <a:solidFill>
                  <a:schemeClr val="tx1"/>
                </a:solidFill>
                <a:ea typeface="+mj-ea"/>
                <a:cs typeface="+mj-cs"/>
              </a:rPr>
              <a:t>Order Of Operations</a:t>
            </a:r>
            <a:endParaRPr lang="en-US" dirty="0"/>
          </a:p>
        </p:txBody>
      </p:sp>
    </p:spTree>
    <p:extLst>
      <p:ext uri="{BB962C8B-B14F-4D97-AF65-F5344CB8AC3E}">
        <p14:creationId xmlns:p14="http://schemas.microsoft.com/office/powerpoint/2010/main" val="547855294"/>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Miscellaneous Upgrade Items</a:t>
            </a:r>
            <a:endParaRPr lang="en-US" dirty="0"/>
          </a:p>
        </p:txBody>
      </p:sp>
    </p:spTree>
    <p:extLst>
      <p:ext uri="{BB962C8B-B14F-4D97-AF65-F5344CB8AC3E}">
        <p14:creationId xmlns:p14="http://schemas.microsoft.com/office/powerpoint/2010/main" val="1588114047"/>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88" dirty="0">
                <a:solidFill>
                  <a:schemeClr val="tx1"/>
                </a:solidFill>
                <a:ea typeface="+mj-ea"/>
                <a:cs typeface="+mj-cs"/>
              </a:rPr>
              <a:t>Insight into Upgrade Actions</a:t>
            </a:r>
            <a:endParaRPr lang="en-US" dirty="0"/>
          </a:p>
        </p:txBody>
      </p:sp>
      <p:sp>
        <p:nvSpPr>
          <p:cNvPr id="3" name="Content Placeholder 2"/>
          <p:cNvSpPr>
            <a:spLocks noGrp="1"/>
          </p:cNvSpPr>
          <p:nvPr>
            <p:ph type="body" sz="quarter" idx="10"/>
          </p:nvPr>
        </p:nvSpPr>
        <p:spPr>
          <a:xfrm>
            <a:off x="274639" y="1212849"/>
            <a:ext cx="5638798" cy="3856440"/>
          </a:xfrm>
          <a:prstGeom prst="rect">
            <a:avLst/>
          </a:prstGeom>
        </p:spPr>
        <p:txBody>
          <a:bodyPr/>
          <a:lstStyle/>
          <a:p>
            <a:r>
              <a:rPr lang="en-US" sz="3200" dirty="0" smtClean="0"/>
              <a:t>Get-</a:t>
            </a:r>
            <a:r>
              <a:rPr lang="en-US" sz="3200" dirty="0" err="1" smtClean="0"/>
              <a:t>SPUpgradeActions</a:t>
            </a:r>
            <a:endParaRPr lang="en-US" sz="3200" dirty="0" smtClean="0"/>
          </a:p>
          <a:p>
            <a:pPr lvl="1"/>
            <a:r>
              <a:rPr lang="en-US" sz="1800" dirty="0" smtClean="0"/>
              <a:t>Lists all upgrade actions:</a:t>
            </a:r>
          </a:p>
          <a:p>
            <a:pPr marL="517525" lvl="2" indent="-285750">
              <a:buFont typeface="Arial" panose="020B0604020202020204" pitchFamily="34" charset="0"/>
              <a:buChar char="•"/>
            </a:pPr>
            <a:r>
              <a:rPr lang="en-US" sz="1800" dirty="0" err="1" smtClean="0"/>
              <a:t>SPSequences</a:t>
            </a:r>
            <a:endParaRPr lang="en-US" sz="1800" dirty="0" smtClean="0"/>
          </a:p>
          <a:p>
            <a:pPr marL="517525" lvl="2" indent="-285750">
              <a:buFont typeface="Arial" panose="020B0604020202020204" pitchFamily="34" charset="0"/>
              <a:buChar char="•"/>
            </a:pPr>
            <a:r>
              <a:rPr lang="en-US" sz="1800" dirty="0" err="1" smtClean="0"/>
              <a:t>SPActions</a:t>
            </a:r>
            <a:endParaRPr lang="en-US" sz="1800" dirty="0"/>
          </a:p>
          <a:p>
            <a:pPr marL="517525" lvl="2" indent="-285750">
              <a:buFont typeface="Arial" panose="020B0604020202020204" pitchFamily="34" charset="0"/>
              <a:buChar char="•"/>
            </a:pPr>
            <a:r>
              <a:rPr lang="en-US" sz="1800" dirty="0" smtClean="0"/>
              <a:t>Declarative Feature Upgrades </a:t>
            </a:r>
          </a:p>
          <a:p>
            <a:pPr marL="517525" lvl="2" indent="-285750">
              <a:buFont typeface="Arial" panose="020B0604020202020204" pitchFamily="34" charset="0"/>
              <a:buChar char="•"/>
            </a:pPr>
            <a:r>
              <a:rPr lang="en-US" sz="1800" dirty="0" smtClean="0"/>
              <a:t>Coded </a:t>
            </a:r>
            <a:r>
              <a:rPr lang="en-US" sz="1800" dirty="0"/>
              <a:t>Feature </a:t>
            </a:r>
            <a:r>
              <a:rPr lang="en-US" sz="1800" dirty="0" smtClean="0"/>
              <a:t>Upgrades </a:t>
            </a:r>
          </a:p>
          <a:p>
            <a:r>
              <a:rPr lang="en-US" sz="3200" dirty="0" smtClean="0"/>
              <a:t>Get-</a:t>
            </a:r>
            <a:r>
              <a:rPr lang="en-US" sz="3200" dirty="0" err="1" smtClean="0"/>
              <a:t>SPPendingUpgradeActions</a:t>
            </a:r>
            <a:endParaRPr lang="en-US" sz="3200" dirty="0" smtClean="0"/>
          </a:p>
          <a:p>
            <a:pPr lvl="1"/>
            <a:r>
              <a:rPr lang="en-US" sz="1800" dirty="0" smtClean="0"/>
              <a:t>Lists only unprocessed upgrade actions for a given upgradable target object</a:t>
            </a:r>
          </a:p>
          <a:p>
            <a:pPr lvl="1"/>
            <a:r>
              <a:rPr lang="en-US" sz="1800" dirty="0" smtClean="0"/>
              <a:t>Requires a specific upgradable object as the source of the upgrade hierarchy to query</a:t>
            </a:r>
          </a:p>
        </p:txBody>
      </p:sp>
      <p:sp>
        <p:nvSpPr>
          <p:cNvPr id="4" name="Text Placeholder 3"/>
          <p:cNvSpPr>
            <a:spLocks noGrp="1"/>
          </p:cNvSpPr>
          <p:nvPr>
            <p:ph type="body" sz="quarter" idx="11"/>
          </p:nvPr>
        </p:nvSpPr>
        <p:spPr>
          <a:xfrm>
            <a:off x="6675439" y="1212849"/>
            <a:ext cx="5486399" cy="5447645"/>
          </a:xfrm>
        </p:spPr>
        <p:txBody>
          <a:bodyPr/>
          <a:lstStyle/>
          <a:p>
            <a:r>
              <a:rPr lang="en-US" sz="2000" b="1" dirty="0" smtClean="0"/>
              <a:t>Name:</a:t>
            </a:r>
            <a:r>
              <a:rPr lang="en-US" sz="2000" dirty="0" smtClean="0"/>
              <a:t> Microsoft.SharePoint.Upgrade.AppManagementServiceDatabaseSequence</a:t>
            </a:r>
            <a:endParaRPr lang="en-US" sz="2000" dirty="0"/>
          </a:p>
          <a:p>
            <a:r>
              <a:rPr lang="en-US" sz="2000" b="1" dirty="0" smtClean="0"/>
              <a:t>ID:</a:t>
            </a:r>
            <a:r>
              <a:rPr lang="en-US" sz="2000" dirty="0" smtClean="0"/>
              <a:t> </a:t>
            </a:r>
            <a:r>
              <a:rPr lang="en-US" sz="2000" dirty="0"/>
              <a:t>d40b0ae0-1511-42d3-a1d3-f2d6dfcfe4d7</a:t>
            </a:r>
          </a:p>
          <a:p>
            <a:r>
              <a:rPr lang="en-US" sz="2000" b="1" dirty="0" err="1" smtClean="0"/>
              <a:t>BaseType</a:t>
            </a:r>
            <a:r>
              <a:rPr lang="en-US" sz="2000" b="1" dirty="0" smtClean="0"/>
              <a:t>:</a:t>
            </a:r>
            <a:r>
              <a:rPr lang="en-US" sz="2000" dirty="0" smtClean="0"/>
              <a:t> </a:t>
            </a:r>
            <a:r>
              <a:rPr lang="en-US" sz="2000" dirty="0" err="1"/>
              <a:t>SPSequence</a:t>
            </a:r>
            <a:endParaRPr lang="en-US" sz="2000" dirty="0"/>
          </a:p>
          <a:p>
            <a:r>
              <a:rPr lang="en-US" sz="2000" b="1" dirty="0" err="1" smtClean="0"/>
              <a:t>ParentType</a:t>
            </a:r>
            <a:r>
              <a:rPr lang="en-US" sz="2000" b="1" dirty="0" smtClean="0"/>
              <a:t>:</a:t>
            </a:r>
            <a:endParaRPr lang="en-US" sz="2000" b="1" dirty="0"/>
          </a:p>
          <a:p>
            <a:r>
              <a:rPr lang="en-US" sz="2000" b="1" dirty="0" err="1" smtClean="0"/>
              <a:t>TargetObjectType</a:t>
            </a:r>
            <a:r>
              <a:rPr lang="en-US" sz="2000" b="1" dirty="0" smtClean="0"/>
              <a:t>:</a:t>
            </a:r>
            <a:r>
              <a:rPr lang="en-US" sz="2000" dirty="0" smtClean="0"/>
              <a:t> </a:t>
            </a:r>
            <a:r>
              <a:rPr lang="en-US" sz="2000" dirty="0" err="1" smtClean="0"/>
              <a:t>Microsoft.SharePoint.AppManagement.AppManagementServiceDatabase</a:t>
            </a:r>
            <a:endParaRPr lang="en-US" sz="2000" dirty="0"/>
          </a:p>
          <a:p>
            <a:r>
              <a:rPr lang="en-US" sz="2000" b="1" dirty="0" err="1" smtClean="0"/>
              <a:t>BeginVersion</a:t>
            </a:r>
            <a:r>
              <a:rPr lang="en-US" sz="2000" b="1" dirty="0" smtClean="0"/>
              <a:t>:</a:t>
            </a:r>
            <a:r>
              <a:rPr lang="en-US" sz="2000" dirty="0" smtClean="0"/>
              <a:t> </a:t>
            </a:r>
            <a:r>
              <a:rPr lang="en-US" sz="2000" dirty="0"/>
              <a:t>15.0.27.0</a:t>
            </a:r>
          </a:p>
          <a:p>
            <a:r>
              <a:rPr lang="en-US" sz="2000" b="1" dirty="0" err="1" smtClean="0"/>
              <a:t>EndVersion</a:t>
            </a:r>
            <a:r>
              <a:rPr lang="en-US" sz="2000" b="1" dirty="0" smtClean="0"/>
              <a:t>:</a:t>
            </a:r>
            <a:r>
              <a:rPr lang="en-US" sz="2000" dirty="0" smtClean="0"/>
              <a:t> </a:t>
            </a:r>
            <a:r>
              <a:rPr lang="en-US" sz="2000" dirty="0"/>
              <a:t>15.0.27.0</a:t>
            </a:r>
          </a:p>
          <a:p>
            <a:r>
              <a:rPr lang="en-US" sz="2000" b="1" dirty="0" err="1" smtClean="0"/>
              <a:t>TargetVersion</a:t>
            </a:r>
            <a:r>
              <a:rPr lang="en-US" sz="2000" b="1" dirty="0" smtClean="0"/>
              <a:t>:</a:t>
            </a:r>
            <a:r>
              <a:rPr lang="en-US" sz="2000" dirty="0" smtClean="0"/>
              <a:t> </a:t>
            </a:r>
            <a:r>
              <a:rPr lang="en-US" sz="2000" dirty="0"/>
              <a:t>15.0.27.0</a:t>
            </a:r>
          </a:p>
          <a:p>
            <a:r>
              <a:rPr lang="en-US" sz="2000" b="1" dirty="0" err="1" smtClean="0"/>
              <a:t>BackwardsCompatibleSchemaVersion</a:t>
            </a:r>
            <a:r>
              <a:rPr lang="en-US" sz="2000" b="1" dirty="0" smtClean="0"/>
              <a:t>:</a:t>
            </a:r>
            <a:r>
              <a:rPr lang="en-US" sz="2000" dirty="0" smtClean="0"/>
              <a:t> </a:t>
            </a:r>
            <a:r>
              <a:rPr lang="en-US" sz="2000" dirty="0"/>
              <a:t>15.0.27.0</a:t>
            </a:r>
          </a:p>
          <a:p>
            <a:r>
              <a:rPr lang="en-US" sz="2000" b="1" dirty="0" err="1" smtClean="0"/>
              <a:t>CompatibilityLevel</a:t>
            </a:r>
            <a:r>
              <a:rPr lang="en-US" sz="2000" b="1" dirty="0" smtClean="0"/>
              <a:t>:</a:t>
            </a:r>
            <a:r>
              <a:rPr lang="en-US" sz="2000" dirty="0" smtClean="0"/>
              <a:t> </a:t>
            </a:r>
            <a:r>
              <a:rPr lang="en-US" sz="2000" dirty="0"/>
              <a:t>15</a:t>
            </a:r>
          </a:p>
        </p:txBody>
      </p:sp>
    </p:spTree>
    <p:extLst>
      <p:ext uri="{BB962C8B-B14F-4D97-AF65-F5344CB8AC3E}">
        <p14:creationId xmlns:p14="http://schemas.microsoft.com/office/powerpoint/2010/main" val="1692343033"/>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Maintenance Windows</a:t>
            </a:r>
            <a:endParaRPr lang="en-US" dirty="0"/>
          </a:p>
        </p:txBody>
      </p:sp>
      <p:sp>
        <p:nvSpPr>
          <p:cNvPr id="6" name="Text Placeholder 5"/>
          <p:cNvSpPr>
            <a:spLocks noGrp="1"/>
          </p:cNvSpPr>
          <p:nvPr>
            <p:ph type="body" sz="quarter" idx="10"/>
          </p:nvPr>
        </p:nvSpPr>
        <p:spPr>
          <a:xfrm>
            <a:off x="274638" y="1212850"/>
            <a:ext cx="11887200" cy="4801314"/>
          </a:xfrm>
        </p:spPr>
        <p:txBody>
          <a:bodyPr/>
          <a:lstStyle/>
          <a:p>
            <a:r>
              <a:rPr lang="en-US" dirty="0" smtClean="0"/>
              <a:t>Set at individual content databases</a:t>
            </a:r>
          </a:p>
          <a:p>
            <a:pPr lvl="1"/>
            <a:r>
              <a:rPr lang="en-US" dirty="0" smtClean="0"/>
              <a:t>Tracked in a collection </a:t>
            </a:r>
            <a:r>
              <a:rPr lang="en-US" dirty="0" err="1" smtClean="0"/>
              <a:t>SPContentDatabase.MaintenanceWindows</a:t>
            </a:r>
            <a:endParaRPr lang="en-US" dirty="0"/>
          </a:p>
          <a:p>
            <a:r>
              <a:rPr lang="en-US" dirty="0" smtClean="0"/>
              <a:t>Can have zero or more maintenance window objects</a:t>
            </a:r>
          </a:p>
          <a:p>
            <a:pPr lvl="1"/>
            <a:r>
              <a:rPr lang="en-US" dirty="0" smtClean="0"/>
              <a:t>Processed with lowest ordinal overriding later ones if times overlap</a:t>
            </a:r>
          </a:p>
          <a:p>
            <a:pPr lvl="1"/>
            <a:r>
              <a:rPr lang="en-US" dirty="0" smtClean="0"/>
              <a:t>Values:</a:t>
            </a:r>
          </a:p>
          <a:p>
            <a:pPr marL="342900" lvl="1" indent="-342900">
              <a:buFont typeface="Arial" panose="020B0604020202020204" pitchFamily="34" charset="0"/>
              <a:buChar char="•"/>
            </a:pPr>
            <a:r>
              <a:rPr lang="fr-FR" dirty="0" err="1" smtClean="0"/>
              <a:t>MaintenanceStartDate</a:t>
            </a:r>
            <a:r>
              <a:rPr lang="fr-FR" dirty="0" smtClean="0"/>
              <a:t> – </a:t>
            </a:r>
            <a:r>
              <a:rPr lang="fr-FR" dirty="0" err="1" smtClean="0"/>
              <a:t>When</a:t>
            </a:r>
            <a:r>
              <a:rPr lang="fr-FR" dirty="0" smtClean="0"/>
              <a:t> maintenance </a:t>
            </a:r>
            <a:r>
              <a:rPr lang="fr-FR" dirty="0" err="1" smtClean="0"/>
              <a:t>will</a:t>
            </a:r>
            <a:r>
              <a:rPr lang="fr-FR" dirty="0" smtClean="0"/>
              <a:t> </a:t>
            </a:r>
            <a:r>
              <a:rPr lang="fr-FR" dirty="0" err="1" smtClean="0"/>
              <a:t>begin</a:t>
            </a:r>
            <a:endParaRPr lang="fr-FR" dirty="0" smtClean="0"/>
          </a:p>
          <a:p>
            <a:pPr marL="342900" lvl="1" indent="-342900">
              <a:buFont typeface="Arial" panose="020B0604020202020204" pitchFamily="34" charset="0"/>
              <a:buChar char="•"/>
            </a:pPr>
            <a:r>
              <a:rPr lang="fr-FR" dirty="0" err="1" smtClean="0"/>
              <a:t>MaintenanceEndDate</a:t>
            </a:r>
            <a:r>
              <a:rPr lang="fr-FR" dirty="0" smtClean="0"/>
              <a:t> </a:t>
            </a:r>
            <a:r>
              <a:rPr lang="fr-FR" dirty="0"/>
              <a:t>– </a:t>
            </a:r>
            <a:r>
              <a:rPr lang="fr-FR" dirty="0" err="1"/>
              <a:t>When</a:t>
            </a:r>
            <a:r>
              <a:rPr lang="fr-FR" dirty="0"/>
              <a:t> maintenance </a:t>
            </a:r>
            <a:r>
              <a:rPr lang="fr-FR" dirty="0" err="1"/>
              <a:t>will</a:t>
            </a:r>
            <a:r>
              <a:rPr lang="fr-FR" dirty="0"/>
              <a:t> </a:t>
            </a:r>
            <a:r>
              <a:rPr lang="fr-FR" dirty="0" smtClean="0"/>
              <a:t>end</a:t>
            </a:r>
            <a:endParaRPr lang="fr-FR" dirty="0"/>
          </a:p>
          <a:p>
            <a:pPr marL="342900" lvl="1" indent="-342900">
              <a:buFont typeface="Arial" panose="020B0604020202020204" pitchFamily="34" charset="0"/>
              <a:buChar char="•"/>
            </a:pPr>
            <a:r>
              <a:rPr lang="fr-FR" dirty="0" smtClean="0"/>
              <a:t>Duration – How long maintenance </a:t>
            </a:r>
            <a:r>
              <a:rPr lang="fr-FR" dirty="0" err="1" smtClean="0"/>
              <a:t>will</a:t>
            </a:r>
            <a:r>
              <a:rPr lang="fr-FR" dirty="0" smtClean="0"/>
              <a:t> last</a:t>
            </a:r>
          </a:p>
          <a:p>
            <a:pPr marL="342900" lvl="1" indent="-342900">
              <a:buFont typeface="Arial" panose="020B0604020202020204" pitchFamily="34" charset="0"/>
              <a:buChar char="•"/>
            </a:pPr>
            <a:r>
              <a:rPr lang="fr-FR" dirty="0" err="1" smtClean="0"/>
              <a:t>NotificationStartDate</a:t>
            </a:r>
            <a:r>
              <a:rPr lang="fr-FR" dirty="0"/>
              <a:t> – </a:t>
            </a:r>
            <a:r>
              <a:rPr lang="fr-FR" dirty="0" err="1"/>
              <a:t>When</a:t>
            </a:r>
            <a:r>
              <a:rPr lang="fr-FR" dirty="0"/>
              <a:t> </a:t>
            </a:r>
            <a:r>
              <a:rPr lang="fr-FR" dirty="0" smtClean="0"/>
              <a:t>to </a:t>
            </a:r>
            <a:r>
              <a:rPr lang="fr-FR" dirty="0" err="1" smtClean="0"/>
              <a:t>start</a:t>
            </a:r>
            <a:r>
              <a:rPr lang="fr-FR" dirty="0" smtClean="0"/>
              <a:t> </a:t>
            </a:r>
            <a:r>
              <a:rPr lang="fr-FR" dirty="0" err="1" smtClean="0"/>
              <a:t>showing</a:t>
            </a:r>
            <a:r>
              <a:rPr lang="fr-FR" dirty="0" smtClean="0"/>
              <a:t> notification</a:t>
            </a:r>
            <a:endParaRPr lang="fr-FR" dirty="0"/>
          </a:p>
          <a:p>
            <a:pPr marL="342900" lvl="1" indent="-342900">
              <a:buFont typeface="Arial" panose="020B0604020202020204" pitchFamily="34" charset="0"/>
              <a:buChar char="•"/>
            </a:pPr>
            <a:r>
              <a:rPr lang="fr-FR" dirty="0" err="1" smtClean="0"/>
              <a:t>NotificationEndDate</a:t>
            </a:r>
            <a:r>
              <a:rPr lang="fr-FR" dirty="0"/>
              <a:t> – </a:t>
            </a:r>
            <a:r>
              <a:rPr lang="fr-FR" dirty="0" err="1"/>
              <a:t>When</a:t>
            </a:r>
            <a:r>
              <a:rPr lang="fr-FR" dirty="0"/>
              <a:t> to </a:t>
            </a:r>
            <a:r>
              <a:rPr lang="fr-FR" dirty="0" smtClean="0"/>
              <a:t>stop </a:t>
            </a:r>
            <a:r>
              <a:rPr lang="fr-FR" dirty="0" err="1"/>
              <a:t>showing</a:t>
            </a:r>
            <a:r>
              <a:rPr lang="fr-FR" dirty="0"/>
              <a:t> notification</a:t>
            </a:r>
          </a:p>
          <a:p>
            <a:pPr marL="342900" lvl="1" indent="-342900">
              <a:buFont typeface="Arial" panose="020B0604020202020204" pitchFamily="34" charset="0"/>
              <a:buChar char="•"/>
            </a:pPr>
            <a:r>
              <a:rPr lang="fr-FR" dirty="0" err="1" smtClean="0"/>
              <a:t>MaintenanceType</a:t>
            </a:r>
            <a:r>
              <a:rPr lang="fr-FR" dirty="0" smtClean="0"/>
              <a:t> – </a:t>
            </a:r>
            <a:r>
              <a:rPr lang="fr-FR" dirty="0" err="1" smtClean="0"/>
              <a:t>What</a:t>
            </a:r>
            <a:r>
              <a:rPr lang="fr-FR" dirty="0" smtClean="0"/>
              <a:t> type of maintenance </a:t>
            </a:r>
            <a:r>
              <a:rPr lang="fr-FR" dirty="0" err="1" smtClean="0"/>
              <a:t>is</a:t>
            </a:r>
            <a:r>
              <a:rPr lang="fr-FR" dirty="0" smtClean="0"/>
              <a:t> </a:t>
            </a:r>
            <a:r>
              <a:rPr lang="fr-FR" dirty="0" err="1" smtClean="0"/>
              <a:t>occuring</a:t>
            </a:r>
            <a:endParaRPr lang="fr-FR" dirty="0"/>
          </a:p>
          <a:p>
            <a:pPr marL="342900" lvl="1" indent="-342900">
              <a:buFont typeface="Arial" panose="020B0604020202020204" pitchFamily="34" charset="0"/>
              <a:buChar char="•"/>
            </a:pPr>
            <a:r>
              <a:rPr lang="fr-FR" dirty="0" err="1" smtClean="0"/>
              <a:t>MaintenanceLink</a:t>
            </a:r>
            <a:r>
              <a:rPr lang="fr-FR" dirty="0"/>
              <a:t> – </a:t>
            </a:r>
            <a:r>
              <a:rPr lang="fr-FR" dirty="0" smtClean="0"/>
              <a:t>If set, </a:t>
            </a:r>
            <a:r>
              <a:rPr lang="fr-FR" dirty="0" err="1" smtClean="0"/>
              <a:t>add</a:t>
            </a:r>
            <a:r>
              <a:rPr lang="fr-FR" dirty="0" smtClean="0"/>
              <a:t> a </a:t>
            </a:r>
            <a:r>
              <a:rPr lang="fr-FR" dirty="0" err="1" smtClean="0"/>
              <a:t>link</a:t>
            </a:r>
            <a:r>
              <a:rPr lang="fr-FR" dirty="0" smtClean="0"/>
              <a:t> to the message </a:t>
            </a:r>
            <a:r>
              <a:rPr lang="fr-FR" dirty="0" err="1" smtClean="0"/>
              <a:t>that</a:t>
            </a:r>
            <a:r>
              <a:rPr lang="fr-FR" dirty="0" smtClean="0"/>
              <a:t> points to </a:t>
            </a:r>
            <a:r>
              <a:rPr lang="fr-FR" dirty="0" err="1" smtClean="0"/>
              <a:t>this</a:t>
            </a:r>
            <a:r>
              <a:rPr lang="fr-FR" dirty="0" smtClean="0"/>
              <a:t> URL</a:t>
            </a:r>
            <a:endParaRPr lang="en-US" dirty="0" smtClean="0"/>
          </a:p>
        </p:txBody>
      </p:sp>
    </p:spTree>
    <p:extLst>
      <p:ext uri="{BB962C8B-B14F-4D97-AF65-F5344CB8AC3E}">
        <p14:creationId xmlns:p14="http://schemas.microsoft.com/office/powerpoint/2010/main" val="3163488502"/>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2" y="-46950"/>
            <a:ext cx="12436475" cy="2367124"/>
            <a:chOff x="0" y="-46033"/>
            <a:chExt cx="12188825" cy="2320920"/>
          </a:xfrm>
        </p:grpSpPr>
        <p:sp>
          <p:nvSpPr>
            <p:cNvPr id="13" name="Rectangle 12"/>
            <p:cNvSpPr/>
            <p:nvPr/>
          </p:nvSpPr>
          <p:spPr bwMode="auto">
            <a:xfrm>
              <a:off x="0" y="-46033"/>
              <a:ext cx="12188825" cy="1735133"/>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182880" rIns="182880" bIns="45718" numCol="1" rtlCol="0" anchor="t" anchorCtr="0" compatLnSpc="1">
              <a:prstTxWarp prst="textNoShape">
                <a:avLst/>
              </a:prstTxWarp>
            </a:bodyPr>
            <a:lstStyle/>
            <a:p>
              <a:pPr algn="ctr" defTabSz="932381" fontAlgn="base">
                <a:spcBef>
                  <a:spcPct val="0"/>
                </a:spcBef>
                <a:spcAft>
                  <a:spcPct val="0"/>
                </a:spcAft>
              </a:pPr>
              <a:endParaRPr lang="en-US" sz="2200" dirty="0">
                <a:gradFill>
                  <a:gsLst>
                    <a:gs pos="0">
                      <a:srgbClr val="FFFFFF"/>
                    </a:gs>
                    <a:gs pos="100000">
                      <a:srgbClr val="FFFFFF"/>
                    </a:gs>
                  </a:gsLst>
                  <a:lin ang="5400000" scaled="0"/>
                </a:gradFill>
                <a:latin typeface="Segoe Condensed" pitchFamily="34" charset="0"/>
              </a:endParaRPr>
            </a:p>
          </p:txBody>
        </p:sp>
        <p:sp>
          <p:nvSpPr>
            <p:cNvPr id="6" name="Right Triangle 5"/>
            <p:cNvSpPr/>
            <p:nvPr/>
          </p:nvSpPr>
          <p:spPr bwMode="auto">
            <a:xfrm rot="5400000">
              <a:off x="50006" y="1613694"/>
              <a:ext cx="612774" cy="709612"/>
            </a:xfrm>
            <a:prstGeom prst="rtTriangle">
              <a:avLst/>
            </a:prstGeom>
            <a:solidFill>
              <a:srgbClr val="0072C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51122" fontAlgn="base">
                <a:spcBef>
                  <a:spcPct val="0"/>
                </a:spcBef>
                <a:spcAft>
                  <a:spcPct val="0"/>
                </a:spcAft>
              </a:pPr>
              <a:endParaRPr lang="en-US" sz="2000" dirty="0">
                <a:gradFill>
                  <a:gsLst>
                    <a:gs pos="0">
                      <a:srgbClr val="FFFFFF"/>
                    </a:gs>
                    <a:gs pos="100000">
                      <a:srgbClr val="FFFFFF"/>
                    </a:gs>
                  </a:gsLst>
                  <a:lin ang="5400000" scaled="0"/>
                </a:gradFill>
              </a:endParaRPr>
            </a:p>
          </p:txBody>
        </p:sp>
      </p:grpSp>
      <p:sp>
        <p:nvSpPr>
          <p:cNvPr id="11" name="Text Placeholder 3"/>
          <p:cNvSpPr txBox="1">
            <a:spLocks/>
          </p:cNvSpPr>
          <p:nvPr/>
        </p:nvSpPr>
        <p:spPr>
          <a:xfrm>
            <a:off x="482689" y="2498276"/>
            <a:ext cx="7071847" cy="4093723"/>
          </a:xfrm>
          <a:prstGeom prst="rect">
            <a:avLst/>
          </a:prstGeom>
        </p:spPr>
        <p:txBody>
          <a:bodyPr lIns="93269" tIns="46635" rIns="93269" bIns="46635"/>
          <a:lstStyle>
            <a:lvl1pPr marL="336078" marR="0" indent="-336078" algn="l" defTabSz="914185" rtl="0" eaLnBrk="1" fontAlgn="auto" latinLnBrk="0" hangingPunct="1">
              <a:lnSpc>
                <a:spcPct val="90000"/>
              </a:lnSpc>
              <a:spcBef>
                <a:spcPct val="20000"/>
              </a:spcBef>
              <a:spcAft>
                <a:spcPts val="0"/>
              </a:spcAft>
              <a:buClrTx/>
              <a:buSzPct val="90000"/>
              <a:buFont typeface="Arial" pitchFamily="34" charset="0"/>
              <a:buChar char="•"/>
              <a:tabLst/>
              <a:defRPr sz="3900" kern="1200" spc="0" baseline="0">
                <a:gradFill>
                  <a:gsLst>
                    <a:gs pos="1250">
                      <a:schemeClr val="tx1"/>
                    </a:gs>
                    <a:gs pos="100000">
                      <a:schemeClr val="tx1"/>
                    </a:gs>
                  </a:gsLst>
                  <a:lin ang="5400000" scaled="0"/>
                </a:gradFill>
                <a:latin typeface="+mj-lt"/>
                <a:ea typeface="+mn-ea"/>
                <a:cs typeface="+mn-cs"/>
              </a:defRPr>
            </a:lvl1pPr>
            <a:lvl2pPr marL="572577" marR="0" indent="-236499" algn="l" defTabSz="914185"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84182"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08233"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32284"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14005"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99"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91"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84"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0000"/>
              </a:lnSpc>
              <a:spcBef>
                <a:spcPts val="1836"/>
              </a:spcBef>
              <a:buNone/>
            </a:pPr>
            <a:r>
              <a:rPr lang="en-US" sz="3300" dirty="0">
                <a:gradFill>
                  <a:gsLst>
                    <a:gs pos="1250">
                      <a:srgbClr val="505050"/>
                    </a:gs>
                    <a:gs pos="100000">
                      <a:srgbClr val="505050"/>
                    </a:gs>
                  </a:gsLst>
                  <a:lin ang="5400000" scaled="0"/>
                </a:gradFill>
              </a:rPr>
              <a:t>Evaluate this session now on </a:t>
            </a:r>
            <a:r>
              <a:rPr lang="en-US" sz="3300" dirty="0" err="1">
                <a:gradFill>
                  <a:gsLst>
                    <a:gs pos="1250">
                      <a:srgbClr val="505050"/>
                    </a:gs>
                    <a:gs pos="100000">
                      <a:srgbClr val="505050"/>
                    </a:gs>
                  </a:gsLst>
                  <a:lin ang="5400000" scaled="0"/>
                </a:gradFill>
              </a:rPr>
              <a:t>MySPC</a:t>
            </a:r>
            <a:r>
              <a:rPr lang="en-US" sz="3300" dirty="0">
                <a:gradFill>
                  <a:gsLst>
                    <a:gs pos="1250">
                      <a:srgbClr val="505050"/>
                    </a:gs>
                    <a:gs pos="100000">
                      <a:srgbClr val="505050"/>
                    </a:gs>
                  </a:gsLst>
                  <a:lin ang="5400000" scaled="0"/>
                </a:gradFill>
              </a:rPr>
              <a:t> </a:t>
            </a:r>
            <a:br>
              <a:rPr lang="en-US" sz="3300" dirty="0">
                <a:gradFill>
                  <a:gsLst>
                    <a:gs pos="1250">
                      <a:srgbClr val="505050"/>
                    </a:gs>
                    <a:gs pos="100000">
                      <a:srgbClr val="505050"/>
                    </a:gs>
                  </a:gsLst>
                  <a:lin ang="5400000" scaled="0"/>
                </a:gradFill>
              </a:rPr>
            </a:br>
            <a:r>
              <a:rPr lang="en-US" sz="3300" dirty="0">
                <a:gradFill>
                  <a:gsLst>
                    <a:gs pos="1250">
                      <a:srgbClr val="505050"/>
                    </a:gs>
                    <a:gs pos="100000">
                      <a:srgbClr val="505050"/>
                    </a:gs>
                  </a:gsLst>
                  <a:lin ang="5400000" scaled="0"/>
                </a:gradFill>
              </a:rPr>
              <a:t>using your laptop or mobile device: </a:t>
            </a:r>
            <a:r>
              <a:rPr lang="en-US" sz="2900" dirty="0">
                <a:gradFill>
                  <a:gsLst>
                    <a:gs pos="1250">
                      <a:srgbClr val="505050"/>
                    </a:gs>
                    <a:gs pos="100000">
                      <a:srgbClr val="505050"/>
                    </a:gs>
                  </a:gsLst>
                  <a:lin ang="5400000" scaled="0"/>
                </a:gradFill>
                <a:latin typeface="Segoe UI"/>
                <a:hlinkClick r:id="rId2"/>
              </a:rPr>
              <a:t>http://myspc.sharepointconference.com</a:t>
            </a:r>
            <a:endParaRPr lang="en-US" sz="2900" dirty="0">
              <a:solidFill>
                <a:srgbClr val="505050"/>
              </a:solidFill>
              <a:latin typeface="Segoe UI"/>
            </a:endParaRPr>
          </a:p>
        </p:txBody>
      </p:sp>
      <p:sp>
        <p:nvSpPr>
          <p:cNvPr id="17" name="Title 9"/>
          <p:cNvSpPr txBox="1">
            <a:spLocks/>
          </p:cNvSpPr>
          <p:nvPr/>
        </p:nvSpPr>
        <p:spPr>
          <a:xfrm>
            <a:off x="482687" y="179227"/>
            <a:ext cx="4736162" cy="1661200"/>
          </a:xfrm>
          <a:prstGeom prst="rect">
            <a:avLst/>
          </a:prstGeom>
        </p:spPr>
        <p:txBody>
          <a:bodyPr vert="horz" wrap="square" lIns="146260" tIns="91413" rIns="146260" bIns="91413" rtlCol="0" anchor="t">
            <a:noAutofit/>
          </a:bodyPr>
          <a:lstStyle>
            <a:lvl1pPr algn="l" defTabSz="914185" rtl="0" eaLnBrk="1" latinLnBrk="0" hangingPunct="1">
              <a:lnSpc>
                <a:spcPct val="90000"/>
              </a:lnSpc>
              <a:spcBef>
                <a:spcPct val="0"/>
              </a:spcBef>
              <a:buNone/>
              <a:defRPr lang="en-US" sz="5300"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8200" err="1">
                <a:solidFill>
                  <a:srgbClr val="FFFFFF"/>
                </a:solidFill>
              </a:rPr>
              <a:t>MySPC</a:t>
            </a:r>
            <a:endParaRPr sz="8200">
              <a:solidFill>
                <a:srgbClr val="FFFFFF"/>
              </a:solidFill>
            </a:endParaRP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7774" y="6109310"/>
            <a:ext cx="1830338" cy="499354"/>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28498"/>
          <a:stretch/>
        </p:blipFill>
        <p:spPr>
          <a:xfrm>
            <a:off x="2396462" y="4416200"/>
            <a:ext cx="2478258" cy="1626691"/>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0786" y="2434323"/>
            <a:ext cx="4361382" cy="326492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79786" y="3374962"/>
            <a:ext cx="1572756" cy="2547596"/>
          </a:xfrm>
          <a:prstGeom prst="rect">
            <a:avLst/>
          </a:prstGeom>
        </p:spPr>
      </p:pic>
    </p:spTree>
    <p:extLst>
      <p:ext uri="{BB962C8B-B14F-4D97-AF65-F5344CB8AC3E}">
        <p14:creationId xmlns:p14="http://schemas.microsoft.com/office/powerpoint/2010/main" val="289525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mtClean="0"/>
              <a:t>Deferred Site Collection Upgrade Internals</a:t>
            </a:r>
            <a:endParaRPr lang="en-US" dirty="0"/>
          </a:p>
        </p:txBody>
      </p:sp>
    </p:spTree>
    <p:extLst>
      <p:ext uri="{BB962C8B-B14F-4D97-AF65-F5344CB8AC3E}">
        <p14:creationId xmlns:p14="http://schemas.microsoft.com/office/powerpoint/2010/main" val="1934970816"/>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92700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Deferred Site Collection Upgrade Flowchart</a:t>
            </a:r>
            <a:endParaRPr lang="en-US" dirty="0"/>
          </a:p>
        </p:txBody>
      </p:sp>
      <p:sp>
        <p:nvSpPr>
          <p:cNvPr id="3" name="Content Placeholder 2"/>
          <p:cNvSpPr>
            <a:spLocks noGrp="1"/>
          </p:cNvSpPr>
          <p:nvPr>
            <p:ph idx="1"/>
          </p:nvPr>
        </p:nvSpPr>
        <p:spPr/>
        <p:txBody>
          <a:bodyPr/>
          <a:lstStyle/>
          <a:p>
            <a:endParaRPr lang="en-US" dirty="0"/>
          </a:p>
          <a:p>
            <a:endParaRPr lang="en-US" dirty="0"/>
          </a:p>
        </p:txBody>
      </p:sp>
      <p:sp>
        <p:nvSpPr>
          <p:cNvPr id="5" name="Text Placeholder 4"/>
          <p:cNvSpPr>
            <a:spLocks noGrp="1"/>
          </p:cNvSpPr>
          <p:nvPr>
            <p:ph type="body" sz="half" idx="2"/>
          </p:nvPr>
        </p:nvSpPr>
        <p:spPr>
          <a:xfrm>
            <a:off x="856628" y="2098356"/>
            <a:ext cx="4011087" cy="4446906"/>
          </a:xfrm>
        </p:spPr>
        <p:txBody>
          <a:bodyPr>
            <a:normAutofit fontScale="92500" lnSpcReduction="20000"/>
          </a:bodyPr>
          <a:lstStyle/>
          <a:p>
            <a:r>
              <a:rPr lang="en-US" b="1" dirty="0" smtClean="0"/>
              <a:t>Check Site Collection Health UI</a:t>
            </a:r>
          </a:p>
          <a:p>
            <a:pPr marL="349724" indent="-349724">
              <a:buFont typeface="+mj-lt"/>
              <a:buAutoNum type="arabicPeriod"/>
            </a:pPr>
            <a:r>
              <a:rPr lang="en-US" dirty="0" smtClean="0"/>
              <a:t>Scan site </a:t>
            </a:r>
            <a:r>
              <a:rPr lang="en-US" dirty="0"/>
              <a:t>collection</a:t>
            </a:r>
            <a:endParaRPr lang="en-US" dirty="0" smtClean="0"/>
          </a:p>
          <a:p>
            <a:pPr marL="349724" indent="-349724">
              <a:buFont typeface="+mj-lt"/>
              <a:buAutoNum type="arabicPeriod"/>
            </a:pPr>
            <a:r>
              <a:rPr lang="en-US" dirty="0" smtClean="0"/>
              <a:t>(Optionally) repair site collection if requested</a:t>
            </a:r>
          </a:p>
          <a:p>
            <a:pPr marL="349724" indent="-349724">
              <a:buFont typeface="+mj-lt"/>
              <a:buAutoNum type="arabicPeriod"/>
            </a:pPr>
            <a:r>
              <a:rPr lang="en-US" dirty="0" smtClean="0"/>
              <a:t>Show health check results page</a:t>
            </a:r>
          </a:p>
          <a:p>
            <a:r>
              <a:rPr lang="en-US" b="1" dirty="0" smtClean="0"/>
              <a:t>Request Site Collection Upgrade</a:t>
            </a:r>
            <a:r>
              <a:rPr lang="en-US" b="1" dirty="0"/>
              <a:t> UI</a:t>
            </a:r>
            <a:endParaRPr lang="en-US" b="1" dirty="0" smtClean="0"/>
          </a:p>
          <a:p>
            <a:pPr marL="349724" indent="-349724">
              <a:buFont typeface="+mj-lt"/>
              <a:buAutoNum type="arabicPeriod"/>
            </a:pPr>
            <a:r>
              <a:rPr lang="en-US" dirty="0" smtClean="0"/>
              <a:t>Check site collection health</a:t>
            </a:r>
          </a:p>
          <a:p>
            <a:pPr marL="349724" indent="-349724">
              <a:buFont typeface="+mj-lt"/>
              <a:buAutoNum type="arabicPeriod"/>
            </a:pPr>
            <a:r>
              <a:rPr lang="en-US" dirty="0" smtClean="0"/>
              <a:t>If errors found, shows results</a:t>
            </a:r>
          </a:p>
          <a:p>
            <a:pPr marL="349724" indent="-349724">
              <a:buFont typeface="+mj-lt"/>
              <a:buAutoNum type="arabicPeriod"/>
            </a:pPr>
            <a:r>
              <a:rPr lang="en-US" dirty="0" smtClean="0"/>
              <a:t>Queue site collection upgrade</a:t>
            </a:r>
          </a:p>
          <a:p>
            <a:pPr marL="349724" indent="-349724">
              <a:buFont typeface="+mj-lt"/>
              <a:buAutoNum type="arabicPeriod"/>
            </a:pPr>
            <a:r>
              <a:rPr lang="en-US" dirty="0" smtClean="0"/>
              <a:t>Run upgrade in-process or in timer job</a:t>
            </a:r>
          </a:p>
          <a:p>
            <a:pPr marL="349724" indent="-349724">
              <a:buFont typeface="+mj-lt"/>
              <a:buAutoNum type="arabicPeriod"/>
            </a:pPr>
            <a:r>
              <a:rPr lang="en-US" dirty="0" smtClean="0"/>
              <a:t>Monitor upgrade and show results page</a:t>
            </a:r>
          </a:p>
          <a:p>
            <a:r>
              <a:rPr lang="en-US" b="1" dirty="0" smtClean="0"/>
              <a:t>Create Evaluation Site Collection</a:t>
            </a:r>
            <a:r>
              <a:rPr lang="en-US" b="1" dirty="0"/>
              <a:t> UI</a:t>
            </a:r>
            <a:endParaRPr lang="en-US" b="1" dirty="0" smtClean="0"/>
          </a:p>
          <a:p>
            <a:pPr marL="349724" indent="-349724">
              <a:buFont typeface="+mj-lt"/>
              <a:buAutoNum type="arabicPeriod"/>
            </a:pPr>
            <a:r>
              <a:rPr lang="en-US" dirty="0" smtClean="0"/>
              <a:t>Verify if evaluation </a:t>
            </a:r>
            <a:r>
              <a:rPr lang="en-US" dirty="0"/>
              <a:t>site collection </a:t>
            </a:r>
            <a:r>
              <a:rPr lang="en-US" dirty="0" smtClean="0"/>
              <a:t>can be requested</a:t>
            </a:r>
          </a:p>
          <a:p>
            <a:pPr marL="349724" indent="-349724">
              <a:buFont typeface="+mj-lt"/>
              <a:buAutoNum type="arabicPeriod"/>
            </a:pPr>
            <a:r>
              <a:rPr lang="en-US" dirty="0" smtClean="0"/>
              <a:t>Queue </a:t>
            </a:r>
            <a:r>
              <a:rPr lang="en-US" dirty="0"/>
              <a:t>evaluation site collection </a:t>
            </a:r>
            <a:r>
              <a:rPr lang="en-US" dirty="0" smtClean="0"/>
              <a:t>creation</a:t>
            </a:r>
          </a:p>
          <a:p>
            <a:pPr marL="349724" indent="-349724">
              <a:buFont typeface="+mj-lt"/>
              <a:buAutoNum type="arabicPeriod"/>
            </a:pPr>
            <a:r>
              <a:rPr lang="en-US" dirty="0" smtClean="0"/>
              <a:t>Send queuing email to site collection admin</a:t>
            </a:r>
          </a:p>
          <a:p>
            <a:pPr marL="349724" indent="-349724">
              <a:buFont typeface="+mj-lt"/>
              <a:buAutoNum type="arabicPeriod"/>
            </a:pPr>
            <a:r>
              <a:rPr lang="en-US" dirty="0" smtClean="0"/>
              <a:t>First timer job creates evaluation site</a:t>
            </a:r>
          </a:p>
          <a:p>
            <a:pPr marL="349724" indent="-349724">
              <a:buFont typeface="+mj-lt"/>
              <a:buAutoNum type="arabicPeriod"/>
            </a:pPr>
            <a:r>
              <a:rPr lang="en-US" dirty="0" smtClean="0"/>
              <a:t>Second timer job upgrades site collection</a:t>
            </a:r>
          </a:p>
          <a:p>
            <a:pPr marL="349724" indent="-349724">
              <a:buFont typeface="+mj-lt"/>
              <a:buAutoNum type="arabicPeriod"/>
            </a:pPr>
            <a:r>
              <a:rPr lang="en-US" dirty="0" smtClean="0"/>
              <a:t>Send upgrade email to site collection admin</a:t>
            </a:r>
          </a:p>
          <a:p>
            <a:endParaRPr lang="en-US" dirty="0" smtClean="0"/>
          </a:p>
        </p:txBody>
      </p:sp>
      <p:pic>
        <p:nvPicPr>
          <p:cNvPr id="7" name="Picture 6"/>
          <p:cNvPicPr>
            <a:picLocks noChangeAspect="1"/>
          </p:cNvPicPr>
          <p:nvPr/>
        </p:nvPicPr>
        <p:blipFill rotWithShape="1">
          <a:blip r:embed="rId3"/>
          <a:srcRect l="-1791" t="-2354" r="-2797" b="-2597"/>
          <a:stretch/>
        </p:blipFill>
        <p:spPr>
          <a:xfrm>
            <a:off x="4999037" y="373062"/>
            <a:ext cx="7106730" cy="6289865"/>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0" lon="1200000" rev="0"/>
            </a:camera>
            <a:lightRig rig="soft" dir="t"/>
          </a:scene3d>
          <a:sp3d contourW="12700" prstMaterial="matte">
            <a:bevelT w="63500" h="50800"/>
            <a:contourClr>
              <a:srgbClr val="C0C0C0"/>
            </a:contourClr>
          </a:sp3d>
        </p:spPr>
      </p:pic>
    </p:spTree>
    <p:extLst>
      <p:ext uri="{BB962C8B-B14F-4D97-AF65-F5344CB8AC3E}">
        <p14:creationId xmlns:p14="http://schemas.microsoft.com/office/powerpoint/2010/main" val="3364081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CompatibilityLevel</a:t>
            </a:r>
            <a:endParaRPr lang="en-US" dirty="0"/>
          </a:p>
        </p:txBody>
      </p:sp>
      <p:sp>
        <p:nvSpPr>
          <p:cNvPr id="5" name="Content Placeholder 4"/>
          <p:cNvSpPr>
            <a:spLocks noGrp="1"/>
          </p:cNvSpPr>
          <p:nvPr>
            <p:ph type="body" sz="quarter" idx="10"/>
          </p:nvPr>
        </p:nvSpPr>
        <p:spPr>
          <a:xfrm>
            <a:off x="274637" y="1212850"/>
            <a:ext cx="12161837" cy="6044732"/>
          </a:xfrm>
        </p:spPr>
        <p:txBody>
          <a:bodyPr/>
          <a:lstStyle/>
          <a:p>
            <a:r>
              <a:rPr lang="en-US" sz="3200" dirty="0" smtClean="0"/>
              <a:t>Tracks current site collection mode and behavior within OM</a:t>
            </a:r>
          </a:p>
          <a:p>
            <a:r>
              <a:rPr lang="en-US" sz="3200" dirty="0" smtClean="0"/>
              <a:t>Tracked on site collection (</a:t>
            </a:r>
            <a:r>
              <a:rPr lang="en-US" sz="3200" dirty="0" err="1" smtClean="0"/>
              <a:t>SPSite.CompatibilityLevel</a:t>
            </a:r>
            <a:r>
              <a:rPr lang="en-US" sz="3200" dirty="0" smtClean="0"/>
              <a:t>)</a:t>
            </a:r>
          </a:p>
          <a:p>
            <a:pPr lvl="1"/>
            <a:r>
              <a:rPr lang="en-US" sz="1600" dirty="0" smtClean="0"/>
              <a:t>All 2010 sites are </a:t>
            </a:r>
            <a:r>
              <a:rPr lang="en-US" sz="1600" dirty="0" err="1" smtClean="0"/>
              <a:t>CompatibilityLevel</a:t>
            </a:r>
            <a:r>
              <a:rPr lang="en-US" sz="1600" dirty="0" smtClean="0"/>
              <a:t> = 14</a:t>
            </a:r>
          </a:p>
          <a:p>
            <a:pPr lvl="1"/>
            <a:r>
              <a:rPr lang="en-US" sz="1600" dirty="0" smtClean="0"/>
              <a:t>All 2013 sites are </a:t>
            </a:r>
            <a:r>
              <a:rPr lang="en-US" sz="1600" dirty="0" err="1" smtClean="0"/>
              <a:t>CompatibilityLevel</a:t>
            </a:r>
            <a:r>
              <a:rPr lang="en-US" sz="1600" dirty="0" smtClean="0"/>
              <a:t> = 15</a:t>
            </a:r>
          </a:p>
          <a:p>
            <a:r>
              <a:rPr lang="en-US" sz="3200" dirty="0" smtClean="0"/>
              <a:t>Set on site collection at database upgrade or site creation</a:t>
            </a:r>
          </a:p>
          <a:p>
            <a:pPr lvl="1"/>
            <a:r>
              <a:rPr lang="en-US" sz="1600" dirty="0" smtClean="0"/>
              <a:t>All site collections in upgraded 2010 content database start as </a:t>
            </a:r>
            <a:r>
              <a:rPr lang="en-US" sz="1600" dirty="0" err="1" smtClean="0"/>
              <a:t>CompatibilityLevel</a:t>
            </a:r>
            <a:r>
              <a:rPr lang="en-US" sz="1600" dirty="0" smtClean="0"/>
              <a:t> = 14</a:t>
            </a:r>
          </a:p>
          <a:p>
            <a:r>
              <a:rPr lang="en-US" sz="3200" dirty="0" smtClean="0"/>
              <a:t>Changed on site collection version upgrade only</a:t>
            </a:r>
          </a:p>
          <a:p>
            <a:pPr lvl="1"/>
            <a:r>
              <a:rPr lang="en-US" sz="1600" dirty="0" smtClean="0"/>
              <a:t>First thing to change during site collection version upgrade once health rules complete</a:t>
            </a:r>
          </a:p>
          <a:p>
            <a:pPr lvl="1"/>
            <a:r>
              <a:rPr lang="en-US" sz="1600" dirty="0" smtClean="0"/>
              <a:t>Is not changed if upgrading a database (even with children) or site collection (unless -</a:t>
            </a:r>
            <a:r>
              <a:rPr lang="en-US" sz="1600" dirty="0" err="1" smtClean="0"/>
              <a:t>VersionUpgrade</a:t>
            </a:r>
            <a:r>
              <a:rPr lang="en-US" sz="1600" dirty="0" smtClean="0"/>
              <a:t> flag set)</a:t>
            </a:r>
          </a:p>
          <a:p>
            <a:r>
              <a:rPr lang="en-US" sz="3200" dirty="0" smtClean="0"/>
              <a:t>Webs can only be in same compatibility as site collection</a:t>
            </a:r>
          </a:p>
          <a:p>
            <a:pPr lvl="1"/>
            <a:r>
              <a:rPr lang="en-US" sz="1600" dirty="0" smtClean="0"/>
              <a:t>Web templates limited by </a:t>
            </a:r>
            <a:r>
              <a:rPr lang="en-US" sz="1600" dirty="0" err="1" smtClean="0"/>
              <a:t>SPSite.CompatibilityLevel</a:t>
            </a:r>
            <a:endParaRPr lang="en-US" sz="1600" dirty="0" smtClean="0"/>
          </a:p>
          <a:p>
            <a:pPr lvl="1"/>
            <a:r>
              <a:rPr lang="en-US" sz="1600" dirty="0" smtClean="0"/>
              <a:t>Web templates must exist for specific </a:t>
            </a:r>
            <a:r>
              <a:rPr lang="en-US" sz="1600" dirty="0" err="1" smtClean="0"/>
              <a:t>CompatibilityLevel</a:t>
            </a:r>
            <a:r>
              <a:rPr lang="en-US" sz="1600" dirty="0" smtClean="0"/>
              <a:t> if defined in site definition</a:t>
            </a:r>
          </a:p>
          <a:p>
            <a:r>
              <a:rPr lang="en-US" sz="3200" dirty="0" smtClean="0"/>
              <a:t>Features can be same or earlier </a:t>
            </a:r>
            <a:r>
              <a:rPr lang="en-US" sz="3200" dirty="0" err="1" smtClean="0"/>
              <a:t>CompatibilityLevel</a:t>
            </a:r>
            <a:r>
              <a:rPr lang="en-US" sz="3200" dirty="0" smtClean="0"/>
              <a:t> as site collection</a:t>
            </a:r>
          </a:p>
          <a:p>
            <a:pPr lvl="1"/>
            <a:r>
              <a:rPr lang="en-US" sz="1600" dirty="0" smtClean="0"/>
              <a:t>Current version used or system attempts fallback to prior version if installed</a:t>
            </a:r>
            <a:endParaRPr lang="en-US" sz="3200" dirty="0" smtClean="0"/>
          </a:p>
          <a:p>
            <a:endParaRPr lang="en-US" sz="3200" dirty="0"/>
          </a:p>
        </p:txBody>
      </p:sp>
    </p:spTree>
    <p:extLst>
      <p:ext uri="{BB962C8B-B14F-4D97-AF65-F5344CB8AC3E}">
        <p14:creationId xmlns:p14="http://schemas.microsoft.com/office/powerpoint/2010/main" val="1195046281"/>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CompatibilityRange</a:t>
            </a:r>
            <a:endParaRPr lang="en-US" dirty="0"/>
          </a:p>
        </p:txBody>
      </p:sp>
      <p:sp>
        <p:nvSpPr>
          <p:cNvPr id="4" name="Content Placeholder 3"/>
          <p:cNvSpPr>
            <a:spLocks noGrp="1"/>
          </p:cNvSpPr>
          <p:nvPr>
            <p:ph type="body" sz="quarter" idx="10"/>
          </p:nvPr>
        </p:nvSpPr>
        <p:spPr>
          <a:xfrm>
            <a:off x="274639" y="1212849"/>
            <a:ext cx="5486399" cy="5872377"/>
          </a:xfrm>
        </p:spPr>
        <p:txBody>
          <a:bodyPr/>
          <a:lstStyle/>
          <a:p>
            <a:r>
              <a:rPr lang="en-US" sz="2800" dirty="0" smtClean="0"/>
              <a:t>Determines site collection creation modes</a:t>
            </a:r>
          </a:p>
          <a:p>
            <a:pPr lvl="1"/>
            <a:r>
              <a:rPr lang="en-US" sz="1600" dirty="0" smtClean="0"/>
              <a:t>Template picker choice for new site collection</a:t>
            </a:r>
          </a:p>
          <a:p>
            <a:pPr lvl="1"/>
            <a:r>
              <a:rPr lang="en-US" sz="1600" dirty="0" smtClean="0"/>
              <a:t>Provides New-</a:t>
            </a:r>
            <a:r>
              <a:rPr lang="en-US" sz="1600" dirty="0" err="1" smtClean="0"/>
              <a:t>SPSite</a:t>
            </a:r>
            <a:r>
              <a:rPr lang="en-US" sz="1600" dirty="0" smtClean="0"/>
              <a:t> defaults if no </a:t>
            </a:r>
            <a:r>
              <a:rPr lang="en-US" sz="1600" dirty="0" err="1" smtClean="0"/>
              <a:t>CompatibilityLevel</a:t>
            </a:r>
            <a:r>
              <a:rPr lang="en-US" sz="1600" dirty="0" smtClean="0"/>
              <a:t> specified</a:t>
            </a:r>
          </a:p>
          <a:p>
            <a:r>
              <a:rPr lang="en-US" sz="2800" dirty="0" smtClean="0"/>
              <a:t>Determines self-service upgrade defaults</a:t>
            </a:r>
          </a:p>
          <a:p>
            <a:pPr lvl="1"/>
            <a:r>
              <a:rPr lang="en-US" sz="1600" dirty="0"/>
              <a:t>Range must include new version if self-service upgrade is desired</a:t>
            </a:r>
          </a:p>
          <a:p>
            <a:r>
              <a:rPr lang="en-US" sz="2800" dirty="0" smtClean="0"/>
              <a:t>Sets both maximum and minimum compatibility level values</a:t>
            </a:r>
          </a:p>
          <a:p>
            <a:r>
              <a:rPr lang="en-US" sz="2800" dirty="0" smtClean="0"/>
              <a:t>Parameter on Solution commands</a:t>
            </a:r>
          </a:p>
          <a:p>
            <a:pPr lvl="1"/>
            <a:r>
              <a:rPr lang="en-US" sz="1600" dirty="0" smtClean="0"/>
              <a:t>Both Install-</a:t>
            </a:r>
            <a:r>
              <a:rPr lang="en-US" sz="1600" dirty="0" err="1" smtClean="0"/>
              <a:t>SPSolution</a:t>
            </a:r>
            <a:r>
              <a:rPr lang="en-US" sz="1600" dirty="0" smtClean="0"/>
              <a:t> and Uninstall-</a:t>
            </a:r>
            <a:r>
              <a:rPr lang="en-US" sz="1600" dirty="0" err="1" smtClean="0"/>
              <a:t>SPSolution</a:t>
            </a:r>
            <a:endParaRPr lang="en-US" sz="1600" dirty="0" smtClean="0"/>
          </a:p>
          <a:p>
            <a:pPr lvl="1"/>
            <a:r>
              <a:rPr lang="en-US" sz="1600" dirty="0" smtClean="0"/>
              <a:t>Determines range of site collection modes to support for solutions</a:t>
            </a:r>
          </a:p>
          <a:p>
            <a:pPr lvl="1"/>
            <a:r>
              <a:rPr lang="en-US" sz="1600" dirty="0" smtClean="0"/>
              <a:t>Note: parameter is -</a:t>
            </a:r>
            <a:r>
              <a:rPr lang="en-US" sz="1600" dirty="0" err="1" smtClean="0"/>
              <a:t>CompatibilityLevel</a:t>
            </a:r>
            <a:r>
              <a:rPr lang="en-US" sz="1600" dirty="0" smtClean="0"/>
              <a:t> even though it can take a </a:t>
            </a:r>
            <a:r>
              <a:rPr lang="en-US" sz="1600" dirty="0" err="1" smtClean="0"/>
              <a:t>CompatibilityRange</a:t>
            </a:r>
            <a:r>
              <a:rPr lang="en-US" sz="1600" dirty="0" smtClean="0"/>
              <a:t> value</a:t>
            </a:r>
          </a:p>
        </p:txBody>
      </p:sp>
      <p:sp>
        <p:nvSpPr>
          <p:cNvPr id="6" name="Text Placeholder 5"/>
          <p:cNvSpPr>
            <a:spLocks noGrp="1"/>
          </p:cNvSpPr>
          <p:nvPr>
            <p:ph type="body" sz="quarter" idx="11"/>
          </p:nvPr>
        </p:nvSpPr>
        <p:spPr>
          <a:xfrm>
            <a:off x="6675439" y="1212849"/>
            <a:ext cx="5486399" cy="4093428"/>
          </a:xfrm>
        </p:spPr>
        <p:txBody>
          <a:bodyPr/>
          <a:lstStyle/>
          <a:p>
            <a:r>
              <a:rPr lang="en-US" sz="2800" dirty="0" smtClean="0"/>
              <a:t>Tracked on Web Application and tenants</a:t>
            </a:r>
          </a:p>
          <a:p>
            <a:pPr lvl="1"/>
            <a:r>
              <a:rPr lang="en-US" sz="1600" dirty="0" err="1" smtClean="0"/>
              <a:t>SPWebApplication.CompatibilityRange</a:t>
            </a:r>
            <a:endParaRPr lang="en-US" sz="1600" dirty="0" smtClean="0"/>
          </a:p>
          <a:p>
            <a:pPr lvl="2"/>
            <a:r>
              <a:rPr lang="en-US" sz="1600" dirty="0" smtClean="0"/>
              <a:t>Defaults to 14,15</a:t>
            </a:r>
          </a:p>
          <a:p>
            <a:pPr lvl="1"/>
            <a:r>
              <a:rPr lang="en-US" sz="1600" dirty="0" smtClean="0"/>
              <a:t>Optionally tracked in multi-tenant at </a:t>
            </a:r>
            <a:r>
              <a:rPr lang="en-US" sz="1600" dirty="0" err="1" smtClean="0"/>
              <a:t>SiteSubscription</a:t>
            </a:r>
            <a:r>
              <a:rPr lang="en-US" sz="1600" dirty="0" smtClean="0"/>
              <a:t> settings:</a:t>
            </a:r>
          </a:p>
          <a:p>
            <a:pPr lvl="2"/>
            <a:r>
              <a:rPr lang="en-US" sz="1600" dirty="0" err="1" smtClean="0"/>
              <a:t>SPTenant.CompatibilityRange</a:t>
            </a:r>
            <a:endParaRPr lang="en-US" sz="1600" dirty="0" smtClean="0"/>
          </a:p>
          <a:p>
            <a:pPr lvl="3"/>
            <a:r>
              <a:rPr lang="en-US" sz="1400" dirty="0" smtClean="0"/>
              <a:t>Overrides web app settings</a:t>
            </a:r>
          </a:p>
          <a:p>
            <a:pPr lvl="3"/>
            <a:r>
              <a:rPr lang="en-US" sz="1400" dirty="0" smtClean="0"/>
              <a:t>Tenant and farm admin can change</a:t>
            </a:r>
          </a:p>
          <a:p>
            <a:pPr lvl="3"/>
            <a:r>
              <a:rPr lang="en-US" sz="1400" dirty="0" smtClean="0"/>
              <a:t>Defaults to not existing</a:t>
            </a:r>
          </a:p>
          <a:p>
            <a:pPr lvl="2"/>
            <a:r>
              <a:rPr lang="en-US" sz="1600" dirty="0" err="1" smtClean="0"/>
              <a:t>SPTenant.AdminCompatibilityRange</a:t>
            </a:r>
            <a:endParaRPr lang="en-US" sz="1600" dirty="0" smtClean="0"/>
          </a:p>
          <a:p>
            <a:pPr lvl="3"/>
            <a:r>
              <a:rPr lang="en-US" sz="1400" dirty="0" smtClean="0"/>
              <a:t>Overrides web app and tenant settings</a:t>
            </a:r>
          </a:p>
          <a:p>
            <a:pPr lvl="3"/>
            <a:r>
              <a:rPr lang="en-US" sz="1400" dirty="0" smtClean="0"/>
              <a:t>Only farm admin can change</a:t>
            </a:r>
          </a:p>
          <a:p>
            <a:pPr lvl="3"/>
            <a:r>
              <a:rPr lang="en-US" sz="1400" dirty="0" smtClean="0"/>
              <a:t>Defaults to not existing</a:t>
            </a:r>
            <a:endParaRPr lang="en-US" sz="1400" dirty="0"/>
          </a:p>
        </p:txBody>
      </p:sp>
    </p:spTree>
    <p:extLst>
      <p:ext uri="{BB962C8B-B14F-4D97-AF65-F5344CB8AC3E}">
        <p14:creationId xmlns:p14="http://schemas.microsoft.com/office/powerpoint/2010/main" val="1167591515"/>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Template Picker</a:t>
            </a:r>
            <a:endParaRPr lang="en-US" dirty="0"/>
          </a:p>
        </p:txBody>
      </p:sp>
      <p:sp>
        <p:nvSpPr>
          <p:cNvPr id="3" name="Text Placeholder 2"/>
          <p:cNvSpPr>
            <a:spLocks noGrp="1"/>
          </p:cNvSpPr>
          <p:nvPr>
            <p:ph type="body" sz="quarter" idx="10"/>
          </p:nvPr>
        </p:nvSpPr>
        <p:spPr/>
        <p:txBody>
          <a:bodyPr/>
          <a:lstStyle/>
          <a:p>
            <a:r>
              <a:rPr lang="en-US" smtClean="0"/>
              <a:t>Limited by CompatibilityRange if used at Central Admin/Tenant Admin</a:t>
            </a:r>
          </a:p>
          <a:p>
            <a:pPr lvl="1"/>
            <a:r>
              <a:rPr lang="en-US" smtClean="0"/>
              <a:t>Version dropdown shown if selection is applicable</a:t>
            </a:r>
          </a:p>
          <a:p>
            <a:pPr lvl="1"/>
            <a:r>
              <a:rPr lang="en-US" smtClean="0"/>
              <a:t>Version string shown if single version only</a:t>
            </a:r>
          </a:p>
          <a:p>
            <a:r>
              <a:rPr lang="en-US" smtClean="0"/>
              <a:t>Limited by CompatibilityLevel if used within site collection to create sub webs</a:t>
            </a:r>
          </a:p>
          <a:p>
            <a:pPr lvl="1"/>
            <a:r>
              <a:rPr lang="en-US" smtClean="0"/>
              <a:t>Only versions shown are same as SPSite.CompatibilityLevel</a:t>
            </a:r>
          </a:p>
          <a:p>
            <a:pPr lvl="1"/>
            <a:r>
              <a:rPr lang="en-US" smtClean="0"/>
              <a:t>Version string is shown in this case</a:t>
            </a:r>
            <a:endParaRPr lang="en-US" dirty="0" smtClean="0"/>
          </a:p>
        </p:txBody>
      </p:sp>
    </p:spTree>
    <p:extLst>
      <p:ext uri="{BB962C8B-B14F-4D97-AF65-F5344CB8AC3E}">
        <p14:creationId xmlns:p14="http://schemas.microsoft.com/office/powerpoint/2010/main" val="926048869"/>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79438" y="372394"/>
            <a:ext cx="11003649" cy="1351952"/>
          </a:xfrm>
        </p:spPr>
        <p:txBody>
          <a:bodyPr/>
          <a:lstStyle/>
          <a:p>
            <a:r>
              <a:rPr lang="en-US" dirty="0" smtClean="0"/>
              <a:t>Managing Site Collection Upgrade Abilities</a:t>
            </a:r>
            <a:endParaRPr lang="en-US" dirty="0"/>
          </a:p>
        </p:txBody>
      </p:sp>
      <p:sp>
        <p:nvSpPr>
          <p:cNvPr id="3" name="Text Placeholder 2"/>
          <p:cNvSpPr>
            <a:spLocks noGrp="1"/>
          </p:cNvSpPr>
          <p:nvPr>
            <p:ph type="body" idx="1"/>
          </p:nvPr>
        </p:nvSpPr>
        <p:spPr>
          <a:xfrm>
            <a:off x="579438" y="2037880"/>
            <a:ext cx="5538402" cy="517065"/>
          </a:xfrm>
        </p:spPr>
        <p:txBody>
          <a:bodyPr/>
          <a:lstStyle/>
          <a:p>
            <a:r>
              <a:rPr lang="en-US" sz="2400" dirty="0" err="1" smtClean="0"/>
              <a:t>SPWebApplication</a:t>
            </a:r>
            <a:r>
              <a:rPr lang="en-US" sz="2400" dirty="0" smtClean="0"/>
              <a:t> </a:t>
            </a:r>
            <a:r>
              <a:rPr lang="en-US" sz="2400" dirty="0"/>
              <a:t>Upgrade </a:t>
            </a:r>
            <a:r>
              <a:rPr lang="en-US" sz="2400" dirty="0" smtClean="0"/>
              <a:t>Properties</a:t>
            </a:r>
            <a:endParaRPr lang="en-US" dirty="0"/>
          </a:p>
        </p:txBody>
      </p:sp>
      <p:sp>
        <p:nvSpPr>
          <p:cNvPr id="5" name="Content Placeholder 4"/>
          <p:cNvSpPr>
            <a:spLocks noGrp="1"/>
          </p:cNvSpPr>
          <p:nvPr>
            <p:ph sz="half" idx="2"/>
          </p:nvPr>
        </p:nvSpPr>
        <p:spPr>
          <a:xfrm>
            <a:off x="579438" y="2554944"/>
            <a:ext cx="5538402" cy="4019562"/>
          </a:xfrm>
        </p:spPr>
        <p:txBody>
          <a:bodyPr/>
          <a:lstStyle/>
          <a:p>
            <a:pPr marL="0" indent="0">
              <a:buNone/>
            </a:pPr>
            <a:r>
              <a:rPr lang="en-US" sz="2800" dirty="0" err="1" smtClean="0"/>
              <a:t>CompatibilityRange</a:t>
            </a:r>
            <a:endParaRPr lang="en-US" sz="2800" dirty="0"/>
          </a:p>
          <a:p>
            <a:pPr marL="0" indent="0">
              <a:buNone/>
            </a:pPr>
            <a:r>
              <a:rPr lang="en-US" sz="1400" dirty="0" smtClean="0"/>
              <a:t>Specifies maximum and minimum versions to allow for site creation</a:t>
            </a:r>
            <a:endParaRPr lang="en-US" sz="1400" dirty="0"/>
          </a:p>
          <a:p>
            <a:pPr marL="0" indent="0">
              <a:buNone/>
            </a:pPr>
            <a:r>
              <a:rPr lang="en-US" sz="1400" dirty="0" smtClean="0"/>
              <a:t>If new version is not within range upgrade is unavailable as a default</a:t>
            </a:r>
          </a:p>
          <a:p>
            <a:pPr marL="0" indent="0">
              <a:buNone/>
            </a:pPr>
            <a:r>
              <a:rPr lang="en-US" sz="2800" dirty="0" err="1" smtClean="0"/>
              <a:t>AllowSelfServiceUpgradeEvaluation</a:t>
            </a:r>
            <a:endParaRPr lang="en-US" sz="2800" dirty="0"/>
          </a:p>
          <a:p>
            <a:pPr marL="0" indent="0">
              <a:buNone/>
            </a:pPr>
            <a:r>
              <a:rPr lang="en-US" sz="1400" dirty="0" smtClean="0"/>
              <a:t>Specifies whether site collection administrators can request an upgrade evaluation site</a:t>
            </a:r>
          </a:p>
          <a:p>
            <a:pPr marL="0" indent="0">
              <a:buNone/>
            </a:pPr>
            <a:r>
              <a:rPr lang="en-US" sz="2800" dirty="0" err="1" smtClean="0"/>
              <a:t>MaxSizeForSelfServiceEvalSiteCreationMB</a:t>
            </a:r>
            <a:endParaRPr lang="en-US" sz="2800" dirty="0"/>
          </a:p>
          <a:p>
            <a:pPr marL="0" indent="0">
              <a:buNone/>
            </a:pPr>
            <a:r>
              <a:rPr lang="en-US" sz="1400" dirty="0" smtClean="0"/>
              <a:t>Specifies maximum size of site collection where an evaluation site can be requested by a site collection admin (102400 MB default)</a:t>
            </a:r>
          </a:p>
        </p:txBody>
      </p:sp>
      <p:sp>
        <p:nvSpPr>
          <p:cNvPr id="6" name="Text Placeholder 5"/>
          <p:cNvSpPr>
            <a:spLocks noGrp="1"/>
          </p:cNvSpPr>
          <p:nvPr>
            <p:ph type="body" sz="quarter" idx="3"/>
          </p:nvPr>
        </p:nvSpPr>
        <p:spPr>
          <a:xfrm>
            <a:off x="6295965" y="2037880"/>
            <a:ext cx="5287122" cy="517065"/>
          </a:xfrm>
        </p:spPr>
        <p:txBody>
          <a:bodyPr/>
          <a:lstStyle/>
          <a:p>
            <a:r>
              <a:rPr lang="en-US" sz="2400" dirty="0" err="1" smtClean="0"/>
              <a:t>SPSite</a:t>
            </a:r>
            <a:r>
              <a:rPr lang="en-US" sz="2400" dirty="0" smtClean="0"/>
              <a:t> Upgrade Properties</a:t>
            </a:r>
            <a:endParaRPr lang="en-US" dirty="0"/>
          </a:p>
        </p:txBody>
      </p:sp>
      <p:sp>
        <p:nvSpPr>
          <p:cNvPr id="2" name="Text Placeholder 1"/>
          <p:cNvSpPr>
            <a:spLocks noGrp="1"/>
          </p:cNvSpPr>
          <p:nvPr>
            <p:ph sz="quarter" idx="4"/>
          </p:nvPr>
        </p:nvSpPr>
        <p:spPr>
          <a:xfrm>
            <a:off x="6295965" y="2554944"/>
            <a:ext cx="6018272" cy="4105739"/>
          </a:xfrm>
        </p:spPr>
        <p:txBody>
          <a:bodyPr/>
          <a:lstStyle/>
          <a:p>
            <a:pPr marL="0" indent="0">
              <a:buNone/>
            </a:pPr>
            <a:r>
              <a:rPr lang="en-US" sz="2800" dirty="0" err="1" smtClean="0"/>
              <a:t>AllowSelfServiceUpgrade</a:t>
            </a:r>
            <a:endParaRPr lang="en-US" sz="2800" dirty="0"/>
          </a:p>
          <a:p>
            <a:pPr marL="0" indent="0">
              <a:buNone/>
            </a:pPr>
            <a:r>
              <a:rPr lang="en-US" sz="1400" dirty="0" smtClean="0"/>
              <a:t>Overrides </a:t>
            </a:r>
            <a:r>
              <a:rPr lang="en-US" sz="1400" dirty="0" err="1"/>
              <a:t>CompatibilityRange</a:t>
            </a:r>
            <a:r>
              <a:rPr lang="en-US" sz="1400" dirty="0"/>
              <a:t> to specify whether the site collection upgrade can be initiated by the site collections admins</a:t>
            </a:r>
          </a:p>
          <a:p>
            <a:pPr marL="0" indent="0">
              <a:buNone/>
            </a:pPr>
            <a:r>
              <a:rPr lang="en-US" sz="2800" dirty="0" err="1" smtClean="0"/>
              <a:t>InheritAllowSelfServiceUpgradeSetting</a:t>
            </a:r>
            <a:endParaRPr lang="en-US" sz="2800" dirty="0"/>
          </a:p>
          <a:p>
            <a:pPr marL="0" indent="0">
              <a:buNone/>
            </a:pPr>
            <a:r>
              <a:rPr lang="en-US" sz="1400" dirty="0" smtClean="0"/>
              <a:t>Clears </a:t>
            </a:r>
            <a:r>
              <a:rPr lang="en-US" sz="1400" dirty="0"/>
              <a:t>the site collection </a:t>
            </a:r>
            <a:r>
              <a:rPr lang="en-US" sz="1400" dirty="0" err="1"/>
              <a:t>AllowSelfServiceUpgrade</a:t>
            </a:r>
            <a:r>
              <a:rPr lang="en-US" sz="1400" dirty="0"/>
              <a:t> </a:t>
            </a:r>
            <a:r>
              <a:rPr lang="en-US" sz="1400" dirty="0" err="1" smtClean="0"/>
              <a:t>flag</a:t>
            </a:r>
            <a:r>
              <a:rPr lang="en-US" sz="1400" dirty="0" err="1"/>
              <a:t>flag</a:t>
            </a:r>
            <a:r>
              <a:rPr lang="en-US" sz="1400" dirty="0"/>
              <a:t> so site collection </a:t>
            </a:r>
            <a:r>
              <a:rPr lang="en-US" sz="1400" dirty="0" smtClean="0"/>
              <a:t>upgrade checks </a:t>
            </a:r>
            <a:r>
              <a:rPr lang="en-US" sz="1400" dirty="0" err="1" smtClean="0"/>
              <a:t>CompatibilityRange</a:t>
            </a:r>
            <a:r>
              <a:rPr lang="en-US" sz="1400" dirty="0" smtClean="0"/>
              <a:t> value only</a:t>
            </a:r>
            <a:endParaRPr lang="en-US" sz="1400" dirty="0"/>
          </a:p>
          <a:p>
            <a:pPr marL="0" indent="0">
              <a:buNone/>
            </a:pPr>
            <a:r>
              <a:rPr lang="en-US" sz="2800" dirty="0" err="1" smtClean="0"/>
              <a:t>AllowSelfServiceUpgradeEvaluation</a:t>
            </a:r>
            <a:endParaRPr lang="en-US" sz="2800" dirty="0"/>
          </a:p>
          <a:p>
            <a:pPr marL="0" indent="0">
              <a:buNone/>
            </a:pPr>
            <a:r>
              <a:rPr lang="en-US" sz="1400" dirty="0" smtClean="0"/>
              <a:t>Overrides </a:t>
            </a:r>
            <a:r>
              <a:rPr lang="en-US" sz="1400" dirty="0" err="1" smtClean="0"/>
              <a:t>AllowSelfServiceUpgradeEvaluation</a:t>
            </a:r>
            <a:r>
              <a:rPr lang="en-US" sz="1400" dirty="0" smtClean="0"/>
              <a:t> to specify whether an evaluation site collection can be requested by the site collections admins</a:t>
            </a:r>
          </a:p>
          <a:p>
            <a:pPr marL="0" indent="0">
              <a:buNone/>
            </a:pPr>
            <a:r>
              <a:rPr lang="en-US" sz="2800" dirty="0" err="1" smtClean="0"/>
              <a:t>InheritAllowSelfServiceUpgradeEvaluationSetting</a:t>
            </a:r>
            <a:endParaRPr lang="en-US" sz="2800" dirty="0"/>
          </a:p>
          <a:p>
            <a:pPr marL="0" indent="0">
              <a:buNone/>
            </a:pPr>
            <a:r>
              <a:rPr lang="en-US" sz="1400" dirty="0" smtClean="0"/>
              <a:t>Clears the site collection </a:t>
            </a:r>
            <a:r>
              <a:rPr lang="en-US" sz="1400" dirty="0" err="1" smtClean="0"/>
              <a:t>AllowEvaluationSite</a:t>
            </a:r>
            <a:r>
              <a:rPr lang="en-US" sz="1400" dirty="0" smtClean="0"/>
              <a:t> flag so site collection inherits </a:t>
            </a:r>
            <a:r>
              <a:rPr lang="en-US" sz="1400" dirty="0" err="1" smtClean="0"/>
              <a:t>AllowSelfServiceUpgradeEvaluation</a:t>
            </a:r>
            <a:r>
              <a:rPr lang="en-US" sz="1400" dirty="0" smtClean="0"/>
              <a:t> value</a:t>
            </a:r>
            <a:endParaRPr lang="en-US" sz="1400" dirty="0"/>
          </a:p>
        </p:txBody>
      </p:sp>
    </p:spTree>
    <p:extLst>
      <p:ext uri="{BB962C8B-B14F-4D97-AF65-F5344CB8AC3E}">
        <p14:creationId xmlns:p14="http://schemas.microsoft.com/office/powerpoint/2010/main" val="4041413262"/>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072_SPC2012_IT-Pro_Template_16x9">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IT-Pro_Template_16x9_Light">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5-30072_SPC2012_Business_Template_16x9_Light">
  <a:themeElements>
    <a:clrScheme name="SPC2012 - Business">
      <a:dk1>
        <a:srgbClr val="505050"/>
      </a:dk1>
      <a:lt1>
        <a:srgbClr val="FFFFFF"/>
      </a:lt1>
      <a:dk2>
        <a:srgbClr val="012654"/>
      </a:dk2>
      <a:lt2>
        <a:srgbClr val="00AEEF"/>
      </a:lt2>
      <a:accent1>
        <a:srgbClr val="BA141A"/>
      </a:accent1>
      <a:accent2>
        <a:srgbClr val="00A651"/>
      </a:accent2>
      <a:accent3>
        <a:srgbClr val="F26522"/>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MS_x0020_Speaker xmlns="2295e2e7-0eeb-498e-8716-217bb2ee6ee3">
      <UserInfo>
        <DisplayName/>
        <AccountId xsi:nil="true"/>
        <AccountType/>
      </UserInfo>
    </MS_x0020_Speaker>
    <External_x0020_Speaker xmlns="2295e2e7-0eeb-498e-8716-217bb2ee6ee3">Sean Livingston</External_x0020_Speaker>
    <Session_x0020_Code xmlns="2295e2e7-0eeb-498e-8716-217bb2ee6ee3">SPC210</Session_x0020_Code>
    <ProductTaxHTField0 xmlns="2295e2e7-0eeb-498e-8716-217bb2ee6ee3">
      <Terms xmlns="http://schemas.microsoft.com/office/infopath/2007/PartnerControls"/>
    </ProductTaxHTField0>
    <Presentation_x0020_Date xmlns="2295e2e7-0eeb-498e-8716-217bb2ee6ee3">2012-11-14T08:00:00+00:00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Sean Livingston </Speaker>
    <AverageRating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ds:schemaRefs>
    <ds:schemaRef ds:uri="2295e2e7-0eeb-498e-8716-217bb2ee6ee3"/>
    <ds:schemaRef ds:uri="http://www.w3.org/XML/1998/namespace"/>
    <ds:schemaRef ds:uri="http://schemas.microsoft.com/office/2006/metadata/properties"/>
    <ds:schemaRef ds:uri="http://schemas.microsoft.com/sharepoint/v3"/>
    <ds:schemaRef ds:uri="230e9df3-be65-4c73-a93b-d1236ebd677e"/>
    <ds:schemaRef ds:uri="http://purl.org/dc/elements/1.1/"/>
    <ds:schemaRef ds:uri="http://schemas.microsoft.com/office/2006/documentManagement/types"/>
    <ds:schemaRef ds:uri="http://purl.org/dc/terms/"/>
    <ds:schemaRef ds:uri="http://schemas.openxmlformats.org/package/2006/metadata/core-properties"/>
    <ds:schemaRef ds:uri="http://schemas.microsoft.com/office/infopath/2007/PartnerControls"/>
    <ds:schemaRef ds:uri="032d541b-1b4e-4d91-93c7-b10533c52f73"/>
    <ds:schemaRef ds:uri="http://purl.org/dc/dcmitype/"/>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30A73C18-F59D-4703-86B9-AAE8EBF7AD2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SPC2012_IT-Pro_Template_16x9</Template>
  <TotalTime>10689</TotalTime>
  <Words>4321</Words>
  <Application>Microsoft Office PowerPoint</Application>
  <PresentationFormat>Custom</PresentationFormat>
  <Paragraphs>718</Paragraphs>
  <Slides>40</Slides>
  <Notes>21</Notes>
  <HiddenSlides>0</HiddenSlides>
  <MMClips>0</MMClips>
  <ScaleCrop>false</ScaleCrop>
  <HeadingPairs>
    <vt:vector size="4" baseType="variant">
      <vt:variant>
        <vt:lpstr>Theme</vt:lpstr>
      </vt:variant>
      <vt:variant>
        <vt:i4>3</vt:i4>
      </vt:variant>
      <vt:variant>
        <vt:lpstr>Slide Titles</vt:lpstr>
      </vt:variant>
      <vt:variant>
        <vt:i4>40</vt:i4>
      </vt:variant>
    </vt:vector>
  </HeadingPairs>
  <TitlesOfParts>
    <vt:vector size="43" baseType="lpstr">
      <vt:lpstr>5-30072_SPC2012_IT-Pro_Template_16x9</vt:lpstr>
      <vt:lpstr>5-30072_SPC2012_IT-Pro_Template_16x9_Light</vt:lpstr>
      <vt:lpstr>5-30072_SPC2012_Business_Template_16x9_Light</vt:lpstr>
      <vt:lpstr>PowerPoint Presentation</vt:lpstr>
      <vt:lpstr>SharePoint 2013 Upgrade Deep Dive</vt:lpstr>
      <vt:lpstr>Agenda</vt:lpstr>
      <vt:lpstr>Deferred Site Collection Upgrade Internals</vt:lpstr>
      <vt:lpstr>Deferred Site Collection Upgrade Flowchart</vt:lpstr>
      <vt:lpstr>CompatibilityLevel</vt:lpstr>
      <vt:lpstr>CompatibilityRange</vt:lpstr>
      <vt:lpstr>Template Picker</vt:lpstr>
      <vt:lpstr>Managing Site Collection Upgrade Abilities</vt:lpstr>
      <vt:lpstr>Upgrade Throttling Internals</vt:lpstr>
      <vt:lpstr>Upgrade Throttling Mechanisms</vt:lpstr>
      <vt:lpstr>Upgrade Throttling Insight and Control</vt:lpstr>
      <vt:lpstr>Demo</vt:lpstr>
      <vt:lpstr>Managing Evaluation Site Collections</vt:lpstr>
      <vt:lpstr>Evaluation Site Collection Execution</vt:lpstr>
      <vt:lpstr>Snapshot Use In Evaluation Site Collection Creation</vt:lpstr>
      <vt:lpstr>Backup/Restore Use In Evaluation Site Collection Creation</vt:lpstr>
      <vt:lpstr>Evaluation Site Collection Expiry</vt:lpstr>
      <vt:lpstr>Customizations And Upgrade</vt:lpstr>
      <vt:lpstr>Legacy Customizations</vt:lpstr>
      <vt:lpstr>14 Solution Deployment Defaults Or With CompatibilityLevel=14</vt:lpstr>
      <vt:lpstr>14 Solution Deployment Overrides With CompatibilityLevel = 15</vt:lpstr>
      <vt:lpstr>15 Solution Deployment Defaults Or With CompatibilityLevel=15</vt:lpstr>
      <vt:lpstr>Fall Back Mechanisms</vt:lpstr>
      <vt:lpstr>Feature Fallback Behavior</vt:lpstr>
      <vt:lpstr>Customization Resource Files</vt:lpstr>
      <vt:lpstr>Customization Security Changes</vt:lpstr>
      <vt:lpstr>Authentication and Upgrade</vt:lpstr>
      <vt:lpstr>Claims Provider Considerations</vt:lpstr>
      <vt:lpstr>Build Upgrade Improvements</vt:lpstr>
      <vt:lpstr>Build Upgrade Improvements</vt:lpstr>
      <vt:lpstr>Web Level Upgrade Sequences</vt:lpstr>
      <vt:lpstr>Upgrades In Federated Services Environments</vt:lpstr>
      <vt:lpstr>Cross Version/Build Service Compatibility</vt:lpstr>
      <vt:lpstr>Cross Farm Version Upgrade Order Of Operations</vt:lpstr>
      <vt:lpstr>Miscellaneous Upgrade Items</vt:lpstr>
      <vt:lpstr>Insight into Upgrade Actions</vt:lpstr>
      <vt:lpstr>Maintenance Windows</vt:lpstr>
      <vt:lpstr>PowerPoint Presentation</vt:lpstr>
      <vt:lpstr>PowerPoint Presentation</vt:lpstr>
    </vt:vector>
  </TitlesOfParts>
  <Manager>Ron Sasaki</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SharePoint 2013 Upgrade Deep Dive</dc:title>
  <dc:subject>SharePoint Conference 2012</dc:subject>
  <dc:creator>Sean Livingston</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75</cp:revision>
  <dcterms:created xsi:type="dcterms:W3CDTF">2012-10-22T16:41:17Z</dcterms:created>
  <dcterms:modified xsi:type="dcterms:W3CDTF">2012-12-05T22:36:04Z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