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5.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3" r:id="rId7"/>
    <p:sldMasterId id="2147484247" r:id="rId8"/>
    <p:sldMasterId id="2147484270" r:id="rId9"/>
  </p:sldMasterIdLst>
  <p:notesMasterIdLst>
    <p:notesMasterId r:id="rId46"/>
  </p:notesMasterIdLst>
  <p:handoutMasterIdLst>
    <p:handoutMasterId r:id="rId47"/>
  </p:handoutMasterIdLst>
  <p:sldIdLst>
    <p:sldId id="1055"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4" r:id="rId26"/>
    <p:sldId id="1078" r:id="rId27"/>
    <p:sldId id="1079" r:id="rId28"/>
    <p:sldId id="1080" r:id="rId29"/>
    <p:sldId id="1081" r:id="rId30"/>
    <p:sldId id="1082" r:id="rId31"/>
    <p:sldId id="1083" r:id="rId32"/>
    <p:sldId id="1084" r:id="rId33"/>
    <p:sldId id="1085" r:id="rId34"/>
    <p:sldId id="1086" r:id="rId35"/>
    <p:sldId id="1087" r:id="rId36"/>
    <p:sldId id="1088" r:id="rId37"/>
    <p:sldId id="1089" r:id="rId38"/>
    <p:sldId id="1090" r:id="rId39"/>
    <p:sldId id="1091" r:id="rId40"/>
    <p:sldId id="1092" r:id="rId41"/>
    <p:sldId id="1093" r:id="rId42"/>
    <p:sldId id="1096" r:id="rId43"/>
    <p:sldId id="1094" r:id="rId44"/>
    <p:sldId id="1095" r:id="rId45"/>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9141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63278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53390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8185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5757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909309" y="8685213"/>
            <a:ext cx="947103" cy="457200"/>
          </a:xfrm>
          <a:prstGeom prst="rect">
            <a:avLst/>
          </a:prstGeom>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5" name="Header Placeholder 4"/>
          <p:cNvSpPr>
            <a:spLocks noGrp="1"/>
          </p:cNvSpPr>
          <p:nvPr>
            <p:ph type="hdr" sz="quarter" idx="11"/>
          </p:nvPr>
        </p:nvSpPr>
        <p:spPr>
          <a:xfrm>
            <a:off x="0" y="0"/>
            <a:ext cx="2971800" cy="457200"/>
          </a:xfrm>
          <a:prstGeom prst="rect">
            <a:avLst/>
          </a:prstGeom>
        </p:spPr>
        <p:txBody>
          <a:bodyPr/>
          <a:lstStyle/>
          <a:p>
            <a:r>
              <a:rPr lang="en-US" smtClean="0">
                <a:solidFill>
                  <a:prstClr val="black"/>
                </a:solidFill>
              </a:rPr>
              <a:t>Microsoft SharePoint Server 2013</a:t>
            </a:r>
            <a:endParaRPr lang="en-US" dirty="0">
              <a:solidFill>
                <a:prstClr val="black"/>
              </a:solidFill>
            </a:endParaRPr>
          </a:p>
        </p:txBody>
      </p:sp>
      <p:sp>
        <p:nvSpPr>
          <p:cNvPr id="6" name="Footer Placeholder 5"/>
          <p:cNvSpPr>
            <a:spLocks noGrp="1"/>
          </p:cNvSpPr>
          <p:nvPr>
            <p:ph type="ftr" sz="quarter" idx="12"/>
          </p:nvPr>
        </p:nvSpPr>
        <p:spPr>
          <a:xfrm>
            <a:off x="-1" y="8685212"/>
            <a:ext cx="5909309" cy="457201"/>
          </a:xfrm>
          <a:prstGeom prst="rect">
            <a:avLst/>
          </a:prstGeom>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78844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952694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40068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60083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05129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a:xfrm>
            <a:off x="3884613" y="0"/>
            <a:ext cx="2971800" cy="457200"/>
          </a:xfrm>
          <a:prstGeom prst="rect">
            <a:avLst/>
          </a:prstGeom>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873275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167250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868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234257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28524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a:xfrm>
            <a:off x="3884613" y="0"/>
            <a:ext cx="2971800" cy="457200"/>
          </a:xfrm>
          <a:prstGeom prst="rect">
            <a:avLst/>
          </a:prstGeom>
        </p:spPr>
        <p:txBody>
          <a:bodyPr/>
          <a:lstStyle/>
          <a:p>
            <a:fld id="{81331B57-0BE5-4F82-AA58-76F53EFF3ADA}" type="datetime8">
              <a:rPr lang="en-US" smtClean="0">
                <a:solidFill>
                  <a:prstClr val="black"/>
                </a:solidFill>
              </a:rPr>
              <a:pPr/>
              <a:t>12/6/2012 8:11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20808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38128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97649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7865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1475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4223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66791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63595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10"/>
            <a:ext cx="2377480" cy="46712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7693928"/>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67993101"/>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14207977"/>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86434698"/>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2476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62" tIns="146289" rIns="182862" bIns="146289">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7739780" y="5060668"/>
            <a:ext cx="4152318" cy="1426109"/>
          </a:xfrm>
          <a:prstGeom prst="rect">
            <a:avLst/>
          </a:prstGeom>
        </p:spPr>
      </p:pic>
      <p:sp>
        <p:nvSpPr>
          <p:cNvPr id="2" name="Title 1"/>
          <p:cNvSpPr>
            <a:spLocks noGrp="1"/>
          </p:cNvSpPr>
          <p:nvPr>
            <p:ph type="title" hasCustomPrompt="1"/>
          </p:nvPr>
        </p:nvSpPr>
        <p:spPr>
          <a:xfrm>
            <a:off x="998581"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1"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
        <p:nvSpPr>
          <p:cNvPr id="6" name="Rectangle 5"/>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©2012 Microsoft Corporation. All rights reserved. Content based on SharePoint Server 2013 released version and published October 2012.</a:t>
            </a:r>
          </a:p>
        </p:txBody>
      </p:sp>
    </p:spTree>
    <p:extLst>
      <p:ext uri="{BB962C8B-B14F-4D97-AF65-F5344CB8AC3E}">
        <p14:creationId xmlns:p14="http://schemas.microsoft.com/office/powerpoint/2010/main" val="36380142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25576" y="6264016"/>
            <a:ext cx="1619203" cy="560111"/>
          </a:xfrm>
          <a:prstGeom prst="rect">
            <a:avLst/>
          </a:prstGeom>
        </p:spPr>
      </p:pic>
      <p:sp>
        <p:nvSpPr>
          <p:cNvPr id="2" name="Title 1"/>
          <p:cNvSpPr>
            <a:spLocks noGrp="1"/>
          </p:cNvSpPr>
          <p:nvPr>
            <p:ph type="title" hasCustomPrompt="1"/>
          </p:nvPr>
        </p:nvSpPr>
        <p:spPr>
          <a:xfrm>
            <a:off x="529661" y="2875736"/>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Rectangle 4"/>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©2012 Microsoft Corporation. All rights reserved. Content based on SharePoint Server 2013 released version and published October 2012.</a:t>
            </a:r>
          </a:p>
        </p:txBody>
      </p:sp>
    </p:spTree>
    <p:extLst>
      <p:ext uri="{BB962C8B-B14F-4D97-AF65-F5344CB8AC3E}">
        <p14:creationId xmlns:p14="http://schemas.microsoft.com/office/powerpoint/2010/main" val="153142982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Slide w/ sub titl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25576" y="6264016"/>
            <a:ext cx="1619203" cy="560111"/>
          </a:xfrm>
          <a:prstGeom prst="rect">
            <a:avLst/>
          </a:prstGeom>
        </p:spPr>
      </p:pic>
      <p:sp>
        <p:nvSpPr>
          <p:cNvPr id="2" name="Title 1"/>
          <p:cNvSpPr>
            <a:spLocks noGrp="1"/>
          </p:cNvSpPr>
          <p:nvPr>
            <p:ph type="title" hasCustomPrompt="1"/>
          </p:nvPr>
        </p:nvSpPr>
        <p:spPr>
          <a:xfrm>
            <a:off x="529661" y="2875736"/>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Rectangle 4"/>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©2012 Microsoft Corporation. All rights reserved. Content based on SharePoint Server 2013 released version and published October 2012.</a:t>
            </a:r>
          </a:p>
        </p:txBody>
      </p:sp>
      <p:sp>
        <p:nvSpPr>
          <p:cNvPr id="6" name="Text Placeholder 4"/>
          <p:cNvSpPr>
            <a:spLocks noGrp="1"/>
          </p:cNvSpPr>
          <p:nvPr>
            <p:ph type="body" sz="quarter" idx="12" hasCustomPrompt="1"/>
          </p:nvPr>
        </p:nvSpPr>
        <p:spPr>
          <a:xfrm>
            <a:off x="529661" y="4196773"/>
            <a:ext cx="1137553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Sub Title</a:t>
            </a:r>
            <a:endParaRPr lang="en-US" dirty="0"/>
          </a:p>
        </p:txBody>
      </p:sp>
    </p:spTree>
    <p:extLst>
      <p:ext uri="{BB962C8B-B14F-4D97-AF65-F5344CB8AC3E}">
        <p14:creationId xmlns:p14="http://schemas.microsoft.com/office/powerpoint/2010/main" val="292410177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bg2"/>
                    </a:gs>
                    <a:gs pos="99000">
                      <a:schemeClr val="bg2"/>
                    </a:gs>
                  </a:gsLst>
                  <a:lin ang="5400000" scaled="0"/>
                </a:gradFill>
                <a:latin typeface="+mj-lt"/>
                <a:ea typeface="+mn-ea"/>
                <a:cs typeface="+mn-cs"/>
              </a:defRPr>
            </a:lvl1pPr>
            <a:lvl2pPr marL="466325" indent="0" algn="ctr">
              <a:buNone/>
              <a:defRPr>
                <a:solidFill>
                  <a:schemeClr val="tx1">
                    <a:tint val="75000"/>
                  </a:schemeClr>
                </a:solidFill>
              </a:defRPr>
            </a:lvl2pPr>
            <a:lvl3pPr marL="932651" indent="0" algn="ctr">
              <a:buNone/>
              <a:defRPr>
                <a:solidFill>
                  <a:schemeClr val="tx1">
                    <a:tint val="75000"/>
                  </a:schemeClr>
                </a:solidFill>
              </a:defRPr>
            </a:lvl3pPr>
            <a:lvl4pPr marL="1398976" indent="0" algn="ctr">
              <a:buNone/>
              <a:defRPr>
                <a:solidFill>
                  <a:schemeClr val="tx1">
                    <a:tint val="75000"/>
                  </a:schemeClr>
                </a:solidFill>
              </a:defRPr>
            </a:lvl4pPr>
            <a:lvl5pPr marL="1865301" indent="0" algn="ctr">
              <a:buNone/>
              <a:defRPr>
                <a:solidFill>
                  <a:schemeClr val="tx1">
                    <a:tint val="75000"/>
                  </a:schemeClr>
                </a:solidFill>
              </a:defRPr>
            </a:lvl5pPr>
            <a:lvl6pPr marL="2331627" indent="0" algn="ctr">
              <a:buNone/>
              <a:defRPr>
                <a:solidFill>
                  <a:schemeClr val="tx1">
                    <a:tint val="75000"/>
                  </a:schemeClr>
                </a:solidFill>
              </a:defRPr>
            </a:lvl6pPr>
            <a:lvl7pPr marL="2797952" indent="0" algn="ctr">
              <a:buNone/>
              <a:defRPr>
                <a:solidFill>
                  <a:schemeClr val="tx1">
                    <a:tint val="75000"/>
                  </a:schemeClr>
                </a:solidFill>
              </a:defRPr>
            </a:lvl7pPr>
            <a:lvl8pPr marL="3264277" indent="0" algn="ctr">
              <a:buNone/>
              <a:defRPr>
                <a:solidFill>
                  <a:schemeClr val="tx1">
                    <a:tint val="75000"/>
                  </a:schemeClr>
                </a:solidFill>
              </a:defRPr>
            </a:lvl8pPr>
            <a:lvl9pPr marL="3730604" indent="0" algn="ctr">
              <a:buNone/>
              <a:defRPr>
                <a:solidFill>
                  <a:schemeClr val="tx1">
                    <a:tint val="75000"/>
                  </a:schemeClr>
                </a:solidFill>
              </a:defRPr>
            </a:lvl9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2" y="1476622"/>
            <a:ext cx="10445796" cy="932293"/>
          </a:xfrm>
        </p:spPr>
        <p:txBody>
          <a:bodyPr wrap="square" anchor="b">
            <a:noAutofit/>
          </a:bodyPr>
          <a:lstStyle>
            <a:lvl1pPr marL="0" indent="0">
              <a:buNone/>
              <a:defRPr sz="6700" spc="-153"/>
            </a:lvl1pPr>
          </a:lstStyle>
          <a:p>
            <a:pPr lvl="0"/>
            <a:r>
              <a:rPr lang="en-US" smtClean="0"/>
              <a:t>Click to edit Master text styles</a:t>
            </a:r>
          </a:p>
        </p:txBody>
      </p:sp>
    </p:spTree>
    <p:extLst>
      <p:ext uri="{BB962C8B-B14F-4D97-AF65-F5344CB8AC3E}">
        <p14:creationId xmlns:p14="http://schemas.microsoft.com/office/powerpoint/2010/main" val="40716086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411" indent="0">
              <a:buNone/>
              <a:defRPr sz="2000">
                <a:gradFill>
                  <a:gsLst>
                    <a:gs pos="100000">
                      <a:schemeClr val="bg2"/>
                    </a:gs>
                    <a:gs pos="6000">
                      <a:schemeClr val="bg2"/>
                    </a:gs>
                  </a:gsLst>
                  <a:lin ang="5400000" scaled="0"/>
                </a:gradFill>
              </a:defRPr>
            </a:lvl3pPr>
            <a:lvl4pPr marL="466344" indent="0">
              <a:buNone/>
              <a:defRPr sz="2000">
                <a:gradFill>
                  <a:gsLst>
                    <a:gs pos="100000">
                      <a:schemeClr val="bg2"/>
                    </a:gs>
                    <a:gs pos="6000">
                      <a:schemeClr val="bg2"/>
                    </a:gs>
                  </a:gsLst>
                  <a:lin ang="5400000" scaled="0"/>
                </a:gradFill>
              </a:defRPr>
            </a:lvl4pPr>
            <a:lvl5pPr marL="707613"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154583333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411" indent="0">
              <a:buNone/>
              <a:defRPr sz="2000">
                <a:gradFill>
                  <a:gsLst>
                    <a:gs pos="100000">
                      <a:schemeClr val="bg2"/>
                    </a:gs>
                    <a:gs pos="0">
                      <a:schemeClr val="bg2"/>
                    </a:gs>
                  </a:gsLst>
                  <a:lin ang="5400000" scaled="0"/>
                </a:gradFill>
              </a:defRPr>
            </a:lvl3pPr>
            <a:lvl4pPr marL="466344" indent="0">
              <a:buNone/>
              <a:defRPr sz="2000">
                <a:gradFill>
                  <a:gsLst>
                    <a:gs pos="100000">
                      <a:schemeClr val="bg2"/>
                    </a:gs>
                    <a:gs pos="0">
                      <a:schemeClr val="bg2"/>
                    </a:gs>
                  </a:gsLst>
                  <a:lin ang="5400000" scaled="0"/>
                </a:gradFill>
              </a:defRPr>
            </a:lvl4pPr>
            <a:lvl5pPr marL="707613"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40313890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084319"/>
          </a:xfrm>
          <a:prstGeom prst="rect">
            <a:avLst/>
          </a:prstGeom>
        </p:spPr>
        <p:txBody>
          <a:bodyPr/>
          <a:lstStyle>
            <a:lvl1pPr marL="289846" indent="-289846">
              <a:buFont typeface="Wingdings" pitchFamily="2" charset="2"/>
              <a:buChar char=""/>
              <a:defRPr sz="4100"/>
            </a:lvl1pPr>
            <a:lvl2pPr marL="527875" indent="-238031">
              <a:buFont typeface="Wingdings" pitchFamily="2" charset="2"/>
              <a:buChar char=""/>
              <a:defRPr>
                <a:latin typeface="+mn-lt"/>
              </a:defRPr>
            </a:lvl2pPr>
            <a:lvl3pPr marL="756190" indent="-228315">
              <a:buFont typeface="Wingdings" pitchFamily="2" charset="2"/>
              <a:buChar char=""/>
              <a:tabLst/>
              <a:defRPr>
                <a:latin typeface="+mn-lt"/>
              </a:defRPr>
            </a:lvl3pPr>
            <a:lvl4pPr marL="932688" indent="-176499">
              <a:buFont typeface="Wingdings" pitchFamily="2" charset="2"/>
              <a:buChar char=""/>
              <a:defRPr>
                <a:latin typeface="+mn-lt"/>
              </a:defRPr>
            </a:lvl4pPr>
            <a:lvl5pPr marL="1109187" indent="-176499">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8625419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a:lvl2pPr>
            <a:lvl3pPr marL="238031" indent="0">
              <a:buNone/>
              <a:defRPr sz="2000"/>
            </a:lvl3pPr>
            <a:lvl4pPr marL="466344" indent="0">
              <a:buNone/>
              <a:defRPr sz="2000"/>
            </a:lvl4pPr>
            <a:lvl5pPr marL="707613"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4"/>
            <a:ext cx="5504574" cy="2511229"/>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262556080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4"/>
            <a:ext cx="5504574"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4"/>
            <a:ext cx="5504574" cy="2511229"/>
          </a:xfrm>
        </p:spPr>
        <p:txBody>
          <a:bodyPr/>
          <a:lstStyle>
            <a:lvl1pPr marL="0" indent="0">
              <a:spcBef>
                <a:spcPts val="1224"/>
              </a:spcBef>
              <a:buNone/>
              <a:defRPr lang="en-US" sz="41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247233957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42" indent="-297942">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114" indent="-233172">
              <a:defRPr sz="20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2"/>
            <a:ext cx="5504574" cy="2398224"/>
          </a:xfrm>
        </p:spPr>
        <p:txBody>
          <a:bodyPr>
            <a:spAutoFit/>
          </a:bodyPr>
          <a:lstStyle>
            <a:lvl1pPr marL="346519" indent="-346519">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700" indent="-349758">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872" indent="-349758">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274" indent="-349758">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630" indent="-349758">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42" marR="0" lvl="0" indent="-297942" algn="l" defTabSz="932651"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172328570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Comparison,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2004732"/>
            <a:ext cx="5504574" cy="2067461"/>
          </a:xfrm>
        </p:spPr>
        <p:txBody>
          <a:bodyPr/>
          <a:lstStyle>
            <a:lvl1pPr marL="0" indent="0">
              <a:spcBef>
                <a:spcPts val="1224"/>
              </a:spcBef>
              <a:buNone/>
              <a:defRPr sz="3300">
                <a:gradFill>
                  <a:gsLst>
                    <a:gs pos="100000">
                      <a:schemeClr val="tx2"/>
                    </a:gs>
                    <a:gs pos="0">
                      <a:schemeClr val="tx2"/>
                    </a:gs>
                  </a:gsLst>
                  <a:lin ang="5400000" scaled="0"/>
                </a:gradFill>
                <a:latin typeface="+mj-lt"/>
              </a:defRPr>
            </a:lvl1pPr>
            <a:lvl2pPr marL="0" indent="0">
              <a:buNone/>
              <a:defRPr sz="2000"/>
            </a:lvl2pPr>
            <a:lvl3pPr marL="238031" indent="0">
              <a:buNone/>
              <a:defRPr sz="2000"/>
            </a:lvl3pPr>
            <a:lvl4pPr marL="466344" indent="0">
              <a:buNone/>
              <a:defRPr sz="2000"/>
            </a:lvl4pPr>
            <a:lvl5pPr marL="707613"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9636" y="2004732"/>
            <a:ext cx="5504574" cy="2067461"/>
          </a:xfrm>
        </p:spPr>
        <p:txBody>
          <a:bodyPr/>
          <a:lstStyle>
            <a:lvl1pPr marL="0" indent="0">
              <a:spcBef>
                <a:spcPts val="1224"/>
              </a:spcBef>
              <a:buNone/>
              <a:defRPr lang="en-US" sz="33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8" name="Text Placeholder 8"/>
          <p:cNvSpPr>
            <a:spLocks noGrp="1"/>
          </p:cNvSpPr>
          <p:nvPr>
            <p:ph type="body" sz="quarter" idx="13"/>
          </p:nvPr>
        </p:nvSpPr>
        <p:spPr>
          <a:xfrm>
            <a:off x="531279" y="1476011"/>
            <a:ext cx="5504574" cy="450481"/>
          </a:xfrm>
        </p:spPr>
        <p:txBody>
          <a:bodyPr/>
          <a:lstStyle>
            <a:lvl1pPr marL="0" indent="0">
              <a:spcBef>
                <a:spcPts val="1224"/>
              </a:spcBef>
              <a:buNone/>
              <a:defRPr lang="en-US" sz="3700" b="1"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
        <p:nvSpPr>
          <p:cNvPr id="11" name="Text Placeholder 8"/>
          <p:cNvSpPr>
            <a:spLocks noGrp="1"/>
          </p:cNvSpPr>
          <p:nvPr>
            <p:ph type="body" sz="quarter" idx="14"/>
          </p:nvPr>
        </p:nvSpPr>
        <p:spPr>
          <a:xfrm>
            <a:off x="6409636" y="1476011"/>
            <a:ext cx="5504574" cy="450481"/>
          </a:xfrm>
        </p:spPr>
        <p:txBody>
          <a:bodyPr/>
          <a:lstStyle>
            <a:lvl1pPr marL="0" indent="0">
              <a:spcBef>
                <a:spcPts val="1224"/>
              </a:spcBef>
              <a:buNone/>
              <a:defRPr lang="en-US" sz="3700" b="1"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Tree>
    <p:extLst>
      <p:ext uri="{BB962C8B-B14F-4D97-AF65-F5344CB8AC3E}">
        <p14:creationId xmlns:p14="http://schemas.microsoft.com/office/powerpoint/2010/main" val="48578548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Comparison,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2004732"/>
            <a:ext cx="5504574" cy="2511229"/>
          </a:xfrm>
        </p:spPr>
        <p:txBody>
          <a:bodyPr/>
          <a:lstStyle>
            <a:lvl1pPr marL="0" indent="0">
              <a:spcBef>
                <a:spcPts val="1224"/>
              </a:spcBef>
              <a:buNone/>
              <a:defRPr sz="33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9636" y="2004732"/>
            <a:ext cx="5504574" cy="2511229"/>
          </a:xfrm>
        </p:spPr>
        <p:txBody>
          <a:bodyPr/>
          <a:lstStyle>
            <a:lvl1pPr marL="0" indent="0">
              <a:spcBef>
                <a:spcPts val="1224"/>
              </a:spcBef>
              <a:buNone/>
              <a:defRPr lang="en-US" sz="33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8031"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583"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1135" marR="0" indent="0" algn="l" defTabSz="932651"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651"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7" name="Text Placeholder 5"/>
          <p:cNvSpPr>
            <a:spLocks noGrp="1"/>
          </p:cNvSpPr>
          <p:nvPr>
            <p:ph type="body" sz="quarter" idx="13"/>
          </p:nvPr>
        </p:nvSpPr>
        <p:spPr>
          <a:xfrm>
            <a:off x="532606" y="1476010"/>
            <a:ext cx="5504574" cy="451615"/>
          </a:xfrm>
        </p:spPr>
        <p:txBody>
          <a:bodyPr/>
          <a:lstStyle>
            <a:lvl1pPr marL="0" indent="0">
              <a:spcBef>
                <a:spcPts val="1224"/>
              </a:spcBef>
              <a:buNone/>
              <a:defRPr sz="3700" b="1">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p:txBody>
      </p:sp>
      <p:sp>
        <p:nvSpPr>
          <p:cNvPr id="8" name="Text Placeholder 5"/>
          <p:cNvSpPr>
            <a:spLocks noGrp="1"/>
          </p:cNvSpPr>
          <p:nvPr>
            <p:ph type="body" sz="quarter" idx="14"/>
          </p:nvPr>
        </p:nvSpPr>
        <p:spPr>
          <a:xfrm>
            <a:off x="6409636" y="1476623"/>
            <a:ext cx="5504574" cy="451615"/>
          </a:xfrm>
        </p:spPr>
        <p:txBody>
          <a:bodyPr/>
          <a:lstStyle>
            <a:lvl1pPr marL="0" indent="0">
              <a:spcBef>
                <a:spcPts val="1224"/>
              </a:spcBef>
              <a:buNone/>
              <a:defRPr sz="3700" b="1">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p:txBody>
      </p:sp>
    </p:spTree>
    <p:extLst>
      <p:ext uri="{BB962C8B-B14F-4D97-AF65-F5344CB8AC3E}">
        <p14:creationId xmlns:p14="http://schemas.microsoft.com/office/powerpoint/2010/main" val="144303717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Comparison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2606" y="2005954"/>
            <a:ext cx="5504574" cy="2398224"/>
          </a:xfrm>
        </p:spPr>
        <p:txBody>
          <a:bodyPr>
            <a:spAutoFit/>
          </a:bodyPr>
          <a:lstStyle>
            <a:lvl1pPr marL="297942" indent="-297942">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114" indent="-233172">
              <a:defRPr sz="20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10340" y="2004730"/>
            <a:ext cx="5504574" cy="2398224"/>
          </a:xfrm>
        </p:spPr>
        <p:txBody>
          <a:bodyPr>
            <a:spAutoFit/>
          </a:bodyPr>
          <a:lstStyle>
            <a:lvl1pPr marL="346519" indent="-346519">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700" indent="-349758">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872" indent="-349758">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274" indent="-349758">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630" indent="-349758">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42" marR="0" lvl="0" indent="-297942" algn="l" defTabSz="932651"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6" name="Text Placeholder 5"/>
          <p:cNvSpPr>
            <a:spLocks noGrp="1"/>
          </p:cNvSpPr>
          <p:nvPr>
            <p:ph type="body" sz="quarter" idx="13"/>
          </p:nvPr>
        </p:nvSpPr>
        <p:spPr>
          <a:xfrm>
            <a:off x="532606" y="1476623"/>
            <a:ext cx="5504574" cy="451615"/>
          </a:xfrm>
        </p:spPr>
        <p:txBody>
          <a:bodyPr/>
          <a:lstStyle>
            <a:lvl1pPr marL="0" indent="0">
              <a:spcBef>
                <a:spcPts val="1224"/>
              </a:spcBef>
              <a:buNone/>
              <a:defRPr sz="3700" b="1">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p:txBody>
      </p:sp>
      <p:sp>
        <p:nvSpPr>
          <p:cNvPr id="8" name="Text Placeholder 5"/>
          <p:cNvSpPr>
            <a:spLocks noGrp="1"/>
          </p:cNvSpPr>
          <p:nvPr>
            <p:ph type="body" sz="quarter" idx="14"/>
          </p:nvPr>
        </p:nvSpPr>
        <p:spPr>
          <a:xfrm>
            <a:off x="6409636" y="1476623"/>
            <a:ext cx="5504574" cy="451615"/>
          </a:xfrm>
        </p:spPr>
        <p:txBody>
          <a:bodyPr/>
          <a:lstStyle>
            <a:lvl1pPr marL="0" indent="0">
              <a:spcBef>
                <a:spcPts val="1224"/>
              </a:spcBef>
              <a:buNone/>
              <a:defRPr sz="3700" b="1">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31" indent="0">
              <a:buNone/>
              <a:defRPr sz="2000">
                <a:gradFill>
                  <a:gsLst>
                    <a:gs pos="1000">
                      <a:schemeClr val="bg2"/>
                    </a:gs>
                    <a:gs pos="98000">
                      <a:schemeClr val="bg2"/>
                    </a:gs>
                  </a:gsLst>
                  <a:lin ang="5400000" scaled="0"/>
                </a:gradFill>
              </a:defRPr>
            </a:lvl3pPr>
            <a:lvl4pPr marL="466344" indent="0">
              <a:buNone/>
              <a:defRPr sz="2000">
                <a:gradFill>
                  <a:gsLst>
                    <a:gs pos="1000">
                      <a:schemeClr val="bg2"/>
                    </a:gs>
                    <a:gs pos="98000">
                      <a:schemeClr val="bg2"/>
                    </a:gs>
                  </a:gsLst>
                  <a:lin ang="5400000" scaled="0"/>
                </a:gradFill>
              </a:defRPr>
            </a:lvl4pPr>
            <a:lvl5pPr marL="707613" indent="0">
              <a:buNone/>
              <a:defRPr sz="2000">
                <a:gradFill>
                  <a:gsLst>
                    <a:gs pos="1000">
                      <a:schemeClr val="bg2"/>
                    </a:gs>
                    <a:gs pos="98000">
                      <a:schemeClr val="bg2"/>
                    </a:gs>
                  </a:gsLst>
                  <a:lin ang="5400000" scaled="0"/>
                </a:gradFill>
              </a:defRPr>
            </a:lvl5pPr>
          </a:lstStyle>
          <a:p>
            <a:pPr lvl="0"/>
            <a:r>
              <a:rPr lang="en-US" dirty="0" smtClean="0"/>
              <a:t>Click to edit Master text styles</a:t>
            </a:r>
          </a:p>
        </p:txBody>
      </p:sp>
    </p:spTree>
    <p:extLst>
      <p:ext uri="{BB962C8B-B14F-4D97-AF65-F5344CB8AC3E}">
        <p14:creationId xmlns:p14="http://schemas.microsoft.com/office/powerpoint/2010/main" val="160375110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3390769978"/>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653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216286022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22814243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0"/>
            <a:ext cx="612370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0" y="1476623"/>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8"/>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9" name="Rectangle 8"/>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©2012 Microsoft Corporation. All rights reserved. Content based on SharePoint Server 2013 released</a:t>
            </a:r>
          </a:p>
        </p:txBody>
      </p:sp>
    </p:spTree>
    <p:extLst>
      <p:ext uri="{BB962C8B-B14F-4D97-AF65-F5344CB8AC3E}">
        <p14:creationId xmlns:p14="http://schemas.microsoft.com/office/powerpoint/2010/main" val="162411578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2"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Picture Placeholder 3"/>
          <p:cNvSpPr>
            <a:spLocks noGrp="1"/>
          </p:cNvSpPr>
          <p:nvPr>
            <p:ph type="pic" sz="quarter" idx="14" hasCustomPrompt="1"/>
          </p:nvPr>
        </p:nvSpPr>
        <p:spPr>
          <a:xfrm>
            <a:off x="6334860" y="0"/>
            <a:ext cx="6101615" cy="6994525"/>
          </a:xfrm>
        </p:spPr>
        <p:txBody>
          <a:bodyPr lIns="186538"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11" name="Rectangle 10"/>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©2012 Microsoft Corporation. All rights reserved. Content based on SharePoint Server 2013 released </a:t>
            </a:r>
            <a:r>
              <a:rPr lang="en-US" sz="1100" dirty="0" err="1" smtClean="0">
                <a:solidFill>
                  <a:srgbClr val="FFFFFF"/>
                </a:solidFill>
                <a:ea typeface="Segoe UI" pitchFamily="34" charset="0"/>
                <a:cs typeface="Segoe UI" pitchFamily="34" charset="0"/>
              </a:rPr>
              <a:t>ver</a:t>
            </a:r>
            <a:endParaRPr lang="en-US" sz="1100" dirty="0" smtClean="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14162195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101616" y="0"/>
            <a:ext cx="6334859"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0"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83" indent="0">
              <a:buNone/>
              <a:defRPr sz="2800" b="1"/>
            </a:lvl2pPr>
            <a:lvl3pPr marL="1243367" indent="0">
              <a:buNone/>
              <a:defRPr sz="2400" b="1"/>
            </a:lvl3pPr>
            <a:lvl4pPr marL="1865049" indent="0">
              <a:buNone/>
              <a:defRPr sz="2100" b="1"/>
            </a:lvl4pPr>
            <a:lvl5pPr marL="2486732" indent="0">
              <a:buNone/>
              <a:defRPr sz="2100" b="1"/>
            </a:lvl5pPr>
            <a:lvl6pPr marL="3108416" indent="0">
              <a:buNone/>
              <a:defRPr sz="2100" b="1"/>
            </a:lvl6pPr>
            <a:lvl7pPr marL="3730100" indent="0">
              <a:buNone/>
              <a:defRPr sz="2100" b="1"/>
            </a:lvl7pPr>
            <a:lvl8pPr marL="4351782" indent="0">
              <a:buNone/>
              <a:defRPr sz="2100" b="1"/>
            </a:lvl8pPr>
            <a:lvl9pPr marL="4973467"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0"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524" indent="-388552">
              <a:defRPr lang="en-US" sz="2100" kern="1200" dirty="0" smtClean="0">
                <a:solidFill>
                  <a:schemeClr val="bg2">
                    <a:lumMod val="50000"/>
                  </a:schemeClr>
                </a:solidFill>
                <a:latin typeface="+mn-lt"/>
                <a:ea typeface="+mn-ea"/>
                <a:cs typeface="Arial" pitchFamily="34" charset="0"/>
              </a:defRPr>
            </a:lvl2pPr>
            <a:lvl3pPr marL="932524" indent="-233132">
              <a:defRPr lang="en-US" sz="1900" kern="1200" dirty="0" smtClean="0">
                <a:solidFill>
                  <a:schemeClr val="bg2">
                    <a:lumMod val="50000"/>
                  </a:schemeClr>
                </a:solidFill>
                <a:latin typeface="+mn-lt"/>
                <a:ea typeface="+mn-ea"/>
                <a:cs typeface="Arial" pitchFamily="34" charset="0"/>
              </a:defRPr>
            </a:lvl3pPr>
            <a:lvl4pPr marL="1243367" indent="-233132">
              <a:defRPr lang="en-US" sz="1600" kern="1200" dirty="0" smtClean="0">
                <a:solidFill>
                  <a:schemeClr val="bg2">
                    <a:lumMod val="50000"/>
                  </a:schemeClr>
                </a:solidFill>
                <a:latin typeface="+mn-lt"/>
                <a:ea typeface="+mn-ea"/>
                <a:cs typeface="Arial" pitchFamily="34" charset="0"/>
              </a:defRPr>
            </a:lvl4pPr>
            <a:lvl5pPr marL="1476498" indent="-23313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1" y="0"/>
            <a:ext cx="6101615" cy="6994525"/>
          </a:xfrm>
        </p:spPr>
        <p:txBody>
          <a:bodyPr lIns="186538"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25576" y="6264016"/>
            <a:ext cx="1619203" cy="560111"/>
          </a:xfrm>
          <a:prstGeom prst="rect">
            <a:avLst/>
          </a:prstGeom>
        </p:spPr>
      </p:pic>
      <p:sp>
        <p:nvSpPr>
          <p:cNvPr id="11" name="Rectangle 10"/>
          <p:cNvSpPr/>
          <p:nvPr userDrawn="1"/>
        </p:nvSpPr>
        <p:spPr>
          <a:xfrm>
            <a:off x="5996331" y="6727708"/>
            <a:ext cx="6440144" cy="439457"/>
          </a:xfrm>
          <a:prstGeom prst="rect">
            <a:avLst/>
          </a:prstGeom>
        </p:spPr>
        <p:txBody>
          <a:bodyPr wrap="square" lIns="93269" tIns="46635" rIns="93269" bIns="46635">
            <a:spAutoFit/>
          </a:bodyPr>
          <a:lstStyle/>
          <a:p>
            <a:r>
              <a:rPr lang="en-US" sz="1100" dirty="0" smtClean="0">
                <a:solidFill>
                  <a:srgbClr val="FFFFFF"/>
                </a:solidFill>
                <a:ea typeface="Segoe UI" pitchFamily="34" charset="0"/>
                <a:cs typeface="Segoe UI" pitchFamily="34" charset="0"/>
              </a:rPr>
              <a:t> version and published October 2012.</a:t>
            </a:r>
          </a:p>
          <a:p>
            <a:endParaRPr lang="en-US" sz="1100"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405308335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2"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6"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1" name="Content Placeholder 4"/>
          <p:cNvSpPr>
            <a:spLocks noGrp="1"/>
          </p:cNvSpPr>
          <p:nvPr>
            <p:ph sz="quarter" idx="13"/>
          </p:nvPr>
        </p:nvSpPr>
        <p:spPr>
          <a:xfrm>
            <a:off x="531279" y="4429868"/>
            <a:ext cx="11378776"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34032317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278782432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pic>
        <p:nvPicPr>
          <p:cNvPr id="4" name="Picture 2" descr="C:\Users\vesaj\Pictures\DVD_ART36\Artwork_Imagery\Icons - Illustrations\Misc\animation movie film video entertainment ico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055618" y="13998"/>
            <a:ext cx="361421" cy="29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49074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Tree>
    <p:extLst>
      <p:ext uri="{BB962C8B-B14F-4D97-AF65-F5344CB8AC3E}">
        <p14:creationId xmlns:p14="http://schemas.microsoft.com/office/powerpoint/2010/main" val="108616328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2" y="1178953"/>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51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550"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8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89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bwMode="black">
          <a:xfrm>
            <a:off x="10512437" y="6264565"/>
            <a:ext cx="1632342" cy="559562"/>
          </a:xfrm>
          <a:prstGeom prst="rect">
            <a:avLst/>
          </a:prstGeom>
        </p:spPr>
      </p:pic>
      <p:sp>
        <p:nvSpPr>
          <p:cNvPr id="8" name="Rectangle 7"/>
          <p:cNvSpPr/>
          <p:nvPr userDrawn="1"/>
        </p:nvSpPr>
        <p:spPr>
          <a:xfrm>
            <a:off x="-10849" y="6727707"/>
            <a:ext cx="12447324" cy="266810"/>
          </a:xfrm>
          <a:prstGeom prst="rect">
            <a:avLst/>
          </a:prstGeom>
        </p:spPr>
        <p:txBody>
          <a:bodyPr wrap="square" lIns="93269" tIns="46635" rIns="93269" bIns="46635">
            <a:spAutoFit/>
          </a:bodyPr>
          <a:lstStyle/>
          <a:p>
            <a:r>
              <a:rPr lang="en-US" sz="1100" dirty="0" smtClean="0">
                <a:solidFill>
                  <a:srgbClr val="000000"/>
                </a:solidFill>
                <a:ea typeface="Segoe UI" pitchFamily="34" charset="0"/>
                <a:cs typeface="Segoe UI" pitchFamily="34" charset="0"/>
              </a:rPr>
              <a:t>©2012 Microsoft Corporation. All rights reserved. Content based on SharePoint Server 2013 released version and published October 2012.</a:t>
            </a:r>
          </a:p>
        </p:txBody>
      </p:sp>
    </p:spTree>
    <p:extLst>
      <p:ext uri="{BB962C8B-B14F-4D97-AF65-F5344CB8AC3E}">
        <p14:creationId xmlns:p14="http://schemas.microsoft.com/office/powerpoint/2010/main" val="298695498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3"/>
            <a:ext cx="11378776"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1" y="1476621"/>
            <a:ext cx="11375536" cy="2084319"/>
          </a:xfrm>
          <a:prstGeom prst="rect">
            <a:avLst/>
          </a:prstGeom>
        </p:spPr>
        <p:txBody>
          <a:bodyPr/>
          <a:lstStyle>
            <a:lvl1pPr marL="349758" indent="-349758">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24" indent="-29146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688" indent="-29146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860"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031" indent="-23317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10875187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200" cy="1371580"/>
          </a:xfrm>
          <a:noFill/>
        </p:spPr>
        <p:txBody>
          <a:bodyPr lIns="149230" tIns="93269" rIns="149230" bIns="93269"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9230" tIns="111923" rIns="149230" bIns="111923">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6441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874917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262750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676015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472834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1339686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045708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709051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841675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3515830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33847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9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2152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0701755"/>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3" tIns="146259" rIns="182823" bIns="146259" numCol="1" spcCol="0" rtlCol="0" fromWordArt="0" anchor="t" anchorCtr="0" forceAA="0" compatLnSpc="1">
            <a:prstTxWarp prst="textNoShape">
              <a:avLst/>
            </a:prstTxWarp>
            <a:noAutofit/>
          </a:bodyPr>
          <a:lstStyle/>
          <a:p>
            <a:pPr algn="ctr" defTabSz="93219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3269" bIns="93269"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6538" tIns="149230" rIns="186538" bIns="149230">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5362024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Title Only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7" y="6264565"/>
            <a:ext cx="1632342" cy="559562"/>
          </a:xfrm>
          <a:prstGeom prst="rect">
            <a:avLst/>
          </a:prstGeom>
        </p:spPr>
      </p:pic>
      <p:pic>
        <p:nvPicPr>
          <p:cNvPr id="4" name="Picture 2" descr="C:\Users\vesaj\Pictures\DVD_ART36\Artwork_Imagery\Icons - Illustrations\Misc\animation movie film video entertainment icon.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055618" y="13998"/>
            <a:ext cx="361421" cy="293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323543"/>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5" tIns="146245" rIns="182805" bIns="146245" numCol="1" spcCol="0" rtlCol="0" fromWordArt="0" anchor="t" anchorCtr="0" forceAA="0" compatLnSpc="1">
            <a:prstTxWarp prst="textNoShape">
              <a:avLst/>
            </a:prstTxWarp>
            <a:noAutofit/>
          </a:bodyPr>
          <a:lstStyle/>
          <a:p>
            <a:pPr algn="ctr" defTabSz="93210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1" y="3954462"/>
            <a:ext cx="7315200" cy="1371580"/>
          </a:xfrm>
          <a:noFill/>
        </p:spPr>
        <p:txBody>
          <a:bodyPr lIns="149215" tIns="93260" rIns="149215" bIns="9326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9215" tIns="111912" rIns="149215" bIns="111912">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221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371"/>
              <a:endParaRPr lang="en-US">
                <a:solidFill>
                  <a:srgbClr val="505050"/>
                </a:solidFill>
              </a:endParaRPr>
            </a:p>
          </p:txBody>
        </p:sp>
      </p:grpSp>
    </p:spTree>
    <p:extLst>
      <p:ext uri="{BB962C8B-B14F-4D97-AF65-F5344CB8AC3E}">
        <p14:creationId xmlns:p14="http://schemas.microsoft.com/office/powerpoint/2010/main" val="36712235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5" tIns="146245" rIns="182805" bIns="146245" numCol="1" spcCol="0" rtlCol="0" fromWordArt="0" anchor="t" anchorCtr="0" forceAA="0" compatLnSpc="1">
            <a:prstTxWarp prst="textNoShape">
              <a:avLst/>
            </a:prstTxWarp>
            <a:noAutofit/>
          </a:bodyPr>
          <a:lstStyle/>
          <a:p>
            <a:pPr algn="ctr" defTabSz="93210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60" bIns="9326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5326043"/>
            <a:ext cx="8230899" cy="1372414"/>
          </a:xfrm>
          <a:noFill/>
        </p:spPr>
        <p:txBody>
          <a:bodyPr lIns="186520" tIns="149215" rIns="186520" bIns="149215">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9521753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9" y="162641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5" tIns="146245" rIns="182805" bIns="146245" numCol="1" spcCol="0" rtlCol="0" fromWordArt="0" anchor="t" anchorCtr="0" forceAA="0" compatLnSpc="1">
            <a:prstTxWarp prst="textNoShape">
              <a:avLst/>
            </a:prstTxWarp>
            <a:noAutofit/>
          </a:bodyPr>
          <a:lstStyle/>
          <a:p>
            <a:pPr algn="ctr" defTabSz="932104"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5"/>
            <a:ext cx="8229599" cy="1371579"/>
          </a:xfrm>
          <a:noFill/>
        </p:spPr>
        <p:txBody>
          <a:bodyPr tIns="93260" bIns="9326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789575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3260" bIns="9326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710841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3260" bIns="9326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445641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3260" bIns="9326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1523575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4145214"/>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0" indent="0">
              <a:buNone/>
              <a:defRPr/>
            </a:lvl3pPr>
            <a:lvl4pPr marL="457019" indent="0">
              <a:buNone/>
              <a:defRPr/>
            </a:lvl4pPr>
            <a:lvl5pPr marL="68552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302558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2040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45772750"/>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12040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88312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2"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2"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887596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2"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2" indent="0">
              <a:buNone/>
              <a:defRPr/>
            </a:lvl4pPr>
            <a:lvl5pPr marL="68552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815035"/>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24" indent="-287224">
              <a:spcBef>
                <a:spcPts val="1224"/>
              </a:spcBef>
              <a:buClr>
                <a:schemeClr val="tx1"/>
              </a:buClr>
              <a:buFont typeface="Arial" pitchFamily="34" charset="0"/>
              <a:buChar char="•"/>
              <a:defRPr sz="3600"/>
            </a:lvl1pPr>
            <a:lvl2pPr marL="530956" indent="-233102">
              <a:defRPr sz="2400"/>
            </a:lvl2pPr>
            <a:lvl3pPr marL="699307" indent="-168352">
              <a:tabLst/>
              <a:defRPr sz="2000"/>
            </a:lvl3pPr>
            <a:lvl4pPr marL="880609" indent="-181303">
              <a:defRPr/>
            </a:lvl4pPr>
            <a:lvl5pPr marL="1048962"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24" indent="-287224">
              <a:spcBef>
                <a:spcPts val="1224"/>
              </a:spcBef>
              <a:buClr>
                <a:schemeClr val="tx1"/>
              </a:buClr>
              <a:buFont typeface="Arial" pitchFamily="34" charset="0"/>
              <a:buChar char="•"/>
              <a:defRPr sz="3600"/>
            </a:lvl1pPr>
            <a:lvl2pPr marL="530956" indent="-233102">
              <a:defRPr sz="2400"/>
            </a:lvl2pPr>
            <a:lvl3pPr marL="699307" indent="-168352">
              <a:tabLst/>
              <a:defRPr sz="2000"/>
            </a:lvl3pPr>
            <a:lvl4pPr marL="880609" indent="-181303">
              <a:defRPr/>
            </a:lvl4pPr>
            <a:lvl5pPr marL="1048962"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3012503"/>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24" indent="-28722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6" indent="-233102">
              <a:defRPr sz="2400"/>
            </a:lvl2pPr>
            <a:lvl3pPr marL="699307" indent="-168352">
              <a:tabLst/>
              <a:defRPr sz="2000"/>
            </a:lvl3pPr>
            <a:lvl4pPr marL="880609" indent="-181303">
              <a:defRPr/>
            </a:lvl4pPr>
            <a:lvl5pPr marL="1048962"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24" indent="-28722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6" indent="-233102">
              <a:defRPr sz="2400"/>
            </a:lvl2pPr>
            <a:lvl3pPr marL="699307" indent="-168352">
              <a:tabLst/>
              <a:defRPr sz="2000"/>
            </a:lvl3pPr>
            <a:lvl4pPr marL="880609" indent="-181303">
              <a:defRPr/>
            </a:lvl4pPr>
            <a:lvl5pPr marL="1048962" indent="-16835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1270304"/>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8129512"/>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79828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214979"/>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143774"/>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17849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1" tIns="46621" rIns="46621" bIns="46621" numCol="1" spcCol="0" rtlCol="0" fromWordArt="0" anchor="ctr" anchorCtr="0" forceAA="0" compatLnSpc="1">
            <a:prstTxWarp prst="textNoShape">
              <a:avLst/>
            </a:prstTxWarp>
            <a:noAutofit/>
          </a:bodyPr>
          <a:lstStyle/>
          <a:p>
            <a:pPr algn="ctr" defTabSz="932104"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152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16"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482814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399" indent="-290399">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4" indent="-28087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2" indent="-290399">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1" indent="-22851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1" indent="-22851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8550" tIns="79275" rIns="158550" bIns="7927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47983953"/>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650639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8874215"/>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4258337"/>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3229535"/>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244003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7.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slideLayout" Target="../slideLayouts/slideLayout93.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heme" Target="../theme/theme5.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image" Target="../media/image7.png"/><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theme" Target="../theme/theme6.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0849" y="6727707"/>
            <a:ext cx="12447324" cy="266810"/>
          </a:xfrm>
          <a:prstGeom prst="rect">
            <a:avLst/>
          </a:prstGeom>
        </p:spPr>
        <p:txBody>
          <a:bodyPr wrap="square" lIns="93269" tIns="46635" rIns="93269" bIns="46635">
            <a:spAutoFit/>
          </a:bodyPr>
          <a:lstStyle/>
          <a:p>
            <a:pPr>
              <a:defRPr/>
            </a:pPr>
            <a:r>
              <a:rPr lang="en-US" sz="1100" dirty="0" smtClean="0">
                <a:solidFill>
                  <a:srgbClr val="000000"/>
                </a:solidFill>
                <a:ea typeface="Segoe UI" pitchFamily="34" charset="0"/>
                <a:cs typeface="Segoe UI" pitchFamily="34" charset="0"/>
              </a:rPr>
              <a:t>©2012 Microsoft Corporation. All rights reserved. Content based on SharePoint Server 2013 released version and published October 2012.</a:t>
            </a:r>
          </a:p>
        </p:txBody>
      </p:sp>
    </p:spTree>
    <p:extLst>
      <p:ext uri="{BB962C8B-B14F-4D97-AF65-F5344CB8AC3E}">
        <p14:creationId xmlns:p14="http://schemas.microsoft.com/office/powerpoint/2010/main" val="280007870"/>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2" r:id="rId26"/>
  </p:sldLayoutIdLst>
  <p:transition>
    <p:fade/>
  </p:transition>
  <p:timing>
    <p:tnLst>
      <p:par>
        <p:cTn id="1" dur="indefinite" restart="never" nodeType="tmRoot"/>
      </p:par>
    </p:tnLst>
  </p:timing>
  <p:hf hdr="0" ftr="0" dt="0"/>
  <p:txStyles>
    <p:titleStyle>
      <a:lvl1pPr algn="l" defTabSz="932651"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519" marR="0" indent="-346519" algn="l" defTabSz="932651" rtl="0" eaLnBrk="1" fontAlgn="auto" latinLnBrk="0" hangingPunct="1">
        <a:lnSpc>
          <a:spcPct val="90000"/>
        </a:lnSpc>
        <a:spcBef>
          <a:spcPct val="20000"/>
        </a:spcBef>
        <a:spcAft>
          <a:spcPts val="0"/>
        </a:spcAft>
        <a:buClrTx/>
        <a:buSzPct val="80000"/>
        <a:buFont typeface="Arial" pitchFamily="34" charset="0"/>
        <a:buChar char="•"/>
        <a:tabLst/>
        <a:defRPr sz="3700" kern="1200" spc="-71" baseline="0">
          <a:gradFill>
            <a:gsLst>
              <a:gs pos="1250">
                <a:schemeClr val="bg2"/>
              </a:gs>
              <a:gs pos="100000">
                <a:schemeClr val="bg2"/>
              </a:gs>
            </a:gsLst>
            <a:lin ang="5400000" scaled="0"/>
          </a:gradFill>
          <a:latin typeface="+mj-lt"/>
          <a:ea typeface="+mn-ea"/>
          <a:cs typeface="+mn-cs"/>
        </a:defRPr>
      </a:lvl1pPr>
      <a:lvl2pPr marL="584550" marR="0" indent="-238031" algn="l" defTabSz="932651"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484" marR="0" indent="-229934" algn="l" defTabSz="932651" rtl="0" eaLnBrk="1" fontAlgn="auto" latinLnBrk="0" hangingPunct="1">
        <a:lnSpc>
          <a:spcPct val="90000"/>
        </a:lnSpc>
        <a:spcBef>
          <a:spcPct val="20000"/>
        </a:spcBef>
        <a:spcAft>
          <a:spcPts val="0"/>
        </a:spcAft>
        <a:buClrTx/>
        <a:buSzPct val="90000"/>
        <a:buFont typeface="Wingdings" pitchFamily="2" charset="2"/>
        <a:buChar char=""/>
        <a:tabLst>
          <a:tab pos="814484" algn="l"/>
        </a:tabLst>
        <a:defRPr sz="2400" kern="1200" spc="0" baseline="0">
          <a:gradFill>
            <a:gsLst>
              <a:gs pos="1250">
                <a:schemeClr val="bg2"/>
              </a:gs>
              <a:gs pos="100000">
                <a:schemeClr val="bg2"/>
              </a:gs>
            </a:gsLst>
            <a:lin ang="5400000" scaled="0"/>
          </a:gradFill>
          <a:latin typeface="+mn-lt"/>
          <a:ea typeface="+mn-ea"/>
          <a:cs typeface="+mn-cs"/>
        </a:defRPr>
      </a:lvl3pPr>
      <a:lvl4pPr marL="1050894" marR="0" indent="-236411" algn="l" defTabSz="932651"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827" marR="0" indent="-229934" algn="l" defTabSz="932651" rtl="0" eaLnBrk="1" fontAlgn="auto" latinLnBrk="0" hangingPunct="1">
        <a:lnSpc>
          <a:spcPct val="90000"/>
        </a:lnSpc>
        <a:spcBef>
          <a:spcPct val="20000"/>
        </a:spcBef>
        <a:spcAft>
          <a:spcPts val="0"/>
        </a:spcAft>
        <a:buClrTx/>
        <a:buSzPct val="90000"/>
        <a:buFont typeface="Wingdings" pitchFamily="2" charset="2"/>
        <a:buChar char=""/>
        <a:tabLst>
          <a:tab pos="1280827" algn="l"/>
        </a:tabLst>
        <a:defRPr sz="2000" kern="1200" spc="0" baseline="0">
          <a:gradFill>
            <a:gsLst>
              <a:gs pos="1250">
                <a:schemeClr val="bg2"/>
              </a:gs>
              <a:gs pos="100000">
                <a:schemeClr val="bg2"/>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9230" tIns="93269" rIns="149230" bIns="9326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20401"/>
          </a:xfrm>
          <a:prstGeom prst="rect">
            <a:avLst/>
          </a:prstGeom>
        </p:spPr>
        <p:txBody>
          <a:bodyPr vert="horz" wrap="square" lIns="149230" tIns="93269" rIns="149230" bIns="9326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4706392"/>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 id="2147484245" r:id="rId12"/>
    <p:sldLayoutId id="2147484246" r:id="rId13"/>
  </p:sldLayoutIdLst>
  <p:transition>
    <p:fade/>
  </p:transition>
  <p:timing>
    <p:tnLst>
      <p:par>
        <p:cTn id="1" dur="indefinite" restart="never" nodeType="tmRoot"/>
      </p:par>
    </p:tnLst>
  </p:timing>
  <p:txStyles>
    <p:titleStyle>
      <a:lvl1pPr algn="l" defTabSz="93246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7" marR="0" indent="-342797" algn="l" defTabSz="93246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6" marR="0" indent="-241228" algn="l" defTabSz="932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1"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3"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5"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75"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09"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41"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73"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3" rtl="0" eaLnBrk="1" latinLnBrk="0" hangingPunct="1">
        <a:defRPr sz="1800" kern="1200">
          <a:solidFill>
            <a:schemeClr val="tx1"/>
          </a:solidFill>
          <a:latin typeface="+mn-lt"/>
          <a:ea typeface="+mn-ea"/>
          <a:cs typeface="+mn-cs"/>
        </a:defRPr>
      </a:lvl1pPr>
      <a:lvl2pPr marL="466233" algn="l" defTabSz="932463" rtl="0" eaLnBrk="1" latinLnBrk="0" hangingPunct="1">
        <a:defRPr sz="1800" kern="1200">
          <a:solidFill>
            <a:schemeClr val="tx1"/>
          </a:solidFill>
          <a:latin typeface="+mn-lt"/>
          <a:ea typeface="+mn-ea"/>
          <a:cs typeface="+mn-cs"/>
        </a:defRPr>
      </a:lvl2pPr>
      <a:lvl3pPr marL="932463" algn="l" defTabSz="932463" rtl="0" eaLnBrk="1" latinLnBrk="0" hangingPunct="1">
        <a:defRPr sz="1800" kern="1200">
          <a:solidFill>
            <a:schemeClr val="tx1"/>
          </a:solidFill>
          <a:latin typeface="+mn-lt"/>
          <a:ea typeface="+mn-ea"/>
          <a:cs typeface="+mn-cs"/>
        </a:defRPr>
      </a:lvl3pPr>
      <a:lvl4pPr marL="1398697" algn="l" defTabSz="932463" rtl="0" eaLnBrk="1" latinLnBrk="0" hangingPunct="1">
        <a:defRPr sz="1800" kern="1200">
          <a:solidFill>
            <a:schemeClr val="tx1"/>
          </a:solidFill>
          <a:latin typeface="+mn-lt"/>
          <a:ea typeface="+mn-ea"/>
          <a:cs typeface="+mn-cs"/>
        </a:defRPr>
      </a:lvl4pPr>
      <a:lvl5pPr marL="1864928" algn="l" defTabSz="932463" rtl="0" eaLnBrk="1" latinLnBrk="0" hangingPunct="1">
        <a:defRPr sz="1800" kern="1200">
          <a:solidFill>
            <a:schemeClr val="tx1"/>
          </a:solidFill>
          <a:latin typeface="+mn-lt"/>
          <a:ea typeface="+mn-ea"/>
          <a:cs typeface="+mn-cs"/>
        </a:defRPr>
      </a:lvl5pPr>
      <a:lvl6pPr marL="2331161" algn="l" defTabSz="932463" rtl="0" eaLnBrk="1" latinLnBrk="0" hangingPunct="1">
        <a:defRPr sz="1800" kern="1200">
          <a:solidFill>
            <a:schemeClr val="tx1"/>
          </a:solidFill>
          <a:latin typeface="+mn-lt"/>
          <a:ea typeface="+mn-ea"/>
          <a:cs typeface="+mn-cs"/>
        </a:defRPr>
      </a:lvl6pPr>
      <a:lvl7pPr marL="2797392" algn="l" defTabSz="932463" rtl="0" eaLnBrk="1" latinLnBrk="0" hangingPunct="1">
        <a:defRPr sz="1800" kern="1200">
          <a:solidFill>
            <a:schemeClr val="tx1"/>
          </a:solidFill>
          <a:latin typeface="+mn-lt"/>
          <a:ea typeface="+mn-ea"/>
          <a:cs typeface="+mn-cs"/>
        </a:defRPr>
      </a:lvl7pPr>
      <a:lvl8pPr marL="3263625" algn="l" defTabSz="932463" rtl="0" eaLnBrk="1" latinLnBrk="0" hangingPunct="1">
        <a:defRPr sz="1800" kern="1200">
          <a:solidFill>
            <a:schemeClr val="tx1"/>
          </a:solidFill>
          <a:latin typeface="+mn-lt"/>
          <a:ea typeface="+mn-ea"/>
          <a:cs typeface="+mn-cs"/>
        </a:defRPr>
      </a:lvl8pPr>
      <a:lvl9pPr marL="3729858" algn="l" defTabSz="9324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9215" tIns="93260" rIns="149215" bIns="9326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3"/>
            <a:ext cx="11887198" cy="2120401"/>
          </a:xfrm>
          <a:prstGeom prst="rect">
            <a:avLst/>
          </a:prstGeom>
        </p:spPr>
        <p:txBody>
          <a:bodyPr vert="horz" wrap="square" lIns="149215" tIns="93260" rIns="149215" bIns="9326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5754210"/>
      </p:ext>
    </p:extLst>
  </p:cSld>
  <p:clrMap bg1="dk1" tx1="lt1" bg2="dk2" tx2="lt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 id="2147484260" r:id="rId13"/>
    <p:sldLayoutId id="2147484261" r:id="rId14"/>
    <p:sldLayoutId id="2147484262" r:id="rId15"/>
    <p:sldLayoutId id="2147484263" r:id="rId16"/>
    <p:sldLayoutId id="2147484264" r:id="rId17"/>
    <p:sldLayoutId id="2147484265" r:id="rId18"/>
    <p:sldLayoutId id="2147484266" r:id="rId19"/>
    <p:sldLayoutId id="2147484267" r:id="rId20"/>
    <p:sldLayoutId id="2147484268" r:id="rId21"/>
    <p:sldLayoutId id="2147484269" r:id="rId22"/>
  </p:sldLayoutIdLst>
  <p:transition>
    <p:fade/>
  </p:transition>
  <p:timing>
    <p:tnLst>
      <p:par>
        <p:cTn id="1" dur="indefinite" restart="never" nodeType="tmRoot"/>
      </p:par>
    </p:tnLst>
  </p:timing>
  <p:txStyles>
    <p:titleStyle>
      <a:lvl1pPr algn="l" defTabSz="93237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4" marR="0" indent="-342764" algn="l" defTabSz="93237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68" marR="0" indent="-241205" algn="l" defTabSz="93237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83" marR="0" indent="-228510" algn="l" defTabSz="93237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92" marR="0" indent="-228510" algn="l" defTabSz="93237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02" marR="0" indent="-228510" algn="l" defTabSz="93237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23" indent="-233094" algn="l" defTabSz="93237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12" indent="-233094" algn="l" defTabSz="93237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399" indent="-233094" algn="l" defTabSz="93237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585" indent="-233094" algn="l" defTabSz="93237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1" rtl="0" eaLnBrk="1" latinLnBrk="0" hangingPunct="1">
        <a:defRPr sz="1800" kern="1200">
          <a:solidFill>
            <a:schemeClr val="tx1"/>
          </a:solidFill>
          <a:latin typeface="+mn-lt"/>
          <a:ea typeface="+mn-ea"/>
          <a:cs typeface="+mn-cs"/>
        </a:defRPr>
      </a:lvl1pPr>
      <a:lvl2pPr marL="466188" algn="l" defTabSz="932371" rtl="0" eaLnBrk="1" latinLnBrk="0" hangingPunct="1">
        <a:defRPr sz="1800" kern="1200">
          <a:solidFill>
            <a:schemeClr val="tx1"/>
          </a:solidFill>
          <a:latin typeface="+mn-lt"/>
          <a:ea typeface="+mn-ea"/>
          <a:cs typeface="+mn-cs"/>
        </a:defRPr>
      </a:lvl2pPr>
      <a:lvl3pPr marL="932371" algn="l" defTabSz="932371" rtl="0" eaLnBrk="1" latinLnBrk="0" hangingPunct="1">
        <a:defRPr sz="1800" kern="1200">
          <a:solidFill>
            <a:schemeClr val="tx1"/>
          </a:solidFill>
          <a:latin typeface="+mn-lt"/>
          <a:ea typeface="+mn-ea"/>
          <a:cs typeface="+mn-cs"/>
        </a:defRPr>
      </a:lvl3pPr>
      <a:lvl4pPr marL="1398560" algn="l" defTabSz="932371" rtl="0" eaLnBrk="1" latinLnBrk="0" hangingPunct="1">
        <a:defRPr sz="1800" kern="1200">
          <a:solidFill>
            <a:schemeClr val="tx1"/>
          </a:solidFill>
          <a:latin typeface="+mn-lt"/>
          <a:ea typeface="+mn-ea"/>
          <a:cs typeface="+mn-cs"/>
        </a:defRPr>
      </a:lvl4pPr>
      <a:lvl5pPr marL="1864745" algn="l" defTabSz="932371" rtl="0" eaLnBrk="1" latinLnBrk="0" hangingPunct="1">
        <a:defRPr sz="1800" kern="1200">
          <a:solidFill>
            <a:schemeClr val="tx1"/>
          </a:solidFill>
          <a:latin typeface="+mn-lt"/>
          <a:ea typeface="+mn-ea"/>
          <a:cs typeface="+mn-cs"/>
        </a:defRPr>
      </a:lvl5pPr>
      <a:lvl6pPr marL="2330933" algn="l" defTabSz="932371" rtl="0" eaLnBrk="1" latinLnBrk="0" hangingPunct="1">
        <a:defRPr sz="1800" kern="1200">
          <a:solidFill>
            <a:schemeClr val="tx1"/>
          </a:solidFill>
          <a:latin typeface="+mn-lt"/>
          <a:ea typeface="+mn-ea"/>
          <a:cs typeface="+mn-cs"/>
        </a:defRPr>
      </a:lvl6pPr>
      <a:lvl7pPr marL="2797118" algn="l" defTabSz="932371" rtl="0" eaLnBrk="1" latinLnBrk="0" hangingPunct="1">
        <a:defRPr sz="1800" kern="1200">
          <a:solidFill>
            <a:schemeClr val="tx1"/>
          </a:solidFill>
          <a:latin typeface="+mn-lt"/>
          <a:ea typeface="+mn-ea"/>
          <a:cs typeface="+mn-cs"/>
        </a:defRPr>
      </a:lvl7pPr>
      <a:lvl8pPr marL="3263305" algn="l" defTabSz="932371" rtl="0" eaLnBrk="1" latinLnBrk="0" hangingPunct="1">
        <a:defRPr sz="1800" kern="1200">
          <a:solidFill>
            <a:schemeClr val="tx1"/>
          </a:solidFill>
          <a:latin typeface="+mn-lt"/>
          <a:ea typeface="+mn-ea"/>
          <a:cs typeface="+mn-cs"/>
        </a:defRPr>
      </a:lvl8pPr>
      <a:lvl9pPr marL="3729493" algn="l" defTabSz="932371"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0790124"/>
      </p:ext>
    </p:extLst>
  </p:cSld>
  <p:clrMap bg1="lt1" tx1="dk1" bg2="lt2" tx2="dk2" accent1="accent1" accent2="accent2" accent3="accent3" accent4="accent4" accent5="accent5" accent6="accent6" hlink="hlink" folHlink="folHlink"/>
  <p:sldLayoutIdLst>
    <p:sldLayoutId id="2147484271"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8.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myspc.sharepointconference.com/" TargetMode="External"/><Relationship Id="rId1" Type="http://schemas.openxmlformats.org/officeDocument/2006/relationships/slideLayout" Target="../slideLayouts/slideLayout10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8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706538"/>
          </a:xfrm>
        </p:spPr>
        <p:txBody>
          <a:bodyPr/>
          <a:lstStyle/>
          <a:p>
            <a:r>
              <a:rPr lang="en-US" smtClean="0"/>
              <a:t>You can choose the characters for the claim type and there is no enforcement on the ordering of claim types</a:t>
            </a:r>
          </a:p>
          <a:p>
            <a:pPr lvl="1"/>
            <a:r>
              <a:rPr lang="en-US" smtClean="0"/>
              <a:t>Pre-populate the custom claim types and characters across all farms</a:t>
            </a:r>
          </a:p>
          <a:p>
            <a:pPr lvl="1"/>
            <a:r>
              <a:rPr lang="en-US" smtClean="0"/>
              <a:t>Install the claim providers that use those custom claim types in any order </a:t>
            </a:r>
          </a:p>
          <a:p>
            <a:r>
              <a:rPr lang="en-US" smtClean="0"/>
              <a:t>You can add multiple token signing certificates to the SharePoint STS</a:t>
            </a:r>
          </a:p>
          <a:p>
            <a:pPr lvl="1"/>
            <a:r>
              <a:rPr lang="en-US" smtClean="0"/>
              <a:t>Useful in S2S scenarios</a:t>
            </a:r>
          </a:p>
          <a:p>
            <a:pPr lvl="1"/>
            <a:r>
              <a:rPr lang="en-US" smtClean="0"/>
              <a:t>Use the Set-SecurityTokenServiceConfig cmdlet</a:t>
            </a:r>
            <a:endParaRPr lang="en-US" dirty="0" smtClean="0"/>
          </a:p>
        </p:txBody>
      </p:sp>
      <p:sp>
        <p:nvSpPr>
          <p:cNvPr id="2" name="Title 1"/>
          <p:cNvSpPr>
            <a:spLocks noGrp="1"/>
          </p:cNvSpPr>
          <p:nvPr>
            <p:ph type="title"/>
          </p:nvPr>
        </p:nvSpPr>
        <p:spPr/>
        <p:txBody>
          <a:bodyPr/>
          <a:lstStyle/>
          <a:p>
            <a:r>
              <a:rPr lang="en-US" smtClean="0"/>
              <a:t>New Claims Features</a:t>
            </a:r>
            <a:endParaRPr lang="en-US" dirty="0"/>
          </a:p>
        </p:txBody>
      </p:sp>
    </p:spTree>
    <p:extLst>
      <p:ext uri="{BB962C8B-B14F-4D97-AF65-F5344CB8AC3E}">
        <p14:creationId xmlns:p14="http://schemas.microsoft.com/office/powerpoint/2010/main" val="387562885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4214095"/>
          </a:xfrm>
        </p:spPr>
        <p:txBody>
          <a:bodyPr/>
          <a:lstStyle/>
          <a:p>
            <a:r>
              <a:rPr lang="en-US" smtClean="0"/>
              <a:t>There is significantly more logging provided to help troubleshoot authentication issues.  You can see things like:</a:t>
            </a:r>
          </a:p>
          <a:p>
            <a:pPr lvl="1"/>
            <a:r>
              <a:rPr lang="en-US" smtClean="0"/>
              <a:t>Adding / removing FedAuth cookies from the cache</a:t>
            </a:r>
          </a:p>
          <a:p>
            <a:pPr lvl="1"/>
            <a:r>
              <a:rPr lang="en-US" smtClean="0"/>
              <a:t>Where authentication requests get redirected</a:t>
            </a:r>
          </a:p>
          <a:p>
            <a:pPr lvl="1"/>
            <a:r>
              <a:rPr lang="en-US" smtClean="0"/>
              <a:t>Which claims providers were used and which were not</a:t>
            </a:r>
          </a:p>
          <a:p>
            <a:pPr lvl="1"/>
            <a:r>
              <a:rPr lang="en-US" smtClean="0"/>
              <a:t>Reason why a FedAuth cookie failed to be used (i.e. expiration, failure to decrypt, etc.)</a:t>
            </a:r>
          </a:p>
          <a:p>
            <a:pPr lvl="1"/>
            <a:endParaRPr lang="en-US" dirty="0"/>
          </a:p>
        </p:txBody>
      </p:sp>
      <p:sp>
        <p:nvSpPr>
          <p:cNvPr id="2" name="Title 1"/>
          <p:cNvSpPr>
            <a:spLocks noGrp="1"/>
          </p:cNvSpPr>
          <p:nvPr>
            <p:ph type="title"/>
          </p:nvPr>
        </p:nvSpPr>
        <p:spPr/>
        <p:txBody>
          <a:bodyPr/>
          <a:lstStyle/>
          <a:p>
            <a:r>
              <a:rPr lang="en-US" smtClean="0"/>
              <a:t>Authentication Logging</a:t>
            </a:r>
            <a:endParaRPr lang="en-US" dirty="0"/>
          </a:p>
        </p:txBody>
      </p:sp>
    </p:spTree>
    <p:extLst>
      <p:ext uri="{BB962C8B-B14F-4D97-AF65-F5344CB8AC3E}">
        <p14:creationId xmlns:p14="http://schemas.microsoft.com/office/powerpoint/2010/main" val="18180264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OAuth - Application Authentication</a:t>
            </a:r>
            <a:endParaRPr lang="en-US" dirty="0"/>
          </a:p>
        </p:txBody>
      </p:sp>
    </p:spTree>
    <p:extLst>
      <p:ext uri="{BB962C8B-B14F-4D97-AF65-F5344CB8AC3E}">
        <p14:creationId xmlns:p14="http://schemas.microsoft.com/office/powerpoint/2010/main" val="35278104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041740"/>
          </a:xfrm>
        </p:spPr>
        <p:txBody>
          <a:bodyPr/>
          <a:lstStyle/>
          <a:p>
            <a:r>
              <a:rPr lang="en-US" smtClean="0"/>
              <a:t>Definition:  OAuth enables users to approve an application to act on their behalf without sharing their user name and password. </a:t>
            </a:r>
          </a:p>
          <a:p>
            <a:r>
              <a:rPr lang="en-US" smtClean="0"/>
              <a:t>For example, it enables users to share their resources or data (contact list, documents, photos, videos and so on) that are stored on one site with another site</a:t>
            </a:r>
          </a:p>
          <a:p>
            <a:pPr lvl="1"/>
            <a:r>
              <a:rPr lang="en-US" smtClean="0"/>
              <a:t>The key is that users don’t have to provide their credentials each time</a:t>
            </a:r>
            <a:endParaRPr lang="en-US" dirty="0" smtClean="0"/>
          </a:p>
        </p:txBody>
      </p:sp>
      <p:sp>
        <p:nvSpPr>
          <p:cNvPr id="2" name="Title 1"/>
          <p:cNvSpPr>
            <a:spLocks noGrp="1"/>
          </p:cNvSpPr>
          <p:nvPr>
            <p:ph type="title"/>
          </p:nvPr>
        </p:nvSpPr>
        <p:spPr/>
        <p:txBody>
          <a:bodyPr/>
          <a:lstStyle/>
          <a:p>
            <a:r>
              <a:rPr lang="en-US" smtClean="0"/>
              <a:t>What is OAuth</a:t>
            </a:r>
            <a:endParaRPr lang="en-US" dirty="0"/>
          </a:p>
        </p:txBody>
      </p:sp>
    </p:spTree>
    <p:extLst>
      <p:ext uri="{BB962C8B-B14F-4D97-AF65-F5344CB8AC3E}">
        <p14:creationId xmlns:p14="http://schemas.microsoft.com/office/powerpoint/2010/main" val="30541090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866582"/>
          </a:xfrm>
        </p:spPr>
        <p:txBody>
          <a:bodyPr/>
          <a:lstStyle/>
          <a:p>
            <a:r>
              <a:rPr lang="en-US" smtClean="0"/>
              <a:t>OAuth is used only for access tokens; it is not used for sign-in tokens</a:t>
            </a:r>
          </a:p>
          <a:p>
            <a:r>
              <a:rPr lang="en-US" smtClean="0"/>
              <a:t>Only WS-Fed is supported for sign-in, just like SharePoint 2010</a:t>
            </a:r>
          </a:p>
          <a:p>
            <a:r>
              <a:rPr lang="en-US" smtClean="0"/>
              <a:t>That means you won’t see any OAuth providers listed in the user sign-in page, the Authentication Provider section in Central Admin, or the People Picker</a:t>
            </a:r>
            <a:endParaRPr lang="en-US" dirty="0"/>
          </a:p>
        </p:txBody>
      </p:sp>
      <p:sp>
        <p:nvSpPr>
          <p:cNvPr id="2" name="Title 1"/>
          <p:cNvSpPr>
            <a:spLocks noGrp="1"/>
          </p:cNvSpPr>
          <p:nvPr>
            <p:ph type="title"/>
          </p:nvPr>
        </p:nvSpPr>
        <p:spPr/>
        <p:txBody>
          <a:bodyPr/>
          <a:lstStyle/>
          <a:p>
            <a:r>
              <a:rPr lang="en-US" smtClean="0"/>
              <a:t>What OAuth is Not</a:t>
            </a:r>
            <a:endParaRPr lang="en-US" dirty="0"/>
          </a:p>
        </p:txBody>
      </p:sp>
    </p:spTree>
    <p:extLst>
      <p:ext uri="{BB962C8B-B14F-4D97-AF65-F5344CB8AC3E}">
        <p14:creationId xmlns:p14="http://schemas.microsoft.com/office/powerpoint/2010/main" val="413287774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94986"/>
          </a:xfrm>
        </p:spPr>
        <p:txBody>
          <a:bodyPr>
            <a:normAutofit fontScale="92500" lnSpcReduction="10000"/>
          </a:bodyPr>
          <a:lstStyle/>
          <a:p>
            <a:pPr lvl="0"/>
            <a:r>
              <a:rPr lang="en-US" dirty="0" err="1" smtClean="0"/>
              <a:t>OAuth</a:t>
            </a:r>
            <a:r>
              <a:rPr lang="en-US" dirty="0" smtClean="0"/>
              <a:t> allows users to authorize SharePoint to provide access tokens to apps that can be used to retrieve data from SharePoint</a:t>
            </a:r>
          </a:p>
          <a:p>
            <a:pPr lvl="0"/>
            <a:r>
              <a:rPr lang="en-US" dirty="0" smtClean="0"/>
              <a:t>Each token can be used to access:</a:t>
            </a:r>
          </a:p>
          <a:p>
            <a:pPr lvl="1"/>
            <a:r>
              <a:rPr lang="en-US" dirty="0" smtClean="0"/>
              <a:t>A specific site</a:t>
            </a:r>
          </a:p>
          <a:p>
            <a:pPr lvl="1"/>
            <a:r>
              <a:rPr lang="en-US" dirty="0" smtClean="0"/>
              <a:t>A specific resource (for example, documents from a folder)</a:t>
            </a:r>
          </a:p>
          <a:p>
            <a:pPr lvl="1"/>
            <a:r>
              <a:rPr lang="en-US" dirty="0" smtClean="0"/>
              <a:t>For a defined duration (for example, 30 minutes)</a:t>
            </a:r>
          </a:p>
          <a:p>
            <a:r>
              <a:rPr lang="en-US" dirty="0" smtClean="0"/>
              <a:t>This enables a user to grant an app access to their information in SharePoint without sharing their username and password, or all of the data that they have in SharePoint</a:t>
            </a:r>
            <a:endParaRPr lang="en-US" dirty="0"/>
          </a:p>
        </p:txBody>
      </p:sp>
      <p:sp>
        <p:nvSpPr>
          <p:cNvPr id="2" name="Title 1"/>
          <p:cNvSpPr>
            <a:spLocks noGrp="1"/>
          </p:cNvSpPr>
          <p:nvPr>
            <p:ph type="title"/>
          </p:nvPr>
        </p:nvSpPr>
        <p:spPr/>
        <p:txBody>
          <a:bodyPr/>
          <a:lstStyle/>
          <a:p>
            <a:r>
              <a:rPr lang="en-US" smtClean="0"/>
              <a:t>How Does OAuth Work</a:t>
            </a:r>
            <a:endParaRPr lang="en-US" dirty="0"/>
          </a:p>
        </p:txBody>
      </p:sp>
    </p:spTree>
    <p:extLst>
      <p:ext uri="{BB962C8B-B14F-4D97-AF65-F5344CB8AC3E}">
        <p14:creationId xmlns:p14="http://schemas.microsoft.com/office/powerpoint/2010/main" val="134653975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292627"/>
          </a:xfrm>
        </p:spPr>
        <p:txBody>
          <a:bodyPr>
            <a:normAutofit fontScale="92500" lnSpcReduction="10000"/>
          </a:bodyPr>
          <a:lstStyle/>
          <a:p>
            <a:r>
              <a:rPr lang="en-US" dirty="0" smtClean="0"/>
              <a:t>A user signs in to SharePoint 2013 and is authenticated </a:t>
            </a:r>
          </a:p>
          <a:p>
            <a:r>
              <a:rPr lang="en-US" dirty="0" smtClean="0"/>
              <a:t>The user then opens a provider hosted app (i.e. in Azure)</a:t>
            </a:r>
          </a:p>
          <a:p>
            <a:pPr lvl="1"/>
            <a:r>
              <a:rPr lang="en-US" dirty="0" smtClean="0"/>
              <a:t>The app was granted permission at install time by a user (not necessarily the current user) to access a SharePoint list</a:t>
            </a:r>
          </a:p>
          <a:p>
            <a:r>
              <a:rPr lang="en-US" dirty="0" smtClean="0"/>
              <a:t>The app is rendered as an embedded </a:t>
            </a:r>
            <a:r>
              <a:rPr lang="en-US" dirty="0" err="1" smtClean="0"/>
              <a:t>iFrame</a:t>
            </a:r>
            <a:r>
              <a:rPr lang="en-US" dirty="0" smtClean="0"/>
              <a:t> or loaded full frame by </a:t>
            </a:r>
            <a:r>
              <a:rPr lang="en-US" dirty="0" err="1" smtClean="0"/>
              <a:t>POSTing</a:t>
            </a:r>
            <a:r>
              <a:rPr lang="en-US" dirty="0" smtClean="0"/>
              <a:t> the necessary context information </a:t>
            </a:r>
          </a:p>
          <a:p>
            <a:r>
              <a:rPr lang="en-US" dirty="0" smtClean="0"/>
              <a:t>That app then calls back to SharePoint to access the SharePoint resources on behalf of the user</a:t>
            </a:r>
          </a:p>
          <a:p>
            <a:r>
              <a:rPr lang="en-US" dirty="0" smtClean="0"/>
              <a:t>When it calls back it includes a token for both the current user and app</a:t>
            </a:r>
          </a:p>
          <a:p>
            <a:pPr lvl="1"/>
            <a:r>
              <a:rPr lang="en-US" dirty="0" smtClean="0"/>
              <a:t>SharePoint validates that BOTH have rights to access the content</a:t>
            </a:r>
            <a:endParaRPr lang="en-US" dirty="0"/>
          </a:p>
        </p:txBody>
      </p:sp>
      <p:sp>
        <p:nvSpPr>
          <p:cNvPr id="2" name="Title 1"/>
          <p:cNvSpPr>
            <a:spLocks noGrp="1"/>
          </p:cNvSpPr>
          <p:nvPr>
            <p:ph type="title"/>
          </p:nvPr>
        </p:nvSpPr>
        <p:spPr/>
        <p:txBody>
          <a:bodyPr/>
          <a:lstStyle/>
          <a:p>
            <a:r>
              <a:rPr lang="en-US" sz="4500" dirty="0"/>
              <a:t>Typical </a:t>
            </a:r>
            <a:r>
              <a:rPr lang="en-US" sz="4500" dirty="0" err="1"/>
              <a:t>OAuth</a:t>
            </a:r>
            <a:r>
              <a:rPr lang="en-US" sz="4500" dirty="0"/>
              <a:t> Scenario for Provider Hosted App</a:t>
            </a:r>
          </a:p>
        </p:txBody>
      </p:sp>
    </p:spTree>
    <p:extLst>
      <p:ext uri="{BB962C8B-B14F-4D97-AF65-F5344CB8AC3E}">
        <p14:creationId xmlns:p14="http://schemas.microsoft.com/office/powerpoint/2010/main" val="21100245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OAuth</a:t>
            </a:r>
            <a:r>
              <a:rPr lang="en-US" dirty="0"/>
              <a:t> Flow</a:t>
            </a:r>
          </a:p>
        </p:txBody>
      </p:sp>
      <p:grpSp>
        <p:nvGrpSpPr>
          <p:cNvPr id="93" name="Group 92"/>
          <p:cNvGrpSpPr>
            <a:grpSpLocks noChangeAspect="1"/>
          </p:cNvGrpSpPr>
          <p:nvPr/>
        </p:nvGrpSpPr>
        <p:grpSpPr>
          <a:xfrm>
            <a:off x="4742939" y="841033"/>
            <a:ext cx="2186542" cy="2019417"/>
            <a:chOff x="4583290" y="569756"/>
            <a:chExt cx="2539971" cy="2346772"/>
          </a:xfrm>
        </p:grpSpPr>
        <p:sp>
          <p:nvSpPr>
            <p:cNvPr id="92" name="Flowchart: Process 91"/>
            <p:cNvSpPr/>
            <p:nvPr/>
          </p:nvSpPr>
          <p:spPr bwMode="auto">
            <a:xfrm>
              <a:off x="4583290" y="569756"/>
              <a:ext cx="2421116" cy="2325043"/>
            </a:xfrm>
            <a:prstGeom prst="flowChartProcess">
              <a:avLst/>
            </a:prstGeom>
            <a:solidFill>
              <a:schemeClr val="bg1">
                <a:lumMod val="9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45" name="Group 44"/>
            <p:cNvGrpSpPr/>
            <p:nvPr/>
          </p:nvGrpSpPr>
          <p:grpSpPr>
            <a:xfrm>
              <a:off x="5032508" y="904739"/>
              <a:ext cx="2090753" cy="2011789"/>
              <a:chOff x="3404188" y="2365141"/>
              <a:chExt cx="2090753" cy="2011789"/>
            </a:xfrm>
          </p:grpSpPr>
          <p:grpSp>
            <p:nvGrpSpPr>
              <p:cNvPr id="46" name="Group 45"/>
              <p:cNvGrpSpPr/>
              <p:nvPr/>
            </p:nvGrpSpPr>
            <p:grpSpPr>
              <a:xfrm>
                <a:off x="4131580" y="2634725"/>
                <a:ext cx="666750" cy="1487475"/>
                <a:chOff x="2081162" y="4640597"/>
                <a:chExt cx="666750" cy="1487475"/>
              </a:xfrm>
              <a:solidFill>
                <a:schemeClr val="bg1"/>
              </a:solidFill>
            </p:grpSpPr>
            <p:sp>
              <p:nvSpPr>
                <p:cNvPr id="57" name="Snip Diagonal Corner Rectangle 56"/>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8" name="Isosceles Triangle 57"/>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59" name="Isosceles Triangle 58"/>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47"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3482627" y="2365141"/>
                <a:ext cx="2012314" cy="2011789"/>
              </a:xfrm>
              <a:prstGeom prst="rect">
                <a:avLst/>
              </a:prstGeom>
              <a:noFill/>
            </p:spPr>
          </p:pic>
          <p:grpSp>
            <p:nvGrpSpPr>
              <p:cNvPr id="48" name="Group 47"/>
              <p:cNvGrpSpPr/>
              <p:nvPr/>
            </p:nvGrpSpPr>
            <p:grpSpPr>
              <a:xfrm>
                <a:off x="3404188" y="2985988"/>
                <a:ext cx="1090092" cy="875577"/>
                <a:chOff x="8224522" y="1953280"/>
                <a:chExt cx="1090092" cy="875577"/>
              </a:xfrm>
            </p:grpSpPr>
            <p:grpSp>
              <p:nvGrpSpPr>
                <p:cNvPr id="49" name="Group 48"/>
                <p:cNvGrpSpPr/>
                <p:nvPr/>
              </p:nvGrpSpPr>
              <p:grpSpPr>
                <a:xfrm>
                  <a:off x="8224522" y="1953280"/>
                  <a:ext cx="1090092" cy="875577"/>
                  <a:chOff x="3599175" y="4220568"/>
                  <a:chExt cx="1090092" cy="875577"/>
                </a:xfrm>
              </p:grpSpPr>
              <p:sp>
                <p:nvSpPr>
                  <p:cNvPr id="53" name="Rounded Rectangle 52"/>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54" name="Group 53"/>
                  <p:cNvGrpSpPr/>
                  <p:nvPr/>
                </p:nvGrpSpPr>
                <p:grpSpPr>
                  <a:xfrm>
                    <a:off x="3614541" y="4243079"/>
                    <a:ext cx="1057169" cy="832818"/>
                    <a:chOff x="3705190" y="4561217"/>
                    <a:chExt cx="1057169" cy="832818"/>
                  </a:xfrm>
                </p:grpSpPr>
                <p:pic>
                  <p:nvPicPr>
                    <p:cNvPr id="55"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56" name="Rectangle 55"/>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50" name="Group 49"/>
                <p:cNvGrpSpPr/>
                <p:nvPr/>
              </p:nvGrpSpPr>
              <p:grpSpPr>
                <a:xfrm>
                  <a:off x="8490140" y="2176722"/>
                  <a:ext cx="637210" cy="553161"/>
                  <a:chOff x="5768367" y="2467303"/>
                  <a:chExt cx="637210" cy="553161"/>
                </a:xfrm>
              </p:grpSpPr>
              <p:pic>
                <p:nvPicPr>
                  <p:cNvPr id="51" name="Picture 4" descr="\\MAGNUM\Projects\Microsoft\Cloud Power FY12\Design\Icons\PNGs\IT_guy.png"/>
                  <p:cNvPicPr>
                    <a:picLocks noChangeAspect="1" noChangeArrowheads="1"/>
                  </p:cNvPicPr>
                  <p:nvPr/>
                </p:nvPicPr>
                <p:blipFill>
                  <a:blip r:embed="rId5" cstate="print">
                    <a:duotone>
                      <a:prstClr val="black"/>
                      <a:schemeClr val="accent4">
                        <a:tint val="45000"/>
                        <a:satMod val="400000"/>
                      </a:schemeClr>
                    </a:duotone>
                  </a:blip>
                  <a:srcRect/>
                  <a:stretch>
                    <a:fillRect/>
                  </a:stretch>
                </p:blipFill>
                <p:spPr bwMode="auto">
                  <a:xfrm>
                    <a:off x="5852416" y="2467303"/>
                    <a:ext cx="553161" cy="553161"/>
                  </a:xfrm>
                  <a:prstGeom prst="rect">
                    <a:avLst/>
                  </a:prstGeom>
                  <a:noFill/>
                </p:spPr>
              </p:pic>
              <p:pic>
                <p:nvPicPr>
                  <p:cNvPr id="52" name="Picture 3" descr="\\MAGNUM\Projects\Microsoft\Cloud Power FY12\Design\ICONS_PNG\Confidentiality.png"/>
                  <p:cNvPicPr>
                    <a:picLocks noChangeAspect="1" noChangeArrowheads="1"/>
                  </p:cNvPicPr>
                  <p:nvPr/>
                </p:nvPicPr>
                <p:blipFill>
                  <a:blip r:embed="rId6" cstate="print">
                    <a:duotone>
                      <a:prstClr val="black"/>
                      <a:schemeClr val="accent4">
                        <a:tint val="45000"/>
                        <a:satMod val="400000"/>
                      </a:schemeClr>
                    </a:duotone>
                  </a:blip>
                  <a:srcRect/>
                  <a:stretch>
                    <a:fillRect/>
                  </a:stretch>
                </p:blipFill>
                <p:spPr bwMode="auto">
                  <a:xfrm>
                    <a:off x="5768367" y="2655722"/>
                    <a:ext cx="364742" cy="364742"/>
                  </a:xfrm>
                  <a:prstGeom prst="rect">
                    <a:avLst/>
                  </a:prstGeom>
                  <a:noFill/>
                </p:spPr>
              </p:pic>
            </p:grpSp>
          </p:grpSp>
        </p:grpSp>
        <p:sp>
          <p:nvSpPr>
            <p:cNvPr id="74" name="TextBox 73"/>
            <p:cNvSpPr txBox="1"/>
            <p:nvPr/>
          </p:nvSpPr>
          <p:spPr>
            <a:xfrm>
              <a:off x="5153478" y="704886"/>
              <a:ext cx="1144526" cy="364789"/>
            </a:xfrm>
            <a:prstGeom prst="rect">
              <a:avLst/>
            </a:prstGeom>
            <a:noFill/>
          </p:spPr>
          <p:txBody>
            <a:bodyPr wrap="none" lIns="0" tIns="0" rIns="0" bIns="0" rtlCol="0">
              <a:spAutoFit/>
            </a:bodyPr>
            <a:lstStyle/>
            <a:p>
              <a:pPr defTabSz="932468"/>
              <a:r>
                <a:rPr lang="en-US" sz="2000" spc="-71" dirty="0">
                  <a:gradFill>
                    <a:gsLst>
                      <a:gs pos="2917">
                        <a:srgbClr val="00AEEF"/>
                      </a:gs>
                      <a:gs pos="95000">
                        <a:srgbClr val="00AEEF"/>
                      </a:gs>
                    </a:gsLst>
                    <a:lin ang="5400000" scaled="0"/>
                  </a:gradFill>
                  <a:latin typeface="Segoe UI Light"/>
                </a:rPr>
                <a:t>STS (ACS)</a:t>
              </a:r>
            </a:p>
          </p:txBody>
        </p:sp>
      </p:grpSp>
      <p:grpSp>
        <p:nvGrpSpPr>
          <p:cNvPr id="97" name="Group 96"/>
          <p:cNvGrpSpPr>
            <a:grpSpLocks noChangeAspect="1"/>
          </p:cNvGrpSpPr>
          <p:nvPr/>
        </p:nvGrpSpPr>
        <p:grpSpPr>
          <a:xfrm>
            <a:off x="4680367" y="3306689"/>
            <a:ext cx="2311688" cy="2047248"/>
            <a:chOff x="4617251" y="2897550"/>
            <a:chExt cx="2586388" cy="2291447"/>
          </a:xfrm>
        </p:grpSpPr>
        <p:sp>
          <p:nvSpPr>
            <p:cNvPr id="96" name="Flowchart: Process 95"/>
            <p:cNvSpPr/>
            <p:nvPr/>
          </p:nvSpPr>
          <p:spPr bwMode="auto">
            <a:xfrm>
              <a:off x="4617251" y="2976380"/>
              <a:ext cx="2586388" cy="2212617"/>
            </a:xfrm>
            <a:prstGeom prst="flowChartProcess">
              <a:avLst/>
            </a:prstGeom>
            <a:solidFill>
              <a:schemeClr val="bg1">
                <a:lumMod val="9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0" name="Group 59"/>
            <p:cNvGrpSpPr/>
            <p:nvPr/>
          </p:nvGrpSpPr>
          <p:grpSpPr>
            <a:xfrm>
              <a:off x="5069228" y="2897550"/>
              <a:ext cx="2095751" cy="2011789"/>
              <a:chOff x="6597379" y="1670285"/>
              <a:chExt cx="2095751" cy="2011789"/>
            </a:xfrm>
          </p:grpSpPr>
          <p:grpSp>
            <p:nvGrpSpPr>
              <p:cNvPr id="61" name="Group 60"/>
              <p:cNvGrpSpPr/>
              <p:nvPr/>
            </p:nvGrpSpPr>
            <p:grpSpPr>
              <a:xfrm>
                <a:off x="6680816" y="1670285"/>
                <a:ext cx="2012314" cy="2011789"/>
                <a:chOff x="6849580" y="4206958"/>
                <a:chExt cx="2012314" cy="2011789"/>
              </a:xfrm>
            </p:grpSpPr>
            <p:grpSp>
              <p:nvGrpSpPr>
                <p:cNvPr id="69" name="Group 68"/>
                <p:cNvGrpSpPr/>
                <p:nvPr/>
              </p:nvGrpSpPr>
              <p:grpSpPr>
                <a:xfrm>
                  <a:off x="7487957" y="4470625"/>
                  <a:ext cx="666750" cy="1487475"/>
                  <a:chOff x="2081162" y="4640597"/>
                  <a:chExt cx="666750" cy="1487475"/>
                </a:xfrm>
                <a:solidFill>
                  <a:schemeClr val="bg1"/>
                </a:solidFill>
              </p:grpSpPr>
              <p:sp>
                <p:nvSpPr>
                  <p:cNvPr id="71" name="Snip Diagonal Corner Rectangle 70"/>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2" name="Isosceles Triangle 71"/>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73" name="Isosceles Triangle 72"/>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70"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6849580" y="4206958"/>
                  <a:ext cx="2012314" cy="2011789"/>
                </a:xfrm>
                <a:prstGeom prst="rect">
                  <a:avLst/>
                </a:prstGeom>
                <a:noFill/>
              </p:spPr>
            </p:pic>
          </p:grpSp>
          <p:grpSp>
            <p:nvGrpSpPr>
              <p:cNvPr id="62" name="Group 61"/>
              <p:cNvGrpSpPr/>
              <p:nvPr/>
            </p:nvGrpSpPr>
            <p:grpSpPr>
              <a:xfrm>
                <a:off x="6597379" y="2286514"/>
                <a:ext cx="1090092" cy="875577"/>
                <a:chOff x="8743255" y="3259944"/>
                <a:chExt cx="1090092" cy="875577"/>
              </a:xfrm>
            </p:grpSpPr>
            <p:grpSp>
              <p:nvGrpSpPr>
                <p:cNvPr id="63" name="Group 62"/>
                <p:cNvGrpSpPr/>
                <p:nvPr/>
              </p:nvGrpSpPr>
              <p:grpSpPr>
                <a:xfrm>
                  <a:off x="8743255" y="3259944"/>
                  <a:ext cx="1090092" cy="875577"/>
                  <a:chOff x="3599175" y="4220568"/>
                  <a:chExt cx="1090092" cy="875577"/>
                </a:xfrm>
              </p:grpSpPr>
              <p:sp>
                <p:nvSpPr>
                  <p:cNvPr id="65" name="Rounded Rectangle 64"/>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6" name="Group 65"/>
                  <p:cNvGrpSpPr/>
                  <p:nvPr/>
                </p:nvGrpSpPr>
                <p:grpSpPr>
                  <a:xfrm>
                    <a:off x="3614541" y="4243079"/>
                    <a:ext cx="1057169" cy="832818"/>
                    <a:chOff x="3705190" y="4561217"/>
                    <a:chExt cx="1057169" cy="832818"/>
                  </a:xfrm>
                </p:grpSpPr>
                <p:pic>
                  <p:nvPicPr>
                    <p:cNvPr id="67"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68" name="Rectangle 67"/>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64" name="Picture 6" descr="\\MAGNUM\Projects\Microsoft\Cloud Power FY12\Design\Icons\PNGs\Web Service.png"/>
                <p:cNvPicPr>
                  <a:picLocks noChangeAspect="1" noChangeArrowheads="1"/>
                </p:cNvPicPr>
                <p:nvPr/>
              </p:nvPicPr>
              <p:blipFill>
                <a:blip r:embed="rId7" cstate="print">
                  <a:duotone>
                    <a:prstClr val="black"/>
                    <a:schemeClr val="accent4">
                      <a:tint val="45000"/>
                      <a:satMod val="400000"/>
                    </a:schemeClr>
                  </a:duotone>
                </a:blip>
                <a:srcRect/>
                <a:stretch>
                  <a:fillRect/>
                </a:stretch>
              </p:blipFill>
              <p:spPr bwMode="auto">
                <a:xfrm>
                  <a:off x="8940963" y="3420018"/>
                  <a:ext cx="684177" cy="684000"/>
                </a:xfrm>
                <a:prstGeom prst="rect">
                  <a:avLst/>
                </a:prstGeom>
                <a:noFill/>
              </p:spPr>
            </p:pic>
          </p:grpSp>
        </p:grpSp>
        <p:sp>
          <p:nvSpPr>
            <p:cNvPr id="75" name="TextBox 74"/>
            <p:cNvSpPr txBox="1"/>
            <p:nvPr/>
          </p:nvSpPr>
          <p:spPr>
            <a:xfrm>
              <a:off x="4976411" y="4682322"/>
              <a:ext cx="1995282" cy="351347"/>
            </a:xfrm>
            <a:prstGeom prst="rect">
              <a:avLst/>
            </a:prstGeom>
            <a:noFill/>
          </p:spPr>
          <p:txBody>
            <a:bodyPr wrap="none" lIns="0" tIns="0" rIns="0" bIns="0" rtlCol="0">
              <a:spAutoFit/>
            </a:bodyPr>
            <a:lstStyle/>
            <a:p>
              <a:pPr defTabSz="932468"/>
              <a:r>
                <a:rPr lang="en-US" sz="2000" spc="-71" dirty="0">
                  <a:gradFill>
                    <a:gsLst>
                      <a:gs pos="2917">
                        <a:srgbClr val="00AEEF"/>
                      </a:gs>
                      <a:gs pos="95000">
                        <a:srgbClr val="00AEEF"/>
                      </a:gs>
                    </a:gsLst>
                    <a:lin ang="5400000" scaled="0"/>
                  </a:gradFill>
                  <a:latin typeface="Segoe UI Light"/>
                </a:rPr>
                <a:t>SharePoint Server</a:t>
              </a:r>
            </a:p>
          </p:txBody>
        </p:sp>
      </p:grpSp>
      <p:grpSp>
        <p:nvGrpSpPr>
          <p:cNvPr id="91" name="Group 90"/>
          <p:cNvGrpSpPr/>
          <p:nvPr/>
        </p:nvGrpSpPr>
        <p:grpSpPr>
          <a:xfrm>
            <a:off x="389402" y="4356072"/>
            <a:ext cx="2553616" cy="2051840"/>
            <a:chOff x="282221" y="4011800"/>
            <a:chExt cx="2502765" cy="2011790"/>
          </a:xfrm>
        </p:grpSpPr>
        <p:sp>
          <p:nvSpPr>
            <p:cNvPr id="90" name="Flowchart: Process 89"/>
            <p:cNvSpPr/>
            <p:nvPr/>
          </p:nvSpPr>
          <p:spPr bwMode="auto">
            <a:xfrm>
              <a:off x="282221" y="4011800"/>
              <a:ext cx="2502765" cy="2011790"/>
            </a:xfrm>
            <a:prstGeom prst="flowChartProcess">
              <a:avLst/>
            </a:prstGeom>
            <a:solidFill>
              <a:schemeClr val="bg1">
                <a:lumMod val="9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29" name="Group 28"/>
            <p:cNvGrpSpPr/>
            <p:nvPr/>
          </p:nvGrpSpPr>
          <p:grpSpPr>
            <a:xfrm>
              <a:off x="373159" y="4322687"/>
              <a:ext cx="2411827" cy="1590551"/>
              <a:chOff x="2667934" y="1586479"/>
              <a:chExt cx="2411827" cy="1590551"/>
            </a:xfrm>
          </p:grpSpPr>
          <p:pic>
            <p:nvPicPr>
              <p:cNvPr id="30" name="Picture 6" descr="\\MAGNUM\Projects\Microsoft\Cloud Power FY12\Design\ICONS_PNG\Professionals.png"/>
              <p:cNvPicPr>
                <a:picLocks noChangeAspect="1" noChangeArrowheads="1"/>
              </p:cNvPicPr>
              <p:nvPr/>
            </p:nvPicPr>
            <p:blipFill>
              <a:blip r:embed="rId8" cstate="print">
                <a:duotone>
                  <a:prstClr val="black"/>
                  <a:schemeClr val="accent4">
                    <a:tint val="45000"/>
                    <a:satMod val="400000"/>
                  </a:schemeClr>
                </a:duotone>
              </a:blip>
              <a:srcRect/>
              <a:stretch>
                <a:fillRect/>
              </a:stretch>
            </p:blipFill>
            <p:spPr bwMode="auto">
              <a:xfrm>
                <a:off x="2667934" y="1695955"/>
                <a:ext cx="1371957" cy="1371600"/>
              </a:xfrm>
              <a:prstGeom prst="rect">
                <a:avLst/>
              </a:prstGeom>
              <a:noFill/>
            </p:spPr>
          </p:pic>
          <p:pic>
            <p:nvPicPr>
              <p:cNvPr id="31" name="Picture 30" descr="\\MAGNUM\Projects\Microsoft\Cloud Power FY12\Design\ICONS_PNG\Laptop.png"/>
              <p:cNvPicPr>
                <a:picLocks noChangeAspect="1" noChangeArrowheads="1"/>
              </p:cNvPicPr>
              <p:nvPr/>
            </p:nvPicPr>
            <p:blipFill>
              <a:blip r:embed="rId9" cstate="print">
                <a:duotone>
                  <a:prstClr val="black"/>
                  <a:schemeClr val="accent4">
                    <a:tint val="45000"/>
                    <a:satMod val="400000"/>
                  </a:schemeClr>
                </a:duotone>
              </a:blip>
              <a:srcRect/>
              <a:stretch>
                <a:fillRect/>
              </a:stretch>
            </p:blipFill>
            <p:spPr bwMode="auto">
              <a:xfrm>
                <a:off x="3488796" y="1586479"/>
                <a:ext cx="1590965" cy="1590551"/>
              </a:xfrm>
              <a:prstGeom prst="rect">
                <a:avLst/>
              </a:prstGeom>
              <a:noFill/>
            </p:spPr>
          </p:pic>
        </p:grpSp>
        <p:sp>
          <p:nvSpPr>
            <p:cNvPr id="76" name="TextBox 75"/>
            <p:cNvSpPr txBox="1"/>
            <p:nvPr/>
          </p:nvSpPr>
          <p:spPr>
            <a:xfrm>
              <a:off x="1204712" y="4114659"/>
              <a:ext cx="555280" cy="307777"/>
            </a:xfrm>
            <a:prstGeom prst="rect">
              <a:avLst/>
            </a:prstGeom>
            <a:noFill/>
          </p:spPr>
          <p:txBody>
            <a:bodyPr wrap="none" lIns="0" tIns="0" rIns="0" bIns="0" rtlCol="0">
              <a:spAutoFit/>
            </a:bodyPr>
            <a:lstStyle/>
            <a:p>
              <a:pPr defTabSz="932468"/>
              <a:r>
                <a:rPr lang="en-US" sz="2000" spc="-71" dirty="0">
                  <a:gradFill>
                    <a:gsLst>
                      <a:gs pos="2917">
                        <a:srgbClr val="00AEEF"/>
                      </a:gs>
                      <a:gs pos="95000">
                        <a:srgbClr val="00AEEF"/>
                      </a:gs>
                    </a:gsLst>
                    <a:lin ang="5400000" scaled="0"/>
                  </a:gradFill>
                  <a:latin typeface="Segoe UI Light"/>
                </a:rPr>
                <a:t>Client</a:t>
              </a:r>
            </a:p>
          </p:txBody>
        </p:sp>
      </p:grpSp>
      <p:grpSp>
        <p:nvGrpSpPr>
          <p:cNvPr id="95" name="Group 94"/>
          <p:cNvGrpSpPr/>
          <p:nvPr/>
        </p:nvGrpSpPr>
        <p:grpSpPr>
          <a:xfrm>
            <a:off x="9314670" y="3926224"/>
            <a:ext cx="2854351" cy="2533040"/>
            <a:chOff x="8684244" y="3849469"/>
            <a:chExt cx="2797512" cy="2483598"/>
          </a:xfrm>
        </p:grpSpPr>
        <p:sp>
          <p:nvSpPr>
            <p:cNvPr id="94" name="Flowchart: Process 93"/>
            <p:cNvSpPr/>
            <p:nvPr/>
          </p:nvSpPr>
          <p:spPr bwMode="auto">
            <a:xfrm>
              <a:off x="8684244" y="3849469"/>
              <a:ext cx="2661089" cy="2483598"/>
            </a:xfrm>
            <a:prstGeom prst="flowChartProcess">
              <a:avLst/>
            </a:prstGeom>
            <a:solidFill>
              <a:schemeClr val="bg1">
                <a:lumMod val="9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87" name="Group 86"/>
            <p:cNvGrpSpPr/>
            <p:nvPr/>
          </p:nvGrpSpPr>
          <p:grpSpPr>
            <a:xfrm>
              <a:off x="8933299" y="4022969"/>
              <a:ext cx="2548457" cy="2090828"/>
              <a:chOff x="8357713" y="4054642"/>
              <a:chExt cx="2548457" cy="2090828"/>
            </a:xfrm>
          </p:grpSpPr>
          <p:grpSp>
            <p:nvGrpSpPr>
              <p:cNvPr id="32" name="Group 31"/>
              <p:cNvGrpSpPr/>
              <p:nvPr/>
            </p:nvGrpSpPr>
            <p:grpSpPr>
              <a:xfrm>
                <a:off x="8802175" y="4054642"/>
                <a:ext cx="2103995" cy="2011789"/>
                <a:chOff x="1376407" y="550707"/>
                <a:chExt cx="2103995" cy="2011789"/>
              </a:xfrm>
            </p:grpSpPr>
            <p:grpSp>
              <p:nvGrpSpPr>
                <p:cNvPr id="33" name="Group 32"/>
                <p:cNvGrpSpPr/>
                <p:nvPr/>
              </p:nvGrpSpPr>
              <p:grpSpPr>
                <a:xfrm>
                  <a:off x="2098180" y="799745"/>
                  <a:ext cx="666750" cy="1487475"/>
                  <a:chOff x="2081162" y="4640597"/>
                  <a:chExt cx="666750" cy="1487475"/>
                </a:xfrm>
                <a:solidFill>
                  <a:schemeClr val="bg1"/>
                </a:solidFill>
              </p:grpSpPr>
              <p:sp>
                <p:nvSpPr>
                  <p:cNvPr id="42" name="Snip Diagonal Corner Rectangle 41"/>
                  <p:cNvSpPr/>
                  <p:nvPr/>
                </p:nvSpPr>
                <p:spPr bwMode="auto">
                  <a:xfrm>
                    <a:off x="2081162" y="4724694"/>
                    <a:ext cx="666750" cy="1311775"/>
                  </a:xfrm>
                  <a:prstGeom prst="snip2DiagRect">
                    <a:avLst>
                      <a:gd name="adj1" fmla="val 0"/>
                      <a:gd name="adj2" fmla="val 0"/>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Isosceles Triangle 42"/>
                  <p:cNvSpPr/>
                  <p:nvPr/>
                </p:nvSpPr>
                <p:spPr bwMode="auto">
                  <a:xfrm>
                    <a:off x="2104139" y="4640597"/>
                    <a:ext cx="511437" cy="99498"/>
                  </a:xfrm>
                  <a:prstGeom prst="triangle">
                    <a:avLst>
                      <a:gd name="adj" fmla="val 87714"/>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
                <p:nvSpPr>
                  <p:cNvPr id="44" name="Isosceles Triangle 43"/>
                  <p:cNvSpPr/>
                  <p:nvPr/>
                </p:nvSpPr>
                <p:spPr bwMode="auto">
                  <a:xfrm rot="10800000">
                    <a:off x="2097121" y="6028574"/>
                    <a:ext cx="511437" cy="99498"/>
                  </a:xfrm>
                  <a:prstGeom prst="triangle">
                    <a:avLst>
                      <a:gd name="adj" fmla="val 8251"/>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4" name="Group 33"/>
                <p:cNvGrpSpPr/>
                <p:nvPr/>
              </p:nvGrpSpPr>
              <p:grpSpPr>
                <a:xfrm>
                  <a:off x="1376407" y="550707"/>
                  <a:ext cx="2103995" cy="2011789"/>
                  <a:chOff x="1884407" y="1170827"/>
                  <a:chExt cx="2103995" cy="2011789"/>
                </a:xfrm>
              </p:grpSpPr>
              <p:pic>
                <p:nvPicPr>
                  <p:cNvPr id="35" name="Picture 2" descr="\\MAGNUM\Projects\Microsoft\Cloud Power FY12\Design\Icons\PNGs\Server_2.png"/>
                  <p:cNvPicPr>
                    <a:picLocks noChangeAspect="1" noChangeArrowheads="1"/>
                  </p:cNvPicPr>
                  <p:nvPr/>
                </p:nvPicPr>
                <p:blipFill>
                  <a:blip r:embed="rId3" cstate="print">
                    <a:duotone>
                      <a:prstClr val="black"/>
                      <a:schemeClr val="accent4">
                        <a:tint val="45000"/>
                        <a:satMod val="400000"/>
                      </a:schemeClr>
                    </a:duotone>
                  </a:blip>
                  <a:srcRect/>
                  <a:stretch>
                    <a:fillRect/>
                  </a:stretch>
                </p:blipFill>
                <p:spPr bwMode="auto">
                  <a:xfrm>
                    <a:off x="1976088" y="1170827"/>
                    <a:ext cx="2012314" cy="2011789"/>
                  </a:xfrm>
                  <a:prstGeom prst="rect">
                    <a:avLst/>
                  </a:prstGeom>
                  <a:noFill/>
                </p:spPr>
              </p:pic>
              <p:grpSp>
                <p:nvGrpSpPr>
                  <p:cNvPr id="36" name="Group 35"/>
                  <p:cNvGrpSpPr/>
                  <p:nvPr/>
                </p:nvGrpSpPr>
                <p:grpSpPr>
                  <a:xfrm>
                    <a:off x="1884407" y="1791674"/>
                    <a:ext cx="1090092" cy="875577"/>
                    <a:chOff x="3599175" y="4220568"/>
                    <a:chExt cx="1090092" cy="875577"/>
                  </a:xfrm>
                </p:grpSpPr>
                <p:sp>
                  <p:nvSpPr>
                    <p:cNvPr id="38" name="Rounded Rectangle 37"/>
                    <p:cNvSpPr/>
                    <p:nvPr/>
                  </p:nvSpPr>
                  <p:spPr bwMode="auto">
                    <a:xfrm>
                      <a:off x="3599175" y="4220568"/>
                      <a:ext cx="1090092" cy="875577"/>
                    </a:xfrm>
                    <a:prstGeom prst="roundRect">
                      <a:avLst>
                        <a:gd name="adj" fmla="val 6641"/>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9" name="Group 38"/>
                    <p:cNvGrpSpPr/>
                    <p:nvPr/>
                  </p:nvGrpSpPr>
                  <p:grpSpPr>
                    <a:xfrm>
                      <a:off x="3614541" y="4243079"/>
                      <a:ext cx="1057169" cy="832818"/>
                      <a:chOff x="3705190" y="4561217"/>
                      <a:chExt cx="1057169" cy="832818"/>
                    </a:xfrm>
                  </p:grpSpPr>
                  <p:pic>
                    <p:nvPicPr>
                      <p:cNvPr id="40" name="Picture 4" descr="\\MAGNUM\Projects\Microsoft\Cloud Power FY12\Design\ICONS_PNG\IIS-MULTI-TENANCY.png"/>
                      <p:cNvPicPr>
                        <a:picLocks noChangeAspect="1" noChangeArrowheads="1"/>
                      </p:cNvPicPr>
                      <p:nvPr/>
                    </p:nvPicPr>
                    <p:blipFill rotWithShape="1">
                      <a:blip r:embed="rId4" cstate="print">
                        <a:duotone>
                          <a:prstClr val="black"/>
                          <a:schemeClr val="accent4">
                            <a:tint val="45000"/>
                            <a:satMod val="400000"/>
                          </a:schemeClr>
                        </a:duotone>
                      </a:blip>
                      <a:srcRect l="13694" t="34655" r="28499" b="19806"/>
                      <a:stretch/>
                    </p:blipFill>
                    <p:spPr bwMode="auto">
                      <a:xfrm>
                        <a:off x="3705190" y="4561217"/>
                        <a:ext cx="1057169" cy="832818"/>
                      </a:xfrm>
                      <a:prstGeom prst="rect">
                        <a:avLst/>
                      </a:prstGeom>
                      <a:noFill/>
                    </p:spPr>
                  </p:pic>
                  <p:sp>
                    <p:nvSpPr>
                      <p:cNvPr id="41" name="Rectangle 40"/>
                      <p:cNvSpPr/>
                      <p:nvPr/>
                    </p:nvSpPr>
                    <p:spPr bwMode="auto">
                      <a:xfrm>
                        <a:off x="3783372" y="4772556"/>
                        <a:ext cx="907602" cy="55068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37" name="Picture 4" descr="\\MAGNUM\Projects\Microsoft\Cloud Power FY12\Design\ICONS_PNG\Open_Web_Platform.png"/>
                  <p:cNvPicPr>
                    <a:picLocks noChangeAspect="1" noChangeArrowheads="1"/>
                  </p:cNvPicPr>
                  <p:nvPr/>
                </p:nvPicPr>
                <p:blipFill>
                  <a:blip r:embed="rId10" cstate="print">
                    <a:duotone>
                      <a:prstClr val="black"/>
                      <a:schemeClr val="accent4">
                        <a:tint val="45000"/>
                        <a:satMod val="400000"/>
                      </a:schemeClr>
                    </a:duotone>
                  </a:blip>
                  <a:srcRect/>
                  <a:stretch>
                    <a:fillRect/>
                  </a:stretch>
                </p:blipFill>
                <p:spPr bwMode="auto">
                  <a:xfrm>
                    <a:off x="2157718" y="2016334"/>
                    <a:ext cx="556611" cy="556611"/>
                  </a:xfrm>
                  <a:prstGeom prst="rect">
                    <a:avLst/>
                  </a:prstGeom>
                  <a:noFill/>
                </p:spPr>
              </p:pic>
            </p:grpSp>
          </p:grpSp>
          <p:sp>
            <p:nvSpPr>
              <p:cNvPr id="77" name="TextBox 76"/>
              <p:cNvSpPr txBox="1"/>
              <p:nvPr/>
            </p:nvSpPr>
            <p:spPr>
              <a:xfrm>
                <a:off x="8357713" y="5837693"/>
                <a:ext cx="2093522" cy="307777"/>
              </a:xfrm>
              <a:prstGeom prst="rect">
                <a:avLst/>
              </a:prstGeom>
              <a:noFill/>
            </p:spPr>
            <p:txBody>
              <a:bodyPr wrap="none" lIns="0" tIns="0" rIns="0" bIns="0" rtlCol="0">
                <a:spAutoFit/>
              </a:bodyPr>
              <a:lstStyle/>
              <a:p>
                <a:pPr defTabSz="932468"/>
                <a:r>
                  <a:rPr lang="en-US" sz="2000" spc="-71" dirty="0">
                    <a:gradFill>
                      <a:gsLst>
                        <a:gs pos="2917">
                          <a:srgbClr val="00AEEF"/>
                        </a:gs>
                        <a:gs pos="95000">
                          <a:srgbClr val="00AEEF"/>
                        </a:gs>
                      </a:gsLst>
                      <a:lin ang="5400000" scaled="0"/>
                    </a:gradFill>
                    <a:latin typeface="Segoe UI Light"/>
                  </a:rPr>
                  <a:t>Intranet.contoso.com</a:t>
                </a:r>
              </a:p>
            </p:txBody>
          </p:sp>
        </p:grpSp>
      </p:grpSp>
      <p:cxnSp>
        <p:nvCxnSpPr>
          <p:cNvPr id="78" name="Straight Arrow Connector 77"/>
          <p:cNvCxnSpPr/>
          <p:nvPr/>
        </p:nvCxnSpPr>
        <p:spPr>
          <a:xfrm>
            <a:off x="7047646" y="1752866"/>
            <a:ext cx="3529637" cy="2057979"/>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80" name="Straight Arrow Connector 79"/>
          <p:cNvCxnSpPr/>
          <p:nvPr/>
        </p:nvCxnSpPr>
        <p:spPr>
          <a:xfrm>
            <a:off x="3278133" y="5872434"/>
            <a:ext cx="5761572" cy="16825"/>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84" name="Straight Arrow Connector 83"/>
          <p:cNvCxnSpPr/>
          <p:nvPr/>
        </p:nvCxnSpPr>
        <p:spPr>
          <a:xfrm flipH="1" flipV="1">
            <a:off x="3278129" y="6163022"/>
            <a:ext cx="5711557" cy="635"/>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85" name="Straight Arrow Connector 84"/>
          <p:cNvCxnSpPr/>
          <p:nvPr/>
        </p:nvCxnSpPr>
        <p:spPr>
          <a:xfrm flipH="1" flipV="1">
            <a:off x="7044836" y="4545363"/>
            <a:ext cx="2082195" cy="19744"/>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98" name="Straight Arrow Connector 97"/>
          <p:cNvCxnSpPr/>
          <p:nvPr/>
        </p:nvCxnSpPr>
        <p:spPr>
          <a:xfrm flipV="1">
            <a:off x="7052893" y="4966842"/>
            <a:ext cx="2054466" cy="4163"/>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102" name="Straight Arrow Connector 101"/>
          <p:cNvCxnSpPr/>
          <p:nvPr/>
        </p:nvCxnSpPr>
        <p:spPr>
          <a:xfrm flipH="1" flipV="1">
            <a:off x="3059548" y="5034989"/>
            <a:ext cx="1485355" cy="1390"/>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103" name="Straight Arrow Connector 102"/>
          <p:cNvCxnSpPr/>
          <p:nvPr/>
        </p:nvCxnSpPr>
        <p:spPr>
          <a:xfrm>
            <a:off x="3115988" y="4747889"/>
            <a:ext cx="1432526" cy="0"/>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sp>
        <p:nvSpPr>
          <p:cNvPr id="110" name="TextBox 109"/>
          <p:cNvSpPr txBox="1"/>
          <p:nvPr/>
        </p:nvSpPr>
        <p:spPr>
          <a:xfrm>
            <a:off x="8445069" y="2218112"/>
            <a:ext cx="2247432"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7- Access token</a:t>
            </a:r>
            <a:endParaRPr lang="en-US" dirty="0">
              <a:solidFill>
                <a:srgbClr val="505050"/>
              </a:solidFill>
              <a:latin typeface="Segoe UI Light"/>
            </a:endParaRPr>
          </a:p>
        </p:txBody>
      </p:sp>
      <p:cxnSp>
        <p:nvCxnSpPr>
          <p:cNvPr id="111" name="Straight Arrow Connector 110"/>
          <p:cNvCxnSpPr/>
          <p:nvPr/>
        </p:nvCxnSpPr>
        <p:spPr>
          <a:xfrm>
            <a:off x="7011798" y="2101695"/>
            <a:ext cx="3010483" cy="1769877"/>
          </a:xfrm>
          <a:prstGeom prst="straightConnector1">
            <a:avLst/>
          </a:prstGeom>
          <a:ln w="28575">
            <a:headEnd type="stealth" w="lg" len="lg"/>
            <a:tailEnd type="none" w="lg" len="lg"/>
          </a:ln>
        </p:spPr>
        <p:style>
          <a:lnRef idx="1">
            <a:schemeClr val="accent4"/>
          </a:lnRef>
          <a:fillRef idx="0">
            <a:schemeClr val="accent4"/>
          </a:fillRef>
          <a:effectRef idx="0">
            <a:schemeClr val="accent4"/>
          </a:effectRef>
          <a:fontRef idx="minor">
            <a:schemeClr val="tx1"/>
          </a:fontRef>
        </p:style>
      </p:cxnSp>
      <p:cxnSp>
        <p:nvCxnSpPr>
          <p:cNvPr id="115" name="Straight Arrow Connector 114"/>
          <p:cNvCxnSpPr/>
          <p:nvPr/>
        </p:nvCxnSpPr>
        <p:spPr>
          <a:xfrm flipV="1">
            <a:off x="5358308" y="2869407"/>
            <a:ext cx="1" cy="455983"/>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cxnSp>
        <p:nvCxnSpPr>
          <p:cNvPr id="118" name="Straight Arrow Connector 117"/>
          <p:cNvCxnSpPr/>
          <p:nvPr/>
        </p:nvCxnSpPr>
        <p:spPr>
          <a:xfrm flipH="1">
            <a:off x="6133910" y="2910020"/>
            <a:ext cx="1" cy="455983"/>
          </a:xfrm>
          <a:prstGeom prst="straightConnector1">
            <a:avLst/>
          </a:prstGeom>
          <a:ln w="28575">
            <a:tailEnd type="stealth" w="lg" len="lg"/>
          </a:ln>
        </p:spPr>
        <p:style>
          <a:lnRef idx="1">
            <a:schemeClr val="accent4"/>
          </a:lnRef>
          <a:fillRef idx="0">
            <a:schemeClr val="accent4"/>
          </a:fillRef>
          <a:effectRef idx="0">
            <a:schemeClr val="accent4"/>
          </a:effectRef>
          <a:fontRef idx="minor">
            <a:schemeClr val="tx1"/>
          </a:fontRef>
        </p:style>
      </p:cxnSp>
      <p:sp>
        <p:nvSpPr>
          <p:cNvPr id="119" name="TextBox 118"/>
          <p:cNvSpPr txBox="1"/>
          <p:nvPr/>
        </p:nvSpPr>
        <p:spPr>
          <a:xfrm>
            <a:off x="4797404" y="6151679"/>
            <a:ext cx="2247432"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10. </a:t>
            </a:r>
            <a:r>
              <a:rPr lang="en-US" dirty="0" err="1" smtClean="0">
                <a:solidFill>
                  <a:srgbClr val="505050"/>
                </a:solidFill>
                <a:latin typeface="Segoe UI Light"/>
              </a:rPr>
              <a:t>IFrame</a:t>
            </a:r>
            <a:r>
              <a:rPr lang="en-US" dirty="0" smtClean="0">
                <a:solidFill>
                  <a:srgbClr val="505050"/>
                </a:solidFill>
                <a:latin typeface="Segoe UI Light"/>
              </a:rPr>
              <a:t> contents</a:t>
            </a:r>
            <a:endParaRPr lang="en-US" dirty="0">
              <a:solidFill>
                <a:srgbClr val="505050"/>
              </a:solidFill>
              <a:latin typeface="Segoe UI Light"/>
            </a:endParaRPr>
          </a:p>
        </p:txBody>
      </p:sp>
      <p:sp>
        <p:nvSpPr>
          <p:cNvPr id="120" name="TextBox 119"/>
          <p:cNvSpPr txBox="1"/>
          <p:nvPr/>
        </p:nvSpPr>
        <p:spPr>
          <a:xfrm>
            <a:off x="4479142" y="5539375"/>
            <a:ext cx="2989467"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5. Request </a:t>
            </a:r>
            <a:r>
              <a:rPr lang="en-US" dirty="0" err="1" smtClean="0">
                <a:solidFill>
                  <a:srgbClr val="505050"/>
                </a:solidFill>
                <a:latin typeface="Segoe UI Light"/>
              </a:rPr>
              <a:t>IFrame</a:t>
            </a:r>
            <a:r>
              <a:rPr lang="en-US" dirty="0" smtClean="0">
                <a:solidFill>
                  <a:srgbClr val="505050"/>
                </a:solidFill>
                <a:latin typeface="Segoe UI Light"/>
              </a:rPr>
              <a:t> contents</a:t>
            </a:r>
            <a:endParaRPr lang="en-US" dirty="0">
              <a:solidFill>
                <a:srgbClr val="505050"/>
              </a:solidFill>
              <a:latin typeface="Segoe UI Light"/>
            </a:endParaRPr>
          </a:p>
        </p:txBody>
      </p:sp>
      <p:sp>
        <p:nvSpPr>
          <p:cNvPr id="121" name="TextBox 120"/>
          <p:cNvSpPr txBox="1"/>
          <p:nvPr/>
        </p:nvSpPr>
        <p:spPr>
          <a:xfrm>
            <a:off x="2951890" y="5044980"/>
            <a:ext cx="2247432"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4. Page - </a:t>
            </a:r>
            <a:r>
              <a:rPr lang="en-US" dirty="0" err="1" smtClean="0">
                <a:solidFill>
                  <a:srgbClr val="505050"/>
                </a:solidFill>
                <a:latin typeface="Segoe UI Light"/>
              </a:rPr>
              <a:t>IFrame</a:t>
            </a:r>
            <a:endParaRPr lang="en-US" dirty="0">
              <a:solidFill>
                <a:srgbClr val="505050"/>
              </a:solidFill>
              <a:latin typeface="Segoe UI Light"/>
            </a:endParaRPr>
          </a:p>
        </p:txBody>
      </p:sp>
      <p:sp>
        <p:nvSpPr>
          <p:cNvPr id="122" name="TextBox 121"/>
          <p:cNvSpPr txBox="1"/>
          <p:nvPr/>
        </p:nvSpPr>
        <p:spPr>
          <a:xfrm>
            <a:off x="7135889" y="4972413"/>
            <a:ext cx="2247432"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9. SharePoint data</a:t>
            </a:r>
            <a:endParaRPr lang="en-US" dirty="0">
              <a:solidFill>
                <a:srgbClr val="505050"/>
              </a:solidFill>
              <a:latin typeface="Segoe UI Light"/>
            </a:endParaRPr>
          </a:p>
        </p:txBody>
      </p:sp>
      <p:sp>
        <p:nvSpPr>
          <p:cNvPr id="123" name="TextBox 122"/>
          <p:cNvSpPr txBox="1"/>
          <p:nvPr/>
        </p:nvSpPr>
        <p:spPr>
          <a:xfrm>
            <a:off x="7191381" y="4227030"/>
            <a:ext cx="1959094" cy="659198"/>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8. Request – Access token</a:t>
            </a:r>
            <a:endParaRPr lang="en-US" dirty="0">
              <a:solidFill>
                <a:srgbClr val="505050"/>
              </a:solidFill>
              <a:latin typeface="Segoe UI Light"/>
            </a:endParaRPr>
          </a:p>
        </p:txBody>
      </p:sp>
      <p:sp>
        <p:nvSpPr>
          <p:cNvPr id="124" name="TextBox 123"/>
          <p:cNvSpPr txBox="1"/>
          <p:nvPr/>
        </p:nvSpPr>
        <p:spPr>
          <a:xfrm>
            <a:off x="3185780" y="4393510"/>
            <a:ext cx="1293359" cy="376684"/>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1. Request</a:t>
            </a:r>
            <a:endParaRPr lang="en-US" dirty="0">
              <a:solidFill>
                <a:srgbClr val="505050"/>
              </a:solidFill>
              <a:latin typeface="Segoe UI Light"/>
            </a:endParaRPr>
          </a:p>
        </p:txBody>
      </p:sp>
      <p:sp>
        <p:nvSpPr>
          <p:cNvPr id="125" name="TextBox 124"/>
          <p:cNvSpPr txBox="1"/>
          <p:nvPr/>
        </p:nvSpPr>
        <p:spPr>
          <a:xfrm>
            <a:off x="3792641" y="2750587"/>
            <a:ext cx="1560367" cy="659198"/>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2. Request </a:t>
            </a:r>
            <a:br>
              <a:rPr lang="en-US" dirty="0" smtClean="0">
                <a:solidFill>
                  <a:srgbClr val="505050"/>
                </a:solidFill>
                <a:latin typeface="Segoe UI Light"/>
              </a:rPr>
            </a:br>
            <a:r>
              <a:rPr lang="en-US" dirty="0" smtClean="0">
                <a:solidFill>
                  <a:srgbClr val="505050"/>
                </a:solidFill>
                <a:latin typeface="Segoe UI Light"/>
              </a:rPr>
              <a:t>context token</a:t>
            </a:r>
            <a:endParaRPr lang="en-US" dirty="0">
              <a:solidFill>
                <a:srgbClr val="505050"/>
              </a:solidFill>
              <a:latin typeface="Segoe UI Light"/>
            </a:endParaRPr>
          </a:p>
        </p:txBody>
      </p:sp>
      <p:sp>
        <p:nvSpPr>
          <p:cNvPr id="126" name="TextBox 125"/>
          <p:cNvSpPr txBox="1"/>
          <p:nvPr/>
        </p:nvSpPr>
        <p:spPr>
          <a:xfrm>
            <a:off x="6191997" y="2791646"/>
            <a:ext cx="1749258" cy="659198"/>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3. Signed context token</a:t>
            </a:r>
            <a:endParaRPr lang="en-US" dirty="0">
              <a:solidFill>
                <a:srgbClr val="505050"/>
              </a:solidFill>
              <a:latin typeface="Segoe UI Light"/>
            </a:endParaRPr>
          </a:p>
        </p:txBody>
      </p:sp>
      <p:sp>
        <p:nvSpPr>
          <p:cNvPr id="127" name="TextBox 126"/>
          <p:cNvSpPr txBox="1"/>
          <p:nvPr/>
        </p:nvSpPr>
        <p:spPr>
          <a:xfrm>
            <a:off x="7990587" y="3233895"/>
            <a:ext cx="1198846" cy="659198"/>
          </a:xfrm>
          <a:prstGeom prst="rect">
            <a:avLst/>
          </a:prstGeom>
          <a:noFill/>
        </p:spPr>
        <p:txBody>
          <a:bodyPr wrap="square" lIns="93250" tIns="46627" rIns="93250" bIns="46627" rtlCol="0">
            <a:spAutoFit/>
          </a:bodyPr>
          <a:lstStyle/>
          <a:p>
            <a:pPr defTabSz="932468"/>
            <a:r>
              <a:rPr lang="en-US" dirty="0" smtClean="0">
                <a:solidFill>
                  <a:srgbClr val="505050"/>
                </a:solidFill>
                <a:latin typeface="Segoe UI Light"/>
              </a:rPr>
              <a:t>6. Refresh</a:t>
            </a:r>
            <a:br>
              <a:rPr lang="en-US" dirty="0" smtClean="0">
                <a:solidFill>
                  <a:srgbClr val="505050"/>
                </a:solidFill>
                <a:latin typeface="Segoe UI Light"/>
              </a:rPr>
            </a:br>
            <a:r>
              <a:rPr lang="en-US" dirty="0" smtClean="0">
                <a:solidFill>
                  <a:srgbClr val="505050"/>
                </a:solidFill>
                <a:latin typeface="Segoe UI Light"/>
              </a:rPr>
              <a:t>token</a:t>
            </a:r>
            <a:endParaRPr lang="en-US" dirty="0">
              <a:solidFill>
                <a:srgbClr val="505050"/>
              </a:solidFill>
              <a:latin typeface="Segoe UI Light"/>
            </a:endParaRPr>
          </a:p>
        </p:txBody>
      </p:sp>
    </p:spTree>
    <p:extLst>
      <p:ext uri="{BB962C8B-B14F-4D97-AF65-F5344CB8AC3E}">
        <p14:creationId xmlns:p14="http://schemas.microsoft.com/office/powerpoint/2010/main" val="24891886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500"/>
                                        <p:tgtEl>
                                          <p:spTgt spid="10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4"/>
                                        </p:tgtEl>
                                        <p:attrNameLst>
                                          <p:attrName>style.visibility</p:attrName>
                                        </p:attrNameLst>
                                      </p:cBhvr>
                                      <p:to>
                                        <p:strVal val="visible"/>
                                      </p:to>
                                    </p:set>
                                    <p:animEffect transition="in" filter="fade">
                                      <p:cBhvr>
                                        <p:cTn id="10" dur="500"/>
                                        <p:tgtEl>
                                          <p:spTgt spid="1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500"/>
                                        <p:tgtEl>
                                          <p:spTgt spid="1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500"/>
                                        <p:tgtEl>
                                          <p:spTgt spid="1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fade">
                                      <p:cBhvr>
                                        <p:cTn id="26" dur="500"/>
                                        <p:tgtEl>
                                          <p:spTgt spid="1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fade">
                                      <p:cBhvr>
                                        <p:cTn id="39" dur="500"/>
                                        <p:tgtEl>
                                          <p:spTgt spid="120"/>
                                        </p:tgtEl>
                                      </p:cBhvr>
                                    </p:animEffect>
                                  </p:childTnLst>
                                </p:cTn>
                              </p:par>
                              <p:par>
                                <p:cTn id="40" presetID="10" presetClass="entr" presetSubtype="0" fill="hold" nodeType="with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500"/>
                                        <p:tgtEl>
                                          <p:spTgt spid="8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7"/>
                                        </p:tgtEl>
                                        <p:attrNameLst>
                                          <p:attrName>style.visibility</p:attrName>
                                        </p:attrNameLst>
                                      </p:cBhvr>
                                      <p:to>
                                        <p:strVal val="visible"/>
                                      </p:to>
                                    </p:set>
                                    <p:animEffect transition="in" filter="fade">
                                      <p:cBhvr>
                                        <p:cTn id="47" dur="500"/>
                                        <p:tgtEl>
                                          <p:spTgt spid="127"/>
                                        </p:tgtEl>
                                      </p:cBhvr>
                                    </p:animEffect>
                                  </p:childTnLst>
                                </p:cTn>
                              </p:par>
                              <p:par>
                                <p:cTn id="48" presetID="10" presetClass="entr" presetSubtype="0" fill="hold" nodeType="withEffect">
                                  <p:stCondLst>
                                    <p:cond delay="0"/>
                                  </p:stCondLst>
                                  <p:childTnLst>
                                    <p:set>
                                      <p:cBhvr>
                                        <p:cTn id="49" dur="1" fill="hold">
                                          <p:stCondLst>
                                            <p:cond delay="0"/>
                                          </p:stCondLst>
                                        </p:cTn>
                                        <p:tgtEl>
                                          <p:spTgt spid="111"/>
                                        </p:tgtEl>
                                        <p:attrNameLst>
                                          <p:attrName>style.visibility</p:attrName>
                                        </p:attrNameLst>
                                      </p:cBhvr>
                                      <p:to>
                                        <p:strVal val="visible"/>
                                      </p:to>
                                    </p:set>
                                    <p:animEffect transition="in" filter="fade">
                                      <p:cBhvr>
                                        <p:cTn id="50" dur="500"/>
                                        <p:tgtEl>
                                          <p:spTgt spid="11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fade">
                                      <p:cBhvr>
                                        <p:cTn id="55" dur="500"/>
                                        <p:tgtEl>
                                          <p:spTgt spid="7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500"/>
                                        <p:tgtEl>
                                          <p:spTgt spid="11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500"/>
                                        <p:tgtEl>
                                          <p:spTgt spid="123"/>
                                        </p:tgtEl>
                                      </p:cBhvr>
                                    </p:animEffect>
                                  </p:childTnLst>
                                </p:cTn>
                              </p:par>
                              <p:par>
                                <p:cTn id="64" presetID="10" presetClass="entr" presetSubtype="0" fill="hold" nodeType="with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childTnLst>
                                </p:cTn>
                              </p:par>
                              <p:par>
                                <p:cTn id="72" presetID="10" presetClass="entr" presetSubtype="0" fill="hold"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19"/>
                                        </p:tgtEl>
                                        <p:attrNameLst>
                                          <p:attrName>style.visibility</p:attrName>
                                        </p:attrNameLst>
                                      </p:cBhvr>
                                      <p:to>
                                        <p:strVal val="visible"/>
                                      </p:to>
                                    </p:set>
                                    <p:animEffect transition="in" filter="fade">
                                      <p:cBhvr>
                                        <p:cTn id="79" dur="500"/>
                                        <p:tgtEl>
                                          <p:spTgt spid="119"/>
                                        </p:tgtEl>
                                      </p:cBhvr>
                                    </p:animEffect>
                                  </p:childTnLst>
                                </p:cTn>
                              </p:par>
                              <p:par>
                                <p:cTn id="80" presetID="10" presetClass="entr" presetSubtype="0" fill="hold" nodeType="withEffect">
                                  <p:stCondLst>
                                    <p:cond delay="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9" grpId="0"/>
      <p:bldP spid="120" grpId="0"/>
      <p:bldP spid="121" grpId="0"/>
      <p:bldP spid="122" grpId="0"/>
      <p:bldP spid="123" grpId="0"/>
      <p:bldP spid="124" grpId="0"/>
      <p:bldP spid="125" grpId="0"/>
      <p:bldP spid="126"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Application Permissions</a:t>
            </a:r>
            <a:endParaRPr lang="en-US" dirty="0"/>
          </a:p>
        </p:txBody>
      </p:sp>
    </p:spTree>
    <p:extLst>
      <p:ext uri="{BB962C8B-B14F-4D97-AF65-F5344CB8AC3E}">
        <p14:creationId xmlns:p14="http://schemas.microsoft.com/office/powerpoint/2010/main" val="140660133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26746"/>
          </a:xfrm>
        </p:spPr>
        <p:txBody>
          <a:bodyPr>
            <a:normAutofit fontScale="92500" lnSpcReduction="20000"/>
          </a:bodyPr>
          <a:lstStyle/>
          <a:p>
            <a:r>
              <a:rPr lang="en-US" dirty="0" smtClean="0"/>
              <a:t>An app requests the permissions that it needs during installation</a:t>
            </a:r>
          </a:p>
          <a:p>
            <a:r>
              <a:rPr lang="en-US" dirty="0" smtClean="0"/>
              <a:t>The developer of an app must request, through the app manifest file, the permissions it needs</a:t>
            </a:r>
          </a:p>
          <a:p>
            <a:r>
              <a:rPr lang="en-US" dirty="0" smtClean="0"/>
              <a:t>An app must be granted permissions by the user who is installing it</a:t>
            </a:r>
          </a:p>
          <a:p>
            <a:r>
              <a:rPr lang="en-US" dirty="0" smtClean="0"/>
              <a:t>Users can grant only the permissions that they have; the user installing the app must be able to grant all permissions required or install fails</a:t>
            </a:r>
          </a:p>
          <a:p>
            <a:r>
              <a:rPr lang="en-US" dirty="0" smtClean="0"/>
              <a:t>You must be at least a Site Owner in order to install an app</a:t>
            </a:r>
            <a:endParaRPr lang="en-US" dirty="0"/>
          </a:p>
        </p:txBody>
      </p:sp>
      <p:sp>
        <p:nvSpPr>
          <p:cNvPr id="2" name="Title 1"/>
          <p:cNvSpPr>
            <a:spLocks noGrp="1"/>
          </p:cNvSpPr>
          <p:nvPr>
            <p:ph type="title"/>
          </p:nvPr>
        </p:nvSpPr>
        <p:spPr/>
        <p:txBody>
          <a:bodyPr/>
          <a:lstStyle/>
          <a:p>
            <a:r>
              <a:rPr lang="en-US" smtClean="0"/>
              <a:t>Granting App Permissions</a:t>
            </a:r>
            <a:endParaRPr lang="en-US" dirty="0"/>
          </a:p>
        </p:txBody>
      </p:sp>
    </p:spTree>
    <p:extLst>
      <p:ext uri="{BB962C8B-B14F-4D97-AF65-F5344CB8AC3E}">
        <p14:creationId xmlns:p14="http://schemas.microsoft.com/office/powerpoint/2010/main" val="16270366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900" dirty="0"/>
              <a:t>SharePoint 2013 Identity and Authentication </a:t>
            </a:r>
            <a:r>
              <a:rPr lang="en-US" sz="4900" dirty="0" err="1"/>
              <a:t>Smackdown</a:t>
            </a:r>
            <a:r>
              <a:rPr lang="en-US" sz="4900" dirty="0"/>
              <a:t> </a:t>
            </a:r>
          </a:p>
        </p:txBody>
      </p:sp>
      <p:sp>
        <p:nvSpPr>
          <p:cNvPr id="5" name="Text Placeholder 4"/>
          <p:cNvSpPr>
            <a:spLocks noGrp="1"/>
          </p:cNvSpPr>
          <p:nvPr>
            <p:ph type="body" sz="quarter" idx="12"/>
          </p:nvPr>
        </p:nvSpPr>
        <p:spPr>
          <a:xfrm>
            <a:off x="4846638" y="5503118"/>
            <a:ext cx="7315201" cy="1372151"/>
          </a:xfrm>
        </p:spPr>
        <p:txBody>
          <a:bodyPr/>
          <a:lstStyle/>
          <a:p>
            <a:r>
              <a:rPr lang="en-US" dirty="0" smtClean="0"/>
              <a:t>Tom Wisnowski and Steve Peschka</a:t>
            </a:r>
          </a:p>
          <a:p>
            <a:r>
              <a:rPr lang="en-US" dirty="0" smtClean="0"/>
              <a:t>Architects – Microsoft Services</a:t>
            </a:r>
          </a:p>
        </p:txBody>
      </p:sp>
      <p:sp>
        <p:nvSpPr>
          <p:cNvPr id="2" name="Freeform 1"/>
          <p:cNvSpPr/>
          <p:nvPr/>
        </p:nvSpPr>
        <p:spPr bwMode="auto">
          <a:xfrm>
            <a:off x="8439218" y="5765187"/>
            <a:ext cx="2449069" cy="116575"/>
          </a:xfrm>
          <a:custGeom>
            <a:avLst/>
            <a:gdLst>
              <a:gd name="connsiteX0" fmla="*/ 0 w 2400300"/>
              <a:gd name="connsiteY0" fmla="*/ 62345 h 114300"/>
              <a:gd name="connsiteX1" fmla="*/ 72736 w 2400300"/>
              <a:gd name="connsiteY1" fmla="*/ 72736 h 114300"/>
              <a:gd name="connsiteX2" fmla="*/ 135081 w 2400300"/>
              <a:gd name="connsiteY2" fmla="*/ 93518 h 114300"/>
              <a:gd name="connsiteX3" fmla="*/ 280554 w 2400300"/>
              <a:gd name="connsiteY3" fmla="*/ 41563 h 114300"/>
              <a:gd name="connsiteX4" fmla="*/ 311727 w 2400300"/>
              <a:gd name="connsiteY4" fmla="*/ 20781 h 114300"/>
              <a:gd name="connsiteX5" fmla="*/ 342900 w 2400300"/>
              <a:gd name="connsiteY5" fmla="*/ 0 h 114300"/>
              <a:gd name="connsiteX6" fmla="*/ 436418 w 2400300"/>
              <a:gd name="connsiteY6" fmla="*/ 20781 h 114300"/>
              <a:gd name="connsiteX7" fmla="*/ 467591 w 2400300"/>
              <a:gd name="connsiteY7" fmla="*/ 41563 h 114300"/>
              <a:gd name="connsiteX8" fmla="*/ 498763 w 2400300"/>
              <a:gd name="connsiteY8" fmla="*/ 51954 h 114300"/>
              <a:gd name="connsiteX9" fmla="*/ 540327 w 2400300"/>
              <a:gd name="connsiteY9" fmla="*/ 72736 h 114300"/>
              <a:gd name="connsiteX10" fmla="*/ 654627 w 2400300"/>
              <a:gd name="connsiteY10" fmla="*/ 103909 h 114300"/>
              <a:gd name="connsiteX11" fmla="*/ 800100 w 2400300"/>
              <a:gd name="connsiteY11" fmla="*/ 93518 h 114300"/>
              <a:gd name="connsiteX12" fmla="*/ 862445 w 2400300"/>
              <a:gd name="connsiteY12" fmla="*/ 62345 h 114300"/>
              <a:gd name="connsiteX13" fmla="*/ 914400 w 2400300"/>
              <a:gd name="connsiteY13" fmla="*/ 51954 h 114300"/>
              <a:gd name="connsiteX14" fmla="*/ 1070263 w 2400300"/>
              <a:gd name="connsiteY14" fmla="*/ 62345 h 114300"/>
              <a:gd name="connsiteX15" fmla="*/ 1174172 w 2400300"/>
              <a:gd name="connsiteY15" fmla="*/ 103909 h 114300"/>
              <a:gd name="connsiteX16" fmla="*/ 1340427 w 2400300"/>
              <a:gd name="connsiteY16" fmla="*/ 93518 h 114300"/>
              <a:gd name="connsiteX17" fmla="*/ 1402772 w 2400300"/>
              <a:gd name="connsiteY17" fmla="*/ 51954 h 114300"/>
              <a:gd name="connsiteX18" fmla="*/ 1433945 w 2400300"/>
              <a:gd name="connsiteY18" fmla="*/ 41563 h 114300"/>
              <a:gd name="connsiteX19" fmla="*/ 1517072 w 2400300"/>
              <a:gd name="connsiteY19" fmla="*/ 62345 h 114300"/>
              <a:gd name="connsiteX20" fmla="*/ 1558636 w 2400300"/>
              <a:gd name="connsiteY20" fmla="*/ 83127 h 114300"/>
              <a:gd name="connsiteX21" fmla="*/ 1641763 w 2400300"/>
              <a:gd name="connsiteY21" fmla="*/ 93518 h 114300"/>
              <a:gd name="connsiteX22" fmla="*/ 1787236 w 2400300"/>
              <a:gd name="connsiteY22" fmla="*/ 93518 h 114300"/>
              <a:gd name="connsiteX23" fmla="*/ 1849581 w 2400300"/>
              <a:gd name="connsiteY23" fmla="*/ 72736 h 114300"/>
              <a:gd name="connsiteX24" fmla="*/ 1911927 w 2400300"/>
              <a:gd name="connsiteY24" fmla="*/ 41563 h 114300"/>
              <a:gd name="connsiteX25" fmla="*/ 2047009 w 2400300"/>
              <a:gd name="connsiteY25" fmla="*/ 62345 h 114300"/>
              <a:gd name="connsiteX26" fmla="*/ 2140527 w 2400300"/>
              <a:gd name="connsiteY26" fmla="*/ 114300 h 114300"/>
              <a:gd name="connsiteX27" fmla="*/ 2265218 w 2400300"/>
              <a:gd name="connsiteY27" fmla="*/ 93518 h 114300"/>
              <a:gd name="connsiteX28" fmla="*/ 2296391 w 2400300"/>
              <a:gd name="connsiteY28" fmla="*/ 72736 h 114300"/>
              <a:gd name="connsiteX29" fmla="*/ 2348345 w 2400300"/>
              <a:gd name="connsiteY29" fmla="*/ 62345 h 114300"/>
              <a:gd name="connsiteX30" fmla="*/ 2400300 w 2400300"/>
              <a:gd name="connsiteY30" fmla="*/ 5195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00300" h="114300">
                <a:moveTo>
                  <a:pt x="0" y="62345"/>
                </a:moveTo>
                <a:cubicBezTo>
                  <a:pt x="24245" y="65809"/>
                  <a:pt x="48872" y="67229"/>
                  <a:pt x="72736" y="72736"/>
                </a:cubicBezTo>
                <a:cubicBezTo>
                  <a:pt x="94081" y="77662"/>
                  <a:pt x="135081" y="93518"/>
                  <a:pt x="135081" y="93518"/>
                </a:cubicBezTo>
                <a:cubicBezTo>
                  <a:pt x="242993" y="80029"/>
                  <a:pt x="194974" y="98617"/>
                  <a:pt x="280554" y="41563"/>
                </a:cubicBezTo>
                <a:lnTo>
                  <a:pt x="311727" y="20781"/>
                </a:lnTo>
                <a:lnTo>
                  <a:pt x="342900" y="0"/>
                </a:lnTo>
                <a:cubicBezTo>
                  <a:pt x="366848" y="3991"/>
                  <a:pt x="410837" y="7990"/>
                  <a:pt x="436418" y="20781"/>
                </a:cubicBezTo>
                <a:cubicBezTo>
                  <a:pt x="447588" y="26366"/>
                  <a:pt x="456421" y="35978"/>
                  <a:pt x="467591" y="41563"/>
                </a:cubicBezTo>
                <a:cubicBezTo>
                  <a:pt x="477387" y="46461"/>
                  <a:pt x="488696" y="47639"/>
                  <a:pt x="498763" y="51954"/>
                </a:cubicBezTo>
                <a:cubicBezTo>
                  <a:pt x="513001" y="58056"/>
                  <a:pt x="525945" y="66983"/>
                  <a:pt x="540327" y="72736"/>
                </a:cubicBezTo>
                <a:cubicBezTo>
                  <a:pt x="593061" y="93830"/>
                  <a:pt x="602448" y="93473"/>
                  <a:pt x="654627" y="103909"/>
                </a:cubicBezTo>
                <a:cubicBezTo>
                  <a:pt x="703118" y="100445"/>
                  <a:pt x="751818" y="99198"/>
                  <a:pt x="800100" y="93518"/>
                </a:cubicBezTo>
                <a:cubicBezTo>
                  <a:pt x="847107" y="87988"/>
                  <a:pt x="817612" y="79157"/>
                  <a:pt x="862445" y="62345"/>
                </a:cubicBezTo>
                <a:cubicBezTo>
                  <a:pt x="878982" y="56144"/>
                  <a:pt x="897082" y="55418"/>
                  <a:pt x="914400" y="51954"/>
                </a:cubicBezTo>
                <a:cubicBezTo>
                  <a:pt x="966354" y="55418"/>
                  <a:pt x="1018717" y="54981"/>
                  <a:pt x="1070263" y="62345"/>
                </a:cubicBezTo>
                <a:cubicBezTo>
                  <a:pt x="1106217" y="67481"/>
                  <a:pt x="1142068" y="87857"/>
                  <a:pt x="1174172" y="103909"/>
                </a:cubicBezTo>
                <a:cubicBezTo>
                  <a:pt x="1229590" y="100445"/>
                  <a:pt x="1286281" y="105824"/>
                  <a:pt x="1340427" y="93518"/>
                </a:cubicBezTo>
                <a:cubicBezTo>
                  <a:pt x="1364782" y="87983"/>
                  <a:pt x="1379077" y="59852"/>
                  <a:pt x="1402772" y="51954"/>
                </a:cubicBezTo>
                <a:lnTo>
                  <a:pt x="1433945" y="41563"/>
                </a:lnTo>
                <a:cubicBezTo>
                  <a:pt x="1464442" y="47662"/>
                  <a:pt x="1489113" y="50362"/>
                  <a:pt x="1517072" y="62345"/>
                </a:cubicBezTo>
                <a:cubicBezTo>
                  <a:pt x="1531310" y="68447"/>
                  <a:pt x="1543609" y="79370"/>
                  <a:pt x="1558636" y="83127"/>
                </a:cubicBezTo>
                <a:cubicBezTo>
                  <a:pt x="1585727" y="89900"/>
                  <a:pt x="1614054" y="90054"/>
                  <a:pt x="1641763" y="93518"/>
                </a:cubicBezTo>
                <a:cubicBezTo>
                  <a:pt x="1703213" y="114001"/>
                  <a:pt x="1683042" y="111905"/>
                  <a:pt x="1787236" y="93518"/>
                </a:cubicBezTo>
                <a:cubicBezTo>
                  <a:pt x="1808808" y="89711"/>
                  <a:pt x="1831354" y="84887"/>
                  <a:pt x="1849581" y="72736"/>
                </a:cubicBezTo>
                <a:cubicBezTo>
                  <a:pt x="1889868" y="45878"/>
                  <a:pt x="1868906" y="55903"/>
                  <a:pt x="1911927" y="41563"/>
                </a:cubicBezTo>
                <a:cubicBezTo>
                  <a:pt x="1927213" y="43092"/>
                  <a:pt x="2014129" y="44078"/>
                  <a:pt x="2047009" y="62345"/>
                </a:cubicBezTo>
                <a:cubicBezTo>
                  <a:pt x="2154197" y="121895"/>
                  <a:pt x="2069990" y="90788"/>
                  <a:pt x="2140527" y="114300"/>
                </a:cubicBezTo>
                <a:cubicBezTo>
                  <a:pt x="2170158" y="111008"/>
                  <a:pt x="2230402" y="110926"/>
                  <a:pt x="2265218" y="93518"/>
                </a:cubicBezTo>
                <a:cubicBezTo>
                  <a:pt x="2276388" y="87933"/>
                  <a:pt x="2284698" y="77121"/>
                  <a:pt x="2296391" y="72736"/>
                </a:cubicBezTo>
                <a:cubicBezTo>
                  <a:pt x="2312927" y="66535"/>
                  <a:pt x="2331211" y="66628"/>
                  <a:pt x="2348345" y="62345"/>
                </a:cubicBezTo>
                <a:cubicBezTo>
                  <a:pt x="2398671" y="49763"/>
                  <a:pt x="2360608" y="51954"/>
                  <a:pt x="2400300" y="51954"/>
                </a:cubicBezTo>
              </a:path>
            </a:pathLst>
          </a:custGeom>
          <a:solidFill>
            <a:srgbClr val="FF0000"/>
          </a:solidFill>
          <a:ln w="571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46631" rIns="93260" bIns="46631" rtlCol="0" anchor="ctr"/>
          <a:lstStyle/>
          <a:p>
            <a:pPr algn="ctr" defTabSz="932560"/>
            <a:endParaRPr lang="en-US">
              <a:solidFill>
                <a:srgbClr val="FFFFFF"/>
              </a:solidFill>
            </a:endParaRPr>
          </a:p>
        </p:txBody>
      </p:sp>
      <p:sp>
        <p:nvSpPr>
          <p:cNvPr id="6" name="TextBox 5"/>
          <p:cNvSpPr txBox="1"/>
          <p:nvPr/>
        </p:nvSpPr>
        <p:spPr>
          <a:xfrm>
            <a:off x="5688897" y="5325720"/>
            <a:ext cx="3365664" cy="446276"/>
          </a:xfrm>
          <a:prstGeom prst="rect">
            <a:avLst/>
          </a:prstGeom>
          <a:noFill/>
        </p:spPr>
        <p:txBody>
          <a:bodyPr wrap="square" lIns="0" tIns="0" rIns="0" bIns="0" rtlCol="0">
            <a:spAutoFit/>
          </a:bodyPr>
          <a:lstStyle/>
          <a:p>
            <a:pPr defTabSz="932560"/>
            <a:r>
              <a:rPr lang="en-US" sz="2900" spc="-71" dirty="0">
                <a:solidFill>
                  <a:srgbClr val="FF0000"/>
                </a:solidFill>
                <a:latin typeface="Segoe Script" panose="020B0504020000000003" pitchFamily="34" charset="0"/>
              </a:rPr>
              <a:t>The Kirk Evans +</a:t>
            </a:r>
          </a:p>
        </p:txBody>
      </p:sp>
      <p:sp>
        <p:nvSpPr>
          <p:cNvPr id="7" name="TextBox 6"/>
          <p:cNvSpPr txBox="1"/>
          <p:nvPr/>
        </p:nvSpPr>
        <p:spPr>
          <a:xfrm>
            <a:off x="9066902" y="5339221"/>
            <a:ext cx="2767129" cy="446276"/>
          </a:xfrm>
          <a:prstGeom prst="rect">
            <a:avLst/>
          </a:prstGeom>
          <a:noFill/>
        </p:spPr>
        <p:txBody>
          <a:bodyPr wrap="square" lIns="0" tIns="0" rIns="0" bIns="0" rtlCol="0">
            <a:spAutoFit/>
          </a:bodyPr>
          <a:lstStyle/>
          <a:p>
            <a:pPr defTabSz="932560"/>
            <a:r>
              <a:rPr lang="en-US" sz="2900" spc="-71" dirty="0">
                <a:solidFill>
                  <a:srgbClr val="FF0000"/>
                </a:solidFill>
                <a:latin typeface="Segoe Script" panose="020B0504020000000003" pitchFamily="34" charset="0"/>
              </a:rPr>
              <a:t>Israel Vega, </a:t>
            </a:r>
            <a:r>
              <a:rPr lang="en-US" sz="2900" spc="-71" dirty="0" err="1">
                <a:solidFill>
                  <a:srgbClr val="FF0000"/>
                </a:solidFill>
                <a:latin typeface="Segoe Script" panose="020B0504020000000003" pitchFamily="34" charset="0"/>
              </a:rPr>
              <a:t>Jr</a:t>
            </a:r>
            <a:endParaRPr lang="en-US" sz="2900" spc="-71" dirty="0">
              <a:solidFill>
                <a:srgbClr val="FF0000"/>
              </a:solidFill>
              <a:latin typeface="Segoe Script" panose="020B0504020000000003" pitchFamily="34" charset="0"/>
            </a:endParaRPr>
          </a:p>
        </p:txBody>
      </p:sp>
      <p:sp>
        <p:nvSpPr>
          <p:cNvPr id="9" name="Text Placeholder 5"/>
          <p:cNvSpPr txBox="1">
            <a:spLocks/>
          </p:cNvSpPr>
          <p:nvPr/>
        </p:nvSpPr>
        <p:spPr>
          <a:xfrm>
            <a:off x="9784358" y="1028410"/>
            <a:ext cx="2377480" cy="467125"/>
          </a:xfrm>
          <a:prstGeom prst="rect">
            <a:avLst/>
          </a:prstGeom>
        </p:spPr>
        <p:txBody>
          <a:bodyPr vert="horz" wrap="square" lIns="146289" tIns="91431" rIns="146289" bIns="91431" rtlCol="0">
            <a:spAutoFit/>
          </a:bodyPr>
          <a:lstStyle>
            <a:lvl1pPr marL="0" marR="0" indent="0" algn="r"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651"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smtClean="0">
                <a:ln>
                  <a:noFill/>
                </a:ln>
                <a:gradFill>
                  <a:gsLst>
                    <a:gs pos="1250">
                      <a:srgbClr val="505050"/>
                    </a:gs>
                    <a:gs pos="100000">
                      <a:srgbClr val="505050"/>
                    </a:gs>
                  </a:gsLst>
                  <a:lin ang="5400000" scaled="0"/>
                </a:gradFill>
                <a:effectLst/>
                <a:uLnTx/>
                <a:uFillTx/>
                <a:latin typeface="Segoe UI"/>
                <a:ea typeface="+mn-ea"/>
                <a:cs typeface="+mn-cs"/>
              </a:rPr>
              <a:t>SPC209</a:t>
            </a:r>
            <a:endParaRPr kumimoji="0" lang="en-US" sz="2000"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8487471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lt">
                                    <p:tmAbs val="100"/>
                                  </p:iterate>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1701"/>
                            </p:stCondLst>
                            <p:childTnLst>
                              <p:par>
                                <p:cTn id="12" presetID="1" presetClass="entr" presetSubtype="0" fill="hold" grpId="0" nodeType="afterEffect">
                                  <p:stCondLst>
                                    <p:cond delay="0"/>
                                  </p:stCondLst>
                                  <p:iterate type="lt">
                                    <p:tmAbs val="100"/>
                                  </p:iterate>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263340"/>
          </a:xfrm>
        </p:spPr>
        <p:txBody>
          <a:bodyPr/>
          <a:lstStyle/>
          <a:p>
            <a:r>
              <a:rPr lang="en-US" smtClean="0"/>
              <a:t>App rights are set when:</a:t>
            </a:r>
          </a:p>
          <a:p>
            <a:pPr lvl="1"/>
            <a:r>
              <a:rPr lang="en-US" smtClean="0"/>
              <a:t>Consent is given and an app is installed</a:t>
            </a:r>
          </a:p>
          <a:p>
            <a:pPr lvl="1"/>
            <a:r>
              <a:rPr lang="en-US" smtClean="0"/>
              <a:t>An app is explicitly granted permission by a tenant administrator or SPWeb administrator</a:t>
            </a:r>
          </a:p>
          <a:p>
            <a:pPr lvl="1"/>
            <a:r>
              <a:rPr lang="en-US" smtClean="0"/>
              <a:t>An app is removed</a:t>
            </a:r>
          </a:p>
          <a:p>
            <a:r>
              <a:rPr lang="en-US" smtClean="0"/>
              <a:t>Once provisioned, the rights for an app cannot change – they can only be revoked in whole</a:t>
            </a:r>
          </a:p>
          <a:p>
            <a:pPr lvl="1"/>
            <a:r>
              <a:rPr lang="en-US" smtClean="0"/>
              <a:t>This ensures the app will not have to account for missing rights, i.e. become broken after installation</a:t>
            </a:r>
            <a:endParaRPr lang="en-US" dirty="0" smtClean="0"/>
          </a:p>
        </p:txBody>
      </p:sp>
      <p:sp>
        <p:nvSpPr>
          <p:cNvPr id="2" name="Title 1"/>
          <p:cNvSpPr>
            <a:spLocks noGrp="1"/>
          </p:cNvSpPr>
          <p:nvPr>
            <p:ph type="title"/>
          </p:nvPr>
        </p:nvSpPr>
        <p:spPr/>
        <p:txBody>
          <a:bodyPr/>
          <a:lstStyle/>
          <a:p>
            <a:r>
              <a:rPr lang="en-US" smtClean="0"/>
              <a:t>Setting App Rights</a:t>
            </a:r>
            <a:endParaRPr lang="en-US" dirty="0"/>
          </a:p>
        </p:txBody>
      </p:sp>
    </p:spTree>
    <p:extLst>
      <p:ext uri="{BB962C8B-B14F-4D97-AF65-F5344CB8AC3E}">
        <p14:creationId xmlns:p14="http://schemas.microsoft.com/office/powerpoint/2010/main" val="350981791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94986"/>
          </a:xfrm>
        </p:spPr>
        <p:txBody>
          <a:bodyPr>
            <a:normAutofit fontScale="85000" lnSpcReduction="20000"/>
          </a:bodyPr>
          <a:lstStyle/>
          <a:p>
            <a:r>
              <a:rPr lang="en-US" dirty="0" smtClean="0"/>
              <a:t>An app uses permission requests to specify the permissions that it needs</a:t>
            </a:r>
          </a:p>
          <a:p>
            <a:r>
              <a:rPr lang="en-US" dirty="0" smtClean="0"/>
              <a:t>The requests specify both the rights and scope which are needed</a:t>
            </a:r>
          </a:p>
          <a:p>
            <a:r>
              <a:rPr lang="en-US" dirty="0" smtClean="0"/>
              <a:t>Scopes indicate where in the SharePoint hierarchy a permission request applies. SharePoint  supports four different scopes for content :</a:t>
            </a:r>
          </a:p>
          <a:p>
            <a:pPr lvl="1"/>
            <a:r>
              <a:rPr lang="en-US" dirty="0" err="1" smtClean="0"/>
              <a:t>SPSite</a:t>
            </a:r>
            <a:r>
              <a:rPr lang="en-US" dirty="0" smtClean="0"/>
              <a:t>—site collection</a:t>
            </a:r>
          </a:p>
          <a:p>
            <a:pPr lvl="1"/>
            <a:r>
              <a:rPr lang="en-US" dirty="0" err="1" smtClean="0"/>
              <a:t>SPWeb</a:t>
            </a:r>
            <a:r>
              <a:rPr lang="en-US" dirty="0" smtClean="0"/>
              <a:t>—website</a:t>
            </a:r>
          </a:p>
          <a:p>
            <a:pPr lvl="1"/>
            <a:r>
              <a:rPr lang="en-US" dirty="0" err="1" smtClean="0"/>
              <a:t>SPList</a:t>
            </a:r>
            <a:r>
              <a:rPr lang="en-US" dirty="0" smtClean="0"/>
              <a:t>—list</a:t>
            </a:r>
          </a:p>
          <a:p>
            <a:pPr lvl="1"/>
            <a:r>
              <a:rPr lang="en-US" dirty="0" smtClean="0"/>
              <a:t>Tenancy—the tenancy scope is at http://&lt;sharepointserver&gt;/&lt;content&gt;/&lt;tenant&gt;/</a:t>
            </a:r>
          </a:p>
          <a:p>
            <a:r>
              <a:rPr lang="en-US" dirty="0" smtClean="0"/>
              <a:t>There are also scopes for things like performing search queries, accessing taxonomy data, user profiles, etc.</a:t>
            </a:r>
            <a:endParaRPr lang="en-US" dirty="0"/>
          </a:p>
        </p:txBody>
      </p:sp>
      <p:sp>
        <p:nvSpPr>
          <p:cNvPr id="2" name="Title 1"/>
          <p:cNvSpPr>
            <a:spLocks noGrp="1"/>
          </p:cNvSpPr>
          <p:nvPr>
            <p:ph type="title"/>
          </p:nvPr>
        </p:nvSpPr>
        <p:spPr/>
        <p:txBody>
          <a:bodyPr/>
          <a:lstStyle/>
          <a:p>
            <a:r>
              <a:rPr lang="en-US" smtClean="0"/>
              <a:t>App Rights and Scopes</a:t>
            </a:r>
            <a:endParaRPr lang="en-US" dirty="0"/>
          </a:p>
        </p:txBody>
      </p:sp>
    </p:spTree>
    <p:extLst>
      <p:ext uri="{BB962C8B-B14F-4D97-AF65-F5344CB8AC3E}">
        <p14:creationId xmlns:p14="http://schemas.microsoft.com/office/powerpoint/2010/main" val="150576210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269880"/>
          </a:xfrm>
        </p:spPr>
        <p:txBody>
          <a:bodyPr>
            <a:normAutofit fontScale="85000" lnSpcReduction="20000"/>
          </a:bodyPr>
          <a:lstStyle/>
          <a:p>
            <a:r>
              <a:rPr lang="en-US" dirty="0" smtClean="0"/>
              <a:t>If an app is granted permission to a scope, the permission applies to all children of the scope</a:t>
            </a:r>
          </a:p>
          <a:p>
            <a:pPr lvl="1"/>
            <a:r>
              <a:rPr lang="en-US" dirty="0" smtClean="0"/>
              <a:t>If an app is granted perms to an </a:t>
            </a:r>
            <a:r>
              <a:rPr lang="en-US" dirty="0" err="1" smtClean="0"/>
              <a:t>SPWeb</a:t>
            </a:r>
            <a:r>
              <a:rPr lang="en-US" dirty="0" smtClean="0"/>
              <a:t>, the app is also granted perms to each </a:t>
            </a:r>
            <a:r>
              <a:rPr lang="en-US" dirty="0" err="1" smtClean="0"/>
              <a:t>SPList</a:t>
            </a:r>
            <a:r>
              <a:rPr lang="en-US" dirty="0" smtClean="0"/>
              <a:t> in the </a:t>
            </a:r>
            <a:r>
              <a:rPr lang="en-US" dirty="0" err="1" smtClean="0"/>
              <a:t>SPWeb</a:t>
            </a:r>
            <a:r>
              <a:rPr lang="en-US" dirty="0" smtClean="0"/>
              <a:t>, and all </a:t>
            </a:r>
            <a:r>
              <a:rPr lang="en-US" dirty="0" err="1" smtClean="0"/>
              <a:t>SPListItems</a:t>
            </a:r>
            <a:r>
              <a:rPr lang="en-US" dirty="0" smtClean="0"/>
              <a:t> in each list, but NOT each </a:t>
            </a:r>
            <a:r>
              <a:rPr lang="en-US" dirty="0" err="1" smtClean="0"/>
              <a:t>subweb</a:t>
            </a:r>
            <a:endParaRPr lang="en-US" dirty="0" smtClean="0"/>
          </a:p>
          <a:p>
            <a:r>
              <a:rPr lang="en-US" dirty="0" smtClean="0"/>
              <a:t>Permission rights indicate what an app is permitted to do within a scope. SharePoint supports four rights levels for content (there are others for things like search, term store, etc.):</a:t>
            </a:r>
          </a:p>
          <a:p>
            <a:pPr lvl="1"/>
            <a:r>
              <a:rPr lang="en-US" dirty="0" smtClean="0"/>
              <a:t>Read-Only</a:t>
            </a:r>
          </a:p>
          <a:p>
            <a:pPr lvl="1"/>
            <a:r>
              <a:rPr lang="en-US" dirty="0" smtClean="0"/>
              <a:t>Write</a:t>
            </a:r>
          </a:p>
          <a:p>
            <a:pPr lvl="1"/>
            <a:r>
              <a:rPr lang="en-US" dirty="0" smtClean="0"/>
              <a:t>Manage</a:t>
            </a:r>
          </a:p>
          <a:p>
            <a:pPr lvl="1"/>
            <a:r>
              <a:rPr lang="en-US" dirty="0" smtClean="0"/>
              <a:t>Full Control</a:t>
            </a:r>
          </a:p>
          <a:p>
            <a:r>
              <a:rPr lang="en-US" dirty="0" smtClean="0"/>
              <a:t>Unlike SharePoint user roles, these rights levels are not customizable</a:t>
            </a:r>
            <a:endParaRPr lang="en-US" dirty="0"/>
          </a:p>
        </p:txBody>
      </p:sp>
      <p:sp>
        <p:nvSpPr>
          <p:cNvPr id="2" name="Title 1"/>
          <p:cNvSpPr>
            <a:spLocks noGrp="1"/>
          </p:cNvSpPr>
          <p:nvPr>
            <p:ph type="title"/>
          </p:nvPr>
        </p:nvSpPr>
        <p:spPr/>
        <p:txBody>
          <a:bodyPr/>
          <a:lstStyle/>
          <a:p>
            <a:r>
              <a:rPr lang="en-US" smtClean="0"/>
              <a:t>App Rights and Scopes (cont.)</a:t>
            </a:r>
            <a:endParaRPr lang="en-US" dirty="0"/>
          </a:p>
        </p:txBody>
      </p:sp>
    </p:spTree>
    <p:extLst>
      <p:ext uri="{BB962C8B-B14F-4D97-AF65-F5344CB8AC3E}">
        <p14:creationId xmlns:p14="http://schemas.microsoft.com/office/powerpoint/2010/main" val="131789771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5531464"/>
          </a:xfrm>
        </p:spPr>
        <p:txBody>
          <a:bodyPr>
            <a:normAutofit lnSpcReduction="10000"/>
          </a:bodyPr>
          <a:lstStyle/>
          <a:p>
            <a:r>
              <a:rPr lang="en-US" dirty="0" smtClean="0"/>
              <a:t>You can choose to have each app use its own cert, or have apps share a cert</a:t>
            </a:r>
          </a:p>
          <a:p>
            <a:r>
              <a:rPr lang="en-US" dirty="0" smtClean="0"/>
              <a:t>Each cert that’s used needs to be trusted by SharePoint using the New-</a:t>
            </a:r>
            <a:r>
              <a:rPr lang="en-US" dirty="0" err="1" smtClean="0"/>
              <a:t>SPTrustedSecurityTokenIssuer</a:t>
            </a:r>
            <a:r>
              <a:rPr lang="en-US" dirty="0" smtClean="0"/>
              <a:t> </a:t>
            </a:r>
            <a:r>
              <a:rPr lang="en-US" dirty="0" err="1" smtClean="0"/>
              <a:t>cmdlet</a:t>
            </a:r>
            <a:endParaRPr lang="en-US" dirty="0" smtClean="0"/>
          </a:p>
          <a:p>
            <a:r>
              <a:rPr lang="en-US" dirty="0" smtClean="0"/>
              <a:t>That is important if you ever want to stop trusting an app</a:t>
            </a:r>
          </a:p>
          <a:p>
            <a:pPr lvl="1"/>
            <a:r>
              <a:rPr lang="en-US" dirty="0" smtClean="0"/>
              <a:t>If each app has it’s own cert, you just stop trusting that cert</a:t>
            </a:r>
          </a:p>
          <a:p>
            <a:pPr lvl="1"/>
            <a:r>
              <a:rPr lang="en-US" dirty="0" smtClean="0"/>
              <a:t>If apps share a cert, then you need to:</a:t>
            </a:r>
          </a:p>
          <a:p>
            <a:pPr lvl="2"/>
            <a:r>
              <a:rPr lang="en-US" dirty="0" smtClean="0"/>
              <a:t>Stop trusting the cert</a:t>
            </a:r>
          </a:p>
          <a:p>
            <a:pPr lvl="2"/>
            <a:r>
              <a:rPr lang="en-US" dirty="0" smtClean="0"/>
              <a:t>Have all the other apps you still trust start using a new cert</a:t>
            </a:r>
          </a:p>
          <a:p>
            <a:pPr lvl="2"/>
            <a:r>
              <a:rPr lang="en-US" dirty="0" smtClean="0"/>
              <a:t>Configure SharePoint to start trusting the new cert</a:t>
            </a:r>
            <a:endParaRPr lang="en-US" dirty="0"/>
          </a:p>
        </p:txBody>
      </p:sp>
      <p:sp>
        <p:nvSpPr>
          <p:cNvPr id="5" name="Title 4"/>
          <p:cNvSpPr>
            <a:spLocks noGrp="1"/>
          </p:cNvSpPr>
          <p:nvPr>
            <p:ph type="title"/>
          </p:nvPr>
        </p:nvSpPr>
        <p:spPr/>
        <p:txBody>
          <a:bodyPr/>
          <a:lstStyle/>
          <a:p>
            <a:r>
              <a:rPr lang="en-US" smtClean="0"/>
              <a:t>Using Certificates for High Trust Apps</a:t>
            </a:r>
            <a:endParaRPr lang="en-US" dirty="0"/>
          </a:p>
        </p:txBody>
      </p:sp>
    </p:spTree>
    <p:extLst>
      <p:ext uri="{BB962C8B-B14F-4D97-AF65-F5344CB8AC3E}">
        <p14:creationId xmlns:p14="http://schemas.microsoft.com/office/powerpoint/2010/main" val="312957593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3500006"/>
          </a:xfrm>
        </p:spPr>
        <p:txBody>
          <a:bodyPr/>
          <a:lstStyle/>
          <a:p>
            <a:r>
              <a:rPr lang="en-US" smtClean="0"/>
              <a:t>If you use a single cert there are certain considerations you should be aware of:</a:t>
            </a:r>
          </a:p>
          <a:p>
            <a:pPr lvl="1"/>
            <a:r>
              <a:rPr lang="en-US" smtClean="0"/>
              <a:t>Use the IsTrustBroker flag when you create your SPTrustedSecurityTokenIssuer</a:t>
            </a:r>
          </a:p>
          <a:p>
            <a:pPr lvl="2"/>
            <a:r>
              <a:rPr lang="en-US" smtClean="0"/>
              <a:t>Required to enable one certificate to be used by multiple apps</a:t>
            </a:r>
          </a:p>
          <a:p>
            <a:pPr lvl="1"/>
            <a:r>
              <a:rPr lang="en-US" smtClean="0"/>
              <a:t>Do NOT use the same ClientId for each application</a:t>
            </a:r>
          </a:p>
          <a:p>
            <a:pPr lvl="2"/>
            <a:r>
              <a:rPr lang="en-US" smtClean="0"/>
              <a:t>The IssuerId can be the same – that’s the identifier for the SPTrustedSecurityTokenIssuer</a:t>
            </a:r>
          </a:p>
          <a:p>
            <a:pPr lvl="2"/>
            <a:r>
              <a:rPr lang="en-US" smtClean="0"/>
              <a:t>The ClientId though should uniquely identify each application</a:t>
            </a:r>
          </a:p>
          <a:p>
            <a:pPr lvl="2"/>
            <a:r>
              <a:rPr lang="en-US" smtClean="0"/>
              <a:t>Each app will have its own appPrincipal, which is where the ClientId comes from</a:t>
            </a:r>
            <a:endParaRPr lang="en-US" dirty="0"/>
          </a:p>
        </p:txBody>
      </p:sp>
      <p:sp>
        <p:nvSpPr>
          <p:cNvPr id="3" name="Title 2"/>
          <p:cNvSpPr>
            <a:spLocks noGrp="1"/>
          </p:cNvSpPr>
          <p:nvPr>
            <p:ph type="title"/>
          </p:nvPr>
        </p:nvSpPr>
        <p:spPr/>
        <p:txBody>
          <a:bodyPr/>
          <a:lstStyle/>
          <a:p>
            <a:r>
              <a:rPr lang="en-US" sz="4900" dirty="0"/>
              <a:t>Using a Single Certificate for High Trust Apps</a:t>
            </a:r>
          </a:p>
        </p:txBody>
      </p:sp>
    </p:spTree>
    <p:extLst>
      <p:ext uri="{BB962C8B-B14F-4D97-AF65-F5344CB8AC3E}">
        <p14:creationId xmlns:p14="http://schemas.microsoft.com/office/powerpoint/2010/main" val="219793416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Setting Up High Trust Apps</a:t>
            </a:r>
            <a:endParaRPr lang="en-US" dirty="0"/>
          </a:p>
        </p:txBody>
      </p:sp>
      <p:sp>
        <p:nvSpPr>
          <p:cNvPr id="5" name="Text Placeholder 4"/>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363055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125662"/>
            <a:ext cx="11887200" cy="2798938"/>
          </a:xfrm>
        </p:spPr>
        <p:txBody>
          <a:bodyPr/>
          <a:lstStyle/>
          <a:p>
            <a:r>
              <a:rPr lang="en-US" dirty="0" smtClean="0"/>
              <a:t>Server to Server Authentication (aka S2S) </a:t>
            </a:r>
            <a:r>
              <a:rPr lang="en-US" sz="6100" dirty="0"/>
              <a:t>-</a:t>
            </a:r>
            <a:r>
              <a:rPr lang="en-US" sz="6100" dirty="0" err="1"/>
              <a:t>OAuth</a:t>
            </a:r>
            <a:r>
              <a:rPr lang="en-US" sz="6100" dirty="0"/>
              <a:t> Between Servers</a:t>
            </a:r>
            <a:endParaRPr lang="en-US" dirty="0"/>
          </a:p>
        </p:txBody>
      </p:sp>
    </p:spTree>
    <p:extLst>
      <p:ext uri="{BB962C8B-B14F-4D97-AF65-F5344CB8AC3E}">
        <p14:creationId xmlns:p14="http://schemas.microsoft.com/office/powerpoint/2010/main" val="17581711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773701"/>
          </a:xfrm>
        </p:spPr>
        <p:txBody>
          <a:bodyPr/>
          <a:lstStyle/>
          <a:p>
            <a:r>
              <a:rPr lang="en-US" smtClean="0"/>
              <a:t>Server to Server (S2S) is a scenario for application to application OAuth</a:t>
            </a:r>
          </a:p>
          <a:p>
            <a:pPr lvl="1"/>
            <a:r>
              <a:rPr lang="en-US" smtClean="0"/>
              <a:t>It involves the “well known app principals” that are allowed to delegate a user identity that SharePoint will accept</a:t>
            </a:r>
          </a:p>
          <a:p>
            <a:pPr lvl="1"/>
            <a:r>
              <a:rPr lang="en-US" smtClean="0"/>
              <a:t>Well known app principals for Wave 2013 are: SharePoint, Exchange, Lync, Azure Workflow Server</a:t>
            </a:r>
            <a:endParaRPr lang="en-US" dirty="0" smtClean="0"/>
          </a:p>
        </p:txBody>
      </p:sp>
      <p:sp>
        <p:nvSpPr>
          <p:cNvPr id="2" name="Title 1"/>
          <p:cNvSpPr>
            <a:spLocks noGrp="1"/>
          </p:cNvSpPr>
          <p:nvPr>
            <p:ph type="title"/>
          </p:nvPr>
        </p:nvSpPr>
        <p:spPr/>
        <p:txBody>
          <a:bodyPr/>
          <a:lstStyle/>
          <a:p>
            <a:r>
              <a:rPr lang="en-US" smtClean="0"/>
              <a:t>Server to Server Authentication</a:t>
            </a:r>
            <a:endParaRPr lang="en-US"/>
          </a:p>
        </p:txBody>
      </p:sp>
    </p:spTree>
    <p:extLst>
      <p:ext uri="{BB962C8B-B14F-4D97-AF65-F5344CB8AC3E}">
        <p14:creationId xmlns:p14="http://schemas.microsoft.com/office/powerpoint/2010/main" val="131049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3211215"/>
          </a:xfrm>
        </p:spPr>
        <p:txBody>
          <a:bodyPr/>
          <a:lstStyle/>
          <a:p>
            <a:r>
              <a:rPr lang="en-US" smtClean="0"/>
              <a:t>SharePoint S2S depends on mapping to a user account through the user profile application</a:t>
            </a:r>
          </a:p>
          <a:p>
            <a:pPr lvl="1"/>
            <a:r>
              <a:rPr lang="en-US" smtClean="0"/>
              <a:t>That means it’s important to have UPN, SMTP,  and SIP attributes up to date in the UPA</a:t>
            </a:r>
          </a:p>
          <a:p>
            <a:pPr lvl="1"/>
            <a:r>
              <a:rPr lang="en-US" smtClean="0"/>
              <a:t>SharePoint constructs a token for a user when needed for an S2S request</a:t>
            </a:r>
          </a:p>
          <a:p>
            <a:pPr lvl="1"/>
            <a:r>
              <a:rPr lang="en-US" smtClean="0"/>
              <a:t>The actual claim set the user gets though is dependent on several factors – as explained on next slide</a:t>
            </a:r>
            <a:endParaRPr lang="en-US" dirty="0" smtClean="0"/>
          </a:p>
        </p:txBody>
      </p:sp>
      <p:sp>
        <p:nvSpPr>
          <p:cNvPr id="2" name="Title 1"/>
          <p:cNvSpPr>
            <a:spLocks noGrp="1"/>
          </p:cNvSpPr>
          <p:nvPr>
            <p:ph type="title"/>
          </p:nvPr>
        </p:nvSpPr>
        <p:spPr/>
        <p:txBody>
          <a:bodyPr/>
          <a:lstStyle/>
          <a:p>
            <a:r>
              <a:rPr lang="en-US" smtClean="0"/>
              <a:t>S2S and User Profiles</a:t>
            </a:r>
            <a:endParaRPr lang="en-US" dirty="0"/>
          </a:p>
        </p:txBody>
      </p:sp>
    </p:spTree>
    <p:extLst>
      <p:ext uri="{BB962C8B-B14F-4D97-AF65-F5344CB8AC3E}">
        <p14:creationId xmlns:p14="http://schemas.microsoft.com/office/powerpoint/2010/main" val="207588508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3106100"/>
          </a:xfrm>
        </p:spPr>
        <p:txBody>
          <a:bodyPr/>
          <a:lstStyle/>
          <a:p>
            <a:r>
              <a:rPr lang="en-US" smtClean="0"/>
              <a:t>A full claim set requires you to do profile imports for other claims that are used for securing resources</a:t>
            </a:r>
          </a:p>
          <a:p>
            <a:pPr lvl="1"/>
            <a:r>
              <a:rPr lang="en-US" smtClean="0"/>
              <a:t>UPN, SMTP and SIP, as well as group memberships for AD comes from profile sync</a:t>
            </a:r>
          </a:p>
          <a:p>
            <a:pPr lvl="1"/>
            <a:r>
              <a:rPr lang="en-US" smtClean="0"/>
              <a:t>A sync connection or custom sync job is needed from the membership store to create a profile for each FBA user and populate a UPN, SMTP and/or SIP attribute.  The FBA role provider is “invoked” automatically to get role claims</a:t>
            </a:r>
            <a:endParaRPr lang="en-US" dirty="0"/>
          </a:p>
        </p:txBody>
      </p:sp>
      <p:sp>
        <p:nvSpPr>
          <p:cNvPr id="2" name="Title 1"/>
          <p:cNvSpPr>
            <a:spLocks noGrp="1"/>
          </p:cNvSpPr>
          <p:nvPr>
            <p:ph type="title"/>
          </p:nvPr>
        </p:nvSpPr>
        <p:spPr/>
        <p:txBody>
          <a:bodyPr/>
          <a:lstStyle/>
          <a:p>
            <a:r>
              <a:rPr lang="en-US" smtClean="0"/>
              <a:t>S2S User Profile Mappings</a:t>
            </a:r>
            <a:endParaRPr lang="en-US" dirty="0"/>
          </a:p>
        </p:txBody>
      </p:sp>
    </p:spTree>
    <p:extLst>
      <p:ext uri="{BB962C8B-B14F-4D97-AF65-F5344CB8AC3E}">
        <p14:creationId xmlns:p14="http://schemas.microsoft.com/office/powerpoint/2010/main" val="349413436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mtClean="0"/>
              <a:t>Authentication modes in SharePoint 2013</a:t>
            </a:r>
          </a:p>
          <a:p>
            <a:r>
              <a:rPr lang="en-US" smtClean="0"/>
              <a:t>OAuth</a:t>
            </a:r>
          </a:p>
          <a:p>
            <a:r>
              <a:rPr lang="en-US" smtClean="0"/>
              <a:t>Server to Server Authentication</a:t>
            </a:r>
            <a:endParaRPr lang="en-US" dirty="0"/>
          </a:p>
        </p:txBody>
      </p:sp>
      <p:sp>
        <p:nvSpPr>
          <p:cNvPr id="2" name="Title 1"/>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43742996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4805026"/>
          </a:xfrm>
        </p:spPr>
        <p:txBody>
          <a:bodyPr/>
          <a:lstStyle/>
          <a:p>
            <a:r>
              <a:rPr lang="en-US" smtClean="0"/>
              <a:t>A sync connection or custom sync job is needed to create a profile for SAML users.  In addition you must write code for any additional role claims that come from SAML identity providers and sync them to a “Group” membership in the User Profile system.</a:t>
            </a:r>
          </a:p>
          <a:p>
            <a:pPr lvl="2"/>
            <a:r>
              <a:rPr lang="en-US" smtClean="0"/>
              <a:t>NOTE:  Many custom claims are not role claims; in order to have them included when a user is rehydrated, the claims must be added via a custom claim provider augmentation</a:t>
            </a:r>
          </a:p>
          <a:p>
            <a:r>
              <a:rPr lang="en-US" smtClean="0"/>
              <a:t>Custom claims providers are “invoked” to get other claims that are added via augmentation</a:t>
            </a:r>
            <a:endParaRPr lang="en-US" dirty="0"/>
          </a:p>
        </p:txBody>
      </p:sp>
      <p:sp>
        <p:nvSpPr>
          <p:cNvPr id="2" name="Title 1"/>
          <p:cNvSpPr>
            <a:spLocks noGrp="1"/>
          </p:cNvSpPr>
          <p:nvPr>
            <p:ph type="title"/>
          </p:nvPr>
        </p:nvSpPr>
        <p:spPr/>
        <p:txBody>
          <a:bodyPr/>
          <a:lstStyle/>
          <a:p>
            <a:r>
              <a:rPr lang="en-US" smtClean="0"/>
              <a:t>S2S User Profile Mappings (cont.)</a:t>
            </a:r>
            <a:endParaRPr lang="en-US" dirty="0"/>
          </a:p>
        </p:txBody>
      </p:sp>
    </p:spTree>
    <p:extLst>
      <p:ext uri="{BB962C8B-B14F-4D97-AF65-F5344CB8AC3E}">
        <p14:creationId xmlns:p14="http://schemas.microsoft.com/office/powerpoint/2010/main" val="258378578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779164"/>
          </a:xfrm>
        </p:spPr>
        <p:txBody>
          <a:bodyPr/>
          <a:lstStyle/>
          <a:p>
            <a:r>
              <a:rPr lang="en-US" smtClean="0"/>
              <a:t>Enabling this server-to-server application authentication opens up some very interesting features; some examples:</a:t>
            </a:r>
          </a:p>
          <a:p>
            <a:pPr lvl="1"/>
            <a:r>
              <a:rPr lang="en-US" smtClean="0"/>
              <a:t>eDiscovery – You can select a combination of SharePoint content and Exchange mailboxes to include as part of a legal hold.  S2S allows SharePoint and Exchange to connect to retrieve that mailbox data for indexing</a:t>
            </a:r>
          </a:p>
          <a:p>
            <a:pPr lvl="1"/>
            <a:r>
              <a:rPr lang="en-US" smtClean="0"/>
              <a:t>Task Management – You can create tasks in Outlook and have them show up in your personal site in SharePoint; you can edit them there and have the changes synced back to Outlook</a:t>
            </a:r>
          </a:p>
          <a:p>
            <a:pPr lvl="1"/>
            <a:r>
              <a:rPr lang="en-US" smtClean="0"/>
              <a:t>Team Mailboxes – they exist in Exchange, but are rendered and shared in SharePoint</a:t>
            </a:r>
            <a:endParaRPr lang="en-US" dirty="0" smtClean="0"/>
          </a:p>
        </p:txBody>
      </p:sp>
      <p:sp>
        <p:nvSpPr>
          <p:cNvPr id="2" name="Title 1"/>
          <p:cNvSpPr>
            <a:spLocks noGrp="1"/>
          </p:cNvSpPr>
          <p:nvPr>
            <p:ph type="title"/>
          </p:nvPr>
        </p:nvSpPr>
        <p:spPr/>
        <p:txBody>
          <a:bodyPr/>
          <a:lstStyle/>
          <a:p>
            <a:r>
              <a:rPr lang="en-US" smtClean="0"/>
              <a:t>How is S2S Platform Used</a:t>
            </a:r>
            <a:endParaRPr lang="en-US" dirty="0"/>
          </a:p>
        </p:txBody>
      </p:sp>
    </p:spTree>
    <p:extLst>
      <p:ext uri="{BB962C8B-B14F-4D97-AF65-F5344CB8AC3E}">
        <p14:creationId xmlns:p14="http://schemas.microsoft.com/office/powerpoint/2010/main" val="413262814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Mailbox S2S</a:t>
            </a:r>
            <a:endParaRPr lang="en-US" dirty="0"/>
          </a:p>
        </p:txBody>
      </p:sp>
      <p:sp>
        <p:nvSpPr>
          <p:cNvPr id="3" name="Text Placeholder 2"/>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5131586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mtClean="0"/>
              <a:t>Authentication modes in SharePoint 2013</a:t>
            </a:r>
          </a:p>
          <a:p>
            <a:r>
              <a:rPr lang="en-US" smtClean="0"/>
              <a:t>OAuth</a:t>
            </a:r>
          </a:p>
          <a:p>
            <a:r>
              <a:rPr lang="en-US" smtClean="0"/>
              <a:t>Server to Server Authentication</a:t>
            </a:r>
            <a:endParaRPr lang="en-US" dirty="0"/>
          </a:p>
        </p:txBody>
      </p:sp>
      <p:sp>
        <p:nvSpPr>
          <p:cNvPr id="2" name="Title 1"/>
          <p:cNvSpPr>
            <a:spLocks noGrp="1"/>
          </p:cNvSpPr>
          <p:nvPr>
            <p:ph type="title"/>
          </p:nvPr>
        </p:nvSpPr>
        <p:spPr/>
        <p:txBody>
          <a:bodyPr/>
          <a:lstStyle/>
          <a:p>
            <a:r>
              <a:rPr lang="en-US" smtClean="0"/>
              <a:t>Summary</a:t>
            </a:r>
            <a:endParaRPr lang="en-US" dirty="0"/>
          </a:p>
        </p:txBody>
      </p:sp>
    </p:spTree>
    <p:extLst>
      <p:ext uri="{BB962C8B-B14F-4D97-AF65-F5344CB8AC3E}">
        <p14:creationId xmlns:p14="http://schemas.microsoft.com/office/powerpoint/2010/main" val="206087873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7742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74657" y="1939085"/>
            <a:ext cx="5921751" cy="461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sz="14100" dirty="0"/>
              <a:t>Q&amp;A</a:t>
            </a:r>
          </a:p>
        </p:txBody>
      </p:sp>
    </p:spTree>
    <p:extLst>
      <p:ext uri="{BB962C8B-B14F-4D97-AF65-F5344CB8AC3E}">
        <p14:creationId xmlns:p14="http://schemas.microsoft.com/office/powerpoint/2010/main" val="137406887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5" y="6077994"/>
            <a:ext cx="10974388" cy="624918"/>
          </a:xfrm>
          <a:prstGeom prst="rect">
            <a:avLst/>
          </a:prstGeom>
          <a:noFill/>
          <a:ln w="12700">
            <a:noFill/>
            <a:miter lim="800000"/>
            <a:headEnd type="none" w="sm" len="sm"/>
            <a:tailEnd type="none" w="sm" len="sm"/>
          </a:ln>
          <a:effectLst/>
        </p:spPr>
        <p:txBody>
          <a:bodyPr vert="horz" wrap="square" lIns="182787" tIns="146230" rIns="182787" bIns="146230" numCol="1" anchor="t" anchorCtr="0" compatLnSpc="1">
            <a:prstTxWarp prst="textNoShape">
              <a:avLst/>
            </a:prstTxWarp>
            <a:spAutoFit/>
          </a:bodyPr>
          <a:lstStyle/>
          <a:p>
            <a:pPr defTabSz="931828"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828"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186"/>
            <a:ext cx="3288506" cy="704161"/>
          </a:xfrm>
          <a:prstGeom prst="rect">
            <a:avLst/>
          </a:prstGeom>
        </p:spPr>
      </p:pic>
    </p:spTree>
    <p:extLst>
      <p:ext uri="{BB962C8B-B14F-4D97-AF65-F5344CB8AC3E}">
        <p14:creationId xmlns:p14="http://schemas.microsoft.com/office/powerpoint/2010/main" val="196837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743471"/>
          </a:xfrm>
        </p:spPr>
        <p:txBody>
          <a:bodyPr/>
          <a:lstStyle/>
          <a:p>
            <a:r>
              <a:rPr lang="en-US" smtClean="0"/>
              <a:t>SharePoint 2013 continues to offer support for both claims and classic authentication modes</a:t>
            </a:r>
          </a:p>
          <a:p>
            <a:r>
              <a:rPr lang="en-US" smtClean="0"/>
              <a:t>However claims authentication is THE default authentication option now</a:t>
            </a:r>
          </a:p>
          <a:p>
            <a:pPr lvl="1"/>
            <a:r>
              <a:rPr lang="en-US" smtClean="0"/>
              <a:t>Classic authentication mode is still there, but can only be managed in PowerShell – it’s gone from the UI </a:t>
            </a:r>
          </a:p>
          <a:p>
            <a:pPr lvl="1"/>
            <a:r>
              <a:rPr lang="en-US" smtClean="0"/>
              <a:t>Support for classic mode is deprecated and will go away in a future release, so we recommend moving to Claims </a:t>
            </a:r>
          </a:p>
          <a:p>
            <a:pPr lvl="1"/>
            <a:r>
              <a:rPr lang="en-US" smtClean="0"/>
              <a:t>There also a new process to migrate accounts from Windows classic to Windows claims</a:t>
            </a:r>
            <a:endParaRPr lang="en-US" dirty="0" smtClean="0"/>
          </a:p>
        </p:txBody>
      </p:sp>
      <p:sp>
        <p:nvSpPr>
          <p:cNvPr id="2" name="Title 1"/>
          <p:cNvSpPr>
            <a:spLocks noGrp="1"/>
          </p:cNvSpPr>
          <p:nvPr>
            <p:ph type="title"/>
          </p:nvPr>
        </p:nvSpPr>
        <p:spPr/>
        <p:txBody>
          <a:bodyPr/>
          <a:lstStyle/>
          <a:p>
            <a:r>
              <a:rPr lang="en-US" smtClean="0"/>
              <a:t>Authentication Modes</a:t>
            </a:r>
            <a:endParaRPr lang="en-US" dirty="0"/>
          </a:p>
        </p:txBody>
      </p:sp>
    </p:spTree>
    <p:extLst>
      <p:ext uri="{BB962C8B-B14F-4D97-AF65-F5344CB8AC3E}">
        <p14:creationId xmlns:p14="http://schemas.microsoft.com/office/powerpoint/2010/main" val="305069239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78959"/>
          </a:xfrm>
        </p:spPr>
        <p:txBody>
          <a:bodyPr>
            <a:normAutofit fontScale="92500" lnSpcReduction="20000"/>
          </a:bodyPr>
          <a:lstStyle/>
          <a:p>
            <a:r>
              <a:rPr lang="en-US" dirty="0" smtClean="0"/>
              <a:t>The </a:t>
            </a:r>
            <a:r>
              <a:rPr lang="en-US" dirty="0" err="1" smtClean="0"/>
              <a:t>MigrateUsers</a:t>
            </a:r>
            <a:r>
              <a:rPr lang="en-US" dirty="0" smtClean="0"/>
              <a:t> method in SharePoint 2010 is no longer the correct way to migrate accounts – it is now deprecated</a:t>
            </a:r>
          </a:p>
          <a:p>
            <a:r>
              <a:rPr lang="en-US" dirty="0" smtClean="0"/>
              <a:t>A new </a:t>
            </a:r>
            <a:r>
              <a:rPr lang="en-US" dirty="0" err="1" smtClean="0"/>
              <a:t>cmdlet</a:t>
            </a:r>
            <a:r>
              <a:rPr lang="en-US" dirty="0" smtClean="0"/>
              <a:t> has been created called Convert-</a:t>
            </a:r>
            <a:r>
              <a:rPr lang="en-US" dirty="0" err="1" smtClean="0"/>
              <a:t>SPWebApplication</a:t>
            </a:r>
            <a:endParaRPr lang="en-US" dirty="0" smtClean="0"/>
          </a:p>
          <a:p>
            <a:r>
              <a:rPr lang="en-US" dirty="0" smtClean="0"/>
              <a:t>A simple example – you have a Windows classic web application</a:t>
            </a:r>
          </a:p>
          <a:p>
            <a:pPr lvl="1"/>
            <a:r>
              <a:rPr lang="en-US" dirty="0" smtClean="0"/>
              <a:t>Run Convert-</a:t>
            </a:r>
            <a:r>
              <a:rPr lang="en-US" dirty="0" err="1" smtClean="0"/>
              <a:t>SPWebApplication</a:t>
            </a:r>
            <a:r>
              <a:rPr lang="en-US" dirty="0" smtClean="0"/>
              <a:t> -Identity "http://yourWebapp" -To Claims –</a:t>
            </a:r>
            <a:r>
              <a:rPr lang="en-US" dirty="0" err="1" smtClean="0"/>
              <a:t>RetainPermissions</a:t>
            </a:r>
            <a:r>
              <a:rPr lang="en-US" dirty="0" smtClean="0"/>
              <a:t> [-Force]</a:t>
            </a:r>
          </a:p>
          <a:p>
            <a:r>
              <a:rPr lang="en-US" dirty="0" smtClean="0"/>
              <a:t>Your FIRST option for migrating from classic to claims is to do so in SharePoint 2010 before you migrate your content to SharePoint 2013</a:t>
            </a:r>
            <a:endParaRPr lang="en-US" dirty="0"/>
          </a:p>
        </p:txBody>
      </p:sp>
      <p:sp>
        <p:nvSpPr>
          <p:cNvPr id="2" name="Title 1"/>
          <p:cNvSpPr>
            <a:spLocks noGrp="1"/>
          </p:cNvSpPr>
          <p:nvPr>
            <p:ph type="title"/>
          </p:nvPr>
        </p:nvSpPr>
        <p:spPr/>
        <p:txBody>
          <a:bodyPr/>
          <a:lstStyle/>
          <a:p>
            <a:r>
              <a:rPr lang="en-US" smtClean="0"/>
              <a:t>Authentication Migration</a:t>
            </a:r>
            <a:endParaRPr lang="en-US" dirty="0"/>
          </a:p>
        </p:txBody>
      </p:sp>
    </p:spTree>
    <p:extLst>
      <p:ext uri="{BB962C8B-B14F-4D97-AF65-F5344CB8AC3E}">
        <p14:creationId xmlns:p14="http://schemas.microsoft.com/office/powerpoint/2010/main" val="287873537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167004"/>
          </a:xfrm>
        </p:spPr>
        <p:txBody>
          <a:bodyPr>
            <a:normAutofit fontScale="92500" lnSpcReduction="10000"/>
          </a:bodyPr>
          <a:lstStyle/>
          <a:p>
            <a:r>
              <a:rPr lang="en-US" dirty="0" smtClean="0"/>
              <a:t>If you don’t migrate from classic to claims in SharePoint 2010, you have these options to migrate a SharePoint 2010 content DB:</a:t>
            </a:r>
          </a:p>
          <a:p>
            <a:pPr lvl="1"/>
            <a:r>
              <a:rPr lang="en-US" dirty="0" smtClean="0"/>
              <a:t>Option 1:</a:t>
            </a:r>
          </a:p>
          <a:p>
            <a:pPr lvl="2"/>
            <a:r>
              <a:rPr lang="en-US" dirty="0" smtClean="0"/>
              <a:t>Create a web application in SharePoint 2013 that uses Windows classic authentication</a:t>
            </a:r>
          </a:p>
          <a:p>
            <a:pPr lvl="2"/>
            <a:r>
              <a:rPr lang="en-US" dirty="0" smtClean="0"/>
              <a:t>Attach the SharePoint 2010 content database to this SharePoint 2013 web app</a:t>
            </a:r>
          </a:p>
          <a:p>
            <a:pPr lvl="2"/>
            <a:r>
              <a:rPr lang="en-US" dirty="0" smtClean="0"/>
              <a:t>Attaching it will upgrade it to the SharePoint 2013 database format, so verify that it is working correctly after attach</a:t>
            </a:r>
          </a:p>
          <a:p>
            <a:pPr lvl="2"/>
            <a:r>
              <a:rPr lang="en-US" dirty="0" smtClean="0"/>
              <a:t>Run the Convert-</a:t>
            </a:r>
            <a:r>
              <a:rPr lang="en-US" dirty="0" err="1" smtClean="0"/>
              <a:t>SPWebApplication</a:t>
            </a:r>
            <a:r>
              <a:rPr lang="en-US" dirty="0" smtClean="0"/>
              <a:t> command on the SharePoint 2013 web app to convert the users from Windows classic to Windows claims</a:t>
            </a:r>
          </a:p>
          <a:p>
            <a:pPr lvl="2"/>
            <a:r>
              <a:rPr lang="en-US" dirty="0" smtClean="0"/>
              <a:t>Detach the content database from the SharePoint 2013 Windows classic web app</a:t>
            </a:r>
          </a:p>
          <a:p>
            <a:pPr lvl="2"/>
            <a:r>
              <a:rPr lang="en-US" dirty="0" smtClean="0"/>
              <a:t>Attach the content database to it’s final SharePoint 2013 Windows claims web app</a:t>
            </a:r>
          </a:p>
          <a:p>
            <a:pPr lvl="1"/>
            <a:r>
              <a:rPr lang="en-US" dirty="0" smtClean="0"/>
              <a:t>Option 2:</a:t>
            </a:r>
          </a:p>
          <a:p>
            <a:pPr lvl="2"/>
            <a:r>
              <a:rPr lang="en-US" dirty="0" smtClean="0"/>
              <a:t>Attach the content DB to an existing Windows claims web application</a:t>
            </a:r>
          </a:p>
          <a:p>
            <a:pPr lvl="2"/>
            <a:r>
              <a:rPr lang="en-US" dirty="0" smtClean="0"/>
              <a:t>Use PowerShell to convert to claims a targeted number of databases (explained next)</a:t>
            </a:r>
            <a:endParaRPr lang="en-US" dirty="0"/>
          </a:p>
        </p:txBody>
      </p:sp>
      <p:sp>
        <p:nvSpPr>
          <p:cNvPr id="2" name="Title 1"/>
          <p:cNvSpPr>
            <a:spLocks noGrp="1"/>
          </p:cNvSpPr>
          <p:nvPr>
            <p:ph type="title"/>
          </p:nvPr>
        </p:nvSpPr>
        <p:spPr/>
        <p:txBody>
          <a:bodyPr/>
          <a:lstStyle/>
          <a:p>
            <a:r>
              <a:rPr lang="en-US" smtClean="0"/>
              <a:t>Other Claims Migration Scenarios</a:t>
            </a:r>
            <a:endParaRPr lang="en-US" dirty="0"/>
          </a:p>
        </p:txBody>
      </p:sp>
    </p:spTree>
    <p:extLst>
      <p:ext uri="{BB962C8B-B14F-4D97-AF65-F5344CB8AC3E}">
        <p14:creationId xmlns:p14="http://schemas.microsoft.com/office/powerpoint/2010/main" val="170965746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3746903"/>
          </a:xfrm>
        </p:spPr>
        <p:txBody>
          <a:bodyPr>
            <a:normAutofit fontScale="92500" lnSpcReduction="10000"/>
          </a:bodyPr>
          <a:lstStyle/>
          <a:p>
            <a:r>
              <a:rPr lang="en-US" dirty="0" smtClean="0"/>
              <a:t>Both of the migration options on the previous slide do migration at the web application level</a:t>
            </a:r>
          </a:p>
          <a:p>
            <a:r>
              <a:rPr lang="en-US" dirty="0" smtClean="0"/>
              <a:t>SharePoint 2013 also allows you to migrate only a single content database</a:t>
            </a:r>
          </a:p>
          <a:p>
            <a:pPr lvl="1"/>
            <a:r>
              <a:rPr lang="en-US" dirty="0" smtClean="0"/>
              <a:t>Very useful during upgrade, since most content will be moved with DB attach</a:t>
            </a:r>
          </a:p>
          <a:p>
            <a:r>
              <a:rPr lang="en-US" dirty="0" smtClean="0"/>
              <a:t>A new method has been added to the </a:t>
            </a:r>
            <a:r>
              <a:rPr lang="en-US" dirty="0" err="1" smtClean="0"/>
              <a:t>SPWebApplication</a:t>
            </a:r>
            <a:r>
              <a:rPr lang="en-US" dirty="0" smtClean="0"/>
              <a:t> class for this purpose - </a:t>
            </a:r>
            <a:r>
              <a:rPr lang="en-US" dirty="0" err="1" smtClean="0"/>
              <a:t>MigrateUsersToClaims</a:t>
            </a:r>
            <a:endParaRPr lang="en-US" dirty="0"/>
          </a:p>
        </p:txBody>
      </p:sp>
      <p:sp>
        <p:nvSpPr>
          <p:cNvPr id="2" name="Title 1"/>
          <p:cNvSpPr>
            <a:spLocks noGrp="1"/>
          </p:cNvSpPr>
          <p:nvPr>
            <p:ph type="title"/>
          </p:nvPr>
        </p:nvSpPr>
        <p:spPr/>
        <p:txBody>
          <a:bodyPr/>
          <a:lstStyle/>
          <a:p>
            <a:r>
              <a:rPr lang="en-US" smtClean="0"/>
              <a:t>Claims Migration for Content Databases</a:t>
            </a:r>
            <a:endParaRPr lang="en-US" dirty="0"/>
          </a:p>
        </p:txBody>
      </p:sp>
      <p:sp>
        <p:nvSpPr>
          <p:cNvPr id="4" name="TextBox 3"/>
          <p:cNvSpPr txBox="1"/>
          <p:nvPr/>
        </p:nvSpPr>
        <p:spPr>
          <a:xfrm>
            <a:off x="274642" y="5049447"/>
            <a:ext cx="11981307" cy="1291923"/>
          </a:xfrm>
          <a:prstGeom prst="rect">
            <a:avLst/>
          </a:prstGeom>
          <a:noFill/>
        </p:spPr>
        <p:txBody>
          <a:bodyPr wrap="none" lIns="0" tIns="0" rIns="0" bIns="0" rtlCol="0">
            <a:noAutofit/>
          </a:bodyPr>
          <a:lstStyle/>
          <a:p>
            <a:pPr defTabSz="932560"/>
            <a:r>
              <a:rPr lang="en-US" sz="1500" dirty="0">
                <a:solidFill>
                  <a:srgbClr val="FF4500"/>
                </a:solidFill>
                <a:latin typeface="Lucida Console" panose="020B0609040504020204" pitchFamily="49" charset="0"/>
              </a:rPr>
              <a:t>$</a:t>
            </a:r>
            <a:r>
              <a:rPr lang="en-US" sz="1500" dirty="0" err="1">
                <a:solidFill>
                  <a:srgbClr val="FF4500"/>
                </a:solidFill>
                <a:latin typeface="Lucida Console" panose="020B0609040504020204" pitchFamily="49" charset="0"/>
              </a:rPr>
              <a:t>wa</a:t>
            </a:r>
            <a:r>
              <a:rPr lang="en-US" sz="1500" dirty="0">
                <a:solidFill>
                  <a:prstClr val="black"/>
                </a:solidFill>
                <a:latin typeface="Lucida Console" panose="020B0609040504020204" pitchFamily="49" charset="0"/>
              </a:rPr>
              <a:t> </a:t>
            </a:r>
            <a:r>
              <a:rPr lang="en-US" sz="1500" dirty="0">
                <a:solidFill>
                  <a:srgbClr val="A9A9A9"/>
                </a:solidFill>
                <a:latin typeface="Lucida Console" panose="020B0609040504020204" pitchFamily="49" charset="0"/>
              </a:rPr>
              <a:t>=</a:t>
            </a:r>
            <a:r>
              <a:rPr lang="en-US" sz="1500" dirty="0">
                <a:solidFill>
                  <a:prstClr val="black"/>
                </a:solidFill>
                <a:latin typeface="Lucida Console" panose="020B0609040504020204" pitchFamily="49" charset="0"/>
              </a:rPr>
              <a:t> </a:t>
            </a:r>
            <a:r>
              <a:rPr lang="en-US" sz="1500" dirty="0">
                <a:solidFill>
                  <a:srgbClr val="0000FF"/>
                </a:solidFill>
                <a:latin typeface="Lucida Console" panose="020B0609040504020204" pitchFamily="49" charset="0"/>
              </a:rPr>
              <a:t>Get-</a:t>
            </a:r>
            <a:r>
              <a:rPr lang="en-US" sz="1500" dirty="0" err="1">
                <a:solidFill>
                  <a:srgbClr val="0000FF"/>
                </a:solidFill>
                <a:latin typeface="Lucida Console" panose="020B0609040504020204" pitchFamily="49" charset="0"/>
              </a:rPr>
              <a:t>SPWebApplication</a:t>
            </a:r>
            <a:r>
              <a:rPr lang="en-US" sz="1500" dirty="0">
                <a:solidFill>
                  <a:prstClr val="black"/>
                </a:solidFill>
                <a:latin typeface="Lucida Console" panose="020B0609040504020204" pitchFamily="49" charset="0"/>
              </a:rPr>
              <a:t> </a:t>
            </a:r>
            <a:r>
              <a:rPr lang="en-US" sz="1500" dirty="0">
                <a:solidFill>
                  <a:srgbClr val="8A2BE2"/>
                </a:solidFill>
                <a:latin typeface="Lucida Console" panose="020B0609040504020204" pitchFamily="49" charset="0"/>
              </a:rPr>
              <a:t>http://yourWebAppUrl</a:t>
            </a:r>
            <a:r>
              <a:rPr lang="en-US" sz="1500" dirty="0">
                <a:solidFill>
                  <a:prstClr val="black"/>
                </a:solidFill>
                <a:latin typeface="Lucida Console" panose="020B0609040504020204" pitchFamily="49" charset="0"/>
              </a:rPr>
              <a:t> </a:t>
            </a:r>
          </a:p>
          <a:p>
            <a:pPr defTabSz="932560"/>
            <a:r>
              <a:rPr lang="en-US" sz="1500" dirty="0">
                <a:solidFill>
                  <a:srgbClr val="FF4500"/>
                </a:solidFill>
                <a:latin typeface="Lucida Console" panose="020B0609040504020204" pitchFamily="49" charset="0"/>
              </a:rPr>
              <a:t>$arguments</a:t>
            </a:r>
            <a:r>
              <a:rPr lang="en-US" sz="1500" dirty="0">
                <a:solidFill>
                  <a:prstClr val="black"/>
                </a:solidFill>
                <a:latin typeface="Lucida Console" panose="020B0609040504020204" pitchFamily="49" charset="0"/>
              </a:rPr>
              <a:t> </a:t>
            </a:r>
            <a:r>
              <a:rPr lang="en-US" sz="1500" dirty="0">
                <a:solidFill>
                  <a:srgbClr val="A9A9A9"/>
                </a:solidFill>
                <a:latin typeface="Lucida Console" panose="020B0609040504020204" pitchFamily="49" charset="0"/>
              </a:rPr>
              <a:t>=</a:t>
            </a:r>
            <a:r>
              <a:rPr lang="en-US" sz="1500" dirty="0">
                <a:solidFill>
                  <a:prstClr val="black"/>
                </a:solidFill>
                <a:latin typeface="Lucida Console" panose="020B0609040504020204" pitchFamily="49" charset="0"/>
              </a:rPr>
              <a:t> </a:t>
            </a:r>
            <a:r>
              <a:rPr lang="en-US" sz="1500" dirty="0">
                <a:solidFill>
                  <a:srgbClr val="0000FF"/>
                </a:solidFill>
                <a:latin typeface="Lucida Console" panose="020B0609040504020204" pitchFamily="49" charset="0"/>
              </a:rPr>
              <a:t>New-Object</a:t>
            </a:r>
            <a:r>
              <a:rPr lang="en-US" sz="1500" dirty="0">
                <a:solidFill>
                  <a:prstClr val="black"/>
                </a:solidFill>
                <a:latin typeface="Lucida Console" panose="020B0609040504020204" pitchFamily="49" charset="0"/>
              </a:rPr>
              <a:t> </a:t>
            </a:r>
            <a:r>
              <a:rPr lang="en-US" sz="1500" dirty="0">
                <a:solidFill>
                  <a:srgbClr val="8A2BE2"/>
                </a:solidFill>
                <a:latin typeface="Lucida Console" panose="020B0609040504020204" pitchFamily="49" charset="0"/>
              </a:rPr>
              <a:t>Microsoft.SharePoint.Administration.SPWebApplication+SPMigrateUserParameters</a:t>
            </a:r>
            <a:endParaRPr lang="en-US" sz="1500" dirty="0">
              <a:solidFill>
                <a:prstClr val="black"/>
              </a:solidFill>
              <a:latin typeface="Lucida Console" panose="020B0609040504020204" pitchFamily="49" charset="0"/>
            </a:endParaRPr>
          </a:p>
          <a:p>
            <a:pPr defTabSz="932560"/>
            <a:r>
              <a:rPr lang="en-US" sz="1500" dirty="0">
                <a:solidFill>
                  <a:srgbClr val="FF4500"/>
                </a:solidFill>
                <a:latin typeface="Lucida Console" panose="020B0609040504020204" pitchFamily="49" charset="0"/>
              </a:rPr>
              <a:t>$</a:t>
            </a:r>
            <a:r>
              <a:rPr lang="en-US" sz="1500" dirty="0" err="1">
                <a:solidFill>
                  <a:srgbClr val="FF4500"/>
                </a:solidFill>
                <a:latin typeface="Lucida Console" panose="020B0609040504020204" pitchFamily="49" charset="0"/>
              </a:rPr>
              <a:t>arguments</a:t>
            </a:r>
            <a:r>
              <a:rPr lang="en-US" sz="1500" dirty="0" err="1">
                <a:solidFill>
                  <a:srgbClr val="A9A9A9"/>
                </a:solidFill>
                <a:latin typeface="Lucida Console" panose="020B0609040504020204" pitchFamily="49" charset="0"/>
              </a:rPr>
              <a:t>.</a:t>
            </a:r>
            <a:r>
              <a:rPr lang="en-US" sz="1500" dirty="0" err="1">
                <a:solidFill>
                  <a:prstClr val="black"/>
                </a:solidFill>
                <a:latin typeface="Lucida Console" panose="020B0609040504020204" pitchFamily="49" charset="0"/>
              </a:rPr>
              <a:t>AddDatabaseToMigrate</a:t>
            </a:r>
            <a:r>
              <a:rPr lang="en-US" sz="1500" dirty="0">
                <a:solidFill>
                  <a:prstClr val="black"/>
                </a:solidFill>
                <a:latin typeface="Lucida Console" panose="020B0609040504020204" pitchFamily="49" charset="0"/>
              </a:rPr>
              <a:t>(</a:t>
            </a:r>
            <a:r>
              <a:rPr lang="en-US" sz="1500" dirty="0">
                <a:solidFill>
                  <a:srgbClr val="FF4500"/>
                </a:solidFill>
                <a:latin typeface="Lucida Console" panose="020B0609040504020204" pitchFamily="49" charset="0"/>
              </a:rPr>
              <a:t>$</a:t>
            </a:r>
            <a:r>
              <a:rPr lang="en-US" sz="1500" dirty="0" err="1">
                <a:solidFill>
                  <a:srgbClr val="FF4500"/>
                </a:solidFill>
                <a:latin typeface="Lucida Console" panose="020B0609040504020204" pitchFamily="49" charset="0"/>
              </a:rPr>
              <a:t>wa</a:t>
            </a:r>
            <a:r>
              <a:rPr lang="en-US" sz="1500" dirty="0" err="1">
                <a:solidFill>
                  <a:srgbClr val="A9A9A9"/>
                </a:solidFill>
                <a:latin typeface="Lucida Console" panose="020B0609040504020204" pitchFamily="49" charset="0"/>
              </a:rPr>
              <a:t>.</a:t>
            </a:r>
            <a:r>
              <a:rPr lang="en-US" sz="1500" dirty="0" err="1">
                <a:solidFill>
                  <a:prstClr val="black"/>
                </a:solidFill>
                <a:latin typeface="Lucida Console" panose="020B0609040504020204" pitchFamily="49" charset="0"/>
              </a:rPr>
              <a:t>ContentDatabases</a:t>
            </a:r>
            <a:r>
              <a:rPr lang="en-US" sz="1500" dirty="0">
                <a:solidFill>
                  <a:srgbClr val="A9A9A9"/>
                </a:solidFill>
                <a:latin typeface="Lucida Console" panose="020B0609040504020204" pitchFamily="49" charset="0"/>
              </a:rPr>
              <a:t>[</a:t>
            </a:r>
            <a:r>
              <a:rPr lang="en-US" sz="1500" dirty="0" err="1">
                <a:solidFill>
                  <a:srgbClr val="0000FF"/>
                </a:solidFill>
                <a:latin typeface="Lucida Console" panose="020B0609040504020204" pitchFamily="49" charset="0"/>
              </a:rPr>
              <a:t>contentDbNumberYouWantToMigrate</a:t>
            </a:r>
            <a:r>
              <a:rPr lang="en-US" sz="1500" dirty="0">
                <a:solidFill>
                  <a:srgbClr val="0000FF"/>
                </a:solidFill>
                <a:latin typeface="Lucida Console" panose="020B0609040504020204" pitchFamily="49" charset="0"/>
              </a:rPr>
              <a:t>]</a:t>
            </a:r>
            <a:r>
              <a:rPr lang="en-US" sz="1500" dirty="0">
                <a:solidFill>
                  <a:prstClr val="black"/>
                </a:solidFill>
                <a:latin typeface="Lucida Console" panose="020B0609040504020204" pitchFamily="49" charset="0"/>
              </a:rPr>
              <a:t>) </a:t>
            </a:r>
          </a:p>
          <a:p>
            <a:pPr defTabSz="932560"/>
            <a:r>
              <a:rPr lang="en-US" sz="1500" dirty="0">
                <a:solidFill>
                  <a:srgbClr val="FF4500"/>
                </a:solidFill>
                <a:latin typeface="Lucida Console" panose="020B0609040504020204" pitchFamily="49" charset="0"/>
              </a:rPr>
              <a:t>$</a:t>
            </a:r>
            <a:r>
              <a:rPr lang="en-US" sz="1500" dirty="0" err="1">
                <a:solidFill>
                  <a:srgbClr val="FF4500"/>
                </a:solidFill>
                <a:latin typeface="Lucida Console" panose="020B0609040504020204" pitchFamily="49" charset="0"/>
              </a:rPr>
              <a:t>wa</a:t>
            </a:r>
            <a:r>
              <a:rPr lang="en-US" sz="1500" dirty="0" err="1">
                <a:solidFill>
                  <a:srgbClr val="A9A9A9"/>
                </a:solidFill>
                <a:latin typeface="Lucida Console" panose="020B0609040504020204" pitchFamily="49" charset="0"/>
              </a:rPr>
              <a:t>.</a:t>
            </a:r>
            <a:r>
              <a:rPr lang="en-US" sz="1500" dirty="0" err="1">
                <a:solidFill>
                  <a:prstClr val="black"/>
                </a:solidFill>
                <a:latin typeface="Lucida Console" panose="020B0609040504020204" pitchFamily="49" charset="0"/>
              </a:rPr>
              <a:t>MigrateUsersToClaims</a:t>
            </a:r>
            <a:r>
              <a:rPr lang="en-US" sz="1500" dirty="0">
                <a:solidFill>
                  <a:prstClr val="black"/>
                </a:solidFill>
                <a:latin typeface="Lucida Console" panose="020B0609040504020204" pitchFamily="49" charset="0"/>
              </a:rPr>
              <a:t>(</a:t>
            </a:r>
            <a:r>
              <a:rPr lang="en-US" sz="1500" dirty="0">
                <a:solidFill>
                  <a:srgbClr val="8B0000"/>
                </a:solidFill>
                <a:latin typeface="Lucida Console" panose="020B0609040504020204" pitchFamily="49" charset="0"/>
              </a:rPr>
              <a:t>"domain\user"</a:t>
            </a:r>
            <a:r>
              <a:rPr lang="en-US" sz="1500" dirty="0">
                <a:solidFill>
                  <a:srgbClr val="A9A9A9"/>
                </a:solidFill>
                <a:latin typeface="Lucida Console" panose="020B0609040504020204" pitchFamily="49" charset="0"/>
              </a:rPr>
              <a:t>,</a:t>
            </a:r>
            <a:r>
              <a:rPr lang="en-US" sz="1500" dirty="0">
                <a:solidFill>
                  <a:prstClr val="black"/>
                </a:solidFill>
                <a:latin typeface="Lucida Console" panose="020B0609040504020204" pitchFamily="49" charset="0"/>
              </a:rPr>
              <a:t> </a:t>
            </a:r>
            <a:r>
              <a:rPr lang="en-US" sz="1500" dirty="0">
                <a:solidFill>
                  <a:srgbClr val="FF4500"/>
                </a:solidFill>
                <a:latin typeface="Lucida Console" panose="020B0609040504020204" pitchFamily="49" charset="0"/>
              </a:rPr>
              <a:t>$true</a:t>
            </a:r>
            <a:r>
              <a:rPr lang="en-US" sz="1500" dirty="0">
                <a:solidFill>
                  <a:srgbClr val="A9A9A9"/>
                </a:solidFill>
                <a:latin typeface="Lucida Console" panose="020B0609040504020204" pitchFamily="49" charset="0"/>
              </a:rPr>
              <a:t>,</a:t>
            </a:r>
            <a:r>
              <a:rPr lang="en-US" sz="1500" dirty="0">
                <a:solidFill>
                  <a:prstClr val="black"/>
                </a:solidFill>
                <a:latin typeface="Lucida Console" panose="020B0609040504020204" pitchFamily="49" charset="0"/>
              </a:rPr>
              <a:t> </a:t>
            </a:r>
            <a:r>
              <a:rPr lang="en-US" sz="1500" dirty="0">
                <a:solidFill>
                  <a:srgbClr val="FF4500"/>
                </a:solidFill>
                <a:latin typeface="Lucida Console" panose="020B0609040504020204" pitchFamily="49" charset="0"/>
              </a:rPr>
              <a:t>$arguments</a:t>
            </a:r>
            <a:r>
              <a:rPr lang="en-US" sz="1500" dirty="0">
                <a:solidFill>
                  <a:prstClr val="black"/>
                </a:solidFill>
                <a:latin typeface="Lucida Console" panose="020B0609040504020204" pitchFamily="49" charset="0"/>
              </a:rPr>
              <a:t>)</a:t>
            </a:r>
          </a:p>
          <a:p>
            <a:pPr defTabSz="932560"/>
            <a:r>
              <a:rPr lang="en-US" sz="1500" dirty="0">
                <a:solidFill>
                  <a:prstClr val="black"/>
                </a:solidFill>
                <a:latin typeface="Lucida Console" panose="020B0609040504020204" pitchFamily="49" charset="0"/>
              </a:rPr>
              <a:t> </a:t>
            </a:r>
          </a:p>
          <a:p>
            <a:pPr defTabSz="932560"/>
            <a:endParaRPr lang="en-US" sz="15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20990402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Claims Upgrade</a:t>
            </a:r>
            <a:endParaRPr lang="en-US" dirty="0"/>
          </a:p>
        </p:txBody>
      </p:sp>
      <p:sp>
        <p:nvSpPr>
          <p:cNvPr id="3" name="Text Placeholder 2"/>
          <p:cNvSpPr>
            <a:spLocks noGrp="1"/>
          </p:cNvSpPr>
          <p:nvPr>
            <p:ph type="body" sz="quarter" idx="12"/>
          </p:nvPr>
        </p:nvSpPr>
        <p:spPr/>
        <p:txBody>
          <a:bodyPr/>
          <a:lstStyle/>
          <a:p>
            <a:r>
              <a:rPr lang="en-US" dirty="0" smtClean="0"/>
              <a:t>Tom Wisnowski</a:t>
            </a:r>
            <a:endParaRPr lang="en-US" dirty="0"/>
          </a:p>
        </p:txBody>
      </p:sp>
    </p:spTree>
    <p:extLst>
      <p:ext uri="{BB962C8B-B14F-4D97-AF65-F5344CB8AC3E}">
        <p14:creationId xmlns:p14="http://schemas.microsoft.com/office/powerpoint/2010/main" val="7581123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3733964"/>
          </a:xfrm>
        </p:spPr>
        <p:txBody>
          <a:bodyPr/>
          <a:lstStyle/>
          <a:p>
            <a:r>
              <a:rPr lang="en-US" smtClean="0"/>
              <a:t>One of the big improvements is that SharePoint tracks FedAuth cookies in the new Distributed Cache Service</a:t>
            </a:r>
          </a:p>
          <a:p>
            <a:pPr lvl="1"/>
            <a:r>
              <a:rPr lang="en-US" smtClean="0"/>
              <a:t>In SharePoint 2010 each WFE had its own copy</a:t>
            </a:r>
          </a:p>
          <a:p>
            <a:pPr lvl="1"/>
            <a:r>
              <a:rPr lang="en-US" smtClean="0"/>
              <a:t>That meant that if you got redirected to a different WFE, you would need to re-authenticate</a:t>
            </a:r>
          </a:p>
          <a:p>
            <a:pPr lvl="1"/>
            <a:r>
              <a:rPr lang="en-US" smtClean="0"/>
              <a:t>Having the Distributed Cache service means that sticky sessions are no longer required when using SAML or FBA claims!</a:t>
            </a:r>
            <a:endParaRPr lang="en-US" dirty="0" smtClean="0"/>
          </a:p>
        </p:txBody>
      </p:sp>
      <p:sp>
        <p:nvSpPr>
          <p:cNvPr id="2" name="Title 1"/>
          <p:cNvSpPr>
            <a:spLocks noGrp="1"/>
          </p:cNvSpPr>
          <p:nvPr>
            <p:ph type="title"/>
          </p:nvPr>
        </p:nvSpPr>
        <p:spPr/>
        <p:txBody>
          <a:bodyPr/>
          <a:lstStyle/>
          <a:p>
            <a:r>
              <a:rPr lang="en-US" smtClean="0"/>
              <a:t>Authentication Infrastructure</a:t>
            </a:r>
            <a:endParaRPr lang="en-US" dirty="0"/>
          </a:p>
        </p:txBody>
      </p:sp>
    </p:spTree>
    <p:extLst>
      <p:ext uri="{BB962C8B-B14F-4D97-AF65-F5344CB8AC3E}">
        <p14:creationId xmlns:p14="http://schemas.microsoft.com/office/powerpoint/2010/main" val="8516891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NOSLIDES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55_SharePoint Template 2012 - 16x9 - White Background">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4.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Tom Wisnowski, Kirk Evans,  Israel Vega, Jr</External_x0020_Speaker>
    <Session_x0020_Code xmlns="2295e2e7-0eeb-498e-8716-217bb2ee6ee3">SPC209</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 Peschka, Tom Wisnowski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032d541b-1b4e-4d91-93c7-b10533c52f73"/>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terms/"/>
    <ds:schemaRef ds:uri="230e9df3-be65-4c73-a93b-d1236ebd677e"/>
    <ds:schemaRef ds:uri="2295e2e7-0eeb-498e-8716-217bb2ee6ee3"/>
    <ds:schemaRef ds:uri="http://schemas.microsoft.com/sharepoint/v3"/>
    <ds:schemaRef ds:uri="http://www.w3.org/XML/1998/namespace"/>
  </ds:schemaRefs>
</ds:datastoreItem>
</file>

<file path=customXml/itemProps3.xml><?xml version="1.0" encoding="utf-8"?>
<ds:datastoreItem xmlns:ds="http://schemas.openxmlformats.org/officeDocument/2006/customXml" ds:itemID="{DF53782F-8870-40AB-A38B-6370F79620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SPC2012_IT-Pro_Template_NOSLIDES_16x9</Template>
  <TotalTime>2</TotalTime>
  <Words>2612</Words>
  <Application>Microsoft Office PowerPoint</Application>
  <PresentationFormat>Custom</PresentationFormat>
  <Paragraphs>206</Paragraphs>
  <Slides>36</Slides>
  <Notes>24</Notes>
  <HiddenSlides>0</HiddenSlides>
  <MMClips>0</MMClips>
  <ScaleCrop>false</ScaleCrop>
  <HeadingPairs>
    <vt:vector size="4" baseType="variant">
      <vt:variant>
        <vt:lpstr>Theme</vt:lpstr>
      </vt:variant>
      <vt:variant>
        <vt:i4>6</vt:i4>
      </vt:variant>
      <vt:variant>
        <vt:lpstr>Slide Titles</vt:lpstr>
      </vt:variant>
      <vt:variant>
        <vt:i4>36</vt:i4>
      </vt:variant>
    </vt:vector>
  </HeadingPairs>
  <TitlesOfParts>
    <vt:vector size="42" baseType="lpstr">
      <vt:lpstr>SPC2012_IT-Pro_Template_NOSLIDES_16x9</vt:lpstr>
      <vt:lpstr>5-30072_SPC2012_IT-Pro_Template_16x9_Light</vt:lpstr>
      <vt:lpstr>5-30055_SharePoint Template 2012 - 16x9 - White Background</vt:lpstr>
      <vt:lpstr>1_5-30072_SPC2012_IT-Pro_Template_16x9_Light</vt:lpstr>
      <vt:lpstr>5-30072_SPC2012_IT-Pro_Template_16x9</vt:lpstr>
      <vt:lpstr>5-30072_SPC2012_Business_Template_16x9_Light</vt:lpstr>
      <vt:lpstr>PowerPoint Presentation</vt:lpstr>
      <vt:lpstr>SharePoint 2013 Identity and Authentication Smackdown </vt:lpstr>
      <vt:lpstr>Agenda</vt:lpstr>
      <vt:lpstr>Authentication Modes</vt:lpstr>
      <vt:lpstr>Authentication Migration</vt:lpstr>
      <vt:lpstr>Other Claims Migration Scenarios</vt:lpstr>
      <vt:lpstr>Claims Migration for Content Databases</vt:lpstr>
      <vt:lpstr>Claims Upgrade</vt:lpstr>
      <vt:lpstr>Authentication Infrastructure</vt:lpstr>
      <vt:lpstr>New Claims Features</vt:lpstr>
      <vt:lpstr>Authentication Logging</vt:lpstr>
      <vt:lpstr>OAuth - Application Authentication</vt:lpstr>
      <vt:lpstr>What is OAuth</vt:lpstr>
      <vt:lpstr>What OAuth is Not</vt:lpstr>
      <vt:lpstr>How Does OAuth Work</vt:lpstr>
      <vt:lpstr>Typical OAuth Scenario for Provider Hosted App</vt:lpstr>
      <vt:lpstr>OAuth Flow</vt:lpstr>
      <vt:lpstr>Application Permissions</vt:lpstr>
      <vt:lpstr>Granting App Permissions</vt:lpstr>
      <vt:lpstr>Setting App Rights</vt:lpstr>
      <vt:lpstr>App Rights and Scopes</vt:lpstr>
      <vt:lpstr>App Rights and Scopes (cont.)</vt:lpstr>
      <vt:lpstr>Using Certificates for High Trust Apps</vt:lpstr>
      <vt:lpstr>Using a Single Certificate for High Trust Apps</vt:lpstr>
      <vt:lpstr>Setting Up High Trust Apps</vt:lpstr>
      <vt:lpstr>Server to Server Authentication (aka S2S) -OAuth Between Servers</vt:lpstr>
      <vt:lpstr>Server to Server Authentication</vt:lpstr>
      <vt:lpstr>S2S and User Profiles</vt:lpstr>
      <vt:lpstr>S2S User Profile Mappings</vt:lpstr>
      <vt:lpstr>S2S User Profile Mappings (cont.)</vt:lpstr>
      <vt:lpstr>How is S2S Platform Used</vt:lpstr>
      <vt:lpstr>Site Mailbox S2S</vt:lpstr>
      <vt:lpstr>Summary</vt:lpstr>
      <vt:lpstr>PowerPoint Presentation</vt:lpstr>
      <vt:lpstr>Q&amp;A</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Identity and Authentication Smackdown</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2012-11-13T20:20:43Z</dcterms:created>
  <dcterms:modified xsi:type="dcterms:W3CDTF">2012-12-07T04:12:12Z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