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Lst>
  <p:notesMasterIdLst>
    <p:notesMasterId r:id="rId61"/>
  </p:notesMasterIdLst>
  <p:handoutMasterIdLst>
    <p:handoutMasterId r:id="rId62"/>
  </p:handoutMasterIdLst>
  <p:sldIdLst>
    <p:sldId id="1055" r:id="rId8"/>
    <p:sldId id="1057" r:id="rId9"/>
    <p:sldId id="1058" r:id="rId10"/>
    <p:sldId id="1059" r:id="rId11"/>
    <p:sldId id="1060" r:id="rId12"/>
    <p:sldId id="1061" r:id="rId13"/>
    <p:sldId id="1062" r:id="rId14"/>
    <p:sldId id="1063" r:id="rId15"/>
    <p:sldId id="1064" r:id="rId16"/>
    <p:sldId id="1065" r:id="rId17"/>
    <p:sldId id="1066" r:id="rId18"/>
    <p:sldId id="1067" r:id="rId19"/>
    <p:sldId id="1068" r:id="rId20"/>
    <p:sldId id="1069" r:id="rId21"/>
    <p:sldId id="1070" r:id="rId22"/>
    <p:sldId id="1071" r:id="rId23"/>
    <p:sldId id="1072" r:id="rId24"/>
    <p:sldId id="1073" r:id="rId25"/>
    <p:sldId id="1074" r:id="rId26"/>
    <p:sldId id="1075" r:id="rId27"/>
    <p:sldId id="1076" r:id="rId28"/>
    <p:sldId id="1077" r:id="rId29"/>
    <p:sldId id="1078" r:id="rId30"/>
    <p:sldId id="1079" r:id="rId31"/>
    <p:sldId id="1080" r:id="rId32"/>
    <p:sldId id="1081" r:id="rId33"/>
    <p:sldId id="1082" r:id="rId34"/>
    <p:sldId id="1083" r:id="rId35"/>
    <p:sldId id="1084" r:id="rId36"/>
    <p:sldId id="1085" r:id="rId37"/>
    <p:sldId id="1086" r:id="rId38"/>
    <p:sldId id="1087" r:id="rId39"/>
    <p:sldId id="1088" r:id="rId40"/>
    <p:sldId id="1089" r:id="rId41"/>
    <p:sldId id="1090" r:id="rId42"/>
    <p:sldId id="1091" r:id="rId43"/>
    <p:sldId id="1092" r:id="rId44"/>
    <p:sldId id="1093" r:id="rId45"/>
    <p:sldId id="1094" r:id="rId46"/>
    <p:sldId id="1095" r:id="rId47"/>
    <p:sldId id="1096" r:id="rId48"/>
    <p:sldId id="1097" r:id="rId49"/>
    <p:sldId id="1098" r:id="rId50"/>
    <p:sldId id="1099" r:id="rId51"/>
    <p:sldId id="1100" r:id="rId52"/>
    <p:sldId id="1101" r:id="rId53"/>
    <p:sldId id="1102" r:id="rId54"/>
    <p:sldId id="1103" r:id="rId55"/>
    <p:sldId id="1104" r:id="rId56"/>
    <p:sldId id="1105" r:id="rId57"/>
    <p:sldId id="1106" r:id="rId58"/>
    <p:sldId id="1107" r:id="rId59"/>
    <p:sldId id="1108" r:id="rId6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81"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E3DDAF-2F3B-425C-91D2-1BA14B5AF456}" type="doc">
      <dgm:prSet loTypeId="urn:microsoft.com/office/officeart/2005/8/layout/vList2" loCatId="list" qsTypeId="urn:microsoft.com/office/officeart/2005/8/quickstyle/simple4" qsCatId="simple" csTypeId="urn:microsoft.com/office/officeart/2005/8/colors/accent0_3" csCatId="mainScheme" phldr="1"/>
      <dgm:spPr/>
      <dgm:t>
        <a:bodyPr/>
        <a:lstStyle/>
        <a:p>
          <a:endParaRPr lang="en-GB"/>
        </a:p>
      </dgm:t>
    </dgm:pt>
    <dgm:pt modelId="{DDA8EE97-907E-425F-8DCA-20238D12F921}">
      <dgm:prSet phldrT="[Text]" custT="1"/>
      <dgm:spPr/>
      <dgm:t>
        <a:bodyPr/>
        <a:lstStyle/>
        <a:p>
          <a:r>
            <a:rPr lang="en-GB" sz="2400" dirty="0" smtClean="0"/>
            <a:t>SharePoint native backup/restore capabilities</a:t>
          </a:r>
          <a:endParaRPr lang="en-GB" sz="2400" dirty="0"/>
        </a:p>
      </dgm:t>
    </dgm:pt>
    <dgm:pt modelId="{B54B0A19-9ED5-4D88-9B5E-5705337B168C}" type="parTrans" cxnId="{C8BE43CF-9901-41B5-9BA9-4A19997AE2D8}">
      <dgm:prSet/>
      <dgm:spPr/>
      <dgm:t>
        <a:bodyPr/>
        <a:lstStyle/>
        <a:p>
          <a:endParaRPr lang="en-GB"/>
        </a:p>
      </dgm:t>
    </dgm:pt>
    <dgm:pt modelId="{3AE240A4-1DE3-43B8-B6B4-1C9B905A3F6F}" type="sibTrans" cxnId="{C8BE43CF-9901-41B5-9BA9-4A19997AE2D8}">
      <dgm:prSet/>
      <dgm:spPr/>
      <dgm:t>
        <a:bodyPr/>
        <a:lstStyle/>
        <a:p>
          <a:endParaRPr lang="en-GB"/>
        </a:p>
      </dgm:t>
    </dgm:pt>
    <dgm:pt modelId="{A1CB536C-57A3-4AA9-8458-0E4884E70996}">
      <dgm:prSet phldrT="[Text]" custT="1"/>
      <dgm:spPr/>
      <dgm:t>
        <a:bodyPr/>
        <a:lstStyle/>
        <a:p>
          <a:r>
            <a:rPr lang="en-GB" sz="2200" dirty="0" smtClean="0"/>
            <a:t>Configuration settings</a:t>
          </a:r>
          <a:endParaRPr lang="en-GB" sz="2200" dirty="0"/>
        </a:p>
      </dgm:t>
    </dgm:pt>
    <dgm:pt modelId="{7E35770D-7283-460F-A111-248A1EA64EE4}" type="parTrans" cxnId="{66F50DD6-02BD-4E0D-81D1-C506198E9BA6}">
      <dgm:prSet/>
      <dgm:spPr/>
      <dgm:t>
        <a:bodyPr/>
        <a:lstStyle/>
        <a:p>
          <a:endParaRPr lang="en-GB"/>
        </a:p>
      </dgm:t>
    </dgm:pt>
    <dgm:pt modelId="{1A1304E6-F968-41A2-A03D-55569D6B24CF}" type="sibTrans" cxnId="{66F50DD6-02BD-4E0D-81D1-C506198E9BA6}">
      <dgm:prSet/>
      <dgm:spPr/>
      <dgm:t>
        <a:bodyPr/>
        <a:lstStyle/>
        <a:p>
          <a:endParaRPr lang="en-GB"/>
        </a:p>
      </dgm:t>
    </dgm:pt>
    <dgm:pt modelId="{D225FFE3-D25A-4663-BBD7-B0D3F4C9A1B1}">
      <dgm:prSet phldrT="[Text]" custT="1"/>
      <dgm:spPr/>
      <dgm:t>
        <a:bodyPr/>
        <a:lstStyle/>
        <a:p>
          <a:r>
            <a:rPr lang="en-GB" sz="2400" dirty="0" smtClean="0"/>
            <a:t>SharePoint native backup/restore limitations</a:t>
          </a:r>
          <a:endParaRPr lang="en-GB" sz="2400" dirty="0"/>
        </a:p>
      </dgm:t>
    </dgm:pt>
    <dgm:pt modelId="{3B01DC18-9844-4A10-AA2F-5E434C2C50B6}" type="parTrans" cxnId="{0985AD3C-62E9-480A-8538-E39E373E9104}">
      <dgm:prSet/>
      <dgm:spPr/>
      <dgm:t>
        <a:bodyPr/>
        <a:lstStyle/>
        <a:p>
          <a:endParaRPr lang="en-GB"/>
        </a:p>
      </dgm:t>
    </dgm:pt>
    <dgm:pt modelId="{C887DDF2-706C-47DA-A028-9A762EF3FEE2}" type="sibTrans" cxnId="{0985AD3C-62E9-480A-8538-E39E373E9104}">
      <dgm:prSet/>
      <dgm:spPr/>
      <dgm:t>
        <a:bodyPr/>
        <a:lstStyle/>
        <a:p>
          <a:endParaRPr lang="en-GB"/>
        </a:p>
      </dgm:t>
    </dgm:pt>
    <dgm:pt modelId="{2B5CAF8E-294E-471A-A508-F8D83073F186}">
      <dgm:prSet phldrT="[Text]" custT="1"/>
      <dgm:spPr/>
      <dgm:t>
        <a:bodyPr/>
        <a:lstStyle/>
        <a:p>
          <a:r>
            <a:rPr lang="en-GB" sz="2200" dirty="0" smtClean="0"/>
            <a:t>In-line item level recovery</a:t>
          </a:r>
          <a:endParaRPr lang="en-GB" sz="2200" dirty="0"/>
        </a:p>
      </dgm:t>
    </dgm:pt>
    <dgm:pt modelId="{B76C471D-1FFF-421D-A953-186CD90CB6D4}" type="parTrans" cxnId="{DE00EC07-F661-4CD1-854C-38E9D6B1454D}">
      <dgm:prSet/>
      <dgm:spPr/>
      <dgm:t>
        <a:bodyPr/>
        <a:lstStyle/>
        <a:p>
          <a:endParaRPr lang="en-GB"/>
        </a:p>
      </dgm:t>
    </dgm:pt>
    <dgm:pt modelId="{319DFE59-FE5C-4AD8-8D57-05646CE0813F}" type="sibTrans" cxnId="{DE00EC07-F661-4CD1-854C-38E9D6B1454D}">
      <dgm:prSet/>
      <dgm:spPr/>
      <dgm:t>
        <a:bodyPr/>
        <a:lstStyle/>
        <a:p>
          <a:endParaRPr lang="en-GB"/>
        </a:p>
      </dgm:t>
    </dgm:pt>
    <dgm:pt modelId="{224ABAC5-01C4-4DD8-A76E-14A5FE3DE3E6}">
      <dgm:prSet phldrT="[Text]" custT="1"/>
      <dgm:spPr/>
      <dgm:t>
        <a:bodyPr/>
        <a:lstStyle/>
        <a:p>
          <a:r>
            <a:rPr lang="en-GB" sz="2200" dirty="0" smtClean="0"/>
            <a:t>Service Applications</a:t>
          </a:r>
          <a:endParaRPr lang="en-GB" sz="2200" dirty="0"/>
        </a:p>
      </dgm:t>
    </dgm:pt>
    <dgm:pt modelId="{D48B3469-47A7-469A-8BE7-A68F647052BD}" type="parTrans" cxnId="{D0ED4F1E-0F27-4678-9D58-00E8EC28B5E1}">
      <dgm:prSet/>
      <dgm:spPr/>
      <dgm:t>
        <a:bodyPr/>
        <a:lstStyle/>
        <a:p>
          <a:endParaRPr lang="en-GB"/>
        </a:p>
      </dgm:t>
    </dgm:pt>
    <dgm:pt modelId="{F69377FE-0EDE-48C0-A7E5-7C5DB21A7882}" type="sibTrans" cxnId="{D0ED4F1E-0F27-4678-9D58-00E8EC28B5E1}">
      <dgm:prSet/>
      <dgm:spPr/>
      <dgm:t>
        <a:bodyPr/>
        <a:lstStyle/>
        <a:p>
          <a:endParaRPr lang="en-GB"/>
        </a:p>
      </dgm:t>
    </dgm:pt>
    <dgm:pt modelId="{BA9FDEB3-189F-4EC8-8B93-34E91AF9B5B3}">
      <dgm:prSet phldrT="[Text]" custT="1"/>
      <dgm:spPr/>
      <dgm:t>
        <a:bodyPr/>
        <a:lstStyle/>
        <a:p>
          <a:r>
            <a:rPr lang="en-GB" sz="2200" dirty="0" smtClean="0"/>
            <a:t>SQL Snapshot support</a:t>
          </a:r>
          <a:endParaRPr lang="en-GB" sz="2200" dirty="0"/>
        </a:p>
      </dgm:t>
    </dgm:pt>
    <dgm:pt modelId="{3403D419-B993-40FB-8F78-6E2DD556B027}" type="parTrans" cxnId="{4A115D5B-02D3-4F42-81BA-A6321B434165}">
      <dgm:prSet/>
      <dgm:spPr/>
      <dgm:t>
        <a:bodyPr/>
        <a:lstStyle/>
        <a:p>
          <a:endParaRPr lang="en-GB"/>
        </a:p>
      </dgm:t>
    </dgm:pt>
    <dgm:pt modelId="{77B15D20-CFCF-4360-9082-0FD63AAE7FFA}" type="sibTrans" cxnId="{4A115D5B-02D3-4F42-81BA-A6321B434165}">
      <dgm:prSet/>
      <dgm:spPr/>
      <dgm:t>
        <a:bodyPr/>
        <a:lstStyle/>
        <a:p>
          <a:endParaRPr lang="en-GB"/>
        </a:p>
      </dgm:t>
    </dgm:pt>
    <dgm:pt modelId="{7D9BC2B8-90CE-4B91-8394-CB1994398D97}">
      <dgm:prSet phldrT="[Text]" custT="1"/>
      <dgm:spPr/>
      <dgm:t>
        <a:bodyPr/>
        <a:lstStyle/>
        <a:p>
          <a:r>
            <a:rPr lang="en-GB" sz="2200" dirty="0" smtClean="0"/>
            <a:t>Configuration and Central Admin database restore</a:t>
          </a:r>
          <a:endParaRPr lang="en-GB" sz="2200" dirty="0"/>
        </a:p>
      </dgm:t>
    </dgm:pt>
    <dgm:pt modelId="{E76E32F7-1E09-4ED1-A246-A53EFB072BDD}" type="parTrans" cxnId="{CAAA5B3E-4F03-4840-875E-278AEC1B96E1}">
      <dgm:prSet/>
      <dgm:spPr/>
      <dgm:t>
        <a:bodyPr/>
        <a:lstStyle/>
        <a:p>
          <a:endParaRPr lang="en-GB"/>
        </a:p>
      </dgm:t>
    </dgm:pt>
    <dgm:pt modelId="{F9E88D33-BB44-4772-848D-B8B25F365CBB}" type="sibTrans" cxnId="{CAAA5B3E-4F03-4840-875E-278AEC1B96E1}">
      <dgm:prSet/>
      <dgm:spPr/>
      <dgm:t>
        <a:bodyPr/>
        <a:lstStyle/>
        <a:p>
          <a:endParaRPr lang="en-GB"/>
        </a:p>
      </dgm:t>
    </dgm:pt>
    <dgm:pt modelId="{14A404F0-3727-4F09-BD62-70E6ADBE7E43}">
      <dgm:prSet phldrT="[Text]" custT="1"/>
      <dgm:spPr/>
      <dgm:t>
        <a:bodyPr/>
        <a:lstStyle/>
        <a:p>
          <a:r>
            <a:rPr lang="en-GB" sz="2200" dirty="0" smtClean="0"/>
            <a:t>Unattached content database recovery</a:t>
          </a:r>
          <a:endParaRPr lang="en-GB" sz="2200" dirty="0"/>
        </a:p>
      </dgm:t>
    </dgm:pt>
    <dgm:pt modelId="{070AEFCC-3F37-43E5-A305-0C3860D89716}" type="parTrans" cxnId="{200BC3A5-F29F-454F-8083-7BFC207B583C}">
      <dgm:prSet/>
      <dgm:spPr/>
      <dgm:t>
        <a:bodyPr/>
        <a:lstStyle/>
        <a:p>
          <a:endParaRPr lang="en-GB"/>
        </a:p>
      </dgm:t>
    </dgm:pt>
    <dgm:pt modelId="{BCAF05DA-349C-42C1-A914-F4A327304F50}" type="sibTrans" cxnId="{200BC3A5-F29F-454F-8083-7BFC207B583C}">
      <dgm:prSet/>
      <dgm:spPr/>
      <dgm:t>
        <a:bodyPr/>
        <a:lstStyle/>
        <a:p>
          <a:endParaRPr lang="en-GB"/>
        </a:p>
      </dgm:t>
    </dgm:pt>
    <dgm:pt modelId="{378D1571-303E-44CC-AA40-2F7876A36EB6}">
      <dgm:prSet phldrT="[Text]" custT="1"/>
      <dgm:spPr/>
      <dgm:t>
        <a:bodyPr/>
        <a:lstStyle/>
        <a:p>
          <a:endParaRPr lang="en-GB" sz="2200" dirty="0"/>
        </a:p>
      </dgm:t>
    </dgm:pt>
    <dgm:pt modelId="{6361C468-8418-43DA-AA7A-D071D4C68988}" type="sibTrans" cxnId="{344F3BCA-CC25-407A-AF1E-9E9DF049FA01}">
      <dgm:prSet/>
      <dgm:spPr/>
      <dgm:t>
        <a:bodyPr/>
        <a:lstStyle/>
        <a:p>
          <a:endParaRPr lang="en-GB"/>
        </a:p>
      </dgm:t>
    </dgm:pt>
    <dgm:pt modelId="{87B469D4-847E-483F-85E3-2CD818A2349A}" type="parTrans" cxnId="{344F3BCA-CC25-407A-AF1E-9E9DF049FA01}">
      <dgm:prSet/>
      <dgm:spPr/>
      <dgm:t>
        <a:bodyPr/>
        <a:lstStyle/>
        <a:p>
          <a:endParaRPr lang="en-GB"/>
        </a:p>
      </dgm:t>
    </dgm:pt>
    <dgm:pt modelId="{B062AFF1-0CD7-4D94-BC68-7706D4319EAC}">
      <dgm:prSet phldrT="[Text]" custT="1"/>
      <dgm:spPr/>
      <dgm:t>
        <a:bodyPr/>
        <a:lstStyle/>
        <a:p>
          <a:endParaRPr lang="en-GB" sz="2200" dirty="0"/>
        </a:p>
      </dgm:t>
    </dgm:pt>
    <dgm:pt modelId="{2E23BE5B-9760-418B-8126-0B313AA8F1F1}" type="parTrans" cxnId="{CEBB3489-C1DA-4939-9D88-4326CD904947}">
      <dgm:prSet/>
      <dgm:spPr/>
      <dgm:t>
        <a:bodyPr/>
        <a:lstStyle/>
        <a:p>
          <a:endParaRPr lang="en-GB"/>
        </a:p>
      </dgm:t>
    </dgm:pt>
    <dgm:pt modelId="{550D10BF-A31E-45CF-92EE-DBEA4899D669}" type="sibTrans" cxnId="{CEBB3489-C1DA-4939-9D88-4326CD904947}">
      <dgm:prSet/>
      <dgm:spPr/>
      <dgm:t>
        <a:bodyPr/>
        <a:lstStyle/>
        <a:p>
          <a:endParaRPr lang="en-GB"/>
        </a:p>
      </dgm:t>
    </dgm:pt>
    <dgm:pt modelId="{63DE07BE-8F37-431B-97F4-42CE3ECA4ABD}" type="pres">
      <dgm:prSet presAssocID="{02E3DDAF-2F3B-425C-91D2-1BA14B5AF456}" presName="linear" presStyleCnt="0">
        <dgm:presLayoutVars>
          <dgm:animLvl val="lvl"/>
          <dgm:resizeHandles val="exact"/>
        </dgm:presLayoutVars>
      </dgm:prSet>
      <dgm:spPr/>
      <dgm:t>
        <a:bodyPr/>
        <a:lstStyle/>
        <a:p>
          <a:endParaRPr lang="en-GB"/>
        </a:p>
      </dgm:t>
    </dgm:pt>
    <dgm:pt modelId="{174F04CA-F6EC-4322-9AF8-4B9B546EA251}" type="pres">
      <dgm:prSet presAssocID="{DDA8EE97-907E-425F-8DCA-20238D12F921}" presName="parentText" presStyleLbl="node1" presStyleIdx="0" presStyleCnt="2" custScaleY="66570">
        <dgm:presLayoutVars>
          <dgm:chMax val="0"/>
          <dgm:bulletEnabled val="1"/>
        </dgm:presLayoutVars>
      </dgm:prSet>
      <dgm:spPr/>
      <dgm:t>
        <a:bodyPr/>
        <a:lstStyle/>
        <a:p>
          <a:endParaRPr lang="en-GB"/>
        </a:p>
      </dgm:t>
    </dgm:pt>
    <dgm:pt modelId="{E5351D68-C9ED-425A-B5CA-518306CB980D}" type="pres">
      <dgm:prSet presAssocID="{DDA8EE97-907E-425F-8DCA-20238D12F921}" presName="childText" presStyleLbl="revTx" presStyleIdx="0" presStyleCnt="2">
        <dgm:presLayoutVars>
          <dgm:bulletEnabled val="1"/>
        </dgm:presLayoutVars>
      </dgm:prSet>
      <dgm:spPr/>
      <dgm:t>
        <a:bodyPr/>
        <a:lstStyle/>
        <a:p>
          <a:endParaRPr lang="en-GB"/>
        </a:p>
      </dgm:t>
    </dgm:pt>
    <dgm:pt modelId="{15AB4ADB-B743-4BA0-9F2E-E5AAE3978B91}" type="pres">
      <dgm:prSet presAssocID="{D225FFE3-D25A-4663-BBD7-B0D3F4C9A1B1}" presName="parentText" presStyleLbl="node1" presStyleIdx="1" presStyleCnt="2" custScaleY="66570">
        <dgm:presLayoutVars>
          <dgm:chMax val="0"/>
          <dgm:bulletEnabled val="1"/>
        </dgm:presLayoutVars>
      </dgm:prSet>
      <dgm:spPr/>
      <dgm:t>
        <a:bodyPr/>
        <a:lstStyle/>
        <a:p>
          <a:endParaRPr lang="en-GB"/>
        </a:p>
      </dgm:t>
    </dgm:pt>
    <dgm:pt modelId="{D7CA17FC-8E8B-4E37-BAA7-6261BAE07743}" type="pres">
      <dgm:prSet presAssocID="{D225FFE3-D25A-4663-BBD7-B0D3F4C9A1B1}" presName="childText" presStyleLbl="revTx" presStyleIdx="1" presStyleCnt="2">
        <dgm:presLayoutVars>
          <dgm:bulletEnabled val="1"/>
        </dgm:presLayoutVars>
      </dgm:prSet>
      <dgm:spPr/>
      <dgm:t>
        <a:bodyPr/>
        <a:lstStyle/>
        <a:p>
          <a:endParaRPr lang="en-GB"/>
        </a:p>
      </dgm:t>
    </dgm:pt>
  </dgm:ptLst>
  <dgm:cxnLst>
    <dgm:cxn modelId="{4A115D5B-02D3-4F42-81BA-A6321B434165}" srcId="{DDA8EE97-907E-425F-8DCA-20238D12F921}" destId="{BA9FDEB3-189F-4EC8-8B93-34E91AF9B5B3}" srcOrd="3" destOrd="0" parTransId="{3403D419-B993-40FB-8F78-6E2DD556B027}" sibTransId="{77B15D20-CFCF-4360-9082-0FD63AAE7FFA}"/>
    <dgm:cxn modelId="{CEBB3489-C1DA-4939-9D88-4326CD904947}" srcId="{DDA8EE97-907E-425F-8DCA-20238D12F921}" destId="{B062AFF1-0CD7-4D94-BC68-7706D4319EAC}" srcOrd="4" destOrd="0" parTransId="{2E23BE5B-9760-418B-8126-0B313AA8F1F1}" sibTransId="{550D10BF-A31E-45CF-92EE-DBEA4899D669}"/>
    <dgm:cxn modelId="{CAAA5B3E-4F03-4840-875E-278AEC1B96E1}" srcId="{D225FFE3-D25A-4663-BBD7-B0D3F4C9A1B1}" destId="{7D9BC2B8-90CE-4B91-8394-CB1994398D97}" srcOrd="1" destOrd="0" parTransId="{E76E32F7-1E09-4ED1-A246-A53EFB072BDD}" sibTransId="{F9E88D33-BB44-4772-848D-B8B25F365CBB}"/>
    <dgm:cxn modelId="{0985EE6E-02C2-4EC9-990A-DFF2B54B72D1}" type="presOf" srcId="{A1CB536C-57A3-4AA9-8458-0E4884E70996}" destId="{E5351D68-C9ED-425A-B5CA-518306CB980D}" srcOrd="0" destOrd="0" presId="urn:microsoft.com/office/officeart/2005/8/layout/vList2"/>
    <dgm:cxn modelId="{0985AD3C-62E9-480A-8538-E39E373E9104}" srcId="{02E3DDAF-2F3B-425C-91D2-1BA14B5AF456}" destId="{D225FFE3-D25A-4663-BBD7-B0D3F4C9A1B1}" srcOrd="1" destOrd="0" parTransId="{3B01DC18-9844-4A10-AA2F-5E434C2C50B6}" sibTransId="{C887DDF2-706C-47DA-A028-9A762EF3FEE2}"/>
    <dgm:cxn modelId="{233235AE-569A-4555-A390-7A1A590984CB}" type="presOf" srcId="{7D9BC2B8-90CE-4B91-8394-CB1994398D97}" destId="{D7CA17FC-8E8B-4E37-BAA7-6261BAE07743}" srcOrd="0" destOrd="1" presId="urn:microsoft.com/office/officeart/2005/8/layout/vList2"/>
    <dgm:cxn modelId="{344F3BCA-CC25-407A-AF1E-9E9DF049FA01}" srcId="{D225FFE3-D25A-4663-BBD7-B0D3F4C9A1B1}" destId="{378D1571-303E-44CC-AA40-2F7876A36EB6}" srcOrd="2" destOrd="0" parTransId="{87B469D4-847E-483F-85E3-2CD818A2349A}" sibTransId="{6361C468-8418-43DA-AA7A-D071D4C68988}"/>
    <dgm:cxn modelId="{66F50DD6-02BD-4E0D-81D1-C506198E9BA6}" srcId="{DDA8EE97-907E-425F-8DCA-20238D12F921}" destId="{A1CB536C-57A3-4AA9-8458-0E4884E70996}" srcOrd="0" destOrd="0" parTransId="{7E35770D-7283-460F-A111-248A1EA64EE4}" sibTransId="{1A1304E6-F968-41A2-A03D-55569D6B24CF}"/>
    <dgm:cxn modelId="{0B334830-0C78-4D25-826F-CFED2238993E}" type="presOf" srcId="{2B5CAF8E-294E-471A-A508-F8D83073F186}" destId="{D7CA17FC-8E8B-4E37-BAA7-6261BAE07743}" srcOrd="0" destOrd="0" presId="urn:microsoft.com/office/officeart/2005/8/layout/vList2"/>
    <dgm:cxn modelId="{D0ED4F1E-0F27-4678-9D58-00E8EC28B5E1}" srcId="{DDA8EE97-907E-425F-8DCA-20238D12F921}" destId="{224ABAC5-01C4-4DD8-A76E-14A5FE3DE3E6}" srcOrd="1" destOrd="0" parTransId="{D48B3469-47A7-469A-8BE7-A68F647052BD}" sibTransId="{F69377FE-0EDE-48C0-A7E5-7C5DB21A7882}"/>
    <dgm:cxn modelId="{8AF8A05E-75CB-4382-BA83-638E7A3C9DC4}" type="presOf" srcId="{DDA8EE97-907E-425F-8DCA-20238D12F921}" destId="{174F04CA-F6EC-4322-9AF8-4B9B546EA251}" srcOrd="0" destOrd="0" presId="urn:microsoft.com/office/officeart/2005/8/layout/vList2"/>
    <dgm:cxn modelId="{DE00EC07-F661-4CD1-854C-38E9D6B1454D}" srcId="{D225FFE3-D25A-4663-BBD7-B0D3F4C9A1B1}" destId="{2B5CAF8E-294E-471A-A508-F8D83073F186}" srcOrd="0" destOrd="0" parTransId="{B76C471D-1FFF-421D-A953-186CD90CB6D4}" sibTransId="{319DFE59-FE5C-4AD8-8D57-05646CE0813F}"/>
    <dgm:cxn modelId="{4CD4A7E7-40D6-4765-AFB5-FD65C49929A7}" type="presOf" srcId="{378D1571-303E-44CC-AA40-2F7876A36EB6}" destId="{D7CA17FC-8E8B-4E37-BAA7-6261BAE07743}" srcOrd="0" destOrd="2" presId="urn:microsoft.com/office/officeart/2005/8/layout/vList2"/>
    <dgm:cxn modelId="{200BC3A5-F29F-454F-8083-7BFC207B583C}" srcId="{DDA8EE97-907E-425F-8DCA-20238D12F921}" destId="{14A404F0-3727-4F09-BD62-70E6ADBE7E43}" srcOrd="2" destOrd="0" parTransId="{070AEFCC-3F37-43E5-A305-0C3860D89716}" sibTransId="{BCAF05DA-349C-42C1-A914-F4A327304F50}"/>
    <dgm:cxn modelId="{00E1B44D-BF16-456E-9FF3-988A1184AE63}" type="presOf" srcId="{D225FFE3-D25A-4663-BBD7-B0D3F4C9A1B1}" destId="{15AB4ADB-B743-4BA0-9F2E-E5AAE3978B91}" srcOrd="0" destOrd="0" presId="urn:microsoft.com/office/officeart/2005/8/layout/vList2"/>
    <dgm:cxn modelId="{D4CC9939-E6E3-413F-A699-98CBB3BEF65C}" type="presOf" srcId="{224ABAC5-01C4-4DD8-A76E-14A5FE3DE3E6}" destId="{E5351D68-C9ED-425A-B5CA-518306CB980D}" srcOrd="0" destOrd="1" presId="urn:microsoft.com/office/officeart/2005/8/layout/vList2"/>
    <dgm:cxn modelId="{2F561CF8-BBCC-4D50-ADB0-BA95D0F916A0}" type="presOf" srcId="{BA9FDEB3-189F-4EC8-8B93-34E91AF9B5B3}" destId="{E5351D68-C9ED-425A-B5CA-518306CB980D}" srcOrd="0" destOrd="3" presId="urn:microsoft.com/office/officeart/2005/8/layout/vList2"/>
    <dgm:cxn modelId="{CAEAB47A-C967-4A9C-993E-081F8DE12DFD}" type="presOf" srcId="{02E3DDAF-2F3B-425C-91D2-1BA14B5AF456}" destId="{63DE07BE-8F37-431B-97F4-42CE3ECA4ABD}" srcOrd="0" destOrd="0" presId="urn:microsoft.com/office/officeart/2005/8/layout/vList2"/>
    <dgm:cxn modelId="{C8BE43CF-9901-41B5-9BA9-4A19997AE2D8}" srcId="{02E3DDAF-2F3B-425C-91D2-1BA14B5AF456}" destId="{DDA8EE97-907E-425F-8DCA-20238D12F921}" srcOrd="0" destOrd="0" parTransId="{B54B0A19-9ED5-4D88-9B5E-5705337B168C}" sibTransId="{3AE240A4-1DE3-43B8-B6B4-1C9B905A3F6F}"/>
    <dgm:cxn modelId="{A938013A-E3A4-41B0-B7D0-9DF92D9E7F73}" type="presOf" srcId="{B062AFF1-0CD7-4D94-BC68-7706D4319EAC}" destId="{E5351D68-C9ED-425A-B5CA-518306CB980D}" srcOrd="0" destOrd="4" presId="urn:microsoft.com/office/officeart/2005/8/layout/vList2"/>
    <dgm:cxn modelId="{0C49117D-D34E-468C-8B18-2F5A84AA50EE}" type="presOf" srcId="{14A404F0-3727-4F09-BD62-70E6ADBE7E43}" destId="{E5351D68-C9ED-425A-B5CA-518306CB980D}" srcOrd="0" destOrd="2" presId="urn:microsoft.com/office/officeart/2005/8/layout/vList2"/>
    <dgm:cxn modelId="{2AF4D6E4-5343-4B4E-ADD1-DD8CC544070D}" type="presParOf" srcId="{63DE07BE-8F37-431B-97F4-42CE3ECA4ABD}" destId="{174F04CA-F6EC-4322-9AF8-4B9B546EA251}" srcOrd="0" destOrd="0" presId="urn:microsoft.com/office/officeart/2005/8/layout/vList2"/>
    <dgm:cxn modelId="{C80E948F-46B9-420C-B635-47876D11D783}" type="presParOf" srcId="{63DE07BE-8F37-431B-97F4-42CE3ECA4ABD}" destId="{E5351D68-C9ED-425A-B5CA-518306CB980D}" srcOrd="1" destOrd="0" presId="urn:microsoft.com/office/officeart/2005/8/layout/vList2"/>
    <dgm:cxn modelId="{F8C03A45-A47B-4D21-BF9E-08579B30D730}" type="presParOf" srcId="{63DE07BE-8F37-431B-97F4-42CE3ECA4ABD}" destId="{15AB4ADB-B743-4BA0-9F2E-E5AAE3978B91}" srcOrd="2" destOrd="0" presId="urn:microsoft.com/office/officeart/2005/8/layout/vList2"/>
    <dgm:cxn modelId="{56A4E027-78F8-4196-A38F-DF8D8A281AC0}" type="presParOf" srcId="{63DE07BE-8F37-431B-97F4-42CE3ECA4ABD}" destId="{D7CA17FC-8E8B-4E37-BAA7-6261BAE07743}"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5EC40E-D1C0-4101-A1E1-C4CAC98EA293}"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GB"/>
        </a:p>
      </dgm:t>
    </dgm:pt>
    <dgm:pt modelId="{52976166-E098-4B8D-A5CF-3031EDF1BF73}">
      <dgm:prSet phldrT="[Text]" custT="1"/>
      <dgm:spPr/>
      <dgm:t>
        <a:bodyPr/>
        <a:lstStyle/>
        <a:p>
          <a:r>
            <a:rPr lang="en-GB" sz="2400" dirty="0" smtClean="0"/>
            <a:t>DPM capabilities</a:t>
          </a:r>
          <a:endParaRPr lang="en-GB" sz="2400" dirty="0"/>
        </a:p>
      </dgm:t>
    </dgm:pt>
    <dgm:pt modelId="{7659B2EA-118F-4CF5-8879-EB218DE53445}" type="parTrans" cxnId="{327E834F-50DF-4D09-AB01-5E4E13069385}">
      <dgm:prSet/>
      <dgm:spPr/>
      <dgm:t>
        <a:bodyPr/>
        <a:lstStyle/>
        <a:p>
          <a:endParaRPr lang="en-GB"/>
        </a:p>
      </dgm:t>
    </dgm:pt>
    <dgm:pt modelId="{E1B33A78-33B1-40D0-8377-C25E67D47172}" type="sibTrans" cxnId="{327E834F-50DF-4D09-AB01-5E4E13069385}">
      <dgm:prSet/>
      <dgm:spPr/>
      <dgm:t>
        <a:bodyPr/>
        <a:lstStyle/>
        <a:p>
          <a:endParaRPr lang="en-GB"/>
        </a:p>
      </dgm:t>
    </dgm:pt>
    <dgm:pt modelId="{C7752C32-71A1-44FA-B194-37415F26C60C}">
      <dgm:prSet phldrT="[Text]" custT="1"/>
      <dgm:spPr/>
      <dgm:t>
        <a:bodyPr/>
        <a:lstStyle/>
        <a:p>
          <a:r>
            <a:rPr lang="en-GB" sz="2400" dirty="0" smtClean="0"/>
            <a:t>DPM limitations</a:t>
          </a:r>
          <a:endParaRPr lang="en-GB" sz="2400" dirty="0"/>
        </a:p>
      </dgm:t>
    </dgm:pt>
    <dgm:pt modelId="{ED4C5218-13BE-4545-9AED-6C49FA8C5FBC}" type="parTrans" cxnId="{5EA36780-BA5E-45AC-97AF-747354DE25D4}">
      <dgm:prSet/>
      <dgm:spPr/>
      <dgm:t>
        <a:bodyPr/>
        <a:lstStyle/>
        <a:p>
          <a:endParaRPr lang="en-GB"/>
        </a:p>
      </dgm:t>
    </dgm:pt>
    <dgm:pt modelId="{962813A6-892A-429E-8F16-647EBDAB93A3}" type="sibTrans" cxnId="{5EA36780-BA5E-45AC-97AF-747354DE25D4}">
      <dgm:prSet/>
      <dgm:spPr/>
      <dgm:t>
        <a:bodyPr/>
        <a:lstStyle/>
        <a:p>
          <a:endParaRPr lang="en-GB"/>
        </a:p>
      </dgm:t>
    </dgm:pt>
    <dgm:pt modelId="{5BA83367-C6B2-4F1F-A6E3-290F61EAB3D1}">
      <dgm:prSet custT="1"/>
      <dgm:spPr/>
      <dgm:t>
        <a:bodyPr/>
        <a:lstStyle/>
        <a:p>
          <a:r>
            <a:rPr lang="en-GB" sz="2200" dirty="0" smtClean="0"/>
            <a:t>In-line item level recovery</a:t>
          </a:r>
          <a:endParaRPr lang="en-GB" sz="2200" baseline="0" dirty="0" smtClean="0"/>
        </a:p>
      </dgm:t>
    </dgm:pt>
    <dgm:pt modelId="{DC91D589-C4D3-47D7-BF86-5896E83A7BA3}" type="parTrans" cxnId="{3EB32E06-959B-4F21-BF52-80B92751AAE7}">
      <dgm:prSet/>
      <dgm:spPr/>
      <dgm:t>
        <a:bodyPr/>
        <a:lstStyle/>
        <a:p>
          <a:endParaRPr lang="en-GB"/>
        </a:p>
      </dgm:t>
    </dgm:pt>
    <dgm:pt modelId="{E2D833F5-77B2-4175-AAB6-562EB8DAF359}" type="sibTrans" cxnId="{3EB32E06-959B-4F21-BF52-80B92751AAE7}">
      <dgm:prSet/>
      <dgm:spPr/>
      <dgm:t>
        <a:bodyPr/>
        <a:lstStyle/>
        <a:p>
          <a:endParaRPr lang="en-GB"/>
        </a:p>
      </dgm:t>
    </dgm:pt>
    <dgm:pt modelId="{6F4AAC80-B330-42D2-AC2F-F7A57E92EAB5}">
      <dgm:prSet custT="1"/>
      <dgm:spPr/>
      <dgm:t>
        <a:bodyPr/>
        <a:lstStyle/>
        <a:p>
          <a:r>
            <a:rPr lang="en-GB" sz="2200" baseline="0" dirty="0" smtClean="0"/>
            <a:t>Role based backup and recovery management and administration</a:t>
          </a:r>
        </a:p>
      </dgm:t>
    </dgm:pt>
    <dgm:pt modelId="{A1414E9E-6079-464A-839A-18480C1C31D1}" type="parTrans" cxnId="{652B0578-FBEE-4E6B-B5C9-A85D9F4AD7CF}">
      <dgm:prSet/>
      <dgm:spPr/>
      <dgm:t>
        <a:bodyPr/>
        <a:lstStyle/>
        <a:p>
          <a:endParaRPr lang="en-GB"/>
        </a:p>
      </dgm:t>
    </dgm:pt>
    <dgm:pt modelId="{741E652C-5DA4-465E-A2FD-4EB3742536CB}" type="sibTrans" cxnId="{652B0578-FBEE-4E6B-B5C9-A85D9F4AD7CF}">
      <dgm:prSet/>
      <dgm:spPr/>
      <dgm:t>
        <a:bodyPr/>
        <a:lstStyle/>
        <a:p>
          <a:endParaRPr lang="en-GB"/>
        </a:p>
      </dgm:t>
    </dgm:pt>
    <dgm:pt modelId="{19314022-38D3-4E33-8F2C-35F6B18B231E}">
      <dgm:prSet custT="1"/>
      <dgm:spPr/>
      <dgm:t>
        <a:bodyPr/>
        <a:lstStyle/>
        <a:p>
          <a:r>
            <a:rPr lang="en-GB" sz="2200" baseline="0" dirty="0" smtClean="0"/>
            <a:t>Protection of other Microsoft products e.g. Hyper-V</a:t>
          </a:r>
        </a:p>
      </dgm:t>
    </dgm:pt>
    <dgm:pt modelId="{1A53BB1C-F7D6-44F2-9480-D274EFB7CD6D}" type="parTrans" cxnId="{2F463E97-E127-47E6-8C97-F0032713FFE1}">
      <dgm:prSet/>
      <dgm:spPr/>
      <dgm:t>
        <a:bodyPr/>
        <a:lstStyle/>
        <a:p>
          <a:endParaRPr lang="en-GB"/>
        </a:p>
      </dgm:t>
    </dgm:pt>
    <dgm:pt modelId="{5E623E9D-DE4A-48BE-AEA2-A2FEA0D1C18B}" type="sibTrans" cxnId="{2F463E97-E127-47E6-8C97-F0032713FFE1}">
      <dgm:prSet/>
      <dgm:spPr/>
      <dgm:t>
        <a:bodyPr/>
        <a:lstStyle/>
        <a:p>
          <a:endParaRPr lang="en-GB"/>
        </a:p>
      </dgm:t>
    </dgm:pt>
    <dgm:pt modelId="{67F43C14-7874-4A11-B2F2-9B15F6D3DB88}">
      <dgm:prSet custT="1"/>
      <dgm:spPr/>
      <dgm:t>
        <a:bodyPr/>
        <a:lstStyle/>
        <a:p>
          <a:r>
            <a:rPr lang="en-GB" sz="2200" dirty="0" smtClean="0"/>
            <a:t>Configuration and Central Admin database restore</a:t>
          </a:r>
          <a:endParaRPr lang="en-GB" sz="2200" dirty="0"/>
        </a:p>
      </dgm:t>
    </dgm:pt>
    <dgm:pt modelId="{2ADBF65A-2647-4725-9A84-FDF85007190F}" type="parTrans" cxnId="{F3E74A8E-AB41-43EC-B58D-91D207A791A9}">
      <dgm:prSet/>
      <dgm:spPr/>
      <dgm:t>
        <a:bodyPr/>
        <a:lstStyle/>
        <a:p>
          <a:endParaRPr lang="en-GB"/>
        </a:p>
      </dgm:t>
    </dgm:pt>
    <dgm:pt modelId="{0C6A4D6A-32EC-47B1-B58D-3EAF800C365D}" type="sibTrans" cxnId="{F3E74A8E-AB41-43EC-B58D-91D207A791A9}">
      <dgm:prSet/>
      <dgm:spPr/>
      <dgm:t>
        <a:bodyPr/>
        <a:lstStyle/>
        <a:p>
          <a:endParaRPr lang="en-GB"/>
        </a:p>
      </dgm:t>
    </dgm:pt>
    <dgm:pt modelId="{A6D28068-4B3C-4367-80F0-12414314389D}">
      <dgm:prSet custT="1"/>
      <dgm:spPr/>
      <dgm:t>
        <a:bodyPr/>
        <a:lstStyle/>
        <a:p>
          <a:r>
            <a:rPr lang="en-GB" sz="2200" baseline="0" dirty="0" smtClean="0"/>
            <a:t>Backup to the cloud</a:t>
          </a:r>
        </a:p>
      </dgm:t>
    </dgm:pt>
    <dgm:pt modelId="{9CEFC46D-04E4-4059-9F9F-8BB892B7080F}" type="parTrans" cxnId="{A9E879C9-C770-4072-9BFA-80C6E05BD50F}">
      <dgm:prSet/>
      <dgm:spPr/>
      <dgm:t>
        <a:bodyPr/>
        <a:lstStyle/>
        <a:p>
          <a:endParaRPr lang="en-GB"/>
        </a:p>
      </dgm:t>
    </dgm:pt>
    <dgm:pt modelId="{59D2C234-1152-4717-9426-110C2A69678E}" type="sibTrans" cxnId="{A9E879C9-C770-4072-9BFA-80C6E05BD50F}">
      <dgm:prSet/>
      <dgm:spPr/>
      <dgm:t>
        <a:bodyPr/>
        <a:lstStyle/>
        <a:p>
          <a:endParaRPr lang="en-GB"/>
        </a:p>
      </dgm:t>
    </dgm:pt>
    <dgm:pt modelId="{33A6425B-CB45-4904-8A19-8FCBF065A249}">
      <dgm:prSet phldrT="[Text]" custT="1"/>
      <dgm:spPr/>
      <dgm:t>
        <a:bodyPr/>
        <a:lstStyle/>
        <a:p>
          <a:r>
            <a:rPr lang="en-GB" sz="2200" dirty="0" smtClean="0"/>
            <a:t>Service Applications</a:t>
          </a:r>
          <a:endParaRPr lang="en-GB" sz="2200" dirty="0"/>
        </a:p>
      </dgm:t>
    </dgm:pt>
    <dgm:pt modelId="{F145768A-F70B-4002-BE9B-9A9D7694C35A}" type="parTrans" cxnId="{0CEB5146-896E-4E22-9B56-5A313370C0E4}">
      <dgm:prSet/>
      <dgm:spPr/>
      <dgm:t>
        <a:bodyPr/>
        <a:lstStyle/>
        <a:p>
          <a:endParaRPr lang="en-GB"/>
        </a:p>
      </dgm:t>
    </dgm:pt>
    <dgm:pt modelId="{60A514FF-09F0-4561-B18A-E85644C1ACDB}" type="sibTrans" cxnId="{0CEB5146-896E-4E22-9B56-5A313370C0E4}">
      <dgm:prSet/>
      <dgm:spPr/>
      <dgm:t>
        <a:bodyPr/>
        <a:lstStyle/>
        <a:p>
          <a:endParaRPr lang="en-GB"/>
        </a:p>
      </dgm:t>
    </dgm:pt>
    <dgm:pt modelId="{9FBCEADA-1A72-41D1-B5C7-D623B25A0A55}">
      <dgm:prSet custT="1"/>
      <dgm:spPr/>
      <dgm:t>
        <a:bodyPr/>
        <a:lstStyle/>
        <a:p>
          <a:endParaRPr lang="en-GB" sz="2200" baseline="0" dirty="0" smtClean="0"/>
        </a:p>
      </dgm:t>
    </dgm:pt>
    <dgm:pt modelId="{F92A585D-10A7-4884-96F1-525F1F3509AD}" type="parTrans" cxnId="{089229C3-9931-4852-8A6C-201909CF240A}">
      <dgm:prSet/>
      <dgm:spPr/>
      <dgm:t>
        <a:bodyPr/>
        <a:lstStyle/>
        <a:p>
          <a:endParaRPr lang="en-GB"/>
        </a:p>
      </dgm:t>
    </dgm:pt>
    <dgm:pt modelId="{14629459-669D-400D-A2D0-7688B1422620}" type="sibTrans" cxnId="{089229C3-9931-4852-8A6C-201909CF240A}">
      <dgm:prSet/>
      <dgm:spPr/>
      <dgm:t>
        <a:bodyPr/>
        <a:lstStyle/>
        <a:p>
          <a:endParaRPr lang="en-GB"/>
        </a:p>
      </dgm:t>
    </dgm:pt>
    <dgm:pt modelId="{EA78FFAC-DD2F-4C06-807C-F7F3DD8B9F94}">
      <dgm:prSet custT="1"/>
      <dgm:spPr/>
      <dgm:t>
        <a:bodyPr/>
        <a:lstStyle/>
        <a:p>
          <a:r>
            <a:rPr lang="en-GB" sz="2200" baseline="0" dirty="0" smtClean="0"/>
            <a:t>Less storage required for backups</a:t>
          </a:r>
        </a:p>
      </dgm:t>
    </dgm:pt>
    <dgm:pt modelId="{9AAD50BF-E1E8-4E2B-855E-42C5F9F57EFE}" type="sibTrans" cxnId="{0DBBB723-5822-417E-B5BE-564FEF0ACF92}">
      <dgm:prSet/>
      <dgm:spPr/>
      <dgm:t>
        <a:bodyPr/>
        <a:lstStyle/>
        <a:p>
          <a:endParaRPr lang="en-GB"/>
        </a:p>
      </dgm:t>
    </dgm:pt>
    <dgm:pt modelId="{3E3A55C9-85AC-4113-B7CB-5BBD3F3BD00E}" type="parTrans" cxnId="{0DBBB723-5822-417E-B5BE-564FEF0ACF92}">
      <dgm:prSet/>
      <dgm:spPr/>
      <dgm:t>
        <a:bodyPr/>
        <a:lstStyle/>
        <a:p>
          <a:endParaRPr lang="en-GB"/>
        </a:p>
      </dgm:t>
    </dgm:pt>
    <dgm:pt modelId="{8DDBAA9D-12B3-436C-9358-4EBC566501AA}" type="pres">
      <dgm:prSet presAssocID="{BA5EC40E-D1C0-4101-A1E1-C4CAC98EA293}" presName="linear" presStyleCnt="0">
        <dgm:presLayoutVars>
          <dgm:animLvl val="lvl"/>
          <dgm:resizeHandles val="exact"/>
        </dgm:presLayoutVars>
      </dgm:prSet>
      <dgm:spPr/>
      <dgm:t>
        <a:bodyPr/>
        <a:lstStyle/>
        <a:p>
          <a:endParaRPr lang="en-GB"/>
        </a:p>
      </dgm:t>
    </dgm:pt>
    <dgm:pt modelId="{495BCDE6-DA68-40D2-951F-A463064B327F}" type="pres">
      <dgm:prSet presAssocID="{52976166-E098-4B8D-A5CF-3031EDF1BF73}" presName="parentText" presStyleLbl="node1" presStyleIdx="0" presStyleCnt="2" custScaleY="66529">
        <dgm:presLayoutVars>
          <dgm:chMax val="0"/>
          <dgm:bulletEnabled val="1"/>
        </dgm:presLayoutVars>
      </dgm:prSet>
      <dgm:spPr/>
      <dgm:t>
        <a:bodyPr/>
        <a:lstStyle/>
        <a:p>
          <a:endParaRPr lang="en-GB"/>
        </a:p>
      </dgm:t>
    </dgm:pt>
    <dgm:pt modelId="{B19CA2B0-AC53-411E-843C-AE4B8E04497B}" type="pres">
      <dgm:prSet presAssocID="{52976166-E098-4B8D-A5CF-3031EDF1BF73}" presName="childText" presStyleLbl="revTx" presStyleIdx="0" presStyleCnt="2">
        <dgm:presLayoutVars>
          <dgm:bulletEnabled val="1"/>
        </dgm:presLayoutVars>
      </dgm:prSet>
      <dgm:spPr/>
      <dgm:t>
        <a:bodyPr/>
        <a:lstStyle/>
        <a:p>
          <a:endParaRPr lang="en-GB"/>
        </a:p>
      </dgm:t>
    </dgm:pt>
    <dgm:pt modelId="{F2BEB721-7973-4112-9749-B1F671C8E460}" type="pres">
      <dgm:prSet presAssocID="{C7752C32-71A1-44FA-B194-37415F26C60C}" presName="parentText" presStyleLbl="node1" presStyleIdx="1" presStyleCnt="2" custScaleY="66529">
        <dgm:presLayoutVars>
          <dgm:chMax val="0"/>
          <dgm:bulletEnabled val="1"/>
        </dgm:presLayoutVars>
      </dgm:prSet>
      <dgm:spPr/>
      <dgm:t>
        <a:bodyPr/>
        <a:lstStyle/>
        <a:p>
          <a:endParaRPr lang="en-GB"/>
        </a:p>
      </dgm:t>
    </dgm:pt>
    <dgm:pt modelId="{45486DA3-D3F1-4045-94A0-87A633FBBBF5}" type="pres">
      <dgm:prSet presAssocID="{C7752C32-71A1-44FA-B194-37415F26C60C}" presName="childText" presStyleLbl="revTx" presStyleIdx="1" presStyleCnt="2">
        <dgm:presLayoutVars>
          <dgm:bulletEnabled val="1"/>
        </dgm:presLayoutVars>
      </dgm:prSet>
      <dgm:spPr/>
      <dgm:t>
        <a:bodyPr/>
        <a:lstStyle/>
        <a:p>
          <a:endParaRPr lang="en-GB"/>
        </a:p>
      </dgm:t>
    </dgm:pt>
  </dgm:ptLst>
  <dgm:cxnLst>
    <dgm:cxn modelId="{3EB32E06-959B-4F21-BF52-80B92751AAE7}" srcId="{52976166-E098-4B8D-A5CF-3031EDF1BF73}" destId="{5BA83367-C6B2-4F1F-A6E3-290F61EAB3D1}" srcOrd="0" destOrd="0" parTransId="{DC91D589-C4D3-47D7-BF86-5896E83A7BA3}" sibTransId="{E2D833F5-77B2-4175-AAB6-562EB8DAF359}"/>
    <dgm:cxn modelId="{F3E74A8E-AB41-43EC-B58D-91D207A791A9}" srcId="{52976166-E098-4B8D-A5CF-3031EDF1BF73}" destId="{67F43C14-7874-4A11-B2F2-9B15F6D3DB88}" srcOrd="1" destOrd="0" parTransId="{2ADBF65A-2647-4725-9A84-FDF85007190F}" sibTransId="{0C6A4D6A-32EC-47B1-B58D-3EAF800C365D}"/>
    <dgm:cxn modelId="{327E834F-50DF-4D09-AB01-5E4E13069385}" srcId="{BA5EC40E-D1C0-4101-A1E1-C4CAC98EA293}" destId="{52976166-E098-4B8D-A5CF-3031EDF1BF73}" srcOrd="0" destOrd="0" parTransId="{7659B2EA-118F-4CF5-8879-EB218DE53445}" sibTransId="{E1B33A78-33B1-40D0-8377-C25E67D47172}"/>
    <dgm:cxn modelId="{A9E879C9-C770-4072-9BFA-80C6E05BD50F}" srcId="{52976166-E098-4B8D-A5CF-3031EDF1BF73}" destId="{A6D28068-4B3C-4367-80F0-12414314389D}" srcOrd="3" destOrd="0" parTransId="{9CEFC46D-04E4-4059-9F9F-8BB892B7080F}" sibTransId="{59D2C234-1152-4717-9426-110C2A69678E}"/>
    <dgm:cxn modelId="{8342D4E4-4484-4EF3-8378-F7C7C1B0A505}" type="presOf" srcId="{19314022-38D3-4E33-8F2C-35F6B18B231E}" destId="{B19CA2B0-AC53-411E-843C-AE4B8E04497B}" srcOrd="0" destOrd="5" presId="urn:microsoft.com/office/officeart/2005/8/layout/vList2"/>
    <dgm:cxn modelId="{0DBBB723-5822-417E-B5BE-564FEF0ACF92}" srcId="{52976166-E098-4B8D-A5CF-3031EDF1BF73}" destId="{EA78FFAC-DD2F-4C06-807C-F7F3DD8B9F94}" srcOrd="2" destOrd="0" parTransId="{3E3A55C9-85AC-4113-B7CB-5BBD3F3BD00E}" sibTransId="{9AAD50BF-E1E8-4E2B-855E-42C5F9F57EFE}"/>
    <dgm:cxn modelId="{176B25BB-6401-4626-80E2-D0FC69AAC210}" type="presOf" srcId="{33A6425B-CB45-4904-8A19-8FCBF065A249}" destId="{45486DA3-D3F1-4045-94A0-87A633FBBBF5}" srcOrd="0" destOrd="0" presId="urn:microsoft.com/office/officeart/2005/8/layout/vList2"/>
    <dgm:cxn modelId="{DCFA9781-B5C2-47D0-82C1-B739C7554318}" type="presOf" srcId="{C7752C32-71A1-44FA-B194-37415F26C60C}" destId="{F2BEB721-7973-4112-9749-B1F671C8E460}" srcOrd="0" destOrd="0" presId="urn:microsoft.com/office/officeart/2005/8/layout/vList2"/>
    <dgm:cxn modelId="{B0BF6B8C-5254-4B52-915C-572A423926C8}" type="presOf" srcId="{67F43C14-7874-4A11-B2F2-9B15F6D3DB88}" destId="{B19CA2B0-AC53-411E-843C-AE4B8E04497B}" srcOrd="0" destOrd="1" presId="urn:microsoft.com/office/officeart/2005/8/layout/vList2"/>
    <dgm:cxn modelId="{2F463E97-E127-47E6-8C97-F0032713FFE1}" srcId="{52976166-E098-4B8D-A5CF-3031EDF1BF73}" destId="{19314022-38D3-4E33-8F2C-35F6B18B231E}" srcOrd="5" destOrd="0" parTransId="{1A53BB1C-F7D6-44F2-9480-D274EFB7CD6D}" sibTransId="{5E623E9D-DE4A-48BE-AEA2-A2FEA0D1C18B}"/>
    <dgm:cxn modelId="{0CEB5146-896E-4E22-9B56-5A313370C0E4}" srcId="{C7752C32-71A1-44FA-B194-37415F26C60C}" destId="{33A6425B-CB45-4904-8A19-8FCBF065A249}" srcOrd="0" destOrd="0" parTransId="{F145768A-F70B-4002-BE9B-9A9D7694C35A}" sibTransId="{60A514FF-09F0-4561-B18A-E85644C1ACDB}"/>
    <dgm:cxn modelId="{33B4D303-6933-4E53-B35C-D25E7132B720}" type="presOf" srcId="{6F4AAC80-B330-42D2-AC2F-F7A57E92EAB5}" destId="{B19CA2B0-AC53-411E-843C-AE4B8E04497B}" srcOrd="0" destOrd="4" presId="urn:microsoft.com/office/officeart/2005/8/layout/vList2"/>
    <dgm:cxn modelId="{2C02F986-75C7-43CB-8980-135593B28455}" type="presOf" srcId="{BA5EC40E-D1C0-4101-A1E1-C4CAC98EA293}" destId="{8DDBAA9D-12B3-436C-9358-4EBC566501AA}" srcOrd="0" destOrd="0" presId="urn:microsoft.com/office/officeart/2005/8/layout/vList2"/>
    <dgm:cxn modelId="{D73830C7-6211-4583-B156-05AE3D784091}" type="presOf" srcId="{9FBCEADA-1A72-41D1-B5C7-D623B25A0A55}" destId="{B19CA2B0-AC53-411E-843C-AE4B8E04497B}" srcOrd="0" destOrd="6" presId="urn:microsoft.com/office/officeart/2005/8/layout/vList2"/>
    <dgm:cxn modelId="{F086567C-407C-4633-9DE8-6B5D8F24FC3A}" type="presOf" srcId="{52976166-E098-4B8D-A5CF-3031EDF1BF73}" destId="{495BCDE6-DA68-40D2-951F-A463064B327F}" srcOrd="0" destOrd="0" presId="urn:microsoft.com/office/officeart/2005/8/layout/vList2"/>
    <dgm:cxn modelId="{089229C3-9931-4852-8A6C-201909CF240A}" srcId="{52976166-E098-4B8D-A5CF-3031EDF1BF73}" destId="{9FBCEADA-1A72-41D1-B5C7-D623B25A0A55}" srcOrd="6" destOrd="0" parTransId="{F92A585D-10A7-4884-96F1-525F1F3509AD}" sibTransId="{14629459-669D-400D-A2D0-7688B1422620}"/>
    <dgm:cxn modelId="{CB59853C-6D4F-4881-A14F-731C5F679C91}" type="presOf" srcId="{A6D28068-4B3C-4367-80F0-12414314389D}" destId="{B19CA2B0-AC53-411E-843C-AE4B8E04497B}" srcOrd="0" destOrd="3" presId="urn:microsoft.com/office/officeart/2005/8/layout/vList2"/>
    <dgm:cxn modelId="{652B0578-FBEE-4E6B-B5C9-A85D9F4AD7CF}" srcId="{52976166-E098-4B8D-A5CF-3031EDF1BF73}" destId="{6F4AAC80-B330-42D2-AC2F-F7A57E92EAB5}" srcOrd="4" destOrd="0" parTransId="{A1414E9E-6079-464A-839A-18480C1C31D1}" sibTransId="{741E652C-5DA4-465E-A2FD-4EB3742536CB}"/>
    <dgm:cxn modelId="{5EA36780-BA5E-45AC-97AF-747354DE25D4}" srcId="{BA5EC40E-D1C0-4101-A1E1-C4CAC98EA293}" destId="{C7752C32-71A1-44FA-B194-37415F26C60C}" srcOrd="1" destOrd="0" parTransId="{ED4C5218-13BE-4545-9AED-6C49FA8C5FBC}" sibTransId="{962813A6-892A-429E-8F16-647EBDAB93A3}"/>
    <dgm:cxn modelId="{D6EC8556-B514-47C5-B7CD-5D54D0D5EEEA}" type="presOf" srcId="{5BA83367-C6B2-4F1F-A6E3-290F61EAB3D1}" destId="{B19CA2B0-AC53-411E-843C-AE4B8E04497B}" srcOrd="0" destOrd="0" presId="urn:microsoft.com/office/officeart/2005/8/layout/vList2"/>
    <dgm:cxn modelId="{FD44F153-3979-40D2-914B-CC771C562E4C}" type="presOf" srcId="{EA78FFAC-DD2F-4C06-807C-F7F3DD8B9F94}" destId="{B19CA2B0-AC53-411E-843C-AE4B8E04497B}" srcOrd="0" destOrd="2" presId="urn:microsoft.com/office/officeart/2005/8/layout/vList2"/>
    <dgm:cxn modelId="{F42D2B48-D157-47DB-B453-5D275B65FDB1}" type="presParOf" srcId="{8DDBAA9D-12B3-436C-9358-4EBC566501AA}" destId="{495BCDE6-DA68-40D2-951F-A463064B327F}" srcOrd="0" destOrd="0" presId="urn:microsoft.com/office/officeart/2005/8/layout/vList2"/>
    <dgm:cxn modelId="{45AAD817-B831-4954-BA0E-6489E8459641}" type="presParOf" srcId="{8DDBAA9D-12B3-436C-9358-4EBC566501AA}" destId="{B19CA2B0-AC53-411E-843C-AE4B8E04497B}" srcOrd="1" destOrd="0" presId="urn:microsoft.com/office/officeart/2005/8/layout/vList2"/>
    <dgm:cxn modelId="{37FA4FD8-0AAE-4059-A046-08C4D9107676}" type="presParOf" srcId="{8DDBAA9D-12B3-436C-9358-4EBC566501AA}" destId="{F2BEB721-7973-4112-9749-B1F671C8E460}" srcOrd="2" destOrd="0" presId="urn:microsoft.com/office/officeart/2005/8/layout/vList2"/>
    <dgm:cxn modelId="{74FCD65A-26E6-4878-8793-0DF807DE2637}" type="presParOf" srcId="{8DDBAA9D-12B3-436C-9358-4EBC566501AA}" destId="{45486DA3-D3F1-4045-94A0-87A633FBBBF5}"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C8B182-1075-42B4-8CBA-B5B1124C3B37}" type="doc">
      <dgm:prSet loTypeId="urn:microsoft.com/office/officeart/2005/8/layout/process4" loCatId="process" qsTypeId="urn:microsoft.com/office/officeart/2005/8/quickstyle/simple4" qsCatId="simple" csTypeId="urn:microsoft.com/office/officeart/2005/8/colors/accent0_3" csCatId="mainScheme" phldr="1"/>
      <dgm:spPr/>
      <dgm:t>
        <a:bodyPr/>
        <a:lstStyle/>
        <a:p>
          <a:endParaRPr lang="en-GB"/>
        </a:p>
      </dgm:t>
    </dgm:pt>
    <dgm:pt modelId="{440BCF6C-A2DA-4D70-895D-4812415C66D7}">
      <dgm:prSet phldrT="[Text]" custT="1"/>
      <dgm:spPr/>
      <dgm:t>
        <a:bodyPr/>
        <a:lstStyle/>
        <a:p>
          <a:r>
            <a:rPr lang="en-GB" sz="2400" dirty="0" smtClean="0"/>
            <a:t>Install the DPM agent</a:t>
          </a:r>
          <a:endParaRPr lang="en-GB" sz="2400" dirty="0"/>
        </a:p>
      </dgm:t>
    </dgm:pt>
    <dgm:pt modelId="{4271B90F-C013-4FEB-AB85-E80CEA3F64A0}" type="parTrans" cxnId="{E424AB9F-8EFB-4F7D-8893-9C7CCC008766}">
      <dgm:prSet/>
      <dgm:spPr/>
      <dgm:t>
        <a:bodyPr/>
        <a:lstStyle/>
        <a:p>
          <a:endParaRPr lang="en-GB"/>
        </a:p>
      </dgm:t>
    </dgm:pt>
    <dgm:pt modelId="{B5103C6C-30D6-40B0-BFBD-7A8F18C706D8}" type="sibTrans" cxnId="{E424AB9F-8EFB-4F7D-8893-9C7CCC008766}">
      <dgm:prSet/>
      <dgm:spPr/>
      <dgm:t>
        <a:bodyPr/>
        <a:lstStyle/>
        <a:p>
          <a:endParaRPr lang="en-GB"/>
        </a:p>
      </dgm:t>
    </dgm:pt>
    <dgm:pt modelId="{927A5A5F-1CDC-4984-BEAA-5A3A3346A212}">
      <dgm:prSet phldrT="[Text]" custT="1"/>
      <dgm:spPr/>
      <dgm:t>
        <a:bodyPr/>
        <a:lstStyle/>
        <a:p>
          <a:r>
            <a:rPr lang="en-GB" sz="2400" dirty="0" smtClean="0"/>
            <a:t>Configure the WSS Writer service with ConfigureSharePoint.exe </a:t>
          </a:r>
          <a:endParaRPr lang="en-GB" sz="2400" dirty="0"/>
        </a:p>
      </dgm:t>
    </dgm:pt>
    <dgm:pt modelId="{722525D4-91D9-4358-B4EB-E174595B19ED}" type="parTrans" cxnId="{BCEAE232-B2E3-48A2-81BF-9B8331888022}">
      <dgm:prSet/>
      <dgm:spPr/>
      <dgm:t>
        <a:bodyPr/>
        <a:lstStyle/>
        <a:p>
          <a:endParaRPr lang="en-GB"/>
        </a:p>
      </dgm:t>
    </dgm:pt>
    <dgm:pt modelId="{C90118E9-E4BE-408F-B5E7-5CCF2826AE01}" type="sibTrans" cxnId="{BCEAE232-B2E3-48A2-81BF-9B8331888022}">
      <dgm:prSet/>
      <dgm:spPr/>
      <dgm:t>
        <a:bodyPr/>
        <a:lstStyle/>
        <a:p>
          <a:endParaRPr lang="en-GB"/>
        </a:p>
      </dgm:t>
    </dgm:pt>
    <dgm:pt modelId="{9EF234A1-2ED7-4744-86AC-4D3B2E13DFD7}">
      <dgm:prSet phldrT="[Text]" custT="1"/>
      <dgm:spPr/>
      <dgm:t>
        <a:bodyPr/>
        <a:lstStyle/>
        <a:p>
          <a:r>
            <a:rPr lang="en-GB" sz="2400" dirty="0" smtClean="0"/>
            <a:t>Create and configure a protection group</a:t>
          </a:r>
          <a:endParaRPr lang="en-GB" sz="2400" dirty="0"/>
        </a:p>
      </dgm:t>
    </dgm:pt>
    <dgm:pt modelId="{C9B5B002-A763-4E57-AB61-68098279698E}" type="parTrans" cxnId="{1103769D-AF48-4544-843D-D9081F5EB259}">
      <dgm:prSet/>
      <dgm:spPr/>
      <dgm:t>
        <a:bodyPr/>
        <a:lstStyle/>
        <a:p>
          <a:endParaRPr lang="en-GB"/>
        </a:p>
      </dgm:t>
    </dgm:pt>
    <dgm:pt modelId="{B91EE001-CC8D-427A-9040-E594EDFDB127}" type="sibTrans" cxnId="{1103769D-AF48-4544-843D-D9081F5EB259}">
      <dgm:prSet/>
      <dgm:spPr/>
      <dgm:t>
        <a:bodyPr/>
        <a:lstStyle/>
        <a:p>
          <a:endParaRPr lang="en-GB"/>
        </a:p>
      </dgm:t>
    </dgm:pt>
    <dgm:pt modelId="{2A2CE0FA-9552-4981-8748-F302011ADEDD}" type="pres">
      <dgm:prSet presAssocID="{79C8B182-1075-42B4-8CBA-B5B1124C3B37}" presName="Name0" presStyleCnt="0">
        <dgm:presLayoutVars>
          <dgm:dir/>
          <dgm:animLvl val="lvl"/>
          <dgm:resizeHandles val="exact"/>
        </dgm:presLayoutVars>
      </dgm:prSet>
      <dgm:spPr/>
      <dgm:t>
        <a:bodyPr/>
        <a:lstStyle/>
        <a:p>
          <a:endParaRPr lang="en-GB"/>
        </a:p>
      </dgm:t>
    </dgm:pt>
    <dgm:pt modelId="{1341BD78-6EB2-4513-85D5-6C5C4C229C37}" type="pres">
      <dgm:prSet presAssocID="{9EF234A1-2ED7-4744-86AC-4D3B2E13DFD7}" presName="boxAndChildren" presStyleCnt="0"/>
      <dgm:spPr/>
    </dgm:pt>
    <dgm:pt modelId="{E9E33CE6-BA08-4BE2-A961-CFB04DCFA118}" type="pres">
      <dgm:prSet presAssocID="{9EF234A1-2ED7-4744-86AC-4D3B2E13DFD7}" presName="parentTextBox" presStyleLbl="node1" presStyleIdx="0" presStyleCnt="3" custScaleX="90909" custScaleY="90909"/>
      <dgm:spPr/>
      <dgm:t>
        <a:bodyPr/>
        <a:lstStyle/>
        <a:p>
          <a:endParaRPr lang="en-GB"/>
        </a:p>
      </dgm:t>
    </dgm:pt>
    <dgm:pt modelId="{B597DF4A-A121-4517-B99D-58A5BD8FE553}" type="pres">
      <dgm:prSet presAssocID="{C90118E9-E4BE-408F-B5E7-5CCF2826AE01}" presName="sp" presStyleCnt="0"/>
      <dgm:spPr/>
    </dgm:pt>
    <dgm:pt modelId="{0A248E12-698A-4DFE-A6CE-248930873EEE}" type="pres">
      <dgm:prSet presAssocID="{927A5A5F-1CDC-4984-BEAA-5A3A3346A212}" presName="arrowAndChildren" presStyleCnt="0"/>
      <dgm:spPr/>
    </dgm:pt>
    <dgm:pt modelId="{EE0AA8E1-33E5-4704-9CE1-87B32EA867B9}" type="pres">
      <dgm:prSet presAssocID="{927A5A5F-1CDC-4984-BEAA-5A3A3346A212}" presName="parentTextArrow" presStyleLbl="node1" presStyleIdx="1" presStyleCnt="3" custScaleX="90909" custScaleY="90909"/>
      <dgm:spPr/>
      <dgm:t>
        <a:bodyPr/>
        <a:lstStyle/>
        <a:p>
          <a:endParaRPr lang="en-GB"/>
        </a:p>
      </dgm:t>
    </dgm:pt>
    <dgm:pt modelId="{D1A5E8DE-7B31-4ABB-9405-DF67DCB5A237}" type="pres">
      <dgm:prSet presAssocID="{B5103C6C-30D6-40B0-BFBD-7A8F18C706D8}" presName="sp" presStyleCnt="0"/>
      <dgm:spPr/>
    </dgm:pt>
    <dgm:pt modelId="{9DDAEA6F-7CE3-4CDB-9E32-78DAD5487823}" type="pres">
      <dgm:prSet presAssocID="{440BCF6C-A2DA-4D70-895D-4812415C66D7}" presName="arrowAndChildren" presStyleCnt="0"/>
      <dgm:spPr/>
    </dgm:pt>
    <dgm:pt modelId="{D35F6671-D001-4513-B219-5132855DB8D1}" type="pres">
      <dgm:prSet presAssocID="{440BCF6C-A2DA-4D70-895D-4812415C66D7}" presName="parentTextArrow" presStyleLbl="node1" presStyleIdx="2" presStyleCnt="3" custScaleX="90909" custScaleY="90909"/>
      <dgm:spPr/>
      <dgm:t>
        <a:bodyPr/>
        <a:lstStyle/>
        <a:p>
          <a:endParaRPr lang="en-GB"/>
        </a:p>
      </dgm:t>
    </dgm:pt>
  </dgm:ptLst>
  <dgm:cxnLst>
    <dgm:cxn modelId="{EEA44874-6CB5-45B9-B80C-F7BE597DC659}" type="presOf" srcId="{440BCF6C-A2DA-4D70-895D-4812415C66D7}" destId="{D35F6671-D001-4513-B219-5132855DB8D1}" srcOrd="0" destOrd="0" presId="urn:microsoft.com/office/officeart/2005/8/layout/process4"/>
    <dgm:cxn modelId="{BCEAE232-B2E3-48A2-81BF-9B8331888022}" srcId="{79C8B182-1075-42B4-8CBA-B5B1124C3B37}" destId="{927A5A5F-1CDC-4984-BEAA-5A3A3346A212}" srcOrd="1" destOrd="0" parTransId="{722525D4-91D9-4358-B4EB-E174595B19ED}" sibTransId="{C90118E9-E4BE-408F-B5E7-5CCF2826AE01}"/>
    <dgm:cxn modelId="{E424AB9F-8EFB-4F7D-8893-9C7CCC008766}" srcId="{79C8B182-1075-42B4-8CBA-B5B1124C3B37}" destId="{440BCF6C-A2DA-4D70-895D-4812415C66D7}" srcOrd="0" destOrd="0" parTransId="{4271B90F-C013-4FEB-AB85-E80CEA3F64A0}" sibTransId="{B5103C6C-30D6-40B0-BFBD-7A8F18C706D8}"/>
    <dgm:cxn modelId="{1103769D-AF48-4544-843D-D9081F5EB259}" srcId="{79C8B182-1075-42B4-8CBA-B5B1124C3B37}" destId="{9EF234A1-2ED7-4744-86AC-4D3B2E13DFD7}" srcOrd="2" destOrd="0" parTransId="{C9B5B002-A763-4E57-AB61-68098279698E}" sibTransId="{B91EE001-CC8D-427A-9040-E594EDFDB127}"/>
    <dgm:cxn modelId="{9C1C114C-F5E5-4965-9E1F-281C847C65DB}" type="presOf" srcId="{927A5A5F-1CDC-4984-BEAA-5A3A3346A212}" destId="{EE0AA8E1-33E5-4704-9CE1-87B32EA867B9}" srcOrd="0" destOrd="0" presId="urn:microsoft.com/office/officeart/2005/8/layout/process4"/>
    <dgm:cxn modelId="{6A5FB1AF-9CAE-41AB-9A31-6170F1DF1ED9}" type="presOf" srcId="{79C8B182-1075-42B4-8CBA-B5B1124C3B37}" destId="{2A2CE0FA-9552-4981-8748-F302011ADEDD}" srcOrd="0" destOrd="0" presId="urn:microsoft.com/office/officeart/2005/8/layout/process4"/>
    <dgm:cxn modelId="{DF323229-E452-4EE2-B5E1-CA4900EBA4D8}" type="presOf" srcId="{9EF234A1-2ED7-4744-86AC-4D3B2E13DFD7}" destId="{E9E33CE6-BA08-4BE2-A961-CFB04DCFA118}" srcOrd="0" destOrd="0" presId="urn:microsoft.com/office/officeart/2005/8/layout/process4"/>
    <dgm:cxn modelId="{A84E8BFA-8C9F-4744-8D46-0869D2904691}" type="presParOf" srcId="{2A2CE0FA-9552-4981-8748-F302011ADEDD}" destId="{1341BD78-6EB2-4513-85D5-6C5C4C229C37}" srcOrd="0" destOrd="0" presId="urn:microsoft.com/office/officeart/2005/8/layout/process4"/>
    <dgm:cxn modelId="{274869D0-66AE-43AA-80B3-5DF0775B7BAE}" type="presParOf" srcId="{1341BD78-6EB2-4513-85D5-6C5C4C229C37}" destId="{E9E33CE6-BA08-4BE2-A961-CFB04DCFA118}" srcOrd="0" destOrd="0" presId="urn:microsoft.com/office/officeart/2005/8/layout/process4"/>
    <dgm:cxn modelId="{8A081584-1811-47B0-9FC5-BA77A259BF1F}" type="presParOf" srcId="{2A2CE0FA-9552-4981-8748-F302011ADEDD}" destId="{B597DF4A-A121-4517-B99D-58A5BD8FE553}" srcOrd="1" destOrd="0" presId="urn:microsoft.com/office/officeart/2005/8/layout/process4"/>
    <dgm:cxn modelId="{6FFE2E7C-E7AD-4DEB-BAC7-48996C17A3AE}" type="presParOf" srcId="{2A2CE0FA-9552-4981-8748-F302011ADEDD}" destId="{0A248E12-698A-4DFE-A6CE-248930873EEE}" srcOrd="2" destOrd="0" presId="urn:microsoft.com/office/officeart/2005/8/layout/process4"/>
    <dgm:cxn modelId="{9DBDBF6C-ECBA-4040-B2D6-8FE2D84BB1C1}" type="presParOf" srcId="{0A248E12-698A-4DFE-A6CE-248930873EEE}" destId="{EE0AA8E1-33E5-4704-9CE1-87B32EA867B9}" srcOrd="0" destOrd="0" presId="urn:microsoft.com/office/officeart/2005/8/layout/process4"/>
    <dgm:cxn modelId="{F512ABDD-16C4-402C-AC92-7B450CC5D9F8}" type="presParOf" srcId="{2A2CE0FA-9552-4981-8748-F302011ADEDD}" destId="{D1A5E8DE-7B31-4ABB-9405-DF67DCB5A237}" srcOrd="3" destOrd="0" presId="urn:microsoft.com/office/officeart/2005/8/layout/process4"/>
    <dgm:cxn modelId="{A54F18C5-58D7-4C83-8834-85AD075B0E33}" type="presParOf" srcId="{2A2CE0FA-9552-4981-8748-F302011ADEDD}" destId="{9DDAEA6F-7CE3-4CDB-9E32-78DAD5487823}" srcOrd="4" destOrd="0" presId="urn:microsoft.com/office/officeart/2005/8/layout/process4"/>
    <dgm:cxn modelId="{CC72B45D-6BFD-4250-8A03-11DABC5A6119}" type="presParOf" srcId="{9DDAEA6F-7CE3-4CDB-9E32-78DAD5487823}" destId="{D35F6671-D001-4513-B219-5132855DB8D1}"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C8B182-1075-42B4-8CBA-B5B1124C3B37}" type="doc">
      <dgm:prSet loTypeId="urn:microsoft.com/office/officeart/2005/8/layout/vList2" loCatId="list" qsTypeId="urn:microsoft.com/office/officeart/2005/8/quickstyle/simple4" qsCatId="simple" csTypeId="urn:microsoft.com/office/officeart/2005/8/colors/accent0_3" csCatId="mainScheme" phldr="1"/>
      <dgm:spPr/>
      <dgm:t>
        <a:bodyPr/>
        <a:lstStyle/>
        <a:p>
          <a:endParaRPr lang="en-GB"/>
        </a:p>
      </dgm:t>
    </dgm:pt>
    <dgm:pt modelId="{440BCF6C-A2DA-4D70-895D-4812415C66D7}">
      <dgm:prSet phldrT="[Text]" custT="1"/>
      <dgm:spPr/>
      <dgm:t>
        <a:bodyPr/>
        <a:lstStyle/>
        <a:p>
          <a:r>
            <a:rPr lang="en-GB" sz="2400" dirty="0" smtClean="0"/>
            <a:t>Recovery farm needed in some cases</a:t>
          </a:r>
        </a:p>
      </dgm:t>
    </dgm:pt>
    <dgm:pt modelId="{4271B90F-C013-4FEB-AB85-E80CEA3F64A0}" type="parTrans" cxnId="{E424AB9F-8EFB-4F7D-8893-9C7CCC008766}">
      <dgm:prSet/>
      <dgm:spPr/>
      <dgm:t>
        <a:bodyPr/>
        <a:lstStyle/>
        <a:p>
          <a:endParaRPr lang="en-GB"/>
        </a:p>
      </dgm:t>
    </dgm:pt>
    <dgm:pt modelId="{B5103C6C-30D6-40B0-BFBD-7A8F18C706D8}" type="sibTrans" cxnId="{E424AB9F-8EFB-4F7D-8893-9C7CCC008766}">
      <dgm:prSet/>
      <dgm:spPr/>
      <dgm:t>
        <a:bodyPr/>
        <a:lstStyle/>
        <a:p>
          <a:endParaRPr lang="en-GB"/>
        </a:p>
      </dgm:t>
    </dgm:pt>
    <dgm:pt modelId="{927A5A5F-1CDC-4984-BEAA-5A3A3346A212}">
      <dgm:prSet phldrT="[Text]" custT="1"/>
      <dgm:spPr/>
      <dgm:t>
        <a:bodyPr/>
        <a:lstStyle/>
        <a:p>
          <a:r>
            <a:rPr lang="en-GB" sz="2400" dirty="0" smtClean="0"/>
            <a:t>Full farm restore requires same farm configuration</a:t>
          </a:r>
          <a:endParaRPr lang="en-GB" sz="2400" dirty="0"/>
        </a:p>
      </dgm:t>
    </dgm:pt>
    <dgm:pt modelId="{722525D4-91D9-4358-B4EB-E174595B19ED}" type="parTrans" cxnId="{BCEAE232-B2E3-48A2-81BF-9B8331888022}">
      <dgm:prSet/>
      <dgm:spPr/>
      <dgm:t>
        <a:bodyPr/>
        <a:lstStyle/>
        <a:p>
          <a:endParaRPr lang="en-GB"/>
        </a:p>
      </dgm:t>
    </dgm:pt>
    <dgm:pt modelId="{C90118E9-E4BE-408F-B5E7-5CCF2826AE01}" type="sibTrans" cxnId="{BCEAE232-B2E3-48A2-81BF-9B8331888022}">
      <dgm:prSet/>
      <dgm:spPr/>
      <dgm:t>
        <a:bodyPr/>
        <a:lstStyle/>
        <a:p>
          <a:endParaRPr lang="en-GB"/>
        </a:p>
      </dgm:t>
    </dgm:pt>
    <dgm:pt modelId="{9EF234A1-2ED7-4744-86AC-4D3B2E13DFD7}">
      <dgm:prSet phldrT="[Text]" custT="1"/>
      <dgm:spPr/>
      <dgm:t>
        <a:bodyPr/>
        <a:lstStyle/>
        <a:p>
          <a:r>
            <a:rPr lang="en-GB" sz="2400" dirty="0" smtClean="0"/>
            <a:t>Caveats of SharePoint export/import</a:t>
          </a:r>
          <a:endParaRPr lang="en-GB" sz="2400" dirty="0"/>
        </a:p>
      </dgm:t>
    </dgm:pt>
    <dgm:pt modelId="{C9B5B002-A763-4E57-AB61-68098279698E}" type="parTrans" cxnId="{1103769D-AF48-4544-843D-D9081F5EB259}">
      <dgm:prSet/>
      <dgm:spPr/>
      <dgm:t>
        <a:bodyPr/>
        <a:lstStyle/>
        <a:p>
          <a:endParaRPr lang="en-GB"/>
        </a:p>
      </dgm:t>
    </dgm:pt>
    <dgm:pt modelId="{B91EE001-CC8D-427A-9040-E594EDFDB127}" type="sibTrans" cxnId="{1103769D-AF48-4544-843D-D9081F5EB259}">
      <dgm:prSet/>
      <dgm:spPr/>
      <dgm:t>
        <a:bodyPr/>
        <a:lstStyle/>
        <a:p>
          <a:endParaRPr lang="en-GB"/>
        </a:p>
      </dgm:t>
    </dgm:pt>
    <dgm:pt modelId="{6D0C3AF6-990A-46F4-B196-0B71638B6369}">
      <dgm:prSet custT="1"/>
      <dgm:spPr/>
      <dgm:t>
        <a:bodyPr/>
        <a:lstStyle/>
        <a:p>
          <a:r>
            <a:rPr lang="en-GB" sz="2000" dirty="0" smtClean="0"/>
            <a:t>Recovery farm web application must be named “</a:t>
          </a:r>
          <a:r>
            <a:rPr lang="en-GB" sz="2000" dirty="0" err="1" smtClean="0"/>
            <a:t>DPMRecoveryWebApplication</a:t>
          </a:r>
          <a:r>
            <a:rPr lang="en-GB" sz="2000" dirty="0" smtClean="0"/>
            <a:t>”</a:t>
          </a:r>
          <a:endParaRPr lang="en-GB" sz="2000" dirty="0"/>
        </a:p>
      </dgm:t>
    </dgm:pt>
    <dgm:pt modelId="{06D89F7A-4C22-430C-BAC1-8C4D0B2005B3}" type="parTrans" cxnId="{4DFDED7C-9CB9-4FB7-8C9C-485EA519FDAF}">
      <dgm:prSet/>
      <dgm:spPr/>
      <dgm:t>
        <a:bodyPr/>
        <a:lstStyle/>
        <a:p>
          <a:endParaRPr lang="en-GB"/>
        </a:p>
      </dgm:t>
    </dgm:pt>
    <dgm:pt modelId="{3ED5A4E1-1967-44D3-B871-ECBF5641375B}" type="sibTrans" cxnId="{4DFDED7C-9CB9-4FB7-8C9C-485EA519FDAF}">
      <dgm:prSet/>
      <dgm:spPr/>
      <dgm:t>
        <a:bodyPr/>
        <a:lstStyle/>
        <a:p>
          <a:endParaRPr lang="en-GB"/>
        </a:p>
      </dgm:t>
    </dgm:pt>
    <dgm:pt modelId="{640AAD25-8605-4666-9078-D41A78F799A5}" type="pres">
      <dgm:prSet presAssocID="{79C8B182-1075-42B4-8CBA-B5B1124C3B37}" presName="linear" presStyleCnt="0">
        <dgm:presLayoutVars>
          <dgm:animLvl val="lvl"/>
          <dgm:resizeHandles val="exact"/>
        </dgm:presLayoutVars>
      </dgm:prSet>
      <dgm:spPr/>
      <dgm:t>
        <a:bodyPr/>
        <a:lstStyle/>
        <a:p>
          <a:endParaRPr lang="en-GB"/>
        </a:p>
      </dgm:t>
    </dgm:pt>
    <dgm:pt modelId="{7EAE7757-0165-4FF4-8D36-EA5301131587}" type="pres">
      <dgm:prSet presAssocID="{440BCF6C-A2DA-4D70-895D-4812415C66D7}" presName="parentText" presStyleLbl="node1" presStyleIdx="0" presStyleCnt="3" custScaleY="56794">
        <dgm:presLayoutVars>
          <dgm:chMax val="0"/>
          <dgm:bulletEnabled val="1"/>
        </dgm:presLayoutVars>
      </dgm:prSet>
      <dgm:spPr/>
      <dgm:t>
        <a:bodyPr/>
        <a:lstStyle/>
        <a:p>
          <a:endParaRPr lang="en-GB"/>
        </a:p>
      </dgm:t>
    </dgm:pt>
    <dgm:pt modelId="{0F30DCCB-8F91-40ED-BC79-5544DF484CD0}" type="pres">
      <dgm:prSet presAssocID="{440BCF6C-A2DA-4D70-895D-4812415C66D7}" presName="childText" presStyleLbl="revTx" presStyleIdx="0" presStyleCnt="1">
        <dgm:presLayoutVars>
          <dgm:bulletEnabled val="1"/>
        </dgm:presLayoutVars>
      </dgm:prSet>
      <dgm:spPr/>
      <dgm:t>
        <a:bodyPr/>
        <a:lstStyle/>
        <a:p>
          <a:endParaRPr lang="en-GB"/>
        </a:p>
      </dgm:t>
    </dgm:pt>
    <dgm:pt modelId="{75D283CF-A706-42DB-8E40-1987E29DA903}" type="pres">
      <dgm:prSet presAssocID="{927A5A5F-1CDC-4984-BEAA-5A3A3346A212}" presName="parentText" presStyleLbl="node1" presStyleIdx="1" presStyleCnt="3" custScaleY="56794" custLinFactY="-15758" custLinFactNeighborY="-100000">
        <dgm:presLayoutVars>
          <dgm:chMax val="0"/>
          <dgm:bulletEnabled val="1"/>
        </dgm:presLayoutVars>
      </dgm:prSet>
      <dgm:spPr/>
      <dgm:t>
        <a:bodyPr/>
        <a:lstStyle/>
        <a:p>
          <a:endParaRPr lang="en-GB"/>
        </a:p>
      </dgm:t>
    </dgm:pt>
    <dgm:pt modelId="{037D2238-2702-4582-9418-2E501C8C70F9}" type="pres">
      <dgm:prSet presAssocID="{C90118E9-E4BE-408F-B5E7-5CCF2826AE01}" presName="spacer" presStyleCnt="0"/>
      <dgm:spPr/>
    </dgm:pt>
    <dgm:pt modelId="{DA82E947-FDE7-4E4F-A6D9-93AC36558D86}" type="pres">
      <dgm:prSet presAssocID="{9EF234A1-2ED7-4744-86AC-4D3B2E13DFD7}" presName="parentText" presStyleLbl="node1" presStyleIdx="2" presStyleCnt="3" custScaleY="56794" custLinFactY="-15758" custLinFactNeighborY="-100000">
        <dgm:presLayoutVars>
          <dgm:chMax val="0"/>
          <dgm:bulletEnabled val="1"/>
        </dgm:presLayoutVars>
      </dgm:prSet>
      <dgm:spPr/>
      <dgm:t>
        <a:bodyPr/>
        <a:lstStyle/>
        <a:p>
          <a:endParaRPr lang="en-GB"/>
        </a:p>
      </dgm:t>
    </dgm:pt>
  </dgm:ptLst>
  <dgm:cxnLst>
    <dgm:cxn modelId="{BCEAE232-B2E3-48A2-81BF-9B8331888022}" srcId="{79C8B182-1075-42B4-8CBA-B5B1124C3B37}" destId="{927A5A5F-1CDC-4984-BEAA-5A3A3346A212}" srcOrd="1" destOrd="0" parTransId="{722525D4-91D9-4358-B4EB-E174595B19ED}" sibTransId="{C90118E9-E4BE-408F-B5E7-5CCF2826AE01}"/>
    <dgm:cxn modelId="{BF4F6FF5-41D1-469E-AF9F-F8798CD0C6AE}" type="presOf" srcId="{927A5A5F-1CDC-4984-BEAA-5A3A3346A212}" destId="{75D283CF-A706-42DB-8E40-1987E29DA903}" srcOrd="0" destOrd="0" presId="urn:microsoft.com/office/officeart/2005/8/layout/vList2"/>
    <dgm:cxn modelId="{449C16DE-A0DB-4ECF-8C78-0176838BF5DC}" type="presOf" srcId="{440BCF6C-A2DA-4D70-895D-4812415C66D7}" destId="{7EAE7757-0165-4FF4-8D36-EA5301131587}" srcOrd="0" destOrd="0" presId="urn:microsoft.com/office/officeart/2005/8/layout/vList2"/>
    <dgm:cxn modelId="{E424AB9F-8EFB-4F7D-8893-9C7CCC008766}" srcId="{79C8B182-1075-42B4-8CBA-B5B1124C3B37}" destId="{440BCF6C-A2DA-4D70-895D-4812415C66D7}" srcOrd="0" destOrd="0" parTransId="{4271B90F-C013-4FEB-AB85-E80CEA3F64A0}" sibTransId="{B5103C6C-30D6-40B0-BFBD-7A8F18C706D8}"/>
    <dgm:cxn modelId="{1103769D-AF48-4544-843D-D9081F5EB259}" srcId="{79C8B182-1075-42B4-8CBA-B5B1124C3B37}" destId="{9EF234A1-2ED7-4744-86AC-4D3B2E13DFD7}" srcOrd="2" destOrd="0" parTransId="{C9B5B002-A763-4E57-AB61-68098279698E}" sibTransId="{B91EE001-CC8D-427A-9040-E594EDFDB127}"/>
    <dgm:cxn modelId="{4D7E9012-7CA8-4DC5-B070-E03C4EFFACC7}" type="presOf" srcId="{9EF234A1-2ED7-4744-86AC-4D3B2E13DFD7}" destId="{DA82E947-FDE7-4E4F-A6D9-93AC36558D86}" srcOrd="0" destOrd="0" presId="urn:microsoft.com/office/officeart/2005/8/layout/vList2"/>
    <dgm:cxn modelId="{4DFDED7C-9CB9-4FB7-8C9C-485EA519FDAF}" srcId="{440BCF6C-A2DA-4D70-895D-4812415C66D7}" destId="{6D0C3AF6-990A-46F4-B196-0B71638B6369}" srcOrd="0" destOrd="0" parTransId="{06D89F7A-4C22-430C-BAC1-8C4D0B2005B3}" sibTransId="{3ED5A4E1-1967-44D3-B871-ECBF5641375B}"/>
    <dgm:cxn modelId="{12EBF9A2-07D7-48E3-92FC-C6D89B0770F9}" type="presOf" srcId="{79C8B182-1075-42B4-8CBA-B5B1124C3B37}" destId="{640AAD25-8605-4666-9078-D41A78F799A5}" srcOrd="0" destOrd="0" presId="urn:microsoft.com/office/officeart/2005/8/layout/vList2"/>
    <dgm:cxn modelId="{9B0E6578-0F0F-49E5-AACE-724EC1D3D774}" type="presOf" srcId="{6D0C3AF6-990A-46F4-B196-0B71638B6369}" destId="{0F30DCCB-8F91-40ED-BC79-5544DF484CD0}" srcOrd="0" destOrd="0" presId="urn:microsoft.com/office/officeart/2005/8/layout/vList2"/>
    <dgm:cxn modelId="{DBFF7BC4-0F35-4B31-9B43-1E047F96EA8F}" type="presParOf" srcId="{640AAD25-8605-4666-9078-D41A78F799A5}" destId="{7EAE7757-0165-4FF4-8D36-EA5301131587}" srcOrd="0" destOrd="0" presId="urn:microsoft.com/office/officeart/2005/8/layout/vList2"/>
    <dgm:cxn modelId="{C1D03AD5-0E13-4438-8359-783EFE6A183C}" type="presParOf" srcId="{640AAD25-8605-4666-9078-D41A78F799A5}" destId="{0F30DCCB-8F91-40ED-BC79-5544DF484CD0}" srcOrd="1" destOrd="0" presId="urn:microsoft.com/office/officeart/2005/8/layout/vList2"/>
    <dgm:cxn modelId="{72672727-4011-489B-B4AA-E98EE93721E9}" type="presParOf" srcId="{640AAD25-8605-4666-9078-D41A78F799A5}" destId="{75D283CF-A706-42DB-8E40-1987E29DA903}" srcOrd="2" destOrd="0" presId="urn:microsoft.com/office/officeart/2005/8/layout/vList2"/>
    <dgm:cxn modelId="{FED53DA2-BD64-423C-A532-CA4575082642}" type="presParOf" srcId="{640AAD25-8605-4666-9078-D41A78F799A5}" destId="{037D2238-2702-4582-9418-2E501C8C70F9}" srcOrd="3" destOrd="0" presId="urn:microsoft.com/office/officeart/2005/8/layout/vList2"/>
    <dgm:cxn modelId="{116845EC-09F4-45D6-BF29-1A33F0A67BC6}" type="presParOf" srcId="{640AAD25-8605-4666-9078-D41A78F799A5}" destId="{DA82E947-FDE7-4E4F-A6D9-93AC36558D86}"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4F04CA-F6EC-4322-9AF8-4B9B546EA251}">
      <dsp:nvSpPr>
        <dsp:cNvPr id="0" name=""/>
        <dsp:cNvSpPr/>
      </dsp:nvSpPr>
      <dsp:spPr>
        <a:xfrm>
          <a:off x="0" y="322218"/>
          <a:ext cx="9721079" cy="810023"/>
        </a:xfrm>
        <a:prstGeom prst="roundRect">
          <a:avLst/>
        </a:prstGeom>
        <a:solidFill>
          <a:schemeClr val="dk2">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GB" sz="2400" kern="1200" dirty="0" smtClean="0"/>
            <a:t>SharePoint native backup/restore capabilities</a:t>
          </a:r>
          <a:endParaRPr lang="en-GB" sz="2400" kern="1200" dirty="0"/>
        </a:p>
      </dsp:txBody>
      <dsp:txXfrm>
        <a:off x="39542" y="361760"/>
        <a:ext cx="9641995" cy="730939"/>
      </dsp:txXfrm>
    </dsp:sp>
    <dsp:sp modelId="{E5351D68-C9ED-425A-B5CA-518306CB980D}">
      <dsp:nvSpPr>
        <dsp:cNvPr id="0" name=""/>
        <dsp:cNvSpPr/>
      </dsp:nvSpPr>
      <dsp:spPr>
        <a:xfrm>
          <a:off x="0" y="1132242"/>
          <a:ext cx="9721079" cy="20518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8644" tIns="27940" rIns="156464" bIns="27940" numCol="1" spcCol="1270" anchor="t" anchorCtr="0">
          <a:noAutofit/>
        </a:bodyPr>
        <a:lstStyle/>
        <a:p>
          <a:pPr marL="228600" lvl="1" indent="-228600" algn="l" defTabSz="977900">
            <a:lnSpc>
              <a:spcPct val="90000"/>
            </a:lnSpc>
            <a:spcBef>
              <a:spcPct val="0"/>
            </a:spcBef>
            <a:spcAft>
              <a:spcPct val="20000"/>
            </a:spcAft>
            <a:buChar char="••"/>
          </a:pPr>
          <a:r>
            <a:rPr lang="en-GB" sz="2200" kern="1200" dirty="0" smtClean="0"/>
            <a:t>Configuration settings</a:t>
          </a:r>
          <a:endParaRPr lang="en-GB" sz="2200" kern="1200" dirty="0"/>
        </a:p>
        <a:p>
          <a:pPr marL="228600" lvl="1" indent="-228600" algn="l" defTabSz="977900">
            <a:lnSpc>
              <a:spcPct val="90000"/>
            </a:lnSpc>
            <a:spcBef>
              <a:spcPct val="0"/>
            </a:spcBef>
            <a:spcAft>
              <a:spcPct val="20000"/>
            </a:spcAft>
            <a:buChar char="••"/>
          </a:pPr>
          <a:r>
            <a:rPr lang="en-GB" sz="2200" kern="1200" dirty="0" smtClean="0"/>
            <a:t>Service Applications</a:t>
          </a:r>
          <a:endParaRPr lang="en-GB" sz="2200" kern="1200" dirty="0"/>
        </a:p>
        <a:p>
          <a:pPr marL="228600" lvl="1" indent="-228600" algn="l" defTabSz="977900">
            <a:lnSpc>
              <a:spcPct val="90000"/>
            </a:lnSpc>
            <a:spcBef>
              <a:spcPct val="0"/>
            </a:spcBef>
            <a:spcAft>
              <a:spcPct val="20000"/>
            </a:spcAft>
            <a:buChar char="••"/>
          </a:pPr>
          <a:r>
            <a:rPr lang="en-GB" sz="2200" kern="1200" dirty="0" smtClean="0"/>
            <a:t>Unattached content database recovery</a:t>
          </a:r>
          <a:endParaRPr lang="en-GB" sz="2200" kern="1200" dirty="0"/>
        </a:p>
        <a:p>
          <a:pPr marL="228600" lvl="1" indent="-228600" algn="l" defTabSz="977900">
            <a:lnSpc>
              <a:spcPct val="90000"/>
            </a:lnSpc>
            <a:spcBef>
              <a:spcPct val="0"/>
            </a:spcBef>
            <a:spcAft>
              <a:spcPct val="20000"/>
            </a:spcAft>
            <a:buChar char="••"/>
          </a:pPr>
          <a:r>
            <a:rPr lang="en-GB" sz="2200" kern="1200" dirty="0" smtClean="0"/>
            <a:t>SQL Snapshot support</a:t>
          </a:r>
          <a:endParaRPr lang="en-GB" sz="2200" kern="1200" dirty="0"/>
        </a:p>
        <a:p>
          <a:pPr marL="228600" lvl="1" indent="-228600" algn="l" defTabSz="977900">
            <a:lnSpc>
              <a:spcPct val="90000"/>
            </a:lnSpc>
            <a:spcBef>
              <a:spcPct val="0"/>
            </a:spcBef>
            <a:spcAft>
              <a:spcPct val="20000"/>
            </a:spcAft>
            <a:buChar char="••"/>
          </a:pPr>
          <a:endParaRPr lang="en-GB" sz="2200" kern="1200" dirty="0"/>
        </a:p>
      </dsp:txBody>
      <dsp:txXfrm>
        <a:off x="0" y="1132242"/>
        <a:ext cx="9721079" cy="2051887"/>
      </dsp:txXfrm>
    </dsp:sp>
    <dsp:sp modelId="{15AB4ADB-B743-4BA0-9F2E-E5AAE3978B91}">
      <dsp:nvSpPr>
        <dsp:cNvPr id="0" name=""/>
        <dsp:cNvSpPr/>
      </dsp:nvSpPr>
      <dsp:spPr>
        <a:xfrm>
          <a:off x="0" y="3184129"/>
          <a:ext cx="9721079" cy="810023"/>
        </a:xfrm>
        <a:prstGeom prst="roundRect">
          <a:avLst/>
        </a:prstGeom>
        <a:solidFill>
          <a:schemeClr val="dk2">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GB" sz="2400" kern="1200" dirty="0" smtClean="0"/>
            <a:t>SharePoint native backup/restore limitations</a:t>
          </a:r>
          <a:endParaRPr lang="en-GB" sz="2400" kern="1200" dirty="0"/>
        </a:p>
      </dsp:txBody>
      <dsp:txXfrm>
        <a:off x="39542" y="3223671"/>
        <a:ext cx="9641995" cy="730939"/>
      </dsp:txXfrm>
    </dsp:sp>
    <dsp:sp modelId="{D7CA17FC-8E8B-4E37-BAA7-6261BAE07743}">
      <dsp:nvSpPr>
        <dsp:cNvPr id="0" name=""/>
        <dsp:cNvSpPr/>
      </dsp:nvSpPr>
      <dsp:spPr>
        <a:xfrm>
          <a:off x="0" y="3994153"/>
          <a:ext cx="9721079" cy="1210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8644" tIns="27940" rIns="156464" bIns="27940" numCol="1" spcCol="1270" anchor="t" anchorCtr="0">
          <a:noAutofit/>
        </a:bodyPr>
        <a:lstStyle/>
        <a:p>
          <a:pPr marL="228600" lvl="1" indent="-228600" algn="l" defTabSz="977900">
            <a:lnSpc>
              <a:spcPct val="90000"/>
            </a:lnSpc>
            <a:spcBef>
              <a:spcPct val="0"/>
            </a:spcBef>
            <a:spcAft>
              <a:spcPct val="20000"/>
            </a:spcAft>
            <a:buChar char="••"/>
          </a:pPr>
          <a:r>
            <a:rPr lang="en-GB" sz="2200" kern="1200" dirty="0" smtClean="0"/>
            <a:t>In-line item level recovery</a:t>
          </a:r>
          <a:endParaRPr lang="en-GB" sz="2200" kern="1200" dirty="0"/>
        </a:p>
        <a:p>
          <a:pPr marL="228600" lvl="1" indent="-228600" algn="l" defTabSz="977900">
            <a:lnSpc>
              <a:spcPct val="90000"/>
            </a:lnSpc>
            <a:spcBef>
              <a:spcPct val="0"/>
            </a:spcBef>
            <a:spcAft>
              <a:spcPct val="20000"/>
            </a:spcAft>
            <a:buChar char="••"/>
          </a:pPr>
          <a:r>
            <a:rPr lang="en-GB" sz="2200" kern="1200" dirty="0" smtClean="0"/>
            <a:t>Configuration and Central Admin database restore</a:t>
          </a:r>
          <a:endParaRPr lang="en-GB" sz="2200" kern="1200" dirty="0"/>
        </a:p>
        <a:p>
          <a:pPr marL="228600" lvl="1" indent="-228600" algn="l" defTabSz="977900">
            <a:lnSpc>
              <a:spcPct val="90000"/>
            </a:lnSpc>
            <a:spcBef>
              <a:spcPct val="0"/>
            </a:spcBef>
            <a:spcAft>
              <a:spcPct val="20000"/>
            </a:spcAft>
            <a:buChar char="••"/>
          </a:pPr>
          <a:endParaRPr lang="en-GB" sz="2200" kern="1200" dirty="0"/>
        </a:p>
      </dsp:txBody>
      <dsp:txXfrm>
        <a:off x="0" y="3994153"/>
        <a:ext cx="9721079" cy="12109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5BCDE6-DA68-40D2-951F-A463064B327F}">
      <dsp:nvSpPr>
        <dsp:cNvPr id="0" name=""/>
        <dsp:cNvSpPr/>
      </dsp:nvSpPr>
      <dsp:spPr>
        <a:xfrm>
          <a:off x="0" y="12510"/>
          <a:ext cx="9937104" cy="79707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GB" sz="2400" kern="1200" dirty="0" smtClean="0"/>
            <a:t>DPM capabilities</a:t>
          </a:r>
          <a:endParaRPr lang="en-GB" sz="2400" kern="1200" dirty="0"/>
        </a:p>
      </dsp:txBody>
      <dsp:txXfrm>
        <a:off x="38910" y="51420"/>
        <a:ext cx="9859284" cy="719250"/>
      </dsp:txXfrm>
    </dsp:sp>
    <dsp:sp modelId="{B19CA2B0-AC53-411E-843C-AE4B8E04497B}">
      <dsp:nvSpPr>
        <dsp:cNvPr id="0" name=""/>
        <dsp:cNvSpPr/>
      </dsp:nvSpPr>
      <dsp:spPr>
        <a:xfrm>
          <a:off x="0" y="809580"/>
          <a:ext cx="9937104" cy="2848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5503" tIns="27940" rIns="156464" bIns="27940" numCol="1" spcCol="1270" anchor="t" anchorCtr="0">
          <a:noAutofit/>
        </a:bodyPr>
        <a:lstStyle/>
        <a:p>
          <a:pPr marL="228600" lvl="1" indent="-228600" algn="l" defTabSz="977900">
            <a:lnSpc>
              <a:spcPct val="90000"/>
            </a:lnSpc>
            <a:spcBef>
              <a:spcPct val="0"/>
            </a:spcBef>
            <a:spcAft>
              <a:spcPct val="20000"/>
            </a:spcAft>
            <a:buChar char="••"/>
          </a:pPr>
          <a:r>
            <a:rPr lang="en-GB" sz="2200" kern="1200" dirty="0" smtClean="0"/>
            <a:t>In-line item level recovery</a:t>
          </a:r>
          <a:endParaRPr lang="en-GB" sz="2200" kern="1200" baseline="0" dirty="0" smtClean="0"/>
        </a:p>
        <a:p>
          <a:pPr marL="228600" lvl="1" indent="-228600" algn="l" defTabSz="977900">
            <a:lnSpc>
              <a:spcPct val="90000"/>
            </a:lnSpc>
            <a:spcBef>
              <a:spcPct val="0"/>
            </a:spcBef>
            <a:spcAft>
              <a:spcPct val="20000"/>
            </a:spcAft>
            <a:buChar char="••"/>
          </a:pPr>
          <a:r>
            <a:rPr lang="en-GB" sz="2200" kern="1200" dirty="0" smtClean="0"/>
            <a:t>Configuration and Central Admin database restore</a:t>
          </a:r>
          <a:endParaRPr lang="en-GB" sz="2200" kern="1200" dirty="0"/>
        </a:p>
        <a:p>
          <a:pPr marL="228600" lvl="1" indent="-228600" algn="l" defTabSz="977900">
            <a:lnSpc>
              <a:spcPct val="90000"/>
            </a:lnSpc>
            <a:spcBef>
              <a:spcPct val="0"/>
            </a:spcBef>
            <a:spcAft>
              <a:spcPct val="20000"/>
            </a:spcAft>
            <a:buChar char="••"/>
          </a:pPr>
          <a:r>
            <a:rPr lang="en-GB" sz="2200" kern="1200" baseline="0" dirty="0" smtClean="0"/>
            <a:t>Less storage required for backups</a:t>
          </a:r>
        </a:p>
        <a:p>
          <a:pPr marL="228600" lvl="1" indent="-228600" algn="l" defTabSz="977900">
            <a:lnSpc>
              <a:spcPct val="90000"/>
            </a:lnSpc>
            <a:spcBef>
              <a:spcPct val="0"/>
            </a:spcBef>
            <a:spcAft>
              <a:spcPct val="20000"/>
            </a:spcAft>
            <a:buChar char="••"/>
          </a:pPr>
          <a:r>
            <a:rPr lang="en-GB" sz="2200" kern="1200" baseline="0" dirty="0" smtClean="0"/>
            <a:t>Backup to the cloud</a:t>
          </a:r>
        </a:p>
        <a:p>
          <a:pPr marL="228600" lvl="1" indent="-228600" algn="l" defTabSz="977900">
            <a:lnSpc>
              <a:spcPct val="90000"/>
            </a:lnSpc>
            <a:spcBef>
              <a:spcPct val="0"/>
            </a:spcBef>
            <a:spcAft>
              <a:spcPct val="20000"/>
            </a:spcAft>
            <a:buChar char="••"/>
          </a:pPr>
          <a:r>
            <a:rPr lang="en-GB" sz="2200" kern="1200" baseline="0" dirty="0" smtClean="0"/>
            <a:t>Role based backup and recovery management and administration</a:t>
          </a:r>
        </a:p>
        <a:p>
          <a:pPr marL="228600" lvl="1" indent="-228600" algn="l" defTabSz="977900">
            <a:lnSpc>
              <a:spcPct val="90000"/>
            </a:lnSpc>
            <a:spcBef>
              <a:spcPct val="0"/>
            </a:spcBef>
            <a:spcAft>
              <a:spcPct val="20000"/>
            </a:spcAft>
            <a:buChar char="••"/>
          </a:pPr>
          <a:r>
            <a:rPr lang="en-GB" sz="2200" kern="1200" baseline="0" dirty="0" smtClean="0"/>
            <a:t>Protection of other Microsoft products e.g. Hyper-V</a:t>
          </a:r>
        </a:p>
        <a:p>
          <a:pPr marL="228600" lvl="1" indent="-228600" algn="l" defTabSz="977900">
            <a:lnSpc>
              <a:spcPct val="90000"/>
            </a:lnSpc>
            <a:spcBef>
              <a:spcPct val="0"/>
            </a:spcBef>
            <a:spcAft>
              <a:spcPct val="20000"/>
            </a:spcAft>
            <a:buChar char="••"/>
          </a:pPr>
          <a:endParaRPr lang="en-GB" sz="2200" kern="1200" baseline="0" dirty="0" smtClean="0"/>
        </a:p>
      </dsp:txBody>
      <dsp:txXfrm>
        <a:off x="0" y="809580"/>
        <a:ext cx="9937104" cy="2848320"/>
      </dsp:txXfrm>
    </dsp:sp>
    <dsp:sp modelId="{F2BEB721-7973-4112-9749-B1F671C8E460}">
      <dsp:nvSpPr>
        <dsp:cNvPr id="0" name=""/>
        <dsp:cNvSpPr/>
      </dsp:nvSpPr>
      <dsp:spPr>
        <a:xfrm>
          <a:off x="0" y="3657901"/>
          <a:ext cx="9937104" cy="79707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GB" sz="2400" kern="1200" dirty="0" smtClean="0"/>
            <a:t>DPM limitations</a:t>
          </a:r>
          <a:endParaRPr lang="en-GB" sz="2400" kern="1200" dirty="0"/>
        </a:p>
      </dsp:txBody>
      <dsp:txXfrm>
        <a:off x="38910" y="3696811"/>
        <a:ext cx="9859284" cy="719250"/>
      </dsp:txXfrm>
    </dsp:sp>
    <dsp:sp modelId="{45486DA3-D3F1-4045-94A0-87A633FBBBF5}">
      <dsp:nvSpPr>
        <dsp:cNvPr id="0" name=""/>
        <dsp:cNvSpPr/>
      </dsp:nvSpPr>
      <dsp:spPr>
        <a:xfrm>
          <a:off x="0" y="4454971"/>
          <a:ext cx="9937104"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5503" tIns="27940" rIns="156464" bIns="27940" numCol="1" spcCol="1270" anchor="t" anchorCtr="0">
          <a:noAutofit/>
        </a:bodyPr>
        <a:lstStyle/>
        <a:p>
          <a:pPr marL="228600" lvl="1" indent="-228600" algn="l" defTabSz="977900">
            <a:lnSpc>
              <a:spcPct val="90000"/>
            </a:lnSpc>
            <a:spcBef>
              <a:spcPct val="0"/>
            </a:spcBef>
            <a:spcAft>
              <a:spcPct val="20000"/>
            </a:spcAft>
            <a:buChar char="••"/>
          </a:pPr>
          <a:r>
            <a:rPr lang="en-GB" sz="2200" kern="1200" dirty="0" smtClean="0"/>
            <a:t>Service Applications</a:t>
          </a:r>
          <a:endParaRPr lang="en-GB" sz="2200" kern="1200" dirty="0"/>
        </a:p>
      </dsp:txBody>
      <dsp:txXfrm>
        <a:off x="0" y="4454971"/>
        <a:ext cx="9937104" cy="10598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E33CE6-BA08-4BE2-A961-CFB04DCFA118}">
      <dsp:nvSpPr>
        <dsp:cNvPr id="0" name=""/>
        <dsp:cNvSpPr/>
      </dsp:nvSpPr>
      <dsp:spPr>
        <a:xfrm>
          <a:off x="483252" y="3243102"/>
          <a:ext cx="9664933" cy="1065490"/>
        </a:xfrm>
        <a:prstGeom prst="rect">
          <a:avLst/>
        </a:prstGeom>
        <a:solidFill>
          <a:schemeClr val="dk2">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GB" sz="2400" kern="1200" dirty="0" smtClean="0"/>
            <a:t>Create and configure a protection group</a:t>
          </a:r>
          <a:endParaRPr lang="en-GB" sz="2400" kern="1200" dirty="0"/>
        </a:p>
      </dsp:txBody>
      <dsp:txXfrm>
        <a:off x="483252" y="3243102"/>
        <a:ext cx="9664933" cy="1065490"/>
      </dsp:txXfrm>
    </dsp:sp>
    <dsp:sp modelId="{EE0AA8E1-33E5-4704-9CE1-87B32EA867B9}">
      <dsp:nvSpPr>
        <dsp:cNvPr id="0" name=""/>
        <dsp:cNvSpPr/>
      </dsp:nvSpPr>
      <dsp:spPr>
        <a:xfrm rot="10800000">
          <a:off x="483252" y="1621958"/>
          <a:ext cx="9664933" cy="1638724"/>
        </a:xfrm>
        <a:prstGeom prst="upArrowCallout">
          <a:avLst/>
        </a:prstGeom>
        <a:solidFill>
          <a:schemeClr val="dk2">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GB" sz="2400" kern="1200" dirty="0" smtClean="0"/>
            <a:t>Configure the WSS Writer service with ConfigureSharePoint.exe </a:t>
          </a:r>
          <a:endParaRPr lang="en-GB" sz="2400" kern="1200" dirty="0"/>
        </a:p>
      </dsp:txBody>
      <dsp:txXfrm rot="10800000">
        <a:off x="483252" y="1621958"/>
        <a:ext cx="9664933" cy="1064794"/>
      </dsp:txXfrm>
    </dsp:sp>
    <dsp:sp modelId="{D35F6671-D001-4513-B219-5132855DB8D1}">
      <dsp:nvSpPr>
        <dsp:cNvPr id="0" name=""/>
        <dsp:cNvSpPr/>
      </dsp:nvSpPr>
      <dsp:spPr>
        <a:xfrm rot="10800000">
          <a:off x="483252" y="814"/>
          <a:ext cx="9664933" cy="1638724"/>
        </a:xfrm>
        <a:prstGeom prst="upArrowCallout">
          <a:avLst/>
        </a:prstGeom>
        <a:solidFill>
          <a:schemeClr val="dk2">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GB" sz="2400" kern="1200" dirty="0" smtClean="0"/>
            <a:t>Install the DPM agent</a:t>
          </a:r>
          <a:endParaRPr lang="en-GB" sz="2400" kern="1200" dirty="0"/>
        </a:p>
      </dsp:txBody>
      <dsp:txXfrm rot="10800000">
        <a:off x="483252" y="814"/>
        <a:ext cx="9664933" cy="10647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DD6D414-24A9-49C7-AC99-ED4A3A461D1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6048058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BFCF80-20F7-4F85-83D3-EB390F4990D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029463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BFCF80-20F7-4F85-83D3-EB390F4990D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893761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E49EA3-386A-477C-841D-3078D450E74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40014248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C6D2E7-6E03-488A-BA8B-01A47111983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5782800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51D1623-D2E7-4199-A400-42A7911520A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393836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CAB44E-C490-4A05-981A-AB6CAB2DBB5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1245235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51E94AE-10E4-4240-AF39-2B4D77F4C6B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185200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5C7557-7BE9-4E7A-9F51-BD9B99910B2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5048095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783F356-78F0-4CCA-83E6-89E0B119CF2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193360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DA8FCDA-43E3-4539-90C8-F86770D9976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724065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B91E29E-A7F4-4B2B-8375-F865BE1E4BD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3525052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4DBE409-7639-4786-ADAD-758751D2F53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6278418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BFCF80-20F7-4F85-83D3-EB390F4990D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21619391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BFCF80-20F7-4F85-83D3-EB390F4990D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42820025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BFCF80-20F7-4F85-83D3-EB390F4990D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3351578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BFCF80-20F7-4F85-83D3-EB390F4990D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16278113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E49EA3-386A-477C-841D-3078D450E74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1021164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 typeface="Arial" pitchFamily="34" charset="0"/>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D50B50-174F-4FA7-AD45-4F7879F00C4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35499881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F41D6C-336A-41BC-8594-6682A515E50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3645035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6E3E86C-E1A0-4568-B591-136B5E4CA07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680018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99AB4DA-FCAA-4FA6-AC8F-06E4C988C26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3575702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63" eaLnBrk="1" fontAlgn="auto" hangingPunct="1">
              <a:lnSpc>
                <a:spcPct val="90000"/>
              </a:lnSpc>
              <a:spcBef>
                <a:spcPts val="0"/>
              </a:spcBef>
              <a:spcAft>
                <a:spcPts val="333"/>
              </a:spcAf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99AB4DA-FCAA-4FA6-AC8F-06E4C988C26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2523469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3976D53-0BF4-48FA-AB07-18A4DAFB3D2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41183808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5:24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594895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E5CD5D-9EE1-49CD-AB43-AA2E6401F4D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690602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AADBCC-E804-4450-B2B1-CABEEC666B9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327447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032569B-DD13-48E5-A107-FC0CFA8BBA6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56730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838C053-D5F0-4D58-BF0D-E63E4312084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229857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8712" marR="0" lvl="1" indent="-171450" algn="l" defTabSz="932742" rtl="0" eaLnBrk="1" fontAlgn="auto" latinLnBrk="0" hangingPunct="1">
              <a:lnSpc>
                <a:spcPct val="90000"/>
              </a:lnSpc>
              <a:spcBef>
                <a:spcPts val="0"/>
              </a:spcBef>
              <a:spcAft>
                <a:spcPts val="340"/>
              </a:spcAft>
              <a:buClrTx/>
              <a:buSzTx/>
              <a:buFont typeface="Arial" pitchFamily="34" charset="0"/>
              <a:buChar char="•"/>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D50B50-174F-4FA7-AD45-4F7879F00C4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343912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56928B5-1CE1-48E9-B841-0E8519CBFB1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1110923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4126834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val="0"/>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59676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6491811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864353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2523466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4392392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1953642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035393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87732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528716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1747246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4556488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43246167"/>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4023195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800569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323218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282262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612264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982213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017771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24326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16232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7635767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45400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8940936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670081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56565039"/>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54917655"/>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470041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700038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1917932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8961791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014441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7.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44027974"/>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32156273"/>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31.xml"/><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31.xml"/><Relationship Id="rId5" Type="http://schemas.openxmlformats.org/officeDocument/2006/relationships/image" Target="../media/image42.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31.xml"/><Relationship Id="rId5" Type="http://schemas.openxmlformats.org/officeDocument/2006/relationships/image" Target="../media/image42.pn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8.xml"/><Relationship Id="rId5" Type="http://schemas.openxmlformats.org/officeDocument/2006/relationships/hyperlink" Target="http://sharepoint.microsoft.com/blogs/fromthefield" TargetMode="External"/><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31.xml"/><Relationship Id="rId5" Type="http://schemas.openxmlformats.org/officeDocument/2006/relationships/image" Target="../media/image43.png"/><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3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3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3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8.xml"/><Relationship Id="rId1" Type="http://schemas.openxmlformats.org/officeDocument/2006/relationships/slideLayout" Target="../slideLayouts/slideLayout3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3" Type="http://schemas.openxmlformats.org/officeDocument/2006/relationships/image" Target="../media/image11.png"/><Relationship Id="rId21" Type="http://schemas.openxmlformats.org/officeDocument/2006/relationships/image" Target="../media/image29.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2" Type="http://schemas.openxmlformats.org/officeDocument/2006/relationships/notesSlide" Target="../notesSlides/notesSlide6.xml"/><Relationship Id="rId16" Type="http://schemas.openxmlformats.org/officeDocument/2006/relationships/image" Target="../media/image24.png"/><Relationship Id="rId20" Type="http://schemas.openxmlformats.org/officeDocument/2006/relationships/image" Target="../media/image28.png"/><Relationship Id="rId1" Type="http://schemas.openxmlformats.org/officeDocument/2006/relationships/slideLayout" Target="../slideLayouts/slideLayout16.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10" Type="http://schemas.openxmlformats.org/officeDocument/2006/relationships/image" Target="../media/image18.png"/><Relationship Id="rId19"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ConfigureSharePoint.exe</a:t>
            </a:r>
            <a:endParaRPr lang="en-GB" dirty="0"/>
          </a:p>
        </p:txBody>
      </p:sp>
      <p:pic>
        <p:nvPicPr>
          <p:cNvPr id="1026" name="Picture 2" descr="image001"/>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273749" y="1553046"/>
            <a:ext cx="7888977" cy="46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5236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177677" y="2609580"/>
            <a:ext cx="4359240" cy="2447477"/>
          </a:xfrm>
          <a:prstGeom prst="rect">
            <a:avLst/>
          </a:prstGeom>
        </p:spPr>
      </p:pic>
      <p:sp>
        <p:nvSpPr>
          <p:cNvPr id="2" name="Title 1"/>
          <p:cNvSpPr>
            <a:spLocks noGrp="1"/>
          </p:cNvSpPr>
          <p:nvPr>
            <p:ph type="title"/>
          </p:nvPr>
        </p:nvSpPr>
        <p:spPr/>
        <p:txBody>
          <a:bodyPr/>
          <a:lstStyle/>
          <a:p>
            <a:r>
              <a:rPr lang="en-GB" dirty="0" smtClean="0"/>
              <a:t>One tick ‘farm’ protection</a:t>
            </a:r>
            <a:endParaRPr lang="en-GB" dirty="0"/>
          </a:p>
        </p:txBody>
      </p:sp>
      <p:sp>
        <p:nvSpPr>
          <p:cNvPr id="4" name="Text Placeholder 2"/>
          <p:cNvSpPr txBox="1">
            <a:spLocks/>
          </p:cNvSpPr>
          <p:nvPr/>
        </p:nvSpPr>
        <p:spPr>
          <a:xfrm>
            <a:off x="1943805" y="1441001"/>
            <a:ext cx="8548864" cy="1003844"/>
          </a:xfrm>
          <a:prstGeom prst="rect">
            <a:avLst/>
          </a:prstGeom>
        </p:spPr>
        <p:txBody>
          <a:bodyPr>
            <a:normAutofit/>
          </a:bodyPr>
          <a:lstStyle>
            <a:lvl1pPr marL="0" indent="0" algn="l" defTabSz="457200" rtl="0" eaLnBrk="1" latinLnBrk="0" hangingPunct="1">
              <a:spcBef>
                <a:spcPct val="20000"/>
              </a:spcBef>
              <a:spcAft>
                <a:spcPts val="600"/>
              </a:spcAft>
              <a:buFont typeface="Arial"/>
              <a:buNone/>
              <a:defRPr sz="2200" kern="1200">
                <a:solidFill>
                  <a:schemeClr val="accent2"/>
                </a:solidFill>
                <a:effectLst>
                  <a:outerShdw blurRad="76200" dist="38100" dir="2700000">
                    <a:srgbClr val="000000">
                      <a:alpha val="43000"/>
                    </a:srgbClr>
                  </a:outerShdw>
                </a:effectLst>
                <a:latin typeface="+mn-lt"/>
                <a:ea typeface="+mn-ea"/>
                <a:cs typeface="+mn-cs"/>
              </a:defRPr>
            </a:lvl1pPr>
            <a:lvl2pPr marL="346075" indent="-346075" algn="l" defTabSz="457200" rtl="0" eaLnBrk="1" latinLnBrk="0" hangingPunct="1">
              <a:lnSpc>
                <a:spcPct val="120000"/>
              </a:lnSpc>
              <a:spcBef>
                <a:spcPct val="20000"/>
              </a:spcBef>
              <a:buSzPct val="100000"/>
              <a:buFontTx/>
              <a:buBlip>
                <a:blip r:embed="rId4"/>
              </a:buBlip>
              <a:defRPr sz="1800" kern="1200">
                <a:solidFill>
                  <a:srgbClr val="A4A5A5"/>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742950" indent="-396875" algn="l" defTabSz="457200" rtl="0" eaLnBrk="1" latinLnBrk="0" hangingPunct="1">
              <a:spcBef>
                <a:spcPct val="20000"/>
              </a:spcBef>
              <a:buFont typeface="Arial"/>
              <a:buChar char="–"/>
              <a:defRPr sz="1800" kern="1200">
                <a:solidFill>
                  <a:schemeClr val="accent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endParaRPr lang="en-US" sz="2244" dirty="0">
              <a:solidFill>
                <a:srgbClr val="00A651"/>
              </a:solidFill>
            </a:endParaRPr>
          </a:p>
          <a:p>
            <a:pPr>
              <a:defRPr/>
            </a:pPr>
            <a:endParaRPr lang="en-US" sz="2244" dirty="0">
              <a:solidFill>
                <a:srgbClr val="00A651"/>
              </a:solidFill>
            </a:endParaRPr>
          </a:p>
        </p:txBody>
      </p:sp>
      <p:sp>
        <p:nvSpPr>
          <p:cNvPr id="7" name="Right Arrow 6"/>
          <p:cNvSpPr/>
          <p:nvPr/>
        </p:nvSpPr>
        <p:spPr bwMode="auto">
          <a:xfrm>
            <a:off x="5138117" y="3471449"/>
            <a:ext cx="1687760" cy="723740"/>
          </a:xfrm>
          <a:prstGeom prst="rightArrow">
            <a:avLst/>
          </a:prstGeom>
          <a:solidFill>
            <a:schemeClr val="tx2"/>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93256" tIns="46628" rIns="93256" bIns="46628" anchor="ctr"/>
          <a:lstStyle/>
          <a:p>
            <a:pPr algn="ctr" defTabSz="932290">
              <a:defRPr/>
            </a:pPr>
            <a:endParaRPr lang="en-GB" sz="2040" dirty="0">
              <a:solidFill>
                <a:srgbClr val="FFFFFF"/>
              </a:solidFill>
              <a:effectLst>
                <a:outerShdw blurRad="38100" dist="38100" dir="2700000" algn="tl">
                  <a:srgbClr val="000000">
                    <a:alpha val="43137"/>
                  </a:srgbClr>
                </a:outerShdw>
              </a:effectLst>
              <a:latin typeface="Calibri" pitchFamily="34" charset="0"/>
            </a:endParaRPr>
          </a:p>
        </p:txBody>
      </p:sp>
      <p:sp>
        <p:nvSpPr>
          <p:cNvPr id="11" name="Rectangle 10"/>
          <p:cNvSpPr/>
          <p:nvPr/>
        </p:nvSpPr>
        <p:spPr bwMode="auto">
          <a:xfrm>
            <a:off x="7200875" y="1409029"/>
            <a:ext cx="4633986" cy="2930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SQL </a:t>
            </a:r>
            <a:r>
              <a:rPr lang="en-US" sz="2000" b="1" dirty="0">
                <a:gradFill>
                  <a:gsLst>
                    <a:gs pos="0">
                      <a:srgbClr val="FFFFFF"/>
                    </a:gs>
                    <a:gs pos="100000">
                      <a:srgbClr val="FFFFFF"/>
                    </a:gs>
                  </a:gsLst>
                  <a:lin ang="5400000" scaled="0"/>
                </a:gradFill>
                <a:ea typeface="Segoe UI" pitchFamily="34" charset="0"/>
                <a:cs typeface="Segoe UI" pitchFamily="34" charset="0"/>
              </a:rPr>
              <a:t>Server 1</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a:t>
            </a:r>
            <a:r>
              <a:rPr lang="en-US" dirty="0">
                <a:gradFill>
                  <a:gsLst>
                    <a:gs pos="0">
                      <a:srgbClr val="FFFFFF"/>
                    </a:gs>
                    <a:gs pos="100000">
                      <a:srgbClr val="FFFFFF"/>
                    </a:gs>
                  </a:gsLst>
                  <a:lin ang="5400000" scaled="0"/>
                </a:gradFill>
                <a:ea typeface="Segoe UI" pitchFamily="34" charset="0"/>
                <a:cs typeface="Segoe UI" pitchFamily="34" charset="0"/>
              </a:rPr>
              <a:t>:\</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+ContentDB1.mdf</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+ContentDB1.ldf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F</a:t>
            </a:r>
            <a:r>
              <a:rPr lang="en-US" dirty="0">
                <a:gradFill>
                  <a:gsLst>
                    <a:gs pos="0">
                      <a:srgbClr val="FFFFFF"/>
                    </a:gs>
                    <a:gs pos="100000">
                      <a:srgbClr val="FFFFFF"/>
                    </a:gs>
                  </a:gsLst>
                  <a:lin ang="5400000" scaled="0"/>
                </a:gradFill>
                <a:ea typeface="Segoe UI" pitchFamily="34" charset="0"/>
                <a:cs typeface="Segoe UI" pitchFamily="34" charset="0"/>
              </a:rPr>
              <a:t>:\</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+ContentDB2.mdf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+ContentDB2.ldf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G</a:t>
            </a:r>
            <a:r>
              <a:rPr lang="en-US" dirty="0">
                <a:gradFill>
                  <a:gsLst>
                    <a:gs pos="0">
                      <a:srgbClr val="FFFFFF"/>
                    </a:gs>
                    <a:gs pos="100000">
                      <a:srgbClr val="FFFFFF"/>
                    </a:gs>
                  </a:gsLst>
                  <a:lin ang="5400000" scaled="0"/>
                </a:gradFill>
                <a:ea typeface="Segoe UI" pitchFamily="34" charset="0"/>
                <a:cs typeface="Segoe UI" pitchFamily="34" charset="0"/>
              </a:rPr>
              <a:t>:\</a:t>
            </a: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 </a:t>
            </a:r>
            <a:r>
              <a:rPr lang="en-US" dirty="0" smtClean="0">
                <a:gradFill>
                  <a:gsLst>
                    <a:gs pos="0">
                      <a:srgbClr val="FFFFFF"/>
                    </a:gs>
                    <a:gs pos="100000">
                      <a:srgbClr val="FFFFFF"/>
                    </a:gs>
                  </a:gsLst>
                  <a:lin ang="5400000" scaled="0"/>
                </a:gradFill>
                <a:ea typeface="Segoe UI" pitchFamily="34" charset="0"/>
                <a:cs typeface="Segoe UI" pitchFamily="34" charset="0"/>
              </a:rPr>
              <a:t>  +</a:t>
            </a:r>
            <a:r>
              <a:rPr lang="en-US" dirty="0" err="1" smtClean="0">
                <a:gradFill>
                  <a:gsLst>
                    <a:gs pos="0">
                      <a:srgbClr val="FFFFFF"/>
                    </a:gs>
                    <a:gs pos="100000">
                      <a:srgbClr val="FFFFFF"/>
                    </a:gs>
                  </a:gsLst>
                  <a:lin ang="5400000" scaled="0"/>
                </a:gradFill>
                <a:ea typeface="Segoe UI" pitchFamily="34" charset="0"/>
                <a:cs typeface="Segoe UI" pitchFamily="34" charset="0"/>
              </a:rPr>
              <a:t>ConfigDB.mdf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 </a:t>
            </a:r>
            <a:r>
              <a:rPr lang="en-US" dirty="0" smtClean="0">
                <a:gradFill>
                  <a:gsLst>
                    <a:gs pos="0">
                      <a:srgbClr val="FFFFFF"/>
                    </a:gs>
                    <a:gs pos="100000">
                      <a:srgbClr val="FFFFFF"/>
                    </a:gs>
                  </a:gsLst>
                  <a:lin ang="5400000" scaled="0"/>
                </a:gradFill>
                <a:ea typeface="Segoe UI" pitchFamily="34" charset="0"/>
                <a:cs typeface="Segoe UI" pitchFamily="34" charset="0"/>
              </a:rPr>
              <a:t>  +</a:t>
            </a:r>
            <a:r>
              <a:rPr lang="en-US" dirty="0" err="1" smtClean="0">
                <a:gradFill>
                  <a:gsLst>
                    <a:gs pos="0">
                      <a:srgbClr val="FFFFFF"/>
                    </a:gs>
                    <a:gs pos="100000">
                      <a:srgbClr val="FFFFFF"/>
                    </a:gs>
                  </a:gsLst>
                  <a:lin ang="5400000" scaled="0"/>
                </a:gradFill>
                <a:ea typeface="Segoe UI" pitchFamily="34" charset="0"/>
                <a:cs typeface="Segoe UI" pitchFamily="34" charset="0"/>
              </a:rPr>
              <a:t>ConfigDB.ldf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7200875" y="4391370"/>
            <a:ext cx="4633986" cy="20582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spcBef>
                <a:spcPct val="0"/>
              </a:spcBef>
              <a:spcAft>
                <a:spcPct val="0"/>
              </a:spcAft>
            </a:pPr>
            <a:r>
              <a:rPr lang="en-US" sz="2000" b="1" dirty="0">
                <a:gradFill>
                  <a:gsLst>
                    <a:gs pos="0">
                      <a:srgbClr val="FFFFFF"/>
                    </a:gs>
                    <a:gs pos="100000">
                      <a:srgbClr val="FFFFFF"/>
                    </a:gs>
                  </a:gsLst>
                  <a:lin ang="5400000" scaled="0"/>
                </a:gradFill>
                <a:ea typeface="Segoe UI" pitchFamily="34" charset="0"/>
                <a:cs typeface="Segoe UI" pitchFamily="34" charset="0"/>
              </a:rPr>
              <a:t>SQL Server </a:t>
            </a:r>
            <a:r>
              <a:rPr lang="en-US" sz="2000" b="1" dirty="0" smtClean="0">
                <a:gradFill>
                  <a:gsLst>
                    <a:gs pos="0">
                      <a:srgbClr val="FFFFFF"/>
                    </a:gs>
                    <a:gs pos="100000">
                      <a:srgbClr val="FFFFFF"/>
                    </a:gs>
                  </a:gsLst>
                  <a:lin ang="5400000" scaled="0"/>
                </a:gradFill>
                <a:ea typeface="Segoe UI" pitchFamily="34" charset="0"/>
                <a:cs typeface="Segoe UI" pitchFamily="34" charset="0"/>
              </a:rPr>
              <a:t>2</a:t>
            </a:r>
            <a:endParaRPr lang="en-US" sz="2000" b="1"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+ContentDB3.mdf</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+ContentDB3.ldf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+ContentDB4.mdf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+ContentDB4.ldf</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5647078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4346029" y="1913086"/>
            <a:ext cx="6141409" cy="2482387"/>
          </a:xfrm>
          <a:prstGeom prst="rect">
            <a:avLst/>
          </a:prstGeom>
          <a:noFill/>
          <a:ln w="12700">
            <a:solidFill>
              <a:schemeClr val="accent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GB" dirty="0" smtClean="0"/>
              <a:t>Backup: data flow</a:t>
            </a:r>
            <a:endParaRPr lang="en-GB" dirty="0"/>
          </a:p>
        </p:txBody>
      </p:sp>
      <p:pic>
        <p:nvPicPr>
          <p:cNvPr id="6"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1653133" y="3761679"/>
            <a:ext cx="1828800" cy="1828800"/>
          </a:xfrm>
          <a:prstGeom prst="rect">
            <a:avLst/>
          </a:prstGeom>
          <a:noFill/>
        </p:spPr>
      </p:pic>
      <p:pic>
        <p:nvPicPr>
          <p:cNvPr id="7"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798949" y="4696934"/>
            <a:ext cx="561554" cy="561554"/>
          </a:xfrm>
          <a:prstGeom prst="rect">
            <a:avLst/>
          </a:prstGeom>
          <a:noFill/>
        </p:spPr>
      </p:pic>
      <p:pic>
        <p:nvPicPr>
          <p:cNvPr id="13"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861314" y="4907227"/>
            <a:ext cx="561554" cy="561554"/>
          </a:xfrm>
          <a:prstGeom prst="rect">
            <a:avLst/>
          </a:prstGeom>
          <a:noFill/>
        </p:spPr>
      </p:pic>
      <p:pic>
        <p:nvPicPr>
          <p:cNvPr id="1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079726" y="5000369"/>
            <a:ext cx="561554" cy="561554"/>
          </a:xfrm>
          <a:prstGeom prst="rect">
            <a:avLst/>
          </a:prstGeom>
          <a:noFill/>
        </p:spPr>
      </p:pic>
      <p:pic>
        <p:nvPicPr>
          <p:cNvPr id="15"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4913620" y="2330882"/>
            <a:ext cx="1828800" cy="1828800"/>
          </a:xfrm>
          <a:prstGeom prst="rect">
            <a:avLst/>
          </a:prstGeom>
          <a:noFill/>
        </p:spPr>
      </p:pic>
      <p:cxnSp>
        <p:nvCxnSpPr>
          <p:cNvPr id="24" name="Straight Arrow Connector 23"/>
          <p:cNvCxnSpPr/>
          <p:nvPr/>
        </p:nvCxnSpPr>
        <p:spPr>
          <a:xfrm flipV="1">
            <a:off x="2959946" y="3245282"/>
            <a:ext cx="2255272" cy="630059"/>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754955" y="1941916"/>
            <a:ext cx="213693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SharePoint server</a:t>
            </a:r>
          </a:p>
        </p:txBody>
      </p:sp>
      <p:sp>
        <p:nvSpPr>
          <p:cNvPr id="26" name="TextBox 25"/>
          <p:cNvSpPr txBox="1"/>
          <p:nvPr/>
        </p:nvSpPr>
        <p:spPr>
          <a:xfrm>
            <a:off x="7809963" y="1941917"/>
            <a:ext cx="209102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Database servers</a:t>
            </a:r>
          </a:p>
        </p:txBody>
      </p:sp>
      <p:sp>
        <p:nvSpPr>
          <p:cNvPr id="27" name="TextBox 26"/>
          <p:cNvSpPr txBox="1"/>
          <p:nvPr/>
        </p:nvSpPr>
        <p:spPr>
          <a:xfrm>
            <a:off x="1781003" y="5616793"/>
            <a:ext cx="1547411"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DPM server</a:t>
            </a:r>
          </a:p>
        </p:txBody>
      </p:sp>
      <p:cxnSp>
        <p:nvCxnSpPr>
          <p:cNvPr id="39" name="Straight Arrow Connector 38"/>
          <p:cNvCxnSpPr/>
          <p:nvPr/>
        </p:nvCxnSpPr>
        <p:spPr>
          <a:xfrm>
            <a:off x="8162103" y="4228710"/>
            <a:ext cx="0" cy="492688"/>
          </a:xfrm>
          <a:prstGeom prst="straightConnector1">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47"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8658639" y="2374830"/>
            <a:ext cx="1828800" cy="1828800"/>
          </a:xfrm>
          <a:prstGeom prst="rect">
            <a:avLst/>
          </a:prstGeom>
          <a:noFill/>
        </p:spPr>
      </p:pic>
      <p:pic>
        <p:nvPicPr>
          <p:cNvPr id="48"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7315159" y="2381857"/>
            <a:ext cx="1828800" cy="1828800"/>
          </a:xfrm>
          <a:prstGeom prst="rect">
            <a:avLst/>
          </a:prstGeom>
          <a:noFill/>
        </p:spPr>
      </p:pic>
      <p:cxnSp>
        <p:nvCxnSpPr>
          <p:cNvPr id="50" name="Straight Arrow Connector 49"/>
          <p:cNvCxnSpPr/>
          <p:nvPr/>
        </p:nvCxnSpPr>
        <p:spPr>
          <a:xfrm>
            <a:off x="6417009" y="3026943"/>
            <a:ext cx="2726950"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5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9437174" y="3541772"/>
            <a:ext cx="561554" cy="561554"/>
          </a:xfrm>
          <a:prstGeom prst="rect">
            <a:avLst/>
          </a:prstGeom>
          <a:noFill/>
        </p:spPr>
      </p:pic>
      <p:pic>
        <p:nvPicPr>
          <p:cNvPr id="55"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143958" y="3509994"/>
            <a:ext cx="561554" cy="561554"/>
          </a:xfrm>
          <a:prstGeom prst="rect">
            <a:avLst/>
          </a:prstGeom>
          <a:noFill/>
        </p:spPr>
      </p:pic>
      <p:pic>
        <p:nvPicPr>
          <p:cNvPr id="56"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006660" y="3597422"/>
            <a:ext cx="561554" cy="561554"/>
          </a:xfrm>
          <a:prstGeom prst="rect">
            <a:avLst/>
          </a:prstGeom>
          <a:noFill/>
        </p:spPr>
      </p:pic>
      <p:cxnSp>
        <p:nvCxnSpPr>
          <p:cNvPr id="72" name="Straight Arrow Connector 71"/>
          <p:cNvCxnSpPr/>
          <p:nvPr/>
        </p:nvCxnSpPr>
        <p:spPr>
          <a:xfrm>
            <a:off x="6417008" y="3488937"/>
            <a:ext cx="1284685"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9573039" y="4210657"/>
            <a:ext cx="0" cy="1014797"/>
          </a:xfrm>
          <a:prstGeom prst="straightConnector1">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3257436" y="4721398"/>
            <a:ext cx="4921200" cy="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3257435" y="5225454"/>
            <a:ext cx="6336000" cy="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3060269" y="3647518"/>
            <a:ext cx="2255272" cy="630059"/>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6285580" y="3011921"/>
            <a:ext cx="1418017"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solidFill>
                  <a:srgbClr val="505050"/>
                </a:solidFill>
              </a:rPr>
              <a:t>VSS Writers</a:t>
            </a:r>
          </a:p>
        </p:txBody>
      </p:sp>
      <p:pic>
        <p:nvPicPr>
          <p:cNvPr id="95"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7871013" y="4016431"/>
            <a:ext cx="561554" cy="561554"/>
          </a:xfrm>
          <a:prstGeom prst="rect">
            <a:avLst/>
          </a:prstGeom>
          <a:noFill/>
        </p:spPr>
      </p:pic>
      <p:pic>
        <p:nvPicPr>
          <p:cNvPr id="97"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9300140" y="4037998"/>
            <a:ext cx="561554" cy="561554"/>
          </a:xfrm>
          <a:prstGeom prst="rect">
            <a:avLst/>
          </a:prstGeom>
          <a:noFill/>
        </p:spPr>
      </p:pic>
      <p:pic>
        <p:nvPicPr>
          <p:cNvPr id="90" name="Picture 4" descr="\\MAGNUM\Projects\Microsoft\Cloud Power FY12\Design\Icons\PNGs\IT_guy.png"/>
          <p:cNvPicPr>
            <a:picLocks noChangeAspect="1" noChangeArrowheads="1"/>
          </p:cNvPicPr>
          <p:nvPr/>
        </p:nvPicPr>
        <p:blipFill>
          <a:blip r:embed="rId5" cstate="print">
            <a:duotone>
              <a:prstClr val="black"/>
              <a:schemeClr val="tx2">
                <a:tint val="45000"/>
                <a:satMod val="400000"/>
              </a:schemeClr>
            </a:duotone>
          </a:blip>
          <a:stretch>
            <a:fillRect/>
          </a:stretch>
        </p:blipFill>
        <p:spPr bwMode="auto">
          <a:xfrm>
            <a:off x="4584762" y="3673458"/>
            <a:ext cx="657713" cy="657713"/>
          </a:xfrm>
          <a:prstGeom prst="rect">
            <a:avLst/>
          </a:prstGeom>
          <a:noFill/>
        </p:spPr>
      </p:pic>
    </p:spTree>
    <p:extLst>
      <p:ext uri="{BB962C8B-B14F-4D97-AF65-F5344CB8AC3E}">
        <p14:creationId xmlns:p14="http://schemas.microsoft.com/office/powerpoint/2010/main" val="33602740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left)">
                                      <p:cBhvr>
                                        <p:cTn id="12" dur="500"/>
                                        <p:tgtEl>
                                          <p:spTgt spid="50"/>
                                        </p:tgtEl>
                                      </p:cBhvr>
                                    </p:animEffect>
                                  </p:childTnLst>
                                </p:cTn>
                              </p:par>
                              <p:par>
                                <p:cTn id="13" presetID="22" presetClass="entr" presetSubtype="8" fill="hold" nodeType="with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wipe(left)">
                                      <p:cBhvr>
                                        <p:cTn id="15" dur="500"/>
                                        <p:tgtEl>
                                          <p:spTgt spid="72"/>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8"/>
                                        </p:tgtEl>
                                        <p:attrNameLst>
                                          <p:attrName>style.visibility</p:attrName>
                                        </p:attrNameLst>
                                      </p:cBhvr>
                                      <p:to>
                                        <p:strVal val="visible"/>
                                      </p:to>
                                    </p:set>
                                    <p:animEffect transition="in" filter="wipe(left)">
                                      <p:cBhvr>
                                        <p:cTn id="18" dur="500"/>
                                        <p:tgtEl>
                                          <p:spTgt spid="8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up)">
                                      <p:cBhvr>
                                        <p:cTn id="23" dur="500"/>
                                        <p:tgtEl>
                                          <p:spTgt spid="39"/>
                                        </p:tgtEl>
                                      </p:cBhvr>
                                    </p:animEffect>
                                  </p:childTnLst>
                                </p:cTn>
                              </p:par>
                            </p:childTnLst>
                          </p:cTn>
                        </p:par>
                        <p:par>
                          <p:cTn id="24" fill="hold">
                            <p:stCondLst>
                              <p:cond delay="500"/>
                            </p:stCondLst>
                            <p:childTnLst>
                              <p:par>
                                <p:cTn id="25" presetID="22" presetClass="entr" presetSubtype="2"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wipe(right)">
                                      <p:cBhvr>
                                        <p:cTn id="27" dur="500"/>
                                        <p:tgtEl>
                                          <p:spTgt spid="77"/>
                                        </p:tgtEl>
                                      </p:cBhvr>
                                    </p:animEffect>
                                  </p:childTnLst>
                                </p:cTn>
                              </p:par>
                              <p:par>
                                <p:cTn id="28" presetID="22" presetClass="entr" presetSubtype="1" fill="hold" nodeType="with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up)">
                                      <p:cBhvr>
                                        <p:cTn id="30" dur="500"/>
                                        <p:tgtEl>
                                          <p:spTgt spid="75"/>
                                        </p:tgtEl>
                                      </p:cBhvr>
                                    </p:animEffect>
                                  </p:childTnLst>
                                </p:cTn>
                              </p:par>
                            </p:childTnLst>
                          </p:cTn>
                        </p:par>
                        <p:par>
                          <p:cTn id="31" fill="hold">
                            <p:stCondLst>
                              <p:cond delay="1000"/>
                            </p:stCondLst>
                            <p:childTnLst>
                              <p:par>
                                <p:cTn id="32" presetID="22" presetClass="entr" presetSubtype="2" fill="hold" nodeType="after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wipe(right)">
                                      <p:cBhvr>
                                        <p:cTn id="34" dur="500"/>
                                        <p:tgtEl>
                                          <p:spTgt spid="79"/>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95"/>
                                        </p:tgtEl>
                                        <p:attrNameLst>
                                          <p:attrName>style.visibility</p:attrName>
                                        </p:attrNameLst>
                                      </p:cBhvr>
                                      <p:to>
                                        <p:strVal val="visible"/>
                                      </p:to>
                                    </p:set>
                                    <p:animEffect transition="in" filter="fade">
                                      <p:cBhvr>
                                        <p:cTn id="38" dur="500"/>
                                        <p:tgtEl>
                                          <p:spTgt spid="95"/>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childTnLst>
                          </p:cTn>
                        </p:par>
                        <p:par>
                          <p:cTn id="42" fill="hold">
                            <p:stCondLst>
                              <p:cond delay="2000"/>
                            </p:stCondLst>
                            <p:childTnLst>
                              <p:par>
                                <p:cTn id="43" presetID="50" presetClass="path" presetSubtype="0" accel="50000" decel="50000" fill="hold" nodeType="afterEffect">
                                  <p:stCondLst>
                                    <p:cond delay="0"/>
                                  </p:stCondLst>
                                  <p:childTnLst>
                                    <p:animMotion origin="layout" path="M -0.00064 5.31094E-7 C 3.87031E-6 0.02133 0.00153 0.03518 0.00242 0.05719 C -0.054 0.07535 -0.30789 0.05016 -0.38908 0.06287 C -0.46988 0.07535 -0.46465 0.13913 -0.48915 0.14526 " pathEditMode="relative" rAng="0" ptsTypes="AAAA">
                                      <p:cBhvr>
                                        <p:cTn id="44" dur="2000" fill="hold"/>
                                        <p:tgtEl>
                                          <p:spTgt spid="95"/>
                                        </p:tgtEl>
                                        <p:attrNameLst>
                                          <p:attrName>ppt_x</p:attrName>
                                          <p:attrName>ppt_y</p:attrName>
                                        </p:attrNameLst>
                                      </p:cBhvr>
                                      <p:rCtr x="-24279" y="7263"/>
                                    </p:animMotion>
                                  </p:childTnLst>
                                </p:cTn>
                              </p:par>
                              <p:par>
                                <p:cTn id="45" presetID="50" presetClass="path" presetSubtype="0" accel="50000" decel="50000" fill="hold" nodeType="withEffect">
                                  <p:stCondLst>
                                    <p:cond delay="0"/>
                                  </p:stCondLst>
                                  <p:childTnLst>
                                    <p:animMotion origin="layout" path="M -0.00013 9.07853E-9 C 0.00089 0.02065 0.00089 0.101 0.00153 0.12324 C -0.05489 0.14163 -0.10033 0.11802 -0.18088 0.13073 C -0.24445 0.13345 -0.31733 0.1271 -0.38167 0.12869 C -0.44588 0.13028 -0.52566 0.13459 -0.5568 0.13459 " pathEditMode="relative" rAng="0" ptsTypes="AAAAA">
                                      <p:cBhvr>
                                        <p:cTn id="46" dur="2000" fill="hold"/>
                                        <p:tgtEl>
                                          <p:spTgt spid="97"/>
                                        </p:tgtEl>
                                        <p:attrNameLst>
                                          <p:attrName>ppt_x</p:attrName>
                                          <p:attrName>ppt_y</p:attrName>
                                        </p:attrNameLst>
                                      </p:cBhvr>
                                      <p:rCtr x="-27751" y="6718"/>
                                    </p:animMotion>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87"/>
                                        </p:tgtEl>
                                        <p:attrNameLst>
                                          <p:attrName>style.visibility</p:attrName>
                                        </p:attrNameLst>
                                      </p:cBhvr>
                                      <p:to>
                                        <p:strVal val="visible"/>
                                      </p:to>
                                    </p:set>
                                    <p:animEffect transition="in" filter="wipe(right)">
                                      <p:cBhvr>
                                        <p:cTn id="51" dur="500"/>
                                        <p:tgtEl>
                                          <p:spTgt spid="87"/>
                                        </p:tgtEl>
                                      </p:cBhvr>
                                    </p:animEffect>
                                  </p:childTnLst>
                                </p:cTn>
                              </p:par>
                              <p:par>
                                <p:cTn id="52" presetID="10" presetClass="entr" presetSubtype="0" fill="hold" nodeType="with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1500"/>
                                        <p:tgtEl>
                                          <p:spTgt spid="90"/>
                                        </p:tgtEl>
                                      </p:cBhvr>
                                    </p:animEffect>
                                  </p:childTnLst>
                                </p:cTn>
                              </p:par>
                              <p:par>
                                <p:cTn id="55" presetID="42" presetClass="path" presetSubtype="0" accel="50000" decel="50000" fill="hold" nodeType="withEffect">
                                  <p:stCondLst>
                                    <p:cond delay="0"/>
                                  </p:stCondLst>
                                  <p:childTnLst>
                                    <p:animMotion origin="layout" path="M -2.75977E-6 -4.30776E-6 L -0.12739 0.06333 " pathEditMode="relative" rAng="0" ptsTypes="AA">
                                      <p:cBhvr>
                                        <p:cTn id="56" dur="1500" fill="hold"/>
                                        <p:tgtEl>
                                          <p:spTgt spid="90"/>
                                        </p:tgtEl>
                                        <p:attrNameLst>
                                          <p:attrName>ppt_x</p:attrName>
                                          <p:attrName>ppt_y</p:attrName>
                                        </p:attrNameLst>
                                      </p:cBhvr>
                                      <p:rCtr x="-6370" y="31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4346029" y="1913086"/>
            <a:ext cx="7272808" cy="2482387"/>
          </a:xfrm>
          <a:prstGeom prst="rect">
            <a:avLst/>
          </a:prstGeom>
          <a:noFill/>
          <a:ln w="12700">
            <a:solidFill>
              <a:schemeClr val="accent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GB" dirty="0" smtClean="0"/>
              <a:t>Backup: data flow</a:t>
            </a:r>
            <a:endParaRPr lang="en-GB" dirty="0"/>
          </a:p>
        </p:txBody>
      </p:sp>
      <p:pic>
        <p:nvPicPr>
          <p:cNvPr id="6"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1653133" y="3761679"/>
            <a:ext cx="1828800" cy="1828800"/>
          </a:xfrm>
          <a:prstGeom prst="rect">
            <a:avLst/>
          </a:prstGeom>
          <a:noFill/>
        </p:spPr>
      </p:pic>
      <p:pic>
        <p:nvPicPr>
          <p:cNvPr id="7"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798949" y="4696934"/>
            <a:ext cx="561554" cy="561554"/>
          </a:xfrm>
          <a:prstGeom prst="rect">
            <a:avLst/>
          </a:prstGeom>
          <a:noFill/>
        </p:spPr>
      </p:pic>
      <p:pic>
        <p:nvPicPr>
          <p:cNvPr id="13"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861314" y="4907227"/>
            <a:ext cx="561554" cy="561554"/>
          </a:xfrm>
          <a:prstGeom prst="rect">
            <a:avLst/>
          </a:prstGeom>
          <a:noFill/>
        </p:spPr>
      </p:pic>
      <p:pic>
        <p:nvPicPr>
          <p:cNvPr id="1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079726" y="5000369"/>
            <a:ext cx="561554" cy="561554"/>
          </a:xfrm>
          <a:prstGeom prst="rect">
            <a:avLst/>
          </a:prstGeom>
          <a:noFill/>
        </p:spPr>
      </p:pic>
      <p:pic>
        <p:nvPicPr>
          <p:cNvPr id="15"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4913620" y="2330882"/>
            <a:ext cx="1828800" cy="1828800"/>
          </a:xfrm>
          <a:prstGeom prst="rect">
            <a:avLst/>
          </a:prstGeom>
          <a:noFill/>
        </p:spPr>
      </p:pic>
      <p:cxnSp>
        <p:nvCxnSpPr>
          <p:cNvPr id="24" name="Straight Arrow Connector 23"/>
          <p:cNvCxnSpPr/>
          <p:nvPr/>
        </p:nvCxnSpPr>
        <p:spPr>
          <a:xfrm flipV="1">
            <a:off x="2959946" y="3245282"/>
            <a:ext cx="2255272" cy="630059"/>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754955" y="1941916"/>
            <a:ext cx="213693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SharePoint server</a:t>
            </a:r>
          </a:p>
        </p:txBody>
      </p:sp>
      <p:sp>
        <p:nvSpPr>
          <p:cNvPr id="26" name="TextBox 25"/>
          <p:cNvSpPr txBox="1"/>
          <p:nvPr/>
        </p:nvSpPr>
        <p:spPr>
          <a:xfrm>
            <a:off x="7809963" y="1941917"/>
            <a:ext cx="209102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Database servers</a:t>
            </a:r>
          </a:p>
        </p:txBody>
      </p:sp>
      <p:sp>
        <p:nvSpPr>
          <p:cNvPr id="27" name="TextBox 26"/>
          <p:cNvSpPr txBox="1"/>
          <p:nvPr/>
        </p:nvSpPr>
        <p:spPr>
          <a:xfrm>
            <a:off x="1781003" y="5616793"/>
            <a:ext cx="1547411"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DPM server</a:t>
            </a:r>
          </a:p>
        </p:txBody>
      </p:sp>
      <p:cxnSp>
        <p:nvCxnSpPr>
          <p:cNvPr id="39" name="Straight Arrow Connector 38"/>
          <p:cNvCxnSpPr/>
          <p:nvPr/>
        </p:nvCxnSpPr>
        <p:spPr>
          <a:xfrm>
            <a:off x="8162103" y="4228710"/>
            <a:ext cx="0" cy="492688"/>
          </a:xfrm>
          <a:prstGeom prst="straightConnector1">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47"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8658639" y="2374830"/>
            <a:ext cx="1828800" cy="1828800"/>
          </a:xfrm>
          <a:prstGeom prst="rect">
            <a:avLst/>
          </a:prstGeom>
          <a:noFill/>
        </p:spPr>
      </p:pic>
      <p:pic>
        <p:nvPicPr>
          <p:cNvPr id="48"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7315159" y="2381857"/>
            <a:ext cx="1828800" cy="1828800"/>
          </a:xfrm>
          <a:prstGeom prst="rect">
            <a:avLst/>
          </a:prstGeom>
          <a:noFill/>
        </p:spPr>
      </p:pic>
      <p:cxnSp>
        <p:nvCxnSpPr>
          <p:cNvPr id="50" name="Straight Arrow Connector 49"/>
          <p:cNvCxnSpPr/>
          <p:nvPr/>
        </p:nvCxnSpPr>
        <p:spPr>
          <a:xfrm>
            <a:off x="6417009" y="3026943"/>
            <a:ext cx="2726950"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5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9437174" y="3541772"/>
            <a:ext cx="561554" cy="561554"/>
          </a:xfrm>
          <a:prstGeom prst="rect">
            <a:avLst/>
          </a:prstGeom>
          <a:noFill/>
        </p:spPr>
      </p:pic>
      <p:pic>
        <p:nvPicPr>
          <p:cNvPr id="55"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143958" y="3509994"/>
            <a:ext cx="561554" cy="561554"/>
          </a:xfrm>
          <a:prstGeom prst="rect">
            <a:avLst/>
          </a:prstGeom>
          <a:noFill/>
        </p:spPr>
      </p:pic>
      <p:pic>
        <p:nvPicPr>
          <p:cNvPr id="56"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006660" y="3597422"/>
            <a:ext cx="561554" cy="561554"/>
          </a:xfrm>
          <a:prstGeom prst="rect">
            <a:avLst/>
          </a:prstGeom>
          <a:noFill/>
        </p:spPr>
      </p:pic>
      <p:cxnSp>
        <p:nvCxnSpPr>
          <p:cNvPr id="72" name="Straight Arrow Connector 71"/>
          <p:cNvCxnSpPr/>
          <p:nvPr/>
        </p:nvCxnSpPr>
        <p:spPr>
          <a:xfrm>
            <a:off x="6417008" y="3488937"/>
            <a:ext cx="1284685"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9573039" y="4210657"/>
            <a:ext cx="0" cy="1014797"/>
          </a:xfrm>
          <a:prstGeom prst="straightConnector1">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3257436" y="4721398"/>
            <a:ext cx="4921200" cy="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3257435" y="5225454"/>
            <a:ext cx="6336000" cy="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3060269" y="3647518"/>
            <a:ext cx="2255272" cy="630059"/>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6285580" y="3011921"/>
            <a:ext cx="1418017"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solidFill>
                  <a:srgbClr val="505050"/>
                </a:solidFill>
              </a:rPr>
              <a:t>VSS Writers</a:t>
            </a:r>
          </a:p>
        </p:txBody>
      </p:sp>
      <p:pic>
        <p:nvPicPr>
          <p:cNvPr id="95"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7871013" y="4016431"/>
            <a:ext cx="561554" cy="561554"/>
          </a:xfrm>
          <a:prstGeom prst="rect">
            <a:avLst/>
          </a:prstGeom>
          <a:noFill/>
        </p:spPr>
      </p:pic>
      <p:pic>
        <p:nvPicPr>
          <p:cNvPr id="97"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9300140" y="4037998"/>
            <a:ext cx="561554" cy="561554"/>
          </a:xfrm>
          <a:prstGeom prst="rect">
            <a:avLst/>
          </a:prstGeom>
          <a:noFill/>
        </p:spPr>
      </p:pic>
      <p:pic>
        <p:nvPicPr>
          <p:cNvPr id="90" name="Picture 4" descr="\\MAGNUM\Projects\Microsoft\Cloud Power FY12\Design\Icons\PNGs\IT_guy.png"/>
          <p:cNvPicPr>
            <a:picLocks noChangeAspect="1" noChangeArrowheads="1"/>
          </p:cNvPicPr>
          <p:nvPr/>
        </p:nvPicPr>
        <p:blipFill>
          <a:blip r:embed="rId5" cstate="print">
            <a:duotone>
              <a:prstClr val="black"/>
              <a:schemeClr val="tx2">
                <a:tint val="45000"/>
                <a:satMod val="400000"/>
              </a:schemeClr>
            </a:duotone>
          </a:blip>
          <a:stretch>
            <a:fillRect/>
          </a:stretch>
        </p:blipFill>
        <p:spPr bwMode="auto">
          <a:xfrm>
            <a:off x="4584762" y="3673458"/>
            <a:ext cx="657713" cy="657713"/>
          </a:xfrm>
          <a:prstGeom prst="rect">
            <a:avLst/>
          </a:prstGeom>
          <a:noFill/>
        </p:spPr>
      </p:pic>
      <p:pic>
        <p:nvPicPr>
          <p:cNvPr id="31"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9953215" y="2381857"/>
            <a:ext cx="1828800" cy="1828800"/>
          </a:xfrm>
          <a:prstGeom prst="rect">
            <a:avLst/>
          </a:prstGeom>
          <a:noFill/>
        </p:spPr>
      </p:pic>
      <p:pic>
        <p:nvPicPr>
          <p:cNvPr id="32"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0754741" y="3541772"/>
            <a:ext cx="561554" cy="561554"/>
          </a:xfrm>
          <a:prstGeom prst="rect">
            <a:avLst/>
          </a:prstGeom>
          <a:noFill/>
        </p:spPr>
      </p:pic>
      <p:cxnSp>
        <p:nvCxnSpPr>
          <p:cNvPr id="33" name="Straight Arrow Connector 32"/>
          <p:cNvCxnSpPr/>
          <p:nvPr/>
        </p:nvCxnSpPr>
        <p:spPr>
          <a:xfrm>
            <a:off x="6417008" y="2633166"/>
            <a:ext cx="3977693"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10965025" y="4202450"/>
            <a:ext cx="0" cy="1540800"/>
          </a:xfrm>
          <a:prstGeom prst="straightConnector1">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3257435" y="5729510"/>
            <a:ext cx="7722000" cy="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40"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0692126" y="4029792"/>
            <a:ext cx="561554" cy="561554"/>
          </a:xfrm>
          <a:prstGeom prst="rect">
            <a:avLst/>
          </a:prstGeom>
          <a:noFill/>
        </p:spPr>
      </p:pic>
    </p:spTree>
    <p:extLst>
      <p:ext uri="{BB962C8B-B14F-4D97-AF65-F5344CB8AC3E}">
        <p14:creationId xmlns:p14="http://schemas.microsoft.com/office/powerpoint/2010/main" val="29422587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left)">
                                      <p:cBhvr>
                                        <p:cTn id="20" dur="500"/>
                                        <p:tgtEl>
                                          <p:spTgt spid="50"/>
                                        </p:tgtEl>
                                      </p:cBhvr>
                                    </p:animEffect>
                                  </p:childTnLst>
                                </p:cTn>
                              </p:par>
                              <p:par>
                                <p:cTn id="21" presetID="22" presetClass="entr" presetSubtype="8" fill="hold" nodeType="with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wipe(left)">
                                      <p:cBhvr>
                                        <p:cTn id="23" dur="500"/>
                                        <p:tgtEl>
                                          <p:spTgt spid="72"/>
                                        </p:tgtEl>
                                      </p:cBhvr>
                                    </p:animEffect>
                                  </p:childTnLst>
                                </p:cTn>
                              </p:par>
                              <p:par>
                                <p:cTn id="24" presetID="22" presetClass="entr" presetSubtype="8"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wipe(left)">
                                      <p:cBhvr>
                                        <p:cTn id="29" dur="500"/>
                                        <p:tgtEl>
                                          <p:spTgt spid="8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500"/>
                            </p:stCondLst>
                            <p:childTnLst>
                              <p:par>
                                <p:cTn id="36" presetID="22" presetClass="entr" presetSubtype="2" fill="hold" nodeType="after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wipe(right)">
                                      <p:cBhvr>
                                        <p:cTn id="38" dur="500"/>
                                        <p:tgtEl>
                                          <p:spTgt spid="77"/>
                                        </p:tgtEl>
                                      </p:cBhvr>
                                    </p:animEffect>
                                  </p:childTnLst>
                                </p:cTn>
                              </p:par>
                              <p:par>
                                <p:cTn id="39" presetID="22" presetClass="entr" presetSubtype="1"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up)">
                                      <p:cBhvr>
                                        <p:cTn id="41" dur="500"/>
                                        <p:tgtEl>
                                          <p:spTgt spid="75"/>
                                        </p:tgtEl>
                                      </p:cBhvr>
                                    </p:animEffect>
                                  </p:childTnLst>
                                </p:cTn>
                              </p:par>
                            </p:childTnLst>
                          </p:cTn>
                        </p:par>
                        <p:par>
                          <p:cTn id="42" fill="hold">
                            <p:stCondLst>
                              <p:cond delay="1000"/>
                            </p:stCondLst>
                            <p:childTnLst>
                              <p:par>
                                <p:cTn id="43" presetID="22" presetClass="entr" presetSubtype="2" fill="hold" nodeType="after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right)">
                                      <p:cBhvr>
                                        <p:cTn id="45" dur="500"/>
                                        <p:tgtEl>
                                          <p:spTgt spid="79"/>
                                        </p:tgtEl>
                                      </p:cBhvr>
                                    </p:animEffect>
                                  </p:childTnLst>
                                </p:cTn>
                              </p:par>
                              <p:par>
                                <p:cTn id="46" presetID="22" presetClass="entr" presetSubtype="1"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up)">
                                      <p:cBhvr>
                                        <p:cTn id="48" dur="500"/>
                                        <p:tgtEl>
                                          <p:spTgt spid="37"/>
                                        </p:tgtEl>
                                      </p:cBhvr>
                                    </p:animEffect>
                                  </p:childTnLst>
                                </p:cTn>
                              </p:par>
                            </p:childTnLst>
                          </p:cTn>
                        </p:par>
                        <p:par>
                          <p:cTn id="49" fill="hold">
                            <p:stCondLst>
                              <p:cond delay="1500"/>
                            </p:stCondLst>
                            <p:childTnLst>
                              <p:par>
                                <p:cTn id="50" presetID="22" presetClass="entr" presetSubtype="2"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right)">
                                      <p:cBhvr>
                                        <p:cTn id="52" dur="500"/>
                                        <p:tgtEl>
                                          <p:spTgt spid="38"/>
                                        </p:tgtEl>
                                      </p:cBhvr>
                                    </p:animEffect>
                                  </p:childTnLst>
                                </p:cTn>
                              </p:par>
                            </p:childTnLst>
                          </p:cTn>
                        </p:par>
                        <p:par>
                          <p:cTn id="53" fill="hold">
                            <p:stCondLst>
                              <p:cond delay="2000"/>
                            </p:stCondLst>
                            <p:childTnLst>
                              <p:par>
                                <p:cTn id="54" presetID="10" presetClass="entr" presetSubtype="0" fill="hold" nodeType="afterEffect">
                                  <p:stCondLst>
                                    <p:cond delay="0"/>
                                  </p:stCondLst>
                                  <p:childTnLst>
                                    <p:set>
                                      <p:cBhvr>
                                        <p:cTn id="55" dur="1" fill="hold">
                                          <p:stCondLst>
                                            <p:cond delay="0"/>
                                          </p:stCondLst>
                                        </p:cTn>
                                        <p:tgtEl>
                                          <p:spTgt spid="95"/>
                                        </p:tgtEl>
                                        <p:attrNameLst>
                                          <p:attrName>style.visibility</p:attrName>
                                        </p:attrNameLst>
                                      </p:cBhvr>
                                      <p:to>
                                        <p:strVal val="visible"/>
                                      </p:to>
                                    </p:set>
                                    <p:animEffect transition="in" filter="fade">
                                      <p:cBhvr>
                                        <p:cTn id="56" dur="500"/>
                                        <p:tgtEl>
                                          <p:spTgt spid="95"/>
                                        </p:tgtEl>
                                      </p:cBhvr>
                                    </p:animEffect>
                                  </p:childTnLst>
                                </p:cTn>
                              </p:par>
                              <p:par>
                                <p:cTn id="57" presetID="10" presetClass="entr" presetSubtype="0" fill="hold" nodeType="withEffect">
                                  <p:stCondLst>
                                    <p:cond delay="0"/>
                                  </p:stCondLst>
                                  <p:childTnLst>
                                    <p:set>
                                      <p:cBhvr>
                                        <p:cTn id="58" dur="1" fill="hold">
                                          <p:stCondLst>
                                            <p:cond delay="0"/>
                                          </p:stCondLst>
                                        </p:cTn>
                                        <p:tgtEl>
                                          <p:spTgt spid="97"/>
                                        </p:tgtEl>
                                        <p:attrNameLst>
                                          <p:attrName>style.visibility</p:attrName>
                                        </p:attrNameLst>
                                      </p:cBhvr>
                                      <p:to>
                                        <p:strVal val="visible"/>
                                      </p:to>
                                    </p:set>
                                    <p:animEffect transition="in" filter="fade">
                                      <p:cBhvr>
                                        <p:cTn id="59" dur="500"/>
                                        <p:tgtEl>
                                          <p:spTgt spid="97"/>
                                        </p:tgtEl>
                                      </p:cBhvr>
                                    </p:animEffect>
                                  </p:childTnLst>
                                </p:cTn>
                              </p:par>
                              <p:par>
                                <p:cTn id="60" presetID="10" presetClass="entr" presetSubtype="0"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childTnLst>
                                </p:cTn>
                              </p:par>
                            </p:childTnLst>
                          </p:cTn>
                        </p:par>
                        <p:par>
                          <p:cTn id="63" fill="hold">
                            <p:stCondLst>
                              <p:cond delay="2500"/>
                            </p:stCondLst>
                            <p:childTnLst>
                              <p:par>
                                <p:cTn id="64" presetID="50" presetClass="path" presetSubtype="0" accel="50000" decel="50000" fill="hold" nodeType="afterEffect">
                                  <p:stCondLst>
                                    <p:cond delay="0"/>
                                  </p:stCondLst>
                                  <p:childTnLst>
                                    <p:animMotion origin="layout" path="M -0.00064 5.31094E-7 C 3.87031E-6 0.02133 0.00153 0.03518 0.00242 0.05719 C -0.054 0.07535 -0.30789 0.05016 -0.38908 0.06287 C -0.46988 0.07535 -0.46465 0.13913 -0.48915 0.14526 " pathEditMode="relative" rAng="0" ptsTypes="AAAA">
                                      <p:cBhvr>
                                        <p:cTn id="65" dur="2000" fill="hold"/>
                                        <p:tgtEl>
                                          <p:spTgt spid="95"/>
                                        </p:tgtEl>
                                        <p:attrNameLst>
                                          <p:attrName>ppt_x</p:attrName>
                                          <p:attrName>ppt_y</p:attrName>
                                        </p:attrNameLst>
                                      </p:cBhvr>
                                      <p:rCtr x="-24279" y="7263"/>
                                    </p:animMotion>
                                  </p:childTnLst>
                                </p:cTn>
                              </p:par>
                              <p:par>
                                <p:cTn id="66" presetID="50" presetClass="path" presetSubtype="0" accel="50000" decel="50000" fill="hold" nodeType="withEffect">
                                  <p:stCondLst>
                                    <p:cond delay="0"/>
                                  </p:stCondLst>
                                  <p:childTnLst>
                                    <p:animMotion origin="layout" path="M -0.00013 9.07853E-9 C 0.00089 0.02065 0.00089 0.101 0.00153 0.12324 C -0.05489 0.14163 -0.10033 0.11802 -0.18088 0.13073 C -0.24445 0.13345 -0.31733 0.1271 -0.38167 0.12869 C -0.44588 0.13028 -0.52566 0.13459 -0.5568 0.13459 " pathEditMode="relative" rAng="0" ptsTypes="AAAAA">
                                      <p:cBhvr>
                                        <p:cTn id="67" dur="2000" fill="hold"/>
                                        <p:tgtEl>
                                          <p:spTgt spid="97"/>
                                        </p:tgtEl>
                                        <p:attrNameLst>
                                          <p:attrName>ppt_x</p:attrName>
                                          <p:attrName>ppt_y</p:attrName>
                                        </p:attrNameLst>
                                      </p:cBhvr>
                                      <p:rCtr x="-27751" y="6718"/>
                                    </p:animMotion>
                                  </p:childTnLst>
                                </p:cTn>
                              </p:par>
                              <p:par>
                                <p:cTn id="68" presetID="50" presetClass="path" presetSubtype="0" accel="50000" decel="50000" fill="hold" nodeType="withEffect">
                                  <p:stCondLst>
                                    <p:cond delay="0"/>
                                  </p:stCondLst>
                                  <p:childTnLst>
                                    <p:animMotion origin="layout" path="M -0.0009 4.82524E-6 C 0.00064 0.03064 0.0014 0.16659 0.0023 0.20063 C -0.06638 0.22877 -0.11399 0.18338 -0.21075 0.2029 C -0.28734 0.20721 -0.39201 0.2063 -0.45941 0.20608 C -0.52681 0.20585 -0.58017 0.19972 -0.61514 0.20131 C -0.65024 0.20313 -0.67156 0.14843 -0.68075 0.14934 " pathEditMode="relative" rAng="0" ptsTypes="AAAAAA">
                                      <p:cBhvr>
                                        <p:cTn id="69" dur="2000" fill="hold"/>
                                        <p:tgtEl>
                                          <p:spTgt spid="40"/>
                                        </p:tgtEl>
                                        <p:attrNameLst>
                                          <p:attrName>ppt_x</p:attrName>
                                          <p:attrName>ppt_y</p:attrName>
                                        </p:attrNameLst>
                                      </p:cBhvr>
                                      <p:rCtr x="-33840" y="10508"/>
                                    </p:animMotion>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nodeType="clickEffect">
                                  <p:stCondLst>
                                    <p:cond delay="0"/>
                                  </p:stCondLst>
                                  <p:childTnLst>
                                    <p:set>
                                      <p:cBhvr>
                                        <p:cTn id="73" dur="1" fill="hold">
                                          <p:stCondLst>
                                            <p:cond delay="0"/>
                                          </p:stCondLst>
                                        </p:cTn>
                                        <p:tgtEl>
                                          <p:spTgt spid="87"/>
                                        </p:tgtEl>
                                        <p:attrNameLst>
                                          <p:attrName>style.visibility</p:attrName>
                                        </p:attrNameLst>
                                      </p:cBhvr>
                                      <p:to>
                                        <p:strVal val="visible"/>
                                      </p:to>
                                    </p:set>
                                    <p:animEffect transition="in" filter="wipe(right)">
                                      <p:cBhvr>
                                        <p:cTn id="74" dur="500"/>
                                        <p:tgtEl>
                                          <p:spTgt spid="87"/>
                                        </p:tgtEl>
                                      </p:cBhvr>
                                    </p:animEffect>
                                  </p:childTnLst>
                                </p:cTn>
                              </p:par>
                              <p:par>
                                <p:cTn id="75" presetID="10" presetClass="entr" presetSubtype="0" fill="hold" nodeType="withEffect">
                                  <p:stCondLst>
                                    <p:cond delay="0"/>
                                  </p:stCondLst>
                                  <p:childTnLst>
                                    <p:set>
                                      <p:cBhvr>
                                        <p:cTn id="76" dur="1" fill="hold">
                                          <p:stCondLst>
                                            <p:cond delay="0"/>
                                          </p:stCondLst>
                                        </p:cTn>
                                        <p:tgtEl>
                                          <p:spTgt spid="90"/>
                                        </p:tgtEl>
                                        <p:attrNameLst>
                                          <p:attrName>style.visibility</p:attrName>
                                        </p:attrNameLst>
                                      </p:cBhvr>
                                      <p:to>
                                        <p:strVal val="visible"/>
                                      </p:to>
                                    </p:set>
                                    <p:animEffect transition="in" filter="fade">
                                      <p:cBhvr>
                                        <p:cTn id="77" dur="1500"/>
                                        <p:tgtEl>
                                          <p:spTgt spid="90"/>
                                        </p:tgtEl>
                                      </p:cBhvr>
                                    </p:animEffect>
                                  </p:childTnLst>
                                </p:cTn>
                              </p:par>
                              <p:par>
                                <p:cTn id="78" presetID="42" presetClass="path" presetSubtype="0" accel="50000" decel="50000" fill="hold" nodeType="withEffect">
                                  <p:stCondLst>
                                    <p:cond delay="0"/>
                                  </p:stCondLst>
                                  <p:childTnLst>
                                    <p:animMotion origin="layout" path="M -2.75977E-6 -4.30776E-6 L -0.12739 0.06333 " pathEditMode="relative" rAng="0" ptsTypes="AA">
                                      <p:cBhvr>
                                        <p:cTn id="79" dur="1500" fill="hold"/>
                                        <p:tgtEl>
                                          <p:spTgt spid="90"/>
                                        </p:tgtEl>
                                        <p:attrNameLst>
                                          <p:attrName>ppt_x</p:attrName>
                                          <p:attrName>ppt_y</p:attrName>
                                        </p:attrNameLst>
                                      </p:cBhvr>
                                      <p:rCtr x="-6370" y="31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 Protecting SharePoint data</a:t>
            </a:r>
            <a:endParaRPr lang="en-GB" dirty="0"/>
          </a:p>
        </p:txBody>
      </p:sp>
      <p:sp>
        <p:nvSpPr>
          <p:cNvPr id="3" name="Text Placeholder 2"/>
          <p:cNvSpPr>
            <a:spLocks noGrp="1"/>
          </p:cNvSpPr>
          <p:nvPr>
            <p:ph type="body" sz="quarter" idx="12"/>
          </p:nvPr>
        </p:nvSpPr>
        <p:spPr/>
        <p:txBody>
          <a:bodyPr/>
          <a:lstStyle/>
          <a:p>
            <a:r>
              <a:rPr lang="en-GB" dirty="0" smtClean="0"/>
              <a:t>Chris Whitehead, Sam Hassani</a:t>
            </a:r>
            <a:endParaRPr lang="en-GB" dirty="0"/>
          </a:p>
        </p:txBody>
      </p:sp>
    </p:spTree>
    <p:extLst>
      <p:ext uri="{BB962C8B-B14F-4D97-AF65-F5344CB8AC3E}">
        <p14:creationId xmlns:p14="http://schemas.microsoft.com/office/powerpoint/2010/main" val="29992366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8000" dirty="0" smtClean="0"/>
              <a:t>Under the hood…</a:t>
            </a:r>
            <a:endParaRPr lang="en-GB" sz="8000" dirty="0"/>
          </a:p>
        </p:txBody>
      </p:sp>
    </p:spTree>
    <p:extLst>
      <p:ext uri="{BB962C8B-B14F-4D97-AF65-F5344CB8AC3E}">
        <p14:creationId xmlns:p14="http://schemas.microsoft.com/office/powerpoint/2010/main" val="27022573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Before backup</a:t>
            </a:r>
            <a:endParaRPr lang="en-GB" dirty="0"/>
          </a:p>
        </p:txBody>
      </p:sp>
      <p:sp>
        <p:nvSpPr>
          <p:cNvPr id="4" name="Right Arrow 3"/>
          <p:cNvSpPr/>
          <p:nvPr/>
        </p:nvSpPr>
        <p:spPr>
          <a:xfrm>
            <a:off x="6301784" y="3128658"/>
            <a:ext cx="1281222" cy="737208"/>
          </a:xfrm>
          <a:prstGeom prst="rightArrow">
            <a:avLst/>
          </a:prstGeom>
          <a:solidFill>
            <a:schemeClr val="tx2"/>
          </a:solidFill>
          <a:ln>
            <a:solidFill>
              <a:schemeClr val="tx2"/>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US" sz="1836">
              <a:solidFill>
                <a:srgbClr val="FFFFFF"/>
              </a:solidFill>
            </a:endParaRPr>
          </a:p>
        </p:txBody>
      </p:sp>
      <p:sp>
        <p:nvSpPr>
          <p:cNvPr id="5" name="TextBox 6"/>
          <p:cNvSpPr txBox="1">
            <a:spLocks noChangeArrowheads="1"/>
          </p:cNvSpPr>
          <p:nvPr/>
        </p:nvSpPr>
        <p:spPr bwMode="auto">
          <a:xfrm>
            <a:off x="8343310" y="5022374"/>
            <a:ext cx="2748413" cy="382302"/>
          </a:xfrm>
          <a:prstGeom prst="rect">
            <a:avLst/>
          </a:prstGeom>
          <a:noFill/>
          <a:ln w="9525">
            <a:noFill/>
            <a:miter lim="800000"/>
            <a:headEnd/>
            <a:tailEnd/>
          </a:ln>
        </p:spPr>
        <p:txBody>
          <a:bodyPr wrap="none" lIns="93255" tIns="46627" rIns="93255" bIns="46627">
            <a:spAutoFit/>
          </a:bodyPr>
          <a:lstStyle/>
          <a:p>
            <a:pPr eaLnBrk="0" hangingPunct="0"/>
            <a:r>
              <a:rPr lang="en-US" sz="1836" dirty="0">
                <a:solidFill>
                  <a:srgbClr val="505050"/>
                </a:solidFill>
                <a:latin typeface="Segoe UI Light"/>
              </a:rPr>
              <a:t>DPM Filter – Volume Map</a:t>
            </a:r>
          </a:p>
        </p:txBody>
      </p:sp>
      <p:sp>
        <p:nvSpPr>
          <p:cNvPr id="6" name="Rectangle 5"/>
          <p:cNvSpPr/>
          <p:nvPr/>
        </p:nvSpPr>
        <p:spPr bwMode="auto">
          <a:xfrm>
            <a:off x="8306469" y="2057102"/>
            <a:ext cx="2822096" cy="2846183"/>
          </a:xfrm>
          <a:prstGeom prst="rect">
            <a:avLst/>
          </a:prstGeom>
          <a:solidFill>
            <a:schemeClr val="tx1">
              <a:lumMod val="60000"/>
              <a:lumOff val="40000"/>
            </a:schemeClr>
          </a:solidFill>
          <a:ln w="9525" cap="flat" cmpd="sng" algn="ctr">
            <a:noFill/>
            <a:prstDash val="solid"/>
            <a:round/>
            <a:headEnd type="none" w="med" len="med"/>
            <a:tailEnd type="none" w="med" len="med"/>
          </a:ln>
          <a:effectLst>
            <a:outerShdw blurRad="266700" dist="88900" dir="3240000" algn="ctr" rotWithShape="0">
              <a:schemeClr val="tx1">
                <a:alpha val="42000"/>
              </a:schemeClr>
            </a:outerShdw>
          </a:effectLst>
        </p:spPr>
        <p:txBody>
          <a:bodyPr lIns="93255" tIns="46627" rIns="93255" bIns="46627"/>
          <a:lstStyle/>
          <a:p>
            <a:pPr defTabSz="932551" eaLnBrk="0" hangingPunct="0">
              <a:defRPr/>
            </a:pPr>
            <a:endParaRPr lang="en-US" sz="2040" dirty="0">
              <a:solidFill>
                <a:srgbClr val="505050"/>
              </a:solidFill>
              <a:latin typeface="Times"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142479030"/>
              </p:ext>
            </p:extLst>
          </p:nvPr>
        </p:nvGraphicFramePr>
        <p:xfrm>
          <a:off x="8316588" y="2070058"/>
          <a:ext cx="2797810" cy="281872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0" name="Rectangle 9"/>
          <p:cNvSpPr/>
          <p:nvPr/>
        </p:nvSpPr>
        <p:spPr bwMode="auto">
          <a:xfrm>
            <a:off x="944336" y="2032175"/>
            <a:ext cx="4633986" cy="2930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SQL </a:t>
            </a:r>
            <a:r>
              <a:rPr lang="en-US" sz="2000" b="1" dirty="0">
                <a:gradFill>
                  <a:gsLst>
                    <a:gs pos="0">
                      <a:srgbClr val="FFFFFF"/>
                    </a:gs>
                    <a:gs pos="100000">
                      <a:srgbClr val="FFFFFF"/>
                    </a:gs>
                  </a:gsLst>
                  <a:lin ang="5400000" scaled="0"/>
                </a:gradFill>
                <a:ea typeface="Segoe UI" pitchFamily="34" charset="0"/>
                <a:cs typeface="Segoe UI" pitchFamily="34" charset="0"/>
              </a:rPr>
              <a:t>Server 1</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a:t>
            </a:r>
            <a:r>
              <a:rPr lang="en-US" dirty="0">
                <a:gradFill>
                  <a:gsLst>
                    <a:gs pos="0">
                      <a:srgbClr val="FFFFFF"/>
                    </a:gs>
                    <a:gs pos="100000">
                      <a:srgbClr val="FFFFFF"/>
                    </a:gs>
                  </a:gsLst>
                  <a:lin ang="5400000" scaled="0"/>
                </a:gradFill>
                <a:ea typeface="Segoe UI" pitchFamily="34" charset="0"/>
                <a:cs typeface="Segoe UI" pitchFamily="34" charset="0"/>
              </a:rPr>
              <a:t>:\</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+ContentDB1.mdf</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+ContentDB1.ldf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F</a:t>
            </a:r>
            <a:r>
              <a:rPr lang="en-US" dirty="0">
                <a:gradFill>
                  <a:gsLst>
                    <a:gs pos="0">
                      <a:srgbClr val="FFFFFF"/>
                    </a:gs>
                    <a:gs pos="100000">
                      <a:srgbClr val="FFFFFF"/>
                    </a:gs>
                  </a:gsLst>
                  <a:lin ang="5400000" scaled="0"/>
                </a:gradFill>
                <a:ea typeface="Segoe UI" pitchFamily="34" charset="0"/>
                <a:cs typeface="Segoe UI" pitchFamily="34" charset="0"/>
              </a:rPr>
              <a:t>:\</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+ContentDB2.mdf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+ContentDB2.ldf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G</a:t>
            </a:r>
            <a:r>
              <a:rPr lang="en-US" dirty="0">
                <a:gradFill>
                  <a:gsLst>
                    <a:gs pos="0">
                      <a:srgbClr val="FFFFFF"/>
                    </a:gs>
                    <a:gs pos="100000">
                      <a:srgbClr val="FFFFFF"/>
                    </a:gs>
                  </a:gsLst>
                  <a:lin ang="5400000" scaled="0"/>
                </a:gradFill>
                <a:ea typeface="Segoe UI" pitchFamily="34" charset="0"/>
                <a:cs typeface="Segoe UI" pitchFamily="34" charset="0"/>
              </a:rPr>
              <a:t>:\</a:t>
            </a: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 </a:t>
            </a:r>
            <a:r>
              <a:rPr lang="en-US" dirty="0" smtClean="0">
                <a:gradFill>
                  <a:gsLst>
                    <a:gs pos="0">
                      <a:srgbClr val="FFFFFF"/>
                    </a:gs>
                    <a:gs pos="100000">
                      <a:srgbClr val="FFFFFF"/>
                    </a:gs>
                  </a:gsLst>
                  <a:lin ang="5400000" scaled="0"/>
                </a:gradFill>
                <a:ea typeface="Segoe UI" pitchFamily="34" charset="0"/>
                <a:cs typeface="Segoe UI" pitchFamily="34" charset="0"/>
              </a:rPr>
              <a:t>  +</a:t>
            </a:r>
            <a:r>
              <a:rPr lang="en-US" dirty="0" err="1" smtClean="0">
                <a:gradFill>
                  <a:gsLst>
                    <a:gs pos="0">
                      <a:srgbClr val="FFFFFF"/>
                    </a:gs>
                    <a:gs pos="100000">
                      <a:srgbClr val="FFFFFF"/>
                    </a:gs>
                  </a:gsLst>
                  <a:lin ang="5400000" scaled="0"/>
                </a:gradFill>
                <a:ea typeface="Segoe UI" pitchFamily="34" charset="0"/>
                <a:cs typeface="Segoe UI" pitchFamily="34" charset="0"/>
              </a:rPr>
              <a:t>ConfigDB.mdf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 </a:t>
            </a:r>
            <a:r>
              <a:rPr lang="en-US" dirty="0" smtClean="0">
                <a:gradFill>
                  <a:gsLst>
                    <a:gs pos="0">
                      <a:srgbClr val="FFFFFF"/>
                    </a:gs>
                    <a:gs pos="100000">
                      <a:srgbClr val="FFFFFF"/>
                    </a:gs>
                  </a:gsLst>
                  <a:lin ang="5400000" scaled="0"/>
                </a:gradFill>
                <a:ea typeface="Segoe UI" pitchFamily="34" charset="0"/>
                <a:cs typeface="Segoe UI" pitchFamily="34" charset="0"/>
              </a:rPr>
              <a:t>  +</a:t>
            </a:r>
            <a:r>
              <a:rPr lang="en-US" dirty="0" err="1" smtClean="0">
                <a:gradFill>
                  <a:gsLst>
                    <a:gs pos="0">
                      <a:srgbClr val="FFFFFF"/>
                    </a:gs>
                    <a:gs pos="100000">
                      <a:srgbClr val="FFFFFF"/>
                    </a:gs>
                  </a:gsLst>
                  <a:lin ang="5400000" scaled="0"/>
                </a:gradFill>
                <a:ea typeface="Segoe UI" pitchFamily="34" charset="0"/>
                <a:cs typeface="Segoe UI" pitchFamily="34" charset="0"/>
              </a:rPr>
              <a:t>ConfigDB.ldf</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8478971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944336" y="2032175"/>
            <a:ext cx="4633986" cy="2930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SQL </a:t>
            </a:r>
            <a:r>
              <a:rPr lang="en-US" sz="2000" b="1" dirty="0">
                <a:gradFill>
                  <a:gsLst>
                    <a:gs pos="0">
                      <a:srgbClr val="FFFFFF"/>
                    </a:gs>
                    <a:gs pos="100000">
                      <a:srgbClr val="FFFFFF"/>
                    </a:gs>
                  </a:gsLst>
                  <a:lin ang="5400000" scaled="0"/>
                </a:gradFill>
                <a:ea typeface="Segoe UI" pitchFamily="34" charset="0"/>
                <a:cs typeface="Segoe UI" pitchFamily="34" charset="0"/>
              </a:rPr>
              <a:t>Server 1</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a:t>
            </a:r>
            <a:r>
              <a:rPr lang="en-US" dirty="0">
                <a:gradFill>
                  <a:gsLst>
                    <a:gs pos="0">
                      <a:srgbClr val="FFFFFF"/>
                    </a:gs>
                    <a:gs pos="100000">
                      <a:srgbClr val="FFFFFF"/>
                    </a:gs>
                  </a:gsLst>
                  <a:lin ang="5400000" scaled="0"/>
                </a:gradFill>
                <a:ea typeface="Segoe UI" pitchFamily="34" charset="0"/>
                <a:cs typeface="Segoe UI" pitchFamily="34" charset="0"/>
              </a:rPr>
              <a:t>:\</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+ContentDB1.mdf</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+ContentDB1.ldf</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F:\</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+ContentDB2.mdf</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+ContentDB2.ldf</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G:\</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a:t>
            </a:r>
            <a:r>
              <a:rPr lang="en-US" dirty="0" err="1" smtClean="0">
                <a:gradFill>
                  <a:gsLst>
                    <a:gs pos="0">
                      <a:srgbClr val="FFFFFF"/>
                    </a:gs>
                    <a:gs pos="100000">
                      <a:srgbClr val="FFFFFF"/>
                    </a:gs>
                  </a:gsLst>
                  <a:lin ang="5400000" scaled="0"/>
                </a:gradFill>
                <a:ea typeface="Segoe UI" pitchFamily="34" charset="0"/>
                <a:cs typeface="Segoe UI" pitchFamily="34" charset="0"/>
              </a:rPr>
              <a:t>ConfigDB.mdf</a:t>
            </a: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a:t>
            </a:r>
            <a:r>
              <a:rPr lang="en-US" dirty="0" err="1" smtClean="0">
                <a:gradFill>
                  <a:gsLst>
                    <a:gs pos="0">
                      <a:srgbClr val="FFFFFF"/>
                    </a:gs>
                    <a:gs pos="100000">
                      <a:srgbClr val="FFFFFF"/>
                    </a:gs>
                  </a:gsLst>
                  <a:lin ang="5400000" scaled="0"/>
                </a:gradFill>
                <a:ea typeface="Segoe UI" pitchFamily="34" charset="0"/>
                <a:cs typeface="Segoe UI" pitchFamily="34" charset="0"/>
              </a:rPr>
              <a:t>ConfigDB.ldf</a:t>
            </a: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GB" dirty="0"/>
              <a:t>Start of </a:t>
            </a:r>
            <a:r>
              <a:rPr lang="en-GB" dirty="0" smtClean="0"/>
              <a:t>synchronization </a:t>
            </a:r>
            <a:r>
              <a:rPr lang="en-GB" dirty="0"/>
              <a:t>window</a:t>
            </a:r>
          </a:p>
        </p:txBody>
      </p:sp>
      <p:graphicFrame>
        <p:nvGraphicFramePr>
          <p:cNvPr id="8" name="Table 7"/>
          <p:cNvGraphicFramePr>
            <a:graphicFrameLocks noGrp="1"/>
          </p:cNvGraphicFramePr>
          <p:nvPr>
            <p:extLst>
              <p:ext uri="{D42A27DB-BD31-4B8C-83A1-F6EECF244321}">
                <p14:modId xmlns:p14="http://schemas.microsoft.com/office/powerpoint/2010/main" val="1097379200"/>
              </p:ext>
            </p:extLst>
          </p:nvPr>
        </p:nvGraphicFramePr>
        <p:xfrm>
          <a:off x="943200" y="2034000"/>
          <a:ext cx="4633200" cy="293040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463320"/>
                <a:gridCol w="463320"/>
                <a:gridCol w="463320"/>
                <a:gridCol w="463320"/>
                <a:gridCol w="463320"/>
                <a:gridCol w="463320"/>
                <a:gridCol w="463320"/>
                <a:gridCol w="463320"/>
                <a:gridCol w="463320"/>
                <a:gridCol w="463320"/>
              </a:tblGrid>
              <a:tr h="366300">
                <a:tc>
                  <a:txBody>
                    <a:bodyPr/>
                    <a:lstStyle/>
                    <a:p>
                      <a:endParaRPr lang="en-US" sz="1600" dirty="0"/>
                    </a:p>
                  </a:txBody>
                  <a:tcPr marL="93260" marR="93260" marT="46630" marB="46630"/>
                </a:tc>
                <a:tc>
                  <a:txBody>
                    <a:bodyPr/>
                    <a:lstStyle/>
                    <a:p>
                      <a:endParaRPr lang="en-US" sz="1600" dirty="0"/>
                    </a:p>
                  </a:txBody>
                  <a:tcPr marL="93260" marR="93260" marT="46630" marB="46630"/>
                </a:tc>
                <a:tc>
                  <a:txBody>
                    <a:bodyPr/>
                    <a:lstStyle/>
                    <a:p>
                      <a:endParaRPr lang="en-US" sz="1600" dirty="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dirty="0"/>
                    </a:p>
                  </a:txBody>
                  <a:tcPr marL="93260" marR="93260" marT="46630" marB="46630"/>
                </a:tc>
                <a:tc>
                  <a:txBody>
                    <a:bodyPr/>
                    <a:lstStyle/>
                    <a:p>
                      <a:endParaRPr lang="en-US" sz="1600" dirty="0"/>
                    </a:p>
                  </a:txBody>
                  <a:tcPr marL="93260" marR="93260" marT="46630" marB="46630"/>
                </a:tc>
                <a:tc>
                  <a:txBody>
                    <a:bodyPr/>
                    <a:lstStyle/>
                    <a:p>
                      <a:endParaRPr lang="en-US" sz="1600" dirty="0"/>
                    </a:p>
                  </a:txBody>
                  <a:tcPr marL="93260" marR="93260" marT="46630" marB="46630"/>
                </a:tc>
              </a:tr>
              <a:tr h="366300">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dirty="0"/>
                    </a:p>
                  </a:txBody>
                  <a:tcPr marL="93260" marR="93260" marT="46630" marB="46630"/>
                </a:tc>
                <a:tc>
                  <a:txBody>
                    <a:bodyPr/>
                    <a:lstStyle/>
                    <a:p>
                      <a:endParaRPr lang="en-US" sz="1600" dirty="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r>
              <a:tr h="366300">
                <a:tc>
                  <a:txBody>
                    <a:bodyPr/>
                    <a:lstStyle/>
                    <a:p>
                      <a:endParaRPr lang="en-US" sz="1600" dirty="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dirty="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dirty="0"/>
                    </a:p>
                  </a:txBody>
                  <a:tcPr marL="93260" marR="93260" marT="46630" marB="46630"/>
                </a:tc>
                <a:tc>
                  <a:txBody>
                    <a:bodyPr/>
                    <a:lstStyle/>
                    <a:p>
                      <a:endParaRPr lang="en-US" sz="1600" dirty="0"/>
                    </a:p>
                  </a:txBody>
                  <a:tcPr marL="93260" marR="93260" marT="46630" marB="46630"/>
                </a:tc>
                <a:tc>
                  <a:txBody>
                    <a:bodyPr/>
                    <a:lstStyle/>
                    <a:p>
                      <a:endParaRPr lang="en-US" sz="1600"/>
                    </a:p>
                  </a:txBody>
                  <a:tcPr marL="93260" marR="93260" marT="46630" marB="46630"/>
                </a:tc>
              </a:tr>
              <a:tr h="366300">
                <a:tc>
                  <a:txBody>
                    <a:bodyPr/>
                    <a:lstStyle/>
                    <a:p>
                      <a:endParaRPr lang="en-US" sz="1600" dirty="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dirty="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dirty="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r>
              <a:tr h="366300">
                <a:tc>
                  <a:txBody>
                    <a:bodyPr/>
                    <a:lstStyle/>
                    <a:p>
                      <a:endParaRPr lang="en-US" sz="1600" dirty="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dirty="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r>
              <a:tr h="366300">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r>
              <a:tr h="366300">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dirty="0"/>
                    </a:p>
                  </a:txBody>
                  <a:tcPr marL="93260" marR="93260" marT="46630" marB="46630"/>
                </a:tc>
                <a:tc>
                  <a:txBody>
                    <a:bodyPr/>
                    <a:lstStyle/>
                    <a:p>
                      <a:endParaRPr lang="en-US" sz="1600" dirty="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dirty="0"/>
                    </a:p>
                  </a:txBody>
                  <a:tcPr marL="93260" marR="93260" marT="46630" marB="46630"/>
                </a:tc>
              </a:tr>
              <a:tr h="366300">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a:p>
                  </a:txBody>
                  <a:tcPr marL="93260" marR="93260" marT="46630" marB="46630"/>
                </a:tc>
                <a:tc>
                  <a:txBody>
                    <a:bodyPr/>
                    <a:lstStyle/>
                    <a:p>
                      <a:endParaRPr lang="en-US" sz="1600" dirty="0"/>
                    </a:p>
                  </a:txBody>
                  <a:tcPr marL="93260" marR="93260" marT="46630" marB="46630"/>
                </a:tc>
              </a:tr>
            </a:tbl>
          </a:graphicData>
        </a:graphic>
      </p:graphicFrame>
      <p:sp>
        <p:nvSpPr>
          <p:cNvPr id="9" name="TextBox 7"/>
          <p:cNvSpPr txBox="1">
            <a:spLocks noChangeArrowheads="1"/>
          </p:cNvSpPr>
          <p:nvPr/>
        </p:nvSpPr>
        <p:spPr bwMode="auto">
          <a:xfrm>
            <a:off x="968022" y="5022374"/>
            <a:ext cx="2820270" cy="376678"/>
          </a:xfrm>
          <a:prstGeom prst="rect">
            <a:avLst/>
          </a:prstGeom>
          <a:noFill/>
          <a:ln w="9525">
            <a:noFill/>
            <a:miter lim="800000"/>
            <a:headEnd/>
            <a:tailEnd/>
          </a:ln>
        </p:spPr>
        <p:txBody>
          <a:bodyPr wrap="none" lIns="93255" tIns="46627" rIns="93255" bIns="46627">
            <a:spAutoFit/>
          </a:bodyPr>
          <a:lstStyle/>
          <a:p>
            <a:pPr eaLnBrk="0" hangingPunct="0"/>
            <a:r>
              <a:rPr lang="en-US" sz="1836" dirty="0" smtClean="0">
                <a:solidFill>
                  <a:srgbClr val="505050"/>
                </a:solidFill>
                <a:latin typeface="Segoe UI Light"/>
              </a:rPr>
              <a:t>Volume </a:t>
            </a:r>
            <a:r>
              <a:rPr lang="en-US" sz="1836" dirty="0">
                <a:solidFill>
                  <a:srgbClr val="505050"/>
                </a:solidFill>
                <a:latin typeface="Segoe UI Light"/>
              </a:rPr>
              <a:t>(actual disk blocks)</a:t>
            </a:r>
          </a:p>
        </p:txBody>
      </p:sp>
      <p:sp>
        <p:nvSpPr>
          <p:cNvPr id="10" name="TextBox 7"/>
          <p:cNvSpPr txBox="1">
            <a:spLocks noChangeArrowheads="1"/>
          </p:cNvSpPr>
          <p:nvPr/>
        </p:nvSpPr>
        <p:spPr bwMode="auto">
          <a:xfrm>
            <a:off x="969642" y="1442621"/>
            <a:ext cx="1908262" cy="478370"/>
          </a:xfrm>
          <a:prstGeom prst="rect">
            <a:avLst/>
          </a:prstGeom>
          <a:noFill/>
          <a:ln w="9525">
            <a:noFill/>
            <a:miter lim="800000"/>
            <a:headEnd/>
            <a:tailEnd/>
          </a:ln>
        </p:spPr>
        <p:txBody>
          <a:bodyPr wrap="none" lIns="93255" tIns="46627" rIns="93255" bIns="46627">
            <a:spAutoFit/>
          </a:bodyPr>
          <a:lstStyle/>
          <a:p>
            <a:pPr eaLnBrk="0" hangingPunct="0"/>
            <a:r>
              <a:rPr lang="en-US" sz="2448" b="1" dirty="0" smtClean="0">
                <a:solidFill>
                  <a:srgbClr val="505050"/>
                </a:solidFill>
                <a:latin typeface="Segoe UI Light"/>
              </a:rPr>
              <a:t>Time = </a:t>
            </a:r>
            <a:r>
              <a:rPr lang="en-US" sz="2448" b="1" dirty="0">
                <a:solidFill>
                  <a:srgbClr val="505050"/>
                </a:solidFill>
                <a:latin typeface="Segoe UI Light"/>
              </a:rPr>
              <a:t>10:00</a:t>
            </a:r>
          </a:p>
        </p:txBody>
      </p:sp>
      <p:sp>
        <p:nvSpPr>
          <p:cNvPr id="11" name="Right Arrow 10"/>
          <p:cNvSpPr/>
          <p:nvPr/>
        </p:nvSpPr>
        <p:spPr>
          <a:xfrm>
            <a:off x="6301784" y="3128658"/>
            <a:ext cx="1281222" cy="737208"/>
          </a:xfrm>
          <a:prstGeom prst="rightArrow">
            <a:avLst/>
          </a:prstGeom>
          <a:solidFill>
            <a:schemeClr val="tx2"/>
          </a:solidFill>
          <a:ln>
            <a:solidFill>
              <a:schemeClr val="tx2"/>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US" sz="1836">
              <a:solidFill>
                <a:srgbClr val="FFFFFF"/>
              </a:solidFill>
            </a:endParaRPr>
          </a:p>
        </p:txBody>
      </p:sp>
      <p:sp>
        <p:nvSpPr>
          <p:cNvPr id="12" name="TextBox 6"/>
          <p:cNvSpPr txBox="1">
            <a:spLocks noChangeArrowheads="1"/>
          </p:cNvSpPr>
          <p:nvPr/>
        </p:nvSpPr>
        <p:spPr bwMode="auto">
          <a:xfrm>
            <a:off x="8343310" y="5022374"/>
            <a:ext cx="2748413" cy="382302"/>
          </a:xfrm>
          <a:prstGeom prst="rect">
            <a:avLst/>
          </a:prstGeom>
          <a:noFill/>
          <a:ln w="9525">
            <a:noFill/>
            <a:miter lim="800000"/>
            <a:headEnd/>
            <a:tailEnd/>
          </a:ln>
        </p:spPr>
        <p:txBody>
          <a:bodyPr wrap="none" lIns="93255" tIns="46627" rIns="93255" bIns="46627">
            <a:spAutoFit/>
          </a:bodyPr>
          <a:lstStyle/>
          <a:p>
            <a:pPr eaLnBrk="0" hangingPunct="0"/>
            <a:r>
              <a:rPr lang="en-US" sz="1836" dirty="0">
                <a:solidFill>
                  <a:srgbClr val="505050"/>
                </a:solidFill>
                <a:latin typeface="Segoe UI Light"/>
              </a:rPr>
              <a:t>DPM Filter – Volume Map</a:t>
            </a:r>
          </a:p>
        </p:txBody>
      </p:sp>
      <p:sp>
        <p:nvSpPr>
          <p:cNvPr id="13" name="Rectangle 12"/>
          <p:cNvSpPr/>
          <p:nvPr/>
        </p:nvSpPr>
        <p:spPr bwMode="auto">
          <a:xfrm>
            <a:off x="8306469" y="2057102"/>
            <a:ext cx="2822096" cy="2846183"/>
          </a:xfrm>
          <a:prstGeom prst="rect">
            <a:avLst/>
          </a:prstGeom>
          <a:solidFill>
            <a:schemeClr val="tx1">
              <a:lumMod val="60000"/>
              <a:lumOff val="40000"/>
            </a:schemeClr>
          </a:solidFill>
          <a:ln w="9525" cap="flat" cmpd="sng" algn="ctr">
            <a:noFill/>
            <a:prstDash val="solid"/>
            <a:round/>
            <a:headEnd type="none" w="med" len="med"/>
            <a:tailEnd type="none" w="med" len="med"/>
          </a:ln>
          <a:effectLst>
            <a:outerShdw blurRad="266700" dist="88900" dir="3240000" algn="ctr" rotWithShape="0">
              <a:schemeClr val="tx1">
                <a:alpha val="42000"/>
              </a:schemeClr>
            </a:outerShdw>
          </a:effectLst>
        </p:spPr>
        <p:txBody>
          <a:bodyPr lIns="93255" tIns="46627" rIns="93255" bIns="46627"/>
          <a:lstStyle/>
          <a:p>
            <a:pPr defTabSz="932551" eaLnBrk="0" hangingPunct="0">
              <a:defRPr/>
            </a:pPr>
            <a:endParaRPr lang="en-US" sz="2040" dirty="0">
              <a:solidFill>
                <a:srgbClr val="505050"/>
              </a:solidFill>
              <a:latin typeface="Times"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71928834"/>
              </p:ext>
            </p:extLst>
          </p:nvPr>
        </p:nvGraphicFramePr>
        <p:xfrm>
          <a:off x="8316588" y="2070058"/>
          <a:ext cx="2797810" cy="281872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Tree>
    <p:extLst>
      <p:ext uri="{BB962C8B-B14F-4D97-AF65-F5344CB8AC3E}">
        <p14:creationId xmlns:p14="http://schemas.microsoft.com/office/powerpoint/2010/main" val="16313232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18">
                                            <p:txEl>
                                              <p:pRg st="2" end="2"/>
                                            </p:txEl>
                                          </p:spTgt>
                                        </p:tgtEl>
                                        <p:attrNameLst>
                                          <p:attrName>style.color</p:attrName>
                                        </p:attrNameLst>
                                      </p:cBhvr>
                                      <p:to>
                                        <a:srgbClr val="012654"/>
                                      </p:to>
                                    </p:animClr>
                                  </p:childTnLst>
                                </p:cTn>
                              </p:par>
                              <p:par>
                                <p:cTn id="7" presetID="3" presetClass="emph" presetSubtype="2" fill="hold" nodeType="withEffect">
                                  <p:stCondLst>
                                    <p:cond delay="0"/>
                                  </p:stCondLst>
                                  <p:childTnLst>
                                    <p:animClr clrSpc="rgb" dir="cw">
                                      <p:cBhvr override="childStyle">
                                        <p:cTn id="8" dur="2000" fill="hold"/>
                                        <p:tgtEl>
                                          <p:spTgt spid="18">
                                            <p:txEl>
                                              <p:pRg st="3" end="3"/>
                                            </p:txEl>
                                          </p:spTgt>
                                        </p:tgtEl>
                                        <p:attrNameLst>
                                          <p:attrName>style.color</p:attrName>
                                        </p:attrNameLst>
                                      </p:cBhvr>
                                      <p:to>
                                        <a:srgbClr val="012654"/>
                                      </p:to>
                                    </p:animClr>
                                  </p:childTnLst>
                                </p:cTn>
                              </p:par>
                              <p:par>
                                <p:cTn id="9" presetID="3" presetClass="emph" presetSubtype="2" fill="hold" nodeType="withEffect">
                                  <p:stCondLst>
                                    <p:cond delay="0"/>
                                  </p:stCondLst>
                                  <p:childTnLst>
                                    <p:animClr clrSpc="rgb" dir="cw">
                                      <p:cBhvr override="childStyle">
                                        <p:cTn id="10" dur="2000" fill="hold"/>
                                        <p:tgtEl>
                                          <p:spTgt spid="18">
                                            <p:txEl>
                                              <p:pRg st="4" end="4"/>
                                            </p:txEl>
                                          </p:spTgt>
                                        </p:tgtEl>
                                        <p:attrNameLst>
                                          <p:attrName>style.color</p:attrName>
                                        </p:attrNameLst>
                                      </p:cBhvr>
                                      <p:to>
                                        <a:srgbClr val="012654"/>
                                      </p:to>
                                    </p:animClr>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8">
                                            <p:txEl>
                                              <p:pRg st="0" end="0"/>
                                            </p:txEl>
                                          </p:spTgt>
                                        </p:tgtEl>
                                      </p:cBhvr>
                                    </p:animEffect>
                                    <p:set>
                                      <p:cBhvr>
                                        <p:cTn id="15" dur="1" fill="hold">
                                          <p:stCondLst>
                                            <p:cond delay="499"/>
                                          </p:stCondLst>
                                        </p:cTn>
                                        <p:tgtEl>
                                          <p:spTgt spid="18">
                                            <p:txEl>
                                              <p:pRg st="0" end="0"/>
                                            </p:txEl>
                                          </p:spTgt>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18">
                                            <p:txEl>
                                              <p:pRg st="2" end="2"/>
                                            </p:txEl>
                                          </p:spTgt>
                                        </p:tgtEl>
                                      </p:cBhvr>
                                    </p:animEffect>
                                    <p:set>
                                      <p:cBhvr>
                                        <p:cTn id="18" dur="1" fill="hold">
                                          <p:stCondLst>
                                            <p:cond delay="499"/>
                                          </p:stCondLst>
                                        </p:cTn>
                                        <p:tgtEl>
                                          <p:spTgt spid="18">
                                            <p:txEl>
                                              <p:pRg st="2" end="2"/>
                                            </p:txEl>
                                          </p:spTgt>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8">
                                            <p:txEl>
                                              <p:pRg st="3" end="3"/>
                                            </p:txEl>
                                          </p:spTgt>
                                        </p:tgtEl>
                                      </p:cBhvr>
                                    </p:animEffect>
                                    <p:set>
                                      <p:cBhvr>
                                        <p:cTn id="21" dur="1" fill="hold">
                                          <p:stCondLst>
                                            <p:cond delay="499"/>
                                          </p:stCondLst>
                                        </p:cTn>
                                        <p:tgtEl>
                                          <p:spTgt spid="18">
                                            <p:txEl>
                                              <p:pRg st="3" end="3"/>
                                            </p:txEl>
                                          </p:spTgt>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8">
                                            <p:txEl>
                                              <p:pRg st="4" end="4"/>
                                            </p:txEl>
                                          </p:spTgt>
                                        </p:tgtEl>
                                      </p:cBhvr>
                                    </p:animEffect>
                                    <p:set>
                                      <p:cBhvr>
                                        <p:cTn id="24" dur="1" fill="hold">
                                          <p:stCondLst>
                                            <p:cond delay="499"/>
                                          </p:stCondLst>
                                        </p:cTn>
                                        <p:tgtEl>
                                          <p:spTgt spid="18">
                                            <p:txEl>
                                              <p:pRg st="4" end="4"/>
                                            </p:txEl>
                                          </p:spTgt>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8">
                                            <p:txEl>
                                              <p:pRg st="6" end="6"/>
                                            </p:txEl>
                                          </p:spTgt>
                                        </p:tgtEl>
                                      </p:cBhvr>
                                    </p:animEffect>
                                    <p:set>
                                      <p:cBhvr>
                                        <p:cTn id="27" dur="1" fill="hold">
                                          <p:stCondLst>
                                            <p:cond delay="499"/>
                                          </p:stCondLst>
                                        </p:cTn>
                                        <p:tgtEl>
                                          <p:spTgt spid="18">
                                            <p:txEl>
                                              <p:pRg st="6" end="6"/>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8">
                                            <p:txEl>
                                              <p:pRg st="7" end="7"/>
                                            </p:txEl>
                                          </p:spTgt>
                                        </p:tgtEl>
                                      </p:cBhvr>
                                    </p:animEffect>
                                    <p:set>
                                      <p:cBhvr>
                                        <p:cTn id="30" dur="1" fill="hold">
                                          <p:stCondLst>
                                            <p:cond delay="499"/>
                                          </p:stCondLst>
                                        </p:cTn>
                                        <p:tgtEl>
                                          <p:spTgt spid="18">
                                            <p:txEl>
                                              <p:pRg st="7" end="7"/>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8">
                                            <p:txEl>
                                              <p:pRg st="8" end="8"/>
                                            </p:txEl>
                                          </p:spTgt>
                                        </p:tgtEl>
                                      </p:cBhvr>
                                    </p:animEffect>
                                    <p:set>
                                      <p:cBhvr>
                                        <p:cTn id="33" dur="1" fill="hold">
                                          <p:stCondLst>
                                            <p:cond delay="499"/>
                                          </p:stCondLst>
                                        </p:cTn>
                                        <p:tgtEl>
                                          <p:spTgt spid="18">
                                            <p:txEl>
                                              <p:pRg st="8" end="8"/>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8">
                                            <p:txEl>
                                              <p:pRg st="11" end="11"/>
                                            </p:txEl>
                                          </p:spTgt>
                                        </p:tgtEl>
                                      </p:cBhvr>
                                    </p:animEffect>
                                    <p:set>
                                      <p:cBhvr>
                                        <p:cTn id="36" dur="1" fill="hold">
                                          <p:stCondLst>
                                            <p:cond delay="499"/>
                                          </p:stCondLst>
                                        </p:cTn>
                                        <p:tgtEl>
                                          <p:spTgt spid="18">
                                            <p:txEl>
                                              <p:pRg st="11" end="11"/>
                                            </p:txEl>
                                          </p:spTgt>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18">
                                            <p:txEl>
                                              <p:pRg st="12" end="12"/>
                                            </p:txEl>
                                          </p:spTgt>
                                        </p:tgtEl>
                                      </p:cBhvr>
                                    </p:animEffect>
                                    <p:set>
                                      <p:cBhvr>
                                        <p:cTn id="39" dur="1" fill="hold">
                                          <p:stCondLst>
                                            <p:cond delay="499"/>
                                          </p:stCondLst>
                                        </p:cTn>
                                        <p:tgtEl>
                                          <p:spTgt spid="18">
                                            <p:txEl>
                                              <p:pRg st="12" end="12"/>
                                            </p:txEl>
                                          </p:spTgt>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18">
                                            <p:txEl>
                                              <p:pRg st="13" end="13"/>
                                            </p:txEl>
                                          </p:spTgt>
                                        </p:tgtEl>
                                      </p:cBhvr>
                                    </p:animEffect>
                                    <p:set>
                                      <p:cBhvr>
                                        <p:cTn id="42" dur="1" fill="hold">
                                          <p:stCondLst>
                                            <p:cond delay="499"/>
                                          </p:stCondLst>
                                        </p:cTn>
                                        <p:tgtEl>
                                          <p:spTgt spid="18">
                                            <p:txEl>
                                              <p:pRg st="13" end="13"/>
                                            </p:txEl>
                                          </p:spTgt>
                                        </p:tgtEl>
                                        <p:attrNameLst>
                                          <p:attrName>style.visibility</p:attrName>
                                        </p:attrNameLst>
                                      </p:cBhvr>
                                      <p:to>
                                        <p:strVal val="hidden"/>
                                      </p:to>
                                    </p:set>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a:t>
            </a:r>
            <a:r>
              <a:rPr lang="en-GB" baseline="30000" dirty="0" smtClean="0"/>
              <a:t>st</a:t>
            </a:r>
            <a:r>
              <a:rPr lang="en-GB" dirty="0" smtClean="0"/>
              <a:t> change</a:t>
            </a:r>
            <a:endParaRPr lang="en-GB" dirty="0"/>
          </a:p>
        </p:txBody>
      </p:sp>
      <p:sp>
        <p:nvSpPr>
          <p:cNvPr id="3" name="Rectangle 2"/>
          <p:cNvSpPr/>
          <p:nvPr/>
        </p:nvSpPr>
        <p:spPr bwMode="auto">
          <a:xfrm>
            <a:off x="944336" y="2032175"/>
            <a:ext cx="4633986" cy="2930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197293411"/>
              </p:ext>
            </p:extLst>
          </p:nvPr>
        </p:nvGraphicFramePr>
        <p:xfrm>
          <a:off x="943200" y="2034000"/>
          <a:ext cx="4633200" cy="293040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463320"/>
                <a:gridCol w="463320"/>
                <a:gridCol w="463320"/>
                <a:gridCol w="463320"/>
                <a:gridCol w="463320"/>
                <a:gridCol w="463320"/>
                <a:gridCol w="463320"/>
                <a:gridCol w="463320"/>
                <a:gridCol w="463320"/>
                <a:gridCol w="463320"/>
              </a:tblGrid>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a:t>
                      </a:r>
                      <a:endParaRPr lang="en-US" sz="1600" b="0" dirty="0">
                        <a:solidFill>
                          <a:schemeClr val="bg1"/>
                        </a:solidFill>
                      </a:endParaRPr>
                    </a:p>
                  </a:txBody>
                  <a:tcPr marL="93260" marR="93260" marT="46630" marB="46630">
                    <a:gradFill>
                      <a:gsLst>
                        <a:gs pos="0">
                          <a:schemeClr val="accent3"/>
                        </a:gs>
                        <a:gs pos="100000">
                          <a:schemeClr val="accent3">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2</a:t>
                      </a:r>
                      <a:endParaRPr lang="en-US" sz="1600" b="0" dirty="0">
                        <a:solidFill>
                          <a:schemeClr val="bg1"/>
                        </a:solidFill>
                      </a:endParaRPr>
                    </a:p>
                  </a:txBody>
                  <a:tcPr marL="93260" marR="93260" marT="46630" marB="46630">
                    <a:gradFill>
                      <a:gsLst>
                        <a:gs pos="0">
                          <a:schemeClr val="accent3"/>
                        </a:gs>
                        <a:gs pos="100000">
                          <a:schemeClr val="accent3">
                            <a:lumMod val="60000"/>
                            <a:lumOff val="40000"/>
                          </a:schemeClr>
                        </a:gs>
                      </a:gsLst>
                      <a:lin ang="16200000" scaled="1"/>
                    </a:gradFill>
                  </a:tcPr>
                </a:tc>
                <a:tc>
                  <a:txBody>
                    <a:bodyPr/>
                    <a:lstStyle/>
                    <a:p>
                      <a:pPr algn="ctr"/>
                      <a:r>
                        <a:rPr lang="en-US" sz="1600" b="0" dirty="0" smtClean="0">
                          <a:solidFill>
                            <a:schemeClr val="bg1"/>
                          </a:solidFill>
                        </a:rPr>
                        <a:t>3</a:t>
                      </a:r>
                      <a:endParaRPr lang="en-US" sz="1600" b="0" dirty="0">
                        <a:solidFill>
                          <a:schemeClr val="bg1"/>
                        </a:solidFill>
                      </a:endParaRPr>
                    </a:p>
                  </a:txBody>
                  <a:tcPr marL="93260" marR="93260" marT="46630" marB="46630">
                    <a:gradFill>
                      <a:gsLst>
                        <a:gs pos="0">
                          <a:schemeClr val="accent3"/>
                        </a:gs>
                        <a:gs pos="100000">
                          <a:schemeClr val="accent3">
                            <a:lumMod val="60000"/>
                            <a:lumOff val="40000"/>
                          </a:schemeClr>
                        </a:gs>
                      </a:gsLst>
                      <a:lin ang="16200000" scaled="1"/>
                    </a:gradFill>
                  </a:tcPr>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4</a:t>
                      </a:r>
                      <a:endParaRPr lang="en-US" sz="1600" b="0" dirty="0">
                        <a:solidFill>
                          <a:schemeClr val="bg1"/>
                        </a:solidFill>
                      </a:endParaRPr>
                    </a:p>
                  </a:txBody>
                  <a:tcPr marL="93260" marR="93260" marT="46630" marB="46630">
                    <a:gradFill>
                      <a:gsLst>
                        <a:gs pos="0">
                          <a:schemeClr val="accent3"/>
                        </a:gs>
                        <a:gs pos="100000">
                          <a:schemeClr val="accent3">
                            <a:lumMod val="60000"/>
                            <a:lumOff val="40000"/>
                          </a:schemeClr>
                        </a:gs>
                      </a:gsLst>
                      <a:lin ang="16200000" scaled="1"/>
                    </a:gradFill>
                  </a:tcPr>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r>
            </a:tbl>
          </a:graphicData>
        </a:graphic>
      </p:graphicFrame>
      <p:sp>
        <p:nvSpPr>
          <p:cNvPr id="5" name="TextBox 7"/>
          <p:cNvSpPr txBox="1">
            <a:spLocks noChangeArrowheads="1"/>
          </p:cNvSpPr>
          <p:nvPr/>
        </p:nvSpPr>
        <p:spPr bwMode="auto">
          <a:xfrm>
            <a:off x="968022" y="5022374"/>
            <a:ext cx="2820270" cy="376678"/>
          </a:xfrm>
          <a:prstGeom prst="rect">
            <a:avLst/>
          </a:prstGeom>
          <a:noFill/>
          <a:ln w="9525">
            <a:noFill/>
            <a:miter lim="800000"/>
            <a:headEnd/>
            <a:tailEnd/>
          </a:ln>
        </p:spPr>
        <p:txBody>
          <a:bodyPr wrap="none" lIns="93255" tIns="46627" rIns="93255" bIns="46627">
            <a:spAutoFit/>
          </a:bodyPr>
          <a:lstStyle/>
          <a:p>
            <a:pPr eaLnBrk="0" hangingPunct="0"/>
            <a:r>
              <a:rPr lang="en-US" sz="1836" dirty="0" smtClean="0">
                <a:solidFill>
                  <a:srgbClr val="505050"/>
                </a:solidFill>
                <a:latin typeface="Segoe UI Light"/>
              </a:rPr>
              <a:t>Volume </a:t>
            </a:r>
            <a:r>
              <a:rPr lang="en-US" sz="1836" dirty="0">
                <a:solidFill>
                  <a:srgbClr val="505050"/>
                </a:solidFill>
                <a:latin typeface="Segoe UI Light"/>
              </a:rPr>
              <a:t>(actual disk blocks)</a:t>
            </a:r>
          </a:p>
        </p:txBody>
      </p:sp>
      <p:sp>
        <p:nvSpPr>
          <p:cNvPr id="6" name="TextBox 7"/>
          <p:cNvSpPr txBox="1">
            <a:spLocks noChangeArrowheads="1"/>
          </p:cNvSpPr>
          <p:nvPr/>
        </p:nvSpPr>
        <p:spPr bwMode="auto">
          <a:xfrm>
            <a:off x="969642" y="1442621"/>
            <a:ext cx="1824998"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10:01</a:t>
            </a:r>
            <a:endParaRPr lang="en-US" sz="2448" b="1" dirty="0">
              <a:solidFill>
                <a:srgbClr val="505050"/>
              </a:solidFill>
              <a:latin typeface="Segoe UI Light"/>
            </a:endParaRPr>
          </a:p>
        </p:txBody>
      </p:sp>
      <p:sp>
        <p:nvSpPr>
          <p:cNvPr id="7" name="Right Arrow 6"/>
          <p:cNvSpPr/>
          <p:nvPr/>
        </p:nvSpPr>
        <p:spPr>
          <a:xfrm>
            <a:off x="6301784" y="3128658"/>
            <a:ext cx="1281222" cy="737208"/>
          </a:xfrm>
          <a:prstGeom prst="rightArrow">
            <a:avLst/>
          </a:prstGeom>
          <a:solidFill>
            <a:schemeClr val="tx2"/>
          </a:solidFill>
          <a:ln>
            <a:solidFill>
              <a:schemeClr val="tx2"/>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US" sz="1836">
              <a:solidFill>
                <a:srgbClr val="FFFFFF"/>
              </a:solidFill>
            </a:endParaRPr>
          </a:p>
        </p:txBody>
      </p:sp>
      <p:sp>
        <p:nvSpPr>
          <p:cNvPr id="8" name="TextBox 6"/>
          <p:cNvSpPr txBox="1">
            <a:spLocks noChangeArrowheads="1"/>
          </p:cNvSpPr>
          <p:nvPr/>
        </p:nvSpPr>
        <p:spPr bwMode="auto">
          <a:xfrm>
            <a:off x="8343310" y="5022374"/>
            <a:ext cx="2748413" cy="382302"/>
          </a:xfrm>
          <a:prstGeom prst="rect">
            <a:avLst/>
          </a:prstGeom>
          <a:noFill/>
          <a:ln w="9525">
            <a:noFill/>
            <a:miter lim="800000"/>
            <a:headEnd/>
            <a:tailEnd/>
          </a:ln>
        </p:spPr>
        <p:txBody>
          <a:bodyPr wrap="none" lIns="93255" tIns="46627" rIns="93255" bIns="46627">
            <a:spAutoFit/>
          </a:bodyPr>
          <a:lstStyle/>
          <a:p>
            <a:pPr eaLnBrk="0" hangingPunct="0"/>
            <a:r>
              <a:rPr lang="en-US" sz="1836" dirty="0">
                <a:solidFill>
                  <a:srgbClr val="505050"/>
                </a:solidFill>
                <a:latin typeface="Segoe UI Light"/>
              </a:rPr>
              <a:t>DPM Filter – Volume Map</a:t>
            </a:r>
          </a:p>
        </p:txBody>
      </p:sp>
      <p:sp>
        <p:nvSpPr>
          <p:cNvPr id="9" name="Rectangle 8"/>
          <p:cNvSpPr/>
          <p:nvPr/>
        </p:nvSpPr>
        <p:spPr bwMode="auto">
          <a:xfrm>
            <a:off x="8306469" y="2057102"/>
            <a:ext cx="2822096" cy="2846183"/>
          </a:xfrm>
          <a:prstGeom prst="rect">
            <a:avLst/>
          </a:prstGeom>
          <a:solidFill>
            <a:schemeClr val="tx1">
              <a:lumMod val="60000"/>
              <a:lumOff val="40000"/>
            </a:schemeClr>
          </a:solidFill>
          <a:ln w="9525" cap="flat" cmpd="sng" algn="ctr">
            <a:noFill/>
            <a:prstDash val="solid"/>
            <a:round/>
            <a:headEnd type="none" w="med" len="med"/>
            <a:tailEnd type="none" w="med" len="med"/>
          </a:ln>
          <a:effectLst>
            <a:outerShdw blurRad="266700" dist="88900" dir="3240000" algn="ctr" rotWithShape="0">
              <a:schemeClr val="tx1">
                <a:alpha val="42000"/>
              </a:schemeClr>
            </a:outerShdw>
          </a:effectLst>
        </p:spPr>
        <p:txBody>
          <a:bodyPr lIns="93255" tIns="46627" rIns="93255" bIns="46627"/>
          <a:lstStyle/>
          <a:p>
            <a:pPr defTabSz="932551" eaLnBrk="0" hangingPunct="0">
              <a:defRPr/>
            </a:pPr>
            <a:endParaRPr lang="en-US" sz="2040" dirty="0">
              <a:solidFill>
                <a:srgbClr val="505050"/>
              </a:solidFill>
              <a:latin typeface="Times"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3819672854"/>
              </p:ext>
            </p:extLst>
          </p:nvPr>
        </p:nvGraphicFramePr>
        <p:xfrm>
          <a:off x="8316588" y="2070058"/>
          <a:ext cx="2797810" cy="281872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1" name="TextBox 9"/>
          <p:cNvSpPr txBox="1">
            <a:spLocks noChangeArrowheads="1"/>
          </p:cNvSpPr>
          <p:nvPr/>
        </p:nvSpPr>
        <p:spPr bwMode="auto">
          <a:xfrm>
            <a:off x="4459723" y="1486905"/>
            <a:ext cx="1118599" cy="382302"/>
          </a:xfrm>
          <a:prstGeom prst="rect">
            <a:avLst/>
          </a:prstGeom>
          <a:gradFill flip="none" rotWithShape="1">
            <a:gsLst>
              <a:gs pos="0">
                <a:schemeClr val="accent3"/>
              </a:gs>
              <a:gs pos="100000">
                <a:schemeClr val="accent3">
                  <a:lumMod val="60000"/>
                  <a:lumOff val="40000"/>
                </a:schemeClr>
              </a:gs>
            </a:gsLst>
            <a:lin ang="16200000" scaled="1"/>
            <a:tileRect/>
          </a:gradFill>
          <a:ln w="9525">
            <a:noFill/>
            <a:miter lim="800000"/>
            <a:headEnd/>
            <a:tailEnd/>
          </a:ln>
          <a:effectLst>
            <a:outerShdw blurRad="50800" dist="38100" dir="5400000" algn="t" rotWithShape="0">
              <a:prstClr val="black">
                <a:alpha val="40000"/>
              </a:prstClr>
            </a:outerShdw>
          </a:effectLst>
        </p:spPr>
        <p:txBody>
          <a:bodyPr wrap="none" lIns="93255" tIns="46627" rIns="93255" bIns="46627">
            <a:spAutoFit/>
          </a:bodyPr>
          <a:lstStyle/>
          <a:p>
            <a:pPr algn="ctr" eaLnBrk="0" hangingPunct="0">
              <a:defRPr/>
            </a:pPr>
            <a:r>
              <a:rPr lang="en-US" sz="1836" dirty="0">
                <a:solidFill>
                  <a:srgbClr val="FFFFFF"/>
                </a:solidFill>
                <a:latin typeface="Segoe UI Light"/>
              </a:rPr>
              <a:t>File Write</a:t>
            </a:r>
          </a:p>
        </p:txBody>
      </p:sp>
      <p:graphicFrame>
        <p:nvGraphicFramePr>
          <p:cNvPr id="12" name="Table 11"/>
          <p:cNvGraphicFramePr>
            <a:graphicFrameLocks noGrp="1"/>
          </p:cNvGraphicFramePr>
          <p:nvPr>
            <p:extLst>
              <p:ext uri="{D42A27DB-BD31-4B8C-83A1-F6EECF244321}">
                <p14:modId xmlns:p14="http://schemas.microsoft.com/office/powerpoint/2010/main" val="3390315202"/>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3" name="TextBox 6"/>
          <p:cNvSpPr txBox="1">
            <a:spLocks noChangeArrowheads="1"/>
          </p:cNvSpPr>
          <p:nvPr/>
        </p:nvSpPr>
        <p:spPr bwMode="auto">
          <a:xfrm>
            <a:off x="8474822" y="1531190"/>
            <a:ext cx="2485387" cy="382302"/>
          </a:xfrm>
          <a:prstGeom prst="rect">
            <a:avLst/>
          </a:prstGeom>
          <a:noFill/>
          <a:ln w="9525">
            <a:noFill/>
            <a:miter lim="800000"/>
            <a:headEnd/>
            <a:tailEnd/>
          </a:ln>
        </p:spPr>
        <p:txBody>
          <a:bodyPr wrap="none" lIns="93255" tIns="46627" rIns="93255" bIns="46627">
            <a:spAutoFit/>
          </a:bodyPr>
          <a:lstStyle/>
          <a:p>
            <a:pPr algn="ctr" eaLnBrk="0" hangingPunct="0"/>
            <a:r>
              <a:rPr lang="en-US" sz="1836" dirty="0">
                <a:solidFill>
                  <a:srgbClr val="505050"/>
                </a:solidFill>
                <a:latin typeface="Segoe UI Light"/>
              </a:rPr>
              <a:t>Changed Blocks Noted</a:t>
            </a:r>
          </a:p>
        </p:txBody>
      </p:sp>
    </p:spTree>
    <p:extLst>
      <p:ext uri="{BB962C8B-B14F-4D97-AF65-F5344CB8AC3E}">
        <p14:creationId xmlns:p14="http://schemas.microsoft.com/office/powerpoint/2010/main" val="3334559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a:t>
            </a:r>
            <a:r>
              <a:rPr lang="en-GB" baseline="30000" dirty="0" smtClean="0"/>
              <a:t>nd</a:t>
            </a:r>
            <a:r>
              <a:rPr lang="en-GB" dirty="0" smtClean="0"/>
              <a:t> change</a:t>
            </a:r>
            <a:endParaRPr lang="en-GB" dirty="0"/>
          </a:p>
        </p:txBody>
      </p:sp>
      <p:sp>
        <p:nvSpPr>
          <p:cNvPr id="3" name="Rectangle 2"/>
          <p:cNvSpPr/>
          <p:nvPr/>
        </p:nvSpPr>
        <p:spPr bwMode="auto">
          <a:xfrm>
            <a:off x="944336" y="2032175"/>
            <a:ext cx="4633986" cy="2930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139645069"/>
              </p:ext>
            </p:extLst>
          </p:nvPr>
        </p:nvGraphicFramePr>
        <p:xfrm>
          <a:off x="943200" y="2034000"/>
          <a:ext cx="4633200" cy="293040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463320"/>
                <a:gridCol w="463320"/>
                <a:gridCol w="463320"/>
                <a:gridCol w="463320"/>
                <a:gridCol w="463320"/>
                <a:gridCol w="463320"/>
                <a:gridCol w="463320"/>
                <a:gridCol w="463320"/>
                <a:gridCol w="463320"/>
                <a:gridCol w="463320"/>
              </a:tblGrid>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7</a:t>
                      </a:r>
                      <a:endParaRPr lang="en-US" sz="1600" b="0" dirty="0">
                        <a:solidFill>
                          <a:schemeClr val="bg1"/>
                        </a:solidFill>
                      </a:endParaRPr>
                    </a:p>
                  </a:txBody>
                  <a:tcPr marL="93260" marR="93260" marT="46630" marB="46630">
                    <a:gradFill>
                      <a:gsLst>
                        <a:gs pos="0">
                          <a:schemeClr val="accent4"/>
                        </a:gs>
                        <a:gs pos="100000">
                          <a:schemeClr val="accent4">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2</a:t>
                      </a:r>
                      <a:endParaRPr lang="en-US" sz="1600" b="0" dirty="0">
                        <a:solidFill>
                          <a:schemeClr val="bg1"/>
                        </a:solidFill>
                      </a:endParaRPr>
                    </a:p>
                  </a:txBody>
                  <a:tcPr marL="93260" marR="93260" marT="46630" marB="46630">
                    <a:noFill/>
                  </a:tcPr>
                </a:tc>
                <a:tc>
                  <a:txBody>
                    <a:bodyPr/>
                    <a:lstStyle/>
                    <a:p>
                      <a:pPr algn="ctr"/>
                      <a:r>
                        <a:rPr lang="en-US" sz="1600" b="0" dirty="0" smtClean="0">
                          <a:solidFill>
                            <a:schemeClr val="bg1"/>
                          </a:solidFill>
                        </a:rPr>
                        <a:t>3</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4</a:t>
                      </a:r>
                      <a:endParaRPr lang="en-US" sz="1600" b="0" dirty="0">
                        <a:solidFill>
                          <a:schemeClr val="bg1"/>
                        </a:solidFill>
                      </a:endParaRPr>
                    </a:p>
                  </a:txBody>
                  <a:tcPr marL="93260" marR="93260" marT="46630" marB="46630">
                    <a:noFill/>
                  </a:tcPr>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5</a:t>
                      </a:r>
                      <a:endParaRPr lang="en-US" sz="1600" b="0" dirty="0">
                        <a:solidFill>
                          <a:schemeClr val="bg1"/>
                        </a:solidFill>
                      </a:endParaRPr>
                    </a:p>
                  </a:txBody>
                  <a:tcPr marL="93260" marR="93260" marT="46630" marB="46630">
                    <a:gradFill>
                      <a:gsLst>
                        <a:gs pos="0">
                          <a:schemeClr val="accent4"/>
                        </a:gs>
                        <a:gs pos="100000">
                          <a:schemeClr val="accent4">
                            <a:lumMod val="60000"/>
                            <a:lumOff val="40000"/>
                          </a:schemeClr>
                        </a:gs>
                      </a:gsLst>
                      <a:lin ang="16200000" scaled="1"/>
                    </a:grad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6</a:t>
                      </a:r>
                      <a:endParaRPr lang="en-US" sz="1600" b="0" dirty="0">
                        <a:solidFill>
                          <a:schemeClr val="bg1"/>
                        </a:solidFill>
                      </a:endParaRPr>
                    </a:p>
                  </a:txBody>
                  <a:tcPr marL="93260" marR="93260" marT="46630" marB="46630">
                    <a:gradFill>
                      <a:gsLst>
                        <a:gs pos="0">
                          <a:schemeClr val="accent4"/>
                        </a:gs>
                        <a:gs pos="100000">
                          <a:schemeClr val="accent4">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8</a:t>
                      </a:r>
                      <a:endParaRPr lang="en-US" sz="1600" b="0" dirty="0">
                        <a:solidFill>
                          <a:schemeClr val="bg1"/>
                        </a:solidFill>
                      </a:endParaRPr>
                    </a:p>
                  </a:txBody>
                  <a:tcPr marL="93260" marR="93260" marT="46630" marB="46630">
                    <a:gradFill>
                      <a:gsLst>
                        <a:gs pos="0">
                          <a:schemeClr val="accent4"/>
                        </a:gs>
                        <a:gs pos="100000">
                          <a:schemeClr val="accent4">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9</a:t>
                      </a:r>
                      <a:endParaRPr lang="en-US" sz="1600" b="0" dirty="0">
                        <a:solidFill>
                          <a:schemeClr val="bg1"/>
                        </a:solidFill>
                      </a:endParaRPr>
                    </a:p>
                  </a:txBody>
                  <a:tcPr marL="93260" marR="93260" marT="46630" marB="46630">
                    <a:gradFill>
                      <a:gsLst>
                        <a:gs pos="0">
                          <a:schemeClr val="accent4"/>
                        </a:gs>
                        <a:gs pos="100000">
                          <a:schemeClr val="accent4">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r>
            </a:tbl>
          </a:graphicData>
        </a:graphic>
      </p:graphicFrame>
      <p:sp>
        <p:nvSpPr>
          <p:cNvPr id="5" name="TextBox 7"/>
          <p:cNvSpPr txBox="1">
            <a:spLocks noChangeArrowheads="1"/>
          </p:cNvSpPr>
          <p:nvPr/>
        </p:nvSpPr>
        <p:spPr bwMode="auto">
          <a:xfrm>
            <a:off x="968022" y="5022374"/>
            <a:ext cx="2820270" cy="376678"/>
          </a:xfrm>
          <a:prstGeom prst="rect">
            <a:avLst/>
          </a:prstGeom>
          <a:noFill/>
          <a:ln w="9525">
            <a:noFill/>
            <a:miter lim="800000"/>
            <a:headEnd/>
            <a:tailEnd/>
          </a:ln>
        </p:spPr>
        <p:txBody>
          <a:bodyPr wrap="none" lIns="93255" tIns="46627" rIns="93255" bIns="46627">
            <a:spAutoFit/>
          </a:bodyPr>
          <a:lstStyle/>
          <a:p>
            <a:pPr eaLnBrk="0" hangingPunct="0"/>
            <a:r>
              <a:rPr lang="en-US" sz="1836" dirty="0" smtClean="0">
                <a:solidFill>
                  <a:srgbClr val="505050"/>
                </a:solidFill>
                <a:latin typeface="Segoe UI Light"/>
              </a:rPr>
              <a:t>Volume </a:t>
            </a:r>
            <a:r>
              <a:rPr lang="en-US" sz="1836" dirty="0">
                <a:solidFill>
                  <a:srgbClr val="505050"/>
                </a:solidFill>
                <a:latin typeface="Segoe UI Light"/>
              </a:rPr>
              <a:t>(actual disk blocks)</a:t>
            </a:r>
          </a:p>
        </p:txBody>
      </p:sp>
      <p:sp>
        <p:nvSpPr>
          <p:cNvPr id="6" name="TextBox 7"/>
          <p:cNvSpPr txBox="1">
            <a:spLocks noChangeArrowheads="1"/>
          </p:cNvSpPr>
          <p:nvPr/>
        </p:nvSpPr>
        <p:spPr bwMode="auto">
          <a:xfrm>
            <a:off x="969642" y="1442621"/>
            <a:ext cx="1874690"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10:06</a:t>
            </a:r>
            <a:endParaRPr lang="en-US" sz="2448" b="1" dirty="0">
              <a:solidFill>
                <a:srgbClr val="505050"/>
              </a:solidFill>
              <a:latin typeface="Segoe UI Light"/>
            </a:endParaRPr>
          </a:p>
        </p:txBody>
      </p:sp>
      <p:sp>
        <p:nvSpPr>
          <p:cNvPr id="8" name="TextBox 6"/>
          <p:cNvSpPr txBox="1">
            <a:spLocks noChangeArrowheads="1"/>
          </p:cNvSpPr>
          <p:nvPr/>
        </p:nvSpPr>
        <p:spPr bwMode="auto">
          <a:xfrm>
            <a:off x="8343310" y="5022374"/>
            <a:ext cx="2748413" cy="382302"/>
          </a:xfrm>
          <a:prstGeom prst="rect">
            <a:avLst/>
          </a:prstGeom>
          <a:noFill/>
          <a:ln w="9525">
            <a:noFill/>
            <a:miter lim="800000"/>
            <a:headEnd/>
            <a:tailEnd/>
          </a:ln>
        </p:spPr>
        <p:txBody>
          <a:bodyPr wrap="none" lIns="93255" tIns="46627" rIns="93255" bIns="46627">
            <a:spAutoFit/>
          </a:bodyPr>
          <a:lstStyle/>
          <a:p>
            <a:pPr eaLnBrk="0" hangingPunct="0"/>
            <a:r>
              <a:rPr lang="en-US" sz="1836" dirty="0">
                <a:solidFill>
                  <a:srgbClr val="505050"/>
                </a:solidFill>
                <a:latin typeface="Segoe UI Light"/>
              </a:rPr>
              <a:t>DPM Filter – Volume Map</a:t>
            </a:r>
          </a:p>
        </p:txBody>
      </p:sp>
      <p:sp>
        <p:nvSpPr>
          <p:cNvPr id="9" name="Rectangle 8"/>
          <p:cNvSpPr/>
          <p:nvPr/>
        </p:nvSpPr>
        <p:spPr bwMode="auto">
          <a:xfrm>
            <a:off x="8306469" y="2057102"/>
            <a:ext cx="2822096" cy="2846183"/>
          </a:xfrm>
          <a:prstGeom prst="rect">
            <a:avLst/>
          </a:prstGeom>
          <a:solidFill>
            <a:schemeClr val="tx1">
              <a:lumMod val="60000"/>
              <a:lumOff val="40000"/>
            </a:schemeClr>
          </a:solidFill>
          <a:ln w="9525" cap="flat" cmpd="sng" algn="ctr">
            <a:noFill/>
            <a:prstDash val="solid"/>
            <a:round/>
            <a:headEnd type="none" w="med" len="med"/>
            <a:tailEnd type="none" w="med" len="med"/>
          </a:ln>
          <a:effectLst>
            <a:outerShdw blurRad="266700" dist="88900" dir="3240000" algn="ctr" rotWithShape="0">
              <a:schemeClr val="tx1">
                <a:alpha val="42000"/>
              </a:schemeClr>
            </a:outerShdw>
          </a:effectLst>
        </p:spPr>
        <p:txBody>
          <a:bodyPr lIns="93255" tIns="46627" rIns="93255" bIns="46627"/>
          <a:lstStyle/>
          <a:p>
            <a:pPr defTabSz="932551" eaLnBrk="0" hangingPunct="0">
              <a:defRPr/>
            </a:pPr>
            <a:endParaRPr lang="en-US" sz="2040" dirty="0">
              <a:solidFill>
                <a:srgbClr val="505050"/>
              </a:solidFill>
              <a:latin typeface="Times"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278591748"/>
              </p:ext>
            </p:extLst>
          </p:nvPr>
        </p:nvGraphicFramePr>
        <p:xfrm>
          <a:off x="8316588" y="2070058"/>
          <a:ext cx="2797810" cy="281872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1" name="TextBox 9"/>
          <p:cNvSpPr txBox="1">
            <a:spLocks noChangeArrowheads="1"/>
          </p:cNvSpPr>
          <p:nvPr/>
        </p:nvSpPr>
        <p:spPr bwMode="auto">
          <a:xfrm>
            <a:off x="4459723" y="1486905"/>
            <a:ext cx="1118599" cy="382302"/>
          </a:xfrm>
          <a:prstGeom prst="rect">
            <a:avLst/>
          </a:prstGeom>
          <a:gradFill flip="none" rotWithShape="1">
            <a:gsLst>
              <a:gs pos="0">
                <a:schemeClr val="accent4"/>
              </a:gs>
              <a:gs pos="100000">
                <a:schemeClr val="accent4">
                  <a:lumMod val="60000"/>
                  <a:lumOff val="40000"/>
                </a:schemeClr>
              </a:gs>
            </a:gsLst>
            <a:lin ang="16200000" scaled="1"/>
            <a:tileRect/>
          </a:gradFill>
          <a:ln w="9525">
            <a:noFill/>
            <a:miter lim="800000"/>
            <a:headEnd/>
            <a:tailEnd/>
          </a:ln>
          <a:effectLst>
            <a:outerShdw blurRad="50800" dist="38100" dir="5400000" algn="t" rotWithShape="0">
              <a:prstClr val="black">
                <a:alpha val="40000"/>
              </a:prstClr>
            </a:outerShdw>
          </a:effectLst>
        </p:spPr>
        <p:txBody>
          <a:bodyPr wrap="none" lIns="93255" tIns="46627" rIns="93255" bIns="46627">
            <a:spAutoFit/>
          </a:bodyPr>
          <a:lstStyle/>
          <a:p>
            <a:pPr algn="ctr" eaLnBrk="0" hangingPunct="0">
              <a:defRPr/>
            </a:pPr>
            <a:r>
              <a:rPr lang="en-US" sz="1836" dirty="0">
                <a:solidFill>
                  <a:srgbClr val="FFFFFF"/>
                </a:solidFill>
                <a:latin typeface="Segoe UI Light"/>
              </a:rPr>
              <a:t>File Write</a:t>
            </a:r>
          </a:p>
        </p:txBody>
      </p:sp>
      <p:graphicFrame>
        <p:nvGraphicFramePr>
          <p:cNvPr id="12" name="Table 11"/>
          <p:cNvGraphicFramePr>
            <a:graphicFrameLocks noGrp="1"/>
          </p:cNvGraphicFramePr>
          <p:nvPr>
            <p:extLst>
              <p:ext uri="{D42A27DB-BD31-4B8C-83A1-F6EECF244321}">
                <p14:modId xmlns:p14="http://schemas.microsoft.com/office/powerpoint/2010/main" val="641950557"/>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3" name="TextBox 6"/>
          <p:cNvSpPr txBox="1">
            <a:spLocks noChangeArrowheads="1"/>
          </p:cNvSpPr>
          <p:nvPr/>
        </p:nvSpPr>
        <p:spPr bwMode="auto">
          <a:xfrm>
            <a:off x="8474822" y="1531190"/>
            <a:ext cx="2485387" cy="382302"/>
          </a:xfrm>
          <a:prstGeom prst="rect">
            <a:avLst/>
          </a:prstGeom>
          <a:noFill/>
          <a:ln w="9525">
            <a:noFill/>
            <a:miter lim="800000"/>
            <a:headEnd/>
            <a:tailEnd/>
          </a:ln>
        </p:spPr>
        <p:txBody>
          <a:bodyPr wrap="none" lIns="93255" tIns="46627" rIns="93255" bIns="46627">
            <a:spAutoFit/>
          </a:bodyPr>
          <a:lstStyle/>
          <a:p>
            <a:pPr algn="ctr" eaLnBrk="0" hangingPunct="0"/>
            <a:r>
              <a:rPr lang="en-US" sz="1836" dirty="0">
                <a:solidFill>
                  <a:srgbClr val="505050"/>
                </a:solidFill>
                <a:latin typeface="Segoe UI Light"/>
              </a:rPr>
              <a:t>Changed Blocks Noted</a:t>
            </a:r>
          </a:p>
        </p:txBody>
      </p:sp>
      <p:graphicFrame>
        <p:nvGraphicFramePr>
          <p:cNvPr id="14" name="Table 13"/>
          <p:cNvGraphicFramePr>
            <a:graphicFrameLocks noGrp="1"/>
          </p:cNvGraphicFramePr>
          <p:nvPr>
            <p:extLst>
              <p:ext uri="{D42A27DB-BD31-4B8C-83A1-F6EECF244321}">
                <p14:modId xmlns:p14="http://schemas.microsoft.com/office/powerpoint/2010/main" val="2835061164"/>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5" name="Right Arrow 14"/>
          <p:cNvSpPr/>
          <p:nvPr/>
        </p:nvSpPr>
        <p:spPr>
          <a:xfrm>
            <a:off x="6301784" y="3128658"/>
            <a:ext cx="1281222" cy="737208"/>
          </a:xfrm>
          <a:prstGeom prst="rightArrow">
            <a:avLst/>
          </a:prstGeom>
          <a:solidFill>
            <a:schemeClr val="tx2"/>
          </a:solidFill>
          <a:ln>
            <a:solidFill>
              <a:schemeClr val="tx2"/>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US" sz="1836">
              <a:solidFill>
                <a:srgbClr val="FFFFFF"/>
              </a:solidFill>
            </a:endParaRPr>
          </a:p>
        </p:txBody>
      </p:sp>
    </p:spTree>
    <p:extLst>
      <p:ext uri="{BB962C8B-B14F-4D97-AF65-F5344CB8AC3E}">
        <p14:creationId xmlns:p14="http://schemas.microsoft.com/office/powerpoint/2010/main" val="1984525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4800" b="1" dirty="0"/>
              <a:t>SharePoint 2013 Backup and Recovery with DPM 2012</a:t>
            </a:r>
            <a:endParaRPr lang="en-US" sz="4800" b="1" dirty="0"/>
          </a:p>
        </p:txBody>
      </p:sp>
      <p:sp>
        <p:nvSpPr>
          <p:cNvPr id="5" name="Text Placeholder 4"/>
          <p:cNvSpPr>
            <a:spLocks noGrp="1"/>
          </p:cNvSpPr>
          <p:nvPr>
            <p:ph type="body" sz="quarter" idx="12"/>
          </p:nvPr>
        </p:nvSpPr>
        <p:spPr/>
        <p:txBody>
          <a:bodyPr/>
          <a:lstStyle/>
          <a:p>
            <a:r>
              <a:rPr lang="en-US" sz="2800" dirty="0" smtClean="0"/>
              <a:t>Chris Whitehead &amp; Sam Hassani</a:t>
            </a:r>
          </a:p>
          <a:p>
            <a:r>
              <a:rPr lang="en-US" sz="2800" dirty="0" smtClean="0"/>
              <a:t>Premier Field Engineering</a:t>
            </a:r>
          </a:p>
        </p:txBody>
      </p:sp>
      <p:sp>
        <p:nvSpPr>
          <p:cNvPr id="2" name="Text Placeholder 1"/>
          <p:cNvSpPr>
            <a:spLocks noGrp="1"/>
          </p:cNvSpPr>
          <p:nvPr>
            <p:ph type="body" sz="quarter" idx="13"/>
          </p:nvPr>
        </p:nvSpPr>
        <p:spPr/>
        <p:txBody>
          <a:bodyPr/>
          <a:lstStyle/>
          <a:p>
            <a:r>
              <a:rPr lang="en-US" dirty="0" smtClean="0"/>
              <a:t>SPC208</a:t>
            </a:r>
            <a:endParaRPr lang="en-US" dirty="0"/>
          </a:p>
        </p:txBody>
      </p:sp>
    </p:spTree>
    <p:extLst>
      <p:ext uri="{BB962C8B-B14F-4D97-AF65-F5344CB8AC3E}">
        <p14:creationId xmlns:p14="http://schemas.microsoft.com/office/powerpoint/2010/main" val="23862436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3</a:t>
            </a:r>
            <a:r>
              <a:rPr lang="en-GB" baseline="30000" dirty="0" smtClean="0"/>
              <a:t>rd</a:t>
            </a:r>
            <a:r>
              <a:rPr lang="en-GB" dirty="0" smtClean="0"/>
              <a:t> change</a:t>
            </a:r>
            <a:endParaRPr lang="en-GB" dirty="0"/>
          </a:p>
        </p:txBody>
      </p:sp>
      <p:sp>
        <p:nvSpPr>
          <p:cNvPr id="3" name="Rectangle 2"/>
          <p:cNvSpPr/>
          <p:nvPr/>
        </p:nvSpPr>
        <p:spPr bwMode="auto">
          <a:xfrm>
            <a:off x="944336" y="2032175"/>
            <a:ext cx="4633986" cy="2930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456706980"/>
              </p:ext>
            </p:extLst>
          </p:nvPr>
        </p:nvGraphicFramePr>
        <p:xfrm>
          <a:off x="943200" y="2034000"/>
          <a:ext cx="4633200" cy="293040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463320"/>
                <a:gridCol w="463320"/>
                <a:gridCol w="463320"/>
                <a:gridCol w="463320"/>
                <a:gridCol w="463320"/>
                <a:gridCol w="463320"/>
                <a:gridCol w="463320"/>
                <a:gridCol w="463320"/>
                <a:gridCol w="463320"/>
                <a:gridCol w="463320"/>
              </a:tblGrid>
              <a:tr h="366300">
                <a:tc>
                  <a:txBody>
                    <a:bodyPr/>
                    <a:lstStyle/>
                    <a:p>
                      <a:pPr algn="ctr"/>
                      <a:r>
                        <a:rPr lang="en-US" sz="1600" b="0" dirty="0" smtClean="0">
                          <a:solidFill>
                            <a:schemeClr val="bg1"/>
                          </a:solidFill>
                        </a:rPr>
                        <a:t>11</a:t>
                      </a:r>
                      <a:endParaRPr lang="en-US" sz="1600" b="0" dirty="0">
                        <a:solidFill>
                          <a:schemeClr val="bg1"/>
                        </a:solidFill>
                      </a:endParaRPr>
                    </a:p>
                  </a:txBody>
                  <a:tcPr marL="93260" marR="93260" marT="46630" marB="46630">
                    <a:gradFill>
                      <a:gsLst>
                        <a:gs pos="0">
                          <a:schemeClr val="accent1">
                            <a:lumMod val="75000"/>
                          </a:schemeClr>
                        </a:gs>
                        <a:gs pos="100000">
                          <a:schemeClr val="accent1">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7</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2</a:t>
                      </a:r>
                      <a:endParaRPr lang="en-US" sz="1600" b="0" dirty="0">
                        <a:solidFill>
                          <a:schemeClr val="bg1"/>
                        </a:solidFill>
                      </a:endParaRPr>
                    </a:p>
                  </a:txBody>
                  <a:tcPr marL="93260" marR="93260" marT="46630" marB="46630">
                    <a:noFill/>
                  </a:tcPr>
                </a:tc>
                <a:tc>
                  <a:txBody>
                    <a:bodyPr/>
                    <a:lstStyle/>
                    <a:p>
                      <a:pPr algn="ctr"/>
                      <a:r>
                        <a:rPr lang="en-US" sz="1600" b="0" dirty="0" smtClean="0">
                          <a:solidFill>
                            <a:schemeClr val="bg1"/>
                          </a:solidFill>
                        </a:rPr>
                        <a:t>3</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4</a:t>
                      </a:r>
                      <a:endParaRPr lang="en-US" sz="1600" b="0" dirty="0">
                        <a:solidFill>
                          <a:schemeClr val="bg1"/>
                        </a:solidFill>
                      </a:endParaRPr>
                    </a:p>
                  </a:txBody>
                  <a:tcPr marL="93260" marR="93260" marT="46630" marB="46630">
                    <a:noFill/>
                  </a:tcPr>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12</a:t>
                      </a:r>
                      <a:endParaRPr lang="en-US" sz="1600" b="0" dirty="0">
                        <a:solidFill>
                          <a:schemeClr val="bg1"/>
                        </a:solidFill>
                      </a:endParaRPr>
                    </a:p>
                  </a:txBody>
                  <a:tcPr marL="93260" marR="93260" marT="46630" marB="46630">
                    <a:gradFill>
                      <a:gsLst>
                        <a:gs pos="0">
                          <a:schemeClr val="accent1">
                            <a:lumMod val="75000"/>
                          </a:schemeClr>
                        </a:gs>
                        <a:gs pos="100000">
                          <a:schemeClr val="accent1">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5</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6</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15</a:t>
                      </a:r>
                      <a:endParaRPr lang="en-US" sz="1600" b="0" dirty="0">
                        <a:solidFill>
                          <a:schemeClr val="bg1"/>
                        </a:solidFill>
                      </a:endParaRPr>
                    </a:p>
                  </a:txBody>
                  <a:tcPr marL="93260" marR="93260" marT="46630" marB="46630">
                    <a:gradFill>
                      <a:gsLst>
                        <a:gs pos="0">
                          <a:schemeClr val="accent1">
                            <a:lumMod val="75000"/>
                          </a:schemeClr>
                        </a:gs>
                        <a:gs pos="100000">
                          <a:schemeClr val="accent1">
                            <a:lumMod val="60000"/>
                            <a:lumOff val="40000"/>
                          </a:schemeClr>
                        </a:gs>
                      </a:gsLst>
                      <a:lin ang="16200000" scaled="1"/>
                    </a:grad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8</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9</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r>
              <a:tr h="366300">
                <a:tc>
                  <a:txBody>
                    <a:bodyPr/>
                    <a:lstStyle/>
                    <a:p>
                      <a:pPr algn="ctr"/>
                      <a:r>
                        <a:rPr lang="en-US" sz="1600" b="0" dirty="0" smtClean="0">
                          <a:solidFill>
                            <a:schemeClr val="bg1"/>
                          </a:solidFill>
                        </a:rPr>
                        <a:t>10</a:t>
                      </a:r>
                      <a:endParaRPr lang="en-US" sz="1600" b="0" dirty="0">
                        <a:solidFill>
                          <a:schemeClr val="bg1"/>
                        </a:solidFill>
                      </a:endParaRPr>
                    </a:p>
                  </a:txBody>
                  <a:tcPr marL="93260" marR="93260" marT="46630" marB="46630">
                    <a:gradFill>
                      <a:gsLst>
                        <a:gs pos="0">
                          <a:schemeClr val="accent1">
                            <a:lumMod val="75000"/>
                          </a:schemeClr>
                        </a:gs>
                        <a:gs pos="100000">
                          <a:schemeClr val="accent1">
                            <a:lumMod val="60000"/>
                            <a:lumOff val="40000"/>
                          </a:schemeClr>
                        </a:gs>
                      </a:gsLst>
                      <a:lin ang="16200000" scaled="1"/>
                    </a:grad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13</a:t>
                      </a:r>
                      <a:endParaRPr lang="en-US" sz="1600" b="0" dirty="0">
                        <a:solidFill>
                          <a:schemeClr val="bg1"/>
                        </a:solidFill>
                      </a:endParaRPr>
                    </a:p>
                  </a:txBody>
                  <a:tcPr marL="93260" marR="93260" marT="46630" marB="46630">
                    <a:gradFill>
                      <a:gsLst>
                        <a:gs pos="0">
                          <a:schemeClr val="accent1">
                            <a:lumMod val="75000"/>
                          </a:schemeClr>
                        </a:gs>
                        <a:gs pos="100000">
                          <a:schemeClr val="accent1">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14</a:t>
                      </a:r>
                      <a:endParaRPr lang="en-US" sz="1600" b="0" dirty="0">
                        <a:solidFill>
                          <a:schemeClr val="bg1"/>
                        </a:solidFill>
                      </a:endParaRPr>
                    </a:p>
                  </a:txBody>
                  <a:tcPr marL="93260" marR="93260" marT="46630" marB="46630">
                    <a:gradFill>
                      <a:gsLst>
                        <a:gs pos="0">
                          <a:schemeClr val="accent1">
                            <a:lumMod val="75000"/>
                          </a:schemeClr>
                        </a:gs>
                        <a:gs pos="100000">
                          <a:schemeClr val="accent1">
                            <a:lumMod val="60000"/>
                            <a:lumOff val="40000"/>
                          </a:schemeClr>
                        </a:gs>
                      </a:gsLst>
                      <a:lin ang="16200000" scaled="1"/>
                    </a:gradFill>
                  </a:tcPr>
                </a:tc>
              </a:tr>
            </a:tbl>
          </a:graphicData>
        </a:graphic>
      </p:graphicFrame>
      <p:sp>
        <p:nvSpPr>
          <p:cNvPr id="5" name="TextBox 7"/>
          <p:cNvSpPr txBox="1">
            <a:spLocks noChangeArrowheads="1"/>
          </p:cNvSpPr>
          <p:nvPr/>
        </p:nvSpPr>
        <p:spPr bwMode="auto">
          <a:xfrm>
            <a:off x="968022" y="5022374"/>
            <a:ext cx="2820270" cy="376678"/>
          </a:xfrm>
          <a:prstGeom prst="rect">
            <a:avLst/>
          </a:prstGeom>
          <a:noFill/>
          <a:ln w="9525">
            <a:noFill/>
            <a:miter lim="800000"/>
            <a:headEnd/>
            <a:tailEnd/>
          </a:ln>
        </p:spPr>
        <p:txBody>
          <a:bodyPr wrap="none" lIns="93255" tIns="46627" rIns="93255" bIns="46627">
            <a:spAutoFit/>
          </a:bodyPr>
          <a:lstStyle/>
          <a:p>
            <a:pPr eaLnBrk="0" hangingPunct="0"/>
            <a:r>
              <a:rPr lang="en-US" sz="1836" dirty="0" smtClean="0">
                <a:solidFill>
                  <a:srgbClr val="505050"/>
                </a:solidFill>
                <a:latin typeface="Segoe UI Light"/>
              </a:rPr>
              <a:t>Volume </a:t>
            </a:r>
            <a:r>
              <a:rPr lang="en-US" sz="1836" dirty="0">
                <a:solidFill>
                  <a:srgbClr val="505050"/>
                </a:solidFill>
                <a:latin typeface="Segoe UI Light"/>
              </a:rPr>
              <a:t>(actual disk blocks)</a:t>
            </a:r>
          </a:p>
        </p:txBody>
      </p:sp>
      <p:sp>
        <p:nvSpPr>
          <p:cNvPr id="6" name="TextBox 7"/>
          <p:cNvSpPr txBox="1">
            <a:spLocks noChangeArrowheads="1"/>
          </p:cNvSpPr>
          <p:nvPr/>
        </p:nvSpPr>
        <p:spPr bwMode="auto">
          <a:xfrm>
            <a:off x="969642" y="1442621"/>
            <a:ext cx="1824998"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10:18</a:t>
            </a:r>
            <a:endParaRPr lang="en-US" sz="2448" b="1" dirty="0">
              <a:solidFill>
                <a:srgbClr val="505050"/>
              </a:solidFill>
              <a:latin typeface="Segoe UI Light"/>
            </a:endParaRPr>
          </a:p>
        </p:txBody>
      </p:sp>
      <p:sp>
        <p:nvSpPr>
          <p:cNvPr id="8" name="TextBox 6"/>
          <p:cNvSpPr txBox="1">
            <a:spLocks noChangeArrowheads="1"/>
          </p:cNvSpPr>
          <p:nvPr/>
        </p:nvSpPr>
        <p:spPr bwMode="auto">
          <a:xfrm>
            <a:off x="8343310" y="5022374"/>
            <a:ext cx="2748413" cy="382302"/>
          </a:xfrm>
          <a:prstGeom prst="rect">
            <a:avLst/>
          </a:prstGeom>
          <a:noFill/>
          <a:ln w="9525">
            <a:noFill/>
            <a:miter lim="800000"/>
            <a:headEnd/>
            <a:tailEnd/>
          </a:ln>
        </p:spPr>
        <p:txBody>
          <a:bodyPr wrap="none" lIns="93255" tIns="46627" rIns="93255" bIns="46627">
            <a:spAutoFit/>
          </a:bodyPr>
          <a:lstStyle/>
          <a:p>
            <a:pPr eaLnBrk="0" hangingPunct="0"/>
            <a:r>
              <a:rPr lang="en-US" sz="1836" dirty="0">
                <a:solidFill>
                  <a:srgbClr val="505050"/>
                </a:solidFill>
                <a:latin typeface="Segoe UI Light"/>
              </a:rPr>
              <a:t>DPM Filter – Volume Map</a:t>
            </a:r>
          </a:p>
        </p:txBody>
      </p:sp>
      <p:sp>
        <p:nvSpPr>
          <p:cNvPr id="9" name="Rectangle 8"/>
          <p:cNvSpPr/>
          <p:nvPr/>
        </p:nvSpPr>
        <p:spPr bwMode="auto">
          <a:xfrm>
            <a:off x="8306469" y="2057102"/>
            <a:ext cx="2822096" cy="2846183"/>
          </a:xfrm>
          <a:prstGeom prst="rect">
            <a:avLst/>
          </a:prstGeom>
          <a:solidFill>
            <a:schemeClr val="tx1">
              <a:lumMod val="60000"/>
              <a:lumOff val="40000"/>
            </a:schemeClr>
          </a:solidFill>
          <a:ln w="9525" cap="flat" cmpd="sng" algn="ctr">
            <a:noFill/>
            <a:prstDash val="solid"/>
            <a:round/>
            <a:headEnd type="none" w="med" len="med"/>
            <a:tailEnd type="none" w="med" len="med"/>
          </a:ln>
          <a:effectLst>
            <a:outerShdw blurRad="266700" dist="88900" dir="3240000" algn="ctr" rotWithShape="0">
              <a:schemeClr val="tx1">
                <a:alpha val="42000"/>
              </a:schemeClr>
            </a:outerShdw>
          </a:effectLst>
        </p:spPr>
        <p:txBody>
          <a:bodyPr lIns="93255" tIns="46627" rIns="93255" bIns="46627"/>
          <a:lstStyle/>
          <a:p>
            <a:pPr defTabSz="932551" eaLnBrk="0" hangingPunct="0">
              <a:defRPr/>
            </a:pPr>
            <a:endParaRPr lang="en-US" sz="2040" dirty="0">
              <a:solidFill>
                <a:srgbClr val="505050"/>
              </a:solidFill>
              <a:latin typeface="Times"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967220080"/>
              </p:ext>
            </p:extLst>
          </p:nvPr>
        </p:nvGraphicFramePr>
        <p:xfrm>
          <a:off x="8316588" y="2070058"/>
          <a:ext cx="2797810" cy="281872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1" name="TextBox 9"/>
          <p:cNvSpPr txBox="1">
            <a:spLocks noChangeArrowheads="1"/>
          </p:cNvSpPr>
          <p:nvPr/>
        </p:nvSpPr>
        <p:spPr bwMode="auto">
          <a:xfrm>
            <a:off x="4459723" y="1486905"/>
            <a:ext cx="1118599" cy="382302"/>
          </a:xfrm>
          <a:prstGeom prst="rect">
            <a:avLst/>
          </a:prstGeom>
          <a:gradFill flip="none" rotWithShape="1">
            <a:gsLst>
              <a:gs pos="0">
                <a:schemeClr val="accent1">
                  <a:lumMod val="75000"/>
                </a:schemeClr>
              </a:gs>
              <a:gs pos="100000">
                <a:schemeClr val="accent1">
                  <a:lumMod val="60000"/>
                  <a:lumOff val="40000"/>
                </a:schemeClr>
              </a:gs>
            </a:gsLst>
            <a:lin ang="16200000" scaled="1"/>
            <a:tileRect/>
          </a:gradFill>
          <a:ln w="9525">
            <a:noFill/>
            <a:miter lim="800000"/>
            <a:headEnd/>
            <a:tailEnd/>
          </a:ln>
          <a:effectLst>
            <a:outerShdw blurRad="50800" dist="38100" dir="5400000" algn="t" rotWithShape="0">
              <a:prstClr val="black">
                <a:alpha val="40000"/>
              </a:prstClr>
            </a:outerShdw>
          </a:effectLst>
        </p:spPr>
        <p:txBody>
          <a:bodyPr wrap="none" lIns="93255" tIns="46627" rIns="93255" bIns="46627">
            <a:spAutoFit/>
          </a:bodyPr>
          <a:lstStyle/>
          <a:p>
            <a:pPr algn="ctr" eaLnBrk="0" hangingPunct="0">
              <a:defRPr/>
            </a:pPr>
            <a:r>
              <a:rPr lang="en-US" sz="1836" dirty="0">
                <a:solidFill>
                  <a:srgbClr val="FFFFFF"/>
                </a:solidFill>
                <a:latin typeface="Segoe UI Light"/>
              </a:rPr>
              <a:t>File Write</a:t>
            </a:r>
          </a:p>
        </p:txBody>
      </p:sp>
      <p:graphicFrame>
        <p:nvGraphicFramePr>
          <p:cNvPr id="12" name="Table 11"/>
          <p:cNvGraphicFramePr>
            <a:graphicFrameLocks noGrp="1"/>
          </p:cNvGraphicFramePr>
          <p:nvPr>
            <p:extLst>
              <p:ext uri="{D42A27DB-BD31-4B8C-83A1-F6EECF244321}">
                <p14:modId xmlns:p14="http://schemas.microsoft.com/office/powerpoint/2010/main" val="512159005"/>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3" name="TextBox 6"/>
          <p:cNvSpPr txBox="1">
            <a:spLocks noChangeArrowheads="1"/>
          </p:cNvSpPr>
          <p:nvPr/>
        </p:nvSpPr>
        <p:spPr bwMode="auto">
          <a:xfrm>
            <a:off x="8474822" y="1531190"/>
            <a:ext cx="2485387" cy="382302"/>
          </a:xfrm>
          <a:prstGeom prst="rect">
            <a:avLst/>
          </a:prstGeom>
          <a:noFill/>
          <a:ln w="9525">
            <a:noFill/>
            <a:miter lim="800000"/>
            <a:headEnd/>
            <a:tailEnd/>
          </a:ln>
        </p:spPr>
        <p:txBody>
          <a:bodyPr wrap="none" lIns="93255" tIns="46627" rIns="93255" bIns="46627">
            <a:spAutoFit/>
          </a:bodyPr>
          <a:lstStyle/>
          <a:p>
            <a:pPr algn="ctr" eaLnBrk="0" hangingPunct="0"/>
            <a:r>
              <a:rPr lang="en-US" sz="1836" dirty="0">
                <a:solidFill>
                  <a:srgbClr val="505050"/>
                </a:solidFill>
                <a:latin typeface="Segoe UI Light"/>
              </a:rPr>
              <a:t>Changed </a:t>
            </a:r>
            <a:r>
              <a:rPr lang="en-US" sz="1836" dirty="0" smtClean="0">
                <a:solidFill>
                  <a:srgbClr val="505050"/>
                </a:solidFill>
                <a:latin typeface="Segoe UI Light"/>
              </a:rPr>
              <a:t>Blocks Noted</a:t>
            </a:r>
            <a:endParaRPr lang="en-US" sz="1836" dirty="0">
              <a:solidFill>
                <a:srgbClr val="505050"/>
              </a:solidFill>
              <a:latin typeface="Segoe UI Light"/>
            </a:endParaRPr>
          </a:p>
        </p:txBody>
      </p:sp>
      <p:graphicFrame>
        <p:nvGraphicFramePr>
          <p:cNvPr id="14" name="Table 13"/>
          <p:cNvGraphicFramePr>
            <a:graphicFrameLocks noGrp="1"/>
          </p:cNvGraphicFramePr>
          <p:nvPr>
            <p:extLst>
              <p:ext uri="{D42A27DB-BD31-4B8C-83A1-F6EECF244321}">
                <p14:modId xmlns:p14="http://schemas.microsoft.com/office/powerpoint/2010/main" val="3224616955"/>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947655263"/>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r>
            </a:tbl>
          </a:graphicData>
        </a:graphic>
      </p:graphicFrame>
      <p:sp>
        <p:nvSpPr>
          <p:cNvPr id="16" name="Right Arrow 15"/>
          <p:cNvSpPr/>
          <p:nvPr/>
        </p:nvSpPr>
        <p:spPr>
          <a:xfrm>
            <a:off x="6301784" y="3128658"/>
            <a:ext cx="1281222" cy="737208"/>
          </a:xfrm>
          <a:prstGeom prst="rightArrow">
            <a:avLst/>
          </a:prstGeom>
          <a:solidFill>
            <a:schemeClr val="tx2"/>
          </a:solidFill>
          <a:ln>
            <a:solidFill>
              <a:schemeClr val="tx2"/>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US" sz="1836">
              <a:solidFill>
                <a:srgbClr val="FFFFFF"/>
              </a:solidFill>
            </a:endParaRPr>
          </a:p>
        </p:txBody>
      </p:sp>
    </p:spTree>
    <p:extLst>
      <p:ext uri="{BB962C8B-B14F-4D97-AF65-F5344CB8AC3E}">
        <p14:creationId xmlns:p14="http://schemas.microsoft.com/office/powerpoint/2010/main" val="11813165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800" dirty="0" smtClean="0"/>
              <a:t>Synchronization </a:t>
            </a:r>
            <a:r>
              <a:rPr lang="en-GB" sz="4800" dirty="0"/>
              <a:t>starts (express full backup)</a:t>
            </a:r>
          </a:p>
        </p:txBody>
      </p:sp>
      <p:sp>
        <p:nvSpPr>
          <p:cNvPr id="3" name="Rectangle 2"/>
          <p:cNvSpPr/>
          <p:nvPr/>
        </p:nvSpPr>
        <p:spPr bwMode="auto">
          <a:xfrm>
            <a:off x="944336" y="2032175"/>
            <a:ext cx="4633986" cy="2930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182233686"/>
              </p:ext>
            </p:extLst>
          </p:nvPr>
        </p:nvGraphicFramePr>
        <p:xfrm>
          <a:off x="943200" y="2034000"/>
          <a:ext cx="4633200" cy="293040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463320"/>
                <a:gridCol w="463320"/>
                <a:gridCol w="463320"/>
                <a:gridCol w="463320"/>
                <a:gridCol w="463320"/>
                <a:gridCol w="463320"/>
                <a:gridCol w="463320"/>
                <a:gridCol w="463320"/>
                <a:gridCol w="463320"/>
                <a:gridCol w="463320"/>
              </a:tblGrid>
              <a:tr h="366300">
                <a:tc>
                  <a:txBody>
                    <a:bodyPr/>
                    <a:lstStyle/>
                    <a:p>
                      <a:pPr algn="ctr"/>
                      <a:r>
                        <a:rPr lang="en-US" sz="1600" b="0" dirty="0" smtClean="0">
                          <a:solidFill>
                            <a:schemeClr val="bg1"/>
                          </a:solidFill>
                        </a:rPr>
                        <a:t>11</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7</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2</a:t>
                      </a:r>
                      <a:endParaRPr lang="en-US" sz="1600" b="0" dirty="0">
                        <a:solidFill>
                          <a:schemeClr val="bg1"/>
                        </a:solidFill>
                      </a:endParaRPr>
                    </a:p>
                  </a:txBody>
                  <a:tcPr marL="93260" marR="93260" marT="46630" marB="46630">
                    <a:noFill/>
                  </a:tcPr>
                </a:tc>
                <a:tc>
                  <a:txBody>
                    <a:bodyPr/>
                    <a:lstStyle/>
                    <a:p>
                      <a:pPr algn="ctr"/>
                      <a:r>
                        <a:rPr lang="en-US" sz="1600" b="0" dirty="0" smtClean="0">
                          <a:solidFill>
                            <a:schemeClr val="bg1"/>
                          </a:solidFill>
                        </a:rPr>
                        <a:t>3</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4</a:t>
                      </a:r>
                      <a:endParaRPr lang="en-US" sz="1600" b="0" dirty="0">
                        <a:solidFill>
                          <a:schemeClr val="bg1"/>
                        </a:solidFill>
                      </a:endParaRPr>
                    </a:p>
                  </a:txBody>
                  <a:tcPr marL="93260" marR="93260" marT="46630" marB="46630">
                    <a:noFill/>
                  </a:tcPr>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12</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5</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6</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15</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8</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9</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r>
              <a:tr h="366300">
                <a:tc>
                  <a:txBody>
                    <a:bodyPr/>
                    <a:lstStyle/>
                    <a:p>
                      <a:pPr algn="ctr"/>
                      <a:r>
                        <a:rPr lang="en-US" sz="1600" b="0" dirty="0" smtClean="0">
                          <a:solidFill>
                            <a:schemeClr val="bg1"/>
                          </a:solidFill>
                        </a:rPr>
                        <a:t>10</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13</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14</a:t>
                      </a:r>
                      <a:endParaRPr lang="en-US" sz="1600" b="0" dirty="0">
                        <a:solidFill>
                          <a:schemeClr val="bg1"/>
                        </a:solidFill>
                      </a:endParaRPr>
                    </a:p>
                  </a:txBody>
                  <a:tcPr marL="93260" marR="93260" marT="46630" marB="46630">
                    <a:noFill/>
                  </a:tcPr>
                </a:tc>
              </a:tr>
            </a:tbl>
          </a:graphicData>
        </a:graphic>
      </p:graphicFrame>
      <p:sp>
        <p:nvSpPr>
          <p:cNvPr id="5" name="TextBox 7"/>
          <p:cNvSpPr txBox="1">
            <a:spLocks noChangeArrowheads="1"/>
          </p:cNvSpPr>
          <p:nvPr/>
        </p:nvSpPr>
        <p:spPr bwMode="auto">
          <a:xfrm>
            <a:off x="968022" y="5022374"/>
            <a:ext cx="2820270" cy="376678"/>
          </a:xfrm>
          <a:prstGeom prst="rect">
            <a:avLst/>
          </a:prstGeom>
          <a:noFill/>
          <a:ln w="9525">
            <a:noFill/>
            <a:miter lim="800000"/>
            <a:headEnd/>
            <a:tailEnd/>
          </a:ln>
        </p:spPr>
        <p:txBody>
          <a:bodyPr wrap="none" lIns="93255" tIns="46627" rIns="93255" bIns="46627">
            <a:spAutoFit/>
          </a:bodyPr>
          <a:lstStyle/>
          <a:p>
            <a:pPr eaLnBrk="0" hangingPunct="0"/>
            <a:r>
              <a:rPr lang="en-US" sz="1836" dirty="0" smtClean="0">
                <a:solidFill>
                  <a:srgbClr val="505050"/>
                </a:solidFill>
                <a:latin typeface="Segoe UI Light"/>
              </a:rPr>
              <a:t>Volume </a:t>
            </a:r>
            <a:r>
              <a:rPr lang="en-US" sz="1836" dirty="0">
                <a:solidFill>
                  <a:srgbClr val="505050"/>
                </a:solidFill>
                <a:latin typeface="Segoe UI Light"/>
              </a:rPr>
              <a:t>(actual disk blocks)</a:t>
            </a:r>
          </a:p>
        </p:txBody>
      </p:sp>
      <p:sp>
        <p:nvSpPr>
          <p:cNvPr id="6" name="TextBox 7"/>
          <p:cNvSpPr txBox="1">
            <a:spLocks noChangeArrowheads="1"/>
          </p:cNvSpPr>
          <p:nvPr/>
        </p:nvSpPr>
        <p:spPr bwMode="auto">
          <a:xfrm>
            <a:off x="969642" y="1442621"/>
            <a:ext cx="1874690"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10:30</a:t>
            </a:r>
            <a:endParaRPr lang="en-US" sz="2448" b="1" dirty="0">
              <a:solidFill>
                <a:srgbClr val="505050"/>
              </a:solidFill>
              <a:latin typeface="Segoe UI Light"/>
            </a:endParaRPr>
          </a:p>
        </p:txBody>
      </p:sp>
      <p:sp>
        <p:nvSpPr>
          <p:cNvPr id="8" name="TextBox 6"/>
          <p:cNvSpPr txBox="1">
            <a:spLocks noChangeArrowheads="1"/>
          </p:cNvSpPr>
          <p:nvPr/>
        </p:nvSpPr>
        <p:spPr bwMode="auto">
          <a:xfrm>
            <a:off x="8343310" y="5022374"/>
            <a:ext cx="2748413" cy="382302"/>
          </a:xfrm>
          <a:prstGeom prst="rect">
            <a:avLst/>
          </a:prstGeom>
          <a:noFill/>
          <a:ln w="9525">
            <a:noFill/>
            <a:miter lim="800000"/>
            <a:headEnd/>
            <a:tailEnd/>
          </a:ln>
        </p:spPr>
        <p:txBody>
          <a:bodyPr wrap="none" lIns="93255" tIns="46627" rIns="93255" bIns="46627">
            <a:spAutoFit/>
          </a:bodyPr>
          <a:lstStyle/>
          <a:p>
            <a:pPr eaLnBrk="0" hangingPunct="0"/>
            <a:r>
              <a:rPr lang="en-US" sz="1836" dirty="0">
                <a:solidFill>
                  <a:srgbClr val="505050"/>
                </a:solidFill>
                <a:latin typeface="Segoe UI Light"/>
              </a:rPr>
              <a:t>DPM Filter – Volume Map</a:t>
            </a:r>
          </a:p>
        </p:txBody>
      </p:sp>
      <p:sp>
        <p:nvSpPr>
          <p:cNvPr id="9" name="Rectangle 8"/>
          <p:cNvSpPr/>
          <p:nvPr/>
        </p:nvSpPr>
        <p:spPr bwMode="auto">
          <a:xfrm>
            <a:off x="8306469" y="2057102"/>
            <a:ext cx="2822096" cy="2846183"/>
          </a:xfrm>
          <a:prstGeom prst="rect">
            <a:avLst/>
          </a:prstGeom>
          <a:solidFill>
            <a:schemeClr val="tx1">
              <a:lumMod val="60000"/>
              <a:lumOff val="40000"/>
            </a:schemeClr>
          </a:solidFill>
          <a:ln w="9525" cap="flat" cmpd="sng" algn="ctr">
            <a:noFill/>
            <a:prstDash val="solid"/>
            <a:round/>
            <a:headEnd type="none" w="med" len="med"/>
            <a:tailEnd type="none" w="med" len="med"/>
          </a:ln>
          <a:effectLst>
            <a:outerShdw blurRad="266700" dist="88900" dir="3240000" algn="ctr" rotWithShape="0">
              <a:schemeClr val="tx1">
                <a:alpha val="42000"/>
              </a:schemeClr>
            </a:outerShdw>
          </a:effectLst>
        </p:spPr>
        <p:txBody>
          <a:bodyPr lIns="93255" tIns="46627" rIns="93255" bIns="46627"/>
          <a:lstStyle/>
          <a:p>
            <a:pPr defTabSz="932551" eaLnBrk="0" hangingPunct="0">
              <a:defRPr/>
            </a:pPr>
            <a:endParaRPr lang="en-US" sz="2040" dirty="0">
              <a:solidFill>
                <a:srgbClr val="505050"/>
              </a:solidFill>
              <a:latin typeface="Times"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2811208007"/>
              </p:ext>
            </p:extLst>
          </p:nvPr>
        </p:nvGraphicFramePr>
        <p:xfrm>
          <a:off x="8316588" y="2070058"/>
          <a:ext cx="2797810" cy="281872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1" name="TextBox 9"/>
          <p:cNvSpPr txBox="1">
            <a:spLocks noChangeArrowheads="1"/>
          </p:cNvSpPr>
          <p:nvPr/>
        </p:nvSpPr>
        <p:spPr bwMode="auto">
          <a:xfrm>
            <a:off x="3826998" y="1486905"/>
            <a:ext cx="1751324" cy="376678"/>
          </a:xfrm>
          <a:prstGeom prst="rect">
            <a:avLst/>
          </a:prstGeom>
          <a:gradFill flip="none" rotWithShape="1">
            <a:gsLst>
              <a:gs pos="0">
                <a:schemeClr val="bg1"/>
              </a:gs>
              <a:gs pos="100000">
                <a:schemeClr val="tx2"/>
              </a:gs>
            </a:gsLst>
            <a:lin ang="16200000" scaled="1"/>
            <a:tileRect/>
          </a:gradFill>
          <a:ln w="9525">
            <a:noFill/>
            <a:miter lim="800000"/>
            <a:headEnd/>
            <a:tailEnd/>
          </a:ln>
          <a:effectLst>
            <a:outerShdw blurRad="50800" dist="38100" dir="5400000" algn="t" rotWithShape="0">
              <a:prstClr val="black">
                <a:alpha val="40000"/>
              </a:prstClr>
            </a:outerShdw>
          </a:effectLst>
        </p:spPr>
        <p:txBody>
          <a:bodyPr wrap="none" lIns="93255" tIns="46627" rIns="93255" bIns="46627">
            <a:spAutoFit/>
          </a:bodyPr>
          <a:lstStyle/>
          <a:p>
            <a:pPr algn="ctr" eaLnBrk="0" hangingPunct="0">
              <a:defRPr/>
            </a:pPr>
            <a:r>
              <a:rPr lang="en-US" sz="1836" dirty="0" smtClean="0">
                <a:solidFill>
                  <a:srgbClr val="505050"/>
                </a:solidFill>
                <a:latin typeface="Segoe UI Light"/>
              </a:rPr>
              <a:t>Synchronization</a:t>
            </a:r>
            <a:endParaRPr lang="en-US" sz="1836" dirty="0">
              <a:solidFill>
                <a:srgbClr val="505050"/>
              </a:solidFill>
              <a:latin typeface="Segoe UI Light"/>
            </a:endParaRPr>
          </a:p>
        </p:txBody>
      </p:sp>
      <p:graphicFrame>
        <p:nvGraphicFramePr>
          <p:cNvPr id="12" name="Table 11"/>
          <p:cNvGraphicFramePr>
            <a:graphicFrameLocks noGrp="1"/>
          </p:cNvGraphicFramePr>
          <p:nvPr>
            <p:extLst>
              <p:ext uri="{D42A27DB-BD31-4B8C-83A1-F6EECF244321}">
                <p14:modId xmlns:p14="http://schemas.microsoft.com/office/powerpoint/2010/main" val="2550630944"/>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3" name="TextBox 6"/>
          <p:cNvSpPr txBox="1">
            <a:spLocks noChangeArrowheads="1"/>
          </p:cNvSpPr>
          <p:nvPr/>
        </p:nvSpPr>
        <p:spPr bwMode="auto">
          <a:xfrm>
            <a:off x="8642828" y="1531190"/>
            <a:ext cx="2149381" cy="376678"/>
          </a:xfrm>
          <a:prstGeom prst="rect">
            <a:avLst/>
          </a:prstGeom>
          <a:noFill/>
          <a:ln w="9525">
            <a:noFill/>
            <a:miter lim="800000"/>
            <a:headEnd/>
            <a:tailEnd/>
          </a:ln>
        </p:spPr>
        <p:txBody>
          <a:bodyPr wrap="none" lIns="93255" tIns="46627" rIns="93255" bIns="46627">
            <a:spAutoFit/>
          </a:bodyPr>
          <a:lstStyle/>
          <a:p>
            <a:pPr algn="ctr" eaLnBrk="0" hangingPunct="0"/>
            <a:r>
              <a:rPr lang="en-US" sz="1836" dirty="0" smtClean="0">
                <a:solidFill>
                  <a:srgbClr val="505050"/>
                </a:solidFill>
                <a:latin typeface="Segoe UI Light"/>
              </a:rPr>
              <a:t>VSS Snapshot Taken</a:t>
            </a:r>
            <a:endParaRPr lang="en-US" sz="1836" dirty="0">
              <a:solidFill>
                <a:srgbClr val="505050"/>
              </a:solidFill>
              <a:latin typeface="Segoe UI Light"/>
            </a:endParaRPr>
          </a:p>
        </p:txBody>
      </p:sp>
      <p:graphicFrame>
        <p:nvGraphicFramePr>
          <p:cNvPr id="14" name="Table 13"/>
          <p:cNvGraphicFramePr>
            <a:graphicFrameLocks noGrp="1"/>
          </p:cNvGraphicFramePr>
          <p:nvPr>
            <p:extLst>
              <p:ext uri="{D42A27DB-BD31-4B8C-83A1-F6EECF244321}">
                <p14:modId xmlns:p14="http://schemas.microsoft.com/office/powerpoint/2010/main" val="4274944444"/>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659007589"/>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3641953888"/>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r>
            </a:tbl>
          </a:graphicData>
        </a:graphic>
      </p:graphicFrame>
    </p:spTree>
    <p:extLst>
      <p:ext uri="{BB962C8B-B14F-4D97-AF65-F5344CB8AC3E}">
        <p14:creationId xmlns:p14="http://schemas.microsoft.com/office/powerpoint/2010/main" val="9449029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le 17"/>
          <p:cNvGraphicFramePr>
            <a:graphicFrameLocks noGrp="1"/>
          </p:cNvGraphicFramePr>
          <p:nvPr>
            <p:extLst>
              <p:ext uri="{D42A27DB-BD31-4B8C-83A1-F6EECF244321}">
                <p14:modId xmlns:p14="http://schemas.microsoft.com/office/powerpoint/2010/main" val="3065559271"/>
              </p:ext>
            </p:extLst>
          </p:nvPr>
        </p:nvGraphicFramePr>
        <p:xfrm>
          <a:off x="943200" y="2034000"/>
          <a:ext cx="4633200" cy="2930400"/>
        </p:xfrm>
        <a:graphic>
          <a:graphicData uri="http://schemas.openxmlformats.org/drawingml/2006/table">
            <a:tbl>
              <a:tblPr firstRow="1" bandRow="1">
                <a:effectLst/>
                <a:tableStyleId>{5940675A-B579-460E-94D1-54222C63F5DA}</a:tableStyleId>
              </a:tblPr>
              <a:tblGrid>
                <a:gridCol w="463320"/>
                <a:gridCol w="463320"/>
                <a:gridCol w="463320"/>
                <a:gridCol w="463320"/>
                <a:gridCol w="463320"/>
                <a:gridCol w="463320"/>
                <a:gridCol w="463320"/>
                <a:gridCol w="463320"/>
                <a:gridCol w="463320"/>
                <a:gridCol w="463320"/>
              </a:tblGrid>
              <a:tr h="366300">
                <a:tc>
                  <a:txBody>
                    <a:bodyPr/>
                    <a:lstStyle/>
                    <a:p>
                      <a:pPr algn="ctr"/>
                      <a:r>
                        <a:rPr lang="en-US" sz="1600" b="0" dirty="0" smtClean="0">
                          <a:solidFill>
                            <a:schemeClr val="bg1"/>
                          </a:solidFill>
                        </a:rPr>
                        <a:t>11</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7</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r>
              <a:tr h="366300">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1</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2</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r>
                        <a:rPr lang="en-US" sz="1600" b="0" dirty="0" smtClean="0">
                          <a:solidFill>
                            <a:schemeClr val="bg1"/>
                          </a:solidFill>
                        </a:rPr>
                        <a:t>3</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4</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r>
              <a:tr h="366300">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12</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r>
              <a:tr h="366300">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5</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r>
              <a:tr h="366300">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6</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r>
              <a:tr h="366300">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15</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r>
              <a:tr h="366300">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8</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9</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r>
              <a:tr h="366300">
                <a:tc>
                  <a:txBody>
                    <a:bodyPr/>
                    <a:lstStyle/>
                    <a:p>
                      <a:pPr algn="ctr"/>
                      <a:r>
                        <a:rPr lang="en-US" sz="1600" b="0" dirty="0" smtClean="0">
                          <a:solidFill>
                            <a:schemeClr val="bg1"/>
                          </a:solidFill>
                        </a:rPr>
                        <a:t>10</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13</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600" b="0" dirty="0" smtClean="0">
                          <a:solidFill>
                            <a:schemeClr val="bg1"/>
                          </a:solidFill>
                        </a:rPr>
                        <a:t>14</a:t>
                      </a:r>
                      <a:endParaRPr lang="en-US" sz="1600" b="0" dirty="0">
                        <a:solidFill>
                          <a:schemeClr val="bg1"/>
                        </a:solidFill>
                      </a:endParaRPr>
                    </a:p>
                  </a:txBody>
                  <a:tcPr marL="93260" marR="93260" marT="46630" marB="4663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r>
            </a:tbl>
          </a:graphicData>
        </a:graphic>
      </p:graphicFrame>
      <p:sp>
        <p:nvSpPr>
          <p:cNvPr id="2" name="Title 1"/>
          <p:cNvSpPr>
            <a:spLocks noGrp="1"/>
          </p:cNvSpPr>
          <p:nvPr>
            <p:ph type="title"/>
          </p:nvPr>
        </p:nvSpPr>
        <p:spPr/>
        <p:txBody>
          <a:bodyPr/>
          <a:lstStyle/>
          <a:p>
            <a:r>
              <a:rPr lang="en-GB" sz="4800" dirty="0" smtClean="0"/>
              <a:t>Synchronization </a:t>
            </a:r>
            <a:r>
              <a:rPr lang="en-GB" sz="4800" dirty="0"/>
              <a:t>starts (express full backup)</a:t>
            </a:r>
          </a:p>
        </p:txBody>
      </p:sp>
      <p:sp>
        <p:nvSpPr>
          <p:cNvPr id="3" name="Rectangle 2"/>
          <p:cNvSpPr/>
          <p:nvPr/>
        </p:nvSpPr>
        <p:spPr bwMode="auto">
          <a:xfrm>
            <a:off x="944336" y="2032175"/>
            <a:ext cx="4633986" cy="2930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770263354"/>
              </p:ext>
            </p:extLst>
          </p:nvPr>
        </p:nvGraphicFramePr>
        <p:xfrm>
          <a:off x="943200" y="2034000"/>
          <a:ext cx="4633200" cy="293040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463320"/>
                <a:gridCol w="463320"/>
                <a:gridCol w="463320"/>
                <a:gridCol w="463320"/>
                <a:gridCol w="463320"/>
                <a:gridCol w="463320"/>
                <a:gridCol w="463320"/>
                <a:gridCol w="463320"/>
                <a:gridCol w="463320"/>
                <a:gridCol w="463320"/>
              </a:tblGrid>
              <a:tr h="366300">
                <a:tc>
                  <a:txBody>
                    <a:bodyPr/>
                    <a:lstStyle/>
                    <a:p>
                      <a:pPr algn="ctr"/>
                      <a:r>
                        <a:rPr lang="en-US" sz="1600" b="0" dirty="0" smtClean="0">
                          <a:solidFill>
                            <a:schemeClr val="bg1"/>
                          </a:solidFill>
                        </a:rPr>
                        <a:t>11</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7</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2</a:t>
                      </a:r>
                      <a:endParaRPr lang="en-US" sz="1600" b="0" dirty="0">
                        <a:solidFill>
                          <a:schemeClr val="bg1"/>
                        </a:solidFill>
                      </a:endParaRPr>
                    </a:p>
                  </a:txBody>
                  <a:tcPr marL="93260" marR="93260" marT="46630" marB="46630">
                    <a:noFill/>
                  </a:tcPr>
                </a:tc>
                <a:tc>
                  <a:txBody>
                    <a:bodyPr/>
                    <a:lstStyle/>
                    <a:p>
                      <a:pPr algn="ctr"/>
                      <a:r>
                        <a:rPr lang="en-US" sz="1600" b="0" dirty="0" smtClean="0">
                          <a:solidFill>
                            <a:schemeClr val="bg1"/>
                          </a:solidFill>
                        </a:rPr>
                        <a:t>3</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4</a:t>
                      </a:r>
                      <a:endParaRPr lang="en-US" sz="1600" b="0" dirty="0">
                        <a:solidFill>
                          <a:schemeClr val="bg1"/>
                        </a:solidFill>
                      </a:endParaRPr>
                    </a:p>
                  </a:txBody>
                  <a:tcPr marL="93260" marR="93260" marT="46630" marB="46630">
                    <a:noFill/>
                  </a:tcPr>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12</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5</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6</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15</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8</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9</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r>
              <a:tr h="366300">
                <a:tc>
                  <a:txBody>
                    <a:bodyPr/>
                    <a:lstStyle/>
                    <a:p>
                      <a:pPr algn="ctr"/>
                      <a:r>
                        <a:rPr lang="en-US" sz="1600" b="0" dirty="0" smtClean="0">
                          <a:solidFill>
                            <a:schemeClr val="bg1"/>
                          </a:solidFill>
                        </a:rPr>
                        <a:t>10</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13</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14</a:t>
                      </a:r>
                      <a:endParaRPr lang="en-US" sz="1600" b="0" dirty="0">
                        <a:solidFill>
                          <a:schemeClr val="bg1"/>
                        </a:solidFill>
                      </a:endParaRPr>
                    </a:p>
                  </a:txBody>
                  <a:tcPr marL="93260" marR="93260" marT="46630" marB="46630">
                    <a:noFill/>
                  </a:tcPr>
                </a:tc>
              </a:tr>
            </a:tbl>
          </a:graphicData>
        </a:graphic>
      </p:graphicFrame>
      <p:sp>
        <p:nvSpPr>
          <p:cNvPr id="5" name="TextBox 7"/>
          <p:cNvSpPr txBox="1">
            <a:spLocks noChangeArrowheads="1"/>
          </p:cNvSpPr>
          <p:nvPr/>
        </p:nvSpPr>
        <p:spPr bwMode="auto">
          <a:xfrm>
            <a:off x="968022" y="5022374"/>
            <a:ext cx="2820270" cy="376678"/>
          </a:xfrm>
          <a:prstGeom prst="rect">
            <a:avLst/>
          </a:prstGeom>
          <a:noFill/>
          <a:ln w="9525">
            <a:noFill/>
            <a:miter lim="800000"/>
            <a:headEnd/>
            <a:tailEnd/>
          </a:ln>
        </p:spPr>
        <p:txBody>
          <a:bodyPr wrap="none" lIns="93255" tIns="46627" rIns="93255" bIns="46627">
            <a:spAutoFit/>
          </a:bodyPr>
          <a:lstStyle/>
          <a:p>
            <a:pPr eaLnBrk="0" hangingPunct="0"/>
            <a:r>
              <a:rPr lang="en-US" sz="1836" dirty="0" smtClean="0">
                <a:solidFill>
                  <a:srgbClr val="505050"/>
                </a:solidFill>
                <a:latin typeface="Segoe UI Light"/>
              </a:rPr>
              <a:t>Volume </a:t>
            </a:r>
            <a:r>
              <a:rPr lang="en-US" sz="1836" dirty="0">
                <a:solidFill>
                  <a:srgbClr val="505050"/>
                </a:solidFill>
                <a:latin typeface="Segoe UI Light"/>
              </a:rPr>
              <a:t>(actual disk blocks)</a:t>
            </a:r>
          </a:p>
        </p:txBody>
      </p:sp>
      <p:sp>
        <p:nvSpPr>
          <p:cNvPr id="6" name="TextBox 7"/>
          <p:cNvSpPr txBox="1">
            <a:spLocks noChangeArrowheads="1"/>
          </p:cNvSpPr>
          <p:nvPr/>
        </p:nvSpPr>
        <p:spPr bwMode="auto">
          <a:xfrm>
            <a:off x="969642" y="1442621"/>
            <a:ext cx="2219337"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10:30:01</a:t>
            </a:r>
            <a:endParaRPr lang="en-US" sz="2448" b="1" dirty="0">
              <a:solidFill>
                <a:srgbClr val="505050"/>
              </a:solidFill>
              <a:latin typeface="Segoe UI Light"/>
            </a:endParaRPr>
          </a:p>
        </p:txBody>
      </p:sp>
      <p:sp>
        <p:nvSpPr>
          <p:cNvPr id="8" name="TextBox 6"/>
          <p:cNvSpPr txBox="1">
            <a:spLocks noChangeArrowheads="1"/>
          </p:cNvSpPr>
          <p:nvPr/>
        </p:nvSpPr>
        <p:spPr bwMode="auto">
          <a:xfrm>
            <a:off x="8343310" y="5022374"/>
            <a:ext cx="2748413" cy="382302"/>
          </a:xfrm>
          <a:prstGeom prst="rect">
            <a:avLst/>
          </a:prstGeom>
          <a:noFill/>
          <a:ln w="9525">
            <a:noFill/>
            <a:miter lim="800000"/>
            <a:headEnd/>
            <a:tailEnd/>
          </a:ln>
        </p:spPr>
        <p:txBody>
          <a:bodyPr wrap="none" lIns="93255" tIns="46627" rIns="93255" bIns="46627">
            <a:spAutoFit/>
          </a:bodyPr>
          <a:lstStyle/>
          <a:p>
            <a:pPr eaLnBrk="0" hangingPunct="0"/>
            <a:r>
              <a:rPr lang="en-US" sz="1836" dirty="0">
                <a:solidFill>
                  <a:srgbClr val="505050"/>
                </a:solidFill>
                <a:latin typeface="Segoe UI Light"/>
              </a:rPr>
              <a:t>DPM Filter – Volume Map</a:t>
            </a:r>
          </a:p>
        </p:txBody>
      </p:sp>
      <p:sp>
        <p:nvSpPr>
          <p:cNvPr id="9" name="Rectangle 8"/>
          <p:cNvSpPr/>
          <p:nvPr/>
        </p:nvSpPr>
        <p:spPr bwMode="auto">
          <a:xfrm>
            <a:off x="8306469" y="2057102"/>
            <a:ext cx="2822096" cy="2846183"/>
          </a:xfrm>
          <a:prstGeom prst="rect">
            <a:avLst/>
          </a:prstGeom>
          <a:solidFill>
            <a:schemeClr val="tx1">
              <a:lumMod val="60000"/>
              <a:lumOff val="40000"/>
            </a:schemeClr>
          </a:solidFill>
          <a:ln w="9525" cap="flat" cmpd="sng" algn="ctr">
            <a:noFill/>
            <a:prstDash val="solid"/>
            <a:round/>
            <a:headEnd type="none" w="med" len="med"/>
            <a:tailEnd type="none" w="med" len="med"/>
          </a:ln>
          <a:effectLst>
            <a:outerShdw blurRad="266700" dist="88900" dir="3240000" algn="ctr" rotWithShape="0">
              <a:schemeClr val="tx1">
                <a:alpha val="42000"/>
              </a:schemeClr>
            </a:outerShdw>
          </a:effectLst>
        </p:spPr>
        <p:txBody>
          <a:bodyPr lIns="93255" tIns="46627" rIns="93255" bIns="46627"/>
          <a:lstStyle/>
          <a:p>
            <a:pPr defTabSz="932551" eaLnBrk="0" hangingPunct="0">
              <a:defRPr/>
            </a:pPr>
            <a:endParaRPr lang="en-US" sz="2040" dirty="0">
              <a:solidFill>
                <a:srgbClr val="505050"/>
              </a:solidFill>
              <a:latin typeface="Times"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942533504"/>
              </p:ext>
            </p:extLst>
          </p:nvPr>
        </p:nvGraphicFramePr>
        <p:xfrm>
          <a:off x="8316588" y="2070058"/>
          <a:ext cx="2797810" cy="281872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1" name="TextBox 9"/>
          <p:cNvSpPr txBox="1">
            <a:spLocks noChangeArrowheads="1"/>
          </p:cNvSpPr>
          <p:nvPr/>
        </p:nvSpPr>
        <p:spPr bwMode="auto">
          <a:xfrm>
            <a:off x="3826998" y="1486905"/>
            <a:ext cx="1751324" cy="376678"/>
          </a:xfrm>
          <a:prstGeom prst="rect">
            <a:avLst/>
          </a:prstGeom>
          <a:gradFill flip="none" rotWithShape="1">
            <a:gsLst>
              <a:gs pos="0">
                <a:schemeClr val="bg1"/>
              </a:gs>
              <a:gs pos="100000">
                <a:schemeClr val="tx2"/>
              </a:gs>
            </a:gsLst>
            <a:lin ang="16200000" scaled="1"/>
            <a:tileRect/>
          </a:gradFill>
          <a:ln w="9525">
            <a:noFill/>
            <a:miter lim="800000"/>
            <a:headEnd/>
            <a:tailEnd/>
          </a:ln>
          <a:effectLst>
            <a:outerShdw blurRad="50800" dist="38100" dir="5400000" algn="t" rotWithShape="0">
              <a:prstClr val="black">
                <a:alpha val="40000"/>
              </a:prstClr>
            </a:outerShdw>
          </a:effectLst>
        </p:spPr>
        <p:txBody>
          <a:bodyPr wrap="none" lIns="93255" tIns="46627" rIns="93255" bIns="46627">
            <a:spAutoFit/>
          </a:bodyPr>
          <a:lstStyle/>
          <a:p>
            <a:pPr algn="ctr" eaLnBrk="0" hangingPunct="0">
              <a:defRPr/>
            </a:pPr>
            <a:r>
              <a:rPr lang="en-US" sz="1836" dirty="0" smtClean="0">
                <a:solidFill>
                  <a:srgbClr val="505050"/>
                </a:solidFill>
                <a:latin typeface="Segoe UI Light"/>
              </a:rPr>
              <a:t>Synchronization</a:t>
            </a:r>
            <a:endParaRPr lang="en-US" sz="1836" dirty="0">
              <a:solidFill>
                <a:srgbClr val="505050"/>
              </a:solidFill>
              <a:latin typeface="Segoe UI Light"/>
            </a:endParaRPr>
          </a:p>
        </p:txBody>
      </p:sp>
      <p:graphicFrame>
        <p:nvGraphicFramePr>
          <p:cNvPr id="12" name="Table 11"/>
          <p:cNvGraphicFramePr>
            <a:graphicFrameLocks noGrp="1"/>
          </p:cNvGraphicFramePr>
          <p:nvPr>
            <p:extLst>
              <p:ext uri="{D42A27DB-BD31-4B8C-83A1-F6EECF244321}">
                <p14:modId xmlns:p14="http://schemas.microsoft.com/office/powerpoint/2010/main" val="584879395"/>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3" name="TextBox 6"/>
          <p:cNvSpPr txBox="1">
            <a:spLocks noChangeArrowheads="1"/>
          </p:cNvSpPr>
          <p:nvPr/>
        </p:nvSpPr>
        <p:spPr bwMode="auto">
          <a:xfrm>
            <a:off x="8196683" y="1531190"/>
            <a:ext cx="3041678" cy="376678"/>
          </a:xfrm>
          <a:prstGeom prst="rect">
            <a:avLst/>
          </a:prstGeom>
          <a:noFill/>
          <a:ln w="9525">
            <a:noFill/>
            <a:miter lim="800000"/>
            <a:headEnd/>
            <a:tailEnd/>
          </a:ln>
        </p:spPr>
        <p:txBody>
          <a:bodyPr wrap="none" lIns="93255" tIns="46627" rIns="93255" bIns="46627">
            <a:spAutoFit/>
          </a:bodyPr>
          <a:lstStyle/>
          <a:p>
            <a:pPr algn="ctr" eaLnBrk="0" hangingPunct="0"/>
            <a:r>
              <a:rPr lang="en-US" sz="1836" dirty="0" smtClean="0">
                <a:solidFill>
                  <a:srgbClr val="505050"/>
                </a:solidFill>
                <a:latin typeface="Segoe UI Light"/>
              </a:rPr>
              <a:t>Changed Blocks </a:t>
            </a:r>
            <a:r>
              <a:rPr lang="en-US" sz="1836" dirty="0">
                <a:solidFill>
                  <a:srgbClr val="505050"/>
                </a:solidFill>
                <a:latin typeface="Segoe UI Light"/>
              </a:rPr>
              <a:t>S</a:t>
            </a:r>
            <a:r>
              <a:rPr lang="en-US" sz="1836" dirty="0" smtClean="0">
                <a:solidFill>
                  <a:srgbClr val="505050"/>
                </a:solidFill>
                <a:latin typeface="Segoe UI Light"/>
              </a:rPr>
              <a:t>ent to DPM</a:t>
            </a:r>
            <a:endParaRPr lang="en-US" sz="1836" dirty="0">
              <a:solidFill>
                <a:srgbClr val="505050"/>
              </a:solidFill>
              <a:latin typeface="Segoe UI Light"/>
            </a:endParaRPr>
          </a:p>
        </p:txBody>
      </p:sp>
      <p:graphicFrame>
        <p:nvGraphicFramePr>
          <p:cNvPr id="14" name="Table 13"/>
          <p:cNvGraphicFramePr>
            <a:graphicFrameLocks noGrp="1"/>
          </p:cNvGraphicFramePr>
          <p:nvPr>
            <p:extLst>
              <p:ext uri="{D42A27DB-BD31-4B8C-83A1-F6EECF244321}">
                <p14:modId xmlns:p14="http://schemas.microsoft.com/office/powerpoint/2010/main" val="1623410183"/>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94389827"/>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1923648849"/>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r>
            </a:tbl>
          </a:graphicData>
        </a:graphic>
      </p:graphicFrame>
    </p:spTree>
    <p:extLst>
      <p:ext uri="{BB962C8B-B14F-4D97-AF65-F5344CB8AC3E}">
        <p14:creationId xmlns:p14="http://schemas.microsoft.com/office/powerpoint/2010/main" val="3905389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 presetClass="exit" presetSubtype="4" fill="hold" nodeType="afterEffect">
                                  <p:stCondLst>
                                    <p:cond delay="0"/>
                                  </p:stCondLst>
                                  <p:childTnLst>
                                    <p:anim calcmode="lin" valueType="num">
                                      <p:cBhvr additive="base">
                                        <p:cTn id="10" dur="1500"/>
                                        <p:tgtEl>
                                          <p:spTgt spid="18"/>
                                        </p:tgtEl>
                                        <p:attrNameLst>
                                          <p:attrName>ppt_x</p:attrName>
                                        </p:attrNameLst>
                                      </p:cBhvr>
                                      <p:tavLst>
                                        <p:tav tm="0">
                                          <p:val>
                                            <p:strVal val="ppt_x"/>
                                          </p:val>
                                        </p:tav>
                                        <p:tav tm="100000">
                                          <p:val>
                                            <p:strVal val="ppt_x"/>
                                          </p:val>
                                        </p:tav>
                                      </p:tavLst>
                                    </p:anim>
                                    <p:anim calcmode="lin" valueType="num">
                                      <p:cBhvr additive="base">
                                        <p:cTn id="11" dur="1500"/>
                                        <p:tgtEl>
                                          <p:spTgt spid="18"/>
                                        </p:tgtEl>
                                        <p:attrNameLst>
                                          <p:attrName>ppt_y</p:attrName>
                                        </p:attrNameLst>
                                      </p:cBhvr>
                                      <p:tavLst>
                                        <p:tav tm="0">
                                          <p:val>
                                            <p:strVal val="ppt_y"/>
                                          </p:val>
                                        </p:tav>
                                        <p:tav tm="100000">
                                          <p:val>
                                            <p:strVal val="1+ppt_h/2"/>
                                          </p:val>
                                        </p:tav>
                                      </p:tavLst>
                                    </p:anim>
                                    <p:set>
                                      <p:cBhvr>
                                        <p:cTn id="12" dur="1" fill="hold">
                                          <p:stCondLst>
                                            <p:cond delay="1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800" dirty="0" smtClean="0"/>
              <a:t>4</a:t>
            </a:r>
            <a:r>
              <a:rPr lang="en-GB" sz="4800" baseline="30000" dirty="0" smtClean="0"/>
              <a:t>th</a:t>
            </a:r>
            <a:r>
              <a:rPr lang="en-GB" sz="4800" dirty="0" smtClean="0"/>
              <a:t> change</a:t>
            </a:r>
            <a:endParaRPr lang="en-GB" sz="4800" dirty="0"/>
          </a:p>
        </p:txBody>
      </p:sp>
      <p:sp>
        <p:nvSpPr>
          <p:cNvPr id="3" name="Rectangle 2"/>
          <p:cNvSpPr/>
          <p:nvPr/>
        </p:nvSpPr>
        <p:spPr bwMode="auto">
          <a:xfrm>
            <a:off x="944336" y="2032175"/>
            <a:ext cx="4633986" cy="2930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225096274"/>
              </p:ext>
            </p:extLst>
          </p:nvPr>
        </p:nvGraphicFramePr>
        <p:xfrm>
          <a:off x="943200" y="2034000"/>
          <a:ext cx="4633200" cy="293040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463320"/>
                <a:gridCol w="463320"/>
                <a:gridCol w="463320"/>
                <a:gridCol w="463320"/>
                <a:gridCol w="463320"/>
                <a:gridCol w="463320"/>
                <a:gridCol w="463320"/>
                <a:gridCol w="463320"/>
                <a:gridCol w="463320"/>
                <a:gridCol w="463320"/>
              </a:tblGrid>
              <a:tr h="366300">
                <a:tc>
                  <a:txBody>
                    <a:bodyPr/>
                    <a:lstStyle/>
                    <a:p>
                      <a:pPr algn="ctr"/>
                      <a:r>
                        <a:rPr lang="en-US" sz="1600" b="0" dirty="0" smtClean="0">
                          <a:solidFill>
                            <a:schemeClr val="bg1"/>
                          </a:solidFill>
                        </a:rPr>
                        <a:t>11</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7</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2</a:t>
                      </a:r>
                      <a:endParaRPr lang="en-US" sz="1600" b="0" dirty="0">
                        <a:solidFill>
                          <a:schemeClr val="bg1"/>
                        </a:solidFill>
                      </a:endParaRPr>
                    </a:p>
                  </a:txBody>
                  <a:tcPr marL="93260" marR="93260" marT="46630" marB="46630">
                    <a:noFill/>
                  </a:tcPr>
                </a:tc>
                <a:tc>
                  <a:txBody>
                    <a:bodyPr/>
                    <a:lstStyle/>
                    <a:p>
                      <a:pPr algn="ctr"/>
                      <a:r>
                        <a:rPr lang="en-US" sz="1600" b="0" dirty="0" smtClean="0">
                          <a:solidFill>
                            <a:schemeClr val="bg1"/>
                          </a:solidFill>
                        </a:rPr>
                        <a:t>3</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4</a:t>
                      </a:r>
                      <a:endParaRPr lang="en-US" sz="1600" b="0" dirty="0">
                        <a:solidFill>
                          <a:schemeClr val="bg1"/>
                        </a:solidFill>
                      </a:endParaRPr>
                    </a:p>
                  </a:txBody>
                  <a:tcPr marL="93260" marR="93260" marT="46630" marB="46630">
                    <a:noFill/>
                  </a:tcPr>
                </a:tc>
              </a:tr>
              <a:tr h="366300">
                <a:tc>
                  <a:txBody>
                    <a:bodyPr/>
                    <a:lstStyle/>
                    <a:p>
                      <a:pPr algn="ctr"/>
                      <a:r>
                        <a:rPr lang="en-US" sz="1600" b="0" dirty="0" smtClean="0">
                          <a:solidFill>
                            <a:schemeClr val="bg1"/>
                          </a:solidFill>
                        </a:rPr>
                        <a:t>19</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12</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5</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16</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r>
                        <a:rPr lang="en-US" sz="1600" b="0" dirty="0" smtClean="0">
                          <a:solidFill>
                            <a:schemeClr val="bg1"/>
                          </a:solidFill>
                        </a:rPr>
                        <a:t>17</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r>
                        <a:rPr lang="en-US" sz="1600" b="0" dirty="0" smtClean="0">
                          <a:solidFill>
                            <a:schemeClr val="bg1"/>
                          </a:solidFill>
                        </a:rPr>
                        <a:t>18</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6</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15</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8</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9</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r>
              <a:tr h="366300">
                <a:tc>
                  <a:txBody>
                    <a:bodyPr/>
                    <a:lstStyle/>
                    <a:p>
                      <a:pPr algn="ctr"/>
                      <a:r>
                        <a:rPr lang="en-US" sz="1600" b="0" dirty="0" smtClean="0">
                          <a:solidFill>
                            <a:schemeClr val="bg1"/>
                          </a:solidFill>
                        </a:rPr>
                        <a:t>10</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13</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20</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r>
                        <a:rPr lang="en-US" sz="1600" b="0" dirty="0" smtClean="0">
                          <a:solidFill>
                            <a:schemeClr val="bg1"/>
                          </a:solidFill>
                        </a:rPr>
                        <a:t>14</a:t>
                      </a:r>
                      <a:endParaRPr lang="en-US" sz="1600" b="0" dirty="0">
                        <a:solidFill>
                          <a:schemeClr val="bg1"/>
                        </a:solidFill>
                      </a:endParaRPr>
                    </a:p>
                  </a:txBody>
                  <a:tcPr marL="93260" marR="93260" marT="46630" marB="46630">
                    <a:noFill/>
                  </a:tcPr>
                </a:tc>
              </a:tr>
            </a:tbl>
          </a:graphicData>
        </a:graphic>
      </p:graphicFrame>
      <p:sp>
        <p:nvSpPr>
          <p:cNvPr id="5" name="TextBox 7"/>
          <p:cNvSpPr txBox="1">
            <a:spLocks noChangeArrowheads="1"/>
          </p:cNvSpPr>
          <p:nvPr/>
        </p:nvSpPr>
        <p:spPr bwMode="auto">
          <a:xfrm>
            <a:off x="968022" y="5022374"/>
            <a:ext cx="2820270" cy="376678"/>
          </a:xfrm>
          <a:prstGeom prst="rect">
            <a:avLst/>
          </a:prstGeom>
          <a:noFill/>
          <a:ln w="9525">
            <a:noFill/>
            <a:miter lim="800000"/>
            <a:headEnd/>
            <a:tailEnd/>
          </a:ln>
        </p:spPr>
        <p:txBody>
          <a:bodyPr wrap="none" lIns="93255" tIns="46627" rIns="93255" bIns="46627">
            <a:spAutoFit/>
          </a:bodyPr>
          <a:lstStyle/>
          <a:p>
            <a:pPr eaLnBrk="0" hangingPunct="0"/>
            <a:r>
              <a:rPr lang="en-US" sz="1836" dirty="0" smtClean="0">
                <a:solidFill>
                  <a:srgbClr val="505050"/>
                </a:solidFill>
                <a:latin typeface="Segoe UI Light"/>
              </a:rPr>
              <a:t>Volume </a:t>
            </a:r>
            <a:r>
              <a:rPr lang="en-US" sz="1836" dirty="0">
                <a:solidFill>
                  <a:srgbClr val="505050"/>
                </a:solidFill>
                <a:latin typeface="Segoe UI Light"/>
              </a:rPr>
              <a:t>(actual disk blocks)</a:t>
            </a:r>
          </a:p>
        </p:txBody>
      </p:sp>
      <p:sp>
        <p:nvSpPr>
          <p:cNvPr id="6" name="TextBox 7"/>
          <p:cNvSpPr txBox="1">
            <a:spLocks noChangeArrowheads="1"/>
          </p:cNvSpPr>
          <p:nvPr/>
        </p:nvSpPr>
        <p:spPr bwMode="auto">
          <a:xfrm>
            <a:off x="969642" y="1442621"/>
            <a:ext cx="2269029"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10:30:02</a:t>
            </a:r>
            <a:endParaRPr lang="en-US" sz="2448" b="1" dirty="0">
              <a:solidFill>
                <a:srgbClr val="505050"/>
              </a:solidFill>
              <a:latin typeface="Segoe UI Light"/>
            </a:endParaRPr>
          </a:p>
        </p:txBody>
      </p:sp>
      <p:sp>
        <p:nvSpPr>
          <p:cNvPr id="8" name="TextBox 6"/>
          <p:cNvSpPr txBox="1">
            <a:spLocks noChangeArrowheads="1"/>
          </p:cNvSpPr>
          <p:nvPr/>
        </p:nvSpPr>
        <p:spPr bwMode="auto">
          <a:xfrm>
            <a:off x="8343310" y="5022374"/>
            <a:ext cx="2748413" cy="382302"/>
          </a:xfrm>
          <a:prstGeom prst="rect">
            <a:avLst/>
          </a:prstGeom>
          <a:noFill/>
          <a:ln w="9525">
            <a:noFill/>
            <a:miter lim="800000"/>
            <a:headEnd/>
            <a:tailEnd/>
          </a:ln>
        </p:spPr>
        <p:txBody>
          <a:bodyPr wrap="none" lIns="93255" tIns="46627" rIns="93255" bIns="46627">
            <a:spAutoFit/>
          </a:bodyPr>
          <a:lstStyle/>
          <a:p>
            <a:pPr eaLnBrk="0" hangingPunct="0"/>
            <a:r>
              <a:rPr lang="en-US" sz="1836" dirty="0">
                <a:solidFill>
                  <a:srgbClr val="505050"/>
                </a:solidFill>
                <a:latin typeface="Segoe UI Light"/>
              </a:rPr>
              <a:t>DPM Filter – Volume Map</a:t>
            </a:r>
          </a:p>
        </p:txBody>
      </p:sp>
      <p:sp>
        <p:nvSpPr>
          <p:cNvPr id="9" name="Rectangle 8"/>
          <p:cNvSpPr/>
          <p:nvPr/>
        </p:nvSpPr>
        <p:spPr bwMode="auto">
          <a:xfrm>
            <a:off x="8306469" y="2057102"/>
            <a:ext cx="2822096" cy="2846183"/>
          </a:xfrm>
          <a:prstGeom prst="rect">
            <a:avLst/>
          </a:prstGeom>
          <a:solidFill>
            <a:schemeClr val="tx1">
              <a:lumMod val="60000"/>
              <a:lumOff val="40000"/>
            </a:schemeClr>
          </a:solidFill>
          <a:ln w="9525" cap="flat" cmpd="sng" algn="ctr">
            <a:noFill/>
            <a:prstDash val="solid"/>
            <a:round/>
            <a:headEnd type="none" w="med" len="med"/>
            <a:tailEnd type="none" w="med" len="med"/>
          </a:ln>
          <a:effectLst>
            <a:outerShdw blurRad="266700" dist="88900" dir="3240000" algn="ctr" rotWithShape="0">
              <a:schemeClr val="tx1">
                <a:alpha val="42000"/>
              </a:schemeClr>
            </a:outerShdw>
          </a:effectLst>
        </p:spPr>
        <p:txBody>
          <a:bodyPr lIns="93255" tIns="46627" rIns="93255" bIns="46627"/>
          <a:lstStyle/>
          <a:p>
            <a:pPr defTabSz="932551" eaLnBrk="0" hangingPunct="0">
              <a:defRPr/>
            </a:pPr>
            <a:endParaRPr lang="en-US" sz="2040" dirty="0">
              <a:solidFill>
                <a:srgbClr val="505050"/>
              </a:solidFill>
              <a:latin typeface="Times"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2550207596"/>
              </p:ext>
            </p:extLst>
          </p:nvPr>
        </p:nvGraphicFramePr>
        <p:xfrm>
          <a:off x="8316588" y="2070058"/>
          <a:ext cx="2797810" cy="281872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1" name="TextBox 9"/>
          <p:cNvSpPr txBox="1">
            <a:spLocks noChangeArrowheads="1"/>
          </p:cNvSpPr>
          <p:nvPr/>
        </p:nvSpPr>
        <p:spPr bwMode="auto">
          <a:xfrm>
            <a:off x="3826998" y="1486905"/>
            <a:ext cx="1751324" cy="376678"/>
          </a:xfrm>
          <a:prstGeom prst="rect">
            <a:avLst/>
          </a:prstGeom>
          <a:gradFill flip="none" rotWithShape="1">
            <a:gsLst>
              <a:gs pos="0">
                <a:schemeClr val="bg1"/>
              </a:gs>
              <a:gs pos="100000">
                <a:schemeClr val="tx2"/>
              </a:gs>
            </a:gsLst>
            <a:lin ang="16200000" scaled="1"/>
            <a:tileRect/>
          </a:gradFill>
          <a:ln w="9525">
            <a:noFill/>
            <a:miter lim="800000"/>
            <a:headEnd/>
            <a:tailEnd/>
          </a:ln>
          <a:effectLst>
            <a:outerShdw blurRad="50800" dist="38100" dir="5400000" algn="t" rotWithShape="0">
              <a:prstClr val="black">
                <a:alpha val="40000"/>
              </a:prstClr>
            </a:outerShdw>
          </a:effectLst>
        </p:spPr>
        <p:txBody>
          <a:bodyPr wrap="none" lIns="93255" tIns="46627" rIns="93255" bIns="46627">
            <a:spAutoFit/>
          </a:bodyPr>
          <a:lstStyle/>
          <a:p>
            <a:pPr algn="ctr" eaLnBrk="0" hangingPunct="0">
              <a:defRPr/>
            </a:pPr>
            <a:r>
              <a:rPr lang="en-US" sz="1836" dirty="0" smtClean="0">
                <a:solidFill>
                  <a:srgbClr val="505050"/>
                </a:solidFill>
                <a:latin typeface="Segoe UI Light"/>
              </a:rPr>
              <a:t>Synchronization</a:t>
            </a:r>
            <a:endParaRPr lang="en-US" sz="1836" dirty="0">
              <a:solidFill>
                <a:srgbClr val="505050"/>
              </a:solidFill>
              <a:latin typeface="Segoe UI Light"/>
            </a:endParaRPr>
          </a:p>
        </p:txBody>
      </p:sp>
      <p:graphicFrame>
        <p:nvGraphicFramePr>
          <p:cNvPr id="12" name="Table 11"/>
          <p:cNvGraphicFramePr>
            <a:graphicFrameLocks noGrp="1"/>
          </p:cNvGraphicFramePr>
          <p:nvPr>
            <p:extLst>
              <p:ext uri="{D42A27DB-BD31-4B8C-83A1-F6EECF244321}">
                <p14:modId xmlns:p14="http://schemas.microsoft.com/office/powerpoint/2010/main" val="1598545556"/>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3" name="TextBox 6"/>
          <p:cNvSpPr txBox="1">
            <a:spLocks noChangeArrowheads="1"/>
          </p:cNvSpPr>
          <p:nvPr/>
        </p:nvSpPr>
        <p:spPr bwMode="auto">
          <a:xfrm>
            <a:off x="8744912" y="1531190"/>
            <a:ext cx="1945223" cy="376678"/>
          </a:xfrm>
          <a:prstGeom prst="rect">
            <a:avLst/>
          </a:prstGeom>
          <a:noFill/>
          <a:ln w="9525">
            <a:noFill/>
            <a:miter lim="800000"/>
            <a:headEnd/>
            <a:tailEnd/>
          </a:ln>
        </p:spPr>
        <p:txBody>
          <a:bodyPr wrap="none" lIns="93255" tIns="46627" rIns="93255" bIns="46627">
            <a:spAutoFit/>
          </a:bodyPr>
          <a:lstStyle/>
          <a:p>
            <a:pPr algn="ctr" eaLnBrk="0" hangingPunct="0"/>
            <a:r>
              <a:rPr lang="en-US" sz="1836" dirty="0" smtClean="0">
                <a:solidFill>
                  <a:srgbClr val="505050"/>
                </a:solidFill>
                <a:latin typeface="Segoe UI Light"/>
              </a:rPr>
              <a:t>File I/O Continues</a:t>
            </a:r>
            <a:endParaRPr lang="en-US" sz="1836" dirty="0">
              <a:solidFill>
                <a:srgbClr val="505050"/>
              </a:solidFill>
              <a:latin typeface="Segoe UI Light"/>
            </a:endParaRPr>
          </a:p>
        </p:txBody>
      </p:sp>
      <p:graphicFrame>
        <p:nvGraphicFramePr>
          <p:cNvPr id="14" name="Table 13"/>
          <p:cNvGraphicFramePr>
            <a:graphicFrameLocks noGrp="1"/>
          </p:cNvGraphicFramePr>
          <p:nvPr>
            <p:extLst>
              <p:ext uri="{D42A27DB-BD31-4B8C-83A1-F6EECF244321}">
                <p14:modId xmlns:p14="http://schemas.microsoft.com/office/powerpoint/2010/main" val="2356180395"/>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128599615"/>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3549175133"/>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r>
            </a:tbl>
          </a:graphicData>
        </a:graphic>
      </p:graphicFrame>
      <p:sp>
        <p:nvSpPr>
          <p:cNvPr id="18" name="TextBox 9"/>
          <p:cNvSpPr txBox="1">
            <a:spLocks noChangeArrowheads="1"/>
          </p:cNvSpPr>
          <p:nvPr/>
        </p:nvSpPr>
        <p:spPr bwMode="auto">
          <a:xfrm>
            <a:off x="5657041" y="1486905"/>
            <a:ext cx="1118599" cy="382302"/>
          </a:xfrm>
          <a:prstGeom prst="rect">
            <a:avLst/>
          </a:prstGeom>
          <a:gradFill flip="none" rotWithShape="1">
            <a:gsLst>
              <a:gs pos="0">
                <a:schemeClr val="accent3"/>
              </a:gs>
              <a:gs pos="100000">
                <a:schemeClr val="accent3">
                  <a:lumMod val="60000"/>
                  <a:lumOff val="40000"/>
                </a:schemeClr>
              </a:gs>
            </a:gsLst>
            <a:lin ang="16200000" scaled="1"/>
            <a:tileRect/>
          </a:gradFill>
          <a:ln w="9525">
            <a:noFill/>
            <a:miter lim="800000"/>
            <a:headEnd/>
            <a:tailEnd/>
          </a:ln>
          <a:effectLst>
            <a:outerShdw blurRad="50800" dist="38100" dir="5400000" algn="t" rotWithShape="0">
              <a:prstClr val="black">
                <a:alpha val="40000"/>
              </a:prstClr>
            </a:outerShdw>
          </a:effectLst>
        </p:spPr>
        <p:txBody>
          <a:bodyPr wrap="none" lIns="93255" tIns="46627" rIns="93255" bIns="46627">
            <a:spAutoFit/>
          </a:bodyPr>
          <a:lstStyle/>
          <a:p>
            <a:pPr algn="ctr" eaLnBrk="0" hangingPunct="0">
              <a:defRPr/>
            </a:pPr>
            <a:r>
              <a:rPr lang="en-US" sz="1836" dirty="0">
                <a:solidFill>
                  <a:srgbClr val="FFFFFF"/>
                </a:solidFill>
                <a:latin typeface="Segoe UI Light"/>
              </a:rPr>
              <a:t>File Write</a:t>
            </a:r>
          </a:p>
        </p:txBody>
      </p:sp>
      <p:sp>
        <p:nvSpPr>
          <p:cNvPr id="19" name="Right Arrow 18"/>
          <p:cNvSpPr/>
          <p:nvPr/>
        </p:nvSpPr>
        <p:spPr>
          <a:xfrm>
            <a:off x="6301784" y="3128658"/>
            <a:ext cx="1281222" cy="737208"/>
          </a:xfrm>
          <a:prstGeom prst="rightArrow">
            <a:avLst/>
          </a:prstGeom>
          <a:solidFill>
            <a:schemeClr val="tx2"/>
          </a:solidFill>
          <a:ln>
            <a:solidFill>
              <a:schemeClr val="tx2"/>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US" sz="1836">
              <a:solidFill>
                <a:srgbClr val="FFFFFF"/>
              </a:solidFill>
            </a:endParaRPr>
          </a:p>
        </p:txBody>
      </p:sp>
      <p:graphicFrame>
        <p:nvGraphicFramePr>
          <p:cNvPr id="20" name="Table 19"/>
          <p:cNvGraphicFramePr>
            <a:graphicFrameLocks noGrp="1"/>
          </p:cNvGraphicFramePr>
          <p:nvPr>
            <p:extLst>
              <p:ext uri="{D42A27DB-BD31-4B8C-83A1-F6EECF244321}">
                <p14:modId xmlns:p14="http://schemas.microsoft.com/office/powerpoint/2010/main" val="249643944"/>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r>
            </a:tbl>
          </a:graphicData>
        </a:graphic>
      </p:graphicFrame>
    </p:spTree>
    <p:extLst>
      <p:ext uri="{BB962C8B-B14F-4D97-AF65-F5344CB8AC3E}">
        <p14:creationId xmlns:p14="http://schemas.microsoft.com/office/powerpoint/2010/main" val="3685662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Synchronization ends</a:t>
            </a:r>
            <a:endParaRPr lang="en-GB" dirty="0"/>
          </a:p>
        </p:txBody>
      </p:sp>
      <p:sp>
        <p:nvSpPr>
          <p:cNvPr id="3" name="Rectangle 2"/>
          <p:cNvSpPr/>
          <p:nvPr/>
        </p:nvSpPr>
        <p:spPr bwMode="auto">
          <a:xfrm>
            <a:off x="944336" y="2032175"/>
            <a:ext cx="4633986" cy="2930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74569754"/>
              </p:ext>
            </p:extLst>
          </p:nvPr>
        </p:nvGraphicFramePr>
        <p:xfrm>
          <a:off x="943200" y="2034000"/>
          <a:ext cx="4633200" cy="293040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463320"/>
                <a:gridCol w="463320"/>
                <a:gridCol w="463320"/>
                <a:gridCol w="463320"/>
                <a:gridCol w="463320"/>
                <a:gridCol w="463320"/>
                <a:gridCol w="463320"/>
                <a:gridCol w="463320"/>
                <a:gridCol w="463320"/>
                <a:gridCol w="463320"/>
              </a:tblGrid>
              <a:tr h="366300">
                <a:tc>
                  <a:txBody>
                    <a:bodyPr/>
                    <a:lstStyle/>
                    <a:p>
                      <a:pPr algn="ctr"/>
                      <a:r>
                        <a:rPr lang="en-US" sz="1600" b="0" dirty="0" smtClean="0">
                          <a:solidFill>
                            <a:schemeClr val="bg1"/>
                          </a:solidFill>
                        </a:rPr>
                        <a:t>11</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7</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2</a:t>
                      </a:r>
                      <a:endParaRPr lang="en-US" sz="1600" b="0" dirty="0">
                        <a:solidFill>
                          <a:schemeClr val="bg1"/>
                        </a:solidFill>
                      </a:endParaRPr>
                    </a:p>
                  </a:txBody>
                  <a:tcPr marL="93260" marR="93260" marT="46630" marB="46630">
                    <a:noFill/>
                  </a:tcPr>
                </a:tc>
                <a:tc>
                  <a:txBody>
                    <a:bodyPr/>
                    <a:lstStyle/>
                    <a:p>
                      <a:pPr algn="ctr"/>
                      <a:r>
                        <a:rPr lang="en-US" sz="1600" b="0" dirty="0" smtClean="0">
                          <a:solidFill>
                            <a:schemeClr val="bg1"/>
                          </a:solidFill>
                        </a:rPr>
                        <a:t>3</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4</a:t>
                      </a:r>
                      <a:endParaRPr lang="en-US" sz="1600" b="0" dirty="0">
                        <a:solidFill>
                          <a:schemeClr val="bg1"/>
                        </a:solidFill>
                      </a:endParaRPr>
                    </a:p>
                  </a:txBody>
                  <a:tcPr marL="93260" marR="93260" marT="46630" marB="46630">
                    <a:noFill/>
                  </a:tcPr>
                </a:tc>
              </a:tr>
              <a:tr h="366300">
                <a:tc>
                  <a:txBody>
                    <a:bodyPr/>
                    <a:lstStyle/>
                    <a:p>
                      <a:pPr algn="ctr"/>
                      <a:r>
                        <a:rPr lang="en-US" sz="1600" b="0" dirty="0" smtClean="0">
                          <a:solidFill>
                            <a:schemeClr val="bg1"/>
                          </a:solidFill>
                        </a:rPr>
                        <a:t>19</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12</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5</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16</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r>
                        <a:rPr lang="en-US" sz="1600" b="0" dirty="0" smtClean="0">
                          <a:solidFill>
                            <a:schemeClr val="bg1"/>
                          </a:solidFill>
                        </a:rPr>
                        <a:t>17</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r>
                        <a:rPr lang="en-US" sz="1600" b="0" dirty="0" smtClean="0">
                          <a:solidFill>
                            <a:schemeClr val="bg1"/>
                          </a:solidFill>
                        </a:rPr>
                        <a:t>18</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6</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15</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8</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9</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r>
              <a:tr h="366300">
                <a:tc>
                  <a:txBody>
                    <a:bodyPr/>
                    <a:lstStyle/>
                    <a:p>
                      <a:pPr algn="ctr"/>
                      <a:r>
                        <a:rPr lang="en-US" sz="1600" b="0" dirty="0" smtClean="0">
                          <a:solidFill>
                            <a:schemeClr val="bg1"/>
                          </a:solidFill>
                        </a:rPr>
                        <a:t>10</a:t>
                      </a: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r>
                        <a:rPr lang="en-US" sz="1600" b="0" dirty="0" smtClean="0">
                          <a:solidFill>
                            <a:schemeClr val="bg1"/>
                          </a:solidFill>
                        </a:rPr>
                        <a:t>13</a:t>
                      </a: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20</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r>
                        <a:rPr lang="en-US" sz="1600" b="0" dirty="0" smtClean="0">
                          <a:solidFill>
                            <a:schemeClr val="bg1"/>
                          </a:solidFill>
                        </a:rPr>
                        <a:t>14</a:t>
                      </a:r>
                      <a:endParaRPr lang="en-US" sz="1600" b="0" dirty="0">
                        <a:solidFill>
                          <a:schemeClr val="bg1"/>
                        </a:solidFill>
                      </a:endParaRPr>
                    </a:p>
                  </a:txBody>
                  <a:tcPr marL="93260" marR="93260" marT="46630" marB="46630">
                    <a:noFill/>
                  </a:tcPr>
                </a:tc>
              </a:tr>
            </a:tbl>
          </a:graphicData>
        </a:graphic>
      </p:graphicFrame>
      <p:sp>
        <p:nvSpPr>
          <p:cNvPr id="5" name="TextBox 7"/>
          <p:cNvSpPr txBox="1">
            <a:spLocks noChangeArrowheads="1"/>
          </p:cNvSpPr>
          <p:nvPr/>
        </p:nvSpPr>
        <p:spPr bwMode="auto">
          <a:xfrm>
            <a:off x="968022" y="5022374"/>
            <a:ext cx="2820270" cy="376678"/>
          </a:xfrm>
          <a:prstGeom prst="rect">
            <a:avLst/>
          </a:prstGeom>
          <a:noFill/>
          <a:ln w="9525">
            <a:noFill/>
            <a:miter lim="800000"/>
            <a:headEnd/>
            <a:tailEnd/>
          </a:ln>
        </p:spPr>
        <p:txBody>
          <a:bodyPr wrap="none" lIns="93255" tIns="46627" rIns="93255" bIns="46627">
            <a:spAutoFit/>
          </a:bodyPr>
          <a:lstStyle/>
          <a:p>
            <a:pPr eaLnBrk="0" hangingPunct="0"/>
            <a:r>
              <a:rPr lang="en-US" sz="1836" dirty="0" smtClean="0">
                <a:solidFill>
                  <a:srgbClr val="505050"/>
                </a:solidFill>
                <a:latin typeface="Segoe UI Light"/>
              </a:rPr>
              <a:t>Volume </a:t>
            </a:r>
            <a:r>
              <a:rPr lang="en-US" sz="1836" dirty="0">
                <a:solidFill>
                  <a:srgbClr val="505050"/>
                </a:solidFill>
                <a:latin typeface="Segoe UI Light"/>
              </a:rPr>
              <a:t>(actual disk blocks)</a:t>
            </a:r>
          </a:p>
        </p:txBody>
      </p:sp>
      <p:sp>
        <p:nvSpPr>
          <p:cNvPr id="6" name="TextBox 7"/>
          <p:cNvSpPr txBox="1">
            <a:spLocks noChangeArrowheads="1"/>
          </p:cNvSpPr>
          <p:nvPr/>
        </p:nvSpPr>
        <p:spPr bwMode="auto">
          <a:xfrm>
            <a:off x="969642" y="1442621"/>
            <a:ext cx="2269029"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10:30:03</a:t>
            </a:r>
            <a:endParaRPr lang="en-US" sz="2448" b="1" dirty="0">
              <a:solidFill>
                <a:srgbClr val="505050"/>
              </a:solidFill>
              <a:latin typeface="Segoe UI Light"/>
            </a:endParaRPr>
          </a:p>
        </p:txBody>
      </p:sp>
      <p:sp>
        <p:nvSpPr>
          <p:cNvPr id="7" name="TextBox 6"/>
          <p:cNvSpPr txBox="1">
            <a:spLocks noChangeArrowheads="1"/>
          </p:cNvSpPr>
          <p:nvPr/>
        </p:nvSpPr>
        <p:spPr bwMode="auto">
          <a:xfrm>
            <a:off x="8343310" y="5022374"/>
            <a:ext cx="2748413" cy="382302"/>
          </a:xfrm>
          <a:prstGeom prst="rect">
            <a:avLst/>
          </a:prstGeom>
          <a:noFill/>
          <a:ln w="9525">
            <a:noFill/>
            <a:miter lim="800000"/>
            <a:headEnd/>
            <a:tailEnd/>
          </a:ln>
        </p:spPr>
        <p:txBody>
          <a:bodyPr wrap="none" lIns="93255" tIns="46627" rIns="93255" bIns="46627">
            <a:spAutoFit/>
          </a:bodyPr>
          <a:lstStyle/>
          <a:p>
            <a:pPr eaLnBrk="0" hangingPunct="0"/>
            <a:r>
              <a:rPr lang="en-US" sz="1836" dirty="0">
                <a:solidFill>
                  <a:srgbClr val="505050"/>
                </a:solidFill>
                <a:latin typeface="Segoe UI Light"/>
              </a:rPr>
              <a:t>DPM Filter – Volume Map</a:t>
            </a:r>
          </a:p>
        </p:txBody>
      </p:sp>
      <p:sp>
        <p:nvSpPr>
          <p:cNvPr id="8" name="Rectangle 7"/>
          <p:cNvSpPr/>
          <p:nvPr/>
        </p:nvSpPr>
        <p:spPr bwMode="auto">
          <a:xfrm>
            <a:off x="8306469" y="2057102"/>
            <a:ext cx="2822096" cy="2846183"/>
          </a:xfrm>
          <a:prstGeom prst="rect">
            <a:avLst/>
          </a:prstGeom>
          <a:solidFill>
            <a:schemeClr val="tx1">
              <a:lumMod val="60000"/>
              <a:lumOff val="40000"/>
            </a:schemeClr>
          </a:solidFill>
          <a:ln w="9525" cap="flat" cmpd="sng" algn="ctr">
            <a:noFill/>
            <a:prstDash val="solid"/>
            <a:round/>
            <a:headEnd type="none" w="med" len="med"/>
            <a:tailEnd type="none" w="med" len="med"/>
          </a:ln>
          <a:effectLst>
            <a:outerShdw blurRad="266700" dist="88900" dir="3240000" algn="ctr" rotWithShape="0">
              <a:schemeClr val="tx1">
                <a:alpha val="42000"/>
              </a:schemeClr>
            </a:outerShdw>
          </a:effectLst>
        </p:spPr>
        <p:txBody>
          <a:bodyPr lIns="93255" tIns="46627" rIns="93255" bIns="46627"/>
          <a:lstStyle/>
          <a:p>
            <a:pPr defTabSz="932551" eaLnBrk="0" hangingPunct="0">
              <a:defRPr/>
            </a:pPr>
            <a:endParaRPr lang="en-US" sz="2040" dirty="0">
              <a:solidFill>
                <a:srgbClr val="505050"/>
              </a:solidFill>
              <a:latin typeface="Times" charset="0"/>
            </a:endParaRPr>
          </a:p>
        </p:txBody>
      </p:sp>
      <p:graphicFrame>
        <p:nvGraphicFramePr>
          <p:cNvPr id="9" name="Table 8"/>
          <p:cNvGraphicFramePr>
            <a:graphicFrameLocks noGrp="1"/>
          </p:cNvGraphicFramePr>
          <p:nvPr>
            <p:extLst>
              <p:ext uri="{D42A27DB-BD31-4B8C-83A1-F6EECF244321}">
                <p14:modId xmlns:p14="http://schemas.microsoft.com/office/powerpoint/2010/main" val="4213263852"/>
              </p:ext>
            </p:extLst>
          </p:nvPr>
        </p:nvGraphicFramePr>
        <p:xfrm>
          <a:off x="8316588" y="2070058"/>
          <a:ext cx="2797810" cy="281872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078137808"/>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
        <p:nvSpPr>
          <p:cNvPr id="12" name="TextBox 6"/>
          <p:cNvSpPr txBox="1">
            <a:spLocks noChangeArrowheads="1"/>
          </p:cNvSpPr>
          <p:nvPr/>
        </p:nvSpPr>
        <p:spPr bwMode="auto">
          <a:xfrm>
            <a:off x="8479583" y="1307543"/>
            <a:ext cx="2475881" cy="659191"/>
          </a:xfrm>
          <a:prstGeom prst="rect">
            <a:avLst/>
          </a:prstGeom>
          <a:noFill/>
          <a:ln w="9525">
            <a:noFill/>
            <a:miter lim="800000"/>
            <a:headEnd/>
            <a:tailEnd/>
          </a:ln>
        </p:spPr>
        <p:txBody>
          <a:bodyPr wrap="none" lIns="93255" tIns="46627" rIns="93255" bIns="46627">
            <a:spAutoFit/>
          </a:bodyPr>
          <a:lstStyle/>
          <a:p>
            <a:pPr algn="ctr" eaLnBrk="0" hangingPunct="0"/>
            <a:r>
              <a:rPr lang="en-GB" sz="1836" dirty="0">
                <a:solidFill>
                  <a:srgbClr val="505050"/>
                </a:solidFill>
                <a:latin typeface="Segoe UI Light"/>
              </a:rPr>
              <a:t>VSS S</a:t>
            </a:r>
            <a:r>
              <a:rPr lang="en-GB" sz="1836" dirty="0" smtClean="0">
                <a:solidFill>
                  <a:srgbClr val="505050"/>
                </a:solidFill>
                <a:latin typeface="Segoe UI Light"/>
              </a:rPr>
              <a:t>napshot </a:t>
            </a:r>
            <a:r>
              <a:rPr lang="en-GB" sz="1836" dirty="0">
                <a:solidFill>
                  <a:srgbClr val="505050"/>
                </a:solidFill>
                <a:latin typeface="Segoe UI Light"/>
              </a:rPr>
              <a:t>R</a:t>
            </a:r>
            <a:r>
              <a:rPr lang="en-GB" sz="1836" dirty="0" smtClean="0">
                <a:solidFill>
                  <a:srgbClr val="505050"/>
                </a:solidFill>
                <a:latin typeface="Segoe UI Light"/>
              </a:rPr>
              <a:t>eleased</a:t>
            </a:r>
            <a:endParaRPr lang="en-GB" sz="1836" dirty="0">
              <a:solidFill>
                <a:srgbClr val="505050"/>
              </a:solidFill>
              <a:latin typeface="Segoe UI Light"/>
            </a:endParaRPr>
          </a:p>
          <a:p>
            <a:pPr algn="ctr" eaLnBrk="0" hangingPunct="0"/>
            <a:r>
              <a:rPr lang="en-GB" sz="1836" dirty="0">
                <a:solidFill>
                  <a:srgbClr val="505050"/>
                </a:solidFill>
                <a:latin typeface="Segoe UI Light"/>
              </a:rPr>
              <a:t>Volume </a:t>
            </a:r>
            <a:r>
              <a:rPr lang="en-GB" sz="1836" dirty="0" smtClean="0">
                <a:solidFill>
                  <a:srgbClr val="505050"/>
                </a:solidFill>
                <a:latin typeface="Segoe UI Light"/>
              </a:rPr>
              <a:t>Map </a:t>
            </a:r>
            <a:r>
              <a:rPr lang="en-GB" sz="1836" dirty="0">
                <a:solidFill>
                  <a:srgbClr val="505050"/>
                </a:solidFill>
                <a:latin typeface="Segoe UI Light"/>
              </a:rPr>
              <a:t>R</a:t>
            </a:r>
            <a:r>
              <a:rPr lang="en-GB" sz="1836" dirty="0" smtClean="0">
                <a:solidFill>
                  <a:srgbClr val="505050"/>
                </a:solidFill>
                <a:latin typeface="Segoe UI Light"/>
              </a:rPr>
              <a:t>eset</a:t>
            </a:r>
            <a:endParaRPr lang="en-GB" sz="1836" dirty="0">
              <a:solidFill>
                <a:srgbClr val="505050"/>
              </a:solidFill>
              <a:latin typeface="Segoe UI Light"/>
            </a:endParaRPr>
          </a:p>
        </p:txBody>
      </p:sp>
      <p:graphicFrame>
        <p:nvGraphicFramePr>
          <p:cNvPr id="13" name="Table 12"/>
          <p:cNvGraphicFramePr>
            <a:graphicFrameLocks noGrp="1"/>
          </p:cNvGraphicFramePr>
          <p:nvPr>
            <p:extLst>
              <p:ext uri="{D42A27DB-BD31-4B8C-83A1-F6EECF244321}">
                <p14:modId xmlns:p14="http://schemas.microsoft.com/office/powerpoint/2010/main" val="148543587"/>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038176675"/>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4"/>
                        </a:gs>
                        <a:gs pos="100000">
                          <a:schemeClr val="accent4">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1">
                            <a:lumMod val="75000"/>
                          </a:schemeClr>
                        </a:gs>
                        <a:gs pos="100000">
                          <a:schemeClr val="accent1">
                            <a:lumMod val="60000"/>
                            <a:lumOff val="40000"/>
                          </a:schemeClr>
                        </a:gs>
                      </a:gsLst>
                      <a:lin ang="16200000" scaled="1"/>
                      <a:tileRect/>
                    </a:gradFill>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768352709"/>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r>
            </a:tbl>
          </a:graphicData>
        </a:graphic>
      </p:graphicFrame>
      <p:sp>
        <p:nvSpPr>
          <p:cNvPr id="16" name="TextBox 9"/>
          <p:cNvSpPr txBox="1">
            <a:spLocks noChangeArrowheads="1"/>
          </p:cNvSpPr>
          <p:nvPr/>
        </p:nvSpPr>
        <p:spPr bwMode="auto">
          <a:xfrm>
            <a:off x="4459723" y="1486905"/>
            <a:ext cx="1118599" cy="382302"/>
          </a:xfrm>
          <a:prstGeom prst="rect">
            <a:avLst/>
          </a:prstGeom>
          <a:gradFill flip="none" rotWithShape="1">
            <a:gsLst>
              <a:gs pos="0">
                <a:schemeClr val="accent3"/>
              </a:gs>
              <a:gs pos="100000">
                <a:schemeClr val="accent3">
                  <a:lumMod val="60000"/>
                  <a:lumOff val="40000"/>
                </a:schemeClr>
              </a:gs>
            </a:gsLst>
            <a:lin ang="16200000" scaled="1"/>
            <a:tileRect/>
          </a:gradFill>
          <a:ln w="9525">
            <a:noFill/>
            <a:miter lim="800000"/>
            <a:headEnd/>
            <a:tailEnd/>
          </a:ln>
          <a:effectLst>
            <a:outerShdw blurRad="50800" dist="38100" dir="5400000" algn="t" rotWithShape="0">
              <a:prstClr val="black">
                <a:alpha val="40000"/>
              </a:prstClr>
            </a:outerShdw>
          </a:effectLst>
        </p:spPr>
        <p:txBody>
          <a:bodyPr wrap="none" lIns="93255" tIns="46627" rIns="93255" bIns="46627">
            <a:spAutoFit/>
          </a:bodyPr>
          <a:lstStyle/>
          <a:p>
            <a:pPr algn="ctr" eaLnBrk="0" hangingPunct="0">
              <a:defRPr/>
            </a:pPr>
            <a:r>
              <a:rPr lang="en-US" sz="1836" dirty="0">
                <a:solidFill>
                  <a:srgbClr val="FFFFFF"/>
                </a:solidFill>
                <a:latin typeface="Segoe UI Light"/>
              </a:rPr>
              <a:t>File Write</a:t>
            </a:r>
          </a:p>
        </p:txBody>
      </p:sp>
      <p:graphicFrame>
        <p:nvGraphicFramePr>
          <p:cNvPr id="18" name="Table 17"/>
          <p:cNvGraphicFramePr>
            <a:graphicFrameLocks noGrp="1"/>
          </p:cNvGraphicFramePr>
          <p:nvPr>
            <p:extLst>
              <p:ext uri="{D42A27DB-BD31-4B8C-83A1-F6EECF244321}">
                <p14:modId xmlns:p14="http://schemas.microsoft.com/office/powerpoint/2010/main" val="108999341"/>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bg1"/>
                        </a:gs>
                        <a:gs pos="100000">
                          <a:schemeClr val="tx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bg1"/>
                        </a:gs>
                        <a:gs pos="100000">
                          <a:schemeClr val="tx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bg1"/>
                        </a:gs>
                        <a:gs pos="100000">
                          <a:schemeClr val="tx2"/>
                        </a:gs>
                      </a:gsLst>
                      <a:lin ang="16200000" scaled="1"/>
                      <a:tileRect/>
                    </a:gradFill>
                  </a:tcPr>
                </a:tc>
              </a:tr>
            </a:tbl>
          </a:graphicData>
        </a:graphic>
      </p:graphicFrame>
      <p:sp>
        <p:nvSpPr>
          <p:cNvPr id="20" name="Rectangle 19"/>
          <p:cNvSpPr/>
          <p:nvPr/>
        </p:nvSpPr>
        <p:spPr bwMode="auto">
          <a:xfrm>
            <a:off x="943200" y="2034000"/>
            <a:ext cx="4633986" cy="29301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2"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1" name="Table 20"/>
          <p:cNvGraphicFramePr>
            <a:graphicFrameLocks noGrp="1"/>
          </p:cNvGraphicFramePr>
          <p:nvPr>
            <p:extLst>
              <p:ext uri="{D42A27DB-BD31-4B8C-83A1-F6EECF244321}">
                <p14:modId xmlns:p14="http://schemas.microsoft.com/office/powerpoint/2010/main" val="2061474269"/>
              </p:ext>
            </p:extLst>
          </p:nvPr>
        </p:nvGraphicFramePr>
        <p:xfrm>
          <a:off x="943200" y="2034000"/>
          <a:ext cx="4633200" cy="2930400"/>
        </p:xfrm>
        <a:graphic>
          <a:graphicData uri="http://schemas.openxmlformats.org/drawingml/2006/table">
            <a:tbl>
              <a:tblPr firstRow="1" bandRow="1">
                <a:effectLst>
                  <a:outerShdw blurRad="50800" dist="38100" dir="5400000" algn="t" rotWithShape="0">
                    <a:prstClr val="black">
                      <a:alpha val="40000"/>
                    </a:prstClr>
                  </a:outerShdw>
                </a:effectLst>
                <a:tableStyleId>{5940675A-B579-460E-94D1-54222C63F5DA}</a:tableStyleId>
              </a:tblPr>
              <a:tblGrid>
                <a:gridCol w="463320"/>
                <a:gridCol w="463320"/>
                <a:gridCol w="463320"/>
                <a:gridCol w="463320"/>
                <a:gridCol w="463320"/>
                <a:gridCol w="463320"/>
                <a:gridCol w="463320"/>
                <a:gridCol w="463320"/>
                <a:gridCol w="463320"/>
                <a:gridCol w="463320"/>
              </a:tblGrid>
              <a:tr h="366300">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noFill/>
                  </a:tcPr>
                </a:tc>
              </a:tr>
              <a:tr h="366300">
                <a:tc>
                  <a:txBody>
                    <a:bodyPr/>
                    <a:lstStyle/>
                    <a:p>
                      <a:pPr algn="ctr"/>
                      <a:r>
                        <a:rPr lang="en-US" sz="1600" b="0" dirty="0" smtClean="0">
                          <a:solidFill>
                            <a:schemeClr val="bg1"/>
                          </a:solidFill>
                        </a:rPr>
                        <a:t>19</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16</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r>
                        <a:rPr lang="en-US" sz="1600" b="0" dirty="0" smtClean="0">
                          <a:solidFill>
                            <a:schemeClr val="bg1"/>
                          </a:solidFill>
                        </a:rPr>
                        <a:t>17</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r>
                        <a:rPr lang="en-US" sz="1600" b="0" dirty="0" smtClean="0">
                          <a:solidFill>
                            <a:schemeClr val="bg1"/>
                          </a:solidFill>
                        </a:rPr>
                        <a:t>18</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r>
              <a:tr h="366300">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r>
              <a:tr h="366300">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a:solidFill>
                          <a:schemeClr val="bg1"/>
                        </a:solidFill>
                      </a:endParaRPr>
                    </a:p>
                  </a:txBody>
                  <a:tcPr marL="93260" marR="93260" marT="46630" marB="46630"/>
                </a:tc>
                <a:tc>
                  <a:txBody>
                    <a:bodyPr/>
                    <a:lstStyle/>
                    <a:p>
                      <a:pPr algn="ctr"/>
                      <a:endParaRPr lang="en-US" sz="1600" b="0" dirty="0">
                        <a:solidFill>
                          <a:schemeClr val="bg1"/>
                        </a:solidFill>
                      </a:endParaRPr>
                    </a:p>
                  </a:txBody>
                  <a:tcPr marL="93260" marR="93260" marT="46630" marB="46630">
                    <a:noFill/>
                  </a:tcPr>
                </a:tc>
                <a:tc>
                  <a:txBody>
                    <a:bodyPr/>
                    <a:lstStyle/>
                    <a:p>
                      <a:pPr algn="ctr"/>
                      <a:endParaRPr lang="en-US" sz="1600" b="0" dirty="0">
                        <a:solidFill>
                          <a:schemeClr val="bg1"/>
                        </a:solidFill>
                      </a:endParaRPr>
                    </a:p>
                  </a:txBody>
                  <a:tcPr marL="93260" marR="93260" marT="46630" marB="46630"/>
                </a:tc>
                <a:tc>
                  <a:txBody>
                    <a:bodyPr/>
                    <a:lstStyle/>
                    <a:p>
                      <a:pPr algn="ctr"/>
                      <a:r>
                        <a:rPr lang="en-US" sz="1600" b="0" dirty="0" smtClean="0">
                          <a:solidFill>
                            <a:schemeClr val="bg1"/>
                          </a:solidFill>
                        </a:rPr>
                        <a:t>20</a:t>
                      </a:r>
                      <a:endParaRPr lang="en-US" sz="1600" b="0" dirty="0">
                        <a:solidFill>
                          <a:schemeClr val="bg1"/>
                        </a:solidFill>
                      </a:endParaRPr>
                    </a:p>
                  </a:txBody>
                  <a:tcPr marL="93260" marR="93260" marT="46630" marB="46630">
                    <a:gradFill>
                      <a:gsLst>
                        <a:gs pos="33000">
                          <a:schemeClr val="accent3"/>
                        </a:gs>
                        <a:gs pos="100000">
                          <a:schemeClr val="accent3">
                            <a:lumMod val="60000"/>
                            <a:lumOff val="40000"/>
                          </a:schemeClr>
                        </a:gs>
                      </a:gsLst>
                      <a:lin ang="16200000" scaled="1"/>
                    </a:gradFill>
                  </a:tcPr>
                </a:tc>
                <a:tc>
                  <a:txBody>
                    <a:bodyPr/>
                    <a:lstStyle/>
                    <a:p>
                      <a:pPr algn="ctr"/>
                      <a:endParaRPr lang="en-US" sz="1600" b="0" dirty="0">
                        <a:solidFill>
                          <a:schemeClr val="bg1"/>
                        </a:solidFill>
                      </a:endParaRPr>
                    </a:p>
                  </a:txBody>
                  <a:tcPr marL="93260" marR="93260" marT="46630" marB="46630">
                    <a:noFill/>
                  </a:tcPr>
                </a:tc>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3989314946"/>
              </p:ext>
            </p:extLst>
          </p:nvPr>
        </p:nvGraphicFramePr>
        <p:xfrm>
          <a:off x="8316000" y="2070000"/>
          <a:ext cx="2797810" cy="2818720"/>
        </p:xfrm>
        <a:graphic>
          <a:graphicData uri="http://schemas.openxmlformats.org/drawingml/2006/table">
            <a:tbl>
              <a:tblPr firstRow="1" bandRow="1">
                <a:effectLst/>
                <a:tableStyleId>{5940675A-B579-460E-94D1-54222C63F5DA}</a:tableStyleId>
              </a:tblPr>
              <a:tblGrid>
                <a:gridCol w="279781"/>
                <a:gridCol w="279781"/>
                <a:gridCol w="279781"/>
                <a:gridCol w="279781"/>
                <a:gridCol w="279781"/>
                <a:gridCol w="279781"/>
                <a:gridCol w="279781"/>
                <a:gridCol w="279781"/>
                <a:gridCol w="279781"/>
                <a:gridCol w="279781"/>
              </a:tblGrid>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a:gsLst>
                        <a:gs pos="33000">
                          <a:schemeClr val="tx2"/>
                        </a:gs>
                        <a:gs pos="100000">
                          <a:schemeClr val="bg2"/>
                        </a:gs>
                      </a:gsLst>
                      <a:lin ang="16200000" scaled="1"/>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c>
                  <a:txBody>
                    <a:bodyPr/>
                    <a:lstStyle/>
                    <a:p>
                      <a:pPr marL="0" algn="l" defTabSz="914400" rtl="0" eaLnBrk="1" latinLnBrk="0" hangingPunct="1"/>
                      <a:endParaRPr lang="en-US" sz="1700" kern="1200" dirty="0">
                        <a:solidFill>
                          <a:schemeClr val="tx1"/>
                        </a:solidFill>
                        <a:effectLst/>
                        <a:latin typeface="+mn-lt"/>
                        <a:ea typeface="+mn-ea"/>
                        <a:cs typeface="+mn-cs"/>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r>
              <a:tr h="352340">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r h="352340">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0"/>
                      <a:tileRect/>
                    </a:gradFill>
                  </a:tcPr>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accent3"/>
                        </a:gs>
                        <a:gs pos="100000">
                          <a:schemeClr val="accent3">
                            <a:lumMod val="60000"/>
                            <a:lumOff val="40000"/>
                          </a:schemeClr>
                        </a:gs>
                      </a:gsLst>
                      <a:lin ang="16200000" scaled="1"/>
                      <a:tileRect/>
                    </a:gradFill>
                  </a:tcPr>
                </a:tc>
                <a:tc>
                  <a:txBody>
                    <a:bodyPr/>
                    <a:lstStyle/>
                    <a:p>
                      <a:endParaRPr lang="en-US" sz="1500" dirty="0">
                        <a:effectLst/>
                      </a:endParaRPr>
                    </a:p>
                  </a:txBody>
                  <a:tcPr marL="93260" marR="93260" marT="46630" marB="46630">
                    <a:gradFill flip="none" rotWithShape="1">
                      <a:gsLst>
                        <a:gs pos="33000">
                          <a:schemeClr val="tx2"/>
                        </a:gs>
                        <a:gs pos="100000">
                          <a:schemeClr val="bg2"/>
                        </a:gs>
                      </a:gsLst>
                      <a:lin ang="16200000" scaled="1"/>
                      <a:tileRect/>
                    </a:gradFill>
                  </a:tcPr>
                </a:tc>
              </a:tr>
            </a:tbl>
          </a:graphicData>
        </a:graphic>
      </p:graphicFrame>
    </p:spTree>
    <p:extLst>
      <p:ext uri="{BB962C8B-B14F-4D97-AF65-F5344CB8AC3E}">
        <p14:creationId xmlns:p14="http://schemas.microsoft.com/office/powerpoint/2010/main" val="6642708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9" presetClass="entr" presetSubtype="0" fill="hold" nodeType="afterEffect">
                                  <p:stCondLst>
                                    <p:cond delay="500"/>
                                  </p:stCondLst>
                                  <p:childTnLst>
                                    <p:set>
                                      <p:cBhvr>
                                        <p:cTn id="10" dur="1" fill="hold">
                                          <p:stCondLst>
                                            <p:cond delay="0"/>
                                          </p:stCondLst>
                                        </p:cTn>
                                        <p:tgtEl>
                                          <p:spTgt spid="21"/>
                                        </p:tgtEl>
                                        <p:attrNameLst>
                                          <p:attrName>style.visibility</p:attrName>
                                        </p:attrNameLst>
                                      </p:cBhvr>
                                      <p:to>
                                        <p:strVal val="visible"/>
                                      </p:to>
                                    </p:set>
                                    <p:animEffect transition="in" filter="dissolve">
                                      <p:cBhvr>
                                        <p:cTn id="11" dur="500"/>
                                        <p:tgtEl>
                                          <p:spTgt spid="21"/>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2000"/>
                            </p:stCondLst>
                            <p:childTnLst>
                              <p:par>
                                <p:cTn id="17" presetID="9"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dissolv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5" name="Rectangle 4"/>
          <p:cNvSpPr/>
          <p:nvPr/>
        </p:nvSpPr>
        <p:spPr bwMode="auto">
          <a:xfrm>
            <a:off x="202152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6" name="Rectangle 5"/>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7" name="Rectangle 6"/>
          <p:cNvSpPr/>
          <p:nvPr/>
        </p:nvSpPr>
        <p:spPr bwMode="auto">
          <a:xfrm>
            <a:off x="266546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8" name="Rectangle 7"/>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9" name="Rectangle 8"/>
          <p:cNvSpPr/>
          <p:nvPr/>
        </p:nvSpPr>
        <p:spPr bwMode="auto">
          <a:xfrm>
            <a:off x="330940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10" name="Rectangle 9"/>
          <p:cNvSpPr/>
          <p:nvPr/>
        </p:nvSpPr>
        <p:spPr bwMode="auto">
          <a:xfrm>
            <a:off x="363137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11" name="Rectangle 10"/>
          <p:cNvSpPr/>
          <p:nvPr/>
        </p:nvSpPr>
        <p:spPr bwMode="auto">
          <a:xfrm>
            <a:off x="395334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12" name="TextBox 11"/>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13" name="Rectangle 12"/>
          <p:cNvSpPr/>
          <p:nvPr/>
        </p:nvSpPr>
        <p:spPr bwMode="auto">
          <a:xfrm>
            <a:off x="427531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14" name="Rectangle 13"/>
          <p:cNvSpPr/>
          <p:nvPr/>
        </p:nvSpPr>
        <p:spPr bwMode="auto">
          <a:xfrm>
            <a:off x="707312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15" name="Rectangle 14"/>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16" name="Rectangle 15"/>
          <p:cNvSpPr/>
          <p:nvPr/>
        </p:nvSpPr>
        <p:spPr bwMode="auto">
          <a:xfrm>
            <a:off x="771706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17" name="Rectangle 16"/>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18" name="Rectangle 17"/>
          <p:cNvSpPr/>
          <p:nvPr/>
        </p:nvSpPr>
        <p:spPr bwMode="auto">
          <a:xfrm>
            <a:off x="836100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19" name="Rectangle 18"/>
          <p:cNvSpPr/>
          <p:nvPr/>
        </p:nvSpPr>
        <p:spPr bwMode="auto">
          <a:xfrm>
            <a:off x="8682976"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20" name="Rectangle 19"/>
          <p:cNvSpPr/>
          <p:nvPr/>
        </p:nvSpPr>
        <p:spPr bwMode="auto">
          <a:xfrm>
            <a:off x="9004946"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21" name="TextBox 20"/>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22" name="Rectangle 21"/>
          <p:cNvSpPr/>
          <p:nvPr/>
        </p:nvSpPr>
        <p:spPr bwMode="auto">
          <a:xfrm>
            <a:off x="932691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23" name="TextBox 22"/>
          <p:cNvSpPr txBox="1"/>
          <p:nvPr/>
        </p:nvSpPr>
        <p:spPr>
          <a:xfrm>
            <a:off x="1943805" y="4037814"/>
            <a:ext cx="2722935" cy="670445"/>
          </a:xfrm>
          <a:prstGeom prst="rect">
            <a:avLst/>
          </a:prstGeom>
          <a:noFill/>
        </p:spPr>
        <p:txBody>
          <a:bodyPr wrap="square" rtlCol="0">
            <a:spAutoFit/>
          </a:bodyPr>
          <a:lstStyle/>
          <a:p>
            <a:r>
              <a:rPr lang="en-US" sz="1836" dirty="0">
                <a:solidFill>
                  <a:srgbClr val="F26522"/>
                </a:solidFill>
              </a:rPr>
              <a:t>Original Data (10:00)</a:t>
            </a:r>
          </a:p>
          <a:p>
            <a:endParaRPr lang="en-US" sz="1836" dirty="0">
              <a:solidFill>
                <a:srgbClr val="68217A">
                  <a:lumMod val="60000"/>
                  <a:lumOff val="40000"/>
                </a:srgbClr>
              </a:solidFill>
            </a:endParaRPr>
          </a:p>
        </p:txBody>
      </p:sp>
      <p:sp>
        <p:nvSpPr>
          <p:cNvPr id="25" name="TextBox 7"/>
          <p:cNvSpPr txBox="1">
            <a:spLocks noChangeArrowheads="1"/>
          </p:cNvSpPr>
          <p:nvPr/>
        </p:nvSpPr>
        <p:spPr bwMode="auto">
          <a:xfrm>
            <a:off x="969642" y="1442621"/>
            <a:ext cx="1908262" cy="478370"/>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10:00</a:t>
            </a:r>
          </a:p>
        </p:txBody>
      </p:sp>
    </p:spTree>
    <p:extLst>
      <p:ext uri="{BB962C8B-B14F-4D97-AF65-F5344CB8AC3E}">
        <p14:creationId xmlns:p14="http://schemas.microsoft.com/office/powerpoint/2010/main" val="400528429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3945770"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10:15 – </a:t>
            </a:r>
            <a:r>
              <a:rPr lang="en-US" sz="2448" b="1" dirty="0" smtClean="0">
                <a:solidFill>
                  <a:srgbClr val="00A651"/>
                </a:solidFill>
                <a:latin typeface="Segoe UI Light"/>
              </a:rPr>
              <a:t>Data changes</a:t>
            </a:r>
            <a:endParaRPr lang="en-US" sz="2448" b="1" dirty="0">
              <a:solidFill>
                <a:srgbClr val="00A651"/>
              </a:solidFill>
              <a:latin typeface="Segoe UI Light"/>
            </a:endParaRPr>
          </a:p>
        </p:txBody>
      </p:sp>
      <p:sp>
        <p:nvSpPr>
          <p:cNvPr id="24" name="Rectangle 23"/>
          <p:cNvSpPr/>
          <p:nvPr/>
        </p:nvSpPr>
        <p:spPr bwMode="auto">
          <a:xfrm>
            <a:off x="202152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26" name="Rectangle 25"/>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27" name="Rectangle 26"/>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28" name="Rectangle 27"/>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29" name="Rectangle 28"/>
          <p:cNvSpPr/>
          <p:nvPr/>
        </p:nvSpPr>
        <p:spPr bwMode="auto">
          <a:xfrm>
            <a:off x="330940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30" name="Rectangle 29"/>
          <p:cNvSpPr/>
          <p:nvPr/>
        </p:nvSpPr>
        <p:spPr bwMode="auto">
          <a:xfrm>
            <a:off x="363137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31" name="Rectangle 30"/>
          <p:cNvSpPr/>
          <p:nvPr/>
        </p:nvSpPr>
        <p:spPr bwMode="auto">
          <a:xfrm>
            <a:off x="395334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32" name="TextBox 31"/>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33" name="Rectangle 32"/>
          <p:cNvSpPr/>
          <p:nvPr/>
        </p:nvSpPr>
        <p:spPr bwMode="auto">
          <a:xfrm>
            <a:off x="427531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34" name="Rectangle 33"/>
          <p:cNvSpPr/>
          <p:nvPr/>
        </p:nvSpPr>
        <p:spPr bwMode="auto">
          <a:xfrm>
            <a:off x="707312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35" name="Rectangle 34"/>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36" name="Rectangle 35"/>
          <p:cNvSpPr/>
          <p:nvPr/>
        </p:nvSpPr>
        <p:spPr bwMode="auto">
          <a:xfrm>
            <a:off x="771706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37" name="Rectangle 36"/>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38" name="Rectangle 37"/>
          <p:cNvSpPr/>
          <p:nvPr/>
        </p:nvSpPr>
        <p:spPr bwMode="auto">
          <a:xfrm>
            <a:off x="836100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39" name="Rectangle 38"/>
          <p:cNvSpPr/>
          <p:nvPr/>
        </p:nvSpPr>
        <p:spPr bwMode="auto">
          <a:xfrm>
            <a:off x="8682976"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40" name="Rectangle 39"/>
          <p:cNvSpPr/>
          <p:nvPr/>
        </p:nvSpPr>
        <p:spPr bwMode="auto">
          <a:xfrm>
            <a:off x="9004946"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41" name="TextBox 40"/>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42" name="Rectangle 41"/>
          <p:cNvSpPr/>
          <p:nvPr/>
        </p:nvSpPr>
        <p:spPr bwMode="auto">
          <a:xfrm>
            <a:off x="932691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43" name="TextBox 42"/>
          <p:cNvSpPr txBox="1"/>
          <p:nvPr/>
        </p:nvSpPr>
        <p:spPr>
          <a:xfrm>
            <a:off x="1943805" y="4037813"/>
            <a:ext cx="3119118" cy="382308"/>
          </a:xfrm>
          <a:prstGeom prst="rect">
            <a:avLst/>
          </a:prstGeom>
          <a:noFill/>
        </p:spPr>
        <p:txBody>
          <a:bodyPr wrap="square" rtlCol="0">
            <a:spAutoFit/>
          </a:bodyPr>
          <a:lstStyle/>
          <a:p>
            <a:r>
              <a:rPr lang="en-US" sz="1836" dirty="0">
                <a:solidFill>
                  <a:srgbClr val="F26522"/>
                </a:solidFill>
              </a:rPr>
              <a:t>Original Data (10:00)</a:t>
            </a:r>
          </a:p>
        </p:txBody>
      </p:sp>
    </p:spTree>
    <p:extLst>
      <p:ext uri="{BB962C8B-B14F-4D97-AF65-F5344CB8AC3E}">
        <p14:creationId xmlns:p14="http://schemas.microsoft.com/office/powerpoint/2010/main" val="362951049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4449241"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10:30 – </a:t>
            </a:r>
            <a:r>
              <a:rPr lang="en-US" sz="2448" b="1" dirty="0" smtClean="0">
                <a:solidFill>
                  <a:srgbClr val="00A651"/>
                </a:solidFill>
                <a:latin typeface="Segoe UI Light"/>
              </a:rPr>
              <a:t>Data is protected</a:t>
            </a:r>
            <a:endParaRPr lang="en-US" sz="2448" b="1" dirty="0">
              <a:solidFill>
                <a:srgbClr val="00A651"/>
              </a:solidFill>
              <a:latin typeface="Segoe UI Light"/>
            </a:endParaRPr>
          </a:p>
        </p:txBody>
      </p:sp>
      <p:sp>
        <p:nvSpPr>
          <p:cNvPr id="23" name="Rectangle 22"/>
          <p:cNvSpPr/>
          <p:nvPr/>
        </p:nvSpPr>
        <p:spPr bwMode="auto">
          <a:xfrm>
            <a:off x="202152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44" name="Rectangle 43"/>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45" name="Rectangle 44"/>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46" name="Rectangle 45"/>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47" name="Rectangle 46"/>
          <p:cNvSpPr/>
          <p:nvPr/>
        </p:nvSpPr>
        <p:spPr bwMode="auto">
          <a:xfrm>
            <a:off x="330940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48" name="Rectangle 47"/>
          <p:cNvSpPr/>
          <p:nvPr/>
        </p:nvSpPr>
        <p:spPr bwMode="auto">
          <a:xfrm>
            <a:off x="363137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49" name="Rectangle 48"/>
          <p:cNvSpPr/>
          <p:nvPr/>
        </p:nvSpPr>
        <p:spPr bwMode="auto">
          <a:xfrm>
            <a:off x="395334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50" name="TextBox 49"/>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51" name="Rectangle 50"/>
          <p:cNvSpPr/>
          <p:nvPr/>
        </p:nvSpPr>
        <p:spPr bwMode="auto">
          <a:xfrm>
            <a:off x="427531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52" name="Rectangle 51"/>
          <p:cNvSpPr/>
          <p:nvPr/>
        </p:nvSpPr>
        <p:spPr bwMode="auto">
          <a:xfrm>
            <a:off x="707312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53" name="Rectangle 52"/>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54" name="Rectangle 53"/>
          <p:cNvSpPr/>
          <p:nvPr/>
        </p:nvSpPr>
        <p:spPr bwMode="auto">
          <a:xfrm>
            <a:off x="771706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55" name="Rectangle 54"/>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56" name="Rectangle 55"/>
          <p:cNvSpPr/>
          <p:nvPr/>
        </p:nvSpPr>
        <p:spPr bwMode="auto">
          <a:xfrm>
            <a:off x="836100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57" name="Rectangle 56"/>
          <p:cNvSpPr/>
          <p:nvPr/>
        </p:nvSpPr>
        <p:spPr bwMode="auto">
          <a:xfrm>
            <a:off x="8682976"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58" name="Rectangle 57"/>
          <p:cNvSpPr/>
          <p:nvPr/>
        </p:nvSpPr>
        <p:spPr bwMode="auto">
          <a:xfrm>
            <a:off x="9004946"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59" name="TextBox 58"/>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60" name="Rectangle 59"/>
          <p:cNvSpPr/>
          <p:nvPr/>
        </p:nvSpPr>
        <p:spPr bwMode="auto">
          <a:xfrm>
            <a:off x="932691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61" name="Right Arrow 60"/>
          <p:cNvSpPr/>
          <p:nvPr/>
        </p:nvSpPr>
        <p:spPr bwMode="auto">
          <a:xfrm>
            <a:off x="4761615" y="2910917"/>
            <a:ext cx="2176074" cy="621736"/>
          </a:xfrm>
          <a:prstGeom prst="rightArrow">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62" name="Rectangle 61"/>
          <p:cNvSpPr/>
          <p:nvPr/>
        </p:nvSpPr>
        <p:spPr bwMode="auto">
          <a:xfrm>
            <a:off x="5518784" y="2872059"/>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63" name="Rectangle 62"/>
          <p:cNvSpPr/>
          <p:nvPr/>
        </p:nvSpPr>
        <p:spPr bwMode="auto">
          <a:xfrm>
            <a:off x="5907369" y="2872059"/>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64" name="TextBox 63"/>
          <p:cNvSpPr txBox="1"/>
          <p:nvPr/>
        </p:nvSpPr>
        <p:spPr>
          <a:xfrm>
            <a:off x="1943805" y="4037813"/>
            <a:ext cx="3698368" cy="939873"/>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endParaRPr lang="en-US" sz="1836" dirty="0">
              <a:solidFill>
                <a:srgbClr val="505050"/>
              </a:solidFill>
            </a:endParaRPr>
          </a:p>
        </p:txBody>
      </p:sp>
    </p:spTree>
    <p:extLst>
      <p:ext uri="{BB962C8B-B14F-4D97-AF65-F5344CB8AC3E}">
        <p14:creationId xmlns:p14="http://schemas.microsoft.com/office/powerpoint/2010/main" val="365166677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4449241"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10:30 – </a:t>
            </a:r>
            <a:r>
              <a:rPr lang="en-US" sz="2448" b="1" dirty="0" smtClean="0">
                <a:solidFill>
                  <a:srgbClr val="00A651"/>
                </a:solidFill>
                <a:latin typeface="Segoe UI Light"/>
              </a:rPr>
              <a:t>Data is protected</a:t>
            </a:r>
            <a:endParaRPr lang="en-US" sz="2448" b="1" dirty="0">
              <a:solidFill>
                <a:srgbClr val="00A651"/>
              </a:solidFill>
              <a:latin typeface="Segoe UI Light"/>
            </a:endParaRPr>
          </a:p>
        </p:txBody>
      </p:sp>
      <p:sp>
        <p:nvSpPr>
          <p:cNvPr id="26" name="Rectangle 25"/>
          <p:cNvSpPr/>
          <p:nvPr/>
        </p:nvSpPr>
        <p:spPr bwMode="auto">
          <a:xfrm>
            <a:off x="202152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27" name="Rectangle 26"/>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28" name="Rectangle 27"/>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29" name="Rectangle 28"/>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30" name="Rectangle 29"/>
          <p:cNvSpPr/>
          <p:nvPr/>
        </p:nvSpPr>
        <p:spPr bwMode="auto">
          <a:xfrm>
            <a:off x="330940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31" name="Rectangle 30"/>
          <p:cNvSpPr/>
          <p:nvPr/>
        </p:nvSpPr>
        <p:spPr bwMode="auto">
          <a:xfrm>
            <a:off x="363137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32" name="Rectangle 31"/>
          <p:cNvSpPr/>
          <p:nvPr/>
        </p:nvSpPr>
        <p:spPr bwMode="auto">
          <a:xfrm>
            <a:off x="395334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33" name="TextBox 32"/>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34" name="Rectangle 33"/>
          <p:cNvSpPr/>
          <p:nvPr/>
        </p:nvSpPr>
        <p:spPr bwMode="auto">
          <a:xfrm>
            <a:off x="427531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35" name="Rectangle 34"/>
          <p:cNvSpPr/>
          <p:nvPr/>
        </p:nvSpPr>
        <p:spPr bwMode="auto">
          <a:xfrm>
            <a:off x="707312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36" name="Rectangle 35"/>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37" name="Rectangle 36"/>
          <p:cNvSpPr/>
          <p:nvPr/>
        </p:nvSpPr>
        <p:spPr bwMode="auto">
          <a:xfrm>
            <a:off x="7717064" y="349379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38" name="Rectangle 37"/>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39" name="Rectangle 38"/>
          <p:cNvSpPr/>
          <p:nvPr/>
        </p:nvSpPr>
        <p:spPr bwMode="auto">
          <a:xfrm>
            <a:off x="836100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40" name="Rectangle 39"/>
          <p:cNvSpPr/>
          <p:nvPr/>
        </p:nvSpPr>
        <p:spPr bwMode="auto">
          <a:xfrm>
            <a:off x="8682976" y="349379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41" name="Rectangle 40"/>
          <p:cNvSpPr/>
          <p:nvPr/>
        </p:nvSpPr>
        <p:spPr bwMode="auto">
          <a:xfrm>
            <a:off x="9004946"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42" name="TextBox 41"/>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43" name="Rectangle 42"/>
          <p:cNvSpPr/>
          <p:nvPr/>
        </p:nvSpPr>
        <p:spPr bwMode="auto">
          <a:xfrm>
            <a:off x="932691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65" name="Rectangle 64"/>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66" name="Rectangle 65"/>
          <p:cNvSpPr/>
          <p:nvPr/>
        </p:nvSpPr>
        <p:spPr bwMode="auto">
          <a:xfrm>
            <a:off x="8682976"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67" name="TextBox 66"/>
          <p:cNvSpPr txBox="1"/>
          <p:nvPr/>
        </p:nvSpPr>
        <p:spPr>
          <a:xfrm>
            <a:off x="1943805" y="4037813"/>
            <a:ext cx="3770376" cy="939873"/>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endParaRPr lang="en-US" sz="1836" dirty="0">
              <a:solidFill>
                <a:srgbClr val="505050"/>
              </a:solidFill>
            </a:endParaRPr>
          </a:p>
        </p:txBody>
      </p:sp>
    </p:spTree>
    <p:extLst>
      <p:ext uri="{BB962C8B-B14F-4D97-AF65-F5344CB8AC3E}">
        <p14:creationId xmlns:p14="http://schemas.microsoft.com/office/powerpoint/2010/main" val="321194496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4449241"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10:30 – </a:t>
            </a:r>
            <a:r>
              <a:rPr lang="en-US" sz="2448" b="1" dirty="0" smtClean="0">
                <a:solidFill>
                  <a:srgbClr val="00A651"/>
                </a:solidFill>
                <a:latin typeface="Segoe UI Light"/>
              </a:rPr>
              <a:t>Data is protected</a:t>
            </a:r>
            <a:endParaRPr lang="en-US" sz="2448" b="1" dirty="0">
              <a:solidFill>
                <a:srgbClr val="00A651"/>
              </a:solidFill>
              <a:latin typeface="Segoe UI Light"/>
            </a:endParaRPr>
          </a:p>
        </p:txBody>
      </p:sp>
      <p:sp>
        <p:nvSpPr>
          <p:cNvPr id="44" name="TextBox 43"/>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45" name="TextBox 44"/>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46" name="TextBox 45"/>
          <p:cNvSpPr txBox="1"/>
          <p:nvPr/>
        </p:nvSpPr>
        <p:spPr>
          <a:xfrm>
            <a:off x="6995407" y="4037813"/>
            <a:ext cx="2989897" cy="374846"/>
          </a:xfrm>
          <a:prstGeom prst="rect">
            <a:avLst/>
          </a:prstGeom>
          <a:noFill/>
        </p:spPr>
        <p:txBody>
          <a:bodyPr wrap="square" rtlCol="0">
            <a:spAutoFit/>
          </a:bodyPr>
          <a:lstStyle/>
          <a:p>
            <a:r>
              <a:rPr lang="en-US" sz="1836" dirty="0">
                <a:solidFill>
                  <a:srgbClr val="505050"/>
                </a:solidFill>
              </a:rPr>
              <a:t>DPM Recovery Point Area</a:t>
            </a:r>
          </a:p>
        </p:txBody>
      </p:sp>
      <p:sp>
        <p:nvSpPr>
          <p:cNvPr id="47" name="Rectangle 46"/>
          <p:cNvSpPr/>
          <p:nvPr/>
        </p:nvSpPr>
        <p:spPr bwMode="auto">
          <a:xfrm>
            <a:off x="7073123"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48" name="Rectangle 47"/>
          <p:cNvSpPr/>
          <p:nvPr/>
        </p:nvSpPr>
        <p:spPr bwMode="auto">
          <a:xfrm>
            <a:off x="7383991"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49" name="Rectangle 48"/>
          <p:cNvSpPr/>
          <p:nvPr/>
        </p:nvSpPr>
        <p:spPr bwMode="auto">
          <a:xfrm>
            <a:off x="202152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50" name="Rectangle 49"/>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51" name="Rectangle 50"/>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52" name="Rectangle 51"/>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53" name="Rectangle 52"/>
          <p:cNvSpPr/>
          <p:nvPr/>
        </p:nvSpPr>
        <p:spPr bwMode="auto">
          <a:xfrm>
            <a:off x="330940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54" name="Rectangle 53"/>
          <p:cNvSpPr/>
          <p:nvPr/>
        </p:nvSpPr>
        <p:spPr bwMode="auto">
          <a:xfrm>
            <a:off x="363137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55" name="Rectangle 54"/>
          <p:cNvSpPr/>
          <p:nvPr/>
        </p:nvSpPr>
        <p:spPr bwMode="auto">
          <a:xfrm>
            <a:off x="395334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56" name="Rectangle 55"/>
          <p:cNvSpPr/>
          <p:nvPr/>
        </p:nvSpPr>
        <p:spPr bwMode="auto">
          <a:xfrm>
            <a:off x="427531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57" name="Rectangle 56"/>
          <p:cNvSpPr/>
          <p:nvPr/>
        </p:nvSpPr>
        <p:spPr bwMode="auto">
          <a:xfrm>
            <a:off x="707312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58" name="Rectangle 57"/>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59" name="Rectangle 58"/>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60" name="Rectangle 59"/>
          <p:cNvSpPr/>
          <p:nvPr/>
        </p:nvSpPr>
        <p:spPr bwMode="auto">
          <a:xfrm>
            <a:off x="836100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61" name="Rectangle 60"/>
          <p:cNvSpPr/>
          <p:nvPr/>
        </p:nvSpPr>
        <p:spPr bwMode="auto">
          <a:xfrm>
            <a:off x="9004946"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62" name="Rectangle 61"/>
          <p:cNvSpPr/>
          <p:nvPr/>
        </p:nvSpPr>
        <p:spPr bwMode="auto">
          <a:xfrm>
            <a:off x="932691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63" name="Rectangle 62"/>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64" name="Rectangle 63"/>
          <p:cNvSpPr/>
          <p:nvPr/>
        </p:nvSpPr>
        <p:spPr bwMode="auto">
          <a:xfrm>
            <a:off x="8682976"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68" name="TextBox 67"/>
          <p:cNvSpPr txBox="1"/>
          <p:nvPr/>
        </p:nvSpPr>
        <p:spPr>
          <a:xfrm>
            <a:off x="1943805" y="4037813"/>
            <a:ext cx="3914392" cy="939873"/>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endParaRPr lang="en-US" sz="1836" dirty="0">
              <a:solidFill>
                <a:srgbClr val="505050"/>
              </a:solidFill>
            </a:endParaRPr>
          </a:p>
        </p:txBody>
      </p:sp>
    </p:spTree>
    <p:extLst>
      <p:ext uri="{BB962C8B-B14F-4D97-AF65-F5344CB8AC3E}">
        <p14:creationId xmlns:p14="http://schemas.microsoft.com/office/powerpoint/2010/main" val="293049161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Who are we?</a:t>
            </a:r>
            <a:endParaRPr lang="en-GB" dirty="0"/>
          </a:p>
        </p:txBody>
      </p:sp>
      <p:sp>
        <p:nvSpPr>
          <p:cNvPr id="4" name="Text Placeholder 3"/>
          <p:cNvSpPr>
            <a:spLocks noGrp="1"/>
          </p:cNvSpPr>
          <p:nvPr>
            <p:ph type="body" sz="quarter" idx="10"/>
          </p:nvPr>
        </p:nvSpPr>
        <p:spPr>
          <a:xfrm>
            <a:off x="274639" y="1289326"/>
            <a:ext cx="5486399" cy="2308324"/>
          </a:xfrm>
        </p:spPr>
        <p:txBody>
          <a:bodyPr/>
          <a:lstStyle/>
          <a:p>
            <a:r>
              <a:rPr lang="en-GB" sz="2400" b="1" dirty="0" smtClean="0"/>
              <a:t>Chris Whitehead</a:t>
            </a:r>
          </a:p>
          <a:p>
            <a:pPr marL="342900" indent="-342900">
              <a:buFont typeface="Arial" panose="020B0604020202020204" pitchFamily="34" charset="0"/>
              <a:buChar char="•"/>
            </a:pPr>
            <a:r>
              <a:rPr lang="en-GB" sz="2400" dirty="0" smtClean="0"/>
              <a:t>Premier Field Engineer</a:t>
            </a:r>
          </a:p>
          <a:p>
            <a:pPr marL="342900" indent="-342900">
              <a:buFont typeface="Arial" panose="020B0604020202020204" pitchFamily="34" charset="0"/>
              <a:buChar char="•"/>
            </a:pPr>
            <a:r>
              <a:rPr lang="en-GB" sz="2400" dirty="0" smtClean="0"/>
              <a:t>Microsoft Certified Master (MCM) SharePoint 2010</a:t>
            </a:r>
          </a:p>
          <a:p>
            <a:pPr marL="342900" indent="-342900">
              <a:buFont typeface="Arial" panose="020B0604020202020204" pitchFamily="34" charset="0"/>
              <a:buChar char="•"/>
            </a:pPr>
            <a:r>
              <a:rPr lang="en-GB" sz="2400" dirty="0" smtClean="0"/>
              <a:t>PFE EMEA SharePoint Tech Lead</a:t>
            </a:r>
            <a:endParaRPr lang="en-GB" sz="2400" dirty="0"/>
          </a:p>
        </p:txBody>
      </p:sp>
      <p:sp>
        <p:nvSpPr>
          <p:cNvPr id="5" name="Text Placeholder 4"/>
          <p:cNvSpPr>
            <a:spLocks noGrp="1"/>
          </p:cNvSpPr>
          <p:nvPr>
            <p:ph type="body" sz="quarter" idx="11"/>
          </p:nvPr>
        </p:nvSpPr>
        <p:spPr>
          <a:xfrm>
            <a:off x="6675439" y="1289326"/>
            <a:ext cx="5486399" cy="2308324"/>
          </a:xfrm>
        </p:spPr>
        <p:txBody>
          <a:bodyPr/>
          <a:lstStyle/>
          <a:p>
            <a:r>
              <a:rPr lang="en-GB" sz="2400" b="1" dirty="0" smtClean="0"/>
              <a:t>Sam Hassani</a:t>
            </a:r>
            <a:endParaRPr lang="en-GB" sz="2400" b="1" dirty="0"/>
          </a:p>
          <a:p>
            <a:pPr marL="342900" indent="-342900">
              <a:buFont typeface="Arial" panose="020B0604020202020204" pitchFamily="34" charset="0"/>
              <a:buChar char="•"/>
            </a:pPr>
            <a:r>
              <a:rPr lang="en-GB" sz="2400" dirty="0"/>
              <a:t>Premier Field Engineer</a:t>
            </a:r>
          </a:p>
          <a:p>
            <a:pPr marL="342900" indent="-342900">
              <a:buFont typeface="Arial" panose="020B0604020202020204" pitchFamily="34" charset="0"/>
              <a:buChar char="•"/>
            </a:pPr>
            <a:r>
              <a:rPr lang="en-GB" sz="2400" dirty="0"/>
              <a:t>Microsoft Certified Master (MCM) SharePoint 2010</a:t>
            </a:r>
          </a:p>
          <a:p>
            <a:pPr marL="342900" indent="-342900">
              <a:buFont typeface="Arial" panose="020B0604020202020204" pitchFamily="34" charset="0"/>
              <a:buChar char="•"/>
            </a:pPr>
            <a:r>
              <a:rPr lang="en-GB" sz="2400" dirty="0" smtClean="0"/>
              <a:t>SharePoint Beta Support</a:t>
            </a:r>
            <a:endParaRPr lang="en-GB" sz="2400" dirty="0"/>
          </a:p>
        </p:txBody>
      </p:sp>
      <p:sp>
        <p:nvSpPr>
          <p:cNvPr id="6" name="TextBox 5"/>
          <p:cNvSpPr txBox="1"/>
          <p:nvPr/>
        </p:nvSpPr>
        <p:spPr>
          <a:xfrm>
            <a:off x="1981211" y="4249883"/>
            <a:ext cx="3464988" cy="1037207"/>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latin typeface="Segoe UI Light"/>
              </a:rPr>
              <a:t>chwhite@microsoft.com</a:t>
            </a:r>
          </a:p>
          <a:p>
            <a:pPr>
              <a:lnSpc>
                <a:spcPct val="90000"/>
              </a:lnSpc>
              <a:spcAft>
                <a:spcPts val="600"/>
              </a:spcAft>
            </a:pPr>
            <a:r>
              <a:rPr lang="en-GB" sz="2400" dirty="0" smtClean="0">
                <a:gradFill>
                  <a:gsLst>
                    <a:gs pos="2917">
                      <a:srgbClr val="505050"/>
                    </a:gs>
                    <a:gs pos="30000">
                      <a:srgbClr val="505050"/>
                    </a:gs>
                  </a:gsLst>
                  <a:lin ang="5400000" scaled="0"/>
                </a:gradFill>
                <a:latin typeface="Segoe UI Light"/>
              </a:rPr>
              <a:t>@</a:t>
            </a:r>
            <a:r>
              <a:rPr lang="en-GB" sz="2400" dirty="0" err="1" smtClean="0">
                <a:gradFill>
                  <a:gsLst>
                    <a:gs pos="2917">
                      <a:srgbClr val="505050"/>
                    </a:gs>
                    <a:gs pos="30000">
                      <a:srgbClr val="505050"/>
                    </a:gs>
                  </a:gsLst>
                  <a:lin ang="5400000" scaled="0"/>
                </a:gradFill>
                <a:latin typeface="Segoe UI Light"/>
              </a:rPr>
              <a:t>mrwhitey</a:t>
            </a:r>
            <a:endParaRPr lang="en-GB" sz="2400" dirty="0" smtClean="0">
              <a:gradFill>
                <a:gsLst>
                  <a:gs pos="2917">
                    <a:srgbClr val="505050"/>
                  </a:gs>
                  <a:gs pos="30000">
                    <a:srgbClr val="505050"/>
                  </a:gs>
                </a:gsLst>
                <a:lin ang="5400000" scaled="0"/>
              </a:gradFill>
              <a:latin typeface="Segoe UI Light"/>
            </a:endParaRPr>
          </a:p>
        </p:txBody>
      </p:sp>
      <p:sp>
        <p:nvSpPr>
          <p:cNvPr id="7" name="TextBox 6"/>
          <p:cNvSpPr txBox="1"/>
          <p:nvPr/>
        </p:nvSpPr>
        <p:spPr>
          <a:xfrm>
            <a:off x="8785217" y="4249882"/>
            <a:ext cx="3716658" cy="1037207"/>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latin typeface="Segoe UI Light"/>
              </a:rPr>
              <a:t>samhassa@microsoft.com</a:t>
            </a:r>
          </a:p>
          <a:p>
            <a:pPr>
              <a:lnSpc>
                <a:spcPct val="90000"/>
              </a:lnSpc>
              <a:spcAft>
                <a:spcPts val="600"/>
              </a:spcAft>
            </a:pPr>
            <a:r>
              <a:rPr lang="en-GB" sz="2400" dirty="0" smtClean="0">
                <a:gradFill>
                  <a:gsLst>
                    <a:gs pos="2917">
                      <a:srgbClr val="505050"/>
                    </a:gs>
                    <a:gs pos="30000">
                      <a:srgbClr val="505050"/>
                    </a:gs>
                  </a:gsLst>
                  <a:lin ang="5400000" scaled="0"/>
                </a:gradFill>
                <a:latin typeface="Segoe UI Light"/>
              </a:rPr>
              <a:t>@</a:t>
            </a:r>
            <a:r>
              <a:rPr lang="en-GB" sz="2400" dirty="0" err="1" smtClean="0">
                <a:gradFill>
                  <a:gsLst>
                    <a:gs pos="2917">
                      <a:srgbClr val="505050"/>
                    </a:gs>
                    <a:gs pos="30000">
                      <a:srgbClr val="505050"/>
                    </a:gs>
                  </a:gsLst>
                  <a:lin ang="5400000" scaled="0"/>
                </a:gradFill>
                <a:latin typeface="Segoe UI Light"/>
              </a:rPr>
              <a:t>samhassa</a:t>
            </a:r>
            <a:endParaRPr lang="en-GB" sz="2400" dirty="0" smtClean="0">
              <a:gradFill>
                <a:gsLst>
                  <a:gs pos="2917">
                    <a:srgbClr val="505050"/>
                  </a:gs>
                  <a:gs pos="30000">
                    <a:srgbClr val="505050"/>
                  </a:gs>
                </a:gsLst>
                <a:lin ang="5400000" scaled="0"/>
              </a:gradFill>
              <a:latin typeface="Segoe UI Light"/>
            </a:endParaRPr>
          </a:p>
        </p:txBody>
      </p:sp>
      <p:pic>
        <p:nvPicPr>
          <p:cNvPr id="3074" name="Picture 4" descr="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168" y="3832458"/>
            <a:ext cx="1511736" cy="187205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6309" y="3975889"/>
            <a:ext cx="1924410" cy="158519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7E6E6"/>
                  </a:outerShdw>
                </a:effectLst>
              </a14:hiddenEffects>
            </a:ext>
          </a:extLst>
        </p:spPr>
      </p:pic>
      <p:sp>
        <p:nvSpPr>
          <p:cNvPr id="10" name="TextBox 9"/>
          <p:cNvSpPr txBox="1"/>
          <p:nvPr/>
        </p:nvSpPr>
        <p:spPr>
          <a:xfrm>
            <a:off x="2355898" y="5982452"/>
            <a:ext cx="7724679" cy="627864"/>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latin typeface="Segoe UI Light"/>
              </a:rPr>
              <a:t>Blog: </a:t>
            </a:r>
            <a:r>
              <a:rPr lang="en-GB" sz="2400" dirty="0" smtClean="0">
                <a:gradFill>
                  <a:gsLst>
                    <a:gs pos="2917">
                      <a:srgbClr val="505050"/>
                    </a:gs>
                    <a:gs pos="30000">
                      <a:srgbClr val="505050"/>
                    </a:gs>
                  </a:gsLst>
                  <a:lin ang="5400000" scaled="0"/>
                </a:gradFill>
                <a:latin typeface="Segoe UI Light"/>
                <a:hlinkClick r:id="rId5"/>
              </a:rPr>
              <a:t>http://sharepoint.microsoft.com/blogs/fromthefield</a:t>
            </a:r>
            <a:r>
              <a:rPr lang="en-GB" sz="2400" dirty="0" smtClean="0">
                <a:gradFill>
                  <a:gsLst>
                    <a:gs pos="2917">
                      <a:srgbClr val="505050"/>
                    </a:gs>
                    <a:gs pos="30000">
                      <a:srgbClr val="505050"/>
                    </a:gs>
                  </a:gsLst>
                  <a:lin ang="5400000" scaled="0"/>
                </a:gradFill>
                <a:latin typeface="Segoe UI Light"/>
              </a:rPr>
              <a:t> </a:t>
            </a:r>
          </a:p>
        </p:txBody>
      </p:sp>
    </p:spTree>
    <p:extLst>
      <p:ext uri="{BB962C8B-B14F-4D97-AF65-F5344CB8AC3E}">
        <p14:creationId xmlns:p14="http://schemas.microsoft.com/office/powerpoint/2010/main" val="345904407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3995464"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10:52 – </a:t>
            </a:r>
            <a:r>
              <a:rPr lang="en-US" sz="2448" b="1" dirty="0" smtClean="0">
                <a:solidFill>
                  <a:srgbClr val="68217A"/>
                </a:solidFill>
                <a:latin typeface="Segoe UI Light"/>
              </a:rPr>
              <a:t>Data changes</a:t>
            </a:r>
            <a:endParaRPr lang="en-US" sz="2448" b="1" dirty="0">
              <a:solidFill>
                <a:srgbClr val="68217A"/>
              </a:solidFill>
              <a:latin typeface="Segoe UI Light"/>
            </a:endParaRPr>
          </a:p>
        </p:txBody>
      </p:sp>
      <p:sp>
        <p:nvSpPr>
          <p:cNvPr id="26" name="TextBox 25"/>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27" name="TextBox 26"/>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29" name="Rectangle 28"/>
          <p:cNvSpPr/>
          <p:nvPr/>
        </p:nvSpPr>
        <p:spPr bwMode="auto">
          <a:xfrm>
            <a:off x="7073123"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30" name="Rectangle 29"/>
          <p:cNvSpPr/>
          <p:nvPr/>
        </p:nvSpPr>
        <p:spPr bwMode="auto">
          <a:xfrm>
            <a:off x="7383991"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31" name="Rectangle 30"/>
          <p:cNvSpPr/>
          <p:nvPr/>
        </p:nvSpPr>
        <p:spPr bwMode="auto">
          <a:xfrm>
            <a:off x="2021522"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32" name="Rectangle 31"/>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33" name="Rectangle 32"/>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34" name="Rectangle 33"/>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35" name="Rectangle 34"/>
          <p:cNvSpPr/>
          <p:nvPr/>
        </p:nvSpPr>
        <p:spPr bwMode="auto">
          <a:xfrm>
            <a:off x="330940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36" name="Rectangle 35"/>
          <p:cNvSpPr/>
          <p:nvPr/>
        </p:nvSpPr>
        <p:spPr bwMode="auto">
          <a:xfrm>
            <a:off x="363137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37" name="Rectangle 36"/>
          <p:cNvSpPr/>
          <p:nvPr/>
        </p:nvSpPr>
        <p:spPr bwMode="auto">
          <a:xfrm>
            <a:off x="3953345"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38" name="Rectangle 37"/>
          <p:cNvSpPr/>
          <p:nvPr/>
        </p:nvSpPr>
        <p:spPr bwMode="auto">
          <a:xfrm>
            <a:off x="427531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39" name="Rectangle 38"/>
          <p:cNvSpPr/>
          <p:nvPr/>
        </p:nvSpPr>
        <p:spPr bwMode="auto">
          <a:xfrm>
            <a:off x="707312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40" name="Rectangle 39"/>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41" name="Rectangle 40"/>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42" name="Rectangle 41"/>
          <p:cNvSpPr/>
          <p:nvPr/>
        </p:nvSpPr>
        <p:spPr bwMode="auto">
          <a:xfrm>
            <a:off x="836100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43" name="Rectangle 42"/>
          <p:cNvSpPr/>
          <p:nvPr/>
        </p:nvSpPr>
        <p:spPr bwMode="auto">
          <a:xfrm>
            <a:off x="9004946"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65" name="Rectangle 64"/>
          <p:cNvSpPr/>
          <p:nvPr/>
        </p:nvSpPr>
        <p:spPr bwMode="auto">
          <a:xfrm>
            <a:off x="932691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66" name="Rectangle 65"/>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67" name="Rectangle 66"/>
          <p:cNvSpPr/>
          <p:nvPr/>
        </p:nvSpPr>
        <p:spPr bwMode="auto">
          <a:xfrm>
            <a:off x="8682976"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69" name="TextBox 68"/>
          <p:cNvSpPr txBox="1"/>
          <p:nvPr/>
        </p:nvSpPr>
        <p:spPr>
          <a:xfrm>
            <a:off x="1943805" y="4037813"/>
            <a:ext cx="3842384" cy="1222386"/>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endParaRPr lang="en-US" sz="1836" dirty="0">
              <a:solidFill>
                <a:srgbClr val="B4009E"/>
              </a:solidFill>
            </a:endParaRPr>
          </a:p>
          <a:p>
            <a:endParaRPr lang="en-US" sz="1836" dirty="0">
              <a:solidFill>
                <a:srgbClr val="00A651"/>
              </a:solidFill>
            </a:endParaRPr>
          </a:p>
          <a:p>
            <a:endParaRPr lang="en-US" sz="1836" dirty="0">
              <a:solidFill>
                <a:srgbClr val="505050"/>
              </a:solidFill>
            </a:endParaRPr>
          </a:p>
        </p:txBody>
      </p:sp>
      <p:sp>
        <p:nvSpPr>
          <p:cNvPr id="70" name="TextBox 69"/>
          <p:cNvSpPr txBox="1"/>
          <p:nvPr/>
        </p:nvSpPr>
        <p:spPr>
          <a:xfrm>
            <a:off x="6995407" y="4037813"/>
            <a:ext cx="2989897" cy="374846"/>
          </a:xfrm>
          <a:prstGeom prst="rect">
            <a:avLst/>
          </a:prstGeom>
          <a:noFill/>
        </p:spPr>
        <p:txBody>
          <a:bodyPr wrap="square" rtlCol="0">
            <a:spAutoFit/>
          </a:bodyPr>
          <a:lstStyle/>
          <a:p>
            <a:r>
              <a:rPr lang="en-US" sz="1836" dirty="0">
                <a:solidFill>
                  <a:srgbClr val="505050"/>
                </a:solidFill>
              </a:rPr>
              <a:t>DPM Recovery Point Area</a:t>
            </a:r>
          </a:p>
        </p:txBody>
      </p:sp>
    </p:spTree>
    <p:extLst>
      <p:ext uri="{BB962C8B-B14F-4D97-AF65-F5344CB8AC3E}">
        <p14:creationId xmlns:p14="http://schemas.microsoft.com/office/powerpoint/2010/main" val="304591032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ight Arrow 72"/>
          <p:cNvSpPr/>
          <p:nvPr/>
        </p:nvSpPr>
        <p:spPr bwMode="auto">
          <a:xfrm>
            <a:off x="4761615" y="2910917"/>
            <a:ext cx="2176074" cy="621736"/>
          </a:xfrm>
          <a:prstGeom prst="rightArrow">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4399549"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11:00 – </a:t>
            </a:r>
            <a:r>
              <a:rPr lang="en-US" sz="2448" b="1" dirty="0" smtClean="0">
                <a:solidFill>
                  <a:srgbClr val="B4009E"/>
                </a:solidFill>
                <a:latin typeface="Segoe UI Light"/>
              </a:rPr>
              <a:t>Data is protected</a:t>
            </a:r>
            <a:endParaRPr lang="en-US" sz="2448" b="1" dirty="0">
              <a:solidFill>
                <a:srgbClr val="B4009E"/>
              </a:solidFill>
              <a:latin typeface="Segoe UI Light"/>
            </a:endParaRPr>
          </a:p>
        </p:txBody>
      </p:sp>
      <p:sp>
        <p:nvSpPr>
          <p:cNvPr id="26" name="TextBox 25"/>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27" name="TextBox 26"/>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29" name="Rectangle 28"/>
          <p:cNvSpPr/>
          <p:nvPr/>
        </p:nvSpPr>
        <p:spPr bwMode="auto">
          <a:xfrm>
            <a:off x="7073123"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30" name="Rectangle 29"/>
          <p:cNvSpPr/>
          <p:nvPr/>
        </p:nvSpPr>
        <p:spPr bwMode="auto">
          <a:xfrm>
            <a:off x="7383991"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31" name="Rectangle 30"/>
          <p:cNvSpPr/>
          <p:nvPr/>
        </p:nvSpPr>
        <p:spPr bwMode="auto">
          <a:xfrm>
            <a:off x="2021522"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32" name="Rectangle 31"/>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33" name="Rectangle 32"/>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34" name="Rectangle 33"/>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35" name="Rectangle 34"/>
          <p:cNvSpPr/>
          <p:nvPr/>
        </p:nvSpPr>
        <p:spPr bwMode="auto">
          <a:xfrm>
            <a:off x="330940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36" name="Rectangle 35"/>
          <p:cNvSpPr/>
          <p:nvPr/>
        </p:nvSpPr>
        <p:spPr bwMode="auto">
          <a:xfrm>
            <a:off x="363137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37" name="Rectangle 36"/>
          <p:cNvSpPr/>
          <p:nvPr/>
        </p:nvSpPr>
        <p:spPr bwMode="auto">
          <a:xfrm>
            <a:off x="3953345"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38" name="Rectangle 37"/>
          <p:cNvSpPr/>
          <p:nvPr/>
        </p:nvSpPr>
        <p:spPr bwMode="auto">
          <a:xfrm>
            <a:off x="427531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39" name="Rectangle 38"/>
          <p:cNvSpPr/>
          <p:nvPr/>
        </p:nvSpPr>
        <p:spPr bwMode="auto">
          <a:xfrm>
            <a:off x="707312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40" name="Rectangle 39"/>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41" name="Rectangle 40"/>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42" name="Rectangle 41"/>
          <p:cNvSpPr/>
          <p:nvPr/>
        </p:nvSpPr>
        <p:spPr bwMode="auto">
          <a:xfrm>
            <a:off x="836100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43" name="Rectangle 42"/>
          <p:cNvSpPr/>
          <p:nvPr/>
        </p:nvSpPr>
        <p:spPr bwMode="auto">
          <a:xfrm>
            <a:off x="9004946"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65" name="Rectangle 64"/>
          <p:cNvSpPr/>
          <p:nvPr/>
        </p:nvSpPr>
        <p:spPr bwMode="auto">
          <a:xfrm>
            <a:off x="932691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66" name="Rectangle 65"/>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67" name="Rectangle 66"/>
          <p:cNvSpPr/>
          <p:nvPr/>
        </p:nvSpPr>
        <p:spPr bwMode="auto">
          <a:xfrm>
            <a:off x="8682976"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70" name="Rectangle 69"/>
          <p:cNvSpPr/>
          <p:nvPr/>
        </p:nvSpPr>
        <p:spPr bwMode="auto">
          <a:xfrm>
            <a:off x="5518784" y="2872059"/>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71" name="Rectangle 70"/>
          <p:cNvSpPr/>
          <p:nvPr/>
        </p:nvSpPr>
        <p:spPr bwMode="auto">
          <a:xfrm>
            <a:off x="5907369" y="2872059"/>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72" name="TextBox 71"/>
          <p:cNvSpPr txBox="1"/>
          <p:nvPr/>
        </p:nvSpPr>
        <p:spPr>
          <a:xfrm>
            <a:off x="1943805" y="4037813"/>
            <a:ext cx="3963564" cy="1504899"/>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r>
              <a:rPr lang="en-US" sz="1836" dirty="0">
                <a:solidFill>
                  <a:srgbClr val="B4009E"/>
                </a:solidFill>
              </a:rPr>
              <a:t>2</a:t>
            </a:r>
            <a:r>
              <a:rPr lang="en-US" sz="1836" baseline="30000" dirty="0">
                <a:solidFill>
                  <a:srgbClr val="B4009E"/>
                </a:solidFill>
              </a:rPr>
              <a:t>nd</a:t>
            </a:r>
            <a:r>
              <a:rPr lang="en-US" sz="1836" dirty="0">
                <a:solidFill>
                  <a:srgbClr val="B4009E"/>
                </a:solidFill>
              </a:rPr>
              <a:t> Express Full Backup (11:00)</a:t>
            </a:r>
          </a:p>
          <a:p>
            <a:endParaRPr lang="en-US" sz="1836" dirty="0">
              <a:solidFill>
                <a:srgbClr val="00A651"/>
              </a:solidFill>
            </a:endParaRPr>
          </a:p>
          <a:p>
            <a:endParaRPr lang="en-US" sz="1836" dirty="0">
              <a:solidFill>
                <a:srgbClr val="505050"/>
              </a:solidFill>
            </a:endParaRPr>
          </a:p>
        </p:txBody>
      </p:sp>
      <p:sp>
        <p:nvSpPr>
          <p:cNvPr id="74" name="TextBox 73"/>
          <p:cNvSpPr txBox="1"/>
          <p:nvPr/>
        </p:nvSpPr>
        <p:spPr>
          <a:xfrm>
            <a:off x="6995407" y="4037813"/>
            <a:ext cx="2989897" cy="374846"/>
          </a:xfrm>
          <a:prstGeom prst="rect">
            <a:avLst/>
          </a:prstGeom>
          <a:noFill/>
        </p:spPr>
        <p:txBody>
          <a:bodyPr wrap="square" rtlCol="0">
            <a:spAutoFit/>
          </a:bodyPr>
          <a:lstStyle/>
          <a:p>
            <a:r>
              <a:rPr lang="en-US" sz="1836" dirty="0">
                <a:solidFill>
                  <a:srgbClr val="505050"/>
                </a:solidFill>
              </a:rPr>
              <a:t>DPM Recovery Point Area</a:t>
            </a:r>
          </a:p>
        </p:txBody>
      </p:sp>
    </p:spTree>
    <p:extLst>
      <p:ext uri="{BB962C8B-B14F-4D97-AF65-F5344CB8AC3E}">
        <p14:creationId xmlns:p14="http://schemas.microsoft.com/office/powerpoint/2010/main" val="191704486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4399549"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11:00 – </a:t>
            </a:r>
            <a:r>
              <a:rPr lang="en-US" sz="2448" b="1" dirty="0" smtClean="0">
                <a:solidFill>
                  <a:srgbClr val="B4009E"/>
                </a:solidFill>
                <a:latin typeface="Segoe UI Light"/>
              </a:rPr>
              <a:t>Data is protected</a:t>
            </a:r>
            <a:endParaRPr lang="en-US" sz="2448" b="1" dirty="0">
              <a:solidFill>
                <a:srgbClr val="B4009E"/>
              </a:solidFill>
              <a:latin typeface="Segoe UI Light"/>
            </a:endParaRPr>
          </a:p>
        </p:txBody>
      </p:sp>
      <p:sp>
        <p:nvSpPr>
          <p:cNvPr id="44" name="TextBox 43"/>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45" name="TextBox 44"/>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47" name="Rectangle 46"/>
          <p:cNvSpPr/>
          <p:nvPr/>
        </p:nvSpPr>
        <p:spPr bwMode="auto">
          <a:xfrm>
            <a:off x="7073123"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48" name="Rectangle 47"/>
          <p:cNvSpPr/>
          <p:nvPr/>
        </p:nvSpPr>
        <p:spPr bwMode="auto">
          <a:xfrm>
            <a:off x="7383991"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49" name="Rectangle 48"/>
          <p:cNvSpPr/>
          <p:nvPr/>
        </p:nvSpPr>
        <p:spPr bwMode="auto">
          <a:xfrm>
            <a:off x="2021522"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50" name="Rectangle 49"/>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51" name="Rectangle 50"/>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52" name="Rectangle 51"/>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53" name="Rectangle 52"/>
          <p:cNvSpPr/>
          <p:nvPr/>
        </p:nvSpPr>
        <p:spPr bwMode="auto">
          <a:xfrm>
            <a:off x="330940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54" name="Rectangle 53"/>
          <p:cNvSpPr/>
          <p:nvPr/>
        </p:nvSpPr>
        <p:spPr bwMode="auto">
          <a:xfrm>
            <a:off x="363137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55" name="Rectangle 54"/>
          <p:cNvSpPr/>
          <p:nvPr/>
        </p:nvSpPr>
        <p:spPr bwMode="auto">
          <a:xfrm>
            <a:off x="3953345"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56" name="Rectangle 55"/>
          <p:cNvSpPr/>
          <p:nvPr/>
        </p:nvSpPr>
        <p:spPr bwMode="auto">
          <a:xfrm>
            <a:off x="427531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57" name="Rectangle 56"/>
          <p:cNvSpPr/>
          <p:nvPr/>
        </p:nvSpPr>
        <p:spPr bwMode="auto">
          <a:xfrm>
            <a:off x="7073123" y="349379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58" name="Rectangle 57"/>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59" name="Rectangle 58"/>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60" name="Rectangle 59"/>
          <p:cNvSpPr/>
          <p:nvPr/>
        </p:nvSpPr>
        <p:spPr bwMode="auto">
          <a:xfrm>
            <a:off x="836100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61" name="Rectangle 60"/>
          <p:cNvSpPr/>
          <p:nvPr/>
        </p:nvSpPr>
        <p:spPr bwMode="auto">
          <a:xfrm>
            <a:off x="9004946" y="349379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62" name="Rectangle 61"/>
          <p:cNvSpPr/>
          <p:nvPr/>
        </p:nvSpPr>
        <p:spPr bwMode="auto">
          <a:xfrm>
            <a:off x="932691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63" name="Rectangle 62"/>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64" name="Rectangle 63"/>
          <p:cNvSpPr/>
          <p:nvPr/>
        </p:nvSpPr>
        <p:spPr bwMode="auto">
          <a:xfrm>
            <a:off x="8682976"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68" name="Rectangle 67"/>
          <p:cNvSpPr/>
          <p:nvPr/>
        </p:nvSpPr>
        <p:spPr bwMode="auto">
          <a:xfrm>
            <a:off x="7073123"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73" name="Rectangle 72"/>
          <p:cNvSpPr/>
          <p:nvPr/>
        </p:nvSpPr>
        <p:spPr bwMode="auto">
          <a:xfrm>
            <a:off x="9004946"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74" name="TextBox 73"/>
          <p:cNvSpPr txBox="1"/>
          <p:nvPr/>
        </p:nvSpPr>
        <p:spPr>
          <a:xfrm>
            <a:off x="1943805" y="4037813"/>
            <a:ext cx="3626360" cy="1504899"/>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r>
              <a:rPr lang="en-US" sz="1836" dirty="0">
                <a:solidFill>
                  <a:srgbClr val="B4009E"/>
                </a:solidFill>
              </a:rPr>
              <a:t>2</a:t>
            </a:r>
            <a:r>
              <a:rPr lang="en-US" sz="1836" baseline="30000" dirty="0">
                <a:solidFill>
                  <a:srgbClr val="B4009E"/>
                </a:solidFill>
              </a:rPr>
              <a:t>nd</a:t>
            </a:r>
            <a:r>
              <a:rPr lang="en-US" sz="1836" dirty="0">
                <a:solidFill>
                  <a:srgbClr val="B4009E"/>
                </a:solidFill>
              </a:rPr>
              <a:t> Express Full Backup (11:00)</a:t>
            </a:r>
          </a:p>
          <a:p>
            <a:endParaRPr lang="en-US" sz="1836" dirty="0">
              <a:solidFill>
                <a:srgbClr val="00A651"/>
              </a:solidFill>
            </a:endParaRPr>
          </a:p>
          <a:p>
            <a:endParaRPr lang="en-US" sz="1836" dirty="0">
              <a:solidFill>
                <a:srgbClr val="505050"/>
              </a:solidFill>
            </a:endParaRPr>
          </a:p>
        </p:txBody>
      </p:sp>
      <p:sp>
        <p:nvSpPr>
          <p:cNvPr id="75" name="TextBox 74"/>
          <p:cNvSpPr txBox="1"/>
          <p:nvPr/>
        </p:nvSpPr>
        <p:spPr>
          <a:xfrm>
            <a:off x="6995407" y="4037813"/>
            <a:ext cx="2989897" cy="374846"/>
          </a:xfrm>
          <a:prstGeom prst="rect">
            <a:avLst/>
          </a:prstGeom>
          <a:noFill/>
        </p:spPr>
        <p:txBody>
          <a:bodyPr wrap="square" rtlCol="0">
            <a:spAutoFit/>
          </a:bodyPr>
          <a:lstStyle/>
          <a:p>
            <a:r>
              <a:rPr lang="en-US" sz="1836" dirty="0">
                <a:solidFill>
                  <a:srgbClr val="505050"/>
                </a:solidFill>
              </a:rPr>
              <a:t>DPM Recovery Point Area</a:t>
            </a:r>
          </a:p>
        </p:txBody>
      </p:sp>
    </p:spTree>
    <p:extLst>
      <p:ext uri="{BB962C8B-B14F-4D97-AF65-F5344CB8AC3E}">
        <p14:creationId xmlns:p14="http://schemas.microsoft.com/office/powerpoint/2010/main" val="3981272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4399549"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11:00 – </a:t>
            </a:r>
            <a:r>
              <a:rPr lang="en-US" sz="2448" b="1" dirty="0" smtClean="0">
                <a:solidFill>
                  <a:srgbClr val="B4009E"/>
                </a:solidFill>
                <a:latin typeface="Segoe UI Light"/>
              </a:rPr>
              <a:t>Data is protected</a:t>
            </a:r>
            <a:endParaRPr lang="en-US" sz="2448" b="1" dirty="0">
              <a:solidFill>
                <a:srgbClr val="B4009E"/>
              </a:solidFill>
              <a:latin typeface="Segoe UI Light"/>
            </a:endParaRPr>
          </a:p>
        </p:txBody>
      </p:sp>
      <p:sp>
        <p:nvSpPr>
          <p:cNvPr id="28" name="TextBox 27"/>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29" name="TextBox 28"/>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31" name="Rectangle 30"/>
          <p:cNvSpPr/>
          <p:nvPr/>
        </p:nvSpPr>
        <p:spPr bwMode="auto">
          <a:xfrm>
            <a:off x="2021522"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32" name="Rectangle 31"/>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33" name="Rectangle 32"/>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34" name="Rectangle 33"/>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35" name="Rectangle 34"/>
          <p:cNvSpPr/>
          <p:nvPr/>
        </p:nvSpPr>
        <p:spPr bwMode="auto">
          <a:xfrm>
            <a:off x="330940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36" name="Rectangle 35"/>
          <p:cNvSpPr/>
          <p:nvPr/>
        </p:nvSpPr>
        <p:spPr bwMode="auto">
          <a:xfrm>
            <a:off x="363137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37" name="Rectangle 36"/>
          <p:cNvSpPr/>
          <p:nvPr/>
        </p:nvSpPr>
        <p:spPr bwMode="auto">
          <a:xfrm>
            <a:off x="3953345"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38" name="Rectangle 37"/>
          <p:cNvSpPr/>
          <p:nvPr/>
        </p:nvSpPr>
        <p:spPr bwMode="auto">
          <a:xfrm>
            <a:off x="427531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39" name="Rectangle 38"/>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40" name="Rectangle 39"/>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41" name="Rectangle 40"/>
          <p:cNvSpPr/>
          <p:nvPr/>
        </p:nvSpPr>
        <p:spPr bwMode="auto">
          <a:xfrm>
            <a:off x="836100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42" name="Rectangle 41"/>
          <p:cNvSpPr/>
          <p:nvPr/>
        </p:nvSpPr>
        <p:spPr bwMode="auto">
          <a:xfrm>
            <a:off x="932691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43" name="Rectangle 42"/>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65" name="Rectangle 64"/>
          <p:cNvSpPr/>
          <p:nvPr/>
        </p:nvSpPr>
        <p:spPr bwMode="auto">
          <a:xfrm>
            <a:off x="8682976"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66" name="Rectangle 65"/>
          <p:cNvSpPr/>
          <p:nvPr/>
        </p:nvSpPr>
        <p:spPr bwMode="auto">
          <a:xfrm>
            <a:off x="7073123"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67" name="Rectangle 66"/>
          <p:cNvSpPr/>
          <p:nvPr/>
        </p:nvSpPr>
        <p:spPr bwMode="auto">
          <a:xfrm>
            <a:off x="9004946"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69" name="Rectangle 68"/>
          <p:cNvSpPr/>
          <p:nvPr/>
        </p:nvSpPr>
        <p:spPr bwMode="auto">
          <a:xfrm>
            <a:off x="7694859"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70" name="Rectangle 69"/>
          <p:cNvSpPr/>
          <p:nvPr/>
        </p:nvSpPr>
        <p:spPr bwMode="auto">
          <a:xfrm>
            <a:off x="7073123"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71" name="Rectangle 70"/>
          <p:cNvSpPr/>
          <p:nvPr/>
        </p:nvSpPr>
        <p:spPr bwMode="auto">
          <a:xfrm>
            <a:off x="7383991"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72" name="Rectangle 71"/>
          <p:cNvSpPr/>
          <p:nvPr/>
        </p:nvSpPr>
        <p:spPr bwMode="auto">
          <a:xfrm>
            <a:off x="8005727"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75" name="TextBox 74"/>
          <p:cNvSpPr txBox="1"/>
          <p:nvPr/>
        </p:nvSpPr>
        <p:spPr>
          <a:xfrm>
            <a:off x="1943804" y="4037813"/>
            <a:ext cx="3649855" cy="1504899"/>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r>
              <a:rPr lang="en-US" sz="1836" dirty="0">
                <a:solidFill>
                  <a:srgbClr val="B4009E"/>
                </a:solidFill>
              </a:rPr>
              <a:t>2</a:t>
            </a:r>
            <a:r>
              <a:rPr lang="en-US" sz="1836" baseline="30000" dirty="0">
                <a:solidFill>
                  <a:srgbClr val="B4009E"/>
                </a:solidFill>
              </a:rPr>
              <a:t>nd</a:t>
            </a:r>
            <a:r>
              <a:rPr lang="en-US" sz="1836" dirty="0">
                <a:solidFill>
                  <a:srgbClr val="B4009E"/>
                </a:solidFill>
              </a:rPr>
              <a:t> Express Full Backup (11:00)</a:t>
            </a:r>
          </a:p>
          <a:p>
            <a:endParaRPr lang="en-US" sz="1836" dirty="0">
              <a:solidFill>
                <a:srgbClr val="00A651"/>
              </a:solidFill>
            </a:endParaRPr>
          </a:p>
          <a:p>
            <a:endParaRPr lang="en-US" sz="1836" dirty="0">
              <a:solidFill>
                <a:srgbClr val="505050"/>
              </a:solidFill>
            </a:endParaRPr>
          </a:p>
        </p:txBody>
      </p:sp>
      <p:sp>
        <p:nvSpPr>
          <p:cNvPr id="76" name="TextBox 75"/>
          <p:cNvSpPr txBox="1"/>
          <p:nvPr/>
        </p:nvSpPr>
        <p:spPr>
          <a:xfrm>
            <a:off x="6995407" y="4037813"/>
            <a:ext cx="2989897" cy="374846"/>
          </a:xfrm>
          <a:prstGeom prst="rect">
            <a:avLst/>
          </a:prstGeom>
          <a:noFill/>
        </p:spPr>
        <p:txBody>
          <a:bodyPr wrap="square" rtlCol="0">
            <a:spAutoFit/>
          </a:bodyPr>
          <a:lstStyle/>
          <a:p>
            <a:r>
              <a:rPr lang="en-US" sz="1836" dirty="0">
                <a:solidFill>
                  <a:srgbClr val="505050"/>
                </a:solidFill>
              </a:rPr>
              <a:t>DPM Recovery Point Area</a:t>
            </a:r>
          </a:p>
        </p:txBody>
      </p:sp>
    </p:spTree>
    <p:extLst>
      <p:ext uri="{BB962C8B-B14F-4D97-AF65-F5344CB8AC3E}">
        <p14:creationId xmlns:p14="http://schemas.microsoft.com/office/powerpoint/2010/main" val="205377066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3940962"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11:07 – </a:t>
            </a:r>
            <a:r>
              <a:rPr lang="en-US" sz="2448" b="1" dirty="0" smtClean="0">
                <a:solidFill>
                  <a:srgbClr val="BA141A"/>
                </a:solidFill>
                <a:latin typeface="Segoe UI Light"/>
              </a:rPr>
              <a:t>Data changes</a:t>
            </a:r>
            <a:endParaRPr lang="en-US" sz="2448" b="1" dirty="0">
              <a:solidFill>
                <a:srgbClr val="BA141A"/>
              </a:solidFill>
              <a:latin typeface="Segoe UI Light"/>
            </a:endParaRPr>
          </a:p>
        </p:txBody>
      </p:sp>
      <p:sp>
        <p:nvSpPr>
          <p:cNvPr id="44" name="TextBox 43"/>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45" name="TextBox 44"/>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47" name="TextBox 46"/>
          <p:cNvSpPr txBox="1"/>
          <p:nvPr/>
        </p:nvSpPr>
        <p:spPr>
          <a:xfrm>
            <a:off x="1943805" y="4037813"/>
            <a:ext cx="3678214" cy="1222386"/>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r>
              <a:rPr lang="en-US" sz="1836" dirty="0">
                <a:solidFill>
                  <a:srgbClr val="B4009E"/>
                </a:solidFill>
              </a:rPr>
              <a:t>2</a:t>
            </a:r>
            <a:r>
              <a:rPr lang="en-US" sz="1836" baseline="30000" dirty="0">
                <a:solidFill>
                  <a:srgbClr val="B4009E"/>
                </a:solidFill>
              </a:rPr>
              <a:t>nd</a:t>
            </a:r>
            <a:r>
              <a:rPr lang="en-US" sz="1836" dirty="0">
                <a:solidFill>
                  <a:srgbClr val="B4009E"/>
                </a:solidFill>
              </a:rPr>
              <a:t> Express Full Backup (11:00)</a:t>
            </a:r>
            <a:endParaRPr lang="en-US" sz="1836" dirty="0">
              <a:solidFill>
                <a:srgbClr val="00A651"/>
              </a:solidFill>
            </a:endParaRPr>
          </a:p>
          <a:p>
            <a:endParaRPr lang="en-US" sz="1836" dirty="0">
              <a:solidFill>
                <a:srgbClr val="505050"/>
              </a:solidFill>
            </a:endParaRPr>
          </a:p>
        </p:txBody>
      </p:sp>
      <p:sp>
        <p:nvSpPr>
          <p:cNvPr id="48" name="Rectangle 47"/>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49" name="Rectangle 48"/>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50" name="Rectangle 49"/>
          <p:cNvSpPr/>
          <p:nvPr/>
        </p:nvSpPr>
        <p:spPr bwMode="auto">
          <a:xfrm>
            <a:off x="836100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51" name="Rectangle 50"/>
          <p:cNvSpPr/>
          <p:nvPr/>
        </p:nvSpPr>
        <p:spPr bwMode="auto">
          <a:xfrm>
            <a:off x="932691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52" name="Rectangle 51"/>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53" name="Rectangle 52"/>
          <p:cNvSpPr/>
          <p:nvPr/>
        </p:nvSpPr>
        <p:spPr bwMode="auto">
          <a:xfrm>
            <a:off x="8682976"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54" name="Rectangle 53"/>
          <p:cNvSpPr/>
          <p:nvPr/>
        </p:nvSpPr>
        <p:spPr bwMode="auto">
          <a:xfrm>
            <a:off x="7073123"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55" name="Rectangle 54"/>
          <p:cNvSpPr/>
          <p:nvPr/>
        </p:nvSpPr>
        <p:spPr bwMode="auto">
          <a:xfrm>
            <a:off x="9004946"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56" name="Rectangle 55"/>
          <p:cNvSpPr/>
          <p:nvPr/>
        </p:nvSpPr>
        <p:spPr bwMode="auto">
          <a:xfrm>
            <a:off x="7694859"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57" name="Rectangle 56"/>
          <p:cNvSpPr/>
          <p:nvPr/>
        </p:nvSpPr>
        <p:spPr bwMode="auto">
          <a:xfrm>
            <a:off x="7073123"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58" name="Rectangle 57"/>
          <p:cNvSpPr/>
          <p:nvPr/>
        </p:nvSpPr>
        <p:spPr bwMode="auto">
          <a:xfrm>
            <a:off x="7383991"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59" name="Rectangle 58"/>
          <p:cNvSpPr/>
          <p:nvPr/>
        </p:nvSpPr>
        <p:spPr bwMode="auto">
          <a:xfrm>
            <a:off x="8005727"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60" name="Rectangle 59"/>
          <p:cNvSpPr/>
          <p:nvPr/>
        </p:nvSpPr>
        <p:spPr bwMode="auto">
          <a:xfrm>
            <a:off x="2021522"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61" name="Rectangle 60"/>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62" name="Rectangle 61"/>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63" name="Rectangle 62"/>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64" name="Rectangle 63"/>
          <p:cNvSpPr/>
          <p:nvPr/>
        </p:nvSpPr>
        <p:spPr bwMode="auto">
          <a:xfrm>
            <a:off x="3309404"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M</a:t>
            </a:r>
          </a:p>
        </p:txBody>
      </p:sp>
      <p:sp>
        <p:nvSpPr>
          <p:cNvPr id="68" name="Rectangle 67"/>
          <p:cNvSpPr/>
          <p:nvPr/>
        </p:nvSpPr>
        <p:spPr bwMode="auto">
          <a:xfrm>
            <a:off x="3631374"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N</a:t>
            </a:r>
          </a:p>
        </p:txBody>
      </p:sp>
      <p:sp>
        <p:nvSpPr>
          <p:cNvPr id="70" name="Rectangle 69"/>
          <p:cNvSpPr/>
          <p:nvPr/>
        </p:nvSpPr>
        <p:spPr bwMode="auto">
          <a:xfrm>
            <a:off x="3953345"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O</a:t>
            </a:r>
          </a:p>
        </p:txBody>
      </p:sp>
      <p:sp>
        <p:nvSpPr>
          <p:cNvPr id="71" name="Rectangle 70"/>
          <p:cNvSpPr/>
          <p:nvPr/>
        </p:nvSpPr>
        <p:spPr bwMode="auto">
          <a:xfrm>
            <a:off x="4275313"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P</a:t>
            </a:r>
          </a:p>
        </p:txBody>
      </p:sp>
      <p:sp>
        <p:nvSpPr>
          <p:cNvPr id="72" name="Rectangle 71"/>
          <p:cNvSpPr/>
          <p:nvPr/>
        </p:nvSpPr>
        <p:spPr bwMode="auto">
          <a:xfrm>
            <a:off x="4599736" y="3027492"/>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Q</a:t>
            </a:r>
          </a:p>
        </p:txBody>
      </p:sp>
      <p:sp>
        <p:nvSpPr>
          <p:cNvPr id="73" name="TextBox 72"/>
          <p:cNvSpPr txBox="1"/>
          <p:nvPr/>
        </p:nvSpPr>
        <p:spPr>
          <a:xfrm>
            <a:off x="6995407" y="4037813"/>
            <a:ext cx="2989897" cy="374846"/>
          </a:xfrm>
          <a:prstGeom prst="rect">
            <a:avLst/>
          </a:prstGeom>
          <a:noFill/>
        </p:spPr>
        <p:txBody>
          <a:bodyPr wrap="square" rtlCol="0">
            <a:spAutoFit/>
          </a:bodyPr>
          <a:lstStyle/>
          <a:p>
            <a:r>
              <a:rPr lang="en-US" sz="1836" dirty="0">
                <a:solidFill>
                  <a:srgbClr val="505050"/>
                </a:solidFill>
              </a:rPr>
              <a:t>DPM Recovery Point Area</a:t>
            </a:r>
          </a:p>
        </p:txBody>
      </p:sp>
    </p:spTree>
    <p:extLst>
      <p:ext uri="{BB962C8B-B14F-4D97-AF65-F5344CB8AC3E}">
        <p14:creationId xmlns:p14="http://schemas.microsoft.com/office/powerpoint/2010/main" val="145312816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4399549"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11:30 – </a:t>
            </a:r>
            <a:r>
              <a:rPr lang="en-US" sz="2448" b="1" dirty="0" smtClean="0">
                <a:solidFill>
                  <a:srgbClr val="BA141A"/>
                </a:solidFill>
                <a:latin typeface="Segoe UI Light"/>
              </a:rPr>
              <a:t>Data is protected</a:t>
            </a:r>
            <a:endParaRPr lang="en-US" sz="2448" b="1" dirty="0">
              <a:solidFill>
                <a:srgbClr val="BA141A"/>
              </a:solidFill>
              <a:latin typeface="Segoe UI Light"/>
            </a:endParaRPr>
          </a:p>
        </p:txBody>
      </p:sp>
      <p:sp>
        <p:nvSpPr>
          <p:cNvPr id="44" name="TextBox 43"/>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45" name="TextBox 44"/>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47" name="TextBox 46"/>
          <p:cNvSpPr txBox="1"/>
          <p:nvPr/>
        </p:nvSpPr>
        <p:spPr>
          <a:xfrm>
            <a:off x="1943805" y="4037813"/>
            <a:ext cx="3797030" cy="1787412"/>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r>
              <a:rPr lang="en-US" sz="1836" dirty="0">
                <a:solidFill>
                  <a:srgbClr val="B4009E"/>
                </a:solidFill>
              </a:rPr>
              <a:t>2</a:t>
            </a:r>
            <a:r>
              <a:rPr lang="en-US" sz="1836" baseline="30000" dirty="0">
                <a:solidFill>
                  <a:srgbClr val="B4009E"/>
                </a:solidFill>
              </a:rPr>
              <a:t>nd</a:t>
            </a:r>
            <a:r>
              <a:rPr lang="en-US" sz="1836" dirty="0">
                <a:solidFill>
                  <a:srgbClr val="B4009E"/>
                </a:solidFill>
              </a:rPr>
              <a:t> Express Full Backup (11:00)</a:t>
            </a:r>
          </a:p>
          <a:p>
            <a:r>
              <a:rPr lang="en-US" sz="1836" dirty="0">
                <a:solidFill>
                  <a:srgbClr val="BA141A"/>
                </a:solidFill>
              </a:rPr>
              <a:t>3</a:t>
            </a:r>
            <a:r>
              <a:rPr lang="en-US" sz="1836" baseline="30000" dirty="0">
                <a:solidFill>
                  <a:srgbClr val="BA141A"/>
                </a:solidFill>
              </a:rPr>
              <a:t>rd</a:t>
            </a:r>
            <a:r>
              <a:rPr lang="en-US" sz="1836" dirty="0">
                <a:solidFill>
                  <a:srgbClr val="BA141A"/>
                </a:solidFill>
              </a:rPr>
              <a:t> Express Full Backup (11:30)</a:t>
            </a:r>
          </a:p>
          <a:p>
            <a:endParaRPr lang="en-US" sz="1836" dirty="0">
              <a:solidFill>
                <a:srgbClr val="00A651"/>
              </a:solidFill>
            </a:endParaRPr>
          </a:p>
          <a:p>
            <a:endParaRPr lang="en-US" sz="1836" dirty="0">
              <a:solidFill>
                <a:srgbClr val="505050"/>
              </a:solidFill>
            </a:endParaRPr>
          </a:p>
        </p:txBody>
      </p:sp>
      <p:sp>
        <p:nvSpPr>
          <p:cNvPr id="48" name="Rectangle 47"/>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49" name="Rectangle 48"/>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50" name="Rectangle 49"/>
          <p:cNvSpPr/>
          <p:nvPr/>
        </p:nvSpPr>
        <p:spPr bwMode="auto">
          <a:xfrm>
            <a:off x="836100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51" name="Rectangle 50"/>
          <p:cNvSpPr/>
          <p:nvPr/>
        </p:nvSpPr>
        <p:spPr bwMode="auto">
          <a:xfrm>
            <a:off x="932691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52" name="Rectangle 51"/>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53" name="Rectangle 52"/>
          <p:cNvSpPr/>
          <p:nvPr/>
        </p:nvSpPr>
        <p:spPr bwMode="auto">
          <a:xfrm>
            <a:off x="8682976"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54" name="Rectangle 53"/>
          <p:cNvSpPr/>
          <p:nvPr/>
        </p:nvSpPr>
        <p:spPr bwMode="auto">
          <a:xfrm>
            <a:off x="7073123"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55" name="Rectangle 54"/>
          <p:cNvSpPr/>
          <p:nvPr/>
        </p:nvSpPr>
        <p:spPr bwMode="auto">
          <a:xfrm>
            <a:off x="9004946"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56" name="Rectangle 55"/>
          <p:cNvSpPr/>
          <p:nvPr/>
        </p:nvSpPr>
        <p:spPr bwMode="auto">
          <a:xfrm>
            <a:off x="7694859"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57" name="Rectangle 56"/>
          <p:cNvSpPr/>
          <p:nvPr/>
        </p:nvSpPr>
        <p:spPr bwMode="auto">
          <a:xfrm>
            <a:off x="7073123"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58" name="Rectangle 57"/>
          <p:cNvSpPr/>
          <p:nvPr/>
        </p:nvSpPr>
        <p:spPr bwMode="auto">
          <a:xfrm>
            <a:off x="7383991"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59" name="Rectangle 58"/>
          <p:cNvSpPr/>
          <p:nvPr/>
        </p:nvSpPr>
        <p:spPr bwMode="auto">
          <a:xfrm>
            <a:off x="8005727"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60" name="Rectangle 59"/>
          <p:cNvSpPr/>
          <p:nvPr/>
        </p:nvSpPr>
        <p:spPr bwMode="auto">
          <a:xfrm>
            <a:off x="2021522"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61" name="Rectangle 60"/>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62" name="Rectangle 61"/>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63" name="Rectangle 62"/>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64" name="Rectangle 63"/>
          <p:cNvSpPr/>
          <p:nvPr/>
        </p:nvSpPr>
        <p:spPr bwMode="auto">
          <a:xfrm>
            <a:off x="3309404"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M</a:t>
            </a:r>
          </a:p>
        </p:txBody>
      </p:sp>
      <p:sp>
        <p:nvSpPr>
          <p:cNvPr id="68" name="Rectangle 67"/>
          <p:cNvSpPr/>
          <p:nvPr/>
        </p:nvSpPr>
        <p:spPr bwMode="auto">
          <a:xfrm>
            <a:off x="3631374"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N</a:t>
            </a:r>
          </a:p>
        </p:txBody>
      </p:sp>
      <p:sp>
        <p:nvSpPr>
          <p:cNvPr id="73" name="Rectangle 72"/>
          <p:cNvSpPr/>
          <p:nvPr/>
        </p:nvSpPr>
        <p:spPr bwMode="auto">
          <a:xfrm>
            <a:off x="3953345"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O</a:t>
            </a:r>
          </a:p>
        </p:txBody>
      </p:sp>
      <p:sp>
        <p:nvSpPr>
          <p:cNvPr id="74" name="Rectangle 73"/>
          <p:cNvSpPr/>
          <p:nvPr/>
        </p:nvSpPr>
        <p:spPr bwMode="auto">
          <a:xfrm>
            <a:off x="4275313"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P</a:t>
            </a:r>
          </a:p>
        </p:txBody>
      </p:sp>
      <p:sp>
        <p:nvSpPr>
          <p:cNvPr id="76" name="Rectangle 75"/>
          <p:cNvSpPr/>
          <p:nvPr/>
        </p:nvSpPr>
        <p:spPr bwMode="auto">
          <a:xfrm>
            <a:off x="4597281" y="3027492"/>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Q</a:t>
            </a:r>
          </a:p>
        </p:txBody>
      </p:sp>
      <p:sp>
        <p:nvSpPr>
          <p:cNvPr id="77" name="Right Arrow 76"/>
          <p:cNvSpPr/>
          <p:nvPr/>
        </p:nvSpPr>
        <p:spPr bwMode="auto">
          <a:xfrm>
            <a:off x="5052126" y="2910917"/>
            <a:ext cx="1865207" cy="621736"/>
          </a:xfrm>
          <a:prstGeom prst="rightArrow">
            <a:avLst/>
          </a:prstGeom>
          <a:solidFill>
            <a:schemeClr val="tx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78" name="Rectangle 77"/>
          <p:cNvSpPr/>
          <p:nvPr/>
        </p:nvSpPr>
        <p:spPr bwMode="auto">
          <a:xfrm>
            <a:off x="5096894" y="2872059"/>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M</a:t>
            </a:r>
          </a:p>
        </p:txBody>
      </p:sp>
      <p:sp>
        <p:nvSpPr>
          <p:cNvPr id="79" name="Rectangle 78"/>
          <p:cNvSpPr/>
          <p:nvPr/>
        </p:nvSpPr>
        <p:spPr bwMode="auto">
          <a:xfrm>
            <a:off x="5418864" y="2872059"/>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N</a:t>
            </a:r>
          </a:p>
        </p:txBody>
      </p:sp>
      <p:sp>
        <p:nvSpPr>
          <p:cNvPr id="80" name="Rectangle 79"/>
          <p:cNvSpPr/>
          <p:nvPr/>
        </p:nvSpPr>
        <p:spPr bwMode="auto">
          <a:xfrm>
            <a:off x="5740835" y="2872059"/>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O</a:t>
            </a:r>
          </a:p>
        </p:txBody>
      </p:sp>
      <p:sp>
        <p:nvSpPr>
          <p:cNvPr id="81" name="Rectangle 80"/>
          <p:cNvSpPr/>
          <p:nvPr/>
        </p:nvSpPr>
        <p:spPr bwMode="auto">
          <a:xfrm>
            <a:off x="6062803" y="2872059"/>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P</a:t>
            </a:r>
          </a:p>
        </p:txBody>
      </p:sp>
      <p:sp>
        <p:nvSpPr>
          <p:cNvPr id="82" name="Rectangle 81"/>
          <p:cNvSpPr/>
          <p:nvPr/>
        </p:nvSpPr>
        <p:spPr bwMode="auto">
          <a:xfrm>
            <a:off x="6384771" y="2872059"/>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Q</a:t>
            </a:r>
          </a:p>
        </p:txBody>
      </p:sp>
      <p:sp>
        <p:nvSpPr>
          <p:cNvPr id="83" name="TextBox 82"/>
          <p:cNvSpPr txBox="1"/>
          <p:nvPr/>
        </p:nvSpPr>
        <p:spPr>
          <a:xfrm>
            <a:off x="6995407" y="4037813"/>
            <a:ext cx="2989897" cy="374846"/>
          </a:xfrm>
          <a:prstGeom prst="rect">
            <a:avLst/>
          </a:prstGeom>
          <a:noFill/>
        </p:spPr>
        <p:txBody>
          <a:bodyPr wrap="square" rtlCol="0">
            <a:spAutoFit/>
          </a:bodyPr>
          <a:lstStyle/>
          <a:p>
            <a:r>
              <a:rPr lang="en-US" sz="1836" dirty="0">
                <a:solidFill>
                  <a:srgbClr val="505050"/>
                </a:solidFill>
              </a:rPr>
              <a:t>DPM Recovery Point Area</a:t>
            </a:r>
          </a:p>
        </p:txBody>
      </p:sp>
    </p:spTree>
    <p:extLst>
      <p:ext uri="{BB962C8B-B14F-4D97-AF65-F5344CB8AC3E}">
        <p14:creationId xmlns:p14="http://schemas.microsoft.com/office/powerpoint/2010/main" val="261952080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4399549"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11:30 – </a:t>
            </a:r>
            <a:r>
              <a:rPr lang="en-US" sz="2448" b="1" dirty="0" smtClean="0">
                <a:solidFill>
                  <a:srgbClr val="BA141A"/>
                </a:solidFill>
                <a:latin typeface="Segoe UI Light"/>
              </a:rPr>
              <a:t>Data is protected</a:t>
            </a:r>
            <a:endParaRPr lang="en-US" sz="2448" b="1" dirty="0">
              <a:solidFill>
                <a:srgbClr val="BA141A"/>
              </a:solidFill>
              <a:latin typeface="Segoe UI Light"/>
            </a:endParaRPr>
          </a:p>
        </p:txBody>
      </p:sp>
      <p:sp>
        <p:nvSpPr>
          <p:cNvPr id="35" name="TextBox 34"/>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36" name="TextBox 35"/>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38" name="Rectangle 37"/>
          <p:cNvSpPr/>
          <p:nvPr/>
        </p:nvSpPr>
        <p:spPr bwMode="auto">
          <a:xfrm>
            <a:off x="7694859"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39" name="Rectangle 38"/>
          <p:cNvSpPr/>
          <p:nvPr/>
        </p:nvSpPr>
        <p:spPr bwMode="auto">
          <a:xfrm>
            <a:off x="7073123"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40" name="Rectangle 39"/>
          <p:cNvSpPr/>
          <p:nvPr/>
        </p:nvSpPr>
        <p:spPr bwMode="auto">
          <a:xfrm>
            <a:off x="7383991"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41" name="Rectangle 40"/>
          <p:cNvSpPr/>
          <p:nvPr/>
        </p:nvSpPr>
        <p:spPr bwMode="auto">
          <a:xfrm>
            <a:off x="8005727"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42" name="Rectangle 41"/>
          <p:cNvSpPr/>
          <p:nvPr/>
        </p:nvSpPr>
        <p:spPr bwMode="auto">
          <a:xfrm>
            <a:off x="2021522"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43" name="Rectangle 42"/>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65" name="Rectangle 64"/>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66" name="Rectangle 65"/>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67" name="Rectangle 66"/>
          <p:cNvSpPr/>
          <p:nvPr/>
        </p:nvSpPr>
        <p:spPr bwMode="auto">
          <a:xfrm>
            <a:off x="3309404"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M</a:t>
            </a:r>
          </a:p>
        </p:txBody>
      </p:sp>
      <p:sp>
        <p:nvSpPr>
          <p:cNvPr id="69" name="Rectangle 68"/>
          <p:cNvSpPr/>
          <p:nvPr/>
        </p:nvSpPr>
        <p:spPr bwMode="auto">
          <a:xfrm>
            <a:off x="3631374"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N</a:t>
            </a:r>
          </a:p>
        </p:txBody>
      </p:sp>
      <p:sp>
        <p:nvSpPr>
          <p:cNvPr id="70" name="Rectangle 69"/>
          <p:cNvSpPr/>
          <p:nvPr/>
        </p:nvSpPr>
        <p:spPr bwMode="auto">
          <a:xfrm>
            <a:off x="3953345"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O</a:t>
            </a:r>
          </a:p>
        </p:txBody>
      </p:sp>
      <p:sp>
        <p:nvSpPr>
          <p:cNvPr id="71" name="Rectangle 70"/>
          <p:cNvSpPr/>
          <p:nvPr/>
        </p:nvSpPr>
        <p:spPr bwMode="auto">
          <a:xfrm>
            <a:off x="4275313"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P</a:t>
            </a:r>
          </a:p>
        </p:txBody>
      </p:sp>
      <p:sp>
        <p:nvSpPr>
          <p:cNvPr id="72" name="Rectangle 71"/>
          <p:cNvSpPr/>
          <p:nvPr/>
        </p:nvSpPr>
        <p:spPr bwMode="auto">
          <a:xfrm>
            <a:off x="4597281"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Q</a:t>
            </a:r>
          </a:p>
        </p:txBody>
      </p:sp>
      <p:sp>
        <p:nvSpPr>
          <p:cNvPr id="75" name="Rectangle 74"/>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83" name="Rectangle 82"/>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84" name="Rectangle 83"/>
          <p:cNvSpPr/>
          <p:nvPr/>
        </p:nvSpPr>
        <p:spPr bwMode="auto">
          <a:xfrm>
            <a:off x="8361005" y="349379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85" name="Rectangle 84"/>
          <p:cNvSpPr/>
          <p:nvPr/>
        </p:nvSpPr>
        <p:spPr bwMode="auto">
          <a:xfrm>
            <a:off x="9326915" y="349379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86" name="Rectangle 85"/>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87" name="Rectangle 86"/>
          <p:cNvSpPr/>
          <p:nvPr/>
        </p:nvSpPr>
        <p:spPr bwMode="auto">
          <a:xfrm>
            <a:off x="8682976" y="3493794"/>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88" name="Rectangle 87"/>
          <p:cNvSpPr/>
          <p:nvPr/>
        </p:nvSpPr>
        <p:spPr bwMode="auto">
          <a:xfrm>
            <a:off x="7073123"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89" name="Rectangle 88"/>
          <p:cNvSpPr/>
          <p:nvPr/>
        </p:nvSpPr>
        <p:spPr bwMode="auto">
          <a:xfrm>
            <a:off x="9004946" y="3493794"/>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90" name="Rectangle 89"/>
          <p:cNvSpPr/>
          <p:nvPr/>
        </p:nvSpPr>
        <p:spPr bwMode="auto">
          <a:xfrm>
            <a:off x="8356001"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M</a:t>
            </a:r>
          </a:p>
        </p:txBody>
      </p:sp>
      <p:sp>
        <p:nvSpPr>
          <p:cNvPr id="91" name="Rectangle 90"/>
          <p:cNvSpPr/>
          <p:nvPr/>
        </p:nvSpPr>
        <p:spPr bwMode="auto">
          <a:xfrm>
            <a:off x="8677971"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N</a:t>
            </a:r>
          </a:p>
        </p:txBody>
      </p:sp>
      <p:sp>
        <p:nvSpPr>
          <p:cNvPr id="92" name="Rectangle 91"/>
          <p:cNvSpPr/>
          <p:nvPr/>
        </p:nvSpPr>
        <p:spPr bwMode="auto">
          <a:xfrm>
            <a:off x="8999942"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O</a:t>
            </a:r>
          </a:p>
        </p:txBody>
      </p:sp>
      <p:sp>
        <p:nvSpPr>
          <p:cNvPr id="93" name="Rectangle 92"/>
          <p:cNvSpPr/>
          <p:nvPr/>
        </p:nvSpPr>
        <p:spPr bwMode="auto">
          <a:xfrm>
            <a:off x="9321910"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P</a:t>
            </a:r>
          </a:p>
        </p:txBody>
      </p:sp>
      <p:sp>
        <p:nvSpPr>
          <p:cNvPr id="94" name="Rectangle 93"/>
          <p:cNvSpPr/>
          <p:nvPr/>
        </p:nvSpPr>
        <p:spPr bwMode="auto">
          <a:xfrm>
            <a:off x="9643878"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Q</a:t>
            </a:r>
          </a:p>
        </p:txBody>
      </p:sp>
      <p:sp>
        <p:nvSpPr>
          <p:cNvPr id="95" name="TextBox 94"/>
          <p:cNvSpPr txBox="1"/>
          <p:nvPr/>
        </p:nvSpPr>
        <p:spPr>
          <a:xfrm>
            <a:off x="1943805" y="4037813"/>
            <a:ext cx="3678214" cy="1787412"/>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r>
              <a:rPr lang="en-US" sz="1836" dirty="0">
                <a:solidFill>
                  <a:srgbClr val="B4009E"/>
                </a:solidFill>
              </a:rPr>
              <a:t>2</a:t>
            </a:r>
            <a:r>
              <a:rPr lang="en-US" sz="1836" baseline="30000" dirty="0">
                <a:solidFill>
                  <a:srgbClr val="B4009E"/>
                </a:solidFill>
              </a:rPr>
              <a:t>nd</a:t>
            </a:r>
            <a:r>
              <a:rPr lang="en-US" sz="1836" dirty="0">
                <a:solidFill>
                  <a:srgbClr val="B4009E"/>
                </a:solidFill>
              </a:rPr>
              <a:t> Express Full Backup (11:00)</a:t>
            </a:r>
          </a:p>
          <a:p>
            <a:r>
              <a:rPr lang="en-US" sz="1836" dirty="0">
                <a:solidFill>
                  <a:srgbClr val="BA141A"/>
                </a:solidFill>
              </a:rPr>
              <a:t>3</a:t>
            </a:r>
            <a:r>
              <a:rPr lang="en-US" sz="1836" baseline="30000" dirty="0">
                <a:solidFill>
                  <a:srgbClr val="BA141A"/>
                </a:solidFill>
              </a:rPr>
              <a:t>rd</a:t>
            </a:r>
            <a:r>
              <a:rPr lang="en-US" sz="1836" dirty="0">
                <a:solidFill>
                  <a:srgbClr val="BA141A"/>
                </a:solidFill>
              </a:rPr>
              <a:t> Express Full Backup (11:30)</a:t>
            </a:r>
          </a:p>
          <a:p>
            <a:endParaRPr lang="en-US" sz="1836" dirty="0">
              <a:solidFill>
                <a:srgbClr val="00A651"/>
              </a:solidFill>
            </a:endParaRPr>
          </a:p>
          <a:p>
            <a:endParaRPr lang="en-US" sz="1836" dirty="0">
              <a:solidFill>
                <a:srgbClr val="505050"/>
              </a:solidFill>
            </a:endParaRPr>
          </a:p>
        </p:txBody>
      </p:sp>
      <p:sp>
        <p:nvSpPr>
          <p:cNvPr id="96" name="TextBox 95"/>
          <p:cNvSpPr txBox="1"/>
          <p:nvPr/>
        </p:nvSpPr>
        <p:spPr>
          <a:xfrm>
            <a:off x="6995407" y="4037813"/>
            <a:ext cx="2989897" cy="374846"/>
          </a:xfrm>
          <a:prstGeom prst="rect">
            <a:avLst/>
          </a:prstGeom>
          <a:noFill/>
        </p:spPr>
        <p:txBody>
          <a:bodyPr wrap="square" rtlCol="0">
            <a:spAutoFit/>
          </a:bodyPr>
          <a:lstStyle/>
          <a:p>
            <a:r>
              <a:rPr lang="en-US" sz="1836" dirty="0">
                <a:solidFill>
                  <a:srgbClr val="505050"/>
                </a:solidFill>
              </a:rPr>
              <a:t>DPM Recovery Point Area</a:t>
            </a:r>
          </a:p>
        </p:txBody>
      </p:sp>
    </p:spTree>
    <p:extLst>
      <p:ext uri="{BB962C8B-B14F-4D97-AF65-F5344CB8AC3E}">
        <p14:creationId xmlns:p14="http://schemas.microsoft.com/office/powerpoint/2010/main" val="284482153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4399549"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a:solidFill>
                  <a:srgbClr val="505050"/>
                </a:solidFill>
                <a:latin typeface="Segoe UI Light"/>
              </a:rPr>
              <a:t>Time = </a:t>
            </a:r>
            <a:r>
              <a:rPr lang="en-US" sz="2448" b="1" dirty="0" smtClean="0">
                <a:solidFill>
                  <a:srgbClr val="505050"/>
                </a:solidFill>
                <a:latin typeface="Segoe UI Light"/>
              </a:rPr>
              <a:t>11:30 – </a:t>
            </a:r>
            <a:r>
              <a:rPr lang="en-US" sz="2448" b="1" dirty="0" smtClean="0">
                <a:solidFill>
                  <a:srgbClr val="BA141A"/>
                </a:solidFill>
                <a:latin typeface="Segoe UI Light"/>
              </a:rPr>
              <a:t>Data is protected</a:t>
            </a:r>
            <a:endParaRPr lang="en-US" sz="2448" b="1" dirty="0">
              <a:solidFill>
                <a:srgbClr val="BA141A"/>
              </a:solidFill>
              <a:latin typeface="Segoe UI Light"/>
            </a:endParaRPr>
          </a:p>
        </p:txBody>
      </p:sp>
      <p:sp>
        <p:nvSpPr>
          <p:cNvPr id="34" name="TextBox 33"/>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44" name="TextBox 43"/>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46" name="Rectangle 45"/>
          <p:cNvSpPr/>
          <p:nvPr/>
        </p:nvSpPr>
        <p:spPr bwMode="auto">
          <a:xfrm>
            <a:off x="2021522"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47" name="Rectangle 46"/>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48" name="Rectangle 47"/>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49" name="Rectangle 48"/>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50" name="Rectangle 49"/>
          <p:cNvSpPr/>
          <p:nvPr/>
        </p:nvSpPr>
        <p:spPr bwMode="auto">
          <a:xfrm>
            <a:off x="3309404"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M</a:t>
            </a:r>
          </a:p>
        </p:txBody>
      </p:sp>
      <p:sp>
        <p:nvSpPr>
          <p:cNvPr id="51" name="Rectangle 50"/>
          <p:cNvSpPr/>
          <p:nvPr/>
        </p:nvSpPr>
        <p:spPr bwMode="auto">
          <a:xfrm>
            <a:off x="3631374"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N</a:t>
            </a:r>
          </a:p>
        </p:txBody>
      </p:sp>
      <p:sp>
        <p:nvSpPr>
          <p:cNvPr id="52" name="Rectangle 51"/>
          <p:cNvSpPr/>
          <p:nvPr/>
        </p:nvSpPr>
        <p:spPr bwMode="auto">
          <a:xfrm>
            <a:off x="3953345"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O</a:t>
            </a:r>
          </a:p>
        </p:txBody>
      </p:sp>
      <p:sp>
        <p:nvSpPr>
          <p:cNvPr id="53" name="Rectangle 52"/>
          <p:cNvSpPr/>
          <p:nvPr/>
        </p:nvSpPr>
        <p:spPr bwMode="auto">
          <a:xfrm>
            <a:off x="4275313"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P</a:t>
            </a:r>
          </a:p>
        </p:txBody>
      </p:sp>
      <p:sp>
        <p:nvSpPr>
          <p:cNvPr id="54" name="Rectangle 53"/>
          <p:cNvSpPr/>
          <p:nvPr/>
        </p:nvSpPr>
        <p:spPr bwMode="auto">
          <a:xfrm>
            <a:off x="4597281"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Q</a:t>
            </a:r>
          </a:p>
        </p:txBody>
      </p:sp>
      <p:sp>
        <p:nvSpPr>
          <p:cNvPr id="55" name="Rectangle 54"/>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56" name="Rectangle 55"/>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57" name="Rectangle 56"/>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58" name="Rectangle 57"/>
          <p:cNvSpPr/>
          <p:nvPr/>
        </p:nvSpPr>
        <p:spPr bwMode="auto">
          <a:xfrm>
            <a:off x="7073123"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59" name="Rectangle 58"/>
          <p:cNvSpPr/>
          <p:nvPr/>
        </p:nvSpPr>
        <p:spPr bwMode="auto">
          <a:xfrm>
            <a:off x="8356001"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M</a:t>
            </a:r>
          </a:p>
        </p:txBody>
      </p:sp>
      <p:sp>
        <p:nvSpPr>
          <p:cNvPr id="60" name="Rectangle 59"/>
          <p:cNvSpPr/>
          <p:nvPr/>
        </p:nvSpPr>
        <p:spPr bwMode="auto">
          <a:xfrm>
            <a:off x="8677971"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N</a:t>
            </a:r>
          </a:p>
        </p:txBody>
      </p:sp>
      <p:sp>
        <p:nvSpPr>
          <p:cNvPr id="61" name="Rectangle 60"/>
          <p:cNvSpPr/>
          <p:nvPr/>
        </p:nvSpPr>
        <p:spPr bwMode="auto">
          <a:xfrm>
            <a:off x="8999942"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O</a:t>
            </a:r>
          </a:p>
        </p:txBody>
      </p:sp>
      <p:sp>
        <p:nvSpPr>
          <p:cNvPr id="62" name="Rectangle 61"/>
          <p:cNvSpPr/>
          <p:nvPr/>
        </p:nvSpPr>
        <p:spPr bwMode="auto">
          <a:xfrm>
            <a:off x="9321910"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P</a:t>
            </a:r>
          </a:p>
        </p:txBody>
      </p:sp>
      <p:sp>
        <p:nvSpPr>
          <p:cNvPr id="63" name="Rectangle 62"/>
          <p:cNvSpPr/>
          <p:nvPr/>
        </p:nvSpPr>
        <p:spPr bwMode="auto">
          <a:xfrm>
            <a:off x="9643878"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Q</a:t>
            </a:r>
          </a:p>
        </p:txBody>
      </p:sp>
      <p:sp>
        <p:nvSpPr>
          <p:cNvPr id="64" name="Rectangle 63"/>
          <p:cNvSpPr/>
          <p:nvPr/>
        </p:nvSpPr>
        <p:spPr bwMode="auto">
          <a:xfrm>
            <a:off x="7704375"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68" name="Rectangle 67"/>
          <p:cNvSpPr/>
          <p:nvPr/>
        </p:nvSpPr>
        <p:spPr bwMode="auto">
          <a:xfrm>
            <a:off x="7073123"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73" name="Rectangle 72"/>
          <p:cNvSpPr/>
          <p:nvPr/>
        </p:nvSpPr>
        <p:spPr bwMode="auto">
          <a:xfrm>
            <a:off x="8335626"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74" name="Rectangle 73"/>
          <p:cNvSpPr/>
          <p:nvPr/>
        </p:nvSpPr>
        <p:spPr bwMode="auto">
          <a:xfrm>
            <a:off x="7388749"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76" name="Rectangle 75"/>
          <p:cNvSpPr/>
          <p:nvPr/>
        </p:nvSpPr>
        <p:spPr bwMode="auto">
          <a:xfrm>
            <a:off x="8020000"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77" name="Rectangle 76"/>
          <p:cNvSpPr/>
          <p:nvPr/>
        </p:nvSpPr>
        <p:spPr bwMode="auto">
          <a:xfrm>
            <a:off x="9282504"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78" name="Rectangle 77"/>
          <p:cNvSpPr/>
          <p:nvPr/>
        </p:nvSpPr>
        <p:spPr bwMode="auto">
          <a:xfrm>
            <a:off x="8651252" y="4504114"/>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79" name="Rectangle 78"/>
          <p:cNvSpPr/>
          <p:nvPr/>
        </p:nvSpPr>
        <p:spPr bwMode="auto">
          <a:xfrm>
            <a:off x="8966877" y="4504114"/>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80" name="TextBox 79"/>
          <p:cNvSpPr txBox="1"/>
          <p:nvPr/>
        </p:nvSpPr>
        <p:spPr>
          <a:xfrm>
            <a:off x="1943805" y="4037813"/>
            <a:ext cx="4274432" cy="1787412"/>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r>
              <a:rPr lang="en-US" sz="1836" dirty="0">
                <a:solidFill>
                  <a:srgbClr val="B4009E"/>
                </a:solidFill>
              </a:rPr>
              <a:t>2</a:t>
            </a:r>
            <a:r>
              <a:rPr lang="en-US" sz="1836" baseline="30000" dirty="0">
                <a:solidFill>
                  <a:srgbClr val="B4009E"/>
                </a:solidFill>
              </a:rPr>
              <a:t>nd</a:t>
            </a:r>
            <a:r>
              <a:rPr lang="en-US" sz="1836" dirty="0">
                <a:solidFill>
                  <a:srgbClr val="B4009E"/>
                </a:solidFill>
              </a:rPr>
              <a:t> Express Full Backup (11:00)</a:t>
            </a:r>
          </a:p>
          <a:p>
            <a:r>
              <a:rPr lang="en-US" sz="1836" dirty="0">
                <a:solidFill>
                  <a:srgbClr val="BA141A"/>
                </a:solidFill>
              </a:rPr>
              <a:t>3</a:t>
            </a:r>
            <a:r>
              <a:rPr lang="en-US" sz="1836" baseline="30000" dirty="0">
                <a:solidFill>
                  <a:srgbClr val="BA141A"/>
                </a:solidFill>
              </a:rPr>
              <a:t>rd</a:t>
            </a:r>
            <a:r>
              <a:rPr lang="en-US" sz="1836" dirty="0">
                <a:solidFill>
                  <a:srgbClr val="BA141A"/>
                </a:solidFill>
              </a:rPr>
              <a:t> Express Full Backup (11:30)</a:t>
            </a:r>
          </a:p>
          <a:p>
            <a:endParaRPr lang="en-US" sz="1836" dirty="0">
              <a:solidFill>
                <a:srgbClr val="00A651"/>
              </a:solidFill>
            </a:endParaRPr>
          </a:p>
          <a:p>
            <a:endParaRPr lang="en-US" sz="1836" dirty="0">
              <a:solidFill>
                <a:srgbClr val="505050"/>
              </a:solidFill>
            </a:endParaRPr>
          </a:p>
        </p:txBody>
      </p:sp>
      <p:sp>
        <p:nvSpPr>
          <p:cNvPr id="81" name="TextBox 80"/>
          <p:cNvSpPr txBox="1"/>
          <p:nvPr/>
        </p:nvSpPr>
        <p:spPr>
          <a:xfrm>
            <a:off x="6995407" y="4037813"/>
            <a:ext cx="2989897" cy="374846"/>
          </a:xfrm>
          <a:prstGeom prst="rect">
            <a:avLst/>
          </a:prstGeom>
          <a:noFill/>
        </p:spPr>
        <p:txBody>
          <a:bodyPr wrap="square" rtlCol="0">
            <a:spAutoFit/>
          </a:bodyPr>
          <a:lstStyle/>
          <a:p>
            <a:r>
              <a:rPr lang="en-US" sz="1836" dirty="0">
                <a:solidFill>
                  <a:srgbClr val="505050"/>
                </a:solidFill>
              </a:rPr>
              <a:t>DPM Recovery Point Area</a:t>
            </a:r>
          </a:p>
        </p:txBody>
      </p:sp>
    </p:spTree>
    <p:extLst>
      <p:ext uri="{BB962C8B-B14F-4D97-AF65-F5344CB8AC3E}">
        <p14:creationId xmlns:p14="http://schemas.microsoft.com/office/powerpoint/2010/main" val="276717833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2671832"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smtClean="0">
                <a:solidFill>
                  <a:srgbClr val="505050"/>
                </a:solidFill>
                <a:latin typeface="Segoe UI Light"/>
              </a:rPr>
              <a:t>To recover to: 11:00</a:t>
            </a:r>
            <a:endParaRPr lang="en-US" sz="2448" b="1" dirty="0">
              <a:solidFill>
                <a:srgbClr val="505050"/>
              </a:solidFill>
              <a:latin typeface="Segoe UI Light"/>
            </a:endParaRPr>
          </a:p>
        </p:txBody>
      </p:sp>
      <p:sp>
        <p:nvSpPr>
          <p:cNvPr id="35" name="Rounded Rectangle 34"/>
          <p:cNvSpPr/>
          <p:nvPr/>
        </p:nvSpPr>
        <p:spPr bwMode="auto">
          <a:xfrm>
            <a:off x="9277459" y="4348680"/>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36" name="Rounded Rectangle 35"/>
          <p:cNvSpPr/>
          <p:nvPr/>
        </p:nvSpPr>
        <p:spPr bwMode="auto">
          <a:xfrm>
            <a:off x="8960939" y="4348680"/>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37" name="Rounded Rectangle 36"/>
          <p:cNvSpPr/>
          <p:nvPr/>
        </p:nvSpPr>
        <p:spPr bwMode="auto">
          <a:xfrm>
            <a:off x="8644419" y="4348680"/>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38" name="Rounded Rectangle 37"/>
          <p:cNvSpPr/>
          <p:nvPr/>
        </p:nvSpPr>
        <p:spPr bwMode="auto">
          <a:xfrm>
            <a:off x="8333551" y="4348680"/>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39" name="Rounded Rectangle 38"/>
          <p:cNvSpPr/>
          <p:nvPr/>
        </p:nvSpPr>
        <p:spPr bwMode="auto">
          <a:xfrm>
            <a:off x="8031632" y="2872059"/>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40" name="Rounded Rectangle 39"/>
          <p:cNvSpPr/>
          <p:nvPr/>
        </p:nvSpPr>
        <p:spPr bwMode="auto">
          <a:xfrm>
            <a:off x="7710402" y="2872059"/>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41" name="Rounded Rectangle 40"/>
          <p:cNvSpPr/>
          <p:nvPr/>
        </p:nvSpPr>
        <p:spPr bwMode="auto">
          <a:xfrm>
            <a:off x="7394353" y="2872059"/>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42" name="Rounded Rectangle 41"/>
          <p:cNvSpPr/>
          <p:nvPr/>
        </p:nvSpPr>
        <p:spPr bwMode="auto">
          <a:xfrm>
            <a:off x="7073123" y="2872059"/>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43" name="TextBox 42"/>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65" name="Rectangle 64"/>
          <p:cNvSpPr/>
          <p:nvPr/>
        </p:nvSpPr>
        <p:spPr bwMode="auto">
          <a:xfrm>
            <a:off x="7704375"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66" name="Rectangle 65"/>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67" name="Rectangle 66"/>
          <p:cNvSpPr/>
          <p:nvPr/>
        </p:nvSpPr>
        <p:spPr bwMode="auto">
          <a:xfrm>
            <a:off x="7073123"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69" name="Rectangle 68"/>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70" name="Rectangle 69"/>
          <p:cNvSpPr/>
          <p:nvPr/>
        </p:nvSpPr>
        <p:spPr bwMode="auto">
          <a:xfrm>
            <a:off x="8335626"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71" name="Rectangle 70"/>
          <p:cNvSpPr/>
          <p:nvPr/>
        </p:nvSpPr>
        <p:spPr bwMode="auto">
          <a:xfrm>
            <a:off x="7388749"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72" name="Rectangle 71"/>
          <p:cNvSpPr/>
          <p:nvPr/>
        </p:nvSpPr>
        <p:spPr bwMode="auto">
          <a:xfrm>
            <a:off x="8020000"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75" name="TextBox 74"/>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81" name="Rectangle 80"/>
          <p:cNvSpPr/>
          <p:nvPr/>
        </p:nvSpPr>
        <p:spPr bwMode="auto">
          <a:xfrm>
            <a:off x="9282504"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83" name="Rectangle 82"/>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84" name="Rectangle 83"/>
          <p:cNvSpPr/>
          <p:nvPr/>
        </p:nvSpPr>
        <p:spPr bwMode="auto">
          <a:xfrm>
            <a:off x="8651252" y="4504114"/>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85" name="Rectangle 84"/>
          <p:cNvSpPr/>
          <p:nvPr/>
        </p:nvSpPr>
        <p:spPr bwMode="auto">
          <a:xfrm>
            <a:off x="7073123"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86" name="Rectangle 85"/>
          <p:cNvSpPr/>
          <p:nvPr/>
        </p:nvSpPr>
        <p:spPr bwMode="auto">
          <a:xfrm>
            <a:off x="8966877" y="4504114"/>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87" name="Rectangle 86"/>
          <p:cNvSpPr/>
          <p:nvPr/>
        </p:nvSpPr>
        <p:spPr bwMode="auto">
          <a:xfrm>
            <a:off x="8356001"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M</a:t>
            </a:r>
          </a:p>
        </p:txBody>
      </p:sp>
      <p:sp>
        <p:nvSpPr>
          <p:cNvPr id="88" name="Rectangle 87"/>
          <p:cNvSpPr/>
          <p:nvPr/>
        </p:nvSpPr>
        <p:spPr bwMode="auto">
          <a:xfrm>
            <a:off x="8677971"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N</a:t>
            </a:r>
          </a:p>
        </p:txBody>
      </p:sp>
      <p:sp>
        <p:nvSpPr>
          <p:cNvPr id="89" name="Rectangle 88"/>
          <p:cNvSpPr/>
          <p:nvPr/>
        </p:nvSpPr>
        <p:spPr bwMode="auto">
          <a:xfrm>
            <a:off x="8999942"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O</a:t>
            </a:r>
          </a:p>
        </p:txBody>
      </p:sp>
      <p:sp>
        <p:nvSpPr>
          <p:cNvPr id="90" name="Rectangle 89"/>
          <p:cNvSpPr/>
          <p:nvPr/>
        </p:nvSpPr>
        <p:spPr bwMode="auto">
          <a:xfrm>
            <a:off x="9321910"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P</a:t>
            </a:r>
          </a:p>
        </p:txBody>
      </p:sp>
      <p:sp>
        <p:nvSpPr>
          <p:cNvPr id="91" name="Rectangle 90"/>
          <p:cNvSpPr/>
          <p:nvPr/>
        </p:nvSpPr>
        <p:spPr bwMode="auto">
          <a:xfrm>
            <a:off x="9643878"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Q</a:t>
            </a:r>
          </a:p>
        </p:txBody>
      </p:sp>
      <p:sp>
        <p:nvSpPr>
          <p:cNvPr id="92" name="Rectangle 91"/>
          <p:cNvSpPr/>
          <p:nvPr/>
        </p:nvSpPr>
        <p:spPr bwMode="auto">
          <a:xfrm>
            <a:off x="2021522"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93" name="Rectangle 92"/>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94" name="Rectangle 93"/>
          <p:cNvSpPr/>
          <p:nvPr/>
        </p:nvSpPr>
        <p:spPr bwMode="auto">
          <a:xfrm>
            <a:off x="2665463"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95" name="Rectangle 94"/>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96" name="Rectangle 95"/>
          <p:cNvSpPr/>
          <p:nvPr/>
        </p:nvSpPr>
        <p:spPr bwMode="auto">
          <a:xfrm>
            <a:off x="330940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97" name="Rectangle 96"/>
          <p:cNvSpPr/>
          <p:nvPr/>
        </p:nvSpPr>
        <p:spPr bwMode="auto">
          <a:xfrm>
            <a:off x="363137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98" name="Rectangle 97"/>
          <p:cNvSpPr/>
          <p:nvPr/>
        </p:nvSpPr>
        <p:spPr bwMode="auto">
          <a:xfrm>
            <a:off x="3953345"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99" name="Rectangle 98"/>
          <p:cNvSpPr/>
          <p:nvPr/>
        </p:nvSpPr>
        <p:spPr bwMode="auto">
          <a:xfrm>
            <a:off x="427531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100" name="Right Arrow 99"/>
          <p:cNvSpPr/>
          <p:nvPr/>
        </p:nvSpPr>
        <p:spPr bwMode="auto">
          <a:xfrm flipH="1">
            <a:off x="4801050" y="2910917"/>
            <a:ext cx="2091958" cy="621736"/>
          </a:xfrm>
          <a:prstGeom prst="rightArrow">
            <a:avLst/>
          </a:prstGeom>
          <a:solidFill>
            <a:schemeClr val="tx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101" name="Rounded Rectangle 100"/>
          <p:cNvSpPr/>
          <p:nvPr/>
        </p:nvSpPr>
        <p:spPr bwMode="auto">
          <a:xfrm>
            <a:off x="1918481" y="4642059"/>
            <a:ext cx="3291644" cy="3060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102" name="TextBox 101"/>
          <p:cNvSpPr txBox="1"/>
          <p:nvPr/>
        </p:nvSpPr>
        <p:spPr>
          <a:xfrm>
            <a:off x="4922093" y="3024000"/>
            <a:ext cx="2307263" cy="374846"/>
          </a:xfrm>
          <a:prstGeom prst="rect">
            <a:avLst/>
          </a:prstGeom>
          <a:noFill/>
        </p:spPr>
        <p:txBody>
          <a:bodyPr wrap="square" rtlCol="0">
            <a:spAutoFit/>
          </a:bodyPr>
          <a:lstStyle/>
          <a:p>
            <a:r>
              <a:rPr lang="en-US" sz="1836" dirty="0">
                <a:solidFill>
                  <a:srgbClr val="FFFFFF"/>
                </a:solidFill>
              </a:rPr>
              <a:t>8 Blocks Restored</a:t>
            </a:r>
          </a:p>
        </p:txBody>
      </p:sp>
      <p:sp>
        <p:nvSpPr>
          <p:cNvPr id="103" name="TextBox 102"/>
          <p:cNvSpPr txBox="1"/>
          <p:nvPr/>
        </p:nvSpPr>
        <p:spPr>
          <a:xfrm>
            <a:off x="1943805" y="4037813"/>
            <a:ext cx="3842384" cy="1787412"/>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r>
              <a:rPr lang="en-US" sz="1836" dirty="0">
                <a:solidFill>
                  <a:srgbClr val="B4009E"/>
                </a:solidFill>
              </a:rPr>
              <a:t>2</a:t>
            </a:r>
            <a:r>
              <a:rPr lang="en-US" sz="1836" baseline="30000" dirty="0">
                <a:solidFill>
                  <a:srgbClr val="B4009E"/>
                </a:solidFill>
              </a:rPr>
              <a:t>nd</a:t>
            </a:r>
            <a:r>
              <a:rPr lang="en-US" sz="1836" dirty="0">
                <a:solidFill>
                  <a:srgbClr val="B4009E"/>
                </a:solidFill>
              </a:rPr>
              <a:t> Express Full Backup (11:00)</a:t>
            </a:r>
          </a:p>
          <a:p>
            <a:r>
              <a:rPr lang="en-US" sz="1836" dirty="0">
                <a:solidFill>
                  <a:srgbClr val="BA141A"/>
                </a:solidFill>
              </a:rPr>
              <a:t>3</a:t>
            </a:r>
            <a:r>
              <a:rPr lang="en-US" sz="1836" baseline="30000" dirty="0">
                <a:solidFill>
                  <a:srgbClr val="BA141A"/>
                </a:solidFill>
              </a:rPr>
              <a:t>rd</a:t>
            </a:r>
            <a:r>
              <a:rPr lang="en-US" sz="1836" dirty="0">
                <a:solidFill>
                  <a:srgbClr val="BA141A"/>
                </a:solidFill>
              </a:rPr>
              <a:t> Express Full Backup (11:30)</a:t>
            </a:r>
          </a:p>
          <a:p>
            <a:endParaRPr lang="en-US" sz="1836" dirty="0">
              <a:solidFill>
                <a:srgbClr val="00A651"/>
              </a:solidFill>
            </a:endParaRPr>
          </a:p>
          <a:p>
            <a:endParaRPr lang="en-US" sz="1836" dirty="0">
              <a:solidFill>
                <a:srgbClr val="505050"/>
              </a:solidFill>
            </a:endParaRPr>
          </a:p>
        </p:txBody>
      </p:sp>
      <p:sp>
        <p:nvSpPr>
          <p:cNvPr id="106" name="TextBox 105"/>
          <p:cNvSpPr txBox="1"/>
          <p:nvPr/>
        </p:nvSpPr>
        <p:spPr>
          <a:xfrm>
            <a:off x="6995407" y="4037813"/>
            <a:ext cx="2989897" cy="374846"/>
          </a:xfrm>
          <a:prstGeom prst="rect">
            <a:avLst/>
          </a:prstGeom>
          <a:noFill/>
        </p:spPr>
        <p:txBody>
          <a:bodyPr wrap="square" rtlCol="0">
            <a:spAutoFit/>
          </a:bodyPr>
          <a:lstStyle/>
          <a:p>
            <a:r>
              <a:rPr lang="en-US" sz="1836" dirty="0">
                <a:solidFill>
                  <a:srgbClr val="505050"/>
                </a:solidFill>
              </a:rPr>
              <a:t>DPM Recovery Point Area</a:t>
            </a:r>
          </a:p>
        </p:txBody>
      </p:sp>
    </p:spTree>
    <p:extLst>
      <p:ext uri="{BB962C8B-B14F-4D97-AF65-F5344CB8AC3E}">
        <p14:creationId xmlns:p14="http://schemas.microsoft.com/office/powerpoint/2010/main" val="10985546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9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500"/>
                                  </p:stCondLst>
                                  <p:childTnLst>
                                    <p:set>
                                      <p:cBhvr>
                                        <p:cTn id="12" dur="1" fill="hold">
                                          <p:stCondLst>
                                            <p:cond delay="0"/>
                                          </p:stCondLst>
                                        </p:cTn>
                                        <p:tgtEl>
                                          <p:spTgt spid="41"/>
                                        </p:tgtEl>
                                        <p:attrNameLst>
                                          <p:attrName>style.visibility</p:attrName>
                                        </p:attrNameLst>
                                      </p:cBhvr>
                                      <p:to>
                                        <p:strVal val="visible"/>
                                      </p:to>
                                    </p:se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93"/>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grpId="0" nodeType="afterEffect">
                                  <p:stCondLst>
                                    <p:cond delay="500"/>
                                  </p:stCondLst>
                                  <p:childTnLst>
                                    <p:set>
                                      <p:cBhvr>
                                        <p:cTn id="18" dur="1" fill="hold">
                                          <p:stCondLst>
                                            <p:cond delay="0"/>
                                          </p:stCondLst>
                                        </p:cTn>
                                        <p:tgtEl>
                                          <p:spTgt spid="40"/>
                                        </p:tgtEl>
                                        <p:attrNameLst>
                                          <p:attrName>style.visibility</p:attrName>
                                        </p:attrNameLst>
                                      </p:cBhvr>
                                      <p:to>
                                        <p:strVal val="visible"/>
                                      </p:to>
                                    </p:se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94"/>
                                        </p:tgtEl>
                                        <p:attrNameLst>
                                          <p:attrName>style.visibility</p:attrName>
                                        </p:attrNameLst>
                                      </p:cBhvr>
                                      <p:to>
                                        <p:strVal val="visible"/>
                                      </p:to>
                                    </p:set>
                                  </p:childTnLst>
                                </p:cTn>
                              </p:par>
                            </p:childTnLst>
                          </p:cTn>
                        </p:par>
                        <p:par>
                          <p:cTn id="22" fill="hold">
                            <p:stCondLst>
                              <p:cond delay="1000"/>
                            </p:stCondLst>
                            <p:childTnLst>
                              <p:par>
                                <p:cTn id="23" presetID="1" presetClass="entr" presetSubtype="0" fill="hold" grpId="0" nodeType="afterEffect">
                                  <p:stCondLst>
                                    <p:cond delay="500"/>
                                  </p:stCondLst>
                                  <p:childTnLst>
                                    <p:set>
                                      <p:cBhvr>
                                        <p:cTn id="24" dur="1" fill="hold">
                                          <p:stCondLst>
                                            <p:cond delay="0"/>
                                          </p:stCondLst>
                                        </p:cTn>
                                        <p:tgtEl>
                                          <p:spTgt spid="39"/>
                                        </p:tgtEl>
                                        <p:attrNameLst>
                                          <p:attrName>style.visibility</p:attrName>
                                        </p:attrNameLst>
                                      </p:cBhvr>
                                      <p:to>
                                        <p:strVal val="visible"/>
                                      </p:to>
                                    </p:set>
                                  </p:childTnLst>
                                </p:cTn>
                              </p:par>
                            </p:childTnLst>
                          </p:cTn>
                        </p:par>
                        <p:par>
                          <p:cTn id="25" fill="hold">
                            <p:stCondLst>
                              <p:cond delay="1500"/>
                            </p:stCondLst>
                            <p:childTnLst>
                              <p:par>
                                <p:cTn id="26" presetID="1" presetClass="entr" presetSubtype="0" fill="hold" grpId="0" nodeType="afterEffect">
                                  <p:stCondLst>
                                    <p:cond delay="0"/>
                                  </p:stCondLst>
                                  <p:childTnLst>
                                    <p:set>
                                      <p:cBhvr>
                                        <p:cTn id="27" dur="1" fill="hold">
                                          <p:stCondLst>
                                            <p:cond delay="0"/>
                                          </p:stCondLst>
                                        </p:cTn>
                                        <p:tgtEl>
                                          <p:spTgt spid="95"/>
                                        </p:tgtEl>
                                        <p:attrNameLst>
                                          <p:attrName>style.visibility</p:attrName>
                                        </p:attrNameLst>
                                      </p:cBhvr>
                                      <p:to>
                                        <p:strVal val="visible"/>
                                      </p:to>
                                    </p:set>
                                  </p:childTnLst>
                                </p:cTn>
                              </p:par>
                            </p:childTnLst>
                          </p:cTn>
                        </p:par>
                        <p:par>
                          <p:cTn id="28" fill="hold">
                            <p:stCondLst>
                              <p:cond delay="1500"/>
                            </p:stCondLst>
                            <p:childTnLst>
                              <p:par>
                                <p:cTn id="29" presetID="1" presetClass="entr" presetSubtype="0" fill="hold" grpId="0" nodeType="afterEffect">
                                  <p:stCondLst>
                                    <p:cond delay="500"/>
                                  </p:stCondLst>
                                  <p:childTnLst>
                                    <p:set>
                                      <p:cBhvr>
                                        <p:cTn id="30" dur="1" fill="hold">
                                          <p:stCondLst>
                                            <p:cond delay="0"/>
                                          </p:stCondLst>
                                        </p:cTn>
                                        <p:tgtEl>
                                          <p:spTgt spid="38"/>
                                        </p:tgtEl>
                                        <p:attrNameLst>
                                          <p:attrName>style.visibility</p:attrName>
                                        </p:attrNameLst>
                                      </p:cBhvr>
                                      <p:to>
                                        <p:strVal val="visible"/>
                                      </p:to>
                                    </p:set>
                                  </p:childTnLst>
                                </p:cTn>
                              </p:par>
                            </p:childTnLst>
                          </p:cTn>
                        </p:par>
                        <p:par>
                          <p:cTn id="31" fill="hold">
                            <p:stCondLst>
                              <p:cond delay="2000"/>
                            </p:stCondLst>
                            <p:childTnLst>
                              <p:par>
                                <p:cTn id="32" presetID="1" presetClass="entr" presetSubtype="0" fill="hold" grpId="0" nodeType="afterEffect">
                                  <p:stCondLst>
                                    <p:cond delay="0"/>
                                  </p:stCondLst>
                                  <p:childTnLst>
                                    <p:set>
                                      <p:cBhvr>
                                        <p:cTn id="33" dur="1" fill="hold">
                                          <p:stCondLst>
                                            <p:cond delay="0"/>
                                          </p:stCondLst>
                                        </p:cTn>
                                        <p:tgtEl>
                                          <p:spTgt spid="96"/>
                                        </p:tgtEl>
                                        <p:attrNameLst>
                                          <p:attrName>style.visibility</p:attrName>
                                        </p:attrNameLst>
                                      </p:cBhvr>
                                      <p:to>
                                        <p:strVal val="visible"/>
                                      </p:to>
                                    </p:set>
                                  </p:childTnLst>
                                </p:cTn>
                              </p:par>
                            </p:childTnLst>
                          </p:cTn>
                        </p:par>
                        <p:par>
                          <p:cTn id="34" fill="hold">
                            <p:stCondLst>
                              <p:cond delay="2000"/>
                            </p:stCondLst>
                            <p:childTnLst>
                              <p:par>
                                <p:cTn id="35" presetID="1" presetClass="entr" presetSubtype="0" fill="hold" grpId="0" nodeType="afterEffect">
                                  <p:stCondLst>
                                    <p:cond delay="500"/>
                                  </p:stCondLst>
                                  <p:childTnLst>
                                    <p:set>
                                      <p:cBhvr>
                                        <p:cTn id="36" dur="1" fill="hold">
                                          <p:stCondLst>
                                            <p:cond delay="0"/>
                                          </p:stCondLst>
                                        </p:cTn>
                                        <p:tgtEl>
                                          <p:spTgt spid="37"/>
                                        </p:tgtEl>
                                        <p:attrNameLst>
                                          <p:attrName>style.visibility</p:attrName>
                                        </p:attrNameLst>
                                      </p:cBhvr>
                                      <p:to>
                                        <p:strVal val="visible"/>
                                      </p:to>
                                    </p:set>
                                  </p:childTnLst>
                                </p:cTn>
                              </p:par>
                            </p:childTnLst>
                          </p:cTn>
                        </p:par>
                        <p:par>
                          <p:cTn id="37" fill="hold">
                            <p:stCondLst>
                              <p:cond delay="2500"/>
                            </p:stCondLst>
                            <p:childTnLst>
                              <p:par>
                                <p:cTn id="38" presetID="1" presetClass="entr" presetSubtype="0" fill="hold" grpId="0" nodeType="afterEffect">
                                  <p:stCondLst>
                                    <p:cond delay="0"/>
                                  </p:stCondLst>
                                  <p:childTnLst>
                                    <p:set>
                                      <p:cBhvr>
                                        <p:cTn id="39" dur="1" fill="hold">
                                          <p:stCondLst>
                                            <p:cond delay="0"/>
                                          </p:stCondLst>
                                        </p:cTn>
                                        <p:tgtEl>
                                          <p:spTgt spid="97"/>
                                        </p:tgtEl>
                                        <p:attrNameLst>
                                          <p:attrName>style.visibility</p:attrName>
                                        </p:attrNameLst>
                                      </p:cBhvr>
                                      <p:to>
                                        <p:strVal val="visible"/>
                                      </p:to>
                                    </p:set>
                                  </p:childTnLst>
                                </p:cTn>
                              </p:par>
                            </p:childTnLst>
                          </p:cTn>
                        </p:par>
                        <p:par>
                          <p:cTn id="40" fill="hold">
                            <p:stCondLst>
                              <p:cond delay="2500"/>
                            </p:stCondLst>
                            <p:childTnLst>
                              <p:par>
                                <p:cTn id="41" presetID="1" presetClass="entr" presetSubtype="0" fill="hold" grpId="0" nodeType="afterEffect">
                                  <p:stCondLst>
                                    <p:cond delay="500"/>
                                  </p:stCondLst>
                                  <p:childTnLst>
                                    <p:set>
                                      <p:cBhvr>
                                        <p:cTn id="42" dur="1" fill="hold">
                                          <p:stCondLst>
                                            <p:cond delay="0"/>
                                          </p:stCondLst>
                                        </p:cTn>
                                        <p:tgtEl>
                                          <p:spTgt spid="36"/>
                                        </p:tgtEl>
                                        <p:attrNameLst>
                                          <p:attrName>style.visibility</p:attrName>
                                        </p:attrNameLst>
                                      </p:cBhvr>
                                      <p:to>
                                        <p:strVal val="visible"/>
                                      </p:to>
                                    </p:set>
                                  </p:childTnLst>
                                </p:cTn>
                              </p:par>
                            </p:childTnLst>
                          </p:cTn>
                        </p:par>
                        <p:par>
                          <p:cTn id="43" fill="hold">
                            <p:stCondLst>
                              <p:cond delay="3000"/>
                            </p:stCondLst>
                            <p:childTnLst>
                              <p:par>
                                <p:cTn id="44" presetID="1" presetClass="entr" presetSubtype="0" fill="hold" grpId="0" nodeType="afterEffect">
                                  <p:stCondLst>
                                    <p:cond delay="0"/>
                                  </p:stCondLst>
                                  <p:childTnLst>
                                    <p:set>
                                      <p:cBhvr>
                                        <p:cTn id="45" dur="1" fill="hold">
                                          <p:stCondLst>
                                            <p:cond delay="0"/>
                                          </p:stCondLst>
                                        </p:cTn>
                                        <p:tgtEl>
                                          <p:spTgt spid="98"/>
                                        </p:tgtEl>
                                        <p:attrNameLst>
                                          <p:attrName>style.visibility</p:attrName>
                                        </p:attrNameLst>
                                      </p:cBhvr>
                                      <p:to>
                                        <p:strVal val="visible"/>
                                      </p:to>
                                    </p:set>
                                  </p:childTnLst>
                                </p:cTn>
                              </p:par>
                            </p:childTnLst>
                          </p:cTn>
                        </p:par>
                        <p:par>
                          <p:cTn id="46" fill="hold">
                            <p:stCondLst>
                              <p:cond delay="3000"/>
                            </p:stCondLst>
                            <p:childTnLst>
                              <p:par>
                                <p:cTn id="47" presetID="1" presetClass="entr" presetSubtype="0" fill="hold" grpId="0" nodeType="afterEffect">
                                  <p:stCondLst>
                                    <p:cond delay="500"/>
                                  </p:stCondLst>
                                  <p:childTnLst>
                                    <p:set>
                                      <p:cBhvr>
                                        <p:cTn id="48" dur="1" fill="hold">
                                          <p:stCondLst>
                                            <p:cond delay="0"/>
                                          </p:stCondLst>
                                        </p:cTn>
                                        <p:tgtEl>
                                          <p:spTgt spid="35"/>
                                        </p:tgtEl>
                                        <p:attrNameLst>
                                          <p:attrName>style.visibility</p:attrName>
                                        </p:attrNameLst>
                                      </p:cBhvr>
                                      <p:to>
                                        <p:strVal val="visible"/>
                                      </p:to>
                                    </p:set>
                                  </p:childTnLst>
                                </p:cTn>
                              </p:par>
                            </p:childTnLst>
                          </p:cTn>
                        </p:par>
                        <p:par>
                          <p:cTn id="49" fill="hold">
                            <p:stCondLst>
                              <p:cond delay="3500"/>
                            </p:stCondLst>
                            <p:childTnLst>
                              <p:par>
                                <p:cTn id="50" presetID="1" presetClass="entr" presetSubtype="0" fill="hold" grpId="0" nodeType="afterEffect">
                                  <p:stCondLst>
                                    <p:cond delay="0"/>
                                  </p:stCondLst>
                                  <p:childTnLst>
                                    <p:set>
                                      <p:cBhvr>
                                        <p:cTn id="51" dur="1" fill="hold">
                                          <p:stCondLst>
                                            <p:cond delay="0"/>
                                          </p:stCondLst>
                                        </p:cTn>
                                        <p:tgtEl>
                                          <p:spTgt spid="99"/>
                                        </p:tgtEl>
                                        <p:attrNameLst>
                                          <p:attrName>style.visibility</p:attrName>
                                        </p:attrNameLst>
                                      </p:cBhvr>
                                      <p:to>
                                        <p:strVal val="visible"/>
                                      </p:to>
                                    </p:set>
                                  </p:childTnLst>
                                </p:cTn>
                              </p:par>
                            </p:childTnLst>
                          </p:cTn>
                        </p:par>
                        <p:par>
                          <p:cTn id="52" fill="hold">
                            <p:stCondLst>
                              <p:cond delay="3500"/>
                            </p:stCondLst>
                            <p:childTnLst>
                              <p:par>
                                <p:cTn id="53" presetID="1" presetClass="entr" presetSubtype="0" fill="hold" grpId="0" nodeType="afterEffect">
                                  <p:stCondLst>
                                    <p:cond delay="0"/>
                                  </p:stCondLst>
                                  <p:childTnLst>
                                    <p:set>
                                      <p:cBhvr>
                                        <p:cTn id="54"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92" grpId="0" animBg="1"/>
      <p:bldP spid="93" grpId="0" animBg="1"/>
      <p:bldP spid="94" grpId="0" animBg="1"/>
      <p:bldP spid="95" grpId="0" animBg="1"/>
      <p:bldP spid="96" grpId="0" animBg="1"/>
      <p:bldP spid="97" grpId="0" animBg="1"/>
      <p:bldP spid="98" grpId="0" animBg="1"/>
      <p:bldP spid="99" grpId="0" animBg="1"/>
      <p:bldP spid="10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Efficient disk storage without duplication</a:t>
            </a:r>
          </a:p>
        </p:txBody>
      </p:sp>
      <p:sp>
        <p:nvSpPr>
          <p:cNvPr id="25" name="TextBox 7"/>
          <p:cNvSpPr txBox="1">
            <a:spLocks noChangeArrowheads="1"/>
          </p:cNvSpPr>
          <p:nvPr/>
        </p:nvSpPr>
        <p:spPr bwMode="auto">
          <a:xfrm>
            <a:off x="969642" y="1442621"/>
            <a:ext cx="2721525" cy="470871"/>
          </a:xfrm>
          <a:prstGeom prst="rect">
            <a:avLst/>
          </a:prstGeom>
          <a:noFill/>
          <a:ln w="9525">
            <a:noFill/>
            <a:miter lim="800000"/>
            <a:headEnd/>
            <a:tailEnd/>
          </a:ln>
        </p:spPr>
        <p:txBody>
          <a:bodyPr wrap="none" lIns="93255" tIns="46627" rIns="93255" bIns="46627">
            <a:spAutoFit/>
          </a:bodyPr>
          <a:lstStyle/>
          <a:p>
            <a:pPr eaLnBrk="0" hangingPunct="0"/>
            <a:r>
              <a:rPr lang="en-US" sz="2448" b="1" dirty="0" smtClean="0">
                <a:solidFill>
                  <a:srgbClr val="505050"/>
                </a:solidFill>
                <a:latin typeface="Segoe UI Light"/>
              </a:rPr>
              <a:t>To recover to: 10:00</a:t>
            </a:r>
            <a:endParaRPr lang="en-US" sz="2448" b="1" dirty="0">
              <a:solidFill>
                <a:srgbClr val="505050"/>
              </a:solidFill>
              <a:latin typeface="Segoe UI Light"/>
            </a:endParaRPr>
          </a:p>
        </p:txBody>
      </p:sp>
      <p:sp>
        <p:nvSpPr>
          <p:cNvPr id="44" name="Rounded Rectangle 43"/>
          <p:cNvSpPr/>
          <p:nvPr/>
        </p:nvSpPr>
        <p:spPr bwMode="auto">
          <a:xfrm>
            <a:off x="8008225" y="4348680"/>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45" name="Rounded Rectangle 44"/>
          <p:cNvSpPr/>
          <p:nvPr/>
        </p:nvSpPr>
        <p:spPr bwMode="auto">
          <a:xfrm>
            <a:off x="7693743" y="4348680"/>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46" name="Rounded Rectangle 45"/>
          <p:cNvSpPr/>
          <p:nvPr/>
        </p:nvSpPr>
        <p:spPr bwMode="auto">
          <a:xfrm>
            <a:off x="7368417" y="4348680"/>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47" name="Rounded Rectangle 46"/>
          <p:cNvSpPr/>
          <p:nvPr/>
        </p:nvSpPr>
        <p:spPr bwMode="auto">
          <a:xfrm>
            <a:off x="7064778" y="4348680"/>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48" name="Rounded Rectangle 47"/>
          <p:cNvSpPr/>
          <p:nvPr/>
        </p:nvSpPr>
        <p:spPr bwMode="auto">
          <a:xfrm>
            <a:off x="1918481" y="4086689"/>
            <a:ext cx="3094707" cy="303008"/>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49" name="TextBox 48"/>
          <p:cNvSpPr txBox="1"/>
          <p:nvPr/>
        </p:nvSpPr>
        <p:spPr>
          <a:xfrm>
            <a:off x="1943805" y="4037813"/>
            <a:ext cx="4130416" cy="1787412"/>
          </a:xfrm>
          <a:prstGeom prst="rect">
            <a:avLst/>
          </a:prstGeom>
          <a:noFill/>
        </p:spPr>
        <p:txBody>
          <a:bodyPr wrap="square" rtlCol="0">
            <a:spAutoFit/>
          </a:bodyPr>
          <a:lstStyle/>
          <a:p>
            <a:r>
              <a:rPr lang="en-US" sz="1836" dirty="0">
                <a:solidFill>
                  <a:srgbClr val="F26522"/>
                </a:solidFill>
              </a:rPr>
              <a:t>Original Data (10:00)</a:t>
            </a:r>
          </a:p>
          <a:p>
            <a:r>
              <a:rPr lang="en-US" sz="1836" dirty="0">
                <a:solidFill>
                  <a:srgbClr val="00A651"/>
                </a:solidFill>
              </a:rPr>
              <a:t>1</a:t>
            </a:r>
            <a:r>
              <a:rPr lang="en-US" sz="1836" baseline="30000" dirty="0">
                <a:solidFill>
                  <a:srgbClr val="00A651"/>
                </a:solidFill>
              </a:rPr>
              <a:t>st</a:t>
            </a:r>
            <a:r>
              <a:rPr lang="en-US" sz="1836" dirty="0">
                <a:solidFill>
                  <a:srgbClr val="00A651"/>
                </a:solidFill>
              </a:rPr>
              <a:t> Express Full Backup (10:30)</a:t>
            </a:r>
          </a:p>
          <a:p>
            <a:r>
              <a:rPr lang="en-US" sz="1836" dirty="0">
                <a:solidFill>
                  <a:srgbClr val="B4009E"/>
                </a:solidFill>
              </a:rPr>
              <a:t>2</a:t>
            </a:r>
            <a:r>
              <a:rPr lang="en-US" sz="1836" baseline="30000" dirty="0">
                <a:solidFill>
                  <a:srgbClr val="B4009E"/>
                </a:solidFill>
              </a:rPr>
              <a:t>nd</a:t>
            </a:r>
            <a:r>
              <a:rPr lang="en-US" sz="1836" dirty="0">
                <a:solidFill>
                  <a:srgbClr val="B4009E"/>
                </a:solidFill>
              </a:rPr>
              <a:t> Express Full Backup (11:00)</a:t>
            </a:r>
          </a:p>
          <a:p>
            <a:r>
              <a:rPr lang="en-US" sz="1836" dirty="0">
                <a:solidFill>
                  <a:srgbClr val="BA141A"/>
                </a:solidFill>
              </a:rPr>
              <a:t>3</a:t>
            </a:r>
            <a:r>
              <a:rPr lang="en-US" sz="1836" baseline="30000" dirty="0">
                <a:solidFill>
                  <a:srgbClr val="BA141A"/>
                </a:solidFill>
              </a:rPr>
              <a:t>rd</a:t>
            </a:r>
            <a:r>
              <a:rPr lang="en-US" sz="1836" dirty="0">
                <a:solidFill>
                  <a:srgbClr val="BA141A"/>
                </a:solidFill>
              </a:rPr>
              <a:t> Express Full Backup (11:30)</a:t>
            </a:r>
          </a:p>
          <a:p>
            <a:endParaRPr lang="en-US" sz="1836" dirty="0">
              <a:solidFill>
                <a:srgbClr val="00A651"/>
              </a:solidFill>
            </a:endParaRPr>
          </a:p>
          <a:p>
            <a:endParaRPr lang="en-US" sz="1836" dirty="0">
              <a:solidFill>
                <a:srgbClr val="505050"/>
              </a:solidFill>
            </a:endParaRPr>
          </a:p>
        </p:txBody>
      </p:sp>
      <p:sp>
        <p:nvSpPr>
          <p:cNvPr id="50" name="Rounded Rectangle 49"/>
          <p:cNvSpPr/>
          <p:nvPr/>
        </p:nvSpPr>
        <p:spPr bwMode="auto">
          <a:xfrm>
            <a:off x="9277459" y="4348680"/>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51" name="Rounded Rectangle 50"/>
          <p:cNvSpPr/>
          <p:nvPr/>
        </p:nvSpPr>
        <p:spPr bwMode="auto">
          <a:xfrm>
            <a:off x="8322707" y="4348680"/>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52" name="Rounded Rectangle 51"/>
          <p:cNvSpPr/>
          <p:nvPr/>
        </p:nvSpPr>
        <p:spPr bwMode="auto">
          <a:xfrm>
            <a:off x="8031632" y="2872059"/>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53" name="Rounded Rectangle 52"/>
          <p:cNvSpPr/>
          <p:nvPr/>
        </p:nvSpPr>
        <p:spPr bwMode="auto">
          <a:xfrm>
            <a:off x="7394353" y="2872059"/>
            <a:ext cx="310868" cy="699453"/>
          </a:xfrm>
          <a:prstGeom prst="round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54" name="TextBox 53"/>
          <p:cNvSpPr txBox="1"/>
          <p:nvPr/>
        </p:nvSpPr>
        <p:spPr>
          <a:xfrm>
            <a:off x="1943805" y="2483474"/>
            <a:ext cx="1908403" cy="382308"/>
          </a:xfrm>
          <a:prstGeom prst="rect">
            <a:avLst/>
          </a:prstGeom>
          <a:noFill/>
        </p:spPr>
        <p:txBody>
          <a:bodyPr wrap="none" rtlCol="0">
            <a:spAutoFit/>
          </a:bodyPr>
          <a:lstStyle/>
          <a:p>
            <a:r>
              <a:rPr lang="en-US" sz="1836" dirty="0">
                <a:solidFill>
                  <a:srgbClr val="505050"/>
                </a:solidFill>
              </a:rPr>
              <a:t>Production Data</a:t>
            </a:r>
          </a:p>
        </p:txBody>
      </p:sp>
      <p:sp>
        <p:nvSpPr>
          <p:cNvPr id="55" name="Rectangle 54"/>
          <p:cNvSpPr/>
          <p:nvPr/>
        </p:nvSpPr>
        <p:spPr bwMode="auto">
          <a:xfrm>
            <a:off x="7704375"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56" name="Rectangle 55"/>
          <p:cNvSpPr/>
          <p:nvPr/>
        </p:nvSpPr>
        <p:spPr bwMode="auto">
          <a:xfrm>
            <a:off x="739509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57" name="Rectangle 56"/>
          <p:cNvSpPr/>
          <p:nvPr/>
        </p:nvSpPr>
        <p:spPr bwMode="auto">
          <a:xfrm>
            <a:off x="7073123"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58" name="Rectangle 57"/>
          <p:cNvSpPr/>
          <p:nvPr/>
        </p:nvSpPr>
        <p:spPr bwMode="auto">
          <a:xfrm>
            <a:off x="803903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59" name="Rectangle 58"/>
          <p:cNvSpPr/>
          <p:nvPr/>
        </p:nvSpPr>
        <p:spPr bwMode="auto">
          <a:xfrm>
            <a:off x="8335626"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60" name="Rectangle 59"/>
          <p:cNvSpPr/>
          <p:nvPr/>
        </p:nvSpPr>
        <p:spPr bwMode="auto">
          <a:xfrm>
            <a:off x="7388749"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61" name="Rectangle 60"/>
          <p:cNvSpPr/>
          <p:nvPr/>
        </p:nvSpPr>
        <p:spPr bwMode="auto">
          <a:xfrm>
            <a:off x="8020000"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62" name="TextBox 61"/>
          <p:cNvSpPr txBox="1"/>
          <p:nvPr/>
        </p:nvSpPr>
        <p:spPr>
          <a:xfrm>
            <a:off x="6995407" y="2483474"/>
            <a:ext cx="1527207" cy="382308"/>
          </a:xfrm>
          <a:prstGeom prst="rect">
            <a:avLst/>
          </a:prstGeom>
          <a:noFill/>
        </p:spPr>
        <p:txBody>
          <a:bodyPr wrap="none" rtlCol="0">
            <a:spAutoFit/>
          </a:bodyPr>
          <a:lstStyle/>
          <a:p>
            <a:r>
              <a:rPr lang="en-US" sz="1836" dirty="0">
                <a:solidFill>
                  <a:srgbClr val="505050"/>
                </a:solidFill>
              </a:rPr>
              <a:t>DPM Replica</a:t>
            </a:r>
          </a:p>
        </p:txBody>
      </p:sp>
      <p:sp>
        <p:nvSpPr>
          <p:cNvPr id="63" name="Rectangle 62"/>
          <p:cNvSpPr/>
          <p:nvPr/>
        </p:nvSpPr>
        <p:spPr bwMode="auto">
          <a:xfrm>
            <a:off x="9282504" y="4504114"/>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68" name="Rectangle 67"/>
          <p:cNvSpPr/>
          <p:nvPr/>
        </p:nvSpPr>
        <p:spPr bwMode="auto">
          <a:xfrm>
            <a:off x="7717064" y="3027493"/>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I</a:t>
            </a:r>
          </a:p>
        </p:txBody>
      </p:sp>
      <p:sp>
        <p:nvSpPr>
          <p:cNvPr id="73" name="Rectangle 72"/>
          <p:cNvSpPr/>
          <p:nvPr/>
        </p:nvSpPr>
        <p:spPr bwMode="auto">
          <a:xfrm>
            <a:off x="8651252" y="4504114"/>
            <a:ext cx="310868" cy="388585"/>
          </a:xfrm>
          <a:prstGeom prst="rect">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J</a:t>
            </a:r>
          </a:p>
        </p:txBody>
      </p:sp>
      <p:sp>
        <p:nvSpPr>
          <p:cNvPr id="74" name="Rectangle 73"/>
          <p:cNvSpPr/>
          <p:nvPr/>
        </p:nvSpPr>
        <p:spPr bwMode="auto">
          <a:xfrm>
            <a:off x="7073123" y="3027493"/>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K</a:t>
            </a:r>
          </a:p>
        </p:txBody>
      </p:sp>
      <p:sp>
        <p:nvSpPr>
          <p:cNvPr id="76" name="Rectangle 75"/>
          <p:cNvSpPr/>
          <p:nvPr/>
        </p:nvSpPr>
        <p:spPr bwMode="auto">
          <a:xfrm>
            <a:off x="8966877" y="4504114"/>
            <a:ext cx="310868" cy="388585"/>
          </a:xfrm>
          <a:prstGeom prst="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L</a:t>
            </a:r>
          </a:p>
        </p:txBody>
      </p:sp>
      <p:sp>
        <p:nvSpPr>
          <p:cNvPr id="77" name="Rectangle 76"/>
          <p:cNvSpPr/>
          <p:nvPr/>
        </p:nvSpPr>
        <p:spPr bwMode="auto">
          <a:xfrm>
            <a:off x="8356001"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M</a:t>
            </a:r>
          </a:p>
        </p:txBody>
      </p:sp>
      <p:sp>
        <p:nvSpPr>
          <p:cNvPr id="78" name="Rectangle 77"/>
          <p:cNvSpPr/>
          <p:nvPr/>
        </p:nvSpPr>
        <p:spPr bwMode="auto">
          <a:xfrm>
            <a:off x="8677971"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N</a:t>
            </a:r>
          </a:p>
        </p:txBody>
      </p:sp>
      <p:sp>
        <p:nvSpPr>
          <p:cNvPr id="79" name="Rectangle 78"/>
          <p:cNvSpPr/>
          <p:nvPr/>
        </p:nvSpPr>
        <p:spPr bwMode="auto">
          <a:xfrm>
            <a:off x="8999942"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O</a:t>
            </a:r>
          </a:p>
        </p:txBody>
      </p:sp>
      <p:sp>
        <p:nvSpPr>
          <p:cNvPr id="80" name="Rectangle 79"/>
          <p:cNvSpPr/>
          <p:nvPr/>
        </p:nvSpPr>
        <p:spPr bwMode="auto">
          <a:xfrm>
            <a:off x="9321910"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P</a:t>
            </a:r>
          </a:p>
        </p:txBody>
      </p:sp>
      <p:sp>
        <p:nvSpPr>
          <p:cNvPr id="104" name="Rectangle 103"/>
          <p:cNvSpPr/>
          <p:nvPr/>
        </p:nvSpPr>
        <p:spPr bwMode="auto">
          <a:xfrm>
            <a:off x="9643878" y="3027493"/>
            <a:ext cx="310868" cy="388585"/>
          </a:xfrm>
          <a:prstGeom prst="rect">
            <a:avLst/>
          </a:prstGeom>
          <a:solidFill>
            <a:schemeClr val="accent3"/>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Q</a:t>
            </a:r>
          </a:p>
        </p:txBody>
      </p:sp>
      <p:sp>
        <p:nvSpPr>
          <p:cNvPr id="105" name="Rectangle 104"/>
          <p:cNvSpPr/>
          <p:nvPr/>
        </p:nvSpPr>
        <p:spPr bwMode="auto">
          <a:xfrm>
            <a:off x="202152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A</a:t>
            </a:r>
          </a:p>
        </p:txBody>
      </p:sp>
      <p:sp>
        <p:nvSpPr>
          <p:cNvPr id="106" name="Rectangle 105"/>
          <p:cNvSpPr/>
          <p:nvPr/>
        </p:nvSpPr>
        <p:spPr bwMode="auto">
          <a:xfrm>
            <a:off x="2343492"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B</a:t>
            </a:r>
          </a:p>
        </p:txBody>
      </p:sp>
      <p:sp>
        <p:nvSpPr>
          <p:cNvPr id="107" name="Rectangle 106"/>
          <p:cNvSpPr/>
          <p:nvPr/>
        </p:nvSpPr>
        <p:spPr bwMode="auto">
          <a:xfrm>
            <a:off x="266546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C</a:t>
            </a:r>
          </a:p>
        </p:txBody>
      </p:sp>
      <p:sp>
        <p:nvSpPr>
          <p:cNvPr id="108" name="Rectangle 107"/>
          <p:cNvSpPr/>
          <p:nvPr/>
        </p:nvSpPr>
        <p:spPr bwMode="auto">
          <a:xfrm>
            <a:off x="298743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D</a:t>
            </a:r>
          </a:p>
        </p:txBody>
      </p:sp>
      <p:sp>
        <p:nvSpPr>
          <p:cNvPr id="109" name="Rectangle 108"/>
          <p:cNvSpPr/>
          <p:nvPr/>
        </p:nvSpPr>
        <p:spPr bwMode="auto">
          <a:xfrm>
            <a:off x="330940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E</a:t>
            </a:r>
          </a:p>
        </p:txBody>
      </p:sp>
      <p:sp>
        <p:nvSpPr>
          <p:cNvPr id="110" name="Rectangle 109"/>
          <p:cNvSpPr/>
          <p:nvPr/>
        </p:nvSpPr>
        <p:spPr bwMode="auto">
          <a:xfrm>
            <a:off x="3631374"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F</a:t>
            </a:r>
          </a:p>
        </p:txBody>
      </p:sp>
      <p:sp>
        <p:nvSpPr>
          <p:cNvPr id="111" name="Rectangle 110"/>
          <p:cNvSpPr/>
          <p:nvPr/>
        </p:nvSpPr>
        <p:spPr bwMode="auto">
          <a:xfrm>
            <a:off x="3953345"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G</a:t>
            </a:r>
          </a:p>
        </p:txBody>
      </p:sp>
      <p:sp>
        <p:nvSpPr>
          <p:cNvPr id="112" name="Rectangle 111"/>
          <p:cNvSpPr/>
          <p:nvPr/>
        </p:nvSpPr>
        <p:spPr bwMode="auto">
          <a:xfrm>
            <a:off x="4275313" y="3027493"/>
            <a:ext cx="310868" cy="388585"/>
          </a:xfrm>
          <a:prstGeom prst="rect">
            <a:avLst/>
          </a:prstGeom>
          <a:solidFill>
            <a:schemeClr val="accent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346" dirty="0">
                <a:solidFill>
                  <a:srgbClr val="FFFFFF"/>
                </a:solidFill>
                <a:effectLst>
                  <a:outerShdw blurRad="38100" dist="38100" dir="2700000" algn="tl">
                    <a:srgbClr val="000000">
                      <a:alpha val="43137"/>
                    </a:srgbClr>
                  </a:outerShdw>
                </a:effectLst>
              </a:rPr>
              <a:t>H</a:t>
            </a:r>
          </a:p>
        </p:txBody>
      </p:sp>
      <p:sp>
        <p:nvSpPr>
          <p:cNvPr id="115" name="Right Arrow 114"/>
          <p:cNvSpPr/>
          <p:nvPr/>
        </p:nvSpPr>
        <p:spPr bwMode="auto">
          <a:xfrm flipH="1">
            <a:off x="4801050" y="2910917"/>
            <a:ext cx="2091958" cy="621736"/>
          </a:xfrm>
          <a:prstGeom prst="rightArrow">
            <a:avLst/>
          </a:prstGeom>
          <a:solidFill>
            <a:schemeClr val="tx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346" dirty="0">
              <a:solidFill>
                <a:srgbClr val="FFFFFF"/>
              </a:solidFill>
              <a:effectLst>
                <a:outerShdw blurRad="38100" dist="38100" dir="2700000" algn="tl">
                  <a:srgbClr val="000000">
                    <a:alpha val="43137"/>
                  </a:srgbClr>
                </a:outerShdw>
              </a:effectLst>
              <a:latin typeface="Segoe" pitchFamily="34" charset="0"/>
            </a:endParaRPr>
          </a:p>
        </p:txBody>
      </p:sp>
      <p:sp>
        <p:nvSpPr>
          <p:cNvPr id="116" name="TextBox 115"/>
          <p:cNvSpPr txBox="1"/>
          <p:nvPr/>
        </p:nvSpPr>
        <p:spPr>
          <a:xfrm>
            <a:off x="4922093" y="3024000"/>
            <a:ext cx="2307263" cy="374846"/>
          </a:xfrm>
          <a:prstGeom prst="rect">
            <a:avLst/>
          </a:prstGeom>
          <a:noFill/>
        </p:spPr>
        <p:txBody>
          <a:bodyPr wrap="square" rtlCol="0">
            <a:spAutoFit/>
          </a:bodyPr>
          <a:lstStyle/>
          <a:p>
            <a:r>
              <a:rPr lang="en-US" sz="1836" dirty="0">
                <a:solidFill>
                  <a:srgbClr val="FFFFFF"/>
                </a:solidFill>
              </a:rPr>
              <a:t>8 Blocks Restored</a:t>
            </a:r>
          </a:p>
        </p:txBody>
      </p:sp>
      <p:sp>
        <p:nvSpPr>
          <p:cNvPr id="117" name="TextBox 116"/>
          <p:cNvSpPr txBox="1"/>
          <p:nvPr/>
        </p:nvSpPr>
        <p:spPr>
          <a:xfrm>
            <a:off x="6995407" y="4037813"/>
            <a:ext cx="2989897" cy="374846"/>
          </a:xfrm>
          <a:prstGeom prst="rect">
            <a:avLst/>
          </a:prstGeom>
          <a:noFill/>
        </p:spPr>
        <p:txBody>
          <a:bodyPr wrap="square" rtlCol="0">
            <a:spAutoFit/>
          </a:bodyPr>
          <a:lstStyle/>
          <a:p>
            <a:r>
              <a:rPr lang="en-US" sz="1836" dirty="0">
                <a:solidFill>
                  <a:srgbClr val="505050"/>
                </a:solidFill>
              </a:rPr>
              <a:t>DPM Recovery Point Area</a:t>
            </a:r>
          </a:p>
        </p:txBody>
      </p:sp>
    </p:spTree>
    <p:extLst>
      <p:ext uri="{BB962C8B-B14F-4D97-AF65-F5344CB8AC3E}">
        <p14:creationId xmlns:p14="http://schemas.microsoft.com/office/powerpoint/2010/main" val="240911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05"/>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500"/>
                                  </p:stCondLst>
                                  <p:childTnLst>
                                    <p:set>
                                      <p:cBhvr>
                                        <p:cTn id="12" dur="1" fill="hold">
                                          <p:stCondLst>
                                            <p:cond delay="0"/>
                                          </p:stCondLst>
                                        </p:cTn>
                                        <p:tgtEl>
                                          <p:spTgt spid="53"/>
                                        </p:tgtEl>
                                        <p:attrNameLst>
                                          <p:attrName>style.visibility</p:attrName>
                                        </p:attrNameLst>
                                      </p:cBhvr>
                                      <p:to>
                                        <p:strVal val="visible"/>
                                      </p:to>
                                    </p:se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106"/>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grpId="0" nodeType="afterEffect">
                                  <p:stCondLst>
                                    <p:cond delay="500"/>
                                  </p:stCondLst>
                                  <p:childTnLst>
                                    <p:set>
                                      <p:cBhvr>
                                        <p:cTn id="18" dur="1" fill="hold">
                                          <p:stCondLst>
                                            <p:cond delay="0"/>
                                          </p:stCondLst>
                                        </p:cTn>
                                        <p:tgtEl>
                                          <p:spTgt spid="47"/>
                                        </p:tgtEl>
                                        <p:attrNameLst>
                                          <p:attrName>style.visibility</p:attrName>
                                        </p:attrNameLst>
                                      </p:cBhvr>
                                      <p:to>
                                        <p:strVal val="visible"/>
                                      </p:to>
                                    </p:se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07"/>
                                        </p:tgtEl>
                                        <p:attrNameLst>
                                          <p:attrName>style.visibility</p:attrName>
                                        </p:attrNameLst>
                                      </p:cBhvr>
                                      <p:to>
                                        <p:strVal val="visible"/>
                                      </p:to>
                                    </p:set>
                                  </p:childTnLst>
                                </p:cTn>
                              </p:par>
                            </p:childTnLst>
                          </p:cTn>
                        </p:par>
                        <p:par>
                          <p:cTn id="22" fill="hold">
                            <p:stCondLst>
                              <p:cond delay="1000"/>
                            </p:stCondLst>
                            <p:childTnLst>
                              <p:par>
                                <p:cTn id="23" presetID="1" presetClass="entr" presetSubtype="0" fill="hold" grpId="0" nodeType="afterEffect">
                                  <p:stCondLst>
                                    <p:cond delay="500"/>
                                  </p:stCondLst>
                                  <p:childTnLst>
                                    <p:set>
                                      <p:cBhvr>
                                        <p:cTn id="24" dur="1" fill="hold">
                                          <p:stCondLst>
                                            <p:cond delay="0"/>
                                          </p:stCondLst>
                                        </p:cTn>
                                        <p:tgtEl>
                                          <p:spTgt spid="52"/>
                                        </p:tgtEl>
                                        <p:attrNameLst>
                                          <p:attrName>style.visibility</p:attrName>
                                        </p:attrNameLst>
                                      </p:cBhvr>
                                      <p:to>
                                        <p:strVal val="visible"/>
                                      </p:to>
                                    </p:set>
                                  </p:childTnLst>
                                </p:cTn>
                              </p:par>
                            </p:childTnLst>
                          </p:cTn>
                        </p:par>
                        <p:par>
                          <p:cTn id="25" fill="hold">
                            <p:stCondLst>
                              <p:cond delay="1500"/>
                            </p:stCondLst>
                            <p:childTnLst>
                              <p:par>
                                <p:cTn id="26" presetID="1" presetClass="entr" presetSubtype="0" fill="hold" grpId="0" nodeType="afterEffect">
                                  <p:stCondLst>
                                    <p:cond delay="0"/>
                                  </p:stCondLst>
                                  <p:childTnLst>
                                    <p:set>
                                      <p:cBhvr>
                                        <p:cTn id="27" dur="1" fill="hold">
                                          <p:stCondLst>
                                            <p:cond delay="0"/>
                                          </p:stCondLst>
                                        </p:cTn>
                                        <p:tgtEl>
                                          <p:spTgt spid="108"/>
                                        </p:tgtEl>
                                        <p:attrNameLst>
                                          <p:attrName>style.visibility</p:attrName>
                                        </p:attrNameLst>
                                      </p:cBhvr>
                                      <p:to>
                                        <p:strVal val="visible"/>
                                      </p:to>
                                    </p:set>
                                  </p:childTnLst>
                                </p:cTn>
                              </p:par>
                            </p:childTnLst>
                          </p:cTn>
                        </p:par>
                        <p:par>
                          <p:cTn id="28" fill="hold">
                            <p:stCondLst>
                              <p:cond delay="1500"/>
                            </p:stCondLst>
                            <p:childTnLst>
                              <p:par>
                                <p:cTn id="29" presetID="1" presetClass="entr" presetSubtype="0" fill="hold" grpId="0" nodeType="afterEffect">
                                  <p:stCondLst>
                                    <p:cond delay="500"/>
                                  </p:stCondLst>
                                  <p:childTnLst>
                                    <p:set>
                                      <p:cBhvr>
                                        <p:cTn id="30" dur="1" fill="hold">
                                          <p:stCondLst>
                                            <p:cond delay="0"/>
                                          </p:stCondLst>
                                        </p:cTn>
                                        <p:tgtEl>
                                          <p:spTgt spid="51"/>
                                        </p:tgtEl>
                                        <p:attrNameLst>
                                          <p:attrName>style.visibility</p:attrName>
                                        </p:attrNameLst>
                                      </p:cBhvr>
                                      <p:to>
                                        <p:strVal val="visible"/>
                                      </p:to>
                                    </p:set>
                                  </p:childTnLst>
                                </p:cTn>
                              </p:par>
                            </p:childTnLst>
                          </p:cTn>
                        </p:par>
                        <p:par>
                          <p:cTn id="31" fill="hold">
                            <p:stCondLst>
                              <p:cond delay="2000"/>
                            </p:stCondLst>
                            <p:childTnLst>
                              <p:par>
                                <p:cTn id="32" presetID="1" presetClass="entr" presetSubtype="0" fill="hold" grpId="0" nodeType="afterEffect">
                                  <p:stCondLst>
                                    <p:cond delay="0"/>
                                  </p:stCondLst>
                                  <p:childTnLst>
                                    <p:set>
                                      <p:cBhvr>
                                        <p:cTn id="33" dur="1" fill="hold">
                                          <p:stCondLst>
                                            <p:cond delay="0"/>
                                          </p:stCondLst>
                                        </p:cTn>
                                        <p:tgtEl>
                                          <p:spTgt spid="109"/>
                                        </p:tgtEl>
                                        <p:attrNameLst>
                                          <p:attrName>style.visibility</p:attrName>
                                        </p:attrNameLst>
                                      </p:cBhvr>
                                      <p:to>
                                        <p:strVal val="visible"/>
                                      </p:to>
                                    </p:set>
                                  </p:childTnLst>
                                </p:cTn>
                              </p:par>
                            </p:childTnLst>
                          </p:cTn>
                        </p:par>
                        <p:par>
                          <p:cTn id="34" fill="hold">
                            <p:stCondLst>
                              <p:cond delay="2000"/>
                            </p:stCondLst>
                            <p:childTnLst>
                              <p:par>
                                <p:cTn id="35" presetID="1" presetClass="entr" presetSubtype="0" fill="hold" grpId="0" nodeType="afterEffect">
                                  <p:stCondLst>
                                    <p:cond delay="500"/>
                                  </p:stCondLst>
                                  <p:childTnLst>
                                    <p:set>
                                      <p:cBhvr>
                                        <p:cTn id="36" dur="1" fill="hold">
                                          <p:stCondLst>
                                            <p:cond delay="0"/>
                                          </p:stCondLst>
                                        </p:cTn>
                                        <p:tgtEl>
                                          <p:spTgt spid="46"/>
                                        </p:tgtEl>
                                        <p:attrNameLst>
                                          <p:attrName>style.visibility</p:attrName>
                                        </p:attrNameLst>
                                      </p:cBhvr>
                                      <p:to>
                                        <p:strVal val="visible"/>
                                      </p:to>
                                    </p:set>
                                  </p:childTnLst>
                                </p:cTn>
                              </p:par>
                            </p:childTnLst>
                          </p:cTn>
                        </p:par>
                        <p:par>
                          <p:cTn id="37" fill="hold">
                            <p:stCondLst>
                              <p:cond delay="2500"/>
                            </p:stCondLst>
                            <p:childTnLst>
                              <p:par>
                                <p:cTn id="38" presetID="1" presetClass="entr" presetSubtype="0" fill="hold" grpId="0" nodeType="afterEffect">
                                  <p:stCondLst>
                                    <p:cond delay="0"/>
                                  </p:stCondLst>
                                  <p:childTnLst>
                                    <p:set>
                                      <p:cBhvr>
                                        <p:cTn id="39" dur="1" fill="hold">
                                          <p:stCondLst>
                                            <p:cond delay="0"/>
                                          </p:stCondLst>
                                        </p:cTn>
                                        <p:tgtEl>
                                          <p:spTgt spid="110"/>
                                        </p:tgtEl>
                                        <p:attrNameLst>
                                          <p:attrName>style.visibility</p:attrName>
                                        </p:attrNameLst>
                                      </p:cBhvr>
                                      <p:to>
                                        <p:strVal val="visible"/>
                                      </p:to>
                                    </p:set>
                                  </p:childTnLst>
                                </p:cTn>
                              </p:par>
                            </p:childTnLst>
                          </p:cTn>
                        </p:par>
                        <p:par>
                          <p:cTn id="40" fill="hold">
                            <p:stCondLst>
                              <p:cond delay="2500"/>
                            </p:stCondLst>
                            <p:childTnLst>
                              <p:par>
                                <p:cTn id="41" presetID="1" presetClass="entr" presetSubtype="0" fill="hold" grpId="0" nodeType="afterEffect">
                                  <p:stCondLst>
                                    <p:cond delay="500"/>
                                  </p:stCondLst>
                                  <p:childTnLst>
                                    <p:set>
                                      <p:cBhvr>
                                        <p:cTn id="42" dur="1" fill="hold">
                                          <p:stCondLst>
                                            <p:cond delay="0"/>
                                          </p:stCondLst>
                                        </p:cTn>
                                        <p:tgtEl>
                                          <p:spTgt spid="44"/>
                                        </p:tgtEl>
                                        <p:attrNameLst>
                                          <p:attrName>style.visibility</p:attrName>
                                        </p:attrNameLst>
                                      </p:cBhvr>
                                      <p:to>
                                        <p:strVal val="visible"/>
                                      </p:to>
                                    </p:set>
                                  </p:childTnLst>
                                </p:cTn>
                              </p:par>
                            </p:childTnLst>
                          </p:cTn>
                        </p:par>
                        <p:par>
                          <p:cTn id="43" fill="hold">
                            <p:stCondLst>
                              <p:cond delay="3000"/>
                            </p:stCondLst>
                            <p:childTnLst>
                              <p:par>
                                <p:cTn id="44" presetID="1" presetClass="entr" presetSubtype="0" fill="hold" grpId="0" nodeType="afterEffect">
                                  <p:stCondLst>
                                    <p:cond delay="0"/>
                                  </p:stCondLst>
                                  <p:childTnLst>
                                    <p:set>
                                      <p:cBhvr>
                                        <p:cTn id="45" dur="1" fill="hold">
                                          <p:stCondLst>
                                            <p:cond delay="0"/>
                                          </p:stCondLst>
                                        </p:cTn>
                                        <p:tgtEl>
                                          <p:spTgt spid="111"/>
                                        </p:tgtEl>
                                        <p:attrNameLst>
                                          <p:attrName>style.visibility</p:attrName>
                                        </p:attrNameLst>
                                      </p:cBhvr>
                                      <p:to>
                                        <p:strVal val="visible"/>
                                      </p:to>
                                    </p:set>
                                  </p:childTnLst>
                                </p:cTn>
                              </p:par>
                            </p:childTnLst>
                          </p:cTn>
                        </p:par>
                        <p:par>
                          <p:cTn id="46" fill="hold">
                            <p:stCondLst>
                              <p:cond delay="3000"/>
                            </p:stCondLst>
                            <p:childTnLst>
                              <p:par>
                                <p:cTn id="47" presetID="1" presetClass="entr" presetSubtype="0" fill="hold" grpId="0" nodeType="afterEffect">
                                  <p:stCondLst>
                                    <p:cond delay="500"/>
                                  </p:stCondLst>
                                  <p:childTnLst>
                                    <p:set>
                                      <p:cBhvr>
                                        <p:cTn id="48" dur="1" fill="hold">
                                          <p:stCondLst>
                                            <p:cond delay="0"/>
                                          </p:stCondLst>
                                        </p:cTn>
                                        <p:tgtEl>
                                          <p:spTgt spid="50"/>
                                        </p:tgtEl>
                                        <p:attrNameLst>
                                          <p:attrName>style.visibility</p:attrName>
                                        </p:attrNameLst>
                                      </p:cBhvr>
                                      <p:to>
                                        <p:strVal val="visible"/>
                                      </p:to>
                                    </p:set>
                                  </p:childTnLst>
                                </p:cTn>
                              </p:par>
                            </p:childTnLst>
                          </p:cTn>
                        </p:par>
                        <p:par>
                          <p:cTn id="49" fill="hold">
                            <p:stCondLst>
                              <p:cond delay="3500"/>
                            </p:stCondLst>
                            <p:childTnLst>
                              <p:par>
                                <p:cTn id="50" presetID="1" presetClass="entr" presetSubtype="0" fill="hold" grpId="0" nodeType="afterEffect">
                                  <p:stCondLst>
                                    <p:cond delay="0"/>
                                  </p:stCondLst>
                                  <p:childTnLst>
                                    <p:set>
                                      <p:cBhvr>
                                        <p:cTn id="51" dur="1" fill="hold">
                                          <p:stCondLst>
                                            <p:cond delay="0"/>
                                          </p:stCondLst>
                                        </p:cTn>
                                        <p:tgtEl>
                                          <p:spTgt spid="112"/>
                                        </p:tgtEl>
                                        <p:attrNameLst>
                                          <p:attrName>style.visibility</p:attrName>
                                        </p:attrNameLst>
                                      </p:cBhvr>
                                      <p:to>
                                        <p:strVal val="visible"/>
                                      </p:to>
                                    </p:set>
                                  </p:childTnLst>
                                </p:cTn>
                              </p:par>
                            </p:childTnLst>
                          </p:cTn>
                        </p:par>
                        <p:par>
                          <p:cTn id="52" fill="hold">
                            <p:stCondLst>
                              <p:cond delay="3500"/>
                            </p:stCondLst>
                            <p:childTnLst>
                              <p:par>
                                <p:cTn id="53" presetID="1" presetClass="entr" presetSubtype="0" fill="hold" grpId="0" nodeType="afterEffect">
                                  <p:stCondLst>
                                    <p:cond delay="0"/>
                                  </p:stCondLst>
                                  <p:childTnLst>
                                    <p:set>
                                      <p:cBhvr>
                                        <p:cTn id="54" dur="1" fill="hold">
                                          <p:stCondLst>
                                            <p:cond delay="0"/>
                                          </p:stCondLst>
                                        </p:cTn>
                                        <p:tgtEl>
                                          <p:spTgt spid="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50" grpId="0" animBg="1"/>
      <p:bldP spid="51" grpId="0" animBg="1"/>
      <p:bldP spid="52" grpId="0" animBg="1"/>
      <p:bldP spid="53" grpId="0" animBg="1"/>
      <p:bldP spid="105" grpId="0" animBg="1"/>
      <p:bldP spid="106" grpId="0" animBg="1"/>
      <p:bldP spid="107" grpId="0" animBg="1"/>
      <p:bldP spid="108" grpId="0" animBg="1"/>
      <p:bldP spid="109" grpId="0" animBg="1"/>
      <p:bldP spid="110" grpId="0" animBg="1"/>
      <p:bldP spid="111" grpId="0" animBg="1"/>
      <p:bldP spid="112" grpId="0" animBg="1"/>
      <p:bldP spid="1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SharePoint native backup/restore recap</a:t>
            </a:r>
            <a:endParaRPr lang="en-GB" dirty="0"/>
          </a:p>
        </p:txBody>
      </p:sp>
      <p:graphicFrame>
        <p:nvGraphicFramePr>
          <p:cNvPr id="4" name="Diagram 3"/>
          <p:cNvGraphicFramePr/>
          <p:nvPr>
            <p:extLst>
              <p:ext uri="{D42A27DB-BD31-4B8C-83A1-F6EECF244321}">
                <p14:modId xmlns:p14="http://schemas.microsoft.com/office/powerpoint/2010/main" val="706857231"/>
              </p:ext>
            </p:extLst>
          </p:nvPr>
        </p:nvGraphicFramePr>
        <p:xfrm>
          <a:off x="1357697" y="1467203"/>
          <a:ext cx="9721080"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1941230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8000" dirty="0" smtClean="0"/>
              <a:t>Recovering SharePoint data</a:t>
            </a:r>
            <a:endParaRPr lang="en-GB" sz="8000" dirty="0"/>
          </a:p>
        </p:txBody>
      </p:sp>
    </p:spTree>
    <p:extLst>
      <p:ext uri="{BB962C8B-B14F-4D97-AF65-F5344CB8AC3E}">
        <p14:creationId xmlns:p14="http://schemas.microsoft.com/office/powerpoint/2010/main" val="365740234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4346029" y="1913086"/>
            <a:ext cx="6141409" cy="2482387"/>
          </a:xfrm>
          <a:prstGeom prst="rect">
            <a:avLst/>
          </a:prstGeom>
          <a:noFill/>
          <a:ln w="12700">
            <a:solidFill>
              <a:schemeClr val="accent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GB" dirty="0" smtClean="0"/>
              <a:t>Recovery: data flow (databases)</a:t>
            </a:r>
            <a:endParaRPr lang="en-GB" dirty="0"/>
          </a:p>
        </p:txBody>
      </p:sp>
      <p:pic>
        <p:nvPicPr>
          <p:cNvPr id="6"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1653133" y="3761679"/>
            <a:ext cx="1828800" cy="1828800"/>
          </a:xfrm>
          <a:prstGeom prst="rect">
            <a:avLst/>
          </a:prstGeom>
          <a:noFill/>
        </p:spPr>
      </p:pic>
      <p:pic>
        <p:nvPicPr>
          <p:cNvPr id="7"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798949" y="4696934"/>
            <a:ext cx="561554" cy="561554"/>
          </a:xfrm>
          <a:prstGeom prst="rect">
            <a:avLst/>
          </a:prstGeom>
          <a:noFill/>
        </p:spPr>
      </p:pic>
      <p:pic>
        <p:nvPicPr>
          <p:cNvPr id="13"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861314" y="4907227"/>
            <a:ext cx="561554" cy="561554"/>
          </a:xfrm>
          <a:prstGeom prst="rect">
            <a:avLst/>
          </a:prstGeom>
          <a:noFill/>
        </p:spPr>
      </p:pic>
      <p:pic>
        <p:nvPicPr>
          <p:cNvPr id="1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079726" y="5000369"/>
            <a:ext cx="561554" cy="561554"/>
          </a:xfrm>
          <a:prstGeom prst="rect">
            <a:avLst/>
          </a:prstGeom>
          <a:noFill/>
        </p:spPr>
      </p:pic>
      <p:pic>
        <p:nvPicPr>
          <p:cNvPr id="15"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4913620" y="2330882"/>
            <a:ext cx="1828800" cy="1828800"/>
          </a:xfrm>
          <a:prstGeom prst="rect">
            <a:avLst/>
          </a:prstGeom>
          <a:noFill/>
        </p:spPr>
      </p:pic>
      <p:cxnSp>
        <p:nvCxnSpPr>
          <p:cNvPr id="24" name="Straight Arrow Connector 23"/>
          <p:cNvCxnSpPr/>
          <p:nvPr/>
        </p:nvCxnSpPr>
        <p:spPr>
          <a:xfrm flipV="1">
            <a:off x="2959946" y="3245282"/>
            <a:ext cx="2255272" cy="630059"/>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754955" y="1941916"/>
            <a:ext cx="213693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SharePoint server</a:t>
            </a:r>
          </a:p>
        </p:txBody>
      </p:sp>
      <p:sp>
        <p:nvSpPr>
          <p:cNvPr id="26" name="TextBox 25"/>
          <p:cNvSpPr txBox="1"/>
          <p:nvPr/>
        </p:nvSpPr>
        <p:spPr>
          <a:xfrm>
            <a:off x="7809963" y="1941917"/>
            <a:ext cx="209102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Database servers</a:t>
            </a:r>
          </a:p>
        </p:txBody>
      </p:sp>
      <p:sp>
        <p:nvSpPr>
          <p:cNvPr id="27" name="TextBox 26"/>
          <p:cNvSpPr txBox="1"/>
          <p:nvPr/>
        </p:nvSpPr>
        <p:spPr>
          <a:xfrm>
            <a:off x="1781003" y="5616793"/>
            <a:ext cx="1547411"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DPM server</a:t>
            </a:r>
          </a:p>
        </p:txBody>
      </p:sp>
      <p:cxnSp>
        <p:nvCxnSpPr>
          <p:cNvPr id="39" name="Straight Arrow Connector 38"/>
          <p:cNvCxnSpPr/>
          <p:nvPr/>
        </p:nvCxnSpPr>
        <p:spPr>
          <a:xfrm>
            <a:off x="8162103" y="4228710"/>
            <a:ext cx="0" cy="49268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47"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8658639" y="2374830"/>
            <a:ext cx="1828800" cy="1828800"/>
          </a:xfrm>
          <a:prstGeom prst="rect">
            <a:avLst/>
          </a:prstGeom>
          <a:noFill/>
        </p:spPr>
      </p:pic>
      <p:pic>
        <p:nvPicPr>
          <p:cNvPr id="48"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7315159" y="2381857"/>
            <a:ext cx="1828800" cy="1828800"/>
          </a:xfrm>
          <a:prstGeom prst="rect">
            <a:avLst/>
          </a:prstGeom>
          <a:noFill/>
        </p:spPr>
      </p:pic>
      <p:pic>
        <p:nvPicPr>
          <p:cNvPr id="55"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143958" y="3509994"/>
            <a:ext cx="561554" cy="561554"/>
          </a:xfrm>
          <a:prstGeom prst="rect">
            <a:avLst/>
          </a:prstGeom>
          <a:noFill/>
        </p:spPr>
      </p:pic>
      <p:pic>
        <p:nvPicPr>
          <p:cNvPr id="56"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006660" y="3597422"/>
            <a:ext cx="561554" cy="561554"/>
          </a:xfrm>
          <a:prstGeom prst="rect">
            <a:avLst/>
          </a:prstGeom>
          <a:noFill/>
        </p:spPr>
      </p:pic>
      <p:cxnSp>
        <p:nvCxnSpPr>
          <p:cNvPr id="75" name="Straight Arrow Connector 74"/>
          <p:cNvCxnSpPr/>
          <p:nvPr/>
        </p:nvCxnSpPr>
        <p:spPr>
          <a:xfrm>
            <a:off x="9573039" y="4210657"/>
            <a:ext cx="0" cy="1014797"/>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3257436" y="4721398"/>
            <a:ext cx="4921200" cy="0"/>
          </a:xfrm>
          <a:prstGeom prst="straightConnector1">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3257435" y="5225454"/>
            <a:ext cx="6336000" cy="0"/>
          </a:xfrm>
          <a:prstGeom prst="straightConnector1">
            <a:avLst/>
          </a:prstGeom>
          <a:ln w="381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95"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861314" y="4907615"/>
            <a:ext cx="561554" cy="561554"/>
          </a:xfrm>
          <a:prstGeom prst="rect">
            <a:avLst/>
          </a:prstGeom>
          <a:noFill/>
        </p:spPr>
      </p:pic>
      <p:pic>
        <p:nvPicPr>
          <p:cNvPr id="32" name="Picture 5" descr="C:\Users\mitchellg\Desktop\Folder.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9706048" y="3700365"/>
            <a:ext cx="791029" cy="791029"/>
          </a:xfrm>
          <a:prstGeom prst="rect">
            <a:avLst/>
          </a:prstGeom>
          <a:noFill/>
        </p:spPr>
      </p:pic>
      <p:pic>
        <p:nvPicPr>
          <p:cNvPr id="97"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079726" y="4999981"/>
            <a:ext cx="561554" cy="561554"/>
          </a:xfrm>
          <a:prstGeom prst="rect">
            <a:avLst/>
          </a:prstGeom>
          <a:noFill/>
        </p:spPr>
      </p:pic>
    </p:spTree>
    <p:extLst>
      <p:ext uri="{BB962C8B-B14F-4D97-AF65-F5344CB8AC3E}">
        <p14:creationId xmlns:p14="http://schemas.microsoft.com/office/powerpoint/2010/main" val="37803140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1500"/>
                            </p:stCondLst>
                            <p:childTnLst>
                              <p:par>
                                <p:cTn id="13" presetID="50" presetClass="path" presetSubtype="0" accel="50000" decel="50000" fill="hold" nodeType="afterEffect">
                                  <p:stCondLst>
                                    <p:cond delay="0"/>
                                  </p:stCondLst>
                                  <p:childTnLst>
                                    <p:animMotion origin="layout" path="M 0.49425 -0.18793 C 0.49489 -0.16705 0.48481 -0.09238 0.4857 -0.07082 C 0.42903 -0.05266 0.175 -0.07763 0.0942 -0.06469 C 0.01315 -0.05266 0.01851 0.01066 -0.00587 0.01793 " pathEditMode="fixed" rAng="0" ptsTypes="AAAA">
                                      <p:cBhvr>
                                        <p:cTn id="14" dur="2000" spd="-100000" fill="hold"/>
                                        <p:tgtEl>
                                          <p:spTgt spid="95"/>
                                        </p:tgtEl>
                                        <p:attrNameLst>
                                          <p:attrName>ppt_x</p:attrName>
                                          <p:attrName>ppt_y</p:attrName>
                                        </p:attrNameLst>
                                      </p:cBhvr>
                                      <p:rCtr x="-25006" y="10281"/>
                                    </p:animMotion>
                                  </p:childTnLst>
                                </p:cTn>
                              </p:par>
                            </p:childTnLst>
                          </p:cTn>
                        </p:par>
                        <p:par>
                          <p:cTn id="15" fill="hold">
                            <p:stCondLst>
                              <p:cond delay="3500"/>
                            </p:stCondLst>
                            <p:childTnLst>
                              <p:par>
                                <p:cTn id="16" presetID="22" presetClass="entr" presetSubtype="8"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ipe(left)">
                                      <p:cBhvr>
                                        <p:cTn id="27" dur="500"/>
                                        <p:tgtEl>
                                          <p:spTgt spid="79"/>
                                        </p:tgtEl>
                                      </p:cBhvr>
                                    </p:animEffect>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wipe(down)">
                                      <p:cBhvr>
                                        <p:cTn id="31" dur="500"/>
                                        <p:tgtEl>
                                          <p:spTgt spid="75"/>
                                        </p:tgtEl>
                                      </p:cBhvr>
                                    </p:animEffect>
                                  </p:childTnLst>
                                </p:cTn>
                              </p:par>
                              <p:par>
                                <p:cTn id="32" presetID="50" presetClass="path" presetSubtype="0" accel="50000" decel="50000" fill="hold" nodeType="withEffect">
                                  <p:stCondLst>
                                    <p:cond delay="0"/>
                                  </p:stCondLst>
                                  <p:childTnLst>
                                    <p:animMotion origin="layout" path="M 0.60761 -0.15842 C 0.60634 -0.15275 0.58693 -0.15729 0.58221 -0.13323 C 0.57736 -0.10894 0.61604 -0.03336 0.57864 -0.01339 C 0.52196 0.00477 0.45635 -0.01702 0.3758 -0.00431 C 0.3121 -0.00159 0.23922 -0.00772 0.17475 -0.0059 C 0.1108 -0.00499 0.03102 2.90513E-7 -3.63288E-6 2.90513E-7 " pathEditMode="fixed" rAng="0" ptsTypes="AAAAAA">
                                      <p:cBhvr>
                                        <p:cTn id="33" dur="2000" spd="-100000" fill="hold"/>
                                        <p:tgtEl>
                                          <p:spTgt spid="97"/>
                                        </p:tgtEl>
                                        <p:attrNameLst>
                                          <p:attrName>ppt_x</p:attrName>
                                          <p:attrName>ppt_y</p:attrName>
                                        </p:attrNameLst>
                                      </p:cBhvr>
                                      <p:rCtr x="-30380" y="792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4346029" y="1913086"/>
            <a:ext cx="6141409" cy="2482387"/>
          </a:xfrm>
          <a:prstGeom prst="rect">
            <a:avLst/>
          </a:prstGeom>
          <a:noFill/>
          <a:ln w="12700">
            <a:solidFill>
              <a:schemeClr val="accent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GB" dirty="0" smtClean="0"/>
              <a:t>Recovery: data flow (sites, lists, and items)</a:t>
            </a:r>
            <a:endParaRPr lang="en-GB" dirty="0"/>
          </a:p>
        </p:txBody>
      </p:sp>
      <p:pic>
        <p:nvPicPr>
          <p:cNvPr id="6"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1653133" y="3761679"/>
            <a:ext cx="1828800" cy="1828800"/>
          </a:xfrm>
          <a:prstGeom prst="rect">
            <a:avLst/>
          </a:prstGeom>
          <a:noFill/>
        </p:spPr>
      </p:pic>
      <p:pic>
        <p:nvPicPr>
          <p:cNvPr id="7"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798949" y="4696934"/>
            <a:ext cx="561554" cy="561554"/>
          </a:xfrm>
          <a:prstGeom prst="rect">
            <a:avLst/>
          </a:prstGeom>
          <a:noFill/>
        </p:spPr>
      </p:pic>
      <p:pic>
        <p:nvPicPr>
          <p:cNvPr id="13"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861314" y="4907227"/>
            <a:ext cx="561554" cy="561554"/>
          </a:xfrm>
          <a:prstGeom prst="rect">
            <a:avLst/>
          </a:prstGeom>
          <a:noFill/>
        </p:spPr>
      </p:pic>
      <p:pic>
        <p:nvPicPr>
          <p:cNvPr id="1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079726" y="5000369"/>
            <a:ext cx="561554" cy="561554"/>
          </a:xfrm>
          <a:prstGeom prst="rect">
            <a:avLst/>
          </a:prstGeom>
          <a:noFill/>
        </p:spPr>
      </p:pic>
      <p:pic>
        <p:nvPicPr>
          <p:cNvPr id="15"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4913620" y="2330882"/>
            <a:ext cx="1828800" cy="1828800"/>
          </a:xfrm>
          <a:prstGeom prst="rect">
            <a:avLst/>
          </a:prstGeom>
          <a:noFill/>
        </p:spPr>
      </p:pic>
      <p:cxnSp>
        <p:nvCxnSpPr>
          <p:cNvPr id="24" name="Straight Arrow Connector 23"/>
          <p:cNvCxnSpPr/>
          <p:nvPr/>
        </p:nvCxnSpPr>
        <p:spPr>
          <a:xfrm flipV="1">
            <a:off x="3049885" y="4001318"/>
            <a:ext cx="6228366" cy="950492"/>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754955" y="1941916"/>
            <a:ext cx="213693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SharePoint server</a:t>
            </a:r>
          </a:p>
        </p:txBody>
      </p:sp>
      <p:sp>
        <p:nvSpPr>
          <p:cNvPr id="26" name="TextBox 25"/>
          <p:cNvSpPr txBox="1"/>
          <p:nvPr/>
        </p:nvSpPr>
        <p:spPr>
          <a:xfrm>
            <a:off x="7809963" y="1941917"/>
            <a:ext cx="209102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Database servers</a:t>
            </a:r>
          </a:p>
        </p:txBody>
      </p:sp>
      <p:sp>
        <p:nvSpPr>
          <p:cNvPr id="27" name="TextBox 26"/>
          <p:cNvSpPr txBox="1"/>
          <p:nvPr/>
        </p:nvSpPr>
        <p:spPr>
          <a:xfrm>
            <a:off x="1781003" y="5616793"/>
            <a:ext cx="1547411"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DPM server</a:t>
            </a:r>
          </a:p>
        </p:txBody>
      </p:sp>
      <p:pic>
        <p:nvPicPr>
          <p:cNvPr id="47"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8658639" y="2374830"/>
            <a:ext cx="1828800" cy="1828800"/>
          </a:xfrm>
          <a:prstGeom prst="rect">
            <a:avLst/>
          </a:prstGeom>
          <a:noFill/>
        </p:spPr>
      </p:pic>
      <p:pic>
        <p:nvPicPr>
          <p:cNvPr id="48"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7315159" y="2381857"/>
            <a:ext cx="1828800" cy="1828800"/>
          </a:xfrm>
          <a:prstGeom prst="rect">
            <a:avLst/>
          </a:prstGeom>
          <a:noFill/>
        </p:spPr>
      </p:pic>
      <p:pic>
        <p:nvPicPr>
          <p:cNvPr id="55"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143958" y="3509994"/>
            <a:ext cx="561554" cy="561554"/>
          </a:xfrm>
          <a:prstGeom prst="rect">
            <a:avLst/>
          </a:prstGeom>
          <a:noFill/>
        </p:spPr>
      </p:pic>
      <p:pic>
        <p:nvPicPr>
          <p:cNvPr id="56"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006660" y="3597422"/>
            <a:ext cx="561554" cy="561554"/>
          </a:xfrm>
          <a:prstGeom prst="rect">
            <a:avLst/>
          </a:prstGeom>
          <a:noFill/>
        </p:spPr>
      </p:pic>
      <p:cxnSp>
        <p:nvCxnSpPr>
          <p:cNvPr id="72" name="Straight Arrow Connector 71"/>
          <p:cNvCxnSpPr/>
          <p:nvPr/>
        </p:nvCxnSpPr>
        <p:spPr>
          <a:xfrm>
            <a:off x="6417008" y="3488937"/>
            <a:ext cx="1284685"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3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079726" y="4995725"/>
            <a:ext cx="561554" cy="561554"/>
          </a:xfrm>
          <a:prstGeom prst="rect">
            <a:avLst/>
          </a:prstGeom>
          <a:noFill/>
        </p:spPr>
      </p:pic>
      <p:pic>
        <p:nvPicPr>
          <p:cNvPr id="40" name="Picture 5" descr="C:\Users\mitchellg\Desktop\Folder.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4589806" y="2632024"/>
            <a:ext cx="791029" cy="791029"/>
          </a:xfrm>
          <a:prstGeom prst="rect">
            <a:avLst/>
          </a:prstGeom>
          <a:noFill/>
        </p:spPr>
      </p:pic>
      <p:pic>
        <p:nvPicPr>
          <p:cNvPr id="41" name="Picture 3" descr="\\MAGNUM\Projects\Microsoft\Cloud Power FY12\Design\ICONS_PNG\Document.png"/>
          <p:cNvPicPr>
            <a:picLocks noChangeAspect="1" noChangeArrowheads="1"/>
          </p:cNvPicPr>
          <p:nvPr/>
        </p:nvPicPr>
        <p:blipFill>
          <a:blip r:embed="rId6" cstate="print">
            <a:duotone>
              <a:prstClr val="black"/>
              <a:schemeClr val="tx2">
                <a:tint val="45000"/>
                <a:satMod val="400000"/>
              </a:schemeClr>
            </a:duotone>
          </a:blip>
          <a:stretch>
            <a:fillRect/>
          </a:stretch>
        </p:blipFill>
        <p:spPr bwMode="auto">
          <a:xfrm>
            <a:off x="5799223" y="2915247"/>
            <a:ext cx="478064" cy="478064"/>
          </a:xfrm>
          <a:prstGeom prst="rect">
            <a:avLst/>
          </a:prstGeom>
          <a:noFill/>
        </p:spPr>
      </p:pic>
      <p:sp>
        <p:nvSpPr>
          <p:cNvPr id="42" name="TextBox 41"/>
          <p:cNvSpPr txBox="1"/>
          <p:nvPr/>
        </p:nvSpPr>
        <p:spPr>
          <a:xfrm>
            <a:off x="4559936" y="3290000"/>
            <a:ext cx="848630" cy="544765"/>
          </a:xfrm>
          <a:prstGeom prst="rect">
            <a:avLst/>
          </a:prstGeom>
          <a:noFill/>
        </p:spPr>
        <p:txBody>
          <a:bodyPr wrap="none" lIns="182880" tIns="146304" rIns="182880" bIns="146304" rtlCol="0">
            <a:spAutoFit/>
          </a:bodyPr>
          <a:lstStyle/>
          <a:p>
            <a:pPr algn="ctr">
              <a:lnSpc>
                <a:spcPct val="90000"/>
              </a:lnSpc>
              <a:spcAft>
                <a:spcPts val="600"/>
              </a:spcAft>
            </a:pPr>
            <a:r>
              <a:rPr lang="en-GB" dirty="0" smtClean="0">
                <a:gradFill>
                  <a:gsLst>
                    <a:gs pos="2917">
                      <a:srgbClr val="505050"/>
                    </a:gs>
                    <a:gs pos="30000">
                      <a:srgbClr val="505050"/>
                    </a:gs>
                  </a:gsLst>
                  <a:lin ang="5400000" scaled="0"/>
                </a:gradFill>
              </a:rPr>
              <a:t>CMP</a:t>
            </a:r>
          </a:p>
        </p:txBody>
      </p:sp>
      <p:cxnSp>
        <p:nvCxnSpPr>
          <p:cNvPr id="32" name="Straight Arrow Connector 31"/>
          <p:cNvCxnSpPr/>
          <p:nvPr/>
        </p:nvCxnSpPr>
        <p:spPr>
          <a:xfrm>
            <a:off x="6417008" y="3065214"/>
            <a:ext cx="2726951"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6417008" y="3065214"/>
            <a:ext cx="2726951" cy="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16753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42" presetClass="path" presetSubtype="0" accel="50000" decel="50000" fill="hold" nodeType="withEffect">
                                  <p:stCondLst>
                                    <p:cond delay="0"/>
                                  </p:stCondLst>
                                  <p:childTnLst>
                                    <p:animMotion origin="layout" path="M -3.63288E-6 4.21698E-6 L 0.58234 -0.20813 " pathEditMode="relative" rAng="0" ptsTypes="AA">
                                      <p:cBhvr>
                                        <p:cTn id="9" dur="2000" fill="hold"/>
                                        <p:tgtEl>
                                          <p:spTgt spid="34"/>
                                        </p:tgtEl>
                                        <p:attrNameLst>
                                          <p:attrName>ppt_x</p:attrName>
                                          <p:attrName>ppt_y</p:attrName>
                                        </p:attrNameLst>
                                      </p:cBhvr>
                                      <p:rCtr x="29117" y="-10418"/>
                                    </p:animMotion>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1000"/>
                                        <p:tgtEl>
                                          <p:spTgt spid="32"/>
                                        </p:tgtEl>
                                      </p:cBhvr>
                                    </p:animEffect>
                                  </p:childTnLst>
                                </p:cTn>
                              </p:par>
                            </p:childTnLst>
                          </p:cTn>
                        </p:par>
                        <p:par>
                          <p:cTn id="15" fill="hold">
                            <p:stCondLst>
                              <p:cond delay="1000"/>
                            </p:stCondLst>
                            <p:childTnLst>
                              <p:par>
                                <p:cTn id="16" presetID="10" presetClass="exit" presetSubtype="0" fill="hold" nodeType="afterEffect">
                                  <p:stCondLst>
                                    <p:cond delay="0"/>
                                  </p:stCondLst>
                                  <p:childTnLst>
                                    <p:animEffect transition="out" filter="fade">
                                      <p:cBhvr>
                                        <p:cTn id="17" dur="500"/>
                                        <p:tgtEl>
                                          <p:spTgt spid="32"/>
                                        </p:tgtEl>
                                      </p:cBhvr>
                                    </p:animEffect>
                                    <p:set>
                                      <p:cBhvr>
                                        <p:cTn id="18" dur="1" fill="hold">
                                          <p:stCondLst>
                                            <p:cond delay="499"/>
                                          </p:stCondLst>
                                        </p:cTn>
                                        <p:tgtEl>
                                          <p:spTgt spid="32"/>
                                        </p:tgtEl>
                                        <p:attrNameLst>
                                          <p:attrName>style.visibility</p:attrName>
                                        </p:attrNameLst>
                                      </p:cBhvr>
                                      <p:to>
                                        <p:strVal val="hidden"/>
                                      </p:to>
                                    </p:se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right)">
                                      <p:cBhvr>
                                        <p:cTn id="22" dur="1000"/>
                                        <p:tgtEl>
                                          <p:spTgt spid="35"/>
                                        </p:tgtEl>
                                      </p:cBhvr>
                                    </p:animEffect>
                                  </p:childTnLst>
                                </p:cTn>
                              </p:par>
                            </p:childTnLst>
                          </p:cTn>
                        </p:par>
                        <p:par>
                          <p:cTn id="23" fill="hold">
                            <p:stCondLst>
                              <p:cond delay="2500"/>
                            </p:stCondLst>
                            <p:childTnLst>
                              <p:par>
                                <p:cTn id="24" presetID="10" presetClass="exit" presetSubtype="0" fill="hold" nodeType="afterEffect">
                                  <p:stCondLst>
                                    <p:cond delay="0"/>
                                  </p:stCondLst>
                                  <p:childTnLst>
                                    <p:animEffect transition="out" filter="fade">
                                      <p:cBhvr>
                                        <p:cTn id="25" dur="500"/>
                                        <p:tgtEl>
                                          <p:spTgt spid="35"/>
                                        </p:tgtEl>
                                      </p:cBhvr>
                                    </p:animEffect>
                                    <p:set>
                                      <p:cBhvr>
                                        <p:cTn id="26" dur="1" fill="hold">
                                          <p:stCondLst>
                                            <p:cond delay="499"/>
                                          </p:stCondLst>
                                        </p:cTn>
                                        <p:tgtEl>
                                          <p:spTgt spid="35"/>
                                        </p:tgtEl>
                                        <p:attrNameLst>
                                          <p:attrName>style.visibility</p:attrName>
                                        </p:attrNameLst>
                                      </p:cBhvr>
                                      <p:to>
                                        <p:strVal val="hidden"/>
                                      </p:to>
                                    </p:se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par>
                                <p:cTn id="39" presetID="10"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par>
                                <p:cTn id="42" presetID="42" presetClass="path" presetSubtype="0" accel="50000" decel="50000" fill="hold" nodeType="withEffect">
                                  <p:stCondLst>
                                    <p:cond delay="0"/>
                                  </p:stCondLst>
                                  <p:childTnLst>
                                    <p:animMotion origin="layout" path="M -0.00281 0.04675 L 0.16939 0.04789 " pathEditMode="relative" rAng="0" ptsTypes="AA">
                                      <p:cBhvr>
                                        <p:cTn id="43" dur="2000" fill="hold"/>
                                        <p:tgtEl>
                                          <p:spTgt spid="41"/>
                                        </p:tgtEl>
                                        <p:attrNameLst>
                                          <p:attrName>ppt_x</p:attrName>
                                          <p:attrName>ppt_y</p:attrName>
                                        </p:attrNameLst>
                                      </p:cBhvr>
                                      <p:rCtr x="8604" y="45"/>
                                    </p:animMotion>
                                  </p:childTnLst>
                                </p:cTn>
                              </p:par>
                            </p:childTnLst>
                          </p:cTn>
                        </p:par>
                        <p:par>
                          <p:cTn id="44" fill="hold">
                            <p:stCondLst>
                              <p:cond delay="2000"/>
                            </p:stCondLst>
                            <p:childTnLst>
                              <p:par>
                                <p:cTn id="45" presetID="10" presetClass="exit" presetSubtype="0" fill="hold" nodeType="afterEffect">
                                  <p:stCondLst>
                                    <p:cond delay="0"/>
                                  </p:stCondLst>
                                  <p:childTnLst>
                                    <p:animEffect transition="out" filter="fade">
                                      <p:cBhvr>
                                        <p:cTn id="46" dur="500"/>
                                        <p:tgtEl>
                                          <p:spTgt spid="41"/>
                                        </p:tgtEl>
                                      </p:cBhvr>
                                    </p:animEffect>
                                    <p:set>
                                      <p:cBhvr>
                                        <p:cTn id="47"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4346029" y="1913086"/>
            <a:ext cx="6141409" cy="2482387"/>
          </a:xfrm>
          <a:prstGeom prst="rect">
            <a:avLst/>
          </a:prstGeom>
          <a:noFill/>
          <a:ln w="12700">
            <a:solidFill>
              <a:schemeClr val="accent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GB" dirty="0" smtClean="0"/>
              <a:t>Recovery: data flow (sites, lists, and items)</a:t>
            </a:r>
            <a:endParaRPr lang="en-GB" dirty="0"/>
          </a:p>
        </p:txBody>
      </p:sp>
      <p:pic>
        <p:nvPicPr>
          <p:cNvPr id="6"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1653133" y="3761679"/>
            <a:ext cx="1828800" cy="1828800"/>
          </a:xfrm>
          <a:prstGeom prst="rect">
            <a:avLst/>
          </a:prstGeom>
          <a:noFill/>
        </p:spPr>
      </p:pic>
      <p:pic>
        <p:nvPicPr>
          <p:cNvPr id="7"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798949" y="4696934"/>
            <a:ext cx="561554" cy="561554"/>
          </a:xfrm>
          <a:prstGeom prst="rect">
            <a:avLst/>
          </a:prstGeom>
          <a:noFill/>
        </p:spPr>
      </p:pic>
      <p:pic>
        <p:nvPicPr>
          <p:cNvPr id="13"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861314" y="4907227"/>
            <a:ext cx="561554" cy="561554"/>
          </a:xfrm>
          <a:prstGeom prst="rect">
            <a:avLst/>
          </a:prstGeom>
          <a:noFill/>
        </p:spPr>
      </p:pic>
      <p:pic>
        <p:nvPicPr>
          <p:cNvPr id="1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079726" y="5000369"/>
            <a:ext cx="561554" cy="561554"/>
          </a:xfrm>
          <a:prstGeom prst="rect">
            <a:avLst/>
          </a:prstGeom>
          <a:noFill/>
        </p:spPr>
      </p:pic>
      <p:pic>
        <p:nvPicPr>
          <p:cNvPr id="15"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4913620" y="2330882"/>
            <a:ext cx="1828800" cy="1828800"/>
          </a:xfrm>
          <a:prstGeom prst="rect">
            <a:avLst/>
          </a:prstGeom>
          <a:noFill/>
        </p:spPr>
      </p:pic>
      <p:cxnSp>
        <p:nvCxnSpPr>
          <p:cNvPr id="24" name="Straight Arrow Connector 23"/>
          <p:cNvCxnSpPr/>
          <p:nvPr/>
        </p:nvCxnSpPr>
        <p:spPr>
          <a:xfrm flipV="1">
            <a:off x="3049885" y="4001318"/>
            <a:ext cx="6228366" cy="950492"/>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754955" y="1941916"/>
            <a:ext cx="213693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SharePoint server</a:t>
            </a:r>
          </a:p>
        </p:txBody>
      </p:sp>
      <p:sp>
        <p:nvSpPr>
          <p:cNvPr id="26" name="TextBox 25"/>
          <p:cNvSpPr txBox="1"/>
          <p:nvPr/>
        </p:nvSpPr>
        <p:spPr>
          <a:xfrm>
            <a:off x="7809963" y="1941917"/>
            <a:ext cx="209102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Database servers</a:t>
            </a:r>
          </a:p>
        </p:txBody>
      </p:sp>
      <p:sp>
        <p:nvSpPr>
          <p:cNvPr id="27" name="TextBox 26"/>
          <p:cNvSpPr txBox="1"/>
          <p:nvPr/>
        </p:nvSpPr>
        <p:spPr>
          <a:xfrm>
            <a:off x="1781003" y="5616793"/>
            <a:ext cx="1547411"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DPM server</a:t>
            </a:r>
          </a:p>
        </p:txBody>
      </p:sp>
      <p:pic>
        <p:nvPicPr>
          <p:cNvPr id="47"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8658639" y="2374830"/>
            <a:ext cx="1828800" cy="1828800"/>
          </a:xfrm>
          <a:prstGeom prst="rect">
            <a:avLst/>
          </a:prstGeom>
          <a:noFill/>
        </p:spPr>
      </p:pic>
      <p:pic>
        <p:nvPicPr>
          <p:cNvPr id="48"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7315159" y="2381857"/>
            <a:ext cx="1828800" cy="1828800"/>
          </a:xfrm>
          <a:prstGeom prst="rect">
            <a:avLst/>
          </a:prstGeom>
          <a:noFill/>
        </p:spPr>
      </p:pic>
      <p:pic>
        <p:nvPicPr>
          <p:cNvPr id="55"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143958" y="3509994"/>
            <a:ext cx="561554" cy="561554"/>
          </a:xfrm>
          <a:prstGeom prst="rect">
            <a:avLst/>
          </a:prstGeom>
          <a:noFill/>
        </p:spPr>
      </p:pic>
      <p:pic>
        <p:nvPicPr>
          <p:cNvPr id="56"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006660" y="3597422"/>
            <a:ext cx="561554" cy="561554"/>
          </a:xfrm>
          <a:prstGeom prst="rect">
            <a:avLst/>
          </a:prstGeom>
          <a:noFill/>
        </p:spPr>
      </p:pic>
      <p:cxnSp>
        <p:nvCxnSpPr>
          <p:cNvPr id="72" name="Straight Arrow Connector 71"/>
          <p:cNvCxnSpPr/>
          <p:nvPr/>
        </p:nvCxnSpPr>
        <p:spPr>
          <a:xfrm>
            <a:off x="6417008" y="3488937"/>
            <a:ext cx="1284685"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3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079726" y="4995725"/>
            <a:ext cx="561554" cy="561554"/>
          </a:xfrm>
          <a:prstGeom prst="rect">
            <a:avLst/>
          </a:prstGeom>
          <a:noFill/>
        </p:spPr>
      </p:pic>
      <p:pic>
        <p:nvPicPr>
          <p:cNvPr id="40" name="Picture 5" descr="C:\Users\mitchellg\Desktop\Folder.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4589806" y="2632024"/>
            <a:ext cx="791029" cy="791029"/>
          </a:xfrm>
          <a:prstGeom prst="rect">
            <a:avLst/>
          </a:prstGeom>
          <a:noFill/>
        </p:spPr>
      </p:pic>
      <p:pic>
        <p:nvPicPr>
          <p:cNvPr id="41" name="Picture 3" descr="\\MAGNUM\Projects\Microsoft\Cloud Power FY12\Design\ICONS_PNG\Document.png"/>
          <p:cNvPicPr>
            <a:picLocks noChangeAspect="1" noChangeArrowheads="1"/>
          </p:cNvPicPr>
          <p:nvPr/>
        </p:nvPicPr>
        <p:blipFill>
          <a:blip r:embed="rId6" cstate="print">
            <a:duotone>
              <a:prstClr val="black"/>
              <a:schemeClr val="tx2">
                <a:tint val="45000"/>
                <a:satMod val="400000"/>
              </a:schemeClr>
            </a:duotone>
          </a:blip>
          <a:stretch>
            <a:fillRect/>
          </a:stretch>
        </p:blipFill>
        <p:spPr bwMode="auto">
          <a:xfrm>
            <a:off x="5799223" y="2915247"/>
            <a:ext cx="478064" cy="478064"/>
          </a:xfrm>
          <a:prstGeom prst="rect">
            <a:avLst/>
          </a:prstGeom>
          <a:noFill/>
        </p:spPr>
      </p:pic>
      <p:sp>
        <p:nvSpPr>
          <p:cNvPr id="42" name="TextBox 41"/>
          <p:cNvSpPr txBox="1"/>
          <p:nvPr/>
        </p:nvSpPr>
        <p:spPr>
          <a:xfrm>
            <a:off x="4559936" y="3290000"/>
            <a:ext cx="848630" cy="544765"/>
          </a:xfrm>
          <a:prstGeom prst="rect">
            <a:avLst/>
          </a:prstGeom>
          <a:noFill/>
        </p:spPr>
        <p:txBody>
          <a:bodyPr wrap="none" lIns="182880" tIns="146304" rIns="182880" bIns="146304" rtlCol="0">
            <a:spAutoFit/>
          </a:bodyPr>
          <a:lstStyle/>
          <a:p>
            <a:pPr algn="ctr">
              <a:lnSpc>
                <a:spcPct val="90000"/>
              </a:lnSpc>
              <a:spcAft>
                <a:spcPts val="600"/>
              </a:spcAft>
            </a:pPr>
            <a:r>
              <a:rPr lang="en-GB" dirty="0" smtClean="0">
                <a:gradFill>
                  <a:gsLst>
                    <a:gs pos="2917">
                      <a:srgbClr val="505050"/>
                    </a:gs>
                    <a:gs pos="30000">
                      <a:srgbClr val="505050"/>
                    </a:gs>
                  </a:gsLst>
                  <a:lin ang="5400000" scaled="0"/>
                </a:gradFill>
              </a:rPr>
              <a:t>CMP</a:t>
            </a:r>
          </a:p>
        </p:txBody>
      </p:sp>
      <p:cxnSp>
        <p:nvCxnSpPr>
          <p:cNvPr id="32" name="Straight Arrow Connector 31"/>
          <p:cNvCxnSpPr/>
          <p:nvPr/>
        </p:nvCxnSpPr>
        <p:spPr>
          <a:xfrm>
            <a:off x="6417008" y="3065214"/>
            <a:ext cx="2726951"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6417008" y="3065214"/>
            <a:ext cx="2726951" cy="0"/>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3049885" y="3998492"/>
            <a:ext cx="6228366" cy="950492"/>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rot="21087473">
            <a:off x="2798450" y="4383553"/>
            <a:ext cx="6957674"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gradFill>
                  <a:gsLst>
                    <a:gs pos="2917">
                      <a:srgbClr val="505050"/>
                    </a:gs>
                    <a:gs pos="30000">
                      <a:srgbClr val="505050"/>
                    </a:gs>
                  </a:gsLst>
                  <a:lin ang="5400000" scaled="0"/>
                </a:gradFill>
              </a:rPr>
              <a:t>1010010 101 1101011 00010101 010010 10100 1010111 100 1010 01001</a:t>
            </a:r>
          </a:p>
        </p:txBody>
      </p:sp>
      <p:pic>
        <p:nvPicPr>
          <p:cNvPr id="31" name="Picture 2" descr="C:\Users\mitchellg\AppData\Local\Microsoft\Windows\Temporary Internet Files\Content.Outlook\DRES7FCJ\Storage_white (2).png"/>
          <p:cNvPicPr>
            <a:picLocks noChangeAspect="1" noChangeArrowheads="1"/>
          </p:cNvPicPr>
          <p:nvPr/>
        </p:nvPicPr>
        <p:blipFill>
          <a:blip r:embed="rId4" cstate="print">
            <a:grayscl/>
          </a:blip>
          <a:srcRect/>
          <a:stretch>
            <a:fillRect/>
          </a:stretch>
        </p:blipFill>
        <p:spPr bwMode="auto">
          <a:xfrm>
            <a:off x="9321288" y="3547253"/>
            <a:ext cx="561554" cy="561554"/>
          </a:xfrm>
          <a:prstGeom prst="rect">
            <a:avLst/>
          </a:prstGeom>
          <a:noFill/>
        </p:spPr>
      </p:pic>
    </p:spTree>
    <p:extLst>
      <p:ext uri="{BB962C8B-B14F-4D97-AF65-F5344CB8AC3E}">
        <p14:creationId xmlns:p14="http://schemas.microsoft.com/office/powerpoint/2010/main" val="1139035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750"/>
                                        <p:tgtEl>
                                          <p:spTgt spid="24"/>
                                        </p:tgtEl>
                                      </p:cBhvr>
                                    </p:animEffect>
                                  </p:childTnLst>
                                </p:cTn>
                              </p:par>
                            </p:childTnLst>
                          </p:cTn>
                        </p:par>
                        <p:par>
                          <p:cTn id="8" fill="hold">
                            <p:stCondLst>
                              <p:cond delay="750"/>
                            </p:stCondLst>
                            <p:childTnLst>
                              <p:par>
                                <p:cTn id="9" presetID="10" presetClass="exit" presetSubtype="0" fill="hold" nodeType="afterEffect">
                                  <p:stCondLst>
                                    <p:cond delay="0"/>
                                  </p:stCondLst>
                                  <p:childTnLst>
                                    <p:animEffect transition="out" filter="fade">
                                      <p:cBhvr>
                                        <p:cTn id="10" dur="500"/>
                                        <p:tgtEl>
                                          <p:spTgt spid="24"/>
                                        </p:tgtEl>
                                      </p:cBhvr>
                                    </p:animEffect>
                                    <p:set>
                                      <p:cBhvr>
                                        <p:cTn id="11" dur="1" fill="hold">
                                          <p:stCondLst>
                                            <p:cond delay="499"/>
                                          </p:stCondLst>
                                        </p:cTn>
                                        <p:tgtEl>
                                          <p:spTgt spid="24"/>
                                        </p:tgtEl>
                                        <p:attrNameLst>
                                          <p:attrName>style.visibility</p:attrName>
                                        </p:attrNameLst>
                                      </p:cBhvr>
                                      <p:to>
                                        <p:strVal val="hidden"/>
                                      </p:to>
                                    </p:set>
                                  </p:childTnLst>
                                </p:cTn>
                              </p:par>
                            </p:childTnLst>
                          </p:cTn>
                        </p:par>
                        <p:par>
                          <p:cTn id="12" fill="hold">
                            <p:stCondLst>
                              <p:cond delay="1250"/>
                            </p:stCondLst>
                            <p:childTnLst>
                              <p:par>
                                <p:cTn id="13" presetID="22" presetClass="entr" presetSubtype="2"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right)">
                                      <p:cBhvr>
                                        <p:cTn id="15" dur="750"/>
                                        <p:tgtEl>
                                          <p:spTgt spid="28"/>
                                        </p:tgtEl>
                                      </p:cBhvr>
                                    </p:animEffect>
                                  </p:childTnLst>
                                </p:cTn>
                              </p:par>
                            </p:childTnLst>
                          </p:cTn>
                        </p:par>
                        <p:par>
                          <p:cTn id="16" fill="hold">
                            <p:stCondLst>
                              <p:cond delay="2000"/>
                            </p:stCondLst>
                            <p:childTnLst>
                              <p:par>
                                <p:cTn id="17" presetID="10" presetClass="exit" presetSubtype="0" fill="hold" nodeType="afterEffect">
                                  <p:stCondLst>
                                    <p:cond delay="0"/>
                                  </p:stCondLst>
                                  <p:childTnLst>
                                    <p:animEffect transition="out" filter="fade">
                                      <p:cBhvr>
                                        <p:cTn id="18" dur="500"/>
                                        <p:tgtEl>
                                          <p:spTgt spid="28"/>
                                        </p:tgtEl>
                                      </p:cBhvr>
                                    </p:animEffect>
                                    <p:set>
                                      <p:cBhvr>
                                        <p:cTn id="19" dur="1" fill="hold">
                                          <p:stCondLst>
                                            <p:cond delay="499"/>
                                          </p:stCondLst>
                                        </p:cTn>
                                        <p:tgtEl>
                                          <p:spTgt spid="28"/>
                                        </p:tgtEl>
                                        <p:attrNameLst>
                                          <p:attrName>style.visibility</p:attrName>
                                        </p:attrNameLst>
                                      </p:cBhvr>
                                      <p:to>
                                        <p:strVal val="hidden"/>
                                      </p:to>
                                    </p:se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3000"/>
                            </p:stCondLst>
                            <p:childTnLst>
                              <p:par>
                                <p:cTn id="25" presetID="1" presetClass="entr" presetSubtype="0" fill="hold" nodeType="afterEffect">
                                  <p:stCondLst>
                                    <p:cond delay="0"/>
                                  </p:stCondLst>
                                  <p:iterate type="wd">
                                    <p:tmAbs val="100"/>
                                  </p:iterate>
                                  <p:childTnLst>
                                    <p:set>
                                      <p:cBhvr>
                                        <p:cTn id="2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1000"/>
                                        <p:tgtEl>
                                          <p:spTgt spid="32"/>
                                        </p:tgtEl>
                                      </p:cBhvr>
                                    </p:animEffect>
                                  </p:childTnLst>
                                </p:cTn>
                              </p:par>
                            </p:childTnLst>
                          </p:cTn>
                        </p:par>
                        <p:par>
                          <p:cTn id="32" fill="hold">
                            <p:stCondLst>
                              <p:cond delay="1000"/>
                            </p:stCondLst>
                            <p:childTnLst>
                              <p:par>
                                <p:cTn id="33" presetID="10" presetClass="exit" presetSubtype="0" fill="hold" nodeType="afterEffect">
                                  <p:stCondLst>
                                    <p:cond delay="0"/>
                                  </p:stCondLst>
                                  <p:childTnLst>
                                    <p:animEffect transition="out" filter="fade">
                                      <p:cBhvr>
                                        <p:cTn id="34" dur="500"/>
                                        <p:tgtEl>
                                          <p:spTgt spid="32"/>
                                        </p:tgtEl>
                                      </p:cBhvr>
                                    </p:animEffect>
                                    <p:set>
                                      <p:cBhvr>
                                        <p:cTn id="35" dur="1" fill="hold">
                                          <p:stCondLst>
                                            <p:cond delay="499"/>
                                          </p:stCondLst>
                                        </p:cTn>
                                        <p:tgtEl>
                                          <p:spTgt spid="32"/>
                                        </p:tgtEl>
                                        <p:attrNameLst>
                                          <p:attrName>style.visibility</p:attrName>
                                        </p:attrNameLst>
                                      </p:cBhvr>
                                      <p:to>
                                        <p:strVal val="hidden"/>
                                      </p:to>
                                    </p:se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right)">
                                      <p:cBhvr>
                                        <p:cTn id="39" dur="1000"/>
                                        <p:tgtEl>
                                          <p:spTgt spid="35"/>
                                        </p:tgtEl>
                                      </p:cBhvr>
                                    </p:animEffect>
                                  </p:childTnLst>
                                </p:cTn>
                              </p:par>
                            </p:childTnLst>
                          </p:cTn>
                        </p:par>
                        <p:par>
                          <p:cTn id="40" fill="hold">
                            <p:stCondLst>
                              <p:cond delay="2500"/>
                            </p:stCondLst>
                            <p:childTnLst>
                              <p:par>
                                <p:cTn id="41" presetID="10" presetClass="exit" presetSubtype="0" fill="hold" nodeType="afterEffect">
                                  <p:stCondLst>
                                    <p:cond delay="0"/>
                                  </p:stCondLst>
                                  <p:childTnLst>
                                    <p:animEffect transition="out" filter="fade">
                                      <p:cBhvr>
                                        <p:cTn id="42" dur="500"/>
                                        <p:tgtEl>
                                          <p:spTgt spid="35"/>
                                        </p:tgtEl>
                                      </p:cBhvr>
                                    </p:animEffect>
                                    <p:set>
                                      <p:cBhvr>
                                        <p:cTn id="43" dur="1" fill="hold">
                                          <p:stCondLst>
                                            <p:cond delay="499"/>
                                          </p:stCondLst>
                                        </p:cTn>
                                        <p:tgtEl>
                                          <p:spTgt spid="35"/>
                                        </p:tgtEl>
                                        <p:attrNameLst>
                                          <p:attrName>style.visibility</p:attrName>
                                        </p:attrNameLst>
                                      </p:cBhvr>
                                      <p:to>
                                        <p:strVal val="hidden"/>
                                      </p:to>
                                    </p:set>
                                  </p:childTnLst>
                                </p:cTn>
                              </p:par>
                            </p:childTnLst>
                          </p:cTn>
                        </p:par>
                        <p:par>
                          <p:cTn id="44" fill="hold">
                            <p:stCondLst>
                              <p:cond delay="3000"/>
                            </p:stCondLst>
                            <p:childTnLst>
                              <p:par>
                                <p:cTn id="45" presetID="10" presetClass="entr" presetSubtype="0"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left)">
                                      <p:cBhvr>
                                        <p:cTn id="55" dur="500"/>
                                        <p:tgtEl>
                                          <p:spTgt spid="72"/>
                                        </p:tgtEl>
                                      </p:cBhvr>
                                    </p:animEffect>
                                  </p:childTnLst>
                                </p:cTn>
                              </p:par>
                              <p:par>
                                <p:cTn id="56" presetID="10" presetClass="entr" presetSubtype="0"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childTnLst>
                                </p:cTn>
                              </p:par>
                              <p:par>
                                <p:cTn id="59" presetID="42" presetClass="path" presetSubtype="0" accel="50000" decel="50000" fill="hold" nodeType="withEffect">
                                  <p:stCondLst>
                                    <p:cond delay="0"/>
                                  </p:stCondLst>
                                  <p:childTnLst>
                                    <p:animMotion origin="layout" path="M -0.00281 0.04675 L 0.16939 0.04789 " pathEditMode="relative" rAng="0" ptsTypes="AA">
                                      <p:cBhvr>
                                        <p:cTn id="60" dur="2000" fill="hold"/>
                                        <p:tgtEl>
                                          <p:spTgt spid="41"/>
                                        </p:tgtEl>
                                        <p:attrNameLst>
                                          <p:attrName>ppt_x</p:attrName>
                                          <p:attrName>ppt_y</p:attrName>
                                        </p:attrNameLst>
                                      </p:cBhvr>
                                      <p:rCtr x="8604" y="45"/>
                                    </p:animMotion>
                                  </p:childTnLst>
                                </p:cTn>
                              </p:par>
                            </p:childTnLst>
                          </p:cTn>
                        </p:par>
                        <p:par>
                          <p:cTn id="61" fill="hold">
                            <p:stCondLst>
                              <p:cond delay="2000"/>
                            </p:stCondLst>
                            <p:childTnLst>
                              <p:par>
                                <p:cTn id="62" presetID="10" presetClass="exit" presetSubtype="0" fill="hold" nodeType="afterEffect">
                                  <p:stCondLst>
                                    <p:cond delay="0"/>
                                  </p:stCondLst>
                                  <p:childTnLst>
                                    <p:animEffect transition="out" filter="fade">
                                      <p:cBhvr>
                                        <p:cTn id="63" dur="500"/>
                                        <p:tgtEl>
                                          <p:spTgt spid="41"/>
                                        </p:tgtEl>
                                      </p:cBhvr>
                                    </p:animEffect>
                                    <p:set>
                                      <p:cBhvr>
                                        <p:cTn id="64"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4346029" y="1913086"/>
            <a:ext cx="6141409" cy="2482387"/>
          </a:xfrm>
          <a:prstGeom prst="rect">
            <a:avLst/>
          </a:prstGeom>
          <a:noFill/>
          <a:ln w="12700">
            <a:solidFill>
              <a:schemeClr val="accent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GB" dirty="0" smtClean="0"/>
              <a:t>Recovery: data flow (sites, lists, and items)</a:t>
            </a:r>
            <a:endParaRPr lang="en-GB" dirty="0"/>
          </a:p>
        </p:txBody>
      </p:sp>
      <p:pic>
        <p:nvPicPr>
          <p:cNvPr id="6"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1653133" y="3761679"/>
            <a:ext cx="1828800" cy="1828800"/>
          </a:xfrm>
          <a:prstGeom prst="rect">
            <a:avLst/>
          </a:prstGeom>
          <a:noFill/>
        </p:spPr>
      </p:pic>
      <p:pic>
        <p:nvPicPr>
          <p:cNvPr id="7"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798949" y="4696934"/>
            <a:ext cx="561554" cy="561554"/>
          </a:xfrm>
          <a:prstGeom prst="rect">
            <a:avLst/>
          </a:prstGeom>
          <a:noFill/>
        </p:spPr>
      </p:pic>
      <p:pic>
        <p:nvPicPr>
          <p:cNvPr id="13"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1861314" y="4907227"/>
            <a:ext cx="561554" cy="561554"/>
          </a:xfrm>
          <a:prstGeom prst="rect">
            <a:avLst/>
          </a:prstGeom>
          <a:noFill/>
        </p:spPr>
      </p:pic>
      <p:pic>
        <p:nvPicPr>
          <p:cNvPr id="1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079726" y="5000369"/>
            <a:ext cx="561554" cy="561554"/>
          </a:xfrm>
          <a:prstGeom prst="rect">
            <a:avLst/>
          </a:prstGeom>
          <a:noFill/>
        </p:spPr>
      </p:pic>
      <p:pic>
        <p:nvPicPr>
          <p:cNvPr id="15"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4913620" y="2330882"/>
            <a:ext cx="1828800" cy="1828800"/>
          </a:xfrm>
          <a:prstGeom prst="rect">
            <a:avLst/>
          </a:prstGeom>
          <a:noFill/>
        </p:spPr>
      </p:pic>
      <p:cxnSp>
        <p:nvCxnSpPr>
          <p:cNvPr id="24" name="Straight Arrow Connector 23"/>
          <p:cNvCxnSpPr/>
          <p:nvPr/>
        </p:nvCxnSpPr>
        <p:spPr>
          <a:xfrm>
            <a:off x="3102336" y="2306909"/>
            <a:ext cx="2182206" cy="636448"/>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754955" y="1941916"/>
            <a:ext cx="213693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SharePoint server</a:t>
            </a:r>
          </a:p>
        </p:txBody>
      </p:sp>
      <p:sp>
        <p:nvSpPr>
          <p:cNvPr id="26" name="TextBox 25"/>
          <p:cNvSpPr txBox="1"/>
          <p:nvPr/>
        </p:nvSpPr>
        <p:spPr>
          <a:xfrm>
            <a:off x="7809963" y="1941917"/>
            <a:ext cx="2091022"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Database servers</a:t>
            </a:r>
          </a:p>
        </p:txBody>
      </p:sp>
      <p:sp>
        <p:nvSpPr>
          <p:cNvPr id="27" name="TextBox 26"/>
          <p:cNvSpPr txBox="1"/>
          <p:nvPr/>
        </p:nvSpPr>
        <p:spPr>
          <a:xfrm>
            <a:off x="1781003" y="5616793"/>
            <a:ext cx="1547411"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DPM server</a:t>
            </a:r>
          </a:p>
        </p:txBody>
      </p:sp>
      <p:pic>
        <p:nvPicPr>
          <p:cNvPr id="47"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8658639" y="2374830"/>
            <a:ext cx="1828800" cy="1828800"/>
          </a:xfrm>
          <a:prstGeom prst="rect">
            <a:avLst/>
          </a:prstGeom>
          <a:noFill/>
        </p:spPr>
      </p:pic>
      <p:pic>
        <p:nvPicPr>
          <p:cNvPr id="48"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7315159" y="2381857"/>
            <a:ext cx="1828800" cy="1828800"/>
          </a:xfrm>
          <a:prstGeom prst="rect">
            <a:avLst/>
          </a:prstGeom>
          <a:noFill/>
        </p:spPr>
      </p:pic>
      <p:pic>
        <p:nvPicPr>
          <p:cNvPr id="5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9437174" y="3541772"/>
            <a:ext cx="561554" cy="561554"/>
          </a:xfrm>
          <a:prstGeom prst="rect">
            <a:avLst/>
          </a:prstGeom>
          <a:noFill/>
        </p:spPr>
      </p:pic>
      <p:pic>
        <p:nvPicPr>
          <p:cNvPr id="55"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143958" y="3509994"/>
            <a:ext cx="561554" cy="561554"/>
          </a:xfrm>
          <a:prstGeom prst="rect">
            <a:avLst/>
          </a:prstGeom>
          <a:noFill/>
        </p:spPr>
      </p:pic>
      <p:pic>
        <p:nvPicPr>
          <p:cNvPr id="56"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006660" y="3597422"/>
            <a:ext cx="561554" cy="561554"/>
          </a:xfrm>
          <a:prstGeom prst="rect">
            <a:avLst/>
          </a:prstGeom>
          <a:noFill/>
        </p:spPr>
      </p:pic>
      <p:cxnSp>
        <p:nvCxnSpPr>
          <p:cNvPr id="72" name="Straight Arrow Connector 71"/>
          <p:cNvCxnSpPr/>
          <p:nvPr/>
        </p:nvCxnSpPr>
        <p:spPr>
          <a:xfrm>
            <a:off x="6417008" y="3488937"/>
            <a:ext cx="1284685"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2588784" y="3412747"/>
            <a:ext cx="0" cy="481478"/>
          </a:xfrm>
          <a:prstGeom prst="straightConnector1">
            <a:avLst/>
          </a:prstGeom>
          <a:ln w="381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31" name="Picture 2" descr="\\MAGNUM\Projects\Microsoft\Cloud Power FY12\Design\Icons\PNGs\Server_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1692899" y="1655975"/>
            <a:ext cx="1828800" cy="1828800"/>
          </a:xfrm>
          <a:prstGeom prst="rect">
            <a:avLst/>
          </a:prstGeom>
          <a:noFill/>
        </p:spPr>
      </p:pic>
      <p:sp>
        <p:nvSpPr>
          <p:cNvPr id="33" name="TextBox 32"/>
          <p:cNvSpPr txBox="1"/>
          <p:nvPr/>
        </p:nvSpPr>
        <p:spPr>
          <a:xfrm>
            <a:off x="1642567" y="1337022"/>
            <a:ext cx="1824282" cy="544765"/>
          </a:xfrm>
          <a:prstGeom prst="rect">
            <a:avLst/>
          </a:prstGeom>
          <a:noFill/>
        </p:spPr>
        <p:txBody>
          <a:bodyPr wrap="none" lIns="182880" tIns="146304" rIns="182880" bIns="146304" rtlCol="0">
            <a:spAutoFit/>
          </a:bodyPr>
          <a:lstStyle/>
          <a:p>
            <a:pPr algn="ctr">
              <a:lnSpc>
                <a:spcPct val="90000"/>
              </a:lnSpc>
              <a:spcAft>
                <a:spcPts val="600"/>
              </a:spcAft>
            </a:pPr>
            <a:r>
              <a:rPr lang="en-GB" dirty="0" smtClean="0">
                <a:gradFill>
                  <a:gsLst>
                    <a:gs pos="2917">
                      <a:srgbClr val="505050"/>
                    </a:gs>
                    <a:gs pos="30000">
                      <a:srgbClr val="505050"/>
                    </a:gs>
                  </a:gsLst>
                  <a:lin ang="5400000" scaled="0"/>
                </a:gradFill>
              </a:rPr>
              <a:t>Recovery farm</a:t>
            </a:r>
          </a:p>
        </p:txBody>
      </p:sp>
      <p:pic>
        <p:nvPicPr>
          <p:cNvPr id="34" name="Picture 2" descr="C:\Users\mitchellg\AppData\Local\Microsoft\Windows\Temporary Internet Files\Content.Outlook\DRES7FCJ\Storage_white (2).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079726" y="4995725"/>
            <a:ext cx="561554" cy="561554"/>
          </a:xfrm>
          <a:prstGeom prst="rect">
            <a:avLst/>
          </a:prstGeom>
          <a:noFill/>
        </p:spPr>
      </p:pic>
      <p:pic>
        <p:nvPicPr>
          <p:cNvPr id="40" name="Picture 5" descr="C:\Users\mitchellg\Desktop\Folder.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1321693" y="2148104"/>
            <a:ext cx="791029" cy="791029"/>
          </a:xfrm>
          <a:prstGeom prst="rect">
            <a:avLst/>
          </a:prstGeom>
          <a:noFill/>
        </p:spPr>
      </p:pic>
      <p:pic>
        <p:nvPicPr>
          <p:cNvPr id="41" name="Picture 3" descr="\\MAGNUM\Projects\Microsoft\Cloud Power FY12\Design\ICONS_PNG\Document.png"/>
          <p:cNvPicPr>
            <a:picLocks noChangeAspect="1" noChangeArrowheads="1"/>
          </p:cNvPicPr>
          <p:nvPr/>
        </p:nvPicPr>
        <p:blipFill>
          <a:blip r:embed="rId6" cstate="print">
            <a:duotone>
              <a:prstClr val="black"/>
              <a:schemeClr val="tx2">
                <a:tint val="45000"/>
                <a:satMod val="400000"/>
              </a:schemeClr>
            </a:duotone>
          </a:blip>
          <a:stretch>
            <a:fillRect/>
          </a:stretch>
        </p:blipFill>
        <p:spPr bwMode="auto">
          <a:xfrm>
            <a:off x="5799223" y="2915247"/>
            <a:ext cx="478064" cy="478064"/>
          </a:xfrm>
          <a:prstGeom prst="rect">
            <a:avLst/>
          </a:prstGeom>
          <a:noFill/>
        </p:spPr>
      </p:pic>
      <p:sp>
        <p:nvSpPr>
          <p:cNvPr id="42" name="TextBox 41"/>
          <p:cNvSpPr txBox="1"/>
          <p:nvPr/>
        </p:nvSpPr>
        <p:spPr>
          <a:xfrm>
            <a:off x="1291823" y="2806080"/>
            <a:ext cx="848630" cy="544765"/>
          </a:xfrm>
          <a:prstGeom prst="rect">
            <a:avLst/>
          </a:prstGeom>
          <a:noFill/>
        </p:spPr>
        <p:txBody>
          <a:bodyPr wrap="none" lIns="182880" tIns="146304" rIns="182880" bIns="146304" rtlCol="0">
            <a:spAutoFit/>
          </a:bodyPr>
          <a:lstStyle/>
          <a:p>
            <a:pPr algn="ctr">
              <a:lnSpc>
                <a:spcPct val="90000"/>
              </a:lnSpc>
              <a:spcAft>
                <a:spcPts val="600"/>
              </a:spcAft>
            </a:pPr>
            <a:r>
              <a:rPr lang="en-GB" dirty="0" smtClean="0">
                <a:gradFill>
                  <a:gsLst>
                    <a:gs pos="2917">
                      <a:srgbClr val="505050"/>
                    </a:gs>
                    <a:gs pos="30000">
                      <a:srgbClr val="505050"/>
                    </a:gs>
                  </a:gsLst>
                  <a:lin ang="5400000" scaled="0"/>
                </a:gradFill>
              </a:rPr>
              <a:t>CMP</a:t>
            </a:r>
          </a:p>
        </p:txBody>
      </p:sp>
    </p:spTree>
    <p:extLst>
      <p:ext uri="{BB962C8B-B14F-4D97-AF65-F5344CB8AC3E}">
        <p14:creationId xmlns:p14="http://schemas.microsoft.com/office/powerpoint/2010/main" val="21692786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down)">
                                      <p:cBhvr>
                                        <p:cTn id="15" dur="500"/>
                                        <p:tgtEl>
                                          <p:spTgt spid="75"/>
                                        </p:tgtEl>
                                      </p:cBhvr>
                                    </p:animEffect>
                                  </p:childTnLst>
                                </p:cTn>
                              </p:par>
                              <p:par>
                                <p:cTn id="16" presetID="42" presetClass="path" presetSubtype="0" accel="50000" decel="50000" fill="hold" nodeType="withEffect">
                                  <p:stCondLst>
                                    <p:cond delay="0"/>
                                  </p:stCondLst>
                                  <p:childTnLst>
                                    <p:animMotion origin="layout" path="M -3.63288E-6 4.21698E-6 L 0.00728 -0.30595 " pathEditMode="relative" rAng="0" ptsTypes="AA">
                                      <p:cBhvr>
                                        <p:cTn id="17" dur="2000" fill="hold"/>
                                        <p:tgtEl>
                                          <p:spTgt spid="34"/>
                                        </p:tgtEl>
                                        <p:attrNameLst>
                                          <p:attrName>ppt_x</p:attrName>
                                          <p:attrName>ppt_y</p:attrName>
                                        </p:attrNameLst>
                                      </p:cBhvr>
                                      <p:rCtr x="357" y="-15297"/>
                                    </p:animMotion>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par>
                                <p:cTn id="30" presetID="42" presetClass="path" presetSubtype="0" accel="50000" decel="50000" fill="hold" nodeType="withEffect">
                                  <p:stCondLst>
                                    <p:cond delay="0"/>
                                  </p:stCondLst>
                                  <p:childTnLst>
                                    <p:animMotion origin="layout" path="M 4.09497E-6 4.90241E-6 L 0.26461 0.1128 " pathEditMode="relative" rAng="0" ptsTypes="AA">
                                      <p:cBhvr>
                                        <p:cTn id="31" dur="2000" fill="hold"/>
                                        <p:tgtEl>
                                          <p:spTgt spid="40"/>
                                        </p:tgtEl>
                                        <p:attrNameLst>
                                          <p:attrName>ppt_x</p:attrName>
                                          <p:attrName>ppt_y</p:attrName>
                                        </p:attrNameLst>
                                      </p:cBhvr>
                                      <p:rCtr x="13224" y="5629"/>
                                    </p:animMotion>
                                  </p:childTnLst>
                                </p:cTn>
                              </p:par>
                              <p:par>
                                <p:cTn id="32" presetID="42" presetClass="path" presetSubtype="0" accel="50000" decel="50000" fill="hold" grpId="0" nodeType="withEffect">
                                  <p:stCondLst>
                                    <p:cond delay="0"/>
                                  </p:stCondLst>
                                  <p:childTnLst>
                                    <p:animMotion origin="layout" path="M 1.74368E-6 -1.70676E-6 L 0.26308 0.10372 " pathEditMode="relative" rAng="0" ptsTypes="AA">
                                      <p:cBhvr>
                                        <p:cTn id="33" dur="2000" fill="hold"/>
                                        <p:tgtEl>
                                          <p:spTgt spid="42"/>
                                        </p:tgtEl>
                                        <p:attrNameLst>
                                          <p:attrName>ppt_x</p:attrName>
                                          <p:attrName>ppt_y</p:attrName>
                                        </p:attrNameLst>
                                      </p:cBhvr>
                                      <p:rCtr x="13148" y="5175"/>
                                    </p:animMotion>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par>
                                <p:cTn id="39" presetID="10"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par>
                                <p:cTn id="42" presetID="42" presetClass="path" presetSubtype="0" accel="50000" decel="50000" fill="hold" nodeType="withEffect">
                                  <p:stCondLst>
                                    <p:cond delay="0"/>
                                  </p:stCondLst>
                                  <p:childTnLst>
                                    <p:animMotion origin="layout" path="M -0.00281 0.04675 L 0.16939 0.04789 " pathEditMode="relative" rAng="0" ptsTypes="AA">
                                      <p:cBhvr>
                                        <p:cTn id="43" dur="2000" fill="hold"/>
                                        <p:tgtEl>
                                          <p:spTgt spid="41"/>
                                        </p:tgtEl>
                                        <p:attrNameLst>
                                          <p:attrName>ppt_x</p:attrName>
                                          <p:attrName>ppt_y</p:attrName>
                                        </p:attrNameLst>
                                      </p:cBhvr>
                                      <p:rCtr x="8604" y="45"/>
                                    </p:animMotion>
                                  </p:childTnLst>
                                </p:cTn>
                              </p:par>
                            </p:childTnLst>
                          </p:cTn>
                        </p:par>
                        <p:par>
                          <p:cTn id="44" fill="hold">
                            <p:stCondLst>
                              <p:cond delay="2000"/>
                            </p:stCondLst>
                            <p:childTnLst>
                              <p:par>
                                <p:cTn id="45" presetID="10" presetClass="exit" presetSubtype="0" fill="hold" nodeType="afterEffect">
                                  <p:stCondLst>
                                    <p:cond delay="0"/>
                                  </p:stCondLst>
                                  <p:childTnLst>
                                    <p:animEffect transition="out" filter="fade">
                                      <p:cBhvr>
                                        <p:cTn id="46" dur="500"/>
                                        <p:tgtEl>
                                          <p:spTgt spid="41"/>
                                        </p:tgtEl>
                                      </p:cBhvr>
                                    </p:animEffect>
                                    <p:set>
                                      <p:cBhvr>
                                        <p:cTn id="47"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2" grpId="0"/>
      <p:bldP spid="42"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 Recovering SharePoint data</a:t>
            </a:r>
            <a:endParaRPr lang="en-GB" dirty="0"/>
          </a:p>
        </p:txBody>
      </p:sp>
      <p:sp>
        <p:nvSpPr>
          <p:cNvPr id="3" name="Text Placeholder 2"/>
          <p:cNvSpPr>
            <a:spLocks noGrp="1"/>
          </p:cNvSpPr>
          <p:nvPr>
            <p:ph type="body" sz="quarter" idx="12"/>
          </p:nvPr>
        </p:nvSpPr>
        <p:spPr/>
        <p:txBody>
          <a:bodyPr/>
          <a:lstStyle/>
          <a:p>
            <a:r>
              <a:rPr lang="en-GB" dirty="0" smtClean="0"/>
              <a:t>Chris Whitehead, Sam Hassani</a:t>
            </a:r>
            <a:endParaRPr lang="en-GB" dirty="0"/>
          </a:p>
        </p:txBody>
      </p:sp>
    </p:spTree>
    <p:extLst>
      <p:ext uri="{BB962C8B-B14F-4D97-AF65-F5344CB8AC3E}">
        <p14:creationId xmlns:p14="http://schemas.microsoft.com/office/powerpoint/2010/main" val="9064173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Recovering SharePoint data</a:t>
            </a:r>
            <a:endParaRPr lang="en-GB" dirty="0"/>
          </a:p>
        </p:txBody>
      </p:sp>
      <p:graphicFrame>
        <p:nvGraphicFramePr>
          <p:cNvPr id="4" name="Diagram 3"/>
          <p:cNvGraphicFramePr/>
          <p:nvPr>
            <p:extLst>
              <p:ext uri="{D42A27DB-BD31-4B8C-83A1-F6EECF244321}">
                <p14:modId xmlns:p14="http://schemas.microsoft.com/office/powerpoint/2010/main" val="676115639"/>
              </p:ext>
            </p:extLst>
          </p:nvPr>
        </p:nvGraphicFramePr>
        <p:xfrm>
          <a:off x="1105669" y="1048990"/>
          <a:ext cx="10317661" cy="4707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9008827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8000" dirty="0"/>
              <a:t>DPM </a:t>
            </a:r>
            <a:r>
              <a:rPr lang="en-GB" sz="8000" dirty="0" smtClean="0"/>
              <a:t>vs. </a:t>
            </a:r>
            <a:r>
              <a:rPr lang="en-GB" sz="8000" dirty="0"/>
              <a:t>SQL Server </a:t>
            </a:r>
            <a:r>
              <a:rPr lang="en-GB" sz="8000" dirty="0" smtClean="0"/>
              <a:t>backup </a:t>
            </a:r>
            <a:endParaRPr lang="en-GB" sz="8000" dirty="0"/>
          </a:p>
        </p:txBody>
      </p:sp>
    </p:spTree>
    <p:extLst>
      <p:ext uri="{BB962C8B-B14F-4D97-AF65-F5344CB8AC3E}">
        <p14:creationId xmlns:p14="http://schemas.microsoft.com/office/powerpoint/2010/main" val="1369568756"/>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SQL Server backups</a:t>
            </a:r>
            <a:endParaRPr lang="en-GB" dirty="0"/>
          </a:p>
        </p:txBody>
      </p:sp>
      <p:grpSp>
        <p:nvGrpSpPr>
          <p:cNvPr id="7" name="Group 6"/>
          <p:cNvGrpSpPr/>
          <p:nvPr/>
        </p:nvGrpSpPr>
        <p:grpSpPr>
          <a:xfrm>
            <a:off x="2986561" y="1884486"/>
            <a:ext cx="6463352" cy="1555673"/>
            <a:chOff x="2278909" y="1391448"/>
            <a:chExt cx="7598112" cy="1828800"/>
          </a:xfrm>
        </p:grpSpPr>
        <p:pic>
          <p:nvPicPr>
            <p:cNvPr id="3" name="Picture 2"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2278909" y="1391448"/>
              <a:ext cx="1828800" cy="1828800"/>
            </a:xfrm>
            <a:prstGeom prst="rect">
              <a:avLst/>
            </a:prstGeom>
            <a:noFill/>
          </p:spPr>
        </p:pic>
        <p:pic>
          <p:nvPicPr>
            <p:cNvPr id="4" name="Picture 3"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8048221" y="1391448"/>
              <a:ext cx="1828800" cy="1828800"/>
            </a:xfrm>
            <a:prstGeom prst="rect">
              <a:avLst/>
            </a:prstGeom>
            <a:noFill/>
          </p:spPr>
        </p:pic>
        <p:pic>
          <p:nvPicPr>
            <p:cNvPr id="5" name="Picture 4"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4202013" y="1391448"/>
              <a:ext cx="1828800" cy="1828800"/>
            </a:xfrm>
            <a:prstGeom prst="rect">
              <a:avLst/>
            </a:prstGeom>
            <a:noFill/>
          </p:spPr>
        </p:pic>
        <p:pic>
          <p:nvPicPr>
            <p:cNvPr id="6" name="Picture 5"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6125117" y="1391448"/>
              <a:ext cx="1828800" cy="1828800"/>
            </a:xfrm>
            <a:prstGeom prst="rect">
              <a:avLst/>
            </a:prstGeom>
            <a:noFill/>
          </p:spPr>
        </p:pic>
      </p:grpSp>
      <p:sp>
        <p:nvSpPr>
          <p:cNvPr id="8" name="TextBox 7"/>
          <p:cNvSpPr txBox="1"/>
          <p:nvPr/>
        </p:nvSpPr>
        <p:spPr>
          <a:xfrm>
            <a:off x="4375850" y="1452438"/>
            <a:ext cx="3590470"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250 GB of SQL Server databases</a:t>
            </a:r>
          </a:p>
        </p:txBody>
      </p:sp>
      <p:sp>
        <p:nvSpPr>
          <p:cNvPr id="9" name="Down Arrow 15"/>
          <p:cNvSpPr>
            <a:spLocks noChangeArrowheads="1"/>
          </p:cNvSpPr>
          <p:nvPr/>
        </p:nvSpPr>
        <p:spPr bwMode="auto">
          <a:xfrm>
            <a:off x="3487917" y="3432185"/>
            <a:ext cx="552960" cy="825318"/>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10" name="Down Arrow 15"/>
          <p:cNvSpPr>
            <a:spLocks noChangeArrowheads="1"/>
          </p:cNvSpPr>
          <p:nvPr/>
        </p:nvSpPr>
        <p:spPr bwMode="auto">
          <a:xfrm>
            <a:off x="5123810" y="3432185"/>
            <a:ext cx="552960" cy="825317"/>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11" name="Down Arrow 15"/>
          <p:cNvSpPr>
            <a:spLocks noChangeArrowheads="1"/>
          </p:cNvSpPr>
          <p:nvPr/>
        </p:nvSpPr>
        <p:spPr bwMode="auto">
          <a:xfrm>
            <a:off x="6759703" y="3432185"/>
            <a:ext cx="552960" cy="825318"/>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12" name="Down Arrow 15"/>
          <p:cNvSpPr>
            <a:spLocks noChangeArrowheads="1"/>
          </p:cNvSpPr>
          <p:nvPr/>
        </p:nvSpPr>
        <p:spPr bwMode="auto">
          <a:xfrm>
            <a:off x="8395596" y="3432185"/>
            <a:ext cx="552960" cy="825318"/>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13" name="Flowchart: Card 11"/>
          <p:cNvSpPr>
            <a:spLocks noChangeArrowheads="1"/>
          </p:cNvSpPr>
          <p:nvPr/>
        </p:nvSpPr>
        <p:spPr bwMode="auto">
          <a:xfrm>
            <a:off x="3336954" y="4466176"/>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sz="2000" b="1" dirty="0">
                <a:solidFill>
                  <a:srgbClr val="FFFFFF"/>
                </a:solidFill>
                <a:latin typeface="Segoe UI Light"/>
              </a:rPr>
              <a:t>30 GB</a:t>
            </a:r>
          </a:p>
        </p:txBody>
      </p:sp>
      <p:sp>
        <p:nvSpPr>
          <p:cNvPr id="14" name="Flowchart: Card 11"/>
          <p:cNvSpPr>
            <a:spLocks noChangeArrowheads="1"/>
          </p:cNvSpPr>
          <p:nvPr/>
        </p:nvSpPr>
        <p:spPr bwMode="auto">
          <a:xfrm>
            <a:off x="4972847" y="4482045"/>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sz="2000" b="1" dirty="0" smtClean="0">
                <a:solidFill>
                  <a:srgbClr val="FFFFFF"/>
                </a:solidFill>
                <a:latin typeface="Segoe UI Light"/>
              </a:rPr>
              <a:t>15 </a:t>
            </a:r>
            <a:r>
              <a:rPr lang="en-US" sz="2000" b="1" dirty="0">
                <a:solidFill>
                  <a:srgbClr val="FFFFFF"/>
                </a:solidFill>
                <a:latin typeface="Segoe UI Light"/>
              </a:rPr>
              <a:t>GB</a:t>
            </a:r>
          </a:p>
        </p:txBody>
      </p:sp>
      <p:sp>
        <p:nvSpPr>
          <p:cNvPr id="15" name="Flowchart: Card 11"/>
          <p:cNvSpPr>
            <a:spLocks noChangeArrowheads="1"/>
          </p:cNvSpPr>
          <p:nvPr/>
        </p:nvSpPr>
        <p:spPr bwMode="auto">
          <a:xfrm>
            <a:off x="6608740" y="4485648"/>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sz="2000" b="1" dirty="0" smtClean="0">
                <a:solidFill>
                  <a:srgbClr val="FFFFFF"/>
                </a:solidFill>
                <a:latin typeface="Segoe UI Light"/>
              </a:rPr>
              <a:t>12 </a:t>
            </a:r>
            <a:r>
              <a:rPr lang="en-US" sz="2000" b="1" dirty="0">
                <a:solidFill>
                  <a:srgbClr val="FFFFFF"/>
                </a:solidFill>
                <a:latin typeface="Segoe UI Light"/>
              </a:rPr>
              <a:t>GB</a:t>
            </a:r>
          </a:p>
        </p:txBody>
      </p:sp>
      <p:sp>
        <p:nvSpPr>
          <p:cNvPr id="16" name="Flowchart: Card 11"/>
          <p:cNvSpPr>
            <a:spLocks noChangeArrowheads="1"/>
          </p:cNvSpPr>
          <p:nvPr/>
        </p:nvSpPr>
        <p:spPr bwMode="auto">
          <a:xfrm>
            <a:off x="8244633" y="4482045"/>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sz="2000" b="1" dirty="0" smtClean="0">
                <a:solidFill>
                  <a:srgbClr val="FFFFFF"/>
                </a:solidFill>
                <a:latin typeface="Segoe UI Light"/>
              </a:rPr>
              <a:t>18 </a:t>
            </a:r>
            <a:r>
              <a:rPr lang="en-US" sz="2000" b="1" dirty="0">
                <a:solidFill>
                  <a:srgbClr val="FFFFFF"/>
                </a:solidFill>
                <a:latin typeface="Segoe UI Light"/>
              </a:rPr>
              <a:t>GB</a:t>
            </a:r>
          </a:p>
        </p:txBody>
      </p:sp>
      <p:sp>
        <p:nvSpPr>
          <p:cNvPr id="17" name="TextBox 16"/>
          <p:cNvSpPr txBox="1"/>
          <p:nvPr/>
        </p:nvSpPr>
        <p:spPr>
          <a:xfrm>
            <a:off x="1450469" y="4177645"/>
            <a:ext cx="1909030" cy="1043363"/>
          </a:xfrm>
          <a:prstGeom prst="rect">
            <a:avLst/>
          </a:prstGeom>
          <a:noFill/>
        </p:spPr>
        <p:txBody>
          <a:bodyPr wrap="square" lIns="182880" tIns="146304" rIns="182880" bIns="146304" rtlCol="0">
            <a:spAutoFit/>
          </a:bodyPr>
          <a:lstStyle/>
          <a:p>
            <a:pPr>
              <a:lnSpc>
                <a:spcPct val="90000"/>
              </a:lnSpc>
              <a:spcAft>
                <a:spcPts val="600"/>
              </a:spcAft>
            </a:pPr>
            <a:r>
              <a:rPr lang="en-GB" dirty="0" smtClean="0">
                <a:solidFill>
                  <a:srgbClr val="505050"/>
                </a:solidFill>
              </a:rPr>
              <a:t>Assume 70% compression during backup</a:t>
            </a:r>
          </a:p>
        </p:txBody>
      </p:sp>
      <p:sp>
        <p:nvSpPr>
          <p:cNvPr id="23" name="Rectangle 22"/>
          <p:cNvSpPr/>
          <p:nvPr/>
        </p:nvSpPr>
        <p:spPr bwMode="auto">
          <a:xfrm>
            <a:off x="4972846" y="5518223"/>
            <a:ext cx="2490779" cy="94070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2000" b="1" dirty="0" smtClean="0">
                <a:gradFill>
                  <a:gsLst>
                    <a:gs pos="0">
                      <a:srgbClr val="FFFFFF"/>
                    </a:gs>
                    <a:gs pos="100000">
                      <a:srgbClr val="FFFFFF"/>
                    </a:gs>
                  </a:gsLst>
                  <a:lin ang="5400000" scaled="0"/>
                </a:gradFill>
              </a:rPr>
              <a:t>75 GB </a:t>
            </a:r>
            <a:r>
              <a:rPr lang="en-GB" sz="2000" dirty="0" smtClean="0">
                <a:gradFill>
                  <a:gsLst>
                    <a:gs pos="0">
                      <a:srgbClr val="FFFFFF"/>
                    </a:gs>
                    <a:gs pos="100000">
                      <a:srgbClr val="FFFFFF"/>
                    </a:gs>
                  </a:gsLst>
                  <a:lin ang="5400000" scaled="0"/>
                </a:gradFill>
              </a:rPr>
              <a:t>per backup</a:t>
            </a:r>
            <a:endParaRPr lang="en-GB" sz="2000" dirty="0">
              <a:gradFill>
                <a:gsLst>
                  <a:gs pos="0">
                    <a:srgbClr val="FFFFFF"/>
                  </a:gs>
                  <a:gs pos="100000">
                    <a:srgbClr val="FFFFFF"/>
                  </a:gs>
                </a:gsLst>
                <a:lin ang="5400000" scaled="0"/>
              </a:gradFill>
            </a:endParaRPr>
          </a:p>
        </p:txBody>
      </p:sp>
      <p:sp>
        <p:nvSpPr>
          <p:cNvPr id="24" name="TextBox 23"/>
          <p:cNvSpPr txBox="1"/>
          <p:nvPr/>
        </p:nvSpPr>
        <p:spPr>
          <a:xfrm>
            <a:off x="9399295" y="5518223"/>
            <a:ext cx="3037180" cy="926407"/>
          </a:xfrm>
          <a:prstGeom prst="rect">
            <a:avLst/>
          </a:prstGeom>
          <a:noFill/>
        </p:spPr>
        <p:txBody>
          <a:bodyPr wrap="square" lIns="182880" tIns="146304" rIns="182880" bIns="146304" rtlCol="0">
            <a:spAutoFit/>
          </a:bodyPr>
          <a:lstStyle/>
          <a:p>
            <a:pPr>
              <a:lnSpc>
                <a:spcPct val="90000"/>
              </a:lnSpc>
              <a:spcAft>
                <a:spcPts val="600"/>
              </a:spcAft>
            </a:pPr>
            <a:r>
              <a:rPr lang="en-GB" sz="2000" dirty="0" smtClean="0">
                <a:solidFill>
                  <a:srgbClr val="505050"/>
                </a:solidFill>
              </a:rPr>
              <a:t>For 2 weeks:</a:t>
            </a:r>
          </a:p>
          <a:p>
            <a:pPr>
              <a:lnSpc>
                <a:spcPct val="90000"/>
              </a:lnSpc>
              <a:spcAft>
                <a:spcPts val="600"/>
              </a:spcAft>
            </a:pPr>
            <a:r>
              <a:rPr lang="en-GB" sz="2000" dirty="0" smtClean="0">
                <a:solidFill>
                  <a:srgbClr val="505050"/>
                </a:solidFill>
              </a:rPr>
              <a:t>75 GB x 14d = ~</a:t>
            </a:r>
            <a:r>
              <a:rPr lang="en-GB" sz="2000" b="1" dirty="0" smtClean="0">
                <a:solidFill>
                  <a:srgbClr val="505050"/>
                </a:solidFill>
              </a:rPr>
              <a:t>1 TB</a:t>
            </a:r>
          </a:p>
        </p:txBody>
      </p:sp>
      <p:sp>
        <p:nvSpPr>
          <p:cNvPr id="25" name="TextBox 24"/>
          <p:cNvSpPr txBox="1"/>
          <p:nvPr/>
        </p:nvSpPr>
        <p:spPr>
          <a:xfrm>
            <a:off x="3256725" y="2760548"/>
            <a:ext cx="1015343"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solidFill>
                  <a:srgbClr val="505050"/>
                </a:solidFill>
              </a:rPr>
              <a:t>100 GB</a:t>
            </a:r>
          </a:p>
        </p:txBody>
      </p:sp>
      <p:sp>
        <p:nvSpPr>
          <p:cNvPr id="26" name="TextBox 25"/>
          <p:cNvSpPr txBox="1"/>
          <p:nvPr/>
        </p:nvSpPr>
        <p:spPr>
          <a:xfrm>
            <a:off x="4947922" y="2760547"/>
            <a:ext cx="904735" cy="517065"/>
          </a:xfrm>
          <a:prstGeom prst="rect">
            <a:avLst/>
          </a:prstGeom>
          <a:noFill/>
        </p:spPr>
        <p:txBody>
          <a:bodyPr wrap="none" lIns="182880" tIns="146304" rIns="182880" bIns="146304" rtlCol="0">
            <a:spAutoFit/>
          </a:bodyPr>
          <a:lstStyle/>
          <a:p>
            <a:pPr>
              <a:lnSpc>
                <a:spcPct val="90000"/>
              </a:lnSpc>
              <a:spcAft>
                <a:spcPts val="600"/>
              </a:spcAft>
            </a:pPr>
            <a:r>
              <a:rPr lang="en-GB" sz="1600" dirty="0">
                <a:solidFill>
                  <a:srgbClr val="505050"/>
                </a:solidFill>
              </a:rPr>
              <a:t>5</a:t>
            </a:r>
            <a:r>
              <a:rPr lang="en-GB" sz="1600" dirty="0" smtClean="0">
                <a:solidFill>
                  <a:srgbClr val="505050"/>
                </a:solidFill>
              </a:rPr>
              <a:t>0 GB</a:t>
            </a:r>
          </a:p>
        </p:txBody>
      </p:sp>
      <p:sp>
        <p:nvSpPr>
          <p:cNvPr id="27" name="TextBox 26"/>
          <p:cNvSpPr txBox="1"/>
          <p:nvPr/>
        </p:nvSpPr>
        <p:spPr>
          <a:xfrm>
            <a:off x="6595730" y="2756454"/>
            <a:ext cx="904735"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solidFill>
                  <a:srgbClr val="505050"/>
                </a:solidFill>
              </a:rPr>
              <a:t>40 GB</a:t>
            </a:r>
          </a:p>
        </p:txBody>
      </p:sp>
      <p:sp>
        <p:nvSpPr>
          <p:cNvPr id="28" name="TextBox 27"/>
          <p:cNvSpPr txBox="1"/>
          <p:nvPr/>
        </p:nvSpPr>
        <p:spPr>
          <a:xfrm>
            <a:off x="8219708" y="2756453"/>
            <a:ext cx="904735" cy="517065"/>
          </a:xfrm>
          <a:prstGeom prst="rect">
            <a:avLst/>
          </a:prstGeom>
          <a:noFill/>
        </p:spPr>
        <p:txBody>
          <a:bodyPr wrap="none" lIns="182880" tIns="146304" rIns="182880" bIns="146304" rtlCol="0">
            <a:spAutoFit/>
          </a:bodyPr>
          <a:lstStyle/>
          <a:p>
            <a:pPr>
              <a:lnSpc>
                <a:spcPct val="90000"/>
              </a:lnSpc>
              <a:spcAft>
                <a:spcPts val="600"/>
              </a:spcAft>
            </a:pPr>
            <a:r>
              <a:rPr lang="en-GB" sz="1600" dirty="0">
                <a:solidFill>
                  <a:srgbClr val="505050"/>
                </a:solidFill>
              </a:rPr>
              <a:t>6</a:t>
            </a:r>
            <a:r>
              <a:rPr lang="en-GB" sz="1600" dirty="0" smtClean="0">
                <a:solidFill>
                  <a:srgbClr val="505050"/>
                </a:solidFill>
              </a:rPr>
              <a:t>0 GB</a:t>
            </a:r>
          </a:p>
        </p:txBody>
      </p:sp>
    </p:spTree>
    <p:extLst>
      <p:ext uri="{BB962C8B-B14F-4D97-AF65-F5344CB8AC3E}">
        <p14:creationId xmlns:p14="http://schemas.microsoft.com/office/powerpoint/2010/main" val="14656913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4">
                                            <p:txEl>
                                              <p:pRg st="0" end="0"/>
                                            </p:txEl>
                                          </p:spTgt>
                                        </p:tgtEl>
                                        <p:attrNameLst>
                                          <p:attrName>style.visibility</p:attrName>
                                        </p:attrNameLst>
                                      </p:cBhvr>
                                      <p:to>
                                        <p:strVal val="visible"/>
                                      </p:to>
                                    </p:set>
                                    <p:animEffect transition="in" filter="fade">
                                      <p:cBhvr>
                                        <p:cTn id="42" dur="500"/>
                                        <p:tgtEl>
                                          <p:spTgt spid="24">
                                            <p:txEl>
                                              <p:pRg st="0" end="0"/>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24">
                                            <p:txEl>
                                              <p:pRg st="1" end="1"/>
                                            </p:txEl>
                                          </p:spTgt>
                                        </p:tgtEl>
                                        <p:attrNameLst>
                                          <p:attrName>style.visibility</p:attrName>
                                        </p:attrNameLst>
                                      </p:cBhvr>
                                      <p:to>
                                        <p:strVal val="visible"/>
                                      </p:to>
                                    </p:set>
                                    <p:animEffect transition="in" filter="fade">
                                      <p:cBhvr>
                                        <p:cTn id="45" dur="5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p:bldP spid="2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DPM backups</a:t>
            </a:r>
            <a:endParaRPr lang="en-GB" dirty="0"/>
          </a:p>
        </p:txBody>
      </p:sp>
      <p:grpSp>
        <p:nvGrpSpPr>
          <p:cNvPr id="3" name="Group 2"/>
          <p:cNvGrpSpPr/>
          <p:nvPr/>
        </p:nvGrpSpPr>
        <p:grpSpPr>
          <a:xfrm>
            <a:off x="2986561" y="1884486"/>
            <a:ext cx="6463352" cy="1555673"/>
            <a:chOff x="2278909" y="1391448"/>
            <a:chExt cx="7598112" cy="1828800"/>
          </a:xfrm>
        </p:grpSpPr>
        <p:pic>
          <p:nvPicPr>
            <p:cNvPr id="4" name="Picture 3"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2278909" y="1391448"/>
              <a:ext cx="1828800" cy="1828800"/>
            </a:xfrm>
            <a:prstGeom prst="rect">
              <a:avLst/>
            </a:prstGeom>
            <a:noFill/>
          </p:spPr>
        </p:pic>
        <p:pic>
          <p:nvPicPr>
            <p:cNvPr id="5" name="Picture 4"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8048221" y="1391448"/>
              <a:ext cx="1828800" cy="1828800"/>
            </a:xfrm>
            <a:prstGeom prst="rect">
              <a:avLst/>
            </a:prstGeom>
            <a:noFill/>
          </p:spPr>
        </p:pic>
        <p:pic>
          <p:nvPicPr>
            <p:cNvPr id="6" name="Picture 5"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4202013" y="1391448"/>
              <a:ext cx="1828800" cy="1828800"/>
            </a:xfrm>
            <a:prstGeom prst="rect">
              <a:avLst/>
            </a:prstGeom>
            <a:noFill/>
          </p:spPr>
        </p:pic>
        <p:pic>
          <p:nvPicPr>
            <p:cNvPr id="7" name="Picture 6"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6125117" y="1391448"/>
              <a:ext cx="1828800" cy="1828800"/>
            </a:xfrm>
            <a:prstGeom prst="rect">
              <a:avLst/>
            </a:prstGeom>
            <a:noFill/>
          </p:spPr>
        </p:pic>
      </p:grpSp>
      <p:sp>
        <p:nvSpPr>
          <p:cNvPr id="8" name="Down Arrow 15"/>
          <p:cNvSpPr>
            <a:spLocks noChangeArrowheads="1"/>
          </p:cNvSpPr>
          <p:nvPr/>
        </p:nvSpPr>
        <p:spPr bwMode="auto">
          <a:xfrm>
            <a:off x="3487917" y="4312125"/>
            <a:ext cx="552960" cy="1233717"/>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9" name="Down Arrow 15"/>
          <p:cNvSpPr>
            <a:spLocks noChangeArrowheads="1"/>
          </p:cNvSpPr>
          <p:nvPr/>
        </p:nvSpPr>
        <p:spPr bwMode="auto">
          <a:xfrm>
            <a:off x="5123810" y="4312126"/>
            <a:ext cx="552960" cy="1233716"/>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10" name="Down Arrow 15"/>
          <p:cNvSpPr>
            <a:spLocks noChangeArrowheads="1"/>
          </p:cNvSpPr>
          <p:nvPr/>
        </p:nvSpPr>
        <p:spPr bwMode="auto">
          <a:xfrm>
            <a:off x="6759703" y="4312126"/>
            <a:ext cx="552960" cy="1233716"/>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11" name="Down Arrow 15"/>
          <p:cNvSpPr>
            <a:spLocks noChangeArrowheads="1"/>
          </p:cNvSpPr>
          <p:nvPr/>
        </p:nvSpPr>
        <p:spPr bwMode="auto">
          <a:xfrm>
            <a:off x="8395596" y="4312126"/>
            <a:ext cx="552960" cy="1233716"/>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17" name="Rectangle 16"/>
          <p:cNvSpPr/>
          <p:nvPr/>
        </p:nvSpPr>
        <p:spPr bwMode="auto">
          <a:xfrm>
            <a:off x="3487917" y="3463785"/>
            <a:ext cx="5460639" cy="5976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2000" b="1" dirty="0" smtClean="0">
                <a:gradFill>
                  <a:gsLst>
                    <a:gs pos="0">
                      <a:srgbClr val="FFFFFF"/>
                    </a:gs>
                    <a:gs pos="100000">
                      <a:srgbClr val="FFFFFF"/>
                    </a:gs>
                  </a:gsLst>
                  <a:lin ang="5400000" scaled="0"/>
                </a:gradFill>
              </a:rPr>
              <a:t>250 GB </a:t>
            </a:r>
            <a:r>
              <a:rPr lang="en-GB" sz="2000" dirty="0" smtClean="0">
                <a:gradFill>
                  <a:gsLst>
                    <a:gs pos="0">
                      <a:srgbClr val="FFFFFF"/>
                    </a:gs>
                    <a:gs pos="100000">
                      <a:srgbClr val="FFFFFF"/>
                    </a:gs>
                  </a:gsLst>
                  <a:lin ang="5400000" scaled="0"/>
                </a:gradFill>
              </a:rPr>
              <a:t>DPM replica</a:t>
            </a:r>
            <a:endParaRPr lang="en-GB" sz="2000" dirty="0">
              <a:gradFill>
                <a:gsLst>
                  <a:gs pos="0">
                    <a:srgbClr val="FFFFFF"/>
                  </a:gs>
                  <a:gs pos="100000">
                    <a:srgbClr val="FFFFFF"/>
                  </a:gs>
                </a:gsLst>
                <a:lin ang="5400000" scaled="0"/>
              </a:gradFill>
            </a:endParaRPr>
          </a:p>
        </p:txBody>
      </p:sp>
      <p:sp>
        <p:nvSpPr>
          <p:cNvPr id="18" name="TextBox 17"/>
          <p:cNvSpPr txBox="1"/>
          <p:nvPr/>
        </p:nvSpPr>
        <p:spPr>
          <a:xfrm>
            <a:off x="9160286" y="5664817"/>
            <a:ext cx="3299662" cy="871008"/>
          </a:xfrm>
          <a:prstGeom prst="rect">
            <a:avLst/>
          </a:prstGeom>
          <a:noFill/>
        </p:spPr>
        <p:txBody>
          <a:bodyPr wrap="square" lIns="182880" tIns="146304" rIns="182880" bIns="146304" rtlCol="0">
            <a:spAutoFit/>
          </a:bodyPr>
          <a:lstStyle/>
          <a:p>
            <a:pPr>
              <a:lnSpc>
                <a:spcPct val="90000"/>
              </a:lnSpc>
              <a:spcAft>
                <a:spcPts val="600"/>
              </a:spcAft>
            </a:pPr>
            <a:r>
              <a:rPr lang="en-GB" dirty="0" smtClean="0">
                <a:solidFill>
                  <a:srgbClr val="505050"/>
                </a:solidFill>
              </a:rPr>
              <a:t>For 2 weeks:</a:t>
            </a:r>
          </a:p>
          <a:p>
            <a:pPr>
              <a:lnSpc>
                <a:spcPct val="90000"/>
              </a:lnSpc>
              <a:spcAft>
                <a:spcPts val="600"/>
              </a:spcAft>
            </a:pPr>
            <a:r>
              <a:rPr lang="en-GB" dirty="0" smtClean="0">
                <a:solidFill>
                  <a:srgbClr val="505050"/>
                </a:solidFill>
              </a:rPr>
              <a:t>250 GB + 375 GB = </a:t>
            </a:r>
            <a:r>
              <a:rPr lang="en-GB" b="1" dirty="0" smtClean="0">
                <a:solidFill>
                  <a:srgbClr val="505050"/>
                </a:solidFill>
              </a:rPr>
              <a:t>625 GB</a:t>
            </a:r>
          </a:p>
        </p:txBody>
      </p:sp>
      <p:sp>
        <p:nvSpPr>
          <p:cNvPr id="19" name="TextBox 18"/>
          <p:cNvSpPr txBox="1"/>
          <p:nvPr/>
        </p:nvSpPr>
        <p:spPr>
          <a:xfrm>
            <a:off x="3256725" y="2760548"/>
            <a:ext cx="1015343"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solidFill>
                  <a:srgbClr val="505050"/>
                </a:solidFill>
              </a:rPr>
              <a:t>100 GB</a:t>
            </a:r>
          </a:p>
        </p:txBody>
      </p:sp>
      <p:sp>
        <p:nvSpPr>
          <p:cNvPr id="20" name="TextBox 19"/>
          <p:cNvSpPr txBox="1"/>
          <p:nvPr/>
        </p:nvSpPr>
        <p:spPr>
          <a:xfrm>
            <a:off x="4947922" y="2760547"/>
            <a:ext cx="904735" cy="517065"/>
          </a:xfrm>
          <a:prstGeom prst="rect">
            <a:avLst/>
          </a:prstGeom>
          <a:noFill/>
        </p:spPr>
        <p:txBody>
          <a:bodyPr wrap="none" lIns="182880" tIns="146304" rIns="182880" bIns="146304" rtlCol="0">
            <a:spAutoFit/>
          </a:bodyPr>
          <a:lstStyle/>
          <a:p>
            <a:pPr>
              <a:lnSpc>
                <a:spcPct val="90000"/>
              </a:lnSpc>
              <a:spcAft>
                <a:spcPts val="600"/>
              </a:spcAft>
            </a:pPr>
            <a:r>
              <a:rPr lang="en-GB" sz="1600" dirty="0">
                <a:solidFill>
                  <a:srgbClr val="505050"/>
                </a:solidFill>
              </a:rPr>
              <a:t>5</a:t>
            </a:r>
            <a:r>
              <a:rPr lang="en-GB" sz="1600" dirty="0" smtClean="0">
                <a:solidFill>
                  <a:srgbClr val="505050"/>
                </a:solidFill>
              </a:rPr>
              <a:t>0 GB</a:t>
            </a:r>
          </a:p>
        </p:txBody>
      </p:sp>
      <p:sp>
        <p:nvSpPr>
          <p:cNvPr id="21" name="TextBox 20"/>
          <p:cNvSpPr txBox="1"/>
          <p:nvPr/>
        </p:nvSpPr>
        <p:spPr>
          <a:xfrm>
            <a:off x="6595730" y="2756454"/>
            <a:ext cx="904735"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solidFill>
                  <a:srgbClr val="505050"/>
                </a:solidFill>
              </a:rPr>
              <a:t>40 GB</a:t>
            </a:r>
          </a:p>
        </p:txBody>
      </p:sp>
      <p:sp>
        <p:nvSpPr>
          <p:cNvPr id="22" name="TextBox 21"/>
          <p:cNvSpPr txBox="1"/>
          <p:nvPr/>
        </p:nvSpPr>
        <p:spPr>
          <a:xfrm>
            <a:off x="8219708" y="2756453"/>
            <a:ext cx="904735" cy="517065"/>
          </a:xfrm>
          <a:prstGeom prst="rect">
            <a:avLst/>
          </a:prstGeom>
          <a:noFill/>
        </p:spPr>
        <p:txBody>
          <a:bodyPr wrap="none" lIns="182880" tIns="146304" rIns="182880" bIns="146304" rtlCol="0">
            <a:spAutoFit/>
          </a:bodyPr>
          <a:lstStyle/>
          <a:p>
            <a:pPr>
              <a:lnSpc>
                <a:spcPct val="90000"/>
              </a:lnSpc>
              <a:spcAft>
                <a:spcPts val="600"/>
              </a:spcAft>
            </a:pPr>
            <a:r>
              <a:rPr lang="en-GB" sz="1600" dirty="0">
                <a:solidFill>
                  <a:srgbClr val="505050"/>
                </a:solidFill>
              </a:rPr>
              <a:t>6</a:t>
            </a:r>
            <a:r>
              <a:rPr lang="en-GB" sz="1600" dirty="0" smtClean="0">
                <a:solidFill>
                  <a:srgbClr val="505050"/>
                </a:solidFill>
              </a:rPr>
              <a:t>0 GB</a:t>
            </a:r>
          </a:p>
        </p:txBody>
      </p:sp>
      <p:sp>
        <p:nvSpPr>
          <p:cNvPr id="23" name="Rectangle 22"/>
          <p:cNvSpPr/>
          <p:nvPr/>
        </p:nvSpPr>
        <p:spPr bwMode="auto">
          <a:xfrm>
            <a:off x="3487917" y="5801518"/>
            <a:ext cx="5460639" cy="59760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2000" b="1" dirty="0" smtClean="0">
                <a:gradFill>
                  <a:gsLst>
                    <a:gs pos="0">
                      <a:srgbClr val="FFFFFF"/>
                    </a:gs>
                    <a:gs pos="100000">
                      <a:srgbClr val="FFFFFF"/>
                    </a:gs>
                  </a:gsLst>
                  <a:lin ang="5400000" scaled="0"/>
                </a:gradFill>
              </a:rPr>
              <a:t>375 GB </a:t>
            </a:r>
            <a:r>
              <a:rPr lang="en-GB" sz="2000" dirty="0" smtClean="0">
                <a:gradFill>
                  <a:gsLst>
                    <a:gs pos="0">
                      <a:srgbClr val="FFFFFF"/>
                    </a:gs>
                    <a:gs pos="100000">
                      <a:srgbClr val="FFFFFF"/>
                    </a:gs>
                  </a:gsLst>
                  <a:lin ang="5400000" scaled="0"/>
                </a:gradFill>
              </a:rPr>
              <a:t>DPM recovery point area</a:t>
            </a:r>
            <a:endParaRPr lang="en-GB" sz="2000" dirty="0">
              <a:gradFill>
                <a:gsLst>
                  <a:gs pos="0">
                    <a:srgbClr val="FFFFFF"/>
                  </a:gs>
                  <a:gs pos="100000">
                    <a:srgbClr val="FFFFFF"/>
                  </a:gs>
                </a:gsLst>
                <a:lin ang="5400000" scaled="0"/>
              </a:gradFill>
            </a:endParaRPr>
          </a:p>
        </p:txBody>
      </p:sp>
      <p:sp>
        <p:nvSpPr>
          <p:cNvPr id="24" name="TextBox 23"/>
          <p:cNvSpPr txBox="1"/>
          <p:nvPr/>
        </p:nvSpPr>
        <p:spPr>
          <a:xfrm>
            <a:off x="4375850" y="1452438"/>
            <a:ext cx="3590470"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250 GB of SQL Server databases</a:t>
            </a:r>
          </a:p>
        </p:txBody>
      </p:sp>
      <p:sp>
        <p:nvSpPr>
          <p:cNvPr id="30" name="Flowchart: Card 11"/>
          <p:cNvSpPr>
            <a:spLocks noChangeArrowheads="1"/>
          </p:cNvSpPr>
          <p:nvPr/>
        </p:nvSpPr>
        <p:spPr bwMode="auto">
          <a:xfrm>
            <a:off x="3336954" y="4611509"/>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sz="2000" b="1" dirty="0">
                <a:solidFill>
                  <a:srgbClr val="FFFFFF"/>
                </a:solidFill>
                <a:latin typeface="Segoe UI Light"/>
              </a:rPr>
              <a:t>1</a:t>
            </a:r>
            <a:r>
              <a:rPr lang="en-US" sz="2000" b="1" dirty="0" smtClean="0">
                <a:solidFill>
                  <a:srgbClr val="FFFFFF"/>
                </a:solidFill>
                <a:latin typeface="Segoe UI Light"/>
              </a:rPr>
              <a:t>0 </a:t>
            </a:r>
            <a:r>
              <a:rPr lang="en-US" sz="2000" b="1" dirty="0">
                <a:solidFill>
                  <a:srgbClr val="FFFFFF"/>
                </a:solidFill>
                <a:latin typeface="Segoe UI Light"/>
              </a:rPr>
              <a:t>GB</a:t>
            </a:r>
          </a:p>
        </p:txBody>
      </p:sp>
      <p:sp>
        <p:nvSpPr>
          <p:cNvPr id="31" name="Flowchart: Card 11"/>
          <p:cNvSpPr>
            <a:spLocks noChangeArrowheads="1"/>
          </p:cNvSpPr>
          <p:nvPr/>
        </p:nvSpPr>
        <p:spPr bwMode="auto">
          <a:xfrm>
            <a:off x="4972847" y="4627378"/>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sz="2000" b="1" dirty="0">
                <a:solidFill>
                  <a:srgbClr val="FFFFFF"/>
                </a:solidFill>
                <a:latin typeface="Segoe UI Light"/>
              </a:rPr>
              <a:t>5</a:t>
            </a:r>
            <a:r>
              <a:rPr lang="en-US" sz="2000" b="1" dirty="0" smtClean="0">
                <a:solidFill>
                  <a:srgbClr val="FFFFFF"/>
                </a:solidFill>
                <a:latin typeface="Segoe UI Light"/>
              </a:rPr>
              <a:t> </a:t>
            </a:r>
            <a:r>
              <a:rPr lang="en-US" sz="2000" b="1" dirty="0">
                <a:solidFill>
                  <a:srgbClr val="FFFFFF"/>
                </a:solidFill>
                <a:latin typeface="Segoe UI Light"/>
              </a:rPr>
              <a:t>GB</a:t>
            </a:r>
          </a:p>
        </p:txBody>
      </p:sp>
      <p:sp>
        <p:nvSpPr>
          <p:cNvPr id="32" name="Flowchart: Card 11"/>
          <p:cNvSpPr>
            <a:spLocks noChangeArrowheads="1"/>
          </p:cNvSpPr>
          <p:nvPr/>
        </p:nvSpPr>
        <p:spPr bwMode="auto">
          <a:xfrm>
            <a:off x="6608740" y="4630981"/>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sz="2000" b="1" dirty="0">
                <a:solidFill>
                  <a:srgbClr val="FFFFFF"/>
                </a:solidFill>
                <a:latin typeface="Segoe UI Light"/>
              </a:rPr>
              <a:t>4</a:t>
            </a:r>
            <a:r>
              <a:rPr lang="en-US" sz="2000" b="1" dirty="0" smtClean="0">
                <a:solidFill>
                  <a:srgbClr val="FFFFFF"/>
                </a:solidFill>
                <a:latin typeface="Segoe UI Light"/>
              </a:rPr>
              <a:t> </a:t>
            </a:r>
            <a:r>
              <a:rPr lang="en-US" sz="2000" b="1" dirty="0">
                <a:solidFill>
                  <a:srgbClr val="FFFFFF"/>
                </a:solidFill>
                <a:latin typeface="Segoe UI Light"/>
              </a:rPr>
              <a:t>GB</a:t>
            </a:r>
          </a:p>
        </p:txBody>
      </p:sp>
      <p:sp>
        <p:nvSpPr>
          <p:cNvPr id="33" name="Flowchart: Card 11"/>
          <p:cNvSpPr>
            <a:spLocks noChangeArrowheads="1"/>
          </p:cNvSpPr>
          <p:nvPr/>
        </p:nvSpPr>
        <p:spPr bwMode="auto">
          <a:xfrm>
            <a:off x="8244633" y="4627378"/>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sz="2000" b="1" dirty="0">
                <a:solidFill>
                  <a:srgbClr val="FFFFFF"/>
                </a:solidFill>
                <a:latin typeface="Segoe UI Light"/>
              </a:rPr>
              <a:t>6</a:t>
            </a:r>
            <a:r>
              <a:rPr lang="en-US" sz="2000" b="1" dirty="0" smtClean="0">
                <a:solidFill>
                  <a:srgbClr val="FFFFFF"/>
                </a:solidFill>
                <a:latin typeface="Segoe UI Light"/>
              </a:rPr>
              <a:t> </a:t>
            </a:r>
            <a:r>
              <a:rPr lang="en-US" sz="2000" b="1" dirty="0">
                <a:solidFill>
                  <a:srgbClr val="FFFFFF"/>
                </a:solidFill>
                <a:latin typeface="Segoe UI Light"/>
              </a:rPr>
              <a:t>GB</a:t>
            </a:r>
          </a:p>
        </p:txBody>
      </p:sp>
      <p:sp>
        <p:nvSpPr>
          <p:cNvPr id="34" name="TextBox 33"/>
          <p:cNvSpPr txBox="1"/>
          <p:nvPr/>
        </p:nvSpPr>
        <p:spPr>
          <a:xfrm>
            <a:off x="1450469" y="4338847"/>
            <a:ext cx="1909030" cy="1043363"/>
          </a:xfrm>
          <a:prstGeom prst="rect">
            <a:avLst/>
          </a:prstGeom>
          <a:noFill/>
        </p:spPr>
        <p:txBody>
          <a:bodyPr wrap="square" lIns="182880" tIns="146304" rIns="182880" bIns="146304" rtlCol="0">
            <a:spAutoFit/>
          </a:bodyPr>
          <a:lstStyle/>
          <a:p>
            <a:pPr>
              <a:lnSpc>
                <a:spcPct val="90000"/>
              </a:lnSpc>
              <a:spcAft>
                <a:spcPts val="600"/>
              </a:spcAft>
            </a:pPr>
            <a:r>
              <a:rPr lang="en-GB" dirty="0" smtClean="0">
                <a:solidFill>
                  <a:srgbClr val="505050"/>
                </a:solidFill>
              </a:rPr>
              <a:t>Assume 10% data change rate per day</a:t>
            </a:r>
          </a:p>
        </p:txBody>
      </p:sp>
      <p:sp>
        <p:nvSpPr>
          <p:cNvPr id="35" name="TextBox 34"/>
          <p:cNvSpPr txBox="1"/>
          <p:nvPr/>
        </p:nvSpPr>
        <p:spPr>
          <a:xfrm>
            <a:off x="9399295" y="4463496"/>
            <a:ext cx="1909030" cy="794064"/>
          </a:xfrm>
          <a:prstGeom prst="rect">
            <a:avLst/>
          </a:prstGeom>
          <a:noFill/>
        </p:spPr>
        <p:txBody>
          <a:bodyPr wrap="square" lIns="182880" tIns="146304" rIns="182880" bIns="146304" rtlCol="0">
            <a:spAutoFit/>
          </a:bodyPr>
          <a:lstStyle/>
          <a:p>
            <a:pPr>
              <a:lnSpc>
                <a:spcPct val="90000"/>
              </a:lnSpc>
              <a:spcAft>
                <a:spcPts val="600"/>
              </a:spcAft>
            </a:pPr>
            <a:r>
              <a:rPr lang="en-GB" dirty="0" smtClean="0">
                <a:solidFill>
                  <a:srgbClr val="505050"/>
                </a:solidFill>
              </a:rPr>
              <a:t>25 GB per day x 13 days</a:t>
            </a:r>
          </a:p>
        </p:txBody>
      </p:sp>
    </p:spTree>
    <p:extLst>
      <p:ext uri="{BB962C8B-B14F-4D97-AF65-F5344CB8AC3E}">
        <p14:creationId xmlns:p14="http://schemas.microsoft.com/office/powerpoint/2010/main" val="36014221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up)">
                                      <p:cBhvr>
                                        <p:cTn id="25" dur="500"/>
                                        <p:tgtEl>
                                          <p:spTgt spid="30"/>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up)">
                                      <p:cBhvr>
                                        <p:cTn id="28" dur="500"/>
                                        <p:tgtEl>
                                          <p:spTgt spid="31"/>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up)">
                                      <p:cBhvr>
                                        <p:cTn id="31" dur="500"/>
                                        <p:tgtEl>
                                          <p:spTgt spid="32"/>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up)">
                                      <p:cBhvr>
                                        <p:cTn id="34" dur="500"/>
                                        <p:tgtEl>
                                          <p:spTgt spid="33"/>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up)">
                                      <p:cBhvr>
                                        <p:cTn id="37" dur="5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up)">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8">
                                            <p:txEl>
                                              <p:pRg st="0" end="0"/>
                                            </p:txEl>
                                          </p:spTgt>
                                        </p:tgtEl>
                                        <p:attrNameLst>
                                          <p:attrName>style.visibility</p:attrName>
                                        </p:attrNameLst>
                                      </p:cBhvr>
                                      <p:to>
                                        <p:strVal val="visible"/>
                                      </p:to>
                                    </p:set>
                                    <p:animEffect transition="in" filter="fade">
                                      <p:cBhvr>
                                        <p:cTn id="50" dur="500"/>
                                        <p:tgtEl>
                                          <p:spTgt spid="18">
                                            <p:txEl>
                                              <p:pRg st="0" end="0"/>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18">
                                            <p:txEl>
                                              <p:pRg st="1" end="1"/>
                                            </p:txEl>
                                          </p:spTgt>
                                        </p:tgtEl>
                                        <p:attrNameLst>
                                          <p:attrName>style.visibility</p:attrName>
                                        </p:attrNameLst>
                                      </p:cBhvr>
                                      <p:to>
                                        <p:strVal val="visible"/>
                                      </p:to>
                                    </p:set>
                                    <p:animEffect transition="in" filter="fade">
                                      <p:cBhvr>
                                        <p:cTn id="53" dur="5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7" grpId="0" animBg="1"/>
      <p:bldP spid="23" grpId="0" animBg="1"/>
      <p:bldP spid="30" grpId="0" animBg="1"/>
      <p:bldP spid="31" grpId="0" animBg="1"/>
      <p:bldP spid="32" grpId="0" animBg="1"/>
      <p:bldP spid="33" grpId="0" animBg="1"/>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What does DPM give us?</a:t>
            </a:r>
            <a:endParaRPr lang="en-GB" dirty="0"/>
          </a:p>
        </p:txBody>
      </p:sp>
      <p:graphicFrame>
        <p:nvGraphicFramePr>
          <p:cNvPr id="4" name="Diagram 3"/>
          <p:cNvGraphicFramePr/>
          <p:nvPr>
            <p:extLst>
              <p:ext uri="{D42A27DB-BD31-4B8C-83A1-F6EECF244321}">
                <p14:modId xmlns:p14="http://schemas.microsoft.com/office/powerpoint/2010/main" val="3682921608"/>
              </p:ext>
            </p:extLst>
          </p:nvPr>
        </p:nvGraphicFramePr>
        <p:xfrm>
          <a:off x="1249685" y="1467203"/>
          <a:ext cx="9937104"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11310967"/>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DPM backups</a:t>
            </a:r>
            <a:endParaRPr lang="en-GB" dirty="0"/>
          </a:p>
        </p:txBody>
      </p:sp>
      <p:grpSp>
        <p:nvGrpSpPr>
          <p:cNvPr id="3" name="Group 2"/>
          <p:cNvGrpSpPr/>
          <p:nvPr/>
        </p:nvGrpSpPr>
        <p:grpSpPr>
          <a:xfrm>
            <a:off x="2986561" y="1884486"/>
            <a:ext cx="6463352" cy="1555673"/>
            <a:chOff x="2278909" y="1391448"/>
            <a:chExt cx="7598112" cy="1828800"/>
          </a:xfrm>
        </p:grpSpPr>
        <p:pic>
          <p:nvPicPr>
            <p:cNvPr id="4" name="Picture 3"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2278909" y="1391448"/>
              <a:ext cx="1828800" cy="1828800"/>
            </a:xfrm>
            <a:prstGeom prst="rect">
              <a:avLst/>
            </a:prstGeom>
            <a:noFill/>
          </p:spPr>
        </p:pic>
        <p:pic>
          <p:nvPicPr>
            <p:cNvPr id="5" name="Picture 4"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8048221" y="1391448"/>
              <a:ext cx="1828800" cy="1828800"/>
            </a:xfrm>
            <a:prstGeom prst="rect">
              <a:avLst/>
            </a:prstGeom>
            <a:noFill/>
          </p:spPr>
        </p:pic>
        <p:pic>
          <p:nvPicPr>
            <p:cNvPr id="6" name="Picture 5"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4202013" y="1391448"/>
              <a:ext cx="1828800" cy="1828800"/>
            </a:xfrm>
            <a:prstGeom prst="rect">
              <a:avLst/>
            </a:prstGeom>
            <a:noFill/>
          </p:spPr>
        </p:pic>
        <p:pic>
          <p:nvPicPr>
            <p:cNvPr id="7" name="Picture 6" descr="C:\Users\mitchellg\AppData\Local\Microsoft\Windows\Temporary Internet Files\Content.Outlook\DRES7FCJ\Storage_white (2).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6125117" y="1391448"/>
              <a:ext cx="1828800" cy="1828800"/>
            </a:xfrm>
            <a:prstGeom prst="rect">
              <a:avLst/>
            </a:prstGeom>
            <a:noFill/>
          </p:spPr>
        </p:pic>
      </p:grpSp>
      <p:sp>
        <p:nvSpPr>
          <p:cNvPr id="8" name="Down Arrow 15"/>
          <p:cNvSpPr>
            <a:spLocks noChangeArrowheads="1"/>
          </p:cNvSpPr>
          <p:nvPr/>
        </p:nvSpPr>
        <p:spPr bwMode="auto">
          <a:xfrm>
            <a:off x="3487917" y="4312125"/>
            <a:ext cx="552960" cy="1233717"/>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9" name="Down Arrow 15"/>
          <p:cNvSpPr>
            <a:spLocks noChangeArrowheads="1"/>
          </p:cNvSpPr>
          <p:nvPr/>
        </p:nvSpPr>
        <p:spPr bwMode="auto">
          <a:xfrm>
            <a:off x="5123810" y="4312126"/>
            <a:ext cx="552960" cy="1233716"/>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10" name="Down Arrow 15"/>
          <p:cNvSpPr>
            <a:spLocks noChangeArrowheads="1"/>
          </p:cNvSpPr>
          <p:nvPr/>
        </p:nvSpPr>
        <p:spPr bwMode="auto">
          <a:xfrm>
            <a:off x="6759703" y="4312126"/>
            <a:ext cx="552960" cy="1233716"/>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11" name="Down Arrow 15"/>
          <p:cNvSpPr>
            <a:spLocks noChangeArrowheads="1"/>
          </p:cNvSpPr>
          <p:nvPr/>
        </p:nvSpPr>
        <p:spPr bwMode="auto">
          <a:xfrm>
            <a:off x="8395596" y="4312126"/>
            <a:ext cx="552960" cy="1233716"/>
          </a:xfrm>
          <a:prstGeom prst="downArrow">
            <a:avLst>
              <a:gd name="adj1" fmla="val 50000"/>
              <a:gd name="adj2" fmla="val 50000"/>
            </a:avLst>
          </a:prstGeom>
          <a:solidFill>
            <a:schemeClr val="accent1"/>
          </a:solidFill>
          <a:ln w="9525" algn="ctr">
            <a:solidFill>
              <a:schemeClr val="accent1"/>
            </a:solidFill>
            <a:round/>
            <a:headEnd/>
            <a:tailEnd/>
          </a:ln>
        </p:spPr>
        <p:txBody>
          <a:bodyPr/>
          <a:lstStyle/>
          <a:p>
            <a:pPr algn="r" eaLnBrk="0" hangingPunct="0">
              <a:defRPr/>
            </a:pPr>
            <a:endParaRPr lang="en-US" sz="1632">
              <a:solidFill>
                <a:srgbClr val="505050"/>
              </a:solidFill>
              <a:latin typeface="Segoe UI Light"/>
            </a:endParaRPr>
          </a:p>
        </p:txBody>
      </p:sp>
      <p:sp>
        <p:nvSpPr>
          <p:cNvPr id="17" name="Rectangle 16"/>
          <p:cNvSpPr/>
          <p:nvPr/>
        </p:nvSpPr>
        <p:spPr bwMode="auto">
          <a:xfrm>
            <a:off x="3487917" y="3463785"/>
            <a:ext cx="5460639" cy="5976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2000" b="1" dirty="0" smtClean="0">
                <a:gradFill>
                  <a:gsLst>
                    <a:gs pos="0">
                      <a:srgbClr val="FFFFFF"/>
                    </a:gs>
                    <a:gs pos="100000">
                      <a:srgbClr val="FFFFFF"/>
                    </a:gs>
                  </a:gsLst>
                  <a:lin ang="5400000" scaled="0"/>
                </a:gradFill>
              </a:rPr>
              <a:t>250 GB </a:t>
            </a:r>
            <a:r>
              <a:rPr lang="en-GB" sz="2000" dirty="0" smtClean="0">
                <a:gradFill>
                  <a:gsLst>
                    <a:gs pos="0">
                      <a:srgbClr val="FFFFFF"/>
                    </a:gs>
                    <a:gs pos="100000">
                      <a:srgbClr val="FFFFFF"/>
                    </a:gs>
                  </a:gsLst>
                  <a:lin ang="5400000" scaled="0"/>
                </a:gradFill>
              </a:rPr>
              <a:t>DPM replica</a:t>
            </a:r>
            <a:endParaRPr lang="en-GB" sz="2000" dirty="0">
              <a:gradFill>
                <a:gsLst>
                  <a:gs pos="0">
                    <a:srgbClr val="FFFFFF"/>
                  </a:gs>
                  <a:gs pos="100000">
                    <a:srgbClr val="FFFFFF"/>
                  </a:gs>
                </a:gsLst>
                <a:lin ang="5400000" scaled="0"/>
              </a:gradFill>
            </a:endParaRPr>
          </a:p>
        </p:txBody>
      </p:sp>
      <p:sp>
        <p:nvSpPr>
          <p:cNvPr id="18" name="TextBox 17"/>
          <p:cNvSpPr txBox="1"/>
          <p:nvPr/>
        </p:nvSpPr>
        <p:spPr>
          <a:xfrm>
            <a:off x="9160286" y="5664817"/>
            <a:ext cx="3299662" cy="871008"/>
          </a:xfrm>
          <a:prstGeom prst="rect">
            <a:avLst/>
          </a:prstGeom>
          <a:noFill/>
        </p:spPr>
        <p:txBody>
          <a:bodyPr wrap="square" lIns="182880" tIns="146304" rIns="182880" bIns="146304" rtlCol="0">
            <a:spAutoFit/>
          </a:bodyPr>
          <a:lstStyle/>
          <a:p>
            <a:pPr>
              <a:lnSpc>
                <a:spcPct val="90000"/>
              </a:lnSpc>
              <a:spcAft>
                <a:spcPts val="600"/>
              </a:spcAft>
            </a:pPr>
            <a:r>
              <a:rPr lang="en-GB" dirty="0" smtClean="0">
                <a:solidFill>
                  <a:srgbClr val="505050"/>
                </a:solidFill>
              </a:rPr>
              <a:t>For 2 weeks:</a:t>
            </a:r>
          </a:p>
          <a:p>
            <a:pPr>
              <a:lnSpc>
                <a:spcPct val="90000"/>
              </a:lnSpc>
              <a:spcAft>
                <a:spcPts val="600"/>
              </a:spcAft>
            </a:pPr>
            <a:r>
              <a:rPr lang="en-GB" dirty="0" smtClean="0">
                <a:solidFill>
                  <a:srgbClr val="505050"/>
                </a:solidFill>
              </a:rPr>
              <a:t>250 GB + 168 GB = </a:t>
            </a:r>
            <a:r>
              <a:rPr lang="en-GB" b="1" dirty="0" smtClean="0">
                <a:solidFill>
                  <a:srgbClr val="505050"/>
                </a:solidFill>
              </a:rPr>
              <a:t>418 GB</a:t>
            </a:r>
          </a:p>
        </p:txBody>
      </p:sp>
      <p:sp>
        <p:nvSpPr>
          <p:cNvPr id="19" name="TextBox 18"/>
          <p:cNvSpPr txBox="1"/>
          <p:nvPr/>
        </p:nvSpPr>
        <p:spPr>
          <a:xfrm>
            <a:off x="3256725" y="2760548"/>
            <a:ext cx="1015343"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solidFill>
                  <a:srgbClr val="505050"/>
                </a:solidFill>
              </a:rPr>
              <a:t>100 GB</a:t>
            </a:r>
          </a:p>
        </p:txBody>
      </p:sp>
      <p:sp>
        <p:nvSpPr>
          <p:cNvPr id="20" name="TextBox 19"/>
          <p:cNvSpPr txBox="1"/>
          <p:nvPr/>
        </p:nvSpPr>
        <p:spPr>
          <a:xfrm>
            <a:off x="4947922" y="2760547"/>
            <a:ext cx="904735" cy="517065"/>
          </a:xfrm>
          <a:prstGeom prst="rect">
            <a:avLst/>
          </a:prstGeom>
          <a:noFill/>
        </p:spPr>
        <p:txBody>
          <a:bodyPr wrap="none" lIns="182880" tIns="146304" rIns="182880" bIns="146304" rtlCol="0">
            <a:spAutoFit/>
          </a:bodyPr>
          <a:lstStyle/>
          <a:p>
            <a:pPr>
              <a:lnSpc>
                <a:spcPct val="90000"/>
              </a:lnSpc>
              <a:spcAft>
                <a:spcPts val="600"/>
              </a:spcAft>
            </a:pPr>
            <a:r>
              <a:rPr lang="en-GB" sz="1600" dirty="0">
                <a:solidFill>
                  <a:srgbClr val="505050"/>
                </a:solidFill>
              </a:rPr>
              <a:t>5</a:t>
            </a:r>
            <a:r>
              <a:rPr lang="en-GB" sz="1600" dirty="0" smtClean="0">
                <a:solidFill>
                  <a:srgbClr val="505050"/>
                </a:solidFill>
              </a:rPr>
              <a:t>0 GB</a:t>
            </a:r>
          </a:p>
        </p:txBody>
      </p:sp>
      <p:sp>
        <p:nvSpPr>
          <p:cNvPr id="21" name="TextBox 20"/>
          <p:cNvSpPr txBox="1"/>
          <p:nvPr/>
        </p:nvSpPr>
        <p:spPr>
          <a:xfrm>
            <a:off x="6595730" y="2756454"/>
            <a:ext cx="904735" cy="517065"/>
          </a:xfrm>
          <a:prstGeom prst="rect">
            <a:avLst/>
          </a:prstGeom>
          <a:noFill/>
        </p:spPr>
        <p:txBody>
          <a:bodyPr wrap="none" lIns="182880" tIns="146304" rIns="182880" bIns="146304" rtlCol="0">
            <a:spAutoFit/>
          </a:bodyPr>
          <a:lstStyle/>
          <a:p>
            <a:pPr>
              <a:lnSpc>
                <a:spcPct val="90000"/>
              </a:lnSpc>
              <a:spcAft>
                <a:spcPts val="600"/>
              </a:spcAft>
            </a:pPr>
            <a:r>
              <a:rPr lang="en-GB" sz="1600" dirty="0" smtClean="0">
                <a:solidFill>
                  <a:srgbClr val="505050"/>
                </a:solidFill>
              </a:rPr>
              <a:t>40 GB</a:t>
            </a:r>
          </a:p>
        </p:txBody>
      </p:sp>
      <p:sp>
        <p:nvSpPr>
          <p:cNvPr id="22" name="TextBox 21"/>
          <p:cNvSpPr txBox="1"/>
          <p:nvPr/>
        </p:nvSpPr>
        <p:spPr>
          <a:xfrm>
            <a:off x="8219708" y="2756453"/>
            <a:ext cx="904735" cy="517065"/>
          </a:xfrm>
          <a:prstGeom prst="rect">
            <a:avLst/>
          </a:prstGeom>
          <a:noFill/>
        </p:spPr>
        <p:txBody>
          <a:bodyPr wrap="none" lIns="182880" tIns="146304" rIns="182880" bIns="146304" rtlCol="0">
            <a:spAutoFit/>
          </a:bodyPr>
          <a:lstStyle/>
          <a:p>
            <a:pPr>
              <a:lnSpc>
                <a:spcPct val="90000"/>
              </a:lnSpc>
              <a:spcAft>
                <a:spcPts val="600"/>
              </a:spcAft>
            </a:pPr>
            <a:r>
              <a:rPr lang="en-GB" sz="1600" dirty="0">
                <a:solidFill>
                  <a:srgbClr val="505050"/>
                </a:solidFill>
              </a:rPr>
              <a:t>6</a:t>
            </a:r>
            <a:r>
              <a:rPr lang="en-GB" sz="1600" dirty="0" smtClean="0">
                <a:solidFill>
                  <a:srgbClr val="505050"/>
                </a:solidFill>
              </a:rPr>
              <a:t>0 GB</a:t>
            </a:r>
          </a:p>
        </p:txBody>
      </p:sp>
      <p:sp>
        <p:nvSpPr>
          <p:cNvPr id="23" name="Rectangle 22"/>
          <p:cNvSpPr/>
          <p:nvPr/>
        </p:nvSpPr>
        <p:spPr bwMode="auto">
          <a:xfrm>
            <a:off x="3487917" y="5801518"/>
            <a:ext cx="5460639" cy="59760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2000" b="1" dirty="0" smtClean="0">
                <a:gradFill>
                  <a:gsLst>
                    <a:gs pos="0">
                      <a:srgbClr val="FFFFFF"/>
                    </a:gs>
                    <a:gs pos="100000">
                      <a:srgbClr val="FFFFFF"/>
                    </a:gs>
                  </a:gsLst>
                  <a:lin ang="5400000" scaled="0"/>
                </a:gradFill>
              </a:rPr>
              <a:t>168 GB </a:t>
            </a:r>
            <a:r>
              <a:rPr lang="en-GB" sz="2000" dirty="0" smtClean="0">
                <a:gradFill>
                  <a:gsLst>
                    <a:gs pos="0">
                      <a:srgbClr val="FFFFFF"/>
                    </a:gs>
                    <a:gs pos="100000">
                      <a:srgbClr val="FFFFFF"/>
                    </a:gs>
                  </a:gsLst>
                  <a:lin ang="5400000" scaled="0"/>
                </a:gradFill>
              </a:rPr>
              <a:t>DPM recovery point area</a:t>
            </a:r>
            <a:endParaRPr lang="en-GB" sz="2000" dirty="0">
              <a:gradFill>
                <a:gsLst>
                  <a:gs pos="0">
                    <a:srgbClr val="FFFFFF"/>
                  </a:gs>
                  <a:gs pos="100000">
                    <a:srgbClr val="FFFFFF"/>
                  </a:gs>
                </a:gsLst>
                <a:lin ang="5400000" scaled="0"/>
              </a:gradFill>
            </a:endParaRPr>
          </a:p>
        </p:txBody>
      </p:sp>
      <p:sp>
        <p:nvSpPr>
          <p:cNvPr id="24" name="TextBox 23"/>
          <p:cNvSpPr txBox="1"/>
          <p:nvPr/>
        </p:nvSpPr>
        <p:spPr>
          <a:xfrm>
            <a:off x="4375850" y="1452438"/>
            <a:ext cx="3590470"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505050"/>
                </a:solidFill>
              </a:rPr>
              <a:t>250 GB of SQL Server databases</a:t>
            </a:r>
          </a:p>
        </p:txBody>
      </p:sp>
      <p:sp>
        <p:nvSpPr>
          <p:cNvPr id="30" name="Flowchart: Card 11"/>
          <p:cNvSpPr>
            <a:spLocks noChangeArrowheads="1"/>
          </p:cNvSpPr>
          <p:nvPr/>
        </p:nvSpPr>
        <p:spPr bwMode="auto">
          <a:xfrm>
            <a:off x="3336954" y="4611509"/>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b="1" dirty="0">
                <a:solidFill>
                  <a:srgbClr val="FFFFFF"/>
                </a:solidFill>
                <a:latin typeface="Segoe UI Light"/>
              </a:rPr>
              <a:t>5</a:t>
            </a:r>
            <a:r>
              <a:rPr lang="en-US" b="1" dirty="0" smtClean="0">
                <a:solidFill>
                  <a:srgbClr val="FFFFFF"/>
                </a:solidFill>
                <a:latin typeface="Segoe UI Light"/>
              </a:rPr>
              <a:t> </a:t>
            </a:r>
            <a:r>
              <a:rPr lang="en-US" b="1" dirty="0">
                <a:solidFill>
                  <a:srgbClr val="FFFFFF"/>
                </a:solidFill>
                <a:latin typeface="Segoe UI Light"/>
              </a:rPr>
              <a:t>GB</a:t>
            </a:r>
          </a:p>
        </p:txBody>
      </p:sp>
      <p:sp>
        <p:nvSpPr>
          <p:cNvPr id="31" name="Flowchart: Card 11"/>
          <p:cNvSpPr>
            <a:spLocks noChangeArrowheads="1"/>
          </p:cNvSpPr>
          <p:nvPr/>
        </p:nvSpPr>
        <p:spPr bwMode="auto">
          <a:xfrm>
            <a:off x="4972847" y="4627378"/>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b="1" dirty="0" smtClean="0">
                <a:solidFill>
                  <a:srgbClr val="FFFFFF"/>
                </a:solidFill>
                <a:latin typeface="Segoe UI Light"/>
              </a:rPr>
              <a:t>2.5 </a:t>
            </a:r>
            <a:r>
              <a:rPr lang="en-US" b="1" dirty="0">
                <a:solidFill>
                  <a:srgbClr val="FFFFFF"/>
                </a:solidFill>
                <a:latin typeface="Segoe UI Light"/>
              </a:rPr>
              <a:t>GB</a:t>
            </a:r>
          </a:p>
        </p:txBody>
      </p:sp>
      <p:sp>
        <p:nvSpPr>
          <p:cNvPr id="32" name="Flowchart: Card 11"/>
          <p:cNvSpPr>
            <a:spLocks noChangeArrowheads="1"/>
          </p:cNvSpPr>
          <p:nvPr/>
        </p:nvSpPr>
        <p:spPr bwMode="auto">
          <a:xfrm>
            <a:off x="6608740" y="4630981"/>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b="1" dirty="0" smtClean="0">
                <a:solidFill>
                  <a:srgbClr val="FFFFFF"/>
                </a:solidFill>
                <a:latin typeface="Segoe UI Light"/>
              </a:rPr>
              <a:t>2 </a:t>
            </a:r>
            <a:r>
              <a:rPr lang="en-US" b="1" dirty="0">
                <a:solidFill>
                  <a:srgbClr val="FFFFFF"/>
                </a:solidFill>
                <a:latin typeface="Segoe UI Light"/>
              </a:rPr>
              <a:t>GB</a:t>
            </a:r>
          </a:p>
        </p:txBody>
      </p:sp>
      <p:sp>
        <p:nvSpPr>
          <p:cNvPr id="33" name="Flowchart: Card 11"/>
          <p:cNvSpPr>
            <a:spLocks noChangeArrowheads="1"/>
          </p:cNvSpPr>
          <p:nvPr/>
        </p:nvSpPr>
        <p:spPr bwMode="auto">
          <a:xfrm>
            <a:off x="8244633" y="4627378"/>
            <a:ext cx="854886" cy="466302"/>
          </a:xfrm>
          <a:prstGeom prst="flowChartPunchedCard">
            <a:avLst/>
          </a:prstGeom>
          <a:solidFill>
            <a:schemeClr val="accent1"/>
          </a:solidFill>
          <a:ln w="9525" algn="ctr">
            <a:solidFill>
              <a:schemeClr val="tx1"/>
            </a:solidFill>
            <a:round/>
            <a:headEnd/>
            <a:tailEnd/>
          </a:ln>
        </p:spPr>
        <p:txBody>
          <a:bodyPr/>
          <a:lstStyle/>
          <a:p>
            <a:pPr algn="ctr" eaLnBrk="0" hangingPunct="0">
              <a:defRPr/>
            </a:pPr>
            <a:r>
              <a:rPr lang="en-US" b="1" dirty="0" smtClean="0">
                <a:solidFill>
                  <a:srgbClr val="FFFFFF"/>
                </a:solidFill>
                <a:latin typeface="Segoe UI Light"/>
              </a:rPr>
              <a:t>3 </a:t>
            </a:r>
            <a:r>
              <a:rPr lang="en-US" b="1" dirty="0">
                <a:solidFill>
                  <a:srgbClr val="FFFFFF"/>
                </a:solidFill>
                <a:latin typeface="Segoe UI Light"/>
              </a:rPr>
              <a:t>GB</a:t>
            </a:r>
          </a:p>
        </p:txBody>
      </p:sp>
      <p:sp>
        <p:nvSpPr>
          <p:cNvPr id="34" name="TextBox 33"/>
          <p:cNvSpPr txBox="1"/>
          <p:nvPr/>
        </p:nvSpPr>
        <p:spPr>
          <a:xfrm>
            <a:off x="1450469" y="4338847"/>
            <a:ext cx="1909030" cy="1043363"/>
          </a:xfrm>
          <a:prstGeom prst="rect">
            <a:avLst/>
          </a:prstGeom>
          <a:noFill/>
        </p:spPr>
        <p:txBody>
          <a:bodyPr wrap="square" lIns="182880" tIns="146304" rIns="182880" bIns="146304" rtlCol="0">
            <a:spAutoFit/>
          </a:bodyPr>
          <a:lstStyle/>
          <a:p>
            <a:pPr>
              <a:lnSpc>
                <a:spcPct val="90000"/>
              </a:lnSpc>
              <a:spcAft>
                <a:spcPts val="600"/>
              </a:spcAft>
            </a:pPr>
            <a:r>
              <a:rPr lang="en-GB" dirty="0" smtClean="0">
                <a:solidFill>
                  <a:srgbClr val="505050"/>
                </a:solidFill>
              </a:rPr>
              <a:t>Assume </a:t>
            </a:r>
            <a:r>
              <a:rPr lang="en-GB" b="1" dirty="0" smtClean="0">
                <a:solidFill>
                  <a:srgbClr val="505050"/>
                </a:solidFill>
              </a:rPr>
              <a:t>5% </a:t>
            </a:r>
            <a:r>
              <a:rPr lang="en-GB" dirty="0" smtClean="0">
                <a:solidFill>
                  <a:srgbClr val="505050"/>
                </a:solidFill>
              </a:rPr>
              <a:t>data change rate per day</a:t>
            </a:r>
          </a:p>
        </p:txBody>
      </p:sp>
      <p:sp>
        <p:nvSpPr>
          <p:cNvPr id="35" name="TextBox 34"/>
          <p:cNvSpPr txBox="1"/>
          <p:nvPr/>
        </p:nvSpPr>
        <p:spPr>
          <a:xfrm>
            <a:off x="9399295" y="4463496"/>
            <a:ext cx="1909030" cy="794064"/>
          </a:xfrm>
          <a:prstGeom prst="rect">
            <a:avLst/>
          </a:prstGeom>
          <a:noFill/>
        </p:spPr>
        <p:txBody>
          <a:bodyPr wrap="square" lIns="182880" tIns="146304" rIns="182880" bIns="146304" rtlCol="0">
            <a:spAutoFit/>
          </a:bodyPr>
          <a:lstStyle/>
          <a:p>
            <a:pPr>
              <a:lnSpc>
                <a:spcPct val="90000"/>
              </a:lnSpc>
              <a:spcAft>
                <a:spcPts val="600"/>
              </a:spcAft>
            </a:pPr>
            <a:r>
              <a:rPr lang="en-GB" dirty="0" smtClean="0">
                <a:solidFill>
                  <a:srgbClr val="505050"/>
                </a:solidFill>
              </a:rPr>
              <a:t>12.5 GB per day x 13 days</a:t>
            </a:r>
          </a:p>
        </p:txBody>
      </p:sp>
    </p:spTree>
    <p:extLst>
      <p:ext uri="{BB962C8B-B14F-4D97-AF65-F5344CB8AC3E}">
        <p14:creationId xmlns:p14="http://schemas.microsoft.com/office/powerpoint/2010/main" val="37718700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11889564" cy="917575"/>
          </a:xfrm>
        </p:spPr>
        <p:txBody>
          <a:bodyPr/>
          <a:lstStyle/>
          <a:p>
            <a:r>
              <a:rPr lang="en-GB" dirty="0" smtClean="0"/>
              <a:t>Summary</a:t>
            </a:r>
            <a:endParaRPr lang="en-GB" dirty="0"/>
          </a:p>
        </p:txBody>
      </p:sp>
      <p:sp>
        <p:nvSpPr>
          <p:cNvPr id="4" name="Text Placeholder 3"/>
          <p:cNvSpPr>
            <a:spLocks noGrp="1"/>
          </p:cNvSpPr>
          <p:nvPr>
            <p:ph type="body" sz="quarter" idx="4294967295"/>
          </p:nvPr>
        </p:nvSpPr>
        <p:spPr>
          <a:xfrm>
            <a:off x="274639" y="2489200"/>
            <a:ext cx="11545887" cy="2757488"/>
          </a:xfrm>
        </p:spPr>
        <p:txBody>
          <a:bodyPr/>
          <a:lstStyle/>
          <a:p>
            <a:pPr marL="0" indent="0">
              <a:buNone/>
            </a:pPr>
            <a:r>
              <a:rPr lang="en-GB" sz="4400" dirty="0" smtClean="0"/>
              <a:t>DPM compliments the out of the box backup and recovery tools, providing </a:t>
            </a:r>
            <a:r>
              <a:rPr lang="en-GB" sz="4400" dirty="0" smtClean="0">
                <a:solidFill>
                  <a:schemeClr val="accent1"/>
                </a:solidFill>
              </a:rPr>
              <a:t>simple</a:t>
            </a:r>
            <a:r>
              <a:rPr lang="en-GB" sz="4400" dirty="0" smtClean="0"/>
              <a:t>, </a:t>
            </a:r>
            <a:r>
              <a:rPr lang="en-GB" sz="4400" dirty="0" smtClean="0">
                <a:solidFill>
                  <a:schemeClr val="accent1"/>
                </a:solidFill>
              </a:rPr>
              <a:t>fast</a:t>
            </a:r>
            <a:r>
              <a:rPr lang="en-GB" sz="4400" dirty="0" smtClean="0"/>
              <a:t>, and </a:t>
            </a:r>
            <a:r>
              <a:rPr lang="en-GB" sz="4400" dirty="0" smtClean="0">
                <a:solidFill>
                  <a:schemeClr val="accent1"/>
                </a:solidFill>
              </a:rPr>
              <a:t>automated</a:t>
            </a:r>
            <a:r>
              <a:rPr lang="en-GB" sz="4400" dirty="0" smtClean="0"/>
              <a:t> backup and recovery.</a:t>
            </a:r>
          </a:p>
          <a:p>
            <a:endParaRPr lang="en-GB" sz="4400" dirty="0"/>
          </a:p>
        </p:txBody>
      </p:sp>
    </p:spTree>
    <p:extLst>
      <p:ext uri="{BB962C8B-B14F-4D97-AF65-F5344CB8AC3E}">
        <p14:creationId xmlns:p14="http://schemas.microsoft.com/office/powerpoint/2010/main" val="1049869805"/>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9018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165870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08"/>
          <p:cNvSpPr>
            <a:spLocks noGrp="1"/>
          </p:cNvSpPr>
          <p:nvPr>
            <p:ph type="title"/>
          </p:nvPr>
        </p:nvSpPr>
        <p:spPr/>
        <p:txBody>
          <a:bodyPr/>
          <a:lstStyle/>
          <a:p>
            <a:r>
              <a:rPr lang="en-GB" dirty="0" smtClean="0"/>
              <a:t>DPM 2012</a:t>
            </a:r>
            <a:endParaRPr lang="en-GB" dirty="0"/>
          </a:p>
        </p:txBody>
      </p:sp>
      <p:grpSp>
        <p:nvGrpSpPr>
          <p:cNvPr id="215" name="Group 214"/>
          <p:cNvGrpSpPr/>
          <p:nvPr/>
        </p:nvGrpSpPr>
        <p:grpSpPr>
          <a:xfrm>
            <a:off x="598830" y="1549764"/>
            <a:ext cx="11238814" cy="5246769"/>
            <a:chOff x="785880" y="1767486"/>
            <a:chExt cx="9075756" cy="4236959"/>
          </a:xfrm>
        </p:grpSpPr>
        <p:grpSp>
          <p:nvGrpSpPr>
            <p:cNvPr id="112" name="Group 111"/>
            <p:cNvGrpSpPr/>
            <p:nvPr/>
          </p:nvGrpSpPr>
          <p:grpSpPr>
            <a:xfrm>
              <a:off x="2487653" y="1811076"/>
              <a:ext cx="886919" cy="4120566"/>
              <a:chOff x="1770017" y="1562986"/>
              <a:chExt cx="886919" cy="4120566"/>
            </a:xfrm>
          </p:grpSpPr>
          <p:cxnSp>
            <p:nvCxnSpPr>
              <p:cNvPr id="113" name="Straight Connector 112"/>
              <p:cNvCxnSpPr/>
              <p:nvPr/>
            </p:nvCxnSpPr>
            <p:spPr>
              <a:xfrm>
                <a:off x="2052082" y="1562986"/>
                <a:ext cx="40901" cy="412056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flipV="1">
                <a:off x="1770017" y="1879600"/>
                <a:ext cx="281467" cy="443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V="1">
                <a:off x="1821438" y="2666620"/>
                <a:ext cx="243911" cy="443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flipV="1">
                <a:off x="1813147" y="3389953"/>
                <a:ext cx="258259" cy="443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1813147" y="4092422"/>
                <a:ext cx="266798" cy="27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1813147" y="4790732"/>
                <a:ext cx="266798" cy="27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1967169" y="5571319"/>
                <a:ext cx="12744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2055034" y="2083774"/>
                <a:ext cx="4371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2092984" y="5262114"/>
                <a:ext cx="56395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2" name="Group 121"/>
            <p:cNvGrpSpPr/>
            <p:nvPr/>
          </p:nvGrpSpPr>
          <p:grpSpPr>
            <a:xfrm>
              <a:off x="5414435" y="2149192"/>
              <a:ext cx="1948332" cy="1283078"/>
              <a:chOff x="4696800" y="1901102"/>
              <a:chExt cx="1948332" cy="1283078"/>
            </a:xfrm>
          </p:grpSpPr>
          <p:sp>
            <p:nvSpPr>
              <p:cNvPr id="123" name="Text Box 67"/>
              <p:cNvSpPr txBox="1">
                <a:spLocks noChangeArrowheads="1"/>
              </p:cNvSpPr>
              <p:nvPr/>
            </p:nvSpPr>
            <p:spPr bwMode="auto">
              <a:xfrm>
                <a:off x="4904086" y="1901102"/>
                <a:ext cx="1274161" cy="245323"/>
              </a:xfrm>
              <a:prstGeom prst="rect">
                <a:avLst/>
              </a:prstGeom>
              <a:noFill/>
              <a:ln w="9525">
                <a:noFill/>
                <a:miter lim="800000"/>
                <a:headEnd/>
                <a:tailEnd/>
              </a:ln>
              <a:effectLst/>
            </p:spPr>
            <p:txBody>
              <a:bodyPr wrap="none" lIns="91435" tIns="45717" rIns="91435" bIns="45717">
                <a:spAutoFit/>
              </a:bodyPr>
              <a:lstStyle/>
              <a:p>
                <a:pPr eaLnBrk="0" hangingPunct="0">
                  <a:defRPr/>
                </a:pPr>
                <a:r>
                  <a:rPr lang="en-US" sz="1400" dirty="0">
                    <a:solidFill>
                      <a:prstClr val="white"/>
                    </a:solidFill>
                    <a:latin typeface="Segoe"/>
                  </a:rPr>
                  <a:t>Online </a:t>
                </a:r>
                <a:r>
                  <a:rPr lang="en-US" sz="1400" dirty="0" smtClean="0">
                    <a:solidFill>
                      <a:prstClr val="white"/>
                    </a:solidFill>
                    <a:latin typeface="Segoe"/>
                  </a:rPr>
                  <a:t>Snapshots</a:t>
                </a:r>
                <a:endParaRPr lang="en-US" sz="1100" dirty="0">
                  <a:solidFill>
                    <a:prstClr val="white"/>
                  </a:solidFill>
                  <a:latin typeface="Segoe"/>
                </a:endParaRPr>
              </a:p>
            </p:txBody>
          </p:sp>
          <p:grpSp>
            <p:nvGrpSpPr>
              <p:cNvPr id="124" name="Group 123"/>
              <p:cNvGrpSpPr/>
              <p:nvPr/>
            </p:nvGrpSpPr>
            <p:grpSpPr>
              <a:xfrm>
                <a:off x="5080198" y="2223673"/>
                <a:ext cx="1564934" cy="609639"/>
                <a:chOff x="4878179" y="1575080"/>
                <a:chExt cx="1564934" cy="609639"/>
              </a:xfrm>
            </p:grpSpPr>
            <p:sp>
              <p:nvSpPr>
                <p:cNvPr id="126" name="TextBox 89"/>
                <p:cNvSpPr txBox="1">
                  <a:spLocks noChangeArrowheads="1"/>
                </p:cNvSpPr>
                <p:nvPr/>
              </p:nvSpPr>
              <p:spPr bwMode="auto">
                <a:xfrm>
                  <a:off x="5525442" y="1575080"/>
                  <a:ext cx="917671" cy="417052"/>
                </a:xfrm>
                <a:prstGeom prst="rect">
                  <a:avLst/>
                </a:prstGeom>
                <a:noFill/>
                <a:ln w="9525">
                  <a:noFill/>
                  <a:miter lim="800000"/>
                  <a:headEnd/>
                  <a:tailEnd/>
                </a:ln>
              </p:spPr>
              <p:txBody>
                <a:bodyPr wrap="none" lIns="91435" tIns="45717" rIns="91435" bIns="45717">
                  <a:spAutoFit/>
                </a:bodyPr>
                <a:lstStyle/>
                <a:p>
                  <a:pPr eaLnBrk="0" hangingPunct="0">
                    <a:defRPr/>
                  </a:pPr>
                  <a:r>
                    <a:rPr lang="en-US" sz="1400" dirty="0" smtClean="0">
                      <a:solidFill>
                        <a:prstClr val="white"/>
                      </a:solidFill>
                      <a:latin typeface="Segoe"/>
                    </a:rPr>
                    <a:t>Disk-Based </a:t>
                  </a:r>
                  <a:endParaRPr lang="en-US" sz="1400" dirty="0">
                    <a:solidFill>
                      <a:prstClr val="white"/>
                    </a:solidFill>
                    <a:latin typeface="Segoe"/>
                  </a:endParaRPr>
                </a:p>
                <a:p>
                  <a:pPr eaLnBrk="0" hangingPunct="0">
                    <a:defRPr/>
                  </a:pPr>
                  <a:r>
                    <a:rPr lang="en-US" sz="1400" dirty="0">
                      <a:solidFill>
                        <a:prstClr val="white"/>
                      </a:solidFill>
                      <a:latin typeface="Segoe"/>
                    </a:rPr>
                    <a:t>Recovery</a:t>
                  </a:r>
                </a:p>
              </p:txBody>
            </p:sp>
            <p:grpSp>
              <p:nvGrpSpPr>
                <p:cNvPr id="127" name="Group 126"/>
                <p:cNvGrpSpPr/>
                <p:nvPr/>
              </p:nvGrpSpPr>
              <p:grpSpPr>
                <a:xfrm>
                  <a:off x="4878179" y="1646431"/>
                  <a:ext cx="695075" cy="538288"/>
                  <a:chOff x="5047509" y="1568578"/>
                  <a:chExt cx="834066" cy="645928"/>
                </a:xfrm>
              </p:grpSpPr>
              <p:pic>
                <p:nvPicPr>
                  <p:cNvPr id="128" name="Picture 6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047509" y="1568578"/>
                    <a:ext cx="500074" cy="354218"/>
                  </a:xfrm>
                  <a:prstGeom prst="rect">
                    <a:avLst/>
                  </a:prstGeom>
                  <a:noFill/>
                  <a:ln w="9525">
                    <a:noFill/>
                    <a:miter lim="800000"/>
                    <a:headEnd/>
                    <a:tailEnd/>
                  </a:ln>
                </p:spPr>
              </p:pic>
              <p:pic>
                <p:nvPicPr>
                  <p:cNvPr id="129" name="Picture 6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129083" y="1625798"/>
                    <a:ext cx="501661" cy="355344"/>
                  </a:xfrm>
                  <a:prstGeom prst="rect">
                    <a:avLst/>
                  </a:prstGeom>
                  <a:noFill/>
                  <a:ln w="9525">
                    <a:noFill/>
                    <a:miter lim="800000"/>
                    <a:headEnd/>
                    <a:tailEnd/>
                  </a:ln>
                </p:spPr>
              </p:pic>
              <p:pic>
                <p:nvPicPr>
                  <p:cNvPr id="130" name="Picture 6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211084" y="1699940"/>
                    <a:ext cx="501662" cy="355344"/>
                  </a:xfrm>
                  <a:prstGeom prst="rect">
                    <a:avLst/>
                  </a:prstGeom>
                  <a:noFill/>
                  <a:ln w="9525">
                    <a:noFill/>
                    <a:miter lim="800000"/>
                    <a:headEnd/>
                    <a:tailEnd/>
                  </a:ln>
                </p:spPr>
              </p:pic>
              <p:pic>
                <p:nvPicPr>
                  <p:cNvPr id="131" name="Picture 6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290531" y="1778426"/>
                    <a:ext cx="501662" cy="355344"/>
                  </a:xfrm>
                  <a:prstGeom prst="rect">
                    <a:avLst/>
                  </a:prstGeom>
                  <a:noFill/>
                  <a:ln w="9525">
                    <a:noFill/>
                    <a:miter lim="800000"/>
                    <a:headEnd/>
                    <a:tailEnd/>
                  </a:ln>
                </p:spPr>
              </p:pic>
              <p:pic>
                <p:nvPicPr>
                  <p:cNvPr id="132" name="Picture 6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79913" y="1859162"/>
                    <a:ext cx="501662" cy="355344"/>
                  </a:xfrm>
                  <a:prstGeom prst="rect">
                    <a:avLst/>
                  </a:prstGeom>
                  <a:noFill/>
                  <a:ln w="9525">
                    <a:noFill/>
                    <a:miter lim="800000"/>
                    <a:headEnd/>
                    <a:tailEnd/>
                  </a:ln>
                </p:spPr>
              </p:pic>
            </p:grpSp>
          </p:grpSp>
          <p:sp>
            <p:nvSpPr>
              <p:cNvPr id="125" name="AutoShape 69"/>
              <p:cNvSpPr>
                <a:spLocks noChangeArrowheads="1"/>
              </p:cNvSpPr>
              <p:nvPr/>
            </p:nvSpPr>
            <p:spPr bwMode="auto">
              <a:xfrm rot="19375050">
                <a:off x="4696800" y="2833620"/>
                <a:ext cx="660205" cy="350560"/>
              </a:xfrm>
              <a:prstGeom prst="rightArrow">
                <a:avLst>
                  <a:gd name="adj1" fmla="val 64315"/>
                  <a:gd name="adj2" fmla="val 66256"/>
                </a:avLst>
              </a:prstGeom>
              <a:solidFill>
                <a:schemeClr val="tx2"/>
              </a:solidFill>
              <a:ln w="9525">
                <a:noFill/>
                <a:miter lim="800000"/>
                <a:headEnd/>
                <a:tailEnd/>
              </a:ln>
              <a:effectLst/>
            </p:spPr>
            <p:txBody>
              <a:bodyPr wrap="none" lIns="91435" tIns="45717" rIns="91435" bIns="45717" anchor="ctr"/>
              <a:lstStyle/>
              <a:p>
                <a:pPr algn="ctr" eaLnBrk="0" hangingPunct="0">
                  <a:defRPr/>
                </a:pPr>
                <a:endParaRPr lang="en-GB" sz="900">
                  <a:solidFill>
                    <a:prstClr val="black"/>
                  </a:solidFill>
                  <a:effectLst>
                    <a:outerShdw blurRad="38100" dist="38100" dir="2700000" algn="tl">
                      <a:srgbClr val="000000">
                        <a:alpha val="43137"/>
                      </a:srgbClr>
                    </a:outerShdw>
                  </a:effectLst>
                  <a:latin typeface="Segoe"/>
                </a:endParaRPr>
              </a:p>
            </p:txBody>
          </p:sp>
        </p:grpSp>
        <p:sp>
          <p:nvSpPr>
            <p:cNvPr id="133" name="Text Box 61"/>
            <p:cNvSpPr txBox="1">
              <a:spLocks noChangeArrowheads="1"/>
            </p:cNvSpPr>
            <p:nvPr/>
          </p:nvSpPr>
          <p:spPr bwMode="auto">
            <a:xfrm>
              <a:off x="2943831" y="2549408"/>
              <a:ext cx="1086349" cy="196257"/>
            </a:xfrm>
            <a:prstGeom prst="rect">
              <a:avLst/>
            </a:prstGeom>
            <a:noFill/>
            <a:ln w="9525">
              <a:noFill/>
              <a:miter lim="800000"/>
              <a:headEnd/>
              <a:tailEnd/>
            </a:ln>
            <a:effectLst/>
          </p:spPr>
          <p:txBody>
            <a:bodyPr wrap="square" lIns="91435" tIns="45717" rIns="91435" bIns="45717">
              <a:spAutoFit/>
            </a:bodyPr>
            <a:lstStyle/>
            <a:p>
              <a:pPr eaLnBrk="0" hangingPunct="0">
                <a:defRPr/>
              </a:pPr>
              <a:r>
                <a:rPr lang="en-US" sz="1000" dirty="0">
                  <a:solidFill>
                    <a:srgbClr val="FFFFFF"/>
                  </a:solidFill>
                  <a:latin typeface="Segoe"/>
                </a:rPr>
                <a:t>Active </a:t>
              </a:r>
              <a:r>
                <a:rPr lang="en-US" sz="1000" dirty="0" smtClean="0">
                  <a:solidFill>
                    <a:srgbClr val="FFFFFF"/>
                  </a:solidFill>
                  <a:latin typeface="Segoe"/>
                </a:rPr>
                <a:t>Directory</a:t>
              </a:r>
              <a:endParaRPr lang="en-US" sz="1000" baseline="30000" dirty="0">
                <a:solidFill>
                  <a:srgbClr val="FFFFFF"/>
                </a:solidFill>
                <a:latin typeface="Segoe"/>
              </a:endParaRPr>
            </a:p>
          </p:txBody>
        </p:sp>
        <p:grpSp>
          <p:nvGrpSpPr>
            <p:cNvPr id="134" name="Group 133"/>
            <p:cNvGrpSpPr/>
            <p:nvPr/>
          </p:nvGrpSpPr>
          <p:grpSpPr>
            <a:xfrm>
              <a:off x="952167" y="2507319"/>
              <a:ext cx="1541778" cy="555912"/>
              <a:chOff x="234531" y="2259229"/>
              <a:chExt cx="1541778" cy="555912"/>
            </a:xfrm>
          </p:grpSpPr>
          <p:pic>
            <p:nvPicPr>
              <p:cNvPr id="135"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34531" y="2447910"/>
                <a:ext cx="1128593" cy="28675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36"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72779" y="2259229"/>
                <a:ext cx="403530" cy="555912"/>
              </a:xfrm>
              <a:prstGeom prst="rect">
                <a:avLst/>
              </a:prstGeom>
              <a:noFill/>
            </p:spPr>
          </p:pic>
        </p:grpSp>
        <p:grpSp>
          <p:nvGrpSpPr>
            <p:cNvPr id="137" name="Group 136"/>
            <p:cNvGrpSpPr/>
            <p:nvPr/>
          </p:nvGrpSpPr>
          <p:grpSpPr>
            <a:xfrm>
              <a:off x="5425781" y="4854153"/>
              <a:ext cx="1967141" cy="1038672"/>
              <a:chOff x="4708145" y="4606063"/>
              <a:chExt cx="1967140" cy="1038672"/>
            </a:xfrm>
          </p:grpSpPr>
          <p:sp>
            <p:nvSpPr>
              <p:cNvPr id="138" name="AutoShape 69"/>
              <p:cNvSpPr>
                <a:spLocks noChangeArrowheads="1"/>
              </p:cNvSpPr>
              <p:nvPr/>
            </p:nvSpPr>
            <p:spPr bwMode="auto">
              <a:xfrm rot="2224950" flipV="1">
                <a:off x="4708145" y="4606063"/>
                <a:ext cx="660205" cy="348802"/>
              </a:xfrm>
              <a:prstGeom prst="rightArrow">
                <a:avLst>
                  <a:gd name="adj1" fmla="val 64315"/>
                  <a:gd name="adj2" fmla="val 74428"/>
                </a:avLst>
              </a:prstGeom>
              <a:solidFill>
                <a:schemeClr val="tx2"/>
              </a:solidFill>
              <a:ln w="9525">
                <a:noFill/>
                <a:miter lim="800000"/>
                <a:headEnd/>
                <a:tailEnd/>
              </a:ln>
            </p:spPr>
            <p:txBody>
              <a:bodyPr wrap="none" lIns="91435" tIns="45717" rIns="91435" bIns="45717" anchor="ctr"/>
              <a:lstStyle/>
              <a:p>
                <a:pPr algn="ctr" eaLnBrk="0" hangingPunct="0">
                  <a:defRPr/>
                </a:pPr>
                <a:endParaRPr lang="en-GB" sz="900">
                  <a:solidFill>
                    <a:prstClr val="black"/>
                  </a:solidFill>
                  <a:effectLst>
                    <a:outerShdw blurRad="38100" dist="38100" dir="2700000" algn="tl">
                      <a:srgbClr val="000000">
                        <a:alpha val="43137"/>
                      </a:srgbClr>
                    </a:outerShdw>
                  </a:effectLst>
                  <a:latin typeface="Segoe"/>
                </a:endParaRPr>
              </a:p>
            </p:txBody>
          </p:sp>
          <p:grpSp>
            <p:nvGrpSpPr>
              <p:cNvPr id="139" name="Group 138"/>
              <p:cNvGrpSpPr/>
              <p:nvPr/>
            </p:nvGrpSpPr>
            <p:grpSpPr>
              <a:xfrm>
                <a:off x="5066681" y="5034557"/>
                <a:ext cx="1608604" cy="610178"/>
                <a:chOff x="4864662" y="4255339"/>
                <a:chExt cx="1608604" cy="610178"/>
              </a:xfrm>
            </p:grpSpPr>
            <p:sp>
              <p:nvSpPr>
                <p:cNvPr id="140" name="TextBox 97"/>
                <p:cNvSpPr txBox="1">
                  <a:spLocks noChangeArrowheads="1"/>
                </p:cNvSpPr>
                <p:nvPr/>
              </p:nvSpPr>
              <p:spPr bwMode="auto">
                <a:xfrm>
                  <a:off x="5525442" y="4255339"/>
                  <a:ext cx="947824" cy="417052"/>
                </a:xfrm>
                <a:prstGeom prst="rect">
                  <a:avLst/>
                </a:prstGeom>
                <a:noFill/>
                <a:ln w="9525">
                  <a:noFill/>
                  <a:miter lim="800000"/>
                  <a:headEnd/>
                  <a:tailEnd/>
                </a:ln>
              </p:spPr>
              <p:txBody>
                <a:bodyPr wrap="none" lIns="91435" tIns="45717" rIns="91435" bIns="45717">
                  <a:spAutoFit/>
                </a:bodyPr>
                <a:lstStyle/>
                <a:p>
                  <a:pPr eaLnBrk="0" hangingPunct="0">
                    <a:defRPr/>
                  </a:pPr>
                  <a:r>
                    <a:rPr lang="en-US" sz="1400" dirty="0" smtClean="0">
                      <a:solidFill>
                        <a:prstClr val="white"/>
                      </a:solidFill>
                      <a:latin typeface="Segoe"/>
                    </a:rPr>
                    <a:t>Tape-Based </a:t>
                  </a:r>
                  <a:endParaRPr lang="en-US" sz="1400" dirty="0">
                    <a:solidFill>
                      <a:prstClr val="white"/>
                    </a:solidFill>
                    <a:latin typeface="Segoe"/>
                  </a:endParaRPr>
                </a:p>
                <a:p>
                  <a:pPr eaLnBrk="0" hangingPunct="0">
                    <a:defRPr/>
                  </a:pPr>
                  <a:r>
                    <a:rPr lang="en-US" sz="1400" dirty="0" smtClean="0">
                      <a:solidFill>
                        <a:prstClr val="white"/>
                      </a:solidFill>
                      <a:latin typeface="Segoe"/>
                    </a:rPr>
                    <a:t>Backup</a:t>
                  </a:r>
                  <a:endParaRPr lang="en-US" sz="1400" dirty="0">
                    <a:solidFill>
                      <a:prstClr val="white"/>
                    </a:solidFill>
                    <a:latin typeface="Segoe"/>
                  </a:endParaRPr>
                </a:p>
              </p:txBody>
            </p:sp>
            <p:grpSp>
              <p:nvGrpSpPr>
                <p:cNvPr id="141" name="Group 190"/>
                <p:cNvGrpSpPr/>
                <p:nvPr/>
              </p:nvGrpSpPr>
              <p:grpSpPr>
                <a:xfrm>
                  <a:off x="4864662" y="4287600"/>
                  <a:ext cx="793273" cy="577917"/>
                  <a:chOff x="6517947" y="3762356"/>
                  <a:chExt cx="978544" cy="712890"/>
                </a:xfrm>
              </p:grpSpPr>
              <p:sp>
                <p:nvSpPr>
                  <p:cNvPr id="142" name="Oval 141"/>
                  <p:cNvSpPr/>
                  <p:nvPr/>
                </p:nvSpPr>
                <p:spPr>
                  <a:xfrm rot="20898827">
                    <a:off x="6517947" y="4097589"/>
                    <a:ext cx="978544" cy="377657"/>
                  </a:xfrm>
                  <a:prstGeom prst="ellipse">
                    <a:avLst/>
                  </a:prstGeom>
                  <a:gradFill flip="none" rotWithShape="1">
                    <a:gsLst>
                      <a:gs pos="0">
                        <a:srgbClr val="000000">
                          <a:alpha val="66000"/>
                        </a:srgbClr>
                      </a:gs>
                      <a:gs pos="92000">
                        <a:sysClr val="windowText" lastClr="000000">
                          <a:lumMod val="50000"/>
                          <a:lumOff val="50000"/>
                          <a:alpha val="0"/>
                        </a:sysClr>
                      </a:gs>
                    </a:gsLst>
                    <a:path path="shape">
                      <a:fillToRect l="50000" t="50000" r="50000" b="50000"/>
                    </a:path>
                    <a:tileRect/>
                  </a:gradFill>
                  <a:ln w="38100" cap="flat" cmpd="sng" algn="ctr">
                    <a:noFill/>
                    <a:prstDash val="solid"/>
                  </a:ln>
                  <a:effectLst/>
                </p:spPr>
                <p:txBody>
                  <a:bodyPr rtlCol="0" anchor="ctr"/>
                  <a:lstStyle/>
                  <a:p>
                    <a:pPr algn="ctr">
                      <a:defRPr/>
                    </a:pPr>
                    <a:endParaRPr lang="en-US" kern="0">
                      <a:solidFill>
                        <a:prstClr val="black"/>
                      </a:solidFill>
                      <a:latin typeface="Calibri"/>
                    </a:endParaRPr>
                  </a:p>
                </p:txBody>
              </p:sp>
              <p:grpSp>
                <p:nvGrpSpPr>
                  <p:cNvPr id="143" name="Group 226"/>
                  <p:cNvGrpSpPr/>
                  <p:nvPr/>
                </p:nvGrpSpPr>
                <p:grpSpPr>
                  <a:xfrm>
                    <a:off x="6577525" y="3762356"/>
                    <a:ext cx="747884" cy="694340"/>
                    <a:chOff x="5231969" y="4242315"/>
                    <a:chExt cx="747884" cy="797299"/>
                  </a:xfrm>
                </p:grpSpPr>
                <p:pic>
                  <p:nvPicPr>
                    <p:cNvPr id="144" name="Picture 10"/>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231969" y="4587477"/>
                      <a:ext cx="663272" cy="452137"/>
                    </a:xfrm>
                    <a:prstGeom prst="rect">
                      <a:avLst/>
                    </a:prstGeom>
                    <a:noFill/>
                  </p:spPr>
                </p:pic>
                <p:pic>
                  <p:nvPicPr>
                    <p:cNvPr id="145" name="Picture 10"/>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16581" y="4464736"/>
                      <a:ext cx="663272" cy="452137"/>
                    </a:xfrm>
                    <a:prstGeom prst="rect">
                      <a:avLst/>
                    </a:prstGeom>
                    <a:noFill/>
                  </p:spPr>
                </p:pic>
                <p:pic>
                  <p:nvPicPr>
                    <p:cNvPr id="146" name="Picture 10"/>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254797" y="4384416"/>
                      <a:ext cx="663272" cy="452137"/>
                    </a:xfrm>
                    <a:prstGeom prst="rect">
                      <a:avLst/>
                    </a:prstGeom>
                    <a:noFill/>
                  </p:spPr>
                </p:pic>
                <p:pic>
                  <p:nvPicPr>
                    <p:cNvPr id="147" name="Picture 10"/>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291868" y="4242315"/>
                      <a:ext cx="663272" cy="452137"/>
                    </a:xfrm>
                    <a:prstGeom prst="rect">
                      <a:avLst/>
                    </a:prstGeom>
                    <a:noFill/>
                  </p:spPr>
                </p:pic>
              </p:grpSp>
            </p:grpSp>
          </p:grpSp>
        </p:grpSp>
        <p:grpSp>
          <p:nvGrpSpPr>
            <p:cNvPr id="148" name="Group 147"/>
            <p:cNvGrpSpPr/>
            <p:nvPr/>
          </p:nvGrpSpPr>
          <p:grpSpPr>
            <a:xfrm>
              <a:off x="785880" y="1767486"/>
              <a:ext cx="1898925" cy="571517"/>
              <a:chOff x="59263" y="1519396"/>
              <a:chExt cx="1898925" cy="571517"/>
            </a:xfrm>
          </p:grpSpPr>
          <p:pic>
            <p:nvPicPr>
              <p:cNvPr id="149"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9263" y="1797021"/>
                <a:ext cx="1323679" cy="250731"/>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150" name="Group 149"/>
              <p:cNvGrpSpPr/>
              <p:nvPr/>
            </p:nvGrpSpPr>
            <p:grpSpPr>
              <a:xfrm>
                <a:off x="1389313" y="1519396"/>
                <a:ext cx="568875" cy="571517"/>
                <a:chOff x="1789734" y="1231184"/>
                <a:chExt cx="658719" cy="661780"/>
              </a:xfrm>
            </p:grpSpPr>
            <p:pic>
              <p:nvPicPr>
                <p:cNvPr id="151"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789734" y="1231184"/>
                  <a:ext cx="480378" cy="661780"/>
                </a:xfrm>
                <a:prstGeom prst="rect">
                  <a:avLst/>
                </a:prstGeom>
                <a:noFill/>
              </p:spPr>
            </p:pic>
            <p:pic>
              <p:nvPicPr>
                <p:cNvPr id="152" name="Picture 5"/>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2201878" y="1606935"/>
                  <a:ext cx="246575" cy="181770"/>
                </a:xfrm>
                <a:prstGeom prst="rect">
                  <a:avLst/>
                </a:prstGeom>
                <a:noFill/>
              </p:spPr>
            </p:pic>
          </p:grpSp>
        </p:grpSp>
        <p:grpSp>
          <p:nvGrpSpPr>
            <p:cNvPr id="153" name="Group 152"/>
            <p:cNvGrpSpPr/>
            <p:nvPr/>
          </p:nvGrpSpPr>
          <p:grpSpPr>
            <a:xfrm>
              <a:off x="3086256" y="2014237"/>
              <a:ext cx="533819" cy="535475"/>
              <a:chOff x="2721069" y="1590675"/>
              <a:chExt cx="613652" cy="615556"/>
            </a:xfrm>
          </p:grpSpPr>
          <p:pic>
            <p:nvPicPr>
              <p:cNvPr id="154"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721069" y="1590675"/>
                <a:ext cx="446825" cy="615556"/>
              </a:xfrm>
              <a:prstGeom prst="rect">
                <a:avLst/>
              </a:prstGeom>
              <a:noFill/>
            </p:spPr>
          </p:pic>
          <p:pic>
            <p:nvPicPr>
              <p:cNvPr id="155" name="Picture 6" descr="D:\Projects\Microsoft\DPM PartnerVideo\images\windows.png"/>
              <p:cNvPicPr>
                <a:picLocks noChangeAspect="1" noChangeArrowheads="1"/>
              </p:cNvPicPr>
              <p:nvPr/>
            </p:nvPicPr>
            <p:blipFill>
              <a:blip r:embed="rId10" cstate="print"/>
              <a:srcRect/>
              <a:stretch>
                <a:fillRect/>
              </a:stretch>
            </p:blipFill>
            <p:spPr bwMode="auto">
              <a:xfrm>
                <a:off x="3047264" y="1949658"/>
                <a:ext cx="287457" cy="256573"/>
              </a:xfrm>
              <a:prstGeom prst="rect">
                <a:avLst/>
              </a:prstGeom>
              <a:noFill/>
            </p:spPr>
          </p:pic>
        </p:grpSp>
        <p:grpSp>
          <p:nvGrpSpPr>
            <p:cNvPr id="156" name="Group 155"/>
            <p:cNvGrpSpPr/>
            <p:nvPr/>
          </p:nvGrpSpPr>
          <p:grpSpPr>
            <a:xfrm>
              <a:off x="919435" y="5430880"/>
              <a:ext cx="1841787" cy="573565"/>
              <a:chOff x="201799" y="5182788"/>
              <a:chExt cx="1841787" cy="573565"/>
            </a:xfrm>
          </p:grpSpPr>
          <p:sp>
            <p:nvSpPr>
              <p:cNvPr id="157" name="Text Box 61"/>
              <p:cNvSpPr txBox="1">
                <a:spLocks noChangeArrowheads="1"/>
              </p:cNvSpPr>
              <p:nvPr/>
            </p:nvSpPr>
            <p:spPr bwMode="auto">
              <a:xfrm>
                <a:off x="490649" y="5502443"/>
                <a:ext cx="1014301" cy="253910"/>
              </a:xfrm>
              <a:prstGeom prst="rect">
                <a:avLst/>
              </a:prstGeom>
              <a:noFill/>
              <a:ln w="9525">
                <a:noFill/>
                <a:miter lim="800000"/>
                <a:headEnd/>
                <a:tailEnd/>
              </a:ln>
              <a:effectLst/>
            </p:spPr>
            <p:txBody>
              <a:bodyPr wrap="square" lIns="91435" tIns="45717" rIns="91435" bIns="45717">
                <a:spAutoFit/>
              </a:bodyPr>
              <a:lstStyle/>
              <a:p>
                <a:pPr eaLnBrk="0" hangingPunct="0">
                  <a:defRPr/>
                </a:pPr>
                <a:endParaRPr lang="en-US" sz="1050" i="1" dirty="0">
                  <a:solidFill>
                    <a:srgbClr val="FFFFFF"/>
                  </a:solidFill>
                  <a:effectLst>
                    <a:outerShdw blurRad="38100" dist="38100" dir="2700000" algn="tl">
                      <a:srgbClr val="000000">
                        <a:alpha val="43137"/>
                      </a:srgbClr>
                    </a:outerShdw>
                  </a:effectLst>
                  <a:latin typeface="Segoe"/>
                </a:endParaRPr>
              </a:p>
            </p:txBody>
          </p:sp>
          <p:grpSp>
            <p:nvGrpSpPr>
              <p:cNvPr id="158" name="Group 157"/>
              <p:cNvGrpSpPr/>
              <p:nvPr/>
            </p:nvGrpSpPr>
            <p:grpSpPr>
              <a:xfrm>
                <a:off x="1454900" y="5182788"/>
                <a:ext cx="588686" cy="538012"/>
                <a:chOff x="1789735" y="3512608"/>
                <a:chExt cx="673534" cy="615556"/>
              </a:xfrm>
            </p:grpSpPr>
            <p:pic>
              <p:nvPicPr>
                <p:cNvPr id="16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789735" y="3512608"/>
                  <a:ext cx="446824" cy="615556"/>
                </a:xfrm>
                <a:prstGeom prst="rect">
                  <a:avLst/>
                </a:prstGeom>
                <a:noFill/>
              </p:spPr>
            </p:pic>
            <p:pic>
              <p:nvPicPr>
                <p:cNvPr id="161" name="Picture 6"/>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2138902" y="3744981"/>
                  <a:ext cx="324367" cy="306833"/>
                </a:xfrm>
                <a:prstGeom prst="rect">
                  <a:avLst/>
                </a:prstGeom>
                <a:noFill/>
              </p:spPr>
            </p:pic>
          </p:grpSp>
          <p:pic>
            <p:nvPicPr>
              <p:cNvPr id="159" name="Picture 5" descr="D:\Pictures\- MediaBank\Windows Server\ws03_rgb_r.png"/>
              <p:cNvPicPr>
                <a:picLocks noChangeAspect="1" noChangeArrowheads="1"/>
              </p:cNvPicPr>
              <p:nvPr/>
            </p:nvPicPr>
            <p:blipFill rotWithShape="1">
              <a:blip r:embed="rId12" cstate="print">
                <a:extLst/>
              </a:blip>
              <a:srcRect r="14311"/>
              <a:stretch/>
            </p:blipFill>
            <p:spPr bwMode="auto">
              <a:xfrm>
                <a:off x="201799" y="5347734"/>
                <a:ext cx="1244229" cy="220871"/>
              </a:xfrm>
              <a:prstGeom prst="rect">
                <a:avLst/>
              </a:prstGeom>
              <a:extLst/>
            </p:spPr>
          </p:pic>
        </p:grpSp>
        <p:grpSp>
          <p:nvGrpSpPr>
            <p:cNvPr id="162" name="Group 161"/>
            <p:cNvGrpSpPr/>
            <p:nvPr/>
          </p:nvGrpSpPr>
          <p:grpSpPr>
            <a:xfrm>
              <a:off x="3280603" y="5223663"/>
              <a:ext cx="1517384" cy="664992"/>
              <a:chOff x="3080552" y="5734698"/>
              <a:chExt cx="1517384" cy="664992"/>
            </a:xfrm>
          </p:grpSpPr>
          <p:pic>
            <p:nvPicPr>
              <p:cNvPr id="163" name="Picture 4"/>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3080552" y="5734698"/>
                <a:ext cx="604447" cy="627954"/>
              </a:xfrm>
              <a:prstGeom prst="rect">
                <a:avLst/>
              </a:prstGeom>
              <a:noFill/>
            </p:spPr>
          </p:pic>
          <p:pic>
            <p:nvPicPr>
              <p:cNvPr id="164" name="Picture 5" descr="D:\Pictures\- MediaBank\Windows Server\ws03_rgb_r.png"/>
              <p:cNvPicPr>
                <a:picLocks noChangeAspect="1" noChangeArrowheads="1"/>
              </p:cNvPicPr>
              <p:nvPr/>
            </p:nvPicPr>
            <p:blipFill rotWithShape="1">
              <a:blip r:embed="rId14" cstate="print">
                <a:extLst/>
              </a:blip>
              <a:srcRect r="41649" b="-3700"/>
              <a:stretch/>
            </p:blipFill>
            <p:spPr bwMode="auto">
              <a:xfrm>
                <a:off x="3710928" y="6159909"/>
                <a:ext cx="887008" cy="239781"/>
              </a:xfrm>
              <a:prstGeom prst="rect">
                <a:avLst/>
              </a:prstGeom>
              <a:extLst/>
            </p:spPr>
          </p:pic>
        </p:grpSp>
        <p:grpSp>
          <p:nvGrpSpPr>
            <p:cNvPr id="165" name="Group 164"/>
            <p:cNvGrpSpPr/>
            <p:nvPr/>
          </p:nvGrpSpPr>
          <p:grpSpPr>
            <a:xfrm>
              <a:off x="1091436" y="3927878"/>
              <a:ext cx="1529783" cy="541993"/>
              <a:chOff x="373801" y="3679788"/>
              <a:chExt cx="1529783" cy="541993"/>
            </a:xfrm>
          </p:grpSpPr>
          <p:grpSp>
            <p:nvGrpSpPr>
              <p:cNvPr id="166" name="Group 165"/>
              <p:cNvGrpSpPr/>
              <p:nvPr/>
            </p:nvGrpSpPr>
            <p:grpSpPr>
              <a:xfrm>
                <a:off x="373801" y="3679788"/>
                <a:ext cx="1403642" cy="541993"/>
                <a:chOff x="372139" y="3669155"/>
                <a:chExt cx="1403642" cy="541993"/>
              </a:xfrm>
            </p:grpSpPr>
            <p:pic>
              <p:nvPicPr>
                <p:cNvPr id="168"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82355" y="3669155"/>
                  <a:ext cx="393426" cy="541993"/>
                </a:xfrm>
                <a:prstGeom prst="rect">
                  <a:avLst/>
                </a:prstGeom>
                <a:noFill/>
              </p:spPr>
            </p:pic>
            <p:pic>
              <p:nvPicPr>
                <p:cNvPr id="169" name="Picture 3" descr="D:\Pictures\- MediaBank\BizTalk and Dynamics\Dynmc-brand_rgb_alt_r.png"/>
                <p:cNvPicPr>
                  <a:picLocks noChangeAspect="1" noChangeArrowheads="1"/>
                </p:cNvPicPr>
                <p:nvPr/>
              </p:nvPicPr>
              <p:blipFill>
                <a:blip r:embed="rId15" cstate="print">
                  <a:extLst/>
                </a:blip>
                <a:srcRect/>
                <a:stretch>
                  <a:fillRect/>
                </a:stretch>
              </p:blipFill>
              <p:spPr bwMode="auto">
                <a:xfrm>
                  <a:off x="372139" y="3781856"/>
                  <a:ext cx="988827" cy="343575"/>
                </a:xfrm>
                <a:prstGeom prst="rect">
                  <a:avLst/>
                </a:prstGeom>
                <a:extLst/>
              </p:spPr>
            </p:pic>
          </p:grpSp>
          <p:pic>
            <p:nvPicPr>
              <p:cNvPr id="167" name="Picture 3" descr="D:\Pictures\- MediaBank\BizTalk and Dynamics\Dynmc-brand_rgb_alt_r.png"/>
              <p:cNvPicPr>
                <a:picLocks noChangeAspect="1" noChangeArrowheads="1"/>
              </p:cNvPicPr>
              <p:nvPr/>
            </p:nvPicPr>
            <p:blipFill rotWithShape="1">
              <a:blip r:embed="rId16" cstate="print">
                <a:extLst/>
              </a:blip>
              <a:srcRect r="61817" b="1031"/>
              <a:stretch/>
            </p:blipFill>
            <p:spPr bwMode="auto">
              <a:xfrm>
                <a:off x="1642977" y="3942684"/>
                <a:ext cx="260607" cy="234701"/>
              </a:xfrm>
              <a:prstGeom prst="rect">
                <a:avLst/>
              </a:prstGeom>
              <a:extLst/>
            </p:spPr>
          </p:pic>
        </p:grpSp>
        <p:grpSp>
          <p:nvGrpSpPr>
            <p:cNvPr id="170" name="Group 169"/>
            <p:cNvGrpSpPr/>
            <p:nvPr/>
          </p:nvGrpSpPr>
          <p:grpSpPr>
            <a:xfrm>
              <a:off x="1096656" y="4707863"/>
              <a:ext cx="1553661" cy="527692"/>
              <a:chOff x="379021" y="4685404"/>
              <a:chExt cx="1553661" cy="527692"/>
            </a:xfrm>
          </p:grpSpPr>
          <p:grpSp>
            <p:nvGrpSpPr>
              <p:cNvPr id="171" name="Group 155"/>
              <p:cNvGrpSpPr/>
              <p:nvPr/>
            </p:nvGrpSpPr>
            <p:grpSpPr>
              <a:xfrm>
                <a:off x="1438894" y="4685404"/>
                <a:ext cx="493788" cy="527692"/>
                <a:chOff x="2721068" y="1590675"/>
                <a:chExt cx="576006" cy="615556"/>
              </a:xfrm>
            </p:grpSpPr>
            <p:pic>
              <p:nvPicPr>
                <p:cNvPr id="173"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721068" y="1590675"/>
                  <a:ext cx="446824" cy="615556"/>
                </a:xfrm>
                <a:prstGeom prst="rect">
                  <a:avLst/>
                </a:prstGeom>
                <a:noFill/>
              </p:spPr>
            </p:pic>
            <p:pic>
              <p:nvPicPr>
                <p:cNvPr id="174" name="Picture 6" descr="D:\Projects\Microsoft\DPM PartnerVideo\images\windows.png"/>
                <p:cNvPicPr>
                  <a:picLocks noChangeAspect="1" noChangeArrowheads="1"/>
                </p:cNvPicPr>
                <p:nvPr/>
              </p:nvPicPr>
              <p:blipFill>
                <a:blip r:embed="rId17" cstate="print"/>
                <a:srcRect/>
                <a:stretch>
                  <a:fillRect/>
                </a:stretch>
              </p:blipFill>
              <p:spPr bwMode="auto">
                <a:xfrm>
                  <a:off x="3048019" y="1894471"/>
                  <a:ext cx="249055" cy="222295"/>
                </a:xfrm>
                <a:prstGeom prst="rect">
                  <a:avLst/>
                </a:prstGeom>
                <a:noFill/>
              </p:spPr>
            </p:pic>
          </p:grpSp>
          <p:pic>
            <p:nvPicPr>
              <p:cNvPr id="172" name="Picture 6" descr="D:\Pictures\- MediaBank\Virtualization\HyperV\WS08-HypeV_h_rgb_r.png"/>
              <p:cNvPicPr>
                <a:picLocks noChangeAspect="1" noChangeArrowheads="1"/>
              </p:cNvPicPr>
              <p:nvPr/>
            </p:nvPicPr>
            <p:blipFill rotWithShape="1">
              <a:blip r:embed="rId18" cstate="print">
                <a:extLst/>
              </a:blip>
              <a:srcRect r="14008"/>
              <a:stretch/>
            </p:blipFill>
            <p:spPr bwMode="auto">
              <a:xfrm>
                <a:off x="379021" y="4876947"/>
                <a:ext cx="1093519" cy="282194"/>
              </a:xfrm>
              <a:prstGeom prst="rect">
                <a:avLst/>
              </a:prstGeom>
              <a:extLst/>
            </p:spPr>
          </p:pic>
        </p:grpSp>
        <p:pic>
          <p:nvPicPr>
            <p:cNvPr id="175" name="Picture 174"/>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444759" y="2819400"/>
              <a:ext cx="209696" cy="197317"/>
            </a:xfrm>
            <a:prstGeom prst="rect">
              <a:avLst/>
            </a:prstGeom>
          </p:spPr>
        </p:pic>
        <p:pic>
          <p:nvPicPr>
            <p:cNvPr id="176" name="Picture 175"/>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444568" y="3521869"/>
              <a:ext cx="209696" cy="197317"/>
            </a:xfrm>
            <a:prstGeom prst="rect">
              <a:avLst/>
            </a:prstGeom>
          </p:spPr>
        </p:pic>
        <p:sp>
          <p:nvSpPr>
            <p:cNvPr id="184" name="Text Box 66"/>
            <p:cNvSpPr txBox="1">
              <a:spLocks noChangeArrowheads="1"/>
            </p:cNvSpPr>
            <p:nvPr/>
          </p:nvSpPr>
          <p:spPr bwMode="auto">
            <a:xfrm>
              <a:off x="4103116" y="4435648"/>
              <a:ext cx="1783644" cy="245323"/>
            </a:xfrm>
            <a:prstGeom prst="rect">
              <a:avLst/>
            </a:prstGeom>
            <a:noFill/>
            <a:ln w="9525">
              <a:noFill/>
              <a:miter lim="800000"/>
              <a:headEnd/>
              <a:tailEnd/>
            </a:ln>
            <a:effectLst/>
          </p:spPr>
          <p:txBody>
            <a:bodyPr wrap="square" lIns="91435" tIns="45717" rIns="91435" bIns="45717">
              <a:spAutoFit/>
            </a:bodyPr>
            <a:lstStyle/>
            <a:p>
              <a:pPr algn="ctr" eaLnBrk="0" hangingPunct="0">
                <a:defRPr/>
              </a:pPr>
              <a:r>
                <a:rPr lang="en-US" sz="1400" dirty="0" smtClean="0">
                  <a:solidFill>
                    <a:prstClr val="white"/>
                  </a:solidFill>
                  <a:latin typeface="Segoe"/>
                </a:rPr>
                <a:t>Data Protection Manager</a:t>
              </a:r>
              <a:endParaRPr lang="en-US" sz="1400" dirty="0">
                <a:solidFill>
                  <a:prstClr val="white"/>
                </a:solidFill>
                <a:latin typeface="Segoe"/>
              </a:endParaRPr>
            </a:p>
          </p:txBody>
        </p:sp>
        <p:pic>
          <p:nvPicPr>
            <p:cNvPr id="185" name="Picture 2"/>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a:off x="4194574" y="3671293"/>
              <a:ext cx="1726055" cy="882641"/>
            </a:xfrm>
            <a:prstGeom prst="rect">
              <a:avLst/>
            </a:prstGeom>
            <a:noFill/>
            <a:effectLst>
              <a:outerShdw blurRad="50800" dist="38100" dir="2700000" algn="tl" rotWithShape="0">
                <a:prstClr val="black">
                  <a:alpha val="40000"/>
                </a:prstClr>
              </a:outerShdw>
            </a:effectLst>
          </p:spPr>
        </p:pic>
        <p:sp>
          <p:nvSpPr>
            <p:cNvPr id="186" name="AutoShape 65"/>
            <p:cNvSpPr>
              <a:spLocks noChangeArrowheads="1"/>
            </p:cNvSpPr>
            <p:nvPr/>
          </p:nvSpPr>
          <p:spPr bwMode="auto">
            <a:xfrm>
              <a:off x="2787975" y="3716993"/>
              <a:ext cx="1721546" cy="519334"/>
            </a:xfrm>
            <a:prstGeom prst="rightArrow">
              <a:avLst>
                <a:gd name="adj1" fmla="val 59620"/>
                <a:gd name="adj2" fmla="val 75808"/>
              </a:avLst>
            </a:prstGeom>
            <a:solidFill>
              <a:schemeClr val="tx1">
                <a:lumMod val="95000"/>
              </a:schemeClr>
            </a:solidFill>
            <a:ln w="9525">
              <a:noFill/>
              <a:miter lim="800000"/>
              <a:headEnd/>
              <a:tailEnd/>
            </a:ln>
            <a:effectLst/>
          </p:spPr>
          <p:txBody>
            <a:bodyPr wrap="none" lIns="91435" tIns="45717" rIns="91435" bIns="45717" anchor="ctr"/>
            <a:lstStyle/>
            <a:p>
              <a:pPr algn="ctr" eaLnBrk="0" hangingPunct="0">
                <a:defRPr/>
              </a:pPr>
              <a:r>
                <a:rPr lang="en-GB" sz="1000" dirty="0">
                  <a:solidFill>
                    <a:prstClr val="black"/>
                  </a:solidFill>
                  <a:latin typeface="Segoe"/>
                </a:rPr>
                <a:t>Up to </a:t>
              </a:r>
            </a:p>
            <a:p>
              <a:pPr algn="ctr" eaLnBrk="0" hangingPunct="0">
                <a:defRPr/>
              </a:pPr>
              <a:r>
                <a:rPr lang="en-GB" sz="1000" dirty="0">
                  <a:solidFill>
                    <a:prstClr val="black"/>
                  </a:solidFill>
                  <a:latin typeface="Segoe"/>
                </a:rPr>
                <a:t>Every 15 minutes</a:t>
              </a:r>
            </a:p>
          </p:txBody>
        </p:sp>
        <p:pic>
          <p:nvPicPr>
            <p:cNvPr id="187" name="Picture 8"/>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531970" y="3380239"/>
              <a:ext cx="682348" cy="940019"/>
            </a:xfrm>
            <a:prstGeom prst="rect">
              <a:avLst/>
            </a:prstGeom>
            <a:noFill/>
          </p:spPr>
        </p:pic>
        <p:pic>
          <p:nvPicPr>
            <p:cNvPr id="180" name="Picture 179"/>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156610" y="3784259"/>
              <a:ext cx="250399" cy="235617"/>
            </a:xfrm>
            <a:prstGeom prst="rect">
              <a:avLst/>
            </a:prstGeom>
          </p:spPr>
        </p:pic>
        <p:pic>
          <p:nvPicPr>
            <p:cNvPr id="181" name="Picture 180"/>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386813" y="3797196"/>
              <a:ext cx="250399" cy="235617"/>
            </a:xfrm>
            <a:prstGeom prst="rect">
              <a:avLst/>
            </a:prstGeom>
          </p:spPr>
        </p:pic>
        <p:pic>
          <p:nvPicPr>
            <p:cNvPr id="182" name="Picture 18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144734" y="4019704"/>
              <a:ext cx="250399" cy="235617"/>
            </a:xfrm>
            <a:prstGeom prst="rect">
              <a:avLst/>
            </a:prstGeom>
          </p:spPr>
        </p:pic>
        <p:pic>
          <p:nvPicPr>
            <p:cNvPr id="183" name="Picture 18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386813" y="4031583"/>
              <a:ext cx="250399" cy="235617"/>
            </a:xfrm>
            <a:prstGeom prst="rect">
              <a:avLst/>
            </a:prstGeom>
          </p:spPr>
        </p:pic>
        <p:grpSp>
          <p:nvGrpSpPr>
            <p:cNvPr id="188" name="Group 187"/>
            <p:cNvGrpSpPr/>
            <p:nvPr/>
          </p:nvGrpSpPr>
          <p:grpSpPr>
            <a:xfrm>
              <a:off x="5873441" y="3339242"/>
              <a:ext cx="3988195" cy="1671853"/>
              <a:chOff x="5873441" y="3339242"/>
              <a:chExt cx="3988195" cy="1671853"/>
            </a:xfrm>
          </p:grpSpPr>
          <p:grpSp>
            <p:nvGrpSpPr>
              <p:cNvPr id="189" name="Group 188"/>
              <p:cNvGrpSpPr/>
              <p:nvPr/>
            </p:nvGrpSpPr>
            <p:grpSpPr>
              <a:xfrm>
                <a:off x="5873441" y="3339242"/>
                <a:ext cx="3988195" cy="1671853"/>
                <a:chOff x="5155805" y="3091151"/>
                <a:chExt cx="3988195" cy="1671853"/>
              </a:xfrm>
            </p:grpSpPr>
            <p:sp>
              <p:nvSpPr>
                <p:cNvPr id="194" name="AutoShape 69"/>
                <p:cNvSpPr>
                  <a:spLocks noChangeArrowheads="1"/>
                </p:cNvSpPr>
                <p:nvPr/>
              </p:nvSpPr>
              <p:spPr bwMode="auto">
                <a:xfrm>
                  <a:off x="5155805" y="3661738"/>
                  <a:ext cx="838771" cy="305092"/>
                </a:xfrm>
                <a:prstGeom prst="rightArrow">
                  <a:avLst>
                    <a:gd name="adj1" fmla="val 64315"/>
                    <a:gd name="adj2" fmla="val 68049"/>
                  </a:avLst>
                </a:prstGeom>
                <a:solidFill>
                  <a:schemeClr val="tx2"/>
                </a:solidFill>
                <a:ln w="9525">
                  <a:noFill/>
                  <a:miter lim="800000"/>
                  <a:headEnd/>
                  <a:tailEnd/>
                </a:ln>
                <a:effectLst/>
              </p:spPr>
              <p:txBody>
                <a:bodyPr wrap="none" lIns="91435" tIns="45717" rIns="91435" bIns="45717" anchor="ctr"/>
                <a:lstStyle/>
                <a:p>
                  <a:pPr algn="ctr" eaLnBrk="0" hangingPunct="0">
                    <a:defRPr/>
                  </a:pPr>
                  <a:endParaRPr lang="en-GB" sz="900">
                    <a:solidFill>
                      <a:prstClr val="black"/>
                    </a:solidFill>
                    <a:effectLst>
                      <a:outerShdw blurRad="38100" dist="38100" dir="2700000" algn="tl">
                        <a:srgbClr val="000000">
                          <a:alpha val="43137"/>
                        </a:srgbClr>
                      </a:outerShdw>
                    </a:effectLst>
                    <a:latin typeface="Segoe"/>
                  </a:endParaRPr>
                </a:p>
              </p:txBody>
            </p:sp>
            <p:sp>
              <p:nvSpPr>
                <p:cNvPr id="195" name="Rectangle 194"/>
                <p:cNvSpPr/>
                <p:nvPr/>
              </p:nvSpPr>
              <p:spPr bwMode="auto">
                <a:xfrm>
                  <a:off x="7839762" y="4041361"/>
                  <a:ext cx="533400" cy="381000"/>
                </a:xfrm>
                <a:prstGeom prst="rect">
                  <a:avLst/>
                </a:prstGeom>
                <a:noFill/>
              </p:spPr>
              <p:txBody>
                <a:bodyPr lIns="91435" tIns="45717" rIns="91435" bIns="45717"/>
                <a:lstStyle/>
                <a:p>
                  <a:pPr eaLnBrk="0" hangingPunct="0">
                    <a:defRPr/>
                  </a:pPr>
                  <a:endParaRPr lang="en-US" sz="3200" dirty="0">
                    <a:solidFill>
                      <a:prstClr val="black"/>
                    </a:solidFill>
                    <a:latin typeface="Segoe"/>
                  </a:endParaRPr>
                </a:p>
              </p:txBody>
            </p:sp>
            <p:pic>
              <p:nvPicPr>
                <p:cNvPr id="196" name="Picture 2"/>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a:off x="7031798" y="3331188"/>
                  <a:ext cx="1975555" cy="1010226"/>
                </a:xfrm>
                <a:prstGeom prst="rect">
                  <a:avLst/>
                </a:prstGeom>
                <a:noFill/>
                <a:effectLst>
                  <a:outerShdw blurRad="50800" dist="38100" dir="2700000" algn="tl" rotWithShape="0">
                    <a:prstClr val="black">
                      <a:alpha val="40000"/>
                    </a:prstClr>
                  </a:outerShdw>
                </a:effectLst>
              </p:spPr>
            </p:pic>
            <p:pic>
              <p:nvPicPr>
                <p:cNvPr id="197" name="Picture 8"/>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175021" y="3091151"/>
                  <a:ext cx="682348" cy="940019"/>
                </a:xfrm>
                <a:prstGeom prst="rect">
                  <a:avLst/>
                </a:prstGeom>
                <a:noFill/>
              </p:spPr>
            </p:pic>
            <p:sp>
              <p:nvSpPr>
                <p:cNvPr id="198" name="Text Box 50"/>
                <p:cNvSpPr txBox="1">
                  <a:spLocks noChangeArrowheads="1"/>
                </p:cNvSpPr>
                <p:nvPr/>
              </p:nvSpPr>
              <p:spPr bwMode="auto">
                <a:xfrm>
                  <a:off x="7142836" y="4395018"/>
                  <a:ext cx="1826148" cy="367986"/>
                </a:xfrm>
                <a:prstGeom prst="rect">
                  <a:avLst/>
                </a:prstGeom>
                <a:noFill/>
                <a:ln w="9525">
                  <a:noFill/>
                  <a:miter lim="800000"/>
                  <a:headEnd/>
                  <a:tailEnd/>
                </a:ln>
                <a:effectLst/>
              </p:spPr>
              <p:txBody>
                <a:bodyPr wrap="none" lIns="91435" tIns="45717" rIns="91435" bIns="45717">
                  <a:spAutoFit/>
                </a:bodyPr>
                <a:lstStyle/>
                <a:p>
                  <a:pPr algn="ctr" eaLnBrk="0" hangingPunct="0">
                    <a:defRPr/>
                  </a:pPr>
                  <a:r>
                    <a:rPr lang="en-US" sz="1200" dirty="0">
                      <a:solidFill>
                        <a:prstClr val="white"/>
                      </a:solidFill>
                      <a:latin typeface="Segoe"/>
                    </a:rPr>
                    <a:t>Disaster Recovery</a:t>
                  </a:r>
                </a:p>
                <a:p>
                  <a:pPr algn="ctr" eaLnBrk="0" hangingPunct="0">
                    <a:defRPr/>
                  </a:pPr>
                  <a:r>
                    <a:rPr lang="en-US" sz="1200" i="1" dirty="0" smtClean="0">
                      <a:solidFill>
                        <a:prstClr val="white"/>
                      </a:solidFill>
                      <a:latin typeface="Segoe"/>
                    </a:rPr>
                    <a:t>with </a:t>
                  </a:r>
                  <a:r>
                    <a:rPr lang="en-US" sz="1200" i="1" dirty="0">
                      <a:solidFill>
                        <a:prstClr val="white"/>
                      </a:solidFill>
                      <a:latin typeface="Segoe"/>
                    </a:rPr>
                    <a:t>offsite replication </a:t>
                  </a:r>
                  <a:r>
                    <a:rPr lang="en-US" sz="1200" i="1" dirty="0" smtClean="0">
                      <a:solidFill>
                        <a:prstClr val="white"/>
                      </a:solidFill>
                      <a:latin typeface="Segoe"/>
                    </a:rPr>
                    <a:t>and </a:t>
                  </a:r>
                  <a:r>
                    <a:rPr lang="en-US" sz="1200" i="1" dirty="0">
                      <a:solidFill>
                        <a:prstClr val="white"/>
                      </a:solidFill>
                      <a:latin typeface="Segoe"/>
                    </a:rPr>
                    <a:t>tape</a:t>
                  </a:r>
                </a:p>
              </p:txBody>
            </p:sp>
            <p:sp>
              <p:nvSpPr>
                <p:cNvPr id="199" name="Text Box 66"/>
                <p:cNvSpPr txBox="1">
                  <a:spLocks noChangeArrowheads="1"/>
                </p:cNvSpPr>
                <p:nvPr/>
              </p:nvSpPr>
              <p:spPr bwMode="auto">
                <a:xfrm>
                  <a:off x="7006856" y="4206372"/>
                  <a:ext cx="2137144" cy="245323"/>
                </a:xfrm>
                <a:prstGeom prst="rect">
                  <a:avLst/>
                </a:prstGeom>
                <a:noFill/>
                <a:ln w="9525">
                  <a:noFill/>
                  <a:miter lim="800000"/>
                  <a:headEnd/>
                  <a:tailEnd/>
                </a:ln>
                <a:effectLst/>
              </p:spPr>
              <p:txBody>
                <a:bodyPr wrap="square" lIns="91435" tIns="45717" rIns="91435" bIns="45717">
                  <a:spAutoFit/>
                </a:bodyPr>
                <a:lstStyle/>
                <a:p>
                  <a:pPr algn="ctr" eaLnBrk="0" hangingPunct="0">
                    <a:defRPr/>
                  </a:pPr>
                  <a:r>
                    <a:rPr lang="en-US" sz="1400" dirty="0" smtClean="0">
                      <a:solidFill>
                        <a:prstClr val="white"/>
                      </a:solidFill>
                      <a:latin typeface="Segoe"/>
                    </a:rPr>
                    <a:t>Data Protection Manager</a:t>
                  </a:r>
                  <a:endParaRPr lang="en-US" sz="1400" dirty="0">
                    <a:solidFill>
                      <a:prstClr val="white"/>
                    </a:solidFill>
                    <a:latin typeface="Segoe"/>
                  </a:endParaRPr>
                </a:p>
              </p:txBody>
            </p:sp>
            <p:sp>
              <p:nvSpPr>
                <p:cNvPr id="200" name="AutoShape 69"/>
                <p:cNvSpPr>
                  <a:spLocks noChangeArrowheads="1"/>
                </p:cNvSpPr>
                <p:nvPr/>
              </p:nvSpPr>
              <p:spPr bwMode="auto">
                <a:xfrm>
                  <a:off x="5933541" y="3654968"/>
                  <a:ext cx="1148731" cy="305436"/>
                </a:xfrm>
                <a:prstGeom prst="rightArrow">
                  <a:avLst>
                    <a:gd name="adj1" fmla="val 64315"/>
                    <a:gd name="adj2" fmla="val 100939"/>
                  </a:avLst>
                </a:prstGeom>
                <a:solidFill>
                  <a:schemeClr val="tx2"/>
                </a:solidFill>
                <a:ln w="9525">
                  <a:noFill/>
                  <a:miter lim="800000"/>
                  <a:headEnd/>
                  <a:tailEnd/>
                </a:ln>
                <a:effectLst/>
              </p:spPr>
              <p:txBody>
                <a:bodyPr wrap="none" lIns="91435" tIns="45717" rIns="91435" bIns="45717" anchor="ctr"/>
                <a:lstStyle/>
                <a:p>
                  <a:pPr algn="ctr" eaLnBrk="0" hangingPunct="0">
                    <a:defRPr/>
                  </a:pPr>
                  <a:endParaRPr lang="en-GB" sz="900">
                    <a:solidFill>
                      <a:prstClr val="black"/>
                    </a:solidFill>
                    <a:effectLst>
                      <a:outerShdw blurRad="38100" dist="38100" dir="2700000" algn="tl">
                        <a:srgbClr val="000000">
                          <a:alpha val="43137"/>
                        </a:srgbClr>
                      </a:outerShdw>
                    </a:effectLst>
                    <a:latin typeface="Segoe"/>
                  </a:endParaRPr>
                </a:p>
              </p:txBody>
            </p:sp>
            <p:grpSp>
              <p:nvGrpSpPr>
                <p:cNvPr id="201" name="Group 200"/>
                <p:cNvGrpSpPr/>
                <p:nvPr/>
              </p:nvGrpSpPr>
              <p:grpSpPr>
                <a:xfrm>
                  <a:off x="5496931" y="3492771"/>
                  <a:ext cx="857260" cy="668003"/>
                  <a:chOff x="580490" y="2413199"/>
                  <a:chExt cx="996671" cy="776636"/>
                </a:xfrm>
              </p:grpSpPr>
              <p:pic>
                <p:nvPicPr>
                  <p:cNvPr id="210" name="Picture 21"/>
                  <p:cNvPicPr>
                    <a:picLocks noChangeAspect="1" noChangeArrowheads="1"/>
                  </p:cNvPicPr>
                  <p:nvPr/>
                </p:nvPicPr>
                <p:blipFill>
                  <a:blip r:embed="rId22" cstate="print">
                    <a:extLst>
                      <a:ext uri="{28A0092B-C50C-407E-A947-70E740481C1C}">
                        <a14:useLocalDpi xmlns:a14="http://schemas.microsoft.com/office/drawing/2010/main" val="0"/>
                      </a:ext>
                    </a:extLst>
                  </a:blip>
                  <a:stretch>
                    <a:fillRect/>
                  </a:stretch>
                </p:blipFill>
                <p:spPr bwMode="auto">
                  <a:xfrm>
                    <a:off x="580490" y="2413199"/>
                    <a:ext cx="925481" cy="505674"/>
                  </a:xfrm>
                  <a:prstGeom prst="rect">
                    <a:avLst/>
                  </a:prstGeom>
                  <a:noFill/>
                </p:spPr>
              </p:pic>
              <p:pic>
                <p:nvPicPr>
                  <p:cNvPr id="211" name="Picture 21"/>
                  <p:cNvPicPr>
                    <a:picLocks noChangeAspect="1" noChangeArrowheads="1"/>
                  </p:cNvPicPr>
                  <p:nvPr/>
                </p:nvPicPr>
                <p:blipFill>
                  <a:blip r:embed="rId22" cstate="print">
                    <a:extLst>
                      <a:ext uri="{28A0092B-C50C-407E-A947-70E740481C1C}">
                        <a14:useLocalDpi xmlns:a14="http://schemas.microsoft.com/office/drawing/2010/main" val="0"/>
                      </a:ext>
                    </a:extLst>
                  </a:blip>
                  <a:stretch>
                    <a:fillRect/>
                  </a:stretch>
                </p:blipFill>
                <p:spPr bwMode="auto">
                  <a:xfrm>
                    <a:off x="764514" y="2745812"/>
                    <a:ext cx="812647" cy="444023"/>
                  </a:xfrm>
                  <a:prstGeom prst="rect">
                    <a:avLst/>
                  </a:prstGeom>
                  <a:noFill/>
                </p:spPr>
              </p:pic>
            </p:grpSp>
            <p:grpSp>
              <p:nvGrpSpPr>
                <p:cNvPr id="202" name="Group 201"/>
                <p:cNvGrpSpPr/>
                <p:nvPr/>
              </p:nvGrpSpPr>
              <p:grpSpPr>
                <a:xfrm>
                  <a:off x="8276336" y="3477572"/>
                  <a:ext cx="544549" cy="557329"/>
                  <a:chOff x="8040821" y="2812957"/>
                  <a:chExt cx="596709" cy="610713"/>
                </a:xfrm>
              </p:grpSpPr>
              <p:grpSp>
                <p:nvGrpSpPr>
                  <p:cNvPr id="203" name="Group 202"/>
                  <p:cNvGrpSpPr/>
                  <p:nvPr/>
                </p:nvGrpSpPr>
                <p:grpSpPr>
                  <a:xfrm>
                    <a:off x="8040821" y="3032364"/>
                    <a:ext cx="566688" cy="391306"/>
                    <a:chOff x="7696436" y="4575947"/>
                    <a:chExt cx="566688" cy="391306"/>
                  </a:xfrm>
                </p:grpSpPr>
                <p:pic>
                  <p:nvPicPr>
                    <p:cNvPr id="208" name="Picture 10"/>
                    <p:cNvPicPr>
                      <a:picLocks noChangeAspect="1" noChangeArrowheads="1"/>
                    </p:cNvPicPr>
                    <p:nvPr/>
                  </p:nvPicPr>
                  <p:blipFill>
                    <a:blip r:embed="rId23" cstate="print">
                      <a:extLst>
                        <a:ext uri="{28A0092B-C50C-407E-A947-70E740481C1C}">
                          <a14:useLocalDpi xmlns:a14="http://schemas.microsoft.com/office/drawing/2010/main" val="0"/>
                        </a:ext>
                      </a:extLst>
                    </a:blip>
                    <a:stretch>
                      <a:fillRect/>
                    </a:stretch>
                  </p:blipFill>
                  <p:spPr bwMode="auto">
                    <a:xfrm>
                      <a:off x="7725431" y="4648052"/>
                      <a:ext cx="537693" cy="319201"/>
                    </a:xfrm>
                    <a:prstGeom prst="rect">
                      <a:avLst/>
                    </a:prstGeom>
                    <a:noFill/>
                  </p:spPr>
                </p:pic>
                <p:pic>
                  <p:nvPicPr>
                    <p:cNvPr id="209" name="Picture 10"/>
                    <p:cNvPicPr>
                      <a:picLocks noChangeAspect="1" noChangeArrowheads="1"/>
                    </p:cNvPicPr>
                    <p:nvPr/>
                  </p:nvPicPr>
                  <p:blipFill>
                    <a:blip r:embed="rId23" cstate="print">
                      <a:extLst>
                        <a:ext uri="{28A0092B-C50C-407E-A947-70E740481C1C}">
                          <a14:useLocalDpi xmlns:a14="http://schemas.microsoft.com/office/drawing/2010/main" val="0"/>
                        </a:ext>
                      </a:extLst>
                    </a:blip>
                    <a:stretch>
                      <a:fillRect/>
                    </a:stretch>
                  </p:blipFill>
                  <p:spPr bwMode="auto">
                    <a:xfrm>
                      <a:off x="7696436" y="4575947"/>
                      <a:ext cx="537693" cy="319201"/>
                    </a:xfrm>
                    <a:prstGeom prst="rect">
                      <a:avLst/>
                    </a:prstGeom>
                    <a:noFill/>
                  </p:spPr>
                </p:pic>
              </p:grpSp>
              <p:grpSp>
                <p:nvGrpSpPr>
                  <p:cNvPr id="204" name="Group 183"/>
                  <p:cNvGrpSpPr/>
                  <p:nvPr/>
                </p:nvGrpSpPr>
                <p:grpSpPr>
                  <a:xfrm>
                    <a:off x="8090877" y="2812957"/>
                    <a:ext cx="546653" cy="447791"/>
                    <a:chOff x="5801888" y="2848479"/>
                    <a:chExt cx="353858" cy="290828"/>
                  </a:xfrm>
                </p:grpSpPr>
                <p:pic>
                  <p:nvPicPr>
                    <p:cNvPr id="205" name="Picture 10"/>
                    <p:cNvPicPr>
                      <a:picLocks noChangeAspect="1" noChangeArrowheads="1"/>
                    </p:cNvPicPr>
                    <p:nvPr/>
                  </p:nvPicPr>
                  <p:blipFill>
                    <a:blip r:embed="rId24" cstate="print">
                      <a:extLst>
                        <a:ext uri="{28A0092B-C50C-407E-A947-70E740481C1C}">
                          <a14:useLocalDpi xmlns:a14="http://schemas.microsoft.com/office/drawing/2010/main" val="0"/>
                        </a:ext>
                      </a:extLst>
                    </a:blip>
                    <a:stretch>
                      <a:fillRect/>
                    </a:stretch>
                  </p:blipFill>
                  <p:spPr bwMode="auto">
                    <a:xfrm>
                      <a:off x="5801888" y="2947342"/>
                      <a:ext cx="322292" cy="191965"/>
                    </a:xfrm>
                    <a:prstGeom prst="rect">
                      <a:avLst/>
                    </a:prstGeom>
                    <a:noFill/>
                  </p:spPr>
                </p:pic>
                <p:pic>
                  <p:nvPicPr>
                    <p:cNvPr id="206" name="Picture 10"/>
                    <p:cNvPicPr>
                      <a:picLocks noChangeAspect="1" noChangeArrowheads="1"/>
                    </p:cNvPicPr>
                    <p:nvPr/>
                  </p:nvPicPr>
                  <p:blipFill>
                    <a:blip r:embed="rId24" cstate="print">
                      <a:extLst>
                        <a:ext uri="{28A0092B-C50C-407E-A947-70E740481C1C}">
                          <a14:useLocalDpi xmlns:a14="http://schemas.microsoft.com/office/drawing/2010/main" val="0"/>
                        </a:ext>
                      </a:extLst>
                    </a:blip>
                    <a:stretch>
                      <a:fillRect/>
                    </a:stretch>
                  </p:blipFill>
                  <p:spPr bwMode="auto">
                    <a:xfrm>
                      <a:off x="5805376" y="2894942"/>
                      <a:ext cx="322292" cy="191965"/>
                    </a:xfrm>
                    <a:prstGeom prst="rect">
                      <a:avLst/>
                    </a:prstGeom>
                    <a:noFill/>
                  </p:spPr>
                </p:pic>
                <p:pic>
                  <p:nvPicPr>
                    <p:cNvPr id="207" name="Picture 10"/>
                    <p:cNvPicPr>
                      <a:picLocks noChangeAspect="1" noChangeArrowheads="1"/>
                    </p:cNvPicPr>
                    <p:nvPr/>
                  </p:nvPicPr>
                  <p:blipFill>
                    <a:blip r:embed="rId24" cstate="print">
                      <a:extLst>
                        <a:ext uri="{28A0092B-C50C-407E-A947-70E740481C1C}">
                          <a14:useLocalDpi xmlns:a14="http://schemas.microsoft.com/office/drawing/2010/main" val="0"/>
                        </a:ext>
                      </a:extLst>
                    </a:blip>
                    <a:stretch>
                      <a:fillRect/>
                    </a:stretch>
                  </p:blipFill>
                  <p:spPr bwMode="auto">
                    <a:xfrm>
                      <a:off x="5833454" y="2848479"/>
                      <a:ext cx="322292" cy="191965"/>
                    </a:xfrm>
                    <a:prstGeom prst="rect">
                      <a:avLst/>
                    </a:prstGeom>
                    <a:noFill/>
                  </p:spPr>
                </p:pic>
              </p:grpSp>
            </p:grpSp>
          </p:grpSp>
          <p:pic>
            <p:nvPicPr>
              <p:cNvPr id="190" name="Picture 189"/>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509410" y="3734821"/>
                <a:ext cx="250399" cy="235617"/>
              </a:xfrm>
              <a:prstGeom prst="rect">
                <a:avLst/>
              </a:prstGeom>
            </p:spPr>
          </p:pic>
          <p:pic>
            <p:nvPicPr>
              <p:cNvPr id="191" name="Picture 190"/>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739613" y="3747758"/>
                <a:ext cx="250399" cy="235617"/>
              </a:xfrm>
              <a:prstGeom prst="rect">
                <a:avLst/>
              </a:prstGeom>
            </p:spPr>
          </p:pic>
          <p:pic>
            <p:nvPicPr>
              <p:cNvPr id="192" name="Picture 19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497534" y="3970266"/>
                <a:ext cx="250399" cy="235617"/>
              </a:xfrm>
              <a:prstGeom prst="rect">
                <a:avLst/>
              </a:prstGeom>
            </p:spPr>
          </p:pic>
          <p:pic>
            <p:nvPicPr>
              <p:cNvPr id="193" name="Picture 19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739613" y="3982145"/>
                <a:ext cx="250399" cy="235617"/>
              </a:xfrm>
              <a:prstGeom prst="rect">
                <a:avLst/>
              </a:prstGeom>
            </p:spPr>
          </p:pic>
        </p:grpSp>
        <p:grpSp>
          <p:nvGrpSpPr>
            <p:cNvPr id="212" name="Group 211"/>
            <p:cNvGrpSpPr>
              <a:grpSpLocks/>
            </p:cNvGrpSpPr>
            <p:nvPr/>
          </p:nvGrpSpPr>
          <p:grpSpPr bwMode="auto">
            <a:xfrm>
              <a:off x="857250" y="3267646"/>
              <a:ext cx="1655762" cy="542354"/>
              <a:chOff x="94287" y="2970427"/>
              <a:chExt cx="1655353" cy="541502"/>
            </a:xfrm>
          </p:grpSpPr>
          <p:pic>
            <p:nvPicPr>
              <p:cNvPr id="213" name="Picture 212"/>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94287" y="3184440"/>
                <a:ext cx="1233181" cy="327489"/>
              </a:xfrm>
              <a:prstGeom prst="rect">
                <a:avLst/>
              </a:prstGeom>
              <a:effectLst>
                <a:outerShdw blurRad="50800" dist="38100" dir="2700000" algn="tl" rotWithShape="0">
                  <a:prstClr val="black">
                    <a:alpha val="40000"/>
                  </a:prstClr>
                </a:outerShdw>
              </a:effectLst>
            </p:spPr>
          </p:pic>
          <p:pic>
            <p:nvPicPr>
              <p:cNvPr id="214" name="Picture 213"/>
              <p:cNvPicPr>
                <a:picLocks noChangeAspect="1" noChangeArrowheads="1"/>
              </p:cNvPicPr>
              <p:nvPr/>
            </p:nvPicPr>
            <p:blipFill>
              <a:blip r:embed="rId6" cstate="print"/>
              <a:srcRect/>
              <a:stretch>
                <a:fillRect/>
              </a:stretch>
            </p:blipFill>
            <p:spPr bwMode="auto">
              <a:xfrm>
                <a:off x="1358724" y="2970427"/>
                <a:ext cx="390916" cy="538537"/>
              </a:xfrm>
              <a:prstGeom prst="rect">
                <a:avLst/>
              </a:prstGeom>
              <a:noFill/>
              <a:ln w="9525">
                <a:noFill/>
                <a:miter lim="800000"/>
                <a:headEnd/>
                <a:tailEnd/>
              </a:ln>
            </p:spPr>
          </p:pic>
        </p:grpSp>
      </p:grpSp>
    </p:spTree>
    <p:extLst>
      <p:ext uri="{BB962C8B-B14F-4D97-AF65-F5344CB8AC3E}">
        <p14:creationId xmlns:p14="http://schemas.microsoft.com/office/powerpoint/2010/main" val="151196493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GB" dirty="0"/>
          </a:p>
        </p:txBody>
      </p:sp>
      <p:sp>
        <p:nvSpPr>
          <p:cNvPr id="3" name="Title 2"/>
          <p:cNvSpPr>
            <a:spLocks noGrp="1"/>
          </p:cNvSpPr>
          <p:nvPr>
            <p:ph type="title"/>
          </p:nvPr>
        </p:nvSpPr>
        <p:spPr/>
        <p:txBody>
          <a:bodyPr/>
          <a:lstStyle/>
          <a:p>
            <a:r>
              <a:rPr lang="en-GB" dirty="0" smtClean="0"/>
              <a:t>DPM scalability</a:t>
            </a:r>
            <a:endParaRPr lang="en-GB" dirty="0"/>
          </a:p>
        </p:txBody>
      </p:sp>
      <p:sp>
        <p:nvSpPr>
          <p:cNvPr id="20" name="Rectangle 19"/>
          <p:cNvSpPr/>
          <p:nvPr/>
        </p:nvSpPr>
        <p:spPr bwMode="auto">
          <a:xfrm rot="16200000">
            <a:off x="-494124" y="2679486"/>
            <a:ext cx="3662336" cy="212953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100</a:t>
            </a:r>
            <a:r>
              <a:rPr lang="en-US" dirty="0" smtClean="0">
                <a:gradFill>
                  <a:gsLst>
                    <a:gs pos="0">
                      <a:srgbClr val="FFFFFF"/>
                    </a:gs>
                    <a:gs pos="100000">
                      <a:srgbClr val="FFFFFF"/>
                    </a:gs>
                  </a:gsLst>
                  <a:lin ang="5400000" scaled="0"/>
                </a:gradFill>
                <a:ea typeface="Segoe UI" pitchFamily="34" charset="0"/>
                <a:cs typeface="Segoe UI" pitchFamily="34" charset="0"/>
              </a:rPr>
              <a:t> DPM servers or </a:t>
            </a:r>
            <a:r>
              <a:rPr lang="en-US" b="1" dirty="0" smtClean="0">
                <a:gradFill>
                  <a:gsLst>
                    <a:gs pos="0">
                      <a:srgbClr val="FFFFFF"/>
                    </a:gs>
                    <a:gs pos="100000">
                      <a:srgbClr val="FFFFFF"/>
                    </a:gs>
                  </a:gsLst>
                  <a:lin ang="5400000" scaled="0"/>
                </a:gradFill>
                <a:ea typeface="Segoe UI" pitchFamily="34" charset="0"/>
                <a:cs typeface="Segoe UI" pitchFamily="34" charset="0"/>
              </a:rPr>
              <a:t>50,000</a:t>
            </a:r>
            <a:r>
              <a:rPr lang="en-US" dirty="0" smtClean="0">
                <a:gradFill>
                  <a:gsLst>
                    <a:gs pos="0">
                      <a:srgbClr val="FFFFFF"/>
                    </a:gs>
                    <a:gs pos="100000">
                      <a:srgbClr val="FFFFFF"/>
                    </a:gs>
                  </a:gsLst>
                  <a:lin ang="5400000" scaled="0"/>
                </a:gradFill>
                <a:ea typeface="Segoe UI" pitchFamily="34" charset="0"/>
                <a:cs typeface="Segoe UI" pitchFamily="34" charset="0"/>
              </a:rPr>
              <a:t> data sources centrally managed</a:t>
            </a:r>
          </a:p>
          <a:p>
            <a:pPr defTabSz="932290"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290"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Then, per DPM server…</a:t>
            </a:r>
            <a:endParaRPr lang="en-US" dirty="0">
              <a:gradFill>
                <a:gsLst>
                  <a:gs pos="0">
                    <a:srgbClr val="FFFFFF"/>
                  </a:gs>
                  <a:gs pos="100000">
                    <a:srgbClr val="FFFFFF"/>
                  </a:gs>
                </a:gsLst>
                <a:lin ang="5400000" scaled="0"/>
              </a:gradFill>
              <a:ea typeface="Segoe UI" pitchFamily="34" charset="0"/>
              <a:cs typeface="Segoe UI" pitchFamily="34" charset="0"/>
            </a:endParaRPr>
          </a:p>
          <a:p>
            <a:pPr algn="ctr" defTabSz="932290" fontAlgn="base">
              <a:lnSpc>
                <a:spcPct val="8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2438721" y="3744255"/>
            <a:ext cx="6480000" cy="86868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2000 </a:t>
            </a:r>
            <a:r>
              <a:rPr lang="en-US" dirty="0" smtClean="0">
                <a:gradFill>
                  <a:gsLst>
                    <a:gs pos="0">
                      <a:srgbClr val="FFFFFF"/>
                    </a:gs>
                    <a:gs pos="100000">
                      <a:srgbClr val="FFFFFF"/>
                    </a:gs>
                  </a:gsLst>
                  <a:lin ang="5400000" scaled="0"/>
                </a:gradFill>
                <a:ea typeface="Segoe UI" pitchFamily="34" charset="0"/>
                <a:cs typeface="Segoe UI" pitchFamily="34" charset="0"/>
              </a:rPr>
              <a:t>SQL Server databases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2438718" y="1913088"/>
            <a:ext cx="9723119" cy="86868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100 </a:t>
            </a:r>
            <a:r>
              <a:rPr lang="en-US" dirty="0" smtClean="0">
                <a:gradFill>
                  <a:gsLst>
                    <a:gs pos="0">
                      <a:srgbClr val="FFFFFF"/>
                    </a:gs>
                    <a:gs pos="100000">
                      <a:srgbClr val="FFFFFF"/>
                    </a:gs>
                  </a:gsLst>
                  <a:lin ang="5400000" scaled="0"/>
                </a:gradFill>
                <a:ea typeface="Segoe UI" pitchFamily="34" charset="0"/>
                <a:cs typeface="Segoe UI" pitchFamily="34" charset="0"/>
              </a:rPr>
              <a:t>production servers and </a:t>
            </a:r>
            <a:r>
              <a:rPr lang="en-US" b="1" dirty="0" smtClean="0">
                <a:gradFill>
                  <a:gsLst>
                    <a:gs pos="0">
                      <a:srgbClr val="FFFFFF"/>
                    </a:gs>
                    <a:gs pos="100000">
                      <a:srgbClr val="FFFFFF"/>
                    </a:gs>
                  </a:gsLst>
                  <a:lin ang="5400000" scaled="0"/>
                </a:gradFill>
                <a:ea typeface="Segoe UI" pitchFamily="34" charset="0"/>
                <a:cs typeface="Segoe UI" pitchFamily="34" charset="0"/>
              </a:rPr>
              <a:t>3000 </a:t>
            </a:r>
            <a:r>
              <a:rPr lang="en-US" dirty="0" smtClean="0">
                <a:gradFill>
                  <a:gsLst>
                    <a:gs pos="0">
                      <a:srgbClr val="FFFFFF"/>
                    </a:gs>
                    <a:gs pos="100000">
                      <a:srgbClr val="FFFFFF"/>
                    </a:gs>
                  </a:gsLst>
                  <a:lin ang="5400000" scaled="0"/>
                </a:gradFill>
                <a:ea typeface="Segoe UI" pitchFamily="34" charset="0"/>
                <a:cs typeface="Segoe UI" pitchFamily="34" charset="0"/>
              </a:rPr>
              <a:t>Windows client machines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2438717" y="2827725"/>
            <a:ext cx="5291687" cy="86868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80TB</a:t>
            </a:r>
            <a:r>
              <a:rPr lang="en-US" dirty="0" smtClean="0">
                <a:gradFill>
                  <a:gsLst>
                    <a:gs pos="0">
                      <a:srgbClr val="FFFFFF"/>
                    </a:gs>
                    <a:gs pos="100000">
                      <a:srgbClr val="FFFFFF"/>
                    </a:gs>
                  </a:gsLst>
                  <a:lin ang="5400000" scaled="0"/>
                </a:gradFill>
                <a:ea typeface="Segoe UI" pitchFamily="34" charset="0"/>
                <a:cs typeface="Segoe UI" pitchFamily="34" charset="0"/>
              </a:rPr>
              <a:t> Exchange data</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2438719" y="4661024"/>
            <a:ext cx="3491486" cy="9144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25TB</a:t>
            </a:r>
            <a:r>
              <a:rPr lang="en-US" dirty="0" smtClean="0">
                <a:gradFill>
                  <a:gsLst>
                    <a:gs pos="0">
                      <a:srgbClr val="FFFFFF"/>
                    </a:gs>
                    <a:gs pos="100000">
                      <a:srgbClr val="FFFFFF"/>
                    </a:gs>
                  </a:gsLst>
                  <a:lin ang="5400000" scaled="0"/>
                </a:gradFill>
                <a:ea typeface="Segoe UI" pitchFamily="34" charset="0"/>
                <a:cs typeface="Segoe UI" pitchFamily="34" charset="0"/>
              </a:rPr>
              <a:t> SharePoint data</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6" name="Picture 4" descr="\\MAGNUM\Projects\Microsoft\Cloud Power FY12\Design\Icons\PNGs\IG_1.png"/>
          <p:cNvPicPr>
            <a:picLocks noChangeAspect="1" noChangeArrowheads="1"/>
          </p:cNvPicPr>
          <p:nvPr/>
        </p:nvPicPr>
        <p:blipFill>
          <a:blip r:embed="rId3" cstate="print">
            <a:biLevel thresh="25000"/>
          </a:blip>
          <a:srcRect l="13787" t="16667" r="14154" b="17157"/>
          <a:stretch>
            <a:fillRect/>
          </a:stretch>
        </p:blipFill>
        <p:spPr bwMode="auto">
          <a:xfrm>
            <a:off x="457597" y="4761432"/>
            <a:ext cx="750524" cy="713584"/>
          </a:xfrm>
          <a:prstGeom prst="rect">
            <a:avLst/>
          </a:prstGeom>
          <a:noFill/>
          <a:ln>
            <a:noFill/>
          </a:ln>
        </p:spPr>
      </p:pic>
      <p:sp>
        <p:nvSpPr>
          <p:cNvPr id="28" name="Freeform 27"/>
          <p:cNvSpPr>
            <a:spLocks noEditPoints="1"/>
          </p:cNvSpPr>
          <p:nvPr/>
        </p:nvSpPr>
        <p:spPr bwMode="black">
          <a:xfrm>
            <a:off x="11742848" y="2198480"/>
            <a:ext cx="227114" cy="457995"/>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505050">
                  <a:lumMod val="50000"/>
                </a:srgbClr>
              </a:solidFill>
              <a:latin typeface="Segoe Light" pitchFamily="34" charset="0"/>
            </a:endParaRPr>
          </a:p>
        </p:txBody>
      </p:sp>
      <p:sp>
        <p:nvSpPr>
          <p:cNvPr id="29" name="Freeform 88"/>
          <p:cNvSpPr>
            <a:spLocks noEditPoints="1"/>
          </p:cNvSpPr>
          <p:nvPr/>
        </p:nvSpPr>
        <p:spPr bwMode="black">
          <a:xfrm>
            <a:off x="11056894" y="2106627"/>
            <a:ext cx="648410" cy="549847"/>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505050">
                  <a:lumMod val="50000"/>
                </a:srgbClr>
              </a:solidFill>
              <a:latin typeface="Segoe Light" pitchFamily="34" charset="0"/>
            </a:endParaRPr>
          </a:p>
        </p:txBody>
      </p:sp>
      <p:sp>
        <p:nvSpPr>
          <p:cNvPr id="30" name="Freeform 83"/>
          <p:cNvSpPr>
            <a:spLocks noEditPoints="1"/>
          </p:cNvSpPr>
          <p:nvPr/>
        </p:nvSpPr>
        <p:spPr bwMode="black">
          <a:xfrm>
            <a:off x="8090445" y="3831761"/>
            <a:ext cx="639373" cy="674939"/>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solidFill>
                <a:srgbClr val="505050"/>
              </a:solidFill>
            </a:endParaRPr>
          </a:p>
        </p:txBody>
      </p:sp>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6109" y="4761432"/>
            <a:ext cx="711424" cy="711424"/>
          </a:xfrm>
          <a:prstGeom prst="rect">
            <a:avLst/>
          </a:prstGeom>
        </p:spPr>
      </p:pic>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94301" y="2883595"/>
            <a:ext cx="756940" cy="756940"/>
          </a:xfrm>
          <a:prstGeom prst="rect">
            <a:avLst/>
          </a:prstGeom>
        </p:spPr>
      </p:pic>
      <p:pic>
        <p:nvPicPr>
          <p:cNvPr id="36" name="Picture 2" descr="\\MAGNUM\Projects\Microsoft\Cloud Power FY12\Design\Icons\PNGs\Server_2.png"/>
          <p:cNvPicPr>
            <a:picLocks noChangeAspect="1" noChangeArrowheads="1"/>
          </p:cNvPicPr>
          <p:nvPr/>
        </p:nvPicPr>
        <p:blipFill>
          <a:blip r:embed="rId6" cstate="print">
            <a:lum bright="100000"/>
          </a:blip>
          <a:srcRect/>
          <a:stretch>
            <a:fillRect/>
          </a:stretch>
        </p:blipFill>
        <p:spPr bwMode="auto">
          <a:xfrm>
            <a:off x="10178677" y="1980508"/>
            <a:ext cx="796674" cy="796674"/>
          </a:xfrm>
          <a:prstGeom prst="rect">
            <a:avLst/>
          </a:prstGeom>
          <a:noFill/>
        </p:spPr>
      </p:pic>
    </p:spTree>
    <p:extLst>
      <p:ext uri="{BB962C8B-B14F-4D97-AF65-F5344CB8AC3E}">
        <p14:creationId xmlns:p14="http://schemas.microsoft.com/office/powerpoint/2010/main" val="39047765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22" presetClass="entr" presetSubtype="4" fill="hold" nodeType="with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Effect transition="in" filter="wipe(down)">
                                      <p:cBhvr>
                                        <p:cTn id="13" dur="500"/>
                                        <p:tgtEl>
                                          <p:spTgt spid="2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0">
                                            <p:txEl>
                                              <p:pRg st="2" end="2"/>
                                            </p:txEl>
                                          </p:spTgt>
                                        </p:tgtEl>
                                        <p:attrNameLst>
                                          <p:attrName>style.visibility</p:attrName>
                                        </p:attrNameLst>
                                      </p:cBhvr>
                                      <p:to>
                                        <p:strVal val="visible"/>
                                      </p:to>
                                    </p:set>
                                    <p:animEffect transition="in" filter="fade">
                                      <p:cBhvr>
                                        <p:cTn id="18" dur="500"/>
                                        <p:tgtEl>
                                          <p:spTgt spid="20">
                                            <p:txEl>
                                              <p:pRg st="2" end="2"/>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par>
                                <p:cTn id="43" presetID="22" presetClass="entr" presetSubtype="8" fill="hold"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22" presetClass="entr" presetSubtype="8"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left)">
                                      <p:cBhvr>
                                        <p:cTn id="4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animBg="1"/>
      <p:bldP spid="25" grpId="0" animBg="1"/>
      <p:bldP spid="28" grpId="0" animBg="1"/>
      <p:bldP spid="29" grpId="0" animBg="1"/>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8000" dirty="0" smtClean="0"/>
              <a:t>Protecting SharePoint data</a:t>
            </a:r>
            <a:endParaRPr lang="en-GB" sz="8000" dirty="0"/>
          </a:p>
        </p:txBody>
      </p:sp>
    </p:spTree>
    <p:extLst>
      <p:ext uri="{BB962C8B-B14F-4D97-AF65-F5344CB8AC3E}">
        <p14:creationId xmlns:p14="http://schemas.microsoft.com/office/powerpoint/2010/main" val="339802352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Configuration</a:t>
            </a:r>
            <a:endParaRPr lang="en-GB" dirty="0"/>
          </a:p>
        </p:txBody>
      </p:sp>
      <p:sp>
        <p:nvSpPr>
          <p:cNvPr id="2" name="Text Placeholder 1"/>
          <p:cNvSpPr>
            <a:spLocks noGrp="1"/>
          </p:cNvSpPr>
          <p:nvPr>
            <p:ph type="body" sz="quarter" idx="10"/>
          </p:nvPr>
        </p:nvSpPr>
        <p:spPr>
          <a:xfrm>
            <a:off x="274638" y="1212850"/>
            <a:ext cx="11887200" cy="738664"/>
          </a:xfrm>
        </p:spPr>
        <p:txBody>
          <a:bodyPr/>
          <a:lstStyle/>
          <a:p>
            <a:endParaRPr lang="en-GB" dirty="0"/>
          </a:p>
        </p:txBody>
      </p:sp>
      <p:graphicFrame>
        <p:nvGraphicFramePr>
          <p:cNvPr id="4" name="Diagram 3"/>
          <p:cNvGraphicFramePr/>
          <p:nvPr>
            <p:extLst>
              <p:ext uri="{D42A27DB-BD31-4B8C-83A1-F6EECF244321}">
                <p14:modId xmlns:p14="http://schemas.microsoft.com/office/powerpoint/2010/main" val="2710767787"/>
              </p:ext>
            </p:extLst>
          </p:nvPr>
        </p:nvGraphicFramePr>
        <p:xfrm>
          <a:off x="902518" y="1553046"/>
          <a:ext cx="10631438" cy="4309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8341284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Chris Whitehead &amp; Sam Hassani</External_x0020_Speaker>
    <Session_x0020_Code xmlns="2295e2e7-0eeb-498e-8716-217bb2ee6ee3">SPC208</Session_x0020_Cod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 Whitehead, Sam Hassani </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sharepoint/v3"/>
    <ds:schemaRef ds:uri="http://schemas.microsoft.com/office/2006/documentManagement/types"/>
    <ds:schemaRef ds:uri="230e9df3-be65-4c73-a93b-d1236ebd677e"/>
    <ds:schemaRef ds:uri="032d541b-1b4e-4d91-93c7-b10533c52f73"/>
    <ds:schemaRef ds:uri="http://www.w3.org/XML/1998/namespace"/>
    <ds:schemaRef ds:uri="http://schemas.microsoft.com/office/2006/metadata/properties"/>
    <ds:schemaRef ds:uri="http://purl.org/dc/dcmitype/"/>
    <ds:schemaRef ds:uri="http://purl.org/dc/elements/1.1/"/>
    <ds:schemaRef ds:uri="http://schemas.openxmlformats.org/package/2006/metadata/core-properties"/>
    <ds:schemaRef ds:uri="http://schemas.microsoft.com/office/infopath/2007/PartnerControls"/>
    <ds:schemaRef ds:uri="2295e2e7-0eeb-498e-8716-217bb2ee6ee3"/>
    <ds:schemaRef ds:uri="http://purl.org/dc/terms/"/>
  </ds:schemaRefs>
</ds:datastoreItem>
</file>

<file path=customXml/itemProps2.xml><?xml version="1.0" encoding="utf-8"?>
<ds:datastoreItem xmlns:ds="http://schemas.openxmlformats.org/officeDocument/2006/customXml" ds:itemID="{3517075E-469E-4C61-80D3-2F98C4296C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17141</TotalTime>
  <Words>6021</Words>
  <Application>Microsoft Office PowerPoint</Application>
  <PresentationFormat>Custom</PresentationFormat>
  <Paragraphs>973</Paragraphs>
  <Slides>53</Slides>
  <Notes>33</Notes>
  <HiddenSlides>0</HiddenSlides>
  <MMClips>0</MMClips>
  <ScaleCrop>false</ScaleCrop>
  <HeadingPairs>
    <vt:vector size="4" baseType="variant">
      <vt:variant>
        <vt:lpstr>Theme</vt:lpstr>
      </vt:variant>
      <vt:variant>
        <vt:i4>4</vt:i4>
      </vt:variant>
      <vt:variant>
        <vt:lpstr>Slide Titles</vt:lpstr>
      </vt:variant>
      <vt:variant>
        <vt:i4>53</vt:i4>
      </vt:variant>
    </vt:vector>
  </HeadingPairs>
  <TitlesOfParts>
    <vt:vector size="57" baseType="lpstr">
      <vt:lpstr>5-30072_SPC2012_IT-Pro_Template_16x9</vt:lpstr>
      <vt:lpstr>5-30072_SPC2012_IT-Pro_Template_16x9_Light</vt:lpstr>
      <vt:lpstr>1_5-30072_SPC2012_IT-Pro_Template_16x9</vt:lpstr>
      <vt:lpstr>5-30072_SPC2012_Business_Template_16x9_Light</vt:lpstr>
      <vt:lpstr>PowerPoint Presentation</vt:lpstr>
      <vt:lpstr>SharePoint 2013 Backup and Recovery with DPM 2012</vt:lpstr>
      <vt:lpstr>Who are we?</vt:lpstr>
      <vt:lpstr>SharePoint native backup/restore recap</vt:lpstr>
      <vt:lpstr>What does DPM give us?</vt:lpstr>
      <vt:lpstr>DPM 2012</vt:lpstr>
      <vt:lpstr>DPM scalability</vt:lpstr>
      <vt:lpstr>Protecting SharePoint data</vt:lpstr>
      <vt:lpstr>Configuration</vt:lpstr>
      <vt:lpstr>ConfigureSharePoint.exe</vt:lpstr>
      <vt:lpstr>One tick ‘farm’ protection</vt:lpstr>
      <vt:lpstr>Backup: data flow</vt:lpstr>
      <vt:lpstr>Backup: data flow</vt:lpstr>
      <vt:lpstr>Demo: Protecting SharePoint data</vt:lpstr>
      <vt:lpstr>Under the hood…</vt:lpstr>
      <vt:lpstr>Before backup</vt:lpstr>
      <vt:lpstr>Start of synchronization window</vt:lpstr>
      <vt:lpstr>1st change</vt:lpstr>
      <vt:lpstr>2nd change</vt:lpstr>
      <vt:lpstr>3rd change</vt:lpstr>
      <vt:lpstr>Synchronization starts (express full backup)</vt:lpstr>
      <vt:lpstr>Synchronization starts (express full backup)</vt:lpstr>
      <vt:lpstr>4th change</vt:lpstr>
      <vt:lpstr>Synchronization ends</vt:lpstr>
      <vt:lpstr>Efficient disk storage without duplication</vt:lpstr>
      <vt:lpstr>Efficient disk storage without duplication</vt:lpstr>
      <vt:lpstr>Efficient disk storage without duplication</vt:lpstr>
      <vt:lpstr>Efficient disk storage without duplication</vt:lpstr>
      <vt:lpstr>Efficient disk storage without duplication</vt:lpstr>
      <vt:lpstr>Efficient disk storage without duplication</vt:lpstr>
      <vt:lpstr>Efficient disk storage without duplication</vt:lpstr>
      <vt:lpstr>Efficient disk storage without duplication</vt:lpstr>
      <vt:lpstr>Efficient disk storage without duplication</vt:lpstr>
      <vt:lpstr>Efficient disk storage without duplication</vt:lpstr>
      <vt:lpstr>Efficient disk storage without duplication</vt:lpstr>
      <vt:lpstr>Efficient disk storage without duplication</vt:lpstr>
      <vt:lpstr>Efficient disk storage without duplication</vt:lpstr>
      <vt:lpstr>Efficient disk storage without duplication</vt:lpstr>
      <vt:lpstr>Efficient disk storage without duplication</vt:lpstr>
      <vt:lpstr>Recovering SharePoint data</vt:lpstr>
      <vt:lpstr>Recovery: data flow (databases)</vt:lpstr>
      <vt:lpstr>Recovery: data flow (sites, lists, and items)</vt:lpstr>
      <vt:lpstr>Recovery: data flow (sites, lists, and items)</vt:lpstr>
      <vt:lpstr>Recovery: data flow (sites, lists, and items)</vt:lpstr>
      <vt:lpstr>Demo: Recovering SharePoint data</vt:lpstr>
      <vt:lpstr>Recovering SharePoint data</vt:lpstr>
      <vt:lpstr>DPM vs. SQL Server backup </vt:lpstr>
      <vt:lpstr>SQL Server backups</vt:lpstr>
      <vt:lpstr>DPM backups</vt:lpstr>
      <vt:lpstr>DPM backups</vt:lpstr>
      <vt:lpstr>Summary</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2013 Backup and Recovery with DPM 2012</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932</cp:revision>
  <dcterms:created xsi:type="dcterms:W3CDTF">2012-05-22T07:38:31Z</dcterms:created>
  <dcterms:modified xsi:type="dcterms:W3CDTF">2012-12-06T01:25:25Z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