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183" r:id="rId5"/>
  </p:sldMasterIdLst>
  <p:notesMasterIdLst>
    <p:notesMasterId r:id="rId35"/>
  </p:notesMasterIdLst>
  <p:handoutMasterIdLst>
    <p:handoutMasterId r:id="rId36"/>
  </p:handoutMasterIdLst>
  <p:sldIdLst>
    <p:sldId id="1055" r:id="rId6"/>
    <p:sldId id="1054" r:id="rId7"/>
    <p:sldId id="1090" r:id="rId8"/>
    <p:sldId id="1066" r:id="rId9"/>
    <p:sldId id="1070" r:id="rId10"/>
    <p:sldId id="1074" r:id="rId11"/>
    <p:sldId id="1083" r:id="rId12"/>
    <p:sldId id="1100" r:id="rId13"/>
    <p:sldId id="1093" r:id="rId14"/>
    <p:sldId id="1101" r:id="rId15"/>
    <p:sldId id="1096" r:id="rId16"/>
    <p:sldId id="1103" r:id="rId17"/>
    <p:sldId id="1077" r:id="rId18"/>
    <p:sldId id="1097" r:id="rId19"/>
    <p:sldId id="1099" r:id="rId20"/>
    <p:sldId id="1114" r:id="rId21"/>
    <p:sldId id="1108" r:id="rId22"/>
    <p:sldId id="1109" r:id="rId23"/>
    <p:sldId id="1110" r:id="rId24"/>
    <p:sldId id="1078" r:id="rId25"/>
    <p:sldId id="1098" r:id="rId26"/>
    <p:sldId id="1104" r:id="rId27"/>
    <p:sldId id="1105" r:id="rId28"/>
    <p:sldId id="1113" r:id="rId29"/>
    <p:sldId id="1091" r:id="rId30"/>
    <p:sldId id="1106" r:id="rId31"/>
    <p:sldId id="1107" r:id="rId32"/>
    <p:sldId id="1115" r:id="rId33"/>
    <p:sldId id="1076" r:id="rId34"/>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PC2012-Developer-Template" id="{6DD5C800-9A2C-4823-B056-4AFFC9A97500}">
          <p14:sldIdLst>
            <p14:sldId id="1055"/>
            <p14:sldId id="1054"/>
            <p14:sldId id="1090"/>
            <p14:sldId id="1066"/>
            <p14:sldId id="1070"/>
            <p14:sldId id="1074"/>
            <p14:sldId id="1083"/>
            <p14:sldId id="1100"/>
            <p14:sldId id="1093"/>
            <p14:sldId id="1101"/>
            <p14:sldId id="1096"/>
            <p14:sldId id="1103"/>
            <p14:sldId id="1077"/>
            <p14:sldId id="1097"/>
            <p14:sldId id="1099"/>
            <p14:sldId id="1114"/>
            <p14:sldId id="1108"/>
            <p14:sldId id="1109"/>
            <p14:sldId id="1110"/>
            <p14:sldId id="1078"/>
            <p14:sldId id="1098"/>
            <p14:sldId id="1104"/>
            <p14:sldId id="1105"/>
            <p14:sldId id="1113"/>
            <p14:sldId id="1091"/>
            <p14:sldId id="1106"/>
            <p14:sldId id="1107"/>
            <p14:sldId id="1115"/>
            <p14:sldId id="1076"/>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2050"/>
    <a:srgbClr val="442359"/>
    <a:srgbClr val="333333"/>
    <a:srgbClr val="FFFFFF"/>
    <a:srgbClr val="505050"/>
    <a:srgbClr val="00FFFF"/>
    <a:srgbClr val="CC00CC"/>
    <a:srgbClr val="5F5F5F"/>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442" autoAdjust="0"/>
    <p:restoredTop sz="95238" autoAdjust="0"/>
  </p:normalViewPr>
  <p:slideViewPr>
    <p:cSldViewPr>
      <p:cViewPr>
        <p:scale>
          <a:sx n="118" d="100"/>
          <a:sy n="118" d="100"/>
        </p:scale>
        <p:origin x="-72" y="-72"/>
      </p:cViewPr>
      <p:guideLst>
        <p:guide orient="horz" pos="187"/>
        <p:guide orient="horz" pos="763"/>
        <p:guide orient="horz" pos="1339"/>
        <p:guide orient="horz" pos="2491"/>
        <p:guide orient="horz" pos="4219"/>
        <p:guide orient="horz" pos="3643"/>
        <p:guide orient="horz" pos="3067"/>
        <p:guide orient="horz" pos="1915"/>
        <p:guide pos="173"/>
        <p:guide pos="1325"/>
        <p:guide pos="7661"/>
        <p:guide pos="749"/>
        <p:guide pos="7085"/>
        <p:guide pos="3629"/>
        <p:guide pos="1901"/>
        <p:guide pos="2477"/>
        <p:guide pos="4205"/>
        <p:guide pos="4781"/>
        <p:guide pos="5357"/>
        <p:guide pos="5933"/>
        <p:guide pos="6509"/>
        <p:guide pos="3053"/>
      </p:guideLst>
    </p:cSldViewPr>
  </p:slideViewPr>
  <p:notesTextViewPr>
    <p:cViewPr>
      <p:scale>
        <a:sx n="100" d="100"/>
        <a:sy n="100" d="100"/>
      </p:scale>
      <p:origin x="0" y="0"/>
    </p:cViewPr>
  </p:notesTextViewPr>
  <p:sorterViewPr>
    <p:cViewPr varScale="1">
      <p:scale>
        <a:sx n="1" d="1"/>
        <a:sy n="1" d="1"/>
      </p:scale>
      <p:origin x="0" y="0"/>
    </p:cViewPr>
  </p:sorterViewPr>
  <p:notesViewPr>
    <p:cSldViewPr showGuides="1">
      <p:cViewPr varScale="1">
        <p:scale>
          <a:sx n="95" d="100"/>
          <a:sy n="95" d="100"/>
        </p:scale>
        <p:origin x="-358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a:t>SPC2012 </a:t>
            </a:r>
            <a:r>
              <a:rPr lang="en-US"/>
              <a:t>- </a:t>
            </a:r>
            <a:r>
              <a:rPr lang="en-US" smtClean="0"/>
              <a:t>Developer</a:t>
            </a:r>
            <a:endParaRPr lang="en-US" dirty="0"/>
          </a:p>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12/5/2012</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part </a:t>
            </a:r>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of Microsoft, and Microsoft cannot guarantee the accuracy of any information provided after the date of this presentation.  MICROSOFT MAKES NO WARRANTIES, EXPRESS, IMPLIED OR STATUTORY, AS TO THE INFORMATION IN THIS PRESENTATION</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SPC2012 - Developer</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12/5/2012</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C921CCD-CD54-43E7-8264-E011CC13D76A}"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30755206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Date Placeholder 3"/>
          <p:cNvSpPr>
            <a:spLocks noGrp="1"/>
          </p:cNvSpPr>
          <p:nvPr>
            <p:ph type="dt" idx="10"/>
          </p:nvPr>
        </p:nvSpPr>
        <p:spPr>
          <a:xfrm>
            <a:off x="3884613" y="0"/>
            <a:ext cx="2971800" cy="457200"/>
          </a:xfrm>
          <a:prstGeom prst="rect">
            <a:avLst/>
          </a:prstGeom>
        </p:spPr>
        <p:txBody>
          <a:bodyPr/>
          <a:lstStyle/>
          <a:p>
            <a:fld id="{2CB8296B-8E3A-4B2C-9983-2A2FCC44FCAD}" type="datetime1">
              <a:rPr lang="en-US" smtClean="0"/>
              <a:t>12/5/2012</a:t>
            </a:fld>
            <a:endParaRPr lang="en-US" dirty="0"/>
          </a:p>
        </p:txBody>
      </p:sp>
      <p:sp>
        <p:nvSpPr>
          <p:cNvPr id="5" name="Footer Placeholder 4"/>
          <p:cNvSpPr>
            <a:spLocks noGrp="1"/>
          </p:cNvSpPr>
          <p:nvPr>
            <p:ph type="ftr" sz="quarter" idx="11"/>
          </p:nvPr>
        </p:nvSpPr>
        <p:spPr>
          <a:xfrm>
            <a:off x="0" y="8685213"/>
            <a:ext cx="6172200" cy="457200"/>
          </a:xfrm>
          <a:prstGeom prst="rect">
            <a:avLst/>
          </a:prstGeom>
        </p:spPr>
        <p:txBody>
          <a:bodyPr/>
          <a:lstStyle/>
          <a:p>
            <a:r>
              <a:rPr lang="en-US" dirty="0" smtClean="0">
                <a:solidFill>
                  <a:srgbClr val="000000"/>
                </a:solidFill>
                <a:latin typeface="Segoe UI Light"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Light"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Light" pitchFamily="34" charset="0"/>
              </a:rPr>
            </a:br>
            <a:r>
              <a:rPr lang="en-US" dirty="0" smtClean="0">
                <a:solidFill>
                  <a:srgbClr val="000000"/>
                </a:solidFill>
                <a:latin typeface="Segoe UI Light"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fld id="{8B263312-38AA-4E1E-B2B5-0F8F122B24FE}" type="slidenum">
              <a:rPr lang="en-US" smtClean="0"/>
              <a:pPr/>
              <a:t>21</a:t>
            </a:fld>
            <a:endParaRPr lang="en-US" dirty="0"/>
          </a:p>
        </p:txBody>
      </p:sp>
      <p:sp>
        <p:nvSpPr>
          <p:cNvPr id="8" name="Header Placeholder 7"/>
          <p:cNvSpPr>
            <a:spLocks noGrp="1"/>
          </p:cNvSpPr>
          <p:nvPr>
            <p:ph type="hdr" sz="quarter" idx="13"/>
          </p:nvPr>
        </p:nvSpPr>
        <p:spPr>
          <a:xfrm>
            <a:off x="0" y="0"/>
            <a:ext cx="2971800" cy="457200"/>
          </a:xfrm>
          <a:prstGeom prst="rect">
            <a:avLst/>
          </a:prstGeom>
        </p:spPr>
        <p:txBody>
          <a:bodyPr/>
          <a:lstStyle/>
          <a:p>
            <a:r>
              <a:rPr lang="en-US" dirty="0" smtClean="0"/>
              <a:t>Microsoft Consumer Channels and Central Marketing Group</a:t>
            </a: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Date Placeholder 3"/>
          <p:cNvSpPr>
            <a:spLocks noGrp="1"/>
          </p:cNvSpPr>
          <p:nvPr>
            <p:ph type="dt" idx="10"/>
          </p:nvPr>
        </p:nvSpPr>
        <p:spPr>
          <a:xfrm>
            <a:off x="3884613" y="0"/>
            <a:ext cx="2971800" cy="457200"/>
          </a:xfrm>
          <a:prstGeom prst="rect">
            <a:avLst/>
          </a:prstGeom>
        </p:spPr>
        <p:txBody>
          <a:bodyPr/>
          <a:lstStyle/>
          <a:p>
            <a:fld id="{2CB8296B-8E3A-4B2C-9983-2A2FCC44FCAD}" type="datetime1">
              <a:rPr lang="en-US" smtClean="0"/>
              <a:t>12/5/2012</a:t>
            </a:fld>
            <a:endParaRPr lang="en-US" dirty="0"/>
          </a:p>
        </p:txBody>
      </p:sp>
      <p:sp>
        <p:nvSpPr>
          <p:cNvPr id="5" name="Footer Placeholder 4"/>
          <p:cNvSpPr>
            <a:spLocks noGrp="1"/>
          </p:cNvSpPr>
          <p:nvPr>
            <p:ph type="ftr" sz="quarter" idx="11"/>
          </p:nvPr>
        </p:nvSpPr>
        <p:spPr>
          <a:xfrm>
            <a:off x="0" y="8685213"/>
            <a:ext cx="6172200" cy="457200"/>
          </a:xfrm>
          <a:prstGeom prst="rect">
            <a:avLst/>
          </a:prstGeom>
        </p:spPr>
        <p:txBody>
          <a:bodyPr/>
          <a:lstStyle/>
          <a:p>
            <a:r>
              <a:rPr lang="en-US" dirty="0" smtClean="0">
                <a:solidFill>
                  <a:srgbClr val="000000"/>
                </a:solidFill>
                <a:latin typeface="Segoe UI Light"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Light"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Light" pitchFamily="34" charset="0"/>
              </a:rPr>
            </a:br>
            <a:r>
              <a:rPr lang="en-US" dirty="0" smtClean="0">
                <a:solidFill>
                  <a:srgbClr val="000000"/>
                </a:solidFill>
                <a:latin typeface="Segoe UI Light"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fld id="{8B263312-38AA-4E1E-B2B5-0F8F122B24FE}" type="slidenum">
              <a:rPr lang="en-US" smtClean="0"/>
              <a:pPr/>
              <a:t>23</a:t>
            </a:fld>
            <a:endParaRPr lang="en-US" dirty="0"/>
          </a:p>
        </p:txBody>
      </p:sp>
      <p:sp>
        <p:nvSpPr>
          <p:cNvPr id="8" name="Header Placeholder 7"/>
          <p:cNvSpPr>
            <a:spLocks noGrp="1"/>
          </p:cNvSpPr>
          <p:nvPr>
            <p:ph type="hdr" sz="quarter" idx="13"/>
          </p:nvPr>
        </p:nvSpPr>
        <p:spPr>
          <a:xfrm>
            <a:off x="0" y="0"/>
            <a:ext cx="2971800" cy="457200"/>
          </a:xfrm>
          <a:prstGeom prst="rect">
            <a:avLst/>
          </a:prstGeom>
        </p:spPr>
        <p:txBody>
          <a:bodyPr/>
          <a:lstStyle/>
          <a:p>
            <a:r>
              <a:rPr lang="en-US" dirty="0" smtClean="0"/>
              <a:t>Microsoft Consumer Channels and Central Marketing Group</a:t>
            </a: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Date Placeholder 3"/>
          <p:cNvSpPr>
            <a:spLocks noGrp="1"/>
          </p:cNvSpPr>
          <p:nvPr>
            <p:ph type="dt" idx="10"/>
          </p:nvPr>
        </p:nvSpPr>
        <p:spPr>
          <a:xfrm>
            <a:off x="3884613" y="0"/>
            <a:ext cx="2971800" cy="457200"/>
          </a:xfrm>
          <a:prstGeom prst="rect">
            <a:avLst/>
          </a:prstGeom>
        </p:spPr>
        <p:txBody>
          <a:bodyPr/>
          <a:lstStyle/>
          <a:p>
            <a:fld id="{2CB8296B-8E3A-4B2C-9983-2A2FCC44FCAD}" type="datetime1">
              <a:rPr lang="en-US" smtClean="0"/>
              <a:t>12/5/2012</a:t>
            </a:fld>
            <a:endParaRPr lang="en-US" dirty="0"/>
          </a:p>
        </p:txBody>
      </p:sp>
      <p:sp>
        <p:nvSpPr>
          <p:cNvPr id="5" name="Footer Placeholder 4"/>
          <p:cNvSpPr>
            <a:spLocks noGrp="1"/>
          </p:cNvSpPr>
          <p:nvPr>
            <p:ph type="ftr" sz="quarter" idx="11"/>
          </p:nvPr>
        </p:nvSpPr>
        <p:spPr>
          <a:xfrm>
            <a:off x="0" y="8685213"/>
            <a:ext cx="6172200" cy="457200"/>
          </a:xfrm>
          <a:prstGeom prst="rect">
            <a:avLst/>
          </a:prstGeom>
        </p:spPr>
        <p:txBody>
          <a:bodyPr/>
          <a:lstStyle/>
          <a:p>
            <a:r>
              <a:rPr lang="en-US" dirty="0" smtClean="0">
                <a:solidFill>
                  <a:srgbClr val="000000"/>
                </a:solidFill>
                <a:latin typeface="Segoe UI Light"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Light"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Light" pitchFamily="34" charset="0"/>
              </a:rPr>
            </a:br>
            <a:r>
              <a:rPr lang="en-US" dirty="0" smtClean="0">
                <a:solidFill>
                  <a:srgbClr val="000000"/>
                </a:solidFill>
                <a:latin typeface="Segoe UI Light"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fld id="{8B263312-38AA-4E1E-B2B5-0F8F122B24FE}" type="slidenum">
              <a:rPr lang="en-US" smtClean="0"/>
              <a:pPr/>
              <a:t>24</a:t>
            </a:fld>
            <a:endParaRPr lang="en-US" dirty="0"/>
          </a:p>
        </p:txBody>
      </p:sp>
      <p:sp>
        <p:nvSpPr>
          <p:cNvPr id="8" name="Header Placeholder 7"/>
          <p:cNvSpPr>
            <a:spLocks noGrp="1"/>
          </p:cNvSpPr>
          <p:nvPr>
            <p:ph type="hdr" sz="quarter" idx="13"/>
          </p:nvPr>
        </p:nvSpPr>
        <p:spPr>
          <a:xfrm>
            <a:off x="0" y="0"/>
            <a:ext cx="2971800" cy="457200"/>
          </a:xfrm>
          <a:prstGeom prst="rect">
            <a:avLst/>
          </a:prstGeom>
        </p:spPr>
        <p:txBody>
          <a:bodyPr/>
          <a:lstStyle/>
          <a:p>
            <a:r>
              <a:rPr lang="en-US" dirty="0" smtClean="0"/>
              <a:t>Microsoft Consumer Channels and Central Marketing Group</a:t>
            </a:r>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Date Placeholder 3"/>
          <p:cNvSpPr>
            <a:spLocks noGrp="1"/>
          </p:cNvSpPr>
          <p:nvPr>
            <p:ph type="dt" idx="10"/>
          </p:nvPr>
        </p:nvSpPr>
        <p:spPr>
          <a:xfrm>
            <a:off x="3884613" y="0"/>
            <a:ext cx="2971800" cy="457200"/>
          </a:xfrm>
          <a:prstGeom prst="rect">
            <a:avLst/>
          </a:prstGeom>
        </p:spPr>
        <p:txBody>
          <a:bodyPr/>
          <a:lstStyle/>
          <a:p>
            <a:fld id="{2CB8296B-8E3A-4B2C-9983-2A2FCC44FCAD}" type="datetime1">
              <a:rPr lang="en-US" smtClean="0"/>
              <a:t>12/5/2012</a:t>
            </a:fld>
            <a:endParaRPr lang="en-US" dirty="0"/>
          </a:p>
        </p:txBody>
      </p:sp>
      <p:sp>
        <p:nvSpPr>
          <p:cNvPr id="5" name="Footer Placeholder 4"/>
          <p:cNvSpPr>
            <a:spLocks noGrp="1"/>
          </p:cNvSpPr>
          <p:nvPr>
            <p:ph type="ftr" sz="quarter" idx="11"/>
          </p:nvPr>
        </p:nvSpPr>
        <p:spPr>
          <a:xfrm>
            <a:off x="0" y="8685213"/>
            <a:ext cx="6172200" cy="457200"/>
          </a:xfrm>
          <a:prstGeom prst="rect">
            <a:avLst/>
          </a:prstGeom>
        </p:spPr>
        <p:txBody>
          <a:bodyPr/>
          <a:lstStyle/>
          <a:p>
            <a:r>
              <a:rPr lang="en-US" dirty="0" smtClean="0">
                <a:solidFill>
                  <a:srgbClr val="000000"/>
                </a:solidFill>
                <a:latin typeface="Segoe UI Light"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Light"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Light" pitchFamily="34" charset="0"/>
              </a:rPr>
            </a:br>
            <a:r>
              <a:rPr lang="en-US" dirty="0" smtClean="0">
                <a:solidFill>
                  <a:srgbClr val="000000"/>
                </a:solidFill>
                <a:latin typeface="Segoe UI Light"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fld id="{8B263312-38AA-4E1E-B2B5-0F8F122B24FE}" type="slidenum">
              <a:rPr lang="en-US" smtClean="0"/>
              <a:pPr/>
              <a:t>27</a:t>
            </a:fld>
            <a:endParaRPr lang="en-US" dirty="0"/>
          </a:p>
        </p:txBody>
      </p:sp>
      <p:sp>
        <p:nvSpPr>
          <p:cNvPr id="8" name="Header Placeholder 7"/>
          <p:cNvSpPr>
            <a:spLocks noGrp="1"/>
          </p:cNvSpPr>
          <p:nvPr>
            <p:ph type="hdr" sz="quarter" idx="13"/>
          </p:nvPr>
        </p:nvSpPr>
        <p:spPr>
          <a:xfrm>
            <a:off x="0" y="0"/>
            <a:ext cx="2971800" cy="457200"/>
          </a:xfrm>
          <a:prstGeom prst="rect">
            <a:avLst/>
          </a:prstGeom>
        </p:spPr>
        <p:txBody>
          <a:bodyPr/>
          <a:lstStyle/>
          <a:p>
            <a:r>
              <a:rPr lang="en-US" dirty="0" smtClean="0"/>
              <a:t>Microsoft Consumer Channels and Central Marketing Group</a:t>
            </a:r>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12/5/2012 5:21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29</a:t>
            </a:fld>
            <a:endParaRPr lang="en-US" dirty="0">
              <a:solidFill>
                <a:prstClr val="black"/>
              </a:solidFill>
            </a:endParaRPr>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SPC2012 - Developer</a:t>
            </a: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2C41630-7864-4C52-BD43-FA19BC1F1CE8}"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3522085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SPC2012 - Developer</a:t>
            </a: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2C41630-7864-4C52-BD43-FA19BC1F1CE8}"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a:t>
            </a:fld>
            <a:endParaRPr lang="en-US" dirty="0"/>
          </a:p>
        </p:txBody>
      </p:sp>
    </p:spTree>
    <p:extLst>
      <p:ext uri="{BB962C8B-B14F-4D97-AF65-F5344CB8AC3E}">
        <p14:creationId xmlns:p14="http://schemas.microsoft.com/office/powerpoint/2010/main" val="35220850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Date Placeholder 3"/>
          <p:cNvSpPr>
            <a:spLocks noGrp="1"/>
          </p:cNvSpPr>
          <p:nvPr>
            <p:ph type="dt" idx="10"/>
          </p:nvPr>
        </p:nvSpPr>
        <p:spPr>
          <a:xfrm>
            <a:off x="3884613" y="0"/>
            <a:ext cx="2971800" cy="457200"/>
          </a:xfrm>
          <a:prstGeom prst="rect">
            <a:avLst/>
          </a:prstGeom>
        </p:spPr>
        <p:txBody>
          <a:bodyPr/>
          <a:lstStyle/>
          <a:p>
            <a:fld id="{2CB8296B-8E3A-4B2C-9983-2A2FCC44FCAD}" type="datetime1">
              <a:rPr lang="en-US" smtClean="0"/>
              <a:t>12/5/2012</a:t>
            </a:fld>
            <a:endParaRPr lang="en-US" dirty="0"/>
          </a:p>
        </p:txBody>
      </p:sp>
      <p:sp>
        <p:nvSpPr>
          <p:cNvPr id="5" name="Footer Placeholder 4"/>
          <p:cNvSpPr>
            <a:spLocks noGrp="1"/>
          </p:cNvSpPr>
          <p:nvPr>
            <p:ph type="ftr" sz="quarter" idx="11"/>
          </p:nvPr>
        </p:nvSpPr>
        <p:spPr>
          <a:xfrm>
            <a:off x="0" y="8685213"/>
            <a:ext cx="6172200" cy="457200"/>
          </a:xfrm>
          <a:prstGeom prst="rect">
            <a:avLst/>
          </a:prstGeom>
        </p:spPr>
        <p:txBody>
          <a:bodyPr/>
          <a:lstStyle/>
          <a:p>
            <a:r>
              <a:rPr lang="en-US" dirty="0" smtClean="0">
                <a:solidFill>
                  <a:srgbClr val="000000"/>
                </a:solidFill>
                <a:latin typeface="Segoe UI Light"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Light"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Light" pitchFamily="34" charset="0"/>
              </a:rPr>
            </a:br>
            <a:r>
              <a:rPr lang="en-US" dirty="0" smtClean="0">
                <a:solidFill>
                  <a:srgbClr val="000000"/>
                </a:solidFill>
                <a:latin typeface="Segoe UI Light"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fld id="{8B263312-38AA-4E1E-B2B5-0F8F122B24FE}" type="slidenum">
              <a:rPr lang="en-US" smtClean="0"/>
              <a:pPr/>
              <a:t>8</a:t>
            </a:fld>
            <a:endParaRPr lang="en-US" dirty="0"/>
          </a:p>
        </p:txBody>
      </p:sp>
      <p:sp>
        <p:nvSpPr>
          <p:cNvPr id="8" name="Header Placeholder 7"/>
          <p:cNvSpPr>
            <a:spLocks noGrp="1"/>
          </p:cNvSpPr>
          <p:nvPr>
            <p:ph type="hdr" sz="quarter" idx="13"/>
          </p:nvPr>
        </p:nvSpPr>
        <p:spPr>
          <a:xfrm>
            <a:off x="0" y="0"/>
            <a:ext cx="2971800" cy="457200"/>
          </a:xfrm>
          <a:prstGeom prst="rect">
            <a:avLst/>
          </a:prstGeom>
        </p:spPr>
        <p:txBody>
          <a:bodyPr/>
          <a:lstStyle/>
          <a:p>
            <a:r>
              <a:rPr lang="en-US" dirty="0" smtClean="0"/>
              <a:t>Microsoft Consumer Channels and Central Marketing Group</a:t>
            </a: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Date Placeholder 3"/>
          <p:cNvSpPr>
            <a:spLocks noGrp="1"/>
          </p:cNvSpPr>
          <p:nvPr>
            <p:ph type="dt" idx="10"/>
          </p:nvPr>
        </p:nvSpPr>
        <p:spPr>
          <a:xfrm>
            <a:off x="3884613" y="0"/>
            <a:ext cx="2971800" cy="457200"/>
          </a:xfrm>
          <a:prstGeom prst="rect">
            <a:avLst/>
          </a:prstGeom>
        </p:spPr>
        <p:txBody>
          <a:bodyPr/>
          <a:lstStyle/>
          <a:p>
            <a:fld id="{2CB8296B-8E3A-4B2C-9983-2A2FCC44FCAD}" type="datetime1">
              <a:rPr lang="en-US" smtClean="0"/>
              <a:t>12/5/2012</a:t>
            </a:fld>
            <a:endParaRPr lang="en-US" dirty="0"/>
          </a:p>
        </p:txBody>
      </p:sp>
      <p:sp>
        <p:nvSpPr>
          <p:cNvPr id="5" name="Footer Placeholder 4"/>
          <p:cNvSpPr>
            <a:spLocks noGrp="1"/>
          </p:cNvSpPr>
          <p:nvPr>
            <p:ph type="ftr" sz="quarter" idx="11"/>
          </p:nvPr>
        </p:nvSpPr>
        <p:spPr>
          <a:xfrm>
            <a:off x="0" y="8685213"/>
            <a:ext cx="6172200" cy="457200"/>
          </a:xfrm>
          <a:prstGeom prst="rect">
            <a:avLst/>
          </a:prstGeom>
        </p:spPr>
        <p:txBody>
          <a:bodyPr/>
          <a:lstStyle/>
          <a:p>
            <a:r>
              <a:rPr lang="en-US" dirty="0" smtClean="0">
                <a:solidFill>
                  <a:srgbClr val="000000"/>
                </a:solidFill>
                <a:latin typeface="Segoe UI Light"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Light"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Light" pitchFamily="34" charset="0"/>
              </a:rPr>
            </a:br>
            <a:r>
              <a:rPr lang="en-US" dirty="0" smtClean="0">
                <a:solidFill>
                  <a:srgbClr val="000000"/>
                </a:solidFill>
                <a:latin typeface="Segoe UI Light"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fld id="{8B263312-38AA-4E1E-B2B5-0F8F122B24FE}" type="slidenum">
              <a:rPr lang="en-US" smtClean="0"/>
              <a:pPr/>
              <a:t>10</a:t>
            </a:fld>
            <a:endParaRPr lang="en-US" dirty="0"/>
          </a:p>
        </p:txBody>
      </p:sp>
      <p:sp>
        <p:nvSpPr>
          <p:cNvPr id="8" name="Header Placeholder 7"/>
          <p:cNvSpPr>
            <a:spLocks noGrp="1"/>
          </p:cNvSpPr>
          <p:nvPr>
            <p:ph type="hdr" sz="quarter" idx="13"/>
          </p:nvPr>
        </p:nvSpPr>
        <p:spPr>
          <a:xfrm>
            <a:off x="0" y="0"/>
            <a:ext cx="2971800" cy="457200"/>
          </a:xfrm>
          <a:prstGeom prst="rect">
            <a:avLst/>
          </a:prstGeom>
        </p:spPr>
        <p:txBody>
          <a:bodyPr/>
          <a:lstStyle/>
          <a:p>
            <a:r>
              <a:rPr lang="en-US" dirty="0" smtClean="0"/>
              <a:t>Microsoft Consumer Channels and Central Marketing Group</a:t>
            </a: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Date Placeholder 3"/>
          <p:cNvSpPr>
            <a:spLocks noGrp="1"/>
          </p:cNvSpPr>
          <p:nvPr>
            <p:ph type="dt" idx="10"/>
          </p:nvPr>
        </p:nvSpPr>
        <p:spPr>
          <a:xfrm>
            <a:off x="3884613" y="0"/>
            <a:ext cx="2971800" cy="457200"/>
          </a:xfrm>
          <a:prstGeom prst="rect">
            <a:avLst/>
          </a:prstGeom>
        </p:spPr>
        <p:txBody>
          <a:bodyPr/>
          <a:lstStyle/>
          <a:p>
            <a:fld id="{2CB8296B-8E3A-4B2C-9983-2A2FCC44FCAD}" type="datetime1">
              <a:rPr lang="en-US" smtClean="0"/>
              <a:t>12/5/2012</a:t>
            </a:fld>
            <a:endParaRPr lang="en-US" dirty="0"/>
          </a:p>
        </p:txBody>
      </p:sp>
      <p:sp>
        <p:nvSpPr>
          <p:cNvPr id="5" name="Footer Placeholder 4"/>
          <p:cNvSpPr>
            <a:spLocks noGrp="1"/>
          </p:cNvSpPr>
          <p:nvPr>
            <p:ph type="ftr" sz="quarter" idx="11"/>
          </p:nvPr>
        </p:nvSpPr>
        <p:spPr>
          <a:xfrm>
            <a:off x="0" y="8685213"/>
            <a:ext cx="6172200" cy="457200"/>
          </a:xfrm>
          <a:prstGeom prst="rect">
            <a:avLst/>
          </a:prstGeom>
        </p:spPr>
        <p:txBody>
          <a:bodyPr/>
          <a:lstStyle/>
          <a:p>
            <a:r>
              <a:rPr lang="en-US" dirty="0" smtClean="0">
                <a:solidFill>
                  <a:srgbClr val="000000"/>
                </a:solidFill>
                <a:latin typeface="Segoe UI Light"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Light"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Light" pitchFamily="34" charset="0"/>
              </a:rPr>
            </a:br>
            <a:r>
              <a:rPr lang="en-US" dirty="0" smtClean="0">
                <a:solidFill>
                  <a:srgbClr val="000000"/>
                </a:solidFill>
                <a:latin typeface="Segoe UI Light"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fld id="{8B263312-38AA-4E1E-B2B5-0F8F122B24FE}" type="slidenum">
              <a:rPr lang="en-US" smtClean="0"/>
              <a:pPr/>
              <a:t>12</a:t>
            </a:fld>
            <a:endParaRPr lang="en-US" dirty="0"/>
          </a:p>
        </p:txBody>
      </p:sp>
      <p:sp>
        <p:nvSpPr>
          <p:cNvPr id="8" name="Header Placeholder 7"/>
          <p:cNvSpPr>
            <a:spLocks noGrp="1"/>
          </p:cNvSpPr>
          <p:nvPr>
            <p:ph type="hdr" sz="quarter" idx="13"/>
          </p:nvPr>
        </p:nvSpPr>
        <p:spPr>
          <a:xfrm>
            <a:off x="0" y="0"/>
            <a:ext cx="2971800" cy="457200"/>
          </a:xfrm>
          <a:prstGeom prst="rect">
            <a:avLst/>
          </a:prstGeom>
        </p:spPr>
        <p:txBody>
          <a:bodyPr/>
          <a:lstStyle/>
          <a:p>
            <a:r>
              <a:rPr lang="en-US" dirty="0" smtClean="0"/>
              <a:t>Microsoft Consumer Channels and Central Marketing Group</a:t>
            </a:r>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Date Placeholder 3"/>
          <p:cNvSpPr>
            <a:spLocks noGrp="1"/>
          </p:cNvSpPr>
          <p:nvPr>
            <p:ph type="dt" idx="10"/>
          </p:nvPr>
        </p:nvSpPr>
        <p:spPr>
          <a:xfrm>
            <a:off x="3884613" y="0"/>
            <a:ext cx="2971800" cy="457200"/>
          </a:xfrm>
          <a:prstGeom prst="rect">
            <a:avLst/>
          </a:prstGeom>
        </p:spPr>
        <p:txBody>
          <a:bodyPr/>
          <a:lstStyle/>
          <a:p>
            <a:fld id="{2CB8296B-8E3A-4B2C-9983-2A2FCC44FCAD}" type="datetime1">
              <a:rPr lang="en-US" smtClean="0"/>
              <a:t>12/5/2012</a:t>
            </a:fld>
            <a:endParaRPr lang="en-US" dirty="0"/>
          </a:p>
        </p:txBody>
      </p:sp>
      <p:sp>
        <p:nvSpPr>
          <p:cNvPr id="5" name="Footer Placeholder 4"/>
          <p:cNvSpPr>
            <a:spLocks noGrp="1"/>
          </p:cNvSpPr>
          <p:nvPr>
            <p:ph type="ftr" sz="quarter" idx="11"/>
          </p:nvPr>
        </p:nvSpPr>
        <p:spPr>
          <a:xfrm>
            <a:off x="0" y="8685213"/>
            <a:ext cx="6172200" cy="457200"/>
          </a:xfrm>
          <a:prstGeom prst="rect">
            <a:avLst/>
          </a:prstGeom>
        </p:spPr>
        <p:txBody>
          <a:bodyPr/>
          <a:lstStyle/>
          <a:p>
            <a:r>
              <a:rPr lang="en-US" dirty="0" smtClean="0">
                <a:solidFill>
                  <a:srgbClr val="000000"/>
                </a:solidFill>
                <a:latin typeface="Segoe UI Light"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Light"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Light" pitchFamily="34" charset="0"/>
              </a:rPr>
            </a:br>
            <a:r>
              <a:rPr lang="en-US" dirty="0" smtClean="0">
                <a:solidFill>
                  <a:srgbClr val="000000"/>
                </a:solidFill>
                <a:latin typeface="Segoe UI Light"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fld id="{8B263312-38AA-4E1E-B2B5-0F8F122B24FE}" type="slidenum">
              <a:rPr lang="en-US" smtClean="0"/>
              <a:pPr/>
              <a:t>14</a:t>
            </a:fld>
            <a:endParaRPr lang="en-US" dirty="0"/>
          </a:p>
        </p:txBody>
      </p:sp>
      <p:sp>
        <p:nvSpPr>
          <p:cNvPr id="8" name="Header Placeholder 7"/>
          <p:cNvSpPr>
            <a:spLocks noGrp="1"/>
          </p:cNvSpPr>
          <p:nvPr>
            <p:ph type="hdr" sz="quarter" idx="13"/>
          </p:nvPr>
        </p:nvSpPr>
        <p:spPr>
          <a:xfrm>
            <a:off x="0" y="0"/>
            <a:ext cx="2971800" cy="457200"/>
          </a:xfrm>
          <a:prstGeom prst="rect">
            <a:avLst/>
          </a:prstGeom>
        </p:spPr>
        <p:txBody>
          <a:bodyPr/>
          <a:lstStyle/>
          <a:p>
            <a:r>
              <a:rPr lang="en-US" dirty="0" smtClean="0"/>
              <a:t>Microsoft Consumer Channels and Central Marketing Group</a:t>
            </a: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Date Placeholder 3"/>
          <p:cNvSpPr>
            <a:spLocks noGrp="1"/>
          </p:cNvSpPr>
          <p:nvPr>
            <p:ph type="dt" idx="10"/>
          </p:nvPr>
        </p:nvSpPr>
        <p:spPr>
          <a:xfrm>
            <a:off x="3884613" y="0"/>
            <a:ext cx="2971800" cy="457200"/>
          </a:xfrm>
          <a:prstGeom prst="rect">
            <a:avLst/>
          </a:prstGeom>
        </p:spPr>
        <p:txBody>
          <a:bodyPr/>
          <a:lstStyle/>
          <a:p>
            <a:fld id="{2CB8296B-8E3A-4B2C-9983-2A2FCC44FCAD}" type="datetime1">
              <a:rPr lang="en-US" smtClean="0"/>
              <a:t>12/5/2012</a:t>
            </a:fld>
            <a:endParaRPr lang="en-US" dirty="0"/>
          </a:p>
        </p:txBody>
      </p:sp>
      <p:sp>
        <p:nvSpPr>
          <p:cNvPr id="5" name="Footer Placeholder 4"/>
          <p:cNvSpPr>
            <a:spLocks noGrp="1"/>
          </p:cNvSpPr>
          <p:nvPr>
            <p:ph type="ftr" sz="quarter" idx="11"/>
          </p:nvPr>
        </p:nvSpPr>
        <p:spPr>
          <a:xfrm>
            <a:off x="0" y="8685213"/>
            <a:ext cx="6172200" cy="457200"/>
          </a:xfrm>
          <a:prstGeom prst="rect">
            <a:avLst/>
          </a:prstGeom>
        </p:spPr>
        <p:txBody>
          <a:bodyPr/>
          <a:lstStyle/>
          <a:p>
            <a:r>
              <a:rPr lang="en-US" dirty="0" smtClean="0">
                <a:solidFill>
                  <a:srgbClr val="000000"/>
                </a:solidFill>
                <a:latin typeface="Segoe UI Light"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Light"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Light" pitchFamily="34" charset="0"/>
              </a:rPr>
            </a:br>
            <a:r>
              <a:rPr lang="en-US" dirty="0" smtClean="0">
                <a:solidFill>
                  <a:srgbClr val="000000"/>
                </a:solidFill>
                <a:latin typeface="Segoe UI Light"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fld id="{8B263312-38AA-4E1E-B2B5-0F8F122B24FE}" type="slidenum">
              <a:rPr lang="en-US" smtClean="0"/>
              <a:pPr/>
              <a:t>15</a:t>
            </a:fld>
            <a:endParaRPr lang="en-US" dirty="0"/>
          </a:p>
        </p:txBody>
      </p:sp>
      <p:sp>
        <p:nvSpPr>
          <p:cNvPr id="8" name="Header Placeholder 7"/>
          <p:cNvSpPr>
            <a:spLocks noGrp="1"/>
          </p:cNvSpPr>
          <p:nvPr>
            <p:ph type="hdr" sz="quarter" idx="13"/>
          </p:nvPr>
        </p:nvSpPr>
        <p:spPr>
          <a:xfrm>
            <a:off x="0" y="0"/>
            <a:ext cx="2971800" cy="457200"/>
          </a:xfrm>
          <a:prstGeom prst="rect">
            <a:avLst/>
          </a:prstGeom>
        </p:spPr>
        <p:txBody>
          <a:bodyPr/>
          <a:lstStyle/>
          <a:p>
            <a:r>
              <a:rPr lang="en-US" dirty="0" smtClean="0"/>
              <a:t>Microsoft Consumer Channels and Central Marketing Group</a:t>
            </a:r>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Date Placeholder 3"/>
          <p:cNvSpPr>
            <a:spLocks noGrp="1"/>
          </p:cNvSpPr>
          <p:nvPr>
            <p:ph type="dt" idx="10"/>
          </p:nvPr>
        </p:nvSpPr>
        <p:spPr>
          <a:xfrm>
            <a:off x="3884613" y="0"/>
            <a:ext cx="2971800" cy="457200"/>
          </a:xfrm>
          <a:prstGeom prst="rect">
            <a:avLst/>
          </a:prstGeom>
        </p:spPr>
        <p:txBody>
          <a:bodyPr/>
          <a:lstStyle/>
          <a:p>
            <a:fld id="{2CB8296B-8E3A-4B2C-9983-2A2FCC44FCAD}" type="datetime1">
              <a:rPr lang="en-US" smtClean="0"/>
              <a:t>12/5/2012</a:t>
            </a:fld>
            <a:endParaRPr lang="en-US" dirty="0"/>
          </a:p>
        </p:txBody>
      </p:sp>
      <p:sp>
        <p:nvSpPr>
          <p:cNvPr id="5" name="Footer Placeholder 4"/>
          <p:cNvSpPr>
            <a:spLocks noGrp="1"/>
          </p:cNvSpPr>
          <p:nvPr>
            <p:ph type="ftr" sz="quarter" idx="11"/>
          </p:nvPr>
        </p:nvSpPr>
        <p:spPr>
          <a:xfrm>
            <a:off x="0" y="8685213"/>
            <a:ext cx="6172200" cy="457200"/>
          </a:xfrm>
          <a:prstGeom prst="rect">
            <a:avLst/>
          </a:prstGeom>
        </p:spPr>
        <p:txBody>
          <a:bodyPr/>
          <a:lstStyle/>
          <a:p>
            <a:r>
              <a:rPr lang="en-US" dirty="0" smtClean="0">
                <a:solidFill>
                  <a:srgbClr val="000000"/>
                </a:solidFill>
                <a:latin typeface="Segoe UI Light"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Light"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Light" pitchFamily="34" charset="0"/>
              </a:rPr>
            </a:br>
            <a:r>
              <a:rPr lang="en-US" dirty="0" smtClean="0">
                <a:solidFill>
                  <a:srgbClr val="000000"/>
                </a:solidFill>
                <a:latin typeface="Segoe UI Light"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fld id="{8B263312-38AA-4E1E-B2B5-0F8F122B24FE}" type="slidenum">
              <a:rPr lang="en-US" smtClean="0"/>
              <a:pPr/>
              <a:t>16</a:t>
            </a:fld>
            <a:endParaRPr lang="en-US" dirty="0"/>
          </a:p>
        </p:txBody>
      </p:sp>
      <p:sp>
        <p:nvSpPr>
          <p:cNvPr id="8" name="Header Placeholder 7"/>
          <p:cNvSpPr>
            <a:spLocks noGrp="1"/>
          </p:cNvSpPr>
          <p:nvPr>
            <p:ph type="hdr" sz="quarter" idx="13"/>
          </p:nvPr>
        </p:nvSpPr>
        <p:spPr>
          <a:xfrm>
            <a:off x="0" y="0"/>
            <a:ext cx="2971800" cy="457200"/>
          </a:xfrm>
          <a:prstGeom prst="rect">
            <a:avLst/>
          </a:prstGeom>
        </p:spPr>
        <p:txBody>
          <a:bodyPr/>
          <a:lstStyle/>
          <a:p>
            <a:r>
              <a:rPr lang="en-US" dirty="0" smtClean="0"/>
              <a:t>Microsoft Consumer Channels and Central Marketing Group</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4846638" y="3954463"/>
            <a:ext cx="7315200" cy="2743199"/>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4846638" y="3954462"/>
            <a:ext cx="7315200" cy="1371580"/>
          </a:xfrm>
          <a:noFill/>
        </p:spPr>
        <p:txBody>
          <a:bodyPr lIns="146304" tIns="91440" rIns="146304" bIns="91440" anchor="t" anchorCtr="0"/>
          <a:lstStyle>
            <a:lvl1pPr algn="l" defTabSz="932742" rtl="0" eaLnBrk="1" latinLnBrk="0" hangingPunct="1">
              <a:lnSpc>
                <a:spcPct val="90000"/>
              </a:lnSpc>
              <a:spcBef>
                <a:spcPct val="0"/>
              </a:spcBef>
              <a:buNone/>
              <a:defRPr lang="en-US" sz="5200" b="0" kern="1200" cap="none" spc="-100" baseline="0" dirty="0">
                <a:ln w="3175">
                  <a:noFill/>
                </a:ln>
                <a:gradFill>
                  <a:gsLst>
                    <a:gs pos="5833">
                      <a:schemeClr val="tx1"/>
                    </a:gs>
                    <a:gs pos="18000">
                      <a:schemeClr val="tx1"/>
                    </a:gs>
                  </a:gsLst>
                  <a:lin ang="5400000" scaled="0"/>
                </a:gradFill>
                <a:effectLst/>
                <a:latin typeface="+mj-lt"/>
                <a:ea typeface="+mn-ea"/>
                <a:cs typeface="Segoe UI" pitchFamily="34" charset="0"/>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4846637" y="5326042"/>
            <a:ext cx="7315201" cy="1372151"/>
          </a:xfrm>
          <a:noFill/>
        </p:spPr>
        <p:txBody>
          <a:bodyPr lIns="146304" tIns="109728" rIns="146304" bIns="109728">
            <a:noAutofit/>
          </a:bodyPr>
          <a:lstStyle>
            <a:lvl1pPr marL="0" indent="0">
              <a:spcBef>
                <a:spcPts val="0"/>
              </a:spcBef>
              <a:buNone/>
              <a:defRPr lang="en-US" sz="3200" kern="1200" spc="0" baseline="0" dirty="0" smtClean="0">
                <a:gradFill>
                  <a:gsLst>
                    <a:gs pos="2917">
                      <a:schemeClr val="tx1"/>
                    </a:gs>
                    <a:gs pos="30000">
                      <a:schemeClr val="tx1"/>
                    </a:gs>
                  </a:gsLst>
                  <a:lin ang="5400000" scaled="0"/>
                </a:gradFill>
                <a:latin typeface="+mj-lt"/>
                <a:ea typeface="+mn-ea"/>
                <a:cs typeface="+mn-cs"/>
              </a:defRPr>
            </a:lvl1pPr>
          </a:lstStyle>
          <a:p>
            <a:pPr marL="0" marR="0" lvl="0" indent="0" algn="l" defTabSz="932742" rtl="0" eaLnBrk="1" fontAlgn="auto" latinLnBrk="0" hangingPunct="1">
              <a:lnSpc>
                <a:spcPct val="90000"/>
              </a:lnSpc>
              <a:spcBef>
                <a:spcPts val="0"/>
              </a:spcBef>
              <a:spcAft>
                <a:spcPts val="0"/>
              </a:spcAft>
              <a:buClrTx/>
              <a:buSzPct val="90000"/>
              <a:buFont typeface="Arial" pitchFamily="34" charset="0"/>
              <a:buNone/>
              <a:tabLst/>
            </a:pPr>
            <a:r>
              <a:rPr lang="en-US" dirty="0" smtClean="0"/>
              <a:t>Speaker Name</a:t>
            </a:r>
          </a:p>
        </p:txBody>
      </p:sp>
      <p:pic>
        <p:nvPicPr>
          <p:cNvPr id="1026" name="Picture 2" descr="\\sfp\Work\White_Whale\5-30072_SharePoint_Conference\Templates\Client_provided\psd\psd\SPC_Logo.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536401" y="2491433"/>
            <a:ext cx="1498013" cy="20808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124479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29941979"/>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68534032"/>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9837130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Walk-in">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10417877" y="6183603"/>
            <a:ext cx="1552931" cy="331497"/>
          </a:xfrm>
          <a:prstGeom prst="rect">
            <a:avLst/>
          </a:prstGeom>
        </p:spPr>
      </p:pic>
      <p:grpSp>
        <p:nvGrpSpPr>
          <p:cNvPr id="5" name="Group 4"/>
          <p:cNvGrpSpPr/>
          <p:nvPr userDrawn="1"/>
        </p:nvGrpSpPr>
        <p:grpSpPr>
          <a:xfrm>
            <a:off x="274638" y="5600359"/>
            <a:ext cx="2194608" cy="1097304"/>
            <a:chOff x="274638" y="5600359"/>
            <a:chExt cx="2194608" cy="1097304"/>
          </a:xfrm>
        </p:grpSpPr>
        <p:sp>
          <p:nvSpPr>
            <p:cNvPr id="7" name="Rounded Rectangle 6"/>
            <p:cNvSpPr/>
            <p:nvPr userDrawn="1"/>
          </p:nvSpPr>
          <p:spPr bwMode="auto">
            <a:xfrm>
              <a:off x="274638" y="5600359"/>
              <a:ext cx="2194608" cy="1097304"/>
            </a:xfrm>
            <a:prstGeom prst="roundRect">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Freeform 6"/>
            <p:cNvSpPr>
              <a:spLocks noEditPoints="1"/>
            </p:cNvSpPr>
            <p:nvPr userDrawn="1"/>
          </p:nvSpPr>
          <p:spPr bwMode="auto">
            <a:xfrm>
              <a:off x="968154" y="5772575"/>
              <a:ext cx="807577" cy="807577"/>
            </a:xfrm>
            <a:custGeom>
              <a:avLst/>
              <a:gdLst>
                <a:gd name="T0" fmla="*/ 256 w 1728"/>
                <a:gd name="T1" fmla="*/ 256 h 1728"/>
                <a:gd name="T2" fmla="*/ 1728 w 1728"/>
                <a:gd name="T3" fmla="*/ 864 h 1728"/>
                <a:gd name="T4" fmla="*/ 864 w 1728"/>
                <a:gd name="T5" fmla="*/ 1728 h 1728"/>
                <a:gd name="T6" fmla="*/ 0 w 1728"/>
                <a:gd name="T7" fmla="*/ 864 h 1728"/>
                <a:gd name="T8" fmla="*/ 864 w 1728"/>
                <a:gd name="T9" fmla="*/ 0 h 1728"/>
                <a:gd name="T10" fmla="*/ 1472 w 1728"/>
                <a:gd name="T11" fmla="*/ 256 h 1728"/>
                <a:gd name="T12" fmla="*/ 864 w 1728"/>
                <a:gd name="T13" fmla="*/ 93 h 1728"/>
                <a:gd name="T14" fmla="*/ 319 w 1728"/>
                <a:gd name="T15" fmla="*/ 319 h 1728"/>
                <a:gd name="T16" fmla="*/ 93 w 1728"/>
                <a:gd name="T17" fmla="*/ 864 h 1728"/>
                <a:gd name="T18" fmla="*/ 319 w 1728"/>
                <a:gd name="T19" fmla="*/ 1409 h 1728"/>
                <a:gd name="T20" fmla="*/ 864 w 1728"/>
                <a:gd name="T21" fmla="*/ 1635 h 1728"/>
                <a:gd name="T22" fmla="*/ 1409 w 1728"/>
                <a:gd name="T23" fmla="*/ 1409 h 1728"/>
                <a:gd name="T24" fmla="*/ 1635 w 1728"/>
                <a:gd name="T25" fmla="*/ 864 h 1728"/>
                <a:gd name="T26" fmla="*/ 1409 w 1728"/>
                <a:gd name="T27" fmla="*/ 319 h 1728"/>
                <a:gd name="T28" fmla="*/ 864 w 1728"/>
                <a:gd name="T29" fmla="*/ 93 h 1728"/>
                <a:gd name="T30" fmla="*/ 1523 w 1728"/>
                <a:gd name="T31" fmla="*/ 934 h 1728"/>
                <a:gd name="T32" fmla="*/ 1264 w 1728"/>
                <a:gd name="T33" fmla="*/ 1043 h 1728"/>
                <a:gd name="T34" fmla="*/ 1394 w 1728"/>
                <a:gd name="T35" fmla="*/ 671 h 1728"/>
                <a:gd name="T36" fmla="*/ 970 w 1728"/>
                <a:gd name="T37" fmla="*/ 914 h 1728"/>
                <a:gd name="T38" fmla="*/ 562 w 1728"/>
                <a:gd name="T39" fmla="*/ 928 h 1728"/>
                <a:gd name="T40" fmla="*/ 221 w 1728"/>
                <a:gd name="T41" fmla="*/ 1043 h 1728"/>
                <a:gd name="T42" fmla="*/ 388 w 1728"/>
                <a:gd name="T43" fmla="*/ 671 h 1728"/>
                <a:gd name="T44" fmla="*/ 757 w 1728"/>
                <a:gd name="T45" fmla="*/ 633 h 1728"/>
                <a:gd name="T46" fmla="*/ 651 w 1728"/>
                <a:gd name="T47" fmla="*/ 830 h 1728"/>
                <a:gd name="T48" fmla="*/ 864 w 1728"/>
                <a:gd name="T49" fmla="*/ 717 h 1728"/>
                <a:gd name="T50" fmla="*/ 757 w 1728"/>
                <a:gd name="T51" fmla="*/ 914 h 1728"/>
                <a:gd name="T52" fmla="*/ 970 w 1728"/>
                <a:gd name="T53" fmla="*/ 800 h 1728"/>
                <a:gd name="T54" fmla="*/ 1100 w 1728"/>
                <a:gd name="T55" fmla="*/ 671 h 1728"/>
                <a:gd name="T56" fmla="*/ 1229 w 1728"/>
                <a:gd name="T57" fmla="*/ 934 h 1728"/>
                <a:gd name="T58" fmla="*/ 970 w 1728"/>
                <a:gd name="T59" fmla="*/ 1043 h 1728"/>
                <a:gd name="T60" fmla="*/ 455 w 1728"/>
                <a:gd name="T61" fmla="*/ 857 h 1728"/>
                <a:gd name="T62" fmla="*/ 346 w 1728"/>
                <a:gd name="T63" fmla="*/ 778 h 1728"/>
                <a:gd name="T64" fmla="*/ 374 w 1728"/>
                <a:gd name="T65" fmla="*/ 936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28" h="1728">
                  <a:moveTo>
                    <a:pt x="256" y="256"/>
                  </a:moveTo>
                  <a:cubicBezTo>
                    <a:pt x="256" y="256"/>
                    <a:pt x="256" y="256"/>
                    <a:pt x="256" y="256"/>
                  </a:cubicBezTo>
                  <a:moveTo>
                    <a:pt x="864" y="0"/>
                  </a:moveTo>
                  <a:cubicBezTo>
                    <a:pt x="1341" y="0"/>
                    <a:pt x="1728" y="387"/>
                    <a:pt x="1728" y="864"/>
                  </a:cubicBezTo>
                  <a:cubicBezTo>
                    <a:pt x="1728" y="864"/>
                    <a:pt x="1728" y="864"/>
                    <a:pt x="1728" y="864"/>
                  </a:cubicBezTo>
                  <a:cubicBezTo>
                    <a:pt x="1728" y="1341"/>
                    <a:pt x="1341" y="1728"/>
                    <a:pt x="864" y="1728"/>
                  </a:cubicBezTo>
                  <a:cubicBezTo>
                    <a:pt x="864" y="1728"/>
                    <a:pt x="864" y="1728"/>
                    <a:pt x="864" y="1728"/>
                  </a:cubicBezTo>
                  <a:cubicBezTo>
                    <a:pt x="387" y="1728"/>
                    <a:pt x="0" y="1341"/>
                    <a:pt x="0" y="864"/>
                  </a:cubicBezTo>
                  <a:cubicBezTo>
                    <a:pt x="0" y="864"/>
                    <a:pt x="0" y="864"/>
                    <a:pt x="0" y="864"/>
                  </a:cubicBezTo>
                  <a:cubicBezTo>
                    <a:pt x="0" y="387"/>
                    <a:pt x="387" y="0"/>
                    <a:pt x="864" y="0"/>
                  </a:cubicBezTo>
                  <a:cubicBezTo>
                    <a:pt x="864" y="0"/>
                    <a:pt x="864" y="0"/>
                    <a:pt x="864" y="0"/>
                  </a:cubicBezTo>
                  <a:moveTo>
                    <a:pt x="1472" y="256"/>
                  </a:moveTo>
                  <a:cubicBezTo>
                    <a:pt x="1472" y="256"/>
                    <a:pt x="1472" y="256"/>
                    <a:pt x="1472" y="256"/>
                  </a:cubicBezTo>
                  <a:moveTo>
                    <a:pt x="864" y="93"/>
                  </a:moveTo>
                  <a:cubicBezTo>
                    <a:pt x="651" y="93"/>
                    <a:pt x="459" y="180"/>
                    <a:pt x="319" y="319"/>
                  </a:cubicBezTo>
                  <a:cubicBezTo>
                    <a:pt x="319" y="319"/>
                    <a:pt x="319" y="319"/>
                    <a:pt x="319" y="319"/>
                  </a:cubicBezTo>
                  <a:cubicBezTo>
                    <a:pt x="180" y="459"/>
                    <a:pt x="93" y="651"/>
                    <a:pt x="93" y="864"/>
                  </a:cubicBezTo>
                  <a:cubicBezTo>
                    <a:pt x="93" y="864"/>
                    <a:pt x="93" y="864"/>
                    <a:pt x="93" y="864"/>
                  </a:cubicBezTo>
                  <a:cubicBezTo>
                    <a:pt x="93" y="1077"/>
                    <a:pt x="180" y="1269"/>
                    <a:pt x="319" y="1409"/>
                  </a:cubicBezTo>
                  <a:cubicBezTo>
                    <a:pt x="319" y="1409"/>
                    <a:pt x="319" y="1409"/>
                    <a:pt x="319" y="1409"/>
                  </a:cubicBezTo>
                  <a:cubicBezTo>
                    <a:pt x="459" y="1548"/>
                    <a:pt x="651" y="1635"/>
                    <a:pt x="864" y="1635"/>
                  </a:cubicBezTo>
                  <a:cubicBezTo>
                    <a:pt x="864" y="1635"/>
                    <a:pt x="864" y="1635"/>
                    <a:pt x="864" y="1635"/>
                  </a:cubicBezTo>
                  <a:cubicBezTo>
                    <a:pt x="1077" y="1635"/>
                    <a:pt x="1269" y="1548"/>
                    <a:pt x="1409" y="1409"/>
                  </a:cubicBezTo>
                  <a:cubicBezTo>
                    <a:pt x="1409" y="1409"/>
                    <a:pt x="1409" y="1409"/>
                    <a:pt x="1409" y="1409"/>
                  </a:cubicBezTo>
                  <a:cubicBezTo>
                    <a:pt x="1548" y="1269"/>
                    <a:pt x="1635" y="1077"/>
                    <a:pt x="1635" y="864"/>
                  </a:cubicBezTo>
                  <a:cubicBezTo>
                    <a:pt x="1635" y="864"/>
                    <a:pt x="1635" y="864"/>
                    <a:pt x="1635" y="864"/>
                  </a:cubicBezTo>
                  <a:cubicBezTo>
                    <a:pt x="1635" y="651"/>
                    <a:pt x="1548" y="459"/>
                    <a:pt x="1409" y="319"/>
                  </a:cubicBezTo>
                  <a:cubicBezTo>
                    <a:pt x="1409" y="319"/>
                    <a:pt x="1409" y="319"/>
                    <a:pt x="1409" y="319"/>
                  </a:cubicBezTo>
                  <a:cubicBezTo>
                    <a:pt x="1269" y="180"/>
                    <a:pt x="1077" y="93"/>
                    <a:pt x="864" y="93"/>
                  </a:cubicBezTo>
                  <a:cubicBezTo>
                    <a:pt x="864" y="93"/>
                    <a:pt x="864" y="93"/>
                    <a:pt x="864" y="93"/>
                  </a:cubicBezTo>
                  <a:moveTo>
                    <a:pt x="1394" y="934"/>
                  </a:moveTo>
                  <a:cubicBezTo>
                    <a:pt x="1523" y="934"/>
                    <a:pt x="1523" y="934"/>
                    <a:pt x="1523" y="934"/>
                  </a:cubicBezTo>
                  <a:cubicBezTo>
                    <a:pt x="1523" y="1043"/>
                    <a:pt x="1523" y="1043"/>
                    <a:pt x="1523" y="1043"/>
                  </a:cubicBezTo>
                  <a:cubicBezTo>
                    <a:pt x="1264" y="1043"/>
                    <a:pt x="1264" y="1043"/>
                    <a:pt x="1264" y="1043"/>
                  </a:cubicBezTo>
                  <a:cubicBezTo>
                    <a:pt x="1264" y="671"/>
                    <a:pt x="1264" y="671"/>
                    <a:pt x="1264" y="671"/>
                  </a:cubicBezTo>
                  <a:cubicBezTo>
                    <a:pt x="1394" y="671"/>
                    <a:pt x="1394" y="671"/>
                    <a:pt x="1394" y="671"/>
                  </a:cubicBezTo>
                  <a:lnTo>
                    <a:pt x="1394" y="934"/>
                  </a:lnTo>
                  <a:close/>
                  <a:moveTo>
                    <a:pt x="970" y="914"/>
                  </a:moveTo>
                  <a:cubicBezTo>
                    <a:pt x="757" y="1082"/>
                    <a:pt x="757" y="1082"/>
                    <a:pt x="757" y="1082"/>
                  </a:cubicBezTo>
                  <a:cubicBezTo>
                    <a:pt x="562" y="928"/>
                    <a:pt x="562" y="928"/>
                    <a:pt x="562" y="928"/>
                  </a:cubicBezTo>
                  <a:cubicBezTo>
                    <a:pt x="534" y="996"/>
                    <a:pt x="466" y="1043"/>
                    <a:pt x="388" y="1043"/>
                  </a:cubicBezTo>
                  <a:cubicBezTo>
                    <a:pt x="221" y="1043"/>
                    <a:pt x="221" y="1043"/>
                    <a:pt x="221" y="1043"/>
                  </a:cubicBezTo>
                  <a:cubicBezTo>
                    <a:pt x="221" y="671"/>
                    <a:pt x="221" y="671"/>
                    <a:pt x="221" y="671"/>
                  </a:cubicBezTo>
                  <a:cubicBezTo>
                    <a:pt x="388" y="671"/>
                    <a:pt x="388" y="671"/>
                    <a:pt x="388" y="671"/>
                  </a:cubicBezTo>
                  <a:cubicBezTo>
                    <a:pt x="475" y="671"/>
                    <a:pt x="538" y="727"/>
                    <a:pt x="562" y="786"/>
                  </a:cubicBezTo>
                  <a:cubicBezTo>
                    <a:pt x="757" y="633"/>
                    <a:pt x="757" y="633"/>
                    <a:pt x="757" y="633"/>
                  </a:cubicBezTo>
                  <a:cubicBezTo>
                    <a:pt x="829" y="690"/>
                    <a:pt x="829" y="690"/>
                    <a:pt x="829" y="690"/>
                  </a:cubicBezTo>
                  <a:cubicBezTo>
                    <a:pt x="651" y="830"/>
                    <a:pt x="651" y="830"/>
                    <a:pt x="651" y="830"/>
                  </a:cubicBezTo>
                  <a:cubicBezTo>
                    <a:pt x="685" y="857"/>
                    <a:pt x="685" y="857"/>
                    <a:pt x="685" y="857"/>
                  </a:cubicBezTo>
                  <a:cubicBezTo>
                    <a:pt x="864" y="717"/>
                    <a:pt x="864" y="717"/>
                    <a:pt x="864" y="717"/>
                  </a:cubicBezTo>
                  <a:cubicBezTo>
                    <a:pt x="936" y="773"/>
                    <a:pt x="936" y="773"/>
                    <a:pt x="936" y="773"/>
                  </a:cubicBezTo>
                  <a:cubicBezTo>
                    <a:pt x="757" y="914"/>
                    <a:pt x="757" y="914"/>
                    <a:pt x="757" y="914"/>
                  </a:cubicBezTo>
                  <a:cubicBezTo>
                    <a:pt x="791" y="941"/>
                    <a:pt x="791" y="941"/>
                    <a:pt x="791" y="941"/>
                  </a:cubicBezTo>
                  <a:cubicBezTo>
                    <a:pt x="970" y="800"/>
                    <a:pt x="970" y="800"/>
                    <a:pt x="970" y="800"/>
                  </a:cubicBezTo>
                  <a:cubicBezTo>
                    <a:pt x="970" y="671"/>
                    <a:pt x="970" y="671"/>
                    <a:pt x="970" y="671"/>
                  </a:cubicBezTo>
                  <a:cubicBezTo>
                    <a:pt x="1100" y="671"/>
                    <a:pt x="1100" y="671"/>
                    <a:pt x="1100" y="671"/>
                  </a:cubicBezTo>
                  <a:cubicBezTo>
                    <a:pt x="1100" y="934"/>
                    <a:pt x="1100" y="934"/>
                    <a:pt x="1100" y="934"/>
                  </a:cubicBezTo>
                  <a:cubicBezTo>
                    <a:pt x="1229" y="934"/>
                    <a:pt x="1229" y="934"/>
                    <a:pt x="1229" y="934"/>
                  </a:cubicBezTo>
                  <a:cubicBezTo>
                    <a:pt x="1229" y="1043"/>
                    <a:pt x="1229" y="1043"/>
                    <a:pt x="1229" y="1043"/>
                  </a:cubicBezTo>
                  <a:cubicBezTo>
                    <a:pt x="970" y="1043"/>
                    <a:pt x="970" y="1043"/>
                    <a:pt x="970" y="1043"/>
                  </a:cubicBezTo>
                  <a:lnTo>
                    <a:pt x="970" y="914"/>
                  </a:lnTo>
                  <a:close/>
                  <a:moveTo>
                    <a:pt x="455" y="857"/>
                  </a:moveTo>
                  <a:cubicBezTo>
                    <a:pt x="455" y="807"/>
                    <a:pt x="422" y="778"/>
                    <a:pt x="375" y="778"/>
                  </a:cubicBezTo>
                  <a:cubicBezTo>
                    <a:pt x="346" y="778"/>
                    <a:pt x="346" y="778"/>
                    <a:pt x="346" y="778"/>
                  </a:cubicBezTo>
                  <a:cubicBezTo>
                    <a:pt x="346" y="936"/>
                    <a:pt x="346" y="936"/>
                    <a:pt x="346" y="936"/>
                  </a:cubicBezTo>
                  <a:cubicBezTo>
                    <a:pt x="374" y="936"/>
                    <a:pt x="374" y="936"/>
                    <a:pt x="374" y="936"/>
                  </a:cubicBezTo>
                  <a:cubicBezTo>
                    <a:pt x="418" y="936"/>
                    <a:pt x="455" y="912"/>
                    <a:pt x="455" y="857"/>
                  </a:cubicBezTo>
                  <a:close/>
                </a:path>
              </a:pathLst>
            </a:custGeom>
            <a:solidFill>
              <a:srgbClr val="000000"/>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9127388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2577389"/>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30996961"/>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97465452"/>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00084325"/>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07079026"/>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60288532"/>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51143400"/>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39758282"/>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9652108"/>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em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8300" cy="1371579"/>
          </a:xfrm>
          <a:noFill/>
        </p:spPr>
        <p:txBody>
          <a:bodyPr tIns="91440" bIns="91440" anchor="t" anchorCtr="0"/>
          <a:lstStyle>
            <a:lvl1pPr algn="l" defTabSz="932742" rtl="0" eaLnBrk="1" latinLnBrk="0" hangingPunct="1">
              <a:lnSpc>
                <a:spcPct val="90000"/>
              </a:lnSpc>
              <a:spcBef>
                <a:spcPct val="0"/>
              </a:spcBef>
              <a:buNone/>
              <a:defRPr lang="en-US" sz="5200" b="0" kern="1200" cap="none" spc="-100" baseline="0" dirty="0">
                <a:ln w="3175">
                  <a:noFill/>
                </a:ln>
                <a:gradFill>
                  <a:gsLst>
                    <a:gs pos="5833">
                      <a:schemeClr val="tx1"/>
                    </a:gs>
                    <a:gs pos="18000">
                      <a:schemeClr val="tx1"/>
                    </a:gs>
                  </a:gsLst>
                  <a:lin ang="5400000" scaled="0"/>
                </a:gradFill>
                <a:effectLst/>
                <a:latin typeface="+mj-lt"/>
                <a:ea typeface="+mn-ea"/>
                <a:cs typeface="Segoe UI" pitchFamily="34" charset="0"/>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5326043"/>
            <a:ext cx="8229600" cy="1372414"/>
          </a:xfrm>
          <a:noFill/>
        </p:spPr>
        <p:txBody>
          <a:bodyPr lIns="182880" tIns="146304" rIns="182880" bIns="146304">
            <a:noAutofit/>
          </a:bodyPr>
          <a:lstStyle>
            <a:lvl1pPr marL="0" indent="0">
              <a:spcBef>
                <a:spcPts val="0"/>
              </a:spcBef>
              <a:buNone/>
              <a:defRPr lang="en-US" sz="3000" kern="1200" spc="0" baseline="0" dirty="0" smtClean="0">
                <a:gradFill>
                  <a:gsLst>
                    <a:gs pos="0">
                      <a:schemeClr val="tx1"/>
                    </a:gs>
                    <a:gs pos="100000">
                      <a:schemeClr val="tx1"/>
                    </a:gs>
                  </a:gsLst>
                  <a:lin ang="5400000" scaled="0"/>
                </a:gradFill>
                <a:latin typeface="+mj-lt"/>
                <a:ea typeface="+mn-ea"/>
                <a:cs typeface="+mn-cs"/>
              </a:defRPr>
            </a:lvl1pPr>
          </a:lstStyle>
          <a:p>
            <a:pPr marL="0" marR="0" lvl="0" indent="0" algn="l" defTabSz="932742" rtl="0" eaLnBrk="1" fontAlgn="auto" latinLnBrk="0" hangingPunct="1">
              <a:lnSpc>
                <a:spcPct val="90000"/>
              </a:lnSpc>
              <a:spcBef>
                <a:spcPts val="0"/>
              </a:spcBef>
              <a:spcAft>
                <a:spcPts val="0"/>
              </a:spcAft>
              <a:buClrTx/>
              <a:buSzPct val="90000"/>
              <a:buFont typeface="Arial" pitchFamily="34" charset="0"/>
              <a:buNone/>
              <a:tabLst/>
            </a:pPr>
            <a:r>
              <a:rPr lang="en-US" dirty="0" smtClean="0"/>
              <a:t>Speaker Name</a:t>
            </a: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57764875"/>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73291353"/>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8630601"/>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07580892"/>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Vide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lumMod val="40000"/>
                        <a:lumOff val="60000"/>
                      </a:schemeClr>
                    </a:gs>
                    <a:gs pos="99000">
                      <a:schemeClr val="tx2">
                        <a:lumMod val="40000"/>
                        <a:lumOff val="60000"/>
                      </a:schemeClr>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74816850"/>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6.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2.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0270825"/>
      </p:ext>
    </p:extLst>
  </p:cSld>
  <p:clrMap bg1="dk1" tx1="lt1" bg2="dk2" tx2="lt2" accent1="accent1" accent2="accent2" accent3="accent3" accent4="accent4" accent5="accent5" accent6="accent6" hlink="hlink" folHlink="folHlink"/>
  <p:sldLayoutIdLst>
    <p:sldLayoutId id="2147484166" r:id="rId1"/>
    <p:sldLayoutId id="2147484163" r:id="rId2"/>
    <p:sldLayoutId id="2147484105" r:id="rId3"/>
    <p:sldLayoutId id="2147484182" r:id="rId4"/>
    <p:sldLayoutId id="2147484130" r:id="rId5"/>
    <p:sldLayoutId id="2147484101" r:id="rId6"/>
    <p:sldLayoutId id="2147484102" r:id="rId7"/>
    <p:sldLayoutId id="2147484087" r:id="rId8"/>
    <p:sldLayoutId id="2147484098" r:id="rId9"/>
    <p:sldLayoutId id="2147484086" r:id="rId10"/>
    <p:sldLayoutId id="2147484107" r:id="rId11"/>
    <p:sldLayoutId id="2147484099" r:id="rId12"/>
    <p:sldLayoutId id="2147484100" r:id="rId13"/>
    <p:sldLayoutId id="2147484089" r:id="rId14"/>
    <p:sldLayoutId id="2147484106" r:id="rId15"/>
    <p:sldLayoutId id="2147484092" r:id="rId16"/>
    <p:sldLayoutId id="2147484093" r:id="rId17"/>
    <p:sldLayoutId id="2147484127" r:id="rId18"/>
    <p:sldLayoutId id="2147484128" r:id="rId19"/>
    <p:sldLayoutId id="2147484129" r:id="rId20"/>
    <p:sldLayoutId id="2147484094" r:id="rId21"/>
    <p:sldLayoutId id="2147484096" r:id="rId22"/>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3">
            <a:extLst>
              <a:ext uri="{28A0092B-C50C-407E-A947-70E740481C1C}">
                <a14:useLocalDpi xmlns:a14="http://schemas.microsoft.com/office/drawing/2010/main" val="0"/>
              </a:ext>
            </a:extLst>
          </a:blip>
          <a:stretch>
            <a:fillRect/>
          </a:stretch>
        </p:blipFill>
        <p:spPr bwMode="auto">
          <a:xfrm>
            <a:off x="317" y="-318"/>
            <a:ext cx="12435839" cy="699515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71740285"/>
      </p:ext>
    </p:extLst>
  </p:cSld>
  <p:clrMap bg1="lt1" tx1="dk1" bg2="lt2" tx2="dk2" accent1="accent1" accent2="accent2" accent3="accent3" accent4="accent4" accent5="accent5" accent6="accent6" hlink="hlink" folHlink="folHlink"/>
  <p:sldLayoutIdLst>
    <p:sldLayoutId id="2147484191" r:id="rId1"/>
    <p:sldLayoutId id="2147484192" r:id="rId2"/>
    <p:sldLayoutId id="2147484193" r:id="rId3"/>
    <p:sldLayoutId id="2147484194" r:id="rId4"/>
    <p:sldLayoutId id="2147484195" r:id="rId5"/>
    <p:sldLayoutId id="2147484196" r:id="rId6"/>
    <p:sldLayoutId id="2147484197" r:id="rId7"/>
    <p:sldLayoutId id="2147484198" r:id="rId8"/>
    <p:sldLayoutId id="2147484199" r:id="rId9"/>
    <p:sldLayoutId id="2147484200" r:id="rId10"/>
    <p:sldLayoutId id="2147484204" r:id="rId11"/>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6.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6.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hyperlink" Target="http://msdn.microsoft.com/en-us/library/windows/apps/hh465453.aspx" TargetMode="External"/><Relationship Id="rId2" Type="http://schemas.openxmlformats.org/officeDocument/2006/relationships/notesSlide" Target="../notesSlides/notesSlide11.xml"/><Relationship Id="rId1" Type="http://schemas.openxmlformats.org/officeDocument/2006/relationships/slideLayout" Target="../slideLayouts/slideLayout26.xml"/></Relationships>
</file>

<file path=ppt/slides/_rels/slide24.xml.rels><?xml version="1.0" encoding="UTF-8" standalone="yes"?>
<Relationships xmlns="http://schemas.openxmlformats.org/package/2006/relationships"><Relationship Id="rId3" Type="http://schemas.openxmlformats.org/officeDocument/2006/relationships/hyperlink" Target="http://msdn.microsoft.com/en-us/library/windows/apps/hh465388.aspx" TargetMode="External"/><Relationship Id="rId2" Type="http://schemas.openxmlformats.org/officeDocument/2006/relationships/notesSlide" Target="../notesSlides/notesSlide12.xml"/><Relationship Id="rId1" Type="http://schemas.openxmlformats.org/officeDocument/2006/relationships/slideLayout" Target="../slideLayouts/slideLayout2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hyperlink" Target="http://msdn.microsoft.com/en-us/library/jj163977(v=office.15).aspx" TargetMode="External"/><Relationship Id="rId2" Type="http://schemas.openxmlformats.org/officeDocument/2006/relationships/notesSlide" Target="../notesSlides/notesSlide13.xml"/><Relationship Id="rId1" Type="http://schemas.openxmlformats.org/officeDocument/2006/relationships/slideLayout" Target="../slideLayouts/slideLayout26.xml"/><Relationship Id="rId5" Type="http://schemas.openxmlformats.org/officeDocument/2006/relationships/hyperlink" Target="http://msdn.microsoft.com/en-us/library/windows/apps/hh779077.aspx" TargetMode="External"/><Relationship Id="rId4" Type="http://schemas.openxmlformats.org/officeDocument/2006/relationships/hyperlink" Target="http://msdn.microsoft.com/en-us/library/windows/apps/br230301.aspx"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myspc.sharepointconference.com/" TargetMode="External"/><Relationship Id="rId1" Type="http://schemas.openxmlformats.org/officeDocument/2006/relationships/slideLayout" Target="../slideLayouts/slideLayout3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116993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8" y="2125663"/>
            <a:ext cx="11887200" cy="5226046"/>
          </a:xfrm>
        </p:spPr>
        <p:txBody>
          <a:bodyPr/>
          <a:lstStyle/>
          <a:p>
            <a:r>
              <a:rPr lang="en-US" sz="2800" dirty="0"/>
              <a:t>New Site Definitions specifically for community driven site</a:t>
            </a:r>
          </a:p>
          <a:p>
            <a:r>
              <a:rPr lang="en-US" sz="2800" dirty="0"/>
              <a:t>Discussion boards gain functionality that mirrors dedicated BB software</a:t>
            </a:r>
          </a:p>
          <a:p>
            <a:pPr marL="0" indent="0">
              <a:buNone/>
            </a:pPr>
            <a:r>
              <a:rPr lang="en-US" sz="2800" dirty="0" smtClean="0"/>
              <a:t>	Reputation </a:t>
            </a:r>
            <a:r>
              <a:rPr lang="en-US" sz="2800" dirty="0"/>
              <a:t>settings, best answer roll up, report abuse, </a:t>
            </a:r>
            <a:r>
              <a:rPr lang="en-US" sz="2800" dirty="0" err="1"/>
              <a:t>etc</a:t>
            </a:r>
            <a:endParaRPr lang="en-US" sz="2800" dirty="0"/>
          </a:p>
          <a:p>
            <a:r>
              <a:rPr lang="en-US" sz="2800" dirty="0"/>
              <a:t>Discussion roll ups by popularity, title and most popular</a:t>
            </a:r>
          </a:p>
          <a:p>
            <a:pPr marL="0" indent="0">
              <a:buNone/>
            </a:pPr>
            <a:r>
              <a:rPr lang="en-US" sz="2800" dirty="0" smtClean="0"/>
              <a:t>	Likes </a:t>
            </a:r>
            <a:r>
              <a:rPr lang="en-US" sz="2800" dirty="0" err="1"/>
              <a:t>vs</a:t>
            </a:r>
            <a:r>
              <a:rPr lang="en-US" sz="2800" dirty="0"/>
              <a:t> Star rating (</a:t>
            </a:r>
            <a:r>
              <a:rPr lang="en-US" sz="2800" b="1" dirty="0"/>
              <a:t>5 being best</a:t>
            </a:r>
            <a:r>
              <a:rPr lang="en-US" sz="2800" b="1" dirty="0" smtClean="0"/>
              <a:t>!</a:t>
            </a:r>
            <a:r>
              <a:rPr lang="en-US" sz="2800" dirty="0" smtClean="0"/>
              <a:t>)</a:t>
            </a:r>
          </a:p>
          <a:p>
            <a:r>
              <a:rPr lang="en-US" sz="2800" dirty="0" smtClean="0"/>
              <a:t>Following a site is like </a:t>
            </a:r>
            <a:r>
              <a:rPr lang="en-US" sz="2800" dirty="0" err="1" smtClean="0"/>
              <a:t>favoriting</a:t>
            </a:r>
            <a:r>
              <a:rPr lang="en-US" sz="2800" dirty="0" smtClean="0"/>
              <a:t> a tweet, or book marking </a:t>
            </a:r>
          </a:p>
          <a:p>
            <a:r>
              <a:rPr lang="en-US" sz="2800" dirty="0"/>
              <a:t>Track your “Clout” aka Reputation </a:t>
            </a:r>
          </a:p>
          <a:p>
            <a:r>
              <a:rPr lang="en-US" sz="2800" dirty="0"/>
              <a:t>Achievement Levels/Badges</a:t>
            </a:r>
          </a:p>
          <a:p>
            <a:r>
              <a:rPr lang="en-US" sz="2800" dirty="0" smtClean="0"/>
              <a:t>New Recommended Content web part – you may like….. From Search Analytics</a:t>
            </a:r>
            <a:endParaRPr lang="en-US" sz="2800" dirty="0"/>
          </a:p>
          <a:p>
            <a:endParaRPr lang="en-US" sz="2800" dirty="0" smtClean="0"/>
          </a:p>
        </p:txBody>
      </p:sp>
      <p:sp>
        <p:nvSpPr>
          <p:cNvPr id="2" name="Title 1"/>
          <p:cNvSpPr>
            <a:spLocks noGrp="1"/>
          </p:cNvSpPr>
          <p:nvPr>
            <p:ph type="title"/>
          </p:nvPr>
        </p:nvSpPr>
        <p:spPr/>
        <p:txBody>
          <a:bodyPr/>
          <a:lstStyle/>
          <a:p>
            <a:r>
              <a:rPr lang="en-US" dirty="0" smtClean="0"/>
              <a:t>Social</a:t>
            </a:r>
            <a:br>
              <a:rPr lang="en-US" dirty="0" smtClean="0"/>
            </a:br>
            <a:endParaRPr lang="en-US" sz="4000" dirty="0">
              <a:gradFill>
                <a:gsLst>
                  <a:gs pos="1250">
                    <a:schemeClr val="tx2"/>
                  </a:gs>
                  <a:gs pos="99000">
                    <a:schemeClr val="tx2"/>
                  </a:gs>
                </a:gsLst>
                <a:lin ang="5400000" scaled="0"/>
              </a:gradFill>
            </a:endParaRPr>
          </a:p>
        </p:txBody>
      </p:sp>
    </p:spTree>
    <p:extLst>
      <p:ext uri="{BB962C8B-B14F-4D97-AF65-F5344CB8AC3E}">
        <p14:creationId xmlns:p14="http://schemas.microsoft.com/office/powerpoint/2010/main" val="39550462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bwMode="auto">
          <a:xfrm>
            <a:off x="269009" y="2128596"/>
            <a:ext cx="183369" cy="186521"/>
          </a:xfrm>
          <a:prstGeom prst="rect">
            <a:avLst/>
          </a:prstGeom>
          <a:noFill/>
          <a:ln w="3175">
            <a:solidFill>
              <a:srgbClr val="50505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26" name="Rectangle 25"/>
          <p:cNvSpPr/>
          <p:nvPr/>
        </p:nvSpPr>
        <p:spPr bwMode="auto">
          <a:xfrm>
            <a:off x="269009" y="2125663"/>
            <a:ext cx="2697480" cy="2744787"/>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800" dirty="0">
                <a:gradFill>
                  <a:gsLst>
                    <a:gs pos="0">
                      <a:srgbClr val="FFFFFF"/>
                    </a:gs>
                    <a:gs pos="100000">
                      <a:srgbClr val="FFFFFF"/>
                    </a:gs>
                  </a:gsLst>
                  <a:lin ang="5400000" scaled="0"/>
                </a:gradFill>
                <a:ea typeface="Segoe UI" pitchFamily="34" charset="0"/>
                <a:cs typeface="Segoe UI" pitchFamily="34" charset="0"/>
              </a:rPr>
              <a:t>Likes</a:t>
            </a:r>
          </a:p>
          <a:p>
            <a:pPr defTabSz="932472" fontAlgn="base">
              <a:spcBef>
                <a:spcPct val="0"/>
              </a:spcBef>
              <a:spcAft>
                <a:spcPct val="0"/>
              </a:spcAft>
            </a:pPr>
            <a:r>
              <a:rPr lang="en-US" sz="2800" dirty="0">
                <a:gradFill>
                  <a:gsLst>
                    <a:gs pos="0">
                      <a:srgbClr val="FFFFFF"/>
                    </a:gs>
                    <a:gs pos="100000">
                      <a:srgbClr val="FFFFFF"/>
                    </a:gs>
                  </a:gsLst>
                  <a:lin ang="5400000" scaled="0"/>
                </a:gradFill>
                <a:ea typeface="Segoe UI" pitchFamily="34" charset="0"/>
                <a:cs typeface="Segoe UI" pitchFamily="34" charset="0"/>
              </a:rPr>
              <a:t>Ratings</a:t>
            </a:r>
          </a:p>
          <a:p>
            <a:pPr defTabSz="932472" fontAlgn="base">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Feeds</a:t>
            </a:r>
          </a:p>
          <a:p>
            <a:pPr defTabSz="932472" fontAlgn="base">
              <a:spcBef>
                <a:spcPct val="0"/>
              </a:spcBef>
              <a:spcAft>
                <a:spcPct val="0"/>
              </a:spcAft>
            </a:pPr>
            <a:r>
              <a:rPr lang="en-US" sz="2800" dirty="0">
                <a:gradFill>
                  <a:gsLst>
                    <a:gs pos="0">
                      <a:srgbClr val="FFFFFF"/>
                    </a:gs>
                    <a:gs pos="100000">
                      <a:srgbClr val="FFFFFF"/>
                    </a:gs>
                  </a:gsLst>
                  <a:lin ang="5400000" scaled="0"/>
                </a:gradFill>
                <a:ea typeface="Segoe UI" pitchFamily="34" charset="0"/>
                <a:cs typeface="Segoe UI" pitchFamily="34" charset="0"/>
              </a:rPr>
              <a:t>Reputation </a:t>
            </a:r>
          </a:p>
          <a:p>
            <a:pPr defTabSz="932472" fontAlgn="base">
              <a:spcBef>
                <a:spcPct val="0"/>
              </a:spcBef>
              <a:spcAft>
                <a:spcPct val="0"/>
              </a:spcAft>
            </a:pPr>
            <a:r>
              <a:rPr lang="en-US" sz="2800" dirty="0">
                <a:gradFill>
                  <a:gsLst>
                    <a:gs pos="0">
                      <a:srgbClr val="FFFFFF"/>
                    </a:gs>
                    <a:gs pos="100000">
                      <a:srgbClr val="FFFFFF"/>
                    </a:gs>
                  </a:gsLst>
                  <a:lin ang="5400000" scaled="0"/>
                </a:gradFill>
                <a:ea typeface="Segoe UI" pitchFamily="34" charset="0"/>
                <a:cs typeface="Segoe UI" pitchFamily="34" charset="0"/>
              </a:rPr>
              <a:t>Mentions</a:t>
            </a:r>
          </a:p>
          <a:p>
            <a:pPr defTabSz="932472" fontAlgn="base">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 </a:t>
            </a: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27" name="Rectangle 26"/>
          <p:cNvSpPr/>
          <p:nvPr/>
        </p:nvSpPr>
        <p:spPr bwMode="auto">
          <a:xfrm>
            <a:off x="3011966" y="2125663"/>
            <a:ext cx="2697480" cy="2744787"/>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Follows</a:t>
            </a:r>
          </a:p>
          <a:p>
            <a:pPr defTabSz="932472" fontAlgn="base">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Sites</a:t>
            </a:r>
          </a:p>
          <a:p>
            <a:pPr defTabSz="932472" fontAlgn="base">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Users</a:t>
            </a:r>
          </a:p>
          <a:p>
            <a:pPr defTabSz="932472" fontAlgn="base">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Documents</a:t>
            </a:r>
          </a:p>
          <a:p>
            <a:pPr defTabSz="932472" fontAlgn="base">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Recommends</a:t>
            </a:r>
          </a:p>
          <a:p>
            <a:pP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extBox 1"/>
          <p:cNvSpPr txBox="1"/>
          <p:nvPr/>
        </p:nvSpPr>
        <p:spPr>
          <a:xfrm>
            <a:off x="274637" y="4870450"/>
            <a:ext cx="10966443" cy="1827213"/>
          </a:xfrm>
          <a:prstGeom prst="rect">
            <a:avLst/>
          </a:prstGeom>
          <a:noFill/>
        </p:spPr>
        <p:txBody>
          <a:bodyPr wrap="square" lIns="182880" tIns="146304" rIns="182880" bIns="146304" rtlCol="0">
            <a:noAutofit/>
          </a:bodyPr>
          <a:lstStyle/>
          <a:p>
            <a:pPr marL="231775">
              <a:lnSpc>
                <a:spcPct val="90000"/>
              </a:lnSpc>
              <a:spcAft>
                <a:spcPts val="600"/>
              </a:spcAft>
            </a:pPr>
            <a:r>
              <a:rPr lang="en-US" sz="1600" dirty="0" smtClean="0">
                <a:gradFill>
                  <a:gsLst>
                    <a:gs pos="1250">
                      <a:schemeClr val="tx1"/>
                    </a:gs>
                    <a:gs pos="99000">
                      <a:schemeClr val="tx1"/>
                    </a:gs>
                  </a:gsLst>
                  <a:lin ang="5400000" scaled="0"/>
                </a:gradFill>
              </a:rPr>
              <a:t>   </a:t>
            </a:r>
            <a:endParaRPr lang="en-US" sz="1600" dirty="0">
              <a:gradFill>
                <a:gsLst>
                  <a:gs pos="1250">
                    <a:schemeClr val="tx1"/>
                  </a:gs>
                  <a:gs pos="99000">
                    <a:schemeClr val="tx1"/>
                  </a:gs>
                </a:gsLst>
                <a:lin ang="5400000" scaled="0"/>
              </a:gradFill>
            </a:endParaRPr>
          </a:p>
        </p:txBody>
      </p:sp>
      <p:sp>
        <p:nvSpPr>
          <p:cNvPr id="3" name="Title 2"/>
          <p:cNvSpPr>
            <a:spLocks noGrp="1"/>
          </p:cNvSpPr>
          <p:nvPr>
            <p:ph type="title"/>
          </p:nvPr>
        </p:nvSpPr>
        <p:spPr/>
        <p:txBody>
          <a:bodyPr/>
          <a:lstStyle/>
          <a:p>
            <a:r>
              <a:rPr lang="en-US" dirty="0" smtClean="0"/>
              <a:t>Social </a:t>
            </a:r>
            <a:r>
              <a:rPr lang="en-US" dirty="0" err="1" smtClean="0"/>
              <a:t>Social</a:t>
            </a:r>
            <a:r>
              <a:rPr lang="en-US" dirty="0" smtClean="0"/>
              <a:t> </a:t>
            </a:r>
            <a:r>
              <a:rPr lang="en-US" dirty="0" err="1" smtClean="0"/>
              <a:t>Social</a:t>
            </a:r>
            <a:endParaRPr lang="en-US" dirty="0"/>
          </a:p>
        </p:txBody>
      </p:sp>
      <p:sp>
        <p:nvSpPr>
          <p:cNvPr id="4" name="Text Placeholder 3"/>
          <p:cNvSpPr>
            <a:spLocks noGrp="1"/>
          </p:cNvSpPr>
          <p:nvPr>
            <p:ph type="body" sz="quarter" idx="10"/>
          </p:nvPr>
        </p:nvSpPr>
        <p:spPr>
          <a:xfrm>
            <a:off x="274638" y="1212850"/>
            <a:ext cx="11887200" cy="849463"/>
          </a:xfrm>
        </p:spPr>
        <p:txBody>
          <a:bodyPr vert="horz" wrap="square" lIns="182880" tIns="146304" rIns="182880" bIns="146304" rtlCol="0">
            <a:spAutoFit/>
          </a:bodyPr>
          <a:lstStyle/>
          <a:p>
            <a:r>
              <a:rPr lang="en-US" dirty="0" smtClean="0">
                <a:gradFill>
                  <a:gsLst>
                    <a:gs pos="0">
                      <a:schemeClr val="tx2"/>
                    </a:gs>
                    <a:gs pos="86000">
                      <a:schemeClr val="tx2"/>
                    </a:gs>
                  </a:gsLst>
                  <a:lin ang="5400000" scaled="0"/>
                </a:gradFill>
              </a:rPr>
              <a:t>What’s it all mean man!?</a:t>
            </a:r>
            <a:endParaRPr lang="en-US" dirty="0">
              <a:gradFill>
                <a:gsLst>
                  <a:gs pos="0">
                    <a:schemeClr val="tx2"/>
                  </a:gs>
                  <a:gs pos="86000">
                    <a:schemeClr val="tx2"/>
                  </a:gs>
                </a:gsLst>
                <a:lin ang="5400000" scaled="0"/>
              </a:gradFill>
            </a:endParaRPr>
          </a:p>
        </p:txBody>
      </p:sp>
      <p:sp>
        <p:nvSpPr>
          <p:cNvPr id="11" name="Rectangle 10"/>
          <p:cNvSpPr/>
          <p:nvPr/>
        </p:nvSpPr>
        <p:spPr bwMode="auto">
          <a:xfrm>
            <a:off x="5761037" y="2125662"/>
            <a:ext cx="2697480" cy="2744787"/>
          </a:xfrm>
          <a:prstGeom prst="rect">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800" dirty="0" err="1" smtClean="0">
                <a:gradFill>
                  <a:gsLst>
                    <a:gs pos="0">
                      <a:srgbClr val="FFFFFF"/>
                    </a:gs>
                    <a:gs pos="100000">
                      <a:srgbClr val="FFFFFF"/>
                    </a:gs>
                  </a:gsLst>
                  <a:lin ang="5400000" scaled="0"/>
                </a:gradFill>
                <a:ea typeface="Segoe UI" pitchFamily="34" charset="0"/>
                <a:cs typeface="Segoe UI" pitchFamily="34" charset="0"/>
              </a:rPr>
              <a:t>MicroFeeds</a:t>
            </a:r>
            <a:endParaRPr lang="en-US" sz="2800" dirty="0" smtClean="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r>
              <a:rPr lang="en-US" sz="2800" dirty="0" err="1" smtClean="0">
                <a:gradFill>
                  <a:gsLst>
                    <a:gs pos="0">
                      <a:srgbClr val="FFFFFF"/>
                    </a:gs>
                    <a:gs pos="100000">
                      <a:srgbClr val="FFFFFF"/>
                    </a:gs>
                  </a:gsLst>
                  <a:lin ang="5400000" scaled="0"/>
                </a:gradFill>
                <a:ea typeface="Segoe UI" pitchFamily="34" charset="0"/>
                <a:cs typeface="Segoe UI" pitchFamily="34" charset="0"/>
              </a:rPr>
              <a:t>AppFabric</a:t>
            </a:r>
            <a:endParaRPr lang="en-US" sz="2800" dirty="0" smtClean="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687568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8" y="2125663"/>
            <a:ext cx="11887200" cy="4936736"/>
          </a:xfrm>
        </p:spPr>
        <p:txBody>
          <a:bodyPr/>
          <a:lstStyle/>
          <a:p>
            <a:r>
              <a:rPr lang="en-US" dirty="0" err="1" smtClean="0"/>
              <a:t>Microfeeds</a:t>
            </a:r>
            <a:endParaRPr lang="en-US" dirty="0" smtClean="0"/>
          </a:p>
          <a:p>
            <a:pPr lvl="1"/>
            <a:r>
              <a:rPr lang="en-US" dirty="0" smtClean="0"/>
              <a:t>We’re all GUIDs at heart. </a:t>
            </a:r>
          </a:p>
          <a:p>
            <a:pPr lvl="1"/>
            <a:r>
              <a:rPr lang="en-US" dirty="0" smtClean="0"/>
              <a:t>Consolidated View web part reads directly from </a:t>
            </a:r>
            <a:r>
              <a:rPr lang="en-US" dirty="0" err="1" smtClean="0"/>
              <a:t>AppFabric</a:t>
            </a:r>
            <a:r>
              <a:rPr lang="en-US" dirty="0" smtClean="0"/>
              <a:t> Cache</a:t>
            </a:r>
          </a:p>
          <a:p>
            <a:pPr lvl="1"/>
            <a:r>
              <a:rPr lang="en-US" dirty="0" smtClean="0"/>
              <a:t>Performance unaffected when viewing up to date </a:t>
            </a:r>
            <a:r>
              <a:rPr lang="en-US" dirty="0" err="1" smtClean="0"/>
              <a:t>AppFabric</a:t>
            </a:r>
            <a:r>
              <a:rPr lang="en-US" dirty="0" smtClean="0"/>
              <a:t> Cache from memory</a:t>
            </a:r>
            <a:endParaRPr lang="en-US" dirty="0"/>
          </a:p>
          <a:p>
            <a:r>
              <a:rPr lang="en-US" dirty="0" err="1"/>
              <a:t>AppFabric</a:t>
            </a:r>
            <a:endParaRPr lang="en-US" dirty="0"/>
          </a:p>
          <a:p>
            <a:pPr lvl="1"/>
            <a:r>
              <a:rPr lang="en-US" dirty="0"/>
              <a:t>Think of it as State Memory for Social interactions</a:t>
            </a:r>
          </a:p>
          <a:p>
            <a:pPr lvl="1"/>
            <a:r>
              <a:rPr lang="en-US" dirty="0" err="1"/>
              <a:t>AppFabric</a:t>
            </a:r>
            <a:r>
              <a:rPr lang="en-US" dirty="0"/>
              <a:t> Cache is NOT persistent, once cycled feeds are </a:t>
            </a:r>
            <a:r>
              <a:rPr lang="en-US" dirty="0" smtClean="0"/>
              <a:t>lost</a:t>
            </a:r>
            <a:endParaRPr lang="en-US" dirty="0"/>
          </a:p>
          <a:p>
            <a:r>
              <a:rPr lang="en-US" dirty="0" smtClean="0"/>
              <a:t>What is in the activity gatherer?</a:t>
            </a:r>
          </a:p>
          <a:p>
            <a:pPr lvl="1"/>
            <a:r>
              <a:rPr lang="en-US" dirty="0" smtClean="0"/>
              <a:t>Now Following, Tagging, Note board posts, Status updates 10 </a:t>
            </a:r>
            <a:r>
              <a:rPr lang="en-US" dirty="0" err="1" smtClean="0"/>
              <a:t>mins</a:t>
            </a:r>
            <a:endParaRPr lang="en-US" dirty="0" smtClean="0"/>
          </a:p>
          <a:p>
            <a:pPr marL="342900" lvl="1" indent="0">
              <a:buNone/>
            </a:pPr>
            <a:endParaRPr lang="en-US" dirty="0" smtClean="0"/>
          </a:p>
        </p:txBody>
      </p:sp>
      <p:sp>
        <p:nvSpPr>
          <p:cNvPr id="2" name="Title 1"/>
          <p:cNvSpPr>
            <a:spLocks noGrp="1"/>
          </p:cNvSpPr>
          <p:nvPr>
            <p:ph type="title"/>
          </p:nvPr>
        </p:nvSpPr>
        <p:spPr/>
        <p:txBody>
          <a:bodyPr/>
          <a:lstStyle/>
          <a:p>
            <a:r>
              <a:rPr lang="en-US" dirty="0" smtClean="0"/>
              <a:t>Social</a:t>
            </a:r>
            <a:br>
              <a:rPr lang="en-US" dirty="0" smtClean="0"/>
            </a:br>
            <a:endParaRPr lang="en-US" sz="4000" dirty="0">
              <a:gradFill>
                <a:gsLst>
                  <a:gs pos="1250">
                    <a:schemeClr val="tx2"/>
                  </a:gs>
                  <a:gs pos="99000">
                    <a:schemeClr val="tx2"/>
                  </a:gs>
                </a:gsLst>
                <a:lin ang="5400000" scaled="0"/>
              </a:gradFill>
            </a:endParaRPr>
          </a:p>
        </p:txBody>
      </p:sp>
    </p:spTree>
    <p:extLst>
      <p:ext uri="{BB962C8B-B14F-4D97-AF65-F5344CB8AC3E}">
        <p14:creationId xmlns:p14="http://schemas.microsoft.com/office/powerpoint/2010/main" val="39550462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CSOM</a:t>
            </a:r>
            <a:endParaRPr lang="en-US" dirty="0"/>
          </a:p>
        </p:txBody>
      </p:sp>
    </p:spTree>
    <p:extLst>
      <p:ext uri="{BB962C8B-B14F-4D97-AF65-F5344CB8AC3E}">
        <p14:creationId xmlns:p14="http://schemas.microsoft.com/office/powerpoint/2010/main" val="1818388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8" y="2125663"/>
            <a:ext cx="11887200" cy="4542782"/>
          </a:xfrm>
        </p:spPr>
        <p:txBody>
          <a:bodyPr/>
          <a:lstStyle/>
          <a:p>
            <a:r>
              <a:rPr lang="en-US" dirty="0"/>
              <a:t>Allows development that runs outside of the SharePoint Server using Web Services</a:t>
            </a:r>
          </a:p>
          <a:p>
            <a:r>
              <a:rPr lang="en-US" dirty="0" smtClean="0"/>
              <a:t>Introduced in SharePoint 2010</a:t>
            </a:r>
          </a:p>
          <a:p>
            <a:r>
              <a:rPr lang="en-US" dirty="0" smtClean="0"/>
              <a:t>Greatly expanded upon in SharePoint 2013</a:t>
            </a:r>
          </a:p>
          <a:p>
            <a:pPr lvl="1"/>
            <a:r>
              <a:rPr lang="en-US" dirty="0" smtClean="0"/>
              <a:t>Can now </a:t>
            </a:r>
            <a:r>
              <a:rPr lang="en-US" dirty="0" err="1" smtClean="0"/>
              <a:t>utlize</a:t>
            </a:r>
            <a:r>
              <a:rPr lang="en-US" dirty="0" smtClean="0"/>
              <a:t> REST and </a:t>
            </a:r>
            <a:r>
              <a:rPr lang="en-US" dirty="0" err="1" smtClean="0"/>
              <a:t>oData</a:t>
            </a:r>
            <a:endParaRPr lang="en-US" dirty="0" smtClean="0"/>
          </a:p>
          <a:p>
            <a:pPr lvl="1"/>
            <a:r>
              <a:rPr lang="en-US" dirty="0" smtClean="0"/>
              <a:t>New libraries (for stuff like Social!)</a:t>
            </a:r>
          </a:p>
          <a:p>
            <a:pPr lvl="1"/>
            <a:endParaRPr lang="en-US" dirty="0" smtClean="0"/>
          </a:p>
          <a:p>
            <a:endParaRPr lang="en-US" dirty="0" smtClean="0"/>
          </a:p>
        </p:txBody>
      </p:sp>
      <p:sp>
        <p:nvSpPr>
          <p:cNvPr id="2" name="Title 1"/>
          <p:cNvSpPr>
            <a:spLocks noGrp="1"/>
          </p:cNvSpPr>
          <p:nvPr>
            <p:ph type="title"/>
          </p:nvPr>
        </p:nvSpPr>
        <p:spPr/>
        <p:txBody>
          <a:bodyPr/>
          <a:lstStyle/>
          <a:p>
            <a:r>
              <a:rPr lang="en-US" dirty="0" smtClean="0"/>
              <a:t>CSOM Overview</a:t>
            </a:r>
            <a:br>
              <a:rPr lang="en-US" dirty="0" smtClean="0"/>
            </a:br>
            <a:endParaRPr lang="en-US" sz="4000" dirty="0">
              <a:gradFill>
                <a:gsLst>
                  <a:gs pos="1250">
                    <a:schemeClr val="tx2"/>
                  </a:gs>
                  <a:gs pos="99000">
                    <a:schemeClr val="tx2"/>
                  </a:gs>
                </a:gsLst>
                <a:lin ang="5400000" scaled="0"/>
              </a:gradFill>
            </a:endParaRPr>
          </a:p>
        </p:txBody>
      </p:sp>
    </p:spTree>
    <p:extLst>
      <p:ext uri="{BB962C8B-B14F-4D97-AF65-F5344CB8AC3E}">
        <p14:creationId xmlns:p14="http://schemas.microsoft.com/office/powerpoint/2010/main" val="3609217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7" y="1363662"/>
            <a:ext cx="11887200" cy="738664"/>
          </a:xfrm>
        </p:spPr>
        <p:txBody>
          <a:bodyPr/>
          <a:lstStyle/>
          <a:p>
            <a:r>
              <a:rPr lang="en-US" dirty="0" smtClean="0"/>
              <a:t>CSOM in SharePoint 2010</a:t>
            </a:r>
          </a:p>
        </p:txBody>
      </p:sp>
      <p:sp>
        <p:nvSpPr>
          <p:cNvPr id="2" name="Title 1"/>
          <p:cNvSpPr>
            <a:spLocks noGrp="1"/>
          </p:cNvSpPr>
          <p:nvPr>
            <p:ph type="title"/>
          </p:nvPr>
        </p:nvSpPr>
        <p:spPr/>
        <p:txBody>
          <a:bodyPr/>
          <a:lstStyle/>
          <a:p>
            <a:r>
              <a:rPr lang="en-US" dirty="0" smtClean="0"/>
              <a:t>CSOM Overview</a:t>
            </a:r>
            <a:br>
              <a:rPr lang="en-US" dirty="0" smtClean="0"/>
            </a:br>
            <a:endParaRPr lang="en-US" sz="4000" dirty="0">
              <a:gradFill>
                <a:gsLst>
                  <a:gs pos="1250">
                    <a:schemeClr val="tx2"/>
                  </a:gs>
                  <a:gs pos="99000">
                    <a:schemeClr val="tx2"/>
                  </a:gs>
                </a:gsLst>
                <a:lin ang="5400000" scaled="0"/>
              </a:gra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8037" y="2354262"/>
            <a:ext cx="11088688" cy="4381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56584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7" y="1363662"/>
            <a:ext cx="11887200" cy="738664"/>
          </a:xfrm>
        </p:spPr>
        <p:txBody>
          <a:bodyPr/>
          <a:lstStyle/>
          <a:p>
            <a:r>
              <a:rPr lang="en-US" dirty="0" smtClean="0"/>
              <a:t>CSOM in SharePoint 2013</a:t>
            </a:r>
          </a:p>
        </p:txBody>
      </p:sp>
      <p:sp>
        <p:nvSpPr>
          <p:cNvPr id="2" name="Title 1"/>
          <p:cNvSpPr>
            <a:spLocks noGrp="1"/>
          </p:cNvSpPr>
          <p:nvPr>
            <p:ph type="title"/>
          </p:nvPr>
        </p:nvSpPr>
        <p:spPr/>
        <p:txBody>
          <a:bodyPr/>
          <a:lstStyle/>
          <a:p>
            <a:r>
              <a:rPr lang="en-US" dirty="0" smtClean="0"/>
              <a:t>CSOM Overview</a:t>
            </a:r>
            <a:br>
              <a:rPr lang="en-US" dirty="0" smtClean="0"/>
            </a:br>
            <a:endParaRPr lang="en-US" sz="4000" dirty="0">
              <a:gradFill>
                <a:gsLst>
                  <a:gs pos="1250">
                    <a:schemeClr val="tx2"/>
                  </a:gs>
                  <a:gs pos="99000">
                    <a:schemeClr val="tx2"/>
                  </a:gs>
                </a:gsLst>
                <a:lin ang="5400000" scaled="0"/>
              </a:gradFill>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2837" y="2354262"/>
            <a:ext cx="10612438" cy="4544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93538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7" y="1135062"/>
            <a:ext cx="11887200" cy="5444567"/>
          </a:xfrm>
        </p:spPr>
        <p:txBody>
          <a:bodyPr/>
          <a:lstStyle/>
          <a:p>
            <a:r>
              <a:rPr lang="en-US" dirty="0" smtClean="0"/>
              <a:t>We still have our old friends</a:t>
            </a:r>
          </a:p>
          <a:p>
            <a:pPr lvl="1"/>
            <a:r>
              <a:rPr lang="en-US" dirty="0" err="1" smtClean="0"/>
              <a:t>Microsoft.SharePoint.Client</a:t>
            </a:r>
            <a:endParaRPr lang="en-US" dirty="0" smtClean="0"/>
          </a:p>
          <a:p>
            <a:pPr lvl="1"/>
            <a:r>
              <a:rPr lang="en-US" dirty="0" err="1" smtClean="0"/>
              <a:t>Microsoft.SharePoint.ClientRuntime</a:t>
            </a:r>
            <a:endParaRPr lang="en-US" dirty="0" smtClean="0"/>
          </a:p>
          <a:p>
            <a:r>
              <a:rPr lang="en-US" dirty="0" smtClean="0"/>
              <a:t>But with social we have a new buddy for social!</a:t>
            </a:r>
          </a:p>
          <a:p>
            <a:pPr lvl="1"/>
            <a:r>
              <a:rPr lang="en-US" dirty="0" smtClean="0"/>
              <a:t>*</a:t>
            </a:r>
            <a:r>
              <a:rPr lang="en-US" dirty="0" err="1" smtClean="0"/>
              <a:t>Microsoft.SharePoint.Client.UserProfiles</a:t>
            </a:r>
            <a:endParaRPr lang="en-US" dirty="0" smtClean="0"/>
          </a:p>
          <a:p>
            <a:r>
              <a:rPr lang="en-US" dirty="0" smtClean="0"/>
              <a:t>And a few more new friends as well</a:t>
            </a:r>
          </a:p>
          <a:p>
            <a:pPr lvl="1"/>
            <a:r>
              <a:rPr lang="en-US" dirty="0" smtClean="0"/>
              <a:t>*</a:t>
            </a:r>
            <a:r>
              <a:rPr lang="en-US" dirty="0" err="1" smtClean="0"/>
              <a:t>Microsoft.SharePoint.Client.DocumentManagement</a:t>
            </a:r>
            <a:endParaRPr lang="en-US" dirty="0"/>
          </a:p>
          <a:p>
            <a:pPr lvl="1"/>
            <a:r>
              <a:rPr lang="en-US" dirty="0" smtClean="0"/>
              <a:t>*</a:t>
            </a:r>
            <a:r>
              <a:rPr lang="en-US" dirty="0" err="1" smtClean="0"/>
              <a:t>Microsoft.SharePoint.Client.Publishing</a:t>
            </a:r>
            <a:endParaRPr lang="en-US" dirty="0" smtClean="0"/>
          </a:p>
          <a:p>
            <a:pPr lvl="1"/>
            <a:r>
              <a:rPr lang="en-US" dirty="0" smtClean="0"/>
              <a:t>*</a:t>
            </a:r>
            <a:r>
              <a:rPr lang="en-US" dirty="0" err="1" smtClean="0"/>
              <a:t>Microsoft.SharePoint.Client.Taxonomy</a:t>
            </a:r>
            <a:endParaRPr lang="en-US" dirty="0" smtClean="0"/>
          </a:p>
          <a:p>
            <a:pPr marL="0" indent="0">
              <a:buNone/>
            </a:pPr>
            <a:endParaRPr lang="en-US" sz="1800" dirty="0" smtClean="0"/>
          </a:p>
          <a:p>
            <a:pPr marL="0" indent="0">
              <a:buNone/>
            </a:pPr>
            <a:endParaRPr lang="en-US" sz="1800" dirty="0"/>
          </a:p>
          <a:p>
            <a:pPr marL="0" indent="0">
              <a:buNone/>
            </a:pPr>
            <a:r>
              <a:rPr lang="en-US" sz="1800" dirty="0" smtClean="0"/>
              <a:t>*In SharePoint Server</a:t>
            </a:r>
            <a:endParaRPr lang="en-US" sz="1800" dirty="0"/>
          </a:p>
        </p:txBody>
      </p:sp>
      <p:sp>
        <p:nvSpPr>
          <p:cNvPr id="3" name="Title 2"/>
          <p:cNvSpPr>
            <a:spLocks noGrp="1"/>
          </p:cNvSpPr>
          <p:nvPr>
            <p:ph type="title"/>
          </p:nvPr>
        </p:nvSpPr>
        <p:spPr/>
        <p:txBody>
          <a:bodyPr/>
          <a:lstStyle/>
          <a:p>
            <a:r>
              <a:rPr lang="en-US" dirty="0" smtClean="0"/>
              <a:t>CSOM in SharePoint 2013</a:t>
            </a:r>
            <a:endParaRPr lang="en-US" dirty="0"/>
          </a:p>
        </p:txBody>
      </p:sp>
    </p:spTree>
    <p:extLst>
      <p:ext uri="{BB962C8B-B14F-4D97-AF65-F5344CB8AC3E}">
        <p14:creationId xmlns:p14="http://schemas.microsoft.com/office/powerpoint/2010/main" val="957299297"/>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6087820"/>
          </a:xfrm>
        </p:spPr>
        <p:txBody>
          <a:bodyPr/>
          <a:lstStyle/>
          <a:p>
            <a:r>
              <a:rPr lang="en-US" dirty="0" smtClean="0"/>
              <a:t>CSOM still works the same way</a:t>
            </a:r>
          </a:p>
          <a:p>
            <a:pPr lvl="1"/>
            <a:r>
              <a:rPr lang="en-US" dirty="0" smtClean="0"/>
              <a:t>Create Context</a:t>
            </a:r>
          </a:p>
          <a:p>
            <a:pPr lvl="1"/>
            <a:r>
              <a:rPr lang="en-US" dirty="0" smtClean="0"/>
              <a:t>Build request</a:t>
            </a:r>
          </a:p>
          <a:p>
            <a:pPr lvl="1"/>
            <a:r>
              <a:rPr lang="en-US" dirty="0" smtClean="0"/>
              <a:t>Execute Query</a:t>
            </a:r>
          </a:p>
          <a:p>
            <a:r>
              <a:rPr lang="en-US" dirty="0" smtClean="0"/>
              <a:t>But now we can do even more!</a:t>
            </a:r>
          </a:p>
          <a:p>
            <a:pPr lvl="1"/>
            <a:r>
              <a:rPr lang="en-US" dirty="0" err="1" smtClean="0"/>
              <a:t>SocialFeedManager</a:t>
            </a:r>
            <a:r>
              <a:rPr lang="en-US" dirty="0" smtClean="0"/>
              <a:t> – Get Feeds</a:t>
            </a:r>
          </a:p>
          <a:p>
            <a:pPr lvl="2"/>
            <a:r>
              <a:rPr lang="en-US" dirty="0" smtClean="0"/>
              <a:t>Everyone, Likes, News, Personal, Timeline</a:t>
            </a:r>
          </a:p>
          <a:p>
            <a:pPr lvl="1"/>
            <a:r>
              <a:rPr lang="en-US" dirty="0" err="1" smtClean="0"/>
              <a:t>SocialFollowingManager</a:t>
            </a:r>
            <a:r>
              <a:rPr lang="en-US" dirty="0" smtClean="0"/>
              <a:t> – Get Followed Content</a:t>
            </a:r>
          </a:p>
          <a:p>
            <a:pPr lvl="2"/>
            <a:r>
              <a:rPr lang="en-US" dirty="0" smtClean="0"/>
              <a:t>Sites, Users, Documents, Tags</a:t>
            </a:r>
          </a:p>
          <a:p>
            <a:pPr lvl="1"/>
            <a:r>
              <a:rPr lang="en-US" dirty="0" err="1" smtClean="0"/>
              <a:t>SocialActor</a:t>
            </a:r>
            <a:endParaRPr lang="en-US" dirty="0" smtClean="0"/>
          </a:p>
          <a:p>
            <a:pPr lvl="2"/>
            <a:r>
              <a:rPr lang="en-US" dirty="0" smtClean="0"/>
              <a:t>User, Site, Document, or Tag</a:t>
            </a:r>
          </a:p>
          <a:p>
            <a:pPr lvl="1"/>
            <a:r>
              <a:rPr lang="en-US" dirty="0" err="1" smtClean="0"/>
              <a:t>SocialPost</a:t>
            </a:r>
            <a:endParaRPr lang="en-US" dirty="0" smtClean="0"/>
          </a:p>
          <a:p>
            <a:pPr lvl="2"/>
            <a:r>
              <a:rPr lang="en-US" dirty="0" smtClean="0"/>
              <a:t>Text, Attachments, </a:t>
            </a:r>
            <a:r>
              <a:rPr lang="en-US" dirty="0" err="1" smtClean="0"/>
              <a:t>LikerInfo</a:t>
            </a:r>
            <a:endParaRPr lang="en-US" dirty="0" smtClean="0"/>
          </a:p>
          <a:p>
            <a:pPr lvl="1"/>
            <a:endParaRPr lang="en-US" dirty="0"/>
          </a:p>
        </p:txBody>
      </p:sp>
      <p:sp>
        <p:nvSpPr>
          <p:cNvPr id="3" name="Title 2"/>
          <p:cNvSpPr>
            <a:spLocks noGrp="1"/>
          </p:cNvSpPr>
          <p:nvPr>
            <p:ph type="title"/>
          </p:nvPr>
        </p:nvSpPr>
        <p:spPr/>
        <p:txBody>
          <a:bodyPr/>
          <a:lstStyle/>
          <a:p>
            <a:r>
              <a:rPr lang="en-US" dirty="0" smtClean="0"/>
              <a:t>CSOM in SharePoint 2013</a:t>
            </a:r>
            <a:endParaRPr lang="en-US" dirty="0"/>
          </a:p>
        </p:txBody>
      </p:sp>
    </p:spTree>
    <p:extLst>
      <p:ext uri="{BB962C8B-B14F-4D97-AF65-F5344CB8AC3E}">
        <p14:creationId xmlns:p14="http://schemas.microsoft.com/office/powerpoint/2010/main" val="1602845267"/>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CSOM in SharePoint 2013</a:t>
            </a:r>
            <a:endParaRPr lang="en-US" dirty="0"/>
          </a:p>
        </p:txBody>
      </p:sp>
      <p:sp>
        <p:nvSpPr>
          <p:cNvPr id="2" name="Text Placeholder 1"/>
          <p:cNvSpPr>
            <a:spLocks noGrp="1"/>
          </p:cNvSpPr>
          <p:nvPr>
            <p:ph type="body" sz="quarter" idx="10"/>
          </p:nvPr>
        </p:nvSpPr>
        <p:spPr/>
        <p:txBody>
          <a:bodyPr/>
          <a:lstStyle/>
          <a:p>
            <a:r>
              <a:rPr lang="en-US" dirty="0" smtClean="0"/>
              <a:t>Example query (Get Newsfeed)</a:t>
            </a:r>
          </a:p>
          <a:p>
            <a:pPr lvl="1"/>
            <a:endParaRPr lang="en-US" dirty="0"/>
          </a:p>
        </p:txBody>
      </p:sp>
      <p:sp>
        <p:nvSpPr>
          <p:cNvPr id="4" name="TextBox 3"/>
          <p:cNvSpPr txBox="1"/>
          <p:nvPr/>
        </p:nvSpPr>
        <p:spPr>
          <a:xfrm>
            <a:off x="274637" y="2049462"/>
            <a:ext cx="11563165" cy="4727448"/>
          </a:xfrm>
          <a:prstGeom prst="rect">
            <a:avLst/>
          </a:prstGeom>
          <a:noFill/>
        </p:spPr>
        <p:txBody>
          <a:bodyPr wrap="none" lIns="182880" tIns="146304" rIns="182880" bIns="146304" rtlCol="0">
            <a:spAutoFit/>
          </a:bodyPr>
          <a:lstStyle/>
          <a:p>
            <a:r>
              <a:rPr lang="en-US" sz="2400" dirty="0" smtClean="0">
                <a:solidFill>
                  <a:schemeClr val="accent1">
                    <a:lumMod val="75000"/>
                  </a:schemeClr>
                </a:solidFill>
              </a:rPr>
              <a:t>//create the client context</a:t>
            </a:r>
          </a:p>
          <a:p>
            <a:r>
              <a:rPr lang="en-US" sz="2400" dirty="0" err="1" smtClean="0"/>
              <a:t>ClientContext</a:t>
            </a:r>
            <a:r>
              <a:rPr lang="en-US" sz="2400" dirty="0" smtClean="0"/>
              <a:t> </a:t>
            </a:r>
            <a:r>
              <a:rPr lang="en-US" sz="2400" dirty="0"/>
              <a:t>cc = new </a:t>
            </a:r>
            <a:r>
              <a:rPr lang="en-US" sz="2400" dirty="0" err="1"/>
              <a:t>ClientContext</a:t>
            </a:r>
            <a:r>
              <a:rPr lang="en-US" sz="2400" dirty="0"/>
              <a:t>("http://portal.contoso.com");</a:t>
            </a:r>
          </a:p>
          <a:p>
            <a:r>
              <a:rPr lang="en-US" sz="2400" dirty="0" err="1" smtClean="0"/>
              <a:t>cc.Credentials</a:t>
            </a:r>
            <a:r>
              <a:rPr lang="en-US" sz="2400" dirty="0" smtClean="0"/>
              <a:t> </a:t>
            </a:r>
            <a:r>
              <a:rPr lang="en-US" sz="2400" dirty="0"/>
              <a:t>= </a:t>
            </a:r>
            <a:r>
              <a:rPr lang="en-US" sz="2400" dirty="0" err="1"/>
              <a:t>CredentialCache.DefaultCredentials</a:t>
            </a:r>
            <a:r>
              <a:rPr lang="en-US" sz="2400" dirty="0"/>
              <a:t>;</a:t>
            </a:r>
          </a:p>
          <a:p>
            <a:endParaRPr lang="en-US" sz="2400" dirty="0" smtClean="0"/>
          </a:p>
          <a:p>
            <a:r>
              <a:rPr lang="en-US" sz="2400" dirty="0" smtClean="0">
                <a:solidFill>
                  <a:schemeClr val="accent1">
                    <a:lumMod val="75000"/>
                  </a:schemeClr>
                </a:solidFill>
              </a:rPr>
              <a:t>//prepare your query</a:t>
            </a:r>
            <a:endParaRPr lang="en-US" sz="2400" dirty="0">
              <a:solidFill>
                <a:schemeClr val="accent1">
                  <a:lumMod val="75000"/>
                </a:schemeClr>
              </a:solidFill>
            </a:endParaRPr>
          </a:p>
          <a:p>
            <a:r>
              <a:rPr lang="en-US" sz="2400" dirty="0" err="1" smtClean="0"/>
              <a:t>SocialFeedManager</a:t>
            </a:r>
            <a:r>
              <a:rPr lang="en-US" sz="2400" dirty="0" smtClean="0"/>
              <a:t> </a:t>
            </a:r>
            <a:r>
              <a:rPr lang="en-US" sz="2400" dirty="0" err="1" smtClean="0"/>
              <a:t>sfm</a:t>
            </a:r>
            <a:r>
              <a:rPr lang="en-US" sz="2400" dirty="0" smtClean="0"/>
              <a:t> </a:t>
            </a:r>
            <a:r>
              <a:rPr lang="en-US" sz="2400" dirty="0"/>
              <a:t>= new </a:t>
            </a:r>
            <a:r>
              <a:rPr lang="en-US" sz="2400" dirty="0" err="1"/>
              <a:t>SocialFeedManager</a:t>
            </a:r>
            <a:r>
              <a:rPr lang="en-US" sz="2400" dirty="0"/>
              <a:t>(cc</a:t>
            </a:r>
            <a:r>
              <a:rPr lang="en-US" sz="2400" dirty="0" smtClean="0"/>
              <a:t>);</a:t>
            </a:r>
          </a:p>
          <a:p>
            <a:r>
              <a:rPr lang="en-US" sz="2400" dirty="0" err="1" smtClean="0"/>
              <a:t>SocialFeedOptions</a:t>
            </a:r>
            <a:r>
              <a:rPr lang="en-US" sz="2400" dirty="0" smtClean="0"/>
              <a:t> </a:t>
            </a:r>
            <a:r>
              <a:rPr lang="en-US" sz="2400" dirty="0" err="1"/>
              <a:t>feedOptions</a:t>
            </a:r>
            <a:r>
              <a:rPr lang="en-US" sz="2400" dirty="0"/>
              <a:t>;</a:t>
            </a:r>
          </a:p>
          <a:p>
            <a:r>
              <a:rPr lang="en-US" sz="2400" dirty="0" err="1" smtClean="0"/>
              <a:t>feedOptions</a:t>
            </a:r>
            <a:r>
              <a:rPr lang="en-US" sz="2400" dirty="0" smtClean="0"/>
              <a:t> </a:t>
            </a:r>
            <a:r>
              <a:rPr lang="en-US" sz="2400" dirty="0"/>
              <a:t>= new </a:t>
            </a:r>
            <a:r>
              <a:rPr lang="en-US" sz="2400" dirty="0" err="1"/>
              <a:t>SocialFeedOptions</a:t>
            </a:r>
            <a:r>
              <a:rPr lang="en-US" sz="2400" dirty="0" smtClean="0"/>
              <a:t>();</a:t>
            </a:r>
          </a:p>
          <a:p>
            <a:r>
              <a:rPr lang="en-US" sz="2400" dirty="0" err="1" smtClean="0"/>
              <a:t>ClientResult</a:t>
            </a:r>
            <a:r>
              <a:rPr lang="en-US" sz="2400" dirty="0" smtClean="0"/>
              <a:t>&lt;</a:t>
            </a:r>
            <a:r>
              <a:rPr lang="en-US" sz="2400" dirty="0" err="1" smtClean="0"/>
              <a:t>SocialFeed</a:t>
            </a:r>
            <a:r>
              <a:rPr lang="en-US" sz="2400" dirty="0"/>
              <a:t>&gt; feed = </a:t>
            </a:r>
            <a:r>
              <a:rPr lang="en-US" sz="2400" dirty="0" err="1"/>
              <a:t>sfm.GetFeed</a:t>
            </a:r>
            <a:r>
              <a:rPr lang="en-US" sz="2400" dirty="0"/>
              <a:t>(</a:t>
            </a:r>
            <a:r>
              <a:rPr lang="en-US" sz="2400" dirty="0" err="1"/>
              <a:t>SocialFeedType.News</a:t>
            </a:r>
            <a:r>
              <a:rPr lang="en-US" sz="2400" dirty="0"/>
              <a:t>, </a:t>
            </a:r>
            <a:r>
              <a:rPr lang="en-US" sz="2400" dirty="0" err="1"/>
              <a:t>feedOptions</a:t>
            </a:r>
            <a:r>
              <a:rPr lang="en-US" sz="2400" dirty="0"/>
              <a:t>);</a:t>
            </a:r>
          </a:p>
          <a:p>
            <a:endParaRPr lang="en-US" sz="2400" dirty="0" smtClean="0"/>
          </a:p>
          <a:p>
            <a:r>
              <a:rPr lang="en-US" sz="2400" dirty="0" smtClean="0">
                <a:solidFill>
                  <a:schemeClr val="accent1">
                    <a:lumMod val="75000"/>
                  </a:schemeClr>
                </a:solidFill>
              </a:rPr>
              <a:t>//execute query</a:t>
            </a:r>
          </a:p>
          <a:p>
            <a:r>
              <a:rPr lang="en-US" sz="2400" dirty="0" err="1" smtClean="0"/>
              <a:t>sfm.Context.ExecuteQuery</a:t>
            </a:r>
            <a:r>
              <a:rPr lang="en-US" sz="2400" dirty="0"/>
              <a:t>();</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2547074669"/>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SharePoint 2013 – Fun with SharePoint Social, CSOM and Windows 8</a:t>
            </a:r>
            <a:r>
              <a:rPr lang="en-US" dirty="0" smtClean="0"/>
              <a:t/>
            </a:r>
            <a:br>
              <a:rPr lang="en-US" dirty="0" smtClean="0"/>
            </a:br>
            <a:endParaRPr lang="en-US" dirty="0"/>
          </a:p>
        </p:txBody>
      </p:sp>
      <p:sp>
        <p:nvSpPr>
          <p:cNvPr id="6" name="Title 3"/>
          <p:cNvSpPr txBox="1">
            <a:spLocks/>
          </p:cNvSpPr>
          <p:nvPr/>
        </p:nvSpPr>
        <p:spPr>
          <a:xfrm>
            <a:off x="4846638" y="982662"/>
            <a:ext cx="7315200" cy="457200"/>
          </a:xfrm>
          <a:prstGeom prst="rect">
            <a:avLst/>
          </a:prstGeom>
          <a:noFill/>
        </p:spPr>
        <p:txBody>
          <a:bodyPr vert="horz" wrap="square" lIns="146304" tIns="91440" rIns="146304" bIns="91440" rtlCol="0" anchor="t" anchorCtr="0">
            <a:noAutofit/>
          </a:bodyPr>
          <a:lstStyle>
            <a:lvl1pPr algn="l" defTabSz="932742" rtl="0" eaLnBrk="1" latinLnBrk="0" hangingPunct="1">
              <a:lnSpc>
                <a:spcPct val="90000"/>
              </a:lnSpc>
              <a:spcBef>
                <a:spcPct val="0"/>
              </a:spcBef>
              <a:buNone/>
              <a:defRPr lang="en-US" sz="5200" b="0" kern="1200" cap="none" spc="-100" baseline="0" dirty="0">
                <a:ln w="3175">
                  <a:noFill/>
                </a:ln>
                <a:gradFill>
                  <a:gsLst>
                    <a:gs pos="5833">
                      <a:schemeClr val="tx1"/>
                    </a:gs>
                    <a:gs pos="18000">
                      <a:schemeClr val="tx1"/>
                    </a:gs>
                  </a:gsLst>
                  <a:lin ang="5400000" scaled="0"/>
                </a:gradFill>
                <a:effectLst/>
                <a:latin typeface="+mj-lt"/>
                <a:ea typeface="+mn-ea"/>
                <a:cs typeface="Segoe UI" pitchFamily="34" charset="0"/>
              </a:defRPr>
            </a:lvl1pPr>
          </a:lstStyle>
          <a:p>
            <a:pPr algn="r"/>
            <a:r>
              <a:rPr lang="en-US" sz="2000" dirty="0" smtClean="0">
                <a:latin typeface="+mn-lt"/>
              </a:rPr>
              <a:t>SPC207</a:t>
            </a:r>
            <a:endParaRPr lang="en-US" sz="2000" dirty="0">
              <a:latin typeface="+mn-lt"/>
            </a:endParaRPr>
          </a:p>
        </p:txBody>
      </p:sp>
    </p:spTree>
    <p:extLst>
      <p:ext uri="{BB962C8B-B14F-4D97-AF65-F5344CB8AC3E}">
        <p14:creationId xmlns:p14="http://schemas.microsoft.com/office/powerpoint/2010/main" val="248586487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WIN RT</a:t>
            </a:r>
            <a:endParaRPr lang="en-US" dirty="0"/>
          </a:p>
        </p:txBody>
      </p:sp>
    </p:spTree>
    <p:extLst>
      <p:ext uri="{BB962C8B-B14F-4D97-AF65-F5344CB8AC3E}">
        <p14:creationId xmlns:p14="http://schemas.microsoft.com/office/powerpoint/2010/main" val="450983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8" y="2125663"/>
            <a:ext cx="11887200" cy="4007251"/>
          </a:xfrm>
        </p:spPr>
        <p:txBody>
          <a:bodyPr/>
          <a:lstStyle/>
          <a:p>
            <a:r>
              <a:rPr lang="en-US" sz="3600" dirty="0"/>
              <a:t>C</a:t>
            </a:r>
            <a:r>
              <a:rPr lang="en-US" sz="3600" dirty="0" smtClean="0"/>
              <a:t>ross-platform </a:t>
            </a:r>
            <a:r>
              <a:rPr lang="en-US" sz="3600" dirty="0"/>
              <a:t>application architecture on the Windows 8 operating system. </a:t>
            </a:r>
            <a:endParaRPr lang="en-US" sz="3600" dirty="0" smtClean="0"/>
          </a:p>
          <a:p>
            <a:r>
              <a:rPr lang="en-US" sz="3600" dirty="0" err="1"/>
              <a:t>WinRT</a:t>
            </a:r>
            <a:r>
              <a:rPr lang="en-US" sz="3600" dirty="0"/>
              <a:t> applications natively support both the x86 and ARM architectures</a:t>
            </a:r>
            <a:endParaRPr lang="en-US" sz="3600" dirty="0" smtClean="0"/>
          </a:p>
          <a:p>
            <a:r>
              <a:rPr lang="en-US" sz="3600" dirty="0" smtClean="0"/>
              <a:t>C#, VB.NET, and JavaScript (also C++/CX)</a:t>
            </a:r>
          </a:p>
          <a:p>
            <a:r>
              <a:rPr lang="en-US" sz="3600" dirty="0" smtClean="0"/>
              <a:t>Runs </a:t>
            </a:r>
            <a:r>
              <a:rPr lang="en-US" sz="3600" dirty="0"/>
              <a:t>inside a sandboxed environment to allow for greater security and </a:t>
            </a:r>
            <a:r>
              <a:rPr lang="en-US" sz="3600" dirty="0" smtClean="0"/>
              <a:t>stability</a:t>
            </a:r>
            <a:endParaRPr lang="en-US" sz="3600" dirty="0"/>
          </a:p>
        </p:txBody>
      </p:sp>
      <p:sp>
        <p:nvSpPr>
          <p:cNvPr id="2" name="Title 1"/>
          <p:cNvSpPr>
            <a:spLocks noGrp="1"/>
          </p:cNvSpPr>
          <p:nvPr>
            <p:ph type="title"/>
          </p:nvPr>
        </p:nvSpPr>
        <p:spPr/>
        <p:txBody>
          <a:bodyPr/>
          <a:lstStyle/>
          <a:p>
            <a:r>
              <a:rPr lang="en-US" dirty="0" smtClean="0"/>
              <a:t>Win RT Overview</a:t>
            </a:r>
            <a:br>
              <a:rPr lang="en-US" dirty="0" smtClean="0"/>
            </a:br>
            <a:endParaRPr lang="en-US" sz="4000" dirty="0">
              <a:gradFill>
                <a:gsLst>
                  <a:gs pos="1250">
                    <a:schemeClr val="tx2"/>
                  </a:gs>
                  <a:gs pos="99000">
                    <a:schemeClr val="tx2"/>
                  </a:gs>
                </a:gsLst>
                <a:lin ang="5400000" scaled="0"/>
              </a:gradFill>
            </a:endParaRPr>
          </a:p>
        </p:txBody>
      </p:sp>
    </p:spTree>
    <p:extLst>
      <p:ext uri="{BB962C8B-B14F-4D97-AF65-F5344CB8AC3E}">
        <p14:creationId xmlns:p14="http://schemas.microsoft.com/office/powerpoint/2010/main" val="578032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WIN RT &amp; JavaScript</a:t>
            </a:r>
            <a:endParaRPr lang="en-US" dirty="0"/>
          </a:p>
        </p:txBody>
      </p:sp>
    </p:spTree>
    <p:extLst>
      <p:ext uri="{BB962C8B-B14F-4D97-AF65-F5344CB8AC3E}">
        <p14:creationId xmlns:p14="http://schemas.microsoft.com/office/powerpoint/2010/main" val="677946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8" y="2125663"/>
            <a:ext cx="11887200" cy="5718489"/>
          </a:xfrm>
        </p:spPr>
        <p:txBody>
          <a:bodyPr/>
          <a:lstStyle/>
          <a:p>
            <a:r>
              <a:rPr lang="en-US" sz="3600" dirty="0" smtClean="0"/>
              <a:t>JavaScript can be used in Windows Store Apps</a:t>
            </a:r>
          </a:p>
          <a:p>
            <a:pPr lvl="1"/>
            <a:r>
              <a:rPr lang="en-US" sz="2000" dirty="0" smtClean="0"/>
              <a:t>HTML5/CSS3 supported</a:t>
            </a:r>
          </a:p>
          <a:p>
            <a:pPr lvl="1"/>
            <a:r>
              <a:rPr lang="en-US" sz="2000" dirty="0" err="1" smtClean="0"/>
              <a:t>jQuery</a:t>
            </a:r>
            <a:r>
              <a:rPr lang="en-US" sz="2000" dirty="0" smtClean="0"/>
              <a:t> works well</a:t>
            </a:r>
          </a:p>
          <a:p>
            <a:pPr lvl="1"/>
            <a:r>
              <a:rPr lang="en-US" sz="2000" dirty="0" smtClean="0"/>
              <a:t>New Controls in </a:t>
            </a:r>
            <a:r>
              <a:rPr lang="en-US" sz="2000" dirty="0" err="1" smtClean="0"/>
              <a:t>WinJS</a:t>
            </a:r>
            <a:r>
              <a:rPr lang="en-US" sz="2000" dirty="0" smtClean="0"/>
              <a:t> </a:t>
            </a:r>
          </a:p>
          <a:p>
            <a:pPr lvl="2"/>
            <a:r>
              <a:rPr lang="en-US" sz="1600" dirty="0" smtClean="0"/>
              <a:t>Control List - </a:t>
            </a:r>
            <a:r>
              <a:rPr lang="en-US" sz="1600" dirty="0" smtClean="0">
                <a:hlinkClick r:id="rId3"/>
              </a:rPr>
              <a:t>http</a:t>
            </a:r>
            <a:r>
              <a:rPr lang="en-US" sz="1600" dirty="0">
                <a:hlinkClick r:id="rId3"/>
              </a:rPr>
              <a:t>://</a:t>
            </a:r>
            <a:r>
              <a:rPr lang="en-US" sz="1600" dirty="0" smtClean="0">
                <a:hlinkClick r:id="rId3"/>
              </a:rPr>
              <a:t>msdn.microsoft.com/en-us/library/windows/apps/hh465453.aspx</a:t>
            </a:r>
            <a:r>
              <a:rPr lang="en-US" sz="1600" dirty="0" smtClean="0"/>
              <a:t> </a:t>
            </a:r>
          </a:p>
          <a:p>
            <a:pPr lvl="1"/>
            <a:r>
              <a:rPr lang="en-US" dirty="0" smtClean="0"/>
              <a:t>Able to access Windows Runtime Component libraries (C#, VB, or C++)</a:t>
            </a:r>
          </a:p>
          <a:p>
            <a:r>
              <a:rPr lang="en-US" sz="3600" dirty="0" smtClean="0"/>
              <a:t>JavaScript files cannot be referenced externally</a:t>
            </a:r>
          </a:p>
          <a:p>
            <a:r>
              <a:rPr lang="en-US" sz="3600" dirty="0" smtClean="0"/>
              <a:t>Can’t create new windows, can’t resize or move existing windows</a:t>
            </a:r>
          </a:p>
          <a:p>
            <a:pPr lvl="1"/>
            <a:r>
              <a:rPr lang="en-US" sz="2000" dirty="0" smtClean="0"/>
              <a:t>Methods such as alert, prompt, open, </a:t>
            </a:r>
            <a:r>
              <a:rPr lang="en-US" sz="2000" dirty="0" err="1" smtClean="0"/>
              <a:t>moveBy</a:t>
            </a:r>
            <a:r>
              <a:rPr lang="en-US" sz="2000" dirty="0" smtClean="0"/>
              <a:t>, </a:t>
            </a:r>
            <a:r>
              <a:rPr lang="en-US" sz="2000" dirty="0" err="1" smtClean="0"/>
              <a:t>moveTo</a:t>
            </a:r>
            <a:r>
              <a:rPr lang="en-US" sz="2000" dirty="0" smtClean="0"/>
              <a:t>, </a:t>
            </a:r>
            <a:r>
              <a:rPr lang="en-US" sz="2000" dirty="0" err="1" smtClean="0"/>
              <a:t>resizeBy</a:t>
            </a:r>
            <a:r>
              <a:rPr lang="en-US" sz="2000" dirty="0" smtClean="0"/>
              <a:t>, and </a:t>
            </a:r>
            <a:r>
              <a:rPr lang="en-US" sz="2000" dirty="0" err="1" smtClean="0"/>
              <a:t>resizeTo</a:t>
            </a:r>
            <a:r>
              <a:rPr lang="en-US" sz="2000" dirty="0" smtClean="0"/>
              <a:t> won’t work</a:t>
            </a:r>
          </a:p>
          <a:p>
            <a:pPr lvl="1"/>
            <a:endParaRPr lang="en-US" sz="2000" dirty="0" smtClean="0"/>
          </a:p>
          <a:p>
            <a:pPr lvl="1"/>
            <a:endParaRPr lang="en-US" sz="2000" dirty="0" smtClean="0"/>
          </a:p>
          <a:p>
            <a:endParaRPr lang="en-US" sz="3600" dirty="0" smtClean="0"/>
          </a:p>
        </p:txBody>
      </p:sp>
      <p:sp>
        <p:nvSpPr>
          <p:cNvPr id="2" name="Title 1"/>
          <p:cNvSpPr>
            <a:spLocks noGrp="1"/>
          </p:cNvSpPr>
          <p:nvPr>
            <p:ph type="title"/>
          </p:nvPr>
        </p:nvSpPr>
        <p:spPr/>
        <p:txBody>
          <a:bodyPr/>
          <a:lstStyle/>
          <a:p>
            <a:r>
              <a:rPr lang="en-US" dirty="0" smtClean="0"/>
              <a:t>Win RT &amp; JavaScript</a:t>
            </a:r>
            <a:br>
              <a:rPr lang="en-US" dirty="0" smtClean="0"/>
            </a:br>
            <a:endParaRPr lang="en-US" sz="4000" dirty="0">
              <a:gradFill>
                <a:gsLst>
                  <a:gs pos="1250">
                    <a:schemeClr val="tx2"/>
                  </a:gs>
                  <a:gs pos="99000">
                    <a:schemeClr val="tx2"/>
                  </a:gs>
                </a:gsLst>
                <a:lin ang="5400000" scaled="0"/>
              </a:gradFill>
            </a:endParaRPr>
          </a:p>
        </p:txBody>
      </p:sp>
    </p:spTree>
    <p:extLst>
      <p:ext uri="{BB962C8B-B14F-4D97-AF65-F5344CB8AC3E}">
        <p14:creationId xmlns:p14="http://schemas.microsoft.com/office/powerpoint/2010/main" val="2629755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8" y="2125663"/>
            <a:ext cx="11887200" cy="4955203"/>
          </a:xfrm>
        </p:spPr>
        <p:txBody>
          <a:bodyPr/>
          <a:lstStyle/>
          <a:p>
            <a:r>
              <a:rPr lang="en-US" sz="3600" dirty="0" smtClean="0"/>
              <a:t>Script “injection” is not allowed</a:t>
            </a:r>
          </a:p>
          <a:p>
            <a:pPr lvl="1"/>
            <a:r>
              <a:rPr lang="en-US" sz="2000" dirty="0" smtClean="0"/>
              <a:t>“</a:t>
            </a:r>
            <a:r>
              <a:rPr lang="en-US" sz="2000" dirty="0" err="1" smtClean="0"/>
              <a:t>toStaticHTML</a:t>
            </a:r>
            <a:r>
              <a:rPr lang="en-US" sz="2000" dirty="0" smtClean="0"/>
              <a:t>” filters HTML injected into the page</a:t>
            </a:r>
          </a:p>
          <a:p>
            <a:pPr lvl="1"/>
            <a:r>
              <a:rPr lang="en-US" sz="2000" dirty="0" smtClean="0"/>
              <a:t>Affects the following properties and methods</a:t>
            </a:r>
          </a:p>
          <a:p>
            <a:pPr lvl="2"/>
            <a:r>
              <a:rPr lang="en-US" sz="1600" dirty="0" err="1" smtClean="0"/>
              <a:t>createContextualFragment</a:t>
            </a:r>
            <a:endParaRPr lang="en-US" sz="1600" dirty="0" smtClean="0"/>
          </a:p>
          <a:p>
            <a:pPr lvl="2"/>
            <a:r>
              <a:rPr lang="en-US" sz="1600" dirty="0" err="1" smtClean="0"/>
              <a:t>innerHTML</a:t>
            </a:r>
            <a:r>
              <a:rPr lang="en-US" sz="1600" dirty="0" smtClean="0"/>
              <a:t> and </a:t>
            </a:r>
            <a:r>
              <a:rPr lang="en-US" sz="1600" dirty="0" err="1" smtClean="0"/>
              <a:t>outerHTML</a:t>
            </a:r>
            <a:endParaRPr lang="en-US" sz="1600" dirty="0" smtClean="0"/>
          </a:p>
          <a:p>
            <a:pPr lvl="2"/>
            <a:r>
              <a:rPr lang="en-US" sz="1600" dirty="0" err="1" smtClean="0"/>
              <a:t>insertAdjacentHTML</a:t>
            </a:r>
            <a:endParaRPr lang="en-US" sz="1600" dirty="0" smtClean="0"/>
          </a:p>
          <a:p>
            <a:pPr lvl="2"/>
            <a:r>
              <a:rPr lang="en-US" sz="1600" dirty="0" err="1" smtClean="0"/>
              <a:t>pasteHTML</a:t>
            </a:r>
            <a:endParaRPr lang="en-US" sz="1600" dirty="0" smtClean="0"/>
          </a:p>
          <a:p>
            <a:pPr lvl="2"/>
            <a:r>
              <a:rPr lang="en-US" sz="1600" dirty="0" err="1" smtClean="0"/>
              <a:t>document.write</a:t>
            </a:r>
            <a:r>
              <a:rPr lang="en-US" sz="1600" dirty="0" smtClean="0"/>
              <a:t> and </a:t>
            </a:r>
            <a:r>
              <a:rPr lang="en-US" sz="1600" dirty="0" err="1" smtClean="0"/>
              <a:t>document.writeln</a:t>
            </a:r>
            <a:endParaRPr lang="en-US" sz="1600" dirty="0" smtClean="0"/>
          </a:p>
          <a:p>
            <a:pPr lvl="2"/>
            <a:r>
              <a:rPr lang="en-US" sz="1600" dirty="0" err="1" smtClean="0"/>
              <a:t>DOMParser.parseFromString</a:t>
            </a:r>
            <a:endParaRPr lang="en-US" sz="1600" dirty="0" smtClean="0"/>
          </a:p>
          <a:p>
            <a:pPr lvl="1"/>
            <a:r>
              <a:rPr lang="en-US" dirty="0" smtClean="0"/>
              <a:t>Also affects some Elements, Attributes, and CSS properties</a:t>
            </a:r>
          </a:p>
          <a:p>
            <a:pPr marL="342900" lvl="1" indent="0">
              <a:buNone/>
            </a:pPr>
            <a:endParaRPr lang="en-US" sz="2000" dirty="0"/>
          </a:p>
          <a:p>
            <a:pPr marL="342900" lvl="1" indent="0">
              <a:buNone/>
            </a:pPr>
            <a:r>
              <a:rPr lang="en-US" sz="2000" b="1" dirty="0"/>
              <a:t>Making HTML safer: details for </a:t>
            </a:r>
            <a:r>
              <a:rPr lang="en-US" sz="2000" b="1" dirty="0" err="1"/>
              <a:t>toStaticHTML</a:t>
            </a:r>
            <a:r>
              <a:rPr lang="en-US" sz="2000" b="1" dirty="0"/>
              <a:t> (Windows Store apps using JavaScript and HTML) (Windows) - </a:t>
            </a:r>
            <a:r>
              <a:rPr lang="en-US" sz="2000" b="1" dirty="0">
                <a:hlinkClick r:id="rId3"/>
              </a:rPr>
              <a:t>http://</a:t>
            </a:r>
            <a:r>
              <a:rPr lang="en-US" sz="2000" b="1" dirty="0" smtClean="0">
                <a:hlinkClick r:id="rId3"/>
              </a:rPr>
              <a:t>msdn.microsoft.com/en-us/library/windows/apps/hh465388.aspx</a:t>
            </a:r>
            <a:r>
              <a:rPr lang="en-US" sz="2000" b="1" dirty="0" smtClean="0"/>
              <a:t> </a:t>
            </a:r>
            <a:endParaRPr lang="en-US" sz="2000" dirty="0" smtClean="0"/>
          </a:p>
          <a:p>
            <a:endParaRPr lang="en-US" sz="3600" dirty="0" smtClean="0"/>
          </a:p>
        </p:txBody>
      </p:sp>
      <p:sp>
        <p:nvSpPr>
          <p:cNvPr id="2" name="Title 1"/>
          <p:cNvSpPr>
            <a:spLocks noGrp="1"/>
          </p:cNvSpPr>
          <p:nvPr>
            <p:ph type="title"/>
          </p:nvPr>
        </p:nvSpPr>
        <p:spPr/>
        <p:txBody>
          <a:bodyPr/>
          <a:lstStyle/>
          <a:p>
            <a:r>
              <a:rPr lang="en-US" dirty="0" smtClean="0"/>
              <a:t>Win RT &amp; JavaScript</a:t>
            </a:r>
            <a:br>
              <a:rPr lang="en-US" dirty="0" smtClean="0"/>
            </a:br>
            <a:endParaRPr lang="en-US" sz="4000" dirty="0">
              <a:gradFill>
                <a:gsLst>
                  <a:gs pos="1250">
                    <a:schemeClr val="tx2"/>
                  </a:gs>
                  <a:gs pos="99000">
                    <a:schemeClr val="tx2"/>
                  </a:gs>
                </a:gsLst>
                <a:lin ang="5400000" scaled="0"/>
              </a:gradFill>
            </a:endParaRPr>
          </a:p>
        </p:txBody>
      </p:sp>
    </p:spTree>
    <p:extLst>
      <p:ext uri="{BB962C8B-B14F-4D97-AF65-F5344CB8AC3E}">
        <p14:creationId xmlns:p14="http://schemas.microsoft.com/office/powerpoint/2010/main" val="42711923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 – How we do it.</a:t>
            </a:r>
            <a:endParaRPr lang="en-US" dirty="0"/>
          </a:p>
        </p:txBody>
      </p:sp>
      <p:sp>
        <p:nvSpPr>
          <p:cNvPr id="5" name="Text Placeholder 4"/>
          <p:cNvSpPr>
            <a:spLocks noGrp="1"/>
          </p:cNvSpPr>
          <p:nvPr>
            <p:ph type="body" sz="quarter" idx="12"/>
          </p:nvPr>
        </p:nvSpPr>
        <p:spPr/>
        <p:txBody>
          <a:bodyPr/>
          <a:lstStyle/>
          <a:p>
            <a:r>
              <a:rPr lang="en-US" dirty="0" smtClean="0"/>
              <a:t>Scalpel.. Clamps.. Sutures… and a lot of Duct Tape</a:t>
            </a:r>
            <a:endParaRPr lang="en-US" dirty="0"/>
          </a:p>
        </p:txBody>
      </p:sp>
    </p:spTree>
    <p:extLst>
      <p:ext uri="{BB962C8B-B14F-4D97-AF65-F5344CB8AC3E}">
        <p14:creationId xmlns:p14="http://schemas.microsoft.com/office/powerpoint/2010/main" val="1629255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Additional Resources</a:t>
            </a:r>
            <a:endParaRPr lang="en-US" dirty="0"/>
          </a:p>
        </p:txBody>
      </p:sp>
    </p:spTree>
    <p:extLst>
      <p:ext uri="{BB962C8B-B14F-4D97-AF65-F5344CB8AC3E}">
        <p14:creationId xmlns:p14="http://schemas.microsoft.com/office/powerpoint/2010/main" val="3212128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sz="3600" dirty="0" smtClean="0"/>
              <a:t>How to: Read and write to the social feed using the .NET client object model in SharePoint 2013</a:t>
            </a:r>
          </a:p>
          <a:p>
            <a:pPr lvl="1"/>
            <a:r>
              <a:rPr lang="en-US" sz="2000" dirty="0">
                <a:hlinkClick r:id="rId3"/>
              </a:rPr>
              <a:t>http://msdn.microsoft.com/en-us/library/jj163977(v=office.15).</a:t>
            </a:r>
            <a:r>
              <a:rPr lang="en-US" sz="2000" dirty="0" smtClean="0">
                <a:hlinkClick r:id="rId3"/>
              </a:rPr>
              <a:t>aspx</a:t>
            </a:r>
            <a:r>
              <a:rPr lang="en-US" sz="2000" dirty="0" smtClean="0"/>
              <a:t> </a:t>
            </a:r>
          </a:p>
          <a:p>
            <a:r>
              <a:rPr lang="en-US" sz="3600" dirty="0" smtClean="0"/>
              <a:t>Creating Windows Runtime Components in C# and VB</a:t>
            </a:r>
          </a:p>
          <a:p>
            <a:pPr lvl="1"/>
            <a:r>
              <a:rPr lang="en-US" sz="2000" dirty="0">
                <a:hlinkClick r:id="rId4"/>
              </a:rPr>
              <a:t>http://</a:t>
            </a:r>
            <a:r>
              <a:rPr lang="en-US" sz="2000" dirty="0" smtClean="0">
                <a:hlinkClick r:id="rId4"/>
              </a:rPr>
              <a:t>msdn.microsoft.com/en-us/library/windows/apps/br230301.aspx</a:t>
            </a:r>
            <a:r>
              <a:rPr lang="en-US" sz="2000" dirty="0" smtClean="0"/>
              <a:t> </a:t>
            </a:r>
            <a:endParaRPr lang="en-US" sz="2000" dirty="0"/>
          </a:p>
          <a:p>
            <a:r>
              <a:rPr lang="en-US" sz="3600" dirty="0" smtClean="0"/>
              <a:t>Walkthrough: Creating a simple component in C# or VB and calling it from JavaScript</a:t>
            </a:r>
          </a:p>
          <a:p>
            <a:pPr lvl="1"/>
            <a:r>
              <a:rPr lang="en-US" sz="2000" dirty="0">
                <a:hlinkClick r:id="rId5"/>
              </a:rPr>
              <a:t>http://</a:t>
            </a:r>
            <a:r>
              <a:rPr lang="en-US" sz="2000" dirty="0" smtClean="0">
                <a:hlinkClick r:id="rId5"/>
              </a:rPr>
              <a:t>msdn.microsoft.com/en-us/library/windows/apps/hh779077.aspx</a:t>
            </a:r>
            <a:r>
              <a:rPr lang="en-US" sz="2000" dirty="0" smtClean="0"/>
              <a:t> </a:t>
            </a:r>
            <a:endParaRPr lang="en-US" sz="2000" dirty="0"/>
          </a:p>
        </p:txBody>
      </p:sp>
      <p:sp>
        <p:nvSpPr>
          <p:cNvPr id="2" name="Title 1"/>
          <p:cNvSpPr>
            <a:spLocks noGrp="1"/>
          </p:cNvSpPr>
          <p:nvPr>
            <p:ph type="title"/>
          </p:nvPr>
        </p:nvSpPr>
        <p:spPr/>
        <p:txBody>
          <a:bodyPr/>
          <a:lstStyle/>
          <a:p>
            <a:r>
              <a:rPr lang="en-US" dirty="0" smtClean="0"/>
              <a:t>How do you think WE learn this stuff?</a:t>
            </a:r>
            <a:endParaRPr lang="en-US" sz="4000" dirty="0">
              <a:gradFill>
                <a:gsLst>
                  <a:gs pos="1250">
                    <a:schemeClr val="tx2"/>
                  </a:gs>
                  <a:gs pos="99000">
                    <a:schemeClr val="tx2"/>
                  </a:gs>
                </a:gsLst>
                <a:lin ang="5400000" scaled="0"/>
              </a:gradFill>
            </a:endParaRPr>
          </a:p>
        </p:txBody>
      </p:sp>
    </p:spTree>
    <p:extLst>
      <p:ext uri="{BB962C8B-B14F-4D97-AF65-F5344CB8AC3E}">
        <p14:creationId xmlns:p14="http://schemas.microsoft.com/office/powerpoint/2010/main" val="3526438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1" y="-46950"/>
            <a:ext cx="12436475" cy="2367124"/>
            <a:chOff x="0" y="-46033"/>
            <a:chExt cx="12188825" cy="2320920"/>
          </a:xfrm>
        </p:grpSpPr>
        <p:sp>
          <p:nvSpPr>
            <p:cNvPr id="13" name="Rectangle 12"/>
            <p:cNvSpPr/>
            <p:nvPr/>
          </p:nvSpPr>
          <p:spPr bwMode="auto">
            <a:xfrm>
              <a:off x="0" y="-46033"/>
              <a:ext cx="12188825" cy="1735133"/>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182880" rIns="182880" bIns="45718" numCol="1" rtlCol="0" anchor="t" anchorCtr="0" compatLnSpc="1">
              <a:prstTxWarp prst="textNoShape">
                <a:avLst/>
              </a:prstTxWarp>
            </a:bodyPr>
            <a:lstStyle/>
            <a:p>
              <a:pPr algn="ctr" defTabSz="932472" fontAlgn="base">
                <a:spcBef>
                  <a:spcPct val="0"/>
                </a:spcBef>
                <a:spcAft>
                  <a:spcPct val="0"/>
                </a:spcAft>
              </a:pPr>
              <a:endParaRPr lang="en-US" sz="2200" dirty="0">
                <a:gradFill>
                  <a:gsLst>
                    <a:gs pos="0">
                      <a:srgbClr val="FFFFFF"/>
                    </a:gs>
                    <a:gs pos="100000">
                      <a:srgbClr val="FFFFFF"/>
                    </a:gs>
                  </a:gsLst>
                  <a:lin ang="5400000" scaled="0"/>
                </a:gradFill>
                <a:latin typeface="Segoe Condensed" pitchFamily="34" charset="0"/>
              </a:endParaRPr>
            </a:p>
          </p:txBody>
        </p:sp>
        <p:sp>
          <p:nvSpPr>
            <p:cNvPr id="6" name="Right Triangle 5"/>
            <p:cNvSpPr/>
            <p:nvPr/>
          </p:nvSpPr>
          <p:spPr bwMode="auto">
            <a:xfrm rot="5400000">
              <a:off x="50006" y="1613694"/>
              <a:ext cx="612774" cy="709612"/>
            </a:xfrm>
            <a:prstGeom prst="rtTriangle">
              <a:avLst/>
            </a:prstGeom>
            <a:solidFill>
              <a:srgbClr val="0072C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51215" fontAlgn="base">
                <a:spcBef>
                  <a:spcPct val="0"/>
                </a:spcBef>
                <a:spcAft>
                  <a:spcPct val="0"/>
                </a:spcAft>
              </a:pPr>
              <a:endParaRPr lang="en-US" sz="2000" dirty="0">
                <a:gradFill>
                  <a:gsLst>
                    <a:gs pos="0">
                      <a:srgbClr val="FFFFFF"/>
                    </a:gs>
                    <a:gs pos="100000">
                      <a:srgbClr val="FFFFFF"/>
                    </a:gs>
                  </a:gsLst>
                  <a:lin ang="5400000" scaled="0"/>
                </a:gradFill>
              </a:endParaRPr>
            </a:p>
          </p:txBody>
        </p:sp>
      </p:grpSp>
      <p:sp>
        <p:nvSpPr>
          <p:cNvPr id="11" name="Text Placeholder 3"/>
          <p:cNvSpPr txBox="1">
            <a:spLocks/>
          </p:cNvSpPr>
          <p:nvPr/>
        </p:nvSpPr>
        <p:spPr>
          <a:xfrm>
            <a:off x="482688" y="2498276"/>
            <a:ext cx="7071847" cy="4093723"/>
          </a:xfrm>
          <a:prstGeom prst="rect">
            <a:avLst/>
          </a:prstGeom>
        </p:spPr>
        <p:txBody>
          <a:bodyPr lIns="93278" tIns="46639" rIns="93278" bIns="46639"/>
          <a:lstStyle>
            <a:lvl1pPr marL="336078" marR="0" indent="-336078" algn="l" defTabSz="914185" rtl="0" eaLnBrk="1" fontAlgn="auto" latinLnBrk="0" hangingPunct="1">
              <a:lnSpc>
                <a:spcPct val="90000"/>
              </a:lnSpc>
              <a:spcBef>
                <a:spcPct val="20000"/>
              </a:spcBef>
              <a:spcAft>
                <a:spcPts val="0"/>
              </a:spcAft>
              <a:buClrTx/>
              <a:buSzPct val="90000"/>
              <a:buFont typeface="Arial" pitchFamily="34" charset="0"/>
              <a:buChar char="•"/>
              <a:tabLst/>
              <a:defRPr sz="3900" kern="1200" spc="0" baseline="0">
                <a:gradFill>
                  <a:gsLst>
                    <a:gs pos="1250">
                      <a:schemeClr val="tx1"/>
                    </a:gs>
                    <a:gs pos="100000">
                      <a:schemeClr val="tx1"/>
                    </a:gs>
                  </a:gsLst>
                  <a:lin ang="5400000" scaled="0"/>
                </a:gradFill>
                <a:latin typeface="+mj-lt"/>
                <a:ea typeface="+mn-ea"/>
                <a:cs typeface="+mn-cs"/>
              </a:defRPr>
            </a:lvl1pPr>
            <a:lvl2pPr marL="572577" marR="0" indent="-236499" algn="l" defTabSz="914185"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84182"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08233"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32284"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14005"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99"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91"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84"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00000"/>
              </a:lnSpc>
              <a:spcBef>
                <a:spcPts val="1836"/>
              </a:spcBef>
              <a:buNone/>
            </a:pPr>
            <a:r>
              <a:rPr lang="en-US" sz="3300" dirty="0"/>
              <a:t>Evaluate this session now on </a:t>
            </a:r>
            <a:r>
              <a:rPr lang="en-US" sz="3300" dirty="0" err="1"/>
              <a:t>MySPC</a:t>
            </a:r>
            <a:r>
              <a:rPr lang="en-US" sz="3300" dirty="0"/>
              <a:t> </a:t>
            </a:r>
            <a:br>
              <a:rPr lang="en-US" sz="3300" dirty="0"/>
            </a:br>
            <a:r>
              <a:rPr lang="en-US" sz="3300" dirty="0"/>
              <a:t>using your laptop or mobile device: </a:t>
            </a:r>
            <a:r>
              <a:rPr lang="en-US" sz="2900" dirty="0">
                <a:latin typeface="+mn-lt"/>
                <a:hlinkClick r:id="rId2"/>
              </a:rPr>
              <a:t>http://myspc.sharepointconference.com</a:t>
            </a:r>
            <a:endParaRPr lang="en-US" sz="2900" dirty="0">
              <a:solidFill>
                <a:schemeClr val="tx1"/>
              </a:solidFill>
              <a:latin typeface="+mn-lt"/>
            </a:endParaRPr>
          </a:p>
        </p:txBody>
      </p:sp>
      <p:sp>
        <p:nvSpPr>
          <p:cNvPr id="17" name="Title 9"/>
          <p:cNvSpPr txBox="1">
            <a:spLocks/>
          </p:cNvSpPr>
          <p:nvPr/>
        </p:nvSpPr>
        <p:spPr>
          <a:xfrm>
            <a:off x="482687" y="179226"/>
            <a:ext cx="4736162" cy="1661200"/>
          </a:xfrm>
          <a:prstGeom prst="rect">
            <a:avLst/>
          </a:prstGeom>
        </p:spPr>
        <p:txBody>
          <a:bodyPr vert="horz" wrap="square" lIns="146274" tIns="91422" rIns="146274" bIns="91422" rtlCol="0" anchor="t">
            <a:noAutofit/>
          </a:bodyPr>
          <a:lstStyle>
            <a:lvl1pPr algn="l" defTabSz="914185" rtl="0" eaLnBrk="1" latinLnBrk="0" hangingPunct="1">
              <a:lnSpc>
                <a:spcPct val="90000"/>
              </a:lnSpc>
              <a:spcBef>
                <a:spcPct val="0"/>
              </a:spcBef>
              <a:buNone/>
              <a:defRPr lang="en-US" sz="5300"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8200" dirty="0" err="1">
                <a:solidFill>
                  <a:schemeClr val="bg1"/>
                </a:solidFill>
              </a:rPr>
              <a:t>MySPC</a:t>
            </a:r>
            <a:endParaRPr lang="en-US" sz="8200" dirty="0">
              <a:solidFill>
                <a:schemeClr val="bg1"/>
              </a:solidFill>
            </a:endParaRPr>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7774" y="6109310"/>
            <a:ext cx="1830338" cy="499354"/>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b="28498"/>
          <a:stretch/>
        </p:blipFill>
        <p:spPr>
          <a:xfrm>
            <a:off x="2396462" y="4416200"/>
            <a:ext cx="2478258" cy="1626691"/>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0785" y="2434322"/>
            <a:ext cx="4361382" cy="3264920"/>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79785" y="3374962"/>
            <a:ext cx="1572756" cy="2547596"/>
          </a:xfrm>
          <a:prstGeom prst="rect">
            <a:avLst/>
          </a:prstGeom>
        </p:spPr>
      </p:pic>
    </p:spTree>
    <p:extLst>
      <p:ext uri="{BB962C8B-B14F-4D97-AF65-F5344CB8AC3E}">
        <p14:creationId xmlns:p14="http://schemas.microsoft.com/office/powerpoint/2010/main" val="7914069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051" y="6079032"/>
            <a:ext cx="109743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2492700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dirty="0"/>
          </a:p>
        </p:txBody>
      </p:sp>
      <p:sp>
        <p:nvSpPr>
          <p:cNvPr id="5" name="Text Placeholder 4"/>
          <p:cNvSpPr>
            <a:spLocks noGrp="1"/>
          </p:cNvSpPr>
          <p:nvPr>
            <p:ph type="body" sz="quarter" idx="12"/>
          </p:nvPr>
        </p:nvSpPr>
        <p:spPr/>
        <p:txBody>
          <a:bodyPr/>
          <a:lstStyle/>
          <a:p>
            <a:r>
              <a:rPr lang="en-US" dirty="0" smtClean="0"/>
              <a:t>Mark Rackley – Summit 7 Systems</a:t>
            </a:r>
          </a:p>
          <a:p>
            <a:r>
              <a:rPr lang="en-US" dirty="0" smtClean="0"/>
              <a:t>Eric Harlan - Microsoft</a:t>
            </a:r>
          </a:p>
        </p:txBody>
      </p:sp>
    </p:spTree>
    <p:extLst>
      <p:ext uri="{BB962C8B-B14F-4D97-AF65-F5344CB8AC3E}">
        <p14:creationId xmlns:p14="http://schemas.microsoft.com/office/powerpoint/2010/main" val="191605256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Agenda</a:t>
            </a:r>
            <a:endParaRPr lang="en-US" dirty="0"/>
          </a:p>
        </p:txBody>
      </p:sp>
      <p:sp>
        <p:nvSpPr>
          <p:cNvPr id="6" name="Text Placeholder 5"/>
          <p:cNvSpPr>
            <a:spLocks noGrp="1"/>
          </p:cNvSpPr>
          <p:nvPr>
            <p:ph type="body" sz="quarter" idx="10"/>
          </p:nvPr>
        </p:nvSpPr>
        <p:spPr>
          <a:xfrm>
            <a:off x="274638" y="1212850"/>
            <a:ext cx="11887200" cy="5478423"/>
          </a:xfrm>
        </p:spPr>
        <p:txBody>
          <a:bodyPr/>
          <a:lstStyle/>
          <a:p>
            <a:r>
              <a:rPr lang="en-US" dirty="0" smtClean="0"/>
              <a:t>What are we going to build!?</a:t>
            </a:r>
          </a:p>
          <a:p>
            <a:pPr lvl="1"/>
            <a:r>
              <a:rPr lang="en-US" dirty="0" smtClean="0"/>
              <a:t>Lets start at the end</a:t>
            </a:r>
          </a:p>
          <a:p>
            <a:r>
              <a:rPr lang="en-US" dirty="0" smtClean="0"/>
              <a:t>What is Social?</a:t>
            </a:r>
          </a:p>
          <a:p>
            <a:pPr lvl="1"/>
            <a:r>
              <a:rPr lang="en-US" dirty="0" smtClean="0"/>
              <a:t>News feeds/Replies/Likes/Oh My</a:t>
            </a:r>
          </a:p>
          <a:p>
            <a:r>
              <a:rPr lang="en-US" dirty="0" smtClean="0"/>
              <a:t>Client Side Object Model (CSOM) Overview</a:t>
            </a:r>
          </a:p>
          <a:p>
            <a:pPr lvl="1"/>
            <a:r>
              <a:rPr lang="en-US" dirty="0" smtClean="0"/>
              <a:t>CSOM Social Features</a:t>
            </a:r>
          </a:p>
          <a:p>
            <a:r>
              <a:rPr lang="en-US" dirty="0" smtClean="0"/>
              <a:t>Win RT Overview</a:t>
            </a:r>
            <a:endParaRPr lang="en-US" dirty="0"/>
          </a:p>
          <a:p>
            <a:pPr lvl="1"/>
            <a:r>
              <a:rPr lang="en-US" dirty="0" smtClean="0"/>
              <a:t>Yay! New quirks to learn</a:t>
            </a:r>
            <a:endParaRPr lang="en-US" dirty="0"/>
          </a:p>
          <a:p>
            <a:r>
              <a:rPr lang="en-US" dirty="0" smtClean="0"/>
              <a:t>Demo - Lets build this thing</a:t>
            </a:r>
            <a:endParaRPr lang="en-US" dirty="0"/>
          </a:p>
          <a:p>
            <a:pPr lvl="1"/>
            <a:r>
              <a:rPr lang="en-US" dirty="0" smtClean="0"/>
              <a:t>Top to bottom with all the roadblocks and common mistakes</a:t>
            </a:r>
            <a:endParaRPr lang="en-US" dirty="0"/>
          </a:p>
          <a:p>
            <a:pPr lvl="1"/>
            <a:endParaRPr lang="en-US" dirty="0"/>
          </a:p>
        </p:txBody>
      </p:sp>
    </p:spTree>
    <p:extLst>
      <p:ext uri="{BB962C8B-B14F-4D97-AF65-F5344CB8AC3E}">
        <p14:creationId xmlns:p14="http://schemas.microsoft.com/office/powerpoint/2010/main" val="15682004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 – How it works</a:t>
            </a:r>
            <a:endParaRPr lang="en-US" dirty="0"/>
          </a:p>
        </p:txBody>
      </p:sp>
      <p:sp>
        <p:nvSpPr>
          <p:cNvPr id="5" name="Text Placeholder 4"/>
          <p:cNvSpPr>
            <a:spLocks noGrp="1"/>
          </p:cNvSpPr>
          <p:nvPr>
            <p:ph type="body" sz="quarter" idx="12"/>
          </p:nvPr>
        </p:nvSpPr>
        <p:spPr/>
        <p:txBody>
          <a:bodyPr/>
          <a:lstStyle/>
          <a:p>
            <a:r>
              <a:rPr lang="en-US" dirty="0" smtClean="0"/>
              <a:t>Yes Sir, you in the back</a:t>
            </a:r>
            <a:endParaRPr lang="en-US" dirty="0"/>
          </a:p>
        </p:txBody>
      </p:sp>
    </p:spTree>
    <p:extLst>
      <p:ext uri="{BB962C8B-B14F-4D97-AF65-F5344CB8AC3E}">
        <p14:creationId xmlns:p14="http://schemas.microsoft.com/office/powerpoint/2010/main" val="1750723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What is Social in 2013</a:t>
            </a:r>
            <a:br>
              <a:rPr lang="en-US" dirty="0" smtClean="0"/>
            </a:br>
            <a:r>
              <a:rPr lang="en-US" sz="2800" dirty="0" smtClean="0"/>
              <a:t>(its not all sharing photos and wasting company time)</a:t>
            </a:r>
            <a:endParaRPr lang="en-US" sz="2800" dirty="0"/>
          </a:p>
        </p:txBody>
      </p:sp>
    </p:spTree>
    <p:extLst>
      <p:ext uri="{BB962C8B-B14F-4D97-AF65-F5344CB8AC3E}">
        <p14:creationId xmlns:p14="http://schemas.microsoft.com/office/powerpoint/2010/main" val="4226128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bwMode="auto">
          <a:xfrm>
            <a:off x="269009" y="2128596"/>
            <a:ext cx="183369" cy="186521"/>
          </a:xfrm>
          <a:prstGeom prst="rect">
            <a:avLst/>
          </a:prstGeom>
          <a:noFill/>
          <a:ln w="3175">
            <a:solidFill>
              <a:srgbClr val="50505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26" name="Rectangle 25"/>
          <p:cNvSpPr/>
          <p:nvPr/>
        </p:nvSpPr>
        <p:spPr bwMode="auto">
          <a:xfrm>
            <a:off x="269009" y="2125663"/>
            <a:ext cx="2697480" cy="2744787"/>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Likes</a:t>
            </a:r>
          </a:p>
          <a:p>
            <a:pPr defTabSz="932472" fontAlgn="base">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Ratings</a:t>
            </a:r>
          </a:p>
          <a:p>
            <a:pPr defTabSz="932472" fontAlgn="base">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Feeds</a:t>
            </a:r>
          </a:p>
          <a:p>
            <a:pPr defTabSz="932472" fontAlgn="base">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Reputation </a:t>
            </a:r>
          </a:p>
          <a:p>
            <a:pPr defTabSz="932472" fontAlgn="base">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Mentions</a:t>
            </a:r>
          </a:p>
          <a:p>
            <a:pP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2" name="TextBox 1"/>
          <p:cNvSpPr txBox="1"/>
          <p:nvPr/>
        </p:nvSpPr>
        <p:spPr>
          <a:xfrm>
            <a:off x="274637" y="4870450"/>
            <a:ext cx="10966443" cy="1827213"/>
          </a:xfrm>
          <a:prstGeom prst="rect">
            <a:avLst/>
          </a:prstGeom>
          <a:noFill/>
        </p:spPr>
        <p:txBody>
          <a:bodyPr wrap="square" lIns="182880" tIns="146304" rIns="182880" bIns="146304" rtlCol="0">
            <a:noAutofit/>
          </a:bodyPr>
          <a:lstStyle/>
          <a:p>
            <a:pPr marL="231775">
              <a:lnSpc>
                <a:spcPct val="90000"/>
              </a:lnSpc>
              <a:spcAft>
                <a:spcPts val="600"/>
              </a:spcAft>
            </a:pPr>
            <a:r>
              <a:rPr lang="en-US" sz="1600" dirty="0" smtClean="0">
                <a:gradFill>
                  <a:gsLst>
                    <a:gs pos="1250">
                      <a:schemeClr val="tx1"/>
                    </a:gs>
                    <a:gs pos="99000">
                      <a:schemeClr val="tx1"/>
                    </a:gs>
                  </a:gsLst>
                  <a:lin ang="5400000" scaled="0"/>
                </a:gradFill>
              </a:rPr>
              <a:t>   </a:t>
            </a:r>
            <a:endParaRPr lang="en-US" sz="1600" dirty="0">
              <a:gradFill>
                <a:gsLst>
                  <a:gs pos="1250">
                    <a:schemeClr val="tx1"/>
                  </a:gs>
                  <a:gs pos="99000">
                    <a:schemeClr val="tx1"/>
                  </a:gs>
                </a:gsLst>
                <a:lin ang="5400000" scaled="0"/>
              </a:gradFill>
            </a:endParaRPr>
          </a:p>
        </p:txBody>
      </p:sp>
      <p:sp>
        <p:nvSpPr>
          <p:cNvPr id="3" name="Title 2"/>
          <p:cNvSpPr>
            <a:spLocks noGrp="1"/>
          </p:cNvSpPr>
          <p:nvPr>
            <p:ph type="title"/>
          </p:nvPr>
        </p:nvSpPr>
        <p:spPr/>
        <p:txBody>
          <a:bodyPr/>
          <a:lstStyle/>
          <a:p>
            <a:r>
              <a:rPr lang="en-US" dirty="0" smtClean="0"/>
              <a:t>Social </a:t>
            </a:r>
            <a:r>
              <a:rPr lang="en-US" dirty="0" err="1" smtClean="0"/>
              <a:t>Social</a:t>
            </a:r>
            <a:r>
              <a:rPr lang="en-US" dirty="0" smtClean="0"/>
              <a:t> </a:t>
            </a:r>
            <a:r>
              <a:rPr lang="en-US" dirty="0" err="1" smtClean="0"/>
              <a:t>Social</a:t>
            </a:r>
            <a:endParaRPr lang="en-US" dirty="0"/>
          </a:p>
        </p:txBody>
      </p:sp>
      <p:sp>
        <p:nvSpPr>
          <p:cNvPr id="4" name="Text Placeholder 3"/>
          <p:cNvSpPr>
            <a:spLocks noGrp="1"/>
          </p:cNvSpPr>
          <p:nvPr>
            <p:ph type="body" sz="quarter" idx="10"/>
          </p:nvPr>
        </p:nvSpPr>
        <p:spPr>
          <a:xfrm>
            <a:off x="274638" y="1212850"/>
            <a:ext cx="11887200" cy="849463"/>
          </a:xfrm>
        </p:spPr>
        <p:txBody>
          <a:bodyPr vert="horz" wrap="square" lIns="182880" tIns="146304" rIns="182880" bIns="146304" rtlCol="0">
            <a:spAutoFit/>
          </a:bodyPr>
          <a:lstStyle/>
          <a:p>
            <a:r>
              <a:rPr lang="en-US" dirty="0">
                <a:gradFill>
                  <a:gsLst>
                    <a:gs pos="0">
                      <a:schemeClr val="tx2"/>
                    </a:gs>
                    <a:gs pos="86000">
                      <a:schemeClr val="tx2"/>
                    </a:gs>
                  </a:gsLst>
                  <a:lin ang="5400000" scaled="0"/>
                </a:gradFill>
              </a:rPr>
              <a:t>What’s it all mean man!?</a:t>
            </a:r>
          </a:p>
        </p:txBody>
      </p:sp>
    </p:spTree>
    <p:extLst>
      <p:ext uri="{BB962C8B-B14F-4D97-AF65-F5344CB8AC3E}">
        <p14:creationId xmlns:p14="http://schemas.microsoft.com/office/powerpoint/2010/main" val="1843797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8" y="2125663"/>
            <a:ext cx="11887200" cy="3921073"/>
          </a:xfrm>
        </p:spPr>
        <p:txBody>
          <a:bodyPr/>
          <a:lstStyle/>
          <a:p>
            <a:r>
              <a:rPr lang="en-US" sz="2800" dirty="0" err="1" smtClean="0"/>
              <a:t>Microfeed</a:t>
            </a:r>
            <a:r>
              <a:rPr lang="en-US" sz="2800" dirty="0" smtClean="0"/>
              <a:t> posts can be “liked” by all. Likes in community sites and conversations are restricted in view</a:t>
            </a:r>
            <a:endParaRPr lang="en-US" sz="1200" dirty="0" smtClean="0"/>
          </a:p>
          <a:p>
            <a:r>
              <a:rPr lang="en-US" sz="2800" dirty="0" smtClean="0"/>
              <a:t>Community </a:t>
            </a:r>
            <a:r>
              <a:rPr lang="en-US" sz="2800" dirty="0"/>
              <a:t>Site rolls up content</a:t>
            </a:r>
          </a:p>
          <a:p>
            <a:r>
              <a:rPr lang="en-US" sz="2800" dirty="0" smtClean="0"/>
              <a:t>@Mentions drop down selection is populated by the users followed and users in profile database. Think federated.</a:t>
            </a:r>
          </a:p>
          <a:p>
            <a:r>
              <a:rPr lang="en-US" sz="2800" dirty="0" smtClean="0"/>
              <a:t>Company feeds are micro blogging feeds for </a:t>
            </a:r>
            <a:r>
              <a:rPr lang="en-US" sz="2800" dirty="0" err="1" smtClean="0"/>
              <a:t>Noobs</a:t>
            </a:r>
            <a:r>
              <a:rPr lang="en-US" sz="2800" dirty="0" smtClean="0"/>
              <a:t>!</a:t>
            </a:r>
          </a:p>
          <a:p>
            <a:endParaRPr lang="en-US" sz="2800" dirty="0"/>
          </a:p>
          <a:p>
            <a:endParaRPr lang="en-US" dirty="0" smtClean="0"/>
          </a:p>
        </p:txBody>
      </p:sp>
      <p:sp>
        <p:nvSpPr>
          <p:cNvPr id="2" name="Title 1"/>
          <p:cNvSpPr>
            <a:spLocks noGrp="1"/>
          </p:cNvSpPr>
          <p:nvPr>
            <p:ph type="title"/>
          </p:nvPr>
        </p:nvSpPr>
        <p:spPr/>
        <p:txBody>
          <a:bodyPr/>
          <a:lstStyle/>
          <a:p>
            <a:r>
              <a:rPr lang="en-US" dirty="0" smtClean="0"/>
              <a:t>Social</a:t>
            </a:r>
            <a:br>
              <a:rPr lang="en-US" dirty="0" smtClean="0"/>
            </a:br>
            <a:endParaRPr lang="en-US" sz="4000" dirty="0">
              <a:gradFill>
                <a:gsLst>
                  <a:gs pos="1250">
                    <a:schemeClr val="tx2"/>
                  </a:gs>
                  <a:gs pos="99000">
                    <a:schemeClr val="tx2"/>
                  </a:gs>
                </a:gsLst>
                <a:lin ang="5400000" scaled="0"/>
              </a:gradFill>
            </a:endParaRPr>
          </a:p>
        </p:txBody>
      </p:sp>
    </p:spTree>
    <p:extLst>
      <p:ext uri="{BB962C8B-B14F-4D97-AF65-F5344CB8AC3E}">
        <p14:creationId xmlns:p14="http://schemas.microsoft.com/office/powerpoint/2010/main" val="3360187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bwMode="auto">
          <a:xfrm>
            <a:off x="269009" y="2128596"/>
            <a:ext cx="183369" cy="186521"/>
          </a:xfrm>
          <a:prstGeom prst="rect">
            <a:avLst/>
          </a:prstGeom>
          <a:noFill/>
          <a:ln w="3175">
            <a:solidFill>
              <a:srgbClr val="50505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26" name="Rectangle 25"/>
          <p:cNvSpPr/>
          <p:nvPr/>
        </p:nvSpPr>
        <p:spPr bwMode="auto">
          <a:xfrm>
            <a:off x="269009" y="2125663"/>
            <a:ext cx="2697480" cy="2744787"/>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800" dirty="0">
                <a:gradFill>
                  <a:gsLst>
                    <a:gs pos="0">
                      <a:srgbClr val="FFFFFF"/>
                    </a:gs>
                    <a:gs pos="100000">
                      <a:srgbClr val="FFFFFF"/>
                    </a:gs>
                  </a:gsLst>
                  <a:lin ang="5400000" scaled="0"/>
                </a:gradFill>
                <a:ea typeface="Segoe UI" pitchFamily="34" charset="0"/>
                <a:cs typeface="Segoe UI" pitchFamily="34" charset="0"/>
              </a:rPr>
              <a:t>Likes</a:t>
            </a:r>
          </a:p>
          <a:p>
            <a:pPr defTabSz="932472" fontAlgn="base">
              <a:spcBef>
                <a:spcPct val="0"/>
              </a:spcBef>
              <a:spcAft>
                <a:spcPct val="0"/>
              </a:spcAft>
            </a:pPr>
            <a:r>
              <a:rPr lang="en-US" sz="2800" dirty="0">
                <a:gradFill>
                  <a:gsLst>
                    <a:gs pos="0">
                      <a:srgbClr val="FFFFFF"/>
                    </a:gs>
                    <a:gs pos="100000">
                      <a:srgbClr val="FFFFFF"/>
                    </a:gs>
                  </a:gsLst>
                  <a:lin ang="5400000" scaled="0"/>
                </a:gradFill>
                <a:ea typeface="Segoe UI" pitchFamily="34" charset="0"/>
                <a:cs typeface="Segoe UI" pitchFamily="34" charset="0"/>
              </a:rPr>
              <a:t>Ratings</a:t>
            </a:r>
          </a:p>
          <a:p>
            <a:pPr defTabSz="932472" fontAlgn="base">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Feeds</a:t>
            </a:r>
          </a:p>
          <a:p>
            <a:pPr defTabSz="932472" fontAlgn="base">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Reputation </a:t>
            </a:r>
            <a:endParaRPr lang="en-US" sz="2800" dirty="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r>
              <a:rPr lang="en-US" sz="2800" dirty="0">
                <a:gradFill>
                  <a:gsLst>
                    <a:gs pos="0">
                      <a:srgbClr val="FFFFFF"/>
                    </a:gs>
                    <a:gs pos="100000">
                      <a:srgbClr val="FFFFFF"/>
                    </a:gs>
                  </a:gsLst>
                  <a:lin ang="5400000" scaled="0"/>
                </a:gradFill>
                <a:ea typeface="Segoe UI" pitchFamily="34" charset="0"/>
                <a:cs typeface="Segoe UI" pitchFamily="34" charset="0"/>
              </a:rPr>
              <a:t>Mentions</a:t>
            </a:r>
          </a:p>
          <a:p>
            <a:pPr defTabSz="932472" fontAlgn="base">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 </a:t>
            </a: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27" name="Rectangle 26"/>
          <p:cNvSpPr/>
          <p:nvPr/>
        </p:nvSpPr>
        <p:spPr bwMode="auto">
          <a:xfrm>
            <a:off x="3011966" y="2125663"/>
            <a:ext cx="2697480" cy="2744787"/>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Follows</a:t>
            </a:r>
          </a:p>
          <a:p>
            <a:pPr defTabSz="932472" fontAlgn="base">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Sites</a:t>
            </a:r>
          </a:p>
          <a:p>
            <a:pPr defTabSz="932472" fontAlgn="base">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Users</a:t>
            </a:r>
          </a:p>
          <a:p>
            <a:pPr defTabSz="932472" fontAlgn="base">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Documents</a:t>
            </a:r>
          </a:p>
          <a:p>
            <a:pPr defTabSz="932472" fontAlgn="base">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Recommends</a:t>
            </a:r>
          </a:p>
          <a:p>
            <a:pP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extBox 1"/>
          <p:cNvSpPr txBox="1"/>
          <p:nvPr/>
        </p:nvSpPr>
        <p:spPr>
          <a:xfrm>
            <a:off x="274637" y="4870450"/>
            <a:ext cx="10966443" cy="1827213"/>
          </a:xfrm>
          <a:prstGeom prst="rect">
            <a:avLst/>
          </a:prstGeom>
          <a:noFill/>
        </p:spPr>
        <p:txBody>
          <a:bodyPr wrap="square" lIns="182880" tIns="146304" rIns="182880" bIns="146304" rtlCol="0">
            <a:noAutofit/>
          </a:bodyPr>
          <a:lstStyle/>
          <a:p>
            <a:pPr marL="231775">
              <a:lnSpc>
                <a:spcPct val="90000"/>
              </a:lnSpc>
              <a:spcAft>
                <a:spcPts val="600"/>
              </a:spcAft>
            </a:pPr>
            <a:r>
              <a:rPr lang="en-US" sz="1600" dirty="0" smtClean="0">
                <a:gradFill>
                  <a:gsLst>
                    <a:gs pos="1250">
                      <a:schemeClr val="tx1"/>
                    </a:gs>
                    <a:gs pos="99000">
                      <a:schemeClr val="tx1"/>
                    </a:gs>
                  </a:gsLst>
                  <a:lin ang="5400000" scaled="0"/>
                </a:gradFill>
              </a:rPr>
              <a:t>   </a:t>
            </a:r>
            <a:endParaRPr lang="en-US" sz="1600" dirty="0">
              <a:gradFill>
                <a:gsLst>
                  <a:gs pos="1250">
                    <a:schemeClr val="tx1"/>
                  </a:gs>
                  <a:gs pos="99000">
                    <a:schemeClr val="tx1"/>
                  </a:gs>
                </a:gsLst>
                <a:lin ang="5400000" scaled="0"/>
              </a:gradFill>
            </a:endParaRPr>
          </a:p>
        </p:txBody>
      </p:sp>
      <p:sp>
        <p:nvSpPr>
          <p:cNvPr id="3" name="Title 2"/>
          <p:cNvSpPr>
            <a:spLocks noGrp="1"/>
          </p:cNvSpPr>
          <p:nvPr>
            <p:ph type="title"/>
          </p:nvPr>
        </p:nvSpPr>
        <p:spPr/>
        <p:txBody>
          <a:bodyPr/>
          <a:lstStyle/>
          <a:p>
            <a:r>
              <a:rPr lang="en-US" dirty="0" smtClean="0"/>
              <a:t>Social </a:t>
            </a:r>
            <a:r>
              <a:rPr lang="en-US" dirty="0" err="1" smtClean="0"/>
              <a:t>Social</a:t>
            </a:r>
            <a:r>
              <a:rPr lang="en-US" dirty="0" smtClean="0"/>
              <a:t> </a:t>
            </a:r>
            <a:r>
              <a:rPr lang="en-US" dirty="0" err="1" smtClean="0"/>
              <a:t>Social</a:t>
            </a:r>
            <a:endParaRPr lang="en-US" dirty="0"/>
          </a:p>
        </p:txBody>
      </p:sp>
      <p:sp>
        <p:nvSpPr>
          <p:cNvPr id="4" name="Text Placeholder 3"/>
          <p:cNvSpPr>
            <a:spLocks noGrp="1"/>
          </p:cNvSpPr>
          <p:nvPr>
            <p:ph type="body" sz="quarter" idx="10"/>
          </p:nvPr>
        </p:nvSpPr>
        <p:spPr>
          <a:xfrm>
            <a:off x="274638" y="1212850"/>
            <a:ext cx="11887200" cy="849463"/>
          </a:xfrm>
        </p:spPr>
        <p:txBody>
          <a:bodyPr vert="horz" wrap="square" lIns="182880" tIns="146304" rIns="182880" bIns="146304" rtlCol="0">
            <a:spAutoFit/>
          </a:bodyPr>
          <a:lstStyle/>
          <a:p>
            <a:r>
              <a:rPr lang="en-US" dirty="0" smtClean="0">
                <a:gradFill>
                  <a:gsLst>
                    <a:gs pos="0">
                      <a:schemeClr val="tx2"/>
                    </a:gs>
                    <a:gs pos="86000">
                      <a:schemeClr val="tx2"/>
                    </a:gs>
                  </a:gsLst>
                  <a:lin ang="5400000" scaled="0"/>
                </a:gradFill>
              </a:rPr>
              <a:t>What’s it all mean man!?</a:t>
            </a:r>
            <a:endParaRPr lang="en-US" dirty="0">
              <a:gradFill>
                <a:gsLst>
                  <a:gs pos="0">
                    <a:schemeClr val="tx2"/>
                  </a:gs>
                  <a:gs pos="86000">
                    <a:schemeClr val="tx2"/>
                  </a:gs>
                </a:gsLst>
                <a:lin ang="5400000" scaled="0"/>
              </a:gradFill>
            </a:endParaRPr>
          </a:p>
        </p:txBody>
      </p:sp>
    </p:spTree>
    <p:extLst>
      <p:ext uri="{BB962C8B-B14F-4D97-AF65-F5344CB8AC3E}">
        <p14:creationId xmlns:p14="http://schemas.microsoft.com/office/powerpoint/2010/main" val="2404811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SPC2012_Developer_Template_16x9">
  <a:themeElements>
    <a:clrScheme name="SPC2012 - Developer">
      <a:dk1>
        <a:srgbClr val="505050"/>
      </a:dk1>
      <a:lt1>
        <a:srgbClr val="FFFFFF"/>
      </a:lt1>
      <a:dk2>
        <a:srgbClr val="012654"/>
      </a:dk2>
      <a:lt2>
        <a:srgbClr val="00AEEF"/>
      </a:lt2>
      <a:accent1>
        <a:srgbClr val="00A651"/>
      </a:accent1>
      <a:accent2>
        <a:srgbClr val="F26522"/>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2.xml><?xml version="1.0" encoding="utf-8"?>
<a:theme xmlns:a="http://schemas.openxmlformats.org/drawingml/2006/main" name="5-30072_SPC2012_Developer_Template_16x9_Light">
  <a:themeElements>
    <a:clrScheme name="SPC2012 - Developer">
      <a:dk1>
        <a:srgbClr val="505050"/>
      </a:dk1>
      <a:lt1>
        <a:srgbClr val="FFFFFF"/>
      </a:lt1>
      <a:dk2>
        <a:srgbClr val="012654"/>
      </a:dk2>
      <a:lt2>
        <a:srgbClr val="00AEEF"/>
      </a:lt2>
      <a:accent1>
        <a:srgbClr val="00A651"/>
      </a:accent1>
      <a:accent2>
        <a:srgbClr val="F26522"/>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F943C65EE9652644877590F39FC422DC" ma:contentTypeVersion="73" ma:contentTypeDescription="" ma:contentTypeScope="" ma:versionID="94f318fc1d6dfb4c762b81d0eea8859a">
  <xsd:schema xmlns:xsd="http://www.w3.org/2001/XMLSchema" xmlns:xs="http://www.w3.org/2001/XMLSchema" xmlns:p="http://schemas.microsoft.com/office/2006/metadata/properties" xmlns:ns1="http://schemas.microsoft.com/sharepoint/v3" xmlns:ns2="2295e2e7-0eeb-498e-8716-217bb2ee6ee3" xmlns:ns3="032d541b-1b4e-4d91-93c7-b10533c52f73" xmlns:ns4="230e9df3-be65-4c73-a93b-d1236ebd677e" targetNamespace="http://schemas.microsoft.com/office/2006/metadata/properties" ma:root="true" ma:fieldsID="75074476dc966ccddfb3f34adbaed049" ns1:_="" ns2:_="" ns3:_="" ns4:_="">
    <xsd:import namespace="http://schemas.microsoft.com/sharepoint/v3"/>
    <xsd:import namespace="2295e2e7-0eeb-498e-8716-217bb2ee6ee3"/>
    <xsd:import namespace="032d541b-1b4e-4d91-93c7-b10533c52f73"/>
    <xsd:import namespace="230e9df3-be65-4c73-a93b-d1236ebd677e"/>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3:Speaker" minOccurs="0"/>
                <xsd:element ref="ns2:Session_x0020_Code" minOccurs="0"/>
                <xsd:element ref="ns2:MS_x0020_Content_x0020_Owner" minOccurs="0"/>
                <xsd:element ref="ns1:AverageRating" minOccurs="0"/>
                <xsd:element ref="ns1:RatingCount" minOccurs="0"/>
                <xsd:element ref="ns4:TaxCatchAll" minOccurs="0"/>
                <xsd:element ref="ns2:ProductTaxHTField0" minOccurs="0"/>
                <xsd:element ref="ns4:TaxCatchAllLabel" minOccurs="0"/>
                <xsd:element ref="ns2:CampaignTaxHTField0" minOccurs="0"/>
                <xsd:element ref="ns2:TrackTaxHTField0" minOccurs="0"/>
                <xsd:element ref="ns2:Event_x0020_VenueTaxHTField0" minOccurs="0"/>
                <xsd:element ref="ns2:AudienceTaxHTField0" minOccurs="0"/>
                <xsd:element ref="ns2:Event_x0020_LocationTaxHTField0" minOccurs="0"/>
                <xsd:element ref="ns2:Event1TaxHTField0" minOccurs="0"/>
                <xsd:element ref="ns2:MS_x0020_Speaker" minOccurs="0"/>
                <xsd:element ref="ns2:External_x0020_Speake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15" nillable="true" ma:displayName="Rating (0-5)" ma:decimals="2" ma:description="Average value of all the ratings that have been submitted" ma:internalName="AverageRating" ma:readOnly="true">
      <xsd:simpleType>
        <xsd:restriction base="dms:Number"/>
      </xsd:simpleType>
    </xsd:element>
    <xsd:element name="RatingCount" ma:index="16" nillable="true" ma:displayName="Number of Ratings" ma:decimals="0" ma:description="Number of ratings submitted" ma:internalName="RatingCount" ma:readOnly="tru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Session_x0020_Code" ma:index="12" nillable="true" ma:displayName="Session Code" ma:internalName="Session_x0020_Code" ma:readOnly="false">
      <xsd:simpleType>
        <xsd:restriction base="dms:Text">
          <xsd:maxLength value="255"/>
        </xsd:restriction>
      </xsd:simpleType>
    </xsd:element>
    <xsd:element name="MS_x0020_Content_x0020_Owner" ma:index="14"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e385fb40-52d4-4fae-9c5b-3e8ff8a5878e" ma:termSetId="3005e9c6-5dbe-483c-971d-51ba052e9268" ma:anchorId="00000000-0000-0000-0000-000000000000" ma:open="false" ma:isKeyword="false">
      <xsd:complexType>
        <xsd:sequence>
          <xsd:element ref="pc:Terms" minOccurs="0" maxOccurs="1"/>
        </xsd:sequence>
      </xsd:complexType>
    </xsd:element>
    <xsd:element name="CampaignTaxHTField0" ma:index="22" nillable="true" ma:taxonomy="true" ma:internalName="CampaignTaxHTField0" ma:taxonomyFieldName="Campaign" ma:displayName="Campaign" ma:default="" ma:fieldId="{bcb0c99d-b00c-42c6-a16b-e1e19731231d}" ma:sspId="e385fb40-52d4-4fae-9c5b-3e8ff8a5878e" ma:termSetId="769410c5-f612-414c-bc8d-14eb300b4117"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default="" ma:fieldId="{95cacdfb-fc4c-4855-b7e7-906e6cf614c7}" ma:sspId="e385fb40-52d4-4fae-9c5b-3e8ff8a5878e" ma:termSetId="0e8a185d-72dd-4c1d-8327-06082ee7fbb4"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default="" ma:fieldId="{72225233-bea3-47c9-bcc0-70aff672e91a}" ma:sspId="e385fb40-52d4-4fae-9c5b-3e8ff8a5878e" ma:termSetId="8280d8e6-c94b-487a-bd8b-a7d74984b60f" ma:anchorId="00000000-0000-0000-0000-000000000000" ma:open="false" ma:isKeyword="false">
      <xsd:complexType>
        <xsd:sequence>
          <xsd:element ref="pc:Terms" minOccurs="0" maxOccurs="1"/>
        </xsd:sequence>
      </xsd:complexType>
    </xsd:element>
    <xsd:element name="AudienceTaxHTField0" ma:index="26" nillable="true" ma:taxonomy="true" ma:internalName="AudienceTaxHTField0" ma:taxonomyFieldName="Audience" ma:displayName="Audience" ma:default="" ma:fieldId="{6a4ad93e-f836-4089-85dd-0b5a8d4c5063}" ma:taxonomyMulti="true" ma:sspId="e385fb40-52d4-4fae-9c5b-3e8ff8a5878e" ma:termSetId="147febbf-7221-47e1-ac97-bfa1a8e909cb"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default="" ma:fieldId="{721246b6-18f0-4d78-9fb7-960f4884f52f}" ma:sspId="e385fb40-52d4-4fae-9c5b-3e8ff8a5878e" ma:termSetId="9f38d074-2cf4-4ed1-a6e5-5a4bce426041" ma:anchorId="00000000-0000-0000-0000-000000000000" ma:open="false" ma:isKeyword="false">
      <xsd:complexType>
        <xsd:sequence>
          <xsd:element ref="pc:Terms" minOccurs="0" maxOccurs="1"/>
        </xsd:sequence>
      </xsd:complexType>
    </xsd:element>
    <xsd:element name="Event1TaxHTField0" ma:index="30" ma:taxonomy="true" ma:internalName="Event1TaxHTField0" ma:taxonomyFieldName="Event1" ma:displayName="Event Name" ma:default="" ma:fieldId="{173efa96-a0c5-4b7e-a5c5-ebf0027a79b9}" ma:sspId="e385fb40-52d4-4fae-9c5b-3e8ff8a5878e" ma:termSetId="a93ddb37-2243-4aad-9cf2-0d00c5bfa8eb" ma:anchorId="00000000-0000-0000-0000-000000000000" ma:open="false" ma:isKeyword="false">
      <xsd:complexType>
        <xsd:sequence>
          <xsd:element ref="pc:Terms" minOccurs="0" maxOccurs="1"/>
        </xsd:sequence>
      </xsd:complexType>
    </xsd:element>
    <xsd:element name="MS_x0020_Speaker" ma:index="31" nillable="true" ma:displayName="MS Speaker" ma:hidden="true"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32" nillable="true" ma:displayName="External Speaker" ma:hidden="true" ma:internalName="External_x0020_Speaker" ma:readOnly="false">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32d541b-1b4e-4d91-93c7-b10533c52f73" elementFormDefault="qualified">
    <xsd:import namespace="http://schemas.microsoft.com/office/2006/documentManagement/types"/>
    <xsd:import namespace="http://schemas.microsoft.com/office/infopath/2007/PartnerControls"/>
    <xsd:element name="Speaker" ma:index="8" nillable="true" ma:displayName="Speaker" ma:internalName="Speaker">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2012-11-15T08:00:00+00:00</Event_x0020_End_x0020_Date>
    <Event_x0020_Start_x0020_Date xmlns="2295e2e7-0eeb-498e-8716-217bb2ee6ee3">2012-11-12T08:00:00+00:00</Event_x0020_Start_x0020_Date>
    <MS_x0020_Speaker xmlns="2295e2e7-0eeb-498e-8716-217bb2ee6ee3">
      <UserInfo>
        <DisplayName/>
        <AccountId xsi:nil="true"/>
        <AccountType/>
      </UserInfo>
    </MS_x0020_Speaker>
    <External_x0020_Speaker xmlns="2295e2e7-0eeb-498e-8716-217bb2ee6ee3">Mark Rackley, Eric Harlan</External_x0020_Speaker>
    <Session_x0020_Code xmlns="2295e2e7-0eeb-498e-8716-217bb2ee6ee3">SPC207</Session_x0020_Code>
    <ProductTaxHTField0 xmlns="2295e2e7-0eeb-498e-8716-217bb2ee6ee3">
      <Terms xmlns="http://schemas.microsoft.com/office/infopath/2007/PartnerControls"/>
    </ProductTaxHTField0>
    <Presentation_x0020_Date xmlns="2295e2e7-0eeb-498e-8716-217bb2ee6ee3">2012-11-14T08:00:00+00:00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Las Vegas</TermName>
          <TermId xmlns="http://schemas.microsoft.com/office/infopath/2007/PartnerControls">e731b1e0-234c-4781-a780-e65aa36c0b98</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Microsoft SharePoint Conference</TermName>
          <TermId xmlns="http://schemas.microsoft.com/office/infopath/2007/PartnerControls">a629e079-6b4e-41d1-9641-98de5e4410b7</TermId>
        </TermInfo>
      </Terms>
    </Event1TaxHTField0>
    <MS_x0020_Content_x0020_Owner xmlns="2295e2e7-0eeb-498e-8716-217bb2ee6ee3">
      <UserInfo>
        <DisplayName/>
        <AccountId xsi:nil="true"/>
        <AccountType/>
      </UserInfo>
    </MS_x0020_Content_x0020_Owner>
    <Event_x0020_VenueTaxHTField0 xmlns="2295e2e7-0eeb-498e-8716-217bb2ee6ee3">
      <Terms xmlns="http://schemas.microsoft.com/office/infopath/2007/PartnerControls">
        <TermInfo xmlns="http://schemas.microsoft.com/office/infopath/2007/PartnerControls">
          <TermName xmlns="http://schemas.microsoft.com/office/infopath/2007/PartnerControls">Mandalay Bay Resort and Casino</TermName>
          <TermId xmlns="http://schemas.microsoft.com/office/infopath/2007/PartnerControls">fc459485-1b13-4ce3-bfeb-ea2ace2bf8f6</TermId>
        </TermInfo>
      </Terms>
    </Event_x0020_VenueTaxHTField0>
    <TaxCatchAll xmlns="230e9df3-be65-4c73-a93b-d1236ebd677e">
      <Value>316</Value>
      <Value>282</Value>
      <Value>355</Value>
    </TaxCatchAll>
    <AudienceTaxHTField0 xmlns="2295e2e7-0eeb-498e-8716-217bb2ee6ee3">
      <Terms xmlns="http://schemas.microsoft.com/office/infopath/2007/PartnerControls"/>
    </AudienceTaxHTField0>
    <Speaker xmlns="032d541b-1b4e-4d91-93c7-b10533c52f73">Mark Rackley, Eric Harlan </Speaker>
    <AverageRating xmlns="http://schemas.microsoft.com/sharepoint/v3" xsi:nil="true"/>
  </documentManagement>
</p:properties>
</file>

<file path=customXml/itemProps1.xml><?xml version="1.0" encoding="utf-8"?>
<ds:datastoreItem xmlns:ds="http://schemas.openxmlformats.org/officeDocument/2006/customXml" ds:itemID="{C6685DC9-7643-4210-8DB0-3AD3E2B0458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295e2e7-0eeb-498e-8716-217bb2ee6ee3"/>
    <ds:schemaRef ds:uri="032d541b-1b4e-4d91-93c7-b10533c52f73"/>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3.xml><?xml version="1.0" encoding="utf-8"?>
<ds:datastoreItem xmlns:ds="http://schemas.openxmlformats.org/officeDocument/2006/customXml" ds:itemID="{F990F116-B58F-4255-B05B-DA3808E0E5C6}">
  <ds:schemaRefs>
    <ds:schemaRef ds:uri="http://schemas.microsoft.com/office/2006/documentManagement/types"/>
    <ds:schemaRef ds:uri="http://purl.org/dc/dcmitype/"/>
    <ds:schemaRef ds:uri="http://www.w3.org/XML/1998/namespace"/>
    <ds:schemaRef ds:uri="http://schemas.microsoft.com/office/infopath/2007/PartnerControls"/>
    <ds:schemaRef ds:uri="http://schemas.openxmlformats.org/package/2006/metadata/core-properties"/>
    <ds:schemaRef ds:uri="2295e2e7-0eeb-498e-8716-217bb2ee6ee3"/>
    <ds:schemaRef ds:uri="http://purl.org/dc/elements/1.1/"/>
    <ds:schemaRef ds:uri="http://schemas.microsoft.com/office/2006/metadata/properties"/>
    <ds:schemaRef ds:uri="http://purl.org/dc/terms/"/>
    <ds:schemaRef ds:uri="230e9df3-be65-4c73-a93b-d1236ebd677e"/>
    <ds:schemaRef ds:uri="032d541b-1b4e-4d91-93c7-b10533c52f73"/>
    <ds:schemaRef ds:uri="http://schemas.microsoft.com/sharepoint/v3"/>
  </ds:schemaRefs>
</ds:datastoreItem>
</file>

<file path=docProps/app.xml><?xml version="1.0" encoding="utf-8"?>
<Properties xmlns="http://schemas.openxmlformats.org/officeDocument/2006/extended-properties" xmlns:vt="http://schemas.openxmlformats.org/officeDocument/2006/docPropsVTypes">
  <Template>SPC2012_Developer_Template_16x9</Template>
  <TotalTime>2284</TotalTime>
  <Words>2485</Words>
  <Application>Microsoft Office PowerPoint</Application>
  <PresentationFormat>Custom</PresentationFormat>
  <Paragraphs>247</Paragraphs>
  <Slides>29</Slides>
  <Notes>14</Notes>
  <HiddenSlides>0</HiddenSlides>
  <MMClips>0</MMClips>
  <ScaleCrop>false</ScaleCrop>
  <HeadingPairs>
    <vt:vector size="4" baseType="variant">
      <vt:variant>
        <vt:lpstr>Theme</vt:lpstr>
      </vt:variant>
      <vt:variant>
        <vt:i4>2</vt:i4>
      </vt:variant>
      <vt:variant>
        <vt:lpstr>Slide Titles</vt:lpstr>
      </vt:variant>
      <vt:variant>
        <vt:i4>29</vt:i4>
      </vt:variant>
    </vt:vector>
  </HeadingPairs>
  <TitlesOfParts>
    <vt:vector size="31" baseType="lpstr">
      <vt:lpstr>SPC2012_Developer_Template_16x9</vt:lpstr>
      <vt:lpstr>5-30072_SPC2012_Developer_Template_16x9_Light</vt:lpstr>
      <vt:lpstr>PowerPoint Presentation</vt:lpstr>
      <vt:lpstr>SharePoint 2013 – Fun with SharePoint Social, CSOM and Windows 8 </vt:lpstr>
      <vt:lpstr>PowerPoint Presentation</vt:lpstr>
      <vt:lpstr>Agenda</vt:lpstr>
      <vt:lpstr>Demo – How it works</vt:lpstr>
      <vt:lpstr>What is Social in 2013 (its not all sharing photos and wasting company time)</vt:lpstr>
      <vt:lpstr>Social Social Social</vt:lpstr>
      <vt:lpstr>Social </vt:lpstr>
      <vt:lpstr>Social Social Social</vt:lpstr>
      <vt:lpstr>Social </vt:lpstr>
      <vt:lpstr>Social Social Social</vt:lpstr>
      <vt:lpstr>Social </vt:lpstr>
      <vt:lpstr>CSOM</vt:lpstr>
      <vt:lpstr>CSOM Overview </vt:lpstr>
      <vt:lpstr>CSOM Overview </vt:lpstr>
      <vt:lpstr>CSOM Overview </vt:lpstr>
      <vt:lpstr>CSOM in SharePoint 2013</vt:lpstr>
      <vt:lpstr>CSOM in SharePoint 2013</vt:lpstr>
      <vt:lpstr>CSOM in SharePoint 2013</vt:lpstr>
      <vt:lpstr>WIN RT</vt:lpstr>
      <vt:lpstr>Win RT Overview </vt:lpstr>
      <vt:lpstr>WIN RT &amp; JavaScript</vt:lpstr>
      <vt:lpstr>Win RT &amp; JavaScript </vt:lpstr>
      <vt:lpstr>Win RT &amp; JavaScript </vt:lpstr>
      <vt:lpstr>Demo – How we do it.</vt:lpstr>
      <vt:lpstr>Additional Resources</vt:lpstr>
      <vt:lpstr>How do you think WE learn this stuff?</vt:lpstr>
      <vt:lpstr>PowerPoint Presentation</vt:lpstr>
      <vt:lpstr>PowerPoint Presentation</vt:lpstr>
    </vt:vector>
  </TitlesOfParts>
  <Manager>Ron Sasaki</Manager>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SharePoint 2013 – Fun with SharePoint Social, CSOM and Windows 8</dc:title>
  <dc:subject>SharePoint Conference 2012</dc:subject>
  <dc:creator>Eric Harlan</dc:creator>
  <cp:keywords>SharePoint Conference 2012</cp:keywords>
  <dc:description>Template: Mitchell Derrey, Silver Fox Productions
Formatting:  
Show Dates: November 12th-15th, 2012
Location: Mandalay Bay, Las Vegas, Nevada
Audience Type: Internal/External</dc:description>
  <cp:lastModifiedBy>Erin Sanborn</cp:lastModifiedBy>
  <cp:revision>52</cp:revision>
  <dcterms:created xsi:type="dcterms:W3CDTF">2012-11-07T03:46:09Z</dcterms:created>
  <dcterms:modified xsi:type="dcterms:W3CDTF">2012-12-06T01:22:55Z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0x010100B88FC3ECA26D1C46B3C4C83281D2EB9C00F943C65EE9652644877590F39FC422DC</vt:lpwstr>
  </property>
  <property fmtid="{D5CDD505-2E9C-101B-9397-08002B2CF9AE}" pid="3" name="Product">
    <vt:lpwstr/>
  </property>
  <property fmtid="{D5CDD505-2E9C-101B-9397-08002B2CF9AE}" pid="4" name="Event1">
    <vt:lpwstr>282;#Microsoft SharePoint Conference|a629e079-6b4e-41d1-9641-98de5e4410b7</vt:lpwstr>
  </property>
  <property fmtid="{D5CDD505-2E9C-101B-9397-08002B2CF9AE}" pid="5" name="Audience">
    <vt:lpwstr/>
  </property>
  <property fmtid="{D5CDD505-2E9C-101B-9397-08002B2CF9AE}" pid="6" name="Event Location">
    <vt:lpwstr>316;#Las Vegas|e731b1e0-234c-4781-a780-e65aa36c0b98</vt:lpwstr>
  </property>
  <property fmtid="{D5CDD505-2E9C-101B-9397-08002B2CF9AE}" pid="7" name="Campaign">
    <vt:lpwstr/>
  </property>
  <property fmtid="{D5CDD505-2E9C-101B-9397-08002B2CF9AE}" pid="8" name="Event Venue">
    <vt:lpwstr>355;#Mandalay Bay Resort and Casino|fc459485-1b13-4ce3-bfeb-ea2ace2bf8f6</vt:lpwstr>
  </property>
  <property fmtid="{D5CDD505-2E9C-101B-9397-08002B2CF9AE}" pid="9" name="Track">
    <vt:lpwstr/>
  </property>
</Properties>
</file>