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42"/>
  </p:notesMasterIdLst>
  <p:handoutMasterIdLst>
    <p:handoutMasterId r:id="rId43"/>
  </p:handoutMasterIdLst>
  <p:sldIdLst>
    <p:sldId id="1127" r:id="rId8"/>
    <p:sldId id="1128" r:id="rId9"/>
    <p:sldId id="1129" r:id="rId10"/>
    <p:sldId id="1130" r:id="rId11"/>
    <p:sldId id="1131" r:id="rId12"/>
    <p:sldId id="1132" r:id="rId13"/>
    <p:sldId id="1133" r:id="rId14"/>
    <p:sldId id="1134" r:id="rId15"/>
    <p:sldId id="1135" r:id="rId16"/>
    <p:sldId id="1136" r:id="rId17"/>
    <p:sldId id="1137" r:id="rId18"/>
    <p:sldId id="1138" r:id="rId19"/>
    <p:sldId id="1139" r:id="rId20"/>
    <p:sldId id="1140" r:id="rId21"/>
    <p:sldId id="1141" r:id="rId22"/>
    <p:sldId id="1142" r:id="rId23"/>
    <p:sldId id="1143" r:id="rId24"/>
    <p:sldId id="1144" r:id="rId25"/>
    <p:sldId id="1145" r:id="rId26"/>
    <p:sldId id="1146" r:id="rId27"/>
    <p:sldId id="1147" r:id="rId28"/>
    <p:sldId id="1148" r:id="rId29"/>
    <p:sldId id="1149" r:id="rId30"/>
    <p:sldId id="1150" r:id="rId31"/>
    <p:sldId id="1151" r:id="rId32"/>
    <p:sldId id="1152" r:id="rId33"/>
    <p:sldId id="1153" r:id="rId34"/>
    <p:sldId id="1154" r:id="rId35"/>
    <p:sldId id="1155" r:id="rId36"/>
    <p:sldId id="1156" r:id="rId37"/>
    <p:sldId id="1157" r:id="rId38"/>
    <p:sldId id="1158" r:id="rId39"/>
    <p:sldId id="1126" r:id="rId40"/>
    <p:sldId id="1076"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D2ED"/>
    <a:srgbClr val="D5E1EF"/>
    <a:srgbClr val="C2D3E8"/>
    <a:srgbClr val="9DB9DB"/>
    <a:srgbClr val="00685C"/>
    <a:srgbClr val="007668"/>
    <a:srgbClr val="009684"/>
    <a:srgbClr val="000000"/>
    <a:srgbClr val="002050"/>
    <a:srgbClr val="4423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09" autoAdjust="0"/>
    <p:restoredTop sz="98467" autoAdjust="0"/>
  </p:normalViewPr>
  <p:slideViewPr>
    <p:cSldViewPr>
      <p:cViewPr varScale="1">
        <p:scale>
          <a:sx n="68" d="100"/>
          <a:sy n="68" d="100"/>
        </p:scale>
        <p:origin x="-75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6E8E10-6CB2-4EF7-805A-D25E73B5A7BC}" type="doc">
      <dgm:prSet loTypeId="urn:microsoft.com/office/officeart/2005/8/layout/pyramid1" loCatId="pyramid" qsTypeId="urn:microsoft.com/office/officeart/2005/8/quickstyle/simple1" qsCatId="simple" csTypeId="urn:microsoft.com/office/officeart/2005/8/colors/accent1_2" csCatId="accent1" phldr="1"/>
      <dgm:spPr/>
    </dgm:pt>
    <dgm:pt modelId="{6753EA2B-F6F5-4A35-BA89-7B7F9E1E5CF9}">
      <dgm:prSet custT="1"/>
      <dgm:spPr>
        <a:xfrm>
          <a:off x="0" y="3779519"/>
          <a:ext cx="5562600" cy="944880"/>
        </a:xfrm>
        <a:solidFill>
          <a:srgbClr val="4F81BD">
            <a:lumMod val="75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63D8A1F1-B0FA-474E-8547-CABEB61D320F}" type="parTrans" cxnId="{D8935E14-9399-4154-B5BA-A8BEFA22DDE2}">
      <dgm:prSet/>
      <dgm:spPr/>
      <dgm:t>
        <a:bodyPr/>
        <a:lstStyle/>
        <a:p>
          <a:endParaRPr lang="en-US" sz="1100">
            <a:latin typeface="Arial" pitchFamily="34" charset="0"/>
            <a:cs typeface="Arial" pitchFamily="34" charset="0"/>
          </a:endParaRPr>
        </a:p>
      </dgm:t>
    </dgm:pt>
    <dgm:pt modelId="{B151CF60-283B-4D16-A7AF-D6F75CB036B6}" type="sibTrans" cxnId="{D8935E14-9399-4154-B5BA-A8BEFA22DDE2}">
      <dgm:prSet/>
      <dgm:spPr/>
      <dgm:t>
        <a:bodyPr/>
        <a:lstStyle/>
        <a:p>
          <a:endParaRPr lang="en-US" sz="1100">
            <a:latin typeface="Arial" pitchFamily="34" charset="0"/>
            <a:cs typeface="Arial" pitchFamily="34" charset="0"/>
          </a:endParaRPr>
        </a:p>
      </dgm:t>
    </dgm:pt>
    <dgm:pt modelId="{61F9BD9E-E21C-4BBD-8EE3-D787846D8E66}">
      <dgm:prSet phldrT="[Text]" custT="1"/>
      <dgm:spPr>
        <a:xfrm>
          <a:off x="556259" y="2834640"/>
          <a:ext cx="4450080" cy="944880"/>
        </a:xfrm>
        <a:solidFill>
          <a:srgbClr val="1F497D">
            <a:lumMod val="60000"/>
            <a:lumOff val="40000"/>
          </a:srgbClr>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t>
          </a:r>
          <a:endParaRPr lang="en-US" sz="1000" dirty="0">
            <a:solidFill>
              <a:schemeClr val="bg1"/>
            </a:solidFill>
            <a:latin typeface="Arial" pitchFamily="34" charset="0"/>
            <a:ea typeface="+mn-ea"/>
            <a:cs typeface="Arial" pitchFamily="34" charset="0"/>
          </a:endParaRPr>
        </a:p>
      </dgm:t>
    </dgm:pt>
    <dgm:pt modelId="{EE6150EC-4BC0-43E0-8F50-EA2F7E370EB9}" type="sibTrans" cxnId="{73573F7F-C3C2-4B54-BD94-BA5F42082B46}">
      <dgm:prSet/>
      <dgm:spPr/>
      <dgm:t>
        <a:bodyPr/>
        <a:lstStyle/>
        <a:p>
          <a:endParaRPr lang="en-US" sz="1100">
            <a:latin typeface="Arial" pitchFamily="34" charset="0"/>
            <a:cs typeface="Arial" pitchFamily="34" charset="0"/>
          </a:endParaRPr>
        </a:p>
      </dgm:t>
    </dgm:pt>
    <dgm:pt modelId="{AF1C7B86-7BD6-4699-9B7A-F0607657AE6C}" type="parTrans" cxnId="{73573F7F-C3C2-4B54-BD94-BA5F42082B46}">
      <dgm:prSet/>
      <dgm:spPr/>
      <dgm:t>
        <a:bodyPr/>
        <a:lstStyle/>
        <a:p>
          <a:endParaRPr lang="en-US" sz="1100">
            <a:latin typeface="Arial" pitchFamily="34" charset="0"/>
            <a:cs typeface="Arial" pitchFamily="34" charset="0"/>
          </a:endParaRPr>
        </a:p>
      </dgm:t>
    </dgm:pt>
    <dgm:pt modelId="{099607DB-B98F-4DFD-970E-9424FE5A0A6E}">
      <dgm:prSet phldrT="[Text]" custT="1"/>
      <dgm:spPr>
        <a:xfrm>
          <a:off x="2225040" y="0"/>
          <a:ext cx="1112520" cy="944880"/>
        </a:xfrm>
        <a:solidFill>
          <a:srgbClr val="9DB9DB"/>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2F6C8E18-E4C6-4FD6-9DC9-F4DDF19654FA}" type="sibTrans" cxnId="{4D50046E-C189-4372-A41B-CAA68B88D6C1}">
      <dgm:prSet/>
      <dgm:spPr/>
      <dgm:t>
        <a:bodyPr/>
        <a:lstStyle/>
        <a:p>
          <a:endParaRPr lang="en-US" sz="1100">
            <a:latin typeface="Arial" pitchFamily="34" charset="0"/>
            <a:cs typeface="Arial" pitchFamily="34" charset="0"/>
          </a:endParaRPr>
        </a:p>
      </dgm:t>
    </dgm:pt>
    <dgm:pt modelId="{4A90A97F-997E-4AEC-863C-27E05A8E76F6}" type="parTrans" cxnId="{4D50046E-C189-4372-A41B-CAA68B88D6C1}">
      <dgm:prSet/>
      <dgm:spPr/>
      <dgm:t>
        <a:bodyPr/>
        <a:lstStyle/>
        <a:p>
          <a:endParaRPr lang="en-US" sz="1100">
            <a:latin typeface="Arial" pitchFamily="34" charset="0"/>
            <a:cs typeface="Arial" pitchFamily="34" charset="0"/>
          </a:endParaRPr>
        </a:p>
      </dgm:t>
    </dgm:pt>
    <dgm:pt modelId="{5A6116EA-3C7F-48DF-80E8-1F4DD31FFBE4}" type="pres">
      <dgm:prSet presAssocID="{F46E8E10-6CB2-4EF7-805A-D25E73B5A7BC}" presName="Name0" presStyleCnt="0">
        <dgm:presLayoutVars>
          <dgm:dir/>
          <dgm:animLvl val="lvl"/>
          <dgm:resizeHandles val="exact"/>
        </dgm:presLayoutVars>
      </dgm:prSet>
      <dgm:spPr/>
    </dgm:pt>
    <dgm:pt modelId="{FA5AD227-4FB1-465E-B889-203CD2ABC317}" type="pres">
      <dgm:prSet presAssocID="{099607DB-B98F-4DFD-970E-9424FE5A0A6E}" presName="Name8" presStyleCnt="0"/>
      <dgm:spPr/>
    </dgm:pt>
    <dgm:pt modelId="{40A90D34-919F-4FB9-AE98-A47BEA60577E}" type="pres">
      <dgm:prSet presAssocID="{099607DB-B98F-4DFD-970E-9424FE5A0A6E}" presName="level" presStyleLbl="node1" presStyleIdx="0" presStyleCnt="3">
        <dgm:presLayoutVars>
          <dgm:chMax val="1"/>
          <dgm:bulletEnabled val="1"/>
        </dgm:presLayoutVars>
      </dgm:prSet>
      <dgm:spPr>
        <a:prstGeom prst="trapezoid">
          <a:avLst>
            <a:gd name="adj" fmla="val 58871"/>
          </a:avLst>
        </a:prstGeom>
      </dgm:spPr>
      <dgm:t>
        <a:bodyPr/>
        <a:lstStyle/>
        <a:p>
          <a:endParaRPr lang="en-US"/>
        </a:p>
      </dgm:t>
    </dgm:pt>
    <dgm:pt modelId="{D0C323A6-258E-40A1-BD39-6B71C7878A66}" type="pres">
      <dgm:prSet presAssocID="{099607DB-B98F-4DFD-970E-9424FE5A0A6E}" presName="levelTx" presStyleLbl="revTx" presStyleIdx="0" presStyleCnt="0">
        <dgm:presLayoutVars>
          <dgm:chMax val="1"/>
          <dgm:bulletEnabled val="1"/>
        </dgm:presLayoutVars>
      </dgm:prSet>
      <dgm:spPr/>
      <dgm:t>
        <a:bodyPr/>
        <a:lstStyle/>
        <a:p>
          <a:endParaRPr lang="en-US"/>
        </a:p>
      </dgm:t>
    </dgm:pt>
    <dgm:pt modelId="{64F2F417-AF35-4916-9AD6-DEFADB8F7316}" type="pres">
      <dgm:prSet presAssocID="{61F9BD9E-E21C-4BBD-8EE3-D787846D8E66}" presName="Name8" presStyleCnt="0"/>
      <dgm:spPr/>
    </dgm:pt>
    <dgm:pt modelId="{9AEA607D-EEB7-4F5F-95FD-8F245FBAE369}" type="pres">
      <dgm:prSet presAssocID="{61F9BD9E-E21C-4BBD-8EE3-D787846D8E66}" presName="level" presStyleLbl="node1" presStyleIdx="1" presStyleCnt="3">
        <dgm:presLayoutVars>
          <dgm:chMax val="1"/>
          <dgm:bulletEnabled val="1"/>
        </dgm:presLayoutVars>
      </dgm:prSet>
      <dgm:spPr>
        <a:prstGeom prst="trapezoid">
          <a:avLst>
            <a:gd name="adj" fmla="val 58871"/>
          </a:avLst>
        </a:prstGeom>
      </dgm:spPr>
      <dgm:t>
        <a:bodyPr/>
        <a:lstStyle/>
        <a:p>
          <a:endParaRPr lang="en-US"/>
        </a:p>
      </dgm:t>
    </dgm:pt>
    <dgm:pt modelId="{70A3E704-135F-433F-A728-75AAF570E63F}" type="pres">
      <dgm:prSet presAssocID="{61F9BD9E-E21C-4BBD-8EE3-D787846D8E66}" presName="levelTx" presStyleLbl="revTx" presStyleIdx="0" presStyleCnt="0">
        <dgm:presLayoutVars>
          <dgm:chMax val="1"/>
          <dgm:bulletEnabled val="1"/>
        </dgm:presLayoutVars>
      </dgm:prSet>
      <dgm:spPr/>
      <dgm:t>
        <a:bodyPr/>
        <a:lstStyle/>
        <a:p>
          <a:endParaRPr lang="en-US"/>
        </a:p>
      </dgm:t>
    </dgm:pt>
    <dgm:pt modelId="{651F9AB7-1293-4EFD-AF76-7099A90017D0}" type="pres">
      <dgm:prSet presAssocID="{6753EA2B-F6F5-4A35-BA89-7B7F9E1E5CF9}" presName="Name8" presStyleCnt="0"/>
      <dgm:spPr/>
    </dgm:pt>
    <dgm:pt modelId="{263B9641-4E95-4364-BCA7-7EB5C3FD97F7}" type="pres">
      <dgm:prSet presAssocID="{6753EA2B-F6F5-4A35-BA89-7B7F9E1E5CF9}" presName="level" presStyleLbl="node1" presStyleIdx="2" presStyleCnt="3">
        <dgm:presLayoutVars>
          <dgm:chMax val="1"/>
          <dgm:bulletEnabled val="1"/>
        </dgm:presLayoutVars>
      </dgm:prSet>
      <dgm:spPr>
        <a:prstGeom prst="trapezoid">
          <a:avLst>
            <a:gd name="adj" fmla="val 58871"/>
          </a:avLst>
        </a:prstGeom>
      </dgm:spPr>
      <dgm:t>
        <a:bodyPr/>
        <a:lstStyle/>
        <a:p>
          <a:endParaRPr lang="en-US"/>
        </a:p>
      </dgm:t>
    </dgm:pt>
    <dgm:pt modelId="{A0A69894-201B-4F66-BDCC-DA848A671BF9}" type="pres">
      <dgm:prSet presAssocID="{6753EA2B-F6F5-4A35-BA89-7B7F9E1E5CF9}" presName="levelTx" presStyleLbl="revTx" presStyleIdx="0" presStyleCnt="0">
        <dgm:presLayoutVars>
          <dgm:chMax val="1"/>
          <dgm:bulletEnabled val="1"/>
        </dgm:presLayoutVars>
      </dgm:prSet>
      <dgm:spPr/>
      <dgm:t>
        <a:bodyPr/>
        <a:lstStyle/>
        <a:p>
          <a:endParaRPr lang="en-US"/>
        </a:p>
      </dgm:t>
    </dgm:pt>
  </dgm:ptLst>
  <dgm:cxnLst>
    <dgm:cxn modelId="{7178EC62-C0D8-4877-AFB7-9273241BA129}" type="presOf" srcId="{6753EA2B-F6F5-4A35-BA89-7B7F9E1E5CF9}" destId="{263B9641-4E95-4364-BCA7-7EB5C3FD97F7}" srcOrd="0" destOrd="0" presId="urn:microsoft.com/office/officeart/2005/8/layout/pyramid1"/>
    <dgm:cxn modelId="{4431A011-AA70-47FE-87BE-8628FFEE94E7}" type="presOf" srcId="{6753EA2B-F6F5-4A35-BA89-7B7F9E1E5CF9}" destId="{A0A69894-201B-4F66-BDCC-DA848A671BF9}" srcOrd="1" destOrd="0" presId="urn:microsoft.com/office/officeart/2005/8/layout/pyramid1"/>
    <dgm:cxn modelId="{9141C7F4-4401-48C2-A654-64791747BAD1}" type="presOf" srcId="{099607DB-B98F-4DFD-970E-9424FE5A0A6E}" destId="{D0C323A6-258E-40A1-BD39-6B71C7878A66}" srcOrd="1" destOrd="0" presId="urn:microsoft.com/office/officeart/2005/8/layout/pyramid1"/>
    <dgm:cxn modelId="{D8935E14-9399-4154-B5BA-A8BEFA22DDE2}" srcId="{F46E8E10-6CB2-4EF7-805A-D25E73B5A7BC}" destId="{6753EA2B-F6F5-4A35-BA89-7B7F9E1E5CF9}" srcOrd="2" destOrd="0" parTransId="{63D8A1F1-B0FA-474E-8547-CABEB61D320F}" sibTransId="{B151CF60-283B-4D16-A7AF-D6F75CB036B6}"/>
    <dgm:cxn modelId="{4D50046E-C189-4372-A41B-CAA68B88D6C1}" srcId="{F46E8E10-6CB2-4EF7-805A-D25E73B5A7BC}" destId="{099607DB-B98F-4DFD-970E-9424FE5A0A6E}" srcOrd="0" destOrd="0" parTransId="{4A90A97F-997E-4AEC-863C-27E05A8E76F6}" sibTransId="{2F6C8E18-E4C6-4FD6-9DC9-F4DDF19654FA}"/>
    <dgm:cxn modelId="{31BF4A84-6685-4755-9F3E-C7CC974CA554}" type="presOf" srcId="{61F9BD9E-E21C-4BBD-8EE3-D787846D8E66}" destId="{9AEA607D-EEB7-4F5F-95FD-8F245FBAE369}" srcOrd="0" destOrd="0" presId="urn:microsoft.com/office/officeart/2005/8/layout/pyramid1"/>
    <dgm:cxn modelId="{A155DFBD-19D6-4066-97A1-DC294C3A4B7A}" type="presOf" srcId="{099607DB-B98F-4DFD-970E-9424FE5A0A6E}" destId="{40A90D34-919F-4FB9-AE98-A47BEA60577E}" srcOrd="0" destOrd="0" presId="urn:microsoft.com/office/officeart/2005/8/layout/pyramid1"/>
    <dgm:cxn modelId="{982D94C1-88A3-4F43-A52E-5258B9A12141}" type="presOf" srcId="{F46E8E10-6CB2-4EF7-805A-D25E73B5A7BC}" destId="{5A6116EA-3C7F-48DF-80E8-1F4DD31FFBE4}" srcOrd="0" destOrd="0" presId="urn:microsoft.com/office/officeart/2005/8/layout/pyramid1"/>
    <dgm:cxn modelId="{10EBB33C-CC39-45F6-990E-4073563384E7}" type="presOf" srcId="{61F9BD9E-E21C-4BBD-8EE3-D787846D8E66}" destId="{70A3E704-135F-433F-A728-75AAF570E63F}" srcOrd="1" destOrd="0" presId="urn:microsoft.com/office/officeart/2005/8/layout/pyramid1"/>
    <dgm:cxn modelId="{73573F7F-C3C2-4B54-BD94-BA5F42082B46}" srcId="{F46E8E10-6CB2-4EF7-805A-D25E73B5A7BC}" destId="{61F9BD9E-E21C-4BBD-8EE3-D787846D8E66}" srcOrd="1" destOrd="0" parTransId="{AF1C7B86-7BD6-4699-9B7A-F0607657AE6C}" sibTransId="{EE6150EC-4BC0-43E0-8F50-EA2F7E370EB9}"/>
    <dgm:cxn modelId="{9A9CB4DA-0771-42EC-A831-478811E3EF6C}" type="presParOf" srcId="{5A6116EA-3C7F-48DF-80E8-1F4DD31FFBE4}" destId="{FA5AD227-4FB1-465E-B889-203CD2ABC317}" srcOrd="0" destOrd="0" presId="urn:microsoft.com/office/officeart/2005/8/layout/pyramid1"/>
    <dgm:cxn modelId="{0FAA5CEF-994C-4F18-8AE6-DCAF0FB9FD2B}" type="presParOf" srcId="{FA5AD227-4FB1-465E-B889-203CD2ABC317}" destId="{40A90D34-919F-4FB9-AE98-A47BEA60577E}" srcOrd="0" destOrd="0" presId="urn:microsoft.com/office/officeart/2005/8/layout/pyramid1"/>
    <dgm:cxn modelId="{ADCCB21A-E5BD-466C-AD26-C741EA9E0C61}" type="presParOf" srcId="{FA5AD227-4FB1-465E-B889-203CD2ABC317}" destId="{D0C323A6-258E-40A1-BD39-6B71C7878A66}" srcOrd="1" destOrd="0" presId="urn:microsoft.com/office/officeart/2005/8/layout/pyramid1"/>
    <dgm:cxn modelId="{2F27754A-D934-4767-BC06-98C900C5F98A}" type="presParOf" srcId="{5A6116EA-3C7F-48DF-80E8-1F4DD31FFBE4}" destId="{64F2F417-AF35-4916-9AD6-DEFADB8F7316}" srcOrd="1" destOrd="0" presId="urn:microsoft.com/office/officeart/2005/8/layout/pyramid1"/>
    <dgm:cxn modelId="{7B4102D7-8386-470C-8879-1C54FC5D459C}" type="presParOf" srcId="{64F2F417-AF35-4916-9AD6-DEFADB8F7316}" destId="{9AEA607D-EEB7-4F5F-95FD-8F245FBAE369}" srcOrd="0" destOrd="0" presId="urn:microsoft.com/office/officeart/2005/8/layout/pyramid1"/>
    <dgm:cxn modelId="{BBE13C02-E5BA-4E2E-8725-2ABEF6CAC4F0}" type="presParOf" srcId="{64F2F417-AF35-4916-9AD6-DEFADB8F7316}" destId="{70A3E704-135F-433F-A728-75AAF570E63F}" srcOrd="1" destOrd="0" presId="urn:microsoft.com/office/officeart/2005/8/layout/pyramid1"/>
    <dgm:cxn modelId="{4D36405B-85AB-45F4-88E1-8FB7E9C1E915}" type="presParOf" srcId="{5A6116EA-3C7F-48DF-80E8-1F4DD31FFBE4}" destId="{651F9AB7-1293-4EFD-AF76-7099A90017D0}" srcOrd="2" destOrd="0" presId="urn:microsoft.com/office/officeart/2005/8/layout/pyramid1"/>
    <dgm:cxn modelId="{654E9ABC-4FE3-406C-8783-23498794EA25}" type="presParOf" srcId="{651F9AB7-1293-4EFD-AF76-7099A90017D0}" destId="{263B9641-4E95-4364-BCA7-7EB5C3FD97F7}" srcOrd="0" destOrd="0" presId="urn:microsoft.com/office/officeart/2005/8/layout/pyramid1"/>
    <dgm:cxn modelId="{C5184EB4-B03D-45A0-B318-595B8BD9D999}" type="presParOf" srcId="{651F9AB7-1293-4EFD-AF76-7099A90017D0}" destId="{A0A69894-201B-4F66-BDCC-DA848A671BF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6E8E10-6CB2-4EF7-805A-D25E73B5A7BC}" type="doc">
      <dgm:prSet loTypeId="urn:microsoft.com/office/officeart/2005/8/layout/pyramid1" loCatId="pyramid" qsTypeId="urn:microsoft.com/office/officeart/2005/8/quickstyle/simple1" qsCatId="simple" csTypeId="urn:microsoft.com/office/officeart/2005/8/colors/accent1_2" csCatId="accent1" phldr="1"/>
      <dgm:spPr/>
    </dgm:pt>
    <dgm:pt modelId="{6753EA2B-F6F5-4A35-BA89-7B7F9E1E5CF9}">
      <dgm:prSet custT="1"/>
      <dgm:spPr>
        <a:xfrm>
          <a:off x="0" y="3779519"/>
          <a:ext cx="5562600" cy="944880"/>
        </a:xfrm>
        <a:solidFill>
          <a:srgbClr val="4F81BD">
            <a:lumMod val="75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63D8A1F1-B0FA-474E-8547-CABEB61D320F}" type="parTrans" cxnId="{D8935E14-9399-4154-B5BA-A8BEFA22DDE2}">
      <dgm:prSet/>
      <dgm:spPr/>
      <dgm:t>
        <a:bodyPr/>
        <a:lstStyle/>
        <a:p>
          <a:endParaRPr lang="en-US" sz="1100">
            <a:latin typeface="Arial" pitchFamily="34" charset="0"/>
            <a:cs typeface="Arial" pitchFamily="34" charset="0"/>
          </a:endParaRPr>
        </a:p>
      </dgm:t>
    </dgm:pt>
    <dgm:pt modelId="{B151CF60-283B-4D16-A7AF-D6F75CB036B6}" type="sibTrans" cxnId="{D8935E14-9399-4154-B5BA-A8BEFA22DDE2}">
      <dgm:prSet/>
      <dgm:spPr/>
      <dgm:t>
        <a:bodyPr/>
        <a:lstStyle/>
        <a:p>
          <a:endParaRPr lang="en-US" sz="1100">
            <a:latin typeface="Arial" pitchFamily="34" charset="0"/>
            <a:cs typeface="Arial" pitchFamily="34" charset="0"/>
          </a:endParaRPr>
        </a:p>
      </dgm:t>
    </dgm:pt>
    <dgm:pt modelId="{61F9BD9E-E21C-4BBD-8EE3-D787846D8E66}">
      <dgm:prSet phldrT="[Text]" custT="1"/>
      <dgm:spPr>
        <a:xfrm>
          <a:off x="556259" y="2834640"/>
          <a:ext cx="4450080" cy="944880"/>
        </a:xfrm>
        <a:solidFill>
          <a:srgbClr val="1F497D">
            <a:lumMod val="60000"/>
            <a:lumOff val="40000"/>
          </a:srgbClr>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t>
          </a:r>
          <a:endParaRPr lang="en-US" sz="1000" dirty="0">
            <a:solidFill>
              <a:schemeClr val="bg1"/>
            </a:solidFill>
            <a:latin typeface="Arial" pitchFamily="34" charset="0"/>
            <a:ea typeface="+mn-ea"/>
            <a:cs typeface="Arial" pitchFamily="34" charset="0"/>
          </a:endParaRPr>
        </a:p>
      </dgm:t>
    </dgm:pt>
    <dgm:pt modelId="{EE6150EC-4BC0-43E0-8F50-EA2F7E370EB9}" type="sibTrans" cxnId="{73573F7F-C3C2-4B54-BD94-BA5F42082B46}">
      <dgm:prSet/>
      <dgm:spPr/>
      <dgm:t>
        <a:bodyPr/>
        <a:lstStyle/>
        <a:p>
          <a:endParaRPr lang="en-US" sz="1100">
            <a:latin typeface="Arial" pitchFamily="34" charset="0"/>
            <a:cs typeface="Arial" pitchFamily="34" charset="0"/>
          </a:endParaRPr>
        </a:p>
      </dgm:t>
    </dgm:pt>
    <dgm:pt modelId="{AF1C7B86-7BD6-4699-9B7A-F0607657AE6C}" type="parTrans" cxnId="{73573F7F-C3C2-4B54-BD94-BA5F42082B46}">
      <dgm:prSet/>
      <dgm:spPr/>
      <dgm:t>
        <a:bodyPr/>
        <a:lstStyle/>
        <a:p>
          <a:endParaRPr lang="en-US" sz="1100">
            <a:latin typeface="Arial" pitchFamily="34" charset="0"/>
            <a:cs typeface="Arial" pitchFamily="34" charset="0"/>
          </a:endParaRPr>
        </a:p>
      </dgm:t>
    </dgm:pt>
    <dgm:pt modelId="{133F7034-B71B-4516-9186-AB282E28533B}">
      <dgm:prSet custT="1"/>
      <dgm:spPr>
        <a:xfrm>
          <a:off x="1112519" y="1889759"/>
          <a:ext cx="3337560" cy="944880"/>
        </a:xfrm>
        <a:solidFill>
          <a:srgbClr val="1F497D">
            <a:lumMod val="40000"/>
            <a:lumOff val="60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A813652D-A300-4091-BC16-BD82553B7DAE}" type="sibTrans" cxnId="{703828BF-3C2B-469D-92D9-05D897A52CE7}">
      <dgm:prSet/>
      <dgm:spPr/>
      <dgm:t>
        <a:bodyPr/>
        <a:lstStyle/>
        <a:p>
          <a:endParaRPr lang="en-US" sz="1100">
            <a:latin typeface="Arial" pitchFamily="34" charset="0"/>
            <a:cs typeface="Arial" pitchFamily="34" charset="0"/>
          </a:endParaRPr>
        </a:p>
      </dgm:t>
    </dgm:pt>
    <dgm:pt modelId="{C2861FCF-07C1-4A9B-8817-DB3AEB4681FC}" type="parTrans" cxnId="{703828BF-3C2B-469D-92D9-05D897A52CE7}">
      <dgm:prSet/>
      <dgm:spPr/>
      <dgm:t>
        <a:bodyPr/>
        <a:lstStyle/>
        <a:p>
          <a:endParaRPr lang="en-US" sz="1100">
            <a:latin typeface="Arial" pitchFamily="34" charset="0"/>
            <a:cs typeface="Arial" pitchFamily="34" charset="0"/>
          </a:endParaRPr>
        </a:p>
      </dgm:t>
    </dgm:pt>
    <dgm:pt modelId="{A05AABE2-5B83-46C4-B61A-ED53086295CD}">
      <dgm:prSet phldrT="[Text]" custT="1"/>
      <dgm:spPr>
        <a:xfrm>
          <a:off x="1668780" y="944879"/>
          <a:ext cx="2225040" cy="944880"/>
        </a:xfrm>
        <a:solidFill>
          <a:srgbClr val="4F81BD">
            <a:lumMod val="40000"/>
            <a:lumOff val="60000"/>
          </a:srgbClr>
        </a:solidFill>
        <a:ln w="25400" cap="flat" cmpd="sng" algn="ctr">
          <a:solidFill>
            <a:sysClr val="window" lastClr="FFFFFF">
              <a:hueOff val="0"/>
              <a:satOff val="0"/>
              <a:lumOff val="0"/>
              <a:alphaOff val="0"/>
            </a:sysClr>
          </a:solidFill>
          <a:prstDash val="solid"/>
        </a:ln>
        <a:effectLst/>
      </dgm:spPr>
      <dgm:t>
        <a:bodyPr lIns="0" rIns="0"/>
        <a:lstStyle/>
        <a:p>
          <a:r>
            <a:rPr lang="en-US" sz="1000" dirty="0" smtClean="0">
              <a:solidFill>
                <a:schemeClr val="bg1"/>
              </a:solidFill>
              <a:latin typeface="Arial" pitchFamily="34" charset="0"/>
              <a:ea typeface="+mn-ea"/>
              <a:cs typeface="Arial" pitchFamily="34" charset="0"/>
            </a:rPr>
            <a:t>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0E9A43F0-3021-4515-92C6-8C3DBDF2DC89}" type="sibTrans" cxnId="{751B1C7D-C936-4E6F-9E70-F45454FEBF49}">
      <dgm:prSet/>
      <dgm:spPr/>
      <dgm:t>
        <a:bodyPr/>
        <a:lstStyle/>
        <a:p>
          <a:endParaRPr lang="en-US" sz="1100">
            <a:latin typeface="Arial" pitchFamily="34" charset="0"/>
            <a:cs typeface="Arial" pitchFamily="34" charset="0"/>
          </a:endParaRPr>
        </a:p>
      </dgm:t>
    </dgm:pt>
    <dgm:pt modelId="{2FDDA495-5249-4487-B436-96FE33594038}" type="parTrans" cxnId="{751B1C7D-C936-4E6F-9E70-F45454FEBF49}">
      <dgm:prSet/>
      <dgm:spPr/>
      <dgm:t>
        <a:bodyPr/>
        <a:lstStyle/>
        <a:p>
          <a:endParaRPr lang="en-US" sz="1100">
            <a:latin typeface="Arial" pitchFamily="34" charset="0"/>
            <a:cs typeface="Arial" pitchFamily="34" charset="0"/>
          </a:endParaRPr>
        </a:p>
      </dgm:t>
    </dgm:pt>
    <dgm:pt modelId="{099607DB-B98F-4DFD-970E-9424FE5A0A6E}">
      <dgm:prSet phldrT="[Text]" custT="1"/>
      <dgm:spPr>
        <a:xfrm>
          <a:off x="2225040" y="0"/>
          <a:ext cx="1112520" cy="944880"/>
        </a:xfrm>
        <a:solidFill>
          <a:srgbClr val="CFD2ED"/>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2F6C8E18-E4C6-4FD6-9DC9-F4DDF19654FA}" type="sibTrans" cxnId="{4D50046E-C189-4372-A41B-CAA68B88D6C1}">
      <dgm:prSet/>
      <dgm:spPr/>
      <dgm:t>
        <a:bodyPr/>
        <a:lstStyle/>
        <a:p>
          <a:endParaRPr lang="en-US" sz="1100">
            <a:latin typeface="Arial" pitchFamily="34" charset="0"/>
            <a:cs typeface="Arial" pitchFamily="34" charset="0"/>
          </a:endParaRPr>
        </a:p>
      </dgm:t>
    </dgm:pt>
    <dgm:pt modelId="{4A90A97F-997E-4AEC-863C-27E05A8E76F6}" type="parTrans" cxnId="{4D50046E-C189-4372-A41B-CAA68B88D6C1}">
      <dgm:prSet/>
      <dgm:spPr/>
      <dgm:t>
        <a:bodyPr/>
        <a:lstStyle/>
        <a:p>
          <a:endParaRPr lang="en-US" sz="1100">
            <a:latin typeface="Arial" pitchFamily="34" charset="0"/>
            <a:cs typeface="Arial" pitchFamily="34" charset="0"/>
          </a:endParaRPr>
        </a:p>
      </dgm:t>
    </dgm:pt>
    <dgm:pt modelId="{5A6116EA-3C7F-48DF-80E8-1F4DD31FFBE4}" type="pres">
      <dgm:prSet presAssocID="{F46E8E10-6CB2-4EF7-805A-D25E73B5A7BC}" presName="Name0" presStyleCnt="0">
        <dgm:presLayoutVars>
          <dgm:dir/>
          <dgm:animLvl val="lvl"/>
          <dgm:resizeHandles val="exact"/>
        </dgm:presLayoutVars>
      </dgm:prSet>
      <dgm:spPr/>
    </dgm:pt>
    <dgm:pt modelId="{FA5AD227-4FB1-465E-B889-203CD2ABC317}" type="pres">
      <dgm:prSet presAssocID="{099607DB-B98F-4DFD-970E-9424FE5A0A6E}" presName="Name8" presStyleCnt="0"/>
      <dgm:spPr/>
    </dgm:pt>
    <dgm:pt modelId="{40A90D34-919F-4FB9-AE98-A47BEA60577E}" type="pres">
      <dgm:prSet presAssocID="{099607DB-B98F-4DFD-970E-9424FE5A0A6E}" presName="level" presStyleLbl="node1" presStyleIdx="0" presStyleCnt="5">
        <dgm:presLayoutVars>
          <dgm:chMax val="1"/>
          <dgm:bulletEnabled val="1"/>
        </dgm:presLayoutVars>
      </dgm:prSet>
      <dgm:spPr>
        <a:prstGeom prst="trapezoid">
          <a:avLst>
            <a:gd name="adj" fmla="val 58871"/>
          </a:avLst>
        </a:prstGeom>
      </dgm:spPr>
      <dgm:t>
        <a:bodyPr/>
        <a:lstStyle/>
        <a:p>
          <a:endParaRPr lang="en-US"/>
        </a:p>
      </dgm:t>
    </dgm:pt>
    <dgm:pt modelId="{D0C323A6-258E-40A1-BD39-6B71C7878A66}" type="pres">
      <dgm:prSet presAssocID="{099607DB-B98F-4DFD-970E-9424FE5A0A6E}" presName="levelTx" presStyleLbl="revTx" presStyleIdx="0" presStyleCnt="0">
        <dgm:presLayoutVars>
          <dgm:chMax val="1"/>
          <dgm:bulletEnabled val="1"/>
        </dgm:presLayoutVars>
      </dgm:prSet>
      <dgm:spPr/>
      <dgm:t>
        <a:bodyPr/>
        <a:lstStyle/>
        <a:p>
          <a:endParaRPr lang="en-US"/>
        </a:p>
      </dgm:t>
    </dgm:pt>
    <dgm:pt modelId="{2E233238-CD87-44B8-9622-2C9DEFA46844}" type="pres">
      <dgm:prSet presAssocID="{A05AABE2-5B83-46C4-B61A-ED53086295CD}" presName="Name8" presStyleCnt="0"/>
      <dgm:spPr/>
    </dgm:pt>
    <dgm:pt modelId="{8F5D7D36-4C34-4E15-82FE-24AEC19A138F}" type="pres">
      <dgm:prSet presAssocID="{A05AABE2-5B83-46C4-B61A-ED53086295CD}" presName="level" presStyleLbl="node1" presStyleIdx="1" presStyleCnt="5">
        <dgm:presLayoutVars>
          <dgm:chMax val="1"/>
          <dgm:bulletEnabled val="1"/>
        </dgm:presLayoutVars>
      </dgm:prSet>
      <dgm:spPr>
        <a:prstGeom prst="trapezoid">
          <a:avLst>
            <a:gd name="adj" fmla="val 58871"/>
          </a:avLst>
        </a:prstGeom>
      </dgm:spPr>
      <dgm:t>
        <a:bodyPr/>
        <a:lstStyle/>
        <a:p>
          <a:endParaRPr lang="en-US"/>
        </a:p>
      </dgm:t>
    </dgm:pt>
    <dgm:pt modelId="{70607561-493C-45DF-B2C6-2F61250F4E6D}" type="pres">
      <dgm:prSet presAssocID="{A05AABE2-5B83-46C4-B61A-ED53086295CD}" presName="levelTx" presStyleLbl="revTx" presStyleIdx="0" presStyleCnt="0">
        <dgm:presLayoutVars>
          <dgm:chMax val="1"/>
          <dgm:bulletEnabled val="1"/>
        </dgm:presLayoutVars>
      </dgm:prSet>
      <dgm:spPr/>
      <dgm:t>
        <a:bodyPr/>
        <a:lstStyle/>
        <a:p>
          <a:endParaRPr lang="en-US"/>
        </a:p>
      </dgm:t>
    </dgm:pt>
    <dgm:pt modelId="{2487BC38-9073-4559-AE9B-8BCFED53A202}" type="pres">
      <dgm:prSet presAssocID="{133F7034-B71B-4516-9186-AB282E28533B}" presName="Name8" presStyleCnt="0"/>
      <dgm:spPr/>
    </dgm:pt>
    <dgm:pt modelId="{AF52544C-06C0-48B4-8A1E-3CBE65C01EE1}" type="pres">
      <dgm:prSet presAssocID="{133F7034-B71B-4516-9186-AB282E28533B}" presName="level" presStyleLbl="node1" presStyleIdx="2" presStyleCnt="5">
        <dgm:presLayoutVars>
          <dgm:chMax val="1"/>
          <dgm:bulletEnabled val="1"/>
        </dgm:presLayoutVars>
      </dgm:prSet>
      <dgm:spPr>
        <a:prstGeom prst="trapezoid">
          <a:avLst>
            <a:gd name="adj" fmla="val 58871"/>
          </a:avLst>
        </a:prstGeom>
      </dgm:spPr>
      <dgm:t>
        <a:bodyPr/>
        <a:lstStyle/>
        <a:p>
          <a:endParaRPr lang="en-US"/>
        </a:p>
      </dgm:t>
    </dgm:pt>
    <dgm:pt modelId="{5A70A180-3F79-44EF-AD1B-1BB5302E6840}" type="pres">
      <dgm:prSet presAssocID="{133F7034-B71B-4516-9186-AB282E28533B}" presName="levelTx" presStyleLbl="revTx" presStyleIdx="0" presStyleCnt="0">
        <dgm:presLayoutVars>
          <dgm:chMax val="1"/>
          <dgm:bulletEnabled val="1"/>
        </dgm:presLayoutVars>
      </dgm:prSet>
      <dgm:spPr/>
      <dgm:t>
        <a:bodyPr/>
        <a:lstStyle/>
        <a:p>
          <a:endParaRPr lang="en-US"/>
        </a:p>
      </dgm:t>
    </dgm:pt>
    <dgm:pt modelId="{64F2F417-AF35-4916-9AD6-DEFADB8F7316}" type="pres">
      <dgm:prSet presAssocID="{61F9BD9E-E21C-4BBD-8EE3-D787846D8E66}" presName="Name8" presStyleCnt="0"/>
      <dgm:spPr/>
    </dgm:pt>
    <dgm:pt modelId="{9AEA607D-EEB7-4F5F-95FD-8F245FBAE369}" type="pres">
      <dgm:prSet presAssocID="{61F9BD9E-E21C-4BBD-8EE3-D787846D8E66}" presName="level" presStyleLbl="node1" presStyleIdx="3" presStyleCnt="5">
        <dgm:presLayoutVars>
          <dgm:chMax val="1"/>
          <dgm:bulletEnabled val="1"/>
        </dgm:presLayoutVars>
      </dgm:prSet>
      <dgm:spPr>
        <a:prstGeom prst="trapezoid">
          <a:avLst>
            <a:gd name="adj" fmla="val 58871"/>
          </a:avLst>
        </a:prstGeom>
      </dgm:spPr>
      <dgm:t>
        <a:bodyPr/>
        <a:lstStyle/>
        <a:p>
          <a:endParaRPr lang="en-US"/>
        </a:p>
      </dgm:t>
    </dgm:pt>
    <dgm:pt modelId="{70A3E704-135F-433F-A728-75AAF570E63F}" type="pres">
      <dgm:prSet presAssocID="{61F9BD9E-E21C-4BBD-8EE3-D787846D8E66}" presName="levelTx" presStyleLbl="revTx" presStyleIdx="0" presStyleCnt="0">
        <dgm:presLayoutVars>
          <dgm:chMax val="1"/>
          <dgm:bulletEnabled val="1"/>
        </dgm:presLayoutVars>
      </dgm:prSet>
      <dgm:spPr/>
      <dgm:t>
        <a:bodyPr/>
        <a:lstStyle/>
        <a:p>
          <a:endParaRPr lang="en-US"/>
        </a:p>
      </dgm:t>
    </dgm:pt>
    <dgm:pt modelId="{651F9AB7-1293-4EFD-AF76-7099A90017D0}" type="pres">
      <dgm:prSet presAssocID="{6753EA2B-F6F5-4A35-BA89-7B7F9E1E5CF9}" presName="Name8" presStyleCnt="0"/>
      <dgm:spPr/>
    </dgm:pt>
    <dgm:pt modelId="{263B9641-4E95-4364-BCA7-7EB5C3FD97F7}" type="pres">
      <dgm:prSet presAssocID="{6753EA2B-F6F5-4A35-BA89-7B7F9E1E5CF9}" presName="level" presStyleLbl="node1" presStyleIdx="4" presStyleCnt="5">
        <dgm:presLayoutVars>
          <dgm:chMax val="1"/>
          <dgm:bulletEnabled val="1"/>
        </dgm:presLayoutVars>
      </dgm:prSet>
      <dgm:spPr>
        <a:prstGeom prst="trapezoid">
          <a:avLst>
            <a:gd name="adj" fmla="val 58871"/>
          </a:avLst>
        </a:prstGeom>
      </dgm:spPr>
      <dgm:t>
        <a:bodyPr/>
        <a:lstStyle/>
        <a:p>
          <a:endParaRPr lang="en-US"/>
        </a:p>
      </dgm:t>
    </dgm:pt>
    <dgm:pt modelId="{A0A69894-201B-4F66-BDCC-DA848A671BF9}" type="pres">
      <dgm:prSet presAssocID="{6753EA2B-F6F5-4A35-BA89-7B7F9E1E5CF9}" presName="levelTx" presStyleLbl="revTx" presStyleIdx="0" presStyleCnt="0">
        <dgm:presLayoutVars>
          <dgm:chMax val="1"/>
          <dgm:bulletEnabled val="1"/>
        </dgm:presLayoutVars>
      </dgm:prSet>
      <dgm:spPr/>
      <dgm:t>
        <a:bodyPr/>
        <a:lstStyle/>
        <a:p>
          <a:endParaRPr lang="en-US"/>
        </a:p>
      </dgm:t>
    </dgm:pt>
  </dgm:ptLst>
  <dgm:cxnLst>
    <dgm:cxn modelId="{221E44D0-D489-42E8-B305-4FC0D4D7C924}" type="presOf" srcId="{A05AABE2-5B83-46C4-B61A-ED53086295CD}" destId="{70607561-493C-45DF-B2C6-2F61250F4E6D}" srcOrd="1" destOrd="0" presId="urn:microsoft.com/office/officeart/2005/8/layout/pyramid1"/>
    <dgm:cxn modelId="{9879A377-46EB-485D-BE45-CA38D65360A2}" type="presOf" srcId="{099607DB-B98F-4DFD-970E-9424FE5A0A6E}" destId="{D0C323A6-258E-40A1-BD39-6B71C7878A66}" srcOrd="1" destOrd="0" presId="urn:microsoft.com/office/officeart/2005/8/layout/pyramid1"/>
    <dgm:cxn modelId="{2A20B238-D462-4B45-A8AE-8E6276852597}" type="presOf" srcId="{6753EA2B-F6F5-4A35-BA89-7B7F9E1E5CF9}" destId="{263B9641-4E95-4364-BCA7-7EB5C3FD97F7}" srcOrd="0" destOrd="0" presId="urn:microsoft.com/office/officeart/2005/8/layout/pyramid1"/>
    <dgm:cxn modelId="{36EDDB41-FEF6-481E-AD33-92790C36EBD1}" type="presOf" srcId="{61F9BD9E-E21C-4BBD-8EE3-D787846D8E66}" destId="{9AEA607D-EEB7-4F5F-95FD-8F245FBAE369}" srcOrd="0" destOrd="0" presId="urn:microsoft.com/office/officeart/2005/8/layout/pyramid1"/>
    <dgm:cxn modelId="{751B1C7D-C936-4E6F-9E70-F45454FEBF49}" srcId="{F46E8E10-6CB2-4EF7-805A-D25E73B5A7BC}" destId="{A05AABE2-5B83-46C4-B61A-ED53086295CD}" srcOrd="1" destOrd="0" parTransId="{2FDDA495-5249-4487-B436-96FE33594038}" sibTransId="{0E9A43F0-3021-4515-92C6-8C3DBDF2DC89}"/>
    <dgm:cxn modelId="{66870707-0A5E-4B39-9FE1-DAF087CD30D3}" type="presOf" srcId="{133F7034-B71B-4516-9186-AB282E28533B}" destId="{5A70A180-3F79-44EF-AD1B-1BB5302E6840}" srcOrd="1" destOrd="0" presId="urn:microsoft.com/office/officeart/2005/8/layout/pyramid1"/>
    <dgm:cxn modelId="{0B041A66-04BB-4362-B458-2B0FA35069C4}" type="presOf" srcId="{F46E8E10-6CB2-4EF7-805A-D25E73B5A7BC}" destId="{5A6116EA-3C7F-48DF-80E8-1F4DD31FFBE4}" srcOrd="0" destOrd="0" presId="urn:microsoft.com/office/officeart/2005/8/layout/pyramid1"/>
    <dgm:cxn modelId="{CEE72C3B-5EC5-42CD-BCA5-C49B069A0F19}" type="presOf" srcId="{6753EA2B-F6F5-4A35-BA89-7B7F9E1E5CF9}" destId="{A0A69894-201B-4F66-BDCC-DA848A671BF9}" srcOrd="1" destOrd="0" presId="urn:microsoft.com/office/officeart/2005/8/layout/pyramid1"/>
    <dgm:cxn modelId="{4D50046E-C189-4372-A41B-CAA68B88D6C1}" srcId="{F46E8E10-6CB2-4EF7-805A-D25E73B5A7BC}" destId="{099607DB-B98F-4DFD-970E-9424FE5A0A6E}" srcOrd="0" destOrd="0" parTransId="{4A90A97F-997E-4AEC-863C-27E05A8E76F6}" sibTransId="{2F6C8E18-E4C6-4FD6-9DC9-F4DDF19654FA}"/>
    <dgm:cxn modelId="{73103986-D4D9-49F3-B4EA-3FA13EEDC1CC}" type="presOf" srcId="{A05AABE2-5B83-46C4-B61A-ED53086295CD}" destId="{8F5D7D36-4C34-4E15-82FE-24AEC19A138F}" srcOrd="0" destOrd="0" presId="urn:microsoft.com/office/officeart/2005/8/layout/pyramid1"/>
    <dgm:cxn modelId="{D8935E14-9399-4154-B5BA-A8BEFA22DDE2}" srcId="{F46E8E10-6CB2-4EF7-805A-D25E73B5A7BC}" destId="{6753EA2B-F6F5-4A35-BA89-7B7F9E1E5CF9}" srcOrd="4" destOrd="0" parTransId="{63D8A1F1-B0FA-474E-8547-CABEB61D320F}" sibTransId="{B151CF60-283B-4D16-A7AF-D6F75CB036B6}"/>
    <dgm:cxn modelId="{67F0B1F8-1DC1-4B9A-9A4F-1EFD568653EA}" type="presOf" srcId="{133F7034-B71B-4516-9186-AB282E28533B}" destId="{AF52544C-06C0-48B4-8A1E-3CBE65C01EE1}" srcOrd="0" destOrd="0" presId="urn:microsoft.com/office/officeart/2005/8/layout/pyramid1"/>
    <dgm:cxn modelId="{73573F7F-C3C2-4B54-BD94-BA5F42082B46}" srcId="{F46E8E10-6CB2-4EF7-805A-D25E73B5A7BC}" destId="{61F9BD9E-E21C-4BBD-8EE3-D787846D8E66}" srcOrd="3" destOrd="0" parTransId="{AF1C7B86-7BD6-4699-9B7A-F0607657AE6C}" sibTransId="{EE6150EC-4BC0-43E0-8F50-EA2F7E370EB9}"/>
    <dgm:cxn modelId="{5D801332-B7E5-4C0A-B6A9-5DC40CCFCFFD}" type="presOf" srcId="{099607DB-B98F-4DFD-970E-9424FE5A0A6E}" destId="{40A90D34-919F-4FB9-AE98-A47BEA60577E}" srcOrd="0" destOrd="0" presId="urn:microsoft.com/office/officeart/2005/8/layout/pyramid1"/>
    <dgm:cxn modelId="{703828BF-3C2B-469D-92D9-05D897A52CE7}" srcId="{F46E8E10-6CB2-4EF7-805A-D25E73B5A7BC}" destId="{133F7034-B71B-4516-9186-AB282E28533B}" srcOrd="2" destOrd="0" parTransId="{C2861FCF-07C1-4A9B-8817-DB3AEB4681FC}" sibTransId="{A813652D-A300-4091-BC16-BD82553B7DAE}"/>
    <dgm:cxn modelId="{6A4D57F0-96E3-4EBC-914E-071C3A6649FC}" type="presOf" srcId="{61F9BD9E-E21C-4BBD-8EE3-D787846D8E66}" destId="{70A3E704-135F-433F-A728-75AAF570E63F}" srcOrd="1" destOrd="0" presId="urn:microsoft.com/office/officeart/2005/8/layout/pyramid1"/>
    <dgm:cxn modelId="{A3FCA4B2-171D-4F8A-9995-93DD2E4C27E9}" type="presParOf" srcId="{5A6116EA-3C7F-48DF-80E8-1F4DD31FFBE4}" destId="{FA5AD227-4FB1-465E-B889-203CD2ABC317}" srcOrd="0" destOrd="0" presId="urn:microsoft.com/office/officeart/2005/8/layout/pyramid1"/>
    <dgm:cxn modelId="{2CA8B126-5052-4332-A596-9B54714BB52A}" type="presParOf" srcId="{FA5AD227-4FB1-465E-B889-203CD2ABC317}" destId="{40A90D34-919F-4FB9-AE98-A47BEA60577E}" srcOrd="0" destOrd="0" presId="urn:microsoft.com/office/officeart/2005/8/layout/pyramid1"/>
    <dgm:cxn modelId="{9BF8B833-06DC-4A9C-AECD-3AAB88A59A1C}" type="presParOf" srcId="{FA5AD227-4FB1-465E-B889-203CD2ABC317}" destId="{D0C323A6-258E-40A1-BD39-6B71C7878A66}" srcOrd="1" destOrd="0" presId="urn:microsoft.com/office/officeart/2005/8/layout/pyramid1"/>
    <dgm:cxn modelId="{CAB31E3B-D309-4A3F-8A12-16008C23FE09}" type="presParOf" srcId="{5A6116EA-3C7F-48DF-80E8-1F4DD31FFBE4}" destId="{2E233238-CD87-44B8-9622-2C9DEFA46844}" srcOrd="1" destOrd="0" presId="urn:microsoft.com/office/officeart/2005/8/layout/pyramid1"/>
    <dgm:cxn modelId="{E056E256-C041-49BA-9B6D-6A4B188C68EB}" type="presParOf" srcId="{2E233238-CD87-44B8-9622-2C9DEFA46844}" destId="{8F5D7D36-4C34-4E15-82FE-24AEC19A138F}" srcOrd="0" destOrd="0" presId="urn:microsoft.com/office/officeart/2005/8/layout/pyramid1"/>
    <dgm:cxn modelId="{4C0D9E7B-E711-4B25-880C-B289BA9A829A}" type="presParOf" srcId="{2E233238-CD87-44B8-9622-2C9DEFA46844}" destId="{70607561-493C-45DF-B2C6-2F61250F4E6D}" srcOrd="1" destOrd="0" presId="urn:microsoft.com/office/officeart/2005/8/layout/pyramid1"/>
    <dgm:cxn modelId="{124835F8-C03F-43EB-867D-A008A677B049}" type="presParOf" srcId="{5A6116EA-3C7F-48DF-80E8-1F4DD31FFBE4}" destId="{2487BC38-9073-4559-AE9B-8BCFED53A202}" srcOrd="2" destOrd="0" presId="urn:microsoft.com/office/officeart/2005/8/layout/pyramid1"/>
    <dgm:cxn modelId="{35CA3C3A-5EA9-4960-AF97-B7314AE9A39C}" type="presParOf" srcId="{2487BC38-9073-4559-AE9B-8BCFED53A202}" destId="{AF52544C-06C0-48B4-8A1E-3CBE65C01EE1}" srcOrd="0" destOrd="0" presId="urn:microsoft.com/office/officeart/2005/8/layout/pyramid1"/>
    <dgm:cxn modelId="{72FA52D1-4696-45CF-91AD-6ACCAADD32CA}" type="presParOf" srcId="{2487BC38-9073-4559-AE9B-8BCFED53A202}" destId="{5A70A180-3F79-44EF-AD1B-1BB5302E6840}" srcOrd="1" destOrd="0" presId="urn:microsoft.com/office/officeart/2005/8/layout/pyramid1"/>
    <dgm:cxn modelId="{FE66EBB3-204A-4AAD-8896-2BA8A24B39C1}" type="presParOf" srcId="{5A6116EA-3C7F-48DF-80E8-1F4DD31FFBE4}" destId="{64F2F417-AF35-4916-9AD6-DEFADB8F7316}" srcOrd="3" destOrd="0" presId="urn:microsoft.com/office/officeart/2005/8/layout/pyramid1"/>
    <dgm:cxn modelId="{18E58BB9-0509-4CD7-AF3D-48517BC9AAAB}" type="presParOf" srcId="{64F2F417-AF35-4916-9AD6-DEFADB8F7316}" destId="{9AEA607D-EEB7-4F5F-95FD-8F245FBAE369}" srcOrd="0" destOrd="0" presId="urn:microsoft.com/office/officeart/2005/8/layout/pyramid1"/>
    <dgm:cxn modelId="{262F32F8-8BAC-4A66-B0D0-EF47DDD01610}" type="presParOf" srcId="{64F2F417-AF35-4916-9AD6-DEFADB8F7316}" destId="{70A3E704-135F-433F-A728-75AAF570E63F}" srcOrd="1" destOrd="0" presId="urn:microsoft.com/office/officeart/2005/8/layout/pyramid1"/>
    <dgm:cxn modelId="{81150AE2-B7CA-49FE-88D0-C010644344EC}" type="presParOf" srcId="{5A6116EA-3C7F-48DF-80E8-1F4DD31FFBE4}" destId="{651F9AB7-1293-4EFD-AF76-7099A90017D0}" srcOrd="4" destOrd="0" presId="urn:microsoft.com/office/officeart/2005/8/layout/pyramid1"/>
    <dgm:cxn modelId="{B45073B6-7C61-445A-A521-F12D68E90A88}" type="presParOf" srcId="{651F9AB7-1293-4EFD-AF76-7099A90017D0}" destId="{263B9641-4E95-4364-BCA7-7EB5C3FD97F7}" srcOrd="0" destOrd="0" presId="urn:microsoft.com/office/officeart/2005/8/layout/pyramid1"/>
    <dgm:cxn modelId="{57864D0B-32AE-42E3-B9C9-A1D48533BB5C}" type="presParOf" srcId="{651F9AB7-1293-4EFD-AF76-7099A90017D0}" destId="{A0A69894-201B-4F66-BDCC-DA848A671BF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6E8E10-6CB2-4EF7-805A-D25E73B5A7BC}" type="doc">
      <dgm:prSet loTypeId="urn:microsoft.com/office/officeart/2005/8/layout/pyramid1" loCatId="pyramid" qsTypeId="urn:microsoft.com/office/officeart/2005/8/quickstyle/simple1" qsCatId="simple" csTypeId="urn:microsoft.com/office/officeart/2005/8/colors/accent1_2" csCatId="accent1" phldr="1"/>
      <dgm:spPr/>
    </dgm:pt>
    <dgm:pt modelId="{6753EA2B-F6F5-4A35-BA89-7B7F9E1E5CF9}">
      <dgm:prSet custT="1"/>
      <dgm:spPr>
        <a:xfrm>
          <a:off x="0" y="3779519"/>
          <a:ext cx="5562600" cy="944880"/>
        </a:xfrm>
        <a:solidFill>
          <a:srgbClr val="4F81BD">
            <a:lumMod val="75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63D8A1F1-B0FA-474E-8547-CABEB61D320F}" type="parTrans" cxnId="{D8935E14-9399-4154-B5BA-A8BEFA22DDE2}">
      <dgm:prSet/>
      <dgm:spPr/>
      <dgm:t>
        <a:bodyPr/>
        <a:lstStyle/>
        <a:p>
          <a:endParaRPr lang="en-US" sz="1100">
            <a:latin typeface="Arial" pitchFamily="34" charset="0"/>
            <a:cs typeface="Arial" pitchFamily="34" charset="0"/>
          </a:endParaRPr>
        </a:p>
      </dgm:t>
    </dgm:pt>
    <dgm:pt modelId="{B151CF60-283B-4D16-A7AF-D6F75CB036B6}" type="sibTrans" cxnId="{D8935E14-9399-4154-B5BA-A8BEFA22DDE2}">
      <dgm:prSet/>
      <dgm:spPr/>
      <dgm:t>
        <a:bodyPr/>
        <a:lstStyle/>
        <a:p>
          <a:endParaRPr lang="en-US" sz="1100">
            <a:latin typeface="Arial" pitchFamily="34" charset="0"/>
            <a:cs typeface="Arial" pitchFamily="34" charset="0"/>
          </a:endParaRPr>
        </a:p>
      </dgm:t>
    </dgm:pt>
    <dgm:pt modelId="{61F9BD9E-E21C-4BBD-8EE3-D787846D8E66}">
      <dgm:prSet phldrT="[Text]" custT="1"/>
      <dgm:spPr>
        <a:xfrm>
          <a:off x="556259" y="2834640"/>
          <a:ext cx="4450080" cy="944880"/>
        </a:xfrm>
        <a:solidFill>
          <a:srgbClr val="1F497D">
            <a:lumMod val="60000"/>
            <a:lumOff val="40000"/>
          </a:srgbClr>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t>
          </a:r>
          <a:endParaRPr lang="en-US" sz="1000" dirty="0">
            <a:solidFill>
              <a:schemeClr val="bg1"/>
            </a:solidFill>
            <a:latin typeface="Arial" pitchFamily="34" charset="0"/>
            <a:ea typeface="+mn-ea"/>
            <a:cs typeface="Arial" pitchFamily="34" charset="0"/>
          </a:endParaRPr>
        </a:p>
      </dgm:t>
    </dgm:pt>
    <dgm:pt modelId="{EE6150EC-4BC0-43E0-8F50-EA2F7E370EB9}" type="sibTrans" cxnId="{73573F7F-C3C2-4B54-BD94-BA5F42082B46}">
      <dgm:prSet/>
      <dgm:spPr/>
      <dgm:t>
        <a:bodyPr/>
        <a:lstStyle/>
        <a:p>
          <a:endParaRPr lang="en-US" sz="1100">
            <a:latin typeface="Arial" pitchFamily="34" charset="0"/>
            <a:cs typeface="Arial" pitchFamily="34" charset="0"/>
          </a:endParaRPr>
        </a:p>
      </dgm:t>
    </dgm:pt>
    <dgm:pt modelId="{AF1C7B86-7BD6-4699-9B7A-F0607657AE6C}" type="parTrans" cxnId="{73573F7F-C3C2-4B54-BD94-BA5F42082B46}">
      <dgm:prSet/>
      <dgm:spPr/>
      <dgm:t>
        <a:bodyPr/>
        <a:lstStyle/>
        <a:p>
          <a:endParaRPr lang="en-US" sz="1100">
            <a:latin typeface="Arial" pitchFamily="34" charset="0"/>
            <a:cs typeface="Arial" pitchFamily="34" charset="0"/>
          </a:endParaRPr>
        </a:p>
      </dgm:t>
    </dgm:pt>
    <dgm:pt modelId="{133F7034-B71B-4516-9186-AB282E28533B}">
      <dgm:prSet custT="1"/>
      <dgm:spPr>
        <a:xfrm>
          <a:off x="1112519" y="1889759"/>
          <a:ext cx="3337560" cy="944880"/>
        </a:xfrm>
        <a:solidFill>
          <a:srgbClr val="1F497D">
            <a:lumMod val="40000"/>
            <a:lumOff val="60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A813652D-A300-4091-BC16-BD82553B7DAE}" type="sibTrans" cxnId="{703828BF-3C2B-469D-92D9-05D897A52CE7}">
      <dgm:prSet/>
      <dgm:spPr/>
      <dgm:t>
        <a:bodyPr/>
        <a:lstStyle/>
        <a:p>
          <a:endParaRPr lang="en-US" sz="1100">
            <a:latin typeface="Arial" pitchFamily="34" charset="0"/>
            <a:cs typeface="Arial" pitchFamily="34" charset="0"/>
          </a:endParaRPr>
        </a:p>
      </dgm:t>
    </dgm:pt>
    <dgm:pt modelId="{C2861FCF-07C1-4A9B-8817-DB3AEB4681FC}" type="parTrans" cxnId="{703828BF-3C2B-469D-92D9-05D897A52CE7}">
      <dgm:prSet/>
      <dgm:spPr/>
      <dgm:t>
        <a:bodyPr/>
        <a:lstStyle/>
        <a:p>
          <a:endParaRPr lang="en-US" sz="1100">
            <a:latin typeface="Arial" pitchFamily="34" charset="0"/>
            <a:cs typeface="Arial" pitchFamily="34" charset="0"/>
          </a:endParaRPr>
        </a:p>
      </dgm:t>
    </dgm:pt>
    <dgm:pt modelId="{A05AABE2-5B83-46C4-B61A-ED53086295CD}">
      <dgm:prSet phldrT="[Text]" custT="1"/>
      <dgm:spPr>
        <a:xfrm>
          <a:off x="1668780" y="944879"/>
          <a:ext cx="2225040" cy="944880"/>
        </a:xfrm>
        <a:solidFill>
          <a:srgbClr val="4F81BD">
            <a:lumMod val="40000"/>
            <a:lumOff val="60000"/>
          </a:srgbClr>
        </a:solidFill>
        <a:ln w="25400" cap="flat" cmpd="sng" algn="ctr">
          <a:solidFill>
            <a:sysClr val="window" lastClr="FFFFFF">
              <a:hueOff val="0"/>
              <a:satOff val="0"/>
              <a:lumOff val="0"/>
              <a:alphaOff val="0"/>
            </a:sysClr>
          </a:solidFill>
          <a:prstDash val="solid"/>
        </a:ln>
        <a:effectLst/>
      </dgm:spPr>
      <dgm:t>
        <a:bodyPr lIns="0" rIns="0"/>
        <a:lstStyle/>
        <a:p>
          <a:r>
            <a:rPr lang="en-US" sz="1000" dirty="0" smtClean="0">
              <a:solidFill>
                <a:schemeClr val="bg1"/>
              </a:solidFill>
              <a:latin typeface="Arial" pitchFamily="34" charset="0"/>
              <a:ea typeface="+mn-ea"/>
              <a:cs typeface="Arial" pitchFamily="34" charset="0"/>
            </a:rPr>
            <a:t>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0E9A43F0-3021-4515-92C6-8C3DBDF2DC89}" type="sibTrans" cxnId="{751B1C7D-C936-4E6F-9E70-F45454FEBF49}">
      <dgm:prSet/>
      <dgm:spPr/>
      <dgm:t>
        <a:bodyPr/>
        <a:lstStyle/>
        <a:p>
          <a:endParaRPr lang="en-US" sz="1100">
            <a:latin typeface="Arial" pitchFamily="34" charset="0"/>
            <a:cs typeface="Arial" pitchFamily="34" charset="0"/>
          </a:endParaRPr>
        </a:p>
      </dgm:t>
    </dgm:pt>
    <dgm:pt modelId="{2FDDA495-5249-4487-B436-96FE33594038}" type="parTrans" cxnId="{751B1C7D-C936-4E6F-9E70-F45454FEBF49}">
      <dgm:prSet/>
      <dgm:spPr/>
      <dgm:t>
        <a:bodyPr/>
        <a:lstStyle/>
        <a:p>
          <a:endParaRPr lang="en-US" sz="1100">
            <a:latin typeface="Arial" pitchFamily="34" charset="0"/>
            <a:cs typeface="Arial" pitchFamily="34" charset="0"/>
          </a:endParaRPr>
        </a:p>
      </dgm:t>
    </dgm:pt>
    <dgm:pt modelId="{099607DB-B98F-4DFD-970E-9424FE5A0A6E}">
      <dgm:prSet phldrT="[Text]" custT="1"/>
      <dgm:spPr>
        <a:xfrm>
          <a:off x="2225040" y="0"/>
          <a:ext cx="1112520" cy="944880"/>
        </a:xfrm>
        <a:solidFill>
          <a:srgbClr val="CFD2ED"/>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2F6C8E18-E4C6-4FD6-9DC9-F4DDF19654FA}" type="sibTrans" cxnId="{4D50046E-C189-4372-A41B-CAA68B88D6C1}">
      <dgm:prSet/>
      <dgm:spPr/>
      <dgm:t>
        <a:bodyPr/>
        <a:lstStyle/>
        <a:p>
          <a:endParaRPr lang="en-US" sz="1100">
            <a:latin typeface="Arial" pitchFamily="34" charset="0"/>
            <a:cs typeface="Arial" pitchFamily="34" charset="0"/>
          </a:endParaRPr>
        </a:p>
      </dgm:t>
    </dgm:pt>
    <dgm:pt modelId="{4A90A97F-997E-4AEC-863C-27E05A8E76F6}" type="parTrans" cxnId="{4D50046E-C189-4372-A41B-CAA68B88D6C1}">
      <dgm:prSet/>
      <dgm:spPr/>
      <dgm:t>
        <a:bodyPr/>
        <a:lstStyle/>
        <a:p>
          <a:endParaRPr lang="en-US" sz="1100">
            <a:latin typeface="Arial" pitchFamily="34" charset="0"/>
            <a:cs typeface="Arial" pitchFamily="34" charset="0"/>
          </a:endParaRPr>
        </a:p>
      </dgm:t>
    </dgm:pt>
    <dgm:pt modelId="{5A6116EA-3C7F-48DF-80E8-1F4DD31FFBE4}" type="pres">
      <dgm:prSet presAssocID="{F46E8E10-6CB2-4EF7-805A-D25E73B5A7BC}" presName="Name0" presStyleCnt="0">
        <dgm:presLayoutVars>
          <dgm:dir/>
          <dgm:animLvl val="lvl"/>
          <dgm:resizeHandles val="exact"/>
        </dgm:presLayoutVars>
      </dgm:prSet>
      <dgm:spPr/>
    </dgm:pt>
    <dgm:pt modelId="{FA5AD227-4FB1-465E-B889-203CD2ABC317}" type="pres">
      <dgm:prSet presAssocID="{099607DB-B98F-4DFD-970E-9424FE5A0A6E}" presName="Name8" presStyleCnt="0"/>
      <dgm:spPr/>
    </dgm:pt>
    <dgm:pt modelId="{40A90D34-919F-4FB9-AE98-A47BEA60577E}" type="pres">
      <dgm:prSet presAssocID="{099607DB-B98F-4DFD-970E-9424FE5A0A6E}" presName="level" presStyleLbl="node1" presStyleIdx="0" presStyleCnt="5">
        <dgm:presLayoutVars>
          <dgm:chMax val="1"/>
          <dgm:bulletEnabled val="1"/>
        </dgm:presLayoutVars>
      </dgm:prSet>
      <dgm:spPr>
        <a:prstGeom prst="trapezoid">
          <a:avLst>
            <a:gd name="adj" fmla="val 58871"/>
          </a:avLst>
        </a:prstGeom>
      </dgm:spPr>
      <dgm:t>
        <a:bodyPr/>
        <a:lstStyle/>
        <a:p>
          <a:endParaRPr lang="en-US"/>
        </a:p>
      </dgm:t>
    </dgm:pt>
    <dgm:pt modelId="{D0C323A6-258E-40A1-BD39-6B71C7878A66}" type="pres">
      <dgm:prSet presAssocID="{099607DB-B98F-4DFD-970E-9424FE5A0A6E}" presName="levelTx" presStyleLbl="revTx" presStyleIdx="0" presStyleCnt="0">
        <dgm:presLayoutVars>
          <dgm:chMax val="1"/>
          <dgm:bulletEnabled val="1"/>
        </dgm:presLayoutVars>
      </dgm:prSet>
      <dgm:spPr/>
      <dgm:t>
        <a:bodyPr/>
        <a:lstStyle/>
        <a:p>
          <a:endParaRPr lang="en-US"/>
        </a:p>
      </dgm:t>
    </dgm:pt>
    <dgm:pt modelId="{2E233238-CD87-44B8-9622-2C9DEFA46844}" type="pres">
      <dgm:prSet presAssocID="{A05AABE2-5B83-46C4-B61A-ED53086295CD}" presName="Name8" presStyleCnt="0"/>
      <dgm:spPr/>
    </dgm:pt>
    <dgm:pt modelId="{8F5D7D36-4C34-4E15-82FE-24AEC19A138F}" type="pres">
      <dgm:prSet presAssocID="{A05AABE2-5B83-46C4-B61A-ED53086295CD}" presName="level" presStyleLbl="node1" presStyleIdx="1" presStyleCnt="5">
        <dgm:presLayoutVars>
          <dgm:chMax val="1"/>
          <dgm:bulletEnabled val="1"/>
        </dgm:presLayoutVars>
      </dgm:prSet>
      <dgm:spPr>
        <a:prstGeom prst="trapezoid">
          <a:avLst>
            <a:gd name="adj" fmla="val 58871"/>
          </a:avLst>
        </a:prstGeom>
      </dgm:spPr>
      <dgm:t>
        <a:bodyPr/>
        <a:lstStyle/>
        <a:p>
          <a:endParaRPr lang="en-US"/>
        </a:p>
      </dgm:t>
    </dgm:pt>
    <dgm:pt modelId="{70607561-493C-45DF-B2C6-2F61250F4E6D}" type="pres">
      <dgm:prSet presAssocID="{A05AABE2-5B83-46C4-B61A-ED53086295CD}" presName="levelTx" presStyleLbl="revTx" presStyleIdx="0" presStyleCnt="0">
        <dgm:presLayoutVars>
          <dgm:chMax val="1"/>
          <dgm:bulletEnabled val="1"/>
        </dgm:presLayoutVars>
      </dgm:prSet>
      <dgm:spPr/>
      <dgm:t>
        <a:bodyPr/>
        <a:lstStyle/>
        <a:p>
          <a:endParaRPr lang="en-US"/>
        </a:p>
      </dgm:t>
    </dgm:pt>
    <dgm:pt modelId="{2487BC38-9073-4559-AE9B-8BCFED53A202}" type="pres">
      <dgm:prSet presAssocID="{133F7034-B71B-4516-9186-AB282E28533B}" presName="Name8" presStyleCnt="0"/>
      <dgm:spPr/>
    </dgm:pt>
    <dgm:pt modelId="{AF52544C-06C0-48B4-8A1E-3CBE65C01EE1}" type="pres">
      <dgm:prSet presAssocID="{133F7034-B71B-4516-9186-AB282E28533B}" presName="level" presStyleLbl="node1" presStyleIdx="2" presStyleCnt="5">
        <dgm:presLayoutVars>
          <dgm:chMax val="1"/>
          <dgm:bulletEnabled val="1"/>
        </dgm:presLayoutVars>
      </dgm:prSet>
      <dgm:spPr>
        <a:prstGeom prst="trapezoid">
          <a:avLst>
            <a:gd name="adj" fmla="val 58871"/>
          </a:avLst>
        </a:prstGeom>
      </dgm:spPr>
      <dgm:t>
        <a:bodyPr/>
        <a:lstStyle/>
        <a:p>
          <a:endParaRPr lang="en-US"/>
        </a:p>
      </dgm:t>
    </dgm:pt>
    <dgm:pt modelId="{5A70A180-3F79-44EF-AD1B-1BB5302E6840}" type="pres">
      <dgm:prSet presAssocID="{133F7034-B71B-4516-9186-AB282E28533B}" presName="levelTx" presStyleLbl="revTx" presStyleIdx="0" presStyleCnt="0">
        <dgm:presLayoutVars>
          <dgm:chMax val="1"/>
          <dgm:bulletEnabled val="1"/>
        </dgm:presLayoutVars>
      </dgm:prSet>
      <dgm:spPr/>
      <dgm:t>
        <a:bodyPr/>
        <a:lstStyle/>
        <a:p>
          <a:endParaRPr lang="en-US"/>
        </a:p>
      </dgm:t>
    </dgm:pt>
    <dgm:pt modelId="{64F2F417-AF35-4916-9AD6-DEFADB8F7316}" type="pres">
      <dgm:prSet presAssocID="{61F9BD9E-E21C-4BBD-8EE3-D787846D8E66}" presName="Name8" presStyleCnt="0"/>
      <dgm:spPr/>
    </dgm:pt>
    <dgm:pt modelId="{9AEA607D-EEB7-4F5F-95FD-8F245FBAE369}" type="pres">
      <dgm:prSet presAssocID="{61F9BD9E-E21C-4BBD-8EE3-D787846D8E66}" presName="level" presStyleLbl="node1" presStyleIdx="3" presStyleCnt="5">
        <dgm:presLayoutVars>
          <dgm:chMax val="1"/>
          <dgm:bulletEnabled val="1"/>
        </dgm:presLayoutVars>
      </dgm:prSet>
      <dgm:spPr>
        <a:prstGeom prst="trapezoid">
          <a:avLst>
            <a:gd name="adj" fmla="val 58871"/>
          </a:avLst>
        </a:prstGeom>
      </dgm:spPr>
      <dgm:t>
        <a:bodyPr/>
        <a:lstStyle/>
        <a:p>
          <a:endParaRPr lang="en-US"/>
        </a:p>
      </dgm:t>
    </dgm:pt>
    <dgm:pt modelId="{70A3E704-135F-433F-A728-75AAF570E63F}" type="pres">
      <dgm:prSet presAssocID="{61F9BD9E-E21C-4BBD-8EE3-D787846D8E66}" presName="levelTx" presStyleLbl="revTx" presStyleIdx="0" presStyleCnt="0">
        <dgm:presLayoutVars>
          <dgm:chMax val="1"/>
          <dgm:bulletEnabled val="1"/>
        </dgm:presLayoutVars>
      </dgm:prSet>
      <dgm:spPr/>
      <dgm:t>
        <a:bodyPr/>
        <a:lstStyle/>
        <a:p>
          <a:endParaRPr lang="en-US"/>
        </a:p>
      </dgm:t>
    </dgm:pt>
    <dgm:pt modelId="{651F9AB7-1293-4EFD-AF76-7099A90017D0}" type="pres">
      <dgm:prSet presAssocID="{6753EA2B-F6F5-4A35-BA89-7B7F9E1E5CF9}" presName="Name8" presStyleCnt="0"/>
      <dgm:spPr/>
    </dgm:pt>
    <dgm:pt modelId="{263B9641-4E95-4364-BCA7-7EB5C3FD97F7}" type="pres">
      <dgm:prSet presAssocID="{6753EA2B-F6F5-4A35-BA89-7B7F9E1E5CF9}" presName="level" presStyleLbl="node1" presStyleIdx="4" presStyleCnt="5">
        <dgm:presLayoutVars>
          <dgm:chMax val="1"/>
          <dgm:bulletEnabled val="1"/>
        </dgm:presLayoutVars>
      </dgm:prSet>
      <dgm:spPr>
        <a:prstGeom prst="trapezoid">
          <a:avLst>
            <a:gd name="adj" fmla="val 58871"/>
          </a:avLst>
        </a:prstGeom>
      </dgm:spPr>
      <dgm:t>
        <a:bodyPr/>
        <a:lstStyle/>
        <a:p>
          <a:endParaRPr lang="en-US"/>
        </a:p>
      </dgm:t>
    </dgm:pt>
    <dgm:pt modelId="{A0A69894-201B-4F66-BDCC-DA848A671BF9}" type="pres">
      <dgm:prSet presAssocID="{6753EA2B-F6F5-4A35-BA89-7B7F9E1E5CF9}" presName="levelTx" presStyleLbl="revTx" presStyleIdx="0" presStyleCnt="0">
        <dgm:presLayoutVars>
          <dgm:chMax val="1"/>
          <dgm:bulletEnabled val="1"/>
        </dgm:presLayoutVars>
      </dgm:prSet>
      <dgm:spPr/>
      <dgm:t>
        <a:bodyPr/>
        <a:lstStyle/>
        <a:p>
          <a:endParaRPr lang="en-US"/>
        </a:p>
      </dgm:t>
    </dgm:pt>
  </dgm:ptLst>
  <dgm:cxnLst>
    <dgm:cxn modelId="{2D1494EA-927E-4CEA-A00C-A7D31F1C7A6D}" type="presOf" srcId="{133F7034-B71B-4516-9186-AB282E28533B}" destId="{5A70A180-3F79-44EF-AD1B-1BB5302E6840}" srcOrd="1" destOrd="0" presId="urn:microsoft.com/office/officeart/2005/8/layout/pyramid1"/>
    <dgm:cxn modelId="{751B1C7D-C936-4E6F-9E70-F45454FEBF49}" srcId="{F46E8E10-6CB2-4EF7-805A-D25E73B5A7BC}" destId="{A05AABE2-5B83-46C4-B61A-ED53086295CD}" srcOrd="1" destOrd="0" parTransId="{2FDDA495-5249-4487-B436-96FE33594038}" sibTransId="{0E9A43F0-3021-4515-92C6-8C3DBDF2DC89}"/>
    <dgm:cxn modelId="{EA538640-FF07-40B4-84DE-8E5027ADEEFA}" type="presOf" srcId="{099607DB-B98F-4DFD-970E-9424FE5A0A6E}" destId="{D0C323A6-258E-40A1-BD39-6B71C7878A66}" srcOrd="1" destOrd="0" presId="urn:microsoft.com/office/officeart/2005/8/layout/pyramid1"/>
    <dgm:cxn modelId="{4D50046E-C189-4372-A41B-CAA68B88D6C1}" srcId="{F46E8E10-6CB2-4EF7-805A-D25E73B5A7BC}" destId="{099607DB-B98F-4DFD-970E-9424FE5A0A6E}" srcOrd="0" destOrd="0" parTransId="{4A90A97F-997E-4AEC-863C-27E05A8E76F6}" sibTransId="{2F6C8E18-E4C6-4FD6-9DC9-F4DDF19654FA}"/>
    <dgm:cxn modelId="{D8935E14-9399-4154-B5BA-A8BEFA22DDE2}" srcId="{F46E8E10-6CB2-4EF7-805A-D25E73B5A7BC}" destId="{6753EA2B-F6F5-4A35-BA89-7B7F9E1E5CF9}" srcOrd="4" destOrd="0" parTransId="{63D8A1F1-B0FA-474E-8547-CABEB61D320F}" sibTransId="{B151CF60-283B-4D16-A7AF-D6F75CB036B6}"/>
    <dgm:cxn modelId="{D2E6423A-D67C-40B3-B21C-3B5E2F0E3F91}" type="presOf" srcId="{61F9BD9E-E21C-4BBD-8EE3-D787846D8E66}" destId="{9AEA607D-EEB7-4F5F-95FD-8F245FBAE369}" srcOrd="0" destOrd="0" presId="urn:microsoft.com/office/officeart/2005/8/layout/pyramid1"/>
    <dgm:cxn modelId="{24BAB5ED-7372-4484-A993-09FE23F12121}" type="presOf" srcId="{133F7034-B71B-4516-9186-AB282E28533B}" destId="{AF52544C-06C0-48B4-8A1E-3CBE65C01EE1}" srcOrd="0" destOrd="0" presId="urn:microsoft.com/office/officeart/2005/8/layout/pyramid1"/>
    <dgm:cxn modelId="{73573F7F-C3C2-4B54-BD94-BA5F42082B46}" srcId="{F46E8E10-6CB2-4EF7-805A-D25E73B5A7BC}" destId="{61F9BD9E-E21C-4BBD-8EE3-D787846D8E66}" srcOrd="3" destOrd="0" parTransId="{AF1C7B86-7BD6-4699-9B7A-F0607657AE6C}" sibTransId="{EE6150EC-4BC0-43E0-8F50-EA2F7E370EB9}"/>
    <dgm:cxn modelId="{1756DBDF-4175-4B70-A5AC-41F07441F947}" type="presOf" srcId="{A05AABE2-5B83-46C4-B61A-ED53086295CD}" destId="{8F5D7D36-4C34-4E15-82FE-24AEC19A138F}" srcOrd="0" destOrd="0" presId="urn:microsoft.com/office/officeart/2005/8/layout/pyramid1"/>
    <dgm:cxn modelId="{BB3A7FD9-6613-42E7-ABA7-375B4A012A94}" type="presOf" srcId="{099607DB-B98F-4DFD-970E-9424FE5A0A6E}" destId="{40A90D34-919F-4FB9-AE98-A47BEA60577E}" srcOrd="0" destOrd="0" presId="urn:microsoft.com/office/officeart/2005/8/layout/pyramid1"/>
    <dgm:cxn modelId="{5961AD3C-5ED4-4A8D-A6C0-51A368D3AC1E}" type="presOf" srcId="{6753EA2B-F6F5-4A35-BA89-7B7F9E1E5CF9}" destId="{A0A69894-201B-4F66-BDCC-DA848A671BF9}" srcOrd="1" destOrd="0" presId="urn:microsoft.com/office/officeart/2005/8/layout/pyramid1"/>
    <dgm:cxn modelId="{3AC15A7B-D34C-47D1-BE52-A2412375EB8B}" type="presOf" srcId="{61F9BD9E-E21C-4BBD-8EE3-D787846D8E66}" destId="{70A3E704-135F-433F-A728-75AAF570E63F}" srcOrd="1" destOrd="0" presId="urn:microsoft.com/office/officeart/2005/8/layout/pyramid1"/>
    <dgm:cxn modelId="{19BC8385-E145-40F0-BEE2-5651C834C177}" type="presOf" srcId="{6753EA2B-F6F5-4A35-BA89-7B7F9E1E5CF9}" destId="{263B9641-4E95-4364-BCA7-7EB5C3FD97F7}" srcOrd="0" destOrd="0" presId="urn:microsoft.com/office/officeart/2005/8/layout/pyramid1"/>
    <dgm:cxn modelId="{F6B6AC77-77DC-4485-B364-F1B3035711D0}" type="presOf" srcId="{F46E8E10-6CB2-4EF7-805A-D25E73B5A7BC}" destId="{5A6116EA-3C7F-48DF-80E8-1F4DD31FFBE4}" srcOrd="0" destOrd="0" presId="urn:microsoft.com/office/officeart/2005/8/layout/pyramid1"/>
    <dgm:cxn modelId="{703828BF-3C2B-469D-92D9-05D897A52CE7}" srcId="{F46E8E10-6CB2-4EF7-805A-D25E73B5A7BC}" destId="{133F7034-B71B-4516-9186-AB282E28533B}" srcOrd="2" destOrd="0" parTransId="{C2861FCF-07C1-4A9B-8817-DB3AEB4681FC}" sibTransId="{A813652D-A300-4091-BC16-BD82553B7DAE}"/>
    <dgm:cxn modelId="{1A5C60CA-C4DE-450C-9CF4-732AFE952CEF}" type="presOf" srcId="{A05AABE2-5B83-46C4-B61A-ED53086295CD}" destId="{70607561-493C-45DF-B2C6-2F61250F4E6D}" srcOrd="1" destOrd="0" presId="urn:microsoft.com/office/officeart/2005/8/layout/pyramid1"/>
    <dgm:cxn modelId="{4CE6370E-32DC-40D5-BEFF-73EC973C20D2}" type="presParOf" srcId="{5A6116EA-3C7F-48DF-80E8-1F4DD31FFBE4}" destId="{FA5AD227-4FB1-465E-B889-203CD2ABC317}" srcOrd="0" destOrd="0" presId="urn:microsoft.com/office/officeart/2005/8/layout/pyramid1"/>
    <dgm:cxn modelId="{3D3C95FA-0403-40E2-ADF7-F44731951872}" type="presParOf" srcId="{FA5AD227-4FB1-465E-B889-203CD2ABC317}" destId="{40A90D34-919F-4FB9-AE98-A47BEA60577E}" srcOrd="0" destOrd="0" presId="urn:microsoft.com/office/officeart/2005/8/layout/pyramid1"/>
    <dgm:cxn modelId="{C2CD344D-4F6E-4423-ACA0-D058E4A0F9F9}" type="presParOf" srcId="{FA5AD227-4FB1-465E-B889-203CD2ABC317}" destId="{D0C323A6-258E-40A1-BD39-6B71C7878A66}" srcOrd="1" destOrd="0" presId="urn:microsoft.com/office/officeart/2005/8/layout/pyramid1"/>
    <dgm:cxn modelId="{092DA90A-A120-4567-B376-16ACC0B130AB}" type="presParOf" srcId="{5A6116EA-3C7F-48DF-80E8-1F4DD31FFBE4}" destId="{2E233238-CD87-44B8-9622-2C9DEFA46844}" srcOrd="1" destOrd="0" presId="urn:microsoft.com/office/officeart/2005/8/layout/pyramid1"/>
    <dgm:cxn modelId="{3736D7E0-1AE4-46FA-B926-26CB089117B9}" type="presParOf" srcId="{2E233238-CD87-44B8-9622-2C9DEFA46844}" destId="{8F5D7D36-4C34-4E15-82FE-24AEC19A138F}" srcOrd="0" destOrd="0" presId="urn:microsoft.com/office/officeart/2005/8/layout/pyramid1"/>
    <dgm:cxn modelId="{512A854E-4075-4B59-BBC4-CDBE7DBA6E27}" type="presParOf" srcId="{2E233238-CD87-44B8-9622-2C9DEFA46844}" destId="{70607561-493C-45DF-B2C6-2F61250F4E6D}" srcOrd="1" destOrd="0" presId="urn:microsoft.com/office/officeart/2005/8/layout/pyramid1"/>
    <dgm:cxn modelId="{EAE95DF1-42B3-48E3-916C-627040F86C84}" type="presParOf" srcId="{5A6116EA-3C7F-48DF-80E8-1F4DD31FFBE4}" destId="{2487BC38-9073-4559-AE9B-8BCFED53A202}" srcOrd="2" destOrd="0" presId="urn:microsoft.com/office/officeart/2005/8/layout/pyramid1"/>
    <dgm:cxn modelId="{4E212012-AC74-4C95-996D-3E514059E956}" type="presParOf" srcId="{2487BC38-9073-4559-AE9B-8BCFED53A202}" destId="{AF52544C-06C0-48B4-8A1E-3CBE65C01EE1}" srcOrd="0" destOrd="0" presId="urn:microsoft.com/office/officeart/2005/8/layout/pyramid1"/>
    <dgm:cxn modelId="{3DDA33ED-B619-450D-A3D1-CFA4DFCFD6F1}" type="presParOf" srcId="{2487BC38-9073-4559-AE9B-8BCFED53A202}" destId="{5A70A180-3F79-44EF-AD1B-1BB5302E6840}" srcOrd="1" destOrd="0" presId="urn:microsoft.com/office/officeart/2005/8/layout/pyramid1"/>
    <dgm:cxn modelId="{785C102D-B6C3-4C5F-A6E1-C94C6C02E519}" type="presParOf" srcId="{5A6116EA-3C7F-48DF-80E8-1F4DD31FFBE4}" destId="{64F2F417-AF35-4916-9AD6-DEFADB8F7316}" srcOrd="3" destOrd="0" presId="urn:microsoft.com/office/officeart/2005/8/layout/pyramid1"/>
    <dgm:cxn modelId="{6D8FB73F-9B6E-4B95-AF31-A75C92397040}" type="presParOf" srcId="{64F2F417-AF35-4916-9AD6-DEFADB8F7316}" destId="{9AEA607D-EEB7-4F5F-95FD-8F245FBAE369}" srcOrd="0" destOrd="0" presId="urn:microsoft.com/office/officeart/2005/8/layout/pyramid1"/>
    <dgm:cxn modelId="{A417513C-A264-4025-AA49-FA429B055633}" type="presParOf" srcId="{64F2F417-AF35-4916-9AD6-DEFADB8F7316}" destId="{70A3E704-135F-433F-A728-75AAF570E63F}" srcOrd="1" destOrd="0" presId="urn:microsoft.com/office/officeart/2005/8/layout/pyramid1"/>
    <dgm:cxn modelId="{CCD7B515-18A9-43AE-B880-7BFBAE01CBFE}" type="presParOf" srcId="{5A6116EA-3C7F-48DF-80E8-1F4DD31FFBE4}" destId="{651F9AB7-1293-4EFD-AF76-7099A90017D0}" srcOrd="4" destOrd="0" presId="urn:microsoft.com/office/officeart/2005/8/layout/pyramid1"/>
    <dgm:cxn modelId="{ABBB0333-C1A4-42AE-A6A7-464A3559378D}" type="presParOf" srcId="{651F9AB7-1293-4EFD-AF76-7099A90017D0}" destId="{263B9641-4E95-4364-BCA7-7EB5C3FD97F7}" srcOrd="0" destOrd="0" presId="urn:microsoft.com/office/officeart/2005/8/layout/pyramid1"/>
    <dgm:cxn modelId="{FB05438D-B2D0-41F9-AEC6-BD021DD8255C}" type="presParOf" srcId="{651F9AB7-1293-4EFD-AF76-7099A90017D0}" destId="{A0A69894-201B-4F66-BDCC-DA848A671BF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6E8E10-6CB2-4EF7-805A-D25E73B5A7BC}" type="doc">
      <dgm:prSet loTypeId="urn:microsoft.com/office/officeart/2005/8/layout/pyramid1" loCatId="pyramid" qsTypeId="urn:microsoft.com/office/officeart/2005/8/quickstyle/simple1" qsCatId="simple" csTypeId="urn:microsoft.com/office/officeart/2005/8/colors/accent1_2" csCatId="accent1" phldr="1"/>
      <dgm:spPr/>
    </dgm:pt>
    <dgm:pt modelId="{6753EA2B-F6F5-4A35-BA89-7B7F9E1E5CF9}">
      <dgm:prSet custT="1"/>
      <dgm:spPr>
        <a:xfrm>
          <a:off x="0" y="3779519"/>
          <a:ext cx="5562600" cy="944880"/>
        </a:xfrm>
        <a:solidFill>
          <a:srgbClr val="4F81BD">
            <a:lumMod val="75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63D8A1F1-B0FA-474E-8547-CABEB61D320F}" type="parTrans" cxnId="{D8935E14-9399-4154-B5BA-A8BEFA22DDE2}">
      <dgm:prSet/>
      <dgm:spPr/>
      <dgm:t>
        <a:bodyPr/>
        <a:lstStyle/>
        <a:p>
          <a:endParaRPr lang="en-US" sz="1100">
            <a:latin typeface="Arial" pitchFamily="34" charset="0"/>
            <a:cs typeface="Arial" pitchFamily="34" charset="0"/>
          </a:endParaRPr>
        </a:p>
      </dgm:t>
    </dgm:pt>
    <dgm:pt modelId="{B151CF60-283B-4D16-A7AF-D6F75CB036B6}" type="sibTrans" cxnId="{D8935E14-9399-4154-B5BA-A8BEFA22DDE2}">
      <dgm:prSet/>
      <dgm:spPr/>
      <dgm:t>
        <a:bodyPr/>
        <a:lstStyle/>
        <a:p>
          <a:endParaRPr lang="en-US" sz="1100">
            <a:latin typeface="Arial" pitchFamily="34" charset="0"/>
            <a:cs typeface="Arial" pitchFamily="34" charset="0"/>
          </a:endParaRPr>
        </a:p>
      </dgm:t>
    </dgm:pt>
    <dgm:pt modelId="{61F9BD9E-E21C-4BBD-8EE3-D787846D8E66}">
      <dgm:prSet phldrT="[Text]" custT="1"/>
      <dgm:spPr>
        <a:xfrm>
          <a:off x="556259" y="2834640"/>
          <a:ext cx="4450080" cy="944880"/>
        </a:xfrm>
        <a:solidFill>
          <a:srgbClr val="1F497D">
            <a:lumMod val="60000"/>
            <a:lumOff val="40000"/>
          </a:srgbClr>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t>
          </a:r>
          <a:endParaRPr lang="en-US" sz="1000" dirty="0">
            <a:solidFill>
              <a:schemeClr val="bg1"/>
            </a:solidFill>
            <a:latin typeface="Arial" pitchFamily="34" charset="0"/>
            <a:ea typeface="+mn-ea"/>
            <a:cs typeface="Arial" pitchFamily="34" charset="0"/>
          </a:endParaRPr>
        </a:p>
      </dgm:t>
    </dgm:pt>
    <dgm:pt modelId="{EE6150EC-4BC0-43E0-8F50-EA2F7E370EB9}" type="sibTrans" cxnId="{73573F7F-C3C2-4B54-BD94-BA5F42082B46}">
      <dgm:prSet/>
      <dgm:spPr/>
      <dgm:t>
        <a:bodyPr/>
        <a:lstStyle/>
        <a:p>
          <a:endParaRPr lang="en-US" sz="1100">
            <a:latin typeface="Arial" pitchFamily="34" charset="0"/>
            <a:cs typeface="Arial" pitchFamily="34" charset="0"/>
          </a:endParaRPr>
        </a:p>
      </dgm:t>
    </dgm:pt>
    <dgm:pt modelId="{AF1C7B86-7BD6-4699-9B7A-F0607657AE6C}" type="parTrans" cxnId="{73573F7F-C3C2-4B54-BD94-BA5F42082B46}">
      <dgm:prSet/>
      <dgm:spPr/>
      <dgm:t>
        <a:bodyPr/>
        <a:lstStyle/>
        <a:p>
          <a:endParaRPr lang="en-US" sz="1100">
            <a:latin typeface="Arial" pitchFamily="34" charset="0"/>
            <a:cs typeface="Arial" pitchFamily="34" charset="0"/>
          </a:endParaRPr>
        </a:p>
      </dgm:t>
    </dgm:pt>
    <dgm:pt modelId="{133F7034-B71B-4516-9186-AB282E28533B}">
      <dgm:prSet custT="1"/>
      <dgm:spPr>
        <a:xfrm>
          <a:off x="1112519" y="1889759"/>
          <a:ext cx="3337560" cy="944880"/>
        </a:xfrm>
        <a:solidFill>
          <a:srgbClr val="1F497D">
            <a:lumMod val="40000"/>
            <a:lumOff val="60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A813652D-A300-4091-BC16-BD82553B7DAE}" type="sibTrans" cxnId="{703828BF-3C2B-469D-92D9-05D897A52CE7}">
      <dgm:prSet/>
      <dgm:spPr/>
      <dgm:t>
        <a:bodyPr/>
        <a:lstStyle/>
        <a:p>
          <a:endParaRPr lang="en-US" sz="1100">
            <a:latin typeface="Arial" pitchFamily="34" charset="0"/>
            <a:cs typeface="Arial" pitchFamily="34" charset="0"/>
          </a:endParaRPr>
        </a:p>
      </dgm:t>
    </dgm:pt>
    <dgm:pt modelId="{C2861FCF-07C1-4A9B-8817-DB3AEB4681FC}" type="parTrans" cxnId="{703828BF-3C2B-469D-92D9-05D897A52CE7}">
      <dgm:prSet/>
      <dgm:spPr/>
      <dgm:t>
        <a:bodyPr/>
        <a:lstStyle/>
        <a:p>
          <a:endParaRPr lang="en-US" sz="1100">
            <a:latin typeface="Arial" pitchFamily="34" charset="0"/>
            <a:cs typeface="Arial" pitchFamily="34" charset="0"/>
          </a:endParaRPr>
        </a:p>
      </dgm:t>
    </dgm:pt>
    <dgm:pt modelId="{A05AABE2-5B83-46C4-B61A-ED53086295CD}">
      <dgm:prSet phldrT="[Text]" custT="1"/>
      <dgm:spPr>
        <a:xfrm>
          <a:off x="1668780" y="944879"/>
          <a:ext cx="2225040" cy="944880"/>
        </a:xfrm>
        <a:solidFill>
          <a:srgbClr val="4F81BD">
            <a:lumMod val="40000"/>
            <a:lumOff val="60000"/>
          </a:srgbClr>
        </a:solidFill>
        <a:ln w="25400" cap="flat" cmpd="sng" algn="ctr">
          <a:solidFill>
            <a:sysClr val="window" lastClr="FFFFFF">
              <a:hueOff val="0"/>
              <a:satOff val="0"/>
              <a:lumOff val="0"/>
              <a:alphaOff val="0"/>
            </a:sysClr>
          </a:solidFill>
          <a:prstDash val="solid"/>
        </a:ln>
        <a:effectLst/>
      </dgm:spPr>
      <dgm:t>
        <a:bodyPr lIns="0" rIns="0"/>
        <a:lstStyle/>
        <a:p>
          <a:r>
            <a:rPr lang="en-US" sz="1000" dirty="0" smtClean="0">
              <a:solidFill>
                <a:schemeClr val="bg1"/>
              </a:solidFill>
              <a:latin typeface="Arial" pitchFamily="34" charset="0"/>
              <a:ea typeface="+mn-ea"/>
              <a:cs typeface="Arial" pitchFamily="34" charset="0"/>
            </a:rPr>
            <a:t>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0E9A43F0-3021-4515-92C6-8C3DBDF2DC89}" type="sibTrans" cxnId="{751B1C7D-C936-4E6F-9E70-F45454FEBF49}">
      <dgm:prSet/>
      <dgm:spPr/>
      <dgm:t>
        <a:bodyPr/>
        <a:lstStyle/>
        <a:p>
          <a:endParaRPr lang="en-US" sz="1100">
            <a:latin typeface="Arial" pitchFamily="34" charset="0"/>
            <a:cs typeface="Arial" pitchFamily="34" charset="0"/>
          </a:endParaRPr>
        </a:p>
      </dgm:t>
    </dgm:pt>
    <dgm:pt modelId="{2FDDA495-5249-4487-B436-96FE33594038}" type="parTrans" cxnId="{751B1C7D-C936-4E6F-9E70-F45454FEBF49}">
      <dgm:prSet/>
      <dgm:spPr/>
      <dgm:t>
        <a:bodyPr/>
        <a:lstStyle/>
        <a:p>
          <a:endParaRPr lang="en-US" sz="1100">
            <a:latin typeface="Arial" pitchFamily="34" charset="0"/>
            <a:cs typeface="Arial" pitchFamily="34" charset="0"/>
          </a:endParaRPr>
        </a:p>
      </dgm:t>
    </dgm:pt>
    <dgm:pt modelId="{099607DB-B98F-4DFD-970E-9424FE5A0A6E}">
      <dgm:prSet phldrT="[Text]" custT="1"/>
      <dgm:spPr>
        <a:xfrm>
          <a:off x="2225040" y="0"/>
          <a:ext cx="1112520" cy="944880"/>
        </a:xfrm>
        <a:solidFill>
          <a:srgbClr val="CFD2ED"/>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2F6C8E18-E4C6-4FD6-9DC9-F4DDF19654FA}" type="sibTrans" cxnId="{4D50046E-C189-4372-A41B-CAA68B88D6C1}">
      <dgm:prSet/>
      <dgm:spPr/>
      <dgm:t>
        <a:bodyPr/>
        <a:lstStyle/>
        <a:p>
          <a:endParaRPr lang="en-US" sz="1100">
            <a:latin typeface="Arial" pitchFamily="34" charset="0"/>
            <a:cs typeface="Arial" pitchFamily="34" charset="0"/>
          </a:endParaRPr>
        </a:p>
      </dgm:t>
    </dgm:pt>
    <dgm:pt modelId="{4A90A97F-997E-4AEC-863C-27E05A8E76F6}" type="parTrans" cxnId="{4D50046E-C189-4372-A41B-CAA68B88D6C1}">
      <dgm:prSet/>
      <dgm:spPr/>
      <dgm:t>
        <a:bodyPr/>
        <a:lstStyle/>
        <a:p>
          <a:endParaRPr lang="en-US" sz="1100">
            <a:latin typeface="Arial" pitchFamily="34" charset="0"/>
            <a:cs typeface="Arial" pitchFamily="34" charset="0"/>
          </a:endParaRPr>
        </a:p>
      </dgm:t>
    </dgm:pt>
    <dgm:pt modelId="{5A6116EA-3C7F-48DF-80E8-1F4DD31FFBE4}" type="pres">
      <dgm:prSet presAssocID="{F46E8E10-6CB2-4EF7-805A-D25E73B5A7BC}" presName="Name0" presStyleCnt="0">
        <dgm:presLayoutVars>
          <dgm:dir/>
          <dgm:animLvl val="lvl"/>
          <dgm:resizeHandles val="exact"/>
        </dgm:presLayoutVars>
      </dgm:prSet>
      <dgm:spPr/>
    </dgm:pt>
    <dgm:pt modelId="{FA5AD227-4FB1-465E-B889-203CD2ABC317}" type="pres">
      <dgm:prSet presAssocID="{099607DB-B98F-4DFD-970E-9424FE5A0A6E}" presName="Name8" presStyleCnt="0"/>
      <dgm:spPr/>
    </dgm:pt>
    <dgm:pt modelId="{40A90D34-919F-4FB9-AE98-A47BEA60577E}" type="pres">
      <dgm:prSet presAssocID="{099607DB-B98F-4DFD-970E-9424FE5A0A6E}" presName="level" presStyleLbl="node1" presStyleIdx="0" presStyleCnt="5">
        <dgm:presLayoutVars>
          <dgm:chMax val="1"/>
          <dgm:bulletEnabled val="1"/>
        </dgm:presLayoutVars>
      </dgm:prSet>
      <dgm:spPr>
        <a:prstGeom prst="trapezoid">
          <a:avLst>
            <a:gd name="adj" fmla="val 58871"/>
          </a:avLst>
        </a:prstGeom>
      </dgm:spPr>
      <dgm:t>
        <a:bodyPr/>
        <a:lstStyle/>
        <a:p>
          <a:endParaRPr lang="en-US"/>
        </a:p>
      </dgm:t>
    </dgm:pt>
    <dgm:pt modelId="{D0C323A6-258E-40A1-BD39-6B71C7878A66}" type="pres">
      <dgm:prSet presAssocID="{099607DB-B98F-4DFD-970E-9424FE5A0A6E}" presName="levelTx" presStyleLbl="revTx" presStyleIdx="0" presStyleCnt="0">
        <dgm:presLayoutVars>
          <dgm:chMax val="1"/>
          <dgm:bulletEnabled val="1"/>
        </dgm:presLayoutVars>
      </dgm:prSet>
      <dgm:spPr/>
      <dgm:t>
        <a:bodyPr/>
        <a:lstStyle/>
        <a:p>
          <a:endParaRPr lang="en-US"/>
        </a:p>
      </dgm:t>
    </dgm:pt>
    <dgm:pt modelId="{2E233238-CD87-44B8-9622-2C9DEFA46844}" type="pres">
      <dgm:prSet presAssocID="{A05AABE2-5B83-46C4-B61A-ED53086295CD}" presName="Name8" presStyleCnt="0"/>
      <dgm:spPr/>
    </dgm:pt>
    <dgm:pt modelId="{8F5D7D36-4C34-4E15-82FE-24AEC19A138F}" type="pres">
      <dgm:prSet presAssocID="{A05AABE2-5B83-46C4-B61A-ED53086295CD}" presName="level" presStyleLbl="node1" presStyleIdx="1" presStyleCnt="5">
        <dgm:presLayoutVars>
          <dgm:chMax val="1"/>
          <dgm:bulletEnabled val="1"/>
        </dgm:presLayoutVars>
      </dgm:prSet>
      <dgm:spPr>
        <a:prstGeom prst="trapezoid">
          <a:avLst>
            <a:gd name="adj" fmla="val 58871"/>
          </a:avLst>
        </a:prstGeom>
      </dgm:spPr>
      <dgm:t>
        <a:bodyPr/>
        <a:lstStyle/>
        <a:p>
          <a:endParaRPr lang="en-US"/>
        </a:p>
      </dgm:t>
    </dgm:pt>
    <dgm:pt modelId="{70607561-493C-45DF-B2C6-2F61250F4E6D}" type="pres">
      <dgm:prSet presAssocID="{A05AABE2-5B83-46C4-B61A-ED53086295CD}" presName="levelTx" presStyleLbl="revTx" presStyleIdx="0" presStyleCnt="0">
        <dgm:presLayoutVars>
          <dgm:chMax val="1"/>
          <dgm:bulletEnabled val="1"/>
        </dgm:presLayoutVars>
      </dgm:prSet>
      <dgm:spPr/>
      <dgm:t>
        <a:bodyPr/>
        <a:lstStyle/>
        <a:p>
          <a:endParaRPr lang="en-US"/>
        </a:p>
      </dgm:t>
    </dgm:pt>
    <dgm:pt modelId="{2487BC38-9073-4559-AE9B-8BCFED53A202}" type="pres">
      <dgm:prSet presAssocID="{133F7034-B71B-4516-9186-AB282E28533B}" presName="Name8" presStyleCnt="0"/>
      <dgm:spPr/>
    </dgm:pt>
    <dgm:pt modelId="{AF52544C-06C0-48B4-8A1E-3CBE65C01EE1}" type="pres">
      <dgm:prSet presAssocID="{133F7034-B71B-4516-9186-AB282E28533B}" presName="level" presStyleLbl="node1" presStyleIdx="2" presStyleCnt="5">
        <dgm:presLayoutVars>
          <dgm:chMax val="1"/>
          <dgm:bulletEnabled val="1"/>
        </dgm:presLayoutVars>
      </dgm:prSet>
      <dgm:spPr>
        <a:prstGeom prst="trapezoid">
          <a:avLst>
            <a:gd name="adj" fmla="val 58871"/>
          </a:avLst>
        </a:prstGeom>
      </dgm:spPr>
      <dgm:t>
        <a:bodyPr/>
        <a:lstStyle/>
        <a:p>
          <a:endParaRPr lang="en-US"/>
        </a:p>
      </dgm:t>
    </dgm:pt>
    <dgm:pt modelId="{5A70A180-3F79-44EF-AD1B-1BB5302E6840}" type="pres">
      <dgm:prSet presAssocID="{133F7034-B71B-4516-9186-AB282E28533B}" presName="levelTx" presStyleLbl="revTx" presStyleIdx="0" presStyleCnt="0">
        <dgm:presLayoutVars>
          <dgm:chMax val="1"/>
          <dgm:bulletEnabled val="1"/>
        </dgm:presLayoutVars>
      </dgm:prSet>
      <dgm:spPr/>
      <dgm:t>
        <a:bodyPr/>
        <a:lstStyle/>
        <a:p>
          <a:endParaRPr lang="en-US"/>
        </a:p>
      </dgm:t>
    </dgm:pt>
    <dgm:pt modelId="{64F2F417-AF35-4916-9AD6-DEFADB8F7316}" type="pres">
      <dgm:prSet presAssocID="{61F9BD9E-E21C-4BBD-8EE3-D787846D8E66}" presName="Name8" presStyleCnt="0"/>
      <dgm:spPr/>
    </dgm:pt>
    <dgm:pt modelId="{9AEA607D-EEB7-4F5F-95FD-8F245FBAE369}" type="pres">
      <dgm:prSet presAssocID="{61F9BD9E-E21C-4BBD-8EE3-D787846D8E66}" presName="level" presStyleLbl="node1" presStyleIdx="3" presStyleCnt="5">
        <dgm:presLayoutVars>
          <dgm:chMax val="1"/>
          <dgm:bulletEnabled val="1"/>
        </dgm:presLayoutVars>
      </dgm:prSet>
      <dgm:spPr>
        <a:prstGeom prst="trapezoid">
          <a:avLst>
            <a:gd name="adj" fmla="val 58871"/>
          </a:avLst>
        </a:prstGeom>
      </dgm:spPr>
      <dgm:t>
        <a:bodyPr/>
        <a:lstStyle/>
        <a:p>
          <a:endParaRPr lang="en-US"/>
        </a:p>
      </dgm:t>
    </dgm:pt>
    <dgm:pt modelId="{70A3E704-135F-433F-A728-75AAF570E63F}" type="pres">
      <dgm:prSet presAssocID="{61F9BD9E-E21C-4BBD-8EE3-D787846D8E66}" presName="levelTx" presStyleLbl="revTx" presStyleIdx="0" presStyleCnt="0">
        <dgm:presLayoutVars>
          <dgm:chMax val="1"/>
          <dgm:bulletEnabled val="1"/>
        </dgm:presLayoutVars>
      </dgm:prSet>
      <dgm:spPr/>
      <dgm:t>
        <a:bodyPr/>
        <a:lstStyle/>
        <a:p>
          <a:endParaRPr lang="en-US"/>
        </a:p>
      </dgm:t>
    </dgm:pt>
    <dgm:pt modelId="{651F9AB7-1293-4EFD-AF76-7099A90017D0}" type="pres">
      <dgm:prSet presAssocID="{6753EA2B-F6F5-4A35-BA89-7B7F9E1E5CF9}" presName="Name8" presStyleCnt="0"/>
      <dgm:spPr/>
    </dgm:pt>
    <dgm:pt modelId="{263B9641-4E95-4364-BCA7-7EB5C3FD97F7}" type="pres">
      <dgm:prSet presAssocID="{6753EA2B-F6F5-4A35-BA89-7B7F9E1E5CF9}" presName="level" presStyleLbl="node1" presStyleIdx="4" presStyleCnt="5">
        <dgm:presLayoutVars>
          <dgm:chMax val="1"/>
          <dgm:bulletEnabled val="1"/>
        </dgm:presLayoutVars>
      </dgm:prSet>
      <dgm:spPr>
        <a:prstGeom prst="trapezoid">
          <a:avLst>
            <a:gd name="adj" fmla="val 58871"/>
          </a:avLst>
        </a:prstGeom>
      </dgm:spPr>
      <dgm:t>
        <a:bodyPr/>
        <a:lstStyle/>
        <a:p>
          <a:endParaRPr lang="en-US"/>
        </a:p>
      </dgm:t>
    </dgm:pt>
    <dgm:pt modelId="{A0A69894-201B-4F66-BDCC-DA848A671BF9}" type="pres">
      <dgm:prSet presAssocID="{6753EA2B-F6F5-4A35-BA89-7B7F9E1E5CF9}" presName="levelTx" presStyleLbl="revTx" presStyleIdx="0" presStyleCnt="0">
        <dgm:presLayoutVars>
          <dgm:chMax val="1"/>
          <dgm:bulletEnabled val="1"/>
        </dgm:presLayoutVars>
      </dgm:prSet>
      <dgm:spPr/>
      <dgm:t>
        <a:bodyPr/>
        <a:lstStyle/>
        <a:p>
          <a:endParaRPr lang="en-US"/>
        </a:p>
      </dgm:t>
    </dgm:pt>
  </dgm:ptLst>
  <dgm:cxnLst>
    <dgm:cxn modelId="{D8935E14-9399-4154-B5BA-A8BEFA22DDE2}" srcId="{F46E8E10-6CB2-4EF7-805A-D25E73B5A7BC}" destId="{6753EA2B-F6F5-4A35-BA89-7B7F9E1E5CF9}" srcOrd="4" destOrd="0" parTransId="{63D8A1F1-B0FA-474E-8547-CABEB61D320F}" sibTransId="{B151CF60-283B-4D16-A7AF-D6F75CB036B6}"/>
    <dgm:cxn modelId="{2F9F96A7-B5EE-4D63-8CE2-4DEF323FB1A7}" type="presOf" srcId="{F46E8E10-6CB2-4EF7-805A-D25E73B5A7BC}" destId="{5A6116EA-3C7F-48DF-80E8-1F4DD31FFBE4}" srcOrd="0" destOrd="0" presId="urn:microsoft.com/office/officeart/2005/8/layout/pyramid1"/>
    <dgm:cxn modelId="{03579464-A9CA-4604-8C60-D31EA55CC9FE}" type="presOf" srcId="{099607DB-B98F-4DFD-970E-9424FE5A0A6E}" destId="{D0C323A6-258E-40A1-BD39-6B71C7878A66}" srcOrd="1" destOrd="0" presId="urn:microsoft.com/office/officeart/2005/8/layout/pyramid1"/>
    <dgm:cxn modelId="{DF948D85-7675-4B8E-9CBD-F68706D33A7D}" type="presOf" srcId="{6753EA2B-F6F5-4A35-BA89-7B7F9E1E5CF9}" destId="{263B9641-4E95-4364-BCA7-7EB5C3FD97F7}" srcOrd="0" destOrd="0" presId="urn:microsoft.com/office/officeart/2005/8/layout/pyramid1"/>
    <dgm:cxn modelId="{58EEAF2E-A70D-4E02-B398-4BA1948D9DCA}" type="presOf" srcId="{133F7034-B71B-4516-9186-AB282E28533B}" destId="{5A70A180-3F79-44EF-AD1B-1BB5302E6840}" srcOrd="1" destOrd="0" presId="urn:microsoft.com/office/officeart/2005/8/layout/pyramid1"/>
    <dgm:cxn modelId="{4D50046E-C189-4372-A41B-CAA68B88D6C1}" srcId="{F46E8E10-6CB2-4EF7-805A-D25E73B5A7BC}" destId="{099607DB-B98F-4DFD-970E-9424FE5A0A6E}" srcOrd="0" destOrd="0" parTransId="{4A90A97F-997E-4AEC-863C-27E05A8E76F6}" sibTransId="{2F6C8E18-E4C6-4FD6-9DC9-F4DDF19654FA}"/>
    <dgm:cxn modelId="{751B1C7D-C936-4E6F-9E70-F45454FEBF49}" srcId="{F46E8E10-6CB2-4EF7-805A-D25E73B5A7BC}" destId="{A05AABE2-5B83-46C4-B61A-ED53086295CD}" srcOrd="1" destOrd="0" parTransId="{2FDDA495-5249-4487-B436-96FE33594038}" sibTransId="{0E9A43F0-3021-4515-92C6-8C3DBDF2DC89}"/>
    <dgm:cxn modelId="{CFBCDB5A-DE9E-4124-89F7-E19CD2109240}" type="presOf" srcId="{A05AABE2-5B83-46C4-B61A-ED53086295CD}" destId="{70607561-493C-45DF-B2C6-2F61250F4E6D}" srcOrd="1" destOrd="0" presId="urn:microsoft.com/office/officeart/2005/8/layout/pyramid1"/>
    <dgm:cxn modelId="{C2A429EA-CAB4-42DB-ACB2-7C6DE49784D8}" type="presOf" srcId="{099607DB-B98F-4DFD-970E-9424FE5A0A6E}" destId="{40A90D34-919F-4FB9-AE98-A47BEA60577E}" srcOrd="0" destOrd="0" presId="urn:microsoft.com/office/officeart/2005/8/layout/pyramid1"/>
    <dgm:cxn modelId="{43853749-DA10-4610-8595-493EC1C1FDA9}" type="presOf" srcId="{61F9BD9E-E21C-4BBD-8EE3-D787846D8E66}" destId="{9AEA607D-EEB7-4F5F-95FD-8F245FBAE369}" srcOrd="0" destOrd="0" presId="urn:microsoft.com/office/officeart/2005/8/layout/pyramid1"/>
    <dgm:cxn modelId="{06B6D99E-9ECC-47CD-B40F-81B22E2BC67D}" type="presOf" srcId="{61F9BD9E-E21C-4BBD-8EE3-D787846D8E66}" destId="{70A3E704-135F-433F-A728-75AAF570E63F}" srcOrd="1" destOrd="0" presId="urn:microsoft.com/office/officeart/2005/8/layout/pyramid1"/>
    <dgm:cxn modelId="{55643B71-D389-445A-B168-1463945CA06E}" type="presOf" srcId="{A05AABE2-5B83-46C4-B61A-ED53086295CD}" destId="{8F5D7D36-4C34-4E15-82FE-24AEC19A138F}" srcOrd="0" destOrd="0" presId="urn:microsoft.com/office/officeart/2005/8/layout/pyramid1"/>
    <dgm:cxn modelId="{703828BF-3C2B-469D-92D9-05D897A52CE7}" srcId="{F46E8E10-6CB2-4EF7-805A-D25E73B5A7BC}" destId="{133F7034-B71B-4516-9186-AB282E28533B}" srcOrd="2" destOrd="0" parTransId="{C2861FCF-07C1-4A9B-8817-DB3AEB4681FC}" sibTransId="{A813652D-A300-4091-BC16-BD82553B7DAE}"/>
    <dgm:cxn modelId="{73573F7F-C3C2-4B54-BD94-BA5F42082B46}" srcId="{F46E8E10-6CB2-4EF7-805A-D25E73B5A7BC}" destId="{61F9BD9E-E21C-4BBD-8EE3-D787846D8E66}" srcOrd="3" destOrd="0" parTransId="{AF1C7B86-7BD6-4699-9B7A-F0607657AE6C}" sibTransId="{EE6150EC-4BC0-43E0-8F50-EA2F7E370EB9}"/>
    <dgm:cxn modelId="{C92E2B8A-9D52-471A-85D6-F6B4A7F59E5E}" type="presOf" srcId="{133F7034-B71B-4516-9186-AB282E28533B}" destId="{AF52544C-06C0-48B4-8A1E-3CBE65C01EE1}" srcOrd="0" destOrd="0" presId="urn:microsoft.com/office/officeart/2005/8/layout/pyramid1"/>
    <dgm:cxn modelId="{E3D8B48E-CA21-498C-9686-6CDFCA4E5028}" type="presOf" srcId="{6753EA2B-F6F5-4A35-BA89-7B7F9E1E5CF9}" destId="{A0A69894-201B-4F66-BDCC-DA848A671BF9}" srcOrd="1" destOrd="0" presId="urn:microsoft.com/office/officeart/2005/8/layout/pyramid1"/>
    <dgm:cxn modelId="{14632577-D247-472D-9784-2259761428E1}" type="presParOf" srcId="{5A6116EA-3C7F-48DF-80E8-1F4DD31FFBE4}" destId="{FA5AD227-4FB1-465E-B889-203CD2ABC317}" srcOrd="0" destOrd="0" presId="urn:microsoft.com/office/officeart/2005/8/layout/pyramid1"/>
    <dgm:cxn modelId="{6F5B59A1-5158-4D8F-A38F-B3A6C2566932}" type="presParOf" srcId="{FA5AD227-4FB1-465E-B889-203CD2ABC317}" destId="{40A90D34-919F-4FB9-AE98-A47BEA60577E}" srcOrd="0" destOrd="0" presId="urn:microsoft.com/office/officeart/2005/8/layout/pyramid1"/>
    <dgm:cxn modelId="{209579BD-EF58-49A0-B5EF-2B3E0C03BEB8}" type="presParOf" srcId="{FA5AD227-4FB1-465E-B889-203CD2ABC317}" destId="{D0C323A6-258E-40A1-BD39-6B71C7878A66}" srcOrd="1" destOrd="0" presId="urn:microsoft.com/office/officeart/2005/8/layout/pyramid1"/>
    <dgm:cxn modelId="{067C98F0-74A1-46E1-9494-BA97C2400AE8}" type="presParOf" srcId="{5A6116EA-3C7F-48DF-80E8-1F4DD31FFBE4}" destId="{2E233238-CD87-44B8-9622-2C9DEFA46844}" srcOrd="1" destOrd="0" presId="urn:microsoft.com/office/officeart/2005/8/layout/pyramid1"/>
    <dgm:cxn modelId="{CE62517F-31FF-4A1E-B0E7-6F5EEFFB00AC}" type="presParOf" srcId="{2E233238-CD87-44B8-9622-2C9DEFA46844}" destId="{8F5D7D36-4C34-4E15-82FE-24AEC19A138F}" srcOrd="0" destOrd="0" presId="urn:microsoft.com/office/officeart/2005/8/layout/pyramid1"/>
    <dgm:cxn modelId="{0CC73815-3EAA-42CB-8CF3-825BAB87CC3D}" type="presParOf" srcId="{2E233238-CD87-44B8-9622-2C9DEFA46844}" destId="{70607561-493C-45DF-B2C6-2F61250F4E6D}" srcOrd="1" destOrd="0" presId="urn:microsoft.com/office/officeart/2005/8/layout/pyramid1"/>
    <dgm:cxn modelId="{8F55B6C9-A452-4991-92E2-236950BA5C17}" type="presParOf" srcId="{5A6116EA-3C7F-48DF-80E8-1F4DD31FFBE4}" destId="{2487BC38-9073-4559-AE9B-8BCFED53A202}" srcOrd="2" destOrd="0" presId="urn:microsoft.com/office/officeart/2005/8/layout/pyramid1"/>
    <dgm:cxn modelId="{C7D3776E-3DF6-4EC7-9170-F823FF6C124B}" type="presParOf" srcId="{2487BC38-9073-4559-AE9B-8BCFED53A202}" destId="{AF52544C-06C0-48B4-8A1E-3CBE65C01EE1}" srcOrd="0" destOrd="0" presId="urn:microsoft.com/office/officeart/2005/8/layout/pyramid1"/>
    <dgm:cxn modelId="{9CB7A1E1-6D02-4FD2-899F-78BFF2A29C49}" type="presParOf" srcId="{2487BC38-9073-4559-AE9B-8BCFED53A202}" destId="{5A70A180-3F79-44EF-AD1B-1BB5302E6840}" srcOrd="1" destOrd="0" presId="urn:microsoft.com/office/officeart/2005/8/layout/pyramid1"/>
    <dgm:cxn modelId="{E8B4FB51-FECD-4966-8409-CB4772CA3D18}" type="presParOf" srcId="{5A6116EA-3C7F-48DF-80E8-1F4DD31FFBE4}" destId="{64F2F417-AF35-4916-9AD6-DEFADB8F7316}" srcOrd="3" destOrd="0" presId="urn:microsoft.com/office/officeart/2005/8/layout/pyramid1"/>
    <dgm:cxn modelId="{0B3C1511-57CE-452C-ABF7-94D0961B7CC5}" type="presParOf" srcId="{64F2F417-AF35-4916-9AD6-DEFADB8F7316}" destId="{9AEA607D-EEB7-4F5F-95FD-8F245FBAE369}" srcOrd="0" destOrd="0" presId="urn:microsoft.com/office/officeart/2005/8/layout/pyramid1"/>
    <dgm:cxn modelId="{696CFA72-3D9C-45DF-B8B4-A62DA25795BE}" type="presParOf" srcId="{64F2F417-AF35-4916-9AD6-DEFADB8F7316}" destId="{70A3E704-135F-433F-A728-75AAF570E63F}" srcOrd="1" destOrd="0" presId="urn:microsoft.com/office/officeart/2005/8/layout/pyramid1"/>
    <dgm:cxn modelId="{2E14C72E-39A4-4579-9364-0A7565915DBF}" type="presParOf" srcId="{5A6116EA-3C7F-48DF-80E8-1F4DD31FFBE4}" destId="{651F9AB7-1293-4EFD-AF76-7099A90017D0}" srcOrd="4" destOrd="0" presId="urn:microsoft.com/office/officeart/2005/8/layout/pyramid1"/>
    <dgm:cxn modelId="{63E2AE06-BA2F-48C0-8CCE-79AA3C3B5722}" type="presParOf" srcId="{651F9AB7-1293-4EFD-AF76-7099A90017D0}" destId="{263B9641-4E95-4364-BCA7-7EB5C3FD97F7}" srcOrd="0" destOrd="0" presId="urn:microsoft.com/office/officeart/2005/8/layout/pyramid1"/>
    <dgm:cxn modelId="{03EC9705-B45B-4D16-8F6D-075048F38AEA}" type="presParOf" srcId="{651F9AB7-1293-4EFD-AF76-7099A90017D0}" destId="{A0A69894-201B-4F66-BDCC-DA848A671BF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6E8E10-6CB2-4EF7-805A-D25E73B5A7BC}" type="doc">
      <dgm:prSet loTypeId="urn:microsoft.com/office/officeart/2005/8/layout/pyramid1" loCatId="pyramid" qsTypeId="urn:microsoft.com/office/officeart/2005/8/quickstyle/simple1" qsCatId="simple" csTypeId="urn:microsoft.com/office/officeart/2005/8/colors/accent1_2" csCatId="accent1" phldr="1"/>
      <dgm:spPr/>
    </dgm:pt>
    <dgm:pt modelId="{6753EA2B-F6F5-4A35-BA89-7B7F9E1E5CF9}">
      <dgm:prSet custT="1"/>
      <dgm:spPr>
        <a:xfrm>
          <a:off x="0" y="3779519"/>
          <a:ext cx="5562600" cy="944880"/>
        </a:xfrm>
        <a:solidFill>
          <a:srgbClr val="4F81BD">
            <a:lumMod val="75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63D8A1F1-B0FA-474E-8547-CABEB61D320F}" type="parTrans" cxnId="{D8935E14-9399-4154-B5BA-A8BEFA22DDE2}">
      <dgm:prSet/>
      <dgm:spPr/>
      <dgm:t>
        <a:bodyPr/>
        <a:lstStyle/>
        <a:p>
          <a:endParaRPr lang="en-US" sz="1100">
            <a:latin typeface="Arial" pitchFamily="34" charset="0"/>
            <a:cs typeface="Arial" pitchFamily="34" charset="0"/>
          </a:endParaRPr>
        </a:p>
      </dgm:t>
    </dgm:pt>
    <dgm:pt modelId="{B151CF60-283B-4D16-A7AF-D6F75CB036B6}" type="sibTrans" cxnId="{D8935E14-9399-4154-B5BA-A8BEFA22DDE2}">
      <dgm:prSet/>
      <dgm:spPr/>
      <dgm:t>
        <a:bodyPr/>
        <a:lstStyle/>
        <a:p>
          <a:endParaRPr lang="en-US" sz="1100">
            <a:latin typeface="Arial" pitchFamily="34" charset="0"/>
            <a:cs typeface="Arial" pitchFamily="34" charset="0"/>
          </a:endParaRPr>
        </a:p>
      </dgm:t>
    </dgm:pt>
    <dgm:pt modelId="{61F9BD9E-E21C-4BBD-8EE3-D787846D8E66}">
      <dgm:prSet phldrT="[Text]" custT="1"/>
      <dgm:spPr>
        <a:xfrm>
          <a:off x="556259" y="2834640"/>
          <a:ext cx="4450080" cy="944880"/>
        </a:xfrm>
        <a:solidFill>
          <a:srgbClr val="1F497D">
            <a:lumMod val="60000"/>
            <a:lumOff val="40000"/>
          </a:srgbClr>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t>
          </a:r>
          <a:endParaRPr lang="en-US" sz="1000" dirty="0">
            <a:solidFill>
              <a:schemeClr val="bg1"/>
            </a:solidFill>
            <a:latin typeface="Arial" pitchFamily="34" charset="0"/>
            <a:ea typeface="+mn-ea"/>
            <a:cs typeface="Arial" pitchFamily="34" charset="0"/>
          </a:endParaRPr>
        </a:p>
      </dgm:t>
    </dgm:pt>
    <dgm:pt modelId="{EE6150EC-4BC0-43E0-8F50-EA2F7E370EB9}" type="sibTrans" cxnId="{73573F7F-C3C2-4B54-BD94-BA5F42082B46}">
      <dgm:prSet/>
      <dgm:spPr/>
      <dgm:t>
        <a:bodyPr/>
        <a:lstStyle/>
        <a:p>
          <a:endParaRPr lang="en-US" sz="1100">
            <a:latin typeface="Arial" pitchFamily="34" charset="0"/>
            <a:cs typeface="Arial" pitchFamily="34" charset="0"/>
          </a:endParaRPr>
        </a:p>
      </dgm:t>
    </dgm:pt>
    <dgm:pt modelId="{AF1C7B86-7BD6-4699-9B7A-F0607657AE6C}" type="parTrans" cxnId="{73573F7F-C3C2-4B54-BD94-BA5F42082B46}">
      <dgm:prSet/>
      <dgm:spPr/>
      <dgm:t>
        <a:bodyPr/>
        <a:lstStyle/>
        <a:p>
          <a:endParaRPr lang="en-US" sz="1100">
            <a:latin typeface="Arial" pitchFamily="34" charset="0"/>
            <a:cs typeface="Arial" pitchFamily="34" charset="0"/>
          </a:endParaRPr>
        </a:p>
      </dgm:t>
    </dgm:pt>
    <dgm:pt modelId="{133F7034-B71B-4516-9186-AB282E28533B}">
      <dgm:prSet custT="1"/>
      <dgm:spPr>
        <a:xfrm>
          <a:off x="1112519" y="1889759"/>
          <a:ext cx="3337560" cy="944880"/>
        </a:xfrm>
        <a:solidFill>
          <a:srgbClr val="1F497D">
            <a:lumMod val="40000"/>
            <a:lumOff val="60000"/>
          </a:srgbClr>
        </a:solidFill>
        <a:ln w="25400" cap="flat" cmpd="sng" algn="ctr">
          <a:solidFill>
            <a:sysClr val="window" lastClr="FFFFFF">
              <a:hueOff val="0"/>
              <a:satOff val="0"/>
              <a:lumOff val="0"/>
              <a:alphaOff val="0"/>
            </a:sysClr>
          </a:solidFill>
          <a:prstDash val="solid"/>
        </a:ln>
        <a:effectLst/>
      </dgm:spPr>
      <dgm:t>
        <a:bodyPr/>
        <a:lstStyle/>
        <a:p>
          <a:endParaRPr lang="en-US" sz="1000" dirty="0">
            <a:solidFill>
              <a:schemeClr val="bg1"/>
            </a:solidFill>
            <a:latin typeface="Arial" pitchFamily="34" charset="0"/>
            <a:ea typeface="+mn-ea"/>
            <a:cs typeface="Arial" pitchFamily="34" charset="0"/>
          </a:endParaRPr>
        </a:p>
      </dgm:t>
    </dgm:pt>
    <dgm:pt modelId="{A813652D-A300-4091-BC16-BD82553B7DAE}" type="sibTrans" cxnId="{703828BF-3C2B-469D-92D9-05D897A52CE7}">
      <dgm:prSet/>
      <dgm:spPr/>
      <dgm:t>
        <a:bodyPr/>
        <a:lstStyle/>
        <a:p>
          <a:endParaRPr lang="en-US" sz="1100">
            <a:latin typeface="Arial" pitchFamily="34" charset="0"/>
            <a:cs typeface="Arial" pitchFamily="34" charset="0"/>
          </a:endParaRPr>
        </a:p>
      </dgm:t>
    </dgm:pt>
    <dgm:pt modelId="{C2861FCF-07C1-4A9B-8817-DB3AEB4681FC}" type="parTrans" cxnId="{703828BF-3C2B-469D-92D9-05D897A52CE7}">
      <dgm:prSet/>
      <dgm:spPr/>
      <dgm:t>
        <a:bodyPr/>
        <a:lstStyle/>
        <a:p>
          <a:endParaRPr lang="en-US" sz="1100">
            <a:latin typeface="Arial" pitchFamily="34" charset="0"/>
            <a:cs typeface="Arial" pitchFamily="34" charset="0"/>
          </a:endParaRPr>
        </a:p>
      </dgm:t>
    </dgm:pt>
    <dgm:pt modelId="{A05AABE2-5B83-46C4-B61A-ED53086295CD}">
      <dgm:prSet phldrT="[Text]" custT="1"/>
      <dgm:spPr>
        <a:xfrm>
          <a:off x="1668780" y="944879"/>
          <a:ext cx="2225040" cy="944880"/>
        </a:xfrm>
        <a:solidFill>
          <a:srgbClr val="4F81BD">
            <a:lumMod val="40000"/>
            <a:lumOff val="60000"/>
          </a:srgbClr>
        </a:solidFill>
        <a:ln w="25400" cap="flat" cmpd="sng" algn="ctr">
          <a:solidFill>
            <a:sysClr val="window" lastClr="FFFFFF">
              <a:hueOff val="0"/>
              <a:satOff val="0"/>
              <a:lumOff val="0"/>
              <a:alphaOff val="0"/>
            </a:sysClr>
          </a:solidFill>
          <a:prstDash val="solid"/>
        </a:ln>
        <a:effectLst/>
      </dgm:spPr>
      <dgm:t>
        <a:bodyPr lIns="0" rIns="0"/>
        <a:lstStyle/>
        <a:p>
          <a:r>
            <a:rPr lang="en-US" sz="1000" dirty="0" smtClean="0">
              <a:solidFill>
                <a:schemeClr val="bg1"/>
              </a:solidFill>
              <a:latin typeface="Arial" pitchFamily="34" charset="0"/>
              <a:ea typeface="+mn-ea"/>
              <a:cs typeface="Arial" pitchFamily="34" charset="0"/>
            </a:rPr>
            <a:t>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0E9A43F0-3021-4515-92C6-8C3DBDF2DC89}" type="sibTrans" cxnId="{751B1C7D-C936-4E6F-9E70-F45454FEBF49}">
      <dgm:prSet/>
      <dgm:spPr/>
      <dgm:t>
        <a:bodyPr/>
        <a:lstStyle/>
        <a:p>
          <a:endParaRPr lang="en-US" sz="1100">
            <a:latin typeface="Arial" pitchFamily="34" charset="0"/>
            <a:cs typeface="Arial" pitchFamily="34" charset="0"/>
          </a:endParaRPr>
        </a:p>
      </dgm:t>
    </dgm:pt>
    <dgm:pt modelId="{2FDDA495-5249-4487-B436-96FE33594038}" type="parTrans" cxnId="{751B1C7D-C936-4E6F-9E70-F45454FEBF49}">
      <dgm:prSet/>
      <dgm:spPr/>
      <dgm:t>
        <a:bodyPr/>
        <a:lstStyle/>
        <a:p>
          <a:endParaRPr lang="en-US" sz="1100">
            <a:latin typeface="Arial" pitchFamily="34" charset="0"/>
            <a:cs typeface="Arial" pitchFamily="34" charset="0"/>
          </a:endParaRPr>
        </a:p>
      </dgm:t>
    </dgm:pt>
    <dgm:pt modelId="{099607DB-B98F-4DFD-970E-9424FE5A0A6E}">
      <dgm:prSet phldrT="[Text]" custT="1"/>
      <dgm:spPr>
        <a:xfrm>
          <a:off x="2225040" y="0"/>
          <a:ext cx="1112520" cy="944880"/>
        </a:xfrm>
        <a:solidFill>
          <a:srgbClr val="4F81BD">
            <a:lumMod val="20000"/>
            <a:lumOff val="80000"/>
          </a:srgbClr>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r>
            <a:rPr lang="en-US" sz="1000" dirty="0" smtClean="0">
              <a:solidFill>
                <a:schemeClr val="bg1"/>
              </a:solidFill>
              <a:latin typeface="Arial" pitchFamily="34" charset="0"/>
              <a:ea typeface="+mn-ea"/>
              <a:cs typeface="Arial" pitchFamily="34" charset="0"/>
            </a:rPr>
            <a:t/>
          </a:r>
          <a:br>
            <a:rPr lang="en-US" sz="1000" dirty="0" smtClean="0">
              <a:solidFill>
                <a:schemeClr val="bg1"/>
              </a:solidFill>
              <a:latin typeface="Arial" pitchFamily="34" charset="0"/>
              <a:ea typeface="+mn-ea"/>
              <a:cs typeface="Arial" pitchFamily="34" charset="0"/>
            </a:rPr>
          </a:br>
          <a:endParaRPr lang="en-US" sz="1000" dirty="0">
            <a:solidFill>
              <a:schemeClr val="bg1"/>
            </a:solidFill>
            <a:latin typeface="Arial" pitchFamily="34" charset="0"/>
            <a:ea typeface="+mn-ea"/>
            <a:cs typeface="Arial" pitchFamily="34" charset="0"/>
          </a:endParaRPr>
        </a:p>
      </dgm:t>
    </dgm:pt>
    <dgm:pt modelId="{2F6C8E18-E4C6-4FD6-9DC9-F4DDF19654FA}" type="sibTrans" cxnId="{4D50046E-C189-4372-A41B-CAA68B88D6C1}">
      <dgm:prSet/>
      <dgm:spPr/>
      <dgm:t>
        <a:bodyPr/>
        <a:lstStyle/>
        <a:p>
          <a:endParaRPr lang="en-US" sz="1100">
            <a:latin typeface="Arial" pitchFamily="34" charset="0"/>
            <a:cs typeface="Arial" pitchFamily="34" charset="0"/>
          </a:endParaRPr>
        </a:p>
      </dgm:t>
    </dgm:pt>
    <dgm:pt modelId="{4A90A97F-997E-4AEC-863C-27E05A8E76F6}" type="parTrans" cxnId="{4D50046E-C189-4372-A41B-CAA68B88D6C1}">
      <dgm:prSet/>
      <dgm:spPr/>
      <dgm:t>
        <a:bodyPr/>
        <a:lstStyle/>
        <a:p>
          <a:endParaRPr lang="en-US" sz="1100">
            <a:latin typeface="Arial" pitchFamily="34" charset="0"/>
            <a:cs typeface="Arial" pitchFamily="34" charset="0"/>
          </a:endParaRPr>
        </a:p>
      </dgm:t>
    </dgm:pt>
    <dgm:pt modelId="{5A6116EA-3C7F-48DF-80E8-1F4DD31FFBE4}" type="pres">
      <dgm:prSet presAssocID="{F46E8E10-6CB2-4EF7-805A-D25E73B5A7BC}" presName="Name0" presStyleCnt="0">
        <dgm:presLayoutVars>
          <dgm:dir/>
          <dgm:animLvl val="lvl"/>
          <dgm:resizeHandles val="exact"/>
        </dgm:presLayoutVars>
      </dgm:prSet>
      <dgm:spPr/>
    </dgm:pt>
    <dgm:pt modelId="{FA5AD227-4FB1-465E-B889-203CD2ABC317}" type="pres">
      <dgm:prSet presAssocID="{099607DB-B98F-4DFD-970E-9424FE5A0A6E}" presName="Name8" presStyleCnt="0"/>
      <dgm:spPr/>
    </dgm:pt>
    <dgm:pt modelId="{40A90D34-919F-4FB9-AE98-A47BEA60577E}" type="pres">
      <dgm:prSet presAssocID="{099607DB-B98F-4DFD-970E-9424FE5A0A6E}" presName="level" presStyleLbl="node1" presStyleIdx="0" presStyleCnt="5">
        <dgm:presLayoutVars>
          <dgm:chMax val="1"/>
          <dgm:bulletEnabled val="1"/>
        </dgm:presLayoutVars>
      </dgm:prSet>
      <dgm:spPr>
        <a:prstGeom prst="trapezoid">
          <a:avLst>
            <a:gd name="adj" fmla="val 58871"/>
          </a:avLst>
        </a:prstGeom>
      </dgm:spPr>
      <dgm:t>
        <a:bodyPr/>
        <a:lstStyle/>
        <a:p>
          <a:endParaRPr lang="en-US"/>
        </a:p>
      </dgm:t>
    </dgm:pt>
    <dgm:pt modelId="{D0C323A6-258E-40A1-BD39-6B71C7878A66}" type="pres">
      <dgm:prSet presAssocID="{099607DB-B98F-4DFD-970E-9424FE5A0A6E}" presName="levelTx" presStyleLbl="revTx" presStyleIdx="0" presStyleCnt="0">
        <dgm:presLayoutVars>
          <dgm:chMax val="1"/>
          <dgm:bulletEnabled val="1"/>
        </dgm:presLayoutVars>
      </dgm:prSet>
      <dgm:spPr/>
      <dgm:t>
        <a:bodyPr/>
        <a:lstStyle/>
        <a:p>
          <a:endParaRPr lang="en-US"/>
        </a:p>
      </dgm:t>
    </dgm:pt>
    <dgm:pt modelId="{2E233238-CD87-44B8-9622-2C9DEFA46844}" type="pres">
      <dgm:prSet presAssocID="{A05AABE2-5B83-46C4-B61A-ED53086295CD}" presName="Name8" presStyleCnt="0"/>
      <dgm:spPr/>
    </dgm:pt>
    <dgm:pt modelId="{8F5D7D36-4C34-4E15-82FE-24AEC19A138F}" type="pres">
      <dgm:prSet presAssocID="{A05AABE2-5B83-46C4-B61A-ED53086295CD}" presName="level" presStyleLbl="node1" presStyleIdx="1" presStyleCnt="5">
        <dgm:presLayoutVars>
          <dgm:chMax val="1"/>
          <dgm:bulletEnabled val="1"/>
        </dgm:presLayoutVars>
      </dgm:prSet>
      <dgm:spPr>
        <a:prstGeom prst="trapezoid">
          <a:avLst>
            <a:gd name="adj" fmla="val 58871"/>
          </a:avLst>
        </a:prstGeom>
      </dgm:spPr>
      <dgm:t>
        <a:bodyPr/>
        <a:lstStyle/>
        <a:p>
          <a:endParaRPr lang="en-US"/>
        </a:p>
      </dgm:t>
    </dgm:pt>
    <dgm:pt modelId="{70607561-493C-45DF-B2C6-2F61250F4E6D}" type="pres">
      <dgm:prSet presAssocID="{A05AABE2-5B83-46C4-B61A-ED53086295CD}" presName="levelTx" presStyleLbl="revTx" presStyleIdx="0" presStyleCnt="0">
        <dgm:presLayoutVars>
          <dgm:chMax val="1"/>
          <dgm:bulletEnabled val="1"/>
        </dgm:presLayoutVars>
      </dgm:prSet>
      <dgm:spPr/>
      <dgm:t>
        <a:bodyPr/>
        <a:lstStyle/>
        <a:p>
          <a:endParaRPr lang="en-US"/>
        </a:p>
      </dgm:t>
    </dgm:pt>
    <dgm:pt modelId="{2487BC38-9073-4559-AE9B-8BCFED53A202}" type="pres">
      <dgm:prSet presAssocID="{133F7034-B71B-4516-9186-AB282E28533B}" presName="Name8" presStyleCnt="0"/>
      <dgm:spPr/>
    </dgm:pt>
    <dgm:pt modelId="{AF52544C-06C0-48B4-8A1E-3CBE65C01EE1}" type="pres">
      <dgm:prSet presAssocID="{133F7034-B71B-4516-9186-AB282E28533B}" presName="level" presStyleLbl="node1" presStyleIdx="2" presStyleCnt="5">
        <dgm:presLayoutVars>
          <dgm:chMax val="1"/>
          <dgm:bulletEnabled val="1"/>
        </dgm:presLayoutVars>
      </dgm:prSet>
      <dgm:spPr>
        <a:prstGeom prst="trapezoid">
          <a:avLst>
            <a:gd name="adj" fmla="val 58871"/>
          </a:avLst>
        </a:prstGeom>
      </dgm:spPr>
      <dgm:t>
        <a:bodyPr/>
        <a:lstStyle/>
        <a:p>
          <a:endParaRPr lang="en-US"/>
        </a:p>
      </dgm:t>
    </dgm:pt>
    <dgm:pt modelId="{5A70A180-3F79-44EF-AD1B-1BB5302E6840}" type="pres">
      <dgm:prSet presAssocID="{133F7034-B71B-4516-9186-AB282E28533B}" presName="levelTx" presStyleLbl="revTx" presStyleIdx="0" presStyleCnt="0">
        <dgm:presLayoutVars>
          <dgm:chMax val="1"/>
          <dgm:bulletEnabled val="1"/>
        </dgm:presLayoutVars>
      </dgm:prSet>
      <dgm:spPr/>
      <dgm:t>
        <a:bodyPr/>
        <a:lstStyle/>
        <a:p>
          <a:endParaRPr lang="en-US"/>
        </a:p>
      </dgm:t>
    </dgm:pt>
    <dgm:pt modelId="{64F2F417-AF35-4916-9AD6-DEFADB8F7316}" type="pres">
      <dgm:prSet presAssocID="{61F9BD9E-E21C-4BBD-8EE3-D787846D8E66}" presName="Name8" presStyleCnt="0"/>
      <dgm:spPr/>
    </dgm:pt>
    <dgm:pt modelId="{9AEA607D-EEB7-4F5F-95FD-8F245FBAE369}" type="pres">
      <dgm:prSet presAssocID="{61F9BD9E-E21C-4BBD-8EE3-D787846D8E66}" presName="level" presStyleLbl="node1" presStyleIdx="3" presStyleCnt="5">
        <dgm:presLayoutVars>
          <dgm:chMax val="1"/>
          <dgm:bulletEnabled val="1"/>
        </dgm:presLayoutVars>
      </dgm:prSet>
      <dgm:spPr>
        <a:prstGeom prst="trapezoid">
          <a:avLst>
            <a:gd name="adj" fmla="val 58871"/>
          </a:avLst>
        </a:prstGeom>
      </dgm:spPr>
      <dgm:t>
        <a:bodyPr/>
        <a:lstStyle/>
        <a:p>
          <a:endParaRPr lang="en-US"/>
        </a:p>
      </dgm:t>
    </dgm:pt>
    <dgm:pt modelId="{70A3E704-135F-433F-A728-75AAF570E63F}" type="pres">
      <dgm:prSet presAssocID="{61F9BD9E-E21C-4BBD-8EE3-D787846D8E66}" presName="levelTx" presStyleLbl="revTx" presStyleIdx="0" presStyleCnt="0">
        <dgm:presLayoutVars>
          <dgm:chMax val="1"/>
          <dgm:bulletEnabled val="1"/>
        </dgm:presLayoutVars>
      </dgm:prSet>
      <dgm:spPr/>
      <dgm:t>
        <a:bodyPr/>
        <a:lstStyle/>
        <a:p>
          <a:endParaRPr lang="en-US"/>
        </a:p>
      </dgm:t>
    </dgm:pt>
    <dgm:pt modelId="{651F9AB7-1293-4EFD-AF76-7099A90017D0}" type="pres">
      <dgm:prSet presAssocID="{6753EA2B-F6F5-4A35-BA89-7B7F9E1E5CF9}" presName="Name8" presStyleCnt="0"/>
      <dgm:spPr/>
    </dgm:pt>
    <dgm:pt modelId="{263B9641-4E95-4364-BCA7-7EB5C3FD97F7}" type="pres">
      <dgm:prSet presAssocID="{6753EA2B-F6F5-4A35-BA89-7B7F9E1E5CF9}" presName="level" presStyleLbl="node1" presStyleIdx="4" presStyleCnt="5">
        <dgm:presLayoutVars>
          <dgm:chMax val="1"/>
          <dgm:bulletEnabled val="1"/>
        </dgm:presLayoutVars>
      </dgm:prSet>
      <dgm:spPr>
        <a:prstGeom prst="trapezoid">
          <a:avLst>
            <a:gd name="adj" fmla="val 58871"/>
          </a:avLst>
        </a:prstGeom>
      </dgm:spPr>
      <dgm:t>
        <a:bodyPr/>
        <a:lstStyle/>
        <a:p>
          <a:endParaRPr lang="en-US"/>
        </a:p>
      </dgm:t>
    </dgm:pt>
    <dgm:pt modelId="{A0A69894-201B-4F66-BDCC-DA848A671BF9}" type="pres">
      <dgm:prSet presAssocID="{6753EA2B-F6F5-4A35-BA89-7B7F9E1E5CF9}" presName="levelTx" presStyleLbl="revTx" presStyleIdx="0" presStyleCnt="0">
        <dgm:presLayoutVars>
          <dgm:chMax val="1"/>
          <dgm:bulletEnabled val="1"/>
        </dgm:presLayoutVars>
      </dgm:prSet>
      <dgm:spPr/>
      <dgm:t>
        <a:bodyPr/>
        <a:lstStyle/>
        <a:p>
          <a:endParaRPr lang="en-US"/>
        </a:p>
      </dgm:t>
    </dgm:pt>
  </dgm:ptLst>
  <dgm:cxnLst>
    <dgm:cxn modelId="{9E3EAB44-874C-41B8-9849-5C9F525F940C}" type="presOf" srcId="{099607DB-B98F-4DFD-970E-9424FE5A0A6E}" destId="{D0C323A6-258E-40A1-BD39-6B71C7878A66}" srcOrd="1" destOrd="0" presId="urn:microsoft.com/office/officeart/2005/8/layout/pyramid1"/>
    <dgm:cxn modelId="{49128CE9-8373-47B2-B437-03A81C58E41D}" type="presOf" srcId="{133F7034-B71B-4516-9186-AB282E28533B}" destId="{AF52544C-06C0-48B4-8A1E-3CBE65C01EE1}" srcOrd="0" destOrd="0" presId="urn:microsoft.com/office/officeart/2005/8/layout/pyramid1"/>
    <dgm:cxn modelId="{DB0E0475-3A90-4103-BFBE-070D9BC28540}" type="presOf" srcId="{61F9BD9E-E21C-4BBD-8EE3-D787846D8E66}" destId="{9AEA607D-EEB7-4F5F-95FD-8F245FBAE369}" srcOrd="0" destOrd="0" presId="urn:microsoft.com/office/officeart/2005/8/layout/pyramid1"/>
    <dgm:cxn modelId="{12024B7F-9908-4EAA-A334-750D9657F4B7}" type="presOf" srcId="{61F9BD9E-E21C-4BBD-8EE3-D787846D8E66}" destId="{70A3E704-135F-433F-A728-75AAF570E63F}" srcOrd="1" destOrd="0" presId="urn:microsoft.com/office/officeart/2005/8/layout/pyramid1"/>
    <dgm:cxn modelId="{751B1C7D-C936-4E6F-9E70-F45454FEBF49}" srcId="{F46E8E10-6CB2-4EF7-805A-D25E73B5A7BC}" destId="{A05AABE2-5B83-46C4-B61A-ED53086295CD}" srcOrd="1" destOrd="0" parTransId="{2FDDA495-5249-4487-B436-96FE33594038}" sibTransId="{0E9A43F0-3021-4515-92C6-8C3DBDF2DC89}"/>
    <dgm:cxn modelId="{42614C08-6941-42DE-A0D7-EFEA583F9DFF}" type="presOf" srcId="{6753EA2B-F6F5-4A35-BA89-7B7F9E1E5CF9}" destId="{263B9641-4E95-4364-BCA7-7EB5C3FD97F7}" srcOrd="0" destOrd="0" presId="urn:microsoft.com/office/officeart/2005/8/layout/pyramid1"/>
    <dgm:cxn modelId="{BA1C0F5C-883F-4771-9F88-4114CF179F3D}" type="presOf" srcId="{099607DB-B98F-4DFD-970E-9424FE5A0A6E}" destId="{40A90D34-919F-4FB9-AE98-A47BEA60577E}" srcOrd="0" destOrd="0" presId="urn:microsoft.com/office/officeart/2005/8/layout/pyramid1"/>
    <dgm:cxn modelId="{4D50046E-C189-4372-A41B-CAA68B88D6C1}" srcId="{F46E8E10-6CB2-4EF7-805A-D25E73B5A7BC}" destId="{099607DB-B98F-4DFD-970E-9424FE5A0A6E}" srcOrd="0" destOrd="0" parTransId="{4A90A97F-997E-4AEC-863C-27E05A8E76F6}" sibTransId="{2F6C8E18-E4C6-4FD6-9DC9-F4DDF19654FA}"/>
    <dgm:cxn modelId="{D8935E14-9399-4154-B5BA-A8BEFA22DDE2}" srcId="{F46E8E10-6CB2-4EF7-805A-D25E73B5A7BC}" destId="{6753EA2B-F6F5-4A35-BA89-7B7F9E1E5CF9}" srcOrd="4" destOrd="0" parTransId="{63D8A1F1-B0FA-474E-8547-CABEB61D320F}" sibTransId="{B151CF60-283B-4D16-A7AF-D6F75CB036B6}"/>
    <dgm:cxn modelId="{9BECFCB7-860B-41FF-B442-1C59EC3DE682}" type="presOf" srcId="{F46E8E10-6CB2-4EF7-805A-D25E73B5A7BC}" destId="{5A6116EA-3C7F-48DF-80E8-1F4DD31FFBE4}" srcOrd="0" destOrd="0" presId="urn:microsoft.com/office/officeart/2005/8/layout/pyramid1"/>
    <dgm:cxn modelId="{73573F7F-C3C2-4B54-BD94-BA5F42082B46}" srcId="{F46E8E10-6CB2-4EF7-805A-D25E73B5A7BC}" destId="{61F9BD9E-E21C-4BBD-8EE3-D787846D8E66}" srcOrd="3" destOrd="0" parTransId="{AF1C7B86-7BD6-4699-9B7A-F0607657AE6C}" sibTransId="{EE6150EC-4BC0-43E0-8F50-EA2F7E370EB9}"/>
    <dgm:cxn modelId="{7C6D4AB1-916E-4219-8DA6-5AC8942D79CF}" type="presOf" srcId="{A05AABE2-5B83-46C4-B61A-ED53086295CD}" destId="{8F5D7D36-4C34-4E15-82FE-24AEC19A138F}" srcOrd="0" destOrd="0" presId="urn:microsoft.com/office/officeart/2005/8/layout/pyramid1"/>
    <dgm:cxn modelId="{CC45ABB6-24DE-4A66-9885-EBEA9D6394AA}" type="presOf" srcId="{133F7034-B71B-4516-9186-AB282E28533B}" destId="{5A70A180-3F79-44EF-AD1B-1BB5302E6840}" srcOrd="1" destOrd="0" presId="urn:microsoft.com/office/officeart/2005/8/layout/pyramid1"/>
    <dgm:cxn modelId="{E9FE436F-60B5-4B7B-A689-552CB8481E83}" type="presOf" srcId="{A05AABE2-5B83-46C4-B61A-ED53086295CD}" destId="{70607561-493C-45DF-B2C6-2F61250F4E6D}" srcOrd="1" destOrd="0" presId="urn:microsoft.com/office/officeart/2005/8/layout/pyramid1"/>
    <dgm:cxn modelId="{A05AB1EF-116B-40C4-AF3B-2650D0B9AD96}" type="presOf" srcId="{6753EA2B-F6F5-4A35-BA89-7B7F9E1E5CF9}" destId="{A0A69894-201B-4F66-BDCC-DA848A671BF9}" srcOrd="1" destOrd="0" presId="urn:microsoft.com/office/officeart/2005/8/layout/pyramid1"/>
    <dgm:cxn modelId="{703828BF-3C2B-469D-92D9-05D897A52CE7}" srcId="{F46E8E10-6CB2-4EF7-805A-D25E73B5A7BC}" destId="{133F7034-B71B-4516-9186-AB282E28533B}" srcOrd="2" destOrd="0" parTransId="{C2861FCF-07C1-4A9B-8817-DB3AEB4681FC}" sibTransId="{A813652D-A300-4091-BC16-BD82553B7DAE}"/>
    <dgm:cxn modelId="{8C6BD5F3-735E-427A-8F7F-CBC64ABB7D1C}" type="presParOf" srcId="{5A6116EA-3C7F-48DF-80E8-1F4DD31FFBE4}" destId="{FA5AD227-4FB1-465E-B889-203CD2ABC317}" srcOrd="0" destOrd="0" presId="urn:microsoft.com/office/officeart/2005/8/layout/pyramid1"/>
    <dgm:cxn modelId="{1A10365B-1E00-4730-9BB9-333F189FC0D2}" type="presParOf" srcId="{FA5AD227-4FB1-465E-B889-203CD2ABC317}" destId="{40A90D34-919F-4FB9-AE98-A47BEA60577E}" srcOrd="0" destOrd="0" presId="urn:microsoft.com/office/officeart/2005/8/layout/pyramid1"/>
    <dgm:cxn modelId="{510F5476-25F8-46DE-8374-3E0C4A70DD20}" type="presParOf" srcId="{FA5AD227-4FB1-465E-B889-203CD2ABC317}" destId="{D0C323A6-258E-40A1-BD39-6B71C7878A66}" srcOrd="1" destOrd="0" presId="urn:microsoft.com/office/officeart/2005/8/layout/pyramid1"/>
    <dgm:cxn modelId="{48B979F2-87A0-430B-9A8D-76B454FCF43B}" type="presParOf" srcId="{5A6116EA-3C7F-48DF-80E8-1F4DD31FFBE4}" destId="{2E233238-CD87-44B8-9622-2C9DEFA46844}" srcOrd="1" destOrd="0" presId="urn:microsoft.com/office/officeart/2005/8/layout/pyramid1"/>
    <dgm:cxn modelId="{AA5FEF74-42DA-48C7-82D0-5D0B165782A6}" type="presParOf" srcId="{2E233238-CD87-44B8-9622-2C9DEFA46844}" destId="{8F5D7D36-4C34-4E15-82FE-24AEC19A138F}" srcOrd="0" destOrd="0" presId="urn:microsoft.com/office/officeart/2005/8/layout/pyramid1"/>
    <dgm:cxn modelId="{320FCA99-02DF-4024-AFB1-9DCF672B2316}" type="presParOf" srcId="{2E233238-CD87-44B8-9622-2C9DEFA46844}" destId="{70607561-493C-45DF-B2C6-2F61250F4E6D}" srcOrd="1" destOrd="0" presId="urn:microsoft.com/office/officeart/2005/8/layout/pyramid1"/>
    <dgm:cxn modelId="{F36CA010-4485-4AAE-9EAF-1A7E1F5CEF2A}" type="presParOf" srcId="{5A6116EA-3C7F-48DF-80E8-1F4DD31FFBE4}" destId="{2487BC38-9073-4559-AE9B-8BCFED53A202}" srcOrd="2" destOrd="0" presId="urn:microsoft.com/office/officeart/2005/8/layout/pyramid1"/>
    <dgm:cxn modelId="{08CEBD42-A9FC-4432-A6C4-D3408C3CB169}" type="presParOf" srcId="{2487BC38-9073-4559-AE9B-8BCFED53A202}" destId="{AF52544C-06C0-48B4-8A1E-3CBE65C01EE1}" srcOrd="0" destOrd="0" presId="urn:microsoft.com/office/officeart/2005/8/layout/pyramid1"/>
    <dgm:cxn modelId="{0DB82080-695D-4635-88CD-9578FE100739}" type="presParOf" srcId="{2487BC38-9073-4559-AE9B-8BCFED53A202}" destId="{5A70A180-3F79-44EF-AD1B-1BB5302E6840}" srcOrd="1" destOrd="0" presId="urn:microsoft.com/office/officeart/2005/8/layout/pyramid1"/>
    <dgm:cxn modelId="{87328572-5B6D-417A-BA79-7AFD808D7865}" type="presParOf" srcId="{5A6116EA-3C7F-48DF-80E8-1F4DD31FFBE4}" destId="{64F2F417-AF35-4916-9AD6-DEFADB8F7316}" srcOrd="3" destOrd="0" presId="urn:microsoft.com/office/officeart/2005/8/layout/pyramid1"/>
    <dgm:cxn modelId="{F374541B-EA14-4C08-AB04-47AD1F9A3FA9}" type="presParOf" srcId="{64F2F417-AF35-4916-9AD6-DEFADB8F7316}" destId="{9AEA607D-EEB7-4F5F-95FD-8F245FBAE369}" srcOrd="0" destOrd="0" presId="urn:microsoft.com/office/officeart/2005/8/layout/pyramid1"/>
    <dgm:cxn modelId="{145C9BC0-D1DD-4818-8F5A-2EC59F9CC53F}" type="presParOf" srcId="{64F2F417-AF35-4916-9AD6-DEFADB8F7316}" destId="{70A3E704-135F-433F-A728-75AAF570E63F}" srcOrd="1" destOrd="0" presId="urn:microsoft.com/office/officeart/2005/8/layout/pyramid1"/>
    <dgm:cxn modelId="{CF69531F-2BD0-4A45-8DAA-7A6C067388F6}" type="presParOf" srcId="{5A6116EA-3C7F-48DF-80E8-1F4DD31FFBE4}" destId="{651F9AB7-1293-4EFD-AF76-7099A90017D0}" srcOrd="4" destOrd="0" presId="urn:microsoft.com/office/officeart/2005/8/layout/pyramid1"/>
    <dgm:cxn modelId="{F0482131-0154-482C-A6E3-21361B1AACE8}" type="presParOf" srcId="{651F9AB7-1293-4EFD-AF76-7099A90017D0}" destId="{263B9641-4E95-4364-BCA7-7EB5C3FD97F7}" srcOrd="0" destOrd="0" presId="urn:microsoft.com/office/officeart/2005/8/layout/pyramid1"/>
    <dgm:cxn modelId="{7087BAFE-62A1-47ED-92EF-0E474C298EBD}" type="presParOf" srcId="{651F9AB7-1293-4EFD-AF76-7099A90017D0}" destId="{A0A69894-201B-4F66-BDCC-DA848A671BF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A90D34-919F-4FB9-AE98-A47BEA60577E}">
      <dsp:nvSpPr>
        <dsp:cNvPr id="0" name=""/>
        <dsp:cNvSpPr/>
      </dsp:nvSpPr>
      <dsp:spPr>
        <a:xfrm>
          <a:off x="2209800" y="0"/>
          <a:ext cx="2209799" cy="1854200"/>
        </a:xfrm>
        <a:prstGeom prst="trapezoid">
          <a:avLst>
            <a:gd name="adj" fmla="val 58871"/>
          </a:avLst>
        </a:prstGeom>
        <a:solidFill>
          <a:srgbClr val="9DB9DB"/>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209800" y="0"/>
        <a:ext cx="2209799" cy="1854200"/>
      </dsp:txXfrm>
    </dsp:sp>
    <dsp:sp modelId="{9AEA607D-EEB7-4F5F-95FD-8F245FBAE369}">
      <dsp:nvSpPr>
        <dsp:cNvPr id="0" name=""/>
        <dsp:cNvSpPr/>
      </dsp:nvSpPr>
      <dsp:spPr>
        <a:xfrm>
          <a:off x="1104900" y="1854200"/>
          <a:ext cx="4419599" cy="1854200"/>
        </a:xfrm>
        <a:prstGeom prst="trapezoid">
          <a:avLst>
            <a:gd name="adj" fmla="val 58871"/>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endParaRPr lang="en-US" sz="1000" kern="1200" dirty="0">
            <a:solidFill>
              <a:schemeClr val="bg1"/>
            </a:solidFill>
            <a:latin typeface="Arial" pitchFamily="34" charset="0"/>
            <a:ea typeface="+mn-ea"/>
            <a:cs typeface="Arial" pitchFamily="34" charset="0"/>
          </a:endParaRPr>
        </a:p>
      </dsp:txBody>
      <dsp:txXfrm>
        <a:off x="1878329" y="1854200"/>
        <a:ext cx="2872740" cy="1854200"/>
      </dsp:txXfrm>
    </dsp:sp>
    <dsp:sp modelId="{263B9641-4E95-4364-BCA7-7EB5C3FD97F7}">
      <dsp:nvSpPr>
        <dsp:cNvPr id="0" name=""/>
        <dsp:cNvSpPr/>
      </dsp:nvSpPr>
      <dsp:spPr>
        <a:xfrm>
          <a:off x="0" y="3708400"/>
          <a:ext cx="6629400" cy="1854200"/>
        </a:xfrm>
        <a:prstGeom prst="trapezoid">
          <a:avLst>
            <a:gd name="adj" fmla="val 58871"/>
          </a:avLst>
        </a:prstGeom>
        <a:solidFill>
          <a:srgbClr val="4F81BD">
            <a:lumMod val="75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1160144" y="3708400"/>
        <a:ext cx="4309110" cy="1854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A90D34-919F-4FB9-AE98-A47BEA60577E}">
      <dsp:nvSpPr>
        <dsp:cNvPr id="0" name=""/>
        <dsp:cNvSpPr/>
      </dsp:nvSpPr>
      <dsp:spPr>
        <a:xfrm>
          <a:off x="2651759" y="0"/>
          <a:ext cx="1325879" cy="1112520"/>
        </a:xfrm>
        <a:prstGeom prst="trapezoid">
          <a:avLst>
            <a:gd name="adj" fmla="val 58871"/>
          </a:avLst>
        </a:prstGeom>
        <a:solidFill>
          <a:srgbClr val="CFD2ED"/>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651759" y="0"/>
        <a:ext cx="1325879" cy="1112520"/>
      </dsp:txXfrm>
    </dsp:sp>
    <dsp:sp modelId="{8F5D7D36-4C34-4E15-82FE-24AEC19A138F}">
      <dsp:nvSpPr>
        <dsp:cNvPr id="0" name=""/>
        <dsp:cNvSpPr/>
      </dsp:nvSpPr>
      <dsp:spPr>
        <a:xfrm>
          <a:off x="1988820" y="1112520"/>
          <a:ext cx="2651759" cy="1112520"/>
        </a:xfrm>
        <a:prstGeom prst="trapezoid">
          <a:avLst>
            <a:gd name="adj" fmla="val 58871"/>
          </a:avLst>
        </a:prstGeom>
        <a:solidFill>
          <a:srgbClr val="4F81B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452878" y="1112520"/>
        <a:ext cx="1723644" cy="1112520"/>
      </dsp:txXfrm>
    </dsp:sp>
    <dsp:sp modelId="{AF52544C-06C0-48B4-8A1E-3CBE65C01EE1}">
      <dsp:nvSpPr>
        <dsp:cNvPr id="0" name=""/>
        <dsp:cNvSpPr/>
      </dsp:nvSpPr>
      <dsp:spPr>
        <a:xfrm>
          <a:off x="1325880" y="2225040"/>
          <a:ext cx="3977639" cy="1112520"/>
        </a:xfrm>
        <a:prstGeom prst="trapezoid">
          <a:avLst>
            <a:gd name="adj" fmla="val 58871"/>
          </a:avLst>
        </a:prstGeom>
        <a:solidFill>
          <a:srgbClr val="1F497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2021966" y="2225040"/>
        <a:ext cx="2585466" cy="1112520"/>
      </dsp:txXfrm>
    </dsp:sp>
    <dsp:sp modelId="{9AEA607D-EEB7-4F5F-95FD-8F245FBAE369}">
      <dsp:nvSpPr>
        <dsp:cNvPr id="0" name=""/>
        <dsp:cNvSpPr/>
      </dsp:nvSpPr>
      <dsp:spPr>
        <a:xfrm>
          <a:off x="662940" y="3337560"/>
          <a:ext cx="5303519" cy="1112520"/>
        </a:xfrm>
        <a:prstGeom prst="trapezoid">
          <a:avLst>
            <a:gd name="adj" fmla="val 58871"/>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endParaRPr lang="en-US" sz="1000" kern="1200" dirty="0">
            <a:solidFill>
              <a:schemeClr val="bg1"/>
            </a:solidFill>
            <a:latin typeface="Arial" pitchFamily="34" charset="0"/>
            <a:ea typeface="+mn-ea"/>
            <a:cs typeface="Arial" pitchFamily="34" charset="0"/>
          </a:endParaRPr>
        </a:p>
      </dsp:txBody>
      <dsp:txXfrm>
        <a:off x="1591055" y="3337560"/>
        <a:ext cx="3447288" cy="1112520"/>
      </dsp:txXfrm>
    </dsp:sp>
    <dsp:sp modelId="{263B9641-4E95-4364-BCA7-7EB5C3FD97F7}">
      <dsp:nvSpPr>
        <dsp:cNvPr id="0" name=""/>
        <dsp:cNvSpPr/>
      </dsp:nvSpPr>
      <dsp:spPr>
        <a:xfrm>
          <a:off x="0" y="4450079"/>
          <a:ext cx="6629400" cy="1112520"/>
        </a:xfrm>
        <a:prstGeom prst="trapezoid">
          <a:avLst>
            <a:gd name="adj" fmla="val 58871"/>
          </a:avLst>
        </a:prstGeom>
        <a:solidFill>
          <a:srgbClr val="4F81BD">
            <a:lumMod val="75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1160144" y="4450079"/>
        <a:ext cx="4309110" cy="1112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A90D34-919F-4FB9-AE98-A47BEA60577E}">
      <dsp:nvSpPr>
        <dsp:cNvPr id="0" name=""/>
        <dsp:cNvSpPr/>
      </dsp:nvSpPr>
      <dsp:spPr>
        <a:xfrm>
          <a:off x="2651759" y="0"/>
          <a:ext cx="1325879" cy="1112520"/>
        </a:xfrm>
        <a:prstGeom prst="trapezoid">
          <a:avLst>
            <a:gd name="adj" fmla="val 58871"/>
          </a:avLst>
        </a:prstGeom>
        <a:solidFill>
          <a:srgbClr val="CFD2ED"/>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651759" y="0"/>
        <a:ext cx="1325879" cy="1112520"/>
      </dsp:txXfrm>
    </dsp:sp>
    <dsp:sp modelId="{8F5D7D36-4C34-4E15-82FE-24AEC19A138F}">
      <dsp:nvSpPr>
        <dsp:cNvPr id="0" name=""/>
        <dsp:cNvSpPr/>
      </dsp:nvSpPr>
      <dsp:spPr>
        <a:xfrm>
          <a:off x="1988820" y="1112520"/>
          <a:ext cx="2651759" cy="1112520"/>
        </a:xfrm>
        <a:prstGeom prst="trapezoid">
          <a:avLst>
            <a:gd name="adj" fmla="val 58871"/>
          </a:avLst>
        </a:prstGeom>
        <a:solidFill>
          <a:srgbClr val="4F81B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452878" y="1112520"/>
        <a:ext cx="1723644" cy="1112520"/>
      </dsp:txXfrm>
    </dsp:sp>
    <dsp:sp modelId="{AF52544C-06C0-48B4-8A1E-3CBE65C01EE1}">
      <dsp:nvSpPr>
        <dsp:cNvPr id="0" name=""/>
        <dsp:cNvSpPr/>
      </dsp:nvSpPr>
      <dsp:spPr>
        <a:xfrm>
          <a:off x="1325880" y="2225040"/>
          <a:ext cx="3977639" cy="1112520"/>
        </a:xfrm>
        <a:prstGeom prst="trapezoid">
          <a:avLst>
            <a:gd name="adj" fmla="val 58871"/>
          </a:avLst>
        </a:prstGeom>
        <a:solidFill>
          <a:srgbClr val="1F497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2021966" y="2225040"/>
        <a:ext cx="2585466" cy="1112520"/>
      </dsp:txXfrm>
    </dsp:sp>
    <dsp:sp modelId="{9AEA607D-EEB7-4F5F-95FD-8F245FBAE369}">
      <dsp:nvSpPr>
        <dsp:cNvPr id="0" name=""/>
        <dsp:cNvSpPr/>
      </dsp:nvSpPr>
      <dsp:spPr>
        <a:xfrm>
          <a:off x="662940" y="3337560"/>
          <a:ext cx="5303519" cy="1112520"/>
        </a:xfrm>
        <a:prstGeom prst="trapezoid">
          <a:avLst>
            <a:gd name="adj" fmla="val 58871"/>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endParaRPr lang="en-US" sz="1000" kern="1200" dirty="0">
            <a:solidFill>
              <a:schemeClr val="bg1"/>
            </a:solidFill>
            <a:latin typeface="Arial" pitchFamily="34" charset="0"/>
            <a:ea typeface="+mn-ea"/>
            <a:cs typeface="Arial" pitchFamily="34" charset="0"/>
          </a:endParaRPr>
        </a:p>
      </dsp:txBody>
      <dsp:txXfrm>
        <a:off x="1591055" y="3337560"/>
        <a:ext cx="3447288" cy="1112520"/>
      </dsp:txXfrm>
    </dsp:sp>
    <dsp:sp modelId="{263B9641-4E95-4364-BCA7-7EB5C3FD97F7}">
      <dsp:nvSpPr>
        <dsp:cNvPr id="0" name=""/>
        <dsp:cNvSpPr/>
      </dsp:nvSpPr>
      <dsp:spPr>
        <a:xfrm>
          <a:off x="0" y="4450079"/>
          <a:ext cx="6629400" cy="1112520"/>
        </a:xfrm>
        <a:prstGeom prst="trapezoid">
          <a:avLst>
            <a:gd name="adj" fmla="val 58871"/>
          </a:avLst>
        </a:prstGeom>
        <a:solidFill>
          <a:srgbClr val="4F81BD">
            <a:lumMod val="75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1160144" y="4450079"/>
        <a:ext cx="4309110" cy="11125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A90D34-919F-4FB9-AE98-A47BEA60577E}">
      <dsp:nvSpPr>
        <dsp:cNvPr id="0" name=""/>
        <dsp:cNvSpPr/>
      </dsp:nvSpPr>
      <dsp:spPr>
        <a:xfrm>
          <a:off x="2651759" y="0"/>
          <a:ext cx="1325879" cy="1112520"/>
        </a:xfrm>
        <a:prstGeom prst="trapezoid">
          <a:avLst>
            <a:gd name="adj" fmla="val 58871"/>
          </a:avLst>
        </a:prstGeom>
        <a:solidFill>
          <a:srgbClr val="CFD2ED"/>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651759" y="0"/>
        <a:ext cx="1325879" cy="1112520"/>
      </dsp:txXfrm>
    </dsp:sp>
    <dsp:sp modelId="{8F5D7D36-4C34-4E15-82FE-24AEC19A138F}">
      <dsp:nvSpPr>
        <dsp:cNvPr id="0" name=""/>
        <dsp:cNvSpPr/>
      </dsp:nvSpPr>
      <dsp:spPr>
        <a:xfrm>
          <a:off x="1988820" y="1112520"/>
          <a:ext cx="2651759" cy="1112520"/>
        </a:xfrm>
        <a:prstGeom prst="trapezoid">
          <a:avLst>
            <a:gd name="adj" fmla="val 58871"/>
          </a:avLst>
        </a:prstGeom>
        <a:solidFill>
          <a:srgbClr val="4F81B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452878" y="1112520"/>
        <a:ext cx="1723644" cy="1112520"/>
      </dsp:txXfrm>
    </dsp:sp>
    <dsp:sp modelId="{AF52544C-06C0-48B4-8A1E-3CBE65C01EE1}">
      <dsp:nvSpPr>
        <dsp:cNvPr id="0" name=""/>
        <dsp:cNvSpPr/>
      </dsp:nvSpPr>
      <dsp:spPr>
        <a:xfrm>
          <a:off x="1325880" y="2225040"/>
          <a:ext cx="3977639" cy="1112520"/>
        </a:xfrm>
        <a:prstGeom prst="trapezoid">
          <a:avLst>
            <a:gd name="adj" fmla="val 58871"/>
          </a:avLst>
        </a:prstGeom>
        <a:solidFill>
          <a:srgbClr val="1F497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2021966" y="2225040"/>
        <a:ext cx="2585466" cy="1112520"/>
      </dsp:txXfrm>
    </dsp:sp>
    <dsp:sp modelId="{9AEA607D-EEB7-4F5F-95FD-8F245FBAE369}">
      <dsp:nvSpPr>
        <dsp:cNvPr id="0" name=""/>
        <dsp:cNvSpPr/>
      </dsp:nvSpPr>
      <dsp:spPr>
        <a:xfrm>
          <a:off x="662940" y="3337560"/>
          <a:ext cx="5303519" cy="1112520"/>
        </a:xfrm>
        <a:prstGeom prst="trapezoid">
          <a:avLst>
            <a:gd name="adj" fmla="val 58871"/>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endParaRPr lang="en-US" sz="1000" kern="1200" dirty="0">
            <a:solidFill>
              <a:schemeClr val="bg1"/>
            </a:solidFill>
            <a:latin typeface="Arial" pitchFamily="34" charset="0"/>
            <a:ea typeface="+mn-ea"/>
            <a:cs typeface="Arial" pitchFamily="34" charset="0"/>
          </a:endParaRPr>
        </a:p>
      </dsp:txBody>
      <dsp:txXfrm>
        <a:off x="1591055" y="3337560"/>
        <a:ext cx="3447288" cy="1112520"/>
      </dsp:txXfrm>
    </dsp:sp>
    <dsp:sp modelId="{263B9641-4E95-4364-BCA7-7EB5C3FD97F7}">
      <dsp:nvSpPr>
        <dsp:cNvPr id="0" name=""/>
        <dsp:cNvSpPr/>
      </dsp:nvSpPr>
      <dsp:spPr>
        <a:xfrm>
          <a:off x="0" y="4450079"/>
          <a:ext cx="6629400" cy="1112520"/>
        </a:xfrm>
        <a:prstGeom prst="trapezoid">
          <a:avLst>
            <a:gd name="adj" fmla="val 58871"/>
          </a:avLst>
        </a:prstGeom>
        <a:solidFill>
          <a:srgbClr val="4F81BD">
            <a:lumMod val="75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1160144" y="4450079"/>
        <a:ext cx="4309110" cy="11125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A90D34-919F-4FB9-AE98-A47BEA60577E}">
      <dsp:nvSpPr>
        <dsp:cNvPr id="0" name=""/>
        <dsp:cNvSpPr/>
      </dsp:nvSpPr>
      <dsp:spPr>
        <a:xfrm>
          <a:off x="2651759" y="0"/>
          <a:ext cx="1325879" cy="1112520"/>
        </a:xfrm>
        <a:prstGeom prst="trapezoid">
          <a:avLst>
            <a:gd name="adj" fmla="val 58871"/>
          </a:avLst>
        </a:prstGeom>
        <a:solidFill>
          <a:srgbClr val="4F81BD">
            <a:lumMod val="20000"/>
            <a:lumOff val="8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r>
            <a:rPr lang="en-US" sz="1000" kern="1200" dirty="0" smtClean="0">
              <a:solidFill>
                <a:schemeClr val="bg1"/>
              </a:solidFill>
              <a:latin typeface="Arial" pitchFamily="34" charset="0"/>
              <a:ea typeface="+mn-ea"/>
              <a:cs typeface="Arial" pitchFamily="34" charset="0"/>
            </a:rPr>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651759" y="0"/>
        <a:ext cx="1325879" cy="1112520"/>
      </dsp:txXfrm>
    </dsp:sp>
    <dsp:sp modelId="{8F5D7D36-4C34-4E15-82FE-24AEC19A138F}">
      <dsp:nvSpPr>
        <dsp:cNvPr id="0" name=""/>
        <dsp:cNvSpPr/>
      </dsp:nvSpPr>
      <dsp:spPr>
        <a:xfrm>
          <a:off x="1988820" y="1112520"/>
          <a:ext cx="2651759" cy="1112520"/>
        </a:xfrm>
        <a:prstGeom prst="trapezoid">
          <a:avLst>
            <a:gd name="adj" fmla="val 58871"/>
          </a:avLst>
        </a:prstGeom>
        <a:solidFill>
          <a:srgbClr val="4F81B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br>
            <a:rPr lang="en-US" sz="1000" kern="1200" dirty="0" smtClean="0">
              <a:solidFill>
                <a:schemeClr val="bg1"/>
              </a:solidFill>
              <a:latin typeface="Arial" pitchFamily="34" charset="0"/>
              <a:ea typeface="+mn-ea"/>
              <a:cs typeface="Arial" pitchFamily="34" charset="0"/>
            </a:rPr>
          </a:br>
          <a:endParaRPr lang="en-US" sz="1000" kern="1200" dirty="0">
            <a:solidFill>
              <a:schemeClr val="bg1"/>
            </a:solidFill>
            <a:latin typeface="Arial" pitchFamily="34" charset="0"/>
            <a:ea typeface="+mn-ea"/>
            <a:cs typeface="Arial" pitchFamily="34" charset="0"/>
          </a:endParaRPr>
        </a:p>
      </dsp:txBody>
      <dsp:txXfrm>
        <a:off x="2452878" y="1112520"/>
        <a:ext cx="1723644" cy="1112520"/>
      </dsp:txXfrm>
    </dsp:sp>
    <dsp:sp modelId="{AF52544C-06C0-48B4-8A1E-3CBE65C01EE1}">
      <dsp:nvSpPr>
        <dsp:cNvPr id="0" name=""/>
        <dsp:cNvSpPr/>
      </dsp:nvSpPr>
      <dsp:spPr>
        <a:xfrm>
          <a:off x="1325880" y="2225040"/>
          <a:ext cx="3977639" cy="1112520"/>
        </a:xfrm>
        <a:prstGeom prst="trapezoid">
          <a:avLst>
            <a:gd name="adj" fmla="val 58871"/>
          </a:avLst>
        </a:prstGeom>
        <a:solidFill>
          <a:srgbClr val="1F497D">
            <a:lumMod val="40000"/>
            <a:lumOff val="6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2021966" y="2225040"/>
        <a:ext cx="2585466" cy="1112520"/>
      </dsp:txXfrm>
    </dsp:sp>
    <dsp:sp modelId="{9AEA607D-EEB7-4F5F-95FD-8F245FBAE369}">
      <dsp:nvSpPr>
        <dsp:cNvPr id="0" name=""/>
        <dsp:cNvSpPr/>
      </dsp:nvSpPr>
      <dsp:spPr>
        <a:xfrm>
          <a:off x="662940" y="3337560"/>
          <a:ext cx="5303519" cy="1112520"/>
        </a:xfrm>
        <a:prstGeom prst="trapezoid">
          <a:avLst>
            <a:gd name="adj" fmla="val 58871"/>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solidFill>
                <a:schemeClr val="bg1"/>
              </a:solidFill>
              <a:latin typeface="Arial" pitchFamily="34" charset="0"/>
              <a:ea typeface="+mn-ea"/>
              <a:cs typeface="Arial" pitchFamily="34" charset="0"/>
            </a:rPr>
            <a:t> </a:t>
          </a:r>
          <a:endParaRPr lang="en-US" sz="1000" kern="1200" dirty="0">
            <a:solidFill>
              <a:schemeClr val="bg1"/>
            </a:solidFill>
            <a:latin typeface="Arial" pitchFamily="34" charset="0"/>
            <a:ea typeface="+mn-ea"/>
            <a:cs typeface="Arial" pitchFamily="34" charset="0"/>
          </a:endParaRPr>
        </a:p>
      </dsp:txBody>
      <dsp:txXfrm>
        <a:off x="1591055" y="3337560"/>
        <a:ext cx="3447288" cy="1112520"/>
      </dsp:txXfrm>
    </dsp:sp>
    <dsp:sp modelId="{263B9641-4E95-4364-BCA7-7EB5C3FD97F7}">
      <dsp:nvSpPr>
        <dsp:cNvPr id="0" name=""/>
        <dsp:cNvSpPr/>
      </dsp:nvSpPr>
      <dsp:spPr>
        <a:xfrm>
          <a:off x="0" y="4450079"/>
          <a:ext cx="6629400" cy="1112520"/>
        </a:xfrm>
        <a:prstGeom prst="trapezoid">
          <a:avLst>
            <a:gd name="adj" fmla="val 58871"/>
          </a:avLst>
        </a:prstGeom>
        <a:solidFill>
          <a:srgbClr val="4F81BD">
            <a:lumMod val="7500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endParaRPr lang="en-US" sz="1000" kern="1200" dirty="0">
            <a:solidFill>
              <a:schemeClr val="bg1"/>
            </a:solidFill>
            <a:latin typeface="Arial" pitchFamily="34" charset="0"/>
            <a:ea typeface="+mn-ea"/>
            <a:cs typeface="Arial" pitchFamily="34" charset="0"/>
          </a:endParaRPr>
        </a:p>
      </dsp:txBody>
      <dsp:txXfrm>
        <a:off x="1160144" y="4450079"/>
        <a:ext cx="4309110" cy="111252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AE46F0-AAE2-4EC1-8FA2-E9B7D295C3F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629436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5F0CDF-633E-43B4-9A9A-894E0FC910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506300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5F0CDF-633E-43B4-9A9A-894E0FC910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506300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5F0CDF-633E-43B4-9A9A-894E0FC910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506300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5F0CDF-633E-43B4-9A9A-894E0FC910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506300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5F0CDF-633E-43B4-9A9A-894E0FC910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506300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8507095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6610080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056736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070249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26486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4710730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5131820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1927703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92214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853921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8232511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905226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729664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6293558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426129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977532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741889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006356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25100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54529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865691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446203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1689090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420211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956040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128096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881709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8647637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626736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288119"/>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63427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1355212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72129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7.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6.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517702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261468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3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wmf"/><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3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31.xml"/><Relationship Id="rId5" Type="http://schemas.openxmlformats.org/officeDocument/2006/relationships/image" Target="../media/image26.png"/><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slideLayout" Target="../slideLayouts/slideLayout31.xml"/><Relationship Id="rId1" Type="http://schemas.openxmlformats.org/officeDocument/2006/relationships/vmlDrawing" Target="../drawings/vmlDrawing1.vml"/><Relationship Id="rId6" Type="http://schemas.openxmlformats.org/officeDocument/2006/relationships/image" Target="../media/image27.emf"/><Relationship Id="rId5" Type="http://schemas.openxmlformats.org/officeDocument/2006/relationships/oleObject" Target="../embeddings/oleObject1.bin"/><Relationship Id="rId4" Type="http://schemas.openxmlformats.org/officeDocument/2006/relationships/image" Target="../media/image24.emf"/></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31.xml"/><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image" Target="../media/image25.emf"/></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5.emf"/><Relationship Id="rId7" Type="http://schemas.openxmlformats.org/officeDocument/2006/relationships/image" Target="../media/image31.png"/><Relationship Id="rId2" Type="http://schemas.openxmlformats.org/officeDocument/2006/relationships/image" Target="../media/image29.wmf"/><Relationship Id="rId1" Type="http://schemas.openxmlformats.org/officeDocument/2006/relationships/slideLayout" Target="../slideLayouts/slideLayout31.xml"/><Relationship Id="rId6" Type="http://schemas.openxmlformats.org/officeDocument/2006/relationships/image" Target="../media/image30.png"/><Relationship Id="rId5" Type="http://schemas.openxmlformats.org/officeDocument/2006/relationships/image" Target="../media/image23.emf"/><Relationship Id="rId4" Type="http://schemas.openxmlformats.org/officeDocument/2006/relationships/image" Target="../media/image24.emf"/><Relationship Id="rId9" Type="http://schemas.openxmlformats.org/officeDocument/2006/relationships/image" Target="../media/image3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1.xml"/><Relationship Id="rId5" Type="http://schemas.openxmlformats.org/officeDocument/2006/relationships/image" Target="../media/image36.jpeg"/><Relationship Id="rId4" Type="http://schemas.openxmlformats.org/officeDocument/2006/relationships/hyperlink" Target="http://blogs.office.com/cfs-file.ashx/__key/CommunityServer-Blogs-Components-WeblogFiles/00-00-00-00-44-metablogapi/6558.clip_5F00_image014_5F00_5361082A.jpg"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microsoft.com/office/2007/relationships/hdphoto" Target="../media/hdphoto1.wdp"/><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image" Target="../media/image37.png"/><Relationship Id="rId16" Type="http://schemas.openxmlformats.org/officeDocument/2006/relationships/image" Target="../media/image50.png"/><Relationship Id="rId20" Type="http://schemas.openxmlformats.org/officeDocument/2006/relationships/image" Target="../media/image54.png"/><Relationship Id="rId1" Type="http://schemas.openxmlformats.org/officeDocument/2006/relationships/slideLayout" Target="../slideLayouts/slideLayout3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www.microsoft.com/microsoftservices" TargetMode="External"/><Relationship Id="rId7" Type="http://schemas.openxmlformats.org/officeDocument/2006/relationships/hyperlink" Target="http://microsoft.com/technet"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hyperlink" Target="http://www.microsoft.com/learning" TargetMode="External"/><Relationship Id="rId11" Type="http://schemas.openxmlformats.org/officeDocument/2006/relationships/image" Target="../media/image58.png"/><Relationship Id="rId5" Type="http://schemas.openxmlformats.org/officeDocument/2006/relationships/image" Target="../media/image56.png"/><Relationship Id="rId10" Type="http://schemas.openxmlformats.org/officeDocument/2006/relationships/hyperlink" Target="http://microsoft.com/msdn" TargetMode="External"/><Relationship Id="rId4" Type="http://schemas.openxmlformats.org/officeDocument/2006/relationships/image" Target="../media/image55.emf"/><Relationship Id="rId9"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0018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4"/>
            <a:ext cx="12161836" cy="917575"/>
          </a:xfrm>
        </p:spPr>
        <p:txBody>
          <a:bodyPr lIns="91440"/>
          <a:lstStyle/>
          <a:p>
            <a:r>
              <a:rPr lang="en-US" spc="-150" dirty="0" smtClean="0"/>
              <a:t>Clarifying Roles </a:t>
            </a:r>
            <a:r>
              <a:rPr lang="en-US" spc="-150" dirty="0"/>
              <a:t>and </a:t>
            </a:r>
            <a:r>
              <a:rPr lang="en-US" spc="-150" dirty="0" smtClean="0"/>
              <a:t>Responsibilities</a:t>
            </a:r>
            <a:endParaRPr lang="en-US" spc="-150" dirty="0"/>
          </a:p>
        </p:txBody>
      </p:sp>
      <p:sp>
        <p:nvSpPr>
          <p:cNvPr id="17" name="TextBox 3"/>
          <p:cNvSpPr txBox="1"/>
          <p:nvPr/>
        </p:nvSpPr>
        <p:spPr>
          <a:xfrm>
            <a:off x="2179637" y="982662"/>
            <a:ext cx="8077200" cy="2982109"/>
          </a:xfrm>
          <a:prstGeom prst="rect">
            <a:avLst/>
          </a:prstGeom>
        </p:spPr>
        <p:txBody>
          <a:bodyPr vert="horz" wrap="squar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endParaRPr lang="en-US" dirty="0" smtClean="0">
              <a:solidFill>
                <a:sysClr val="windowText" lastClr="000000"/>
              </a:solidFill>
            </a:endParaRPr>
          </a:p>
        </p:txBody>
      </p:sp>
      <p:grpSp>
        <p:nvGrpSpPr>
          <p:cNvPr id="3" name="Group 2"/>
          <p:cNvGrpSpPr/>
          <p:nvPr/>
        </p:nvGrpSpPr>
        <p:grpSpPr>
          <a:xfrm>
            <a:off x="2636837" y="1135062"/>
            <a:ext cx="6629400" cy="5562600"/>
            <a:chOff x="2179637" y="1135062"/>
            <a:chExt cx="6629400" cy="5562600"/>
          </a:xfrm>
        </p:grpSpPr>
        <p:graphicFrame>
          <p:nvGraphicFramePr>
            <p:cNvPr id="18" name="Diagram 17"/>
            <p:cNvGraphicFramePr/>
            <p:nvPr>
              <p:extLst>
                <p:ext uri="{D42A27DB-BD31-4B8C-83A1-F6EECF244321}">
                  <p14:modId xmlns:p14="http://schemas.microsoft.com/office/powerpoint/2010/main" val="589455691"/>
                </p:ext>
              </p:extLst>
            </p:nvPr>
          </p:nvGraphicFramePr>
          <p:xfrm>
            <a:off x="2179637" y="1135062"/>
            <a:ext cx="6629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4770437" y="2030454"/>
              <a:ext cx="1436305" cy="704808"/>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Executive</a:t>
              </a:r>
            </a:p>
            <a:p>
              <a:pPr algn="ctr">
                <a:lnSpc>
                  <a:spcPct val="90000"/>
                </a:lnSpc>
                <a:spcAft>
                  <a:spcPts val="600"/>
                </a:spcAft>
              </a:pPr>
              <a:r>
                <a:rPr lang="de-DE" sz="1200" b="1" dirty="0" smtClean="0">
                  <a:solidFill>
                    <a:srgbClr val="FFFFFF"/>
                  </a:solidFill>
                </a:rPr>
                <a:t>Management</a:t>
              </a:r>
              <a:endParaRPr lang="en-US" sz="1200" b="1" dirty="0" err="1" smtClean="0">
                <a:solidFill>
                  <a:srgbClr val="FFFFFF"/>
                </a:solidFill>
              </a:endParaRPr>
            </a:p>
          </p:txBody>
        </p:sp>
        <p:sp>
          <p:nvSpPr>
            <p:cNvPr id="27" name="TextBox 26"/>
            <p:cNvSpPr txBox="1"/>
            <p:nvPr/>
          </p:nvSpPr>
          <p:spPr>
            <a:xfrm>
              <a:off x="3779837" y="3721397"/>
              <a:ext cx="3429000" cy="677108"/>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BI Governance</a:t>
              </a:r>
            </a:p>
            <a:p>
              <a:pPr algn="ctr">
                <a:lnSpc>
                  <a:spcPct val="90000"/>
                </a:lnSpc>
                <a:spcAft>
                  <a:spcPts val="600"/>
                </a:spcAft>
              </a:pPr>
              <a:r>
                <a:rPr lang="en-US" sz="1000" dirty="0" smtClean="0">
                  <a:solidFill>
                    <a:srgbClr val="FFFFFF"/>
                  </a:solidFill>
                </a:rPr>
                <a:t>(steering </a:t>
              </a:r>
              <a:r>
                <a:rPr lang="en-US" sz="1000" dirty="0">
                  <a:solidFill>
                    <a:srgbClr val="FFFFFF"/>
                  </a:solidFill>
                </a:rPr>
                <a:t>committees and working </a:t>
              </a:r>
              <a:r>
                <a:rPr lang="en-US" sz="1000" dirty="0" smtClean="0">
                  <a:solidFill>
                    <a:srgbClr val="FFFFFF"/>
                  </a:solidFill>
                </a:rPr>
                <a:t>groups)</a:t>
              </a:r>
              <a:endParaRPr lang="en-US" sz="1000" dirty="0">
                <a:solidFill>
                  <a:srgbClr val="FFFFFF"/>
                </a:solidFill>
              </a:endParaRPr>
            </a:p>
          </p:txBody>
        </p:sp>
        <p:sp>
          <p:nvSpPr>
            <p:cNvPr id="29" name="TextBox 28"/>
            <p:cNvSpPr txBox="1"/>
            <p:nvPr/>
          </p:nvSpPr>
          <p:spPr>
            <a:xfrm>
              <a:off x="2636837" y="5554662"/>
              <a:ext cx="5715000" cy="461665"/>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User Base</a:t>
              </a:r>
              <a:endParaRPr lang="en-US" sz="1200" b="1" dirty="0">
                <a:solidFill>
                  <a:srgbClr val="FFFFFF"/>
                </a:solidFill>
              </a:endParaRPr>
            </a:p>
          </p:txBody>
        </p:sp>
      </p:grpSp>
      <p:sp>
        <p:nvSpPr>
          <p:cNvPr id="24" name="TextBox 13"/>
          <p:cNvSpPr txBox="1"/>
          <p:nvPr/>
        </p:nvSpPr>
        <p:spPr>
          <a:xfrm>
            <a:off x="6827837" y="1820862"/>
            <a:ext cx="2590800" cy="561996"/>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400" b="1" dirty="0" smtClean="0">
                <a:solidFill>
                  <a:sysClr val="windowText" lastClr="000000"/>
                </a:solidFill>
                <a:latin typeface="Calibri"/>
              </a:rPr>
              <a:t>Strategic</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smtClean="0">
                <a:solidFill>
                  <a:sysClr val="windowText" lastClr="000000"/>
                </a:solidFill>
                <a:latin typeface="Calibri"/>
              </a:rPr>
              <a:t>Vision and Leadership</a:t>
            </a:r>
          </a:p>
        </p:txBody>
      </p:sp>
      <p:sp>
        <p:nvSpPr>
          <p:cNvPr id="26" name="TextBox 12"/>
          <p:cNvSpPr txBox="1"/>
          <p:nvPr/>
        </p:nvSpPr>
        <p:spPr>
          <a:xfrm>
            <a:off x="198437" y="3191781"/>
            <a:ext cx="3352800" cy="1596416"/>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a:solidFill>
                  <a:sysClr val="windowText" lastClr="000000"/>
                </a:solidFill>
                <a:latin typeface="Calibri"/>
              </a:rPr>
              <a:t>BI </a:t>
            </a:r>
            <a:r>
              <a:rPr lang="en-US" sz="1400" b="1" dirty="0" smtClean="0">
                <a:solidFill>
                  <a:sysClr val="windowText" lastClr="000000"/>
                </a:solidFill>
                <a:latin typeface="Calibri"/>
              </a:rPr>
              <a:t>Governance</a:t>
            </a:r>
          </a:p>
          <a:p>
            <a:pPr algn="ctr" defTabSz="914400">
              <a:defRPr/>
            </a:pPr>
            <a:r>
              <a:rPr lang="en-US" sz="1400" dirty="0" smtClean="0">
                <a:solidFill>
                  <a:sysClr val="windowText" lastClr="000000"/>
                </a:solidFill>
                <a:latin typeface="Calibri"/>
              </a:rPr>
              <a:t>Relies on a steering </a:t>
            </a:r>
            <a:r>
              <a:rPr lang="en-US" sz="1400" dirty="0">
                <a:solidFill>
                  <a:sysClr val="windowText" lastClr="000000"/>
                </a:solidFill>
                <a:latin typeface="Calibri"/>
              </a:rPr>
              <a:t>committee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for </a:t>
            </a:r>
            <a:r>
              <a:rPr lang="en-US" sz="1400" dirty="0">
                <a:solidFill>
                  <a:sysClr val="windowText" lastClr="000000"/>
                </a:solidFill>
                <a:latin typeface="Calibri"/>
              </a:rPr>
              <a:t>forming focused working groups,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which </a:t>
            </a:r>
            <a:r>
              <a:rPr lang="en-US" sz="1400" dirty="0">
                <a:solidFill>
                  <a:sysClr val="windowText" lastClr="000000"/>
                </a:solidFill>
                <a:latin typeface="Calibri"/>
              </a:rPr>
              <a:t>consist of subject matter experts from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different </a:t>
            </a:r>
            <a:r>
              <a:rPr lang="en-US" sz="1400" dirty="0">
                <a:solidFill>
                  <a:sysClr val="windowText" lastClr="000000"/>
                </a:solidFill>
                <a:latin typeface="Calibri"/>
              </a:rPr>
              <a:t>areas </a:t>
            </a:r>
            <a:r>
              <a:rPr lang="en-US" sz="1400" dirty="0" smtClean="0">
                <a:solidFill>
                  <a:sysClr val="windowText" lastClr="000000"/>
                </a:solidFill>
                <a:latin typeface="Calibri"/>
              </a:rPr>
              <a:t>of </a:t>
            </a:r>
            <a:r>
              <a:rPr lang="en-US" sz="1400" dirty="0">
                <a:solidFill>
                  <a:sysClr val="windowText" lastClr="000000"/>
                </a:solidFill>
                <a:latin typeface="Calibri"/>
              </a:rPr>
              <a:t>the organization</a:t>
            </a:r>
            <a:r>
              <a:rPr lang="en-US" sz="1400" dirty="0" smtClean="0">
                <a:solidFill>
                  <a:sysClr val="windowText" lastClr="000000"/>
                </a:solidFill>
                <a:latin typeface="Calibri"/>
              </a:rPr>
              <a:t>.</a:t>
            </a:r>
            <a:endParaRPr lang="en-US" sz="1400" dirty="0">
              <a:solidFill>
                <a:sysClr val="windowText" lastClr="000000"/>
              </a:solidFill>
              <a:latin typeface="Calibri"/>
            </a:endParaRPr>
          </a:p>
        </p:txBody>
      </p:sp>
      <p:sp>
        <p:nvSpPr>
          <p:cNvPr id="20" name="TextBox 13"/>
          <p:cNvSpPr txBox="1"/>
          <p:nvPr/>
        </p:nvSpPr>
        <p:spPr>
          <a:xfrm>
            <a:off x="7818437" y="3430508"/>
            <a:ext cx="2590800" cy="561996"/>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400" b="1" dirty="0" smtClean="0">
                <a:solidFill>
                  <a:sysClr val="windowText" lastClr="000000"/>
                </a:solidFill>
                <a:latin typeface="Calibri"/>
              </a:rPr>
              <a:t>Tactical</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smtClean="0">
                <a:solidFill>
                  <a:sysClr val="windowText" lastClr="000000"/>
                </a:solidFill>
                <a:latin typeface="Calibri"/>
              </a:rPr>
              <a:t>Principles, Policies, Standards, </a:t>
            </a:r>
            <a:br>
              <a:rPr lang="en-US" sz="1400" dirty="0" smtClean="0">
                <a:solidFill>
                  <a:sysClr val="windowText" lastClr="000000"/>
                </a:solidFill>
                <a:latin typeface="Calibri"/>
              </a:rPr>
            </a:br>
            <a:r>
              <a:rPr lang="en-US" sz="1400" dirty="0" smtClean="0">
                <a:solidFill>
                  <a:sysClr val="windowText" lastClr="000000"/>
                </a:solidFill>
                <a:latin typeface="Calibri"/>
              </a:rPr>
              <a:t>and Procedures</a:t>
            </a:r>
          </a:p>
        </p:txBody>
      </p:sp>
      <p:sp>
        <p:nvSpPr>
          <p:cNvPr id="32" name="TextBox 13"/>
          <p:cNvSpPr txBox="1"/>
          <p:nvPr/>
        </p:nvSpPr>
        <p:spPr>
          <a:xfrm>
            <a:off x="8961437" y="5456702"/>
            <a:ext cx="2590800" cy="561996"/>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400" b="1" dirty="0" smtClean="0">
                <a:solidFill>
                  <a:sysClr val="windowText" lastClr="000000"/>
                </a:solidFill>
                <a:latin typeface="Calibri"/>
              </a:rPr>
              <a:t>Operational</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smtClean="0">
                <a:solidFill>
                  <a:sysClr val="windowText" lastClr="000000"/>
                </a:solidFill>
                <a:latin typeface="Calibri"/>
              </a:rPr>
              <a:t>Awareness and Execution</a:t>
            </a:r>
          </a:p>
        </p:txBody>
      </p:sp>
    </p:spTree>
    <p:extLst>
      <p:ext uri="{BB962C8B-B14F-4D97-AF65-F5344CB8AC3E}">
        <p14:creationId xmlns:p14="http://schemas.microsoft.com/office/powerpoint/2010/main" val="129717483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4638" y="2125663"/>
            <a:ext cx="12161836" cy="2133599"/>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dirty="0">
                <a:gradFill>
                  <a:gsLst>
                    <a:gs pos="1250">
                      <a:srgbClr val="FFFFFF"/>
                    </a:gs>
                    <a:gs pos="100000">
                      <a:srgbClr val="FFFFFF"/>
                    </a:gs>
                  </a:gsLst>
                  <a:lin ang="5400000" scaled="0"/>
                </a:gradFill>
              </a:rPr>
              <a:t>Win the decision makers. Clarify BI content ownerships, principles, processes, policies, priorities, and goals across </a:t>
            </a:r>
            <a:r>
              <a:rPr sz="4800" b="1" u="sng" dirty="0">
                <a:gradFill>
                  <a:gsLst>
                    <a:gs pos="1250">
                      <a:srgbClr val="FFFFFF"/>
                    </a:gs>
                    <a:gs pos="100000">
                      <a:srgbClr val="FFFFFF"/>
                    </a:gs>
                  </a:gsLst>
                  <a:lin ang="5400000" scaled="0"/>
                </a:gradFill>
              </a:rPr>
              <a:t>both Business and IT</a:t>
            </a:r>
            <a:r>
              <a:rPr sz="4800" b="1" dirty="0">
                <a:gradFill>
                  <a:gsLst>
                    <a:gs pos="1250">
                      <a:srgbClr val="FFFFFF"/>
                    </a:gs>
                    <a:gs pos="100000">
                      <a:srgbClr val="FFFFFF"/>
                    </a:gs>
                  </a:gsLst>
                  <a:lin ang="5400000" scaled="0"/>
                </a:gradFill>
              </a:rPr>
              <a:t>.</a:t>
            </a:r>
          </a:p>
        </p:txBody>
      </p:sp>
    </p:spTree>
    <p:extLst>
      <p:ext uri="{BB962C8B-B14F-4D97-AF65-F5344CB8AC3E}">
        <p14:creationId xmlns:p14="http://schemas.microsoft.com/office/powerpoint/2010/main" val="148518635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884237" y="3360894"/>
            <a:ext cx="9829800" cy="0"/>
          </a:xfrm>
          <a:prstGeom prst="line">
            <a:avLst/>
          </a:prstGeom>
          <a:ln w="12700">
            <a:prstDash val="dashDot"/>
            <a:headEnd type="none"/>
            <a:tailEnd type="none"/>
          </a:ln>
        </p:spPr>
        <p:style>
          <a:lnRef idx="3">
            <a:schemeClr val="dk1"/>
          </a:lnRef>
          <a:fillRef idx="0">
            <a:schemeClr val="dk1"/>
          </a:fillRef>
          <a:effectRef idx="2">
            <a:schemeClr val="dk1"/>
          </a:effectRef>
          <a:fontRef idx="minor">
            <a:schemeClr val="tx1"/>
          </a:fontRef>
        </p:style>
      </p:cxnSp>
      <p:sp>
        <p:nvSpPr>
          <p:cNvPr id="4" name="Title 3"/>
          <p:cNvSpPr>
            <a:spLocks noGrp="1"/>
          </p:cNvSpPr>
          <p:nvPr>
            <p:ph type="title"/>
          </p:nvPr>
        </p:nvSpPr>
        <p:spPr/>
        <p:txBody>
          <a:bodyPr/>
          <a:lstStyle/>
          <a:p>
            <a:r>
              <a:rPr lang="en-US" dirty="0"/>
              <a:t>Establishing Control </a:t>
            </a:r>
            <a:r>
              <a:rPr lang="en-US" dirty="0" smtClean="0"/>
              <a:t>and Oversight</a:t>
            </a:r>
            <a:endParaRPr lang="en-US" dirty="0"/>
          </a:p>
        </p:txBody>
      </p:sp>
      <p:sp>
        <p:nvSpPr>
          <p:cNvPr id="16" name="Right Arrow 15"/>
          <p:cNvSpPr/>
          <p:nvPr/>
        </p:nvSpPr>
        <p:spPr>
          <a:xfrm rot="16200000">
            <a:off x="9504824" y="3445399"/>
            <a:ext cx="4218525" cy="914400"/>
          </a:xfrm>
          <a:prstGeom prst="rightArrow">
            <a:avLst>
              <a:gd name="adj1" fmla="val 50000"/>
              <a:gd name="adj2" fmla="val 69048"/>
            </a:avLst>
          </a:prstGeom>
          <a:noFill/>
          <a:ln>
            <a:solidFill>
              <a:schemeClr val="bg1">
                <a:lumMod val="75000"/>
              </a:schemeClr>
            </a:solidFill>
          </a:ln>
        </p:spPr>
        <p:style>
          <a:lnRef idx="2">
            <a:schemeClr val="accent6"/>
          </a:lnRef>
          <a:fillRef idx="1002">
            <a:schemeClr val="lt2"/>
          </a:fillRef>
          <a:effectRef idx="0">
            <a:schemeClr val="accent6"/>
          </a:effectRef>
          <a:fontRef idx="minor">
            <a:schemeClr val="dk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400">
              <a:defRPr/>
            </a:pPr>
            <a:endParaRPr lang="en-US" sz="1200">
              <a:solidFill>
                <a:sysClr val="window" lastClr="FFFFFF"/>
              </a:solidFill>
              <a:latin typeface="Calibri"/>
            </a:endParaRPr>
          </a:p>
        </p:txBody>
      </p:sp>
      <p:sp>
        <p:nvSpPr>
          <p:cNvPr id="17" name="TextBox 3"/>
          <p:cNvSpPr txBox="1"/>
          <p:nvPr/>
        </p:nvSpPr>
        <p:spPr>
          <a:xfrm>
            <a:off x="2179637" y="982662"/>
            <a:ext cx="8077200" cy="2982109"/>
          </a:xfrm>
          <a:prstGeom prst="rect">
            <a:avLst/>
          </a:prstGeom>
        </p:spPr>
        <p:txBody>
          <a:bodyPr vert="horz" wrap="squar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endParaRPr lang="en-US" dirty="0" smtClean="0">
              <a:solidFill>
                <a:sysClr val="windowText" lastClr="000000"/>
              </a:solidFill>
            </a:endParaRPr>
          </a:p>
        </p:txBody>
      </p:sp>
      <p:sp>
        <p:nvSpPr>
          <p:cNvPr id="19" name="TextBox 10"/>
          <p:cNvSpPr txBox="1"/>
          <p:nvPr/>
        </p:nvSpPr>
        <p:spPr>
          <a:xfrm>
            <a:off x="10866437" y="1488536"/>
            <a:ext cx="1479487" cy="3048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200" b="1" dirty="0" smtClean="0">
                <a:solidFill>
                  <a:srgbClr val="FFFFFF">
                    <a:lumMod val="65000"/>
                  </a:srgbClr>
                </a:solidFill>
                <a:latin typeface="Calibri"/>
              </a:rPr>
              <a:t>Tighter Control</a:t>
            </a:r>
          </a:p>
        </p:txBody>
      </p:sp>
      <p:sp>
        <p:nvSpPr>
          <p:cNvPr id="20" name="TextBox 14"/>
          <p:cNvSpPr txBox="1"/>
          <p:nvPr/>
        </p:nvSpPr>
        <p:spPr>
          <a:xfrm>
            <a:off x="7513637" y="19732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Permanent</a:t>
            </a:r>
          </a:p>
          <a:p>
            <a:pPr marL="285750" indent="-285750" defTabSz="914400">
              <a:buFont typeface="Arial" pitchFamily="34" charset="0"/>
              <a:buChar char="•"/>
              <a:defRPr/>
            </a:pPr>
            <a:r>
              <a:rPr lang="en-US" sz="1400" dirty="0" smtClean="0">
                <a:solidFill>
                  <a:sysClr val="windowText" lastClr="000000"/>
                </a:solidFill>
                <a:latin typeface="Calibri"/>
              </a:rPr>
              <a:t>Dashboards</a:t>
            </a:r>
          </a:p>
          <a:p>
            <a:pPr marL="285750" indent="-285750" defTabSz="914400">
              <a:buFont typeface="Arial" pitchFamily="34" charset="0"/>
              <a:buChar char="•"/>
              <a:defRPr/>
            </a:pPr>
            <a:r>
              <a:rPr lang="en-US" sz="1400" dirty="0" smtClean="0">
                <a:solidFill>
                  <a:sysClr val="windowText" lastClr="000000"/>
                </a:solidFill>
                <a:latin typeface="Calibri"/>
              </a:rPr>
              <a:t>Business Intelligence</a:t>
            </a:r>
          </a:p>
          <a:p>
            <a:pPr marL="285750" indent="-285750" defTabSz="914400">
              <a:buFont typeface="Arial" pitchFamily="34" charset="0"/>
              <a:buChar char="•"/>
              <a:defRPr/>
            </a:pPr>
            <a:r>
              <a:rPr lang="en-US" sz="1400" dirty="0" smtClean="0">
                <a:solidFill>
                  <a:sysClr val="windowText" lastClr="000000"/>
                </a:solidFill>
                <a:latin typeface="Calibri"/>
              </a:rPr>
              <a:t>Business Process Management</a:t>
            </a:r>
          </a:p>
          <a:p>
            <a:pPr marL="285750" indent="-285750" defTabSz="914400">
              <a:buFont typeface="Arial" pitchFamily="34" charset="0"/>
              <a:buChar char="•"/>
              <a:defRPr/>
            </a:pPr>
            <a:r>
              <a:rPr lang="en-US" sz="1400" dirty="0" smtClean="0">
                <a:solidFill>
                  <a:sysClr val="windowText" lastClr="000000"/>
                </a:solidFill>
                <a:latin typeface="Calibri"/>
              </a:rPr>
              <a:t>Operational Reports</a:t>
            </a:r>
          </a:p>
        </p:txBody>
      </p:sp>
      <p:sp>
        <p:nvSpPr>
          <p:cNvPr id="21" name="TextBox 12"/>
          <p:cNvSpPr txBox="1"/>
          <p:nvPr/>
        </p:nvSpPr>
        <p:spPr>
          <a:xfrm>
            <a:off x="9113837" y="47926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Permanent</a:t>
            </a:r>
          </a:p>
          <a:p>
            <a:pPr marL="285750" indent="-285750" defTabSz="914400">
              <a:buFont typeface="Arial" pitchFamily="34" charset="0"/>
              <a:buChar char="•"/>
              <a:defRPr/>
            </a:pPr>
            <a:r>
              <a:rPr lang="en-US" sz="1400" dirty="0" smtClean="0">
                <a:solidFill>
                  <a:sysClr val="windowText" lastClr="000000"/>
                </a:solidFill>
                <a:latin typeface="Calibri"/>
              </a:rPr>
              <a:t>Personal Information</a:t>
            </a:r>
          </a:p>
          <a:p>
            <a:pPr marL="285750" indent="-285750" defTabSz="914400">
              <a:buFont typeface="Arial" pitchFamily="34" charset="0"/>
              <a:buChar char="•"/>
              <a:defRPr/>
            </a:pPr>
            <a:r>
              <a:rPr lang="en-US" sz="1400" dirty="0" smtClean="0">
                <a:solidFill>
                  <a:sysClr val="windowText" lastClr="000000"/>
                </a:solidFill>
                <a:latin typeface="Calibri"/>
              </a:rPr>
              <a:t>Public/Private Views</a:t>
            </a:r>
          </a:p>
        </p:txBody>
      </p:sp>
      <p:sp>
        <p:nvSpPr>
          <p:cNvPr id="23" name="TextBox 13"/>
          <p:cNvSpPr txBox="1"/>
          <p:nvPr/>
        </p:nvSpPr>
        <p:spPr>
          <a:xfrm>
            <a:off x="8275637" y="34210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Permanent</a:t>
            </a:r>
          </a:p>
          <a:p>
            <a:pPr marL="285750" indent="-285750" defTabSz="914400">
              <a:buFont typeface="Arial" pitchFamily="34" charset="0"/>
              <a:buChar char="•"/>
              <a:defRPr/>
            </a:pPr>
            <a:r>
              <a:rPr lang="en-US" sz="1400" dirty="0" smtClean="0">
                <a:solidFill>
                  <a:sysClr val="windowText" lastClr="000000"/>
                </a:solidFill>
                <a:latin typeface="Calibri"/>
              </a:rPr>
              <a:t>Knowledge Management</a:t>
            </a:r>
          </a:p>
          <a:p>
            <a:pPr marL="285750" indent="-285750" defTabSz="914400">
              <a:buFont typeface="Arial" pitchFamily="34" charset="0"/>
              <a:buChar char="•"/>
              <a:defRPr/>
            </a:pPr>
            <a:r>
              <a:rPr lang="en-US" sz="1400" dirty="0" smtClean="0">
                <a:solidFill>
                  <a:sysClr val="windowText" lastClr="000000"/>
                </a:solidFill>
                <a:latin typeface="Calibri"/>
              </a:rPr>
              <a:t>Information Sharing</a:t>
            </a:r>
          </a:p>
        </p:txBody>
      </p:sp>
      <p:sp>
        <p:nvSpPr>
          <p:cNvPr id="24" name="TextBox 17"/>
          <p:cNvSpPr txBox="1"/>
          <p:nvPr/>
        </p:nvSpPr>
        <p:spPr>
          <a:xfrm>
            <a:off x="884237" y="47164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600" b="1" dirty="0" smtClean="0">
                <a:solidFill>
                  <a:sysClr val="windowText" lastClr="000000"/>
                </a:solidFill>
                <a:latin typeface="Calibri"/>
              </a:rPr>
              <a:t>Ad Hoc</a:t>
            </a:r>
          </a:p>
          <a:p>
            <a:pPr marL="285750" indent="-285750" defTabSz="914400">
              <a:buFont typeface="Arial" pitchFamily="34" charset="0"/>
              <a:buChar char="•"/>
              <a:defRPr/>
            </a:pPr>
            <a:r>
              <a:rPr lang="en-US" sz="1600" dirty="0" smtClean="0">
                <a:solidFill>
                  <a:sysClr val="windowText" lastClr="000000"/>
                </a:solidFill>
                <a:latin typeface="Calibri"/>
              </a:rPr>
              <a:t>Loosely governed</a:t>
            </a:r>
          </a:p>
          <a:p>
            <a:pPr marL="285750" indent="-285750" defTabSz="914400">
              <a:buFont typeface="Arial" pitchFamily="34" charset="0"/>
              <a:buChar char="•"/>
              <a:defRPr/>
            </a:pPr>
            <a:r>
              <a:rPr lang="en-US" sz="1600" dirty="0" smtClean="0">
                <a:solidFill>
                  <a:sysClr val="windowText" lastClr="000000"/>
                </a:solidFill>
                <a:latin typeface="Calibri"/>
              </a:rPr>
              <a:t>Push/Pull content</a:t>
            </a:r>
          </a:p>
          <a:p>
            <a:pPr marL="285750" indent="-285750" defTabSz="914400">
              <a:buFont typeface="Arial" pitchFamily="34" charset="0"/>
              <a:buChar char="•"/>
              <a:defRPr/>
            </a:pPr>
            <a:r>
              <a:rPr lang="en-US" sz="1600" dirty="0" smtClean="0">
                <a:solidFill>
                  <a:sysClr val="windowText" lastClr="000000"/>
                </a:solidFill>
                <a:latin typeface="Calibri"/>
              </a:rPr>
              <a:t>PowerPivot</a:t>
            </a:r>
          </a:p>
          <a:p>
            <a:pPr marL="285750" indent="-285750" defTabSz="914400">
              <a:buFont typeface="Arial" pitchFamily="34" charset="0"/>
              <a:buChar char="•"/>
              <a:defRPr/>
            </a:pPr>
            <a:r>
              <a:rPr lang="en-US" sz="1600" dirty="0" smtClean="0">
                <a:solidFill>
                  <a:sysClr val="windowText" lastClr="000000"/>
                </a:solidFill>
                <a:latin typeface="Calibri"/>
              </a:rPr>
              <a:t>Power View </a:t>
            </a:r>
          </a:p>
        </p:txBody>
      </p:sp>
      <p:sp>
        <p:nvSpPr>
          <p:cNvPr id="25" name="TextBox 18"/>
          <p:cNvSpPr txBox="1"/>
          <p:nvPr/>
        </p:nvSpPr>
        <p:spPr>
          <a:xfrm>
            <a:off x="1646237" y="34972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600" b="1" dirty="0" smtClean="0">
                <a:solidFill>
                  <a:sysClr val="windowText" lastClr="000000"/>
                </a:solidFill>
                <a:latin typeface="Calibri"/>
              </a:rPr>
              <a:t>Short Lived</a:t>
            </a:r>
          </a:p>
          <a:p>
            <a:pPr marL="285750" indent="-285750" defTabSz="914400">
              <a:buFont typeface="Arial" pitchFamily="34" charset="0"/>
              <a:buChar char="•"/>
              <a:defRPr/>
            </a:pPr>
            <a:r>
              <a:rPr lang="en-US" sz="1600" dirty="0" smtClean="0">
                <a:solidFill>
                  <a:sysClr val="windowText" lastClr="000000"/>
                </a:solidFill>
                <a:latin typeface="Calibri"/>
              </a:rPr>
              <a:t>Collaboration</a:t>
            </a:r>
          </a:p>
          <a:p>
            <a:pPr marL="285750" indent="-285750" defTabSz="914400">
              <a:buFont typeface="Arial" pitchFamily="34" charset="0"/>
              <a:buChar char="•"/>
              <a:defRPr/>
            </a:pPr>
            <a:r>
              <a:rPr lang="en-US" sz="1600" dirty="0" smtClean="0">
                <a:solidFill>
                  <a:sysClr val="windowText" lastClr="000000"/>
                </a:solidFill>
                <a:latin typeface="Calibri"/>
              </a:rPr>
              <a:t>Report Builder</a:t>
            </a:r>
          </a:p>
        </p:txBody>
      </p:sp>
      <p:sp>
        <p:nvSpPr>
          <p:cNvPr id="26" name="TextBox 19"/>
          <p:cNvSpPr txBox="1"/>
          <p:nvPr/>
        </p:nvSpPr>
        <p:spPr>
          <a:xfrm>
            <a:off x="2408237" y="19732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600" b="1" dirty="0" smtClean="0">
                <a:solidFill>
                  <a:sysClr val="windowText" lastClr="000000"/>
                </a:solidFill>
                <a:latin typeface="Calibri"/>
              </a:rPr>
              <a:t>Controlled</a:t>
            </a:r>
          </a:p>
          <a:p>
            <a:pPr marL="285750" indent="-285750" defTabSz="914400">
              <a:buFont typeface="Arial" pitchFamily="34" charset="0"/>
              <a:buChar char="•"/>
              <a:defRPr/>
            </a:pPr>
            <a:r>
              <a:rPr lang="en-US" sz="1600" dirty="0" smtClean="0">
                <a:solidFill>
                  <a:sysClr val="windowText" lastClr="000000"/>
                </a:solidFill>
                <a:latin typeface="Calibri"/>
              </a:rPr>
              <a:t>Tightly governed</a:t>
            </a:r>
          </a:p>
          <a:p>
            <a:pPr marL="285750" indent="-285750" defTabSz="914400">
              <a:buFont typeface="Arial" pitchFamily="34" charset="0"/>
              <a:buChar char="•"/>
              <a:defRPr/>
            </a:pPr>
            <a:r>
              <a:rPr lang="en-US" sz="1600" dirty="0" smtClean="0">
                <a:solidFill>
                  <a:sysClr val="windowText" lastClr="000000"/>
                </a:solidFill>
                <a:latin typeface="Calibri"/>
              </a:rPr>
              <a:t>Push Content</a:t>
            </a:r>
          </a:p>
          <a:p>
            <a:pPr marL="285750" indent="-285750" defTabSz="914400">
              <a:buFont typeface="Arial" pitchFamily="34" charset="0"/>
              <a:buChar char="•"/>
              <a:defRPr/>
            </a:pPr>
            <a:r>
              <a:rPr lang="en-US" sz="1600" dirty="0" smtClean="0">
                <a:solidFill>
                  <a:sysClr val="windowText" lastClr="000000"/>
                </a:solidFill>
                <a:latin typeface="Calibri"/>
              </a:rPr>
              <a:t>PerformancePoint</a:t>
            </a:r>
          </a:p>
          <a:p>
            <a:pPr marL="285750" indent="-285750" defTabSz="914400">
              <a:buFont typeface="Arial" pitchFamily="34" charset="0"/>
              <a:buChar char="•"/>
              <a:defRPr/>
            </a:pPr>
            <a:r>
              <a:rPr lang="en-US" sz="1600" dirty="0" smtClean="0">
                <a:solidFill>
                  <a:sysClr val="windowText" lastClr="000000"/>
                </a:solidFill>
                <a:latin typeface="Calibri"/>
              </a:rPr>
              <a:t>Reporting Services</a:t>
            </a:r>
          </a:p>
        </p:txBody>
      </p:sp>
      <p:grpSp>
        <p:nvGrpSpPr>
          <p:cNvPr id="3" name="Group 2"/>
          <p:cNvGrpSpPr/>
          <p:nvPr/>
        </p:nvGrpSpPr>
        <p:grpSpPr>
          <a:xfrm>
            <a:off x="2636837" y="1135062"/>
            <a:ext cx="6629400" cy="5562600"/>
            <a:chOff x="2179637" y="1135062"/>
            <a:chExt cx="6629400" cy="5562600"/>
          </a:xfrm>
        </p:grpSpPr>
        <p:graphicFrame>
          <p:nvGraphicFramePr>
            <p:cNvPr id="18" name="Diagram 17"/>
            <p:cNvGraphicFramePr/>
            <p:nvPr>
              <p:extLst>
                <p:ext uri="{D42A27DB-BD31-4B8C-83A1-F6EECF244321}">
                  <p14:modId xmlns:p14="http://schemas.microsoft.com/office/powerpoint/2010/main" val="1665118359"/>
                </p:ext>
              </p:extLst>
            </p:nvPr>
          </p:nvGraphicFramePr>
          <p:xfrm>
            <a:off x="2179637" y="1135062"/>
            <a:ext cx="6629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137687" y="1663997"/>
              <a:ext cx="718787" cy="461665"/>
            </a:xfrm>
            <a:prstGeom prst="rect">
              <a:avLst/>
            </a:prstGeom>
            <a:noFill/>
          </p:spPr>
          <p:txBody>
            <a:bodyPr wrap="none" lIns="182880" tIns="146304" rIns="182880" bIns="146304" rtlCol="0">
              <a:spAutoFit/>
            </a:bodyPr>
            <a:lstStyle/>
            <a:p>
              <a:pPr>
                <a:lnSpc>
                  <a:spcPct val="90000"/>
                </a:lnSpc>
                <a:spcAft>
                  <a:spcPts val="600"/>
                </a:spcAft>
              </a:pPr>
              <a:r>
                <a:rPr lang="de-DE" sz="1200" b="1" dirty="0" smtClean="0">
                  <a:solidFill>
                    <a:srgbClr val="FFFFFF"/>
                  </a:solidFill>
                </a:rPr>
                <a:t>EDW</a:t>
              </a:r>
              <a:endParaRPr lang="en-US" sz="1200" b="1" dirty="0" err="1" smtClean="0">
                <a:solidFill>
                  <a:srgbClr val="FFFFFF"/>
                </a:solidFill>
              </a:endParaRPr>
            </a:p>
          </p:txBody>
        </p:sp>
        <p:sp>
          <p:nvSpPr>
            <p:cNvPr id="15" name="TextBox 14"/>
            <p:cNvSpPr txBox="1"/>
            <p:nvPr/>
          </p:nvSpPr>
          <p:spPr>
            <a:xfrm>
              <a:off x="4541837" y="2430462"/>
              <a:ext cx="1956850" cy="7940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a:solidFill>
                    <a:srgbClr val="FFFFFF"/>
                  </a:solidFill>
                </a:rPr>
                <a:t>Business Unit Dashboards and balanced </a:t>
              </a:r>
              <a:r>
                <a:rPr lang="en-US" sz="1200" b="1" dirty="0" smtClean="0">
                  <a:solidFill>
                    <a:srgbClr val="FFFFFF"/>
                  </a:solidFill>
                </a:rPr>
                <a:t>Scorecards</a:t>
              </a:r>
              <a:endParaRPr lang="en-US" sz="1200" b="1" dirty="0">
                <a:solidFill>
                  <a:srgbClr val="FFFFFF"/>
                </a:solidFill>
              </a:endParaRPr>
            </a:p>
          </p:txBody>
        </p:sp>
        <p:sp>
          <p:nvSpPr>
            <p:cNvPr id="27" name="TextBox 26"/>
            <p:cNvSpPr txBox="1"/>
            <p:nvPr/>
          </p:nvSpPr>
          <p:spPr>
            <a:xfrm>
              <a:off x="3779837" y="37213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a:solidFill>
                    <a:srgbClr val="FFFFFF"/>
                  </a:solidFill>
                </a:rPr>
                <a:t>Team BI and Collaboration Sites</a:t>
              </a:r>
            </a:p>
          </p:txBody>
        </p:sp>
        <p:sp>
          <p:nvSpPr>
            <p:cNvPr id="28" name="TextBox 27"/>
            <p:cNvSpPr txBox="1"/>
            <p:nvPr/>
          </p:nvSpPr>
          <p:spPr>
            <a:xfrm>
              <a:off x="3805762" y="47881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a:solidFill>
                    <a:srgbClr val="FFFFFF"/>
                  </a:solidFill>
                </a:rPr>
                <a:t>Project Sites</a:t>
              </a:r>
            </a:p>
          </p:txBody>
        </p:sp>
        <p:sp>
          <p:nvSpPr>
            <p:cNvPr id="29" name="TextBox 28"/>
            <p:cNvSpPr txBox="1"/>
            <p:nvPr/>
          </p:nvSpPr>
          <p:spPr>
            <a:xfrm>
              <a:off x="3805762" y="5707062"/>
              <a:ext cx="3429000" cy="947952"/>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a:solidFill>
                    <a:srgbClr val="FFFFFF"/>
                  </a:solidFill>
                </a:rPr>
                <a:t>File Shares</a:t>
              </a:r>
              <a:endParaRPr lang="en-US" sz="1200" b="1" dirty="0">
                <a:solidFill>
                  <a:srgbClr val="FFFFFF"/>
                </a:solidFill>
              </a:endParaRPr>
            </a:p>
            <a:p>
              <a:pPr algn="ctr">
                <a:lnSpc>
                  <a:spcPct val="90000"/>
                </a:lnSpc>
                <a:spcAft>
                  <a:spcPts val="600"/>
                </a:spcAft>
              </a:pPr>
              <a:r>
                <a:rPr lang="en-US" sz="1200" b="1" dirty="0" smtClean="0">
                  <a:solidFill>
                    <a:srgbClr val="FFFFFF"/>
                  </a:solidFill>
                </a:rPr>
                <a:t>My </a:t>
              </a:r>
              <a:r>
                <a:rPr lang="en-US" sz="1200" b="1" dirty="0">
                  <a:solidFill>
                    <a:srgbClr val="FFFFFF"/>
                  </a:solidFill>
                </a:rPr>
                <a:t>Sites  - Personal </a:t>
              </a:r>
              <a:r>
                <a:rPr lang="en-US" sz="1200" b="1" dirty="0" smtClean="0">
                  <a:solidFill>
                    <a:srgbClr val="FFFFFF"/>
                  </a:solidFill>
                </a:rPr>
                <a:t>BI</a:t>
              </a:r>
            </a:p>
            <a:p>
              <a:pPr algn="ctr">
                <a:lnSpc>
                  <a:spcPct val="90000"/>
                </a:lnSpc>
                <a:spcAft>
                  <a:spcPts val="600"/>
                </a:spcAft>
              </a:pPr>
              <a:r>
                <a:rPr lang="en-US" sz="1200" b="1" dirty="0" smtClean="0">
                  <a:solidFill>
                    <a:srgbClr val="FFFFFF"/>
                  </a:solidFill>
                </a:rPr>
                <a:t>Desktop </a:t>
              </a:r>
              <a:r>
                <a:rPr lang="en-US" sz="1200" b="1" dirty="0">
                  <a:solidFill>
                    <a:srgbClr val="FFFFFF"/>
                  </a:solidFill>
                </a:rPr>
                <a:t>and Mobile Devices</a:t>
              </a:r>
            </a:p>
          </p:txBody>
        </p:sp>
      </p:grpSp>
      <p:sp>
        <p:nvSpPr>
          <p:cNvPr id="22" name="TextBox 13"/>
          <p:cNvSpPr txBox="1"/>
          <p:nvPr/>
        </p:nvSpPr>
        <p:spPr>
          <a:xfrm>
            <a:off x="6599554" y="1511597"/>
            <a:ext cx="914400" cy="304799"/>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400" b="1" dirty="0" smtClean="0">
                <a:solidFill>
                  <a:sysClr val="windowText" lastClr="000000"/>
                </a:solidFill>
                <a:latin typeface="Calibri"/>
              </a:rPr>
              <a:t>Enterprise Data Warehouse</a:t>
            </a:r>
            <a:endParaRPr lang="en-US" sz="1400" b="1" dirty="0" smtClean="0">
              <a:solidFill>
                <a:sysClr val="windowText" lastClr="000000"/>
              </a:solidFill>
              <a:latin typeface="Calibri"/>
            </a:endParaRPr>
          </a:p>
        </p:txBody>
      </p:sp>
    </p:spTree>
    <p:extLst>
      <p:ext uri="{BB962C8B-B14F-4D97-AF65-F5344CB8AC3E}">
        <p14:creationId xmlns:p14="http://schemas.microsoft.com/office/powerpoint/2010/main" val="234595076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4638" y="2125663"/>
            <a:ext cx="12161836"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dirty="0">
                <a:gradFill>
                  <a:gsLst>
                    <a:gs pos="1250">
                      <a:srgbClr val="FFFFFF"/>
                    </a:gs>
                    <a:gs pos="100000">
                      <a:srgbClr val="FFFFFF"/>
                    </a:gs>
                  </a:gsLst>
                  <a:lin ang="5400000" scaled="0"/>
                </a:gradFill>
              </a:rPr>
              <a:t>Win the users. Use familiar BI tools and develop an ongoing training plan for tools and processes.</a:t>
            </a:r>
          </a:p>
        </p:txBody>
      </p:sp>
    </p:spTree>
    <p:extLst>
      <p:ext uri="{BB962C8B-B14F-4D97-AF65-F5344CB8AC3E}">
        <p14:creationId xmlns:p14="http://schemas.microsoft.com/office/powerpoint/2010/main" val="808955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884237" y="3360894"/>
            <a:ext cx="9829800" cy="0"/>
          </a:xfrm>
          <a:prstGeom prst="line">
            <a:avLst/>
          </a:prstGeom>
          <a:ln w="12700">
            <a:prstDash val="dashDot"/>
            <a:headEnd type="none"/>
            <a:tailEnd type="none"/>
          </a:ln>
        </p:spPr>
        <p:style>
          <a:lnRef idx="3">
            <a:schemeClr val="dk1"/>
          </a:lnRef>
          <a:fillRef idx="0">
            <a:schemeClr val="dk1"/>
          </a:fillRef>
          <a:effectRef idx="2">
            <a:schemeClr val="dk1"/>
          </a:effectRef>
          <a:fontRef idx="minor">
            <a:schemeClr val="tx1"/>
          </a:fontRef>
        </p:style>
      </p:cxnSp>
      <p:sp>
        <p:nvSpPr>
          <p:cNvPr id="4" name="Title 3"/>
          <p:cNvSpPr>
            <a:spLocks noGrp="1"/>
          </p:cNvSpPr>
          <p:nvPr>
            <p:ph type="title"/>
          </p:nvPr>
        </p:nvSpPr>
        <p:spPr>
          <a:xfrm>
            <a:off x="274639" y="295274"/>
            <a:ext cx="12161836" cy="917575"/>
          </a:xfrm>
        </p:spPr>
        <p:txBody>
          <a:bodyPr lIns="91440"/>
          <a:lstStyle/>
          <a:p>
            <a:r>
              <a:rPr lang="en-US" dirty="0" smtClean="0"/>
              <a:t>Mapping Users </a:t>
            </a:r>
            <a:r>
              <a:rPr lang="en-US" dirty="0"/>
              <a:t>to </a:t>
            </a:r>
            <a:r>
              <a:rPr lang="en-US" dirty="0" smtClean="0"/>
              <a:t>Tools and Training Needs</a:t>
            </a:r>
            <a:endParaRPr lang="en-US" dirty="0"/>
          </a:p>
        </p:txBody>
      </p:sp>
      <p:sp>
        <p:nvSpPr>
          <p:cNvPr id="16" name="Right Arrow 15"/>
          <p:cNvSpPr/>
          <p:nvPr/>
        </p:nvSpPr>
        <p:spPr>
          <a:xfrm rot="16200000">
            <a:off x="9551266" y="3445399"/>
            <a:ext cx="4218525" cy="914400"/>
          </a:xfrm>
          <a:prstGeom prst="rightArrow">
            <a:avLst>
              <a:gd name="adj1" fmla="val 50000"/>
              <a:gd name="adj2" fmla="val 69048"/>
            </a:avLst>
          </a:prstGeom>
          <a:noFill/>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400">
              <a:defRPr/>
            </a:pPr>
            <a:endParaRPr lang="en-US" sz="1200">
              <a:solidFill>
                <a:sysClr val="window" lastClr="FFFFFF"/>
              </a:solidFill>
              <a:latin typeface="Calibri"/>
            </a:endParaRPr>
          </a:p>
        </p:txBody>
      </p:sp>
      <p:sp>
        <p:nvSpPr>
          <p:cNvPr id="17" name="TextBox 3"/>
          <p:cNvSpPr txBox="1"/>
          <p:nvPr/>
        </p:nvSpPr>
        <p:spPr>
          <a:xfrm>
            <a:off x="2179637" y="982662"/>
            <a:ext cx="8077200" cy="2982109"/>
          </a:xfrm>
          <a:prstGeom prst="rect">
            <a:avLst/>
          </a:prstGeom>
        </p:spPr>
        <p:txBody>
          <a:bodyPr vert="horz" wrap="squar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endParaRPr lang="en-US" dirty="0" smtClean="0">
              <a:solidFill>
                <a:sysClr val="windowText" lastClr="000000"/>
              </a:solidFill>
            </a:endParaRPr>
          </a:p>
        </p:txBody>
      </p:sp>
      <p:sp>
        <p:nvSpPr>
          <p:cNvPr id="19" name="TextBox 10"/>
          <p:cNvSpPr txBox="1"/>
          <p:nvPr/>
        </p:nvSpPr>
        <p:spPr>
          <a:xfrm>
            <a:off x="10866437" y="1488536"/>
            <a:ext cx="1479487" cy="3048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200" b="1" dirty="0" smtClean="0">
                <a:solidFill>
                  <a:srgbClr val="FFFFFF">
                    <a:lumMod val="65000"/>
                  </a:srgbClr>
                </a:solidFill>
                <a:latin typeface="Calibri"/>
              </a:rPr>
              <a:t>More Specialized</a:t>
            </a:r>
            <a:endParaRPr lang="en-US" sz="1200" b="1" dirty="0">
              <a:solidFill>
                <a:srgbClr val="FFFFFF">
                  <a:lumMod val="65000"/>
                </a:srgbClr>
              </a:solidFill>
              <a:latin typeface="Calibri"/>
            </a:endParaRPr>
          </a:p>
        </p:txBody>
      </p:sp>
      <p:sp>
        <p:nvSpPr>
          <p:cNvPr id="21" name="TextBox 12"/>
          <p:cNvSpPr txBox="1"/>
          <p:nvPr/>
        </p:nvSpPr>
        <p:spPr>
          <a:xfrm>
            <a:off x="9190037" y="5097462"/>
            <a:ext cx="13716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Ad Hoc</a:t>
            </a:r>
          </a:p>
          <a:p>
            <a:pPr marL="285750" indent="-285750" defTabSz="914400">
              <a:buFont typeface="Arial" pitchFamily="34" charset="0"/>
              <a:buChar char="•"/>
              <a:defRPr/>
            </a:pPr>
            <a:r>
              <a:rPr lang="en-US" sz="1400" dirty="0">
                <a:solidFill>
                  <a:sysClr val="windowText" lastClr="000000"/>
                </a:solidFill>
                <a:latin typeface="Calibri"/>
              </a:rPr>
              <a:t>PowerPivot</a:t>
            </a:r>
          </a:p>
          <a:p>
            <a:pPr marL="285750" indent="-285750" defTabSz="914400">
              <a:buFont typeface="Arial" pitchFamily="34" charset="0"/>
              <a:buChar char="•"/>
              <a:defRPr/>
            </a:pPr>
            <a:r>
              <a:rPr lang="en-US" sz="1400" dirty="0">
                <a:solidFill>
                  <a:sysClr val="windowText" lastClr="000000"/>
                </a:solidFill>
                <a:latin typeface="Calibri"/>
              </a:rPr>
              <a:t>Power View </a:t>
            </a:r>
          </a:p>
        </p:txBody>
      </p:sp>
      <p:sp>
        <p:nvSpPr>
          <p:cNvPr id="23" name="TextBox 13"/>
          <p:cNvSpPr txBox="1"/>
          <p:nvPr/>
        </p:nvSpPr>
        <p:spPr>
          <a:xfrm>
            <a:off x="8351837" y="3878262"/>
            <a:ext cx="2590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Permanent</a:t>
            </a:r>
          </a:p>
          <a:p>
            <a:pPr marL="285750" indent="-285750" defTabSz="914400">
              <a:buFont typeface="Arial" pitchFamily="34" charset="0"/>
              <a:buChar char="•"/>
              <a:defRPr/>
            </a:pPr>
            <a:r>
              <a:rPr lang="en-US" sz="1400" dirty="0">
                <a:solidFill>
                  <a:sysClr val="windowText" lastClr="000000"/>
                </a:solidFill>
                <a:latin typeface="Calibri"/>
              </a:rPr>
              <a:t>Operational Reports</a:t>
            </a:r>
          </a:p>
          <a:p>
            <a:pPr marL="285750" indent="-285750" defTabSz="914400">
              <a:buFont typeface="Arial" pitchFamily="34" charset="0"/>
              <a:buChar char="•"/>
              <a:defRPr/>
            </a:pPr>
            <a:r>
              <a:rPr lang="en-US" sz="1400" dirty="0" smtClean="0">
                <a:solidFill>
                  <a:sysClr val="windowText" lastClr="000000"/>
                </a:solidFill>
                <a:latin typeface="Calibri"/>
              </a:rPr>
              <a:t>Dashboards</a:t>
            </a:r>
          </a:p>
          <a:p>
            <a:pPr marL="285750" indent="-285750" defTabSz="914400">
              <a:buFont typeface="Arial" pitchFamily="34" charset="0"/>
              <a:buChar char="•"/>
              <a:defRPr/>
            </a:pPr>
            <a:r>
              <a:rPr lang="en-US" sz="1400" dirty="0" smtClean="0">
                <a:solidFill>
                  <a:sysClr val="windowText" lastClr="000000"/>
                </a:solidFill>
                <a:latin typeface="Calibri"/>
              </a:rPr>
              <a:t>Key Performance Indicators</a:t>
            </a:r>
          </a:p>
        </p:txBody>
      </p:sp>
      <p:grpSp>
        <p:nvGrpSpPr>
          <p:cNvPr id="3" name="Group 2"/>
          <p:cNvGrpSpPr/>
          <p:nvPr/>
        </p:nvGrpSpPr>
        <p:grpSpPr>
          <a:xfrm>
            <a:off x="2636837" y="1135062"/>
            <a:ext cx="6629400" cy="5562600"/>
            <a:chOff x="2179637" y="1135062"/>
            <a:chExt cx="6629400" cy="5562600"/>
          </a:xfrm>
        </p:grpSpPr>
        <p:graphicFrame>
          <p:nvGraphicFramePr>
            <p:cNvPr id="18" name="Diagram 17"/>
            <p:cNvGraphicFramePr/>
            <p:nvPr>
              <p:extLst>
                <p:ext uri="{D42A27DB-BD31-4B8C-83A1-F6EECF244321}">
                  <p14:modId xmlns:p14="http://schemas.microsoft.com/office/powerpoint/2010/main" val="3508322284"/>
                </p:ext>
              </p:extLst>
            </p:nvPr>
          </p:nvGraphicFramePr>
          <p:xfrm>
            <a:off x="2179637" y="1135062"/>
            <a:ext cx="6629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075237" y="1663997"/>
              <a:ext cx="875304" cy="461665"/>
            </a:xfrm>
            <a:prstGeom prst="rect">
              <a:avLst/>
            </a:prstGeom>
            <a:noFill/>
          </p:spPr>
          <p:txBody>
            <a:bodyPr wrap="none" lIns="182880" tIns="146304" rIns="182880" bIns="146304" rtlCol="0">
              <a:spAutoFit/>
            </a:bodyPr>
            <a:lstStyle/>
            <a:p>
              <a:pPr>
                <a:lnSpc>
                  <a:spcPct val="90000"/>
                </a:lnSpc>
                <a:spcAft>
                  <a:spcPts val="600"/>
                </a:spcAft>
              </a:pPr>
              <a:r>
                <a:rPr lang="de-DE" sz="1200" b="1" dirty="0" smtClean="0">
                  <a:solidFill>
                    <a:srgbClr val="FFFFFF"/>
                  </a:solidFill>
                </a:rPr>
                <a:t>BI Pros</a:t>
              </a:r>
              <a:endParaRPr lang="en-US" sz="1200" b="1" dirty="0" err="1" smtClean="0">
                <a:solidFill>
                  <a:srgbClr val="FFFFFF"/>
                </a:solidFill>
              </a:endParaRPr>
            </a:p>
          </p:txBody>
        </p:sp>
        <p:sp>
          <p:nvSpPr>
            <p:cNvPr id="15" name="TextBox 14"/>
            <p:cNvSpPr txBox="1"/>
            <p:nvPr/>
          </p:nvSpPr>
          <p:spPr>
            <a:xfrm>
              <a:off x="4541837" y="2582862"/>
              <a:ext cx="195685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FFFFF"/>
                  </a:solidFill>
                </a:rPr>
                <a:t>Power Users</a:t>
              </a:r>
              <a:endParaRPr lang="en-US" sz="1200" b="1" dirty="0">
                <a:solidFill>
                  <a:srgbClr val="FFFFFF"/>
                </a:solidFill>
              </a:endParaRPr>
            </a:p>
          </p:txBody>
        </p:sp>
        <p:sp>
          <p:nvSpPr>
            <p:cNvPr id="27" name="TextBox 26"/>
            <p:cNvSpPr txBox="1"/>
            <p:nvPr/>
          </p:nvSpPr>
          <p:spPr>
            <a:xfrm>
              <a:off x="3779837" y="37213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Decision Makers</a:t>
              </a:r>
              <a:endParaRPr lang="en-US" sz="1200" b="1" dirty="0">
                <a:solidFill>
                  <a:srgbClr val="FFFFFF"/>
                </a:solidFill>
              </a:endParaRPr>
            </a:p>
          </p:txBody>
        </p:sp>
        <p:sp>
          <p:nvSpPr>
            <p:cNvPr id="28" name="TextBox 27"/>
            <p:cNvSpPr txBox="1"/>
            <p:nvPr/>
          </p:nvSpPr>
          <p:spPr>
            <a:xfrm>
              <a:off x="3805762" y="47881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FFFFF"/>
                  </a:solidFill>
                </a:rPr>
                <a:t>Business Analysts</a:t>
              </a:r>
              <a:endParaRPr lang="en-US" sz="1200" b="1" dirty="0">
                <a:solidFill>
                  <a:srgbClr val="FFFFFF"/>
                </a:solidFill>
              </a:endParaRPr>
            </a:p>
          </p:txBody>
        </p:sp>
        <p:sp>
          <p:nvSpPr>
            <p:cNvPr id="29" name="TextBox 28"/>
            <p:cNvSpPr txBox="1"/>
            <p:nvPr/>
          </p:nvSpPr>
          <p:spPr>
            <a:xfrm>
              <a:off x="3805762" y="59311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a:solidFill>
                    <a:srgbClr val="FFFFFF"/>
                  </a:solidFill>
                </a:rPr>
                <a:t>Information </a:t>
              </a:r>
              <a:r>
                <a:rPr lang="en-US" sz="1200" b="1" dirty="0" smtClean="0">
                  <a:solidFill>
                    <a:srgbClr val="FFFFFF"/>
                  </a:solidFill>
                </a:rPr>
                <a:t>Workers</a:t>
              </a:r>
              <a:endParaRPr lang="en-US" sz="1200" b="1" dirty="0">
                <a:solidFill>
                  <a:srgbClr val="FFFFFF"/>
                </a:solidFill>
              </a:endParaRPr>
            </a:p>
          </p:txBody>
        </p:sp>
      </p:grpSp>
      <p:sp>
        <p:nvSpPr>
          <p:cNvPr id="5" name="Rectangle 4"/>
          <p:cNvSpPr/>
          <p:nvPr/>
        </p:nvSpPr>
        <p:spPr>
          <a:xfrm rot="18007145">
            <a:off x="3805843" y="2001981"/>
            <a:ext cx="2197012" cy="307777"/>
          </a:xfrm>
          <a:prstGeom prst="rect">
            <a:avLst/>
          </a:prstGeom>
        </p:spPr>
        <p:txBody>
          <a:bodyPr wrap="none">
            <a:spAutoFit/>
          </a:bodyPr>
          <a:lstStyle/>
          <a:p>
            <a:r>
              <a:rPr lang="en-US" sz="1400" dirty="0">
                <a:solidFill>
                  <a:srgbClr val="505050"/>
                </a:solidFill>
              </a:rPr>
              <a:t>producers of intelligence </a:t>
            </a:r>
          </a:p>
        </p:txBody>
      </p:sp>
      <p:sp>
        <p:nvSpPr>
          <p:cNvPr id="30" name="Rectangle 29"/>
          <p:cNvSpPr/>
          <p:nvPr/>
        </p:nvSpPr>
        <p:spPr>
          <a:xfrm rot="18007145">
            <a:off x="2116432" y="4804694"/>
            <a:ext cx="2257093" cy="307777"/>
          </a:xfrm>
          <a:prstGeom prst="rect">
            <a:avLst/>
          </a:prstGeom>
        </p:spPr>
        <p:txBody>
          <a:bodyPr wrap="none">
            <a:spAutoFit/>
          </a:bodyPr>
          <a:lstStyle/>
          <a:p>
            <a:r>
              <a:rPr lang="en-US" sz="1400" dirty="0">
                <a:solidFill>
                  <a:srgbClr val="505050"/>
                </a:solidFill>
              </a:rPr>
              <a:t>c</a:t>
            </a:r>
            <a:r>
              <a:rPr lang="en-US" sz="1400" dirty="0" smtClean="0">
                <a:solidFill>
                  <a:srgbClr val="505050"/>
                </a:solidFill>
              </a:rPr>
              <a:t>onsumers of </a:t>
            </a:r>
            <a:r>
              <a:rPr lang="en-US" sz="1400" dirty="0">
                <a:solidFill>
                  <a:srgbClr val="505050"/>
                </a:solidFill>
              </a:rPr>
              <a:t>intelligence </a:t>
            </a:r>
          </a:p>
        </p:txBody>
      </p:sp>
      <p:sp>
        <p:nvSpPr>
          <p:cNvPr id="31" name="TextBox 12"/>
          <p:cNvSpPr txBox="1"/>
          <p:nvPr/>
        </p:nvSpPr>
        <p:spPr>
          <a:xfrm>
            <a:off x="7589837" y="2430462"/>
            <a:ext cx="13716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Ad Hoc</a:t>
            </a:r>
          </a:p>
          <a:p>
            <a:pPr marL="285750" indent="-285750" defTabSz="914400">
              <a:buFont typeface="Arial" pitchFamily="34" charset="0"/>
              <a:buChar char="•"/>
              <a:defRPr/>
            </a:pPr>
            <a:r>
              <a:rPr lang="en-US" sz="1400" dirty="0">
                <a:solidFill>
                  <a:sysClr val="windowText" lastClr="000000"/>
                </a:solidFill>
                <a:latin typeface="Calibri"/>
              </a:rPr>
              <a:t>PowerPivot</a:t>
            </a:r>
          </a:p>
          <a:p>
            <a:pPr marL="285750" indent="-285750" defTabSz="914400">
              <a:buFont typeface="Arial" pitchFamily="34" charset="0"/>
              <a:buChar char="•"/>
              <a:defRPr/>
            </a:pPr>
            <a:r>
              <a:rPr lang="en-US" sz="1400" dirty="0">
                <a:solidFill>
                  <a:sysClr val="windowText" lastClr="000000"/>
                </a:solidFill>
                <a:latin typeface="Calibri"/>
              </a:rPr>
              <a:t>Power </a:t>
            </a:r>
            <a:r>
              <a:rPr lang="en-US" sz="1400" dirty="0" smtClean="0">
                <a:solidFill>
                  <a:sysClr val="windowText" lastClr="000000"/>
                </a:solidFill>
                <a:latin typeface="Calibri"/>
              </a:rPr>
              <a:t>View</a:t>
            </a:r>
          </a:p>
          <a:p>
            <a:pPr marL="285750" indent="-285750" defTabSz="914400">
              <a:buFont typeface="Arial" pitchFamily="34" charset="0"/>
              <a:buChar char="•"/>
              <a:defRPr/>
            </a:pPr>
            <a:r>
              <a:rPr lang="en-US" sz="1400" dirty="0" smtClean="0">
                <a:solidFill>
                  <a:sysClr val="windowText" lastClr="000000"/>
                </a:solidFill>
                <a:latin typeface="Calibri"/>
              </a:rPr>
              <a:t>Data Mining Add-Ins </a:t>
            </a:r>
            <a:endParaRPr lang="en-US" sz="1400" dirty="0">
              <a:solidFill>
                <a:sysClr val="windowText" lastClr="000000"/>
              </a:solidFill>
              <a:latin typeface="Calibri"/>
            </a:endParaRPr>
          </a:p>
        </p:txBody>
      </p:sp>
      <p:sp>
        <p:nvSpPr>
          <p:cNvPr id="32" name="TextBox 13"/>
          <p:cNvSpPr txBox="1"/>
          <p:nvPr/>
        </p:nvSpPr>
        <p:spPr>
          <a:xfrm>
            <a:off x="6751637" y="1211262"/>
            <a:ext cx="2590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Permanent</a:t>
            </a:r>
          </a:p>
          <a:p>
            <a:pPr marL="285750" indent="-285750" defTabSz="914400">
              <a:buFont typeface="Arial" pitchFamily="34" charset="0"/>
              <a:buChar char="•"/>
              <a:defRPr/>
            </a:pPr>
            <a:r>
              <a:rPr lang="en-US" sz="1400" dirty="0" smtClean="0">
                <a:solidFill>
                  <a:sysClr val="windowText" lastClr="000000"/>
                </a:solidFill>
                <a:latin typeface="Calibri"/>
              </a:rPr>
              <a:t>BISM</a:t>
            </a:r>
          </a:p>
          <a:p>
            <a:pPr marL="285750" indent="-285750" defTabSz="914400">
              <a:buFont typeface="Arial" pitchFamily="34" charset="0"/>
              <a:buChar char="•"/>
              <a:defRPr/>
            </a:pPr>
            <a:r>
              <a:rPr lang="de-DE" sz="1400" dirty="0" smtClean="0">
                <a:solidFill>
                  <a:sysClr val="windowText" lastClr="000000"/>
                </a:solidFill>
                <a:latin typeface="Calibri"/>
              </a:rPr>
              <a:t>SQL Server Data Tools</a:t>
            </a:r>
          </a:p>
          <a:p>
            <a:pPr marL="285750" indent="-285750" defTabSz="914400">
              <a:buFont typeface="Arial" pitchFamily="34" charset="0"/>
              <a:buChar char="•"/>
              <a:defRPr/>
            </a:pPr>
            <a:r>
              <a:rPr lang="de-DE" sz="1400" dirty="0" smtClean="0">
                <a:solidFill>
                  <a:sysClr val="windowText" lastClr="000000"/>
                </a:solidFill>
                <a:latin typeface="Calibri"/>
              </a:rPr>
              <a:t>Report Builder</a:t>
            </a:r>
          </a:p>
          <a:p>
            <a:pPr marL="285750" indent="-285750" defTabSz="914400">
              <a:buFont typeface="Arial" pitchFamily="34" charset="0"/>
              <a:buChar char="•"/>
              <a:defRPr/>
            </a:pPr>
            <a:r>
              <a:rPr lang="de-DE" sz="1400" dirty="0" smtClean="0">
                <a:solidFill>
                  <a:sysClr val="windowText" lastClr="000000"/>
                </a:solidFill>
                <a:latin typeface="Calibri"/>
              </a:rPr>
              <a:t>Dashboard Designer</a:t>
            </a:r>
            <a:endParaRPr lang="en-US" sz="1400" dirty="0" smtClean="0">
              <a:solidFill>
                <a:sysClr val="windowText" lastClr="000000"/>
              </a:solidFill>
              <a:latin typeface="Calibri"/>
            </a:endParaRPr>
          </a:p>
        </p:txBody>
      </p:sp>
      <p:sp>
        <p:nvSpPr>
          <p:cNvPr id="33" name="TextBox 17"/>
          <p:cNvSpPr txBox="1"/>
          <p:nvPr/>
        </p:nvSpPr>
        <p:spPr>
          <a:xfrm>
            <a:off x="1036637" y="4335462"/>
            <a:ext cx="1828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600" b="1" dirty="0" smtClean="0">
                <a:solidFill>
                  <a:sysClr val="windowText" lastClr="000000"/>
                </a:solidFill>
                <a:latin typeface="Calibri"/>
              </a:rPr>
              <a:t>Clients</a:t>
            </a:r>
          </a:p>
          <a:p>
            <a:pPr marL="285750" indent="-285750" defTabSz="914400">
              <a:buFont typeface="Arial" pitchFamily="34" charset="0"/>
              <a:buChar char="•"/>
              <a:defRPr/>
            </a:pPr>
            <a:r>
              <a:rPr lang="en-US" sz="1600" dirty="0" smtClean="0">
                <a:solidFill>
                  <a:sysClr val="windowText" lastClr="000000"/>
                </a:solidFill>
                <a:latin typeface="Calibri"/>
              </a:rPr>
              <a:t>Excel and Add-ins</a:t>
            </a:r>
          </a:p>
          <a:p>
            <a:pPr marL="285750" indent="-285750" defTabSz="914400">
              <a:buFont typeface="Arial" pitchFamily="34" charset="0"/>
              <a:buChar char="•"/>
              <a:defRPr/>
            </a:pPr>
            <a:r>
              <a:rPr lang="en-US" sz="1600" dirty="0" smtClean="0">
                <a:solidFill>
                  <a:sysClr val="windowText" lastClr="000000"/>
                </a:solidFill>
                <a:latin typeface="Calibri"/>
              </a:rPr>
              <a:t>Internet Explorer</a:t>
            </a:r>
          </a:p>
          <a:p>
            <a:pPr marL="285750" indent="-285750" defTabSz="914400">
              <a:buFont typeface="Arial" pitchFamily="34" charset="0"/>
              <a:buChar char="•"/>
              <a:defRPr/>
            </a:pPr>
            <a:r>
              <a:rPr lang="de-DE" sz="1600" dirty="0" smtClean="0">
                <a:solidFill>
                  <a:sysClr val="windowText" lastClr="000000"/>
                </a:solidFill>
                <a:latin typeface="Calibri"/>
              </a:rPr>
              <a:t>Custom Apps</a:t>
            </a:r>
            <a:endParaRPr lang="en-US" sz="1600" dirty="0" smtClean="0">
              <a:solidFill>
                <a:sysClr val="windowText" lastClr="000000"/>
              </a:solidFill>
              <a:latin typeface="Calibri"/>
            </a:endParaRPr>
          </a:p>
        </p:txBody>
      </p:sp>
      <p:sp>
        <p:nvSpPr>
          <p:cNvPr id="35" name="TextBox 19"/>
          <p:cNvSpPr txBox="1"/>
          <p:nvPr/>
        </p:nvSpPr>
        <p:spPr>
          <a:xfrm>
            <a:off x="2027237" y="1820862"/>
            <a:ext cx="2057400" cy="13716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600" b="1" dirty="0" smtClean="0">
                <a:solidFill>
                  <a:sysClr val="windowText" lastClr="000000"/>
                </a:solidFill>
                <a:latin typeface="Calibri"/>
              </a:rPr>
              <a:t>Servers</a:t>
            </a:r>
          </a:p>
          <a:p>
            <a:pPr marL="285750" indent="-285750" defTabSz="914400">
              <a:buFont typeface="Arial" pitchFamily="34" charset="0"/>
              <a:buChar char="•"/>
              <a:defRPr/>
            </a:pPr>
            <a:r>
              <a:rPr lang="de-DE" sz="1600" dirty="0" smtClean="0">
                <a:solidFill>
                  <a:sysClr val="windowText" lastClr="000000"/>
                </a:solidFill>
                <a:latin typeface="Calibri"/>
              </a:rPr>
              <a:t>Analysis Services</a:t>
            </a:r>
          </a:p>
          <a:p>
            <a:pPr marL="285750" indent="-285750" defTabSz="914400">
              <a:buFont typeface="Arial" pitchFamily="34" charset="0"/>
              <a:buChar char="•"/>
              <a:defRPr/>
            </a:pPr>
            <a:r>
              <a:rPr lang="de-DE" sz="1600" dirty="0" smtClean="0">
                <a:solidFill>
                  <a:sysClr val="windowText" lastClr="000000"/>
                </a:solidFill>
                <a:latin typeface="Calibri"/>
              </a:rPr>
              <a:t>Reporting Services</a:t>
            </a:r>
            <a:endParaRPr lang="en-US" sz="1600" dirty="0" smtClean="0">
              <a:solidFill>
                <a:sysClr val="windowText" lastClr="000000"/>
              </a:solidFill>
              <a:latin typeface="Calibri"/>
            </a:endParaRPr>
          </a:p>
          <a:p>
            <a:pPr marL="285750" indent="-285750" defTabSz="914400">
              <a:buFont typeface="Arial" pitchFamily="34" charset="0"/>
              <a:buChar char="•"/>
              <a:defRPr/>
            </a:pPr>
            <a:r>
              <a:rPr lang="en-US" sz="1600" dirty="0" smtClean="0">
                <a:solidFill>
                  <a:sysClr val="windowText" lastClr="000000"/>
                </a:solidFill>
                <a:latin typeface="Calibri"/>
              </a:rPr>
              <a:t>SharePoint Server</a:t>
            </a:r>
          </a:p>
          <a:p>
            <a:pPr marL="285750" indent="-285750" defTabSz="914400">
              <a:buFont typeface="Arial" pitchFamily="34" charset="0"/>
              <a:buChar char="•"/>
              <a:defRPr/>
            </a:pPr>
            <a:r>
              <a:rPr lang="de-DE" sz="1600" dirty="0" smtClean="0">
                <a:solidFill>
                  <a:sysClr val="windowText" lastClr="000000"/>
                </a:solidFill>
                <a:latin typeface="Calibri"/>
              </a:rPr>
              <a:t>Third-party systems</a:t>
            </a:r>
            <a:endParaRPr lang="en-US" sz="1600" dirty="0" smtClean="0">
              <a:solidFill>
                <a:sysClr val="windowText" lastClr="000000"/>
              </a:solidFill>
              <a:latin typeface="Calibri"/>
            </a:endParaRPr>
          </a:p>
        </p:txBody>
      </p:sp>
    </p:spTree>
    <p:extLst>
      <p:ext uri="{BB962C8B-B14F-4D97-AF65-F5344CB8AC3E}">
        <p14:creationId xmlns:p14="http://schemas.microsoft.com/office/powerpoint/2010/main" val="340558578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4638" y="2125663"/>
            <a:ext cx="12161836"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dirty="0">
                <a:gradFill>
                  <a:gsLst>
                    <a:gs pos="1250">
                      <a:srgbClr val="FFFFFF"/>
                    </a:gs>
                    <a:gs pos="100000">
                      <a:srgbClr val="FFFFFF"/>
                    </a:gs>
                  </a:gsLst>
                  <a:lin ang="5400000" scaled="0"/>
                </a:gradFill>
              </a:rPr>
              <a:t>Build the data infrastructure. Users must be able to use approved data sources and data feeds.</a:t>
            </a:r>
          </a:p>
        </p:txBody>
      </p:sp>
    </p:spTree>
    <p:extLst>
      <p:ext uri="{BB962C8B-B14F-4D97-AF65-F5344CB8AC3E}">
        <p14:creationId xmlns:p14="http://schemas.microsoft.com/office/powerpoint/2010/main" val="39025755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Demo</a:t>
            </a:r>
            <a:endParaRPr lang="en-US" dirty="0"/>
          </a:p>
        </p:txBody>
      </p:sp>
      <p:sp>
        <p:nvSpPr>
          <p:cNvPr id="3" name="Text Placeholder 2"/>
          <p:cNvSpPr>
            <a:spLocks noGrp="1"/>
          </p:cNvSpPr>
          <p:nvPr>
            <p:ph type="body" sz="quarter" idx="12"/>
          </p:nvPr>
        </p:nvSpPr>
        <p:spPr/>
        <p:txBody>
          <a:bodyPr/>
          <a:lstStyle/>
          <a:p>
            <a:r>
              <a:rPr lang="en-US" b="1" dirty="0" smtClean="0"/>
              <a:t>Non-Intuitive Data Sources</a:t>
            </a:r>
            <a:endParaRPr lang="en-US" b="1" dirty="0"/>
          </a:p>
        </p:txBody>
      </p:sp>
    </p:spTree>
    <p:extLst>
      <p:ext uri="{BB962C8B-B14F-4D97-AF65-F5344CB8AC3E}">
        <p14:creationId xmlns:p14="http://schemas.microsoft.com/office/powerpoint/2010/main" val="7573516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ight Arrow 20"/>
          <p:cNvSpPr/>
          <p:nvPr/>
        </p:nvSpPr>
        <p:spPr>
          <a:xfrm rot="16200000">
            <a:off x="9504824" y="3445399"/>
            <a:ext cx="4218525" cy="914400"/>
          </a:xfrm>
          <a:prstGeom prst="rightArrow">
            <a:avLst>
              <a:gd name="adj1" fmla="val 50000"/>
              <a:gd name="adj2" fmla="val 69048"/>
            </a:avLst>
          </a:prstGeom>
          <a:noFill/>
          <a:ln>
            <a:solidFill>
              <a:schemeClr val="bg1">
                <a:lumMod val="75000"/>
              </a:schemeClr>
            </a:solidFill>
          </a:ln>
        </p:spPr>
        <p:style>
          <a:lnRef idx="2">
            <a:schemeClr val="accent6"/>
          </a:lnRef>
          <a:fillRef idx="1002">
            <a:schemeClr val="lt2"/>
          </a:fillRef>
          <a:effectRef idx="0">
            <a:schemeClr val="accent6"/>
          </a:effectRef>
          <a:fontRef idx="minor">
            <a:schemeClr val="dk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400">
              <a:defRPr/>
            </a:pPr>
            <a:endParaRPr lang="en-US" sz="1200">
              <a:solidFill>
                <a:sysClr val="window" lastClr="FFFFFF"/>
              </a:solidFill>
              <a:latin typeface="Calibri"/>
            </a:endParaRPr>
          </a:p>
        </p:txBody>
      </p:sp>
      <p:sp>
        <p:nvSpPr>
          <p:cNvPr id="4" name="Title 3"/>
          <p:cNvSpPr>
            <a:spLocks noGrp="1"/>
          </p:cNvSpPr>
          <p:nvPr>
            <p:ph type="title"/>
          </p:nvPr>
        </p:nvSpPr>
        <p:spPr>
          <a:xfrm>
            <a:off x="274639" y="295274"/>
            <a:ext cx="12161836" cy="917575"/>
          </a:xfrm>
        </p:spPr>
        <p:txBody>
          <a:bodyPr lIns="91440"/>
          <a:lstStyle/>
          <a:p>
            <a:r>
              <a:rPr lang="en-US" dirty="0" smtClean="0"/>
              <a:t>Building </a:t>
            </a:r>
            <a:r>
              <a:rPr lang="en-US" dirty="0"/>
              <a:t>the Data </a:t>
            </a:r>
            <a:r>
              <a:rPr lang="en-US" dirty="0" smtClean="0"/>
              <a:t>Infrastructure</a:t>
            </a:r>
            <a:endParaRPr lang="en-US" dirty="0"/>
          </a:p>
        </p:txBody>
      </p:sp>
      <p:sp>
        <p:nvSpPr>
          <p:cNvPr id="17" name="TextBox 3"/>
          <p:cNvSpPr txBox="1"/>
          <p:nvPr/>
        </p:nvSpPr>
        <p:spPr>
          <a:xfrm>
            <a:off x="2179637" y="982662"/>
            <a:ext cx="8077200" cy="2982109"/>
          </a:xfrm>
          <a:prstGeom prst="rect">
            <a:avLst/>
          </a:prstGeom>
        </p:spPr>
        <p:txBody>
          <a:bodyPr vert="horz" wrap="squar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endParaRPr lang="en-US" dirty="0" smtClean="0">
              <a:solidFill>
                <a:sysClr val="windowText" lastClr="000000"/>
              </a:solidFill>
            </a:endParaRPr>
          </a:p>
        </p:txBody>
      </p:sp>
      <p:grpSp>
        <p:nvGrpSpPr>
          <p:cNvPr id="3" name="Group 2"/>
          <p:cNvGrpSpPr/>
          <p:nvPr/>
        </p:nvGrpSpPr>
        <p:grpSpPr>
          <a:xfrm>
            <a:off x="2636837" y="1135062"/>
            <a:ext cx="6629400" cy="5562600"/>
            <a:chOff x="2179637" y="1135062"/>
            <a:chExt cx="6629400" cy="5562600"/>
          </a:xfrm>
        </p:grpSpPr>
        <p:graphicFrame>
          <p:nvGraphicFramePr>
            <p:cNvPr id="18" name="Diagram 17"/>
            <p:cNvGraphicFramePr/>
            <p:nvPr>
              <p:extLst>
                <p:ext uri="{D42A27DB-BD31-4B8C-83A1-F6EECF244321}">
                  <p14:modId xmlns:p14="http://schemas.microsoft.com/office/powerpoint/2010/main" val="746863378"/>
                </p:ext>
              </p:extLst>
            </p:nvPr>
          </p:nvGraphicFramePr>
          <p:xfrm>
            <a:off x="2179637" y="1135062"/>
            <a:ext cx="6629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075237" y="1663997"/>
              <a:ext cx="838200" cy="627864"/>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Big Data</a:t>
              </a:r>
              <a:endParaRPr lang="en-US" sz="1200" b="1" dirty="0" err="1" smtClean="0">
                <a:solidFill>
                  <a:srgbClr val="FFFFFF"/>
                </a:solidFill>
              </a:endParaRPr>
            </a:p>
          </p:txBody>
        </p:sp>
        <p:sp>
          <p:nvSpPr>
            <p:cNvPr id="15" name="TextBox 14"/>
            <p:cNvSpPr txBox="1"/>
            <p:nvPr/>
          </p:nvSpPr>
          <p:spPr>
            <a:xfrm>
              <a:off x="4541837" y="2582862"/>
              <a:ext cx="1956850"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a:solidFill>
                    <a:srgbClr val="FFFFFF"/>
                  </a:solidFill>
                </a:rPr>
                <a:t>Multidimensional Sources</a:t>
              </a:r>
            </a:p>
          </p:txBody>
        </p:sp>
        <p:sp>
          <p:nvSpPr>
            <p:cNvPr id="27" name="TextBox 26"/>
            <p:cNvSpPr txBox="1"/>
            <p:nvPr/>
          </p:nvSpPr>
          <p:spPr>
            <a:xfrm>
              <a:off x="3779837" y="37213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a:solidFill>
                    <a:srgbClr val="FFFFFF"/>
                  </a:solidFill>
                </a:rPr>
                <a:t>Relational </a:t>
              </a:r>
              <a:r>
                <a:rPr lang="de-DE" sz="1200" b="1" dirty="0" smtClean="0">
                  <a:solidFill>
                    <a:srgbClr val="FFFFFF"/>
                  </a:solidFill>
                </a:rPr>
                <a:t>Database Management Systems</a:t>
              </a:r>
              <a:endParaRPr lang="en-US" sz="1200" b="1" dirty="0">
                <a:solidFill>
                  <a:srgbClr val="FFFFFF"/>
                </a:solidFill>
              </a:endParaRPr>
            </a:p>
          </p:txBody>
        </p:sp>
        <p:sp>
          <p:nvSpPr>
            <p:cNvPr id="28" name="TextBox 27"/>
            <p:cNvSpPr txBox="1"/>
            <p:nvPr/>
          </p:nvSpPr>
          <p:spPr>
            <a:xfrm>
              <a:off x="3805762" y="47881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a:solidFill>
                    <a:srgbClr val="FFFFFF"/>
                  </a:solidFill>
                </a:rPr>
                <a:t>Web Content</a:t>
              </a:r>
            </a:p>
          </p:txBody>
        </p:sp>
        <p:sp>
          <p:nvSpPr>
            <p:cNvPr id="29" name="TextBox 28"/>
            <p:cNvSpPr txBox="1"/>
            <p:nvPr/>
          </p:nvSpPr>
          <p:spPr>
            <a:xfrm>
              <a:off x="2636837" y="5931197"/>
              <a:ext cx="5715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FFFFF"/>
                  </a:solidFill>
                </a:rPr>
                <a:t>Plain-text data files and desktop databases.</a:t>
              </a:r>
              <a:endParaRPr lang="en-US" sz="1200" b="1" dirty="0">
                <a:solidFill>
                  <a:srgbClr val="FFFFFF"/>
                </a:solidFill>
              </a:endParaRPr>
            </a:p>
          </p:txBody>
        </p:sp>
      </p:grpSp>
      <p:sp>
        <p:nvSpPr>
          <p:cNvPr id="34" name="TextBox 12"/>
          <p:cNvSpPr txBox="1"/>
          <p:nvPr/>
        </p:nvSpPr>
        <p:spPr>
          <a:xfrm>
            <a:off x="9342437" y="5707062"/>
            <a:ext cx="30480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Desktop</a:t>
            </a:r>
          </a:p>
          <a:p>
            <a:pPr marL="285750" indent="-285750" defTabSz="914400">
              <a:buFont typeface="Arial" pitchFamily="34" charset="0"/>
              <a:buChar char="•"/>
              <a:defRPr/>
            </a:pPr>
            <a:r>
              <a:rPr lang="en-US" sz="1400" dirty="0">
                <a:solidFill>
                  <a:sysClr val="windowText" lastClr="000000"/>
                </a:solidFill>
                <a:latin typeface="Calibri"/>
              </a:rPr>
              <a:t>Microsoft Access </a:t>
            </a:r>
            <a:r>
              <a:rPr lang="en-US" sz="1400" dirty="0" smtClean="0">
                <a:solidFill>
                  <a:sysClr val="windowText" lastClr="000000"/>
                </a:solidFill>
                <a:latin typeface="Calibri"/>
              </a:rPr>
              <a:t>databases</a:t>
            </a:r>
          </a:p>
          <a:p>
            <a:pPr marL="285750" indent="-285750" defTabSz="914400">
              <a:buFont typeface="Arial" pitchFamily="34" charset="0"/>
              <a:buChar char="•"/>
              <a:defRPr/>
            </a:pPr>
            <a:r>
              <a:rPr lang="en-US" sz="1400" dirty="0" smtClean="0">
                <a:solidFill>
                  <a:sysClr val="windowText" lastClr="000000"/>
                </a:solidFill>
                <a:latin typeface="Calibri"/>
              </a:rPr>
              <a:t>Excel spreadsheets</a:t>
            </a:r>
          </a:p>
          <a:p>
            <a:pPr marL="285750" indent="-285750" defTabSz="914400">
              <a:buFont typeface="Arial" pitchFamily="34" charset="0"/>
              <a:buChar char="•"/>
              <a:defRPr/>
            </a:pPr>
            <a:r>
              <a:rPr lang="en-US" sz="1400" dirty="0" smtClean="0">
                <a:solidFill>
                  <a:sysClr val="windowText" lastClr="000000"/>
                </a:solidFill>
                <a:latin typeface="Calibri"/>
              </a:rPr>
              <a:t>Comma-separated </a:t>
            </a:r>
            <a:r>
              <a:rPr lang="en-US" sz="1400" dirty="0">
                <a:solidFill>
                  <a:sysClr val="windowText" lastClr="000000"/>
                </a:solidFill>
                <a:latin typeface="Calibri"/>
              </a:rPr>
              <a:t>values (CSV) files</a:t>
            </a:r>
          </a:p>
        </p:txBody>
      </p:sp>
      <p:sp>
        <p:nvSpPr>
          <p:cNvPr id="36" name="TextBox 13"/>
          <p:cNvSpPr txBox="1"/>
          <p:nvPr/>
        </p:nvSpPr>
        <p:spPr>
          <a:xfrm>
            <a:off x="8732837" y="4411662"/>
            <a:ext cx="2590800" cy="12192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Web-based</a:t>
            </a:r>
          </a:p>
          <a:p>
            <a:pPr marL="285750" indent="-285750" defTabSz="914400">
              <a:buFont typeface="Arial" pitchFamily="34" charset="0"/>
              <a:buChar char="•"/>
              <a:defRPr/>
            </a:pPr>
            <a:r>
              <a:rPr lang="en-US" sz="1400" dirty="0">
                <a:solidFill>
                  <a:sysClr val="windowText" lastClr="000000"/>
                </a:solidFill>
                <a:latin typeface="Calibri"/>
              </a:rPr>
              <a:t>Windows Azure Marketplace </a:t>
            </a:r>
            <a:r>
              <a:rPr lang="en-US" sz="1400" dirty="0" err="1" smtClean="0">
                <a:solidFill>
                  <a:sysClr val="windowText" lastClr="000000"/>
                </a:solidFill>
                <a:latin typeface="Calibri"/>
              </a:rPr>
              <a:t>DataMarket</a:t>
            </a:r>
            <a:endParaRPr lang="en-US" sz="1400" dirty="0" smtClean="0">
              <a:solidFill>
                <a:sysClr val="windowText" lastClr="000000"/>
              </a:solidFill>
              <a:latin typeface="Calibri"/>
            </a:endParaRPr>
          </a:p>
          <a:p>
            <a:pPr marL="285750" indent="-285750" defTabSz="914400">
              <a:buFont typeface="Arial" pitchFamily="34" charset="0"/>
              <a:buChar char="•"/>
              <a:defRPr/>
            </a:pPr>
            <a:r>
              <a:rPr lang="en-US" sz="1400" dirty="0" err="1" smtClean="0">
                <a:solidFill>
                  <a:sysClr val="windowText" lastClr="000000"/>
                </a:solidFill>
                <a:latin typeface="Calibri"/>
              </a:rPr>
              <a:t>OData</a:t>
            </a:r>
            <a:r>
              <a:rPr lang="en-US" sz="1400" dirty="0">
                <a:solidFill>
                  <a:sysClr val="windowText" lastClr="000000"/>
                </a:solidFill>
                <a:latin typeface="Calibri"/>
              </a:rPr>
              <a:t>, REST and </a:t>
            </a:r>
            <a:r>
              <a:rPr lang="en-US" sz="1400" dirty="0" smtClean="0">
                <a:solidFill>
                  <a:sysClr val="windowText" lastClr="000000"/>
                </a:solidFill>
                <a:latin typeface="Calibri"/>
              </a:rPr>
              <a:t>JSON</a:t>
            </a:r>
          </a:p>
          <a:p>
            <a:pPr marL="285750" indent="-285750" defTabSz="914400">
              <a:buFont typeface="Arial" pitchFamily="34" charset="0"/>
              <a:buChar char="•"/>
              <a:defRPr/>
            </a:pPr>
            <a:r>
              <a:rPr lang="en-US" sz="1400" dirty="0">
                <a:solidFill>
                  <a:sysClr val="windowText" lastClr="000000"/>
                </a:solidFill>
                <a:latin typeface="Calibri"/>
              </a:rPr>
              <a:t>SharePoint lists and document </a:t>
            </a:r>
            <a:r>
              <a:rPr lang="en-US" sz="1400" dirty="0" smtClean="0">
                <a:solidFill>
                  <a:sysClr val="windowText" lastClr="000000"/>
                </a:solidFill>
                <a:latin typeface="Calibri"/>
              </a:rPr>
              <a:t>libraries</a:t>
            </a:r>
          </a:p>
          <a:p>
            <a:pPr marL="285750" indent="-285750" defTabSz="914400">
              <a:buFont typeface="Arial" pitchFamily="34" charset="0"/>
              <a:buChar char="•"/>
              <a:defRPr/>
            </a:pPr>
            <a:r>
              <a:rPr lang="en-US" sz="1400" dirty="0" smtClean="0">
                <a:solidFill>
                  <a:sysClr val="windowText" lastClr="000000"/>
                </a:solidFill>
                <a:latin typeface="Calibri"/>
              </a:rPr>
              <a:t>Cut </a:t>
            </a:r>
            <a:r>
              <a:rPr lang="en-US" sz="1400" dirty="0">
                <a:solidFill>
                  <a:sysClr val="windowText" lastClr="000000"/>
                </a:solidFill>
                <a:latin typeface="Calibri"/>
              </a:rPr>
              <a:t>and paste </a:t>
            </a:r>
            <a:r>
              <a:rPr lang="en-US" sz="1400" dirty="0" smtClean="0">
                <a:solidFill>
                  <a:sysClr val="windowText" lastClr="000000"/>
                </a:solidFill>
                <a:latin typeface="Calibri"/>
              </a:rPr>
              <a:t>from </a:t>
            </a:r>
            <a:r>
              <a:rPr lang="en-US" sz="1400" dirty="0">
                <a:solidFill>
                  <a:sysClr val="windowText" lastClr="000000"/>
                </a:solidFill>
                <a:latin typeface="Calibri"/>
              </a:rPr>
              <a:t>Web pages </a:t>
            </a:r>
            <a:endParaRPr lang="en-US" sz="1400" dirty="0" smtClean="0">
              <a:solidFill>
                <a:sysClr val="windowText" lastClr="000000"/>
              </a:solidFill>
              <a:latin typeface="Calibri"/>
            </a:endParaRPr>
          </a:p>
        </p:txBody>
      </p:sp>
      <p:sp>
        <p:nvSpPr>
          <p:cNvPr id="37" name="TextBox 12"/>
          <p:cNvSpPr txBox="1"/>
          <p:nvPr/>
        </p:nvSpPr>
        <p:spPr>
          <a:xfrm>
            <a:off x="7970837" y="3421062"/>
            <a:ext cx="13716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400" b="1" dirty="0" smtClean="0">
                <a:solidFill>
                  <a:sysClr val="windowText" lastClr="000000"/>
                </a:solidFill>
                <a:latin typeface="Calibri"/>
              </a:rPr>
              <a:t>RDMS</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de-DE" sz="1400" dirty="0" smtClean="0">
                <a:solidFill>
                  <a:sysClr val="windowText" lastClr="000000"/>
                </a:solidFill>
                <a:latin typeface="Calibri"/>
              </a:rPr>
              <a:t>SQL Server</a:t>
            </a:r>
            <a:endParaRPr lang="en-US" sz="1400" dirty="0" smtClean="0">
              <a:solidFill>
                <a:sysClr val="windowText" lastClr="000000"/>
              </a:solidFill>
              <a:latin typeface="Calibri"/>
            </a:endParaRPr>
          </a:p>
          <a:p>
            <a:pPr marL="285750" indent="-285750" defTabSz="914400">
              <a:buFont typeface="Arial" pitchFamily="34" charset="0"/>
              <a:buChar char="•"/>
              <a:defRPr/>
            </a:pPr>
            <a:r>
              <a:rPr lang="en-US" sz="1400" dirty="0" smtClean="0">
                <a:solidFill>
                  <a:sysClr val="windowText" lastClr="000000"/>
                </a:solidFill>
                <a:latin typeface="Calibri"/>
              </a:rPr>
              <a:t>Oracle, Sybase</a:t>
            </a:r>
            <a:r>
              <a:rPr lang="en-US" sz="1400" dirty="0">
                <a:solidFill>
                  <a:sysClr val="windowText" lastClr="000000"/>
                </a:solidFill>
                <a:latin typeface="Calibri"/>
              </a:rPr>
              <a:t>, Informix, IBM DB2 </a:t>
            </a:r>
            <a:endParaRPr lang="en-US" sz="1400" dirty="0" smtClean="0">
              <a:solidFill>
                <a:sysClr val="windowText" lastClr="000000"/>
              </a:solidFill>
              <a:latin typeface="Calibri"/>
            </a:endParaRPr>
          </a:p>
          <a:p>
            <a:pPr marL="285750" indent="-285750" defTabSz="914400">
              <a:buFont typeface="Arial" pitchFamily="34" charset="0"/>
              <a:buChar char="•"/>
              <a:defRPr/>
            </a:pPr>
            <a:r>
              <a:rPr lang="de-DE" sz="1400" dirty="0" smtClean="0">
                <a:solidFill>
                  <a:sysClr val="windowText" lastClr="000000"/>
                </a:solidFill>
                <a:latin typeface="Calibri"/>
              </a:rPr>
              <a:t>Others</a:t>
            </a:r>
            <a:endParaRPr lang="en-US" sz="1400" dirty="0">
              <a:solidFill>
                <a:sysClr val="windowText" lastClr="000000"/>
              </a:solidFill>
              <a:latin typeface="Calibri"/>
            </a:endParaRPr>
          </a:p>
        </p:txBody>
      </p:sp>
      <p:sp>
        <p:nvSpPr>
          <p:cNvPr id="38" name="TextBox 13"/>
          <p:cNvSpPr txBox="1"/>
          <p:nvPr/>
        </p:nvSpPr>
        <p:spPr>
          <a:xfrm>
            <a:off x="6663942" y="1287462"/>
            <a:ext cx="2590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Big and Cloud</a:t>
            </a:r>
          </a:p>
          <a:p>
            <a:pPr marL="285750" indent="-285750" defTabSz="914400">
              <a:buFont typeface="Arial" pitchFamily="34" charset="0"/>
              <a:buChar char="•"/>
              <a:defRPr/>
            </a:pPr>
            <a:r>
              <a:rPr lang="en-US" sz="1400" dirty="0">
                <a:solidFill>
                  <a:sysClr val="windowText" lastClr="000000"/>
                </a:solidFill>
                <a:latin typeface="Calibri"/>
              </a:rPr>
              <a:t>Parallel Data Warehouse</a:t>
            </a:r>
            <a:r>
              <a:rPr lang="en-US" sz="1400" dirty="0" smtClean="0">
                <a:solidFill>
                  <a:sysClr val="windowText" lastClr="000000"/>
                </a:solidFill>
                <a:latin typeface="Calibri"/>
              </a:rPr>
              <a:t>, </a:t>
            </a:r>
            <a:r>
              <a:rPr lang="en-US" sz="1400" dirty="0">
                <a:solidFill>
                  <a:sysClr val="windowText" lastClr="000000"/>
                </a:solidFill>
                <a:latin typeface="Calibri"/>
              </a:rPr>
              <a:t>Teradata</a:t>
            </a:r>
            <a:endParaRPr lang="en-US" sz="1400" dirty="0" smtClean="0">
              <a:solidFill>
                <a:sysClr val="windowText" lastClr="000000"/>
              </a:solidFill>
              <a:latin typeface="Calibri"/>
            </a:endParaRPr>
          </a:p>
          <a:p>
            <a:pPr marL="285750" indent="-285750" defTabSz="914400">
              <a:buFont typeface="Arial" pitchFamily="34" charset="0"/>
              <a:buChar char="•"/>
              <a:defRPr/>
            </a:pPr>
            <a:r>
              <a:rPr lang="en-US" sz="1400" dirty="0" smtClean="0">
                <a:solidFill>
                  <a:sysClr val="windowText" lastClr="000000"/>
                </a:solidFill>
                <a:latin typeface="Calibri"/>
              </a:rPr>
              <a:t>Windows </a:t>
            </a:r>
            <a:r>
              <a:rPr lang="en-US" sz="1400" dirty="0">
                <a:solidFill>
                  <a:sysClr val="windowText" lastClr="000000"/>
                </a:solidFill>
                <a:latin typeface="Calibri"/>
              </a:rPr>
              <a:t>Azure SQL </a:t>
            </a:r>
            <a:r>
              <a:rPr lang="en-US" sz="1400" dirty="0" smtClean="0">
                <a:solidFill>
                  <a:sysClr val="windowText" lastClr="000000"/>
                </a:solidFill>
                <a:latin typeface="Calibri"/>
              </a:rPr>
              <a:t>Database</a:t>
            </a:r>
          </a:p>
          <a:p>
            <a:pPr marL="285750" indent="-285750" defTabSz="914400">
              <a:buFont typeface="Arial" pitchFamily="34" charset="0"/>
              <a:buChar char="•"/>
              <a:defRPr/>
            </a:pPr>
            <a:r>
              <a:rPr lang="en-US" sz="1400" dirty="0">
                <a:solidFill>
                  <a:sysClr val="windowText" lastClr="000000"/>
                </a:solidFill>
                <a:latin typeface="Calibri"/>
              </a:rPr>
              <a:t>Apache Hadoop/Hive</a:t>
            </a:r>
            <a:endParaRPr lang="en-US" sz="1400" dirty="0" smtClean="0">
              <a:solidFill>
                <a:sysClr val="windowText" lastClr="000000"/>
              </a:solidFill>
              <a:latin typeface="Calibri"/>
            </a:endParaRPr>
          </a:p>
        </p:txBody>
      </p:sp>
      <p:sp>
        <p:nvSpPr>
          <p:cNvPr id="39" name="TextBox 13"/>
          <p:cNvSpPr txBox="1"/>
          <p:nvPr/>
        </p:nvSpPr>
        <p:spPr>
          <a:xfrm>
            <a:off x="7208837" y="2430462"/>
            <a:ext cx="2590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BISM</a:t>
            </a:r>
          </a:p>
          <a:p>
            <a:pPr marL="285750" indent="-285750" defTabSz="914400">
              <a:buFont typeface="Arial" pitchFamily="34" charset="0"/>
              <a:buChar char="•"/>
              <a:defRPr/>
            </a:pPr>
            <a:r>
              <a:rPr lang="en-US" sz="1400" dirty="0">
                <a:solidFill>
                  <a:sysClr val="windowText" lastClr="000000"/>
                </a:solidFill>
                <a:latin typeface="Calibri"/>
              </a:rPr>
              <a:t>Multidimensional and tabular Analysis Services databases.</a:t>
            </a:r>
          </a:p>
          <a:p>
            <a:pPr marL="285750" indent="-285750" defTabSz="914400">
              <a:buFont typeface="Arial" pitchFamily="34" charset="0"/>
              <a:buChar char="•"/>
              <a:defRPr/>
            </a:pPr>
            <a:r>
              <a:rPr lang="en-US" sz="1400" dirty="0" smtClean="0">
                <a:solidFill>
                  <a:sysClr val="windowText" lastClr="000000"/>
                </a:solidFill>
                <a:latin typeface="Calibri"/>
              </a:rPr>
              <a:t>PowerPivot </a:t>
            </a:r>
            <a:r>
              <a:rPr lang="en-US" sz="1400" dirty="0">
                <a:solidFill>
                  <a:sysClr val="windowText" lastClr="000000"/>
                </a:solidFill>
                <a:latin typeface="Calibri"/>
              </a:rPr>
              <a:t>data models uploaded to a BI-enabled farm. </a:t>
            </a:r>
          </a:p>
        </p:txBody>
      </p:sp>
      <p:sp>
        <p:nvSpPr>
          <p:cNvPr id="40" name="TextBox 17"/>
          <p:cNvSpPr txBox="1"/>
          <p:nvPr/>
        </p:nvSpPr>
        <p:spPr>
          <a:xfrm>
            <a:off x="884237" y="5838405"/>
            <a:ext cx="1981200" cy="3048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600" dirty="0" smtClean="0">
                <a:solidFill>
                  <a:sysClr val="windowText" lastClr="000000"/>
                </a:solidFill>
                <a:latin typeface="Calibri"/>
              </a:rPr>
              <a:t>Microsoft.ACE.OLEDB</a:t>
            </a:r>
          </a:p>
          <a:p>
            <a:pPr defTabSz="914400">
              <a:defRPr/>
            </a:pPr>
            <a:r>
              <a:rPr lang="de-DE" sz="1600" dirty="0" smtClean="0">
                <a:solidFill>
                  <a:sysClr val="windowText" lastClr="000000"/>
                </a:solidFill>
                <a:latin typeface="Calibri"/>
              </a:rPr>
              <a:t>Linked Excel Tables</a:t>
            </a:r>
            <a:endParaRPr lang="en-US" sz="1600" dirty="0" smtClean="0">
              <a:solidFill>
                <a:sysClr val="windowText" lastClr="000000"/>
              </a:solidFill>
              <a:latin typeface="Calibri"/>
            </a:endParaRPr>
          </a:p>
        </p:txBody>
      </p:sp>
      <p:sp>
        <p:nvSpPr>
          <p:cNvPr id="41" name="TextBox 18"/>
          <p:cNvSpPr txBox="1"/>
          <p:nvPr/>
        </p:nvSpPr>
        <p:spPr>
          <a:xfrm>
            <a:off x="1874837" y="3497262"/>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600" dirty="0" smtClean="0">
                <a:solidFill>
                  <a:sysClr val="windowText" lastClr="000000"/>
                </a:solidFill>
                <a:latin typeface="Calibri"/>
              </a:rPr>
              <a:t>SQL Server Native Client</a:t>
            </a:r>
          </a:p>
          <a:p>
            <a:pPr defTabSz="914400">
              <a:defRPr/>
            </a:pPr>
            <a:r>
              <a:rPr lang="de-DE" sz="1600" dirty="0">
                <a:solidFill>
                  <a:sysClr val="windowText" lastClr="000000"/>
                </a:solidFill>
                <a:latin typeface="Calibri"/>
              </a:rPr>
              <a:t>OLE DB for ODBC </a:t>
            </a:r>
            <a:endParaRPr lang="de-DE" sz="1600" dirty="0" smtClean="0">
              <a:solidFill>
                <a:sysClr val="windowText" lastClr="000000"/>
              </a:solidFill>
              <a:latin typeface="Calibri"/>
            </a:endParaRPr>
          </a:p>
          <a:p>
            <a:pPr defTabSz="914400">
              <a:defRPr/>
            </a:pPr>
            <a:r>
              <a:rPr lang="de-DE" sz="1600" dirty="0" smtClean="0">
                <a:solidFill>
                  <a:sysClr val="windowText" lastClr="000000"/>
                </a:solidFill>
                <a:latin typeface="Calibri"/>
              </a:rPr>
              <a:t>Third-Party Providers</a:t>
            </a:r>
            <a:endParaRPr lang="en-US" sz="1600" dirty="0" smtClean="0">
              <a:solidFill>
                <a:sysClr val="windowText" lastClr="000000"/>
              </a:solidFill>
              <a:latin typeface="Calibri"/>
            </a:endParaRPr>
          </a:p>
        </p:txBody>
      </p:sp>
      <p:sp>
        <p:nvSpPr>
          <p:cNvPr id="43" name="TextBox 17"/>
          <p:cNvSpPr txBox="1"/>
          <p:nvPr/>
        </p:nvSpPr>
        <p:spPr>
          <a:xfrm>
            <a:off x="1570037" y="4716462"/>
            <a:ext cx="1981200" cy="3048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600" dirty="0" smtClean="0">
                <a:solidFill>
                  <a:sysClr val="windowText" lastClr="000000"/>
                </a:solidFill>
                <a:latin typeface="Calibri"/>
              </a:rPr>
              <a:t>ADO.NET</a:t>
            </a:r>
          </a:p>
          <a:p>
            <a:pPr defTabSz="914400">
              <a:defRPr/>
            </a:pPr>
            <a:r>
              <a:rPr lang="de-DE" sz="1600" dirty="0" smtClean="0">
                <a:solidFill>
                  <a:sysClr val="windowText" lastClr="000000"/>
                </a:solidFill>
                <a:latin typeface="Calibri"/>
              </a:rPr>
              <a:t>Data Feed Client</a:t>
            </a:r>
          </a:p>
        </p:txBody>
      </p:sp>
      <p:sp>
        <p:nvSpPr>
          <p:cNvPr id="44" name="TextBox 18"/>
          <p:cNvSpPr txBox="1"/>
          <p:nvPr/>
        </p:nvSpPr>
        <p:spPr>
          <a:xfrm>
            <a:off x="2560637" y="1287462"/>
            <a:ext cx="2159525"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600" dirty="0" smtClean="0">
                <a:solidFill>
                  <a:sysClr val="windowText" lastClr="000000"/>
                </a:solidFill>
                <a:latin typeface="Calibri"/>
              </a:rPr>
              <a:t>SQL Server Native Client</a:t>
            </a:r>
          </a:p>
          <a:p>
            <a:pPr defTabSz="914400">
              <a:defRPr/>
            </a:pPr>
            <a:r>
              <a:rPr lang="nn-NO" sz="1600" dirty="0">
                <a:solidFill>
                  <a:sysClr val="windowText" lastClr="000000"/>
                </a:solidFill>
                <a:latin typeface="Calibri"/>
              </a:rPr>
              <a:t>Microsoft ODBC Provider for Hive</a:t>
            </a:r>
            <a:endParaRPr lang="de-DE" sz="1600" dirty="0" smtClean="0">
              <a:solidFill>
                <a:sysClr val="windowText" lastClr="000000"/>
              </a:solidFill>
              <a:latin typeface="Calibri"/>
            </a:endParaRPr>
          </a:p>
          <a:p>
            <a:pPr defTabSz="914400">
              <a:defRPr/>
            </a:pPr>
            <a:r>
              <a:rPr lang="de-DE" sz="1600" dirty="0" smtClean="0">
                <a:solidFill>
                  <a:sysClr val="windowText" lastClr="000000"/>
                </a:solidFill>
                <a:latin typeface="Calibri"/>
              </a:rPr>
              <a:t>Third-Party Providers</a:t>
            </a:r>
            <a:endParaRPr lang="en-US" sz="1600" dirty="0" smtClean="0">
              <a:solidFill>
                <a:sysClr val="windowText" lastClr="000000"/>
              </a:solidFill>
              <a:latin typeface="Calibri"/>
            </a:endParaRPr>
          </a:p>
        </p:txBody>
      </p:sp>
      <p:sp>
        <p:nvSpPr>
          <p:cNvPr id="45" name="TextBox 18"/>
          <p:cNvSpPr txBox="1"/>
          <p:nvPr/>
        </p:nvSpPr>
        <p:spPr>
          <a:xfrm>
            <a:off x="2103437" y="2296326"/>
            <a:ext cx="9144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600" dirty="0" smtClean="0">
                <a:solidFill>
                  <a:sysClr val="windowText" lastClr="000000"/>
                </a:solidFill>
                <a:latin typeface="Calibri"/>
              </a:rPr>
              <a:t>Analysis </a:t>
            </a:r>
            <a:r>
              <a:rPr lang="de-DE" sz="1600" dirty="0">
                <a:solidFill>
                  <a:sysClr val="windowText" lastClr="000000"/>
                </a:solidFill>
                <a:latin typeface="Calibri"/>
              </a:rPr>
              <a:t>Services OLE DB </a:t>
            </a:r>
            <a:r>
              <a:rPr lang="de-DE" sz="1600" dirty="0" smtClean="0">
                <a:solidFill>
                  <a:sysClr val="windowText" lastClr="000000"/>
                </a:solidFill>
                <a:latin typeface="Calibri"/>
              </a:rPr>
              <a:t>Provider</a:t>
            </a:r>
          </a:p>
          <a:p>
            <a:pPr defTabSz="914400">
              <a:defRPr/>
            </a:pPr>
            <a:r>
              <a:rPr lang="de-DE" sz="1600" dirty="0" smtClean="0">
                <a:solidFill>
                  <a:sysClr val="windowText" lastClr="000000"/>
                </a:solidFill>
                <a:latin typeface="Calibri"/>
              </a:rPr>
              <a:t>ADOMD.NET</a:t>
            </a:r>
          </a:p>
          <a:p>
            <a:pPr defTabSz="914400">
              <a:defRPr/>
            </a:pPr>
            <a:r>
              <a:rPr lang="de-DE" sz="1600" dirty="0">
                <a:solidFill>
                  <a:sysClr val="windowText" lastClr="000000"/>
                </a:solidFill>
                <a:latin typeface="Calibri"/>
              </a:rPr>
              <a:t>Analysis Management Objects </a:t>
            </a:r>
            <a:endParaRPr lang="de-DE" sz="1600" dirty="0" smtClean="0">
              <a:solidFill>
                <a:sysClr val="windowText" lastClr="000000"/>
              </a:solidFill>
              <a:latin typeface="Calibri"/>
            </a:endParaRPr>
          </a:p>
        </p:txBody>
      </p:sp>
      <p:sp>
        <p:nvSpPr>
          <p:cNvPr id="22" name="TextBox 10"/>
          <p:cNvSpPr txBox="1"/>
          <p:nvPr/>
        </p:nvSpPr>
        <p:spPr>
          <a:xfrm>
            <a:off x="10866437" y="1488536"/>
            <a:ext cx="1479487" cy="3048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200" b="1" dirty="0" smtClean="0">
                <a:solidFill>
                  <a:srgbClr val="FFFFFF">
                    <a:lumMod val="65000"/>
                  </a:srgbClr>
                </a:solidFill>
                <a:latin typeface="Calibri"/>
              </a:rPr>
              <a:t>More Complex</a:t>
            </a:r>
          </a:p>
        </p:txBody>
      </p:sp>
    </p:spTree>
    <p:extLst>
      <p:ext uri="{BB962C8B-B14F-4D97-AF65-F5344CB8AC3E}">
        <p14:creationId xmlns:p14="http://schemas.microsoft.com/office/powerpoint/2010/main" val="178211731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4638" y="2125663"/>
            <a:ext cx="12161836"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dirty="0">
                <a:gradFill>
                  <a:gsLst>
                    <a:gs pos="1250">
                      <a:srgbClr val="FFFFFF"/>
                    </a:gs>
                    <a:gs pos="100000">
                      <a:srgbClr val="FFFFFF"/>
                    </a:gs>
                  </a:gsLst>
                  <a:lin ang="5400000" scaled="0"/>
                </a:gradFill>
              </a:rPr>
              <a:t>Enable seamless and secure collaboration. Users must be able to share their self-service BI solutions with others.</a:t>
            </a:r>
          </a:p>
        </p:txBody>
      </p:sp>
    </p:spTree>
    <p:extLst>
      <p:ext uri="{BB962C8B-B14F-4D97-AF65-F5344CB8AC3E}">
        <p14:creationId xmlns:p14="http://schemas.microsoft.com/office/powerpoint/2010/main" val="295311380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ight Arrow 29"/>
          <p:cNvSpPr/>
          <p:nvPr/>
        </p:nvSpPr>
        <p:spPr>
          <a:xfrm rot="16200000">
            <a:off x="9504824" y="3445399"/>
            <a:ext cx="4218525" cy="914400"/>
          </a:xfrm>
          <a:prstGeom prst="rightArrow">
            <a:avLst>
              <a:gd name="adj1" fmla="val 50000"/>
              <a:gd name="adj2" fmla="val 69048"/>
            </a:avLst>
          </a:prstGeom>
          <a:noFill/>
          <a:ln>
            <a:solidFill>
              <a:schemeClr val="bg1">
                <a:lumMod val="75000"/>
              </a:schemeClr>
            </a:solidFill>
          </a:ln>
        </p:spPr>
        <p:style>
          <a:lnRef idx="2">
            <a:schemeClr val="accent6"/>
          </a:lnRef>
          <a:fillRef idx="1002">
            <a:schemeClr val="lt2"/>
          </a:fillRef>
          <a:effectRef idx="0">
            <a:schemeClr val="accent6"/>
          </a:effectRef>
          <a:fontRef idx="minor">
            <a:schemeClr val="dk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400">
              <a:defRPr/>
            </a:pPr>
            <a:endParaRPr lang="en-US" sz="1200">
              <a:solidFill>
                <a:sysClr val="window" lastClr="FFFFFF"/>
              </a:solidFill>
              <a:latin typeface="Calibri"/>
            </a:endParaRPr>
          </a:p>
        </p:txBody>
      </p:sp>
      <p:sp>
        <p:nvSpPr>
          <p:cNvPr id="4" name="Title 3"/>
          <p:cNvSpPr>
            <a:spLocks noGrp="1"/>
          </p:cNvSpPr>
          <p:nvPr>
            <p:ph type="title"/>
          </p:nvPr>
        </p:nvSpPr>
        <p:spPr>
          <a:xfrm>
            <a:off x="274639" y="295274"/>
            <a:ext cx="12161836" cy="917575"/>
          </a:xfrm>
        </p:spPr>
        <p:txBody>
          <a:bodyPr lIns="91440"/>
          <a:lstStyle/>
          <a:p>
            <a:r>
              <a:rPr lang="en-US" spc="-150" dirty="0" smtClean="0"/>
              <a:t>Enabling Seamless and Secure Collaboration</a:t>
            </a:r>
            <a:endParaRPr lang="en-US" spc="-150" dirty="0"/>
          </a:p>
        </p:txBody>
      </p:sp>
      <p:sp>
        <p:nvSpPr>
          <p:cNvPr id="17" name="TextBox 3"/>
          <p:cNvSpPr txBox="1"/>
          <p:nvPr/>
        </p:nvSpPr>
        <p:spPr>
          <a:xfrm>
            <a:off x="2179637" y="982662"/>
            <a:ext cx="8077200" cy="2982109"/>
          </a:xfrm>
          <a:prstGeom prst="rect">
            <a:avLst/>
          </a:prstGeom>
        </p:spPr>
        <p:txBody>
          <a:bodyPr vert="horz" wrap="squar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endParaRPr lang="en-US" dirty="0" smtClean="0">
              <a:solidFill>
                <a:sysClr val="windowText" lastClr="000000"/>
              </a:solidFill>
            </a:endParaRPr>
          </a:p>
        </p:txBody>
      </p:sp>
      <p:grpSp>
        <p:nvGrpSpPr>
          <p:cNvPr id="3" name="Group 2"/>
          <p:cNvGrpSpPr/>
          <p:nvPr/>
        </p:nvGrpSpPr>
        <p:grpSpPr>
          <a:xfrm>
            <a:off x="2636837" y="1135062"/>
            <a:ext cx="6629400" cy="5562600"/>
            <a:chOff x="2179637" y="1135062"/>
            <a:chExt cx="6629400" cy="5562600"/>
          </a:xfrm>
        </p:grpSpPr>
        <p:graphicFrame>
          <p:nvGraphicFramePr>
            <p:cNvPr id="18" name="Diagram 17"/>
            <p:cNvGraphicFramePr/>
            <p:nvPr>
              <p:extLst>
                <p:ext uri="{D42A27DB-BD31-4B8C-83A1-F6EECF244321}">
                  <p14:modId xmlns:p14="http://schemas.microsoft.com/office/powerpoint/2010/main" val="1515298701"/>
                </p:ext>
              </p:extLst>
            </p:nvPr>
          </p:nvGraphicFramePr>
          <p:xfrm>
            <a:off x="2179637" y="1135062"/>
            <a:ext cx="6629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5075237" y="1663997"/>
              <a:ext cx="838200" cy="461665"/>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Cloud</a:t>
              </a:r>
              <a:endParaRPr lang="en-US" sz="1200" b="1" dirty="0" err="1" smtClean="0">
                <a:solidFill>
                  <a:srgbClr val="FFFFFF"/>
                </a:solidFill>
              </a:endParaRPr>
            </a:p>
          </p:txBody>
        </p:sp>
        <p:sp>
          <p:nvSpPr>
            <p:cNvPr id="15" name="TextBox 14"/>
            <p:cNvSpPr txBox="1"/>
            <p:nvPr/>
          </p:nvSpPr>
          <p:spPr>
            <a:xfrm>
              <a:off x="4541837" y="2582862"/>
              <a:ext cx="195685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FFFFF"/>
                  </a:solidFill>
                </a:rPr>
                <a:t>Email</a:t>
              </a:r>
              <a:endParaRPr lang="en-US" sz="1200" b="1" dirty="0">
                <a:solidFill>
                  <a:srgbClr val="FFFFFF"/>
                </a:solidFill>
              </a:endParaRPr>
            </a:p>
          </p:txBody>
        </p:sp>
        <p:sp>
          <p:nvSpPr>
            <p:cNvPr id="27" name="TextBox 26"/>
            <p:cNvSpPr txBox="1"/>
            <p:nvPr/>
          </p:nvSpPr>
          <p:spPr>
            <a:xfrm>
              <a:off x="3779837" y="37213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SharePoint Sites</a:t>
              </a:r>
              <a:endParaRPr lang="en-US" sz="1200" b="1" dirty="0">
                <a:solidFill>
                  <a:srgbClr val="FFFFFF"/>
                </a:solidFill>
              </a:endParaRPr>
            </a:p>
          </p:txBody>
        </p:sp>
        <p:sp>
          <p:nvSpPr>
            <p:cNvPr id="28" name="TextBox 27"/>
            <p:cNvSpPr txBox="1"/>
            <p:nvPr/>
          </p:nvSpPr>
          <p:spPr>
            <a:xfrm>
              <a:off x="3805762" y="4788197"/>
              <a:ext cx="3429000" cy="461665"/>
            </a:xfrm>
            <a:prstGeom prst="rect">
              <a:avLst/>
            </a:prstGeom>
            <a:noFill/>
          </p:spPr>
          <p:txBody>
            <a:bodyPr wrap="square" lIns="182880" tIns="146304" rIns="182880" bIns="146304" rtlCol="0">
              <a:spAutoFit/>
            </a:bodyPr>
            <a:lstStyle/>
            <a:p>
              <a:pPr algn="ctr">
                <a:lnSpc>
                  <a:spcPct val="90000"/>
                </a:lnSpc>
                <a:spcAft>
                  <a:spcPts val="600"/>
                </a:spcAft>
              </a:pPr>
              <a:r>
                <a:rPr lang="en-US" sz="1200" b="1" dirty="0" smtClean="0">
                  <a:solidFill>
                    <a:srgbClr val="FFFFFF"/>
                  </a:solidFill>
                </a:rPr>
                <a:t>Network Shares</a:t>
              </a:r>
              <a:endParaRPr lang="en-US" sz="1200" b="1" dirty="0">
                <a:solidFill>
                  <a:srgbClr val="FFFFFF"/>
                </a:solidFill>
              </a:endParaRPr>
            </a:p>
          </p:txBody>
        </p:sp>
        <p:sp>
          <p:nvSpPr>
            <p:cNvPr id="29" name="TextBox 28"/>
            <p:cNvSpPr txBox="1"/>
            <p:nvPr/>
          </p:nvSpPr>
          <p:spPr>
            <a:xfrm>
              <a:off x="2636837" y="5931197"/>
              <a:ext cx="5715000" cy="461665"/>
            </a:xfrm>
            <a:prstGeom prst="rect">
              <a:avLst/>
            </a:prstGeom>
            <a:noFill/>
          </p:spPr>
          <p:txBody>
            <a:bodyPr wrap="square" lIns="182880" tIns="146304" rIns="182880" bIns="146304" rtlCol="0">
              <a:spAutoFit/>
            </a:bodyPr>
            <a:lstStyle/>
            <a:p>
              <a:pPr algn="ctr">
                <a:lnSpc>
                  <a:spcPct val="90000"/>
                </a:lnSpc>
                <a:spcAft>
                  <a:spcPts val="600"/>
                </a:spcAft>
              </a:pPr>
              <a:r>
                <a:rPr lang="de-DE" sz="1200" b="1" dirty="0" smtClean="0">
                  <a:solidFill>
                    <a:srgbClr val="FFFFFF"/>
                  </a:solidFill>
                </a:rPr>
                <a:t>Files on local devices</a:t>
              </a:r>
              <a:endParaRPr lang="en-US" sz="1200" b="1" dirty="0">
                <a:solidFill>
                  <a:srgbClr val="FFFFFF"/>
                </a:solidFill>
              </a:endParaRPr>
            </a:p>
          </p:txBody>
        </p:sp>
      </p:grpSp>
      <p:sp>
        <p:nvSpPr>
          <p:cNvPr id="21" name="TextBox 12"/>
          <p:cNvSpPr txBox="1"/>
          <p:nvPr/>
        </p:nvSpPr>
        <p:spPr>
          <a:xfrm>
            <a:off x="9190037" y="5707062"/>
            <a:ext cx="2971800" cy="12192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a:solidFill>
                  <a:sysClr val="windowText" lastClr="000000"/>
                </a:solidFill>
                <a:latin typeface="Calibri"/>
              </a:rPr>
              <a:t>Office Professional Plus 2013 </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smtClean="0">
                <a:solidFill>
                  <a:sysClr val="windowText" lastClr="000000"/>
                </a:solidFill>
                <a:latin typeface="Calibri"/>
              </a:rPr>
              <a:t>Analyze and document spreadsheets</a:t>
            </a:r>
            <a:endParaRPr lang="en-US" sz="1400" dirty="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I</a:t>
            </a:r>
            <a:r>
              <a:rPr lang="en-US" sz="1400" dirty="0" smtClean="0">
                <a:solidFill>
                  <a:sysClr val="windowText" lastClr="000000"/>
                </a:solidFill>
                <a:latin typeface="Calibri"/>
              </a:rPr>
              <a:t>dentify </a:t>
            </a:r>
            <a:r>
              <a:rPr lang="en-US" sz="1400" dirty="0">
                <a:solidFill>
                  <a:sysClr val="windowText" lastClr="000000"/>
                </a:solidFill>
                <a:latin typeface="Calibri"/>
              </a:rPr>
              <a:t>and categorize </a:t>
            </a:r>
            <a:br>
              <a:rPr lang="en-US" sz="1400" dirty="0">
                <a:solidFill>
                  <a:sysClr val="windowText" lastClr="000000"/>
                </a:solidFill>
                <a:latin typeface="Calibri"/>
              </a:rPr>
            </a:br>
            <a:r>
              <a:rPr lang="en-US" sz="1400" dirty="0" smtClean="0">
                <a:solidFill>
                  <a:sysClr val="windowText" lastClr="000000"/>
                </a:solidFill>
                <a:latin typeface="Calibri"/>
              </a:rPr>
              <a:t>spreadsheet differences</a:t>
            </a:r>
            <a:r>
              <a:rPr lang="en-US" sz="1400" dirty="0">
                <a:solidFill>
                  <a:sysClr val="windowText" lastClr="000000"/>
                </a:solidFill>
                <a:latin typeface="Calibri"/>
              </a:rPr>
              <a:t>.</a:t>
            </a:r>
          </a:p>
        </p:txBody>
      </p:sp>
      <p:sp>
        <p:nvSpPr>
          <p:cNvPr id="22" name="TextBox 13"/>
          <p:cNvSpPr txBox="1"/>
          <p:nvPr/>
        </p:nvSpPr>
        <p:spPr>
          <a:xfrm>
            <a:off x="8580437" y="4487862"/>
            <a:ext cx="2590800" cy="12192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a:solidFill>
                  <a:sysClr val="windowText" lastClr="000000"/>
                </a:solidFill>
                <a:latin typeface="Calibri"/>
              </a:rPr>
              <a:t>Audit a</a:t>
            </a:r>
            <a:r>
              <a:rPr lang="en-US" sz="1400" b="1" dirty="0" smtClean="0">
                <a:solidFill>
                  <a:sysClr val="windowText" lastClr="000000"/>
                </a:solidFill>
                <a:latin typeface="Calibri"/>
              </a:rPr>
              <a:t>nd </a:t>
            </a:r>
            <a:r>
              <a:rPr lang="en-US" sz="1400" b="1" dirty="0">
                <a:solidFill>
                  <a:sysClr val="windowText" lastClr="000000"/>
                </a:solidFill>
                <a:latin typeface="Calibri"/>
              </a:rPr>
              <a:t>Control Management </a:t>
            </a:r>
            <a:r>
              <a:rPr lang="en-US" sz="1400" b="1" dirty="0" smtClean="0">
                <a:solidFill>
                  <a:sysClr val="windowText" lastClr="000000"/>
                </a:solidFill>
                <a:latin typeface="Calibri"/>
              </a:rPr>
              <a:t>Server</a:t>
            </a:r>
          </a:p>
          <a:p>
            <a:pPr marL="285750" indent="-285750" defTabSz="914400">
              <a:buFont typeface="Arial" pitchFamily="34" charset="0"/>
              <a:buChar char="•"/>
              <a:defRPr/>
            </a:pPr>
            <a:r>
              <a:rPr lang="en-US" sz="1400" dirty="0">
                <a:solidFill>
                  <a:sysClr val="windowText" lastClr="000000"/>
                </a:solidFill>
                <a:latin typeface="Calibri"/>
              </a:rPr>
              <a:t>Non-intrusive auditing </a:t>
            </a:r>
          </a:p>
          <a:p>
            <a:pPr marL="285750" indent="-285750" defTabSz="914400">
              <a:buFont typeface="Arial" pitchFamily="34" charset="0"/>
              <a:buChar char="•"/>
              <a:defRPr/>
            </a:pPr>
            <a:r>
              <a:rPr lang="en-US" sz="1400" dirty="0" smtClean="0">
                <a:solidFill>
                  <a:sysClr val="windowText" lastClr="000000"/>
                </a:solidFill>
                <a:latin typeface="Calibri"/>
              </a:rPr>
              <a:t>Discover, assess </a:t>
            </a:r>
            <a:r>
              <a:rPr lang="en-US" sz="1400" dirty="0">
                <a:solidFill>
                  <a:sysClr val="windowText" lastClr="000000"/>
                </a:solidFill>
                <a:latin typeface="Calibri"/>
              </a:rPr>
              <a:t>and categorize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spreadsheets </a:t>
            </a:r>
            <a:r>
              <a:rPr lang="en-US" sz="1400" dirty="0">
                <a:solidFill>
                  <a:sysClr val="windowText" lastClr="000000"/>
                </a:solidFill>
                <a:latin typeface="Calibri"/>
              </a:rPr>
              <a:t>and databases based on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relevance</a:t>
            </a:r>
            <a:r>
              <a:rPr lang="en-US" sz="1400" dirty="0">
                <a:solidFill>
                  <a:sysClr val="windowText" lastClr="000000"/>
                </a:solidFill>
                <a:latin typeface="Calibri"/>
              </a:rPr>
              <a:t>, materiality and business </a:t>
            </a:r>
            <a:r>
              <a:rPr lang="en-US" sz="1400" dirty="0" smtClean="0">
                <a:solidFill>
                  <a:sysClr val="windowText" lastClr="000000"/>
                </a:solidFill>
                <a:latin typeface="Calibri"/>
              </a:rPr>
              <a:t>impact</a:t>
            </a:r>
          </a:p>
        </p:txBody>
      </p:sp>
      <p:sp>
        <p:nvSpPr>
          <p:cNvPr id="23" name="TextBox 12"/>
          <p:cNvSpPr txBox="1"/>
          <p:nvPr/>
        </p:nvSpPr>
        <p:spPr>
          <a:xfrm>
            <a:off x="7959342" y="3344862"/>
            <a:ext cx="13716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de-DE" sz="1400" b="1" dirty="0">
                <a:solidFill>
                  <a:sysClr val="windowText" lastClr="000000"/>
                </a:solidFill>
                <a:latin typeface="Calibri"/>
              </a:rPr>
              <a:t>SharePoint Server 2013</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de-DE" sz="1400" dirty="0">
                <a:solidFill>
                  <a:sysClr val="windowText" lastClr="000000"/>
                </a:solidFill>
                <a:latin typeface="Calibri"/>
              </a:rPr>
              <a:t>SharePoint eDiscovery Center </a:t>
            </a:r>
            <a:endParaRPr lang="de-DE" sz="1400" dirty="0" smtClean="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PowerPivot Management </a:t>
            </a:r>
            <a:r>
              <a:rPr lang="en-US" sz="1400" dirty="0" smtClean="0">
                <a:solidFill>
                  <a:sysClr val="windowText" lastClr="000000"/>
                </a:solidFill>
                <a:latin typeface="Calibri"/>
              </a:rPr>
              <a:t>Reporting</a:t>
            </a:r>
          </a:p>
          <a:p>
            <a:pPr marL="285750" indent="-285750" defTabSz="914400">
              <a:buFont typeface="Arial" pitchFamily="34" charset="0"/>
              <a:buChar char="•"/>
              <a:defRPr/>
            </a:pPr>
            <a:r>
              <a:rPr lang="de-DE" sz="1400" dirty="0" smtClean="0">
                <a:solidFill>
                  <a:sysClr val="windowText" lastClr="000000"/>
                </a:solidFill>
                <a:latin typeface="Calibri"/>
              </a:rPr>
              <a:t>Approval workflows</a:t>
            </a:r>
            <a:endParaRPr lang="en-US" sz="1400" dirty="0">
              <a:solidFill>
                <a:sysClr val="windowText" lastClr="000000"/>
              </a:solidFill>
              <a:latin typeface="Calibri"/>
            </a:endParaRPr>
          </a:p>
          <a:p>
            <a:pPr marL="285750" indent="-285750" defTabSz="914400">
              <a:buFont typeface="Arial" pitchFamily="34" charset="0"/>
              <a:buChar char="•"/>
              <a:defRPr/>
            </a:pPr>
            <a:r>
              <a:rPr lang="de-DE" sz="1400" dirty="0" smtClean="0">
                <a:solidFill>
                  <a:sysClr val="windowText" lastClr="000000"/>
                </a:solidFill>
                <a:latin typeface="Calibri"/>
              </a:rPr>
              <a:t>ACM Integration</a:t>
            </a:r>
            <a:endParaRPr lang="en-US" sz="1400" dirty="0">
              <a:solidFill>
                <a:sysClr val="windowText" lastClr="000000"/>
              </a:solidFill>
              <a:latin typeface="Calibri"/>
            </a:endParaRPr>
          </a:p>
        </p:txBody>
      </p:sp>
      <p:sp>
        <p:nvSpPr>
          <p:cNvPr id="24" name="TextBox 13"/>
          <p:cNvSpPr txBox="1"/>
          <p:nvPr/>
        </p:nvSpPr>
        <p:spPr>
          <a:xfrm>
            <a:off x="6663942" y="1287462"/>
            <a:ext cx="2590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SkyDrive Pro and Office 365</a:t>
            </a:r>
          </a:p>
          <a:p>
            <a:pPr marL="285750" indent="-285750" defTabSz="914400">
              <a:buFont typeface="Arial" pitchFamily="34" charset="0"/>
              <a:buChar char="•"/>
              <a:defRPr/>
            </a:pPr>
            <a:r>
              <a:rPr lang="en-US" sz="1400" dirty="0" smtClean="0">
                <a:solidFill>
                  <a:sysClr val="windowText" lastClr="000000"/>
                </a:solidFill>
                <a:latin typeface="Calibri"/>
              </a:rPr>
              <a:t>Sync workbooks and other files </a:t>
            </a:r>
            <a:r>
              <a:rPr lang="en-US" sz="1400" dirty="0">
                <a:solidFill>
                  <a:sysClr val="windowText" lastClr="000000"/>
                </a:solidFill>
                <a:latin typeface="Calibri"/>
              </a:rPr>
              <a:t>across </a:t>
            </a:r>
            <a:r>
              <a:rPr lang="en-US" sz="1400" dirty="0" smtClean="0">
                <a:solidFill>
                  <a:sysClr val="windowText" lastClr="000000"/>
                </a:solidFill>
                <a:latin typeface="Calibri"/>
              </a:rPr>
              <a:t>devices.</a:t>
            </a:r>
          </a:p>
          <a:p>
            <a:pPr marL="285750" indent="-285750" defTabSz="914400">
              <a:buFont typeface="Arial" pitchFamily="34" charset="0"/>
              <a:buChar char="•"/>
              <a:defRPr/>
            </a:pPr>
            <a:r>
              <a:rPr lang="en-US" sz="1400" dirty="0">
                <a:solidFill>
                  <a:sysClr val="windowText" lastClr="000000"/>
                </a:solidFill>
                <a:latin typeface="Calibri"/>
              </a:rPr>
              <a:t>SkyDrive Pro is part of both </a:t>
            </a:r>
            <a:r>
              <a:rPr lang="en-US" sz="1400" dirty="0" smtClean="0">
                <a:solidFill>
                  <a:sysClr val="windowText" lastClr="000000"/>
                </a:solidFill>
                <a:latin typeface="Calibri"/>
              </a:rPr>
              <a:t> </a:t>
            </a:r>
            <a:r>
              <a:rPr lang="en-US" sz="1400" dirty="0">
                <a:solidFill>
                  <a:sysClr val="windowText" lastClr="000000"/>
                </a:solidFill>
                <a:latin typeface="Calibri"/>
              </a:rPr>
              <a:t>Office 365 and </a:t>
            </a:r>
            <a:r>
              <a:rPr lang="en-US" sz="1400" dirty="0" smtClean="0">
                <a:solidFill>
                  <a:sysClr val="windowText" lastClr="000000"/>
                </a:solidFill>
                <a:latin typeface="Calibri"/>
              </a:rPr>
              <a:t>SharePoint Server.</a:t>
            </a:r>
          </a:p>
          <a:p>
            <a:pPr marL="285750" indent="-285750" defTabSz="914400">
              <a:buFont typeface="Arial" pitchFamily="34" charset="0"/>
              <a:buChar char="•"/>
              <a:defRPr/>
            </a:pPr>
            <a:r>
              <a:rPr lang="en-US" sz="1400" dirty="0">
                <a:solidFill>
                  <a:sysClr val="windowText" lastClr="000000"/>
                </a:solidFill>
                <a:latin typeface="Calibri"/>
              </a:rPr>
              <a:t>Office 365 enables browser interactivity for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workbooks </a:t>
            </a:r>
            <a:r>
              <a:rPr lang="en-US" sz="1400" dirty="0">
                <a:solidFill>
                  <a:sysClr val="windowText" lastClr="000000"/>
                </a:solidFill>
                <a:latin typeface="Calibri"/>
              </a:rPr>
              <a:t>and Power View </a:t>
            </a:r>
            <a:r>
              <a:rPr lang="en-US" sz="1400" dirty="0" smtClean="0">
                <a:solidFill>
                  <a:sysClr val="windowText" lastClr="000000"/>
                </a:solidFill>
                <a:latin typeface="Calibri"/>
              </a:rPr>
              <a:t>sheets.</a:t>
            </a:r>
          </a:p>
          <a:p>
            <a:pPr marL="285750" indent="-285750" defTabSz="914400">
              <a:buFont typeface="Arial" pitchFamily="34" charset="0"/>
              <a:buChar char="•"/>
              <a:defRPr/>
            </a:pPr>
            <a:endParaRPr lang="en-US" sz="1400" dirty="0" smtClean="0">
              <a:solidFill>
                <a:sysClr val="windowText" lastClr="000000"/>
              </a:solidFill>
              <a:latin typeface="Calibri"/>
            </a:endParaRPr>
          </a:p>
        </p:txBody>
      </p:sp>
      <p:sp>
        <p:nvSpPr>
          <p:cNvPr id="25" name="TextBox 13"/>
          <p:cNvSpPr txBox="1"/>
          <p:nvPr/>
        </p:nvSpPr>
        <p:spPr>
          <a:xfrm>
            <a:off x="7285037" y="2506662"/>
            <a:ext cx="2590800"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a:solidFill>
                  <a:sysClr val="windowText" lastClr="000000"/>
                </a:solidFill>
                <a:latin typeface="Calibri"/>
              </a:rPr>
              <a:t>Exchange Server 2013</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Configure Search to crawl all discoverable </a:t>
            </a:r>
            <a:r>
              <a:rPr lang="en-US" sz="1400" dirty="0" smtClean="0">
                <a:solidFill>
                  <a:sysClr val="windowText" lastClr="000000"/>
                </a:solidFill>
                <a:latin typeface="Calibri"/>
              </a:rPr>
              <a:t>content in Exchange. </a:t>
            </a:r>
          </a:p>
          <a:p>
            <a:pPr marL="285750" indent="-285750" defTabSz="914400">
              <a:buFont typeface="Arial" pitchFamily="34" charset="0"/>
              <a:buChar char="•"/>
              <a:defRPr/>
            </a:pPr>
            <a:r>
              <a:rPr lang="en-US" sz="1400" dirty="0">
                <a:solidFill>
                  <a:sysClr val="windowText" lastClr="000000"/>
                </a:solidFill>
                <a:latin typeface="Calibri"/>
              </a:rPr>
              <a:t>Create an </a:t>
            </a:r>
            <a:r>
              <a:rPr lang="en-US" sz="1400" dirty="0" err="1">
                <a:solidFill>
                  <a:sysClr val="windowText" lastClr="000000"/>
                </a:solidFill>
                <a:latin typeface="Calibri"/>
              </a:rPr>
              <a:t>eDiscovery</a:t>
            </a:r>
            <a:r>
              <a:rPr lang="en-US" sz="1400" dirty="0">
                <a:solidFill>
                  <a:sysClr val="windowText" lastClr="000000"/>
                </a:solidFill>
                <a:latin typeface="Calibri"/>
              </a:rPr>
              <a:t> </a:t>
            </a:r>
            <a:r>
              <a:rPr lang="en-US" sz="1400" dirty="0" smtClean="0">
                <a:solidFill>
                  <a:sysClr val="windowText" lastClr="000000"/>
                </a:solidFill>
                <a:latin typeface="Calibri"/>
              </a:rPr>
              <a:t>Center in SharePoint</a:t>
            </a:r>
            <a:endParaRPr lang="en-US" sz="1400" dirty="0">
              <a:solidFill>
                <a:sysClr val="windowText" lastClr="000000"/>
              </a:solidFill>
              <a:latin typeface="Calibri"/>
            </a:endParaRPr>
          </a:p>
        </p:txBody>
      </p:sp>
      <p:sp>
        <p:nvSpPr>
          <p:cNvPr id="26" name="TextBox 12"/>
          <p:cNvSpPr txBox="1"/>
          <p:nvPr/>
        </p:nvSpPr>
        <p:spPr>
          <a:xfrm>
            <a:off x="198437" y="3191781"/>
            <a:ext cx="3352800" cy="1596416"/>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err="1" smtClean="0">
                <a:solidFill>
                  <a:sysClr val="windowText" lastClr="000000"/>
                </a:solidFill>
                <a:latin typeface="Calibri"/>
              </a:rPr>
              <a:t>Consumerization</a:t>
            </a:r>
            <a:r>
              <a:rPr lang="en-US" sz="1400" b="1" dirty="0" smtClean="0">
                <a:solidFill>
                  <a:sysClr val="windowText" lastClr="000000"/>
                </a:solidFill>
                <a:latin typeface="Calibri"/>
              </a:rPr>
              <a:t> </a:t>
            </a:r>
            <a:r>
              <a:rPr lang="en-US" sz="1400" b="1" dirty="0">
                <a:solidFill>
                  <a:sysClr val="windowText" lastClr="000000"/>
                </a:solidFill>
                <a:latin typeface="Calibri"/>
              </a:rPr>
              <a:t>of IT </a:t>
            </a:r>
            <a:endParaRPr lang="en-US" sz="1400" b="1" dirty="0" smtClean="0">
              <a:solidFill>
                <a:sysClr val="windowText" lastClr="000000"/>
              </a:solidFill>
              <a:latin typeface="Calibri"/>
            </a:endParaRPr>
          </a:p>
          <a:p>
            <a:pPr algn="ctr" defTabSz="914400">
              <a:defRPr/>
            </a:pPr>
            <a:r>
              <a:rPr lang="en-US" sz="1400" dirty="0">
                <a:solidFill>
                  <a:sysClr val="windowText" lastClr="000000"/>
                </a:solidFill>
                <a:latin typeface="Calibri"/>
              </a:rPr>
              <a:t>With the blurring of the lines between </a:t>
            </a:r>
            <a:endParaRPr lang="en-US" sz="1400" dirty="0" smtClean="0">
              <a:solidFill>
                <a:sysClr val="windowText" lastClr="000000"/>
              </a:solidFill>
              <a:latin typeface="Calibri"/>
            </a:endParaRPr>
          </a:p>
          <a:p>
            <a:pPr algn="ctr" defTabSz="914400">
              <a:defRPr/>
            </a:pPr>
            <a:r>
              <a:rPr lang="en-US" sz="1400" dirty="0" smtClean="0">
                <a:solidFill>
                  <a:sysClr val="windowText" lastClr="000000"/>
                </a:solidFill>
                <a:latin typeface="Calibri"/>
              </a:rPr>
              <a:t>personal </a:t>
            </a:r>
            <a:r>
              <a:rPr lang="en-US" sz="1400" dirty="0">
                <a:solidFill>
                  <a:sysClr val="windowText" lastClr="000000"/>
                </a:solidFill>
                <a:latin typeface="Calibri"/>
              </a:rPr>
              <a:t>and work devices, applications, </a:t>
            </a:r>
            <a:endParaRPr lang="en-US" sz="1400" dirty="0" smtClean="0">
              <a:solidFill>
                <a:sysClr val="windowText" lastClr="000000"/>
              </a:solidFill>
              <a:latin typeface="Calibri"/>
            </a:endParaRPr>
          </a:p>
          <a:p>
            <a:pPr algn="ctr" defTabSz="914400">
              <a:defRPr/>
            </a:pPr>
            <a:r>
              <a:rPr lang="en-US" sz="1400" dirty="0" smtClean="0">
                <a:solidFill>
                  <a:sysClr val="windowText" lastClr="000000"/>
                </a:solidFill>
                <a:latin typeface="Calibri"/>
              </a:rPr>
              <a:t>and </a:t>
            </a:r>
            <a:r>
              <a:rPr lang="en-US" sz="1400" dirty="0">
                <a:solidFill>
                  <a:sysClr val="windowText" lastClr="000000"/>
                </a:solidFill>
                <a:latin typeface="Calibri"/>
              </a:rPr>
              <a:t>services, the risk of losing track of </a:t>
            </a:r>
            <a:endParaRPr lang="en-US" sz="1400" dirty="0" smtClean="0">
              <a:solidFill>
                <a:sysClr val="windowText" lastClr="000000"/>
              </a:solidFill>
              <a:latin typeface="Calibri"/>
            </a:endParaRPr>
          </a:p>
          <a:p>
            <a:pPr algn="ctr" defTabSz="914400">
              <a:defRPr/>
            </a:pPr>
            <a:r>
              <a:rPr lang="en-US" sz="1400" dirty="0" smtClean="0">
                <a:solidFill>
                  <a:sysClr val="windowText" lastClr="000000"/>
                </a:solidFill>
                <a:latin typeface="Calibri"/>
              </a:rPr>
              <a:t>what </a:t>
            </a:r>
            <a:r>
              <a:rPr lang="en-US" sz="1400" dirty="0">
                <a:solidFill>
                  <a:sysClr val="windowText" lastClr="000000"/>
                </a:solidFill>
                <a:latin typeface="Calibri"/>
              </a:rPr>
              <a:t>type of data goes where </a:t>
            </a:r>
            <a:endParaRPr lang="en-US" sz="1400" dirty="0" smtClean="0">
              <a:solidFill>
                <a:sysClr val="windowText" lastClr="000000"/>
              </a:solidFill>
              <a:latin typeface="Calibri"/>
            </a:endParaRPr>
          </a:p>
          <a:p>
            <a:pPr algn="ctr" defTabSz="914400">
              <a:defRPr/>
            </a:pPr>
            <a:r>
              <a:rPr lang="en-US" sz="1400" dirty="0" smtClean="0">
                <a:solidFill>
                  <a:sysClr val="windowText" lastClr="000000"/>
                </a:solidFill>
                <a:latin typeface="Calibri"/>
              </a:rPr>
              <a:t>can </a:t>
            </a:r>
            <a:r>
              <a:rPr lang="en-US" sz="1400" dirty="0">
                <a:solidFill>
                  <a:sysClr val="windowText" lastClr="000000"/>
                </a:solidFill>
                <a:latin typeface="Calibri"/>
              </a:rPr>
              <a:t>lead to serious security issues.</a:t>
            </a:r>
          </a:p>
        </p:txBody>
      </p:sp>
      <p:sp>
        <p:nvSpPr>
          <p:cNvPr id="31" name="TextBox 10"/>
          <p:cNvSpPr txBox="1"/>
          <p:nvPr/>
        </p:nvSpPr>
        <p:spPr>
          <a:xfrm>
            <a:off x="10866437" y="1488536"/>
            <a:ext cx="1479487" cy="3048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200" b="1" dirty="0" smtClean="0">
                <a:solidFill>
                  <a:srgbClr val="FFFFFF">
                    <a:lumMod val="65000"/>
                  </a:srgbClr>
                </a:solidFill>
                <a:latin typeface="Calibri"/>
              </a:rPr>
              <a:t>More Distributed</a:t>
            </a:r>
          </a:p>
        </p:txBody>
      </p:sp>
    </p:spTree>
    <p:extLst>
      <p:ext uri="{BB962C8B-B14F-4D97-AF65-F5344CB8AC3E}">
        <p14:creationId xmlns:p14="http://schemas.microsoft.com/office/powerpoint/2010/main" val="379342731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Self-Service Business Intelligence Governance</a:t>
            </a:r>
          </a:p>
        </p:txBody>
      </p:sp>
      <p:sp>
        <p:nvSpPr>
          <p:cNvPr id="5" name="Text Placeholder 4"/>
          <p:cNvSpPr>
            <a:spLocks noGrp="1"/>
          </p:cNvSpPr>
          <p:nvPr>
            <p:ph type="body" sz="quarter" idx="12"/>
          </p:nvPr>
        </p:nvSpPr>
        <p:spPr/>
        <p:txBody>
          <a:bodyPr anchor="ctr"/>
          <a:lstStyle/>
          <a:p>
            <a:r>
              <a:rPr lang="en-US" sz="2400" dirty="0" smtClean="0"/>
              <a:t>Kay Unkroth</a:t>
            </a:r>
          </a:p>
          <a:p>
            <a:r>
              <a:rPr lang="de-DE" sz="2400" dirty="0" smtClean="0"/>
              <a:t>Senior Program Manager</a:t>
            </a:r>
          </a:p>
          <a:p>
            <a:r>
              <a:rPr lang="de-DE" sz="2400" dirty="0" smtClean="0"/>
              <a:t>Microsoft Corporation</a:t>
            </a:r>
            <a:endParaRPr lang="en-US" sz="2400" dirty="0" smtClean="0"/>
          </a:p>
        </p:txBody>
      </p:sp>
    </p:spTree>
    <p:extLst>
      <p:ext uri="{BB962C8B-B14F-4D97-AF65-F5344CB8AC3E}">
        <p14:creationId xmlns:p14="http://schemas.microsoft.com/office/powerpoint/2010/main" val="719417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4638" y="2125663"/>
            <a:ext cx="12161836" cy="2133599"/>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dirty="0">
                <a:gradFill>
                  <a:gsLst>
                    <a:gs pos="1250">
                      <a:srgbClr val="FFFFFF"/>
                    </a:gs>
                    <a:gs pos="100000">
                      <a:srgbClr val="FFFFFF"/>
                    </a:gs>
                  </a:gsLst>
                  <a:lin ang="5400000" scaled="0"/>
                </a:gradFill>
              </a:rPr>
              <a:t>Identify products and integration points. Self-Service BI relies on a complex infrastructure that is best broken down into smaller areas of ownership based on products and technologies.</a:t>
            </a:r>
          </a:p>
        </p:txBody>
      </p:sp>
    </p:spTree>
    <p:extLst>
      <p:ext uri="{BB962C8B-B14F-4D97-AF65-F5344CB8AC3E}">
        <p14:creationId xmlns:p14="http://schemas.microsoft.com/office/powerpoint/2010/main" val="101417454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bwMode="auto">
          <a:xfrm>
            <a:off x="2713037" y="1287462"/>
            <a:ext cx="6705600" cy="12192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de-DE" dirty="0"/>
              <a:t>Self-Service BI Reference Architecture</a:t>
            </a:r>
            <a:br>
              <a:rPr lang="de-DE" dirty="0"/>
            </a:br>
            <a:r>
              <a:rPr lang="de-DE" sz="2400" dirty="0"/>
              <a:t>Technology View</a:t>
            </a:r>
            <a:endParaRPr lang="en-US" sz="2400" dirty="0"/>
          </a:p>
        </p:txBody>
      </p:sp>
      <p:pic>
        <p:nvPicPr>
          <p:cNvPr id="7" name="Picture 6" descr="C:\Users\pavc\Downloads\smallScreenshot.png"/>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7755" y="5874867"/>
            <a:ext cx="353246" cy="320321"/>
          </a:xfrm>
          <a:prstGeom prst="rect">
            <a:avLst/>
          </a:prstGeom>
          <a:noFill/>
          <a:ln>
            <a:noFill/>
          </a:ln>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4808" y="5874870"/>
            <a:ext cx="356654" cy="326909"/>
          </a:xfrm>
          <a:prstGeom prst="rect">
            <a:avLst/>
          </a:prstGeom>
        </p:spPr>
      </p:pic>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2650" y="5874870"/>
            <a:ext cx="464071" cy="34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2827" y="5874870"/>
            <a:ext cx="255844" cy="326909"/>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86472" y="5917636"/>
            <a:ext cx="236607" cy="346035"/>
          </a:xfrm>
          <a:prstGeom prst="rect">
            <a:avLst/>
          </a:prstGeom>
        </p:spPr>
      </p:pic>
      <p:sp>
        <p:nvSpPr>
          <p:cNvPr id="12" name="Rectangle 11"/>
          <p:cNvSpPr/>
          <p:nvPr/>
        </p:nvSpPr>
        <p:spPr>
          <a:xfrm>
            <a:off x="4379079" y="6265330"/>
            <a:ext cx="766557" cy="40011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Relational</a:t>
            </a:r>
          </a:p>
          <a:p>
            <a:pPr algn="ctr">
              <a:defRPr/>
            </a:pPr>
            <a:r>
              <a:rPr lang="en-US" sz="1000" kern="0" dirty="0" smtClean="0">
                <a:solidFill>
                  <a:srgbClr val="5E5E5E"/>
                </a:solidFill>
              </a:rPr>
              <a:t>Databases</a:t>
            </a:r>
            <a:endParaRPr lang="en-US" sz="1000" kern="0" dirty="0">
              <a:solidFill>
                <a:srgbClr val="5E5E5E"/>
              </a:solidFill>
            </a:endParaRPr>
          </a:p>
        </p:txBody>
      </p:sp>
      <p:sp>
        <p:nvSpPr>
          <p:cNvPr id="13" name="Rectangle 12"/>
          <p:cNvSpPr/>
          <p:nvPr/>
        </p:nvSpPr>
        <p:spPr>
          <a:xfrm>
            <a:off x="5284375" y="6265330"/>
            <a:ext cx="822661" cy="40011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Business</a:t>
            </a:r>
          </a:p>
          <a:p>
            <a:pPr algn="ctr">
              <a:defRPr/>
            </a:pPr>
            <a:r>
              <a:rPr lang="en-US" sz="1000" kern="0" dirty="0" smtClean="0">
                <a:solidFill>
                  <a:srgbClr val="5E5E5E"/>
                </a:solidFill>
              </a:rPr>
              <a:t>Applications</a:t>
            </a:r>
            <a:endParaRPr lang="en-US" sz="1000" kern="0" dirty="0">
              <a:solidFill>
                <a:srgbClr val="5E5E5E"/>
              </a:solidFill>
            </a:endParaRPr>
          </a:p>
        </p:txBody>
      </p:sp>
      <p:sp>
        <p:nvSpPr>
          <p:cNvPr id="14" name="Rectangle 13"/>
          <p:cNvSpPr/>
          <p:nvPr/>
        </p:nvSpPr>
        <p:spPr>
          <a:xfrm>
            <a:off x="6383966" y="6265330"/>
            <a:ext cx="415498" cy="246221"/>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Files</a:t>
            </a:r>
            <a:endParaRPr lang="en-US" sz="1000" kern="0" dirty="0">
              <a:solidFill>
                <a:srgbClr val="5E5E5E"/>
              </a:solidFill>
            </a:endParaRPr>
          </a:p>
        </p:txBody>
      </p:sp>
      <p:sp>
        <p:nvSpPr>
          <p:cNvPr id="15" name="Rectangle 14"/>
          <p:cNvSpPr/>
          <p:nvPr/>
        </p:nvSpPr>
        <p:spPr>
          <a:xfrm>
            <a:off x="7029234" y="6265330"/>
            <a:ext cx="846707" cy="246221"/>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err="1" smtClean="0">
                <a:solidFill>
                  <a:srgbClr val="5E5E5E"/>
                </a:solidFill>
              </a:rPr>
              <a:t>OData</a:t>
            </a:r>
            <a:r>
              <a:rPr lang="en-US" sz="1000" kern="0" dirty="0" smtClean="0">
                <a:solidFill>
                  <a:srgbClr val="5E5E5E"/>
                </a:solidFill>
              </a:rPr>
              <a:t> Feeds</a:t>
            </a:r>
            <a:endParaRPr lang="en-US" sz="1000" kern="0" dirty="0">
              <a:solidFill>
                <a:srgbClr val="5E5E5E"/>
              </a:solidFill>
            </a:endParaRPr>
          </a:p>
        </p:txBody>
      </p:sp>
      <p:sp>
        <p:nvSpPr>
          <p:cNvPr id="16" name="Rectangle 15"/>
          <p:cNvSpPr/>
          <p:nvPr/>
        </p:nvSpPr>
        <p:spPr>
          <a:xfrm>
            <a:off x="8056455" y="6265330"/>
            <a:ext cx="936475" cy="246221"/>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Cloud Services</a:t>
            </a:r>
            <a:endParaRPr lang="en-US" sz="1000" kern="0" dirty="0">
              <a:solidFill>
                <a:srgbClr val="5E5E5E"/>
              </a:solidFill>
            </a:endParaRPr>
          </a:p>
        </p:txBody>
      </p: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4905" y="6035027"/>
            <a:ext cx="255844" cy="228644"/>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8473" y="6043062"/>
            <a:ext cx="255844" cy="228644"/>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59386" y="5859462"/>
            <a:ext cx="320650" cy="325193"/>
          </a:xfrm>
          <a:prstGeom prst="rect">
            <a:avLst/>
          </a:prstGeom>
        </p:spPr>
      </p:pic>
      <p:sp>
        <p:nvSpPr>
          <p:cNvPr id="25" name="Rectangle 24"/>
          <p:cNvSpPr/>
          <p:nvPr/>
        </p:nvSpPr>
        <p:spPr>
          <a:xfrm>
            <a:off x="3475037" y="6222436"/>
            <a:ext cx="845103" cy="553998"/>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a:solidFill>
                  <a:srgbClr val="505050"/>
                </a:solidFill>
                <a:latin typeface="Segoe UI" pitchFamily="34" charset="0"/>
                <a:ea typeface="Segoe UI" pitchFamily="34" charset="0"/>
                <a:cs typeface="Segoe UI" pitchFamily="34" charset="0"/>
              </a:rPr>
              <a:t>Deployed</a:t>
            </a:r>
            <a:br>
              <a:rPr lang="en-US" sz="1000" kern="0" dirty="0">
                <a:solidFill>
                  <a:srgbClr val="505050"/>
                </a:solidFill>
                <a:latin typeface="Segoe UI" pitchFamily="34" charset="0"/>
                <a:ea typeface="Segoe UI" pitchFamily="34" charset="0"/>
                <a:cs typeface="Segoe UI" pitchFamily="34" charset="0"/>
              </a:rPr>
            </a:br>
            <a:r>
              <a:rPr lang="en-US" sz="1000" kern="0" dirty="0">
                <a:solidFill>
                  <a:srgbClr val="505050"/>
                </a:solidFill>
                <a:latin typeface="Segoe UI" pitchFamily="34" charset="0"/>
                <a:ea typeface="Segoe UI" pitchFamily="34" charset="0"/>
                <a:cs typeface="Segoe UI" pitchFamily="34" charset="0"/>
              </a:rPr>
              <a:t>BI </a:t>
            </a:r>
            <a:r>
              <a:rPr lang="en-US" sz="1000" kern="0" dirty="0" smtClean="0">
                <a:solidFill>
                  <a:srgbClr val="505050"/>
                </a:solidFill>
                <a:latin typeface="Segoe UI" pitchFamily="34" charset="0"/>
                <a:ea typeface="Segoe UI" pitchFamily="34" charset="0"/>
                <a:cs typeface="Segoe UI" pitchFamily="34" charset="0"/>
              </a:rPr>
              <a:t>Semantic</a:t>
            </a:r>
          </a:p>
          <a:p>
            <a:pPr algn="ctr" fontAlgn="auto">
              <a:spcBef>
                <a:spcPts val="0"/>
              </a:spcBef>
              <a:spcAft>
                <a:spcPts val="0"/>
              </a:spcAft>
            </a:pPr>
            <a:r>
              <a:rPr lang="en-US" sz="1000" kern="0" dirty="0" smtClean="0">
                <a:solidFill>
                  <a:srgbClr val="505050"/>
                </a:solidFill>
                <a:latin typeface="Segoe UI" pitchFamily="34" charset="0"/>
                <a:ea typeface="Segoe UI" pitchFamily="34" charset="0"/>
                <a:cs typeface="Segoe UI" pitchFamily="34" charset="0"/>
              </a:rPr>
              <a:t>Models</a:t>
            </a:r>
            <a:endParaRPr lang="en-US" sz="1000" kern="0" dirty="0">
              <a:solidFill>
                <a:srgbClr val="505050"/>
              </a:solidFill>
              <a:latin typeface="Segoe UI" pitchFamily="34" charset="0"/>
              <a:ea typeface="Segoe UI" pitchFamily="34" charset="0"/>
              <a:cs typeface="Segoe UI" pitchFamily="34" charset="0"/>
            </a:endParaRPr>
          </a:p>
        </p:txBody>
      </p:sp>
      <p:cxnSp>
        <p:nvCxnSpPr>
          <p:cNvPr id="37" name="Elbow Connector 60"/>
          <p:cNvCxnSpPr>
            <a:stCxn id="70" idx="2"/>
          </p:cNvCxnSpPr>
          <p:nvPr/>
        </p:nvCxnSpPr>
        <p:spPr>
          <a:xfrm>
            <a:off x="3514013" y="5452744"/>
            <a:ext cx="13161" cy="246005"/>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pic>
        <p:nvPicPr>
          <p:cNvPr id="42" name="Picture 41" descr="Excel2007_ProductIcon.png"/>
          <p:cNvPicPr>
            <a:picLocks noChangeAspect="1"/>
          </p:cNvPicPr>
          <p:nvPr/>
        </p:nvPicPr>
        <p:blipFill>
          <a:blip r:embed="rId8" cstate="print"/>
          <a:stretch>
            <a:fillRect/>
          </a:stretch>
        </p:blipFill>
        <p:spPr>
          <a:xfrm flipH="1">
            <a:off x="6359360" y="1895346"/>
            <a:ext cx="366050" cy="354368"/>
          </a:xfrm>
          <a:prstGeom prst="rect">
            <a:avLst/>
          </a:prstGeom>
          <a:noFill/>
          <a:ln>
            <a:noFill/>
          </a:ln>
          <a:effectLst>
            <a:outerShdw blurRad="50800" dist="38100" dir="2700000" algn="tl" rotWithShape="0">
              <a:prstClr val="black">
                <a:alpha val="40000"/>
              </a:prstClr>
            </a:outerShdw>
          </a:effectLst>
        </p:spPr>
      </p:pic>
      <p:pic>
        <p:nvPicPr>
          <p:cNvPr id="43" name="Picture 4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5289318" y="1895346"/>
            <a:ext cx="487553" cy="365760"/>
          </a:xfrm>
          <a:prstGeom prst="rect">
            <a:avLst/>
          </a:prstGeom>
          <a:noFill/>
          <a:ln>
            <a:noFill/>
          </a:ln>
          <a:effectLst>
            <a:outerShdw dist="35921" dir="2700000" algn="ctr" rotWithShape="0">
              <a:srgbClr val="93959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Rectangle 44"/>
          <p:cNvSpPr/>
          <p:nvPr/>
        </p:nvSpPr>
        <p:spPr>
          <a:xfrm flipH="1">
            <a:off x="8308302" y="1456434"/>
            <a:ext cx="814646" cy="246221"/>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smtClean="0">
                <a:solidFill>
                  <a:srgbClr val="505050"/>
                </a:solidFill>
                <a:latin typeface="Segoe UI" pitchFamily="34" charset="0"/>
                <a:ea typeface="Segoe UI" pitchFamily="34" charset="0"/>
                <a:cs typeface="Segoe UI" pitchFamily="34" charset="0"/>
              </a:rPr>
              <a:t>Third-Party</a:t>
            </a:r>
            <a:endParaRPr lang="en-US" sz="1000" kern="0" dirty="0">
              <a:solidFill>
                <a:srgbClr val="505050"/>
              </a:solidFill>
              <a:latin typeface="Segoe UI" pitchFamily="34" charset="0"/>
              <a:ea typeface="Segoe UI" pitchFamily="34" charset="0"/>
              <a:cs typeface="Segoe UI" pitchFamily="34" charset="0"/>
            </a:endParaRPr>
          </a:p>
        </p:txBody>
      </p:sp>
      <p:sp>
        <p:nvSpPr>
          <p:cNvPr id="46" name="Rectangle 45"/>
          <p:cNvSpPr/>
          <p:nvPr/>
        </p:nvSpPr>
        <p:spPr>
          <a:xfrm flipH="1">
            <a:off x="7262506" y="1456434"/>
            <a:ext cx="622286" cy="246221"/>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smtClean="0">
                <a:solidFill>
                  <a:srgbClr val="505050"/>
                </a:solidFill>
                <a:latin typeface="Segoe UI" pitchFamily="34" charset="0"/>
                <a:ea typeface="Segoe UI" pitchFamily="34" charset="0"/>
                <a:cs typeface="Segoe UI" pitchFamily="34" charset="0"/>
              </a:rPr>
              <a:t>Reports</a:t>
            </a:r>
            <a:endParaRPr lang="en-US" sz="1000" kern="0" dirty="0">
              <a:solidFill>
                <a:srgbClr val="505050"/>
              </a:solidFill>
              <a:latin typeface="Segoe UI" pitchFamily="34" charset="0"/>
              <a:ea typeface="Segoe UI" pitchFamily="34" charset="0"/>
              <a:cs typeface="Segoe UI" pitchFamily="34" charset="0"/>
            </a:endParaRPr>
          </a:p>
        </p:txBody>
      </p:sp>
      <p:sp>
        <p:nvSpPr>
          <p:cNvPr id="47" name="Rectangle 46"/>
          <p:cNvSpPr/>
          <p:nvPr/>
        </p:nvSpPr>
        <p:spPr>
          <a:xfrm flipH="1">
            <a:off x="6301243" y="1456434"/>
            <a:ext cx="500457" cy="246221"/>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a:solidFill>
                  <a:srgbClr val="505050"/>
                </a:solidFill>
                <a:latin typeface="Segoe UI" pitchFamily="34" charset="0"/>
                <a:ea typeface="Segoe UI" pitchFamily="34" charset="0"/>
                <a:cs typeface="Segoe UI" pitchFamily="34" charset="0"/>
              </a:rPr>
              <a:t>Excel </a:t>
            </a:r>
          </a:p>
        </p:txBody>
      </p:sp>
      <p:sp>
        <p:nvSpPr>
          <p:cNvPr id="48" name="Rectangle 47"/>
          <p:cNvSpPr/>
          <p:nvPr/>
        </p:nvSpPr>
        <p:spPr>
          <a:xfrm flipH="1">
            <a:off x="5123369" y="1456434"/>
            <a:ext cx="819455" cy="246221"/>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err="1">
                <a:solidFill>
                  <a:srgbClr val="505050"/>
                </a:solidFill>
                <a:latin typeface="Segoe UI" pitchFamily="34" charset="0"/>
                <a:ea typeface="Segoe UI" pitchFamily="34" charset="0"/>
                <a:cs typeface="Segoe UI" pitchFamily="34" charset="0"/>
              </a:rPr>
              <a:t>PowerPivot</a:t>
            </a:r>
            <a:endParaRPr lang="en-US" sz="1000" kern="0" dirty="0">
              <a:solidFill>
                <a:srgbClr val="505050"/>
              </a:solidFill>
              <a:latin typeface="Segoe UI" pitchFamily="34" charset="0"/>
              <a:ea typeface="Segoe UI" pitchFamily="34" charset="0"/>
              <a:cs typeface="Segoe UI" pitchFamily="34" charset="0"/>
            </a:endParaRPr>
          </a:p>
        </p:txBody>
      </p:sp>
      <p:sp>
        <p:nvSpPr>
          <p:cNvPr id="50" name="Rectangle 49"/>
          <p:cNvSpPr/>
          <p:nvPr/>
        </p:nvSpPr>
        <p:spPr>
          <a:xfrm flipH="1">
            <a:off x="4086281" y="1456434"/>
            <a:ext cx="843501" cy="246221"/>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smtClean="0">
                <a:solidFill>
                  <a:srgbClr val="505050"/>
                </a:solidFill>
                <a:latin typeface="Segoe UI" pitchFamily="34" charset="0"/>
                <a:ea typeface="Segoe UI" pitchFamily="34" charset="0"/>
                <a:cs typeface="Segoe UI" pitchFamily="34" charset="0"/>
              </a:rPr>
              <a:t>Power View</a:t>
            </a:r>
            <a:endParaRPr lang="en-US" sz="1000" kern="0" dirty="0">
              <a:solidFill>
                <a:srgbClr val="505050"/>
              </a:solidFill>
              <a:latin typeface="Segoe UI" pitchFamily="34" charset="0"/>
              <a:ea typeface="Segoe UI" pitchFamily="34" charset="0"/>
              <a:cs typeface="Segoe UI" pitchFamily="34" charset="0"/>
            </a:endParaRPr>
          </a:p>
        </p:txBody>
      </p:sp>
      <p:pic>
        <p:nvPicPr>
          <p:cNvPr id="57" name="Picture 56" descr="C:\from tstenvrouter\DVD\ResDVD36_Disk1_MS_Confidential\DVD_ART36\Artwork_Imagery\Icons - Illustrations\_ SEVEN STYLE\statistic pie chart share.png"/>
          <p:cNvPicPr>
            <a:picLocks noChangeAspect="1" noChangeArrowheads="1"/>
          </p:cNvPicPr>
          <p:nvPr/>
        </p:nvPicPr>
        <p:blipFill rotWithShape="1">
          <a:blip r:embed="rId10" cstate="print">
            <a:duotone>
              <a:srgbClr val="8557C9">
                <a:shade val="45000"/>
                <a:satMod val="135000"/>
              </a:srgbClr>
              <a:prstClr val="white"/>
            </a:duotone>
            <a:extLst>
              <a:ext uri="{28A0092B-C50C-407E-A947-70E740481C1C}">
                <a14:useLocalDpi xmlns:a14="http://schemas.microsoft.com/office/drawing/2010/main" val="0"/>
              </a:ext>
            </a:extLst>
          </a:blip>
          <a:srcRect/>
          <a:stretch/>
        </p:blipFill>
        <p:spPr bwMode="auto">
          <a:xfrm flipH="1">
            <a:off x="4160653" y="1895346"/>
            <a:ext cx="639149" cy="360510"/>
          </a:xfrm>
          <a:prstGeom prst="rect">
            <a:avLst/>
          </a:prstGeom>
          <a:effectLst/>
          <a:extLst>
            <a:ext uri="{909E8E84-426E-40DD-AFC4-6F175D3DCCD1}">
              <a14:hiddenFill xmlns:a14="http://schemas.microsoft.com/office/drawing/2010/main">
                <a:solidFill>
                  <a:srgbClr val="FFFFFF"/>
                </a:solidFill>
              </a14:hiddenFill>
            </a:ext>
          </a:extLst>
        </p:spPr>
      </p:pic>
      <p:pic>
        <p:nvPicPr>
          <p:cNvPr id="44" name="Picture 4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26444" y="1895346"/>
            <a:ext cx="487553" cy="315344"/>
          </a:xfrm>
          <a:prstGeom prst="rect">
            <a:avLst/>
          </a:prstGeom>
          <a:noFill/>
          <a:ln>
            <a:noFill/>
          </a:ln>
          <a:effectLst>
            <a:outerShdw dist="35921" dir="2700000" algn="ctr" rotWithShape="0">
              <a:srgbClr val="93959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Rectangle 48"/>
          <p:cNvSpPr/>
          <p:nvPr/>
        </p:nvSpPr>
        <p:spPr>
          <a:xfrm>
            <a:off x="3094037" y="1456434"/>
            <a:ext cx="797013" cy="400110"/>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pPr>
            <a:r>
              <a:rPr lang="en-US" sz="1000" kern="0" dirty="0">
                <a:solidFill>
                  <a:srgbClr val="505050"/>
                </a:solidFill>
                <a:latin typeface="Segoe UI" pitchFamily="34" charset="0"/>
                <a:ea typeface="Segoe UI" pitchFamily="34" charset="0"/>
                <a:cs typeface="Segoe UI" pitchFamily="34" charset="0"/>
              </a:rPr>
              <a:t>SharePoint</a:t>
            </a:r>
          </a:p>
          <a:p>
            <a:pPr algn="ctr" fontAlgn="auto">
              <a:spcBef>
                <a:spcPts val="0"/>
              </a:spcBef>
              <a:spcAft>
                <a:spcPts val="0"/>
              </a:spcAft>
            </a:pPr>
            <a:r>
              <a:rPr lang="en-US" sz="1000" kern="0" dirty="0">
                <a:solidFill>
                  <a:srgbClr val="505050"/>
                </a:solidFill>
                <a:latin typeface="Segoe UI" pitchFamily="34" charset="0"/>
                <a:ea typeface="Segoe UI" pitchFamily="34" charset="0"/>
                <a:cs typeface="Segoe UI" pitchFamily="34" charset="0"/>
              </a:rPr>
              <a:t>Insights</a:t>
            </a:r>
          </a:p>
        </p:txBody>
      </p:sp>
      <p:pic>
        <p:nvPicPr>
          <p:cNvPr id="51" name="Picture 50" descr="C:\from tstenvrouter\DVD\ResDVD36_Disk1_MS_Confidential\DVD_ART36\Artwork_Imagery\Icons - Illustrations\_ REAL VISTA STYLE\product finished stacked cube.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a:stretch/>
        </p:blipFill>
        <p:spPr bwMode="auto">
          <a:xfrm flipH="1">
            <a:off x="8401875" y="1895346"/>
            <a:ext cx="487553" cy="33714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9" name="Group 58"/>
          <p:cNvGrpSpPr/>
          <p:nvPr/>
        </p:nvGrpSpPr>
        <p:grpSpPr>
          <a:xfrm flipH="1">
            <a:off x="7433258" y="1895346"/>
            <a:ext cx="369754" cy="382716"/>
            <a:chOff x="5351927" y="1973262"/>
            <a:chExt cx="369754" cy="382716"/>
          </a:xfrm>
        </p:grpSpPr>
        <p:pic>
          <p:nvPicPr>
            <p:cNvPr id="54" name="Picture 53" descr="text_file_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499399" y="1973262"/>
              <a:ext cx="222282" cy="29422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descr="text_file_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425663" y="2017510"/>
              <a:ext cx="222282" cy="29422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55" descr="text_file_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51927" y="2061758"/>
              <a:ext cx="222282" cy="294220"/>
            </a:xfrm>
            <a:prstGeom prst="rect">
              <a:avLst/>
            </a:prstGeom>
            <a:noFill/>
            <a:extLst>
              <a:ext uri="{909E8E84-426E-40DD-AFC4-6F175D3DCCD1}">
                <a14:hiddenFill xmlns:a14="http://schemas.microsoft.com/office/drawing/2010/main">
                  <a:solidFill>
                    <a:srgbClr val="FFFFFF"/>
                  </a:solidFill>
                </a14:hiddenFill>
              </a:ext>
            </a:extLst>
          </p:spPr>
        </p:pic>
      </p:grpSp>
      <p:sp>
        <p:nvSpPr>
          <p:cNvPr id="61" name="Rectangle 60"/>
          <p:cNvSpPr/>
          <p:nvPr/>
        </p:nvSpPr>
        <p:spPr bwMode="auto">
          <a:xfrm>
            <a:off x="2713037" y="5698749"/>
            <a:ext cx="6754205" cy="1151313"/>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713037" y="4183061"/>
            <a:ext cx="5419311" cy="13716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9" name="Rectangle 68"/>
          <p:cNvSpPr/>
          <p:nvPr/>
        </p:nvSpPr>
        <p:spPr>
          <a:xfrm>
            <a:off x="5375416" y="5154552"/>
            <a:ext cx="1124026" cy="400110"/>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SQL Server</a:t>
            </a:r>
          </a:p>
          <a:p>
            <a:pPr algn="ctr">
              <a:defRPr/>
            </a:pPr>
            <a:r>
              <a:rPr lang="de-DE" sz="1000" kern="0" dirty="0" smtClean="0">
                <a:solidFill>
                  <a:srgbClr val="5E5E5E"/>
                </a:solidFill>
              </a:rPr>
              <a:t>Data Warehouse</a:t>
            </a:r>
            <a:endParaRPr lang="en-US" sz="1000" kern="0" dirty="0">
              <a:solidFill>
                <a:srgbClr val="5E5E5E"/>
              </a:solidFill>
            </a:endParaRPr>
          </a:p>
        </p:txBody>
      </p:sp>
      <p:sp>
        <p:nvSpPr>
          <p:cNvPr id="70" name="Rectangle 69"/>
          <p:cNvSpPr/>
          <p:nvPr/>
        </p:nvSpPr>
        <p:spPr>
          <a:xfrm>
            <a:off x="2865437" y="5052634"/>
            <a:ext cx="1297151"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SQL Server</a:t>
            </a:r>
          </a:p>
          <a:p>
            <a:pPr algn="ctr">
              <a:defRPr/>
            </a:pPr>
            <a:r>
              <a:rPr lang="de-DE" sz="1000" kern="0" dirty="0" smtClean="0">
                <a:solidFill>
                  <a:srgbClr val="5E5E5E"/>
                </a:solidFill>
              </a:rPr>
              <a:t>Integration Services</a:t>
            </a:r>
            <a:endParaRPr lang="en-US" sz="1000" kern="0" dirty="0">
              <a:solidFill>
                <a:srgbClr val="5E5E5E"/>
              </a:solidFill>
            </a:endParaRPr>
          </a:p>
        </p:txBody>
      </p:sp>
      <p:cxnSp>
        <p:nvCxnSpPr>
          <p:cNvPr id="71" name="Elbow Connector 60"/>
          <p:cNvCxnSpPr/>
          <p:nvPr/>
        </p:nvCxnSpPr>
        <p:spPr>
          <a:xfrm flipH="1">
            <a:off x="4194194" y="5252689"/>
            <a:ext cx="617109" cy="0"/>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sp>
        <p:nvSpPr>
          <p:cNvPr id="75" name="Rectangle 74"/>
          <p:cNvSpPr/>
          <p:nvPr/>
        </p:nvSpPr>
        <p:spPr>
          <a:xfrm>
            <a:off x="3842867" y="4335462"/>
            <a:ext cx="1127232"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SQL Server</a:t>
            </a:r>
          </a:p>
          <a:p>
            <a:pPr algn="ctr">
              <a:defRPr/>
            </a:pPr>
            <a:r>
              <a:rPr lang="de-DE" sz="1000" kern="0" dirty="0" smtClean="0">
                <a:solidFill>
                  <a:srgbClr val="5E5E5E"/>
                </a:solidFill>
              </a:rPr>
              <a:t>Analysis Services</a:t>
            </a:r>
            <a:endParaRPr lang="en-US" sz="1000" kern="0" dirty="0">
              <a:solidFill>
                <a:srgbClr val="5E5E5E"/>
              </a:solidFill>
            </a:endParaRPr>
          </a:p>
        </p:txBody>
      </p:sp>
      <p:sp>
        <p:nvSpPr>
          <p:cNvPr id="76" name="Rectangle 75"/>
          <p:cNvSpPr/>
          <p:nvPr/>
        </p:nvSpPr>
        <p:spPr>
          <a:xfrm>
            <a:off x="5174802" y="4335462"/>
            <a:ext cx="1199367"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SQL Server</a:t>
            </a:r>
          </a:p>
          <a:p>
            <a:pPr algn="ctr">
              <a:defRPr/>
            </a:pPr>
            <a:r>
              <a:rPr lang="de-DE" sz="1000" kern="0" dirty="0" smtClean="0">
                <a:solidFill>
                  <a:srgbClr val="5E5E5E"/>
                </a:solidFill>
              </a:rPr>
              <a:t>ReportingServices</a:t>
            </a:r>
            <a:endParaRPr lang="en-US" sz="1000" kern="0" dirty="0">
              <a:solidFill>
                <a:srgbClr val="5E5E5E"/>
              </a:solidFill>
            </a:endParaRPr>
          </a:p>
        </p:txBody>
      </p:sp>
      <p:cxnSp>
        <p:nvCxnSpPr>
          <p:cNvPr id="78" name="Elbow Connector 60"/>
          <p:cNvCxnSpPr/>
          <p:nvPr/>
        </p:nvCxnSpPr>
        <p:spPr>
          <a:xfrm>
            <a:off x="4441966" y="4725942"/>
            <a:ext cx="0" cy="296488"/>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cxnSp>
        <p:nvCxnSpPr>
          <p:cNvPr id="79" name="Elbow Connector 60"/>
          <p:cNvCxnSpPr/>
          <p:nvPr/>
        </p:nvCxnSpPr>
        <p:spPr>
          <a:xfrm>
            <a:off x="5797438" y="4716462"/>
            <a:ext cx="0" cy="296488"/>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cxnSp>
        <p:nvCxnSpPr>
          <p:cNvPr id="80" name="Elbow Connector 60"/>
          <p:cNvCxnSpPr/>
          <p:nvPr/>
        </p:nvCxnSpPr>
        <p:spPr>
          <a:xfrm flipH="1">
            <a:off x="4441966" y="5021262"/>
            <a:ext cx="1355472" cy="0"/>
          </a:xfrm>
          <a:prstGeom prst="straightConnector1">
            <a:avLst/>
          </a:prstGeom>
          <a:noFill/>
          <a:ln w="28575" cap="flat" cmpd="sng" algn="ctr">
            <a:solidFill>
              <a:schemeClr val="accent1">
                <a:alpha val="76000"/>
              </a:schemeClr>
            </a:solidFill>
            <a:prstDash val="solid"/>
            <a:headEnd type="none" w="med" len="med"/>
            <a:tailEnd type="none" w="med" len="med"/>
          </a:ln>
          <a:effectLst/>
        </p:spPr>
      </p:cxnSp>
      <p:grpSp>
        <p:nvGrpSpPr>
          <p:cNvPr id="68" name="Group 67"/>
          <p:cNvGrpSpPr/>
          <p:nvPr/>
        </p:nvGrpSpPr>
        <p:grpSpPr>
          <a:xfrm>
            <a:off x="4823547" y="4945062"/>
            <a:ext cx="601110" cy="545130"/>
            <a:chOff x="7398811" y="4640262"/>
            <a:chExt cx="601110" cy="545130"/>
          </a:xfrm>
        </p:grpSpPr>
        <p:pic>
          <p:nvPicPr>
            <p:cNvPr id="39" name="Picture 3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398811" y="4640262"/>
              <a:ext cx="400740" cy="490907"/>
            </a:xfrm>
            <a:prstGeom prst="rect">
              <a:avLst/>
            </a:prstGeom>
          </p:spPr>
        </p:pic>
        <p:pic>
          <p:nvPicPr>
            <p:cNvPr id="63" name="Picture 6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599181" y="4694485"/>
              <a:ext cx="400740" cy="490907"/>
            </a:xfrm>
            <a:prstGeom prst="rect">
              <a:avLst/>
            </a:prstGeom>
          </p:spPr>
        </p:pic>
      </p:grpSp>
      <p:sp>
        <p:nvSpPr>
          <p:cNvPr id="85" name="Rectangle 84"/>
          <p:cNvSpPr/>
          <p:nvPr/>
        </p:nvSpPr>
        <p:spPr>
          <a:xfrm>
            <a:off x="6682561" y="5043117"/>
            <a:ext cx="1364476"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SQL Server</a:t>
            </a:r>
          </a:p>
          <a:p>
            <a:pPr algn="ctr">
              <a:defRPr/>
            </a:pPr>
            <a:r>
              <a:rPr lang="de-DE" sz="1000" kern="0" dirty="0" smtClean="0">
                <a:solidFill>
                  <a:srgbClr val="5E5E5E"/>
                </a:solidFill>
              </a:rPr>
              <a:t>Master Data Services</a:t>
            </a:r>
            <a:endParaRPr lang="en-US" sz="1000" kern="0" dirty="0">
              <a:solidFill>
                <a:srgbClr val="5E5E5E"/>
              </a:solidFill>
            </a:endParaRPr>
          </a:p>
        </p:txBody>
      </p:sp>
      <p:cxnSp>
        <p:nvCxnSpPr>
          <p:cNvPr id="88" name="Elbow Connector 60"/>
          <p:cNvCxnSpPr/>
          <p:nvPr/>
        </p:nvCxnSpPr>
        <p:spPr>
          <a:xfrm>
            <a:off x="8745837" y="2506662"/>
            <a:ext cx="0" cy="3192087"/>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cxnSp>
        <p:nvCxnSpPr>
          <p:cNvPr id="90" name="Elbow Connector 60"/>
          <p:cNvCxnSpPr/>
          <p:nvPr/>
        </p:nvCxnSpPr>
        <p:spPr>
          <a:xfrm>
            <a:off x="7544399" y="2506662"/>
            <a:ext cx="0" cy="1676399"/>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sp>
        <p:nvSpPr>
          <p:cNvPr id="96" name="Rectangle 95"/>
          <p:cNvSpPr/>
          <p:nvPr/>
        </p:nvSpPr>
        <p:spPr bwMode="auto">
          <a:xfrm>
            <a:off x="2713037" y="2659061"/>
            <a:ext cx="4316197" cy="13716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8" name="Elbow Connector 60"/>
          <p:cNvCxnSpPr/>
          <p:nvPr/>
        </p:nvCxnSpPr>
        <p:spPr>
          <a:xfrm>
            <a:off x="4871135" y="2468561"/>
            <a:ext cx="0" cy="190500"/>
          </a:xfrm>
          <a:prstGeom prst="straightConnector1">
            <a:avLst/>
          </a:prstGeom>
          <a:noFill/>
          <a:ln w="28575" cap="flat" cmpd="sng" algn="ctr">
            <a:solidFill>
              <a:schemeClr val="accent1">
                <a:alpha val="76000"/>
              </a:schemeClr>
            </a:solidFill>
            <a:prstDash val="solid"/>
            <a:headEnd type="arrow" w="med" len="med"/>
            <a:tailEnd type="none" w="med" len="med"/>
          </a:ln>
          <a:effectLst/>
        </p:spPr>
      </p:cxnSp>
      <p:sp>
        <p:nvSpPr>
          <p:cNvPr id="101" name="Rectangle 100"/>
          <p:cNvSpPr/>
          <p:nvPr/>
        </p:nvSpPr>
        <p:spPr>
          <a:xfrm>
            <a:off x="2713037" y="2666269"/>
            <a:ext cx="1186543" cy="246221"/>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smtClean="0">
                <a:solidFill>
                  <a:srgbClr val="5E5E5E"/>
                </a:solidFill>
              </a:rPr>
              <a:t>SharePoint Server</a:t>
            </a:r>
            <a:endParaRPr lang="en-US" sz="1000" kern="0" dirty="0">
              <a:solidFill>
                <a:srgbClr val="5E5E5E"/>
              </a:solidFill>
            </a:endParaRPr>
          </a:p>
        </p:txBody>
      </p:sp>
      <p:sp>
        <p:nvSpPr>
          <p:cNvPr id="102" name="Rectangle 101"/>
          <p:cNvSpPr/>
          <p:nvPr/>
        </p:nvSpPr>
        <p:spPr>
          <a:xfrm>
            <a:off x="4309966" y="3360723"/>
            <a:ext cx="954107" cy="24622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de-DE" sz="1000" kern="0" dirty="0" smtClean="0">
                <a:solidFill>
                  <a:srgbClr val="5E5E5E"/>
                </a:solidFill>
              </a:rPr>
              <a:t>Excel Services</a:t>
            </a:r>
            <a:endParaRPr lang="en-US" sz="1000" kern="0" dirty="0">
              <a:solidFill>
                <a:srgbClr val="5E5E5E"/>
              </a:solidFill>
            </a:endParaRPr>
          </a:p>
        </p:txBody>
      </p:sp>
      <p:sp>
        <p:nvSpPr>
          <p:cNvPr id="103" name="Rectangle 102"/>
          <p:cNvSpPr/>
          <p:nvPr/>
        </p:nvSpPr>
        <p:spPr>
          <a:xfrm>
            <a:off x="3084327" y="2963862"/>
            <a:ext cx="562976" cy="24622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de-DE" sz="1000" kern="0" dirty="0" smtClean="0">
                <a:solidFill>
                  <a:srgbClr val="5E5E5E"/>
                </a:solidFill>
              </a:rPr>
              <a:t>Search</a:t>
            </a:r>
            <a:endParaRPr lang="en-US" sz="1000" kern="0" dirty="0">
              <a:solidFill>
                <a:srgbClr val="5E5E5E"/>
              </a:solidFill>
            </a:endParaRPr>
          </a:p>
        </p:txBody>
      </p:sp>
      <p:sp>
        <p:nvSpPr>
          <p:cNvPr id="104" name="Rectangle 103"/>
          <p:cNvSpPr/>
          <p:nvPr/>
        </p:nvSpPr>
        <p:spPr>
          <a:xfrm>
            <a:off x="2911548" y="3344862"/>
            <a:ext cx="944489" cy="24622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de-DE" sz="1000" kern="0" dirty="0" smtClean="0">
                <a:solidFill>
                  <a:srgbClr val="5E5E5E"/>
                </a:solidFill>
              </a:rPr>
              <a:t>Visio Services</a:t>
            </a:r>
            <a:endParaRPr lang="en-US" sz="1000" kern="0" dirty="0">
              <a:solidFill>
                <a:srgbClr val="5E5E5E"/>
              </a:solidFill>
            </a:endParaRPr>
          </a:p>
        </p:txBody>
      </p:sp>
      <p:sp>
        <p:nvSpPr>
          <p:cNvPr id="105" name="Rectangle 104"/>
          <p:cNvSpPr/>
          <p:nvPr/>
        </p:nvSpPr>
        <p:spPr>
          <a:xfrm>
            <a:off x="3779837" y="2963862"/>
            <a:ext cx="1686680" cy="24622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de-DE" sz="1000" kern="0" dirty="0" smtClean="0">
                <a:solidFill>
                  <a:srgbClr val="5E5E5E"/>
                </a:solidFill>
              </a:rPr>
              <a:t>PerformancePoint Services</a:t>
            </a:r>
            <a:endParaRPr lang="en-US" sz="1000" kern="0" dirty="0">
              <a:solidFill>
                <a:srgbClr val="5E5E5E"/>
              </a:solidFill>
            </a:endParaRPr>
          </a:p>
        </p:txBody>
      </p:sp>
      <p:sp>
        <p:nvSpPr>
          <p:cNvPr id="106" name="Rectangle 105"/>
          <p:cNvSpPr/>
          <p:nvPr/>
        </p:nvSpPr>
        <p:spPr>
          <a:xfrm>
            <a:off x="5605697" y="2798787"/>
            <a:ext cx="1245855" cy="24622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de-DE" sz="1000" kern="0" dirty="0" smtClean="0">
                <a:solidFill>
                  <a:srgbClr val="5E5E5E"/>
                </a:solidFill>
              </a:rPr>
              <a:t>PowerPivot Add-In</a:t>
            </a:r>
            <a:endParaRPr lang="en-US" sz="1000" kern="0" dirty="0">
              <a:solidFill>
                <a:srgbClr val="5E5E5E"/>
              </a:solidFill>
            </a:endParaRPr>
          </a:p>
        </p:txBody>
      </p:sp>
      <p:sp>
        <p:nvSpPr>
          <p:cNvPr id="107" name="Rectangle 106"/>
          <p:cNvSpPr/>
          <p:nvPr/>
        </p:nvSpPr>
        <p:spPr>
          <a:xfrm>
            <a:off x="5611651" y="3173352"/>
            <a:ext cx="1239901"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de-DE" sz="1000" kern="0" dirty="0" smtClean="0">
                <a:solidFill>
                  <a:srgbClr val="5E5E5E"/>
                </a:solidFill>
              </a:rPr>
              <a:t>Reporting Services Power View</a:t>
            </a:r>
            <a:endParaRPr lang="en-US" sz="1000" kern="0" dirty="0">
              <a:solidFill>
                <a:srgbClr val="5E5E5E"/>
              </a:solidFill>
            </a:endParaRPr>
          </a:p>
        </p:txBody>
      </p:sp>
      <p:sp>
        <p:nvSpPr>
          <p:cNvPr id="108" name="Rectangle 107"/>
          <p:cNvSpPr/>
          <p:nvPr/>
        </p:nvSpPr>
        <p:spPr>
          <a:xfrm>
            <a:off x="3492543" y="3708241"/>
            <a:ext cx="2409634" cy="246221"/>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000" kern="0" dirty="0">
                <a:solidFill>
                  <a:srgbClr val="5E5E5E"/>
                </a:solidFill>
              </a:rPr>
              <a:t>Audit and Control Management Server </a:t>
            </a:r>
          </a:p>
        </p:txBody>
      </p:sp>
      <p:cxnSp>
        <p:nvCxnSpPr>
          <p:cNvPr id="109" name="Straight Connector 108"/>
          <p:cNvCxnSpPr/>
          <p:nvPr/>
        </p:nvCxnSpPr>
        <p:spPr>
          <a:xfrm>
            <a:off x="884237" y="4106862"/>
            <a:ext cx="9829800" cy="0"/>
          </a:xfrm>
          <a:prstGeom prst="line">
            <a:avLst/>
          </a:prstGeom>
          <a:ln w="12700">
            <a:prstDash val="dashDot"/>
            <a:headEnd type="none"/>
            <a:tailEnd type="none"/>
          </a:ln>
        </p:spPr>
        <p:style>
          <a:lnRef idx="3">
            <a:schemeClr val="dk1"/>
          </a:lnRef>
          <a:fillRef idx="0">
            <a:schemeClr val="dk1"/>
          </a:fillRef>
          <a:effectRef idx="2">
            <a:schemeClr val="dk1"/>
          </a:effectRef>
          <a:fontRef idx="minor">
            <a:schemeClr val="tx1"/>
          </a:fontRef>
        </p:style>
      </p:cxnSp>
      <p:sp>
        <p:nvSpPr>
          <p:cNvPr id="110" name="TextBox 12"/>
          <p:cNvSpPr txBox="1"/>
          <p:nvPr/>
        </p:nvSpPr>
        <p:spPr>
          <a:xfrm rot="16200000">
            <a:off x="1934222" y="6085898"/>
            <a:ext cx="1151313" cy="377013"/>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smtClean="0">
                <a:solidFill>
                  <a:sysClr val="windowText" lastClr="000000"/>
                </a:solidFill>
                <a:latin typeface="Calibri"/>
              </a:rPr>
              <a:t>Data Tier</a:t>
            </a:r>
          </a:p>
        </p:txBody>
      </p:sp>
      <p:sp>
        <p:nvSpPr>
          <p:cNvPr id="111" name="TextBox 12"/>
          <p:cNvSpPr txBox="1"/>
          <p:nvPr/>
        </p:nvSpPr>
        <p:spPr>
          <a:xfrm>
            <a:off x="8889428" y="3895884"/>
            <a:ext cx="3352800" cy="439578"/>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smtClean="0">
                <a:solidFill>
                  <a:srgbClr val="FFFFFF">
                    <a:lumMod val="50000"/>
                  </a:srgbClr>
                </a:solidFill>
                <a:latin typeface="Calibri"/>
              </a:rPr>
              <a:t>Self-Service BI Governance</a:t>
            </a:r>
          </a:p>
          <a:p>
            <a:pPr algn="ctr" defTabSz="914400">
              <a:defRPr/>
            </a:pPr>
            <a:r>
              <a:rPr lang="en-US" sz="1400" b="1" dirty="0" smtClean="0">
                <a:solidFill>
                  <a:srgbClr val="FFFFFF">
                    <a:lumMod val="50000"/>
                  </a:srgbClr>
                </a:solidFill>
                <a:latin typeface="Calibri"/>
              </a:rPr>
              <a:t>Corporate BI and Data Governance</a:t>
            </a:r>
          </a:p>
        </p:txBody>
      </p:sp>
      <p:sp>
        <p:nvSpPr>
          <p:cNvPr id="112" name="TextBox 12"/>
          <p:cNvSpPr txBox="1"/>
          <p:nvPr/>
        </p:nvSpPr>
        <p:spPr>
          <a:xfrm rot="16200000">
            <a:off x="1822379" y="4680354"/>
            <a:ext cx="1371600" cy="377013"/>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smtClean="0">
                <a:solidFill>
                  <a:sysClr val="windowText" lastClr="000000"/>
                </a:solidFill>
                <a:latin typeface="Calibri"/>
              </a:rPr>
              <a:t>Information Tier</a:t>
            </a:r>
          </a:p>
        </p:txBody>
      </p:sp>
      <p:sp>
        <p:nvSpPr>
          <p:cNvPr id="113" name="TextBox 12"/>
          <p:cNvSpPr txBox="1"/>
          <p:nvPr/>
        </p:nvSpPr>
        <p:spPr>
          <a:xfrm rot="16200000">
            <a:off x="1822379" y="3156355"/>
            <a:ext cx="1371600" cy="377013"/>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smtClean="0">
                <a:solidFill>
                  <a:sysClr val="windowText" lastClr="000000"/>
                </a:solidFill>
                <a:latin typeface="Calibri"/>
              </a:rPr>
              <a:t>Presentation Tier</a:t>
            </a:r>
          </a:p>
        </p:txBody>
      </p:sp>
      <p:sp>
        <p:nvSpPr>
          <p:cNvPr id="114" name="TextBox 12"/>
          <p:cNvSpPr txBox="1"/>
          <p:nvPr/>
        </p:nvSpPr>
        <p:spPr>
          <a:xfrm rot="16200000">
            <a:off x="1930823" y="1708555"/>
            <a:ext cx="1151313" cy="377013"/>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smtClean="0">
                <a:solidFill>
                  <a:sysClr val="windowText" lastClr="000000"/>
                </a:solidFill>
                <a:latin typeface="Calibri"/>
              </a:rPr>
              <a:t>Client Tier</a:t>
            </a:r>
          </a:p>
        </p:txBody>
      </p:sp>
    </p:spTree>
    <p:extLst>
      <p:ext uri="{BB962C8B-B14F-4D97-AF65-F5344CB8AC3E}">
        <p14:creationId xmlns:p14="http://schemas.microsoft.com/office/powerpoint/2010/main" val="353769708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Establishing a Self-Service BI Environment</a:t>
            </a:r>
            <a:endParaRPr lang="en-US" dirty="0"/>
          </a:p>
        </p:txBody>
      </p:sp>
      <p:sp>
        <p:nvSpPr>
          <p:cNvPr id="3" name="Rounded Rectangle 2"/>
          <p:cNvSpPr/>
          <p:nvPr/>
        </p:nvSpPr>
        <p:spPr>
          <a:xfrm>
            <a:off x="7776939" y="3308166"/>
            <a:ext cx="1896440" cy="966550"/>
          </a:xfrm>
          <a:prstGeom prst="roundRect">
            <a:avLst>
              <a:gd name="adj" fmla="val 6945"/>
            </a:avLst>
          </a:prstGeom>
          <a:ln/>
        </p:spPr>
        <p:style>
          <a:lnRef idx="2">
            <a:schemeClr val="accent4"/>
          </a:lnRef>
          <a:fillRef idx="1">
            <a:schemeClr val="lt1"/>
          </a:fillRef>
          <a:effectRef idx="0">
            <a:schemeClr val="accent4"/>
          </a:effectRef>
          <a:fontRef idx="minor">
            <a:schemeClr val="dk1"/>
          </a:fontRef>
        </p:style>
        <p:txBody>
          <a:bodyPr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rgbClr val="505050"/>
                </a:solidFill>
              </a:rPr>
              <a:t>SQL </a:t>
            </a:r>
            <a:r>
              <a:rPr lang="en-US" sz="1000" dirty="0">
                <a:solidFill>
                  <a:srgbClr val="505050"/>
                </a:solidFill>
              </a:rPr>
              <a:t>Server Database </a:t>
            </a:r>
            <a:r>
              <a:rPr lang="en-US" sz="1000" dirty="0" smtClean="0">
                <a:solidFill>
                  <a:srgbClr val="505050"/>
                </a:solidFill>
              </a:rPr>
              <a:t>Engine</a:t>
            </a:r>
            <a:endParaRPr lang="en-US" sz="1000" dirty="0">
              <a:solidFill>
                <a:srgbClr val="505050"/>
              </a:solidFill>
            </a:endParaRPr>
          </a:p>
        </p:txBody>
      </p:sp>
      <p:sp>
        <p:nvSpPr>
          <p:cNvPr id="4" name="Rounded Rectangle 3"/>
          <p:cNvSpPr/>
          <p:nvPr/>
        </p:nvSpPr>
        <p:spPr>
          <a:xfrm>
            <a:off x="7776939" y="1876111"/>
            <a:ext cx="1896440" cy="1101231"/>
          </a:xfrm>
          <a:prstGeom prst="roundRect">
            <a:avLst>
              <a:gd name="adj" fmla="val 6945"/>
            </a:avLst>
          </a:prstGeom>
          <a:ln/>
        </p:spPr>
        <p:style>
          <a:lnRef idx="2">
            <a:schemeClr val="accent4"/>
          </a:lnRef>
          <a:fillRef idx="1">
            <a:schemeClr val="lt1"/>
          </a:fillRef>
          <a:effectRef idx="0">
            <a:schemeClr val="accent4"/>
          </a:effectRef>
          <a:fontRef idx="minor">
            <a:schemeClr val="dk1"/>
          </a:fontRef>
        </p:style>
        <p:txBody>
          <a:bodyPr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rgbClr val="505050"/>
                </a:solidFill>
              </a:rPr>
              <a:t>SQL Server Analysis </a:t>
            </a:r>
            <a:r>
              <a:rPr lang="en-US" sz="1000" dirty="0">
                <a:solidFill>
                  <a:srgbClr val="505050"/>
                </a:solidFill>
              </a:rPr>
              <a:t>Services </a:t>
            </a:r>
          </a:p>
        </p:txBody>
      </p:sp>
      <p:sp>
        <p:nvSpPr>
          <p:cNvPr id="5" name="Rounded Rectangle 4"/>
          <p:cNvSpPr/>
          <p:nvPr/>
        </p:nvSpPr>
        <p:spPr>
          <a:xfrm>
            <a:off x="5786519" y="1876112"/>
            <a:ext cx="1896440" cy="2398604"/>
          </a:xfrm>
          <a:prstGeom prst="roundRect">
            <a:avLst>
              <a:gd name="adj" fmla="val 6945"/>
            </a:avLst>
          </a:prstGeom>
          <a:ln/>
        </p:spPr>
        <p:style>
          <a:lnRef idx="2">
            <a:schemeClr val="accent4"/>
          </a:lnRef>
          <a:fillRef idx="1">
            <a:schemeClr val="lt1"/>
          </a:fillRef>
          <a:effectRef idx="0">
            <a:schemeClr val="accent4"/>
          </a:effectRef>
          <a:fontRef idx="minor">
            <a:schemeClr val="dk1"/>
          </a:fontRef>
        </p:style>
        <p:txBody>
          <a:bodyPr lIns="0" rIns="0"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solidFill>
                  <a:srgbClr val="505050"/>
                </a:solidFill>
              </a:rPr>
              <a:t>Reporting Services Power View</a:t>
            </a:r>
          </a:p>
          <a:p>
            <a:pPr algn="ctr"/>
            <a:r>
              <a:rPr lang="de-DE" sz="1000" dirty="0" smtClean="0">
                <a:solidFill>
                  <a:srgbClr val="505050"/>
                </a:solidFill>
              </a:rPr>
              <a:t>PerformancePoint Services</a:t>
            </a:r>
            <a:endParaRPr lang="en-US" sz="1000" dirty="0" smtClean="0">
              <a:solidFill>
                <a:srgbClr val="505050"/>
              </a:solidFill>
            </a:endParaRPr>
          </a:p>
          <a:p>
            <a:pPr algn="ctr"/>
            <a:r>
              <a:rPr lang="de-DE" sz="1000" dirty="0" smtClean="0">
                <a:solidFill>
                  <a:srgbClr val="505050"/>
                </a:solidFill>
              </a:rPr>
              <a:t>Excel Services</a:t>
            </a:r>
          </a:p>
          <a:p>
            <a:pPr algn="ctr"/>
            <a:r>
              <a:rPr lang="de-DE" sz="1000" dirty="0" smtClean="0">
                <a:solidFill>
                  <a:srgbClr val="505050"/>
                </a:solidFill>
              </a:rPr>
              <a:t>Visio Services</a:t>
            </a:r>
            <a:endParaRPr lang="en-US" sz="1000" dirty="0" smtClean="0">
              <a:solidFill>
                <a:srgbClr val="505050"/>
              </a:solidFill>
            </a:endParaRPr>
          </a:p>
          <a:p>
            <a:pPr algn="ctr"/>
            <a:r>
              <a:rPr lang="en-US" sz="1000" dirty="0" smtClean="0">
                <a:solidFill>
                  <a:srgbClr val="505050"/>
                </a:solidFill>
              </a:rPr>
              <a:t>SharePoint </a:t>
            </a:r>
            <a:r>
              <a:rPr lang="en-US" sz="1000" dirty="0">
                <a:solidFill>
                  <a:srgbClr val="505050"/>
                </a:solidFill>
              </a:rPr>
              <a:t>2013 Enterprise</a:t>
            </a:r>
          </a:p>
        </p:txBody>
      </p:sp>
      <p:grpSp>
        <p:nvGrpSpPr>
          <p:cNvPr id="6" name="Group 5"/>
          <p:cNvGrpSpPr/>
          <p:nvPr/>
        </p:nvGrpSpPr>
        <p:grpSpPr>
          <a:xfrm>
            <a:off x="6319919" y="2034903"/>
            <a:ext cx="914400" cy="1222177"/>
            <a:chOff x="5958943" y="5156329"/>
            <a:chExt cx="914400" cy="1222177"/>
          </a:xfrm>
        </p:grpSpPr>
        <p:pic>
          <p:nvPicPr>
            <p:cNvPr id="12" name="Picture 11"/>
            <p:cNvPicPr>
              <a:picLocks noChangeAspect="1" noChangeArrowheads="1"/>
            </p:cNvPicPr>
            <p:nvPr/>
          </p:nvPicPr>
          <p:blipFill>
            <a:blip r:embed="rId2" cstate="print"/>
            <a:srcRect/>
            <a:stretch>
              <a:fillRect/>
            </a:stretch>
          </p:blipFill>
          <p:spPr bwMode="auto">
            <a:xfrm>
              <a:off x="5984059" y="5472241"/>
              <a:ext cx="457768" cy="467416"/>
            </a:xfrm>
            <a:prstGeom prst="rect">
              <a:avLst/>
            </a:prstGeom>
            <a:noFill/>
            <a:ln w="9525">
              <a:noFill/>
              <a:miter lim="800000"/>
              <a:headEnd/>
              <a:tailEnd/>
            </a:ln>
            <a:effectLst/>
          </p:spPr>
        </p:pic>
        <p:grpSp>
          <p:nvGrpSpPr>
            <p:cNvPr id="13" name="Group 12"/>
            <p:cNvGrpSpPr/>
            <p:nvPr/>
          </p:nvGrpSpPr>
          <p:grpSpPr>
            <a:xfrm>
              <a:off x="5958943" y="5156329"/>
              <a:ext cx="914400" cy="1222177"/>
              <a:chOff x="7239000" y="3200400"/>
              <a:chExt cx="1143000" cy="1496194"/>
            </a:xfrm>
          </p:grpSpPr>
          <p:pic>
            <p:nvPicPr>
              <p:cNvPr id="14" name="Picture 13"/>
              <p:cNvPicPr>
                <a:picLocks noChangeAspect="1" noChangeArrowheads="1"/>
              </p:cNvPicPr>
              <p:nvPr/>
            </p:nvPicPr>
            <p:blipFill>
              <a:blip r:embed="rId3" cstate="print"/>
              <a:srcRect/>
              <a:stretch>
                <a:fillRect/>
              </a:stretch>
            </p:blipFill>
            <p:spPr bwMode="auto">
              <a:xfrm>
                <a:off x="7239000" y="3200400"/>
                <a:ext cx="1143000" cy="1496194"/>
              </a:xfrm>
              <a:prstGeom prst="rect">
                <a:avLst/>
              </a:prstGeom>
              <a:noFill/>
              <a:ln w="9525">
                <a:noFill/>
                <a:miter lim="800000"/>
                <a:headEnd/>
                <a:tailEnd/>
              </a:ln>
              <a:effectLst/>
            </p:spPr>
          </p:pic>
          <p:pic>
            <p:nvPicPr>
              <p:cNvPr id="15" name="Picture 14"/>
              <p:cNvPicPr>
                <a:picLocks noChangeAspect="1" noChangeArrowheads="1"/>
              </p:cNvPicPr>
              <p:nvPr/>
            </p:nvPicPr>
            <p:blipFill>
              <a:blip r:embed="rId2" cstate="print"/>
              <a:srcRect/>
              <a:stretch>
                <a:fillRect/>
              </a:stretch>
            </p:blipFill>
            <p:spPr bwMode="auto">
              <a:xfrm>
                <a:off x="7749589" y="3931753"/>
                <a:ext cx="572210" cy="572212"/>
              </a:xfrm>
              <a:prstGeom prst="rect">
                <a:avLst/>
              </a:prstGeom>
              <a:noFill/>
              <a:ln w="9525">
                <a:noFill/>
                <a:miter lim="800000"/>
                <a:headEnd/>
                <a:tailEnd/>
              </a:ln>
              <a:effectLst/>
            </p:spPr>
          </p:pic>
        </p:grpSp>
      </p:grpSp>
      <p:grpSp>
        <p:nvGrpSpPr>
          <p:cNvPr id="7" name="Group 6"/>
          <p:cNvGrpSpPr/>
          <p:nvPr/>
        </p:nvGrpSpPr>
        <p:grpSpPr>
          <a:xfrm>
            <a:off x="8289079" y="2843059"/>
            <a:ext cx="914400" cy="1206034"/>
            <a:chOff x="6400800" y="5288583"/>
            <a:chExt cx="1143000" cy="1496194"/>
          </a:xfrm>
        </p:grpSpPr>
        <p:pic>
          <p:nvPicPr>
            <p:cNvPr id="10" name="Picture 9"/>
            <p:cNvPicPr>
              <a:picLocks noChangeAspect="1" noChangeArrowheads="1"/>
            </p:cNvPicPr>
            <p:nvPr/>
          </p:nvPicPr>
          <p:blipFill>
            <a:blip r:embed="rId3" cstate="print"/>
            <a:srcRect/>
            <a:stretch>
              <a:fillRect/>
            </a:stretch>
          </p:blipFill>
          <p:spPr bwMode="auto">
            <a:xfrm>
              <a:off x="6400800" y="5288583"/>
              <a:ext cx="1143000" cy="1496194"/>
            </a:xfrm>
            <a:prstGeom prst="rect">
              <a:avLst/>
            </a:prstGeom>
            <a:noFill/>
            <a:ln w="9525">
              <a:noFill/>
              <a:miter lim="800000"/>
              <a:headEnd/>
              <a:tailEnd/>
            </a:ln>
            <a:effectLst/>
          </p:spPr>
        </p:pic>
        <p:pic>
          <p:nvPicPr>
            <p:cNvPr id="11" name="Picture 10"/>
            <p:cNvPicPr>
              <a:picLocks noChangeAspect="1" noChangeArrowheads="1"/>
            </p:cNvPicPr>
            <p:nvPr/>
          </p:nvPicPr>
          <p:blipFill>
            <a:blip r:embed="rId4" cstate="print"/>
            <a:srcRect/>
            <a:stretch>
              <a:fillRect/>
            </a:stretch>
          </p:blipFill>
          <p:spPr bwMode="auto">
            <a:xfrm>
              <a:off x="6946900" y="6091411"/>
              <a:ext cx="444500" cy="533400"/>
            </a:xfrm>
            <a:prstGeom prst="rect">
              <a:avLst/>
            </a:prstGeom>
            <a:noFill/>
            <a:ln w="9525">
              <a:noFill/>
              <a:miter lim="800000"/>
              <a:headEnd/>
              <a:tailEnd/>
            </a:ln>
            <a:effectLst/>
          </p:spPr>
        </p:pic>
      </p:grpSp>
      <p:pic>
        <p:nvPicPr>
          <p:cNvPr id="8" name="Picture 7"/>
          <p:cNvPicPr>
            <a:picLocks noChangeAspect="1" noChangeArrowheads="1"/>
          </p:cNvPicPr>
          <p:nvPr/>
        </p:nvPicPr>
        <p:blipFill>
          <a:blip r:embed="rId3" cstate="print"/>
          <a:srcRect/>
          <a:stretch>
            <a:fillRect/>
          </a:stretch>
        </p:blipFill>
        <p:spPr bwMode="auto">
          <a:xfrm>
            <a:off x="8328754" y="1439862"/>
            <a:ext cx="914400" cy="1222177"/>
          </a:xfrm>
          <a:prstGeom prst="rect">
            <a:avLst/>
          </a:prstGeom>
          <a:noFill/>
          <a:ln w="9525">
            <a:noFill/>
            <a:miter lim="800000"/>
            <a:headEnd/>
            <a:tailEnd/>
          </a:ln>
          <a:effectLst/>
        </p:spPr>
      </p:pic>
      <p:pic>
        <p:nvPicPr>
          <p:cNvPr id="9" name="Picture 8" descr="C:\from tstenvrouter\DVD\ResDVD36_Disk1_MS_Confidential\DVD_ART36\Artwork_Imagery\Icons - Illustrations\_ REAL VISTA STYLE\product finished stacked cube.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892" t="20072" r="12679" b="12244"/>
          <a:stretch/>
        </p:blipFill>
        <p:spPr bwMode="auto">
          <a:xfrm>
            <a:off x="8680397" y="2253807"/>
            <a:ext cx="446724" cy="41177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Rectangle 15"/>
          <p:cNvSpPr/>
          <p:nvPr/>
        </p:nvSpPr>
        <p:spPr>
          <a:xfrm>
            <a:off x="1802038" y="1891653"/>
            <a:ext cx="3745611" cy="75708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57200" algn="ctr"/>
            <a:r>
              <a:rPr lang="de-DE" sz="1000" dirty="0" smtClean="0">
                <a:solidFill>
                  <a:srgbClr val="505050"/>
                </a:solidFill>
              </a:rPr>
              <a:t>Deploy your SharePoint 2013 farms and</a:t>
            </a:r>
          </a:p>
          <a:p>
            <a:pPr marL="457200" algn="ctr"/>
            <a:r>
              <a:rPr lang="de-DE" sz="1000" dirty="0" smtClean="0">
                <a:solidFill>
                  <a:srgbClr val="505050"/>
                </a:solidFill>
              </a:rPr>
              <a:t>enable shared services, such as Excel Services and PerformancePoint Services.</a:t>
            </a:r>
          </a:p>
        </p:txBody>
      </p:sp>
      <p:sp>
        <p:nvSpPr>
          <p:cNvPr id="17" name="Rectangle 16"/>
          <p:cNvSpPr/>
          <p:nvPr/>
        </p:nvSpPr>
        <p:spPr>
          <a:xfrm>
            <a:off x="1802038" y="2702021"/>
            <a:ext cx="3745611" cy="70300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57200" algn="ctr"/>
            <a:r>
              <a:rPr lang="de-DE" sz="1000" dirty="0" smtClean="0">
                <a:solidFill>
                  <a:srgbClr val="505050"/>
                </a:solidFill>
              </a:rPr>
              <a:t>Install Analysis Services in SharePoint mode and</a:t>
            </a:r>
          </a:p>
          <a:p>
            <a:pPr marL="457200" algn="ctr"/>
            <a:r>
              <a:rPr lang="de-DE" sz="1000" dirty="0" smtClean="0">
                <a:solidFill>
                  <a:srgbClr val="505050"/>
                </a:solidFill>
              </a:rPr>
              <a:t>register the server in Excel Services</a:t>
            </a:r>
          </a:p>
          <a:p>
            <a:pPr marL="457200" algn="ctr"/>
            <a:r>
              <a:rPr lang="en-US" sz="1000" dirty="0" smtClean="0">
                <a:solidFill>
                  <a:srgbClr val="505050"/>
                </a:solidFill>
              </a:rPr>
              <a:t>to enable the core PowerPivot functionality.</a:t>
            </a:r>
            <a:endParaRPr lang="de-DE" sz="1000" dirty="0" smtClean="0">
              <a:solidFill>
                <a:srgbClr val="505050"/>
              </a:solidFill>
            </a:endParaRPr>
          </a:p>
        </p:txBody>
      </p:sp>
      <p:sp>
        <p:nvSpPr>
          <p:cNvPr id="18" name="Rectangle 17"/>
          <p:cNvSpPr/>
          <p:nvPr/>
        </p:nvSpPr>
        <p:spPr>
          <a:xfrm rot="16200000">
            <a:off x="1123487" y="2033405"/>
            <a:ext cx="757084" cy="47358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0" r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800" b="1" dirty="0" smtClean="0">
                <a:solidFill>
                  <a:srgbClr val="FFFFFF"/>
                </a:solidFill>
              </a:rPr>
              <a:t>Native ECS</a:t>
            </a:r>
          </a:p>
          <a:p>
            <a:pPr algn="ctr"/>
            <a:r>
              <a:rPr lang="de-DE" sz="800" b="1" dirty="0" smtClean="0">
                <a:solidFill>
                  <a:srgbClr val="FFFFFF"/>
                </a:solidFill>
              </a:rPr>
              <a:t>Features</a:t>
            </a:r>
            <a:endParaRPr lang="en-US" sz="800" b="1" dirty="0">
              <a:solidFill>
                <a:srgbClr val="FFFFFF"/>
              </a:solidFill>
            </a:endParaRPr>
          </a:p>
        </p:txBody>
      </p:sp>
      <p:sp>
        <p:nvSpPr>
          <p:cNvPr id="19" name="Rectangle 18"/>
          <p:cNvSpPr/>
          <p:nvPr/>
        </p:nvSpPr>
        <p:spPr>
          <a:xfrm rot="16200000">
            <a:off x="1150529" y="2816734"/>
            <a:ext cx="703006" cy="4735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800" b="1" dirty="0" smtClean="0">
                <a:solidFill>
                  <a:srgbClr val="FFFFFF"/>
                </a:solidFill>
              </a:rPr>
              <a:t>Core BI</a:t>
            </a:r>
          </a:p>
          <a:p>
            <a:pPr algn="ctr"/>
            <a:r>
              <a:rPr lang="de-DE" sz="800" b="1" dirty="0" smtClean="0">
                <a:solidFill>
                  <a:srgbClr val="FFFFFF"/>
                </a:solidFill>
              </a:rPr>
              <a:t>Features</a:t>
            </a:r>
            <a:endParaRPr lang="en-US" sz="800" b="1" dirty="0">
              <a:solidFill>
                <a:srgbClr val="FFFFFF"/>
              </a:solidFill>
            </a:endParaRPr>
          </a:p>
        </p:txBody>
      </p:sp>
      <p:sp>
        <p:nvSpPr>
          <p:cNvPr id="20" name="Oval 19"/>
          <p:cNvSpPr/>
          <p:nvPr/>
        </p:nvSpPr>
        <p:spPr>
          <a:xfrm>
            <a:off x="1931197" y="2053886"/>
            <a:ext cx="351599" cy="378542"/>
          </a:xfrm>
          <a:prstGeom prst="ellipse">
            <a:avLst/>
          </a:prstGeom>
        </p:spPr>
        <p:style>
          <a:lnRef idx="3">
            <a:schemeClr val="lt1"/>
          </a:lnRef>
          <a:fillRef idx="1">
            <a:schemeClr val="accent6"/>
          </a:fillRef>
          <a:effectRef idx="1">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dirty="0" smtClean="0">
                <a:solidFill>
                  <a:srgbClr val="FFFFFF"/>
                </a:solidFill>
              </a:rPr>
              <a:t>1</a:t>
            </a:r>
            <a:endParaRPr lang="en-US" sz="1200" b="1" dirty="0">
              <a:solidFill>
                <a:srgbClr val="FFFFFF"/>
              </a:solidFill>
            </a:endParaRPr>
          </a:p>
        </p:txBody>
      </p:sp>
      <p:sp>
        <p:nvSpPr>
          <p:cNvPr id="21" name="Oval 20"/>
          <p:cNvSpPr/>
          <p:nvPr/>
        </p:nvSpPr>
        <p:spPr>
          <a:xfrm>
            <a:off x="1931197" y="2864253"/>
            <a:ext cx="351599" cy="378542"/>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dirty="0" smtClean="0">
                <a:solidFill>
                  <a:srgbClr val="FFFFFF"/>
                </a:solidFill>
              </a:rPr>
              <a:t>2</a:t>
            </a:r>
            <a:endParaRPr lang="en-US" sz="1200" b="1" dirty="0">
              <a:solidFill>
                <a:srgbClr val="FFFFFF"/>
              </a:solidFill>
            </a:endParaRPr>
          </a:p>
        </p:txBody>
      </p:sp>
      <p:cxnSp>
        <p:nvCxnSpPr>
          <p:cNvPr id="23" name="Straight Arrow Connector 22"/>
          <p:cNvCxnSpPr/>
          <p:nvPr/>
        </p:nvCxnSpPr>
        <p:spPr>
          <a:xfrm>
            <a:off x="7604386" y="3791441"/>
            <a:ext cx="381000" cy="0"/>
          </a:xfrm>
          <a:prstGeom prst="straightConnector1">
            <a:avLst/>
          </a:prstGeom>
          <a:ln>
            <a:headEnd type="none"/>
            <a:tailEnd type="arrow"/>
          </a:ln>
        </p:spPr>
        <p:style>
          <a:lnRef idx="3">
            <a:schemeClr val="dk1"/>
          </a:lnRef>
          <a:fillRef idx="0">
            <a:schemeClr val="dk1"/>
          </a:fillRef>
          <a:effectRef idx="2">
            <a:schemeClr val="dk1"/>
          </a:effectRef>
          <a:fontRef idx="minor">
            <a:schemeClr val="tx1"/>
          </a:fontRef>
        </p:style>
      </p:cxnSp>
      <p:cxnSp>
        <p:nvCxnSpPr>
          <p:cNvPr id="24" name="Straight Arrow Connector 23"/>
          <p:cNvCxnSpPr/>
          <p:nvPr/>
        </p:nvCxnSpPr>
        <p:spPr>
          <a:xfrm>
            <a:off x="7586439" y="2431843"/>
            <a:ext cx="381000" cy="0"/>
          </a:xfrm>
          <a:prstGeom prst="straightConnector1">
            <a:avLst/>
          </a:prstGeom>
          <a:ln>
            <a:headEnd type="none"/>
            <a:tailEnd type="arrow"/>
          </a:ln>
        </p:spPr>
        <p:style>
          <a:lnRef idx="3">
            <a:schemeClr val="dk1"/>
          </a:lnRef>
          <a:fillRef idx="0">
            <a:schemeClr val="dk1"/>
          </a:fillRef>
          <a:effectRef idx="2">
            <a:schemeClr val="dk1"/>
          </a:effectRef>
          <a:fontRef idx="minor">
            <a:schemeClr val="tx1"/>
          </a:fontRef>
        </p:style>
      </p:cxnSp>
      <p:sp>
        <p:nvSpPr>
          <p:cNvPr id="25" name="TextBox 12"/>
          <p:cNvSpPr txBox="1"/>
          <p:nvPr/>
        </p:nvSpPr>
        <p:spPr>
          <a:xfrm>
            <a:off x="2012690" y="5173662"/>
            <a:ext cx="4264603" cy="9144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14400">
              <a:defRPr/>
            </a:pPr>
            <a:r>
              <a:rPr lang="en-US" sz="1400" b="1" dirty="0" smtClean="0">
                <a:solidFill>
                  <a:sysClr val="windowText" lastClr="000000"/>
                </a:solidFill>
                <a:latin typeface="Calibri"/>
              </a:rPr>
              <a:t>Security in a Self-Service BI environment</a:t>
            </a:r>
          </a:p>
          <a:p>
            <a:pPr algn="ctr" defTabSz="914400">
              <a:defRPr/>
            </a:pPr>
            <a:r>
              <a:rPr lang="en-US" sz="1400" dirty="0" smtClean="0">
                <a:solidFill>
                  <a:sysClr val="windowText" lastClr="000000"/>
                </a:solidFill>
                <a:latin typeface="Calibri"/>
              </a:rPr>
              <a:t>Self-Service BI relies on the authentication</a:t>
            </a:r>
          </a:p>
          <a:p>
            <a:pPr algn="ctr" defTabSz="914400">
              <a:defRPr/>
            </a:pPr>
            <a:r>
              <a:rPr lang="en-US" sz="1400" dirty="0" smtClean="0">
                <a:solidFill>
                  <a:sysClr val="windowText" lastClr="000000"/>
                </a:solidFill>
                <a:latin typeface="Calibri"/>
              </a:rPr>
              <a:t>subsystem </a:t>
            </a:r>
            <a:r>
              <a:rPr lang="en-US" sz="1400" dirty="0">
                <a:solidFill>
                  <a:sysClr val="windowText" lastClr="000000"/>
                </a:solidFill>
                <a:latin typeface="Calibri"/>
              </a:rPr>
              <a:t>and authorization model provided by </a:t>
            </a:r>
            <a:endParaRPr lang="en-US" sz="1400" dirty="0" smtClean="0">
              <a:solidFill>
                <a:sysClr val="windowText" lastClr="000000"/>
              </a:solidFill>
              <a:latin typeface="Calibri"/>
            </a:endParaRPr>
          </a:p>
          <a:p>
            <a:pPr algn="ctr" defTabSz="914400">
              <a:defRPr/>
            </a:pPr>
            <a:r>
              <a:rPr lang="en-US" sz="1400" dirty="0" smtClean="0">
                <a:solidFill>
                  <a:sysClr val="windowText" lastClr="000000"/>
                </a:solidFill>
                <a:latin typeface="Calibri"/>
              </a:rPr>
              <a:t>SharePoint sites and libraries.</a:t>
            </a:r>
            <a:endParaRPr lang="en-US" sz="1400" dirty="0">
              <a:solidFill>
                <a:sysClr val="windowText" lastClr="000000"/>
              </a:solidFill>
              <a:latin typeface="Calibri"/>
            </a:endParaRPr>
          </a:p>
        </p:txBody>
      </p:sp>
      <p:graphicFrame>
        <p:nvGraphicFramePr>
          <p:cNvPr id="27" name="Table 26"/>
          <p:cNvGraphicFramePr>
            <a:graphicFrameLocks noGrp="1"/>
          </p:cNvGraphicFramePr>
          <p:nvPr>
            <p:extLst>
              <p:ext uri="{D42A27DB-BD31-4B8C-83A1-F6EECF244321}">
                <p14:modId xmlns:p14="http://schemas.microsoft.com/office/powerpoint/2010/main" val="3935725050"/>
              </p:ext>
            </p:extLst>
          </p:nvPr>
        </p:nvGraphicFramePr>
        <p:xfrm>
          <a:off x="6461523" y="4792662"/>
          <a:ext cx="4125733" cy="1652988"/>
        </p:xfrm>
        <a:graphic>
          <a:graphicData uri="http://schemas.openxmlformats.org/drawingml/2006/table">
            <a:tbl>
              <a:tblPr firstRow="1" firstCol="1" bandRow="1">
                <a:tableStyleId>{5C22544A-7EE6-4342-B048-85BDC9FD1C3A}</a:tableStyleId>
              </a:tblPr>
              <a:tblGrid>
                <a:gridCol w="1043289"/>
                <a:gridCol w="3082444"/>
              </a:tblGrid>
              <a:tr h="0">
                <a:tc>
                  <a:txBody>
                    <a:bodyPr/>
                    <a:lstStyle/>
                    <a:p>
                      <a:pPr marL="0" marR="0">
                        <a:spcBef>
                          <a:spcPts val="600"/>
                        </a:spcBef>
                        <a:spcAft>
                          <a:spcPts val="300"/>
                        </a:spcAft>
                      </a:pPr>
                      <a:r>
                        <a:rPr lang="en-AU" sz="1000" dirty="0" smtClean="0">
                          <a:effectLst/>
                        </a:rPr>
                        <a:t>SharePoint Role</a:t>
                      </a:r>
                      <a:endParaRPr lang="en-US" sz="1000" dirty="0">
                        <a:effectLst/>
                        <a:latin typeface="Segoe"/>
                        <a:ea typeface="Segoe"/>
                        <a:cs typeface="Segoe"/>
                      </a:endParaRPr>
                    </a:p>
                  </a:txBody>
                  <a:tcPr marL="73152" marR="73152" marT="36576" marB="36576"/>
                </a:tc>
                <a:tc>
                  <a:txBody>
                    <a:bodyPr/>
                    <a:lstStyle/>
                    <a:p>
                      <a:pPr marL="0" marR="0">
                        <a:spcBef>
                          <a:spcPts val="600"/>
                        </a:spcBef>
                        <a:spcAft>
                          <a:spcPts val="300"/>
                        </a:spcAft>
                      </a:pPr>
                      <a:r>
                        <a:rPr lang="en-AU" sz="1000" dirty="0">
                          <a:effectLst/>
                        </a:rPr>
                        <a:t>Description</a:t>
                      </a:r>
                      <a:endParaRPr lang="en-US" sz="1000" dirty="0">
                        <a:effectLst/>
                        <a:latin typeface="Segoe"/>
                        <a:ea typeface="Segoe"/>
                        <a:cs typeface="Segoe"/>
                      </a:endParaRPr>
                    </a:p>
                  </a:txBody>
                  <a:tcPr marL="73152" marR="73152" marT="36576" marB="36576"/>
                </a:tc>
              </a:tr>
              <a:tr h="318759">
                <a:tc>
                  <a:txBody>
                    <a:bodyPr/>
                    <a:lstStyle/>
                    <a:p>
                      <a:pPr marL="0" marR="0">
                        <a:spcBef>
                          <a:spcPts val="600"/>
                        </a:spcBef>
                        <a:spcAft>
                          <a:spcPts val="300"/>
                        </a:spcAft>
                      </a:pPr>
                      <a:r>
                        <a:rPr lang="en-AU" sz="1000" dirty="0">
                          <a:effectLst/>
                        </a:rPr>
                        <a:t>Visitor</a:t>
                      </a:r>
                      <a:endParaRPr lang="en-US" sz="1000" dirty="0">
                        <a:effectLst/>
                        <a:latin typeface="Segoe"/>
                        <a:ea typeface="Segoe"/>
                        <a:cs typeface="Segoe"/>
                      </a:endParaRPr>
                    </a:p>
                  </a:txBody>
                  <a:tcPr marL="68580" marR="68580" marT="36576" marB="36576"/>
                </a:tc>
                <a:tc>
                  <a:txBody>
                    <a:bodyPr/>
                    <a:lstStyle/>
                    <a:p>
                      <a:pPr marL="0" marR="0">
                        <a:spcBef>
                          <a:spcPts val="600"/>
                        </a:spcBef>
                        <a:spcAft>
                          <a:spcPts val="300"/>
                        </a:spcAft>
                      </a:pPr>
                      <a:r>
                        <a:rPr lang="en-AU" sz="1000" dirty="0">
                          <a:effectLst/>
                        </a:rPr>
                        <a:t>Has Read Privileges</a:t>
                      </a:r>
                      <a:endParaRPr lang="en-US" sz="1000" dirty="0">
                        <a:effectLst/>
                        <a:latin typeface="Segoe"/>
                        <a:ea typeface="Segoe"/>
                        <a:cs typeface="Segoe"/>
                      </a:endParaRPr>
                    </a:p>
                  </a:txBody>
                  <a:tcPr marL="68580" marR="68580" marT="36576" marB="36576"/>
                </a:tc>
              </a:tr>
              <a:tr h="318759">
                <a:tc>
                  <a:txBody>
                    <a:bodyPr/>
                    <a:lstStyle/>
                    <a:p>
                      <a:pPr marL="0" marR="0">
                        <a:spcBef>
                          <a:spcPts val="600"/>
                        </a:spcBef>
                        <a:spcAft>
                          <a:spcPts val="300"/>
                        </a:spcAft>
                      </a:pPr>
                      <a:r>
                        <a:rPr lang="en-AU" sz="1000">
                          <a:effectLst/>
                        </a:rPr>
                        <a:t>Member</a:t>
                      </a:r>
                      <a:endParaRPr lang="en-US" sz="1000">
                        <a:effectLst/>
                        <a:latin typeface="Segoe"/>
                        <a:ea typeface="Segoe"/>
                        <a:cs typeface="Segoe"/>
                      </a:endParaRPr>
                    </a:p>
                  </a:txBody>
                  <a:tcPr marL="68580" marR="68580" marT="36576" marB="36576"/>
                </a:tc>
                <a:tc>
                  <a:txBody>
                    <a:bodyPr/>
                    <a:lstStyle/>
                    <a:p>
                      <a:pPr marL="0" marR="0">
                        <a:spcBef>
                          <a:spcPts val="600"/>
                        </a:spcBef>
                        <a:spcAft>
                          <a:spcPts val="300"/>
                        </a:spcAft>
                      </a:pPr>
                      <a:r>
                        <a:rPr lang="en-AU" sz="1000" dirty="0">
                          <a:effectLst/>
                        </a:rPr>
                        <a:t>Has Read &amp; Contribute Privileges</a:t>
                      </a:r>
                      <a:endParaRPr lang="en-US" sz="1000" dirty="0">
                        <a:effectLst/>
                        <a:latin typeface="Segoe"/>
                        <a:ea typeface="Segoe"/>
                        <a:cs typeface="Segoe"/>
                      </a:endParaRPr>
                    </a:p>
                  </a:txBody>
                  <a:tcPr marL="68580" marR="68580" marT="36576" marB="36576"/>
                </a:tc>
              </a:tr>
              <a:tr h="318759">
                <a:tc>
                  <a:txBody>
                    <a:bodyPr/>
                    <a:lstStyle/>
                    <a:p>
                      <a:pPr marL="0" marR="0">
                        <a:spcBef>
                          <a:spcPts val="600"/>
                        </a:spcBef>
                        <a:spcAft>
                          <a:spcPts val="300"/>
                        </a:spcAft>
                      </a:pPr>
                      <a:r>
                        <a:rPr lang="en-AU" sz="1000">
                          <a:effectLst/>
                        </a:rPr>
                        <a:t>Approver</a:t>
                      </a:r>
                      <a:endParaRPr lang="en-US" sz="1000">
                        <a:effectLst/>
                        <a:latin typeface="Segoe"/>
                        <a:ea typeface="Segoe"/>
                        <a:cs typeface="Segoe"/>
                      </a:endParaRPr>
                    </a:p>
                  </a:txBody>
                  <a:tcPr marL="68580" marR="68580" marT="36576" marB="36576"/>
                </a:tc>
                <a:tc>
                  <a:txBody>
                    <a:bodyPr/>
                    <a:lstStyle/>
                    <a:p>
                      <a:pPr marL="0" marR="0">
                        <a:spcBef>
                          <a:spcPts val="600"/>
                        </a:spcBef>
                        <a:spcAft>
                          <a:spcPts val="300"/>
                        </a:spcAft>
                      </a:pPr>
                      <a:r>
                        <a:rPr lang="en-AU" sz="1000" dirty="0">
                          <a:effectLst/>
                        </a:rPr>
                        <a:t>Has Approver Privileges</a:t>
                      </a:r>
                      <a:endParaRPr lang="en-US" sz="1000" dirty="0">
                        <a:effectLst/>
                        <a:latin typeface="Segoe"/>
                        <a:ea typeface="Segoe"/>
                        <a:cs typeface="Segoe"/>
                      </a:endParaRPr>
                    </a:p>
                  </a:txBody>
                  <a:tcPr marL="68580" marR="68580" marT="36576" marB="36576"/>
                </a:tc>
              </a:tr>
              <a:tr h="318759">
                <a:tc>
                  <a:txBody>
                    <a:bodyPr/>
                    <a:lstStyle/>
                    <a:p>
                      <a:pPr marL="0" marR="0">
                        <a:spcBef>
                          <a:spcPts val="600"/>
                        </a:spcBef>
                        <a:spcAft>
                          <a:spcPts val="300"/>
                        </a:spcAft>
                      </a:pPr>
                      <a:r>
                        <a:rPr lang="en-AU" sz="1000">
                          <a:effectLst/>
                        </a:rPr>
                        <a:t>Owner</a:t>
                      </a:r>
                      <a:endParaRPr lang="en-US" sz="1000">
                        <a:effectLst/>
                        <a:latin typeface="Segoe"/>
                        <a:ea typeface="Segoe"/>
                        <a:cs typeface="Segoe"/>
                      </a:endParaRPr>
                    </a:p>
                  </a:txBody>
                  <a:tcPr marL="68580" marR="68580" marT="36576" marB="36576"/>
                </a:tc>
                <a:tc>
                  <a:txBody>
                    <a:bodyPr/>
                    <a:lstStyle/>
                    <a:p>
                      <a:pPr marL="0" marR="0">
                        <a:spcBef>
                          <a:spcPts val="600"/>
                        </a:spcBef>
                        <a:spcAft>
                          <a:spcPts val="300"/>
                        </a:spcAft>
                      </a:pPr>
                      <a:r>
                        <a:rPr lang="en-AU" sz="1000" dirty="0">
                          <a:effectLst/>
                        </a:rPr>
                        <a:t>Has Administrator Privileges</a:t>
                      </a:r>
                      <a:endParaRPr lang="en-US" sz="1000" dirty="0">
                        <a:effectLst/>
                        <a:latin typeface="Segoe"/>
                        <a:ea typeface="Segoe"/>
                        <a:cs typeface="Segoe"/>
                      </a:endParaRPr>
                    </a:p>
                  </a:txBody>
                  <a:tcPr marL="68580" marR="68580" marT="36576" marB="36576"/>
                </a:tc>
              </a:tr>
            </a:tbl>
          </a:graphicData>
        </a:graphic>
      </p:graphicFrame>
      <p:sp>
        <p:nvSpPr>
          <p:cNvPr id="28" name="Rectangle 27"/>
          <p:cNvSpPr/>
          <p:nvPr/>
        </p:nvSpPr>
        <p:spPr>
          <a:xfrm>
            <a:off x="1784232" y="3491853"/>
            <a:ext cx="3745611" cy="84360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57200" algn="ctr"/>
            <a:r>
              <a:rPr lang="de-DE" sz="1000" dirty="0" smtClean="0">
                <a:solidFill>
                  <a:srgbClr val="505050"/>
                </a:solidFill>
              </a:rPr>
              <a:t>Install Reporting Services add-in and </a:t>
            </a:r>
          </a:p>
          <a:p>
            <a:pPr marL="457200" algn="ctr"/>
            <a:r>
              <a:rPr lang="de-DE" sz="1000" dirty="0" smtClean="0">
                <a:solidFill>
                  <a:srgbClr val="505050"/>
                </a:solidFill>
              </a:rPr>
              <a:t>Reporting Services in SharePoint-integrated mode</a:t>
            </a:r>
          </a:p>
          <a:p>
            <a:pPr marL="457200" algn="ctr"/>
            <a:r>
              <a:rPr lang="de-DE" sz="1000" dirty="0" smtClean="0">
                <a:solidFill>
                  <a:srgbClr val="505050"/>
                </a:solidFill>
              </a:rPr>
              <a:t>to unlock stunning </a:t>
            </a:r>
            <a:r>
              <a:rPr lang="en-US" sz="1000" dirty="0" smtClean="0">
                <a:solidFill>
                  <a:srgbClr val="505050"/>
                </a:solidFill>
              </a:rPr>
              <a:t>browser-based data exploration, visualization, and presentation experiences.</a:t>
            </a:r>
            <a:endParaRPr lang="en-US" sz="1000" dirty="0">
              <a:solidFill>
                <a:srgbClr val="505050"/>
              </a:solidFill>
            </a:endParaRPr>
          </a:p>
        </p:txBody>
      </p:sp>
      <p:sp>
        <p:nvSpPr>
          <p:cNvPr id="29" name="Oval 28"/>
          <p:cNvSpPr/>
          <p:nvPr/>
        </p:nvSpPr>
        <p:spPr>
          <a:xfrm>
            <a:off x="1913391" y="3724387"/>
            <a:ext cx="351599" cy="378542"/>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dirty="0">
                <a:solidFill>
                  <a:srgbClr val="FFFFFF"/>
                </a:solidFill>
              </a:rPr>
              <a:t>3</a:t>
            </a:r>
          </a:p>
        </p:txBody>
      </p:sp>
      <p:sp>
        <p:nvSpPr>
          <p:cNvPr id="30" name="Rectangle 29"/>
          <p:cNvSpPr/>
          <p:nvPr/>
        </p:nvSpPr>
        <p:spPr>
          <a:xfrm rot="16200000">
            <a:off x="1080225" y="3676865"/>
            <a:ext cx="843609" cy="473583"/>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800" b="1" dirty="0" smtClean="0">
                <a:solidFill>
                  <a:srgbClr val="FFFFFF"/>
                </a:solidFill>
              </a:rPr>
              <a:t>Power View</a:t>
            </a:r>
            <a:endParaRPr lang="en-US" sz="800" b="1" dirty="0">
              <a:solidFill>
                <a:srgbClr val="FFFFFF"/>
              </a:solidFill>
            </a:endParaRPr>
          </a:p>
        </p:txBody>
      </p:sp>
      <p:graphicFrame>
        <p:nvGraphicFramePr>
          <p:cNvPr id="33" name="Table 32"/>
          <p:cNvGraphicFramePr>
            <a:graphicFrameLocks noGrp="1"/>
          </p:cNvGraphicFramePr>
          <p:nvPr>
            <p:extLst>
              <p:ext uri="{D42A27DB-BD31-4B8C-83A1-F6EECF244321}">
                <p14:modId xmlns:p14="http://schemas.microsoft.com/office/powerpoint/2010/main" val="3701062859"/>
              </p:ext>
            </p:extLst>
          </p:nvPr>
        </p:nvGraphicFramePr>
        <p:xfrm>
          <a:off x="9651210" y="4656257"/>
          <a:ext cx="2209800" cy="1949210"/>
        </p:xfrm>
        <a:graphic>
          <a:graphicData uri="http://schemas.openxmlformats.org/drawingml/2006/table">
            <a:tbl>
              <a:tblPr firstRow="1" firstCol="1" bandRow="1">
                <a:tableStyleId>{5C22544A-7EE6-4342-B048-85BDC9FD1C3A}</a:tableStyleId>
              </a:tblPr>
              <a:tblGrid>
                <a:gridCol w="718185"/>
                <a:gridCol w="1491615"/>
              </a:tblGrid>
              <a:tr h="359261">
                <a:tc>
                  <a:txBody>
                    <a:bodyPr/>
                    <a:lstStyle/>
                    <a:p>
                      <a:pPr marL="0" marR="0">
                        <a:spcBef>
                          <a:spcPts val="600"/>
                        </a:spcBef>
                        <a:spcAft>
                          <a:spcPts val="300"/>
                        </a:spcAft>
                      </a:pPr>
                      <a:r>
                        <a:rPr lang="en-AU" sz="1000" dirty="0" smtClean="0">
                          <a:effectLst/>
                        </a:rPr>
                        <a:t>Code</a:t>
                      </a:r>
                      <a:endParaRPr lang="en-US" sz="1000" dirty="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a:effectLst/>
                        </a:rPr>
                        <a:t>Description</a:t>
                      </a:r>
                      <a:endParaRPr lang="en-US" sz="1000">
                        <a:effectLst/>
                        <a:latin typeface="Verdana" pitchFamily="34" charset="0"/>
                        <a:ea typeface="Verdana" pitchFamily="34" charset="0"/>
                        <a:cs typeface="Verdana" pitchFamily="34" charset="0"/>
                      </a:endParaRPr>
                    </a:p>
                  </a:txBody>
                  <a:tcPr marL="68580" marR="68580" marT="0" marB="0"/>
                </a:tc>
              </a:tr>
              <a:tr h="197155">
                <a:tc>
                  <a:txBody>
                    <a:bodyPr/>
                    <a:lstStyle/>
                    <a:p>
                      <a:pPr marL="0" marR="0">
                        <a:spcBef>
                          <a:spcPts val="600"/>
                        </a:spcBef>
                        <a:spcAft>
                          <a:spcPts val="300"/>
                        </a:spcAft>
                      </a:pPr>
                      <a:r>
                        <a:rPr lang="en-AU" sz="1000" dirty="0">
                          <a:effectLst/>
                        </a:rPr>
                        <a:t>P</a:t>
                      </a:r>
                      <a:endParaRPr lang="en-US" sz="1000" dirty="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Publish</a:t>
                      </a:r>
                      <a:endParaRPr lang="en-US" sz="1000" dirty="0">
                        <a:effectLst/>
                        <a:latin typeface="Verdana" pitchFamily="34" charset="0"/>
                        <a:ea typeface="Verdana" pitchFamily="34" charset="0"/>
                        <a:cs typeface="Verdana" pitchFamily="34" charset="0"/>
                      </a:endParaRPr>
                    </a:p>
                  </a:txBody>
                  <a:tcPr marL="68580" marR="68580" marT="0" marB="0"/>
                </a:tc>
              </a:tr>
              <a:tr h="234834">
                <a:tc>
                  <a:txBody>
                    <a:bodyPr/>
                    <a:lstStyle/>
                    <a:p>
                      <a:pPr marL="0" marR="0">
                        <a:spcBef>
                          <a:spcPts val="600"/>
                        </a:spcBef>
                        <a:spcAft>
                          <a:spcPts val="300"/>
                        </a:spcAft>
                      </a:pPr>
                      <a:r>
                        <a:rPr lang="en-AU" sz="1000">
                          <a:effectLst/>
                        </a:rPr>
                        <a:t>A</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Approve/Reject</a:t>
                      </a:r>
                      <a:endParaRPr lang="en-US" sz="1000" dirty="0">
                        <a:effectLst/>
                        <a:latin typeface="Verdana" pitchFamily="34" charset="0"/>
                        <a:ea typeface="Verdana" pitchFamily="34" charset="0"/>
                        <a:cs typeface="Verdana" pitchFamily="34" charset="0"/>
                      </a:endParaRPr>
                    </a:p>
                  </a:txBody>
                  <a:tcPr marL="68580" marR="68580" marT="0" marB="0"/>
                </a:tc>
              </a:tr>
              <a:tr h="197155">
                <a:tc>
                  <a:txBody>
                    <a:bodyPr/>
                    <a:lstStyle/>
                    <a:p>
                      <a:pPr marL="0" marR="0">
                        <a:spcBef>
                          <a:spcPts val="600"/>
                        </a:spcBef>
                        <a:spcAft>
                          <a:spcPts val="300"/>
                        </a:spcAft>
                      </a:pPr>
                      <a:r>
                        <a:rPr lang="en-AU" sz="1000">
                          <a:effectLst/>
                        </a:rPr>
                        <a:t>C</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Create</a:t>
                      </a:r>
                      <a:endParaRPr lang="en-US" sz="1000" dirty="0">
                        <a:effectLst/>
                        <a:latin typeface="Verdana" pitchFamily="34" charset="0"/>
                        <a:ea typeface="Verdana" pitchFamily="34" charset="0"/>
                        <a:cs typeface="Verdana" pitchFamily="34" charset="0"/>
                      </a:endParaRPr>
                    </a:p>
                  </a:txBody>
                  <a:tcPr marL="68580" marR="68580" marT="0" marB="0"/>
                </a:tc>
              </a:tr>
              <a:tr h="197155">
                <a:tc>
                  <a:txBody>
                    <a:bodyPr/>
                    <a:lstStyle/>
                    <a:p>
                      <a:pPr marL="0" marR="0">
                        <a:spcBef>
                          <a:spcPts val="600"/>
                        </a:spcBef>
                        <a:spcAft>
                          <a:spcPts val="300"/>
                        </a:spcAft>
                      </a:pPr>
                      <a:r>
                        <a:rPr lang="en-AU" sz="1000">
                          <a:effectLst/>
                        </a:rPr>
                        <a:t>R</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Read</a:t>
                      </a:r>
                      <a:endParaRPr lang="en-US" sz="1000" dirty="0">
                        <a:effectLst/>
                        <a:latin typeface="Verdana" pitchFamily="34" charset="0"/>
                        <a:ea typeface="Verdana" pitchFamily="34" charset="0"/>
                        <a:cs typeface="Verdana" pitchFamily="34" charset="0"/>
                      </a:endParaRPr>
                    </a:p>
                  </a:txBody>
                  <a:tcPr marL="68580" marR="68580" marT="0" marB="0"/>
                </a:tc>
              </a:tr>
              <a:tr h="197155">
                <a:tc>
                  <a:txBody>
                    <a:bodyPr/>
                    <a:lstStyle/>
                    <a:p>
                      <a:pPr marL="0" marR="0">
                        <a:spcBef>
                          <a:spcPts val="600"/>
                        </a:spcBef>
                        <a:spcAft>
                          <a:spcPts val="300"/>
                        </a:spcAft>
                      </a:pPr>
                      <a:r>
                        <a:rPr lang="en-AU" sz="1000">
                          <a:effectLst/>
                        </a:rPr>
                        <a:t>U</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Update</a:t>
                      </a:r>
                      <a:endParaRPr lang="en-US" sz="1000" dirty="0">
                        <a:effectLst/>
                        <a:latin typeface="Verdana" pitchFamily="34" charset="0"/>
                        <a:ea typeface="Verdana" pitchFamily="34" charset="0"/>
                        <a:cs typeface="Verdana" pitchFamily="34" charset="0"/>
                      </a:endParaRPr>
                    </a:p>
                  </a:txBody>
                  <a:tcPr marL="68580" marR="68580" marT="0" marB="0"/>
                </a:tc>
              </a:tr>
              <a:tr h="197155">
                <a:tc>
                  <a:txBody>
                    <a:bodyPr/>
                    <a:lstStyle/>
                    <a:p>
                      <a:pPr marL="0" marR="0">
                        <a:spcBef>
                          <a:spcPts val="600"/>
                        </a:spcBef>
                        <a:spcAft>
                          <a:spcPts val="300"/>
                        </a:spcAft>
                      </a:pPr>
                      <a:r>
                        <a:rPr lang="en-AU" sz="1000">
                          <a:effectLst/>
                        </a:rPr>
                        <a:t>D</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Delete</a:t>
                      </a:r>
                      <a:endParaRPr lang="en-US" sz="1000" dirty="0">
                        <a:effectLst/>
                        <a:latin typeface="Verdana" pitchFamily="34" charset="0"/>
                        <a:ea typeface="Verdana" pitchFamily="34" charset="0"/>
                        <a:cs typeface="Verdana" pitchFamily="34" charset="0"/>
                      </a:endParaRPr>
                    </a:p>
                  </a:txBody>
                  <a:tcPr marL="68580" marR="68580" marT="0" marB="0"/>
                </a:tc>
              </a:tr>
              <a:tr h="172185">
                <a:tc>
                  <a:txBody>
                    <a:bodyPr/>
                    <a:lstStyle/>
                    <a:p>
                      <a:pPr marL="0" marR="0">
                        <a:spcBef>
                          <a:spcPts val="600"/>
                        </a:spcBef>
                        <a:spcAft>
                          <a:spcPts val="300"/>
                        </a:spcAft>
                      </a:pPr>
                      <a:r>
                        <a:rPr lang="en-AU" sz="1000">
                          <a:effectLst/>
                        </a:rPr>
                        <a:t>X</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Access Denied</a:t>
                      </a:r>
                      <a:endParaRPr lang="en-US" sz="1000" dirty="0">
                        <a:effectLst/>
                        <a:latin typeface="Verdana" pitchFamily="34" charset="0"/>
                        <a:ea typeface="Verdana" pitchFamily="34" charset="0"/>
                        <a:cs typeface="Verdana" pitchFamily="34" charset="0"/>
                      </a:endParaRPr>
                    </a:p>
                  </a:txBody>
                  <a:tcPr marL="68580" marR="68580" marT="0" marB="0"/>
                </a:tc>
              </a:tr>
              <a:tr h="197155">
                <a:tc>
                  <a:txBody>
                    <a:bodyPr/>
                    <a:lstStyle/>
                    <a:p>
                      <a:pPr marL="0" marR="0">
                        <a:spcBef>
                          <a:spcPts val="600"/>
                        </a:spcBef>
                        <a:spcAft>
                          <a:spcPts val="300"/>
                        </a:spcAft>
                      </a:pPr>
                      <a:r>
                        <a:rPr lang="en-AU" sz="1000">
                          <a:effectLst/>
                        </a:rPr>
                        <a:t>E</a:t>
                      </a:r>
                      <a:endParaRPr lang="en-US" sz="1000">
                        <a:effectLst/>
                        <a:latin typeface="Verdana" pitchFamily="34" charset="0"/>
                        <a:ea typeface="Verdana" pitchFamily="34" charset="0"/>
                        <a:cs typeface="Verdana" pitchFamily="34" charset="0"/>
                      </a:endParaRPr>
                    </a:p>
                  </a:txBody>
                  <a:tcPr marL="68580" marR="68580" marT="0" marB="0"/>
                </a:tc>
                <a:tc>
                  <a:txBody>
                    <a:bodyPr/>
                    <a:lstStyle/>
                    <a:p>
                      <a:pPr marL="0" marR="0">
                        <a:spcBef>
                          <a:spcPts val="600"/>
                        </a:spcBef>
                        <a:spcAft>
                          <a:spcPts val="300"/>
                        </a:spcAft>
                      </a:pPr>
                      <a:r>
                        <a:rPr lang="en-AU" sz="1000" dirty="0">
                          <a:effectLst/>
                        </a:rPr>
                        <a:t>Execute</a:t>
                      </a:r>
                      <a:endParaRPr lang="en-US" sz="1000" dirty="0">
                        <a:effectLst/>
                        <a:latin typeface="Verdana" pitchFamily="34" charset="0"/>
                        <a:ea typeface="Verdana" pitchFamily="34" charset="0"/>
                        <a:cs typeface="Verdana" pitchFamily="34" charset="0"/>
                      </a:endParaRPr>
                    </a:p>
                  </a:txBody>
                  <a:tcPr marL="68580" marR="68580" marT="0" marB="0"/>
                </a:tc>
              </a:tr>
            </a:tbl>
          </a:graphicData>
        </a:graphic>
      </p:graphicFrame>
    </p:spTree>
    <p:extLst>
      <p:ext uri="{BB962C8B-B14F-4D97-AF65-F5344CB8AC3E}">
        <p14:creationId xmlns:p14="http://schemas.microsoft.com/office/powerpoint/2010/main" val="38416717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22237" y="4411662"/>
            <a:ext cx="1896440" cy="2398604"/>
          </a:xfrm>
          <a:prstGeom prst="roundRect">
            <a:avLst>
              <a:gd name="adj" fmla="val 6945"/>
            </a:avLst>
          </a:prstGeom>
          <a:noFill/>
          <a:ln>
            <a:noFill/>
          </a:ln>
        </p:spPr>
        <p:style>
          <a:lnRef idx="2">
            <a:schemeClr val="accent4"/>
          </a:lnRef>
          <a:fillRef idx="1">
            <a:schemeClr val="lt1"/>
          </a:fillRef>
          <a:effectRef idx="0">
            <a:schemeClr val="accent4"/>
          </a:effectRef>
          <a:fontRef idx="minor">
            <a:schemeClr val="dk1"/>
          </a:fontRef>
        </p:style>
        <p:txBody>
          <a:bodyPr lIns="0" rIns="0"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solidFill>
                  <a:srgbClr val="505050"/>
                </a:solidFill>
              </a:rPr>
              <a:t>Reporting Services Power View</a:t>
            </a:r>
          </a:p>
          <a:p>
            <a:pPr algn="ctr"/>
            <a:r>
              <a:rPr lang="de-DE" sz="1000" dirty="0" smtClean="0">
                <a:solidFill>
                  <a:srgbClr val="505050"/>
                </a:solidFill>
              </a:rPr>
              <a:t>PerformancePoint Services</a:t>
            </a:r>
            <a:endParaRPr lang="en-US" sz="1000" dirty="0" smtClean="0">
              <a:solidFill>
                <a:srgbClr val="505050"/>
              </a:solidFill>
            </a:endParaRPr>
          </a:p>
          <a:p>
            <a:pPr algn="ctr"/>
            <a:r>
              <a:rPr lang="de-DE" sz="1000" dirty="0" smtClean="0">
                <a:solidFill>
                  <a:srgbClr val="505050"/>
                </a:solidFill>
              </a:rPr>
              <a:t>Excel Services</a:t>
            </a:r>
          </a:p>
          <a:p>
            <a:pPr algn="ctr"/>
            <a:r>
              <a:rPr lang="de-DE" sz="1000" dirty="0" smtClean="0">
                <a:solidFill>
                  <a:srgbClr val="505050"/>
                </a:solidFill>
              </a:rPr>
              <a:t>Visio Services</a:t>
            </a:r>
            <a:endParaRPr lang="en-US" sz="1000" dirty="0" smtClean="0">
              <a:solidFill>
                <a:srgbClr val="505050"/>
              </a:solidFill>
            </a:endParaRPr>
          </a:p>
          <a:p>
            <a:pPr algn="ctr"/>
            <a:r>
              <a:rPr lang="en-US" sz="1000" dirty="0" smtClean="0">
                <a:solidFill>
                  <a:srgbClr val="505050"/>
                </a:solidFill>
              </a:rPr>
              <a:t>SharePoint </a:t>
            </a:r>
            <a:r>
              <a:rPr lang="en-US" sz="1000" dirty="0">
                <a:solidFill>
                  <a:srgbClr val="505050"/>
                </a:solidFill>
              </a:rPr>
              <a:t>2013 Enterprise</a:t>
            </a:r>
          </a:p>
        </p:txBody>
      </p:sp>
      <p:grpSp>
        <p:nvGrpSpPr>
          <p:cNvPr id="8" name="Group 7"/>
          <p:cNvGrpSpPr/>
          <p:nvPr/>
        </p:nvGrpSpPr>
        <p:grpSpPr>
          <a:xfrm>
            <a:off x="655637" y="4570453"/>
            <a:ext cx="914400" cy="1222177"/>
            <a:chOff x="5958943" y="5156329"/>
            <a:chExt cx="914400" cy="1222177"/>
          </a:xfrm>
        </p:grpSpPr>
        <p:pic>
          <p:nvPicPr>
            <p:cNvPr id="9" name="Picture 8"/>
            <p:cNvPicPr>
              <a:picLocks noChangeAspect="1" noChangeArrowheads="1"/>
            </p:cNvPicPr>
            <p:nvPr/>
          </p:nvPicPr>
          <p:blipFill>
            <a:blip r:embed="rId3" cstate="print"/>
            <a:srcRect/>
            <a:stretch>
              <a:fillRect/>
            </a:stretch>
          </p:blipFill>
          <p:spPr bwMode="auto">
            <a:xfrm>
              <a:off x="5984059" y="5472241"/>
              <a:ext cx="457768" cy="467416"/>
            </a:xfrm>
            <a:prstGeom prst="rect">
              <a:avLst/>
            </a:prstGeom>
            <a:noFill/>
            <a:ln w="9525">
              <a:noFill/>
              <a:miter lim="800000"/>
              <a:headEnd/>
              <a:tailEnd/>
            </a:ln>
            <a:effectLst/>
          </p:spPr>
        </p:pic>
        <p:grpSp>
          <p:nvGrpSpPr>
            <p:cNvPr id="10" name="Group 9"/>
            <p:cNvGrpSpPr/>
            <p:nvPr/>
          </p:nvGrpSpPr>
          <p:grpSpPr>
            <a:xfrm>
              <a:off x="5958943" y="5156329"/>
              <a:ext cx="914400" cy="1222177"/>
              <a:chOff x="7239000" y="3200400"/>
              <a:chExt cx="1143000" cy="1496194"/>
            </a:xfrm>
          </p:grpSpPr>
          <p:pic>
            <p:nvPicPr>
              <p:cNvPr id="11" name="Picture 10"/>
              <p:cNvPicPr>
                <a:picLocks noChangeAspect="1" noChangeArrowheads="1"/>
              </p:cNvPicPr>
              <p:nvPr/>
            </p:nvPicPr>
            <p:blipFill>
              <a:blip r:embed="rId4" cstate="print"/>
              <a:srcRect/>
              <a:stretch>
                <a:fillRect/>
              </a:stretch>
            </p:blipFill>
            <p:spPr bwMode="auto">
              <a:xfrm>
                <a:off x="7239000" y="3200400"/>
                <a:ext cx="1143000" cy="1496194"/>
              </a:xfrm>
              <a:prstGeom prst="rect">
                <a:avLst/>
              </a:prstGeom>
              <a:noFill/>
              <a:ln w="9525">
                <a:noFill/>
                <a:miter lim="800000"/>
                <a:headEnd/>
                <a:tailEnd/>
              </a:ln>
              <a:effectLst/>
            </p:spPr>
          </p:pic>
          <p:pic>
            <p:nvPicPr>
              <p:cNvPr id="12" name="Picture 11"/>
              <p:cNvPicPr>
                <a:picLocks noChangeAspect="1" noChangeArrowheads="1"/>
              </p:cNvPicPr>
              <p:nvPr/>
            </p:nvPicPr>
            <p:blipFill>
              <a:blip r:embed="rId3" cstate="print"/>
              <a:srcRect/>
              <a:stretch>
                <a:fillRect/>
              </a:stretch>
            </p:blipFill>
            <p:spPr bwMode="auto">
              <a:xfrm>
                <a:off x="7749589" y="3931753"/>
                <a:ext cx="572210" cy="572212"/>
              </a:xfrm>
              <a:prstGeom prst="rect">
                <a:avLst/>
              </a:prstGeom>
              <a:noFill/>
              <a:ln w="9525">
                <a:noFill/>
                <a:miter lim="800000"/>
                <a:headEnd/>
                <a:tailEnd/>
              </a:ln>
              <a:effectLst/>
            </p:spPr>
          </p:pic>
        </p:grpSp>
      </p:grpSp>
      <p:sp>
        <p:nvSpPr>
          <p:cNvPr id="2" name="Title 1"/>
          <p:cNvSpPr>
            <a:spLocks noGrp="1"/>
          </p:cNvSpPr>
          <p:nvPr>
            <p:ph type="title"/>
          </p:nvPr>
        </p:nvSpPr>
        <p:spPr/>
        <p:txBody>
          <a:bodyPr/>
          <a:lstStyle/>
          <a:p>
            <a:r>
              <a:rPr lang="de-DE" dirty="0" smtClean="0"/>
              <a:t>Taking Advantage of Workflows</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980870351"/>
              </p:ext>
            </p:extLst>
          </p:nvPr>
        </p:nvGraphicFramePr>
        <p:xfrm>
          <a:off x="1798637" y="1287462"/>
          <a:ext cx="9161462" cy="5560458"/>
        </p:xfrm>
        <a:graphic>
          <a:graphicData uri="http://schemas.openxmlformats.org/presentationml/2006/ole">
            <mc:AlternateContent xmlns:mc="http://schemas.openxmlformats.org/markup-compatibility/2006">
              <mc:Choice xmlns:v="urn:schemas-microsoft-com:vml" Requires="v">
                <p:oleObj spid="_x0000_s3076" name="Visio" r:id="rId5" imgW="10305098" imgH="6987659" progId="Visio.Drawing.11">
                  <p:embed/>
                </p:oleObj>
              </mc:Choice>
              <mc:Fallback>
                <p:oleObj name="Visio" r:id="rId5" imgW="10305098" imgH="6987659" progId="Visio.Drawing.11">
                  <p:embed/>
                  <p:pic>
                    <p:nvPicPr>
                      <p:cNvPr id="0" name=""/>
                      <p:cNvPicPr/>
                      <p:nvPr/>
                    </p:nvPicPr>
                    <p:blipFill>
                      <a:blip r:embed="rId6"/>
                      <a:stretch>
                        <a:fillRect/>
                      </a:stretch>
                    </p:blipFill>
                    <p:spPr>
                      <a:xfrm>
                        <a:off x="1798637" y="1287462"/>
                        <a:ext cx="9161462" cy="5560458"/>
                      </a:xfrm>
                      <a:prstGeom prst="rect">
                        <a:avLst/>
                      </a:prstGeom>
                    </p:spPr>
                  </p:pic>
                </p:oleObj>
              </mc:Fallback>
            </mc:AlternateContent>
          </a:graphicData>
        </a:graphic>
      </p:graphicFrame>
    </p:spTree>
    <p:extLst>
      <p:ext uri="{BB962C8B-B14F-4D97-AF65-F5344CB8AC3E}">
        <p14:creationId xmlns:p14="http://schemas.microsoft.com/office/powerpoint/2010/main" val="261280691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Enabling </a:t>
            </a:r>
            <a:r>
              <a:rPr lang="de-DE" i="1" dirty="0" smtClean="0"/>
              <a:t>Managed</a:t>
            </a:r>
            <a:r>
              <a:rPr lang="de-DE" dirty="0" smtClean="0"/>
              <a:t> Self-Service BI</a:t>
            </a:r>
            <a:endParaRPr lang="en-US" dirty="0"/>
          </a:p>
        </p:txBody>
      </p:sp>
      <p:sp>
        <p:nvSpPr>
          <p:cNvPr id="3" name="Rounded Rectangle 2"/>
          <p:cNvSpPr/>
          <p:nvPr/>
        </p:nvSpPr>
        <p:spPr>
          <a:xfrm>
            <a:off x="7493070" y="3079566"/>
            <a:ext cx="1896440" cy="966550"/>
          </a:xfrm>
          <a:prstGeom prst="roundRect">
            <a:avLst>
              <a:gd name="adj" fmla="val 6945"/>
            </a:avLst>
          </a:prstGeom>
          <a:ln/>
        </p:spPr>
        <p:style>
          <a:lnRef idx="2">
            <a:schemeClr val="accent4"/>
          </a:lnRef>
          <a:fillRef idx="1">
            <a:schemeClr val="lt1"/>
          </a:fillRef>
          <a:effectRef idx="0">
            <a:schemeClr val="accent4"/>
          </a:effectRef>
          <a:fontRef idx="minor">
            <a:schemeClr val="dk1"/>
          </a:fontRef>
        </p:style>
        <p:txBody>
          <a:bodyPr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rgbClr val="505050"/>
                </a:solidFill>
              </a:rPr>
              <a:t>SQL </a:t>
            </a:r>
            <a:r>
              <a:rPr lang="en-US" sz="1000" dirty="0">
                <a:solidFill>
                  <a:srgbClr val="505050"/>
                </a:solidFill>
              </a:rPr>
              <a:t>Server Database </a:t>
            </a:r>
            <a:r>
              <a:rPr lang="en-US" sz="1000" dirty="0" smtClean="0">
                <a:solidFill>
                  <a:srgbClr val="505050"/>
                </a:solidFill>
              </a:rPr>
              <a:t>Engine</a:t>
            </a:r>
            <a:endParaRPr lang="en-US" sz="1000" dirty="0">
              <a:solidFill>
                <a:srgbClr val="505050"/>
              </a:solidFill>
            </a:endParaRPr>
          </a:p>
        </p:txBody>
      </p:sp>
      <p:sp>
        <p:nvSpPr>
          <p:cNvPr id="4" name="Rounded Rectangle 3"/>
          <p:cNvSpPr/>
          <p:nvPr/>
        </p:nvSpPr>
        <p:spPr>
          <a:xfrm>
            <a:off x="7493070" y="1647511"/>
            <a:ext cx="1896440" cy="1101231"/>
          </a:xfrm>
          <a:prstGeom prst="roundRect">
            <a:avLst>
              <a:gd name="adj" fmla="val 6945"/>
            </a:avLst>
          </a:prstGeom>
          <a:ln/>
        </p:spPr>
        <p:style>
          <a:lnRef idx="2">
            <a:schemeClr val="accent4"/>
          </a:lnRef>
          <a:fillRef idx="1">
            <a:schemeClr val="lt1"/>
          </a:fillRef>
          <a:effectRef idx="0">
            <a:schemeClr val="accent4"/>
          </a:effectRef>
          <a:fontRef idx="minor">
            <a:schemeClr val="dk1"/>
          </a:fontRef>
        </p:style>
        <p:txBody>
          <a:bodyPr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000" dirty="0" smtClean="0">
                <a:solidFill>
                  <a:srgbClr val="505050"/>
                </a:solidFill>
              </a:rPr>
              <a:t>SQL Server Analysis </a:t>
            </a:r>
            <a:r>
              <a:rPr lang="en-US" sz="1000" dirty="0">
                <a:solidFill>
                  <a:srgbClr val="505050"/>
                </a:solidFill>
              </a:rPr>
              <a:t>Services </a:t>
            </a:r>
          </a:p>
        </p:txBody>
      </p:sp>
      <p:sp>
        <p:nvSpPr>
          <p:cNvPr id="5" name="Rounded Rectangle 4"/>
          <p:cNvSpPr/>
          <p:nvPr/>
        </p:nvSpPr>
        <p:spPr>
          <a:xfrm>
            <a:off x="5502650" y="1647512"/>
            <a:ext cx="1896440" cy="2398604"/>
          </a:xfrm>
          <a:prstGeom prst="roundRect">
            <a:avLst>
              <a:gd name="adj" fmla="val 6945"/>
            </a:avLst>
          </a:prstGeom>
          <a:ln/>
        </p:spPr>
        <p:style>
          <a:lnRef idx="2">
            <a:schemeClr val="accent4"/>
          </a:lnRef>
          <a:fillRef idx="1">
            <a:schemeClr val="lt1"/>
          </a:fillRef>
          <a:effectRef idx="0">
            <a:schemeClr val="accent4"/>
          </a:effectRef>
          <a:fontRef idx="minor">
            <a:schemeClr val="dk1"/>
          </a:fontRef>
        </p:style>
        <p:txBody>
          <a:bodyPr lIns="0" rIns="0"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solidFill>
                  <a:srgbClr val="C00000"/>
                </a:solidFill>
              </a:rPr>
              <a:t>PowerPivot for SharePoint 2013 </a:t>
            </a:r>
            <a:r>
              <a:rPr lang="de-DE" sz="1000" dirty="0">
                <a:solidFill>
                  <a:srgbClr val="505050"/>
                </a:solidFill>
              </a:rPr>
              <a:t>Reporting Services Power View</a:t>
            </a:r>
          </a:p>
          <a:p>
            <a:pPr algn="ctr"/>
            <a:r>
              <a:rPr lang="de-DE" sz="1000" dirty="0" smtClean="0">
                <a:solidFill>
                  <a:srgbClr val="505050"/>
                </a:solidFill>
              </a:rPr>
              <a:t>PerformancePoint Services</a:t>
            </a:r>
            <a:endParaRPr lang="en-US" sz="1000" dirty="0" smtClean="0">
              <a:solidFill>
                <a:srgbClr val="505050"/>
              </a:solidFill>
            </a:endParaRPr>
          </a:p>
          <a:p>
            <a:pPr algn="ctr"/>
            <a:r>
              <a:rPr lang="de-DE" sz="1000" dirty="0" smtClean="0">
                <a:solidFill>
                  <a:srgbClr val="505050"/>
                </a:solidFill>
              </a:rPr>
              <a:t>Excel Services</a:t>
            </a:r>
          </a:p>
          <a:p>
            <a:pPr algn="ctr"/>
            <a:r>
              <a:rPr lang="de-DE" sz="1000" dirty="0" smtClean="0">
                <a:solidFill>
                  <a:srgbClr val="505050"/>
                </a:solidFill>
              </a:rPr>
              <a:t>Visio Services</a:t>
            </a:r>
            <a:endParaRPr lang="en-US" sz="1000" dirty="0" smtClean="0">
              <a:solidFill>
                <a:srgbClr val="505050"/>
              </a:solidFill>
            </a:endParaRPr>
          </a:p>
          <a:p>
            <a:pPr algn="ctr"/>
            <a:r>
              <a:rPr lang="en-US" sz="1000" dirty="0" smtClean="0">
                <a:solidFill>
                  <a:srgbClr val="505050"/>
                </a:solidFill>
              </a:rPr>
              <a:t>SharePoint </a:t>
            </a:r>
            <a:r>
              <a:rPr lang="en-US" sz="1000" dirty="0">
                <a:solidFill>
                  <a:srgbClr val="505050"/>
                </a:solidFill>
              </a:rPr>
              <a:t>2013 Enterprise</a:t>
            </a:r>
          </a:p>
        </p:txBody>
      </p:sp>
      <p:grpSp>
        <p:nvGrpSpPr>
          <p:cNvPr id="6" name="Group 5"/>
          <p:cNvGrpSpPr/>
          <p:nvPr/>
        </p:nvGrpSpPr>
        <p:grpSpPr>
          <a:xfrm>
            <a:off x="6036050" y="1806303"/>
            <a:ext cx="914400" cy="1222177"/>
            <a:chOff x="5958943" y="5156329"/>
            <a:chExt cx="914400" cy="1222177"/>
          </a:xfrm>
        </p:grpSpPr>
        <p:pic>
          <p:nvPicPr>
            <p:cNvPr id="12" name="Picture 11"/>
            <p:cNvPicPr>
              <a:picLocks noChangeAspect="1" noChangeArrowheads="1"/>
            </p:cNvPicPr>
            <p:nvPr/>
          </p:nvPicPr>
          <p:blipFill>
            <a:blip r:embed="rId2" cstate="print"/>
            <a:srcRect/>
            <a:stretch>
              <a:fillRect/>
            </a:stretch>
          </p:blipFill>
          <p:spPr bwMode="auto">
            <a:xfrm>
              <a:off x="5984059" y="5472241"/>
              <a:ext cx="457768" cy="467416"/>
            </a:xfrm>
            <a:prstGeom prst="rect">
              <a:avLst/>
            </a:prstGeom>
            <a:noFill/>
            <a:ln w="9525">
              <a:noFill/>
              <a:miter lim="800000"/>
              <a:headEnd/>
              <a:tailEnd/>
            </a:ln>
            <a:effectLst/>
          </p:spPr>
        </p:pic>
        <p:grpSp>
          <p:nvGrpSpPr>
            <p:cNvPr id="13" name="Group 12"/>
            <p:cNvGrpSpPr/>
            <p:nvPr/>
          </p:nvGrpSpPr>
          <p:grpSpPr>
            <a:xfrm>
              <a:off x="5958943" y="5156329"/>
              <a:ext cx="914400" cy="1222177"/>
              <a:chOff x="7239000" y="3200400"/>
              <a:chExt cx="1143000" cy="1496194"/>
            </a:xfrm>
          </p:grpSpPr>
          <p:pic>
            <p:nvPicPr>
              <p:cNvPr id="14" name="Picture 13"/>
              <p:cNvPicPr>
                <a:picLocks noChangeAspect="1" noChangeArrowheads="1"/>
              </p:cNvPicPr>
              <p:nvPr/>
            </p:nvPicPr>
            <p:blipFill>
              <a:blip r:embed="rId3" cstate="print"/>
              <a:srcRect/>
              <a:stretch>
                <a:fillRect/>
              </a:stretch>
            </p:blipFill>
            <p:spPr bwMode="auto">
              <a:xfrm>
                <a:off x="7239000" y="3200400"/>
                <a:ext cx="1143000" cy="1496194"/>
              </a:xfrm>
              <a:prstGeom prst="rect">
                <a:avLst/>
              </a:prstGeom>
              <a:noFill/>
              <a:ln w="9525">
                <a:noFill/>
                <a:miter lim="800000"/>
                <a:headEnd/>
                <a:tailEnd/>
              </a:ln>
              <a:effectLst/>
            </p:spPr>
          </p:pic>
          <p:pic>
            <p:nvPicPr>
              <p:cNvPr id="15" name="Picture 14"/>
              <p:cNvPicPr>
                <a:picLocks noChangeAspect="1" noChangeArrowheads="1"/>
              </p:cNvPicPr>
              <p:nvPr/>
            </p:nvPicPr>
            <p:blipFill>
              <a:blip r:embed="rId2" cstate="print"/>
              <a:srcRect/>
              <a:stretch>
                <a:fillRect/>
              </a:stretch>
            </p:blipFill>
            <p:spPr bwMode="auto">
              <a:xfrm>
                <a:off x="7749589" y="3931753"/>
                <a:ext cx="572210" cy="572212"/>
              </a:xfrm>
              <a:prstGeom prst="rect">
                <a:avLst/>
              </a:prstGeom>
              <a:noFill/>
              <a:ln w="9525">
                <a:noFill/>
                <a:miter lim="800000"/>
                <a:headEnd/>
                <a:tailEnd/>
              </a:ln>
              <a:effectLst/>
            </p:spPr>
          </p:pic>
        </p:grpSp>
      </p:grpSp>
      <p:grpSp>
        <p:nvGrpSpPr>
          <p:cNvPr id="7" name="Group 6"/>
          <p:cNvGrpSpPr/>
          <p:nvPr/>
        </p:nvGrpSpPr>
        <p:grpSpPr>
          <a:xfrm>
            <a:off x="8005210" y="2614459"/>
            <a:ext cx="914400" cy="1206034"/>
            <a:chOff x="6400800" y="5288583"/>
            <a:chExt cx="1143000" cy="1496194"/>
          </a:xfrm>
        </p:grpSpPr>
        <p:pic>
          <p:nvPicPr>
            <p:cNvPr id="10" name="Picture 9"/>
            <p:cNvPicPr>
              <a:picLocks noChangeAspect="1" noChangeArrowheads="1"/>
            </p:cNvPicPr>
            <p:nvPr/>
          </p:nvPicPr>
          <p:blipFill>
            <a:blip r:embed="rId3" cstate="print"/>
            <a:srcRect/>
            <a:stretch>
              <a:fillRect/>
            </a:stretch>
          </p:blipFill>
          <p:spPr bwMode="auto">
            <a:xfrm>
              <a:off x="6400800" y="5288583"/>
              <a:ext cx="1143000" cy="1496194"/>
            </a:xfrm>
            <a:prstGeom prst="rect">
              <a:avLst/>
            </a:prstGeom>
            <a:noFill/>
            <a:ln w="9525">
              <a:noFill/>
              <a:miter lim="800000"/>
              <a:headEnd/>
              <a:tailEnd/>
            </a:ln>
            <a:effectLst/>
          </p:spPr>
        </p:pic>
        <p:pic>
          <p:nvPicPr>
            <p:cNvPr id="11" name="Picture 10"/>
            <p:cNvPicPr>
              <a:picLocks noChangeAspect="1" noChangeArrowheads="1"/>
            </p:cNvPicPr>
            <p:nvPr/>
          </p:nvPicPr>
          <p:blipFill>
            <a:blip r:embed="rId4" cstate="print"/>
            <a:srcRect/>
            <a:stretch>
              <a:fillRect/>
            </a:stretch>
          </p:blipFill>
          <p:spPr bwMode="auto">
            <a:xfrm>
              <a:off x="6946900" y="6091411"/>
              <a:ext cx="444500" cy="533400"/>
            </a:xfrm>
            <a:prstGeom prst="rect">
              <a:avLst/>
            </a:prstGeom>
            <a:noFill/>
            <a:ln w="9525">
              <a:noFill/>
              <a:miter lim="800000"/>
              <a:headEnd/>
              <a:tailEnd/>
            </a:ln>
            <a:effectLst/>
          </p:spPr>
        </p:pic>
      </p:grpSp>
      <p:pic>
        <p:nvPicPr>
          <p:cNvPr id="8" name="Picture 7"/>
          <p:cNvPicPr>
            <a:picLocks noChangeAspect="1" noChangeArrowheads="1"/>
          </p:cNvPicPr>
          <p:nvPr/>
        </p:nvPicPr>
        <p:blipFill>
          <a:blip r:embed="rId3" cstate="print"/>
          <a:srcRect/>
          <a:stretch>
            <a:fillRect/>
          </a:stretch>
        </p:blipFill>
        <p:spPr bwMode="auto">
          <a:xfrm>
            <a:off x="8044885" y="1211262"/>
            <a:ext cx="914400" cy="1222177"/>
          </a:xfrm>
          <a:prstGeom prst="rect">
            <a:avLst/>
          </a:prstGeom>
          <a:noFill/>
          <a:ln w="9525">
            <a:noFill/>
            <a:miter lim="800000"/>
            <a:headEnd/>
            <a:tailEnd/>
          </a:ln>
          <a:effectLst/>
        </p:spPr>
      </p:pic>
      <p:pic>
        <p:nvPicPr>
          <p:cNvPr id="9" name="Picture 8" descr="C:\from tstenvrouter\DVD\ResDVD36_Disk1_MS_Confidential\DVD_ART36\Artwork_Imagery\Icons - Illustrations\_ REAL VISTA STYLE\product finished stacked cube.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892" t="20072" r="12679" b="12244"/>
          <a:stretch/>
        </p:blipFill>
        <p:spPr bwMode="auto">
          <a:xfrm>
            <a:off x="8396528" y="2025207"/>
            <a:ext cx="446724" cy="41177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23" name="Straight Arrow Connector 22"/>
          <p:cNvCxnSpPr/>
          <p:nvPr/>
        </p:nvCxnSpPr>
        <p:spPr>
          <a:xfrm>
            <a:off x="7320517" y="3562841"/>
            <a:ext cx="381000" cy="0"/>
          </a:xfrm>
          <a:prstGeom prst="straightConnector1">
            <a:avLst/>
          </a:prstGeom>
          <a:ln>
            <a:headEnd type="none"/>
            <a:tailEnd type="arrow"/>
          </a:ln>
        </p:spPr>
        <p:style>
          <a:lnRef idx="3">
            <a:schemeClr val="dk1"/>
          </a:lnRef>
          <a:fillRef idx="0">
            <a:schemeClr val="dk1"/>
          </a:fillRef>
          <a:effectRef idx="2">
            <a:schemeClr val="dk1"/>
          </a:effectRef>
          <a:fontRef idx="minor">
            <a:schemeClr val="tx1"/>
          </a:fontRef>
        </p:style>
      </p:cxnSp>
      <p:cxnSp>
        <p:nvCxnSpPr>
          <p:cNvPr id="24" name="Straight Arrow Connector 23"/>
          <p:cNvCxnSpPr/>
          <p:nvPr/>
        </p:nvCxnSpPr>
        <p:spPr>
          <a:xfrm>
            <a:off x="7302570" y="2203243"/>
            <a:ext cx="381000" cy="0"/>
          </a:xfrm>
          <a:prstGeom prst="straightConnector1">
            <a:avLst/>
          </a:prstGeom>
          <a:ln>
            <a:headEnd type="none"/>
            <a:tailEnd type="arrow"/>
          </a:ln>
        </p:spPr>
        <p:style>
          <a:lnRef idx="3">
            <a:schemeClr val="dk1"/>
          </a:lnRef>
          <a:fillRef idx="0">
            <a:schemeClr val="dk1"/>
          </a:fillRef>
          <a:effectRef idx="2">
            <a:schemeClr val="dk1"/>
          </a:effectRef>
          <a:fontRef idx="minor">
            <a:schemeClr val="tx1"/>
          </a:fontRef>
        </p:style>
      </p:cxnSp>
      <p:sp>
        <p:nvSpPr>
          <p:cNvPr id="25" name="TextBox 12"/>
          <p:cNvSpPr txBox="1"/>
          <p:nvPr/>
        </p:nvSpPr>
        <p:spPr>
          <a:xfrm>
            <a:off x="2012690" y="4792662"/>
            <a:ext cx="4264603" cy="16002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a:solidFill>
                  <a:sysClr val="windowText" lastClr="000000"/>
                </a:solidFill>
                <a:latin typeface="Calibri"/>
              </a:rPr>
              <a:t>IT Management Dashboard</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Track the usage of Excel </a:t>
            </a:r>
            <a:r>
              <a:rPr lang="en-US" sz="1400" dirty="0" smtClean="0">
                <a:solidFill>
                  <a:sysClr val="windowText" lastClr="000000"/>
                </a:solidFill>
                <a:latin typeface="Calibri"/>
              </a:rPr>
              <a:t>workbooks with data models.</a:t>
            </a:r>
            <a:endParaRPr lang="en-US" sz="1400" dirty="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Discover </a:t>
            </a:r>
            <a:r>
              <a:rPr lang="en-US" sz="1400" dirty="0" smtClean="0">
                <a:solidFill>
                  <a:sysClr val="windowText" lastClr="000000"/>
                </a:solidFill>
                <a:latin typeface="Calibri"/>
              </a:rPr>
              <a:t>mission-critical Excel applications.</a:t>
            </a:r>
            <a:endParaRPr lang="en-US" sz="1400" dirty="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Visualize system performance and </a:t>
            </a:r>
            <a:r>
              <a:rPr lang="en-US" sz="1400" dirty="0" smtClean="0">
                <a:solidFill>
                  <a:sysClr val="windowText" lastClr="000000"/>
                </a:solidFill>
                <a:latin typeface="Calibri"/>
              </a:rPr>
              <a:t>usage.</a:t>
            </a:r>
            <a:endParaRPr lang="en-US" sz="1400" dirty="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See data sources being </a:t>
            </a:r>
            <a:r>
              <a:rPr lang="en-US" sz="1400" dirty="0" smtClean="0">
                <a:solidFill>
                  <a:sysClr val="windowText" lastClr="000000"/>
                </a:solidFill>
                <a:latin typeface="Calibri"/>
              </a:rPr>
              <a:t>used.</a:t>
            </a:r>
          </a:p>
          <a:p>
            <a:pPr marL="285750" indent="-285750" defTabSz="914400">
              <a:buFont typeface="Arial" pitchFamily="34" charset="0"/>
              <a:buChar char="•"/>
              <a:defRPr/>
            </a:pPr>
            <a:r>
              <a:rPr lang="de-DE" sz="1400" dirty="0" smtClean="0">
                <a:solidFill>
                  <a:sysClr val="windowText" lastClr="000000"/>
                </a:solidFill>
                <a:latin typeface="Calibri"/>
              </a:rPr>
              <a:t>Extend analysis with custom solutions </a:t>
            </a:r>
            <a:br>
              <a:rPr lang="de-DE" sz="1400" dirty="0" smtClean="0">
                <a:solidFill>
                  <a:sysClr val="windowText" lastClr="000000"/>
                </a:solidFill>
                <a:latin typeface="Calibri"/>
              </a:rPr>
            </a:br>
            <a:r>
              <a:rPr lang="de-DE" sz="1400" dirty="0" smtClean="0">
                <a:solidFill>
                  <a:sysClr val="windowText" lastClr="000000"/>
                </a:solidFill>
                <a:latin typeface="Calibri"/>
              </a:rPr>
              <a:t>based on the IT Management </a:t>
            </a:r>
            <a:r>
              <a:rPr lang="de-DE" sz="1400" dirty="0">
                <a:solidFill>
                  <a:sysClr val="windowText" lastClr="000000"/>
                </a:solidFill>
                <a:latin typeface="Calibri"/>
              </a:rPr>
              <a:t>D</a:t>
            </a:r>
            <a:r>
              <a:rPr lang="de-DE" sz="1400" dirty="0" smtClean="0">
                <a:solidFill>
                  <a:sysClr val="windowText" lastClr="000000"/>
                </a:solidFill>
                <a:latin typeface="Calibri"/>
              </a:rPr>
              <a:t>ashboard data.</a:t>
            </a:r>
            <a:endParaRPr lang="en-US" sz="1400" dirty="0">
              <a:solidFill>
                <a:sysClr val="windowText" lastClr="000000"/>
              </a:solidFill>
              <a:latin typeface="Calibri"/>
            </a:endParaRPr>
          </a:p>
        </p:txBody>
      </p:sp>
      <p:sp>
        <p:nvSpPr>
          <p:cNvPr id="31" name="Rectangle 30"/>
          <p:cNvSpPr/>
          <p:nvPr/>
        </p:nvSpPr>
        <p:spPr>
          <a:xfrm>
            <a:off x="1518169" y="2506662"/>
            <a:ext cx="3745611" cy="90619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57200" algn="ctr"/>
            <a:r>
              <a:rPr lang="en-US" sz="1000" dirty="0" smtClean="0">
                <a:solidFill>
                  <a:srgbClr val="505050"/>
                </a:solidFill>
              </a:rPr>
              <a:t>Deploy the PowerPivot for SharePoint 2013 Add-In</a:t>
            </a:r>
          </a:p>
          <a:p>
            <a:pPr marL="457200" algn="ctr"/>
            <a:r>
              <a:rPr lang="en-US" sz="1000" dirty="0" smtClean="0">
                <a:solidFill>
                  <a:srgbClr val="505050"/>
                </a:solidFill>
              </a:rPr>
              <a:t>to provide additional capabilities, such as full access to workbooks as a data source, scheduled data refresh, PowerPivot Gallery, and </a:t>
            </a:r>
            <a:r>
              <a:rPr lang="en-US" sz="1000" b="1" dirty="0" smtClean="0">
                <a:solidFill>
                  <a:srgbClr val="505050"/>
                </a:solidFill>
              </a:rPr>
              <a:t>IT Management Dashboard</a:t>
            </a:r>
            <a:r>
              <a:rPr lang="en-US" sz="1000" dirty="0" smtClean="0">
                <a:solidFill>
                  <a:srgbClr val="505050"/>
                </a:solidFill>
              </a:rPr>
              <a:t>.</a:t>
            </a:r>
            <a:endParaRPr lang="de-DE" sz="1000" dirty="0" smtClean="0">
              <a:solidFill>
                <a:srgbClr val="505050"/>
              </a:solidFill>
            </a:endParaRPr>
          </a:p>
        </p:txBody>
      </p:sp>
      <p:sp>
        <p:nvSpPr>
          <p:cNvPr id="32" name="Rectangle 31"/>
          <p:cNvSpPr/>
          <p:nvPr/>
        </p:nvSpPr>
        <p:spPr>
          <a:xfrm rot="16200000">
            <a:off x="744133" y="2722967"/>
            <a:ext cx="906192" cy="47358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800" b="1" dirty="0" smtClean="0">
                <a:solidFill>
                  <a:srgbClr val="FFFFFF"/>
                </a:solidFill>
              </a:rPr>
              <a:t>All PowerPivot</a:t>
            </a:r>
          </a:p>
          <a:p>
            <a:pPr algn="ctr"/>
            <a:r>
              <a:rPr lang="de-DE" sz="800" b="1" dirty="0" smtClean="0">
                <a:solidFill>
                  <a:srgbClr val="FFFFFF"/>
                </a:solidFill>
              </a:rPr>
              <a:t>Features</a:t>
            </a:r>
            <a:endParaRPr lang="en-US" sz="800" b="1" dirty="0">
              <a:solidFill>
                <a:srgbClr val="FFFFFF"/>
              </a:solidFill>
            </a:endParaRPr>
          </a:p>
        </p:txBody>
      </p:sp>
      <p:sp>
        <p:nvSpPr>
          <p:cNvPr id="33" name="Oval 32"/>
          <p:cNvSpPr/>
          <p:nvPr/>
        </p:nvSpPr>
        <p:spPr>
          <a:xfrm>
            <a:off x="1647328" y="2801780"/>
            <a:ext cx="351599" cy="378542"/>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dirty="0" smtClean="0">
                <a:solidFill>
                  <a:srgbClr val="FFFFFF"/>
                </a:solidFill>
              </a:rPr>
              <a:t>4</a:t>
            </a:r>
            <a:endParaRPr lang="en-US" sz="1200" b="1" dirty="0">
              <a:solidFill>
                <a:srgbClr val="FFFFFF"/>
              </a:solidFill>
            </a:endParaRPr>
          </a:p>
        </p:txBody>
      </p:sp>
      <p:pic>
        <p:nvPicPr>
          <p:cNvPr id="34" name="Picture 33"/>
          <p:cNvPicPr>
            <a:picLocks noChangeAspect="1" noChangeArrowheads="1"/>
          </p:cNvPicPr>
          <p:nvPr/>
        </p:nvPicPr>
        <p:blipFill rotWithShape="1">
          <a:blip r:embed="rId6" cstate="print"/>
          <a:srcRect t="15036" r="3512" b="14018"/>
          <a:stretch/>
        </p:blipFill>
        <p:spPr bwMode="auto">
          <a:xfrm>
            <a:off x="6431843" y="4294054"/>
            <a:ext cx="5279222" cy="2597416"/>
          </a:xfrm>
          <a:prstGeom prst="rect">
            <a:avLst/>
          </a:prstGeom>
          <a:noFill/>
          <a:effectLst>
            <a:outerShdw blurRad="50800" dist="38100" algn="l" rotWithShape="0">
              <a:prstClr val="black">
                <a:alpha val="40000"/>
              </a:prstClr>
            </a:outerShdw>
          </a:effectLst>
        </p:spPr>
      </p:pic>
    </p:spTree>
    <p:extLst>
      <p:ext uri="{BB962C8B-B14F-4D97-AF65-F5344CB8AC3E}">
        <p14:creationId xmlns:p14="http://schemas.microsoft.com/office/powerpoint/2010/main" val="32176194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a:t>
            </a:r>
            <a:r>
              <a:rPr lang="en-US" dirty="0"/>
              <a:t>Dashboard Architecture</a:t>
            </a:r>
          </a:p>
        </p:txBody>
      </p:sp>
      <p:sp>
        <p:nvSpPr>
          <p:cNvPr id="3" name="Red"/>
          <p:cNvSpPr/>
          <p:nvPr/>
        </p:nvSpPr>
        <p:spPr bwMode="auto">
          <a:xfrm>
            <a:off x="2434539" y="4300644"/>
            <a:ext cx="1919793" cy="692997"/>
          </a:xfrm>
          <a:prstGeom prst="roundRect">
            <a:avLst>
              <a:gd name="adj" fmla="val 0"/>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r>
              <a:rPr lang="en-US" sz="1000" dirty="0" smtClean="0">
                <a:solidFill>
                  <a:srgbClr val="FFFFFF"/>
                </a:solidFill>
                <a:ea typeface="Segoe UI" pitchFamily="34" charset="0"/>
                <a:cs typeface="Segoe UI" pitchFamily="34" charset="0"/>
              </a:rPr>
              <a:t>Excel Calculation Services</a:t>
            </a:r>
            <a:endParaRPr lang="en-US" sz="1000" dirty="0">
              <a:solidFill>
                <a:srgbClr val="FFFFFF"/>
              </a:solidFill>
              <a:ea typeface="Segoe UI" pitchFamily="34" charset="0"/>
              <a:cs typeface="Segoe UI" pitchFamily="34" charset="0"/>
            </a:endParaRPr>
          </a:p>
        </p:txBody>
      </p:sp>
      <p:sp>
        <p:nvSpPr>
          <p:cNvPr id="4" name="Rectangle 3"/>
          <p:cNvSpPr/>
          <p:nvPr/>
        </p:nvSpPr>
        <p:spPr>
          <a:xfrm>
            <a:off x="7231233" y="2248767"/>
            <a:ext cx="2350027" cy="765406"/>
          </a:xfrm>
          <a:prstGeom prst="rect">
            <a:avLst/>
          </a:prstGeom>
          <a:ln/>
        </p:spPr>
        <p:style>
          <a:lnRef idx="2">
            <a:schemeClr val="accent5"/>
          </a:lnRef>
          <a:fillRef idx="1">
            <a:schemeClr val="lt1"/>
          </a:fillRef>
          <a:effectRef idx="0">
            <a:schemeClr val="accent5"/>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endParaRPr lang="en-US" sz="1000" dirty="0">
              <a:solidFill>
                <a:srgbClr val="505050"/>
              </a:solidFill>
            </a:endParaRPr>
          </a:p>
        </p:txBody>
      </p:sp>
      <p:sp>
        <p:nvSpPr>
          <p:cNvPr id="5" name="Rectangle 4"/>
          <p:cNvSpPr/>
          <p:nvPr/>
        </p:nvSpPr>
        <p:spPr>
          <a:xfrm>
            <a:off x="7218680" y="3085632"/>
            <a:ext cx="2350027" cy="829619"/>
          </a:xfrm>
          <a:prstGeom prst="rect">
            <a:avLst/>
          </a:prstGeom>
          <a:ln/>
        </p:spPr>
        <p:style>
          <a:lnRef idx="2">
            <a:schemeClr val="accent5"/>
          </a:lnRef>
          <a:fillRef idx="1">
            <a:schemeClr val="lt1"/>
          </a:fillRef>
          <a:effectRef idx="0">
            <a:schemeClr val="accent5"/>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endParaRPr lang="en-US" sz="1000" dirty="0">
              <a:solidFill>
                <a:srgbClr val="505050"/>
              </a:solidFill>
            </a:endParaRPr>
          </a:p>
        </p:txBody>
      </p:sp>
      <p:sp>
        <p:nvSpPr>
          <p:cNvPr id="6" name="Rectangle 5"/>
          <p:cNvSpPr/>
          <p:nvPr/>
        </p:nvSpPr>
        <p:spPr>
          <a:xfrm>
            <a:off x="8208020" y="3257715"/>
            <a:ext cx="1360686" cy="553998"/>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000" dirty="0" smtClean="0">
                <a:solidFill>
                  <a:srgbClr val="505050"/>
                </a:solidFill>
              </a:rPr>
              <a:t>Server Health and</a:t>
            </a:r>
            <a:r>
              <a:rPr lang="en-US" sz="1000" dirty="0">
                <a:solidFill>
                  <a:srgbClr val="505050"/>
                </a:solidFill>
              </a:rPr>
              <a:t/>
            </a:r>
            <a:br>
              <a:rPr lang="en-US" sz="1000" dirty="0">
                <a:solidFill>
                  <a:srgbClr val="505050"/>
                </a:solidFill>
              </a:rPr>
            </a:br>
            <a:r>
              <a:rPr lang="en-US" sz="1000" dirty="0" smtClean="0">
                <a:solidFill>
                  <a:srgbClr val="505050"/>
                </a:solidFill>
              </a:rPr>
              <a:t>Workbook Activity Workbooks</a:t>
            </a:r>
            <a:endParaRPr lang="en-US" sz="1000" dirty="0">
              <a:solidFill>
                <a:srgbClr val="505050"/>
              </a:solidFill>
            </a:endParaRPr>
          </a:p>
        </p:txBody>
      </p:sp>
      <p:sp>
        <p:nvSpPr>
          <p:cNvPr id="7" name="Rectangle 6"/>
          <p:cNvSpPr/>
          <p:nvPr/>
        </p:nvSpPr>
        <p:spPr>
          <a:xfrm>
            <a:off x="7218680" y="4037832"/>
            <a:ext cx="2350027" cy="829619"/>
          </a:xfrm>
          <a:prstGeom prst="rect">
            <a:avLst/>
          </a:prstGeom>
          <a:ln w="38100"/>
        </p:spPr>
        <p:style>
          <a:lnRef idx="2">
            <a:schemeClr val="accent5"/>
          </a:lnRef>
          <a:fillRef idx="1">
            <a:schemeClr val="lt1"/>
          </a:fillRef>
          <a:effectRef idx="0">
            <a:schemeClr val="accent5"/>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endParaRPr lang="en-US" sz="1000" dirty="0">
              <a:solidFill>
                <a:srgbClr val="505050"/>
              </a:solidFill>
            </a:endParaRPr>
          </a:p>
        </p:txBody>
      </p:sp>
      <p:sp>
        <p:nvSpPr>
          <p:cNvPr id="8" name="Red"/>
          <p:cNvSpPr/>
          <p:nvPr/>
        </p:nvSpPr>
        <p:spPr bwMode="auto">
          <a:xfrm>
            <a:off x="2434539" y="3550373"/>
            <a:ext cx="1919793" cy="692997"/>
          </a:xfrm>
          <a:prstGeom prst="roundRect">
            <a:avLst>
              <a:gd name="adj" fmla="val 0"/>
            </a:avLst>
          </a:prstGeom>
          <a:solidFill>
            <a:schemeClr val="accent5"/>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r>
              <a:rPr lang="en-US" sz="1000" dirty="0">
                <a:solidFill>
                  <a:srgbClr val="FFFFFF"/>
                </a:solidFill>
                <a:ea typeface="Segoe UI" pitchFamily="34" charset="0"/>
                <a:cs typeface="Segoe UI" pitchFamily="34" charset="0"/>
              </a:rPr>
              <a:t>PowerPivot </a:t>
            </a:r>
            <a:endParaRPr lang="en-US" sz="1000" dirty="0" smtClean="0">
              <a:solidFill>
                <a:srgbClr val="FFFFFF"/>
              </a:solidFill>
              <a:ea typeface="Segoe UI" pitchFamily="34" charset="0"/>
              <a:cs typeface="Segoe UI" pitchFamily="34" charset="0"/>
            </a:endParaRPr>
          </a:p>
          <a:p>
            <a:pPr algn="ctr" defTabSz="914099" fontAlgn="base">
              <a:spcBef>
                <a:spcPct val="0"/>
              </a:spcBef>
              <a:spcAft>
                <a:spcPct val="0"/>
              </a:spcAft>
            </a:pPr>
            <a:r>
              <a:rPr lang="en-US" sz="1000" dirty="0" smtClean="0">
                <a:solidFill>
                  <a:srgbClr val="FFFFFF"/>
                </a:solidFill>
                <a:ea typeface="Segoe UI" pitchFamily="34" charset="0"/>
                <a:cs typeface="Segoe UI" pitchFamily="34" charset="0"/>
              </a:rPr>
              <a:t>Service </a:t>
            </a:r>
            <a:r>
              <a:rPr lang="en-US" sz="1000" dirty="0">
                <a:solidFill>
                  <a:srgbClr val="FFFFFF"/>
                </a:solidFill>
                <a:ea typeface="Segoe UI" pitchFamily="34" charset="0"/>
                <a:cs typeface="Segoe UI" pitchFamily="34" charset="0"/>
              </a:rPr>
              <a:t>Application</a:t>
            </a:r>
          </a:p>
        </p:txBody>
      </p:sp>
      <p:sp>
        <p:nvSpPr>
          <p:cNvPr id="9" name="Yellow"/>
          <p:cNvSpPr/>
          <p:nvPr/>
        </p:nvSpPr>
        <p:spPr bwMode="auto">
          <a:xfrm>
            <a:off x="2434539" y="2953740"/>
            <a:ext cx="1919792" cy="534473"/>
          </a:xfrm>
          <a:prstGeom prst="roundRect">
            <a:avLst>
              <a:gd name="adj" fmla="val 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r>
              <a:rPr lang="en-US" sz="1000" dirty="0" smtClean="0">
                <a:solidFill>
                  <a:srgbClr val="FFFFFF"/>
                </a:solidFill>
                <a:ea typeface="Segoe UI" pitchFamily="34" charset="0"/>
                <a:cs typeface="Segoe UI" pitchFamily="34" charset="0"/>
              </a:rPr>
              <a:t>PowerPivot Web Service</a:t>
            </a:r>
          </a:p>
        </p:txBody>
      </p:sp>
      <p:sp>
        <p:nvSpPr>
          <p:cNvPr id="10" name="Green"/>
          <p:cNvSpPr/>
          <p:nvPr/>
        </p:nvSpPr>
        <p:spPr bwMode="auto">
          <a:xfrm>
            <a:off x="2434539" y="2410286"/>
            <a:ext cx="1919792" cy="473678"/>
          </a:xfrm>
          <a:prstGeom prst="roundRect">
            <a:avLst>
              <a:gd name="adj" fmla="val 0"/>
            </a:avLst>
          </a:prstGeom>
          <a:solidFill>
            <a:schemeClr val="accent6"/>
          </a:solidFill>
          <a:ln>
            <a:no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r>
              <a:rPr lang="en-US" sz="1000" dirty="0" smtClean="0">
                <a:solidFill>
                  <a:srgbClr val="FFFFFF"/>
                </a:solidFill>
                <a:ea typeface="Segoe UI" pitchFamily="34" charset="0"/>
                <a:cs typeface="Segoe UI" pitchFamily="34" charset="0"/>
              </a:rPr>
              <a:t>Client Libraries</a:t>
            </a:r>
            <a:endParaRPr lang="en-US" sz="1000" dirty="0">
              <a:solidFill>
                <a:srgbClr val="FFFFFF"/>
              </a:solidFill>
              <a:ea typeface="Segoe UI" pitchFamily="34" charset="0"/>
              <a:cs typeface="Segoe UI" pitchFamily="34" charset="0"/>
            </a:endParaRPr>
          </a:p>
        </p:txBody>
      </p:sp>
      <p:cxnSp>
        <p:nvCxnSpPr>
          <p:cNvPr id="11" name="Straight Connector 10"/>
          <p:cNvCxnSpPr/>
          <p:nvPr/>
        </p:nvCxnSpPr>
        <p:spPr>
          <a:xfrm>
            <a:off x="4401658" y="3125389"/>
            <a:ext cx="0" cy="1833083"/>
          </a:xfrm>
          <a:prstGeom prst="line">
            <a:avLst/>
          </a:prstGeom>
          <a:ln>
            <a:solidFill>
              <a:schemeClr val="tx1">
                <a:lumMod val="75000"/>
              </a:schemeClr>
            </a:solidFill>
          </a:ln>
        </p:spPr>
        <p:style>
          <a:lnRef idx="3">
            <a:schemeClr val="accent2"/>
          </a:lnRef>
          <a:fillRef idx="0">
            <a:schemeClr val="accent2"/>
          </a:fillRef>
          <a:effectRef idx="2">
            <a:schemeClr val="accent2"/>
          </a:effectRef>
          <a:fontRef idx="minor">
            <a:schemeClr val="tx1"/>
          </a:fontRef>
        </p:style>
      </p:cxnSp>
      <p:grpSp>
        <p:nvGrpSpPr>
          <p:cNvPr id="12" name="Group 11"/>
          <p:cNvGrpSpPr/>
          <p:nvPr/>
        </p:nvGrpSpPr>
        <p:grpSpPr>
          <a:xfrm>
            <a:off x="4586206" y="2461167"/>
            <a:ext cx="430583" cy="731295"/>
            <a:chOff x="6781800" y="762000"/>
            <a:chExt cx="473027" cy="863722"/>
          </a:xfrm>
        </p:grpSpPr>
        <p:pic>
          <p:nvPicPr>
            <p:cNvPr id="13" name="Picture 12"/>
            <p:cNvPicPr>
              <a:picLocks noChangeAspect="1" noChangeArrowheads="1"/>
            </p:cNvPicPr>
            <p:nvPr/>
          </p:nvPicPr>
          <p:blipFill>
            <a:blip r:embed="rId2" cstate="print"/>
            <a:srcRect/>
            <a:stretch>
              <a:fillRect/>
            </a:stretch>
          </p:blipFill>
          <p:spPr bwMode="auto">
            <a:xfrm>
              <a:off x="6781800" y="762000"/>
              <a:ext cx="380999" cy="457200"/>
            </a:xfrm>
            <a:prstGeom prst="rect">
              <a:avLst/>
            </a:prstGeom>
            <a:noFill/>
            <a:ln w="9525">
              <a:noFill/>
              <a:miter lim="800000"/>
              <a:headEnd/>
              <a:tailEnd/>
            </a:ln>
            <a:effectLst/>
          </p:spPr>
        </p:pic>
        <p:sp>
          <p:nvSpPr>
            <p:cNvPr id="14" name="Rectangle 13"/>
            <p:cNvSpPr/>
            <p:nvPr/>
          </p:nvSpPr>
          <p:spPr>
            <a:xfrm>
              <a:off x="6781800" y="1262211"/>
              <a:ext cx="405457" cy="363511"/>
            </a:xfrm>
            <a:prstGeom prst="rect">
              <a:avLst/>
            </a:prstGeom>
            <a:noFill/>
          </p:spPr>
          <p:txBody>
            <a:bodyPr wrap="square" lIns="0" tIns="0" rIns="0" bIns="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dirty="0" err="1" smtClean="0">
                  <a:solidFill>
                    <a:srgbClr val="505050"/>
                  </a:solidFill>
                </a:rPr>
                <a:t>UsageLogs</a:t>
              </a:r>
              <a:endParaRPr lang="en-US" sz="1000" dirty="0">
                <a:solidFill>
                  <a:srgbClr val="505050"/>
                </a:solidFill>
              </a:endParaRPr>
            </a:p>
          </p:txBody>
        </p:sp>
        <p:pic>
          <p:nvPicPr>
            <p:cNvPr id="15" name="Picture 14"/>
            <p:cNvPicPr>
              <a:picLocks noChangeAspect="1" noChangeArrowheads="1"/>
            </p:cNvPicPr>
            <p:nvPr/>
          </p:nvPicPr>
          <p:blipFill>
            <a:blip r:embed="rId2" cstate="print"/>
            <a:srcRect/>
            <a:stretch>
              <a:fillRect/>
            </a:stretch>
          </p:blipFill>
          <p:spPr bwMode="auto">
            <a:xfrm>
              <a:off x="6873828" y="830907"/>
              <a:ext cx="380999" cy="457200"/>
            </a:xfrm>
            <a:prstGeom prst="rect">
              <a:avLst/>
            </a:prstGeom>
            <a:noFill/>
            <a:ln w="9525">
              <a:noFill/>
              <a:miter lim="800000"/>
              <a:headEnd/>
              <a:tailEnd/>
            </a:ln>
            <a:effectLst/>
          </p:spPr>
        </p:pic>
      </p:grpSp>
      <p:cxnSp>
        <p:nvCxnSpPr>
          <p:cNvPr id="16" name="Straight Connector 15"/>
          <p:cNvCxnSpPr/>
          <p:nvPr/>
        </p:nvCxnSpPr>
        <p:spPr>
          <a:xfrm>
            <a:off x="4401658" y="3936080"/>
            <a:ext cx="307563" cy="0"/>
          </a:xfrm>
          <a:prstGeom prst="line">
            <a:avLst/>
          </a:prstGeom>
          <a:ln>
            <a:solidFill>
              <a:schemeClr val="tx1">
                <a:lumMod val="75000"/>
              </a:schemeClr>
            </a:solidFill>
          </a:ln>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flipV="1">
            <a:off x="4709220" y="3276144"/>
            <a:ext cx="0" cy="659936"/>
          </a:xfrm>
          <a:prstGeom prst="line">
            <a:avLst/>
          </a:prstGeom>
          <a:ln>
            <a:solidFill>
              <a:schemeClr val="tx1">
                <a:lumMod val="75000"/>
              </a:schemeClr>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flipV="1">
            <a:off x="4843382" y="3276144"/>
            <a:ext cx="0" cy="659936"/>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9" name="Straight Connector 18"/>
          <p:cNvCxnSpPr/>
          <p:nvPr/>
        </p:nvCxnSpPr>
        <p:spPr>
          <a:xfrm>
            <a:off x="4832245" y="3936080"/>
            <a:ext cx="676638" cy="0"/>
          </a:xfrm>
          <a:prstGeom prst="line">
            <a:avLst/>
          </a:prstGeom>
          <a:ln/>
        </p:spPr>
        <p:style>
          <a:lnRef idx="3">
            <a:schemeClr val="accent3"/>
          </a:lnRef>
          <a:fillRef idx="0">
            <a:schemeClr val="accent3"/>
          </a:fillRef>
          <a:effectRef idx="2">
            <a:schemeClr val="accent3"/>
          </a:effectRef>
          <a:fontRef idx="minor">
            <a:schemeClr val="tx1"/>
          </a:fontRef>
        </p:style>
      </p:cxnSp>
      <p:sp>
        <p:nvSpPr>
          <p:cNvPr id="20" name="White"/>
          <p:cNvSpPr/>
          <p:nvPr/>
        </p:nvSpPr>
        <p:spPr bwMode="auto">
          <a:xfrm>
            <a:off x="2433258" y="5057671"/>
            <a:ext cx="7627551" cy="543454"/>
          </a:xfrm>
          <a:prstGeom prst="roundRect">
            <a:avLst>
              <a:gd name="adj" fmla="val 0"/>
            </a:avLst>
          </a:prstGeom>
          <a:noFill/>
          <a:ln w="28575">
            <a:prstDash val="sysDash"/>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14099"/>
            <a:endParaRPr lang="en-US" sz="1000" dirty="0" smtClean="0">
              <a:solidFill>
                <a:srgbClr val="505050"/>
              </a:solidFill>
              <a:ea typeface="Segoe UI" pitchFamily="34" charset="0"/>
              <a:cs typeface="Segoe UI" pitchFamily="34" charset="0"/>
            </a:endParaRPr>
          </a:p>
        </p:txBody>
      </p:sp>
      <p:sp>
        <p:nvSpPr>
          <p:cNvPr id="21" name="Rectangle 20"/>
          <p:cNvSpPr/>
          <p:nvPr/>
        </p:nvSpPr>
        <p:spPr>
          <a:xfrm>
            <a:off x="8888363" y="5057671"/>
            <a:ext cx="1216074" cy="338554"/>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800" dirty="0" smtClean="0">
                <a:solidFill>
                  <a:srgbClr val="505050"/>
                </a:solidFill>
              </a:rPr>
              <a:t>SharePoint Timer Service</a:t>
            </a:r>
            <a:endParaRPr lang="en-US" sz="800" dirty="0">
              <a:solidFill>
                <a:srgbClr val="505050"/>
              </a:solidFill>
            </a:endParaRPr>
          </a:p>
        </p:txBody>
      </p:sp>
      <p:sp>
        <p:nvSpPr>
          <p:cNvPr id="22" name="Rectangle 21"/>
          <p:cNvSpPr/>
          <p:nvPr/>
        </p:nvSpPr>
        <p:spPr>
          <a:xfrm>
            <a:off x="5016783" y="5169370"/>
            <a:ext cx="984200" cy="307448"/>
          </a:xfrm>
          <a:prstGeom prst="rect">
            <a:avLst/>
          </a:prstGeom>
          <a:ln>
            <a:solidFill>
              <a:schemeClr val="accent3"/>
            </a:solidFill>
          </a:ln>
        </p:spPr>
        <p:style>
          <a:lnRef idx="2">
            <a:schemeClr val="accent3"/>
          </a:lnRef>
          <a:fillRef idx="1">
            <a:schemeClr val="lt1"/>
          </a:fillRef>
          <a:effectRef idx="0">
            <a:schemeClr val="accent3"/>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da-DK" sz="800" dirty="0" smtClean="0">
                <a:solidFill>
                  <a:srgbClr val="505050"/>
                </a:solidFill>
              </a:rPr>
              <a:t>Usage Data </a:t>
            </a:r>
            <a:br>
              <a:rPr lang="da-DK" sz="800" dirty="0" smtClean="0">
                <a:solidFill>
                  <a:srgbClr val="505050"/>
                </a:solidFill>
              </a:rPr>
            </a:br>
            <a:r>
              <a:rPr lang="da-DK" sz="800" dirty="0" smtClean="0">
                <a:solidFill>
                  <a:srgbClr val="505050"/>
                </a:solidFill>
              </a:rPr>
              <a:t>Import</a:t>
            </a:r>
            <a:endParaRPr lang="en-US" sz="800" dirty="0">
              <a:solidFill>
                <a:srgbClr val="505050"/>
              </a:solidFill>
            </a:endParaRPr>
          </a:p>
        </p:txBody>
      </p:sp>
      <p:sp>
        <p:nvSpPr>
          <p:cNvPr id="23" name="Rectangle 22"/>
          <p:cNvSpPr/>
          <p:nvPr/>
        </p:nvSpPr>
        <p:spPr>
          <a:xfrm>
            <a:off x="7231233" y="5178438"/>
            <a:ext cx="1329541" cy="307448"/>
          </a:xfrm>
          <a:prstGeom prst="rect">
            <a:avLst/>
          </a:prstGeom>
          <a:ln>
            <a:solidFill>
              <a:schemeClr val="accent3"/>
            </a:solidFill>
          </a:ln>
        </p:spPr>
        <p:style>
          <a:lnRef idx="2">
            <a:schemeClr val="accent3"/>
          </a:lnRef>
          <a:fillRef idx="1">
            <a:schemeClr val="lt1"/>
          </a:fillRef>
          <a:effectRef idx="0">
            <a:schemeClr val="accent3"/>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da-DK" sz="800" dirty="0" smtClean="0">
                <a:solidFill>
                  <a:srgbClr val="505050"/>
                </a:solidFill>
              </a:rPr>
              <a:t>Mgmt Dashboard</a:t>
            </a:r>
            <a:br>
              <a:rPr lang="da-DK" sz="800" dirty="0" smtClean="0">
                <a:solidFill>
                  <a:srgbClr val="505050"/>
                </a:solidFill>
              </a:rPr>
            </a:br>
            <a:r>
              <a:rPr lang="da-DK" sz="800" dirty="0" smtClean="0">
                <a:solidFill>
                  <a:srgbClr val="505050"/>
                </a:solidFill>
              </a:rPr>
              <a:t>Processing</a:t>
            </a:r>
            <a:endParaRPr lang="en-US" sz="800" dirty="0">
              <a:solidFill>
                <a:srgbClr val="505050"/>
              </a:solidFill>
            </a:endParaRPr>
          </a:p>
        </p:txBody>
      </p:sp>
      <p:sp>
        <p:nvSpPr>
          <p:cNvPr id="24" name="Rectangle 23"/>
          <p:cNvSpPr/>
          <p:nvPr/>
        </p:nvSpPr>
        <p:spPr>
          <a:xfrm>
            <a:off x="2494954" y="5163841"/>
            <a:ext cx="1859378" cy="331255"/>
          </a:xfrm>
          <a:prstGeom prst="rect">
            <a:avLst/>
          </a:prstGeom>
          <a:ln>
            <a:solidFill>
              <a:schemeClr val="accent3"/>
            </a:solidFill>
          </a:ln>
        </p:spPr>
        <p:style>
          <a:lnRef idx="2">
            <a:schemeClr val="accent3"/>
          </a:lnRef>
          <a:fillRef idx="1">
            <a:schemeClr val="lt1"/>
          </a:fillRef>
          <a:effectRef idx="0">
            <a:schemeClr val="accent3"/>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da-DK" sz="1000" dirty="0" smtClean="0">
                <a:solidFill>
                  <a:srgbClr val="505050"/>
                </a:solidFill>
              </a:rPr>
              <a:t>PowerPivot Health Statistics Collector</a:t>
            </a:r>
            <a:endParaRPr lang="en-US" sz="1000" dirty="0">
              <a:solidFill>
                <a:srgbClr val="505050"/>
              </a:solidFill>
            </a:endParaRPr>
          </a:p>
        </p:txBody>
      </p:sp>
      <p:sp>
        <p:nvSpPr>
          <p:cNvPr id="25" name="Rounded Rectangle 24"/>
          <p:cNvSpPr/>
          <p:nvPr/>
        </p:nvSpPr>
        <p:spPr>
          <a:xfrm>
            <a:off x="4330644" y="5790179"/>
            <a:ext cx="4081713" cy="483070"/>
          </a:xfrm>
          <a:prstGeom prst="roundRect">
            <a:avLst>
              <a:gd name="adj" fmla="val 6945"/>
            </a:avLst>
          </a:prstGeom>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1000" dirty="0" smtClean="0">
                <a:solidFill>
                  <a:srgbClr val="505050"/>
                </a:solidFill>
              </a:rPr>
              <a:t>PowerPivot Application Database</a:t>
            </a:r>
            <a:endParaRPr lang="en-US" sz="1000" dirty="0">
              <a:solidFill>
                <a:srgbClr val="505050"/>
              </a:solidFill>
            </a:endParaRPr>
          </a:p>
        </p:txBody>
      </p:sp>
      <p:pic>
        <p:nvPicPr>
          <p:cNvPr id="26" name="Picture 25"/>
          <p:cNvPicPr>
            <a:picLocks noChangeAspect="1" noChangeArrowheads="1"/>
          </p:cNvPicPr>
          <p:nvPr/>
        </p:nvPicPr>
        <p:blipFill>
          <a:blip r:embed="rId3" cstate="print"/>
          <a:srcRect/>
          <a:stretch>
            <a:fillRect/>
          </a:stretch>
        </p:blipFill>
        <p:spPr bwMode="auto">
          <a:xfrm>
            <a:off x="8208020" y="5910827"/>
            <a:ext cx="357340" cy="405835"/>
          </a:xfrm>
          <a:prstGeom prst="rect">
            <a:avLst/>
          </a:prstGeom>
          <a:noFill/>
          <a:ln w="9525">
            <a:noFill/>
            <a:miter lim="800000"/>
            <a:headEnd/>
            <a:tailEnd/>
          </a:ln>
          <a:effectLst/>
        </p:spPr>
      </p:pic>
      <p:cxnSp>
        <p:nvCxnSpPr>
          <p:cNvPr id="27" name="Straight Connector 26"/>
          <p:cNvCxnSpPr/>
          <p:nvPr/>
        </p:nvCxnSpPr>
        <p:spPr>
          <a:xfrm>
            <a:off x="4362413" y="5354337"/>
            <a:ext cx="469832" cy="0"/>
          </a:xfrm>
          <a:prstGeom prst="line">
            <a:avLst/>
          </a:prstGeom>
          <a:ln/>
        </p:spPr>
        <p:style>
          <a:lnRef idx="3">
            <a:schemeClr val="accent3"/>
          </a:lnRef>
          <a:fillRef idx="0">
            <a:schemeClr val="accent3"/>
          </a:fillRef>
          <a:effectRef idx="2">
            <a:schemeClr val="accent3"/>
          </a:effectRef>
          <a:fontRef idx="minor">
            <a:schemeClr val="tx1"/>
          </a:fontRef>
        </p:style>
      </p:cxnSp>
      <p:cxnSp>
        <p:nvCxnSpPr>
          <p:cNvPr id="28" name="Straight Connector 27"/>
          <p:cNvCxnSpPr/>
          <p:nvPr/>
        </p:nvCxnSpPr>
        <p:spPr>
          <a:xfrm>
            <a:off x="4832245" y="5341372"/>
            <a:ext cx="0" cy="448687"/>
          </a:xfrm>
          <a:prstGeom prst="line">
            <a:avLst/>
          </a:prstGeom>
          <a:ln>
            <a:headEnd type="none" w="med" len="med"/>
            <a:tailEnd type="arrow" w="med" len="med"/>
          </a:ln>
        </p:spPr>
        <p:style>
          <a:lnRef idx="3">
            <a:schemeClr val="accent3"/>
          </a:lnRef>
          <a:fillRef idx="0">
            <a:schemeClr val="accent3"/>
          </a:fillRef>
          <a:effectRef idx="2">
            <a:schemeClr val="accent3"/>
          </a:effectRef>
          <a:fontRef idx="minor">
            <a:schemeClr val="tx1"/>
          </a:fontRef>
        </p:style>
      </p:cxnSp>
      <p:grpSp>
        <p:nvGrpSpPr>
          <p:cNvPr id="29" name="Group 28"/>
          <p:cNvGrpSpPr/>
          <p:nvPr/>
        </p:nvGrpSpPr>
        <p:grpSpPr>
          <a:xfrm>
            <a:off x="1510570" y="3999773"/>
            <a:ext cx="1170019" cy="1391187"/>
            <a:chOff x="7239000" y="3200400"/>
            <a:chExt cx="1143000" cy="1496194"/>
          </a:xfrm>
        </p:grpSpPr>
        <p:pic>
          <p:nvPicPr>
            <p:cNvPr id="30" name="Picture 29"/>
            <p:cNvPicPr>
              <a:picLocks noChangeAspect="1" noChangeArrowheads="1"/>
            </p:cNvPicPr>
            <p:nvPr/>
          </p:nvPicPr>
          <p:blipFill>
            <a:blip r:embed="rId4" cstate="print"/>
            <a:srcRect/>
            <a:stretch>
              <a:fillRect/>
            </a:stretch>
          </p:blipFill>
          <p:spPr bwMode="auto">
            <a:xfrm>
              <a:off x="7239000" y="3200400"/>
              <a:ext cx="1143000" cy="1496194"/>
            </a:xfrm>
            <a:prstGeom prst="rect">
              <a:avLst/>
            </a:prstGeom>
            <a:noFill/>
            <a:ln w="9525">
              <a:noFill/>
              <a:miter lim="800000"/>
              <a:headEnd/>
              <a:tailEnd/>
            </a:ln>
            <a:effectLst/>
          </p:spPr>
        </p:pic>
        <p:pic>
          <p:nvPicPr>
            <p:cNvPr id="31" name="Picture 30"/>
            <p:cNvPicPr>
              <a:picLocks noChangeAspect="1" noChangeArrowheads="1"/>
            </p:cNvPicPr>
            <p:nvPr/>
          </p:nvPicPr>
          <p:blipFill>
            <a:blip r:embed="rId5" cstate="print"/>
            <a:srcRect/>
            <a:stretch>
              <a:fillRect/>
            </a:stretch>
          </p:blipFill>
          <p:spPr bwMode="auto">
            <a:xfrm>
              <a:off x="7749589" y="3931753"/>
              <a:ext cx="572210" cy="572212"/>
            </a:xfrm>
            <a:prstGeom prst="rect">
              <a:avLst/>
            </a:prstGeom>
            <a:noFill/>
            <a:ln w="9525">
              <a:noFill/>
              <a:miter lim="800000"/>
              <a:headEnd/>
              <a:tailEnd/>
            </a:ln>
            <a:effectLst/>
          </p:spPr>
        </p:pic>
      </p:grpSp>
      <p:cxnSp>
        <p:nvCxnSpPr>
          <p:cNvPr id="32" name="Straight Connector 31"/>
          <p:cNvCxnSpPr/>
          <p:nvPr/>
        </p:nvCxnSpPr>
        <p:spPr>
          <a:xfrm flipV="1">
            <a:off x="5508883" y="3936080"/>
            <a:ext cx="0" cy="1231345"/>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33" name="Straight Connector 32"/>
          <p:cNvCxnSpPr>
            <a:stCxn id="22" idx="2"/>
          </p:cNvCxnSpPr>
          <p:nvPr/>
        </p:nvCxnSpPr>
        <p:spPr>
          <a:xfrm>
            <a:off x="5508883" y="5476818"/>
            <a:ext cx="0" cy="295083"/>
          </a:xfrm>
          <a:prstGeom prst="line">
            <a:avLst/>
          </a:prstGeom>
          <a:ln>
            <a:headEnd type="none" w="med" len="med"/>
            <a:tailEnd type="arrow" w="med" len="med"/>
          </a:ln>
        </p:spPr>
        <p:style>
          <a:lnRef idx="3">
            <a:schemeClr val="accent3"/>
          </a:lnRef>
          <a:fillRef idx="0">
            <a:schemeClr val="accent3"/>
          </a:fillRef>
          <a:effectRef idx="2">
            <a:schemeClr val="accent3"/>
          </a:effectRef>
          <a:fontRef idx="minor">
            <a:schemeClr val="tx1"/>
          </a:fontRef>
        </p:style>
      </p:cxnSp>
      <p:sp>
        <p:nvSpPr>
          <p:cNvPr id="34" name="Rectangle 33"/>
          <p:cNvSpPr/>
          <p:nvPr/>
        </p:nvSpPr>
        <p:spPr>
          <a:xfrm>
            <a:off x="4428111" y="1540881"/>
            <a:ext cx="2780967" cy="400110"/>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en-US" sz="1000" dirty="0" smtClean="0">
                <a:solidFill>
                  <a:srgbClr val="505050"/>
                </a:solidFill>
              </a:rPr>
              <a:t>Usage </a:t>
            </a:r>
            <a:r>
              <a:rPr lang="en-US" sz="1000" dirty="0">
                <a:solidFill>
                  <a:srgbClr val="505050"/>
                </a:solidFill>
              </a:rPr>
              <a:t>data collection must be enabled for SharePoint components to log usage data.</a:t>
            </a:r>
          </a:p>
        </p:txBody>
      </p:sp>
      <p:pic>
        <p:nvPicPr>
          <p:cNvPr id="35" name="Picture 34" descr="C:\Users\KayU\AppData\Local\Microsoft\Windows\Temporary Internet Files\Content.IE5\VVEDC526\MC90043475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75422" y="1537474"/>
            <a:ext cx="580017" cy="56937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descr="C:\Users\KayU\Desktop\TechEd\Excel.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21717" y="4191556"/>
            <a:ext cx="586304" cy="561508"/>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p:cNvSpPr/>
          <p:nvPr/>
        </p:nvSpPr>
        <p:spPr>
          <a:xfrm>
            <a:off x="8208020" y="4175279"/>
            <a:ext cx="1451441" cy="553998"/>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000" dirty="0">
                <a:solidFill>
                  <a:srgbClr val="505050"/>
                </a:solidFill>
              </a:rPr>
              <a:t>PowerPivot Management </a:t>
            </a:r>
            <a:r>
              <a:rPr lang="en-US" sz="1000" dirty="0" smtClean="0">
                <a:solidFill>
                  <a:srgbClr val="505050"/>
                </a:solidFill>
              </a:rPr>
              <a:t>Data Workbook</a:t>
            </a:r>
            <a:endParaRPr lang="en-US" sz="1000" dirty="0">
              <a:solidFill>
                <a:srgbClr val="505050"/>
              </a:solidFill>
            </a:endParaRPr>
          </a:p>
        </p:txBody>
      </p:sp>
      <p:cxnSp>
        <p:nvCxnSpPr>
          <p:cNvPr id="38" name="Straight Connector 37"/>
          <p:cNvCxnSpPr>
            <a:endCxn id="23" idx="2"/>
          </p:cNvCxnSpPr>
          <p:nvPr/>
        </p:nvCxnSpPr>
        <p:spPr>
          <a:xfrm flipV="1">
            <a:off x="7887799" y="5485886"/>
            <a:ext cx="8204" cy="280222"/>
          </a:xfrm>
          <a:prstGeom prst="line">
            <a:avLst/>
          </a:prstGeom>
          <a:ln>
            <a:headEnd type="non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39" name="Straight Connector 38"/>
          <p:cNvCxnSpPr/>
          <p:nvPr/>
        </p:nvCxnSpPr>
        <p:spPr>
          <a:xfrm flipV="1">
            <a:off x="7880878" y="4823187"/>
            <a:ext cx="15125" cy="329969"/>
          </a:xfrm>
          <a:prstGeom prst="line">
            <a:avLst/>
          </a:prstGeom>
          <a:ln>
            <a:headEnd type="none" w="med" len="med"/>
            <a:tailEnd type="arrow" w="med" len="med"/>
          </a:ln>
        </p:spPr>
        <p:style>
          <a:lnRef idx="3">
            <a:schemeClr val="accent3"/>
          </a:lnRef>
          <a:fillRef idx="0">
            <a:schemeClr val="accent3"/>
          </a:fillRef>
          <a:effectRef idx="2">
            <a:schemeClr val="accent3"/>
          </a:effectRef>
          <a:fontRef idx="minor">
            <a:schemeClr val="tx1"/>
          </a:fontRef>
        </p:style>
      </p:cxnSp>
      <p:pic>
        <p:nvPicPr>
          <p:cNvPr id="40" name="Picture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1187" y="3236791"/>
            <a:ext cx="858766" cy="623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1" name="Straight Connector 40"/>
          <p:cNvCxnSpPr/>
          <p:nvPr/>
        </p:nvCxnSpPr>
        <p:spPr>
          <a:xfrm flipV="1">
            <a:off x="7896003" y="3854544"/>
            <a:ext cx="0" cy="311312"/>
          </a:xfrm>
          <a:prstGeom prst="line">
            <a:avLst/>
          </a:prstGeom>
          <a:ln>
            <a:solidFill>
              <a:srgbClr val="429A16"/>
            </a:solidFill>
            <a:headEnd type="none" w="med" len="med"/>
            <a:tailEnd type="arrow" w="med" len="med"/>
          </a:ln>
        </p:spPr>
        <p:style>
          <a:lnRef idx="3">
            <a:schemeClr val="accent5"/>
          </a:lnRef>
          <a:fillRef idx="0">
            <a:schemeClr val="accent5"/>
          </a:fillRef>
          <a:effectRef idx="2">
            <a:schemeClr val="accent5"/>
          </a:effectRef>
          <a:fontRef idx="minor">
            <a:schemeClr val="tx1"/>
          </a:fontRef>
        </p:style>
      </p:cxnSp>
      <p:pic>
        <p:nvPicPr>
          <p:cNvPr id="42" name="Picture 41" descr="http://www.academicresourcecenter.net/facultyconnection/powerpivot_dashboard.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28430" y="2299779"/>
            <a:ext cx="879591" cy="588182"/>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Straight Connector 42"/>
          <p:cNvCxnSpPr/>
          <p:nvPr/>
        </p:nvCxnSpPr>
        <p:spPr>
          <a:xfrm flipV="1">
            <a:off x="7820570" y="2828343"/>
            <a:ext cx="0" cy="311312"/>
          </a:xfrm>
          <a:prstGeom prst="line">
            <a:avLst/>
          </a:prstGeom>
          <a:ln>
            <a:solidFill>
              <a:srgbClr val="429A16"/>
            </a:solidFill>
            <a:headEnd type="none" w="med" len="med"/>
            <a:tailEnd type="arrow" w="med" len="med"/>
          </a:ln>
        </p:spPr>
        <p:style>
          <a:lnRef idx="3">
            <a:schemeClr val="accent5"/>
          </a:lnRef>
          <a:fillRef idx="0">
            <a:schemeClr val="accent5"/>
          </a:fillRef>
          <a:effectRef idx="2">
            <a:schemeClr val="accent5"/>
          </a:effectRef>
          <a:fontRef idx="minor">
            <a:schemeClr val="tx1"/>
          </a:fontRef>
        </p:style>
      </p:cxnSp>
      <p:sp>
        <p:nvSpPr>
          <p:cNvPr id="44" name="Rectangle 43"/>
          <p:cNvSpPr/>
          <p:nvPr/>
        </p:nvSpPr>
        <p:spPr>
          <a:xfrm>
            <a:off x="8208020" y="2338797"/>
            <a:ext cx="1360686" cy="553998"/>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de-DE" sz="1000" dirty="0" smtClean="0">
                <a:solidFill>
                  <a:srgbClr val="505050"/>
                </a:solidFill>
              </a:rPr>
              <a:t>PowerPivot Management Dashboard</a:t>
            </a:r>
            <a:endParaRPr lang="en-US" sz="1000" dirty="0">
              <a:solidFill>
                <a:srgbClr val="505050"/>
              </a:solidFill>
            </a:endParaRPr>
          </a:p>
        </p:txBody>
      </p:sp>
      <p:sp>
        <p:nvSpPr>
          <p:cNvPr id="45" name="Rectangle 44"/>
          <p:cNvSpPr/>
          <p:nvPr/>
        </p:nvSpPr>
        <p:spPr>
          <a:xfrm>
            <a:off x="6111455" y="5169370"/>
            <a:ext cx="996753" cy="307448"/>
          </a:xfrm>
          <a:prstGeom prst="rect">
            <a:avLst/>
          </a:prstGeom>
          <a:solidFill>
            <a:schemeClr val="tx1">
              <a:lumMod val="85000"/>
            </a:schemeClr>
          </a:solidFill>
          <a:ln>
            <a:solidFill>
              <a:schemeClr val="bg1">
                <a:lumMod val="60000"/>
                <a:lumOff val="40000"/>
              </a:schemeClr>
            </a:solidFill>
          </a:ln>
        </p:spPr>
        <p:style>
          <a:lnRef idx="2">
            <a:schemeClr val="accent3"/>
          </a:lnRef>
          <a:fillRef idx="1">
            <a:schemeClr val="lt1"/>
          </a:fillRef>
          <a:effectRef idx="0">
            <a:schemeClr val="accent3"/>
          </a:effectRef>
          <a:fontRef idx="minor">
            <a:schemeClr val="dk1"/>
          </a:fontRef>
        </p:style>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a:r>
              <a:rPr lang="da-DK" sz="800" dirty="0" smtClean="0">
                <a:solidFill>
                  <a:srgbClr val="FFFFFF"/>
                </a:solidFill>
              </a:rPr>
              <a:t>Usage Data </a:t>
            </a:r>
            <a:br>
              <a:rPr lang="da-DK" sz="800" dirty="0" smtClean="0">
                <a:solidFill>
                  <a:srgbClr val="FFFFFF"/>
                </a:solidFill>
              </a:rPr>
            </a:br>
            <a:r>
              <a:rPr lang="da-DK" sz="800" dirty="0" smtClean="0">
                <a:solidFill>
                  <a:srgbClr val="FFFFFF"/>
                </a:solidFill>
              </a:rPr>
              <a:t>Processing</a:t>
            </a:r>
            <a:endParaRPr lang="en-US" sz="800" dirty="0">
              <a:solidFill>
                <a:srgbClr val="FFFFFF"/>
              </a:solidFill>
            </a:endParaRPr>
          </a:p>
        </p:txBody>
      </p:sp>
      <p:cxnSp>
        <p:nvCxnSpPr>
          <p:cNvPr id="46" name="Straight Connector 45"/>
          <p:cNvCxnSpPr>
            <a:stCxn id="45" idx="2"/>
          </p:cNvCxnSpPr>
          <p:nvPr/>
        </p:nvCxnSpPr>
        <p:spPr>
          <a:xfrm>
            <a:off x="6609831" y="5476818"/>
            <a:ext cx="0" cy="295083"/>
          </a:xfrm>
          <a:prstGeom prst="line">
            <a:avLst/>
          </a:prstGeom>
          <a:ln>
            <a:solidFill>
              <a:schemeClr val="tx1">
                <a:lumMod val="50000"/>
              </a:schemeClr>
            </a:solidFill>
            <a:prstDash val="sysDot"/>
            <a:headEnd type="none" w="med" len="med"/>
            <a:tailEnd type="arrow" w="med" len="med"/>
          </a:ln>
        </p:spPr>
        <p:style>
          <a:lnRef idx="3">
            <a:schemeClr val="accent3"/>
          </a:lnRef>
          <a:fillRef idx="0">
            <a:schemeClr val="accent3"/>
          </a:fillRef>
          <a:effectRef idx="2">
            <a:schemeClr val="accent3"/>
          </a:effectRef>
          <a:fontRef idx="minor">
            <a:schemeClr val="tx1"/>
          </a:fontRef>
        </p:style>
      </p:cxnSp>
      <p:pic>
        <p:nvPicPr>
          <p:cNvPr id="47" name="Picture 46"/>
          <p:cNvPicPr>
            <a:picLocks noChangeAspect="1" noChangeArrowheads="1"/>
          </p:cNvPicPr>
          <p:nvPr/>
        </p:nvPicPr>
        <p:blipFill>
          <a:blip r:embed="rId3" cstate="print">
            <a:duotone>
              <a:prstClr val="black"/>
              <a:srgbClr val="D9C3A5">
                <a:tint val="50000"/>
                <a:satMod val="180000"/>
              </a:srgbClr>
            </a:duotone>
          </a:blip>
          <a:srcRect/>
          <a:stretch>
            <a:fillRect/>
          </a:stretch>
        </p:blipFill>
        <p:spPr bwMode="auto">
          <a:xfrm>
            <a:off x="5750174" y="2525604"/>
            <a:ext cx="357340" cy="405835"/>
          </a:xfrm>
          <a:prstGeom prst="rect">
            <a:avLst/>
          </a:prstGeom>
          <a:noFill/>
          <a:ln w="9525">
            <a:noFill/>
            <a:miter lim="800000"/>
            <a:headEnd/>
            <a:tailEnd/>
          </a:ln>
          <a:effectLst/>
        </p:spPr>
      </p:pic>
      <p:sp>
        <p:nvSpPr>
          <p:cNvPr id="48" name="Rectangle 47"/>
          <p:cNvSpPr/>
          <p:nvPr/>
        </p:nvSpPr>
        <p:spPr>
          <a:xfrm>
            <a:off x="6077774" y="2532002"/>
            <a:ext cx="892590" cy="553998"/>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000" dirty="0" smtClean="0">
                <a:solidFill>
                  <a:srgbClr val="505050"/>
                </a:solidFill>
              </a:rPr>
              <a:t>SharePoint Usage Database</a:t>
            </a:r>
            <a:endParaRPr lang="en-US" sz="1000" dirty="0">
              <a:solidFill>
                <a:srgbClr val="505050"/>
              </a:solidFill>
            </a:endParaRPr>
          </a:p>
        </p:txBody>
      </p:sp>
      <p:cxnSp>
        <p:nvCxnSpPr>
          <p:cNvPr id="49" name="Straight Arrow Connector 48"/>
          <p:cNvCxnSpPr/>
          <p:nvPr/>
        </p:nvCxnSpPr>
        <p:spPr>
          <a:xfrm>
            <a:off x="5016783" y="2728522"/>
            <a:ext cx="733386" cy="0"/>
          </a:xfrm>
          <a:prstGeom prst="straightConnector1">
            <a:avLst/>
          </a:prstGeom>
          <a:ln>
            <a:solidFill>
              <a:schemeClr val="tx1">
                <a:lumMod val="50000"/>
              </a:schemeClr>
            </a:solidFill>
            <a:prstDash val="sysDash"/>
            <a:tailEnd type="arrow"/>
          </a:ln>
        </p:spPr>
        <p:style>
          <a:lnRef idx="2">
            <a:schemeClr val="dk1"/>
          </a:lnRef>
          <a:fillRef idx="0">
            <a:schemeClr val="dk1"/>
          </a:fillRef>
          <a:effectRef idx="1">
            <a:schemeClr val="dk1"/>
          </a:effectRef>
          <a:fontRef idx="minor">
            <a:schemeClr val="tx1"/>
          </a:fontRef>
        </p:style>
      </p:cxnSp>
      <p:cxnSp>
        <p:nvCxnSpPr>
          <p:cNvPr id="50" name="Straight Arrow Connector 49"/>
          <p:cNvCxnSpPr/>
          <p:nvPr/>
        </p:nvCxnSpPr>
        <p:spPr>
          <a:xfrm>
            <a:off x="5928843" y="2964390"/>
            <a:ext cx="0" cy="420127"/>
          </a:xfrm>
          <a:prstGeom prst="straightConnector1">
            <a:avLst/>
          </a:prstGeom>
          <a:ln>
            <a:solidFill>
              <a:schemeClr val="tx1">
                <a:lumMod val="50000"/>
              </a:schemeClr>
            </a:solidFill>
            <a:prstDash val="sys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1" name="Straight Arrow Connector 50"/>
          <p:cNvCxnSpPr/>
          <p:nvPr/>
        </p:nvCxnSpPr>
        <p:spPr>
          <a:xfrm>
            <a:off x="6609831" y="3384517"/>
            <a:ext cx="0" cy="1779324"/>
          </a:xfrm>
          <a:prstGeom prst="straightConnector1">
            <a:avLst/>
          </a:prstGeom>
          <a:ln>
            <a:solidFill>
              <a:schemeClr val="tx1">
                <a:lumMod val="50000"/>
              </a:schemeClr>
            </a:solidFill>
            <a:prstDash val="sys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2" name="Straight Arrow Connector 51"/>
          <p:cNvCxnSpPr/>
          <p:nvPr/>
        </p:nvCxnSpPr>
        <p:spPr>
          <a:xfrm>
            <a:off x="5928843" y="3384178"/>
            <a:ext cx="680988" cy="339"/>
          </a:xfrm>
          <a:prstGeom prst="straightConnector1">
            <a:avLst/>
          </a:prstGeom>
          <a:ln>
            <a:solidFill>
              <a:schemeClr val="tx1">
                <a:lumMod val="50000"/>
              </a:schemeClr>
            </a:solidFill>
            <a:prstDash val="sys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3" name="Rectangle 52"/>
          <p:cNvSpPr/>
          <p:nvPr/>
        </p:nvSpPr>
        <p:spPr>
          <a:xfrm>
            <a:off x="3907409" y="6680317"/>
            <a:ext cx="8529066" cy="276999"/>
          </a:xfrm>
          <a:prstGeom prst="rect">
            <a:avLst/>
          </a:prstGeom>
        </p:spPr>
        <p:txBody>
          <a:bodyPr wrap="non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200" dirty="0">
                <a:solidFill>
                  <a:srgbClr val="505050"/>
                </a:solidFill>
              </a:rPr>
              <a:t>(Customizing the PowerPivot Management Dashboard: http://msdn.microsoft.com/en-us/library/ff718155(v=SQL.105).aspx)</a:t>
            </a:r>
          </a:p>
        </p:txBody>
      </p:sp>
    </p:spTree>
    <p:extLst>
      <p:ext uri="{BB962C8B-B14F-4D97-AF65-F5344CB8AC3E}">
        <p14:creationId xmlns:p14="http://schemas.microsoft.com/office/powerpoint/2010/main" val="348390646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Exploring the Management Dashboard</a:t>
            </a:r>
            <a:endParaRPr lang="en-US" dirty="0"/>
          </a:p>
        </p:txBody>
      </p:sp>
    </p:spTree>
    <p:extLst>
      <p:ext uri="{BB962C8B-B14F-4D97-AF65-F5344CB8AC3E}">
        <p14:creationId xmlns:p14="http://schemas.microsoft.com/office/powerpoint/2010/main" val="126088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Managed Self-Service BI at the Next Level</a:t>
            </a:r>
            <a:endParaRPr lang="en-US" dirty="0"/>
          </a:p>
        </p:txBody>
      </p:sp>
      <p:pic>
        <p:nvPicPr>
          <p:cNvPr id="3" name="Picture 2" descr="http://blogs.office.com/cfs-file.ashx/__key/CommunityServer-Blogs-Components-WeblogFiles/00-00-00-00-44-metablogapi/3051.clip_5F00_image007_5F00_5475F1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6768" y="2471811"/>
            <a:ext cx="4666877" cy="31813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http://blogs.office.com/cfs-file.ashx/__key/CommunityServer-Blogs-Components-WeblogFiles/00-00-00-00-44-metablogapi/7801.clip_5F00_image010_5F00_23C2E99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85" y="3521477"/>
            <a:ext cx="4357883" cy="26955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lip_image014">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778" y="4062486"/>
            <a:ext cx="3103459" cy="25589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2"/>
          <p:cNvSpPr txBox="1"/>
          <p:nvPr/>
        </p:nvSpPr>
        <p:spPr>
          <a:xfrm>
            <a:off x="419003" y="2049462"/>
            <a:ext cx="4264603" cy="1600200"/>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914400">
              <a:defRPr/>
            </a:pPr>
            <a:r>
              <a:rPr lang="en-US" sz="1400" b="1" dirty="0" smtClean="0">
                <a:solidFill>
                  <a:sysClr val="windowText" lastClr="000000"/>
                </a:solidFill>
                <a:latin typeface="Calibri"/>
              </a:rPr>
              <a:t>Spreadsheet </a:t>
            </a:r>
            <a:r>
              <a:rPr lang="en-US" sz="1400" b="1" dirty="0">
                <a:solidFill>
                  <a:sysClr val="windowText" lastClr="000000"/>
                </a:solidFill>
                <a:latin typeface="Calibri"/>
              </a:rPr>
              <a:t>Compare </a:t>
            </a:r>
            <a:endParaRPr lang="en-US" sz="1400" b="1" dirty="0" smtClean="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Compare spreadsheets side-by-side to identify and categorize their differences.</a:t>
            </a:r>
          </a:p>
          <a:p>
            <a:pPr defTabSz="914400" fontAlgn="auto">
              <a:spcBef>
                <a:spcPts val="0"/>
              </a:spcBef>
              <a:spcAft>
                <a:spcPts val="0"/>
              </a:spcAft>
              <a:defRPr/>
            </a:pPr>
            <a:r>
              <a:rPr lang="en-US" sz="1400" b="1" dirty="0">
                <a:solidFill>
                  <a:sysClr val="windowText" lastClr="000000"/>
                </a:solidFill>
                <a:latin typeface="Calibri"/>
              </a:rPr>
              <a:t>Spreadsheet </a:t>
            </a:r>
            <a:r>
              <a:rPr lang="en-US" sz="1400" b="1" dirty="0" smtClean="0">
                <a:solidFill>
                  <a:sysClr val="windowText" lastClr="000000"/>
                </a:solidFill>
                <a:latin typeface="Calibri"/>
              </a:rPr>
              <a:t>Inquire</a:t>
            </a:r>
            <a:endParaRPr lang="en-US" sz="1400" b="1" dirty="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Analyze, document, understand and diagnose spreadsheet.</a:t>
            </a:r>
            <a:endParaRPr lang="en-US" sz="1400" dirty="0" smtClean="0">
              <a:solidFill>
                <a:sysClr val="windowText" lastClr="000000"/>
              </a:solidFill>
              <a:latin typeface="Calibri"/>
            </a:endParaRPr>
          </a:p>
          <a:p>
            <a:pPr defTabSz="914400" fontAlgn="auto">
              <a:spcBef>
                <a:spcPts val="0"/>
              </a:spcBef>
              <a:spcAft>
                <a:spcPts val="0"/>
              </a:spcAft>
              <a:defRPr/>
            </a:pPr>
            <a:r>
              <a:rPr lang="en-US" sz="1400" b="1" dirty="0">
                <a:solidFill>
                  <a:sysClr val="windowText" lastClr="000000"/>
                </a:solidFill>
                <a:latin typeface="Calibri"/>
              </a:rPr>
              <a:t>Discovery and Risk </a:t>
            </a:r>
            <a:r>
              <a:rPr lang="en-US" sz="1400" b="1" dirty="0" smtClean="0">
                <a:solidFill>
                  <a:sysClr val="windowText" lastClr="000000"/>
                </a:solidFill>
                <a:latin typeface="Calibri"/>
              </a:rPr>
              <a:t>Assessment</a:t>
            </a:r>
            <a:endParaRPr lang="en-US" sz="1400" b="1" dirty="0">
              <a:solidFill>
                <a:sysClr val="windowText" lastClr="000000"/>
              </a:solidFill>
              <a:latin typeface="Calibri"/>
            </a:endParaRPr>
          </a:p>
          <a:p>
            <a:pPr marL="285750" indent="-285750" defTabSz="914400">
              <a:buFont typeface="Arial" pitchFamily="34" charset="0"/>
              <a:buChar char="•"/>
              <a:defRPr/>
            </a:pPr>
            <a:r>
              <a:rPr lang="en-US" sz="1400" dirty="0">
                <a:solidFill>
                  <a:sysClr val="windowText" lastClr="000000"/>
                </a:solidFill>
                <a:latin typeface="Calibri"/>
              </a:rPr>
              <a:t>Assess and categorize spreadsheets and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databases </a:t>
            </a:r>
            <a:r>
              <a:rPr lang="en-US" sz="1400" dirty="0">
                <a:solidFill>
                  <a:sysClr val="windowText" lastClr="000000"/>
                </a:solidFill>
                <a:latin typeface="Calibri"/>
              </a:rPr>
              <a:t>based on relevance,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materiality </a:t>
            </a:r>
            <a:r>
              <a:rPr lang="en-US" sz="1400" dirty="0">
                <a:solidFill>
                  <a:sysClr val="windowText" lastClr="000000"/>
                </a:solidFill>
                <a:latin typeface="Calibri"/>
              </a:rPr>
              <a:t>and business </a:t>
            </a:r>
            <a:r>
              <a:rPr lang="en-US" sz="1400" dirty="0" smtClean="0">
                <a:solidFill>
                  <a:sysClr val="windowText" lastClr="000000"/>
                </a:solidFill>
                <a:latin typeface="Calibri"/>
              </a:rPr>
              <a:t>impact.</a:t>
            </a:r>
          </a:p>
          <a:p>
            <a:pPr defTabSz="914400" fontAlgn="auto">
              <a:spcBef>
                <a:spcPts val="0"/>
              </a:spcBef>
              <a:spcAft>
                <a:spcPts val="0"/>
              </a:spcAft>
              <a:defRPr/>
            </a:pPr>
            <a:r>
              <a:rPr lang="en-US" sz="1400" b="1" dirty="0">
                <a:solidFill>
                  <a:sysClr val="windowText" lastClr="000000"/>
                </a:solidFill>
                <a:latin typeface="Calibri"/>
              </a:rPr>
              <a:t>Audit and Control Management Server</a:t>
            </a:r>
          </a:p>
          <a:p>
            <a:pPr marL="285750" indent="-285750" defTabSz="914400">
              <a:buFont typeface="Arial" pitchFamily="34" charset="0"/>
              <a:buChar char="•"/>
              <a:defRPr/>
            </a:pPr>
            <a:r>
              <a:rPr lang="en-US" sz="1400" dirty="0">
                <a:solidFill>
                  <a:sysClr val="windowText" lastClr="000000"/>
                </a:solidFill>
                <a:latin typeface="Calibri"/>
              </a:rPr>
              <a:t>Non-intrusive auditing of changes made to </a:t>
            </a:r>
            <a:r>
              <a:rPr lang="en-US" sz="1400" dirty="0" smtClean="0">
                <a:solidFill>
                  <a:sysClr val="windowText" lastClr="000000"/>
                </a:solidFill>
                <a:latin typeface="Calibri"/>
              </a:rPr>
              <a:t/>
            </a:r>
            <a:br>
              <a:rPr lang="en-US" sz="1400" dirty="0" smtClean="0">
                <a:solidFill>
                  <a:sysClr val="windowText" lastClr="000000"/>
                </a:solidFill>
                <a:latin typeface="Calibri"/>
              </a:rPr>
            </a:br>
            <a:r>
              <a:rPr lang="en-US" sz="1400" dirty="0" smtClean="0">
                <a:solidFill>
                  <a:sysClr val="windowText" lastClr="000000"/>
                </a:solidFill>
                <a:latin typeface="Calibri"/>
              </a:rPr>
              <a:t>Excel </a:t>
            </a:r>
            <a:r>
              <a:rPr lang="en-US" sz="1400" dirty="0">
                <a:solidFill>
                  <a:sysClr val="windowText" lastClr="000000"/>
                </a:solidFill>
                <a:latin typeface="Calibri"/>
              </a:rPr>
              <a:t>spreadsheets and Access databases</a:t>
            </a:r>
            <a:r>
              <a:rPr lang="de-DE" sz="1400" dirty="0" smtClean="0">
                <a:solidFill>
                  <a:sysClr val="windowText" lastClr="000000"/>
                </a:solidFill>
                <a:latin typeface="Calibri"/>
              </a:rPr>
              <a:t>.</a:t>
            </a:r>
            <a:endParaRPr lang="en-US" sz="1400" dirty="0">
              <a:solidFill>
                <a:sysClr val="windowText" lastClr="000000"/>
              </a:solidFill>
              <a:latin typeface="Calibri"/>
            </a:endParaRPr>
          </a:p>
        </p:txBody>
      </p:sp>
    </p:spTree>
    <p:extLst>
      <p:ext uri="{BB962C8B-B14F-4D97-AF65-F5344CB8AC3E}">
        <p14:creationId xmlns:p14="http://schemas.microsoft.com/office/powerpoint/2010/main" val="330545718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b="1" dirty="0"/>
              <a:t>Spreadsheet Management </a:t>
            </a:r>
            <a:r>
              <a:rPr lang="en-US" sz="4000" dirty="0" smtClean="0"/>
              <a:t/>
            </a:r>
            <a:br>
              <a:rPr lang="en-US" sz="4000" dirty="0" smtClean="0"/>
            </a:br>
            <a:r>
              <a:rPr lang="en-US" sz="4000" dirty="0" smtClean="0"/>
              <a:t>10:30 </a:t>
            </a:r>
            <a:r>
              <a:rPr lang="en-US" sz="4000" dirty="0"/>
              <a:t>AM - 11:45 AM Islander </a:t>
            </a:r>
            <a:r>
              <a:rPr lang="en-US" sz="4000" dirty="0" smtClean="0"/>
              <a:t>Ballroom</a:t>
            </a:r>
            <a:endParaRPr lang="en-US" sz="4000" dirty="0"/>
          </a:p>
        </p:txBody>
      </p:sp>
      <p:sp>
        <p:nvSpPr>
          <p:cNvPr id="5" name="Text Placeholder 4"/>
          <p:cNvSpPr>
            <a:spLocks noGrp="1"/>
          </p:cNvSpPr>
          <p:nvPr>
            <p:ph type="body" sz="quarter" idx="12"/>
          </p:nvPr>
        </p:nvSpPr>
        <p:spPr/>
        <p:txBody>
          <a:bodyPr/>
          <a:lstStyle/>
          <a:p>
            <a:r>
              <a:rPr lang="en-US" dirty="0"/>
              <a:t>Introduce the new </a:t>
            </a:r>
            <a:r>
              <a:rPr lang="en-US" dirty="0" smtClean="0"/>
              <a:t>Products in </a:t>
            </a:r>
            <a:r>
              <a:rPr lang="en-US" dirty="0"/>
              <a:t>Office </a:t>
            </a:r>
            <a:r>
              <a:rPr lang="en-US" dirty="0" smtClean="0"/>
              <a:t>2013</a:t>
            </a:r>
          </a:p>
          <a:p>
            <a:r>
              <a:rPr lang="en-US" dirty="0" smtClean="0"/>
              <a:t>Demo of Spreadsheet </a:t>
            </a:r>
            <a:r>
              <a:rPr lang="en-US" dirty="0"/>
              <a:t>Control </a:t>
            </a:r>
            <a:r>
              <a:rPr lang="en-US" dirty="0" smtClean="0"/>
              <a:t>Tools</a:t>
            </a:r>
            <a:endParaRPr lang="en-US" dirty="0"/>
          </a:p>
        </p:txBody>
      </p:sp>
    </p:spTree>
    <p:extLst>
      <p:ext uri="{BB962C8B-B14F-4D97-AF65-F5344CB8AC3E}">
        <p14:creationId xmlns:p14="http://schemas.microsoft.com/office/powerpoint/2010/main" val="2264872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55"/>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937108" y="1332960"/>
            <a:ext cx="6983181" cy="1660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5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7861475" y="1213119"/>
            <a:ext cx="3729548" cy="1899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9538" y="2974600"/>
            <a:ext cx="5974499" cy="1665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Rounded Rectangular Callout 57"/>
          <p:cNvSpPr/>
          <p:nvPr/>
        </p:nvSpPr>
        <p:spPr>
          <a:xfrm>
            <a:off x="1309269" y="3622722"/>
            <a:ext cx="2017363" cy="576799"/>
          </a:xfrm>
          <a:prstGeom prst="wedgeRoundRectCallout">
            <a:avLst>
              <a:gd name="adj1" fmla="val 78103"/>
              <a:gd name="adj2" fmla="val -206885"/>
              <a:gd name="adj3" fmla="val 16667"/>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1100" dirty="0" smtClean="0">
                <a:solidFill>
                  <a:srgbClr val="FFFFFF"/>
                </a:solidFill>
              </a:rPr>
              <a:t>Import from Analysis Services or PowerPivot</a:t>
            </a:r>
            <a:endParaRPr lang="en-US" sz="1100" dirty="0">
              <a:solidFill>
                <a:srgbClr val="FFFFFF"/>
              </a:solidFill>
            </a:endParaRPr>
          </a:p>
        </p:txBody>
      </p:sp>
      <p:sp>
        <p:nvSpPr>
          <p:cNvPr id="59" name="Rounded Rectangular Callout 58"/>
          <p:cNvSpPr/>
          <p:nvPr/>
        </p:nvSpPr>
        <p:spPr>
          <a:xfrm>
            <a:off x="7843949" y="3807431"/>
            <a:ext cx="2739051" cy="369416"/>
          </a:xfrm>
          <a:prstGeom prst="wedgeRoundRectCallout">
            <a:avLst>
              <a:gd name="adj1" fmla="val 22612"/>
              <a:gd name="adj2" fmla="val -84366"/>
              <a:gd name="adj3" fmla="val 16667"/>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1100" dirty="0" smtClean="0">
                <a:solidFill>
                  <a:srgbClr val="FFFFFF"/>
                </a:solidFill>
              </a:rPr>
              <a:t>Visual Studio development with integrated TFS Source Control</a:t>
            </a:r>
            <a:endParaRPr lang="en-US" sz="1100" dirty="0">
              <a:solidFill>
                <a:srgbClr val="FFFFFF"/>
              </a:solidFill>
            </a:endParaRPr>
          </a:p>
        </p:txBody>
      </p:sp>
      <p:sp>
        <p:nvSpPr>
          <p:cNvPr id="61" name="Rounded Rectangular Callout 60"/>
          <p:cNvSpPr/>
          <p:nvPr/>
        </p:nvSpPr>
        <p:spPr>
          <a:xfrm>
            <a:off x="9613034" y="1761093"/>
            <a:ext cx="1224840" cy="369416"/>
          </a:xfrm>
          <a:prstGeom prst="wedgeRoundRectCallout">
            <a:avLst>
              <a:gd name="adj1" fmla="val -34945"/>
              <a:gd name="adj2" fmla="val 87063"/>
              <a:gd name="adj3" fmla="val 16667"/>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1100" dirty="0" smtClean="0">
                <a:solidFill>
                  <a:srgbClr val="FFFFFF"/>
                </a:solidFill>
              </a:rPr>
              <a:t>Security Features</a:t>
            </a:r>
            <a:endParaRPr lang="en-US" sz="1100" dirty="0">
              <a:solidFill>
                <a:srgbClr val="FFFFFF"/>
              </a:solidFill>
            </a:endParaRPr>
          </a:p>
        </p:txBody>
      </p:sp>
      <p:pic>
        <p:nvPicPr>
          <p:cNvPr id="62" name="Picture 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92243" y="4360440"/>
            <a:ext cx="3045774" cy="1279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Rounded Rectangular Callout 62"/>
          <p:cNvSpPr/>
          <p:nvPr/>
        </p:nvSpPr>
        <p:spPr>
          <a:xfrm>
            <a:off x="10104437" y="5357807"/>
            <a:ext cx="2017363" cy="369416"/>
          </a:xfrm>
          <a:prstGeom prst="wedgeRoundRectCallout">
            <a:avLst>
              <a:gd name="adj1" fmla="val -39775"/>
              <a:gd name="adj2" fmla="val -102306"/>
              <a:gd name="adj3" fmla="val 16667"/>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1100" smtClean="0">
                <a:solidFill>
                  <a:srgbClr val="FFFFFF"/>
                </a:solidFill>
              </a:rPr>
              <a:t>Partitioning </a:t>
            </a:r>
            <a:r>
              <a:rPr lang="en-US" sz="1100" dirty="0" smtClean="0">
                <a:solidFill>
                  <a:srgbClr val="FFFFFF"/>
                </a:solidFill>
              </a:rPr>
              <a:t>Features</a:t>
            </a:r>
            <a:endParaRPr lang="en-US" sz="1100" dirty="0">
              <a:solidFill>
                <a:srgbClr val="FFFFFF"/>
              </a:solidFill>
            </a:endParaRPr>
          </a:p>
        </p:txBody>
      </p:sp>
      <p:sp>
        <p:nvSpPr>
          <p:cNvPr id="2" name="Title 1"/>
          <p:cNvSpPr>
            <a:spLocks noGrp="1"/>
          </p:cNvSpPr>
          <p:nvPr>
            <p:ph type="title"/>
          </p:nvPr>
        </p:nvSpPr>
        <p:spPr/>
        <p:txBody>
          <a:bodyPr/>
          <a:lstStyle/>
          <a:p>
            <a:r>
              <a:rPr lang="en-US" dirty="0"/>
              <a:t>Self-Service BI to Enterprise BI</a:t>
            </a:r>
          </a:p>
        </p:txBody>
      </p:sp>
      <p:grpSp>
        <p:nvGrpSpPr>
          <p:cNvPr id="9" name="Group 8"/>
          <p:cNvGrpSpPr/>
          <p:nvPr/>
        </p:nvGrpSpPr>
        <p:grpSpPr>
          <a:xfrm>
            <a:off x="3060799" y="4067084"/>
            <a:ext cx="6372337" cy="2674512"/>
            <a:chOff x="2963040" y="2829605"/>
            <a:chExt cx="6270172" cy="3067323"/>
          </a:xfrm>
        </p:grpSpPr>
        <p:sp>
          <p:nvSpPr>
            <p:cNvPr id="10" name="Left-Right Arrow 9"/>
            <p:cNvSpPr/>
            <p:nvPr/>
          </p:nvSpPr>
          <p:spPr bwMode="auto">
            <a:xfrm>
              <a:off x="2963040" y="4236487"/>
              <a:ext cx="6270172" cy="1660441"/>
            </a:xfrm>
            <a:prstGeom prst="leftRightArrow">
              <a:avLst>
                <a:gd name="adj1" fmla="val 71890"/>
                <a:gd name="adj2" fmla="val 50000"/>
              </a:avLst>
            </a:prstGeom>
            <a:gradFill rotWithShape="1">
              <a:gsLst>
                <a:gs pos="0">
                  <a:srgbClr val="27ACE2">
                    <a:shade val="51000"/>
                    <a:satMod val="130000"/>
                  </a:srgbClr>
                </a:gs>
                <a:gs pos="80000">
                  <a:srgbClr val="27ACE2">
                    <a:shade val="93000"/>
                    <a:satMod val="130000"/>
                  </a:srgbClr>
                </a:gs>
                <a:gs pos="100000">
                  <a:srgbClr val="27ACE2">
                    <a:shade val="94000"/>
                    <a:satMod val="135000"/>
                  </a:srgbClr>
                </a:gs>
              </a:gsLst>
              <a:lin ang="16200000" scaled="0"/>
            </a:gradFill>
            <a:ln w="9525" cap="flat" cmpd="sng" algn="ctr">
              <a:solidFill>
                <a:srgbClr val="27ACE2">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99" fontAlgn="base">
                <a:spcBef>
                  <a:spcPct val="0"/>
                </a:spcBef>
                <a:spcAft>
                  <a:spcPct val="0"/>
                </a:spcAft>
                <a:defRPr/>
              </a:pPr>
              <a:endParaRPr lang="en-US" sz="2200" kern="0" dirty="0" smtClean="0">
                <a:solidFill>
                  <a:srgbClr val="FFFFFF"/>
                </a:solidFill>
              </a:endParaRPr>
            </a:p>
          </p:txBody>
        </p:sp>
        <p:grpSp>
          <p:nvGrpSpPr>
            <p:cNvPr id="11" name="Group 10"/>
            <p:cNvGrpSpPr/>
            <p:nvPr/>
          </p:nvGrpSpPr>
          <p:grpSpPr>
            <a:xfrm>
              <a:off x="5040353" y="3101571"/>
              <a:ext cx="1797544" cy="2327370"/>
              <a:chOff x="3767321" y="1804210"/>
              <a:chExt cx="1934902" cy="2381546"/>
            </a:xfrm>
          </p:grpSpPr>
          <p:pic>
            <p:nvPicPr>
              <p:cNvPr id="29" name="Picture 2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10270" y="1840439"/>
                <a:ext cx="566791" cy="1455834"/>
              </a:xfrm>
              <a:prstGeom prst="rect">
                <a:avLst/>
              </a:prstGeom>
              <a:effectLst>
                <a:outerShdw blurRad="50800" dist="38100" dir="5400000" algn="t" rotWithShape="0">
                  <a:prstClr val="black">
                    <a:alpha val="40000"/>
                  </a:prstClr>
                </a:outerShdw>
              </a:effectLst>
            </p:spPr>
          </p:pic>
          <p:pic>
            <p:nvPicPr>
              <p:cNvPr id="30" name="Picture 29"/>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3950273" y="1804210"/>
                <a:ext cx="566791" cy="1455834"/>
              </a:xfrm>
              <a:prstGeom prst="rect">
                <a:avLst/>
              </a:prstGeom>
              <a:effectLst>
                <a:outerShdw blurRad="50800" dist="38100" dir="5400000" algn="t" rotWithShape="0">
                  <a:prstClr val="black">
                    <a:alpha val="40000"/>
                  </a:prstClr>
                </a:outerShdw>
              </a:effectLst>
            </p:spPr>
          </p:pic>
          <p:pic>
            <p:nvPicPr>
              <p:cNvPr id="31" name="Picture 30"/>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4309780" y="1965996"/>
                <a:ext cx="566791" cy="1455834"/>
              </a:xfrm>
              <a:prstGeom prst="rect">
                <a:avLst/>
              </a:prstGeom>
              <a:effectLst>
                <a:outerShdw blurRad="50800" dist="38100" dir="5400000" algn="t" rotWithShape="0">
                  <a:prstClr val="black">
                    <a:alpha val="40000"/>
                  </a:prstClr>
                </a:outerShdw>
              </a:effectLst>
            </p:spPr>
          </p:pic>
          <p:sp>
            <p:nvSpPr>
              <p:cNvPr id="32" name="Text Placeholder 18"/>
              <p:cNvSpPr txBox="1">
                <a:spLocks/>
              </p:cNvSpPr>
              <p:nvPr/>
            </p:nvSpPr>
            <p:spPr>
              <a:xfrm>
                <a:off x="3840494" y="3428807"/>
                <a:ext cx="1637876" cy="585203"/>
              </a:xfrm>
              <a:prstGeom prst="rect">
                <a:avLst/>
              </a:prstGeom>
            </p:spPr>
            <p:txBody>
              <a:bodyPr vert="horz" wrap="squar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buClr>
                    <a:srgbClr val="27ACE2"/>
                  </a:buClr>
                  <a:buSzPct val="100000"/>
                  <a:buFont typeface="Arial" pitchFamily="34" charset="0"/>
                  <a:buNone/>
                  <a:defRPr/>
                </a:pPr>
                <a:r>
                  <a:rPr lang="en-US" sz="2000" b="1" spc="-100" dirty="0" smtClean="0">
                    <a:solidFill>
                      <a:srgbClr val="FFFFFF"/>
                    </a:solidFill>
                  </a:rPr>
                  <a:t>Team BI</a:t>
                </a:r>
                <a:endParaRPr lang="en-US" sz="2000" b="1" spc="-100" dirty="0">
                  <a:solidFill>
                    <a:srgbClr val="FFFFFF"/>
                  </a:solidFill>
                </a:endParaRPr>
              </a:p>
            </p:txBody>
          </p:sp>
          <p:sp>
            <p:nvSpPr>
              <p:cNvPr id="33" name="Rectangle 32"/>
              <p:cNvSpPr/>
              <p:nvPr/>
            </p:nvSpPr>
            <p:spPr>
              <a:xfrm>
                <a:off x="3767321" y="3852427"/>
                <a:ext cx="1934902" cy="333329"/>
              </a:xfrm>
              <a:prstGeom prst="rect">
                <a:avLst/>
              </a:prstGeom>
            </p:spPr>
            <p:txBody>
              <a:bodyPr vert="horz" wrap="squar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400">
                  <a:lnSpc>
                    <a:spcPct val="90000"/>
                  </a:lnSpc>
                  <a:buClr>
                    <a:srgbClr val="27ACE2"/>
                  </a:buClr>
                  <a:buSzPct val="100000"/>
                  <a:buFont typeface="Arial" pitchFamily="34" charset="0"/>
                  <a:buNone/>
                  <a:defRPr/>
                </a:pPr>
                <a:r>
                  <a:rPr lang="en-US" sz="1050" b="1" kern="0" dirty="0" err="1" smtClean="0">
                    <a:solidFill>
                      <a:srgbClr val="FFFFFF"/>
                    </a:solidFill>
                  </a:rPr>
                  <a:t>PowerPivot</a:t>
                </a:r>
                <a:r>
                  <a:rPr lang="en-US" sz="1050" b="1" kern="0" dirty="0" smtClean="0">
                    <a:solidFill>
                      <a:srgbClr val="FFFFFF"/>
                    </a:solidFill>
                  </a:rPr>
                  <a:t> for SharePoint</a:t>
                </a:r>
                <a:endParaRPr lang="en-US" sz="1050" b="1" kern="0" dirty="0">
                  <a:solidFill>
                    <a:srgbClr val="FFFFFF"/>
                  </a:solidFill>
                </a:endParaRPr>
              </a:p>
            </p:txBody>
          </p:sp>
          <p:grpSp>
            <p:nvGrpSpPr>
              <p:cNvPr id="34" name="Group 33"/>
              <p:cNvGrpSpPr/>
              <p:nvPr/>
            </p:nvGrpSpPr>
            <p:grpSpPr>
              <a:xfrm>
                <a:off x="4844432" y="2621063"/>
                <a:ext cx="633435" cy="719175"/>
                <a:chOff x="4316997" y="-1559572"/>
                <a:chExt cx="1089753" cy="1046072"/>
              </a:xfrm>
            </p:grpSpPr>
            <p:pic>
              <p:nvPicPr>
                <p:cNvPr id="35" name="Picture 34" descr="C:\Program Files\Microsoft Resource DVD Artwork\DVD_ART\Artwork_Imagery\HARDWARE_IMAGERY\Illustration - Misc Hardware\Windows Vista Illustration Icons\Serve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316997" y="-1559572"/>
                  <a:ext cx="708753" cy="969871"/>
                </a:xfrm>
                <a:prstGeom prst="rect">
                  <a:avLst/>
                </a:prstGeom>
                <a:effectLst>
                  <a:glow rad="101600">
                    <a:srgbClr val="FFFFFF">
                      <a:alpha val="5098"/>
                    </a:srgbClr>
                  </a:glow>
                </a:effectLst>
              </p:spPr>
            </p:pic>
            <p:pic>
              <p:nvPicPr>
                <p:cNvPr id="36" name="Picture 35" descr="C:\Program Files\Microsoft Resource DVD Artwork\DVD_ART\Artwork_Imagery\HARDWARE_IMAGERY\Illustration - Misc Hardware\Windows Vista Illustration Icons\Server.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697999" y="-1483370"/>
                  <a:ext cx="708751" cy="969870"/>
                </a:xfrm>
                <a:prstGeom prst="rect">
                  <a:avLst/>
                </a:prstGeom>
                <a:effectLst>
                  <a:glow rad="101600">
                    <a:srgbClr val="FFFFFF">
                      <a:alpha val="5098"/>
                    </a:srgbClr>
                  </a:glow>
                </a:effectLst>
              </p:spPr>
            </p:pic>
          </p:grpSp>
        </p:grpSp>
        <p:grpSp>
          <p:nvGrpSpPr>
            <p:cNvPr id="12" name="Group 11"/>
            <p:cNvGrpSpPr/>
            <p:nvPr/>
          </p:nvGrpSpPr>
          <p:grpSpPr>
            <a:xfrm>
              <a:off x="3172070" y="3242305"/>
              <a:ext cx="2133601" cy="2186641"/>
              <a:chOff x="426234" y="1948577"/>
              <a:chExt cx="2296633" cy="2237541"/>
            </a:xfrm>
          </p:grpSpPr>
          <p:pic>
            <p:nvPicPr>
              <p:cNvPr id="25" name="Picture 24"/>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193259" y="1948577"/>
                <a:ext cx="566791" cy="1455832"/>
              </a:xfrm>
              <a:prstGeom prst="rect">
                <a:avLst/>
              </a:prstGeom>
              <a:effectLst>
                <a:outerShdw blurRad="50800" dist="38100" dir="5400000" algn="t" rotWithShape="0">
                  <a:prstClr val="black">
                    <a:alpha val="40000"/>
                  </a:prstClr>
                </a:outerShdw>
              </a:effectLst>
            </p:spPr>
          </p:pic>
          <p:sp>
            <p:nvSpPr>
              <p:cNvPr id="26" name="Text Placeholder 18"/>
              <p:cNvSpPr txBox="1">
                <a:spLocks/>
              </p:cNvSpPr>
              <p:nvPr/>
            </p:nvSpPr>
            <p:spPr>
              <a:xfrm>
                <a:off x="426234" y="3428808"/>
                <a:ext cx="2296633" cy="585201"/>
              </a:xfrm>
              <a:prstGeom prst="rect">
                <a:avLst/>
              </a:prstGeom>
            </p:spPr>
            <p:txBody>
              <a:bodyPr vert="horz" wrap="squar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buClr>
                    <a:srgbClr val="27ACE2"/>
                  </a:buClr>
                  <a:buSzPct val="100000"/>
                  <a:buFont typeface="Arial" pitchFamily="34" charset="0"/>
                  <a:buNone/>
                  <a:defRPr/>
                </a:pPr>
                <a:r>
                  <a:rPr lang="en-US" sz="2000" b="1" spc="-100" dirty="0" smtClean="0">
                    <a:solidFill>
                      <a:srgbClr val="FFFFFF"/>
                    </a:solidFill>
                  </a:rPr>
                  <a:t>Personal BI</a:t>
                </a:r>
                <a:endParaRPr lang="en-US" sz="2000" b="1" spc="-100" dirty="0">
                  <a:solidFill>
                    <a:srgbClr val="FFFFFF"/>
                  </a:solidFill>
                </a:endParaRPr>
              </a:p>
            </p:txBody>
          </p:sp>
          <p:sp>
            <p:nvSpPr>
              <p:cNvPr id="27" name="Rectangle 26"/>
              <p:cNvSpPr/>
              <p:nvPr/>
            </p:nvSpPr>
            <p:spPr>
              <a:xfrm flipH="1">
                <a:off x="729189" y="3852789"/>
                <a:ext cx="1584893" cy="333329"/>
              </a:xfrm>
              <a:prstGeom prst="rect">
                <a:avLst/>
              </a:prstGeom>
            </p:spPr>
            <p:txBody>
              <a:bodyPr vert="horz" wrap="squar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400">
                  <a:lnSpc>
                    <a:spcPct val="90000"/>
                  </a:lnSpc>
                  <a:buClr>
                    <a:srgbClr val="27ACE2"/>
                  </a:buClr>
                  <a:buSzPct val="100000"/>
                  <a:buFont typeface="Arial" pitchFamily="34" charset="0"/>
                  <a:buNone/>
                  <a:defRPr/>
                </a:pPr>
                <a:r>
                  <a:rPr lang="en-US" sz="1050" b="1" kern="0" dirty="0" err="1" smtClean="0">
                    <a:solidFill>
                      <a:srgbClr val="FFFFFF"/>
                    </a:solidFill>
                  </a:rPr>
                  <a:t>PowerPivot</a:t>
                </a:r>
                <a:r>
                  <a:rPr lang="en-US" sz="1050" b="1" kern="0" dirty="0" smtClean="0">
                    <a:solidFill>
                      <a:srgbClr val="FFFFFF"/>
                    </a:solidFill>
                  </a:rPr>
                  <a:t> for Excel</a:t>
                </a:r>
                <a:endParaRPr lang="en-US" sz="1050" b="1" kern="0" dirty="0">
                  <a:solidFill>
                    <a:srgbClr val="FFFFFF"/>
                  </a:solidFill>
                </a:endParaRPr>
              </a:p>
            </p:txBody>
          </p:sp>
          <p:pic>
            <p:nvPicPr>
              <p:cNvPr id="28" name="Picture 27" descr="C:\from tstenvrouter\DVD\ResDVD36_Disk1_MS_Confidential\DVD_ART36\Artwork_Imagery\Icons - Illustrations\_ WINDOWS SERVER ICONS\Hardware\Laptop notebook pc mobility.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flipH="1">
                <a:off x="1424577" y="2703899"/>
                <a:ext cx="764229" cy="6617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p:cNvGrpSpPr/>
            <p:nvPr/>
          </p:nvGrpSpPr>
          <p:grpSpPr>
            <a:xfrm>
              <a:off x="6629467" y="2829605"/>
              <a:ext cx="1984059" cy="2673871"/>
              <a:chOff x="6334844" y="1524000"/>
              <a:chExt cx="2135667" cy="2736116"/>
            </a:xfrm>
          </p:grpSpPr>
          <p:pic>
            <p:nvPicPr>
              <p:cNvPr id="14" name="Picture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76295" y="1614546"/>
                <a:ext cx="623470" cy="1455833"/>
              </a:xfrm>
              <a:prstGeom prst="rect">
                <a:avLst/>
              </a:prstGeom>
              <a:effectLst>
                <a:outerShdw blurRad="50800" dist="38100" dir="5400000" algn="t" rotWithShape="0">
                  <a:prstClr val="black">
                    <a:alpha val="40000"/>
                  </a:prstClr>
                </a:outerShdw>
              </a:effectLst>
            </p:spPr>
          </p:pic>
          <p:pic>
            <p:nvPicPr>
              <p:cNvPr id="15" name="Picture 1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64624" y="1524000"/>
                <a:ext cx="623470" cy="1455833"/>
              </a:xfrm>
              <a:prstGeom prst="rect">
                <a:avLst/>
              </a:prstGeom>
              <a:effectLst>
                <a:outerShdw blurRad="50800" dist="38100" dir="5400000" algn="t" rotWithShape="0">
                  <a:prstClr val="black">
                    <a:alpha val="40000"/>
                  </a:prstClr>
                </a:outerShdw>
              </a:effectLst>
            </p:spPr>
          </p:pic>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421002" y="1973713"/>
                <a:ext cx="341763" cy="1300408"/>
              </a:xfrm>
              <a:prstGeom prst="rect">
                <a:avLst/>
              </a:prstGeom>
              <a:effectLst>
                <a:outerShdw blurRad="50800" dist="38100" dir="5400000" algn="t" rotWithShape="0">
                  <a:prstClr val="black">
                    <a:alpha val="40000"/>
                  </a:prstClr>
                </a:outerShdw>
              </a:effectLst>
            </p:spPr>
          </p:pic>
          <p:sp>
            <p:nvSpPr>
              <p:cNvPr id="17" name="Text Placeholder 18"/>
              <p:cNvSpPr txBox="1">
                <a:spLocks/>
              </p:cNvSpPr>
              <p:nvPr/>
            </p:nvSpPr>
            <p:spPr>
              <a:xfrm>
                <a:off x="6334844" y="3428808"/>
                <a:ext cx="2040839" cy="585202"/>
              </a:xfrm>
              <a:prstGeom prst="rect">
                <a:avLst/>
              </a:prstGeom>
            </p:spPr>
            <p:txBody>
              <a:bodyPr vert="horz" wrap="squar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buClr>
                    <a:srgbClr val="27ACE2"/>
                  </a:buClr>
                  <a:buSzPct val="100000"/>
                  <a:buFont typeface="Arial" pitchFamily="34" charset="0"/>
                  <a:buNone/>
                  <a:defRPr/>
                </a:pPr>
                <a:r>
                  <a:rPr lang="en-US" sz="2000" b="1" spc="-100" dirty="0" smtClean="0">
                    <a:solidFill>
                      <a:srgbClr val="FFFFFF"/>
                    </a:solidFill>
                  </a:rPr>
                  <a:t>Corporate BI</a:t>
                </a:r>
                <a:endParaRPr lang="en-US" sz="2000" b="1" spc="-100" dirty="0">
                  <a:solidFill>
                    <a:srgbClr val="FFFFFF"/>
                  </a:solidFill>
                </a:endParaRPr>
              </a:p>
            </p:txBody>
          </p:sp>
          <p:sp>
            <p:nvSpPr>
              <p:cNvPr id="18" name="Rectangle 17"/>
              <p:cNvSpPr/>
              <p:nvPr/>
            </p:nvSpPr>
            <p:spPr>
              <a:xfrm flipH="1">
                <a:off x="6676039" y="3850517"/>
                <a:ext cx="1324756" cy="409599"/>
              </a:xfrm>
              <a:prstGeom prst="rect">
                <a:avLst/>
              </a:prstGeom>
            </p:spPr>
            <p:txBody>
              <a:bodyPr vert="horz" wrap="squar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400">
                  <a:lnSpc>
                    <a:spcPct val="90000"/>
                  </a:lnSpc>
                  <a:buClr>
                    <a:srgbClr val="27ACE2"/>
                  </a:buClr>
                  <a:buSzPct val="100000"/>
                  <a:buFont typeface="Arial" pitchFamily="34" charset="0"/>
                  <a:buNone/>
                  <a:defRPr/>
                </a:pPr>
                <a:r>
                  <a:rPr lang="en-US" sz="1050" b="1" kern="0" dirty="0" smtClean="0">
                    <a:solidFill>
                      <a:srgbClr val="FFFFFF"/>
                    </a:solidFill>
                  </a:rPr>
                  <a:t>Analysis Services</a:t>
                </a:r>
                <a:endParaRPr lang="en-US" sz="1050" b="1" kern="0" dirty="0">
                  <a:solidFill>
                    <a:srgbClr val="FFFFFF"/>
                  </a:solidFill>
                </a:endParaRPr>
              </a:p>
            </p:txBody>
          </p:sp>
          <p:pic>
            <p:nvPicPr>
              <p:cNvPr id="19" name="Picture 18" descr="C:\Documents and Settings\jrt\Desktop\Server-Mundie.png"/>
              <p:cNvPicPr>
                <a:picLocks noChangeAspect="1" noChangeArrowheads="1"/>
              </p:cNvPicPr>
              <p:nvPr/>
            </p:nvPicPr>
            <p:blipFill>
              <a:blip r:embed="rId16" cstate="print"/>
              <a:srcRect/>
              <a:stretch>
                <a:fillRect/>
              </a:stretch>
            </p:blipFill>
            <p:spPr bwMode="auto">
              <a:xfrm>
                <a:off x="7439540" y="2507297"/>
                <a:ext cx="949794" cy="1000060"/>
              </a:xfrm>
              <a:prstGeom prst="rect">
                <a:avLst/>
              </a:prstGeom>
              <a:noFill/>
              <a:effectLst>
                <a:outerShdw blurRad="50800" dist="38100" algn="l" rotWithShape="0">
                  <a:prstClr val="black">
                    <a:alpha val="40000"/>
                  </a:prstClr>
                </a:outerShdw>
              </a:effectLst>
            </p:spPr>
          </p:pic>
          <p:pic>
            <p:nvPicPr>
              <p:cNvPr id="20" name="Picture 19" descr="12_Tivo.png"/>
              <p:cNvPicPr>
                <a:picLocks noChangeAspect="1"/>
              </p:cNvPicPr>
              <p:nvPr/>
            </p:nvPicPr>
            <p:blipFill>
              <a:blip r:embed="rId17"/>
              <a:stretch>
                <a:fillRect/>
              </a:stretch>
            </p:blipFill>
            <p:spPr>
              <a:xfrm>
                <a:off x="7134739" y="2732531"/>
                <a:ext cx="769825" cy="640315"/>
              </a:xfrm>
              <a:prstGeom prst="rect">
                <a:avLst/>
              </a:prstGeom>
              <a:effectLst>
                <a:glow rad="101600">
                  <a:srgbClr val="FFFFFF">
                    <a:alpha val="5098"/>
                  </a:srgbClr>
                </a:glow>
              </a:effectLst>
              <a:scene3d>
                <a:camera prst="orthographicFront">
                  <a:rot lat="0" lon="18899986" rev="0"/>
                </a:camera>
                <a:lightRig rig="threePt" dir="t"/>
              </a:scene3d>
            </p:spPr>
          </p:pic>
          <p:pic>
            <p:nvPicPr>
              <p:cNvPr id="21" name="Picture 20" descr="12_Tivo.png"/>
              <p:cNvPicPr>
                <a:picLocks noChangeAspect="1"/>
              </p:cNvPicPr>
              <p:nvPr/>
            </p:nvPicPr>
            <p:blipFill>
              <a:blip r:embed="rId17"/>
              <a:stretch>
                <a:fillRect/>
              </a:stretch>
            </p:blipFill>
            <p:spPr>
              <a:xfrm>
                <a:off x="7700685" y="2782134"/>
                <a:ext cx="769826" cy="647412"/>
              </a:xfrm>
              <a:prstGeom prst="rect">
                <a:avLst/>
              </a:prstGeom>
              <a:effectLst>
                <a:glow rad="101600">
                  <a:srgbClr val="FFFFFF">
                    <a:alpha val="5098"/>
                  </a:srgbClr>
                </a:glow>
              </a:effectLst>
              <a:scene3d>
                <a:camera prst="orthographicFront">
                  <a:rot lat="0" lon="18899986" rev="0"/>
                </a:camera>
                <a:lightRig rig="threePt" dir="t"/>
              </a:scene3d>
            </p:spPr>
          </p:pic>
          <p:pic>
            <p:nvPicPr>
              <p:cNvPr id="22" name="Picture 2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849446" y="1678332"/>
                <a:ext cx="623470" cy="1455833"/>
              </a:xfrm>
              <a:prstGeom prst="rect">
                <a:avLst/>
              </a:prstGeom>
              <a:effectLst>
                <a:outerShdw blurRad="50800" dist="38100" dir="5400000" algn="t" rotWithShape="0">
                  <a:prstClr val="black">
                    <a:alpha val="40000"/>
                  </a:prstClr>
                </a:outerShdw>
              </a:effectLst>
            </p:spPr>
          </p:pic>
          <p:pic>
            <p:nvPicPr>
              <p:cNvPr id="23" name="Picture 2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506932" y="1679425"/>
                <a:ext cx="623470" cy="1455833"/>
              </a:xfrm>
              <a:prstGeom prst="rect">
                <a:avLst/>
              </a:prstGeom>
              <a:effectLst>
                <a:outerShdw blurRad="50800" dist="38100" dir="5400000" algn="t" rotWithShape="0">
                  <a:prstClr val="black">
                    <a:alpha val="40000"/>
                  </a:prstClr>
                </a:outerShdw>
              </a:effectLst>
            </p:spPr>
          </p:pic>
          <p:pic>
            <p:nvPicPr>
              <p:cNvPr id="24" name="Picture 2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686080" y="1973713"/>
                <a:ext cx="623470" cy="1455833"/>
              </a:xfrm>
              <a:prstGeom prst="rect">
                <a:avLst/>
              </a:prstGeom>
              <a:effectLst>
                <a:outerShdw blurRad="50800" dist="38100" dir="5400000" algn="t" rotWithShape="0">
                  <a:prstClr val="black">
                    <a:alpha val="40000"/>
                  </a:prstClr>
                </a:outerShdw>
              </a:effectLst>
            </p:spPr>
          </p:pic>
        </p:grpSp>
      </p:grpSp>
      <p:sp>
        <p:nvSpPr>
          <p:cNvPr id="6" name="Rectangle 5"/>
          <p:cNvSpPr/>
          <p:nvPr/>
        </p:nvSpPr>
        <p:spPr>
          <a:xfrm>
            <a:off x="4123418" y="6556930"/>
            <a:ext cx="4217821" cy="369332"/>
          </a:xfrm>
          <a:prstGeom prst="rect">
            <a:avLst/>
          </a:prstGeom>
        </p:spPr>
        <p:txBody>
          <a:bodyPr wrap="none">
            <a:spAutoFit/>
          </a:bodyPr>
          <a:lstStyle/>
          <a:p>
            <a:r>
              <a:rPr lang="en-US" dirty="0">
                <a:solidFill>
                  <a:srgbClr val="505050"/>
                </a:solidFill>
              </a:rPr>
              <a:t>One Model for All End User Experiences</a:t>
            </a:r>
          </a:p>
        </p:txBody>
      </p:sp>
    </p:spTree>
    <p:extLst>
      <p:ext uri="{BB962C8B-B14F-4D97-AF65-F5344CB8AC3E}">
        <p14:creationId xmlns:p14="http://schemas.microsoft.com/office/powerpoint/2010/main" val="332672061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Agenda</a:t>
            </a:r>
            <a:endParaRPr lang="en-US" dirty="0"/>
          </a:p>
        </p:txBody>
      </p:sp>
      <p:sp>
        <p:nvSpPr>
          <p:cNvPr id="4" name="Rectangle 3"/>
          <p:cNvSpPr/>
          <p:nvPr/>
        </p:nvSpPr>
        <p:spPr>
          <a:xfrm>
            <a:off x="274637" y="1333767"/>
            <a:ext cx="12161838" cy="4636971"/>
          </a:xfrm>
          <a:prstGeom prst="rect">
            <a:avLst/>
          </a:prstGeom>
        </p:spPr>
        <p:txBody>
          <a:bodyPr wrap="square" lIns="182880" tIns="46639" rIns="93278" bIns="46639">
            <a:spAutoFit/>
          </a:bodyPr>
          <a:lstStyle/>
          <a:p>
            <a:pPr marL="411330" indent="-411330">
              <a:lnSpc>
                <a:spcPct val="90000"/>
              </a:lnSpc>
              <a:spcBef>
                <a:spcPct val="20000"/>
              </a:spcBef>
              <a:buSzPct val="105000"/>
              <a:buFontTx/>
              <a:buBlip>
                <a:blip r:embed="rId2"/>
              </a:buBlip>
            </a:pPr>
            <a:r>
              <a:rPr lang="en-US" sz="4000" dirty="0" smtClean="0">
                <a:solidFill>
                  <a:srgbClr val="FFFFFF">
                    <a:alpha val="99000"/>
                  </a:srgbClr>
                </a:solidFill>
              </a:rPr>
              <a:t> Self-Service BI Governance Overview</a:t>
            </a:r>
          </a:p>
          <a:p>
            <a:pPr marL="877701" lvl="1" indent="-411330">
              <a:lnSpc>
                <a:spcPct val="90000"/>
              </a:lnSpc>
              <a:spcBef>
                <a:spcPct val="20000"/>
              </a:spcBef>
              <a:buSzPct val="105000"/>
              <a:buFontTx/>
              <a:buBlip>
                <a:blip r:embed="rId2"/>
              </a:buBlip>
            </a:pPr>
            <a:r>
              <a:rPr lang="de-DE" sz="2400" dirty="0" smtClean="0">
                <a:solidFill>
                  <a:srgbClr val="FFFFFF">
                    <a:alpha val="99000"/>
                  </a:srgbClr>
                </a:solidFill>
              </a:rPr>
              <a:t>Self-Service BI without Governance</a:t>
            </a:r>
          </a:p>
          <a:p>
            <a:pPr marL="877701" lvl="1" indent="-411330">
              <a:lnSpc>
                <a:spcPct val="90000"/>
              </a:lnSpc>
              <a:spcBef>
                <a:spcPct val="20000"/>
              </a:spcBef>
              <a:buSzPct val="105000"/>
              <a:buFontTx/>
              <a:buBlip>
                <a:blip r:embed="rId2"/>
              </a:buBlip>
            </a:pPr>
            <a:r>
              <a:rPr lang="de-DE" sz="2400" dirty="0" smtClean="0">
                <a:solidFill>
                  <a:srgbClr val="FFFFFF">
                    <a:alpha val="99000"/>
                  </a:srgbClr>
                </a:solidFill>
              </a:rPr>
              <a:t>Key steps to establish governance</a:t>
            </a:r>
            <a:endParaRPr lang="en-US" sz="2400" dirty="0" smtClean="0">
              <a:solidFill>
                <a:srgbClr val="FFFFFF">
                  <a:alpha val="99000"/>
                </a:srgbClr>
              </a:solidFill>
            </a:endParaRPr>
          </a:p>
          <a:p>
            <a:pPr marL="411330" indent="-411330">
              <a:lnSpc>
                <a:spcPct val="90000"/>
              </a:lnSpc>
              <a:spcBef>
                <a:spcPct val="20000"/>
              </a:spcBef>
              <a:buSzPct val="105000"/>
              <a:buFontTx/>
              <a:buBlip>
                <a:blip r:embed="rId2"/>
              </a:buBlip>
            </a:pPr>
            <a:r>
              <a:rPr lang="en-US" sz="4000" dirty="0">
                <a:solidFill>
                  <a:srgbClr val="FFFFFF">
                    <a:alpha val="99000"/>
                  </a:srgbClr>
                </a:solidFill>
              </a:rPr>
              <a:t> Self-Service BI Reference </a:t>
            </a:r>
            <a:r>
              <a:rPr lang="en-US" sz="4000" dirty="0" smtClean="0">
                <a:solidFill>
                  <a:srgbClr val="FFFFFF">
                    <a:alpha val="99000"/>
                  </a:srgbClr>
                </a:solidFill>
              </a:rPr>
              <a:t>Architecture</a:t>
            </a:r>
          </a:p>
          <a:p>
            <a:pPr marL="877701" lvl="1" indent="-411330">
              <a:lnSpc>
                <a:spcPct val="90000"/>
              </a:lnSpc>
              <a:spcBef>
                <a:spcPct val="20000"/>
              </a:spcBef>
              <a:buSzPct val="105000"/>
              <a:buFontTx/>
              <a:buBlip>
                <a:blip r:embed="rId2"/>
              </a:buBlip>
            </a:pPr>
            <a:r>
              <a:rPr lang="de-DE" sz="2400" dirty="0" smtClean="0">
                <a:solidFill>
                  <a:srgbClr val="FFFFFF">
                    <a:alpha val="99000"/>
                  </a:srgbClr>
                </a:solidFill>
              </a:rPr>
              <a:t>BI governance within the greater context of IT governance</a:t>
            </a:r>
            <a:endParaRPr lang="de-DE" sz="2400" dirty="0">
              <a:solidFill>
                <a:srgbClr val="FFFFFF">
                  <a:alpha val="99000"/>
                </a:srgbClr>
              </a:solidFill>
            </a:endParaRPr>
          </a:p>
          <a:p>
            <a:pPr marL="877701" lvl="1" indent="-411330">
              <a:lnSpc>
                <a:spcPct val="90000"/>
              </a:lnSpc>
              <a:spcBef>
                <a:spcPct val="20000"/>
              </a:spcBef>
              <a:buSzPct val="105000"/>
              <a:buFontTx/>
              <a:buBlip>
                <a:blip r:embed="rId2"/>
              </a:buBlip>
            </a:pPr>
            <a:r>
              <a:rPr lang="de-DE" sz="2400" dirty="0" smtClean="0">
                <a:solidFill>
                  <a:srgbClr val="FFFFFF">
                    <a:alpha val="99000"/>
                  </a:srgbClr>
                </a:solidFill>
              </a:rPr>
              <a:t>Investment areas to </a:t>
            </a:r>
            <a:r>
              <a:rPr lang="en-US" sz="2400" dirty="0" smtClean="0">
                <a:solidFill>
                  <a:srgbClr val="FFFFFF">
                    <a:alpha val="99000"/>
                  </a:srgbClr>
                </a:solidFill>
              </a:rPr>
              <a:t>support </a:t>
            </a:r>
            <a:r>
              <a:rPr lang="en-US" sz="2400" dirty="0">
                <a:solidFill>
                  <a:srgbClr val="FFFFFF">
                    <a:alpha val="99000"/>
                  </a:srgbClr>
                </a:solidFill>
              </a:rPr>
              <a:t>regulatory </a:t>
            </a:r>
            <a:r>
              <a:rPr lang="en-US" sz="2400" dirty="0" smtClean="0">
                <a:solidFill>
                  <a:srgbClr val="FFFFFF">
                    <a:alpha val="99000"/>
                  </a:srgbClr>
                </a:solidFill>
              </a:rPr>
              <a:t>compliance </a:t>
            </a:r>
            <a:r>
              <a:rPr lang="en-US" sz="2400" dirty="0">
                <a:solidFill>
                  <a:srgbClr val="FFFFFF">
                    <a:alpha val="99000"/>
                  </a:srgbClr>
                </a:solidFill>
              </a:rPr>
              <a:t>and manage risks that are specific to </a:t>
            </a:r>
            <a:r>
              <a:rPr lang="en-US" sz="2400" dirty="0" smtClean="0">
                <a:solidFill>
                  <a:srgbClr val="FFFFFF">
                    <a:alpha val="99000"/>
                  </a:srgbClr>
                </a:solidFill>
              </a:rPr>
              <a:t>Self-Service BI.</a:t>
            </a:r>
            <a:endParaRPr lang="en-US" sz="2400" dirty="0">
              <a:solidFill>
                <a:srgbClr val="FFFFFF">
                  <a:alpha val="99000"/>
                </a:srgbClr>
              </a:solidFill>
            </a:endParaRPr>
          </a:p>
          <a:p>
            <a:pPr marL="411330" indent="-411330">
              <a:lnSpc>
                <a:spcPct val="90000"/>
              </a:lnSpc>
              <a:spcBef>
                <a:spcPct val="20000"/>
              </a:spcBef>
              <a:buSzPct val="105000"/>
              <a:buFontTx/>
              <a:buBlip>
                <a:blip r:embed="rId2"/>
              </a:buBlip>
            </a:pPr>
            <a:r>
              <a:rPr lang="de-DE" sz="4000" dirty="0" smtClean="0">
                <a:solidFill>
                  <a:srgbClr val="FFFFFF">
                    <a:alpha val="99000"/>
                  </a:srgbClr>
                </a:solidFill>
              </a:rPr>
              <a:t> Self-Service versus Managed Self-Service BI</a:t>
            </a:r>
          </a:p>
          <a:p>
            <a:pPr marL="411330" indent="-411330">
              <a:lnSpc>
                <a:spcPct val="90000"/>
              </a:lnSpc>
              <a:spcBef>
                <a:spcPct val="20000"/>
              </a:spcBef>
              <a:buSzPct val="105000"/>
              <a:buFontTx/>
              <a:buBlip>
                <a:blip r:embed="rId2"/>
              </a:buBlip>
            </a:pPr>
            <a:r>
              <a:rPr lang="de-DE" sz="4000" dirty="0" smtClean="0">
                <a:solidFill>
                  <a:srgbClr val="FFFFFF">
                    <a:alpha val="99000"/>
                  </a:srgbClr>
                </a:solidFill>
              </a:rPr>
              <a:t> Self-Service BI as an Enabler </a:t>
            </a:r>
            <a:r>
              <a:rPr lang="de-DE" sz="4000" dirty="0">
                <a:solidFill>
                  <a:srgbClr val="FFFFFF">
                    <a:alpha val="99000"/>
                  </a:srgbClr>
                </a:solidFill>
              </a:rPr>
              <a:t>for Enterprise BI</a:t>
            </a:r>
            <a:endParaRPr lang="en-US" sz="4000" dirty="0">
              <a:solidFill>
                <a:srgbClr val="FFFFFF">
                  <a:alpha val="99000"/>
                </a:srgbClr>
              </a:solidFill>
            </a:endParaRPr>
          </a:p>
        </p:txBody>
      </p:sp>
    </p:spTree>
    <p:extLst>
      <p:ext uri="{BB962C8B-B14F-4D97-AF65-F5344CB8AC3E}">
        <p14:creationId xmlns:p14="http://schemas.microsoft.com/office/powerpoint/2010/main" val="1563678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Summary</a:t>
            </a:r>
            <a:endParaRPr lang="en-US" dirty="0"/>
          </a:p>
        </p:txBody>
      </p:sp>
      <p:sp>
        <p:nvSpPr>
          <p:cNvPr id="5" name="Rectangle 4"/>
          <p:cNvSpPr/>
          <p:nvPr/>
        </p:nvSpPr>
        <p:spPr>
          <a:xfrm>
            <a:off x="274637" y="1135062"/>
            <a:ext cx="11887200" cy="5732656"/>
          </a:xfrm>
          <a:prstGeom prst="rect">
            <a:avLst/>
          </a:prstGeom>
        </p:spPr>
        <p:txBody>
          <a:bodyPr wrap="square" lIns="182880" tIns="46639" rIns="93278" bIns="46639">
            <a:spAutoFit/>
          </a:bodyPr>
          <a:lstStyle/>
          <a:p>
            <a:pPr marL="411330" indent="-411330">
              <a:lnSpc>
                <a:spcPct val="90000"/>
              </a:lnSpc>
              <a:spcBef>
                <a:spcPct val="20000"/>
              </a:spcBef>
              <a:buSzPct val="105000"/>
              <a:buFontTx/>
              <a:buBlip>
                <a:blip r:embed="rId2"/>
              </a:buBlip>
            </a:pPr>
            <a:r>
              <a:rPr lang="en-US" sz="1600" dirty="0">
                <a:solidFill>
                  <a:srgbClr val="FFFFFF">
                    <a:alpha val="99000"/>
                  </a:srgbClr>
                </a:solidFill>
              </a:rPr>
              <a:t>A good, solid, BI Governance process </a:t>
            </a:r>
            <a:r>
              <a:rPr lang="en-US" sz="1600" dirty="0" smtClean="0">
                <a:solidFill>
                  <a:srgbClr val="FFFFFF">
                    <a:alpha val="99000"/>
                  </a:srgbClr>
                </a:solidFill>
              </a:rPr>
              <a:t>will:</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Establish change management and training policies</a:t>
            </a:r>
          </a:p>
          <a:p>
            <a:pPr marL="877701" lvl="1" indent="-411330">
              <a:lnSpc>
                <a:spcPct val="90000"/>
              </a:lnSpc>
              <a:spcBef>
                <a:spcPct val="20000"/>
              </a:spcBef>
              <a:buSzPct val="105000"/>
              <a:buFontTx/>
              <a:buBlip>
                <a:blip r:embed="rId2"/>
              </a:buBlip>
            </a:pPr>
            <a:r>
              <a:rPr lang="de-DE" sz="1600" dirty="0" smtClean="0">
                <a:solidFill>
                  <a:srgbClr val="FFFFFF">
                    <a:alpha val="99000"/>
                  </a:srgbClr>
                </a:solidFill>
              </a:rPr>
              <a:t>Increase adoption of BI</a:t>
            </a:r>
          </a:p>
          <a:p>
            <a:pPr marL="877701" lvl="1" indent="-411330">
              <a:lnSpc>
                <a:spcPct val="90000"/>
              </a:lnSpc>
              <a:spcBef>
                <a:spcPct val="20000"/>
              </a:spcBef>
              <a:buSzPct val="105000"/>
              <a:buFontTx/>
              <a:buBlip>
                <a:blip r:embed="rId2"/>
              </a:buBlip>
            </a:pPr>
            <a:r>
              <a:rPr lang="en-US" sz="1600" dirty="0" smtClean="0">
                <a:solidFill>
                  <a:srgbClr val="FFFFFF">
                    <a:alpha val="99000"/>
                  </a:srgbClr>
                </a:solidFill>
              </a:rPr>
              <a:t>Drive </a:t>
            </a:r>
            <a:r>
              <a:rPr lang="en-US" sz="1600" dirty="0">
                <a:solidFill>
                  <a:srgbClr val="FFFFFF">
                    <a:alpha val="99000"/>
                  </a:srgbClr>
                </a:solidFill>
              </a:rPr>
              <a:t>infrastructure and technology </a:t>
            </a:r>
            <a:r>
              <a:rPr lang="en-US" sz="1600" dirty="0" smtClean="0">
                <a:solidFill>
                  <a:srgbClr val="FFFFFF">
                    <a:alpha val="99000"/>
                  </a:srgbClr>
                </a:solidFill>
              </a:rPr>
              <a:t>decisions</a:t>
            </a:r>
          </a:p>
          <a:p>
            <a:pPr marL="877701" lvl="1" indent="-411330">
              <a:lnSpc>
                <a:spcPct val="90000"/>
              </a:lnSpc>
              <a:spcBef>
                <a:spcPct val="20000"/>
              </a:spcBef>
              <a:buSzPct val="105000"/>
              <a:buFontTx/>
              <a:buBlip>
                <a:blip r:embed="rId2"/>
              </a:buBlip>
            </a:pPr>
            <a:r>
              <a:rPr lang="de-DE" sz="1600" dirty="0" smtClean="0">
                <a:solidFill>
                  <a:srgbClr val="FFFFFF">
                    <a:alpha val="99000"/>
                  </a:srgbClr>
                </a:solidFill>
              </a:rPr>
              <a:t>Mitigate the risk of choosing the wrong platform because both business and IT needs are considered</a:t>
            </a:r>
            <a:endParaRPr lang="en-US" sz="1600" dirty="0">
              <a:solidFill>
                <a:srgbClr val="FFFFFF">
                  <a:alpha val="99000"/>
                </a:srgbClr>
              </a:solidFill>
            </a:endParaRPr>
          </a:p>
          <a:p>
            <a:pPr marL="411330" indent="-411330">
              <a:lnSpc>
                <a:spcPct val="90000"/>
              </a:lnSpc>
              <a:spcBef>
                <a:spcPct val="20000"/>
              </a:spcBef>
              <a:buSzPct val="105000"/>
              <a:buFontTx/>
              <a:buBlip>
                <a:blip r:embed="rId2"/>
              </a:buBlip>
            </a:pPr>
            <a:r>
              <a:rPr lang="en-US" sz="1600" dirty="0">
                <a:solidFill>
                  <a:srgbClr val="FFFFFF">
                    <a:alpha val="99000"/>
                  </a:srgbClr>
                </a:solidFill>
              </a:rPr>
              <a:t>Risks / </a:t>
            </a:r>
            <a:r>
              <a:rPr lang="en-US" sz="1600" dirty="0" smtClean="0">
                <a:solidFill>
                  <a:srgbClr val="FFFFFF">
                    <a:alpha val="99000"/>
                  </a:srgbClr>
                </a:solidFill>
              </a:rPr>
              <a:t>Concerns include:</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Inadequate support from business </a:t>
            </a:r>
            <a:r>
              <a:rPr lang="en-US" sz="1600" dirty="0" smtClean="0">
                <a:solidFill>
                  <a:srgbClr val="FFFFFF">
                    <a:alpha val="99000"/>
                  </a:srgbClr>
                </a:solidFill>
              </a:rPr>
              <a:t>and IT leaders</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Business users refusing to abide by the rules</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Lack of policy </a:t>
            </a:r>
            <a:r>
              <a:rPr lang="en-US" sz="1600" dirty="0" smtClean="0">
                <a:solidFill>
                  <a:srgbClr val="FFFFFF">
                    <a:alpha val="99000"/>
                  </a:srgbClr>
                </a:solidFill>
              </a:rPr>
              <a:t>enforcement</a:t>
            </a:r>
            <a:endParaRPr lang="en-US" sz="1600" dirty="0">
              <a:solidFill>
                <a:srgbClr val="FFFFFF">
                  <a:alpha val="99000"/>
                </a:srgbClr>
              </a:solidFill>
            </a:endParaRPr>
          </a:p>
          <a:p>
            <a:pPr marL="411330" indent="-411330">
              <a:lnSpc>
                <a:spcPct val="90000"/>
              </a:lnSpc>
              <a:spcBef>
                <a:spcPct val="20000"/>
              </a:spcBef>
              <a:buSzPct val="105000"/>
              <a:buFontTx/>
              <a:buBlip>
                <a:blip r:embed="rId2"/>
              </a:buBlip>
            </a:pPr>
            <a:r>
              <a:rPr lang="en-US" sz="1600" dirty="0">
                <a:solidFill>
                  <a:srgbClr val="FFFFFF">
                    <a:alpha val="99000"/>
                  </a:srgbClr>
                </a:solidFill>
              </a:rPr>
              <a:t>What </a:t>
            </a:r>
            <a:r>
              <a:rPr lang="en-US" sz="1600" dirty="0" smtClean="0">
                <a:solidFill>
                  <a:srgbClr val="FFFFFF">
                    <a:alpha val="99000"/>
                  </a:srgbClr>
                </a:solidFill>
              </a:rPr>
              <a:t>should be governed?</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Source data for business data </a:t>
            </a:r>
            <a:r>
              <a:rPr lang="en-US" sz="1600" dirty="0" smtClean="0">
                <a:solidFill>
                  <a:srgbClr val="FFFFFF">
                    <a:alpha val="99000"/>
                  </a:srgbClr>
                </a:solidFill>
              </a:rPr>
              <a:t>models</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Business data models, </a:t>
            </a:r>
            <a:r>
              <a:rPr lang="en-US" sz="1600" dirty="0" smtClean="0">
                <a:solidFill>
                  <a:srgbClr val="FFFFFF">
                    <a:alpha val="99000"/>
                  </a:srgbClr>
                </a:solidFill>
              </a:rPr>
              <a:t>collaboration sites, and </a:t>
            </a:r>
            <a:r>
              <a:rPr lang="en-US" sz="1600" dirty="0">
                <a:solidFill>
                  <a:srgbClr val="FFFFFF">
                    <a:alpha val="99000"/>
                  </a:srgbClr>
                </a:solidFill>
              </a:rPr>
              <a:t>shared </a:t>
            </a:r>
            <a:r>
              <a:rPr lang="en-US" sz="1600" dirty="0" smtClean="0">
                <a:solidFill>
                  <a:srgbClr val="FFFFFF">
                    <a:alpha val="99000"/>
                  </a:srgbClr>
                </a:solidFill>
              </a:rPr>
              <a:t>content</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Security standards for accessing source data, and business information in reports, and Excel </a:t>
            </a:r>
            <a:r>
              <a:rPr lang="en-US" sz="1600" dirty="0" smtClean="0">
                <a:solidFill>
                  <a:srgbClr val="FFFFFF">
                    <a:alpha val="99000"/>
                  </a:srgbClr>
                </a:solidFill>
              </a:rPr>
              <a:t>workbooks</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In areas with limited exposure, </a:t>
            </a:r>
            <a:r>
              <a:rPr lang="en-US" sz="1600" dirty="0" smtClean="0">
                <a:solidFill>
                  <a:srgbClr val="FFFFFF">
                    <a:alpha val="99000"/>
                  </a:srgbClr>
                </a:solidFill>
              </a:rPr>
              <a:t>BI can </a:t>
            </a:r>
            <a:r>
              <a:rPr lang="en-US" sz="1600" dirty="0">
                <a:solidFill>
                  <a:srgbClr val="FFFFFF">
                    <a:alpha val="99000"/>
                  </a:srgbClr>
                </a:solidFill>
              </a:rPr>
              <a:t>be less controlled and allow for a </a:t>
            </a:r>
            <a:r>
              <a:rPr lang="en-US" sz="1600" dirty="0" smtClean="0">
                <a:solidFill>
                  <a:srgbClr val="FFFFFF">
                    <a:alpha val="99000"/>
                  </a:srgbClr>
                </a:solidFill>
              </a:rPr>
              <a:t>more </a:t>
            </a:r>
            <a:r>
              <a:rPr lang="en-US" sz="1600" dirty="0">
                <a:solidFill>
                  <a:srgbClr val="FFFFFF">
                    <a:alpha val="99000"/>
                  </a:srgbClr>
                </a:solidFill>
              </a:rPr>
              <a:t>empowerment of end users.</a:t>
            </a:r>
          </a:p>
          <a:p>
            <a:pPr marL="411330" indent="-411330">
              <a:lnSpc>
                <a:spcPct val="90000"/>
              </a:lnSpc>
              <a:spcBef>
                <a:spcPct val="20000"/>
              </a:spcBef>
              <a:buSzPct val="105000"/>
              <a:buFontTx/>
              <a:buBlip>
                <a:blip r:embed="rId2"/>
              </a:buBlip>
            </a:pPr>
            <a:r>
              <a:rPr lang="en-US" sz="1600" dirty="0">
                <a:solidFill>
                  <a:srgbClr val="FFFFFF">
                    <a:alpha val="99000"/>
                  </a:srgbClr>
                </a:solidFill>
              </a:rPr>
              <a:t>How </a:t>
            </a:r>
            <a:r>
              <a:rPr lang="en-US" sz="1600" dirty="0" smtClean="0">
                <a:solidFill>
                  <a:srgbClr val="FFFFFF">
                    <a:alpha val="99000"/>
                  </a:srgbClr>
                </a:solidFill>
              </a:rPr>
              <a:t>to implement?</a:t>
            </a:r>
          </a:p>
          <a:p>
            <a:pPr marL="877701" lvl="1" indent="-411330">
              <a:lnSpc>
                <a:spcPct val="90000"/>
              </a:lnSpc>
              <a:spcBef>
                <a:spcPct val="20000"/>
              </a:spcBef>
              <a:buSzPct val="105000"/>
              <a:buFontTx/>
              <a:buBlip>
                <a:blip r:embed="rId2"/>
              </a:buBlip>
            </a:pPr>
            <a:r>
              <a:rPr lang="de-DE" sz="1600" dirty="0">
                <a:solidFill>
                  <a:srgbClr val="FFFFFF">
                    <a:alpha val="99000"/>
                  </a:srgbClr>
                </a:solidFill>
              </a:rPr>
              <a:t>Involve business and IT </a:t>
            </a:r>
            <a:r>
              <a:rPr lang="de-DE" sz="1600" dirty="0" smtClean="0">
                <a:solidFill>
                  <a:srgbClr val="FFFFFF">
                    <a:alpha val="99000"/>
                  </a:srgbClr>
                </a:solidFill>
              </a:rPr>
              <a:t>leaders</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Determine initial </a:t>
            </a:r>
            <a:r>
              <a:rPr lang="en-US" sz="1600" dirty="0" smtClean="0">
                <a:solidFill>
                  <a:srgbClr val="FFFFFF">
                    <a:alpha val="99000"/>
                  </a:srgbClr>
                </a:solidFill>
              </a:rPr>
              <a:t>principles and goals</a:t>
            </a:r>
            <a:endParaRPr lang="en-US" sz="1600" dirty="0">
              <a:solidFill>
                <a:srgbClr val="FFFFFF">
                  <a:alpha val="99000"/>
                </a:srgbClr>
              </a:solidFill>
            </a:endParaRPr>
          </a:p>
          <a:p>
            <a:pPr marL="877701" lvl="1" indent="-411330">
              <a:lnSpc>
                <a:spcPct val="90000"/>
              </a:lnSpc>
              <a:spcBef>
                <a:spcPct val="20000"/>
              </a:spcBef>
              <a:buSzPct val="105000"/>
              <a:buFontTx/>
              <a:buBlip>
                <a:blip r:embed="rId2"/>
              </a:buBlip>
            </a:pPr>
            <a:r>
              <a:rPr lang="en-US" sz="1600" dirty="0">
                <a:solidFill>
                  <a:srgbClr val="FFFFFF">
                    <a:alpha val="99000"/>
                  </a:srgbClr>
                </a:solidFill>
              </a:rPr>
              <a:t>Clarify </a:t>
            </a:r>
            <a:r>
              <a:rPr lang="en-US" sz="1600" dirty="0" smtClean="0">
                <a:solidFill>
                  <a:srgbClr val="FFFFFF">
                    <a:alpha val="99000"/>
                  </a:srgbClr>
                </a:solidFill>
              </a:rPr>
              <a:t>ownerships of business information and infrastructure</a:t>
            </a:r>
          </a:p>
          <a:p>
            <a:pPr marL="877701" lvl="1" indent="-411330">
              <a:lnSpc>
                <a:spcPct val="90000"/>
              </a:lnSpc>
              <a:spcBef>
                <a:spcPct val="20000"/>
              </a:spcBef>
              <a:buSzPct val="105000"/>
              <a:buFontTx/>
              <a:buBlip>
                <a:blip r:embed="rId2"/>
              </a:buBlip>
            </a:pPr>
            <a:r>
              <a:rPr lang="de-DE" sz="1600" dirty="0" smtClean="0">
                <a:solidFill>
                  <a:srgbClr val="FFFFFF">
                    <a:alpha val="99000"/>
                  </a:srgbClr>
                </a:solidFill>
              </a:rPr>
              <a:t>Develop a training plan</a:t>
            </a:r>
          </a:p>
          <a:p>
            <a:pPr marL="877701" lvl="1" indent="-411330">
              <a:lnSpc>
                <a:spcPct val="90000"/>
              </a:lnSpc>
              <a:spcBef>
                <a:spcPct val="20000"/>
              </a:spcBef>
              <a:buSzPct val="105000"/>
              <a:buFontTx/>
              <a:buBlip>
                <a:blip r:embed="rId2"/>
              </a:buBlip>
            </a:pPr>
            <a:r>
              <a:rPr lang="en-US" sz="1600" dirty="0" smtClean="0">
                <a:solidFill>
                  <a:srgbClr val="FFFFFF">
                    <a:alpha val="99000"/>
                  </a:srgbClr>
                </a:solidFill>
              </a:rPr>
              <a:t>Consider </a:t>
            </a:r>
            <a:r>
              <a:rPr lang="en-US" sz="1600" dirty="0">
                <a:solidFill>
                  <a:srgbClr val="FFFFFF">
                    <a:alpha val="99000"/>
                  </a:srgbClr>
                </a:solidFill>
              </a:rPr>
              <a:t>new </a:t>
            </a:r>
            <a:r>
              <a:rPr lang="en-US" sz="1600" dirty="0" smtClean="0">
                <a:solidFill>
                  <a:srgbClr val="FFFFFF">
                    <a:alpha val="99000"/>
                  </a:srgbClr>
                </a:solidFill>
              </a:rPr>
              <a:t>requirements as they arise, </a:t>
            </a:r>
            <a:r>
              <a:rPr lang="en-US" sz="1600" dirty="0">
                <a:solidFill>
                  <a:srgbClr val="FFFFFF">
                    <a:alpha val="99000"/>
                  </a:srgbClr>
                </a:solidFill>
              </a:rPr>
              <a:t>reevaluate, </a:t>
            </a:r>
            <a:r>
              <a:rPr lang="en-US" sz="1600" dirty="0" smtClean="0">
                <a:solidFill>
                  <a:srgbClr val="FFFFFF">
                    <a:alpha val="99000"/>
                  </a:srgbClr>
                </a:solidFill>
              </a:rPr>
              <a:t>and resolve conflicts</a:t>
            </a:r>
          </a:p>
          <a:p>
            <a:pPr marL="877701" lvl="1" indent="-411330">
              <a:lnSpc>
                <a:spcPct val="90000"/>
              </a:lnSpc>
              <a:spcBef>
                <a:spcPct val="20000"/>
              </a:spcBef>
              <a:buSzPct val="105000"/>
              <a:buFontTx/>
              <a:buBlip>
                <a:blip r:embed="rId2"/>
              </a:buBlip>
            </a:pPr>
            <a:r>
              <a:rPr lang="en-US" sz="1600" dirty="0">
                <a:solidFill>
                  <a:srgbClr val="FFFFFF">
                    <a:alpha val="99000"/>
                  </a:srgbClr>
                </a:solidFill>
              </a:rPr>
              <a:t>P</a:t>
            </a:r>
            <a:r>
              <a:rPr lang="en-US" sz="1600" dirty="0" smtClean="0">
                <a:solidFill>
                  <a:srgbClr val="FFFFFF">
                    <a:alpha val="99000"/>
                  </a:srgbClr>
                </a:solidFill>
              </a:rPr>
              <a:t>rovide </a:t>
            </a:r>
            <a:r>
              <a:rPr lang="en-US" sz="1600" dirty="0">
                <a:solidFill>
                  <a:srgbClr val="FFFFFF">
                    <a:alpha val="99000"/>
                  </a:srgbClr>
                </a:solidFill>
              </a:rPr>
              <a:t>reports to executive sponsors</a:t>
            </a:r>
          </a:p>
        </p:txBody>
      </p:sp>
    </p:spTree>
    <p:extLst>
      <p:ext uri="{BB962C8B-B14F-4D97-AF65-F5344CB8AC3E}">
        <p14:creationId xmlns:p14="http://schemas.microsoft.com/office/powerpoint/2010/main" val="1116098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Related </a:t>
            </a:r>
            <a:r>
              <a:rPr lang="en-US" dirty="0"/>
              <a:t>Content</a:t>
            </a:r>
          </a:p>
        </p:txBody>
      </p:sp>
      <p:sp>
        <p:nvSpPr>
          <p:cNvPr id="5" name="Rectangle 4"/>
          <p:cNvSpPr/>
          <p:nvPr/>
        </p:nvSpPr>
        <p:spPr>
          <a:xfrm>
            <a:off x="274637" y="1512878"/>
            <a:ext cx="11887200" cy="4920125"/>
          </a:xfrm>
          <a:prstGeom prst="rect">
            <a:avLst/>
          </a:prstGeom>
        </p:spPr>
        <p:txBody>
          <a:bodyPr wrap="square" lIns="182880" tIns="46639" rIns="93278" bIns="46639">
            <a:spAutoFit/>
          </a:bodyPr>
          <a:lstStyle/>
          <a:p>
            <a:pPr marL="411330" indent="-411330">
              <a:lnSpc>
                <a:spcPct val="90000"/>
              </a:lnSpc>
              <a:spcBef>
                <a:spcPct val="20000"/>
              </a:spcBef>
              <a:buSzPct val="105000"/>
              <a:buFontTx/>
              <a:buBlip>
                <a:blip r:embed="rId2"/>
              </a:buBlip>
            </a:pPr>
            <a:r>
              <a:rPr lang="en-US" sz="1600" dirty="0">
                <a:solidFill>
                  <a:srgbClr val="FFFFFF">
                    <a:alpha val="99000"/>
                  </a:srgbClr>
                </a:solidFill>
              </a:rPr>
              <a:t>SPC170	Overview of Microsoft Business Intelligence</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SPC012	Attractive Business Intelligence: Dashboards, Pivots, Scorecards, KPIs, and Reports </a:t>
            </a:r>
            <a:endParaRPr lang="en-US" sz="1600" dirty="0" smtClean="0">
              <a:solidFill>
                <a:srgbClr val="FFFFFF">
                  <a:alpha val="99000"/>
                </a:srgbClr>
              </a:solidFill>
            </a:endParaRPr>
          </a:p>
          <a:p>
            <a:pPr marL="411330" indent="-411330">
              <a:lnSpc>
                <a:spcPct val="90000"/>
              </a:lnSpc>
              <a:spcBef>
                <a:spcPct val="20000"/>
              </a:spcBef>
              <a:buSzPct val="105000"/>
              <a:buFontTx/>
              <a:buBlip>
                <a:blip r:embed="rId2"/>
              </a:buBlip>
            </a:pPr>
            <a:r>
              <a:rPr lang="en-US" sz="1600" dirty="0" smtClean="0">
                <a:solidFill>
                  <a:srgbClr val="FFFFFF">
                    <a:alpha val="99000"/>
                  </a:srgbClr>
                </a:solidFill>
              </a:rPr>
              <a:t>SPC256</a:t>
            </a:r>
            <a:r>
              <a:rPr lang="en-US" sz="1600" dirty="0">
                <a:solidFill>
                  <a:srgbClr val="FFFFFF">
                    <a:alpha val="99000"/>
                  </a:srgbClr>
                </a:solidFill>
              </a:rPr>
              <a:t>	What's New in Business Intelligence in Office and SharePoint 2013</a:t>
            </a:r>
          </a:p>
          <a:p>
            <a:pPr marL="411330" indent="-411330">
              <a:lnSpc>
                <a:spcPct val="90000"/>
              </a:lnSpc>
              <a:spcBef>
                <a:spcPct val="20000"/>
              </a:spcBef>
              <a:buSzPct val="105000"/>
              <a:buFontTx/>
              <a:buBlip>
                <a:blip r:embed="rId2"/>
              </a:buBlip>
            </a:pPr>
            <a:r>
              <a:rPr lang="en-US" sz="1600" dirty="0">
                <a:solidFill>
                  <a:srgbClr val="FFFFFF">
                    <a:alpha val="99000"/>
                  </a:srgbClr>
                </a:solidFill>
              </a:rPr>
              <a:t>SPC165	Configuring your SharePoint farm for Business Intelligence</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SPC066	Data Modeling and Reporting for the Business User with Excel and SharePoint</a:t>
            </a:r>
          </a:p>
          <a:p>
            <a:pPr marL="411330" indent="-411330">
              <a:lnSpc>
                <a:spcPct val="90000"/>
              </a:lnSpc>
              <a:spcBef>
                <a:spcPct val="20000"/>
              </a:spcBef>
              <a:buSzPct val="105000"/>
              <a:buFontTx/>
              <a:buBlip>
                <a:blip r:embed="rId2"/>
              </a:buBlip>
            </a:pPr>
            <a:r>
              <a:rPr lang="en-US" sz="1600" dirty="0">
                <a:solidFill>
                  <a:srgbClr val="FFFFFF">
                    <a:alpha val="99000"/>
                  </a:srgbClr>
                </a:solidFill>
              </a:rPr>
              <a:t>SPC155	Mobile Business Intelligence with SharePoint </a:t>
            </a:r>
          </a:p>
          <a:p>
            <a:pPr marL="411330" indent="-411330">
              <a:lnSpc>
                <a:spcPct val="90000"/>
              </a:lnSpc>
              <a:spcBef>
                <a:spcPct val="20000"/>
              </a:spcBef>
              <a:buSzPct val="105000"/>
              <a:buFontTx/>
              <a:buBlip>
                <a:blip r:embed="rId2"/>
              </a:buBlip>
            </a:pPr>
            <a:r>
              <a:rPr lang="en-US" sz="1600" dirty="0">
                <a:solidFill>
                  <a:srgbClr val="FFFFFF">
                    <a:alpha val="99000"/>
                  </a:srgbClr>
                </a:solidFill>
              </a:rPr>
              <a:t>SPC257	What's New in Excel, Excel Services 2013 and Excel Web Apps</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SPC009	Advanced Dashboard Creation using Excel, Excel Services, PerformancePoint and Apps for Office</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SPC087	Developing and Managing a BI Semantic Model in Microsoft SQL Server Analysis Services</a:t>
            </a:r>
          </a:p>
          <a:p>
            <a:pPr marL="411330" indent="-411330">
              <a:lnSpc>
                <a:spcPct val="90000"/>
              </a:lnSpc>
              <a:spcBef>
                <a:spcPct val="20000"/>
              </a:spcBef>
              <a:buSzPct val="105000"/>
              <a:buFontTx/>
              <a:buBlip>
                <a:blip r:embed="rId2"/>
              </a:buBlip>
            </a:pPr>
            <a:r>
              <a:rPr lang="en-US" sz="1600" dirty="0">
                <a:solidFill>
                  <a:srgbClr val="FFFFFF">
                    <a:alpha val="99000"/>
                  </a:srgbClr>
                </a:solidFill>
              </a:rPr>
              <a:t>SPC130	Industrial-Strength Results Meet Spreadsheet Agility:  The Dramatic Reality of PowerPivot</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SPC042	Compelling Data Visualization with Power View in Office and SharePoint</a:t>
            </a:r>
          </a:p>
          <a:p>
            <a:pPr marL="411330" indent="-411330">
              <a:lnSpc>
                <a:spcPct val="90000"/>
              </a:lnSpc>
              <a:spcBef>
                <a:spcPct val="20000"/>
              </a:spcBef>
              <a:buSzPct val="105000"/>
              <a:buFontTx/>
              <a:buBlip>
                <a:blip r:embed="rId2"/>
              </a:buBlip>
            </a:pPr>
            <a:r>
              <a:rPr lang="en-US" sz="1600" dirty="0">
                <a:solidFill>
                  <a:srgbClr val="FFFFFF">
                    <a:alpha val="99000"/>
                  </a:srgbClr>
                </a:solidFill>
              </a:rPr>
              <a:t>SPC258	What's New in </a:t>
            </a:r>
            <a:r>
              <a:rPr lang="en-US" sz="1600" dirty="0" err="1">
                <a:solidFill>
                  <a:srgbClr val="FFFFFF">
                    <a:alpha val="99000"/>
                  </a:srgbClr>
                </a:solidFill>
              </a:rPr>
              <a:t>GeoFlow</a:t>
            </a:r>
            <a:r>
              <a:rPr lang="en-US" sz="1600" dirty="0">
                <a:solidFill>
                  <a:srgbClr val="FFFFFF">
                    <a:alpha val="99000"/>
                  </a:srgbClr>
                </a:solidFill>
              </a:rPr>
              <a:t> for Excel - a new way of exploring data and sharing insights</a:t>
            </a:r>
          </a:p>
          <a:p>
            <a:pPr marL="411330" indent="-411330">
              <a:lnSpc>
                <a:spcPct val="90000"/>
              </a:lnSpc>
              <a:spcBef>
                <a:spcPct val="20000"/>
              </a:spcBef>
              <a:buSzPct val="105000"/>
              <a:buFontTx/>
              <a:buBlip>
                <a:blip r:embed="rId2"/>
              </a:buBlip>
            </a:pPr>
            <a:r>
              <a:rPr lang="en-US" sz="1600" dirty="0">
                <a:solidFill>
                  <a:srgbClr val="FFFFFF">
                    <a:alpha val="99000"/>
                  </a:srgbClr>
                </a:solidFill>
              </a:rPr>
              <a:t>SPC141	Lighting up SharePoint 2013 Extranets with Business Intelligence</a:t>
            </a:r>
          </a:p>
          <a:p>
            <a:pPr marL="411330" indent="-411330">
              <a:lnSpc>
                <a:spcPct val="90000"/>
              </a:lnSpc>
              <a:spcBef>
                <a:spcPct val="20000"/>
              </a:spcBef>
              <a:buSzPct val="105000"/>
              <a:buFontTx/>
              <a:buBlip>
                <a:blip r:embed="rId2"/>
              </a:buBlip>
            </a:pPr>
            <a:r>
              <a:rPr lang="en-US" sz="1600" dirty="0">
                <a:solidFill>
                  <a:srgbClr val="FFFFFF">
                    <a:alpha val="99000"/>
                  </a:srgbClr>
                </a:solidFill>
              </a:rPr>
              <a:t>SPC199	Running Reporting Services in SharePoint Integrated Mode: How and Why</a:t>
            </a:r>
          </a:p>
          <a:p>
            <a:pPr marL="411330" indent="-411330">
              <a:lnSpc>
                <a:spcPct val="90000"/>
              </a:lnSpc>
              <a:spcBef>
                <a:spcPct val="20000"/>
              </a:spcBef>
              <a:buSzPct val="105000"/>
              <a:buFontTx/>
              <a:buBlip>
                <a:blip r:embed="rId2"/>
              </a:buBlip>
            </a:pPr>
            <a:r>
              <a:rPr lang="en-US" sz="1600" dirty="0">
                <a:solidFill>
                  <a:srgbClr val="FFFFFF">
                    <a:alpha val="99000"/>
                  </a:srgbClr>
                </a:solidFill>
              </a:rPr>
              <a:t>SPC196	Practical Deployment Aspects of Business Intelligence</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SPC074	Deep Dive on Implementing Security for your BI Applications</a:t>
            </a:r>
          </a:p>
          <a:p>
            <a:pPr marL="411330" indent="-411330">
              <a:lnSpc>
                <a:spcPct val="90000"/>
              </a:lnSpc>
              <a:spcBef>
                <a:spcPct val="20000"/>
              </a:spcBef>
              <a:buSzPct val="105000"/>
              <a:buFontTx/>
              <a:buBlip>
                <a:blip r:embed="rId2"/>
              </a:buBlip>
            </a:pPr>
            <a:r>
              <a:rPr lang="en-US" sz="1600" dirty="0">
                <a:solidFill>
                  <a:srgbClr val="FFFFFF">
                    <a:alpha val="99000"/>
                  </a:srgbClr>
                </a:solidFill>
              </a:rPr>
              <a:t>SPC075	Deep Dive on PowerPivot in Office and </a:t>
            </a:r>
            <a:r>
              <a:rPr lang="en-US" sz="1600" dirty="0" smtClean="0">
                <a:solidFill>
                  <a:srgbClr val="FFFFFF">
                    <a:alpha val="99000"/>
                  </a:srgbClr>
                </a:solidFill>
              </a:rPr>
              <a:t>SharePoint</a:t>
            </a:r>
            <a:endParaRPr lang="en-US" sz="1600" dirty="0">
              <a:solidFill>
                <a:srgbClr val="FFFFFF">
                  <a:alpha val="99000"/>
                </a:srgbClr>
              </a:solidFill>
            </a:endParaRPr>
          </a:p>
          <a:p>
            <a:pPr marL="411330" indent="-411330">
              <a:lnSpc>
                <a:spcPct val="90000"/>
              </a:lnSpc>
              <a:spcBef>
                <a:spcPct val="20000"/>
              </a:spcBef>
              <a:buSzPct val="105000"/>
              <a:buFontTx/>
              <a:buBlip>
                <a:blip r:embed="rId2"/>
              </a:buBlip>
            </a:pPr>
            <a:endParaRPr lang="en-US" sz="1600" dirty="0">
              <a:solidFill>
                <a:srgbClr val="FFFFFF">
                  <a:alpha val="99000"/>
                </a:srgbClr>
              </a:solidFill>
            </a:endParaRPr>
          </a:p>
        </p:txBody>
      </p:sp>
    </p:spTree>
    <p:extLst>
      <p:ext uri="{BB962C8B-B14F-4D97-AF65-F5344CB8AC3E}">
        <p14:creationId xmlns:p14="http://schemas.microsoft.com/office/powerpoint/2010/main" val="5680252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20" name="Left Mask"/>
          <p:cNvSpPr/>
          <p:nvPr/>
        </p:nvSpPr>
        <p:spPr bwMode="hidden">
          <a:xfrm>
            <a:off x="-1" y="3476523"/>
            <a:ext cx="12436475" cy="3518000"/>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sp>
        <p:nvSpPr>
          <p:cNvPr id="4" name="TechEd Tile"/>
          <p:cNvSpPr/>
          <p:nvPr/>
        </p:nvSpPr>
        <p:spPr bwMode="ltGray">
          <a:xfrm>
            <a:off x="1042839" y="1556833"/>
            <a:ext cx="5092519" cy="2284878"/>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grpSp>
        <p:nvGrpSpPr>
          <p:cNvPr id="6" name="myTechEd Link"/>
          <p:cNvGrpSpPr/>
          <p:nvPr/>
        </p:nvGrpSpPr>
        <p:grpSpPr>
          <a:xfrm>
            <a:off x="1042839" y="3012135"/>
            <a:ext cx="5092518" cy="829576"/>
            <a:chOff x="1022073" y="2595282"/>
            <a:chExt cx="4991110" cy="813384"/>
          </a:xfrm>
        </p:grpSpPr>
        <p:sp>
          <p:nvSpPr>
            <p:cNvPr id="7" name="Rectangle 6"/>
            <p:cNvSpPr/>
            <p:nvPr/>
          </p:nvSpPr>
          <p:spPr bwMode="auto">
            <a:xfrm>
              <a:off x="1022073" y="2595282"/>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sp>
          <p:nvSpPr>
            <p:cNvPr id="8" name="Rectangle 7"/>
            <p:cNvSpPr/>
            <p:nvPr/>
          </p:nvSpPr>
          <p:spPr>
            <a:xfrm>
              <a:off x="2096081" y="2649973"/>
              <a:ext cx="2843094" cy="331946"/>
            </a:xfrm>
            <a:prstGeom prst="rect">
              <a:avLst/>
            </a:prstGeom>
          </p:spPr>
          <p:txBody>
            <a:bodyPr wrap="none">
              <a:spAutoFit/>
            </a:bodyPr>
            <a:lstStyle/>
            <a:p>
              <a:pPr marL="0" lvl="1" algn="ctr">
                <a:tabLst>
                  <a:tab pos="1865559" algn="l"/>
                </a:tabLst>
              </a:pPr>
              <a:r>
                <a:rPr lang="en-US" sz="1600" dirty="0">
                  <a:solidFill>
                    <a:srgbClr val="012654">
                      <a:alpha val="99000"/>
                    </a:srgbClr>
                  </a:solidFill>
                  <a:ea typeface="Segoe UI" pitchFamily="34" charset="0"/>
                  <a:cs typeface="Segoe UI" pitchFamily="34" charset="0"/>
                </a:rPr>
                <a:t>Microsoft Consulting </a:t>
              </a:r>
              <a:r>
                <a:rPr lang="en-US" sz="1600" dirty="0" smtClean="0">
                  <a:solidFill>
                    <a:srgbClr val="012654">
                      <a:alpha val="99000"/>
                    </a:srgbClr>
                  </a:solidFill>
                  <a:ea typeface="Segoe UI" pitchFamily="34" charset="0"/>
                  <a:cs typeface="Segoe UI" pitchFamily="34" charset="0"/>
                </a:rPr>
                <a:t>Services</a:t>
              </a:r>
              <a:endParaRPr lang="en-US" sz="1600" dirty="0">
                <a:solidFill>
                  <a:srgbClr val="012654">
                    <a:alpha val="99000"/>
                  </a:srgbClr>
                </a:solidFill>
                <a:ea typeface="Segoe UI" pitchFamily="34" charset="0"/>
                <a:cs typeface="Segoe UI" pitchFamily="34" charset="0"/>
              </a:endParaRPr>
            </a:p>
          </p:txBody>
        </p:sp>
        <p:sp>
          <p:nvSpPr>
            <p:cNvPr id="9" name="Rectangle 8"/>
            <p:cNvSpPr/>
            <p:nvPr/>
          </p:nvSpPr>
          <p:spPr bwMode="white">
            <a:xfrm>
              <a:off x="1022073" y="2961633"/>
              <a:ext cx="4991109" cy="362123"/>
            </a:xfrm>
            <a:prstGeom prst="rect">
              <a:avLst/>
            </a:prstGeom>
          </p:spPr>
          <p:txBody>
            <a:bodyPr wrap="square">
              <a:spAutoFit/>
            </a:bodyPr>
            <a:lstStyle/>
            <a:p>
              <a:pPr algn="ctr"/>
              <a:r>
                <a:rPr lang="en-US" dirty="0" smtClean="0">
                  <a:solidFill>
                    <a:srgbClr val="FFFFFF"/>
                  </a:solidFill>
                  <a:hlinkClick r:id="rId3"/>
                </a:rPr>
                <a:t>http</a:t>
              </a:r>
              <a:r>
                <a:rPr lang="en-US" dirty="0">
                  <a:solidFill>
                    <a:srgbClr val="FFFFFF"/>
                  </a:solidFill>
                  <a:hlinkClick r:id="rId3"/>
                </a:rPr>
                <a:t>://</a:t>
              </a:r>
              <a:r>
                <a:rPr lang="en-US" dirty="0" smtClean="0">
                  <a:solidFill>
                    <a:srgbClr val="FFFFFF"/>
                  </a:solidFill>
                  <a:hlinkClick r:id="rId3"/>
                </a:rPr>
                <a:t>www.microsoft.com/microsoftservices</a:t>
              </a:r>
              <a:endParaRPr lang="en-US" dirty="0">
                <a:solidFill>
                  <a:srgbClr val="FFFFFF"/>
                </a:solidFill>
              </a:endParaRPr>
            </a:p>
          </p:txBody>
        </p:sp>
      </p:grpSp>
      <p:grpSp>
        <p:nvGrpSpPr>
          <p:cNvPr id="10" name="MS Learning Tile"/>
          <p:cNvGrpSpPr/>
          <p:nvPr/>
        </p:nvGrpSpPr>
        <p:grpSpPr bwMode="gray">
          <a:xfrm>
            <a:off x="6301114" y="1556833"/>
            <a:ext cx="5094063" cy="2284878"/>
            <a:chOff x="6175639" y="1168386"/>
            <a:chExt cx="4992624" cy="2240280"/>
          </a:xfrm>
        </p:grpSpPr>
        <p:sp>
          <p:nvSpPr>
            <p:cNvPr id="11" name="Arrow Bar"/>
            <p:cNvSpPr/>
            <p:nvPr/>
          </p:nvSpPr>
          <p:spPr bwMode="gray">
            <a:xfrm>
              <a:off x="6175639" y="1168386"/>
              <a:ext cx="4992624" cy="224028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grpSp>
          <p:nvGrpSpPr>
            <p:cNvPr id="12" name="Group 11"/>
            <p:cNvGrpSpPr/>
            <p:nvPr/>
          </p:nvGrpSpPr>
          <p:grpSpPr bwMode="gray">
            <a:xfrm>
              <a:off x="6704826" y="1499400"/>
              <a:ext cx="3938809" cy="771334"/>
              <a:chOff x="6848269" y="1667385"/>
              <a:chExt cx="3938809" cy="771334"/>
            </a:xfrm>
          </p:grpSpPr>
          <p:pic>
            <p:nvPicPr>
              <p:cNvPr id="13" name="Picture 12" descr="ms_Learning_w.eps"/>
              <p:cNvPicPr>
                <a:picLocks noChangeAspect="1"/>
              </p:cNvPicPr>
              <p:nvPr/>
            </p:nvPicPr>
            <p:blipFill>
              <a:blip r:embed="rId4" cstate="screen">
                <a:extLst>
                  <a:ext uri="{28A0092B-C50C-407E-A947-70E740481C1C}">
                    <a14:useLocalDpi xmlns:a14="http://schemas.microsoft.com/office/drawing/2010/main"/>
                  </a:ext>
                </a:extLst>
              </a:blip>
              <a:srcRect l="51467" r="43859"/>
              <a:stretch>
                <a:fillRect/>
              </a:stretch>
            </p:blipFill>
            <p:spPr bwMode="gray">
              <a:xfrm>
                <a:off x="9160158" y="1667385"/>
                <a:ext cx="228700" cy="771334"/>
              </a:xfrm>
              <a:prstGeom prst="rect">
                <a:avLst/>
              </a:prstGeom>
              <a:noFill/>
              <a:ln>
                <a:noFill/>
              </a:ln>
            </p:spPr>
          </p:pic>
          <p:sp>
            <p:nvSpPr>
              <p:cNvPr id="14" name="TextBox 13"/>
              <p:cNvSpPr txBox="1"/>
              <p:nvPr/>
            </p:nvSpPr>
            <p:spPr bwMode="gray">
              <a:xfrm>
                <a:off x="9378279" y="1837609"/>
                <a:ext cx="1408799" cy="437565"/>
              </a:xfrm>
              <a:prstGeom prst="rect">
                <a:avLst/>
              </a:prstGeom>
              <a:noFill/>
            </p:spPr>
            <p:txBody>
              <a:bodyPr wrap="square" lIns="0" tIns="0" rIns="0" bIns="0" rtlCol="0">
                <a:spAutoFit/>
              </a:bodyPr>
              <a:lstStyle/>
              <a:p>
                <a:r>
                  <a:rPr lang="en-US" sz="2900" dirty="0">
                    <a:solidFill>
                      <a:srgbClr val="FFFFFF">
                        <a:alpha val="99000"/>
                      </a:srgbClr>
                    </a:solidFill>
                    <a:latin typeface="Segoe" pitchFamily="34" charset="0"/>
                  </a:rPr>
                  <a:t>Learning</a:t>
                </a:r>
              </a:p>
            </p:txBody>
          </p:sp>
          <p:pic>
            <p:nvPicPr>
              <p:cNvPr id="15" name="Picture 2" descr="Microsoft logo and tagline"/>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gray">
              <a:xfrm>
                <a:off x="6848269" y="1858638"/>
                <a:ext cx="2311890" cy="388828"/>
              </a:xfrm>
              <a:prstGeom prst="rect">
                <a:avLst/>
              </a:prstGeom>
              <a:noFill/>
              <a:ln>
                <a:noFill/>
              </a:ln>
            </p:spPr>
          </p:pic>
        </p:grpSp>
      </p:grpSp>
      <p:grpSp>
        <p:nvGrpSpPr>
          <p:cNvPr id="16" name="MS Learning Link"/>
          <p:cNvGrpSpPr/>
          <p:nvPr/>
        </p:nvGrpSpPr>
        <p:grpSpPr>
          <a:xfrm>
            <a:off x="6301115" y="3012135"/>
            <a:ext cx="5098718" cy="829576"/>
            <a:chOff x="6175640" y="2595282"/>
            <a:chExt cx="4997186" cy="813384"/>
          </a:xfrm>
        </p:grpSpPr>
        <p:sp>
          <p:nvSpPr>
            <p:cNvPr id="17" name="Rectangle 16"/>
            <p:cNvSpPr/>
            <p:nvPr/>
          </p:nvSpPr>
          <p:spPr bwMode="auto">
            <a:xfrm>
              <a:off x="6175640" y="2595282"/>
              <a:ext cx="4992624"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sp>
          <p:nvSpPr>
            <p:cNvPr id="18" name="Rectangle 17"/>
            <p:cNvSpPr/>
            <p:nvPr/>
          </p:nvSpPr>
          <p:spPr>
            <a:xfrm>
              <a:off x="6602312" y="2649973"/>
              <a:ext cx="4149919" cy="338554"/>
            </a:xfrm>
            <a:prstGeom prst="rect">
              <a:avLst/>
            </a:prstGeom>
          </p:spPr>
          <p:txBody>
            <a:bodyPr wrap="none">
              <a:spAutoFit/>
            </a:bodyPr>
            <a:lstStyle/>
            <a:p>
              <a:pPr marL="0" lvl="1" algn="ctr">
                <a:tabLst>
                  <a:tab pos="1865559" algn="l"/>
                </a:tabLst>
              </a:pPr>
              <a:r>
                <a:rPr lang="en-US" sz="1600" dirty="0">
                  <a:solidFill>
                    <a:srgbClr val="012654">
                      <a:alpha val="99000"/>
                    </a:srgbClr>
                  </a:solidFill>
                  <a:ea typeface="Segoe UI" pitchFamily="34" charset="0"/>
                  <a:cs typeface="Segoe UI" pitchFamily="34" charset="0"/>
                </a:rPr>
                <a:t>Microsoft Certification &amp; Training Resources</a:t>
              </a:r>
            </a:p>
          </p:txBody>
        </p:sp>
        <p:sp>
          <p:nvSpPr>
            <p:cNvPr id="19" name="Rectangle 18"/>
            <p:cNvSpPr/>
            <p:nvPr/>
          </p:nvSpPr>
          <p:spPr bwMode="white">
            <a:xfrm>
              <a:off x="6181717" y="2961633"/>
              <a:ext cx="4991109" cy="369332"/>
            </a:xfrm>
            <a:prstGeom prst="rect">
              <a:avLst/>
            </a:prstGeom>
          </p:spPr>
          <p:txBody>
            <a:bodyPr wrap="square">
              <a:spAutoFit/>
            </a:bodyPr>
            <a:lstStyle/>
            <a:p>
              <a:pPr algn="ctr"/>
              <a:r>
                <a:rPr lang="en-US" dirty="0">
                  <a:solidFill>
                    <a:srgbClr val="FFFFFF"/>
                  </a:solidFill>
                  <a:hlinkClick r:id="rId6"/>
                </a:rPr>
                <a:t>www.microsoft.com/learning </a:t>
              </a:r>
              <a:endParaRPr lang="en-US" sz="1600" dirty="0">
                <a:solidFill>
                  <a:srgbClr val="FFFFFF"/>
                </a:solidFill>
              </a:endParaRPr>
            </a:p>
          </p:txBody>
        </p:sp>
      </p:grpSp>
      <p:grpSp>
        <p:nvGrpSpPr>
          <p:cNvPr id="21" name="MS TechNet Tile"/>
          <p:cNvGrpSpPr/>
          <p:nvPr/>
        </p:nvGrpSpPr>
        <p:grpSpPr bwMode="gray">
          <a:xfrm>
            <a:off x="1042840" y="4031784"/>
            <a:ext cx="5092519" cy="2284878"/>
            <a:chOff x="1022073" y="3595029"/>
            <a:chExt cx="4991111" cy="2240280"/>
          </a:xfrm>
        </p:grpSpPr>
        <p:sp>
          <p:nvSpPr>
            <p:cNvPr id="22" name="TechEd Tile"/>
            <p:cNvSpPr/>
            <p:nvPr/>
          </p:nvSpPr>
          <p:spPr bwMode="gray">
            <a:xfrm>
              <a:off x="1022073" y="3595029"/>
              <a:ext cx="4991111" cy="224028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grpSp>
          <p:nvGrpSpPr>
            <p:cNvPr id="23" name="Group 22"/>
            <p:cNvGrpSpPr/>
            <p:nvPr/>
          </p:nvGrpSpPr>
          <p:grpSpPr bwMode="gray">
            <a:xfrm>
              <a:off x="1548222" y="3918312"/>
              <a:ext cx="3938809" cy="771334"/>
              <a:chOff x="6848269" y="1667385"/>
              <a:chExt cx="3938809" cy="771334"/>
            </a:xfrm>
          </p:grpSpPr>
          <p:pic>
            <p:nvPicPr>
              <p:cNvPr id="24" name="Picture 23" descr="ms_Learning_w.eps"/>
              <p:cNvPicPr>
                <a:picLocks noChangeAspect="1"/>
              </p:cNvPicPr>
              <p:nvPr/>
            </p:nvPicPr>
            <p:blipFill>
              <a:blip r:embed="rId4" cstate="screen">
                <a:extLst>
                  <a:ext uri="{28A0092B-C50C-407E-A947-70E740481C1C}">
                    <a14:useLocalDpi xmlns:a14="http://schemas.microsoft.com/office/drawing/2010/main"/>
                  </a:ext>
                </a:extLst>
              </a:blip>
              <a:srcRect l="51467" r="43859"/>
              <a:stretch>
                <a:fillRect/>
              </a:stretch>
            </p:blipFill>
            <p:spPr bwMode="gray">
              <a:xfrm>
                <a:off x="9160158" y="1667385"/>
                <a:ext cx="228700" cy="771334"/>
              </a:xfrm>
              <a:prstGeom prst="rect">
                <a:avLst/>
              </a:prstGeom>
              <a:noFill/>
              <a:ln>
                <a:noFill/>
              </a:ln>
            </p:spPr>
          </p:pic>
          <p:sp>
            <p:nvSpPr>
              <p:cNvPr id="25" name="TextBox 24"/>
              <p:cNvSpPr txBox="1"/>
              <p:nvPr/>
            </p:nvSpPr>
            <p:spPr bwMode="gray">
              <a:xfrm>
                <a:off x="9378279" y="1837609"/>
                <a:ext cx="1408799" cy="437565"/>
              </a:xfrm>
              <a:prstGeom prst="rect">
                <a:avLst/>
              </a:prstGeom>
              <a:noFill/>
            </p:spPr>
            <p:txBody>
              <a:bodyPr wrap="square" lIns="0" tIns="0" rIns="0" bIns="0" rtlCol="0">
                <a:spAutoFit/>
              </a:bodyPr>
              <a:lstStyle/>
              <a:p>
                <a:r>
                  <a:rPr lang="en-US" sz="2900" dirty="0">
                    <a:solidFill>
                      <a:srgbClr val="FFFFFF">
                        <a:alpha val="99000"/>
                      </a:srgbClr>
                    </a:solidFill>
                    <a:latin typeface="Segoe" pitchFamily="34" charset="0"/>
                  </a:rPr>
                  <a:t>TechNet</a:t>
                </a:r>
              </a:p>
            </p:txBody>
          </p:sp>
          <p:pic>
            <p:nvPicPr>
              <p:cNvPr id="26" name="Picture 2" descr="Microsoft logo and tagline"/>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gray">
              <a:xfrm>
                <a:off x="6848269" y="1858638"/>
                <a:ext cx="2311890" cy="388828"/>
              </a:xfrm>
              <a:prstGeom prst="rect">
                <a:avLst/>
              </a:prstGeom>
              <a:noFill/>
              <a:ln>
                <a:noFill/>
              </a:ln>
            </p:spPr>
          </p:pic>
        </p:grpSp>
      </p:grpSp>
      <p:grpSp>
        <p:nvGrpSpPr>
          <p:cNvPr id="27" name="MS TechNet Link"/>
          <p:cNvGrpSpPr/>
          <p:nvPr/>
        </p:nvGrpSpPr>
        <p:grpSpPr>
          <a:xfrm>
            <a:off x="1042840" y="5487085"/>
            <a:ext cx="5092518" cy="829576"/>
            <a:chOff x="1022074" y="5021924"/>
            <a:chExt cx="4991110" cy="813384"/>
          </a:xfrm>
        </p:grpSpPr>
        <p:sp>
          <p:nvSpPr>
            <p:cNvPr id="28" name="Rectangle 27"/>
            <p:cNvSpPr/>
            <p:nvPr/>
          </p:nvSpPr>
          <p:spPr bwMode="auto">
            <a:xfrm>
              <a:off x="1022074"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sp>
          <p:nvSpPr>
            <p:cNvPr id="29" name="Rectangle 28"/>
            <p:cNvSpPr/>
            <p:nvPr/>
          </p:nvSpPr>
          <p:spPr>
            <a:xfrm>
              <a:off x="2093393" y="5076615"/>
              <a:ext cx="2848472" cy="338554"/>
            </a:xfrm>
            <a:prstGeom prst="rect">
              <a:avLst/>
            </a:prstGeom>
          </p:spPr>
          <p:txBody>
            <a:bodyPr wrap="none">
              <a:spAutoFit/>
            </a:bodyPr>
            <a:lstStyle/>
            <a:p>
              <a:pPr marL="0" lvl="1" algn="ctr">
                <a:tabLst>
                  <a:tab pos="1865559" algn="l"/>
                </a:tabLst>
              </a:pPr>
              <a:r>
                <a:rPr lang="en-US" sz="1600" dirty="0">
                  <a:solidFill>
                    <a:srgbClr val="012654">
                      <a:alpha val="99000"/>
                    </a:srgbClr>
                  </a:solidFill>
                  <a:ea typeface="Segoe UI" pitchFamily="34" charset="0"/>
                  <a:cs typeface="Segoe UI" pitchFamily="34" charset="0"/>
                </a:rPr>
                <a:t>Resources for IT Professionals</a:t>
              </a:r>
            </a:p>
          </p:txBody>
        </p:sp>
        <p:sp>
          <p:nvSpPr>
            <p:cNvPr id="30" name="Rectangle 29"/>
            <p:cNvSpPr/>
            <p:nvPr/>
          </p:nvSpPr>
          <p:spPr bwMode="white">
            <a:xfrm>
              <a:off x="1022074" y="5388275"/>
              <a:ext cx="4991109" cy="369332"/>
            </a:xfrm>
            <a:prstGeom prst="rect">
              <a:avLst/>
            </a:prstGeom>
          </p:spPr>
          <p:txBody>
            <a:bodyPr wrap="square">
              <a:spAutoFit/>
            </a:bodyPr>
            <a:lstStyle/>
            <a:p>
              <a:pPr algn="ctr">
                <a:spcBef>
                  <a:spcPts val="612"/>
                </a:spcBef>
                <a:buSzPct val="120000"/>
                <a:tabLst>
                  <a:tab pos="1865559" algn="l"/>
                </a:tabLst>
                <a:defRPr/>
              </a:pPr>
              <a:r>
                <a:rPr lang="en-US" dirty="0">
                  <a:solidFill>
                    <a:srgbClr val="FFFFFF"/>
                  </a:solidFill>
                  <a:hlinkClick r:id="rId7"/>
                </a:rPr>
                <a:t>http://microsoft.com/technet  </a:t>
              </a:r>
              <a:endParaRPr lang="en-US" dirty="0">
                <a:solidFill>
                  <a:srgbClr val="FFFFFF"/>
                </a:solidFill>
              </a:endParaRPr>
            </a:p>
          </p:txBody>
        </p:sp>
      </p:grpSp>
      <p:grpSp>
        <p:nvGrpSpPr>
          <p:cNvPr id="31" name="MSDN Tile"/>
          <p:cNvGrpSpPr/>
          <p:nvPr/>
        </p:nvGrpSpPr>
        <p:grpSpPr bwMode="gray">
          <a:xfrm>
            <a:off x="6301115" y="4031784"/>
            <a:ext cx="5094063" cy="2284878"/>
            <a:chOff x="6175640" y="3595029"/>
            <a:chExt cx="4992624" cy="2240280"/>
          </a:xfrm>
        </p:grpSpPr>
        <p:sp>
          <p:nvSpPr>
            <p:cNvPr id="32" name="Title Tile"/>
            <p:cNvSpPr/>
            <p:nvPr/>
          </p:nvSpPr>
          <p:spPr bwMode="gray">
            <a:xfrm>
              <a:off x="6175640" y="3595029"/>
              <a:ext cx="4992624" cy="2240280"/>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pic>
          <p:nvPicPr>
            <p:cNvPr id="33" name="Picture 32"/>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bwMode="gray">
            <a:xfrm>
              <a:off x="7410241" y="3918312"/>
              <a:ext cx="2525030" cy="771334"/>
            </a:xfrm>
            <a:prstGeom prst="rect">
              <a:avLst/>
            </a:prstGeom>
            <a:noFill/>
            <a:ln>
              <a:noFill/>
            </a:ln>
          </p:spPr>
        </p:pic>
      </p:grpSp>
      <p:grpSp>
        <p:nvGrpSpPr>
          <p:cNvPr id="34" name="MSDN Link"/>
          <p:cNvGrpSpPr/>
          <p:nvPr/>
        </p:nvGrpSpPr>
        <p:grpSpPr>
          <a:xfrm>
            <a:off x="6290853" y="5487085"/>
            <a:ext cx="5092518" cy="829576"/>
            <a:chOff x="6165582" y="5021924"/>
            <a:chExt cx="4991110" cy="813384"/>
          </a:xfrm>
        </p:grpSpPr>
        <p:sp>
          <p:nvSpPr>
            <p:cNvPr id="35" name="Rectangle 34"/>
            <p:cNvSpPr/>
            <p:nvPr/>
          </p:nvSpPr>
          <p:spPr bwMode="auto">
            <a:xfrm>
              <a:off x="6165582" y="5021924"/>
              <a:ext cx="4991110" cy="81338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200" dirty="0">
                <a:solidFill>
                  <a:srgbClr val="FFFFFF">
                    <a:lumMod val="20000"/>
                    <a:lumOff val="80000"/>
                    <a:alpha val="99000"/>
                  </a:srgbClr>
                </a:solidFill>
                <a:ea typeface="Segoe UI" pitchFamily="34" charset="0"/>
                <a:cs typeface="Segoe UI" pitchFamily="34" charset="0"/>
              </a:endParaRPr>
            </a:p>
          </p:txBody>
        </p:sp>
        <p:sp>
          <p:nvSpPr>
            <p:cNvPr id="36" name="Rectangle 35"/>
            <p:cNvSpPr/>
            <p:nvPr/>
          </p:nvSpPr>
          <p:spPr>
            <a:xfrm>
              <a:off x="7425157" y="5076615"/>
              <a:ext cx="2471959" cy="338554"/>
            </a:xfrm>
            <a:prstGeom prst="rect">
              <a:avLst/>
            </a:prstGeom>
          </p:spPr>
          <p:txBody>
            <a:bodyPr wrap="none">
              <a:spAutoFit/>
            </a:bodyPr>
            <a:lstStyle/>
            <a:p>
              <a:pPr marL="0" lvl="1" algn="ctr">
                <a:tabLst>
                  <a:tab pos="1865559" algn="l"/>
                </a:tabLst>
              </a:pPr>
              <a:r>
                <a:rPr lang="en-US" sz="1600" dirty="0">
                  <a:solidFill>
                    <a:srgbClr val="012654">
                      <a:alpha val="99000"/>
                    </a:srgbClr>
                  </a:solidFill>
                  <a:ea typeface="Segoe UI" pitchFamily="34" charset="0"/>
                  <a:cs typeface="Segoe UI" pitchFamily="34" charset="0"/>
                </a:rPr>
                <a:t>Resources for Developers</a:t>
              </a:r>
            </a:p>
          </p:txBody>
        </p:sp>
        <p:sp>
          <p:nvSpPr>
            <p:cNvPr id="37" name="Rectangle 36"/>
            <p:cNvSpPr/>
            <p:nvPr/>
          </p:nvSpPr>
          <p:spPr bwMode="white">
            <a:xfrm>
              <a:off x="6165582" y="5388275"/>
              <a:ext cx="4991109" cy="369332"/>
            </a:xfrm>
            <a:prstGeom prst="rect">
              <a:avLst/>
            </a:prstGeom>
          </p:spPr>
          <p:txBody>
            <a:bodyPr wrap="square">
              <a:spAutoFit/>
            </a:bodyPr>
            <a:lstStyle/>
            <a:p>
              <a:pPr algn="ctr"/>
              <a:r>
                <a:rPr lang="en-US" dirty="0">
                  <a:solidFill>
                    <a:srgbClr val="FFFFFF"/>
                  </a:solidFill>
                  <a:hlinkClick r:id="rId10"/>
                </a:rPr>
                <a:t>http://microsoft.com/msdn </a:t>
              </a:r>
              <a:endParaRPr lang="en-US" dirty="0">
                <a:solidFill>
                  <a:srgbClr val="FFFFFF"/>
                </a:solidFill>
              </a:endParaRPr>
            </a:p>
          </p:txBody>
        </p:sp>
      </p:grpSp>
      <p:pic>
        <p:nvPicPr>
          <p:cNvPr id="41" name="Picture 4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20999" y="1909506"/>
            <a:ext cx="4592438" cy="763844"/>
          </a:xfrm>
          <a:prstGeom prst="rect">
            <a:avLst/>
          </a:prstGeom>
        </p:spPr>
      </p:pic>
    </p:spTree>
    <p:extLst>
      <p:ext uri="{BB962C8B-B14F-4D97-AF65-F5344CB8AC3E}">
        <p14:creationId xmlns:p14="http://schemas.microsoft.com/office/powerpoint/2010/main" val="101164345"/>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200460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274638" y="2125663"/>
            <a:ext cx="11612562" cy="1831975"/>
          </a:xfrm>
        </p:spPr>
        <p:txBody>
          <a:bodyPr/>
          <a:lstStyle/>
          <a:p>
            <a:r>
              <a:rPr lang="en-US" sz="4800" b="1" dirty="0" smtClean="0"/>
              <a:t>Unleash </a:t>
            </a:r>
            <a:r>
              <a:rPr lang="en-US" sz="4800" b="1" dirty="0"/>
              <a:t>the </a:t>
            </a:r>
            <a:r>
              <a:rPr lang="en-US" sz="4800" b="1" dirty="0" smtClean="0"/>
              <a:t>power </a:t>
            </a:r>
            <a:r>
              <a:rPr lang="en-US" sz="4800" b="1" dirty="0"/>
              <a:t>of Self-Service </a:t>
            </a:r>
            <a:r>
              <a:rPr lang="en-US" sz="4800" b="1" dirty="0" smtClean="0"/>
              <a:t>BI</a:t>
            </a:r>
            <a:br>
              <a:rPr lang="en-US" sz="4800" b="1" dirty="0" smtClean="0"/>
            </a:br>
            <a:r>
              <a:rPr lang="en-US" sz="4800" b="1" dirty="0" smtClean="0"/>
              <a:t>while maintaining </a:t>
            </a:r>
            <a:r>
              <a:rPr lang="en-US" sz="4800" b="1" dirty="0"/>
              <a:t>control and oversight.</a:t>
            </a:r>
          </a:p>
        </p:txBody>
      </p:sp>
    </p:spTree>
    <p:extLst>
      <p:ext uri="{BB962C8B-B14F-4D97-AF65-F5344CB8AC3E}">
        <p14:creationId xmlns:p14="http://schemas.microsoft.com/office/powerpoint/2010/main" val="10086357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2161836" cy="917575"/>
          </a:xfrm>
        </p:spPr>
        <p:txBody>
          <a:bodyPr/>
          <a:lstStyle/>
          <a:p>
            <a:r>
              <a:rPr lang="en-US" dirty="0"/>
              <a:t>Self-Service BI without </a:t>
            </a:r>
            <a:r>
              <a:rPr lang="en-US" dirty="0" smtClean="0"/>
              <a:t>Control or Oversight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2896" y="1341047"/>
            <a:ext cx="6585742" cy="5356616"/>
          </a:xfrm>
          <a:prstGeom prst="rect">
            <a:avLst/>
          </a:prstGeom>
        </p:spPr>
      </p:pic>
    </p:spTree>
    <p:extLst>
      <p:ext uri="{BB962C8B-B14F-4D97-AF65-F5344CB8AC3E}">
        <p14:creationId xmlns:p14="http://schemas.microsoft.com/office/powerpoint/2010/main" val="32140916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Demo</a:t>
            </a:r>
            <a:endParaRPr lang="en-US" dirty="0"/>
          </a:p>
        </p:txBody>
      </p:sp>
      <p:sp>
        <p:nvSpPr>
          <p:cNvPr id="3" name="Text Placeholder 2"/>
          <p:cNvSpPr>
            <a:spLocks noGrp="1"/>
          </p:cNvSpPr>
          <p:nvPr>
            <p:ph type="body" sz="quarter" idx="12"/>
          </p:nvPr>
        </p:nvSpPr>
        <p:spPr/>
        <p:txBody>
          <a:bodyPr/>
          <a:lstStyle/>
          <a:p>
            <a:r>
              <a:rPr lang="en-US" b="1" dirty="0"/>
              <a:t>Self-Service </a:t>
            </a:r>
            <a:r>
              <a:rPr lang="en-US" b="1" dirty="0" smtClean="0"/>
              <a:t>BI without </a:t>
            </a:r>
            <a:r>
              <a:rPr lang="en-US" b="1" dirty="0"/>
              <a:t>Boundaries</a:t>
            </a:r>
          </a:p>
        </p:txBody>
      </p:sp>
    </p:spTree>
    <p:extLst>
      <p:ext uri="{BB962C8B-B14F-4D97-AF65-F5344CB8AC3E}">
        <p14:creationId xmlns:p14="http://schemas.microsoft.com/office/powerpoint/2010/main" val="1666268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274638" y="2125662"/>
            <a:ext cx="11887200" cy="18319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a:gradFill>
                  <a:gsLst>
                    <a:gs pos="1250">
                      <a:srgbClr val="FFFFFF"/>
                    </a:gs>
                    <a:gs pos="100000">
                      <a:srgbClr val="FFFFFF"/>
                    </a:gs>
                  </a:gsLst>
                  <a:lin ang="5400000" scaled="0"/>
                </a:gradFill>
              </a:rPr>
              <a:t>Self-Service BI can be risky.</a:t>
            </a:r>
          </a:p>
        </p:txBody>
      </p:sp>
      <p:grpSp>
        <p:nvGrpSpPr>
          <p:cNvPr id="9" name="Group 18"/>
          <p:cNvGrpSpPr>
            <a:grpSpLocks/>
          </p:cNvGrpSpPr>
          <p:nvPr/>
        </p:nvGrpSpPr>
        <p:grpSpPr bwMode="auto">
          <a:xfrm>
            <a:off x="7212518" y="2803979"/>
            <a:ext cx="1893888" cy="4110038"/>
            <a:chOff x="4013" y="1444"/>
            <a:chExt cx="1547" cy="2949"/>
          </a:xfrm>
          <a:solidFill>
            <a:schemeClr val="accent1">
              <a:lumMod val="50000"/>
            </a:schemeClr>
          </a:solidFill>
        </p:grpSpPr>
        <p:sp>
          <p:nvSpPr>
            <p:cNvPr id="19" name="Freeform 10"/>
            <p:cNvSpPr>
              <a:spLocks/>
            </p:cNvSpPr>
            <p:nvPr/>
          </p:nvSpPr>
          <p:spPr bwMode="auto">
            <a:xfrm>
              <a:off x="4013" y="2425"/>
              <a:ext cx="1547" cy="1968"/>
            </a:xfrm>
            <a:custGeom>
              <a:avLst/>
              <a:gdLst>
                <a:gd name="T0" fmla="*/ 869 w 1547"/>
                <a:gd name="T1" fmla="*/ 0 h 1968"/>
                <a:gd name="T2" fmla="*/ 602 w 1547"/>
                <a:gd name="T3" fmla="*/ 60 h 1968"/>
                <a:gd name="T4" fmla="*/ 461 w 1547"/>
                <a:gd name="T5" fmla="*/ 195 h 1968"/>
                <a:gd name="T6" fmla="*/ 527 w 1547"/>
                <a:gd name="T7" fmla="*/ 421 h 1968"/>
                <a:gd name="T8" fmla="*/ 302 w 1547"/>
                <a:gd name="T9" fmla="*/ 557 h 1968"/>
                <a:gd name="T10" fmla="*/ 116 w 1547"/>
                <a:gd name="T11" fmla="*/ 752 h 1968"/>
                <a:gd name="T12" fmla="*/ 10 w 1547"/>
                <a:gd name="T13" fmla="*/ 1018 h 1968"/>
                <a:gd name="T14" fmla="*/ 0 w 1547"/>
                <a:gd name="T15" fmla="*/ 1310 h 1968"/>
                <a:gd name="T16" fmla="*/ 105 w 1547"/>
                <a:gd name="T17" fmla="*/ 1581 h 1968"/>
                <a:gd name="T18" fmla="*/ 376 w 1547"/>
                <a:gd name="T19" fmla="*/ 1821 h 1968"/>
                <a:gd name="T20" fmla="*/ 769 w 1547"/>
                <a:gd name="T21" fmla="*/ 1957 h 1968"/>
                <a:gd name="T22" fmla="*/ 1094 w 1547"/>
                <a:gd name="T23" fmla="*/ 1951 h 1968"/>
                <a:gd name="T24" fmla="*/ 1321 w 1547"/>
                <a:gd name="T25" fmla="*/ 1792 h 1968"/>
                <a:gd name="T26" fmla="*/ 1487 w 1547"/>
                <a:gd name="T27" fmla="*/ 1550 h 1968"/>
                <a:gd name="T28" fmla="*/ 1547 w 1547"/>
                <a:gd name="T29" fmla="*/ 1275 h 1968"/>
                <a:gd name="T30" fmla="*/ 1491 w 1547"/>
                <a:gd name="T31" fmla="*/ 979 h 1968"/>
                <a:gd name="T32" fmla="*/ 1305 w 1547"/>
                <a:gd name="T33" fmla="*/ 687 h 1968"/>
                <a:gd name="T34" fmla="*/ 1115 w 1547"/>
                <a:gd name="T35" fmla="*/ 551 h 1968"/>
                <a:gd name="T36" fmla="*/ 883 w 1547"/>
                <a:gd name="T37" fmla="*/ 476 h 1968"/>
                <a:gd name="T38" fmla="*/ 989 w 1547"/>
                <a:gd name="T39" fmla="*/ 567 h 1968"/>
                <a:gd name="T40" fmla="*/ 1160 w 1547"/>
                <a:gd name="T41" fmla="*/ 632 h 1968"/>
                <a:gd name="T42" fmla="*/ 1321 w 1547"/>
                <a:gd name="T43" fmla="*/ 822 h 1968"/>
                <a:gd name="T44" fmla="*/ 1416 w 1547"/>
                <a:gd name="T45" fmla="*/ 979 h 1968"/>
                <a:gd name="T46" fmla="*/ 1476 w 1547"/>
                <a:gd name="T47" fmla="*/ 1229 h 1968"/>
                <a:gd name="T48" fmla="*/ 1446 w 1547"/>
                <a:gd name="T49" fmla="*/ 1445 h 1968"/>
                <a:gd name="T50" fmla="*/ 1340 w 1547"/>
                <a:gd name="T51" fmla="*/ 1651 h 1968"/>
                <a:gd name="T52" fmla="*/ 1206 w 1547"/>
                <a:gd name="T53" fmla="*/ 1801 h 1968"/>
                <a:gd name="T54" fmla="*/ 1040 w 1547"/>
                <a:gd name="T55" fmla="*/ 1891 h 1968"/>
                <a:gd name="T56" fmla="*/ 839 w 1547"/>
                <a:gd name="T57" fmla="*/ 1897 h 1968"/>
                <a:gd name="T58" fmla="*/ 542 w 1547"/>
                <a:gd name="T59" fmla="*/ 1821 h 1968"/>
                <a:gd name="T60" fmla="*/ 312 w 1547"/>
                <a:gd name="T61" fmla="*/ 1686 h 1968"/>
                <a:gd name="T62" fmla="*/ 161 w 1547"/>
                <a:gd name="T63" fmla="*/ 1530 h 1968"/>
                <a:gd name="T64" fmla="*/ 75 w 1547"/>
                <a:gd name="T65" fmla="*/ 1325 h 1968"/>
                <a:gd name="T66" fmla="*/ 75 w 1547"/>
                <a:gd name="T67" fmla="*/ 1039 h 1968"/>
                <a:gd name="T68" fmla="*/ 145 w 1547"/>
                <a:gd name="T69" fmla="*/ 813 h 1968"/>
                <a:gd name="T70" fmla="*/ 316 w 1547"/>
                <a:gd name="T71" fmla="*/ 632 h 1968"/>
                <a:gd name="T72" fmla="*/ 507 w 1547"/>
                <a:gd name="T73" fmla="*/ 522 h 1968"/>
                <a:gd name="T74" fmla="*/ 643 w 1547"/>
                <a:gd name="T75" fmla="*/ 466 h 1968"/>
                <a:gd name="T76" fmla="*/ 567 w 1547"/>
                <a:gd name="T77" fmla="*/ 220 h 1968"/>
                <a:gd name="T78" fmla="*/ 618 w 1547"/>
                <a:gd name="T79" fmla="*/ 150 h 1968"/>
                <a:gd name="T80" fmla="*/ 778 w 1547"/>
                <a:gd name="T81" fmla="*/ 85 h 1968"/>
                <a:gd name="T82" fmla="*/ 823 w 1547"/>
                <a:gd name="T83" fmla="*/ 236 h 1968"/>
                <a:gd name="T84" fmla="*/ 769 w 1547"/>
                <a:gd name="T85" fmla="*/ 586 h 1968"/>
                <a:gd name="T86" fmla="*/ 889 w 1547"/>
                <a:gd name="T87" fmla="*/ 673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7" h="1968">
                  <a:moveTo>
                    <a:pt x="889" y="673"/>
                  </a:moveTo>
                  <a:lnTo>
                    <a:pt x="869" y="0"/>
                  </a:lnTo>
                  <a:lnTo>
                    <a:pt x="778" y="15"/>
                  </a:lnTo>
                  <a:lnTo>
                    <a:pt x="602" y="60"/>
                  </a:lnTo>
                  <a:lnTo>
                    <a:pt x="497" y="115"/>
                  </a:lnTo>
                  <a:lnTo>
                    <a:pt x="461" y="195"/>
                  </a:lnTo>
                  <a:lnTo>
                    <a:pt x="523" y="371"/>
                  </a:lnTo>
                  <a:lnTo>
                    <a:pt x="527" y="421"/>
                  </a:lnTo>
                  <a:lnTo>
                    <a:pt x="407" y="481"/>
                  </a:lnTo>
                  <a:lnTo>
                    <a:pt x="302" y="557"/>
                  </a:lnTo>
                  <a:lnTo>
                    <a:pt x="221" y="642"/>
                  </a:lnTo>
                  <a:lnTo>
                    <a:pt x="116" y="752"/>
                  </a:lnTo>
                  <a:lnTo>
                    <a:pt x="45" y="873"/>
                  </a:lnTo>
                  <a:lnTo>
                    <a:pt x="10" y="1018"/>
                  </a:lnTo>
                  <a:lnTo>
                    <a:pt x="0" y="1138"/>
                  </a:lnTo>
                  <a:lnTo>
                    <a:pt x="0" y="1310"/>
                  </a:lnTo>
                  <a:lnTo>
                    <a:pt x="40" y="1486"/>
                  </a:lnTo>
                  <a:lnTo>
                    <a:pt x="105" y="1581"/>
                  </a:lnTo>
                  <a:lnTo>
                    <a:pt x="226" y="1701"/>
                  </a:lnTo>
                  <a:lnTo>
                    <a:pt x="376" y="1821"/>
                  </a:lnTo>
                  <a:lnTo>
                    <a:pt x="552" y="1906"/>
                  </a:lnTo>
                  <a:lnTo>
                    <a:pt x="769" y="1957"/>
                  </a:lnTo>
                  <a:lnTo>
                    <a:pt x="974" y="1968"/>
                  </a:lnTo>
                  <a:lnTo>
                    <a:pt x="1094" y="1951"/>
                  </a:lnTo>
                  <a:lnTo>
                    <a:pt x="1200" y="1891"/>
                  </a:lnTo>
                  <a:lnTo>
                    <a:pt x="1321" y="1792"/>
                  </a:lnTo>
                  <a:lnTo>
                    <a:pt x="1386" y="1686"/>
                  </a:lnTo>
                  <a:lnTo>
                    <a:pt x="1487" y="1550"/>
                  </a:lnTo>
                  <a:lnTo>
                    <a:pt x="1522" y="1424"/>
                  </a:lnTo>
                  <a:lnTo>
                    <a:pt x="1547" y="1275"/>
                  </a:lnTo>
                  <a:lnTo>
                    <a:pt x="1532" y="1124"/>
                  </a:lnTo>
                  <a:lnTo>
                    <a:pt x="1491" y="979"/>
                  </a:lnTo>
                  <a:lnTo>
                    <a:pt x="1416" y="828"/>
                  </a:lnTo>
                  <a:lnTo>
                    <a:pt x="1305" y="687"/>
                  </a:lnTo>
                  <a:lnTo>
                    <a:pt x="1216" y="597"/>
                  </a:lnTo>
                  <a:lnTo>
                    <a:pt x="1115" y="551"/>
                  </a:lnTo>
                  <a:lnTo>
                    <a:pt x="980" y="497"/>
                  </a:lnTo>
                  <a:lnTo>
                    <a:pt x="883" y="476"/>
                  </a:lnTo>
                  <a:lnTo>
                    <a:pt x="883" y="536"/>
                  </a:lnTo>
                  <a:lnTo>
                    <a:pt x="989" y="567"/>
                  </a:lnTo>
                  <a:lnTo>
                    <a:pt x="1080" y="586"/>
                  </a:lnTo>
                  <a:lnTo>
                    <a:pt x="1160" y="632"/>
                  </a:lnTo>
                  <a:lnTo>
                    <a:pt x="1251" y="723"/>
                  </a:lnTo>
                  <a:lnTo>
                    <a:pt x="1321" y="822"/>
                  </a:lnTo>
                  <a:lnTo>
                    <a:pt x="1367" y="888"/>
                  </a:lnTo>
                  <a:lnTo>
                    <a:pt x="1416" y="979"/>
                  </a:lnTo>
                  <a:lnTo>
                    <a:pt x="1456" y="1109"/>
                  </a:lnTo>
                  <a:lnTo>
                    <a:pt x="1476" y="1229"/>
                  </a:lnTo>
                  <a:lnTo>
                    <a:pt x="1476" y="1335"/>
                  </a:lnTo>
                  <a:lnTo>
                    <a:pt x="1446" y="1445"/>
                  </a:lnTo>
                  <a:lnTo>
                    <a:pt x="1411" y="1550"/>
                  </a:lnTo>
                  <a:lnTo>
                    <a:pt x="1340" y="1651"/>
                  </a:lnTo>
                  <a:lnTo>
                    <a:pt x="1276" y="1730"/>
                  </a:lnTo>
                  <a:lnTo>
                    <a:pt x="1206" y="1801"/>
                  </a:lnTo>
                  <a:lnTo>
                    <a:pt x="1115" y="1846"/>
                  </a:lnTo>
                  <a:lnTo>
                    <a:pt x="1040" y="1891"/>
                  </a:lnTo>
                  <a:lnTo>
                    <a:pt x="964" y="1906"/>
                  </a:lnTo>
                  <a:lnTo>
                    <a:pt x="839" y="1897"/>
                  </a:lnTo>
                  <a:lnTo>
                    <a:pt x="688" y="1877"/>
                  </a:lnTo>
                  <a:lnTo>
                    <a:pt x="542" y="1821"/>
                  </a:lnTo>
                  <a:lnTo>
                    <a:pt x="422" y="1761"/>
                  </a:lnTo>
                  <a:lnTo>
                    <a:pt x="312" y="1686"/>
                  </a:lnTo>
                  <a:lnTo>
                    <a:pt x="221" y="1606"/>
                  </a:lnTo>
                  <a:lnTo>
                    <a:pt x="161" y="1530"/>
                  </a:lnTo>
                  <a:lnTo>
                    <a:pt x="101" y="1440"/>
                  </a:lnTo>
                  <a:lnTo>
                    <a:pt x="75" y="1325"/>
                  </a:lnTo>
                  <a:lnTo>
                    <a:pt x="70" y="1169"/>
                  </a:lnTo>
                  <a:lnTo>
                    <a:pt x="75" y="1039"/>
                  </a:lnTo>
                  <a:lnTo>
                    <a:pt x="105" y="928"/>
                  </a:lnTo>
                  <a:lnTo>
                    <a:pt x="145" y="813"/>
                  </a:lnTo>
                  <a:lnTo>
                    <a:pt x="226" y="717"/>
                  </a:lnTo>
                  <a:lnTo>
                    <a:pt x="316" y="632"/>
                  </a:lnTo>
                  <a:lnTo>
                    <a:pt x="407" y="572"/>
                  </a:lnTo>
                  <a:lnTo>
                    <a:pt x="507" y="522"/>
                  </a:lnTo>
                  <a:lnTo>
                    <a:pt x="583" y="481"/>
                  </a:lnTo>
                  <a:lnTo>
                    <a:pt x="643" y="466"/>
                  </a:lnTo>
                  <a:lnTo>
                    <a:pt x="643" y="446"/>
                  </a:lnTo>
                  <a:lnTo>
                    <a:pt x="567" y="220"/>
                  </a:lnTo>
                  <a:lnTo>
                    <a:pt x="567" y="181"/>
                  </a:lnTo>
                  <a:lnTo>
                    <a:pt x="618" y="150"/>
                  </a:lnTo>
                  <a:lnTo>
                    <a:pt x="688" y="104"/>
                  </a:lnTo>
                  <a:lnTo>
                    <a:pt x="778" y="85"/>
                  </a:lnTo>
                  <a:lnTo>
                    <a:pt x="813" y="85"/>
                  </a:lnTo>
                  <a:lnTo>
                    <a:pt x="823" y="236"/>
                  </a:lnTo>
                  <a:lnTo>
                    <a:pt x="798" y="446"/>
                  </a:lnTo>
                  <a:lnTo>
                    <a:pt x="769" y="586"/>
                  </a:lnTo>
                  <a:lnTo>
                    <a:pt x="823" y="642"/>
                  </a:lnTo>
                  <a:lnTo>
                    <a:pt x="889"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1"/>
            <p:cNvSpPr>
              <a:spLocks/>
            </p:cNvSpPr>
            <p:nvPr/>
          </p:nvSpPr>
          <p:spPr bwMode="auto">
            <a:xfrm>
              <a:off x="4492" y="1945"/>
              <a:ext cx="246" cy="587"/>
            </a:xfrm>
            <a:custGeom>
              <a:avLst/>
              <a:gdLst>
                <a:gd name="T0" fmla="*/ 226 w 246"/>
                <a:gd name="T1" fmla="*/ 498 h 587"/>
                <a:gd name="T2" fmla="*/ 226 w 246"/>
                <a:gd name="T3" fmla="*/ 412 h 587"/>
                <a:gd name="T4" fmla="*/ 201 w 246"/>
                <a:gd name="T5" fmla="*/ 277 h 587"/>
                <a:gd name="T6" fmla="*/ 151 w 246"/>
                <a:gd name="T7" fmla="*/ 196 h 587"/>
                <a:gd name="T8" fmla="*/ 81 w 246"/>
                <a:gd name="T9" fmla="*/ 45 h 587"/>
                <a:gd name="T10" fmla="*/ 50 w 246"/>
                <a:gd name="T11" fmla="*/ 0 h 587"/>
                <a:gd name="T12" fmla="*/ 0 w 246"/>
                <a:gd name="T13" fmla="*/ 31 h 587"/>
                <a:gd name="T14" fmla="*/ 0 w 246"/>
                <a:gd name="T15" fmla="*/ 66 h 587"/>
                <a:gd name="T16" fmla="*/ 35 w 246"/>
                <a:gd name="T17" fmla="*/ 126 h 587"/>
                <a:gd name="T18" fmla="*/ 89 w 246"/>
                <a:gd name="T19" fmla="*/ 246 h 587"/>
                <a:gd name="T20" fmla="*/ 135 w 246"/>
                <a:gd name="T21" fmla="*/ 337 h 587"/>
                <a:gd name="T22" fmla="*/ 141 w 246"/>
                <a:gd name="T23" fmla="*/ 422 h 587"/>
                <a:gd name="T24" fmla="*/ 155 w 246"/>
                <a:gd name="T25" fmla="*/ 558 h 587"/>
                <a:gd name="T26" fmla="*/ 201 w 246"/>
                <a:gd name="T27" fmla="*/ 587 h 587"/>
                <a:gd name="T28" fmla="*/ 246 w 246"/>
                <a:gd name="T29" fmla="*/ 548 h 587"/>
                <a:gd name="T30" fmla="*/ 226 w 246"/>
                <a:gd name="T31" fmla="*/ 49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587">
                  <a:moveTo>
                    <a:pt x="226" y="498"/>
                  </a:moveTo>
                  <a:lnTo>
                    <a:pt x="226" y="412"/>
                  </a:lnTo>
                  <a:lnTo>
                    <a:pt x="201" y="277"/>
                  </a:lnTo>
                  <a:lnTo>
                    <a:pt x="151" y="196"/>
                  </a:lnTo>
                  <a:lnTo>
                    <a:pt x="81" y="45"/>
                  </a:lnTo>
                  <a:lnTo>
                    <a:pt x="50" y="0"/>
                  </a:lnTo>
                  <a:lnTo>
                    <a:pt x="0" y="31"/>
                  </a:lnTo>
                  <a:lnTo>
                    <a:pt x="0" y="66"/>
                  </a:lnTo>
                  <a:lnTo>
                    <a:pt x="35" y="126"/>
                  </a:lnTo>
                  <a:lnTo>
                    <a:pt x="89" y="246"/>
                  </a:lnTo>
                  <a:lnTo>
                    <a:pt x="135" y="337"/>
                  </a:lnTo>
                  <a:lnTo>
                    <a:pt x="141" y="422"/>
                  </a:lnTo>
                  <a:lnTo>
                    <a:pt x="155" y="558"/>
                  </a:lnTo>
                  <a:lnTo>
                    <a:pt x="201" y="587"/>
                  </a:lnTo>
                  <a:lnTo>
                    <a:pt x="246" y="548"/>
                  </a:lnTo>
                  <a:lnTo>
                    <a:pt x="226" y="4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2"/>
            <p:cNvSpPr>
              <a:spLocks/>
            </p:cNvSpPr>
            <p:nvPr/>
          </p:nvSpPr>
          <p:spPr bwMode="auto">
            <a:xfrm>
              <a:off x="4707" y="1957"/>
              <a:ext cx="267" cy="134"/>
            </a:xfrm>
            <a:custGeom>
              <a:avLst/>
              <a:gdLst>
                <a:gd name="T0" fmla="*/ 267 w 267"/>
                <a:gd name="T1" fmla="*/ 124 h 134"/>
                <a:gd name="T2" fmla="*/ 251 w 267"/>
                <a:gd name="T3" fmla="*/ 89 h 134"/>
                <a:gd name="T4" fmla="*/ 166 w 267"/>
                <a:gd name="T5" fmla="*/ 35 h 134"/>
                <a:gd name="T6" fmla="*/ 75 w 267"/>
                <a:gd name="T7" fmla="*/ 0 h 134"/>
                <a:gd name="T8" fmla="*/ 25 w 267"/>
                <a:gd name="T9" fmla="*/ 0 h 134"/>
                <a:gd name="T10" fmla="*/ 0 w 267"/>
                <a:gd name="T11" fmla="*/ 29 h 134"/>
                <a:gd name="T12" fmla="*/ 15 w 267"/>
                <a:gd name="T13" fmla="*/ 74 h 134"/>
                <a:gd name="T14" fmla="*/ 100 w 267"/>
                <a:gd name="T15" fmla="*/ 104 h 134"/>
                <a:gd name="T16" fmla="*/ 221 w 267"/>
                <a:gd name="T17" fmla="*/ 134 h 134"/>
                <a:gd name="T18" fmla="*/ 267 w 267"/>
                <a:gd name="T19"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7" h="134">
                  <a:moveTo>
                    <a:pt x="267" y="124"/>
                  </a:moveTo>
                  <a:lnTo>
                    <a:pt x="251" y="89"/>
                  </a:lnTo>
                  <a:lnTo>
                    <a:pt x="166" y="35"/>
                  </a:lnTo>
                  <a:lnTo>
                    <a:pt x="75" y="0"/>
                  </a:lnTo>
                  <a:lnTo>
                    <a:pt x="25" y="0"/>
                  </a:lnTo>
                  <a:lnTo>
                    <a:pt x="0" y="29"/>
                  </a:lnTo>
                  <a:lnTo>
                    <a:pt x="15" y="74"/>
                  </a:lnTo>
                  <a:lnTo>
                    <a:pt x="100" y="104"/>
                  </a:lnTo>
                  <a:lnTo>
                    <a:pt x="221" y="134"/>
                  </a:lnTo>
                  <a:lnTo>
                    <a:pt x="26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3"/>
            <p:cNvSpPr>
              <a:spLocks/>
            </p:cNvSpPr>
            <p:nvPr/>
          </p:nvSpPr>
          <p:spPr bwMode="auto">
            <a:xfrm>
              <a:off x="4644" y="1551"/>
              <a:ext cx="189" cy="246"/>
            </a:xfrm>
            <a:custGeom>
              <a:avLst/>
              <a:gdLst>
                <a:gd name="T0" fmla="*/ 180 w 189"/>
                <a:gd name="T1" fmla="*/ 0 h 246"/>
                <a:gd name="T2" fmla="*/ 189 w 189"/>
                <a:gd name="T3" fmla="*/ 35 h 246"/>
                <a:gd name="T4" fmla="*/ 135 w 189"/>
                <a:gd name="T5" fmla="*/ 155 h 246"/>
                <a:gd name="T6" fmla="*/ 91 w 189"/>
                <a:gd name="T7" fmla="*/ 215 h 246"/>
                <a:gd name="T8" fmla="*/ 56 w 189"/>
                <a:gd name="T9" fmla="*/ 246 h 246"/>
                <a:gd name="T10" fmla="*/ 16 w 189"/>
                <a:gd name="T11" fmla="*/ 246 h 246"/>
                <a:gd name="T12" fmla="*/ 0 w 189"/>
                <a:gd name="T13" fmla="*/ 215 h 246"/>
                <a:gd name="T14" fmla="*/ 11 w 189"/>
                <a:gd name="T15" fmla="*/ 170 h 246"/>
                <a:gd name="T16" fmla="*/ 116 w 189"/>
                <a:gd name="T17" fmla="*/ 64 h 246"/>
                <a:gd name="T18" fmla="*/ 180 w 189"/>
                <a:gd name="T1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46">
                  <a:moveTo>
                    <a:pt x="180" y="0"/>
                  </a:moveTo>
                  <a:lnTo>
                    <a:pt x="189" y="35"/>
                  </a:lnTo>
                  <a:lnTo>
                    <a:pt x="135" y="155"/>
                  </a:lnTo>
                  <a:lnTo>
                    <a:pt x="91" y="215"/>
                  </a:lnTo>
                  <a:lnTo>
                    <a:pt x="56" y="246"/>
                  </a:lnTo>
                  <a:lnTo>
                    <a:pt x="16" y="246"/>
                  </a:lnTo>
                  <a:lnTo>
                    <a:pt x="0" y="215"/>
                  </a:lnTo>
                  <a:lnTo>
                    <a:pt x="11" y="170"/>
                  </a:lnTo>
                  <a:lnTo>
                    <a:pt x="116" y="64"/>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4"/>
            <p:cNvSpPr>
              <a:spLocks/>
            </p:cNvSpPr>
            <p:nvPr/>
          </p:nvSpPr>
          <p:spPr bwMode="auto">
            <a:xfrm>
              <a:off x="4451" y="1444"/>
              <a:ext cx="100" cy="274"/>
            </a:xfrm>
            <a:custGeom>
              <a:avLst/>
              <a:gdLst>
                <a:gd name="T0" fmla="*/ 15 w 100"/>
                <a:gd name="T1" fmla="*/ 0 h 274"/>
                <a:gd name="T2" fmla="*/ 60 w 100"/>
                <a:gd name="T3" fmla="*/ 81 h 274"/>
                <a:gd name="T4" fmla="*/ 85 w 100"/>
                <a:gd name="T5" fmla="*/ 170 h 274"/>
                <a:gd name="T6" fmla="*/ 100 w 100"/>
                <a:gd name="T7" fmla="*/ 239 h 274"/>
                <a:gd name="T8" fmla="*/ 75 w 100"/>
                <a:gd name="T9" fmla="*/ 274 h 274"/>
                <a:gd name="T10" fmla="*/ 40 w 100"/>
                <a:gd name="T11" fmla="*/ 274 h 274"/>
                <a:gd name="T12" fmla="*/ 25 w 100"/>
                <a:gd name="T13" fmla="*/ 245 h 274"/>
                <a:gd name="T14" fmla="*/ 0 w 100"/>
                <a:gd name="T15" fmla="*/ 185 h 274"/>
                <a:gd name="T16" fmla="*/ 0 w 100"/>
                <a:gd name="T17" fmla="*/ 89 h 274"/>
                <a:gd name="T18" fmla="*/ 15 w 100"/>
                <a:gd name="T1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274">
                  <a:moveTo>
                    <a:pt x="15" y="0"/>
                  </a:moveTo>
                  <a:lnTo>
                    <a:pt x="60" y="81"/>
                  </a:lnTo>
                  <a:lnTo>
                    <a:pt x="85" y="170"/>
                  </a:lnTo>
                  <a:lnTo>
                    <a:pt x="100" y="239"/>
                  </a:lnTo>
                  <a:lnTo>
                    <a:pt x="75" y="274"/>
                  </a:lnTo>
                  <a:lnTo>
                    <a:pt x="40" y="274"/>
                  </a:lnTo>
                  <a:lnTo>
                    <a:pt x="25" y="245"/>
                  </a:lnTo>
                  <a:lnTo>
                    <a:pt x="0" y="185"/>
                  </a:lnTo>
                  <a:lnTo>
                    <a:pt x="0" y="89"/>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5"/>
            <p:cNvSpPr>
              <a:spLocks/>
            </p:cNvSpPr>
            <p:nvPr/>
          </p:nvSpPr>
          <p:spPr bwMode="auto">
            <a:xfrm>
              <a:off x="4098" y="1668"/>
              <a:ext cx="271" cy="136"/>
            </a:xfrm>
            <a:custGeom>
              <a:avLst/>
              <a:gdLst>
                <a:gd name="T0" fmla="*/ 0 w 271"/>
                <a:gd name="T1" fmla="*/ 0 h 136"/>
                <a:gd name="T2" fmla="*/ 130 w 271"/>
                <a:gd name="T3" fmla="*/ 16 h 136"/>
                <a:gd name="T4" fmla="*/ 226 w 271"/>
                <a:gd name="T5" fmla="*/ 41 h 136"/>
                <a:gd name="T6" fmla="*/ 271 w 271"/>
                <a:gd name="T7" fmla="*/ 76 h 136"/>
                <a:gd name="T8" fmla="*/ 255 w 271"/>
                <a:gd name="T9" fmla="*/ 122 h 136"/>
                <a:gd name="T10" fmla="*/ 226 w 271"/>
                <a:gd name="T11" fmla="*/ 136 h 136"/>
                <a:gd name="T12" fmla="*/ 149 w 271"/>
                <a:gd name="T13" fmla="*/ 116 h 136"/>
                <a:gd name="T14" fmla="*/ 0 w 2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136">
                  <a:moveTo>
                    <a:pt x="0" y="0"/>
                  </a:moveTo>
                  <a:lnTo>
                    <a:pt x="130" y="16"/>
                  </a:lnTo>
                  <a:lnTo>
                    <a:pt x="226" y="41"/>
                  </a:lnTo>
                  <a:lnTo>
                    <a:pt x="271" y="76"/>
                  </a:lnTo>
                  <a:lnTo>
                    <a:pt x="255" y="122"/>
                  </a:lnTo>
                  <a:lnTo>
                    <a:pt x="226" y="136"/>
                  </a:lnTo>
                  <a:lnTo>
                    <a:pt x="149" y="1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6"/>
            <p:cNvSpPr>
              <a:spLocks/>
            </p:cNvSpPr>
            <p:nvPr/>
          </p:nvSpPr>
          <p:spPr bwMode="auto">
            <a:xfrm>
              <a:off x="4067" y="1900"/>
              <a:ext cx="300" cy="209"/>
            </a:xfrm>
            <a:custGeom>
              <a:avLst/>
              <a:gdLst>
                <a:gd name="T0" fmla="*/ 16 w 300"/>
                <a:gd name="T1" fmla="*/ 149 h 209"/>
                <a:gd name="T2" fmla="*/ 76 w 300"/>
                <a:gd name="T3" fmla="*/ 83 h 209"/>
                <a:gd name="T4" fmla="*/ 172 w 300"/>
                <a:gd name="T5" fmla="*/ 24 h 209"/>
                <a:gd name="T6" fmla="*/ 257 w 300"/>
                <a:gd name="T7" fmla="*/ 0 h 209"/>
                <a:gd name="T8" fmla="*/ 292 w 300"/>
                <a:gd name="T9" fmla="*/ 0 h 209"/>
                <a:gd name="T10" fmla="*/ 300 w 300"/>
                <a:gd name="T11" fmla="*/ 44 h 209"/>
                <a:gd name="T12" fmla="*/ 276 w 300"/>
                <a:gd name="T13" fmla="*/ 74 h 209"/>
                <a:gd name="T14" fmla="*/ 211 w 300"/>
                <a:gd name="T15" fmla="*/ 89 h 209"/>
                <a:gd name="T16" fmla="*/ 151 w 300"/>
                <a:gd name="T17" fmla="*/ 89 h 209"/>
                <a:gd name="T18" fmla="*/ 81 w 300"/>
                <a:gd name="T19" fmla="*/ 133 h 209"/>
                <a:gd name="T20" fmla="*/ 21 w 300"/>
                <a:gd name="T21" fmla="*/ 189 h 209"/>
                <a:gd name="T22" fmla="*/ 0 w 300"/>
                <a:gd name="T23" fmla="*/ 209 h 209"/>
                <a:gd name="T24" fmla="*/ 16 w 300"/>
                <a:gd name="T25" fmla="*/ 14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0" h="209">
                  <a:moveTo>
                    <a:pt x="16" y="149"/>
                  </a:moveTo>
                  <a:lnTo>
                    <a:pt x="76" y="83"/>
                  </a:lnTo>
                  <a:lnTo>
                    <a:pt x="172" y="24"/>
                  </a:lnTo>
                  <a:lnTo>
                    <a:pt x="257" y="0"/>
                  </a:lnTo>
                  <a:lnTo>
                    <a:pt x="292" y="0"/>
                  </a:lnTo>
                  <a:lnTo>
                    <a:pt x="300" y="44"/>
                  </a:lnTo>
                  <a:lnTo>
                    <a:pt x="276" y="74"/>
                  </a:lnTo>
                  <a:lnTo>
                    <a:pt x="211" y="89"/>
                  </a:lnTo>
                  <a:lnTo>
                    <a:pt x="151" y="89"/>
                  </a:lnTo>
                  <a:lnTo>
                    <a:pt x="81" y="133"/>
                  </a:lnTo>
                  <a:lnTo>
                    <a:pt x="21" y="189"/>
                  </a:lnTo>
                  <a:lnTo>
                    <a:pt x="0" y="209"/>
                  </a:lnTo>
                  <a:lnTo>
                    <a:pt x="16"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7"/>
            <p:cNvSpPr>
              <a:spLocks/>
            </p:cNvSpPr>
            <p:nvPr/>
          </p:nvSpPr>
          <p:spPr bwMode="auto">
            <a:xfrm>
              <a:off x="4392" y="2078"/>
              <a:ext cx="79" cy="151"/>
            </a:xfrm>
            <a:custGeom>
              <a:avLst/>
              <a:gdLst>
                <a:gd name="T0" fmla="*/ 37 w 79"/>
                <a:gd name="T1" fmla="*/ 151 h 151"/>
                <a:gd name="T2" fmla="*/ 0 w 79"/>
                <a:gd name="T3" fmla="*/ 87 h 151"/>
                <a:gd name="T4" fmla="*/ 0 w 79"/>
                <a:gd name="T5" fmla="*/ 27 h 151"/>
                <a:gd name="T6" fmla="*/ 44 w 79"/>
                <a:gd name="T7" fmla="*/ 0 h 151"/>
                <a:gd name="T8" fmla="*/ 79 w 79"/>
                <a:gd name="T9" fmla="*/ 31 h 151"/>
                <a:gd name="T10" fmla="*/ 59 w 79"/>
                <a:gd name="T11" fmla="*/ 91 h 151"/>
                <a:gd name="T12" fmla="*/ 37 w 79"/>
                <a:gd name="T13" fmla="*/ 151 h 151"/>
              </a:gdLst>
              <a:ahLst/>
              <a:cxnLst>
                <a:cxn ang="0">
                  <a:pos x="T0" y="T1"/>
                </a:cxn>
                <a:cxn ang="0">
                  <a:pos x="T2" y="T3"/>
                </a:cxn>
                <a:cxn ang="0">
                  <a:pos x="T4" y="T5"/>
                </a:cxn>
                <a:cxn ang="0">
                  <a:pos x="T6" y="T7"/>
                </a:cxn>
                <a:cxn ang="0">
                  <a:pos x="T8" y="T9"/>
                </a:cxn>
                <a:cxn ang="0">
                  <a:pos x="T10" y="T11"/>
                </a:cxn>
                <a:cxn ang="0">
                  <a:pos x="T12" y="T13"/>
                </a:cxn>
              </a:cxnLst>
              <a:rect l="0" t="0" r="r" b="b"/>
              <a:pathLst>
                <a:path w="79" h="151">
                  <a:moveTo>
                    <a:pt x="37" y="151"/>
                  </a:moveTo>
                  <a:lnTo>
                    <a:pt x="0" y="87"/>
                  </a:lnTo>
                  <a:lnTo>
                    <a:pt x="0" y="27"/>
                  </a:lnTo>
                  <a:lnTo>
                    <a:pt x="44" y="0"/>
                  </a:lnTo>
                  <a:lnTo>
                    <a:pt x="79" y="31"/>
                  </a:lnTo>
                  <a:lnTo>
                    <a:pt x="59" y="91"/>
                  </a:lnTo>
                  <a:lnTo>
                    <a:pt x="3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 name="Group 25"/>
          <p:cNvGrpSpPr>
            <a:grpSpLocks/>
          </p:cNvGrpSpPr>
          <p:nvPr/>
        </p:nvGrpSpPr>
        <p:grpSpPr bwMode="auto">
          <a:xfrm>
            <a:off x="9444038" y="1495426"/>
            <a:ext cx="2870199" cy="5424487"/>
            <a:chOff x="5828" y="761"/>
            <a:chExt cx="1886" cy="3586"/>
          </a:xfrm>
          <a:solidFill>
            <a:schemeClr val="accent1">
              <a:lumMod val="50000"/>
            </a:schemeClr>
          </a:solidFill>
        </p:grpSpPr>
        <p:sp>
          <p:nvSpPr>
            <p:cNvPr id="13" name="Freeform 19"/>
            <p:cNvSpPr>
              <a:spLocks/>
            </p:cNvSpPr>
            <p:nvPr/>
          </p:nvSpPr>
          <p:spPr bwMode="auto">
            <a:xfrm>
              <a:off x="5828" y="1860"/>
              <a:ext cx="738" cy="1220"/>
            </a:xfrm>
            <a:custGeom>
              <a:avLst/>
              <a:gdLst>
                <a:gd name="T0" fmla="*/ 391 w 738"/>
                <a:gd name="T1" fmla="*/ 182 h 1220"/>
                <a:gd name="T2" fmla="*/ 467 w 738"/>
                <a:gd name="T3" fmla="*/ 105 h 1220"/>
                <a:gd name="T4" fmla="*/ 573 w 738"/>
                <a:gd name="T5" fmla="*/ 31 h 1220"/>
                <a:gd name="T6" fmla="*/ 647 w 738"/>
                <a:gd name="T7" fmla="*/ 0 h 1220"/>
                <a:gd name="T8" fmla="*/ 738 w 738"/>
                <a:gd name="T9" fmla="*/ 6 h 1220"/>
                <a:gd name="T10" fmla="*/ 738 w 738"/>
                <a:gd name="T11" fmla="*/ 76 h 1220"/>
                <a:gd name="T12" fmla="*/ 693 w 738"/>
                <a:gd name="T13" fmla="*/ 136 h 1220"/>
                <a:gd name="T14" fmla="*/ 608 w 738"/>
                <a:gd name="T15" fmla="*/ 182 h 1220"/>
                <a:gd name="T16" fmla="*/ 397 w 738"/>
                <a:gd name="T17" fmla="*/ 277 h 1220"/>
                <a:gd name="T18" fmla="*/ 195 w 738"/>
                <a:gd name="T19" fmla="*/ 393 h 1220"/>
                <a:gd name="T20" fmla="*/ 110 w 738"/>
                <a:gd name="T21" fmla="*/ 422 h 1220"/>
                <a:gd name="T22" fmla="*/ 80 w 738"/>
                <a:gd name="T23" fmla="*/ 467 h 1220"/>
                <a:gd name="T24" fmla="*/ 110 w 738"/>
                <a:gd name="T25" fmla="*/ 513 h 1220"/>
                <a:gd name="T26" fmla="*/ 285 w 738"/>
                <a:gd name="T27" fmla="*/ 683 h 1220"/>
                <a:gd name="T28" fmla="*/ 366 w 738"/>
                <a:gd name="T29" fmla="*/ 738 h 1220"/>
                <a:gd name="T30" fmla="*/ 486 w 738"/>
                <a:gd name="T31" fmla="*/ 833 h 1220"/>
                <a:gd name="T32" fmla="*/ 608 w 738"/>
                <a:gd name="T33" fmla="*/ 924 h 1220"/>
                <a:gd name="T34" fmla="*/ 602 w 738"/>
                <a:gd name="T35" fmla="*/ 970 h 1220"/>
                <a:gd name="T36" fmla="*/ 511 w 738"/>
                <a:gd name="T37" fmla="*/ 984 h 1220"/>
                <a:gd name="T38" fmla="*/ 376 w 738"/>
                <a:gd name="T39" fmla="*/ 984 h 1220"/>
                <a:gd name="T40" fmla="*/ 291 w 738"/>
                <a:gd name="T41" fmla="*/ 1030 h 1220"/>
                <a:gd name="T42" fmla="*/ 261 w 738"/>
                <a:gd name="T43" fmla="*/ 1145 h 1220"/>
                <a:gd name="T44" fmla="*/ 261 w 738"/>
                <a:gd name="T45" fmla="*/ 1205 h 1220"/>
                <a:gd name="T46" fmla="*/ 225 w 738"/>
                <a:gd name="T47" fmla="*/ 1220 h 1220"/>
                <a:gd name="T48" fmla="*/ 170 w 738"/>
                <a:gd name="T49" fmla="*/ 1166 h 1220"/>
                <a:gd name="T50" fmla="*/ 180 w 738"/>
                <a:gd name="T51" fmla="*/ 1069 h 1220"/>
                <a:gd name="T52" fmla="*/ 230 w 738"/>
                <a:gd name="T53" fmla="*/ 999 h 1220"/>
                <a:gd name="T54" fmla="*/ 331 w 738"/>
                <a:gd name="T55" fmla="*/ 939 h 1220"/>
                <a:gd name="T56" fmla="*/ 441 w 738"/>
                <a:gd name="T57" fmla="*/ 910 h 1220"/>
                <a:gd name="T58" fmla="*/ 451 w 738"/>
                <a:gd name="T59" fmla="*/ 879 h 1220"/>
                <a:gd name="T60" fmla="*/ 397 w 738"/>
                <a:gd name="T61" fmla="*/ 819 h 1220"/>
                <a:gd name="T62" fmla="*/ 165 w 738"/>
                <a:gd name="T63" fmla="*/ 668 h 1220"/>
                <a:gd name="T64" fmla="*/ 95 w 738"/>
                <a:gd name="T65" fmla="*/ 608 h 1220"/>
                <a:gd name="T66" fmla="*/ 29 w 738"/>
                <a:gd name="T67" fmla="*/ 527 h 1220"/>
                <a:gd name="T68" fmla="*/ 0 w 738"/>
                <a:gd name="T69" fmla="*/ 437 h 1220"/>
                <a:gd name="T70" fmla="*/ 19 w 738"/>
                <a:gd name="T71" fmla="*/ 382 h 1220"/>
                <a:gd name="T72" fmla="*/ 135 w 738"/>
                <a:gd name="T73" fmla="*/ 347 h 1220"/>
                <a:gd name="T74" fmla="*/ 275 w 738"/>
                <a:gd name="T75" fmla="*/ 287 h 1220"/>
                <a:gd name="T76" fmla="*/ 366 w 738"/>
                <a:gd name="T77" fmla="*/ 226 h 1220"/>
                <a:gd name="T78" fmla="*/ 391 w 738"/>
                <a:gd name="T79" fmla="*/ 182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8" h="1220">
                  <a:moveTo>
                    <a:pt x="391" y="182"/>
                  </a:moveTo>
                  <a:lnTo>
                    <a:pt x="467" y="105"/>
                  </a:lnTo>
                  <a:lnTo>
                    <a:pt x="573" y="31"/>
                  </a:lnTo>
                  <a:lnTo>
                    <a:pt x="647" y="0"/>
                  </a:lnTo>
                  <a:lnTo>
                    <a:pt x="738" y="6"/>
                  </a:lnTo>
                  <a:lnTo>
                    <a:pt x="738" y="76"/>
                  </a:lnTo>
                  <a:lnTo>
                    <a:pt x="693" y="136"/>
                  </a:lnTo>
                  <a:lnTo>
                    <a:pt x="608" y="182"/>
                  </a:lnTo>
                  <a:lnTo>
                    <a:pt x="397" y="277"/>
                  </a:lnTo>
                  <a:lnTo>
                    <a:pt x="195" y="393"/>
                  </a:lnTo>
                  <a:lnTo>
                    <a:pt x="110" y="422"/>
                  </a:lnTo>
                  <a:lnTo>
                    <a:pt x="80" y="467"/>
                  </a:lnTo>
                  <a:lnTo>
                    <a:pt x="110" y="513"/>
                  </a:lnTo>
                  <a:lnTo>
                    <a:pt x="285" y="683"/>
                  </a:lnTo>
                  <a:lnTo>
                    <a:pt x="366" y="738"/>
                  </a:lnTo>
                  <a:lnTo>
                    <a:pt x="486" y="833"/>
                  </a:lnTo>
                  <a:lnTo>
                    <a:pt x="608" y="924"/>
                  </a:lnTo>
                  <a:lnTo>
                    <a:pt x="602" y="970"/>
                  </a:lnTo>
                  <a:lnTo>
                    <a:pt x="511" y="984"/>
                  </a:lnTo>
                  <a:lnTo>
                    <a:pt x="376" y="984"/>
                  </a:lnTo>
                  <a:lnTo>
                    <a:pt x="291" y="1030"/>
                  </a:lnTo>
                  <a:lnTo>
                    <a:pt x="261" y="1145"/>
                  </a:lnTo>
                  <a:lnTo>
                    <a:pt x="261" y="1205"/>
                  </a:lnTo>
                  <a:lnTo>
                    <a:pt x="225" y="1220"/>
                  </a:lnTo>
                  <a:lnTo>
                    <a:pt x="170" y="1166"/>
                  </a:lnTo>
                  <a:lnTo>
                    <a:pt x="180" y="1069"/>
                  </a:lnTo>
                  <a:lnTo>
                    <a:pt x="230" y="999"/>
                  </a:lnTo>
                  <a:lnTo>
                    <a:pt x="331" y="939"/>
                  </a:lnTo>
                  <a:lnTo>
                    <a:pt x="441" y="910"/>
                  </a:lnTo>
                  <a:lnTo>
                    <a:pt x="451" y="879"/>
                  </a:lnTo>
                  <a:lnTo>
                    <a:pt x="397" y="819"/>
                  </a:lnTo>
                  <a:lnTo>
                    <a:pt x="165" y="668"/>
                  </a:lnTo>
                  <a:lnTo>
                    <a:pt x="95" y="608"/>
                  </a:lnTo>
                  <a:lnTo>
                    <a:pt x="29" y="527"/>
                  </a:lnTo>
                  <a:lnTo>
                    <a:pt x="0" y="437"/>
                  </a:lnTo>
                  <a:lnTo>
                    <a:pt x="19" y="382"/>
                  </a:lnTo>
                  <a:lnTo>
                    <a:pt x="135" y="347"/>
                  </a:lnTo>
                  <a:lnTo>
                    <a:pt x="275" y="287"/>
                  </a:lnTo>
                  <a:lnTo>
                    <a:pt x="366" y="226"/>
                  </a:lnTo>
                  <a:lnTo>
                    <a:pt x="391"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20"/>
            <p:cNvSpPr>
              <a:spLocks/>
            </p:cNvSpPr>
            <p:nvPr/>
          </p:nvSpPr>
          <p:spPr bwMode="auto">
            <a:xfrm>
              <a:off x="6486" y="1806"/>
              <a:ext cx="514" cy="1169"/>
            </a:xfrm>
            <a:custGeom>
              <a:avLst/>
              <a:gdLst>
                <a:gd name="T0" fmla="*/ 109 w 514"/>
                <a:gd name="T1" fmla="*/ 89 h 1169"/>
                <a:gd name="T2" fmla="*/ 155 w 514"/>
                <a:gd name="T3" fmla="*/ 14 h 1169"/>
                <a:gd name="T4" fmla="*/ 210 w 514"/>
                <a:gd name="T5" fmla="*/ 0 h 1169"/>
                <a:gd name="T6" fmla="*/ 287 w 514"/>
                <a:gd name="T7" fmla="*/ 0 h 1169"/>
                <a:gd name="T8" fmla="*/ 382 w 514"/>
                <a:gd name="T9" fmla="*/ 54 h 1169"/>
                <a:gd name="T10" fmla="*/ 442 w 514"/>
                <a:gd name="T11" fmla="*/ 176 h 1169"/>
                <a:gd name="T12" fmla="*/ 487 w 514"/>
                <a:gd name="T13" fmla="*/ 331 h 1169"/>
                <a:gd name="T14" fmla="*/ 514 w 514"/>
                <a:gd name="T15" fmla="*/ 491 h 1169"/>
                <a:gd name="T16" fmla="*/ 514 w 514"/>
                <a:gd name="T17" fmla="*/ 707 h 1169"/>
                <a:gd name="T18" fmla="*/ 458 w 514"/>
                <a:gd name="T19" fmla="*/ 943 h 1169"/>
                <a:gd name="T20" fmla="*/ 377 w 514"/>
                <a:gd name="T21" fmla="*/ 1082 h 1169"/>
                <a:gd name="T22" fmla="*/ 271 w 514"/>
                <a:gd name="T23" fmla="*/ 1153 h 1169"/>
                <a:gd name="T24" fmla="*/ 171 w 514"/>
                <a:gd name="T25" fmla="*/ 1169 h 1169"/>
                <a:gd name="T26" fmla="*/ 95 w 514"/>
                <a:gd name="T27" fmla="*/ 1123 h 1169"/>
                <a:gd name="T28" fmla="*/ 35 w 514"/>
                <a:gd name="T29" fmla="*/ 1068 h 1169"/>
                <a:gd name="T30" fmla="*/ 19 w 514"/>
                <a:gd name="T31" fmla="*/ 978 h 1169"/>
                <a:gd name="T32" fmla="*/ 0 w 514"/>
                <a:gd name="T33" fmla="*/ 807 h 1169"/>
                <a:gd name="T34" fmla="*/ 14 w 514"/>
                <a:gd name="T35" fmla="*/ 596 h 1169"/>
                <a:gd name="T36" fmla="*/ 60 w 514"/>
                <a:gd name="T37" fmla="*/ 376 h 1169"/>
                <a:gd name="T38" fmla="*/ 89 w 514"/>
                <a:gd name="T39" fmla="*/ 220 h 1169"/>
                <a:gd name="T40" fmla="*/ 109 w 514"/>
                <a:gd name="T41" fmla="*/ 89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4" h="1169">
                  <a:moveTo>
                    <a:pt x="109" y="89"/>
                  </a:moveTo>
                  <a:lnTo>
                    <a:pt x="155" y="14"/>
                  </a:lnTo>
                  <a:lnTo>
                    <a:pt x="210" y="0"/>
                  </a:lnTo>
                  <a:lnTo>
                    <a:pt x="287" y="0"/>
                  </a:lnTo>
                  <a:lnTo>
                    <a:pt x="382" y="54"/>
                  </a:lnTo>
                  <a:lnTo>
                    <a:pt x="442" y="176"/>
                  </a:lnTo>
                  <a:lnTo>
                    <a:pt x="487" y="331"/>
                  </a:lnTo>
                  <a:lnTo>
                    <a:pt x="514" y="491"/>
                  </a:lnTo>
                  <a:lnTo>
                    <a:pt x="514" y="707"/>
                  </a:lnTo>
                  <a:lnTo>
                    <a:pt x="458" y="943"/>
                  </a:lnTo>
                  <a:lnTo>
                    <a:pt x="377" y="1082"/>
                  </a:lnTo>
                  <a:lnTo>
                    <a:pt x="271" y="1153"/>
                  </a:lnTo>
                  <a:lnTo>
                    <a:pt x="171" y="1169"/>
                  </a:lnTo>
                  <a:lnTo>
                    <a:pt x="95" y="1123"/>
                  </a:lnTo>
                  <a:lnTo>
                    <a:pt x="35" y="1068"/>
                  </a:lnTo>
                  <a:lnTo>
                    <a:pt x="19" y="978"/>
                  </a:lnTo>
                  <a:lnTo>
                    <a:pt x="0" y="807"/>
                  </a:lnTo>
                  <a:lnTo>
                    <a:pt x="14" y="596"/>
                  </a:lnTo>
                  <a:lnTo>
                    <a:pt x="60" y="376"/>
                  </a:lnTo>
                  <a:lnTo>
                    <a:pt x="89" y="220"/>
                  </a:lnTo>
                  <a:lnTo>
                    <a:pt x="109"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21"/>
            <p:cNvSpPr>
              <a:spLocks/>
            </p:cNvSpPr>
            <p:nvPr/>
          </p:nvSpPr>
          <p:spPr bwMode="auto">
            <a:xfrm>
              <a:off x="6628" y="2822"/>
              <a:ext cx="300" cy="1525"/>
            </a:xfrm>
            <a:custGeom>
              <a:avLst/>
              <a:gdLst>
                <a:gd name="T0" fmla="*/ 145 w 300"/>
                <a:gd name="T1" fmla="*/ 270 h 1525"/>
                <a:gd name="T2" fmla="*/ 104 w 300"/>
                <a:gd name="T3" fmla="*/ 170 h 1525"/>
                <a:gd name="T4" fmla="*/ 104 w 300"/>
                <a:gd name="T5" fmla="*/ 60 h 1525"/>
                <a:gd name="T6" fmla="*/ 159 w 300"/>
                <a:gd name="T7" fmla="*/ 0 h 1525"/>
                <a:gd name="T8" fmla="*/ 224 w 300"/>
                <a:gd name="T9" fmla="*/ 30 h 1525"/>
                <a:gd name="T10" fmla="*/ 269 w 300"/>
                <a:gd name="T11" fmla="*/ 135 h 1525"/>
                <a:gd name="T12" fmla="*/ 294 w 300"/>
                <a:gd name="T13" fmla="*/ 315 h 1525"/>
                <a:gd name="T14" fmla="*/ 300 w 300"/>
                <a:gd name="T15" fmla="*/ 541 h 1525"/>
                <a:gd name="T16" fmla="*/ 284 w 300"/>
                <a:gd name="T17" fmla="*/ 737 h 1525"/>
                <a:gd name="T18" fmla="*/ 254 w 300"/>
                <a:gd name="T19" fmla="*/ 948 h 1525"/>
                <a:gd name="T20" fmla="*/ 254 w 300"/>
                <a:gd name="T21" fmla="*/ 1203 h 1525"/>
                <a:gd name="T22" fmla="*/ 294 w 300"/>
                <a:gd name="T23" fmla="*/ 1308 h 1525"/>
                <a:gd name="T24" fmla="*/ 279 w 300"/>
                <a:gd name="T25" fmla="*/ 1358 h 1525"/>
                <a:gd name="T26" fmla="*/ 209 w 300"/>
                <a:gd name="T27" fmla="*/ 1374 h 1525"/>
                <a:gd name="T28" fmla="*/ 134 w 300"/>
                <a:gd name="T29" fmla="*/ 1445 h 1525"/>
                <a:gd name="T30" fmla="*/ 99 w 300"/>
                <a:gd name="T31" fmla="*/ 1505 h 1525"/>
                <a:gd name="T32" fmla="*/ 14 w 300"/>
                <a:gd name="T33" fmla="*/ 1525 h 1525"/>
                <a:gd name="T34" fmla="*/ 0 w 300"/>
                <a:gd name="T35" fmla="*/ 1459 h 1525"/>
                <a:gd name="T36" fmla="*/ 29 w 300"/>
                <a:gd name="T37" fmla="*/ 1404 h 1525"/>
                <a:gd name="T38" fmla="*/ 134 w 300"/>
                <a:gd name="T39" fmla="*/ 1358 h 1525"/>
                <a:gd name="T40" fmla="*/ 209 w 300"/>
                <a:gd name="T41" fmla="*/ 1324 h 1525"/>
                <a:gd name="T42" fmla="*/ 234 w 300"/>
                <a:gd name="T43" fmla="*/ 1294 h 1525"/>
                <a:gd name="T44" fmla="*/ 205 w 300"/>
                <a:gd name="T45" fmla="*/ 1209 h 1525"/>
                <a:gd name="T46" fmla="*/ 180 w 300"/>
                <a:gd name="T47" fmla="*/ 1037 h 1525"/>
                <a:gd name="T48" fmla="*/ 174 w 300"/>
                <a:gd name="T49" fmla="*/ 832 h 1525"/>
                <a:gd name="T50" fmla="*/ 180 w 300"/>
                <a:gd name="T51" fmla="*/ 696 h 1525"/>
                <a:gd name="T52" fmla="*/ 189 w 300"/>
                <a:gd name="T53" fmla="*/ 512 h 1525"/>
                <a:gd name="T54" fmla="*/ 174 w 300"/>
                <a:gd name="T55" fmla="*/ 346 h 1525"/>
                <a:gd name="T56" fmla="*/ 145 w 300"/>
                <a:gd name="T57" fmla="*/ 270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0" h="1525">
                  <a:moveTo>
                    <a:pt x="145" y="270"/>
                  </a:moveTo>
                  <a:lnTo>
                    <a:pt x="104" y="170"/>
                  </a:lnTo>
                  <a:lnTo>
                    <a:pt x="104" y="60"/>
                  </a:lnTo>
                  <a:lnTo>
                    <a:pt x="159" y="0"/>
                  </a:lnTo>
                  <a:lnTo>
                    <a:pt x="224" y="30"/>
                  </a:lnTo>
                  <a:lnTo>
                    <a:pt x="269" y="135"/>
                  </a:lnTo>
                  <a:lnTo>
                    <a:pt x="294" y="315"/>
                  </a:lnTo>
                  <a:lnTo>
                    <a:pt x="300" y="541"/>
                  </a:lnTo>
                  <a:lnTo>
                    <a:pt x="284" y="737"/>
                  </a:lnTo>
                  <a:lnTo>
                    <a:pt x="254" y="948"/>
                  </a:lnTo>
                  <a:lnTo>
                    <a:pt x="254" y="1203"/>
                  </a:lnTo>
                  <a:lnTo>
                    <a:pt x="294" y="1308"/>
                  </a:lnTo>
                  <a:lnTo>
                    <a:pt x="279" y="1358"/>
                  </a:lnTo>
                  <a:lnTo>
                    <a:pt x="209" y="1374"/>
                  </a:lnTo>
                  <a:lnTo>
                    <a:pt x="134" y="1445"/>
                  </a:lnTo>
                  <a:lnTo>
                    <a:pt x="99" y="1505"/>
                  </a:lnTo>
                  <a:lnTo>
                    <a:pt x="14" y="1525"/>
                  </a:lnTo>
                  <a:lnTo>
                    <a:pt x="0" y="1459"/>
                  </a:lnTo>
                  <a:lnTo>
                    <a:pt x="29" y="1404"/>
                  </a:lnTo>
                  <a:lnTo>
                    <a:pt x="134" y="1358"/>
                  </a:lnTo>
                  <a:lnTo>
                    <a:pt x="209" y="1324"/>
                  </a:lnTo>
                  <a:lnTo>
                    <a:pt x="234" y="1294"/>
                  </a:lnTo>
                  <a:lnTo>
                    <a:pt x="205" y="1209"/>
                  </a:lnTo>
                  <a:lnTo>
                    <a:pt x="180" y="1037"/>
                  </a:lnTo>
                  <a:lnTo>
                    <a:pt x="174" y="832"/>
                  </a:lnTo>
                  <a:lnTo>
                    <a:pt x="180" y="696"/>
                  </a:lnTo>
                  <a:lnTo>
                    <a:pt x="189" y="512"/>
                  </a:lnTo>
                  <a:lnTo>
                    <a:pt x="174" y="346"/>
                  </a:lnTo>
                  <a:lnTo>
                    <a:pt x="145"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22"/>
            <p:cNvSpPr>
              <a:spLocks/>
            </p:cNvSpPr>
            <p:nvPr/>
          </p:nvSpPr>
          <p:spPr bwMode="auto">
            <a:xfrm>
              <a:off x="6207" y="2825"/>
              <a:ext cx="467" cy="1521"/>
            </a:xfrm>
            <a:custGeom>
              <a:avLst/>
              <a:gdLst>
                <a:gd name="T0" fmla="*/ 287 w 467"/>
                <a:gd name="T1" fmla="*/ 141 h 1521"/>
                <a:gd name="T2" fmla="*/ 337 w 467"/>
                <a:gd name="T3" fmla="*/ 46 h 1521"/>
                <a:gd name="T4" fmla="*/ 397 w 467"/>
                <a:gd name="T5" fmla="*/ 0 h 1521"/>
                <a:gd name="T6" fmla="*/ 467 w 467"/>
                <a:gd name="T7" fmla="*/ 30 h 1521"/>
                <a:gd name="T8" fmla="*/ 457 w 467"/>
                <a:gd name="T9" fmla="*/ 120 h 1521"/>
                <a:gd name="T10" fmla="*/ 412 w 467"/>
                <a:gd name="T11" fmla="*/ 185 h 1521"/>
                <a:gd name="T12" fmla="*/ 322 w 467"/>
                <a:gd name="T13" fmla="*/ 346 h 1521"/>
                <a:gd name="T14" fmla="*/ 262 w 467"/>
                <a:gd name="T15" fmla="*/ 501 h 1521"/>
                <a:gd name="T16" fmla="*/ 227 w 467"/>
                <a:gd name="T17" fmla="*/ 667 h 1521"/>
                <a:gd name="T18" fmla="*/ 232 w 467"/>
                <a:gd name="T19" fmla="*/ 828 h 1521"/>
                <a:gd name="T20" fmla="*/ 287 w 467"/>
                <a:gd name="T21" fmla="*/ 1043 h 1521"/>
                <a:gd name="T22" fmla="*/ 333 w 467"/>
                <a:gd name="T23" fmla="*/ 1250 h 1521"/>
                <a:gd name="T24" fmla="*/ 397 w 467"/>
                <a:gd name="T25" fmla="*/ 1339 h 1521"/>
                <a:gd name="T26" fmla="*/ 393 w 467"/>
                <a:gd name="T27" fmla="*/ 1390 h 1521"/>
                <a:gd name="T28" fmla="*/ 337 w 467"/>
                <a:gd name="T29" fmla="*/ 1415 h 1521"/>
                <a:gd name="T30" fmla="*/ 211 w 467"/>
                <a:gd name="T31" fmla="*/ 1434 h 1521"/>
                <a:gd name="T32" fmla="*/ 122 w 467"/>
                <a:gd name="T33" fmla="*/ 1490 h 1521"/>
                <a:gd name="T34" fmla="*/ 76 w 467"/>
                <a:gd name="T35" fmla="*/ 1521 h 1521"/>
                <a:gd name="T36" fmla="*/ 0 w 467"/>
                <a:gd name="T37" fmla="*/ 1450 h 1521"/>
                <a:gd name="T38" fmla="*/ 16 w 467"/>
                <a:gd name="T39" fmla="*/ 1405 h 1521"/>
                <a:gd name="T40" fmla="*/ 91 w 467"/>
                <a:gd name="T41" fmla="*/ 1374 h 1521"/>
                <a:gd name="T42" fmla="*/ 186 w 467"/>
                <a:gd name="T43" fmla="*/ 1360 h 1521"/>
                <a:gd name="T44" fmla="*/ 277 w 467"/>
                <a:gd name="T45" fmla="*/ 1360 h 1521"/>
                <a:gd name="T46" fmla="*/ 292 w 467"/>
                <a:gd name="T47" fmla="*/ 1330 h 1521"/>
                <a:gd name="T48" fmla="*/ 277 w 467"/>
                <a:gd name="T49" fmla="*/ 1279 h 1521"/>
                <a:gd name="T50" fmla="*/ 201 w 467"/>
                <a:gd name="T51" fmla="*/ 1084 h 1521"/>
                <a:gd name="T52" fmla="*/ 151 w 467"/>
                <a:gd name="T53" fmla="*/ 892 h 1521"/>
                <a:gd name="T54" fmla="*/ 126 w 467"/>
                <a:gd name="T55" fmla="*/ 753 h 1521"/>
                <a:gd name="T56" fmla="*/ 122 w 467"/>
                <a:gd name="T57" fmla="*/ 623 h 1521"/>
                <a:gd name="T58" fmla="*/ 141 w 467"/>
                <a:gd name="T59" fmla="*/ 497 h 1521"/>
                <a:gd name="T60" fmla="*/ 186 w 467"/>
                <a:gd name="T61" fmla="*/ 366 h 1521"/>
                <a:gd name="T62" fmla="*/ 257 w 467"/>
                <a:gd name="T63" fmla="*/ 195 h 1521"/>
                <a:gd name="T64" fmla="*/ 287 w 467"/>
                <a:gd name="T65" fmla="*/ 141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7" h="1521">
                  <a:moveTo>
                    <a:pt x="287" y="141"/>
                  </a:moveTo>
                  <a:lnTo>
                    <a:pt x="337" y="46"/>
                  </a:lnTo>
                  <a:lnTo>
                    <a:pt x="397" y="0"/>
                  </a:lnTo>
                  <a:lnTo>
                    <a:pt x="467" y="30"/>
                  </a:lnTo>
                  <a:lnTo>
                    <a:pt x="457" y="120"/>
                  </a:lnTo>
                  <a:lnTo>
                    <a:pt x="412" y="185"/>
                  </a:lnTo>
                  <a:lnTo>
                    <a:pt x="322" y="346"/>
                  </a:lnTo>
                  <a:lnTo>
                    <a:pt x="262" y="501"/>
                  </a:lnTo>
                  <a:lnTo>
                    <a:pt x="227" y="667"/>
                  </a:lnTo>
                  <a:lnTo>
                    <a:pt x="232" y="828"/>
                  </a:lnTo>
                  <a:lnTo>
                    <a:pt x="287" y="1043"/>
                  </a:lnTo>
                  <a:lnTo>
                    <a:pt x="333" y="1250"/>
                  </a:lnTo>
                  <a:lnTo>
                    <a:pt x="397" y="1339"/>
                  </a:lnTo>
                  <a:lnTo>
                    <a:pt x="393" y="1390"/>
                  </a:lnTo>
                  <a:lnTo>
                    <a:pt x="337" y="1415"/>
                  </a:lnTo>
                  <a:lnTo>
                    <a:pt x="211" y="1434"/>
                  </a:lnTo>
                  <a:lnTo>
                    <a:pt x="122" y="1490"/>
                  </a:lnTo>
                  <a:lnTo>
                    <a:pt x="76" y="1521"/>
                  </a:lnTo>
                  <a:lnTo>
                    <a:pt x="0" y="1450"/>
                  </a:lnTo>
                  <a:lnTo>
                    <a:pt x="16" y="1405"/>
                  </a:lnTo>
                  <a:lnTo>
                    <a:pt x="91" y="1374"/>
                  </a:lnTo>
                  <a:lnTo>
                    <a:pt x="186" y="1360"/>
                  </a:lnTo>
                  <a:lnTo>
                    <a:pt x="277" y="1360"/>
                  </a:lnTo>
                  <a:lnTo>
                    <a:pt x="292" y="1330"/>
                  </a:lnTo>
                  <a:lnTo>
                    <a:pt x="277" y="1279"/>
                  </a:lnTo>
                  <a:lnTo>
                    <a:pt x="201" y="1084"/>
                  </a:lnTo>
                  <a:lnTo>
                    <a:pt x="151" y="892"/>
                  </a:lnTo>
                  <a:lnTo>
                    <a:pt x="126" y="753"/>
                  </a:lnTo>
                  <a:lnTo>
                    <a:pt x="122" y="623"/>
                  </a:lnTo>
                  <a:lnTo>
                    <a:pt x="141" y="497"/>
                  </a:lnTo>
                  <a:lnTo>
                    <a:pt x="186" y="366"/>
                  </a:lnTo>
                  <a:lnTo>
                    <a:pt x="257" y="195"/>
                  </a:lnTo>
                  <a:lnTo>
                    <a:pt x="287"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23"/>
            <p:cNvSpPr>
              <a:spLocks/>
            </p:cNvSpPr>
            <p:nvPr/>
          </p:nvSpPr>
          <p:spPr bwMode="auto">
            <a:xfrm>
              <a:off x="6297" y="930"/>
              <a:ext cx="602" cy="794"/>
            </a:xfrm>
            <a:custGeom>
              <a:avLst/>
              <a:gdLst>
                <a:gd name="T0" fmla="*/ 219 w 602"/>
                <a:gd name="T1" fmla="*/ 663 h 794"/>
                <a:gd name="T2" fmla="*/ 265 w 602"/>
                <a:gd name="T3" fmla="*/ 763 h 794"/>
                <a:gd name="T4" fmla="*/ 370 w 602"/>
                <a:gd name="T5" fmla="*/ 794 h 794"/>
                <a:gd name="T6" fmla="*/ 461 w 602"/>
                <a:gd name="T7" fmla="*/ 784 h 794"/>
                <a:gd name="T8" fmla="*/ 536 w 602"/>
                <a:gd name="T9" fmla="*/ 719 h 794"/>
                <a:gd name="T10" fmla="*/ 596 w 602"/>
                <a:gd name="T11" fmla="*/ 587 h 794"/>
                <a:gd name="T12" fmla="*/ 602 w 602"/>
                <a:gd name="T13" fmla="*/ 432 h 794"/>
                <a:gd name="T14" fmla="*/ 581 w 602"/>
                <a:gd name="T15" fmla="*/ 296 h 794"/>
                <a:gd name="T16" fmla="*/ 496 w 602"/>
                <a:gd name="T17" fmla="*/ 145 h 794"/>
                <a:gd name="T18" fmla="*/ 435 w 602"/>
                <a:gd name="T19" fmla="*/ 75 h 794"/>
                <a:gd name="T20" fmla="*/ 370 w 602"/>
                <a:gd name="T21" fmla="*/ 31 h 794"/>
                <a:gd name="T22" fmla="*/ 310 w 602"/>
                <a:gd name="T23" fmla="*/ 0 h 794"/>
                <a:gd name="T24" fmla="*/ 205 w 602"/>
                <a:gd name="T25" fmla="*/ 10 h 794"/>
                <a:gd name="T26" fmla="*/ 149 w 602"/>
                <a:gd name="T27" fmla="*/ 101 h 794"/>
                <a:gd name="T28" fmla="*/ 120 w 602"/>
                <a:gd name="T29" fmla="*/ 196 h 794"/>
                <a:gd name="T30" fmla="*/ 120 w 602"/>
                <a:gd name="T31" fmla="*/ 347 h 794"/>
                <a:gd name="T32" fmla="*/ 145 w 602"/>
                <a:gd name="T33" fmla="*/ 492 h 794"/>
                <a:gd name="T34" fmla="*/ 174 w 602"/>
                <a:gd name="T35" fmla="*/ 573 h 794"/>
                <a:gd name="T36" fmla="*/ 8 w 602"/>
                <a:gd name="T37" fmla="*/ 693 h 794"/>
                <a:gd name="T38" fmla="*/ 0 w 602"/>
                <a:gd name="T39" fmla="*/ 738 h 794"/>
                <a:gd name="T40" fmla="*/ 24 w 602"/>
                <a:gd name="T41" fmla="*/ 763 h 794"/>
                <a:gd name="T42" fmla="*/ 205 w 602"/>
                <a:gd name="T43" fmla="*/ 628 h 794"/>
                <a:gd name="T44" fmla="*/ 219 w 602"/>
                <a:gd name="T45" fmla="*/ 6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2" h="794">
                  <a:moveTo>
                    <a:pt x="219" y="663"/>
                  </a:moveTo>
                  <a:lnTo>
                    <a:pt x="265" y="763"/>
                  </a:lnTo>
                  <a:lnTo>
                    <a:pt x="370" y="794"/>
                  </a:lnTo>
                  <a:lnTo>
                    <a:pt x="461" y="784"/>
                  </a:lnTo>
                  <a:lnTo>
                    <a:pt x="536" y="719"/>
                  </a:lnTo>
                  <a:lnTo>
                    <a:pt x="596" y="587"/>
                  </a:lnTo>
                  <a:lnTo>
                    <a:pt x="602" y="432"/>
                  </a:lnTo>
                  <a:lnTo>
                    <a:pt x="581" y="296"/>
                  </a:lnTo>
                  <a:lnTo>
                    <a:pt x="496" y="145"/>
                  </a:lnTo>
                  <a:lnTo>
                    <a:pt x="435" y="75"/>
                  </a:lnTo>
                  <a:lnTo>
                    <a:pt x="370" y="31"/>
                  </a:lnTo>
                  <a:lnTo>
                    <a:pt x="310" y="0"/>
                  </a:lnTo>
                  <a:lnTo>
                    <a:pt x="205" y="10"/>
                  </a:lnTo>
                  <a:lnTo>
                    <a:pt x="149" y="101"/>
                  </a:lnTo>
                  <a:lnTo>
                    <a:pt x="120" y="196"/>
                  </a:lnTo>
                  <a:lnTo>
                    <a:pt x="120" y="347"/>
                  </a:lnTo>
                  <a:lnTo>
                    <a:pt x="145" y="492"/>
                  </a:lnTo>
                  <a:lnTo>
                    <a:pt x="174" y="573"/>
                  </a:lnTo>
                  <a:lnTo>
                    <a:pt x="8" y="693"/>
                  </a:lnTo>
                  <a:lnTo>
                    <a:pt x="0" y="738"/>
                  </a:lnTo>
                  <a:lnTo>
                    <a:pt x="24" y="763"/>
                  </a:lnTo>
                  <a:lnTo>
                    <a:pt x="205" y="628"/>
                  </a:lnTo>
                  <a:lnTo>
                    <a:pt x="219" y="6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24"/>
            <p:cNvSpPr>
              <a:spLocks/>
            </p:cNvSpPr>
            <p:nvPr/>
          </p:nvSpPr>
          <p:spPr bwMode="auto">
            <a:xfrm>
              <a:off x="6516" y="761"/>
              <a:ext cx="1198" cy="1329"/>
            </a:xfrm>
            <a:custGeom>
              <a:avLst/>
              <a:gdLst>
                <a:gd name="T0" fmla="*/ 797 w 1198"/>
                <a:gd name="T1" fmla="*/ 919 h 1329"/>
                <a:gd name="T2" fmla="*/ 737 w 1198"/>
                <a:gd name="T3" fmla="*/ 979 h 1329"/>
                <a:gd name="T4" fmla="*/ 611 w 1198"/>
                <a:gd name="T5" fmla="*/ 1054 h 1329"/>
                <a:gd name="T6" fmla="*/ 497 w 1198"/>
                <a:gd name="T7" fmla="*/ 1099 h 1329"/>
                <a:gd name="T8" fmla="*/ 416 w 1198"/>
                <a:gd name="T9" fmla="*/ 1144 h 1329"/>
                <a:gd name="T10" fmla="*/ 340 w 1198"/>
                <a:gd name="T11" fmla="*/ 1204 h 1329"/>
                <a:gd name="T12" fmla="*/ 331 w 1198"/>
                <a:gd name="T13" fmla="*/ 1310 h 1329"/>
                <a:gd name="T14" fmla="*/ 406 w 1198"/>
                <a:gd name="T15" fmla="*/ 1329 h 1329"/>
                <a:gd name="T16" fmla="*/ 596 w 1198"/>
                <a:gd name="T17" fmla="*/ 1219 h 1329"/>
                <a:gd name="T18" fmla="*/ 737 w 1198"/>
                <a:gd name="T19" fmla="*/ 1089 h 1329"/>
                <a:gd name="T20" fmla="*/ 903 w 1198"/>
                <a:gd name="T21" fmla="*/ 923 h 1329"/>
                <a:gd name="T22" fmla="*/ 1037 w 1198"/>
                <a:gd name="T23" fmla="*/ 818 h 1329"/>
                <a:gd name="T24" fmla="*/ 1153 w 1198"/>
                <a:gd name="T25" fmla="*/ 737 h 1329"/>
                <a:gd name="T26" fmla="*/ 1198 w 1198"/>
                <a:gd name="T27" fmla="*/ 698 h 1329"/>
                <a:gd name="T28" fmla="*/ 1182 w 1198"/>
                <a:gd name="T29" fmla="*/ 648 h 1329"/>
                <a:gd name="T30" fmla="*/ 1128 w 1198"/>
                <a:gd name="T31" fmla="*/ 578 h 1329"/>
                <a:gd name="T32" fmla="*/ 927 w 1198"/>
                <a:gd name="T33" fmla="*/ 468 h 1329"/>
                <a:gd name="T34" fmla="*/ 737 w 1198"/>
                <a:gd name="T35" fmla="*/ 367 h 1329"/>
                <a:gd name="T36" fmla="*/ 506 w 1198"/>
                <a:gd name="T37" fmla="*/ 261 h 1329"/>
                <a:gd name="T38" fmla="*/ 421 w 1198"/>
                <a:gd name="T39" fmla="*/ 201 h 1329"/>
                <a:gd name="T40" fmla="*/ 331 w 1198"/>
                <a:gd name="T41" fmla="*/ 121 h 1329"/>
                <a:gd name="T42" fmla="*/ 241 w 1198"/>
                <a:gd name="T43" fmla="*/ 31 h 1329"/>
                <a:gd name="T44" fmla="*/ 160 w 1198"/>
                <a:gd name="T45" fmla="*/ 0 h 1329"/>
                <a:gd name="T46" fmla="*/ 0 w 1198"/>
                <a:gd name="T47" fmla="*/ 112 h 1329"/>
                <a:gd name="T48" fmla="*/ 11 w 1198"/>
                <a:gd name="T49" fmla="*/ 216 h 1329"/>
                <a:gd name="T50" fmla="*/ 40 w 1198"/>
                <a:gd name="T51" fmla="*/ 257 h 1329"/>
                <a:gd name="T52" fmla="*/ 120 w 1198"/>
                <a:gd name="T53" fmla="*/ 241 h 1329"/>
                <a:gd name="T54" fmla="*/ 106 w 1198"/>
                <a:gd name="T55" fmla="*/ 197 h 1329"/>
                <a:gd name="T56" fmla="*/ 75 w 1198"/>
                <a:gd name="T57" fmla="*/ 181 h 1329"/>
                <a:gd name="T58" fmla="*/ 60 w 1198"/>
                <a:gd name="T59" fmla="*/ 126 h 1329"/>
                <a:gd name="T60" fmla="*/ 150 w 1198"/>
                <a:gd name="T61" fmla="*/ 66 h 1329"/>
                <a:gd name="T62" fmla="*/ 226 w 1198"/>
                <a:gd name="T63" fmla="*/ 126 h 1329"/>
                <a:gd name="T64" fmla="*/ 226 w 1198"/>
                <a:gd name="T65" fmla="*/ 181 h 1329"/>
                <a:gd name="T66" fmla="*/ 195 w 1198"/>
                <a:gd name="T67" fmla="*/ 247 h 1329"/>
                <a:gd name="T68" fmla="*/ 220 w 1198"/>
                <a:gd name="T69" fmla="*/ 292 h 1329"/>
                <a:gd name="T70" fmla="*/ 371 w 1198"/>
                <a:gd name="T71" fmla="*/ 331 h 1329"/>
                <a:gd name="T72" fmla="*/ 431 w 1198"/>
                <a:gd name="T73" fmla="*/ 276 h 1329"/>
                <a:gd name="T74" fmla="*/ 632 w 1198"/>
                <a:gd name="T75" fmla="*/ 397 h 1329"/>
                <a:gd name="T76" fmla="*/ 797 w 1198"/>
                <a:gd name="T77" fmla="*/ 472 h 1329"/>
                <a:gd name="T78" fmla="*/ 888 w 1198"/>
                <a:gd name="T79" fmla="*/ 518 h 1329"/>
                <a:gd name="T80" fmla="*/ 977 w 1198"/>
                <a:gd name="T81" fmla="*/ 563 h 1329"/>
                <a:gd name="T82" fmla="*/ 1048 w 1198"/>
                <a:gd name="T83" fmla="*/ 623 h 1329"/>
                <a:gd name="T84" fmla="*/ 1093 w 1198"/>
                <a:gd name="T85" fmla="*/ 683 h 1329"/>
                <a:gd name="T86" fmla="*/ 1052 w 1198"/>
                <a:gd name="T87" fmla="*/ 727 h 1329"/>
                <a:gd name="T88" fmla="*/ 957 w 1198"/>
                <a:gd name="T89" fmla="*/ 788 h 1329"/>
                <a:gd name="T90" fmla="*/ 857 w 1198"/>
                <a:gd name="T91" fmla="*/ 857 h 1329"/>
                <a:gd name="T92" fmla="*/ 797 w 1198"/>
                <a:gd name="T93" fmla="*/ 919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8" h="1329">
                  <a:moveTo>
                    <a:pt x="797" y="919"/>
                  </a:moveTo>
                  <a:lnTo>
                    <a:pt x="737" y="979"/>
                  </a:lnTo>
                  <a:lnTo>
                    <a:pt x="611" y="1054"/>
                  </a:lnTo>
                  <a:lnTo>
                    <a:pt x="497" y="1099"/>
                  </a:lnTo>
                  <a:lnTo>
                    <a:pt x="416" y="1144"/>
                  </a:lnTo>
                  <a:lnTo>
                    <a:pt x="340" y="1204"/>
                  </a:lnTo>
                  <a:lnTo>
                    <a:pt x="331" y="1310"/>
                  </a:lnTo>
                  <a:lnTo>
                    <a:pt x="406" y="1329"/>
                  </a:lnTo>
                  <a:lnTo>
                    <a:pt x="596" y="1219"/>
                  </a:lnTo>
                  <a:lnTo>
                    <a:pt x="737" y="1089"/>
                  </a:lnTo>
                  <a:lnTo>
                    <a:pt x="903" y="923"/>
                  </a:lnTo>
                  <a:lnTo>
                    <a:pt x="1037" y="818"/>
                  </a:lnTo>
                  <a:lnTo>
                    <a:pt x="1153" y="737"/>
                  </a:lnTo>
                  <a:lnTo>
                    <a:pt x="1198" y="698"/>
                  </a:lnTo>
                  <a:lnTo>
                    <a:pt x="1182" y="648"/>
                  </a:lnTo>
                  <a:lnTo>
                    <a:pt x="1128" y="578"/>
                  </a:lnTo>
                  <a:lnTo>
                    <a:pt x="927" y="468"/>
                  </a:lnTo>
                  <a:lnTo>
                    <a:pt x="737" y="367"/>
                  </a:lnTo>
                  <a:lnTo>
                    <a:pt x="506" y="261"/>
                  </a:lnTo>
                  <a:lnTo>
                    <a:pt x="421" y="201"/>
                  </a:lnTo>
                  <a:lnTo>
                    <a:pt x="331" y="121"/>
                  </a:lnTo>
                  <a:lnTo>
                    <a:pt x="241" y="31"/>
                  </a:lnTo>
                  <a:lnTo>
                    <a:pt x="160" y="0"/>
                  </a:lnTo>
                  <a:lnTo>
                    <a:pt x="0" y="112"/>
                  </a:lnTo>
                  <a:lnTo>
                    <a:pt x="11" y="216"/>
                  </a:lnTo>
                  <a:lnTo>
                    <a:pt x="40" y="257"/>
                  </a:lnTo>
                  <a:lnTo>
                    <a:pt x="120" y="241"/>
                  </a:lnTo>
                  <a:lnTo>
                    <a:pt x="106" y="197"/>
                  </a:lnTo>
                  <a:lnTo>
                    <a:pt x="75" y="181"/>
                  </a:lnTo>
                  <a:lnTo>
                    <a:pt x="60" y="126"/>
                  </a:lnTo>
                  <a:lnTo>
                    <a:pt x="150" y="66"/>
                  </a:lnTo>
                  <a:lnTo>
                    <a:pt x="226" y="126"/>
                  </a:lnTo>
                  <a:lnTo>
                    <a:pt x="226" y="181"/>
                  </a:lnTo>
                  <a:lnTo>
                    <a:pt x="195" y="247"/>
                  </a:lnTo>
                  <a:lnTo>
                    <a:pt x="220" y="292"/>
                  </a:lnTo>
                  <a:lnTo>
                    <a:pt x="371" y="331"/>
                  </a:lnTo>
                  <a:lnTo>
                    <a:pt x="431" y="276"/>
                  </a:lnTo>
                  <a:lnTo>
                    <a:pt x="632" y="397"/>
                  </a:lnTo>
                  <a:lnTo>
                    <a:pt x="797" y="472"/>
                  </a:lnTo>
                  <a:lnTo>
                    <a:pt x="888" y="518"/>
                  </a:lnTo>
                  <a:lnTo>
                    <a:pt x="977" y="563"/>
                  </a:lnTo>
                  <a:lnTo>
                    <a:pt x="1048" y="623"/>
                  </a:lnTo>
                  <a:lnTo>
                    <a:pt x="1093" y="683"/>
                  </a:lnTo>
                  <a:lnTo>
                    <a:pt x="1052" y="727"/>
                  </a:lnTo>
                  <a:lnTo>
                    <a:pt x="957" y="788"/>
                  </a:lnTo>
                  <a:lnTo>
                    <a:pt x="857" y="857"/>
                  </a:lnTo>
                  <a:lnTo>
                    <a:pt x="797" y="9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2" name="Group 18"/>
          <p:cNvGrpSpPr>
            <a:grpSpLocks/>
          </p:cNvGrpSpPr>
          <p:nvPr/>
        </p:nvGrpSpPr>
        <p:grpSpPr bwMode="auto">
          <a:xfrm flipH="1">
            <a:off x="5075237" y="2755901"/>
            <a:ext cx="1893888" cy="4110038"/>
            <a:chOff x="4013" y="1444"/>
            <a:chExt cx="1547" cy="2949"/>
          </a:xfrm>
          <a:solidFill>
            <a:schemeClr val="accent1">
              <a:lumMod val="50000"/>
            </a:schemeClr>
          </a:solidFill>
        </p:grpSpPr>
        <p:sp>
          <p:nvSpPr>
            <p:cNvPr id="33" name="Freeform 10"/>
            <p:cNvSpPr>
              <a:spLocks/>
            </p:cNvSpPr>
            <p:nvPr/>
          </p:nvSpPr>
          <p:spPr bwMode="auto">
            <a:xfrm>
              <a:off x="4013" y="2425"/>
              <a:ext cx="1547" cy="1968"/>
            </a:xfrm>
            <a:custGeom>
              <a:avLst/>
              <a:gdLst>
                <a:gd name="T0" fmla="*/ 869 w 1547"/>
                <a:gd name="T1" fmla="*/ 0 h 1968"/>
                <a:gd name="T2" fmla="*/ 602 w 1547"/>
                <a:gd name="T3" fmla="*/ 60 h 1968"/>
                <a:gd name="T4" fmla="*/ 461 w 1547"/>
                <a:gd name="T5" fmla="*/ 195 h 1968"/>
                <a:gd name="T6" fmla="*/ 527 w 1547"/>
                <a:gd name="T7" fmla="*/ 421 h 1968"/>
                <a:gd name="T8" fmla="*/ 302 w 1547"/>
                <a:gd name="T9" fmla="*/ 557 h 1968"/>
                <a:gd name="T10" fmla="*/ 116 w 1547"/>
                <a:gd name="T11" fmla="*/ 752 h 1968"/>
                <a:gd name="T12" fmla="*/ 10 w 1547"/>
                <a:gd name="T13" fmla="*/ 1018 h 1968"/>
                <a:gd name="T14" fmla="*/ 0 w 1547"/>
                <a:gd name="T15" fmla="*/ 1310 h 1968"/>
                <a:gd name="T16" fmla="*/ 105 w 1547"/>
                <a:gd name="T17" fmla="*/ 1581 h 1968"/>
                <a:gd name="T18" fmla="*/ 376 w 1547"/>
                <a:gd name="T19" fmla="*/ 1821 h 1968"/>
                <a:gd name="T20" fmla="*/ 769 w 1547"/>
                <a:gd name="T21" fmla="*/ 1957 h 1968"/>
                <a:gd name="T22" fmla="*/ 1094 w 1547"/>
                <a:gd name="T23" fmla="*/ 1951 h 1968"/>
                <a:gd name="T24" fmla="*/ 1321 w 1547"/>
                <a:gd name="T25" fmla="*/ 1792 h 1968"/>
                <a:gd name="T26" fmla="*/ 1487 w 1547"/>
                <a:gd name="T27" fmla="*/ 1550 h 1968"/>
                <a:gd name="T28" fmla="*/ 1547 w 1547"/>
                <a:gd name="T29" fmla="*/ 1275 h 1968"/>
                <a:gd name="T30" fmla="*/ 1491 w 1547"/>
                <a:gd name="T31" fmla="*/ 979 h 1968"/>
                <a:gd name="T32" fmla="*/ 1305 w 1547"/>
                <a:gd name="T33" fmla="*/ 687 h 1968"/>
                <a:gd name="T34" fmla="*/ 1115 w 1547"/>
                <a:gd name="T35" fmla="*/ 551 h 1968"/>
                <a:gd name="T36" fmla="*/ 883 w 1547"/>
                <a:gd name="T37" fmla="*/ 476 h 1968"/>
                <a:gd name="T38" fmla="*/ 989 w 1547"/>
                <a:gd name="T39" fmla="*/ 567 h 1968"/>
                <a:gd name="T40" fmla="*/ 1160 w 1547"/>
                <a:gd name="T41" fmla="*/ 632 h 1968"/>
                <a:gd name="T42" fmla="*/ 1321 w 1547"/>
                <a:gd name="T43" fmla="*/ 822 h 1968"/>
                <a:gd name="T44" fmla="*/ 1416 w 1547"/>
                <a:gd name="T45" fmla="*/ 979 h 1968"/>
                <a:gd name="T46" fmla="*/ 1476 w 1547"/>
                <a:gd name="T47" fmla="*/ 1229 h 1968"/>
                <a:gd name="T48" fmla="*/ 1446 w 1547"/>
                <a:gd name="T49" fmla="*/ 1445 h 1968"/>
                <a:gd name="T50" fmla="*/ 1340 w 1547"/>
                <a:gd name="T51" fmla="*/ 1651 h 1968"/>
                <a:gd name="T52" fmla="*/ 1206 w 1547"/>
                <a:gd name="T53" fmla="*/ 1801 h 1968"/>
                <a:gd name="T54" fmla="*/ 1040 w 1547"/>
                <a:gd name="T55" fmla="*/ 1891 h 1968"/>
                <a:gd name="T56" fmla="*/ 839 w 1547"/>
                <a:gd name="T57" fmla="*/ 1897 h 1968"/>
                <a:gd name="T58" fmla="*/ 542 w 1547"/>
                <a:gd name="T59" fmla="*/ 1821 h 1968"/>
                <a:gd name="T60" fmla="*/ 312 w 1547"/>
                <a:gd name="T61" fmla="*/ 1686 h 1968"/>
                <a:gd name="T62" fmla="*/ 161 w 1547"/>
                <a:gd name="T63" fmla="*/ 1530 h 1968"/>
                <a:gd name="T64" fmla="*/ 75 w 1547"/>
                <a:gd name="T65" fmla="*/ 1325 h 1968"/>
                <a:gd name="T66" fmla="*/ 75 w 1547"/>
                <a:gd name="T67" fmla="*/ 1039 h 1968"/>
                <a:gd name="T68" fmla="*/ 145 w 1547"/>
                <a:gd name="T69" fmla="*/ 813 h 1968"/>
                <a:gd name="T70" fmla="*/ 316 w 1547"/>
                <a:gd name="T71" fmla="*/ 632 h 1968"/>
                <a:gd name="T72" fmla="*/ 507 w 1547"/>
                <a:gd name="T73" fmla="*/ 522 h 1968"/>
                <a:gd name="T74" fmla="*/ 643 w 1547"/>
                <a:gd name="T75" fmla="*/ 466 h 1968"/>
                <a:gd name="T76" fmla="*/ 567 w 1547"/>
                <a:gd name="T77" fmla="*/ 220 h 1968"/>
                <a:gd name="T78" fmla="*/ 618 w 1547"/>
                <a:gd name="T79" fmla="*/ 150 h 1968"/>
                <a:gd name="T80" fmla="*/ 778 w 1547"/>
                <a:gd name="T81" fmla="*/ 85 h 1968"/>
                <a:gd name="T82" fmla="*/ 823 w 1547"/>
                <a:gd name="T83" fmla="*/ 236 h 1968"/>
                <a:gd name="T84" fmla="*/ 769 w 1547"/>
                <a:gd name="T85" fmla="*/ 586 h 1968"/>
                <a:gd name="T86" fmla="*/ 889 w 1547"/>
                <a:gd name="T87" fmla="*/ 673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7" h="1968">
                  <a:moveTo>
                    <a:pt x="889" y="673"/>
                  </a:moveTo>
                  <a:lnTo>
                    <a:pt x="869" y="0"/>
                  </a:lnTo>
                  <a:lnTo>
                    <a:pt x="778" y="15"/>
                  </a:lnTo>
                  <a:lnTo>
                    <a:pt x="602" y="60"/>
                  </a:lnTo>
                  <a:lnTo>
                    <a:pt x="497" y="115"/>
                  </a:lnTo>
                  <a:lnTo>
                    <a:pt x="461" y="195"/>
                  </a:lnTo>
                  <a:lnTo>
                    <a:pt x="523" y="371"/>
                  </a:lnTo>
                  <a:lnTo>
                    <a:pt x="527" y="421"/>
                  </a:lnTo>
                  <a:lnTo>
                    <a:pt x="407" y="481"/>
                  </a:lnTo>
                  <a:lnTo>
                    <a:pt x="302" y="557"/>
                  </a:lnTo>
                  <a:lnTo>
                    <a:pt x="221" y="642"/>
                  </a:lnTo>
                  <a:lnTo>
                    <a:pt x="116" y="752"/>
                  </a:lnTo>
                  <a:lnTo>
                    <a:pt x="45" y="873"/>
                  </a:lnTo>
                  <a:lnTo>
                    <a:pt x="10" y="1018"/>
                  </a:lnTo>
                  <a:lnTo>
                    <a:pt x="0" y="1138"/>
                  </a:lnTo>
                  <a:lnTo>
                    <a:pt x="0" y="1310"/>
                  </a:lnTo>
                  <a:lnTo>
                    <a:pt x="40" y="1486"/>
                  </a:lnTo>
                  <a:lnTo>
                    <a:pt x="105" y="1581"/>
                  </a:lnTo>
                  <a:lnTo>
                    <a:pt x="226" y="1701"/>
                  </a:lnTo>
                  <a:lnTo>
                    <a:pt x="376" y="1821"/>
                  </a:lnTo>
                  <a:lnTo>
                    <a:pt x="552" y="1906"/>
                  </a:lnTo>
                  <a:lnTo>
                    <a:pt x="769" y="1957"/>
                  </a:lnTo>
                  <a:lnTo>
                    <a:pt x="974" y="1968"/>
                  </a:lnTo>
                  <a:lnTo>
                    <a:pt x="1094" y="1951"/>
                  </a:lnTo>
                  <a:lnTo>
                    <a:pt x="1200" y="1891"/>
                  </a:lnTo>
                  <a:lnTo>
                    <a:pt x="1321" y="1792"/>
                  </a:lnTo>
                  <a:lnTo>
                    <a:pt x="1386" y="1686"/>
                  </a:lnTo>
                  <a:lnTo>
                    <a:pt x="1487" y="1550"/>
                  </a:lnTo>
                  <a:lnTo>
                    <a:pt x="1522" y="1424"/>
                  </a:lnTo>
                  <a:lnTo>
                    <a:pt x="1547" y="1275"/>
                  </a:lnTo>
                  <a:lnTo>
                    <a:pt x="1532" y="1124"/>
                  </a:lnTo>
                  <a:lnTo>
                    <a:pt x="1491" y="979"/>
                  </a:lnTo>
                  <a:lnTo>
                    <a:pt x="1416" y="828"/>
                  </a:lnTo>
                  <a:lnTo>
                    <a:pt x="1305" y="687"/>
                  </a:lnTo>
                  <a:lnTo>
                    <a:pt x="1216" y="597"/>
                  </a:lnTo>
                  <a:lnTo>
                    <a:pt x="1115" y="551"/>
                  </a:lnTo>
                  <a:lnTo>
                    <a:pt x="980" y="497"/>
                  </a:lnTo>
                  <a:lnTo>
                    <a:pt x="883" y="476"/>
                  </a:lnTo>
                  <a:lnTo>
                    <a:pt x="883" y="536"/>
                  </a:lnTo>
                  <a:lnTo>
                    <a:pt x="989" y="567"/>
                  </a:lnTo>
                  <a:lnTo>
                    <a:pt x="1080" y="586"/>
                  </a:lnTo>
                  <a:lnTo>
                    <a:pt x="1160" y="632"/>
                  </a:lnTo>
                  <a:lnTo>
                    <a:pt x="1251" y="723"/>
                  </a:lnTo>
                  <a:lnTo>
                    <a:pt x="1321" y="822"/>
                  </a:lnTo>
                  <a:lnTo>
                    <a:pt x="1367" y="888"/>
                  </a:lnTo>
                  <a:lnTo>
                    <a:pt x="1416" y="979"/>
                  </a:lnTo>
                  <a:lnTo>
                    <a:pt x="1456" y="1109"/>
                  </a:lnTo>
                  <a:lnTo>
                    <a:pt x="1476" y="1229"/>
                  </a:lnTo>
                  <a:lnTo>
                    <a:pt x="1476" y="1335"/>
                  </a:lnTo>
                  <a:lnTo>
                    <a:pt x="1446" y="1445"/>
                  </a:lnTo>
                  <a:lnTo>
                    <a:pt x="1411" y="1550"/>
                  </a:lnTo>
                  <a:lnTo>
                    <a:pt x="1340" y="1651"/>
                  </a:lnTo>
                  <a:lnTo>
                    <a:pt x="1276" y="1730"/>
                  </a:lnTo>
                  <a:lnTo>
                    <a:pt x="1206" y="1801"/>
                  </a:lnTo>
                  <a:lnTo>
                    <a:pt x="1115" y="1846"/>
                  </a:lnTo>
                  <a:lnTo>
                    <a:pt x="1040" y="1891"/>
                  </a:lnTo>
                  <a:lnTo>
                    <a:pt x="964" y="1906"/>
                  </a:lnTo>
                  <a:lnTo>
                    <a:pt x="839" y="1897"/>
                  </a:lnTo>
                  <a:lnTo>
                    <a:pt x="688" y="1877"/>
                  </a:lnTo>
                  <a:lnTo>
                    <a:pt x="542" y="1821"/>
                  </a:lnTo>
                  <a:lnTo>
                    <a:pt x="422" y="1761"/>
                  </a:lnTo>
                  <a:lnTo>
                    <a:pt x="312" y="1686"/>
                  </a:lnTo>
                  <a:lnTo>
                    <a:pt x="221" y="1606"/>
                  </a:lnTo>
                  <a:lnTo>
                    <a:pt x="161" y="1530"/>
                  </a:lnTo>
                  <a:lnTo>
                    <a:pt x="101" y="1440"/>
                  </a:lnTo>
                  <a:lnTo>
                    <a:pt x="75" y="1325"/>
                  </a:lnTo>
                  <a:lnTo>
                    <a:pt x="70" y="1169"/>
                  </a:lnTo>
                  <a:lnTo>
                    <a:pt x="75" y="1039"/>
                  </a:lnTo>
                  <a:lnTo>
                    <a:pt x="105" y="928"/>
                  </a:lnTo>
                  <a:lnTo>
                    <a:pt x="145" y="813"/>
                  </a:lnTo>
                  <a:lnTo>
                    <a:pt x="226" y="717"/>
                  </a:lnTo>
                  <a:lnTo>
                    <a:pt x="316" y="632"/>
                  </a:lnTo>
                  <a:lnTo>
                    <a:pt x="407" y="572"/>
                  </a:lnTo>
                  <a:lnTo>
                    <a:pt x="507" y="522"/>
                  </a:lnTo>
                  <a:lnTo>
                    <a:pt x="583" y="481"/>
                  </a:lnTo>
                  <a:lnTo>
                    <a:pt x="643" y="466"/>
                  </a:lnTo>
                  <a:lnTo>
                    <a:pt x="643" y="446"/>
                  </a:lnTo>
                  <a:lnTo>
                    <a:pt x="567" y="220"/>
                  </a:lnTo>
                  <a:lnTo>
                    <a:pt x="567" y="181"/>
                  </a:lnTo>
                  <a:lnTo>
                    <a:pt x="618" y="150"/>
                  </a:lnTo>
                  <a:lnTo>
                    <a:pt x="688" y="104"/>
                  </a:lnTo>
                  <a:lnTo>
                    <a:pt x="778" y="85"/>
                  </a:lnTo>
                  <a:lnTo>
                    <a:pt x="813" y="85"/>
                  </a:lnTo>
                  <a:lnTo>
                    <a:pt x="823" y="236"/>
                  </a:lnTo>
                  <a:lnTo>
                    <a:pt x="798" y="446"/>
                  </a:lnTo>
                  <a:lnTo>
                    <a:pt x="769" y="586"/>
                  </a:lnTo>
                  <a:lnTo>
                    <a:pt x="823" y="642"/>
                  </a:lnTo>
                  <a:lnTo>
                    <a:pt x="889"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11"/>
            <p:cNvSpPr>
              <a:spLocks/>
            </p:cNvSpPr>
            <p:nvPr/>
          </p:nvSpPr>
          <p:spPr bwMode="auto">
            <a:xfrm>
              <a:off x="4492" y="1945"/>
              <a:ext cx="246" cy="587"/>
            </a:xfrm>
            <a:custGeom>
              <a:avLst/>
              <a:gdLst>
                <a:gd name="T0" fmla="*/ 226 w 246"/>
                <a:gd name="T1" fmla="*/ 498 h 587"/>
                <a:gd name="T2" fmla="*/ 226 w 246"/>
                <a:gd name="T3" fmla="*/ 412 h 587"/>
                <a:gd name="T4" fmla="*/ 201 w 246"/>
                <a:gd name="T5" fmla="*/ 277 h 587"/>
                <a:gd name="T6" fmla="*/ 151 w 246"/>
                <a:gd name="T7" fmla="*/ 196 h 587"/>
                <a:gd name="T8" fmla="*/ 81 w 246"/>
                <a:gd name="T9" fmla="*/ 45 h 587"/>
                <a:gd name="T10" fmla="*/ 50 w 246"/>
                <a:gd name="T11" fmla="*/ 0 h 587"/>
                <a:gd name="T12" fmla="*/ 0 w 246"/>
                <a:gd name="T13" fmla="*/ 31 h 587"/>
                <a:gd name="T14" fmla="*/ 0 w 246"/>
                <a:gd name="T15" fmla="*/ 66 h 587"/>
                <a:gd name="T16" fmla="*/ 35 w 246"/>
                <a:gd name="T17" fmla="*/ 126 h 587"/>
                <a:gd name="T18" fmla="*/ 89 w 246"/>
                <a:gd name="T19" fmla="*/ 246 h 587"/>
                <a:gd name="T20" fmla="*/ 135 w 246"/>
                <a:gd name="T21" fmla="*/ 337 h 587"/>
                <a:gd name="T22" fmla="*/ 141 w 246"/>
                <a:gd name="T23" fmla="*/ 422 h 587"/>
                <a:gd name="T24" fmla="*/ 155 w 246"/>
                <a:gd name="T25" fmla="*/ 558 h 587"/>
                <a:gd name="T26" fmla="*/ 201 w 246"/>
                <a:gd name="T27" fmla="*/ 587 h 587"/>
                <a:gd name="T28" fmla="*/ 246 w 246"/>
                <a:gd name="T29" fmla="*/ 548 h 587"/>
                <a:gd name="T30" fmla="*/ 226 w 246"/>
                <a:gd name="T31" fmla="*/ 49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587">
                  <a:moveTo>
                    <a:pt x="226" y="498"/>
                  </a:moveTo>
                  <a:lnTo>
                    <a:pt x="226" y="412"/>
                  </a:lnTo>
                  <a:lnTo>
                    <a:pt x="201" y="277"/>
                  </a:lnTo>
                  <a:lnTo>
                    <a:pt x="151" y="196"/>
                  </a:lnTo>
                  <a:lnTo>
                    <a:pt x="81" y="45"/>
                  </a:lnTo>
                  <a:lnTo>
                    <a:pt x="50" y="0"/>
                  </a:lnTo>
                  <a:lnTo>
                    <a:pt x="0" y="31"/>
                  </a:lnTo>
                  <a:lnTo>
                    <a:pt x="0" y="66"/>
                  </a:lnTo>
                  <a:lnTo>
                    <a:pt x="35" y="126"/>
                  </a:lnTo>
                  <a:lnTo>
                    <a:pt x="89" y="246"/>
                  </a:lnTo>
                  <a:lnTo>
                    <a:pt x="135" y="337"/>
                  </a:lnTo>
                  <a:lnTo>
                    <a:pt x="141" y="422"/>
                  </a:lnTo>
                  <a:lnTo>
                    <a:pt x="155" y="558"/>
                  </a:lnTo>
                  <a:lnTo>
                    <a:pt x="201" y="587"/>
                  </a:lnTo>
                  <a:lnTo>
                    <a:pt x="246" y="548"/>
                  </a:lnTo>
                  <a:lnTo>
                    <a:pt x="226" y="4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12"/>
            <p:cNvSpPr>
              <a:spLocks/>
            </p:cNvSpPr>
            <p:nvPr/>
          </p:nvSpPr>
          <p:spPr bwMode="auto">
            <a:xfrm>
              <a:off x="4707" y="1957"/>
              <a:ext cx="267" cy="134"/>
            </a:xfrm>
            <a:custGeom>
              <a:avLst/>
              <a:gdLst>
                <a:gd name="T0" fmla="*/ 267 w 267"/>
                <a:gd name="T1" fmla="*/ 124 h 134"/>
                <a:gd name="T2" fmla="*/ 251 w 267"/>
                <a:gd name="T3" fmla="*/ 89 h 134"/>
                <a:gd name="T4" fmla="*/ 166 w 267"/>
                <a:gd name="T5" fmla="*/ 35 h 134"/>
                <a:gd name="T6" fmla="*/ 75 w 267"/>
                <a:gd name="T7" fmla="*/ 0 h 134"/>
                <a:gd name="T8" fmla="*/ 25 w 267"/>
                <a:gd name="T9" fmla="*/ 0 h 134"/>
                <a:gd name="T10" fmla="*/ 0 w 267"/>
                <a:gd name="T11" fmla="*/ 29 h 134"/>
                <a:gd name="T12" fmla="*/ 15 w 267"/>
                <a:gd name="T13" fmla="*/ 74 h 134"/>
                <a:gd name="T14" fmla="*/ 100 w 267"/>
                <a:gd name="T15" fmla="*/ 104 h 134"/>
                <a:gd name="T16" fmla="*/ 221 w 267"/>
                <a:gd name="T17" fmla="*/ 134 h 134"/>
                <a:gd name="T18" fmla="*/ 267 w 267"/>
                <a:gd name="T19"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7" h="134">
                  <a:moveTo>
                    <a:pt x="267" y="124"/>
                  </a:moveTo>
                  <a:lnTo>
                    <a:pt x="251" y="89"/>
                  </a:lnTo>
                  <a:lnTo>
                    <a:pt x="166" y="35"/>
                  </a:lnTo>
                  <a:lnTo>
                    <a:pt x="75" y="0"/>
                  </a:lnTo>
                  <a:lnTo>
                    <a:pt x="25" y="0"/>
                  </a:lnTo>
                  <a:lnTo>
                    <a:pt x="0" y="29"/>
                  </a:lnTo>
                  <a:lnTo>
                    <a:pt x="15" y="74"/>
                  </a:lnTo>
                  <a:lnTo>
                    <a:pt x="100" y="104"/>
                  </a:lnTo>
                  <a:lnTo>
                    <a:pt x="221" y="134"/>
                  </a:lnTo>
                  <a:lnTo>
                    <a:pt x="26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13"/>
            <p:cNvSpPr>
              <a:spLocks/>
            </p:cNvSpPr>
            <p:nvPr/>
          </p:nvSpPr>
          <p:spPr bwMode="auto">
            <a:xfrm>
              <a:off x="4644" y="1551"/>
              <a:ext cx="189" cy="246"/>
            </a:xfrm>
            <a:custGeom>
              <a:avLst/>
              <a:gdLst>
                <a:gd name="T0" fmla="*/ 180 w 189"/>
                <a:gd name="T1" fmla="*/ 0 h 246"/>
                <a:gd name="T2" fmla="*/ 189 w 189"/>
                <a:gd name="T3" fmla="*/ 35 h 246"/>
                <a:gd name="T4" fmla="*/ 135 w 189"/>
                <a:gd name="T5" fmla="*/ 155 h 246"/>
                <a:gd name="T6" fmla="*/ 91 w 189"/>
                <a:gd name="T7" fmla="*/ 215 h 246"/>
                <a:gd name="T8" fmla="*/ 56 w 189"/>
                <a:gd name="T9" fmla="*/ 246 h 246"/>
                <a:gd name="T10" fmla="*/ 16 w 189"/>
                <a:gd name="T11" fmla="*/ 246 h 246"/>
                <a:gd name="T12" fmla="*/ 0 w 189"/>
                <a:gd name="T13" fmla="*/ 215 h 246"/>
                <a:gd name="T14" fmla="*/ 11 w 189"/>
                <a:gd name="T15" fmla="*/ 170 h 246"/>
                <a:gd name="T16" fmla="*/ 116 w 189"/>
                <a:gd name="T17" fmla="*/ 64 h 246"/>
                <a:gd name="T18" fmla="*/ 180 w 189"/>
                <a:gd name="T1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46">
                  <a:moveTo>
                    <a:pt x="180" y="0"/>
                  </a:moveTo>
                  <a:lnTo>
                    <a:pt x="189" y="35"/>
                  </a:lnTo>
                  <a:lnTo>
                    <a:pt x="135" y="155"/>
                  </a:lnTo>
                  <a:lnTo>
                    <a:pt x="91" y="215"/>
                  </a:lnTo>
                  <a:lnTo>
                    <a:pt x="56" y="246"/>
                  </a:lnTo>
                  <a:lnTo>
                    <a:pt x="16" y="246"/>
                  </a:lnTo>
                  <a:lnTo>
                    <a:pt x="0" y="215"/>
                  </a:lnTo>
                  <a:lnTo>
                    <a:pt x="11" y="170"/>
                  </a:lnTo>
                  <a:lnTo>
                    <a:pt x="116" y="64"/>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14"/>
            <p:cNvSpPr>
              <a:spLocks/>
            </p:cNvSpPr>
            <p:nvPr/>
          </p:nvSpPr>
          <p:spPr bwMode="auto">
            <a:xfrm>
              <a:off x="4451" y="1444"/>
              <a:ext cx="100" cy="274"/>
            </a:xfrm>
            <a:custGeom>
              <a:avLst/>
              <a:gdLst>
                <a:gd name="T0" fmla="*/ 15 w 100"/>
                <a:gd name="T1" fmla="*/ 0 h 274"/>
                <a:gd name="T2" fmla="*/ 60 w 100"/>
                <a:gd name="T3" fmla="*/ 81 h 274"/>
                <a:gd name="T4" fmla="*/ 85 w 100"/>
                <a:gd name="T5" fmla="*/ 170 h 274"/>
                <a:gd name="T6" fmla="*/ 100 w 100"/>
                <a:gd name="T7" fmla="*/ 239 h 274"/>
                <a:gd name="T8" fmla="*/ 75 w 100"/>
                <a:gd name="T9" fmla="*/ 274 h 274"/>
                <a:gd name="T10" fmla="*/ 40 w 100"/>
                <a:gd name="T11" fmla="*/ 274 h 274"/>
                <a:gd name="T12" fmla="*/ 25 w 100"/>
                <a:gd name="T13" fmla="*/ 245 h 274"/>
                <a:gd name="T14" fmla="*/ 0 w 100"/>
                <a:gd name="T15" fmla="*/ 185 h 274"/>
                <a:gd name="T16" fmla="*/ 0 w 100"/>
                <a:gd name="T17" fmla="*/ 89 h 274"/>
                <a:gd name="T18" fmla="*/ 15 w 100"/>
                <a:gd name="T1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274">
                  <a:moveTo>
                    <a:pt x="15" y="0"/>
                  </a:moveTo>
                  <a:lnTo>
                    <a:pt x="60" y="81"/>
                  </a:lnTo>
                  <a:lnTo>
                    <a:pt x="85" y="170"/>
                  </a:lnTo>
                  <a:lnTo>
                    <a:pt x="100" y="239"/>
                  </a:lnTo>
                  <a:lnTo>
                    <a:pt x="75" y="274"/>
                  </a:lnTo>
                  <a:lnTo>
                    <a:pt x="40" y="274"/>
                  </a:lnTo>
                  <a:lnTo>
                    <a:pt x="25" y="245"/>
                  </a:lnTo>
                  <a:lnTo>
                    <a:pt x="0" y="185"/>
                  </a:lnTo>
                  <a:lnTo>
                    <a:pt x="0" y="89"/>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15"/>
            <p:cNvSpPr>
              <a:spLocks/>
            </p:cNvSpPr>
            <p:nvPr/>
          </p:nvSpPr>
          <p:spPr bwMode="auto">
            <a:xfrm>
              <a:off x="4098" y="1668"/>
              <a:ext cx="271" cy="136"/>
            </a:xfrm>
            <a:custGeom>
              <a:avLst/>
              <a:gdLst>
                <a:gd name="T0" fmla="*/ 0 w 271"/>
                <a:gd name="T1" fmla="*/ 0 h 136"/>
                <a:gd name="T2" fmla="*/ 130 w 271"/>
                <a:gd name="T3" fmla="*/ 16 h 136"/>
                <a:gd name="T4" fmla="*/ 226 w 271"/>
                <a:gd name="T5" fmla="*/ 41 h 136"/>
                <a:gd name="T6" fmla="*/ 271 w 271"/>
                <a:gd name="T7" fmla="*/ 76 h 136"/>
                <a:gd name="T8" fmla="*/ 255 w 271"/>
                <a:gd name="T9" fmla="*/ 122 h 136"/>
                <a:gd name="T10" fmla="*/ 226 w 271"/>
                <a:gd name="T11" fmla="*/ 136 h 136"/>
                <a:gd name="T12" fmla="*/ 149 w 271"/>
                <a:gd name="T13" fmla="*/ 116 h 136"/>
                <a:gd name="T14" fmla="*/ 0 w 2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136">
                  <a:moveTo>
                    <a:pt x="0" y="0"/>
                  </a:moveTo>
                  <a:lnTo>
                    <a:pt x="130" y="16"/>
                  </a:lnTo>
                  <a:lnTo>
                    <a:pt x="226" y="41"/>
                  </a:lnTo>
                  <a:lnTo>
                    <a:pt x="271" y="76"/>
                  </a:lnTo>
                  <a:lnTo>
                    <a:pt x="255" y="122"/>
                  </a:lnTo>
                  <a:lnTo>
                    <a:pt x="226" y="136"/>
                  </a:lnTo>
                  <a:lnTo>
                    <a:pt x="149" y="1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16"/>
            <p:cNvSpPr>
              <a:spLocks/>
            </p:cNvSpPr>
            <p:nvPr/>
          </p:nvSpPr>
          <p:spPr bwMode="auto">
            <a:xfrm>
              <a:off x="4067" y="1900"/>
              <a:ext cx="300" cy="209"/>
            </a:xfrm>
            <a:custGeom>
              <a:avLst/>
              <a:gdLst>
                <a:gd name="T0" fmla="*/ 16 w 300"/>
                <a:gd name="T1" fmla="*/ 149 h 209"/>
                <a:gd name="T2" fmla="*/ 76 w 300"/>
                <a:gd name="T3" fmla="*/ 83 h 209"/>
                <a:gd name="T4" fmla="*/ 172 w 300"/>
                <a:gd name="T5" fmla="*/ 24 h 209"/>
                <a:gd name="T6" fmla="*/ 257 w 300"/>
                <a:gd name="T7" fmla="*/ 0 h 209"/>
                <a:gd name="T8" fmla="*/ 292 w 300"/>
                <a:gd name="T9" fmla="*/ 0 h 209"/>
                <a:gd name="T10" fmla="*/ 300 w 300"/>
                <a:gd name="T11" fmla="*/ 44 h 209"/>
                <a:gd name="T12" fmla="*/ 276 w 300"/>
                <a:gd name="T13" fmla="*/ 74 h 209"/>
                <a:gd name="T14" fmla="*/ 211 w 300"/>
                <a:gd name="T15" fmla="*/ 89 h 209"/>
                <a:gd name="T16" fmla="*/ 151 w 300"/>
                <a:gd name="T17" fmla="*/ 89 h 209"/>
                <a:gd name="T18" fmla="*/ 81 w 300"/>
                <a:gd name="T19" fmla="*/ 133 h 209"/>
                <a:gd name="T20" fmla="*/ 21 w 300"/>
                <a:gd name="T21" fmla="*/ 189 h 209"/>
                <a:gd name="T22" fmla="*/ 0 w 300"/>
                <a:gd name="T23" fmla="*/ 209 h 209"/>
                <a:gd name="T24" fmla="*/ 16 w 300"/>
                <a:gd name="T25" fmla="*/ 14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0" h="209">
                  <a:moveTo>
                    <a:pt x="16" y="149"/>
                  </a:moveTo>
                  <a:lnTo>
                    <a:pt x="76" y="83"/>
                  </a:lnTo>
                  <a:lnTo>
                    <a:pt x="172" y="24"/>
                  </a:lnTo>
                  <a:lnTo>
                    <a:pt x="257" y="0"/>
                  </a:lnTo>
                  <a:lnTo>
                    <a:pt x="292" y="0"/>
                  </a:lnTo>
                  <a:lnTo>
                    <a:pt x="300" y="44"/>
                  </a:lnTo>
                  <a:lnTo>
                    <a:pt x="276" y="74"/>
                  </a:lnTo>
                  <a:lnTo>
                    <a:pt x="211" y="89"/>
                  </a:lnTo>
                  <a:lnTo>
                    <a:pt x="151" y="89"/>
                  </a:lnTo>
                  <a:lnTo>
                    <a:pt x="81" y="133"/>
                  </a:lnTo>
                  <a:lnTo>
                    <a:pt x="21" y="189"/>
                  </a:lnTo>
                  <a:lnTo>
                    <a:pt x="0" y="209"/>
                  </a:lnTo>
                  <a:lnTo>
                    <a:pt x="16"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17"/>
            <p:cNvSpPr>
              <a:spLocks/>
            </p:cNvSpPr>
            <p:nvPr/>
          </p:nvSpPr>
          <p:spPr bwMode="auto">
            <a:xfrm>
              <a:off x="4392" y="2078"/>
              <a:ext cx="79" cy="151"/>
            </a:xfrm>
            <a:custGeom>
              <a:avLst/>
              <a:gdLst>
                <a:gd name="T0" fmla="*/ 37 w 79"/>
                <a:gd name="T1" fmla="*/ 151 h 151"/>
                <a:gd name="T2" fmla="*/ 0 w 79"/>
                <a:gd name="T3" fmla="*/ 87 h 151"/>
                <a:gd name="T4" fmla="*/ 0 w 79"/>
                <a:gd name="T5" fmla="*/ 27 h 151"/>
                <a:gd name="T6" fmla="*/ 44 w 79"/>
                <a:gd name="T7" fmla="*/ 0 h 151"/>
                <a:gd name="T8" fmla="*/ 79 w 79"/>
                <a:gd name="T9" fmla="*/ 31 h 151"/>
                <a:gd name="T10" fmla="*/ 59 w 79"/>
                <a:gd name="T11" fmla="*/ 91 h 151"/>
                <a:gd name="T12" fmla="*/ 37 w 79"/>
                <a:gd name="T13" fmla="*/ 151 h 151"/>
              </a:gdLst>
              <a:ahLst/>
              <a:cxnLst>
                <a:cxn ang="0">
                  <a:pos x="T0" y="T1"/>
                </a:cxn>
                <a:cxn ang="0">
                  <a:pos x="T2" y="T3"/>
                </a:cxn>
                <a:cxn ang="0">
                  <a:pos x="T4" y="T5"/>
                </a:cxn>
                <a:cxn ang="0">
                  <a:pos x="T6" y="T7"/>
                </a:cxn>
                <a:cxn ang="0">
                  <a:pos x="T8" y="T9"/>
                </a:cxn>
                <a:cxn ang="0">
                  <a:pos x="T10" y="T11"/>
                </a:cxn>
                <a:cxn ang="0">
                  <a:pos x="T12" y="T13"/>
                </a:cxn>
              </a:cxnLst>
              <a:rect l="0" t="0" r="r" b="b"/>
              <a:pathLst>
                <a:path w="79" h="151">
                  <a:moveTo>
                    <a:pt x="37" y="151"/>
                  </a:moveTo>
                  <a:lnTo>
                    <a:pt x="0" y="87"/>
                  </a:lnTo>
                  <a:lnTo>
                    <a:pt x="0" y="27"/>
                  </a:lnTo>
                  <a:lnTo>
                    <a:pt x="44" y="0"/>
                  </a:lnTo>
                  <a:lnTo>
                    <a:pt x="79" y="31"/>
                  </a:lnTo>
                  <a:lnTo>
                    <a:pt x="59" y="91"/>
                  </a:lnTo>
                  <a:lnTo>
                    <a:pt x="3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7" name="Rectangle 26"/>
          <p:cNvSpPr/>
          <p:nvPr/>
        </p:nvSpPr>
        <p:spPr>
          <a:xfrm>
            <a:off x="5075237" y="5297940"/>
            <a:ext cx="1858912" cy="1200329"/>
          </a:xfrm>
          <a:prstGeom prst="rect">
            <a:avLst/>
          </a:prstGeom>
        </p:spPr>
        <p:txBody>
          <a:bodyPr wrap="square">
            <a:spAutoFit/>
          </a:bodyPr>
          <a:lstStyle/>
          <a:p>
            <a:pPr algn="ctr"/>
            <a:r>
              <a:rPr lang="en-US" dirty="0" smtClean="0">
                <a:solidFill>
                  <a:srgbClr val="FFFFFF"/>
                </a:solidFill>
              </a:rPr>
              <a:t>Insecure</a:t>
            </a:r>
          </a:p>
          <a:p>
            <a:pPr algn="ctr"/>
            <a:r>
              <a:rPr lang="en-US" dirty="0" smtClean="0">
                <a:solidFill>
                  <a:srgbClr val="FFFFFF"/>
                </a:solidFill>
              </a:rPr>
              <a:t>devices and storage locations</a:t>
            </a:r>
            <a:endParaRPr lang="en-US" dirty="0">
              <a:solidFill>
                <a:srgbClr val="FFFFFF"/>
              </a:solidFill>
            </a:endParaRPr>
          </a:p>
        </p:txBody>
      </p:sp>
      <p:sp>
        <p:nvSpPr>
          <p:cNvPr id="42" name="Rectangle 41"/>
          <p:cNvSpPr/>
          <p:nvPr/>
        </p:nvSpPr>
        <p:spPr>
          <a:xfrm>
            <a:off x="7208837" y="5326062"/>
            <a:ext cx="1858912" cy="1200329"/>
          </a:xfrm>
          <a:prstGeom prst="rect">
            <a:avLst/>
          </a:prstGeom>
        </p:spPr>
        <p:txBody>
          <a:bodyPr wrap="square">
            <a:spAutoFit/>
          </a:bodyPr>
          <a:lstStyle/>
          <a:p>
            <a:pPr algn="ctr"/>
            <a:r>
              <a:rPr lang="en-US" dirty="0">
                <a:solidFill>
                  <a:srgbClr val="FFFFFF"/>
                </a:solidFill>
              </a:rPr>
              <a:t>Proliferation of </a:t>
            </a:r>
            <a:r>
              <a:rPr lang="en-US" dirty="0" smtClean="0">
                <a:solidFill>
                  <a:srgbClr val="FFFFFF"/>
                </a:solidFill>
              </a:rPr>
              <a:t>unmanaged business-critical solutions</a:t>
            </a:r>
            <a:endParaRPr lang="en-US" dirty="0">
              <a:solidFill>
                <a:srgbClr val="FFFFFF"/>
              </a:solidFill>
            </a:endParaRPr>
          </a:p>
        </p:txBody>
      </p:sp>
      <p:grpSp>
        <p:nvGrpSpPr>
          <p:cNvPr id="43" name="Group 18"/>
          <p:cNvGrpSpPr>
            <a:grpSpLocks/>
          </p:cNvGrpSpPr>
          <p:nvPr/>
        </p:nvGrpSpPr>
        <p:grpSpPr bwMode="auto">
          <a:xfrm>
            <a:off x="2941637" y="2755901"/>
            <a:ext cx="1893888" cy="4110038"/>
            <a:chOff x="4013" y="1444"/>
            <a:chExt cx="1547" cy="2949"/>
          </a:xfrm>
          <a:solidFill>
            <a:schemeClr val="accent1">
              <a:lumMod val="50000"/>
            </a:schemeClr>
          </a:solidFill>
        </p:grpSpPr>
        <p:sp>
          <p:nvSpPr>
            <p:cNvPr id="44" name="Freeform 10"/>
            <p:cNvSpPr>
              <a:spLocks/>
            </p:cNvSpPr>
            <p:nvPr/>
          </p:nvSpPr>
          <p:spPr bwMode="auto">
            <a:xfrm>
              <a:off x="4013" y="2425"/>
              <a:ext cx="1547" cy="1968"/>
            </a:xfrm>
            <a:custGeom>
              <a:avLst/>
              <a:gdLst>
                <a:gd name="T0" fmla="*/ 869 w 1547"/>
                <a:gd name="T1" fmla="*/ 0 h 1968"/>
                <a:gd name="T2" fmla="*/ 602 w 1547"/>
                <a:gd name="T3" fmla="*/ 60 h 1968"/>
                <a:gd name="T4" fmla="*/ 461 w 1547"/>
                <a:gd name="T5" fmla="*/ 195 h 1968"/>
                <a:gd name="T6" fmla="*/ 527 w 1547"/>
                <a:gd name="T7" fmla="*/ 421 h 1968"/>
                <a:gd name="T8" fmla="*/ 302 w 1547"/>
                <a:gd name="T9" fmla="*/ 557 h 1968"/>
                <a:gd name="T10" fmla="*/ 116 w 1547"/>
                <a:gd name="T11" fmla="*/ 752 h 1968"/>
                <a:gd name="T12" fmla="*/ 10 w 1547"/>
                <a:gd name="T13" fmla="*/ 1018 h 1968"/>
                <a:gd name="T14" fmla="*/ 0 w 1547"/>
                <a:gd name="T15" fmla="*/ 1310 h 1968"/>
                <a:gd name="T16" fmla="*/ 105 w 1547"/>
                <a:gd name="T17" fmla="*/ 1581 h 1968"/>
                <a:gd name="T18" fmla="*/ 376 w 1547"/>
                <a:gd name="T19" fmla="*/ 1821 h 1968"/>
                <a:gd name="T20" fmla="*/ 769 w 1547"/>
                <a:gd name="T21" fmla="*/ 1957 h 1968"/>
                <a:gd name="T22" fmla="*/ 1094 w 1547"/>
                <a:gd name="T23" fmla="*/ 1951 h 1968"/>
                <a:gd name="T24" fmla="*/ 1321 w 1547"/>
                <a:gd name="T25" fmla="*/ 1792 h 1968"/>
                <a:gd name="T26" fmla="*/ 1487 w 1547"/>
                <a:gd name="T27" fmla="*/ 1550 h 1968"/>
                <a:gd name="T28" fmla="*/ 1547 w 1547"/>
                <a:gd name="T29" fmla="*/ 1275 h 1968"/>
                <a:gd name="T30" fmla="*/ 1491 w 1547"/>
                <a:gd name="T31" fmla="*/ 979 h 1968"/>
                <a:gd name="T32" fmla="*/ 1305 w 1547"/>
                <a:gd name="T33" fmla="*/ 687 h 1968"/>
                <a:gd name="T34" fmla="*/ 1115 w 1547"/>
                <a:gd name="T35" fmla="*/ 551 h 1968"/>
                <a:gd name="T36" fmla="*/ 883 w 1547"/>
                <a:gd name="T37" fmla="*/ 476 h 1968"/>
                <a:gd name="T38" fmla="*/ 989 w 1547"/>
                <a:gd name="T39" fmla="*/ 567 h 1968"/>
                <a:gd name="T40" fmla="*/ 1160 w 1547"/>
                <a:gd name="T41" fmla="*/ 632 h 1968"/>
                <a:gd name="T42" fmla="*/ 1321 w 1547"/>
                <a:gd name="T43" fmla="*/ 822 h 1968"/>
                <a:gd name="T44" fmla="*/ 1416 w 1547"/>
                <a:gd name="T45" fmla="*/ 979 h 1968"/>
                <a:gd name="T46" fmla="*/ 1476 w 1547"/>
                <a:gd name="T47" fmla="*/ 1229 h 1968"/>
                <a:gd name="T48" fmla="*/ 1446 w 1547"/>
                <a:gd name="T49" fmla="*/ 1445 h 1968"/>
                <a:gd name="T50" fmla="*/ 1340 w 1547"/>
                <a:gd name="T51" fmla="*/ 1651 h 1968"/>
                <a:gd name="T52" fmla="*/ 1206 w 1547"/>
                <a:gd name="T53" fmla="*/ 1801 h 1968"/>
                <a:gd name="T54" fmla="*/ 1040 w 1547"/>
                <a:gd name="T55" fmla="*/ 1891 h 1968"/>
                <a:gd name="T56" fmla="*/ 839 w 1547"/>
                <a:gd name="T57" fmla="*/ 1897 h 1968"/>
                <a:gd name="T58" fmla="*/ 542 w 1547"/>
                <a:gd name="T59" fmla="*/ 1821 h 1968"/>
                <a:gd name="T60" fmla="*/ 312 w 1547"/>
                <a:gd name="T61" fmla="*/ 1686 h 1968"/>
                <a:gd name="T62" fmla="*/ 161 w 1547"/>
                <a:gd name="T63" fmla="*/ 1530 h 1968"/>
                <a:gd name="T64" fmla="*/ 75 w 1547"/>
                <a:gd name="T65" fmla="*/ 1325 h 1968"/>
                <a:gd name="T66" fmla="*/ 75 w 1547"/>
                <a:gd name="T67" fmla="*/ 1039 h 1968"/>
                <a:gd name="T68" fmla="*/ 145 w 1547"/>
                <a:gd name="T69" fmla="*/ 813 h 1968"/>
                <a:gd name="T70" fmla="*/ 316 w 1547"/>
                <a:gd name="T71" fmla="*/ 632 h 1968"/>
                <a:gd name="T72" fmla="*/ 507 w 1547"/>
                <a:gd name="T73" fmla="*/ 522 h 1968"/>
                <a:gd name="T74" fmla="*/ 643 w 1547"/>
                <a:gd name="T75" fmla="*/ 466 h 1968"/>
                <a:gd name="T76" fmla="*/ 567 w 1547"/>
                <a:gd name="T77" fmla="*/ 220 h 1968"/>
                <a:gd name="T78" fmla="*/ 618 w 1547"/>
                <a:gd name="T79" fmla="*/ 150 h 1968"/>
                <a:gd name="T80" fmla="*/ 778 w 1547"/>
                <a:gd name="T81" fmla="*/ 85 h 1968"/>
                <a:gd name="T82" fmla="*/ 823 w 1547"/>
                <a:gd name="T83" fmla="*/ 236 h 1968"/>
                <a:gd name="T84" fmla="*/ 769 w 1547"/>
                <a:gd name="T85" fmla="*/ 586 h 1968"/>
                <a:gd name="T86" fmla="*/ 889 w 1547"/>
                <a:gd name="T87" fmla="*/ 673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7" h="1968">
                  <a:moveTo>
                    <a:pt x="889" y="673"/>
                  </a:moveTo>
                  <a:lnTo>
                    <a:pt x="869" y="0"/>
                  </a:lnTo>
                  <a:lnTo>
                    <a:pt x="778" y="15"/>
                  </a:lnTo>
                  <a:lnTo>
                    <a:pt x="602" y="60"/>
                  </a:lnTo>
                  <a:lnTo>
                    <a:pt x="497" y="115"/>
                  </a:lnTo>
                  <a:lnTo>
                    <a:pt x="461" y="195"/>
                  </a:lnTo>
                  <a:lnTo>
                    <a:pt x="523" y="371"/>
                  </a:lnTo>
                  <a:lnTo>
                    <a:pt x="527" y="421"/>
                  </a:lnTo>
                  <a:lnTo>
                    <a:pt x="407" y="481"/>
                  </a:lnTo>
                  <a:lnTo>
                    <a:pt x="302" y="557"/>
                  </a:lnTo>
                  <a:lnTo>
                    <a:pt x="221" y="642"/>
                  </a:lnTo>
                  <a:lnTo>
                    <a:pt x="116" y="752"/>
                  </a:lnTo>
                  <a:lnTo>
                    <a:pt x="45" y="873"/>
                  </a:lnTo>
                  <a:lnTo>
                    <a:pt x="10" y="1018"/>
                  </a:lnTo>
                  <a:lnTo>
                    <a:pt x="0" y="1138"/>
                  </a:lnTo>
                  <a:lnTo>
                    <a:pt x="0" y="1310"/>
                  </a:lnTo>
                  <a:lnTo>
                    <a:pt x="40" y="1486"/>
                  </a:lnTo>
                  <a:lnTo>
                    <a:pt x="105" y="1581"/>
                  </a:lnTo>
                  <a:lnTo>
                    <a:pt x="226" y="1701"/>
                  </a:lnTo>
                  <a:lnTo>
                    <a:pt x="376" y="1821"/>
                  </a:lnTo>
                  <a:lnTo>
                    <a:pt x="552" y="1906"/>
                  </a:lnTo>
                  <a:lnTo>
                    <a:pt x="769" y="1957"/>
                  </a:lnTo>
                  <a:lnTo>
                    <a:pt x="974" y="1968"/>
                  </a:lnTo>
                  <a:lnTo>
                    <a:pt x="1094" y="1951"/>
                  </a:lnTo>
                  <a:lnTo>
                    <a:pt x="1200" y="1891"/>
                  </a:lnTo>
                  <a:lnTo>
                    <a:pt x="1321" y="1792"/>
                  </a:lnTo>
                  <a:lnTo>
                    <a:pt x="1386" y="1686"/>
                  </a:lnTo>
                  <a:lnTo>
                    <a:pt x="1487" y="1550"/>
                  </a:lnTo>
                  <a:lnTo>
                    <a:pt x="1522" y="1424"/>
                  </a:lnTo>
                  <a:lnTo>
                    <a:pt x="1547" y="1275"/>
                  </a:lnTo>
                  <a:lnTo>
                    <a:pt x="1532" y="1124"/>
                  </a:lnTo>
                  <a:lnTo>
                    <a:pt x="1491" y="979"/>
                  </a:lnTo>
                  <a:lnTo>
                    <a:pt x="1416" y="828"/>
                  </a:lnTo>
                  <a:lnTo>
                    <a:pt x="1305" y="687"/>
                  </a:lnTo>
                  <a:lnTo>
                    <a:pt x="1216" y="597"/>
                  </a:lnTo>
                  <a:lnTo>
                    <a:pt x="1115" y="551"/>
                  </a:lnTo>
                  <a:lnTo>
                    <a:pt x="980" y="497"/>
                  </a:lnTo>
                  <a:lnTo>
                    <a:pt x="883" y="476"/>
                  </a:lnTo>
                  <a:lnTo>
                    <a:pt x="883" y="536"/>
                  </a:lnTo>
                  <a:lnTo>
                    <a:pt x="989" y="567"/>
                  </a:lnTo>
                  <a:lnTo>
                    <a:pt x="1080" y="586"/>
                  </a:lnTo>
                  <a:lnTo>
                    <a:pt x="1160" y="632"/>
                  </a:lnTo>
                  <a:lnTo>
                    <a:pt x="1251" y="723"/>
                  </a:lnTo>
                  <a:lnTo>
                    <a:pt x="1321" y="822"/>
                  </a:lnTo>
                  <a:lnTo>
                    <a:pt x="1367" y="888"/>
                  </a:lnTo>
                  <a:lnTo>
                    <a:pt x="1416" y="979"/>
                  </a:lnTo>
                  <a:lnTo>
                    <a:pt x="1456" y="1109"/>
                  </a:lnTo>
                  <a:lnTo>
                    <a:pt x="1476" y="1229"/>
                  </a:lnTo>
                  <a:lnTo>
                    <a:pt x="1476" y="1335"/>
                  </a:lnTo>
                  <a:lnTo>
                    <a:pt x="1446" y="1445"/>
                  </a:lnTo>
                  <a:lnTo>
                    <a:pt x="1411" y="1550"/>
                  </a:lnTo>
                  <a:lnTo>
                    <a:pt x="1340" y="1651"/>
                  </a:lnTo>
                  <a:lnTo>
                    <a:pt x="1276" y="1730"/>
                  </a:lnTo>
                  <a:lnTo>
                    <a:pt x="1206" y="1801"/>
                  </a:lnTo>
                  <a:lnTo>
                    <a:pt x="1115" y="1846"/>
                  </a:lnTo>
                  <a:lnTo>
                    <a:pt x="1040" y="1891"/>
                  </a:lnTo>
                  <a:lnTo>
                    <a:pt x="964" y="1906"/>
                  </a:lnTo>
                  <a:lnTo>
                    <a:pt x="839" y="1897"/>
                  </a:lnTo>
                  <a:lnTo>
                    <a:pt x="688" y="1877"/>
                  </a:lnTo>
                  <a:lnTo>
                    <a:pt x="542" y="1821"/>
                  </a:lnTo>
                  <a:lnTo>
                    <a:pt x="422" y="1761"/>
                  </a:lnTo>
                  <a:lnTo>
                    <a:pt x="312" y="1686"/>
                  </a:lnTo>
                  <a:lnTo>
                    <a:pt x="221" y="1606"/>
                  </a:lnTo>
                  <a:lnTo>
                    <a:pt x="161" y="1530"/>
                  </a:lnTo>
                  <a:lnTo>
                    <a:pt x="101" y="1440"/>
                  </a:lnTo>
                  <a:lnTo>
                    <a:pt x="75" y="1325"/>
                  </a:lnTo>
                  <a:lnTo>
                    <a:pt x="70" y="1169"/>
                  </a:lnTo>
                  <a:lnTo>
                    <a:pt x="75" y="1039"/>
                  </a:lnTo>
                  <a:lnTo>
                    <a:pt x="105" y="928"/>
                  </a:lnTo>
                  <a:lnTo>
                    <a:pt x="145" y="813"/>
                  </a:lnTo>
                  <a:lnTo>
                    <a:pt x="226" y="717"/>
                  </a:lnTo>
                  <a:lnTo>
                    <a:pt x="316" y="632"/>
                  </a:lnTo>
                  <a:lnTo>
                    <a:pt x="407" y="572"/>
                  </a:lnTo>
                  <a:lnTo>
                    <a:pt x="507" y="522"/>
                  </a:lnTo>
                  <a:lnTo>
                    <a:pt x="583" y="481"/>
                  </a:lnTo>
                  <a:lnTo>
                    <a:pt x="643" y="466"/>
                  </a:lnTo>
                  <a:lnTo>
                    <a:pt x="643" y="446"/>
                  </a:lnTo>
                  <a:lnTo>
                    <a:pt x="567" y="220"/>
                  </a:lnTo>
                  <a:lnTo>
                    <a:pt x="567" y="181"/>
                  </a:lnTo>
                  <a:lnTo>
                    <a:pt x="618" y="150"/>
                  </a:lnTo>
                  <a:lnTo>
                    <a:pt x="688" y="104"/>
                  </a:lnTo>
                  <a:lnTo>
                    <a:pt x="778" y="85"/>
                  </a:lnTo>
                  <a:lnTo>
                    <a:pt x="813" y="85"/>
                  </a:lnTo>
                  <a:lnTo>
                    <a:pt x="823" y="236"/>
                  </a:lnTo>
                  <a:lnTo>
                    <a:pt x="798" y="446"/>
                  </a:lnTo>
                  <a:lnTo>
                    <a:pt x="769" y="586"/>
                  </a:lnTo>
                  <a:lnTo>
                    <a:pt x="823" y="642"/>
                  </a:lnTo>
                  <a:lnTo>
                    <a:pt x="889"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11"/>
            <p:cNvSpPr>
              <a:spLocks/>
            </p:cNvSpPr>
            <p:nvPr/>
          </p:nvSpPr>
          <p:spPr bwMode="auto">
            <a:xfrm>
              <a:off x="4492" y="1945"/>
              <a:ext cx="246" cy="587"/>
            </a:xfrm>
            <a:custGeom>
              <a:avLst/>
              <a:gdLst>
                <a:gd name="T0" fmla="*/ 226 w 246"/>
                <a:gd name="T1" fmla="*/ 498 h 587"/>
                <a:gd name="T2" fmla="*/ 226 w 246"/>
                <a:gd name="T3" fmla="*/ 412 h 587"/>
                <a:gd name="T4" fmla="*/ 201 w 246"/>
                <a:gd name="T5" fmla="*/ 277 h 587"/>
                <a:gd name="T6" fmla="*/ 151 w 246"/>
                <a:gd name="T7" fmla="*/ 196 h 587"/>
                <a:gd name="T8" fmla="*/ 81 w 246"/>
                <a:gd name="T9" fmla="*/ 45 h 587"/>
                <a:gd name="T10" fmla="*/ 50 w 246"/>
                <a:gd name="T11" fmla="*/ 0 h 587"/>
                <a:gd name="T12" fmla="*/ 0 w 246"/>
                <a:gd name="T13" fmla="*/ 31 h 587"/>
                <a:gd name="T14" fmla="*/ 0 w 246"/>
                <a:gd name="T15" fmla="*/ 66 h 587"/>
                <a:gd name="T16" fmla="*/ 35 w 246"/>
                <a:gd name="T17" fmla="*/ 126 h 587"/>
                <a:gd name="T18" fmla="*/ 89 w 246"/>
                <a:gd name="T19" fmla="*/ 246 h 587"/>
                <a:gd name="T20" fmla="*/ 135 w 246"/>
                <a:gd name="T21" fmla="*/ 337 h 587"/>
                <a:gd name="T22" fmla="*/ 141 w 246"/>
                <a:gd name="T23" fmla="*/ 422 h 587"/>
                <a:gd name="T24" fmla="*/ 155 w 246"/>
                <a:gd name="T25" fmla="*/ 558 h 587"/>
                <a:gd name="T26" fmla="*/ 201 w 246"/>
                <a:gd name="T27" fmla="*/ 587 h 587"/>
                <a:gd name="T28" fmla="*/ 246 w 246"/>
                <a:gd name="T29" fmla="*/ 548 h 587"/>
                <a:gd name="T30" fmla="*/ 226 w 246"/>
                <a:gd name="T31" fmla="*/ 49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587">
                  <a:moveTo>
                    <a:pt x="226" y="498"/>
                  </a:moveTo>
                  <a:lnTo>
                    <a:pt x="226" y="412"/>
                  </a:lnTo>
                  <a:lnTo>
                    <a:pt x="201" y="277"/>
                  </a:lnTo>
                  <a:lnTo>
                    <a:pt x="151" y="196"/>
                  </a:lnTo>
                  <a:lnTo>
                    <a:pt x="81" y="45"/>
                  </a:lnTo>
                  <a:lnTo>
                    <a:pt x="50" y="0"/>
                  </a:lnTo>
                  <a:lnTo>
                    <a:pt x="0" y="31"/>
                  </a:lnTo>
                  <a:lnTo>
                    <a:pt x="0" y="66"/>
                  </a:lnTo>
                  <a:lnTo>
                    <a:pt x="35" y="126"/>
                  </a:lnTo>
                  <a:lnTo>
                    <a:pt x="89" y="246"/>
                  </a:lnTo>
                  <a:lnTo>
                    <a:pt x="135" y="337"/>
                  </a:lnTo>
                  <a:lnTo>
                    <a:pt x="141" y="422"/>
                  </a:lnTo>
                  <a:lnTo>
                    <a:pt x="155" y="558"/>
                  </a:lnTo>
                  <a:lnTo>
                    <a:pt x="201" y="587"/>
                  </a:lnTo>
                  <a:lnTo>
                    <a:pt x="246" y="548"/>
                  </a:lnTo>
                  <a:lnTo>
                    <a:pt x="226" y="4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12"/>
            <p:cNvSpPr>
              <a:spLocks/>
            </p:cNvSpPr>
            <p:nvPr/>
          </p:nvSpPr>
          <p:spPr bwMode="auto">
            <a:xfrm>
              <a:off x="4707" y="1957"/>
              <a:ext cx="267" cy="134"/>
            </a:xfrm>
            <a:custGeom>
              <a:avLst/>
              <a:gdLst>
                <a:gd name="T0" fmla="*/ 267 w 267"/>
                <a:gd name="T1" fmla="*/ 124 h 134"/>
                <a:gd name="T2" fmla="*/ 251 w 267"/>
                <a:gd name="T3" fmla="*/ 89 h 134"/>
                <a:gd name="T4" fmla="*/ 166 w 267"/>
                <a:gd name="T5" fmla="*/ 35 h 134"/>
                <a:gd name="T6" fmla="*/ 75 w 267"/>
                <a:gd name="T7" fmla="*/ 0 h 134"/>
                <a:gd name="T8" fmla="*/ 25 w 267"/>
                <a:gd name="T9" fmla="*/ 0 h 134"/>
                <a:gd name="T10" fmla="*/ 0 w 267"/>
                <a:gd name="T11" fmla="*/ 29 h 134"/>
                <a:gd name="T12" fmla="*/ 15 w 267"/>
                <a:gd name="T13" fmla="*/ 74 h 134"/>
                <a:gd name="T14" fmla="*/ 100 w 267"/>
                <a:gd name="T15" fmla="*/ 104 h 134"/>
                <a:gd name="T16" fmla="*/ 221 w 267"/>
                <a:gd name="T17" fmla="*/ 134 h 134"/>
                <a:gd name="T18" fmla="*/ 267 w 267"/>
                <a:gd name="T19"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7" h="134">
                  <a:moveTo>
                    <a:pt x="267" y="124"/>
                  </a:moveTo>
                  <a:lnTo>
                    <a:pt x="251" y="89"/>
                  </a:lnTo>
                  <a:lnTo>
                    <a:pt x="166" y="35"/>
                  </a:lnTo>
                  <a:lnTo>
                    <a:pt x="75" y="0"/>
                  </a:lnTo>
                  <a:lnTo>
                    <a:pt x="25" y="0"/>
                  </a:lnTo>
                  <a:lnTo>
                    <a:pt x="0" y="29"/>
                  </a:lnTo>
                  <a:lnTo>
                    <a:pt x="15" y="74"/>
                  </a:lnTo>
                  <a:lnTo>
                    <a:pt x="100" y="104"/>
                  </a:lnTo>
                  <a:lnTo>
                    <a:pt x="221" y="134"/>
                  </a:lnTo>
                  <a:lnTo>
                    <a:pt x="26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13"/>
            <p:cNvSpPr>
              <a:spLocks/>
            </p:cNvSpPr>
            <p:nvPr/>
          </p:nvSpPr>
          <p:spPr bwMode="auto">
            <a:xfrm>
              <a:off x="4644" y="1551"/>
              <a:ext cx="189" cy="246"/>
            </a:xfrm>
            <a:custGeom>
              <a:avLst/>
              <a:gdLst>
                <a:gd name="T0" fmla="*/ 180 w 189"/>
                <a:gd name="T1" fmla="*/ 0 h 246"/>
                <a:gd name="T2" fmla="*/ 189 w 189"/>
                <a:gd name="T3" fmla="*/ 35 h 246"/>
                <a:gd name="T4" fmla="*/ 135 w 189"/>
                <a:gd name="T5" fmla="*/ 155 h 246"/>
                <a:gd name="T6" fmla="*/ 91 w 189"/>
                <a:gd name="T7" fmla="*/ 215 h 246"/>
                <a:gd name="T8" fmla="*/ 56 w 189"/>
                <a:gd name="T9" fmla="*/ 246 h 246"/>
                <a:gd name="T10" fmla="*/ 16 w 189"/>
                <a:gd name="T11" fmla="*/ 246 h 246"/>
                <a:gd name="T12" fmla="*/ 0 w 189"/>
                <a:gd name="T13" fmla="*/ 215 h 246"/>
                <a:gd name="T14" fmla="*/ 11 w 189"/>
                <a:gd name="T15" fmla="*/ 170 h 246"/>
                <a:gd name="T16" fmla="*/ 116 w 189"/>
                <a:gd name="T17" fmla="*/ 64 h 246"/>
                <a:gd name="T18" fmla="*/ 180 w 189"/>
                <a:gd name="T1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46">
                  <a:moveTo>
                    <a:pt x="180" y="0"/>
                  </a:moveTo>
                  <a:lnTo>
                    <a:pt x="189" y="35"/>
                  </a:lnTo>
                  <a:lnTo>
                    <a:pt x="135" y="155"/>
                  </a:lnTo>
                  <a:lnTo>
                    <a:pt x="91" y="215"/>
                  </a:lnTo>
                  <a:lnTo>
                    <a:pt x="56" y="246"/>
                  </a:lnTo>
                  <a:lnTo>
                    <a:pt x="16" y="246"/>
                  </a:lnTo>
                  <a:lnTo>
                    <a:pt x="0" y="215"/>
                  </a:lnTo>
                  <a:lnTo>
                    <a:pt x="11" y="170"/>
                  </a:lnTo>
                  <a:lnTo>
                    <a:pt x="116" y="64"/>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14"/>
            <p:cNvSpPr>
              <a:spLocks/>
            </p:cNvSpPr>
            <p:nvPr/>
          </p:nvSpPr>
          <p:spPr bwMode="auto">
            <a:xfrm>
              <a:off x="4451" y="1444"/>
              <a:ext cx="100" cy="274"/>
            </a:xfrm>
            <a:custGeom>
              <a:avLst/>
              <a:gdLst>
                <a:gd name="T0" fmla="*/ 15 w 100"/>
                <a:gd name="T1" fmla="*/ 0 h 274"/>
                <a:gd name="T2" fmla="*/ 60 w 100"/>
                <a:gd name="T3" fmla="*/ 81 h 274"/>
                <a:gd name="T4" fmla="*/ 85 w 100"/>
                <a:gd name="T5" fmla="*/ 170 h 274"/>
                <a:gd name="T6" fmla="*/ 100 w 100"/>
                <a:gd name="T7" fmla="*/ 239 h 274"/>
                <a:gd name="T8" fmla="*/ 75 w 100"/>
                <a:gd name="T9" fmla="*/ 274 h 274"/>
                <a:gd name="T10" fmla="*/ 40 w 100"/>
                <a:gd name="T11" fmla="*/ 274 h 274"/>
                <a:gd name="T12" fmla="*/ 25 w 100"/>
                <a:gd name="T13" fmla="*/ 245 h 274"/>
                <a:gd name="T14" fmla="*/ 0 w 100"/>
                <a:gd name="T15" fmla="*/ 185 h 274"/>
                <a:gd name="T16" fmla="*/ 0 w 100"/>
                <a:gd name="T17" fmla="*/ 89 h 274"/>
                <a:gd name="T18" fmla="*/ 15 w 100"/>
                <a:gd name="T1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274">
                  <a:moveTo>
                    <a:pt x="15" y="0"/>
                  </a:moveTo>
                  <a:lnTo>
                    <a:pt x="60" y="81"/>
                  </a:lnTo>
                  <a:lnTo>
                    <a:pt x="85" y="170"/>
                  </a:lnTo>
                  <a:lnTo>
                    <a:pt x="100" y="239"/>
                  </a:lnTo>
                  <a:lnTo>
                    <a:pt x="75" y="274"/>
                  </a:lnTo>
                  <a:lnTo>
                    <a:pt x="40" y="274"/>
                  </a:lnTo>
                  <a:lnTo>
                    <a:pt x="25" y="245"/>
                  </a:lnTo>
                  <a:lnTo>
                    <a:pt x="0" y="185"/>
                  </a:lnTo>
                  <a:lnTo>
                    <a:pt x="0" y="89"/>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15"/>
            <p:cNvSpPr>
              <a:spLocks/>
            </p:cNvSpPr>
            <p:nvPr/>
          </p:nvSpPr>
          <p:spPr bwMode="auto">
            <a:xfrm>
              <a:off x="4098" y="1668"/>
              <a:ext cx="271" cy="136"/>
            </a:xfrm>
            <a:custGeom>
              <a:avLst/>
              <a:gdLst>
                <a:gd name="T0" fmla="*/ 0 w 271"/>
                <a:gd name="T1" fmla="*/ 0 h 136"/>
                <a:gd name="T2" fmla="*/ 130 w 271"/>
                <a:gd name="T3" fmla="*/ 16 h 136"/>
                <a:gd name="T4" fmla="*/ 226 w 271"/>
                <a:gd name="T5" fmla="*/ 41 h 136"/>
                <a:gd name="T6" fmla="*/ 271 w 271"/>
                <a:gd name="T7" fmla="*/ 76 h 136"/>
                <a:gd name="T8" fmla="*/ 255 w 271"/>
                <a:gd name="T9" fmla="*/ 122 h 136"/>
                <a:gd name="T10" fmla="*/ 226 w 271"/>
                <a:gd name="T11" fmla="*/ 136 h 136"/>
                <a:gd name="T12" fmla="*/ 149 w 271"/>
                <a:gd name="T13" fmla="*/ 116 h 136"/>
                <a:gd name="T14" fmla="*/ 0 w 2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136">
                  <a:moveTo>
                    <a:pt x="0" y="0"/>
                  </a:moveTo>
                  <a:lnTo>
                    <a:pt x="130" y="16"/>
                  </a:lnTo>
                  <a:lnTo>
                    <a:pt x="226" y="41"/>
                  </a:lnTo>
                  <a:lnTo>
                    <a:pt x="271" y="76"/>
                  </a:lnTo>
                  <a:lnTo>
                    <a:pt x="255" y="122"/>
                  </a:lnTo>
                  <a:lnTo>
                    <a:pt x="226" y="136"/>
                  </a:lnTo>
                  <a:lnTo>
                    <a:pt x="149" y="1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16"/>
            <p:cNvSpPr>
              <a:spLocks/>
            </p:cNvSpPr>
            <p:nvPr/>
          </p:nvSpPr>
          <p:spPr bwMode="auto">
            <a:xfrm>
              <a:off x="4067" y="1900"/>
              <a:ext cx="300" cy="209"/>
            </a:xfrm>
            <a:custGeom>
              <a:avLst/>
              <a:gdLst>
                <a:gd name="T0" fmla="*/ 16 w 300"/>
                <a:gd name="T1" fmla="*/ 149 h 209"/>
                <a:gd name="T2" fmla="*/ 76 w 300"/>
                <a:gd name="T3" fmla="*/ 83 h 209"/>
                <a:gd name="T4" fmla="*/ 172 w 300"/>
                <a:gd name="T5" fmla="*/ 24 h 209"/>
                <a:gd name="T6" fmla="*/ 257 w 300"/>
                <a:gd name="T7" fmla="*/ 0 h 209"/>
                <a:gd name="T8" fmla="*/ 292 w 300"/>
                <a:gd name="T9" fmla="*/ 0 h 209"/>
                <a:gd name="T10" fmla="*/ 300 w 300"/>
                <a:gd name="T11" fmla="*/ 44 h 209"/>
                <a:gd name="T12" fmla="*/ 276 w 300"/>
                <a:gd name="T13" fmla="*/ 74 h 209"/>
                <a:gd name="T14" fmla="*/ 211 w 300"/>
                <a:gd name="T15" fmla="*/ 89 h 209"/>
                <a:gd name="T16" fmla="*/ 151 w 300"/>
                <a:gd name="T17" fmla="*/ 89 h 209"/>
                <a:gd name="T18" fmla="*/ 81 w 300"/>
                <a:gd name="T19" fmla="*/ 133 h 209"/>
                <a:gd name="T20" fmla="*/ 21 w 300"/>
                <a:gd name="T21" fmla="*/ 189 h 209"/>
                <a:gd name="T22" fmla="*/ 0 w 300"/>
                <a:gd name="T23" fmla="*/ 209 h 209"/>
                <a:gd name="T24" fmla="*/ 16 w 300"/>
                <a:gd name="T25" fmla="*/ 14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0" h="209">
                  <a:moveTo>
                    <a:pt x="16" y="149"/>
                  </a:moveTo>
                  <a:lnTo>
                    <a:pt x="76" y="83"/>
                  </a:lnTo>
                  <a:lnTo>
                    <a:pt x="172" y="24"/>
                  </a:lnTo>
                  <a:lnTo>
                    <a:pt x="257" y="0"/>
                  </a:lnTo>
                  <a:lnTo>
                    <a:pt x="292" y="0"/>
                  </a:lnTo>
                  <a:lnTo>
                    <a:pt x="300" y="44"/>
                  </a:lnTo>
                  <a:lnTo>
                    <a:pt x="276" y="74"/>
                  </a:lnTo>
                  <a:lnTo>
                    <a:pt x="211" y="89"/>
                  </a:lnTo>
                  <a:lnTo>
                    <a:pt x="151" y="89"/>
                  </a:lnTo>
                  <a:lnTo>
                    <a:pt x="81" y="133"/>
                  </a:lnTo>
                  <a:lnTo>
                    <a:pt x="21" y="189"/>
                  </a:lnTo>
                  <a:lnTo>
                    <a:pt x="0" y="209"/>
                  </a:lnTo>
                  <a:lnTo>
                    <a:pt x="16"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17"/>
            <p:cNvSpPr>
              <a:spLocks/>
            </p:cNvSpPr>
            <p:nvPr/>
          </p:nvSpPr>
          <p:spPr bwMode="auto">
            <a:xfrm>
              <a:off x="4392" y="2078"/>
              <a:ext cx="79" cy="151"/>
            </a:xfrm>
            <a:custGeom>
              <a:avLst/>
              <a:gdLst>
                <a:gd name="T0" fmla="*/ 37 w 79"/>
                <a:gd name="T1" fmla="*/ 151 h 151"/>
                <a:gd name="T2" fmla="*/ 0 w 79"/>
                <a:gd name="T3" fmla="*/ 87 h 151"/>
                <a:gd name="T4" fmla="*/ 0 w 79"/>
                <a:gd name="T5" fmla="*/ 27 h 151"/>
                <a:gd name="T6" fmla="*/ 44 w 79"/>
                <a:gd name="T7" fmla="*/ 0 h 151"/>
                <a:gd name="T8" fmla="*/ 79 w 79"/>
                <a:gd name="T9" fmla="*/ 31 h 151"/>
                <a:gd name="T10" fmla="*/ 59 w 79"/>
                <a:gd name="T11" fmla="*/ 91 h 151"/>
                <a:gd name="T12" fmla="*/ 37 w 79"/>
                <a:gd name="T13" fmla="*/ 151 h 151"/>
              </a:gdLst>
              <a:ahLst/>
              <a:cxnLst>
                <a:cxn ang="0">
                  <a:pos x="T0" y="T1"/>
                </a:cxn>
                <a:cxn ang="0">
                  <a:pos x="T2" y="T3"/>
                </a:cxn>
                <a:cxn ang="0">
                  <a:pos x="T4" y="T5"/>
                </a:cxn>
                <a:cxn ang="0">
                  <a:pos x="T6" y="T7"/>
                </a:cxn>
                <a:cxn ang="0">
                  <a:pos x="T8" y="T9"/>
                </a:cxn>
                <a:cxn ang="0">
                  <a:pos x="T10" y="T11"/>
                </a:cxn>
                <a:cxn ang="0">
                  <a:pos x="T12" y="T13"/>
                </a:cxn>
              </a:cxnLst>
              <a:rect l="0" t="0" r="r" b="b"/>
              <a:pathLst>
                <a:path w="79" h="151">
                  <a:moveTo>
                    <a:pt x="37" y="151"/>
                  </a:moveTo>
                  <a:lnTo>
                    <a:pt x="0" y="87"/>
                  </a:lnTo>
                  <a:lnTo>
                    <a:pt x="0" y="27"/>
                  </a:lnTo>
                  <a:lnTo>
                    <a:pt x="44" y="0"/>
                  </a:lnTo>
                  <a:lnTo>
                    <a:pt x="79" y="31"/>
                  </a:lnTo>
                  <a:lnTo>
                    <a:pt x="59" y="91"/>
                  </a:lnTo>
                  <a:lnTo>
                    <a:pt x="3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52" name="Rectangle 51"/>
          <p:cNvSpPr/>
          <p:nvPr/>
        </p:nvSpPr>
        <p:spPr>
          <a:xfrm>
            <a:off x="2941637" y="5249862"/>
            <a:ext cx="1858912" cy="923330"/>
          </a:xfrm>
          <a:prstGeom prst="rect">
            <a:avLst/>
          </a:prstGeom>
        </p:spPr>
        <p:txBody>
          <a:bodyPr wrap="square">
            <a:spAutoFit/>
          </a:bodyPr>
          <a:lstStyle/>
          <a:p>
            <a:pPr algn="ctr"/>
            <a:r>
              <a:rPr lang="en-US" dirty="0" smtClean="0">
                <a:solidFill>
                  <a:srgbClr val="FFFFFF"/>
                </a:solidFill>
              </a:rPr>
              <a:t>Bad formulas and wrong results</a:t>
            </a:r>
            <a:endParaRPr lang="en-US" dirty="0">
              <a:solidFill>
                <a:srgbClr val="FFFFFF"/>
              </a:solidFill>
            </a:endParaRPr>
          </a:p>
        </p:txBody>
      </p:sp>
      <p:grpSp>
        <p:nvGrpSpPr>
          <p:cNvPr id="53" name="Group 18"/>
          <p:cNvGrpSpPr>
            <a:grpSpLocks/>
          </p:cNvGrpSpPr>
          <p:nvPr/>
        </p:nvGrpSpPr>
        <p:grpSpPr bwMode="auto">
          <a:xfrm flipH="1">
            <a:off x="808037" y="2735262"/>
            <a:ext cx="1893888" cy="4110038"/>
            <a:chOff x="4013" y="1444"/>
            <a:chExt cx="1547" cy="2949"/>
          </a:xfrm>
          <a:solidFill>
            <a:schemeClr val="accent1">
              <a:lumMod val="50000"/>
            </a:schemeClr>
          </a:solidFill>
        </p:grpSpPr>
        <p:sp>
          <p:nvSpPr>
            <p:cNvPr id="54" name="Freeform 10"/>
            <p:cNvSpPr>
              <a:spLocks/>
            </p:cNvSpPr>
            <p:nvPr/>
          </p:nvSpPr>
          <p:spPr bwMode="auto">
            <a:xfrm>
              <a:off x="4013" y="2425"/>
              <a:ext cx="1547" cy="1968"/>
            </a:xfrm>
            <a:custGeom>
              <a:avLst/>
              <a:gdLst>
                <a:gd name="T0" fmla="*/ 869 w 1547"/>
                <a:gd name="T1" fmla="*/ 0 h 1968"/>
                <a:gd name="T2" fmla="*/ 602 w 1547"/>
                <a:gd name="T3" fmla="*/ 60 h 1968"/>
                <a:gd name="T4" fmla="*/ 461 w 1547"/>
                <a:gd name="T5" fmla="*/ 195 h 1968"/>
                <a:gd name="T6" fmla="*/ 527 w 1547"/>
                <a:gd name="T7" fmla="*/ 421 h 1968"/>
                <a:gd name="T8" fmla="*/ 302 w 1547"/>
                <a:gd name="T9" fmla="*/ 557 h 1968"/>
                <a:gd name="T10" fmla="*/ 116 w 1547"/>
                <a:gd name="T11" fmla="*/ 752 h 1968"/>
                <a:gd name="T12" fmla="*/ 10 w 1547"/>
                <a:gd name="T13" fmla="*/ 1018 h 1968"/>
                <a:gd name="T14" fmla="*/ 0 w 1547"/>
                <a:gd name="T15" fmla="*/ 1310 h 1968"/>
                <a:gd name="T16" fmla="*/ 105 w 1547"/>
                <a:gd name="T17" fmla="*/ 1581 h 1968"/>
                <a:gd name="T18" fmla="*/ 376 w 1547"/>
                <a:gd name="T19" fmla="*/ 1821 h 1968"/>
                <a:gd name="T20" fmla="*/ 769 w 1547"/>
                <a:gd name="T21" fmla="*/ 1957 h 1968"/>
                <a:gd name="T22" fmla="*/ 1094 w 1547"/>
                <a:gd name="T23" fmla="*/ 1951 h 1968"/>
                <a:gd name="T24" fmla="*/ 1321 w 1547"/>
                <a:gd name="T25" fmla="*/ 1792 h 1968"/>
                <a:gd name="T26" fmla="*/ 1487 w 1547"/>
                <a:gd name="T27" fmla="*/ 1550 h 1968"/>
                <a:gd name="T28" fmla="*/ 1547 w 1547"/>
                <a:gd name="T29" fmla="*/ 1275 h 1968"/>
                <a:gd name="T30" fmla="*/ 1491 w 1547"/>
                <a:gd name="T31" fmla="*/ 979 h 1968"/>
                <a:gd name="T32" fmla="*/ 1305 w 1547"/>
                <a:gd name="T33" fmla="*/ 687 h 1968"/>
                <a:gd name="T34" fmla="*/ 1115 w 1547"/>
                <a:gd name="T35" fmla="*/ 551 h 1968"/>
                <a:gd name="T36" fmla="*/ 883 w 1547"/>
                <a:gd name="T37" fmla="*/ 476 h 1968"/>
                <a:gd name="T38" fmla="*/ 989 w 1547"/>
                <a:gd name="T39" fmla="*/ 567 h 1968"/>
                <a:gd name="T40" fmla="*/ 1160 w 1547"/>
                <a:gd name="T41" fmla="*/ 632 h 1968"/>
                <a:gd name="T42" fmla="*/ 1321 w 1547"/>
                <a:gd name="T43" fmla="*/ 822 h 1968"/>
                <a:gd name="T44" fmla="*/ 1416 w 1547"/>
                <a:gd name="T45" fmla="*/ 979 h 1968"/>
                <a:gd name="T46" fmla="*/ 1476 w 1547"/>
                <a:gd name="T47" fmla="*/ 1229 h 1968"/>
                <a:gd name="T48" fmla="*/ 1446 w 1547"/>
                <a:gd name="T49" fmla="*/ 1445 h 1968"/>
                <a:gd name="T50" fmla="*/ 1340 w 1547"/>
                <a:gd name="T51" fmla="*/ 1651 h 1968"/>
                <a:gd name="T52" fmla="*/ 1206 w 1547"/>
                <a:gd name="T53" fmla="*/ 1801 h 1968"/>
                <a:gd name="T54" fmla="*/ 1040 w 1547"/>
                <a:gd name="T55" fmla="*/ 1891 h 1968"/>
                <a:gd name="T56" fmla="*/ 839 w 1547"/>
                <a:gd name="T57" fmla="*/ 1897 h 1968"/>
                <a:gd name="T58" fmla="*/ 542 w 1547"/>
                <a:gd name="T59" fmla="*/ 1821 h 1968"/>
                <a:gd name="T60" fmla="*/ 312 w 1547"/>
                <a:gd name="T61" fmla="*/ 1686 h 1968"/>
                <a:gd name="T62" fmla="*/ 161 w 1547"/>
                <a:gd name="T63" fmla="*/ 1530 h 1968"/>
                <a:gd name="T64" fmla="*/ 75 w 1547"/>
                <a:gd name="T65" fmla="*/ 1325 h 1968"/>
                <a:gd name="T66" fmla="*/ 75 w 1547"/>
                <a:gd name="T67" fmla="*/ 1039 h 1968"/>
                <a:gd name="T68" fmla="*/ 145 w 1547"/>
                <a:gd name="T69" fmla="*/ 813 h 1968"/>
                <a:gd name="T70" fmla="*/ 316 w 1547"/>
                <a:gd name="T71" fmla="*/ 632 h 1968"/>
                <a:gd name="T72" fmla="*/ 507 w 1547"/>
                <a:gd name="T73" fmla="*/ 522 h 1968"/>
                <a:gd name="T74" fmla="*/ 643 w 1547"/>
                <a:gd name="T75" fmla="*/ 466 h 1968"/>
                <a:gd name="T76" fmla="*/ 567 w 1547"/>
                <a:gd name="T77" fmla="*/ 220 h 1968"/>
                <a:gd name="T78" fmla="*/ 618 w 1547"/>
                <a:gd name="T79" fmla="*/ 150 h 1968"/>
                <a:gd name="T80" fmla="*/ 778 w 1547"/>
                <a:gd name="T81" fmla="*/ 85 h 1968"/>
                <a:gd name="T82" fmla="*/ 823 w 1547"/>
                <a:gd name="T83" fmla="*/ 236 h 1968"/>
                <a:gd name="T84" fmla="*/ 769 w 1547"/>
                <a:gd name="T85" fmla="*/ 586 h 1968"/>
                <a:gd name="T86" fmla="*/ 889 w 1547"/>
                <a:gd name="T87" fmla="*/ 673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7" h="1968">
                  <a:moveTo>
                    <a:pt x="889" y="673"/>
                  </a:moveTo>
                  <a:lnTo>
                    <a:pt x="869" y="0"/>
                  </a:lnTo>
                  <a:lnTo>
                    <a:pt x="778" y="15"/>
                  </a:lnTo>
                  <a:lnTo>
                    <a:pt x="602" y="60"/>
                  </a:lnTo>
                  <a:lnTo>
                    <a:pt x="497" y="115"/>
                  </a:lnTo>
                  <a:lnTo>
                    <a:pt x="461" y="195"/>
                  </a:lnTo>
                  <a:lnTo>
                    <a:pt x="523" y="371"/>
                  </a:lnTo>
                  <a:lnTo>
                    <a:pt x="527" y="421"/>
                  </a:lnTo>
                  <a:lnTo>
                    <a:pt x="407" y="481"/>
                  </a:lnTo>
                  <a:lnTo>
                    <a:pt x="302" y="557"/>
                  </a:lnTo>
                  <a:lnTo>
                    <a:pt x="221" y="642"/>
                  </a:lnTo>
                  <a:lnTo>
                    <a:pt x="116" y="752"/>
                  </a:lnTo>
                  <a:lnTo>
                    <a:pt x="45" y="873"/>
                  </a:lnTo>
                  <a:lnTo>
                    <a:pt x="10" y="1018"/>
                  </a:lnTo>
                  <a:lnTo>
                    <a:pt x="0" y="1138"/>
                  </a:lnTo>
                  <a:lnTo>
                    <a:pt x="0" y="1310"/>
                  </a:lnTo>
                  <a:lnTo>
                    <a:pt x="40" y="1486"/>
                  </a:lnTo>
                  <a:lnTo>
                    <a:pt x="105" y="1581"/>
                  </a:lnTo>
                  <a:lnTo>
                    <a:pt x="226" y="1701"/>
                  </a:lnTo>
                  <a:lnTo>
                    <a:pt x="376" y="1821"/>
                  </a:lnTo>
                  <a:lnTo>
                    <a:pt x="552" y="1906"/>
                  </a:lnTo>
                  <a:lnTo>
                    <a:pt x="769" y="1957"/>
                  </a:lnTo>
                  <a:lnTo>
                    <a:pt x="974" y="1968"/>
                  </a:lnTo>
                  <a:lnTo>
                    <a:pt x="1094" y="1951"/>
                  </a:lnTo>
                  <a:lnTo>
                    <a:pt x="1200" y="1891"/>
                  </a:lnTo>
                  <a:lnTo>
                    <a:pt x="1321" y="1792"/>
                  </a:lnTo>
                  <a:lnTo>
                    <a:pt x="1386" y="1686"/>
                  </a:lnTo>
                  <a:lnTo>
                    <a:pt x="1487" y="1550"/>
                  </a:lnTo>
                  <a:lnTo>
                    <a:pt x="1522" y="1424"/>
                  </a:lnTo>
                  <a:lnTo>
                    <a:pt x="1547" y="1275"/>
                  </a:lnTo>
                  <a:lnTo>
                    <a:pt x="1532" y="1124"/>
                  </a:lnTo>
                  <a:lnTo>
                    <a:pt x="1491" y="979"/>
                  </a:lnTo>
                  <a:lnTo>
                    <a:pt x="1416" y="828"/>
                  </a:lnTo>
                  <a:lnTo>
                    <a:pt x="1305" y="687"/>
                  </a:lnTo>
                  <a:lnTo>
                    <a:pt x="1216" y="597"/>
                  </a:lnTo>
                  <a:lnTo>
                    <a:pt x="1115" y="551"/>
                  </a:lnTo>
                  <a:lnTo>
                    <a:pt x="980" y="497"/>
                  </a:lnTo>
                  <a:lnTo>
                    <a:pt x="883" y="476"/>
                  </a:lnTo>
                  <a:lnTo>
                    <a:pt x="883" y="536"/>
                  </a:lnTo>
                  <a:lnTo>
                    <a:pt x="989" y="567"/>
                  </a:lnTo>
                  <a:lnTo>
                    <a:pt x="1080" y="586"/>
                  </a:lnTo>
                  <a:lnTo>
                    <a:pt x="1160" y="632"/>
                  </a:lnTo>
                  <a:lnTo>
                    <a:pt x="1251" y="723"/>
                  </a:lnTo>
                  <a:lnTo>
                    <a:pt x="1321" y="822"/>
                  </a:lnTo>
                  <a:lnTo>
                    <a:pt x="1367" y="888"/>
                  </a:lnTo>
                  <a:lnTo>
                    <a:pt x="1416" y="979"/>
                  </a:lnTo>
                  <a:lnTo>
                    <a:pt x="1456" y="1109"/>
                  </a:lnTo>
                  <a:lnTo>
                    <a:pt x="1476" y="1229"/>
                  </a:lnTo>
                  <a:lnTo>
                    <a:pt x="1476" y="1335"/>
                  </a:lnTo>
                  <a:lnTo>
                    <a:pt x="1446" y="1445"/>
                  </a:lnTo>
                  <a:lnTo>
                    <a:pt x="1411" y="1550"/>
                  </a:lnTo>
                  <a:lnTo>
                    <a:pt x="1340" y="1651"/>
                  </a:lnTo>
                  <a:lnTo>
                    <a:pt x="1276" y="1730"/>
                  </a:lnTo>
                  <a:lnTo>
                    <a:pt x="1206" y="1801"/>
                  </a:lnTo>
                  <a:lnTo>
                    <a:pt x="1115" y="1846"/>
                  </a:lnTo>
                  <a:lnTo>
                    <a:pt x="1040" y="1891"/>
                  </a:lnTo>
                  <a:lnTo>
                    <a:pt x="964" y="1906"/>
                  </a:lnTo>
                  <a:lnTo>
                    <a:pt x="839" y="1897"/>
                  </a:lnTo>
                  <a:lnTo>
                    <a:pt x="688" y="1877"/>
                  </a:lnTo>
                  <a:lnTo>
                    <a:pt x="542" y="1821"/>
                  </a:lnTo>
                  <a:lnTo>
                    <a:pt x="422" y="1761"/>
                  </a:lnTo>
                  <a:lnTo>
                    <a:pt x="312" y="1686"/>
                  </a:lnTo>
                  <a:lnTo>
                    <a:pt x="221" y="1606"/>
                  </a:lnTo>
                  <a:lnTo>
                    <a:pt x="161" y="1530"/>
                  </a:lnTo>
                  <a:lnTo>
                    <a:pt x="101" y="1440"/>
                  </a:lnTo>
                  <a:lnTo>
                    <a:pt x="75" y="1325"/>
                  </a:lnTo>
                  <a:lnTo>
                    <a:pt x="70" y="1169"/>
                  </a:lnTo>
                  <a:lnTo>
                    <a:pt x="75" y="1039"/>
                  </a:lnTo>
                  <a:lnTo>
                    <a:pt x="105" y="928"/>
                  </a:lnTo>
                  <a:lnTo>
                    <a:pt x="145" y="813"/>
                  </a:lnTo>
                  <a:lnTo>
                    <a:pt x="226" y="717"/>
                  </a:lnTo>
                  <a:lnTo>
                    <a:pt x="316" y="632"/>
                  </a:lnTo>
                  <a:lnTo>
                    <a:pt x="407" y="572"/>
                  </a:lnTo>
                  <a:lnTo>
                    <a:pt x="507" y="522"/>
                  </a:lnTo>
                  <a:lnTo>
                    <a:pt x="583" y="481"/>
                  </a:lnTo>
                  <a:lnTo>
                    <a:pt x="643" y="466"/>
                  </a:lnTo>
                  <a:lnTo>
                    <a:pt x="643" y="446"/>
                  </a:lnTo>
                  <a:lnTo>
                    <a:pt x="567" y="220"/>
                  </a:lnTo>
                  <a:lnTo>
                    <a:pt x="567" y="181"/>
                  </a:lnTo>
                  <a:lnTo>
                    <a:pt x="618" y="150"/>
                  </a:lnTo>
                  <a:lnTo>
                    <a:pt x="688" y="104"/>
                  </a:lnTo>
                  <a:lnTo>
                    <a:pt x="778" y="85"/>
                  </a:lnTo>
                  <a:lnTo>
                    <a:pt x="813" y="85"/>
                  </a:lnTo>
                  <a:lnTo>
                    <a:pt x="823" y="236"/>
                  </a:lnTo>
                  <a:lnTo>
                    <a:pt x="798" y="446"/>
                  </a:lnTo>
                  <a:lnTo>
                    <a:pt x="769" y="586"/>
                  </a:lnTo>
                  <a:lnTo>
                    <a:pt x="823" y="642"/>
                  </a:lnTo>
                  <a:lnTo>
                    <a:pt x="889"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11"/>
            <p:cNvSpPr>
              <a:spLocks/>
            </p:cNvSpPr>
            <p:nvPr/>
          </p:nvSpPr>
          <p:spPr bwMode="auto">
            <a:xfrm>
              <a:off x="4492" y="1945"/>
              <a:ext cx="246" cy="587"/>
            </a:xfrm>
            <a:custGeom>
              <a:avLst/>
              <a:gdLst>
                <a:gd name="T0" fmla="*/ 226 w 246"/>
                <a:gd name="T1" fmla="*/ 498 h 587"/>
                <a:gd name="T2" fmla="*/ 226 w 246"/>
                <a:gd name="T3" fmla="*/ 412 h 587"/>
                <a:gd name="T4" fmla="*/ 201 w 246"/>
                <a:gd name="T5" fmla="*/ 277 h 587"/>
                <a:gd name="T6" fmla="*/ 151 w 246"/>
                <a:gd name="T7" fmla="*/ 196 h 587"/>
                <a:gd name="T8" fmla="*/ 81 w 246"/>
                <a:gd name="T9" fmla="*/ 45 h 587"/>
                <a:gd name="T10" fmla="*/ 50 w 246"/>
                <a:gd name="T11" fmla="*/ 0 h 587"/>
                <a:gd name="T12" fmla="*/ 0 w 246"/>
                <a:gd name="T13" fmla="*/ 31 h 587"/>
                <a:gd name="T14" fmla="*/ 0 w 246"/>
                <a:gd name="T15" fmla="*/ 66 h 587"/>
                <a:gd name="T16" fmla="*/ 35 w 246"/>
                <a:gd name="T17" fmla="*/ 126 h 587"/>
                <a:gd name="T18" fmla="*/ 89 w 246"/>
                <a:gd name="T19" fmla="*/ 246 h 587"/>
                <a:gd name="T20" fmla="*/ 135 w 246"/>
                <a:gd name="T21" fmla="*/ 337 h 587"/>
                <a:gd name="T22" fmla="*/ 141 w 246"/>
                <a:gd name="T23" fmla="*/ 422 h 587"/>
                <a:gd name="T24" fmla="*/ 155 w 246"/>
                <a:gd name="T25" fmla="*/ 558 h 587"/>
                <a:gd name="T26" fmla="*/ 201 w 246"/>
                <a:gd name="T27" fmla="*/ 587 h 587"/>
                <a:gd name="T28" fmla="*/ 246 w 246"/>
                <a:gd name="T29" fmla="*/ 548 h 587"/>
                <a:gd name="T30" fmla="*/ 226 w 246"/>
                <a:gd name="T31" fmla="*/ 49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587">
                  <a:moveTo>
                    <a:pt x="226" y="498"/>
                  </a:moveTo>
                  <a:lnTo>
                    <a:pt x="226" y="412"/>
                  </a:lnTo>
                  <a:lnTo>
                    <a:pt x="201" y="277"/>
                  </a:lnTo>
                  <a:lnTo>
                    <a:pt x="151" y="196"/>
                  </a:lnTo>
                  <a:lnTo>
                    <a:pt x="81" y="45"/>
                  </a:lnTo>
                  <a:lnTo>
                    <a:pt x="50" y="0"/>
                  </a:lnTo>
                  <a:lnTo>
                    <a:pt x="0" y="31"/>
                  </a:lnTo>
                  <a:lnTo>
                    <a:pt x="0" y="66"/>
                  </a:lnTo>
                  <a:lnTo>
                    <a:pt x="35" y="126"/>
                  </a:lnTo>
                  <a:lnTo>
                    <a:pt x="89" y="246"/>
                  </a:lnTo>
                  <a:lnTo>
                    <a:pt x="135" y="337"/>
                  </a:lnTo>
                  <a:lnTo>
                    <a:pt x="141" y="422"/>
                  </a:lnTo>
                  <a:lnTo>
                    <a:pt x="155" y="558"/>
                  </a:lnTo>
                  <a:lnTo>
                    <a:pt x="201" y="587"/>
                  </a:lnTo>
                  <a:lnTo>
                    <a:pt x="246" y="548"/>
                  </a:lnTo>
                  <a:lnTo>
                    <a:pt x="226" y="4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12"/>
            <p:cNvSpPr>
              <a:spLocks/>
            </p:cNvSpPr>
            <p:nvPr/>
          </p:nvSpPr>
          <p:spPr bwMode="auto">
            <a:xfrm>
              <a:off x="4707" y="1957"/>
              <a:ext cx="267" cy="134"/>
            </a:xfrm>
            <a:custGeom>
              <a:avLst/>
              <a:gdLst>
                <a:gd name="T0" fmla="*/ 267 w 267"/>
                <a:gd name="T1" fmla="*/ 124 h 134"/>
                <a:gd name="T2" fmla="*/ 251 w 267"/>
                <a:gd name="T3" fmla="*/ 89 h 134"/>
                <a:gd name="T4" fmla="*/ 166 w 267"/>
                <a:gd name="T5" fmla="*/ 35 h 134"/>
                <a:gd name="T6" fmla="*/ 75 w 267"/>
                <a:gd name="T7" fmla="*/ 0 h 134"/>
                <a:gd name="T8" fmla="*/ 25 w 267"/>
                <a:gd name="T9" fmla="*/ 0 h 134"/>
                <a:gd name="T10" fmla="*/ 0 w 267"/>
                <a:gd name="T11" fmla="*/ 29 h 134"/>
                <a:gd name="T12" fmla="*/ 15 w 267"/>
                <a:gd name="T13" fmla="*/ 74 h 134"/>
                <a:gd name="T14" fmla="*/ 100 w 267"/>
                <a:gd name="T15" fmla="*/ 104 h 134"/>
                <a:gd name="T16" fmla="*/ 221 w 267"/>
                <a:gd name="T17" fmla="*/ 134 h 134"/>
                <a:gd name="T18" fmla="*/ 267 w 267"/>
                <a:gd name="T19"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7" h="134">
                  <a:moveTo>
                    <a:pt x="267" y="124"/>
                  </a:moveTo>
                  <a:lnTo>
                    <a:pt x="251" y="89"/>
                  </a:lnTo>
                  <a:lnTo>
                    <a:pt x="166" y="35"/>
                  </a:lnTo>
                  <a:lnTo>
                    <a:pt x="75" y="0"/>
                  </a:lnTo>
                  <a:lnTo>
                    <a:pt x="25" y="0"/>
                  </a:lnTo>
                  <a:lnTo>
                    <a:pt x="0" y="29"/>
                  </a:lnTo>
                  <a:lnTo>
                    <a:pt x="15" y="74"/>
                  </a:lnTo>
                  <a:lnTo>
                    <a:pt x="100" y="104"/>
                  </a:lnTo>
                  <a:lnTo>
                    <a:pt x="221" y="134"/>
                  </a:lnTo>
                  <a:lnTo>
                    <a:pt x="26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13"/>
            <p:cNvSpPr>
              <a:spLocks/>
            </p:cNvSpPr>
            <p:nvPr/>
          </p:nvSpPr>
          <p:spPr bwMode="auto">
            <a:xfrm>
              <a:off x="4644" y="1551"/>
              <a:ext cx="189" cy="246"/>
            </a:xfrm>
            <a:custGeom>
              <a:avLst/>
              <a:gdLst>
                <a:gd name="T0" fmla="*/ 180 w 189"/>
                <a:gd name="T1" fmla="*/ 0 h 246"/>
                <a:gd name="T2" fmla="*/ 189 w 189"/>
                <a:gd name="T3" fmla="*/ 35 h 246"/>
                <a:gd name="T4" fmla="*/ 135 w 189"/>
                <a:gd name="T5" fmla="*/ 155 h 246"/>
                <a:gd name="T6" fmla="*/ 91 w 189"/>
                <a:gd name="T7" fmla="*/ 215 h 246"/>
                <a:gd name="T8" fmla="*/ 56 w 189"/>
                <a:gd name="T9" fmla="*/ 246 h 246"/>
                <a:gd name="T10" fmla="*/ 16 w 189"/>
                <a:gd name="T11" fmla="*/ 246 h 246"/>
                <a:gd name="T12" fmla="*/ 0 w 189"/>
                <a:gd name="T13" fmla="*/ 215 h 246"/>
                <a:gd name="T14" fmla="*/ 11 w 189"/>
                <a:gd name="T15" fmla="*/ 170 h 246"/>
                <a:gd name="T16" fmla="*/ 116 w 189"/>
                <a:gd name="T17" fmla="*/ 64 h 246"/>
                <a:gd name="T18" fmla="*/ 180 w 189"/>
                <a:gd name="T1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46">
                  <a:moveTo>
                    <a:pt x="180" y="0"/>
                  </a:moveTo>
                  <a:lnTo>
                    <a:pt x="189" y="35"/>
                  </a:lnTo>
                  <a:lnTo>
                    <a:pt x="135" y="155"/>
                  </a:lnTo>
                  <a:lnTo>
                    <a:pt x="91" y="215"/>
                  </a:lnTo>
                  <a:lnTo>
                    <a:pt x="56" y="246"/>
                  </a:lnTo>
                  <a:lnTo>
                    <a:pt x="16" y="246"/>
                  </a:lnTo>
                  <a:lnTo>
                    <a:pt x="0" y="215"/>
                  </a:lnTo>
                  <a:lnTo>
                    <a:pt x="11" y="170"/>
                  </a:lnTo>
                  <a:lnTo>
                    <a:pt x="116" y="64"/>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8" name="Freeform 14"/>
            <p:cNvSpPr>
              <a:spLocks/>
            </p:cNvSpPr>
            <p:nvPr/>
          </p:nvSpPr>
          <p:spPr bwMode="auto">
            <a:xfrm>
              <a:off x="4451" y="1444"/>
              <a:ext cx="100" cy="274"/>
            </a:xfrm>
            <a:custGeom>
              <a:avLst/>
              <a:gdLst>
                <a:gd name="T0" fmla="*/ 15 w 100"/>
                <a:gd name="T1" fmla="*/ 0 h 274"/>
                <a:gd name="T2" fmla="*/ 60 w 100"/>
                <a:gd name="T3" fmla="*/ 81 h 274"/>
                <a:gd name="T4" fmla="*/ 85 w 100"/>
                <a:gd name="T5" fmla="*/ 170 h 274"/>
                <a:gd name="T6" fmla="*/ 100 w 100"/>
                <a:gd name="T7" fmla="*/ 239 h 274"/>
                <a:gd name="T8" fmla="*/ 75 w 100"/>
                <a:gd name="T9" fmla="*/ 274 h 274"/>
                <a:gd name="T10" fmla="*/ 40 w 100"/>
                <a:gd name="T11" fmla="*/ 274 h 274"/>
                <a:gd name="T12" fmla="*/ 25 w 100"/>
                <a:gd name="T13" fmla="*/ 245 h 274"/>
                <a:gd name="T14" fmla="*/ 0 w 100"/>
                <a:gd name="T15" fmla="*/ 185 h 274"/>
                <a:gd name="T16" fmla="*/ 0 w 100"/>
                <a:gd name="T17" fmla="*/ 89 h 274"/>
                <a:gd name="T18" fmla="*/ 15 w 100"/>
                <a:gd name="T1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274">
                  <a:moveTo>
                    <a:pt x="15" y="0"/>
                  </a:moveTo>
                  <a:lnTo>
                    <a:pt x="60" y="81"/>
                  </a:lnTo>
                  <a:lnTo>
                    <a:pt x="85" y="170"/>
                  </a:lnTo>
                  <a:lnTo>
                    <a:pt x="100" y="239"/>
                  </a:lnTo>
                  <a:lnTo>
                    <a:pt x="75" y="274"/>
                  </a:lnTo>
                  <a:lnTo>
                    <a:pt x="40" y="274"/>
                  </a:lnTo>
                  <a:lnTo>
                    <a:pt x="25" y="245"/>
                  </a:lnTo>
                  <a:lnTo>
                    <a:pt x="0" y="185"/>
                  </a:lnTo>
                  <a:lnTo>
                    <a:pt x="0" y="89"/>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15"/>
            <p:cNvSpPr>
              <a:spLocks/>
            </p:cNvSpPr>
            <p:nvPr/>
          </p:nvSpPr>
          <p:spPr bwMode="auto">
            <a:xfrm>
              <a:off x="4098" y="1668"/>
              <a:ext cx="271" cy="136"/>
            </a:xfrm>
            <a:custGeom>
              <a:avLst/>
              <a:gdLst>
                <a:gd name="T0" fmla="*/ 0 w 271"/>
                <a:gd name="T1" fmla="*/ 0 h 136"/>
                <a:gd name="T2" fmla="*/ 130 w 271"/>
                <a:gd name="T3" fmla="*/ 16 h 136"/>
                <a:gd name="T4" fmla="*/ 226 w 271"/>
                <a:gd name="T5" fmla="*/ 41 h 136"/>
                <a:gd name="T6" fmla="*/ 271 w 271"/>
                <a:gd name="T7" fmla="*/ 76 h 136"/>
                <a:gd name="T8" fmla="*/ 255 w 271"/>
                <a:gd name="T9" fmla="*/ 122 h 136"/>
                <a:gd name="T10" fmla="*/ 226 w 271"/>
                <a:gd name="T11" fmla="*/ 136 h 136"/>
                <a:gd name="T12" fmla="*/ 149 w 271"/>
                <a:gd name="T13" fmla="*/ 116 h 136"/>
                <a:gd name="T14" fmla="*/ 0 w 2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136">
                  <a:moveTo>
                    <a:pt x="0" y="0"/>
                  </a:moveTo>
                  <a:lnTo>
                    <a:pt x="130" y="16"/>
                  </a:lnTo>
                  <a:lnTo>
                    <a:pt x="226" y="41"/>
                  </a:lnTo>
                  <a:lnTo>
                    <a:pt x="271" y="76"/>
                  </a:lnTo>
                  <a:lnTo>
                    <a:pt x="255" y="122"/>
                  </a:lnTo>
                  <a:lnTo>
                    <a:pt x="226" y="136"/>
                  </a:lnTo>
                  <a:lnTo>
                    <a:pt x="149" y="1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16"/>
            <p:cNvSpPr>
              <a:spLocks/>
            </p:cNvSpPr>
            <p:nvPr/>
          </p:nvSpPr>
          <p:spPr bwMode="auto">
            <a:xfrm>
              <a:off x="4067" y="1900"/>
              <a:ext cx="300" cy="209"/>
            </a:xfrm>
            <a:custGeom>
              <a:avLst/>
              <a:gdLst>
                <a:gd name="T0" fmla="*/ 16 w 300"/>
                <a:gd name="T1" fmla="*/ 149 h 209"/>
                <a:gd name="T2" fmla="*/ 76 w 300"/>
                <a:gd name="T3" fmla="*/ 83 h 209"/>
                <a:gd name="T4" fmla="*/ 172 w 300"/>
                <a:gd name="T5" fmla="*/ 24 h 209"/>
                <a:gd name="T6" fmla="*/ 257 w 300"/>
                <a:gd name="T7" fmla="*/ 0 h 209"/>
                <a:gd name="T8" fmla="*/ 292 w 300"/>
                <a:gd name="T9" fmla="*/ 0 h 209"/>
                <a:gd name="T10" fmla="*/ 300 w 300"/>
                <a:gd name="T11" fmla="*/ 44 h 209"/>
                <a:gd name="T12" fmla="*/ 276 w 300"/>
                <a:gd name="T13" fmla="*/ 74 h 209"/>
                <a:gd name="T14" fmla="*/ 211 w 300"/>
                <a:gd name="T15" fmla="*/ 89 h 209"/>
                <a:gd name="T16" fmla="*/ 151 w 300"/>
                <a:gd name="T17" fmla="*/ 89 h 209"/>
                <a:gd name="T18" fmla="*/ 81 w 300"/>
                <a:gd name="T19" fmla="*/ 133 h 209"/>
                <a:gd name="T20" fmla="*/ 21 w 300"/>
                <a:gd name="T21" fmla="*/ 189 h 209"/>
                <a:gd name="T22" fmla="*/ 0 w 300"/>
                <a:gd name="T23" fmla="*/ 209 h 209"/>
                <a:gd name="T24" fmla="*/ 16 w 300"/>
                <a:gd name="T25" fmla="*/ 14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0" h="209">
                  <a:moveTo>
                    <a:pt x="16" y="149"/>
                  </a:moveTo>
                  <a:lnTo>
                    <a:pt x="76" y="83"/>
                  </a:lnTo>
                  <a:lnTo>
                    <a:pt x="172" y="24"/>
                  </a:lnTo>
                  <a:lnTo>
                    <a:pt x="257" y="0"/>
                  </a:lnTo>
                  <a:lnTo>
                    <a:pt x="292" y="0"/>
                  </a:lnTo>
                  <a:lnTo>
                    <a:pt x="300" y="44"/>
                  </a:lnTo>
                  <a:lnTo>
                    <a:pt x="276" y="74"/>
                  </a:lnTo>
                  <a:lnTo>
                    <a:pt x="211" y="89"/>
                  </a:lnTo>
                  <a:lnTo>
                    <a:pt x="151" y="89"/>
                  </a:lnTo>
                  <a:lnTo>
                    <a:pt x="81" y="133"/>
                  </a:lnTo>
                  <a:lnTo>
                    <a:pt x="21" y="189"/>
                  </a:lnTo>
                  <a:lnTo>
                    <a:pt x="0" y="209"/>
                  </a:lnTo>
                  <a:lnTo>
                    <a:pt x="16"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17"/>
            <p:cNvSpPr>
              <a:spLocks/>
            </p:cNvSpPr>
            <p:nvPr/>
          </p:nvSpPr>
          <p:spPr bwMode="auto">
            <a:xfrm>
              <a:off x="4392" y="2078"/>
              <a:ext cx="79" cy="151"/>
            </a:xfrm>
            <a:custGeom>
              <a:avLst/>
              <a:gdLst>
                <a:gd name="T0" fmla="*/ 37 w 79"/>
                <a:gd name="T1" fmla="*/ 151 h 151"/>
                <a:gd name="T2" fmla="*/ 0 w 79"/>
                <a:gd name="T3" fmla="*/ 87 h 151"/>
                <a:gd name="T4" fmla="*/ 0 w 79"/>
                <a:gd name="T5" fmla="*/ 27 h 151"/>
                <a:gd name="T6" fmla="*/ 44 w 79"/>
                <a:gd name="T7" fmla="*/ 0 h 151"/>
                <a:gd name="T8" fmla="*/ 79 w 79"/>
                <a:gd name="T9" fmla="*/ 31 h 151"/>
                <a:gd name="T10" fmla="*/ 59 w 79"/>
                <a:gd name="T11" fmla="*/ 91 h 151"/>
                <a:gd name="T12" fmla="*/ 37 w 79"/>
                <a:gd name="T13" fmla="*/ 151 h 151"/>
              </a:gdLst>
              <a:ahLst/>
              <a:cxnLst>
                <a:cxn ang="0">
                  <a:pos x="T0" y="T1"/>
                </a:cxn>
                <a:cxn ang="0">
                  <a:pos x="T2" y="T3"/>
                </a:cxn>
                <a:cxn ang="0">
                  <a:pos x="T4" y="T5"/>
                </a:cxn>
                <a:cxn ang="0">
                  <a:pos x="T6" y="T7"/>
                </a:cxn>
                <a:cxn ang="0">
                  <a:pos x="T8" y="T9"/>
                </a:cxn>
                <a:cxn ang="0">
                  <a:pos x="T10" y="T11"/>
                </a:cxn>
                <a:cxn ang="0">
                  <a:pos x="T12" y="T13"/>
                </a:cxn>
              </a:cxnLst>
              <a:rect l="0" t="0" r="r" b="b"/>
              <a:pathLst>
                <a:path w="79" h="151">
                  <a:moveTo>
                    <a:pt x="37" y="151"/>
                  </a:moveTo>
                  <a:lnTo>
                    <a:pt x="0" y="87"/>
                  </a:lnTo>
                  <a:lnTo>
                    <a:pt x="0" y="27"/>
                  </a:lnTo>
                  <a:lnTo>
                    <a:pt x="44" y="0"/>
                  </a:lnTo>
                  <a:lnTo>
                    <a:pt x="79" y="31"/>
                  </a:lnTo>
                  <a:lnTo>
                    <a:pt x="59" y="91"/>
                  </a:lnTo>
                  <a:lnTo>
                    <a:pt x="3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62" name="Rectangle 61"/>
          <p:cNvSpPr/>
          <p:nvPr/>
        </p:nvSpPr>
        <p:spPr>
          <a:xfrm>
            <a:off x="808037" y="5277301"/>
            <a:ext cx="1858912" cy="646331"/>
          </a:xfrm>
          <a:prstGeom prst="rect">
            <a:avLst/>
          </a:prstGeom>
        </p:spPr>
        <p:txBody>
          <a:bodyPr wrap="square">
            <a:spAutoFit/>
          </a:bodyPr>
          <a:lstStyle/>
          <a:p>
            <a:pPr algn="ctr"/>
            <a:r>
              <a:rPr lang="en-US" dirty="0" smtClean="0">
                <a:solidFill>
                  <a:srgbClr val="FFFFFF"/>
                </a:solidFill>
              </a:rPr>
              <a:t>Unapproved data sources </a:t>
            </a:r>
            <a:endParaRPr lang="en-US" dirty="0">
              <a:solidFill>
                <a:srgbClr val="FFFFFF"/>
              </a:solidFill>
            </a:endParaRPr>
          </a:p>
        </p:txBody>
      </p:sp>
    </p:spTree>
    <p:extLst>
      <p:ext uri="{BB962C8B-B14F-4D97-AF65-F5344CB8AC3E}">
        <p14:creationId xmlns:p14="http://schemas.microsoft.com/office/powerpoint/2010/main" val="243884497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a:t>Self-Service BI </a:t>
            </a:r>
            <a:r>
              <a:rPr lang="en-US" sz="4800" b="1" dirty="0" smtClean="0"/>
              <a:t>can help you succeed.</a:t>
            </a:r>
            <a:endParaRPr lang="en-US" sz="4800" dirty="0"/>
          </a:p>
        </p:txBody>
      </p:sp>
      <p:sp>
        <p:nvSpPr>
          <p:cNvPr id="5" name="Rectangle 4"/>
          <p:cNvSpPr/>
          <p:nvPr/>
        </p:nvSpPr>
        <p:spPr>
          <a:xfrm>
            <a:off x="4999037" y="5249862"/>
            <a:ext cx="1981200" cy="1477328"/>
          </a:xfrm>
          <a:prstGeom prst="rect">
            <a:avLst/>
          </a:prstGeom>
        </p:spPr>
        <p:txBody>
          <a:bodyPr wrap="square" lIns="0" rIns="0">
            <a:spAutoFit/>
          </a:bodyPr>
          <a:lstStyle/>
          <a:p>
            <a:pPr algn="ctr"/>
            <a:r>
              <a:rPr lang="en-US" dirty="0" smtClean="0">
                <a:solidFill>
                  <a:srgbClr val="FFFFFF"/>
                </a:solidFill>
              </a:rPr>
              <a:t>Familiar tools, productive collaboration</a:t>
            </a:r>
            <a:r>
              <a:rPr lang="en-US" dirty="0">
                <a:solidFill>
                  <a:srgbClr val="FFFFFF"/>
                </a:solidFill>
              </a:rPr>
              <a:t>, and </a:t>
            </a:r>
            <a:r>
              <a:rPr lang="en-US" dirty="0" smtClean="0">
                <a:solidFill>
                  <a:srgbClr val="FFFFFF"/>
                </a:solidFill>
              </a:rPr>
              <a:t>open lines of communication. </a:t>
            </a:r>
            <a:endParaRPr lang="en-US" dirty="0">
              <a:solidFill>
                <a:srgbClr val="FFFFFF"/>
              </a:solidFill>
            </a:endParaRPr>
          </a:p>
        </p:txBody>
      </p:sp>
      <p:sp>
        <p:nvSpPr>
          <p:cNvPr id="6" name="Rectangle 5"/>
          <p:cNvSpPr/>
          <p:nvPr/>
        </p:nvSpPr>
        <p:spPr>
          <a:xfrm>
            <a:off x="7208837" y="5249862"/>
            <a:ext cx="2133600" cy="1477328"/>
          </a:xfrm>
          <a:prstGeom prst="rect">
            <a:avLst/>
          </a:prstGeom>
        </p:spPr>
        <p:txBody>
          <a:bodyPr wrap="square">
            <a:spAutoFit/>
          </a:bodyPr>
          <a:lstStyle/>
          <a:p>
            <a:pPr algn="ctr"/>
            <a:r>
              <a:rPr lang="en-US" dirty="0" smtClean="0">
                <a:solidFill>
                  <a:srgbClr val="FFFFFF"/>
                </a:solidFill>
              </a:rPr>
              <a:t>IT department in the role of a </a:t>
            </a:r>
            <a:r>
              <a:rPr lang="en-US" dirty="0">
                <a:solidFill>
                  <a:srgbClr val="FFFFFF"/>
                </a:solidFill>
              </a:rPr>
              <a:t>business</a:t>
            </a:r>
            <a:r>
              <a:rPr lang="en-US" dirty="0" smtClean="0">
                <a:solidFill>
                  <a:srgbClr val="FFFFFF"/>
                </a:solidFill>
              </a:rPr>
              <a:t> enabler rather than a dependency.</a:t>
            </a:r>
            <a:endParaRPr lang="en-US" dirty="0">
              <a:solidFill>
                <a:srgbClr val="FFFFFF"/>
              </a:solidFill>
            </a:endParaRPr>
          </a:p>
        </p:txBody>
      </p:sp>
      <p:sp>
        <p:nvSpPr>
          <p:cNvPr id="7" name="Rectangle 6"/>
          <p:cNvSpPr/>
          <p:nvPr/>
        </p:nvSpPr>
        <p:spPr>
          <a:xfrm>
            <a:off x="2865437" y="5249862"/>
            <a:ext cx="1858912" cy="1477328"/>
          </a:xfrm>
          <a:prstGeom prst="rect">
            <a:avLst/>
          </a:prstGeom>
        </p:spPr>
        <p:txBody>
          <a:bodyPr wrap="square">
            <a:spAutoFit/>
          </a:bodyPr>
          <a:lstStyle/>
          <a:p>
            <a:pPr algn="ctr"/>
            <a:r>
              <a:rPr lang="en-US" dirty="0" smtClean="0">
                <a:solidFill>
                  <a:srgbClr val="FFFFFF"/>
                </a:solidFill>
              </a:rPr>
              <a:t>High </a:t>
            </a:r>
            <a:r>
              <a:rPr lang="en-US" dirty="0">
                <a:solidFill>
                  <a:srgbClr val="FFFFFF"/>
                </a:solidFill>
              </a:rPr>
              <a:t>adoption rate </a:t>
            </a:r>
            <a:r>
              <a:rPr lang="en-US" dirty="0" smtClean="0">
                <a:solidFill>
                  <a:srgbClr val="FFFFFF"/>
                </a:solidFill>
              </a:rPr>
              <a:t>across organizational functions and business units.</a:t>
            </a:r>
            <a:endParaRPr lang="en-US" dirty="0">
              <a:solidFill>
                <a:srgbClr val="FFFFFF"/>
              </a:solidFill>
            </a:endParaRPr>
          </a:p>
        </p:txBody>
      </p:sp>
      <p:sp>
        <p:nvSpPr>
          <p:cNvPr id="8" name="Rectangle 7"/>
          <p:cNvSpPr/>
          <p:nvPr/>
        </p:nvSpPr>
        <p:spPr>
          <a:xfrm>
            <a:off x="503237" y="5268733"/>
            <a:ext cx="2163712" cy="1200329"/>
          </a:xfrm>
          <a:prstGeom prst="rect">
            <a:avLst/>
          </a:prstGeom>
        </p:spPr>
        <p:txBody>
          <a:bodyPr wrap="square" lIns="0" rIns="0">
            <a:spAutoFit/>
          </a:bodyPr>
          <a:lstStyle/>
          <a:p>
            <a:pPr algn="ctr"/>
            <a:r>
              <a:rPr lang="de-DE" dirty="0" smtClean="0">
                <a:solidFill>
                  <a:srgbClr val="FFFFFF"/>
                </a:solidFill>
              </a:rPr>
              <a:t>Fast and dynamic access to reports and analysis where and when you need it.</a:t>
            </a:r>
            <a:endParaRPr lang="en-US" dirty="0">
              <a:solidFill>
                <a:srgbClr val="FFFFFF"/>
              </a:solidFill>
            </a:endParaRPr>
          </a:p>
        </p:txBody>
      </p:sp>
      <p:grpSp>
        <p:nvGrpSpPr>
          <p:cNvPr id="65" name="Group 64"/>
          <p:cNvGrpSpPr/>
          <p:nvPr/>
        </p:nvGrpSpPr>
        <p:grpSpPr>
          <a:xfrm flipH="1">
            <a:off x="997718" y="3871338"/>
            <a:ext cx="1174750" cy="1381351"/>
            <a:chOff x="3542598" y="233501"/>
            <a:chExt cx="1174750" cy="1381351"/>
          </a:xfrm>
        </p:grpSpPr>
        <p:sp>
          <p:nvSpPr>
            <p:cNvPr id="135" name="Freeform 11"/>
            <p:cNvSpPr>
              <a:spLocks/>
            </p:cNvSpPr>
            <p:nvPr/>
          </p:nvSpPr>
          <p:spPr bwMode="auto">
            <a:xfrm>
              <a:off x="3542598" y="621202"/>
              <a:ext cx="309455" cy="421081"/>
            </a:xfrm>
            <a:custGeom>
              <a:avLst/>
              <a:gdLst>
                <a:gd name="T0" fmla="*/ 224 w 316"/>
                <a:gd name="T1" fmla="*/ 0 h 330"/>
                <a:gd name="T2" fmla="*/ 219 w 316"/>
                <a:gd name="T3" fmla="*/ 1 h 330"/>
                <a:gd name="T4" fmla="*/ 208 w 316"/>
                <a:gd name="T5" fmla="*/ 3 h 330"/>
                <a:gd name="T6" fmla="*/ 189 w 316"/>
                <a:gd name="T7" fmla="*/ 6 h 330"/>
                <a:gd name="T8" fmla="*/ 168 w 316"/>
                <a:gd name="T9" fmla="*/ 9 h 330"/>
                <a:gd name="T10" fmla="*/ 145 w 316"/>
                <a:gd name="T11" fmla="*/ 14 h 330"/>
                <a:gd name="T12" fmla="*/ 123 w 316"/>
                <a:gd name="T13" fmla="*/ 19 h 330"/>
                <a:gd name="T14" fmla="*/ 104 w 316"/>
                <a:gd name="T15" fmla="*/ 24 h 330"/>
                <a:gd name="T16" fmla="*/ 89 w 316"/>
                <a:gd name="T17" fmla="*/ 29 h 330"/>
                <a:gd name="T18" fmla="*/ 76 w 316"/>
                <a:gd name="T19" fmla="*/ 35 h 330"/>
                <a:gd name="T20" fmla="*/ 62 w 316"/>
                <a:gd name="T21" fmla="*/ 44 h 330"/>
                <a:gd name="T22" fmla="*/ 49 w 316"/>
                <a:gd name="T23" fmla="*/ 54 h 330"/>
                <a:gd name="T24" fmla="*/ 35 w 316"/>
                <a:gd name="T25" fmla="*/ 66 h 330"/>
                <a:gd name="T26" fmla="*/ 23 w 316"/>
                <a:gd name="T27" fmla="*/ 76 h 330"/>
                <a:gd name="T28" fmla="*/ 13 w 316"/>
                <a:gd name="T29" fmla="*/ 87 h 330"/>
                <a:gd name="T30" fmla="*/ 6 w 316"/>
                <a:gd name="T31" fmla="*/ 95 h 330"/>
                <a:gd name="T32" fmla="*/ 2 w 316"/>
                <a:gd name="T33" fmla="*/ 99 h 330"/>
                <a:gd name="T34" fmla="*/ 0 w 316"/>
                <a:gd name="T35" fmla="*/ 112 h 330"/>
                <a:gd name="T36" fmla="*/ 1 w 316"/>
                <a:gd name="T37" fmla="*/ 131 h 330"/>
                <a:gd name="T38" fmla="*/ 5 w 316"/>
                <a:gd name="T39" fmla="*/ 152 h 330"/>
                <a:gd name="T40" fmla="*/ 12 w 316"/>
                <a:gd name="T41" fmla="*/ 173 h 330"/>
                <a:gd name="T42" fmla="*/ 16 w 316"/>
                <a:gd name="T43" fmla="*/ 182 h 330"/>
                <a:gd name="T44" fmla="*/ 21 w 316"/>
                <a:gd name="T45" fmla="*/ 189 h 330"/>
                <a:gd name="T46" fmla="*/ 26 w 316"/>
                <a:gd name="T47" fmla="*/ 194 h 330"/>
                <a:gd name="T48" fmla="*/ 31 w 316"/>
                <a:gd name="T49" fmla="*/ 199 h 330"/>
                <a:gd name="T50" fmla="*/ 38 w 316"/>
                <a:gd name="T51" fmla="*/ 202 h 330"/>
                <a:gd name="T52" fmla="*/ 45 w 316"/>
                <a:gd name="T53" fmla="*/ 204 h 330"/>
                <a:gd name="T54" fmla="*/ 53 w 316"/>
                <a:gd name="T55" fmla="*/ 207 h 330"/>
                <a:gd name="T56" fmla="*/ 64 w 316"/>
                <a:gd name="T57" fmla="*/ 209 h 330"/>
                <a:gd name="T58" fmla="*/ 74 w 316"/>
                <a:gd name="T59" fmla="*/ 210 h 330"/>
                <a:gd name="T60" fmla="*/ 84 w 316"/>
                <a:gd name="T61" fmla="*/ 209 h 330"/>
                <a:gd name="T62" fmla="*/ 96 w 316"/>
                <a:gd name="T63" fmla="*/ 208 h 330"/>
                <a:gd name="T64" fmla="*/ 108 w 316"/>
                <a:gd name="T65" fmla="*/ 207 h 330"/>
                <a:gd name="T66" fmla="*/ 123 w 316"/>
                <a:gd name="T67" fmla="*/ 207 h 330"/>
                <a:gd name="T68" fmla="*/ 142 w 316"/>
                <a:gd name="T69" fmla="*/ 210 h 330"/>
                <a:gd name="T70" fmla="*/ 164 w 316"/>
                <a:gd name="T71" fmla="*/ 217 h 330"/>
                <a:gd name="T72" fmla="*/ 191 w 316"/>
                <a:gd name="T73" fmla="*/ 228 h 330"/>
                <a:gd name="T74" fmla="*/ 219 w 316"/>
                <a:gd name="T75" fmla="*/ 243 h 330"/>
                <a:gd name="T76" fmla="*/ 244 w 316"/>
                <a:gd name="T77" fmla="*/ 261 h 330"/>
                <a:gd name="T78" fmla="*/ 265 w 316"/>
                <a:gd name="T79" fmla="*/ 277 h 330"/>
                <a:gd name="T80" fmla="*/ 284 w 316"/>
                <a:gd name="T81" fmla="*/ 293 h 330"/>
                <a:gd name="T82" fmla="*/ 297 w 316"/>
                <a:gd name="T83" fmla="*/ 308 h 330"/>
                <a:gd name="T84" fmla="*/ 308 w 316"/>
                <a:gd name="T85" fmla="*/ 320 h 330"/>
                <a:gd name="T86" fmla="*/ 314 w 316"/>
                <a:gd name="T87" fmla="*/ 328 h 330"/>
                <a:gd name="T88" fmla="*/ 316 w 316"/>
                <a:gd name="T89" fmla="*/ 330 h 330"/>
                <a:gd name="T90" fmla="*/ 300 w 316"/>
                <a:gd name="T91" fmla="*/ 189 h 330"/>
                <a:gd name="T92" fmla="*/ 168 w 316"/>
                <a:gd name="T93" fmla="*/ 119 h 330"/>
                <a:gd name="T94" fmla="*/ 278 w 316"/>
                <a:gd name="T95" fmla="*/ 97 h 330"/>
                <a:gd name="T96" fmla="*/ 274 w 316"/>
                <a:gd name="T97" fmla="*/ 11 h 330"/>
                <a:gd name="T98" fmla="*/ 224 w 316"/>
                <a:gd name="T9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6" h="330">
                  <a:moveTo>
                    <a:pt x="224" y="0"/>
                  </a:moveTo>
                  <a:lnTo>
                    <a:pt x="219" y="1"/>
                  </a:lnTo>
                  <a:lnTo>
                    <a:pt x="208" y="3"/>
                  </a:lnTo>
                  <a:lnTo>
                    <a:pt x="189" y="6"/>
                  </a:lnTo>
                  <a:lnTo>
                    <a:pt x="168" y="9"/>
                  </a:lnTo>
                  <a:lnTo>
                    <a:pt x="145" y="14"/>
                  </a:lnTo>
                  <a:lnTo>
                    <a:pt x="123" y="19"/>
                  </a:lnTo>
                  <a:lnTo>
                    <a:pt x="104" y="24"/>
                  </a:lnTo>
                  <a:lnTo>
                    <a:pt x="89" y="29"/>
                  </a:lnTo>
                  <a:lnTo>
                    <a:pt x="76" y="35"/>
                  </a:lnTo>
                  <a:lnTo>
                    <a:pt x="62" y="44"/>
                  </a:lnTo>
                  <a:lnTo>
                    <a:pt x="49" y="54"/>
                  </a:lnTo>
                  <a:lnTo>
                    <a:pt x="35" y="66"/>
                  </a:lnTo>
                  <a:lnTo>
                    <a:pt x="23" y="76"/>
                  </a:lnTo>
                  <a:lnTo>
                    <a:pt x="13" y="87"/>
                  </a:lnTo>
                  <a:lnTo>
                    <a:pt x="6" y="95"/>
                  </a:lnTo>
                  <a:lnTo>
                    <a:pt x="2" y="99"/>
                  </a:lnTo>
                  <a:lnTo>
                    <a:pt x="0" y="112"/>
                  </a:lnTo>
                  <a:lnTo>
                    <a:pt x="1" y="131"/>
                  </a:lnTo>
                  <a:lnTo>
                    <a:pt x="5" y="152"/>
                  </a:lnTo>
                  <a:lnTo>
                    <a:pt x="12" y="173"/>
                  </a:lnTo>
                  <a:lnTo>
                    <a:pt x="16" y="182"/>
                  </a:lnTo>
                  <a:lnTo>
                    <a:pt x="21" y="189"/>
                  </a:lnTo>
                  <a:lnTo>
                    <a:pt x="26" y="194"/>
                  </a:lnTo>
                  <a:lnTo>
                    <a:pt x="31" y="199"/>
                  </a:lnTo>
                  <a:lnTo>
                    <a:pt x="38" y="202"/>
                  </a:lnTo>
                  <a:lnTo>
                    <a:pt x="45" y="204"/>
                  </a:lnTo>
                  <a:lnTo>
                    <a:pt x="53" y="207"/>
                  </a:lnTo>
                  <a:lnTo>
                    <a:pt x="64" y="209"/>
                  </a:lnTo>
                  <a:lnTo>
                    <a:pt x="74" y="210"/>
                  </a:lnTo>
                  <a:lnTo>
                    <a:pt x="84" y="209"/>
                  </a:lnTo>
                  <a:lnTo>
                    <a:pt x="96" y="208"/>
                  </a:lnTo>
                  <a:lnTo>
                    <a:pt x="108" y="207"/>
                  </a:lnTo>
                  <a:lnTo>
                    <a:pt x="123" y="207"/>
                  </a:lnTo>
                  <a:lnTo>
                    <a:pt x="142" y="210"/>
                  </a:lnTo>
                  <a:lnTo>
                    <a:pt x="164" y="217"/>
                  </a:lnTo>
                  <a:lnTo>
                    <a:pt x="191" y="228"/>
                  </a:lnTo>
                  <a:lnTo>
                    <a:pt x="219" y="243"/>
                  </a:lnTo>
                  <a:lnTo>
                    <a:pt x="244" y="261"/>
                  </a:lnTo>
                  <a:lnTo>
                    <a:pt x="265" y="277"/>
                  </a:lnTo>
                  <a:lnTo>
                    <a:pt x="284" y="293"/>
                  </a:lnTo>
                  <a:lnTo>
                    <a:pt x="297" y="308"/>
                  </a:lnTo>
                  <a:lnTo>
                    <a:pt x="308" y="320"/>
                  </a:lnTo>
                  <a:lnTo>
                    <a:pt x="314" y="328"/>
                  </a:lnTo>
                  <a:lnTo>
                    <a:pt x="316" y="330"/>
                  </a:lnTo>
                  <a:lnTo>
                    <a:pt x="300" y="189"/>
                  </a:lnTo>
                  <a:lnTo>
                    <a:pt x="168" y="119"/>
                  </a:lnTo>
                  <a:lnTo>
                    <a:pt x="278" y="97"/>
                  </a:lnTo>
                  <a:lnTo>
                    <a:pt x="274" y="11"/>
                  </a:lnTo>
                  <a:lnTo>
                    <a:pt x="224"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Freeform 12"/>
            <p:cNvSpPr>
              <a:spLocks/>
            </p:cNvSpPr>
            <p:nvPr/>
          </p:nvSpPr>
          <p:spPr bwMode="auto">
            <a:xfrm>
              <a:off x="4417747" y="446608"/>
              <a:ext cx="299601" cy="464730"/>
            </a:xfrm>
            <a:custGeom>
              <a:avLst/>
              <a:gdLst>
                <a:gd name="T0" fmla="*/ 44 w 303"/>
                <a:gd name="T1" fmla="*/ 19 h 361"/>
                <a:gd name="T2" fmla="*/ 49 w 303"/>
                <a:gd name="T3" fmla="*/ 18 h 361"/>
                <a:gd name="T4" fmla="*/ 61 w 303"/>
                <a:gd name="T5" fmla="*/ 15 h 361"/>
                <a:gd name="T6" fmla="*/ 78 w 303"/>
                <a:gd name="T7" fmla="*/ 13 h 361"/>
                <a:gd name="T8" fmla="*/ 100 w 303"/>
                <a:gd name="T9" fmla="*/ 10 h 361"/>
                <a:gd name="T10" fmla="*/ 122 w 303"/>
                <a:gd name="T11" fmla="*/ 6 h 361"/>
                <a:gd name="T12" fmla="*/ 145 w 303"/>
                <a:gd name="T13" fmla="*/ 3 h 361"/>
                <a:gd name="T14" fmla="*/ 164 w 303"/>
                <a:gd name="T15" fmla="*/ 0 h 361"/>
                <a:gd name="T16" fmla="*/ 180 w 303"/>
                <a:gd name="T17" fmla="*/ 0 h 361"/>
                <a:gd name="T18" fmla="*/ 194 w 303"/>
                <a:gd name="T19" fmla="*/ 2 h 361"/>
                <a:gd name="T20" fmla="*/ 210 w 303"/>
                <a:gd name="T21" fmla="*/ 5 h 361"/>
                <a:gd name="T22" fmla="*/ 228 w 303"/>
                <a:gd name="T23" fmla="*/ 11 h 361"/>
                <a:gd name="T24" fmla="*/ 244 w 303"/>
                <a:gd name="T25" fmla="*/ 17 h 361"/>
                <a:gd name="T26" fmla="*/ 259 w 303"/>
                <a:gd name="T27" fmla="*/ 22 h 361"/>
                <a:gd name="T28" fmla="*/ 271 w 303"/>
                <a:gd name="T29" fmla="*/ 28 h 361"/>
                <a:gd name="T30" fmla="*/ 282 w 303"/>
                <a:gd name="T31" fmla="*/ 34 h 361"/>
                <a:gd name="T32" fmla="*/ 286 w 303"/>
                <a:gd name="T33" fmla="*/ 37 h 361"/>
                <a:gd name="T34" fmla="*/ 292 w 303"/>
                <a:gd name="T35" fmla="*/ 48 h 361"/>
                <a:gd name="T36" fmla="*/ 298 w 303"/>
                <a:gd name="T37" fmla="*/ 66 h 361"/>
                <a:gd name="T38" fmla="*/ 301 w 303"/>
                <a:gd name="T39" fmla="*/ 88 h 361"/>
                <a:gd name="T40" fmla="*/ 303 w 303"/>
                <a:gd name="T41" fmla="*/ 110 h 361"/>
                <a:gd name="T42" fmla="*/ 298 w 303"/>
                <a:gd name="T43" fmla="*/ 120 h 361"/>
                <a:gd name="T44" fmla="*/ 286 w 303"/>
                <a:gd name="T45" fmla="*/ 131 h 361"/>
                <a:gd name="T46" fmla="*/ 269 w 303"/>
                <a:gd name="T47" fmla="*/ 141 h 361"/>
                <a:gd name="T48" fmla="*/ 250 w 303"/>
                <a:gd name="T49" fmla="*/ 153 h 361"/>
                <a:gd name="T50" fmla="*/ 225 w 303"/>
                <a:gd name="T51" fmla="*/ 166 h 361"/>
                <a:gd name="T52" fmla="*/ 201 w 303"/>
                <a:gd name="T53" fmla="*/ 181 h 361"/>
                <a:gd name="T54" fmla="*/ 176 w 303"/>
                <a:gd name="T55" fmla="*/ 200 h 361"/>
                <a:gd name="T56" fmla="*/ 152 w 303"/>
                <a:gd name="T57" fmla="*/ 222 h 361"/>
                <a:gd name="T58" fmla="*/ 130 w 303"/>
                <a:gd name="T59" fmla="*/ 246 h 361"/>
                <a:gd name="T60" fmla="*/ 112 w 303"/>
                <a:gd name="T61" fmla="*/ 270 h 361"/>
                <a:gd name="T62" fmla="*/ 97 w 303"/>
                <a:gd name="T63" fmla="*/ 293 h 361"/>
                <a:gd name="T64" fmla="*/ 87 w 303"/>
                <a:gd name="T65" fmla="*/ 315 h 361"/>
                <a:gd name="T66" fmla="*/ 79 w 303"/>
                <a:gd name="T67" fmla="*/ 334 h 361"/>
                <a:gd name="T68" fmla="*/ 73 w 303"/>
                <a:gd name="T69" fmla="*/ 349 h 361"/>
                <a:gd name="T70" fmla="*/ 70 w 303"/>
                <a:gd name="T71" fmla="*/ 358 h 361"/>
                <a:gd name="T72" fmla="*/ 69 w 303"/>
                <a:gd name="T73" fmla="*/ 361 h 361"/>
                <a:gd name="T74" fmla="*/ 36 w 303"/>
                <a:gd name="T75" fmla="*/ 223 h 361"/>
                <a:gd name="T76" fmla="*/ 136 w 303"/>
                <a:gd name="T77" fmla="*/ 112 h 361"/>
                <a:gd name="T78" fmla="*/ 26 w 303"/>
                <a:gd name="T79" fmla="*/ 128 h 361"/>
                <a:gd name="T80" fmla="*/ 0 w 303"/>
                <a:gd name="T81" fmla="*/ 45 h 361"/>
                <a:gd name="T82" fmla="*/ 44 w 303"/>
                <a:gd name="T83" fmla="*/ 1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361">
                  <a:moveTo>
                    <a:pt x="44" y="19"/>
                  </a:moveTo>
                  <a:lnTo>
                    <a:pt x="49" y="18"/>
                  </a:lnTo>
                  <a:lnTo>
                    <a:pt x="61" y="15"/>
                  </a:lnTo>
                  <a:lnTo>
                    <a:pt x="78" y="13"/>
                  </a:lnTo>
                  <a:lnTo>
                    <a:pt x="100" y="10"/>
                  </a:lnTo>
                  <a:lnTo>
                    <a:pt x="122" y="6"/>
                  </a:lnTo>
                  <a:lnTo>
                    <a:pt x="145" y="3"/>
                  </a:lnTo>
                  <a:lnTo>
                    <a:pt x="164" y="0"/>
                  </a:lnTo>
                  <a:lnTo>
                    <a:pt x="180" y="0"/>
                  </a:lnTo>
                  <a:lnTo>
                    <a:pt x="194" y="2"/>
                  </a:lnTo>
                  <a:lnTo>
                    <a:pt x="210" y="5"/>
                  </a:lnTo>
                  <a:lnTo>
                    <a:pt x="228" y="11"/>
                  </a:lnTo>
                  <a:lnTo>
                    <a:pt x="244" y="17"/>
                  </a:lnTo>
                  <a:lnTo>
                    <a:pt x="259" y="22"/>
                  </a:lnTo>
                  <a:lnTo>
                    <a:pt x="271" y="28"/>
                  </a:lnTo>
                  <a:lnTo>
                    <a:pt x="282" y="34"/>
                  </a:lnTo>
                  <a:lnTo>
                    <a:pt x="286" y="37"/>
                  </a:lnTo>
                  <a:lnTo>
                    <a:pt x="292" y="48"/>
                  </a:lnTo>
                  <a:lnTo>
                    <a:pt x="298" y="66"/>
                  </a:lnTo>
                  <a:lnTo>
                    <a:pt x="301" y="88"/>
                  </a:lnTo>
                  <a:lnTo>
                    <a:pt x="303" y="110"/>
                  </a:lnTo>
                  <a:lnTo>
                    <a:pt x="298" y="120"/>
                  </a:lnTo>
                  <a:lnTo>
                    <a:pt x="286" y="131"/>
                  </a:lnTo>
                  <a:lnTo>
                    <a:pt x="269" y="141"/>
                  </a:lnTo>
                  <a:lnTo>
                    <a:pt x="250" y="153"/>
                  </a:lnTo>
                  <a:lnTo>
                    <a:pt x="225" y="166"/>
                  </a:lnTo>
                  <a:lnTo>
                    <a:pt x="201" y="181"/>
                  </a:lnTo>
                  <a:lnTo>
                    <a:pt x="176" y="200"/>
                  </a:lnTo>
                  <a:lnTo>
                    <a:pt x="152" y="222"/>
                  </a:lnTo>
                  <a:lnTo>
                    <a:pt x="130" y="246"/>
                  </a:lnTo>
                  <a:lnTo>
                    <a:pt x="112" y="270"/>
                  </a:lnTo>
                  <a:lnTo>
                    <a:pt x="97" y="293"/>
                  </a:lnTo>
                  <a:lnTo>
                    <a:pt x="87" y="315"/>
                  </a:lnTo>
                  <a:lnTo>
                    <a:pt x="79" y="334"/>
                  </a:lnTo>
                  <a:lnTo>
                    <a:pt x="73" y="349"/>
                  </a:lnTo>
                  <a:lnTo>
                    <a:pt x="70" y="358"/>
                  </a:lnTo>
                  <a:lnTo>
                    <a:pt x="69" y="361"/>
                  </a:lnTo>
                  <a:lnTo>
                    <a:pt x="36" y="223"/>
                  </a:lnTo>
                  <a:lnTo>
                    <a:pt x="136" y="112"/>
                  </a:lnTo>
                  <a:lnTo>
                    <a:pt x="26" y="128"/>
                  </a:lnTo>
                  <a:lnTo>
                    <a:pt x="0" y="45"/>
                  </a:lnTo>
                  <a:lnTo>
                    <a:pt x="44" y="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8" name="Freeform 14"/>
            <p:cNvSpPr>
              <a:spLocks/>
            </p:cNvSpPr>
            <p:nvPr/>
          </p:nvSpPr>
          <p:spPr bwMode="auto">
            <a:xfrm>
              <a:off x="3855997" y="1283635"/>
              <a:ext cx="689870" cy="331217"/>
            </a:xfrm>
            <a:custGeom>
              <a:avLst/>
              <a:gdLst>
                <a:gd name="T0" fmla="*/ 413 w 702"/>
                <a:gd name="T1" fmla="*/ 395 h 416"/>
                <a:gd name="T2" fmla="*/ 481 w 702"/>
                <a:gd name="T3" fmla="*/ 374 h 416"/>
                <a:gd name="T4" fmla="*/ 542 w 702"/>
                <a:gd name="T5" fmla="*/ 349 h 416"/>
                <a:gd name="T6" fmla="*/ 595 w 702"/>
                <a:gd name="T7" fmla="*/ 320 h 416"/>
                <a:gd name="T8" fmla="*/ 638 w 702"/>
                <a:gd name="T9" fmla="*/ 287 h 416"/>
                <a:gd name="T10" fmla="*/ 672 w 702"/>
                <a:gd name="T11" fmla="*/ 252 h 416"/>
                <a:gd name="T12" fmla="*/ 693 w 702"/>
                <a:gd name="T13" fmla="*/ 217 h 416"/>
                <a:gd name="T14" fmla="*/ 702 w 702"/>
                <a:gd name="T15" fmla="*/ 179 h 416"/>
                <a:gd name="T16" fmla="*/ 697 w 702"/>
                <a:gd name="T17" fmla="*/ 137 h 416"/>
                <a:gd name="T18" fmla="*/ 676 w 702"/>
                <a:gd name="T19" fmla="*/ 96 h 416"/>
                <a:gd name="T20" fmla="*/ 643 w 702"/>
                <a:gd name="T21" fmla="*/ 60 h 416"/>
                <a:gd name="T22" fmla="*/ 599 w 702"/>
                <a:gd name="T23" fmla="*/ 33 h 416"/>
                <a:gd name="T24" fmla="*/ 545 w 702"/>
                <a:gd name="T25" fmla="*/ 14 h 416"/>
                <a:gd name="T26" fmla="*/ 483 w 702"/>
                <a:gd name="T27" fmla="*/ 3 h 416"/>
                <a:gd name="T28" fmla="*/ 415 w 702"/>
                <a:gd name="T29" fmla="*/ 0 h 416"/>
                <a:gd name="T30" fmla="*/ 343 w 702"/>
                <a:gd name="T31" fmla="*/ 7 h 416"/>
                <a:gd name="T32" fmla="*/ 259 w 702"/>
                <a:gd name="T33" fmla="*/ 24 h 416"/>
                <a:gd name="T34" fmla="*/ 180 w 702"/>
                <a:gd name="T35" fmla="*/ 49 h 416"/>
                <a:gd name="T36" fmla="*/ 115 w 702"/>
                <a:gd name="T37" fmla="*/ 77 h 416"/>
                <a:gd name="T38" fmla="*/ 68 w 702"/>
                <a:gd name="T39" fmla="*/ 107 h 416"/>
                <a:gd name="T40" fmla="*/ 34 w 702"/>
                <a:gd name="T41" fmla="*/ 140 h 416"/>
                <a:gd name="T42" fmla="*/ 12 w 702"/>
                <a:gd name="T43" fmla="*/ 175 h 416"/>
                <a:gd name="T44" fmla="*/ 1 w 702"/>
                <a:gd name="T45" fmla="*/ 211 h 416"/>
                <a:gd name="T46" fmla="*/ 0 w 702"/>
                <a:gd name="T47" fmla="*/ 247 h 416"/>
                <a:gd name="T48" fmla="*/ 9 w 702"/>
                <a:gd name="T49" fmla="*/ 283 h 416"/>
                <a:gd name="T50" fmla="*/ 29 w 702"/>
                <a:gd name="T51" fmla="*/ 318 h 416"/>
                <a:gd name="T52" fmla="*/ 60 w 702"/>
                <a:gd name="T53" fmla="*/ 349 h 416"/>
                <a:gd name="T54" fmla="*/ 100 w 702"/>
                <a:gd name="T55" fmla="*/ 376 h 416"/>
                <a:gd name="T56" fmla="*/ 149 w 702"/>
                <a:gd name="T57" fmla="*/ 398 h 416"/>
                <a:gd name="T58" fmla="*/ 206 w 702"/>
                <a:gd name="T59" fmla="*/ 411 h 416"/>
                <a:gd name="T60" fmla="*/ 270 w 702"/>
                <a:gd name="T61" fmla="*/ 416 h 416"/>
                <a:gd name="T62" fmla="*/ 339 w 702"/>
                <a:gd name="T63" fmla="*/ 41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2" h="416">
                  <a:moveTo>
                    <a:pt x="376" y="404"/>
                  </a:moveTo>
                  <a:lnTo>
                    <a:pt x="413" y="395"/>
                  </a:lnTo>
                  <a:lnTo>
                    <a:pt x="447" y="386"/>
                  </a:lnTo>
                  <a:lnTo>
                    <a:pt x="481" y="374"/>
                  </a:lnTo>
                  <a:lnTo>
                    <a:pt x="513" y="362"/>
                  </a:lnTo>
                  <a:lnTo>
                    <a:pt x="542" y="349"/>
                  </a:lnTo>
                  <a:lnTo>
                    <a:pt x="569" y="335"/>
                  </a:lnTo>
                  <a:lnTo>
                    <a:pt x="595" y="320"/>
                  </a:lnTo>
                  <a:lnTo>
                    <a:pt x="618" y="304"/>
                  </a:lnTo>
                  <a:lnTo>
                    <a:pt x="638" y="287"/>
                  </a:lnTo>
                  <a:lnTo>
                    <a:pt x="656" y="271"/>
                  </a:lnTo>
                  <a:lnTo>
                    <a:pt x="672" y="252"/>
                  </a:lnTo>
                  <a:lnTo>
                    <a:pt x="683" y="235"/>
                  </a:lnTo>
                  <a:lnTo>
                    <a:pt x="693" y="217"/>
                  </a:lnTo>
                  <a:lnTo>
                    <a:pt x="699" y="198"/>
                  </a:lnTo>
                  <a:lnTo>
                    <a:pt x="702" y="179"/>
                  </a:lnTo>
                  <a:lnTo>
                    <a:pt x="702" y="160"/>
                  </a:lnTo>
                  <a:lnTo>
                    <a:pt x="697" y="137"/>
                  </a:lnTo>
                  <a:lnTo>
                    <a:pt x="689" y="115"/>
                  </a:lnTo>
                  <a:lnTo>
                    <a:pt x="676" y="96"/>
                  </a:lnTo>
                  <a:lnTo>
                    <a:pt x="661" y="77"/>
                  </a:lnTo>
                  <a:lnTo>
                    <a:pt x="643" y="60"/>
                  </a:lnTo>
                  <a:lnTo>
                    <a:pt x="622" y="46"/>
                  </a:lnTo>
                  <a:lnTo>
                    <a:pt x="599" y="33"/>
                  </a:lnTo>
                  <a:lnTo>
                    <a:pt x="573" y="23"/>
                  </a:lnTo>
                  <a:lnTo>
                    <a:pt x="545" y="14"/>
                  </a:lnTo>
                  <a:lnTo>
                    <a:pt x="515" y="7"/>
                  </a:lnTo>
                  <a:lnTo>
                    <a:pt x="483" y="3"/>
                  </a:lnTo>
                  <a:lnTo>
                    <a:pt x="449" y="0"/>
                  </a:lnTo>
                  <a:lnTo>
                    <a:pt x="415" y="0"/>
                  </a:lnTo>
                  <a:lnTo>
                    <a:pt x="380" y="2"/>
                  </a:lnTo>
                  <a:lnTo>
                    <a:pt x="343" y="7"/>
                  </a:lnTo>
                  <a:lnTo>
                    <a:pt x="307" y="14"/>
                  </a:lnTo>
                  <a:lnTo>
                    <a:pt x="259" y="24"/>
                  </a:lnTo>
                  <a:lnTo>
                    <a:pt x="218" y="37"/>
                  </a:lnTo>
                  <a:lnTo>
                    <a:pt x="180" y="49"/>
                  </a:lnTo>
                  <a:lnTo>
                    <a:pt x="145" y="62"/>
                  </a:lnTo>
                  <a:lnTo>
                    <a:pt x="115" y="77"/>
                  </a:lnTo>
                  <a:lnTo>
                    <a:pt x="90" y="92"/>
                  </a:lnTo>
                  <a:lnTo>
                    <a:pt x="68" y="107"/>
                  </a:lnTo>
                  <a:lnTo>
                    <a:pt x="49" y="123"/>
                  </a:lnTo>
                  <a:lnTo>
                    <a:pt x="34" y="140"/>
                  </a:lnTo>
                  <a:lnTo>
                    <a:pt x="21" y="158"/>
                  </a:lnTo>
                  <a:lnTo>
                    <a:pt x="12" y="175"/>
                  </a:lnTo>
                  <a:lnTo>
                    <a:pt x="5" y="192"/>
                  </a:lnTo>
                  <a:lnTo>
                    <a:pt x="1" y="211"/>
                  </a:lnTo>
                  <a:lnTo>
                    <a:pt x="0" y="228"/>
                  </a:lnTo>
                  <a:lnTo>
                    <a:pt x="0" y="247"/>
                  </a:lnTo>
                  <a:lnTo>
                    <a:pt x="4" y="265"/>
                  </a:lnTo>
                  <a:lnTo>
                    <a:pt x="9" y="283"/>
                  </a:lnTo>
                  <a:lnTo>
                    <a:pt x="17" y="301"/>
                  </a:lnTo>
                  <a:lnTo>
                    <a:pt x="29" y="318"/>
                  </a:lnTo>
                  <a:lnTo>
                    <a:pt x="43" y="334"/>
                  </a:lnTo>
                  <a:lnTo>
                    <a:pt x="60" y="349"/>
                  </a:lnTo>
                  <a:lnTo>
                    <a:pt x="78" y="363"/>
                  </a:lnTo>
                  <a:lnTo>
                    <a:pt x="100" y="376"/>
                  </a:lnTo>
                  <a:lnTo>
                    <a:pt x="123" y="387"/>
                  </a:lnTo>
                  <a:lnTo>
                    <a:pt x="149" y="398"/>
                  </a:lnTo>
                  <a:lnTo>
                    <a:pt x="176" y="406"/>
                  </a:lnTo>
                  <a:lnTo>
                    <a:pt x="206" y="411"/>
                  </a:lnTo>
                  <a:lnTo>
                    <a:pt x="237" y="415"/>
                  </a:lnTo>
                  <a:lnTo>
                    <a:pt x="270" y="416"/>
                  </a:lnTo>
                  <a:lnTo>
                    <a:pt x="304" y="415"/>
                  </a:lnTo>
                  <a:lnTo>
                    <a:pt x="339" y="411"/>
                  </a:lnTo>
                  <a:lnTo>
                    <a:pt x="376" y="40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9" name="Freeform 27"/>
            <p:cNvSpPr>
              <a:spLocks/>
            </p:cNvSpPr>
            <p:nvPr/>
          </p:nvSpPr>
          <p:spPr bwMode="auto">
            <a:xfrm>
              <a:off x="3924983" y="459446"/>
              <a:ext cx="425748" cy="397973"/>
            </a:xfrm>
            <a:custGeom>
              <a:avLst/>
              <a:gdLst>
                <a:gd name="T0" fmla="*/ 0 w 430"/>
                <a:gd name="T1" fmla="*/ 92 h 310"/>
                <a:gd name="T2" fmla="*/ 38 w 430"/>
                <a:gd name="T3" fmla="*/ 310 h 310"/>
                <a:gd name="T4" fmla="*/ 39 w 430"/>
                <a:gd name="T5" fmla="*/ 308 h 310"/>
                <a:gd name="T6" fmla="*/ 43 w 430"/>
                <a:gd name="T7" fmla="*/ 302 h 310"/>
                <a:gd name="T8" fmla="*/ 51 w 430"/>
                <a:gd name="T9" fmla="*/ 294 h 310"/>
                <a:gd name="T10" fmla="*/ 63 w 430"/>
                <a:gd name="T11" fmla="*/ 283 h 310"/>
                <a:gd name="T12" fmla="*/ 78 w 430"/>
                <a:gd name="T13" fmla="*/ 272 h 310"/>
                <a:gd name="T14" fmla="*/ 99 w 430"/>
                <a:gd name="T15" fmla="*/ 260 h 310"/>
                <a:gd name="T16" fmla="*/ 123 w 430"/>
                <a:gd name="T17" fmla="*/ 249 h 310"/>
                <a:gd name="T18" fmla="*/ 153 w 430"/>
                <a:gd name="T19" fmla="*/ 240 h 310"/>
                <a:gd name="T20" fmla="*/ 183 w 430"/>
                <a:gd name="T21" fmla="*/ 233 h 310"/>
                <a:gd name="T22" fmla="*/ 210 w 430"/>
                <a:gd name="T23" fmla="*/ 227 h 310"/>
                <a:gd name="T24" fmla="*/ 235 w 430"/>
                <a:gd name="T25" fmla="*/ 223 h 310"/>
                <a:gd name="T26" fmla="*/ 255 w 430"/>
                <a:gd name="T27" fmla="*/ 220 h 310"/>
                <a:gd name="T28" fmla="*/ 274 w 430"/>
                <a:gd name="T29" fmla="*/ 219 h 310"/>
                <a:gd name="T30" fmla="*/ 291 w 430"/>
                <a:gd name="T31" fmla="*/ 218 h 310"/>
                <a:gd name="T32" fmla="*/ 307 w 430"/>
                <a:gd name="T33" fmla="*/ 218 h 310"/>
                <a:gd name="T34" fmla="*/ 322 w 430"/>
                <a:gd name="T35" fmla="*/ 218 h 310"/>
                <a:gd name="T36" fmla="*/ 338 w 430"/>
                <a:gd name="T37" fmla="*/ 219 h 310"/>
                <a:gd name="T38" fmla="*/ 356 w 430"/>
                <a:gd name="T39" fmla="*/ 220 h 310"/>
                <a:gd name="T40" fmla="*/ 373 w 430"/>
                <a:gd name="T41" fmla="*/ 222 h 310"/>
                <a:gd name="T42" fmla="*/ 390 w 430"/>
                <a:gd name="T43" fmla="*/ 226 h 310"/>
                <a:gd name="T44" fmla="*/ 406 w 430"/>
                <a:gd name="T45" fmla="*/ 229 h 310"/>
                <a:gd name="T46" fmla="*/ 419 w 430"/>
                <a:gd name="T47" fmla="*/ 231 h 310"/>
                <a:gd name="T48" fmla="*/ 427 w 430"/>
                <a:gd name="T49" fmla="*/ 233 h 310"/>
                <a:gd name="T50" fmla="*/ 430 w 430"/>
                <a:gd name="T51" fmla="*/ 234 h 310"/>
                <a:gd name="T52" fmla="*/ 360 w 430"/>
                <a:gd name="T53" fmla="*/ 12 h 310"/>
                <a:gd name="T54" fmla="*/ 357 w 430"/>
                <a:gd name="T55" fmla="*/ 11 h 310"/>
                <a:gd name="T56" fmla="*/ 345 w 430"/>
                <a:gd name="T57" fmla="*/ 9 h 310"/>
                <a:gd name="T58" fmla="*/ 329 w 430"/>
                <a:gd name="T59" fmla="*/ 7 h 310"/>
                <a:gd name="T60" fmla="*/ 308 w 430"/>
                <a:gd name="T61" fmla="*/ 3 h 310"/>
                <a:gd name="T62" fmla="*/ 284 w 430"/>
                <a:gd name="T63" fmla="*/ 1 h 310"/>
                <a:gd name="T64" fmla="*/ 259 w 430"/>
                <a:gd name="T65" fmla="*/ 0 h 310"/>
                <a:gd name="T66" fmla="*/ 235 w 430"/>
                <a:gd name="T67" fmla="*/ 0 h 310"/>
                <a:gd name="T68" fmla="*/ 210 w 430"/>
                <a:gd name="T69" fmla="*/ 3 h 310"/>
                <a:gd name="T70" fmla="*/ 183 w 430"/>
                <a:gd name="T71" fmla="*/ 9 h 310"/>
                <a:gd name="T72" fmla="*/ 157 w 430"/>
                <a:gd name="T73" fmla="*/ 16 h 310"/>
                <a:gd name="T74" fmla="*/ 134 w 430"/>
                <a:gd name="T75" fmla="*/ 23 h 310"/>
                <a:gd name="T76" fmla="*/ 112 w 430"/>
                <a:gd name="T77" fmla="*/ 30 h 310"/>
                <a:gd name="T78" fmla="*/ 94 w 430"/>
                <a:gd name="T79" fmla="*/ 38 h 310"/>
                <a:gd name="T80" fmla="*/ 77 w 430"/>
                <a:gd name="T81" fmla="*/ 45 h 310"/>
                <a:gd name="T82" fmla="*/ 61 w 430"/>
                <a:gd name="T83" fmla="*/ 53 h 310"/>
                <a:gd name="T84" fmla="*/ 48 w 430"/>
                <a:gd name="T85" fmla="*/ 60 h 310"/>
                <a:gd name="T86" fmla="*/ 35 w 430"/>
                <a:gd name="T87" fmla="*/ 65 h 310"/>
                <a:gd name="T88" fmla="*/ 26 w 430"/>
                <a:gd name="T89" fmla="*/ 72 h 310"/>
                <a:gd name="T90" fmla="*/ 18 w 430"/>
                <a:gd name="T91" fmla="*/ 78 h 310"/>
                <a:gd name="T92" fmla="*/ 11 w 430"/>
                <a:gd name="T93" fmla="*/ 83 h 310"/>
                <a:gd name="T94" fmla="*/ 5 w 430"/>
                <a:gd name="T95" fmla="*/ 86 h 310"/>
                <a:gd name="T96" fmla="*/ 2 w 430"/>
                <a:gd name="T97" fmla="*/ 90 h 310"/>
                <a:gd name="T98" fmla="*/ 1 w 430"/>
                <a:gd name="T99" fmla="*/ 91 h 310"/>
                <a:gd name="T100" fmla="*/ 0 w 430"/>
                <a:gd name="T101" fmla="*/ 9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0" h="310">
                  <a:moveTo>
                    <a:pt x="0" y="92"/>
                  </a:moveTo>
                  <a:lnTo>
                    <a:pt x="38" y="310"/>
                  </a:lnTo>
                  <a:lnTo>
                    <a:pt x="39" y="308"/>
                  </a:lnTo>
                  <a:lnTo>
                    <a:pt x="43" y="302"/>
                  </a:lnTo>
                  <a:lnTo>
                    <a:pt x="51" y="294"/>
                  </a:lnTo>
                  <a:lnTo>
                    <a:pt x="63" y="283"/>
                  </a:lnTo>
                  <a:lnTo>
                    <a:pt x="78" y="272"/>
                  </a:lnTo>
                  <a:lnTo>
                    <a:pt x="99" y="260"/>
                  </a:lnTo>
                  <a:lnTo>
                    <a:pt x="123" y="249"/>
                  </a:lnTo>
                  <a:lnTo>
                    <a:pt x="153" y="240"/>
                  </a:lnTo>
                  <a:lnTo>
                    <a:pt x="183" y="233"/>
                  </a:lnTo>
                  <a:lnTo>
                    <a:pt x="210" y="227"/>
                  </a:lnTo>
                  <a:lnTo>
                    <a:pt x="235" y="223"/>
                  </a:lnTo>
                  <a:lnTo>
                    <a:pt x="255" y="220"/>
                  </a:lnTo>
                  <a:lnTo>
                    <a:pt x="274" y="219"/>
                  </a:lnTo>
                  <a:lnTo>
                    <a:pt x="291" y="218"/>
                  </a:lnTo>
                  <a:lnTo>
                    <a:pt x="307" y="218"/>
                  </a:lnTo>
                  <a:lnTo>
                    <a:pt x="322" y="218"/>
                  </a:lnTo>
                  <a:lnTo>
                    <a:pt x="338" y="219"/>
                  </a:lnTo>
                  <a:lnTo>
                    <a:pt x="356" y="220"/>
                  </a:lnTo>
                  <a:lnTo>
                    <a:pt x="373" y="222"/>
                  </a:lnTo>
                  <a:lnTo>
                    <a:pt x="390" y="226"/>
                  </a:lnTo>
                  <a:lnTo>
                    <a:pt x="406" y="229"/>
                  </a:lnTo>
                  <a:lnTo>
                    <a:pt x="419" y="231"/>
                  </a:lnTo>
                  <a:lnTo>
                    <a:pt x="427" y="233"/>
                  </a:lnTo>
                  <a:lnTo>
                    <a:pt x="430" y="234"/>
                  </a:lnTo>
                  <a:lnTo>
                    <a:pt x="360" y="12"/>
                  </a:lnTo>
                  <a:lnTo>
                    <a:pt x="357" y="11"/>
                  </a:lnTo>
                  <a:lnTo>
                    <a:pt x="345" y="9"/>
                  </a:lnTo>
                  <a:lnTo>
                    <a:pt x="329" y="7"/>
                  </a:lnTo>
                  <a:lnTo>
                    <a:pt x="308" y="3"/>
                  </a:lnTo>
                  <a:lnTo>
                    <a:pt x="284" y="1"/>
                  </a:lnTo>
                  <a:lnTo>
                    <a:pt x="259" y="0"/>
                  </a:lnTo>
                  <a:lnTo>
                    <a:pt x="235" y="0"/>
                  </a:lnTo>
                  <a:lnTo>
                    <a:pt x="210" y="3"/>
                  </a:lnTo>
                  <a:lnTo>
                    <a:pt x="183" y="9"/>
                  </a:lnTo>
                  <a:lnTo>
                    <a:pt x="157" y="16"/>
                  </a:lnTo>
                  <a:lnTo>
                    <a:pt x="134" y="23"/>
                  </a:lnTo>
                  <a:lnTo>
                    <a:pt x="112" y="30"/>
                  </a:lnTo>
                  <a:lnTo>
                    <a:pt x="94" y="38"/>
                  </a:lnTo>
                  <a:lnTo>
                    <a:pt x="77" y="45"/>
                  </a:lnTo>
                  <a:lnTo>
                    <a:pt x="61" y="53"/>
                  </a:lnTo>
                  <a:lnTo>
                    <a:pt x="48" y="60"/>
                  </a:lnTo>
                  <a:lnTo>
                    <a:pt x="35" y="65"/>
                  </a:lnTo>
                  <a:lnTo>
                    <a:pt x="26" y="72"/>
                  </a:lnTo>
                  <a:lnTo>
                    <a:pt x="18" y="78"/>
                  </a:lnTo>
                  <a:lnTo>
                    <a:pt x="11" y="83"/>
                  </a:lnTo>
                  <a:lnTo>
                    <a:pt x="5" y="86"/>
                  </a:lnTo>
                  <a:lnTo>
                    <a:pt x="2" y="90"/>
                  </a:lnTo>
                  <a:lnTo>
                    <a:pt x="1" y="91"/>
                  </a:lnTo>
                  <a:lnTo>
                    <a:pt x="0" y="9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0" name="Freeform 28"/>
            <p:cNvSpPr>
              <a:spLocks/>
            </p:cNvSpPr>
            <p:nvPr/>
          </p:nvSpPr>
          <p:spPr bwMode="auto">
            <a:xfrm>
              <a:off x="4468995" y="459446"/>
              <a:ext cx="204990" cy="59055"/>
            </a:xfrm>
            <a:custGeom>
              <a:avLst/>
              <a:gdLst>
                <a:gd name="T0" fmla="*/ 0 w 208"/>
                <a:gd name="T1" fmla="*/ 46 h 46"/>
                <a:gd name="T2" fmla="*/ 4 w 208"/>
                <a:gd name="T3" fmla="*/ 41 h 46"/>
                <a:gd name="T4" fmla="*/ 8 w 208"/>
                <a:gd name="T5" fmla="*/ 33 h 46"/>
                <a:gd name="T6" fmla="*/ 11 w 208"/>
                <a:gd name="T7" fmla="*/ 25 h 46"/>
                <a:gd name="T8" fmla="*/ 12 w 208"/>
                <a:gd name="T9" fmla="*/ 18 h 46"/>
                <a:gd name="T10" fmla="*/ 20 w 208"/>
                <a:gd name="T11" fmla="*/ 17 h 46"/>
                <a:gd name="T12" fmla="*/ 29 w 208"/>
                <a:gd name="T13" fmla="*/ 15 h 46"/>
                <a:gd name="T14" fmla="*/ 40 w 208"/>
                <a:gd name="T15" fmla="*/ 12 h 46"/>
                <a:gd name="T16" fmla="*/ 50 w 208"/>
                <a:gd name="T17" fmla="*/ 10 h 46"/>
                <a:gd name="T18" fmla="*/ 61 w 208"/>
                <a:gd name="T19" fmla="*/ 8 h 46"/>
                <a:gd name="T20" fmla="*/ 74 w 208"/>
                <a:gd name="T21" fmla="*/ 6 h 46"/>
                <a:gd name="T22" fmla="*/ 87 w 208"/>
                <a:gd name="T23" fmla="*/ 3 h 46"/>
                <a:gd name="T24" fmla="*/ 101 w 208"/>
                <a:gd name="T25" fmla="*/ 1 h 46"/>
                <a:gd name="T26" fmla="*/ 113 w 208"/>
                <a:gd name="T27" fmla="*/ 0 h 46"/>
                <a:gd name="T28" fmla="*/ 127 w 208"/>
                <a:gd name="T29" fmla="*/ 0 h 46"/>
                <a:gd name="T30" fmla="*/ 141 w 208"/>
                <a:gd name="T31" fmla="*/ 0 h 46"/>
                <a:gd name="T32" fmla="*/ 155 w 208"/>
                <a:gd name="T33" fmla="*/ 1 h 46"/>
                <a:gd name="T34" fmla="*/ 169 w 208"/>
                <a:gd name="T35" fmla="*/ 2 h 46"/>
                <a:gd name="T36" fmla="*/ 182 w 208"/>
                <a:gd name="T37" fmla="*/ 6 h 46"/>
                <a:gd name="T38" fmla="*/ 195 w 208"/>
                <a:gd name="T39" fmla="*/ 10 h 46"/>
                <a:gd name="T40" fmla="*/ 208 w 208"/>
                <a:gd name="T41" fmla="*/ 16 h 46"/>
                <a:gd name="T42" fmla="*/ 207 w 208"/>
                <a:gd name="T43" fmla="*/ 17 h 46"/>
                <a:gd name="T44" fmla="*/ 203 w 208"/>
                <a:gd name="T45" fmla="*/ 18 h 46"/>
                <a:gd name="T46" fmla="*/ 197 w 208"/>
                <a:gd name="T47" fmla="*/ 18 h 46"/>
                <a:gd name="T48" fmla="*/ 189 w 208"/>
                <a:gd name="T49" fmla="*/ 18 h 46"/>
                <a:gd name="T50" fmla="*/ 178 w 208"/>
                <a:gd name="T51" fmla="*/ 18 h 46"/>
                <a:gd name="T52" fmla="*/ 166 w 208"/>
                <a:gd name="T53" fmla="*/ 18 h 46"/>
                <a:gd name="T54" fmla="*/ 152 w 208"/>
                <a:gd name="T55" fmla="*/ 18 h 46"/>
                <a:gd name="T56" fmla="*/ 138 w 208"/>
                <a:gd name="T57" fmla="*/ 18 h 46"/>
                <a:gd name="T58" fmla="*/ 121 w 208"/>
                <a:gd name="T59" fmla="*/ 18 h 46"/>
                <a:gd name="T60" fmla="*/ 104 w 208"/>
                <a:gd name="T61" fmla="*/ 19 h 46"/>
                <a:gd name="T62" fmla="*/ 87 w 208"/>
                <a:gd name="T63" fmla="*/ 22 h 46"/>
                <a:gd name="T64" fmla="*/ 70 w 208"/>
                <a:gd name="T65" fmla="*/ 24 h 46"/>
                <a:gd name="T66" fmla="*/ 51 w 208"/>
                <a:gd name="T67" fmla="*/ 27 h 46"/>
                <a:gd name="T68" fmla="*/ 34 w 208"/>
                <a:gd name="T69" fmla="*/ 32 h 46"/>
                <a:gd name="T70" fmla="*/ 17 w 208"/>
                <a:gd name="T71" fmla="*/ 39 h 46"/>
                <a:gd name="T72" fmla="*/ 0 w 208"/>
                <a:gd name="T7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8" h="46">
                  <a:moveTo>
                    <a:pt x="0" y="46"/>
                  </a:moveTo>
                  <a:lnTo>
                    <a:pt x="4" y="41"/>
                  </a:lnTo>
                  <a:lnTo>
                    <a:pt x="8" y="33"/>
                  </a:lnTo>
                  <a:lnTo>
                    <a:pt x="11" y="25"/>
                  </a:lnTo>
                  <a:lnTo>
                    <a:pt x="12" y="18"/>
                  </a:lnTo>
                  <a:lnTo>
                    <a:pt x="20" y="17"/>
                  </a:lnTo>
                  <a:lnTo>
                    <a:pt x="29" y="15"/>
                  </a:lnTo>
                  <a:lnTo>
                    <a:pt x="40" y="12"/>
                  </a:lnTo>
                  <a:lnTo>
                    <a:pt x="50" y="10"/>
                  </a:lnTo>
                  <a:lnTo>
                    <a:pt x="61" y="8"/>
                  </a:lnTo>
                  <a:lnTo>
                    <a:pt x="74" y="6"/>
                  </a:lnTo>
                  <a:lnTo>
                    <a:pt x="87" y="3"/>
                  </a:lnTo>
                  <a:lnTo>
                    <a:pt x="101" y="1"/>
                  </a:lnTo>
                  <a:lnTo>
                    <a:pt x="113" y="0"/>
                  </a:lnTo>
                  <a:lnTo>
                    <a:pt x="127" y="0"/>
                  </a:lnTo>
                  <a:lnTo>
                    <a:pt x="141" y="0"/>
                  </a:lnTo>
                  <a:lnTo>
                    <a:pt x="155" y="1"/>
                  </a:lnTo>
                  <a:lnTo>
                    <a:pt x="169" y="2"/>
                  </a:lnTo>
                  <a:lnTo>
                    <a:pt x="182" y="6"/>
                  </a:lnTo>
                  <a:lnTo>
                    <a:pt x="195" y="10"/>
                  </a:lnTo>
                  <a:lnTo>
                    <a:pt x="208" y="16"/>
                  </a:lnTo>
                  <a:lnTo>
                    <a:pt x="207" y="17"/>
                  </a:lnTo>
                  <a:lnTo>
                    <a:pt x="203" y="18"/>
                  </a:lnTo>
                  <a:lnTo>
                    <a:pt x="197" y="18"/>
                  </a:lnTo>
                  <a:lnTo>
                    <a:pt x="189" y="18"/>
                  </a:lnTo>
                  <a:lnTo>
                    <a:pt x="178" y="18"/>
                  </a:lnTo>
                  <a:lnTo>
                    <a:pt x="166" y="18"/>
                  </a:lnTo>
                  <a:lnTo>
                    <a:pt x="152" y="18"/>
                  </a:lnTo>
                  <a:lnTo>
                    <a:pt x="138" y="18"/>
                  </a:lnTo>
                  <a:lnTo>
                    <a:pt x="121" y="18"/>
                  </a:lnTo>
                  <a:lnTo>
                    <a:pt x="104" y="19"/>
                  </a:lnTo>
                  <a:lnTo>
                    <a:pt x="87" y="22"/>
                  </a:lnTo>
                  <a:lnTo>
                    <a:pt x="70" y="24"/>
                  </a:lnTo>
                  <a:lnTo>
                    <a:pt x="51" y="27"/>
                  </a:lnTo>
                  <a:lnTo>
                    <a:pt x="34" y="32"/>
                  </a:lnTo>
                  <a:lnTo>
                    <a:pt x="17" y="39"/>
                  </a:lnTo>
                  <a:lnTo>
                    <a:pt x="0" y="4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1" name="Freeform 29"/>
            <p:cNvSpPr>
              <a:spLocks/>
            </p:cNvSpPr>
            <p:nvPr/>
          </p:nvSpPr>
          <p:spPr bwMode="auto">
            <a:xfrm>
              <a:off x="3930897" y="467148"/>
              <a:ext cx="409980" cy="380000"/>
            </a:xfrm>
            <a:custGeom>
              <a:avLst/>
              <a:gdLst>
                <a:gd name="T0" fmla="*/ 17 w 416"/>
                <a:gd name="T1" fmla="*/ 87 h 297"/>
                <a:gd name="T2" fmla="*/ 28 w 416"/>
                <a:gd name="T3" fmla="*/ 135 h 297"/>
                <a:gd name="T4" fmla="*/ 44 w 416"/>
                <a:gd name="T5" fmla="*/ 201 h 297"/>
                <a:gd name="T6" fmla="*/ 57 w 416"/>
                <a:gd name="T7" fmla="*/ 251 h 297"/>
                <a:gd name="T8" fmla="*/ 76 w 416"/>
                <a:gd name="T9" fmla="*/ 247 h 297"/>
                <a:gd name="T10" fmla="*/ 112 w 416"/>
                <a:gd name="T11" fmla="*/ 226 h 297"/>
                <a:gd name="T12" fmla="*/ 150 w 416"/>
                <a:gd name="T13" fmla="*/ 211 h 297"/>
                <a:gd name="T14" fmla="*/ 190 w 416"/>
                <a:gd name="T15" fmla="*/ 200 h 297"/>
                <a:gd name="T16" fmla="*/ 232 w 416"/>
                <a:gd name="T17" fmla="*/ 192 h 297"/>
                <a:gd name="T18" fmla="*/ 273 w 416"/>
                <a:gd name="T19" fmla="*/ 188 h 297"/>
                <a:gd name="T20" fmla="*/ 316 w 416"/>
                <a:gd name="T21" fmla="*/ 187 h 297"/>
                <a:gd name="T22" fmla="*/ 358 w 416"/>
                <a:gd name="T23" fmla="*/ 188 h 297"/>
                <a:gd name="T24" fmla="*/ 379 w 416"/>
                <a:gd name="T25" fmla="*/ 176 h 297"/>
                <a:gd name="T26" fmla="*/ 370 w 416"/>
                <a:gd name="T27" fmla="*/ 129 h 297"/>
                <a:gd name="T28" fmla="*/ 355 w 416"/>
                <a:gd name="T29" fmla="*/ 76 h 297"/>
                <a:gd name="T30" fmla="*/ 343 w 416"/>
                <a:gd name="T31" fmla="*/ 40 h 297"/>
                <a:gd name="T32" fmla="*/ 340 w 416"/>
                <a:gd name="T33" fmla="*/ 33 h 297"/>
                <a:gd name="T34" fmla="*/ 331 w 416"/>
                <a:gd name="T35" fmla="*/ 30 h 297"/>
                <a:gd name="T36" fmla="*/ 314 w 416"/>
                <a:gd name="T37" fmla="*/ 26 h 297"/>
                <a:gd name="T38" fmla="*/ 287 w 416"/>
                <a:gd name="T39" fmla="*/ 23 h 297"/>
                <a:gd name="T40" fmla="*/ 251 w 416"/>
                <a:gd name="T41" fmla="*/ 25 h 297"/>
                <a:gd name="T42" fmla="*/ 206 w 416"/>
                <a:gd name="T43" fmla="*/ 30 h 297"/>
                <a:gd name="T44" fmla="*/ 151 w 416"/>
                <a:gd name="T45" fmla="*/ 43 h 297"/>
                <a:gd name="T46" fmla="*/ 85 w 416"/>
                <a:gd name="T47" fmla="*/ 64 h 297"/>
                <a:gd name="T48" fmla="*/ 45 w 416"/>
                <a:gd name="T49" fmla="*/ 76 h 297"/>
                <a:gd name="T50" fmla="*/ 42 w 416"/>
                <a:gd name="T51" fmla="*/ 73 h 297"/>
                <a:gd name="T52" fmla="*/ 44 w 416"/>
                <a:gd name="T53" fmla="*/ 65 h 297"/>
                <a:gd name="T54" fmla="*/ 65 w 416"/>
                <a:gd name="T55" fmla="*/ 52 h 297"/>
                <a:gd name="T56" fmla="*/ 99 w 416"/>
                <a:gd name="T57" fmla="*/ 38 h 297"/>
                <a:gd name="T58" fmla="*/ 144 w 416"/>
                <a:gd name="T59" fmla="*/ 23 h 297"/>
                <a:gd name="T60" fmla="*/ 194 w 416"/>
                <a:gd name="T61" fmla="*/ 12 h 297"/>
                <a:gd name="T62" fmla="*/ 246 w 416"/>
                <a:gd name="T63" fmla="*/ 3 h 297"/>
                <a:gd name="T64" fmla="*/ 295 w 416"/>
                <a:gd name="T65" fmla="*/ 0 h 297"/>
                <a:gd name="T66" fmla="*/ 338 w 416"/>
                <a:gd name="T67" fmla="*/ 5 h 297"/>
                <a:gd name="T68" fmla="*/ 358 w 416"/>
                <a:gd name="T69" fmla="*/ 20 h 297"/>
                <a:gd name="T70" fmla="*/ 377 w 416"/>
                <a:gd name="T71" fmla="*/ 78 h 297"/>
                <a:gd name="T72" fmla="*/ 401 w 416"/>
                <a:gd name="T73" fmla="*/ 156 h 297"/>
                <a:gd name="T74" fmla="*/ 416 w 416"/>
                <a:gd name="T75" fmla="*/ 214 h 297"/>
                <a:gd name="T76" fmla="*/ 390 w 416"/>
                <a:gd name="T77" fmla="*/ 217 h 297"/>
                <a:gd name="T78" fmla="*/ 337 w 416"/>
                <a:gd name="T79" fmla="*/ 212 h 297"/>
                <a:gd name="T80" fmla="*/ 282 w 416"/>
                <a:gd name="T81" fmla="*/ 214 h 297"/>
                <a:gd name="T82" fmla="*/ 228 w 416"/>
                <a:gd name="T83" fmla="*/ 219 h 297"/>
                <a:gd name="T84" fmla="*/ 175 w 416"/>
                <a:gd name="T85" fmla="*/ 230 h 297"/>
                <a:gd name="T86" fmla="*/ 127 w 416"/>
                <a:gd name="T87" fmla="*/ 245 h 297"/>
                <a:gd name="T88" fmla="*/ 85 w 416"/>
                <a:gd name="T89" fmla="*/ 263 h 297"/>
                <a:gd name="T90" fmla="*/ 52 w 416"/>
                <a:gd name="T91" fmla="*/ 285 h 297"/>
                <a:gd name="T92" fmla="*/ 32 w 416"/>
                <a:gd name="T93" fmla="*/ 267 h 297"/>
                <a:gd name="T94" fmla="*/ 24 w 416"/>
                <a:gd name="T95" fmla="*/ 211 h 297"/>
                <a:gd name="T96" fmla="*/ 16 w 416"/>
                <a:gd name="T97" fmla="*/ 159 h 297"/>
                <a:gd name="T98" fmla="*/ 7 w 416"/>
                <a:gd name="T99" fmla="*/ 110 h 297"/>
                <a:gd name="T100" fmla="*/ 15 w 416"/>
                <a:gd name="T101" fmla="*/ 7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297">
                  <a:moveTo>
                    <a:pt x="15" y="79"/>
                  </a:moveTo>
                  <a:lnTo>
                    <a:pt x="17" y="87"/>
                  </a:lnTo>
                  <a:lnTo>
                    <a:pt x="22" y="106"/>
                  </a:lnTo>
                  <a:lnTo>
                    <a:pt x="28" y="135"/>
                  </a:lnTo>
                  <a:lnTo>
                    <a:pt x="36" y="168"/>
                  </a:lnTo>
                  <a:lnTo>
                    <a:pt x="44" y="201"/>
                  </a:lnTo>
                  <a:lnTo>
                    <a:pt x="51" y="230"/>
                  </a:lnTo>
                  <a:lnTo>
                    <a:pt x="57" y="251"/>
                  </a:lnTo>
                  <a:lnTo>
                    <a:pt x="59" y="259"/>
                  </a:lnTo>
                  <a:lnTo>
                    <a:pt x="76" y="247"/>
                  </a:lnTo>
                  <a:lnTo>
                    <a:pt x="93" y="236"/>
                  </a:lnTo>
                  <a:lnTo>
                    <a:pt x="112" y="226"/>
                  </a:lnTo>
                  <a:lnTo>
                    <a:pt x="130" y="218"/>
                  </a:lnTo>
                  <a:lnTo>
                    <a:pt x="150" y="211"/>
                  </a:lnTo>
                  <a:lnTo>
                    <a:pt x="170" y="204"/>
                  </a:lnTo>
                  <a:lnTo>
                    <a:pt x="190" y="200"/>
                  </a:lnTo>
                  <a:lnTo>
                    <a:pt x="211" y="195"/>
                  </a:lnTo>
                  <a:lnTo>
                    <a:pt x="232" y="192"/>
                  </a:lnTo>
                  <a:lnTo>
                    <a:pt x="252" y="189"/>
                  </a:lnTo>
                  <a:lnTo>
                    <a:pt x="273" y="188"/>
                  </a:lnTo>
                  <a:lnTo>
                    <a:pt x="295" y="187"/>
                  </a:lnTo>
                  <a:lnTo>
                    <a:pt x="316" y="187"/>
                  </a:lnTo>
                  <a:lnTo>
                    <a:pt x="338" y="187"/>
                  </a:lnTo>
                  <a:lnTo>
                    <a:pt x="358" y="188"/>
                  </a:lnTo>
                  <a:lnTo>
                    <a:pt x="379" y="189"/>
                  </a:lnTo>
                  <a:lnTo>
                    <a:pt x="379" y="176"/>
                  </a:lnTo>
                  <a:lnTo>
                    <a:pt x="376" y="155"/>
                  </a:lnTo>
                  <a:lnTo>
                    <a:pt x="370" y="129"/>
                  </a:lnTo>
                  <a:lnTo>
                    <a:pt x="362" y="102"/>
                  </a:lnTo>
                  <a:lnTo>
                    <a:pt x="355" y="76"/>
                  </a:lnTo>
                  <a:lnTo>
                    <a:pt x="348" y="55"/>
                  </a:lnTo>
                  <a:lnTo>
                    <a:pt x="343" y="40"/>
                  </a:lnTo>
                  <a:lnTo>
                    <a:pt x="341" y="34"/>
                  </a:lnTo>
                  <a:lnTo>
                    <a:pt x="340" y="33"/>
                  </a:lnTo>
                  <a:lnTo>
                    <a:pt x="337" y="31"/>
                  </a:lnTo>
                  <a:lnTo>
                    <a:pt x="331" y="30"/>
                  </a:lnTo>
                  <a:lnTo>
                    <a:pt x="323" y="28"/>
                  </a:lnTo>
                  <a:lnTo>
                    <a:pt x="314" y="26"/>
                  </a:lnTo>
                  <a:lnTo>
                    <a:pt x="301" y="25"/>
                  </a:lnTo>
                  <a:lnTo>
                    <a:pt x="287" y="23"/>
                  </a:lnTo>
                  <a:lnTo>
                    <a:pt x="271" y="23"/>
                  </a:lnTo>
                  <a:lnTo>
                    <a:pt x="251" y="25"/>
                  </a:lnTo>
                  <a:lnTo>
                    <a:pt x="231" y="27"/>
                  </a:lnTo>
                  <a:lnTo>
                    <a:pt x="206" y="30"/>
                  </a:lnTo>
                  <a:lnTo>
                    <a:pt x="180" y="35"/>
                  </a:lnTo>
                  <a:lnTo>
                    <a:pt x="151" y="43"/>
                  </a:lnTo>
                  <a:lnTo>
                    <a:pt x="120" y="52"/>
                  </a:lnTo>
                  <a:lnTo>
                    <a:pt x="85" y="64"/>
                  </a:lnTo>
                  <a:lnTo>
                    <a:pt x="49" y="78"/>
                  </a:lnTo>
                  <a:lnTo>
                    <a:pt x="45" y="76"/>
                  </a:lnTo>
                  <a:lnTo>
                    <a:pt x="43" y="75"/>
                  </a:lnTo>
                  <a:lnTo>
                    <a:pt x="42" y="73"/>
                  </a:lnTo>
                  <a:lnTo>
                    <a:pt x="39" y="71"/>
                  </a:lnTo>
                  <a:lnTo>
                    <a:pt x="44" y="65"/>
                  </a:lnTo>
                  <a:lnTo>
                    <a:pt x="52" y="59"/>
                  </a:lnTo>
                  <a:lnTo>
                    <a:pt x="65" y="52"/>
                  </a:lnTo>
                  <a:lnTo>
                    <a:pt x="81" y="45"/>
                  </a:lnTo>
                  <a:lnTo>
                    <a:pt x="99" y="38"/>
                  </a:lnTo>
                  <a:lnTo>
                    <a:pt x="120" y="30"/>
                  </a:lnTo>
                  <a:lnTo>
                    <a:pt x="144" y="23"/>
                  </a:lnTo>
                  <a:lnTo>
                    <a:pt x="168" y="18"/>
                  </a:lnTo>
                  <a:lnTo>
                    <a:pt x="194" y="12"/>
                  </a:lnTo>
                  <a:lnTo>
                    <a:pt x="219" y="7"/>
                  </a:lnTo>
                  <a:lnTo>
                    <a:pt x="246" y="3"/>
                  </a:lnTo>
                  <a:lnTo>
                    <a:pt x="271" y="2"/>
                  </a:lnTo>
                  <a:lnTo>
                    <a:pt x="295" y="0"/>
                  </a:lnTo>
                  <a:lnTo>
                    <a:pt x="317" y="2"/>
                  </a:lnTo>
                  <a:lnTo>
                    <a:pt x="338" y="5"/>
                  </a:lnTo>
                  <a:lnTo>
                    <a:pt x="355" y="11"/>
                  </a:lnTo>
                  <a:lnTo>
                    <a:pt x="358" y="20"/>
                  </a:lnTo>
                  <a:lnTo>
                    <a:pt x="367" y="44"/>
                  </a:lnTo>
                  <a:lnTo>
                    <a:pt x="377" y="78"/>
                  </a:lnTo>
                  <a:lnTo>
                    <a:pt x="390" y="117"/>
                  </a:lnTo>
                  <a:lnTo>
                    <a:pt x="401" y="156"/>
                  </a:lnTo>
                  <a:lnTo>
                    <a:pt x="411" y="189"/>
                  </a:lnTo>
                  <a:lnTo>
                    <a:pt x="416" y="214"/>
                  </a:lnTo>
                  <a:lnTo>
                    <a:pt x="415" y="222"/>
                  </a:lnTo>
                  <a:lnTo>
                    <a:pt x="390" y="217"/>
                  </a:lnTo>
                  <a:lnTo>
                    <a:pt x="364" y="215"/>
                  </a:lnTo>
                  <a:lnTo>
                    <a:pt x="337" y="212"/>
                  </a:lnTo>
                  <a:lnTo>
                    <a:pt x="310" y="212"/>
                  </a:lnTo>
                  <a:lnTo>
                    <a:pt x="282" y="214"/>
                  </a:lnTo>
                  <a:lnTo>
                    <a:pt x="255" y="216"/>
                  </a:lnTo>
                  <a:lnTo>
                    <a:pt x="228" y="219"/>
                  </a:lnTo>
                  <a:lnTo>
                    <a:pt x="202" y="224"/>
                  </a:lnTo>
                  <a:lnTo>
                    <a:pt x="175" y="230"/>
                  </a:lnTo>
                  <a:lnTo>
                    <a:pt x="151" y="237"/>
                  </a:lnTo>
                  <a:lnTo>
                    <a:pt x="127" y="245"/>
                  </a:lnTo>
                  <a:lnTo>
                    <a:pt x="105" y="253"/>
                  </a:lnTo>
                  <a:lnTo>
                    <a:pt x="85" y="263"/>
                  </a:lnTo>
                  <a:lnTo>
                    <a:pt x="68" y="274"/>
                  </a:lnTo>
                  <a:lnTo>
                    <a:pt x="52" y="285"/>
                  </a:lnTo>
                  <a:lnTo>
                    <a:pt x="39" y="297"/>
                  </a:lnTo>
                  <a:lnTo>
                    <a:pt x="32" y="267"/>
                  </a:lnTo>
                  <a:lnTo>
                    <a:pt x="28" y="239"/>
                  </a:lnTo>
                  <a:lnTo>
                    <a:pt x="24" y="211"/>
                  </a:lnTo>
                  <a:lnTo>
                    <a:pt x="20" y="185"/>
                  </a:lnTo>
                  <a:lnTo>
                    <a:pt x="16" y="159"/>
                  </a:lnTo>
                  <a:lnTo>
                    <a:pt x="13" y="134"/>
                  </a:lnTo>
                  <a:lnTo>
                    <a:pt x="7" y="110"/>
                  </a:lnTo>
                  <a:lnTo>
                    <a:pt x="0" y="86"/>
                  </a:lnTo>
                  <a:lnTo>
                    <a:pt x="15" y="7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2" name="Freeform 30"/>
            <p:cNvSpPr>
              <a:spLocks/>
            </p:cNvSpPr>
            <p:nvPr/>
          </p:nvSpPr>
          <p:spPr bwMode="auto">
            <a:xfrm>
              <a:off x="3794893" y="346473"/>
              <a:ext cx="869236" cy="521216"/>
            </a:xfrm>
            <a:custGeom>
              <a:avLst/>
              <a:gdLst>
                <a:gd name="T0" fmla="*/ 689 w 883"/>
                <a:gd name="T1" fmla="*/ 195 h 406"/>
                <a:gd name="T2" fmla="*/ 698 w 883"/>
                <a:gd name="T3" fmla="*/ 202 h 406"/>
                <a:gd name="T4" fmla="*/ 726 w 883"/>
                <a:gd name="T5" fmla="*/ 196 h 406"/>
                <a:gd name="T6" fmla="*/ 751 w 883"/>
                <a:gd name="T7" fmla="*/ 190 h 406"/>
                <a:gd name="T8" fmla="*/ 732 w 883"/>
                <a:gd name="T9" fmla="*/ 212 h 406"/>
                <a:gd name="T10" fmla="*/ 696 w 883"/>
                <a:gd name="T11" fmla="*/ 244 h 406"/>
                <a:gd name="T12" fmla="*/ 672 w 883"/>
                <a:gd name="T13" fmla="*/ 292 h 406"/>
                <a:gd name="T14" fmla="*/ 668 w 883"/>
                <a:gd name="T15" fmla="*/ 167 h 406"/>
                <a:gd name="T16" fmla="*/ 679 w 883"/>
                <a:gd name="T17" fmla="*/ 100 h 406"/>
                <a:gd name="T18" fmla="*/ 673 w 883"/>
                <a:gd name="T19" fmla="*/ 61 h 406"/>
                <a:gd name="T20" fmla="*/ 622 w 883"/>
                <a:gd name="T21" fmla="*/ 31 h 406"/>
                <a:gd name="T22" fmla="*/ 570 w 883"/>
                <a:gd name="T23" fmla="*/ 12 h 406"/>
                <a:gd name="T24" fmla="*/ 514 w 883"/>
                <a:gd name="T25" fmla="*/ 1 h 406"/>
                <a:gd name="T26" fmla="*/ 449 w 883"/>
                <a:gd name="T27" fmla="*/ 0 h 406"/>
                <a:gd name="T28" fmla="*/ 373 w 883"/>
                <a:gd name="T29" fmla="*/ 6 h 406"/>
                <a:gd name="T30" fmla="*/ 302 w 883"/>
                <a:gd name="T31" fmla="*/ 17 h 406"/>
                <a:gd name="T32" fmla="*/ 230 w 883"/>
                <a:gd name="T33" fmla="*/ 36 h 406"/>
                <a:gd name="T34" fmla="*/ 159 w 883"/>
                <a:gd name="T35" fmla="*/ 63 h 406"/>
                <a:gd name="T36" fmla="*/ 89 w 883"/>
                <a:gd name="T37" fmla="*/ 99 h 406"/>
                <a:gd name="T38" fmla="*/ 22 w 883"/>
                <a:gd name="T39" fmla="*/ 143 h 406"/>
                <a:gd name="T40" fmla="*/ 1 w 883"/>
                <a:gd name="T41" fmla="*/ 168 h 406"/>
                <a:gd name="T42" fmla="*/ 30 w 883"/>
                <a:gd name="T43" fmla="*/ 158 h 406"/>
                <a:gd name="T44" fmla="*/ 107 w 883"/>
                <a:gd name="T45" fmla="*/ 119 h 406"/>
                <a:gd name="T46" fmla="*/ 182 w 883"/>
                <a:gd name="T47" fmla="*/ 86 h 406"/>
                <a:gd name="T48" fmla="*/ 254 w 883"/>
                <a:gd name="T49" fmla="*/ 62 h 406"/>
                <a:gd name="T50" fmla="*/ 320 w 883"/>
                <a:gd name="T51" fmla="*/ 44 h 406"/>
                <a:gd name="T52" fmla="*/ 379 w 883"/>
                <a:gd name="T53" fmla="*/ 33 h 406"/>
                <a:gd name="T54" fmla="*/ 398 w 883"/>
                <a:gd name="T55" fmla="*/ 31 h 406"/>
                <a:gd name="T56" fmla="*/ 444 w 883"/>
                <a:gd name="T57" fmla="*/ 29 h 406"/>
                <a:gd name="T58" fmla="*/ 507 w 883"/>
                <a:gd name="T59" fmla="*/ 30 h 406"/>
                <a:gd name="T60" fmla="*/ 574 w 883"/>
                <a:gd name="T61" fmla="*/ 39 h 406"/>
                <a:gd name="T62" fmla="*/ 633 w 883"/>
                <a:gd name="T63" fmla="*/ 65 h 406"/>
                <a:gd name="T64" fmla="*/ 627 w 883"/>
                <a:gd name="T65" fmla="*/ 159 h 406"/>
                <a:gd name="T66" fmla="*/ 642 w 883"/>
                <a:gd name="T67" fmla="*/ 288 h 406"/>
                <a:gd name="T68" fmla="*/ 689 w 883"/>
                <a:gd name="T69" fmla="*/ 406 h 406"/>
                <a:gd name="T70" fmla="*/ 684 w 883"/>
                <a:gd name="T71" fmla="*/ 356 h 406"/>
                <a:gd name="T72" fmla="*/ 695 w 883"/>
                <a:gd name="T73" fmla="*/ 280 h 406"/>
                <a:gd name="T74" fmla="*/ 748 w 883"/>
                <a:gd name="T75" fmla="*/ 219 h 406"/>
                <a:gd name="T76" fmla="*/ 848 w 883"/>
                <a:gd name="T77" fmla="*/ 165 h 406"/>
                <a:gd name="T78" fmla="*/ 864 w 883"/>
                <a:gd name="T79" fmla="*/ 161 h 406"/>
                <a:gd name="T80" fmla="*/ 878 w 883"/>
                <a:gd name="T81" fmla="*/ 154 h 406"/>
                <a:gd name="T82" fmla="*/ 881 w 883"/>
                <a:gd name="T83" fmla="*/ 144 h 406"/>
                <a:gd name="T84" fmla="*/ 858 w 883"/>
                <a:gd name="T85" fmla="*/ 143 h 406"/>
                <a:gd name="T86" fmla="*/ 818 w 883"/>
                <a:gd name="T87" fmla="*/ 146 h 406"/>
                <a:gd name="T88" fmla="*/ 770 w 883"/>
                <a:gd name="T89" fmla="*/ 154 h 406"/>
                <a:gd name="T90" fmla="*/ 722 w 883"/>
                <a:gd name="T91" fmla="*/ 168 h 406"/>
                <a:gd name="T92" fmla="*/ 687 w 883"/>
                <a:gd name="T93" fmla="*/ 1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3" h="406">
                  <a:moveTo>
                    <a:pt x="687" y="188"/>
                  </a:moveTo>
                  <a:lnTo>
                    <a:pt x="689" y="191"/>
                  </a:lnTo>
                  <a:lnTo>
                    <a:pt x="689" y="195"/>
                  </a:lnTo>
                  <a:lnTo>
                    <a:pt x="689" y="198"/>
                  </a:lnTo>
                  <a:lnTo>
                    <a:pt x="689" y="202"/>
                  </a:lnTo>
                  <a:lnTo>
                    <a:pt x="698" y="202"/>
                  </a:lnTo>
                  <a:lnTo>
                    <a:pt x="707" y="199"/>
                  </a:lnTo>
                  <a:lnTo>
                    <a:pt x="717" y="198"/>
                  </a:lnTo>
                  <a:lnTo>
                    <a:pt x="726" y="196"/>
                  </a:lnTo>
                  <a:lnTo>
                    <a:pt x="734" y="194"/>
                  </a:lnTo>
                  <a:lnTo>
                    <a:pt x="743" y="191"/>
                  </a:lnTo>
                  <a:lnTo>
                    <a:pt x="751" y="190"/>
                  </a:lnTo>
                  <a:lnTo>
                    <a:pt x="760" y="190"/>
                  </a:lnTo>
                  <a:lnTo>
                    <a:pt x="745" y="202"/>
                  </a:lnTo>
                  <a:lnTo>
                    <a:pt x="732" y="212"/>
                  </a:lnTo>
                  <a:lnTo>
                    <a:pt x="719" y="222"/>
                  </a:lnTo>
                  <a:lnTo>
                    <a:pt x="706" y="233"/>
                  </a:lnTo>
                  <a:lnTo>
                    <a:pt x="696" y="244"/>
                  </a:lnTo>
                  <a:lnTo>
                    <a:pt x="687" y="258"/>
                  </a:lnTo>
                  <a:lnTo>
                    <a:pt x="679" y="273"/>
                  </a:lnTo>
                  <a:lnTo>
                    <a:pt x="672" y="292"/>
                  </a:lnTo>
                  <a:lnTo>
                    <a:pt x="668" y="250"/>
                  </a:lnTo>
                  <a:lnTo>
                    <a:pt x="667" y="207"/>
                  </a:lnTo>
                  <a:lnTo>
                    <a:pt x="668" y="167"/>
                  </a:lnTo>
                  <a:lnTo>
                    <a:pt x="673" y="130"/>
                  </a:lnTo>
                  <a:lnTo>
                    <a:pt x="676" y="115"/>
                  </a:lnTo>
                  <a:lnTo>
                    <a:pt x="679" y="100"/>
                  </a:lnTo>
                  <a:lnTo>
                    <a:pt x="683" y="86"/>
                  </a:lnTo>
                  <a:lnTo>
                    <a:pt x="690" y="74"/>
                  </a:lnTo>
                  <a:lnTo>
                    <a:pt x="673" y="61"/>
                  </a:lnTo>
                  <a:lnTo>
                    <a:pt x="656" y="50"/>
                  </a:lnTo>
                  <a:lnTo>
                    <a:pt x="639" y="40"/>
                  </a:lnTo>
                  <a:lnTo>
                    <a:pt x="622" y="31"/>
                  </a:lnTo>
                  <a:lnTo>
                    <a:pt x="605" y="23"/>
                  </a:lnTo>
                  <a:lnTo>
                    <a:pt x="588" y="17"/>
                  </a:lnTo>
                  <a:lnTo>
                    <a:pt x="570" y="12"/>
                  </a:lnTo>
                  <a:lnTo>
                    <a:pt x="552" y="7"/>
                  </a:lnTo>
                  <a:lnTo>
                    <a:pt x="533" y="3"/>
                  </a:lnTo>
                  <a:lnTo>
                    <a:pt x="514" y="1"/>
                  </a:lnTo>
                  <a:lnTo>
                    <a:pt x="493" y="0"/>
                  </a:lnTo>
                  <a:lnTo>
                    <a:pt x="472" y="0"/>
                  </a:lnTo>
                  <a:lnTo>
                    <a:pt x="449" y="0"/>
                  </a:lnTo>
                  <a:lnTo>
                    <a:pt x="425" y="1"/>
                  </a:lnTo>
                  <a:lnTo>
                    <a:pt x="400" y="3"/>
                  </a:lnTo>
                  <a:lnTo>
                    <a:pt x="373" y="6"/>
                  </a:lnTo>
                  <a:lnTo>
                    <a:pt x="349" y="8"/>
                  </a:lnTo>
                  <a:lnTo>
                    <a:pt x="326" y="13"/>
                  </a:lnTo>
                  <a:lnTo>
                    <a:pt x="302" y="17"/>
                  </a:lnTo>
                  <a:lnTo>
                    <a:pt x="278" y="22"/>
                  </a:lnTo>
                  <a:lnTo>
                    <a:pt x="255" y="29"/>
                  </a:lnTo>
                  <a:lnTo>
                    <a:pt x="230" y="36"/>
                  </a:lnTo>
                  <a:lnTo>
                    <a:pt x="206" y="44"/>
                  </a:lnTo>
                  <a:lnTo>
                    <a:pt x="183" y="53"/>
                  </a:lnTo>
                  <a:lnTo>
                    <a:pt x="159" y="63"/>
                  </a:lnTo>
                  <a:lnTo>
                    <a:pt x="136" y="74"/>
                  </a:lnTo>
                  <a:lnTo>
                    <a:pt x="113" y="86"/>
                  </a:lnTo>
                  <a:lnTo>
                    <a:pt x="89" y="99"/>
                  </a:lnTo>
                  <a:lnTo>
                    <a:pt x="67" y="113"/>
                  </a:lnTo>
                  <a:lnTo>
                    <a:pt x="44" y="128"/>
                  </a:lnTo>
                  <a:lnTo>
                    <a:pt x="22" y="143"/>
                  </a:lnTo>
                  <a:lnTo>
                    <a:pt x="0" y="160"/>
                  </a:lnTo>
                  <a:lnTo>
                    <a:pt x="1" y="164"/>
                  </a:lnTo>
                  <a:lnTo>
                    <a:pt x="1" y="168"/>
                  </a:lnTo>
                  <a:lnTo>
                    <a:pt x="2" y="171"/>
                  </a:lnTo>
                  <a:lnTo>
                    <a:pt x="5" y="173"/>
                  </a:lnTo>
                  <a:lnTo>
                    <a:pt x="30" y="158"/>
                  </a:lnTo>
                  <a:lnTo>
                    <a:pt x="55" y="144"/>
                  </a:lnTo>
                  <a:lnTo>
                    <a:pt x="82" y="131"/>
                  </a:lnTo>
                  <a:lnTo>
                    <a:pt x="107" y="119"/>
                  </a:lnTo>
                  <a:lnTo>
                    <a:pt x="133" y="107"/>
                  </a:lnTo>
                  <a:lnTo>
                    <a:pt x="158" y="97"/>
                  </a:lnTo>
                  <a:lnTo>
                    <a:pt x="182" y="86"/>
                  </a:lnTo>
                  <a:lnTo>
                    <a:pt x="206" y="77"/>
                  </a:lnTo>
                  <a:lnTo>
                    <a:pt x="230" y="69"/>
                  </a:lnTo>
                  <a:lnTo>
                    <a:pt x="254" y="62"/>
                  </a:lnTo>
                  <a:lnTo>
                    <a:pt x="277" y="55"/>
                  </a:lnTo>
                  <a:lnTo>
                    <a:pt x="298" y="50"/>
                  </a:lnTo>
                  <a:lnTo>
                    <a:pt x="320" y="44"/>
                  </a:lnTo>
                  <a:lnTo>
                    <a:pt x="341" y="39"/>
                  </a:lnTo>
                  <a:lnTo>
                    <a:pt x="361" y="36"/>
                  </a:lnTo>
                  <a:lnTo>
                    <a:pt x="379" y="33"/>
                  </a:lnTo>
                  <a:lnTo>
                    <a:pt x="381" y="33"/>
                  </a:lnTo>
                  <a:lnTo>
                    <a:pt x="387" y="32"/>
                  </a:lnTo>
                  <a:lnTo>
                    <a:pt x="398" y="31"/>
                  </a:lnTo>
                  <a:lnTo>
                    <a:pt x="410" y="30"/>
                  </a:lnTo>
                  <a:lnTo>
                    <a:pt x="426" y="29"/>
                  </a:lnTo>
                  <a:lnTo>
                    <a:pt x="444" y="29"/>
                  </a:lnTo>
                  <a:lnTo>
                    <a:pt x="464" y="28"/>
                  </a:lnTo>
                  <a:lnTo>
                    <a:pt x="485" y="29"/>
                  </a:lnTo>
                  <a:lnTo>
                    <a:pt x="507" y="30"/>
                  </a:lnTo>
                  <a:lnTo>
                    <a:pt x="530" y="31"/>
                  </a:lnTo>
                  <a:lnTo>
                    <a:pt x="552" y="35"/>
                  </a:lnTo>
                  <a:lnTo>
                    <a:pt x="574" y="39"/>
                  </a:lnTo>
                  <a:lnTo>
                    <a:pt x="596" y="46"/>
                  </a:lnTo>
                  <a:lnTo>
                    <a:pt x="615" y="54"/>
                  </a:lnTo>
                  <a:lnTo>
                    <a:pt x="633" y="65"/>
                  </a:lnTo>
                  <a:lnTo>
                    <a:pt x="649" y="76"/>
                  </a:lnTo>
                  <a:lnTo>
                    <a:pt x="634" y="118"/>
                  </a:lnTo>
                  <a:lnTo>
                    <a:pt x="627" y="159"/>
                  </a:lnTo>
                  <a:lnTo>
                    <a:pt x="627" y="202"/>
                  </a:lnTo>
                  <a:lnTo>
                    <a:pt x="633" y="246"/>
                  </a:lnTo>
                  <a:lnTo>
                    <a:pt x="642" y="288"/>
                  </a:lnTo>
                  <a:lnTo>
                    <a:pt x="656" y="329"/>
                  </a:lnTo>
                  <a:lnTo>
                    <a:pt x="672" y="369"/>
                  </a:lnTo>
                  <a:lnTo>
                    <a:pt x="689" y="406"/>
                  </a:lnTo>
                  <a:lnTo>
                    <a:pt x="689" y="400"/>
                  </a:lnTo>
                  <a:lnTo>
                    <a:pt x="688" y="383"/>
                  </a:lnTo>
                  <a:lnTo>
                    <a:pt x="684" y="356"/>
                  </a:lnTo>
                  <a:lnTo>
                    <a:pt x="676" y="325"/>
                  </a:lnTo>
                  <a:lnTo>
                    <a:pt x="684" y="302"/>
                  </a:lnTo>
                  <a:lnTo>
                    <a:pt x="695" y="280"/>
                  </a:lnTo>
                  <a:lnTo>
                    <a:pt x="709" y="259"/>
                  </a:lnTo>
                  <a:lnTo>
                    <a:pt x="726" y="239"/>
                  </a:lnTo>
                  <a:lnTo>
                    <a:pt x="748" y="219"/>
                  </a:lnTo>
                  <a:lnTo>
                    <a:pt x="774" y="201"/>
                  </a:lnTo>
                  <a:lnTo>
                    <a:pt x="808" y="182"/>
                  </a:lnTo>
                  <a:lnTo>
                    <a:pt x="848" y="165"/>
                  </a:lnTo>
                  <a:lnTo>
                    <a:pt x="853" y="164"/>
                  </a:lnTo>
                  <a:lnTo>
                    <a:pt x="858" y="163"/>
                  </a:lnTo>
                  <a:lnTo>
                    <a:pt x="864" y="161"/>
                  </a:lnTo>
                  <a:lnTo>
                    <a:pt x="870" y="160"/>
                  </a:lnTo>
                  <a:lnTo>
                    <a:pt x="874" y="158"/>
                  </a:lnTo>
                  <a:lnTo>
                    <a:pt x="878" y="154"/>
                  </a:lnTo>
                  <a:lnTo>
                    <a:pt x="881" y="151"/>
                  </a:lnTo>
                  <a:lnTo>
                    <a:pt x="883" y="145"/>
                  </a:lnTo>
                  <a:lnTo>
                    <a:pt x="881" y="144"/>
                  </a:lnTo>
                  <a:lnTo>
                    <a:pt x="876" y="143"/>
                  </a:lnTo>
                  <a:lnTo>
                    <a:pt x="869" y="143"/>
                  </a:lnTo>
                  <a:lnTo>
                    <a:pt x="858" y="143"/>
                  </a:lnTo>
                  <a:lnTo>
                    <a:pt x="847" y="144"/>
                  </a:lnTo>
                  <a:lnTo>
                    <a:pt x="833" y="145"/>
                  </a:lnTo>
                  <a:lnTo>
                    <a:pt x="818" y="146"/>
                  </a:lnTo>
                  <a:lnTo>
                    <a:pt x="803" y="149"/>
                  </a:lnTo>
                  <a:lnTo>
                    <a:pt x="787" y="151"/>
                  </a:lnTo>
                  <a:lnTo>
                    <a:pt x="770" y="154"/>
                  </a:lnTo>
                  <a:lnTo>
                    <a:pt x="754" y="158"/>
                  </a:lnTo>
                  <a:lnTo>
                    <a:pt x="737" y="163"/>
                  </a:lnTo>
                  <a:lnTo>
                    <a:pt x="722" y="168"/>
                  </a:lnTo>
                  <a:lnTo>
                    <a:pt x="709" y="174"/>
                  </a:lnTo>
                  <a:lnTo>
                    <a:pt x="697" y="181"/>
                  </a:lnTo>
                  <a:lnTo>
                    <a:pt x="687" y="18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3" name="Freeform 31"/>
            <p:cNvSpPr>
              <a:spLocks/>
            </p:cNvSpPr>
            <p:nvPr/>
          </p:nvSpPr>
          <p:spPr bwMode="auto">
            <a:xfrm>
              <a:off x="4492647" y="539040"/>
              <a:ext cx="208932" cy="320946"/>
            </a:xfrm>
            <a:custGeom>
              <a:avLst/>
              <a:gdLst>
                <a:gd name="T0" fmla="*/ 210 w 210"/>
                <a:gd name="T1" fmla="*/ 8 h 249"/>
                <a:gd name="T2" fmla="*/ 210 w 210"/>
                <a:gd name="T3" fmla="*/ 23 h 249"/>
                <a:gd name="T4" fmla="*/ 207 w 210"/>
                <a:gd name="T5" fmla="*/ 36 h 249"/>
                <a:gd name="T6" fmla="*/ 200 w 210"/>
                <a:gd name="T7" fmla="*/ 46 h 249"/>
                <a:gd name="T8" fmla="*/ 191 w 210"/>
                <a:gd name="T9" fmla="*/ 56 h 249"/>
                <a:gd name="T10" fmla="*/ 180 w 210"/>
                <a:gd name="T11" fmla="*/ 65 h 249"/>
                <a:gd name="T12" fmla="*/ 169 w 210"/>
                <a:gd name="T13" fmla="*/ 73 h 249"/>
                <a:gd name="T14" fmla="*/ 157 w 210"/>
                <a:gd name="T15" fmla="*/ 80 h 249"/>
                <a:gd name="T16" fmla="*/ 146 w 210"/>
                <a:gd name="T17" fmla="*/ 85 h 249"/>
                <a:gd name="T18" fmla="*/ 110 w 210"/>
                <a:gd name="T19" fmla="*/ 107 h 249"/>
                <a:gd name="T20" fmla="*/ 84 w 210"/>
                <a:gd name="T21" fmla="*/ 127 h 249"/>
                <a:gd name="T22" fmla="*/ 62 w 210"/>
                <a:gd name="T23" fmla="*/ 146 h 249"/>
                <a:gd name="T24" fmla="*/ 47 w 210"/>
                <a:gd name="T25" fmla="*/ 165 h 249"/>
                <a:gd name="T26" fmla="*/ 35 w 210"/>
                <a:gd name="T27" fmla="*/ 184 h 249"/>
                <a:gd name="T28" fmla="*/ 26 w 210"/>
                <a:gd name="T29" fmla="*/ 204 h 249"/>
                <a:gd name="T30" fmla="*/ 17 w 210"/>
                <a:gd name="T31" fmla="*/ 226 h 249"/>
                <a:gd name="T32" fmla="*/ 9 w 210"/>
                <a:gd name="T33" fmla="*/ 249 h 249"/>
                <a:gd name="T34" fmla="*/ 7 w 210"/>
                <a:gd name="T35" fmla="*/ 247 h 249"/>
                <a:gd name="T36" fmla="*/ 3 w 210"/>
                <a:gd name="T37" fmla="*/ 247 h 249"/>
                <a:gd name="T38" fmla="*/ 1 w 210"/>
                <a:gd name="T39" fmla="*/ 244 h 249"/>
                <a:gd name="T40" fmla="*/ 0 w 210"/>
                <a:gd name="T41" fmla="*/ 241 h 249"/>
                <a:gd name="T42" fmla="*/ 3 w 210"/>
                <a:gd name="T43" fmla="*/ 214 h 249"/>
                <a:gd name="T44" fmla="*/ 8 w 210"/>
                <a:gd name="T45" fmla="*/ 190 h 249"/>
                <a:gd name="T46" fmla="*/ 15 w 210"/>
                <a:gd name="T47" fmla="*/ 168 h 249"/>
                <a:gd name="T48" fmla="*/ 25 w 210"/>
                <a:gd name="T49" fmla="*/ 146 h 249"/>
                <a:gd name="T50" fmla="*/ 36 w 210"/>
                <a:gd name="T51" fmla="*/ 128 h 249"/>
                <a:gd name="T52" fmla="*/ 50 w 210"/>
                <a:gd name="T53" fmla="*/ 110 h 249"/>
                <a:gd name="T54" fmla="*/ 68 w 210"/>
                <a:gd name="T55" fmla="*/ 92 h 249"/>
                <a:gd name="T56" fmla="*/ 87 w 210"/>
                <a:gd name="T57" fmla="*/ 77 h 249"/>
                <a:gd name="T58" fmla="*/ 100 w 210"/>
                <a:gd name="T59" fmla="*/ 68 h 249"/>
                <a:gd name="T60" fmla="*/ 115 w 210"/>
                <a:gd name="T61" fmla="*/ 60 h 249"/>
                <a:gd name="T62" fmla="*/ 130 w 210"/>
                <a:gd name="T63" fmla="*/ 53 h 249"/>
                <a:gd name="T64" fmla="*/ 145 w 210"/>
                <a:gd name="T65" fmla="*/ 46 h 249"/>
                <a:gd name="T66" fmla="*/ 160 w 210"/>
                <a:gd name="T67" fmla="*/ 38 h 249"/>
                <a:gd name="T68" fmla="*/ 172 w 210"/>
                <a:gd name="T69" fmla="*/ 28 h 249"/>
                <a:gd name="T70" fmla="*/ 184 w 210"/>
                <a:gd name="T71" fmla="*/ 16 h 249"/>
                <a:gd name="T72" fmla="*/ 193 w 210"/>
                <a:gd name="T73" fmla="*/ 1 h 249"/>
                <a:gd name="T74" fmla="*/ 199 w 210"/>
                <a:gd name="T75" fmla="*/ 0 h 249"/>
                <a:gd name="T76" fmla="*/ 204 w 210"/>
                <a:gd name="T77" fmla="*/ 1 h 249"/>
                <a:gd name="T78" fmla="*/ 207 w 210"/>
                <a:gd name="T79" fmla="*/ 5 h 249"/>
                <a:gd name="T80" fmla="*/ 210 w 210"/>
                <a:gd name="T81" fmla="*/ 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0" h="249">
                  <a:moveTo>
                    <a:pt x="210" y="8"/>
                  </a:moveTo>
                  <a:lnTo>
                    <a:pt x="210" y="23"/>
                  </a:lnTo>
                  <a:lnTo>
                    <a:pt x="207" y="36"/>
                  </a:lnTo>
                  <a:lnTo>
                    <a:pt x="200" y="46"/>
                  </a:lnTo>
                  <a:lnTo>
                    <a:pt x="191" y="56"/>
                  </a:lnTo>
                  <a:lnTo>
                    <a:pt x="180" y="65"/>
                  </a:lnTo>
                  <a:lnTo>
                    <a:pt x="169" y="73"/>
                  </a:lnTo>
                  <a:lnTo>
                    <a:pt x="157" y="80"/>
                  </a:lnTo>
                  <a:lnTo>
                    <a:pt x="146" y="85"/>
                  </a:lnTo>
                  <a:lnTo>
                    <a:pt x="110" y="107"/>
                  </a:lnTo>
                  <a:lnTo>
                    <a:pt x="84" y="127"/>
                  </a:lnTo>
                  <a:lnTo>
                    <a:pt x="62" y="146"/>
                  </a:lnTo>
                  <a:lnTo>
                    <a:pt x="47" y="165"/>
                  </a:lnTo>
                  <a:lnTo>
                    <a:pt x="35" y="184"/>
                  </a:lnTo>
                  <a:lnTo>
                    <a:pt x="26" y="204"/>
                  </a:lnTo>
                  <a:lnTo>
                    <a:pt x="17" y="226"/>
                  </a:lnTo>
                  <a:lnTo>
                    <a:pt x="9" y="249"/>
                  </a:lnTo>
                  <a:lnTo>
                    <a:pt x="7" y="247"/>
                  </a:lnTo>
                  <a:lnTo>
                    <a:pt x="3" y="247"/>
                  </a:lnTo>
                  <a:lnTo>
                    <a:pt x="1" y="244"/>
                  </a:lnTo>
                  <a:lnTo>
                    <a:pt x="0" y="241"/>
                  </a:lnTo>
                  <a:lnTo>
                    <a:pt x="3" y="214"/>
                  </a:lnTo>
                  <a:lnTo>
                    <a:pt x="8" y="190"/>
                  </a:lnTo>
                  <a:lnTo>
                    <a:pt x="15" y="168"/>
                  </a:lnTo>
                  <a:lnTo>
                    <a:pt x="25" y="146"/>
                  </a:lnTo>
                  <a:lnTo>
                    <a:pt x="36" y="128"/>
                  </a:lnTo>
                  <a:lnTo>
                    <a:pt x="50" y="110"/>
                  </a:lnTo>
                  <a:lnTo>
                    <a:pt x="68" y="92"/>
                  </a:lnTo>
                  <a:lnTo>
                    <a:pt x="87" y="77"/>
                  </a:lnTo>
                  <a:lnTo>
                    <a:pt x="100" y="68"/>
                  </a:lnTo>
                  <a:lnTo>
                    <a:pt x="115" y="60"/>
                  </a:lnTo>
                  <a:lnTo>
                    <a:pt x="130" y="53"/>
                  </a:lnTo>
                  <a:lnTo>
                    <a:pt x="145" y="46"/>
                  </a:lnTo>
                  <a:lnTo>
                    <a:pt x="160" y="38"/>
                  </a:lnTo>
                  <a:lnTo>
                    <a:pt x="172" y="28"/>
                  </a:lnTo>
                  <a:lnTo>
                    <a:pt x="184" y="16"/>
                  </a:lnTo>
                  <a:lnTo>
                    <a:pt x="193" y="1"/>
                  </a:lnTo>
                  <a:lnTo>
                    <a:pt x="199" y="0"/>
                  </a:lnTo>
                  <a:lnTo>
                    <a:pt x="204" y="1"/>
                  </a:lnTo>
                  <a:lnTo>
                    <a:pt x="207" y="5"/>
                  </a:lnTo>
                  <a:lnTo>
                    <a:pt x="210" y="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4" name="Freeform 32"/>
            <p:cNvSpPr>
              <a:spLocks/>
            </p:cNvSpPr>
            <p:nvPr/>
          </p:nvSpPr>
          <p:spPr bwMode="auto">
            <a:xfrm>
              <a:off x="3566251" y="641743"/>
              <a:ext cx="199076" cy="100136"/>
            </a:xfrm>
            <a:custGeom>
              <a:avLst/>
              <a:gdLst>
                <a:gd name="T0" fmla="*/ 201 w 201"/>
                <a:gd name="T1" fmla="*/ 20 h 78"/>
                <a:gd name="T2" fmla="*/ 195 w 201"/>
                <a:gd name="T3" fmla="*/ 17 h 78"/>
                <a:gd name="T4" fmla="*/ 190 w 201"/>
                <a:gd name="T5" fmla="*/ 11 h 78"/>
                <a:gd name="T6" fmla="*/ 184 w 201"/>
                <a:gd name="T7" fmla="*/ 5 h 78"/>
                <a:gd name="T8" fmla="*/ 180 w 201"/>
                <a:gd name="T9" fmla="*/ 0 h 78"/>
                <a:gd name="T10" fmla="*/ 163 w 201"/>
                <a:gd name="T11" fmla="*/ 3 h 78"/>
                <a:gd name="T12" fmla="*/ 141 w 201"/>
                <a:gd name="T13" fmla="*/ 8 h 78"/>
                <a:gd name="T14" fmla="*/ 117 w 201"/>
                <a:gd name="T15" fmla="*/ 12 h 78"/>
                <a:gd name="T16" fmla="*/ 92 w 201"/>
                <a:gd name="T17" fmla="*/ 19 h 78"/>
                <a:gd name="T18" fmla="*/ 66 w 201"/>
                <a:gd name="T19" fmla="*/ 28 h 78"/>
                <a:gd name="T20" fmla="*/ 41 w 201"/>
                <a:gd name="T21" fmla="*/ 41 h 78"/>
                <a:gd name="T22" fmla="*/ 19 w 201"/>
                <a:gd name="T23" fmla="*/ 57 h 78"/>
                <a:gd name="T24" fmla="*/ 0 w 201"/>
                <a:gd name="T25" fmla="*/ 77 h 78"/>
                <a:gd name="T26" fmla="*/ 1 w 201"/>
                <a:gd name="T27" fmla="*/ 78 h 78"/>
                <a:gd name="T28" fmla="*/ 4 w 201"/>
                <a:gd name="T29" fmla="*/ 77 h 78"/>
                <a:gd name="T30" fmla="*/ 10 w 201"/>
                <a:gd name="T31" fmla="*/ 74 h 78"/>
                <a:gd name="T32" fmla="*/ 18 w 201"/>
                <a:gd name="T33" fmla="*/ 71 h 78"/>
                <a:gd name="T34" fmla="*/ 27 w 201"/>
                <a:gd name="T35" fmla="*/ 66 h 78"/>
                <a:gd name="T36" fmla="*/ 39 w 201"/>
                <a:gd name="T37" fmla="*/ 62 h 78"/>
                <a:gd name="T38" fmla="*/ 51 w 201"/>
                <a:gd name="T39" fmla="*/ 56 h 78"/>
                <a:gd name="T40" fmla="*/ 65 w 201"/>
                <a:gd name="T41" fmla="*/ 50 h 78"/>
                <a:gd name="T42" fmla="*/ 80 w 201"/>
                <a:gd name="T43" fmla="*/ 43 h 78"/>
                <a:gd name="T44" fmla="*/ 95 w 201"/>
                <a:gd name="T45" fmla="*/ 38 h 78"/>
                <a:gd name="T46" fmla="*/ 112 w 201"/>
                <a:gd name="T47" fmla="*/ 33 h 78"/>
                <a:gd name="T48" fmla="*/ 130 w 201"/>
                <a:gd name="T49" fmla="*/ 28 h 78"/>
                <a:gd name="T50" fmla="*/ 147 w 201"/>
                <a:gd name="T51" fmla="*/ 24 h 78"/>
                <a:gd name="T52" fmla="*/ 165 w 201"/>
                <a:gd name="T53" fmla="*/ 21 h 78"/>
                <a:gd name="T54" fmla="*/ 183 w 201"/>
                <a:gd name="T55" fmla="*/ 20 h 78"/>
                <a:gd name="T56" fmla="*/ 201 w 201"/>
                <a:gd name="T57"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 h="78">
                  <a:moveTo>
                    <a:pt x="201" y="20"/>
                  </a:moveTo>
                  <a:lnTo>
                    <a:pt x="195" y="17"/>
                  </a:lnTo>
                  <a:lnTo>
                    <a:pt x="190" y="11"/>
                  </a:lnTo>
                  <a:lnTo>
                    <a:pt x="184" y="5"/>
                  </a:lnTo>
                  <a:lnTo>
                    <a:pt x="180" y="0"/>
                  </a:lnTo>
                  <a:lnTo>
                    <a:pt x="163" y="3"/>
                  </a:lnTo>
                  <a:lnTo>
                    <a:pt x="141" y="8"/>
                  </a:lnTo>
                  <a:lnTo>
                    <a:pt x="117" y="12"/>
                  </a:lnTo>
                  <a:lnTo>
                    <a:pt x="92" y="19"/>
                  </a:lnTo>
                  <a:lnTo>
                    <a:pt x="66" y="28"/>
                  </a:lnTo>
                  <a:lnTo>
                    <a:pt x="41" y="41"/>
                  </a:lnTo>
                  <a:lnTo>
                    <a:pt x="19" y="57"/>
                  </a:lnTo>
                  <a:lnTo>
                    <a:pt x="0" y="77"/>
                  </a:lnTo>
                  <a:lnTo>
                    <a:pt x="1" y="78"/>
                  </a:lnTo>
                  <a:lnTo>
                    <a:pt x="4" y="77"/>
                  </a:lnTo>
                  <a:lnTo>
                    <a:pt x="10" y="74"/>
                  </a:lnTo>
                  <a:lnTo>
                    <a:pt x="18" y="71"/>
                  </a:lnTo>
                  <a:lnTo>
                    <a:pt x="27" y="66"/>
                  </a:lnTo>
                  <a:lnTo>
                    <a:pt x="39" y="62"/>
                  </a:lnTo>
                  <a:lnTo>
                    <a:pt x="51" y="56"/>
                  </a:lnTo>
                  <a:lnTo>
                    <a:pt x="65" y="50"/>
                  </a:lnTo>
                  <a:lnTo>
                    <a:pt x="80" y="43"/>
                  </a:lnTo>
                  <a:lnTo>
                    <a:pt x="95" y="38"/>
                  </a:lnTo>
                  <a:lnTo>
                    <a:pt x="112" y="33"/>
                  </a:lnTo>
                  <a:lnTo>
                    <a:pt x="130" y="28"/>
                  </a:lnTo>
                  <a:lnTo>
                    <a:pt x="147" y="24"/>
                  </a:lnTo>
                  <a:lnTo>
                    <a:pt x="165" y="21"/>
                  </a:lnTo>
                  <a:lnTo>
                    <a:pt x="183" y="20"/>
                  </a:lnTo>
                  <a:lnTo>
                    <a:pt x="201" y="2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5" name="Freeform 33"/>
            <p:cNvSpPr>
              <a:spLocks/>
            </p:cNvSpPr>
            <p:nvPr/>
          </p:nvSpPr>
          <p:spPr bwMode="auto">
            <a:xfrm>
              <a:off x="4498561" y="436337"/>
              <a:ext cx="1970" cy="2568"/>
            </a:xfrm>
            <a:custGeom>
              <a:avLst/>
              <a:gdLst>
                <a:gd name="T0" fmla="*/ 3 w 3"/>
                <a:gd name="T1" fmla="*/ 0 h 1"/>
                <a:gd name="T2" fmla="*/ 3 w 3"/>
                <a:gd name="T3" fmla="*/ 0 h 1"/>
                <a:gd name="T4" fmla="*/ 1 w 3"/>
                <a:gd name="T5" fmla="*/ 0 h 1"/>
                <a:gd name="T6" fmla="*/ 1 w 3"/>
                <a:gd name="T7" fmla="*/ 1 h 1"/>
                <a:gd name="T8" fmla="*/ 0 w 3"/>
                <a:gd name="T9" fmla="*/ 1 h 1"/>
                <a:gd name="T10" fmla="*/ 0 w 3"/>
                <a:gd name="T11" fmla="*/ 1 h 1"/>
                <a:gd name="T12" fmla="*/ 1 w 3"/>
                <a:gd name="T13" fmla="*/ 1 h 1"/>
                <a:gd name="T14" fmla="*/ 1 w 3"/>
                <a:gd name="T15" fmla="*/ 1 h 1"/>
                <a:gd name="T16" fmla="*/ 3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3" y="0"/>
                  </a:moveTo>
                  <a:lnTo>
                    <a:pt x="3" y="0"/>
                  </a:lnTo>
                  <a:lnTo>
                    <a:pt x="1" y="0"/>
                  </a:lnTo>
                  <a:lnTo>
                    <a:pt x="1" y="1"/>
                  </a:lnTo>
                  <a:lnTo>
                    <a:pt x="0" y="1"/>
                  </a:lnTo>
                  <a:lnTo>
                    <a:pt x="0" y="1"/>
                  </a:lnTo>
                  <a:lnTo>
                    <a:pt x="1" y="1"/>
                  </a:lnTo>
                  <a:lnTo>
                    <a:pt x="1" y="1"/>
                  </a:lnTo>
                  <a:lnTo>
                    <a:pt x="3"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6" name="Freeform 34"/>
            <p:cNvSpPr>
              <a:spLocks/>
            </p:cNvSpPr>
            <p:nvPr/>
          </p:nvSpPr>
          <p:spPr bwMode="auto">
            <a:xfrm>
              <a:off x="3564280" y="233501"/>
              <a:ext cx="957934" cy="819054"/>
            </a:xfrm>
            <a:custGeom>
              <a:avLst/>
              <a:gdLst>
                <a:gd name="T0" fmla="*/ 952 w 974"/>
                <a:gd name="T1" fmla="*/ 88 h 639"/>
                <a:gd name="T2" fmla="*/ 851 w 974"/>
                <a:gd name="T3" fmla="*/ 29 h 639"/>
                <a:gd name="T4" fmla="*/ 792 w 974"/>
                <a:gd name="T5" fmla="*/ 13 h 639"/>
                <a:gd name="T6" fmla="*/ 767 w 974"/>
                <a:gd name="T7" fmla="*/ 8 h 639"/>
                <a:gd name="T8" fmla="*/ 732 w 974"/>
                <a:gd name="T9" fmla="*/ 4 h 639"/>
                <a:gd name="T10" fmla="*/ 694 w 974"/>
                <a:gd name="T11" fmla="*/ 0 h 639"/>
                <a:gd name="T12" fmla="*/ 650 w 974"/>
                <a:gd name="T13" fmla="*/ 1 h 639"/>
                <a:gd name="T14" fmla="*/ 600 w 974"/>
                <a:gd name="T15" fmla="*/ 5 h 639"/>
                <a:gd name="T16" fmla="*/ 550 w 974"/>
                <a:gd name="T17" fmla="*/ 12 h 639"/>
                <a:gd name="T18" fmla="*/ 494 w 974"/>
                <a:gd name="T19" fmla="*/ 23 h 639"/>
                <a:gd name="T20" fmla="*/ 403 w 974"/>
                <a:gd name="T21" fmla="*/ 52 h 639"/>
                <a:gd name="T22" fmla="*/ 303 w 974"/>
                <a:gd name="T23" fmla="*/ 101 h 639"/>
                <a:gd name="T24" fmla="*/ 220 w 974"/>
                <a:gd name="T25" fmla="*/ 152 h 639"/>
                <a:gd name="T26" fmla="*/ 172 w 974"/>
                <a:gd name="T27" fmla="*/ 195 h 639"/>
                <a:gd name="T28" fmla="*/ 173 w 974"/>
                <a:gd name="T29" fmla="*/ 263 h 639"/>
                <a:gd name="T30" fmla="*/ 202 w 974"/>
                <a:gd name="T31" fmla="*/ 303 h 639"/>
                <a:gd name="T32" fmla="*/ 228 w 974"/>
                <a:gd name="T33" fmla="*/ 335 h 639"/>
                <a:gd name="T34" fmla="*/ 257 w 974"/>
                <a:gd name="T35" fmla="*/ 461 h 639"/>
                <a:gd name="T36" fmla="*/ 234 w 974"/>
                <a:gd name="T37" fmla="*/ 451 h 639"/>
                <a:gd name="T38" fmla="*/ 177 w 974"/>
                <a:gd name="T39" fmla="*/ 426 h 639"/>
                <a:gd name="T40" fmla="*/ 183 w 974"/>
                <a:gd name="T41" fmla="*/ 413 h 639"/>
                <a:gd name="T42" fmla="*/ 219 w 974"/>
                <a:gd name="T43" fmla="*/ 406 h 639"/>
                <a:gd name="T44" fmla="*/ 224 w 974"/>
                <a:gd name="T45" fmla="*/ 392 h 639"/>
                <a:gd name="T46" fmla="*/ 183 w 974"/>
                <a:gd name="T47" fmla="*/ 385 h 639"/>
                <a:gd name="T48" fmla="*/ 119 w 974"/>
                <a:gd name="T49" fmla="*/ 396 h 639"/>
                <a:gd name="T50" fmla="*/ 60 w 974"/>
                <a:gd name="T51" fmla="*/ 413 h 639"/>
                <a:gd name="T52" fmla="*/ 29 w 974"/>
                <a:gd name="T53" fmla="*/ 428 h 639"/>
                <a:gd name="T54" fmla="*/ 40 w 974"/>
                <a:gd name="T55" fmla="*/ 437 h 639"/>
                <a:gd name="T56" fmla="*/ 62 w 974"/>
                <a:gd name="T57" fmla="*/ 435 h 639"/>
                <a:gd name="T58" fmla="*/ 130 w 974"/>
                <a:gd name="T59" fmla="*/ 435 h 639"/>
                <a:gd name="T60" fmla="*/ 189 w 974"/>
                <a:gd name="T61" fmla="*/ 447 h 639"/>
                <a:gd name="T62" fmla="*/ 229 w 974"/>
                <a:gd name="T63" fmla="*/ 472 h 639"/>
                <a:gd name="T64" fmla="*/ 260 w 974"/>
                <a:gd name="T65" fmla="*/ 503 h 639"/>
                <a:gd name="T66" fmla="*/ 279 w 974"/>
                <a:gd name="T67" fmla="*/ 559 h 639"/>
                <a:gd name="T68" fmla="*/ 240 w 974"/>
                <a:gd name="T69" fmla="*/ 520 h 639"/>
                <a:gd name="T70" fmla="*/ 165 w 974"/>
                <a:gd name="T71" fmla="*/ 476 h 639"/>
                <a:gd name="T72" fmla="*/ 92 w 974"/>
                <a:gd name="T73" fmla="*/ 465 h 639"/>
                <a:gd name="T74" fmla="*/ 28 w 974"/>
                <a:gd name="T75" fmla="*/ 454 h 639"/>
                <a:gd name="T76" fmla="*/ 2 w 974"/>
                <a:gd name="T77" fmla="*/ 452 h 639"/>
                <a:gd name="T78" fmla="*/ 25 w 974"/>
                <a:gd name="T79" fmla="*/ 488 h 639"/>
                <a:gd name="T80" fmla="*/ 78 w 974"/>
                <a:gd name="T81" fmla="*/ 501 h 639"/>
                <a:gd name="T82" fmla="*/ 149 w 974"/>
                <a:gd name="T83" fmla="*/ 511 h 639"/>
                <a:gd name="T84" fmla="*/ 205 w 974"/>
                <a:gd name="T85" fmla="*/ 532 h 639"/>
                <a:gd name="T86" fmla="*/ 245 w 974"/>
                <a:gd name="T87" fmla="*/ 559 h 639"/>
                <a:gd name="T88" fmla="*/ 280 w 974"/>
                <a:gd name="T89" fmla="*/ 592 h 639"/>
                <a:gd name="T90" fmla="*/ 296 w 974"/>
                <a:gd name="T91" fmla="*/ 637 h 639"/>
                <a:gd name="T92" fmla="*/ 285 w 974"/>
                <a:gd name="T93" fmla="*/ 428 h 639"/>
                <a:gd name="T94" fmla="*/ 262 w 974"/>
                <a:gd name="T95" fmla="*/ 321 h 639"/>
                <a:gd name="T96" fmla="*/ 227 w 974"/>
                <a:gd name="T97" fmla="*/ 284 h 639"/>
                <a:gd name="T98" fmla="*/ 202 w 974"/>
                <a:gd name="T99" fmla="*/ 234 h 639"/>
                <a:gd name="T100" fmla="*/ 233 w 974"/>
                <a:gd name="T101" fmla="*/ 180 h 639"/>
                <a:gd name="T102" fmla="*/ 316 w 974"/>
                <a:gd name="T103" fmla="*/ 129 h 639"/>
                <a:gd name="T104" fmla="*/ 404 w 974"/>
                <a:gd name="T105" fmla="*/ 89 h 639"/>
                <a:gd name="T106" fmla="*/ 459 w 974"/>
                <a:gd name="T107" fmla="*/ 68 h 639"/>
                <a:gd name="T108" fmla="*/ 510 w 974"/>
                <a:gd name="T109" fmla="*/ 53 h 639"/>
                <a:gd name="T110" fmla="*/ 583 w 974"/>
                <a:gd name="T111" fmla="*/ 38 h 639"/>
                <a:gd name="T112" fmla="*/ 665 w 974"/>
                <a:gd name="T113" fmla="*/ 32 h 639"/>
                <a:gd name="T114" fmla="*/ 749 w 974"/>
                <a:gd name="T115" fmla="*/ 37 h 639"/>
                <a:gd name="T116" fmla="*/ 823 w 974"/>
                <a:gd name="T117" fmla="*/ 50 h 639"/>
                <a:gd name="T118" fmla="*/ 885 w 974"/>
                <a:gd name="T119" fmla="*/ 71 h 639"/>
                <a:gd name="T120" fmla="*/ 947 w 974"/>
                <a:gd name="T121" fmla="*/ 118 h 639"/>
                <a:gd name="T122" fmla="*/ 953 w 974"/>
                <a:gd name="T123" fmla="*/ 156 h 639"/>
                <a:gd name="T124" fmla="*/ 974 w 974"/>
                <a:gd name="T125" fmla="*/ 133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639">
                  <a:moveTo>
                    <a:pt x="971" y="119"/>
                  </a:moveTo>
                  <a:lnTo>
                    <a:pt x="969" y="112"/>
                  </a:lnTo>
                  <a:lnTo>
                    <a:pt x="962" y="102"/>
                  </a:lnTo>
                  <a:lnTo>
                    <a:pt x="952" y="88"/>
                  </a:lnTo>
                  <a:lnTo>
                    <a:pt x="936" y="73"/>
                  </a:lnTo>
                  <a:lnTo>
                    <a:pt x="915" y="58"/>
                  </a:lnTo>
                  <a:lnTo>
                    <a:pt x="886" y="43"/>
                  </a:lnTo>
                  <a:lnTo>
                    <a:pt x="851" y="29"/>
                  </a:lnTo>
                  <a:lnTo>
                    <a:pt x="809" y="16"/>
                  </a:lnTo>
                  <a:lnTo>
                    <a:pt x="803" y="15"/>
                  </a:lnTo>
                  <a:lnTo>
                    <a:pt x="797" y="14"/>
                  </a:lnTo>
                  <a:lnTo>
                    <a:pt x="792" y="13"/>
                  </a:lnTo>
                  <a:lnTo>
                    <a:pt x="786" y="12"/>
                  </a:lnTo>
                  <a:lnTo>
                    <a:pt x="779" y="11"/>
                  </a:lnTo>
                  <a:lnTo>
                    <a:pt x="773" y="9"/>
                  </a:lnTo>
                  <a:lnTo>
                    <a:pt x="767" y="8"/>
                  </a:lnTo>
                  <a:lnTo>
                    <a:pt x="760" y="7"/>
                  </a:lnTo>
                  <a:lnTo>
                    <a:pt x="751" y="6"/>
                  </a:lnTo>
                  <a:lnTo>
                    <a:pt x="742" y="5"/>
                  </a:lnTo>
                  <a:lnTo>
                    <a:pt x="732" y="4"/>
                  </a:lnTo>
                  <a:lnTo>
                    <a:pt x="722" y="3"/>
                  </a:lnTo>
                  <a:lnTo>
                    <a:pt x="713" y="3"/>
                  </a:lnTo>
                  <a:lnTo>
                    <a:pt x="704" y="1"/>
                  </a:lnTo>
                  <a:lnTo>
                    <a:pt x="694" y="0"/>
                  </a:lnTo>
                  <a:lnTo>
                    <a:pt x="683" y="0"/>
                  </a:lnTo>
                  <a:lnTo>
                    <a:pt x="673" y="0"/>
                  </a:lnTo>
                  <a:lnTo>
                    <a:pt x="661" y="0"/>
                  </a:lnTo>
                  <a:lnTo>
                    <a:pt x="650" y="1"/>
                  </a:lnTo>
                  <a:lnTo>
                    <a:pt x="638" y="1"/>
                  </a:lnTo>
                  <a:lnTo>
                    <a:pt x="626" y="3"/>
                  </a:lnTo>
                  <a:lnTo>
                    <a:pt x="613" y="4"/>
                  </a:lnTo>
                  <a:lnTo>
                    <a:pt x="600" y="5"/>
                  </a:lnTo>
                  <a:lnTo>
                    <a:pt x="586" y="6"/>
                  </a:lnTo>
                  <a:lnTo>
                    <a:pt x="575" y="8"/>
                  </a:lnTo>
                  <a:lnTo>
                    <a:pt x="562" y="9"/>
                  </a:lnTo>
                  <a:lnTo>
                    <a:pt x="550" y="12"/>
                  </a:lnTo>
                  <a:lnTo>
                    <a:pt x="537" y="14"/>
                  </a:lnTo>
                  <a:lnTo>
                    <a:pt x="523" y="18"/>
                  </a:lnTo>
                  <a:lnTo>
                    <a:pt x="509" y="20"/>
                  </a:lnTo>
                  <a:lnTo>
                    <a:pt x="494" y="23"/>
                  </a:lnTo>
                  <a:lnTo>
                    <a:pt x="479" y="27"/>
                  </a:lnTo>
                  <a:lnTo>
                    <a:pt x="455" y="34"/>
                  </a:lnTo>
                  <a:lnTo>
                    <a:pt x="430" y="42"/>
                  </a:lnTo>
                  <a:lnTo>
                    <a:pt x="403" y="52"/>
                  </a:lnTo>
                  <a:lnTo>
                    <a:pt x="378" y="62"/>
                  </a:lnTo>
                  <a:lnTo>
                    <a:pt x="353" y="74"/>
                  </a:lnTo>
                  <a:lnTo>
                    <a:pt x="327" y="87"/>
                  </a:lnTo>
                  <a:lnTo>
                    <a:pt x="303" y="101"/>
                  </a:lnTo>
                  <a:lnTo>
                    <a:pt x="280" y="113"/>
                  </a:lnTo>
                  <a:lnTo>
                    <a:pt x="258" y="127"/>
                  </a:lnTo>
                  <a:lnTo>
                    <a:pt x="237" y="140"/>
                  </a:lnTo>
                  <a:lnTo>
                    <a:pt x="220" y="152"/>
                  </a:lnTo>
                  <a:lnTo>
                    <a:pt x="204" y="165"/>
                  </a:lnTo>
                  <a:lnTo>
                    <a:pt x="190" y="177"/>
                  </a:lnTo>
                  <a:lnTo>
                    <a:pt x="179" y="186"/>
                  </a:lnTo>
                  <a:lnTo>
                    <a:pt x="172" y="195"/>
                  </a:lnTo>
                  <a:lnTo>
                    <a:pt x="167" y="202"/>
                  </a:lnTo>
                  <a:lnTo>
                    <a:pt x="167" y="223"/>
                  </a:lnTo>
                  <a:lnTo>
                    <a:pt x="169" y="242"/>
                  </a:lnTo>
                  <a:lnTo>
                    <a:pt x="173" y="263"/>
                  </a:lnTo>
                  <a:lnTo>
                    <a:pt x="176" y="284"/>
                  </a:lnTo>
                  <a:lnTo>
                    <a:pt x="183" y="293"/>
                  </a:lnTo>
                  <a:lnTo>
                    <a:pt x="192" y="299"/>
                  </a:lnTo>
                  <a:lnTo>
                    <a:pt x="202" y="303"/>
                  </a:lnTo>
                  <a:lnTo>
                    <a:pt x="210" y="309"/>
                  </a:lnTo>
                  <a:lnTo>
                    <a:pt x="219" y="316"/>
                  </a:lnTo>
                  <a:lnTo>
                    <a:pt x="225" y="325"/>
                  </a:lnTo>
                  <a:lnTo>
                    <a:pt x="228" y="335"/>
                  </a:lnTo>
                  <a:lnTo>
                    <a:pt x="233" y="345"/>
                  </a:lnTo>
                  <a:lnTo>
                    <a:pt x="237" y="367"/>
                  </a:lnTo>
                  <a:lnTo>
                    <a:pt x="248" y="414"/>
                  </a:lnTo>
                  <a:lnTo>
                    <a:pt x="257" y="461"/>
                  </a:lnTo>
                  <a:lnTo>
                    <a:pt x="262" y="482"/>
                  </a:lnTo>
                  <a:lnTo>
                    <a:pt x="254" y="469"/>
                  </a:lnTo>
                  <a:lnTo>
                    <a:pt x="244" y="459"/>
                  </a:lnTo>
                  <a:lnTo>
                    <a:pt x="234" y="451"/>
                  </a:lnTo>
                  <a:lnTo>
                    <a:pt x="222" y="443"/>
                  </a:lnTo>
                  <a:lnTo>
                    <a:pt x="210" y="436"/>
                  </a:lnTo>
                  <a:lnTo>
                    <a:pt x="195" y="431"/>
                  </a:lnTo>
                  <a:lnTo>
                    <a:pt x="177" y="426"/>
                  </a:lnTo>
                  <a:lnTo>
                    <a:pt x="158" y="421"/>
                  </a:lnTo>
                  <a:lnTo>
                    <a:pt x="166" y="418"/>
                  </a:lnTo>
                  <a:lnTo>
                    <a:pt x="175" y="415"/>
                  </a:lnTo>
                  <a:lnTo>
                    <a:pt x="183" y="413"/>
                  </a:lnTo>
                  <a:lnTo>
                    <a:pt x="192" y="412"/>
                  </a:lnTo>
                  <a:lnTo>
                    <a:pt x="202" y="411"/>
                  </a:lnTo>
                  <a:lnTo>
                    <a:pt x="211" y="408"/>
                  </a:lnTo>
                  <a:lnTo>
                    <a:pt x="219" y="406"/>
                  </a:lnTo>
                  <a:lnTo>
                    <a:pt x="228" y="403"/>
                  </a:lnTo>
                  <a:lnTo>
                    <a:pt x="227" y="399"/>
                  </a:lnTo>
                  <a:lnTo>
                    <a:pt x="225" y="396"/>
                  </a:lnTo>
                  <a:lnTo>
                    <a:pt x="224" y="392"/>
                  </a:lnTo>
                  <a:lnTo>
                    <a:pt x="225" y="389"/>
                  </a:lnTo>
                  <a:lnTo>
                    <a:pt x="212" y="386"/>
                  </a:lnTo>
                  <a:lnTo>
                    <a:pt x="198" y="385"/>
                  </a:lnTo>
                  <a:lnTo>
                    <a:pt x="183" y="385"/>
                  </a:lnTo>
                  <a:lnTo>
                    <a:pt x="168" y="386"/>
                  </a:lnTo>
                  <a:lnTo>
                    <a:pt x="151" y="389"/>
                  </a:lnTo>
                  <a:lnTo>
                    <a:pt x="135" y="392"/>
                  </a:lnTo>
                  <a:lnTo>
                    <a:pt x="119" y="396"/>
                  </a:lnTo>
                  <a:lnTo>
                    <a:pt x="103" y="400"/>
                  </a:lnTo>
                  <a:lnTo>
                    <a:pt x="88" y="405"/>
                  </a:lnTo>
                  <a:lnTo>
                    <a:pt x="73" y="409"/>
                  </a:lnTo>
                  <a:lnTo>
                    <a:pt x="60" y="413"/>
                  </a:lnTo>
                  <a:lnTo>
                    <a:pt x="48" y="418"/>
                  </a:lnTo>
                  <a:lnTo>
                    <a:pt x="39" y="422"/>
                  </a:lnTo>
                  <a:lnTo>
                    <a:pt x="33" y="424"/>
                  </a:lnTo>
                  <a:lnTo>
                    <a:pt x="29" y="428"/>
                  </a:lnTo>
                  <a:lnTo>
                    <a:pt x="28" y="429"/>
                  </a:lnTo>
                  <a:lnTo>
                    <a:pt x="31" y="434"/>
                  </a:lnTo>
                  <a:lnTo>
                    <a:pt x="36" y="436"/>
                  </a:lnTo>
                  <a:lnTo>
                    <a:pt x="40" y="437"/>
                  </a:lnTo>
                  <a:lnTo>
                    <a:pt x="46" y="437"/>
                  </a:lnTo>
                  <a:lnTo>
                    <a:pt x="52" y="437"/>
                  </a:lnTo>
                  <a:lnTo>
                    <a:pt x="58" y="436"/>
                  </a:lnTo>
                  <a:lnTo>
                    <a:pt x="62" y="435"/>
                  </a:lnTo>
                  <a:lnTo>
                    <a:pt x="68" y="434"/>
                  </a:lnTo>
                  <a:lnTo>
                    <a:pt x="91" y="433"/>
                  </a:lnTo>
                  <a:lnTo>
                    <a:pt x="112" y="434"/>
                  </a:lnTo>
                  <a:lnTo>
                    <a:pt x="130" y="435"/>
                  </a:lnTo>
                  <a:lnTo>
                    <a:pt x="148" y="436"/>
                  </a:lnTo>
                  <a:lnTo>
                    <a:pt x="163" y="439"/>
                  </a:lnTo>
                  <a:lnTo>
                    <a:pt x="176" y="443"/>
                  </a:lnTo>
                  <a:lnTo>
                    <a:pt x="189" y="447"/>
                  </a:lnTo>
                  <a:lnTo>
                    <a:pt x="201" y="452"/>
                  </a:lnTo>
                  <a:lnTo>
                    <a:pt x="211" y="458"/>
                  </a:lnTo>
                  <a:lnTo>
                    <a:pt x="220" y="465"/>
                  </a:lnTo>
                  <a:lnTo>
                    <a:pt x="229" y="472"/>
                  </a:lnTo>
                  <a:lnTo>
                    <a:pt x="237" y="479"/>
                  </a:lnTo>
                  <a:lnTo>
                    <a:pt x="245" y="486"/>
                  </a:lnTo>
                  <a:lnTo>
                    <a:pt x="254" y="494"/>
                  </a:lnTo>
                  <a:lnTo>
                    <a:pt x="260" y="503"/>
                  </a:lnTo>
                  <a:lnTo>
                    <a:pt x="268" y="511"/>
                  </a:lnTo>
                  <a:lnTo>
                    <a:pt x="272" y="528"/>
                  </a:lnTo>
                  <a:lnTo>
                    <a:pt x="275" y="544"/>
                  </a:lnTo>
                  <a:lnTo>
                    <a:pt x="279" y="559"/>
                  </a:lnTo>
                  <a:lnTo>
                    <a:pt x="282" y="574"/>
                  </a:lnTo>
                  <a:lnTo>
                    <a:pt x="270" y="554"/>
                  </a:lnTo>
                  <a:lnTo>
                    <a:pt x="255" y="536"/>
                  </a:lnTo>
                  <a:lnTo>
                    <a:pt x="240" y="520"/>
                  </a:lnTo>
                  <a:lnTo>
                    <a:pt x="222" y="505"/>
                  </a:lnTo>
                  <a:lnTo>
                    <a:pt x="205" y="494"/>
                  </a:lnTo>
                  <a:lnTo>
                    <a:pt x="186" y="483"/>
                  </a:lnTo>
                  <a:lnTo>
                    <a:pt x="165" y="476"/>
                  </a:lnTo>
                  <a:lnTo>
                    <a:pt x="142" y="471"/>
                  </a:lnTo>
                  <a:lnTo>
                    <a:pt x="126" y="467"/>
                  </a:lnTo>
                  <a:lnTo>
                    <a:pt x="110" y="466"/>
                  </a:lnTo>
                  <a:lnTo>
                    <a:pt x="92" y="465"/>
                  </a:lnTo>
                  <a:lnTo>
                    <a:pt x="76" y="465"/>
                  </a:lnTo>
                  <a:lnTo>
                    <a:pt x="59" y="464"/>
                  </a:lnTo>
                  <a:lnTo>
                    <a:pt x="43" y="460"/>
                  </a:lnTo>
                  <a:lnTo>
                    <a:pt x="28" y="454"/>
                  </a:lnTo>
                  <a:lnTo>
                    <a:pt x="14" y="444"/>
                  </a:lnTo>
                  <a:lnTo>
                    <a:pt x="8" y="444"/>
                  </a:lnTo>
                  <a:lnTo>
                    <a:pt x="5" y="447"/>
                  </a:lnTo>
                  <a:lnTo>
                    <a:pt x="2" y="452"/>
                  </a:lnTo>
                  <a:lnTo>
                    <a:pt x="0" y="457"/>
                  </a:lnTo>
                  <a:lnTo>
                    <a:pt x="6" y="471"/>
                  </a:lnTo>
                  <a:lnTo>
                    <a:pt x="14" y="480"/>
                  </a:lnTo>
                  <a:lnTo>
                    <a:pt x="25" y="488"/>
                  </a:lnTo>
                  <a:lnTo>
                    <a:pt x="37" y="492"/>
                  </a:lnTo>
                  <a:lnTo>
                    <a:pt x="51" y="497"/>
                  </a:lnTo>
                  <a:lnTo>
                    <a:pt x="65" y="499"/>
                  </a:lnTo>
                  <a:lnTo>
                    <a:pt x="78" y="501"/>
                  </a:lnTo>
                  <a:lnTo>
                    <a:pt x="91" y="502"/>
                  </a:lnTo>
                  <a:lnTo>
                    <a:pt x="112" y="504"/>
                  </a:lnTo>
                  <a:lnTo>
                    <a:pt x="131" y="507"/>
                  </a:lnTo>
                  <a:lnTo>
                    <a:pt x="149" y="511"/>
                  </a:lnTo>
                  <a:lnTo>
                    <a:pt x="165" y="516"/>
                  </a:lnTo>
                  <a:lnTo>
                    <a:pt x="180" y="520"/>
                  </a:lnTo>
                  <a:lnTo>
                    <a:pt x="192" y="526"/>
                  </a:lnTo>
                  <a:lnTo>
                    <a:pt x="205" y="532"/>
                  </a:lnTo>
                  <a:lnTo>
                    <a:pt x="217" y="537"/>
                  </a:lnTo>
                  <a:lnTo>
                    <a:pt x="227" y="544"/>
                  </a:lnTo>
                  <a:lnTo>
                    <a:pt x="236" y="551"/>
                  </a:lnTo>
                  <a:lnTo>
                    <a:pt x="245" y="559"/>
                  </a:lnTo>
                  <a:lnTo>
                    <a:pt x="255" y="567"/>
                  </a:lnTo>
                  <a:lnTo>
                    <a:pt x="263" y="575"/>
                  </a:lnTo>
                  <a:lnTo>
                    <a:pt x="271" y="584"/>
                  </a:lnTo>
                  <a:lnTo>
                    <a:pt x="280" y="592"/>
                  </a:lnTo>
                  <a:lnTo>
                    <a:pt x="288" y="601"/>
                  </a:lnTo>
                  <a:lnTo>
                    <a:pt x="292" y="617"/>
                  </a:lnTo>
                  <a:lnTo>
                    <a:pt x="295" y="630"/>
                  </a:lnTo>
                  <a:lnTo>
                    <a:pt x="296" y="637"/>
                  </a:lnTo>
                  <a:lnTo>
                    <a:pt x="297" y="639"/>
                  </a:lnTo>
                  <a:lnTo>
                    <a:pt x="301" y="577"/>
                  </a:lnTo>
                  <a:lnTo>
                    <a:pt x="295" y="503"/>
                  </a:lnTo>
                  <a:lnTo>
                    <a:pt x="285" y="428"/>
                  </a:lnTo>
                  <a:lnTo>
                    <a:pt x="275" y="362"/>
                  </a:lnTo>
                  <a:lnTo>
                    <a:pt x="271" y="346"/>
                  </a:lnTo>
                  <a:lnTo>
                    <a:pt x="266" y="332"/>
                  </a:lnTo>
                  <a:lnTo>
                    <a:pt x="262" y="321"/>
                  </a:lnTo>
                  <a:lnTo>
                    <a:pt x="257" y="310"/>
                  </a:lnTo>
                  <a:lnTo>
                    <a:pt x="250" y="301"/>
                  </a:lnTo>
                  <a:lnTo>
                    <a:pt x="240" y="292"/>
                  </a:lnTo>
                  <a:lnTo>
                    <a:pt x="227" y="284"/>
                  </a:lnTo>
                  <a:lnTo>
                    <a:pt x="210" y="276"/>
                  </a:lnTo>
                  <a:lnTo>
                    <a:pt x="203" y="264"/>
                  </a:lnTo>
                  <a:lnTo>
                    <a:pt x="202" y="249"/>
                  </a:lnTo>
                  <a:lnTo>
                    <a:pt x="202" y="234"/>
                  </a:lnTo>
                  <a:lnTo>
                    <a:pt x="202" y="219"/>
                  </a:lnTo>
                  <a:lnTo>
                    <a:pt x="207" y="207"/>
                  </a:lnTo>
                  <a:lnTo>
                    <a:pt x="219" y="193"/>
                  </a:lnTo>
                  <a:lnTo>
                    <a:pt x="233" y="180"/>
                  </a:lnTo>
                  <a:lnTo>
                    <a:pt x="251" y="166"/>
                  </a:lnTo>
                  <a:lnTo>
                    <a:pt x="271" y="154"/>
                  </a:lnTo>
                  <a:lnTo>
                    <a:pt x="293" y="141"/>
                  </a:lnTo>
                  <a:lnTo>
                    <a:pt x="316" y="129"/>
                  </a:lnTo>
                  <a:lnTo>
                    <a:pt x="339" y="118"/>
                  </a:lnTo>
                  <a:lnTo>
                    <a:pt x="362" y="107"/>
                  </a:lnTo>
                  <a:lnTo>
                    <a:pt x="385" y="97"/>
                  </a:lnTo>
                  <a:lnTo>
                    <a:pt x="404" y="89"/>
                  </a:lnTo>
                  <a:lnTo>
                    <a:pt x="423" y="81"/>
                  </a:lnTo>
                  <a:lnTo>
                    <a:pt x="439" y="75"/>
                  </a:lnTo>
                  <a:lnTo>
                    <a:pt x="451" y="71"/>
                  </a:lnTo>
                  <a:lnTo>
                    <a:pt x="459" y="68"/>
                  </a:lnTo>
                  <a:lnTo>
                    <a:pt x="461" y="67"/>
                  </a:lnTo>
                  <a:lnTo>
                    <a:pt x="477" y="62"/>
                  </a:lnTo>
                  <a:lnTo>
                    <a:pt x="493" y="58"/>
                  </a:lnTo>
                  <a:lnTo>
                    <a:pt x="510" y="53"/>
                  </a:lnTo>
                  <a:lnTo>
                    <a:pt x="529" y="49"/>
                  </a:lnTo>
                  <a:lnTo>
                    <a:pt x="546" y="44"/>
                  </a:lnTo>
                  <a:lnTo>
                    <a:pt x="565" y="41"/>
                  </a:lnTo>
                  <a:lnTo>
                    <a:pt x="583" y="38"/>
                  </a:lnTo>
                  <a:lnTo>
                    <a:pt x="600" y="36"/>
                  </a:lnTo>
                  <a:lnTo>
                    <a:pt x="622" y="34"/>
                  </a:lnTo>
                  <a:lnTo>
                    <a:pt x="644" y="32"/>
                  </a:lnTo>
                  <a:lnTo>
                    <a:pt x="665" y="32"/>
                  </a:lnTo>
                  <a:lnTo>
                    <a:pt x="686" y="32"/>
                  </a:lnTo>
                  <a:lnTo>
                    <a:pt x="706" y="34"/>
                  </a:lnTo>
                  <a:lnTo>
                    <a:pt x="728" y="35"/>
                  </a:lnTo>
                  <a:lnTo>
                    <a:pt x="749" y="37"/>
                  </a:lnTo>
                  <a:lnTo>
                    <a:pt x="770" y="39"/>
                  </a:lnTo>
                  <a:lnTo>
                    <a:pt x="788" y="42"/>
                  </a:lnTo>
                  <a:lnTo>
                    <a:pt x="805" y="45"/>
                  </a:lnTo>
                  <a:lnTo>
                    <a:pt x="823" y="50"/>
                  </a:lnTo>
                  <a:lnTo>
                    <a:pt x="840" y="53"/>
                  </a:lnTo>
                  <a:lnTo>
                    <a:pt x="856" y="59"/>
                  </a:lnTo>
                  <a:lnTo>
                    <a:pt x="871" y="65"/>
                  </a:lnTo>
                  <a:lnTo>
                    <a:pt x="885" y="71"/>
                  </a:lnTo>
                  <a:lnTo>
                    <a:pt x="899" y="77"/>
                  </a:lnTo>
                  <a:lnTo>
                    <a:pt x="921" y="91"/>
                  </a:lnTo>
                  <a:lnTo>
                    <a:pt x="937" y="105"/>
                  </a:lnTo>
                  <a:lnTo>
                    <a:pt x="947" y="118"/>
                  </a:lnTo>
                  <a:lnTo>
                    <a:pt x="953" y="129"/>
                  </a:lnTo>
                  <a:lnTo>
                    <a:pt x="955" y="140"/>
                  </a:lnTo>
                  <a:lnTo>
                    <a:pt x="955" y="149"/>
                  </a:lnTo>
                  <a:lnTo>
                    <a:pt x="953" y="156"/>
                  </a:lnTo>
                  <a:lnTo>
                    <a:pt x="951" y="159"/>
                  </a:lnTo>
                  <a:lnTo>
                    <a:pt x="963" y="155"/>
                  </a:lnTo>
                  <a:lnTo>
                    <a:pt x="971" y="144"/>
                  </a:lnTo>
                  <a:lnTo>
                    <a:pt x="974" y="133"/>
                  </a:lnTo>
                  <a:lnTo>
                    <a:pt x="971" y="1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7" name="Freeform 35"/>
            <p:cNvSpPr>
              <a:spLocks/>
            </p:cNvSpPr>
            <p:nvPr/>
          </p:nvSpPr>
          <p:spPr bwMode="auto">
            <a:xfrm>
              <a:off x="3867823" y="824040"/>
              <a:ext cx="618912" cy="531487"/>
            </a:xfrm>
            <a:custGeom>
              <a:avLst/>
              <a:gdLst>
                <a:gd name="T0" fmla="*/ 627 w 628"/>
                <a:gd name="T1" fmla="*/ 105 h 413"/>
                <a:gd name="T2" fmla="*/ 605 w 628"/>
                <a:gd name="T3" fmla="*/ 149 h 413"/>
                <a:gd name="T4" fmla="*/ 553 w 628"/>
                <a:gd name="T5" fmla="*/ 194 h 413"/>
                <a:gd name="T6" fmla="*/ 469 w 628"/>
                <a:gd name="T7" fmla="*/ 232 h 413"/>
                <a:gd name="T8" fmla="*/ 452 w 628"/>
                <a:gd name="T9" fmla="*/ 275 h 413"/>
                <a:gd name="T10" fmla="*/ 518 w 628"/>
                <a:gd name="T11" fmla="*/ 346 h 413"/>
                <a:gd name="T12" fmla="*/ 537 w 628"/>
                <a:gd name="T13" fmla="*/ 366 h 413"/>
                <a:gd name="T14" fmla="*/ 515 w 628"/>
                <a:gd name="T15" fmla="*/ 360 h 413"/>
                <a:gd name="T16" fmla="*/ 485 w 628"/>
                <a:gd name="T17" fmla="*/ 354 h 413"/>
                <a:gd name="T18" fmla="*/ 452 w 628"/>
                <a:gd name="T19" fmla="*/ 329 h 413"/>
                <a:gd name="T20" fmla="*/ 412 w 628"/>
                <a:gd name="T21" fmla="*/ 260 h 413"/>
                <a:gd name="T22" fmla="*/ 402 w 628"/>
                <a:gd name="T23" fmla="*/ 171 h 413"/>
                <a:gd name="T24" fmla="*/ 374 w 628"/>
                <a:gd name="T25" fmla="*/ 141 h 413"/>
                <a:gd name="T26" fmla="*/ 312 w 628"/>
                <a:gd name="T27" fmla="*/ 143 h 413"/>
                <a:gd name="T28" fmla="*/ 244 w 628"/>
                <a:gd name="T29" fmla="*/ 158 h 413"/>
                <a:gd name="T30" fmla="*/ 192 w 628"/>
                <a:gd name="T31" fmla="*/ 192 h 413"/>
                <a:gd name="T32" fmla="*/ 192 w 628"/>
                <a:gd name="T33" fmla="*/ 270 h 413"/>
                <a:gd name="T34" fmla="*/ 180 w 628"/>
                <a:gd name="T35" fmla="*/ 361 h 413"/>
                <a:gd name="T36" fmla="*/ 143 w 628"/>
                <a:gd name="T37" fmla="*/ 398 h 413"/>
                <a:gd name="T38" fmla="*/ 109 w 628"/>
                <a:gd name="T39" fmla="*/ 413 h 413"/>
                <a:gd name="T40" fmla="*/ 149 w 628"/>
                <a:gd name="T41" fmla="*/ 344 h 413"/>
                <a:gd name="T42" fmla="*/ 161 w 628"/>
                <a:gd name="T43" fmla="*/ 229 h 413"/>
                <a:gd name="T44" fmla="*/ 170 w 628"/>
                <a:gd name="T45" fmla="*/ 170 h 413"/>
                <a:gd name="T46" fmla="*/ 234 w 628"/>
                <a:gd name="T47" fmla="*/ 132 h 413"/>
                <a:gd name="T48" fmla="*/ 324 w 628"/>
                <a:gd name="T49" fmla="*/ 109 h 413"/>
                <a:gd name="T50" fmla="*/ 416 w 628"/>
                <a:gd name="T51" fmla="*/ 114 h 413"/>
                <a:gd name="T52" fmla="*/ 439 w 628"/>
                <a:gd name="T53" fmla="*/ 196 h 413"/>
                <a:gd name="T54" fmla="*/ 508 w 628"/>
                <a:gd name="T55" fmla="*/ 191 h 413"/>
                <a:gd name="T56" fmla="*/ 594 w 628"/>
                <a:gd name="T57" fmla="*/ 109 h 413"/>
                <a:gd name="T58" fmla="*/ 546 w 628"/>
                <a:gd name="T59" fmla="*/ 52 h 413"/>
                <a:gd name="T60" fmla="*/ 469 w 628"/>
                <a:gd name="T61" fmla="*/ 34 h 413"/>
                <a:gd name="T62" fmla="*/ 386 w 628"/>
                <a:gd name="T63" fmla="*/ 33 h 413"/>
                <a:gd name="T64" fmla="*/ 300 w 628"/>
                <a:gd name="T65" fmla="*/ 43 h 413"/>
                <a:gd name="T66" fmla="*/ 223 w 628"/>
                <a:gd name="T67" fmla="*/ 60 h 413"/>
                <a:gd name="T68" fmla="*/ 139 w 628"/>
                <a:gd name="T69" fmla="*/ 94 h 413"/>
                <a:gd name="T70" fmla="*/ 66 w 628"/>
                <a:gd name="T71" fmla="*/ 143 h 413"/>
                <a:gd name="T72" fmla="*/ 29 w 628"/>
                <a:gd name="T73" fmla="*/ 202 h 413"/>
                <a:gd name="T74" fmla="*/ 55 w 628"/>
                <a:gd name="T75" fmla="*/ 257 h 413"/>
                <a:gd name="T76" fmla="*/ 117 w 628"/>
                <a:gd name="T77" fmla="*/ 287 h 413"/>
                <a:gd name="T78" fmla="*/ 40 w 628"/>
                <a:gd name="T79" fmla="*/ 274 h 413"/>
                <a:gd name="T80" fmla="*/ 1 w 628"/>
                <a:gd name="T81" fmla="*/ 217 h 413"/>
                <a:gd name="T82" fmla="*/ 40 w 628"/>
                <a:gd name="T83" fmla="*/ 119 h 413"/>
                <a:gd name="T84" fmla="*/ 150 w 628"/>
                <a:gd name="T85" fmla="*/ 55 h 413"/>
                <a:gd name="T86" fmla="*/ 236 w 628"/>
                <a:gd name="T87" fmla="*/ 26 h 413"/>
                <a:gd name="T88" fmla="*/ 316 w 628"/>
                <a:gd name="T89" fmla="*/ 8 h 413"/>
                <a:gd name="T90" fmla="*/ 396 w 628"/>
                <a:gd name="T91" fmla="*/ 1 h 413"/>
                <a:gd name="T92" fmla="*/ 479 w 628"/>
                <a:gd name="T93" fmla="*/ 5 h 413"/>
                <a:gd name="T94" fmla="*/ 555 w 628"/>
                <a:gd name="T95" fmla="*/ 19 h 413"/>
                <a:gd name="T96" fmla="*/ 616 w 628"/>
                <a:gd name="T97" fmla="*/ 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8" h="413">
                  <a:moveTo>
                    <a:pt x="626" y="76"/>
                  </a:moveTo>
                  <a:lnTo>
                    <a:pt x="628" y="86"/>
                  </a:lnTo>
                  <a:lnTo>
                    <a:pt x="628" y="95"/>
                  </a:lnTo>
                  <a:lnTo>
                    <a:pt x="627" y="105"/>
                  </a:lnTo>
                  <a:lnTo>
                    <a:pt x="624" y="116"/>
                  </a:lnTo>
                  <a:lnTo>
                    <a:pt x="620" y="127"/>
                  </a:lnTo>
                  <a:lnTo>
                    <a:pt x="614" y="138"/>
                  </a:lnTo>
                  <a:lnTo>
                    <a:pt x="605" y="149"/>
                  </a:lnTo>
                  <a:lnTo>
                    <a:pt x="596" y="161"/>
                  </a:lnTo>
                  <a:lnTo>
                    <a:pt x="583" y="172"/>
                  </a:lnTo>
                  <a:lnTo>
                    <a:pt x="569" y="184"/>
                  </a:lnTo>
                  <a:lnTo>
                    <a:pt x="553" y="194"/>
                  </a:lnTo>
                  <a:lnTo>
                    <a:pt x="536" y="204"/>
                  </a:lnTo>
                  <a:lnTo>
                    <a:pt x="515" y="214"/>
                  </a:lnTo>
                  <a:lnTo>
                    <a:pt x="493" y="223"/>
                  </a:lnTo>
                  <a:lnTo>
                    <a:pt x="469" y="232"/>
                  </a:lnTo>
                  <a:lnTo>
                    <a:pt x="442" y="239"/>
                  </a:lnTo>
                  <a:lnTo>
                    <a:pt x="442" y="247"/>
                  </a:lnTo>
                  <a:lnTo>
                    <a:pt x="445" y="260"/>
                  </a:lnTo>
                  <a:lnTo>
                    <a:pt x="452" y="275"/>
                  </a:lnTo>
                  <a:lnTo>
                    <a:pt x="462" y="291"/>
                  </a:lnTo>
                  <a:lnTo>
                    <a:pt x="476" y="309"/>
                  </a:lnTo>
                  <a:lnTo>
                    <a:pt x="495" y="328"/>
                  </a:lnTo>
                  <a:lnTo>
                    <a:pt x="518" y="346"/>
                  </a:lnTo>
                  <a:lnTo>
                    <a:pt x="546" y="363"/>
                  </a:lnTo>
                  <a:lnTo>
                    <a:pt x="545" y="366"/>
                  </a:lnTo>
                  <a:lnTo>
                    <a:pt x="541" y="366"/>
                  </a:lnTo>
                  <a:lnTo>
                    <a:pt x="537" y="366"/>
                  </a:lnTo>
                  <a:lnTo>
                    <a:pt x="531" y="365"/>
                  </a:lnTo>
                  <a:lnTo>
                    <a:pt x="525" y="363"/>
                  </a:lnTo>
                  <a:lnTo>
                    <a:pt x="520" y="361"/>
                  </a:lnTo>
                  <a:lnTo>
                    <a:pt x="515" y="360"/>
                  </a:lnTo>
                  <a:lnTo>
                    <a:pt x="511" y="360"/>
                  </a:lnTo>
                  <a:lnTo>
                    <a:pt x="502" y="359"/>
                  </a:lnTo>
                  <a:lnTo>
                    <a:pt x="493" y="357"/>
                  </a:lnTo>
                  <a:lnTo>
                    <a:pt x="485" y="354"/>
                  </a:lnTo>
                  <a:lnTo>
                    <a:pt x="477" y="351"/>
                  </a:lnTo>
                  <a:lnTo>
                    <a:pt x="469" y="345"/>
                  </a:lnTo>
                  <a:lnTo>
                    <a:pt x="460" y="338"/>
                  </a:lnTo>
                  <a:lnTo>
                    <a:pt x="452" y="329"/>
                  </a:lnTo>
                  <a:lnTo>
                    <a:pt x="441" y="317"/>
                  </a:lnTo>
                  <a:lnTo>
                    <a:pt x="430" y="299"/>
                  </a:lnTo>
                  <a:lnTo>
                    <a:pt x="419" y="280"/>
                  </a:lnTo>
                  <a:lnTo>
                    <a:pt x="412" y="260"/>
                  </a:lnTo>
                  <a:lnTo>
                    <a:pt x="407" y="239"/>
                  </a:lnTo>
                  <a:lnTo>
                    <a:pt x="404" y="216"/>
                  </a:lnTo>
                  <a:lnTo>
                    <a:pt x="402" y="194"/>
                  </a:lnTo>
                  <a:lnTo>
                    <a:pt x="402" y="171"/>
                  </a:lnTo>
                  <a:lnTo>
                    <a:pt x="403" y="147"/>
                  </a:lnTo>
                  <a:lnTo>
                    <a:pt x="396" y="144"/>
                  </a:lnTo>
                  <a:lnTo>
                    <a:pt x="387" y="143"/>
                  </a:lnTo>
                  <a:lnTo>
                    <a:pt x="374" y="141"/>
                  </a:lnTo>
                  <a:lnTo>
                    <a:pt x="361" y="141"/>
                  </a:lnTo>
                  <a:lnTo>
                    <a:pt x="346" y="141"/>
                  </a:lnTo>
                  <a:lnTo>
                    <a:pt x="329" y="141"/>
                  </a:lnTo>
                  <a:lnTo>
                    <a:pt x="312" y="143"/>
                  </a:lnTo>
                  <a:lnTo>
                    <a:pt x="295" y="146"/>
                  </a:lnTo>
                  <a:lnTo>
                    <a:pt x="278" y="148"/>
                  </a:lnTo>
                  <a:lnTo>
                    <a:pt x="260" y="152"/>
                  </a:lnTo>
                  <a:lnTo>
                    <a:pt x="244" y="158"/>
                  </a:lnTo>
                  <a:lnTo>
                    <a:pt x="229" y="164"/>
                  </a:lnTo>
                  <a:lnTo>
                    <a:pt x="215" y="172"/>
                  </a:lnTo>
                  <a:lnTo>
                    <a:pt x="203" y="181"/>
                  </a:lnTo>
                  <a:lnTo>
                    <a:pt x="192" y="192"/>
                  </a:lnTo>
                  <a:lnTo>
                    <a:pt x="185" y="203"/>
                  </a:lnTo>
                  <a:lnTo>
                    <a:pt x="188" y="225"/>
                  </a:lnTo>
                  <a:lnTo>
                    <a:pt x="191" y="247"/>
                  </a:lnTo>
                  <a:lnTo>
                    <a:pt x="192" y="270"/>
                  </a:lnTo>
                  <a:lnTo>
                    <a:pt x="194" y="293"/>
                  </a:lnTo>
                  <a:lnTo>
                    <a:pt x="191" y="316"/>
                  </a:lnTo>
                  <a:lnTo>
                    <a:pt x="188" y="339"/>
                  </a:lnTo>
                  <a:lnTo>
                    <a:pt x="180" y="361"/>
                  </a:lnTo>
                  <a:lnTo>
                    <a:pt x="169" y="382"/>
                  </a:lnTo>
                  <a:lnTo>
                    <a:pt x="161" y="387"/>
                  </a:lnTo>
                  <a:lnTo>
                    <a:pt x="152" y="392"/>
                  </a:lnTo>
                  <a:lnTo>
                    <a:pt x="143" y="398"/>
                  </a:lnTo>
                  <a:lnTo>
                    <a:pt x="132" y="404"/>
                  </a:lnTo>
                  <a:lnTo>
                    <a:pt x="123" y="408"/>
                  </a:lnTo>
                  <a:lnTo>
                    <a:pt x="115" y="412"/>
                  </a:lnTo>
                  <a:lnTo>
                    <a:pt x="109" y="413"/>
                  </a:lnTo>
                  <a:lnTo>
                    <a:pt x="107" y="412"/>
                  </a:lnTo>
                  <a:lnTo>
                    <a:pt x="124" y="392"/>
                  </a:lnTo>
                  <a:lnTo>
                    <a:pt x="138" y="370"/>
                  </a:lnTo>
                  <a:lnTo>
                    <a:pt x="149" y="344"/>
                  </a:lnTo>
                  <a:lnTo>
                    <a:pt x="157" y="316"/>
                  </a:lnTo>
                  <a:lnTo>
                    <a:pt x="161" y="287"/>
                  </a:lnTo>
                  <a:lnTo>
                    <a:pt x="162" y="257"/>
                  </a:lnTo>
                  <a:lnTo>
                    <a:pt x="161" y="229"/>
                  </a:lnTo>
                  <a:lnTo>
                    <a:pt x="157" y="201"/>
                  </a:lnTo>
                  <a:lnTo>
                    <a:pt x="158" y="191"/>
                  </a:lnTo>
                  <a:lnTo>
                    <a:pt x="162" y="180"/>
                  </a:lnTo>
                  <a:lnTo>
                    <a:pt x="170" y="170"/>
                  </a:lnTo>
                  <a:lnTo>
                    <a:pt x="183" y="159"/>
                  </a:lnTo>
                  <a:lnTo>
                    <a:pt x="198" y="149"/>
                  </a:lnTo>
                  <a:lnTo>
                    <a:pt x="214" y="140"/>
                  </a:lnTo>
                  <a:lnTo>
                    <a:pt x="234" y="132"/>
                  </a:lnTo>
                  <a:lnTo>
                    <a:pt x="255" y="124"/>
                  </a:lnTo>
                  <a:lnTo>
                    <a:pt x="278" y="117"/>
                  </a:lnTo>
                  <a:lnTo>
                    <a:pt x="301" y="112"/>
                  </a:lnTo>
                  <a:lnTo>
                    <a:pt x="324" y="109"/>
                  </a:lnTo>
                  <a:lnTo>
                    <a:pt x="348" y="108"/>
                  </a:lnTo>
                  <a:lnTo>
                    <a:pt x="371" y="108"/>
                  </a:lnTo>
                  <a:lnTo>
                    <a:pt x="394" y="110"/>
                  </a:lnTo>
                  <a:lnTo>
                    <a:pt x="416" y="114"/>
                  </a:lnTo>
                  <a:lnTo>
                    <a:pt x="435" y="123"/>
                  </a:lnTo>
                  <a:lnTo>
                    <a:pt x="440" y="142"/>
                  </a:lnTo>
                  <a:lnTo>
                    <a:pt x="440" y="171"/>
                  </a:lnTo>
                  <a:lnTo>
                    <a:pt x="439" y="196"/>
                  </a:lnTo>
                  <a:lnTo>
                    <a:pt x="438" y="208"/>
                  </a:lnTo>
                  <a:lnTo>
                    <a:pt x="456" y="207"/>
                  </a:lnTo>
                  <a:lnTo>
                    <a:pt x="480" y="201"/>
                  </a:lnTo>
                  <a:lnTo>
                    <a:pt x="508" y="191"/>
                  </a:lnTo>
                  <a:lnTo>
                    <a:pt x="536" y="176"/>
                  </a:lnTo>
                  <a:lnTo>
                    <a:pt x="561" y="157"/>
                  </a:lnTo>
                  <a:lnTo>
                    <a:pt x="582" y="134"/>
                  </a:lnTo>
                  <a:lnTo>
                    <a:pt x="594" y="109"/>
                  </a:lnTo>
                  <a:lnTo>
                    <a:pt x="598" y="80"/>
                  </a:lnTo>
                  <a:lnTo>
                    <a:pt x="582" y="69"/>
                  </a:lnTo>
                  <a:lnTo>
                    <a:pt x="564" y="60"/>
                  </a:lnTo>
                  <a:lnTo>
                    <a:pt x="546" y="52"/>
                  </a:lnTo>
                  <a:lnTo>
                    <a:pt x="528" y="46"/>
                  </a:lnTo>
                  <a:lnTo>
                    <a:pt x="508" y="41"/>
                  </a:lnTo>
                  <a:lnTo>
                    <a:pt x="488" y="37"/>
                  </a:lnTo>
                  <a:lnTo>
                    <a:pt x="469" y="34"/>
                  </a:lnTo>
                  <a:lnTo>
                    <a:pt x="448" y="33"/>
                  </a:lnTo>
                  <a:lnTo>
                    <a:pt x="427" y="31"/>
                  </a:lnTo>
                  <a:lnTo>
                    <a:pt x="407" y="31"/>
                  </a:lnTo>
                  <a:lnTo>
                    <a:pt x="386" y="33"/>
                  </a:lnTo>
                  <a:lnTo>
                    <a:pt x="364" y="34"/>
                  </a:lnTo>
                  <a:lnTo>
                    <a:pt x="342" y="36"/>
                  </a:lnTo>
                  <a:lnTo>
                    <a:pt x="321" y="40"/>
                  </a:lnTo>
                  <a:lnTo>
                    <a:pt x="300" y="43"/>
                  </a:lnTo>
                  <a:lnTo>
                    <a:pt x="278" y="46"/>
                  </a:lnTo>
                  <a:lnTo>
                    <a:pt x="261" y="50"/>
                  </a:lnTo>
                  <a:lnTo>
                    <a:pt x="243" y="55"/>
                  </a:lnTo>
                  <a:lnTo>
                    <a:pt x="223" y="60"/>
                  </a:lnTo>
                  <a:lnTo>
                    <a:pt x="204" y="67"/>
                  </a:lnTo>
                  <a:lnTo>
                    <a:pt x="182" y="75"/>
                  </a:lnTo>
                  <a:lnTo>
                    <a:pt x="161" y="84"/>
                  </a:lnTo>
                  <a:lnTo>
                    <a:pt x="139" y="94"/>
                  </a:lnTo>
                  <a:lnTo>
                    <a:pt x="120" y="105"/>
                  </a:lnTo>
                  <a:lnTo>
                    <a:pt x="100" y="117"/>
                  </a:lnTo>
                  <a:lnTo>
                    <a:pt x="82" y="129"/>
                  </a:lnTo>
                  <a:lnTo>
                    <a:pt x="66" y="143"/>
                  </a:lnTo>
                  <a:lnTo>
                    <a:pt x="52" y="157"/>
                  </a:lnTo>
                  <a:lnTo>
                    <a:pt x="40" y="171"/>
                  </a:lnTo>
                  <a:lnTo>
                    <a:pt x="32" y="187"/>
                  </a:lnTo>
                  <a:lnTo>
                    <a:pt x="29" y="202"/>
                  </a:lnTo>
                  <a:lnTo>
                    <a:pt x="28" y="218"/>
                  </a:lnTo>
                  <a:lnTo>
                    <a:pt x="31" y="232"/>
                  </a:lnTo>
                  <a:lnTo>
                    <a:pt x="40" y="245"/>
                  </a:lnTo>
                  <a:lnTo>
                    <a:pt x="55" y="257"/>
                  </a:lnTo>
                  <a:lnTo>
                    <a:pt x="74" y="267"/>
                  </a:lnTo>
                  <a:lnTo>
                    <a:pt x="91" y="276"/>
                  </a:lnTo>
                  <a:lnTo>
                    <a:pt x="106" y="282"/>
                  </a:lnTo>
                  <a:lnTo>
                    <a:pt x="117" y="287"/>
                  </a:lnTo>
                  <a:lnTo>
                    <a:pt x="122" y="290"/>
                  </a:lnTo>
                  <a:lnTo>
                    <a:pt x="90" y="289"/>
                  </a:lnTo>
                  <a:lnTo>
                    <a:pt x="62" y="283"/>
                  </a:lnTo>
                  <a:lnTo>
                    <a:pt x="40" y="274"/>
                  </a:lnTo>
                  <a:lnTo>
                    <a:pt x="24" y="262"/>
                  </a:lnTo>
                  <a:lnTo>
                    <a:pt x="13" y="248"/>
                  </a:lnTo>
                  <a:lnTo>
                    <a:pt x="5" y="233"/>
                  </a:lnTo>
                  <a:lnTo>
                    <a:pt x="1" y="217"/>
                  </a:lnTo>
                  <a:lnTo>
                    <a:pt x="0" y="201"/>
                  </a:lnTo>
                  <a:lnTo>
                    <a:pt x="6" y="170"/>
                  </a:lnTo>
                  <a:lnTo>
                    <a:pt x="20" y="142"/>
                  </a:lnTo>
                  <a:lnTo>
                    <a:pt x="40" y="119"/>
                  </a:lnTo>
                  <a:lnTo>
                    <a:pt x="64" y="99"/>
                  </a:lnTo>
                  <a:lnTo>
                    <a:pt x="92" y="83"/>
                  </a:lnTo>
                  <a:lnTo>
                    <a:pt x="121" y="68"/>
                  </a:lnTo>
                  <a:lnTo>
                    <a:pt x="150" y="55"/>
                  </a:lnTo>
                  <a:lnTo>
                    <a:pt x="177" y="42"/>
                  </a:lnTo>
                  <a:lnTo>
                    <a:pt x="197" y="36"/>
                  </a:lnTo>
                  <a:lnTo>
                    <a:pt x="217" y="30"/>
                  </a:lnTo>
                  <a:lnTo>
                    <a:pt x="236" y="26"/>
                  </a:lnTo>
                  <a:lnTo>
                    <a:pt x="256" y="20"/>
                  </a:lnTo>
                  <a:lnTo>
                    <a:pt x="276" y="16"/>
                  </a:lnTo>
                  <a:lnTo>
                    <a:pt x="296" y="12"/>
                  </a:lnTo>
                  <a:lnTo>
                    <a:pt x="316" y="8"/>
                  </a:lnTo>
                  <a:lnTo>
                    <a:pt x="335" y="6"/>
                  </a:lnTo>
                  <a:lnTo>
                    <a:pt x="356" y="4"/>
                  </a:lnTo>
                  <a:lnTo>
                    <a:pt x="376" y="3"/>
                  </a:lnTo>
                  <a:lnTo>
                    <a:pt x="396" y="1"/>
                  </a:lnTo>
                  <a:lnTo>
                    <a:pt x="417" y="0"/>
                  </a:lnTo>
                  <a:lnTo>
                    <a:pt x="438" y="1"/>
                  </a:lnTo>
                  <a:lnTo>
                    <a:pt x="458" y="3"/>
                  </a:lnTo>
                  <a:lnTo>
                    <a:pt x="479" y="5"/>
                  </a:lnTo>
                  <a:lnTo>
                    <a:pt x="500" y="7"/>
                  </a:lnTo>
                  <a:lnTo>
                    <a:pt x="518" y="11"/>
                  </a:lnTo>
                  <a:lnTo>
                    <a:pt x="537" y="14"/>
                  </a:lnTo>
                  <a:lnTo>
                    <a:pt x="555" y="19"/>
                  </a:lnTo>
                  <a:lnTo>
                    <a:pt x="574" y="26"/>
                  </a:lnTo>
                  <a:lnTo>
                    <a:pt x="590" y="35"/>
                  </a:lnTo>
                  <a:lnTo>
                    <a:pt x="605" y="45"/>
                  </a:lnTo>
                  <a:lnTo>
                    <a:pt x="616" y="59"/>
                  </a:lnTo>
                  <a:lnTo>
                    <a:pt x="626" y="7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8" name="Freeform 41"/>
            <p:cNvSpPr>
              <a:spLocks/>
            </p:cNvSpPr>
            <p:nvPr/>
          </p:nvSpPr>
          <p:spPr bwMode="auto">
            <a:xfrm>
              <a:off x="3913157" y="1399175"/>
              <a:ext cx="563722" cy="107838"/>
            </a:xfrm>
            <a:custGeom>
              <a:avLst/>
              <a:gdLst>
                <a:gd name="T0" fmla="*/ 572 w 572"/>
                <a:gd name="T1" fmla="*/ 55 h 168"/>
                <a:gd name="T2" fmla="*/ 567 w 572"/>
                <a:gd name="T3" fmla="*/ 65 h 168"/>
                <a:gd name="T4" fmla="*/ 549 w 572"/>
                <a:gd name="T5" fmla="*/ 60 h 168"/>
                <a:gd name="T6" fmla="*/ 510 w 572"/>
                <a:gd name="T7" fmla="*/ 42 h 168"/>
                <a:gd name="T8" fmla="*/ 457 w 572"/>
                <a:gd name="T9" fmla="*/ 30 h 168"/>
                <a:gd name="T10" fmla="*/ 394 w 572"/>
                <a:gd name="T11" fmla="*/ 25 h 168"/>
                <a:gd name="T12" fmla="*/ 325 w 572"/>
                <a:gd name="T13" fmla="*/ 26 h 168"/>
                <a:gd name="T14" fmla="*/ 253 w 572"/>
                <a:gd name="T15" fmla="*/ 36 h 168"/>
                <a:gd name="T16" fmla="*/ 182 w 572"/>
                <a:gd name="T17" fmla="*/ 55 h 168"/>
                <a:gd name="T18" fmla="*/ 115 w 572"/>
                <a:gd name="T19" fmla="*/ 85 h 168"/>
                <a:gd name="T20" fmla="*/ 75 w 572"/>
                <a:gd name="T21" fmla="*/ 110 h 168"/>
                <a:gd name="T22" fmla="*/ 53 w 572"/>
                <a:gd name="T23" fmla="*/ 125 h 168"/>
                <a:gd name="T24" fmla="*/ 33 w 572"/>
                <a:gd name="T25" fmla="*/ 140 h 168"/>
                <a:gd name="T26" fmla="*/ 15 w 572"/>
                <a:gd name="T27" fmla="*/ 159 h 168"/>
                <a:gd name="T28" fmla="*/ 6 w 572"/>
                <a:gd name="T29" fmla="*/ 161 h 168"/>
                <a:gd name="T30" fmla="*/ 3 w 572"/>
                <a:gd name="T31" fmla="*/ 149 h 168"/>
                <a:gd name="T32" fmla="*/ 22 w 572"/>
                <a:gd name="T33" fmla="*/ 125 h 168"/>
                <a:gd name="T34" fmla="*/ 66 w 572"/>
                <a:gd name="T35" fmla="*/ 91 h 168"/>
                <a:gd name="T36" fmla="*/ 109 w 572"/>
                <a:gd name="T37" fmla="*/ 63 h 168"/>
                <a:gd name="T38" fmla="*/ 153 w 572"/>
                <a:gd name="T39" fmla="*/ 41 h 168"/>
                <a:gd name="T40" fmla="*/ 198 w 572"/>
                <a:gd name="T41" fmla="*/ 26 h 168"/>
                <a:gd name="T42" fmla="*/ 244 w 572"/>
                <a:gd name="T43" fmla="*/ 15 h 168"/>
                <a:gd name="T44" fmla="*/ 291 w 572"/>
                <a:gd name="T45" fmla="*/ 7 h 168"/>
                <a:gd name="T46" fmla="*/ 339 w 572"/>
                <a:gd name="T47" fmla="*/ 2 h 168"/>
                <a:gd name="T48" fmla="*/ 378 w 572"/>
                <a:gd name="T49" fmla="*/ 0 h 168"/>
                <a:gd name="T50" fmla="*/ 408 w 572"/>
                <a:gd name="T51" fmla="*/ 1 h 168"/>
                <a:gd name="T52" fmla="*/ 437 w 572"/>
                <a:gd name="T53" fmla="*/ 4 h 168"/>
                <a:gd name="T54" fmla="*/ 464 w 572"/>
                <a:gd name="T55" fmla="*/ 8 h 168"/>
                <a:gd name="T56" fmla="*/ 491 w 572"/>
                <a:gd name="T57" fmla="*/ 13 h 168"/>
                <a:gd name="T58" fmla="*/ 516 w 572"/>
                <a:gd name="T59" fmla="*/ 22 h 168"/>
                <a:gd name="T60" fmla="*/ 539 w 572"/>
                <a:gd name="T61" fmla="*/ 32 h 168"/>
                <a:gd name="T62" fmla="*/ 561 w 572"/>
                <a:gd name="T63"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168">
                  <a:moveTo>
                    <a:pt x="571" y="50"/>
                  </a:moveTo>
                  <a:lnTo>
                    <a:pt x="572" y="55"/>
                  </a:lnTo>
                  <a:lnTo>
                    <a:pt x="570" y="60"/>
                  </a:lnTo>
                  <a:lnTo>
                    <a:pt x="567" y="65"/>
                  </a:lnTo>
                  <a:lnTo>
                    <a:pt x="563" y="70"/>
                  </a:lnTo>
                  <a:lnTo>
                    <a:pt x="549" y="60"/>
                  </a:lnTo>
                  <a:lnTo>
                    <a:pt x="532" y="50"/>
                  </a:lnTo>
                  <a:lnTo>
                    <a:pt x="510" y="42"/>
                  </a:lnTo>
                  <a:lnTo>
                    <a:pt x="485" y="35"/>
                  </a:lnTo>
                  <a:lnTo>
                    <a:pt x="457" y="30"/>
                  </a:lnTo>
                  <a:lnTo>
                    <a:pt x="426" y="26"/>
                  </a:lnTo>
                  <a:lnTo>
                    <a:pt x="394" y="25"/>
                  </a:lnTo>
                  <a:lnTo>
                    <a:pt x="360" y="24"/>
                  </a:lnTo>
                  <a:lnTo>
                    <a:pt x="325" y="26"/>
                  </a:lnTo>
                  <a:lnTo>
                    <a:pt x="289" y="31"/>
                  </a:lnTo>
                  <a:lnTo>
                    <a:pt x="253" y="36"/>
                  </a:lnTo>
                  <a:lnTo>
                    <a:pt x="216" y="45"/>
                  </a:lnTo>
                  <a:lnTo>
                    <a:pt x="182" y="55"/>
                  </a:lnTo>
                  <a:lnTo>
                    <a:pt x="147" y="69"/>
                  </a:lnTo>
                  <a:lnTo>
                    <a:pt x="115" y="85"/>
                  </a:lnTo>
                  <a:lnTo>
                    <a:pt x="85" y="103"/>
                  </a:lnTo>
                  <a:lnTo>
                    <a:pt x="75" y="110"/>
                  </a:lnTo>
                  <a:lnTo>
                    <a:pt x="64" y="117"/>
                  </a:lnTo>
                  <a:lnTo>
                    <a:pt x="53" y="125"/>
                  </a:lnTo>
                  <a:lnTo>
                    <a:pt x="44" y="132"/>
                  </a:lnTo>
                  <a:lnTo>
                    <a:pt x="33" y="140"/>
                  </a:lnTo>
                  <a:lnTo>
                    <a:pt x="24" y="149"/>
                  </a:lnTo>
                  <a:lnTo>
                    <a:pt x="15" y="159"/>
                  </a:lnTo>
                  <a:lnTo>
                    <a:pt x="8" y="168"/>
                  </a:lnTo>
                  <a:lnTo>
                    <a:pt x="6" y="161"/>
                  </a:lnTo>
                  <a:lnTo>
                    <a:pt x="5" y="155"/>
                  </a:lnTo>
                  <a:lnTo>
                    <a:pt x="3" y="149"/>
                  </a:lnTo>
                  <a:lnTo>
                    <a:pt x="0" y="146"/>
                  </a:lnTo>
                  <a:lnTo>
                    <a:pt x="22" y="125"/>
                  </a:lnTo>
                  <a:lnTo>
                    <a:pt x="44" y="107"/>
                  </a:lnTo>
                  <a:lnTo>
                    <a:pt x="66" y="91"/>
                  </a:lnTo>
                  <a:lnTo>
                    <a:pt x="87" y="76"/>
                  </a:lnTo>
                  <a:lnTo>
                    <a:pt x="109" y="63"/>
                  </a:lnTo>
                  <a:lnTo>
                    <a:pt x="131" y="51"/>
                  </a:lnTo>
                  <a:lnTo>
                    <a:pt x="153" y="41"/>
                  </a:lnTo>
                  <a:lnTo>
                    <a:pt x="176" y="33"/>
                  </a:lnTo>
                  <a:lnTo>
                    <a:pt x="198" y="26"/>
                  </a:lnTo>
                  <a:lnTo>
                    <a:pt x="221" y="19"/>
                  </a:lnTo>
                  <a:lnTo>
                    <a:pt x="244" y="15"/>
                  </a:lnTo>
                  <a:lnTo>
                    <a:pt x="267" y="10"/>
                  </a:lnTo>
                  <a:lnTo>
                    <a:pt x="291" y="7"/>
                  </a:lnTo>
                  <a:lnTo>
                    <a:pt x="314" y="4"/>
                  </a:lnTo>
                  <a:lnTo>
                    <a:pt x="339" y="2"/>
                  </a:lnTo>
                  <a:lnTo>
                    <a:pt x="363" y="0"/>
                  </a:lnTo>
                  <a:lnTo>
                    <a:pt x="378" y="0"/>
                  </a:lnTo>
                  <a:lnTo>
                    <a:pt x="393" y="1"/>
                  </a:lnTo>
                  <a:lnTo>
                    <a:pt x="408" y="1"/>
                  </a:lnTo>
                  <a:lnTo>
                    <a:pt x="422" y="2"/>
                  </a:lnTo>
                  <a:lnTo>
                    <a:pt x="437" y="4"/>
                  </a:lnTo>
                  <a:lnTo>
                    <a:pt x="450" y="5"/>
                  </a:lnTo>
                  <a:lnTo>
                    <a:pt x="464" y="8"/>
                  </a:lnTo>
                  <a:lnTo>
                    <a:pt x="478" y="11"/>
                  </a:lnTo>
                  <a:lnTo>
                    <a:pt x="491" y="13"/>
                  </a:lnTo>
                  <a:lnTo>
                    <a:pt x="503" y="18"/>
                  </a:lnTo>
                  <a:lnTo>
                    <a:pt x="516" y="22"/>
                  </a:lnTo>
                  <a:lnTo>
                    <a:pt x="528" y="26"/>
                  </a:lnTo>
                  <a:lnTo>
                    <a:pt x="539" y="32"/>
                  </a:lnTo>
                  <a:lnTo>
                    <a:pt x="551" y="38"/>
                  </a:lnTo>
                  <a:lnTo>
                    <a:pt x="561" y="43"/>
                  </a:lnTo>
                  <a:lnTo>
                    <a:pt x="571" y="5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50" name="Group 149"/>
          <p:cNvGrpSpPr/>
          <p:nvPr/>
        </p:nvGrpSpPr>
        <p:grpSpPr>
          <a:xfrm>
            <a:off x="3094037" y="3887382"/>
            <a:ext cx="1174750" cy="1381351"/>
            <a:chOff x="3542598" y="233501"/>
            <a:chExt cx="1174750" cy="1381351"/>
          </a:xfrm>
        </p:grpSpPr>
        <p:sp>
          <p:nvSpPr>
            <p:cNvPr id="151" name="Freeform 11"/>
            <p:cNvSpPr>
              <a:spLocks/>
            </p:cNvSpPr>
            <p:nvPr/>
          </p:nvSpPr>
          <p:spPr bwMode="auto">
            <a:xfrm>
              <a:off x="3542598" y="621202"/>
              <a:ext cx="309455" cy="421081"/>
            </a:xfrm>
            <a:custGeom>
              <a:avLst/>
              <a:gdLst>
                <a:gd name="T0" fmla="*/ 224 w 316"/>
                <a:gd name="T1" fmla="*/ 0 h 330"/>
                <a:gd name="T2" fmla="*/ 219 w 316"/>
                <a:gd name="T3" fmla="*/ 1 h 330"/>
                <a:gd name="T4" fmla="*/ 208 w 316"/>
                <a:gd name="T5" fmla="*/ 3 h 330"/>
                <a:gd name="T6" fmla="*/ 189 w 316"/>
                <a:gd name="T7" fmla="*/ 6 h 330"/>
                <a:gd name="T8" fmla="*/ 168 w 316"/>
                <a:gd name="T9" fmla="*/ 9 h 330"/>
                <a:gd name="T10" fmla="*/ 145 w 316"/>
                <a:gd name="T11" fmla="*/ 14 h 330"/>
                <a:gd name="T12" fmla="*/ 123 w 316"/>
                <a:gd name="T13" fmla="*/ 19 h 330"/>
                <a:gd name="T14" fmla="*/ 104 w 316"/>
                <a:gd name="T15" fmla="*/ 24 h 330"/>
                <a:gd name="T16" fmla="*/ 89 w 316"/>
                <a:gd name="T17" fmla="*/ 29 h 330"/>
                <a:gd name="T18" fmla="*/ 76 w 316"/>
                <a:gd name="T19" fmla="*/ 35 h 330"/>
                <a:gd name="T20" fmla="*/ 62 w 316"/>
                <a:gd name="T21" fmla="*/ 44 h 330"/>
                <a:gd name="T22" fmla="*/ 49 w 316"/>
                <a:gd name="T23" fmla="*/ 54 h 330"/>
                <a:gd name="T24" fmla="*/ 35 w 316"/>
                <a:gd name="T25" fmla="*/ 66 h 330"/>
                <a:gd name="T26" fmla="*/ 23 w 316"/>
                <a:gd name="T27" fmla="*/ 76 h 330"/>
                <a:gd name="T28" fmla="*/ 13 w 316"/>
                <a:gd name="T29" fmla="*/ 87 h 330"/>
                <a:gd name="T30" fmla="*/ 6 w 316"/>
                <a:gd name="T31" fmla="*/ 95 h 330"/>
                <a:gd name="T32" fmla="*/ 2 w 316"/>
                <a:gd name="T33" fmla="*/ 99 h 330"/>
                <a:gd name="T34" fmla="*/ 0 w 316"/>
                <a:gd name="T35" fmla="*/ 112 h 330"/>
                <a:gd name="T36" fmla="*/ 1 w 316"/>
                <a:gd name="T37" fmla="*/ 131 h 330"/>
                <a:gd name="T38" fmla="*/ 5 w 316"/>
                <a:gd name="T39" fmla="*/ 152 h 330"/>
                <a:gd name="T40" fmla="*/ 12 w 316"/>
                <a:gd name="T41" fmla="*/ 173 h 330"/>
                <a:gd name="T42" fmla="*/ 16 w 316"/>
                <a:gd name="T43" fmla="*/ 182 h 330"/>
                <a:gd name="T44" fmla="*/ 21 w 316"/>
                <a:gd name="T45" fmla="*/ 189 h 330"/>
                <a:gd name="T46" fmla="*/ 26 w 316"/>
                <a:gd name="T47" fmla="*/ 194 h 330"/>
                <a:gd name="T48" fmla="*/ 31 w 316"/>
                <a:gd name="T49" fmla="*/ 199 h 330"/>
                <a:gd name="T50" fmla="*/ 38 w 316"/>
                <a:gd name="T51" fmla="*/ 202 h 330"/>
                <a:gd name="T52" fmla="*/ 45 w 316"/>
                <a:gd name="T53" fmla="*/ 204 h 330"/>
                <a:gd name="T54" fmla="*/ 53 w 316"/>
                <a:gd name="T55" fmla="*/ 207 h 330"/>
                <a:gd name="T56" fmla="*/ 64 w 316"/>
                <a:gd name="T57" fmla="*/ 209 h 330"/>
                <a:gd name="T58" fmla="*/ 74 w 316"/>
                <a:gd name="T59" fmla="*/ 210 h 330"/>
                <a:gd name="T60" fmla="*/ 84 w 316"/>
                <a:gd name="T61" fmla="*/ 209 h 330"/>
                <a:gd name="T62" fmla="*/ 96 w 316"/>
                <a:gd name="T63" fmla="*/ 208 h 330"/>
                <a:gd name="T64" fmla="*/ 108 w 316"/>
                <a:gd name="T65" fmla="*/ 207 h 330"/>
                <a:gd name="T66" fmla="*/ 123 w 316"/>
                <a:gd name="T67" fmla="*/ 207 h 330"/>
                <a:gd name="T68" fmla="*/ 142 w 316"/>
                <a:gd name="T69" fmla="*/ 210 h 330"/>
                <a:gd name="T70" fmla="*/ 164 w 316"/>
                <a:gd name="T71" fmla="*/ 217 h 330"/>
                <a:gd name="T72" fmla="*/ 191 w 316"/>
                <a:gd name="T73" fmla="*/ 228 h 330"/>
                <a:gd name="T74" fmla="*/ 219 w 316"/>
                <a:gd name="T75" fmla="*/ 243 h 330"/>
                <a:gd name="T76" fmla="*/ 244 w 316"/>
                <a:gd name="T77" fmla="*/ 261 h 330"/>
                <a:gd name="T78" fmla="*/ 265 w 316"/>
                <a:gd name="T79" fmla="*/ 277 h 330"/>
                <a:gd name="T80" fmla="*/ 284 w 316"/>
                <a:gd name="T81" fmla="*/ 293 h 330"/>
                <a:gd name="T82" fmla="*/ 297 w 316"/>
                <a:gd name="T83" fmla="*/ 308 h 330"/>
                <a:gd name="T84" fmla="*/ 308 w 316"/>
                <a:gd name="T85" fmla="*/ 320 h 330"/>
                <a:gd name="T86" fmla="*/ 314 w 316"/>
                <a:gd name="T87" fmla="*/ 328 h 330"/>
                <a:gd name="T88" fmla="*/ 316 w 316"/>
                <a:gd name="T89" fmla="*/ 330 h 330"/>
                <a:gd name="T90" fmla="*/ 300 w 316"/>
                <a:gd name="T91" fmla="*/ 189 h 330"/>
                <a:gd name="T92" fmla="*/ 168 w 316"/>
                <a:gd name="T93" fmla="*/ 119 h 330"/>
                <a:gd name="T94" fmla="*/ 278 w 316"/>
                <a:gd name="T95" fmla="*/ 97 h 330"/>
                <a:gd name="T96" fmla="*/ 274 w 316"/>
                <a:gd name="T97" fmla="*/ 11 h 330"/>
                <a:gd name="T98" fmla="*/ 224 w 316"/>
                <a:gd name="T9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6" h="330">
                  <a:moveTo>
                    <a:pt x="224" y="0"/>
                  </a:moveTo>
                  <a:lnTo>
                    <a:pt x="219" y="1"/>
                  </a:lnTo>
                  <a:lnTo>
                    <a:pt x="208" y="3"/>
                  </a:lnTo>
                  <a:lnTo>
                    <a:pt x="189" y="6"/>
                  </a:lnTo>
                  <a:lnTo>
                    <a:pt x="168" y="9"/>
                  </a:lnTo>
                  <a:lnTo>
                    <a:pt x="145" y="14"/>
                  </a:lnTo>
                  <a:lnTo>
                    <a:pt x="123" y="19"/>
                  </a:lnTo>
                  <a:lnTo>
                    <a:pt x="104" y="24"/>
                  </a:lnTo>
                  <a:lnTo>
                    <a:pt x="89" y="29"/>
                  </a:lnTo>
                  <a:lnTo>
                    <a:pt x="76" y="35"/>
                  </a:lnTo>
                  <a:lnTo>
                    <a:pt x="62" y="44"/>
                  </a:lnTo>
                  <a:lnTo>
                    <a:pt x="49" y="54"/>
                  </a:lnTo>
                  <a:lnTo>
                    <a:pt x="35" y="66"/>
                  </a:lnTo>
                  <a:lnTo>
                    <a:pt x="23" y="76"/>
                  </a:lnTo>
                  <a:lnTo>
                    <a:pt x="13" y="87"/>
                  </a:lnTo>
                  <a:lnTo>
                    <a:pt x="6" y="95"/>
                  </a:lnTo>
                  <a:lnTo>
                    <a:pt x="2" y="99"/>
                  </a:lnTo>
                  <a:lnTo>
                    <a:pt x="0" y="112"/>
                  </a:lnTo>
                  <a:lnTo>
                    <a:pt x="1" y="131"/>
                  </a:lnTo>
                  <a:lnTo>
                    <a:pt x="5" y="152"/>
                  </a:lnTo>
                  <a:lnTo>
                    <a:pt x="12" y="173"/>
                  </a:lnTo>
                  <a:lnTo>
                    <a:pt x="16" y="182"/>
                  </a:lnTo>
                  <a:lnTo>
                    <a:pt x="21" y="189"/>
                  </a:lnTo>
                  <a:lnTo>
                    <a:pt x="26" y="194"/>
                  </a:lnTo>
                  <a:lnTo>
                    <a:pt x="31" y="199"/>
                  </a:lnTo>
                  <a:lnTo>
                    <a:pt x="38" y="202"/>
                  </a:lnTo>
                  <a:lnTo>
                    <a:pt x="45" y="204"/>
                  </a:lnTo>
                  <a:lnTo>
                    <a:pt x="53" y="207"/>
                  </a:lnTo>
                  <a:lnTo>
                    <a:pt x="64" y="209"/>
                  </a:lnTo>
                  <a:lnTo>
                    <a:pt x="74" y="210"/>
                  </a:lnTo>
                  <a:lnTo>
                    <a:pt x="84" y="209"/>
                  </a:lnTo>
                  <a:lnTo>
                    <a:pt x="96" y="208"/>
                  </a:lnTo>
                  <a:lnTo>
                    <a:pt x="108" y="207"/>
                  </a:lnTo>
                  <a:lnTo>
                    <a:pt x="123" y="207"/>
                  </a:lnTo>
                  <a:lnTo>
                    <a:pt x="142" y="210"/>
                  </a:lnTo>
                  <a:lnTo>
                    <a:pt x="164" y="217"/>
                  </a:lnTo>
                  <a:lnTo>
                    <a:pt x="191" y="228"/>
                  </a:lnTo>
                  <a:lnTo>
                    <a:pt x="219" y="243"/>
                  </a:lnTo>
                  <a:lnTo>
                    <a:pt x="244" y="261"/>
                  </a:lnTo>
                  <a:lnTo>
                    <a:pt x="265" y="277"/>
                  </a:lnTo>
                  <a:lnTo>
                    <a:pt x="284" y="293"/>
                  </a:lnTo>
                  <a:lnTo>
                    <a:pt x="297" y="308"/>
                  </a:lnTo>
                  <a:lnTo>
                    <a:pt x="308" y="320"/>
                  </a:lnTo>
                  <a:lnTo>
                    <a:pt x="314" y="328"/>
                  </a:lnTo>
                  <a:lnTo>
                    <a:pt x="316" y="330"/>
                  </a:lnTo>
                  <a:lnTo>
                    <a:pt x="300" y="189"/>
                  </a:lnTo>
                  <a:lnTo>
                    <a:pt x="168" y="119"/>
                  </a:lnTo>
                  <a:lnTo>
                    <a:pt x="278" y="97"/>
                  </a:lnTo>
                  <a:lnTo>
                    <a:pt x="274" y="11"/>
                  </a:lnTo>
                  <a:lnTo>
                    <a:pt x="224"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2" name="Freeform 12"/>
            <p:cNvSpPr>
              <a:spLocks/>
            </p:cNvSpPr>
            <p:nvPr/>
          </p:nvSpPr>
          <p:spPr bwMode="auto">
            <a:xfrm>
              <a:off x="4417747" y="446608"/>
              <a:ext cx="299601" cy="464730"/>
            </a:xfrm>
            <a:custGeom>
              <a:avLst/>
              <a:gdLst>
                <a:gd name="T0" fmla="*/ 44 w 303"/>
                <a:gd name="T1" fmla="*/ 19 h 361"/>
                <a:gd name="T2" fmla="*/ 49 w 303"/>
                <a:gd name="T3" fmla="*/ 18 h 361"/>
                <a:gd name="T4" fmla="*/ 61 w 303"/>
                <a:gd name="T5" fmla="*/ 15 h 361"/>
                <a:gd name="T6" fmla="*/ 78 w 303"/>
                <a:gd name="T7" fmla="*/ 13 h 361"/>
                <a:gd name="T8" fmla="*/ 100 w 303"/>
                <a:gd name="T9" fmla="*/ 10 h 361"/>
                <a:gd name="T10" fmla="*/ 122 w 303"/>
                <a:gd name="T11" fmla="*/ 6 h 361"/>
                <a:gd name="T12" fmla="*/ 145 w 303"/>
                <a:gd name="T13" fmla="*/ 3 h 361"/>
                <a:gd name="T14" fmla="*/ 164 w 303"/>
                <a:gd name="T15" fmla="*/ 0 h 361"/>
                <a:gd name="T16" fmla="*/ 180 w 303"/>
                <a:gd name="T17" fmla="*/ 0 h 361"/>
                <a:gd name="T18" fmla="*/ 194 w 303"/>
                <a:gd name="T19" fmla="*/ 2 h 361"/>
                <a:gd name="T20" fmla="*/ 210 w 303"/>
                <a:gd name="T21" fmla="*/ 5 h 361"/>
                <a:gd name="T22" fmla="*/ 228 w 303"/>
                <a:gd name="T23" fmla="*/ 11 h 361"/>
                <a:gd name="T24" fmla="*/ 244 w 303"/>
                <a:gd name="T25" fmla="*/ 17 h 361"/>
                <a:gd name="T26" fmla="*/ 259 w 303"/>
                <a:gd name="T27" fmla="*/ 22 h 361"/>
                <a:gd name="T28" fmla="*/ 271 w 303"/>
                <a:gd name="T29" fmla="*/ 28 h 361"/>
                <a:gd name="T30" fmla="*/ 282 w 303"/>
                <a:gd name="T31" fmla="*/ 34 h 361"/>
                <a:gd name="T32" fmla="*/ 286 w 303"/>
                <a:gd name="T33" fmla="*/ 37 h 361"/>
                <a:gd name="T34" fmla="*/ 292 w 303"/>
                <a:gd name="T35" fmla="*/ 48 h 361"/>
                <a:gd name="T36" fmla="*/ 298 w 303"/>
                <a:gd name="T37" fmla="*/ 66 h 361"/>
                <a:gd name="T38" fmla="*/ 301 w 303"/>
                <a:gd name="T39" fmla="*/ 88 h 361"/>
                <a:gd name="T40" fmla="*/ 303 w 303"/>
                <a:gd name="T41" fmla="*/ 110 h 361"/>
                <a:gd name="T42" fmla="*/ 298 w 303"/>
                <a:gd name="T43" fmla="*/ 120 h 361"/>
                <a:gd name="T44" fmla="*/ 286 w 303"/>
                <a:gd name="T45" fmla="*/ 131 h 361"/>
                <a:gd name="T46" fmla="*/ 269 w 303"/>
                <a:gd name="T47" fmla="*/ 141 h 361"/>
                <a:gd name="T48" fmla="*/ 250 w 303"/>
                <a:gd name="T49" fmla="*/ 153 h 361"/>
                <a:gd name="T50" fmla="*/ 225 w 303"/>
                <a:gd name="T51" fmla="*/ 166 h 361"/>
                <a:gd name="T52" fmla="*/ 201 w 303"/>
                <a:gd name="T53" fmla="*/ 181 h 361"/>
                <a:gd name="T54" fmla="*/ 176 w 303"/>
                <a:gd name="T55" fmla="*/ 200 h 361"/>
                <a:gd name="T56" fmla="*/ 152 w 303"/>
                <a:gd name="T57" fmla="*/ 222 h 361"/>
                <a:gd name="T58" fmla="*/ 130 w 303"/>
                <a:gd name="T59" fmla="*/ 246 h 361"/>
                <a:gd name="T60" fmla="*/ 112 w 303"/>
                <a:gd name="T61" fmla="*/ 270 h 361"/>
                <a:gd name="T62" fmla="*/ 97 w 303"/>
                <a:gd name="T63" fmla="*/ 293 h 361"/>
                <a:gd name="T64" fmla="*/ 87 w 303"/>
                <a:gd name="T65" fmla="*/ 315 h 361"/>
                <a:gd name="T66" fmla="*/ 79 w 303"/>
                <a:gd name="T67" fmla="*/ 334 h 361"/>
                <a:gd name="T68" fmla="*/ 73 w 303"/>
                <a:gd name="T69" fmla="*/ 349 h 361"/>
                <a:gd name="T70" fmla="*/ 70 w 303"/>
                <a:gd name="T71" fmla="*/ 358 h 361"/>
                <a:gd name="T72" fmla="*/ 69 w 303"/>
                <a:gd name="T73" fmla="*/ 361 h 361"/>
                <a:gd name="T74" fmla="*/ 36 w 303"/>
                <a:gd name="T75" fmla="*/ 223 h 361"/>
                <a:gd name="T76" fmla="*/ 136 w 303"/>
                <a:gd name="T77" fmla="*/ 112 h 361"/>
                <a:gd name="T78" fmla="*/ 26 w 303"/>
                <a:gd name="T79" fmla="*/ 128 h 361"/>
                <a:gd name="T80" fmla="*/ 0 w 303"/>
                <a:gd name="T81" fmla="*/ 45 h 361"/>
                <a:gd name="T82" fmla="*/ 44 w 303"/>
                <a:gd name="T83" fmla="*/ 1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361">
                  <a:moveTo>
                    <a:pt x="44" y="19"/>
                  </a:moveTo>
                  <a:lnTo>
                    <a:pt x="49" y="18"/>
                  </a:lnTo>
                  <a:lnTo>
                    <a:pt x="61" y="15"/>
                  </a:lnTo>
                  <a:lnTo>
                    <a:pt x="78" y="13"/>
                  </a:lnTo>
                  <a:lnTo>
                    <a:pt x="100" y="10"/>
                  </a:lnTo>
                  <a:lnTo>
                    <a:pt x="122" y="6"/>
                  </a:lnTo>
                  <a:lnTo>
                    <a:pt x="145" y="3"/>
                  </a:lnTo>
                  <a:lnTo>
                    <a:pt x="164" y="0"/>
                  </a:lnTo>
                  <a:lnTo>
                    <a:pt x="180" y="0"/>
                  </a:lnTo>
                  <a:lnTo>
                    <a:pt x="194" y="2"/>
                  </a:lnTo>
                  <a:lnTo>
                    <a:pt x="210" y="5"/>
                  </a:lnTo>
                  <a:lnTo>
                    <a:pt x="228" y="11"/>
                  </a:lnTo>
                  <a:lnTo>
                    <a:pt x="244" y="17"/>
                  </a:lnTo>
                  <a:lnTo>
                    <a:pt x="259" y="22"/>
                  </a:lnTo>
                  <a:lnTo>
                    <a:pt x="271" y="28"/>
                  </a:lnTo>
                  <a:lnTo>
                    <a:pt x="282" y="34"/>
                  </a:lnTo>
                  <a:lnTo>
                    <a:pt x="286" y="37"/>
                  </a:lnTo>
                  <a:lnTo>
                    <a:pt x="292" y="48"/>
                  </a:lnTo>
                  <a:lnTo>
                    <a:pt x="298" y="66"/>
                  </a:lnTo>
                  <a:lnTo>
                    <a:pt x="301" y="88"/>
                  </a:lnTo>
                  <a:lnTo>
                    <a:pt x="303" y="110"/>
                  </a:lnTo>
                  <a:lnTo>
                    <a:pt x="298" y="120"/>
                  </a:lnTo>
                  <a:lnTo>
                    <a:pt x="286" y="131"/>
                  </a:lnTo>
                  <a:lnTo>
                    <a:pt x="269" y="141"/>
                  </a:lnTo>
                  <a:lnTo>
                    <a:pt x="250" y="153"/>
                  </a:lnTo>
                  <a:lnTo>
                    <a:pt x="225" y="166"/>
                  </a:lnTo>
                  <a:lnTo>
                    <a:pt x="201" y="181"/>
                  </a:lnTo>
                  <a:lnTo>
                    <a:pt x="176" y="200"/>
                  </a:lnTo>
                  <a:lnTo>
                    <a:pt x="152" y="222"/>
                  </a:lnTo>
                  <a:lnTo>
                    <a:pt x="130" y="246"/>
                  </a:lnTo>
                  <a:lnTo>
                    <a:pt x="112" y="270"/>
                  </a:lnTo>
                  <a:lnTo>
                    <a:pt x="97" y="293"/>
                  </a:lnTo>
                  <a:lnTo>
                    <a:pt x="87" y="315"/>
                  </a:lnTo>
                  <a:lnTo>
                    <a:pt x="79" y="334"/>
                  </a:lnTo>
                  <a:lnTo>
                    <a:pt x="73" y="349"/>
                  </a:lnTo>
                  <a:lnTo>
                    <a:pt x="70" y="358"/>
                  </a:lnTo>
                  <a:lnTo>
                    <a:pt x="69" y="361"/>
                  </a:lnTo>
                  <a:lnTo>
                    <a:pt x="36" y="223"/>
                  </a:lnTo>
                  <a:lnTo>
                    <a:pt x="136" y="112"/>
                  </a:lnTo>
                  <a:lnTo>
                    <a:pt x="26" y="128"/>
                  </a:lnTo>
                  <a:lnTo>
                    <a:pt x="0" y="45"/>
                  </a:lnTo>
                  <a:lnTo>
                    <a:pt x="44" y="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3" name="Freeform 14"/>
            <p:cNvSpPr>
              <a:spLocks/>
            </p:cNvSpPr>
            <p:nvPr/>
          </p:nvSpPr>
          <p:spPr bwMode="auto">
            <a:xfrm>
              <a:off x="3855997" y="1283635"/>
              <a:ext cx="689870" cy="331217"/>
            </a:xfrm>
            <a:custGeom>
              <a:avLst/>
              <a:gdLst>
                <a:gd name="T0" fmla="*/ 413 w 702"/>
                <a:gd name="T1" fmla="*/ 395 h 416"/>
                <a:gd name="T2" fmla="*/ 481 w 702"/>
                <a:gd name="T3" fmla="*/ 374 h 416"/>
                <a:gd name="T4" fmla="*/ 542 w 702"/>
                <a:gd name="T5" fmla="*/ 349 h 416"/>
                <a:gd name="T6" fmla="*/ 595 w 702"/>
                <a:gd name="T7" fmla="*/ 320 h 416"/>
                <a:gd name="T8" fmla="*/ 638 w 702"/>
                <a:gd name="T9" fmla="*/ 287 h 416"/>
                <a:gd name="T10" fmla="*/ 672 w 702"/>
                <a:gd name="T11" fmla="*/ 252 h 416"/>
                <a:gd name="T12" fmla="*/ 693 w 702"/>
                <a:gd name="T13" fmla="*/ 217 h 416"/>
                <a:gd name="T14" fmla="*/ 702 w 702"/>
                <a:gd name="T15" fmla="*/ 179 h 416"/>
                <a:gd name="T16" fmla="*/ 697 w 702"/>
                <a:gd name="T17" fmla="*/ 137 h 416"/>
                <a:gd name="T18" fmla="*/ 676 w 702"/>
                <a:gd name="T19" fmla="*/ 96 h 416"/>
                <a:gd name="T20" fmla="*/ 643 w 702"/>
                <a:gd name="T21" fmla="*/ 60 h 416"/>
                <a:gd name="T22" fmla="*/ 599 w 702"/>
                <a:gd name="T23" fmla="*/ 33 h 416"/>
                <a:gd name="T24" fmla="*/ 545 w 702"/>
                <a:gd name="T25" fmla="*/ 14 h 416"/>
                <a:gd name="T26" fmla="*/ 483 w 702"/>
                <a:gd name="T27" fmla="*/ 3 h 416"/>
                <a:gd name="T28" fmla="*/ 415 w 702"/>
                <a:gd name="T29" fmla="*/ 0 h 416"/>
                <a:gd name="T30" fmla="*/ 343 w 702"/>
                <a:gd name="T31" fmla="*/ 7 h 416"/>
                <a:gd name="T32" fmla="*/ 259 w 702"/>
                <a:gd name="T33" fmla="*/ 24 h 416"/>
                <a:gd name="T34" fmla="*/ 180 w 702"/>
                <a:gd name="T35" fmla="*/ 49 h 416"/>
                <a:gd name="T36" fmla="*/ 115 w 702"/>
                <a:gd name="T37" fmla="*/ 77 h 416"/>
                <a:gd name="T38" fmla="*/ 68 w 702"/>
                <a:gd name="T39" fmla="*/ 107 h 416"/>
                <a:gd name="T40" fmla="*/ 34 w 702"/>
                <a:gd name="T41" fmla="*/ 140 h 416"/>
                <a:gd name="T42" fmla="*/ 12 w 702"/>
                <a:gd name="T43" fmla="*/ 175 h 416"/>
                <a:gd name="T44" fmla="*/ 1 w 702"/>
                <a:gd name="T45" fmla="*/ 211 h 416"/>
                <a:gd name="T46" fmla="*/ 0 w 702"/>
                <a:gd name="T47" fmla="*/ 247 h 416"/>
                <a:gd name="T48" fmla="*/ 9 w 702"/>
                <a:gd name="T49" fmla="*/ 283 h 416"/>
                <a:gd name="T50" fmla="*/ 29 w 702"/>
                <a:gd name="T51" fmla="*/ 318 h 416"/>
                <a:gd name="T52" fmla="*/ 60 w 702"/>
                <a:gd name="T53" fmla="*/ 349 h 416"/>
                <a:gd name="T54" fmla="*/ 100 w 702"/>
                <a:gd name="T55" fmla="*/ 376 h 416"/>
                <a:gd name="T56" fmla="*/ 149 w 702"/>
                <a:gd name="T57" fmla="*/ 398 h 416"/>
                <a:gd name="T58" fmla="*/ 206 w 702"/>
                <a:gd name="T59" fmla="*/ 411 h 416"/>
                <a:gd name="T60" fmla="*/ 270 w 702"/>
                <a:gd name="T61" fmla="*/ 416 h 416"/>
                <a:gd name="T62" fmla="*/ 339 w 702"/>
                <a:gd name="T63" fmla="*/ 41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2" h="416">
                  <a:moveTo>
                    <a:pt x="376" y="404"/>
                  </a:moveTo>
                  <a:lnTo>
                    <a:pt x="413" y="395"/>
                  </a:lnTo>
                  <a:lnTo>
                    <a:pt x="447" y="386"/>
                  </a:lnTo>
                  <a:lnTo>
                    <a:pt x="481" y="374"/>
                  </a:lnTo>
                  <a:lnTo>
                    <a:pt x="513" y="362"/>
                  </a:lnTo>
                  <a:lnTo>
                    <a:pt x="542" y="349"/>
                  </a:lnTo>
                  <a:lnTo>
                    <a:pt x="569" y="335"/>
                  </a:lnTo>
                  <a:lnTo>
                    <a:pt x="595" y="320"/>
                  </a:lnTo>
                  <a:lnTo>
                    <a:pt x="618" y="304"/>
                  </a:lnTo>
                  <a:lnTo>
                    <a:pt x="638" y="287"/>
                  </a:lnTo>
                  <a:lnTo>
                    <a:pt x="656" y="271"/>
                  </a:lnTo>
                  <a:lnTo>
                    <a:pt x="672" y="252"/>
                  </a:lnTo>
                  <a:lnTo>
                    <a:pt x="683" y="235"/>
                  </a:lnTo>
                  <a:lnTo>
                    <a:pt x="693" y="217"/>
                  </a:lnTo>
                  <a:lnTo>
                    <a:pt x="699" y="198"/>
                  </a:lnTo>
                  <a:lnTo>
                    <a:pt x="702" y="179"/>
                  </a:lnTo>
                  <a:lnTo>
                    <a:pt x="702" y="160"/>
                  </a:lnTo>
                  <a:lnTo>
                    <a:pt x="697" y="137"/>
                  </a:lnTo>
                  <a:lnTo>
                    <a:pt x="689" y="115"/>
                  </a:lnTo>
                  <a:lnTo>
                    <a:pt x="676" y="96"/>
                  </a:lnTo>
                  <a:lnTo>
                    <a:pt x="661" y="77"/>
                  </a:lnTo>
                  <a:lnTo>
                    <a:pt x="643" y="60"/>
                  </a:lnTo>
                  <a:lnTo>
                    <a:pt x="622" y="46"/>
                  </a:lnTo>
                  <a:lnTo>
                    <a:pt x="599" y="33"/>
                  </a:lnTo>
                  <a:lnTo>
                    <a:pt x="573" y="23"/>
                  </a:lnTo>
                  <a:lnTo>
                    <a:pt x="545" y="14"/>
                  </a:lnTo>
                  <a:lnTo>
                    <a:pt x="515" y="7"/>
                  </a:lnTo>
                  <a:lnTo>
                    <a:pt x="483" y="3"/>
                  </a:lnTo>
                  <a:lnTo>
                    <a:pt x="449" y="0"/>
                  </a:lnTo>
                  <a:lnTo>
                    <a:pt x="415" y="0"/>
                  </a:lnTo>
                  <a:lnTo>
                    <a:pt x="380" y="2"/>
                  </a:lnTo>
                  <a:lnTo>
                    <a:pt x="343" y="7"/>
                  </a:lnTo>
                  <a:lnTo>
                    <a:pt x="307" y="14"/>
                  </a:lnTo>
                  <a:lnTo>
                    <a:pt x="259" y="24"/>
                  </a:lnTo>
                  <a:lnTo>
                    <a:pt x="218" y="37"/>
                  </a:lnTo>
                  <a:lnTo>
                    <a:pt x="180" y="49"/>
                  </a:lnTo>
                  <a:lnTo>
                    <a:pt x="145" y="62"/>
                  </a:lnTo>
                  <a:lnTo>
                    <a:pt x="115" y="77"/>
                  </a:lnTo>
                  <a:lnTo>
                    <a:pt x="90" y="92"/>
                  </a:lnTo>
                  <a:lnTo>
                    <a:pt x="68" y="107"/>
                  </a:lnTo>
                  <a:lnTo>
                    <a:pt x="49" y="123"/>
                  </a:lnTo>
                  <a:lnTo>
                    <a:pt x="34" y="140"/>
                  </a:lnTo>
                  <a:lnTo>
                    <a:pt x="21" y="158"/>
                  </a:lnTo>
                  <a:lnTo>
                    <a:pt x="12" y="175"/>
                  </a:lnTo>
                  <a:lnTo>
                    <a:pt x="5" y="192"/>
                  </a:lnTo>
                  <a:lnTo>
                    <a:pt x="1" y="211"/>
                  </a:lnTo>
                  <a:lnTo>
                    <a:pt x="0" y="228"/>
                  </a:lnTo>
                  <a:lnTo>
                    <a:pt x="0" y="247"/>
                  </a:lnTo>
                  <a:lnTo>
                    <a:pt x="4" y="265"/>
                  </a:lnTo>
                  <a:lnTo>
                    <a:pt x="9" y="283"/>
                  </a:lnTo>
                  <a:lnTo>
                    <a:pt x="17" y="301"/>
                  </a:lnTo>
                  <a:lnTo>
                    <a:pt x="29" y="318"/>
                  </a:lnTo>
                  <a:lnTo>
                    <a:pt x="43" y="334"/>
                  </a:lnTo>
                  <a:lnTo>
                    <a:pt x="60" y="349"/>
                  </a:lnTo>
                  <a:lnTo>
                    <a:pt x="78" y="363"/>
                  </a:lnTo>
                  <a:lnTo>
                    <a:pt x="100" y="376"/>
                  </a:lnTo>
                  <a:lnTo>
                    <a:pt x="123" y="387"/>
                  </a:lnTo>
                  <a:lnTo>
                    <a:pt x="149" y="398"/>
                  </a:lnTo>
                  <a:lnTo>
                    <a:pt x="176" y="406"/>
                  </a:lnTo>
                  <a:lnTo>
                    <a:pt x="206" y="411"/>
                  </a:lnTo>
                  <a:lnTo>
                    <a:pt x="237" y="415"/>
                  </a:lnTo>
                  <a:lnTo>
                    <a:pt x="270" y="416"/>
                  </a:lnTo>
                  <a:lnTo>
                    <a:pt x="304" y="415"/>
                  </a:lnTo>
                  <a:lnTo>
                    <a:pt x="339" y="411"/>
                  </a:lnTo>
                  <a:lnTo>
                    <a:pt x="376" y="40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4" name="Freeform 27"/>
            <p:cNvSpPr>
              <a:spLocks/>
            </p:cNvSpPr>
            <p:nvPr/>
          </p:nvSpPr>
          <p:spPr bwMode="auto">
            <a:xfrm>
              <a:off x="3924983" y="459446"/>
              <a:ext cx="425748" cy="397973"/>
            </a:xfrm>
            <a:custGeom>
              <a:avLst/>
              <a:gdLst>
                <a:gd name="T0" fmla="*/ 0 w 430"/>
                <a:gd name="T1" fmla="*/ 92 h 310"/>
                <a:gd name="T2" fmla="*/ 38 w 430"/>
                <a:gd name="T3" fmla="*/ 310 h 310"/>
                <a:gd name="T4" fmla="*/ 39 w 430"/>
                <a:gd name="T5" fmla="*/ 308 h 310"/>
                <a:gd name="T6" fmla="*/ 43 w 430"/>
                <a:gd name="T7" fmla="*/ 302 h 310"/>
                <a:gd name="T8" fmla="*/ 51 w 430"/>
                <a:gd name="T9" fmla="*/ 294 h 310"/>
                <a:gd name="T10" fmla="*/ 63 w 430"/>
                <a:gd name="T11" fmla="*/ 283 h 310"/>
                <a:gd name="T12" fmla="*/ 78 w 430"/>
                <a:gd name="T13" fmla="*/ 272 h 310"/>
                <a:gd name="T14" fmla="*/ 99 w 430"/>
                <a:gd name="T15" fmla="*/ 260 h 310"/>
                <a:gd name="T16" fmla="*/ 123 w 430"/>
                <a:gd name="T17" fmla="*/ 249 h 310"/>
                <a:gd name="T18" fmla="*/ 153 w 430"/>
                <a:gd name="T19" fmla="*/ 240 h 310"/>
                <a:gd name="T20" fmla="*/ 183 w 430"/>
                <a:gd name="T21" fmla="*/ 233 h 310"/>
                <a:gd name="T22" fmla="*/ 210 w 430"/>
                <a:gd name="T23" fmla="*/ 227 h 310"/>
                <a:gd name="T24" fmla="*/ 235 w 430"/>
                <a:gd name="T25" fmla="*/ 223 h 310"/>
                <a:gd name="T26" fmla="*/ 255 w 430"/>
                <a:gd name="T27" fmla="*/ 220 h 310"/>
                <a:gd name="T28" fmla="*/ 274 w 430"/>
                <a:gd name="T29" fmla="*/ 219 h 310"/>
                <a:gd name="T30" fmla="*/ 291 w 430"/>
                <a:gd name="T31" fmla="*/ 218 h 310"/>
                <a:gd name="T32" fmla="*/ 307 w 430"/>
                <a:gd name="T33" fmla="*/ 218 h 310"/>
                <a:gd name="T34" fmla="*/ 322 w 430"/>
                <a:gd name="T35" fmla="*/ 218 h 310"/>
                <a:gd name="T36" fmla="*/ 338 w 430"/>
                <a:gd name="T37" fmla="*/ 219 h 310"/>
                <a:gd name="T38" fmla="*/ 356 w 430"/>
                <a:gd name="T39" fmla="*/ 220 h 310"/>
                <a:gd name="T40" fmla="*/ 373 w 430"/>
                <a:gd name="T41" fmla="*/ 222 h 310"/>
                <a:gd name="T42" fmla="*/ 390 w 430"/>
                <a:gd name="T43" fmla="*/ 226 h 310"/>
                <a:gd name="T44" fmla="*/ 406 w 430"/>
                <a:gd name="T45" fmla="*/ 229 h 310"/>
                <a:gd name="T46" fmla="*/ 419 w 430"/>
                <a:gd name="T47" fmla="*/ 231 h 310"/>
                <a:gd name="T48" fmla="*/ 427 w 430"/>
                <a:gd name="T49" fmla="*/ 233 h 310"/>
                <a:gd name="T50" fmla="*/ 430 w 430"/>
                <a:gd name="T51" fmla="*/ 234 h 310"/>
                <a:gd name="T52" fmla="*/ 360 w 430"/>
                <a:gd name="T53" fmla="*/ 12 h 310"/>
                <a:gd name="T54" fmla="*/ 357 w 430"/>
                <a:gd name="T55" fmla="*/ 11 h 310"/>
                <a:gd name="T56" fmla="*/ 345 w 430"/>
                <a:gd name="T57" fmla="*/ 9 h 310"/>
                <a:gd name="T58" fmla="*/ 329 w 430"/>
                <a:gd name="T59" fmla="*/ 7 h 310"/>
                <a:gd name="T60" fmla="*/ 308 w 430"/>
                <a:gd name="T61" fmla="*/ 3 h 310"/>
                <a:gd name="T62" fmla="*/ 284 w 430"/>
                <a:gd name="T63" fmla="*/ 1 h 310"/>
                <a:gd name="T64" fmla="*/ 259 w 430"/>
                <a:gd name="T65" fmla="*/ 0 h 310"/>
                <a:gd name="T66" fmla="*/ 235 w 430"/>
                <a:gd name="T67" fmla="*/ 0 h 310"/>
                <a:gd name="T68" fmla="*/ 210 w 430"/>
                <a:gd name="T69" fmla="*/ 3 h 310"/>
                <a:gd name="T70" fmla="*/ 183 w 430"/>
                <a:gd name="T71" fmla="*/ 9 h 310"/>
                <a:gd name="T72" fmla="*/ 157 w 430"/>
                <a:gd name="T73" fmla="*/ 16 h 310"/>
                <a:gd name="T74" fmla="*/ 134 w 430"/>
                <a:gd name="T75" fmla="*/ 23 h 310"/>
                <a:gd name="T76" fmla="*/ 112 w 430"/>
                <a:gd name="T77" fmla="*/ 30 h 310"/>
                <a:gd name="T78" fmla="*/ 94 w 430"/>
                <a:gd name="T79" fmla="*/ 38 h 310"/>
                <a:gd name="T80" fmla="*/ 77 w 430"/>
                <a:gd name="T81" fmla="*/ 45 h 310"/>
                <a:gd name="T82" fmla="*/ 61 w 430"/>
                <a:gd name="T83" fmla="*/ 53 h 310"/>
                <a:gd name="T84" fmla="*/ 48 w 430"/>
                <a:gd name="T85" fmla="*/ 60 h 310"/>
                <a:gd name="T86" fmla="*/ 35 w 430"/>
                <a:gd name="T87" fmla="*/ 65 h 310"/>
                <a:gd name="T88" fmla="*/ 26 w 430"/>
                <a:gd name="T89" fmla="*/ 72 h 310"/>
                <a:gd name="T90" fmla="*/ 18 w 430"/>
                <a:gd name="T91" fmla="*/ 78 h 310"/>
                <a:gd name="T92" fmla="*/ 11 w 430"/>
                <a:gd name="T93" fmla="*/ 83 h 310"/>
                <a:gd name="T94" fmla="*/ 5 w 430"/>
                <a:gd name="T95" fmla="*/ 86 h 310"/>
                <a:gd name="T96" fmla="*/ 2 w 430"/>
                <a:gd name="T97" fmla="*/ 90 h 310"/>
                <a:gd name="T98" fmla="*/ 1 w 430"/>
                <a:gd name="T99" fmla="*/ 91 h 310"/>
                <a:gd name="T100" fmla="*/ 0 w 430"/>
                <a:gd name="T101" fmla="*/ 9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0" h="310">
                  <a:moveTo>
                    <a:pt x="0" y="92"/>
                  </a:moveTo>
                  <a:lnTo>
                    <a:pt x="38" y="310"/>
                  </a:lnTo>
                  <a:lnTo>
                    <a:pt x="39" y="308"/>
                  </a:lnTo>
                  <a:lnTo>
                    <a:pt x="43" y="302"/>
                  </a:lnTo>
                  <a:lnTo>
                    <a:pt x="51" y="294"/>
                  </a:lnTo>
                  <a:lnTo>
                    <a:pt x="63" y="283"/>
                  </a:lnTo>
                  <a:lnTo>
                    <a:pt x="78" y="272"/>
                  </a:lnTo>
                  <a:lnTo>
                    <a:pt x="99" y="260"/>
                  </a:lnTo>
                  <a:lnTo>
                    <a:pt x="123" y="249"/>
                  </a:lnTo>
                  <a:lnTo>
                    <a:pt x="153" y="240"/>
                  </a:lnTo>
                  <a:lnTo>
                    <a:pt x="183" y="233"/>
                  </a:lnTo>
                  <a:lnTo>
                    <a:pt x="210" y="227"/>
                  </a:lnTo>
                  <a:lnTo>
                    <a:pt x="235" y="223"/>
                  </a:lnTo>
                  <a:lnTo>
                    <a:pt x="255" y="220"/>
                  </a:lnTo>
                  <a:lnTo>
                    <a:pt x="274" y="219"/>
                  </a:lnTo>
                  <a:lnTo>
                    <a:pt x="291" y="218"/>
                  </a:lnTo>
                  <a:lnTo>
                    <a:pt x="307" y="218"/>
                  </a:lnTo>
                  <a:lnTo>
                    <a:pt x="322" y="218"/>
                  </a:lnTo>
                  <a:lnTo>
                    <a:pt x="338" y="219"/>
                  </a:lnTo>
                  <a:lnTo>
                    <a:pt x="356" y="220"/>
                  </a:lnTo>
                  <a:lnTo>
                    <a:pt x="373" y="222"/>
                  </a:lnTo>
                  <a:lnTo>
                    <a:pt x="390" y="226"/>
                  </a:lnTo>
                  <a:lnTo>
                    <a:pt x="406" y="229"/>
                  </a:lnTo>
                  <a:lnTo>
                    <a:pt x="419" y="231"/>
                  </a:lnTo>
                  <a:lnTo>
                    <a:pt x="427" y="233"/>
                  </a:lnTo>
                  <a:lnTo>
                    <a:pt x="430" y="234"/>
                  </a:lnTo>
                  <a:lnTo>
                    <a:pt x="360" y="12"/>
                  </a:lnTo>
                  <a:lnTo>
                    <a:pt x="357" y="11"/>
                  </a:lnTo>
                  <a:lnTo>
                    <a:pt x="345" y="9"/>
                  </a:lnTo>
                  <a:lnTo>
                    <a:pt x="329" y="7"/>
                  </a:lnTo>
                  <a:lnTo>
                    <a:pt x="308" y="3"/>
                  </a:lnTo>
                  <a:lnTo>
                    <a:pt x="284" y="1"/>
                  </a:lnTo>
                  <a:lnTo>
                    <a:pt x="259" y="0"/>
                  </a:lnTo>
                  <a:lnTo>
                    <a:pt x="235" y="0"/>
                  </a:lnTo>
                  <a:lnTo>
                    <a:pt x="210" y="3"/>
                  </a:lnTo>
                  <a:lnTo>
                    <a:pt x="183" y="9"/>
                  </a:lnTo>
                  <a:lnTo>
                    <a:pt x="157" y="16"/>
                  </a:lnTo>
                  <a:lnTo>
                    <a:pt x="134" y="23"/>
                  </a:lnTo>
                  <a:lnTo>
                    <a:pt x="112" y="30"/>
                  </a:lnTo>
                  <a:lnTo>
                    <a:pt x="94" y="38"/>
                  </a:lnTo>
                  <a:lnTo>
                    <a:pt x="77" y="45"/>
                  </a:lnTo>
                  <a:lnTo>
                    <a:pt x="61" y="53"/>
                  </a:lnTo>
                  <a:lnTo>
                    <a:pt x="48" y="60"/>
                  </a:lnTo>
                  <a:lnTo>
                    <a:pt x="35" y="65"/>
                  </a:lnTo>
                  <a:lnTo>
                    <a:pt x="26" y="72"/>
                  </a:lnTo>
                  <a:lnTo>
                    <a:pt x="18" y="78"/>
                  </a:lnTo>
                  <a:lnTo>
                    <a:pt x="11" y="83"/>
                  </a:lnTo>
                  <a:lnTo>
                    <a:pt x="5" y="86"/>
                  </a:lnTo>
                  <a:lnTo>
                    <a:pt x="2" y="90"/>
                  </a:lnTo>
                  <a:lnTo>
                    <a:pt x="1" y="91"/>
                  </a:lnTo>
                  <a:lnTo>
                    <a:pt x="0" y="9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5" name="Freeform 28"/>
            <p:cNvSpPr>
              <a:spLocks/>
            </p:cNvSpPr>
            <p:nvPr/>
          </p:nvSpPr>
          <p:spPr bwMode="auto">
            <a:xfrm>
              <a:off x="4468995" y="459446"/>
              <a:ext cx="204990" cy="59055"/>
            </a:xfrm>
            <a:custGeom>
              <a:avLst/>
              <a:gdLst>
                <a:gd name="T0" fmla="*/ 0 w 208"/>
                <a:gd name="T1" fmla="*/ 46 h 46"/>
                <a:gd name="T2" fmla="*/ 4 w 208"/>
                <a:gd name="T3" fmla="*/ 41 h 46"/>
                <a:gd name="T4" fmla="*/ 8 w 208"/>
                <a:gd name="T5" fmla="*/ 33 h 46"/>
                <a:gd name="T6" fmla="*/ 11 w 208"/>
                <a:gd name="T7" fmla="*/ 25 h 46"/>
                <a:gd name="T8" fmla="*/ 12 w 208"/>
                <a:gd name="T9" fmla="*/ 18 h 46"/>
                <a:gd name="T10" fmla="*/ 20 w 208"/>
                <a:gd name="T11" fmla="*/ 17 h 46"/>
                <a:gd name="T12" fmla="*/ 29 w 208"/>
                <a:gd name="T13" fmla="*/ 15 h 46"/>
                <a:gd name="T14" fmla="*/ 40 w 208"/>
                <a:gd name="T15" fmla="*/ 12 h 46"/>
                <a:gd name="T16" fmla="*/ 50 w 208"/>
                <a:gd name="T17" fmla="*/ 10 h 46"/>
                <a:gd name="T18" fmla="*/ 61 w 208"/>
                <a:gd name="T19" fmla="*/ 8 h 46"/>
                <a:gd name="T20" fmla="*/ 74 w 208"/>
                <a:gd name="T21" fmla="*/ 6 h 46"/>
                <a:gd name="T22" fmla="*/ 87 w 208"/>
                <a:gd name="T23" fmla="*/ 3 h 46"/>
                <a:gd name="T24" fmla="*/ 101 w 208"/>
                <a:gd name="T25" fmla="*/ 1 h 46"/>
                <a:gd name="T26" fmla="*/ 113 w 208"/>
                <a:gd name="T27" fmla="*/ 0 h 46"/>
                <a:gd name="T28" fmla="*/ 127 w 208"/>
                <a:gd name="T29" fmla="*/ 0 h 46"/>
                <a:gd name="T30" fmla="*/ 141 w 208"/>
                <a:gd name="T31" fmla="*/ 0 h 46"/>
                <a:gd name="T32" fmla="*/ 155 w 208"/>
                <a:gd name="T33" fmla="*/ 1 h 46"/>
                <a:gd name="T34" fmla="*/ 169 w 208"/>
                <a:gd name="T35" fmla="*/ 2 h 46"/>
                <a:gd name="T36" fmla="*/ 182 w 208"/>
                <a:gd name="T37" fmla="*/ 6 h 46"/>
                <a:gd name="T38" fmla="*/ 195 w 208"/>
                <a:gd name="T39" fmla="*/ 10 h 46"/>
                <a:gd name="T40" fmla="*/ 208 w 208"/>
                <a:gd name="T41" fmla="*/ 16 h 46"/>
                <a:gd name="T42" fmla="*/ 207 w 208"/>
                <a:gd name="T43" fmla="*/ 17 h 46"/>
                <a:gd name="T44" fmla="*/ 203 w 208"/>
                <a:gd name="T45" fmla="*/ 18 h 46"/>
                <a:gd name="T46" fmla="*/ 197 w 208"/>
                <a:gd name="T47" fmla="*/ 18 h 46"/>
                <a:gd name="T48" fmla="*/ 189 w 208"/>
                <a:gd name="T49" fmla="*/ 18 h 46"/>
                <a:gd name="T50" fmla="*/ 178 w 208"/>
                <a:gd name="T51" fmla="*/ 18 h 46"/>
                <a:gd name="T52" fmla="*/ 166 w 208"/>
                <a:gd name="T53" fmla="*/ 18 h 46"/>
                <a:gd name="T54" fmla="*/ 152 w 208"/>
                <a:gd name="T55" fmla="*/ 18 h 46"/>
                <a:gd name="T56" fmla="*/ 138 w 208"/>
                <a:gd name="T57" fmla="*/ 18 h 46"/>
                <a:gd name="T58" fmla="*/ 121 w 208"/>
                <a:gd name="T59" fmla="*/ 18 h 46"/>
                <a:gd name="T60" fmla="*/ 104 w 208"/>
                <a:gd name="T61" fmla="*/ 19 h 46"/>
                <a:gd name="T62" fmla="*/ 87 w 208"/>
                <a:gd name="T63" fmla="*/ 22 h 46"/>
                <a:gd name="T64" fmla="*/ 70 w 208"/>
                <a:gd name="T65" fmla="*/ 24 h 46"/>
                <a:gd name="T66" fmla="*/ 51 w 208"/>
                <a:gd name="T67" fmla="*/ 27 h 46"/>
                <a:gd name="T68" fmla="*/ 34 w 208"/>
                <a:gd name="T69" fmla="*/ 32 h 46"/>
                <a:gd name="T70" fmla="*/ 17 w 208"/>
                <a:gd name="T71" fmla="*/ 39 h 46"/>
                <a:gd name="T72" fmla="*/ 0 w 208"/>
                <a:gd name="T7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8" h="46">
                  <a:moveTo>
                    <a:pt x="0" y="46"/>
                  </a:moveTo>
                  <a:lnTo>
                    <a:pt x="4" y="41"/>
                  </a:lnTo>
                  <a:lnTo>
                    <a:pt x="8" y="33"/>
                  </a:lnTo>
                  <a:lnTo>
                    <a:pt x="11" y="25"/>
                  </a:lnTo>
                  <a:lnTo>
                    <a:pt x="12" y="18"/>
                  </a:lnTo>
                  <a:lnTo>
                    <a:pt x="20" y="17"/>
                  </a:lnTo>
                  <a:lnTo>
                    <a:pt x="29" y="15"/>
                  </a:lnTo>
                  <a:lnTo>
                    <a:pt x="40" y="12"/>
                  </a:lnTo>
                  <a:lnTo>
                    <a:pt x="50" y="10"/>
                  </a:lnTo>
                  <a:lnTo>
                    <a:pt x="61" y="8"/>
                  </a:lnTo>
                  <a:lnTo>
                    <a:pt x="74" y="6"/>
                  </a:lnTo>
                  <a:lnTo>
                    <a:pt x="87" y="3"/>
                  </a:lnTo>
                  <a:lnTo>
                    <a:pt x="101" y="1"/>
                  </a:lnTo>
                  <a:lnTo>
                    <a:pt x="113" y="0"/>
                  </a:lnTo>
                  <a:lnTo>
                    <a:pt x="127" y="0"/>
                  </a:lnTo>
                  <a:lnTo>
                    <a:pt x="141" y="0"/>
                  </a:lnTo>
                  <a:lnTo>
                    <a:pt x="155" y="1"/>
                  </a:lnTo>
                  <a:lnTo>
                    <a:pt x="169" y="2"/>
                  </a:lnTo>
                  <a:lnTo>
                    <a:pt x="182" y="6"/>
                  </a:lnTo>
                  <a:lnTo>
                    <a:pt x="195" y="10"/>
                  </a:lnTo>
                  <a:lnTo>
                    <a:pt x="208" y="16"/>
                  </a:lnTo>
                  <a:lnTo>
                    <a:pt x="207" y="17"/>
                  </a:lnTo>
                  <a:lnTo>
                    <a:pt x="203" y="18"/>
                  </a:lnTo>
                  <a:lnTo>
                    <a:pt x="197" y="18"/>
                  </a:lnTo>
                  <a:lnTo>
                    <a:pt x="189" y="18"/>
                  </a:lnTo>
                  <a:lnTo>
                    <a:pt x="178" y="18"/>
                  </a:lnTo>
                  <a:lnTo>
                    <a:pt x="166" y="18"/>
                  </a:lnTo>
                  <a:lnTo>
                    <a:pt x="152" y="18"/>
                  </a:lnTo>
                  <a:lnTo>
                    <a:pt x="138" y="18"/>
                  </a:lnTo>
                  <a:lnTo>
                    <a:pt x="121" y="18"/>
                  </a:lnTo>
                  <a:lnTo>
                    <a:pt x="104" y="19"/>
                  </a:lnTo>
                  <a:lnTo>
                    <a:pt x="87" y="22"/>
                  </a:lnTo>
                  <a:lnTo>
                    <a:pt x="70" y="24"/>
                  </a:lnTo>
                  <a:lnTo>
                    <a:pt x="51" y="27"/>
                  </a:lnTo>
                  <a:lnTo>
                    <a:pt x="34" y="32"/>
                  </a:lnTo>
                  <a:lnTo>
                    <a:pt x="17" y="39"/>
                  </a:lnTo>
                  <a:lnTo>
                    <a:pt x="0" y="4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6" name="Freeform 29"/>
            <p:cNvSpPr>
              <a:spLocks/>
            </p:cNvSpPr>
            <p:nvPr/>
          </p:nvSpPr>
          <p:spPr bwMode="auto">
            <a:xfrm>
              <a:off x="3930897" y="467148"/>
              <a:ext cx="409980" cy="380000"/>
            </a:xfrm>
            <a:custGeom>
              <a:avLst/>
              <a:gdLst>
                <a:gd name="T0" fmla="*/ 17 w 416"/>
                <a:gd name="T1" fmla="*/ 87 h 297"/>
                <a:gd name="T2" fmla="*/ 28 w 416"/>
                <a:gd name="T3" fmla="*/ 135 h 297"/>
                <a:gd name="T4" fmla="*/ 44 w 416"/>
                <a:gd name="T5" fmla="*/ 201 h 297"/>
                <a:gd name="T6" fmla="*/ 57 w 416"/>
                <a:gd name="T7" fmla="*/ 251 h 297"/>
                <a:gd name="T8" fmla="*/ 76 w 416"/>
                <a:gd name="T9" fmla="*/ 247 h 297"/>
                <a:gd name="T10" fmla="*/ 112 w 416"/>
                <a:gd name="T11" fmla="*/ 226 h 297"/>
                <a:gd name="T12" fmla="*/ 150 w 416"/>
                <a:gd name="T13" fmla="*/ 211 h 297"/>
                <a:gd name="T14" fmla="*/ 190 w 416"/>
                <a:gd name="T15" fmla="*/ 200 h 297"/>
                <a:gd name="T16" fmla="*/ 232 w 416"/>
                <a:gd name="T17" fmla="*/ 192 h 297"/>
                <a:gd name="T18" fmla="*/ 273 w 416"/>
                <a:gd name="T19" fmla="*/ 188 h 297"/>
                <a:gd name="T20" fmla="*/ 316 w 416"/>
                <a:gd name="T21" fmla="*/ 187 h 297"/>
                <a:gd name="T22" fmla="*/ 358 w 416"/>
                <a:gd name="T23" fmla="*/ 188 h 297"/>
                <a:gd name="T24" fmla="*/ 379 w 416"/>
                <a:gd name="T25" fmla="*/ 176 h 297"/>
                <a:gd name="T26" fmla="*/ 370 w 416"/>
                <a:gd name="T27" fmla="*/ 129 h 297"/>
                <a:gd name="T28" fmla="*/ 355 w 416"/>
                <a:gd name="T29" fmla="*/ 76 h 297"/>
                <a:gd name="T30" fmla="*/ 343 w 416"/>
                <a:gd name="T31" fmla="*/ 40 h 297"/>
                <a:gd name="T32" fmla="*/ 340 w 416"/>
                <a:gd name="T33" fmla="*/ 33 h 297"/>
                <a:gd name="T34" fmla="*/ 331 w 416"/>
                <a:gd name="T35" fmla="*/ 30 h 297"/>
                <a:gd name="T36" fmla="*/ 314 w 416"/>
                <a:gd name="T37" fmla="*/ 26 h 297"/>
                <a:gd name="T38" fmla="*/ 287 w 416"/>
                <a:gd name="T39" fmla="*/ 23 h 297"/>
                <a:gd name="T40" fmla="*/ 251 w 416"/>
                <a:gd name="T41" fmla="*/ 25 h 297"/>
                <a:gd name="T42" fmla="*/ 206 w 416"/>
                <a:gd name="T43" fmla="*/ 30 h 297"/>
                <a:gd name="T44" fmla="*/ 151 w 416"/>
                <a:gd name="T45" fmla="*/ 43 h 297"/>
                <a:gd name="T46" fmla="*/ 85 w 416"/>
                <a:gd name="T47" fmla="*/ 64 h 297"/>
                <a:gd name="T48" fmla="*/ 45 w 416"/>
                <a:gd name="T49" fmla="*/ 76 h 297"/>
                <a:gd name="T50" fmla="*/ 42 w 416"/>
                <a:gd name="T51" fmla="*/ 73 h 297"/>
                <a:gd name="T52" fmla="*/ 44 w 416"/>
                <a:gd name="T53" fmla="*/ 65 h 297"/>
                <a:gd name="T54" fmla="*/ 65 w 416"/>
                <a:gd name="T55" fmla="*/ 52 h 297"/>
                <a:gd name="T56" fmla="*/ 99 w 416"/>
                <a:gd name="T57" fmla="*/ 38 h 297"/>
                <a:gd name="T58" fmla="*/ 144 w 416"/>
                <a:gd name="T59" fmla="*/ 23 h 297"/>
                <a:gd name="T60" fmla="*/ 194 w 416"/>
                <a:gd name="T61" fmla="*/ 12 h 297"/>
                <a:gd name="T62" fmla="*/ 246 w 416"/>
                <a:gd name="T63" fmla="*/ 3 h 297"/>
                <a:gd name="T64" fmla="*/ 295 w 416"/>
                <a:gd name="T65" fmla="*/ 0 h 297"/>
                <a:gd name="T66" fmla="*/ 338 w 416"/>
                <a:gd name="T67" fmla="*/ 5 h 297"/>
                <a:gd name="T68" fmla="*/ 358 w 416"/>
                <a:gd name="T69" fmla="*/ 20 h 297"/>
                <a:gd name="T70" fmla="*/ 377 w 416"/>
                <a:gd name="T71" fmla="*/ 78 h 297"/>
                <a:gd name="T72" fmla="*/ 401 w 416"/>
                <a:gd name="T73" fmla="*/ 156 h 297"/>
                <a:gd name="T74" fmla="*/ 416 w 416"/>
                <a:gd name="T75" fmla="*/ 214 h 297"/>
                <a:gd name="T76" fmla="*/ 390 w 416"/>
                <a:gd name="T77" fmla="*/ 217 h 297"/>
                <a:gd name="T78" fmla="*/ 337 w 416"/>
                <a:gd name="T79" fmla="*/ 212 h 297"/>
                <a:gd name="T80" fmla="*/ 282 w 416"/>
                <a:gd name="T81" fmla="*/ 214 h 297"/>
                <a:gd name="T82" fmla="*/ 228 w 416"/>
                <a:gd name="T83" fmla="*/ 219 h 297"/>
                <a:gd name="T84" fmla="*/ 175 w 416"/>
                <a:gd name="T85" fmla="*/ 230 h 297"/>
                <a:gd name="T86" fmla="*/ 127 w 416"/>
                <a:gd name="T87" fmla="*/ 245 h 297"/>
                <a:gd name="T88" fmla="*/ 85 w 416"/>
                <a:gd name="T89" fmla="*/ 263 h 297"/>
                <a:gd name="T90" fmla="*/ 52 w 416"/>
                <a:gd name="T91" fmla="*/ 285 h 297"/>
                <a:gd name="T92" fmla="*/ 32 w 416"/>
                <a:gd name="T93" fmla="*/ 267 h 297"/>
                <a:gd name="T94" fmla="*/ 24 w 416"/>
                <a:gd name="T95" fmla="*/ 211 h 297"/>
                <a:gd name="T96" fmla="*/ 16 w 416"/>
                <a:gd name="T97" fmla="*/ 159 h 297"/>
                <a:gd name="T98" fmla="*/ 7 w 416"/>
                <a:gd name="T99" fmla="*/ 110 h 297"/>
                <a:gd name="T100" fmla="*/ 15 w 416"/>
                <a:gd name="T101" fmla="*/ 7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297">
                  <a:moveTo>
                    <a:pt x="15" y="79"/>
                  </a:moveTo>
                  <a:lnTo>
                    <a:pt x="17" y="87"/>
                  </a:lnTo>
                  <a:lnTo>
                    <a:pt x="22" y="106"/>
                  </a:lnTo>
                  <a:lnTo>
                    <a:pt x="28" y="135"/>
                  </a:lnTo>
                  <a:lnTo>
                    <a:pt x="36" y="168"/>
                  </a:lnTo>
                  <a:lnTo>
                    <a:pt x="44" y="201"/>
                  </a:lnTo>
                  <a:lnTo>
                    <a:pt x="51" y="230"/>
                  </a:lnTo>
                  <a:lnTo>
                    <a:pt x="57" y="251"/>
                  </a:lnTo>
                  <a:lnTo>
                    <a:pt x="59" y="259"/>
                  </a:lnTo>
                  <a:lnTo>
                    <a:pt x="76" y="247"/>
                  </a:lnTo>
                  <a:lnTo>
                    <a:pt x="93" y="236"/>
                  </a:lnTo>
                  <a:lnTo>
                    <a:pt x="112" y="226"/>
                  </a:lnTo>
                  <a:lnTo>
                    <a:pt x="130" y="218"/>
                  </a:lnTo>
                  <a:lnTo>
                    <a:pt x="150" y="211"/>
                  </a:lnTo>
                  <a:lnTo>
                    <a:pt x="170" y="204"/>
                  </a:lnTo>
                  <a:lnTo>
                    <a:pt x="190" y="200"/>
                  </a:lnTo>
                  <a:lnTo>
                    <a:pt x="211" y="195"/>
                  </a:lnTo>
                  <a:lnTo>
                    <a:pt x="232" y="192"/>
                  </a:lnTo>
                  <a:lnTo>
                    <a:pt x="252" y="189"/>
                  </a:lnTo>
                  <a:lnTo>
                    <a:pt x="273" y="188"/>
                  </a:lnTo>
                  <a:lnTo>
                    <a:pt x="295" y="187"/>
                  </a:lnTo>
                  <a:lnTo>
                    <a:pt x="316" y="187"/>
                  </a:lnTo>
                  <a:lnTo>
                    <a:pt x="338" y="187"/>
                  </a:lnTo>
                  <a:lnTo>
                    <a:pt x="358" y="188"/>
                  </a:lnTo>
                  <a:lnTo>
                    <a:pt x="379" y="189"/>
                  </a:lnTo>
                  <a:lnTo>
                    <a:pt x="379" y="176"/>
                  </a:lnTo>
                  <a:lnTo>
                    <a:pt x="376" y="155"/>
                  </a:lnTo>
                  <a:lnTo>
                    <a:pt x="370" y="129"/>
                  </a:lnTo>
                  <a:lnTo>
                    <a:pt x="362" y="102"/>
                  </a:lnTo>
                  <a:lnTo>
                    <a:pt x="355" y="76"/>
                  </a:lnTo>
                  <a:lnTo>
                    <a:pt x="348" y="55"/>
                  </a:lnTo>
                  <a:lnTo>
                    <a:pt x="343" y="40"/>
                  </a:lnTo>
                  <a:lnTo>
                    <a:pt x="341" y="34"/>
                  </a:lnTo>
                  <a:lnTo>
                    <a:pt x="340" y="33"/>
                  </a:lnTo>
                  <a:lnTo>
                    <a:pt x="337" y="31"/>
                  </a:lnTo>
                  <a:lnTo>
                    <a:pt x="331" y="30"/>
                  </a:lnTo>
                  <a:lnTo>
                    <a:pt x="323" y="28"/>
                  </a:lnTo>
                  <a:lnTo>
                    <a:pt x="314" y="26"/>
                  </a:lnTo>
                  <a:lnTo>
                    <a:pt x="301" y="25"/>
                  </a:lnTo>
                  <a:lnTo>
                    <a:pt x="287" y="23"/>
                  </a:lnTo>
                  <a:lnTo>
                    <a:pt x="271" y="23"/>
                  </a:lnTo>
                  <a:lnTo>
                    <a:pt x="251" y="25"/>
                  </a:lnTo>
                  <a:lnTo>
                    <a:pt x="231" y="27"/>
                  </a:lnTo>
                  <a:lnTo>
                    <a:pt x="206" y="30"/>
                  </a:lnTo>
                  <a:lnTo>
                    <a:pt x="180" y="35"/>
                  </a:lnTo>
                  <a:lnTo>
                    <a:pt x="151" y="43"/>
                  </a:lnTo>
                  <a:lnTo>
                    <a:pt x="120" y="52"/>
                  </a:lnTo>
                  <a:lnTo>
                    <a:pt x="85" y="64"/>
                  </a:lnTo>
                  <a:lnTo>
                    <a:pt x="49" y="78"/>
                  </a:lnTo>
                  <a:lnTo>
                    <a:pt x="45" y="76"/>
                  </a:lnTo>
                  <a:lnTo>
                    <a:pt x="43" y="75"/>
                  </a:lnTo>
                  <a:lnTo>
                    <a:pt x="42" y="73"/>
                  </a:lnTo>
                  <a:lnTo>
                    <a:pt x="39" y="71"/>
                  </a:lnTo>
                  <a:lnTo>
                    <a:pt x="44" y="65"/>
                  </a:lnTo>
                  <a:lnTo>
                    <a:pt x="52" y="59"/>
                  </a:lnTo>
                  <a:lnTo>
                    <a:pt x="65" y="52"/>
                  </a:lnTo>
                  <a:lnTo>
                    <a:pt x="81" y="45"/>
                  </a:lnTo>
                  <a:lnTo>
                    <a:pt x="99" y="38"/>
                  </a:lnTo>
                  <a:lnTo>
                    <a:pt x="120" y="30"/>
                  </a:lnTo>
                  <a:lnTo>
                    <a:pt x="144" y="23"/>
                  </a:lnTo>
                  <a:lnTo>
                    <a:pt x="168" y="18"/>
                  </a:lnTo>
                  <a:lnTo>
                    <a:pt x="194" y="12"/>
                  </a:lnTo>
                  <a:lnTo>
                    <a:pt x="219" y="7"/>
                  </a:lnTo>
                  <a:lnTo>
                    <a:pt x="246" y="3"/>
                  </a:lnTo>
                  <a:lnTo>
                    <a:pt x="271" y="2"/>
                  </a:lnTo>
                  <a:lnTo>
                    <a:pt x="295" y="0"/>
                  </a:lnTo>
                  <a:lnTo>
                    <a:pt x="317" y="2"/>
                  </a:lnTo>
                  <a:lnTo>
                    <a:pt x="338" y="5"/>
                  </a:lnTo>
                  <a:lnTo>
                    <a:pt x="355" y="11"/>
                  </a:lnTo>
                  <a:lnTo>
                    <a:pt x="358" y="20"/>
                  </a:lnTo>
                  <a:lnTo>
                    <a:pt x="367" y="44"/>
                  </a:lnTo>
                  <a:lnTo>
                    <a:pt x="377" y="78"/>
                  </a:lnTo>
                  <a:lnTo>
                    <a:pt x="390" y="117"/>
                  </a:lnTo>
                  <a:lnTo>
                    <a:pt x="401" y="156"/>
                  </a:lnTo>
                  <a:lnTo>
                    <a:pt x="411" y="189"/>
                  </a:lnTo>
                  <a:lnTo>
                    <a:pt x="416" y="214"/>
                  </a:lnTo>
                  <a:lnTo>
                    <a:pt x="415" y="222"/>
                  </a:lnTo>
                  <a:lnTo>
                    <a:pt x="390" y="217"/>
                  </a:lnTo>
                  <a:lnTo>
                    <a:pt x="364" y="215"/>
                  </a:lnTo>
                  <a:lnTo>
                    <a:pt x="337" y="212"/>
                  </a:lnTo>
                  <a:lnTo>
                    <a:pt x="310" y="212"/>
                  </a:lnTo>
                  <a:lnTo>
                    <a:pt x="282" y="214"/>
                  </a:lnTo>
                  <a:lnTo>
                    <a:pt x="255" y="216"/>
                  </a:lnTo>
                  <a:lnTo>
                    <a:pt x="228" y="219"/>
                  </a:lnTo>
                  <a:lnTo>
                    <a:pt x="202" y="224"/>
                  </a:lnTo>
                  <a:lnTo>
                    <a:pt x="175" y="230"/>
                  </a:lnTo>
                  <a:lnTo>
                    <a:pt x="151" y="237"/>
                  </a:lnTo>
                  <a:lnTo>
                    <a:pt x="127" y="245"/>
                  </a:lnTo>
                  <a:lnTo>
                    <a:pt x="105" y="253"/>
                  </a:lnTo>
                  <a:lnTo>
                    <a:pt x="85" y="263"/>
                  </a:lnTo>
                  <a:lnTo>
                    <a:pt x="68" y="274"/>
                  </a:lnTo>
                  <a:lnTo>
                    <a:pt x="52" y="285"/>
                  </a:lnTo>
                  <a:lnTo>
                    <a:pt x="39" y="297"/>
                  </a:lnTo>
                  <a:lnTo>
                    <a:pt x="32" y="267"/>
                  </a:lnTo>
                  <a:lnTo>
                    <a:pt x="28" y="239"/>
                  </a:lnTo>
                  <a:lnTo>
                    <a:pt x="24" y="211"/>
                  </a:lnTo>
                  <a:lnTo>
                    <a:pt x="20" y="185"/>
                  </a:lnTo>
                  <a:lnTo>
                    <a:pt x="16" y="159"/>
                  </a:lnTo>
                  <a:lnTo>
                    <a:pt x="13" y="134"/>
                  </a:lnTo>
                  <a:lnTo>
                    <a:pt x="7" y="110"/>
                  </a:lnTo>
                  <a:lnTo>
                    <a:pt x="0" y="86"/>
                  </a:lnTo>
                  <a:lnTo>
                    <a:pt x="15" y="7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7" name="Freeform 30"/>
            <p:cNvSpPr>
              <a:spLocks/>
            </p:cNvSpPr>
            <p:nvPr/>
          </p:nvSpPr>
          <p:spPr bwMode="auto">
            <a:xfrm>
              <a:off x="3794893" y="346473"/>
              <a:ext cx="869236" cy="521216"/>
            </a:xfrm>
            <a:custGeom>
              <a:avLst/>
              <a:gdLst>
                <a:gd name="T0" fmla="*/ 689 w 883"/>
                <a:gd name="T1" fmla="*/ 195 h 406"/>
                <a:gd name="T2" fmla="*/ 698 w 883"/>
                <a:gd name="T3" fmla="*/ 202 h 406"/>
                <a:gd name="T4" fmla="*/ 726 w 883"/>
                <a:gd name="T5" fmla="*/ 196 h 406"/>
                <a:gd name="T6" fmla="*/ 751 w 883"/>
                <a:gd name="T7" fmla="*/ 190 h 406"/>
                <a:gd name="T8" fmla="*/ 732 w 883"/>
                <a:gd name="T9" fmla="*/ 212 h 406"/>
                <a:gd name="T10" fmla="*/ 696 w 883"/>
                <a:gd name="T11" fmla="*/ 244 h 406"/>
                <a:gd name="T12" fmla="*/ 672 w 883"/>
                <a:gd name="T13" fmla="*/ 292 h 406"/>
                <a:gd name="T14" fmla="*/ 668 w 883"/>
                <a:gd name="T15" fmla="*/ 167 h 406"/>
                <a:gd name="T16" fmla="*/ 679 w 883"/>
                <a:gd name="T17" fmla="*/ 100 h 406"/>
                <a:gd name="T18" fmla="*/ 673 w 883"/>
                <a:gd name="T19" fmla="*/ 61 h 406"/>
                <a:gd name="T20" fmla="*/ 622 w 883"/>
                <a:gd name="T21" fmla="*/ 31 h 406"/>
                <a:gd name="T22" fmla="*/ 570 w 883"/>
                <a:gd name="T23" fmla="*/ 12 h 406"/>
                <a:gd name="T24" fmla="*/ 514 w 883"/>
                <a:gd name="T25" fmla="*/ 1 h 406"/>
                <a:gd name="T26" fmla="*/ 449 w 883"/>
                <a:gd name="T27" fmla="*/ 0 h 406"/>
                <a:gd name="T28" fmla="*/ 373 w 883"/>
                <a:gd name="T29" fmla="*/ 6 h 406"/>
                <a:gd name="T30" fmla="*/ 302 w 883"/>
                <a:gd name="T31" fmla="*/ 17 h 406"/>
                <a:gd name="T32" fmla="*/ 230 w 883"/>
                <a:gd name="T33" fmla="*/ 36 h 406"/>
                <a:gd name="T34" fmla="*/ 159 w 883"/>
                <a:gd name="T35" fmla="*/ 63 h 406"/>
                <a:gd name="T36" fmla="*/ 89 w 883"/>
                <a:gd name="T37" fmla="*/ 99 h 406"/>
                <a:gd name="T38" fmla="*/ 22 w 883"/>
                <a:gd name="T39" fmla="*/ 143 h 406"/>
                <a:gd name="T40" fmla="*/ 1 w 883"/>
                <a:gd name="T41" fmla="*/ 168 h 406"/>
                <a:gd name="T42" fmla="*/ 30 w 883"/>
                <a:gd name="T43" fmla="*/ 158 h 406"/>
                <a:gd name="T44" fmla="*/ 107 w 883"/>
                <a:gd name="T45" fmla="*/ 119 h 406"/>
                <a:gd name="T46" fmla="*/ 182 w 883"/>
                <a:gd name="T47" fmla="*/ 86 h 406"/>
                <a:gd name="T48" fmla="*/ 254 w 883"/>
                <a:gd name="T49" fmla="*/ 62 h 406"/>
                <a:gd name="T50" fmla="*/ 320 w 883"/>
                <a:gd name="T51" fmla="*/ 44 h 406"/>
                <a:gd name="T52" fmla="*/ 379 w 883"/>
                <a:gd name="T53" fmla="*/ 33 h 406"/>
                <a:gd name="T54" fmla="*/ 398 w 883"/>
                <a:gd name="T55" fmla="*/ 31 h 406"/>
                <a:gd name="T56" fmla="*/ 444 w 883"/>
                <a:gd name="T57" fmla="*/ 29 h 406"/>
                <a:gd name="T58" fmla="*/ 507 w 883"/>
                <a:gd name="T59" fmla="*/ 30 h 406"/>
                <a:gd name="T60" fmla="*/ 574 w 883"/>
                <a:gd name="T61" fmla="*/ 39 h 406"/>
                <a:gd name="T62" fmla="*/ 633 w 883"/>
                <a:gd name="T63" fmla="*/ 65 h 406"/>
                <a:gd name="T64" fmla="*/ 627 w 883"/>
                <a:gd name="T65" fmla="*/ 159 h 406"/>
                <a:gd name="T66" fmla="*/ 642 w 883"/>
                <a:gd name="T67" fmla="*/ 288 h 406"/>
                <a:gd name="T68" fmla="*/ 689 w 883"/>
                <a:gd name="T69" fmla="*/ 406 h 406"/>
                <a:gd name="T70" fmla="*/ 684 w 883"/>
                <a:gd name="T71" fmla="*/ 356 h 406"/>
                <a:gd name="T72" fmla="*/ 695 w 883"/>
                <a:gd name="T73" fmla="*/ 280 h 406"/>
                <a:gd name="T74" fmla="*/ 748 w 883"/>
                <a:gd name="T75" fmla="*/ 219 h 406"/>
                <a:gd name="T76" fmla="*/ 848 w 883"/>
                <a:gd name="T77" fmla="*/ 165 h 406"/>
                <a:gd name="T78" fmla="*/ 864 w 883"/>
                <a:gd name="T79" fmla="*/ 161 h 406"/>
                <a:gd name="T80" fmla="*/ 878 w 883"/>
                <a:gd name="T81" fmla="*/ 154 h 406"/>
                <a:gd name="T82" fmla="*/ 881 w 883"/>
                <a:gd name="T83" fmla="*/ 144 h 406"/>
                <a:gd name="T84" fmla="*/ 858 w 883"/>
                <a:gd name="T85" fmla="*/ 143 h 406"/>
                <a:gd name="T86" fmla="*/ 818 w 883"/>
                <a:gd name="T87" fmla="*/ 146 h 406"/>
                <a:gd name="T88" fmla="*/ 770 w 883"/>
                <a:gd name="T89" fmla="*/ 154 h 406"/>
                <a:gd name="T90" fmla="*/ 722 w 883"/>
                <a:gd name="T91" fmla="*/ 168 h 406"/>
                <a:gd name="T92" fmla="*/ 687 w 883"/>
                <a:gd name="T93" fmla="*/ 1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3" h="406">
                  <a:moveTo>
                    <a:pt x="687" y="188"/>
                  </a:moveTo>
                  <a:lnTo>
                    <a:pt x="689" y="191"/>
                  </a:lnTo>
                  <a:lnTo>
                    <a:pt x="689" y="195"/>
                  </a:lnTo>
                  <a:lnTo>
                    <a:pt x="689" y="198"/>
                  </a:lnTo>
                  <a:lnTo>
                    <a:pt x="689" y="202"/>
                  </a:lnTo>
                  <a:lnTo>
                    <a:pt x="698" y="202"/>
                  </a:lnTo>
                  <a:lnTo>
                    <a:pt x="707" y="199"/>
                  </a:lnTo>
                  <a:lnTo>
                    <a:pt x="717" y="198"/>
                  </a:lnTo>
                  <a:lnTo>
                    <a:pt x="726" y="196"/>
                  </a:lnTo>
                  <a:lnTo>
                    <a:pt x="734" y="194"/>
                  </a:lnTo>
                  <a:lnTo>
                    <a:pt x="743" y="191"/>
                  </a:lnTo>
                  <a:lnTo>
                    <a:pt x="751" y="190"/>
                  </a:lnTo>
                  <a:lnTo>
                    <a:pt x="760" y="190"/>
                  </a:lnTo>
                  <a:lnTo>
                    <a:pt x="745" y="202"/>
                  </a:lnTo>
                  <a:lnTo>
                    <a:pt x="732" y="212"/>
                  </a:lnTo>
                  <a:lnTo>
                    <a:pt x="719" y="222"/>
                  </a:lnTo>
                  <a:lnTo>
                    <a:pt x="706" y="233"/>
                  </a:lnTo>
                  <a:lnTo>
                    <a:pt x="696" y="244"/>
                  </a:lnTo>
                  <a:lnTo>
                    <a:pt x="687" y="258"/>
                  </a:lnTo>
                  <a:lnTo>
                    <a:pt x="679" y="273"/>
                  </a:lnTo>
                  <a:lnTo>
                    <a:pt x="672" y="292"/>
                  </a:lnTo>
                  <a:lnTo>
                    <a:pt x="668" y="250"/>
                  </a:lnTo>
                  <a:lnTo>
                    <a:pt x="667" y="207"/>
                  </a:lnTo>
                  <a:lnTo>
                    <a:pt x="668" y="167"/>
                  </a:lnTo>
                  <a:lnTo>
                    <a:pt x="673" y="130"/>
                  </a:lnTo>
                  <a:lnTo>
                    <a:pt x="676" y="115"/>
                  </a:lnTo>
                  <a:lnTo>
                    <a:pt x="679" y="100"/>
                  </a:lnTo>
                  <a:lnTo>
                    <a:pt x="683" y="86"/>
                  </a:lnTo>
                  <a:lnTo>
                    <a:pt x="690" y="74"/>
                  </a:lnTo>
                  <a:lnTo>
                    <a:pt x="673" y="61"/>
                  </a:lnTo>
                  <a:lnTo>
                    <a:pt x="656" y="50"/>
                  </a:lnTo>
                  <a:lnTo>
                    <a:pt x="639" y="40"/>
                  </a:lnTo>
                  <a:lnTo>
                    <a:pt x="622" y="31"/>
                  </a:lnTo>
                  <a:lnTo>
                    <a:pt x="605" y="23"/>
                  </a:lnTo>
                  <a:lnTo>
                    <a:pt x="588" y="17"/>
                  </a:lnTo>
                  <a:lnTo>
                    <a:pt x="570" y="12"/>
                  </a:lnTo>
                  <a:lnTo>
                    <a:pt x="552" y="7"/>
                  </a:lnTo>
                  <a:lnTo>
                    <a:pt x="533" y="3"/>
                  </a:lnTo>
                  <a:lnTo>
                    <a:pt x="514" y="1"/>
                  </a:lnTo>
                  <a:lnTo>
                    <a:pt x="493" y="0"/>
                  </a:lnTo>
                  <a:lnTo>
                    <a:pt x="472" y="0"/>
                  </a:lnTo>
                  <a:lnTo>
                    <a:pt x="449" y="0"/>
                  </a:lnTo>
                  <a:lnTo>
                    <a:pt x="425" y="1"/>
                  </a:lnTo>
                  <a:lnTo>
                    <a:pt x="400" y="3"/>
                  </a:lnTo>
                  <a:lnTo>
                    <a:pt x="373" y="6"/>
                  </a:lnTo>
                  <a:lnTo>
                    <a:pt x="349" y="8"/>
                  </a:lnTo>
                  <a:lnTo>
                    <a:pt x="326" y="13"/>
                  </a:lnTo>
                  <a:lnTo>
                    <a:pt x="302" y="17"/>
                  </a:lnTo>
                  <a:lnTo>
                    <a:pt x="278" y="22"/>
                  </a:lnTo>
                  <a:lnTo>
                    <a:pt x="255" y="29"/>
                  </a:lnTo>
                  <a:lnTo>
                    <a:pt x="230" y="36"/>
                  </a:lnTo>
                  <a:lnTo>
                    <a:pt x="206" y="44"/>
                  </a:lnTo>
                  <a:lnTo>
                    <a:pt x="183" y="53"/>
                  </a:lnTo>
                  <a:lnTo>
                    <a:pt x="159" y="63"/>
                  </a:lnTo>
                  <a:lnTo>
                    <a:pt x="136" y="74"/>
                  </a:lnTo>
                  <a:lnTo>
                    <a:pt x="113" y="86"/>
                  </a:lnTo>
                  <a:lnTo>
                    <a:pt x="89" y="99"/>
                  </a:lnTo>
                  <a:lnTo>
                    <a:pt x="67" y="113"/>
                  </a:lnTo>
                  <a:lnTo>
                    <a:pt x="44" y="128"/>
                  </a:lnTo>
                  <a:lnTo>
                    <a:pt x="22" y="143"/>
                  </a:lnTo>
                  <a:lnTo>
                    <a:pt x="0" y="160"/>
                  </a:lnTo>
                  <a:lnTo>
                    <a:pt x="1" y="164"/>
                  </a:lnTo>
                  <a:lnTo>
                    <a:pt x="1" y="168"/>
                  </a:lnTo>
                  <a:lnTo>
                    <a:pt x="2" y="171"/>
                  </a:lnTo>
                  <a:lnTo>
                    <a:pt x="5" y="173"/>
                  </a:lnTo>
                  <a:lnTo>
                    <a:pt x="30" y="158"/>
                  </a:lnTo>
                  <a:lnTo>
                    <a:pt x="55" y="144"/>
                  </a:lnTo>
                  <a:lnTo>
                    <a:pt x="82" y="131"/>
                  </a:lnTo>
                  <a:lnTo>
                    <a:pt x="107" y="119"/>
                  </a:lnTo>
                  <a:lnTo>
                    <a:pt x="133" y="107"/>
                  </a:lnTo>
                  <a:lnTo>
                    <a:pt x="158" y="97"/>
                  </a:lnTo>
                  <a:lnTo>
                    <a:pt x="182" y="86"/>
                  </a:lnTo>
                  <a:lnTo>
                    <a:pt x="206" y="77"/>
                  </a:lnTo>
                  <a:lnTo>
                    <a:pt x="230" y="69"/>
                  </a:lnTo>
                  <a:lnTo>
                    <a:pt x="254" y="62"/>
                  </a:lnTo>
                  <a:lnTo>
                    <a:pt x="277" y="55"/>
                  </a:lnTo>
                  <a:lnTo>
                    <a:pt x="298" y="50"/>
                  </a:lnTo>
                  <a:lnTo>
                    <a:pt x="320" y="44"/>
                  </a:lnTo>
                  <a:lnTo>
                    <a:pt x="341" y="39"/>
                  </a:lnTo>
                  <a:lnTo>
                    <a:pt x="361" y="36"/>
                  </a:lnTo>
                  <a:lnTo>
                    <a:pt x="379" y="33"/>
                  </a:lnTo>
                  <a:lnTo>
                    <a:pt x="381" y="33"/>
                  </a:lnTo>
                  <a:lnTo>
                    <a:pt x="387" y="32"/>
                  </a:lnTo>
                  <a:lnTo>
                    <a:pt x="398" y="31"/>
                  </a:lnTo>
                  <a:lnTo>
                    <a:pt x="410" y="30"/>
                  </a:lnTo>
                  <a:lnTo>
                    <a:pt x="426" y="29"/>
                  </a:lnTo>
                  <a:lnTo>
                    <a:pt x="444" y="29"/>
                  </a:lnTo>
                  <a:lnTo>
                    <a:pt x="464" y="28"/>
                  </a:lnTo>
                  <a:lnTo>
                    <a:pt x="485" y="29"/>
                  </a:lnTo>
                  <a:lnTo>
                    <a:pt x="507" y="30"/>
                  </a:lnTo>
                  <a:lnTo>
                    <a:pt x="530" y="31"/>
                  </a:lnTo>
                  <a:lnTo>
                    <a:pt x="552" y="35"/>
                  </a:lnTo>
                  <a:lnTo>
                    <a:pt x="574" y="39"/>
                  </a:lnTo>
                  <a:lnTo>
                    <a:pt x="596" y="46"/>
                  </a:lnTo>
                  <a:lnTo>
                    <a:pt x="615" y="54"/>
                  </a:lnTo>
                  <a:lnTo>
                    <a:pt x="633" y="65"/>
                  </a:lnTo>
                  <a:lnTo>
                    <a:pt x="649" y="76"/>
                  </a:lnTo>
                  <a:lnTo>
                    <a:pt x="634" y="118"/>
                  </a:lnTo>
                  <a:lnTo>
                    <a:pt x="627" y="159"/>
                  </a:lnTo>
                  <a:lnTo>
                    <a:pt x="627" y="202"/>
                  </a:lnTo>
                  <a:lnTo>
                    <a:pt x="633" y="246"/>
                  </a:lnTo>
                  <a:lnTo>
                    <a:pt x="642" y="288"/>
                  </a:lnTo>
                  <a:lnTo>
                    <a:pt x="656" y="329"/>
                  </a:lnTo>
                  <a:lnTo>
                    <a:pt x="672" y="369"/>
                  </a:lnTo>
                  <a:lnTo>
                    <a:pt x="689" y="406"/>
                  </a:lnTo>
                  <a:lnTo>
                    <a:pt x="689" y="400"/>
                  </a:lnTo>
                  <a:lnTo>
                    <a:pt x="688" y="383"/>
                  </a:lnTo>
                  <a:lnTo>
                    <a:pt x="684" y="356"/>
                  </a:lnTo>
                  <a:lnTo>
                    <a:pt x="676" y="325"/>
                  </a:lnTo>
                  <a:lnTo>
                    <a:pt x="684" y="302"/>
                  </a:lnTo>
                  <a:lnTo>
                    <a:pt x="695" y="280"/>
                  </a:lnTo>
                  <a:lnTo>
                    <a:pt x="709" y="259"/>
                  </a:lnTo>
                  <a:lnTo>
                    <a:pt x="726" y="239"/>
                  </a:lnTo>
                  <a:lnTo>
                    <a:pt x="748" y="219"/>
                  </a:lnTo>
                  <a:lnTo>
                    <a:pt x="774" y="201"/>
                  </a:lnTo>
                  <a:lnTo>
                    <a:pt x="808" y="182"/>
                  </a:lnTo>
                  <a:lnTo>
                    <a:pt x="848" y="165"/>
                  </a:lnTo>
                  <a:lnTo>
                    <a:pt x="853" y="164"/>
                  </a:lnTo>
                  <a:lnTo>
                    <a:pt x="858" y="163"/>
                  </a:lnTo>
                  <a:lnTo>
                    <a:pt x="864" y="161"/>
                  </a:lnTo>
                  <a:lnTo>
                    <a:pt x="870" y="160"/>
                  </a:lnTo>
                  <a:lnTo>
                    <a:pt x="874" y="158"/>
                  </a:lnTo>
                  <a:lnTo>
                    <a:pt x="878" y="154"/>
                  </a:lnTo>
                  <a:lnTo>
                    <a:pt x="881" y="151"/>
                  </a:lnTo>
                  <a:lnTo>
                    <a:pt x="883" y="145"/>
                  </a:lnTo>
                  <a:lnTo>
                    <a:pt x="881" y="144"/>
                  </a:lnTo>
                  <a:lnTo>
                    <a:pt x="876" y="143"/>
                  </a:lnTo>
                  <a:lnTo>
                    <a:pt x="869" y="143"/>
                  </a:lnTo>
                  <a:lnTo>
                    <a:pt x="858" y="143"/>
                  </a:lnTo>
                  <a:lnTo>
                    <a:pt x="847" y="144"/>
                  </a:lnTo>
                  <a:lnTo>
                    <a:pt x="833" y="145"/>
                  </a:lnTo>
                  <a:lnTo>
                    <a:pt x="818" y="146"/>
                  </a:lnTo>
                  <a:lnTo>
                    <a:pt x="803" y="149"/>
                  </a:lnTo>
                  <a:lnTo>
                    <a:pt x="787" y="151"/>
                  </a:lnTo>
                  <a:lnTo>
                    <a:pt x="770" y="154"/>
                  </a:lnTo>
                  <a:lnTo>
                    <a:pt x="754" y="158"/>
                  </a:lnTo>
                  <a:lnTo>
                    <a:pt x="737" y="163"/>
                  </a:lnTo>
                  <a:lnTo>
                    <a:pt x="722" y="168"/>
                  </a:lnTo>
                  <a:lnTo>
                    <a:pt x="709" y="174"/>
                  </a:lnTo>
                  <a:lnTo>
                    <a:pt x="697" y="181"/>
                  </a:lnTo>
                  <a:lnTo>
                    <a:pt x="687" y="18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8" name="Freeform 31"/>
            <p:cNvSpPr>
              <a:spLocks/>
            </p:cNvSpPr>
            <p:nvPr/>
          </p:nvSpPr>
          <p:spPr bwMode="auto">
            <a:xfrm>
              <a:off x="4492647" y="539040"/>
              <a:ext cx="208932" cy="320946"/>
            </a:xfrm>
            <a:custGeom>
              <a:avLst/>
              <a:gdLst>
                <a:gd name="T0" fmla="*/ 210 w 210"/>
                <a:gd name="T1" fmla="*/ 8 h 249"/>
                <a:gd name="T2" fmla="*/ 210 w 210"/>
                <a:gd name="T3" fmla="*/ 23 h 249"/>
                <a:gd name="T4" fmla="*/ 207 w 210"/>
                <a:gd name="T5" fmla="*/ 36 h 249"/>
                <a:gd name="T6" fmla="*/ 200 w 210"/>
                <a:gd name="T7" fmla="*/ 46 h 249"/>
                <a:gd name="T8" fmla="*/ 191 w 210"/>
                <a:gd name="T9" fmla="*/ 56 h 249"/>
                <a:gd name="T10" fmla="*/ 180 w 210"/>
                <a:gd name="T11" fmla="*/ 65 h 249"/>
                <a:gd name="T12" fmla="*/ 169 w 210"/>
                <a:gd name="T13" fmla="*/ 73 h 249"/>
                <a:gd name="T14" fmla="*/ 157 w 210"/>
                <a:gd name="T15" fmla="*/ 80 h 249"/>
                <a:gd name="T16" fmla="*/ 146 w 210"/>
                <a:gd name="T17" fmla="*/ 85 h 249"/>
                <a:gd name="T18" fmla="*/ 110 w 210"/>
                <a:gd name="T19" fmla="*/ 107 h 249"/>
                <a:gd name="T20" fmla="*/ 84 w 210"/>
                <a:gd name="T21" fmla="*/ 127 h 249"/>
                <a:gd name="T22" fmla="*/ 62 w 210"/>
                <a:gd name="T23" fmla="*/ 146 h 249"/>
                <a:gd name="T24" fmla="*/ 47 w 210"/>
                <a:gd name="T25" fmla="*/ 165 h 249"/>
                <a:gd name="T26" fmla="*/ 35 w 210"/>
                <a:gd name="T27" fmla="*/ 184 h 249"/>
                <a:gd name="T28" fmla="*/ 26 w 210"/>
                <a:gd name="T29" fmla="*/ 204 h 249"/>
                <a:gd name="T30" fmla="*/ 17 w 210"/>
                <a:gd name="T31" fmla="*/ 226 h 249"/>
                <a:gd name="T32" fmla="*/ 9 w 210"/>
                <a:gd name="T33" fmla="*/ 249 h 249"/>
                <a:gd name="T34" fmla="*/ 7 w 210"/>
                <a:gd name="T35" fmla="*/ 247 h 249"/>
                <a:gd name="T36" fmla="*/ 3 w 210"/>
                <a:gd name="T37" fmla="*/ 247 h 249"/>
                <a:gd name="T38" fmla="*/ 1 w 210"/>
                <a:gd name="T39" fmla="*/ 244 h 249"/>
                <a:gd name="T40" fmla="*/ 0 w 210"/>
                <a:gd name="T41" fmla="*/ 241 h 249"/>
                <a:gd name="T42" fmla="*/ 3 w 210"/>
                <a:gd name="T43" fmla="*/ 214 h 249"/>
                <a:gd name="T44" fmla="*/ 8 w 210"/>
                <a:gd name="T45" fmla="*/ 190 h 249"/>
                <a:gd name="T46" fmla="*/ 15 w 210"/>
                <a:gd name="T47" fmla="*/ 168 h 249"/>
                <a:gd name="T48" fmla="*/ 25 w 210"/>
                <a:gd name="T49" fmla="*/ 146 h 249"/>
                <a:gd name="T50" fmla="*/ 36 w 210"/>
                <a:gd name="T51" fmla="*/ 128 h 249"/>
                <a:gd name="T52" fmla="*/ 50 w 210"/>
                <a:gd name="T53" fmla="*/ 110 h 249"/>
                <a:gd name="T54" fmla="*/ 68 w 210"/>
                <a:gd name="T55" fmla="*/ 92 h 249"/>
                <a:gd name="T56" fmla="*/ 87 w 210"/>
                <a:gd name="T57" fmla="*/ 77 h 249"/>
                <a:gd name="T58" fmla="*/ 100 w 210"/>
                <a:gd name="T59" fmla="*/ 68 h 249"/>
                <a:gd name="T60" fmla="*/ 115 w 210"/>
                <a:gd name="T61" fmla="*/ 60 h 249"/>
                <a:gd name="T62" fmla="*/ 130 w 210"/>
                <a:gd name="T63" fmla="*/ 53 h 249"/>
                <a:gd name="T64" fmla="*/ 145 w 210"/>
                <a:gd name="T65" fmla="*/ 46 h 249"/>
                <a:gd name="T66" fmla="*/ 160 w 210"/>
                <a:gd name="T67" fmla="*/ 38 h 249"/>
                <a:gd name="T68" fmla="*/ 172 w 210"/>
                <a:gd name="T69" fmla="*/ 28 h 249"/>
                <a:gd name="T70" fmla="*/ 184 w 210"/>
                <a:gd name="T71" fmla="*/ 16 h 249"/>
                <a:gd name="T72" fmla="*/ 193 w 210"/>
                <a:gd name="T73" fmla="*/ 1 h 249"/>
                <a:gd name="T74" fmla="*/ 199 w 210"/>
                <a:gd name="T75" fmla="*/ 0 h 249"/>
                <a:gd name="T76" fmla="*/ 204 w 210"/>
                <a:gd name="T77" fmla="*/ 1 h 249"/>
                <a:gd name="T78" fmla="*/ 207 w 210"/>
                <a:gd name="T79" fmla="*/ 5 h 249"/>
                <a:gd name="T80" fmla="*/ 210 w 210"/>
                <a:gd name="T81" fmla="*/ 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0" h="249">
                  <a:moveTo>
                    <a:pt x="210" y="8"/>
                  </a:moveTo>
                  <a:lnTo>
                    <a:pt x="210" y="23"/>
                  </a:lnTo>
                  <a:lnTo>
                    <a:pt x="207" y="36"/>
                  </a:lnTo>
                  <a:lnTo>
                    <a:pt x="200" y="46"/>
                  </a:lnTo>
                  <a:lnTo>
                    <a:pt x="191" y="56"/>
                  </a:lnTo>
                  <a:lnTo>
                    <a:pt x="180" y="65"/>
                  </a:lnTo>
                  <a:lnTo>
                    <a:pt x="169" y="73"/>
                  </a:lnTo>
                  <a:lnTo>
                    <a:pt x="157" y="80"/>
                  </a:lnTo>
                  <a:lnTo>
                    <a:pt x="146" y="85"/>
                  </a:lnTo>
                  <a:lnTo>
                    <a:pt x="110" y="107"/>
                  </a:lnTo>
                  <a:lnTo>
                    <a:pt x="84" y="127"/>
                  </a:lnTo>
                  <a:lnTo>
                    <a:pt x="62" y="146"/>
                  </a:lnTo>
                  <a:lnTo>
                    <a:pt x="47" y="165"/>
                  </a:lnTo>
                  <a:lnTo>
                    <a:pt x="35" y="184"/>
                  </a:lnTo>
                  <a:lnTo>
                    <a:pt x="26" y="204"/>
                  </a:lnTo>
                  <a:lnTo>
                    <a:pt x="17" y="226"/>
                  </a:lnTo>
                  <a:lnTo>
                    <a:pt x="9" y="249"/>
                  </a:lnTo>
                  <a:lnTo>
                    <a:pt x="7" y="247"/>
                  </a:lnTo>
                  <a:lnTo>
                    <a:pt x="3" y="247"/>
                  </a:lnTo>
                  <a:lnTo>
                    <a:pt x="1" y="244"/>
                  </a:lnTo>
                  <a:lnTo>
                    <a:pt x="0" y="241"/>
                  </a:lnTo>
                  <a:lnTo>
                    <a:pt x="3" y="214"/>
                  </a:lnTo>
                  <a:lnTo>
                    <a:pt x="8" y="190"/>
                  </a:lnTo>
                  <a:lnTo>
                    <a:pt x="15" y="168"/>
                  </a:lnTo>
                  <a:lnTo>
                    <a:pt x="25" y="146"/>
                  </a:lnTo>
                  <a:lnTo>
                    <a:pt x="36" y="128"/>
                  </a:lnTo>
                  <a:lnTo>
                    <a:pt x="50" y="110"/>
                  </a:lnTo>
                  <a:lnTo>
                    <a:pt x="68" y="92"/>
                  </a:lnTo>
                  <a:lnTo>
                    <a:pt x="87" y="77"/>
                  </a:lnTo>
                  <a:lnTo>
                    <a:pt x="100" y="68"/>
                  </a:lnTo>
                  <a:lnTo>
                    <a:pt x="115" y="60"/>
                  </a:lnTo>
                  <a:lnTo>
                    <a:pt x="130" y="53"/>
                  </a:lnTo>
                  <a:lnTo>
                    <a:pt x="145" y="46"/>
                  </a:lnTo>
                  <a:lnTo>
                    <a:pt x="160" y="38"/>
                  </a:lnTo>
                  <a:lnTo>
                    <a:pt x="172" y="28"/>
                  </a:lnTo>
                  <a:lnTo>
                    <a:pt x="184" y="16"/>
                  </a:lnTo>
                  <a:lnTo>
                    <a:pt x="193" y="1"/>
                  </a:lnTo>
                  <a:lnTo>
                    <a:pt x="199" y="0"/>
                  </a:lnTo>
                  <a:lnTo>
                    <a:pt x="204" y="1"/>
                  </a:lnTo>
                  <a:lnTo>
                    <a:pt x="207" y="5"/>
                  </a:lnTo>
                  <a:lnTo>
                    <a:pt x="210" y="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9" name="Freeform 32"/>
            <p:cNvSpPr>
              <a:spLocks/>
            </p:cNvSpPr>
            <p:nvPr/>
          </p:nvSpPr>
          <p:spPr bwMode="auto">
            <a:xfrm>
              <a:off x="3566251" y="641743"/>
              <a:ext cx="199076" cy="100136"/>
            </a:xfrm>
            <a:custGeom>
              <a:avLst/>
              <a:gdLst>
                <a:gd name="T0" fmla="*/ 201 w 201"/>
                <a:gd name="T1" fmla="*/ 20 h 78"/>
                <a:gd name="T2" fmla="*/ 195 w 201"/>
                <a:gd name="T3" fmla="*/ 17 h 78"/>
                <a:gd name="T4" fmla="*/ 190 w 201"/>
                <a:gd name="T5" fmla="*/ 11 h 78"/>
                <a:gd name="T6" fmla="*/ 184 w 201"/>
                <a:gd name="T7" fmla="*/ 5 h 78"/>
                <a:gd name="T8" fmla="*/ 180 w 201"/>
                <a:gd name="T9" fmla="*/ 0 h 78"/>
                <a:gd name="T10" fmla="*/ 163 w 201"/>
                <a:gd name="T11" fmla="*/ 3 h 78"/>
                <a:gd name="T12" fmla="*/ 141 w 201"/>
                <a:gd name="T13" fmla="*/ 8 h 78"/>
                <a:gd name="T14" fmla="*/ 117 w 201"/>
                <a:gd name="T15" fmla="*/ 12 h 78"/>
                <a:gd name="T16" fmla="*/ 92 w 201"/>
                <a:gd name="T17" fmla="*/ 19 h 78"/>
                <a:gd name="T18" fmla="*/ 66 w 201"/>
                <a:gd name="T19" fmla="*/ 28 h 78"/>
                <a:gd name="T20" fmla="*/ 41 w 201"/>
                <a:gd name="T21" fmla="*/ 41 h 78"/>
                <a:gd name="T22" fmla="*/ 19 w 201"/>
                <a:gd name="T23" fmla="*/ 57 h 78"/>
                <a:gd name="T24" fmla="*/ 0 w 201"/>
                <a:gd name="T25" fmla="*/ 77 h 78"/>
                <a:gd name="T26" fmla="*/ 1 w 201"/>
                <a:gd name="T27" fmla="*/ 78 h 78"/>
                <a:gd name="T28" fmla="*/ 4 w 201"/>
                <a:gd name="T29" fmla="*/ 77 h 78"/>
                <a:gd name="T30" fmla="*/ 10 w 201"/>
                <a:gd name="T31" fmla="*/ 74 h 78"/>
                <a:gd name="T32" fmla="*/ 18 w 201"/>
                <a:gd name="T33" fmla="*/ 71 h 78"/>
                <a:gd name="T34" fmla="*/ 27 w 201"/>
                <a:gd name="T35" fmla="*/ 66 h 78"/>
                <a:gd name="T36" fmla="*/ 39 w 201"/>
                <a:gd name="T37" fmla="*/ 62 h 78"/>
                <a:gd name="T38" fmla="*/ 51 w 201"/>
                <a:gd name="T39" fmla="*/ 56 h 78"/>
                <a:gd name="T40" fmla="*/ 65 w 201"/>
                <a:gd name="T41" fmla="*/ 50 h 78"/>
                <a:gd name="T42" fmla="*/ 80 w 201"/>
                <a:gd name="T43" fmla="*/ 43 h 78"/>
                <a:gd name="T44" fmla="*/ 95 w 201"/>
                <a:gd name="T45" fmla="*/ 38 h 78"/>
                <a:gd name="T46" fmla="*/ 112 w 201"/>
                <a:gd name="T47" fmla="*/ 33 h 78"/>
                <a:gd name="T48" fmla="*/ 130 w 201"/>
                <a:gd name="T49" fmla="*/ 28 h 78"/>
                <a:gd name="T50" fmla="*/ 147 w 201"/>
                <a:gd name="T51" fmla="*/ 24 h 78"/>
                <a:gd name="T52" fmla="*/ 165 w 201"/>
                <a:gd name="T53" fmla="*/ 21 h 78"/>
                <a:gd name="T54" fmla="*/ 183 w 201"/>
                <a:gd name="T55" fmla="*/ 20 h 78"/>
                <a:gd name="T56" fmla="*/ 201 w 201"/>
                <a:gd name="T57"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 h="78">
                  <a:moveTo>
                    <a:pt x="201" y="20"/>
                  </a:moveTo>
                  <a:lnTo>
                    <a:pt x="195" y="17"/>
                  </a:lnTo>
                  <a:lnTo>
                    <a:pt x="190" y="11"/>
                  </a:lnTo>
                  <a:lnTo>
                    <a:pt x="184" y="5"/>
                  </a:lnTo>
                  <a:lnTo>
                    <a:pt x="180" y="0"/>
                  </a:lnTo>
                  <a:lnTo>
                    <a:pt x="163" y="3"/>
                  </a:lnTo>
                  <a:lnTo>
                    <a:pt x="141" y="8"/>
                  </a:lnTo>
                  <a:lnTo>
                    <a:pt x="117" y="12"/>
                  </a:lnTo>
                  <a:lnTo>
                    <a:pt x="92" y="19"/>
                  </a:lnTo>
                  <a:lnTo>
                    <a:pt x="66" y="28"/>
                  </a:lnTo>
                  <a:lnTo>
                    <a:pt x="41" y="41"/>
                  </a:lnTo>
                  <a:lnTo>
                    <a:pt x="19" y="57"/>
                  </a:lnTo>
                  <a:lnTo>
                    <a:pt x="0" y="77"/>
                  </a:lnTo>
                  <a:lnTo>
                    <a:pt x="1" y="78"/>
                  </a:lnTo>
                  <a:lnTo>
                    <a:pt x="4" y="77"/>
                  </a:lnTo>
                  <a:lnTo>
                    <a:pt x="10" y="74"/>
                  </a:lnTo>
                  <a:lnTo>
                    <a:pt x="18" y="71"/>
                  </a:lnTo>
                  <a:lnTo>
                    <a:pt x="27" y="66"/>
                  </a:lnTo>
                  <a:lnTo>
                    <a:pt x="39" y="62"/>
                  </a:lnTo>
                  <a:lnTo>
                    <a:pt x="51" y="56"/>
                  </a:lnTo>
                  <a:lnTo>
                    <a:pt x="65" y="50"/>
                  </a:lnTo>
                  <a:lnTo>
                    <a:pt x="80" y="43"/>
                  </a:lnTo>
                  <a:lnTo>
                    <a:pt x="95" y="38"/>
                  </a:lnTo>
                  <a:lnTo>
                    <a:pt x="112" y="33"/>
                  </a:lnTo>
                  <a:lnTo>
                    <a:pt x="130" y="28"/>
                  </a:lnTo>
                  <a:lnTo>
                    <a:pt x="147" y="24"/>
                  </a:lnTo>
                  <a:lnTo>
                    <a:pt x="165" y="21"/>
                  </a:lnTo>
                  <a:lnTo>
                    <a:pt x="183" y="20"/>
                  </a:lnTo>
                  <a:lnTo>
                    <a:pt x="201" y="2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Freeform 33"/>
            <p:cNvSpPr>
              <a:spLocks/>
            </p:cNvSpPr>
            <p:nvPr/>
          </p:nvSpPr>
          <p:spPr bwMode="auto">
            <a:xfrm>
              <a:off x="4498561" y="436337"/>
              <a:ext cx="1970" cy="2568"/>
            </a:xfrm>
            <a:custGeom>
              <a:avLst/>
              <a:gdLst>
                <a:gd name="T0" fmla="*/ 3 w 3"/>
                <a:gd name="T1" fmla="*/ 0 h 1"/>
                <a:gd name="T2" fmla="*/ 3 w 3"/>
                <a:gd name="T3" fmla="*/ 0 h 1"/>
                <a:gd name="T4" fmla="*/ 1 w 3"/>
                <a:gd name="T5" fmla="*/ 0 h 1"/>
                <a:gd name="T6" fmla="*/ 1 w 3"/>
                <a:gd name="T7" fmla="*/ 1 h 1"/>
                <a:gd name="T8" fmla="*/ 0 w 3"/>
                <a:gd name="T9" fmla="*/ 1 h 1"/>
                <a:gd name="T10" fmla="*/ 0 w 3"/>
                <a:gd name="T11" fmla="*/ 1 h 1"/>
                <a:gd name="T12" fmla="*/ 1 w 3"/>
                <a:gd name="T13" fmla="*/ 1 h 1"/>
                <a:gd name="T14" fmla="*/ 1 w 3"/>
                <a:gd name="T15" fmla="*/ 1 h 1"/>
                <a:gd name="T16" fmla="*/ 3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3" y="0"/>
                  </a:moveTo>
                  <a:lnTo>
                    <a:pt x="3" y="0"/>
                  </a:lnTo>
                  <a:lnTo>
                    <a:pt x="1" y="0"/>
                  </a:lnTo>
                  <a:lnTo>
                    <a:pt x="1" y="1"/>
                  </a:lnTo>
                  <a:lnTo>
                    <a:pt x="0" y="1"/>
                  </a:lnTo>
                  <a:lnTo>
                    <a:pt x="0" y="1"/>
                  </a:lnTo>
                  <a:lnTo>
                    <a:pt x="1" y="1"/>
                  </a:lnTo>
                  <a:lnTo>
                    <a:pt x="1" y="1"/>
                  </a:lnTo>
                  <a:lnTo>
                    <a:pt x="3"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1" name="Freeform 34"/>
            <p:cNvSpPr>
              <a:spLocks/>
            </p:cNvSpPr>
            <p:nvPr/>
          </p:nvSpPr>
          <p:spPr bwMode="auto">
            <a:xfrm>
              <a:off x="3564280" y="233501"/>
              <a:ext cx="957934" cy="819054"/>
            </a:xfrm>
            <a:custGeom>
              <a:avLst/>
              <a:gdLst>
                <a:gd name="T0" fmla="*/ 952 w 974"/>
                <a:gd name="T1" fmla="*/ 88 h 639"/>
                <a:gd name="T2" fmla="*/ 851 w 974"/>
                <a:gd name="T3" fmla="*/ 29 h 639"/>
                <a:gd name="T4" fmla="*/ 792 w 974"/>
                <a:gd name="T5" fmla="*/ 13 h 639"/>
                <a:gd name="T6" fmla="*/ 767 w 974"/>
                <a:gd name="T7" fmla="*/ 8 h 639"/>
                <a:gd name="T8" fmla="*/ 732 w 974"/>
                <a:gd name="T9" fmla="*/ 4 h 639"/>
                <a:gd name="T10" fmla="*/ 694 w 974"/>
                <a:gd name="T11" fmla="*/ 0 h 639"/>
                <a:gd name="T12" fmla="*/ 650 w 974"/>
                <a:gd name="T13" fmla="*/ 1 h 639"/>
                <a:gd name="T14" fmla="*/ 600 w 974"/>
                <a:gd name="T15" fmla="*/ 5 h 639"/>
                <a:gd name="T16" fmla="*/ 550 w 974"/>
                <a:gd name="T17" fmla="*/ 12 h 639"/>
                <a:gd name="T18" fmla="*/ 494 w 974"/>
                <a:gd name="T19" fmla="*/ 23 h 639"/>
                <a:gd name="T20" fmla="*/ 403 w 974"/>
                <a:gd name="T21" fmla="*/ 52 h 639"/>
                <a:gd name="T22" fmla="*/ 303 w 974"/>
                <a:gd name="T23" fmla="*/ 101 h 639"/>
                <a:gd name="T24" fmla="*/ 220 w 974"/>
                <a:gd name="T25" fmla="*/ 152 h 639"/>
                <a:gd name="T26" fmla="*/ 172 w 974"/>
                <a:gd name="T27" fmla="*/ 195 h 639"/>
                <a:gd name="T28" fmla="*/ 173 w 974"/>
                <a:gd name="T29" fmla="*/ 263 h 639"/>
                <a:gd name="T30" fmla="*/ 202 w 974"/>
                <a:gd name="T31" fmla="*/ 303 h 639"/>
                <a:gd name="T32" fmla="*/ 228 w 974"/>
                <a:gd name="T33" fmla="*/ 335 h 639"/>
                <a:gd name="T34" fmla="*/ 257 w 974"/>
                <a:gd name="T35" fmla="*/ 461 h 639"/>
                <a:gd name="T36" fmla="*/ 234 w 974"/>
                <a:gd name="T37" fmla="*/ 451 h 639"/>
                <a:gd name="T38" fmla="*/ 177 w 974"/>
                <a:gd name="T39" fmla="*/ 426 h 639"/>
                <a:gd name="T40" fmla="*/ 183 w 974"/>
                <a:gd name="T41" fmla="*/ 413 h 639"/>
                <a:gd name="T42" fmla="*/ 219 w 974"/>
                <a:gd name="T43" fmla="*/ 406 h 639"/>
                <a:gd name="T44" fmla="*/ 224 w 974"/>
                <a:gd name="T45" fmla="*/ 392 h 639"/>
                <a:gd name="T46" fmla="*/ 183 w 974"/>
                <a:gd name="T47" fmla="*/ 385 h 639"/>
                <a:gd name="T48" fmla="*/ 119 w 974"/>
                <a:gd name="T49" fmla="*/ 396 h 639"/>
                <a:gd name="T50" fmla="*/ 60 w 974"/>
                <a:gd name="T51" fmla="*/ 413 h 639"/>
                <a:gd name="T52" fmla="*/ 29 w 974"/>
                <a:gd name="T53" fmla="*/ 428 h 639"/>
                <a:gd name="T54" fmla="*/ 40 w 974"/>
                <a:gd name="T55" fmla="*/ 437 h 639"/>
                <a:gd name="T56" fmla="*/ 62 w 974"/>
                <a:gd name="T57" fmla="*/ 435 h 639"/>
                <a:gd name="T58" fmla="*/ 130 w 974"/>
                <a:gd name="T59" fmla="*/ 435 h 639"/>
                <a:gd name="T60" fmla="*/ 189 w 974"/>
                <a:gd name="T61" fmla="*/ 447 h 639"/>
                <a:gd name="T62" fmla="*/ 229 w 974"/>
                <a:gd name="T63" fmla="*/ 472 h 639"/>
                <a:gd name="T64" fmla="*/ 260 w 974"/>
                <a:gd name="T65" fmla="*/ 503 h 639"/>
                <a:gd name="T66" fmla="*/ 279 w 974"/>
                <a:gd name="T67" fmla="*/ 559 h 639"/>
                <a:gd name="T68" fmla="*/ 240 w 974"/>
                <a:gd name="T69" fmla="*/ 520 h 639"/>
                <a:gd name="T70" fmla="*/ 165 w 974"/>
                <a:gd name="T71" fmla="*/ 476 h 639"/>
                <a:gd name="T72" fmla="*/ 92 w 974"/>
                <a:gd name="T73" fmla="*/ 465 h 639"/>
                <a:gd name="T74" fmla="*/ 28 w 974"/>
                <a:gd name="T75" fmla="*/ 454 h 639"/>
                <a:gd name="T76" fmla="*/ 2 w 974"/>
                <a:gd name="T77" fmla="*/ 452 h 639"/>
                <a:gd name="T78" fmla="*/ 25 w 974"/>
                <a:gd name="T79" fmla="*/ 488 h 639"/>
                <a:gd name="T80" fmla="*/ 78 w 974"/>
                <a:gd name="T81" fmla="*/ 501 h 639"/>
                <a:gd name="T82" fmla="*/ 149 w 974"/>
                <a:gd name="T83" fmla="*/ 511 h 639"/>
                <a:gd name="T84" fmla="*/ 205 w 974"/>
                <a:gd name="T85" fmla="*/ 532 h 639"/>
                <a:gd name="T86" fmla="*/ 245 w 974"/>
                <a:gd name="T87" fmla="*/ 559 h 639"/>
                <a:gd name="T88" fmla="*/ 280 w 974"/>
                <a:gd name="T89" fmla="*/ 592 h 639"/>
                <a:gd name="T90" fmla="*/ 296 w 974"/>
                <a:gd name="T91" fmla="*/ 637 h 639"/>
                <a:gd name="T92" fmla="*/ 285 w 974"/>
                <a:gd name="T93" fmla="*/ 428 h 639"/>
                <a:gd name="T94" fmla="*/ 262 w 974"/>
                <a:gd name="T95" fmla="*/ 321 h 639"/>
                <a:gd name="T96" fmla="*/ 227 w 974"/>
                <a:gd name="T97" fmla="*/ 284 h 639"/>
                <a:gd name="T98" fmla="*/ 202 w 974"/>
                <a:gd name="T99" fmla="*/ 234 h 639"/>
                <a:gd name="T100" fmla="*/ 233 w 974"/>
                <a:gd name="T101" fmla="*/ 180 h 639"/>
                <a:gd name="T102" fmla="*/ 316 w 974"/>
                <a:gd name="T103" fmla="*/ 129 h 639"/>
                <a:gd name="T104" fmla="*/ 404 w 974"/>
                <a:gd name="T105" fmla="*/ 89 h 639"/>
                <a:gd name="T106" fmla="*/ 459 w 974"/>
                <a:gd name="T107" fmla="*/ 68 h 639"/>
                <a:gd name="T108" fmla="*/ 510 w 974"/>
                <a:gd name="T109" fmla="*/ 53 h 639"/>
                <a:gd name="T110" fmla="*/ 583 w 974"/>
                <a:gd name="T111" fmla="*/ 38 h 639"/>
                <a:gd name="T112" fmla="*/ 665 w 974"/>
                <a:gd name="T113" fmla="*/ 32 h 639"/>
                <a:gd name="T114" fmla="*/ 749 w 974"/>
                <a:gd name="T115" fmla="*/ 37 h 639"/>
                <a:gd name="T116" fmla="*/ 823 w 974"/>
                <a:gd name="T117" fmla="*/ 50 h 639"/>
                <a:gd name="T118" fmla="*/ 885 w 974"/>
                <a:gd name="T119" fmla="*/ 71 h 639"/>
                <a:gd name="T120" fmla="*/ 947 w 974"/>
                <a:gd name="T121" fmla="*/ 118 h 639"/>
                <a:gd name="T122" fmla="*/ 953 w 974"/>
                <a:gd name="T123" fmla="*/ 156 h 639"/>
                <a:gd name="T124" fmla="*/ 974 w 974"/>
                <a:gd name="T125" fmla="*/ 133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639">
                  <a:moveTo>
                    <a:pt x="971" y="119"/>
                  </a:moveTo>
                  <a:lnTo>
                    <a:pt x="969" y="112"/>
                  </a:lnTo>
                  <a:lnTo>
                    <a:pt x="962" y="102"/>
                  </a:lnTo>
                  <a:lnTo>
                    <a:pt x="952" y="88"/>
                  </a:lnTo>
                  <a:lnTo>
                    <a:pt x="936" y="73"/>
                  </a:lnTo>
                  <a:lnTo>
                    <a:pt x="915" y="58"/>
                  </a:lnTo>
                  <a:lnTo>
                    <a:pt x="886" y="43"/>
                  </a:lnTo>
                  <a:lnTo>
                    <a:pt x="851" y="29"/>
                  </a:lnTo>
                  <a:lnTo>
                    <a:pt x="809" y="16"/>
                  </a:lnTo>
                  <a:lnTo>
                    <a:pt x="803" y="15"/>
                  </a:lnTo>
                  <a:lnTo>
                    <a:pt x="797" y="14"/>
                  </a:lnTo>
                  <a:lnTo>
                    <a:pt x="792" y="13"/>
                  </a:lnTo>
                  <a:lnTo>
                    <a:pt x="786" y="12"/>
                  </a:lnTo>
                  <a:lnTo>
                    <a:pt x="779" y="11"/>
                  </a:lnTo>
                  <a:lnTo>
                    <a:pt x="773" y="9"/>
                  </a:lnTo>
                  <a:lnTo>
                    <a:pt x="767" y="8"/>
                  </a:lnTo>
                  <a:lnTo>
                    <a:pt x="760" y="7"/>
                  </a:lnTo>
                  <a:lnTo>
                    <a:pt x="751" y="6"/>
                  </a:lnTo>
                  <a:lnTo>
                    <a:pt x="742" y="5"/>
                  </a:lnTo>
                  <a:lnTo>
                    <a:pt x="732" y="4"/>
                  </a:lnTo>
                  <a:lnTo>
                    <a:pt x="722" y="3"/>
                  </a:lnTo>
                  <a:lnTo>
                    <a:pt x="713" y="3"/>
                  </a:lnTo>
                  <a:lnTo>
                    <a:pt x="704" y="1"/>
                  </a:lnTo>
                  <a:lnTo>
                    <a:pt x="694" y="0"/>
                  </a:lnTo>
                  <a:lnTo>
                    <a:pt x="683" y="0"/>
                  </a:lnTo>
                  <a:lnTo>
                    <a:pt x="673" y="0"/>
                  </a:lnTo>
                  <a:lnTo>
                    <a:pt x="661" y="0"/>
                  </a:lnTo>
                  <a:lnTo>
                    <a:pt x="650" y="1"/>
                  </a:lnTo>
                  <a:lnTo>
                    <a:pt x="638" y="1"/>
                  </a:lnTo>
                  <a:lnTo>
                    <a:pt x="626" y="3"/>
                  </a:lnTo>
                  <a:lnTo>
                    <a:pt x="613" y="4"/>
                  </a:lnTo>
                  <a:lnTo>
                    <a:pt x="600" y="5"/>
                  </a:lnTo>
                  <a:lnTo>
                    <a:pt x="586" y="6"/>
                  </a:lnTo>
                  <a:lnTo>
                    <a:pt x="575" y="8"/>
                  </a:lnTo>
                  <a:lnTo>
                    <a:pt x="562" y="9"/>
                  </a:lnTo>
                  <a:lnTo>
                    <a:pt x="550" y="12"/>
                  </a:lnTo>
                  <a:lnTo>
                    <a:pt x="537" y="14"/>
                  </a:lnTo>
                  <a:lnTo>
                    <a:pt x="523" y="18"/>
                  </a:lnTo>
                  <a:lnTo>
                    <a:pt x="509" y="20"/>
                  </a:lnTo>
                  <a:lnTo>
                    <a:pt x="494" y="23"/>
                  </a:lnTo>
                  <a:lnTo>
                    <a:pt x="479" y="27"/>
                  </a:lnTo>
                  <a:lnTo>
                    <a:pt x="455" y="34"/>
                  </a:lnTo>
                  <a:lnTo>
                    <a:pt x="430" y="42"/>
                  </a:lnTo>
                  <a:lnTo>
                    <a:pt x="403" y="52"/>
                  </a:lnTo>
                  <a:lnTo>
                    <a:pt x="378" y="62"/>
                  </a:lnTo>
                  <a:lnTo>
                    <a:pt x="353" y="74"/>
                  </a:lnTo>
                  <a:lnTo>
                    <a:pt x="327" y="87"/>
                  </a:lnTo>
                  <a:lnTo>
                    <a:pt x="303" y="101"/>
                  </a:lnTo>
                  <a:lnTo>
                    <a:pt x="280" y="113"/>
                  </a:lnTo>
                  <a:lnTo>
                    <a:pt x="258" y="127"/>
                  </a:lnTo>
                  <a:lnTo>
                    <a:pt x="237" y="140"/>
                  </a:lnTo>
                  <a:lnTo>
                    <a:pt x="220" y="152"/>
                  </a:lnTo>
                  <a:lnTo>
                    <a:pt x="204" y="165"/>
                  </a:lnTo>
                  <a:lnTo>
                    <a:pt x="190" y="177"/>
                  </a:lnTo>
                  <a:lnTo>
                    <a:pt x="179" y="186"/>
                  </a:lnTo>
                  <a:lnTo>
                    <a:pt x="172" y="195"/>
                  </a:lnTo>
                  <a:lnTo>
                    <a:pt x="167" y="202"/>
                  </a:lnTo>
                  <a:lnTo>
                    <a:pt x="167" y="223"/>
                  </a:lnTo>
                  <a:lnTo>
                    <a:pt x="169" y="242"/>
                  </a:lnTo>
                  <a:lnTo>
                    <a:pt x="173" y="263"/>
                  </a:lnTo>
                  <a:lnTo>
                    <a:pt x="176" y="284"/>
                  </a:lnTo>
                  <a:lnTo>
                    <a:pt x="183" y="293"/>
                  </a:lnTo>
                  <a:lnTo>
                    <a:pt x="192" y="299"/>
                  </a:lnTo>
                  <a:lnTo>
                    <a:pt x="202" y="303"/>
                  </a:lnTo>
                  <a:lnTo>
                    <a:pt x="210" y="309"/>
                  </a:lnTo>
                  <a:lnTo>
                    <a:pt x="219" y="316"/>
                  </a:lnTo>
                  <a:lnTo>
                    <a:pt x="225" y="325"/>
                  </a:lnTo>
                  <a:lnTo>
                    <a:pt x="228" y="335"/>
                  </a:lnTo>
                  <a:lnTo>
                    <a:pt x="233" y="345"/>
                  </a:lnTo>
                  <a:lnTo>
                    <a:pt x="237" y="367"/>
                  </a:lnTo>
                  <a:lnTo>
                    <a:pt x="248" y="414"/>
                  </a:lnTo>
                  <a:lnTo>
                    <a:pt x="257" y="461"/>
                  </a:lnTo>
                  <a:lnTo>
                    <a:pt x="262" y="482"/>
                  </a:lnTo>
                  <a:lnTo>
                    <a:pt x="254" y="469"/>
                  </a:lnTo>
                  <a:lnTo>
                    <a:pt x="244" y="459"/>
                  </a:lnTo>
                  <a:lnTo>
                    <a:pt x="234" y="451"/>
                  </a:lnTo>
                  <a:lnTo>
                    <a:pt x="222" y="443"/>
                  </a:lnTo>
                  <a:lnTo>
                    <a:pt x="210" y="436"/>
                  </a:lnTo>
                  <a:lnTo>
                    <a:pt x="195" y="431"/>
                  </a:lnTo>
                  <a:lnTo>
                    <a:pt x="177" y="426"/>
                  </a:lnTo>
                  <a:lnTo>
                    <a:pt x="158" y="421"/>
                  </a:lnTo>
                  <a:lnTo>
                    <a:pt x="166" y="418"/>
                  </a:lnTo>
                  <a:lnTo>
                    <a:pt x="175" y="415"/>
                  </a:lnTo>
                  <a:lnTo>
                    <a:pt x="183" y="413"/>
                  </a:lnTo>
                  <a:lnTo>
                    <a:pt x="192" y="412"/>
                  </a:lnTo>
                  <a:lnTo>
                    <a:pt x="202" y="411"/>
                  </a:lnTo>
                  <a:lnTo>
                    <a:pt x="211" y="408"/>
                  </a:lnTo>
                  <a:lnTo>
                    <a:pt x="219" y="406"/>
                  </a:lnTo>
                  <a:lnTo>
                    <a:pt x="228" y="403"/>
                  </a:lnTo>
                  <a:lnTo>
                    <a:pt x="227" y="399"/>
                  </a:lnTo>
                  <a:lnTo>
                    <a:pt x="225" y="396"/>
                  </a:lnTo>
                  <a:lnTo>
                    <a:pt x="224" y="392"/>
                  </a:lnTo>
                  <a:lnTo>
                    <a:pt x="225" y="389"/>
                  </a:lnTo>
                  <a:lnTo>
                    <a:pt x="212" y="386"/>
                  </a:lnTo>
                  <a:lnTo>
                    <a:pt x="198" y="385"/>
                  </a:lnTo>
                  <a:lnTo>
                    <a:pt x="183" y="385"/>
                  </a:lnTo>
                  <a:lnTo>
                    <a:pt x="168" y="386"/>
                  </a:lnTo>
                  <a:lnTo>
                    <a:pt x="151" y="389"/>
                  </a:lnTo>
                  <a:lnTo>
                    <a:pt x="135" y="392"/>
                  </a:lnTo>
                  <a:lnTo>
                    <a:pt x="119" y="396"/>
                  </a:lnTo>
                  <a:lnTo>
                    <a:pt x="103" y="400"/>
                  </a:lnTo>
                  <a:lnTo>
                    <a:pt x="88" y="405"/>
                  </a:lnTo>
                  <a:lnTo>
                    <a:pt x="73" y="409"/>
                  </a:lnTo>
                  <a:lnTo>
                    <a:pt x="60" y="413"/>
                  </a:lnTo>
                  <a:lnTo>
                    <a:pt x="48" y="418"/>
                  </a:lnTo>
                  <a:lnTo>
                    <a:pt x="39" y="422"/>
                  </a:lnTo>
                  <a:lnTo>
                    <a:pt x="33" y="424"/>
                  </a:lnTo>
                  <a:lnTo>
                    <a:pt x="29" y="428"/>
                  </a:lnTo>
                  <a:lnTo>
                    <a:pt x="28" y="429"/>
                  </a:lnTo>
                  <a:lnTo>
                    <a:pt x="31" y="434"/>
                  </a:lnTo>
                  <a:lnTo>
                    <a:pt x="36" y="436"/>
                  </a:lnTo>
                  <a:lnTo>
                    <a:pt x="40" y="437"/>
                  </a:lnTo>
                  <a:lnTo>
                    <a:pt x="46" y="437"/>
                  </a:lnTo>
                  <a:lnTo>
                    <a:pt x="52" y="437"/>
                  </a:lnTo>
                  <a:lnTo>
                    <a:pt x="58" y="436"/>
                  </a:lnTo>
                  <a:lnTo>
                    <a:pt x="62" y="435"/>
                  </a:lnTo>
                  <a:lnTo>
                    <a:pt x="68" y="434"/>
                  </a:lnTo>
                  <a:lnTo>
                    <a:pt x="91" y="433"/>
                  </a:lnTo>
                  <a:lnTo>
                    <a:pt x="112" y="434"/>
                  </a:lnTo>
                  <a:lnTo>
                    <a:pt x="130" y="435"/>
                  </a:lnTo>
                  <a:lnTo>
                    <a:pt x="148" y="436"/>
                  </a:lnTo>
                  <a:lnTo>
                    <a:pt x="163" y="439"/>
                  </a:lnTo>
                  <a:lnTo>
                    <a:pt x="176" y="443"/>
                  </a:lnTo>
                  <a:lnTo>
                    <a:pt x="189" y="447"/>
                  </a:lnTo>
                  <a:lnTo>
                    <a:pt x="201" y="452"/>
                  </a:lnTo>
                  <a:lnTo>
                    <a:pt x="211" y="458"/>
                  </a:lnTo>
                  <a:lnTo>
                    <a:pt x="220" y="465"/>
                  </a:lnTo>
                  <a:lnTo>
                    <a:pt x="229" y="472"/>
                  </a:lnTo>
                  <a:lnTo>
                    <a:pt x="237" y="479"/>
                  </a:lnTo>
                  <a:lnTo>
                    <a:pt x="245" y="486"/>
                  </a:lnTo>
                  <a:lnTo>
                    <a:pt x="254" y="494"/>
                  </a:lnTo>
                  <a:lnTo>
                    <a:pt x="260" y="503"/>
                  </a:lnTo>
                  <a:lnTo>
                    <a:pt x="268" y="511"/>
                  </a:lnTo>
                  <a:lnTo>
                    <a:pt x="272" y="528"/>
                  </a:lnTo>
                  <a:lnTo>
                    <a:pt x="275" y="544"/>
                  </a:lnTo>
                  <a:lnTo>
                    <a:pt x="279" y="559"/>
                  </a:lnTo>
                  <a:lnTo>
                    <a:pt x="282" y="574"/>
                  </a:lnTo>
                  <a:lnTo>
                    <a:pt x="270" y="554"/>
                  </a:lnTo>
                  <a:lnTo>
                    <a:pt x="255" y="536"/>
                  </a:lnTo>
                  <a:lnTo>
                    <a:pt x="240" y="520"/>
                  </a:lnTo>
                  <a:lnTo>
                    <a:pt x="222" y="505"/>
                  </a:lnTo>
                  <a:lnTo>
                    <a:pt x="205" y="494"/>
                  </a:lnTo>
                  <a:lnTo>
                    <a:pt x="186" y="483"/>
                  </a:lnTo>
                  <a:lnTo>
                    <a:pt x="165" y="476"/>
                  </a:lnTo>
                  <a:lnTo>
                    <a:pt x="142" y="471"/>
                  </a:lnTo>
                  <a:lnTo>
                    <a:pt x="126" y="467"/>
                  </a:lnTo>
                  <a:lnTo>
                    <a:pt x="110" y="466"/>
                  </a:lnTo>
                  <a:lnTo>
                    <a:pt x="92" y="465"/>
                  </a:lnTo>
                  <a:lnTo>
                    <a:pt x="76" y="465"/>
                  </a:lnTo>
                  <a:lnTo>
                    <a:pt x="59" y="464"/>
                  </a:lnTo>
                  <a:lnTo>
                    <a:pt x="43" y="460"/>
                  </a:lnTo>
                  <a:lnTo>
                    <a:pt x="28" y="454"/>
                  </a:lnTo>
                  <a:lnTo>
                    <a:pt x="14" y="444"/>
                  </a:lnTo>
                  <a:lnTo>
                    <a:pt x="8" y="444"/>
                  </a:lnTo>
                  <a:lnTo>
                    <a:pt x="5" y="447"/>
                  </a:lnTo>
                  <a:lnTo>
                    <a:pt x="2" y="452"/>
                  </a:lnTo>
                  <a:lnTo>
                    <a:pt x="0" y="457"/>
                  </a:lnTo>
                  <a:lnTo>
                    <a:pt x="6" y="471"/>
                  </a:lnTo>
                  <a:lnTo>
                    <a:pt x="14" y="480"/>
                  </a:lnTo>
                  <a:lnTo>
                    <a:pt x="25" y="488"/>
                  </a:lnTo>
                  <a:lnTo>
                    <a:pt x="37" y="492"/>
                  </a:lnTo>
                  <a:lnTo>
                    <a:pt x="51" y="497"/>
                  </a:lnTo>
                  <a:lnTo>
                    <a:pt x="65" y="499"/>
                  </a:lnTo>
                  <a:lnTo>
                    <a:pt x="78" y="501"/>
                  </a:lnTo>
                  <a:lnTo>
                    <a:pt x="91" y="502"/>
                  </a:lnTo>
                  <a:lnTo>
                    <a:pt x="112" y="504"/>
                  </a:lnTo>
                  <a:lnTo>
                    <a:pt x="131" y="507"/>
                  </a:lnTo>
                  <a:lnTo>
                    <a:pt x="149" y="511"/>
                  </a:lnTo>
                  <a:lnTo>
                    <a:pt x="165" y="516"/>
                  </a:lnTo>
                  <a:lnTo>
                    <a:pt x="180" y="520"/>
                  </a:lnTo>
                  <a:lnTo>
                    <a:pt x="192" y="526"/>
                  </a:lnTo>
                  <a:lnTo>
                    <a:pt x="205" y="532"/>
                  </a:lnTo>
                  <a:lnTo>
                    <a:pt x="217" y="537"/>
                  </a:lnTo>
                  <a:lnTo>
                    <a:pt x="227" y="544"/>
                  </a:lnTo>
                  <a:lnTo>
                    <a:pt x="236" y="551"/>
                  </a:lnTo>
                  <a:lnTo>
                    <a:pt x="245" y="559"/>
                  </a:lnTo>
                  <a:lnTo>
                    <a:pt x="255" y="567"/>
                  </a:lnTo>
                  <a:lnTo>
                    <a:pt x="263" y="575"/>
                  </a:lnTo>
                  <a:lnTo>
                    <a:pt x="271" y="584"/>
                  </a:lnTo>
                  <a:lnTo>
                    <a:pt x="280" y="592"/>
                  </a:lnTo>
                  <a:lnTo>
                    <a:pt x="288" y="601"/>
                  </a:lnTo>
                  <a:lnTo>
                    <a:pt x="292" y="617"/>
                  </a:lnTo>
                  <a:lnTo>
                    <a:pt x="295" y="630"/>
                  </a:lnTo>
                  <a:lnTo>
                    <a:pt x="296" y="637"/>
                  </a:lnTo>
                  <a:lnTo>
                    <a:pt x="297" y="639"/>
                  </a:lnTo>
                  <a:lnTo>
                    <a:pt x="301" y="577"/>
                  </a:lnTo>
                  <a:lnTo>
                    <a:pt x="295" y="503"/>
                  </a:lnTo>
                  <a:lnTo>
                    <a:pt x="285" y="428"/>
                  </a:lnTo>
                  <a:lnTo>
                    <a:pt x="275" y="362"/>
                  </a:lnTo>
                  <a:lnTo>
                    <a:pt x="271" y="346"/>
                  </a:lnTo>
                  <a:lnTo>
                    <a:pt x="266" y="332"/>
                  </a:lnTo>
                  <a:lnTo>
                    <a:pt x="262" y="321"/>
                  </a:lnTo>
                  <a:lnTo>
                    <a:pt x="257" y="310"/>
                  </a:lnTo>
                  <a:lnTo>
                    <a:pt x="250" y="301"/>
                  </a:lnTo>
                  <a:lnTo>
                    <a:pt x="240" y="292"/>
                  </a:lnTo>
                  <a:lnTo>
                    <a:pt x="227" y="284"/>
                  </a:lnTo>
                  <a:lnTo>
                    <a:pt x="210" y="276"/>
                  </a:lnTo>
                  <a:lnTo>
                    <a:pt x="203" y="264"/>
                  </a:lnTo>
                  <a:lnTo>
                    <a:pt x="202" y="249"/>
                  </a:lnTo>
                  <a:lnTo>
                    <a:pt x="202" y="234"/>
                  </a:lnTo>
                  <a:lnTo>
                    <a:pt x="202" y="219"/>
                  </a:lnTo>
                  <a:lnTo>
                    <a:pt x="207" y="207"/>
                  </a:lnTo>
                  <a:lnTo>
                    <a:pt x="219" y="193"/>
                  </a:lnTo>
                  <a:lnTo>
                    <a:pt x="233" y="180"/>
                  </a:lnTo>
                  <a:lnTo>
                    <a:pt x="251" y="166"/>
                  </a:lnTo>
                  <a:lnTo>
                    <a:pt x="271" y="154"/>
                  </a:lnTo>
                  <a:lnTo>
                    <a:pt x="293" y="141"/>
                  </a:lnTo>
                  <a:lnTo>
                    <a:pt x="316" y="129"/>
                  </a:lnTo>
                  <a:lnTo>
                    <a:pt x="339" y="118"/>
                  </a:lnTo>
                  <a:lnTo>
                    <a:pt x="362" y="107"/>
                  </a:lnTo>
                  <a:lnTo>
                    <a:pt x="385" y="97"/>
                  </a:lnTo>
                  <a:lnTo>
                    <a:pt x="404" y="89"/>
                  </a:lnTo>
                  <a:lnTo>
                    <a:pt x="423" y="81"/>
                  </a:lnTo>
                  <a:lnTo>
                    <a:pt x="439" y="75"/>
                  </a:lnTo>
                  <a:lnTo>
                    <a:pt x="451" y="71"/>
                  </a:lnTo>
                  <a:lnTo>
                    <a:pt x="459" y="68"/>
                  </a:lnTo>
                  <a:lnTo>
                    <a:pt x="461" y="67"/>
                  </a:lnTo>
                  <a:lnTo>
                    <a:pt x="477" y="62"/>
                  </a:lnTo>
                  <a:lnTo>
                    <a:pt x="493" y="58"/>
                  </a:lnTo>
                  <a:lnTo>
                    <a:pt x="510" y="53"/>
                  </a:lnTo>
                  <a:lnTo>
                    <a:pt x="529" y="49"/>
                  </a:lnTo>
                  <a:lnTo>
                    <a:pt x="546" y="44"/>
                  </a:lnTo>
                  <a:lnTo>
                    <a:pt x="565" y="41"/>
                  </a:lnTo>
                  <a:lnTo>
                    <a:pt x="583" y="38"/>
                  </a:lnTo>
                  <a:lnTo>
                    <a:pt x="600" y="36"/>
                  </a:lnTo>
                  <a:lnTo>
                    <a:pt x="622" y="34"/>
                  </a:lnTo>
                  <a:lnTo>
                    <a:pt x="644" y="32"/>
                  </a:lnTo>
                  <a:lnTo>
                    <a:pt x="665" y="32"/>
                  </a:lnTo>
                  <a:lnTo>
                    <a:pt x="686" y="32"/>
                  </a:lnTo>
                  <a:lnTo>
                    <a:pt x="706" y="34"/>
                  </a:lnTo>
                  <a:lnTo>
                    <a:pt x="728" y="35"/>
                  </a:lnTo>
                  <a:lnTo>
                    <a:pt x="749" y="37"/>
                  </a:lnTo>
                  <a:lnTo>
                    <a:pt x="770" y="39"/>
                  </a:lnTo>
                  <a:lnTo>
                    <a:pt x="788" y="42"/>
                  </a:lnTo>
                  <a:lnTo>
                    <a:pt x="805" y="45"/>
                  </a:lnTo>
                  <a:lnTo>
                    <a:pt x="823" y="50"/>
                  </a:lnTo>
                  <a:lnTo>
                    <a:pt x="840" y="53"/>
                  </a:lnTo>
                  <a:lnTo>
                    <a:pt x="856" y="59"/>
                  </a:lnTo>
                  <a:lnTo>
                    <a:pt x="871" y="65"/>
                  </a:lnTo>
                  <a:lnTo>
                    <a:pt x="885" y="71"/>
                  </a:lnTo>
                  <a:lnTo>
                    <a:pt x="899" y="77"/>
                  </a:lnTo>
                  <a:lnTo>
                    <a:pt x="921" y="91"/>
                  </a:lnTo>
                  <a:lnTo>
                    <a:pt x="937" y="105"/>
                  </a:lnTo>
                  <a:lnTo>
                    <a:pt x="947" y="118"/>
                  </a:lnTo>
                  <a:lnTo>
                    <a:pt x="953" y="129"/>
                  </a:lnTo>
                  <a:lnTo>
                    <a:pt x="955" y="140"/>
                  </a:lnTo>
                  <a:lnTo>
                    <a:pt x="955" y="149"/>
                  </a:lnTo>
                  <a:lnTo>
                    <a:pt x="953" y="156"/>
                  </a:lnTo>
                  <a:lnTo>
                    <a:pt x="951" y="159"/>
                  </a:lnTo>
                  <a:lnTo>
                    <a:pt x="963" y="155"/>
                  </a:lnTo>
                  <a:lnTo>
                    <a:pt x="971" y="144"/>
                  </a:lnTo>
                  <a:lnTo>
                    <a:pt x="974" y="133"/>
                  </a:lnTo>
                  <a:lnTo>
                    <a:pt x="971" y="1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2" name="Freeform 35"/>
            <p:cNvSpPr>
              <a:spLocks/>
            </p:cNvSpPr>
            <p:nvPr/>
          </p:nvSpPr>
          <p:spPr bwMode="auto">
            <a:xfrm>
              <a:off x="3867823" y="824040"/>
              <a:ext cx="618912" cy="531487"/>
            </a:xfrm>
            <a:custGeom>
              <a:avLst/>
              <a:gdLst>
                <a:gd name="T0" fmla="*/ 627 w 628"/>
                <a:gd name="T1" fmla="*/ 105 h 413"/>
                <a:gd name="T2" fmla="*/ 605 w 628"/>
                <a:gd name="T3" fmla="*/ 149 h 413"/>
                <a:gd name="T4" fmla="*/ 553 w 628"/>
                <a:gd name="T5" fmla="*/ 194 h 413"/>
                <a:gd name="T6" fmla="*/ 469 w 628"/>
                <a:gd name="T7" fmla="*/ 232 h 413"/>
                <a:gd name="T8" fmla="*/ 452 w 628"/>
                <a:gd name="T9" fmla="*/ 275 h 413"/>
                <a:gd name="T10" fmla="*/ 518 w 628"/>
                <a:gd name="T11" fmla="*/ 346 h 413"/>
                <a:gd name="T12" fmla="*/ 537 w 628"/>
                <a:gd name="T13" fmla="*/ 366 h 413"/>
                <a:gd name="T14" fmla="*/ 515 w 628"/>
                <a:gd name="T15" fmla="*/ 360 h 413"/>
                <a:gd name="T16" fmla="*/ 485 w 628"/>
                <a:gd name="T17" fmla="*/ 354 h 413"/>
                <a:gd name="T18" fmla="*/ 452 w 628"/>
                <a:gd name="T19" fmla="*/ 329 h 413"/>
                <a:gd name="T20" fmla="*/ 412 w 628"/>
                <a:gd name="T21" fmla="*/ 260 h 413"/>
                <a:gd name="T22" fmla="*/ 402 w 628"/>
                <a:gd name="T23" fmla="*/ 171 h 413"/>
                <a:gd name="T24" fmla="*/ 374 w 628"/>
                <a:gd name="T25" fmla="*/ 141 h 413"/>
                <a:gd name="T26" fmla="*/ 312 w 628"/>
                <a:gd name="T27" fmla="*/ 143 h 413"/>
                <a:gd name="T28" fmla="*/ 244 w 628"/>
                <a:gd name="T29" fmla="*/ 158 h 413"/>
                <a:gd name="T30" fmla="*/ 192 w 628"/>
                <a:gd name="T31" fmla="*/ 192 h 413"/>
                <a:gd name="T32" fmla="*/ 192 w 628"/>
                <a:gd name="T33" fmla="*/ 270 h 413"/>
                <a:gd name="T34" fmla="*/ 180 w 628"/>
                <a:gd name="T35" fmla="*/ 361 h 413"/>
                <a:gd name="T36" fmla="*/ 143 w 628"/>
                <a:gd name="T37" fmla="*/ 398 h 413"/>
                <a:gd name="T38" fmla="*/ 109 w 628"/>
                <a:gd name="T39" fmla="*/ 413 h 413"/>
                <a:gd name="T40" fmla="*/ 149 w 628"/>
                <a:gd name="T41" fmla="*/ 344 h 413"/>
                <a:gd name="T42" fmla="*/ 161 w 628"/>
                <a:gd name="T43" fmla="*/ 229 h 413"/>
                <a:gd name="T44" fmla="*/ 170 w 628"/>
                <a:gd name="T45" fmla="*/ 170 h 413"/>
                <a:gd name="T46" fmla="*/ 234 w 628"/>
                <a:gd name="T47" fmla="*/ 132 h 413"/>
                <a:gd name="T48" fmla="*/ 324 w 628"/>
                <a:gd name="T49" fmla="*/ 109 h 413"/>
                <a:gd name="T50" fmla="*/ 416 w 628"/>
                <a:gd name="T51" fmla="*/ 114 h 413"/>
                <a:gd name="T52" fmla="*/ 439 w 628"/>
                <a:gd name="T53" fmla="*/ 196 h 413"/>
                <a:gd name="T54" fmla="*/ 508 w 628"/>
                <a:gd name="T55" fmla="*/ 191 h 413"/>
                <a:gd name="T56" fmla="*/ 594 w 628"/>
                <a:gd name="T57" fmla="*/ 109 h 413"/>
                <a:gd name="T58" fmla="*/ 546 w 628"/>
                <a:gd name="T59" fmla="*/ 52 h 413"/>
                <a:gd name="T60" fmla="*/ 469 w 628"/>
                <a:gd name="T61" fmla="*/ 34 h 413"/>
                <a:gd name="T62" fmla="*/ 386 w 628"/>
                <a:gd name="T63" fmla="*/ 33 h 413"/>
                <a:gd name="T64" fmla="*/ 300 w 628"/>
                <a:gd name="T65" fmla="*/ 43 h 413"/>
                <a:gd name="T66" fmla="*/ 223 w 628"/>
                <a:gd name="T67" fmla="*/ 60 h 413"/>
                <a:gd name="T68" fmla="*/ 139 w 628"/>
                <a:gd name="T69" fmla="*/ 94 h 413"/>
                <a:gd name="T70" fmla="*/ 66 w 628"/>
                <a:gd name="T71" fmla="*/ 143 h 413"/>
                <a:gd name="T72" fmla="*/ 29 w 628"/>
                <a:gd name="T73" fmla="*/ 202 h 413"/>
                <a:gd name="T74" fmla="*/ 55 w 628"/>
                <a:gd name="T75" fmla="*/ 257 h 413"/>
                <a:gd name="T76" fmla="*/ 117 w 628"/>
                <a:gd name="T77" fmla="*/ 287 h 413"/>
                <a:gd name="T78" fmla="*/ 40 w 628"/>
                <a:gd name="T79" fmla="*/ 274 h 413"/>
                <a:gd name="T80" fmla="*/ 1 w 628"/>
                <a:gd name="T81" fmla="*/ 217 h 413"/>
                <a:gd name="T82" fmla="*/ 40 w 628"/>
                <a:gd name="T83" fmla="*/ 119 h 413"/>
                <a:gd name="T84" fmla="*/ 150 w 628"/>
                <a:gd name="T85" fmla="*/ 55 h 413"/>
                <a:gd name="T86" fmla="*/ 236 w 628"/>
                <a:gd name="T87" fmla="*/ 26 h 413"/>
                <a:gd name="T88" fmla="*/ 316 w 628"/>
                <a:gd name="T89" fmla="*/ 8 h 413"/>
                <a:gd name="T90" fmla="*/ 396 w 628"/>
                <a:gd name="T91" fmla="*/ 1 h 413"/>
                <a:gd name="T92" fmla="*/ 479 w 628"/>
                <a:gd name="T93" fmla="*/ 5 h 413"/>
                <a:gd name="T94" fmla="*/ 555 w 628"/>
                <a:gd name="T95" fmla="*/ 19 h 413"/>
                <a:gd name="T96" fmla="*/ 616 w 628"/>
                <a:gd name="T97" fmla="*/ 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8" h="413">
                  <a:moveTo>
                    <a:pt x="626" y="76"/>
                  </a:moveTo>
                  <a:lnTo>
                    <a:pt x="628" y="86"/>
                  </a:lnTo>
                  <a:lnTo>
                    <a:pt x="628" y="95"/>
                  </a:lnTo>
                  <a:lnTo>
                    <a:pt x="627" y="105"/>
                  </a:lnTo>
                  <a:lnTo>
                    <a:pt x="624" y="116"/>
                  </a:lnTo>
                  <a:lnTo>
                    <a:pt x="620" y="127"/>
                  </a:lnTo>
                  <a:lnTo>
                    <a:pt x="614" y="138"/>
                  </a:lnTo>
                  <a:lnTo>
                    <a:pt x="605" y="149"/>
                  </a:lnTo>
                  <a:lnTo>
                    <a:pt x="596" y="161"/>
                  </a:lnTo>
                  <a:lnTo>
                    <a:pt x="583" y="172"/>
                  </a:lnTo>
                  <a:lnTo>
                    <a:pt x="569" y="184"/>
                  </a:lnTo>
                  <a:lnTo>
                    <a:pt x="553" y="194"/>
                  </a:lnTo>
                  <a:lnTo>
                    <a:pt x="536" y="204"/>
                  </a:lnTo>
                  <a:lnTo>
                    <a:pt x="515" y="214"/>
                  </a:lnTo>
                  <a:lnTo>
                    <a:pt x="493" y="223"/>
                  </a:lnTo>
                  <a:lnTo>
                    <a:pt x="469" y="232"/>
                  </a:lnTo>
                  <a:lnTo>
                    <a:pt x="442" y="239"/>
                  </a:lnTo>
                  <a:lnTo>
                    <a:pt x="442" y="247"/>
                  </a:lnTo>
                  <a:lnTo>
                    <a:pt x="445" y="260"/>
                  </a:lnTo>
                  <a:lnTo>
                    <a:pt x="452" y="275"/>
                  </a:lnTo>
                  <a:lnTo>
                    <a:pt x="462" y="291"/>
                  </a:lnTo>
                  <a:lnTo>
                    <a:pt x="476" y="309"/>
                  </a:lnTo>
                  <a:lnTo>
                    <a:pt x="495" y="328"/>
                  </a:lnTo>
                  <a:lnTo>
                    <a:pt x="518" y="346"/>
                  </a:lnTo>
                  <a:lnTo>
                    <a:pt x="546" y="363"/>
                  </a:lnTo>
                  <a:lnTo>
                    <a:pt x="545" y="366"/>
                  </a:lnTo>
                  <a:lnTo>
                    <a:pt x="541" y="366"/>
                  </a:lnTo>
                  <a:lnTo>
                    <a:pt x="537" y="366"/>
                  </a:lnTo>
                  <a:lnTo>
                    <a:pt x="531" y="365"/>
                  </a:lnTo>
                  <a:lnTo>
                    <a:pt x="525" y="363"/>
                  </a:lnTo>
                  <a:lnTo>
                    <a:pt x="520" y="361"/>
                  </a:lnTo>
                  <a:lnTo>
                    <a:pt x="515" y="360"/>
                  </a:lnTo>
                  <a:lnTo>
                    <a:pt x="511" y="360"/>
                  </a:lnTo>
                  <a:lnTo>
                    <a:pt x="502" y="359"/>
                  </a:lnTo>
                  <a:lnTo>
                    <a:pt x="493" y="357"/>
                  </a:lnTo>
                  <a:lnTo>
                    <a:pt x="485" y="354"/>
                  </a:lnTo>
                  <a:lnTo>
                    <a:pt x="477" y="351"/>
                  </a:lnTo>
                  <a:lnTo>
                    <a:pt x="469" y="345"/>
                  </a:lnTo>
                  <a:lnTo>
                    <a:pt x="460" y="338"/>
                  </a:lnTo>
                  <a:lnTo>
                    <a:pt x="452" y="329"/>
                  </a:lnTo>
                  <a:lnTo>
                    <a:pt x="441" y="317"/>
                  </a:lnTo>
                  <a:lnTo>
                    <a:pt x="430" y="299"/>
                  </a:lnTo>
                  <a:lnTo>
                    <a:pt x="419" y="280"/>
                  </a:lnTo>
                  <a:lnTo>
                    <a:pt x="412" y="260"/>
                  </a:lnTo>
                  <a:lnTo>
                    <a:pt x="407" y="239"/>
                  </a:lnTo>
                  <a:lnTo>
                    <a:pt x="404" y="216"/>
                  </a:lnTo>
                  <a:lnTo>
                    <a:pt x="402" y="194"/>
                  </a:lnTo>
                  <a:lnTo>
                    <a:pt x="402" y="171"/>
                  </a:lnTo>
                  <a:lnTo>
                    <a:pt x="403" y="147"/>
                  </a:lnTo>
                  <a:lnTo>
                    <a:pt x="396" y="144"/>
                  </a:lnTo>
                  <a:lnTo>
                    <a:pt x="387" y="143"/>
                  </a:lnTo>
                  <a:lnTo>
                    <a:pt x="374" y="141"/>
                  </a:lnTo>
                  <a:lnTo>
                    <a:pt x="361" y="141"/>
                  </a:lnTo>
                  <a:lnTo>
                    <a:pt x="346" y="141"/>
                  </a:lnTo>
                  <a:lnTo>
                    <a:pt x="329" y="141"/>
                  </a:lnTo>
                  <a:lnTo>
                    <a:pt x="312" y="143"/>
                  </a:lnTo>
                  <a:lnTo>
                    <a:pt x="295" y="146"/>
                  </a:lnTo>
                  <a:lnTo>
                    <a:pt x="278" y="148"/>
                  </a:lnTo>
                  <a:lnTo>
                    <a:pt x="260" y="152"/>
                  </a:lnTo>
                  <a:lnTo>
                    <a:pt x="244" y="158"/>
                  </a:lnTo>
                  <a:lnTo>
                    <a:pt x="229" y="164"/>
                  </a:lnTo>
                  <a:lnTo>
                    <a:pt x="215" y="172"/>
                  </a:lnTo>
                  <a:lnTo>
                    <a:pt x="203" y="181"/>
                  </a:lnTo>
                  <a:lnTo>
                    <a:pt x="192" y="192"/>
                  </a:lnTo>
                  <a:lnTo>
                    <a:pt x="185" y="203"/>
                  </a:lnTo>
                  <a:lnTo>
                    <a:pt x="188" y="225"/>
                  </a:lnTo>
                  <a:lnTo>
                    <a:pt x="191" y="247"/>
                  </a:lnTo>
                  <a:lnTo>
                    <a:pt x="192" y="270"/>
                  </a:lnTo>
                  <a:lnTo>
                    <a:pt x="194" y="293"/>
                  </a:lnTo>
                  <a:lnTo>
                    <a:pt x="191" y="316"/>
                  </a:lnTo>
                  <a:lnTo>
                    <a:pt x="188" y="339"/>
                  </a:lnTo>
                  <a:lnTo>
                    <a:pt x="180" y="361"/>
                  </a:lnTo>
                  <a:lnTo>
                    <a:pt x="169" y="382"/>
                  </a:lnTo>
                  <a:lnTo>
                    <a:pt x="161" y="387"/>
                  </a:lnTo>
                  <a:lnTo>
                    <a:pt x="152" y="392"/>
                  </a:lnTo>
                  <a:lnTo>
                    <a:pt x="143" y="398"/>
                  </a:lnTo>
                  <a:lnTo>
                    <a:pt x="132" y="404"/>
                  </a:lnTo>
                  <a:lnTo>
                    <a:pt x="123" y="408"/>
                  </a:lnTo>
                  <a:lnTo>
                    <a:pt x="115" y="412"/>
                  </a:lnTo>
                  <a:lnTo>
                    <a:pt x="109" y="413"/>
                  </a:lnTo>
                  <a:lnTo>
                    <a:pt x="107" y="412"/>
                  </a:lnTo>
                  <a:lnTo>
                    <a:pt x="124" y="392"/>
                  </a:lnTo>
                  <a:lnTo>
                    <a:pt x="138" y="370"/>
                  </a:lnTo>
                  <a:lnTo>
                    <a:pt x="149" y="344"/>
                  </a:lnTo>
                  <a:lnTo>
                    <a:pt x="157" y="316"/>
                  </a:lnTo>
                  <a:lnTo>
                    <a:pt x="161" y="287"/>
                  </a:lnTo>
                  <a:lnTo>
                    <a:pt x="162" y="257"/>
                  </a:lnTo>
                  <a:lnTo>
                    <a:pt x="161" y="229"/>
                  </a:lnTo>
                  <a:lnTo>
                    <a:pt x="157" y="201"/>
                  </a:lnTo>
                  <a:lnTo>
                    <a:pt x="158" y="191"/>
                  </a:lnTo>
                  <a:lnTo>
                    <a:pt x="162" y="180"/>
                  </a:lnTo>
                  <a:lnTo>
                    <a:pt x="170" y="170"/>
                  </a:lnTo>
                  <a:lnTo>
                    <a:pt x="183" y="159"/>
                  </a:lnTo>
                  <a:lnTo>
                    <a:pt x="198" y="149"/>
                  </a:lnTo>
                  <a:lnTo>
                    <a:pt x="214" y="140"/>
                  </a:lnTo>
                  <a:lnTo>
                    <a:pt x="234" y="132"/>
                  </a:lnTo>
                  <a:lnTo>
                    <a:pt x="255" y="124"/>
                  </a:lnTo>
                  <a:lnTo>
                    <a:pt x="278" y="117"/>
                  </a:lnTo>
                  <a:lnTo>
                    <a:pt x="301" y="112"/>
                  </a:lnTo>
                  <a:lnTo>
                    <a:pt x="324" y="109"/>
                  </a:lnTo>
                  <a:lnTo>
                    <a:pt x="348" y="108"/>
                  </a:lnTo>
                  <a:lnTo>
                    <a:pt x="371" y="108"/>
                  </a:lnTo>
                  <a:lnTo>
                    <a:pt x="394" y="110"/>
                  </a:lnTo>
                  <a:lnTo>
                    <a:pt x="416" y="114"/>
                  </a:lnTo>
                  <a:lnTo>
                    <a:pt x="435" y="123"/>
                  </a:lnTo>
                  <a:lnTo>
                    <a:pt x="440" y="142"/>
                  </a:lnTo>
                  <a:lnTo>
                    <a:pt x="440" y="171"/>
                  </a:lnTo>
                  <a:lnTo>
                    <a:pt x="439" y="196"/>
                  </a:lnTo>
                  <a:lnTo>
                    <a:pt x="438" y="208"/>
                  </a:lnTo>
                  <a:lnTo>
                    <a:pt x="456" y="207"/>
                  </a:lnTo>
                  <a:lnTo>
                    <a:pt x="480" y="201"/>
                  </a:lnTo>
                  <a:lnTo>
                    <a:pt x="508" y="191"/>
                  </a:lnTo>
                  <a:lnTo>
                    <a:pt x="536" y="176"/>
                  </a:lnTo>
                  <a:lnTo>
                    <a:pt x="561" y="157"/>
                  </a:lnTo>
                  <a:lnTo>
                    <a:pt x="582" y="134"/>
                  </a:lnTo>
                  <a:lnTo>
                    <a:pt x="594" y="109"/>
                  </a:lnTo>
                  <a:lnTo>
                    <a:pt x="598" y="80"/>
                  </a:lnTo>
                  <a:lnTo>
                    <a:pt x="582" y="69"/>
                  </a:lnTo>
                  <a:lnTo>
                    <a:pt x="564" y="60"/>
                  </a:lnTo>
                  <a:lnTo>
                    <a:pt x="546" y="52"/>
                  </a:lnTo>
                  <a:lnTo>
                    <a:pt x="528" y="46"/>
                  </a:lnTo>
                  <a:lnTo>
                    <a:pt x="508" y="41"/>
                  </a:lnTo>
                  <a:lnTo>
                    <a:pt x="488" y="37"/>
                  </a:lnTo>
                  <a:lnTo>
                    <a:pt x="469" y="34"/>
                  </a:lnTo>
                  <a:lnTo>
                    <a:pt x="448" y="33"/>
                  </a:lnTo>
                  <a:lnTo>
                    <a:pt x="427" y="31"/>
                  </a:lnTo>
                  <a:lnTo>
                    <a:pt x="407" y="31"/>
                  </a:lnTo>
                  <a:lnTo>
                    <a:pt x="386" y="33"/>
                  </a:lnTo>
                  <a:lnTo>
                    <a:pt x="364" y="34"/>
                  </a:lnTo>
                  <a:lnTo>
                    <a:pt x="342" y="36"/>
                  </a:lnTo>
                  <a:lnTo>
                    <a:pt x="321" y="40"/>
                  </a:lnTo>
                  <a:lnTo>
                    <a:pt x="300" y="43"/>
                  </a:lnTo>
                  <a:lnTo>
                    <a:pt x="278" y="46"/>
                  </a:lnTo>
                  <a:lnTo>
                    <a:pt x="261" y="50"/>
                  </a:lnTo>
                  <a:lnTo>
                    <a:pt x="243" y="55"/>
                  </a:lnTo>
                  <a:lnTo>
                    <a:pt x="223" y="60"/>
                  </a:lnTo>
                  <a:lnTo>
                    <a:pt x="204" y="67"/>
                  </a:lnTo>
                  <a:lnTo>
                    <a:pt x="182" y="75"/>
                  </a:lnTo>
                  <a:lnTo>
                    <a:pt x="161" y="84"/>
                  </a:lnTo>
                  <a:lnTo>
                    <a:pt x="139" y="94"/>
                  </a:lnTo>
                  <a:lnTo>
                    <a:pt x="120" y="105"/>
                  </a:lnTo>
                  <a:lnTo>
                    <a:pt x="100" y="117"/>
                  </a:lnTo>
                  <a:lnTo>
                    <a:pt x="82" y="129"/>
                  </a:lnTo>
                  <a:lnTo>
                    <a:pt x="66" y="143"/>
                  </a:lnTo>
                  <a:lnTo>
                    <a:pt x="52" y="157"/>
                  </a:lnTo>
                  <a:lnTo>
                    <a:pt x="40" y="171"/>
                  </a:lnTo>
                  <a:lnTo>
                    <a:pt x="32" y="187"/>
                  </a:lnTo>
                  <a:lnTo>
                    <a:pt x="29" y="202"/>
                  </a:lnTo>
                  <a:lnTo>
                    <a:pt x="28" y="218"/>
                  </a:lnTo>
                  <a:lnTo>
                    <a:pt x="31" y="232"/>
                  </a:lnTo>
                  <a:lnTo>
                    <a:pt x="40" y="245"/>
                  </a:lnTo>
                  <a:lnTo>
                    <a:pt x="55" y="257"/>
                  </a:lnTo>
                  <a:lnTo>
                    <a:pt x="74" y="267"/>
                  </a:lnTo>
                  <a:lnTo>
                    <a:pt x="91" y="276"/>
                  </a:lnTo>
                  <a:lnTo>
                    <a:pt x="106" y="282"/>
                  </a:lnTo>
                  <a:lnTo>
                    <a:pt x="117" y="287"/>
                  </a:lnTo>
                  <a:lnTo>
                    <a:pt x="122" y="290"/>
                  </a:lnTo>
                  <a:lnTo>
                    <a:pt x="90" y="289"/>
                  </a:lnTo>
                  <a:lnTo>
                    <a:pt x="62" y="283"/>
                  </a:lnTo>
                  <a:lnTo>
                    <a:pt x="40" y="274"/>
                  </a:lnTo>
                  <a:lnTo>
                    <a:pt x="24" y="262"/>
                  </a:lnTo>
                  <a:lnTo>
                    <a:pt x="13" y="248"/>
                  </a:lnTo>
                  <a:lnTo>
                    <a:pt x="5" y="233"/>
                  </a:lnTo>
                  <a:lnTo>
                    <a:pt x="1" y="217"/>
                  </a:lnTo>
                  <a:lnTo>
                    <a:pt x="0" y="201"/>
                  </a:lnTo>
                  <a:lnTo>
                    <a:pt x="6" y="170"/>
                  </a:lnTo>
                  <a:lnTo>
                    <a:pt x="20" y="142"/>
                  </a:lnTo>
                  <a:lnTo>
                    <a:pt x="40" y="119"/>
                  </a:lnTo>
                  <a:lnTo>
                    <a:pt x="64" y="99"/>
                  </a:lnTo>
                  <a:lnTo>
                    <a:pt x="92" y="83"/>
                  </a:lnTo>
                  <a:lnTo>
                    <a:pt x="121" y="68"/>
                  </a:lnTo>
                  <a:lnTo>
                    <a:pt x="150" y="55"/>
                  </a:lnTo>
                  <a:lnTo>
                    <a:pt x="177" y="42"/>
                  </a:lnTo>
                  <a:lnTo>
                    <a:pt x="197" y="36"/>
                  </a:lnTo>
                  <a:lnTo>
                    <a:pt x="217" y="30"/>
                  </a:lnTo>
                  <a:lnTo>
                    <a:pt x="236" y="26"/>
                  </a:lnTo>
                  <a:lnTo>
                    <a:pt x="256" y="20"/>
                  </a:lnTo>
                  <a:lnTo>
                    <a:pt x="276" y="16"/>
                  </a:lnTo>
                  <a:lnTo>
                    <a:pt x="296" y="12"/>
                  </a:lnTo>
                  <a:lnTo>
                    <a:pt x="316" y="8"/>
                  </a:lnTo>
                  <a:lnTo>
                    <a:pt x="335" y="6"/>
                  </a:lnTo>
                  <a:lnTo>
                    <a:pt x="356" y="4"/>
                  </a:lnTo>
                  <a:lnTo>
                    <a:pt x="376" y="3"/>
                  </a:lnTo>
                  <a:lnTo>
                    <a:pt x="396" y="1"/>
                  </a:lnTo>
                  <a:lnTo>
                    <a:pt x="417" y="0"/>
                  </a:lnTo>
                  <a:lnTo>
                    <a:pt x="438" y="1"/>
                  </a:lnTo>
                  <a:lnTo>
                    <a:pt x="458" y="3"/>
                  </a:lnTo>
                  <a:lnTo>
                    <a:pt x="479" y="5"/>
                  </a:lnTo>
                  <a:lnTo>
                    <a:pt x="500" y="7"/>
                  </a:lnTo>
                  <a:lnTo>
                    <a:pt x="518" y="11"/>
                  </a:lnTo>
                  <a:lnTo>
                    <a:pt x="537" y="14"/>
                  </a:lnTo>
                  <a:lnTo>
                    <a:pt x="555" y="19"/>
                  </a:lnTo>
                  <a:lnTo>
                    <a:pt x="574" y="26"/>
                  </a:lnTo>
                  <a:lnTo>
                    <a:pt x="590" y="35"/>
                  </a:lnTo>
                  <a:lnTo>
                    <a:pt x="605" y="45"/>
                  </a:lnTo>
                  <a:lnTo>
                    <a:pt x="616" y="59"/>
                  </a:lnTo>
                  <a:lnTo>
                    <a:pt x="626" y="7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Freeform 41"/>
            <p:cNvSpPr>
              <a:spLocks/>
            </p:cNvSpPr>
            <p:nvPr/>
          </p:nvSpPr>
          <p:spPr bwMode="auto">
            <a:xfrm>
              <a:off x="3913157" y="1399175"/>
              <a:ext cx="563722" cy="107838"/>
            </a:xfrm>
            <a:custGeom>
              <a:avLst/>
              <a:gdLst>
                <a:gd name="T0" fmla="*/ 572 w 572"/>
                <a:gd name="T1" fmla="*/ 55 h 168"/>
                <a:gd name="T2" fmla="*/ 567 w 572"/>
                <a:gd name="T3" fmla="*/ 65 h 168"/>
                <a:gd name="T4" fmla="*/ 549 w 572"/>
                <a:gd name="T5" fmla="*/ 60 h 168"/>
                <a:gd name="T6" fmla="*/ 510 w 572"/>
                <a:gd name="T7" fmla="*/ 42 h 168"/>
                <a:gd name="T8" fmla="*/ 457 w 572"/>
                <a:gd name="T9" fmla="*/ 30 h 168"/>
                <a:gd name="T10" fmla="*/ 394 w 572"/>
                <a:gd name="T11" fmla="*/ 25 h 168"/>
                <a:gd name="T12" fmla="*/ 325 w 572"/>
                <a:gd name="T13" fmla="*/ 26 h 168"/>
                <a:gd name="T14" fmla="*/ 253 w 572"/>
                <a:gd name="T15" fmla="*/ 36 h 168"/>
                <a:gd name="T16" fmla="*/ 182 w 572"/>
                <a:gd name="T17" fmla="*/ 55 h 168"/>
                <a:gd name="T18" fmla="*/ 115 w 572"/>
                <a:gd name="T19" fmla="*/ 85 h 168"/>
                <a:gd name="T20" fmla="*/ 75 w 572"/>
                <a:gd name="T21" fmla="*/ 110 h 168"/>
                <a:gd name="T22" fmla="*/ 53 w 572"/>
                <a:gd name="T23" fmla="*/ 125 h 168"/>
                <a:gd name="T24" fmla="*/ 33 w 572"/>
                <a:gd name="T25" fmla="*/ 140 h 168"/>
                <a:gd name="T26" fmla="*/ 15 w 572"/>
                <a:gd name="T27" fmla="*/ 159 h 168"/>
                <a:gd name="T28" fmla="*/ 6 w 572"/>
                <a:gd name="T29" fmla="*/ 161 h 168"/>
                <a:gd name="T30" fmla="*/ 3 w 572"/>
                <a:gd name="T31" fmla="*/ 149 h 168"/>
                <a:gd name="T32" fmla="*/ 22 w 572"/>
                <a:gd name="T33" fmla="*/ 125 h 168"/>
                <a:gd name="T34" fmla="*/ 66 w 572"/>
                <a:gd name="T35" fmla="*/ 91 h 168"/>
                <a:gd name="T36" fmla="*/ 109 w 572"/>
                <a:gd name="T37" fmla="*/ 63 h 168"/>
                <a:gd name="T38" fmla="*/ 153 w 572"/>
                <a:gd name="T39" fmla="*/ 41 h 168"/>
                <a:gd name="T40" fmla="*/ 198 w 572"/>
                <a:gd name="T41" fmla="*/ 26 h 168"/>
                <a:gd name="T42" fmla="*/ 244 w 572"/>
                <a:gd name="T43" fmla="*/ 15 h 168"/>
                <a:gd name="T44" fmla="*/ 291 w 572"/>
                <a:gd name="T45" fmla="*/ 7 h 168"/>
                <a:gd name="T46" fmla="*/ 339 w 572"/>
                <a:gd name="T47" fmla="*/ 2 h 168"/>
                <a:gd name="T48" fmla="*/ 378 w 572"/>
                <a:gd name="T49" fmla="*/ 0 h 168"/>
                <a:gd name="T50" fmla="*/ 408 w 572"/>
                <a:gd name="T51" fmla="*/ 1 h 168"/>
                <a:gd name="T52" fmla="*/ 437 w 572"/>
                <a:gd name="T53" fmla="*/ 4 h 168"/>
                <a:gd name="T54" fmla="*/ 464 w 572"/>
                <a:gd name="T55" fmla="*/ 8 h 168"/>
                <a:gd name="T56" fmla="*/ 491 w 572"/>
                <a:gd name="T57" fmla="*/ 13 h 168"/>
                <a:gd name="T58" fmla="*/ 516 w 572"/>
                <a:gd name="T59" fmla="*/ 22 h 168"/>
                <a:gd name="T60" fmla="*/ 539 w 572"/>
                <a:gd name="T61" fmla="*/ 32 h 168"/>
                <a:gd name="T62" fmla="*/ 561 w 572"/>
                <a:gd name="T63"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168">
                  <a:moveTo>
                    <a:pt x="571" y="50"/>
                  </a:moveTo>
                  <a:lnTo>
                    <a:pt x="572" y="55"/>
                  </a:lnTo>
                  <a:lnTo>
                    <a:pt x="570" y="60"/>
                  </a:lnTo>
                  <a:lnTo>
                    <a:pt x="567" y="65"/>
                  </a:lnTo>
                  <a:lnTo>
                    <a:pt x="563" y="70"/>
                  </a:lnTo>
                  <a:lnTo>
                    <a:pt x="549" y="60"/>
                  </a:lnTo>
                  <a:lnTo>
                    <a:pt x="532" y="50"/>
                  </a:lnTo>
                  <a:lnTo>
                    <a:pt x="510" y="42"/>
                  </a:lnTo>
                  <a:lnTo>
                    <a:pt x="485" y="35"/>
                  </a:lnTo>
                  <a:lnTo>
                    <a:pt x="457" y="30"/>
                  </a:lnTo>
                  <a:lnTo>
                    <a:pt x="426" y="26"/>
                  </a:lnTo>
                  <a:lnTo>
                    <a:pt x="394" y="25"/>
                  </a:lnTo>
                  <a:lnTo>
                    <a:pt x="360" y="24"/>
                  </a:lnTo>
                  <a:lnTo>
                    <a:pt x="325" y="26"/>
                  </a:lnTo>
                  <a:lnTo>
                    <a:pt x="289" y="31"/>
                  </a:lnTo>
                  <a:lnTo>
                    <a:pt x="253" y="36"/>
                  </a:lnTo>
                  <a:lnTo>
                    <a:pt x="216" y="45"/>
                  </a:lnTo>
                  <a:lnTo>
                    <a:pt x="182" y="55"/>
                  </a:lnTo>
                  <a:lnTo>
                    <a:pt x="147" y="69"/>
                  </a:lnTo>
                  <a:lnTo>
                    <a:pt x="115" y="85"/>
                  </a:lnTo>
                  <a:lnTo>
                    <a:pt x="85" y="103"/>
                  </a:lnTo>
                  <a:lnTo>
                    <a:pt x="75" y="110"/>
                  </a:lnTo>
                  <a:lnTo>
                    <a:pt x="64" y="117"/>
                  </a:lnTo>
                  <a:lnTo>
                    <a:pt x="53" y="125"/>
                  </a:lnTo>
                  <a:lnTo>
                    <a:pt x="44" y="132"/>
                  </a:lnTo>
                  <a:lnTo>
                    <a:pt x="33" y="140"/>
                  </a:lnTo>
                  <a:lnTo>
                    <a:pt x="24" y="149"/>
                  </a:lnTo>
                  <a:lnTo>
                    <a:pt x="15" y="159"/>
                  </a:lnTo>
                  <a:lnTo>
                    <a:pt x="8" y="168"/>
                  </a:lnTo>
                  <a:lnTo>
                    <a:pt x="6" y="161"/>
                  </a:lnTo>
                  <a:lnTo>
                    <a:pt x="5" y="155"/>
                  </a:lnTo>
                  <a:lnTo>
                    <a:pt x="3" y="149"/>
                  </a:lnTo>
                  <a:lnTo>
                    <a:pt x="0" y="146"/>
                  </a:lnTo>
                  <a:lnTo>
                    <a:pt x="22" y="125"/>
                  </a:lnTo>
                  <a:lnTo>
                    <a:pt x="44" y="107"/>
                  </a:lnTo>
                  <a:lnTo>
                    <a:pt x="66" y="91"/>
                  </a:lnTo>
                  <a:lnTo>
                    <a:pt x="87" y="76"/>
                  </a:lnTo>
                  <a:lnTo>
                    <a:pt x="109" y="63"/>
                  </a:lnTo>
                  <a:lnTo>
                    <a:pt x="131" y="51"/>
                  </a:lnTo>
                  <a:lnTo>
                    <a:pt x="153" y="41"/>
                  </a:lnTo>
                  <a:lnTo>
                    <a:pt x="176" y="33"/>
                  </a:lnTo>
                  <a:lnTo>
                    <a:pt x="198" y="26"/>
                  </a:lnTo>
                  <a:lnTo>
                    <a:pt x="221" y="19"/>
                  </a:lnTo>
                  <a:lnTo>
                    <a:pt x="244" y="15"/>
                  </a:lnTo>
                  <a:lnTo>
                    <a:pt x="267" y="10"/>
                  </a:lnTo>
                  <a:lnTo>
                    <a:pt x="291" y="7"/>
                  </a:lnTo>
                  <a:lnTo>
                    <a:pt x="314" y="4"/>
                  </a:lnTo>
                  <a:lnTo>
                    <a:pt x="339" y="2"/>
                  </a:lnTo>
                  <a:lnTo>
                    <a:pt x="363" y="0"/>
                  </a:lnTo>
                  <a:lnTo>
                    <a:pt x="378" y="0"/>
                  </a:lnTo>
                  <a:lnTo>
                    <a:pt x="393" y="1"/>
                  </a:lnTo>
                  <a:lnTo>
                    <a:pt x="408" y="1"/>
                  </a:lnTo>
                  <a:lnTo>
                    <a:pt x="422" y="2"/>
                  </a:lnTo>
                  <a:lnTo>
                    <a:pt x="437" y="4"/>
                  </a:lnTo>
                  <a:lnTo>
                    <a:pt x="450" y="5"/>
                  </a:lnTo>
                  <a:lnTo>
                    <a:pt x="464" y="8"/>
                  </a:lnTo>
                  <a:lnTo>
                    <a:pt x="478" y="11"/>
                  </a:lnTo>
                  <a:lnTo>
                    <a:pt x="491" y="13"/>
                  </a:lnTo>
                  <a:lnTo>
                    <a:pt x="503" y="18"/>
                  </a:lnTo>
                  <a:lnTo>
                    <a:pt x="516" y="22"/>
                  </a:lnTo>
                  <a:lnTo>
                    <a:pt x="528" y="26"/>
                  </a:lnTo>
                  <a:lnTo>
                    <a:pt x="539" y="32"/>
                  </a:lnTo>
                  <a:lnTo>
                    <a:pt x="551" y="38"/>
                  </a:lnTo>
                  <a:lnTo>
                    <a:pt x="561" y="43"/>
                  </a:lnTo>
                  <a:lnTo>
                    <a:pt x="571" y="5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64" name="Group 163"/>
          <p:cNvGrpSpPr/>
          <p:nvPr/>
        </p:nvGrpSpPr>
        <p:grpSpPr>
          <a:xfrm flipH="1">
            <a:off x="5424487" y="3887382"/>
            <a:ext cx="1174750" cy="1381351"/>
            <a:chOff x="3542598" y="233501"/>
            <a:chExt cx="1174750" cy="1381351"/>
          </a:xfrm>
        </p:grpSpPr>
        <p:sp>
          <p:nvSpPr>
            <p:cNvPr id="165" name="Freeform 11"/>
            <p:cNvSpPr>
              <a:spLocks/>
            </p:cNvSpPr>
            <p:nvPr/>
          </p:nvSpPr>
          <p:spPr bwMode="auto">
            <a:xfrm>
              <a:off x="3542598" y="621202"/>
              <a:ext cx="309455" cy="421081"/>
            </a:xfrm>
            <a:custGeom>
              <a:avLst/>
              <a:gdLst>
                <a:gd name="T0" fmla="*/ 224 w 316"/>
                <a:gd name="T1" fmla="*/ 0 h 330"/>
                <a:gd name="T2" fmla="*/ 219 w 316"/>
                <a:gd name="T3" fmla="*/ 1 h 330"/>
                <a:gd name="T4" fmla="*/ 208 w 316"/>
                <a:gd name="T5" fmla="*/ 3 h 330"/>
                <a:gd name="T6" fmla="*/ 189 w 316"/>
                <a:gd name="T7" fmla="*/ 6 h 330"/>
                <a:gd name="T8" fmla="*/ 168 w 316"/>
                <a:gd name="T9" fmla="*/ 9 h 330"/>
                <a:gd name="T10" fmla="*/ 145 w 316"/>
                <a:gd name="T11" fmla="*/ 14 h 330"/>
                <a:gd name="T12" fmla="*/ 123 w 316"/>
                <a:gd name="T13" fmla="*/ 19 h 330"/>
                <a:gd name="T14" fmla="*/ 104 w 316"/>
                <a:gd name="T15" fmla="*/ 24 h 330"/>
                <a:gd name="T16" fmla="*/ 89 w 316"/>
                <a:gd name="T17" fmla="*/ 29 h 330"/>
                <a:gd name="T18" fmla="*/ 76 w 316"/>
                <a:gd name="T19" fmla="*/ 35 h 330"/>
                <a:gd name="T20" fmla="*/ 62 w 316"/>
                <a:gd name="T21" fmla="*/ 44 h 330"/>
                <a:gd name="T22" fmla="*/ 49 w 316"/>
                <a:gd name="T23" fmla="*/ 54 h 330"/>
                <a:gd name="T24" fmla="*/ 35 w 316"/>
                <a:gd name="T25" fmla="*/ 66 h 330"/>
                <a:gd name="T26" fmla="*/ 23 w 316"/>
                <a:gd name="T27" fmla="*/ 76 h 330"/>
                <a:gd name="T28" fmla="*/ 13 w 316"/>
                <a:gd name="T29" fmla="*/ 87 h 330"/>
                <a:gd name="T30" fmla="*/ 6 w 316"/>
                <a:gd name="T31" fmla="*/ 95 h 330"/>
                <a:gd name="T32" fmla="*/ 2 w 316"/>
                <a:gd name="T33" fmla="*/ 99 h 330"/>
                <a:gd name="T34" fmla="*/ 0 w 316"/>
                <a:gd name="T35" fmla="*/ 112 h 330"/>
                <a:gd name="T36" fmla="*/ 1 w 316"/>
                <a:gd name="T37" fmla="*/ 131 h 330"/>
                <a:gd name="T38" fmla="*/ 5 w 316"/>
                <a:gd name="T39" fmla="*/ 152 h 330"/>
                <a:gd name="T40" fmla="*/ 12 w 316"/>
                <a:gd name="T41" fmla="*/ 173 h 330"/>
                <a:gd name="T42" fmla="*/ 16 w 316"/>
                <a:gd name="T43" fmla="*/ 182 h 330"/>
                <a:gd name="T44" fmla="*/ 21 w 316"/>
                <a:gd name="T45" fmla="*/ 189 h 330"/>
                <a:gd name="T46" fmla="*/ 26 w 316"/>
                <a:gd name="T47" fmla="*/ 194 h 330"/>
                <a:gd name="T48" fmla="*/ 31 w 316"/>
                <a:gd name="T49" fmla="*/ 199 h 330"/>
                <a:gd name="T50" fmla="*/ 38 w 316"/>
                <a:gd name="T51" fmla="*/ 202 h 330"/>
                <a:gd name="T52" fmla="*/ 45 w 316"/>
                <a:gd name="T53" fmla="*/ 204 h 330"/>
                <a:gd name="T54" fmla="*/ 53 w 316"/>
                <a:gd name="T55" fmla="*/ 207 h 330"/>
                <a:gd name="T56" fmla="*/ 64 w 316"/>
                <a:gd name="T57" fmla="*/ 209 h 330"/>
                <a:gd name="T58" fmla="*/ 74 w 316"/>
                <a:gd name="T59" fmla="*/ 210 h 330"/>
                <a:gd name="T60" fmla="*/ 84 w 316"/>
                <a:gd name="T61" fmla="*/ 209 h 330"/>
                <a:gd name="T62" fmla="*/ 96 w 316"/>
                <a:gd name="T63" fmla="*/ 208 h 330"/>
                <a:gd name="T64" fmla="*/ 108 w 316"/>
                <a:gd name="T65" fmla="*/ 207 h 330"/>
                <a:gd name="T66" fmla="*/ 123 w 316"/>
                <a:gd name="T67" fmla="*/ 207 h 330"/>
                <a:gd name="T68" fmla="*/ 142 w 316"/>
                <a:gd name="T69" fmla="*/ 210 h 330"/>
                <a:gd name="T70" fmla="*/ 164 w 316"/>
                <a:gd name="T71" fmla="*/ 217 h 330"/>
                <a:gd name="T72" fmla="*/ 191 w 316"/>
                <a:gd name="T73" fmla="*/ 228 h 330"/>
                <a:gd name="T74" fmla="*/ 219 w 316"/>
                <a:gd name="T75" fmla="*/ 243 h 330"/>
                <a:gd name="T76" fmla="*/ 244 w 316"/>
                <a:gd name="T77" fmla="*/ 261 h 330"/>
                <a:gd name="T78" fmla="*/ 265 w 316"/>
                <a:gd name="T79" fmla="*/ 277 h 330"/>
                <a:gd name="T80" fmla="*/ 284 w 316"/>
                <a:gd name="T81" fmla="*/ 293 h 330"/>
                <a:gd name="T82" fmla="*/ 297 w 316"/>
                <a:gd name="T83" fmla="*/ 308 h 330"/>
                <a:gd name="T84" fmla="*/ 308 w 316"/>
                <a:gd name="T85" fmla="*/ 320 h 330"/>
                <a:gd name="T86" fmla="*/ 314 w 316"/>
                <a:gd name="T87" fmla="*/ 328 h 330"/>
                <a:gd name="T88" fmla="*/ 316 w 316"/>
                <a:gd name="T89" fmla="*/ 330 h 330"/>
                <a:gd name="T90" fmla="*/ 300 w 316"/>
                <a:gd name="T91" fmla="*/ 189 h 330"/>
                <a:gd name="T92" fmla="*/ 168 w 316"/>
                <a:gd name="T93" fmla="*/ 119 h 330"/>
                <a:gd name="T94" fmla="*/ 278 w 316"/>
                <a:gd name="T95" fmla="*/ 97 h 330"/>
                <a:gd name="T96" fmla="*/ 274 w 316"/>
                <a:gd name="T97" fmla="*/ 11 h 330"/>
                <a:gd name="T98" fmla="*/ 224 w 316"/>
                <a:gd name="T9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6" h="330">
                  <a:moveTo>
                    <a:pt x="224" y="0"/>
                  </a:moveTo>
                  <a:lnTo>
                    <a:pt x="219" y="1"/>
                  </a:lnTo>
                  <a:lnTo>
                    <a:pt x="208" y="3"/>
                  </a:lnTo>
                  <a:lnTo>
                    <a:pt x="189" y="6"/>
                  </a:lnTo>
                  <a:lnTo>
                    <a:pt x="168" y="9"/>
                  </a:lnTo>
                  <a:lnTo>
                    <a:pt x="145" y="14"/>
                  </a:lnTo>
                  <a:lnTo>
                    <a:pt x="123" y="19"/>
                  </a:lnTo>
                  <a:lnTo>
                    <a:pt x="104" y="24"/>
                  </a:lnTo>
                  <a:lnTo>
                    <a:pt x="89" y="29"/>
                  </a:lnTo>
                  <a:lnTo>
                    <a:pt x="76" y="35"/>
                  </a:lnTo>
                  <a:lnTo>
                    <a:pt x="62" y="44"/>
                  </a:lnTo>
                  <a:lnTo>
                    <a:pt x="49" y="54"/>
                  </a:lnTo>
                  <a:lnTo>
                    <a:pt x="35" y="66"/>
                  </a:lnTo>
                  <a:lnTo>
                    <a:pt x="23" y="76"/>
                  </a:lnTo>
                  <a:lnTo>
                    <a:pt x="13" y="87"/>
                  </a:lnTo>
                  <a:lnTo>
                    <a:pt x="6" y="95"/>
                  </a:lnTo>
                  <a:lnTo>
                    <a:pt x="2" y="99"/>
                  </a:lnTo>
                  <a:lnTo>
                    <a:pt x="0" y="112"/>
                  </a:lnTo>
                  <a:lnTo>
                    <a:pt x="1" y="131"/>
                  </a:lnTo>
                  <a:lnTo>
                    <a:pt x="5" y="152"/>
                  </a:lnTo>
                  <a:lnTo>
                    <a:pt x="12" y="173"/>
                  </a:lnTo>
                  <a:lnTo>
                    <a:pt x="16" y="182"/>
                  </a:lnTo>
                  <a:lnTo>
                    <a:pt x="21" y="189"/>
                  </a:lnTo>
                  <a:lnTo>
                    <a:pt x="26" y="194"/>
                  </a:lnTo>
                  <a:lnTo>
                    <a:pt x="31" y="199"/>
                  </a:lnTo>
                  <a:lnTo>
                    <a:pt x="38" y="202"/>
                  </a:lnTo>
                  <a:lnTo>
                    <a:pt x="45" y="204"/>
                  </a:lnTo>
                  <a:lnTo>
                    <a:pt x="53" y="207"/>
                  </a:lnTo>
                  <a:lnTo>
                    <a:pt x="64" y="209"/>
                  </a:lnTo>
                  <a:lnTo>
                    <a:pt x="74" y="210"/>
                  </a:lnTo>
                  <a:lnTo>
                    <a:pt x="84" y="209"/>
                  </a:lnTo>
                  <a:lnTo>
                    <a:pt x="96" y="208"/>
                  </a:lnTo>
                  <a:lnTo>
                    <a:pt x="108" y="207"/>
                  </a:lnTo>
                  <a:lnTo>
                    <a:pt x="123" y="207"/>
                  </a:lnTo>
                  <a:lnTo>
                    <a:pt x="142" y="210"/>
                  </a:lnTo>
                  <a:lnTo>
                    <a:pt x="164" y="217"/>
                  </a:lnTo>
                  <a:lnTo>
                    <a:pt x="191" y="228"/>
                  </a:lnTo>
                  <a:lnTo>
                    <a:pt x="219" y="243"/>
                  </a:lnTo>
                  <a:lnTo>
                    <a:pt x="244" y="261"/>
                  </a:lnTo>
                  <a:lnTo>
                    <a:pt x="265" y="277"/>
                  </a:lnTo>
                  <a:lnTo>
                    <a:pt x="284" y="293"/>
                  </a:lnTo>
                  <a:lnTo>
                    <a:pt x="297" y="308"/>
                  </a:lnTo>
                  <a:lnTo>
                    <a:pt x="308" y="320"/>
                  </a:lnTo>
                  <a:lnTo>
                    <a:pt x="314" y="328"/>
                  </a:lnTo>
                  <a:lnTo>
                    <a:pt x="316" y="330"/>
                  </a:lnTo>
                  <a:lnTo>
                    <a:pt x="300" y="189"/>
                  </a:lnTo>
                  <a:lnTo>
                    <a:pt x="168" y="119"/>
                  </a:lnTo>
                  <a:lnTo>
                    <a:pt x="278" y="97"/>
                  </a:lnTo>
                  <a:lnTo>
                    <a:pt x="274" y="11"/>
                  </a:lnTo>
                  <a:lnTo>
                    <a:pt x="224"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6" name="Freeform 12"/>
            <p:cNvSpPr>
              <a:spLocks/>
            </p:cNvSpPr>
            <p:nvPr/>
          </p:nvSpPr>
          <p:spPr bwMode="auto">
            <a:xfrm>
              <a:off x="4417747" y="446608"/>
              <a:ext cx="299601" cy="464730"/>
            </a:xfrm>
            <a:custGeom>
              <a:avLst/>
              <a:gdLst>
                <a:gd name="T0" fmla="*/ 44 w 303"/>
                <a:gd name="T1" fmla="*/ 19 h 361"/>
                <a:gd name="T2" fmla="*/ 49 w 303"/>
                <a:gd name="T3" fmla="*/ 18 h 361"/>
                <a:gd name="T4" fmla="*/ 61 w 303"/>
                <a:gd name="T5" fmla="*/ 15 h 361"/>
                <a:gd name="T6" fmla="*/ 78 w 303"/>
                <a:gd name="T7" fmla="*/ 13 h 361"/>
                <a:gd name="T8" fmla="*/ 100 w 303"/>
                <a:gd name="T9" fmla="*/ 10 h 361"/>
                <a:gd name="T10" fmla="*/ 122 w 303"/>
                <a:gd name="T11" fmla="*/ 6 h 361"/>
                <a:gd name="T12" fmla="*/ 145 w 303"/>
                <a:gd name="T13" fmla="*/ 3 h 361"/>
                <a:gd name="T14" fmla="*/ 164 w 303"/>
                <a:gd name="T15" fmla="*/ 0 h 361"/>
                <a:gd name="T16" fmla="*/ 180 w 303"/>
                <a:gd name="T17" fmla="*/ 0 h 361"/>
                <a:gd name="T18" fmla="*/ 194 w 303"/>
                <a:gd name="T19" fmla="*/ 2 h 361"/>
                <a:gd name="T20" fmla="*/ 210 w 303"/>
                <a:gd name="T21" fmla="*/ 5 h 361"/>
                <a:gd name="T22" fmla="*/ 228 w 303"/>
                <a:gd name="T23" fmla="*/ 11 h 361"/>
                <a:gd name="T24" fmla="*/ 244 w 303"/>
                <a:gd name="T25" fmla="*/ 17 h 361"/>
                <a:gd name="T26" fmla="*/ 259 w 303"/>
                <a:gd name="T27" fmla="*/ 22 h 361"/>
                <a:gd name="T28" fmla="*/ 271 w 303"/>
                <a:gd name="T29" fmla="*/ 28 h 361"/>
                <a:gd name="T30" fmla="*/ 282 w 303"/>
                <a:gd name="T31" fmla="*/ 34 h 361"/>
                <a:gd name="T32" fmla="*/ 286 w 303"/>
                <a:gd name="T33" fmla="*/ 37 h 361"/>
                <a:gd name="T34" fmla="*/ 292 w 303"/>
                <a:gd name="T35" fmla="*/ 48 h 361"/>
                <a:gd name="T36" fmla="*/ 298 w 303"/>
                <a:gd name="T37" fmla="*/ 66 h 361"/>
                <a:gd name="T38" fmla="*/ 301 w 303"/>
                <a:gd name="T39" fmla="*/ 88 h 361"/>
                <a:gd name="T40" fmla="*/ 303 w 303"/>
                <a:gd name="T41" fmla="*/ 110 h 361"/>
                <a:gd name="T42" fmla="*/ 298 w 303"/>
                <a:gd name="T43" fmla="*/ 120 h 361"/>
                <a:gd name="T44" fmla="*/ 286 w 303"/>
                <a:gd name="T45" fmla="*/ 131 h 361"/>
                <a:gd name="T46" fmla="*/ 269 w 303"/>
                <a:gd name="T47" fmla="*/ 141 h 361"/>
                <a:gd name="T48" fmla="*/ 250 w 303"/>
                <a:gd name="T49" fmla="*/ 153 h 361"/>
                <a:gd name="T50" fmla="*/ 225 w 303"/>
                <a:gd name="T51" fmla="*/ 166 h 361"/>
                <a:gd name="T52" fmla="*/ 201 w 303"/>
                <a:gd name="T53" fmla="*/ 181 h 361"/>
                <a:gd name="T54" fmla="*/ 176 w 303"/>
                <a:gd name="T55" fmla="*/ 200 h 361"/>
                <a:gd name="T56" fmla="*/ 152 w 303"/>
                <a:gd name="T57" fmla="*/ 222 h 361"/>
                <a:gd name="T58" fmla="*/ 130 w 303"/>
                <a:gd name="T59" fmla="*/ 246 h 361"/>
                <a:gd name="T60" fmla="*/ 112 w 303"/>
                <a:gd name="T61" fmla="*/ 270 h 361"/>
                <a:gd name="T62" fmla="*/ 97 w 303"/>
                <a:gd name="T63" fmla="*/ 293 h 361"/>
                <a:gd name="T64" fmla="*/ 87 w 303"/>
                <a:gd name="T65" fmla="*/ 315 h 361"/>
                <a:gd name="T66" fmla="*/ 79 w 303"/>
                <a:gd name="T67" fmla="*/ 334 h 361"/>
                <a:gd name="T68" fmla="*/ 73 w 303"/>
                <a:gd name="T69" fmla="*/ 349 h 361"/>
                <a:gd name="T70" fmla="*/ 70 w 303"/>
                <a:gd name="T71" fmla="*/ 358 h 361"/>
                <a:gd name="T72" fmla="*/ 69 w 303"/>
                <a:gd name="T73" fmla="*/ 361 h 361"/>
                <a:gd name="T74" fmla="*/ 36 w 303"/>
                <a:gd name="T75" fmla="*/ 223 h 361"/>
                <a:gd name="T76" fmla="*/ 136 w 303"/>
                <a:gd name="T77" fmla="*/ 112 h 361"/>
                <a:gd name="T78" fmla="*/ 26 w 303"/>
                <a:gd name="T79" fmla="*/ 128 h 361"/>
                <a:gd name="T80" fmla="*/ 0 w 303"/>
                <a:gd name="T81" fmla="*/ 45 h 361"/>
                <a:gd name="T82" fmla="*/ 44 w 303"/>
                <a:gd name="T83" fmla="*/ 1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361">
                  <a:moveTo>
                    <a:pt x="44" y="19"/>
                  </a:moveTo>
                  <a:lnTo>
                    <a:pt x="49" y="18"/>
                  </a:lnTo>
                  <a:lnTo>
                    <a:pt x="61" y="15"/>
                  </a:lnTo>
                  <a:lnTo>
                    <a:pt x="78" y="13"/>
                  </a:lnTo>
                  <a:lnTo>
                    <a:pt x="100" y="10"/>
                  </a:lnTo>
                  <a:lnTo>
                    <a:pt x="122" y="6"/>
                  </a:lnTo>
                  <a:lnTo>
                    <a:pt x="145" y="3"/>
                  </a:lnTo>
                  <a:lnTo>
                    <a:pt x="164" y="0"/>
                  </a:lnTo>
                  <a:lnTo>
                    <a:pt x="180" y="0"/>
                  </a:lnTo>
                  <a:lnTo>
                    <a:pt x="194" y="2"/>
                  </a:lnTo>
                  <a:lnTo>
                    <a:pt x="210" y="5"/>
                  </a:lnTo>
                  <a:lnTo>
                    <a:pt x="228" y="11"/>
                  </a:lnTo>
                  <a:lnTo>
                    <a:pt x="244" y="17"/>
                  </a:lnTo>
                  <a:lnTo>
                    <a:pt x="259" y="22"/>
                  </a:lnTo>
                  <a:lnTo>
                    <a:pt x="271" y="28"/>
                  </a:lnTo>
                  <a:lnTo>
                    <a:pt x="282" y="34"/>
                  </a:lnTo>
                  <a:lnTo>
                    <a:pt x="286" y="37"/>
                  </a:lnTo>
                  <a:lnTo>
                    <a:pt x="292" y="48"/>
                  </a:lnTo>
                  <a:lnTo>
                    <a:pt x="298" y="66"/>
                  </a:lnTo>
                  <a:lnTo>
                    <a:pt x="301" y="88"/>
                  </a:lnTo>
                  <a:lnTo>
                    <a:pt x="303" y="110"/>
                  </a:lnTo>
                  <a:lnTo>
                    <a:pt x="298" y="120"/>
                  </a:lnTo>
                  <a:lnTo>
                    <a:pt x="286" y="131"/>
                  </a:lnTo>
                  <a:lnTo>
                    <a:pt x="269" y="141"/>
                  </a:lnTo>
                  <a:lnTo>
                    <a:pt x="250" y="153"/>
                  </a:lnTo>
                  <a:lnTo>
                    <a:pt x="225" y="166"/>
                  </a:lnTo>
                  <a:lnTo>
                    <a:pt x="201" y="181"/>
                  </a:lnTo>
                  <a:lnTo>
                    <a:pt x="176" y="200"/>
                  </a:lnTo>
                  <a:lnTo>
                    <a:pt x="152" y="222"/>
                  </a:lnTo>
                  <a:lnTo>
                    <a:pt x="130" y="246"/>
                  </a:lnTo>
                  <a:lnTo>
                    <a:pt x="112" y="270"/>
                  </a:lnTo>
                  <a:lnTo>
                    <a:pt x="97" y="293"/>
                  </a:lnTo>
                  <a:lnTo>
                    <a:pt x="87" y="315"/>
                  </a:lnTo>
                  <a:lnTo>
                    <a:pt x="79" y="334"/>
                  </a:lnTo>
                  <a:lnTo>
                    <a:pt x="73" y="349"/>
                  </a:lnTo>
                  <a:lnTo>
                    <a:pt x="70" y="358"/>
                  </a:lnTo>
                  <a:lnTo>
                    <a:pt x="69" y="361"/>
                  </a:lnTo>
                  <a:lnTo>
                    <a:pt x="36" y="223"/>
                  </a:lnTo>
                  <a:lnTo>
                    <a:pt x="136" y="112"/>
                  </a:lnTo>
                  <a:lnTo>
                    <a:pt x="26" y="128"/>
                  </a:lnTo>
                  <a:lnTo>
                    <a:pt x="0" y="45"/>
                  </a:lnTo>
                  <a:lnTo>
                    <a:pt x="44" y="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7" name="Freeform 14"/>
            <p:cNvSpPr>
              <a:spLocks/>
            </p:cNvSpPr>
            <p:nvPr/>
          </p:nvSpPr>
          <p:spPr bwMode="auto">
            <a:xfrm>
              <a:off x="3855997" y="1283635"/>
              <a:ext cx="689870" cy="331217"/>
            </a:xfrm>
            <a:custGeom>
              <a:avLst/>
              <a:gdLst>
                <a:gd name="T0" fmla="*/ 413 w 702"/>
                <a:gd name="T1" fmla="*/ 395 h 416"/>
                <a:gd name="T2" fmla="*/ 481 w 702"/>
                <a:gd name="T3" fmla="*/ 374 h 416"/>
                <a:gd name="T4" fmla="*/ 542 w 702"/>
                <a:gd name="T5" fmla="*/ 349 h 416"/>
                <a:gd name="T6" fmla="*/ 595 w 702"/>
                <a:gd name="T7" fmla="*/ 320 h 416"/>
                <a:gd name="T8" fmla="*/ 638 w 702"/>
                <a:gd name="T9" fmla="*/ 287 h 416"/>
                <a:gd name="T10" fmla="*/ 672 w 702"/>
                <a:gd name="T11" fmla="*/ 252 h 416"/>
                <a:gd name="T12" fmla="*/ 693 w 702"/>
                <a:gd name="T13" fmla="*/ 217 h 416"/>
                <a:gd name="T14" fmla="*/ 702 w 702"/>
                <a:gd name="T15" fmla="*/ 179 h 416"/>
                <a:gd name="T16" fmla="*/ 697 w 702"/>
                <a:gd name="T17" fmla="*/ 137 h 416"/>
                <a:gd name="T18" fmla="*/ 676 w 702"/>
                <a:gd name="T19" fmla="*/ 96 h 416"/>
                <a:gd name="T20" fmla="*/ 643 w 702"/>
                <a:gd name="T21" fmla="*/ 60 h 416"/>
                <a:gd name="T22" fmla="*/ 599 w 702"/>
                <a:gd name="T23" fmla="*/ 33 h 416"/>
                <a:gd name="T24" fmla="*/ 545 w 702"/>
                <a:gd name="T25" fmla="*/ 14 h 416"/>
                <a:gd name="T26" fmla="*/ 483 w 702"/>
                <a:gd name="T27" fmla="*/ 3 h 416"/>
                <a:gd name="T28" fmla="*/ 415 w 702"/>
                <a:gd name="T29" fmla="*/ 0 h 416"/>
                <a:gd name="T30" fmla="*/ 343 w 702"/>
                <a:gd name="T31" fmla="*/ 7 h 416"/>
                <a:gd name="T32" fmla="*/ 259 w 702"/>
                <a:gd name="T33" fmla="*/ 24 h 416"/>
                <a:gd name="T34" fmla="*/ 180 w 702"/>
                <a:gd name="T35" fmla="*/ 49 h 416"/>
                <a:gd name="T36" fmla="*/ 115 w 702"/>
                <a:gd name="T37" fmla="*/ 77 h 416"/>
                <a:gd name="T38" fmla="*/ 68 w 702"/>
                <a:gd name="T39" fmla="*/ 107 h 416"/>
                <a:gd name="T40" fmla="*/ 34 w 702"/>
                <a:gd name="T41" fmla="*/ 140 h 416"/>
                <a:gd name="T42" fmla="*/ 12 w 702"/>
                <a:gd name="T43" fmla="*/ 175 h 416"/>
                <a:gd name="T44" fmla="*/ 1 w 702"/>
                <a:gd name="T45" fmla="*/ 211 h 416"/>
                <a:gd name="T46" fmla="*/ 0 w 702"/>
                <a:gd name="T47" fmla="*/ 247 h 416"/>
                <a:gd name="T48" fmla="*/ 9 w 702"/>
                <a:gd name="T49" fmla="*/ 283 h 416"/>
                <a:gd name="T50" fmla="*/ 29 w 702"/>
                <a:gd name="T51" fmla="*/ 318 h 416"/>
                <a:gd name="T52" fmla="*/ 60 w 702"/>
                <a:gd name="T53" fmla="*/ 349 h 416"/>
                <a:gd name="T54" fmla="*/ 100 w 702"/>
                <a:gd name="T55" fmla="*/ 376 h 416"/>
                <a:gd name="T56" fmla="*/ 149 w 702"/>
                <a:gd name="T57" fmla="*/ 398 h 416"/>
                <a:gd name="T58" fmla="*/ 206 w 702"/>
                <a:gd name="T59" fmla="*/ 411 h 416"/>
                <a:gd name="T60" fmla="*/ 270 w 702"/>
                <a:gd name="T61" fmla="*/ 416 h 416"/>
                <a:gd name="T62" fmla="*/ 339 w 702"/>
                <a:gd name="T63" fmla="*/ 41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2" h="416">
                  <a:moveTo>
                    <a:pt x="376" y="404"/>
                  </a:moveTo>
                  <a:lnTo>
                    <a:pt x="413" y="395"/>
                  </a:lnTo>
                  <a:lnTo>
                    <a:pt x="447" y="386"/>
                  </a:lnTo>
                  <a:lnTo>
                    <a:pt x="481" y="374"/>
                  </a:lnTo>
                  <a:lnTo>
                    <a:pt x="513" y="362"/>
                  </a:lnTo>
                  <a:lnTo>
                    <a:pt x="542" y="349"/>
                  </a:lnTo>
                  <a:lnTo>
                    <a:pt x="569" y="335"/>
                  </a:lnTo>
                  <a:lnTo>
                    <a:pt x="595" y="320"/>
                  </a:lnTo>
                  <a:lnTo>
                    <a:pt x="618" y="304"/>
                  </a:lnTo>
                  <a:lnTo>
                    <a:pt x="638" y="287"/>
                  </a:lnTo>
                  <a:lnTo>
                    <a:pt x="656" y="271"/>
                  </a:lnTo>
                  <a:lnTo>
                    <a:pt x="672" y="252"/>
                  </a:lnTo>
                  <a:lnTo>
                    <a:pt x="683" y="235"/>
                  </a:lnTo>
                  <a:lnTo>
                    <a:pt x="693" y="217"/>
                  </a:lnTo>
                  <a:lnTo>
                    <a:pt x="699" y="198"/>
                  </a:lnTo>
                  <a:lnTo>
                    <a:pt x="702" y="179"/>
                  </a:lnTo>
                  <a:lnTo>
                    <a:pt x="702" y="160"/>
                  </a:lnTo>
                  <a:lnTo>
                    <a:pt x="697" y="137"/>
                  </a:lnTo>
                  <a:lnTo>
                    <a:pt x="689" y="115"/>
                  </a:lnTo>
                  <a:lnTo>
                    <a:pt x="676" y="96"/>
                  </a:lnTo>
                  <a:lnTo>
                    <a:pt x="661" y="77"/>
                  </a:lnTo>
                  <a:lnTo>
                    <a:pt x="643" y="60"/>
                  </a:lnTo>
                  <a:lnTo>
                    <a:pt x="622" y="46"/>
                  </a:lnTo>
                  <a:lnTo>
                    <a:pt x="599" y="33"/>
                  </a:lnTo>
                  <a:lnTo>
                    <a:pt x="573" y="23"/>
                  </a:lnTo>
                  <a:lnTo>
                    <a:pt x="545" y="14"/>
                  </a:lnTo>
                  <a:lnTo>
                    <a:pt x="515" y="7"/>
                  </a:lnTo>
                  <a:lnTo>
                    <a:pt x="483" y="3"/>
                  </a:lnTo>
                  <a:lnTo>
                    <a:pt x="449" y="0"/>
                  </a:lnTo>
                  <a:lnTo>
                    <a:pt x="415" y="0"/>
                  </a:lnTo>
                  <a:lnTo>
                    <a:pt x="380" y="2"/>
                  </a:lnTo>
                  <a:lnTo>
                    <a:pt x="343" y="7"/>
                  </a:lnTo>
                  <a:lnTo>
                    <a:pt x="307" y="14"/>
                  </a:lnTo>
                  <a:lnTo>
                    <a:pt x="259" y="24"/>
                  </a:lnTo>
                  <a:lnTo>
                    <a:pt x="218" y="37"/>
                  </a:lnTo>
                  <a:lnTo>
                    <a:pt x="180" y="49"/>
                  </a:lnTo>
                  <a:lnTo>
                    <a:pt x="145" y="62"/>
                  </a:lnTo>
                  <a:lnTo>
                    <a:pt x="115" y="77"/>
                  </a:lnTo>
                  <a:lnTo>
                    <a:pt x="90" y="92"/>
                  </a:lnTo>
                  <a:lnTo>
                    <a:pt x="68" y="107"/>
                  </a:lnTo>
                  <a:lnTo>
                    <a:pt x="49" y="123"/>
                  </a:lnTo>
                  <a:lnTo>
                    <a:pt x="34" y="140"/>
                  </a:lnTo>
                  <a:lnTo>
                    <a:pt x="21" y="158"/>
                  </a:lnTo>
                  <a:lnTo>
                    <a:pt x="12" y="175"/>
                  </a:lnTo>
                  <a:lnTo>
                    <a:pt x="5" y="192"/>
                  </a:lnTo>
                  <a:lnTo>
                    <a:pt x="1" y="211"/>
                  </a:lnTo>
                  <a:lnTo>
                    <a:pt x="0" y="228"/>
                  </a:lnTo>
                  <a:lnTo>
                    <a:pt x="0" y="247"/>
                  </a:lnTo>
                  <a:lnTo>
                    <a:pt x="4" y="265"/>
                  </a:lnTo>
                  <a:lnTo>
                    <a:pt x="9" y="283"/>
                  </a:lnTo>
                  <a:lnTo>
                    <a:pt x="17" y="301"/>
                  </a:lnTo>
                  <a:lnTo>
                    <a:pt x="29" y="318"/>
                  </a:lnTo>
                  <a:lnTo>
                    <a:pt x="43" y="334"/>
                  </a:lnTo>
                  <a:lnTo>
                    <a:pt x="60" y="349"/>
                  </a:lnTo>
                  <a:lnTo>
                    <a:pt x="78" y="363"/>
                  </a:lnTo>
                  <a:lnTo>
                    <a:pt x="100" y="376"/>
                  </a:lnTo>
                  <a:lnTo>
                    <a:pt x="123" y="387"/>
                  </a:lnTo>
                  <a:lnTo>
                    <a:pt x="149" y="398"/>
                  </a:lnTo>
                  <a:lnTo>
                    <a:pt x="176" y="406"/>
                  </a:lnTo>
                  <a:lnTo>
                    <a:pt x="206" y="411"/>
                  </a:lnTo>
                  <a:lnTo>
                    <a:pt x="237" y="415"/>
                  </a:lnTo>
                  <a:lnTo>
                    <a:pt x="270" y="416"/>
                  </a:lnTo>
                  <a:lnTo>
                    <a:pt x="304" y="415"/>
                  </a:lnTo>
                  <a:lnTo>
                    <a:pt x="339" y="411"/>
                  </a:lnTo>
                  <a:lnTo>
                    <a:pt x="376" y="40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8" name="Freeform 27"/>
            <p:cNvSpPr>
              <a:spLocks/>
            </p:cNvSpPr>
            <p:nvPr/>
          </p:nvSpPr>
          <p:spPr bwMode="auto">
            <a:xfrm>
              <a:off x="3924983" y="459446"/>
              <a:ext cx="425748" cy="397973"/>
            </a:xfrm>
            <a:custGeom>
              <a:avLst/>
              <a:gdLst>
                <a:gd name="T0" fmla="*/ 0 w 430"/>
                <a:gd name="T1" fmla="*/ 92 h 310"/>
                <a:gd name="T2" fmla="*/ 38 w 430"/>
                <a:gd name="T3" fmla="*/ 310 h 310"/>
                <a:gd name="T4" fmla="*/ 39 w 430"/>
                <a:gd name="T5" fmla="*/ 308 h 310"/>
                <a:gd name="T6" fmla="*/ 43 w 430"/>
                <a:gd name="T7" fmla="*/ 302 h 310"/>
                <a:gd name="T8" fmla="*/ 51 w 430"/>
                <a:gd name="T9" fmla="*/ 294 h 310"/>
                <a:gd name="T10" fmla="*/ 63 w 430"/>
                <a:gd name="T11" fmla="*/ 283 h 310"/>
                <a:gd name="T12" fmla="*/ 78 w 430"/>
                <a:gd name="T13" fmla="*/ 272 h 310"/>
                <a:gd name="T14" fmla="*/ 99 w 430"/>
                <a:gd name="T15" fmla="*/ 260 h 310"/>
                <a:gd name="T16" fmla="*/ 123 w 430"/>
                <a:gd name="T17" fmla="*/ 249 h 310"/>
                <a:gd name="T18" fmla="*/ 153 w 430"/>
                <a:gd name="T19" fmla="*/ 240 h 310"/>
                <a:gd name="T20" fmla="*/ 183 w 430"/>
                <a:gd name="T21" fmla="*/ 233 h 310"/>
                <a:gd name="T22" fmla="*/ 210 w 430"/>
                <a:gd name="T23" fmla="*/ 227 h 310"/>
                <a:gd name="T24" fmla="*/ 235 w 430"/>
                <a:gd name="T25" fmla="*/ 223 h 310"/>
                <a:gd name="T26" fmla="*/ 255 w 430"/>
                <a:gd name="T27" fmla="*/ 220 h 310"/>
                <a:gd name="T28" fmla="*/ 274 w 430"/>
                <a:gd name="T29" fmla="*/ 219 h 310"/>
                <a:gd name="T30" fmla="*/ 291 w 430"/>
                <a:gd name="T31" fmla="*/ 218 h 310"/>
                <a:gd name="T32" fmla="*/ 307 w 430"/>
                <a:gd name="T33" fmla="*/ 218 h 310"/>
                <a:gd name="T34" fmla="*/ 322 w 430"/>
                <a:gd name="T35" fmla="*/ 218 h 310"/>
                <a:gd name="T36" fmla="*/ 338 w 430"/>
                <a:gd name="T37" fmla="*/ 219 h 310"/>
                <a:gd name="T38" fmla="*/ 356 w 430"/>
                <a:gd name="T39" fmla="*/ 220 h 310"/>
                <a:gd name="T40" fmla="*/ 373 w 430"/>
                <a:gd name="T41" fmla="*/ 222 h 310"/>
                <a:gd name="T42" fmla="*/ 390 w 430"/>
                <a:gd name="T43" fmla="*/ 226 h 310"/>
                <a:gd name="T44" fmla="*/ 406 w 430"/>
                <a:gd name="T45" fmla="*/ 229 h 310"/>
                <a:gd name="T46" fmla="*/ 419 w 430"/>
                <a:gd name="T47" fmla="*/ 231 h 310"/>
                <a:gd name="T48" fmla="*/ 427 w 430"/>
                <a:gd name="T49" fmla="*/ 233 h 310"/>
                <a:gd name="T50" fmla="*/ 430 w 430"/>
                <a:gd name="T51" fmla="*/ 234 h 310"/>
                <a:gd name="T52" fmla="*/ 360 w 430"/>
                <a:gd name="T53" fmla="*/ 12 h 310"/>
                <a:gd name="T54" fmla="*/ 357 w 430"/>
                <a:gd name="T55" fmla="*/ 11 h 310"/>
                <a:gd name="T56" fmla="*/ 345 w 430"/>
                <a:gd name="T57" fmla="*/ 9 h 310"/>
                <a:gd name="T58" fmla="*/ 329 w 430"/>
                <a:gd name="T59" fmla="*/ 7 h 310"/>
                <a:gd name="T60" fmla="*/ 308 w 430"/>
                <a:gd name="T61" fmla="*/ 3 h 310"/>
                <a:gd name="T62" fmla="*/ 284 w 430"/>
                <a:gd name="T63" fmla="*/ 1 h 310"/>
                <a:gd name="T64" fmla="*/ 259 w 430"/>
                <a:gd name="T65" fmla="*/ 0 h 310"/>
                <a:gd name="T66" fmla="*/ 235 w 430"/>
                <a:gd name="T67" fmla="*/ 0 h 310"/>
                <a:gd name="T68" fmla="*/ 210 w 430"/>
                <a:gd name="T69" fmla="*/ 3 h 310"/>
                <a:gd name="T70" fmla="*/ 183 w 430"/>
                <a:gd name="T71" fmla="*/ 9 h 310"/>
                <a:gd name="T72" fmla="*/ 157 w 430"/>
                <a:gd name="T73" fmla="*/ 16 h 310"/>
                <a:gd name="T74" fmla="*/ 134 w 430"/>
                <a:gd name="T75" fmla="*/ 23 h 310"/>
                <a:gd name="T76" fmla="*/ 112 w 430"/>
                <a:gd name="T77" fmla="*/ 30 h 310"/>
                <a:gd name="T78" fmla="*/ 94 w 430"/>
                <a:gd name="T79" fmla="*/ 38 h 310"/>
                <a:gd name="T80" fmla="*/ 77 w 430"/>
                <a:gd name="T81" fmla="*/ 45 h 310"/>
                <a:gd name="T82" fmla="*/ 61 w 430"/>
                <a:gd name="T83" fmla="*/ 53 h 310"/>
                <a:gd name="T84" fmla="*/ 48 w 430"/>
                <a:gd name="T85" fmla="*/ 60 h 310"/>
                <a:gd name="T86" fmla="*/ 35 w 430"/>
                <a:gd name="T87" fmla="*/ 65 h 310"/>
                <a:gd name="T88" fmla="*/ 26 w 430"/>
                <a:gd name="T89" fmla="*/ 72 h 310"/>
                <a:gd name="T90" fmla="*/ 18 w 430"/>
                <a:gd name="T91" fmla="*/ 78 h 310"/>
                <a:gd name="T92" fmla="*/ 11 w 430"/>
                <a:gd name="T93" fmla="*/ 83 h 310"/>
                <a:gd name="T94" fmla="*/ 5 w 430"/>
                <a:gd name="T95" fmla="*/ 86 h 310"/>
                <a:gd name="T96" fmla="*/ 2 w 430"/>
                <a:gd name="T97" fmla="*/ 90 h 310"/>
                <a:gd name="T98" fmla="*/ 1 w 430"/>
                <a:gd name="T99" fmla="*/ 91 h 310"/>
                <a:gd name="T100" fmla="*/ 0 w 430"/>
                <a:gd name="T101" fmla="*/ 9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0" h="310">
                  <a:moveTo>
                    <a:pt x="0" y="92"/>
                  </a:moveTo>
                  <a:lnTo>
                    <a:pt x="38" y="310"/>
                  </a:lnTo>
                  <a:lnTo>
                    <a:pt x="39" y="308"/>
                  </a:lnTo>
                  <a:lnTo>
                    <a:pt x="43" y="302"/>
                  </a:lnTo>
                  <a:lnTo>
                    <a:pt x="51" y="294"/>
                  </a:lnTo>
                  <a:lnTo>
                    <a:pt x="63" y="283"/>
                  </a:lnTo>
                  <a:lnTo>
                    <a:pt x="78" y="272"/>
                  </a:lnTo>
                  <a:lnTo>
                    <a:pt x="99" y="260"/>
                  </a:lnTo>
                  <a:lnTo>
                    <a:pt x="123" y="249"/>
                  </a:lnTo>
                  <a:lnTo>
                    <a:pt x="153" y="240"/>
                  </a:lnTo>
                  <a:lnTo>
                    <a:pt x="183" y="233"/>
                  </a:lnTo>
                  <a:lnTo>
                    <a:pt x="210" y="227"/>
                  </a:lnTo>
                  <a:lnTo>
                    <a:pt x="235" y="223"/>
                  </a:lnTo>
                  <a:lnTo>
                    <a:pt x="255" y="220"/>
                  </a:lnTo>
                  <a:lnTo>
                    <a:pt x="274" y="219"/>
                  </a:lnTo>
                  <a:lnTo>
                    <a:pt x="291" y="218"/>
                  </a:lnTo>
                  <a:lnTo>
                    <a:pt x="307" y="218"/>
                  </a:lnTo>
                  <a:lnTo>
                    <a:pt x="322" y="218"/>
                  </a:lnTo>
                  <a:lnTo>
                    <a:pt x="338" y="219"/>
                  </a:lnTo>
                  <a:lnTo>
                    <a:pt x="356" y="220"/>
                  </a:lnTo>
                  <a:lnTo>
                    <a:pt x="373" y="222"/>
                  </a:lnTo>
                  <a:lnTo>
                    <a:pt x="390" y="226"/>
                  </a:lnTo>
                  <a:lnTo>
                    <a:pt x="406" y="229"/>
                  </a:lnTo>
                  <a:lnTo>
                    <a:pt x="419" y="231"/>
                  </a:lnTo>
                  <a:lnTo>
                    <a:pt x="427" y="233"/>
                  </a:lnTo>
                  <a:lnTo>
                    <a:pt x="430" y="234"/>
                  </a:lnTo>
                  <a:lnTo>
                    <a:pt x="360" y="12"/>
                  </a:lnTo>
                  <a:lnTo>
                    <a:pt x="357" y="11"/>
                  </a:lnTo>
                  <a:lnTo>
                    <a:pt x="345" y="9"/>
                  </a:lnTo>
                  <a:lnTo>
                    <a:pt x="329" y="7"/>
                  </a:lnTo>
                  <a:lnTo>
                    <a:pt x="308" y="3"/>
                  </a:lnTo>
                  <a:lnTo>
                    <a:pt x="284" y="1"/>
                  </a:lnTo>
                  <a:lnTo>
                    <a:pt x="259" y="0"/>
                  </a:lnTo>
                  <a:lnTo>
                    <a:pt x="235" y="0"/>
                  </a:lnTo>
                  <a:lnTo>
                    <a:pt x="210" y="3"/>
                  </a:lnTo>
                  <a:lnTo>
                    <a:pt x="183" y="9"/>
                  </a:lnTo>
                  <a:lnTo>
                    <a:pt x="157" y="16"/>
                  </a:lnTo>
                  <a:lnTo>
                    <a:pt x="134" y="23"/>
                  </a:lnTo>
                  <a:lnTo>
                    <a:pt x="112" y="30"/>
                  </a:lnTo>
                  <a:lnTo>
                    <a:pt x="94" y="38"/>
                  </a:lnTo>
                  <a:lnTo>
                    <a:pt x="77" y="45"/>
                  </a:lnTo>
                  <a:lnTo>
                    <a:pt x="61" y="53"/>
                  </a:lnTo>
                  <a:lnTo>
                    <a:pt x="48" y="60"/>
                  </a:lnTo>
                  <a:lnTo>
                    <a:pt x="35" y="65"/>
                  </a:lnTo>
                  <a:lnTo>
                    <a:pt x="26" y="72"/>
                  </a:lnTo>
                  <a:lnTo>
                    <a:pt x="18" y="78"/>
                  </a:lnTo>
                  <a:lnTo>
                    <a:pt x="11" y="83"/>
                  </a:lnTo>
                  <a:lnTo>
                    <a:pt x="5" y="86"/>
                  </a:lnTo>
                  <a:lnTo>
                    <a:pt x="2" y="90"/>
                  </a:lnTo>
                  <a:lnTo>
                    <a:pt x="1" y="91"/>
                  </a:lnTo>
                  <a:lnTo>
                    <a:pt x="0" y="9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Freeform 28"/>
            <p:cNvSpPr>
              <a:spLocks/>
            </p:cNvSpPr>
            <p:nvPr/>
          </p:nvSpPr>
          <p:spPr bwMode="auto">
            <a:xfrm>
              <a:off x="4468995" y="459446"/>
              <a:ext cx="204990" cy="59055"/>
            </a:xfrm>
            <a:custGeom>
              <a:avLst/>
              <a:gdLst>
                <a:gd name="T0" fmla="*/ 0 w 208"/>
                <a:gd name="T1" fmla="*/ 46 h 46"/>
                <a:gd name="T2" fmla="*/ 4 w 208"/>
                <a:gd name="T3" fmla="*/ 41 h 46"/>
                <a:gd name="T4" fmla="*/ 8 w 208"/>
                <a:gd name="T5" fmla="*/ 33 h 46"/>
                <a:gd name="T6" fmla="*/ 11 w 208"/>
                <a:gd name="T7" fmla="*/ 25 h 46"/>
                <a:gd name="T8" fmla="*/ 12 w 208"/>
                <a:gd name="T9" fmla="*/ 18 h 46"/>
                <a:gd name="T10" fmla="*/ 20 w 208"/>
                <a:gd name="T11" fmla="*/ 17 h 46"/>
                <a:gd name="T12" fmla="*/ 29 w 208"/>
                <a:gd name="T13" fmla="*/ 15 h 46"/>
                <a:gd name="T14" fmla="*/ 40 w 208"/>
                <a:gd name="T15" fmla="*/ 12 h 46"/>
                <a:gd name="T16" fmla="*/ 50 w 208"/>
                <a:gd name="T17" fmla="*/ 10 h 46"/>
                <a:gd name="T18" fmla="*/ 61 w 208"/>
                <a:gd name="T19" fmla="*/ 8 h 46"/>
                <a:gd name="T20" fmla="*/ 74 w 208"/>
                <a:gd name="T21" fmla="*/ 6 h 46"/>
                <a:gd name="T22" fmla="*/ 87 w 208"/>
                <a:gd name="T23" fmla="*/ 3 h 46"/>
                <a:gd name="T24" fmla="*/ 101 w 208"/>
                <a:gd name="T25" fmla="*/ 1 h 46"/>
                <a:gd name="T26" fmla="*/ 113 w 208"/>
                <a:gd name="T27" fmla="*/ 0 h 46"/>
                <a:gd name="T28" fmla="*/ 127 w 208"/>
                <a:gd name="T29" fmla="*/ 0 h 46"/>
                <a:gd name="T30" fmla="*/ 141 w 208"/>
                <a:gd name="T31" fmla="*/ 0 h 46"/>
                <a:gd name="T32" fmla="*/ 155 w 208"/>
                <a:gd name="T33" fmla="*/ 1 h 46"/>
                <a:gd name="T34" fmla="*/ 169 w 208"/>
                <a:gd name="T35" fmla="*/ 2 h 46"/>
                <a:gd name="T36" fmla="*/ 182 w 208"/>
                <a:gd name="T37" fmla="*/ 6 h 46"/>
                <a:gd name="T38" fmla="*/ 195 w 208"/>
                <a:gd name="T39" fmla="*/ 10 h 46"/>
                <a:gd name="T40" fmla="*/ 208 w 208"/>
                <a:gd name="T41" fmla="*/ 16 h 46"/>
                <a:gd name="T42" fmla="*/ 207 w 208"/>
                <a:gd name="T43" fmla="*/ 17 h 46"/>
                <a:gd name="T44" fmla="*/ 203 w 208"/>
                <a:gd name="T45" fmla="*/ 18 h 46"/>
                <a:gd name="T46" fmla="*/ 197 w 208"/>
                <a:gd name="T47" fmla="*/ 18 h 46"/>
                <a:gd name="T48" fmla="*/ 189 w 208"/>
                <a:gd name="T49" fmla="*/ 18 h 46"/>
                <a:gd name="T50" fmla="*/ 178 w 208"/>
                <a:gd name="T51" fmla="*/ 18 h 46"/>
                <a:gd name="T52" fmla="*/ 166 w 208"/>
                <a:gd name="T53" fmla="*/ 18 h 46"/>
                <a:gd name="T54" fmla="*/ 152 w 208"/>
                <a:gd name="T55" fmla="*/ 18 h 46"/>
                <a:gd name="T56" fmla="*/ 138 w 208"/>
                <a:gd name="T57" fmla="*/ 18 h 46"/>
                <a:gd name="T58" fmla="*/ 121 w 208"/>
                <a:gd name="T59" fmla="*/ 18 h 46"/>
                <a:gd name="T60" fmla="*/ 104 w 208"/>
                <a:gd name="T61" fmla="*/ 19 h 46"/>
                <a:gd name="T62" fmla="*/ 87 w 208"/>
                <a:gd name="T63" fmla="*/ 22 h 46"/>
                <a:gd name="T64" fmla="*/ 70 w 208"/>
                <a:gd name="T65" fmla="*/ 24 h 46"/>
                <a:gd name="T66" fmla="*/ 51 w 208"/>
                <a:gd name="T67" fmla="*/ 27 h 46"/>
                <a:gd name="T68" fmla="*/ 34 w 208"/>
                <a:gd name="T69" fmla="*/ 32 h 46"/>
                <a:gd name="T70" fmla="*/ 17 w 208"/>
                <a:gd name="T71" fmla="*/ 39 h 46"/>
                <a:gd name="T72" fmla="*/ 0 w 208"/>
                <a:gd name="T7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8" h="46">
                  <a:moveTo>
                    <a:pt x="0" y="46"/>
                  </a:moveTo>
                  <a:lnTo>
                    <a:pt x="4" y="41"/>
                  </a:lnTo>
                  <a:lnTo>
                    <a:pt x="8" y="33"/>
                  </a:lnTo>
                  <a:lnTo>
                    <a:pt x="11" y="25"/>
                  </a:lnTo>
                  <a:lnTo>
                    <a:pt x="12" y="18"/>
                  </a:lnTo>
                  <a:lnTo>
                    <a:pt x="20" y="17"/>
                  </a:lnTo>
                  <a:lnTo>
                    <a:pt x="29" y="15"/>
                  </a:lnTo>
                  <a:lnTo>
                    <a:pt x="40" y="12"/>
                  </a:lnTo>
                  <a:lnTo>
                    <a:pt x="50" y="10"/>
                  </a:lnTo>
                  <a:lnTo>
                    <a:pt x="61" y="8"/>
                  </a:lnTo>
                  <a:lnTo>
                    <a:pt x="74" y="6"/>
                  </a:lnTo>
                  <a:lnTo>
                    <a:pt x="87" y="3"/>
                  </a:lnTo>
                  <a:lnTo>
                    <a:pt x="101" y="1"/>
                  </a:lnTo>
                  <a:lnTo>
                    <a:pt x="113" y="0"/>
                  </a:lnTo>
                  <a:lnTo>
                    <a:pt x="127" y="0"/>
                  </a:lnTo>
                  <a:lnTo>
                    <a:pt x="141" y="0"/>
                  </a:lnTo>
                  <a:lnTo>
                    <a:pt x="155" y="1"/>
                  </a:lnTo>
                  <a:lnTo>
                    <a:pt x="169" y="2"/>
                  </a:lnTo>
                  <a:lnTo>
                    <a:pt x="182" y="6"/>
                  </a:lnTo>
                  <a:lnTo>
                    <a:pt x="195" y="10"/>
                  </a:lnTo>
                  <a:lnTo>
                    <a:pt x="208" y="16"/>
                  </a:lnTo>
                  <a:lnTo>
                    <a:pt x="207" y="17"/>
                  </a:lnTo>
                  <a:lnTo>
                    <a:pt x="203" y="18"/>
                  </a:lnTo>
                  <a:lnTo>
                    <a:pt x="197" y="18"/>
                  </a:lnTo>
                  <a:lnTo>
                    <a:pt x="189" y="18"/>
                  </a:lnTo>
                  <a:lnTo>
                    <a:pt x="178" y="18"/>
                  </a:lnTo>
                  <a:lnTo>
                    <a:pt x="166" y="18"/>
                  </a:lnTo>
                  <a:lnTo>
                    <a:pt x="152" y="18"/>
                  </a:lnTo>
                  <a:lnTo>
                    <a:pt x="138" y="18"/>
                  </a:lnTo>
                  <a:lnTo>
                    <a:pt x="121" y="18"/>
                  </a:lnTo>
                  <a:lnTo>
                    <a:pt x="104" y="19"/>
                  </a:lnTo>
                  <a:lnTo>
                    <a:pt x="87" y="22"/>
                  </a:lnTo>
                  <a:lnTo>
                    <a:pt x="70" y="24"/>
                  </a:lnTo>
                  <a:lnTo>
                    <a:pt x="51" y="27"/>
                  </a:lnTo>
                  <a:lnTo>
                    <a:pt x="34" y="32"/>
                  </a:lnTo>
                  <a:lnTo>
                    <a:pt x="17" y="39"/>
                  </a:lnTo>
                  <a:lnTo>
                    <a:pt x="0" y="4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0" name="Freeform 29"/>
            <p:cNvSpPr>
              <a:spLocks/>
            </p:cNvSpPr>
            <p:nvPr/>
          </p:nvSpPr>
          <p:spPr bwMode="auto">
            <a:xfrm>
              <a:off x="3930897" y="467148"/>
              <a:ext cx="409980" cy="380000"/>
            </a:xfrm>
            <a:custGeom>
              <a:avLst/>
              <a:gdLst>
                <a:gd name="T0" fmla="*/ 17 w 416"/>
                <a:gd name="T1" fmla="*/ 87 h 297"/>
                <a:gd name="T2" fmla="*/ 28 w 416"/>
                <a:gd name="T3" fmla="*/ 135 h 297"/>
                <a:gd name="T4" fmla="*/ 44 w 416"/>
                <a:gd name="T5" fmla="*/ 201 h 297"/>
                <a:gd name="T6" fmla="*/ 57 w 416"/>
                <a:gd name="T7" fmla="*/ 251 h 297"/>
                <a:gd name="T8" fmla="*/ 76 w 416"/>
                <a:gd name="T9" fmla="*/ 247 h 297"/>
                <a:gd name="T10" fmla="*/ 112 w 416"/>
                <a:gd name="T11" fmla="*/ 226 h 297"/>
                <a:gd name="T12" fmla="*/ 150 w 416"/>
                <a:gd name="T13" fmla="*/ 211 h 297"/>
                <a:gd name="T14" fmla="*/ 190 w 416"/>
                <a:gd name="T15" fmla="*/ 200 h 297"/>
                <a:gd name="T16" fmla="*/ 232 w 416"/>
                <a:gd name="T17" fmla="*/ 192 h 297"/>
                <a:gd name="T18" fmla="*/ 273 w 416"/>
                <a:gd name="T19" fmla="*/ 188 h 297"/>
                <a:gd name="T20" fmla="*/ 316 w 416"/>
                <a:gd name="T21" fmla="*/ 187 h 297"/>
                <a:gd name="T22" fmla="*/ 358 w 416"/>
                <a:gd name="T23" fmla="*/ 188 h 297"/>
                <a:gd name="T24" fmla="*/ 379 w 416"/>
                <a:gd name="T25" fmla="*/ 176 h 297"/>
                <a:gd name="T26" fmla="*/ 370 w 416"/>
                <a:gd name="T27" fmla="*/ 129 h 297"/>
                <a:gd name="T28" fmla="*/ 355 w 416"/>
                <a:gd name="T29" fmla="*/ 76 h 297"/>
                <a:gd name="T30" fmla="*/ 343 w 416"/>
                <a:gd name="T31" fmla="*/ 40 h 297"/>
                <a:gd name="T32" fmla="*/ 340 w 416"/>
                <a:gd name="T33" fmla="*/ 33 h 297"/>
                <a:gd name="T34" fmla="*/ 331 w 416"/>
                <a:gd name="T35" fmla="*/ 30 h 297"/>
                <a:gd name="T36" fmla="*/ 314 w 416"/>
                <a:gd name="T37" fmla="*/ 26 h 297"/>
                <a:gd name="T38" fmla="*/ 287 w 416"/>
                <a:gd name="T39" fmla="*/ 23 h 297"/>
                <a:gd name="T40" fmla="*/ 251 w 416"/>
                <a:gd name="T41" fmla="*/ 25 h 297"/>
                <a:gd name="T42" fmla="*/ 206 w 416"/>
                <a:gd name="T43" fmla="*/ 30 h 297"/>
                <a:gd name="T44" fmla="*/ 151 w 416"/>
                <a:gd name="T45" fmla="*/ 43 h 297"/>
                <a:gd name="T46" fmla="*/ 85 w 416"/>
                <a:gd name="T47" fmla="*/ 64 h 297"/>
                <a:gd name="T48" fmla="*/ 45 w 416"/>
                <a:gd name="T49" fmla="*/ 76 h 297"/>
                <a:gd name="T50" fmla="*/ 42 w 416"/>
                <a:gd name="T51" fmla="*/ 73 h 297"/>
                <a:gd name="T52" fmla="*/ 44 w 416"/>
                <a:gd name="T53" fmla="*/ 65 h 297"/>
                <a:gd name="T54" fmla="*/ 65 w 416"/>
                <a:gd name="T55" fmla="*/ 52 h 297"/>
                <a:gd name="T56" fmla="*/ 99 w 416"/>
                <a:gd name="T57" fmla="*/ 38 h 297"/>
                <a:gd name="T58" fmla="*/ 144 w 416"/>
                <a:gd name="T59" fmla="*/ 23 h 297"/>
                <a:gd name="T60" fmla="*/ 194 w 416"/>
                <a:gd name="T61" fmla="*/ 12 h 297"/>
                <a:gd name="T62" fmla="*/ 246 w 416"/>
                <a:gd name="T63" fmla="*/ 3 h 297"/>
                <a:gd name="T64" fmla="*/ 295 w 416"/>
                <a:gd name="T65" fmla="*/ 0 h 297"/>
                <a:gd name="T66" fmla="*/ 338 w 416"/>
                <a:gd name="T67" fmla="*/ 5 h 297"/>
                <a:gd name="T68" fmla="*/ 358 w 416"/>
                <a:gd name="T69" fmla="*/ 20 h 297"/>
                <a:gd name="T70" fmla="*/ 377 w 416"/>
                <a:gd name="T71" fmla="*/ 78 h 297"/>
                <a:gd name="T72" fmla="*/ 401 w 416"/>
                <a:gd name="T73" fmla="*/ 156 h 297"/>
                <a:gd name="T74" fmla="*/ 416 w 416"/>
                <a:gd name="T75" fmla="*/ 214 h 297"/>
                <a:gd name="T76" fmla="*/ 390 w 416"/>
                <a:gd name="T77" fmla="*/ 217 h 297"/>
                <a:gd name="T78" fmla="*/ 337 w 416"/>
                <a:gd name="T79" fmla="*/ 212 h 297"/>
                <a:gd name="T80" fmla="*/ 282 w 416"/>
                <a:gd name="T81" fmla="*/ 214 h 297"/>
                <a:gd name="T82" fmla="*/ 228 w 416"/>
                <a:gd name="T83" fmla="*/ 219 h 297"/>
                <a:gd name="T84" fmla="*/ 175 w 416"/>
                <a:gd name="T85" fmla="*/ 230 h 297"/>
                <a:gd name="T86" fmla="*/ 127 w 416"/>
                <a:gd name="T87" fmla="*/ 245 h 297"/>
                <a:gd name="T88" fmla="*/ 85 w 416"/>
                <a:gd name="T89" fmla="*/ 263 h 297"/>
                <a:gd name="T90" fmla="*/ 52 w 416"/>
                <a:gd name="T91" fmla="*/ 285 h 297"/>
                <a:gd name="T92" fmla="*/ 32 w 416"/>
                <a:gd name="T93" fmla="*/ 267 h 297"/>
                <a:gd name="T94" fmla="*/ 24 w 416"/>
                <a:gd name="T95" fmla="*/ 211 h 297"/>
                <a:gd name="T96" fmla="*/ 16 w 416"/>
                <a:gd name="T97" fmla="*/ 159 h 297"/>
                <a:gd name="T98" fmla="*/ 7 w 416"/>
                <a:gd name="T99" fmla="*/ 110 h 297"/>
                <a:gd name="T100" fmla="*/ 15 w 416"/>
                <a:gd name="T101" fmla="*/ 7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297">
                  <a:moveTo>
                    <a:pt x="15" y="79"/>
                  </a:moveTo>
                  <a:lnTo>
                    <a:pt x="17" y="87"/>
                  </a:lnTo>
                  <a:lnTo>
                    <a:pt x="22" y="106"/>
                  </a:lnTo>
                  <a:lnTo>
                    <a:pt x="28" y="135"/>
                  </a:lnTo>
                  <a:lnTo>
                    <a:pt x="36" y="168"/>
                  </a:lnTo>
                  <a:lnTo>
                    <a:pt x="44" y="201"/>
                  </a:lnTo>
                  <a:lnTo>
                    <a:pt x="51" y="230"/>
                  </a:lnTo>
                  <a:lnTo>
                    <a:pt x="57" y="251"/>
                  </a:lnTo>
                  <a:lnTo>
                    <a:pt x="59" y="259"/>
                  </a:lnTo>
                  <a:lnTo>
                    <a:pt x="76" y="247"/>
                  </a:lnTo>
                  <a:lnTo>
                    <a:pt x="93" y="236"/>
                  </a:lnTo>
                  <a:lnTo>
                    <a:pt x="112" y="226"/>
                  </a:lnTo>
                  <a:lnTo>
                    <a:pt x="130" y="218"/>
                  </a:lnTo>
                  <a:lnTo>
                    <a:pt x="150" y="211"/>
                  </a:lnTo>
                  <a:lnTo>
                    <a:pt x="170" y="204"/>
                  </a:lnTo>
                  <a:lnTo>
                    <a:pt x="190" y="200"/>
                  </a:lnTo>
                  <a:lnTo>
                    <a:pt x="211" y="195"/>
                  </a:lnTo>
                  <a:lnTo>
                    <a:pt x="232" y="192"/>
                  </a:lnTo>
                  <a:lnTo>
                    <a:pt x="252" y="189"/>
                  </a:lnTo>
                  <a:lnTo>
                    <a:pt x="273" y="188"/>
                  </a:lnTo>
                  <a:lnTo>
                    <a:pt x="295" y="187"/>
                  </a:lnTo>
                  <a:lnTo>
                    <a:pt x="316" y="187"/>
                  </a:lnTo>
                  <a:lnTo>
                    <a:pt x="338" y="187"/>
                  </a:lnTo>
                  <a:lnTo>
                    <a:pt x="358" y="188"/>
                  </a:lnTo>
                  <a:lnTo>
                    <a:pt x="379" y="189"/>
                  </a:lnTo>
                  <a:lnTo>
                    <a:pt x="379" y="176"/>
                  </a:lnTo>
                  <a:lnTo>
                    <a:pt x="376" y="155"/>
                  </a:lnTo>
                  <a:lnTo>
                    <a:pt x="370" y="129"/>
                  </a:lnTo>
                  <a:lnTo>
                    <a:pt x="362" y="102"/>
                  </a:lnTo>
                  <a:lnTo>
                    <a:pt x="355" y="76"/>
                  </a:lnTo>
                  <a:lnTo>
                    <a:pt x="348" y="55"/>
                  </a:lnTo>
                  <a:lnTo>
                    <a:pt x="343" y="40"/>
                  </a:lnTo>
                  <a:lnTo>
                    <a:pt x="341" y="34"/>
                  </a:lnTo>
                  <a:lnTo>
                    <a:pt x="340" y="33"/>
                  </a:lnTo>
                  <a:lnTo>
                    <a:pt x="337" y="31"/>
                  </a:lnTo>
                  <a:lnTo>
                    <a:pt x="331" y="30"/>
                  </a:lnTo>
                  <a:lnTo>
                    <a:pt x="323" y="28"/>
                  </a:lnTo>
                  <a:lnTo>
                    <a:pt x="314" y="26"/>
                  </a:lnTo>
                  <a:lnTo>
                    <a:pt x="301" y="25"/>
                  </a:lnTo>
                  <a:lnTo>
                    <a:pt x="287" y="23"/>
                  </a:lnTo>
                  <a:lnTo>
                    <a:pt x="271" y="23"/>
                  </a:lnTo>
                  <a:lnTo>
                    <a:pt x="251" y="25"/>
                  </a:lnTo>
                  <a:lnTo>
                    <a:pt x="231" y="27"/>
                  </a:lnTo>
                  <a:lnTo>
                    <a:pt x="206" y="30"/>
                  </a:lnTo>
                  <a:lnTo>
                    <a:pt x="180" y="35"/>
                  </a:lnTo>
                  <a:lnTo>
                    <a:pt x="151" y="43"/>
                  </a:lnTo>
                  <a:lnTo>
                    <a:pt x="120" y="52"/>
                  </a:lnTo>
                  <a:lnTo>
                    <a:pt x="85" y="64"/>
                  </a:lnTo>
                  <a:lnTo>
                    <a:pt x="49" y="78"/>
                  </a:lnTo>
                  <a:lnTo>
                    <a:pt x="45" y="76"/>
                  </a:lnTo>
                  <a:lnTo>
                    <a:pt x="43" y="75"/>
                  </a:lnTo>
                  <a:lnTo>
                    <a:pt x="42" y="73"/>
                  </a:lnTo>
                  <a:lnTo>
                    <a:pt x="39" y="71"/>
                  </a:lnTo>
                  <a:lnTo>
                    <a:pt x="44" y="65"/>
                  </a:lnTo>
                  <a:lnTo>
                    <a:pt x="52" y="59"/>
                  </a:lnTo>
                  <a:lnTo>
                    <a:pt x="65" y="52"/>
                  </a:lnTo>
                  <a:lnTo>
                    <a:pt x="81" y="45"/>
                  </a:lnTo>
                  <a:lnTo>
                    <a:pt x="99" y="38"/>
                  </a:lnTo>
                  <a:lnTo>
                    <a:pt x="120" y="30"/>
                  </a:lnTo>
                  <a:lnTo>
                    <a:pt x="144" y="23"/>
                  </a:lnTo>
                  <a:lnTo>
                    <a:pt x="168" y="18"/>
                  </a:lnTo>
                  <a:lnTo>
                    <a:pt x="194" y="12"/>
                  </a:lnTo>
                  <a:lnTo>
                    <a:pt x="219" y="7"/>
                  </a:lnTo>
                  <a:lnTo>
                    <a:pt x="246" y="3"/>
                  </a:lnTo>
                  <a:lnTo>
                    <a:pt x="271" y="2"/>
                  </a:lnTo>
                  <a:lnTo>
                    <a:pt x="295" y="0"/>
                  </a:lnTo>
                  <a:lnTo>
                    <a:pt x="317" y="2"/>
                  </a:lnTo>
                  <a:lnTo>
                    <a:pt x="338" y="5"/>
                  </a:lnTo>
                  <a:lnTo>
                    <a:pt x="355" y="11"/>
                  </a:lnTo>
                  <a:lnTo>
                    <a:pt x="358" y="20"/>
                  </a:lnTo>
                  <a:lnTo>
                    <a:pt x="367" y="44"/>
                  </a:lnTo>
                  <a:lnTo>
                    <a:pt x="377" y="78"/>
                  </a:lnTo>
                  <a:lnTo>
                    <a:pt x="390" y="117"/>
                  </a:lnTo>
                  <a:lnTo>
                    <a:pt x="401" y="156"/>
                  </a:lnTo>
                  <a:lnTo>
                    <a:pt x="411" y="189"/>
                  </a:lnTo>
                  <a:lnTo>
                    <a:pt x="416" y="214"/>
                  </a:lnTo>
                  <a:lnTo>
                    <a:pt x="415" y="222"/>
                  </a:lnTo>
                  <a:lnTo>
                    <a:pt x="390" y="217"/>
                  </a:lnTo>
                  <a:lnTo>
                    <a:pt x="364" y="215"/>
                  </a:lnTo>
                  <a:lnTo>
                    <a:pt x="337" y="212"/>
                  </a:lnTo>
                  <a:lnTo>
                    <a:pt x="310" y="212"/>
                  </a:lnTo>
                  <a:lnTo>
                    <a:pt x="282" y="214"/>
                  </a:lnTo>
                  <a:lnTo>
                    <a:pt x="255" y="216"/>
                  </a:lnTo>
                  <a:lnTo>
                    <a:pt x="228" y="219"/>
                  </a:lnTo>
                  <a:lnTo>
                    <a:pt x="202" y="224"/>
                  </a:lnTo>
                  <a:lnTo>
                    <a:pt x="175" y="230"/>
                  </a:lnTo>
                  <a:lnTo>
                    <a:pt x="151" y="237"/>
                  </a:lnTo>
                  <a:lnTo>
                    <a:pt x="127" y="245"/>
                  </a:lnTo>
                  <a:lnTo>
                    <a:pt x="105" y="253"/>
                  </a:lnTo>
                  <a:lnTo>
                    <a:pt x="85" y="263"/>
                  </a:lnTo>
                  <a:lnTo>
                    <a:pt x="68" y="274"/>
                  </a:lnTo>
                  <a:lnTo>
                    <a:pt x="52" y="285"/>
                  </a:lnTo>
                  <a:lnTo>
                    <a:pt x="39" y="297"/>
                  </a:lnTo>
                  <a:lnTo>
                    <a:pt x="32" y="267"/>
                  </a:lnTo>
                  <a:lnTo>
                    <a:pt x="28" y="239"/>
                  </a:lnTo>
                  <a:lnTo>
                    <a:pt x="24" y="211"/>
                  </a:lnTo>
                  <a:lnTo>
                    <a:pt x="20" y="185"/>
                  </a:lnTo>
                  <a:lnTo>
                    <a:pt x="16" y="159"/>
                  </a:lnTo>
                  <a:lnTo>
                    <a:pt x="13" y="134"/>
                  </a:lnTo>
                  <a:lnTo>
                    <a:pt x="7" y="110"/>
                  </a:lnTo>
                  <a:lnTo>
                    <a:pt x="0" y="86"/>
                  </a:lnTo>
                  <a:lnTo>
                    <a:pt x="15" y="7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Freeform 30"/>
            <p:cNvSpPr>
              <a:spLocks/>
            </p:cNvSpPr>
            <p:nvPr/>
          </p:nvSpPr>
          <p:spPr bwMode="auto">
            <a:xfrm>
              <a:off x="3794893" y="346473"/>
              <a:ext cx="869236" cy="521216"/>
            </a:xfrm>
            <a:custGeom>
              <a:avLst/>
              <a:gdLst>
                <a:gd name="T0" fmla="*/ 689 w 883"/>
                <a:gd name="T1" fmla="*/ 195 h 406"/>
                <a:gd name="T2" fmla="*/ 698 w 883"/>
                <a:gd name="T3" fmla="*/ 202 h 406"/>
                <a:gd name="T4" fmla="*/ 726 w 883"/>
                <a:gd name="T5" fmla="*/ 196 h 406"/>
                <a:gd name="T6" fmla="*/ 751 w 883"/>
                <a:gd name="T7" fmla="*/ 190 h 406"/>
                <a:gd name="T8" fmla="*/ 732 w 883"/>
                <a:gd name="T9" fmla="*/ 212 h 406"/>
                <a:gd name="T10" fmla="*/ 696 w 883"/>
                <a:gd name="T11" fmla="*/ 244 h 406"/>
                <a:gd name="T12" fmla="*/ 672 w 883"/>
                <a:gd name="T13" fmla="*/ 292 h 406"/>
                <a:gd name="T14" fmla="*/ 668 w 883"/>
                <a:gd name="T15" fmla="*/ 167 h 406"/>
                <a:gd name="T16" fmla="*/ 679 w 883"/>
                <a:gd name="T17" fmla="*/ 100 h 406"/>
                <a:gd name="T18" fmla="*/ 673 w 883"/>
                <a:gd name="T19" fmla="*/ 61 h 406"/>
                <a:gd name="T20" fmla="*/ 622 w 883"/>
                <a:gd name="T21" fmla="*/ 31 h 406"/>
                <a:gd name="T22" fmla="*/ 570 w 883"/>
                <a:gd name="T23" fmla="*/ 12 h 406"/>
                <a:gd name="T24" fmla="*/ 514 w 883"/>
                <a:gd name="T25" fmla="*/ 1 h 406"/>
                <a:gd name="T26" fmla="*/ 449 w 883"/>
                <a:gd name="T27" fmla="*/ 0 h 406"/>
                <a:gd name="T28" fmla="*/ 373 w 883"/>
                <a:gd name="T29" fmla="*/ 6 h 406"/>
                <a:gd name="T30" fmla="*/ 302 w 883"/>
                <a:gd name="T31" fmla="*/ 17 h 406"/>
                <a:gd name="T32" fmla="*/ 230 w 883"/>
                <a:gd name="T33" fmla="*/ 36 h 406"/>
                <a:gd name="T34" fmla="*/ 159 w 883"/>
                <a:gd name="T35" fmla="*/ 63 h 406"/>
                <a:gd name="T36" fmla="*/ 89 w 883"/>
                <a:gd name="T37" fmla="*/ 99 h 406"/>
                <a:gd name="T38" fmla="*/ 22 w 883"/>
                <a:gd name="T39" fmla="*/ 143 h 406"/>
                <a:gd name="T40" fmla="*/ 1 w 883"/>
                <a:gd name="T41" fmla="*/ 168 h 406"/>
                <a:gd name="T42" fmla="*/ 30 w 883"/>
                <a:gd name="T43" fmla="*/ 158 h 406"/>
                <a:gd name="T44" fmla="*/ 107 w 883"/>
                <a:gd name="T45" fmla="*/ 119 h 406"/>
                <a:gd name="T46" fmla="*/ 182 w 883"/>
                <a:gd name="T47" fmla="*/ 86 h 406"/>
                <a:gd name="T48" fmla="*/ 254 w 883"/>
                <a:gd name="T49" fmla="*/ 62 h 406"/>
                <a:gd name="T50" fmla="*/ 320 w 883"/>
                <a:gd name="T51" fmla="*/ 44 h 406"/>
                <a:gd name="T52" fmla="*/ 379 w 883"/>
                <a:gd name="T53" fmla="*/ 33 h 406"/>
                <a:gd name="T54" fmla="*/ 398 w 883"/>
                <a:gd name="T55" fmla="*/ 31 h 406"/>
                <a:gd name="T56" fmla="*/ 444 w 883"/>
                <a:gd name="T57" fmla="*/ 29 h 406"/>
                <a:gd name="T58" fmla="*/ 507 w 883"/>
                <a:gd name="T59" fmla="*/ 30 h 406"/>
                <a:gd name="T60" fmla="*/ 574 w 883"/>
                <a:gd name="T61" fmla="*/ 39 h 406"/>
                <a:gd name="T62" fmla="*/ 633 w 883"/>
                <a:gd name="T63" fmla="*/ 65 h 406"/>
                <a:gd name="T64" fmla="*/ 627 w 883"/>
                <a:gd name="T65" fmla="*/ 159 h 406"/>
                <a:gd name="T66" fmla="*/ 642 w 883"/>
                <a:gd name="T67" fmla="*/ 288 h 406"/>
                <a:gd name="T68" fmla="*/ 689 w 883"/>
                <a:gd name="T69" fmla="*/ 406 h 406"/>
                <a:gd name="T70" fmla="*/ 684 w 883"/>
                <a:gd name="T71" fmla="*/ 356 h 406"/>
                <a:gd name="T72" fmla="*/ 695 w 883"/>
                <a:gd name="T73" fmla="*/ 280 h 406"/>
                <a:gd name="T74" fmla="*/ 748 w 883"/>
                <a:gd name="T75" fmla="*/ 219 h 406"/>
                <a:gd name="T76" fmla="*/ 848 w 883"/>
                <a:gd name="T77" fmla="*/ 165 h 406"/>
                <a:gd name="T78" fmla="*/ 864 w 883"/>
                <a:gd name="T79" fmla="*/ 161 h 406"/>
                <a:gd name="T80" fmla="*/ 878 w 883"/>
                <a:gd name="T81" fmla="*/ 154 h 406"/>
                <a:gd name="T82" fmla="*/ 881 w 883"/>
                <a:gd name="T83" fmla="*/ 144 h 406"/>
                <a:gd name="T84" fmla="*/ 858 w 883"/>
                <a:gd name="T85" fmla="*/ 143 h 406"/>
                <a:gd name="T86" fmla="*/ 818 w 883"/>
                <a:gd name="T87" fmla="*/ 146 h 406"/>
                <a:gd name="T88" fmla="*/ 770 w 883"/>
                <a:gd name="T89" fmla="*/ 154 h 406"/>
                <a:gd name="T90" fmla="*/ 722 w 883"/>
                <a:gd name="T91" fmla="*/ 168 h 406"/>
                <a:gd name="T92" fmla="*/ 687 w 883"/>
                <a:gd name="T93" fmla="*/ 1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3" h="406">
                  <a:moveTo>
                    <a:pt x="687" y="188"/>
                  </a:moveTo>
                  <a:lnTo>
                    <a:pt x="689" y="191"/>
                  </a:lnTo>
                  <a:lnTo>
                    <a:pt x="689" y="195"/>
                  </a:lnTo>
                  <a:lnTo>
                    <a:pt x="689" y="198"/>
                  </a:lnTo>
                  <a:lnTo>
                    <a:pt x="689" y="202"/>
                  </a:lnTo>
                  <a:lnTo>
                    <a:pt x="698" y="202"/>
                  </a:lnTo>
                  <a:lnTo>
                    <a:pt x="707" y="199"/>
                  </a:lnTo>
                  <a:lnTo>
                    <a:pt x="717" y="198"/>
                  </a:lnTo>
                  <a:lnTo>
                    <a:pt x="726" y="196"/>
                  </a:lnTo>
                  <a:lnTo>
                    <a:pt x="734" y="194"/>
                  </a:lnTo>
                  <a:lnTo>
                    <a:pt x="743" y="191"/>
                  </a:lnTo>
                  <a:lnTo>
                    <a:pt x="751" y="190"/>
                  </a:lnTo>
                  <a:lnTo>
                    <a:pt x="760" y="190"/>
                  </a:lnTo>
                  <a:lnTo>
                    <a:pt x="745" y="202"/>
                  </a:lnTo>
                  <a:lnTo>
                    <a:pt x="732" y="212"/>
                  </a:lnTo>
                  <a:lnTo>
                    <a:pt x="719" y="222"/>
                  </a:lnTo>
                  <a:lnTo>
                    <a:pt x="706" y="233"/>
                  </a:lnTo>
                  <a:lnTo>
                    <a:pt x="696" y="244"/>
                  </a:lnTo>
                  <a:lnTo>
                    <a:pt x="687" y="258"/>
                  </a:lnTo>
                  <a:lnTo>
                    <a:pt x="679" y="273"/>
                  </a:lnTo>
                  <a:lnTo>
                    <a:pt x="672" y="292"/>
                  </a:lnTo>
                  <a:lnTo>
                    <a:pt x="668" y="250"/>
                  </a:lnTo>
                  <a:lnTo>
                    <a:pt x="667" y="207"/>
                  </a:lnTo>
                  <a:lnTo>
                    <a:pt x="668" y="167"/>
                  </a:lnTo>
                  <a:lnTo>
                    <a:pt x="673" y="130"/>
                  </a:lnTo>
                  <a:lnTo>
                    <a:pt x="676" y="115"/>
                  </a:lnTo>
                  <a:lnTo>
                    <a:pt x="679" y="100"/>
                  </a:lnTo>
                  <a:lnTo>
                    <a:pt x="683" y="86"/>
                  </a:lnTo>
                  <a:lnTo>
                    <a:pt x="690" y="74"/>
                  </a:lnTo>
                  <a:lnTo>
                    <a:pt x="673" y="61"/>
                  </a:lnTo>
                  <a:lnTo>
                    <a:pt x="656" y="50"/>
                  </a:lnTo>
                  <a:lnTo>
                    <a:pt x="639" y="40"/>
                  </a:lnTo>
                  <a:lnTo>
                    <a:pt x="622" y="31"/>
                  </a:lnTo>
                  <a:lnTo>
                    <a:pt x="605" y="23"/>
                  </a:lnTo>
                  <a:lnTo>
                    <a:pt x="588" y="17"/>
                  </a:lnTo>
                  <a:lnTo>
                    <a:pt x="570" y="12"/>
                  </a:lnTo>
                  <a:lnTo>
                    <a:pt x="552" y="7"/>
                  </a:lnTo>
                  <a:lnTo>
                    <a:pt x="533" y="3"/>
                  </a:lnTo>
                  <a:lnTo>
                    <a:pt x="514" y="1"/>
                  </a:lnTo>
                  <a:lnTo>
                    <a:pt x="493" y="0"/>
                  </a:lnTo>
                  <a:lnTo>
                    <a:pt x="472" y="0"/>
                  </a:lnTo>
                  <a:lnTo>
                    <a:pt x="449" y="0"/>
                  </a:lnTo>
                  <a:lnTo>
                    <a:pt x="425" y="1"/>
                  </a:lnTo>
                  <a:lnTo>
                    <a:pt x="400" y="3"/>
                  </a:lnTo>
                  <a:lnTo>
                    <a:pt x="373" y="6"/>
                  </a:lnTo>
                  <a:lnTo>
                    <a:pt x="349" y="8"/>
                  </a:lnTo>
                  <a:lnTo>
                    <a:pt x="326" y="13"/>
                  </a:lnTo>
                  <a:lnTo>
                    <a:pt x="302" y="17"/>
                  </a:lnTo>
                  <a:lnTo>
                    <a:pt x="278" y="22"/>
                  </a:lnTo>
                  <a:lnTo>
                    <a:pt x="255" y="29"/>
                  </a:lnTo>
                  <a:lnTo>
                    <a:pt x="230" y="36"/>
                  </a:lnTo>
                  <a:lnTo>
                    <a:pt x="206" y="44"/>
                  </a:lnTo>
                  <a:lnTo>
                    <a:pt x="183" y="53"/>
                  </a:lnTo>
                  <a:lnTo>
                    <a:pt x="159" y="63"/>
                  </a:lnTo>
                  <a:lnTo>
                    <a:pt x="136" y="74"/>
                  </a:lnTo>
                  <a:lnTo>
                    <a:pt x="113" y="86"/>
                  </a:lnTo>
                  <a:lnTo>
                    <a:pt x="89" y="99"/>
                  </a:lnTo>
                  <a:lnTo>
                    <a:pt x="67" y="113"/>
                  </a:lnTo>
                  <a:lnTo>
                    <a:pt x="44" y="128"/>
                  </a:lnTo>
                  <a:lnTo>
                    <a:pt x="22" y="143"/>
                  </a:lnTo>
                  <a:lnTo>
                    <a:pt x="0" y="160"/>
                  </a:lnTo>
                  <a:lnTo>
                    <a:pt x="1" y="164"/>
                  </a:lnTo>
                  <a:lnTo>
                    <a:pt x="1" y="168"/>
                  </a:lnTo>
                  <a:lnTo>
                    <a:pt x="2" y="171"/>
                  </a:lnTo>
                  <a:lnTo>
                    <a:pt x="5" y="173"/>
                  </a:lnTo>
                  <a:lnTo>
                    <a:pt x="30" y="158"/>
                  </a:lnTo>
                  <a:lnTo>
                    <a:pt x="55" y="144"/>
                  </a:lnTo>
                  <a:lnTo>
                    <a:pt x="82" y="131"/>
                  </a:lnTo>
                  <a:lnTo>
                    <a:pt x="107" y="119"/>
                  </a:lnTo>
                  <a:lnTo>
                    <a:pt x="133" y="107"/>
                  </a:lnTo>
                  <a:lnTo>
                    <a:pt x="158" y="97"/>
                  </a:lnTo>
                  <a:lnTo>
                    <a:pt x="182" y="86"/>
                  </a:lnTo>
                  <a:lnTo>
                    <a:pt x="206" y="77"/>
                  </a:lnTo>
                  <a:lnTo>
                    <a:pt x="230" y="69"/>
                  </a:lnTo>
                  <a:lnTo>
                    <a:pt x="254" y="62"/>
                  </a:lnTo>
                  <a:lnTo>
                    <a:pt x="277" y="55"/>
                  </a:lnTo>
                  <a:lnTo>
                    <a:pt x="298" y="50"/>
                  </a:lnTo>
                  <a:lnTo>
                    <a:pt x="320" y="44"/>
                  </a:lnTo>
                  <a:lnTo>
                    <a:pt x="341" y="39"/>
                  </a:lnTo>
                  <a:lnTo>
                    <a:pt x="361" y="36"/>
                  </a:lnTo>
                  <a:lnTo>
                    <a:pt x="379" y="33"/>
                  </a:lnTo>
                  <a:lnTo>
                    <a:pt x="381" y="33"/>
                  </a:lnTo>
                  <a:lnTo>
                    <a:pt x="387" y="32"/>
                  </a:lnTo>
                  <a:lnTo>
                    <a:pt x="398" y="31"/>
                  </a:lnTo>
                  <a:lnTo>
                    <a:pt x="410" y="30"/>
                  </a:lnTo>
                  <a:lnTo>
                    <a:pt x="426" y="29"/>
                  </a:lnTo>
                  <a:lnTo>
                    <a:pt x="444" y="29"/>
                  </a:lnTo>
                  <a:lnTo>
                    <a:pt x="464" y="28"/>
                  </a:lnTo>
                  <a:lnTo>
                    <a:pt x="485" y="29"/>
                  </a:lnTo>
                  <a:lnTo>
                    <a:pt x="507" y="30"/>
                  </a:lnTo>
                  <a:lnTo>
                    <a:pt x="530" y="31"/>
                  </a:lnTo>
                  <a:lnTo>
                    <a:pt x="552" y="35"/>
                  </a:lnTo>
                  <a:lnTo>
                    <a:pt x="574" y="39"/>
                  </a:lnTo>
                  <a:lnTo>
                    <a:pt x="596" y="46"/>
                  </a:lnTo>
                  <a:lnTo>
                    <a:pt x="615" y="54"/>
                  </a:lnTo>
                  <a:lnTo>
                    <a:pt x="633" y="65"/>
                  </a:lnTo>
                  <a:lnTo>
                    <a:pt x="649" y="76"/>
                  </a:lnTo>
                  <a:lnTo>
                    <a:pt x="634" y="118"/>
                  </a:lnTo>
                  <a:lnTo>
                    <a:pt x="627" y="159"/>
                  </a:lnTo>
                  <a:lnTo>
                    <a:pt x="627" y="202"/>
                  </a:lnTo>
                  <a:lnTo>
                    <a:pt x="633" y="246"/>
                  </a:lnTo>
                  <a:lnTo>
                    <a:pt x="642" y="288"/>
                  </a:lnTo>
                  <a:lnTo>
                    <a:pt x="656" y="329"/>
                  </a:lnTo>
                  <a:lnTo>
                    <a:pt x="672" y="369"/>
                  </a:lnTo>
                  <a:lnTo>
                    <a:pt x="689" y="406"/>
                  </a:lnTo>
                  <a:lnTo>
                    <a:pt x="689" y="400"/>
                  </a:lnTo>
                  <a:lnTo>
                    <a:pt x="688" y="383"/>
                  </a:lnTo>
                  <a:lnTo>
                    <a:pt x="684" y="356"/>
                  </a:lnTo>
                  <a:lnTo>
                    <a:pt x="676" y="325"/>
                  </a:lnTo>
                  <a:lnTo>
                    <a:pt x="684" y="302"/>
                  </a:lnTo>
                  <a:lnTo>
                    <a:pt x="695" y="280"/>
                  </a:lnTo>
                  <a:lnTo>
                    <a:pt x="709" y="259"/>
                  </a:lnTo>
                  <a:lnTo>
                    <a:pt x="726" y="239"/>
                  </a:lnTo>
                  <a:lnTo>
                    <a:pt x="748" y="219"/>
                  </a:lnTo>
                  <a:lnTo>
                    <a:pt x="774" y="201"/>
                  </a:lnTo>
                  <a:lnTo>
                    <a:pt x="808" y="182"/>
                  </a:lnTo>
                  <a:lnTo>
                    <a:pt x="848" y="165"/>
                  </a:lnTo>
                  <a:lnTo>
                    <a:pt x="853" y="164"/>
                  </a:lnTo>
                  <a:lnTo>
                    <a:pt x="858" y="163"/>
                  </a:lnTo>
                  <a:lnTo>
                    <a:pt x="864" y="161"/>
                  </a:lnTo>
                  <a:lnTo>
                    <a:pt x="870" y="160"/>
                  </a:lnTo>
                  <a:lnTo>
                    <a:pt x="874" y="158"/>
                  </a:lnTo>
                  <a:lnTo>
                    <a:pt x="878" y="154"/>
                  </a:lnTo>
                  <a:lnTo>
                    <a:pt x="881" y="151"/>
                  </a:lnTo>
                  <a:lnTo>
                    <a:pt x="883" y="145"/>
                  </a:lnTo>
                  <a:lnTo>
                    <a:pt x="881" y="144"/>
                  </a:lnTo>
                  <a:lnTo>
                    <a:pt x="876" y="143"/>
                  </a:lnTo>
                  <a:lnTo>
                    <a:pt x="869" y="143"/>
                  </a:lnTo>
                  <a:lnTo>
                    <a:pt x="858" y="143"/>
                  </a:lnTo>
                  <a:lnTo>
                    <a:pt x="847" y="144"/>
                  </a:lnTo>
                  <a:lnTo>
                    <a:pt x="833" y="145"/>
                  </a:lnTo>
                  <a:lnTo>
                    <a:pt x="818" y="146"/>
                  </a:lnTo>
                  <a:lnTo>
                    <a:pt x="803" y="149"/>
                  </a:lnTo>
                  <a:lnTo>
                    <a:pt x="787" y="151"/>
                  </a:lnTo>
                  <a:lnTo>
                    <a:pt x="770" y="154"/>
                  </a:lnTo>
                  <a:lnTo>
                    <a:pt x="754" y="158"/>
                  </a:lnTo>
                  <a:lnTo>
                    <a:pt x="737" y="163"/>
                  </a:lnTo>
                  <a:lnTo>
                    <a:pt x="722" y="168"/>
                  </a:lnTo>
                  <a:lnTo>
                    <a:pt x="709" y="174"/>
                  </a:lnTo>
                  <a:lnTo>
                    <a:pt x="697" y="181"/>
                  </a:lnTo>
                  <a:lnTo>
                    <a:pt x="687" y="18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Freeform 31"/>
            <p:cNvSpPr>
              <a:spLocks/>
            </p:cNvSpPr>
            <p:nvPr/>
          </p:nvSpPr>
          <p:spPr bwMode="auto">
            <a:xfrm>
              <a:off x="4492647" y="539040"/>
              <a:ext cx="208932" cy="320946"/>
            </a:xfrm>
            <a:custGeom>
              <a:avLst/>
              <a:gdLst>
                <a:gd name="T0" fmla="*/ 210 w 210"/>
                <a:gd name="T1" fmla="*/ 8 h 249"/>
                <a:gd name="T2" fmla="*/ 210 w 210"/>
                <a:gd name="T3" fmla="*/ 23 h 249"/>
                <a:gd name="T4" fmla="*/ 207 w 210"/>
                <a:gd name="T5" fmla="*/ 36 h 249"/>
                <a:gd name="T6" fmla="*/ 200 w 210"/>
                <a:gd name="T7" fmla="*/ 46 h 249"/>
                <a:gd name="T8" fmla="*/ 191 w 210"/>
                <a:gd name="T9" fmla="*/ 56 h 249"/>
                <a:gd name="T10" fmla="*/ 180 w 210"/>
                <a:gd name="T11" fmla="*/ 65 h 249"/>
                <a:gd name="T12" fmla="*/ 169 w 210"/>
                <a:gd name="T13" fmla="*/ 73 h 249"/>
                <a:gd name="T14" fmla="*/ 157 w 210"/>
                <a:gd name="T15" fmla="*/ 80 h 249"/>
                <a:gd name="T16" fmla="*/ 146 w 210"/>
                <a:gd name="T17" fmla="*/ 85 h 249"/>
                <a:gd name="T18" fmla="*/ 110 w 210"/>
                <a:gd name="T19" fmla="*/ 107 h 249"/>
                <a:gd name="T20" fmla="*/ 84 w 210"/>
                <a:gd name="T21" fmla="*/ 127 h 249"/>
                <a:gd name="T22" fmla="*/ 62 w 210"/>
                <a:gd name="T23" fmla="*/ 146 h 249"/>
                <a:gd name="T24" fmla="*/ 47 w 210"/>
                <a:gd name="T25" fmla="*/ 165 h 249"/>
                <a:gd name="T26" fmla="*/ 35 w 210"/>
                <a:gd name="T27" fmla="*/ 184 h 249"/>
                <a:gd name="T28" fmla="*/ 26 w 210"/>
                <a:gd name="T29" fmla="*/ 204 h 249"/>
                <a:gd name="T30" fmla="*/ 17 w 210"/>
                <a:gd name="T31" fmla="*/ 226 h 249"/>
                <a:gd name="T32" fmla="*/ 9 w 210"/>
                <a:gd name="T33" fmla="*/ 249 h 249"/>
                <a:gd name="T34" fmla="*/ 7 w 210"/>
                <a:gd name="T35" fmla="*/ 247 h 249"/>
                <a:gd name="T36" fmla="*/ 3 w 210"/>
                <a:gd name="T37" fmla="*/ 247 h 249"/>
                <a:gd name="T38" fmla="*/ 1 w 210"/>
                <a:gd name="T39" fmla="*/ 244 h 249"/>
                <a:gd name="T40" fmla="*/ 0 w 210"/>
                <a:gd name="T41" fmla="*/ 241 h 249"/>
                <a:gd name="T42" fmla="*/ 3 w 210"/>
                <a:gd name="T43" fmla="*/ 214 h 249"/>
                <a:gd name="T44" fmla="*/ 8 w 210"/>
                <a:gd name="T45" fmla="*/ 190 h 249"/>
                <a:gd name="T46" fmla="*/ 15 w 210"/>
                <a:gd name="T47" fmla="*/ 168 h 249"/>
                <a:gd name="T48" fmla="*/ 25 w 210"/>
                <a:gd name="T49" fmla="*/ 146 h 249"/>
                <a:gd name="T50" fmla="*/ 36 w 210"/>
                <a:gd name="T51" fmla="*/ 128 h 249"/>
                <a:gd name="T52" fmla="*/ 50 w 210"/>
                <a:gd name="T53" fmla="*/ 110 h 249"/>
                <a:gd name="T54" fmla="*/ 68 w 210"/>
                <a:gd name="T55" fmla="*/ 92 h 249"/>
                <a:gd name="T56" fmla="*/ 87 w 210"/>
                <a:gd name="T57" fmla="*/ 77 h 249"/>
                <a:gd name="T58" fmla="*/ 100 w 210"/>
                <a:gd name="T59" fmla="*/ 68 h 249"/>
                <a:gd name="T60" fmla="*/ 115 w 210"/>
                <a:gd name="T61" fmla="*/ 60 h 249"/>
                <a:gd name="T62" fmla="*/ 130 w 210"/>
                <a:gd name="T63" fmla="*/ 53 h 249"/>
                <a:gd name="T64" fmla="*/ 145 w 210"/>
                <a:gd name="T65" fmla="*/ 46 h 249"/>
                <a:gd name="T66" fmla="*/ 160 w 210"/>
                <a:gd name="T67" fmla="*/ 38 h 249"/>
                <a:gd name="T68" fmla="*/ 172 w 210"/>
                <a:gd name="T69" fmla="*/ 28 h 249"/>
                <a:gd name="T70" fmla="*/ 184 w 210"/>
                <a:gd name="T71" fmla="*/ 16 h 249"/>
                <a:gd name="T72" fmla="*/ 193 w 210"/>
                <a:gd name="T73" fmla="*/ 1 h 249"/>
                <a:gd name="T74" fmla="*/ 199 w 210"/>
                <a:gd name="T75" fmla="*/ 0 h 249"/>
                <a:gd name="T76" fmla="*/ 204 w 210"/>
                <a:gd name="T77" fmla="*/ 1 h 249"/>
                <a:gd name="T78" fmla="*/ 207 w 210"/>
                <a:gd name="T79" fmla="*/ 5 h 249"/>
                <a:gd name="T80" fmla="*/ 210 w 210"/>
                <a:gd name="T81" fmla="*/ 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0" h="249">
                  <a:moveTo>
                    <a:pt x="210" y="8"/>
                  </a:moveTo>
                  <a:lnTo>
                    <a:pt x="210" y="23"/>
                  </a:lnTo>
                  <a:lnTo>
                    <a:pt x="207" y="36"/>
                  </a:lnTo>
                  <a:lnTo>
                    <a:pt x="200" y="46"/>
                  </a:lnTo>
                  <a:lnTo>
                    <a:pt x="191" y="56"/>
                  </a:lnTo>
                  <a:lnTo>
                    <a:pt x="180" y="65"/>
                  </a:lnTo>
                  <a:lnTo>
                    <a:pt x="169" y="73"/>
                  </a:lnTo>
                  <a:lnTo>
                    <a:pt x="157" y="80"/>
                  </a:lnTo>
                  <a:lnTo>
                    <a:pt x="146" y="85"/>
                  </a:lnTo>
                  <a:lnTo>
                    <a:pt x="110" y="107"/>
                  </a:lnTo>
                  <a:lnTo>
                    <a:pt x="84" y="127"/>
                  </a:lnTo>
                  <a:lnTo>
                    <a:pt x="62" y="146"/>
                  </a:lnTo>
                  <a:lnTo>
                    <a:pt x="47" y="165"/>
                  </a:lnTo>
                  <a:lnTo>
                    <a:pt x="35" y="184"/>
                  </a:lnTo>
                  <a:lnTo>
                    <a:pt x="26" y="204"/>
                  </a:lnTo>
                  <a:lnTo>
                    <a:pt x="17" y="226"/>
                  </a:lnTo>
                  <a:lnTo>
                    <a:pt x="9" y="249"/>
                  </a:lnTo>
                  <a:lnTo>
                    <a:pt x="7" y="247"/>
                  </a:lnTo>
                  <a:lnTo>
                    <a:pt x="3" y="247"/>
                  </a:lnTo>
                  <a:lnTo>
                    <a:pt x="1" y="244"/>
                  </a:lnTo>
                  <a:lnTo>
                    <a:pt x="0" y="241"/>
                  </a:lnTo>
                  <a:lnTo>
                    <a:pt x="3" y="214"/>
                  </a:lnTo>
                  <a:lnTo>
                    <a:pt x="8" y="190"/>
                  </a:lnTo>
                  <a:lnTo>
                    <a:pt x="15" y="168"/>
                  </a:lnTo>
                  <a:lnTo>
                    <a:pt x="25" y="146"/>
                  </a:lnTo>
                  <a:lnTo>
                    <a:pt x="36" y="128"/>
                  </a:lnTo>
                  <a:lnTo>
                    <a:pt x="50" y="110"/>
                  </a:lnTo>
                  <a:lnTo>
                    <a:pt x="68" y="92"/>
                  </a:lnTo>
                  <a:lnTo>
                    <a:pt x="87" y="77"/>
                  </a:lnTo>
                  <a:lnTo>
                    <a:pt x="100" y="68"/>
                  </a:lnTo>
                  <a:lnTo>
                    <a:pt x="115" y="60"/>
                  </a:lnTo>
                  <a:lnTo>
                    <a:pt x="130" y="53"/>
                  </a:lnTo>
                  <a:lnTo>
                    <a:pt x="145" y="46"/>
                  </a:lnTo>
                  <a:lnTo>
                    <a:pt x="160" y="38"/>
                  </a:lnTo>
                  <a:lnTo>
                    <a:pt x="172" y="28"/>
                  </a:lnTo>
                  <a:lnTo>
                    <a:pt x="184" y="16"/>
                  </a:lnTo>
                  <a:lnTo>
                    <a:pt x="193" y="1"/>
                  </a:lnTo>
                  <a:lnTo>
                    <a:pt x="199" y="0"/>
                  </a:lnTo>
                  <a:lnTo>
                    <a:pt x="204" y="1"/>
                  </a:lnTo>
                  <a:lnTo>
                    <a:pt x="207" y="5"/>
                  </a:lnTo>
                  <a:lnTo>
                    <a:pt x="210" y="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3" name="Freeform 32"/>
            <p:cNvSpPr>
              <a:spLocks/>
            </p:cNvSpPr>
            <p:nvPr/>
          </p:nvSpPr>
          <p:spPr bwMode="auto">
            <a:xfrm>
              <a:off x="3566251" y="641743"/>
              <a:ext cx="199076" cy="100136"/>
            </a:xfrm>
            <a:custGeom>
              <a:avLst/>
              <a:gdLst>
                <a:gd name="T0" fmla="*/ 201 w 201"/>
                <a:gd name="T1" fmla="*/ 20 h 78"/>
                <a:gd name="T2" fmla="*/ 195 w 201"/>
                <a:gd name="T3" fmla="*/ 17 h 78"/>
                <a:gd name="T4" fmla="*/ 190 w 201"/>
                <a:gd name="T5" fmla="*/ 11 h 78"/>
                <a:gd name="T6" fmla="*/ 184 w 201"/>
                <a:gd name="T7" fmla="*/ 5 h 78"/>
                <a:gd name="T8" fmla="*/ 180 w 201"/>
                <a:gd name="T9" fmla="*/ 0 h 78"/>
                <a:gd name="T10" fmla="*/ 163 w 201"/>
                <a:gd name="T11" fmla="*/ 3 h 78"/>
                <a:gd name="T12" fmla="*/ 141 w 201"/>
                <a:gd name="T13" fmla="*/ 8 h 78"/>
                <a:gd name="T14" fmla="*/ 117 w 201"/>
                <a:gd name="T15" fmla="*/ 12 h 78"/>
                <a:gd name="T16" fmla="*/ 92 w 201"/>
                <a:gd name="T17" fmla="*/ 19 h 78"/>
                <a:gd name="T18" fmla="*/ 66 w 201"/>
                <a:gd name="T19" fmla="*/ 28 h 78"/>
                <a:gd name="T20" fmla="*/ 41 w 201"/>
                <a:gd name="T21" fmla="*/ 41 h 78"/>
                <a:gd name="T22" fmla="*/ 19 w 201"/>
                <a:gd name="T23" fmla="*/ 57 h 78"/>
                <a:gd name="T24" fmla="*/ 0 w 201"/>
                <a:gd name="T25" fmla="*/ 77 h 78"/>
                <a:gd name="T26" fmla="*/ 1 w 201"/>
                <a:gd name="T27" fmla="*/ 78 h 78"/>
                <a:gd name="T28" fmla="*/ 4 w 201"/>
                <a:gd name="T29" fmla="*/ 77 h 78"/>
                <a:gd name="T30" fmla="*/ 10 w 201"/>
                <a:gd name="T31" fmla="*/ 74 h 78"/>
                <a:gd name="T32" fmla="*/ 18 w 201"/>
                <a:gd name="T33" fmla="*/ 71 h 78"/>
                <a:gd name="T34" fmla="*/ 27 w 201"/>
                <a:gd name="T35" fmla="*/ 66 h 78"/>
                <a:gd name="T36" fmla="*/ 39 w 201"/>
                <a:gd name="T37" fmla="*/ 62 h 78"/>
                <a:gd name="T38" fmla="*/ 51 w 201"/>
                <a:gd name="T39" fmla="*/ 56 h 78"/>
                <a:gd name="T40" fmla="*/ 65 w 201"/>
                <a:gd name="T41" fmla="*/ 50 h 78"/>
                <a:gd name="T42" fmla="*/ 80 w 201"/>
                <a:gd name="T43" fmla="*/ 43 h 78"/>
                <a:gd name="T44" fmla="*/ 95 w 201"/>
                <a:gd name="T45" fmla="*/ 38 h 78"/>
                <a:gd name="T46" fmla="*/ 112 w 201"/>
                <a:gd name="T47" fmla="*/ 33 h 78"/>
                <a:gd name="T48" fmla="*/ 130 w 201"/>
                <a:gd name="T49" fmla="*/ 28 h 78"/>
                <a:gd name="T50" fmla="*/ 147 w 201"/>
                <a:gd name="T51" fmla="*/ 24 h 78"/>
                <a:gd name="T52" fmla="*/ 165 w 201"/>
                <a:gd name="T53" fmla="*/ 21 h 78"/>
                <a:gd name="T54" fmla="*/ 183 w 201"/>
                <a:gd name="T55" fmla="*/ 20 h 78"/>
                <a:gd name="T56" fmla="*/ 201 w 201"/>
                <a:gd name="T57"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 h="78">
                  <a:moveTo>
                    <a:pt x="201" y="20"/>
                  </a:moveTo>
                  <a:lnTo>
                    <a:pt x="195" y="17"/>
                  </a:lnTo>
                  <a:lnTo>
                    <a:pt x="190" y="11"/>
                  </a:lnTo>
                  <a:lnTo>
                    <a:pt x="184" y="5"/>
                  </a:lnTo>
                  <a:lnTo>
                    <a:pt x="180" y="0"/>
                  </a:lnTo>
                  <a:lnTo>
                    <a:pt x="163" y="3"/>
                  </a:lnTo>
                  <a:lnTo>
                    <a:pt x="141" y="8"/>
                  </a:lnTo>
                  <a:lnTo>
                    <a:pt x="117" y="12"/>
                  </a:lnTo>
                  <a:lnTo>
                    <a:pt x="92" y="19"/>
                  </a:lnTo>
                  <a:lnTo>
                    <a:pt x="66" y="28"/>
                  </a:lnTo>
                  <a:lnTo>
                    <a:pt x="41" y="41"/>
                  </a:lnTo>
                  <a:lnTo>
                    <a:pt x="19" y="57"/>
                  </a:lnTo>
                  <a:lnTo>
                    <a:pt x="0" y="77"/>
                  </a:lnTo>
                  <a:lnTo>
                    <a:pt x="1" y="78"/>
                  </a:lnTo>
                  <a:lnTo>
                    <a:pt x="4" y="77"/>
                  </a:lnTo>
                  <a:lnTo>
                    <a:pt x="10" y="74"/>
                  </a:lnTo>
                  <a:lnTo>
                    <a:pt x="18" y="71"/>
                  </a:lnTo>
                  <a:lnTo>
                    <a:pt x="27" y="66"/>
                  </a:lnTo>
                  <a:lnTo>
                    <a:pt x="39" y="62"/>
                  </a:lnTo>
                  <a:lnTo>
                    <a:pt x="51" y="56"/>
                  </a:lnTo>
                  <a:lnTo>
                    <a:pt x="65" y="50"/>
                  </a:lnTo>
                  <a:lnTo>
                    <a:pt x="80" y="43"/>
                  </a:lnTo>
                  <a:lnTo>
                    <a:pt x="95" y="38"/>
                  </a:lnTo>
                  <a:lnTo>
                    <a:pt x="112" y="33"/>
                  </a:lnTo>
                  <a:lnTo>
                    <a:pt x="130" y="28"/>
                  </a:lnTo>
                  <a:lnTo>
                    <a:pt x="147" y="24"/>
                  </a:lnTo>
                  <a:lnTo>
                    <a:pt x="165" y="21"/>
                  </a:lnTo>
                  <a:lnTo>
                    <a:pt x="183" y="20"/>
                  </a:lnTo>
                  <a:lnTo>
                    <a:pt x="201" y="2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4" name="Freeform 33"/>
            <p:cNvSpPr>
              <a:spLocks/>
            </p:cNvSpPr>
            <p:nvPr/>
          </p:nvSpPr>
          <p:spPr bwMode="auto">
            <a:xfrm>
              <a:off x="4498561" y="436337"/>
              <a:ext cx="1970" cy="2568"/>
            </a:xfrm>
            <a:custGeom>
              <a:avLst/>
              <a:gdLst>
                <a:gd name="T0" fmla="*/ 3 w 3"/>
                <a:gd name="T1" fmla="*/ 0 h 1"/>
                <a:gd name="T2" fmla="*/ 3 w 3"/>
                <a:gd name="T3" fmla="*/ 0 h 1"/>
                <a:gd name="T4" fmla="*/ 1 w 3"/>
                <a:gd name="T5" fmla="*/ 0 h 1"/>
                <a:gd name="T6" fmla="*/ 1 w 3"/>
                <a:gd name="T7" fmla="*/ 1 h 1"/>
                <a:gd name="T8" fmla="*/ 0 w 3"/>
                <a:gd name="T9" fmla="*/ 1 h 1"/>
                <a:gd name="T10" fmla="*/ 0 w 3"/>
                <a:gd name="T11" fmla="*/ 1 h 1"/>
                <a:gd name="T12" fmla="*/ 1 w 3"/>
                <a:gd name="T13" fmla="*/ 1 h 1"/>
                <a:gd name="T14" fmla="*/ 1 w 3"/>
                <a:gd name="T15" fmla="*/ 1 h 1"/>
                <a:gd name="T16" fmla="*/ 3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3" y="0"/>
                  </a:moveTo>
                  <a:lnTo>
                    <a:pt x="3" y="0"/>
                  </a:lnTo>
                  <a:lnTo>
                    <a:pt x="1" y="0"/>
                  </a:lnTo>
                  <a:lnTo>
                    <a:pt x="1" y="1"/>
                  </a:lnTo>
                  <a:lnTo>
                    <a:pt x="0" y="1"/>
                  </a:lnTo>
                  <a:lnTo>
                    <a:pt x="0" y="1"/>
                  </a:lnTo>
                  <a:lnTo>
                    <a:pt x="1" y="1"/>
                  </a:lnTo>
                  <a:lnTo>
                    <a:pt x="1" y="1"/>
                  </a:lnTo>
                  <a:lnTo>
                    <a:pt x="3"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5" name="Freeform 34"/>
            <p:cNvSpPr>
              <a:spLocks/>
            </p:cNvSpPr>
            <p:nvPr/>
          </p:nvSpPr>
          <p:spPr bwMode="auto">
            <a:xfrm>
              <a:off x="3564280" y="233501"/>
              <a:ext cx="957934" cy="819054"/>
            </a:xfrm>
            <a:custGeom>
              <a:avLst/>
              <a:gdLst>
                <a:gd name="T0" fmla="*/ 952 w 974"/>
                <a:gd name="T1" fmla="*/ 88 h 639"/>
                <a:gd name="T2" fmla="*/ 851 w 974"/>
                <a:gd name="T3" fmla="*/ 29 h 639"/>
                <a:gd name="T4" fmla="*/ 792 w 974"/>
                <a:gd name="T5" fmla="*/ 13 h 639"/>
                <a:gd name="T6" fmla="*/ 767 w 974"/>
                <a:gd name="T7" fmla="*/ 8 h 639"/>
                <a:gd name="T8" fmla="*/ 732 w 974"/>
                <a:gd name="T9" fmla="*/ 4 h 639"/>
                <a:gd name="T10" fmla="*/ 694 w 974"/>
                <a:gd name="T11" fmla="*/ 0 h 639"/>
                <a:gd name="T12" fmla="*/ 650 w 974"/>
                <a:gd name="T13" fmla="*/ 1 h 639"/>
                <a:gd name="T14" fmla="*/ 600 w 974"/>
                <a:gd name="T15" fmla="*/ 5 h 639"/>
                <a:gd name="T16" fmla="*/ 550 w 974"/>
                <a:gd name="T17" fmla="*/ 12 h 639"/>
                <a:gd name="T18" fmla="*/ 494 w 974"/>
                <a:gd name="T19" fmla="*/ 23 h 639"/>
                <a:gd name="T20" fmla="*/ 403 w 974"/>
                <a:gd name="T21" fmla="*/ 52 h 639"/>
                <a:gd name="T22" fmla="*/ 303 w 974"/>
                <a:gd name="T23" fmla="*/ 101 h 639"/>
                <a:gd name="T24" fmla="*/ 220 w 974"/>
                <a:gd name="T25" fmla="*/ 152 h 639"/>
                <a:gd name="T26" fmla="*/ 172 w 974"/>
                <a:gd name="T27" fmla="*/ 195 h 639"/>
                <a:gd name="T28" fmla="*/ 173 w 974"/>
                <a:gd name="T29" fmla="*/ 263 h 639"/>
                <a:gd name="T30" fmla="*/ 202 w 974"/>
                <a:gd name="T31" fmla="*/ 303 h 639"/>
                <a:gd name="T32" fmla="*/ 228 w 974"/>
                <a:gd name="T33" fmla="*/ 335 h 639"/>
                <a:gd name="T34" fmla="*/ 257 w 974"/>
                <a:gd name="T35" fmla="*/ 461 h 639"/>
                <a:gd name="T36" fmla="*/ 234 w 974"/>
                <a:gd name="T37" fmla="*/ 451 h 639"/>
                <a:gd name="T38" fmla="*/ 177 w 974"/>
                <a:gd name="T39" fmla="*/ 426 h 639"/>
                <a:gd name="T40" fmla="*/ 183 w 974"/>
                <a:gd name="T41" fmla="*/ 413 h 639"/>
                <a:gd name="T42" fmla="*/ 219 w 974"/>
                <a:gd name="T43" fmla="*/ 406 h 639"/>
                <a:gd name="T44" fmla="*/ 224 w 974"/>
                <a:gd name="T45" fmla="*/ 392 h 639"/>
                <a:gd name="T46" fmla="*/ 183 w 974"/>
                <a:gd name="T47" fmla="*/ 385 h 639"/>
                <a:gd name="T48" fmla="*/ 119 w 974"/>
                <a:gd name="T49" fmla="*/ 396 h 639"/>
                <a:gd name="T50" fmla="*/ 60 w 974"/>
                <a:gd name="T51" fmla="*/ 413 h 639"/>
                <a:gd name="T52" fmla="*/ 29 w 974"/>
                <a:gd name="T53" fmla="*/ 428 h 639"/>
                <a:gd name="T54" fmla="*/ 40 w 974"/>
                <a:gd name="T55" fmla="*/ 437 h 639"/>
                <a:gd name="T56" fmla="*/ 62 w 974"/>
                <a:gd name="T57" fmla="*/ 435 h 639"/>
                <a:gd name="T58" fmla="*/ 130 w 974"/>
                <a:gd name="T59" fmla="*/ 435 h 639"/>
                <a:gd name="T60" fmla="*/ 189 w 974"/>
                <a:gd name="T61" fmla="*/ 447 h 639"/>
                <a:gd name="T62" fmla="*/ 229 w 974"/>
                <a:gd name="T63" fmla="*/ 472 h 639"/>
                <a:gd name="T64" fmla="*/ 260 w 974"/>
                <a:gd name="T65" fmla="*/ 503 h 639"/>
                <a:gd name="T66" fmla="*/ 279 w 974"/>
                <a:gd name="T67" fmla="*/ 559 h 639"/>
                <a:gd name="T68" fmla="*/ 240 w 974"/>
                <a:gd name="T69" fmla="*/ 520 h 639"/>
                <a:gd name="T70" fmla="*/ 165 w 974"/>
                <a:gd name="T71" fmla="*/ 476 h 639"/>
                <a:gd name="T72" fmla="*/ 92 w 974"/>
                <a:gd name="T73" fmla="*/ 465 h 639"/>
                <a:gd name="T74" fmla="*/ 28 w 974"/>
                <a:gd name="T75" fmla="*/ 454 h 639"/>
                <a:gd name="T76" fmla="*/ 2 w 974"/>
                <a:gd name="T77" fmla="*/ 452 h 639"/>
                <a:gd name="T78" fmla="*/ 25 w 974"/>
                <a:gd name="T79" fmla="*/ 488 h 639"/>
                <a:gd name="T80" fmla="*/ 78 w 974"/>
                <a:gd name="T81" fmla="*/ 501 h 639"/>
                <a:gd name="T82" fmla="*/ 149 w 974"/>
                <a:gd name="T83" fmla="*/ 511 h 639"/>
                <a:gd name="T84" fmla="*/ 205 w 974"/>
                <a:gd name="T85" fmla="*/ 532 h 639"/>
                <a:gd name="T86" fmla="*/ 245 w 974"/>
                <a:gd name="T87" fmla="*/ 559 h 639"/>
                <a:gd name="T88" fmla="*/ 280 w 974"/>
                <a:gd name="T89" fmla="*/ 592 h 639"/>
                <a:gd name="T90" fmla="*/ 296 w 974"/>
                <a:gd name="T91" fmla="*/ 637 h 639"/>
                <a:gd name="T92" fmla="*/ 285 w 974"/>
                <a:gd name="T93" fmla="*/ 428 h 639"/>
                <a:gd name="T94" fmla="*/ 262 w 974"/>
                <a:gd name="T95" fmla="*/ 321 h 639"/>
                <a:gd name="T96" fmla="*/ 227 w 974"/>
                <a:gd name="T97" fmla="*/ 284 h 639"/>
                <a:gd name="T98" fmla="*/ 202 w 974"/>
                <a:gd name="T99" fmla="*/ 234 h 639"/>
                <a:gd name="T100" fmla="*/ 233 w 974"/>
                <a:gd name="T101" fmla="*/ 180 h 639"/>
                <a:gd name="T102" fmla="*/ 316 w 974"/>
                <a:gd name="T103" fmla="*/ 129 h 639"/>
                <a:gd name="T104" fmla="*/ 404 w 974"/>
                <a:gd name="T105" fmla="*/ 89 h 639"/>
                <a:gd name="T106" fmla="*/ 459 w 974"/>
                <a:gd name="T107" fmla="*/ 68 h 639"/>
                <a:gd name="T108" fmla="*/ 510 w 974"/>
                <a:gd name="T109" fmla="*/ 53 h 639"/>
                <a:gd name="T110" fmla="*/ 583 w 974"/>
                <a:gd name="T111" fmla="*/ 38 h 639"/>
                <a:gd name="T112" fmla="*/ 665 w 974"/>
                <a:gd name="T113" fmla="*/ 32 h 639"/>
                <a:gd name="T114" fmla="*/ 749 w 974"/>
                <a:gd name="T115" fmla="*/ 37 h 639"/>
                <a:gd name="T116" fmla="*/ 823 w 974"/>
                <a:gd name="T117" fmla="*/ 50 h 639"/>
                <a:gd name="T118" fmla="*/ 885 w 974"/>
                <a:gd name="T119" fmla="*/ 71 h 639"/>
                <a:gd name="T120" fmla="*/ 947 w 974"/>
                <a:gd name="T121" fmla="*/ 118 h 639"/>
                <a:gd name="T122" fmla="*/ 953 w 974"/>
                <a:gd name="T123" fmla="*/ 156 h 639"/>
                <a:gd name="T124" fmla="*/ 974 w 974"/>
                <a:gd name="T125" fmla="*/ 133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639">
                  <a:moveTo>
                    <a:pt x="971" y="119"/>
                  </a:moveTo>
                  <a:lnTo>
                    <a:pt x="969" y="112"/>
                  </a:lnTo>
                  <a:lnTo>
                    <a:pt x="962" y="102"/>
                  </a:lnTo>
                  <a:lnTo>
                    <a:pt x="952" y="88"/>
                  </a:lnTo>
                  <a:lnTo>
                    <a:pt x="936" y="73"/>
                  </a:lnTo>
                  <a:lnTo>
                    <a:pt x="915" y="58"/>
                  </a:lnTo>
                  <a:lnTo>
                    <a:pt x="886" y="43"/>
                  </a:lnTo>
                  <a:lnTo>
                    <a:pt x="851" y="29"/>
                  </a:lnTo>
                  <a:lnTo>
                    <a:pt x="809" y="16"/>
                  </a:lnTo>
                  <a:lnTo>
                    <a:pt x="803" y="15"/>
                  </a:lnTo>
                  <a:lnTo>
                    <a:pt x="797" y="14"/>
                  </a:lnTo>
                  <a:lnTo>
                    <a:pt x="792" y="13"/>
                  </a:lnTo>
                  <a:lnTo>
                    <a:pt x="786" y="12"/>
                  </a:lnTo>
                  <a:lnTo>
                    <a:pt x="779" y="11"/>
                  </a:lnTo>
                  <a:lnTo>
                    <a:pt x="773" y="9"/>
                  </a:lnTo>
                  <a:lnTo>
                    <a:pt x="767" y="8"/>
                  </a:lnTo>
                  <a:lnTo>
                    <a:pt x="760" y="7"/>
                  </a:lnTo>
                  <a:lnTo>
                    <a:pt x="751" y="6"/>
                  </a:lnTo>
                  <a:lnTo>
                    <a:pt x="742" y="5"/>
                  </a:lnTo>
                  <a:lnTo>
                    <a:pt x="732" y="4"/>
                  </a:lnTo>
                  <a:lnTo>
                    <a:pt x="722" y="3"/>
                  </a:lnTo>
                  <a:lnTo>
                    <a:pt x="713" y="3"/>
                  </a:lnTo>
                  <a:lnTo>
                    <a:pt x="704" y="1"/>
                  </a:lnTo>
                  <a:lnTo>
                    <a:pt x="694" y="0"/>
                  </a:lnTo>
                  <a:lnTo>
                    <a:pt x="683" y="0"/>
                  </a:lnTo>
                  <a:lnTo>
                    <a:pt x="673" y="0"/>
                  </a:lnTo>
                  <a:lnTo>
                    <a:pt x="661" y="0"/>
                  </a:lnTo>
                  <a:lnTo>
                    <a:pt x="650" y="1"/>
                  </a:lnTo>
                  <a:lnTo>
                    <a:pt x="638" y="1"/>
                  </a:lnTo>
                  <a:lnTo>
                    <a:pt x="626" y="3"/>
                  </a:lnTo>
                  <a:lnTo>
                    <a:pt x="613" y="4"/>
                  </a:lnTo>
                  <a:lnTo>
                    <a:pt x="600" y="5"/>
                  </a:lnTo>
                  <a:lnTo>
                    <a:pt x="586" y="6"/>
                  </a:lnTo>
                  <a:lnTo>
                    <a:pt x="575" y="8"/>
                  </a:lnTo>
                  <a:lnTo>
                    <a:pt x="562" y="9"/>
                  </a:lnTo>
                  <a:lnTo>
                    <a:pt x="550" y="12"/>
                  </a:lnTo>
                  <a:lnTo>
                    <a:pt x="537" y="14"/>
                  </a:lnTo>
                  <a:lnTo>
                    <a:pt x="523" y="18"/>
                  </a:lnTo>
                  <a:lnTo>
                    <a:pt x="509" y="20"/>
                  </a:lnTo>
                  <a:lnTo>
                    <a:pt x="494" y="23"/>
                  </a:lnTo>
                  <a:lnTo>
                    <a:pt x="479" y="27"/>
                  </a:lnTo>
                  <a:lnTo>
                    <a:pt x="455" y="34"/>
                  </a:lnTo>
                  <a:lnTo>
                    <a:pt x="430" y="42"/>
                  </a:lnTo>
                  <a:lnTo>
                    <a:pt x="403" y="52"/>
                  </a:lnTo>
                  <a:lnTo>
                    <a:pt x="378" y="62"/>
                  </a:lnTo>
                  <a:lnTo>
                    <a:pt x="353" y="74"/>
                  </a:lnTo>
                  <a:lnTo>
                    <a:pt x="327" y="87"/>
                  </a:lnTo>
                  <a:lnTo>
                    <a:pt x="303" y="101"/>
                  </a:lnTo>
                  <a:lnTo>
                    <a:pt x="280" y="113"/>
                  </a:lnTo>
                  <a:lnTo>
                    <a:pt x="258" y="127"/>
                  </a:lnTo>
                  <a:lnTo>
                    <a:pt x="237" y="140"/>
                  </a:lnTo>
                  <a:lnTo>
                    <a:pt x="220" y="152"/>
                  </a:lnTo>
                  <a:lnTo>
                    <a:pt x="204" y="165"/>
                  </a:lnTo>
                  <a:lnTo>
                    <a:pt x="190" y="177"/>
                  </a:lnTo>
                  <a:lnTo>
                    <a:pt x="179" y="186"/>
                  </a:lnTo>
                  <a:lnTo>
                    <a:pt x="172" y="195"/>
                  </a:lnTo>
                  <a:lnTo>
                    <a:pt x="167" y="202"/>
                  </a:lnTo>
                  <a:lnTo>
                    <a:pt x="167" y="223"/>
                  </a:lnTo>
                  <a:lnTo>
                    <a:pt x="169" y="242"/>
                  </a:lnTo>
                  <a:lnTo>
                    <a:pt x="173" y="263"/>
                  </a:lnTo>
                  <a:lnTo>
                    <a:pt x="176" y="284"/>
                  </a:lnTo>
                  <a:lnTo>
                    <a:pt x="183" y="293"/>
                  </a:lnTo>
                  <a:lnTo>
                    <a:pt x="192" y="299"/>
                  </a:lnTo>
                  <a:lnTo>
                    <a:pt x="202" y="303"/>
                  </a:lnTo>
                  <a:lnTo>
                    <a:pt x="210" y="309"/>
                  </a:lnTo>
                  <a:lnTo>
                    <a:pt x="219" y="316"/>
                  </a:lnTo>
                  <a:lnTo>
                    <a:pt x="225" y="325"/>
                  </a:lnTo>
                  <a:lnTo>
                    <a:pt x="228" y="335"/>
                  </a:lnTo>
                  <a:lnTo>
                    <a:pt x="233" y="345"/>
                  </a:lnTo>
                  <a:lnTo>
                    <a:pt x="237" y="367"/>
                  </a:lnTo>
                  <a:lnTo>
                    <a:pt x="248" y="414"/>
                  </a:lnTo>
                  <a:lnTo>
                    <a:pt x="257" y="461"/>
                  </a:lnTo>
                  <a:lnTo>
                    <a:pt x="262" y="482"/>
                  </a:lnTo>
                  <a:lnTo>
                    <a:pt x="254" y="469"/>
                  </a:lnTo>
                  <a:lnTo>
                    <a:pt x="244" y="459"/>
                  </a:lnTo>
                  <a:lnTo>
                    <a:pt x="234" y="451"/>
                  </a:lnTo>
                  <a:lnTo>
                    <a:pt x="222" y="443"/>
                  </a:lnTo>
                  <a:lnTo>
                    <a:pt x="210" y="436"/>
                  </a:lnTo>
                  <a:lnTo>
                    <a:pt x="195" y="431"/>
                  </a:lnTo>
                  <a:lnTo>
                    <a:pt x="177" y="426"/>
                  </a:lnTo>
                  <a:lnTo>
                    <a:pt x="158" y="421"/>
                  </a:lnTo>
                  <a:lnTo>
                    <a:pt x="166" y="418"/>
                  </a:lnTo>
                  <a:lnTo>
                    <a:pt x="175" y="415"/>
                  </a:lnTo>
                  <a:lnTo>
                    <a:pt x="183" y="413"/>
                  </a:lnTo>
                  <a:lnTo>
                    <a:pt x="192" y="412"/>
                  </a:lnTo>
                  <a:lnTo>
                    <a:pt x="202" y="411"/>
                  </a:lnTo>
                  <a:lnTo>
                    <a:pt x="211" y="408"/>
                  </a:lnTo>
                  <a:lnTo>
                    <a:pt x="219" y="406"/>
                  </a:lnTo>
                  <a:lnTo>
                    <a:pt x="228" y="403"/>
                  </a:lnTo>
                  <a:lnTo>
                    <a:pt x="227" y="399"/>
                  </a:lnTo>
                  <a:lnTo>
                    <a:pt x="225" y="396"/>
                  </a:lnTo>
                  <a:lnTo>
                    <a:pt x="224" y="392"/>
                  </a:lnTo>
                  <a:lnTo>
                    <a:pt x="225" y="389"/>
                  </a:lnTo>
                  <a:lnTo>
                    <a:pt x="212" y="386"/>
                  </a:lnTo>
                  <a:lnTo>
                    <a:pt x="198" y="385"/>
                  </a:lnTo>
                  <a:lnTo>
                    <a:pt x="183" y="385"/>
                  </a:lnTo>
                  <a:lnTo>
                    <a:pt x="168" y="386"/>
                  </a:lnTo>
                  <a:lnTo>
                    <a:pt x="151" y="389"/>
                  </a:lnTo>
                  <a:lnTo>
                    <a:pt x="135" y="392"/>
                  </a:lnTo>
                  <a:lnTo>
                    <a:pt x="119" y="396"/>
                  </a:lnTo>
                  <a:lnTo>
                    <a:pt x="103" y="400"/>
                  </a:lnTo>
                  <a:lnTo>
                    <a:pt x="88" y="405"/>
                  </a:lnTo>
                  <a:lnTo>
                    <a:pt x="73" y="409"/>
                  </a:lnTo>
                  <a:lnTo>
                    <a:pt x="60" y="413"/>
                  </a:lnTo>
                  <a:lnTo>
                    <a:pt x="48" y="418"/>
                  </a:lnTo>
                  <a:lnTo>
                    <a:pt x="39" y="422"/>
                  </a:lnTo>
                  <a:lnTo>
                    <a:pt x="33" y="424"/>
                  </a:lnTo>
                  <a:lnTo>
                    <a:pt x="29" y="428"/>
                  </a:lnTo>
                  <a:lnTo>
                    <a:pt x="28" y="429"/>
                  </a:lnTo>
                  <a:lnTo>
                    <a:pt x="31" y="434"/>
                  </a:lnTo>
                  <a:lnTo>
                    <a:pt x="36" y="436"/>
                  </a:lnTo>
                  <a:lnTo>
                    <a:pt x="40" y="437"/>
                  </a:lnTo>
                  <a:lnTo>
                    <a:pt x="46" y="437"/>
                  </a:lnTo>
                  <a:lnTo>
                    <a:pt x="52" y="437"/>
                  </a:lnTo>
                  <a:lnTo>
                    <a:pt x="58" y="436"/>
                  </a:lnTo>
                  <a:lnTo>
                    <a:pt x="62" y="435"/>
                  </a:lnTo>
                  <a:lnTo>
                    <a:pt x="68" y="434"/>
                  </a:lnTo>
                  <a:lnTo>
                    <a:pt x="91" y="433"/>
                  </a:lnTo>
                  <a:lnTo>
                    <a:pt x="112" y="434"/>
                  </a:lnTo>
                  <a:lnTo>
                    <a:pt x="130" y="435"/>
                  </a:lnTo>
                  <a:lnTo>
                    <a:pt x="148" y="436"/>
                  </a:lnTo>
                  <a:lnTo>
                    <a:pt x="163" y="439"/>
                  </a:lnTo>
                  <a:lnTo>
                    <a:pt x="176" y="443"/>
                  </a:lnTo>
                  <a:lnTo>
                    <a:pt x="189" y="447"/>
                  </a:lnTo>
                  <a:lnTo>
                    <a:pt x="201" y="452"/>
                  </a:lnTo>
                  <a:lnTo>
                    <a:pt x="211" y="458"/>
                  </a:lnTo>
                  <a:lnTo>
                    <a:pt x="220" y="465"/>
                  </a:lnTo>
                  <a:lnTo>
                    <a:pt x="229" y="472"/>
                  </a:lnTo>
                  <a:lnTo>
                    <a:pt x="237" y="479"/>
                  </a:lnTo>
                  <a:lnTo>
                    <a:pt x="245" y="486"/>
                  </a:lnTo>
                  <a:lnTo>
                    <a:pt x="254" y="494"/>
                  </a:lnTo>
                  <a:lnTo>
                    <a:pt x="260" y="503"/>
                  </a:lnTo>
                  <a:lnTo>
                    <a:pt x="268" y="511"/>
                  </a:lnTo>
                  <a:lnTo>
                    <a:pt x="272" y="528"/>
                  </a:lnTo>
                  <a:lnTo>
                    <a:pt x="275" y="544"/>
                  </a:lnTo>
                  <a:lnTo>
                    <a:pt x="279" y="559"/>
                  </a:lnTo>
                  <a:lnTo>
                    <a:pt x="282" y="574"/>
                  </a:lnTo>
                  <a:lnTo>
                    <a:pt x="270" y="554"/>
                  </a:lnTo>
                  <a:lnTo>
                    <a:pt x="255" y="536"/>
                  </a:lnTo>
                  <a:lnTo>
                    <a:pt x="240" y="520"/>
                  </a:lnTo>
                  <a:lnTo>
                    <a:pt x="222" y="505"/>
                  </a:lnTo>
                  <a:lnTo>
                    <a:pt x="205" y="494"/>
                  </a:lnTo>
                  <a:lnTo>
                    <a:pt x="186" y="483"/>
                  </a:lnTo>
                  <a:lnTo>
                    <a:pt x="165" y="476"/>
                  </a:lnTo>
                  <a:lnTo>
                    <a:pt x="142" y="471"/>
                  </a:lnTo>
                  <a:lnTo>
                    <a:pt x="126" y="467"/>
                  </a:lnTo>
                  <a:lnTo>
                    <a:pt x="110" y="466"/>
                  </a:lnTo>
                  <a:lnTo>
                    <a:pt x="92" y="465"/>
                  </a:lnTo>
                  <a:lnTo>
                    <a:pt x="76" y="465"/>
                  </a:lnTo>
                  <a:lnTo>
                    <a:pt x="59" y="464"/>
                  </a:lnTo>
                  <a:lnTo>
                    <a:pt x="43" y="460"/>
                  </a:lnTo>
                  <a:lnTo>
                    <a:pt x="28" y="454"/>
                  </a:lnTo>
                  <a:lnTo>
                    <a:pt x="14" y="444"/>
                  </a:lnTo>
                  <a:lnTo>
                    <a:pt x="8" y="444"/>
                  </a:lnTo>
                  <a:lnTo>
                    <a:pt x="5" y="447"/>
                  </a:lnTo>
                  <a:lnTo>
                    <a:pt x="2" y="452"/>
                  </a:lnTo>
                  <a:lnTo>
                    <a:pt x="0" y="457"/>
                  </a:lnTo>
                  <a:lnTo>
                    <a:pt x="6" y="471"/>
                  </a:lnTo>
                  <a:lnTo>
                    <a:pt x="14" y="480"/>
                  </a:lnTo>
                  <a:lnTo>
                    <a:pt x="25" y="488"/>
                  </a:lnTo>
                  <a:lnTo>
                    <a:pt x="37" y="492"/>
                  </a:lnTo>
                  <a:lnTo>
                    <a:pt x="51" y="497"/>
                  </a:lnTo>
                  <a:lnTo>
                    <a:pt x="65" y="499"/>
                  </a:lnTo>
                  <a:lnTo>
                    <a:pt x="78" y="501"/>
                  </a:lnTo>
                  <a:lnTo>
                    <a:pt x="91" y="502"/>
                  </a:lnTo>
                  <a:lnTo>
                    <a:pt x="112" y="504"/>
                  </a:lnTo>
                  <a:lnTo>
                    <a:pt x="131" y="507"/>
                  </a:lnTo>
                  <a:lnTo>
                    <a:pt x="149" y="511"/>
                  </a:lnTo>
                  <a:lnTo>
                    <a:pt x="165" y="516"/>
                  </a:lnTo>
                  <a:lnTo>
                    <a:pt x="180" y="520"/>
                  </a:lnTo>
                  <a:lnTo>
                    <a:pt x="192" y="526"/>
                  </a:lnTo>
                  <a:lnTo>
                    <a:pt x="205" y="532"/>
                  </a:lnTo>
                  <a:lnTo>
                    <a:pt x="217" y="537"/>
                  </a:lnTo>
                  <a:lnTo>
                    <a:pt x="227" y="544"/>
                  </a:lnTo>
                  <a:lnTo>
                    <a:pt x="236" y="551"/>
                  </a:lnTo>
                  <a:lnTo>
                    <a:pt x="245" y="559"/>
                  </a:lnTo>
                  <a:lnTo>
                    <a:pt x="255" y="567"/>
                  </a:lnTo>
                  <a:lnTo>
                    <a:pt x="263" y="575"/>
                  </a:lnTo>
                  <a:lnTo>
                    <a:pt x="271" y="584"/>
                  </a:lnTo>
                  <a:lnTo>
                    <a:pt x="280" y="592"/>
                  </a:lnTo>
                  <a:lnTo>
                    <a:pt x="288" y="601"/>
                  </a:lnTo>
                  <a:lnTo>
                    <a:pt x="292" y="617"/>
                  </a:lnTo>
                  <a:lnTo>
                    <a:pt x="295" y="630"/>
                  </a:lnTo>
                  <a:lnTo>
                    <a:pt x="296" y="637"/>
                  </a:lnTo>
                  <a:lnTo>
                    <a:pt x="297" y="639"/>
                  </a:lnTo>
                  <a:lnTo>
                    <a:pt x="301" y="577"/>
                  </a:lnTo>
                  <a:lnTo>
                    <a:pt x="295" y="503"/>
                  </a:lnTo>
                  <a:lnTo>
                    <a:pt x="285" y="428"/>
                  </a:lnTo>
                  <a:lnTo>
                    <a:pt x="275" y="362"/>
                  </a:lnTo>
                  <a:lnTo>
                    <a:pt x="271" y="346"/>
                  </a:lnTo>
                  <a:lnTo>
                    <a:pt x="266" y="332"/>
                  </a:lnTo>
                  <a:lnTo>
                    <a:pt x="262" y="321"/>
                  </a:lnTo>
                  <a:lnTo>
                    <a:pt x="257" y="310"/>
                  </a:lnTo>
                  <a:lnTo>
                    <a:pt x="250" y="301"/>
                  </a:lnTo>
                  <a:lnTo>
                    <a:pt x="240" y="292"/>
                  </a:lnTo>
                  <a:lnTo>
                    <a:pt x="227" y="284"/>
                  </a:lnTo>
                  <a:lnTo>
                    <a:pt x="210" y="276"/>
                  </a:lnTo>
                  <a:lnTo>
                    <a:pt x="203" y="264"/>
                  </a:lnTo>
                  <a:lnTo>
                    <a:pt x="202" y="249"/>
                  </a:lnTo>
                  <a:lnTo>
                    <a:pt x="202" y="234"/>
                  </a:lnTo>
                  <a:lnTo>
                    <a:pt x="202" y="219"/>
                  </a:lnTo>
                  <a:lnTo>
                    <a:pt x="207" y="207"/>
                  </a:lnTo>
                  <a:lnTo>
                    <a:pt x="219" y="193"/>
                  </a:lnTo>
                  <a:lnTo>
                    <a:pt x="233" y="180"/>
                  </a:lnTo>
                  <a:lnTo>
                    <a:pt x="251" y="166"/>
                  </a:lnTo>
                  <a:lnTo>
                    <a:pt x="271" y="154"/>
                  </a:lnTo>
                  <a:lnTo>
                    <a:pt x="293" y="141"/>
                  </a:lnTo>
                  <a:lnTo>
                    <a:pt x="316" y="129"/>
                  </a:lnTo>
                  <a:lnTo>
                    <a:pt x="339" y="118"/>
                  </a:lnTo>
                  <a:lnTo>
                    <a:pt x="362" y="107"/>
                  </a:lnTo>
                  <a:lnTo>
                    <a:pt x="385" y="97"/>
                  </a:lnTo>
                  <a:lnTo>
                    <a:pt x="404" y="89"/>
                  </a:lnTo>
                  <a:lnTo>
                    <a:pt x="423" y="81"/>
                  </a:lnTo>
                  <a:lnTo>
                    <a:pt x="439" y="75"/>
                  </a:lnTo>
                  <a:lnTo>
                    <a:pt x="451" y="71"/>
                  </a:lnTo>
                  <a:lnTo>
                    <a:pt x="459" y="68"/>
                  </a:lnTo>
                  <a:lnTo>
                    <a:pt x="461" y="67"/>
                  </a:lnTo>
                  <a:lnTo>
                    <a:pt x="477" y="62"/>
                  </a:lnTo>
                  <a:lnTo>
                    <a:pt x="493" y="58"/>
                  </a:lnTo>
                  <a:lnTo>
                    <a:pt x="510" y="53"/>
                  </a:lnTo>
                  <a:lnTo>
                    <a:pt x="529" y="49"/>
                  </a:lnTo>
                  <a:lnTo>
                    <a:pt x="546" y="44"/>
                  </a:lnTo>
                  <a:lnTo>
                    <a:pt x="565" y="41"/>
                  </a:lnTo>
                  <a:lnTo>
                    <a:pt x="583" y="38"/>
                  </a:lnTo>
                  <a:lnTo>
                    <a:pt x="600" y="36"/>
                  </a:lnTo>
                  <a:lnTo>
                    <a:pt x="622" y="34"/>
                  </a:lnTo>
                  <a:lnTo>
                    <a:pt x="644" y="32"/>
                  </a:lnTo>
                  <a:lnTo>
                    <a:pt x="665" y="32"/>
                  </a:lnTo>
                  <a:lnTo>
                    <a:pt x="686" y="32"/>
                  </a:lnTo>
                  <a:lnTo>
                    <a:pt x="706" y="34"/>
                  </a:lnTo>
                  <a:lnTo>
                    <a:pt x="728" y="35"/>
                  </a:lnTo>
                  <a:lnTo>
                    <a:pt x="749" y="37"/>
                  </a:lnTo>
                  <a:lnTo>
                    <a:pt x="770" y="39"/>
                  </a:lnTo>
                  <a:lnTo>
                    <a:pt x="788" y="42"/>
                  </a:lnTo>
                  <a:lnTo>
                    <a:pt x="805" y="45"/>
                  </a:lnTo>
                  <a:lnTo>
                    <a:pt x="823" y="50"/>
                  </a:lnTo>
                  <a:lnTo>
                    <a:pt x="840" y="53"/>
                  </a:lnTo>
                  <a:lnTo>
                    <a:pt x="856" y="59"/>
                  </a:lnTo>
                  <a:lnTo>
                    <a:pt x="871" y="65"/>
                  </a:lnTo>
                  <a:lnTo>
                    <a:pt x="885" y="71"/>
                  </a:lnTo>
                  <a:lnTo>
                    <a:pt x="899" y="77"/>
                  </a:lnTo>
                  <a:lnTo>
                    <a:pt x="921" y="91"/>
                  </a:lnTo>
                  <a:lnTo>
                    <a:pt x="937" y="105"/>
                  </a:lnTo>
                  <a:lnTo>
                    <a:pt x="947" y="118"/>
                  </a:lnTo>
                  <a:lnTo>
                    <a:pt x="953" y="129"/>
                  </a:lnTo>
                  <a:lnTo>
                    <a:pt x="955" y="140"/>
                  </a:lnTo>
                  <a:lnTo>
                    <a:pt x="955" y="149"/>
                  </a:lnTo>
                  <a:lnTo>
                    <a:pt x="953" y="156"/>
                  </a:lnTo>
                  <a:lnTo>
                    <a:pt x="951" y="159"/>
                  </a:lnTo>
                  <a:lnTo>
                    <a:pt x="963" y="155"/>
                  </a:lnTo>
                  <a:lnTo>
                    <a:pt x="971" y="144"/>
                  </a:lnTo>
                  <a:lnTo>
                    <a:pt x="974" y="133"/>
                  </a:lnTo>
                  <a:lnTo>
                    <a:pt x="971" y="1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Freeform 35"/>
            <p:cNvSpPr>
              <a:spLocks/>
            </p:cNvSpPr>
            <p:nvPr/>
          </p:nvSpPr>
          <p:spPr bwMode="auto">
            <a:xfrm>
              <a:off x="3867823" y="824040"/>
              <a:ext cx="618912" cy="531487"/>
            </a:xfrm>
            <a:custGeom>
              <a:avLst/>
              <a:gdLst>
                <a:gd name="T0" fmla="*/ 627 w 628"/>
                <a:gd name="T1" fmla="*/ 105 h 413"/>
                <a:gd name="T2" fmla="*/ 605 w 628"/>
                <a:gd name="T3" fmla="*/ 149 h 413"/>
                <a:gd name="T4" fmla="*/ 553 w 628"/>
                <a:gd name="T5" fmla="*/ 194 h 413"/>
                <a:gd name="T6" fmla="*/ 469 w 628"/>
                <a:gd name="T7" fmla="*/ 232 h 413"/>
                <a:gd name="T8" fmla="*/ 452 w 628"/>
                <a:gd name="T9" fmla="*/ 275 h 413"/>
                <a:gd name="T10" fmla="*/ 518 w 628"/>
                <a:gd name="T11" fmla="*/ 346 h 413"/>
                <a:gd name="T12" fmla="*/ 537 w 628"/>
                <a:gd name="T13" fmla="*/ 366 h 413"/>
                <a:gd name="T14" fmla="*/ 515 w 628"/>
                <a:gd name="T15" fmla="*/ 360 h 413"/>
                <a:gd name="T16" fmla="*/ 485 w 628"/>
                <a:gd name="T17" fmla="*/ 354 h 413"/>
                <a:gd name="T18" fmla="*/ 452 w 628"/>
                <a:gd name="T19" fmla="*/ 329 h 413"/>
                <a:gd name="T20" fmla="*/ 412 w 628"/>
                <a:gd name="T21" fmla="*/ 260 h 413"/>
                <a:gd name="T22" fmla="*/ 402 w 628"/>
                <a:gd name="T23" fmla="*/ 171 h 413"/>
                <a:gd name="T24" fmla="*/ 374 w 628"/>
                <a:gd name="T25" fmla="*/ 141 h 413"/>
                <a:gd name="T26" fmla="*/ 312 w 628"/>
                <a:gd name="T27" fmla="*/ 143 h 413"/>
                <a:gd name="T28" fmla="*/ 244 w 628"/>
                <a:gd name="T29" fmla="*/ 158 h 413"/>
                <a:gd name="T30" fmla="*/ 192 w 628"/>
                <a:gd name="T31" fmla="*/ 192 h 413"/>
                <a:gd name="T32" fmla="*/ 192 w 628"/>
                <a:gd name="T33" fmla="*/ 270 h 413"/>
                <a:gd name="T34" fmla="*/ 180 w 628"/>
                <a:gd name="T35" fmla="*/ 361 h 413"/>
                <a:gd name="T36" fmla="*/ 143 w 628"/>
                <a:gd name="T37" fmla="*/ 398 h 413"/>
                <a:gd name="T38" fmla="*/ 109 w 628"/>
                <a:gd name="T39" fmla="*/ 413 h 413"/>
                <a:gd name="T40" fmla="*/ 149 w 628"/>
                <a:gd name="T41" fmla="*/ 344 h 413"/>
                <a:gd name="T42" fmla="*/ 161 w 628"/>
                <a:gd name="T43" fmla="*/ 229 h 413"/>
                <a:gd name="T44" fmla="*/ 170 w 628"/>
                <a:gd name="T45" fmla="*/ 170 h 413"/>
                <a:gd name="T46" fmla="*/ 234 w 628"/>
                <a:gd name="T47" fmla="*/ 132 h 413"/>
                <a:gd name="T48" fmla="*/ 324 w 628"/>
                <a:gd name="T49" fmla="*/ 109 h 413"/>
                <a:gd name="T50" fmla="*/ 416 w 628"/>
                <a:gd name="T51" fmla="*/ 114 h 413"/>
                <a:gd name="T52" fmla="*/ 439 w 628"/>
                <a:gd name="T53" fmla="*/ 196 h 413"/>
                <a:gd name="T54" fmla="*/ 508 w 628"/>
                <a:gd name="T55" fmla="*/ 191 h 413"/>
                <a:gd name="T56" fmla="*/ 594 w 628"/>
                <a:gd name="T57" fmla="*/ 109 h 413"/>
                <a:gd name="T58" fmla="*/ 546 w 628"/>
                <a:gd name="T59" fmla="*/ 52 h 413"/>
                <a:gd name="T60" fmla="*/ 469 w 628"/>
                <a:gd name="T61" fmla="*/ 34 h 413"/>
                <a:gd name="T62" fmla="*/ 386 w 628"/>
                <a:gd name="T63" fmla="*/ 33 h 413"/>
                <a:gd name="T64" fmla="*/ 300 w 628"/>
                <a:gd name="T65" fmla="*/ 43 h 413"/>
                <a:gd name="T66" fmla="*/ 223 w 628"/>
                <a:gd name="T67" fmla="*/ 60 h 413"/>
                <a:gd name="T68" fmla="*/ 139 w 628"/>
                <a:gd name="T69" fmla="*/ 94 h 413"/>
                <a:gd name="T70" fmla="*/ 66 w 628"/>
                <a:gd name="T71" fmla="*/ 143 h 413"/>
                <a:gd name="T72" fmla="*/ 29 w 628"/>
                <a:gd name="T73" fmla="*/ 202 h 413"/>
                <a:gd name="T74" fmla="*/ 55 w 628"/>
                <a:gd name="T75" fmla="*/ 257 h 413"/>
                <a:gd name="T76" fmla="*/ 117 w 628"/>
                <a:gd name="T77" fmla="*/ 287 h 413"/>
                <a:gd name="T78" fmla="*/ 40 w 628"/>
                <a:gd name="T79" fmla="*/ 274 h 413"/>
                <a:gd name="T80" fmla="*/ 1 w 628"/>
                <a:gd name="T81" fmla="*/ 217 h 413"/>
                <a:gd name="T82" fmla="*/ 40 w 628"/>
                <a:gd name="T83" fmla="*/ 119 h 413"/>
                <a:gd name="T84" fmla="*/ 150 w 628"/>
                <a:gd name="T85" fmla="*/ 55 h 413"/>
                <a:gd name="T86" fmla="*/ 236 w 628"/>
                <a:gd name="T87" fmla="*/ 26 h 413"/>
                <a:gd name="T88" fmla="*/ 316 w 628"/>
                <a:gd name="T89" fmla="*/ 8 h 413"/>
                <a:gd name="T90" fmla="*/ 396 w 628"/>
                <a:gd name="T91" fmla="*/ 1 h 413"/>
                <a:gd name="T92" fmla="*/ 479 w 628"/>
                <a:gd name="T93" fmla="*/ 5 h 413"/>
                <a:gd name="T94" fmla="*/ 555 w 628"/>
                <a:gd name="T95" fmla="*/ 19 h 413"/>
                <a:gd name="T96" fmla="*/ 616 w 628"/>
                <a:gd name="T97" fmla="*/ 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8" h="413">
                  <a:moveTo>
                    <a:pt x="626" y="76"/>
                  </a:moveTo>
                  <a:lnTo>
                    <a:pt x="628" y="86"/>
                  </a:lnTo>
                  <a:lnTo>
                    <a:pt x="628" y="95"/>
                  </a:lnTo>
                  <a:lnTo>
                    <a:pt x="627" y="105"/>
                  </a:lnTo>
                  <a:lnTo>
                    <a:pt x="624" y="116"/>
                  </a:lnTo>
                  <a:lnTo>
                    <a:pt x="620" y="127"/>
                  </a:lnTo>
                  <a:lnTo>
                    <a:pt x="614" y="138"/>
                  </a:lnTo>
                  <a:lnTo>
                    <a:pt x="605" y="149"/>
                  </a:lnTo>
                  <a:lnTo>
                    <a:pt x="596" y="161"/>
                  </a:lnTo>
                  <a:lnTo>
                    <a:pt x="583" y="172"/>
                  </a:lnTo>
                  <a:lnTo>
                    <a:pt x="569" y="184"/>
                  </a:lnTo>
                  <a:lnTo>
                    <a:pt x="553" y="194"/>
                  </a:lnTo>
                  <a:lnTo>
                    <a:pt x="536" y="204"/>
                  </a:lnTo>
                  <a:lnTo>
                    <a:pt x="515" y="214"/>
                  </a:lnTo>
                  <a:lnTo>
                    <a:pt x="493" y="223"/>
                  </a:lnTo>
                  <a:lnTo>
                    <a:pt x="469" y="232"/>
                  </a:lnTo>
                  <a:lnTo>
                    <a:pt x="442" y="239"/>
                  </a:lnTo>
                  <a:lnTo>
                    <a:pt x="442" y="247"/>
                  </a:lnTo>
                  <a:lnTo>
                    <a:pt x="445" y="260"/>
                  </a:lnTo>
                  <a:lnTo>
                    <a:pt x="452" y="275"/>
                  </a:lnTo>
                  <a:lnTo>
                    <a:pt x="462" y="291"/>
                  </a:lnTo>
                  <a:lnTo>
                    <a:pt x="476" y="309"/>
                  </a:lnTo>
                  <a:lnTo>
                    <a:pt x="495" y="328"/>
                  </a:lnTo>
                  <a:lnTo>
                    <a:pt x="518" y="346"/>
                  </a:lnTo>
                  <a:lnTo>
                    <a:pt x="546" y="363"/>
                  </a:lnTo>
                  <a:lnTo>
                    <a:pt x="545" y="366"/>
                  </a:lnTo>
                  <a:lnTo>
                    <a:pt x="541" y="366"/>
                  </a:lnTo>
                  <a:lnTo>
                    <a:pt x="537" y="366"/>
                  </a:lnTo>
                  <a:lnTo>
                    <a:pt x="531" y="365"/>
                  </a:lnTo>
                  <a:lnTo>
                    <a:pt x="525" y="363"/>
                  </a:lnTo>
                  <a:lnTo>
                    <a:pt x="520" y="361"/>
                  </a:lnTo>
                  <a:lnTo>
                    <a:pt x="515" y="360"/>
                  </a:lnTo>
                  <a:lnTo>
                    <a:pt x="511" y="360"/>
                  </a:lnTo>
                  <a:lnTo>
                    <a:pt x="502" y="359"/>
                  </a:lnTo>
                  <a:lnTo>
                    <a:pt x="493" y="357"/>
                  </a:lnTo>
                  <a:lnTo>
                    <a:pt x="485" y="354"/>
                  </a:lnTo>
                  <a:lnTo>
                    <a:pt x="477" y="351"/>
                  </a:lnTo>
                  <a:lnTo>
                    <a:pt x="469" y="345"/>
                  </a:lnTo>
                  <a:lnTo>
                    <a:pt x="460" y="338"/>
                  </a:lnTo>
                  <a:lnTo>
                    <a:pt x="452" y="329"/>
                  </a:lnTo>
                  <a:lnTo>
                    <a:pt x="441" y="317"/>
                  </a:lnTo>
                  <a:lnTo>
                    <a:pt x="430" y="299"/>
                  </a:lnTo>
                  <a:lnTo>
                    <a:pt x="419" y="280"/>
                  </a:lnTo>
                  <a:lnTo>
                    <a:pt x="412" y="260"/>
                  </a:lnTo>
                  <a:lnTo>
                    <a:pt x="407" y="239"/>
                  </a:lnTo>
                  <a:lnTo>
                    <a:pt x="404" y="216"/>
                  </a:lnTo>
                  <a:lnTo>
                    <a:pt x="402" y="194"/>
                  </a:lnTo>
                  <a:lnTo>
                    <a:pt x="402" y="171"/>
                  </a:lnTo>
                  <a:lnTo>
                    <a:pt x="403" y="147"/>
                  </a:lnTo>
                  <a:lnTo>
                    <a:pt x="396" y="144"/>
                  </a:lnTo>
                  <a:lnTo>
                    <a:pt x="387" y="143"/>
                  </a:lnTo>
                  <a:lnTo>
                    <a:pt x="374" y="141"/>
                  </a:lnTo>
                  <a:lnTo>
                    <a:pt x="361" y="141"/>
                  </a:lnTo>
                  <a:lnTo>
                    <a:pt x="346" y="141"/>
                  </a:lnTo>
                  <a:lnTo>
                    <a:pt x="329" y="141"/>
                  </a:lnTo>
                  <a:lnTo>
                    <a:pt x="312" y="143"/>
                  </a:lnTo>
                  <a:lnTo>
                    <a:pt x="295" y="146"/>
                  </a:lnTo>
                  <a:lnTo>
                    <a:pt x="278" y="148"/>
                  </a:lnTo>
                  <a:lnTo>
                    <a:pt x="260" y="152"/>
                  </a:lnTo>
                  <a:lnTo>
                    <a:pt x="244" y="158"/>
                  </a:lnTo>
                  <a:lnTo>
                    <a:pt x="229" y="164"/>
                  </a:lnTo>
                  <a:lnTo>
                    <a:pt x="215" y="172"/>
                  </a:lnTo>
                  <a:lnTo>
                    <a:pt x="203" y="181"/>
                  </a:lnTo>
                  <a:lnTo>
                    <a:pt x="192" y="192"/>
                  </a:lnTo>
                  <a:lnTo>
                    <a:pt x="185" y="203"/>
                  </a:lnTo>
                  <a:lnTo>
                    <a:pt x="188" y="225"/>
                  </a:lnTo>
                  <a:lnTo>
                    <a:pt x="191" y="247"/>
                  </a:lnTo>
                  <a:lnTo>
                    <a:pt x="192" y="270"/>
                  </a:lnTo>
                  <a:lnTo>
                    <a:pt x="194" y="293"/>
                  </a:lnTo>
                  <a:lnTo>
                    <a:pt x="191" y="316"/>
                  </a:lnTo>
                  <a:lnTo>
                    <a:pt x="188" y="339"/>
                  </a:lnTo>
                  <a:lnTo>
                    <a:pt x="180" y="361"/>
                  </a:lnTo>
                  <a:lnTo>
                    <a:pt x="169" y="382"/>
                  </a:lnTo>
                  <a:lnTo>
                    <a:pt x="161" y="387"/>
                  </a:lnTo>
                  <a:lnTo>
                    <a:pt x="152" y="392"/>
                  </a:lnTo>
                  <a:lnTo>
                    <a:pt x="143" y="398"/>
                  </a:lnTo>
                  <a:lnTo>
                    <a:pt x="132" y="404"/>
                  </a:lnTo>
                  <a:lnTo>
                    <a:pt x="123" y="408"/>
                  </a:lnTo>
                  <a:lnTo>
                    <a:pt x="115" y="412"/>
                  </a:lnTo>
                  <a:lnTo>
                    <a:pt x="109" y="413"/>
                  </a:lnTo>
                  <a:lnTo>
                    <a:pt x="107" y="412"/>
                  </a:lnTo>
                  <a:lnTo>
                    <a:pt x="124" y="392"/>
                  </a:lnTo>
                  <a:lnTo>
                    <a:pt x="138" y="370"/>
                  </a:lnTo>
                  <a:lnTo>
                    <a:pt x="149" y="344"/>
                  </a:lnTo>
                  <a:lnTo>
                    <a:pt x="157" y="316"/>
                  </a:lnTo>
                  <a:lnTo>
                    <a:pt x="161" y="287"/>
                  </a:lnTo>
                  <a:lnTo>
                    <a:pt x="162" y="257"/>
                  </a:lnTo>
                  <a:lnTo>
                    <a:pt x="161" y="229"/>
                  </a:lnTo>
                  <a:lnTo>
                    <a:pt x="157" y="201"/>
                  </a:lnTo>
                  <a:lnTo>
                    <a:pt x="158" y="191"/>
                  </a:lnTo>
                  <a:lnTo>
                    <a:pt x="162" y="180"/>
                  </a:lnTo>
                  <a:lnTo>
                    <a:pt x="170" y="170"/>
                  </a:lnTo>
                  <a:lnTo>
                    <a:pt x="183" y="159"/>
                  </a:lnTo>
                  <a:lnTo>
                    <a:pt x="198" y="149"/>
                  </a:lnTo>
                  <a:lnTo>
                    <a:pt x="214" y="140"/>
                  </a:lnTo>
                  <a:lnTo>
                    <a:pt x="234" y="132"/>
                  </a:lnTo>
                  <a:lnTo>
                    <a:pt x="255" y="124"/>
                  </a:lnTo>
                  <a:lnTo>
                    <a:pt x="278" y="117"/>
                  </a:lnTo>
                  <a:lnTo>
                    <a:pt x="301" y="112"/>
                  </a:lnTo>
                  <a:lnTo>
                    <a:pt x="324" y="109"/>
                  </a:lnTo>
                  <a:lnTo>
                    <a:pt x="348" y="108"/>
                  </a:lnTo>
                  <a:lnTo>
                    <a:pt x="371" y="108"/>
                  </a:lnTo>
                  <a:lnTo>
                    <a:pt x="394" y="110"/>
                  </a:lnTo>
                  <a:lnTo>
                    <a:pt x="416" y="114"/>
                  </a:lnTo>
                  <a:lnTo>
                    <a:pt x="435" y="123"/>
                  </a:lnTo>
                  <a:lnTo>
                    <a:pt x="440" y="142"/>
                  </a:lnTo>
                  <a:lnTo>
                    <a:pt x="440" y="171"/>
                  </a:lnTo>
                  <a:lnTo>
                    <a:pt x="439" y="196"/>
                  </a:lnTo>
                  <a:lnTo>
                    <a:pt x="438" y="208"/>
                  </a:lnTo>
                  <a:lnTo>
                    <a:pt x="456" y="207"/>
                  </a:lnTo>
                  <a:lnTo>
                    <a:pt x="480" y="201"/>
                  </a:lnTo>
                  <a:lnTo>
                    <a:pt x="508" y="191"/>
                  </a:lnTo>
                  <a:lnTo>
                    <a:pt x="536" y="176"/>
                  </a:lnTo>
                  <a:lnTo>
                    <a:pt x="561" y="157"/>
                  </a:lnTo>
                  <a:lnTo>
                    <a:pt x="582" y="134"/>
                  </a:lnTo>
                  <a:lnTo>
                    <a:pt x="594" y="109"/>
                  </a:lnTo>
                  <a:lnTo>
                    <a:pt x="598" y="80"/>
                  </a:lnTo>
                  <a:lnTo>
                    <a:pt x="582" y="69"/>
                  </a:lnTo>
                  <a:lnTo>
                    <a:pt x="564" y="60"/>
                  </a:lnTo>
                  <a:lnTo>
                    <a:pt x="546" y="52"/>
                  </a:lnTo>
                  <a:lnTo>
                    <a:pt x="528" y="46"/>
                  </a:lnTo>
                  <a:lnTo>
                    <a:pt x="508" y="41"/>
                  </a:lnTo>
                  <a:lnTo>
                    <a:pt x="488" y="37"/>
                  </a:lnTo>
                  <a:lnTo>
                    <a:pt x="469" y="34"/>
                  </a:lnTo>
                  <a:lnTo>
                    <a:pt x="448" y="33"/>
                  </a:lnTo>
                  <a:lnTo>
                    <a:pt x="427" y="31"/>
                  </a:lnTo>
                  <a:lnTo>
                    <a:pt x="407" y="31"/>
                  </a:lnTo>
                  <a:lnTo>
                    <a:pt x="386" y="33"/>
                  </a:lnTo>
                  <a:lnTo>
                    <a:pt x="364" y="34"/>
                  </a:lnTo>
                  <a:lnTo>
                    <a:pt x="342" y="36"/>
                  </a:lnTo>
                  <a:lnTo>
                    <a:pt x="321" y="40"/>
                  </a:lnTo>
                  <a:lnTo>
                    <a:pt x="300" y="43"/>
                  </a:lnTo>
                  <a:lnTo>
                    <a:pt x="278" y="46"/>
                  </a:lnTo>
                  <a:lnTo>
                    <a:pt x="261" y="50"/>
                  </a:lnTo>
                  <a:lnTo>
                    <a:pt x="243" y="55"/>
                  </a:lnTo>
                  <a:lnTo>
                    <a:pt x="223" y="60"/>
                  </a:lnTo>
                  <a:lnTo>
                    <a:pt x="204" y="67"/>
                  </a:lnTo>
                  <a:lnTo>
                    <a:pt x="182" y="75"/>
                  </a:lnTo>
                  <a:lnTo>
                    <a:pt x="161" y="84"/>
                  </a:lnTo>
                  <a:lnTo>
                    <a:pt x="139" y="94"/>
                  </a:lnTo>
                  <a:lnTo>
                    <a:pt x="120" y="105"/>
                  </a:lnTo>
                  <a:lnTo>
                    <a:pt x="100" y="117"/>
                  </a:lnTo>
                  <a:lnTo>
                    <a:pt x="82" y="129"/>
                  </a:lnTo>
                  <a:lnTo>
                    <a:pt x="66" y="143"/>
                  </a:lnTo>
                  <a:lnTo>
                    <a:pt x="52" y="157"/>
                  </a:lnTo>
                  <a:lnTo>
                    <a:pt x="40" y="171"/>
                  </a:lnTo>
                  <a:lnTo>
                    <a:pt x="32" y="187"/>
                  </a:lnTo>
                  <a:lnTo>
                    <a:pt x="29" y="202"/>
                  </a:lnTo>
                  <a:lnTo>
                    <a:pt x="28" y="218"/>
                  </a:lnTo>
                  <a:lnTo>
                    <a:pt x="31" y="232"/>
                  </a:lnTo>
                  <a:lnTo>
                    <a:pt x="40" y="245"/>
                  </a:lnTo>
                  <a:lnTo>
                    <a:pt x="55" y="257"/>
                  </a:lnTo>
                  <a:lnTo>
                    <a:pt x="74" y="267"/>
                  </a:lnTo>
                  <a:lnTo>
                    <a:pt x="91" y="276"/>
                  </a:lnTo>
                  <a:lnTo>
                    <a:pt x="106" y="282"/>
                  </a:lnTo>
                  <a:lnTo>
                    <a:pt x="117" y="287"/>
                  </a:lnTo>
                  <a:lnTo>
                    <a:pt x="122" y="290"/>
                  </a:lnTo>
                  <a:lnTo>
                    <a:pt x="90" y="289"/>
                  </a:lnTo>
                  <a:lnTo>
                    <a:pt x="62" y="283"/>
                  </a:lnTo>
                  <a:lnTo>
                    <a:pt x="40" y="274"/>
                  </a:lnTo>
                  <a:lnTo>
                    <a:pt x="24" y="262"/>
                  </a:lnTo>
                  <a:lnTo>
                    <a:pt x="13" y="248"/>
                  </a:lnTo>
                  <a:lnTo>
                    <a:pt x="5" y="233"/>
                  </a:lnTo>
                  <a:lnTo>
                    <a:pt x="1" y="217"/>
                  </a:lnTo>
                  <a:lnTo>
                    <a:pt x="0" y="201"/>
                  </a:lnTo>
                  <a:lnTo>
                    <a:pt x="6" y="170"/>
                  </a:lnTo>
                  <a:lnTo>
                    <a:pt x="20" y="142"/>
                  </a:lnTo>
                  <a:lnTo>
                    <a:pt x="40" y="119"/>
                  </a:lnTo>
                  <a:lnTo>
                    <a:pt x="64" y="99"/>
                  </a:lnTo>
                  <a:lnTo>
                    <a:pt x="92" y="83"/>
                  </a:lnTo>
                  <a:lnTo>
                    <a:pt x="121" y="68"/>
                  </a:lnTo>
                  <a:lnTo>
                    <a:pt x="150" y="55"/>
                  </a:lnTo>
                  <a:lnTo>
                    <a:pt x="177" y="42"/>
                  </a:lnTo>
                  <a:lnTo>
                    <a:pt x="197" y="36"/>
                  </a:lnTo>
                  <a:lnTo>
                    <a:pt x="217" y="30"/>
                  </a:lnTo>
                  <a:lnTo>
                    <a:pt x="236" y="26"/>
                  </a:lnTo>
                  <a:lnTo>
                    <a:pt x="256" y="20"/>
                  </a:lnTo>
                  <a:lnTo>
                    <a:pt x="276" y="16"/>
                  </a:lnTo>
                  <a:lnTo>
                    <a:pt x="296" y="12"/>
                  </a:lnTo>
                  <a:lnTo>
                    <a:pt x="316" y="8"/>
                  </a:lnTo>
                  <a:lnTo>
                    <a:pt x="335" y="6"/>
                  </a:lnTo>
                  <a:lnTo>
                    <a:pt x="356" y="4"/>
                  </a:lnTo>
                  <a:lnTo>
                    <a:pt x="376" y="3"/>
                  </a:lnTo>
                  <a:lnTo>
                    <a:pt x="396" y="1"/>
                  </a:lnTo>
                  <a:lnTo>
                    <a:pt x="417" y="0"/>
                  </a:lnTo>
                  <a:lnTo>
                    <a:pt x="438" y="1"/>
                  </a:lnTo>
                  <a:lnTo>
                    <a:pt x="458" y="3"/>
                  </a:lnTo>
                  <a:lnTo>
                    <a:pt x="479" y="5"/>
                  </a:lnTo>
                  <a:lnTo>
                    <a:pt x="500" y="7"/>
                  </a:lnTo>
                  <a:lnTo>
                    <a:pt x="518" y="11"/>
                  </a:lnTo>
                  <a:lnTo>
                    <a:pt x="537" y="14"/>
                  </a:lnTo>
                  <a:lnTo>
                    <a:pt x="555" y="19"/>
                  </a:lnTo>
                  <a:lnTo>
                    <a:pt x="574" y="26"/>
                  </a:lnTo>
                  <a:lnTo>
                    <a:pt x="590" y="35"/>
                  </a:lnTo>
                  <a:lnTo>
                    <a:pt x="605" y="45"/>
                  </a:lnTo>
                  <a:lnTo>
                    <a:pt x="616" y="59"/>
                  </a:lnTo>
                  <a:lnTo>
                    <a:pt x="626" y="7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Freeform 41"/>
            <p:cNvSpPr>
              <a:spLocks/>
            </p:cNvSpPr>
            <p:nvPr/>
          </p:nvSpPr>
          <p:spPr bwMode="auto">
            <a:xfrm>
              <a:off x="3913157" y="1399175"/>
              <a:ext cx="563722" cy="107838"/>
            </a:xfrm>
            <a:custGeom>
              <a:avLst/>
              <a:gdLst>
                <a:gd name="T0" fmla="*/ 572 w 572"/>
                <a:gd name="T1" fmla="*/ 55 h 168"/>
                <a:gd name="T2" fmla="*/ 567 w 572"/>
                <a:gd name="T3" fmla="*/ 65 h 168"/>
                <a:gd name="T4" fmla="*/ 549 w 572"/>
                <a:gd name="T5" fmla="*/ 60 h 168"/>
                <a:gd name="T6" fmla="*/ 510 w 572"/>
                <a:gd name="T7" fmla="*/ 42 h 168"/>
                <a:gd name="T8" fmla="*/ 457 w 572"/>
                <a:gd name="T9" fmla="*/ 30 h 168"/>
                <a:gd name="T10" fmla="*/ 394 w 572"/>
                <a:gd name="T11" fmla="*/ 25 h 168"/>
                <a:gd name="T12" fmla="*/ 325 w 572"/>
                <a:gd name="T13" fmla="*/ 26 h 168"/>
                <a:gd name="T14" fmla="*/ 253 w 572"/>
                <a:gd name="T15" fmla="*/ 36 h 168"/>
                <a:gd name="T16" fmla="*/ 182 w 572"/>
                <a:gd name="T17" fmla="*/ 55 h 168"/>
                <a:gd name="T18" fmla="*/ 115 w 572"/>
                <a:gd name="T19" fmla="*/ 85 h 168"/>
                <a:gd name="T20" fmla="*/ 75 w 572"/>
                <a:gd name="T21" fmla="*/ 110 h 168"/>
                <a:gd name="T22" fmla="*/ 53 w 572"/>
                <a:gd name="T23" fmla="*/ 125 h 168"/>
                <a:gd name="T24" fmla="*/ 33 w 572"/>
                <a:gd name="T25" fmla="*/ 140 h 168"/>
                <a:gd name="T26" fmla="*/ 15 w 572"/>
                <a:gd name="T27" fmla="*/ 159 h 168"/>
                <a:gd name="T28" fmla="*/ 6 w 572"/>
                <a:gd name="T29" fmla="*/ 161 h 168"/>
                <a:gd name="T30" fmla="*/ 3 w 572"/>
                <a:gd name="T31" fmla="*/ 149 h 168"/>
                <a:gd name="T32" fmla="*/ 22 w 572"/>
                <a:gd name="T33" fmla="*/ 125 h 168"/>
                <a:gd name="T34" fmla="*/ 66 w 572"/>
                <a:gd name="T35" fmla="*/ 91 h 168"/>
                <a:gd name="T36" fmla="*/ 109 w 572"/>
                <a:gd name="T37" fmla="*/ 63 h 168"/>
                <a:gd name="T38" fmla="*/ 153 w 572"/>
                <a:gd name="T39" fmla="*/ 41 h 168"/>
                <a:gd name="T40" fmla="*/ 198 w 572"/>
                <a:gd name="T41" fmla="*/ 26 h 168"/>
                <a:gd name="T42" fmla="*/ 244 w 572"/>
                <a:gd name="T43" fmla="*/ 15 h 168"/>
                <a:gd name="T44" fmla="*/ 291 w 572"/>
                <a:gd name="T45" fmla="*/ 7 h 168"/>
                <a:gd name="T46" fmla="*/ 339 w 572"/>
                <a:gd name="T47" fmla="*/ 2 h 168"/>
                <a:gd name="T48" fmla="*/ 378 w 572"/>
                <a:gd name="T49" fmla="*/ 0 h 168"/>
                <a:gd name="T50" fmla="*/ 408 w 572"/>
                <a:gd name="T51" fmla="*/ 1 h 168"/>
                <a:gd name="T52" fmla="*/ 437 w 572"/>
                <a:gd name="T53" fmla="*/ 4 h 168"/>
                <a:gd name="T54" fmla="*/ 464 w 572"/>
                <a:gd name="T55" fmla="*/ 8 h 168"/>
                <a:gd name="T56" fmla="*/ 491 w 572"/>
                <a:gd name="T57" fmla="*/ 13 h 168"/>
                <a:gd name="T58" fmla="*/ 516 w 572"/>
                <a:gd name="T59" fmla="*/ 22 h 168"/>
                <a:gd name="T60" fmla="*/ 539 w 572"/>
                <a:gd name="T61" fmla="*/ 32 h 168"/>
                <a:gd name="T62" fmla="*/ 561 w 572"/>
                <a:gd name="T63"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168">
                  <a:moveTo>
                    <a:pt x="571" y="50"/>
                  </a:moveTo>
                  <a:lnTo>
                    <a:pt x="572" y="55"/>
                  </a:lnTo>
                  <a:lnTo>
                    <a:pt x="570" y="60"/>
                  </a:lnTo>
                  <a:lnTo>
                    <a:pt x="567" y="65"/>
                  </a:lnTo>
                  <a:lnTo>
                    <a:pt x="563" y="70"/>
                  </a:lnTo>
                  <a:lnTo>
                    <a:pt x="549" y="60"/>
                  </a:lnTo>
                  <a:lnTo>
                    <a:pt x="532" y="50"/>
                  </a:lnTo>
                  <a:lnTo>
                    <a:pt x="510" y="42"/>
                  </a:lnTo>
                  <a:lnTo>
                    <a:pt x="485" y="35"/>
                  </a:lnTo>
                  <a:lnTo>
                    <a:pt x="457" y="30"/>
                  </a:lnTo>
                  <a:lnTo>
                    <a:pt x="426" y="26"/>
                  </a:lnTo>
                  <a:lnTo>
                    <a:pt x="394" y="25"/>
                  </a:lnTo>
                  <a:lnTo>
                    <a:pt x="360" y="24"/>
                  </a:lnTo>
                  <a:lnTo>
                    <a:pt x="325" y="26"/>
                  </a:lnTo>
                  <a:lnTo>
                    <a:pt x="289" y="31"/>
                  </a:lnTo>
                  <a:lnTo>
                    <a:pt x="253" y="36"/>
                  </a:lnTo>
                  <a:lnTo>
                    <a:pt x="216" y="45"/>
                  </a:lnTo>
                  <a:lnTo>
                    <a:pt x="182" y="55"/>
                  </a:lnTo>
                  <a:lnTo>
                    <a:pt x="147" y="69"/>
                  </a:lnTo>
                  <a:lnTo>
                    <a:pt x="115" y="85"/>
                  </a:lnTo>
                  <a:lnTo>
                    <a:pt x="85" y="103"/>
                  </a:lnTo>
                  <a:lnTo>
                    <a:pt x="75" y="110"/>
                  </a:lnTo>
                  <a:lnTo>
                    <a:pt x="64" y="117"/>
                  </a:lnTo>
                  <a:lnTo>
                    <a:pt x="53" y="125"/>
                  </a:lnTo>
                  <a:lnTo>
                    <a:pt x="44" y="132"/>
                  </a:lnTo>
                  <a:lnTo>
                    <a:pt x="33" y="140"/>
                  </a:lnTo>
                  <a:lnTo>
                    <a:pt x="24" y="149"/>
                  </a:lnTo>
                  <a:lnTo>
                    <a:pt x="15" y="159"/>
                  </a:lnTo>
                  <a:lnTo>
                    <a:pt x="8" y="168"/>
                  </a:lnTo>
                  <a:lnTo>
                    <a:pt x="6" y="161"/>
                  </a:lnTo>
                  <a:lnTo>
                    <a:pt x="5" y="155"/>
                  </a:lnTo>
                  <a:lnTo>
                    <a:pt x="3" y="149"/>
                  </a:lnTo>
                  <a:lnTo>
                    <a:pt x="0" y="146"/>
                  </a:lnTo>
                  <a:lnTo>
                    <a:pt x="22" y="125"/>
                  </a:lnTo>
                  <a:lnTo>
                    <a:pt x="44" y="107"/>
                  </a:lnTo>
                  <a:lnTo>
                    <a:pt x="66" y="91"/>
                  </a:lnTo>
                  <a:lnTo>
                    <a:pt x="87" y="76"/>
                  </a:lnTo>
                  <a:lnTo>
                    <a:pt x="109" y="63"/>
                  </a:lnTo>
                  <a:lnTo>
                    <a:pt x="131" y="51"/>
                  </a:lnTo>
                  <a:lnTo>
                    <a:pt x="153" y="41"/>
                  </a:lnTo>
                  <a:lnTo>
                    <a:pt x="176" y="33"/>
                  </a:lnTo>
                  <a:lnTo>
                    <a:pt x="198" y="26"/>
                  </a:lnTo>
                  <a:lnTo>
                    <a:pt x="221" y="19"/>
                  </a:lnTo>
                  <a:lnTo>
                    <a:pt x="244" y="15"/>
                  </a:lnTo>
                  <a:lnTo>
                    <a:pt x="267" y="10"/>
                  </a:lnTo>
                  <a:lnTo>
                    <a:pt x="291" y="7"/>
                  </a:lnTo>
                  <a:lnTo>
                    <a:pt x="314" y="4"/>
                  </a:lnTo>
                  <a:lnTo>
                    <a:pt x="339" y="2"/>
                  </a:lnTo>
                  <a:lnTo>
                    <a:pt x="363" y="0"/>
                  </a:lnTo>
                  <a:lnTo>
                    <a:pt x="378" y="0"/>
                  </a:lnTo>
                  <a:lnTo>
                    <a:pt x="393" y="1"/>
                  </a:lnTo>
                  <a:lnTo>
                    <a:pt x="408" y="1"/>
                  </a:lnTo>
                  <a:lnTo>
                    <a:pt x="422" y="2"/>
                  </a:lnTo>
                  <a:lnTo>
                    <a:pt x="437" y="4"/>
                  </a:lnTo>
                  <a:lnTo>
                    <a:pt x="450" y="5"/>
                  </a:lnTo>
                  <a:lnTo>
                    <a:pt x="464" y="8"/>
                  </a:lnTo>
                  <a:lnTo>
                    <a:pt x="478" y="11"/>
                  </a:lnTo>
                  <a:lnTo>
                    <a:pt x="491" y="13"/>
                  </a:lnTo>
                  <a:lnTo>
                    <a:pt x="503" y="18"/>
                  </a:lnTo>
                  <a:lnTo>
                    <a:pt x="516" y="22"/>
                  </a:lnTo>
                  <a:lnTo>
                    <a:pt x="528" y="26"/>
                  </a:lnTo>
                  <a:lnTo>
                    <a:pt x="539" y="32"/>
                  </a:lnTo>
                  <a:lnTo>
                    <a:pt x="551" y="38"/>
                  </a:lnTo>
                  <a:lnTo>
                    <a:pt x="561" y="43"/>
                  </a:lnTo>
                  <a:lnTo>
                    <a:pt x="571" y="5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78" name="Group 177"/>
          <p:cNvGrpSpPr/>
          <p:nvPr/>
        </p:nvGrpSpPr>
        <p:grpSpPr>
          <a:xfrm>
            <a:off x="7589837" y="3887382"/>
            <a:ext cx="1174750" cy="1381351"/>
            <a:chOff x="3542598" y="233501"/>
            <a:chExt cx="1174750" cy="1381351"/>
          </a:xfrm>
        </p:grpSpPr>
        <p:sp>
          <p:nvSpPr>
            <p:cNvPr id="179" name="Freeform 11"/>
            <p:cNvSpPr>
              <a:spLocks/>
            </p:cNvSpPr>
            <p:nvPr/>
          </p:nvSpPr>
          <p:spPr bwMode="auto">
            <a:xfrm>
              <a:off x="3542598" y="621202"/>
              <a:ext cx="309455" cy="421081"/>
            </a:xfrm>
            <a:custGeom>
              <a:avLst/>
              <a:gdLst>
                <a:gd name="T0" fmla="*/ 224 w 316"/>
                <a:gd name="T1" fmla="*/ 0 h 330"/>
                <a:gd name="T2" fmla="*/ 219 w 316"/>
                <a:gd name="T3" fmla="*/ 1 h 330"/>
                <a:gd name="T4" fmla="*/ 208 w 316"/>
                <a:gd name="T5" fmla="*/ 3 h 330"/>
                <a:gd name="T6" fmla="*/ 189 w 316"/>
                <a:gd name="T7" fmla="*/ 6 h 330"/>
                <a:gd name="T8" fmla="*/ 168 w 316"/>
                <a:gd name="T9" fmla="*/ 9 h 330"/>
                <a:gd name="T10" fmla="*/ 145 w 316"/>
                <a:gd name="T11" fmla="*/ 14 h 330"/>
                <a:gd name="T12" fmla="*/ 123 w 316"/>
                <a:gd name="T13" fmla="*/ 19 h 330"/>
                <a:gd name="T14" fmla="*/ 104 w 316"/>
                <a:gd name="T15" fmla="*/ 24 h 330"/>
                <a:gd name="T16" fmla="*/ 89 w 316"/>
                <a:gd name="T17" fmla="*/ 29 h 330"/>
                <a:gd name="T18" fmla="*/ 76 w 316"/>
                <a:gd name="T19" fmla="*/ 35 h 330"/>
                <a:gd name="T20" fmla="*/ 62 w 316"/>
                <a:gd name="T21" fmla="*/ 44 h 330"/>
                <a:gd name="T22" fmla="*/ 49 w 316"/>
                <a:gd name="T23" fmla="*/ 54 h 330"/>
                <a:gd name="T24" fmla="*/ 35 w 316"/>
                <a:gd name="T25" fmla="*/ 66 h 330"/>
                <a:gd name="T26" fmla="*/ 23 w 316"/>
                <a:gd name="T27" fmla="*/ 76 h 330"/>
                <a:gd name="T28" fmla="*/ 13 w 316"/>
                <a:gd name="T29" fmla="*/ 87 h 330"/>
                <a:gd name="T30" fmla="*/ 6 w 316"/>
                <a:gd name="T31" fmla="*/ 95 h 330"/>
                <a:gd name="T32" fmla="*/ 2 w 316"/>
                <a:gd name="T33" fmla="*/ 99 h 330"/>
                <a:gd name="T34" fmla="*/ 0 w 316"/>
                <a:gd name="T35" fmla="*/ 112 h 330"/>
                <a:gd name="T36" fmla="*/ 1 w 316"/>
                <a:gd name="T37" fmla="*/ 131 h 330"/>
                <a:gd name="T38" fmla="*/ 5 w 316"/>
                <a:gd name="T39" fmla="*/ 152 h 330"/>
                <a:gd name="T40" fmla="*/ 12 w 316"/>
                <a:gd name="T41" fmla="*/ 173 h 330"/>
                <a:gd name="T42" fmla="*/ 16 w 316"/>
                <a:gd name="T43" fmla="*/ 182 h 330"/>
                <a:gd name="T44" fmla="*/ 21 w 316"/>
                <a:gd name="T45" fmla="*/ 189 h 330"/>
                <a:gd name="T46" fmla="*/ 26 w 316"/>
                <a:gd name="T47" fmla="*/ 194 h 330"/>
                <a:gd name="T48" fmla="*/ 31 w 316"/>
                <a:gd name="T49" fmla="*/ 199 h 330"/>
                <a:gd name="T50" fmla="*/ 38 w 316"/>
                <a:gd name="T51" fmla="*/ 202 h 330"/>
                <a:gd name="T52" fmla="*/ 45 w 316"/>
                <a:gd name="T53" fmla="*/ 204 h 330"/>
                <a:gd name="T54" fmla="*/ 53 w 316"/>
                <a:gd name="T55" fmla="*/ 207 h 330"/>
                <a:gd name="T56" fmla="*/ 64 w 316"/>
                <a:gd name="T57" fmla="*/ 209 h 330"/>
                <a:gd name="T58" fmla="*/ 74 w 316"/>
                <a:gd name="T59" fmla="*/ 210 h 330"/>
                <a:gd name="T60" fmla="*/ 84 w 316"/>
                <a:gd name="T61" fmla="*/ 209 h 330"/>
                <a:gd name="T62" fmla="*/ 96 w 316"/>
                <a:gd name="T63" fmla="*/ 208 h 330"/>
                <a:gd name="T64" fmla="*/ 108 w 316"/>
                <a:gd name="T65" fmla="*/ 207 h 330"/>
                <a:gd name="T66" fmla="*/ 123 w 316"/>
                <a:gd name="T67" fmla="*/ 207 h 330"/>
                <a:gd name="T68" fmla="*/ 142 w 316"/>
                <a:gd name="T69" fmla="*/ 210 h 330"/>
                <a:gd name="T70" fmla="*/ 164 w 316"/>
                <a:gd name="T71" fmla="*/ 217 h 330"/>
                <a:gd name="T72" fmla="*/ 191 w 316"/>
                <a:gd name="T73" fmla="*/ 228 h 330"/>
                <a:gd name="T74" fmla="*/ 219 w 316"/>
                <a:gd name="T75" fmla="*/ 243 h 330"/>
                <a:gd name="T76" fmla="*/ 244 w 316"/>
                <a:gd name="T77" fmla="*/ 261 h 330"/>
                <a:gd name="T78" fmla="*/ 265 w 316"/>
                <a:gd name="T79" fmla="*/ 277 h 330"/>
                <a:gd name="T80" fmla="*/ 284 w 316"/>
                <a:gd name="T81" fmla="*/ 293 h 330"/>
                <a:gd name="T82" fmla="*/ 297 w 316"/>
                <a:gd name="T83" fmla="*/ 308 h 330"/>
                <a:gd name="T84" fmla="*/ 308 w 316"/>
                <a:gd name="T85" fmla="*/ 320 h 330"/>
                <a:gd name="T86" fmla="*/ 314 w 316"/>
                <a:gd name="T87" fmla="*/ 328 h 330"/>
                <a:gd name="T88" fmla="*/ 316 w 316"/>
                <a:gd name="T89" fmla="*/ 330 h 330"/>
                <a:gd name="T90" fmla="*/ 300 w 316"/>
                <a:gd name="T91" fmla="*/ 189 h 330"/>
                <a:gd name="T92" fmla="*/ 168 w 316"/>
                <a:gd name="T93" fmla="*/ 119 h 330"/>
                <a:gd name="T94" fmla="*/ 278 w 316"/>
                <a:gd name="T95" fmla="*/ 97 h 330"/>
                <a:gd name="T96" fmla="*/ 274 w 316"/>
                <a:gd name="T97" fmla="*/ 11 h 330"/>
                <a:gd name="T98" fmla="*/ 224 w 316"/>
                <a:gd name="T9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6" h="330">
                  <a:moveTo>
                    <a:pt x="224" y="0"/>
                  </a:moveTo>
                  <a:lnTo>
                    <a:pt x="219" y="1"/>
                  </a:lnTo>
                  <a:lnTo>
                    <a:pt x="208" y="3"/>
                  </a:lnTo>
                  <a:lnTo>
                    <a:pt x="189" y="6"/>
                  </a:lnTo>
                  <a:lnTo>
                    <a:pt x="168" y="9"/>
                  </a:lnTo>
                  <a:lnTo>
                    <a:pt x="145" y="14"/>
                  </a:lnTo>
                  <a:lnTo>
                    <a:pt x="123" y="19"/>
                  </a:lnTo>
                  <a:lnTo>
                    <a:pt x="104" y="24"/>
                  </a:lnTo>
                  <a:lnTo>
                    <a:pt x="89" y="29"/>
                  </a:lnTo>
                  <a:lnTo>
                    <a:pt x="76" y="35"/>
                  </a:lnTo>
                  <a:lnTo>
                    <a:pt x="62" y="44"/>
                  </a:lnTo>
                  <a:lnTo>
                    <a:pt x="49" y="54"/>
                  </a:lnTo>
                  <a:lnTo>
                    <a:pt x="35" y="66"/>
                  </a:lnTo>
                  <a:lnTo>
                    <a:pt x="23" y="76"/>
                  </a:lnTo>
                  <a:lnTo>
                    <a:pt x="13" y="87"/>
                  </a:lnTo>
                  <a:lnTo>
                    <a:pt x="6" y="95"/>
                  </a:lnTo>
                  <a:lnTo>
                    <a:pt x="2" y="99"/>
                  </a:lnTo>
                  <a:lnTo>
                    <a:pt x="0" y="112"/>
                  </a:lnTo>
                  <a:lnTo>
                    <a:pt x="1" y="131"/>
                  </a:lnTo>
                  <a:lnTo>
                    <a:pt x="5" y="152"/>
                  </a:lnTo>
                  <a:lnTo>
                    <a:pt x="12" y="173"/>
                  </a:lnTo>
                  <a:lnTo>
                    <a:pt x="16" y="182"/>
                  </a:lnTo>
                  <a:lnTo>
                    <a:pt x="21" y="189"/>
                  </a:lnTo>
                  <a:lnTo>
                    <a:pt x="26" y="194"/>
                  </a:lnTo>
                  <a:lnTo>
                    <a:pt x="31" y="199"/>
                  </a:lnTo>
                  <a:lnTo>
                    <a:pt x="38" y="202"/>
                  </a:lnTo>
                  <a:lnTo>
                    <a:pt x="45" y="204"/>
                  </a:lnTo>
                  <a:lnTo>
                    <a:pt x="53" y="207"/>
                  </a:lnTo>
                  <a:lnTo>
                    <a:pt x="64" y="209"/>
                  </a:lnTo>
                  <a:lnTo>
                    <a:pt x="74" y="210"/>
                  </a:lnTo>
                  <a:lnTo>
                    <a:pt x="84" y="209"/>
                  </a:lnTo>
                  <a:lnTo>
                    <a:pt x="96" y="208"/>
                  </a:lnTo>
                  <a:lnTo>
                    <a:pt x="108" y="207"/>
                  </a:lnTo>
                  <a:lnTo>
                    <a:pt x="123" y="207"/>
                  </a:lnTo>
                  <a:lnTo>
                    <a:pt x="142" y="210"/>
                  </a:lnTo>
                  <a:lnTo>
                    <a:pt x="164" y="217"/>
                  </a:lnTo>
                  <a:lnTo>
                    <a:pt x="191" y="228"/>
                  </a:lnTo>
                  <a:lnTo>
                    <a:pt x="219" y="243"/>
                  </a:lnTo>
                  <a:lnTo>
                    <a:pt x="244" y="261"/>
                  </a:lnTo>
                  <a:lnTo>
                    <a:pt x="265" y="277"/>
                  </a:lnTo>
                  <a:lnTo>
                    <a:pt x="284" y="293"/>
                  </a:lnTo>
                  <a:lnTo>
                    <a:pt x="297" y="308"/>
                  </a:lnTo>
                  <a:lnTo>
                    <a:pt x="308" y="320"/>
                  </a:lnTo>
                  <a:lnTo>
                    <a:pt x="314" y="328"/>
                  </a:lnTo>
                  <a:lnTo>
                    <a:pt x="316" y="330"/>
                  </a:lnTo>
                  <a:lnTo>
                    <a:pt x="300" y="189"/>
                  </a:lnTo>
                  <a:lnTo>
                    <a:pt x="168" y="119"/>
                  </a:lnTo>
                  <a:lnTo>
                    <a:pt x="278" y="97"/>
                  </a:lnTo>
                  <a:lnTo>
                    <a:pt x="274" y="11"/>
                  </a:lnTo>
                  <a:lnTo>
                    <a:pt x="224"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0" name="Freeform 12"/>
            <p:cNvSpPr>
              <a:spLocks/>
            </p:cNvSpPr>
            <p:nvPr/>
          </p:nvSpPr>
          <p:spPr bwMode="auto">
            <a:xfrm>
              <a:off x="4417747" y="446608"/>
              <a:ext cx="299601" cy="464730"/>
            </a:xfrm>
            <a:custGeom>
              <a:avLst/>
              <a:gdLst>
                <a:gd name="T0" fmla="*/ 44 w 303"/>
                <a:gd name="T1" fmla="*/ 19 h 361"/>
                <a:gd name="T2" fmla="*/ 49 w 303"/>
                <a:gd name="T3" fmla="*/ 18 h 361"/>
                <a:gd name="T4" fmla="*/ 61 w 303"/>
                <a:gd name="T5" fmla="*/ 15 h 361"/>
                <a:gd name="T6" fmla="*/ 78 w 303"/>
                <a:gd name="T7" fmla="*/ 13 h 361"/>
                <a:gd name="T8" fmla="*/ 100 w 303"/>
                <a:gd name="T9" fmla="*/ 10 h 361"/>
                <a:gd name="T10" fmla="*/ 122 w 303"/>
                <a:gd name="T11" fmla="*/ 6 h 361"/>
                <a:gd name="T12" fmla="*/ 145 w 303"/>
                <a:gd name="T13" fmla="*/ 3 h 361"/>
                <a:gd name="T14" fmla="*/ 164 w 303"/>
                <a:gd name="T15" fmla="*/ 0 h 361"/>
                <a:gd name="T16" fmla="*/ 180 w 303"/>
                <a:gd name="T17" fmla="*/ 0 h 361"/>
                <a:gd name="T18" fmla="*/ 194 w 303"/>
                <a:gd name="T19" fmla="*/ 2 h 361"/>
                <a:gd name="T20" fmla="*/ 210 w 303"/>
                <a:gd name="T21" fmla="*/ 5 h 361"/>
                <a:gd name="T22" fmla="*/ 228 w 303"/>
                <a:gd name="T23" fmla="*/ 11 h 361"/>
                <a:gd name="T24" fmla="*/ 244 w 303"/>
                <a:gd name="T25" fmla="*/ 17 h 361"/>
                <a:gd name="T26" fmla="*/ 259 w 303"/>
                <a:gd name="T27" fmla="*/ 22 h 361"/>
                <a:gd name="T28" fmla="*/ 271 w 303"/>
                <a:gd name="T29" fmla="*/ 28 h 361"/>
                <a:gd name="T30" fmla="*/ 282 w 303"/>
                <a:gd name="T31" fmla="*/ 34 h 361"/>
                <a:gd name="T32" fmla="*/ 286 w 303"/>
                <a:gd name="T33" fmla="*/ 37 h 361"/>
                <a:gd name="T34" fmla="*/ 292 w 303"/>
                <a:gd name="T35" fmla="*/ 48 h 361"/>
                <a:gd name="T36" fmla="*/ 298 w 303"/>
                <a:gd name="T37" fmla="*/ 66 h 361"/>
                <a:gd name="T38" fmla="*/ 301 w 303"/>
                <a:gd name="T39" fmla="*/ 88 h 361"/>
                <a:gd name="T40" fmla="*/ 303 w 303"/>
                <a:gd name="T41" fmla="*/ 110 h 361"/>
                <a:gd name="T42" fmla="*/ 298 w 303"/>
                <a:gd name="T43" fmla="*/ 120 h 361"/>
                <a:gd name="T44" fmla="*/ 286 w 303"/>
                <a:gd name="T45" fmla="*/ 131 h 361"/>
                <a:gd name="T46" fmla="*/ 269 w 303"/>
                <a:gd name="T47" fmla="*/ 141 h 361"/>
                <a:gd name="T48" fmla="*/ 250 w 303"/>
                <a:gd name="T49" fmla="*/ 153 h 361"/>
                <a:gd name="T50" fmla="*/ 225 w 303"/>
                <a:gd name="T51" fmla="*/ 166 h 361"/>
                <a:gd name="T52" fmla="*/ 201 w 303"/>
                <a:gd name="T53" fmla="*/ 181 h 361"/>
                <a:gd name="T54" fmla="*/ 176 w 303"/>
                <a:gd name="T55" fmla="*/ 200 h 361"/>
                <a:gd name="T56" fmla="*/ 152 w 303"/>
                <a:gd name="T57" fmla="*/ 222 h 361"/>
                <a:gd name="T58" fmla="*/ 130 w 303"/>
                <a:gd name="T59" fmla="*/ 246 h 361"/>
                <a:gd name="T60" fmla="*/ 112 w 303"/>
                <a:gd name="T61" fmla="*/ 270 h 361"/>
                <a:gd name="T62" fmla="*/ 97 w 303"/>
                <a:gd name="T63" fmla="*/ 293 h 361"/>
                <a:gd name="T64" fmla="*/ 87 w 303"/>
                <a:gd name="T65" fmla="*/ 315 h 361"/>
                <a:gd name="T66" fmla="*/ 79 w 303"/>
                <a:gd name="T67" fmla="*/ 334 h 361"/>
                <a:gd name="T68" fmla="*/ 73 w 303"/>
                <a:gd name="T69" fmla="*/ 349 h 361"/>
                <a:gd name="T70" fmla="*/ 70 w 303"/>
                <a:gd name="T71" fmla="*/ 358 h 361"/>
                <a:gd name="T72" fmla="*/ 69 w 303"/>
                <a:gd name="T73" fmla="*/ 361 h 361"/>
                <a:gd name="T74" fmla="*/ 36 w 303"/>
                <a:gd name="T75" fmla="*/ 223 h 361"/>
                <a:gd name="T76" fmla="*/ 136 w 303"/>
                <a:gd name="T77" fmla="*/ 112 h 361"/>
                <a:gd name="T78" fmla="*/ 26 w 303"/>
                <a:gd name="T79" fmla="*/ 128 h 361"/>
                <a:gd name="T80" fmla="*/ 0 w 303"/>
                <a:gd name="T81" fmla="*/ 45 h 361"/>
                <a:gd name="T82" fmla="*/ 44 w 303"/>
                <a:gd name="T83" fmla="*/ 1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3" h="361">
                  <a:moveTo>
                    <a:pt x="44" y="19"/>
                  </a:moveTo>
                  <a:lnTo>
                    <a:pt x="49" y="18"/>
                  </a:lnTo>
                  <a:lnTo>
                    <a:pt x="61" y="15"/>
                  </a:lnTo>
                  <a:lnTo>
                    <a:pt x="78" y="13"/>
                  </a:lnTo>
                  <a:lnTo>
                    <a:pt x="100" y="10"/>
                  </a:lnTo>
                  <a:lnTo>
                    <a:pt x="122" y="6"/>
                  </a:lnTo>
                  <a:lnTo>
                    <a:pt x="145" y="3"/>
                  </a:lnTo>
                  <a:lnTo>
                    <a:pt x="164" y="0"/>
                  </a:lnTo>
                  <a:lnTo>
                    <a:pt x="180" y="0"/>
                  </a:lnTo>
                  <a:lnTo>
                    <a:pt x="194" y="2"/>
                  </a:lnTo>
                  <a:lnTo>
                    <a:pt x="210" y="5"/>
                  </a:lnTo>
                  <a:lnTo>
                    <a:pt x="228" y="11"/>
                  </a:lnTo>
                  <a:lnTo>
                    <a:pt x="244" y="17"/>
                  </a:lnTo>
                  <a:lnTo>
                    <a:pt x="259" y="22"/>
                  </a:lnTo>
                  <a:lnTo>
                    <a:pt x="271" y="28"/>
                  </a:lnTo>
                  <a:lnTo>
                    <a:pt x="282" y="34"/>
                  </a:lnTo>
                  <a:lnTo>
                    <a:pt x="286" y="37"/>
                  </a:lnTo>
                  <a:lnTo>
                    <a:pt x="292" y="48"/>
                  </a:lnTo>
                  <a:lnTo>
                    <a:pt x="298" y="66"/>
                  </a:lnTo>
                  <a:lnTo>
                    <a:pt x="301" y="88"/>
                  </a:lnTo>
                  <a:lnTo>
                    <a:pt x="303" y="110"/>
                  </a:lnTo>
                  <a:lnTo>
                    <a:pt x="298" y="120"/>
                  </a:lnTo>
                  <a:lnTo>
                    <a:pt x="286" y="131"/>
                  </a:lnTo>
                  <a:lnTo>
                    <a:pt x="269" y="141"/>
                  </a:lnTo>
                  <a:lnTo>
                    <a:pt x="250" y="153"/>
                  </a:lnTo>
                  <a:lnTo>
                    <a:pt x="225" y="166"/>
                  </a:lnTo>
                  <a:lnTo>
                    <a:pt x="201" y="181"/>
                  </a:lnTo>
                  <a:lnTo>
                    <a:pt x="176" y="200"/>
                  </a:lnTo>
                  <a:lnTo>
                    <a:pt x="152" y="222"/>
                  </a:lnTo>
                  <a:lnTo>
                    <a:pt x="130" y="246"/>
                  </a:lnTo>
                  <a:lnTo>
                    <a:pt x="112" y="270"/>
                  </a:lnTo>
                  <a:lnTo>
                    <a:pt x="97" y="293"/>
                  </a:lnTo>
                  <a:lnTo>
                    <a:pt x="87" y="315"/>
                  </a:lnTo>
                  <a:lnTo>
                    <a:pt x="79" y="334"/>
                  </a:lnTo>
                  <a:lnTo>
                    <a:pt x="73" y="349"/>
                  </a:lnTo>
                  <a:lnTo>
                    <a:pt x="70" y="358"/>
                  </a:lnTo>
                  <a:lnTo>
                    <a:pt x="69" y="361"/>
                  </a:lnTo>
                  <a:lnTo>
                    <a:pt x="36" y="223"/>
                  </a:lnTo>
                  <a:lnTo>
                    <a:pt x="136" y="112"/>
                  </a:lnTo>
                  <a:lnTo>
                    <a:pt x="26" y="128"/>
                  </a:lnTo>
                  <a:lnTo>
                    <a:pt x="0" y="45"/>
                  </a:lnTo>
                  <a:lnTo>
                    <a:pt x="44" y="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1" name="Freeform 14"/>
            <p:cNvSpPr>
              <a:spLocks/>
            </p:cNvSpPr>
            <p:nvPr/>
          </p:nvSpPr>
          <p:spPr bwMode="auto">
            <a:xfrm>
              <a:off x="3855997" y="1283635"/>
              <a:ext cx="689870" cy="331217"/>
            </a:xfrm>
            <a:custGeom>
              <a:avLst/>
              <a:gdLst>
                <a:gd name="T0" fmla="*/ 413 w 702"/>
                <a:gd name="T1" fmla="*/ 395 h 416"/>
                <a:gd name="T2" fmla="*/ 481 w 702"/>
                <a:gd name="T3" fmla="*/ 374 h 416"/>
                <a:gd name="T4" fmla="*/ 542 w 702"/>
                <a:gd name="T5" fmla="*/ 349 h 416"/>
                <a:gd name="T6" fmla="*/ 595 w 702"/>
                <a:gd name="T7" fmla="*/ 320 h 416"/>
                <a:gd name="T8" fmla="*/ 638 w 702"/>
                <a:gd name="T9" fmla="*/ 287 h 416"/>
                <a:gd name="T10" fmla="*/ 672 w 702"/>
                <a:gd name="T11" fmla="*/ 252 h 416"/>
                <a:gd name="T12" fmla="*/ 693 w 702"/>
                <a:gd name="T13" fmla="*/ 217 h 416"/>
                <a:gd name="T14" fmla="*/ 702 w 702"/>
                <a:gd name="T15" fmla="*/ 179 h 416"/>
                <a:gd name="T16" fmla="*/ 697 w 702"/>
                <a:gd name="T17" fmla="*/ 137 h 416"/>
                <a:gd name="T18" fmla="*/ 676 w 702"/>
                <a:gd name="T19" fmla="*/ 96 h 416"/>
                <a:gd name="T20" fmla="*/ 643 w 702"/>
                <a:gd name="T21" fmla="*/ 60 h 416"/>
                <a:gd name="T22" fmla="*/ 599 w 702"/>
                <a:gd name="T23" fmla="*/ 33 h 416"/>
                <a:gd name="T24" fmla="*/ 545 w 702"/>
                <a:gd name="T25" fmla="*/ 14 h 416"/>
                <a:gd name="T26" fmla="*/ 483 w 702"/>
                <a:gd name="T27" fmla="*/ 3 h 416"/>
                <a:gd name="T28" fmla="*/ 415 w 702"/>
                <a:gd name="T29" fmla="*/ 0 h 416"/>
                <a:gd name="T30" fmla="*/ 343 w 702"/>
                <a:gd name="T31" fmla="*/ 7 h 416"/>
                <a:gd name="T32" fmla="*/ 259 w 702"/>
                <a:gd name="T33" fmla="*/ 24 h 416"/>
                <a:gd name="T34" fmla="*/ 180 w 702"/>
                <a:gd name="T35" fmla="*/ 49 h 416"/>
                <a:gd name="T36" fmla="*/ 115 w 702"/>
                <a:gd name="T37" fmla="*/ 77 h 416"/>
                <a:gd name="T38" fmla="*/ 68 w 702"/>
                <a:gd name="T39" fmla="*/ 107 h 416"/>
                <a:gd name="T40" fmla="*/ 34 w 702"/>
                <a:gd name="T41" fmla="*/ 140 h 416"/>
                <a:gd name="T42" fmla="*/ 12 w 702"/>
                <a:gd name="T43" fmla="*/ 175 h 416"/>
                <a:gd name="T44" fmla="*/ 1 w 702"/>
                <a:gd name="T45" fmla="*/ 211 h 416"/>
                <a:gd name="T46" fmla="*/ 0 w 702"/>
                <a:gd name="T47" fmla="*/ 247 h 416"/>
                <a:gd name="T48" fmla="*/ 9 w 702"/>
                <a:gd name="T49" fmla="*/ 283 h 416"/>
                <a:gd name="T50" fmla="*/ 29 w 702"/>
                <a:gd name="T51" fmla="*/ 318 h 416"/>
                <a:gd name="T52" fmla="*/ 60 w 702"/>
                <a:gd name="T53" fmla="*/ 349 h 416"/>
                <a:gd name="T54" fmla="*/ 100 w 702"/>
                <a:gd name="T55" fmla="*/ 376 h 416"/>
                <a:gd name="T56" fmla="*/ 149 w 702"/>
                <a:gd name="T57" fmla="*/ 398 h 416"/>
                <a:gd name="T58" fmla="*/ 206 w 702"/>
                <a:gd name="T59" fmla="*/ 411 h 416"/>
                <a:gd name="T60" fmla="*/ 270 w 702"/>
                <a:gd name="T61" fmla="*/ 416 h 416"/>
                <a:gd name="T62" fmla="*/ 339 w 702"/>
                <a:gd name="T63" fmla="*/ 41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2" h="416">
                  <a:moveTo>
                    <a:pt x="376" y="404"/>
                  </a:moveTo>
                  <a:lnTo>
                    <a:pt x="413" y="395"/>
                  </a:lnTo>
                  <a:lnTo>
                    <a:pt x="447" y="386"/>
                  </a:lnTo>
                  <a:lnTo>
                    <a:pt x="481" y="374"/>
                  </a:lnTo>
                  <a:lnTo>
                    <a:pt x="513" y="362"/>
                  </a:lnTo>
                  <a:lnTo>
                    <a:pt x="542" y="349"/>
                  </a:lnTo>
                  <a:lnTo>
                    <a:pt x="569" y="335"/>
                  </a:lnTo>
                  <a:lnTo>
                    <a:pt x="595" y="320"/>
                  </a:lnTo>
                  <a:lnTo>
                    <a:pt x="618" y="304"/>
                  </a:lnTo>
                  <a:lnTo>
                    <a:pt x="638" y="287"/>
                  </a:lnTo>
                  <a:lnTo>
                    <a:pt x="656" y="271"/>
                  </a:lnTo>
                  <a:lnTo>
                    <a:pt x="672" y="252"/>
                  </a:lnTo>
                  <a:lnTo>
                    <a:pt x="683" y="235"/>
                  </a:lnTo>
                  <a:lnTo>
                    <a:pt x="693" y="217"/>
                  </a:lnTo>
                  <a:lnTo>
                    <a:pt x="699" y="198"/>
                  </a:lnTo>
                  <a:lnTo>
                    <a:pt x="702" y="179"/>
                  </a:lnTo>
                  <a:lnTo>
                    <a:pt x="702" y="160"/>
                  </a:lnTo>
                  <a:lnTo>
                    <a:pt x="697" y="137"/>
                  </a:lnTo>
                  <a:lnTo>
                    <a:pt x="689" y="115"/>
                  </a:lnTo>
                  <a:lnTo>
                    <a:pt x="676" y="96"/>
                  </a:lnTo>
                  <a:lnTo>
                    <a:pt x="661" y="77"/>
                  </a:lnTo>
                  <a:lnTo>
                    <a:pt x="643" y="60"/>
                  </a:lnTo>
                  <a:lnTo>
                    <a:pt x="622" y="46"/>
                  </a:lnTo>
                  <a:lnTo>
                    <a:pt x="599" y="33"/>
                  </a:lnTo>
                  <a:lnTo>
                    <a:pt x="573" y="23"/>
                  </a:lnTo>
                  <a:lnTo>
                    <a:pt x="545" y="14"/>
                  </a:lnTo>
                  <a:lnTo>
                    <a:pt x="515" y="7"/>
                  </a:lnTo>
                  <a:lnTo>
                    <a:pt x="483" y="3"/>
                  </a:lnTo>
                  <a:lnTo>
                    <a:pt x="449" y="0"/>
                  </a:lnTo>
                  <a:lnTo>
                    <a:pt x="415" y="0"/>
                  </a:lnTo>
                  <a:lnTo>
                    <a:pt x="380" y="2"/>
                  </a:lnTo>
                  <a:lnTo>
                    <a:pt x="343" y="7"/>
                  </a:lnTo>
                  <a:lnTo>
                    <a:pt x="307" y="14"/>
                  </a:lnTo>
                  <a:lnTo>
                    <a:pt x="259" y="24"/>
                  </a:lnTo>
                  <a:lnTo>
                    <a:pt x="218" y="37"/>
                  </a:lnTo>
                  <a:lnTo>
                    <a:pt x="180" y="49"/>
                  </a:lnTo>
                  <a:lnTo>
                    <a:pt x="145" y="62"/>
                  </a:lnTo>
                  <a:lnTo>
                    <a:pt x="115" y="77"/>
                  </a:lnTo>
                  <a:lnTo>
                    <a:pt x="90" y="92"/>
                  </a:lnTo>
                  <a:lnTo>
                    <a:pt x="68" y="107"/>
                  </a:lnTo>
                  <a:lnTo>
                    <a:pt x="49" y="123"/>
                  </a:lnTo>
                  <a:lnTo>
                    <a:pt x="34" y="140"/>
                  </a:lnTo>
                  <a:lnTo>
                    <a:pt x="21" y="158"/>
                  </a:lnTo>
                  <a:lnTo>
                    <a:pt x="12" y="175"/>
                  </a:lnTo>
                  <a:lnTo>
                    <a:pt x="5" y="192"/>
                  </a:lnTo>
                  <a:lnTo>
                    <a:pt x="1" y="211"/>
                  </a:lnTo>
                  <a:lnTo>
                    <a:pt x="0" y="228"/>
                  </a:lnTo>
                  <a:lnTo>
                    <a:pt x="0" y="247"/>
                  </a:lnTo>
                  <a:lnTo>
                    <a:pt x="4" y="265"/>
                  </a:lnTo>
                  <a:lnTo>
                    <a:pt x="9" y="283"/>
                  </a:lnTo>
                  <a:lnTo>
                    <a:pt x="17" y="301"/>
                  </a:lnTo>
                  <a:lnTo>
                    <a:pt x="29" y="318"/>
                  </a:lnTo>
                  <a:lnTo>
                    <a:pt x="43" y="334"/>
                  </a:lnTo>
                  <a:lnTo>
                    <a:pt x="60" y="349"/>
                  </a:lnTo>
                  <a:lnTo>
                    <a:pt x="78" y="363"/>
                  </a:lnTo>
                  <a:lnTo>
                    <a:pt x="100" y="376"/>
                  </a:lnTo>
                  <a:lnTo>
                    <a:pt x="123" y="387"/>
                  </a:lnTo>
                  <a:lnTo>
                    <a:pt x="149" y="398"/>
                  </a:lnTo>
                  <a:lnTo>
                    <a:pt x="176" y="406"/>
                  </a:lnTo>
                  <a:lnTo>
                    <a:pt x="206" y="411"/>
                  </a:lnTo>
                  <a:lnTo>
                    <a:pt x="237" y="415"/>
                  </a:lnTo>
                  <a:lnTo>
                    <a:pt x="270" y="416"/>
                  </a:lnTo>
                  <a:lnTo>
                    <a:pt x="304" y="415"/>
                  </a:lnTo>
                  <a:lnTo>
                    <a:pt x="339" y="411"/>
                  </a:lnTo>
                  <a:lnTo>
                    <a:pt x="376" y="404"/>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2" name="Freeform 27"/>
            <p:cNvSpPr>
              <a:spLocks/>
            </p:cNvSpPr>
            <p:nvPr/>
          </p:nvSpPr>
          <p:spPr bwMode="auto">
            <a:xfrm>
              <a:off x="3924983" y="459446"/>
              <a:ext cx="425748" cy="397973"/>
            </a:xfrm>
            <a:custGeom>
              <a:avLst/>
              <a:gdLst>
                <a:gd name="T0" fmla="*/ 0 w 430"/>
                <a:gd name="T1" fmla="*/ 92 h 310"/>
                <a:gd name="T2" fmla="*/ 38 w 430"/>
                <a:gd name="T3" fmla="*/ 310 h 310"/>
                <a:gd name="T4" fmla="*/ 39 w 430"/>
                <a:gd name="T5" fmla="*/ 308 h 310"/>
                <a:gd name="T6" fmla="*/ 43 w 430"/>
                <a:gd name="T7" fmla="*/ 302 h 310"/>
                <a:gd name="T8" fmla="*/ 51 w 430"/>
                <a:gd name="T9" fmla="*/ 294 h 310"/>
                <a:gd name="T10" fmla="*/ 63 w 430"/>
                <a:gd name="T11" fmla="*/ 283 h 310"/>
                <a:gd name="T12" fmla="*/ 78 w 430"/>
                <a:gd name="T13" fmla="*/ 272 h 310"/>
                <a:gd name="T14" fmla="*/ 99 w 430"/>
                <a:gd name="T15" fmla="*/ 260 h 310"/>
                <a:gd name="T16" fmla="*/ 123 w 430"/>
                <a:gd name="T17" fmla="*/ 249 h 310"/>
                <a:gd name="T18" fmla="*/ 153 w 430"/>
                <a:gd name="T19" fmla="*/ 240 h 310"/>
                <a:gd name="T20" fmla="*/ 183 w 430"/>
                <a:gd name="T21" fmla="*/ 233 h 310"/>
                <a:gd name="T22" fmla="*/ 210 w 430"/>
                <a:gd name="T23" fmla="*/ 227 h 310"/>
                <a:gd name="T24" fmla="*/ 235 w 430"/>
                <a:gd name="T25" fmla="*/ 223 h 310"/>
                <a:gd name="T26" fmla="*/ 255 w 430"/>
                <a:gd name="T27" fmla="*/ 220 h 310"/>
                <a:gd name="T28" fmla="*/ 274 w 430"/>
                <a:gd name="T29" fmla="*/ 219 h 310"/>
                <a:gd name="T30" fmla="*/ 291 w 430"/>
                <a:gd name="T31" fmla="*/ 218 h 310"/>
                <a:gd name="T32" fmla="*/ 307 w 430"/>
                <a:gd name="T33" fmla="*/ 218 h 310"/>
                <a:gd name="T34" fmla="*/ 322 w 430"/>
                <a:gd name="T35" fmla="*/ 218 h 310"/>
                <a:gd name="T36" fmla="*/ 338 w 430"/>
                <a:gd name="T37" fmla="*/ 219 h 310"/>
                <a:gd name="T38" fmla="*/ 356 w 430"/>
                <a:gd name="T39" fmla="*/ 220 h 310"/>
                <a:gd name="T40" fmla="*/ 373 w 430"/>
                <a:gd name="T41" fmla="*/ 222 h 310"/>
                <a:gd name="T42" fmla="*/ 390 w 430"/>
                <a:gd name="T43" fmla="*/ 226 h 310"/>
                <a:gd name="T44" fmla="*/ 406 w 430"/>
                <a:gd name="T45" fmla="*/ 229 h 310"/>
                <a:gd name="T46" fmla="*/ 419 w 430"/>
                <a:gd name="T47" fmla="*/ 231 h 310"/>
                <a:gd name="T48" fmla="*/ 427 w 430"/>
                <a:gd name="T49" fmla="*/ 233 h 310"/>
                <a:gd name="T50" fmla="*/ 430 w 430"/>
                <a:gd name="T51" fmla="*/ 234 h 310"/>
                <a:gd name="T52" fmla="*/ 360 w 430"/>
                <a:gd name="T53" fmla="*/ 12 h 310"/>
                <a:gd name="T54" fmla="*/ 357 w 430"/>
                <a:gd name="T55" fmla="*/ 11 h 310"/>
                <a:gd name="T56" fmla="*/ 345 w 430"/>
                <a:gd name="T57" fmla="*/ 9 h 310"/>
                <a:gd name="T58" fmla="*/ 329 w 430"/>
                <a:gd name="T59" fmla="*/ 7 h 310"/>
                <a:gd name="T60" fmla="*/ 308 w 430"/>
                <a:gd name="T61" fmla="*/ 3 h 310"/>
                <a:gd name="T62" fmla="*/ 284 w 430"/>
                <a:gd name="T63" fmla="*/ 1 h 310"/>
                <a:gd name="T64" fmla="*/ 259 w 430"/>
                <a:gd name="T65" fmla="*/ 0 h 310"/>
                <a:gd name="T66" fmla="*/ 235 w 430"/>
                <a:gd name="T67" fmla="*/ 0 h 310"/>
                <a:gd name="T68" fmla="*/ 210 w 430"/>
                <a:gd name="T69" fmla="*/ 3 h 310"/>
                <a:gd name="T70" fmla="*/ 183 w 430"/>
                <a:gd name="T71" fmla="*/ 9 h 310"/>
                <a:gd name="T72" fmla="*/ 157 w 430"/>
                <a:gd name="T73" fmla="*/ 16 h 310"/>
                <a:gd name="T74" fmla="*/ 134 w 430"/>
                <a:gd name="T75" fmla="*/ 23 h 310"/>
                <a:gd name="T76" fmla="*/ 112 w 430"/>
                <a:gd name="T77" fmla="*/ 30 h 310"/>
                <a:gd name="T78" fmla="*/ 94 w 430"/>
                <a:gd name="T79" fmla="*/ 38 h 310"/>
                <a:gd name="T80" fmla="*/ 77 w 430"/>
                <a:gd name="T81" fmla="*/ 45 h 310"/>
                <a:gd name="T82" fmla="*/ 61 w 430"/>
                <a:gd name="T83" fmla="*/ 53 h 310"/>
                <a:gd name="T84" fmla="*/ 48 w 430"/>
                <a:gd name="T85" fmla="*/ 60 h 310"/>
                <a:gd name="T86" fmla="*/ 35 w 430"/>
                <a:gd name="T87" fmla="*/ 65 h 310"/>
                <a:gd name="T88" fmla="*/ 26 w 430"/>
                <a:gd name="T89" fmla="*/ 72 h 310"/>
                <a:gd name="T90" fmla="*/ 18 w 430"/>
                <a:gd name="T91" fmla="*/ 78 h 310"/>
                <a:gd name="T92" fmla="*/ 11 w 430"/>
                <a:gd name="T93" fmla="*/ 83 h 310"/>
                <a:gd name="T94" fmla="*/ 5 w 430"/>
                <a:gd name="T95" fmla="*/ 86 h 310"/>
                <a:gd name="T96" fmla="*/ 2 w 430"/>
                <a:gd name="T97" fmla="*/ 90 h 310"/>
                <a:gd name="T98" fmla="*/ 1 w 430"/>
                <a:gd name="T99" fmla="*/ 91 h 310"/>
                <a:gd name="T100" fmla="*/ 0 w 430"/>
                <a:gd name="T101" fmla="*/ 9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0" h="310">
                  <a:moveTo>
                    <a:pt x="0" y="92"/>
                  </a:moveTo>
                  <a:lnTo>
                    <a:pt x="38" y="310"/>
                  </a:lnTo>
                  <a:lnTo>
                    <a:pt x="39" y="308"/>
                  </a:lnTo>
                  <a:lnTo>
                    <a:pt x="43" y="302"/>
                  </a:lnTo>
                  <a:lnTo>
                    <a:pt x="51" y="294"/>
                  </a:lnTo>
                  <a:lnTo>
                    <a:pt x="63" y="283"/>
                  </a:lnTo>
                  <a:lnTo>
                    <a:pt x="78" y="272"/>
                  </a:lnTo>
                  <a:lnTo>
                    <a:pt x="99" y="260"/>
                  </a:lnTo>
                  <a:lnTo>
                    <a:pt x="123" y="249"/>
                  </a:lnTo>
                  <a:lnTo>
                    <a:pt x="153" y="240"/>
                  </a:lnTo>
                  <a:lnTo>
                    <a:pt x="183" y="233"/>
                  </a:lnTo>
                  <a:lnTo>
                    <a:pt x="210" y="227"/>
                  </a:lnTo>
                  <a:lnTo>
                    <a:pt x="235" y="223"/>
                  </a:lnTo>
                  <a:lnTo>
                    <a:pt x="255" y="220"/>
                  </a:lnTo>
                  <a:lnTo>
                    <a:pt x="274" y="219"/>
                  </a:lnTo>
                  <a:lnTo>
                    <a:pt x="291" y="218"/>
                  </a:lnTo>
                  <a:lnTo>
                    <a:pt x="307" y="218"/>
                  </a:lnTo>
                  <a:lnTo>
                    <a:pt x="322" y="218"/>
                  </a:lnTo>
                  <a:lnTo>
                    <a:pt x="338" y="219"/>
                  </a:lnTo>
                  <a:lnTo>
                    <a:pt x="356" y="220"/>
                  </a:lnTo>
                  <a:lnTo>
                    <a:pt x="373" y="222"/>
                  </a:lnTo>
                  <a:lnTo>
                    <a:pt x="390" y="226"/>
                  </a:lnTo>
                  <a:lnTo>
                    <a:pt x="406" y="229"/>
                  </a:lnTo>
                  <a:lnTo>
                    <a:pt x="419" y="231"/>
                  </a:lnTo>
                  <a:lnTo>
                    <a:pt x="427" y="233"/>
                  </a:lnTo>
                  <a:lnTo>
                    <a:pt x="430" y="234"/>
                  </a:lnTo>
                  <a:lnTo>
                    <a:pt x="360" y="12"/>
                  </a:lnTo>
                  <a:lnTo>
                    <a:pt x="357" y="11"/>
                  </a:lnTo>
                  <a:lnTo>
                    <a:pt x="345" y="9"/>
                  </a:lnTo>
                  <a:lnTo>
                    <a:pt x="329" y="7"/>
                  </a:lnTo>
                  <a:lnTo>
                    <a:pt x="308" y="3"/>
                  </a:lnTo>
                  <a:lnTo>
                    <a:pt x="284" y="1"/>
                  </a:lnTo>
                  <a:lnTo>
                    <a:pt x="259" y="0"/>
                  </a:lnTo>
                  <a:lnTo>
                    <a:pt x="235" y="0"/>
                  </a:lnTo>
                  <a:lnTo>
                    <a:pt x="210" y="3"/>
                  </a:lnTo>
                  <a:lnTo>
                    <a:pt x="183" y="9"/>
                  </a:lnTo>
                  <a:lnTo>
                    <a:pt x="157" y="16"/>
                  </a:lnTo>
                  <a:lnTo>
                    <a:pt x="134" y="23"/>
                  </a:lnTo>
                  <a:lnTo>
                    <a:pt x="112" y="30"/>
                  </a:lnTo>
                  <a:lnTo>
                    <a:pt x="94" y="38"/>
                  </a:lnTo>
                  <a:lnTo>
                    <a:pt x="77" y="45"/>
                  </a:lnTo>
                  <a:lnTo>
                    <a:pt x="61" y="53"/>
                  </a:lnTo>
                  <a:lnTo>
                    <a:pt x="48" y="60"/>
                  </a:lnTo>
                  <a:lnTo>
                    <a:pt x="35" y="65"/>
                  </a:lnTo>
                  <a:lnTo>
                    <a:pt x="26" y="72"/>
                  </a:lnTo>
                  <a:lnTo>
                    <a:pt x="18" y="78"/>
                  </a:lnTo>
                  <a:lnTo>
                    <a:pt x="11" y="83"/>
                  </a:lnTo>
                  <a:lnTo>
                    <a:pt x="5" y="86"/>
                  </a:lnTo>
                  <a:lnTo>
                    <a:pt x="2" y="90"/>
                  </a:lnTo>
                  <a:lnTo>
                    <a:pt x="1" y="91"/>
                  </a:lnTo>
                  <a:lnTo>
                    <a:pt x="0" y="9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3" name="Freeform 28"/>
            <p:cNvSpPr>
              <a:spLocks/>
            </p:cNvSpPr>
            <p:nvPr/>
          </p:nvSpPr>
          <p:spPr bwMode="auto">
            <a:xfrm>
              <a:off x="4468995" y="459446"/>
              <a:ext cx="204990" cy="59055"/>
            </a:xfrm>
            <a:custGeom>
              <a:avLst/>
              <a:gdLst>
                <a:gd name="T0" fmla="*/ 0 w 208"/>
                <a:gd name="T1" fmla="*/ 46 h 46"/>
                <a:gd name="T2" fmla="*/ 4 w 208"/>
                <a:gd name="T3" fmla="*/ 41 h 46"/>
                <a:gd name="T4" fmla="*/ 8 w 208"/>
                <a:gd name="T5" fmla="*/ 33 h 46"/>
                <a:gd name="T6" fmla="*/ 11 w 208"/>
                <a:gd name="T7" fmla="*/ 25 h 46"/>
                <a:gd name="T8" fmla="*/ 12 w 208"/>
                <a:gd name="T9" fmla="*/ 18 h 46"/>
                <a:gd name="T10" fmla="*/ 20 w 208"/>
                <a:gd name="T11" fmla="*/ 17 h 46"/>
                <a:gd name="T12" fmla="*/ 29 w 208"/>
                <a:gd name="T13" fmla="*/ 15 h 46"/>
                <a:gd name="T14" fmla="*/ 40 w 208"/>
                <a:gd name="T15" fmla="*/ 12 h 46"/>
                <a:gd name="T16" fmla="*/ 50 w 208"/>
                <a:gd name="T17" fmla="*/ 10 h 46"/>
                <a:gd name="T18" fmla="*/ 61 w 208"/>
                <a:gd name="T19" fmla="*/ 8 h 46"/>
                <a:gd name="T20" fmla="*/ 74 w 208"/>
                <a:gd name="T21" fmla="*/ 6 h 46"/>
                <a:gd name="T22" fmla="*/ 87 w 208"/>
                <a:gd name="T23" fmla="*/ 3 h 46"/>
                <a:gd name="T24" fmla="*/ 101 w 208"/>
                <a:gd name="T25" fmla="*/ 1 h 46"/>
                <a:gd name="T26" fmla="*/ 113 w 208"/>
                <a:gd name="T27" fmla="*/ 0 h 46"/>
                <a:gd name="T28" fmla="*/ 127 w 208"/>
                <a:gd name="T29" fmla="*/ 0 h 46"/>
                <a:gd name="T30" fmla="*/ 141 w 208"/>
                <a:gd name="T31" fmla="*/ 0 h 46"/>
                <a:gd name="T32" fmla="*/ 155 w 208"/>
                <a:gd name="T33" fmla="*/ 1 h 46"/>
                <a:gd name="T34" fmla="*/ 169 w 208"/>
                <a:gd name="T35" fmla="*/ 2 h 46"/>
                <a:gd name="T36" fmla="*/ 182 w 208"/>
                <a:gd name="T37" fmla="*/ 6 h 46"/>
                <a:gd name="T38" fmla="*/ 195 w 208"/>
                <a:gd name="T39" fmla="*/ 10 h 46"/>
                <a:gd name="T40" fmla="*/ 208 w 208"/>
                <a:gd name="T41" fmla="*/ 16 h 46"/>
                <a:gd name="T42" fmla="*/ 207 w 208"/>
                <a:gd name="T43" fmla="*/ 17 h 46"/>
                <a:gd name="T44" fmla="*/ 203 w 208"/>
                <a:gd name="T45" fmla="*/ 18 h 46"/>
                <a:gd name="T46" fmla="*/ 197 w 208"/>
                <a:gd name="T47" fmla="*/ 18 h 46"/>
                <a:gd name="T48" fmla="*/ 189 w 208"/>
                <a:gd name="T49" fmla="*/ 18 h 46"/>
                <a:gd name="T50" fmla="*/ 178 w 208"/>
                <a:gd name="T51" fmla="*/ 18 h 46"/>
                <a:gd name="T52" fmla="*/ 166 w 208"/>
                <a:gd name="T53" fmla="*/ 18 h 46"/>
                <a:gd name="T54" fmla="*/ 152 w 208"/>
                <a:gd name="T55" fmla="*/ 18 h 46"/>
                <a:gd name="T56" fmla="*/ 138 w 208"/>
                <a:gd name="T57" fmla="*/ 18 h 46"/>
                <a:gd name="T58" fmla="*/ 121 w 208"/>
                <a:gd name="T59" fmla="*/ 18 h 46"/>
                <a:gd name="T60" fmla="*/ 104 w 208"/>
                <a:gd name="T61" fmla="*/ 19 h 46"/>
                <a:gd name="T62" fmla="*/ 87 w 208"/>
                <a:gd name="T63" fmla="*/ 22 h 46"/>
                <a:gd name="T64" fmla="*/ 70 w 208"/>
                <a:gd name="T65" fmla="*/ 24 h 46"/>
                <a:gd name="T66" fmla="*/ 51 w 208"/>
                <a:gd name="T67" fmla="*/ 27 h 46"/>
                <a:gd name="T68" fmla="*/ 34 w 208"/>
                <a:gd name="T69" fmla="*/ 32 h 46"/>
                <a:gd name="T70" fmla="*/ 17 w 208"/>
                <a:gd name="T71" fmla="*/ 39 h 46"/>
                <a:gd name="T72" fmla="*/ 0 w 208"/>
                <a:gd name="T7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8" h="46">
                  <a:moveTo>
                    <a:pt x="0" y="46"/>
                  </a:moveTo>
                  <a:lnTo>
                    <a:pt x="4" y="41"/>
                  </a:lnTo>
                  <a:lnTo>
                    <a:pt x="8" y="33"/>
                  </a:lnTo>
                  <a:lnTo>
                    <a:pt x="11" y="25"/>
                  </a:lnTo>
                  <a:lnTo>
                    <a:pt x="12" y="18"/>
                  </a:lnTo>
                  <a:lnTo>
                    <a:pt x="20" y="17"/>
                  </a:lnTo>
                  <a:lnTo>
                    <a:pt x="29" y="15"/>
                  </a:lnTo>
                  <a:lnTo>
                    <a:pt x="40" y="12"/>
                  </a:lnTo>
                  <a:lnTo>
                    <a:pt x="50" y="10"/>
                  </a:lnTo>
                  <a:lnTo>
                    <a:pt x="61" y="8"/>
                  </a:lnTo>
                  <a:lnTo>
                    <a:pt x="74" y="6"/>
                  </a:lnTo>
                  <a:lnTo>
                    <a:pt x="87" y="3"/>
                  </a:lnTo>
                  <a:lnTo>
                    <a:pt x="101" y="1"/>
                  </a:lnTo>
                  <a:lnTo>
                    <a:pt x="113" y="0"/>
                  </a:lnTo>
                  <a:lnTo>
                    <a:pt x="127" y="0"/>
                  </a:lnTo>
                  <a:lnTo>
                    <a:pt x="141" y="0"/>
                  </a:lnTo>
                  <a:lnTo>
                    <a:pt x="155" y="1"/>
                  </a:lnTo>
                  <a:lnTo>
                    <a:pt x="169" y="2"/>
                  </a:lnTo>
                  <a:lnTo>
                    <a:pt x="182" y="6"/>
                  </a:lnTo>
                  <a:lnTo>
                    <a:pt x="195" y="10"/>
                  </a:lnTo>
                  <a:lnTo>
                    <a:pt x="208" y="16"/>
                  </a:lnTo>
                  <a:lnTo>
                    <a:pt x="207" y="17"/>
                  </a:lnTo>
                  <a:lnTo>
                    <a:pt x="203" y="18"/>
                  </a:lnTo>
                  <a:lnTo>
                    <a:pt x="197" y="18"/>
                  </a:lnTo>
                  <a:lnTo>
                    <a:pt x="189" y="18"/>
                  </a:lnTo>
                  <a:lnTo>
                    <a:pt x="178" y="18"/>
                  </a:lnTo>
                  <a:lnTo>
                    <a:pt x="166" y="18"/>
                  </a:lnTo>
                  <a:lnTo>
                    <a:pt x="152" y="18"/>
                  </a:lnTo>
                  <a:lnTo>
                    <a:pt x="138" y="18"/>
                  </a:lnTo>
                  <a:lnTo>
                    <a:pt x="121" y="18"/>
                  </a:lnTo>
                  <a:lnTo>
                    <a:pt x="104" y="19"/>
                  </a:lnTo>
                  <a:lnTo>
                    <a:pt x="87" y="22"/>
                  </a:lnTo>
                  <a:lnTo>
                    <a:pt x="70" y="24"/>
                  </a:lnTo>
                  <a:lnTo>
                    <a:pt x="51" y="27"/>
                  </a:lnTo>
                  <a:lnTo>
                    <a:pt x="34" y="32"/>
                  </a:lnTo>
                  <a:lnTo>
                    <a:pt x="17" y="39"/>
                  </a:lnTo>
                  <a:lnTo>
                    <a:pt x="0" y="4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4" name="Freeform 29"/>
            <p:cNvSpPr>
              <a:spLocks/>
            </p:cNvSpPr>
            <p:nvPr/>
          </p:nvSpPr>
          <p:spPr bwMode="auto">
            <a:xfrm>
              <a:off x="3930897" y="467148"/>
              <a:ext cx="409980" cy="380000"/>
            </a:xfrm>
            <a:custGeom>
              <a:avLst/>
              <a:gdLst>
                <a:gd name="T0" fmla="*/ 17 w 416"/>
                <a:gd name="T1" fmla="*/ 87 h 297"/>
                <a:gd name="T2" fmla="*/ 28 w 416"/>
                <a:gd name="T3" fmla="*/ 135 h 297"/>
                <a:gd name="T4" fmla="*/ 44 w 416"/>
                <a:gd name="T5" fmla="*/ 201 h 297"/>
                <a:gd name="T6" fmla="*/ 57 w 416"/>
                <a:gd name="T7" fmla="*/ 251 h 297"/>
                <a:gd name="T8" fmla="*/ 76 w 416"/>
                <a:gd name="T9" fmla="*/ 247 h 297"/>
                <a:gd name="T10" fmla="*/ 112 w 416"/>
                <a:gd name="T11" fmla="*/ 226 h 297"/>
                <a:gd name="T12" fmla="*/ 150 w 416"/>
                <a:gd name="T13" fmla="*/ 211 h 297"/>
                <a:gd name="T14" fmla="*/ 190 w 416"/>
                <a:gd name="T15" fmla="*/ 200 h 297"/>
                <a:gd name="T16" fmla="*/ 232 w 416"/>
                <a:gd name="T17" fmla="*/ 192 h 297"/>
                <a:gd name="T18" fmla="*/ 273 w 416"/>
                <a:gd name="T19" fmla="*/ 188 h 297"/>
                <a:gd name="T20" fmla="*/ 316 w 416"/>
                <a:gd name="T21" fmla="*/ 187 h 297"/>
                <a:gd name="T22" fmla="*/ 358 w 416"/>
                <a:gd name="T23" fmla="*/ 188 h 297"/>
                <a:gd name="T24" fmla="*/ 379 w 416"/>
                <a:gd name="T25" fmla="*/ 176 h 297"/>
                <a:gd name="T26" fmla="*/ 370 w 416"/>
                <a:gd name="T27" fmla="*/ 129 h 297"/>
                <a:gd name="T28" fmla="*/ 355 w 416"/>
                <a:gd name="T29" fmla="*/ 76 h 297"/>
                <a:gd name="T30" fmla="*/ 343 w 416"/>
                <a:gd name="T31" fmla="*/ 40 h 297"/>
                <a:gd name="T32" fmla="*/ 340 w 416"/>
                <a:gd name="T33" fmla="*/ 33 h 297"/>
                <a:gd name="T34" fmla="*/ 331 w 416"/>
                <a:gd name="T35" fmla="*/ 30 h 297"/>
                <a:gd name="T36" fmla="*/ 314 w 416"/>
                <a:gd name="T37" fmla="*/ 26 h 297"/>
                <a:gd name="T38" fmla="*/ 287 w 416"/>
                <a:gd name="T39" fmla="*/ 23 h 297"/>
                <a:gd name="T40" fmla="*/ 251 w 416"/>
                <a:gd name="T41" fmla="*/ 25 h 297"/>
                <a:gd name="T42" fmla="*/ 206 w 416"/>
                <a:gd name="T43" fmla="*/ 30 h 297"/>
                <a:gd name="T44" fmla="*/ 151 w 416"/>
                <a:gd name="T45" fmla="*/ 43 h 297"/>
                <a:gd name="T46" fmla="*/ 85 w 416"/>
                <a:gd name="T47" fmla="*/ 64 h 297"/>
                <a:gd name="T48" fmla="*/ 45 w 416"/>
                <a:gd name="T49" fmla="*/ 76 h 297"/>
                <a:gd name="T50" fmla="*/ 42 w 416"/>
                <a:gd name="T51" fmla="*/ 73 h 297"/>
                <a:gd name="T52" fmla="*/ 44 w 416"/>
                <a:gd name="T53" fmla="*/ 65 h 297"/>
                <a:gd name="T54" fmla="*/ 65 w 416"/>
                <a:gd name="T55" fmla="*/ 52 h 297"/>
                <a:gd name="T56" fmla="*/ 99 w 416"/>
                <a:gd name="T57" fmla="*/ 38 h 297"/>
                <a:gd name="T58" fmla="*/ 144 w 416"/>
                <a:gd name="T59" fmla="*/ 23 h 297"/>
                <a:gd name="T60" fmla="*/ 194 w 416"/>
                <a:gd name="T61" fmla="*/ 12 h 297"/>
                <a:gd name="T62" fmla="*/ 246 w 416"/>
                <a:gd name="T63" fmla="*/ 3 h 297"/>
                <a:gd name="T64" fmla="*/ 295 w 416"/>
                <a:gd name="T65" fmla="*/ 0 h 297"/>
                <a:gd name="T66" fmla="*/ 338 w 416"/>
                <a:gd name="T67" fmla="*/ 5 h 297"/>
                <a:gd name="T68" fmla="*/ 358 w 416"/>
                <a:gd name="T69" fmla="*/ 20 h 297"/>
                <a:gd name="T70" fmla="*/ 377 w 416"/>
                <a:gd name="T71" fmla="*/ 78 h 297"/>
                <a:gd name="T72" fmla="*/ 401 w 416"/>
                <a:gd name="T73" fmla="*/ 156 h 297"/>
                <a:gd name="T74" fmla="*/ 416 w 416"/>
                <a:gd name="T75" fmla="*/ 214 h 297"/>
                <a:gd name="T76" fmla="*/ 390 w 416"/>
                <a:gd name="T77" fmla="*/ 217 h 297"/>
                <a:gd name="T78" fmla="*/ 337 w 416"/>
                <a:gd name="T79" fmla="*/ 212 h 297"/>
                <a:gd name="T80" fmla="*/ 282 w 416"/>
                <a:gd name="T81" fmla="*/ 214 h 297"/>
                <a:gd name="T82" fmla="*/ 228 w 416"/>
                <a:gd name="T83" fmla="*/ 219 h 297"/>
                <a:gd name="T84" fmla="*/ 175 w 416"/>
                <a:gd name="T85" fmla="*/ 230 h 297"/>
                <a:gd name="T86" fmla="*/ 127 w 416"/>
                <a:gd name="T87" fmla="*/ 245 h 297"/>
                <a:gd name="T88" fmla="*/ 85 w 416"/>
                <a:gd name="T89" fmla="*/ 263 h 297"/>
                <a:gd name="T90" fmla="*/ 52 w 416"/>
                <a:gd name="T91" fmla="*/ 285 h 297"/>
                <a:gd name="T92" fmla="*/ 32 w 416"/>
                <a:gd name="T93" fmla="*/ 267 h 297"/>
                <a:gd name="T94" fmla="*/ 24 w 416"/>
                <a:gd name="T95" fmla="*/ 211 h 297"/>
                <a:gd name="T96" fmla="*/ 16 w 416"/>
                <a:gd name="T97" fmla="*/ 159 h 297"/>
                <a:gd name="T98" fmla="*/ 7 w 416"/>
                <a:gd name="T99" fmla="*/ 110 h 297"/>
                <a:gd name="T100" fmla="*/ 15 w 416"/>
                <a:gd name="T101" fmla="*/ 7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297">
                  <a:moveTo>
                    <a:pt x="15" y="79"/>
                  </a:moveTo>
                  <a:lnTo>
                    <a:pt x="17" y="87"/>
                  </a:lnTo>
                  <a:lnTo>
                    <a:pt x="22" y="106"/>
                  </a:lnTo>
                  <a:lnTo>
                    <a:pt x="28" y="135"/>
                  </a:lnTo>
                  <a:lnTo>
                    <a:pt x="36" y="168"/>
                  </a:lnTo>
                  <a:lnTo>
                    <a:pt x="44" y="201"/>
                  </a:lnTo>
                  <a:lnTo>
                    <a:pt x="51" y="230"/>
                  </a:lnTo>
                  <a:lnTo>
                    <a:pt x="57" y="251"/>
                  </a:lnTo>
                  <a:lnTo>
                    <a:pt x="59" y="259"/>
                  </a:lnTo>
                  <a:lnTo>
                    <a:pt x="76" y="247"/>
                  </a:lnTo>
                  <a:lnTo>
                    <a:pt x="93" y="236"/>
                  </a:lnTo>
                  <a:lnTo>
                    <a:pt x="112" y="226"/>
                  </a:lnTo>
                  <a:lnTo>
                    <a:pt x="130" y="218"/>
                  </a:lnTo>
                  <a:lnTo>
                    <a:pt x="150" y="211"/>
                  </a:lnTo>
                  <a:lnTo>
                    <a:pt x="170" y="204"/>
                  </a:lnTo>
                  <a:lnTo>
                    <a:pt x="190" y="200"/>
                  </a:lnTo>
                  <a:lnTo>
                    <a:pt x="211" y="195"/>
                  </a:lnTo>
                  <a:lnTo>
                    <a:pt x="232" y="192"/>
                  </a:lnTo>
                  <a:lnTo>
                    <a:pt x="252" y="189"/>
                  </a:lnTo>
                  <a:lnTo>
                    <a:pt x="273" y="188"/>
                  </a:lnTo>
                  <a:lnTo>
                    <a:pt x="295" y="187"/>
                  </a:lnTo>
                  <a:lnTo>
                    <a:pt x="316" y="187"/>
                  </a:lnTo>
                  <a:lnTo>
                    <a:pt x="338" y="187"/>
                  </a:lnTo>
                  <a:lnTo>
                    <a:pt x="358" y="188"/>
                  </a:lnTo>
                  <a:lnTo>
                    <a:pt x="379" y="189"/>
                  </a:lnTo>
                  <a:lnTo>
                    <a:pt x="379" y="176"/>
                  </a:lnTo>
                  <a:lnTo>
                    <a:pt x="376" y="155"/>
                  </a:lnTo>
                  <a:lnTo>
                    <a:pt x="370" y="129"/>
                  </a:lnTo>
                  <a:lnTo>
                    <a:pt x="362" y="102"/>
                  </a:lnTo>
                  <a:lnTo>
                    <a:pt x="355" y="76"/>
                  </a:lnTo>
                  <a:lnTo>
                    <a:pt x="348" y="55"/>
                  </a:lnTo>
                  <a:lnTo>
                    <a:pt x="343" y="40"/>
                  </a:lnTo>
                  <a:lnTo>
                    <a:pt x="341" y="34"/>
                  </a:lnTo>
                  <a:lnTo>
                    <a:pt x="340" y="33"/>
                  </a:lnTo>
                  <a:lnTo>
                    <a:pt x="337" y="31"/>
                  </a:lnTo>
                  <a:lnTo>
                    <a:pt x="331" y="30"/>
                  </a:lnTo>
                  <a:lnTo>
                    <a:pt x="323" y="28"/>
                  </a:lnTo>
                  <a:lnTo>
                    <a:pt x="314" y="26"/>
                  </a:lnTo>
                  <a:lnTo>
                    <a:pt x="301" y="25"/>
                  </a:lnTo>
                  <a:lnTo>
                    <a:pt x="287" y="23"/>
                  </a:lnTo>
                  <a:lnTo>
                    <a:pt x="271" y="23"/>
                  </a:lnTo>
                  <a:lnTo>
                    <a:pt x="251" y="25"/>
                  </a:lnTo>
                  <a:lnTo>
                    <a:pt x="231" y="27"/>
                  </a:lnTo>
                  <a:lnTo>
                    <a:pt x="206" y="30"/>
                  </a:lnTo>
                  <a:lnTo>
                    <a:pt x="180" y="35"/>
                  </a:lnTo>
                  <a:lnTo>
                    <a:pt x="151" y="43"/>
                  </a:lnTo>
                  <a:lnTo>
                    <a:pt x="120" y="52"/>
                  </a:lnTo>
                  <a:lnTo>
                    <a:pt x="85" y="64"/>
                  </a:lnTo>
                  <a:lnTo>
                    <a:pt x="49" y="78"/>
                  </a:lnTo>
                  <a:lnTo>
                    <a:pt x="45" y="76"/>
                  </a:lnTo>
                  <a:lnTo>
                    <a:pt x="43" y="75"/>
                  </a:lnTo>
                  <a:lnTo>
                    <a:pt x="42" y="73"/>
                  </a:lnTo>
                  <a:lnTo>
                    <a:pt x="39" y="71"/>
                  </a:lnTo>
                  <a:lnTo>
                    <a:pt x="44" y="65"/>
                  </a:lnTo>
                  <a:lnTo>
                    <a:pt x="52" y="59"/>
                  </a:lnTo>
                  <a:lnTo>
                    <a:pt x="65" y="52"/>
                  </a:lnTo>
                  <a:lnTo>
                    <a:pt x="81" y="45"/>
                  </a:lnTo>
                  <a:lnTo>
                    <a:pt x="99" y="38"/>
                  </a:lnTo>
                  <a:lnTo>
                    <a:pt x="120" y="30"/>
                  </a:lnTo>
                  <a:lnTo>
                    <a:pt x="144" y="23"/>
                  </a:lnTo>
                  <a:lnTo>
                    <a:pt x="168" y="18"/>
                  </a:lnTo>
                  <a:lnTo>
                    <a:pt x="194" y="12"/>
                  </a:lnTo>
                  <a:lnTo>
                    <a:pt x="219" y="7"/>
                  </a:lnTo>
                  <a:lnTo>
                    <a:pt x="246" y="3"/>
                  </a:lnTo>
                  <a:lnTo>
                    <a:pt x="271" y="2"/>
                  </a:lnTo>
                  <a:lnTo>
                    <a:pt x="295" y="0"/>
                  </a:lnTo>
                  <a:lnTo>
                    <a:pt x="317" y="2"/>
                  </a:lnTo>
                  <a:lnTo>
                    <a:pt x="338" y="5"/>
                  </a:lnTo>
                  <a:lnTo>
                    <a:pt x="355" y="11"/>
                  </a:lnTo>
                  <a:lnTo>
                    <a:pt x="358" y="20"/>
                  </a:lnTo>
                  <a:lnTo>
                    <a:pt x="367" y="44"/>
                  </a:lnTo>
                  <a:lnTo>
                    <a:pt x="377" y="78"/>
                  </a:lnTo>
                  <a:lnTo>
                    <a:pt x="390" y="117"/>
                  </a:lnTo>
                  <a:lnTo>
                    <a:pt x="401" y="156"/>
                  </a:lnTo>
                  <a:lnTo>
                    <a:pt x="411" y="189"/>
                  </a:lnTo>
                  <a:lnTo>
                    <a:pt x="416" y="214"/>
                  </a:lnTo>
                  <a:lnTo>
                    <a:pt x="415" y="222"/>
                  </a:lnTo>
                  <a:lnTo>
                    <a:pt x="390" y="217"/>
                  </a:lnTo>
                  <a:lnTo>
                    <a:pt x="364" y="215"/>
                  </a:lnTo>
                  <a:lnTo>
                    <a:pt x="337" y="212"/>
                  </a:lnTo>
                  <a:lnTo>
                    <a:pt x="310" y="212"/>
                  </a:lnTo>
                  <a:lnTo>
                    <a:pt x="282" y="214"/>
                  </a:lnTo>
                  <a:lnTo>
                    <a:pt x="255" y="216"/>
                  </a:lnTo>
                  <a:lnTo>
                    <a:pt x="228" y="219"/>
                  </a:lnTo>
                  <a:lnTo>
                    <a:pt x="202" y="224"/>
                  </a:lnTo>
                  <a:lnTo>
                    <a:pt x="175" y="230"/>
                  </a:lnTo>
                  <a:lnTo>
                    <a:pt x="151" y="237"/>
                  </a:lnTo>
                  <a:lnTo>
                    <a:pt x="127" y="245"/>
                  </a:lnTo>
                  <a:lnTo>
                    <a:pt x="105" y="253"/>
                  </a:lnTo>
                  <a:lnTo>
                    <a:pt x="85" y="263"/>
                  </a:lnTo>
                  <a:lnTo>
                    <a:pt x="68" y="274"/>
                  </a:lnTo>
                  <a:lnTo>
                    <a:pt x="52" y="285"/>
                  </a:lnTo>
                  <a:lnTo>
                    <a:pt x="39" y="297"/>
                  </a:lnTo>
                  <a:lnTo>
                    <a:pt x="32" y="267"/>
                  </a:lnTo>
                  <a:lnTo>
                    <a:pt x="28" y="239"/>
                  </a:lnTo>
                  <a:lnTo>
                    <a:pt x="24" y="211"/>
                  </a:lnTo>
                  <a:lnTo>
                    <a:pt x="20" y="185"/>
                  </a:lnTo>
                  <a:lnTo>
                    <a:pt x="16" y="159"/>
                  </a:lnTo>
                  <a:lnTo>
                    <a:pt x="13" y="134"/>
                  </a:lnTo>
                  <a:lnTo>
                    <a:pt x="7" y="110"/>
                  </a:lnTo>
                  <a:lnTo>
                    <a:pt x="0" y="86"/>
                  </a:lnTo>
                  <a:lnTo>
                    <a:pt x="15" y="7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5" name="Freeform 30"/>
            <p:cNvSpPr>
              <a:spLocks/>
            </p:cNvSpPr>
            <p:nvPr/>
          </p:nvSpPr>
          <p:spPr bwMode="auto">
            <a:xfrm>
              <a:off x="3794893" y="346473"/>
              <a:ext cx="869236" cy="521216"/>
            </a:xfrm>
            <a:custGeom>
              <a:avLst/>
              <a:gdLst>
                <a:gd name="T0" fmla="*/ 689 w 883"/>
                <a:gd name="T1" fmla="*/ 195 h 406"/>
                <a:gd name="T2" fmla="*/ 698 w 883"/>
                <a:gd name="T3" fmla="*/ 202 h 406"/>
                <a:gd name="T4" fmla="*/ 726 w 883"/>
                <a:gd name="T5" fmla="*/ 196 h 406"/>
                <a:gd name="T6" fmla="*/ 751 w 883"/>
                <a:gd name="T7" fmla="*/ 190 h 406"/>
                <a:gd name="T8" fmla="*/ 732 w 883"/>
                <a:gd name="T9" fmla="*/ 212 h 406"/>
                <a:gd name="T10" fmla="*/ 696 w 883"/>
                <a:gd name="T11" fmla="*/ 244 h 406"/>
                <a:gd name="T12" fmla="*/ 672 w 883"/>
                <a:gd name="T13" fmla="*/ 292 h 406"/>
                <a:gd name="T14" fmla="*/ 668 w 883"/>
                <a:gd name="T15" fmla="*/ 167 h 406"/>
                <a:gd name="T16" fmla="*/ 679 w 883"/>
                <a:gd name="T17" fmla="*/ 100 h 406"/>
                <a:gd name="T18" fmla="*/ 673 w 883"/>
                <a:gd name="T19" fmla="*/ 61 h 406"/>
                <a:gd name="T20" fmla="*/ 622 w 883"/>
                <a:gd name="T21" fmla="*/ 31 h 406"/>
                <a:gd name="T22" fmla="*/ 570 w 883"/>
                <a:gd name="T23" fmla="*/ 12 h 406"/>
                <a:gd name="T24" fmla="*/ 514 w 883"/>
                <a:gd name="T25" fmla="*/ 1 h 406"/>
                <a:gd name="T26" fmla="*/ 449 w 883"/>
                <a:gd name="T27" fmla="*/ 0 h 406"/>
                <a:gd name="T28" fmla="*/ 373 w 883"/>
                <a:gd name="T29" fmla="*/ 6 h 406"/>
                <a:gd name="T30" fmla="*/ 302 w 883"/>
                <a:gd name="T31" fmla="*/ 17 h 406"/>
                <a:gd name="T32" fmla="*/ 230 w 883"/>
                <a:gd name="T33" fmla="*/ 36 h 406"/>
                <a:gd name="T34" fmla="*/ 159 w 883"/>
                <a:gd name="T35" fmla="*/ 63 h 406"/>
                <a:gd name="T36" fmla="*/ 89 w 883"/>
                <a:gd name="T37" fmla="*/ 99 h 406"/>
                <a:gd name="T38" fmla="*/ 22 w 883"/>
                <a:gd name="T39" fmla="*/ 143 h 406"/>
                <a:gd name="T40" fmla="*/ 1 w 883"/>
                <a:gd name="T41" fmla="*/ 168 h 406"/>
                <a:gd name="T42" fmla="*/ 30 w 883"/>
                <a:gd name="T43" fmla="*/ 158 h 406"/>
                <a:gd name="T44" fmla="*/ 107 w 883"/>
                <a:gd name="T45" fmla="*/ 119 h 406"/>
                <a:gd name="T46" fmla="*/ 182 w 883"/>
                <a:gd name="T47" fmla="*/ 86 h 406"/>
                <a:gd name="T48" fmla="*/ 254 w 883"/>
                <a:gd name="T49" fmla="*/ 62 h 406"/>
                <a:gd name="T50" fmla="*/ 320 w 883"/>
                <a:gd name="T51" fmla="*/ 44 h 406"/>
                <a:gd name="T52" fmla="*/ 379 w 883"/>
                <a:gd name="T53" fmla="*/ 33 h 406"/>
                <a:gd name="T54" fmla="*/ 398 w 883"/>
                <a:gd name="T55" fmla="*/ 31 h 406"/>
                <a:gd name="T56" fmla="*/ 444 w 883"/>
                <a:gd name="T57" fmla="*/ 29 h 406"/>
                <a:gd name="T58" fmla="*/ 507 w 883"/>
                <a:gd name="T59" fmla="*/ 30 h 406"/>
                <a:gd name="T60" fmla="*/ 574 w 883"/>
                <a:gd name="T61" fmla="*/ 39 h 406"/>
                <a:gd name="T62" fmla="*/ 633 w 883"/>
                <a:gd name="T63" fmla="*/ 65 h 406"/>
                <a:gd name="T64" fmla="*/ 627 w 883"/>
                <a:gd name="T65" fmla="*/ 159 h 406"/>
                <a:gd name="T66" fmla="*/ 642 w 883"/>
                <a:gd name="T67" fmla="*/ 288 h 406"/>
                <a:gd name="T68" fmla="*/ 689 w 883"/>
                <a:gd name="T69" fmla="*/ 406 h 406"/>
                <a:gd name="T70" fmla="*/ 684 w 883"/>
                <a:gd name="T71" fmla="*/ 356 h 406"/>
                <a:gd name="T72" fmla="*/ 695 w 883"/>
                <a:gd name="T73" fmla="*/ 280 h 406"/>
                <a:gd name="T74" fmla="*/ 748 w 883"/>
                <a:gd name="T75" fmla="*/ 219 h 406"/>
                <a:gd name="T76" fmla="*/ 848 w 883"/>
                <a:gd name="T77" fmla="*/ 165 h 406"/>
                <a:gd name="T78" fmla="*/ 864 w 883"/>
                <a:gd name="T79" fmla="*/ 161 h 406"/>
                <a:gd name="T80" fmla="*/ 878 w 883"/>
                <a:gd name="T81" fmla="*/ 154 h 406"/>
                <a:gd name="T82" fmla="*/ 881 w 883"/>
                <a:gd name="T83" fmla="*/ 144 h 406"/>
                <a:gd name="T84" fmla="*/ 858 w 883"/>
                <a:gd name="T85" fmla="*/ 143 h 406"/>
                <a:gd name="T86" fmla="*/ 818 w 883"/>
                <a:gd name="T87" fmla="*/ 146 h 406"/>
                <a:gd name="T88" fmla="*/ 770 w 883"/>
                <a:gd name="T89" fmla="*/ 154 h 406"/>
                <a:gd name="T90" fmla="*/ 722 w 883"/>
                <a:gd name="T91" fmla="*/ 168 h 406"/>
                <a:gd name="T92" fmla="*/ 687 w 883"/>
                <a:gd name="T93" fmla="*/ 1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3" h="406">
                  <a:moveTo>
                    <a:pt x="687" y="188"/>
                  </a:moveTo>
                  <a:lnTo>
                    <a:pt x="689" y="191"/>
                  </a:lnTo>
                  <a:lnTo>
                    <a:pt x="689" y="195"/>
                  </a:lnTo>
                  <a:lnTo>
                    <a:pt x="689" y="198"/>
                  </a:lnTo>
                  <a:lnTo>
                    <a:pt x="689" y="202"/>
                  </a:lnTo>
                  <a:lnTo>
                    <a:pt x="698" y="202"/>
                  </a:lnTo>
                  <a:lnTo>
                    <a:pt x="707" y="199"/>
                  </a:lnTo>
                  <a:lnTo>
                    <a:pt x="717" y="198"/>
                  </a:lnTo>
                  <a:lnTo>
                    <a:pt x="726" y="196"/>
                  </a:lnTo>
                  <a:lnTo>
                    <a:pt x="734" y="194"/>
                  </a:lnTo>
                  <a:lnTo>
                    <a:pt x="743" y="191"/>
                  </a:lnTo>
                  <a:lnTo>
                    <a:pt x="751" y="190"/>
                  </a:lnTo>
                  <a:lnTo>
                    <a:pt x="760" y="190"/>
                  </a:lnTo>
                  <a:lnTo>
                    <a:pt x="745" y="202"/>
                  </a:lnTo>
                  <a:lnTo>
                    <a:pt x="732" y="212"/>
                  </a:lnTo>
                  <a:lnTo>
                    <a:pt x="719" y="222"/>
                  </a:lnTo>
                  <a:lnTo>
                    <a:pt x="706" y="233"/>
                  </a:lnTo>
                  <a:lnTo>
                    <a:pt x="696" y="244"/>
                  </a:lnTo>
                  <a:lnTo>
                    <a:pt x="687" y="258"/>
                  </a:lnTo>
                  <a:lnTo>
                    <a:pt x="679" y="273"/>
                  </a:lnTo>
                  <a:lnTo>
                    <a:pt x="672" y="292"/>
                  </a:lnTo>
                  <a:lnTo>
                    <a:pt x="668" y="250"/>
                  </a:lnTo>
                  <a:lnTo>
                    <a:pt x="667" y="207"/>
                  </a:lnTo>
                  <a:lnTo>
                    <a:pt x="668" y="167"/>
                  </a:lnTo>
                  <a:lnTo>
                    <a:pt x="673" y="130"/>
                  </a:lnTo>
                  <a:lnTo>
                    <a:pt x="676" y="115"/>
                  </a:lnTo>
                  <a:lnTo>
                    <a:pt x="679" y="100"/>
                  </a:lnTo>
                  <a:lnTo>
                    <a:pt x="683" y="86"/>
                  </a:lnTo>
                  <a:lnTo>
                    <a:pt x="690" y="74"/>
                  </a:lnTo>
                  <a:lnTo>
                    <a:pt x="673" y="61"/>
                  </a:lnTo>
                  <a:lnTo>
                    <a:pt x="656" y="50"/>
                  </a:lnTo>
                  <a:lnTo>
                    <a:pt x="639" y="40"/>
                  </a:lnTo>
                  <a:lnTo>
                    <a:pt x="622" y="31"/>
                  </a:lnTo>
                  <a:lnTo>
                    <a:pt x="605" y="23"/>
                  </a:lnTo>
                  <a:lnTo>
                    <a:pt x="588" y="17"/>
                  </a:lnTo>
                  <a:lnTo>
                    <a:pt x="570" y="12"/>
                  </a:lnTo>
                  <a:lnTo>
                    <a:pt x="552" y="7"/>
                  </a:lnTo>
                  <a:lnTo>
                    <a:pt x="533" y="3"/>
                  </a:lnTo>
                  <a:lnTo>
                    <a:pt x="514" y="1"/>
                  </a:lnTo>
                  <a:lnTo>
                    <a:pt x="493" y="0"/>
                  </a:lnTo>
                  <a:lnTo>
                    <a:pt x="472" y="0"/>
                  </a:lnTo>
                  <a:lnTo>
                    <a:pt x="449" y="0"/>
                  </a:lnTo>
                  <a:lnTo>
                    <a:pt x="425" y="1"/>
                  </a:lnTo>
                  <a:lnTo>
                    <a:pt x="400" y="3"/>
                  </a:lnTo>
                  <a:lnTo>
                    <a:pt x="373" y="6"/>
                  </a:lnTo>
                  <a:lnTo>
                    <a:pt x="349" y="8"/>
                  </a:lnTo>
                  <a:lnTo>
                    <a:pt x="326" y="13"/>
                  </a:lnTo>
                  <a:lnTo>
                    <a:pt x="302" y="17"/>
                  </a:lnTo>
                  <a:lnTo>
                    <a:pt x="278" y="22"/>
                  </a:lnTo>
                  <a:lnTo>
                    <a:pt x="255" y="29"/>
                  </a:lnTo>
                  <a:lnTo>
                    <a:pt x="230" y="36"/>
                  </a:lnTo>
                  <a:lnTo>
                    <a:pt x="206" y="44"/>
                  </a:lnTo>
                  <a:lnTo>
                    <a:pt x="183" y="53"/>
                  </a:lnTo>
                  <a:lnTo>
                    <a:pt x="159" y="63"/>
                  </a:lnTo>
                  <a:lnTo>
                    <a:pt x="136" y="74"/>
                  </a:lnTo>
                  <a:lnTo>
                    <a:pt x="113" y="86"/>
                  </a:lnTo>
                  <a:lnTo>
                    <a:pt x="89" y="99"/>
                  </a:lnTo>
                  <a:lnTo>
                    <a:pt x="67" y="113"/>
                  </a:lnTo>
                  <a:lnTo>
                    <a:pt x="44" y="128"/>
                  </a:lnTo>
                  <a:lnTo>
                    <a:pt x="22" y="143"/>
                  </a:lnTo>
                  <a:lnTo>
                    <a:pt x="0" y="160"/>
                  </a:lnTo>
                  <a:lnTo>
                    <a:pt x="1" y="164"/>
                  </a:lnTo>
                  <a:lnTo>
                    <a:pt x="1" y="168"/>
                  </a:lnTo>
                  <a:lnTo>
                    <a:pt x="2" y="171"/>
                  </a:lnTo>
                  <a:lnTo>
                    <a:pt x="5" y="173"/>
                  </a:lnTo>
                  <a:lnTo>
                    <a:pt x="30" y="158"/>
                  </a:lnTo>
                  <a:lnTo>
                    <a:pt x="55" y="144"/>
                  </a:lnTo>
                  <a:lnTo>
                    <a:pt x="82" y="131"/>
                  </a:lnTo>
                  <a:lnTo>
                    <a:pt x="107" y="119"/>
                  </a:lnTo>
                  <a:lnTo>
                    <a:pt x="133" y="107"/>
                  </a:lnTo>
                  <a:lnTo>
                    <a:pt x="158" y="97"/>
                  </a:lnTo>
                  <a:lnTo>
                    <a:pt x="182" y="86"/>
                  </a:lnTo>
                  <a:lnTo>
                    <a:pt x="206" y="77"/>
                  </a:lnTo>
                  <a:lnTo>
                    <a:pt x="230" y="69"/>
                  </a:lnTo>
                  <a:lnTo>
                    <a:pt x="254" y="62"/>
                  </a:lnTo>
                  <a:lnTo>
                    <a:pt x="277" y="55"/>
                  </a:lnTo>
                  <a:lnTo>
                    <a:pt x="298" y="50"/>
                  </a:lnTo>
                  <a:lnTo>
                    <a:pt x="320" y="44"/>
                  </a:lnTo>
                  <a:lnTo>
                    <a:pt x="341" y="39"/>
                  </a:lnTo>
                  <a:lnTo>
                    <a:pt x="361" y="36"/>
                  </a:lnTo>
                  <a:lnTo>
                    <a:pt x="379" y="33"/>
                  </a:lnTo>
                  <a:lnTo>
                    <a:pt x="381" y="33"/>
                  </a:lnTo>
                  <a:lnTo>
                    <a:pt x="387" y="32"/>
                  </a:lnTo>
                  <a:lnTo>
                    <a:pt x="398" y="31"/>
                  </a:lnTo>
                  <a:lnTo>
                    <a:pt x="410" y="30"/>
                  </a:lnTo>
                  <a:lnTo>
                    <a:pt x="426" y="29"/>
                  </a:lnTo>
                  <a:lnTo>
                    <a:pt x="444" y="29"/>
                  </a:lnTo>
                  <a:lnTo>
                    <a:pt x="464" y="28"/>
                  </a:lnTo>
                  <a:lnTo>
                    <a:pt x="485" y="29"/>
                  </a:lnTo>
                  <a:lnTo>
                    <a:pt x="507" y="30"/>
                  </a:lnTo>
                  <a:lnTo>
                    <a:pt x="530" y="31"/>
                  </a:lnTo>
                  <a:lnTo>
                    <a:pt x="552" y="35"/>
                  </a:lnTo>
                  <a:lnTo>
                    <a:pt x="574" y="39"/>
                  </a:lnTo>
                  <a:lnTo>
                    <a:pt x="596" y="46"/>
                  </a:lnTo>
                  <a:lnTo>
                    <a:pt x="615" y="54"/>
                  </a:lnTo>
                  <a:lnTo>
                    <a:pt x="633" y="65"/>
                  </a:lnTo>
                  <a:lnTo>
                    <a:pt x="649" y="76"/>
                  </a:lnTo>
                  <a:lnTo>
                    <a:pt x="634" y="118"/>
                  </a:lnTo>
                  <a:lnTo>
                    <a:pt x="627" y="159"/>
                  </a:lnTo>
                  <a:lnTo>
                    <a:pt x="627" y="202"/>
                  </a:lnTo>
                  <a:lnTo>
                    <a:pt x="633" y="246"/>
                  </a:lnTo>
                  <a:lnTo>
                    <a:pt x="642" y="288"/>
                  </a:lnTo>
                  <a:lnTo>
                    <a:pt x="656" y="329"/>
                  </a:lnTo>
                  <a:lnTo>
                    <a:pt x="672" y="369"/>
                  </a:lnTo>
                  <a:lnTo>
                    <a:pt x="689" y="406"/>
                  </a:lnTo>
                  <a:lnTo>
                    <a:pt x="689" y="400"/>
                  </a:lnTo>
                  <a:lnTo>
                    <a:pt x="688" y="383"/>
                  </a:lnTo>
                  <a:lnTo>
                    <a:pt x="684" y="356"/>
                  </a:lnTo>
                  <a:lnTo>
                    <a:pt x="676" y="325"/>
                  </a:lnTo>
                  <a:lnTo>
                    <a:pt x="684" y="302"/>
                  </a:lnTo>
                  <a:lnTo>
                    <a:pt x="695" y="280"/>
                  </a:lnTo>
                  <a:lnTo>
                    <a:pt x="709" y="259"/>
                  </a:lnTo>
                  <a:lnTo>
                    <a:pt x="726" y="239"/>
                  </a:lnTo>
                  <a:lnTo>
                    <a:pt x="748" y="219"/>
                  </a:lnTo>
                  <a:lnTo>
                    <a:pt x="774" y="201"/>
                  </a:lnTo>
                  <a:lnTo>
                    <a:pt x="808" y="182"/>
                  </a:lnTo>
                  <a:lnTo>
                    <a:pt x="848" y="165"/>
                  </a:lnTo>
                  <a:lnTo>
                    <a:pt x="853" y="164"/>
                  </a:lnTo>
                  <a:lnTo>
                    <a:pt x="858" y="163"/>
                  </a:lnTo>
                  <a:lnTo>
                    <a:pt x="864" y="161"/>
                  </a:lnTo>
                  <a:lnTo>
                    <a:pt x="870" y="160"/>
                  </a:lnTo>
                  <a:lnTo>
                    <a:pt x="874" y="158"/>
                  </a:lnTo>
                  <a:lnTo>
                    <a:pt x="878" y="154"/>
                  </a:lnTo>
                  <a:lnTo>
                    <a:pt x="881" y="151"/>
                  </a:lnTo>
                  <a:lnTo>
                    <a:pt x="883" y="145"/>
                  </a:lnTo>
                  <a:lnTo>
                    <a:pt x="881" y="144"/>
                  </a:lnTo>
                  <a:lnTo>
                    <a:pt x="876" y="143"/>
                  </a:lnTo>
                  <a:lnTo>
                    <a:pt x="869" y="143"/>
                  </a:lnTo>
                  <a:lnTo>
                    <a:pt x="858" y="143"/>
                  </a:lnTo>
                  <a:lnTo>
                    <a:pt x="847" y="144"/>
                  </a:lnTo>
                  <a:lnTo>
                    <a:pt x="833" y="145"/>
                  </a:lnTo>
                  <a:lnTo>
                    <a:pt x="818" y="146"/>
                  </a:lnTo>
                  <a:lnTo>
                    <a:pt x="803" y="149"/>
                  </a:lnTo>
                  <a:lnTo>
                    <a:pt x="787" y="151"/>
                  </a:lnTo>
                  <a:lnTo>
                    <a:pt x="770" y="154"/>
                  </a:lnTo>
                  <a:lnTo>
                    <a:pt x="754" y="158"/>
                  </a:lnTo>
                  <a:lnTo>
                    <a:pt x="737" y="163"/>
                  </a:lnTo>
                  <a:lnTo>
                    <a:pt x="722" y="168"/>
                  </a:lnTo>
                  <a:lnTo>
                    <a:pt x="709" y="174"/>
                  </a:lnTo>
                  <a:lnTo>
                    <a:pt x="697" y="181"/>
                  </a:lnTo>
                  <a:lnTo>
                    <a:pt x="687" y="18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Freeform 31"/>
            <p:cNvSpPr>
              <a:spLocks/>
            </p:cNvSpPr>
            <p:nvPr/>
          </p:nvSpPr>
          <p:spPr bwMode="auto">
            <a:xfrm>
              <a:off x="4492647" y="539040"/>
              <a:ext cx="208932" cy="320946"/>
            </a:xfrm>
            <a:custGeom>
              <a:avLst/>
              <a:gdLst>
                <a:gd name="T0" fmla="*/ 210 w 210"/>
                <a:gd name="T1" fmla="*/ 8 h 249"/>
                <a:gd name="T2" fmla="*/ 210 w 210"/>
                <a:gd name="T3" fmla="*/ 23 h 249"/>
                <a:gd name="T4" fmla="*/ 207 w 210"/>
                <a:gd name="T5" fmla="*/ 36 h 249"/>
                <a:gd name="T6" fmla="*/ 200 w 210"/>
                <a:gd name="T7" fmla="*/ 46 h 249"/>
                <a:gd name="T8" fmla="*/ 191 w 210"/>
                <a:gd name="T9" fmla="*/ 56 h 249"/>
                <a:gd name="T10" fmla="*/ 180 w 210"/>
                <a:gd name="T11" fmla="*/ 65 h 249"/>
                <a:gd name="T12" fmla="*/ 169 w 210"/>
                <a:gd name="T13" fmla="*/ 73 h 249"/>
                <a:gd name="T14" fmla="*/ 157 w 210"/>
                <a:gd name="T15" fmla="*/ 80 h 249"/>
                <a:gd name="T16" fmla="*/ 146 w 210"/>
                <a:gd name="T17" fmla="*/ 85 h 249"/>
                <a:gd name="T18" fmla="*/ 110 w 210"/>
                <a:gd name="T19" fmla="*/ 107 h 249"/>
                <a:gd name="T20" fmla="*/ 84 w 210"/>
                <a:gd name="T21" fmla="*/ 127 h 249"/>
                <a:gd name="T22" fmla="*/ 62 w 210"/>
                <a:gd name="T23" fmla="*/ 146 h 249"/>
                <a:gd name="T24" fmla="*/ 47 w 210"/>
                <a:gd name="T25" fmla="*/ 165 h 249"/>
                <a:gd name="T26" fmla="*/ 35 w 210"/>
                <a:gd name="T27" fmla="*/ 184 h 249"/>
                <a:gd name="T28" fmla="*/ 26 w 210"/>
                <a:gd name="T29" fmla="*/ 204 h 249"/>
                <a:gd name="T30" fmla="*/ 17 w 210"/>
                <a:gd name="T31" fmla="*/ 226 h 249"/>
                <a:gd name="T32" fmla="*/ 9 w 210"/>
                <a:gd name="T33" fmla="*/ 249 h 249"/>
                <a:gd name="T34" fmla="*/ 7 w 210"/>
                <a:gd name="T35" fmla="*/ 247 h 249"/>
                <a:gd name="T36" fmla="*/ 3 w 210"/>
                <a:gd name="T37" fmla="*/ 247 h 249"/>
                <a:gd name="T38" fmla="*/ 1 w 210"/>
                <a:gd name="T39" fmla="*/ 244 h 249"/>
                <a:gd name="T40" fmla="*/ 0 w 210"/>
                <a:gd name="T41" fmla="*/ 241 h 249"/>
                <a:gd name="T42" fmla="*/ 3 w 210"/>
                <a:gd name="T43" fmla="*/ 214 h 249"/>
                <a:gd name="T44" fmla="*/ 8 w 210"/>
                <a:gd name="T45" fmla="*/ 190 h 249"/>
                <a:gd name="T46" fmla="*/ 15 w 210"/>
                <a:gd name="T47" fmla="*/ 168 h 249"/>
                <a:gd name="T48" fmla="*/ 25 w 210"/>
                <a:gd name="T49" fmla="*/ 146 h 249"/>
                <a:gd name="T50" fmla="*/ 36 w 210"/>
                <a:gd name="T51" fmla="*/ 128 h 249"/>
                <a:gd name="T52" fmla="*/ 50 w 210"/>
                <a:gd name="T53" fmla="*/ 110 h 249"/>
                <a:gd name="T54" fmla="*/ 68 w 210"/>
                <a:gd name="T55" fmla="*/ 92 h 249"/>
                <a:gd name="T56" fmla="*/ 87 w 210"/>
                <a:gd name="T57" fmla="*/ 77 h 249"/>
                <a:gd name="T58" fmla="*/ 100 w 210"/>
                <a:gd name="T59" fmla="*/ 68 h 249"/>
                <a:gd name="T60" fmla="*/ 115 w 210"/>
                <a:gd name="T61" fmla="*/ 60 h 249"/>
                <a:gd name="T62" fmla="*/ 130 w 210"/>
                <a:gd name="T63" fmla="*/ 53 h 249"/>
                <a:gd name="T64" fmla="*/ 145 w 210"/>
                <a:gd name="T65" fmla="*/ 46 h 249"/>
                <a:gd name="T66" fmla="*/ 160 w 210"/>
                <a:gd name="T67" fmla="*/ 38 h 249"/>
                <a:gd name="T68" fmla="*/ 172 w 210"/>
                <a:gd name="T69" fmla="*/ 28 h 249"/>
                <a:gd name="T70" fmla="*/ 184 w 210"/>
                <a:gd name="T71" fmla="*/ 16 h 249"/>
                <a:gd name="T72" fmla="*/ 193 w 210"/>
                <a:gd name="T73" fmla="*/ 1 h 249"/>
                <a:gd name="T74" fmla="*/ 199 w 210"/>
                <a:gd name="T75" fmla="*/ 0 h 249"/>
                <a:gd name="T76" fmla="*/ 204 w 210"/>
                <a:gd name="T77" fmla="*/ 1 h 249"/>
                <a:gd name="T78" fmla="*/ 207 w 210"/>
                <a:gd name="T79" fmla="*/ 5 h 249"/>
                <a:gd name="T80" fmla="*/ 210 w 210"/>
                <a:gd name="T81" fmla="*/ 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0" h="249">
                  <a:moveTo>
                    <a:pt x="210" y="8"/>
                  </a:moveTo>
                  <a:lnTo>
                    <a:pt x="210" y="23"/>
                  </a:lnTo>
                  <a:lnTo>
                    <a:pt x="207" y="36"/>
                  </a:lnTo>
                  <a:lnTo>
                    <a:pt x="200" y="46"/>
                  </a:lnTo>
                  <a:lnTo>
                    <a:pt x="191" y="56"/>
                  </a:lnTo>
                  <a:lnTo>
                    <a:pt x="180" y="65"/>
                  </a:lnTo>
                  <a:lnTo>
                    <a:pt x="169" y="73"/>
                  </a:lnTo>
                  <a:lnTo>
                    <a:pt x="157" y="80"/>
                  </a:lnTo>
                  <a:lnTo>
                    <a:pt x="146" y="85"/>
                  </a:lnTo>
                  <a:lnTo>
                    <a:pt x="110" y="107"/>
                  </a:lnTo>
                  <a:lnTo>
                    <a:pt x="84" y="127"/>
                  </a:lnTo>
                  <a:lnTo>
                    <a:pt x="62" y="146"/>
                  </a:lnTo>
                  <a:lnTo>
                    <a:pt x="47" y="165"/>
                  </a:lnTo>
                  <a:lnTo>
                    <a:pt x="35" y="184"/>
                  </a:lnTo>
                  <a:lnTo>
                    <a:pt x="26" y="204"/>
                  </a:lnTo>
                  <a:lnTo>
                    <a:pt x="17" y="226"/>
                  </a:lnTo>
                  <a:lnTo>
                    <a:pt x="9" y="249"/>
                  </a:lnTo>
                  <a:lnTo>
                    <a:pt x="7" y="247"/>
                  </a:lnTo>
                  <a:lnTo>
                    <a:pt x="3" y="247"/>
                  </a:lnTo>
                  <a:lnTo>
                    <a:pt x="1" y="244"/>
                  </a:lnTo>
                  <a:lnTo>
                    <a:pt x="0" y="241"/>
                  </a:lnTo>
                  <a:lnTo>
                    <a:pt x="3" y="214"/>
                  </a:lnTo>
                  <a:lnTo>
                    <a:pt x="8" y="190"/>
                  </a:lnTo>
                  <a:lnTo>
                    <a:pt x="15" y="168"/>
                  </a:lnTo>
                  <a:lnTo>
                    <a:pt x="25" y="146"/>
                  </a:lnTo>
                  <a:lnTo>
                    <a:pt x="36" y="128"/>
                  </a:lnTo>
                  <a:lnTo>
                    <a:pt x="50" y="110"/>
                  </a:lnTo>
                  <a:lnTo>
                    <a:pt x="68" y="92"/>
                  </a:lnTo>
                  <a:lnTo>
                    <a:pt x="87" y="77"/>
                  </a:lnTo>
                  <a:lnTo>
                    <a:pt x="100" y="68"/>
                  </a:lnTo>
                  <a:lnTo>
                    <a:pt x="115" y="60"/>
                  </a:lnTo>
                  <a:lnTo>
                    <a:pt x="130" y="53"/>
                  </a:lnTo>
                  <a:lnTo>
                    <a:pt x="145" y="46"/>
                  </a:lnTo>
                  <a:lnTo>
                    <a:pt x="160" y="38"/>
                  </a:lnTo>
                  <a:lnTo>
                    <a:pt x="172" y="28"/>
                  </a:lnTo>
                  <a:lnTo>
                    <a:pt x="184" y="16"/>
                  </a:lnTo>
                  <a:lnTo>
                    <a:pt x="193" y="1"/>
                  </a:lnTo>
                  <a:lnTo>
                    <a:pt x="199" y="0"/>
                  </a:lnTo>
                  <a:lnTo>
                    <a:pt x="204" y="1"/>
                  </a:lnTo>
                  <a:lnTo>
                    <a:pt x="207" y="5"/>
                  </a:lnTo>
                  <a:lnTo>
                    <a:pt x="210" y="8"/>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7" name="Freeform 32"/>
            <p:cNvSpPr>
              <a:spLocks/>
            </p:cNvSpPr>
            <p:nvPr/>
          </p:nvSpPr>
          <p:spPr bwMode="auto">
            <a:xfrm>
              <a:off x="3566251" y="641743"/>
              <a:ext cx="199076" cy="100136"/>
            </a:xfrm>
            <a:custGeom>
              <a:avLst/>
              <a:gdLst>
                <a:gd name="T0" fmla="*/ 201 w 201"/>
                <a:gd name="T1" fmla="*/ 20 h 78"/>
                <a:gd name="T2" fmla="*/ 195 w 201"/>
                <a:gd name="T3" fmla="*/ 17 h 78"/>
                <a:gd name="T4" fmla="*/ 190 w 201"/>
                <a:gd name="T5" fmla="*/ 11 h 78"/>
                <a:gd name="T6" fmla="*/ 184 w 201"/>
                <a:gd name="T7" fmla="*/ 5 h 78"/>
                <a:gd name="T8" fmla="*/ 180 w 201"/>
                <a:gd name="T9" fmla="*/ 0 h 78"/>
                <a:gd name="T10" fmla="*/ 163 w 201"/>
                <a:gd name="T11" fmla="*/ 3 h 78"/>
                <a:gd name="T12" fmla="*/ 141 w 201"/>
                <a:gd name="T13" fmla="*/ 8 h 78"/>
                <a:gd name="T14" fmla="*/ 117 w 201"/>
                <a:gd name="T15" fmla="*/ 12 h 78"/>
                <a:gd name="T16" fmla="*/ 92 w 201"/>
                <a:gd name="T17" fmla="*/ 19 h 78"/>
                <a:gd name="T18" fmla="*/ 66 w 201"/>
                <a:gd name="T19" fmla="*/ 28 h 78"/>
                <a:gd name="T20" fmla="*/ 41 w 201"/>
                <a:gd name="T21" fmla="*/ 41 h 78"/>
                <a:gd name="T22" fmla="*/ 19 w 201"/>
                <a:gd name="T23" fmla="*/ 57 h 78"/>
                <a:gd name="T24" fmla="*/ 0 w 201"/>
                <a:gd name="T25" fmla="*/ 77 h 78"/>
                <a:gd name="T26" fmla="*/ 1 w 201"/>
                <a:gd name="T27" fmla="*/ 78 h 78"/>
                <a:gd name="T28" fmla="*/ 4 w 201"/>
                <a:gd name="T29" fmla="*/ 77 h 78"/>
                <a:gd name="T30" fmla="*/ 10 w 201"/>
                <a:gd name="T31" fmla="*/ 74 h 78"/>
                <a:gd name="T32" fmla="*/ 18 w 201"/>
                <a:gd name="T33" fmla="*/ 71 h 78"/>
                <a:gd name="T34" fmla="*/ 27 w 201"/>
                <a:gd name="T35" fmla="*/ 66 h 78"/>
                <a:gd name="T36" fmla="*/ 39 w 201"/>
                <a:gd name="T37" fmla="*/ 62 h 78"/>
                <a:gd name="T38" fmla="*/ 51 w 201"/>
                <a:gd name="T39" fmla="*/ 56 h 78"/>
                <a:gd name="T40" fmla="*/ 65 w 201"/>
                <a:gd name="T41" fmla="*/ 50 h 78"/>
                <a:gd name="T42" fmla="*/ 80 w 201"/>
                <a:gd name="T43" fmla="*/ 43 h 78"/>
                <a:gd name="T44" fmla="*/ 95 w 201"/>
                <a:gd name="T45" fmla="*/ 38 h 78"/>
                <a:gd name="T46" fmla="*/ 112 w 201"/>
                <a:gd name="T47" fmla="*/ 33 h 78"/>
                <a:gd name="T48" fmla="*/ 130 w 201"/>
                <a:gd name="T49" fmla="*/ 28 h 78"/>
                <a:gd name="T50" fmla="*/ 147 w 201"/>
                <a:gd name="T51" fmla="*/ 24 h 78"/>
                <a:gd name="T52" fmla="*/ 165 w 201"/>
                <a:gd name="T53" fmla="*/ 21 h 78"/>
                <a:gd name="T54" fmla="*/ 183 w 201"/>
                <a:gd name="T55" fmla="*/ 20 h 78"/>
                <a:gd name="T56" fmla="*/ 201 w 201"/>
                <a:gd name="T57" fmla="*/ 2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 h="78">
                  <a:moveTo>
                    <a:pt x="201" y="20"/>
                  </a:moveTo>
                  <a:lnTo>
                    <a:pt x="195" y="17"/>
                  </a:lnTo>
                  <a:lnTo>
                    <a:pt x="190" y="11"/>
                  </a:lnTo>
                  <a:lnTo>
                    <a:pt x="184" y="5"/>
                  </a:lnTo>
                  <a:lnTo>
                    <a:pt x="180" y="0"/>
                  </a:lnTo>
                  <a:lnTo>
                    <a:pt x="163" y="3"/>
                  </a:lnTo>
                  <a:lnTo>
                    <a:pt x="141" y="8"/>
                  </a:lnTo>
                  <a:lnTo>
                    <a:pt x="117" y="12"/>
                  </a:lnTo>
                  <a:lnTo>
                    <a:pt x="92" y="19"/>
                  </a:lnTo>
                  <a:lnTo>
                    <a:pt x="66" y="28"/>
                  </a:lnTo>
                  <a:lnTo>
                    <a:pt x="41" y="41"/>
                  </a:lnTo>
                  <a:lnTo>
                    <a:pt x="19" y="57"/>
                  </a:lnTo>
                  <a:lnTo>
                    <a:pt x="0" y="77"/>
                  </a:lnTo>
                  <a:lnTo>
                    <a:pt x="1" y="78"/>
                  </a:lnTo>
                  <a:lnTo>
                    <a:pt x="4" y="77"/>
                  </a:lnTo>
                  <a:lnTo>
                    <a:pt x="10" y="74"/>
                  </a:lnTo>
                  <a:lnTo>
                    <a:pt x="18" y="71"/>
                  </a:lnTo>
                  <a:lnTo>
                    <a:pt x="27" y="66"/>
                  </a:lnTo>
                  <a:lnTo>
                    <a:pt x="39" y="62"/>
                  </a:lnTo>
                  <a:lnTo>
                    <a:pt x="51" y="56"/>
                  </a:lnTo>
                  <a:lnTo>
                    <a:pt x="65" y="50"/>
                  </a:lnTo>
                  <a:lnTo>
                    <a:pt x="80" y="43"/>
                  </a:lnTo>
                  <a:lnTo>
                    <a:pt x="95" y="38"/>
                  </a:lnTo>
                  <a:lnTo>
                    <a:pt x="112" y="33"/>
                  </a:lnTo>
                  <a:lnTo>
                    <a:pt x="130" y="28"/>
                  </a:lnTo>
                  <a:lnTo>
                    <a:pt x="147" y="24"/>
                  </a:lnTo>
                  <a:lnTo>
                    <a:pt x="165" y="21"/>
                  </a:lnTo>
                  <a:lnTo>
                    <a:pt x="183" y="20"/>
                  </a:lnTo>
                  <a:lnTo>
                    <a:pt x="201" y="2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Freeform 33"/>
            <p:cNvSpPr>
              <a:spLocks/>
            </p:cNvSpPr>
            <p:nvPr/>
          </p:nvSpPr>
          <p:spPr bwMode="auto">
            <a:xfrm>
              <a:off x="4498561" y="436337"/>
              <a:ext cx="1970" cy="2568"/>
            </a:xfrm>
            <a:custGeom>
              <a:avLst/>
              <a:gdLst>
                <a:gd name="T0" fmla="*/ 3 w 3"/>
                <a:gd name="T1" fmla="*/ 0 h 1"/>
                <a:gd name="T2" fmla="*/ 3 w 3"/>
                <a:gd name="T3" fmla="*/ 0 h 1"/>
                <a:gd name="T4" fmla="*/ 1 w 3"/>
                <a:gd name="T5" fmla="*/ 0 h 1"/>
                <a:gd name="T6" fmla="*/ 1 w 3"/>
                <a:gd name="T7" fmla="*/ 1 h 1"/>
                <a:gd name="T8" fmla="*/ 0 w 3"/>
                <a:gd name="T9" fmla="*/ 1 h 1"/>
                <a:gd name="T10" fmla="*/ 0 w 3"/>
                <a:gd name="T11" fmla="*/ 1 h 1"/>
                <a:gd name="T12" fmla="*/ 1 w 3"/>
                <a:gd name="T13" fmla="*/ 1 h 1"/>
                <a:gd name="T14" fmla="*/ 1 w 3"/>
                <a:gd name="T15" fmla="*/ 1 h 1"/>
                <a:gd name="T16" fmla="*/ 3 w 3"/>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3" y="0"/>
                  </a:moveTo>
                  <a:lnTo>
                    <a:pt x="3" y="0"/>
                  </a:lnTo>
                  <a:lnTo>
                    <a:pt x="1" y="0"/>
                  </a:lnTo>
                  <a:lnTo>
                    <a:pt x="1" y="1"/>
                  </a:lnTo>
                  <a:lnTo>
                    <a:pt x="0" y="1"/>
                  </a:lnTo>
                  <a:lnTo>
                    <a:pt x="0" y="1"/>
                  </a:lnTo>
                  <a:lnTo>
                    <a:pt x="1" y="1"/>
                  </a:lnTo>
                  <a:lnTo>
                    <a:pt x="1" y="1"/>
                  </a:lnTo>
                  <a:lnTo>
                    <a:pt x="3"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9" name="Freeform 34"/>
            <p:cNvSpPr>
              <a:spLocks/>
            </p:cNvSpPr>
            <p:nvPr/>
          </p:nvSpPr>
          <p:spPr bwMode="auto">
            <a:xfrm>
              <a:off x="3564280" y="233501"/>
              <a:ext cx="957934" cy="819054"/>
            </a:xfrm>
            <a:custGeom>
              <a:avLst/>
              <a:gdLst>
                <a:gd name="T0" fmla="*/ 952 w 974"/>
                <a:gd name="T1" fmla="*/ 88 h 639"/>
                <a:gd name="T2" fmla="*/ 851 w 974"/>
                <a:gd name="T3" fmla="*/ 29 h 639"/>
                <a:gd name="T4" fmla="*/ 792 w 974"/>
                <a:gd name="T5" fmla="*/ 13 h 639"/>
                <a:gd name="T6" fmla="*/ 767 w 974"/>
                <a:gd name="T7" fmla="*/ 8 h 639"/>
                <a:gd name="T8" fmla="*/ 732 w 974"/>
                <a:gd name="T9" fmla="*/ 4 h 639"/>
                <a:gd name="T10" fmla="*/ 694 w 974"/>
                <a:gd name="T11" fmla="*/ 0 h 639"/>
                <a:gd name="T12" fmla="*/ 650 w 974"/>
                <a:gd name="T13" fmla="*/ 1 h 639"/>
                <a:gd name="T14" fmla="*/ 600 w 974"/>
                <a:gd name="T15" fmla="*/ 5 h 639"/>
                <a:gd name="T16" fmla="*/ 550 w 974"/>
                <a:gd name="T17" fmla="*/ 12 h 639"/>
                <a:gd name="T18" fmla="*/ 494 w 974"/>
                <a:gd name="T19" fmla="*/ 23 h 639"/>
                <a:gd name="T20" fmla="*/ 403 w 974"/>
                <a:gd name="T21" fmla="*/ 52 h 639"/>
                <a:gd name="T22" fmla="*/ 303 w 974"/>
                <a:gd name="T23" fmla="*/ 101 h 639"/>
                <a:gd name="T24" fmla="*/ 220 w 974"/>
                <a:gd name="T25" fmla="*/ 152 h 639"/>
                <a:gd name="T26" fmla="*/ 172 w 974"/>
                <a:gd name="T27" fmla="*/ 195 h 639"/>
                <a:gd name="T28" fmla="*/ 173 w 974"/>
                <a:gd name="T29" fmla="*/ 263 h 639"/>
                <a:gd name="T30" fmla="*/ 202 w 974"/>
                <a:gd name="T31" fmla="*/ 303 h 639"/>
                <a:gd name="T32" fmla="*/ 228 w 974"/>
                <a:gd name="T33" fmla="*/ 335 h 639"/>
                <a:gd name="T34" fmla="*/ 257 w 974"/>
                <a:gd name="T35" fmla="*/ 461 h 639"/>
                <a:gd name="T36" fmla="*/ 234 w 974"/>
                <a:gd name="T37" fmla="*/ 451 h 639"/>
                <a:gd name="T38" fmla="*/ 177 w 974"/>
                <a:gd name="T39" fmla="*/ 426 h 639"/>
                <a:gd name="T40" fmla="*/ 183 w 974"/>
                <a:gd name="T41" fmla="*/ 413 h 639"/>
                <a:gd name="T42" fmla="*/ 219 w 974"/>
                <a:gd name="T43" fmla="*/ 406 h 639"/>
                <a:gd name="T44" fmla="*/ 224 w 974"/>
                <a:gd name="T45" fmla="*/ 392 h 639"/>
                <a:gd name="T46" fmla="*/ 183 w 974"/>
                <a:gd name="T47" fmla="*/ 385 h 639"/>
                <a:gd name="T48" fmla="*/ 119 w 974"/>
                <a:gd name="T49" fmla="*/ 396 h 639"/>
                <a:gd name="T50" fmla="*/ 60 w 974"/>
                <a:gd name="T51" fmla="*/ 413 h 639"/>
                <a:gd name="T52" fmla="*/ 29 w 974"/>
                <a:gd name="T53" fmla="*/ 428 h 639"/>
                <a:gd name="T54" fmla="*/ 40 w 974"/>
                <a:gd name="T55" fmla="*/ 437 h 639"/>
                <a:gd name="T56" fmla="*/ 62 w 974"/>
                <a:gd name="T57" fmla="*/ 435 h 639"/>
                <a:gd name="T58" fmla="*/ 130 w 974"/>
                <a:gd name="T59" fmla="*/ 435 h 639"/>
                <a:gd name="T60" fmla="*/ 189 w 974"/>
                <a:gd name="T61" fmla="*/ 447 h 639"/>
                <a:gd name="T62" fmla="*/ 229 w 974"/>
                <a:gd name="T63" fmla="*/ 472 h 639"/>
                <a:gd name="T64" fmla="*/ 260 w 974"/>
                <a:gd name="T65" fmla="*/ 503 h 639"/>
                <a:gd name="T66" fmla="*/ 279 w 974"/>
                <a:gd name="T67" fmla="*/ 559 h 639"/>
                <a:gd name="T68" fmla="*/ 240 w 974"/>
                <a:gd name="T69" fmla="*/ 520 h 639"/>
                <a:gd name="T70" fmla="*/ 165 w 974"/>
                <a:gd name="T71" fmla="*/ 476 h 639"/>
                <a:gd name="T72" fmla="*/ 92 w 974"/>
                <a:gd name="T73" fmla="*/ 465 h 639"/>
                <a:gd name="T74" fmla="*/ 28 w 974"/>
                <a:gd name="T75" fmla="*/ 454 h 639"/>
                <a:gd name="T76" fmla="*/ 2 w 974"/>
                <a:gd name="T77" fmla="*/ 452 h 639"/>
                <a:gd name="T78" fmla="*/ 25 w 974"/>
                <a:gd name="T79" fmla="*/ 488 h 639"/>
                <a:gd name="T80" fmla="*/ 78 w 974"/>
                <a:gd name="T81" fmla="*/ 501 h 639"/>
                <a:gd name="T82" fmla="*/ 149 w 974"/>
                <a:gd name="T83" fmla="*/ 511 h 639"/>
                <a:gd name="T84" fmla="*/ 205 w 974"/>
                <a:gd name="T85" fmla="*/ 532 h 639"/>
                <a:gd name="T86" fmla="*/ 245 w 974"/>
                <a:gd name="T87" fmla="*/ 559 h 639"/>
                <a:gd name="T88" fmla="*/ 280 w 974"/>
                <a:gd name="T89" fmla="*/ 592 h 639"/>
                <a:gd name="T90" fmla="*/ 296 w 974"/>
                <a:gd name="T91" fmla="*/ 637 h 639"/>
                <a:gd name="T92" fmla="*/ 285 w 974"/>
                <a:gd name="T93" fmla="*/ 428 h 639"/>
                <a:gd name="T94" fmla="*/ 262 w 974"/>
                <a:gd name="T95" fmla="*/ 321 h 639"/>
                <a:gd name="T96" fmla="*/ 227 w 974"/>
                <a:gd name="T97" fmla="*/ 284 h 639"/>
                <a:gd name="T98" fmla="*/ 202 w 974"/>
                <a:gd name="T99" fmla="*/ 234 h 639"/>
                <a:gd name="T100" fmla="*/ 233 w 974"/>
                <a:gd name="T101" fmla="*/ 180 h 639"/>
                <a:gd name="T102" fmla="*/ 316 w 974"/>
                <a:gd name="T103" fmla="*/ 129 h 639"/>
                <a:gd name="T104" fmla="*/ 404 w 974"/>
                <a:gd name="T105" fmla="*/ 89 h 639"/>
                <a:gd name="T106" fmla="*/ 459 w 974"/>
                <a:gd name="T107" fmla="*/ 68 h 639"/>
                <a:gd name="T108" fmla="*/ 510 w 974"/>
                <a:gd name="T109" fmla="*/ 53 h 639"/>
                <a:gd name="T110" fmla="*/ 583 w 974"/>
                <a:gd name="T111" fmla="*/ 38 h 639"/>
                <a:gd name="T112" fmla="*/ 665 w 974"/>
                <a:gd name="T113" fmla="*/ 32 h 639"/>
                <a:gd name="T114" fmla="*/ 749 w 974"/>
                <a:gd name="T115" fmla="*/ 37 h 639"/>
                <a:gd name="T116" fmla="*/ 823 w 974"/>
                <a:gd name="T117" fmla="*/ 50 h 639"/>
                <a:gd name="T118" fmla="*/ 885 w 974"/>
                <a:gd name="T119" fmla="*/ 71 h 639"/>
                <a:gd name="T120" fmla="*/ 947 w 974"/>
                <a:gd name="T121" fmla="*/ 118 h 639"/>
                <a:gd name="T122" fmla="*/ 953 w 974"/>
                <a:gd name="T123" fmla="*/ 156 h 639"/>
                <a:gd name="T124" fmla="*/ 974 w 974"/>
                <a:gd name="T125" fmla="*/ 133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74" h="639">
                  <a:moveTo>
                    <a:pt x="971" y="119"/>
                  </a:moveTo>
                  <a:lnTo>
                    <a:pt x="969" y="112"/>
                  </a:lnTo>
                  <a:lnTo>
                    <a:pt x="962" y="102"/>
                  </a:lnTo>
                  <a:lnTo>
                    <a:pt x="952" y="88"/>
                  </a:lnTo>
                  <a:lnTo>
                    <a:pt x="936" y="73"/>
                  </a:lnTo>
                  <a:lnTo>
                    <a:pt x="915" y="58"/>
                  </a:lnTo>
                  <a:lnTo>
                    <a:pt x="886" y="43"/>
                  </a:lnTo>
                  <a:lnTo>
                    <a:pt x="851" y="29"/>
                  </a:lnTo>
                  <a:lnTo>
                    <a:pt x="809" y="16"/>
                  </a:lnTo>
                  <a:lnTo>
                    <a:pt x="803" y="15"/>
                  </a:lnTo>
                  <a:lnTo>
                    <a:pt x="797" y="14"/>
                  </a:lnTo>
                  <a:lnTo>
                    <a:pt x="792" y="13"/>
                  </a:lnTo>
                  <a:lnTo>
                    <a:pt x="786" y="12"/>
                  </a:lnTo>
                  <a:lnTo>
                    <a:pt x="779" y="11"/>
                  </a:lnTo>
                  <a:lnTo>
                    <a:pt x="773" y="9"/>
                  </a:lnTo>
                  <a:lnTo>
                    <a:pt x="767" y="8"/>
                  </a:lnTo>
                  <a:lnTo>
                    <a:pt x="760" y="7"/>
                  </a:lnTo>
                  <a:lnTo>
                    <a:pt x="751" y="6"/>
                  </a:lnTo>
                  <a:lnTo>
                    <a:pt x="742" y="5"/>
                  </a:lnTo>
                  <a:lnTo>
                    <a:pt x="732" y="4"/>
                  </a:lnTo>
                  <a:lnTo>
                    <a:pt x="722" y="3"/>
                  </a:lnTo>
                  <a:lnTo>
                    <a:pt x="713" y="3"/>
                  </a:lnTo>
                  <a:lnTo>
                    <a:pt x="704" y="1"/>
                  </a:lnTo>
                  <a:lnTo>
                    <a:pt x="694" y="0"/>
                  </a:lnTo>
                  <a:lnTo>
                    <a:pt x="683" y="0"/>
                  </a:lnTo>
                  <a:lnTo>
                    <a:pt x="673" y="0"/>
                  </a:lnTo>
                  <a:lnTo>
                    <a:pt x="661" y="0"/>
                  </a:lnTo>
                  <a:lnTo>
                    <a:pt x="650" y="1"/>
                  </a:lnTo>
                  <a:lnTo>
                    <a:pt x="638" y="1"/>
                  </a:lnTo>
                  <a:lnTo>
                    <a:pt x="626" y="3"/>
                  </a:lnTo>
                  <a:lnTo>
                    <a:pt x="613" y="4"/>
                  </a:lnTo>
                  <a:lnTo>
                    <a:pt x="600" y="5"/>
                  </a:lnTo>
                  <a:lnTo>
                    <a:pt x="586" y="6"/>
                  </a:lnTo>
                  <a:lnTo>
                    <a:pt x="575" y="8"/>
                  </a:lnTo>
                  <a:lnTo>
                    <a:pt x="562" y="9"/>
                  </a:lnTo>
                  <a:lnTo>
                    <a:pt x="550" y="12"/>
                  </a:lnTo>
                  <a:lnTo>
                    <a:pt x="537" y="14"/>
                  </a:lnTo>
                  <a:lnTo>
                    <a:pt x="523" y="18"/>
                  </a:lnTo>
                  <a:lnTo>
                    <a:pt x="509" y="20"/>
                  </a:lnTo>
                  <a:lnTo>
                    <a:pt x="494" y="23"/>
                  </a:lnTo>
                  <a:lnTo>
                    <a:pt x="479" y="27"/>
                  </a:lnTo>
                  <a:lnTo>
                    <a:pt x="455" y="34"/>
                  </a:lnTo>
                  <a:lnTo>
                    <a:pt x="430" y="42"/>
                  </a:lnTo>
                  <a:lnTo>
                    <a:pt x="403" y="52"/>
                  </a:lnTo>
                  <a:lnTo>
                    <a:pt x="378" y="62"/>
                  </a:lnTo>
                  <a:lnTo>
                    <a:pt x="353" y="74"/>
                  </a:lnTo>
                  <a:lnTo>
                    <a:pt x="327" y="87"/>
                  </a:lnTo>
                  <a:lnTo>
                    <a:pt x="303" y="101"/>
                  </a:lnTo>
                  <a:lnTo>
                    <a:pt x="280" y="113"/>
                  </a:lnTo>
                  <a:lnTo>
                    <a:pt x="258" y="127"/>
                  </a:lnTo>
                  <a:lnTo>
                    <a:pt x="237" y="140"/>
                  </a:lnTo>
                  <a:lnTo>
                    <a:pt x="220" y="152"/>
                  </a:lnTo>
                  <a:lnTo>
                    <a:pt x="204" y="165"/>
                  </a:lnTo>
                  <a:lnTo>
                    <a:pt x="190" y="177"/>
                  </a:lnTo>
                  <a:lnTo>
                    <a:pt x="179" y="186"/>
                  </a:lnTo>
                  <a:lnTo>
                    <a:pt x="172" y="195"/>
                  </a:lnTo>
                  <a:lnTo>
                    <a:pt x="167" y="202"/>
                  </a:lnTo>
                  <a:lnTo>
                    <a:pt x="167" y="223"/>
                  </a:lnTo>
                  <a:lnTo>
                    <a:pt x="169" y="242"/>
                  </a:lnTo>
                  <a:lnTo>
                    <a:pt x="173" y="263"/>
                  </a:lnTo>
                  <a:lnTo>
                    <a:pt x="176" y="284"/>
                  </a:lnTo>
                  <a:lnTo>
                    <a:pt x="183" y="293"/>
                  </a:lnTo>
                  <a:lnTo>
                    <a:pt x="192" y="299"/>
                  </a:lnTo>
                  <a:lnTo>
                    <a:pt x="202" y="303"/>
                  </a:lnTo>
                  <a:lnTo>
                    <a:pt x="210" y="309"/>
                  </a:lnTo>
                  <a:lnTo>
                    <a:pt x="219" y="316"/>
                  </a:lnTo>
                  <a:lnTo>
                    <a:pt x="225" y="325"/>
                  </a:lnTo>
                  <a:lnTo>
                    <a:pt x="228" y="335"/>
                  </a:lnTo>
                  <a:lnTo>
                    <a:pt x="233" y="345"/>
                  </a:lnTo>
                  <a:lnTo>
                    <a:pt x="237" y="367"/>
                  </a:lnTo>
                  <a:lnTo>
                    <a:pt x="248" y="414"/>
                  </a:lnTo>
                  <a:lnTo>
                    <a:pt x="257" y="461"/>
                  </a:lnTo>
                  <a:lnTo>
                    <a:pt x="262" y="482"/>
                  </a:lnTo>
                  <a:lnTo>
                    <a:pt x="254" y="469"/>
                  </a:lnTo>
                  <a:lnTo>
                    <a:pt x="244" y="459"/>
                  </a:lnTo>
                  <a:lnTo>
                    <a:pt x="234" y="451"/>
                  </a:lnTo>
                  <a:lnTo>
                    <a:pt x="222" y="443"/>
                  </a:lnTo>
                  <a:lnTo>
                    <a:pt x="210" y="436"/>
                  </a:lnTo>
                  <a:lnTo>
                    <a:pt x="195" y="431"/>
                  </a:lnTo>
                  <a:lnTo>
                    <a:pt x="177" y="426"/>
                  </a:lnTo>
                  <a:lnTo>
                    <a:pt x="158" y="421"/>
                  </a:lnTo>
                  <a:lnTo>
                    <a:pt x="166" y="418"/>
                  </a:lnTo>
                  <a:lnTo>
                    <a:pt x="175" y="415"/>
                  </a:lnTo>
                  <a:lnTo>
                    <a:pt x="183" y="413"/>
                  </a:lnTo>
                  <a:lnTo>
                    <a:pt x="192" y="412"/>
                  </a:lnTo>
                  <a:lnTo>
                    <a:pt x="202" y="411"/>
                  </a:lnTo>
                  <a:lnTo>
                    <a:pt x="211" y="408"/>
                  </a:lnTo>
                  <a:lnTo>
                    <a:pt x="219" y="406"/>
                  </a:lnTo>
                  <a:lnTo>
                    <a:pt x="228" y="403"/>
                  </a:lnTo>
                  <a:lnTo>
                    <a:pt x="227" y="399"/>
                  </a:lnTo>
                  <a:lnTo>
                    <a:pt x="225" y="396"/>
                  </a:lnTo>
                  <a:lnTo>
                    <a:pt x="224" y="392"/>
                  </a:lnTo>
                  <a:lnTo>
                    <a:pt x="225" y="389"/>
                  </a:lnTo>
                  <a:lnTo>
                    <a:pt x="212" y="386"/>
                  </a:lnTo>
                  <a:lnTo>
                    <a:pt x="198" y="385"/>
                  </a:lnTo>
                  <a:lnTo>
                    <a:pt x="183" y="385"/>
                  </a:lnTo>
                  <a:lnTo>
                    <a:pt x="168" y="386"/>
                  </a:lnTo>
                  <a:lnTo>
                    <a:pt x="151" y="389"/>
                  </a:lnTo>
                  <a:lnTo>
                    <a:pt x="135" y="392"/>
                  </a:lnTo>
                  <a:lnTo>
                    <a:pt x="119" y="396"/>
                  </a:lnTo>
                  <a:lnTo>
                    <a:pt x="103" y="400"/>
                  </a:lnTo>
                  <a:lnTo>
                    <a:pt x="88" y="405"/>
                  </a:lnTo>
                  <a:lnTo>
                    <a:pt x="73" y="409"/>
                  </a:lnTo>
                  <a:lnTo>
                    <a:pt x="60" y="413"/>
                  </a:lnTo>
                  <a:lnTo>
                    <a:pt x="48" y="418"/>
                  </a:lnTo>
                  <a:lnTo>
                    <a:pt x="39" y="422"/>
                  </a:lnTo>
                  <a:lnTo>
                    <a:pt x="33" y="424"/>
                  </a:lnTo>
                  <a:lnTo>
                    <a:pt x="29" y="428"/>
                  </a:lnTo>
                  <a:lnTo>
                    <a:pt x="28" y="429"/>
                  </a:lnTo>
                  <a:lnTo>
                    <a:pt x="31" y="434"/>
                  </a:lnTo>
                  <a:lnTo>
                    <a:pt x="36" y="436"/>
                  </a:lnTo>
                  <a:lnTo>
                    <a:pt x="40" y="437"/>
                  </a:lnTo>
                  <a:lnTo>
                    <a:pt x="46" y="437"/>
                  </a:lnTo>
                  <a:lnTo>
                    <a:pt x="52" y="437"/>
                  </a:lnTo>
                  <a:lnTo>
                    <a:pt x="58" y="436"/>
                  </a:lnTo>
                  <a:lnTo>
                    <a:pt x="62" y="435"/>
                  </a:lnTo>
                  <a:lnTo>
                    <a:pt x="68" y="434"/>
                  </a:lnTo>
                  <a:lnTo>
                    <a:pt x="91" y="433"/>
                  </a:lnTo>
                  <a:lnTo>
                    <a:pt x="112" y="434"/>
                  </a:lnTo>
                  <a:lnTo>
                    <a:pt x="130" y="435"/>
                  </a:lnTo>
                  <a:lnTo>
                    <a:pt x="148" y="436"/>
                  </a:lnTo>
                  <a:lnTo>
                    <a:pt x="163" y="439"/>
                  </a:lnTo>
                  <a:lnTo>
                    <a:pt x="176" y="443"/>
                  </a:lnTo>
                  <a:lnTo>
                    <a:pt x="189" y="447"/>
                  </a:lnTo>
                  <a:lnTo>
                    <a:pt x="201" y="452"/>
                  </a:lnTo>
                  <a:lnTo>
                    <a:pt x="211" y="458"/>
                  </a:lnTo>
                  <a:lnTo>
                    <a:pt x="220" y="465"/>
                  </a:lnTo>
                  <a:lnTo>
                    <a:pt x="229" y="472"/>
                  </a:lnTo>
                  <a:lnTo>
                    <a:pt x="237" y="479"/>
                  </a:lnTo>
                  <a:lnTo>
                    <a:pt x="245" y="486"/>
                  </a:lnTo>
                  <a:lnTo>
                    <a:pt x="254" y="494"/>
                  </a:lnTo>
                  <a:lnTo>
                    <a:pt x="260" y="503"/>
                  </a:lnTo>
                  <a:lnTo>
                    <a:pt x="268" y="511"/>
                  </a:lnTo>
                  <a:lnTo>
                    <a:pt x="272" y="528"/>
                  </a:lnTo>
                  <a:lnTo>
                    <a:pt x="275" y="544"/>
                  </a:lnTo>
                  <a:lnTo>
                    <a:pt x="279" y="559"/>
                  </a:lnTo>
                  <a:lnTo>
                    <a:pt x="282" y="574"/>
                  </a:lnTo>
                  <a:lnTo>
                    <a:pt x="270" y="554"/>
                  </a:lnTo>
                  <a:lnTo>
                    <a:pt x="255" y="536"/>
                  </a:lnTo>
                  <a:lnTo>
                    <a:pt x="240" y="520"/>
                  </a:lnTo>
                  <a:lnTo>
                    <a:pt x="222" y="505"/>
                  </a:lnTo>
                  <a:lnTo>
                    <a:pt x="205" y="494"/>
                  </a:lnTo>
                  <a:lnTo>
                    <a:pt x="186" y="483"/>
                  </a:lnTo>
                  <a:lnTo>
                    <a:pt x="165" y="476"/>
                  </a:lnTo>
                  <a:lnTo>
                    <a:pt x="142" y="471"/>
                  </a:lnTo>
                  <a:lnTo>
                    <a:pt x="126" y="467"/>
                  </a:lnTo>
                  <a:lnTo>
                    <a:pt x="110" y="466"/>
                  </a:lnTo>
                  <a:lnTo>
                    <a:pt x="92" y="465"/>
                  </a:lnTo>
                  <a:lnTo>
                    <a:pt x="76" y="465"/>
                  </a:lnTo>
                  <a:lnTo>
                    <a:pt x="59" y="464"/>
                  </a:lnTo>
                  <a:lnTo>
                    <a:pt x="43" y="460"/>
                  </a:lnTo>
                  <a:lnTo>
                    <a:pt x="28" y="454"/>
                  </a:lnTo>
                  <a:lnTo>
                    <a:pt x="14" y="444"/>
                  </a:lnTo>
                  <a:lnTo>
                    <a:pt x="8" y="444"/>
                  </a:lnTo>
                  <a:lnTo>
                    <a:pt x="5" y="447"/>
                  </a:lnTo>
                  <a:lnTo>
                    <a:pt x="2" y="452"/>
                  </a:lnTo>
                  <a:lnTo>
                    <a:pt x="0" y="457"/>
                  </a:lnTo>
                  <a:lnTo>
                    <a:pt x="6" y="471"/>
                  </a:lnTo>
                  <a:lnTo>
                    <a:pt x="14" y="480"/>
                  </a:lnTo>
                  <a:lnTo>
                    <a:pt x="25" y="488"/>
                  </a:lnTo>
                  <a:lnTo>
                    <a:pt x="37" y="492"/>
                  </a:lnTo>
                  <a:lnTo>
                    <a:pt x="51" y="497"/>
                  </a:lnTo>
                  <a:lnTo>
                    <a:pt x="65" y="499"/>
                  </a:lnTo>
                  <a:lnTo>
                    <a:pt x="78" y="501"/>
                  </a:lnTo>
                  <a:lnTo>
                    <a:pt x="91" y="502"/>
                  </a:lnTo>
                  <a:lnTo>
                    <a:pt x="112" y="504"/>
                  </a:lnTo>
                  <a:lnTo>
                    <a:pt x="131" y="507"/>
                  </a:lnTo>
                  <a:lnTo>
                    <a:pt x="149" y="511"/>
                  </a:lnTo>
                  <a:lnTo>
                    <a:pt x="165" y="516"/>
                  </a:lnTo>
                  <a:lnTo>
                    <a:pt x="180" y="520"/>
                  </a:lnTo>
                  <a:lnTo>
                    <a:pt x="192" y="526"/>
                  </a:lnTo>
                  <a:lnTo>
                    <a:pt x="205" y="532"/>
                  </a:lnTo>
                  <a:lnTo>
                    <a:pt x="217" y="537"/>
                  </a:lnTo>
                  <a:lnTo>
                    <a:pt x="227" y="544"/>
                  </a:lnTo>
                  <a:lnTo>
                    <a:pt x="236" y="551"/>
                  </a:lnTo>
                  <a:lnTo>
                    <a:pt x="245" y="559"/>
                  </a:lnTo>
                  <a:lnTo>
                    <a:pt x="255" y="567"/>
                  </a:lnTo>
                  <a:lnTo>
                    <a:pt x="263" y="575"/>
                  </a:lnTo>
                  <a:lnTo>
                    <a:pt x="271" y="584"/>
                  </a:lnTo>
                  <a:lnTo>
                    <a:pt x="280" y="592"/>
                  </a:lnTo>
                  <a:lnTo>
                    <a:pt x="288" y="601"/>
                  </a:lnTo>
                  <a:lnTo>
                    <a:pt x="292" y="617"/>
                  </a:lnTo>
                  <a:lnTo>
                    <a:pt x="295" y="630"/>
                  </a:lnTo>
                  <a:lnTo>
                    <a:pt x="296" y="637"/>
                  </a:lnTo>
                  <a:lnTo>
                    <a:pt x="297" y="639"/>
                  </a:lnTo>
                  <a:lnTo>
                    <a:pt x="301" y="577"/>
                  </a:lnTo>
                  <a:lnTo>
                    <a:pt x="295" y="503"/>
                  </a:lnTo>
                  <a:lnTo>
                    <a:pt x="285" y="428"/>
                  </a:lnTo>
                  <a:lnTo>
                    <a:pt x="275" y="362"/>
                  </a:lnTo>
                  <a:lnTo>
                    <a:pt x="271" y="346"/>
                  </a:lnTo>
                  <a:lnTo>
                    <a:pt x="266" y="332"/>
                  </a:lnTo>
                  <a:lnTo>
                    <a:pt x="262" y="321"/>
                  </a:lnTo>
                  <a:lnTo>
                    <a:pt x="257" y="310"/>
                  </a:lnTo>
                  <a:lnTo>
                    <a:pt x="250" y="301"/>
                  </a:lnTo>
                  <a:lnTo>
                    <a:pt x="240" y="292"/>
                  </a:lnTo>
                  <a:lnTo>
                    <a:pt x="227" y="284"/>
                  </a:lnTo>
                  <a:lnTo>
                    <a:pt x="210" y="276"/>
                  </a:lnTo>
                  <a:lnTo>
                    <a:pt x="203" y="264"/>
                  </a:lnTo>
                  <a:lnTo>
                    <a:pt x="202" y="249"/>
                  </a:lnTo>
                  <a:lnTo>
                    <a:pt x="202" y="234"/>
                  </a:lnTo>
                  <a:lnTo>
                    <a:pt x="202" y="219"/>
                  </a:lnTo>
                  <a:lnTo>
                    <a:pt x="207" y="207"/>
                  </a:lnTo>
                  <a:lnTo>
                    <a:pt x="219" y="193"/>
                  </a:lnTo>
                  <a:lnTo>
                    <a:pt x="233" y="180"/>
                  </a:lnTo>
                  <a:lnTo>
                    <a:pt x="251" y="166"/>
                  </a:lnTo>
                  <a:lnTo>
                    <a:pt x="271" y="154"/>
                  </a:lnTo>
                  <a:lnTo>
                    <a:pt x="293" y="141"/>
                  </a:lnTo>
                  <a:lnTo>
                    <a:pt x="316" y="129"/>
                  </a:lnTo>
                  <a:lnTo>
                    <a:pt x="339" y="118"/>
                  </a:lnTo>
                  <a:lnTo>
                    <a:pt x="362" y="107"/>
                  </a:lnTo>
                  <a:lnTo>
                    <a:pt x="385" y="97"/>
                  </a:lnTo>
                  <a:lnTo>
                    <a:pt x="404" y="89"/>
                  </a:lnTo>
                  <a:lnTo>
                    <a:pt x="423" y="81"/>
                  </a:lnTo>
                  <a:lnTo>
                    <a:pt x="439" y="75"/>
                  </a:lnTo>
                  <a:lnTo>
                    <a:pt x="451" y="71"/>
                  </a:lnTo>
                  <a:lnTo>
                    <a:pt x="459" y="68"/>
                  </a:lnTo>
                  <a:lnTo>
                    <a:pt x="461" y="67"/>
                  </a:lnTo>
                  <a:lnTo>
                    <a:pt x="477" y="62"/>
                  </a:lnTo>
                  <a:lnTo>
                    <a:pt x="493" y="58"/>
                  </a:lnTo>
                  <a:lnTo>
                    <a:pt x="510" y="53"/>
                  </a:lnTo>
                  <a:lnTo>
                    <a:pt x="529" y="49"/>
                  </a:lnTo>
                  <a:lnTo>
                    <a:pt x="546" y="44"/>
                  </a:lnTo>
                  <a:lnTo>
                    <a:pt x="565" y="41"/>
                  </a:lnTo>
                  <a:lnTo>
                    <a:pt x="583" y="38"/>
                  </a:lnTo>
                  <a:lnTo>
                    <a:pt x="600" y="36"/>
                  </a:lnTo>
                  <a:lnTo>
                    <a:pt x="622" y="34"/>
                  </a:lnTo>
                  <a:lnTo>
                    <a:pt x="644" y="32"/>
                  </a:lnTo>
                  <a:lnTo>
                    <a:pt x="665" y="32"/>
                  </a:lnTo>
                  <a:lnTo>
                    <a:pt x="686" y="32"/>
                  </a:lnTo>
                  <a:lnTo>
                    <a:pt x="706" y="34"/>
                  </a:lnTo>
                  <a:lnTo>
                    <a:pt x="728" y="35"/>
                  </a:lnTo>
                  <a:lnTo>
                    <a:pt x="749" y="37"/>
                  </a:lnTo>
                  <a:lnTo>
                    <a:pt x="770" y="39"/>
                  </a:lnTo>
                  <a:lnTo>
                    <a:pt x="788" y="42"/>
                  </a:lnTo>
                  <a:lnTo>
                    <a:pt x="805" y="45"/>
                  </a:lnTo>
                  <a:lnTo>
                    <a:pt x="823" y="50"/>
                  </a:lnTo>
                  <a:lnTo>
                    <a:pt x="840" y="53"/>
                  </a:lnTo>
                  <a:lnTo>
                    <a:pt x="856" y="59"/>
                  </a:lnTo>
                  <a:lnTo>
                    <a:pt x="871" y="65"/>
                  </a:lnTo>
                  <a:lnTo>
                    <a:pt x="885" y="71"/>
                  </a:lnTo>
                  <a:lnTo>
                    <a:pt x="899" y="77"/>
                  </a:lnTo>
                  <a:lnTo>
                    <a:pt x="921" y="91"/>
                  </a:lnTo>
                  <a:lnTo>
                    <a:pt x="937" y="105"/>
                  </a:lnTo>
                  <a:lnTo>
                    <a:pt x="947" y="118"/>
                  </a:lnTo>
                  <a:lnTo>
                    <a:pt x="953" y="129"/>
                  </a:lnTo>
                  <a:lnTo>
                    <a:pt x="955" y="140"/>
                  </a:lnTo>
                  <a:lnTo>
                    <a:pt x="955" y="149"/>
                  </a:lnTo>
                  <a:lnTo>
                    <a:pt x="953" y="156"/>
                  </a:lnTo>
                  <a:lnTo>
                    <a:pt x="951" y="159"/>
                  </a:lnTo>
                  <a:lnTo>
                    <a:pt x="963" y="155"/>
                  </a:lnTo>
                  <a:lnTo>
                    <a:pt x="971" y="144"/>
                  </a:lnTo>
                  <a:lnTo>
                    <a:pt x="974" y="133"/>
                  </a:lnTo>
                  <a:lnTo>
                    <a:pt x="971" y="119"/>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0" name="Freeform 35"/>
            <p:cNvSpPr>
              <a:spLocks/>
            </p:cNvSpPr>
            <p:nvPr/>
          </p:nvSpPr>
          <p:spPr bwMode="auto">
            <a:xfrm>
              <a:off x="3867823" y="824040"/>
              <a:ext cx="618912" cy="531487"/>
            </a:xfrm>
            <a:custGeom>
              <a:avLst/>
              <a:gdLst>
                <a:gd name="T0" fmla="*/ 627 w 628"/>
                <a:gd name="T1" fmla="*/ 105 h 413"/>
                <a:gd name="T2" fmla="*/ 605 w 628"/>
                <a:gd name="T3" fmla="*/ 149 h 413"/>
                <a:gd name="T4" fmla="*/ 553 w 628"/>
                <a:gd name="T5" fmla="*/ 194 h 413"/>
                <a:gd name="T6" fmla="*/ 469 w 628"/>
                <a:gd name="T7" fmla="*/ 232 h 413"/>
                <a:gd name="T8" fmla="*/ 452 w 628"/>
                <a:gd name="T9" fmla="*/ 275 h 413"/>
                <a:gd name="T10" fmla="*/ 518 w 628"/>
                <a:gd name="T11" fmla="*/ 346 h 413"/>
                <a:gd name="T12" fmla="*/ 537 w 628"/>
                <a:gd name="T13" fmla="*/ 366 h 413"/>
                <a:gd name="T14" fmla="*/ 515 w 628"/>
                <a:gd name="T15" fmla="*/ 360 h 413"/>
                <a:gd name="T16" fmla="*/ 485 w 628"/>
                <a:gd name="T17" fmla="*/ 354 h 413"/>
                <a:gd name="T18" fmla="*/ 452 w 628"/>
                <a:gd name="T19" fmla="*/ 329 h 413"/>
                <a:gd name="T20" fmla="*/ 412 w 628"/>
                <a:gd name="T21" fmla="*/ 260 h 413"/>
                <a:gd name="T22" fmla="*/ 402 w 628"/>
                <a:gd name="T23" fmla="*/ 171 h 413"/>
                <a:gd name="T24" fmla="*/ 374 w 628"/>
                <a:gd name="T25" fmla="*/ 141 h 413"/>
                <a:gd name="T26" fmla="*/ 312 w 628"/>
                <a:gd name="T27" fmla="*/ 143 h 413"/>
                <a:gd name="T28" fmla="*/ 244 w 628"/>
                <a:gd name="T29" fmla="*/ 158 h 413"/>
                <a:gd name="T30" fmla="*/ 192 w 628"/>
                <a:gd name="T31" fmla="*/ 192 h 413"/>
                <a:gd name="T32" fmla="*/ 192 w 628"/>
                <a:gd name="T33" fmla="*/ 270 h 413"/>
                <a:gd name="T34" fmla="*/ 180 w 628"/>
                <a:gd name="T35" fmla="*/ 361 h 413"/>
                <a:gd name="T36" fmla="*/ 143 w 628"/>
                <a:gd name="T37" fmla="*/ 398 h 413"/>
                <a:gd name="T38" fmla="*/ 109 w 628"/>
                <a:gd name="T39" fmla="*/ 413 h 413"/>
                <a:gd name="T40" fmla="*/ 149 w 628"/>
                <a:gd name="T41" fmla="*/ 344 h 413"/>
                <a:gd name="T42" fmla="*/ 161 w 628"/>
                <a:gd name="T43" fmla="*/ 229 h 413"/>
                <a:gd name="T44" fmla="*/ 170 w 628"/>
                <a:gd name="T45" fmla="*/ 170 h 413"/>
                <a:gd name="T46" fmla="*/ 234 w 628"/>
                <a:gd name="T47" fmla="*/ 132 h 413"/>
                <a:gd name="T48" fmla="*/ 324 w 628"/>
                <a:gd name="T49" fmla="*/ 109 h 413"/>
                <a:gd name="T50" fmla="*/ 416 w 628"/>
                <a:gd name="T51" fmla="*/ 114 h 413"/>
                <a:gd name="T52" fmla="*/ 439 w 628"/>
                <a:gd name="T53" fmla="*/ 196 h 413"/>
                <a:gd name="T54" fmla="*/ 508 w 628"/>
                <a:gd name="T55" fmla="*/ 191 h 413"/>
                <a:gd name="T56" fmla="*/ 594 w 628"/>
                <a:gd name="T57" fmla="*/ 109 h 413"/>
                <a:gd name="T58" fmla="*/ 546 w 628"/>
                <a:gd name="T59" fmla="*/ 52 h 413"/>
                <a:gd name="T60" fmla="*/ 469 w 628"/>
                <a:gd name="T61" fmla="*/ 34 h 413"/>
                <a:gd name="T62" fmla="*/ 386 w 628"/>
                <a:gd name="T63" fmla="*/ 33 h 413"/>
                <a:gd name="T64" fmla="*/ 300 w 628"/>
                <a:gd name="T65" fmla="*/ 43 h 413"/>
                <a:gd name="T66" fmla="*/ 223 w 628"/>
                <a:gd name="T67" fmla="*/ 60 h 413"/>
                <a:gd name="T68" fmla="*/ 139 w 628"/>
                <a:gd name="T69" fmla="*/ 94 h 413"/>
                <a:gd name="T70" fmla="*/ 66 w 628"/>
                <a:gd name="T71" fmla="*/ 143 h 413"/>
                <a:gd name="T72" fmla="*/ 29 w 628"/>
                <a:gd name="T73" fmla="*/ 202 h 413"/>
                <a:gd name="T74" fmla="*/ 55 w 628"/>
                <a:gd name="T75" fmla="*/ 257 h 413"/>
                <a:gd name="T76" fmla="*/ 117 w 628"/>
                <a:gd name="T77" fmla="*/ 287 h 413"/>
                <a:gd name="T78" fmla="*/ 40 w 628"/>
                <a:gd name="T79" fmla="*/ 274 h 413"/>
                <a:gd name="T80" fmla="*/ 1 w 628"/>
                <a:gd name="T81" fmla="*/ 217 h 413"/>
                <a:gd name="T82" fmla="*/ 40 w 628"/>
                <a:gd name="T83" fmla="*/ 119 h 413"/>
                <a:gd name="T84" fmla="*/ 150 w 628"/>
                <a:gd name="T85" fmla="*/ 55 h 413"/>
                <a:gd name="T86" fmla="*/ 236 w 628"/>
                <a:gd name="T87" fmla="*/ 26 h 413"/>
                <a:gd name="T88" fmla="*/ 316 w 628"/>
                <a:gd name="T89" fmla="*/ 8 h 413"/>
                <a:gd name="T90" fmla="*/ 396 w 628"/>
                <a:gd name="T91" fmla="*/ 1 h 413"/>
                <a:gd name="T92" fmla="*/ 479 w 628"/>
                <a:gd name="T93" fmla="*/ 5 h 413"/>
                <a:gd name="T94" fmla="*/ 555 w 628"/>
                <a:gd name="T95" fmla="*/ 19 h 413"/>
                <a:gd name="T96" fmla="*/ 616 w 628"/>
                <a:gd name="T97" fmla="*/ 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8" h="413">
                  <a:moveTo>
                    <a:pt x="626" y="76"/>
                  </a:moveTo>
                  <a:lnTo>
                    <a:pt x="628" y="86"/>
                  </a:lnTo>
                  <a:lnTo>
                    <a:pt x="628" y="95"/>
                  </a:lnTo>
                  <a:lnTo>
                    <a:pt x="627" y="105"/>
                  </a:lnTo>
                  <a:lnTo>
                    <a:pt x="624" y="116"/>
                  </a:lnTo>
                  <a:lnTo>
                    <a:pt x="620" y="127"/>
                  </a:lnTo>
                  <a:lnTo>
                    <a:pt x="614" y="138"/>
                  </a:lnTo>
                  <a:lnTo>
                    <a:pt x="605" y="149"/>
                  </a:lnTo>
                  <a:lnTo>
                    <a:pt x="596" y="161"/>
                  </a:lnTo>
                  <a:lnTo>
                    <a:pt x="583" y="172"/>
                  </a:lnTo>
                  <a:lnTo>
                    <a:pt x="569" y="184"/>
                  </a:lnTo>
                  <a:lnTo>
                    <a:pt x="553" y="194"/>
                  </a:lnTo>
                  <a:lnTo>
                    <a:pt x="536" y="204"/>
                  </a:lnTo>
                  <a:lnTo>
                    <a:pt x="515" y="214"/>
                  </a:lnTo>
                  <a:lnTo>
                    <a:pt x="493" y="223"/>
                  </a:lnTo>
                  <a:lnTo>
                    <a:pt x="469" y="232"/>
                  </a:lnTo>
                  <a:lnTo>
                    <a:pt x="442" y="239"/>
                  </a:lnTo>
                  <a:lnTo>
                    <a:pt x="442" y="247"/>
                  </a:lnTo>
                  <a:lnTo>
                    <a:pt x="445" y="260"/>
                  </a:lnTo>
                  <a:lnTo>
                    <a:pt x="452" y="275"/>
                  </a:lnTo>
                  <a:lnTo>
                    <a:pt x="462" y="291"/>
                  </a:lnTo>
                  <a:lnTo>
                    <a:pt x="476" y="309"/>
                  </a:lnTo>
                  <a:lnTo>
                    <a:pt x="495" y="328"/>
                  </a:lnTo>
                  <a:lnTo>
                    <a:pt x="518" y="346"/>
                  </a:lnTo>
                  <a:lnTo>
                    <a:pt x="546" y="363"/>
                  </a:lnTo>
                  <a:lnTo>
                    <a:pt x="545" y="366"/>
                  </a:lnTo>
                  <a:lnTo>
                    <a:pt x="541" y="366"/>
                  </a:lnTo>
                  <a:lnTo>
                    <a:pt x="537" y="366"/>
                  </a:lnTo>
                  <a:lnTo>
                    <a:pt x="531" y="365"/>
                  </a:lnTo>
                  <a:lnTo>
                    <a:pt x="525" y="363"/>
                  </a:lnTo>
                  <a:lnTo>
                    <a:pt x="520" y="361"/>
                  </a:lnTo>
                  <a:lnTo>
                    <a:pt x="515" y="360"/>
                  </a:lnTo>
                  <a:lnTo>
                    <a:pt x="511" y="360"/>
                  </a:lnTo>
                  <a:lnTo>
                    <a:pt x="502" y="359"/>
                  </a:lnTo>
                  <a:lnTo>
                    <a:pt x="493" y="357"/>
                  </a:lnTo>
                  <a:lnTo>
                    <a:pt x="485" y="354"/>
                  </a:lnTo>
                  <a:lnTo>
                    <a:pt x="477" y="351"/>
                  </a:lnTo>
                  <a:lnTo>
                    <a:pt x="469" y="345"/>
                  </a:lnTo>
                  <a:lnTo>
                    <a:pt x="460" y="338"/>
                  </a:lnTo>
                  <a:lnTo>
                    <a:pt x="452" y="329"/>
                  </a:lnTo>
                  <a:lnTo>
                    <a:pt x="441" y="317"/>
                  </a:lnTo>
                  <a:lnTo>
                    <a:pt x="430" y="299"/>
                  </a:lnTo>
                  <a:lnTo>
                    <a:pt x="419" y="280"/>
                  </a:lnTo>
                  <a:lnTo>
                    <a:pt x="412" y="260"/>
                  </a:lnTo>
                  <a:lnTo>
                    <a:pt x="407" y="239"/>
                  </a:lnTo>
                  <a:lnTo>
                    <a:pt x="404" y="216"/>
                  </a:lnTo>
                  <a:lnTo>
                    <a:pt x="402" y="194"/>
                  </a:lnTo>
                  <a:lnTo>
                    <a:pt x="402" y="171"/>
                  </a:lnTo>
                  <a:lnTo>
                    <a:pt x="403" y="147"/>
                  </a:lnTo>
                  <a:lnTo>
                    <a:pt x="396" y="144"/>
                  </a:lnTo>
                  <a:lnTo>
                    <a:pt x="387" y="143"/>
                  </a:lnTo>
                  <a:lnTo>
                    <a:pt x="374" y="141"/>
                  </a:lnTo>
                  <a:lnTo>
                    <a:pt x="361" y="141"/>
                  </a:lnTo>
                  <a:lnTo>
                    <a:pt x="346" y="141"/>
                  </a:lnTo>
                  <a:lnTo>
                    <a:pt x="329" y="141"/>
                  </a:lnTo>
                  <a:lnTo>
                    <a:pt x="312" y="143"/>
                  </a:lnTo>
                  <a:lnTo>
                    <a:pt x="295" y="146"/>
                  </a:lnTo>
                  <a:lnTo>
                    <a:pt x="278" y="148"/>
                  </a:lnTo>
                  <a:lnTo>
                    <a:pt x="260" y="152"/>
                  </a:lnTo>
                  <a:lnTo>
                    <a:pt x="244" y="158"/>
                  </a:lnTo>
                  <a:lnTo>
                    <a:pt x="229" y="164"/>
                  </a:lnTo>
                  <a:lnTo>
                    <a:pt x="215" y="172"/>
                  </a:lnTo>
                  <a:lnTo>
                    <a:pt x="203" y="181"/>
                  </a:lnTo>
                  <a:lnTo>
                    <a:pt x="192" y="192"/>
                  </a:lnTo>
                  <a:lnTo>
                    <a:pt x="185" y="203"/>
                  </a:lnTo>
                  <a:lnTo>
                    <a:pt x="188" y="225"/>
                  </a:lnTo>
                  <a:lnTo>
                    <a:pt x="191" y="247"/>
                  </a:lnTo>
                  <a:lnTo>
                    <a:pt x="192" y="270"/>
                  </a:lnTo>
                  <a:lnTo>
                    <a:pt x="194" y="293"/>
                  </a:lnTo>
                  <a:lnTo>
                    <a:pt x="191" y="316"/>
                  </a:lnTo>
                  <a:lnTo>
                    <a:pt x="188" y="339"/>
                  </a:lnTo>
                  <a:lnTo>
                    <a:pt x="180" y="361"/>
                  </a:lnTo>
                  <a:lnTo>
                    <a:pt x="169" y="382"/>
                  </a:lnTo>
                  <a:lnTo>
                    <a:pt x="161" y="387"/>
                  </a:lnTo>
                  <a:lnTo>
                    <a:pt x="152" y="392"/>
                  </a:lnTo>
                  <a:lnTo>
                    <a:pt x="143" y="398"/>
                  </a:lnTo>
                  <a:lnTo>
                    <a:pt x="132" y="404"/>
                  </a:lnTo>
                  <a:lnTo>
                    <a:pt x="123" y="408"/>
                  </a:lnTo>
                  <a:lnTo>
                    <a:pt x="115" y="412"/>
                  </a:lnTo>
                  <a:lnTo>
                    <a:pt x="109" y="413"/>
                  </a:lnTo>
                  <a:lnTo>
                    <a:pt x="107" y="412"/>
                  </a:lnTo>
                  <a:lnTo>
                    <a:pt x="124" y="392"/>
                  </a:lnTo>
                  <a:lnTo>
                    <a:pt x="138" y="370"/>
                  </a:lnTo>
                  <a:lnTo>
                    <a:pt x="149" y="344"/>
                  </a:lnTo>
                  <a:lnTo>
                    <a:pt x="157" y="316"/>
                  </a:lnTo>
                  <a:lnTo>
                    <a:pt x="161" y="287"/>
                  </a:lnTo>
                  <a:lnTo>
                    <a:pt x="162" y="257"/>
                  </a:lnTo>
                  <a:lnTo>
                    <a:pt x="161" y="229"/>
                  </a:lnTo>
                  <a:lnTo>
                    <a:pt x="157" y="201"/>
                  </a:lnTo>
                  <a:lnTo>
                    <a:pt x="158" y="191"/>
                  </a:lnTo>
                  <a:lnTo>
                    <a:pt x="162" y="180"/>
                  </a:lnTo>
                  <a:lnTo>
                    <a:pt x="170" y="170"/>
                  </a:lnTo>
                  <a:lnTo>
                    <a:pt x="183" y="159"/>
                  </a:lnTo>
                  <a:lnTo>
                    <a:pt x="198" y="149"/>
                  </a:lnTo>
                  <a:lnTo>
                    <a:pt x="214" y="140"/>
                  </a:lnTo>
                  <a:lnTo>
                    <a:pt x="234" y="132"/>
                  </a:lnTo>
                  <a:lnTo>
                    <a:pt x="255" y="124"/>
                  </a:lnTo>
                  <a:lnTo>
                    <a:pt x="278" y="117"/>
                  </a:lnTo>
                  <a:lnTo>
                    <a:pt x="301" y="112"/>
                  </a:lnTo>
                  <a:lnTo>
                    <a:pt x="324" y="109"/>
                  </a:lnTo>
                  <a:lnTo>
                    <a:pt x="348" y="108"/>
                  </a:lnTo>
                  <a:lnTo>
                    <a:pt x="371" y="108"/>
                  </a:lnTo>
                  <a:lnTo>
                    <a:pt x="394" y="110"/>
                  </a:lnTo>
                  <a:lnTo>
                    <a:pt x="416" y="114"/>
                  </a:lnTo>
                  <a:lnTo>
                    <a:pt x="435" y="123"/>
                  </a:lnTo>
                  <a:lnTo>
                    <a:pt x="440" y="142"/>
                  </a:lnTo>
                  <a:lnTo>
                    <a:pt x="440" y="171"/>
                  </a:lnTo>
                  <a:lnTo>
                    <a:pt x="439" y="196"/>
                  </a:lnTo>
                  <a:lnTo>
                    <a:pt x="438" y="208"/>
                  </a:lnTo>
                  <a:lnTo>
                    <a:pt x="456" y="207"/>
                  </a:lnTo>
                  <a:lnTo>
                    <a:pt x="480" y="201"/>
                  </a:lnTo>
                  <a:lnTo>
                    <a:pt x="508" y="191"/>
                  </a:lnTo>
                  <a:lnTo>
                    <a:pt x="536" y="176"/>
                  </a:lnTo>
                  <a:lnTo>
                    <a:pt x="561" y="157"/>
                  </a:lnTo>
                  <a:lnTo>
                    <a:pt x="582" y="134"/>
                  </a:lnTo>
                  <a:lnTo>
                    <a:pt x="594" y="109"/>
                  </a:lnTo>
                  <a:lnTo>
                    <a:pt x="598" y="80"/>
                  </a:lnTo>
                  <a:lnTo>
                    <a:pt x="582" y="69"/>
                  </a:lnTo>
                  <a:lnTo>
                    <a:pt x="564" y="60"/>
                  </a:lnTo>
                  <a:lnTo>
                    <a:pt x="546" y="52"/>
                  </a:lnTo>
                  <a:lnTo>
                    <a:pt x="528" y="46"/>
                  </a:lnTo>
                  <a:lnTo>
                    <a:pt x="508" y="41"/>
                  </a:lnTo>
                  <a:lnTo>
                    <a:pt x="488" y="37"/>
                  </a:lnTo>
                  <a:lnTo>
                    <a:pt x="469" y="34"/>
                  </a:lnTo>
                  <a:lnTo>
                    <a:pt x="448" y="33"/>
                  </a:lnTo>
                  <a:lnTo>
                    <a:pt x="427" y="31"/>
                  </a:lnTo>
                  <a:lnTo>
                    <a:pt x="407" y="31"/>
                  </a:lnTo>
                  <a:lnTo>
                    <a:pt x="386" y="33"/>
                  </a:lnTo>
                  <a:lnTo>
                    <a:pt x="364" y="34"/>
                  </a:lnTo>
                  <a:lnTo>
                    <a:pt x="342" y="36"/>
                  </a:lnTo>
                  <a:lnTo>
                    <a:pt x="321" y="40"/>
                  </a:lnTo>
                  <a:lnTo>
                    <a:pt x="300" y="43"/>
                  </a:lnTo>
                  <a:lnTo>
                    <a:pt x="278" y="46"/>
                  </a:lnTo>
                  <a:lnTo>
                    <a:pt x="261" y="50"/>
                  </a:lnTo>
                  <a:lnTo>
                    <a:pt x="243" y="55"/>
                  </a:lnTo>
                  <a:lnTo>
                    <a:pt x="223" y="60"/>
                  </a:lnTo>
                  <a:lnTo>
                    <a:pt x="204" y="67"/>
                  </a:lnTo>
                  <a:lnTo>
                    <a:pt x="182" y="75"/>
                  </a:lnTo>
                  <a:lnTo>
                    <a:pt x="161" y="84"/>
                  </a:lnTo>
                  <a:lnTo>
                    <a:pt x="139" y="94"/>
                  </a:lnTo>
                  <a:lnTo>
                    <a:pt x="120" y="105"/>
                  </a:lnTo>
                  <a:lnTo>
                    <a:pt x="100" y="117"/>
                  </a:lnTo>
                  <a:lnTo>
                    <a:pt x="82" y="129"/>
                  </a:lnTo>
                  <a:lnTo>
                    <a:pt x="66" y="143"/>
                  </a:lnTo>
                  <a:lnTo>
                    <a:pt x="52" y="157"/>
                  </a:lnTo>
                  <a:lnTo>
                    <a:pt x="40" y="171"/>
                  </a:lnTo>
                  <a:lnTo>
                    <a:pt x="32" y="187"/>
                  </a:lnTo>
                  <a:lnTo>
                    <a:pt x="29" y="202"/>
                  </a:lnTo>
                  <a:lnTo>
                    <a:pt x="28" y="218"/>
                  </a:lnTo>
                  <a:lnTo>
                    <a:pt x="31" y="232"/>
                  </a:lnTo>
                  <a:lnTo>
                    <a:pt x="40" y="245"/>
                  </a:lnTo>
                  <a:lnTo>
                    <a:pt x="55" y="257"/>
                  </a:lnTo>
                  <a:lnTo>
                    <a:pt x="74" y="267"/>
                  </a:lnTo>
                  <a:lnTo>
                    <a:pt x="91" y="276"/>
                  </a:lnTo>
                  <a:lnTo>
                    <a:pt x="106" y="282"/>
                  </a:lnTo>
                  <a:lnTo>
                    <a:pt x="117" y="287"/>
                  </a:lnTo>
                  <a:lnTo>
                    <a:pt x="122" y="290"/>
                  </a:lnTo>
                  <a:lnTo>
                    <a:pt x="90" y="289"/>
                  </a:lnTo>
                  <a:lnTo>
                    <a:pt x="62" y="283"/>
                  </a:lnTo>
                  <a:lnTo>
                    <a:pt x="40" y="274"/>
                  </a:lnTo>
                  <a:lnTo>
                    <a:pt x="24" y="262"/>
                  </a:lnTo>
                  <a:lnTo>
                    <a:pt x="13" y="248"/>
                  </a:lnTo>
                  <a:lnTo>
                    <a:pt x="5" y="233"/>
                  </a:lnTo>
                  <a:lnTo>
                    <a:pt x="1" y="217"/>
                  </a:lnTo>
                  <a:lnTo>
                    <a:pt x="0" y="201"/>
                  </a:lnTo>
                  <a:lnTo>
                    <a:pt x="6" y="170"/>
                  </a:lnTo>
                  <a:lnTo>
                    <a:pt x="20" y="142"/>
                  </a:lnTo>
                  <a:lnTo>
                    <a:pt x="40" y="119"/>
                  </a:lnTo>
                  <a:lnTo>
                    <a:pt x="64" y="99"/>
                  </a:lnTo>
                  <a:lnTo>
                    <a:pt x="92" y="83"/>
                  </a:lnTo>
                  <a:lnTo>
                    <a:pt x="121" y="68"/>
                  </a:lnTo>
                  <a:lnTo>
                    <a:pt x="150" y="55"/>
                  </a:lnTo>
                  <a:lnTo>
                    <a:pt x="177" y="42"/>
                  </a:lnTo>
                  <a:lnTo>
                    <a:pt x="197" y="36"/>
                  </a:lnTo>
                  <a:lnTo>
                    <a:pt x="217" y="30"/>
                  </a:lnTo>
                  <a:lnTo>
                    <a:pt x="236" y="26"/>
                  </a:lnTo>
                  <a:lnTo>
                    <a:pt x="256" y="20"/>
                  </a:lnTo>
                  <a:lnTo>
                    <a:pt x="276" y="16"/>
                  </a:lnTo>
                  <a:lnTo>
                    <a:pt x="296" y="12"/>
                  </a:lnTo>
                  <a:lnTo>
                    <a:pt x="316" y="8"/>
                  </a:lnTo>
                  <a:lnTo>
                    <a:pt x="335" y="6"/>
                  </a:lnTo>
                  <a:lnTo>
                    <a:pt x="356" y="4"/>
                  </a:lnTo>
                  <a:lnTo>
                    <a:pt x="376" y="3"/>
                  </a:lnTo>
                  <a:lnTo>
                    <a:pt x="396" y="1"/>
                  </a:lnTo>
                  <a:lnTo>
                    <a:pt x="417" y="0"/>
                  </a:lnTo>
                  <a:lnTo>
                    <a:pt x="438" y="1"/>
                  </a:lnTo>
                  <a:lnTo>
                    <a:pt x="458" y="3"/>
                  </a:lnTo>
                  <a:lnTo>
                    <a:pt x="479" y="5"/>
                  </a:lnTo>
                  <a:lnTo>
                    <a:pt x="500" y="7"/>
                  </a:lnTo>
                  <a:lnTo>
                    <a:pt x="518" y="11"/>
                  </a:lnTo>
                  <a:lnTo>
                    <a:pt x="537" y="14"/>
                  </a:lnTo>
                  <a:lnTo>
                    <a:pt x="555" y="19"/>
                  </a:lnTo>
                  <a:lnTo>
                    <a:pt x="574" y="26"/>
                  </a:lnTo>
                  <a:lnTo>
                    <a:pt x="590" y="35"/>
                  </a:lnTo>
                  <a:lnTo>
                    <a:pt x="605" y="45"/>
                  </a:lnTo>
                  <a:lnTo>
                    <a:pt x="616" y="59"/>
                  </a:lnTo>
                  <a:lnTo>
                    <a:pt x="626" y="7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1" name="Freeform 41"/>
            <p:cNvSpPr>
              <a:spLocks/>
            </p:cNvSpPr>
            <p:nvPr/>
          </p:nvSpPr>
          <p:spPr bwMode="auto">
            <a:xfrm>
              <a:off x="3913157" y="1399175"/>
              <a:ext cx="563722" cy="107838"/>
            </a:xfrm>
            <a:custGeom>
              <a:avLst/>
              <a:gdLst>
                <a:gd name="T0" fmla="*/ 572 w 572"/>
                <a:gd name="T1" fmla="*/ 55 h 168"/>
                <a:gd name="T2" fmla="*/ 567 w 572"/>
                <a:gd name="T3" fmla="*/ 65 h 168"/>
                <a:gd name="T4" fmla="*/ 549 w 572"/>
                <a:gd name="T5" fmla="*/ 60 h 168"/>
                <a:gd name="T6" fmla="*/ 510 w 572"/>
                <a:gd name="T7" fmla="*/ 42 h 168"/>
                <a:gd name="T8" fmla="*/ 457 w 572"/>
                <a:gd name="T9" fmla="*/ 30 h 168"/>
                <a:gd name="T10" fmla="*/ 394 w 572"/>
                <a:gd name="T11" fmla="*/ 25 h 168"/>
                <a:gd name="T12" fmla="*/ 325 w 572"/>
                <a:gd name="T13" fmla="*/ 26 h 168"/>
                <a:gd name="T14" fmla="*/ 253 w 572"/>
                <a:gd name="T15" fmla="*/ 36 h 168"/>
                <a:gd name="T16" fmla="*/ 182 w 572"/>
                <a:gd name="T17" fmla="*/ 55 h 168"/>
                <a:gd name="T18" fmla="*/ 115 w 572"/>
                <a:gd name="T19" fmla="*/ 85 h 168"/>
                <a:gd name="T20" fmla="*/ 75 w 572"/>
                <a:gd name="T21" fmla="*/ 110 h 168"/>
                <a:gd name="T22" fmla="*/ 53 w 572"/>
                <a:gd name="T23" fmla="*/ 125 h 168"/>
                <a:gd name="T24" fmla="*/ 33 w 572"/>
                <a:gd name="T25" fmla="*/ 140 h 168"/>
                <a:gd name="T26" fmla="*/ 15 w 572"/>
                <a:gd name="T27" fmla="*/ 159 h 168"/>
                <a:gd name="T28" fmla="*/ 6 w 572"/>
                <a:gd name="T29" fmla="*/ 161 h 168"/>
                <a:gd name="T30" fmla="*/ 3 w 572"/>
                <a:gd name="T31" fmla="*/ 149 h 168"/>
                <a:gd name="T32" fmla="*/ 22 w 572"/>
                <a:gd name="T33" fmla="*/ 125 h 168"/>
                <a:gd name="T34" fmla="*/ 66 w 572"/>
                <a:gd name="T35" fmla="*/ 91 h 168"/>
                <a:gd name="T36" fmla="*/ 109 w 572"/>
                <a:gd name="T37" fmla="*/ 63 h 168"/>
                <a:gd name="T38" fmla="*/ 153 w 572"/>
                <a:gd name="T39" fmla="*/ 41 h 168"/>
                <a:gd name="T40" fmla="*/ 198 w 572"/>
                <a:gd name="T41" fmla="*/ 26 h 168"/>
                <a:gd name="T42" fmla="*/ 244 w 572"/>
                <a:gd name="T43" fmla="*/ 15 h 168"/>
                <a:gd name="T44" fmla="*/ 291 w 572"/>
                <a:gd name="T45" fmla="*/ 7 h 168"/>
                <a:gd name="T46" fmla="*/ 339 w 572"/>
                <a:gd name="T47" fmla="*/ 2 h 168"/>
                <a:gd name="T48" fmla="*/ 378 w 572"/>
                <a:gd name="T49" fmla="*/ 0 h 168"/>
                <a:gd name="T50" fmla="*/ 408 w 572"/>
                <a:gd name="T51" fmla="*/ 1 h 168"/>
                <a:gd name="T52" fmla="*/ 437 w 572"/>
                <a:gd name="T53" fmla="*/ 4 h 168"/>
                <a:gd name="T54" fmla="*/ 464 w 572"/>
                <a:gd name="T55" fmla="*/ 8 h 168"/>
                <a:gd name="T56" fmla="*/ 491 w 572"/>
                <a:gd name="T57" fmla="*/ 13 h 168"/>
                <a:gd name="T58" fmla="*/ 516 w 572"/>
                <a:gd name="T59" fmla="*/ 22 h 168"/>
                <a:gd name="T60" fmla="*/ 539 w 572"/>
                <a:gd name="T61" fmla="*/ 32 h 168"/>
                <a:gd name="T62" fmla="*/ 561 w 572"/>
                <a:gd name="T63"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168">
                  <a:moveTo>
                    <a:pt x="571" y="50"/>
                  </a:moveTo>
                  <a:lnTo>
                    <a:pt x="572" y="55"/>
                  </a:lnTo>
                  <a:lnTo>
                    <a:pt x="570" y="60"/>
                  </a:lnTo>
                  <a:lnTo>
                    <a:pt x="567" y="65"/>
                  </a:lnTo>
                  <a:lnTo>
                    <a:pt x="563" y="70"/>
                  </a:lnTo>
                  <a:lnTo>
                    <a:pt x="549" y="60"/>
                  </a:lnTo>
                  <a:lnTo>
                    <a:pt x="532" y="50"/>
                  </a:lnTo>
                  <a:lnTo>
                    <a:pt x="510" y="42"/>
                  </a:lnTo>
                  <a:lnTo>
                    <a:pt x="485" y="35"/>
                  </a:lnTo>
                  <a:lnTo>
                    <a:pt x="457" y="30"/>
                  </a:lnTo>
                  <a:lnTo>
                    <a:pt x="426" y="26"/>
                  </a:lnTo>
                  <a:lnTo>
                    <a:pt x="394" y="25"/>
                  </a:lnTo>
                  <a:lnTo>
                    <a:pt x="360" y="24"/>
                  </a:lnTo>
                  <a:lnTo>
                    <a:pt x="325" y="26"/>
                  </a:lnTo>
                  <a:lnTo>
                    <a:pt x="289" y="31"/>
                  </a:lnTo>
                  <a:lnTo>
                    <a:pt x="253" y="36"/>
                  </a:lnTo>
                  <a:lnTo>
                    <a:pt x="216" y="45"/>
                  </a:lnTo>
                  <a:lnTo>
                    <a:pt x="182" y="55"/>
                  </a:lnTo>
                  <a:lnTo>
                    <a:pt x="147" y="69"/>
                  </a:lnTo>
                  <a:lnTo>
                    <a:pt x="115" y="85"/>
                  </a:lnTo>
                  <a:lnTo>
                    <a:pt x="85" y="103"/>
                  </a:lnTo>
                  <a:lnTo>
                    <a:pt x="75" y="110"/>
                  </a:lnTo>
                  <a:lnTo>
                    <a:pt x="64" y="117"/>
                  </a:lnTo>
                  <a:lnTo>
                    <a:pt x="53" y="125"/>
                  </a:lnTo>
                  <a:lnTo>
                    <a:pt x="44" y="132"/>
                  </a:lnTo>
                  <a:lnTo>
                    <a:pt x="33" y="140"/>
                  </a:lnTo>
                  <a:lnTo>
                    <a:pt x="24" y="149"/>
                  </a:lnTo>
                  <a:lnTo>
                    <a:pt x="15" y="159"/>
                  </a:lnTo>
                  <a:lnTo>
                    <a:pt x="8" y="168"/>
                  </a:lnTo>
                  <a:lnTo>
                    <a:pt x="6" y="161"/>
                  </a:lnTo>
                  <a:lnTo>
                    <a:pt x="5" y="155"/>
                  </a:lnTo>
                  <a:lnTo>
                    <a:pt x="3" y="149"/>
                  </a:lnTo>
                  <a:lnTo>
                    <a:pt x="0" y="146"/>
                  </a:lnTo>
                  <a:lnTo>
                    <a:pt x="22" y="125"/>
                  </a:lnTo>
                  <a:lnTo>
                    <a:pt x="44" y="107"/>
                  </a:lnTo>
                  <a:lnTo>
                    <a:pt x="66" y="91"/>
                  </a:lnTo>
                  <a:lnTo>
                    <a:pt x="87" y="76"/>
                  </a:lnTo>
                  <a:lnTo>
                    <a:pt x="109" y="63"/>
                  </a:lnTo>
                  <a:lnTo>
                    <a:pt x="131" y="51"/>
                  </a:lnTo>
                  <a:lnTo>
                    <a:pt x="153" y="41"/>
                  </a:lnTo>
                  <a:lnTo>
                    <a:pt x="176" y="33"/>
                  </a:lnTo>
                  <a:lnTo>
                    <a:pt x="198" y="26"/>
                  </a:lnTo>
                  <a:lnTo>
                    <a:pt x="221" y="19"/>
                  </a:lnTo>
                  <a:lnTo>
                    <a:pt x="244" y="15"/>
                  </a:lnTo>
                  <a:lnTo>
                    <a:pt x="267" y="10"/>
                  </a:lnTo>
                  <a:lnTo>
                    <a:pt x="291" y="7"/>
                  </a:lnTo>
                  <a:lnTo>
                    <a:pt x="314" y="4"/>
                  </a:lnTo>
                  <a:lnTo>
                    <a:pt x="339" y="2"/>
                  </a:lnTo>
                  <a:lnTo>
                    <a:pt x="363" y="0"/>
                  </a:lnTo>
                  <a:lnTo>
                    <a:pt x="378" y="0"/>
                  </a:lnTo>
                  <a:lnTo>
                    <a:pt x="393" y="1"/>
                  </a:lnTo>
                  <a:lnTo>
                    <a:pt x="408" y="1"/>
                  </a:lnTo>
                  <a:lnTo>
                    <a:pt x="422" y="2"/>
                  </a:lnTo>
                  <a:lnTo>
                    <a:pt x="437" y="4"/>
                  </a:lnTo>
                  <a:lnTo>
                    <a:pt x="450" y="5"/>
                  </a:lnTo>
                  <a:lnTo>
                    <a:pt x="464" y="8"/>
                  </a:lnTo>
                  <a:lnTo>
                    <a:pt x="478" y="11"/>
                  </a:lnTo>
                  <a:lnTo>
                    <a:pt x="491" y="13"/>
                  </a:lnTo>
                  <a:lnTo>
                    <a:pt x="503" y="18"/>
                  </a:lnTo>
                  <a:lnTo>
                    <a:pt x="516" y="22"/>
                  </a:lnTo>
                  <a:lnTo>
                    <a:pt x="528" y="26"/>
                  </a:lnTo>
                  <a:lnTo>
                    <a:pt x="539" y="32"/>
                  </a:lnTo>
                  <a:lnTo>
                    <a:pt x="551" y="38"/>
                  </a:lnTo>
                  <a:lnTo>
                    <a:pt x="561" y="43"/>
                  </a:lnTo>
                  <a:lnTo>
                    <a:pt x="571" y="5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039" name="Group 1038"/>
          <p:cNvGrpSpPr/>
          <p:nvPr/>
        </p:nvGrpSpPr>
        <p:grpSpPr>
          <a:xfrm>
            <a:off x="9150349" y="2173288"/>
            <a:ext cx="3163888" cy="4672013"/>
            <a:chOff x="9037638" y="2173288"/>
            <a:chExt cx="3163888" cy="4672013"/>
          </a:xfrm>
          <a:solidFill>
            <a:srgbClr val="00685C"/>
          </a:solidFill>
        </p:grpSpPr>
        <p:sp>
          <p:nvSpPr>
            <p:cNvPr id="1030" name="Freeform 64"/>
            <p:cNvSpPr>
              <a:spLocks/>
            </p:cNvSpPr>
            <p:nvPr/>
          </p:nvSpPr>
          <p:spPr bwMode="auto">
            <a:xfrm>
              <a:off x="10112376" y="2173288"/>
              <a:ext cx="1119188" cy="1173163"/>
            </a:xfrm>
            <a:custGeom>
              <a:avLst/>
              <a:gdLst>
                <a:gd name="T0" fmla="*/ 209 w 705"/>
                <a:gd name="T1" fmla="*/ 429 h 739"/>
                <a:gd name="T2" fmla="*/ 0 w 705"/>
                <a:gd name="T3" fmla="*/ 271 h 739"/>
                <a:gd name="T4" fmla="*/ 35 w 705"/>
                <a:gd name="T5" fmla="*/ 237 h 739"/>
                <a:gd name="T6" fmla="*/ 199 w 705"/>
                <a:gd name="T7" fmla="*/ 345 h 739"/>
                <a:gd name="T8" fmla="*/ 259 w 705"/>
                <a:gd name="T9" fmla="*/ 237 h 739"/>
                <a:gd name="T10" fmla="*/ 333 w 705"/>
                <a:gd name="T11" fmla="*/ 139 h 739"/>
                <a:gd name="T12" fmla="*/ 423 w 705"/>
                <a:gd name="T13" fmla="*/ 75 h 739"/>
                <a:gd name="T14" fmla="*/ 506 w 705"/>
                <a:gd name="T15" fmla="*/ 15 h 739"/>
                <a:gd name="T16" fmla="*/ 571 w 705"/>
                <a:gd name="T17" fmla="*/ 0 h 739"/>
                <a:gd name="T18" fmla="*/ 625 w 705"/>
                <a:gd name="T19" fmla="*/ 6 h 739"/>
                <a:gd name="T20" fmla="*/ 670 w 705"/>
                <a:gd name="T21" fmla="*/ 35 h 739"/>
                <a:gd name="T22" fmla="*/ 705 w 705"/>
                <a:gd name="T23" fmla="*/ 148 h 739"/>
                <a:gd name="T24" fmla="*/ 700 w 705"/>
                <a:gd name="T25" fmla="*/ 316 h 739"/>
                <a:gd name="T26" fmla="*/ 640 w 705"/>
                <a:gd name="T27" fmla="*/ 443 h 739"/>
                <a:gd name="T28" fmla="*/ 541 w 705"/>
                <a:gd name="T29" fmla="*/ 591 h 739"/>
                <a:gd name="T30" fmla="*/ 438 w 705"/>
                <a:gd name="T31" fmla="*/ 699 h 739"/>
                <a:gd name="T32" fmla="*/ 378 w 705"/>
                <a:gd name="T33" fmla="*/ 739 h 739"/>
                <a:gd name="T34" fmla="*/ 298 w 705"/>
                <a:gd name="T35" fmla="*/ 739 h 739"/>
                <a:gd name="T36" fmla="*/ 229 w 705"/>
                <a:gd name="T37" fmla="*/ 708 h 739"/>
                <a:gd name="T38" fmla="*/ 199 w 705"/>
                <a:gd name="T39" fmla="*/ 635 h 739"/>
                <a:gd name="T40" fmla="*/ 179 w 705"/>
                <a:gd name="T41" fmla="*/ 537 h 739"/>
                <a:gd name="T42" fmla="*/ 184 w 705"/>
                <a:gd name="T43" fmla="*/ 464 h 739"/>
                <a:gd name="T44" fmla="*/ 209 w 705"/>
                <a:gd name="T45" fmla="*/ 42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5" h="739">
                  <a:moveTo>
                    <a:pt x="209" y="429"/>
                  </a:moveTo>
                  <a:lnTo>
                    <a:pt x="0" y="271"/>
                  </a:lnTo>
                  <a:lnTo>
                    <a:pt x="35" y="237"/>
                  </a:lnTo>
                  <a:lnTo>
                    <a:pt x="199" y="345"/>
                  </a:lnTo>
                  <a:lnTo>
                    <a:pt x="259" y="237"/>
                  </a:lnTo>
                  <a:lnTo>
                    <a:pt x="333" y="139"/>
                  </a:lnTo>
                  <a:lnTo>
                    <a:pt x="423" y="75"/>
                  </a:lnTo>
                  <a:lnTo>
                    <a:pt x="506" y="15"/>
                  </a:lnTo>
                  <a:lnTo>
                    <a:pt x="571" y="0"/>
                  </a:lnTo>
                  <a:lnTo>
                    <a:pt x="625" y="6"/>
                  </a:lnTo>
                  <a:lnTo>
                    <a:pt x="670" y="35"/>
                  </a:lnTo>
                  <a:lnTo>
                    <a:pt x="705" y="148"/>
                  </a:lnTo>
                  <a:lnTo>
                    <a:pt x="700" y="316"/>
                  </a:lnTo>
                  <a:lnTo>
                    <a:pt x="640" y="443"/>
                  </a:lnTo>
                  <a:lnTo>
                    <a:pt x="541" y="591"/>
                  </a:lnTo>
                  <a:lnTo>
                    <a:pt x="438" y="699"/>
                  </a:lnTo>
                  <a:lnTo>
                    <a:pt x="378" y="739"/>
                  </a:lnTo>
                  <a:lnTo>
                    <a:pt x="298" y="739"/>
                  </a:lnTo>
                  <a:lnTo>
                    <a:pt x="229" y="708"/>
                  </a:lnTo>
                  <a:lnTo>
                    <a:pt x="199" y="635"/>
                  </a:lnTo>
                  <a:lnTo>
                    <a:pt x="179" y="537"/>
                  </a:lnTo>
                  <a:lnTo>
                    <a:pt x="184" y="464"/>
                  </a:lnTo>
                  <a:lnTo>
                    <a:pt x="209" y="4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4" name="Freeform 68"/>
            <p:cNvSpPr>
              <a:spLocks/>
            </p:cNvSpPr>
            <p:nvPr/>
          </p:nvSpPr>
          <p:spPr bwMode="auto">
            <a:xfrm>
              <a:off x="9837738" y="3454400"/>
              <a:ext cx="860425" cy="1843088"/>
            </a:xfrm>
            <a:custGeom>
              <a:avLst/>
              <a:gdLst>
                <a:gd name="T0" fmla="*/ 443 w 542"/>
                <a:gd name="T1" fmla="*/ 15 h 1161"/>
                <a:gd name="T2" fmla="*/ 355 w 542"/>
                <a:gd name="T3" fmla="*/ 0 h 1161"/>
                <a:gd name="T4" fmla="*/ 261 w 542"/>
                <a:gd name="T5" fmla="*/ 0 h 1161"/>
                <a:gd name="T6" fmla="*/ 157 w 542"/>
                <a:gd name="T7" fmla="*/ 69 h 1161"/>
                <a:gd name="T8" fmla="*/ 88 w 542"/>
                <a:gd name="T9" fmla="*/ 163 h 1161"/>
                <a:gd name="T10" fmla="*/ 45 w 542"/>
                <a:gd name="T11" fmla="*/ 297 h 1161"/>
                <a:gd name="T12" fmla="*/ 10 w 542"/>
                <a:gd name="T13" fmla="*/ 441 h 1161"/>
                <a:gd name="T14" fmla="*/ 0 w 542"/>
                <a:gd name="T15" fmla="*/ 596 h 1161"/>
                <a:gd name="T16" fmla="*/ 15 w 542"/>
                <a:gd name="T17" fmla="*/ 774 h 1161"/>
                <a:gd name="T18" fmla="*/ 53 w 542"/>
                <a:gd name="T19" fmla="*/ 998 h 1161"/>
                <a:gd name="T20" fmla="*/ 98 w 542"/>
                <a:gd name="T21" fmla="*/ 1071 h 1161"/>
                <a:gd name="T22" fmla="*/ 157 w 542"/>
                <a:gd name="T23" fmla="*/ 1146 h 1161"/>
                <a:gd name="T24" fmla="*/ 222 w 542"/>
                <a:gd name="T25" fmla="*/ 1161 h 1161"/>
                <a:gd name="T26" fmla="*/ 276 w 542"/>
                <a:gd name="T27" fmla="*/ 1146 h 1161"/>
                <a:gd name="T28" fmla="*/ 325 w 542"/>
                <a:gd name="T29" fmla="*/ 1117 h 1161"/>
                <a:gd name="T30" fmla="*/ 355 w 542"/>
                <a:gd name="T31" fmla="*/ 1022 h 1161"/>
                <a:gd name="T32" fmla="*/ 350 w 542"/>
                <a:gd name="T33" fmla="*/ 937 h 1161"/>
                <a:gd name="T34" fmla="*/ 306 w 542"/>
                <a:gd name="T35" fmla="*/ 858 h 1161"/>
                <a:gd name="T36" fmla="*/ 306 w 542"/>
                <a:gd name="T37" fmla="*/ 755 h 1161"/>
                <a:gd name="T38" fmla="*/ 325 w 542"/>
                <a:gd name="T39" fmla="*/ 655 h 1161"/>
                <a:gd name="T40" fmla="*/ 365 w 542"/>
                <a:gd name="T41" fmla="*/ 536 h 1161"/>
                <a:gd name="T42" fmla="*/ 443 w 542"/>
                <a:gd name="T43" fmla="*/ 461 h 1161"/>
                <a:gd name="T44" fmla="*/ 497 w 542"/>
                <a:gd name="T45" fmla="*/ 342 h 1161"/>
                <a:gd name="T46" fmla="*/ 542 w 542"/>
                <a:gd name="T47" fmla="*/ 188 h 1161"/>
                <a:gd name="T48" fmla="*/ 517 w 542"/>
                <a:gd name="T49" fmla="*/ 84 h 1161"/>
                <a:gd name="T50" fmla="*/ 483 w 542"/>
                <a:gd name="T51" fmla="*/ 15 h 1161"/>
                <a:gd name="T52" fmla="*/ 400 w 542"/>
                <a:gd name="T53" fmla="*/ 0 h 1161"/>
                <a:gd name="T54" fmla="*/ 443 w 542"/>
                <a:gd name="T55" fmla="*/ 15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2" h="1161">
                  <a:moveTo>
                    <a:pt x="443" y="15"/>
                  </a:moveTo>
                  <a:lnTo>
                    <a:pt x="355" y="0"/>
                  </a:lnTo>
                  <a:lnTo>
                    <a:pt x="261" y="0"/>
                  </a:lnTo>
                  <a:lnTo>
                    <a:pt x="157" y="69"/>
                  </a:lnTo>
                  <a:lnTo>
                    <a:pt x="88" y="163"/>
                  </a:lnTo>
                  <a:lnTo>
                    <a:pt x="45" y="297"/>
                  </a:lnTo>
                  <a:lnTo>
                    <a:pt x="10" y="441"/>
                  </a:lnTo>
                  <a:lnTo>
                    <a:pt x="0" y="596"/>
                  </a:lnTo>
                  <a:lnTo>
                    <a:pt x="15" y="774"/>
                  </a:lnTo>
                  <a:lnTo>
                    <a:pt x="53" y="998"/>
                  </a:lnTo>
                  <a:lnTo>
                    <a:pt x="98" y="1071"/>
                  </a:lnTo>
                  <a:lnTo>
                    <a:pt x="157" y="1146"/>
                  </a:lnTo>
                  <a:lnTo>
                    <a:pt x="222" y="1161"/>
                  </a:lnTo>
                  <a:lnTo>
                    <a:pt x="276" y="1146"/>
                  </a:lnTo>
                  <a:lnTo>
                    <a:pt x="325" y="1117"/>
                  </a:lnTo>
                  <a:lnTo>
                    <a:pt x="355" y="1022"/>
                  </a:lnTo>
                  <a:lnTo>
                    <a:pt x="350" y="937"/>
                  </a:lnTo>
                  <a:lnTo>
                    <a:pt x="306" y="858"/>
                  </a:lnTo>
                  <a:lnTo>
                    <a:pt x="306" y="755"/>
                  </a:lnTo>
                  <a:lnTo>
                    <a:pt x="325" y="655"/>
                  </a:lnTo>
                  <a:lnTo>
                    <a:pt x="365" y="536"/>
                  </a:lnTo>
                  <a:lnTo>
                    <a:pt x="443" y="461"/>
                  </a:lnTo>
                  <a:lnTo>
                    <a:pt x="497" y="342"/>
                  </a:lnTo>
                  <a:lnTo>
                    <a:pt x="542" y="188"/>
                  </a:lnTo>
                  <a:lnTo>
                    <a:pt x="517" y="84"/>
                  </a:lnTo>
                  <a:lnTo>
                    <a:pt x="483" y="15"/>
                  </a:lnTo>
                  <a:lnTo>
                    <a:pt x="400" y="0"/>
                  </a:lnTo>
                  <a:lnTo>
                    <a:pt x="443"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5" name="Freeform 69"/>
            <p:cNvSpPr>
              <a:spLocks/>
            </p:cNvSpPr>
            <p:nvPr/>
          </p:nvSpPr>
          <p:spPr bwMode="auto">
            <a:xfrm>
              <a:off x="9037638" y="2841625"/>
              <a:ext cx="1127125" cy="768350"/>
            </a:xfrm>
            <a:custGeom>
              <a:avLst/>
              <a:gdLst>
                <a:gd name="T0" fmla="*/ 710 w 710"/>
                <a:gd name="T1" fmla="*/ 424 h 484"/>
                <a:gd name="T2" fmla="*/ 560 w 710"/>
                <a:gd name="T3" fmla="*/ 409 h 484"/>
                <a:gd name="T4" fmla="*/ 440 w 710"/>
                <a:gd name="T5" fmla="*/ 365 h 484"/>
                <a:gd name="T6" fmla="*/ 345 w 710"/>
                <a:gd name="T7" fmla="*/ 305 h 484"/>
                <a:gd name="T8" fmla="*/ 285 w 710"/>
                <a:gd name="T9" fmla="*/ 251 h 484"/>
                <a:gd name="T10" fmla="*/ 255 w 710"/>
                <a:gd name="T11" fmla="*/ 143 h 484"/>
                <a:gd name="T12" fmla="*/ 255 w 710"/>
                <a:gd name="T13" fmla="*/ 9 h 484"/>
                <a:gd name="T14" fmla="*/ 225 w 710"/>
                <a:gd name="T15" fmla="*/ 0 h 484"/>
                <a:gd name="T16" fmla="*/ 210 w 710"/>
                <a:gd name="T17" fmla="*/ 119 h 484"/>
                <a:gd name="T18" fmla="*/ 215 w 710"/>
                <a:gd name="T19" fmla="*/ 188 h 484"/>
                <a:gd name="T20" fmla="*/ 230 w 710"/>
                <a:gd name="T21" fmla="*/ 251 h 484"/>
                <a:gd name="T22" fmla="*/ 155 w 710"/>
                <a:gd name="T23" fmla="*/ 178 h 484"/>
                <a:gd name="T24" fmla="*/ 95 w 710"/>
                <a:gd name="T25" fmla="*/ 88 h 484"/>
                <a:gd name="T26" fmla="*/ 80 w 710"/>
                <a:gd name="T27" fmla="*/ 119 h 484"/>
                <a:gd name="T28" fmla="*/ 120 w 710"/>
                <a:gd name="T29" fmla="*/ 192 h 484"/>
                <a:gd name="T30" fmla="*/ 195 w 710"/>
                <a:gd name="T31" fmla="*/ 291 h 484"/>
                <a:gd name="T32" fmla="*/ 60 w 710"/>
                <a:gd name="T33" fmla="*/ 282 h 484"/>
                <a:gd name="T34" fmla="*/ 0 w 710"/>
                <a:gd name="T35" fmla="*/ 291 h 484"/>
                <a:gd name="T36" fmla="*/ 15 w 710"/>
                <a:gd name="T37" fmla="*/ 326 h 484"/>
                <a:gd name="T38" fmla="*/ 125 w 710"/>
                <a:gd name="T39" fmla="*/ 336 h 484"/>
                <a:gd name="T40" fmla="*/ 215 w 710"/>
                <a:gd name="T41" fmla="*/ 340 h 484"/>
                <a:gd name="T42" fmla="*/ 110 w 710"/>
                <a:gd name="T43" fmla="*/ 380 h 484"/>
                <a:gd name="T44" fmla="*/ 30 w 710"/>
                <a:gd name="T45" fmla="*/ 430 h 484"/>
                <a:gd name="T46" fmla="*/ 20 w 710"/>
                <a:gd name="T47" fmla="*/ 459 h 484"/>
                <a:gd name="T48" fmla="*/ 45 w 710"/>
                <a:gd name="T49" fmla="*/ 484 h 484"/>
                <a:gd name="T50" fmla="*/ 95 w 710"/>
                <a:gd name="T51" fmla="*/ 439 h 484"/>
                <a:gd name="T52" fmla="*/ 170 w 710"/>
                <a:gd name="T53" fmla="*/ 409 h 484"/>
                <a:gd name="T54" fmla="*/ 270 w 710"/>
                <a:gd name="T55" fmla="*/ 365 h 484"/>
                <a:gd name="T56" fmla="*/ 320 w 710"/>
                <a:gd name="T57" fmla="*/ 370 h 484"/>
                <a:gd name="T58" fmla="*/ 435 w 710"/>
                <a:gd name="T59" fmla="*/ 415 h 484"/>
                <a:gd name="T60" fmla="*/ 525 w 710"/>
                <a:gd name="T61" fmla="*/ 459 h 484"/>
                <a:gd name="T62" fmla="*/ 705 w 710"/>
                <a:gd name="T63" fmla="*/ 484 h 484"/>
                <a:gd name="T64" fmla="*/ 710 w 710"/>
                <a:gd name="T65" fmla="*/ 42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0" h="484">
                  <a:moveTo>
                    <a:pt x="710" y="424"/>
                  </a:moveTo>
                  <a:lnTo>
                    <a:pt x="560" y="409"/>
                  </a:lnTo>
                  <a:lnTo>
                    <a:pt x="440" y="365"/>
                  </a:lnTo>
                  <a:lnTo>
                    <a:pt x="345" y="305"/>
                  </a:lnTo>
                  <a:lnTo>
                    <a:pt x="285" y="251"/>
                  </a:lnTo>
                  <a:lnTo>
                    <a:pt x="255" y="143"/>
                  </a:lnTo>
                  <a:lnTo>
                    <a:pt x="255" y="9"/>
                  </a:lnTo>
                  <a:lnTo>
                    <a:pt x="225" y="0"/>
                  </a:lnTo>
                  <a:lnTo>
                    <a:pt x="210" y="119"/>
                  </a:lnTo>
                  <a:lnTo>
                    <a:pt x="215" y="188"/>
                  </a:lnTo>
                  <a:lnTo>
                    <a:pt x="230" y="251"/>
                  </a:lnTo>
                  <a:lnTo>
                    <a:pt x="155" y="178"/>
                  </a:lnTo>
                  <a:lnTo>
                    <a:pt x="95" y="88"/>
                  </a:lnTo>
                  <a:lnTo>
                    <a:pt x="80" y="119"/>
                  </a:lnTo>
                  <a:lnTo>
                    <a:pt x="120" y="192"/>
                  </a:lnTo>
                  <a:lnTo>
                    <a:pt x="195" y="291"/>
                  </a:lnTo>
                  <a:lnTo>
                    <a:pt x="60" y="282"/>
                  </a:lnTo>
                  <a:lnTo>
                    <a:pt x="0" y="291"/>
                  </a:lnTo>
                  <a:lnTo>
                    <a:pt x="15" y="326"/>
                  </a:lnTo>
                  <a:lnTo>
                    <a:pt x="125" y="336"/>
                  </a:lnTo>
                  <a:lnTo>
                    <a:pt x="215" y="340"/>
                  </a:lnTo>
                  <a:lnTo>
                    <a:pt x="110" y="380"/>
                  </a:lnTo>
                  <a:lnTo>
                    <a:pt x="30" y="430"/>
                  </a:lnTo>
                  <a:lnTo>
                    <a:pt x="20" y="459"/>
                  </a:lnTo>
                  <a:lnTo>
                    <a:pt x="45" y="484"/>
                  </a:lnTo>
                  <a:lnTo>
                    <a:pt x="95" y="439"/>
                  </a:lnTo>
                  <a:lnTo>
                    <a:pt x="170" y="409"/>
                  </a:lnTo>
                  <a:lnTo>
                    <a:pt x="270" y="365"/>
                  </a:lnTo>
                  <a:lnTo>
                    <a:pt x="320" y="370"/>
                  </a:lnTo>
                  <a:lnTo>
                    <a:pt x="435" y="415"/>
                  </a:lnTo>
                  <a:lnTo>
                    <a:pt x="525" y="459"/>
                  </a:lnTo>
                  <a:lnTo>
                    <a:pt x="705" y="484"/>
                  </a:lnTo>
                  <a:lnTo>
                    <a:pt x="710" y="4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6" name="Freeform 70"/>
            <p:cNvSpPr>
              <a:spLocks/>
            </p:cNvSpPr>
            <p:nvPr/>
          </p:nvSpPr>
          <p:spPr bwMode="auto">
            <a:xfrm>
              <a:off x="10612438" y="3613150"/>
              <a:ext cx="1589088" cy="862013"/>
            </a:xfrm>
            <a:custGeom>
              <a:avLst/>
              <a:gdLst>
                <a:gd name="T0" fmla="*/ 30 w 1001"/>
                <a:gd name="T1" fmla="*/ 0 h 543"/>
                <a:gd name="T2" fmla="*/ 190 w 1001"/>
                <a:gd name="T3" fmla="*/ 119 h 543"/>
                <a:gd name="T4" fmla="*/ 325 w 1001"/>
                <a:gd name="T5" fmla="*/ 213 h 543"/>
                <a:gd name="T6" fmla="*/ 475 w 1001"/>
                <a:gd name="T7" fmla="*/ 254 h 543"/>
                <a:gd name="T8" fmla="*/ 645 w 1001"/>
                <a:gd name="T9" fmla="*/ 284 h 543"/>
                <a:gd name="T10" fmla="*/ 885 w 1001"/>
                <a:gd name="T11" fmla="*/ 213 h 543"/>
                <a:gd name="T12" fmla="*/ 955 w 1001"/>
                <a:gd name="T13" fmla="*/ 164 h 543"/>
                <a:gd name="T14" fmla="*/ 970 w 1001"/>
                <a:gd name="T15" fmla="*/ 200 h 543"/>
                <a:gd name="T16" fmla="*/ 855 w 1001"/>
                <a:gd name="T17" fmla="*/ 269 h 543"/>
                <a:gd name="T18" fmla="*/ 790 w 1001"/>
                <a:gd name="T19" fmla="*/ 288 h 543"/>
                <a:gd name="T20" fmla="*/ 925 w 1001"/>
                <a:gd name="T21" fmla="*/ 299 h 543"/>
                <a:gd name="T22" fmla="*/ 1001 w 1001"/>
                <a:gd name="T23" fmla="*/ 299 h 543"/>
                <a:gd name="T24" fmla="*/ 1001 w 1001"/>
                <a:gd name="T25" fmla="*/ 334 h 543"/>
                <a:gd name="T26" fmla="*/ 865 w 1001"/>
                <a:gd name="T27" fmla="*/ 343 h 543"/>
                <a:gd name="T28" fmla="*/ 775 w 1001"/>
                <a:gd name="T29" fmla="*/ 334 h 543"/>
                <a:gd name="T30" fmla="*/ 870 w 1001"/>
                <a:gd name="T31" fmla="*/ 403 h 543"/>
                <a:gd name="T32" fmla="*/ 930 w 1001"/>
                <a:gd name="T33" fmla="*/ 422 h 543"/>
                <a:gd name="T34" fmla="*/ 885 w 1001"/>
                <a:gd name="T35" fmla="*/ 468 h 543"/>
                <a:gd name="T36" fmla="*/ 795 w 1001"/>
                <a:gd name="T37" fmla="*/ 408 h 543"/>
                <a:gd name="T38" fmla="*/ 720 w 1001"/>
                <a:gd name="T39" fmla="*/ 359 h 543"/>
                <a:gd name="T40" fmla="*/ 750 w 1001"/>
                <a:gd name="T41" fmla="*/ 462 h 543"/>
                <a:gd name="T42" fmla="*/ 835 w 1001"/>
                <a:gd name="T43" fmla="*/ 527 h 543"/>
                <a:gd name="T44" fmla="*/ 810 w 1001"/>
                <a:gd name="T45" fmla="*/ 543 h 543"/>
                <a:gd name="T46" fmla="*/ 715 w 1001"/>
                <a:gd name="T47" fmla="*/ 493 h 543"/>
                <a:gd name="T48" fmla="*/ 655 w 1001"/>
                <a:gd name="T49" fmla="*/ 393 h 543"/>
                <a:gd name="T50" fmla="*/ 625 w 1001"/>
                <a:gd name="T51" fmla="*/ 349 h 543"/>
                <a:gd name="T52" fmla="*/ 475 w 1001"/>
                <a:gd name="T53" fmla="*/ 334 h 543"/>
                <a:gd name="T54" fmla="*/ 285 w 1001"/>
                <a:gd name="T55" fmla="*/ 284 h 543"/>
                <a:gd name="T56" fmla="*/ 130 w 1001"/>
                <a:gd name="T57" fmla="*/ 169 h 543"/>
                <a:gd name="T58" fmla="*/ 30 w 1001"/>
                <a:gd name="T59" fmla="*/ 79 h 543"/>
                <a:gd name="T60" fmla="*/ 0 w 1001"/>
                <a:gd name="T61" fmla="*/ 50 h 543"/>
                <a:gd name="T62" fmla="*/ 30 w 1001"/>
                <a:gd name="T6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1" h="543">
                  <a:moveTo>
                    <a:pt x="30" y="0"/>
                  </a:moveTo>
                  <a:lnTo>
                    <a:pt x="190" y="119"/>
                  </a:lnTo>
                  <a:lnTo>
                    <a:pt x="325" y="213"/>
                  </a:lnTo>
                  <a:lnTo>
                    <a:pt x="475" y="254"/>
                  </a:lnTo>
                  <a:lnTo>
                    <a:pt x="645" y="284"/>
                  </a:lnTo>
                  <a:lnTo>
                    <a:pt x="885" y="213"/>
                  </a:lnTo>
                  <a:lnTo>
                    <a:pt x="955" y="164"/>
                  </a:lnTo>
                  <a:lnTo>
                    <a:pt x="970" y="200"/>
                  </a:lnTo>
                  <a:lnTo>
                    <a:pt x="855" y="269"/>
                  </a:lnTo>
                  <a:lnTo>
                    <a:pt x="790" y="288"/>
                  </a:lnTo>
                  <a:lnTo>
                    <a:pt x="925" y="299"/>
                  </a:lnTo>
                  <a:lnTo>
                    <a:pt x="1001" y="299"/>
                  </a:lnTo>
                  <a:lnTo>
                    <a:pt x="1001" y="334"/>
                  </a:lnTo>
                  <a:lnTo>
                    <a:pt x="865" y="343"/>
                  </a:lnTo>
                  <a:lnTo>
                    <a:pt x="775" y="334"/>
                  </a:lnTo>
                  <a:lnTo>
                    <a:pt x="870" y="403"/>
                  </a:lnTo>
                  <a:lnTo>
                    <a:pt x="930" y="422"/>
                  </a:lnTo>
                  <a:lnTo>
                    <a:pt x="885" y="468"/>
                  </a:lnTo>
                  <a:lnTo>
                    <a:pt x="795" y="408"/>
                  </a:lnTo>
                  <a:lnTo>
                    <a:pt x="720" y="359"/>
                  </a:lnTo>
                  <a:lnTo>
                    <a:pt x="750" y="462"/>
                  </a:lnTo>
                  <a:lnTo>
                    <a:pt x="835" y="527"/>
                  </a:lnTo>
                  <a:lnTo>
                    <a:pt x="810" y="543"/>
                  </a:lnTo>
                  <a:lnTo>
                    <a:pt x="715" y="493"/>
                  </a:lnTo>
                  <a:lnTo>
                    <a:pt x="655" y="393"/>
                  </a:lnTo>
                  <a:lnTo>
                    <a:pt x="625" y="349"/>
                  </a:lnTo>
                  <a:lnTo>
                    <a:pt x="475" y="334"/>
                  </a:lnTo>
                  <a:lnTo>
                    <a:pt x="285" y="284"/>
                  </a:lnTo>
                  <a:lnTo>
                    <a:pt x="130" y="169"/>
                  </a:lnTo>
                  <a:lnTo>
                    <a:pt x="30" y="79"/>
                  </a:lnTo>
                  <a:lnTo>
                    <a:pt x="0" y="5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7" name="Freeform 71"/>
            <p:cNvSpPr>
              <a:spLocks/>
            </p:cNvSpPr>
            <p:nvPr/>
          </p:nvSpPr>
          <p:spPr bwMode="auto">
            <a:xfrm>
              <a:off x="9285288" y="5067300"/>
              <a:ext cx="849313" cy="1354138"/>
            </a:xfrm>
            <a:custGeom>
              <a:avLst/>
              <a:gdLst>
                <a:gd name="T0" fmla="*/ 445 w 535"/>
                <a:gd name="T1" fmla="*/ 14 h 853"/>
                <a:gd name="T2" fmla="*/ 345 w 535"/>
                <a:gd name="T3" fmla="*/ 133 h 853"/>
                <a:gd name="T4" fmla="*/ 270 w 535"/>
                <a:gd name="T5" fmla="*/ 228 h 853"/>
                <a:gd name="T6" fmla="*/ 250 w 535"/>
                <a:gd name="T7" fmla="*/ 311 h 853"/>
                <a:gd name="T8" fmla="*/ 255 w 535"/>
                <a:gd name="T9" fmla="*/ 391 h 853"/>
                <a:gd name="T10" fmla="*/ 295 w 535"/>
                <a:gd name="T11" fmla="*/ 480 h 853"/>
                <a:gd name="T12" fmla="*/ 360 w 535"/>
                <a:gd name="T13" fmla="*/ 585 h 853"/>
                <a:gd name="T14" fmla="*/ 415 w 535"/>
                <a:gd name="T15" fmla="*/ 669 h 853"/>
                <a:gd name="T16" fmla="*/ 430 w 535"/>
                <a:gd name="T17" fmla="*/ 733 h 853"/>
                <a:gd name="T18" fmla="*/ 340 w 535"/>
                <a:gd name="T19" fmla="*/ 714 h 853"/>
                <a:gd name="T20" fmla="*/ 205 w 535"/>
                <a:gd name="T21" fmla="*/ 704 h 853"/>
                <a:gd name="T22" fmla="*/ 75 w 535"/>
                <a:gd name="T23" fmla="*/ 733 h 853"/>
                <a:gd name="T24" fmla="*/ 0 w 535"/>
                <a:gd name="T25" fmla="*/ 779 h 853"/>
                <a:gd name="T26" fmla="*/ 30 w 535"/>
                <a:gd name="T27" fmla="*/ 833 h 853"/>
                <a:gd name="T28" fmla="*/ 100 w 535"/>
                <a:gd name="T29" fmla="*/ 853 h 853"/>
                <a:gd name="T30" fmla="*/ 150 w 535"/>
                <a:gd name="T31" fmla="*/ 804 h 853"/>
                <a:gd name="T32" fmla="*/ 220 w 535"/>
                <a:gd name="T33" fmla="*/ 773 h 853"/>
                <a:gd name="T34" fmla="*/ 300 w 535"/>
                <a:gd name="T35" fmla="*/ 773 h 853"/>
                <a:gd name="T36" fmla="*/ 400 w 535"/>
                <a:gd name="T37" fmla="*/ 792 h 853"/>
                <a:gd name="T38" fmla="*/ 450 w 535"/>
                <a:gd name="T39" fmla="*/ 833 h 853"/>
                <a:gd name="T40" fmla="*/ 510 w 535"/>
                <a:gd name="T41" fmla="*/ 833 h 853"/>
                <a:gd name="T42" fmla="*/ 535 w 535"/>
                <a:gd name="T43" fmla="*/ 792 h 853"/>
                <a:gd name="T44" fmla="*/ 535 w 535"/>
                <a:gd name="T45" fmla="*/ 748 h 853"/>
                <a:gd name="T46" fmla="*/ 490 w 535"/>
                <a:gd name="T47" fmla="*/ 698 h 853"/>
                <a:gd name="T48" fmla="*/ 430 w 535"/>
                <a:gd name="T49" fmla="*/ 600 h 853"/>
                <a:gd name="T50" fmla="*/ 370 w 535"/>
                <a:gd name="T51" fmla="*/ 505 h 853"/>
                <a:gd name="T52" fmla="*/ 315 w 535"/>
                <a:gd name="T53" fmla="*/ 401 h 853"/>
                <a:gd name="T54" fmla="*/ 315 w 535"/>
                <a:gd name="T55" fmla="*/ 297 h 853"/>
                <a:gd name="T56" fmla="*/ 345 w 535"/>
                <a:gd name="T57" fmla="*/ 238 h 853"/>
                <a:gd name="T58" fmla="*/ 420 w 535"/>
                <a:gd name="T59" fmla="*/ 163 h 853"/>
                <a:gd name="T60" fmla="*/ 480 w 535"/>
                <a:gd name="T61" fmla="*/ 108 h 853"/>
                <a:gd name="T62" fmla="*/ 525 w 535"/>
                <a:gd name="T63" fmla="*/ 59 h 853"/>
                <a:gd name="T64" fmla="*/ 475 w 535"/>
                <a:gd name="T65" fmla="*/ 0 h 853"/>
                <a:gd name="T66" fmla="*/ 445 w 535"/>
                <a:gd name="T67" fmla="*/ 14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853">
                  <a:moveTo>
                    <a:pt x="445" y="14"/>
                  </a:moveTo>
                  <a:lnTo>
                    <a:pt x="345" y="133"/>
                  </a:lnTo>
                  <a:lnTo>
                    <a:pt x="270" y="228"/>
                  </a:lnTo>
                  <a:lnTo>
                    <a:pt x="250" y="311"/>
                  </a:lnTo>
                  <a:lnTo>
                    <a:pt x="255" y="391"/>
                  </a:lnTo>
                  <a:lnTo>
                    <a:pt x="295" y="480"/>
                  </a:lnTo>
                  <a:lnTo>
                    <a:pt x="360" y="585"/>
                  </a:lnTo>
                  <a:lnTo>
                    <a:pt x="415" y="669"/>
                  </a:lnTo>
                  <a:lnTo>
                    <a:pt x="430" y="733"/>
                  </a:lnTo>
                  <a:lnTo>
                    <a:pt x="340" y="714"/>
                  </a:lnTo>
                  <a:lnTo>
                    <a:pt x="205" y="704"/>
                  </a:lnTo>
                  <a:lnTo>
                    <a:pt x="75" y="733"/>
                  </a:lnTo>
                  <a:lnTo>
                    <a:pt x="0" y="779"/>
                  </a:lnTo>
                  <a:lnTo>
                    <a:pt x="30" y="833"/>
                  </a:lnTo>
                  <a:lnTo>
                    <a:pt x="100" y="853"/>
                  </a:lnTo>
                  <a:lnTo>
                    <a:pt x="150" y="804"/>
                  </a:lnTo>
                  <a:lnTo>
                    <a:pt x="220" y="773"/>
                  </a:lnTo>
                  <a:lnTo>
                    <a:pt x="300" y="773"/>
                  </a:lnTo>
                  <a:lnTo>
                    <a:pt x="400" y="792"/>
                  </a:lnTo>
                  <a:lnTo>
                    <a:pt x="450" y="833"/>
                  </a:lnTo>
                  <a:lnTo>
                    <a:pt x="510" y="833"/>
                  </a:lnTo>
                  <a:lnTo>
                    <a:pt x="535" y="792"/>
                  </a:lnTo>
                  <a:lnTo>
                    <a:pt x="535" y="748"/>
                  </a:lnTo>
                  <a:lnTo>
                    <a:pt x="490" y="698"/>
                  </a:lnTo>
                  <a:lnTo>
                    <a:pt x="430" y="600"/>
                  </a:lnTo>
                  <a:lnTo>
                    <a:pt x="370" y="505"/>
                  </a:lnTo>
                  <a:lnTo>
                    <a:pt x="315" y="401"/>
                  </a:lnTo>
                  <a:lnTo>
                    <a:pt x="315" y="297"/>
                  </a:lnTo>
                  <a:lnTo>
                    <a:pt x="345" y="238"/>
                  </a:lnTo>
                  <a:lnTo>
                    <a:pt x="420" y="163"/>
                  </a:lnTo>
                  <a:lnTo>
                    <a:pt x="480" y="108"/>
                  </a:lnTo>
                  <a:lnTo>
                    <a:pt x="525" y="59"/>
                  </a:lnTo>
                  <a:lnTo>
                    <a:pt x="475" y="0"/>
                  </a:lnTo>
                  <a:lnTo>
                    <a:pt x="44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8" name="Freeform 72"/>
            <p:cNvSpPr>
              <a:spLocks/>
            </p:cNvSpPr>
            <p:nvPr/>
          </p:nvSpPr>
          <p:spPr bwMode="auto">
            <a:xfrm>
              <a:off x="10139363" y="5113338"/>
              <a:ext cx="915988" cy="1731963"/>
            </a:xfrm>
            <a:custGeom>
              <a:avLst/>
              <a:gdLst>
                <a:gd name="T0" fmla="*/ 135 w 577"/>
                <a:gd name="T1" fmla="*/ 36 h 1091"/>
                <a:gd name="T2" fmla="*/ 120 w 577"/>
                <a:gd name="T3" fmla="*/ 214 h 1091"/>
                <a:gd name="T4" fmla="*/ 120 w 577"/>
                <a:gd name="T5" fmla="*/ 333 h 1091"/>
                <a:gd name="T6" fmla="*/ 145 w 577"/>
                <a:gd name="T7" fmla="*/ 452 h 1091"/>
                <a:gd name="T8" fmla="*/ 203 w 577"/>
                <a:gd name="T9" fmla="*/ 556 h 1091"/>
                <a:gd name="T10" fmla="*/ 293 w 577"/>
                <a:gd name="T11" fmla="*/ 660 h 1091"/>
                <a:gd name="T12" fmla="*/ 388 w 577"/>
                <a:gd name="T13" fmla="*/ 734 h 1091"/>
                <a:gd name="T14" fmla="*/ 462 w 577"/>
                <a:gd name="T15" fmla="*/ 780 h 1091"/>
                <a:gd name="T16" fmla="*/ 547 w 577"/>
                <a:gd name="T17" fmla="*/ 790 h 1091"/>
                <a:gd name="T18" fmla="*/ 577 w 577"/>
                <a:gd name="T19" fmla="*/ 834 h 1091"/>
                <a:gd name="T20" fmla="*/ 577 w 577"/>
                <a:gd name="T21" fmla="*/ 869 h 1091"/>
                <a:gd name="T22" fmla="*/ 522 w 577"/>
                <a:gd name="T23" fmla="*/ 899 h 1091"/>
                <a:gd name="T24" fmla="*/ 462 w 577"/>
                <a:gd name="T25" fmla="*/ 924 h 1091"/>
                <a:gd name="T26" fmla="*/ 403 w 577"/>
                <a:gd name="T27" fmla="*/ 938 h 1091"/>
                <a:gd name="T28" fmla="*/ 308 w 577"/>
                <a:gd name="T29" fmla="*/ 997 h 1091"/>
                <a:gd name="T30" fmla="*/ 278 w 577"/>
                <a:gd name="T31" fmla="*/ 1043 h 1091"/>
                <a:gd name="T32" fmla="*/ 268 w 577"/>
                <a:gd name="T33" fmla="*/ 1091 h 1091"/>
                <a:gd name="T34" fmla="*/ 208 w 577"/>
                <a:gd name="T35" fmla="*/ 1087 h 1091"/>
                <a:gd name="T36" fmla="*/ 148 w 577"/>
                <a:gd name="T37" fmla="*/ 1043 h 1091"/>
                <a:gd name="T38" fmla="*/ 208 w 577"/>
                <a:gd name="T39" fmla="*/ 983 h 1091"/>
                <a:gd name="T40" fmla="*/ 263 w 577"/>
                <a:gd name="T41" fmla="*/ 938 h 1091"/>
                <a:gd name="T42" fmla="*/ 353 w 577"/>
                <a:gd name="T43" fmla="*/ 899 h 1091"/>
                <a:gd name="T44" fmla="*/ 418 w 577"/>
                <a:gd name="T45" fmla="*/ 878 h 1091"/>
                <a:gd name="T46" fmla="*/ 502 w 577"/>
                <a:gd name="T47" fmla="*/ 853 h 1091"/>
                <a:gd name="T48" fmla="*/ 358 w 577"/>
                <a:gd name="T49" fmla="*/ 804 h 1091"/>
                <a:gd name="T50" fmla="*/ 253 w 577"/>
                <a:gd name="T51" fmla="*/ 721 h 1091"/>
                <a:gd name="T52" fmla="*/ 178 w 577"/>
                <a:gd name="T53" fmla="*/ 631 h 1091"/>
                <a:gd name="T54" fmla="*/ 115 w 577"/>
                <a:gd name="T55" fmla="*/ 537 h 1091"/>
                <a:gd name="T56" fmla="*/ 70 w 577"/>
                <a:gd name="T57" fmla="*/ 418 h 1091"/>
                <a:gd name="T58" fmla="*/ 25 w 577"/>
                <a:gd name="T59" fmla="*/ 284 h 1091"/>
                <a:gd name="T60" fmla="*/ 0 w 577"/>
                <a:gd name="T61" fmla="*/ 155 h 1091"/>
                <a:gd name="T62" fmla="*/ 0 w 577"/>
                <a:gd name="T63" fmla="*/ 46 h 1091"/>
                <a:gd name="T64" fmla="*/ 45 w 577"/>
                <a:gd name="T65" fmla="*/ 6 h 1091"/>
                <a:gd name="T66" fmla="*/ 115 w 577"/>
                <a:gd name="T67" fmla="*/ 0 h 1091"/>
                <a:gd name="T68" fmla="*/ 135 w 577"/>
                <a:gd name="T69" fmla="*/ 36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7" h="1091">
                  <a:moveTo>
                    <a:pt x="135" y="36"/>
                  </a:moveTo>
                  <a:lnTo>
                    <a:pt x="120" y="214"/>
                  </a:lnTo>
                  <a:lnTo>
                    <a:pt x="120" y="333"/>
                  </a:lnTo>
                  <a:lnTo>
                    <a:pt x="145" y="452"/>
                  </a:lnTo>
                  <a:lnTo>
                    <a:pt x="203" y="556"/>
                  </a:lnTo>
                  <a:lnTo>
                    <a:pt x="293" y="660"/>
                  </a:lnTo>
                  <a:lnTo>
                    <a:pt x="388" y="734"/>
                  </a:lnTo>
                  <a:lnTo>
                    <a:pt x="462" y="780"/>
                  </a:lnTo>
                  <a:lnTo>
                    <a:pt x="547" y="790"/>
                  </a:lnTo>
                  <a:lnTo>
                    <a:pt x="577" y="834"/>
                  </a:lnTo>
                  <a:lnTo>
                    <a:pt x="577" y="869"/>
                  </a:lnTo>
                  <a:lnTo>
                    <a:pt x="522" y="899"/>
                  </a:lnTo>
                  <a:lnTo>
                    <a:pt x="462" y="924"/>
                  </a:lnTo>
                  <a:lnTo>
                    <a:pt x="403" y="938"/>
                  </a:lnTo>
                  <a:lnTo>
                    <a:pt x="308" y="997"/>
                  </a:lnTo>
                  <a:lnTo>
                    <a:pt x="278" y="1043"/>
                  </a:lnTo>
                  <a:lnTo>
                    <a:pt x="268" y="1091"/>
                  </a:lnTo>
                  <a:lnTo>
                    <a:pt x="208" y="1087"/>
                  </a:lnTo>
                  <a:lnTo>
                    <a:pt x="148" y="1043"/>
                  </a:lnTo>
                  <a:lnTo>
                    <a:pt x="208" y="983"/>
                  </a:lnTo>
                  <a:lnTo>
                    <a:pt x="263" y="938"/>
                  </a:lnTo>
                  <a:lnTo>
                    <a:pt x="353" y="899"/>
                  </a:lnTo>
                  <a:lnTo>
                    <a:pt x="418" y="878"/>
                  </a:lnTo>
                  <a:lnTo>
                    <a:pt x="502" y="853"/>
                  </a:lnTo>
                  <a:lnTo>
                    <a:pt x="358" y="804"/>
                  </a:lnTo>
                  <a:lnTo>
                    <a:pt x="253" y="721"/>
                  </a:lnTo>
                  <a:lnTo>
                    <a:pt x="178" y="631"/>
                  </a:lnTo>
                  <a:lnTo>
                    <a:pt x="115" y="537"/>
                  </a:lnTo>
                  <a:lnTo>
                    <a:pt x="70" y="418"/>
                  </a:lnTo>
                  <a:lnTo>
                    <a:pt x="25" y="284"/>
                  </a:lnTo>
                  <a:lnTo>
                    <a:pt x="0" y="155"/>
                  </a:lnTo>
                  <a:lnTo>
                    <a:pt x="0" y="46"/>
                  </a:lnTo>
                  <a:lnTo>
                    <a:pt x="45" y="6"/>
                  </a:lnTo>
                  <a:lnTo>
                    <a:pt x="115" y="0"/>
                  </a:lnTo>
                  <a:lnTo>
                    <a:pt x="13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54338565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74638" y="2125663"/>
            <a:ext cx="12161836" cy="3505199"/>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b="1" dirty="0">
                <a:gradFill>
                  <a:gsLst>
                    <a:gs pos="1250">
                      <a:srgbClr val="FFFFFF"/>
                    </a:gs>
                    <a:gs pos="100000">
                      <a:srgbClr val="FFFFFF"/>
                    </a:gs>
                  </a:gsLst>
                  <a:lin ang="5400000" scaled="0"/>
                </a:gradFill>
              </a:rPr>
              <a:t>Clarify roles and responsibilities. It must be clear who in the organization has the authority to make decisions, addresses how initiatives are evaluated and funded, is accountable for actions, and responsible for outcomes.</a:t>
            </a:r>
          </a:p>
        </p:txBody>
      </p:sp>
    </p:spTree>
    <p:extLst>
      <p:ext uri="{BB962C8B-B14F-4D97-AF65-F5344CB8AC3E}">
        <p14:creationId xmlns:p14="http://schemas.microsoft.com/office/powerpoint/2010/main" val="365975290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6 SSBIGov">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Kay Unkroth</External_x0020_Speaker>
    <Session_x0020_Code xmlns="2295e2e7-0eeb-498e-8716-217bb2ee6ee3">SPC206</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Kay Unkroth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0E0E81-8068-42B4-94AE-21EBB2709E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schemas.microsoft.com/office/infopath/2007/PartnerControls"/>
    <ds:schemaRef ds:uri="http://schemas.microsoft.com/office/2006/documentManagement/types"/>
    <ds:schemaRef ds:uri="http://www.w3.org/XML/1998/namespace"/>
    <ds:schemaRef ds:uri="http://purl.org/dc/terms/"/>
    <ds:schemaRef ds:uri="http://schemas.microsoft.com/sharepoint/v3"/>
    <ds:schemaRef ds:uri="http://purl.org/dc/elements/1.1/"/>
    <ds:schemaRef ds:uri="http://schemas.openxmlformats.org/package/2006/metadata/core-properties"/>
    <ds:schemaRef ds:uri="http://purl.org/dc/dcmitype/"/>
    <ds:schemaRef ds:uri="230e9df3-be65-4c73-a93b-d1236ebd677e"/>
    <ds:schemaRef ds:uri="032d541b-1b4e-4d91-93c7-b10533c52f73"/>
    <ds:schemaRef ds:uri="http://schemas.microsoft.com/office/2006/metadata/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SPC206 SSBIGov</Template>
  <TotalTime>1246</TotalTime>
  <Words>2737</Words>
  <Application>Microsoft Office PowerPoint</Application>
  <PresentationFormat>Custom</PresentationFormat>
  <Paragraphs>470</Paragraphs>
  <Slides>34</Slides>
  <Notes>10</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34</vt:i4>
      </vt:variant>
    </vt:vector>
  </HeadingPairs>
  <TitlesOfParts>
    <vt:vector size="39" baseType="lpstr">
      <vt:lpstr>SPC206 SSBIGov</vt:lpstr>
      <vt:lpstr>5-30072_SPC2012_IT-Pro_Template_16x9_Light</vt:lpstr>
      <vt:lpstr>SPC2012_IT-Pro_Template_16x9</vt:lpstr>
      <vt:lpstr>5-30072_SPC2012_Business_Template_16x9_Light</vt:lpstr>
      <vt:lpstr>Visio</vt:lpstr>
      <vt:lpstr>PowerPoint Presentation</vt:lpstr>
      <vt:lpstr>Self-Service Business Intelligence Governance</vt:lpstr>
      <vt:lpstr>Agenda</vt:lpstr>
      <vt:lpstr>Unleash the power of Self-Service BI while maintaining control and oversight.</vt:lpstr>
      <vt:lpstr>Self-Service BI without Control or Oversight</vt:lpstr>
      <vt:lpstr>Demo</vt:lpstr>
      <vt:lpstr>PowerPoint Presentation</vt:lpstr>
      <vt:lpstr>Self-Service BI can help you succeed.</vt:lpstr>
      <vt:lpstr>PowerPoint Presentation</vt:lpstr>
      <vt:lpstr>Clarifying Roles and Responsibilities</vt:lpstr>
      <vt:lpstr>PowerPoint Presentation</vt:lpstr>
      <vt:lpstr>Establishing Control and Oversight</vt:lpstr>
      <vt:lpstr>PowerPoint Presentation</vt:lpstr>
      <vt:lpstr>Mapping Users to Tools and Training Needs</vt:lpstr>
      <vt:lpstr>PowerPoint Presentation</vt:lpstr>
      <vt:lpstr>Demo</vt:lpstr>
      <vt:lpstr>Building the Data Infrastructure</vt:lpstr>
      <vt:lpstr>PowerPoint Presentation</vt:lpstr>
      <vt:lpstr>Enabling Seamless and Secure Collaboration</vt:lpstr>
      <vt:lpstr>PowerPoint Presentation</vt:lpstr>
      <vt:lpstr>Self-Service BI Reference Architecture Technology View</vt:lpstr>
      <vt:lpstr>Establishing a Self-Service BI Environment</vt:lpstr>
      <vt:lpstr>Taking Advantage of Workflows</vt:lpstr>
      <vt:lpstr>Enabling Managed Self-Service BI</vt:lpstr>
      <vt:lpstr>Management Dashboard Architecture</vt:lpstr>
      <vt:lpstr>Demo</vt:lpstr>
      <vt:lpstr>Managed Self-Service BI at the Next Level</vt:lpstr>
      <vt:lpstr>Spreadsheet Management  10:30 AM - 11:45 AM Islander Ballroom</vt:lpstr>
      <vt:lpstr>Self-Service BI to Enterprise BI</vt:lpstr>
      <vt:lpstr>Summary</vt:lpstr>
      <vt:lpstr>Related Content</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Self-Service Business Intelligence Governance</dc:title>
  <dc:subject>SharePoint Conference 2012</dc:subject>
  <dc:creator>Kay Unkroth</dc:creator>
  <cp:keywords>SharePoint Conference 2012</cp:keywords>
  <cp:lastModifiedBy>Erin Sanborn</cp:lastModifiedBy>
  <cp:revision>183</cp:revision>
  <dcterms:created xsi:type="dcterms:W3CDTF">2012-10-20T04:07:48Z</dcterms:created>
  <dcterms:modified xsi:type="dcterms:W3CDTF">2012-12-05T22:35:35Z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