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3.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8" r:id="rId6"/>
    <p:sldMasterId id="2147484231" r:id="rId7"/>
  </p:sldMasterIdLst>
  <p:notesMasterIdLst>
    <p:notesMasterId r:id="rId41"/>
  </p:notesMasterIdLst>
  <p:handoutMasterIdLst>
    <p:handoutMasterId r:id="rId42"/>
  </p:handoutMasterIdLst>
  <p:sldIdLst>
    <p:sldId id="1055" r:id="rId8"/>
    <p:sldId id="1054" r:id="rId9"/>
    <p:sldId id="1086" r:id="rId10"/>
    <p:sldId id="1100" r:id="rId11"/>
    <p:sldId id="1101" r:id="rId12"/>
    <p:sldId id="1103" r:id="rId13"/>
    <p:sldId id="1104" r:id="rId14"/>
    <p:sldId id="1105" r:id="rId15"/>
    <p:sldId id="1107" r:id="rId16"/>
    <p:sldId id="1108" r:id="rId17"/>
    <p:sldId id="1109" r:id="rId18"/>
    <p:sldId id="1110" r:id="rId19"/>
    <p:sldId id="1111" r:id="rId20"/>
    <p:sldId id="1112" r:id="rId21"/>
    <p:sldId id="1113" r:id="rId22"/>
    <p:sldId id="1079" r:id="rId23"/>
    <p:sldId id="1121" r:id="rId24"/>
    <p:sldId id="1090" r:id="rId25"/>
    <p:sldId id="1094" r:id="rId26"/>
    <p:sldId id="1114" r:id="rId27"/>
    <p:sldId id="1097" r:id="rId28"/>
    <p:sldId id="1082" r:id="rId29"/>
    <p:sldId id="1084" r:id="rId30"/>
    <p:sldId id="1115" r:id="rId31"/>
    <p:sldId id="1116" r:id="rId32"/>
    <p:sldId id="1117" r:id="rId33"/>
    <p:sldId id="1118" r:id="rId34"/>
    <p:sldId id="1080" r:id="rId35"/>
    <p:sldId id="1085" r:id="rId36"/>
    <p:sldId id="1120" r:id="rId37"/>
    <p:sldId id="1119" r:id="rId38"/>
    <p:sldId id="1122" r:id="rId39"/>
    <p:sldId id="1076" r:id="rId40"/>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2012-Developer-Template" id="{6DD5C800-9A2C-4823-B056-4AFFC9A97500}">
          <p14:sldIdLst>
            <p14:sldId id="1055"/>
            <p14:sldId id="1054"/>
            <p14:sldId id="1086"/>
            <p14:sldId id="1100"/>
            <p14:sldId id="1101"/>
            <p14:sldId id="1103"/>
            <p14:sldId id="1104"/>
            <p14:sldId id="1105"/>
            <p14:sldId id="1107"/>
            <p14:sldId id="1108"/>
            <p14:sldId id="1109"/>
            <p14:sldId id="1110"/>
            <p14:sldId id="1111"/>
            <p14:sldId id="1112"/>
            <p14:sldId id="1113"/>
            <p14:sldId id="1079"/>
            <p14:sldId id="1121"/>
            <p14:sldId id="1090"/>
            <p14:sldId id="1094"/>
            <p14:sldId id="1114"/>
            <p14:sldId id="1097"/>
            <p14:sldId id="1082"/>
            <p14:sldId id="1084"/>
            <p14:sldId id="1115"/>
            <p14:sldId id="1116"/>
            <p14:sldId id="1117"/>
            <p14:sldId id="1118"/>
            <p14:sldId id="1080"/>
            <p14:sldId id="1085"/>
            <p14:sldId id="1120"/>
            <p14:sldId id="1119"/>
            <p14:sldId id="1122"/>
            <p14:sldId id="1076"/>
          </p14:sldIdLst>
        </p14:section>
      </p14:sectionLst>
    </p:ext>
    <p:ext uri="{EFAFB233-063F-42B5-8137-9DF3F51BA10A}">
      <p15:sldGuideLst xmlns:p15="http://schemas.microsoft.com/office/powerpoint/2012/main" xmlns="">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915">
          <p15:clr>
            <a:srgbClr val="A4A3A4"/>
          </p15:clr>
        </p15:guide>
        <p15:guide id="9" pos="173">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3053">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Ted Pattison" initials="TP" lastIdx="1" clrIdx="2">
    <p:extLst>
      <p:ext uri="{19B8F6BF-5375-455C-9EA6-DF929625EA0E}">
        <p15:presenceInfo xmlns:p15="http://schemas.microsoft.com/office/powerpoint/2012/main" xmlns="" userId="c727e69cdb8827f3"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22F08"/>
    <a:srgbClr val="000000"/>
    <a:srgbClr val="002050"/>
    <a:srgbClr val="442359"/>
    <a:srgbClr val="333333"/>
    <a:srgbClr val="FFFFFF"/>
    <a:srgbClr val="505050"/>
    <a:srgbClr val="00FFFF"/>
    <a:srgbClr val="CC00CC"/>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5238" autoAdjust="0"/>
  </p:normalViewPr>
  <p:slideViewPr>
    <p:cSldViewPr>
      <p:cViewPr varScale="1">
        <p:scale>
          <a:sx n="39" d="100"/>
          <a:sy n="39" d="100"/>
        </p:scale>
        <p:origin x="-108" y="-726"/>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90" d="100"/>
        <a:sy n="90" d="100"/>
      </p:scale>
      <p:origin x="0" y="-5222"/>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handoutMaster" Target="handoutMasters/handoutMaster1.xml"/><Relationship Id="rId47" Type="http://schemas.openxmlformats.org/officeDocument/2006/relationships/tableStyles" Target="tableStyles.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a:t>
            </a:r>
            <a:r>
              <a:rPr lang="en-US"/>
              <a:t>- </a:t>
            </a:r>
            <a:r>
              <a:rPr lang="en-US" smtClean="0"/>
              <a:t>Developer</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Developer</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2472969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0414228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8:07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33</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38337766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1602312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22" name="Rectangle 2"/>
          <p:cNvSpPr>
            <a:spLocks noGrp="1" noRot="1" noChangeAspect="1" noChangeArrowheads="1" noTextEdit="1"/>
          </p:cNvSpPr>
          <p:nvPr>
            <p:ph type="sldImg"/>
          </p:nvPr>
        </p:nvSpPr>
        <p:spPr>
          <a:ln/>
        </p:spPr>
      </p:sp>
      <p:sp>
        <p:nvSpPr>
          <p:cNvPr id="491523" name="Rectangle 3"/>
          <p:cNvSpPr>
            <a:spLocks noGrp="1" noChangeArrowheads="1"/>
          </p:cNvSpPr>
          <p:nvPr>
            <p:ph type="body" idx="1"/>
          </p:nvPr>
        </p:nvSpPr>
        <p:spPr/>
        <p:txBody>
          <a:bodyPr>
            <a:normAutofit/>
          </a:bodyPr>
          <a:lstStyle/>
          <a:p>
            <a:endParaRPr lang="en-US" dirty="0"/>
          </a:p>
        </p:txBody>
      </p:sp>
      <p:sp>
        <p:nvSpPr>
          <p:cNvPr id="5" name="Date Placeholder 4"/>
          <p:cNvSpPr>
            <a:spLocks noGrp="1"/>
          </p:cNvSpPr>
          <p:nvPr>
            <p:ph type="dt" idx="11"/>
          </p:nvPr>
        </p:nvSpPr>
        <p:spPr>
          <a:xfrm>
            <a:off x="3884414" y="1"/>
            <a:ext cx="2972098" cy="456595"/>
          </a:xfrm>
          <a:prstGeom prst="rect">
            <a:avLst/>
          </a:prstGeom>
        </p:spPr>
        <p:txBody>
          <a:bodyPr lIns="86493" tIns="43247" rIns="86493" bIns="43247"/>
          <a:lstStyle/>
          <a:p>
            <a:r>
              <a:rPr lang="en-US" smtClean="0"/>
              <a:t>v2.0</a:t>
            </a:r>
            <a:endParaRPr lang="en-US"/>
          </a:p>
        </p:txBody>
      </p:sp>
    </p:spTree>
    <p:extLst>
      <p:ext uri="{BB962C8B-B14F-4D97-AF65-F5344CB8AC3E}">
        <p14:creationId xmlns:p14="http://schemas.microsoft.com/office/powerpoint/2010/main" val="3049705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444027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1038466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9093790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1318450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24707540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8.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8.jp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8.jp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Blank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Slide Title</a:t>
            </a:r>
            <a:endParaRPr lang="en-US" dirty="0"/>
          </a:p>
        </p:txBody>
      </p:sp>
    </p:spTree>
    <p:extLst>
      <p:ext uri="{BB962C8B-B14F-4D97-AF65-F5344CB8AC3E}">
        <p14:creationId xmlns:p14="http://schemas.microsoft.com/office/powerpoint/2010/main" val="118753506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154219754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346513326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340174193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90494917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30679305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387700458"/>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91277307"/>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213122462"/>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76761183"/>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05236483"/>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57393372"/>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49150949"/>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75896047"/>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38665578"/>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54477301"/>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56798068"/>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602888433"/>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8084323"/>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51319387"/>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1767609"/>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6683462"/>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707294"/>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642412380"/>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39232723"/>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38811964"/>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57697295"/>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52006302"/>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58223473"/>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07934268"/>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36239078"/>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372337552"/>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57300655"/>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75764291"/>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6.png"/><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18" Type="http://schemas.openxmlformats.org/officeDocument/2006/relationships/slideLayout" Target="../slideLayouts/slideLayout53.xml"/><Relationship Id="rId3" Type="http://schemas.openxmlformats.org/officeDocument/2006/relationships/slideLayout" Target="../slideLayouts/slideLayout38.xml"/><Relationship Id="rId21" Type="http://schemas.openxmlformats.org/officeDocument/2006/relationships/slideLayout" Target="../slideLayouts/slideLayout56.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17" Type="http://schemas.openxmlformats.org/officeDocument/2006/relationships/slideLayout" Target="../slideLayouts/slideLayout52.xml"/><Relationship Id="rId2" Type="http://schemas.openxmlformats.org/officeDocument/2006/relationships/slideLayout" Target="../slideLayouts/slideLayout37.xml"/><Relationship Id="rId16" Type="http://schemas.openxmlformats.org/officeDocument/2006/relationships/slideLayout" Target="../slideLayouts/slideLayout51.xml"/><Relationship Id="rId20" Type="http://schemas.openxmlformats.org/officeDocument/2006/relationships/slideLayout" Target="../slideLayouts/slideLayout55.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24" Type="http://schemas.openxmlformats.org/officeDocument/2006/relationships/image" Target="../media/image7.png"/><Relationship Id="rId5" Type="http://schemas.openxmlformats.org/officeDocument/2006/relationships/slideLayout" Target="../slideLayouts/slideLayout40.xml"/><Relationship Id="rId15" Type="http://schemas.openxmlformats.org/officeDocument/2006/relationships/slideLayout" Target="../slideLayouts/slideLayout50.xml"/><Relationship Id="rId23" Type="http://schemas.openxmlformats.org/officeDocument/2006/relationships/theme" Target="../theme/theme3.xml"/><Relationship Id="rId10" Type="http://schemas.openxmlformats.org/officeDocument/2006/relationships/slideLayout" Target="../slideLayouts/slideLayout45.xml"/><Relationship Id="rId19" Type="http://schemas.openxmlformats.org/officeDocument/2006/relationships/slideLayout" Target="../slideLayouts/slideLayout54.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slideLayout" Target="../slideLayouts/slideLayout49.xml"/><Relationship Id="rId22" Type="http://schemas.openxmlformats.org/officeDocument/2006/relationships/slideLayout" Target="../slideLayouts/slideLayout5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5.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image" Target="../media/image6.png"/><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theme" Target="../theme/theme4.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5">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 id="2147484206" r:id="rId12"/>
    <p:sldLayoutId id="2147484207" r:id="rId1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79171879"/>
      </p:ext>
    </p:extLst>
  </p:cSld>
  <p:clrMap bg1="dk1" tx1="lt1" bg2="dk2" tx2="lt2" accent1="accent1" accent2="accent2" accent3="accent3" accent4="accent4" accent5="accent5" accent6="accent6" hlink="hlink" folHlink="folHlink"/>
  <p:sldLayoutIdLst>
    <p:sldLayoutId id="2147484209" r:id="rId1"/>
    <p:sldLayoutId id="2147484210" r:id="rId2"/>
    <p:sldLayoutId id="2147484211" r:id="rId3"/>
    <p:sldLayoutId id="2147484212" r:id="rId4"/>
    <p:sldLayoutId id="2147484213" r:id="rId5"/>
    <p:sldLayoutId id="2147484214" r:id="rId6"/>
    <p:sldLayoutId id="2147484215" r:id="rId7"/>
    <p:sldLayoutId id="2147484216" r:id="rId8"/>
    <p:sldLayoutId id="2147484217" r:id="rId9"/>
    <p:sldLayoutId id="2147484218" r:id="rId10"/>
    <p:sldLayoutId id="2147484219" r:id="rId11"/>
    <p:sldLayoutId id="2147484220" r:id="rId12"/>
    <p:sldLayoutId id="2147484221" r:id="rId13"/>
    <p:sldLayoutId id="2147484222" r:id="rId14"/>
    <p:sldLayoutId id="2147484223" r:id="rId15"/>
    <p:sldLayoutId id="2147484224" r:id="rId16"/>
    <p:sldLayoutId id="2147484225" r:id="rId17"/>
    <p:sldLayoutId id="2147484226" r:id="rId18"/>
    <p:sldLayoutId id="2147484227" r:id="rId19"/>
    <p:sldLayoutId id="2147484228" r:id="rId20"/>
    <p:sldLayoutId id="2147484229" r:id="rId21"/>
    <p:sldLayoutId id="2147484230"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18987576"/>
      </p:ext>
    </p:extLst>
  </p:cSld>
  <p:clrMap bg1="lt1" tx1="dk1" bg2="lt2" tx2="dk2" accent1="accent1" accent2="accent2" accent3="accent3" accent4="accent4" accent5="accent5" accent6="accent6" hlink="hlink" folHlink="folHlink"/>
  <p:sldLayoutIdLst>
    <p:sldLayoutId id="2147484232" r:id="rId1"/>
    <p:sldLayoutId id="2147484233" r:id="rId2"/>
    <p:sldLayoutId id="2147484234" r:id="rId3"/>
    <p:sldLayoutId id="2147484235" r:id="rId4"/>
    <p:sldLayoutId id="2147484236" r:id="rId5"/>
    <p:sldLayoutId id="2147484237" r:id="rId6"/>
    <p:sldLayoutId id="2147484238" r:id="rId7"/>
    <p:sldLayoutId id="2147484239" r:id="rId8"/>
    <p:sldLayoutId id="2147484240" r:id="rId9"/>
    <p:sldLayoutId id="2147484241"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6.xml"/><Relationship Id="rId1" Type="http://schemas.openxmlformats.org/officeDocument/2006/relationships/slideLayout" Target="../slideLayouts/slideLayout3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34.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25.xml"/></Relationships>
</file>

<file path=ppt/slides/_rels/slide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myspc.sharepointconference.com/" TargetMode="External"/><Relationship Id="rId1" Type="http://schemas.openxmlformats.org/officeDocument/2006/relationships/slideLayout" Target="../slideLayouts/slideLayout67.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3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0"/>
          </p:nvPr>
        </p:nvSpPr>
        <p:spPr>
          <a:xfrm>
            <a:off x="274638" y="1212850"/>
            <a:ext cx="11887200" cy="2025650"/>
          </a:xfrm>
        </p:spPr>
        <p:txBody>
          <a:bodyPr/>
          <a:lstStyle/>
          <a:p>
            <a:r>
              <a:rPr lang="en-US" smtClean="0"/>
              <a:t>SharePoint-Hosted App</a:t>
            </a:r>
          </a:p>
          <a:p>
            <a:pPr lvl="1"/>
            <a:r>
              <a:rPr lang="en-US" smtClean="0"/>
              <a:t>App deployed to app web created under child site</a:t>
            </a:r>
          </a:p>
          <a:p>
            <a:endParaRPr lang="en-US" smtClean="0"/>
          </a:p>
          <a:p>
            <a:r>
              <a:rPr lang="en-US" smtClean="0"/>
              <a:t>Provider-Hosted App</a:t>
            </a:r>
          </a:p>
          <a:p>
            <a:pPr lvl="1"/>
            <a:r>
              <a:rPr lang="en-US" smtClean="0"/>
              <a:t>App deployed to remote web on remote web server</a:t>
            </a:r>
          </a:p>
          <a:p>
            <a:pPr lvl="1"/>
            <a:r>
              <a:rPr lang="en-US" smtClean="0"/>
              <a:t>Developer deploys remote web prior to app installation</a:t>
            </a:r>
          </a:p>
          <a:p>
            <a:endParaRPr lang="en-US" smtClean="0"/>
          </a:p>
          <a:p>
            <a:r>
              <a:rPr lang="en-US" smtClean="0"/>
              <a:t>Autohosted App</a:t>
            </a:r>
          </a:p>
          <a:p>
            <a:pPr lvl="1"/>
            <a:r>
              <a:rPr lang="en-US" smtClean="0"/>
              <a:t>App deployed to remote web in Office 365 environment</a:t>
            </a:r>
          </a:p>
          <a:p>
            <a:pPr lvl="1"/>
            <a:r>
              <a:rPr lang="en-US" smtClean="0"/>
              <a:t>Office 365 deploys remote web during app installation</a:t>
            </a:r>
            <a:endParaRPr lang="en-US" dirty="0" smtClean="0"/>
          </a:p>
        </p:txBody>
      </p:sp>
      <p:sp>
        <p:nvSpPr>
          <p:cNvPr id="2" name="Title 1"/>
          <p:cNvSpPr>
            <a:spLocks noGrp="1"/>
          </p:cNvSpPr>
          <p:nvPr>
            <p:ph type="title"/>
          </p:nvPr>
        </p:nvSpPr>
        <p:spPr/>
        <p:txBody>
          <a:bodyPr/>
          <a:lstStyle/>
          <a:p>
            <a:r>
              <a:rPr lang="en-US" smtClean="0"/>
              <a:t>App Hosting Models</a:t>
            </a:r>
            <a:endParaRPr lang="en-US" dirty="0"/>
          </a:p>
        </p:txBody>
      </p:sp>
    </p:spTree>
    <p:extLst>
      <p:ext uri="{BB962C8B-B14F-4D97-AF65-F5344CB8AC3E}">
        <p14:creationId xmlns:p14="http://schemas.microsoft.com/office/powerpoint/2010/main" val="4110105697"/>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0"/>
          </p:nvPr>
        </p:nvSpPr>
        <p:spPr>
          <a:xfrm>
            <a:off x="274638" y="1212850"/>
            <a:ext cx="11887200" cy="2025650"/>
          </a:xfrm>
        </p:spPr>
        <p:txBody>
          <a:bodyPr/>
          <a:lstStyle/>
          <a:p>
            <a:r>
              <a:rPr lang="en-US" smtClean="0"/>
              <a:t>Developer responsible for deploying remote web</a:t>
            </a:r>
          </a:p>
          <a:p>
            <a:pPr lvl="1"/>
            <a:r>
              <a:rPr lang="en-US" smtClean="0"/>
              <a:t>App deployed to remote web on remote web server</a:t>
            </a:r>
          </a:p>
          <a:p>
            <a:pPr lvl="1"/>
            <a:r>
              <a:rPr lang="en-US" smtClean="0"/>
              <a:t>Developer deploys remote web prior to app installation</a:t>
            </a:r>
          </a:p>
          <a:p>
            <a:pPr lvl="1"/>
            <a:r>
              <a:rPr lang="en-US" smtClean="0"/>
              <a:t>Developer often required to deploy database as well</a:t>
            </a:r>
          </a:p>
          <a:p>
            <a:endParaRPr lang="en-US" dirty="0"/>
          </a:p>
        </p:txBody>
      </p:sp>
      <p:sp>
        <p:nvSpPr>
          <p:cNvPr id="2" name="Title 1"/>
          <p:cNvSpPr>
            <a:spLocks noGrp="1"/>
          </p:cNvSpPr>
          <p:nvPr>
            <p:ph type="title"/>
          </p:nvPr>
        </p:nvSpPr>
        <p:spPr/>
        <p:txBody>
          <a:bodyPr/>
          <a:lstStyle/>
          <a:p>
            <a:r>
              <a:rPr lang="en-US" smtClean="0"/>
              <a:t>Provider-Hosted App</a:t>
            </a:r>
            <a:endParaRPr lang="en-US" dirty="0"/>
          </a:p>
        </p:txBody>
      </p:sp>
      <p:pic>
        <p:nvPicPr>
          <p:cNvPr id="5" name="Picture 4"/>
          <p:cNvPicPr>
            <a:picLocks noChangeAspect="1"/>
          </p:cNvPicPr>
          <p:nvPr/>
        </p:nvPicPr>
        <p:blipFill>
          <a:blip r:embed="rId2"/>
          <a:stretch>
            <a:fillRect/>
          </a:stretch>
        </p:blipFill>
        <p:spPr>
          <a:xfrm>
            <a:off x="3447858" y="3419545"/>
            <a:ext cx="5540760" cy="326411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50251414"/>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343001"/>
          </a:xfrm>
        </p:spPr>
        <p:txBody>
          <a:bodyPr/>
          <a:lstStyle/>
          <a:p>
            <a:r>
              <a:rPr lang="en-US" dirty="0" smtClean="0"/>
              <a:t>In </a:t>
            </a:r>
            <a:r>
              <a:rPr lang="en-US" dirty="0"/>
              <a:t>which scenarios is </a:t>
            </a:r>
            <a:r>
              <a:rPr lang="en-US" dirty="0" smtClean="0"/>
              <a:t>external authentication </a:t>
            </a:r>
            <a:r>
              <a:rPr lang="en-US" dirty="0"/>
              <a:t>used?</a:t>
            </a:r>
          </a:p>
          <a:p>
            <a:pPr lvl="1"/>
            <a:r>
              <a:rPr lang="en-US" dirty="0" smtClean="0"/>
              <a:t>Calls to SharePoint from server-side code running in the remote web</a:t>
            </a:r>
          </a:p>
          <a:p>
            <a:endParaRPr lang="en-US" dirty="0" smtClean="0"/>
          </a:p>
          <a:p>
            <a:r>
              <a:rPr lang="en-US" dirty="0" smtClean="0"/>
              <a:t>How </a:t>
            </a:r>
            <a:r>
              <a:rPr lang="en-US" dirty="0"/>
              <a:t>does it work?</a:t>
            </a:r>
          </a:p>
          <a:p>
            <a:pPr lvl="1"/>
            <a:r>
              <a:rPr lang="en-US" dirty="0"/>
              <a:t>Incoming calls requires access token with app identity</a:t>
            </a:r>
          </a:p>
          <a:p>
            <a:pPr lvl="1"/>
            <a:r>
              <a:rPr lang="en-US" dirty="0"/>
              <a:t>Access token can optionally carry a user identity as well</a:t>
            </a:r>
          </a:p>
          <a:p>
            <a:pPr lvl="1"/>
            <a:r>
              <a:rPr lang="en-US" dirty="0"/>
              <a:t>Call does not need to target URL inside app web</a:t>
            </a:r>
          </a:p>
          <a:p>
            <a:pPr lvl="1"/>
            <a:r>
              <a:rPr lang="en-US" dirty="0"/>
              <a:t>Call can target </a:t>
            </a:r>
            <a:r>
              <a:rPr lang="en-US" dirty="0" smtClean="0"/>
              <a:t>any CSOM </a:t>
            </a:r>
            <a:r>
              <a:rPr lang="en-US" dirty="0"/>
              <a:t>or REST endpoint in any site</a:t>
            </a:r>
          </a:p>
          <a:p>
            <a:pPr lvl="1"/>
            <a:r>
              <a:rPr lang="en-US" dirty="0" smtClean="0"/>
              <a:t>Your app </a:t>
            </a:r>
            <a:r>
              <a:rPr lang="en-US" dirty="0"/>
              <a:t>code </a:t>
            </a:r>
            <a:r>
              <a:rPr lang="en-US" b="1" u="sng" dirty="0">
                <a:solidFill>
                  <a:srgbClr val="822F08"/>
                </a:solidFill>
              </a:rPr>
              <a:t>is</a:t>
            </a:r>
            <a:r>
              <a:rPr lang="en-US" dirty="0"/>
              <a:t> required to create and manage security tokens</a:t>
            </a:r>
          </a:p>
          <a:p>
            <a:pPr lvl="1"/>
            <a:endParaRPr lang="en-US" dirty="0"/>
          </a:p>
          <a:p>
            <a:pPr lvl="1"/>
            <a:endParaRPr lang="en-US" dirty="0"/>
          </a:p>
        </p:txBody>
      </p:sp>
      <p:sp>
        <p:nvSpPr>
          <p:cNvPr id="3" name="Title 2"/>
          <p:cNvSpPr>
            <a:spLocks noGrp="1"/>
          </p:cNvSpPr>
          <p:nvPr>
            <p:ph type="title"/>
          </p:nvPr>
        </p:nvSpPr>
        <p:spPr/>
        <p:txBody>
          <a:bodyPr/>
          <a:lstStyle/>
          <a:p>
            <a:r>
              <a:rPr lang="en-US" dirty="0" smtClean="0"/>
              <a:t>External Authentication</a:t>
            </a:r>
            <a:endParaRPr lang="en-US" dirty="0"/>
          </a:p>
        </p:txBody>
      </p:sp>
    </p:spTree>
    <p:extLst>
      <p:ext uri="{BB962C8B-B14F-4D97-AF65-F5344CB8AC3E}">
        <p14:creationId xmlns:p14="http://schemas.microsoft.com/office/powerpoint/2010/main" val="1391437127"/>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1144929"/>
          </a:xfrm>
        </p:spPr>
        <p:txBody>
          <a:bodyPr/>
          <a:lstStyle/>
          <a:p>
            <a:r>
              <a:rPr lang="en-US" dirty="0" smtClean="0"/>
              <a:t>There are three possibilities for authentication</a:t>
            </a:r>
          </a:p>
          <a:p>
            <a:pPr lvl="1"/>
            <a:r>
              <a:rPr lang="en-US" dirty="0" smtClean="0"/>
              <a:t>Remember, this is only for CSOM and REST API endpoints</a:t>
            </a:r>
            <a:endParaRPr lang="en-US" dirty="0"/>
          </a:p>
        </p:txBody>
      </p:sp>
      <p:sp>
        <p:nvSpPr>
          <p:cNvPr id="3" name="Title 2"/>
          <p:cNvSpPr>
            <a:spLocks noGrp="1"/>
          </p:cNvSpPr>
          <p:nvPr>
            <p:ph type="title"/>
          </p:nvPr>
        </p:nvSpPr>
        <p:spPr/>
        <p:txBody>
          <a:bodyPr/>
          <a:lstStyle/>
          <a:p>
            <a:r>
              <a:rPr lang="en-US" smtClean="0"/>
              <a:t>Authentication and Security Token Type</a:t>
            </a:r>
            <a:endParaRPr lang="en-US" dirty="0"/>
          </a:p>
        </p:txBody>
      </p:sp>
      <p:pic>
        <p:nvPicPr>
          <p:cNvPr id="4" name="Picture 3"/>
          <p:cNvPicPr>
            <a:picLocks noChangeAspect="1"/>
          </p:cNvPicPr>
          <p:nvPr/>
        </p:nvPicPr>
        <p:blipFill>
          <a:blip r:embed="rId2"/>
          <a:stretch>
            <a:fillRect/>
          </a:stretch>
        </p:blipFill>
        <p:spPr>
          <a:xfrm>
            <a:off x="1798637" y="2557879"/>
            <a:ext cx="5562600" cy="4292183"/>
          </a:xfrm>
          <a:prstGeom prst="rect">
            <a:avLst/>
          </a:prstGeom>
        </p:spPr>
      </p:pic>
    </p:spTree>
    <p:extLst>
      <p:ext uri="{BB962C8B-B14F-4D97-AF65-F5344CB8AC3E}">
        <p14:creationId xmlns:p14="http://schemas.microsoft.com/office/powerpoint/2010/main" val="3414066792"/>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SharePoint 2013 Authentication Flow</a:t>
            </a:r>
            <a:endParaRPr lang="en-US" dirty="0"/>
          </a:p>
        </p:txBody>
      </p:sp>
      <p:pic>
        <p:nvPicPr>
          <p:cNvPr id="2" name="Picture 1"/>
          <p:cNvPicPr>
            <a:picLocks noChangeAspect="1"/>
          </p:cNvPicPr>
          <p:nvPr/>
        </p:nvPicPr>
        <p:blipFill>
          <a:blip r:embed="rId3"/>
          <a:stretch>
            <a:fillRect/>
          </a:stretch>
        </p:blipFill>
        <p:spPr>
          <a:xfrm>
            <a:off x="1265237" y="1363662"/>
            <a:ext cx="7315200" cy="5350926"/>
          </a:xfrm>
          <a:prstGeom prst="rect">
            <a:avLst/>
          </a:prstGeom>
        </p:spPr>
      </p:pic>
      <p:sp>
        <p:nvSpPr>
          <p:cNvPr id="3" name="TextBox 2"/>
          <p:cNvSpPr txBox="1"/>
          <p:nvPr/>
        </p:nvSpPr>
        <p:spPr>
          <a:xfrm>
            <a:off x="8961437" y="1492082"/>
            <a:ext cx="2895600" cy="960263"/>
          </a:xfrm>
          <a:prstGeom prst="rect">
            <a:avLst/>
          </a:prstGeom>
          <a:solidFill>
            <a:srgbClr val="FFFF99"/>
          </a:solidFill>
          <a:ln>
            <a:solidFill>
              <a:schemeClr val="bg1">
                <a:lumMod val="65000"/>
              </a:schemeClr>
            </a:solidFill>
          </a:ln>
        </p:spPr>
        <p:txBody>
          <a:bodyPr wrap="square" lIns="182880" tIns="146304" rIns="182880" bIns="146304" rtlCol="0">
            <a:spAutoFit/>
          </a:bodyPr>
          <a:lstStyle/>
          <a:p>
            <a:pPr>
              <a:lnSpc>
                <a:spcPct val="90000"/>
              </a:lnSpc>
              <a:spcAft>
                <a:spcPts val="600"/>
              </a:spcAft>
            </a:pPr>
            <a:r>
              <a:rPr lang="en-US" sz="1600" b="1" dirty="0" smtClean="0">
                <a:solidFill>
                  <a:srgbClr val="822F08"/>
                </a:solidFill>
                <a:latin typeface="Arial" panose="020B0604020202020204" pitchFamily="34" charset="0"/>
                <a:cs typeface="Arial" panose="020B0604020202020204" pitchFamily="34" charset="0"/>
              </a:rPr>
              <a:t>Important</a:t>
            </a:r>
            <a:r>
              <a:rPr lang="en-US" sz="1600" dirty="0" smtClean="0">
                <a:solidFill>
                  <a:srgbClr val="822F08"/>
                </a:solidFill>
                <a:latin typeface="Arial" panose="020B0604020202020204" pitchFamily="34" charset="0"/>
                <a:cs typeface="Arial" panose="020B0604020202020204" pitchFamily="34" charset="0"/>
              </a:rPr>
              <a:t>: this flow only for calls that target a CSOM or a REST endpoint</a:t>
            </a:r>
          </a:p>
        </p:txBody>
      </p:sp>
    </p:spTree>
    <p:extLst>
      <p:ext uri="{BB962C8B-B14F-4D97-AF65-F5344CB8AC3E}">
        <p14:creationId xmlns:p14="http://schemas.microsoft.com/office/powerpoint/2010/main" val="3138273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pPr>
              <a:buFont typeface="Wingdings" panose="05000000000000000000" pitchFamily="2" charset="2"/>
              <a:buChar char="ü"/>
            </a:pPr>
            <a:r>
              <a:rPr lang="en-US" dirty="0" smtClean="0"/>
              <a:t>Understanding App Authentication</a:t>
            </a:r>
          </a:p>
          <a:p>
            <a:pPr>
              <a:buFont typeface="Wingdings" panose="05000000000000000000" pitchFamily="2" charset="2"/>
              <a:buChar char="Ø"/>
            </a:pPr>
            <a:r>
              <a:rPr lang="en-US" dirty="0" smtClean="0"/>
              <a:t>Server to Server (S2S) Trusts</a:t>
            </a:r>
          </a:p>
          <a:p>
            <a:r>
              <a:rPr lang="en-US" dirty="0" smtClean="0"/>
              <a:t>S2S Trust Configuration</a:t>
            </a:r>
          </a:p>
          <a:p>
            <a:r>
              <a:rPr lang="en-US" dirty="0"/>
              <a:t>Developing S2S High Trust Apps</a:t>
            </a:r>
            <a:endParaRPr lang="en-US" dirty="0" smtClean="0"/>
          </a:p>
          <a:p>
            <a:endParaRPr lang="en-US" dirty="0" smtClean="0"/>
          </a:p>
          <a:p>
            <a:endParaRPr lang="en-US" dirty="0"/>
          </a:p>
        </p:txBody>
      </p:sp>
      <p:sp>
        <p:nvSpPr>
          <p:cNvPr id="3" name="Title 2"/>
          <p:cNvSpPr>
            <a:spLocks noGrp="1"/>
          </p:cNvSpPr>
          <p:nvPr>
            <p:ph type="title"/>
          </p:nvPr>
        </p:nvSpPr>
        <p:spPr/>
        <p:txBody>
          <a:bodyPr/>
          <a:lstStyle/>
          <a:p>
            <a:r>
              <a:rPr lang="en-US" dirty="0" smtClean="0"/>
              <a:t>Agenda</a:t>
            </a:r>
            <a:endParaRPr lang="en-US" dirty="0"/>
          </a:p>
        </p:txBody>
      </p:sp>
    </p:spTree>
    <p:extLst>
      <p:ext uri="{BB962C8B-B14F-4D97-AF65-F5344CB8AC3E}">
        <p14:creationId xmlns:p14="http://schemas.microsoft.com/office/powerpoint/2010/main" val="2533445986"/>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0"/>
          </p:nvPr>
        </p:nvSpPr>
        <p:spPr/>
        <p:txBody>
          <a:bodyPr/>
          <a:lstStyle/>
          <a:p>
            <a:r>
              <a:rPr lang="en-US" smtClean="0"/>
              <a:t>Trusted connection between app and SharePoint</a:t>
            </a:r>
          </a:p>
          <a:p>
            <a:pPr lvl="1"/>
            <a:r>
              <a:rPr lang="en-US" smtClean="0"/>
              <a:t>Eliminates need for ACS when running apps in on-premises farm</a:t>
            </a:r>
          </a:p>
          <a:p>
            <a:pPr lvl="1"/>
            <a:r>
              <a:rPr lang="en-US" smtClean="0"/>
              <a:t>Trust between servers configured using SSL certificates</a:t>
            </a:r>
          </a:p>
          <a:p>
            <a:pPr lvl="1"/>
            <a:r>
              <a:rPr lang="en-US" smtClean="0"/>
              <a:t>App code requires access to private key of SSL certificate</a:t>
            </a:r>
          </a:p>
          <a:p>
            <a:pPr lvl="1"/>
            <a:r>
              <a:rPr lang="en-US" smtClean="0"/>
              <a:t>Requires creating Security Token Service on SharePoint server(s)</a:t>
            </a:r>
          </a:p>
          <a:p>
            <a:endParaRPr lang="en-US" smtClean="0"/>
          </a:p>
          <a:p>
            <a:endParaRPr lang="en-US" dirty="0"/>
          </a:p>
        </p:txBody>
      </p:sp>
      <p:sp>
        <p:nvSpPr>
          <p:cNvPr id="2" name="Title 1"/>
          <p:cNvSpPr>
            <a:spLocks noGrp="1"/>
          </p:cNvSpPr>
          <p:nvPr>
            <p:ph type="title"/>
          </p:nvPr>
        </p:nvSpPr>
        <p:spPr/>
        <p:txBody>
          <a:bodyPr/>
          <a:lstStyle/>
          <a:p>
            <a:r>
              <a:rPr lang="en-US" smtClean="0"/>
              <a:t>What is a Server-to-server (S2S) Trust</a:t>
            </a:r>
            <a:endParaRPr lang="en-US" dirty="0"/>
          </a:p>
        </p:txBody>
      </p:sp>
      <p:grpSp>
        <p:nvGrpSpPr>
          <p:cNvPr id="23" name="Group 22"/>
          <p:cNvGrpSpPr/>
          <p:nvPr/>
        </p:nvGrpSpPr>
        <p:grpSpPr>
          <a:xfrm>
            <a:off x="1265237" y="3802062"/>
            <a:ext cx="4786574" cy="2767424"/>
            <a:chOff x="2653654" y="3687393"/>
            <a:chExt cx="3637492" cy="2103066"/>
          </a:xfrm>
        </p:grpSpPr>
        <p:sp>
          <p:nvSpPr>
            <p:cNvPr id="21" name="Rectangle 20"/>
            <p:cNvSpPr/>
            <p:nvPr/>
          </p:nvSpPr>
          <p:spPr bwMode="auto">
            <a:xfrm>
              <a:off x="2653654" y="3687393"/>
              <a:ext cx="3637492" cy="2103066"/>
            </a:xfrm>
            <a:prstGeom prst="rect">
              <a:avLst/>
            </a:prstGeom>
            <a:solidFill>
              <a:schemeClr val="bg1">
                <a:lumMod val="85000"/>
              </a:schemeClr>
            </a:solidFill>
            <a:ln>
              <a:solidFill>
                <a:schemeClr val="bg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39927" tIns="27985" rIns="139927" bIns="34980" numCol="1" rtlCol="0" anchor="t" anchorCtr="0" compatLnSpc="1">
              <a:prstTxWarp prst="textNoShape">
                <a:avLst/>
              </a:prstTxWarp>
            </a:bodyPr>
            <a:lstStyle/>
            <a:p>
              <a:pPr algn="ctr" defTabSz="699404" fontAlgn="base">
                <a:spcBef>
                  <a:spcPct val="0"/>
                </a:spcBef>
                <a:spcAft>
                  <a:spcPct val="0"/>
                </a:spcAft>
              </a:pPr>
              <a:r>
                <a:rPr lang="en-US" sz="1224" dirty="0">
                  <a:solidFill>
                    <a:schemeClr val="tx1"/>
                  </a:solidFill>
                  <a:latin typeface="Segoe Condensed" pitchFamily="34" charset="0"/>
                </a:rPr>
                <a:t>On-premises Farm</a:t>
              </a:r>
            </a:p>
          </p:txBody>
        </p:sp>
        <p:sp>
          <p:nvSpPr>
            <p:cNvPr id="22" name="Rectangle 21"/>
            <p:cNvSpPr/>
            <p:nvPr/>
          </p:nvSpPr>
          <p:spPr bwMode="auto">
            <a:xfrm>
              <a:off x="4668923" y="4469204"/>
              <a:ext cx="503653" cy="705955"/>
            </a:xfrm>
            <a:prstGeom prst="rect">
              <a:avLst/>
            </a:prstGeom>
            <a:solidFill>
              <a:schemeClr val="bg1"/>
            </a:solidFill>
            <a:ln>
              <a:solidFill>
                <a:schemeClr val="bg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39927" tIns="139927" rIns="139927" bIns="34980" numCol="1" rtlCol="0" anchor="t" anchorCtr="0" compatLnSpc="1">
              <a:prstTxWarp prst="textNoShape">
                <a:avLst/>
              </a:prstTxWarp>
            </a:bodyPr>
            <a:lstStyle/>
            <a:p>
              <a:pPr algn="ctr" defTabSz="699404" fontAlgn="base">
                <a:spcBef>
                  <a:spcPct val="0"/>
                </a:spcBef>
                <a:spcAft>
                  <a:spcPct val="0"/>
                </a:spcAft>
              </a:pPr>
              <a:endParaRPr lang="en-US" sz="2040" dirty="0">
                <a:gradFill>
                  <a:gsLst>
                    <a:gs pos="0">
                      <a:srgbClr val="FFFFFF"/>
                    </a:gs>
                    <a:gs pos="100000">
                      <a:srgbClr val="FFFFFF"/>
                    </a:gs>
                  </a:gsLst>
                  <a:lin ang="5400000" scaled="0"/>
                </a:gradFill>
                <a:latin typeface="Segoe Condensed" pitchFamily="34" charset="0"/>
              </a:endParaRPr>
            </a:p>
          </p:txBody>
        </p:sp>
        <p:cxnSp>
          <p:nvCxnSpPr>
            <p:cNvPr id="5" name="Straight Arrow Connector 4"/>
            <p:cNvCxnSpPr>
              <a:stCxn id="14" idx="3"/>
              <a:endCxn id="13" idx="1"/>
            </p:cNvCxnSpPr>
            <p:nvPr/>
          </p:nvCxnSpPr>
          <p:spPr>
            <a:xfrm flipV="1">
              <a:off x="3444800" y="4213008"/>
              <a:ext cx="1106207" cy="529465"/>
            </a:xfrm>
            <a:prstGeom prst="straightConnector1">
              <a:avLst/>
            </a:prstGeom>
            <a:ln w="28575">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 name="Oval 5"/>
            <p:cNvSpPr/>
            <p:nvPr/>
          </p:nvSpPr>
          <p:spPr>
            <a:xfrm>
              <a:off x="4044007" y="4323149"/>
              <a:ext cx="141522" cy="166617"/>
            </a:xfrm>
            <a:prstGeom prst="ellipse">
              <a:avLst/>
            </a:prstGeom>
          </p:spPr>
          <p:style>
            <a:lnRef idx="1">
              <a:schemeClr val="accent2"/>
            </a:lnRef>
            <a:fillRef idx="2">
              <a:schemeClr val="accent2"/>
            </a:fillRef>
            <a:effectRef idx="1">
              <a:schemeClr val="accent2"/>
            </a:effectRef>
            <a:fontRef idx="minor">
              <a:schemeClr val="dk1"/>
            </a:fontRef>
          </p:style>
          <p:txBody>
            <a:bodyPr lIns="89679" tIns="44839" rIns="89679" bIns="44839" rtlCol="0" anchor="ctr"/>
            <a:lstStyle/>
            <a:p>
              <a:pPr algn="ctr"/>
              <a:r>
                <a:rPr lang="en-US" sz="1071" b="1" dirty="0">
                  <a:solidFill>
                    <a:prstClr val="black"/>
                  </a:solidFill>
                </a:rPr>
                <a:t>1</a:t>
              </a:r>
            </a:p>
          </p:txBody>
        </p:sp>
        <p:cxnSp>
          <p:nvCxnSpPr>
            <p:cNvPr id="7" name="Straight Arrow Connector 6"/>
            <p:cNvCxnSpPr>
              <a:stCxn id="15" idx="1"/>
              <a:endCxn id="14" idx="3"/>
            </p:cNvCxnSpPr>
            <p:nvPr/>
          </p:nvCxnSpPr>
          <p:spPr>
            <a:xfrm flipH="1" flipV="1">
              <a:off x="3444799" y="4742474"/>
              <a:ext cx="1106297" cy="605485"/>
            </a:xfrm>
            <a:prstGeom prst="straightConnector1">
              <a:avLst/>
            </a:prstGeom>
            <a:ln w="28575">
              <a:solidFill>
                <a:srgbClr val="C0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8" name="Oval 7"/>
            <p:cNvSpPr/>
            <p:nvPr/>
          </p:nvSpPr>
          <p:spPr>
            <a:xfrm>
              <a:off x="4054453" y="5029104"/>
              <a:ext cx="141522" cy="166617"/>
            </a:xfrm>
            <a:prstGeom prst="ellipse">
              <a:avLst/>
            </a:prstGeom>
          </p:spPr>
          <p:style>
            <a:lnRef idx="1">
              <a:schemeClr val="accent2"/>
            </a:lnRef>
            <a:fillRef idx="2">
              <a:schemeClr val="accent2"/>
            </a:fillRef>
            <a:effectRef idx="1">
              <a:schemeClr val="accent2"/>
            </a:effectRef>
            <a:fontRef idx="minor">
              <a:schemeClr val="dk1"/>
            </a:fontRef>
          </p:style>
          <p:txBody>
            <a:bodyPr lIns="89679" tIns="44839" rIns="89679" bIns="44839" rtlCol="0" anchor="ctr"/>
            <a:lstStyle/>
            <a:p>
              <a:pPr algn="ctr"/>
              <a:r>
                <a:rPr lang="en-US" sz="1071" b="1" dirty="0">
                  <a:solidFill>
                    <a:prstClr val="black"/>
                  </a:solidFill>
                </a:rPr>
                <a:t>2</a:t>
              </a:r>
            </a:p>
          </p:txBody>
        </p:sp>
        <p:grpSp>
          <p:nvGrpSpPr>
            <p:cNvPr id="18" name="Group 17"/>
            <p:cNvGrpSpPr/>
            <p:nvPr/>
          </p:nvGrpSpPr>
          <p:grpSpPr>
            <a:xfrm>
              <a:off x="4731279" y="4554531"/>
              <a:ext cx="369816" cy="486151"/>
              <a:chOff x="4461636" y="4735284"/>
              <a:chExt cx="520196" cy="811319"/>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31867" y="5171280"/>
                <a:ext cx="375323" cy="375323"/>
              </a:xfrm>
              <a:prstGeom prst="rect">
                <a:avLst/>
              </a:prstGeom>
            </p:spPr>
          </p:pic>
          <p:cxnSp>
            <p:nvCxnSpPr>
              <p:cNvPr id="9" name="Straight Arrow Connector 8"/>
              <p:cNvCxnSpPr/>
              <p:nvPr/>
            </p:nvCxnSpPr>
            <p:spPr>
              <a:xfrm flipH="1">
                <a:off x="4559359" y="4735284"/>
                <a:ext cx="1" cy="761270"/>
              </a:xfrm>
              <a:prstGeom prst="straightConnector1">
                <a:avLst/>
              </a:prstGeom>
              <a:ln>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H="1">
                <a:off x="4884563" y="4770220"/>
                <a:ext cx="1" cy="726334"/>
              </a:xfrm>
              <a:prstGeom prst="straightConnector1">
                <a:avLst/>
              </a:prstGeom>
              <a:ln>
                <a:headEnd type="none"/>
                <a:tailEnd type="triangle"/>
              </a:ln>
            </p:spPr>
            <p:style>
              <a:lnRef idx="1">
                <a:schemeClr val="accent1"/>
              </a:lnRef>
              <a:fillRef idx="0">
                <a:schemeClr val="accent1"/>
              </a:fillRef>
              <a:effectRef idx="0">
                <a:schemeClr val="accent1"/>
              </a:effectRef>
              <a:fontRef idx="minor">
                <a:schemeClr val="tx1"/>
              </a:fontRef>
            </p:style>
          </p:cxnSp>
          <p:sp>
            <p:nvSpPr>
              <p:cNvPr id="11" name="Oval 10"/>
              <p:cNvSpPr/>
              <p:nvPr/>
            </p:nvSpPr>
            <p:spPr>
              <a:xfrm>
                <a:off x="4793185" y="4928889"/>
                <a:ext cx="188647" cy="222098"/>
              </a:xfrm>
              <a:prstGeom prst="ellipse">
                <a:avLst/>
              </a:prstGeom>
            </p:spPr>
            <p:style>
              <a:lnRef idx="1">
                <a:schemeClr val="accent2"/>
              </a:lnRef>
              <a:fillRef idx="2">
                <a:schemeClr val="accent2"/>
              </a:fillRef>
              <a:effectRef idx="1">
                <a:schemeClr val="accent2"/>
              </a:effectRef>
              <a:fontRef idx="minor">
                <a:schemeClr val="dk1"/>
              </a:fontRef>
            </p:style>
            <p:txBody>
              <a:bodyPr lIns="89679" tIns="44839" rIns="89679" bIns="44839" rtlCol="0" anchor="ctr"/>
              <a:lstStyle/>
              <a:p>
                <a:pPr algn="ctr"/>
                <a:r>
                  <a:rPr lang="en-US" sz="1020" b="1" dirty="0">
                    <a:solidFill>
                      <a:prstClr val="black"/>
                    </a:solidFill>
                  </a:rPr>
                  <a:t>4</a:t>
                </a:r>
              </a:p>
            </p:txBody>
          </p:sp>
          <p:sp>
            <p:nvSpPr>
              <p:cNvPr id="12" name="Oval 11"/>
              <p:cNvSpPr/>
              <p:nvPr/>
            </p:nvSpPr>
            <p:spPr>
              <a:xfrm>
                <a:off x="4461636" y="4928889"/>
                <a:ext cx="188647" cy="222098"/>
              </a:xfrm>
              <a:prstGeom prst="ellipse">
                <a:avLst/>
              </a:prstGeom>
            </p:spPr>
            <p:style>
              <a:lnRef idx="1">
                <a:schemeClr val="accent2"/>
              </a:lnRef>
              <a:fillRef idx="2">
                <a:schemeClr val="accent2"/>
              </a:fillRef>
              <a:effectRef idx="1">
                <a:schemeClr val="accent2"/>
              </a:effectRef>
              <a:fontRef idx="minor">
                <a:schemeClr val="dk1"/>
              </a:fontRef>
            </p:style>
            <p:txBody>
              <a:bodyPr lIns="89679" tIns="44839" rIns="89679" bIns="44839" rtlCol="0" anchor="ctr"/>
              <a:lstStyle/>
              <a:p>
                <a:pPr algn="ctr"/>
                <a:r>
                  <a:rPr lang="en-US" sz="1020" b="1" dirty="0">
                    <a:solidFill>
                      <a:prstClr val="black"/>
                    </a:solidFill>
                  </a:rPr>
                  <a:t>3</a:t>
                </a:r>
              </a:p>
            </p:txBody>
          </p:sp>
        </p:grpSp>
        <p:sp>
          <p:nvSpPr>
            <p:cNvPr id="13" name="Rectangle 12"/>
            <p:cNvSpPr/>
            <p:nvPr/>
          </p:nvSpPr>
          <p:spPr bwMode="auto">
            <a:xfrm>
              <a:off x="4551007" y="3905604"/>
              <a:ext cx="727455" cy="61480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9964" tIns="55970" rIns="69964" bIns="34980" numCol="1" rtlCol="0" anchor="ctr" anchorCtr="0" compatLnSpc="1">
              <a:prstTxWarp prst="textNoShape">
                <a:avLst/>
              </a:prstTxWarp>
            </a:bodyPr>
            <a:lstStyle/>
            <a:p>
              <a:pPr algn="ctr" defTabSz="699404" fontAlgn="base">
                <a:spcBef>
                  <a:spcPts val="459"/>
                </a:spcBef>
                <a:spcAft>
                  <a:spcPts val="459"/>
                </a:spcAft>
              </a:pPr>
              <a:r>
                <a:rPr lang="en-US" sz="1020" dirty="0">
                  <a:gradFill>
                    <a:gsLst>
                      <a:gs pos="0">
                        <a:srgbClr val="FFFFFF"/>
                      </a:gs>
                      <a:gs pos="100000">
                        <a:srgbClr val="FFFFFF"/>
                      </a:gs>
                    </a:gsLst>
                    <a:lin ang="5400000" scaled="0"/>
                  </a:gradFill>
                  <a:latin typeface="Arial" pitchFamily="34" charset="0"/>
                  <a:cs typeface="Arial" pitchFamily="34" charset="0"/>
                </a:rPr>
                <a:t>SharePoint Web Server</a:t>
              </a:r>
            </a:p>
          </p:txBody>
        </p:sp>
        <p:sp>
          <p:nvSpPr>
            <p:cNvPr id="14" name="Rectangle 13"/>
            <p:cNvSpPr/>
            <p:nvPr/>
          </p:nvSpPr>
          <p:spPr bwMode="auto">
            <a:xfrm>
              <a:off x="2829243" y="4468214"/>
              <a:ext cx="615556" cy="54851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9964" tIns="55970" rIns="69964" bIns="34980" numCol="1" rtlCol="0" anchor="ctr" anchorCtr="1" compatLnSpc="1">
              <a:prstTxWarp prst="textNoShape">
                <a:avLst/>
              </a:prstTxWarp>
            </a:bodyPr>
            <a:lstStyle/>
            <a:p>
              <a:pPr algn="ctr" defTabSz="699404" fontAlgn="base">
                <a:spcBef>
                  <a:spcPts val="459"/>
                </a:spcBef>
                <a:spcAft>
                  <a:spcPts val="459"/>
                </a:spcAft>
              </a:pPr>
              <a:r>
                <a:rPr lang="en-US" sz="1020" dirty="0">
                  <a:gradFill>
                    <a:gsLst>
                      <a:gs pos="0">
                        <a:srgbClr val="FFFFFF"/>
                      </a:gs>
                      <a:gs pos="100000">
                        <a:srgbClr val="FFFFFF"/>
                      </a:gs>
                    </a:gsLst>
                    <a:lin ang="5400000" scaled="0"/>
                  </a:gradFill>
                  <a:latin typeface="Arial" pitchFamily="34" charset="0"/>
                  <a:cs typeface="Arial" pitchFamily="34" charset="0"/>
                </a:rPr>
                <a:t>User</a:t>
              </a:r>
            </a:p>
          </p:txBody>
        </p:sp>
        <p:sp>
          <p:nvSpPr>
            <p:cNvPr id="15" name="Rectangle 14"/>
            <p:cNvSpPr/>
            <p:nvPr/>
          </p:nvSpPr>
          <p:spPr bwMode="auto">
            <a:xfrm>
              <a:off x="4551096" y="5040554"/>
              <a:ext cx="727455" cy="61480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9964" tIns="55970" rIns="69964" bIns="34980" numCol="1" rtlCol="0" anchor="ctr" anchorCtr="1" compatLnSpc="1">
              <a:prstTxWarp prst="textNoShape">
                <a:avLst/>
              </a:prstTxWarp>
            </a:bodyPr>
            <a:lstStyle/>
            <a:p>
              <a:pPr algn="ctr" defTabSz="699404" fontAlgn="base">
                <a:spcBef>
                  <a:spcPts val="459"/>
                </a:spcBef>
                <a:spcAft>
                  <a:spcPts val="459"/>
                </a:spcAft>
              </a:pPr>
              <a:r>
                <a:rPr lang="en-US" sz="1020" dirty="0">
                  <a:gradFill>
                    <a:gsLst>
                      <a:gs pos="0">
                        <a:srgbClr val="FFFFFF"/>
                      </a:gs>
                      <a:gs pos="100000">
                        <a:srgbClr val="FFFFFF"/>
                      </a:gs>
                    </a:gsLst>
                    <a:lin ang="5400000" scaled="0"/>
                  </a:gradFill>
                  <a:latin typeface="Arial" pitchFamily="34" charset="0"/>
                  <a:cs typeface="Arial" pitchFamily="34" charset="0"/>
                </a:rPr>
                <a:t>Client App</a:t>
              </a:r>
            </a:p>
          </p:txBody>
        </p:sp>
        <p:sp>
          <p:nvSpPr>
            <p:cNvPr id="16" name="Oval 15"/>
            <p:cNvSpPr/>
            <p:nvPr/>
          </p:nvSpPr>
          <p:spPr bwMode="auto">
            <a:xfrm>
              <a:off x="5345489" y="4048092"/>
              <a:ext cx="730539" cy="320860"/>
            </a:xfrm>
            <a:prstGeom prst="ellipse">
              <a:avLst/>
            </a:prstGeom>
            <a:solidFill>
              <a:schemeClr val="accent5">
                <a:lumMod val="60000"/>
                <a:lumOff val="40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algn="ctr" defTabSz="699404" fontAlgn="base">
                <a:spcBef>
                  <a:spcPct val="0"/>
                </a:spcBef>
                <a:spcAft>
                  <a:spcPct val="0"/>
                </a:spcAft>
              </a:pPr>
              <a:r>
                <a:rPr lang="en-US" sz="918" b="1" dirty="0">
                  <a:solidFill>
                    <a:schemeClr val="tx1"/>
                  </a:solidFill>
                  <a:latin typeface="Segoe Condensed" pitchFamily="34" charset="0"/>
                </a:rPr>
                <a:t>S2S STS</a:t>
              </a:r>
            </a:p>
          </p:txBody>
        </p:sp>
        <p:sp>
          <p:nvSpPr>
            <p:cNvPr id="17" name="Oval 16"/>
            <p:cNvSpPr/>
            <p:nvPr/>
          </p:nvSpPr>
          <p:spPr bwMode="auto">
            <a:xfrm>
              <a:off x="5323683" y="5125698"/>
              <a:ext cx="856904" cy="438778"/>
            </a:xfrm>
            <a:prstGeom prst="ellipse">
              <a:avLst/>
            </a:prstGeom>
            <a:solidFill>
              <a:schemeClr val="accent5">
                <a:lumMod val="60000"/>
                <a:lumOff val="40000"/>
              </a:schemeClr>
            </a:solid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0" tIns="0" rIns="0" bIns="0" numCol="1" rtlCol="0" anchor="ctr" anchorCtr="0" compatLnSpc="1">
              <a:prstTxWarp prst="textNoShape">
                <a:avLst/>
              </a:prstTxWarp>
            </a:bodyPr>
            <a:lstStyle/>
            <a:p>
              <a:pPr algn="ctr" defTabSz="699404" fontAlgn="base">
                <a:spcBef>
                  <a:spcPct val="0"/>
                </a:spcBef>
                <a:spcAft>
                  <a:spcPct val="0"/>
                </a:spcAft>
              </a:pPr>
              <a:r>
                <a:rPr lang="en-US" sz="918" b="1" dirty="0">
                  <a:solidFill>
                    <a:schemeClr val="tx1"/>
                  </a:solidFill>
                  <a:latin typeface="Segoe Condensed" pitchFamily="34" charset="0"/>
                </a:rPr>
                <a:t>SSL Cert </a:t>
              </a:r>
            </a:p>
            <a:p>
              <a:pPr algn="ctr" defTabSz="699404" fontAlgn="base">
                <a:spcBef>
                  <a:spcPct val="0"/>
                </a:spcBef>
                <a:spcAft>
                  <a:spcPct val="0"/>
                </a:spcAft>
              </a:pPr>
              <a:r>
                <a:rPr lang="en-US" sz="918" dirty="0">
                  <a:solidFill>
                    <a:schemeClr val="tx1"/>
                  </a:solidFill>
                  <a:latin typeface="Segoe Condensed" pitchFamily="34" charset="0"/>
                </a:rPr>
                <a:t>Public/Private key pair (.</a:t>
              </a:r>
              <a:r>
                <a:rPr lang="en-US" sz="918" dirty="0" err="1">
                  <a:solidFill>
                    <a:schemeClr val="tx1"/>
                  </a:solidFill>
                  <a:latin typeface="Segoe Condensed" pitchFamily="34" charset="0"/>
                </a:rPr>
                <a:t>pfx</a:t>
              </a:r>
              <a:r>
                <a:rPr lang="en-US" sz="918" dirty="0">
                  <a:solidFill>
                    <a:schemeClr val="tx1"/>
                  </a:solidFill>
                  <a:latin typeface="Segoe Condensed" pitchFamily="34" charset="0"/>
                </a:rPr>
                <a:t>)</a:t>
              </a:r>
            </a:p>
          </p:txBody>
        </p:sp>
      </p:grpSp>
    </p:spTree>
    <p:extLst>
      <p:ext uri="{BB962C8B-B14F-4D97-AF65-F5344CB8AC3E}">
        <p14:creationId xmlns:p14="http://schemas.microsoft.com/office/powerpoint/2010/main" val="37439947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3447098"/>
          </a:xfrm>
        </p:spPr>
        <p:txBody>
          <a:bodyPr/>
          <a:lstStyle/>
          <a:p>
            <a:r>
              <a:rPr lang="en-US" dirty="0" smtClean="0"/>
              <a:t>App must authenticate the user</a:t>
            </a:r>
          </a:p>
          <a:p>
            <a:pPr lvl="1"/>
            <a:r>
              <a:rPr lang="en-US" dirty="0" smtClean="0"/>
              <a:t>App passed user identity to SharePoint farm with user identity</a:t>
            </a:r>
          </a:p>
          <a:p>
            <a:pPr lvl="1"/>
            <a:r>
              <a:rPr lang="en-US" dirty="0" smtClean="0"/>
              <a:t>SharePoint farm trusts that the app is telling the trust about user identity</a:t>
            </a:r>
          </a:p>
          <a:p>
            <a:pPr lvl="1"/>
            <a:endParaRPr lang="en-US" dirty="0"/>
          </a:p>
          <a:p>
            <a:r>
              <a:rPr lang="en-US" dirty="0" smtClean="0"/>
              <a:t>“High Trust” is very different from “Full Trust”</a:t>
            </a:r>
          </a:p>
          <a:p>
            <a:pPr lvl="1"/>
            <a:r>
              <a:rPr lang="en-US" dirty="0" smtClean="0"/>
              <a:t>Full trust code is not limited by permissions – it can do anything it wants</a:t>
            </a:r>
          </a:p>
          <a:p>
            <a:pPr lvl="1"/>
            <a:r>
              <a:rPr lang="en-US" dirty="0" smtClean="0"/>
              <a:t>High trust app has set of permissions that say what it can do</a:t>
            </a:r>
            <a:endParaRPr lang="en-US" dirty="0"/>
          </a:p>
        </p:txBody>
      </p:sp>
      <p:sp>
        <p:nvSpPr>
          <p:cNvPr id="3" name="Title 2"/>
          <p:cNvSpPr>
            <a:spLocks noGrp="1"/>
          </p:cNvSpPr>
          <p:nvPr>
            <p:ph type="title"/>
          </p:nvPr>
        </p:nvSpPr>
        <p:spPr/>
        <p:txBody>
          <a:bodyPr/>
          <a:lstStyle/>
          <a:p>
            <a:r>
              <a:rPr lang="en-US" dirty="0" smtClean="0"/>
              <a:t>Why Is It Called a “High Trust” App</a:t>
            </a:r>
            <a:endParaRPr lang="en-US" dirty="0"/>
          </a:p>
        </p:txBody>
      </p:sp>
    </p:spTree>
    <p:extLst>
      <p:ext uri="{BB962C8B-B14F-4D97-AF65-F5344CB8AC3E}">
        <p14:creationId xmlns:p14="http://schemas.microsoft.com/office/powerpoint/2010/main" val="1037949219"/>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2769989"/>
          </a:xfrm>
        </p:spPr>
        <p:txBody>
          <a:bodyPr/>
          <a:lstStyle/>
          <a:p>
            <a:r>
              <a:rPr lang="en-US" dirty="0" smtClean="0"/>
              <a:t>Exchange 2013</a:t>
            </a:r>
          </a:p>
          <a:p>
            <a:r>
              <a:rPr lang="en-US" dirty="0" smtClean="0"/>
              <a:t>Workflow Manager 1.0</a:t>
            </a:r>
          </a:p>
          <a:p>
            <a:r>
              <a:rPr lang="en-US" dirty="0" smtClean="0"/>
              <a:t>Your custom SharePoint Apps</a:t>
            </a:r>
          </a:p>
          <a:p>
            <a:r>
              <a:rPr lang="en-US" dirty="0" smtClean="0"/>
              <a:t>Your custom Web Applications (non-SharePoint)</a:t>
            </a:r>
            <a:endParaRPr lang="en-US" dirty="0"/>
          </a:p>
        </p:txBody>
      </p:sp>
      <p:sp>
        <p:nvSpPr>
          <p:cNvPr id="3" name="Title 2"/>
          <p:cNvSpPr>
            <a:spLocks noGrp="1"/>
          </p:cNvSpPr>
          <p:nvPr>
            <p:ph type="title"/>
          </p:nvPr>
        </p:nvSpPr>
        <p:spPr/>
        <p:txBody>
          <a:bodyPr/>
          <a:lstStyle/>
          <a:p>
            <a:r>
              <a:rPr lang="en-US" dirty="0" smtClean="0"/>
              <a:t>Examples of Applications with S2S Trusts</a:t>
            </a:r>
            <a:endParaRPr lang="en-US" dirty="0"/>
          </a:p>
        </p:txBody>
      </p:sp>
    </p:spTree>
    <p:extLst>
      <p:ext uri="{BB962C8B-B14F-4D97-AF65-F5344CB8AC3E}">
        <p14:creationId xmlns:p14="http://schemas.microsoft.com/office/powerpoint/2010/main" val="1852983020"/>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207579"/>
          </a:xfrm>
        </p:spPr>
        <p:txBody>
          <a:bodyPr/>
          <a:lstStyle/>
          <a:p>
            <a:r>
              <a:rPr lang="en-US" dirty="0" smtClean="0"/>
              <a:t>App has x.509 certificate with public/private </a:t>
            </a:r>
            <a:r>
              <a:rPr lang="en-US" dirty="0"/>
              <a:t>k</a:t>
            </a:r>
            <a:r>
              <a:rPr lang="en-US" dirty="0" smtClean="0"/>
              <a:t>ey pair</a:t>
            </a:r>
          </a:p>
          <a:p>
            <a:pPr lvl="1"/>
            <a:r>
              <a:rPr lang="en-US" dirty="0" smtClean="0"/>
              <a:t>Private key used to sign certain aspects in access token</a:t>
            </a:r>
          </a:p>
          <a:p>
            <a:r>
              <a:rPr lang="en-US" dirty="0" smtClean="0"/>
              <a:t>Public key registered with SharePoint farm</a:t>
            </a:r>
          </a:p>
          <a:p>
            <a:pPr lvl="1"/>
            <a:r>
              <a:rPr lang="en-US" dirty="0" smtClean="0"/>
              <a:t>This creates a trusted security token issuer</a:t>
            </a:r>
          </a:p>
          <a:p>
            <a:r>
              <a:rPr lang="en-US" dirty="0" smtClean="0"/>
              <a:t>App creates access token to call into SharePoint</a:t>
            </a:r>
          </a:p>
          <a:p>
            <a:pPr lvl="1"/>
            <a:r>
              <a:rPr lang="en-US" dirty="0" smtClean="0"/>
              <a:t>App creates access token with a specific client ID and signs it with private key</a:t>
            </a:r>
          </a:p>
          <a:p>
            <a:pPr lvl="1"/>
            <a:r>
              <a:rPr lang="en-US" dirty="0" smtClean="0"/>
              <a:t>Trusted security token issuer validates signature </a:t>
            </a:r>
          </a:p>
          <a:p>
            <a:r>
              <a:rPr lang="en-US" dirty="0" smtClean="0"/>
              <a:t>SharePoint establishes app identity</a:t>
            </a:r>
          </a:p>
          <a:p>
            <a:pPr lvl="1"/>
            <a:r>
              <a:rPr lang="en-US" dirty="0" smtClean="0"/>
              <a:t>App identity maps to a specific client ID</a:t>
            </a:r>
          </a:p>
          <a:p>
            <a:pPr lvl="1"/>
            <a:r>
              <a:rPr lang="en-US" dirty="0" smtClean="0"/>
              <a:t>You can have many client IDs associated with a single x.509 certificate</a:t>
            </a:r>
            <a:endParaRPr lang="en-US" dirty="0"/>
          </a:p>
        </p:txBody>
      </p:sp>
      <p:sp>
        <p:nvSpPr>
          <p:cNvPr id="3" name="Title 2"/>
          <p:cNvSpPr>
            <a:spLocks noGrp="1"/>
          </p:cNvSpPr>
          <p:nvPr>
            <p:ph type="title"/>
          </p:nvPr>
        </p:nvSpPr>
        <p:spPr/>
        <p:txBody>
          <a:bodyPr/>
          <a:lstStyle/>
          <a:p>
            <a:r>
              <a:rPr lang="en-US" dirty="0" smtClean="0"/>
              <a:t>Architecture of an S2S Trust</a:t>
            </a:r>
            <a:endParaRPr lang="en-US" dirty="0"/>
          </a:p>
        </p:txBody>
      </p:sp>
    </p:spTree>
    <p:extLst>
      <p:ext uri="{BB962C8B-B14F-4D97-AF65-F5344CB8AC3E}">
        <p14:creationId xmlns:p14="http://schemas.microsoft.com/office/powerpoint/2010/main" val="2070343207"/>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600" dirty="0" smtClean="0"/>
              <a:t>Securing SharePoint Apps using S2S High Trust in On-Premise Farms </a:t>
            </a:r>
            <a:br>
              <a:rPr lang="en-US" sz="3600" dirty="0" smtClean="0"/>
            </a:br>
            <a:endParaRPr lang="en-US" sz="3600" dirty="0"/>
          </a:p>
        </p:txBody>
      </p:sp>
      <p:sp>
        <p:nvSpPr>
          <p:cNvPr id="5" name="Text Placeholder 4"/>
          <p:cNvSpPr>
            <a:spLocks noGrp="1"/>
          </p:cNvSpPr>
          <p:nvPr>
            <p:ph type="body" sz="quarter" idx="12"/>
          </p:nvPr>
        </p:nvSpPr>
        <p:spPr/>
        <p:txBody>
          <a:bodyPr/>
          <a:lstStyle/>
          <a:p>
            <a:r>
              <a:rPr lang="en-US" dirty="0" smtClean="0"/>
              <a:t>Ted Pattison</a:t>
            </a:r>
          </a:p>
          <a:p>
            <a:r>
              <a:rPr lang="en-US" dirty="0" smtClean="0"/>
              <a:t>Author/Instructor</a:t>
            </a:r>
          </a:p>
        </p:txBody>
      </p:sp>
      <p:sp>
        <p:nvSpPr>
          <p:cNvPr id="2" name="Text Placeholder 1"/>
          <p:cNvSpPr>
            <a:spLocks noGrp="1"/>
          </p:cNvSpPr>
          <p:nvPr>
            <p:ph type="body" sz="quarter" idx="13"/>
          </p:nvPr>
        </p:nvSpPr>
        <p:spPr/>
        <p:txBody>
          <a:bodyPr/>
          <a:lstStyle/>
          <a:p>
            <a:r>
              <a:rPr lang="en-US" smtClean="0"/>
              <a:t>SPC205</a:t>
            </a:r>
            <a:endParaRPr lang="en-US" dirty="0"/>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pPr>
              <a:buFont typeface="Wingdings" panose="05000000000000000000" pitchFamily="2" charset="2"/>
              <a:buChar char="ü"/>
            </a:pPr>
            <a:r>
              <a:rPr lang="en-US" dirty="0" smtClean="0"/>
              <a:t>Understanding App Authentication</a:t>
            </a:r>
          </a:p>
          <a:p>
            <a:pPr>
              <a:buFont typeface="Wingdings" panose="05000000000000000000" pitchFamily="2" charset="2"/>
              <a:buChar char="ü"/>
            </a:pPr>
            <a:r>
              <a:rPr lang="en-US" dirty="0" smtClean="0"/>
              <a:t>Server to Server (S2S) Trusts</a:t>
            </a:r>
          </a:p>
          <a:p>
            <a:pPr>
              <a:buFont typeface="Wingdings" panose="05000000000000000000" pitchFamily="2" charset="2"/>
              <a:buChar char="Ø"/>
            </a:pPr>
            <a:r>
              <a:rPr lang="en-US" dirty="0" smtClean="0"/>
              <a:t>S2S Trust Configuration</a:t>
            </a:r>
          </a:p>
          <a:p>
            <a:r>
              <a:rPr lang="en-US" dirty="0"/>
              <a:t>Developing S2S High Trust Apps</a:t>
            </a:r>
            <a:endParaRPr lang="en-US" dirty="0" smtClean="0"/>
          </a:p>
          <a:p>
            <a:endParaRPr lang="en-US" dirty="0"/>
          </a:p>
        </p:txBody>
      </p:sp>
      <p:sp>
        <p:nvSpPr>
          <p:cNvPr id="3" name="Title 2"/>
          <p:cNvSpPr>
            <a:spLocks noGrp="1"/>
          </p:cNvSpPr>
          <p:nvPr>
            <p:ph type="title"/>
          </p:nvPr>
        </p:nvSpPr>
        <p:spPr/>
        <p:txBody>
          <a:bodyPr/>
          <a:lstStyle/>
          <a:p>
            <a:r>
              <a:rPr lang="en-US" dirty="0" smtClean="0"/>
              <a:t>Agenda</a:t>
            </a:r>
            <a:endParaRPr lang="en-US" dirty="0"/>
          </a:p>
        </p:txBody>
      </p:sp>
    </p:spTree>
    <p:extLst>
      <p:ext uri="{BB962C8B-B14F-4D97-AF65-F5344CB8AC3E}">
        <p14:creationId xmlns:p14="http://schemas.microsoft.com/office/powerpoint/2010/main" val="1220446018"/>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5072158"/>
          </a:xfrm>
        </p:spPr>
        <p:txBody>
          <a:bodyPr/>
          <a:lstStyle/>
          <a:p>
            <a:r>
              <a:rPr lang="en-US" dirty="0" smtClean="0"/>
              <a:t>Steps to configure an S2S trust</a:t>
            </a:r>
          </a:p>
          <a:p>
            <a:pPr lvl="1"/>
            <a:r>
              <a:rPr lang="en-US" dirty="0" smtClean="0"/>
              <a:t>Create an x509 certificate</a:t>
            </a:r>
          </a:p>
          <a:p>
            <a:pPr lvl="1"/>
            <a:r>
              <a:rPr lang="en-US" dirty="0" smtClean="0"/>
              <a:t>Make certificate’s public key accessible to SharePoint</a:t>
            </a:r>
          </a:p>
          <a:p>
            <a:pPr lvl="1"/>
            <a:r>
              <a:rPr lang="en-US" dirty="0" smtClean="0"/>
              <a:t>Use PowerShell to create a trusted security token issuer based on public key</a:t>
            </a:r>
          </a:p>
          <a:p>
            <a:pPr lvl="1"/>
            <a:r>
              <a:rPr lang="en-US" dirty="0" smtClean="0"/>
              <a:t>Develop provider-hosted app which has access to private key file </a:t>
            </a:r>
          </a:p>
          <a:p>
            <a:pPr lvl="1"/>
            <a:r>
              <a:rPr lang="en-US" dirty="0" smtClean="0"/>
              <a:t>Create S2S access tokens with the help of TokenHelper class</a:t>
            </a:r>
          </a:p>
          <a:p>
            <a:pPr lvl="1"/>
            <a:r>
              <a:rPr lang="en-US" dirty="0" smtClean="0"/>
              <a:t>Pass access token with calling into SharePoint using CSOM or REST API</a:t>
            </a:r>
          </a:p>
          <a:p>
            <a:pPr lvl="1"/>
            <a:endParaRPr lang="en-US" dirty="0"/>
          </a:p>
          <a:p>
            <a:r>
              <a:rPr lang="en-US" dirty="0" smtClean="0"/>
              <a:t>Two ways to make a certificate available</a:t>
            </a:r>
          </a:p>
          <a:p>
            <a:pPr lvl="1"/>
            <a:r>
              <a:rPr lang="en-US" dirty="0" smtClean="0"/>
              <a:t>Pass file path of certificate to SharePoint </a:t>
            </a:r>
          </a:p>
          <a:p>
            <a:pPr lvl="1"/>
            <a:r>
              <a:rPr lang="en-US" dirty="0" smtClean="0"/>
              <a:t>Expose certificate from app as metadata endpoint</a:t>
            </a:r>
          </a:p>
        </p:txBody>
      </p:sp>
      <p:sp>
        <p:nvSpPr>
          <p:cNvPr id="2" name="Title 1"/>
          <p:cNvSpPr>
            <a:spLocks noGrp="1"/>
          </p:cNvSpPr>
          <p:nvPr>
            <p:ph type="title"/>
          </p:nvPr>
        </p:nvSpPr>
        <p:spPr/>
        <p:txBody>
          <a:bodyPr/>
          <a:lstStyle/>
          <a:p>
            <a:r>
              <a:rPr lang="en-US" dirty="0" smtClean="0"/>
              <a:t>Configuring a Server-to-Server Trust</a:t>
            </a:r>
            <a:endParaRPr lang="en-US" dirty="0"/>
          </a:p>
        </p:txBody>
      </p:sp>
    </p:spTree>
    <p:extLst>
      <p:ext uri="{BB962C8B-B14F-4D97-AF65-F5344CB8AC3E}">
        <p14:creationId xmlns:p14="http://schemas.microsoft.com/office/powerpoint/2010/main" val="214985995"/>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Creating Certificates</a:t>
            </a:r>
            <a:endParaRPr lang="en-US" dirty="0"/>
          </a:p>
        </p:txBody>
      </p:sp>
      <p:pic>
        <p:nvPicPr>
          <p:cNvPr id="3" name="Picture 2"/>
          <p:cNvPicPr>
            <a:picLocks noChangeAspect="1"/>
          </p:cNvPicPr>
          <p:nvPr/>
        </p:nvPicPr>
        <p:blipFill>
          <a:blip r:embed="rId3"/>
          <a:stretch>
            <a:fillRect/>
          </a:stretch>
        </p:blipFill>
        <p:spPr>
          <a:xfrm>
            <a:off x="503237" y="1212848"/>
            <a:ext cx="11291184" cy="4799013"/>
          </a:xfrm>
          <a:prstGeom prst="rect">
            <a:avLst/>
          </a:prstGeom>
          <a:ln>
            <a:solidFill>
              <a:schemeClr val="bg1">
                <a:lumMod val="85000"/>
              </a:schemeClr>
            </a:solidFill>
          </a:ln>
        </p:spPr>
      </p:pic>
    </p:spTree>
    <p:extLst>
      <p:ext uri="{BB962C8B-B14F-4D97-AF65-F5344CB8AC3E}">
        <p14:creationId xmlns:p14="http://schemas.microsoft.com/office/powerpoint/2010/main" val="10056047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1926681"/>
          </a:xfrm>
        </p:spPr>
        <p:txBody>
          <a:bodyPr/>
          <a:lstStyle/>
          <a:p>
            <a:r>
              <a:rPr lang="en-US" sz="2800" dirty="0" smtClean="0"/>
              <a:t>Steps to creating security token issuer in SharePoint farm</a:t>
            </a:r>
          </a:p>
          <a:p>
            <a:pPr lvl="1"/>
            <a:r>
              <a:rPr lang="en-US" sz="2000" dirty="0" smtClean="0"/>
              <a:t>Get the authentication realm (aka tenancy)</a:t>
            </a:r>
          </a:p>
          <a:p>
            <a:pPr lvl="1"/>
            <a:r>
              <a:rPr lang="en-US" sz="2000" dirty="0" smtClean="0"/>
              <a:t>Create realm-qualified app identifier</a:t>
            </a:r>
          </a:p>
          <a:p>
            <a:pPr lvl="1"/>
            <a:r>
              <a:rPr lang="en-US" sz="2000" dirty="0" smtClean="0"/>
              <a:t>Create certificate object using .</a:t>
            </a:r>
            <a:r>
              <a:rPr lang="en-US" sz="2000" dirty="0" err="1" smtClean="0"/>
              <a:t>pfx</a:t>
            </a:r>
            <a:r>
              <a:rPr lang="en-US" sz="2000" dirty="0" smtClean="0"/>
              <a:t> file which contains password-protected private key </a:t>
            </a:r>
          </a:p>
          <a:p>
            <a:pPr lvl="1"/>
            <a:r>
              <a:rPr lang="en-US" sz="2000" dirty="0" smtClean="0"/>
              <a:t>Call </a:t>
            </a:r>
            <a:r>
              <a:rPr lang="en-US" sz="2000" dirty="0" smtClean="0">
                <a:solidFill>
                  <a:srgbClr val="822F08"/>
                </a:solidFill>
              </a:rPr>
              <a:t>New-</a:t>
            </a:r>
            <a:r>
              <a:rPr lang="en-US" sz="2000" dirty="0" err="1" smtClean="0">
                <a:solidFill>
                  <a:srgbClr val="822F08"/>
                </a:solidFill>
              </a:rPr>
              <a:t>SPTrustedSecurityTokenIssuer</a:t>
            </a:r>
            <a:endParaRPr lang="en-US" sz="2000" dirty="0">
              <a:solidFill>
                <a:srgbClr val="822F08"/>
              </a:solidFill>
            </a:endParaRPr>
          </a:p>
        </p:txBody>
      </p:sp>
      <p:sp>
        <p:nvSpPr>
          <p:cNvPr id="2" name="Title 1"/>
          <p:cNvSpPr>
            <a:spLocks noGrp="1"/>
          </p:cNvSpPr>
          <p:nvPr>
            <p:ph type="title"/>
          </p:nvPr>
        </p:nvSpPr>
        <p:spPr/>
        <p:txBody>
          <a:bodyPr/>
          <a:lstStyle/>
          <a:p>
            <a:r>
              <a:rPr lang="en-US" smtClean="0"/>
              <a:t>Creating the Secure Token Issuer</a:t>
            </a:r>
            <a:endParaRPr lang="en-US" dirty="0"/>
          </a:p>
        </p:txBody>
      </p:sp>
      <p:pic>
        <p:nvPicPr>
          <p:cNvPr id="7" name="Picture 6"/>
          <p:cNvPicPr>
            <a:picLocks noChangeAspect="1"/>
          </p:cNvPicPr>
          <p:nvPr/>
        </p:nvPicPr>
        <p:blipFill>
          <a:blip r:embed="rId3"/>
          <a:stretch>
            <a:fillRect/>
          </a:stretch>
        </p:blipFill>
        <p:spPr>
          <a:xfrm>
            <a:off x="960437" y="3167688"/>
            <a:ext cx="9868994" cy="3501901"/>
          </a:xfrm>
          <a:prstGeom prst="rect">
            <a:avLst/>
          </a:prstGeom>
          <a:ln>
            <a:solidFill>
              <a:schemeClr val="bg1">
                <a:lumMod val="85000"/>
              </a:schemeClr>
            </a:solidFill>
          </a:ln>
        </p:spPr>
      </p:pic>
    </p:spTree>
    <p:extLst>
      <p:ext uri="{BB962C8B-B14F-4D97-AF65-F5344CB8AC3E}">
        <p14:creationId xmlns:p14="http://schemas.microsoft.com/office/powerpoint/2010/main" val="19190180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2363724"/>
          </a:xfrm>
        </p:spPr>
        <p:txBody>
          <a:bodyPr/>
          <a:lstStyle/>
          <a:p>
            <a:r>
              <a:rPr lang="en-US" dirty="0" smtClean="0"/>
              <a:t>Can be done several different ways</a:t>
            </a:r>
          </a:p>
          <a:p>
            <a:pPr lvl="1"/>
            <a:r>
              <a:rPr lang="en-US" dirty="0" smtClean="0"/>
              <a:t>Use built-in page named </a:t>
            </a:r>
            <a:r>
              <a:rPr lang="en-US" dirty="0" smtClean="0">
                <a:solidFill>
                  <a:srgbClr val="822F08"/>
                </a:solidFill>
              </a:rPr>
              <a:t>AppRegNew.aspx</a:t>
            </a:r>
          </a:p>
          <a:p>
            <a:pPr lvl="1"/>
            <a:r>
              <a:rPr lang="en-US" dirty="0" smtClean="0"/>
              <a:t>Use </a:t>
            </a:r>
            <a:r>
              <a:rPr lang="en-US" dirty="0" smtClean="0">
                <a:solidFill>
                  <a:srgbClr val="822F08"/>
                </a:solidFill>
              </a:rPr>
              <a:t>Register-</a:t>
            </a:r>
            <a:r>
              <a:rPr lang="en-US" dirty="0" err="1" smtClean="0">
                <a:solidFill>
                  <a:srgbClr val="822F08"/>
                </a:solidFill>
              </a:rPr>
              <a:t>SPAppPrincipal</a:t>
            </a:r>
            <a:endParaRPr lang="en-US" dirty="0" smtClean="0">
              <a:solidFill>
                <a:srgbClr val="822F08"/>
              </a:solidFill>
            </a:endParaRPr>
          </a:p>
          <a:p>
            <a:pPr lvl="1"/>
            <a:r>
              <a:rPr lang="en-US" dirty="0" smtClean="0"/>
              <a:t>Use </a:t>
            </a:r>
            <a:r>
              <a:rPr lang="en-US" dirty="0">
                <a:solidFill>
                  <a:srgbClr val="822F08"/>
                </a:solidFill>
              </a:rPr>
              <a:t>SPAppPrincipalManager</a:t>
            </a:r>
            <a:endParaRPr lang="en-US" dirty="0" smtClean="0">
              <a:solidFill>
                <a:srgbClr val="822F08"/>
              </a:solidFill>
            </a:endParaRPr>
          </a:p>
          <a:p>
            <a:pPr lvl="1"/>
            <a:r>
              <a:rPr lang="en-US" dirty="0" smtClean="0"/>
              <a:t>Let Visual Studio do it for you when developing</a:t>
            </a:r>
            <a:endParaRPr lang="en-US" dirty="0"/>
          </a:p>
        </p:txBody>
      </p:sp>
      <p:sp>
        <p:nvSpPr>
          <p:cNvPr id="3" name="Title 2"/>
          <p:cNvSpPr>
            <a:spLocks noGrp="1"/>
          </p:cNvSpPr>
          <p:nvPr>
            <p:ph type="title"/>
          </p:nvPr>
        </p:nvSpPr>
        <p:spPr/>
        <p:txBody>
          <a:bodyPr/>
          <a:lstStyle/>
          <a:p>
            <a:r>
              <a:rPr lang="en-US" dirty="0" smtClean="0"/>
              <a:t>Creating an S2S App Principal</a:t>
            </a:r>
            <a:endParaRPr lang="en-US" dirty="0"/>
          </a:p>
        </p:txBody>
      </p:sp>
      <p:pic>
        <p:nvPicPr>
          <p:cNvPr id="5" name="Picture 4"/>
          <p:cNvPicPr>
            <a:picLocks noChangeAspect="1"/>
          </p:cNvPicPr>
          <p:nvPr/>
        </p:nvPicPr>
        <p:blipFill>
          <a:blip r:embed="rId2"/>
          <a:stretch>
            <a:fillRect/>
          </a:stretch>
        </p:blipFill>
        <p:spPr>
          <a:xfrm>
            <a:off x="1036637" y="3725862"/>
            <a:ext cx="8086299" cy="3048000"/>
          </a:xfrm>
          <a:prstGeom prst="rect">
            <a:avLst/>
          </a:prstGeom>
          <a:ln>
            <a:solidFill>
              <a:schemeClr val="bg1">
                <a:lumMod val="85000"/>
              </a:schemeClr>
            </a:solidFill>
          </a:ln>
        </p:spPr>
      </p:pic>
    </p:spTree>
    <p:extLst>
      <p:ext uri="{BB962C8B-B14F-4D97-AF65-F5344CB8AC3E}">
        <p14:creationId xmlns:p14="http://schemas.microsoft.com/office/powerpoint/2010/main" val="3622208519"/>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Using SPAppPrincipalManager</a:t>
            </a:r>
            <a:endParaRPr lang="en-US" dirty="0"/>
          </a:p>
        </p:txBody>
      </p:sp>
      <p:pic>
        <p:nvPicPr>
          <p:cNvPr id="3" name="Picture 2"/>
          <p:cNvPicPr>
            <a:picLocks noChangeAspect="1"/>
          </p:cNvPicPr>
          <p:nvPr/>
        </p:nvPicPr>
        <p:blipFill>
          <a:blip r:embed="rId2"/>
          <a:stretch>
            <a:fillRect/>
          </a:stretch>
        </p:blipFill>
        <p:spPr>
          <a:xfrm>
            <a:off x="274638" y="1212848"/>
            <a:ext cx="9939273" cy="5561013"/>
          </a:xfrm>
          <a:prstGeom prst="rect">
            <a:avLst/>
          </a:prstGeom>
          <a:ln>
            <a:solidFill>
              <a:schemeClr val="bg1">
                <a:lumMod val="85000"/>
              </a:schemeClr>
            </a:solidFill>
          </a:ln>
        </p:spPr>
      </p:pic>
    </p:spTree>
    <p:extLst>
      <p:ext uri="{BB962C8B-B14F-4D97-AF65-F5344CB8AC3E}">
        <p14:creationId xmlns:p14="http://schemas.microsoft.com/office/powerpoint/2010/main" val="3688387565"/>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Configuring S2S Trusts in </a:t>
            </a:r>
            <a:br>
              <a:rPr lang="en-US" dirty="0" smtClean="0"/>
            </a:br>
            <a:r>
              <a:rPr lang="en-US" dirty="0" smtClean="0"/>
              <a:t>an On-premises Farm</a:t>
            </a:r>
            <a:endParaRPr lang="en-US" dirty="0"/>
          </a:p>
        </p:txBody>
      </p:sp>
      <p:sp>
        <p:nvSpPr>
          <p:cNvPr id="3" name="Text Placeholder 2"/>
          <p:cNvSpPr>
            <a:spLocks noGrp="1"/>
          </p:cNvSpPr>
          <p:nvPr>
            <p:ph type="body" sz="quarter" idx="12"/>
          </p:nvPr>
        </p:nvSpPr>
        <p:spPr/>
        <p:txBody>
          <a:bodyPr/>
          <a:lstStyle/>
          <a:p>
            <a:r>
              <a:rPr lang="en-US" dirty="0" smtClean="0"/>
              <a:t>Ted Pattison</a:t>
            </a:r>
            <a:endParaRPr lang="en-US" dirty="0"/>
          </a:p>
        </p:txBody>
      </p:sp>
    </p:spTree>
    <p:extLst>
      <p:ext uri="{BB962C8B-B14F-4D97-AF65-F5344CB8AC3E}">
        <p14:creationId xmlns:p14="http://schemas.microsoft.com/office/powerpoint/2010/main" val="119092263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pPr>
              <a:buFont typeface="Wingdings" panose="05000000000000000000" pitchFamily="2" charset="2"/>
              <a:buChar char="ü"/>
            </a:pPr>
            <a:r>
              <a:rPr lang="en-US" dirty="0" smtClean="0"/>
              <a:t>Understanding App Authentication</a:t>
            </a:r>
          </a:p>
          <a:p>
            <a:pPr>
              <a:buFont typeface="Wingdings" panose="05000000000000000000" pitchFamily="2" charset="2"/>
              <a:buChar char="ü"/>
            </a:pPr>
            <a:r>
              <a:rPr lang="en-US" dirty="0" smtClean="0"/>
              <a:t>Server to Server (S2S) Trusts</a:t>
            </a:r>
          </a:p>
          <a:p>
            <a:pPr>
              <a:buFont typeface="Wingdings" panose="05000000000000000000" pitchFamily="2" charset="2"/>
              <a:buChar char="ü"/>
            </a:pPr>
            <a:r>
              <a:rPr lang="en-US" dirty="0" smtClean="0"/>
              <a:t>S2S Trust Configuration</a:t>
            </a:r>
          </a:p>
          <a:p>
            <a:pPr>
              <a:buFont typeface="Wingdings" panose="05000000000000000000" pitchFamily="2" charset="2"/>
              <a:buChar char="Ø"/>
            </a:pPr>
            <a:r>
              <a:rPr lang="en-US" dirty="0"/>
              <a:t>Developing S2S High Trust Apps</a:t>
            </a:r>
            <a:endParaRPr lang="en-US" dirty="0" smtClean="0"/>
          </a:p>
          <a:p>
            <a:endParaRPr lang="en-US" dirty="0"/>
          </a:p>
        </p:txBody>
      </p:sp>
      <p:sp>
        <p:nvSpPr>
          <p:cNvPr id="3" name="Title 2"/>
          <p:cNvSpPr>
            <a:spLocks noGrp="1"/>
          </p:cNvSpPr>
          <p:nvPr>
            <p:ph type="title"/>
          </p:nvPr>
        </p:nvSpPr>
        <p:spPr/>
        <p:txBody>
          <a:bodyPr/>
          <a:lstStyle/>
          <a:p>
            <a:r>
              <a:rPr lang="en-US" dirty="0" smtClean="0"/>
              <a:t>Agenda</a:t>
            </a:r>
            <a:endParaRPr lang="en-US" dirty="0"/>
          </a:p>
        </p:txBody>
      </p:sp>
    </p:spTree>
    <p:extLst>
      <p:ext uri="{BB962C8B-B14F-4D97-AF65-F5344CB8AC3E}">
        <p14:creationId xmlns:p14="http://schemas.microsoft.com/office/powerpoint/2010/main" val="2993444674"/>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idx="10"/>
          </p:nvPr>
        </p:nvSpPr>
        <p:spPr>
          <a:xfrm>
            <a:off x="274638" y="1212850"/>
            <a:ext cx="11887200" cy="4259628"/>
          </a:xfrm>
        </p:spPr>
        <p:txBody>
          <a:bodyPr/>
          <a:lstStyle/>
          <a:p>
            <a:r>
              <a:rPr lang="en-US" dirty="0" smtClean="0"/>
              <a:t>What is developer responsible for with S2S app?</a:t>
            </a:r>
          </a:p>
          <a:p>
            <a:pPr lvl="1"/>
            <a:r>
              <a:rPr lang="en-US" dirty="0" smtClean="0"/>
              <a:t>Expose an endpoint to SharePoint to discover service metadata</a:t>
            </a:r>
          </a:p>
          <a:p>
            <a:pPr lvl="1"/>
            <a:r>
              <a:rPr lang="en-US" dirty="0" smtClean="0"/>
              <a:t>Authenticate the user (can use Windows </a:t>
            </a:r>
            <a:r>
              <a:rPr lang="en-US" dirty="0" err="1" smtClean="0"/>
              <a:t>Auth</a:t>
            </a:r>
            <a:r>
              <a:rPr lang="en-US" dirty="0" smtClean="0"/>
              <a:t>, FBA,  etc.)</a:t>
            </a:r>
          </a:p>
          <a:p>
            <a:pPr lvl="1"/>
            <a:r>
              <a:rPr lang="en-US" dirty="0" smtClean="0"/>
              <a:t>Create security tokens to send to SharePoint server</a:t>
            </a:r>
          </a:p>
          <a:p>
            <a:r>
              <a:rPr lang="en-US" dirty="0" smtClean="0"/>
              <a:t>Details of creating the S2S security token</a:t>
            </a:r>
          </a:p>
          <a:p>
            <a:pPr lvl="1"/>
            <a:r>
              <a:rPr lang="en-US" dirty="0" smtClean="0"/>
              <a:t>S2S token like OAuth token but differs from OAuth specification</a:t>
            </a:r>
          </a:p>
          <a:p>
            <a:pPr lvl="1"/>
            <a:r>
              <a:rPr lang="en-US" dirty="0" smtClean="0"/>
              <a:t>Security token must contain app identity</a:t>
            </a:r>
          </a:p>
          <a:p>
            <a:pPr lvl="1"/>
            <a:r>
              <a:rPr lang="en-US" dirty="0" smtClean="0"/>
              <a:t>Security token can optionally include user identity</a:t>
            </a:r>
          </a:p>
          <a:p>
            <a:pPr lvl="1"/>
            <a:r>
              <a:rPr lang="en-US" dirty="0" smtClean="0"/>
              <a:t>Security token must be signed using private key of SSL certificate</a:t>
            </a:r>
            <a:endParaRPr lang="en-US" dirty="0"/>
          </a:p>
        </p:txBody>
      </p:sp>
      <p:sp>
        <p:nvSpPr>
          <p:cNvPr id="3" name="Title 2"/>
          <p:cNvSpPr>
            <a:spLocks noGrp="1"/>
          </p:cNvSpPr>
          <p:nvPr>
            <p:ph type="title"/>
          </p:nvPr>
        </p:nvSpPr>
        <p:spPr/>
        <p:txBody>
          <a:bodyPr/>
          <a:lstStyle/>
          <a:p>
            <a:r>
              <a:rPr lang="en-US" smtClean="0"/>
              <a:t>Developing Apps that use S2S Trusts</a:t>
            </a:r>
            <a:endParaRPr lang="en-US" dirty="0"/>
          </a:p>
        </p:txBody>
      </p:sp>
    </p:spTree>
    <p:extLst>
      <p:ext uri="{BB962C8B-B14F-4D97-AF65-F5344CB8AC3E}">
        <p14:creationId xmlns:p14="http://schemas.microsoft.com/office/powerpoint/2010/main" val="1521915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0"/>
          </p:nvPr>
        </p:nvSpPr>
        <p:spPr>
          <a:xfrm>
            <a:off x="274638" y="1212850"/>
            <a:ext cx="11887200" cy="5693866"/>
          </a:xfrm>
        </p:spPr>
        <p:txBody>
          <a:bodyPr/>
          <a:lstStyle/>
          <a:p>
            <a:r>
              <a:rPr lang="en-US" sz="3600" dirty="0" smtClean="0">
                <a:solidFill>
                  <a:schemeClr val="tx1"/>
                </a:solidFill>
              </a:rPr>
              <a:t>TokenHelper </a:t>
            </a:r>
            <a:r>
              <a:rPr lang="en-US" sz="3600" dirty="0" smtClean="0"/>
              <a:t>class provides methods for S2S Apps</a:t>
            </a:r>
          </a:p>
          <a:p>
            <a:pPr lvl="1"/>
            <a:r>
              <a:rPr lang="en-US" sz="2000" dirty="0" smtClean="0">
                <a:solidFill>
                  <a:srgbClr val="822F08"/>
                </a:solidFill>
              </a:rPr>
              <a:t>GetS2SClientContextWithWindowsIdentity</a:t>
            </a:r>
            <a:r>
              <a:rPr lang="en-US" sz="2000" dirty="0" smtClean="0"/>
              <a:t> for CSOM calls</a:t>
            </a:r>
          </a:p>
          <a:p>
            <a:pPr lvl="1"/>
            <a:r>
              <a:rPr lang="en-US" sz="2000" dirty="0" smtClean="0">
                <a:solidFill>
                  <a:srgbClr val="822F08"/>
                </a:solidFill>
              </a:rPr>
              <a:t>GetS2SAccessTokenWithWindowsIdentity</a:t>
            </a:r>
            <a:r>
              <a:rPr lang="en-US" sz="2000" dirty="0" smtClean="0"/>
              <a:t> for REST calls</a:t>
            </a:r>
          </a:p>
          <a:p>
            <a:pPr lvl="1"/>
            <a:endParaRPr lang="en-US" sz="2000" dirty="0" smtClean="0"/>
          </a:p>
          <a:p>
            <a:pPr lvl="1"/>
            <a:endParaRPr lang="en-US" sz="2000" dirty="0" smtClean="0"/>
          </a:p>
          <a:p>
            <a:pPr lvl="1"/>
            <a:endParaRPr lang="en-US" sz="2000" dirty="0" smtClean="0"/>
          </a:p>
          <a:p>
            <a:pPr lvl="1"/>
            <a:endParaRPr lang="en-US" sz="2000" dirty="0" smtClean="0"/>
          </a:p>
          <a:p>
            <a:pPr lvl="1"/>
            <a:endParaRPr lang="en-US" sz="2000" dirty="0" smtClean="0"/>
          </a:p>
          <a:p>
            <a:pPr lvl="1"/>
            <a:endParaRPr lang="en-US" sz="2000" dirty="0" smtClean="0"/>
          </a:p>
          <a:p>
            <a:pPr lvl="1"/>
            <a:endParaRPr lang="en-US" sz="2000" dirty="0"/>
          </a:p>
          <a:p>
            <a:pPr lvl="1"/>
            <a:endParaRPr lang="en-US" sz="2000" dirty="0" smtClean="0"/>
          </a:p>
          <a:p>
            <a:pPr lvl="1"/>
            <a:endParaRPr lang="en-US" sz="2000" dirty="0"/>
          </a:p>
          <a:p>
            <a:pPr lvl="1"/>
            <a:endParaRPr lang="en-US" sz="2000" dirty="0" smtClean="0"/>
          </a:p>
          <a:p>
            <a:r>
              <a:rPr lang="en-US" sz="3600" dirty="0" smtClean="0"/>
              <a:t>TokenHelper class only supports Windows authentication</a:t>
            </a:r>
          </a:p>
          <a:p>
            <a:pPr lvl="1"/>
            <a:r>
              <a:rPr lang="en-US" sz="2000" dirty="0" smtClean="0"/>
              <a:t>You must implement support for other types of authentication</a:t>
            </a:r>
          </a:p>
        </p:txBody>
      </p:sp>
      <p:sp>
        <p:nvSpPr>
          <p:cNvPr id="3" name="Title 2"/>
          <p:cNvSpPr>
            <a:spLocks noGrp="1"/>
          </p:cNvSpPr>
          <p:nvPr>
            <p:ph type="title"/>
          </p:nvPr>
        </p:nvSpPr>
        <p:spPr/>
        <p:txBody>
          <a:bodyPr/>
          <a:lstStyle/>
          <a:p>
            <a:r>
              <a:rPr lang="en-US" smtClean="0"/>
              <a:t>Calling to SharePoint from S2S Apps</a:t>
            </a:r>
            <a:endParaRPr lang="en-US" dirty="0"/>
          </a:p>
        </p:txBody>
      </p:sp>
      <p:pic>
        <p:nvPicPr>
          <p:cNvPr id="6" name="Picture 5"/>
          <p:cNvPicPr>
            <a:picLocks noChangeAspect="1"/>
          </p:cNvPicPr>
          <p:nvPr/>
        </p:nvPicPr>
        <p:blipFill>
          <a:blip r:embed="rId3"/>
          <a:stretch>
            <a:fillRect/>
          </a:stretch>
        </p:blipFill>
        <p:spPr>
          <a:xfrm>
            <a:off x="1111250" y="2582862"/>
            <a:ext cx="9983787" cy="3224369"/>
          </a:xfrm>
          <a:prstGeom prst="rect">
            <a:avLst/>
          </a:prstGeom>
          <a:ln>
            <a:solidFill>
              <a:schemeClr val="bg1">
                <a:lumMod val="85000"/>
              </a:schemeClr>
            </a:solidFill>
          </a:ln>
        </p:spPr>
      </p:pic>
    </p:spTree>
    <p:extLst>
      <p:ext uri="{BB962C8B-B14F-4D97-AF65-F5344CB8AC3E}">
        <p14:creationId xmlns:p14="http://schemas.microsoft.com/office/powerpoint/2010/main" val="755365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smtClean="0"/>
              <a:t>Understanding App Authentication</a:t>
            </a:r>
          </a:p>
          <a:p>
            <a:r>
              <a:rPr lang="en-US" dirty="0" smtClean="0"/>
              <a:t>Server to Server (S2S) Trusts</a:t>
            </a:r>
          </a:p>
          <a:p>
            <a:r>
              <a:rPr lang="en-US" dirty="0" smtClean="0"/>
              <a:t>S2S Trust Configuration</a:t>
            </a:r>
          </a:p>
          <a:p>
            <a:r>
              <a:rPr lang="en-US" dirty="0" smtClean="0"/>
              <a:t>Developing S2S High Trust Apps</a:t>
            </a:r>
          </a:p>
          <a:p>
            <a:endParaRPr lang="en-US" dirty="0" smtClean="0"/>
          </a:p>
          <a:p>
            <a:endParaRPr lang="en-US" dirty="0"/>
          </a:p>
        </p:txBody>
      </p:sp>
      <p:sp>
        <p:nvSpPr>
          <p:cNvPr id="3" name="Title 2"/>
          <p:cNvSpPr>
            <a:spLocks noGrp="1"/>
          </p:cNvSpPr>
          <p:nvPr>
            <p:ph type="title"/>
          </p:nvPr>
        </p:nvSpPr>
        <p:spPr/>
        <p:txBody>
          <a:bodyPr/>
          <a:lstStyle/>
          <a:p>
            <a:r>
              <a:rPr lang="en-US" dirty="0" smtClean="0"/>
              <a:t>Agenda</a:t>
            </a:r>
            <a:endParaRPr lang="en-US" dirty="0"/>
          </a:p>
        </p:txBody>
      </p:sp>
    </p:spTree>
    <p:extLst>
      <p:ext uri="{BB962C8B-B14F-4D97-AF65-F5344CB8AC3E}">
        <p14:creationId xmlns:p14="http://schemas.microsoft.com/office/powerpoint/2010/main" val="1580194408"/>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Developing S2S Apps</a:t>
            </a:r>
            <a:endParaRPr lang="en-US" dirty="0"/>
          </a:p>
        </p:txBody>
      </p:sp>
      <p:sp>
        <p:nvSpPr>
          <p:cNvPr id="3" name="Text Placeholder 2"/>
          <p:cNvSpPr>
            <a:spLocks noGrp="1"/>
          </p:cNvSpPr>
          <p:nvPr>
            <p:ph type="body" sz="quarter" idx="12"/>
          </p:nvPr>
        </p:nvSpPr>
        <p:spPr/>
        <p:txBody>
          <a:bodyPr/>
          <a:lstStyle/>
          <a:p>
            <a:r>
              <a:rPr lang="en-US" dirty="0" smtClean="0"/>
              <a:t>Ted Pattison</a:t>
            </a:r>
            <a:endParaRPr lang="en-US" dirty="0"/>
          </a:p>
        </p:txBody>
      </p:sp>
    </p:spTree>
    <p:extLst>
      <p:ext uri="{BB962C8B-B14F-4D97-AF65-F5344CB8AC3E}">
        <p14:creationId xmlns:p14="http://schemas.microsoft.com/office/powerpoint/2010/main" val="268205134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pPr>
              <a:buFont typeface="Wingdings" panose="05000000000000000000" pitchFamily="2" charset="2"/>
              <a:buChar char="ü"/>
            </a:pPr>
            <a:r>
              <a:rPr lang="en-US" dirty="0" smtClean="0"/>
              <a:t>Understanding App Authentication</a:t>
            </a:r>
          </a:p>
          <a:p>
            <a:pPr>
              <a:buFont typeface="Wingdings" panose="05000000000000000000" pitchFamily="2" charset="2"/>
              <a:buChar char="ü"/>
            </a:pPr>
            <a:r>
              <a:rPr lang="en-US" dirty="0" smtClean="0"/>
              <a:t>Server to Server (S2S) Trusts</a:t>
            </a:r>
          </a:p>
          <a:p>
            <a:pPr>
              <a:buFont typeface="Wingdings" panose="05000000000000000000" pitchFamily="2" charset="2"/>
              <a:buChar char="ü"/>
            </a:pPr>
            <a:r>
              <a:rPr lang="en-US" dirty="0" smtClean="0"/>
              <a:t>S2S Trust Configuration</a:t>
            </a:r>
          </a:p>
          <a:p>
            <a:pPr>
              <a:buFont typeface="Wingdings" panose="05000000000000000000" pitchFamily="2" charset="2"/>
              <a:buChar char="ü"/>
            </a:pPr>
            <a:r>
              <a:rPr lang="en-US" dirty="0"/>
              <a:t>Developing S2S High Trust Apps</a:t>
            </a:r>
            <a:endParaRPr lang="en-US" dirty="0" smtClean="0"/>
          </a:p>
          <a:p>
            <a:endParaRPr lang="en-US" dirty="0"/>
          </a:p>
        </p:txBody>
      </p:sp>
      <p:sp>
        <p:nvSpPr>
          <p:cNvPr id="3" name="Title 2"/>
          <p:cNvSpPr>
            <a:spLocks noGrp="1"/>
          </p:cNvSpPr>
          <p:nvPr>
            <p:ph type="title"/>
          </p:nvPr>
        </p:nvSpPr>
        <p:spPr/>
        <p:txBody>
          <a:bodyPr/>
          <a:lstStyle/>
          <a:p>
            <a:r>
              <a:rPr lang="en-US" dirty="0" smtClean="0"/>
              <a:t>Summary</a:t>
            </a:r>
            <a:endParaRPr lang="en-US" dirty="0"/>
          </a:p>
        </p:txBody>
      </p:sp>
    </p:spTree>
    <p:extLst>
      <p:ext uri="{BB962C8B-B14F-4D97-AF65-F5344CB8AC3E}">
        <p14:creationId xmlns:p14="http://schemas.microsoft.com/office/powerpoint/2010/main" val="2884645247"/>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11688313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0"/>
          </p:nvPr>
        </p:nvSpPr>
        <p:spPr>
          <a:xfrm>
            <a:off x="274638" y="1212850"/>
            <a:ext cx="11887200" cy="4665893"/>
          </a:xfrm>
        </p:spPr>
        <p:txBody>
          <a:bodyPr/>
          <a:lstStyle/>
          <a:p>
            <a:r>
              <a:rPr lang="en-US" dirty="0" smtClean="0"/>
              <a:t>Code in farm solutions considered fully-trusted</a:t>
            </a:r>
          </a:p>
          <a:p>
            <a:pPr lvl="1"/>
            <a:r>
              <a:rPr lang="en-US" dirty="0" smtClean="0"/>
              <a:t>By default, code runs with permissions of current user</a:t>
            </a:r>
          </a:p>
          <a:p>
            <a:pPr lvl="1"/>
            <a:r>
              <a:rPr lang="en-US" dirty="0" smtClean="0"/>
              <a:t>Developer can call </a:t>
            </a:r>
            <a:r>
              <a:rPr lang="en-US" dirty="0" err="1" smtClean="0">
                <a:solidFill>
                  <a:schemeClr val="tx2">
                    <a:lumMod val="90000"/>
                    <a:lumOff val="10000"/>
                  </a:schemeClr>
                </a:solidFill>
              </a:rPr>
              <a:t>SPSecurity.RunWithElevatedPrivledges</a:t>
            </a:r>
            <a:endParaRPr lang="en-US" dirty="0" smtClean="0">
              <a:solidFill>
                <a:schemeClr val="tx2">
                  <a:lumMod val="90000"/>
                  <a:lumOff val="10000"/>
                </a:schemeClr>
              </a:solidFill>
            </a:endParaRPr>
          </a:p>
          <a:p>
            <a:pPr lvl="1"/>
            <a:r>
              <a:rPr lang="en-US" dirty="0" smtClean="0"/>
              <a:t>Code runs as all-powerful </a:t>
            </a:r>
            <a:r>
              <a:rPr lang="en-US" dirty="0" smtClean="0">
                <a:solidFill>
                  <a:schemeClr val="tx2">
                    <a:lumMod val="90000"/>
                    <a:lumOff val="10000"/>
                  </a:schemeClr>
                </a:solidFill>
              </a:rPr>
              <a:t>SHAREPOINT\SYSTEM</a:t>
            </a:r>
            <a:r>
              <a:rPr lang="en-US" dirty="0" smtClean="0"/>
              <a:t> account</a:t>
            </a:r>
          </a:p>
          <a:p>
            <a:pPr lvl="1"/>
            <a:r>
              <a:rPr lang="en-US" dirty="0" smtClean="0"/>
              <a:t>Code reverts to Windows identity of host application pool</a:t>
            </a:r>
          </a:p>
          <a:p>
            <a:pPr lvl="1"/>
            <a:endParaRPr lang="en-US" dirty="0" smtClean="0"/>
          </a:p>
          <a:p>
            <a:r>
              <a:rPr lang="en-US" dirty="0" smtClean="0"/>
              <a:t>Sandbox solution code runs as current user</a:t>
            </a:r>
          </a:p>
          <a:p>
            <a:pPr lvl="1"/>
            <a:r>
              <a:rPr lang="en-US" dirty="0" smtClean="0"/>
              <a:t>Code always runs with permissions of current user</a:t>
            </a:r>
          </a:p>
          <a:p>
            <a:pPr lvl="1"/>
            <a:r>
              <a:rPr lang="en-US" dirty="0" smtClean="0"/>
              <a:t>Activation code runs as site administrator</a:t>
            </a:r>
          </a:p>
          <a:p>
            <a:pPr lvl="1"/>
            <a:r>
              <a:rPr lang="en-US" dirty="0" smtClean="0"/>
              <a:t>No ability to elevate permissions if user is visitor or contributor</a:t>
            </a:r>
            <a:endParaRPr lang="en-US" dirty="0"/>
          </a:p>
        </p:txBody>
      </p:sp>
      <p:sp>
        <p:nvSpPr>
          <p:cNvPr id="3" name="Title 2"/>
          <p:cNvSpPr>
            <a:spLocks noGrp="1"/>
          </p:cNvSpPr>
          <p:nvPr>
            <p:ph type="title"/>
          </p:nvPr>
        </p:nvSpPr>
        <p:spPr/>
        <p:txBody>
          <a:bodyPr/>
          <a:lstStyle/>
          <a:p>
            <a:r>
              <a:rPr lang="en-US" smtClean="0"/>
              <a:t>Security Problems in SharePoint 2010</a:t>
            </a:r>
            <a:endParaRPr lang="en-US" dirty="0"/>
          </a:p>
        </p:txBody>
      </p:sp>
    </p:spTree>
    <p:extLst>
      <p:ext uri="{BB962C8B-B14F-4D97-AF65-F5344CB8AC3E}">
        <p14:creationId xmlns:p14="http://schemas.microsoft.com/office/powerpoint/2010/main" val="3202573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idx="10"/>
          </p:nvPr>
        </p:nvSpPr>
        <p:spPr>
          <a:xfrm>
            <a:off x="274638" y="1212850"/>
            <a:ext cx="11887200" cy="5749266"/>
          </a:xfrm>
        </p:spPr>
        <p:txBody>
          <a:bodyPr/>
          <a:lstStyle/>
          <a:p>
            <a:r>
              <a:rPr lang="en-US" dirty="0" smtClean="0"/>
              <a:t>Authentication establishes an identity</a:t>
            </a:r>
          </a:p>
          <a:p>
            <a:pPr lvl="1"/>
            <a:r>
              <a:rPr lang="en-US" dirty="0" smtClean="0"/>
              <a:t>Authentication is performed on a security principal</a:t>
            </a:r>
          </a:p>
          <a:p>
            <a:pPr lvl="1"/>
            <a:r>
              <a:rPr lang="en-US" dirty="0" smtClean="0"/>
              <a:t>Authentication produces some form of security token</a:t>
            </a:r>
          </a:p>
          <a:p>
            <a:pPr lvl="1"/>
            <a:r>
              <a:rPr lang="en-US" dirty="0" smtClean="0"/>
              <a:t>SharePoint 2010 supports user authentication</a:t>
            </a:r>
          </a:p>
          <a:p>
            <a:pPr lvl="1"/>
            <a:r>
              <a:rPr lang="en-US" dirty="0" smtClean="0"/>
              <a:t>SharePoint </a:t>
            </a:r>
            <a:r>
              <a:rPr lang="en-US" dirty="0"/>
              <a:t>2013 </a:t>
            </a:r>
            <a:r>
              <a:rPr lang="en-US" dirty="0" smtClean="0"/>
              <a:t>supports </a:t>
            </a:r>
            <a:r>
              <a:rPr lang="en-US" dirty="0"/>
              <a:t>user </a:t>
            </a:r>
            <a:r>
              <a:rPr lang="en-US" dirty="0" smtClean="0"/>
              <a:t>authentication and app authentication</a:t>
            </a:r>
            <a:endParaRPr lang="en-US" dirty="0"/>
          </a:p>
          <a:p>
            <a:endParaRPr lang="en-US" dirty="0" smtClean="0"/>
          </a:p>
          <a:p>
            <a:r>
              <a:rPr lang="en-US" dirty="0" smtClean="0"/>
              <a:t>Authorization provides access to resources</a:t>
            </a:r>
          </a:p>
          <a:p>
            <a:pPr lvl="1"/>
            <a:r>
              <a:rPr lang="en-US" dirty="0" smtClean="0"/>
              <a:t>Authorization systems based on access control lists (ACLs)</a:t>
            </a:r>
          </a:p>
          <a:p>
            <a:pPr lvl="1"/>
            <a:r>
              <a:rPr lang="en-US" dirty="0" smtClean="0"/>
              <a:t>ACLs can be configured b privileged users</a:t>
            </a:r>
          </a:p>
          <a:p>
            <a:pPr lvl="1"/>
            <a:r>
              <a:rPr lang="en-US" dirty="0" smtClean="0"/>
              <a:t>ACLs used by system to ensure current principal has the proper permission</a:t>
            </a:r>
          </a:p>
          <a:p>
            <a:pPr lvl="1"/>
            <a:r>
              <a:rPr lang="en-US" dirty="0" smtClean="0"/>
              <a:t>SharePoint 2010 supports configuring permissions only for users</a:t>
            </a:r>
          </a:p>
          <a:p>
            <a:pPr lvl="1"/>
            <a:r>
              <a:rPr lang="en-US" dirty="0" smtClean="0"/>
              <a:t>SharePoint 2013 </a:t>
            </a:r>
            <a:r>
              <a:rPr lang="en-US" dirty="0"/>
              <a:t>supports configuring permissions </a:t>
            </a:r>
            <a:r>
              <a:rPr lang="en-US" dirty="0" smtClean="0"/>
              <a:t>for users and apps</a:t>
            </a:r>
            <a:endParaRPr lang="en-US" dirty="0"/>
          </a:p>
        </p:txBody>
      </p:sp>
      <p:sp>
        <p:nvSpPr>
          <p:cNvPr id="490498" name="Rectangle 2"/>
          <p:cNvSpPr>
            <a:spLocks noGrp="1" noChangeArrowheads="1"/>
          </p:cNvSpPr>
          <p:nvPr>
            <p:ph type="title"/>
          </p:nvPr>
        </p:nvSpPr>
        <p:spPr/>
        <p:txBody>
          <a:bodyPr/>
          <a:lstStyle/>
          <a:p>
            <a:r>
              <a:rPr lang="en-US" smtClean="0"/>
              <a:t>Authentication and Authorization</a:t>
            </a:r>
            <a:endParaRPr lang="en-US" dirty="0"/>
          </a:p>
        </p:txBody>
      </p:sp>
    </p:spTree>
    <p:extLst>
      <p:ext uri="{BB962C8B-B14F-4D97-AF65-F5344CB8AC3E}">
        <p14:creationId xmlns:p14="http://schemas.microsoft.com/office/powerpoint/2010/main" val="1704417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0"/>
          </p:nvPr>
        </p:nvSpPr>
        <p:spPr>
          <a:xfrm>
            <a:off x="274638" y="1212850"/>
            <a:ext cx="11887200" cy="5613845"/>
          </a:xfrm>
        </p:spPr>
        <p:txBody>
          <a:bodyPr/>
          <a:lstStyle/>
          <a:p>
            <a:r>
              <a:rPr lang="en-US" dirty="0" smtClean="0"/>
              <a:t>Users are authenticated using claims</a:t>
            </a:r>
          </a:p>
          <a:p>
            <a:pPr lvl="1"/>
            <a:r>
              <a:rPr lang="en-US" dirty="0" smtClean="0"/>
              <a:t>Works in SharePoint 2013 just as it does in SharePoint 2010</a:t>
            </a:r>
          </a:p>
          <a:p>
            <a:pPr lvl="1"/>
            <a:r>
              <a:rPr lang="en-US" dirty="0" smtClean="0"/>
              <a:t>User security token created in XML with Security Assertion Markup Language</a:t>
            </a:r>
          </a:p>
          <a:p>
            <a:pPr lvl="1"/>
            <a:r>
              <a:rPr lang="en-US" dirty="0"/>
              <a:t>User security token </a:t>
            </a:r>
            <a:r>
              <a:rPr lang="en-US" dirty="0" smtClean="0"/>
              <a:t>known as a SAML token</a:t>
            </a:r>
          </a:p>
          <a:p>
            <a:pPr lvl="1"/>
            <a:r>
              <a:rPr lang="en-US" dirty="0" smtClean="0"/>
              <a:t>SAML tokens are created by Security Token Service (STS)</a:t>
            </a:r>
          </a:p>
          <a:p>
            <a:pPr lvl="1"/>
            <a:endParaRPr lang="en-US" dirty="0"/>
          </a:p>
          <a:p>
            <a:pPr lvl="1"/>
            <a:endParaRPr lang="en-US" dirty="0" smtClean="0"/>
          </a:p>
          <a:p>
            <a:pPr lvl="1"/>
            <a:endParaRPr lang="en-US" dirty="0"/>
          </a:p>
          <a:p>
            <a:pPr lvl="1"/>
            <a:endParaRPr lang="en-US" dirty="0" smtClean="0"/>
          </a:p>
          <a:p>
            <a:pPr lvl="1"/>
            <a:endParaRPr lang="en-US" dirty="0"/>
          </a:p>
          <a:p>
            <a:pPr lvl="1"/>
            <a:endParaRPr lang="en-US" dirty="0" smtClean="0"/>
          </a:p>
          <a:p>
            <a:pPr lvl="1"/>
            <a:endParaRPr lang="en-US" dirty="0"/>
          </a:p>
          <a:p>
            <a:pPr lvl="1"/>
            <a:r>
              <a:rPr lang="en-US" dirty="0" smtClean="0">
                <a:solidFill>
                  <a:srgbClr val="C00000"/>
                </a:solidFill>
              </a:rPr>
              <a:t>Note</a:t>
            </a:r>
            <a:r>
              <a:rPr lang="en-US" dirty="0" smtClean="0"/>
              <a:t>: SharePoint apps are not supported in classic mode web applications</a:t>
            </a:r>
            <a:endParaRPr lang="en-US" dirty="0"/>
          </a:p>
        </p:txBody>
      </p:sp>
      <p:sp>
        <p:nvSpPr>
          <p:cNvPr id="2" name="Title 1"/>
          <p:cNvSpPr>
            <a:spLocks noGrp="1"/>
          </p:cNvSpPr>
          <p:nvPr>
            <p:ph type="title"/>
          </p:nvPr>
        </p:nvSpPr>
        <p:spPr/>
        <p:txBody>
          <a:bodyPr/>
          <a:lstStyle/>
          <a:p>
            <a:r>
              <a:rPr lang="en-US" dirty="0" smtClean="0"/>
              <a:t>User Authentication in SharePoint 2013</a:t>
            </a:r>
            <a:endParaRPr lang="en-US" dirty="0"/>
          </a:p>
        </p:txBody>
      </p:sp>
      <p:pic>
        <p:nvPicPr>
          <p:cNvPr id="12" name="Picture 11"/>
          <p:cNvPicPr>
            <a:picLocks noChangeAspect="1"/>
          </p:cNvPicPr>
          <p:nvPr/>
        </p:nvPicPr>
        <p:blipFill>
          <a:blip r:embed="rId3"/>
          <a:stretch>
            <a:fillRect/>
          </a:stretch>
        </p:blipFill>
        <p:spPr>
          <a:xfrm>
            <a:off x="1036637" y="3527742"/>
            <a:ext cx="5334000" cy="259938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0765428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665893"/>
          </a:xfrm>
        </p:spPr>
        <p:txBody>
          <a:bodyPr/>
          <a:lstStyle/>
          <a:p>
            <a:r>
              <a:rPr lang="en-US" dirty="0" smtClean="0"/>
              <a:t>SharePoint 2013 supports </a:t>
            </a:r>
            <a:r>
              <a:rPr lang="en-US" dirty="0"/>
              <a:t>A</a:t>
            </a:r>
            <a:r>
              <a:rPr lang="en-US" dirty="0" smtClean="0"/>
              <a:t>pp Authentication</a:t>
            </a:r>
          </a:p>
          <a:p>
            <a:pPr lvl="1"/>
            <a:r>
              <a:rPr lang="en-US" dirty="0" smtClean="0"/>
              <a:t>Apps promoted to first class security principals</a:t>
            </a:r>
          </a:p>
          <a:p>
            <a:pPr lvl="1"/>
            <a:r>
              <a:rPr lang="en-US" dirty="0" smtClean="0"/>
              <a:t>App authentication makes it possible for app authorization</a:t>
            </a:r>
          </a:p>
          <a:p>
            <a:pPr lvl="1"/>
            <a:r>
              <a:rPr lang="en-US" dirty="0"/>
              <a:t>App </a:t>
            </a:r>
            <a:r>
              <a:rPr lang="en-US" dirty="0" smtClean="0"/>
              <a:t>authentication is only supported in CSOM and REST API endpoints</a:t>
            </a:r>
          </a:p>
          <a:p>
            <a:pPr lvl="1"/>
            <a:r>
              <a:rPr lang="en-US" dirty="0"/>
              <a:t>App </a:t>
            </a:r>
            <a:r>
              <a:rPr lang="en-US" dirty="0" smtClean="0"/>
              <a:t>authentication not supported in custom web service entry points</a:t>
            </a:r>
          </a:p>
          <a:p>
            <a:pPr lvl="1"/>
            <a:endParaRPr lang="en-US" dirty="0"/>
          </a:p>
          <a:p>
            <a:r>
              <a:rPr lang="en-US" dirty="0" smtClean="0"/>
              <a:t>There are 3 basic types of app authentication</a:t>
            </a:r>
          </a:p>
          <a:p>
            <a:pPr lvl="1"/>
            <a:r>
              <a:rPr lang="en-US" dirty="0" smtClean="0"/>
              <a:t>Internal authentication</a:t>
            </a:r>
          </a:p>
          <a:p>
            <a:pPr lvl="1"/>
            <a:r>
              <a:rPr lang="en-US" dirty="0" smtClean="0"/>
              <a:t>External authentication using OAuth</a:t>
            </a:r>
          </a:p>
          <a:p>
            <a:pPr lvl="1"/>
            <a:r>
              <a:rPr lang="en-US" dirty="0" smtClean="0"/>
              <a:t>External authentication using S2S</a:t>
            </a:r>
            <a:endParaRPr lang="en-US" dirty="0"/>
          </a:p>
        </p:txBody>
      </p:sp>
      <p:sp>
        <p:nvSpPr>
          <p:cNvPr id="3" name="Title 2"/>
          <p:cNvSpPr>
            <a:spLocks noGrp="1"/>
          </p:cNvSpPr>
          <p:nvPr>
            <p:ph type="title"/>
          </p:nvPr>
        </p:nvSpPr>
        <p:spPr/>
        <p:txBody>
          <a:bodyPr/>
          <a:lstStyle/>
          <a:p>
            <a:r>
              <a:rPr lang="en-US" smtClean="0"/>
              <a:t>App Authentication in SharePoint 2013</a:t>
            </a:r>
            <a:endParaRPr lang="en-US" dirty="0"/>
          </a:p>
        </p:txBody>
      </p:sp>
    </p:spTree>
    <p:extLst>
      <p:ext uri="{BB962C8B-B14F-4D97-AF65-F5344CB8AC3E}">
        <p14:creationId xmlns:p14="http://schemas.microsoft.com/office/powerpoint/2010/main" val="3677573917"/>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0"/>
          </p:nvPr>
        </p:nvSpPr>
        <p:spPr>
          <a:xfrm>
            <a:off x="274638" y="1212850"/>
            <a:ext cx="11887200" cy="5072158"/>
          </a:xfrm>
        </p:spPr>
        <p:txBody>
          <a:bodyPr/>
          <a:lstStyle/>
          <a:p>
            <a:r>
              <a:rPr lang="en-US" dirty="0" smtClean="0"/>
              <a:t>SharePoint-Hosted Apps</a:t>
            </a:r>
          </a:p>
          <a:p>
            <a:pPr lvl="1"/>
            <a:r>
              <a:rPr lang="en-US" dirty="0" smtClean="0"/>
              <a:t>App resources added to SharePoint host</a:t>
            </a:r>
          </a:p>
          <a:p>
            <a:pPr lvl="1"/>
            <a:r>
              <a:rPr lang="en-US" dirty="0" smtClean="0"/>
              <a:t>Stored in child site known as </a:t>
            </a:r>
            <a:r>
              <a:rPr lang="en-US" b="1" dirty="0" smtClean="0">
                <a:solidFill>
                  <a:schemeClr val="tx2">
                    <a:lumMod val="90000"/>
                    <a:lumOff val="10000"/>
                  </a:schemeClr>
                </a:solidFill>
              </a:rPr>
              <a:t>app web</a:t>
            </a:r>
          </a:p>
          <a:p>
            <a:pPr lvl="1"/>
            <a:r>
              <a:rPr lang="en-US" dirty="0" smtClean="0"/>
              <a:t>App can have client-side code</a:t>
            </a:r>
          </a:p>
          <a:p>
            <a:pPr lvl="1"/>
            <a:r>
              <a:rPr lang="en-US" dirty="0" smtClean="0"/>
              <a:t>App cannot have server-side code</a:t>
            </a:r>
          </a:p>
          <a:p>
            <a:pPr lvl="1"/>
            <a:endParaRPr lang="en-US" dirty="0" smtClean="0"/>
          </a:p>
          <a:p>
            <a:r>
              <a:rPr lang="en-US" dirty="0" smtClean="0"/>
              <a:t>Cloud-Hosted Apps</a:t>
            </a:r>
          </a:p>
          <a:p>
            <a:pPr lvl="1"/>
            <a:r>
              <a:rPr lang="en-US" dirty="0" smtClean="0"/>
              <a:t>App resources deployed on remote server</a:t>
            </a:r>
          </a:p>
          <a:p>
            <a:pPr lvl="1"/>
            <a:r>
              <a:rPr lang="en-US" dirty="0" smtClean="0"/>
              <a:t>Remote site known as </a:t>
            </a:r>
            <a:r>
              <a:rPr lang="en-US" b="1" dirty="0" smtClean="0">
                <a:solidFill>
                  <a:schemeClr val="tx2">
                    <a:lumMod val="90000"/>
                    <a:lumOff val="10000"/>
                  </a:schemeClr>
                </a:solidFill>
              </a:rPr>
              <a:t>remote web</a:t>
            </a:r>
          </a:p>
          <a:p>
            <a:pPr lvl="1"/>
            <a:r>
              <a:rPr lang="en-US" dirty="0" smtClean="0"/>
              <a:t>App can have client-side code</a:t>
            </a:r>
          </a:p>
          <a:p>
            <a:pPr lvl="1"/>
            <a:r>
              <a:rPr lang="en-US" dirty="0" smtClean="0"/>
              <a:t>App can have server-side code</a:t>
            </a:r>
          </a:p>
        </p:txBody>
      </p:sp>
      <p:sp>
        <p:nvSpPr>
          <p:cNvPr id="2" name="Title 1"/>
          <p:cNvSpPr>
            <a:spLocks noGrp="1"/>
          </p:cNvSpPr>
          <p:nvPr>
            <p:ph type="title"/>
          </p:nvPr>
        </p:nvSpPr>
        <p:spPr/>
        <p:txBody>
          <a:bodyPr/>
          <a:lstStyle/>
          <a:p>
            <a:r>
              <a:rPr lang="en-US" smtClean="0"/>
              <a:t>SharePoint App Architecture</a:t>
            </a:r>
            <a:endParaRPr lang="en-US" dirty="0"/>
          </a:p>
        </p:txBody>
      </p:sp>
      <p:pic>
        <p:nvPicPr>
          <p:cNvPr id="4" name="Picture 3"/>
          <p:cNvPicPr>
            <a:picLocks noChangeAspect="1"/>
          </p:cNvPicPr>
          <p:nvPr/>
        </p:nvPicPr>
        <p:blipFill>
          <a:blip r:embed="rId2"/>
          <a:stretch>
            <a:fillRect/>
          </a:stretch>
        </p:blipFill>
        <p:spPr>
          <a:xfrm>
            <a:off x="8627464" y="1243471"/>
            <a:ext cx="1763715" cy="2611731"/>
          </a:xfrm>
          <a:prstGeom prst="rect">
            <a:avLst/>
          </a:prstGeom>
          <a:ln>
            <a:noFill/>
          </a:ln>
          <a:effectLst>
            <a:outerShdw blurRad="292100" dist="139700" dir="2700000" algn="tl" rotWithShape="0">
              <a:srgbClr val="333333">
                <a:alpha val="65000"/>
              </a:srgbClr>
            </a:outerShdw>
          </a:effectLst>
        </p:spPr>
      </p:pic>
      <p:pic>
        <p:nvPicPr>
          <p:cNvPr id="5" name="Picture 4"/>
          <p:cNvPicPr>
            <a:picLocks noChangeAspect="1"/>
          </p:cNvPicPr>
          <p:nvPr/>
        </p:nvPicPr>
        <p:blipFill>
          <a:blip r:embed="rId3"/>
          <a:stretch>
            <a:fillRect/>
          </a:stretch>
        </p:blipFill>
        <p:spPr>
          <a:xfrm>
            <a:off x="8627462" y="4216475"/>
            <a:ext cx="1752613" cy="252720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915300865"/>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072158"/>
          </a:xfrm>
        </p:spPr>
        <p:txBody>
          <a:bodyPr/>
          <a:lstStyle/>
          <a:p>
            <a:r>
              <a:rPr lang="en-US" dirty="0" smtClean="0"/>
              <a:t>In which scenarios is internal authentication used?</a:t>
            </a:r>
          </a:p>
          <a:p>
            <a:pPr lvl="1"/>
            <a:r>
              <a:rPr lang="en-US" dirty="0" smtClean="0"/>
              <a:t>Client-side calls from pages in the app web</a:t>
            </a:r>
          </a:p>
          <a:p>
            <a:pPr lvl="1"/>
            <a:r>
              <a:rPr lang="en-US" dirty="0" smtClean="0"/>
              <a:t>Client-side calls from pages in remote web which use cross domain library</a:t>
            </a:r>
          </a:p>
          <a:p>
            <a:pPr lvl="1"/>
            <a:r>
              <a:rPr lang="en-US" dirty="0" smtClean="0"/>
              <a:t>Server-side calls to app web in on-premises scenarios</a:t>
            </a:r>
          </a:p>
          <a:p>
            <a:pPr lvl="1"/>
            <a:endParaRPr lang="en-US" dirty="0"/>
          </a:p>
          <a:p>
            <a:r>
              <a:rPr lang="en-US" dirty="0"/>
              <a:t>How does it work?</a:t>
            </a:r>
          </a:p>
          <a:p>
            <a:pPr lvl="1"/>
            <a:r>
              <a:rPr lang="en-US" dirty="0"/>
              <a:t>Incoming calls require </a:t>
            </a:r>
            <a:r>
              <a:rPr lang="en-US" dirty="0" smtClean="0"/>
              <a:t>a SAML </a:t>
            </a:r>
            <a:r>
              <a:rPr lang="en-US" dirty="0"/>
              <a:t>token </a:t>
            </a:r>
            <a:r>
              <a:rPr lang="en-US" dirty="0" smtClean="0"/>
              <a:t>holding an established user </a:t>
            </a:r>
            <a:r>
              <a:rPr lang="en-US" dirty="0"/>
              <a:t>identity</a:t>
            </a:r>
          </a:p>
          <a:p>
            <a:pPr lvl="1"/>
            <a:r>
              <a:rPr lang="en-US" dirty="0"/>
              <a:t>Call targets unique domain of app web associated with an app</a:t>
            </a:r>
          </a:p>
          <a:p>
            <a:pPr lvl="1"/>
            <a:r>
              <a:rPr lang="en-US" dirty="0"/>
              <a:t>SharePoint maps target URL to instance of an app</a:t>
            </a:r>
          </a:p>
          <a:p>
            <a:pPr lvl="1"/>
            <a:r>
              <a:rPr lang="en-US" dirty="0" smtClean="0"/>
              <a:t>Your app </a:t>
            </a:r>
            <a:r>
              <a:rPr lang="en-US" dirty="0"/>
              <a:t>code </a:t>
            </a:r>
            <a:r>
              <a:rPr lang="en-US" b="1" u="sng" dirty="0">
                <a:solidFill>
                  <a:srgbClr val="822F08"/>
                </a:solidFill>
              </a:rPr>
              <a:t>is not</a:t>
            </a:r>
            <a:r>
              <a:rPr lang="en-US" dirty="0"/>
              <a:t> required to create and manage security tokens</a:t>
            </a:r>
          </a:p>
          <a:p>
            <a:pPr lvl="1"/>
            <a:endParaRPr lang="en-US" dirty="0"/>
          </a:p>
        </p:txBody>
      </p:sp>
      <p:sp>
        <p:nvSpPr>
          <p:cNvPr id="3" name="Title 2"/>
          <p:cNvSpPr>
            <a:spLocks noGrp="1"/>
          </p:cNvSpPr>
          <p:nvPr>
            <p:ph type="title"/>
          </p:nvPr>
        </p:nvSpPr>
        <p:spPr/>
        <p:txBody>
          <a:bodyPr/>
          <a:lstStyle/>
          <a:p>
            <a:r>
              <a:rPr lang="en-US" dirty="0" smtClean="0"/>
              <a:t>Internal Authentication</a:t>
            </a:r>
            <a:endParaRPr lang="en-US" dirty="0"/>
          </a:p>
        </p:txBody>
      </p:sp>
    </p:spTree>
    <p:extLst>
      <p:ext uri="{BB962C8B-B14F-4D97-AF65-F5344CB8AC3E}">
        <p14:creationId xmlns:p14="http://schemas.microsoft.com/office/powerpoint/2010/main" val="1980574202"/>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Ted Pattison</External_x0020_Speaker>
    <Session_x0020_Code xmlns="2295e2e7-0eeb-498e-8716-217bb2ee6ee3">SPC205</Session_x0020_Code>
    <ProductTaxHTField0 xmlns="2295e2e7-0eeb-498e-8716-217bb2ee6ee3">
      <Terms xmlns="http://schemas.microsoft.com/office/infopath/2007/PartnerControls"/>
    </ProductTaxHTField0>
    <Presentation_x0020_Date xmlns="2295e2e7-0eeb-498e-8716-217bb2ee6ee3">2012-11-13T08:00:00+00:00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Ted Pattison </Speaker>
    <AverageRating xmlns="http://schemas.microsoft.com/sharepoint/v3" xsi:nil="true"/>
  </documentManagement>
</p:properties>
</file>

<file path=customXml/itemProps1.xml><?xml version="1.0" encoding="utf-8"?>
<ds:datastoreItem xmlns:ds="http://schemas.openxmlformats.org/officeDocument/2006/customXml" ds:itemID="{3798C04B-5539-4DBC-832C-E2637241E8C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http://purl.org/dc/terms/"/>
    <ds:schemaRef ds:uri="http://purl.org/dc/elements/1.1/"/>
    <ds:schemaRef ds:uri="http://schemas.microsoft.com/office/infopath/2007/PartnerControls"/>
    <ds:schemaRef ds:uri="http://schemas.openxmlformats.org/package/2006/metadata/core-properties"/>
    <ds:schemaRef ds:uri="http://schemas.microsoft.com/sharepoint/v3"/>
    <ds:schemaRef ds:uri="2295e2e7-0eeb-498e-8716-217bb2ee6ee3"/>
    <ds:schemaRef ds:uri="http://schemas.microsoft.com/office/2006/documentManagement/types"/>
    <ds:schemaRef ds:uri="230e9df3-be65-4c73-a93b-d1236ebd677e"/>
    <ds:schemaRef ds:uri="http://purl.org/dc/dcmitype/"/>
    <ds:schemaRef ds:uri="032d541b-1b4e-4d91-93c7-b10533c52f73"/>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SPC2012_Developer_Template_16x9</Template>
  <TotalTime>799</TotalTime>
  <Words>1761</Words>
  <Application>Microsoft Office PowerPoint</Application>
  <PresentationFormat>Custom</PresentationFormat>
  <Paragraphs>248</Paragraphs>
  <Slides>33</Slides>
  <Notes>12</Notes>
  <HiddenSlides>0</HiddenSlides>
  <MMClips>0</MMClips>
  <ScaleCrop>false</ScaleCrop>
  <HeadingPairs>
    <vt:vector size="4" baseType="variant">
      <vt:variant>
        <vt:lpstr>Theme</vt:lpstr>
      </vt:variant>
      <vt:variant>
        <vt:i4>4</vt:i4>
      </vt:variant>
      <vt:variant>
        <vt:lpstr>Slide Titles</vt:lpstr>
      </vt:variant>
      <vt:variant>
        <vt:i4>33</vt:i4>
      </vt:variant>
    </vt:vector>
  </HeadingPairs>
  <TitlesOfParts>
    <vt:vector size="37" baseType="lpstr">
      <vt:lpstr>5-30072_SPC2012_Developer_Template_16x9</vt:lpstr>
      <vt:lpstr>5-30072_SPC2012_Developer_Template_16x9_Light</vt:lpstr>
      <vt:lpstr>SPC2012_IT-Pro_Template_16x9</vt:lpstr>
      <vt:lpstr>5-30072_SPC2012_Business_Template_16x9_Light</vt:lpstr>
      <vt:lpstr>PowerPoint Presentation</vt:lpstr>
      <vt:lpstr>Securing SharePoint Apps using S2S High Trust in On-Premise Farms  </vt:lpstr>
      <vt:lpstr>Agenda</vt:lpstr>
      <vt:lpstr>Security Problems in SharePoint 2010</vt:lpstr>
      <vt:lpstr>Authentication and Authorization</vt:lpstr>
      <vt:lpstr>User Authentication in SharePoint 2013</vt:lpstr>
      <vt:lpstr>App Authentication in SharePoint 2013</vt:lpstr>
      <vt:lpstr>SharePoint App Architecture</vt:lpstr>
      <vt:lpstr>Internal Authentication</vt:lpstr>
      <vt:lpstr>App Hosting Models</vt:lpstr>
      <vt:lpstr>Provider-Hosted App</vt:lpstr>
      <vt:lpstr>External Authentication</vt:lpstr>
      <vt:lpstr>Authentication and Security Token Type</vt:lpstr>
      <vt:lpstr>SharePoint 2013 Authentication Flow</vt:lpstr>
      <vt:lpstr>Agenda</vt:lpstr>
      <vt:lpstr>What is a Server-to-server (S2S) Trust</vt:lpstr>
      <vt:lpstr>Why Is It Called a “High Trust” App</vt:lpstr>
      <vt:lpstr>Examples of Applications with S2S Trusts</vt:lpstr>
      <vt:lpstr>Architecture of an S2S Trust</vt:lpstr>
      <vt:lpstr>Agenda</vt:lpstr>
      <vt:lpstr>Configuring a Server-to-Server Trust</vt:lpstr>
      <vt:lpstr>Creating Certificates</vt:lpstr>
      <vt:lpstr>Creating the Secure Token Issuer</vt:lpstr>
      <vt:lpstr>Creating an S2S App Principal</vt:lpstr>
      <vt:lpstr>Using SPAppPrincipalManager</vt:lpstr>
      <vt:lpstr>Configuring S2S Trusts in  an On-premises Farm</vt:lpstr>
      <vt:lpstr>Agenda</vt:lpstr>
      <vt:lpstr>Developing Apps that use S2S Trusts</vt:lpstr>
      <vt:lpstr>Calling to SharePoint from S2S Apps</vt:lpstr>
      <vt:lpstr>Developing S2S Apps</vt:lpstr>
      <vt:lpstr>Summary</vt:lpstr>
      <vt:lpstr>PowerPoint Presentation</vt:lpstr>
      <vt:lpstr>PowerPoint Presentation</vt:lpstr>
    </vt:vector>
  </TitlesOfParts>
  <Manager>Ron Sasaki</Manager>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Securing SharePoint Apps using S2S High Trust in On-Premise Farms</dc:title>
  <dc:subject>SharePoint Conference 2012</dc:subject>
  <dc:creator>Administrator</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17</cp:revision>
  <dcterms:created xsi:type="dcterms:W3CDTF">2012-10-21T12:52:25Z</dcterms:created>
  <dcterms:modified xsi:type="dcterms:W3CDTF">2012-12-07T04:08:41Z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