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9" r:id="rId6"/>
  </p:sldMasterIdLst>
  <p:notesMasterIdLst>
    <p:notesMasterId r:id="rId72"/>
  </p:notesMasterIdLst>
  <p:handoutMasterIdLst>
    <p:handoutMasterId r:id="rId73"/>
  </p:handoutMasterIdLst>
  <p:sldIdLst>
    <p:sldId id="1055" r:id="rId7"/>
    <p:sldId id="1054" r:id="rId8"/>
    <p:sldId id="1080" r:id="rId9"/>
    <p:sldId id="1081" r:id="rId10"/>
    <p:sldId id="1083" r:id="rId11"/>
    <p:sldId id="1117" r:id="rId12"/>
    <p:sldId id="1085" r:id="rId13"/>
    <p:sldId id="1118" r:id="rId14"/>
    <p:sldId id="1130" r:id="rId15"/>
    <p:sldId id="1133" r:id="rId16"/>
    <p:sldId id="1147" r:id="rId17"/>
    <p:sldId id="1131" r:id="rId18"/>
    <p:sldId id="1132" r:id="rId19"/>
    <p:sldId id="1120" r:id="rId20"/>
    <p:sldId id="1134" r:id="rId21"/>
    <p:sldId id="1135" r:id="rId22"/>
    <p:sldId id="1136" r:id="rId23"/>
    <p:sldId id="1121" r:id="rId24"/>
    <p:sldId id="1119" r:id="rId25"/>
    <p:sldId id="1086" r:id="rId26"/>
    <p:sldId id="1139" r:id="rId27"/>
    <p:sldId id="1137" r:id="rId28"/>
    <p:sldId id="1138" r:id="rId29"/>
    <p:sldId id="1089" r:id="rId30"/>
    <p:sldId id="1090" r:id="rId31"/>
    <p:sldId id="1091" r:id="rId32"/>
    <p:sldId id="1148" r:id="rId33"/>
    <p:sldId id="1092" r:id="rId34"/>
    <p:sldId id="1093" r:id="rId35"/>
    <p:sldId id="1140" r:id="rId36"/>
    <p:sldId id="1107" r:id="rId37"/>
    <p:sldId id="1095" r:id="rId38"/>
    <p:sldId id="1096" r:id="rId39"/>
    <p:sldId id="1097" r:id="rId40"/>
    <p:sldId id="1143" r:id="rId41"/>
    <p:sldId id="1144" r:id="rId42"/>
    <p:sldId id="1101" r:id="rId43"/>
    <p:sldId id="1102" r:id="rId44"/>
    <p:sldId id="1142" r:id="rId45"/>
    <p:sldId id="1114" r:id="rId46"/>
    <p:sldId id="1141" r:id="rId47"/>
    <p:sldId id="1149" r:id="rId48"/>
    <p:sldId id="1151" r:id="rId49"/>
    <p:sldId id="1152" r:id="rId50"/>
    <p:sldId id="1150" r:id="rId51"/>
    <p:sldId id="1108" r:id="rId52"/>
    <p:sldId id="1153" r:id="rId53"/>
    <p:sldId id="1154" r:id="rId54"/>
    <p:sldId id="1099" r:id="rId55"/>
    <p:sldId id="1155" r:id="rId56"/>
    <p:sldId id="1157" r:id="rId57"/>
    <p:sldId id="1158" r:id="rId58"/>
    <p:sldId id="1159" r:id="rId59"/>
    <p:sldId id="1156" r:id="rId60"/>
    <p:sldId id="1112" r:id="rId61"/>
    <p:sldId id="1113" r:id="rId62"/>
    <p:sldId id="1104" r:id="rId63"/>
    <p:sldId id="1145" r:id="rId64"/>
    <p:sldId id="1115" r:id="rId65"/>
    <p:sldId id="1160" r:id="rId66"/>
    <p:sldId id="1161" r:id="rId67"/>
    <p:sldId id="1116" r:id="rId68"/>
    <p:sldId id="1146" r:id="rId69"/>
    <p:sldId id="1162" r:id="rId70"/>
    <p:sldId id="1076" r:id="rId7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ed Pattison" initials="TP" lastIdx="1" clrIdx="2">
    <p:extLst>
      <p:ext uri="{19B8F6BF-5375-455C-9EA6-DF929625EA0E}">
        <p15:presenceInfo xmlns:p15="http://schemas.microsoft.com/office/powerpoint/2012/main" xmlns="" userId="c727e69cdb8827f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2F08"/>
    <a:srgbClr val="FFFF99"/>
    <a:srgbClr val="012A5B"/>
    <a:srgbClr val="000000"/>
    <a:srgbClr val="00205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38" autoAdjust="0"/>
  </p:normalViewPr>
  <p:slideViewPr>
    <p:cSldViewPr>
      <p:cViewPr varScale="1">
        <p:scale>
          <a:sx n="39" d="100"/>
          <a:sy n="39" d="100"/>
        </p:scale>
        <p:origin x="-108" y="-6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05341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5476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36139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4261580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30</a:t>
            </a:fld>
            <a:endParaRPr lang="en-US"/>
          </a:p>
        </p:txBody>
      </p:sp>
    </p:spTree>
    <p:extLst>
      <p:ext uri="{BB962C8B-B14F-4D97-AF65-F5344CB8AC3E}">
        <p14:creationId xmlns:p14="http://schemas.microsoft.com/office/powerpoint/2010/main" val="3708126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7665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7078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23226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816043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228600" indent="-228600">
              <a:buFont typeface="+mj-lt"/>
              <a:buAutoNum type="arabicPeriod"/>
            </a:pPr>
            <a:endParaRPr lang="en-US" dirty="0"/>
          </a:p>
        </p:txBody>
      </p:sp>
    </p:spTree>
    <p:extLst>
      <p:ext uri="{BB962C8B-B14F-4D97-AF65-F5344CB8AC3E}">
        <p14:creationId xmlns:p14="http://schemas.microsoft.com/office/powerpoint/2010/main" val="4090040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1412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41</a:t>
            </a:fld>
            <a:endParaRPr lang="en-US"/>
          </a:p>
        </p:txBody>
      </p:sp>
    </p:spTree>
    <p:extLst>
      <p:ext uri="{BB962C8B-B14F-4D97-AF65-F5344CB8AC3E}">
        <p14:creationId xmlns:p14="http://schemas.microsoft.com/office/powerpoint/2010/main" val="1182588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405323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90154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58</a:t>
            </a:fld>
            <a:endParaRPr lang="en-US"/>
          </a:p>
        </p:txBody>
      </p:sp>
    </p:spTree>
    <p:extLst>
      <p:ext uri="{BB962C8B-B14F-4D97-AF65-F5344CB8AC3E}">
        <p14:creationId xmlns:p14="http://schemas.microsoft.com/office/powerpoint/2010/main" val="3111060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63</a:t>
            </a:fld>
            <a:endParaRPr lang="en-US"/>
          </a:p>
        </p:txBody>
      </p:sp>
    </p:spTree>
    <p:extLst>
      <p:ext uri="{BB962C8B-B14F-4D97-AF65-F5344CB8AC3E}">
        <p14:creationId xmlns:p14="http://schemas.microsoft.com/office/powerpoint/2010/main" val="30460912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33776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3</a:t>
            </a:fld>
            <a:endParaRPr lang="en-US"/>
          </a:p>
        </p:txBody>
      </p:sp>
    </p:spTree>
    <p:extLst>
      <p:ext uri="{BB962C8B-B14F-4D97-AF65-F5344CB8AC3E}">
        <p14:creationId xmlns:p14="http://schemas.microsoft.com/office/powerpoint/2010/main" val="1710400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5913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2" name="Rectangle 2"/>
          <p:cNvSpPr>
            <a:spLocks noGrp="1" noRot="1" noChangeAspect="1" noChangeArrowheads="1" noTextEdit="1"/>
          </p:cNvSpPr>
          <p:nvPr>
            <p:ph type="sldImg"/>
          </p:nvPr>
        </p:nvSpPr>
        <p:spPr>
          <a:ln/>
        </p:spPr>
      </p:sp>
      <p:sp>
        <p:nvSpPr>
          <p:cNvPr id="491523" name="Rectangle 3"/>
          <p:cNvSpPr>
            <a:spLocks noGrp="1" noChangeArrowheads="1"/>
          </p:cNvSpPr>
          <p:nvPr>
            <p:ph type="body" idx="1"/>
          </p:nvPr>
        </p:nvSpPr>
        <p:spPr/>
        <p:txBody>
          <a:bodyPr>
            <a:normAutofit/>
          </a:bodyPr>
          <a:lstStyle/>
          <a:p>
            <a:endParaRPr lang="en-US" dirty="0"/>
          </a:p>
        </p:txBody>
      </p:sp>
      <p:sp>
        <p:nvSpPr>
          <p:cNvPr id="5" name="Date Placeholder 4"/>
          <p:cNvSpPr>
            <a:spLocks noGrp="1"/>
          </p:cNvSpPr>
          <p:nvPr>
            <p:ph type="dt" idx="11"/>
          </p:nvPr>
        </p:nvSpPr>
        <p:spPr>
          <a:xfrm>
            <a:off x="3884414" y="1"/>
            <a:ext cx="2972098" cy="456595"/>
          </a:xfrm>
          <a:prstGeom prst="rect">
            <a:avLst/>
          </a:prstGeom>
        </p:spPr>
        <p:txBody>
          <a:bodyPr lIns="86493" tIns="43247" rIns="86493" bIns="43247"/>
          <a:lstStyle/>
          <a:p>
            <a:r>
              <a:rPr lang="en-US" smtClean="0"/>
              <a:t>v2.0</a:t>
            </a:r>
            <a:endParaRPr lang="en-US"/>
          </a:p>
        </p:txBody>
      </p:sp>
    </p:spTree>
    <p:extLst>
      <p:ext uri="{BB962C8B-B14F-4D97-AF65-F5344CB8AC3E}">
        <p14:creationId xmlns:p14="http://schemas.microsoft.com/office/powerpoint/2010/main" val="4026792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2716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5832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855535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11FAC3E-016E-4A5A-9DC2-EB9C8F821641}" type="slidenum">
              <a:rPr lang="en-US" smtClean="0"/>
              <a:t>21</a:t>
            </a:fld>
            <a:endParaRPr lang="en-US"/>
          </a:p>
        </p:txBody>
      </p:sp>
    </p:spTree>
    <p:extLst>
      <p:ext uri="{BB962C8B-B14F-4D97-AF65-F5344CB8AC3E}">
        <p14:creationId xmlns:p14="http://schemas.microsoft.com/office/powerpoint/2010/main" val="1283469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Slide Title</a:t>
            </a:r>
            <a:endParaRPr lang="en-US" dirty="0"/>
          </a:p>
        </p:txBody>
      </p:sp>
    </p:spTree>
    <p:extLst>
      <p:ext uri="{BB962C8B-B14F-4D97-AF65-F5344CB8AC3E}">
        <p14:creationId xmlns:p14="http://schemas.microsoft.com/office/powerpoint/2010/main" val="9979908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Layout">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3">
            <a:extLst>
              <a:ext uri="{28A0092B-C50C-407E-A947-70E740481C1C}">
                <a14:useLocalDpi xmlns:a14="http://schemas.microsoft.com/office/drawing/2010/main" val="0"/>
              </a:ext>
            </a:extLst>
          </a:blip>
          <a:srcRect b="9180"/>
          <a:stretch/>
        </p:blipFill>
        <p:spPr>
          <a:xfrm>
            <a:off x="0" y="-1"/>
            <a:ext cx="12436475" cy="6994526"/>
          </a:xfrm>
          <a:prstGeom prst="rect">
            <a:avLst/>
          </a:prstGeom>
        </p:spPr>
      </p:pic>
      <p:grpSp>
        <p:nvGrpSpPr>
          <p:cNvPr id="12" name="Group 11"/>
          <p:cNvGrpSpPr/>
          <p:nvPr userDrawn="1"/>
        </p:nvGrpSpPr>
        <p:grpSpPr bwMode="invGray">
          <a:xfrm>
            <a:off x="9741906" y="466301"/>
            <a:ext cx="2901844" cy="699453"/>
            <a:chOff x="7162800" y="1600200"/>
            <a:chExt cx="2133600" cy="685800"/>
          </a:xfrm>
        </p:grpSpPr>
        <p:sp>
          <p:nvSpPr>
            <p:cNvPr id="8" name="Rounded Rectangle 7"/>
            <p:cNvSpPr/>
            <p:nvPr userDrawn="1"/>
          </p:nvSpPr>
          <p:spPr bwMode="invGray">
            <a:xfrm>
              <a:off x="7162800" y="1600200"/>
              <a:ext cx="21336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9" name="TextBox 8"/>
            <p:cNvSpPr txBox="1"/>
            <p:nvPr userDrawn="1"/>
          </p:nvSpPr>
          <p:spPr bwMode="invGray">
            <a:xfrm>
              <a:off x="7467600" y="1676400"/>
              <a:ext cx="1447800" cy="59465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3264"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DEMO</a:t>
              </a:r>
              <a:endParaRPr lang="en-US" sz="3264"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sp>
        <p:nvSpPr>
          <p:cNvPr id="10" name="Rounded Rectangle 9"/>
          <p:cNvSpPr/>
          <p:nvPr userDrawn="1"/>
        </p:nvSpPr>
        <p:spPr bwMode="invGray">
          <a:xfrm>
            <a:off x="-207275" y="4585300"/>
            <a:ext cx="9223719" cy="11657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1" name="Title 1"/>
          <p:cNvSpPr>
            <a:spLocks noGrp="1"/>
          </p:cNvSpPr>
          <p:nvPr>
            <p:ph type="title" hasCustomPrompt="1"/>
          </p:nvPr>
        </p:nvSpPr>
        <p:spPr bwMode="invGray">
          <a:xfrm>
            <a:off x="207275" y="4663017"/>
            <a:ext cx="8601895" cy="1010320"/>
          </a:xfrm>
        </p:spPr>
        <p:txBody>
          <a:bodyPr/>
          <a:lstStyle>
            <a:lvl1pPr>
              <a:defRPr b="1">
                <a:latin typeface="+mn-lt"/>
              </a:defRPr>
            </a:lvl1pPr>
          </a:lstStyle>
          <a:p>
            <a:r>
              <a:rPr lang="en-US" dirty="0" smtClean="0"/>
              <a:t>Demo Title</a:t>
            </a:r>
            <a:endParaRPr lang="en-US" dirty="0"/>
          </a:p>
        </p:txBody>
      </p:sp>
    </p:spTree>
    <p:extLst>
      <p:ext uri="{BB962C8B-B14F-4D97-AF65-F5344CB8AC3E}">
        <p14:creationId xmlns:p14="http://schemas.microsoft.com/office/powerpoint/2010/main" val="25270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2872129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9096891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560931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638255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270331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3310186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141610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111082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768193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3665253"/>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40003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7.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3.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6" r:id="rId12"/>
    <p:sldLayoutId id="2147484207" r:id="rId13"/>
    <p:sldLayoutId id="2147484208"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solidFill>
            <a:srgbClr val="012A5B"/>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5457170"/>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5.xml"/><Relationship Id="rId5" Type="http://schemas.openxmlformats.org/officeDocument/2006/relationships/image" Target="../media/image26.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1.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hyperlink" Target="http://myspc.sharepointconference.com/" TargetMode="External"/><Relationship Id="rId1" Type="http://schemas.openxmlformats.org/officeDocument/2006/relationships/slideLayout" Target="../slideLayouts/slideLayout4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Every app requires a start page</a:t>
            </a:r>
          </a:p>
          <a:p>
            <a:pPr lvl="1"/>
            <a:r>
              <a:rPr lang="en-US" smtClean="0"/>
              <a:t>Start page provides entry point into app</a:t>
            </a:r>
          </a:p>
          <a:p>
            <a:pPr lvl="1"/>
            <a:r>
              <a:rPr lang="en-US" smtClean="0"/>
              <a:t>SharePoint adds app launcher to Site Contents in host web</a:t>
            </a:r>
          </a:p>
          <a:p>
            <a:pPr lvl="1"/>
            <a:r>
              <a:rPr lang="en-US" smtClean="0"/>
              <a:t>SharePoint-Hosted app start page hosted by SharePoint</a:t>
            </a:r>
          </a:p>
          <a:p>
            <a:pPr lvl="1"/>
            <a:r>
              <a:rPr lang="en-US" smtClean="0"/>
              <a:t>Cloud-Hosted app start page hosted in remote web</a:t>
            </a:r>
          </a:p>
          <a:p>
            <a:pPr lvl="1"/>
            <a:endParaRPr lang="en-US" smtClean="0"/>
          </a:p>
          <a:p>
            <a:pPr lvl="1"/>
            <a:endParaRPr lang="en-US" dirty="0"/>
          </a:p>
        </p:txBody>
      </p:sp>
      <p:sp>
        <p:nvSpPr>
          <p:cNvPr id="2" name="Title 1"/>
          <p:cNvSpPr>
            <a:spLocks noGrp="1"/>
          </p:cNvSpPr>
          <p:nvPr>
            <p:ph type="title"/>
          </p:nvPr>
        </p:nvSpPr>
        <p:spPr/>
        <p:txBody>
          <a:bodyPr/>
          <a:lstStyle/>
          <a:p>
            <a:r>
              <a:rPr lang="en-US" smtClean="0"/>
              <a:t>App Start Page</a:t>
            </a:r>
            <a:endParaRPr lang="en-US" dirty="0"/>
          </a:p>
        </p:txBody>
      </p:sp>
      <p:pic>
        <p:nvPicPr>
          <p:cNvPr id="5" name="Picture 4"/>
          <p:cNvPicPr>
            <a:picLocks noChangeAspect="1"/>
          </p:cNvPicPr>
          <p:nvPr/>
        </p:nvPicPr>
        <p:blipFill>
          <a:blip r:embed="rId2"/>
          <a:stretch>
            <a:fillRect/>
          </a:stretch>
        </p:blipFill>
        <p:spPr>
          <a:xfrm>
            <a:off x="2006872" y="3761311"/>
            <a:ext cx="8422733" cy="3000063"/>
          </a:xfrm>
          <a:prstGeom prst="rect">
            <a:avLst/>
          </a:prstGeom>
        </p:spPr>
      </p:pic>
    </p:spTree>
    <p:extLst>
      <p:ext uri="{BB962C8B-B14F-4D97-AF65-F5344CB8AC3E}">
        <p14:creationId xmlns:p14="http://schemas.microsoft.com/office/powerpoint/2010/main" val="366455081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Creating a </a:t>
            </a:r>
            <a:r>
              <a:rPr lang="en-US" dirty="0"/>
              <a:t>S</a:t>
            </a:r>
            <a:r>
              <a:rPr lang="en-US" dirty="0" smtClean="0"/>
              <a:t>harePoint-hosted App for Office 365</a:t>
            </a:r>
            <a:endParaRPr lang="en-US" dirty="0"/>
          </a:p>
        </p:txBody>
      </p:sp>
      <p:sp>
        <p:nvSpPr>
          <p:cNvPr id="2" name="Text Placeholder 1"/>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42706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App web is created during app installation</a:t>
            </a:r>
          </a:p>
          <a:p>
            <a:pPr lvl="1"/>
            <a:r>
              <a:rPr lang="en-US" smtClean="0"/>
              <a:t>App web created as child to site where app is installed</a:t>
            </a:r>
          </a:p>
          <a:p>
            <a:pPr lvl="1"/>
            <a:endParaRPr lang="en-US" smtClean="0"/>
          </a:p>
          <a:p>
            <a:r>
              <a:rPr lang="en-US" smtClean="0"/>
              <a:t>SharePoint-Hosted apps must create app web</a:t>
            </a:r>
          </a:p>
          <a:p>
            <a:pPr lvl="1"/>
            <a:r>
              <a:rPr lang="en-US" smtClean="0"/>
              <a:t>App must add start page and related resources</a:t>
            </a:r>
          </a:p>
          <a:p>
            <a:pPr lvl="1"/>
            <a:r>
              <a:rPr lang="en-US" smtClean="0"/>
              <a:t>App can add other SharePoint elements (e.g. lists)</a:t>
            </a:r>
          </a:p>
          <a:p>
            <a:pPr lvl="1"/>
            <a:endParaRPr lang="en-US" smtClean="0"/>
          </a:p>
          <a:p>
            <a:r>
              <a:rPr lang="en-US" smtClean="0"/>
              <a:t>Cloud-Hosted apps can create app web</a:t>
            </a:r>
          </a:p>
          <a:p>
            <a:pPr lvl="1"/>
            <a:r>
              <a:rPr lang="en-US" smtClean="0"/>
              <a:t>Most cloud-hosted apps will not create an app web</a:t>
            </a:r>
          </a:p>
          <a:p>
            <a:pPr lvl="1"/>
            <a:r>
              <a:rPr lang="en-US" smtClean="0"/>
              <a:t>Cloud-hosted app can create app web if needed</a:t>
            </a:r>
          </a:p>
          <a:p>
            <a:pPr lvl="1"/>
            <a:endParaRPr lang="en-US" smtClean="0"/>
          </a:p>
          <a:p>
            <a:pPr lvl="1"/>
            <a:endParaRPr lang="en-US" dirty="0"/>
          </a:p>
        </p:txBody>
      </p:sp>
      <p:sp>
        <p:nvSpPr>
          <p:cNvPr id="2" name="Title 1"/>
          <p:cNvSpPr>
            <a:spLocks noGrp="1"/>
          </p:cNvSpPr>
          <p:nvPr>
            <p:ph type="title"/>
          </p:nvPr>
        </p:nvSpPr>
        <p:spPr/>
        <p:txBody>
          <a:bodyPr/>
          <a:lstStyle/>
          <a:p>
            <a:r>
              <a:rPr lang="en-US" smtClean="0"/>
              <a:t>App Web</a:t>
            </a:r>
            <a:endParaRPr lang="en-US" dirty="0"/>
          </a:p>
        </p:txBody>
      </p:sp>
    </p:spTree>
    <p:extLst>
      <p:ext uri="{BB962C8B-B14F-4D97-AF65-F5344CB8AC3E}">
        <p14:creationId xmlns:p14="http://schemas.microsoft.com/office/powerpoint/2010/main" val="342145746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072158"/>
          </a:xfrm>
        </p:spPr>
        <p:txBody>
          <a:bodyPr/>
          <a:lstStyle/>
          <a:p>
            <a:r>
              <a:rPr lang="en-US" dirty="0" smtClean="0"/>
              <a:t>App web pages served out of isolated domain</a:t>
            </a:r>
          </a:p>
          <a:p>
            <a:pPr lvl="1"/>
            <a:r>
              <a:rPr lang="en-US" dirty="0" smtClean="0"/>
              <a:t>Isolates JavaScript code on app web pages</a:t>
            </a:r>
          </a:p>
          <a:p>
            <a:pPr lvl="1"/>
            <a:r>
              <a:rPr lang="en-US" dirty="0" smtClean="0"/>
              <a:t>Allows SharePoint to authenticate callbacks from app</a:t>
            </a:r>
          </a:p>
          <a:p>
            <a:pPr lvl="1"/>
            <a:endParaRPr lang="en-US" dirty="0" smtClean="0"/>
          </a:p>
          <a:p>
            <a:pPr lvl="1"/>
            <a:endParaRPr lang="en-US" dirty="0" smtClean="0"/>
          </a:p>
          <a:p>
            <a:r>
              <a:rPr lang="en-US" dirty="0" smtClean="0"/>
              <a:t>URL to app web made up of 4 parts</a:t>
            </a:r>
          </a:p>
          <a:p>
            <a:pPr lvl="1"/>
            <a:r>
              <a:rPr lang="en-US" dirty="0" smtClean="0">
                <a:solidFill>
                  <a:schemeClr val="tx2">
                    <a:lumMod val="90000"/>
                    <a:lumOff val="10000"/>
                  </a:schemeClr>
                </a:solidFill>
              </a:rPr>
              <a:t>Tenancy name</a:t>
            </a:r>
            <a:r>
              <a:rPr lang="en-US" dirty="0" smtClean="0"/>
              <a:t>: </a:t>
            </a:r>
            <a:r>
              <a:rPr lang="en-US" dirty="0" err="1">
                <a:solidFill>
                  <a:schemeClr val="accent3">
                    <a:lumMod val="50000"/>
                  </a:schemeClr>
                </a:solidFill>
              </a:rPr>
              <a:t>tedpattison</a:t>
            </a:r>
            <a:endParaRPr lang="en-US" dirty="0" smtClean="0">
              <a:solidFill>
                <a:schemeClr val="accent3">
                  <a:lumMod val="50000"/>
                </a:schemeClr>
              </a:solidFill>
            </a:endParaRPr>
          </a:p>
          <a:p>
            <a:pPr lvl="1"/>
            <a:r>
              <a:rPr lang="en-US" dirty="0" smtClean="0">
                <a:solidFill>
                  <a:schemeClr val="tx2">
                    <a:lumMod val="90000"/>
                    <a:lumOff val="10000"/>
                  </a:schemeClr>
                </a:solidFill>
              </a:rPr>
              <a:t>APPUID</a:t>
            </a:r>
            <a:r>
              <a:rPr lang="en-US" dirty="0" smtClean="0"/>
              <a:t>: </a:t>
            </a:r>
            <a:r>
              <a:rPr lang="en-US" dirty="0">
                <a:solidFill>
                  <a:schemeClr val="accent3">
                    <a:lumMod val="50000"/>
                  </a:schemeClr>
                </a:solidFill>
              </a:rPr>
              <a:t>4b5b001f544dc0</a:t>
            </a:r>
            <a:endParaRPr lang="en-US" dirty="0" smtClean="0">
              <a:solidFill>
                <a:schemeClr val="accent3">
                  <a:lumMod val="50000"/>
                </a:schemeClr>
              </a:solidFill>
            </a:endParaRPr>
          </a:p>
          <a:p>
            <a:pPr lvl="1"/>
            <a:r>
              <a:rPr lang="en-US" dirty="0" smtClean="0">
                <a:solidFill>
                  <a:schemeClr val="tx2">
                    <a:lumMod val="90000"/>
                    <a:lumOff val="10000"/>
                  </a:schemeClr>
                </a:solidFill>
              </a:rPr>
              <a:t>App web hosting domain</a:t>
            </a:r>
            <a:r>
              <a:rPr lang="en-US" dirty="0" smtClean="0"/>
              <a:t>: </a:t>
            </a:r>
            <a:r>
              <a:rPr lang="en-US" dirty="0" smtClean="0">
                <a:solidFill>
                  <a:schemeClr val="accent3">
                    <a:lumMod val="50000"/>
                  </a:schemeClr>
                </a:solidFill>
              </a:rPr>
              <a:t>sharepoint.com</a:t>
            </a:r>
          </a:p>
          <a:p>
            <a:pPr lvl="1"/>
            <a:r>
              <a:rPr lang="en-US" dirty="0" smtClean="0">
                <a:solidFill>
                  <a:schemeClr val="tx2">
                    <a:lumMod val="90000"/>
                    <a:lumOff val="10000"/>
                  </a:schemeClr>
                </a:solidFill>
              </a:rPr>
              <a:t>App name</a:t>
            </a:r>
            <a:r>
              <a:rPr lang="en-US" dirty="0" smtClean="0"/>
              <a:t>: </a:t>
            </a:r>
            <a:r>
              <a:rPr lang="en-US" dirty="0" err="1" smtClean="0">
                <a:solidFill>
                  <a:schemeClr val="accent3">
                    <a:lumMod val="50000"/>
                  </a:schemeClr>
                </a:solidFill>
              </a:rPr>
              <a:t>MyFirstApp</a:t>
            </a:r>
            <a:endParaRPr lang="en-US" dirty="0" smtClean="0">
              <a:solidFill>
                <a:schemeClr val="accent3">
                  <a:lumMod val="50000"/>
                </a:schemeClr>
              </a:solidFill>
            </a:endParaRPr>
          </a:p>
          <a:p>
            <a:pPr lvl="1"/>
            <a:endParaRPr lang="en-US" dirty="0"/>
          </a:p>
        </p:txBody>
      </p:sp>
      <p:sp>
        <p:nvSpPr>
          <p:cNvPr id="2" name="Title 1"/>
          <p:cNvSpPr>
            <a:spLocks noGrp="1"/>
          </p:cNvSpPr>
          <p:nvPr>
            <p:ph type="title"/>
          </p:nvPr>
        </p:nvSpPr>
        <p:spPr/>
        <p:txBody>
          <a:bodyPr/>
          <a:lstStyle/>
          <a:p>
            <a:r>
              <a:rPr lang="en-US" smtClean="0"/>
              <a:t>App Web Hosting Domain</a:t>
            </a:r>
            <a:endParaRPr lang="en-US" dirty="0"/>
          </a:p>
        </p:txBody>
      </p:sp>
      <p:sp>
        <p:nvSpPr>
          <p:cNvPr id="4" name="Rectangle 3"/>
          <p:cNvSpPr/>
          <p:nvPr/>
        </p:nvSpPr>
        <p:spPr>
          <a:xfrm>
            <a:off x="960437" y="2811462"/>
            <a:ext cx="10515600" cy="544019"/>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32" b="1" dirty="0">
                <a:solidFill>
                  <a:schemeClr val="tx1">
                    <a:lumMod val="60000"/>
                    <a:lumOff val="40000"/>
                  </a:schemeClr>
                </a:solidFill>
                <a:latin typeface="Lucida Console" panose="020B0609040504020204" pitchFamily="49" charset="0"/>
              </a:rPr>
              <a:t>https://</a:t>
            </a:r>
            <a:r>
              <a:rPr lang="en-US" sz="1632" b="1" dirty="0" smtClean="0">
                <a:solidFill>
                  <a:srgbClr val="822F08"/>
                </a:solidFill>
                <a:latin typeface="Lucida Console" panose="020B0609040504020204" pitchFamily="49" charset="0"/>
              </a:rPr>
              <a:t>tedpattison</a:t>
            </a:r>
            <a:r>
              <a:rPr lang="en-US" sz="1632" b="1" dirty="0" smtClean="0">
                <a:solidFill>
                  <a:schemeClr val="tx1">
                    <a:lumMod val="60000"/>
                    <a:lumOff val="40000"/>
                  </a:schemeClr>
                </a:solidFill>
                <a:latin typeface="Lucida Console" panose="020B0609040504020204" pitchFamily="49" charset="0"/>
              </a:rPr>
              <a:t>-</a:t>
            </a:r>
            <a:r>
              <a:rPr lang="en-US" sz="1632" b="1" dirty="0" smtClean="0">
                <a:solidFill>
                  <a:srgbClr val="822F08"/>
                </a:solidFill>
                <a:latin typeface="Lucida Console" panose="020B0609040504020204" pitchFamily="49" charset="0"/>
              </a:rPr>
              <a:t>4b5b001f544dc0</a:t>
            </a:r>
            <a:r>
              <a:rPr lang="en-US" sz="1632" b="1" dirty="0" smtClean="0">
                <a:solidFill>
                  <a:schemeClr val="tx1">
                    <a:lumMod val="60000"/>
                    <a:lumOff val="40000"/>
                  </a:schemeClr>
                </a:solidFill>
                <a:latin typeface="Lucida Console" panose="020B0609040504020204" pitchFamily="49" charset="0"/>
              </a:rPr>
              <a:t>.</a:t>
            </a:r>
            <a:r>
              <a:rPr lang="en-US" sz="1632" b="1" dirty="0" smtClean="0">
                <a:solidFill>
                  <a:srgbClr val="822F08"/>
                </a:solidFill>
                <a:latin typeface="Lucida Console" panose="020B0609040504020204" pitchFamily="49" charset="0"/>
              </a:rPr>
              <a:t>sharepoint.com</a:t>
            </a:r>
            <a:r>
              <a:rPr lang="en-US" sz="1632" b="1" dirty="0" smtClean="0">
                <a:solidFill>
                  <a:schemeClr val="tx1">
                    <a:lumMod val="60000"/>
                    <a:lumOff val="40000"/>
                  </a:schemeClr>
                </a:solidFill>
                <a:latin typeface="Lucida Console" panose="020B0609040504020204" pitchFamily="49" charset="0"/>
              </a:rPr>
              <a:t>/sites/TedsDevSite/</a:t>
            </a:r>
            <a:r>
              <a:rPr lang="en-US" sz="1632" b="1" dirty="0" smtClean="0">
                <a:solidFill>
                  <a:srgbClr val="822F08"/>
                </a:solidFill>
                <a:latin typeface="Lucida Console" panose="020B0609040504020204" pitchFamily="49" charset="0"/>
              </a:rPr>
              <a:t>MyFirstApp</a:t>
            </a:r>
            <a:endParaRPr lang="en-US" sz="1632" b="1" dirty="0">
              <a:solidFill>
                <a:srgbClr val="822F08"/>
              </a:solidFill>
              <a:latin typeface="Lucida Console" panose="020B0609040504020204" pitchFamily="49" charset="0"/>
            </a:endParaRPr>
          </a:p>
        </p:txBody>
      </p:sp>
    </p:spTree>
    <p:extLst>
      <p:ext uri="{BB962C8B-B14F-4D97-AF65-F5344CB8AC3E}">
        <p14:creationId xmlns:p14="http://schemas.microsoft.com/office/powerpoint/2010/main" val="201464975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72158"/>
          </a:xfrm>
        </p:spPr>
        <p:txBody>
          <a:bodyPr/>
          <a:lstStyle/>
          <a:p>
            <a:r>
              <a:rPr lang="en-US" dirty="0" smtClean="0"/>
              <a:t>In which scenarios is internal authentication used?</a:t>
            </a:r>
          </a:p>
          <a:p>
            <a:pPr lvl="1"/>
            <a:r>
              <a:rPr lang="en-US" dirty="0" smtClean="0"/>
              <a:t>Client-side calls from pages in the app web</a:t>
            </a:r>
          </a:p>
          <a:p>
            <a:pPr lvl="1"/>
            <a:r>
              <a:rPr lang="en-US" dirty="0" smtClean="0"/>
              <a:t>Client-side calls from pages in remote web which use cross domain library</a:t>
            </a:r>
          </a:p>
          <a:p>
            <a:pPr lvl="1"/>
            <a:r>
              <a:rPr lang="en-US" dirty="0" smtClean="0"/>
              <a:t>Server-side calls to app web in on-premises scenarios</a:t>
            </a:r>
          </a:p>
          <a:p>
            <a:pPr lvl="1"/>
            <a:endParaRPr lang="en-US" dirty="0"/>
          </a:p>
          <a:p>
            <a:r>
              <a:rPr lang="en-US" dirty="0"/>
              <a:t>How does it work?</a:t>
            </a:r>
          </a:p>
          <a:p>
            <a:pPr lvl="1"/>
            <a:r>
              <a:rPr lang="en-US" dirty="0"/>
              <a:t>Incoming calls require </a:t>
            </a:r>
            <a:r>
              <a:rPr lang="en-US" dirty="0" smtClean="0"/>
              <a:t>a SAML </a:t>
            </a:r>
            <a:r>
              <a:rPr lang="en-US" dirty="0"/>
              <a:t>token </a:t>
            </a:r>
            <a:r>
              <a:rPr lang="en-US" dirty="0" smtClean="0"/>
              <a:t>holding an established user </a:t>
            </a:r>
            <a:r>
              <a:rPr lang="en-US" dirty="0"/>
              <a:t>identity</a:t>
            </a:r>
          </a:p>
          <a:p>
            <a:pPr lvl="1"/>
            <a:r>
              <a:rPr lang="en-US" dirty="0"/>
              <a:t>Call targets unique domain of app web associated with an app</a:t>
            </a:r>
          </a:p>
          <a:p>
            <a:pPr lvl="1"/>
            <a:r>
              <a:rPr lang="en-US" dirty="0"/>
              <a:t>SharePoint maps target URL to instance of an app</a:t>
            </a:r>
          </a:p>
          <a:p>
            <a:pPr lvl="1"/>
            <a:r>
              <a:rPr lang="en-US" dirty="0" smtClean="0"/>
              <a:t>Your app </a:t>
            </a:r>
            <a:r>
              <a:rPr lang="en-US" dirty="0"/>
              <a:t>code </a:t>
            </a:r>
            <a:r>
              <a:rPr lang="en-US" b="1" u="sng" dirty="0">
                <a:solidFill>
                  <a:srgbClr val="822F08"/>
                </a:solidFill>
              </a:rPr>
              <a:t>is not</a:t>
            </a:r>
            <a:r>
              <a:rPr lang="en-US" dirty="0"/>
              <a:t> required to create and manage security tokens</a:t>
            </a:r>
          </a:p>
          <a:p>
            <a:pPr lvl="1"/>
            <a:endParaRPr lang="en-US" dirty="0"/>
          </a:p>
        </p:txBody>
      </p:sp>
      <p:sp>
        <p:nvSpPr>
          <p:cNvPr id="3" name="Title 2"/>
          <p:cNvSpPr>
            <a:spLocks noGrp="1"/>
          </p:cNvSpPr>
          <p:nvPr>
            <p:ph type="title"/>
          </p:nvPr>
        </p:nvSpPr>
        <p:spPr/>
        <p:txBody>
          <a:bodyPr/>
          <a:lstStyle/>
          <a:p>
            <a:r>
              <a:rPr lang="en-US" dirty="0" smtClean="0"/>
              <a:t>Internal Authentication</a:t>
            </a:r>
            <a:endParaRPr lang="en-US" dirty="0"/>
          </a:p>
        </p:txBody>
      </p:sp>
    </p:spTree>
    <p:extLst>
      <p:ext uri="{BB962C8B-B14F-4D97-AF65-F5344CB8AC3E}">
        <p14:creationId xmlns:p14="http://schemas.microsoft.com/office/powerpoint/2010/main" val="13502232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SharePoint-Hosted App</a:t>
            </a:r>
          </a:p>
          <a:p>
            <a:pPr lvl="1"/>
            <a:r>
              <a:rPr lang="en-US" smtClean="0"/>
              <a:t>App deployed to app web created under child site</a:t>
            </a:r>
          </a:p>
          <a:p>
            <a:endParaRPr lang="en-US" smtClean="0"/>
          </a:p>
          <a:p>
            <a:r>
              <a:rPr lang="en-US" smtClean="0"/>
              <a:t>Provider-Hosted App</a:t>
            </a:r>
          </a:p>
          <a:p>
            <a:pPr lvl="1"/>
            <a:r>
              <a:rPr lang="en-US" smtClean="0"/>
              <a:t>App deployed to remote web on remote web server</a:t>
            </a:r>
          </a:p>
          <a:p>
            <a:pPr lvl="1"/>
            <a:r>
              <a:rPr lang="en-US" smtClean="0"/>
              <a:t>Developer deploys remote web prior to app installation</a:t>
            </a:r>
          </a:p>
          <a:p>
            <a:endParaRPr lang="en-US" smtClean="0"/>
          </a:p>
          <a:p>
            <a:r>
              <a:rPr lang="en-US" smtClean="0"/>
              <a:t>Autohosted App</a:t>
            </a:r>
          </a:p>
          <a:p>
            <a:pPr lvl="1"/>
            <a:r>
              <a:rPr lang="en-US" smtClean="0"/>
              <a:t>App deployed to remote web in Office 365 environment</a:t>
            </a:r>
          </a:p>
          <a:p>
            <a:pPr lvl="1"/>
            <a:r>
              <a:rPr lang="en-US" smtClean="0"/>
              <a:t>Office 365 deploys remote web during app installation</a:t>
            </a:r>
            <a:endParaRPr lang="en-US" dirty="0" smtClean="0"/>
          </a:p>
        </p:txBody>
      </p:sp>
      <p:sp>
        <p:nvSpPr>
          <p:cNvPr id="2" name="Title 1"/>
          <p:cNvSpPr>
            <a:spLocks noGrp="1"/>
          </p:cNvSpPr>
          <p:nvPr>
            <p:ph type="title"/>
          </p:nvPr>
        </p:nvSpPr>
        <p:spPr/>
        <p:txBody>
          <a:bodyPr/>
          <a:lstStyle/>
          <a:p>
            <a:r>
              <a:rPr lang="en-US" smtClean="0"/>
              <a:t>App Hosting Models</a:t>
            </a:r>
            <a:endParaRPr lang="en-US" dirty="0"/>
          </a:p>
        </p:txBody>
      </p:sp>
    </p:spTree>
    <p:extLst>
      <p:ext uri="{BB962C8B-B14F-4D97-AF65-F5344CB8AC3E}">
        <p14:creationId xmlns:p14="http://schemas.microsoft.com/office/powerpoint/2010/main" val="227388430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Developer responsible for deploying remote web</a:t>
            </a:r>
          </a:p>
          <a:p>
            <a:pPr lvl="1"/>
            <a:r>
              <a:rPr lang="en-US" smtClean="0"/>
              <a:t>App deployed to remote web on remote web server</a:t>
            </a:r>
          </a:p>
          <a:p>
            <a:pPr lvl="1"/>
            <a:r>
              <a:rPr lang="en-US" smtClean="0"/>
              <a:t>Developer deploys remote web prior to app installation</a:t>
            </a:r>
          </a:p>
          <a:p>
            <a:pPr lvl="1"/>
            <a:r>
              <a:rPr lang="en-US" smtClean="0"/>
              <a:t>Developer often required to deploy database as well</a:t>
            </a:r>
          </a:p>
          <a:p>
            <a:endParaRPr lang="en-US" dirty="0"/>
          </a:p>
        </p:txBody>
      </p:sp>
      <p:sp>
        <p:nvSpPr>
          <p:cNvPr id="2" name="Title 1"/>
          <p:cNvSpPr>
            <a:spLocks noGrp="1"/>
          </p:cNvSpPr>
          <p:nvPr>
            <p:ph type="title"/>
          </p:nvPr>
        </p:nvSpPr>
        <p:spPr/>
        <p:txBody>
          <a:bodyPr/>
          <a:lstStyle/>
          <a:p>
            <a:r>
              <a:rPr lang="en-US" smtClean="0"/>
              <a:t>Provider-Hosted App</a:t>
            </a:r>
            <a:endParaRPr lang="en-US" dirty="0"/>
          </a:p>
        </p:txBody>
      </p:sp>
      <p:pic>
        <p:nvPicPr>
          <p:cNvPr id="5" name="Picture 4"/>
          <p:cNvPicPr>
            <a:picLocks noChangeAspect="1"/>
          </p:cNvPicPr>
          <p:nvPr/>
        </p:nvPicPr>
        <p:blipFill>
          <a:blip r:embed="rId2"/>
          <a:stretch>
            <a:fillRect/>
          </a:stretch>
        </p:blipFill>
        <p:spPr>
          <a:xfrm>
            <a:off x="3447858" y="3419545"/>
            <a:ext cx="5540760" cy="32641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151006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2025650"/>
          </a:xfrm>
        </p:spPr>
        <p:txBody>
          <a:bodyPr/>
          <a:lstStyle/>
          <a:p>
            <a:r>
              <a:rPr lang="en-US" smtClean="0"/>
              <a:t>Office 365 responsible for deploying remote web</a:t>
            </a:r>
          </a:p>
          <a:p>
            <a:pPr lvl="1"/>
            <a:r>
              <a:rPr lang="en-US" smtClean="0"/>
              <a:t>Office 365 deploys remote web during app installation</a:t>
            </a:r>
          </a:p>
          <a:p>
            <a:pPr lvl="1"/>
            <a:r>
              <a:rPr lang="en-US" smtClean="0"/>
              <a:t>Office 365 can also deploy SQL Azure database</a:t>
            </a:r>
          </a:p>
          <a:p>
            <a:pPr lvl="1"/>
            <a:r>
              <a:rPr lang="en-US" smtClean="0"/>
              <a:t>Developer doesn't worry about scaling or multi-tenancy</a:t>
            </a:r>
          </a:p>
          <a:p>
            <a:endParaRPr lang="en-US" dirty="0"/>
          </a:p>
        </p:txBody>
      </p:sp>
      <p:sp>
        <p:nvSpPr>
          <p:cNvPr id="2" name="Title 1"/>
          <p:cNvSpPr>
            <a:spLocks noGrp="1"/>
          </p:cNvSpPr>
          <p:nvPr>
            <p:ph type="title"/>
          </p:nvPr>
        </p:nvSpPr>
        <p:spPr/>
        <p:txBody>
          <a:bodyPr/>
          <a:lstStyle/>
          <a:p>
            <a:r>
              <a:rPr lang="en-US" smtClean="0"/>
              <a:t>Autohosted App</a:t>
            </a:r>
            <a:endParaRPr lang="en-US" dirty="0"/>
          </a:p>
        </p:txBody>
      </p:sp>
      <p:pic>
        <p:nvPicPr>
          <p:cNvPr id="4" name="Picture 3"/>
          <p:cNvPicPr>
            <a:picLocks noChangeAspect="1"/>
          </p:cNvPicPr>
          <p:nvPr/>
        </p:nvPicPr>
        <p:blipFill>
          <a:blip r:embed="rId2"/>
          <a:stretch>
            <a:fillRect/>
          </a:stretch>
        </p:blipFill>
        <p:spPr>
          <a:xfrm>
            <a:off x="3381569" y="3264111"/>
            <a:ext cx="5673337" cy="36033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188562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r>
              <a:rPr lang="en-US" dirty="0" smtClean="0"/>
              <a:t>In </a:t>
            </a:r>
            <a:r>
              <a:rPr lang="en-US" dirty="0"/>
              <a:t>which scenarios is </a:t>
            </a:r>
            <a:r>
              <a:rPr lang="en-US" dirty="0" smtClean="0"/>
              <a:t>external authentication </a:t>
            </a:r>
            <a:r>
              <a:rPr lang="en-US" dirty="0"/>
              <a:t>used?</a:t>
            </a:r>
          </a:p>
          <a:p>
            <a:pPr lvl="1"/>
            <a:r>
              <a:rPr lang="en-US" dirty="0" smtClean="0"/>
              <a:t>Calls to SharePoint from server-side code running in the remote web</a:t>
            </a:r>
          </a:p>
          <a:p>
            <a:endParaRPr lang="en-US" dirty="0" smtClean="0"/>
          </a:p>
          <a:p>
            <a:r>
              <a:rPr lang="en-US" dirty="0" smtClean="0"/>
              <a:t>How </a:t>
            </a:r>
            <a:r>
              <a:rPr lang="en-US" dirty="0"/>
              <a:t>does it work?</a:t>
            </a:r>
          </a:p>
          <a:p>
            <a:pPr lvl="1"/>
            <a:r>
              <a:rPr lang="en-US" dirty="0"/>
              <a:t>Incoming calls requires access token with app identity</a:t>
            </a:r>
          </a:p>
          <a:p>
            <a:pPr lvl="1"/>
            <a:r>
              <a:rPr lang="en-US" dirty="0"/>
              <a:t>Access token can optionally carry a user identity as well</a:t>
            </a:r>
          </a:p>
          <a:p>
            <a:pPr lvl="1"/>
            <a:r>
              <a:rPr lang="en-US" dirty="0"/>
              <a:t>Call does not need to target URL inside app web</a:t>
            </a:r>
          </a:p>
          <a:p>
            <a:pPr lvl="1"/>
            <a:r>
              <a:rPr lang="en-US" dirty="0"/>
              <a:t>Call can target </a:t>
            </a:r>
            <a:r>
              <a:rPr lang="en-US" dirty="0" smtClean="0"/>
              <a:t>any CSOM </a:t>
            </a:r>
            <a:r>
              <a:rPr lang="en-US" dirty="0"/>
              <a:t>or REST endpoint in any site</a:t>
            </a:r>
          </a:p>
          <a:p>
            <a:pPr lvl="1"/>
            <a:r>
              <a:rPr lang="en-US" dirty="0" smtClean="0"/>
              <a:t>Your app </a:t>
            </a:r>
            <a:r>
              <a:rPr lang="en-US" dirty="0"/>
              <a:t>code </a:t>
            </a:r>
            <a:r>
              <a:rPr lang="en-US" b="1" u="sng" dirty="0">
                <a:solidFill>
                  <a:srgbClr val="822F08"/>
                </a:solidFill>
              </a:rPr>
              <a:t>is</a:t>
            </a:r>
            <a:r>
              <a:rPr lang="en-US" dirty="0"/>
              <a:t> required to create and manage security tokens</a:t>
            </a:r>
          </a:p>
          <a:p>
            <a:pPr lvl="1"/>
            <a:endParaRPr lang="en-US" dirty="0"/>
          </a:p>
          <a:p>
            <a:pPr lvl="1"/>
            <a:endParaRPr lang="en-US" dirty="0"/>
          </a:p>
        </p:txBody>
      </p:sp>
      <p:sp>
        <p:nvSpPr>
          <p:cNvPr id="3" name="Title 2"/>
          <p:cNvSpPr>
            <a:spLocks noGrp="1"/>
          </p:cNvSpPr>
          <p:nvPr>
            <p:ph type="title"/>
          </p:nvPr>
        </p:nvSpPr>
        <p:spPr/>
        <p:txBody>
          <a:bodyPr/>
          <a:lstStyle/>
          <a:p>
            <a:r>
              <a:rPr lang="en-US" dirty="0" smtClean="0"/>
              <a:t>External Authentication</a:t>
            </a:r>
            <a:endParaRPr lang="en-US" dirty="0"/>
          </a:p>
        </p:txBody>
      </p:sp>
    </p:spTree>
    <p:extLst>
      <p:ext uri="{BB962C8B-B14F-4D97-AF65-F5344CB8AC3E}">
        <p14:creationId xmlns:p14="http://schemas.microsoft.com/office/powerpoint/2010/main" val="165132103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1144929"/>
          </a:xfrm>
        </p:spPr>
        <p:txBody>
          <a:bodyPr/>
          <a:lstStyle/>
          <a:p>
            <a:r>
              <a:rPr lang="en-US" dirty="0" smtClean="0"/>
              <a:t>There are three possibilities for authentication</a:t>
            </a:r>
          </a:p>
          <a:p>
            <a:pPr lvl="1"/>
            <a:r>
              <a:rPr lang="en-US" dirty="0" smtClean="0"/>
              <a:t>Remember, this is only for CSOM and REST API endpoints</a:t>
            </a:r>
            <a:endParaRPr lang="en-US" dirty="0"/>
          </a:p>
        </p:txBody>
      </p:sp>
      <p:sp>
        <p:nvSpPr>
          <p:cNvPr id="3" name="Title 2"/>
          <p:cNvSpPr>
            <a:spLocks noGrp="1"/>
          </p:cNvSpPr>
          <p:nvPr>
            <p:ph type="title"/>
          </p:nvPr>
        </p:nvSpPr>
        <p:spPr/>
        <p:txBody>
          <a:bodyPr/>
          <a:lstStyle/>
          <a:p>
            <a:r>
              <a:rPr lang="en-US" smtClean="0"/>
              <a:t>Authentication and Security Token Type</a:t>
            </a:r>
            <a:endParaRPr lang="en-US" dirty="0"/>
          </a:p>
        </p:txBody>
      </p:sp>
      <p:pic>
        <p:nvPicPr>
          <p:cNvPr id="4" name="Picture 3"/>
          <p:cNvPicPr>
            <a:picLocks noChangeAspect="1"/>
          </p:cNvPicPr>
          <p:nvPr/>
        </p:nvPicPr>
        <p:blipFill>
          <a:blip r:embed="rId2"/>
          <a:stretch>
            <a:fillRect/>
          </a:stretch>
        </p:blipFill>
        <p:spPr>
          <a:xfrm>
            <a:off x="1798637" y="2557879"/>
            <a:ext cx="5562600" cy="4292183"/>
          </a:xfrm>
          <a:prstGeom prst="rect">
            <a:avLst/>
          </a:prstGeom>
        </p:spPr>
      </p:pic>
    </p:spTree>
    <p:extLst>
      <p:ext uri="{BB962C8B-B14F-4D97-AF65-F5344CB8AC3E}">
        <p14:creationId xmlns:p14="http://schemas.microsoft.com/office/powerpoint/2010/main" val="78259703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Securing SharePoint Apps using OAuth in Office 365 </a:t>
            </a:r>
            <a:r>
              <a:rPr lang="en-US" dirty="0" smtClean="0"/>
              <a:t/>
            </a:r>
            <a:br>
              <a:rPr lang="en-US" dirty="0" smtClean="0"/>
            </a:br>
            <a:endParaRPr lang="en-US" dirty="0"/>
          </a:p>
        </p:txBody>
      </p:sp>
      <p:sp>
        <p:nvSpPr>
          <p:cNvPr id="5" name="Text Placeholder 4"/>
          <p:cNvSpPr>
            <a:spLocks noGrp="1"/>
          </p:cNvSpPr>
          <p:nvPr>
            <p:ph type="body" sz="quarter" idx="12"/>
          </p:nvPr>
        </p:nvSpPr>
        <p:spPr>
          <a:xfrm>
            <a:off x="4846637" y="5478462"/>
            <a:ext cx="7315201" cy="1219731"/>
          </a:xfrm>
        </p:spPr>
        <p:txBody>
          <a:bodyPr/>
          <a:lstStyle/>
          <a:p>
            <a:r>
              <a:rPr lang="en-US" dirty="0" smtClean="0"/>
              <a:t>Ted Pattison</a:t>
            </a:r>
          </a:p>
          <a:p>
            <a:r>
              <a:rPr lang="en-US" dirty="0" smtClean="0"/>
              <a:t>Author/Instructor</a:t>
            </a:r>
          </a:p>
        </p:txBody>
      </p:sp>
      <p:sp>
        <p:nvSpPr>
          <p:cNvPr id="2" name="Rectangle 1"/>
          <p:cNvSpPr/>
          <p:nvPr/>
        </p:nvSpPr>
        <p:spPr>
          <a:xfrm>
            <a:off x="11323637" y="1058862"/>
            <a:ext cx="955711" cy="369332"/>
          </a:xfrm>
          <a:prstGeom prst="rect">
            <a:avLst/>
          </a:prstGeom>
        </p:spPr>
        <p:txBody>
          <a:bodyPr wrap="none">
            <a:spAutoFit/>
          </a:bodyPr>
          <a:lstStyle/>
          <a:p>
            <a:r>
              <a:rPr lang="en-US" dirty="0" smtClean="0"/>
              <a:t>SPC204</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SharePoint 2013 Authentication Flow</a:t>
            </a:r>
            <a:endParaRPr lang="en-US" dirty="0"/>
          </a:p>
        </p:txBody>
      </p:sp>
      <p:pic>
        <p:nvPicPr>
          <p:cNvPr id="2" name="Picture 1"/>
          <p:cNvPicPr>
            <a:picLocks noChangeAspect="1"/>
          </p:cNvPicPr>
          <p:nvPr/>
        </p:nvPicPr>
        <p:blipFill>
          <a:blip r:embed="rId3"/>
          <a:stretch>
            <a:fillRect/>
          </a:stretch>
        </p:blipFill>
        <p:spPr>
          <a:xfrm>
            <a:off x="1265237" y="1363662"/>
            <a:ext cx="7315200" cy="5350926"/>
          </a:xfrm>
          <a:prstGeom prst="rect">
            <a:avLst/>
          </a:prstGeom>
        </p:spPr>
      </p:pic>
      <p:sp>
        <p:nvSpPr>
          <p:cNvPr id="3" name="TextBox 2"/>
          <p:cNvSpPr txBox="1"/>
          <p:nvPr/>
        </p:nvSpPr>
        <p:spPr>
          <a:xfrm>
            <a:off x="8961437" y="1492082"/>
            <a:ext cx="2895600" cy="960263"/>
          </a:xfrm>
          <a:prstGeom prst="rect">
            <a:avLst/>
          </a:prstGeom>
          <a:solidFill>
            <a:srgbClr val="FFFF99"/>
          </a:solidFill>
          <a:ln>
            <a:solidFill>
              <a:schemeClr val="bg1">
                <a:lumMod val="65000"/>
              </a:schemeClr>
            </a:solidFill>
          </a:ln>
        </p:spPr>
        <p:txBody>
          <a:bodyPr wrap="square" lIns="182880" tIns="146304" rIns="182880" bIns="146304" rtlCol="0">
            <a:spAutoFit/>
          </a:bodyPr>
          <a:lstStyle/>
          <a:p>
            <a:pPr>
              <a:lnSpc>
                <a:spcPct val="90000"/>
              </a:lnSpc>
              <a:spcAft>
                <a:spcPts val="600"/>
              </a:spcAft>
            </a:pPr>
            <a:r>
              <a:rPr lang="en-US" sz="1600" b="1" dirty="0" smtClean="0">
                <a:solidFill>
                  <a:srgbClr val="822F08"/>
                </a:solidFill>
                <a:latin typeface="Arial" panose="020B0604020202020204" pitchFamily="34" charset="0"/>
                <a:cs typeface="Arial" panose="020B0604020202020204" pitchFamily="34" charset="0"/>
              </a:rPr>
              <a:t>Important</a:t>
            </a:r>
            <a:r>
              <a:rPr lang="en-US" sz="1600" dirty="0" smtClean="0">
                <a:solidFill>
                  <a:srgbClr val="822F08"/>
                </a:solidFill>
                <a:latin typeface="Arial" panose="020B0604020202020204" pitchFamily="34" charset="0"/>
                <a:cs typeface="Arial" panose="020B0604020202020204" pitchFamily="34" charset="0"/>
              </a:rPr>
              <a:t>: this flow only for calls that target a CSOM or a REST endpoint</a:t>
            </a:r>
          </a:p>
        </p:txBody>
      </p:sp>
    </p:spTree>
    <p:extLst>
      <p:ext uri="{BB962C8B-B14F-4D97-AF65-F5344CB8AC3E}">
        <p14:creationId xmlns:p14="http://schemas.microsoft.com/office/powerpoint/2010/main" val="162388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3447098"/>
          </a:xfrm>
        </p:spPr>
        <p:txBody>
          <a:bodyPr/>
          <a:lstStyle/>
          <a:p>
            <a:pPr>
              <a:buFont typeface="Wingdings" panose="05000000000000000000" pitchFamily="2" charset="2"/>
              <a:buChar char="ü"/>
            </a:pPr>
            <a:r>
              <a:rPr lang="en-US" dirty="0" smtClean="0"/>
              <a:t>App Authentication in SharePoint 2013</a:t>
            </a:r>
          </a:p>
          <a:p>
            <a:pPr>
              <a:buFont typeface="Wingdings" panose="05000000000000000000" pitchFamily="2" charset="2"/>
              <a:buChar char="Ø"/>
            </a:pPr>
            <a:r>
              <a:rPr lang="en-US" dirty="0" smtClean="0"/>
              <a:t>Requesting and Granting App Permissions</a:t>
            </a:r>
          </a:p>
          <a:p>
            <a:r>
              <a:rPr lang="en-US" dirty="0" smtClean="0"/>
              <a:t>Understanding How OAuth Authentication Works</a:t>
            </a:r>
          </a:p>
          <a:p>
            <a:r>
              <a:rPr lang="en-US" dirty="0" smtClean="0"/>
              <a:t>Developing SharePoint Apps that use OAuth</a:t>
            </a:r>
          </a:p>
          <a:p>
            <a:r>
              <a:rPr lang="en-US" dirty="0"/>
              <a:t>Developing </a:t>
            </a:r>
            <a:r>
              <a:rPr lang="en-US" dirty="0" smtClean="0"/>
              <a:t>External Apps </a:t>
            </a:r>
            <a:r>
              <a:rPr lang="en-US" dirty="0"/>
              <a:t>that use </a:t>
            </a:r>
            <a:r>
              <a:rPr lang="en-US" dirty="0" smtClean="0"/>
              <a:t>OAuth</a:t>
            </a:r>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306877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72158"/>
          </a:xfrm>
        </p:spPr>
        <p:txBody>
          <a:bodyPr/>
          <a:lstStyle/>
          <a:p>
            <a:r>
              <a:rPr lang="en-US" dirty="0" smtClean="0"/>
              <a:t>SharePoint 2013 tracks user permissions</a:t>
            </a:r>
          </a:p>
          <a:p>
            <a:pPr lvl="1"/>
            <a:r>
              <a:rPr lang="en-US" dirty="0" smtClean="0"/>
              <a:t>No big changes from previous version</a:t>
            </a:r>
          </a:p>
          <a:p>
            <a:pPr lvl="1"/>
            <a:r>
              <a:rPr lang="en-US" dirty="0" smtClean="0"/>
              <a:t>User permissions managed at the site collection level</a:t>
            </a:r>
          </a:p>
          <a:p>
            <a:pPr lvl="1"/>
            <a:r>
              <a:rPr lang="en-US" dirty="0" smtClean="0"/>
              <a:t>User </a:t>
            </a:r>
            <a:r>
              <a:rPr lang="en-US" dirty="0"/>
              <a:t>permissions </a:t>
            </a:r>
            <a:r>
              <a:rPr lang="en-US" dirty="0" smtClean="0"/>
              <a:t>in site </a:t>
            </a:r>
            <a:r>
              <a:rPr lang="en-US" dirty="0"/>
              <a:t>collection </a:t>
            </a:r>
            <a:r>
              <a:rPr lang="en-US" dirty="0" smtClean="0"/>
              <a:t>configured on hierarchy of securable objects</a:t>
            </a:r>
          </a:p>
          <a:p>
            <a:pPr lvl="1"/>
            <a:r>
              <a:rPr lang="en-US" dirty="0" smtClean="0"/>
              <a:t>User permissions can be overridden at web application level through user policy</a:t>
            </a:r>
          </a:p>
          <a:p>
            <a:pPr lvl="1"/>
            <a:endParaRPr lang="en-US" dirty="0"/>
          </a:p>
          <a:p>
            <a:r>
              <a:rPr lang="en-US" dirty="0" smtClean="0"/>
              <a:t>SharePoint 2013 also tracks app permissions</a:t>
            </a:r>
          </a:p>
          <a:p>
            <a:pPr lvl="1"/>
            <a:r>
              <a:rPr lang="en-US" dirty="0" smtClean="0"/>
              <a:t>App permissions managed very differently from user permissions</a:t>
            </a:r>
          </a:p>
          <a:p>
            <a:pPr lvl="1"/>
            <a:r>
              <a:rPr lang="en-US" dirty="0"/>
              <a:t>App </a:t>
            </a:r>
            <a:r>
              <a:rPr lang="en-US" dirty="0" smtClean="0"/>
              <a:t>permissions do not involve hierarchy of securable objects</a:t>
            </a:r>
          </a:p>
          <a:p>
            <a:pPr lvl="1"/>
            <a:r>
              <a:rPr lang="en-US" dirty="0" smtClean="0"/>
              <a:t>App permissions are assigned to target permission scopes</a:t>
            </a:r>
          </a:p>
          <a:p>
            <a:pPr lvl="1"/>
            <a:r>
              <a:rPr lang="en-US" dirty="0" smtClean="0"/>
              <a:t>Permission scope can be site (aka web), </a:t>
            </a:r>
            <a:r>
              <a:rPr lang="en-US" dirty="0"/>
              <a:t>s</a:t>
            </a:r>
            <a:r>
              <a:rPr lang="en-US" dirty="0" smtClean="0"/>
              <a:t>ite collection (aka site) and tenancy</a:t>
            </a:r>
          </a:p>
        </p:txBody>
      </p:sp>
      <p:sp>
        <p:nvSpPr>
          <p:cNvPr id="3" name="Title 2"/>
          <p:cNvSpPr>
            <a:spLocks noGrp="1"/>
          </p:cNvSpPr>
          <p:nvPr>
            <p:ph type="title"/>
          </p:nvPr>
        </p:nvSpPr>
        <p:spPr/>
        <p:txBody>
          <a:bodyPr/>
          <a:lstStyle/>
          <a:p>
            <a:r>
              <a:rPr lang="en-US" dirty="0" smtClean="0"/>
              <a:t>Permissions in SharePoint 2013</a:t>
            </a:r>
            <a:endParaRPr lang="en-US" dirty="0"/>
          </a:p>
        </p:txBody>
      </p:sp>
    </p:spTree>
    <p:extLst>
      <p:ext uri="{BB962C8B-B14F-4D97-AF65-F5344CB8AC3E}">
        <p14:creationId xmlns:p14="http://schemas.microsoft.com/office/powerpoint/2010/main" val="266008254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530471"/>
          </a:xfrm>
        </p:spPr>
        <p:txBody>
          <a:bodyPr/>
          <a:lstStyle/>
          <a:p>
            <a:r>
              <a:rPr lang="en-US" dirty="0" smtClean="0"/>
              <a:t>App + User Policy</a:t>
            </a:r>
          </a:p>
          <a:p>
            <a:pPr lvl="1"/>
            <a:r>
              <a:rPr lang="en-US" dirty="0" smtClean="0"/>
              <a:t>Both user and app require permissions to access resource</a:t>
            </a:r>
          </a:p>
          <a:p>
            <a:pPr lvl="1"/>
            <a:r>
              <a:rPr lang="en-US" dirty="0" smtClean="0"/>
              <a:t>Access denied error occurs if either user or app has insufficient permissions</a:t>
            </a:r>
          </a:p>
          <a:p>
            <a:r>
              <a:rPr lang="en-US" dirty="0" smtClean="0"/>
              <a:t>App-only Policy</a:t>
            </a:r>
          </a:p>
          <a:p>
            <a:pPr lvl="1"/>
            <a:r>
              <a:rPr lang="en-US" dirty="0" smtClean="0"/>
              <a:t>Only the app needs permissions to access a resource</a:t>
            </a:r>
          </a:p>
          <a:p>
            <a:pPr lvl="1"/>
            <a:r>
              <a:rPr lang="en-US" dirty="0" smtClean="0"/>
              <a:t>Allows for app code to elevate above permissions of current user</a:t>
            </a:r>
          </a:p>
          <a:p>
            <a:pPr lvl="1"/>
            <a:r>
              <a:rPr lang="en-US" dirty="0" smtClean="0"/>
              <a:t>Only supported for server-side code in cloud-hosted apps</a:t>
            </a:r>
          </a:p>
          <a:p>
            <a:r>
              <a:rPr lang="en-US" dirty="0" smtClean="0"/>
              <a:t>User policy</a:t>
            </a:r>
          </a:p>
          <a:p>
            <a:pPr lvl="1"/>
            <a:r>
              <a:rPr lang="en-US" dirty="0" smtClean="0"/>
              <a:t>Never used when an app makes a call to SharePoint</a:t>
            </a:r>
            <a:endParaRPr lang="en-US" dirty="0"/>
          </a:p>
        </p:txBody>
      </p:sp>
      <p:sp>
        <p:nvSpPr>
          <p:cNvPr id="2" name="Title 1"/>
          <p:cNvSpPr>
            <a:spLocks noGrp="1"/>
          </p:cNvSpPr>
          <p:nvPr>
            <p:ph type="title"/>
          </p:nvPr>
        </p:nvSpPr>
        <p:spPr/>
        <p:txBody>
          <a:bodyPr/>
          <a:lstStyle/>
          <a:p>
            <a:r>
              <a:rPr lang="en-US" dirty="0" smtClean="0"/>
              <a:t>SharePoint Permission Policies</a:t>
            </a:r>
            <a:endParaRPr lang="en-US" dirty="0"/>
          </a:p>
        </p:txBody>
      </p:sp>
    </p:spTree>
    <p:extLst>
      <p:ext uri="{BB962C8B-B14F-4D97-AF65-F5344CB8AC3E}">
        <p14:creationId xmlns:p14="http://schemas.microsoft.com/office/powerpoint/2010/main" val="405709569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275290"/>
          </a:xfrm>
        </p:spPr>
        <p:txBody>
          <a:bodyPr/>
          <a:lstStyle/>
          <a:p>
            <a:r>
              <a:rPr lang="en-US" dirty="0" smtClean="0"/>
              <a:t>App are granted permissions</a:t>
            </a:r>
          </a:p>
          <a:p>
            <a:pPr lvl="1"/>
            <a:r>
              <a:rPr lang="en-US" dirty="0" smtClean="0"/>
              <a:t>App permissions are different from user permissions</a:t>
            </a:r>
          </a:p>
          <a:p>
            <a:pPr lvl="1"/>
            <a:r>
              <a:rPr lang="en-US" dirty="0" smtClean="0"/>
              <a:t>App permissions are granted as all or nothing</a:t>
            </a:r>
          </a:p>
          <a:p>
            <a:pPr lvl="1"/>
            <a:r>
              <a:rPr lang="en-US" dirty="0" smtClean="0"/>
              <a:t>App permissions have no permissions hierarchy</a:t>
            </a:r>
          </a:p>
          <a:p>
            <a:pPr lvl="2"/>
            <a:r>
              <a:rPr lang="en-US" dirty="0" smtClean="0"/>
              <a:t>this is different than user permissions which have a hierarchy inside a site collection</a:t>
            </a:r>
          </a:p>
          <a:p>
            <a:endParaRPr lang="en-US" dirty="0" smtClean="0"/>
          </a:p>
          <a:p>
            <a:r>
              <a:rPr lang="en-US" dirty="0" smtClean="0"/>
              <a:t>An app has default permissions</a:t>
            </a:r>
          </a:p>
          <a:p>
            <a:pPr lvl="1"/>
            <a:r>
              <a:rPr lang="en-US" dirty="0" smtClean="0"/>
              <a:t>App has full control over app web and limited read permissions on host web</a:t>
            </a:r>
          </a:p>
          <a:p>
            <a:pPr lvl="1"/>
            <a:r>
              <a:rPr lang="en-US" dirty="0" smtClean="0"/>
              <a:t>App can request additional permissions in application manifest</a:t>
            </a:r>
          </a:p>
          <a:p>
            <a:pPr lvl="1"/>
            <a:r>
              <a:rPr lang="en-US" dirty="0" smtClean="0"/>
              <a:t>Installing user grants/denies permissions during installation</a:t>
            </a:r>
          </a:p>
          <a:p>
            <a:pPr lvl="1"/>
            <a:r>
              <a:rPr lang="en-US" dirty="0" smtClean="0"/>
              <a:t>If permission request denied, SharePoint does not install app</a:t>
            </a:r>
            <a:endParaRPr lang="en-US" dirty="0"/>
          </a:p>
        </p:txBody>
      </p:sp>
      <p:sp>
        <p:nvSpPr>
          <p:cNvPr id="2" name="Title 1"/>
          <p:cNvSpPr>
            <a:spLocks noGrp="1"/>
          </p:cNvSpPr>
          <p:nvPr>
            <p:ph type="title"/>
          </p:nvPr>
        </p:nvSpPr>
        <p:spPr/>
        <p:txBody>
          <a:bodyPr/>
          <a:lstStyle/>
          <a:p>
            <a:r>
              <a:rPr lang="en-US" smtClean="0"/>
              <a:t>App Permissions</a:t>
            </a:r>
            <a:endParaRPr lang="en-US" dirty="0"/>
          </a:p>
        </p:txBody>
      </p:sp>
    </p:spTree>
    <p:extLst>
      <p:ext uri="{BB962C8B-B14F-4D97-AF65-F5344CB8AC3E}">
        <p14:creationId xmlns:p14="http://schemas.microsoft.com/office/powerpoint/2010/main" val="321808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5989637" y="2506662"/>
            <a:ext cx="5968441" cy="2698466"/>
          </a:xfrm>
          <a:prstGeom prst="rect">
            <a:avLst/>
          </a:prstGeom>
        </p:spPr>
      </p:pic>
      <p:sp>
        <p:nvSpPr>
          <p:cNvPr id="9" name="Content Placeholder 8"/>
          <p:cNvSpPr>
            <a:spLocks noGrp="1"/>
          </p:cNvSpPr>
          <p:nvPr>
            <p:ph type="body" sz="quarter" idx="10"/>
          </p:nvPr>
        </p:nvSpPr>
        <p:spPr/>
        <p:txBody>
          <a:bodyPr/>
          <a:lstStyle/>
          <a:p>
            <a:r>
              <a:rPr lang="en-US" smtClean="0"/>
              <a:t>Permissions requests are added to app manifest</a:t>
            </a:r>
          </a:p>
          <a:p>
            <a:pPr lvl="1"/>
            <a:r>
              <a:rPr lang="en-US" smtClean="0"/>
              <a:t>App manifest designer makes this relatively easy</a:t>
            </a:r>
            <a:endParaRPr lang="en-US" dirty="0"/>
          </a:p>
        </p:txBody>
      </p:sp>
      <p:sp>
        <p:nvSpPr>
          <p:cNvPr id="8" name="Title 7"/>
          <p:cNvSpPr>
            <a:spLocks noGrp="1"/>
          </p:cNvSpPr>
          <p:nvPr>
            <p:ph type="title"/>
          </p:nvPr>
        </p:nvSpPr>
        <p:spPr/>
        <p:txBody>
          <a:bodyPr/>
          <a:lstStyle/>
          <a:p>
            <a:r>
              <a:rPr lang="en-US" smtClean="0"/>
              <a:t>Adding Permission Requests</a:t>
            </a:r>
            <a:endParaRPr lang="en-US" dirty="0"/>
          </a:p>
        </p:txBody>
      </p:sp>
      <p:pic>
        <p:nvPicPr>
          <p:cNvPr id="2" name="Picture 1"/>
          <p:cNvPicPr>
            <a:picLocks noChangeAspect="1"/>
          </p:cNvPicPr>
          <p:nvPr/>
        </p:nvPicPr>
        <p:blipFill>
          <a:blip r:embed="rId4"/>
          <a:stretch>
            <a:fillRect/>
          </a:stretch>
        </p:blipFill>
        <p:spPr>
          <a:xfrm>
            <a:off x="670453" y="3120353"/>
            <a:ext cx="4976283" cy="1977109"/>
          </a:xfrm>
          <a:prstGeom prst="rect">
            <a:avLst/>
          </a:prstGeom>
          <a:ln>
            <a:solidFill>
              <a:schemeClr val="bg1">
                <a:lumMod val="65000"/>
              </a:schemeClr>
            </a:solidFill>
          </a:ln>
        </p:spPr>
      </p:pic>
      <p:pic>
        <p:nvPicPr>
          <p:cNvPr id="3" name="Picture 2"/>
          <p:cNvPicPr>
            <a:picLocks noChangeAspect="1"/>
          </p:cNvPicPr>
          <p:nvPr/>
        </p:nvPicPr>
        <p:blipFill>
          <a:blip r:embed="rId5"/>
          <a:stretch>
            <a:fillRect/>
          </a:stretch>
        </p:blipFill>
        <p:spPr>
          <a:xfrm>
            <a:off x="597296" y="5554662"/>
            <a:ext cx="11374041" cy="1212849"/>
          </a:xfrm>
          <a:prstGeom prst="rect">
            <a:avLst/>
          </a:prstGeom>
          <a:ln>
            <a:solidFill>
              <a:schemeClr val="bg1">
                <a:lumMod val="65000"/>
              </a:schemeClr>
            </a:solidFill>
          </a:ln>
        </p:spPr>
      </p:pic>
      <p:pic>
        <p:nvPicPr>
          <p:cNvPr id="5" name="Picture 4"/>
          <p:cNvPicPr>
            <a:picLocks noChangeAspect="1"/>
          </p:cNvPicPr>
          <p:nvPr/>
        </p:nvPicPr>
        <p:blipFill>
          <a:blip r:embed="rId6"/>
          <a:stretch>
            <a:fillRect/>
          </a:stretch>
        </p:blipFill>
        <p:spPr>
          <a:xfrm>
            <a:off x="5961480" y="2522395"/>
            <a:ext cx="5968441" cy="2667000"/>
          </a:xfrm>
          <a:prstGeom prst="rect">
            <a:avLst/>
          </a:prstGeom>
        </p:spPr>
      </p:pic>
      <p:sp>
        <p:nvSpPr>
          <p:cNvPr id="7" name="Rounded Rectangle 6"/>
          <p:cNvSpPr/>
          <p:nvPr/>
        </p:nvSpPr>
        <p:spPr bwMode="auto">
          <a:xfrm>
            <a:off x="731837" y="4370438"/>
            <a:ext cx="4876800" cy="498423"/>
          </a:xfrm>
          <a:prstGeom prst="roundRect">
            <a:avLst/>
          </a:prstGeom>
          <a:noFill/>
          <a:ln w="9525">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1" name="Straight Arrow Connector 10"/>
          <p:cNvCxnSpPr/>
          <p:nvPr/>
        </p:nvCxnSpPr>
        <p:spPr>
          <a:xfrm>
            <a:off x="2713037" y="4868862"/>
            <a:ext cx="0" cy="533400"/>
          </a:xfrm>
          <a:prstGeom prst="straightConnector1">
            <a:avLst/>
          </a:prstGeom>
          <a:ln w="28575">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304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p:txBody>
          <a:bodyPr/>
          <a:lstStyle/>
          <a:p>
            <a:r>
              <a:rPr lang="en-US" smtClean="0"/>
              <a:t>App Permission Scope Defines</a:t>
            </a:r>
          </a:p>
          <a:p>
            <a:pPr lvl="1"/>
            <a:r>
              <a:rPr lang="en-US" smtClean="0"/>
              <a:t>Product</a:t>
            </a:r>
          </a:p>
          <a:p>
            <a:pPr lvl="1"/>
            <a:r>
              <a:rPr lang="en-US" smtClean="0"/>
              <a:t>Permission Provider</a:t>
            </a:r>
          </a:p>
          <a:p>
            <a:pPr lvl="1"/>
            <a:r>
              <a:rPr lang="en-US" smtClean="0"/>
              <a:t>Target object  - where grant is requested</a:t>
            </a:r>
            <a:endParaRPr lang="en-US" dirty="0" smtClean="0"/>
          </a:p>
        </p:txBody>
      </p:sp>
      <p:sp>
        <p:nvSpPr>
          <p:cNvPr id="8" name="Title 7"/>
          <p:cNvSpPr>
            <a:spLocks noGrp="1"/>
          </p:cNvSpPr>
          <p:nvPr>
            <p:ph type="title"/>
          </p:nvPr>
        </p:nvSpPr>
        <p:spPr/>
        <p:txBody>
          <a:bodyPr/>
          <a:lstStyle/>
          <a:p>
            <a:r>
              <a:rPr lang="en-US" smtClean="0"/>
              <a:t>Permission Requests</a:t>
            </a:r>
            <a:endParaRPr lang="en-US" dirty="0"/>
          </a:p>
        </p:txBody>
      </p:sp>
      <p:grpSp>
        <p:nvGrpSpPr>
          <p:cNvPr id="15" name="Group 14"/>
          <p:cNvGrpSpPr/>
          <p:nvPr/>
        </p:nvGrpSpPr>
        <p:grpSpPr>
          <a:xfrm>
            <a:off x="1798637" y="3573462"/>
            <a:ext cx="7478247" cy="1337216"/>
            <a:chOff x="823784" y="4117643"/>
            <a:chExt cx="9773828" cy="1747698"/>
          </a:xfrm>
        </p:grpSpPr>
        <p:sp>
          <p:nvSpPr>
            <p:cNvPr id="14" name="Rectangle 13"/>
            <p:cNvSpPr/>
            <p:nvPr/>
          </p:nvSpPr>
          <p:spPr bwMode="auto">
            <a:xfrm>
              <a:off x="823784" y="4117643"/>
              <a:ext cx="9605319" cy="1747698"/>
            </a:xfrm>
            <a:prstGeom prst="rect">
              <a:avLst/>
            </a:prstGeom>
            <a:solidFill>
              <a:schemeClr val="bg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sp>
          <p:nvSpPr>
            <p:cNvPr id="13" name="Content Placeholder 8"/>
            <p:cNvSpPr txBox="1">
              <a:spLocks/>
            </p:cNvSpPr>
            <p:nvPr/>
          </p:nvSpPr>
          <p:spPr>
            <a:xfrm>
              <a:off x="886888" y="4117643"/>
              <a:ext cx="9710724" cy="1217468"/>
            </a:xfrm>
            <a:prstGeom prst="rect">
              <a:avLst/>
            </a:prstGeom>
          </p:spPr>
          <p:txBody>
            <a:bodyPr vert="horz" lIns="0" tIns="44839" rIns="89679" bIns="44839" rtlCol="0">
              <a:normAutofit fontScale="85000" lnSpcReduction="10000"/>
            </a:bodyPr>
            <a:lstStyle>
              <a:lvl1pPr marL="342900" indent="-342900" algn="l" defTabSz="914400" rtl="0" eaLnBrk="1" latinLnBrk="0" hangingPunct="1">
                <a:lnSpc>
                  <a:spcPct val="85000"/>
                </a:lnSpc>
                <a:spcBef>
                  <a:spcPts val="2400"/>
                </a:spcBef>
                <a:spcAft>
                  <a:spcPts val="0"/>
                </a:spcAft>
                <a:buClr>
                  <a:srgbClr val="00B0F0"/>
                </a:buClr>
                <a:buSzPct val="100000"/>
                <a:buFont typeface="Wingdings" pitchFamily="2" charset="2"/>
                <a:buChar char="§"/>
                <a:defRPr sz="2400" kern="1200" spc="-70" baseline="0">
                  <a:solidFill>
                    <a:srgbClr val="666666"/>
                  </a:solidFill>
                  <a:latin typeface="Segoe UI" pitchFamily="34" charset="0"/>
                  <a:ea typeface="Segoe UI" pitchFamily="34" charset="0"/>
                  <a:cs typeface="Segoe UI" pitchFamily="34" charset="0"/>
                </a:defRPr>
              </a:lvl1pPr>
              <a:lvl2pPr marL="742950" indent="-285750" algn="l" defTabSz="914400" rtl="0" eaLnBrk="1" latinLnBrk="0" hangingPunct="1">
                <a:lnSpc>
                  <a:spcPct val="85000"/>
                </a:lnSpc>
                <a:spcBef>
                  <a:spcPts val="600"/>
                </a:spcBef>
                <a:spcAft>
                  <a:spcPts val="0"/>
                </a:spcAft>
                <a:buClr>
                  <a:srgbClr val="00B0F0"/>
                </a:buClr>
                <a:buSzPct val="100000"/>
                <a:buFont typeface="Wingdings" pitchFamily="2" charset="2"/>
                <a:buChar char="§"/>
                <a:defRPr sz="2000" kern="1200" spc="-70" baseline="0">
                  <a:solidFill>
                    <a:srgbClr val="666666"/>
                  </a:solidFill>
                  <a:latin typeface="Segoe UI" pitchFamily="34" charset="0"/>
                  <a:ea typeface="Segoe UI" pitchFamily="34" charset="0"/>
                  <a:cs typeface="Segoe UI" pitchFamily="34" charset="0"/>
                </a:defRPr>
              </a:lvl2pPr>
              <a:lvl3pPr marL="1143000" indent="-228600" algn="l" defTabSz="914400" rtl="0" eaLnBrk="1" latinLnBrk="0" hangingPunct="1">
                <a:lnSpc>
                  <a:spcPct val="85000"/>
                </a:lnSpc>
                <a:spcBef>
                  <a:spcPts val="600"/>
                </a:spcBef>
                <a:spcAft>
                  <a:spcPts val="0"/>
                </a:spcAft>
                <a:buClr>
                  <a:srgbClr val="00B0F0"/>
                </a:buClr>
                <a:buFont typeface="Wingdings" pitchFamily="2" charset="2"/>
                <a:buChar char="§"/>
                <a:defRPr sz="1800" kern="1200" spc="-70" baseline="0">
                  <a:solidFill>
                    <a:srgbClr val="666666"/>
                  </a:solidFill>
                  <a:latin typeface="Segoe UI" pitchFamily="34" charset="0"/>
                  <a:ea typeface="Segoe UI" pitchFamily="34" charset="0"/>
                  <a:cs typeface="Segoe UI" pitchFamily="34" charset="0"/>
                </a:defRPr>
              </a:lvl3pPr>
              <a:lvl4pPr marL="1600200" indent="-228600" algn="l" defTabSz="914400" rtl="0" eaLnBrk="1" latinLnBrk="0" hangingPunct="1">
                <a:lnSpc>
                  <a:spcPct val="85000"/>
                </a:lnSpc>
                <a:spcBef>
                  <a:spcPts val="600"/>
                </a:spcBef>
                <a:spcAft>
                  <a:spcPts val="0"/>
                </a:spcAft>
                <a:buClr>
                  <a:srgbClr val="00B0F0"/>
                </a:buClr>
                <a:buFont typeface="Wingdings" pitchFamily="2" charset="2"/>
                <a:buChar char="§"/>
                <a:defRPr sz="1800" kern="1200" spc="-70" baseline="0">
                  <a:solidFill>
                    <a:srgbClr val="666666"/>
                  </a:solidFill>
                  <a:latin typeface="Segoe UI" pitchFamily="34" charset="0"/>
                  <a:ea typeface="Segoe UI" pitchFamily="34" charset="0"/>
                  <a:cs typeface="Segoe UI" pitchFamily="34" charset="0"/>
                </a:defRPr>
              </a:lvl4pPr>
              <a:lvl5pPr marL="2057400" indent="-228600" algn="l" defTabSz="914400" rtl="0" eaLnBrk="1" latinLnBrk="0" hangingPunct="1">
                <a:lnSpc>
                  <a:spcPct val="85000"/>
                </a:lnSpc>
                <a:spcBef>
                  <a:spcPts val="600"/>
                </a:spcBef>
                <a:spcAft>
                  <a:spcPts val="0"/>
                </a:spcAft>
                <a:buClr>
                  <a:srgbClr val="00B0F0"/>
                </a:buClr>
                <a:buFont typeface="Wingdings" pitchFamily="2" charset="2"/>
                <a:buChar char="§"/>
                <a:defRPr sz="1800" kern="1200" spc="-70" baseline="0">
                  <a:solidFill>
                    <a:srgbClr val="666666"/>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en-US" sz="1990" dirty="0">
                  <a:solidFill>
                    <a:srgbClr val="0000FF"/>
                  </a:solidFill>
                  <a:latin typeface="Consolas"/>
                </a:rPr>
                <a:t>&lt;</a:t>
              </a:r>
              <a:r>
                <a:rPr lang="en-US" sz="1990" dirty="0" err="1">
                  <a:solidFill>
                    <a:srgbClr val="A31515"/>
                  </a:solidFill>
                  <a:latin typeface="Consolas"/>
                </a:rPr>
                <a:t>AppPermissionRequest</a:t>
              </a:r>
              <a:r>
                <a:rPr lang="en-US" sz="1990" dirty="0">
                  <a:solidFill>
                    <a:srgbClr val="0000FF"/>
                  </a:solidFill>
                  <a:latin typeface="Consolas"/>
                </a:rPr>
                <a:t> </a:t>
              </a:r>
              <a:br>
                <a:rPr lang="en-US" sz="1990" dirty="0">
                  <a:solidFill>
                    <a:srgbClr val="0000FF"/>
                  </a:solidFill>
                  <a:latin typeface="Consolas"/>
                </a:rPr>
              </a:br>
              <a:r>
                <a:rPr lang="en-US" sz="1990" dirty="0">
                  <a:solidFill>
                    <a:srgbClr val="0000FF"/>
                  </a:solidFill>
                  <a:latin typeface="Consolas"/>
                </a:rPr>
                <a:t>   </a:t>
              </a:r>
              <a:r>
                <a:rPr lang="en-US" sz="1990" dirty="0">
                  <a:solidFill>
                    <a:srgbClr val="FF0000"/>
                  </a:solidFill>
                  <a:latin typeface="Consolas"/>
                </a:rPr>
                <a:t>Scope</a:t>
              </a:r>
              <a:r>
                <a:rPr lang="en-US" sz="1990" dirty="0">
                  <a:solidFill>
                    <a:srgbClr val="0000FF"/>
                  </a:solidFill>
                  <a:latin typeface="Consolas"/>
                </a:rPr>
                <a:t>=</a:t>
              </a:r>
              <a:r>
                <a:rPr lang="en-US" sz="1990" dirty="0">
                  <a:solidFill>
                    <a:prstClr val="black"/>
                  </a:solidFill>
                  <a:latin typeface="Consolas"/>
                </a:rPr>
                <a:t>"</a:t>
              </a:r>
              <a:r>
                <a:rPr lang="en-US" sz="1990" dirty="0">
                  <a:solidFill>
                    <a:srgbClr val="0000FF"/>
                  </a:solidFill>
                  <a:latin typeface="Consolas"/>
                </a:rPr>
                <a:t>http://sharepoint/content/sitecollection</a:t>
              </a:r>
              <a:r>
                <a:rPr lang="en-US" sz="1990" dirty="0">
                  <a:solidFill>
                    <a:prstClr val="black"/>
                  </a:solidFill>
                  <a:latin typeface="Consolas"/>
                </a:rPr>
                <a:t>"</a:t>
              </a:r>
              <a:r>
                <a:rPr lang="en-US" sz="1990" dirty="0">
                  <a:solidFill>
                    <a:srgbClr val="0000FF"/>
                  </a:solidFill>
                  <a:latin typeface="Consolas"/>
                </a:rPr>
                <a:t> </a:t>
              </a:r>
              <a:r>
                <a:rPr lang="en-US" sz="1990" dirty="0">
                  <a:solidFill>
                    <a:srgbClr val="FF0000"/>
                  </a:solidFill>
                  <a:latin typeface="Consolas"/>
                </a:rPr>
                <a:t>Right</a:t>
              </a:r>
              <a:r>
                <a:rPr lang="en-US" sz="1990" dirty="0">
                  <a:solidFill>
                    <a:srgbClr val="0000FF"/>
                  </a:solidFill>
                  <a:latin typeface="Consolas"/>
                </a:rPr>
                <a:t>=</a:t>
              </a:r>
              <a:r>
                <a:rPr lang="en-US" sz="1990" dirty="0">
                  <a:solidFill>
                    <a:prstClr val="black"/>
                  </a:solidFill>
                  <a:latin typeface="Consolas"/>
                </a:rPr>
                <a:t>"</a:t>
              </a:r>
              <a:r>
                <a:rPr lang="en-US" sz="1990" dirty="0">
                  <a:solidFill>
                    <a:srgbClr val="0000FF"/>
                  </a:solidFill>
                  <a:latin typeface="Consolas"/>
                </a:rPr>
                <a:t>Read</a:t>
              </a:r>
              <a:r>
                <a:rPr lang="en-US" sz="1990" dirty="0">
                  <a:solidFill>
                    <a:prstClr val="black"/>
                  </a:solidFill>
                  <a:latin typeface="Consolas"/>
                </a:rPr>
                <a:t>"</a:t>
              </a:r>
              <a:br>
                <a:rPr lang="en-US" sz="1990" dirty="0">
                  <a:solidFill>
                    <a:prstClr val="black"/>
                  </a:solidFill>
                  <a:latin typeface="Consolas"/>
                </a:rPr>
              </a:br>
              <a:r>
                <a:rPr lang="en-US" sz="1990" dirty="0">
                  <a:solidFill>
                    <a:srgbClr val="0000FF"/>
                  </a:solidFill>
                  <a:latin typeface="Consolas"/>
                </a:rPr>
                <a:t>/&gt;</a:t>
              </a:r>
              <a:endParaRPr lang="en-US" sz="1990" dirty="0">
                <a:solidFill>
                  <a:prstClr val="black"/>
                </a:solidFill>
                <a:latin typeface="Consolas"/>
              </a:endParaRPr>
            </a:p>
          </p:txBody>
        </p:sp>
        <p:sp>
          <p:nvSpPr>
            <p:cNvPr id="2" name="Right Brace 1"/>
            <p:cNvSpPr/>
            <p:nvPr/>
          </p:nvSpPr>
          <p:spPr>
            <a:xfrm rot="5400000">
              <a:off x="3887318" y="4352200"/>
              <a:ext cx="358674" cy="1339410"/>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lIns="89679" tIns="44839" rIns="89679" bIns="44839" rtlCol="0" anchor="ctr"/>
            <a:lstStyle/>
            <a:p>
              <a:pPr algn="ctr"/>
              <a:endParaRPr lang="en-US" sz="1377"/>
            </a:p>
          </p:txBody>
        </p:sp>
        <p:sp>
          <p:nvSpPr>
            <p:cNvPr id="5" name="Right Brace 4"/>
            <p:cNvSpPr/>
            <p:nvPr/>
          </p:nvSpPr>
          <p:spPr>
            <a:xfrm rot="5400000">
              <a:off x="5251442" y="4519627"/>
              <a:ext cx="358674" cy="1004558"/>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lIns="89679" tIns="44839" rIns="89679" bIns="44839" rtlCol="0" anchor="ctr"/>
            <a:lstStyle/>
            <a:p>
              <a:pPr algn="ctr"/>
              <a:endParaRPr lang="en-US" sz="1377"/>
            </a:p>
          </p:txBody>
        </p:sp>
        <p:sp>
          <p:nvSpPr>
            <p:cNvPr id="6" name="Right Brace 5"/>
            <p:cNvSpPr/>
            <p:nvPr/>
          </p:nvSpPr>
          <p:spPr>
            <a:xfrm rot="5400000">
              <a:off x="6955300" y="4001407"/>
              <a:ext cx="358674" cy="2009115"/>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lIns="89679" tIns="44839" rIns="89679" bIns="44839" rtlCol="0" anchor="ctr"/>
            <a:lstStyle/>
            <a:p>
              <a:pPr algn="ctr"/>
              <a:endParaRPr lang="en-US" sz="1377"/>
            </a:p>
          </p:txBody>
        </p:sp>
        <p:sp>
          <p:nvSpPr>
            <p:cNvPr id="7" name="Right Brace 6"/>
            <p:cNvSpPr/>
            <p:nvPr/>
          </p:nvSpPr>
          <p:spPr>
            <a:xfrm rot="5400000">
              <a:off x="9604582" y="4689970"/>
              <a:ext cx="358674" cy="669705"/>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lIns="89679" tIns="44839" rIns="89679" bIns="44839" rtlCol="0" anchor="ctr"/>
            <a:lstStyle/>
            <a:p>
              <a:pPr algn="ctr"/>
              <a:endParaRPr lang="en-US" sz="1377"/>
            </a:p>
          </p:txBody>
        </p:sp>
        <p:sp>
          <p:nvSpPr>
            <p:cNvPr id="3" name="TextBox 2"/>
            <p:cNvSpPr txBox="1"/>
            <p:nvPr/>
          </p:nvSpPr>
          <p:spPr>
            <a:xfrm>
              <a:off x="3657123" y="5246985"/>
              <a:ext cx="916201" cy="338012"/>
            </a:xfrm>
            <a:prstGeom prst="rect">
              <a:avLst/>
            </a:prstGeom>
            <a:noFill/>
          </p:spPr>
          <p:txBody>
            <a:bodyPr wrap="none" lIns="89679" tIns="44839" rIns="89679" bIns="44839" rtlCol="0">
              <a:spAutoFit/>
            </a:bodyPr>
            <a:lstStyle/>
            <a:p>
              <a:pPr algn="ctr"/>
              <a:r>
                <a:rPr lang="en-US" sz="1071" b="1" dirty="0"/>
                <a:t>Product</a:t>
              </a:r>
            </a:p>
          </p:txBody>
        </p:sp>
        <p:sp>
          <p:nvSpPr>
            <p:cNvPr id="10" name="TextBox 9"/>
            <p:cNvSpPr txBox="1"/>
            <p:nvPr/>
          </p:nvSpPr>
          <p:spPr>
            <a:xfrm>
              <a:off x="4854562" y="5243790"/>
              <a:ext cx="1174753" cy="557673"/>
            </a:xfrm>
            <a:prstGeom prst="rect">
              <a:avLst/>
            </a:prstGeom>
            <a:noFill/>
          </p:spPr>
          <p:txBody>
            <a:bodyPr wrap="none" lIns="89679" tIns="44839" rIns="89679" bIns="44839" rtlCol="0">
              <a:spAutoFit/>
            </a:bodyPr>
            <a:lstStyle/>
            <a:p>
              <a:pPr algn="ctr"/>
              <a:r>
                <a:rPr lang="en-US" sz="1071" b="1" dirty="0"/>
                <a:t>Permission</a:t>
              </a:r>
            </a:p>
            <a:p>
              <a:pPr algn="ctr"/>
              <a:r>
                <a:rPr lang="en-US" sz="1071" b="1" dirty="0"/>
                <a:t>Provider</a:t>
              </a:r>
            </a:p>
          </p:txBody>
        </p:sp>
        <p:sp>
          <p:nvSpPr>
            <p:cNvPr id="11" name="TextBox 10"/>
            <p:cNvSpPr txBox="1"/>
            <p:nvPr/>
          </p:nvSpPr>
          <p:spPr>
            <a:xfrm>
              <a:off x="6730836" y="5191980"/>
              <a:ext cx="796543" cy="557673"/>
            </a:xfrm>
            <a:prstGeom prst="rect">
              <a:avLst/>
            </a:prstGeom>
            <a:noFill/>
          </p:spPr>
          <p:txBody>
            <a:bodyPr wrap="none" lIns="89679" tIns="44839" rIns="89679" bIns="44839" rtlCol="0">
              <a:spAutoFit/>
            </a:bodyPr>
            <a:lstStyle/>
            <a:p>
              <a:pPr algn="ctr"/>
              <a:r>
                <a:rPr lang="en-US" sz="1071" b="1" dirty="0"/>
                <a:t>Target</a:t>
              </a:r>
            </a:p>
            <a:p>
              <a:pPr algn="ctr"/>
              <a:r>
                <a:rPr lang="en-US" sz="1071" b="1" dirty="0"/>
                <a:t>Object</a:t>
              </a:r>
            </a:p>
          </p:txBody>
        </p:sp>
        <p:sp>
          <p:nvSpPr>
            <p:cNvPr id="12" name="TextBox 11"/>
            <p:cNvSpPr txBox="1"/>
            <p:nvPr/>
          </p:nvSpPr>
          <p:spPr>
            <a:xfrm>
              <a:off x="9236071" y="5210836"/>
              <a:ext cx="1095693" cy="338012"/>
            </a:xfrm>
            <a:prstGeom prst="rect">
              <a:avLst/>
            </a:prstGeom>
            <a:noFill/>
          </p:spPr>
          <p:txBody>
            <a:bodyPr wrap="none" lIns="89679" tIns="44839" rIns="89679" bIns="44839" rtlCol="0">
              <a:spAutoFit/>
            </a:bodyPr>
            <a:lstStyle/>
            <a:p>
              <a:pPr algn="ctr"/>
              <a:r>
                <a:rPr lang="en-US" sz="1071" b="1" dirty="0"/>
                <a:t>Capability</a:t>
              </a:r>
            </a:p>
          </p:txBody>
        </p:sp>
      </p:grpSp>
    </p:spTree>
    <p:extLst>
      <p:ext uri="{BB962C8B-B14F-4D97-AF65-F5344CB8AC3E}">
        <p14:creationId xmlns:p14="http://schemas.microsoft.com/office/powerpoint/2010/main" val="336710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853363"/>
          </a:xfrm>
        </p:spPr>
        <p:txBody>
          <a:bodyPr/>
          <a:lstStyle/>
          <a:p>
            <a:r>
              <a:rPr lang="en-US" dirty="0" smtClean="0"/>
              <a:t>Used for two key scenarios</a:t>
            </a:r>
          </a:p>
          <a:p>
            <a:pPr lvl="1"/>
            <a:r>
              <a:rPr lang="en-US" dirty="0" smtClean="0"/>
              <a:t>To call into SharePoint with permissions greater than the current user (elevation)</a:t>
            </a:r>
          </a:p>
          <a:p>
            <a:pPr lvl="1"/>
            <a:r>
              <a:rPr lang="en-US" dirty="0" smtClean="0"/>
              <a:t>To call in to SharePoint when there is no current user</a:t>
            </a:r>
          </a:p>
          <a:p>
            <a:pPr lvl="1"/>
            <a:endParaRPr lang="en-US" dirty="0"/>
          </a:p>
          <a:p>
            <a:r>
              <a:rPr lang="en-US" dirty="0" smtClean="0"/>
              <a:t>Steps to accomplish this</a:t>
            </a:r>
          </a:p>
          <a:p>
            <a:pPr lvl="1"/>
            <a:r>
              <a:rPr lang="en-US" dirty="0" smtClean="0"/>
              <a:t>Add </a:t>
            </a:r>
            <a:r>
              <a:rPr lang="en-US" b="1" dirty="0" smtClean="0">
                <a:solidFill>
                  <a:srgbClr val="822F08"/>
                </a:solidFill>
              </a:rPr>
              <a:t>AllowAppOnlyPolicy</a:t>
            </a:r>
            <a:r>
              <a:rPr lang="en-US" dirty="0" smtClean="0"/>
              <a:t> to AppManifest.xml</a:t>
            </a:r>
          </a:p>
          <a:p>
            <a:pPr lvl="1"/>
            <a:r>
              <a:rPr lang="en-US" dirty="0" smtClean="0"/>
              <a:t>Write code to acquire an app only access token</a:t>
            </a:r>
          </a:p>
          <a:p>
            <a:pPr lvl="1"/>
            <a:endParaRPr lang="en-US" dirty="0"/>
          </a:p>
        </p:txBody>
      </p:sp>
      <p:sp>
        <p:nvSpPr>
          <p:cNvPr id="3" name="Title 2"/>
          <p:cNvSpPr>
            <a:spLocks noGrp="1"/>
          </p:cNvSpPr>
          <p:nvPr>
            <p:ph type="title"/>
          </p:nvPr>
        </p:nvSpPr>
        <p:spPr/>
        <p:txBody>
          <a:bodyPr/>
          <a:lstStyle/>
          <a:p>
            <a:r>
              <a:rPr lang="en-US" dirty="0" smtClean="0"/>
              <a:t>App-Only Permissions</a:t>
            </a:r>
            <a:endParaRPr lang="en-US" dirty="0"/>
          </a:p>
        </p:txBody>
      </p:sp>
      <p:pic>
        <p:nvPicPr>
          <p:cNvPr id="5" name="Picture 4"/>
          <p:cNvPicPr>
            <a:picLocks noChangeAspect="1"/>
          </p:cNvPicPr>
          <p:nvPr/>
        </p:nvPicPr>
        <p:blipFill>
          <a:blip r:embed="rId2"/>
          <a:stretch>
            <a:fillRect/>
          </a:stretch>
        </p:blipFill>
        <p:spPr>
          <a:xfrm>
            <a:off x="781384" y="4640262"/>
            <a:ext cx="11382375" cy="2066925"/>
          </a:xfrm>
          <a:prstGeom prst="rect">
            <a:avLst/>
          </a:prstGeom>
          <a:ln>
            <a:solidFill>
              <a:schemeClr val="bg1">
                <a:lumMod val="65000"/>
              </a:schemeClr>
            </a:solidFill>
          </a:ln>
        </p:spPr>
      </p:pic>
      <p:sp>
        <p:nvSpPr>
          <p:cNvPr id="6" name="Rounded Rectangle 5"/>
          <p:cNvSpPr/>
          <p:nvPr/>
        </p:nvSpPr>
        <p:spPr bwMode="auto">
          <a:xfrm>
            <a:off x="3346700" y="4764589"/>
            <a:ext cx="2743200" cy="349751"/>
          </a:xfrm>
          <a:prstGeom prst="roundRect">
            <a:avLst/>
          </a:prstGeom>
          <a:no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948570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p:txBody>
          <a:bodyPr/>
          <a:lstStyle/>
          <a:p>
            <a:r>
              <a:rPr lang="en-US" smtClean="0"/>
              <a:t>User prompted during app installation</a:t>
            </a:r>
          </a:p>
          <a:p>
            <a:pPr lvl="1"/>
            <a:r>
              <a:rPr lang="en-US" smtClean="0"/>
              <a:t>Trust It button grants requested permissions to app</a:t>
            </a:r>
          </a:p>
          <a:p>
            <a:pPr lvl="1"/>
            <a:r>
              <a:rPr lang="en-US" smtClean="0"/>
              <a:t>Cancel button prevents app from being installed</a:t>
            </a:r>
            <a:endParaRPr lang="en-US" dirty="0" smtClean="0"/>
          </a:p>
        </p:txBody>
      </p:sp>
      <p:sp>
        <p:nvSpPr>
          <p:cNvPr id="2" name="Title 1"/>
          <p:cNvSpPr>
            <a:spLocks noGrp="1"/>
          </p:cNvSpPr>
          <p:nvPr>
            <p:ph type="title"/>
          </p:nvPr>
        </p:nvSpPr>
        <p:spPr/>
        <p:txBody>
          <a:bodyPr/>
          <a:lstStyle/>
          <a:p>
            <a:r>
              <a:rPr lang="en-US" smtClean="0"/>
              <a:t>Granting Consent in SharePoint 2013</a:t>
            </a:r>
            <a:endParaRPr lang="en-US" dirty="0"/>
          </a:p>
        </p:txBody>
      </p:sp>
      <p:pic>
        <p:nvPicPr>
          <p:cNvPr id="4" name="Picture 3"/>
          <p:cNvPicPr>
            <a:picLocks noChangeAspect="1"/>
          </p:cNvPicPr>
          <p:nvPr/>
        </p:nvPicPr>
        <p:blipFill>
          <a:blip r:embed="rId3"/>
          <a:stretch>
            <a:fillRect/>
          </a:stretch>
        </p:blipFill>
        <p:spPr>
          <a:xfrm>
            <a:off x="2720975" y="3040062"/>
            <a:ext cx="6994525" cy="24417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2209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Installing an App </a:t>
            </a:r>
            <a:r>
              <a:rPr lang="en-US" dirty="0" smtClean="0"/>
              <a:t>with a Permission Request</a:t>
            </a:r>
            <a:endParaRPr lang="en-US" dirty="0"/>
          </a:p>
        </p:txBody>
      </p:sp>
      <p:sp>
        <p:nvSpPr>
          <p:cNvPr id="2" name="Text Placeholder 1"/>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329375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p:txBody>
          <a:bodyPr/>
          <a:lstStyle/>
          <a:p>
            <a:r>
              <a:rPr lang="en-US" dirty="0" smtClean="0"/>
              <a:t>App Authentication in SharePoint 2013</a:t>
            </a:r>
          </a:p>
          <a:p>
            <a:r>
              <a:rPr lang="en-US" dirty="0" smtClean="0"/>
              <a:t>Requesting and Granting App Permissions</a:t>
            </a:r>
          </a:p>
          <a:p>
            <a:r>
              <a:rPr lang="en-US" dirty="0" smtClean="0"/>
              <a:t>Understanding How OAuth Authentication Works</a:t>
            </a:r>
          </a:p>
          <a:p>
            <a:r>
              <a:rPr lang="en-US" dirty="0" smtClean="0"/>
              <a:t>Developing SharePoint Apps that use OAuth</a:t>
            </a:r>
          </a:p>
          <a:p>
            <a:r>
              <a:rPr lang="en-US" dirty="0"/>
              <a:t>Developing </a:t>
            </a:r>
            <a:r>
              <a:rPr lang="en-US" dirty="0" smtClean="0"/>
              <a:t>External Apps </a:t>
            </a:r>
            <a:r>
              <a:rPr lang="en-US" dirty="0"/>
              <a:t>that use </a:t>
            </a:r>
            <a:r>
              <a:rPr lang="en-US" dirty="0" smtClean="0"/>
              <a:t>OAuth</a:t>
            </a:r>
          </a:p>
          <a:p>
            <a:endParaRPr lang="en-US" dirty="0" smtClean="0"/>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298699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p:txBody>
          <a:bodyPr/>
          <a:lstStyle/>
          <a:p>
            <a:pPr>
              <a:buFont typeface="Wingdings" panose="05000000000000000000" pitchFamily="2" charset="2"/>
              <a:buChar char="ü"/>
            </a:pPr>
            <a:r>
              <a:rPr lang="en-US" dirty="0" smtClean="0"/>
              <a:t>App Authentication in SharePoint 2013</a:t>
            </a:r>
          </a:p>
          <a:p>
            <a:pPr>
              <a:buFont typeface="Wingdings" panose="05000000000000000000" pitchFamily="2" charset="2"/>
              <a:buChar char="ü"/>
            </a:pPr>
            <a:r>
              <a:rPr lang="en-US" dirty="0" smtClean="0"/>
              <a:t>Requesting and Granting App Permissions</a:t>
            </a:r>
          </a:p>
          <a:p>
            <a:pPr>
              <a:buFont typeface="Wingdings" panose="05000000000000000000" pitchFamily="2" charset="2"/>
              <a:buChar char="Ø"/>
            </a:pPr>
            <a:r>
              <a:rPr lang="en-US" dirty="0" smtClean="0"/>
              <a:t>Understanding How OAuth Authentication Works</a:t>
            </a:r>
          </a:p>
          <a:p>
            <a:r>
              <a:rPr lang="en-US" dirty="0" smtClean="0"/>
              <a:t>Developing SharePoint Apps that use OAuth</a:t>
            </a:r>
          </a:p>
          <a:p>
            <a:r>
              <a:rPr lang="en-US" dirty="0"/>
              <a:t>Developing </a:t>
            </a:r>
            <a:r>
              <a:rPr lang="en-US" dirty="0" smtClean="0"/>
              <a:t>External Apps </a:t>
            </a:r>
            <a:r>
              <a:rPr lang="en-US" dirty="0"/>
              <a:t>that use </a:t>
            </a:r>
            <a:r>
              <a:rPr lang="en-US" dirty="0" smtClean="0"/>
              <a:t>OAuth</a:t>
            </a:r>
          </a:p>
          <a:p>
            <a:endParaRPr lang="en-US" dirty="0" smtClean="0"/>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326180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p:txBody>
          <a:bodyPr/>
          <a:lstStyle/>
          <a:p>
            <a:r>
              <a:rPr lang="en-US" smtClean="0"/>
              <a:t>You can give app a user login and password…</a:t>
            </a:r>
          </a:p>
          <a:p>
            <a:pPr lvl="1"/>
            <a:r>
              <a:rPr lang="en-US" smtClean="0"/>
              <a:t>Allows app to do whatever user can do</a:t>
            </a:r>
          </a:p>
          <a:p>
            <a:pPr lvl="1"/>
            <a:r>
              <a:rPr lang="en-US" smtClean="0"/>
              <a:t>App can complete its works</a:t>
            </a:r>
          </a:p>
          <a:p>
            <a:pPr lvl="1"/>
            <a:r>
              <a:rPr lang="en-US" smtClean="0"/>
              <a:t>However...</a:t>
            </a:r>
          </a:p>
          <a:p>
            <a:pPr lvl="1"/>
            <a:endParaRPr lang="en-US" smtClean="0"/>
          </a:p>
          <a:p>
            <a:r>
              <a:rPr lang="en-US" smtClean="0"/>
              <a:t>Design based on giving user credentials is bad</a:t>
            </a:r>
          </a:p>
          <a:p>
            <a:pPr lvl="1"/>
            <a:r>
              <a:rPr lang="en-US" smtClean="0"/>
              <a:t>System cannot distinguish app from user</a:t>
            </a:r>
          </a:p>
          <a:p>
            <a:pPr lvl="1"/>
            <a:r>
              <a:rPr lang="en-US" smtClean="0"/>
              <a:t>App can do anything user can do (e.g. delete content)</a:t>
            </a:r>
          </a:p>
          <a:p>
            <a:pPr lvl="1"/>
            <a:r>
              <a:rPr lang="en-US" smtClean="0"/>
              <a:t>User must reset password to revoke permissions</a:t>
            </a:r>
          </a:p>
          <a:p>
            <a:pPr lvl="1"/>
            <a:r>
              <a:rPr lang="en-US" smtClean="0"/>
              <a:t>This approach cannot be used as basis for granting permissions to apps</a:t>
            </a:r>
            <a:endParaRPr lang="en-US" dirty="0"/>
          </a:p>
        </p:txBody>
      </p:sp>
      <p:sp>
        <p:nvSpPr>
          <p:cNvPr id="3" name="Title 2"/>
          <p:cNvSpPr>
            <a:spLocks noGrp="1"/>
          </p:cNvSpPr>
          <p:nvPr>
            <p:ph type="title"/>
          </p:nvPr>
        </p:nvSpPr>
        <p:spPr/>
        <p:txBody>
          <a:bodyPr/>
          <a:lstStyle/>
          <a:p>
            <a:r>
              <a:rPr lang="en-US" smtClean="0"/>
              <a:t>Managing App Permissions on the Web</a:t>
            </a:r>
            <a:endParaRPr lang="en-US" dirty="0"/>
          </a:p>
        </p:txBody>
      </p:sp>
    </p:spTree>
    <p:extLst>
      <p:ext uri="{BB962C8B-B14F-4D97-AF65-F5344CB8AC3E}">
        <p14:creationId xmlns:p14="http://schemas.microsoft.com/office/powerpoint/2010/main" val="58098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212850"/>
            <a:ext cx="11887200" cy="5478423"/>
          </a:xfrm>
        </p:spPr>
        <p:txBody>
          <a:bodyPr/>
          <a:lstStyle/>
          <a:p>
            <a:r>
              <a:rPr lang="en-US" dirty="0" smtClean="0"/>
              <a:t>What is OAuth?</a:t>
            </a:r>
          </a:p>
          <a:p>
            <a:pPr lvl="1"/>
            <a:r>
              <a:rPr lang="en-US" dirty="0" smtClean="0"/>
              <a:t>Internet protocol/specification for creating and managing app identity</a:t>
            </a:r>
          </a:p>
          <a:p>
            <a:pPr lvl="1"/>
            <a:r>
              <a:rPr lang="en-US" dirty="0" smtClean="0"/>
              <a:t>A cross-platform mechanism for authenticating apps</a:t>
            </a:r>
          </a:p>
          <a:p>
            <a:pPr lvl="1"/>
            <a:r>
              <a:rPr lang="en-US" dirty="0" smtClean="0"/>
              <a:t>Internet standard used by Facebook, Google and Twitter</a:t>
            </a:r>
          </a:p>
          <a:p>
            <a:pPr lvl="1"/>
            <a:r>
              <a:rPr lang="en-US" dirty="0" smtClean="0"/>
              <a:t>With SharePoint 2013, Microsoft is using OAuth 2.0 </a:t>
            </a:r>
            <a:r>
              <a:rPr lang="en-US" sz="1800" dirty="0" smtClean="0">
                <a:solidFill>
                  <a:schemeClr val="tx1">
                    <a:lumMod val="60000"/>
                    <a:lumOff val="40000"/>
                  </a:schemeClr>
                </a:solidFill>
              </a:rPr>
              <a:t>- very different from OAuth 1.0</a:t>
            </a:r>
            <a:endParaRPr lang="en-US" dirty="0" smtClean="0">
              <a:solidFill>
                <a:schemeClr val="tx1">
                  <a:lumMod val="60000"/>
                  <a:lumOff val="40000"/>
                </a:schemeClr>
              </a:solidFill>
            </a:endParaRPr>
          </a:p>
          <a:p>
            <a:pPr lvl="1"/>
            <a:endParaRPr lang="en-US" dirty="0" smtClean="0"/>
          </a:p>
          <a:p>
            <a:r>
              <a:rPr lang="en-US" dirty="0" smtClean="0"/>
              <a:t>SharePoint 2013 support authentication using OAuth </a:t>
            </a:r>
          </a:p>
          <a:p>
            <a:pPr lvl="1"/>
            <a:r>
              <a:rPr lang="en-US" dirty="0" smtClean="0"/>
              <a:t>OAuth specification provides details on how to create access tokens</a:t>
            </a:r>
          </a:p>
          <a:p>
            <a:pPr lvl="1"/>
            <a:r>
              <a:rPr lang="en-US" dirty="0" smtClean="0"/>
              <a:t>OAuth used for external authentication in Office 365 environment</a:t>
            </a:r>
            <a:endParaRPr lang="en-US" dirty="0"/>
          </a:p>
          <a:p>
            <a:pPr lvl="1"/>
            <a:r>
              <a:rPr lang="en-US" dirty="0"/>
              <a:t>OAuth a</a:t>
            </a:r>
            <a:r>
              <a:rPr lang="en-US" dirty="0" smtClean="0"/>
              <a:t>uthentication requires </a:t>
            </a:r>
            <a:r>
              <a:rPr lang="en-US" dirty="0"/>
              <a:t>Windows Azure Access Control Service (ACS)</a:t>
            </a:r>
          </a:p>
          <a:p>
            <a:pPr lvl="1"/>
            <a:r>
              <a:rPr lang="en-US" dirty="0" smtClean="0"/>
              <a:t>Remote web must communicate with ACS to obtain access tokens</a:t>
            </a:r>
          </a:p>
          <a:p>
            <a:pPr lvl="1"/>
            <a:r>
              <a:rPr lang="en-US" dirty="0" smtClean="0"/>
              <a:t>Access tokens pass to SharePoint host in CSOM calls and REST API calls</a:t>
            </a:r>
          </a:p>
        </p:txBody>
      </p:sp>
      <p:sp>
        <p:nvSpPr>
          <p:cNvPr id="3" name="Title 2"/>
          <p:cNvSpPr>
            <a:spLocks noGrp="1"/>
          </p:cNvSpPr>
          <p:nvPr>
            <p:ph type="title"/>
          </p:nvPr>
        </p:nvSpPr>
        <p:spPr/>
        <p:txBody>
          <a:bodyPr/>
          <a:lstStyle/>
          <a:p>
            <a:r>
              <a:rPr lang="en-US" dirty="0" smtClean="0"/>
              <a:t>OAuth 2.0 Primer</a:t>
            </a:r>
            <a:endParaRPr lang="en-US" dirty="0"/>
          </a:p>
        </p:txBody>
      </p:sp>
    </p:spTree>
    <p:extLst>
      <p:ext uri="{BB962C8B-B14F-4D97-AF65-F5344CB8AC3E}">
        <p14:creationId xmlns:p14="http://schemas.microsoft.com/office/powerpoint/2010/main" val="160776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212850"/>
            <a:ext cx="11887200" cy="5503045"/>
          </a:xfrm>
        </p:spPr>
        <p:txBody>
          <a:bodyPr/>
          <a:lstStyle/>
          <a:p>
            <a:r>
              <a:rPr lang="en-US" dirty="0" smtClean="0"/>
              <a:t>Content Owner(s)</a:t>
            </a:r>
          </a:p>
          <a:p>
            <a:pPr lvl="1"/>
            <a:r>
              <a:rPr lang="en-US" dirty="0" smtClean="0"/>
              <a:t>SharePoint user (or users) who can grant permissions to site content</a:t>
            </a:r>
          </a:p>
          <a:p>
            <a:pPr>
              <a:lnSpc>
                <a:spcPct val="150000"/>
              </a:lnSpc>
            </a:pPr>
            <a:r>
              <a:rPr lang="en-US" dirty="0" smtClean="0"/>
              <a:t>Content Server</a:t>
            </a:r>
          </a:p>
          <a:p>
            <a:pPr lvl="1"/>
            <a:r>
              <a:rPr lang="en-US" dirty="0" smtClean="0"/>
              <a:t>SharePoint web server that hosts site with the content that is to be accessed</a:t>
            </a:r>
          </a:p>
          <a:p>
            <a:pPr>
              <a:lnSpc>
                <a:spcPct val="150000"/>
              </a:lnSpc>
            </a:pPr>
            <a:r>
              <a:rPr lang="en-US" dirty="0"/>
              <a:t>Client App</a:t>
            </a:r>
          </a:p>
          <a:p>
            <a:pPr lvl="1"/>
            <a:r>
              <a:rPr lang="en-US" dirty="0"/>
              <a:t>Remote web that needs permissions to access site content</a:t>
            </a:r>
          </a:p>
          <a:p>
            <a:pPr>
              <a:lnSpc>
                <a:spcPct val="150000"/>
              </a:lnSpc>
            </a:pPr>
            <a:r>
              <a:rPr lang="en-US" dirty="0" smtClean="0"/>
              <a:t>Authentication Server</a:t>
            </a:r>
          </a:p>
          <a:p>
            <a:pPr lvl="1"/>
            <a:r>
              <a:rPr lang="en-US" dirty="0" smtClean="0"/>
              <a:t>Trusted service that provides apps with access tokens allowing access to content</a:t>
            </a:r>
            <a:endParaRPr lang="en-US" dirty="0"/>
          </a:p>
        </p:txBody>
      </p:sp>
      <p:sp>
        <p:nvSpPr>
          <p:cNvPr id="3" name="Title 2"/>
          <p:cNvSpPr>
            <a:spLocks noGrp="1"/>
          </p:cNvSpPr>
          <p:nvPr>
            <p:ph type="title"/>
          </p:nvPr>
        </p:nvSpPr>
        <p:spPr/>
        <p:txBody>
          <a:bodyPr/>
          <a:lstStyle/>
          <a:p>
            <a:r>
              <a:rPr lang="en-US" smtClean="0"/>
              <a:t>OAuth Concepts and Terms</a:t>
            </a:r>
            <a:endParaRPr lang="en-US" dirty="0"/>
          </a:p>
        </p:txBody>
      </p:sp>
    </p:spTree>
    <p:extLst>
      <p:ext uri="{BB962C8B-B14F-4D97-AF65-F5344CB8AC3E}">
        <p14:creationId xmlns:p14="http://schemas.microsoft.com/office/powerpoint/2010/main" val="215703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0"/>
          </p:nvPr>
        </p:nvSpPr>
        <p:spPr>
          <a:xfrm>
            <a:off x="274638" y="1212850"/>
            <a:ext cx="11887200" cy="2363724"/>
          </a:xfrm>
        </p:spPr>
        <p:txBody>
          <a:bodyPr/>
          <a:lstStyle/>
          <a:p>
            <a:r>
              <a:rPr lang="en-US" dirty="0" smtClean="0"/>
              <a:t>Windows Azure Access Control Service (ACS)</a:t>
            </a:r>
          </a:p>
          <a:p>
            <a:pPr lvl="1"/>
            <a:r>
              <a:rPr lang="en-US" dirty="0" smtClean="0"/>
              <a:t>Required service when using OAuth with SharePoint 2013</a:t>
            </a:r>
          </a:p>
          <a:p>
            <a:pPr lvl="1"/>
            <a:r>
              <a:rPr lang="en-US" dirty="0" smtClean="0"/>
              <a:t>ACS server acts as authentication server</a:t>
            </a:r>
          </a:p>
          <a:p>
            <a:pPr lvl="1"/>
            <a:r>
              <a:rPr lang="en-US" dirty="0" smtClean="0"/>
              <a:t>Office 365 is configured with a trust to ACS</a:t>
            </a:r>
          </a:p>
          <a:p>
            <a:pPr lvl="1"/>
            <a:r>
              <a:rPr lang="en-US" dirty="0" smtClean="0"/>
              <a:t>Client app (i.e. remote web) must communicate with ACS to acquire access tokens</a:t>
            </a:r>
          </a:p>
        </p:txBody>
      </p:sp>
      <p:sp>
        <p:nvSpPr>
          <p:cNvPr id="3" name="Title 2"/>
          <p:cNvSpPr>
            <a:spLocks noGrp="1"/>
          </p:cNvSpPr>
          <p:nvPr>
            <p:ph type="title"/>
          </p:nvPr>
        </p:nvSpPr>
        <p:spPr/>
        <p:txBody>
          <a:bodyPr/>
          <a:lstStyle/>
          <a:p>
            <a:r>
              <a:rPr lang="en-US" smtClean="0"/>
              <a:t>Windows Azure ACS</a:t>
            </a:r>
            <a:endParaRPr lang="en-US" dirty="0"/>
          </a:p>
        </p:txBody>
      </p:sp>
      <p:sp>
        <p:nvSpPr>
          <p:cNvPr id="4" name="Rectangle 3"/>
          <p:cNvSpPr/>
          <p:nvPr/>
        </p:nvSpPr>
        <p:spPr bwMode="auto">
          <a:xfrm>
            <a:off x="2789237" y="3721306"/>
            <a:ext cx="6477000" cy="3052556"/>
          </a:xfrm>
          <a:prstGeom prst="rect">
            <a:avLst/>
          </a:prstGeom>
          <a:solidFill>
            <a:schemeClr val="bg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cxnSp>
        <p:nvCxnSpPr>
          <p:cNvPr id="5" name="Straight Arrow Connector 4"/>
          <p:cNvCxnSpPr/>
          <p:nvPr/>
        </p:nvCxnSpPr>
        <p:spPr>
          <a:xfrm flipV="1">
            <a:off x="4093477" y="4085538"/>
            <a:ext cx="937729" cy="5568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4102592" y="4427950"/>
            <a:ext cx="937729"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371994" y="4407499"/>
            <a:ext cx="937729"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389201" y="4065089"/>
            <a:ext cx="937729" cy="55685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067526" y="5833378"/>
            <a:ext cx="937729"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084734" y="5490966"/>
            <a:ext cx="937729" cy="55685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6383815" y="5492813"/>
            <a:ext cx="937729" cy="5568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6401021" y="5835223"/>
            <a:ext cx="937729"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576072" y="4773492"/>
            <a:ext cx="1" cy="863893"/>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5898846" y="4813138"/>
            <a:ext cx="1" cy="82424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bwMode="auto">
          <a:xfrm>
            <a:off x="5094076" y="3786802"/>
            <a:ext cx="1236850" cy="9300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smtClean="0">
                <a:solidFill>
                  <a:srgbClr val="FFFF99"/>
                </a:solidFill>
                <a:latin typeface="Arial" pitchFamily="34" charset="0"/>
                <a:cs typeface="Arial" pitchFamily="34" charset="0"/>
              </a:rPr>
              <a:t>SharePoint 2013</a:t>
            </a:r>
            <a:br>
              <a:rPr lang="en-US" sz="1100" b="1" dirty="0" smtClean="0">
                <a:solidFill>
                  <a:srgbClr val="FFFF99"/>
                </a:solidFill>
                <a:latin typeface="Arial" pitchFamily="34" charset="0"/>
                <a:cs typeface="Arial" pitchFamily="34" charset="0"/>
              </a:rPr>
            </a:br>
            <a:r>
              <a:rPr lang="en-US" sz="1100" b="1" dirty="0" smtClean="0">
                <a:solidFill>
                  <a:srgbClr val="FFFF99"/>
                </a:solidFill>
                <a:latin typeface="Arial" pitchFamily="34" charset="0"/>
                <a:cs typeface="Arial" pitchFamily="34" charset="0"/>
              </a:rPr>
              <a:t>Content </a:t>
            </a:r>
            <a:r>
              <a:rPr lang="en-US" sz="1100" b="1" dirty="0">
                <a:solidFill>
                  <a:srgbClr val="FFFF99"/>
                </a:solidFill>
                <a:latin typeface="Arial" pitchFamily="34" charset="0"/>
                <a:cs typeface="Arial" pitchFamily="34" charset="0"/>
              </a:rPr>
              <a:t>Server</a:t>
            </a:r>
          </a:p>
          <a:p>
            <a:pPr algn="ctr" defTabSz="699404" fontAlgn="base">
              <a:spcBef>
                <a:spcPct val="0"/>
              </a:spcBef>
              <a:spcAft>
                <a:spcPct val="0"/>
              </a:spcAft>
            </a:pPr>
            <a:r>
              <a:rPr lang="en-US" sz="841" i="1" dirty="0" smtClean="0">
                <a:gradFill>
                  <a:gsLst>
                    <a:gs pos="0">
                      <a:srgbClr val="FFFFFF"/>
                    </a:gs>
                    <a:gs pos="100000">
                      <a:srgbClr val="FFFFFF"/>
                    </a:gs>
                  </a:gsLst>
                  <a:lin ang="5400000" scaled="0"/>
                </a:gradFill>
                <a:latin typeface="Arial" pitchFamily="34" charset="0"/>
                <a:cs typeface="Arial" pitchFamily="34" charset="0"/>
              </a:rPr>
              <a:t>Office 365 Tenancy</a:t>
            </a:r>
          </a:p>
          <a:p>
            <a:pPr algn="ctr" defTabSz="699404" fontAlgn="base">
              <a:spcBef>
                <a:spcPct val="0"/>
              </a:spcBef>
              <a:spcAft>
                <a:spcPct val="0"/>
              </a:spcAft>
            </a:pPr>
            <a:endParaRPr lang="en-US" sz="841" i="1" dirty="0" smtClean="0">
              <a:gradFill>
                <a:gsLst>
                  <a:gs pos="0">
                    <a:srgbClr val="FFFFFF"/>
                  </a:gs>
                  <a:gs pos="100000">
                    <a:srgbClr val="FFFFFF"/>
                  </a:gs>
                </a:gsLst>
                <a:lin ang="5400000" scaled="0"/>
              </a:gradFill>
              <a:latin typeface="Arial" pitchFamily="34" charset="0"/>
              <a:cs typeface="Arial" pitchFamily="34" charset="0"/>
            </a:endParaRPr>
          </a:p>
        </p:txBody>
      </p:sp>
      <p:sp>
        <p:nvSpPr>
          <p:cNvPr id="26" name="Rectangle 25"/>
          <p:cNvSpPr/>
          <p:nvPr/>
        </p:nvSpPr>
        <p:spPr bwMode="auto">
          <a:xfrm>
            <a:off x="2941637" y="4715879"/>
            <a:ext cx="1085466" cy="10673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smtClean="0">
                <a:solidFill>
                  <a:srgbClr val="FFFF99"/>
                </a:solidFill>
                <a:latin typeface="Arial" pitchFamily="34" charset="0"/>
                <a:cs typeface="Arial" pitchFamily="34" charset="0"/>
              </a:rPr>
              <a:t>End User</a:t>
            </a:r>
            <a:endParaRPr lang="en-US" sz="1100" b="1" dirty="0">
              <a:solidFill>
                <a:srgbClr val="FFFF99"/>
              </a:solidFill>
              <a:latin typeface="Arial" pitchFamily="34" charset="0"/>
              <a:cs typeface="Arial" pitchFamily="34" charset="0"/>
            </a:endParaRPr>
          </a:p>
          <a:p>
            <a:pPr marL="131182" indent="-83810" defTabSz="699404" fontAlgn="base">
              <a:spcBef>
                <a:spcPct val="0"/>
              </a:spcBef>
              <a:spcAft>
                <a:spcPct val="0"/>
              </a:spcAft>
              <a:buFont typeface="Arial" pitchFamily="34" charset="0"/>
              <a:buChar char="•"/>
            </a:pPr>
            <a:r>
              <a:rPr lang="en-US" sz="841" i="1" dirty="0" smtClean="0">
                <a:gradFill>
                  <a:gsLst>
                    <a:gs pos="0">
                      <a:srgbClr val="FFFFFF"/>
                    </a:gs>
                    <a:gs pos="100000">
                      <a:srgbClr val="FFFFFF"/>
                    </a:gs>
                  </a:gsLst>
                  <a:lin ang="5400000" scaled="0"/>
                </a:gradFill>
                <a:latin typeface="Arial" pitchFamily="34" charset="0"/>
                <a:cs typeface="Arial" pitchFamily="34" charset="0"/>
              </a:rPr>
              <a:t>computer</a:t>
            </a:r>
            <a:endParaRPr lang="en-US" sz="841" i="1" dirty="0">
              <a:gradFill>
                <a:gsLst>
                  <a:gs pos="0">
                    <a:srgbClr val="FFFFFF"/>
                  </a:gs>
                  <a:gs pos="100000">
                    <a:srgbClr val="FFFFFF"/>
                  </a:gs>
                </a:gsLst>
                <a:lin ang="5400000" scaled="0"/>
              </a:gradFill>
              <a:latin typeface="Arial" pitchFamily="34" charset="0"/>
              <a:cs typeface="Arial" pitchFamily="34" charset="0"/>
            </a:endParaRPr>
          </a:p>
          <a:p>
            <a:pPr marL="131182" indent="-83810" defTabSz="699404" fontAlgn="base">
              <a:spcBef>
                <a:spcPct val="0"/>
              </a:spcBef>
              <a:spcAft>
                <a:spcPct val="0"/>
              </a:spcAft>
              <a:buFont typeface="Arial" pitchFamily="34" charset="0"/>
              <a:buChar char="•"/>
            </a:pPr>
            <a:r>
              <a:rPr lang="en-US" sz="841" i="1" dirty="0" smtClean="0">
                <a:gradFill>
                  <a:gsLst>
                    <a:gs pos="0">
                      <a:srgbClr val="FFFFFF"/>
                    </a:gs>
                    <a:gs pos="100000">
                      <a:srgbClr val="FFFFFF"/>
                    </a:gs>
                  </a:gsLst>
                  <a:lin ang="5400000" scaled="0"/>
                </a:gradFill>
                <a:latin typeface="Arial" pitchFamily="34" charset="0"/>
                <a:cs typeface="Arial" pitchFamily="34" charset="0"/>
              </a:rPr>
              <a:t>mobile </a:t>
            </a:r>
            <a:r>
              <a:rPr lang="en-US" sz="841" i="1" dirty="0">
                <a:gradFill>
                  <a:gsLst>
                    <a:gs pos="0">
                      <a:srgbClr val="FFFFFF"/>
                    </a:gs>
                    <a:gs pos="100000">
                      <a:srgbClr val="FFFFFF"/>
                    </a:gs>
                  </a:gsLst>
                  <a:lin ang="5400000" scaled="0"/>
                </a:gradFill>
                <a:latin typeface="Arial" pitchFamily="34" charset="0"/>
                <a:cs typeface="Arial" pitchFamily="34" charset="0"/>
              </a:rPr>
              <a:t>device</a:t>
            </a:r>
          </a:p>
          <a:p>
            <a:pPr marL="131182" indent="-83810" defTabSz="699404" fontAlgn="base">
              <a:spcBef>
                <a:spcPct val="0"/>
              </a:spcBef>
              <a:spcAft>
                <a:spcPct val="0"/>
              </a:spcAft>
              <a:buFont typeface="Arial" pitchFamily="34" charset="0"/>
              <a:buChar char="•"/>
            </a:pPr>
            <a:r>
              <a:rPr lang="en-US" sz="841" i="1" dirty="0">
                <a:gradFill>
                  <a:gsLst>
                    <a:gs pos="0">
                      <a:srgbClr val="FFFFFF"/>
                    </a:gs>
                    <a:gs pos="100000">
                      <a:srgbClr val="FFFFFF"/>
                    </a:gs>
                  </a:gsLst>
                  <a:lin ang="5400000" scaled="0"/>
                </a:gradFill>
                <a:latin typeface="Arial" pitchFamily="34" charset="0"/>
                <a:cs typeface="Arial" pitchFamily="34" charset="0"/>
              </a:rPr>
              <a:t>tablet or </a:t>
            </a:r>
            <a:r>
              <a:rPr lang="en-US" sz="841" i="1" dirty="0" err="1">
                <a:gradFill>
                  <a:gsLst>
                    <a:gs pos="0">
                      <a:srgbClr val="FFFFFF"/>
                    </a:gs>
                    <a:gs pos="100000">
                      <a:srgbClr val="FFFFFF"/>
                    </a:gs>
                  </a:gsLst>
                  <a:lin ang="5400000" scaled="0"/>
                </a:gradFill>
                <a:latin typeface="Arial" pitchFamily="34" charset="0"/>
                <a:cs typeface="Arial" pitchFamily="34" charset="0"/>
              </a:rPr>
              <a:t>iPad</a:t>
            </a:r>
            <a:endParaRPr lang="en-US" sz="918" i="1" dirty="0">
              <a:gradFill>
                <a:gsLst>
                  <a:gs pos="0">
                    <a:srgbClr val="FFFFFF"/>
                  </a:gs>
                  <a:gs pos="100000">
                    <a:srgbClr val="FFFFFF"/>
                  </a:gs>
                </a:gsLst>
                <a:lin ang="5400000" scaled="0"/>
              </a:gradFill>
              <a:latin typeface="Arial" pitchFamily="34" charset="0"/>
              <a:cs typeface="Arial" pitchFamily="34" charset="0"/>
            </a:endParaRPr>
          </a:p>
        </p:txBody>
      </p:sp>
      <p:sp>
        <p:nvSpPr>
          <p:cNvPr id="27" name="Rectangle 26"/>
          <p:cNvSpPr/>
          <p:nvPr/>
        </p:nvSpPr>
        <p:spPr bwMode="auto">
          <a:xfrm>
            <a:off x="5088678" y="5730405"/>
            <a:ext cx="1236850" cy="9300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a:solidFill>
                  <a:srgbClr val="FFFF99"/>
                </a:solidFill>
                <a:latin typeface="Arial" pitchFamily="34" charset="0"/>
                <a:cs typeface="Arial" pitchFamily="34" charset="0"/>
              </a:rPr>
              <a:t>Client App</a:t>
            </a:r>
          </a:p>
          <a:p>
            <a:pPr algn="ctr" defTabSz="699404" fontAlgn="base">
              <a:spcBef>
                <a:spcPct val="0"/>
              </a:spcBef>
              <a:spcAft>
                <a:spcPct val="0"/>
              </a:spcAft>
            </a:pPr>
            <a:r>
              <a:rPr lang="en-US" sz="841" i="1" dirty="0">
                <a:gradFill>
                  <a:gsLst>
                    <a:gs pos="0">
                      <a:srgbClr val="FFFFFF"/>
                    </a:gs>
                    <a:gs pos="100000">
                      <a:srgbClr val="FFFFFF"/>
                    </a:gs>
                  </a:gsLst>
                  <a:lin ang="5400000" scaled="0"/>
                </a:gradFill>
                <a:latin typeface="Arial" pitchFamily="34" charset="0"/>
                <a:cs typeface="Arial" pitchFamily="34" charset="0"/>
              </a:rPr>
              <a:t>Web Server running remote  app  code</a:t>
            </a:r>
          </a:p>
          <a:p>
            <a:pPr algn="ctr" defTabSz="699404" fontAlgn="base">
              <a:spcBef>
                <a:spcPct val="0"/>
              </a:spcBef>
              <a:spcAft>
                <a:spcPct val="0"/>
              </a:spcAft>
            </a:pPr>
            <a:endParaRPr lang="en-US" sz="841" i="1" dirty="0">
              <a:gradFill>
                <a:gsLst>
                  <a:gs pos="0">
                    <a:srgbClr val="FFFFFF"/>
                  </a:gs>
                  <a:gs pos="100000">
                    <a:srgbClr val="FFFFFF"/>
                  </a:gs>
                </a:gsLst>
                <a:lin ang="5400000" scaled="0"/>
              </a:gradFill>
              <a:latin typeface="Arial" pitchFamily="34" charset="0"/>
              <a:cs typeface="Arial" pitchFamily="34" charset="0"/>
            </a:endParaRPr>
          </a:p>
        </p:txBody>
      </p:sp>
      <p:sp>
        <p:nvSpPr>
          <p:cNvPr id="28" name="Rectangle 27"/>
          <p:cNvSpPr/>
          <p:nvPr/>
        </p:nvSpPr>
        <p:spPr bwMode="auto">
          <a:xfrm>
            <a:off x="7425650" y="4711229"/>
            <a:ext cx="1659930" cy="10600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smtClean="0">
                <a:solidFill>
                  <a:srgbClr val="FFFF99"/>
                </a:solidFill>
                <a:latin typeface="Arial" pitchFamily="34" charset="0"/>
                <a:cs typeface="Arial" pitchFamily="34" charset="0"/>
              </a:rPr>
              <a:t>Windows Azure ACS</a:t>
            </a:r>
            <a:endParaRPr lang="en-US" sz="1100" b="1" dirty="0">
              <a:solidFill>
                <a:srgbClr val="FFFF99"/>
              </a:solidFill>
              <a:latin typeface="Arial" pitchFamily="34" charset="0"/>
              <a:cs typeface="Arial" pitchFamily="34" charset="0"/>
            </a:endParaRPr>
          </a:p>
          <a:p>
            <a:pPr algn="ctr" defTabSz="699404" fontAlgn="base">
              <a:spcBef>
                <a:spcPct val="0"/>
              </a:spcBef>
              <a:spcAft>
                <a:spcPct val="0"/>
              </a:spcAft>
            </a:pPr>
            <a:r>
              <a:rPr lang="en-US" sz="841" i="1" dirty="0" smtClean="0">
                <a:gradFill>
                  <a:gsLst>
                    <a:gs pos="0">
                      <a:srgbClr val="FFFFFF"/>
                    </a:gs>
                    <a:gs pos="100000">
                      <a:srgbClr val="FFFFFF"/>
                    </a:gs>
                  </a:gsLst>
                  <a:lin ang="5400000" scaled="0"/>
                </a:gradFill>
                <a:latin typeface="Arial" pitchFamily="34" charset="0"/>
                <a:cs typeface="Arial" pitchFamily="34" charset="0"/>
              </a:rPr>
              <a:t>Authentication server</a:t>
            </a:r>
            <a:endParaRPr lang="en-US" sz="918" i="1" dirty="0">
              <a:gradFill>
                <a:gsLst>
                  <a:gs pos="0">
                    <a:srgbClr val="FFFFFF"/>
                  </a:gs>
                  <a:gs pos="100000">
                    <a:srgbClr val="FFFFFF"/>
                  </a:gs>
                </a:gsLst>
                <a:lin ang="5400000" scaled="0"/>
              </a:gradFill>
              <a:latin typeface="Arial" pitchFamily="34" charset="0"/>
              <a:cs typeface="Arial" pitchFamily="34" charset="0"/>
            </a:endParaRPr>
          </a:p>
        </p:txBody>
      </p:sp>
    </p:spTree>
    <p:extLst>
      <p:ext uri="{BB962C8B-B14F-4D97-AF65-F5344CB8AC3E}">
        <p14:creationId xmlns:p14="http://schemas.microsoft.com/office/powerpoint/2010/main" val="163534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259628"/>
          </a:xfrm>
        </p:spPr>
        <p:txBody>
          <a:bodyPr/>
          <a:lstStyle/>
          <a:p>
            <a:r>
              <a:rPr lang="en-US" dirty="0" smtClean="0"/>
              <a:t>External authentication requires app principals</a:t>
            </a:r>
          </a:p>
          <a:p>
            <a:pPr lvl="1"/>
            <a:r>
              <a:rPr lang="en-US" dirty="0"/>
              <a:t>App </a:t>
            </a:r>
            <a:r>
              <a:rPr lang="en-US" dirty="0" smtClean="0"/>
              <a:t>principal provides tenancy-scoped configuration for app identity</a:t>
            </a:r>
          </a:p>
          <a:p>
            <a:pPr lvl="1"/>
            <a:r>
              <a:rPr lang="en-US" dirty="0" smtClean="0"/>
              <a:t>App principals must be registered with SharePoint and ACS</a:t>
            </a:r>
          </a:p>
          <a:p>
            <a:pPr lvl="1"/>
            <a:endParaRPr lang="en-US" dirty="0" smtClean="0"/>
          </a:p>
          <a:p>
            <a:r>
              <a:rPr lang="en-US" dirty="0" smtClean="0"/>
              <a:t>App principal properties</a:t>
            </a:r>
          </a:p>
          <a:p>
            <a:pPr lvl="1"/>
            <a:r>
              <a:rPr lang="en-US" b="1" dirty="0" smtClean="0">
                <a:solidFill>
                  <a:schemeClr val="tx2">
                    <a:lumMod val="90000"/>
                    <a:lumOff val="10000"/>
                  </a:schemeClr>
                </a:solidFill>
              </a:rPr>
              <a:t>Client ID</a:t>
            </a:r>
            <a:r>
              <a:rPr lang="en-US" dirty="0" smtClean="0"/>
              <a:t>: GUID-based identifier for app principal (aka app identifier)</a:t>
            </a:r>
          </a:p>
          <a:p>
            <a:pPr lvl="1"/>
            <a:r>
              <a:rPr lang="en-US" b="1" dirty="0" smtClean="0">
                <a:solidFill>
                  <a:schemeClr val="tx2">
                    <a:lumMod val="90000"/>
                    <a:lumOff val="10000"/>
                  </a:schemeClr>
                </a:solidFill>
              </a:rPr>
              <a:t>Client Secret</a:t>
            </a:r>
            <a:r>
              <a:rPr lang="en-US" dirty="0" smtClean="0"/>
              <a:t>: Key used to encrypt message sent between app and ACS</a:t>
            </a:r>
          </a:p>
          <a:p>
            <a:pPr lvl="1"/>
            <a:r>
              <a:rPr lang="en-US" b="1" dirty="0" smtClean="0">
                <a:solidFill>
                  <a:schemeClr val="tx2">
                    <a:lumMod val="90000"/>
                    <a:lumOff val="10000"/>
                  </a:schemeClr>
                </a:solidFill>
              </a:rPr>
              <a:t>App Host Domain</a:t>
            </a:r>
            <a:r>
              <a:rPr lang="en-US" dirty="0" smtClean="0"/>
              <a:t>: Base URL which defines hosting domain for remote web</a:t>
            </a:r>
          </a:p>
          <a:p>
            <a:pPr lvl="1"/>
            <a:r>
              <a:rPr lang="en-US" b="1" dirty="0">
                <a:solidFill>
                  <a:schemeClr val="tx2">
                    <a:lumMod val="90000"/>
                    <a:lumOff val="10000"/>
                  </a:schemeClr>
                </a:solidFill>
              </a:rPr>
              <a:t>Redirect URL</a:t>
            </a:r>
            <a:r>
              <a:rPr lang="en-US" dirty="0" smtClean="0"/>
              <a:t>: URL to a page used to configure on-the-fly security</a:t>
            </a:r>
            <a:endParaRPr lang="en-US" dirty="0"/>
          </a:p>
        </p:txBody>
      </p:sp>
      <p:sp>
        <p:nvSpPr>
          <p:cNvPr id="3" name="Title 2"/>
          <p:cNvSpPr>
            <a:spLocks noGrp="1"/>
          </p:cNvSpPr>
          <p:nvPr>
            <p:ph type="title"/>
          </p:nvPr>
        </p:nvSpPr>
        <p:spPr/>
        <p:txBody>
          <a:bodyPr/>
          <a:lstStyle/>
          <a:p>
            <a:r>
              <a:rPr lang="en-US" dirty="0" smtClean="0"/>
              <a:t>App Principals</a:t>
            </a:r>
            <a:endParaRPr lang="en-US" dirty="0"/>
          </a:p>
        </p:txBody>
      </p:sp>
    </p:spTree>
    <p:extLst>
      <p:ext uri="{BB962C8B-B14F-4D97-AF65-F5344CB8AC3E}">
        <p14:creationId xmlns:p14="http://schemas.microsoft.com/office/powerpoint/2010/main" val="168800558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395049"/>
          </a:xfrm>
        </p:spPr>
        <p:txBody>
          <a:bodyPr/>
          <a:lstStyle/>
          <a:p>
            <a:r>
              <a:rPr lang="en-US" dirty="0" smtClean="0"/>
              <a:t>Context Token</a:t>
            </a:r>
          </a:p>
          <a:p>
            <a:pPr lvl="1"/>
            <a:r>
              <a:rPr lang="en-US" dirty="0" smtClean="0"/>
              <a:t>Contextual information passed to app</a:t>
            </a:r>
          </a:p>
          <a:p>
            <a:r>
              <a:rPr lang="en-US" dirty="0" smtClean="0"/>
              <a:t>Refresh Token</a:t>
            </a:r>
          </a:p>
          <a:p>
            <a:pPr lvl="1"/>
            <a:r>
              <a:rPr lang="en-US" dirty="0" smtClean="0"/>
              <a:t>Used by client app to acquire an access token</a:t>
            </a:r>
          </a:p>
          <a:p>
            <a:r>
              <a:rPr lang="en-US" dirty="0"/>
              <a:t>Access </a:t>
            </a:r>
            <a:r>
              <a:rPr lang="en-US" dirty="0" smtClean="0"/>
              <a:t>Token</a:t>
            </a:r>
          </a:p>
          <a:p>
            <a:pPr lvl="1"/>
            <a:r>
              <a:rPr lang="en-US" dirty="0" smtClean="0"/>
              <a:t>Token passed to SharePoint to app when using external authentication</a:t>
            </a:r>
            <a:endParaRPr lang="en-US" dirty="0"/>
          </a:p>
          <a:p>
            <a:r>
              <a:rPr lang="en-US" dirty="0" smtClean="0"/>
              <a:t>Authorization Code</a:t>
            </a:r>
          </a:p>
          <a:p>
            <a:pPr lvl="1"/>
            <a:r>
              <a:rPr lang="en-US" dirty="0" smtClean="0"/>
              <a:t>Used to register an app with on the fly permissions</a:t>
            </a:r>
            <a:endParaRPr lang="en-US" dirty="0"/>
          </a:p>
        </p:txBody>
      </p:sp>
      <p:sp>
        <p:nvSpPr>
          <p:cNvPr id="3" name="Title 2"/>
          <p:cNvSpPr>
            <a:spLocks noGrp="1"/>
          </p:cNvSpPr>
          <p:nvPr>
            <p:ph type="title"/>
          </p:nvPr>
        </p:nvSpPr>
        <p:spPr/>
        <p:txBody>
          <a:bodyPr/>
          <a:lstStyle/>
          <a:p>
            <a:r>
              <a:rPr lang="en-US" dirty="0" smtClean="0"/>
              <a:t>Security Tokens used in OAuth</a:t>
            </a:r>
            <a:endParaRPr lang="en-US" dirty="0"/>
          </a:p>
        </p:txBody>
      </p:sp>
    </p:spTree>
    <p:extLst>
      <p:ext uri="{BB962C8B-B14F-4D97-AF65-F5344CB8AC3E}">
        <p14:creationId xmlns:p14="http://schemas.microsoft.com/office/powerpoint/2010/main" val="393053459"/>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OAuth Protocol Flow in Office 365</a:t>
            </a:r>
            <a:endParaRPr lang="en-US" dirty="0"/>
          </a:p>
        </p:txBody>
      </p:sp>
      <p:sp>
        <p:nvSpPr>
          <p:cNvPr id="2" name="Rectangle 1"/>
          <p:cNvSpPr/>
          <p:nvPr/>
        </p:nvSpPr>
        <p:spPr bwMode="auto">
          <a:xfrm>
            <a:off x="122237" y="2312915"/>
            <a:ext cx="6629400" cy="3052556"/>
          </a:xfrm>
          <a:prstGeom prst="rect">
            <a:avLst/>
          </a:prstGeom>
          <a:solidFill>
            <a:schemeClr val="bg1"/>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sp>
        <p:nvSpPr>
          <p:cNvPr id="37" name="Rectangle 36"/>
          <p:cNvSpPr/>
          <p:nvPr/>
        </p:nvSpPr>
        <p:spPr bwMode="auto">
          <a:xfrm>
            <a:off x="2530963" y="2378411"/>
            <a:ext cx="1251232" cy="9300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smtClean="0">
                <a:solidFill>
                  <a:srgbClr val="FFFF99"/>
                </a:solidFill>
                <a:latin typeface="Arial" pitchFamily="34" charset="0"/>
                <a:cs typeface="Arial" pitchFamily="34" charset="0"/>
              </a:rPr>
              <a:t>SharePoint 2013</a:t>
            </a:r>
            <a:br>
              <a:rPr lang="en-US" sz="1100" b="1" dirty="0" smtClean="0">
                <a:solidFill>
                  <a:srgbClr val="FFFF99"/>
                </a:solidFill>
                <a:latin typeface="Arial" pitchFamily="34" charset="0"/>
                <a:cs typeface="Arial" pitchFamily="34" charset="0"/>
              </a:rPr>
            </a:br>
            <a:r>
              <a:rPr lang="en-US" sz="1100" b="1" dirty="0" smtClean="0">
                <a:solidFill>
                  <a:srgbClr val="FFFF99"/>
                </a:solidFill>
                <a:latin typeface="Arial" pitchFamily="34" charset="0"/>
                <a:cs typeface="Arial" pitchFamily="34" charset="0"/>
              </a:rPr>
              <a:t>Content Server</a:t>
            </a:r>
            <a:endParaRPr lang="en-US" sz="1100" b="1" dirty="0">
              <a:solidFill>
                <a:srgbClr val="FFFF99"/>
              </a:solidFill>
              <a:latin typeface="Arial" pitchFamily="34" charset="0"/>
              <a:cs typeface="Arial" pitchFamily="34" charset="0"/>
            </a:endParaRPr>
          </a:p>
          <a:p>
            <a:pPr algn="ctr" defTabSz="699404" fontAlgn="base">
              <a:spcBef>
                <a:spcPct val="0"/>
              </a:spcBef>
              <a:spcAft>
                <a:spcPct val="0"/>
              </a:spcAft>
            </a:pPr>
            <a:r>
              <a:rPr lang="en-US" sz="841" i="1" dirty="0" smtClean="0">
                <a:gradFill>
                  <a:gsLst>
                    <a:gs pos="0">
                      <a:srgbClr val="FFFFFF"/>
                    </a:gs>
                    <a:gs pos="100000">
                      <a:srgbClr val="FFFFFF"/>
                    </a:gs>
                  </a:gsLst>
                  <a:lin ang="5400000" scaled="0"/>
                </a:gradFill>
                <a:latin typeface="Arial" pitchFamily="34" charset="0"/>
                <a:cs typeface="Arial" pitchFamily="34" charset="0"/>
              </a:rPr>
              <a:t>Office 365 Tenancy</a:t>
            </a:r>
          </a:p>
          <a:p>
            <a:pPr algn="ctr" defTabSz="699404" fontAlgn="base">
              <a:spcBef>
                <a:spcPct val="0"/>
              </a:spcBef>
              <a:spcAft>
                <a:spcPct val="0"/>
              </a:spcAft>
            </a:pPr>
            <a:endParaRPr lang="en-US" sz="841" i="1" dirty="0" smtClean="0">
              <a:gradFill>
                <a:gsLst>
                  <a:gs pos="0">
                    <a:srgbClr val="FFFFFF"/>
                  </a:gs>
                  <a:gs pos="100000">
                    <a:srgbClr val="FFFFFF"/>
                  </a:gs>
                </a:gsLst>
                <a:lin ang="5400000" scaled="0"/>
              </a:gradFill>
              <a:latin typeface="Arial" pitchFamily="34" charset="0"/>
              <a:cs typeface="Arial" pitchFamily="34" charset="0"/>
            </a:endParaRPr>
          </a:p>
        </p:txBody>
      </p:sp>
      <p:sp>
        <p:nvSpPr>
          <p:cNvPr id="38" name="Rectangle 37"/>
          <p:cNvSpPr/>
          <p:nvPr/>
        </p:nvSpPr>
        <p:spPr bwMode="auto">
          <a:xfrm>
            <a:off x="200351" y="3254631"/>
            <a:ext cx="1251232" cy="113518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smtClean="0">
                <a:solidFill>
                  <a:srgbClr val="FFFF99"/>
                </a:solidFill>
                <a:latin typeface="Arial" pitchFamily="34" charset="0"/>
                <a:cs typeface="Arial" pitchFamily="34" charset="0"/>
              </a:rPr>
              <a:t>End User</a:t>
            </a:r>
            <a:endParaRPr lang="en-US" sz="1071" b="1" dirty="0">
              <a:solidFill>
                <a:srgbClr val="FFFF99"/>
              </a:solidFill>
              <a:latin typeface="Arial" pitchFamily="34" charset="0"/>
              <a:cs typeface="Arial" pitchFamily="34" charset="0"/>
            </a:endParaRPr>
          </a:p>
          <a:p>
            <a:pPr marL="131182" indent="-83810" defTabSz="699404" fontAlgn="base">
              <a:spcBef>
                <a:spcPct val="0"/>
              </a:spcBef>
              <a:spcAft>
                <a:spcPct val="0"/>
              </a:spcAft>
              <a:buFont typeface="Arial" pitchFamily="34" charset="0"/>
              <a:buChar char="•"/>
            </a:pPr>
            <a:r>
              <a:rPr lang="en-US" sz="841" i="1" dirty="0" smtClean="0">
                <a:gradFill>
                  <a:gsLst>
                    <a:gs pos="0">
                      <a:srgbClr val="FFFFFF"/>
                    </a:gs>
                    <a:gs pos="100000">
                      <a:srgbClr val="FFFFFF"/>
                    </a:gs>
                  </a:gsLst>
                  <a:lin ang="5400000" scaled="0"/>
                </a:gradFill>
                <a:latin typeface="Arial" pitchFamily="34" charset="0"/>
                <a:cs typeface="Arial" pitchFamily="34" charset="0"/>
              </a:rPr>
              <a:t>computer</a:t>
            </a:r>
            <a:endParaRPr lang="en-US" sz="841" i="1" dirty="0">
              <a:gradFill>
                <a:gsLst>
                  <a:gs pos="0">
                    <a:srgbClr val="FFFFFF"/>
                  </a:gs>
                  <a:gs pos="100000">
                    <a:srgbClr val="FFFFFF"/>
                  </a:gs>
                </a:gsLst>
                <a:lin ang="5400000" scaled="0"/>
              </a:gradFill>
              <a:latin typeface="Arial" pitchFamily="34" charset="0"/>
              <a:cs typeface="Arial" pitchFamily="34" charset="0"/>
            </a:endParaRPr>
          </a:p>
          <a:p>
            <a:pPr marL="131182" indent="-83810" defTabSz="699404" fontAlgn="base">
              <a:spcBef>
                <a:spcPct val="0"/>
              </a:spcBef>
              <a:spcAft>
                <a:spcPct val="0"/>
              </a:spcAft>
              <a:buFont typeface="Arial" pitchFamily="34" charset="0"/>
              <a:buChar char="•"/>
            </a:pPr>
            <a:r>
              <a:rPr lang="en-US" sz="841" i="1" dirty="0" smtClean="0">
                <a:gradFill>
                  <a:gsLst>
                    <a:gs pos="0">
                      <a:srgbClr val="FFFFFF"/>
                    </a:gs>
                    <a:gs pos="100000">
                      <a:srgbClr val="FFFFFF"/>
                    </a:gs>
                  </a:gsLst>
                  <a:lin ang="5400000" scaled="0"/>
                </a:gradFill>
                <a:latin typeface="Arial" pitchFamily="34" charset="0"/>
                <a:cs typeface="Arial" pitchFamily="34" charset="0"/>
              </a:rPr>
              <a:t>mobile </a:t>
            </a:r>
            <a:r>
              <a:rPr lang="en-US" sz="841" i="1" dirty="0">
                <a:gradFill>
                  <a:gsLst>
                    <a:gs pos="0">
                      <a:srgbClr val="FFFFFF"/>
                    </a:gs>
                    <a:gs pos="100000">
                      <a:srgbClr val="FFFFFF"/>
                    </a:gs>
                  </a:gsLst>
                  <a:lin ang="5400000" scaled="0"/>
                </a:gradFill>
                <a:latin typeface="Arial" pitchFamily="34" charset="0"/>
                <a:cs typeface="Arial" pitchFamily="34" charset="0"/>
              </a:rPr>
              <a:t>device</a:t>
            </a:r>
          </a:p>
          <a:p>
            <a:pPr marL="131182" indent="-83810" defTabSz="699404" fontAlgn="base">
              <a:spcBef>
                <a:spcPct val="0"/>
              </a:spcBef>
              <a:spcAft>
                <a:spcPct val="0"/>
              </a:spcAft>
              <a:buFont typeface="Arial" pitchFamily="34" charset="0"/>
              <a:buChar char="•"/>
            </a:pPr>
            <a:r>
              <a:rPr lang="en-US" sz="841" i="1" dirty="0">
                <a:gradFill>
                  <a:gsLst>
                    <a:gs pos="0">
                      <a:srgbClr val="FFFFFF"/>
                    </a:gs>
                    <a:gs pos="100000">
                      <a:srgbClr val="FFFFFF"/>
                    </a:gs>
                  </a:gsLst>
                  <a:lin ang="5400000" scaled="0"/>
                </a:gradFill>
                <a:latin typeface="Arial" pitchFamily="34" charset="0"/>
                <a:cs typeface="Arial" pitchFamily="34" charset="0"/>
              </a:rPr>
              <a:t>tablet or </a:t>
            </a:r>
            <a:r>
              <a:rPr lang="en-US" sz="841" i="1" dirty="0" err="1">
                <a:gradFill>
                  <a:gsLst>
                    <a:gs pos="0">
                      <a:srgbClr val="FFFFFF"/>
                    </a:gs>
                    <a:gs pos="100000">
                      <a:srgbClr val="FFFFFF"/>
                    </a:gs>
                  </a:gsLst>
                  <a:lin ang="5400000" scaled="0"/>
                </a:gradFill>
                <a:latin typeface="Arial" pitchFamily="34" charset="0"/>
                <a:cs typeface="Arial" pitchFamily="34" charset="0"/>
              </a:rPr>
              <a:t>iPad</a:t>
            </a:r>
            <a:endParaRPr lang="en-US" sz="918" i="1" dirty="0">
              <a:gradFill>
                <a:gsLst>
                  <a:gs pos="0">
                    <a:srgbClr val="FFFFFF"/>
                  </a:gs>
                  <a:gs pos="100000">
                    <a:srgbClr val="FFFFFF"/>
                  </a:gs>
                </a:gsLst>
                <a:lin ang="5400000" scaled="0"/>
              </a:gradFill>
              <a:latin typeface="Arial" pitchFamily="34" charset="0"/>
              <a:cs typeface="Arial" pitchFamily="34" charset="0"/>
            </a:endParaRPr>
          </a:p>
        </p:txBody>
      </p:sp>
      <p:sp>
        <p:nvSpPr>
          <p:cNvPr id="39" name="Rectangle 38"/>
          <p:cNvSpPr/>
          <p:nvPr/>
        </p:nvSpPr>
        <p:spPr bwMode="auto">
          <a:xfrm>
            <a:off x="2525502" y="4322014"/>
            <a:ext cx="1251232" cy="93000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a:solidFill>
                  <a:srgbClr val="FFFF99"/>
                </a:solidFill>
                <a:latin typeface="Arial" pitchFamily="34" charset="0"/>
                <a:cs typeface="Arial" pitchFamily="34" charset="0"/>
              </a:rPr>
              <a:t>Client App</a:t>
            </a:r>
          </a:p>
          <a:p>
            <a:pPr algn="ctr" defTabSz="699404" fontAlgn="base">
              <a:spcBef>
                <a:spcPct val="0"/>
              </a:spcBef>
              <a:spcAft>
                <a:spcPct val="0"/>
              </a:spcAft>
            </a:pPr>
            <a:r>
              <a:rPr lang="en-US" sz="841" i="1" dirty="0">
                <a:gradFill>
                  <a:gsLst>
                    <a:gs pos="0">
                      <a:srgbClr val="FFFFFF"/>
                    </a:gs>
                    <a:gs pos="100000">
                      <a:srgbClr val="FFFFFF"/>
                    </a:gs>
                  </a:gsLst>
                  <a:lin ang="5400000" scaled="0"/>
                </a:gradFill>
                <a:latin typeface="Arial" pitchFamily="34" charset="0"/>
                <a:cs typeface="Arial" pitchFamily="34" charset="0"/>
              </a:rPr>
              <a:t>Web Server running remote  app  code</a:t>
            </a:r>
          </a:p>
          <a:p>
            <a:pPr algn="ctr" defTabSz="699404" fontAlgn="base">
              <a:spcBef>
                <a:spcPct val="0"/>
              </a:spcBef>
              <a:spcAft>
                <a:spcPct val="0"/>
              </a:spcAft>
            </a:pPr>
            <a:endParaRPr lang="en-US" sz="841" i="1" dirty="0">
              <a:gradFill>
                <a:gsLst>
                  <a:gs pos="0">
                    <a:srgbClr val="FFFFFF"/>
                  </a:gs>
                  <a:gs pos="100000">
                    <a:srgbClr val="FFFFFF"/>
                  </a:gs>
                </a:gsLst>
                <a:lin ang="5400000" scaled="0"/>
              </a:gradFill>
              <a:latin typeface="Arial" pitchFamily="34" charset="0"/>
              <a:cs typeface="Arial" pitchFamily="34" charset="0"/>
            </a:endParaRPr>
          </a:p>
          <a:p>
            <a:pPr algn="ctr" defTabSz="699404" fontAlgn="base">
              <a:spcBef>
                <a:spcPct val="0"/>
              </a:spcBef>
              <a:spcAft>
                <a:spcPct val="0"/>
              </a:spcAft>
            </a:pPr>
            <a:endParaRPr lang="en-US" sz="918" i="1" dirty="0">
              <a:gradFill>
                <a:gsLst>
                  <a:gs pos="0">
                    <a:srgbClr val="FFFFFF"/>
                  </a:gs>
                  <a:gs pos="100000">
                    <a:srgbClr val="FFFFFF"/>
                  </a:gs>
                </a:gsLst>
                <a:lin ang="5400000" scaled="0"/>
              </a:gradFill>
              <a:latin typeface="Arial" pitchFamily="34" charset="0"/>
              <a:cs typeface="Arial" pitchFamily="34" charset="0"/>
            </a:endParaRPr>
          </a:p>
        </p:txBody>
      </p:sp>
      <p:sp>
        <p:nvSpPr>
          <p:cNvPr id="43" name="Rectangle 42"/>
          <p:cNvSpPr/>
          <p:nvPr/>
        </p:nvSpPr>
        <p:spPr bwMode="auto">
          <a:xfrm>
            <a:off x="4889648" y="3302838"/>
            <a:ext cx="1679231" cy="10600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64" tIns="55970" rIns="69964" bIns="34980" numCol="1" rtlCol="0" anchor="ctr" anchorCtr="0" compatLnSpc="1">
            <a:prstTxWarp prst="textNoShape">
              <a:avLst/>
            </a:prstTxWarp>
          </a:bodyPr>
          <a:lstStyle/>
          <a:p>
            <a:pPr algn="ctr" defTabSz="699404" fontAlgn="base">
              <a:spcBef>
                <a:spcPts val="459"/>
              </a:spcBef>
              <a:spcAft>
                <a:spcPts val="459"/>
              </a:spcAft>
            </a:pPr>
            <a:r>
              <a:rPr lang="en-US" sz="1100" b="1" dirty="0">
                <a:solidFill>
                  <a:srgbClr val="FFFF99"/>
                </a:solidFill>
                <a:latin typeface="Arial" pitchFamily="34" charset="0"/>
                <a:cs typeface="Arial" pitchFamily="34" charset="0"/>
              </a:rPr>
              <a:t>Authentication Server</a:t>
            </a:r>
          </a:p>
          <a:p>
            <a:pPr defTabSz="699404" fontAlgn="base">
              <a:spcBef>
                <a:spcPct val="0"/>
              </a:spcBef>
              <a:spcAft>
                <a:spcPct val="0"/>
              </a:spcAft>
            </a:pPr>
            <a:r>
              <a:rPr lang="en-US" sz="841" i="1" dirty="0">
                <a:gradFill>
                  <a:gsLst>
                    <a:gs pos="0">
                      <a:srgbClr val="FFFFFF"/>
                    </a:gs>
                    <a:gs pos="100000">
                      <a:srgbClr val="FFFFFF"/>
                    </a:gs>
                  </a:gsLst>
                  <a:lin ang="5400000" scaled="0"/>
                </a:gradFill>
                <a:latin typeface="Arial" pitchFamily="34" charset="0"/>
                <a:cs typeface="Arial" pitchFamily="34" charset="0"/>
              </a:rPr>
              <a:t>Trusted ACS server that authenticates applications and creates OAuth tokens</a:t>
            </a:r>
            <a:endParaRPr lang="en-US" sz="918" i="1" dirty="0">
              <a:gradFill>
                <a:gsLst>
                  <a:gs pos="0">
                    <a:srgbClr val="FFFFFF"/>
                  </a:gs>
                  <a:gs pos="100000">
                    <a:srgbClr val="FFFFFF"/>
                  </a:gs>
                </a:gsLst>
                <a:lin ang="5400000" scaled="0"/>
              </a:gradFill>
              <a:latin typeface="Arial" pitchFamily="34" charset="0"/>
              <a:cs typeface="Arial" pitchFamily="34" charset="0"/>
            </a:endParaRPr>
          </a:p>
        </p:txBody>
      </p:sp>
      <p:grpSp>
        <p:nvGrpSpPr>
          <p:cNvPr id="5" name="Group 4"/>
          <p:cNvGrpSpPr/>
          <p:nvPr/>
        </p:nvGrpSpPr>
        <p:grpSpPr>
          <a:xfrm>
            <a:off x="1518729" y="1516062"/>
            <a:ext cx="8161990" cy="1717942"/>
            <a:chOff x="1518729" y="1516062"/>
            <a:chExt cx="8161990" cy="1717942"/>
          </a:xfrm>
        </p:grpSpPr>
        <p:cxnSp>
          <p:nvCxnSpPr>
            <p:cNvPr id="7" name="Straight Arrow Connector 6"/>
            <p:cNvCxnSpPr/>
            <p:nvPr/>
          </p:nvCxnSpPr>
          <p:spPr>
            <a:xfrm flipV="1">
              <a:off x="1518729" y="2677147"/>
              <a:ext cx="948633" cy="5568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872501" y="2814455"/>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224" b="1" dirty="0">
                  <a:solidFill>
                    <a:prstClr val="black"/>
                  </a:solidFill>
                </a:rPr>
                <a:t>1</a:t>
              </a:r>
            </a:p>
          </p:txBody>
        </p:sp>
        <p:sp>
          <p:nvSpPr>
            <p:cNvPr id="45" name="Oval 44"/>
            <p:cNvSpPr/>
            <p:nvPr/>
          </p:nvSpPr>
          <p:spPr>
            <a:xfrm>
              <a:off x="7179614" y="1516062"/>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1</a:t>
              </a:r>
            </a:p>
          </p:txBody>
        </p:sp>
        <p:sp>
          <p:nvSpPr>
            <p:cNvPr id="46" name="TextBox 45"/>
            <p:cNvSpPr txBox="1"/>
            <p:nvPr/>
          </p:nvSpPr>
          <p:spPr>
            <a:xfrm>
              <a:off x="7600724" y="1516062"/>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SharePoint authenticates user using claims</a:t>
              </a:r>
            </a:p>
          </p:txBody>
        </p:sp>
      </p:grpSp>
      <p:grpSp>
        <p:nvGrpSpPr>
          <p:cNvPr id="6" name="Group 5"/>
          <p:cNvGrpSpPr/>
          <p:nvPr/>
        </p:nvGrpSpPr>
        <p:grpSpPr>
          <a:xfrm>
            <a:off x="3841147" y="1910990"/>
            <a:ext cx="5839572" cy="1302565"/>
            <a:chOff x="3841147" y="1910990"/>
            <a:chExt cx="5839572" cy="1302565"/>
          </a:xfrm>
        </p:grpSpPr>
        <p:cxnSp>
          <p:nvCxnSpPr>
            <p:cNvPr id="15" name="Straight Arrow Connector 14"/>
            <p:cNvCxnSpPr/>
            <p:nvPr/>
          </p:nvCxnSpPr>
          <p:spPr>
            <a:xfrm>
              <a:off x="3841147" y="2656698"/>
              <a:ext cx="948633" cy="55685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193888" y="2794006"/>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2</a:t>
              </a:r>
            </a:p>
          </p:txBody>
        </p:sp>
        <p:sp>
          <p:nvSpPr>
            <p:cNvPr id="47" name="Oval 46"/>
            <p:cNvSpPr/>
            <p:nvPr/>
          </p:nvSpPr>
          <p:spPr>
            <a:xfrm>
              <a:off x="7173981" y="1910990"/>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2</a:t>
              </a:r>
            </a:p>
          </p:txBody>
        </p:sp>
        <p:sp>
          <p:nvSpPr>
            <p:cNvPr id="48" name="TextBox 47"/>
            <p:cNvSpPr txBox="1"/>
            <p:nvPr/>
          </p:nvSpPr>
          <p:spPr>
            <a:xfrm>
              <a:off x="7600724" y="1916121"/>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SharePoint requests context token for user</a:t>
              </a:r>
            </a:p>
          </p:txBody>
        </p:sp>
      </p:grpSp>
      <p:grpSp>
        <p:nvGrpSpPr>
          <p:cNvPr id="9" name="Group 8"/>
          <p:cNvGrpSpPr/>
          <p:nvPr/>
        </p:nvGrpSpPr>
        <p:grpSpPr>
          <a:xfrm>
            <a:off x="3823740" y="2312915"/>
            <a:ext cx="5883966" cy="1243050"/>
            <a:chOff x="3823740" y="2312915"/>
            <a:chExt cx="5883966" cy="1243050"/>
          </a:xfrm>
        </p:grpSpPr>
        <p:cxnSp>
          <p:nvCxnSpPr>
            <p:cNvPr id="13" name="Straight Arrow Connector 12"/>
            <p:cNvCxnSpPr/>
            <p:nvPr/>
          </p:nvCxnSpPr>
          <p:spPr>
            <a:xfrm>
              <a:off x="3823740" y="2999108"/>
              <a:ext cx="948633"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192362" y="3172965"/>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3</a:t>
              </a:r>
            </a:p>
          </p:txBody>
        </p:sp>
        <p:sp>
          <p:nvSpPr>
            <p:cNvPr id="49" name="Oval 48"/>
            <p:cNvSpPr/>
            <p:nvPr/>
          </p:nvSpPr>
          <p:spPr>
            <a:xfrm>
              <a:off x="7179614" y="2318328"/>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3</a:t>
              </a:r>
            </a:p>
          </p:txBody>
        </p:sp>
        <p:sp>
          <p:nvSpPr>
            <p:cNvPr id="50" name="TextBox 49"/>
            <p:cNvSpPr txBox="1"/>
            <p:nvPr/>
          </p:nvSpPr>
          <p:spPr>
            <a:xfrm>
              <a:off x="7627711" y="2312915"/>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ACS returns context token</a:t>
              </a:r>
            </a:p>
          </p:txBody>
        </p:sp>
      </p:grpSp>
      <p:grpSp>
        <p:nvGrpSpPr>
          <p:cNvPr id="10" name="Group 9"/>
          <p:cNvGrpSpPr/>
          <p:nvPr/>
        </p:nvGrpSpPr>
        <p:grpSpPr>
          <a:xfrm>
            <a:off x="1527949" y="2721456"/>
            <a:ext cx="8152770" cy="854960"/>
            <a:chOff x="1527949" y="2721456"/>
            <a:chExt cx="8152770" cy="854960"/>
          </a:xfrm>
        </p:grpSpPr>
        <p:cxnSp>
          <p:nvCxnSpPr>
            <p:cNvPr id="11" name="Straight Arrow Connector 10"/>
            <p:cNvCxnSpPr/>
            <p:nvPr/>
          </p:nvCxnSpPr>
          <p:spPr>
            <a:xfrm flipV="1">
              <a:off x="1527949" y="3019559"/>
              <a:ext cx="948633"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906282" y="3190766"/>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224" b="1" dirty="0">
                  <a:solidFill>
                    <a:prstClr val="black"/>
                  </a:solidFill>
                </a:rPr>
                <a:t>4</a:t>
              </a:r>
            </a:p>
          </p:txBody>
        </p:sp>
        <p:sp>
          <p:nvSpPr>
            <p:cNvPr id="51" name="Oval 50"/>
            <p:cNvSpPr/>
            <p:nvPr/>
          </p:nvSpPr>
          <p:spPr>
            <a:xfrm>
              <a:off x="7173981" y="2742253"/>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4</a:t>
              </a:r>
            </a:p>
          </p:txBody>
        </p:sp>
        <p:sp>
          <p:nvSpPr>
            <p:cNvPr id="52" name="TextBox 51"/>
            <p:cNvSpPr txBox="1"/>
            <p:nvPr/>
          </p:nvSpPr>
          <p:spPr>
            <a:xfrm>
              <a:off x="7600724" y="2721456"/>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SharePoint </a:t>
              </a:r>
              <a:r>
                <a:rPr lang="en-US" sz="1600" dirty="0" smtClean="0">
                  <a:gradFill>
                    <a:gsLst>
                      <a:gs pos="0">
                        <a:schemeClr val="tx1"/>
                      </a:gs>
                      <a:gs pos="86000">
                        <a:schemeClr val="tx1"/>
                      </a:gs>
                    </a:gsLst>
                    <a:lin ang="5400000" scaled="0"/>
                  </a:gradFill>
                  <a:latin typeface="Arial" pitchFamily="34" charset="0"/>
                  <a:cs typeface="Arial" pitchFamily="34" charset="0"/>
                </a:rPr>
                <a:t>passes </a:t>
              </a:r>
              <a:r>
                <a:rPr lang="en-US" sz="1600" dirty="0">
                  <a:gradFill>
                    <a:gsLst>
                      <a:gs pos="0">
                        <a:schemeClr val="tx1"/>
                      </a:gs>
                      <a:gs pos="86000">
                        <a:schemeClr val="tx1"/>
                      </a:gs>
                    </a:gsLst>
                    <a:lin ang="5400000" scaled="0"/>
                  </a:gradFill>
                  <a:latin typeface="Arial" pitchFamily="34" charset="0"/>
                  <a:cs typeface="Arial" pitchFamily="34" charset="0"/>
                </a:rPr>
                <a:t>context token to </a:t>
              </a:r>
              <a:r>
                <a:rPr lang="en-US" sz="1600" dirty="0" smtClean="0">
                  <a:gradFill>
                    <a:gsLst>
                      <a:gs pos="0">
                        <a:schemeClr val="tx1"/>
                      </a:gs>
                      <a:gs pos="86000">
                        <a:schemeClr val="tx1"/>
                      </a:gs>
                    </a:gsLst>
                    <a:lin ang="5400000" scaled="0"/>
                  </a:gradFill>
                  <a:latin typeface="Arial" pitchFamily="34" charset="0"/>
                  <a:cs typeface="Arial" pitchFamily="34" charset="0"/>
                </a:rPr>
                <a:t>user</a:t>
              </a:r>
              <a:endParaRPr lang="en-US" sz="1600" dirty="0">
                <a:gradFill>
                  <a:gsLst>
                    <a:gs pos="0">
                      <a:schemeClr val="tx1"/>
                    </a:gs>
                    <a:gs pos="86000">
                      <a:schemeClr val="tx1"/>
                    </a:gs>
                  </a:gsLst>
                  <a:lin ang="5400000" scaled="0"/>
                </a:gradFill>
                <a:latin typeface="Arial" pitchFamily="34" charset="0"/>
                <a:cs typeface="Arial" pitchFamily="34" charset="0"/>
              </a:endParaRPr>
            </a:p>
          </p:txBody>
        </p:sp>
      </p:grpSp>
      <p:grpSp>
        <p:nvGrpSpPr>
          <p:cNvPr id="17" name="Group 16"/>
          <p:cNvGrpSpPr/>
          <p:nvPr/>
        </p:nvGrpSpPr>
        <p:grpSpPr>
          <a:xfrm>
            <a:off x="1509884" y="3132427"/>
            <a:ext cx="8205759" cy="1507005"/>
            <a:chOff x="1509884" y="3132427"/>
            <a:chExt cx="8205759" cy="1507005"/>
          </a:xfrm>
        </p:grpSpPr>
        <p:cxnSp>
          <p:nvCxnSpPr>
            <p:cNvPr id="20" name="Straight Arrow Connector 19"/>
            <p:cNvCxnSpPr/>
            <p:nvPr/>
          </p:nvCxnSpPr>
          <p:spPr>
            <a:xfrm>
              <a:off x="1509884" y="4082575"/>
              <a:ext cx="948633" cy="55685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1862623" y="4253783"/>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5</a:t>
              </a:r>
            </a:p>
          </p:txBody>
        </p:sp>
        <p:sp>
          <p:nvSpPr>
            <p:cNvPr id="53" name="Oval 52"/>
            <p:cNvSpPr/>
            <p:nvPr/>
          </p:nvSpPr>
          <p:spPr>
            <a:xfrm>
              <a:off x="7184357" y="3173924"/>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5</a:t>
              </a:r>
            </a:p>
          </p:txBody>
        </p:sp>
        <p:sp>
          <p:nvSpPr>
            <p:cNvPr id="54" name="TextBox 53"/>
            <p:cNvSpPr txBox="1"/>
            <p:nvPr/>
          </p:nvSpPr>
          <p:spPr>
            <a:xfrm>
              <a:off x="7635648" y="3132427"/>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User POSTS to app </a:t>
              </a:r>
              <a:r>
                <a:rPr lang="en-US" sz="1600" dirty="0" smtClean="0">
                  <a:gradFill>
                    <a:gsLst>
                      <a:gs pos="0">
                        <a:schemeClr val="tx1"/>
                      </a:gs>
                      <a:gs pos="86000">
                        <a:schemeClr val="tx1"/>
                      </a:gs>
                    </a:gsLst>
                    <a:lin ang="5400000" scaled="0"/>
                  </a:gradFill>
                  <a:latin typeface="Arial" pitchFamily="34" charset="0"/>
                  <a:cs typeface="Arial" pitchFamily="34" charset="0"/>
                </a:rPr>
                <a:t>and passes context </a:t>
              </a:r>
              <a:r>
                <a:rPr lang="en-US" sz="1600" dirty="0">
                  <a:gradFill>
                    <a:gsLst>
                      <a:gs pos="0">
                        <a:schemeClr val="tx1"/>
                      </a:gs>
                      <a:gs pos="86000">
                        <a:schemeClr val="tx1"/>
                      </a:gs>
                    </a:gsLst>
                    <a:lin ang="5400000" scaled="0"/>
                  </a:gradFill>
                  <a:latin typeface="Arial" pitchFamily="34" charset="0"/>
                  <a:cs typeface="Arial" pitchFamily="34" charset="0"/>
                </a:rPr>
                <a:t>token</a:t>
              </a:r>
            </a:p>
          </p:txBody>
        </p:sp>
      </p:grpSp>
      <p:grpSp>
        <p:nvGrpSpPr>
          <p:cNvPr id="18" name="Group 17"/>
          <p:cNvGrpSpPr/>
          <p:nvPr/>
        </p:nvGrpSpPr>
        <p:grpSpPr>
          <a:xfrm>
            <a:off x="3835698" y="3617786"/>
            <a:ext cx="7823033" cy="1023493"/>
            <a:chOff x="3835698" y="3617786"/>
            <a:chExt cx="7823033" cy="1023493"/>
          </a:xfrm>
        </p:grpSpPr>
        <p:cxnSp>
          <p:nvCxnSpPr>
            <p:cNvPr id="23" name="Straight Arrow Connector 22"/>
            <p:cNvCxnSpPr/>
            <p:nvPr/>
          </p:nvCxnSpPr>
          <p:spPr>
            <a:xfrm flipV="1">
              <a:off x="3835698" y="4084422"/>
              <a:ext cx="948633" cy="5568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4205845" y="4255628"/>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6</a:t>
              </a:r>
            </a:p>
          </p:txBody>
        </p:sp>
        <p:sp>
          <p:nvSpPr>
            <p:cNvPr id="55" name="Oval 54"/>
            <p:cNvSpPr/>
            <p:nvPr/>
          </p:nvSpPr>
          <p:spPr>
            <a:xfrm>
              <a:off x="7193873" y="3647755"/>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6</a:t>
              </a:r>
            </a:p>
          </p:txBody>
        </p:sp>
        <p:sp>
          <p:nvSpPr>
            <p:cNvPr id="56" name="TextBox 55"/>
            <p:cNvSpPr txBox="1"/>
            <p:nvPr/>
          </p:nvSpPr>
          <p:spPr>
            <a:xfrm>
              <a:off x="7635648" y="3617786"/>
              <a:ext cx="4023083" cy="439865"/>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Client </a:t>
              </a:r>
              <a:r>
                <a:rPr lang="en-US" sz="1600" dirty="0" smtClean="0">
                  <a:gradFill>
                    <a:gsLst>
                      <a:gs pos="0">
                        <a:schemeClr val="tx1"/>
                      </a:gs>
                      <a:gs pos="86000">
                        <a:schemeClr val="tx1"/>
                      </a:gs>
                    </a:gsLst>
                    <a:lin ang="5400000" scaled="0"/>
                  </a:gradFill>
                  <a:latin typeface="Arial" pitchFamily="34" charset="0"/>
                  <a:cs typeface="Arial" pitchFamily="34" charset="0"/>
                </a:rPr>
                <a:t>app extracts refresh </a:t>
              </a:r>
              <a:r>
                <a:rPr lang="en-US" sz="1600" dirty="0">
                  <a:gradFill>
                    <a:gsLst>
                      <a:gs pos="0">
                        <a:schemeClr val="tx1"/>
                      </a:gs>
                      <a:gs pos="86000">
                        <a:schemeClr val="tx1"/>
                      </a:gs>
                    </a:gsLst>
                    <a:lin ang="5400000" scaled="0"/>
                  </a:gradFill>
                  <a:latin typeface="Arial" pitchFamily="34" charset="0"/>
                  <a:cs typeface="Arial" pitchFamily="34" charset="0"/>
                </a:rPr>
                <a:t>token </a:t>
              </a:r>
              <a:r>
                <a:rPr lang="en-US" sz="1600" dirty="0" smtClean="0">
                  <a:gradFill>
                    <a:gsLst>
                      <a:gs pos="0">
                        <a:schemeClr val="tx1"/>
                      </a:gs>
                      <a:gs pos="86000">
                        <a:schemeClr val="tx1"/>
                      </a:gs>
                    </a:gsLst>
                    <a:lin ang="5400000" scaled="0"/>
                  </a:gradFill>
                  <a:latin typeface="Arial" pitchFamily="34" charset="0"/>
                  <a:cs typeface="Arial" pitchFamily="34" charset="0"/>
                </a:rPr>
                <a:t>from context token</a:t>
              </a:r>
            </a:p>
            <a:p>
              <a:r>
                <a:rPr lang="en-US" sz="1600" dirty="0">
                  <a:gradFill>
                    <a:gsLst>
                      <a:gs pos="0">
                        <a:schemeClr val="tx1"/>
                      </a:gs>
                      <a:gs pos="86000">
                        <a:schemeClr val="tx1"/>
                      </a:gs>
                    </a:gsLst>
                    <a:lin ang="5400000" scaled="0"/>
                  </a:gradFill>
                  <a:latin typeface="Arial" pitchFamily="34" charset="0"/>
                  <a:cs typeface="Arial" pitchFamily="34" charset="0"/>
                </a:rPr>
                <a:t>a</a:t>
              </a:r>
              <a:r>
                <a:rPr lang="en-US" sz="1600" dirty="0" smtClean="0">
                  <a:gradFill>
                    <a:gsLst>
                      <a:gs pos="0">
                        <a:schemeClr val="tx1"/>
                      </a:gs>
                      <a:gs pos="86000">
                        <a:schemeClr val="tx1"/>
                      </a:gs>
                    </a:gsLst>
                    <a:lin ang="5400000" scaled="0"/>
                  </a:gradFill>
                  <a:latin typeface="Arial" pitchFamily="34" charset="0"/>
                  <a:cs typeface="Arial" pitchFamily="34" charset="0"/>
                </a:rPr>
                <a:t>nd passes it to </a:t>
              </a:r>
              <a:r>
                <a:rPr lang="en-US" sz="1600" dirty="0">
                  <a:gradFill>
                    <a:gsLst>
                      <a:gs pos="0">
                        <a:schemeClr val="tx1"/>
                      </a:gs>
                      <a:gs pos="86000">
                        <a:schemeClr val="tx1"/>
                      </a:gs>
                    </a:gsLst>
                    <a:lin ang="5400000" scaled="0"/>
                  </a:gradFill>
                  <a:latin typeface="Arial" pitchFamily="34" charset="0"/>
                  <a:cs typeface="Arial" pitchFamily="34" charset="0"/>
                </a:rPr>
                <a:t>ACS to request </a:t>
              </a:r>
              <a:r>
                <a:rPr lang="en-US" sz="1600" dirty="0" smtClean="0">
                  <a:gradFill>
                    <a:gsLst>
                      <a:gs pos="0">
                        <a:schemeClr val="tx1"/>
                      </a:gs>
                      <a:gs pos="86000">
                        <a:schemeClr val="tx1"/>
                      </a:gs>
                    </a:gsLst>
                    <a:lin ang="5400000" scaled="0"/>
                  </a:gradFill>
                  <a:latin typeface="Arial" pitchFamily="34" charset="0"/>
                  <a:cs typeface="Arial" pitchFamily="34" charset="0"/>
                </a:rPr>
                <a:t>access token</a:t>
              </a:r>
              <a:endParaRPr lang="en-US" sz="1600" dirty="0">
                <a:gradFill>
                  <a:gsLst>
                    <a:gs pos="0">
                      <a:schemeClr val="tx1"/>
                    </a:gs>
                    <a:gs pos="86000">
                      <a:schemeClr val="tx1"/>
                    </a:gs>
                  </a:gsLst>
                  <a:lin ang="5400000" scaled="0"/>
                </a:gradFill>
                <a:latin typeface="Arial" pitchFamily="34" charset="0"/>
                <a:cs typeface="Arial" pitchFamily="34" charset="0"/>
              </a:endParaRPr>
            </a:p>
          </p:txBody>
        </p:sp>
      </p:grpSp>
      <p:grpSp>
        <p:nvGrpSpPr>
          <p:cNvPr id="21" name="Group 20"/>
          <p:cNvGrpSpPr/>
          <p:nvPr/>
        </p:nvGrpSpPr>
        <p:grpSpPr>
          <a:xfrm>
            <a:off x="3853105" y="4280076"/>
            <a:ext cx="5854600" cy="703613"/>
            <a:chOff x="3853105" y="4280076"/>
            <a:chExt cx="5854600" cy="703613"/>
          </a:xfrm>
        </p:grpSpPr>
        <p:cxnSp>
          <p:nvCxnSpPr>
            <p:cNvPr id="25" name="Straight Arrow Connector 24"/>
            <p:cNvCxnSpPr/>
            <p:nvPr/>
          </p:nvCxnSpPr>
          <p:spPr>
            <a:xfrm flipV="1">
              <a:off x="3853105" y="4426832"/>
              <a:ext cx="948633"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4223251" y="4598039"/>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7</a:t>
              </a:r>
            </a:p>
          </p:txBody>
        </p:sp>
        <p:sp>
          <p:nvSpPr>
            <p:cNvPr id="57" name="Oval 56"/>
            <p:cNvSpPr/>
            <p:nvPr/>
          </p:nvSpPr>
          <p:spPr>
            <a:xfrm>
              <a:off x="7173981" y="4299615"/>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7</a:t>
              </a:r>
            </a:p>
          </p:txBody>
        </p:sp>
        <p:sp>
          <p:nvSpPr>
            <p:cNvPr id="58" name="TextBox 57"/>
            <p:cNvSpPr txBox="1"/>
            <p:nvPr/>
          </p:nvSpPr>
          <p:spPr>
            <a:xfrm>
              <a:off x="7627710" y="4280076"/>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ACS returns </a:t>
              </a:r>
              <a:r>
                <a:rPr lang="en-US" sz="1600" dirty="0" smtClean="0">
                  <a:gradFill>
                    <a:gsLst>
                      <a:gs pos="0">
                        <a:schemeClr val="tx1"/>
                      </a:gs>
                      <a:gs pos="86000">
                        <a:schemeClr val="tx1"/>
                      </a:gs>
                    </a:gsLst>
                    <a:lin ang="5400000" scaled="0"/>
                  </a:gradFill>
                  <a:latin typeface="Arial" pitchFamily="34" charset="0"/>
                  <a:cs typeface="Arial" pitchFamily="34" charset="0"/>
                </a:rPr>
                <a:t>access token </a:t>
              </a:r>
              <a:r>
                <a:rPr lang="en-US" sz="1600" dirty="0">
                  <a:gradFill>
                    <a:gsLst>
                      <a:gs pos="0">
                        <a:schemeClr val="tx1"/>
                      </a:gs>
                      <a:gs pos="86000">
                        <a:schemeClr val="tx1"/>
                      </a:gs>
                    </a:gsLst>
                    <a:lin ang="5400000" scaled="0"/>
                  </a:gradFill>
                  <a:latin typeface="Arial" pitchFamily="34" charset="0"/>
                  <a:cs typeface="Arial" pitchFamily="34" charset="0"/>
                </a:rPr>
                <a:t>to client app</a:t>
              </a:r>
            </a:p>
          </p:txBody>
        </p:sp>
      </p:grpSp>
      <p:grpSp>
        <p:nvGrpSpPr>
          <p:cNvPr id="31" name="Group 30"/>
          <p:cNvGrpSpPr/>
          <p:nvPr/>
        </p:nvGrpSpPr>
        <p:grpSpPr>
          <a:xfrm>
            <a:off x="2892466" y="3365101"/>
            <a:ext cx="6790706" cy="1670640"/>
            <a:chOff x="2892466" y="3365101"/>
            <a:chExt cx="6790706" cy="1670640"/>
          </a:xfrm>
        </p:grpSpPr>
        <p:cxnSp>
          <p:nvCxnSpPr>
            <p:cNvPr id="27" name="Straight Arrow Connector 26"/>
            <p:cNvCxnSpPr/>
            <p:nvPr/>
          </p:nvCxnSpPr>
          <p:spPr>
            <a:xfrm flipH="1">
              <a:off x="3018564" y="3365101"/>
              <a:ext cx="1" cy="863893"/>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2892466" y="3689008"/>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8</a:t>
              </a:r>
            </a:p>
          </p:txBody>
        </p:sp>
        <p:sp>
          <p:nvSpPr>
            <p:cNvPr id="59" name="Oval 58"/>
            <p:cNvSpPr/>
            <p:nvPr/>
          </p:nvSpPr>
          <p:spPr>
            <a:xfrm>
              <a:off x="7173981" y="4821434"/>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8</a:t>
              </a:r>
            </a:p>
          </p:txBody>
        </p:sp>
        <p:sp>
          <p:nvSpPr>
            <p:cNvPr id="60" name="TextBox 59"/>
            <p:cNvSpPr txBox="1"/>
            <p:nvPr/>
          </p:nvSpPr>
          <p:spPr>
            <a:xfrm>
              <a:off x="7603177" y="4791846"/>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Client App makes CSOM/REST calls to </a:t>
              </a:r>
              <a:br>
                <a:rPr lang="en-US" sz="1600" dirty="0">
                  <a:gradFill>
                    <a:gsLst>
                      <a:gs pos="0">
                        <a:schemeClr val="tx1"/>
                      </a:gs>
                      <a:gs pos="86000">
                        <a:schemeClr val="tx1"/>
                      </a:gs>
                    </a:gsLst>
                    <a:lin ang="5400000" scaled="0"/>
                  </a:gradFill>
                  <a:latin typeface="Arial" pitchFamily="34" charset="0"/>
                  <a:cs typeface="Arial" pitchFamily="34" charset="0"/>
                </a:rPr>
              </a:br>
              <a:r>
                <a:rPr lang="en-US" sz="1600" dirty="0">
                  <a:gradFill>
                    <a:gsLst>
                      <a:gs pos="0">
                        <a:schemeClr val="tx1"/>
                      </a:gs>
                      <a:gs pos="86000">
                        <a:schemeClr val="tx1"/>
                      </a:gs>
                    </a:gsLst>
                    <a:lin ang="5400000" scaled="0"/>
                  </a:gradFill>
                  <a:latin typeface="Arial" pitchFamily="34" charset="0"/>
                  <a:cs typeface="Arial" pitchFamily="34" charset="0"/>
                </a:rPr>
                <a:t>SharePoint site passing OAuth token</a:t>
              </a:r>
            </a:p>
          </p:txBody>
        </p:sp>
      </p:grpSp>
      <p:grpSp>
        <p:nvGrpSpPr>
          <p:cNvPr id="32" name="Group 31"/>
          <p:cNvGrpSpPr/>
          <p:nvPr/>
        </p:nvGrpSpPr>
        <p:grpSpPr>
          <a:xfrm>
            <a:off x="3227183" y="3404747"/>
            <a:ext cx="6488459" cy="2322305"/>
            <a:chOff x="3227183" y="3404747"/>
            <a:chExt cx="6488459" cy="2322305"/>
          </a:xfrm>
        </p:grpSpPr>
        <p:cxnSp>
          <p:nvCxnSpPr>
            <p:cNvPr id="28" name="Straight Arrow Connector 27"/>
            <p:cNvCxnSpPr/>
            <p:nvPr/>
          </p:nvCxnSpPr>
          <p:spPr>
            <a:xfrm flipH="1">
              <a:off x="3345090" y="3404747"/>
              <a:ext cx="1" cy="824247"/>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227183" y="3689008"/>
              <a:ext cx="243420" cy="252038"/>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1071" b="1" dirty="0">
                  <a:solidFill>
                    <a:prstClr val="black"/>
                  </a:solidFill>
                </a:rPr>
                <a:t>9</a:t>
              </a:r>
            </a:p>
          </p:txBody>
        </p:sp>
        <p:sp>
          <p:nvSpPr>
            <p:cNvPr id="61" name="Oval 60"/>
            <p:cNvSpPr/>
            <p:nvPr/>
          </p:nvSpPr>
          <p:spPr>
            <a:xfrm>
              <a:off x="7173981" y="5512745"/>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89679" tIns="44839" rIns="89679" bIns="44839" rtlCol="0" anchor="ctr"/>
            <a:lstStyle/>
            <a:p>
              <a:pPr algn="ctr"/>
              <a:r>
                <a:rPr lang="en-US" sz="900" b="1" dirty="0">
                  <a:solidFill>
                    <a:prstClr val="black"/>
                  </a:solidFill>
                  <a:latin typeface="Arial" pitchFamily="34" charset="0"/>
                  <a:cs typeface="Arial" pitchFamily="34" charset="0"/>
                </a:rPr>
                <a:t>9</a:t>
              </a:r>
            </a:p>
          </p:txBody>
        </p:sp>
        <p:sp>
          <p:nvSpPr>
            <p:cNvPr id="62" name="TextBox 61"/>
            <p:cNvSpPr txBox="1"/>
            <p:nvPr/>
          </p:nvSpPr>
          <p:spPr>
            <a:xfrm>
              <a:off x="7635647" y="5501918"/>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SharePoint </a:t>
              </a:r>
              <a:r>
                <a:rPr lang="en-US" sz="1600" dirty="0" smtClean="0">
                  <a:gradFill>
                    <a:gsLst>
                      <a:gs pos="0">
                        <a:schemeClr val="tx1"/>
                      </a:gs>
                      <a:gs pos="86000">
                        <a:schemeClr val="tx1"/>
                      </a:gs>
                    </a:gsLst>
                    <a:lin ang="5400000" scaled="0"/>
                  </a:gradFill>
                  <a:latin typeface="Arial" pitchFamily="34" charset="0"/>
                  <a:cs typeface="Arial" pitchFamily="34" charset="0"/>
                </a:rPr>
                <a:t>authenticates app and processes </a:t>
              </a:r>
            </a:p>
            <a:p>
              <a:r>
                <a:rPr lang="en-US" sz="1600" dirty="0" smtClean="0">
                  <a:gradFill>
                    <a:gsLst>
                      <a:gs pos="0">
                        <a:schemeClr val="tx1"/>
                      </a:gs>
                      <a:gs pos="86000">
                        <a:schemeClr val="tx1"/>
                      </a:gs>
                    </a:gsLst>
                    <a:lin ang="5400000" scaled="0"/>
                  </a:gradFill>
                  <a:latin typeface="Arial" pitchFamily="34" charset="0"/>
                  <a:cs typeface="Arial" pitchFamily="34" charset="0"/>
                </a:rPr>
                <a:t>CSOM/REST calls and returns content </a:t>
              </a:r>
              <a:r>
                <a:rPr lang="en-US" sz="1600" dirty="0">
                  <a:gradFill>
                    <a:gsLst>
                      <a:gs pos="0">
                        <a:schemeClr val="tx1"/>
                      </a:gs>
                      <a:gs pos="86000">
                        <a:schemeClr val="tx1"/>
                      </a:gs>
                    </a:gsLst>
                    <a:lin ang="5400000" scaled="0"/>
                  </a:gradFill>
                  <a:latin typeface="Arial" pitchFamily="34" charset="0"/>
                  <a:cs typeface="Arial" pitchFamily="34" charset="0"/>
                </a:rPr>
                <a:t>to app</a:t>
              </a:r>
            </a:p>
          </p:txBody>
        </p:sp>
      </p:grpSp>
      <p:grpSp>
        <p:nvGrpSpPr>
          <p:cNvPr id="33" name="Group 32"/>
          <p:cNvGrpSpPr/>
          <p:nvPr/>
        </p:nvGrpSpPr>
        <p:grpSpPr>
          <a:xfrm>
            <a:off x="1492476" y="4424987"/>
            <a:ext cx="8223166" cy="1899570"/>
            <a:chOff x="1492476" y="4424987"/>
            <a:chExt cx="8223166" cy="1899570"/>
          </a:xfrm>
        </p:grpSpPr>
        <p:cxnSp>
          <p:nvCxnSpPr>
            <p:cNvPr id="19" name="Straight Arrow Connector 18"/>
            <p:cNvCxnSpPr/>
            <p:nvPr/>
          </p:nvCxnSpPr>
          <p:spPr>
            <a:xfrm>
              <a:off x="1492476" y="4424987"/>
              <a:ext cx="948633" cy="556857"/>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1877034" y="4602901"/>
              <a:ext cx="272667" cy="252038"/>
            </a:xfrm>
            <a:prstGeom prst="ellipse">
              <a:avLst/>
            </a:prstGeom>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1071" b="1" dirty="0">
                  <a:solidFill>
                    <a:prstClr val="black"/>
                  </a:solidFill>
                </a:rPr>
                <a:t>10</a:t>
              </a:r>
            </a:p>
          </p:txBody>
        </p:sp>
        <p:sp>
          <p:nvSpPr>
            <p:cNvPr id="63" name="Oval 62"/>
            <p:cNvSpPr/>
            <p:nvPr/>
          </p:nvSpPr>
          <p:spPr>
            <a:xfrm>
              <a:off x="7193873" y="6091588"/>
              <a:ext cx="236434" cy="214307"/>
            </a:xfrm>
            <a:prstGeom prst="ellipse">
              <a:avLst/>
            </a:prstGeom>
          </p:spPr>
          <p:style>
            <a:lnRef idx="1">
              <a:schemeClr val="accent2"/>
            </a:lnRef>
            <a:fillRef idx="2">
              <a:schemeClr val="accent2"/>
            </a:fillRef>
            <a:effectRef idx="1">
              <a:schemeClr val="accent2"/>
            </a:effectRef>
            <a:fontRef idx="minor">
              <a:schemeClr val="dk1"/>
            </a:fontRef>
          </p:style>
          <p:txBody>
            <a:bodyPr lIns="0" tIns="0" rIns="0" bIns="0" rtlCol="0" anchor="ctr"/>
            <a:lstStyle/>
            <a:p>
              <a:pPr algn="ctr"/>
              <a:r>
                <a:rPr lang="en-US" sz="900" b="1" dirty="0">
                  <a:solidFill>
                    <a:prstClr val="black"/>
                  </a:solidFill>
                  <a:latin typeface="Arial" pitchFamily="34" charset="0"/>
                  <a:cs typeface="Arial" pitchFamily="34" charset="0"/>
                </a:rPr>
                <a:t>10</a:t>
              </a:r>
            </a:p>
          </p:txBody>
        </p:sp>
        <p:sp>
          <p:nvSpPr>
            <p:cNvPr id="64" name="TextBox 63"/>
            <p:cNvSpPr txBox="1"/>
            <p:nvPr/>
          </p:nvSpPr>
          <p:spPr>
            <a:xfrm>
              <a:off x="7635647" y="6099423"/>
              <a:ext cx="2079995" cy="225134"/>
            </a:xfrm>
            <a:prstGeom prst="rect">
              <a:avLst/>
            </a:prstGeom>
            <a:noFill/>
          </p:spPr>
          <p:txBody>
            <a:bodyPr wrap="none" lIns="0" tIns="0" rIns="0" bIns="0" rtlCol="0">
              <a:noAutofit/>
            </a:bodyPr>
            <a:lstStyle/>
            <a:p>
              <a:r>
                <a:rPr lang="en-US" sz="1600" dirty="0">
                  <a:gradFill>
                    <a:gsLst>
                      <a:gs pos="0">
                        <a:schemeClr val="tx1"/>
                      </a:gs>
                      <a:gs pos="86000">
                        <a:schemeClr val="tx1"/>
                      </a:gs>
                    </a:gsLst>
                    <a:lin ang="5400000" scaled="0"/>
                  </a:gradFill>
                  <a:latin typeface="Arial" pitchFamily="34" charset="0"/>
                  <a:cs typeface="Arial" pitchFamily="34" charset="0"/>
                </a:rPr>
                <a:t>Client App returns HTML to user device</a:t>
              </a:r>
            </a:p>
          </p:txBody>
        </p:sp>
      </p:grpSp>
    </p:spTree>
    <p:extLst>
      <p:ext uri="{BB962C8B-B14F-4D97-AF65-F5344CB8AC3E}">
        <p14:creationId xmlns:p14="http://schemas.microsoft.com/office/powerpoint/2010/main" val="2712528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274638" y="1212850"/>
            <a:ext cx="11887200" cy="1144929"/>
          </a:xfrm>
        </p:spPr>
        <p:txBody>
          <a:bodyPr/>
          <a:lstStyle/>
          <a:p>
            <a:r>
              <a:rPr lang="en-US" dirty="0" smtClean="0"/>
              <a:t>Your code must create/manage access tokens</a:t>
            </a:r>
          </a:p>
          <a:p>
            <a:pPr lvl="1"/>
            <a:r>
              <a:rPr lang="en-US" dirty="0" smtClean="0"/>
              <a:t>Visual Studio adds </a:t>
            </a:r>
            <a:r>
              <a:rPr lang="en-US" dirty="0" err="1" smtClean="0"/>
              <a:t>TokenHelper</a:t>
            </a:r>
            <a:r>
              <a:rPr lang="en-US" dirty="0" smtClean="0"/>
              <a:t> class to cloud-hosted app projects</a:t>
            </a:r>
            <a:endParaRPr lang="en-US" dirty="0"/>
          </a:p>
        </p:txBody>
      </p:sp>
      <p:sp>
        <p:nvSpPr>
          <p:cNvPr id="3" name="Title 2"/>
          <p:cNvSpPr>
            <a:spLocks noGrp="1"/>
          </p:cNvSpPr>
          <p:nvPr>
            <p:ph type="title"/>
          </p:nvPr>
        </p:nvSpPr>
        <p:spPr/>
        <p:txBody>
          <a:bodyPr/>
          <a:lstStyle/>
          <a:p>
            <a:r>
              <a:rPr lang="en-US" smtClean="0"/>
              <a:t>TokenHelper Class</a:t>
            </a:r>
            <a:endParaRPr lang="en-US" dirty="0"/>
          </a:p>
        </p:txBody>
      </p:sp>
      <p:pic>
        <p:nvPicPr>
          <p:cNvPr id="7" name="Picture 6"/>
          <p:cNvPicPr>
            <a:picLocks noChangeAspect="1"/>
          </p:cNvPicPr>
          <p:nvPr/>
        </p:nvPicPr>
        <p:blipFill>
          <a:blip r:embed="rId3"/>
          <a:stretch>
            <a:fillRect/>
          </a:stretch>
        </p:blipFill>
        <p:spPr>
          <a:xfrm>
            <a:off x="808037" y="2506662"/>
            <a:ext cx="2664522" cy="2415833"/>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stretch>
            <a:fillRect/>
          </a:stretch>
        </p:blipFill>
        <p:spPr>
          <a:xfrm>
            <a:off x="6980237" y="2659062"/>
            <a:ext cx="3124200" cy="3951194"/>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a:stretch>
            <a:fillRect/>
          </a:stretch>
        </p:blipFill>
        <p:spPr>
          <a:xfrm>
            <a:off x="655637" y="5326062"/>
            <a:ext cx="5871070" cy="10974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9629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133713"/>
          </a:xfrm>
        </p:spPr>
        <p:txBody>
          <a:bodyPr/>
          <a:lstStyle/>
          <a:p>
            <a:r>
              <a:rPr lang="en-US" dirty="0" smtClean="0"/>
              <a:t>Create a new cloud-hosted app project</a:t>
            </a:r>
          </a:p>
          <a:p>
            <a:pPr lvl="1"/>
            <a:r>
              <a:rPr lang="en-US" dirty="0" smtClean="0"/>
              <a:t>Can be either provider-hosted or autohosted</a:t>
            </a:r>
          </a:p>
          <a:p>
            <a:pPr lvl="1"/>
            <a:r>
              <a:rPr lang="en-US" dirty="0" smtClean="0"/>
              <a:t>Make sure to do so with the Preview 2 version of VS Tools</a:t>
            </a:r>
          </a:p>
          <a:p>
            <a:pPr>
              <a:lnSpc>
                <a:spcPct val="100000"/>
              </a:lnSpc>
            </a:pPr>
            <a:r>
              <a:rPr lang="en-US" dirty="0" smtClean="0"/>
              <a:t>Register an App Principal</a:t>
            </a:r>
          </a:p>
          <a:p>
            <a:pPr lvl="1"/>
            <a:r>
              <a:rPr lang="en-US" dirty="0"/>
              <a:t>Registration </a:t>
            </a:r>
            <a:r>
              <a:rPr lang="en-US" dirty="0" smtClean="0"/>
              <a:t>handled automatically in autohosted apps</a:t>
            </a:r>
          </a:p>
          <a:p>
            <a:pPr lvl="1"/>
            <a:r>
              <a:rPr lang="en-US" dirty="0" smtClean="0"/>
              <a:t>Registration requires explicit steps for provider-hosted apps</a:t>
            </a:r>
          </a:p>
          <a:p>
            <a:pPr lvl="1"/>
            <a:r>
              <a:rPr lang="en-US" dirty="0" smtClean="0"/>
              <a:t>Registration requires extra steps for apps published to Office Store</a:t>
            </a:r>
          </a:p>
          <a:p>
            <a:pPr>
              <a:lnSpc>
                <a:spcPct val="100000"/>
              </a:lnSpc>
            </a:pPr>
            <a:r>
              <a:rPr lang="en-US" dirty="0" smtClean="0"/>
              <a:t>Add code in remote web to manage tokens</a:t>
            </a:r>
          </a:p>
          <a:p>
            <a:pPr lvl="1">
              <a:lnSpc>
                <a:spcPct val="100000"/>
              </a:lnSpc>
            </a:pPr>
            <a:r>
              <a:rPr lang="en-US" dirty="0" smtClean="0"/>
              <a:t>Code required to retrieve access tokens from ACS</a:t>
            </a:r>
          </a:p>
          <a:p>
            <a:pPr lvl="1">
              <a:lnSpc>
                <a:spcPct val="100000"/>
              </a:lnSpc>
            </a:pPr>
            <a:r>
              <a:rPr lang="en-US" dirty="0" smtClean="0"/>
              <a:t>Explicit code required to add access token to CSOM and REST API calls</a:t>
            </a:r>
          </a:p>
        </p:txBody>
      </p:sp>
      <p:sp>
        <p:nvSpPr>
          <p:cNvPr id="3" name="Title 2"/>
          <p:cNvSpPr>
            <a:spLocks noGrp="1"/>
          </p:cNvSpPr>
          <p:nvPr>
            <p:ph type="title"/>
          </p:nvPr>
        </p:nvSpPr>
        <p:spPr/>
        <p:txBody>
          <a:bodyPr/>
          <a:lstStyle/>
          <a:p>
            <a:r>
              <a:rPr lang="en-US" dirty="0" smtClean="0"/>
              <a:t>Steps to using OAuth in Office 365</a:t>
            </a:r>
            <a:endParaRPr lang="en-US" dirty="0"/>
          </a:p>
        </p:txBody>
      </p:sp>
      <p:pic>
        <p:nvPicPr>
          <p:cNvPr id="4" name="Picture 3"/>
          <p:cNvPicPr>
            <a:picLocks noChangeAspect="1"/>
          </p:cNvPicPr>
          <p:nvPr/>
        </p:nvPicPr>
        <p:blipFill>
          <a:blip r:embed="rId2"/>
          <a:stretch>
            <a:fillRect/>
          </a:stretch>
        </p:blipFill>
        <p:spPr>
          <a:xfrm>
            <a:off x="10028237" y="1363662"/>
            <a:ext cx="2012604" cy="2819400"/>
          </a:xfrm>
          <a:prstGeom prst="rect">
            <a:avLst/>
          </a:prstGeom>
        </p:spPr>
      </p:pic>
    </p:spTree>
    <p:extLst>
      <p:ext uri="{BB962C8B-B14F-4D97-AF65-F5344CB8AC3E}">
        <p14:creationId xmlns:p14="http://schemas.microsoft.com/office/powerpoint/2010/main" val="82866039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212850"/>
            <a:ext cx="11887200" cy="4665893"/>
          </a:xfrm>
        </p:spPr>
        <p:txBody>
          <a:bodyPr/>
          <a:lstStyle/>
          <a:p>
            <a:r>
              <a:rPr lang="en-US" dirty="0" smtClean="0"/>
              <a:t>Code in farm solutions considered fully-trusted</a:t>
            </a:r>
          </a:p>
          <a:p>
            <a:pPr lvl="1"/>
            <a:r>
              <a:rPr lang="en-US" dirty="0" smtClean="0"/>
              <a:t>By default, code runs with permissions of current user</a:t>
            </a:r>
          </a:p>
          <a:p>
            <a:pPr lvl="1"/>
            <a:r>
              <a:rPr lang="en-US" dirty="0" smtClean="0"/>
              <a:t>Developer can call </a:t>
            </a:r>
            <a:r>
              <a:rPr lang="en-US" dirty="0" err="1" smtClean="0">
                <a:solidFill>
                  <a:schemeClr val="tx2">
                    <a:lumMod val="90000"/>
                    <a:lumOff val="10000"/>
                  </a:schemeClr>
                </a:solidFill>
              </a:rPr>
              <a:t>SPSecurity.RunWithElevatedPrivledges</a:t>
            </a:r>
            <a:endParaRPr lang="en-US" dirty="0" smtClean="0">
              <a:solidFill>
                <a:schemeClr val="tx2">
                  <a:lumMod val="90000"/>
                  <a:lumOff val="10000"/>
                </a:schemeClr>
              </a:solidFill>
            </a:endParaRPr>
          </a:p>
          <a:p>
            <a:pPr lvl="1"/>
            <a:r>
              <a:rPr lang="en-US" dirty="0" smtClean="0"/>
              <a:t>Code runs as all-powerful </a:t>
            </a:r>
            <a:r>
              <a:rPr lang="en-US" dirty="0" smtClean="0">
                <a:solidFill>
                  <a:schemeClr val="tx2">
                    <a:lumMod val="90000"/>
                    <a:lumOff val="10000"/>
                  </a:schemeClr>
                </a:solidFill>
              </a:rPr>
              <a:t>SHAREPOINT\SYSTEM</a:t>
            </a:r>
            <a:r>
              <a:rPr lang="en-US" dirty="0" smtClean="0"/>
              <a:t> account</a:t>
            </a:r>
          </a:p>
          <a:p>
            <a:pPr lvl="1"/>
            <a:r>
              <a:rPr lang="en-US" dirty="0" smtClean="0"/>
              <a:t>Code reverts to Windows identity of host application pool</a:t>
            </a:r>
          </a:p>
          <a:p>
            <a:pPr lvl="1"/>
            <a:endParaRPr lang="en-US" dirty="0" smtClean="0"/>
          </a:p>
          <a:p>
            <a:r>
              <a:rPr lang="en-US" dirty="0" smtClean="0"/>
              <a:t>Sandbox solution code runs as current user</a:t>
            </a:r>
          </a:p>
          <a:p>
            <a:pPr lvl="1"/>
            <a:r>
              <a:rPr lang="en-US" dirty="0" smtClean="0"/>
              <a:t>Code always runs with permissions of current user</a:t>
            </a:r>
          </a:p>
          <a:p>
            <a:pPr lvl="1"/>
            <a:r>
              <a:rPr lang="en-US" dirty="0" smtClean="0"/>
              <a:t>Activation code runs as site administrator</a:t>
            </a:r>
          </a:p>
          <a:p>
            <a:pPr lvl="1"/>
            <a:r>
              <a:rPr lang="en-US" dirty="0" smtClean="0"/>
              <a:t>No ability to elevate permissions if user is visitor or contributor</a:t>
            </a:r>
            <a:endParaRPr lang="en-US" dirty="0"/>
          </a:p>
        </p:txBody>
      </p:sp>
      <p:sp>
        <p:nvSpPr>
          <p:cNvPr id="3" name="Title 2"/>
          <p:cNvSpPr>
            <a:spLocks noGrp="1"/>
          </p:cNvSpPr>
          <p:nvPr>
            <p:ph type="title"/>
          </p:nvPr>
        </p:nvSpPr>
        <p:spPr/>
        <p:txBody>
          <a:bodyPr/>
          <a:lstStyle/>
          <a:p>
            <a:r>
              <a:rPr lang="en-US" smtClean="0"/>
              <a:t>Security Problems in SharePoint 2010</a:t>
            </a:r>
            <a:endParaRPr lang="en-US" dirty="0"/>
          </a:p>
        </p:txBody>
      </p:sp>
    </p:spTree>
    <p:extLst>
      <p:ext uri="{BB962C8B-B14F-4D97-AF65-F5344CB8AC3E}">
        <p14:creationId xmlns:p14="http://schemas.microsoft.com/office/powerpoint/2010/main" val="42887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Calling to an Office 365 site from an Autohosted App</a:t>
            </a:r>
            <a:endParaRPr lang="en-US" dirty="0"/>
          </a:p>
        </p:txBody>
      </p:sp>
      <p:sp>
        <p:nvSpPr>
          <p:cNvPr id="2" name="Text Placeholder 1"/>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314551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p:txBody>
          <a:bodyPr/>
          <a:lstStyle/>
          <a:p>
            <a:pPr>
              <a:buFont typeface="Wingdings" panose="05000000000000000000" pitchFamily="2" charset="2"/>
              <a:buChar char="ü"/>
            </a:pPr>
            <a:r>
              <a:rPr lang="en-US" dirty="0" smtClean="0"/>
              <a:t>App Authentication in SharePoint 2013</a:t>
            </a:r>
          </a:p>
          <a:p>
            <a:pPr>
              <a:buFont typeface="Wingdings" panose="05000000000000000000" pitchFamily="2" charset="2"/>
              <a:buChar char="ü"/>
            </a:pPr>
            <a:r>
              <a:rPr lang="en-US" dirty="0" smtClean="0"/>
              <a:t>Requesting and Granting App Permissions</a:t>
            </a:r>
          </a:p>
          <a:p>
            <a:pPr>
              <a:buFont typeface="Wingdings" panose="05000000000000000000" pitchFamily="2" charset="2"/>
              <a:buChar char="ü"/>
            </a:pPr>
            <a:r>
              <a:rPr lang="en-US" dirty="0" smtClean="0"/>
              <a:t>Understanding How OAuth Authentication Works</a:t>
            </a:r>
          </a:p>
          <a:p>
            <a:pPr>
              <a:buFont typeface="Wingdings" panose="05000000000000000000" pitchFamily="2" charset="2"/>
              <a:buChar char="Ø"/>
            </a:pPr>
            <a:r>
              <a:rPr lang="en-US" dirty="0" smtClean="0"/>
              <a:t>Developing SharePoint Apps that use OAuth</a:t>
            </a:r>
          </a:p>
          <a:p>
            <a:r>
              <a:rPr lang="en-US" dirty="0"/>
              <a:t>Developing </a:t>
            </a:r>
            <a:r>
              <a:rPr lang="en-US" dirty="0" smtClean="0"/>
              <a:t>External Apps </a:t>
            </a:r>
            <a:r>
              <a:rPr lang="en-US" dirty="0"/>
              <a:t>that use </a:t>
            </a:r>
            <a:r>
              <a:rPr lang="en-US" dirty="0" smtClean="0"/>
              <a:t>OAuth</a:t>
            </a:r>
          </a:p>
          <a:p>
            <a:endParaRPr lang="en-US" dirty="0" smtClean="0"/>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2975062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65893"/>
          </a:xfrm>
        </p:spPr>
        <p:txBody>
          <a:bodyPr/>
          <a:lstStyle/>
          <a:p>
            <a:r>
              <a:rPr lang="en-US" dirty="0" smtClean="0"/>
              <a:t>Get to know the built-in app management pages</a:t>
            </a:r>
          </a:p>
          <a:p>
            <a:pPr lvl="1"/>
            <a:r>
              <a:rPr lang="en-US" dirty="0" smtClean="0"/>
              <a:t>AppRegNew.aspx</a:t>
            </a:r>
          </a:p>
          <a:p>
            <a:pPr lvl="1"/>
            <a:r>
              <a:rPr lang="en-US" dirty="0" smtClean="0"/>
              <a:t>AppInv.com</a:t>
            </a:r>
          </a:p>
          <a:p>
            <a:pPr lvl="1"/>
            <a:r>
              <a:rPr lang="en-US" dirty="0" smtClean="0"/>
              <a:t>AppPrincipals.aspx</a:t>
            </a:r>
          </a:p>
          <a:p>
            <a:pPr lvl="1"/>
            <a:endParaRPr lang="en-US" dirty="0"/>
          </a:p>
          <a:p>
            <a:r>
              <a:rPr lang="en-US" dirty="0" smtClean="0"/>
              <a:t>There is also management support using PowerShell</a:t>
            </a:r>
          </a:p>
          <a:p>
            <a:pPr lvl="1"/>
            <a:r>
              <a:rPr lang="en-US" dirty="0" smtClean="0"/>
              <a:t>Download and install Windows </a:t>
            </a:r>
            <a:r>
              <a:rPr lang="en-US" dirty="0"/>
              <a:t>PowerShell for SharePoint </a:t>
            </a:r>
            <a:r>
              <a:rPr lang="en-US" dirty="0" smtClean="0"/>
              <a:t>Online (when available)</a:t>
            </a:r>
          </a:p>
          <a:p>
            <a:pPr lvl="1"/>
            <a:r>
              <a:rPr lang="en-US" dirty="0" smtClean="0"/>
              <a:t>Use PowerShell cmdlets to establish connection to Office 365 tenancy</a:t>
            </a:r>
          </a:p>
          <a:p>
            <a:pPr lvl="1"/>
            <a:r>
              <a:rPr lang="en-US" dirty="0" smtClean="0"/>
              <a:t>Use PowerShell cmdlets to administer SharePoint apps and app principals </a:t>
            </a:r>
            <a:endParaRPr lang="en-US" dirty="0"/>
          </a:p>
          <a:p>
            <a:pPr lvl="1"/>
            <a:endParaRPr lang="en-US" dirty="0"/>
          </a:p>
        </p:txBody>
      </p:sp>
      <p:sp>
        <p:nvSpPr>
          <p:cNvPr id="3" name="Title 2"/>
          <p:cNvSpPr>
            <a:spLocks noGrp="1"/>
          </p:cNvSpPr>
          <p:nvPr>
            <p:ph type="title"/>
          </p:nvPr>
        </p:nvSpPr>
        <p:spPr/>
        <p:txBody>
          <a:bodyPr/>
          <a:lstStyle/>
          <a:p>
            <a:r>
              <a:rPr lang="en-US" dirty="0" smtClean="0"/>
              <a:t>Managing App Principals in Office 365</a:t>
            </a:r>
            <a:endParaRPr lang="en-US" dirty="0"/>
          </a:p>
        </p:txBody>
      </p:sp>
    </p:spTree>
    <p:extLst>
      <p:ext uri="{BB962C8B-B14F-4D97-AF65-F5344CB8AC3E}">
        <p14:creationId xmlns:p14="http://schemas.microsoft.com/office/powerpoint/2010/main" val="302230842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AppRegNew.aspx</a:t>
            </a:r>
            <a:endParaRPr lang="en-US" dirty="0"/>
          </a:p>
        </p:txBody>
      </p:sp>
      <p:pic>
        <p:nvPicPr>
          <p:cNvPr id="3" name="Picture 2"/>
          <p:cNvPicPr>
            <a:picLocks noChangeAspect="1"/>
          </p:cNvPicPr>
          <p:nvPr/>
        </p:nvPicPr>
        <p:blipFill>
          <a:blip r:embed="rId2"/>
          <a:stretch>
            <a:fillRect/>
          </a:stretch>
        </p:blipFill>
        <p:spPr>
          <a:xfrm>
            <a:off x="427037" y="1287462"/>
            <a:ext cx="8686800" cy="5577553"/>
          </a:xfrm>
          <a:prstGeom prst="rect">
            <a:avLst/>
          </a:prstGeom>
        </p:spPr>
      </p:pic>
      <p:pic>
        <p:nvPicPr>
          <p:cNvPr id="5" name="Picture 4"/>
          <p:cNvPicPr>
            <a:picLocks noChangeAspect="1"/>
          </p:cNvPicPr>
          <p:nvPr/>
        </p:nvPicPr>
        <p:blipFill rotWithShape="1">
          <a:blip r:embed="rId3"/>
          <a:srcRect b="8882"/>
          <a:stretch/>
        </p:blipFill>
        <p:spPr>
          <a:xfrm>
            <a:off x="447674" y="1310352"/>
            <a:ext cx="8661246" cy="5471189"/>
          </a:xfrm>
          <a:prstGeom prst="rect">
            <a:avLst/>
          </a:prstGeom>
        </p:spPr>
      </p:pic>
    </p:spTree>
    <p:extLst>
      <p:ext uri="{BB962C8B-B14F-4D97-AF65-F5344CB8AC3E}">
        <p14:creationId xmlns:p14="http://schemas.microsoft.com/office/powerpoint/2010/main" val="29078752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AppInv.aspx</a:t>
            </a:r>
            <a:endParaRPr lang="en-US" dirty="0"/>
          </a:p>
        </p:txBody>
      </p:sp>
      <p:pic>
        <p:nvPicPr>
          <p:cNvPr id="3" name="Picture 2"/>
          <p:cNvPicPr>
            <a:picLocks noChangeAspect="1"/>
          </p:cNvPicPr>
          <p:nvPr/>
        </p:nvPicPr>
        <p:blipFill>
          <a:blip r:embed="rId2"/>
          <a:stretch>
            <a:fillRect/>
          </a:stretch>
        </p:blipFill>
        <p:spPr>
          <a:xfrm>
            <a:off x="427037" y="1287464"/>
            <a:ext cx="7969423" cy="5637213"/>
          </a:xfrm>
          <a:prstGeom prst="rect">
            <a:avLst/>
          </a:prstGeom>
        </p:spPr>
      </p:pic>
      <p:pic>
        <p:nvPicPr>
          <p:cNvPr id="4" name="Picture 3"/>
          <p:cNvPicPr>
            <a:picLocks noChangeAspect="1"/>
          </p:cNvPicPr>
          <p:nvPr/>
        </p:nvPicPr>
        <p:blipFill>
          <a:blip r:embed="rId3"/>
          <a:stretch>
            <a:fillRect/>
          </a:stretch>
        </p:blipFill>
        <p:spPr>
          <a:xfrm>
            <a:off x="434974" y="1287463"/>
            <a:ext cx="7981894" cy="5637213"/>
          </a:xfrm>
          <a:prstGeom prst="rect">
            <a:avLst/>
          </a:prstGeom>
        </p:spPr>
      </p:pic>
      <p:pic>
        <p:nvPicPr>
          <p:cNvPr id="5" name="Picture 4"/>
          <p:cNvPicPr>
            <a:picLocks noChangeAspect="1"/>
          </p:cNvPicPr>
          <p:nvPr/>
        </p:nvPicPr>
        <p:blipFill>
          <a:blip r:embed="rId4"/>
          <a:stretch>
            <a:fillRect/>
          </a:stretch>
        </p:blipFill>
        <p:spPr>
          <a:xfrm>
            <a:off x="442911" y="1287462"/>
            <a:ext cx="7981896" cy="5637214"/>
          </a:xfrm>
          <a:prstGeom prst="rect">
            <a:avLst/>
          </a:prstGeom>
        </p:spPr>
      </p:pic>
    </p:spTree>
    <p:extLst>
      <p:ext uri="{BB962C8B-B14F-4D97-AF65-F5344CB8AC3E}">
        <p14:creationId xmlns:p14="http://schemas.microsoft.com/office/powerpoint/2010/main" val="2791122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AppPrincipals.aspx</a:t>
            </a:r>
            <a:endParaRPr lang="en-US" dirty="0"/>
          </a:p>
        </p:txBody>
      </p:sp>
      <p:pic>
        <p:nvPicPr>
          <p:cNvPr id="3" name="Picture 2"/>
          <p:cNvPicPr>
            <a:picLocks noChangeAspect="1"/>
          </p:cNvPicPr>
          <p:nvPr/>
        </p:nvPicPr>
        <p:blipFill>
          <a:blip r:embed="rId2"/>
          <a:stretch>
            <a:fillRect/>
          </a:stretch>
        </p:blipFill>
        <p:spPr>
          <a:xfrm>
            <a:off x="350837" y="1325562"/>
            <a:ext cx="9733480" cy="5448300"/>
          </a:xfrm>
          <a:prstGeom prst="rect">
            <a:avLst/>
          </a:prstGeom>
          <a:ln>
            <a:solidFill>
              <a:schemeClr val="bg1">
                <a:lumMod val="85000"/>
              </a:schemeClr>
            </a:solidFill>
          </a:ln>
        </p:spPr>
      </p:pic>
    </p:spTree>
    <p:extLst>
      <p:ext uri="{BB962C8B-B14F-4D97-AF65-F5344CB8AC3E}">
        <p14:creationId xmlns:p14="http://schemas.microsoft.com/office/powerpoint/2010/main" val="132470707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2037481"/>
          </a:xfrm>
        </p:spPr>
        <p:txBody>
          <a:bodyPr/>
          <a:lstStyle/>
          <a:p>
            <a:r>
              <a:rPr lang="en-US" sz="3600" dirty="0" smtClean="0"/>
              <a:t>Required when publishing OAuth apps to Office Store</a:t>
            </a:r>
          </a:p>
          <a:p>
            <a:pPr lvl="1"/>
            <a:r>
              <a:rPr lang="en-US" sz="2000" dirty="0" smtClean="0"/>
              <a:t>Create a new reseller account</a:t>
            </a:r>
          </a:p>
          <a:p>
            <a:pPr lvl="1"/>
            <a:r>
              <a:rPr lang="en-US" sz="2000" dirty="0" smtClean="0"/>
              <a:t>Create client ID with required information</a:t>
            </a:r>
          </a:p>
          <a:p>
            <a:pPr lvl="1"/>
            <a:r>
              <a:rPr lang="en-US" sz="2000" dirty="0" smtClean="0"/>
              <a:t>Seller Dashboard generates Client Secret for you</a:t>
            </a:r>
          </a:p>
          <a:p>
            <a:pPr lvl="1"/>
            <a:endParaRPr lang="en-US" sz="2000" dirty="0"/>
          </a:p>
        </p:txBody>
      </p:sp>
      <p:sp>
        <p:nvSpPr>
          <p:cNvPr id="2" name="Title 1"/>
          <p:cNvSpPr>
            <a:spLocks noGrp="1"/>
          </p:cNvSpPr>
          <p:nvPr>
            <p:ph type="title"/>
          </p:nvPr>
        </p:nvSpPr>
        <p:spPr/>
        <p:txBody>
          <a:bodyPr/>
          <a:lstStyle/>
          <a:p>
            <a:r>
              <a:rPr lang="en-US" sz="4800" dirty="0" smtClean="0"/>
              <a:t>Getting a Client ID from the Seller Dashboard</a:t>
            </a:r>
            <a:endParaRPr lang="en-US" sz="4800" dirty="0"/>
          </a:p>
        </p:txBody>
      </p:sp>
      <p:pic>
        <p:nvPicPr>
          <p:cNvPr id="5" name="Picture 4"/>
          <p:cNvPicPr>
            <a:picLocks noChangeAspect="1"/>
          </p:cNvPicPr>
          <p:nvPr/>
        </p:nvPicPr>
        <p:blipFill>
          <a:blip r:embed="rId2"/>
          <a:stretch>
            <a:fillRect/>
          </a:stretch>
        </p:blipFill>
        <p:spPr>
          <a:xfrm>
            <a:off x="1018911" y="3116262"/>
            <a:ext cx="5026453" cy="3581400"/>
          </a:xfrm>
          <a:prstGeom prst="rect">
            <a:avLst/>
          </a:prstGeom>
          <a:ln>
            <a:solidFill>
              <a:schemeClr val="bg1">
                <a:lumMod val="50000"/>
              </a:schemeClr>
            </a:solidFill>
          </a:ln>
        </p:spPr>
      </p:pic>
      <p:pic>
        <p:nvPicPr>
          <p:cNvPr id="6" name="Picture 5"/>
          <p:cNvPicPr>
            <a:picLocks noChangeAspect="1"/>
          </p:cNvPicPr>
          <p:nvPr/>
        </p:nvPicPr>
        <p:blipFill>
          <a:blip r:embed="rId3"/>
          <a:stretch>
            <a:fillRect/>
          </a:stretch>
        </p:blipFill>
        <p:spPr>
          <a:xfrm>
            <a:off x="6539079" y="3116262"/>
            <a:ext cx="5089358" cy="3581400"/>
          </a:xfrm>
          <a:prstGeom prst="rect">
            <a:avLst/>
          </a:prstGeom>
          <a:ln>
            <a:solidFill>
              <a:schemeClr val="bg1">
                <a:lumMod val="50000"/>
              </a:schemeClr>
            </a:solidFill>
          </a:ln>
        </p:spPr>
      </p:pic>
    </p:spTree>
    <p:extLst>
      <p:ext uri="{BB962C8B-B14F-4D97-AF65-F5344CB8AC3E}">
        <p14:creationId xmlns:p14="http://schemas.microsoft.com/office/powerpoint/2010/main" val="406275429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Manifest for an Autohosted App</a:t>
            </a:r>
            <a:endParaRPr lang="en-US" dirty="0"/>
          </a:p>
        </p:txBody>
      </p:sp>
      <p:pic>
        <p:nvPicPr>
          <p:cNvPr id="4" name="Picture 3"/>
          <p:cNvPicPr>
            <a:picLocks noChangeAspect="1"/>
          </p:cNvPicPr>
          <p:nvPr/>
        </p:nvPicPr>
        <p:blipFill>
          <a:blip r:embed="rId2"/>
          <a:stretch>
            <a:fillRect/>
          </a:stretch>
        </p:blipFill>
        <p:spPr>
          <a:xfrm>
            <a:off x="731837" y="1668462"/>
            <a:ext cx="10291568" cy="4876800"/>
          </a:xfrm>
          <a:prstGeom prst="rect">
            <a:avLst/>
          </a:prstGeom>
          <a:ln>
            <a:solidFill>
              <a:schemeClr val="bg1">
                <a:lumMod val="85000"/>
              </a:schemeClr>
            </a:solidFill>
          </a:ln>
        </p:spPr>
      </p:pic>
      <p:sp>
        <p:nvSpPr>
          <p:cNvPr id="5" name="Rounded Rectangle 4"/>
          <p:cNvSpPr/>
          <p:nvPr/>
        </p:nvSpPr>
        <p:spPr bwMode="auto">
          <a:xfrm>
            <a:off x="960437" y="4259262"/>
            <a:ext cx="4419600" cy="914400"/>
          </a:xfrm>
          <a:prstGeom prst="roundRect">
            <a:avLst/>
          </a:prstGeom>
          <a:no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33127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89222" y="1762124"/>
            <a:ext cx="10860398" cy="2497138"/>
          </a:xfrm>
          <a:prstGeom prst="rect">
            <a:avLst/>
          </a:prstGeom>
          <a:ln>
            <a:solidFill>
              <a:schemeClr val="bg1">
                <a:lumMod val="85000"/>
              </a:schemeClr>
            </a:solidFill>
          </a:ln>
        </p:spPr>
      </p:pic>
      <p:sp>
        <p:nvSpPr>
          <p:cNvPr id="3" name="Title 2"/>
          <p:cNvSpPr>
            <a:spLocks noGrp="1"/>
          </p:cNvSpPr>
          <p:nvPr>
            <p:ph type="title"/>
          </p:nvPr>
        </p:nvSpPr>
        <p:spPr/>
        <p:txBody>
          <a:bodyPr/>
          <a:lstStyle/>
          <a:p>
            <a:r>
              <a:rPr lang="en-US" dirty="0" smtClean="0"/>
              <a:t>Web.config for an Autohosted App</a:t>
            </a:r>
            <a:endParaRPr lang="en-US" dirty="0"/>
          </a:p>
        </p:txBody>
      </p:sp>
      <p:pic>
        <p:nvPicPr>
          <p:cNvPr id="7" name="Picture 6"/>
          <p:cNvPicPr>
            <a:picLocks noChangeAspect="1"/>
          </p:cNvPicPr>
          <p:nvPr/>
        </p:nvPicPr>
        <p:blipFill>
          <a:blip r:embed="rId3"/>
          <a:stretch>
            <a:fillRect/>
          </a:stretch>
        </p:blipFill>
        <p:spPr>
          <a:xfrm>
            <a:off x="884237" y="1853405"/>
            <a:ext cx="9797657" cy="2177257"/>
          </a:xfrm>
          <a:prstGeom prst="rect">
            <a:avLst/>
          </a:prstGeom>
        </p:spPr>
      </p:pic>
      <p:sp>
        <p:nvSpPr>
          <p:cNvPr id="5" name="Rounded Rectangle 4"/>
          <p:cNvSpPr/>
          <p:nvPr/>
        </p:nvSpPr>
        <p:spPr bwMode="auto">
          <a:xfrm>
            <a:off x="3667125" y="3267075"/>
            <a:ext cx="5272088" cy="271463"/>
          </a:xfrm>
          <a:prstGeom prst="roundRect">
            <a:avLst/>
          </a:prstGeom>
          <a:noFill/>
          <a:ln>
            <a:solidFill>
              <a:srgbClr val="C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935097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90689" y="1897062"/>
            <a:ext cx="11257463" cy="3733800"/>
          </a:xfrm>
          <a:prstGeom prst="rect">
            <a:avLst/>
          </a:prstGeom>
          <a:ln>
            <a:solidFill>
              <a:schemeClr val="bg1">
                <a:lumMod val="85000"/>
              </a:schemeClr>
            </a:solidFill>
          </a:ln>
        </p:spPr>
      </p:pic>
      <p:sp>
        <p:nvSpPr>
          <p:cNvPr id="3" name="Title 2"/>
          <p:cNvSpPr>
            <a:spLocks noGrp="1"/>
          </p:cNvSpPr>
          <p:nvPr>
            <p:ph type="title"/>
          </p:nvPr>
        </p:nvSpPr>
        <p:spPr/>
        <p:txBody>
          <a:bodyPr/>
          <a:lstStyle/>
          <a:p>
            <a:r>
              <a:rPr lang="en-US" smtClean="0"/>
              <a:t>App Manifest for a Provider-hosted App</a:t>
            </a:r>
            <a:endParaRPr lang="en-US" dirty="0"/>
          </a:p>
        </p:txBody>
      </p:sp>
      <p:sp>
        <p:nvSpPr>
          <p:cNvPr id="4" name="Rounded Rectangle 3"/>
          <p:cNvSpPr/>
          <p:nvPr/>
        </p:nvSpPr>
        <p:spPr bwMode="auto">
          <a:xfrm>
            <a:off x="2560638" y="3725862"/>
            <a:ext cx="3200400" cy="381001"/>
          </a:xfrm>
          <a:prstGeom prst="roundRect">
            <a:avLst/>
          </a:prstGeom>
          <a:noFill/>
          <a:ln w="28575">
            <a:solidFill>
              <a:srgbClr val="C00000"/>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sp>
        <p:nvSpPr>
          <p:cNvPr id="7" name="Rounded Rectangle 6"/>
          <p:cNvSpPr/>
          <p:nvPr/>
        </p:nvSpPr>
        <p:spPr bwMode="auto">
          <a:xfrm>
            <a:off x="960437" y="4448175"/>
            <a:ext cx="9372600" cy="725487"/>
          </a:xfrm>
          <a:prstGeom prst="roundRect">
            <a:avLst/>
          </a:prstGeom>
          <a:noFill/>
          <a:ln w="28575">
            <a:solidFill>
              <a:srgbClr val="C00000"/>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1360361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0"/>
          </p:nvPr>
        </p:nvSpPr>
        <p:spPr>
          <a:xfrm>
            <a:off x="274638" y="1212850"/>
            <a:ext cx="11887200" cy="5749266"/>
          </a:xfrm>
        </p:spPr>
        <p:txBody>
          <a:bodyPr/>
          <a:lstStyle/>
          <a:p>
            <a:r>
              <a:rPr lang="en-US" dirty="0" smtClean="0"/>
              <a:t>Authentication establishes an identity</a:t>
            </a:r>
          </a:p>
          <a:p>
            <a:pPr lvl="1"/>
            <a:r>
              <a:rPr lang="en-US" dirty="0" smtClean="0"/>
              <a:t>Authentication is performed on a security principal</a:t>
            </a:r>
          </a:p>
          <a:p>
            <a:pPr lvl="1"/>
            <a:r>
              <a:rPr lang="en-US" dirty="0" smtClean="0"/>
              <a:t>Authentication produces some form of security token</a:t>
            </a:r>
          </a:p>
          <a:p>
            <a:pPr lvl="1"/>
            <a:r>
              <a:rPr lang="en-US" dirty="0" smtClean="0"/>
              <a:t>SharePoint 2010 supports user authentication</a:t>
            </a:r>
          </a:p>
          <a:p>
            <a:pPr lvl="1"/>
            <a:r>
              <a:rPr lang="en-US" dirty="0" smtClean="0"/>
              <a:t>SharePoint </a:t>
            </a:r>
            <a:r>
              <a:rPr lang="en-US" dirty="0"/>
              <a:t>2013 </a:t>
            </a:r>
            <a:r>
              <a:rPr lang="en-US" dirty="0" smtClean="0"/>
              <a:t>supports </a:t>
            </a:r>
            <a:r>
              <a:rPr lang="en-US" dirty="0"/>
              <a:t>user </a:t>
            </a:r>
            <a:r>
              <a:rPr lang="en-US" dirty="0" smtClean="0"/>
              <a:t>authentication and app authentication</a:t>
            </a:r>
            <a:endParaRPr lang="en-US" dirty="0"/>
          </a:p>
          <a:p>
            <a:endParaRPr lang="en-US" dirty="0" smtClean="0"/>
          </a:p>
          <a:p>
            <a:r>
              <a:rPr lang="en-US" dirty="0" smtClean="0"/>
              <a:t>Authorization provides access to resources</a:t>
            </a:r>
          </a:p>
          <a:p>
            <a:pPr lvl="1"/>
            <a:r>
              <a:rPr lang="en-US" dirty="0" smtClean="0"/>
              <a:t>Authorization systems based on access control lists (ACLs)</a:t>
            </a:r>
          </a:p>
          <a:p>
            <a:pPr lvl="1"/>
            <a:r>
              <a:rPr lang="en-US" dirty="0" smtClean="0"/>
              <a:t>ACLs can be configured b privileged users</a:t>
            </a:r>
          </a:p>
          <a:p>
            <a:pPr lvl="1"/>
            <a:r>
              <a:rPr lang="en-US" dirty="0" smtClean="0"/>
              <a:t>ACLs used by system to ensure current principal has the proper permission</a:t>
            </a:r>
          </a:p>
          <a:p>
            <a:pPr lvl="1"/>
            <a:r>
              <a:rPr lang="en-US" dirty="0" smtClean="0"/>
              <a:t>SharePoint 2010 supports configuring permissions only for users</a:t>
            </a:r>
          </a:p>
          <a:p>
            <a:pPr lvl="1"/>
            <a:r>
              <a:rPr lang="en-US" dirty="0" smtClean="0"/>
              <a:t>SharePoint 2013 </a:t>
            </a:r>
            <a:r>
              <a:rPr lang="en-US" dirty="0"/>
              <a:t>supports configuring permissions </a:t>
            </a:r>
            <a:r>
              <a:rPr lang="en-US" dirty="0" smtClean="0"/>
              <a:t>for users and apps</a:t>
            </a:r>
            <a:endParaRPr lang="en-US" dirty="0"/>
          </a:p>
        </p:txBody>
      </p:sp>
      <p:sp>
        <p:nvSpPr>
          <p:cNvPr id="490498" name="Rectangle 2"/>
          <p:cNvSpPr>
            <a:spLocks noGrp="1" noChangeArrowheads="1"/>
          </p:cNvSpPr>
          <p:nvPr>
            <p:ph type="title"/>
          </p:nvPr>
        </p:nvSpPr>
        <p:spPr/>
        <p:txBody>
          <a:bodyPr/>
          <a:lstStyle/>
          <a:p>
            <a:r>
              <a:rPr lang="en-US" smtClean="0"/>
              <a:t>Authentication and Authorization</a:t>
            </a:r>
            <a:endParaRPr lang="en-US" dirty="0"/>
          </a:p>
        </p:txBody>
      </p:sp>
    </p:spTree>
    <p:extLst>
      <p:ext uri="{BB962C8B-B14F-4D97-AF65-F5344CB8AC3E}">
        <p14:creationId xmlns:p14="http://schemas.microsoft.com/office/powerpoint/2010/main" val="222292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31836" y="2038350"/>
            <a:ext cx="11029421" cy="2906712"/>
          </a:xfrm>
          <a:prstGeom prst="rect">
            <a:avLst/>
          </a:prstGeom>
          <a:ln>
            <a:solidFill>
              <a:schemeClr val="bg1">
                <a:lumMod val="85000"/>
              </a:schemeClr>
            </a:solidFill>
          </a:ln>
        </p:spPr>
      </p:pic>
      <p:sp>
        <p:nvSpPr>
          <p:cNvPr id="3" name="Title 2"/>
          <p:cNvSpPr>
            <a:spLocks noGrp="1"/>
          </p:cNvSpPr>
          <p:nvPr>
            <p:ph type="title"/>
          </p:nvPr>
        </p:nvSpPr>
        <p:spPr/>
        <p:txBody>
          <a:bodyPr/>
          <a:lstStyle/>
          <a:p>
            <a:r>
              <a:rPr lang="en-US" dirty="0" smtClean="0"/>
              <a:t>Web.config for a Provider-hosted App</a:t>
            </a:r>
            <a:endParaRPr lang="en-US" dirty="0"/>
          </a:p>
        </p:txBody>
      </p:sp>
      <p:sp>
        <p:nvSpPr>
          <p:cNvPr id="7" name="Rounded Rectangle 6"/>
          <p:cNvSpPr/>
          <p:nvPr/>
        </p:nvSpPr>
        <p:spPr bwMode="auto">
          <a:xfrm>
            <a:off x="1036637" y="3491706"/>
            <a:ext cx="10439400" cy="1148556"/>
          </a:xfrm>
          <a:prstGeom prst="roundRect">
            <a:avLst/>
          </a:prstGeom>
          <a:noFill/>
          <a:ln w="28575">
            <a:solidFill>
              <a:srgbClr val="C00000"/>
            </a:solid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39927" tIns="139927" rIns="139927" bIns="34980" numCol="1" rtlCol="0" anchor="t" anchorCtr="0" compatLnSpc="1">
            <a:prstTxWarp prst="textNoShape">
              <a:avLst/>
            </a:prstTxWarp>
          </a:bodyPr>
          <a:lstStyle/>
          <a:p>
            <a:pPr algn="ctr" defTabSz="699404" fontAlgn="base">
              <a:spcBef>
                <a:spcPct val="0"/>
              </a:spcBef>
              <a:spcAft>
                <a:spcPct val="0"/>
              </a:spcAft>
            </a:pPr>
            <a:endParaRPr lang="en-US" sz="1683"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2641189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Incoming Data</a:t>
            </a:r>
            <a:endParaRPr lang="en-US" dirty="0"/>
          </a:p>
        </p:txBody>
      </p:sp>
      <p:pic>
        <p:nvPicPr>
          <p:cNvPr id="3" name="Picture 2"/>
          <p:cNvPicPr>
            <a:picLocks noChangeAspect="1"/>
          </p:cNvPicPr>
          <p:nvPr/>
        </p:nvPicPr>
        <p:blipFill>
          <a:blip r:embed="rId2"/>
          <a:stretch>
            <a:fillRect/>
          </a:stretch>
        </p:blipFill>
        <p:spPr>
          <a:xfrm>
            <a:off x="274639" y="1212849"/>
            <a:ext cx="11049000" cy="5644598"/>
          </a:xfrm>
          <a:prstGeom prst="rect">
            <a:avLst/>
          </a:prstGeom>
        </p:spPr>
      </p:pic>
    </p:spTree>
    <p:extLst>
      <p:ext uri="{BB962C8B-B14F-4D97-AF65-F5344CB8AC3E}">
        <p14:creationId xmlns:p14="http://schemas.microsoft.com/office/powerpoint/2010/main" val="2490394251"/>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 Token</a:t>
            </a:r>
            <a:endParaRPr lang="en-US" dirty="0"/>
          </a:p>
        </p:txBody>
      </p:sp>
      <p:pic>
        <p:nvPicPr>
          <p:cNvPr id="3" name="Picture 2"/>
          <p:cNvPicPr>
            <a:picLocks noChangeAspect="1"/>
          </p:cNvPicPr>
          <p:nvPr/>
        </p:nvPicPr>
        <p:blipFill>
          <a:blip r:embed="rId2"/>
          <a:stretch>
            <a:fillRect/>
          </a:stretch>
        </p:blipFill>
        <p:spPr>
          <a:xfrm>
            <a:off x="274639" y="1212849"/>
            <a:ext cx="9982200" cy="5668284"/>
          </a:xfrm>
          <a:prstGeom prst="rect">
            <a:avLst/>
          </a:prstGeom>
        </p:spPr>
      </p:pic>
    </p:spTree>
    <p:extLst>
      <p:ext uri="{BB962C8B-B14F-4D97-AF65-F5344CB8AC3E}">
        <p14:creationId xmlns:p14="http://schemas.microsoft.com/office/powerpoint/2010/main" val="218564239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Access Token</a:t>
            </a:r>
            <a:endParaRPr lang="en-US" dirty="0"/>
          </a:p>
        </p:txBody>
      </p:sp>
      <p:pic>
        <p:nvPicPr>
          <p:cNvPr id="4" name="Picture 3"/>
          <p:cNvPicPr>
            <a:picLocks noChangeAspect="1"/>
          </p:cNvPicPr>
          <p:nvPr/>
        </p:nvPicPr>
        <p:blipFill>
          <a:blip r:embed="rId2"/>
          <a:stretch>
            <a:fillRect/>
          </a:stretch>
        </p:blipFill>
        <p:spPr>
          <a:xfrm>
            <a:off x="274639" y="1212849"/>
            <a:ext cx="11372850" cy="4676775"/>
          </a:xfrm>
          <a:prstGeom prst="rect">
            <a:avLst/>
          </a:prstGeom>
        </p:spPr>
      </p:pic>
    </p:spTree>
    <p:extLst>
      <p:ext uri="{BB962C8B-B14F-4D97-AF65-F5344CB8AC3E}">
        <p14:creationId xmlns:p14="http://schemas.microsoft.com/office/powerpoint/2010/main" val="2557722490"/>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Acquiring Access Tokens</a:t>
            </a:r>
            <a:endParaRPr lang="en-US" dirty="0"/>
          </a:p>
        </p:txBody>
      </p:sp>
      <p:pic>
        <p:nvPicPr>
          <p:cNvPr id="3" name="Picture 2"/>
          <p:cNvPicPr>
            <a:picLocks noChangeAspect="1"/>
          </p:cNvPicPr>
          <p:nvPr/>
        </p:nvPicPr>
        <p:blipFill rotWithShape="1">
          <a:blip r:embed="rId2"/>
          <a:srcRect r="8462"/>
          <a:stretch/>
        </p:blipFill>
        <p:spPr>
          <a:xfrm>
            <a:off x="503237" y="1592262"/>
            <a:ext cx="11854231" cy="4495800"/>
          </a:xfrm>
          <a:prstGeom prst="rect">
            <a:avLst/>
          </a:prstGeom>
          <a:ln>
            <a:solidFill>
              <a:schemeClr val="bg1">
                <a:lumMod val="85000"/>
              </a:schemeClr>
            </a:solidFill>
          </a:ln>
        </p:spPr>
      </p:pic>
    </p:spTree>
    <p:extLst>
      <p:ext uri="{BB962C8B-B14F-4D97-AF65-F5344CB8AC3E}">
        <p14:creationId xmlns:p14="http://schemas.microsoft.com/office/powerpoint/2010/main" val="624140035"/>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Making REST Calls with OAuth</a:t>
            </a:r>
            <a:endParaRPr lang="en-US" dirty="0"/>
          </a:p>
        </p:txBody>
      </p:sp>
      <p:pic>
        <p:nvPicPr>
          <p:cNvPr id="4" name="Picture 3"/>
          <p:cNvPicPr>
            <a:picLocks noChangeAspect="1"/>
          </p:cNvPicPr>
          <p:nvPr/>
        </p:nvPicPr>
        <p:blipFill>
          <a:blip r:embed="rId2"/>
          <a:stretch>
            <a:fillRect/>
          </a:stretch>
        </p:blipFill>
        <p:spPr>
          <a:xfrm>
            <a:off x="884237" y="1592262"/>
            <a:ext cx="10889871" cy="4572000"/>
          </a:xfrm>
          <a:prstGeom prst="rect">
            <a:avLst/>
          </a:prstGeom>
          <a:ln>
            <a:solidFill>
              <a:schemeClr val="bg1">
                <a:lumMod val="85000"/>
              </a:schemeClr>
            </a:solidFill>
          </a:ln>
        </p:spPr>
      </p:pic>
    </p:spTree>
    <p:extLst>
      <p:ext uri="{BB962C8B-B14F-4D97-AF65-F5344CB8AC3E}">
        <p14:creationId xmlns:p14="http://schemas.microsoft.com/office/powerpoint/2010/main" val="753029865"/>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Making CSOM Calls with OAuth</a:t>
            </a:r>
            <a:endParaRPr lang="en-US" dirty="0"/>
          </a:p>
        </p:txBody>
      </p:sp>
      <p:pic>
        <p:nvPicPr>
          <p:cNvPr id="6" name="Picture 5"/>
          <p:cNvPicPr>
            <a:picLocks noChangeAspect="1"/>
          </p:cNvPicPr>
          <p:nvPr/>
        </p:nvPicPr>
        <p:blipFill>
          <a:blip r:embed="rId2"/>
          <a:stretch>
            <a:fillRect/>
          </a:stretch>
        </p:blipFill>
        <p:spPr>
          <a:xfrm>
            <a:off x="808037" y="1516062"/>
            <a:ext cx="11277600" cy="3429000"/>
          </a:xfrm>
          <a:prstGeom prst="rect">
            <a:avLst/>
          </a:prstGeom>
          <a:ln>
            <a:solidFill>
              <a:schemeClr val="bg1">
                <a:lumMod val="85000"/>
              </a:schemeClr>
            </a:solidFill>
          </a:ln>
        </p:spPr>
      </p:pic>
    </p:spTree>
    <p:extLst>
      <p:ext uri="{BB962C8B-B14F-4D97-AF65-F5344CB8AC3E}">
        <p14:creationId xmlns:p14="http://schemas.microsoft.com/office/powerpoint/2010/main" val="374425768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Managing Access Tokens in a SharePoint App in Office 365</a:t>
            </a:r>
            <a:endParaRPr lang="en-US" dirty="0"/>
          </a:p>
        </p:txBody>
      </p:sp>
      <p:sp>
        <p:nvSpPr>
          <p:cNvPr id="2" name="Text Placeholder 1"/>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29727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p:txBody>
          <a:bodyPr/>
          <a:lstStyle/>
          <a:p>
            <a:pPr>
              <a:buFont typeface="Wingdings" panose="05000000000000000000" pitchFamily="2" charset="2"/>
              <a:buChar char="ü"/>
            </a:pPr>
            <a:r>
              <a:rPr lang="en-US" dirty="0" smtClean="0"/>
              <a:t>App Authentication in SharePoint 2013</a:t>
            </a:r>
          </a:p>
          <a:p>
            <a:pPr>
              <a:buFont typeface="Wingdings" panose="05000000000000000000" pitchFamily="2" charset="2"/>
              <a:buChar char="ü"/>
            </a:pPr>
            <a:r>
              <a:rPr lang="en-US" dirty="0" smtClean="0"/>
              <a:t>Requesting and Granting App Permissions</a:t>
            </a:r>
          </a:p>
          <a:p>
            <a:pPr>
              <a:buFont typeface="Wingdings" panose="05000000000000000000" pitchFamily="2" charset="2"/>
              <a:buChar char="ü"/>
            </a:pPr>
            <a:r>
              <a:rPr lang="en-US" dirty="0" smtClean="0"/>
              <a:t>Understanding How OAuth Authentication Works</a:t>
            </a:r>
          </a:p>
          <a:p>
            <a:pPr>
              <a:buFont typeface="Wingdings" panose="05000000000000000000" pitchFamily="2" charset="2"/>
              <a:buChar char="ü"/>
            </a:pPr>
            <a:r>
              <a:rPr lang="en-US" dirty="0" smtClean="0"/>
              <a:t>Developing SharePoint Apps that use OAuth</a:t>
            </a:r>
          </a:p>
          <a:p>
            <a:pPr>
              <a:buFont typeface="Wingdings" panose="05000000000000000000" pitchFamily="2" charset="2"/>
              <a:buChar char="Ø"/>
            </a:pPr>
            <a:r>
              <a:rPr lang="en-US" dirty="0"/>
              <a:t>Developing </a:t>
            </a:r>
            <a:r>
              <a:rPr lang="en-US" dirty="0" smtClean="0"/>
              <a:t>External Apps </a:t>
            </a:r>
            <a:r>
              <a:rPr lang="en-US" dirty="0"/>
              <a:t>that use </a:t>
            </a:r>
            <a:r>
              <a:rPr lang="en-US" dirty="0" smtClean="0"/>
              <a:t>OAuth</a:t>
            </a:r>
          </a:p>
          <a:p>
            <a:endParaRPr lang="en-US" dirty="0" smtClean="0"/>
          </a:p>
        </p:txBody>
      </p:sp>
      <p:sp>
        <p:nvSpPr>
          <p:cNvPr id="3" name="Title 2"/>
          <p:cNvSpPr>
            <a:spLocks noGrp="1"/>
          </p:cNvSpPr>
          <p:nvPr>
            <p:ph type="title"/>
          </p:nvPr>
        </p:nvSpPr>
        <p:spPr/>
        <p:txBody>
          <a:bodyPr/>
          <a:lstStyle/>
          <a:p>
            <a:r>
              <a:rPr lang="en-US" smtClean="0"/>
              <a:t>Agenda</a:t>
            </a:r>
            <a:endParaRPr lang="en-US" dirty="0"/>
          </a:p>
        </p:txBody>
      </p:sp>
    </p:spTree>
    <p:extLst>
      <p:ext uri="{BB962C8B-B14F-4D97-AF65-F5344CB8AC3E}">
        <p14:creationId xmlns:p14="http://schemas.microsoft.com/office/powerpoint/2010/main" val="3824065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582519"/>
          </a:xfrm>
        </p:spPr>
        <p:txBody>
          <a:bodyPr/>
          <a:lstStyle/>
          <a:p>
            <a:r>
              <a:rPr lang="en-US" dirty="0" smtClean="0"/>
              <a:t>Request permission without installing an app</a:t>
            </a:r>
          </a:p>
          <a:p>
            <a:pPr lvl="1"/>
            <a:r>
              <a:rPr lang="en-US" dirty="0" smtClean="0"/>
              <a:t>Navigate to page to begin request for authorization code</a:t>
            </a:r>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t>Call </a:t>
            </a:r>
            <a:r>
              <a:rPr lang="en-US" dirty="0" err="1" smtClean="0">
                <a:solidFill>
                  <a:srgbClr val="822F08"/>
                </a:solidFill>
              </a:rPr>
              <a:t>GetAuthorizationUrl</a:t>
            </a:r>
            <a:r>
              <a:rPr lang="en-US" dirty="0" smtClean="0">
                <a:solidFill>
                  <a:srgbClr val="822F08"/>
                </a:solidFill>
              </a:rPr>
              <a:t> </a:t>
            </a:r>
            <a:r>
              <a:rPr lang="en-US" dirty="0" smtClean="0"/>
              <a:t>and then redirect user using </a:t>
            </a:r>
            <a:r>
              <a:rPr lang="en-US" dirty="0" err="1" smtClean="0">
                <a:solidFill>
                  <a:srgbClr val="822F08"/>
                </a:solidFill>
              </a:rPr>
              <a:t>Response.Redirect</a:t>
            </a:r>
            <a:endParaRPr lang="en-US" dirty="0" smtClean="0">
              <a:solidFill>
                <a:srgbClr val="822F08"/>
              </a:solidFill>
            </a:endParaRPr>
          </a:p>
        </p:txBody>
      </p:sp>
      <p:sp>
        <p:nvSpPr>
          <p:cNvPr id="3" name="Title 2"/>
          <p:cNvSpPr>
            <a:spLocks noGrp="1"/>
          </p:cNvSpPr>
          <p:nvPr>
            <p:ph type="title"/>
          </p:nvPr>
        </p:nvSpPr>
        <p:spPr/>
        <p:txBody>
          <a:bodyPr/>
          <a:lstStyle/>
          <a:p>
            <a:r>
              <a:rPr lang="en-US" dirty="0" smtClean="0"/>
              <a:t>Requesting Permissions on the Fly</a:t>
            </a:r>
            <a:endParaRPr lang="en-US" dirty="0"/>
          </a:p>
        </p:txBody>
      </p:sp>
      <p:pic>
        <p:nvPicPr>
          <p:cNvPr id="4" name="Picture 3"/>
          <p:cNvPicPr>
            <a:picLocks noChangeAspect="1"/>
          </p:cNvPicPr>
          <p:nvPr/>
        </p:nvPicPr>
        <p:blipFill>
          <a:blip r:embed="rId2"/>
          <a:stretch>
            <a:fillRect/>
          </a:stretch>
        </p:blipFill>
        <p:spPr>
          <a:xfrm>
            <a:off x="1036637" y="2430462"/>
            <a:ext cx="8610600" cy="1530773"/>
          </a:xfrm>
          <a:prstGeom prst="rect">
            <a:avLst/>
          </a:prstGeom>
          <a:ln>
            <a:solidFill>
              <a:schemeClr val="bg1">
                <a:lumMod val="85000"/>
              </a:schemeClr>
            </a:solidFill>
          </a:ln>
        </p:spPr>
      </p:pic>
      <p:pic>
        <p:nvPicPr>
          <p:cNvPr id="5" name="Picture 4"/>
          <p:cNvPicPr>
            <a:picLocks noChangeAspect="1"/>
          </p:cNvPicPr>
          <p:nvPr/>
        </p:nvPicPr>
        <p:blipFill>
          <a:blip r:embed="rId3"/>
          <a:stretch>
            <a:fillRect/>
          </a:stretch>
        </p:blipFill>
        <p:spPr>
          <a:xfrm>
            <a:off x="1036637" y="4815505"/>
            <a:ext cx="11210925" cy="1981200"/>
          </a:xfrm>
          <a:prstGeom prst="rect">
            <a:avLst/>
          </a:prstGeom>
          <a:ln>
            <a:solidFill>
              <a:schemeClr val="bg1">
                <a:lumMod val="85000"/>
              </a:schemeClr>
            </a:solidFill>
          </a:ln>
        </p:spPr>
      </p:pic>
    </p:spTree>
    <p:extLst>
      <p:ext uri="{BB962C8B-B14F-4D97-AF65-F5344CB8AC3E}">
        <p14:creationId xmlns:p14="http://schemas.microsoft.com/office/powerpoint/2010/main" val="250578814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65893"/>
          </a:xfrm>
        </p:spPr>
        <p:txBody>
          <a:bodyPr/>
          <a:lstStyle/>
          <a:p>
            <a:r>
              <a:rPr lang="en-US" dirty="0"/>
              <a:t>What is a security principal</a:t>
            </a:r>
            <a:r>
              <a:rPr lang="en-US" dirty="0" smtClean="0"/>
              <a:t>?</a:t>
            </a:r>
          </a:p>
          <a:p>
            <a:pPr lvl="1"/>
            <a:r>
              <a:rPr lang="en-US" dirty="0" smtClean="0"/>
              <a:t>An entity that is understood by a security system</a:t>
            </a:r>
          </a:p>
          <a:p>
            <a:pPr lvl="1"/>
            <a:r>
              <a:rPr lang="en-US" dirty="0" smtClean="0"/>
              <a:t>An entity for which you can configure authorized access to resources</a:t>
            </a:r>
          </a:p>
          <a:p>
            <a:pPr lvl="1"/>
            <a:endParaRPr lang="en-US" dirty="0" smtClean="0"/>
          </a:p>
          <a:p>
            <a:r>
              <a:rPr lang="en-US" dirty="0" smtClean="0"/>
              <a:t>Examples of security principals</a:t>
            </a:r>
            <a:endParaRPr lang="en-US" dirty="0"/>
          </a:p>
          <a:p>
            <a:pPr lvl="1"/>
            <a:r>
              <a:rPr lang="en-US" dirty="0" smtClean="0"/>
              <a:t>A user with an account in Active Directory</a:t>
            </a:r>
          </a:p>
          <a:p>
            <a:pPr lvl="1"/>
            <a:r>
              <a:rPr lang="en-US" dirty="0" smtClean="0"/>
              <a:t>A user with an account in some other identity management system (FBA)</a:t>
            </a:r>
          </a:p>
          <a:p>
            <a:pPr lvl="1"/>
            <a:r>
              <a:rPr lang="en-US" dirty="0" smtClean="0"/>
              <a:t>An Active Directory group </a:t>
            </a:r>
            <a:r>
              <a:rPr lang="en-US" dirty="0"/>
              <a:t>or </a:t>
            </a:r>
            <a:r>
              <a:rPr lang="en-US" dirty="0" smtClean="0"/>
              <a:t>an FBA role</a:t>
            </a:r>
            <a:endParaRPr lang="en-US" dirty="0"/>
          </a:p>
          <a:p>
            <a:pPr lvl="1"/>
            <a:r>
              <a:rPr lang="en-US" dirty="0" smtClean="0"/>
              <a:t>A computer which has been added to an Active </a:t>
            </a:r>
            <a:r>
              <a:rPr lang="en-US" dirty="0"/>
              <a:t>D</a:t>
            </a:r>
            <a:r>
              <a:rPr lang="en-US" dirty="0" smtClean="0"/>
              <a:t>irectory domain</a:t>
            </a:r>
          </a:p>
          <a:p>
            <a:pPr lvl="1"/>
            <a:r>
              <a:rPr lang="en-US" dirty="0" smtClean="0"/>
              <a:t>A SharePoint app </a:t>
            </a:r>
            <a:r>
              <a:rPr lang="en-US" sz="2000" dirty="0" smtClean="0">
                <a:solidFill>
                  <a:schemeClr val="bg1">
                    <a:lumMod val="50000"/>
                  </a:schemeClr>
                </a:solidFill>
              </a:rPr>
              <a:t>(as of SharePoint 2013)</a:t>
            </a:r>
            <a:endParaRPr lang="en-US" dirty="0" smtClean="0">
              <a:solidFill>
                <a:schemeClr val="bg1">
                  <a:lumMod val="50000"/>
                </a:schemeClr>
              </a:solidFill>
            </a:endParaRPr>
          </a:p>
        </p:txBody>
      </p:sp>
      <p:sp>
        <p:nvSpPr>
          <p:cNvPr id="3" name="Title 2"/>
          <p:cNvSpPr>
            <a:spLocks noGrp="1"/>
          </p:cNvSpPr>
          <p:nvPr>
            <p:ph type="title"/>
          </p:nvPr>
        </p:nvSpPr>
        <p:spPr/>
        <p:txBody>
          <a:bodyPr/>
          <a:lstStyle/>
          <a:p>
            <a:r>
              <a:rPr lang="en-US" dirty="0" smtClean="0"/>
              <a:t>Let’s start with a basic question</a:t>
            </a:r>
            <a:endParaRPr lang="en-US" dirty="0"/>
          </a:p>
        </p:txBody>
      </p:sp>
    </p:spTree>
    <p:extLst>
      <p:ext uri="{BB962C8B-B14F-4D97-AF65-F5344CB8AC3E}">
        <p14:creationId xmlns:p14="http://schemas.microsoft.com/office/powerpoint/2010/main" val="1605866819"/>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Authorization by a Privileged User</a:t>
            </a:r>
            <a:endParaRPr lang="en-US" dirty="0"/>
          </a:p>
        </p:txBody>
      </p:sp>
      <p:pic>
        <p:nvPicPr>
          <p:cNvPr id="3" name="Picture 2"/>
          <p:cNvPicPr>
            <a:picLocks noChangeAspect="1"/>
          </p:cNvPicPr>
          <p:nvPr/>
        </p:nvPicPr>
        <p:blipFill>
          <a:blip r:embed="rId2"/>
          <a:stretch>
            <a:fillRect/>
          </a:stretch>
        </p:blipFill>
        <p:spPr>
          <a:xfrm>
            <a:off x="2332037" y="1820862"/>
            <a:ext cx="6802552" cy="2819400"/>
          </a:xfrm>
          <a:prstGeom prst="rect">
            <a:avLst/>
          </a:prstGeom>
          <a:ln>
            <a:solidFill>
              <a:schemeClr val="bg1">
                <a:lumMod val="85000"/>
              </a:schemeClr>
            </a:solidFill>
          </a:ln>
        </p:spPr>
      </p:pic>
    </p:spTree>
    <p:extLst>
      <p:ext uri="{BB962C8B-B14F-4D97-AF65-F5344CB8AC3E}">
        <p14:creationId xmlns:p14="http://schemas.microsoft.com/office/powerpoint/2010/main" val="2835974615"/>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Authorization Code</a:t>
            </a:r>
            <a:endParaRPr lang="en-US" dirty="0"/>
          </a:p>
        </p:txBody>
      </p:sp>
      <p:pic>
        <p:nvPicPr>
          <p:cNvPr id="3" name="Picture 2"/>
          <p:cNvPicPr>
            <a:picLocks noChangeAspect="1"/>
          </p:cNvPicPr>
          <p:nvPr/>
        </p:nvPicPr>
        <p:blipFill>
          <a:blip r:embed="rId2"/>
          <a:stretch>
            <a:fillRect/>
          </a:stretch>
        </p:blipFill>
        <p:spPr>
          <a:xfrm>
            <a:off x="960437" y="1363662"/>
            <a:ext cx="11087100" cy="4772025"/>
          </a:xfrm>
          <a:prstGeom prst="rect">
            <a:avLst/>
          </a:prstGeom>
          <a:ln>
            <a:solidFill>
              <a:schemeClr val="bg1">
                <a:lumMod val="85000"/>
              </a:schemeClr>
            </a:solidFill>
          </a:ln>
        </p:spPr>
      </p:pic>
    </p:spTree>
    <p:extLst>
      <p:ext uri="{BB962C8B-B14F-4D97-AF65-F5344CB8AC3E}">
        <p14:creationId xmlns:p14="http://schemas.microsoft.com/office/powerpoint/2010/main" val="2064974057"/>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Requesting Permissions to an Office 365 Site on the Fly</a:t>
            </a:r>
            <a:endParaRPr lang="en-US" dirty="0"/>
          </a:p>
        </p:txBody>
      </p:sp>
      <p:sp>
        <p:nvSpPr>
          <p:cNvPr id="2" name="Text Placeholder 1"/>
          <p:cNvSpPr>
            <a:spLocks noGrp="1"/>
          </p:cNvSpPr>
          <p:nvPr>
            <p:ph type="body" sz="quarter" idx="12"/>
          </p:nvPr>
        </p:nvSpPr>
        <p:spPr/>
        <p:txBody>
          <a:bodyPr/>
          <a:lstStyle/>
          <a:p>
            <a:r>
              <a:rPr lang="en-US" dirty="0" smtClean="0"/>
              <a:t>Ted Pattison</a:t>
            </a:r>
            <a:endParaRPr lang="en-US" dirty="0"/>
          </a:p>
        </p:txBody>
      </p:sp>
    </p:spTree>
    <p:extLst>
      <p:ext uri="{BB962C8B-B14F-4D97-AF65-F5344CB8AC3E}">
        <p14:creationId xmlns:p14="http://schemas.microsoft.com/office/powerpoint/2010/main" val="816470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11887200" cy="4124206"/>
          </a:xfrm>
        </p:spPr>
        <p:txBody>
          <a:bodyPr/>
          <a:lstStyle/>
          <a:p>
            <a:pPr>
              <a:buFont typeface="Wingdings" panose="05000000000000000000" pitchFamily="2" charset="2"/>
              <a:buChar char="ü"/>
            </a:pPr>
            <a:r>
              <a:rPr lang="en-US" dirty="0" smtClean="0"/>
              <a:t>App Authentication in SharePoint 2013</a:t>
            </a:r>
          </a:p>
          <a:p>
            <a:pPr>
              <a:buFont typeface="Wingdings" panose="05000000000000000000" pitchFamily="2" charset="2"/>
              <a:buChar char="ü"/>
            </a:pPr>
            <a:r>
              <a:rPr lang="en-US" dirty="0" smtClean="0"/>
              <a:t>Requesting and Granting App Permissions</a:t>
            </a:r>
          </a:p>
          <a:p>
            <a:pPr>
              <a:buFont typeface="Wingdings" panose="05000000000000000000" pitchFamily="2" charset="2"/>
              <a:buChar char="ü"/>
            </a:pPr>
            <a:r>
              <a:rPr lang="en-US" dirty="0" smtClean="0"/>
              <a:t>Understanding How OAuth Authentication Works</a:t>
            </a:r>
          </a:p>
          <a:p>
            <a:pPr>
              <a:buFont typeface="Wingdings" panose="05000000000000000000" pitchFamily="2" charset="2"/>
              <a:buChar char="ü"/>
            </a:pPr>
            <a:r>
              <a:rPr lang="en-US" dirty="0" smtClean="0"/>
              <a:t>Developing SharePoint Apps that use OAuth</a:t>
            </a:r>
          </a:p>
          <a:p>
            <a:pPr>
              <a:buFont typeface="Wingdings" panose="05000000000000000000" pitchFamily="2" charset="2"/>
              <a:buChar char="ü"/>
            </a:pPr>
            <a:r>
              <a:rPr lang="en-US" dirty="0"/>
              <a:t>Developing </a:t>
            </a:r>
            <a:r>
              <a:rPr lang="en-US" dirty="0" smtClean="0"/>
              <a:t>External Apps </a:t>
            </a:r>
            <a:r>
              <a:rPr lang="en-US" dirty="0"/>
              <a:t>that use </a:t>
            </a:r>
            <a:r>
              <a:rPr lang="en-US" dirty="0" smtClean="0"/>
              <a:t>OAuth</a:t>
            </a:r>
          </a:p>
          <a:p>
            <a:endParaRPr lang="en-US" dirty="0" smtClean="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2502553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99638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274638" y="1212850"/>
            <a:ext cx="11887200" cy="5613845"/>
          </a:xfrm>
        </p:spPr>
        <p:txBody>
          <a:bodyPr/>
          <a:lstStyle/>
          <a:p>
            <a:r>
              <a:rPr lang="en-US" dirty="0" smtClean="0"/>
              <a:t>Users are authenticated using claims</a:t>
            </a:r>
          </a:p>
          <a:p>
            <a:pPr lvl="1"/>
            <a:r>
              <a:rPr lang="en-US" dirty="0" smtClean="0"/>
              <a:t>Works in SharePoint 2013 just as it does in SharePoint 2010</a:t>
            </a:r>
          </a:p>
          <a:p>
            <a:pPr lvl="1"/>
            <a:r>
              <a:rPr lang="en-US" dirty="0" smtClean="0"/>
              <a:t>User security token created in XML with Security Assertion Markup Language</a:t>
            </a:r>
          </a:p>
          <a:p>
            <a:pPr lvl="1"/>
            <a:r>
              <a:rPr lang="en-US" dirty="0"/>
              <a:t>User security token </a:t>
            </a:r>
            <a:r>
              <a:rPr lang="en-US" dirty="0" smtClean="0"/>
              <a:t>known as a SAML token</a:t>
            </a:r>
          </a:p>
          <a:p>
            <a:pPr lvl="1"/>
            <a:r>
              <a:rPr lang="en-US" dirty="0" smtClean="0"/>
              <a:t>SAML tokens are created by Security Token Service (STS)</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lvl="1"/>
            <a:r>
              <a:rPr lang="en-US" dirty="0" smtClean="0">
                <a:solidFill>
                  <a:srgbClr val="C00000"/>
                </a:solidFill>
              </a:rPr>
              <a:t>Note</a:t>
            </a:r>
            <a:r>
              <a:rPr lang="en-US" dirty="0" smtClean="0"/>
              <a:t>: SharePoint apps are not supported in classic mode web applications</a:t>
            </a:r>
            <a:endParaRPr lang="en-US" dirty="0"/>
          </a:p>
        </p:txBody>
      </p:sp>
      <p:sp>
        <p:nvSpPr>
          <p:cNvPr id="2" name="Title 1"/>
          <p:cNvSpPr>
            <a:spLocks noGrp="1"/>
          </p:cNvSpPr>
          <p:nvPr>
            <p:ph type="title"/>
          </p:nvPr>
        </p:nvSpPr>
        <p:spPr/>
        <p:txBody>
          <a:bodyPr/>
          <a:lstStyle/>
          <a:p>
            <a:r>
              <a:rPr lang="en-US" dirty="0" smtClean="0"/>
              <a:t>User Authentication in SharePoint 2013</a:t>
            </a:r>
            <a:endParaRPr lang="en-US" dirty="0"/>
          </a:p>
        </p:txBody>
      </p:sp>
      <p:pic>
        <p:nvPicPr>
          <p:cNvPr id="12" name="Picture 11"/>
          <p:cNvPicPr>
            <a:picLocks noChangeAspect="1"/>
          </p:cNvPicPr>
          <p:nvPr/>
        </p:nvPicPr>
        <p:blipFill>
          <a:blip r:embed="rId3"/>
          <a:stretch>
            <a:fillRect/>
          </a:stretch>
        </p:blipFill>
        <p:spPr>
          <a:xfrm>
            <a:off x="1036637" y="3527742"/>
            <a:ext cx="5334000" cy="2599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762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665893"/>
          </a:xfrm>
        </p:spPr>
        <p:txBody>
          <a:bodyPr/>
          <a:lstStyle/>
          <a:p>
            <a:r>
              <a:rPr lang="en-US" dirty="0" smtClean="0"/>
              <a:t>SharePoint 2013 supports </a:t>
            </a:r>
            <a:r>
              <a:rPr lang="en-US" dirty="0"/>
              <a:t>A</a:t>
            </a:r>
            <a:r>
              <a:rPr lang="en-US" dirty="0" smtClean="0"/>
              <a:t>pp Authentication</a:t>
            </a:r>
          </a:p>
          <a:p>
            <a:pPr lvl="1"/>
            <a:r>
              <a:rPr lang="en-US" dirty="0" smtClean="0"/>
              <a:t>Apps promoted to first class security principals</a:t>
            </a:r>
          </a:p>
          <a:p>
            <a:pPr lvl="1"/>
            <a:r>
              <a:rPr lang="en-US" dirty="0" smtClean="0"/>
              <a:t>App authentication makes it possible for app authorization</a:t>
            </a:r>
          </a:p>
          <a:p>
            <a:pPr lvl="1"/>
            <a:r>
              <a:rPr lang="en-US" dirty="0"/>
              <a:t>App </a:t>
            </a:r>
            <a:r>
              <a:rPr lang="en-US" dirty="0" smtClean="0"/>
              <a:t>authentication is only supported in CSOM and REST API endpoints</a:t>
            </a:r>
          </a:p>
          <a:p>
            <a:pPr lvl="1"/>
            <a:r>
              <a:rPr lang="en-US" dirty="0"/>
              <a:t>App </a:t>
            </a:r>
            <a:r>
              <a:rPr lang="en-US" dirty="0" smtClean="0"/>
              <a:t>authentication not supported in custom web service entry points</a:t>
            </a:r>
          </a:p>
          <a:p>
            <a:pPr lvl="1"/>
            <a:endParaRPr lang="en-US" dirty="0"/>
          </a:p>
          <a:p>
            <a:r>
              <a:rPr lang="en-US" dirty="0" smtClean="0"/>
              <a:t>There are 3 basic types of app authentication</a:t>
            </a:r>
          </a:p>
          <a:p>
            <a:pPr lvl="1"/>
            <a:r>
              <a:rPr lang="en-US" dirty="0" smtClean="0"/>
              <a:t>Internal authentication</a:t>
            </a:r>
          </a:p>
          <a:p>
            <a:pPr lvl="1"/>
            <a:r>
              <a:rPr lang="en-US" dirty="0" smtClean="0"/>
              <a:t>External authentication using OAuth</a:t>
            </a:r>
          </a:p>
          <a:p>
            <a:pPr lvl="1"/>
            <a:r>
              <a:rPr lang="en-US" dirty="0" smtClean="0"/>
              <a:t>External authentication using S2S</a:t>
            </a:r>
            <a:endParaRPr lang="en-US" dirty="0"/>
          </a:p>
        </p:txBody>
      </p:sp>
      <p:sp>
        <p:nvSpPr>
          <p:cNvPr id="3" name="Title 2"/>
          <p:cNvSpPr>
            <a:spLocks noGrp="1"/>
          </p:cNvSpPr>
          <p:nvPr>
            <p:ph type="title"/>
          </p:nvPr>
        </p:nvSpPr>
        <p:spPr/>
        <p:txBody>
          <a:bodyPr/>
          <a:lstStyle/>
          <a:p>
            <a:r>
              <a:rPr lang="en-US" smtClean="0"/>
              <a:t>App Authentication in SharePoint 2013</a:t>
            </a:r>
            <a:endParaRPr lang="en-US" dirty="0"/>
          </a:p>
        </p:txBody>
      </p:sp>
    </p:spTree>
    <p:extLst>
      <p:ext uri="{BB962C8B-B14F-4D97-AF65-F5344CB8AC3E}">
        <p14:creationId xmlns:p14="http://schemas.microsoft.com/office/powerpoint/2010/main" val="288438233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072158"/>
          </a:xfrm>
        </p:spPr>
        <p:txBody>
          <a:bodyPr/>
          <a:lstStyle/>
          <a:p>
            <a:r>
              <a:rPr lang="en-US" dirty="0" smtClean="0"/>
              <a:t>SharePoint-Hosted Apps</a:t>
            </a:r>
          </a:p>
          <a:p>
            <a:pPr lvl="1"/>
            <a:r>
              <a:rPr lang="en-US" dirty="0" smtClean="0"/>
              <a:t>App resources added to SharePoint host</a:t>
            </a:r>
          </a:p>
          <a:p>
            <a:pPr lvl="1"/>
            <a:r>
              <a:rPr lang="en-US" dirty="0" smtClean="0"/>
              <a:t>Stored in child site known as </a:t>
            </a:r>
            <a:r>
              <a:rPr lang="en-US" b="1" dirty="0" smtClean="0">
                <a:solidFill>
                  <a:schemeClr val="tx2">
                    <a:lumMod val="90000"/>
                    <a:lumOff val="10000"/>
                  </a:schemeClr>
                </a:solidFill>
              </a:rPr>
              <a:t>app web</a:t>
            </a:r>
          </a:p>
          <a:p>
            <a:pPr lvl="1"/>
            <a:r>
              <a:rPr lang="en-US" dirty="0" smtClean="0"/>
              <a:t>App can have client-side code</a:t>
            </a:r>
          </a:p>
          <a:p>
            <a:pPr lvl="1"/>
            <a:r>
              <a:rPr lang="en-US" dirty="0" smtClean="0"/>
              <a:t>App cannot have server-side code</a:t>
            </a:r>
          </a:p>
          <a:p>
            <a:pPr lvl="1"/>
            <a:endParaRPr lang="en-US" dirty="0" smtClean="0"/>
          </a:p>
          <a:p>
            <a:r>
              <a:rPr lang="en-US" dirty="0" smtClean="0"/>
              <a:t>Cloud-Hosted Apps</a:t>
            </a:r>
          </a:p>
          <a:p>
            <a:pPr lvl="1"/>
            <a:r>
              <a:rPr lang="en-US" dirty="0" smtClean="0"/>
              <a:t>App resources deployed on remote server</a:t>
            </a:r>
          </a:p>
          <a:p>
            <a:pPr lvl="1"/>
            <a:r>
              <a:rPr lang="en-US" dirty="0" smtClean="0"/>
              <a:t>Remote site known as </a:t>
            </a:r>
            <a:r>
              <a:rPr lang="en-US" b="1" dirty="0" smtClean="0">
                <a:solidFill>
                  <a:schemeClr val="tx2">
                    <a:lumMod val="90000"/>
                    <a:lumOff val="10000"/>
                  </a:schemeClr>
                </a:solidFill>
              </a:rPr>
              <a:t>remote web</a:t>
            </a:r>
          </a:p>
          <a:p>
            <a:pPr lvl="1"/>
            <a:r>
              <a:rPr lang="en-US" dirty="0" smtClean="0"/>
              <a:t>App can have client-side code</a:t>
            </a:r>
          </a:p>
          <a:p>
            <a:pPr lvl="1"/>
            <a:r>
              <a:rPr lang="en-US" dirty="0" smtClean="0"/>
              <a:t>App can have server-side code</a:t>
            </a:r>
          </a:p>
        </p:txBody>
      </p:sp>
      <p:sp>
        <p:nvSpPr>
          <p:cNvPr id="2" name="Title 1"/>
          <p:cNvSpPr>
            <a:spLocks noGrp="1"/>
          </p:cNvSpPr>
          <p:nvPr>
            <p:ph type="title"/>
          </p:nvPr>
        </p:nvSpPr>
        <p:spPr/>
        <p:txBody>
          <a:bodyPr/>
          <a:lstStyle/>
          <a:p>
            <a:r>
              <a:rPr lang="en-US" smtClean="0"/>
              <a:t>SharePoint App Architecture</a:t>
            </a:r>
            <a:endParaRPr lang="en-US" dirty="0"/>
          </a:p>
        </p:txBody>
      </p:sp>
      <p:pic>
        <p:nvPicPr>
          <p:cNvPr id="4" name="Picture 3"/>
          <p:cNvPicPr>
            <a:picLocks noChangeAspect="1"/>
          </p:cNvPicPr>
          <p:nvPr/>
        </p:nvPicPr>
        <p:blipFill>
          <a:blip r:embed="rId2"/>
          <a:stretch>
            <a:fillRect/>
          </a:stretch>
        </p:blipFill>
        <p:spPr>
          <a:xfrm>
            <a:off x="8627464" y="1243471"/>
            <a:ext cx="1763715" cy="2611731"/>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stretch>
            <a:fillRect/>
          </a:stretch>
        </p:blipFill>
        <p:spPr>
          <a:xfrm>
            <a:off x="8627462" y="4216475"/>
            <a:ext cx="1752613" cy="25272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1922330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Ted Pattison</External_x0020_Speaker>
    <Session_x0020_Code xmlns="2295e2e7-0eeb-498e-8716-217bb2ee6ee3">SPC204</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Ted Pattison</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B664A8-8F55-48D8-A8BC-55DF70A68A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2295e2e7-0eeb-498e-8716-217bb2ee6ee3"/>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microsoft.com/sharepoint/v3"/>
    <ds:schemaRef ds:uri="http://purl.org/dc/elements/1.1/"/>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7461</TotalTime>
  <Words>2833</Words>
  <Application>Microsoft Office PowerPoint</Application>
  <PresentationFormat>Custom</PresentationFormat>
  <Paragraphs>448</Paragraphs>
  <Slides>65</Slides>
  <Notes>26</Notes>
  <HiddenSlides>0</HiddenSlides>
  <MMClips>0</MMClips>
  <ScaleCrop>false</ScaleCrop>
  <HeadingPairs>
    <vt:vector size="4" baseType="variant">
      <vt:variant>
        <vt:lpstr>Theme</vt:lpstr>
      </vt:variant>
      <vt:variant>
        <vt:i4>3</vt:i4>
      </vt:variant>
      <vt:variant>
        <vt:lpstr>Slide Titles</vt:lpstr>
      </vt:variant>
      <vt:variant>
        <vt:i4>65</vt:i4>
      </vt:variant>
    </vt:vector>
  </HeadingPairs>
  <TitlesOfParts>
    <vt:vector size="68" baseType="lpstr">
      <vt:lpstr>5-30072_SPC2012_Developer_Template_16x9</vt:lpstr>
      <vt:lpstr>5-30072_SPC2012_Developer_Template_16x9_Light</vt:lpstr>
      <vt:lpstr>5-30072_SPC2012_Business_Template_16x9_Light</vt:lpstr>
      <vt:lpstr>PowerPoint Presentation</vt:lpstr>
      <vt:lpstr>Securing SharePoint Apps using OAuth in Office 365  </vt:lpstr>
      <vt:lpstr>Agenda</vt:lpstr>
      <vt:lpstr>Security Problems in SharePoint 2010</vt:lpstr>
      <vt:lpstr>Authentication and Authorization</vt:lpstr>
      <vt:lpstr>Let’s start with a basic question</vt:lpstr>
      <vt:lpstr>User Authentication in SharePoint 2013</vt:lpstr>
      <vt:lpstr>App Authentication in SharePoint 2013</vt:lpstr>
      <vt:lpstr>SharePoint App Architecture</vt:lpstr>
      <vt:lpstr>App Start Page</vt:lpstr>
      <vt:lpstr>Creating a SharePoint-hosted App for Office 365</vt:lpstr>
      <vt:lpstr>App Web</vt:lpstr>
      <vt:lpstr>App Web Hosting Domain</vt:lpstr>
      <vt:lpstr>Internal Authentication</vt:lpstr>
      <vt:lpstr>App Hosting Models</vt:lpstr>
      <vt:lpstr>Provider-Hosted App</vt:lpstr>
      <vt:lpstr>Autohosted App</vt:lpstr>
      <vt:lpstr>External Authentication</vt:lpstr>
      <vt:lpstr>Authentication and Security Token Type</vt:lpstr>
      <vt:lpstr>SharePoint 2013 Authentication Flow</vt:lpstr>
      <vt:lpstr>Agenda</vt:lpstr>
      <vt:lpstr>Permissions in SharePoint 2013</vt:lpstr>
      <vt:lpstr>SharePoint Permission Policies</vt:lpstr>
      <vt:lpstr>App Permissions</vt:lpstr>
      <vt:lpstr>Adding Permission Requests</vt:lpstr>
      <vt:lpstr>Permission Requests</vt:lpstr>
      <vt:lpstr>App-Only Permissions</vt:lpstr>
      <vt:lpstr>Granting Consent in SharePoint 2013</vt:lpstr>
      <vt:lpstr>Installing an App with a Permission Request</vt:lpstr>
      <vt:lpstr>Agenda</vt:lpstr>
      <vt:lpstr>Managing App Permissions on the Web</vt:lpstr>
      <vt:lpstr>OAuth 2.0 Primer</vt:lpstr>
      <vt:lpstr>OAuth Concepts and Terms</vt:lpstr>
      <vt:lpstr>Windows Azure ACS</vt:lpstr>
      <vt:lpstr>App Principals</vt:lpstr>
      <vt:lpstr>Security Tokens used in OAuth</vt:lpstr>
      <vt:lpstr>OAuth Protocol Flow in Office 365</vt:lpstr>
      <vt:lpstr>TokenHelper Class</vt:lpstr>
      <vt:lpstr>Steps to using OAuth in Office 365</vt:lpstr>
      <vt:lpstr>Calling to an Office 365 site from an Autohosted App</vt:lpstr>
      <vt:lpstr>Agenda</vt:lpstr>
      <vt:lpstr>Managing App Principals in Office 365</vt:lpstr>
      <vt:lpstr>AppRegNew.aspx</vt:lpstr>
      <vt:lpstr>AppInv.aspx</vt:lpstr>
      <vt:lpstr>AppPrincipals.aspx</vt:lpstr>
      <vt:lpstr>Getting a Client ID from the Seller Dashboard</vt:lpstr>
      <vt:lpstr>App Manifest for an Autohosted App</vt:lpstr>
      <vt:lpstr>Web.config for an Autohosted App</vt:lpstr>
      <vt:lpstr>App Manifest for a Provider-hosted App</vt:lpstr>
      <vt:lpstr>Web.config for a Provider-hosted App</vt:lpstr>
      <vt:lpstr>Incoming Data</vt:lpstr>
      <vt:lpstr>Context Token</vt:lpstr>
      <vt:lpstr>Access Token</vt:lpstr>
      <vt:lpstr>Acquiring Access Tokens</vt:lpstr>
      <vt:lpstr>Making REST Calls with OAuth</vt:lpstr>
      <vt:lpstr>Making CSOM Calls with OAuth</vt:lpstr>
      <vt:lpstr>Managing Access Tokens in a SharePoint App in Office 365</vt:lpstr>
      <vt:lpstr>Agenda</vt:lpstr>
      <vt:lpstr>Requesting Permissions on the Fly</vt:lpstr>
      <vt:lpstr>Authorization by a Privileged User</vt:lpstr>
      <vt:lpstr>Using the Authorization Code</vt:lpstr>
      <vt:lpstr>Requesting Permissions to an Office 365 Site on the Fly</vt:lpstr>
      <vt:lpstr>Summary</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SharePoint Apps using OAuth in Office 365</dc:title>
  <dc:subject>SharePoint Conference 2012</dc:subject>
  <dc:creator>Administrator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63</cp:revision>
  <dcterms:created xsi:type="dcterms:W3CDTF">2012-10-21T12:52:25Z</dcterms:created>
  <dcterms:modified xsi:type="dcterms:W3CDTF">2012-12-07T02:30:08Z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