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4082" r:id="rId4"/>
    <p:sldMasterId id="2147484183" r:id="rId5"/>
  </p:sldMasterIdLst>
  <p:notesMasterIdLst>
    <p:notesMasterId r:id="rId28"/>
  </p:notesMasterIdLst>
  <p:handoutMasterIdLst>
    <p:handoutMasterId r:id="rId29"/>
  </p:handoutMasterIdLst>
  <p:sldIdLst>
    <p:sldId id="1055" r:id="rId6"/>
    <p:sldId id="1054" r:id="rId7"/>
    <p:sldId id="1097" r:id="rId8"/>
    <p:sldId id="1120" r:id="rId9"/>
    <p:sldId id="1108" r:id="rId10"/>
    <p:sldId id="1126" r:id="rId11"/>
    <p:sldId id="1127" r:id="rId12"/>
    <p:sldId id="1090" r:id="rId13"/>
    <p:sldId id="1091" r:id="rId14"/>
    <p:sldId id="1128" r:id="rId15"/>
    <p:sldId id="1133" r:id="rId16"/>
    <p:sldId id="1101" r:id="rId17"/>
    <p:sldId id="1110" r:id="rId18"/>
    <p:sldId id="1112" r:id="rId19"/>
    <p:sldId id="1132" r:id="rId20"/>
    <p:sldId id="1129" r:id="rId21"/>
    <p:sldId id="1118" r:id="rId22"/>
    <p:sldId id="1119" r:id="rId23"/>
    <p:sldId id="1123" r:id="rId24"/>
    <p:sldId id="1122" r:id="rId25"/>
    <p:sldId id="1124" r:id="rId26"/>
    <p:sldId id="1134" r:id="rId27"/>
  </p:sldIdLst>
  <p:sldSz cx="12436475" cy="6994525"/>
  <p:notesSz cx="6858000" cy="9144000"/>
  <p:defaultTex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187">
          <p15:clr>
            <a:srgbClr val="A4A3A4"/>
          </p15:clr>
        </p15:guide>
        <p15:guide id="2" orient="horz" pos="763">
          <p15:clr>
            <a:srgbClr val="A4A3A4"/>
          </p15:clr>
        </p15:guide>
        <p15:guide id="3" orient="horz" pos="1339">
          <p15:clr>
            <a:srgbClr val="A4A3A4"/>
          </p15:clr>
        </p15:guide>
        <p15:guide id="4" orient="horz" pos="2491">
          <p15:clr>
            <a:srgbClr val="A4A3A4"/>
          </p15:clr>
        </p15:guide>
        <p15:guide id="5" orient="horz" pos="4219">
          <p15:clr>
            <a:srgbClr val="A4A3A4"/>
          </p15:clr>
        </p15:guide>
        <p15:guide id="6" orient="horz" pos="3643">
          <p15:clr>
            <a:srgbClr val="A4A3A4"/>
          </p15:clr>
        </p15:guide>
        <p15:guide id="7" orient="horz" pos="3067">
          <p15:clr>
            <a:srgbClr val="A4A3A4"/>
          </p15:clr>
        </p15:guide>
        <p15:guide id="8" orient="horz" pos="1915">
          <p15:clr>
            <a:srgbClr val="A4A3A4"/>
          </p15:clr>
        </p15:guide>
        <p15:guide id="9" pos="173">
          <p15:clr>
            <a:srgbClr val="A4A3A4"/>
          </p15:clr>
        </p15:guide>
        <p15:guide id="10" pos="1325">
          <p15:clr>
            <a:srgbClr val="A4A3A4"/>
          </p15:clr>
        </p15:guide>
        <p15:guide id="11" pos="7661">
          <p15:clr>
            <a:srgbClr val="A4A3A4"/>
          </p15:clr>
        </p15:guide>
        <p15:guide id="12" pos="749">
          <p15:clr>
            <a:srgbClr val="A4A3A4"/>
          </p15:clr>
        </p15:guide>
        <p15:guide id="13" pos="7085">
          <p15:clr>
            <a:srgbClr val="A4A3A4"/>
          </p15:clr>
        </p15:guide>
        <p15:guide id="14" pos="3629">
          <p15:clr>
            <a:srgbClr val="A4A3A4"/>
          </p15:clr>
        </p15:guide>
        <p15:guide id="15" pos="1901">
          <p15:clr>
            <a:srgbClr val="A4A3A4"/>
          </p15:clr>
        </p15:guide>
        <p15:guide id="16" pos="2477">
          <p15:clr>
            <a:srgbClr val="A4A3A4"/>
          </p15:clr>
        </p15:guide>
        <p15:guide id="17" pos="4205">
          <p15:clr>
            <a:srgbClr val="A4A3A4"/>
          </p15:clr>
        </p15:guide>
        <p15:guide id="18" pos="4781">
          <p15:clr>
            <a:srgbClr val="A4A3A4"/>
          </p15:clr>
        </p15:guide>
        <p15:guide id="19" pos="5357">
          <p15:clr>
            <a:srgbClr val="A4A3A4"/>
          </p15:clr>
        </p15:guide>
        <p15:guide id="20" pos="5933">
          <p15:clr>
            <a:srgbClr val="A4A3A4"/>
          </p15:clr>
        </p15:guide>
        <p15:guide id="21" pos="6509">
          <p15:clr>
            <a:srgbClr val="A4A3A4"/>
          </p15:clr>
        </p15:guide>
        <p15:guide id="22" pos="3053">
          <p15:clr>
            <a:srgbClr val="A4A3A4"/>
          </p15:clr>
        </p15:guide>
      </p15:sldGuideLst>
    </p:ext>
    <p:ext uri="{2D200454-40CA-4A62-9FC3-DE9A4176ACB9}">
      <p15:notesGuideLst xmlns:p15="http://schemas.microsoft.com/office/powerpoint/2012/main" xmlns="">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Saku Uchikawa" initials="SU" lastIdx="11" clrIdx="0"/>
  <p:cmAuthor id="1" name="Mary Feil-Jacobs" initials="MFJ" lastIdx="43"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002050"/>
    <a:srgbClr val="442359"/>
    <a:srgbClr val="333333"/>
    <a:srgbClr val="FFFFFF"/>
    <a:srgbClr val="505050"/>
    <a:srgbClr val="00FFFF"/>
    <a:srgbClr val="CC00CC"/>
    <a:srgbClr val="5F5F5F"/>
    <a:srgbClr val="FF99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378" autoAdjust="0"/>
    <p:restoredTop sz="95704" autoAdjust="0"/>
  </p:normalViewPr>
  <p:slideViewPr>
    <p:cSldViewPr>
      <p:cViewPr varScale="1">
        <p:scale>
          <a:sx n="39" d="100"/>
          <a:sy n="39" d="100"/>
        </p:scale>
        <p:origin x="-120" y="-660"/>
      </p:cViewPr>
      <p:guideLst>
        <p:guide orient="horz" pos="187"/>
        <p:guide orient="horz" pos="763"/>
        <p:guide orient="horz" pos="1339"/>
        <p:guide orient="horz" pos="2491"/>
        <p:guide orient="horz" pos="4219"/>
        <p:guide orient="horz" pos="3643"/>
        <p:guide orient="horz" pos="3067"/>
        <p:guide orient="horz" pos="1915"/>
        <p:guide pos="173"/>
        <p:guide pos="1325"/>
        <p:guide pos="7661"/>
        <p:guide pos="749"/>
        <p:guide pos="7085"/>
        <p:guide pos="3629"/>
        <p:guide pos="1901"/>
        <p:guide pos="2477"/>
        <p:guide pos="4205"/>
        <p:guide pos="4781"/>
        <p:guide pos="5357"/>
        <p:guide pos="5933"/>
        <p:guide pos="6509"/>
        <p:guide pos="3053"/>
      </p:guideLst>
    </p:cSldViewPr>
  </p:slideViewPr>
  <p:notesTextViewPr>
    <p:cViewPr>
      <p:scale>
        <a:sx n="100" d="100"/>
        <a:sy n="100" d="100"/>
      </p:scale>
      <p:origin x="0" y="0"/>
    </p:cViewPr>
  </p:notesTextViewPr>
  <p:sorterViewPr>
    <p:cViewPr varScale="1">
      <p:scale>
        <a:sx n="1" d="1"/>
        <a:sy n="1" d="1"/>
      </p:scale>
      <p:origin x="0" y="0"/>
    </p:cViewPr>
  </p:sorterViewPr>
  <p:notesViewPr>
    <p:cSldViewPr showGuides="1">
      <p:cViewPr varScale="1">
        <p:scale>
          <a:sx n="95" d="100"/>
          <a:sy n="95" d="100"/>
        </p:scale>
        <p:origin x="-3582" y="-108"/>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 Type="http://schemas.openxmlformats.org/officeDocument/2006/relationships/customXml" Target="../customXml/item3.xml"/><Relationship Id="rId21" Type="http://schemas.openxmlformats.org/officeDocument/2006/relationships/slide" Target="slides/slide16.xml"/><Relationship Id="rId34" Type="http://schemas.openxmlformats.org/officeDocument/2006/relationships/tableStyles" Target="tableStyles.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handoutMaster" Target="handoutMasters/handoutMaster1.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viewProps" Target="viewProps.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notesMaster" Target="notesMasters/notesMaster1.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commentAuthors" Target="commentAuthor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28A48B9-937C-4C88-80B9-E809A980DDB5}" type="doc">
      <dgm:prSet loTypeId="urn:microsoft.com/office/officeart/2005/8/layout/hList1" loCatId="list" qsTypeId="urn:microsoft.com/office/officeart/2005/8/quickstyle/simple1" qsCatId="simple" csTypeId="urn:microsoft.com/office/officeart/2005/8/colors/accent1_2" csCatId="accent1" phldr="1"/>
      <dgm:spPr/>
      <dgm:t>
        <a:bodyPr/>
        <a:lstStyle/>
        <a:p>
          <a:endParaRPr lang="en-US"/>
        </a:p>
      </dgm:t>
    </dgm:pt>
    <dgm:pt modelId="{9F8B6962-1D1C-4CF0-A03E-9DFF53E2C11A}">
      <dgm:prSet phldrT="[Text]"/>
      <dgm:spPr/>
      <dgm:t>
        <a:bodyPr/>
        <a:lstStyle/>
        <a:p>
          <a:r>
            <a:rPr lang="nb-NO" dirty="0" smtClean="0">
              <a:solidFill>
                <a:schemeClr val="bg1"/>
              </a:solidFill>
            </a:rPr>
            <a:t>Load balancing</a:t>
          </a:r>
          <a:endParaRPr lang="en-US" dirty="0">
            <a:solidFill>
              <a:schemeClr val="bg1"/>
            </a:solidFill>
          </a:endParaRPr>
        </a:p>
      </dgm:t>
    </dgm:pt>
    <dgm:pt modelId="{077561E0-E1C0-4E47-B1E7-1ED6B4495E35}" type="parTrans" cxnId="{C6082E8F-2FC4-4BF3-BAE7-AF86797A6326}">
      <dgm:prSet/>
      <dgm:spPr/>
      <dgm:t>
        <a:bodyPr/>
        <a:lstStyle/>
        <a:p>
          <a:endParaRPr lang="en-US"/>
        </a:p>
      </dgm:t>
    </dgm:pt>
    <dgm:pt modelId="{EB1FAD7A-7FFF-408F-AAD0-59FB6FC50586}" type="sibTrans" cxnId="{C6082E8F-2FC4-4BF3-BAE7-AF86797A6326}">
      <dgm:prSet/>
      <dgm:spPr/>
      <dgm:t>
        <a:bodyPr/>
        <a:lstStyle/>
        <a:p>
          <a:endParaRPr lang="en-US"/>
        </a:p>
      </dgm:t>
    </dgm:pt>
    <dgm:pt modelId="{23A29A42-24CE-4A75-9838-2B31A1FC6433}">
      <dgm:prSet phldrT="[Text]"/>
      <dgm:spPr/>
      <dgm:t>
        <a:bodyPr/>
        <a:lstStyle/>
        <a:p>
          <a:r>
            <a:rPr lang="nb-NO" dirty="0" smtClean="0"/>
            <a:t>Content Submission Service (CSS) distributes items to flows</a:t>
          </a:r>
          <a:endParaRPr lang="en-US" dirty="0"/>
        </a:p>
      </dgm:t>
    </dgm:pt>
    <dgm:pt modelId="{CEE75CA7-0A07-4D45-966F-E7F5CCF8A987}" type="parTrans" cxnId="{1957AC1F-16A1-43F8-AAB5-C61C9A082EA6}">
      <dgm:prSet/>
      <dgm:spPr/>
      <dgm:t>
        <a:bodyPr/>
        <a:lstStyle/>
        <a:p>
          <a:endParaRPr lang="en-US"/>
        </a:p>
      </dgm:t>
    </dgm:pt>
    <dgm:pt modelId="{3F159300-72C2-41DB-BB6B-EBFB8ED187A2}" type="sibTrans" cxnId="{1957AC1F-16A1-43F8-AAB5-C61C9A082EA6}">
      <dgm:prSet/>
      <dgm:spPr/>
      <dgm:t>
        <a:bodyPr/>
        <a:lstStyle/>
        <a:p>
          <a:endParaRPr lang="en-US"/>
        </a:p>
      </dgm:t>
    </dgm:pt>
    <dgm:pt modelId="{F490544D-196E-49B5-9239-2ABE236A3326}">
      <dgm:prSet phldrT="[Text]"/>
      <dgm:spPr/>
      <dgm:t>
        <a:bodyPr/>
        <a:lstStyle/>
        <a:p>
          <a:r>
            <a:rPr lang="nb-NO" dirty="0" smtClean="0">
              <a:solidFill>
                <a:schemeClr val="bg1"/>
              </a:solidFill>
            </a:rPr>
            <a:t>Scale</a:t>
          </a:r>
          <a:endParaRPr lang="en-US" dirty="0">
            <a:solidFill>
              <a:schemeClr val="bg1"/>
            </a:solidFill>
          </a:endParaRPr>
        </a:p>
      </dgm:t>
    </dgm:pt>
    <dgm:pt modelId="{CB6E5812-2664-4D3E-B775-FE34C57212D9}" type="parTrans" cxnId="{E746A496-F072-4888-B29A-11CFEB94CCD5}">
      <dgm:prSet/>
      <dgm:spPr/>
      <dgm:t>
        <a:bodyPr/>
        <a:lstStyle/>
        <a:p>
          <a:endParaRPr lang="en-US"/>
        </a:p>
      </dgm:t>
    </dgm:pt>
    <dgm:pt modelId="{4BF12955-BA11-4CC9-B39B-29002C4AE6FA}" type="sibTrans" cxnId="{E746A496-F072-4888-B29A-11CFEB94CCD5}">
      <dgm:prSet/>
      <dgm:spPr/>
      <dgm:t>
        <a:bodyPr/>
        <a:lstStyle/>
        <a:p>
          <a:endParaRPr lang="en-US"/>
        </a:p>
      </dgm:t>
    </dgm:pt>
    <dgm:pt modelId="{2E33F5AC-751D-4FB6-AEB5-4912CEF7E619}">
      <dgm:prSet phldrT="[Text]"/>
      <dgm:spPr/>
      <dgm:t>
        <a:bodyPr/>
        <a:lstStyle/>
        <a:p>
          <a:r>
            <a:rPr lang="nb-NO" dirty="0" smtClean="0"/>
            <a:t>Crawler can fail over to another CSS endpoint</a:t>
          </a:r>
          <a:endParaRPr lang="en-US" dirty="0"/>
        </a:p>
      </dgm:t>
    </dgm:pt>
    <dgm:pt modelId="{800EE441-B726-4958-92FA-EC5610AA4AC2}" type="parTrans" cxnId="{9079A5F6-8B52-413A-BA8B-E5FF798A5B32}">
      <dgm:prSet/>
      <dgm:spPr/>
      <dgm:t>
        <a:bodyPr/>
        <a:lstStyle/>
        <a:p>
          <a:endParaRPr lang="en-US"/>
        </a:p>
      </dgm:t>
    </dgm:pt>
    <dgm:pt modelId="{FAAFC0F7-20EA-4672-9351-5C9E50229B75}" type="sibTrans" cxnId="{9079A5F6-8B52-413A-BA8B-E5FF798A5B32}">
      <dgm:prSet/>
      <dgm:spPr/>
      <dgm:t>
        <a:bodyPr/>
        <a:lstStyle/>
        <a:p>
          <a:endParaRPr lang="en-US"/>
        </a:p>
      </dgm:t>
    </dgm:pt>
    <dgm:pt modelId="{0533BB99-C123-4567-9ABE-BC7BCFBF05EC}">
      <dgm:prSet phldrT="[Text]"/>
      <dgm:spPr/>
      <dgm:t>
        <a:bodyPr/>
        <a:lstStyle/>
        <a:p>
          <a:r>
            <a:rPr lang="nb-NO" dirty="0" smtClean="0">
              <a:solidFill>
                <a:schemeClr val="bg1"/>
              </a:solidFill>
            </a:rPr>
            <a:t>Error handling</a:t>
          </a:r>
          <a:endParaRPr lang="en-US" dirty="0">
            <a:solidFill>
              <a:schemeClr val="bg1"/>
            </a:solidFill>
          </a:endParaRPr>
        </a:p>
      </dgm:t>
    </dgm:pt>
    <dgm:pt modelId="{A4FDD36E-E5B1-41E5-91F1-012BEFB76C60}" type="parTrans" cxnId="{4710113B-9959-4577-A7FD-AAA298AB1945}">
      <dgm:prSet/>
      <dgm:spPr/>
      <dgm:t>
        <a:bodyPr/>
        <a:lstStyle/>
        <a:p>
          <a:endParaRPr lang="en-US"/>
        </a:p>
      </dgm:t>
    </dgm:pt>
    <dgm:pt modelId="{8290F47B-BB40-45BA-9131-CA55869C2097}" type="sibTrans" cxnId="{4710113B-9959-4577-A7FD-AAA298AB1945}">
      <dgm:prSet/>
      <dgm:spPr/>
      <dgm:t>
        <a:bodyPr/>
        <a:lstStyle/>
        <a:p>
          <a:endParaRPr lang="en-US"/>
        </a:p>
      </dgm:t>
    </dgm:pt>
    <dgm:pt modelId="{A1B310DF-72B4-4632-8E41-42DC329B7041}">
      <dgm:prSet phldrT="[Text]"/>
      <dgm:spPr/>
      <dgm:t>
        <a:bodyPr/>
        <a:lstStyle/>
        <a:p>
          <a:r>
            <a:rPr lang="nb-NO" dirty="0" smtClean="0"/>
            <a:t>Failures are retried (see failures in the Crawl Log)</a:t>
          </a:r>
          <a:endParaRPr lang="en-US" dirty="0"/>
        </a:p>
      </dgm:t>
    </dgm:pt>
    <dgm:pt modelId="{C6E1103F-0B53-4980-A0C8-F55D2B9D94B5}" type="parTrans" cxnId="{1A6B808C-DD98-4652-836F-41826A8093EE}">
      <dgm:prSet/>
      <dgm:spPr/>
      <dgm:t>
        <a:bodyPr/>
        <a:lstStyle/>
        <a:p>
          <a:endParaRPr lang="en-US"/>
        </a:p>
      </dgm:t>
    </dgm:pt>
    <dgm:pt modelId="{F16BD3F1-A883-40C1-A3A7-9823FA6AEAD7}" type="sibTrans" cxnId="{1A6B808C-DD98-4652-836F-41826A8093EE}">
      <dgm:prSet/>
      <dgm:spPr/>
      <dgm:t>
        <a:bodyPr/>
        <a:lstStyle/>
        <a:p>
          <a:endParaRPr lang="en-US"/>
        </a:p>
      </dgm:t>
    </dgm:pt>
    <dgm:pt modelId="{26DF4EBC-44C6-4FAB-860B-84BDA1558D5B}">
      <dgm:prSet phldrT="[Text]"/>
      <dgm:spPr/>
      <dgm:t>
        <a:bodyPr/>
        <a:lstStyle/>
        <a:p>
          <a:r>
            <a:rPr lang="nb-NO" dirty="0" smtClean="0"/>
            <a:t>#CPU cores determine #Flows </a:t>
          </a:r>
          <a:endParaRPr lang="en-US" dirty="0"/>
        </a:p>
      </dgm:t>
    </dgm:pt>
    <dgm:pt modelId="{8C13DE4E-B3C2-4DDD-AD16-A17B923F0D79}" type="parTrans" cxnId="{34A07DDF-6E7F-4FCC-8865-64F544B74AC8}">
      <dgm:prSet/>
      <dgm:spPr/>
      <dgm:t>
        <a:bodyPr/>
        <a:lstStyle/>
        <a:p>
          <a:endParaRPr lang="en-US"/>
        </a:p>
      </dgm:t>
    </dgm:pt>
    <dgm:pt modelId="{362EA987-C2E6-4EEE-9E4E-18DC073DBFCD}" type="sibTrans" cxnId="{34A07DDF-6E7F-4FCC-8865-64F544B74AC8}">
      <dgm:prSet/>
      <dgm:spPr/>
      <dgm:t>
        <a:bodyPr/>
        <a:lstStyle/>
        <a:p>
          <a:endParaRPr lang="en-US"/>
        </a:p>
      </dgm:t>
    </dgm:pt>
    <dgm:pt modelId="{959F5C3A-F35B-4687-9D20-C05F647DE70D}">
      <dgm:prSet phldrT="[Text]"/>
      <dgm:spPr/>
      <dgm:t>
        <a:bodyPr/>
        <a:lstStyle/>
        <a:p>
          <a:r>
            <a:rPr lang="nb-NO" dirty="0" smtClean="0">
              <a:solidFill>
                <a:schemeClr val="bg1"/>
              </a:solidFill>
            </a:rPr>
            <a:t>High availability</a:t>
          </a:r>
          <a:endParaRPr lang="en-US" dirty="0">
            <a:solidFill>
              <a:schemeClr val="bg1"/>
            </a:solidFill>
          </a:endParaRPr>
        </a:p>
      </dgm:t>
    </dgm:pt>
    <dgm:pt modelId="{1C912D5B-BC81-4511-94DB-8465AEE2CD56}" type="parTrans" cxnId="{3BC05ED1-2764-4123-91AC-382EB202B905}">
      <dgm:prSet/>
      <dgm:spPr/>
      <dgm:t>
        <a:bodyPr/>
        <a:lstStyle/>
        <a:p>
          <a:endParaRPr lang="en-US"/>
        </a:p>
      </dgm:t>
    </dgm:pt>
    <dgm:pt modelId="{0A59EF5A-97EE-4496-BA25-79C1C4ACED0D}" type="sibTrans" cxnId="{3BC05ED1-2764-4123-91AC-382EB202B905}">
      <dgm:prSet/>
      <dgm:spPr/>
      <dgm:t>
        <a:bodyPr/>
        <a:lstStyle/>
        <a:p>
          <a:endParaRPr lang="en-US"/>
        </a:p>
      </dgm:t>
    </dgm:pt>
    <dgm:pt modelId="{AAAB238E-3929-4AA3-9C0C-7396739702D2}" type="pres">
      <dgm:prSet presAssocID="{828A48B9-937C-4C88-80B9-E809A980DDB5}" presName="Name0" presStyleCnt="0">
        <dgm:presLayoutVars>
          <dgm:dir/>
          <dgm:animLvl val="lvl"/>
          <dgm:resizeHandles val="exact"/>
        </dgm:presLayoutVars>
      </dgm:prSet>
      <dgm:spPr/>
      <dgm:t>
        <a:bodyPr/>
        <a:lstStyle/>
        <a:p>
          <a:endParaRPr lang="en-US"/>
        </a:p>
      </dgm:t>
    </dgm:pt>
    <dgm:pt modelId="{EAB6A853-38D2-4078-9629-CABEF00F339A}" type="pres">
      <dgm:prSet presAssocID="{9F8B6962-1D1C-4CF0-A03E-9DFF53E2C11A}" presName="composite" presStyleCnt="0"/>
      <dgm:spPr/>
      <dgm:t>
        <a:bodyPr/>
        <a:lstStyle/>
        <a:p>
          <a:endParaRPr lang="en-US"/>
        </a:p>
      </dgm:t>
    </dgm:pt>
    <dgm:pt modelId="{44DBEFFB-35AB-405C-8B6F-51330E323F82}" type="pres">
      <dgm:prSet presAssocID="{9F8B6962-1D1C-4CF0-A03E-9DFF53E2C11A}" presName="parTx" presStyleLbl="alignNode1" presStyleIdx="0" presStyleCnt="4">
        <dgm:presLayoutVars>
          <dgm:chMax val="0"/>
          <dgm:chPref val="0"/>
          <dgm:bulletEnabled val="1"/>
        </dgm:presLayoutVars>
      </dgm:prSet>
      <dgm:spPr/>
      <dgm:t>
        <a:bodyPr/>
        <a:lstStyle/>
        <a:p>
          <a:endParaRPr lang="en-US"/>
        </a:p>
      </dgm:t>
    </dgm:pt>
    <dgm:pt modelId="{41882196-39DD-4F64-BC81-C4822D3311FE}" type="pres">
      <dgm:prSet presAssocID="{9F8B6962-1D1C-4CF0-A03E-9DFF53E2C11A}" presName="desTx" presStyleLbl="alignAccFollowNode1" presStyleIdx="0" presStyleCnt="4">
        <dgm:presLayoutVars>
          <dgm:bulletEnabled val="1"/>
        </dgm:presLayoutVars>
      </dgm:prSet>
      <dgm:spPr/>
      <dgm:t>
        <a:bodyPr/>
        <a:lstStyle/>
        <a:p>
          <a:endParaRPr lang="en-US"/>
        </a:p>
      </dgm:t>
    </dgm:pt>
    <dgm:pt modelId="{95A7E1B7-70FB-4854-AC23-06BCBD3405D2}" type="pres">
      <dgm:prSet presAssocID="{EB1FAD7A-7FFF-408F-AAD0-59FB6FC50586}" presName="space" presStyleCnt="0"/>
      <dgm:spPr/>
      <dgm:t>
        <a:bodyPr/>
        <a:lstStyle/>
        <a:p>
          <a:endParaRPr lang="en-US"/>
        </a:p>
      </dgm:t>
    </dgm:pt>
    <dgm:pt modelId="{D73BDE80-B186-4CAB-B58E-C29D1D42FF8D}" type="pres">
      <dgm:prSet presAssocID="{F490544D-196E-49B5-9239-2ABE236A3326}" presName="composite" presStyleCnt="0"/>
      <dgm:spPr/>
      <dgm:t>
        <a:bodyPr/>
        <a:lstStyle/>
        <a:p>
          <a:endParaRPr lang="en-US"/>
        </a:p>
      </dgm:t>
    </dgm:pt>
    <dgm:pt modelId="{1C2300C1-93C5-473F-8801-41505F137E15}" type="pres">
      <dgm:prSet presAssocID="{F490544D-196E-49B5-9239-2ABE236A3326}" presName="parTx" presStyleLbl="alignNode1" presStyleIdx="1" presStyleCnt="4">
        <dgm:presLayoutVars>
          <dgm:chMax val="0"/>
          <dgm:chPref val="0"/>
          <dgm:bulletEnabled val="1"/>
        </dgm:presLayoutVars>
      </dgm:prSet>
      <dgm:spPr/>
      <dgm:t>
        <a:bodyPr/>
        <a:lstStyle/>
        <a:p>
          <a:endParaRPr lang="en-US"/>
        </a:p>
      </dgm:t>
    </dgm:pt>
    <dgm:pt modelId="{26A9351E-E501-4DA7-9647-77AF8ACE8C13}" type="pres">
      <dgm:prSet presAssocID="{F490544D-196E-49B5-9239-2ABE236A3326}" presName="desTx" presStyleLbl="alignAccFollowNode1" presStyleIdx="1" presStyleCnt="4">
        <dgm:presLayoutVars>
          <dgm:bulletEnabled val="1"/>
        </dgm:presLayoutVars>
      </dgm:prSet>
      <dgm:spPr/>
      <dgm:t>
        <a:bodyPr/>
        <a:lstStyle/>
        <a:p>
          <a:endParaRPr lang="en-US"/>
        </a:p>
      </dgm:t>
    </dgm:pt>
    <dgm:pt modelId="{6FC758A6-4ED6-417B-B533-D6BEE5385B81}" type="pres">
      <dgm:prSet presAssocID="{4BF12955-BA11-4CC9-B39B-29002C4AE6FA}" presName="space" presStyleCnt="0"/>
      <dgm:spPr/>
      <dgm:t>
        <a:bodyPr/>
        <a:lstStyle/>
        <a:p>
          <a:endParaRPr lang="en-US"/>
        </a:p>
      </dgm:t>
    </dgm:pt>
    <dgm:pt modelId="{AD4111DF-EDB5-45B2-B66A-D801D4570E35}" type="pres">
      <dgm:prSet presAssocID="{959F5C3A-F35B-4687-9D20-C05F647DE70D}" presName="composite" presStyleCnt="0"/>
      <dgm:spPr/>
      <dgm:t>
        <a:bodyPr/>
        <a:lstStyle/>
        <a:p>
          <a:endParaRPr lang="en-US"/>
        </a:p>
      </dgm:t>
    </dgm:pt>
    <dgm:pt modelId="{C50CDB30-09A8-4C72-B53B-49521CC7DAE8}" type="pres">
      <dgm:prSet presAssocID="{959F5C3A-F35B-4687-9D20-C05F647DE70D}" presName="parTx" presStyleLbl="alignNode1" presStyleIdx="2" presStyleCnt="4">
        <dgm:presLayoutVars>
          <dgm:chMax val="0"/>
          <dgm:chPref val="0"/>
          <dgm:bulletEnabled val="1"/>
        </dgm:presLayoutVars>
      </dgm:prSet>
      <dgm:spPr/>
      <dgm:t>
        <a:bodyPr/>
        <a:lstStyle/>
        <a:p>
          <a:endParaRPr lang="en-US"/>
        </a:p>
      </dgm:t>
    </dgm:pt>
    <dgm:pt modelId="{F3666705-D9DC-4337-8C6B-4429822564A5}" type="pres">
      <dgm:prSet presAssocID="{959F5C3A-F35B-4687-9D20-C05F647DE70D}" presName="desTx" presStyleLbl="alignAccFollowNode1" presStyleIdx="2" presStyleCnt="4">
        <dgm:presLayoutVars>
          <dgm:bulletEnabled val="1"/>
        </dgm:presLayoutVars>
      </dgm:prSet>
      <dgm:spPr/>
      <dgm:t>
        <a:bodyPr/>
        <a:lstStyle/>
        <a:p>
          <a:endParaRPr lang="en-US"/>
        </a:p>
      </dgm:t>
    </dgm:pt>
    <dgm:pt modelId="{B05C4938-F55E-47D3-8704-3369F2F514C9}" type="pres">
      <dgm:prSet presAssocID="{0A59EF5A-97EE-4496-BA25-79C1C4ACED0D}" presName="space" presStyleCnt="0"/>
      <dgm:spPr/>
      <dgm:t>
        <a:bodyPr/>
        <a:lstStyle/>
        <a:p>
          <a:endParaRPr lang="en-US"/>
        </a:p>
      </dgm:t>
    </dgm:pt>
    <dgm:pt modelId="{BB337266-F837-41AF-B20D-72922F187D5D}" type="pres">
      <dgm:prSet presAssocID="{0533BB99-C123-4567-9ABE-BC7BCFBF05EC}" presName="composite" presStyleCnt="0"/>
      <dgm:spPr/>
      <dgm:t>
        <a:bodyPr/>
        <a:lstStyle/>
        <a:p>
          <a:endParaRPr lang="en-US"/>
        </a:p>
      </dgm:t>
    </dgm:pt>
    <dgm:pt modelId="{5F936358-ABF7-49AD-AFD0-2AC00139601A}" type="pres">
      <dgm:prSet presAssocID="{0533BB99-C123-4567-9ABE-BC7BCFBF05EC}" presName="parTx" presStyleLbl="alignNode1" presStyleIdx="3" presStyleCnt="4">
        <dgm:presLayoutVars>
          <dgm:chMax val="0"/>
          <dgm:chPref val="0"/>
          <dgm:bulletEnabled val="1"/>
        </dgm:presLayoutVars>
      </dgm:prSet>
      <dgm:spPr/>
      <dgm:t>
        <a:bodyPr/>
        <a:lstStyle/>
        <a:p>
          <a:endParaRPr lang="en-US"/>
        </a:p>
      </dgm:t>
    </dgm:pt>
    <dgm:pt modelId="{71717432-1B2B-4C4C-99B3-231EC511EDFA}" type="pres">
      <dgm:prSet presAssocID="{0533BB99-C123-4567-9ABE-BC7BCFBF05EC}" presName="desTx" presStyleLbl="alignAccFollowNode1" presStyleIdx="3" presStyleCnt="4">
        <dgm:presLayoutVars>
          <dgm:bulletEnabled val="1"/>
        </dgm:presLayoutVars>
      </dgm:prSet>
      <dgm:spPr/>
      <dgm:t>
        <a:bodyPr/>
        <a:lstStyle/>
        <a:p>
          <a:endParaRPr lang="en-US"/>
        </a:p>
      </dgm:t>
    </dgm:pt>
  </dgm:ptLst>
  <dgm:cxnLst>
    <dgm:cxn modelId="{D7950AF1-8062-4C8F-8A1D-C5FE7B45F076}" type="presOf" srcId="{9F8B6962-1D1C-4CF0-A03E-9DFF53E2C11A}" destId="{44DBEFFB-35AB-405C-8B6F-51330E323F82}" srcOrd="0" destOrd="0" presId="urn:microsoft.com/office/officeart/2005/8/layout/hList1"/>
    <dgm:cxn modelId="{64536DAB-D19B-4D43-BD79-9C8D79662F11}" type="presOf" srcId="{959F5C3A-F35B-4687-9D20-C05F647DE70D}" destId="{C50CDB30-09A8-4C72-B53B-49521CC7DAE8}" srcOrd="0" destOrd="0" presId="urn:microsoft.com/office/officeart/2005/8/layout/hList1"/>
    <dgm:cxn modelId="{BE886411-BE56-4FB9-9683-4123B061FF05}" type="presOf" srcId="{26DF4EBC-44C6-4FAB-860B-84BDA1558D5B}" destId="{26A9351E-E501-4DA7-9647-77AF8ACE8C13}" srcOrd="0" destOrd="0" presId="urn:microsoft.com/office/officeart/2005/8/layout/hList1"/>
    <dgm:cxn modelId="{C6082E8F-2FC4-4BF3-BAE7-AF86797A6326}" srcId="{828A48B9-937C-4C88-80B9-E809A980DDB5}" destId="{9F8B6962-1D1C-4CF0-A03E-9DFF53E2C11A}" srcOrd="0" destOrd="0" parTransId="{077561E0-E1C0-4E47-B1E7-1ED6B4495E35}" sibTransId="{EB1FAD7A-7FFF-408F-AAD0-59FB6FC50586}"/>
    <dgm:cxn modelId="{1957AC1F-16A1-43F8-AAB5-C61C9A082EA6}" srcId="{9F8B6962-1D1C-4CF0-A03E-9DFF53E2C11A}" destId="{23A29A42-24CE-4A75-9838-2B31A1FC6433}" srcOrd="0" destOrd="0" parTransId="{CEE75CA7-0A07-4D45-966F-E7F5CCF8A987}" sibTransId="{3F159300-72C2-41DB-BB6B-EBFB8ED187A2}"/>
    <dgm:cxn modelId="{432E3A5D-AD84-445A-AD33-54315D88B871}" type="presOf" srcId="{A1B310DF-72B4-4632-8E41-42DC329B7041}" destId="{71717432-1B2B-4C4C-99B3-231EC511EDFA}" srcOrd="0" destOrd="0" presId="urn:microsoft.com/office/officeart/2005/8/layout/hList1"/>
    <dgm:cxn modelId="{3BC05ED1-2764-4123-91AC-382EB202B905}" srcId="{828A48B9-937C-4C88-80B9-E809A980DDB5}" destId="{959F5C3A-F35B-4687-9D20-C05F647DE70D}" srcOrd="2" destOrd="0" parTransId="{1C912D5B-BC81-4511-94DB-8465AEE2CD56}" sibTransId="{0A59EF5A-97EE-4496-BA25-79C1C4ACED0D}"/>
    <dgm:cxn modelId="{E746A496-F072-4888-B29A-11CFEB94CCD5}" srcId="{828A48B9-937C-4C88-80B9-E809A980DDB5}" destId="{F490544D-196E-49B5-9239-2ABE236A3326}" srcOrd="1" destOrd="0" parTransId="{CB6E5812-2664-4D3E-B775-FE34C57212D9}" sibTransId="{4BF12955-BA11-4CC9-B39B-29002C4AE6FA}"/>
    <dgm:cxn modelId="{B2E70892-DB78-46E2-92C3-DE5030EABAD8}" type="presOf" srcId="{23A29A42-24CE-4A75-9838-2B31A1FC6433}" destId="{41882196-39DD-4F64-BC81-C4822D3311FE}" srcOrd="0" destOrd="0" presId="urn:microsoft.com/office/officeart/2005/8/layout/hList1"/>
    <dgm:cxn modelId="{06F69D54-81D3-4F70-A020-0B384768AC74}" type="presOf" srcId="{F490544D-196E-49B5-9239-2ABE236A3326}" destId="{1C2300C1-93C5-473F-8801-41505F137E15}" srcOrd="0" destOrd="0" presId="urn:microsoft.com/office/officeart/2005/8/layout/hList1"/>
    <dgm:cxn modelId="{1A6B808C-DD98-4652-836F-41826A8093EE}" srcId="{0533BB99-C123-4567-9ABE-BC7BCFBF05EC}" destId="{A1B310DF-72B4-4632-8E41-42DC329B7041}" srcOrd="0" destOrd="0" parTransId="{C6E1103F-0B53-4980-A0C8-F55D2B9D94B5}" sibTransId="{F16BD3F1-A883-40C1-A3A7-9823FA6AEAD7}"/>
    <dgm:cxn modelId="{DDA7BD4F-43B5-4A7F-8DFC-D075E1911D60}" type="presOf" srcId="{0533BB99-C123-4567-9ABE-BC7BCFBF05EC}" destId="{5F936358-ABF7-49AD-AFD0-2AC00139601A}" srcOrd="0" destOrd="0" presId="urn:microsoft.com/office/officeart/2005/8/layout/hList1"/>
    <dgm:cxn modelId="{9079A5F6-8B52-413A-BA8B-E5FF798A5B32}" srcId="{959F5C3A-F35B-4687-9D20-C05F647DE70D}" destId="{2E33F5AC-751D-4FB6-AEB5-4912CEF7E619}" srcOrd="0" destOrd="0" parTransId="{800EE441-B726-4958-92FA-EC5610AA4AC2}" sibTransId="{FAAFC0F7-20EA-4672-9351-5C9E50229B75}"/>
    <dgm:cxn modelId="{86723E4A-50CD-48E9-B72F-F8518687ABCD}" type="presOf" srcId="{828A48B9-937C-4C88-80B9-E809A980DDB5}" destId="{AAAB238E-3929-4AA3-9C0C-7396739702D2}" srcOrd="0" destOrd="0" presId="urn:microsoft.com/office/officeart/2005/8/layout/hList1"/>
    <dgm:cxn modelId="{34A07DDF-6E7F-4FCC-8865-64F544B74AC8}" srcId="{F490544D-196E-49B5-9239-2ABE236A3326}" destId="{26DF4EBC-44C6-4FAB-860B-84BDA1558D5B}" srcOrd="0" destOrd="0" parTransId="{8C13DE4E-B3C2-4DDD-AD16-A17B923F0D79}" sibTransId="{362EA987-C2E6-4EEE-9E4E-18DC073DBFCD}"/>
    <dgm:cxn modelId="{3F648C70-E50D-4A80-AD5D-D6FEBBB34F6E}" type="presOf" srcId="{2E33F5AC-751D-4FB6-AEB5-4912CEF7E619}" destId="{F3666705-D9DC-4337-8C6B-4429822564A5}" srcOrd="0" destOrd="0" presId="urn:microsoft.com/office/officeart/2005/8/layout/hList1"/>
    <dgm:cxn modelId="{4710113B-9959-4577-A7FD-AAA298AB1945}" srcId="{828A48B9-937C-4C88-80B9-E809A980DDB5}" destId="{0533BB99-C123-4567-9ABE-BC7BCFBF05EC}" srcOrd="3" destOrd="0" parTransId="{A4FDD36E-E5B1-41E5-91F1-012BEFB76C60}" sibTransId="{8290F47B-BB40-45BA-9131-CA55869C2097}"/>
    <dgm:cxn modelId="{71159253-CC44-4650-B78B-45771013CE7B}" type="presParOf" srcId="{AAAB238E-3929-4AA3-9C0C-7396739702D2}" destId="{EAB6A853-38D2-4078-9629-CABEF00F339A}" srcOrd="0" destOrd="0" presId="urn:microsoft.com/office/officeart/2005/8/layout/hList1"/>
    <dgm:cxn modelId="{1410EB8D-2818-4948-8381-AB0EE5409E3E}" type="presParOf" srcId="{EAB6A853-38D2-4078-9629-CABEF00F339A}" destId="{44DBEFFB-35AB-405C-8B6F-51330E323F82}" srcOrd="0" destOrd="0" presId="urn:microsoft.com/office/officeart/2005/8/layout/hList1"/>
    <dgm:cxn modelId="{4C365EFD-81FE-4BB9-9646-1603CD5C256C}" type="presParOf" srcId="{EAB6A853-38D2-4078-9629-CABEF00F339A}" destId="{41882196-39DD-4F64-BC81-C4822D3311FE}" srcOrd="1" destOrd="0" presId="urn:microsoft.com/office/officeart/2005/8/layout/hList1"/>
    <dgm:cxn modelId="{C474389C-1E20-41A2-BEA6-5FC2DCCA3D02}" type="presParOf" srcId="{AAAB238E-3929-4AA3-9C0C-7396739702D2}" destId="{95A7E1B7-70FB-4854-AC23-06BCBD3405D2}" srcOrd="1" destOrd="0" presId="urn:microsoft.com/office/officeart/2005/8/layout/hList1"/>
    <dgm:cxn modelId="{AAD665BB-7121-48AD-9683-B0FADA8DEDEE}" type="presParOf" srcId="{AAAB238E-3929-4AA3-9C0C-7396739702D2}" destId="{D73BDE80-B186-4CAB-B58E-C29D1D42FF8D}" srcOrd="2" destOrd="0" presId="urn:microsoft.com/office/officeart/2005/8/layout/hList1"/>
    <dgm:cxn modelId="{FC32CE48-586B-49CF-9460-51977AAB9FE7}" type="presParOf" srcId="{D73BDE80-B186-4CAB-B58E-C29D1D42FF8D}" destId="{1C2300C1-93C5-473F-8801-41505F137E15}" srcOrd="0" destOrd="0" presId="urn:microsoft.com/office/officeart/2005/8/layout/hList1"/>
    <dgm:cxn modelId="{A4F40392-07CF-4CFD-B584-502D1A96CBCF}" type="presParOf" srcId="{D73BDE80-B186-4CAB-B58E-C29D1D42FF8D}" destId="{26A9351E-E501-4DA7-9647-77AF8ACE8C13}" srcOrd="1" destOrd="0" presId="urn:microsoft.com/office/officeart/2005/8/layout/hList1"/>
    <dgm:cxn modelId="{793D2A20-2010-4348-82C6-CAB694D91CB3}" type="presParOf" srcId="{AAAB238E-3929-4AA3-9C0C-7396739702D2}" destId="{6FC758A6-4ED6-417B-B533-D6BEE5385B81}" srcOrd="3" destOrd="0" presId="urn:microsoft.com/office/officeart/2005/8/layout/hList1"/>
    <dgm:cxn modelId="{8F65DD75-5180-4342-988E-07096BD82886}" type="presParOf" srcId="{AAAB238E-3929-4AA3-9C0C-7396739702D2}" destId="{AD4111DF-EDB5-45B2-B66A-D801D4570E35}" srcOrd="4" destOrd="0" presId="urn:microsoft.com/office/officeart/2005/8/layout/hList1"/>
    <dgm:cxn modelId="{B91D6652-6EB9-4F89-AFA8-39A15C31BCAF}" type="presParOf" srcId="{AD4111DF-EDB5-45B2-B66A-D801D4570E35}" destId="{C50CDB30-09A8-4C72-B53B-49521CC7DAE8}" srcOrd="0" destOrd="0" presId="urn:microsoft.com/office/officeart/2005/8/layout/hList1"/>
    <dgm:cxn modelId="{302C6C58-B046-40E2-8ABE-31C607A7DEE3}" type="presParOf" srcId="{AD4111DF-EDB5-45B2-B66A-D801D4570E35}" destId="{F3666705-D9DC-4337-8C6B-4429822564A5}" srcOrd="1" destOrd="0" presId="urn:microsoft.com/office/officeart/2005/8/layout/hList1"/>
    <dgm:cxn modelId="{4094D372-D0CF-4582-B6C0-A4544B5E90BA}" type="presParOf" srcId="{AAAB238E-3929-4AA3-9C0C-7396739702D2}" destId="{B05C4938-F55E-47D3-8704-3369F2F514C9}" srcOrd="5" destOrd="0" presId="urn:microsoft.com/office/officeart/2005/8/layout/hList1"/>
    <dgm:cxn modelId="{2D431312-36E9-4C44-9E18-AFC4D16C6D92}" type="presParOf" srcId="{AAAB238E-3929-4AA3-9C0C-7396739702D2}" destId="{BB337266-F837-41AF-B20D-72922F187D5D}" srcOrd="6" destOrd="0" presId="urn:microsoft.com/office/officeart/2005/8/layout/hList1"/>
    <dgm:cxn modelId="{ABAD805F-E20A-4998-888C-28760B2A22EC}" type="presParOf" srcId="{BB337266-F837-41AF-B20D-72922F187D5D}" destId="{5F936358-ABF7-49AD-AFD0-2AC00139601A}" srcOrd="0" destOrd="0" presId="urn:microsoft.com/office/officeart/2005/8/layout/hList1"/>
    <dgm:cxn modelId="{43AED8EF-B6D1-4E71-944C-1DDF28020AD2}" type="presParOf" srcId="{BB337266-F837-41AF-B20D-72922F187D5D}" destId="{71717432-1B2B-4C4C-99B3-231EC511EDFA}" srcOrd="1" destOrd="0" presId="urn:microsoft.com/office/officeart/2005/8/layout/h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4DBEFFB-35AB-405C-8B6F-51330E323F82}">
      <dsp:nvSpPr>
        <dsp:cNvPr id="0" name=""/>
        <dsp:cNvSpPr/>
      </dsp:nvSpPr>
      <dsp:spPr>
        <a:xfrm>
          <a:off x="4240" y="72099"/>
          <a:ext cx="2549574" cy="547200"/>
        </a:xfrm>
        <a:prstGeom prst="rect">
          <a:avLst/>
        </a:prstGeom>
        <a:solidFill>
          <a:schemeClr val="accent1">
            <a:hueOff val="0"/>
            <a:satOff val="0"/>
            <a:lumOff val="0"/>
            <a:alphaOff val="0"/>
          </a:schemeClr>
        </a:solidFill>
        <a:ln w="1079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5128" tIns="77216" rIns="135128" bIns="77216" numCol="1" spcCol="1270" anchor="ctr" anchorCtr="0">
          <a:noAutofit/>
        </a:bodyPr>
        <a:lstStyle/>
        <a:p>
          <a:pPr lvl="0" algn="ctr" defTabSz="844550">
            <a:lnSpc>
              <a:spcPct val="90000"/>
            </a:lnSpc>
            <a:spcBef>
              <a:spcPct val="0"/>
            </a:spcBef>
            <a:spcAft>
              <a:spcPct val="35000"/>
            </a:spcAft>
          </a:pPr>
          <a:r>
            <a:rPr lang="nb-NO" sz="1900" kern="1200" dirty="0" smtClean="0">
              <a:solidFill>
                <a:schemeClr val="bg1"/>
              </a:solidFill>
            </a:rPr>
            <a:t>Load balancing</a:t>
          </a:r>
          <a:endParaRPr lang="en-US" sz="1900" kern="1200" dirty="0">
            <a:solidFill>
              <a:schemeClr val="bg1"/>
            </a:solidFill>
          </a:endParaRPr>
        </a:p>
      </dsp:txBody>
      <dsp:txXfrm>
        <a:off x="4240" y="72099"/>
        <a:ext cx="2549574" cy="547200"/>
      </dsp:txXfrm>
    </dsp:sp>
    <dsp:sp modelId="{41882196-39DD-4F64-BC81-C4822D3311FE}">
      <dsp:nvSpPr>
        <dsp:cNvPr id="0" name=""/>
        <dsp:cNvSpPr/>
      </dsp:nvSpPr>
      <dsp:spPr>
        <a:xfrm>
          <a:off x="4240" y="619299"/>
          <a:ext cx="2549574" cy="1434262"/>
        </a:xfrm>
        <a:prstGeom prst="rect">
          <a:avLst/>
        </a:prstGeom>
        <a:solidFill>
          <a:schemeClr val="accent1">
            <a:alpha val="90000"/>
            <a:tint val="40000"/>
            <a:hueOff val="0"/>
            <a:satOff val="0"/>
            <a:lumOff val="0"/>
            <a:alphaOff val="0"/>
          </a:schemeClr>
        </a:solidFill>
        <a:ln w="10795"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1346" tIns="101346" rIns="135128" bIns="152019" numCol="1" spcCol="1270" anchor="t" anchorCtr="0">
          <a:noAutofit/>
        </a:bodyPr>
        <a:lstStyle/>
        <a:p>
          <a:pPr marL="171450" lvl="1" indent="-171450" algn="l" defTabSz="844550">
            <a:lnSpc>
              <a:spcPct val="90000"/>
            </a:lnSpc>
            <a:spcBef>
              <a:spcPct val="0"/>
            </a:spcBef>
            <a:spcAft>
              <a:spcPct val="15000"/>
            </a:spcAft>
            <a:buChar char="••"/>
          </a:pPr>
          <a:r>
            <a:rPr lang="nb-NO" sz="1900" kern="1200" dirty="0" smtClean="0"/>
            <a:t>Content Submission Service (CSS) distributes items to flows</a:t>
          </a:r>
          <a:endParaRPr lang="en-US" sz="1900" kern="1200" dirty="0"/>
        </a:p>
      </dsp:txBody>
      <dsp:txXfrm>
        <a:off x="4240" y="619299"/>
        <a:ext cx="2549574" cy="1434262"/>
      </dsp:txXfrm>
    </dsp:sp>
    <dsp:sp modelId="{1C2300C1-93C5-473F-8801-41505F137E15}">
      <dsp:nvSpPr>
        <dsp:cNvPr id="0" name=""/>
        <dsp:cNvSpPr/>
      </dsp:nvSpPr>
      <dsp:spPr>
        <a:xfrm>
          <a:off x="2910755" y="72099"/>
          <a:ext cx="2549574" cy="547200"/>
        </a:xfrm>
        <a:prstGeom prst="rect">
          <a:avLst/>
        </a:prstGeom>
        <a:solidFill>
          <a:schemeClr val="accent1">
            <a:hueOff val="0"/>
            <a:satOff val="0"/>
            <a:lumOff val="0"/>
            <a:alphaOff val="0"/>
          </a:schemeClr>
        </a:solidFill>
        <a:ln w="1079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5128" tIns="77216" rIns="135128" bIns="77216" numCol="1" spcCol="1270" anchor="ctr" anchorCtr="0">
          <a:noAutofit/>
        </a:bodyPr>
        <a:lstStyle/>
        <a:p>
          <a:pPr lvl="0" algn="ctr" defTabSz="844550">
            <a:lnSpc>
              <a:spcPct val="90000"/>
            </a:lnSpc>
            <a:spcBef>
              <a:spcPct val="0"/>
            </a:spcBef>
            <a:spcAft>
              <a:spcPct val="35000"/>
            </a:spcAft>
          </a:pPr>
          <a:r>
            <a:rPr lang="nb-NO" sz="1900" kern="1200" dirty="0" smtClean="0">
              <a:solidFill>
                <a:schemeClr val="bg1"/>
              </a:solidFill>
            </a:rPr>
            <a:t>Scale</a:t>
          </a:r>
          <a:endParaRPr lang="en-US" sz="1900" kern="1200" dirty="0">
            <a:solidFill>
              <a:schemeClr val="bg1"/>
            </a:solidFill>
          </a:endParaRPr>
        </a:p>
      </dsp:txBody>
      <dsp:txXfrm>
        <a:off x="2910755" y="72099"/>
        <a:ext cx="2549574" cy="547200"/>
      </dsp:txXfrm>
    </dsp:sp>
    <dsp:sp modelId="{26A9351E-E501-4DA7-9647-77AF8ACE8C13}">
      <dsp:nvSpPr>
        <dsp:cNvPr id="0" name=""/>
        <dsp:cNvSpPr/>
      </dsp:nvSpPr>
      <dsp:spPr>
        <a:xfrm>
          <a:off x="2910755" y="619299"/>
          <a:ext cx="2549574" cy="1434262"/>
        </a:xfrm>
        <a:prstGeom prst="rect">
          <a:avLst/>
        </a:prstGeom>
        <a:solidFill>
          <a:schemeClr val="accent1">
            <a:alpha val="90000"/>
            <a:tint val="40000"/>
            <a:hueOff val="0"/>
            <a:satOff val="0"/>
            <a:lumOff val="0"/>
            <a:alphaOff val="0"/>
          </a:schemeClr>
        </a:solidFill>
        <a:ln w="10795"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1346" tIns="101346" rIns="135128" bIns="152019" numCol="1" spcCol="1270" anchor="t" anchorCtr="0">
          <a:noAutofit/>
        </a:bodyPr>
        <a:lstStyle/>
        <a:p>
          <a:pPr marL="171450" lvl="1" indent="-171450" algn="l" defTabSz="844550">
            <a:lnSpc>
              <a:spcPct val="90000"/>
            </a:lnSpc>
            <a:spcBef>
              <a:spcPct val="0"/>
            </a:spcBef>
            <a:spcAft>
              <a:spcPct val="15000"/>
            </a:spcAft>
            <a:buChar char="••"/>
          </a:pPr>
          <a:r>
            <a:rPr lang="nb-NO" sz="1900" kern="1200" dirty="0" smtClean="0"/>
            <a:t>#CPU cores determine #Flows </a:t>
          </a:r>
          <a:endParaRPr lang="en-US" sz="1900" kern="1200" dirty="0"/>
        </a:p>
      </dsp:txBody>
      <dsp:txXfrm>
        <a:off x="2910755" y="619299"/>
        <a:ext cx="2549574" cy="1434262"/>
      </dsp:txXfrm>
    </dsp:sp>
    <dsp:sp modelId="{C50CDB30-09A8-4C72-B53B-49521CC7DAE8}">
      <dsp:nvSpPr>
        <dsp:cNvPr id="0" name=""/>
        <dsp:cNvSpPr/>
      </dsp:nvSpPr>
      <dsp:spPr>
        <a:xfrm>
          <a:off x="5817270" y="72099"/>
          <a:ext cx="2549574" cy="547200"/>
        </a:xfrm>
        <a:prstGeom prst="rect">
          <a:avLst/>
        </a:prstGeom>
        <a:solidFill>
          <a:schemeClr val="accent1">
            <a:hueOff val="0"/>
            <a:satOff val="0"/>
            <a:lumOff val="0"/>
            <a:alphaOff val="0"/>
          </a:schemeClr>
        </a:solidFill>
        <a:ln w="1079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5128" tIns="77216" rIns="135128" bIns="77216" numCol="1" spcCol="1270" anchor="ctr" anchorCtr="0">
          <a:noAutofit/>
        </a:bodyPr>
        <a:lstStyle/>
        <a:p>
          <a:pPr lvl="0" algn="ctr" defTabSz="844550">
            <a:lnSpc>
              <a:spcPct val="90000"/>
            </a:lnSpc>
            <a:spcBef>
              <a:spcPct val="0"/>
            </a:spcBef>
            <a:spcAft>
              <a:spcPct val="35000"/>
            </a:spcAft>
          </a:pPr>
          <a:r>
            <a:rPr lang="nb-NO" sz="1900" kern="1200" dirty="0" smtClean="0">
              <a:solidFill>
                <a:schemeClr val="bg1"/>
              </a:solidFill>
            </a:rPr>
            <a:t>High availability</a:t>
          </a:r>
          <a:endParaRPr lang="en-US" sz="1900" kern="1200" dirty="0">
            <a:solidFill>
              <a:schemeClr val="bg1"/>
            </a:solidFill>
          </a:endParaRPr>
        </a:p>
      </dsp:txBody>
      <dsp:txXfrm>
        <a:off x="5817270" y="72099"/>
        <a:ext cx="2549574" cy="547200"/>
      </dsp:txXfrm>
    </dsp:sp>
    <dsp:sp modelId="{F3666705-D9DC-4337-8C6B-4429822564A5}">
      <dsp:nvSpPr>
        <dsp:cNvPr id="0" name=""/>
        <dsp:cNvSpPr/>
      </dsp:nvSpPr>
      <dsp:spPr>
        <a:xfrm>
          <a:off x="5817270" y="619299"/>
          <a:ext cx="2549574" cy="1434262"/>
        </a:xfrm>
        <a:prstGeom prst="rect">
          <a:avLst/>
        </a:prstGeom>
        <a:solidFill>
          <a:schemeClr val="accent1">
            <a:alpha val="90000"/>
            <a:tint val="40000"/>
            <a:hueOff val="0"/>
            <a:satOff val="0"/>
            <a:lumOff val="0"/>
            <a:alphaOff val="0"/>
          </a:schemeClr>
        </a:solidFill>
        <a:ln w="10795"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1346" tIns="101346" rIns="135128" bIns="152019" numCol="1" spcCol="1270" anchor="t" anchorCtr="0">
          <a:noAutofit/>
        </a:bodyPr>
        <a:lstStyle/>
        <a:p>
          <a:pPr marL="171450" lvl="1" indent="-171450" algn="l" defTabSz="844550">
            <a:lnSpc>
              <a:spcPct val="90000"/>
            </a:lnSpc>
            <a:spcBef>
              <a:spcPct val="0"/>
            </a:spcBef>
            <a:spcAft>
              <a:spcPct val="15000"/>
            </a:spcAft>
            <a:buChar char="••"/>
          </a:pPr>
          <a:r>
            <a:rPr lang="nb-NO" sz="1900" kern="1200" dirty="0" smtClean="0"/>
            <a:t>Crawler can fail over to another CSS endpoint</a:t>
          </a:r>
          <a:endParaRPr lang="en-US" sz="1900" kern="1200" dirty="0"/>
        </a:p>
      </dsp:txBody>
      <dsp:txXfrm>
        <a:off x="5817270" y="619299"/>
        <a:ext cx="2549574" cy="1434262"/>
      </dsp:txXfrm>
    </dsp:sp>
    <dsp:sp modelId="{5F936358-ABF7-49AD-AFD0-2AC00139601A}">
      <dsp:nvSpPr>
        <dsp:cNvPr id="0" name=""/>
        <dsp:cNvSpPr/>
      </dsp:nvSpPr>
      <dsp:spPr>
        <a:xfrm>
          <a:off x="8723785" y="72099"/>
          <a:ext cx="2549574" cy="547200"/>
        </a:xfrm>
        <a:prstGeom prst="rect">
          <a:avLst/>
        </a:prstGeom>
        <a:solidFill>
          <a:schemeClr val="accent1">
            <a:hueOff val="0"/>
            <a:satOff val="0"/>
            <a:lumOff val="0"/>
            <a:alphaOff val="0"/>
          </a:schemeClr>
        </a:solidFill>
        <a:ln w="1079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5128" tIns="77216" rIns="135128" bIns="77216" numCol="1" spcCol="1270" anchor="ctr" anchorCtr="0">
          <a:noAutofit/>
        </a:bodyPr>
        <a:lstStyle/>
        <a:p>
          <a:pPr lvl="0" algn="ctr" defTabSz="844550">
            <a:lnSpc>
              <a:spcPct val="90000"/>
            </a:lnSpc>
            <a:spcBef>
              <a:spcPct val="0"/>
            </a:spcBef>
            <a:spcAft>
              <a:spcPct val="35000"/>
            </a:spcAft>
          </a:pPr>
          <a:r>
            <a:rPr lang="nb-NO" sz="1900" kern="1200" dirty="0" smtClean="0">
              <a:solidFill>
                <a:schemeClr val="bg1"/>
              </a:solidFill>
            </a:rPr>
            <a:t>Error handling</a:t>
          </a:r>
          <a:endParaRPr lang="en-US" sz="1900" kern="1200" dirty="0">
            <a:solidFill>
              <a:schemeClr val="bg1"/>
            </a:solidFill>
          </a:endParaRPr>
        </a:p>
      </dsp:txBody>
      <dsp:txXfrm>
        <a:off x="8723785" y="72099"/>
        <a:ext cx="2549574" cy="547200"/>
      </dsp:txXfrm>
    </dsp:sp>
    <dsp:sp modelId="{71717432-1B2B-4C4C-99B3-231EC511EDFA}">
      <dsp:nvSpPr>
        <dsp:cNvPr id="0" name=""/>
        <dsp:cNvSpPr/>
      </dsp:nvSpPr>
      <dsp:spPr>
        <a:xfrm>
          <a:off x="8723785" y="619299"/>
          <a:ext cx="2549574" cy="1434262"/>
        </a:xfrm>
        <a:prstGeom prst="rect">
          <a:avLst/>
        </a:prstGeom>
        <a:solidFill>
          <a:schemeClr val="accent1">
            <a:alpha val="90000"/>
            <a:tint val="40000"/>
            <a:hueOff val="0"/>
            <a:satOff val="0"/>
            <a:lumOff val="0"/>
            <a:alphaOff val="0"/>
          </a:schemeClr>
        </a:solidFill>
        <a:ln w="10795"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1346" tIns="101346" rIns="135128" bIns="152019" numCol="1" spcCol="1270" anchor="t" anchorCtr="0">
          <a:noAutofit/>
        </a:bodyPr>
        <a:lstStyle/>
        <a:p>
          <a:pPr marL="171450" lvl="1" indent="-171450" algn="l" defTabSz="844550">
            <a:lnSpc>
              <a:spcPct val="90000"/>
            </a:lnSpc>
            <a:spcBef>
              <a:spcPct val="0"/>
            </a:spcBef>
            <a:spcAft>
              <a:spcPct val="15000"/>
            </a:spcAft>
            <a:buChar char="••"/>
          </a:pPr>
          <a:r>
            <a:rPr lang="nb-NO" sz="1900" kern="1200" dirty="0" smtClean="0"/>
            <a:t>Failures are retried (see failures in the Crawl Log)</a:t>
          </a:r>
          <a:endParaRPr lang="en-US" sz="1900" kern="1200" dirty="0"/>
        </a:p>
      </dsp:txBody>
      <dsp:txXfrm>
        <a:off x="8723785" y="619299"/>
        <a:ext cx="2549574" cy="1434262"/>
      </dsp:txXfrm>
    </dsp:sp>
  </dsp:spTree>
</dsp:drawing>
</file>

<file path=ppt/diagrams/layout1.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6" name="Header Placeholder 5"/>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r>
              <a:rPr lang="en-US" dirty="0"/>
              <a:t>SPC2012 </a:t>
            </a:r>
            <a:r>
              <a:rPr lang="en-US"/>
              <a:t>- </a:t>
            </a:r>
            <a:r>
              <a:rPr lang="en-US" smtClean="0"/>
              <a:t>Developer</a:t>
            </a:r>
            <a:endParaRPr lang="en-US" dirty="0"/>
          </a:p>
          <a:p>
            <a:endParaRPr lang="en-US" dirty="0">
              <a:latin typeface="Segoe UI" pitchFamily="34" charset="0"/>
            </a:endParaRPr>
          </a:p>
        </p:txBody>
      </p:sp>
      <p:sp>
        <p:nvSpPr>
          <p:cNvPr id="7" name="Date Placeholder 6"/>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DE219B1A-AE41-483B-A766-69B9363DDA6A}" type="datetimeFigureOut">
              <a:rPr lang="en-US" smtClean="0">
                <a:latin typeface="Segoe UI" pitchFamily="34" charset="0"/>
              </a:rPr>
              <a:t>12/6/2012</a:t>
            </a:fld>
            <a:endParaRPr lang="en-US" dirty="0">
              <a:latin typeface="Segoe UI" pitchFamily="34" charset="0"/>
            </a:endParaRPr>
          </a:p>
        </p:txBody>
      </p:sp>
      <p:sp>
        <p:nvSpPr>
          <p:cNvPr id="8" name="Footer Placeholder 7"/>
          <p:cNvSpPr>
            <a:spLocks noGrp="1"/>
          </p:cNvSpPr>
          <p:nvPr>
            <p:ph type="ftr" sz="quarter" idx="2"/>
          </p:nvPr>
        </p:nvSpPr>
        <p:spPr>
          <a:xfrm>
            <a:off x="0" y="8685213"/>
            <a:ext cx="5795010" cy="332434"/>
          </a:xfrm>
          <a:prstGeom prst="rect">
            <a:avLst/>
          </a:prstGeom>
        </p:spPr>
        <p:txBody>
          <a:bodyPr vert="horz" lIns="91440" tIns="45720" rIns="91440" bIns="45720" rtlCol="0" anchor="b"/>
          <a:lstStyle>
            <a:lvl1pPr algn="l">
              <a:defRPr sz="1200"/>
            </a:lvl1pPr>
          </a:lstStyle>
          <a:p>
            <a:pPr marL="398463" defTabSz="914099" eaLnBrk="0" hangingPunct="0"/>
            <a:r>
              <a:rPr lang="en-US" sz="400" dirty="0">
                <a:gradFill>
                  <a:gsLst>
                    <a:gs pos="0">
                      <a:schemeClr val="tx1"/>
                    </a:gs>
                    <a:gs pos="100000">
                      <a:schemeClr val="tx1"/>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marL="398463" defTabSz="914099" eaLnBrk="0" hangingPunct="0"/>
            <a:r>
              <a:rPr lang="en-US" sz="400" dirty="0">
                <a:gradFill>
                  <a:gsLst>
                    <a:gs pos="0">
                      <a:schemeClr val="tx1"/>
                    </a:gs>
                    <a:gs pos="100000">
                      <a:schemeClr val="tx1"/>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a:t>
            </a:r>
            <a:r>
              <a:rPr lang="en-US" sz="400" dirty="0" smtClean="0">
                <a:gradFill>
                  <a:gsLst>
                    <a:gs pos="0">
                      <a:schemeClr val="tx1"/>
                    </a:gs>
                    <a:gs pos="100000">
                      <a:schemeClr val="tx1"/>
                    </a:gs>
                  </a:gsLst>
                  <a:lin ang="5400000" scaled="0"/>
                </a:gradFill>
                <a:latin typeface="Segoe UI" pitchFamily="34" charset="0"/>
                <a:ea typeface="Segoe UI" pitchFamily="34" charset="0"/>
                <a:cs typeface="Segoe UI" pitchFamily="34" charset="0"/>
              </a:rPr>
              <a:t>part </a:t>
            </a:r>
            <a:r>
              <a:rPr lang="en-US" sz="400" dirty="0">
                <a:gradFill>
                  <a:gsLst>
                    <a:gs pos="0">
                      <a:schemeClr val="tx1"/>
                    </a:gs>
                    <a:gs pos="100000">
                      <a:schemeClr val="tx1"/>
                    </a:gs>
                  </a:gsLst>
                  <a:lin ang="5400000" scaled="0"/>
                </a:gradFill>
                <a:latin typeface="Segoe UI" pitchFamily="34" charset="0"/>
                <a:ea typeface="Segoe UI" pitchFamily="34" charset="0"/>
                <a:cs typeface="Segoe UI" pitchFamily="34" charset="0"/>
              </a:rPr>
              <a:t>of Microsoft, and Microsoft cannot guarantee the accuracy of any information provided after the date of this presentation.  MICROSOFT MAKES NO WARRANTIES, EXPRESS, IMPLIED OR STATUTORY, AS TO THE INFORMATION IN THIS PRESENTATION</a:t>
            </a:r>
            <a:r>
              <a:rPr lang="en-US" sz="400" dirty="0" smtClean="0">
                <a:gradFill>
                  <a:gsLst>
                    <a:gs pos="0">
                      <a:schemeClr val="tx1"/>
                    </a:gs>
                    <a:gs pos="100000">
                      <a:schemeClr val="tx1"/>
                    </a:gs>
                  </a:gsLst>
                  <a:lin ang="5400000" scaled="0"/>
                </a:gradFill>
                <a:latin typeface="Segoe UI" pitchFamily="34" charset="0"/>
                <a:ea typeface="Segoe UI" pitchFamily="34" charset="0"/>
                <a:cs typeface="Segoe UI" pitchFamily="34" charset="0"/>
              </a:rPr>
              <a:t>.</a:t>
            </a:r>
            <a:endParaRPr lang="en-US" sz="400" dirty="0">
              <a:gradFill>
                <a:gsLst>
                  <a:gs pos="0">
                    <a:schemeClr val="tx1"/>
                  </a:gs>
                  <a:gs pos="100000">
                    <a:schemeClr val="tx1"/>
                  </a:gs>
                </a:gsLst>
                <a:lin ang="5400000" scaled="0"/>
              </a:gradFill>
              <a:latin typeface="Segoe UI" pitchFamily="34" charset="0"/>
              <a:ea typeface="Segoe UI" pitchFamily="34" charset="0"/>
              <a:cs typeface="Segoe UI" pitchFamily="34" charset="0"/>
            </a:endParaRPr>
          </a:p>
        </p:txBody>
      </p:sp>
      <p:sp>
        <p:nvSpPr>
          <p:cNvPr id="9" name="Slide Number Placeholder 8"/>
          <p:cNvSpPr>
            <a:spLocks noGrp="1"/>
          </p:cNvSpPr>
          <p:nvPr>
            <p:ph type="sldNum" sz="quarter" idx="3"/>
          </p:nvPr>
        </p:nvSpPr>
        <p:spPr>
          <a:xfrm>
            <a:off x="5783579" y="8685213"/>
            <a:ext cx="1072833" cy="457200"/>
          </a:xfrm>
          <a:prstGeom prst="rect">
            <a:avLst/>
          </a:prstGeom>
        </p:spPr>
        <p:txBody>
          <a:bodyPr vert="horz" lIns="91440" tIns="45720" rIns="91440" bIns="45720" rtlCol="0" anchor="b"/>
          <a:lstStyle>
            <a:lvl1pPr algn="r">
              <a:defRPr sz="1200"/>
            </a:lvl1pPr>
          </a:lstStyle>
          <a:p>
            <a:fld id="{0EC9E9D6-92A0-482B-A603-C9BA7FFB8190}" type="slidenum">
              <a:rPr lang="en-US" smtClean="0">
                <a:latin typeface="Segoe UI" pitchFamily="34" charset="0"/>
              </a:rPr>
              <a:t>‹#›</a:t>
            </a:fld>
            <a:endParaRPr lang="en-US" dirty="0">
              <a:latin typeface="Segoe UI" pitchFamily="34" charset="0"/>
            </a:endParaRPr>
          </a:p>
        </p:txBody>
      </p:sp>
    </p:spTree>
    <p:extLst>
      <p:ext uri="{BB962C8B-B14F-4D97-AF65-F5344CB8AC3E}">
        <p14:creationId xmlns:p14="http://schemas.microsoft.com/office/powerpoint/2010/main" val="3904595630"/>
      </p:ext>
    </p:extLst>
  </p:cSld>
  <p:clrMap bg1="lt1" tx1="dk1" bg2="lt2" tx2="dk2" accent1="accent1" accent2="accent2" accent3="accent3" accent4="accent4" accent5="accent5" accent6="accent6" hlink="hlink" folHlink="folHlink"/>
  <p:hf/>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 name="Header Placeholder 7"/>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Segoe UI" pitchFamily="34" charset="0"/>
              </a:defRPr>
            </a:lvl1pPr>
          </a:lstStyle>
          <a:p>
            <a:r>
              <a:rPr lang="en-US" dirty="0" smtClean="0"/>
              <a:t>SPC2012 - Developer</a:t>
            </a:r>
            <a:endParaRPr lang="en-US" dirty="0"/>
          </a:p>
        </p:txBody>
      </p:sp>
      <p:sp>
        <p:nvSpPr>
          <p:cNvPr id="9" name="Slide Image Placeholder 8"/>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10" name="Footer Placeholder 9"/>
          <p:cNvSpPr>
            <a:spLocks noGrp="1"/>
          </p:cNvSpPr>
          <p:nvPr>
            <p:ph type="ftr" sz="quarter" idx="4"/>
          </p:nvPr>
        </p:nvSpPr>
        <p:spPr>
          <a:xfrm>
            <a:off x="0" y="8686800"/>
            <a:ext cx="5920740" cy="355964"/>
          </a:xfrm>
          <a:prstGeom prst="rect">
            <a:avLst/>
          </a:prstGeom>
        </p:spPr>
        <p:txBody>
          <a:bodyPr vert="horz" lIns="91440" tIns="45720" rIns="91440" bIns="45720" rtlCol="0" anchor="b"/>
          <a:lstStyle>
            <a:lvl1pPr marL="571500" indent="0" algn="l">
              <a:defRPr sz="1200"/>
            </a:lvl1pPr>
          </a:lstStyle>
          <a:p>
            <a:pPr defTabSz="914099" eaLnBrk="0" hangingPunct="0"/>
            <a:r>
              <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14099" eaLnBrk="0" hangingPunct="0"/>
            <a:r>
              <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
        <p:nvSpPr>
          <p:cNvPr id="11" name="Date Placeholder 10"/>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Segoe UI" pitchFamily="34" charset="0"/>
              </a:defRPr>
            </a:lvl1pPr>
          </a:lstStyle>
          <a:p>
            <a:fld id="{D51B1278-D92B-4AF3-A9C1-71DD298190CE}" type="datetimeFigureOut">
              <a:rPr lang="en-US" smtClean="0"/>
              <a:pPr/>
              <a:t>12/6/2012</a:t>
            </a:fld>
            <a:endParaRPr lang="en-US" dirty="0"/>
          </a:p>
        </p:txBody>
      </p:sp>
      <p:sp>
        <p:nvSpPr>
          <p:cNvPr id="12" name="Notes Placeholder 11"/>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3" name="Slide Number Placeholder 12"/>
          <p:cNvSpPr>
            <a:spLocks noGrp="1"/>
          </p:cNvSpPr>
          <p:nvPr>
            <p:ph type="sldNum" sz="quarter" idx="5"/>
          </p:nvPr>
        </p:nvSpPr>
        <p:spPr>
          <a:xfrm>
            <a:off x="5909309" y="8685213"/>
            <a:ext cx="947103" cy="457200"/>
          </a:xfrm>
          <a:prstGeom prst="rect">
            <a:avLst/>
          </a:prstGeom>
        </p:spPr>
        <p:txBody>
          <a:bodyPr vert="horz" lIns="91440" tIns="45720" rIns="91440" bIns="45720" rtlCol="0" anchor="b"/>
          <a:lstStyle>
            <a:lvl1pPr algn="r">
              <a:defRPr sz="1200">
                <a:latin typeface="Segoe UI" pitchFamily="34" charset="0"/>
              </a:defRPr>
            </a:lvl1pPr>
          </a:lstStyle>
          <a:p>
            <a:fld id="{B4008EB6-D09E-4580-8CD6-DDB14511944F}" type="slidenum">
              <a:rPr lang="en-US" smtClean="0"/>
              <a:pPr/>
              <a:t>‹#›</a:t>
            </a:fld>
            <a:endParaRPr lang="en-US" dirty="0"/>
          </a:p>
        </p:txBody>
      </p:sp>
    </p:spTree>
    <p:extLst>
      <p:ext uri="{BB962C8B-B14F-4D97-AF65-F5344CB8AC3E}">
        <p14:creationId xmlns:p14="http://schemas.microsoft.com/office/powerpoint/2010/main" val="2624648265"/>
      </p:ext>
    </p:extLst>
  </p:cSld>
  <p:clrMap bg1="lt1" tx1="dk1" bg2="lt2" tx2="dk2" accent1="accent1" accent2="accent2" accent3="accent3" accent4="accent4" accent5="accent5" accent6="accent6" hlink="hlink" folHlink="folHlink"/>
  <p:hf/>
  <p:notesStyle>
    <a:lvl1pPr marL="0" algn="l" defTabSz="932742" rtl="0" eaLnBrk="1" latinLnBrk="0" hangingPunct="1">
      <a:lnSpc>
        <a:spcPct val="90000"/>
      </a:lnSpc>
      <a:spcAft>
        <a:spcPts val="340"/>
      </a:spcAft>
      <a:defRPr sz="900" kern="1200">
        <a:solidFill>
          <a:schemeClr val="tx1"/>
        </a:solidFill>
        <a:latin typeface="Segoe UI Light" pitchFamily="34" charset="0"/>
        <a:ea typeface="+mn-ea"/>
        <a:cs typeface="+mn-cs"/>
      </a:defRPr>
    </a:lvl1pPr>
    <a:lvl2pPr marL="217262" indent="-107956"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2pPr>
    <a:lvl3pPr marL="334664" indent="-117403"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3pPr>
    <a:lvl4pPr marL="492551" indent="-149789"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4pPr>
    <a:lvl5pPr marL="627496" indent="-117403"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5pPr>
    <a:lvl6pPr marL="2331856" algn="l" defTabSz="932742" rtl="0" eaLnBrk="1" latinLnBrk="0" hangingPunct="1">
      <a:defRPr sz="1200" kern="1200">
        <a:solidFill>
          <a:schemeClr val="tx1"/>
        </a:solidFill>
        <a:latin typeface="+mn-lt"/>
        <a:ea typeface="+mn-ea"/>
        <a:cs typeface="+mn-cs"/>
      </a:defRPr>
    </a:lvl6pPr>
    <a:lvl7pPr marL="2798226" algn="l" defTabSz="932742" rtl="0" eaLnBrk="1" latinLnBrk="0" hangingPunct="1">
      <a:defRPr sz="1200" kern="1200">
        <a:solidFill>
          <a:schemeClr val="tx1"/>
        </a:solidFill>
        <a:latin typeface="+mn-lt"/>
        <a:ea typeface="+mn-ea"/>
        <a:cs typeface="+mn-cs"/>
      </a:defRPr>
    </a:lvl7pPr>
    <a:lvl8pPr marL="3264597" algn="l" defTabSz="932742" rtl="0" eaLnBrk="1" latinLnBrk="0" hangingPunct="1">
      <a:defRPr sz="1200" kern="1200">
        <a:solidFill>
          <a:schemeClr val="tx1"/>
        </a:solidFill>
        <a:latin typeface="+mn-lt"/>
        <a:ea typeface="+mn-ea"/>
        <a:cs typeface="+mn-cs"/>
      </a:defRPr>
    </a:lvl8pPr>
    <a:lvl9pPr marL="3730969" algn="l" defTabSz="932742"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r>
              <a:rPr lang="en-US" dirty="0" smtClean="0"/>
              <a:t>SPC2012 - Developer</a:t>
            </a:r>
            <a:endParaRPr lang="en-US" dirty="0"/>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9C921CCD-CD54-43E7-8264-E011CC13D76A}" type="datetime1">
              <a:rPr lang="en-US" smtClean="0"/>
              <a:t>12/6/2012</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1</a:t>
            </a:fld>
            <a:endParaRPr lang="en-US" dirty="0"/>
          </a:p>
        </p:txBody>
      </p:sp>
    </p:spTree>
    <p:extLst>
      <p:ext uri="{BB962C8B-B14F-4D97-AF65-F5344CB8AC3E}">
        <p14:creationId xmlns:p14="http://schemas.microsoft.com/office/powerpoint/2010/main" val="307552067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nb-NO" dirty="0" smtClean="0"/>
          </a:p>
        </p:txBody>
      </p:sp>
      <p:sp>
        <p:nvSpPr>
          <p:cNvPr id="4" name="Slide Number Placeholder 3"/>
          <p:cNvSpPr>
            <a:spLocks noGrp="1"/>
          </p:cNvSpPr>
          <p:nvPr>
            <p:ph type="sldNum" sz="quarter" idx="10"/>
          </p:nvPr>
        </p:nvSpPr>
        <p:spPr/>
        <p:txBody>
          <a:bodyPr/>
          <a:lstStyle/>
          <a:p>
            <a:fld id="{5DAEB940-442B-4C36-9EBD-87CE1A7E16CD}" type="slidenum">
              <a:rPr lang="nb-NO" smtClean="0"/>
              <a:t>17</a:t>
            </a:fld>
            <a:endParaRPr lang="nb-NO"/>
          </a:p>
        </p:txBody>
      </p:sp>
    </p:spTree>
    <p:extLst>
      <p:ext uri="{BB962C8B-B14F-4D97-AF65-F5344CB8AC3E}">
        <p14:creationId xmlns:p14="http://schemas.microsoft.com/office/powerpoint/2010/main" val="90689903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nb-NO" dirty="0"/>
          </a:p>
        </p:txBody>
      </p:sp>
      <p:sp>
        <p:nvSpPr>
          <p:cNvPr id="4" name="Slide Number Placeholder 3"/>
          <p:cNvSpPr>
            <a:spLocks noGrp="1"/>
          </p:cNvSpPr>
          <p:nvPr>
            <p:ph type="sldNum" sz="quarter" idx="10"/>
          </p:nvPr>
        </p:nvSpPr>
        <p:spPr/>
        <p:txBody>
          <a:bodyPr/>
          <a:lstStyle/>
          <a:p>
            <a:fld id="{5DAEB940-442B-4C36-9EBD-87CE1A7E16CD}" type="slidenum">
              <a:rPr lang="nb-NO" smtClean="0"/>
              <a:t>18</a:t>
            </a:fld>
            <a:endParaRPr lang="nb-NO"/>
          </a:p>
        </p:txBody>
      </p:sp>
    </p:spTree>
    <p:extLst>
      <p:ext uri="{BB962C8B-B14F-4D97-AF65-F5344CB8AC3E}">
        <p14:creationId xmlns:p14="http://schemas.microsoft.com/office/powerpoint/2010/main" val="300372439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smtClean="0"/>
              <a:t>TechReady12</a:t>
            </a:r>
            <a:endParaRPr lang="en-US" dirty="0"/>
          </a:p>
        </p:txBody>
      </p:sp>
      <p:sp>
        <p:nvSpPr>
          <p:cNvPr id="5" name="Date Placeholder 4"/>
          <p:cNvSpPr>
            <a:spLocks noGrp="1"/>
          </p:cNvSpPr>
          <p:nvPr>
            <p:ph type="dt" idx="11"/>
          </p:nvPr>
        </p:nvSpPr>
        <p:spPr/>
        <p:txBody>
          <a:bodyPr/>
          <a:lstStyle/>
          <a:p>
            <a:fld id="{912D1167-6375-49A0-897B-569F80ACDCFE}" type="datetime1">
              <a:rPr lang="en-US" smtClean="0"/>
              <a:t>12/6/2012</a:t>
            </a:fld>
            <a:endParaRPr lang="en-US" dirty="0"/>
          </a:p>
        </p:txBody>
      </p:sp>
      <p:sp>
        <p:nvSpPr>
          <p:cNvPr id="6" name="Footer Placeholder 5"/>
          <p:cNvSpPr>
            <a:spLocks noGrp="1"/>
          </p:cNvSpPr>
          <p:nvPr>
            <p:ph type="ftr" sz="quarter" idx="12"/>
          </p:nvPr>
        </p:nvSpPr>
        <p:spPr/>
        <p:txBody>
          <a:bodyPr/>
          <a:lstStyle/>
          <a:p>
            <a:r>
              <a:rPr lang="en-US" smtClean="0">
                <a:solidFill>
                  <a:srgbClr val="000000"/>
                </a:solidFill>
                <a:latin typeface="Segoe UI" pitchFamily="34" charset="0"/>
              </a:rPr>
              <a:t>© 2011 Microsoft Corporation. All rights reserved. Microsoft, Windows, Windows Vista and other product names are or may be registered trademarks and/or trademarks in the U.S. and/or other countries.</a:t>
            </a:r>
          </a:p>
          <a:p>
            <a:r>
              <a:rPr lang="en-US"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solidFill>
                  <a:srgbClr val="000000"/>
                </a:solidFill>
                <a:latin typeface="Segoe UI" pitchFamily="34" charset="0"/>
              </a:rPr>
            </a:br>
            <a:r>
              <a:rPr lang="en-US" smtClean="0">
                <a:solidFill>
                  <a:srgbClr val="000000"/>
                </a:solidFill>
                <a:latin typeface="Segoe UI" pitchFamily="34" charset="0"/>
              </a:rPr>
              <a:t>MICROSOFT MAKES NO WARRANTIES, EXPRESS, IMPLIED OR STATUTORY, AS TO THE INFORMATION IN THIS PRESENTATION.</a:t>
            </a:r>
            <a:endParaRPr lang="en-US" dirty="0" smtClean="0">
              <a:solidFill>
                <a:srgbClr val="000000"/>
              </a:solidFill>
              <a:latin typeface="Segoe UI" pitchFamily="34" charset="0"/>
            </a:endParaRPr>
          </a:p>
        </p:txBody>
      </p:sp>
      <p:sp>
        <p:nvSpPr>
          <p:cNvPr id="7" name="Slide Number Placeholder 6"/>
          <p:cNvSpPr>
            <a:spLocks noGrp="1"/>
          </p:cNvSpPr>
          <p:nvPr>
            <p:ph type="sldNum" sz="quarter" idx="13"/>
          </p:nvPr>
        </p:nvSpPr>
        <p:spPr/>
        <p:txBody>
          <a:bodyPr/>
          <a:lstStyle/>
          <a:p>
            <a:fld id="{8B263312-38AA-4E1E-B2B5-0F8F122B24FE}" type="slidenum">
              <a:rPr lang="en-US" smtClean="0"/>
              <a:pPr/>
              <a:t>21</a:t>
            </a:fld>
            <a:endParaRPr lang="en-US" dirty="0"/>
          </a:p>
        </p:txBody>
      </p:sp>
    </p:spTree>
    <p:extLst>
      <p:ext uri="{BB962C8B-B14F-4D97-AF65-F5344CB8AC3E}">
        <p14:creationId xmlns:p14="http://schemas.microsoft.com/office/powerpoint/2010/main" val="377006178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a:xfrm>
            <a:off x="0" y="0"/>
            <a:ext cx="2971800" cy="457200"/>
          </a:xfrm>
          <a:prstGeom prst="rect">
            <a:avLst/>
          </a:prstGeom>
        </p:spPr>
        <p:txBody>
          <a:bodyPr/>
          <a:lstStyle/>
          <a:p>
            <a:endParaRPr lang="en-US" dirty="0">
              <a:solidFill>
                <a:prstClr val="black"/>
              </a:solidFill>
            </a:endParaRPr>
          </a:p>
        </p:txBody>
      </p:sp>
      <p:sp>
        <p:nvSpPr>
          <p:cNvPr id="5" name="Date Placeholder 4"/>
          <p:cNvSpPr>
            <a:spLocks noGrp="1"/>
          </p:cNvSpPr>
          <p:nvPr>
            <p:ph type="dt" idx="11"/>
          </p:nvPr>
        </p:nvSpPr>
        <p:spPr/>
        <p:txBody>
          <a:bodyPr/>
          <a:lstStyle/>
          <a:p>
            <a:fld id="{81331B57-0BE5-4F82-AA58-76F53EFF3ADA}" type="datetime8">
              <a:rPr lang="en-US" smtClean="0">
                <a:solidFill>
                  <a:prstClr val="black"/>
                </a:solidFill>
              </a:rPr>
              <a:pPr/>
              <a:t>12/6/2012 8:04 PM</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solidFill>
                  <a:prstClr val="black"/>
                </a:solidFill>
              </a:rPr>
              <a:pPr/>
              <a:t>22</a:t>
            </a:fld>
            <a:endParaRPr lang="en-US" dirty="0">
              <a:solidFill>
                <a:prstClr val="black"/>
              </a:solidFill>
            </a:endParaRPr>
          </a:p>
        </p:txBody>
      </p:sp>
      <p:sp>
        <p:nvSpPr>
          <p:cNvPr id="8" name="Footer Placeholder 3"/>
          <p:cNvSpPr>
            <a:spLocks noGrp="1"/>
          </p:cNvSpPr>
          <p:nvPr>
            <p:ph type="ftr" sz="quarter" idx="4"/>
          </p:nvPr>
        </p:nvSpPr>
        <p:spPr>
          <a:xfrm>
            <a:off x="0" y="8685213"/>
            <a:ext cx="6248400" cy="457200"/>
          </a:xfrm>
          <a:prstGeom prst="rect">
            <a:avLst/>
          </a:prstGeom>
        </p:spPr>
        <p:txBody>
          <a:bodyPr vert="horz" lIns="91440" tIns="45720" rIns="91440" bIns="45720" rtlCol="0" anchor="b"/>
          <a:lstStyle>
            <a:lvl1pPr algn="l">
              <a:defRPr sz="1200"/>
            </a:lvl1pPr>
          </a:lstStyle>
          <a:p>
            <a:r>
              <a:rPr lang="en-US" sz="500" dirty="0" smtClean="0">
                <a:solidFill>
                  <a:srgbClr val="000000"/>
                </a:solidFill>
                <a:latin typeface="Segoe UI" pitchFamily="34" charset="0"/>
              </a:rPr>
              <a:t>© 2010 Microsoft Corporation. All rights reserved. Microsoft, Windows, Windows Vista and other product names are or may be registered trademarks and/or trademarks in the U.S. and/or other countries.</a:t>
            </a:r>
          </a:p>
          <a:p>
            <a:r>
              <a:rPr lang="en-US" sz="500" dirty="0"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z="500" dirty="0" smtClean="0">
                <a:solidFill>
                  <a:srgbClr val="000000"/>
                </a:solidFill>
                <a:latin typeface="Segoe UI" pitchFamily="34" charset="0"/>
              </a:rPr>
            </a:br>
            <a:r>
              <a:rPr lang="en-US" sz="500" dirty="0" smtClean="0">
                <a:solidFill>
                  <a:srgbClr val="000000"/>
                </a:solidFill>
                <a:latin typeface="Segoe UI" pitchFamily="34" charset="0"/>
              </a:rPr>
              <a:t>MICROSOFT MAKES NO WARRANTIES, EXPRESS, IMPLIED OR STATUTORY, AS TO THE INFORMATION IN THIS PRESENTATION.</a:t>
            </a:r>
          </a:p>
        </p:txBody>
      </p:sp>
    </p:spTree>
    <p:extLst>
      <p:ext uri="{BB962C8B-B14F-4D97-AF65-F5344CB8AC3E}">
        <p14:creationId xmlns:p14="http://schemas.microsoft.com/office/powerpoint/2010/main" val="31689410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r>
              <a:rPr lang="en-US" dirty="0"/>
              <a:t>SPC2012 - Developer</a:t>
            </a:r>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A2C41630-7864-4C52-BD43-FA19BC1F1CE8}" type="datetime1">
              <a:rPr lang="en-US" smtClean="0"/>
              <a:t>12/6/2012</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2</a:t>
            </a:fld>
            <a:endParaRPr lang="en-US" dirty="0"/>
          </a:p>
        </p:txBody>
      </p:sp>
    </p:spTree>
    <p:extLst>
      <p:ext uri="{BB962C8B-B14F-4D97-AF65-F5344CB8AC3E}">
        <p14:creationId xmlns:p14="http://schemas.microsoft.com/office/powerpoint/2010/main" val="352208506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r>
              <a:rPr lang="en-US" dirty="0"/>
              <a:t>SPC2012 - Developer</a:t>
            </a:r>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1C631B6D-B168-46D8-A75E-ED97421430DB}" type="datetime1">
              <a:rPr lang="en-US" smtClean="0"/>
              <a:t>12/6/2012</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3</a:t>
            </a:fld>
            <a:endParaRPr lang="en-US" dirty="0"/>
          </a:p>
        </p:txBody>
      </p:sp>
    </p:spTree>
    <p:extLst>
      <p:ext uri="{BB962C8B-B14F-4D97-AF65-F5344CB8AC3E}">
        <p14:creationId xmlns:p14="http://schemas.microsoft.com/office/powerpoint/2010/main" val="146570106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nb-NO" dirty="0" smtClean="0"/>
              <a:t>Medium</a:t>
            </a:r>
            <a:endParaRPr lang="en-US" dirty="0"/>
          </a:p>
        </p:txBody>
      </p:sp>
      <p:sp>
        <p:nvSpPr>
          <p:cNvPr id="4" name="Slide Number Placeholder 3"/>
          <p:cNvSpPr>
            <a:spLocks noGrp="1"/>
          </p:cNvSpPr>
          <p:nvPr>
            <p:ph type="sldNum" sz="quarter" idx="10"/>
          </p:nvPr>
        </p:nvSpPr>
        <p:spPr/>
        <p:txBody>
          <a:bodyPr/>
          <a:lstStyle/>
          <a:p>
            <a:fld id="{39D95996-F446-43CA-BB10-71AE2A864C59}" type="slidenum">
              <a:rPr lang="en-US" smtClean="0">
                <a:solidFill>
                  <a:prstClr val="black"/>
                </a:solidFill>
              </a:rPr>
              <a:pPr/>
              <a:t>4</a:t>
            </a:fld>
            <a:endParaRPr lang="en-US" dirty="0">
              <a:solidFill>
                <a:prstClr val="black"/>
              </a:solidFill>
            </a:endParaRPr>
          </a:p>
        </p:txBody>
      </p:sp>
    </p:spTree>
    <p:extLst>
      <p:ext uri="{BB962C8B-B14F-4D97-AF65-F5344CB8AC3E}">
        <p14:creationId xmlns:p14="http://schemas.microsoft.com/office/powerpoint/2010/main" val="78270731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smtClean="0"/>
              <a:t>SPC2012 - Developer</a:t>
            </a:r>
            <a:endParaRPr lang="en-US" dirty="0"/>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FA5D667B-4758-42BC-8104-BA576B34DD64}" type="datetime1">
              <a:rPr lang="en-US" smtClean="0"/>
              <a:t>12/6/2012</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5</a:t>
            </a:fld>
            <a:endParaRPr lang="en-US" dirty="0"/>
          </a:p>
        </p:txBody>
      </p:sp>
    </p:spTree>
    <p:extLst>
      <p:ext uri="{BB962C8B-B14F-4D97-AF65-F5344CB8AC3E}">
        <p14:creationId xmlns:p14="http://schemas.microsoft.com/office/powerpoint/2010/main" val="186812438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latin typeface="Segoe UI" pitchFamily="34" charset="0"/>
            </a:endParaRPr>
          </a:p>
        </p:txBody>
      </p:sp>
    </p:spTree>
    <p:extLst>
      <p:ext uri="{BB962C8B-B14F-4D97-AF65-F5344CB8AC3E}">
        <p14:creationId xmlns:p14="http://schemas.microsoft.com/office/powerpoint/2010/main" val="314606110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smtClean="0"/>
              <a:t>Tech Ready 15</a:t>
            </a:r>
            <a:endParaRPr lang="en-US" dirty="0"/>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0FBFA93A-FFF3-4D5E-B53F-3BD1492E508D}" type="datetime1">
              <a:rPr lang="en-US" smtClean="0"/>
              <a:t>12/6/2012</a:t>
            </a:fld>
            <a:endParaRPr lang="en-US"/>
          </a:p>
        </p:txBody>
      </p:sp>
      <p:sp>
        <p:nvSpPr>
          <p:cNvPr id="7" name="Slide Number Placeholder 6"/>
          <p:cNvSpPr>
            <a:spLocks noGrp="1"/>
          </p:cNvSpPr>
          <p:nvPr>
            <p:ph type="sldNum" sz="quarter" idx="13"/>
          </p:nvPr>
        </p:nvSpPr>
        <p:spPr/>
        <p:txBody>
          <a:bodyPr/>
          <a:lstStyle/>
          <a:p>
            <a:fld id="{B4008EB6-D09E-4580-8CD6-DDB14511944F}" type="slidenum">
              <a:rPr lang="en-US" smtClean="0"/>
              <a:t>12</a:t>
            </a:fld>
            <a:endParaRPr lang="en-US" dirty="0"/>
          </a:p>
        </p:txBody>
      </p:sp>
    </p:spTree>
    <p:extLst>
      <p:ext uri="{BB962C8B-B14F-4D97-AF65-F5344CB8AC3E}">
        <p14:creationId xmlns:p14="http://schemas.microsoft.com/office/powerpoint/2010/main" val="343626254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smtClean="0"/>
              <a:t>Tech Ready 15</a:t>
            </a:r>
            <a:endParaRPr lang="en-US" dirty="0"/>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0FBFA93A-FFF3-4D5E-B53F-3BD1492E508D}" type="datetime1">
              <a:rPr lang="en-US" smtClean="0"/>
              <a:t>12/6/2012</a:t>
            </a:fld>
            <a:endParaRPr lang="en-US"/>
          </a:p>
        </p:txBody>
      </p:sp>
      <p:sp>
        <p:nvSpPr>
          <p:cNvPr id="7" name="Slide Number Placeholder 6"/>
          <p:cNvSpPr>
            <a:spLocks noGrp="1"/>
          </p:cNvSpPr>
          <p:nvPr>
            <p:ph type="sldNum" sz="quarter" idx="13"/>
          </p:nvPr>
        </p:nvSpPr>
        <p:spPr/>
        <p:txBody>
          <a:bodyPr/>
          <a:lstStyle/>
          <a:p>
            <a:fld id="{B4008EB6-D09E-4580-8CD6-DDB14511944F}" type="slidenum">
              <a:rPr lang="en-US" smtClean="0"/>
              <a:t>13</a:t>
            </a:fld>
            <a:endParaRPr lang="en-US" dirty="0"/>
          </a:p>
        </p:txBody>
      </p:sp>
    </p:spTree>
    <p:extLst>
      <p:ext uri="{BB962C8B-B14F-4D97-AF65-F5344CB8AC3E}">
        <p14:creationId xmlns:p14="http://schemas.microsoft.com/office/powerpoint/2010/main" val="343626254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11FAC3E-016E-4A5A-9DC2-EB9C8F821641}" type="slidenum">
              <a:rPr lang="en-US" smtClean="0"/>
              <a:t>14</a:t>
            </a:fld>
            <a:endParaRPr lang="en-US"/>
          </a:p>
        </p:txBody>
      </p:sp>
    </p:spTree>
    <p:extLst>
      <p:ext uri="{BB962C8B-B14F-4D97-AF65-F5344CB8AC3E}">
        <p14:creationId xmlns:p14="http://schemas.microsoft.com/office/powerpoint/2010/main" val="2182675599"/>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jp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2">
    <p:bg bwMode="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7" name="Picture 2"/>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6929266" y="1626410"/>
            <a:ext cx="1106235" cy="49456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Rounded Rectangle 5"/>
          <p:cNvSpPr/>
          <p:nvPr userDrawn="1"/>
        </p:nvSpPr>
        <p:spPr bwMode="auto">
          <a:xfrm>
            <a:off x="4846638" y="3954463"/>
            <a:ext cx="7315200" cy="2743199"/>
          </a:xfrm>
          <a:prstGeom prst="roundRect">
            <a:avLst>
              <a:gd name="adj" fmla="val 4941"/>
            </a:avLst>
          </a:prstGeom>
          <a:solidFill>
            <a:schemeClr val="bg1"/>
          </a:solidFill>
          <a:ln>
            <a:noFill/>
            <a:headEnd type="none" w="med" len="med"/>
            <a:tailEnd type="none" w="med" len="med"/>
          </a:ln>
          <a:effectLst>
            <a:outerShdw blurRad="50800" dist="12700" dir="5400000" algn="t" rotWithShape="0">
              <a:prstClr val="black">
                <a:alpha val="31000"/>
              </a:prstClr>
            </a:outerShdw>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lvl="0" algn="ctr" defTabSz="932472" fontAlgn="base">
              <a:lnSpc>
                <a:spcPct val="90000"/>
              </a:lnSpc>
              <a:spcBef>
                <a:spcPct val="0"/>
              </a:spcBef>
              <a:spcAft>
                <a:spcPct val="0"/>
              </a:spcAft>
            </a:pPr>
            <a:endParaRPr lang="en-US" sz="30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9" name="Title 1"/>
          <p:cNvSpPr>
            <a:spLocks noGrp="1"/>
          </p:cNvSpPr>
          <p:nvPr>
            <p:ph type="title" hasCustomPrompt="1"/>
          </p:nvPr>
        </p:nvSpPr>
        <p:spPr>
          <a:xfrm>
            <a:off x="4846638" y="3954462"/>
            <a:ext cx="7315200" cy="1371580"/>
          </a:xfrm>
          <a:noFill/>
        </p:spPr>
        <p:txBody>
          <a:bodyPr lIns="146304" tIns="91440" rIns="146304" bIns="91440" anchor="t" anchorCtr="0"/>
          <a:lstStyle>
            <a:lvl1pPr algn="l" defTabSz="932742" rtl="0" eaLnBrk="1" latinLnBrk="0" hangingPunct="1">
              <a:lnSpc>
                <a:spcPct val="90000"/>
              </a:lnSpc>
              <a:spcBef>
                <a:spcPct val="0"/>
              </a:spcBef>
              <a:buNone/>
              <a:defRPr lang="en-US" sz="5200" b="0" kern="1200" cap="none" spc="-100" baseline="0" dirty="0">
                <a:ln w="3175">
                  <a:noFill/>
                </a:ln>
                <a:gradFill>
                  <a:gsLst>
                    <a:gs pos="5833">
                      <a:schemeClr val="tx1"/>
                    </a:gs>
                    <a:gs pos="18000">
                      <a:schemeClr val="tx1"/>
                    </a:gs>
                  </a:gsLst>
                  <a:lin ang="5400000" scaled="0"/>
                </a:gradFill>
                <a:effectLst/>
                <a:latin typeface="+mj-lt"/>
                <a:ea typeface="+mn-ea"/>
                <a:cs typeface="Segoe UI" pitchFamily="34" charset="0"/>
              </a:defRPr>
            </a:lvl1pPr>
          </a:lstStyle>
          <a:p>
            <a:r>
              <a:rPr lang="en-US" dirty="0" smtClean="0"/>
              <a:t>Presentation title</a:t>
            </a:r>
            <a:endParaRPr lang="en-US" dirty="0"/>
          </a:p>
        </p:txBody>
      </p:sp>
      <p:sp>
        <p:nvSpPr>
          <p:cNvPr id="5" name="Text Placeholder 4"/>
          <p:cNvSpPr>
            <a:spLocks noGrp="1"/>
          </p:cNvSpPr>
          <p:nvPr>
            <p:ph type="body" sz="quarter" idx="12" hasCustomPrompt="1"/>
          </p:nvPr>
        </p:nvSpPr>
        <p:spPr>
          <a:xfrm>
            <a:off x="4846637" y="5326042"/>
            <a:ext cx="7315201" cy="1372151"/>
          </a:xfrm>
          <a:noFill/>
        </p:spPr>
        <p:txBody>
          <a:bodyPr lIns="146304" tIns="109728" rIns="146304" bIns="109728">
            <a:noAutofit/>
          </a:bodyPr>
          <a:lstStyle>
            <a:lvl1pPr marL="0" indent="0">
              <a:spcBef>
                <a:spcPts val="0"/>
              </a:spcBef>
              <a:buNone/>
              <a:defRPr lang="en-US" sz="3200" kern="1200" spc="0" baseline="0" dirty="0" smtClean="0">
                <a:gradFill>
                  <a:gsLst>
                    <a:gs pos="2917">
                      <a:schemeClr val="tx1"/>
                    </a:gs>
                    <a:gs pos="30000">
                      <a:schemeClr val="tx1"/>
                    </a:gs>
                  </a:gsLst>
                  <a:lin ang="5400000" scaled="0"/>
                </a:gradFill>
                <a:latin typeface="+mj-lt"/>
                <a:ea typeface="+mn-ea"/>
                <a:cs typeface="+mn-cs"/>
              </a:defRPr>
            </a:lvl1pPr>
          </a:lstStyle>
          <a:p>
            <a:pPr marL="0" marR="0" lvl="0" indent="0" algn="l" defTabSz="932742" rtl="0" eaLnBrk="1" fontAlgn="auto" latinLnBrk="0" hangingPunct="1">
              <a:lnSpc>
                <a:spcPct val="90000"/>
              </a:lnSpc>
              <a:spcBef>
                <a:spcPts val="0"/>
              </a:spcBef>
              <a:spcAft>
                <a:spcPts val="0"/>
              </a:spcAft>
              <a:buClrTx/>
              <a:buSzPct val="90000"/>
              <a:buFont typeface="Arial" pitchFamily="34" charset="0"/>
              <a:buNone/>
              <a:tabLst/>
            </a:pPr>
            <a:r>
              <a:rPr lang="en-US" dirty="0" smtClean="0"/>
              <a:t>Speaker Name</a:t>
            </a:r>
          </a:p>
        </p:txBody>
      </p:sp>
      <p:pic>
        <p:nvPicPr>
          <p:cNvPr id="1026" name="Picture 2" descr="\\sfp\Work\White_Whale\5-30072_SharePoint_Conference\Templates\Client_provided\psd\psd\SPC_Logo.png"/>
          <p:cNvPicPr>
            <a:picLocks noChangeAspect="1" noChangeArrowheads="1"/>
          </p:cNvPicPr>
          <p:nvPr userDrawn="1"/>
        </p:nvPicPr>
        <p:blipFill>
          <a:blip r:embed="rId4" cstate="screen">
            <a:extLst>
              <a:ext uri="{28A0092B-C50C-407E-A947-70E740481C1C}">
                <a14:useLocalDpi xmlns:a14="http://schemas.microsoft.com/office/drawing/2010/main"/>
              </a:ext>
            </a:extLst>
          </a:blip>
          <a:srcRect/>
          <a:stretch>
            <a:fillRect/>
          </a:stretch>
        </p:blipFill>
        <p:spPr bwMode="auto">
          <a:xfrm>
            <a:off x="2536401" y="2491433"/>
            <a:ext cx="1498013" cy="208085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41244791"/>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025170"/>
          </a:xfrm>
        </p:spPr>
        <p:txBody>
          <a:bodyPr>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553196831"/>
      </p:ext>
    </p:extLst>
  </p:cSld>
  <p:clrMapOvr>
    <a:masterClrMapping/>
  </p:clrMapOvr>
  <p:transition>
    <p:fade/>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and Content 1st level color tex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025170"/>
          </a:xfrm>
        </p:spPr>
        <p:txBody>
          <a:bodyPr>
            <a:spAutoFit/>
          </a:bodyPr>
          <a:lstStyle>
            <a:lvl1pPr>
              <a:defRPr>
                <a:gradFill>
                  <a:gsLst>
                    <a:gs pos="1250">
                      <a:schemeClr val="tx2"/>
                    </a:gs>
                    <a:gs pos="99000">
                      <a:schemeClr val="tx2"/>
                    </a:gs>
                  </a:gsLst>
                  <a:lin ang="5400000" scaled="0"/>
                </a:gradFill>
              </a:defRPr>
            </a:lvl1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229941979"/>
      </p:ext>
    </p:extLst>
  </p:cSld>
  <p:clrMapOvr>
    <a:masterClrMapping/>
  </p:clrMapOvr>
  <p:transition>
    <p:fade/>
  </p:transition>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wo Column 2-color Non-bullete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468368"/>
          </a:xfrm>
        </p:spPr>
        <p:txBody>
          <a:bodyPr wrap="square">
            <a:spAutoFit/>
          </a:bodyPr>
          <a:lstStyle>
            <a:lvl1pPr marL="0" indent="0">
              <a:spcBef>
                <a:spcPts val="1224"/>
              </a:spcBef>
              <a:buClr>
                <a:schemeClr val="tx1"/>
              </a:buClr>
              <a:buFont typeface="Wingdings" pitchFamily="2" charset="2"/>
              <a:buNone/>
              <a:defRPr sz="3600">
                <a:gradFill>
                  <a:gsLst>
                    <a:gs pos="1250">
                      <a:schemeClr val="tx2">
                        <a:lumMod val="40000"/>
                        <a:lumOff val="60000"/>
                      </a:schemeClr>
                    </a:gs>
                    <a:gs pos="99000">
                      <a:schemeClr val="tx2">
                        <a:lumMod val="40000"/>
                        <a:lumOff val="60000"/>
                      </a:schemeClr>
                    </a:gs>
                  </a:gsLst>
                  <a:lin ang="5400000" scaled="0"/>
                </a:gradFill>
              </a:defRPr>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468368"/>
          </a:xfrm>
        </p:spPr>
        <p:txBody>
          <a:bodyPr wrap="square">
            <a:spAutoFit/>
          </a:bodyPr>
          <a:lstStyle>
            <a:lvl1pPr marL="0" indent="0">
              <a:spcBef>
                <a:spcPts val="1224"/>
              </a:spcBef>
              <a:buClr>
                <a:schemeClr val="tx1"/>
              </a:buClr>
              <a:buFont typeface="Wingdings" pitchFamily="2" charset="2"/>
              <a:buNone/>
              <a:defRPr sz="3600">
                <a:gradFill>
                  <a:gsLst>
                    <a:gs pos="1250">
                      <a:schemeClr val="tx2">
                        <a:lumMod val="40000"/>
                        <a:lumOff val="60000"/>
                      </a:schemeClr>
                    </a:gs>
                    <a:gs pos="99000">
                      <a:schemeClr val="tx2">
                        <a:lumMod val="40000"/>
                        <a:lumOff val="60000"/>
                      </a:schemeClr>
                    </a:gs>
                  </a:gsLst>
                  <a:lin ang="5400000" scaled="0"/>
                </a:gradFill>
              </a:defRPr>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968534032"/>
      </p:ext>
    </p:extLst>
  </p:cSld>
  <p:clrMapOvr>
    <a:masterClrMapping/>
  </p:clrMapOvr>
  <p:transition>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wo Column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468368"/>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468368"/>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918839873"/>
      </p:ext>
    </p:extLst>
  </p:cSld>
  <p:clrMapOvr>
    <a:masterClrMapping/>
  </p:clrMapOvr>
  <p:transition>
    <p:fade/>
  </p:transition>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wo Column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536079"/>
          </a:xfrm>
        </p:spPr>
        <p:txBody>
          <a:bodyPr wrap="square">
            <a:spAutoFit/>
          </a:bodyPr>
          <a:lstStyle>
            <a:lvl1pPr marL="287338" indent="-287338">
              <a:spcBef>
                <a:spcPts val="1224"/>
              </a:spcBef>
              <a:buClr>
                <a:schemeClr val="tx1"/>
              </a:buClr>
              <a:buFont typeface="Arial" pitchFamily="34" charset="0"/>
              <a:buChar char="•"/>
              <a:defRPr sz="3600"/>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536079"/>
          </a:xfrm>
        </p:spPr>
        <p:txBody>
          <a:bodyPr wrap="square">
            <a:spAutoFit/>
          </a:bodyPr>
          <a:lstStyle>
            <a:lvl1pPr marL="287338" indent="-287338">
              <a:spcBef>
                <a:spcPts val="1224"/>
              </a:spcBef>
              <a:buClr>
                <a:schemeClr val="tx1"/>
              </a:buClr>
              <a:buFont typeface="Arial" pitchFamily="34" charset="0"/>
              <a:buChar char="•"/>
              <a:defRPr sz="3600"/>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429362577"/>
      </p:ext>
    </p:extLst>
  </p:cSld>
  <p:clrMapOvr>
    <a:masterClrMapping/>
  </p:clrMapOvr>
  <p:transition>
    <p:fad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wo Column Bullet text 1st level color">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536079"/>
          </a:xfrm>
        </p:spPr>
        <p:txBody>
          <a:bodyPr wrap="square">
            <a:spAutoFit/>
          </a:bodyPr>
          <a:lstStyle>
            <a:lvl1pPr marL="287338" indent="-287338">
              <a:spcBef>
                <a:spcPts val="1224"/>
              </a:spcBef>
              <a:buClr>
                <a:schemeClr val="tx2">
                  <a:lumMod val="40000"/>
                  <a:lumOff val="60000"/>
                </a:schemeClr>
              </a:buClr>
              <a:buFont typeface="Arial" pitchFamily="34" charset="0"/>
              <a:buChar char="•"/>
              <a:defRPr sz="3600">
                <a:gradFill>
                  <a:gsLst>
                    <a:gs pos="1250">
                      <a:schemeClr val="tx2">
                        <a:lumMod val="40000"/>
                        <a:lumOff val="60000"/>
                      </a:schemeClr>
                    </a:gs>
                    <a:gs pos="99000">
                      <a:schemeClr val="tx2">
                        <a:lumMod val="40000"/>
                        <a:lumOff val="60000"/>
                      </a:schemeClr>
                    </a:gs>
                  </a:gsLst>
                  <a:lin ang="5400000" scaled="0"/>
                </a:gradFill>
              </a:defRPr>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536079"/>
          </a:xfrm>
        </p:spPr>
        <p:txBody>
          <a:bodyPr wrap="square">
            <a:spAutoFit/>
          </a:bodyPr>
          <a:lstStyle>
            <a:lvl1pPr marL="287338" indent="-287338">
              <a:spcBef>
                <a:spcPts val="1224"/>
              </a:spcBef>
              <a:buClr>
                <a:schemeClr val="tx2">
                  <a:lumMod val="40000"/>
                  <a:lumOff val="60000"/>
                </a:schemeClr>
              </a:buClr>
              <a:buFont typeface="Arial" pitchFamily="34" charset="0"/>
              <a:buChar char="•"/>
              <a:defRPr sz="3600">
                <a:gradFill>
                  <a:gsLst>
                    <a:gs pos="1250">
                      <a:schemeClr val="tx2">
                        <a:lumMod val="40000"/>
                        <a:lumOff val="60000"/>
                      </a:schemeClr>
                    </a:gs>
                    <a:gs pos="99000">
                      <a:schemeClr val="tx2">
                        <a:lumMod val="40000"/>
                        <a:lumOff val="60000"/>
                      </a:schemeClr>
                    </a:gs>
                  </a:gsLst>
                  <a:lin ang="5400000" scaled="0"/>
                </a:gradFill>
              </a:defRPr>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198371309"/>
      </p:ext>
    </p:extLst>
  </p:cSld>
  <p:clrMapOvr>
    <a:masterClrMapping/>
  </p:clrMapOvr>
  <p:transition>
    <p:fad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311135705"/>
      </p:ext>
    </p:extLst>
  </p:cSld>
  <p:clrMapOvr>
    <a:masterClrMapping/>
  </p:clrMapOvr>
  <p:transition>
    <p:fade/>
  </p:transition>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189526804"/>
      </p:ext>
    </p:extLst>
  </p:cSld>
  <p:clrMapOvr>
    <a:masterClrMapping/>
  </p:clrMapOvr>
  <p:transition>
    <p:fade/>
  </p:transition>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userDrawn="1">
  <p:cSld name="Blank Accent Color 1">
    <p:bg>
      <p:bgPr>
        <a:solidFill>
          <a:schemeClr val="accent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878450787"/>
      </p:ext>
    </p:extLst>
  </p:cSld>
  <p:clrMapOvr>
    <a:masterClrMapping/>
  </p:clrMapOvr>
  <p:transition>
    <p:fade/>
  </p:transition>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userDrawn="1">
  <p:cSld name="Blank Accent Color 2">
    <p:bg>
      <p:bgPr>
        <a:solidFill>
          <a:schemeClr val="accent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859344578"/>
      </p:ext>
    </p:extLst>
  </p:cSld>
  <p:clrMapOvr>
    <a:masterClrMapping/>
  </p:clrMapOvr>
  <p:transition>
    <p:fade/>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Walk-in">
    <p:bg bwMode="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bwMode="gray">
          <a:xfrm>
            <a:off x="10417877" y="6183603"/>
            <a:ext cx="1552931" cy="331497"/>
          </a:xfrm>
          <a:prstGeom prst="rect">
            <a:avLst/>
          </a:prstGeom>
        </p:spPr>
      </p:pic>
      <p:grpSp>
        <p:nvGrpSpPr>
          <p:cNvPr id="5" name="Group 4"/>
          <p:cNvGrpSpPr/>
          <p:nvPr userDrawn="1"/>
        </p:nvGrpSpPr>
        <p:grpSpPr>
          <a:xfrm>
            <a:off x="274638" y="5600359"/>
            <a:ext cx="2194608" cy="1097304"/>
            <a:chOff x="274638" y="5600359"/>
            <a:chExt cx="2194608" cy="1097304"/>
          </a:xfrm>
        </p:grpSpPr>
        <p:sp>
          <p:nvSpPr>
            <p:cNvPr id="7" name="Rounded Rectangle 6"/>
            <p:cNvSpPr/>
            <p:nvPr userDrawn="1"/>
          </p:nvSpPr>
          <p:spPr bwMode="auto">
            <a:xfrm>
              <a:off x="274638" y="5600359"/>
              <a:ext cx="2194608" cy="1097304"/>
            </a:xfrm>
            <a:prstGeom prst="roundRect">
              <a:avLst/>
            </a:prstGeom>
            <a:solidFill>
              <a:schemeClr val="bg1"/>
            </a:solidFill>
            <a:ln>
              <a:noFill/>
              <a:headEnd type="none" w="med" len="med"/>
              <a:tailEnd type="none" w="med" len="med"/>
            </a:ln>
            <a:effectLst>
              <a:outerShdw blurRad="50800" dist="12700" dir="5400000" algn="t" rotWithShape="0">
                <a:prstClr val="black">
                  <a:alpha val="31000"/>
                </a:prstClr>
              </a:outerShdw>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lvl="0" algn="ctr" defTabSz="932472" fontAlgn="base">
                <a:lnSpc>
                  <a:spcPct val="90000"/>
                </a:lnSpc>
                <a:spcBef>
                  <a:spcPct val="0"/>
                </a:spcBef>
                <a:spcAft>
                  <a:spcPct val="0"/>
                </a:spcAft>
              </a:pPr>
              <a:endParaRPr lang="en-US" sz="30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8" name="Freeform 6"/>
            <p:cNvSpPr>
              <a:spLocks noEditPoints="1"/>
            </p:cNvSpPr>
            <p:nvPr userDrawn="1"/>
          </p:nvSpPr>
          <p:spPr bwMode="auto">
            <a:xfrm>
              <a:off x="968154" y="5772575"/>
              <a:ext cx="807577" cy="807577"/>
            </a:xfrm>
            <a:custGeom>
              <a:avLst/>
              <a:gdLst>
                <a:gd name="T0" fmla="*/ 256 w 1728"/>
                <a:gd name="T1" fmla="*/ 256 h 1728"/>
                <a:gd name="T2" fmla="*/ 1728 w 1728"/>
                <a:gd name="T3" fmla="*/ 864 h 1728"/>
                <a:gd name="T4" fmla="*/ 864 w 1728"/>
                <a:gd name="T5" fmla="*/ 1728 h 1728"/>
                <a:gd name="T6" fmla="*/ 0 w 1728"/>
                <a:gd name="T7" fmla="*/ 864 h 1728"/>
                <a:gd name="T8" fmla="*/ 864 w 1728"/>
                <a:gd name="T9" fmla="*/ 0 h 1728"/>
                <a:gd name="T10" fmla="*/ 1472 w 1728"/>
                <a:gd name="T11" fmla="*/ 256 h 1728"/>
                <a:gd name="T12" fmla="*/ 864 w 1728"/>
                <a:gd name="T13" fmla="*/ 93 h 1728"/>
                <a:gd name="T14" fmla="*/ 319 w 1728"/>
                <a:gd name="T15" fmla="*/ 319 h 1728"/>
                <a:gd name="T16" fmla="*/ 93 w 1728"/>
                <a:gd name="T17" fmla="*/ 864 h 1728"/>
                <a:gd name="T18" fmla="*/ 319 w 1728"/>
                <a:gd name="T19" fmla="*/ 1409 h 1728"/>
                <a:gd name="T20" fmla="*/ 864 w 1728"/>
                <a:gd name="T21" fmla="*/ 1635 h 1728"/>
                <a:gd name="T22" fmla="*/ 1409 w 1728"/>
                <a:gd name="T23" fmla="*/ 1409 h 1728"/>
                <a:gd name="T24" fmla="*/ 1635 w 1728"/>
                <a:gd name="T25" fmla="*/ 864 h 1728"/>
                <a:gd name="T26" fmla="*/ 1409 w 1728"/>
                <a:gd name="T27" fmla="*/ 319 h 1728"/>
                <a:gd name="T28" fmla="*/ 864 w 1728"/>
                <a:gd name="T29" fmla="*/ 93 h 1728"/>
                <a:gd name="T30" fmla="*/ 1523 w 1728"/>
                <a:gd name="T31" fmla="*/ 934 h 1728"/>
                <a:gd name="T32" fmla="*/ 1264 w 1728"/>
                <a:gd name="T33" fmla="*/ 1043 h 1728"/>
                <a:gd name="T34" fmla="*/ 1394 w 1728"/>
                <a:gd name="T35" fmla="*/ 671 h 1728"/>
                <a:gd name="T36" fmla="*/ 970 w 1728"/>
                <a:gd name="T37" fmla="*/ 914 h 1728"/>
                <a:gd name="T38" fmla="*/ 562 w 1728"/>
                <a:gd name="T39" fmla="*/ 928 h 1728"/>
                <a:gd name="T40" fmla="*/ 221 w 1728"/>
                <a:gd name="T41" fmla="*/ 1043 h 1728"/>
                <a:gd name="T42" fmla="*/ 388 w 1728"/>
                <a:gd name="T43" fmla="*/ 671 h 1728"/>
                <a:gd name="T44" fmla="*/ 757 w 1728"/>
                <a:gd name="T45" fmla="*/ 633 h 1728"/>
                <a:gd name="T46" fmla="*/ 651 w 1728"/>
                <a:gd name="T47" fmla="*/ 830 h 1728"/>
                <a:gd name="T48" fmla="*/ 864 w 1728"/>
                <a:gd name="T49" fmla="*/ 717 h 1728"/>
                <a:gd name="T50" fmla="*/ 757 w 1728"/>
                <a:gd name="T51" fmla="*/ 914 h 1728"/>
                <a:gd name="T52" fmla="*/ 970 w 1728"/>
                <a:gd name="T53" fmla="*/ 800 h 1728"/>
                <a:gd name="T54" fmla="*/ 1100 w 1728"/>
                <a:gd name="T55" fmla="*/ 671 h 1728"/>
                <a:gd name="T56" fmla="*/ 1229 w 1728"/>
                <a:gd name="T57" fmla="*/ 934 h 1728"/>
                <a:gd name="T58" fmla="*/ 970 w 1728"/>
                <a:gd name="T59" fmla="*/ 1043 h 1728"/>
                <a:gd name="T60" fmla="*/ 455 w 1728"/>
                <a:gd name="T61" fmla="*/ 857 h 1728"/>
                <a:gd name="T62" fmla="*/ 346 w 1728"/>
                <a:gd name="T63" fmla="*/ 778 h 1728"/>
                <a:gd name="T64" fmla="*/ 374 w 1728"/>
                <a:gd name="T65" fmla="*/ 936 h 17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728" h="1728">
                  <a:moveTo>
                    <a:pt x="256" y="256"/>
                  </a:moveTo>
                  <a:cubicBezTo>
                    <a:pt x="256" y="256"/>
                    <a:pt x="256" y="256"/>
                    <a:pt x="256" y="256"/>
                  </a:cubicBezTo>
                  <a:moveTo>
                    <a:pt x="864" y="0"/>
                  </a:moveTo>
                  <a:cubicBezTo>
                    <a:pt x="1341" y="0"/>
                    <a:pt x="1728" y="387"/>
                    <a:pt x="1728" y="864"/>
                  </a:cubicBezTo>
                  <a:cubicBezTo>
                    <a:pt x="1728" y="864"/>
                    <a:pt x="1728" y="864"/>
                    <a:pt x="1728" y="864"/>
                  </a:cubicBezTo>
                  <a:cubicBezTo>
                    <a:pt x="1728" y="1341"/>
                    <a:pt x="1341" y="1728"/>
                    <a:pt x="864" y="1728"/>
                  </a:cubicBezTo>
                  <a:cubicBezTo>
                    <a:pt x="864" y="1728"/>
                    <a:pt x="864" y="1728"/>
                    <a:pt x="864" y="1728"/>
                  </a:cubicBezTo>
                  <a:cubicBezTo>
                    <a:pt x="387" y="1728"/>
                    <a:pt x="0" y="1341"/>
                    <a:pt x="0" y="864"/>
                  </a:cubicBezTo>
                  <a:cubicBezTo>
                    <a:pt x="0" y="864"/>
                    <a:pt x="0" y="864"/>
                    <a:pt x="0" y="864"/>
                  </a:cubicBezTo>
                  <a:cubicBezTo>
                    <a:pt x="0" y="387"/>
                    <a:pt x="387" y="0"/>
                    <a:pt x="864" y="0"/>
                  </a:cubicBezTo>
                  <a:cubicBezTo>
                    <a:pt x="864" y="0"/>
                    <a:pt x="864" y="0"/>
                    <a:pt x="864" y="0"/>
                  </a:cubicBezTo>
                  <a:moveTo>
                    <a:pt x="1472" y="256"/>
                  </a:moveTo>
                  <a:cubicBezTo>
                    <a:pt x="1472" y="256"/>
                    <a:pt x="1472" y="256"/>
                    <a:pt x="1472" y="256"/>
                  </a:cubicBezTo>
                  <a:moveTo>
                    <a:pt x="864" y="93"/>
                  </a:moveTo>
                  <a:cubicBezTo>
                    <a:pt x="651" y="93"/>
                    <a:pt x="459" y="180"/>
                    <a:pt x="319" y="319"/>
                  </a:cubicBezTo>
                  <a:cubicBezTo>
                    <a:pt x="319" y="319"/>
                    <a:pt x="319" y="319"/>
                    <a:pt x="319" y="319"/>
                  </a:cubicBezTo>
                  <a:cubicBezTo>
                    <a:pt x="180" y="459"/>
                    <a:pt x="93" y="651"/>
                    <a:pt x="93" y="864"/>
                  </a:cubicBezTo>
                  <a:cubicBezTo>
                    <a:pt x="93" y="864"/>
                    <a:pt x="93" y="864"/>
                    <a:pt x="93" y="864"/>
                  </a:cubicBezTo>
                  <a:cubicBezTo>
                    <a:pt x="93" y="1077"/>
                    <a:pt x="180" y="1269"/>
                    <a:pt x="319" y="1409"/>
                  </a:cubicBezTo>
                  <a:cubicBezTo>
                    <a:pt x="319" y="1409"/>
                    <a:pt x="319" y="1409"/>
                    <a:pt x="319" y="1409"/>
                  </a:cubicBezTo>
                  <a:cubicBezTo>
                    <a:pt x="459" y="1548"/>
                    <a:pt x="651" y="1635"/>
                    <a:pt x="864" y="1635"/>
                  </a:cubicBezTo>
                  <a:cubicBezTo>
                    <a:pt x="864" y="1635"/>
                    <a:pt x="864" y="1635"/>
                    <a:pt x="864" y="1635"/>
                  </a:cubicBezTo>
                  <a:cubicBezTo>
                    <a:pt x="1077" y="1635"/>
                    <a:pt x="1269" y="1548"/>
                    <a:pt x="1409" y="1409"/>
                  </a:cubicBezTo>
                  <a:cubicBezTo>
                    <a:pt x="1409" y="1409"/>
                    <a:pt x="1409" y="1409"/>
                    <a:pt x="1409" y="1409"/>
                  </a:cubicBezTo>
                  <a:cubicBezTo>
                    <a:pt x="1548" y="1269"/>
                    <a:pt x="1635" y="1077"/>
                    <a:pt x="1635" y="864"/>
                  </a:cubicBezTo>
                  <a:cubicBezTo>
                    <a:pt x="1635" y="864"/>
                    <a:pt x="1635" y="864"/>
                    <a:pt x="1635" y="864"/>
                  </a:cubicBezTo>
                  <a:cubicBezTo>
                    <a:pt x="1635" y="651"/>
                    <a:pt x="1548" y="459"/>
                    <a:pt x="1409" y="319"/>
                  </a:cubicBezTo>
                  <a:cubicBezTo>
                    <a:pt x="1409" y="319"/>
                    <a:pt x="1409" y="319"/>
                    <a:pt x="1409" y="319"/>
                  </a:cubicBezTo>
                  <a:cubicBezTo>
                    <a:pt x="1269" y="180"/>
                    <a:pt x="1077" y="93"/>
                    <a:pt x="864" y="93"/>
                  </a:cubicBezTo>
                  <a:cubicBezTo>
                    <a:pt x="864" y="93"/>
                    <a:pt x="864" y="93"/>
                    <a:pt x="864" y="93"/>
                  </a:cubicBezTo>
                  <a:moveTo>
                    <a:pt x="1394" y="934"/>
                  </a:moveTo>
                  <a:cubicBezTo>
                    <a:pt x="1523" y="934"/>
                    <a:pt x="1523" y="934"/>
                    <a:pt x="1523" y="934"/>
                  </a:cubicBezTo>
                  <a:cubicBezTo>
                    <a:pt x="1523" y="1043"/>
                    <a:pt x="1523" y="1043"/>
                    <a:pt x="1523" y="1043"/>
                  </a:cubicBezTo>
                  <a:cubicBezTo>
                    <a:pt x="1264" y="1043"/>
                    <a:pt x="1264" y="1043"/>
                    <a:pt x="1264" y="1043"/>
                  </a:cubicBezTo>
                  <a:cubicBezTo>
                    <a:pt x="1264" y="671"/>
                    <a:pt x="1264" y="671"/>
                    <a:pt x="1264" y="671"/>
                  </a:cubicBezTo>
                  <a:cubicBezTo>
                    <a:pt x="1394" y="671"/>
                    <a:pt x="1394" y="671"/>
                    <a:pt x="1394" y="671"/>
                  </a:cubicBezTo>
                  <a:lnTo>
                    <a:pt x="1394" y="934"/>
                  </a:lnTo>
                  <a:close/>
                  <a:moveTo>
                    <a:pt x="970" y="914"/>
                  </a:moveTo>
                  <a:cubicBezTo>
                    <a:pt x="757" y="1082"/>
                    <a:pt x="757" y="1082"/>
                    <a:pt x="757" y="1082"/>
                  </a:cubicBezTo>
                  <a:cubicBezTo>
                    <a:pt x="562" y="928"/>
                    <a:pt x="562" y="928"/>
                    <a:pt x="562" y="928"/>
                  </a:cubicBezTo>
                  <a:cubicBezTo>
                    <a:pt x="534" y="996"/>
                    <a:pt x="466" y="1043"/>
                    <a:pt x="388" y="1043"/>
                  </a:cubicBezTo>
                  <a:cubicBezTo>
                    <a:pt x="221" y="1043"/>
                    <a:pt x="221" y="1043"/>
                    <a:pt x="221" y="1043"/>
                  </a:cubicBezTo>
                  <a:cubicBezTo>
                    <a:pt x="221" y="671"/>
                    <a:pt x="221" y="671"/>
                    <a:pt x="221" y="671"/>
                  </a:cubicBezTo>
                  <a:cubicBezTo>
                    <a:pt x="388" y="671"/>
                    <a:pt x="388" y="671"/>
                    <a:pt x="388" y="671"/>
                  </a:cubicBezTo>
                  <a:cubicBezTo>
                    <a:pt x="475" y="671"/>
                    <a:pt x="538" y="727"/>
                    <a:pt x="562" y="786"/>
                  </a:cubicBezTo>
                  <a:cubicBezTo>
                    <a:pt x="757" y="633"/>
                    <a:pt x="757" y="633"/>
                    <a:pt x="757" y="633"/>
                  </a:cubicBezTo>
                  <a:cubicBezTo>
                    <a:pt x="829" y="690"/>
                    <a:pt x="829" y="690"/>
                    <a:pt x="829" y="690"/>
                  </a:cubicBezTo>
                  <a:cubicBezTo>
                    <a:pt x="651" y="830"/>
                    <a:pt x="651" y="830"/>
                    <a:pt x="651" y="830"/>
                  </a:cubicBezTo>
                  <a:cubicBezTo>
                    <a:pt x="685" y="857"/>
                    <a:pt x="685" y="857"/>
                    <a:pt x="685" y="857"/>
                  </a:cubicBezTo>
                  <a:cubicBezTo>
                    <a:pt x="864" y="717"/>
                    <a:pt x="864" y="717"/>
                    <a:pt x="864" y="717"/>
                  </a:cubicBezTo>
                  <a:cubicBezTo>
                    <a:pt x="936" y="773"/>
                    <a:pt x="936" y="773"/>
                    <a:pt x="936" y="773"/>
                  </a:cubicBezTo>
                  <a:cubicBezTo>
                    <a:pt x="757" y="914"/>
                    <a:pt x="757" y="914"/>
                    <a:pt x="757" y="914"/>
                  </a:cubicBezTo>
                  <a:cubicBezTo>
                    <a:pt x="791" y="941"/>
                    <a:pt x="791" y="941"/>
                    <a:pt x="791" y="941"/>
                  </a:cubicBezTo>
                  <a:cubicBezTo>
                    <a:pt x="970" y="800"/>
                    <a:pt x="970" y="800"/>
                    <a:pt x="970" y="800"/>
                  </a:cubicBezTo>
                  <a:cubicBezTo>
                    <a:pt x="970" y="671"/>
                    <a:pt x="970" y="671"/>
                    <a:pt x="970" y="671"/>
                  </a:cubicBezTo>
                  <a:cubicBezTo>
                    <a:pt x="1100" y="671"/>
                    <a:pt x="1100" y="671"/>
                    <a:pt x="1100" y="671"/>
                  </a:cubicBezTo>
                  <a:cubicBezTo>
                    <a:pt x="1100" y="934"/>
                    <a:pt x="1100" y="934"/>
                    <a:pt x="1100" y="934"/>
                  </a:cubicBezTo>
                  <a:cubicBezTo>
                    <a:pt x="1229" y="934"/>
                    <a:pt x="1229" y="934"/>
                    <a:pt x="1229" y="934"/>
                  </a:cubicBezTo>
                  <a:cubicBezTo>
                    <a:pt x="1229" y="1043"/>
                    <a:pt x="1229" y="1043"/>
                    <a:pt x="1229" y="1043"/>
                  </a:cubicBezTo>
                  <a:cubicBezTo>
                    <a:pt x="970" y="1043"/>
                    <a:pt x="970" y="1043"/>
                    <a:pt x="970" y="1043"/>
                  </a:cubicBezTo>
                  <a:lnTo>
                    <a:pt x="970" y="914"/>
                  </a:lnTo>
                  <a:close/>
                  <a:moveTo>
                    <a:pt x="455" y="857"/>
                  </a:moveTo>
                  <a:cubicBezTo>
                    <a:pt x="455" y="807"/>
                    <a:pt x="422" y="778"/>
                    <a:pt x="375" y="778"/>
                  </a:cubicBezTo>
                  <a:cubicBezTo>
                    <a:pt x="346" y="778"/>
                    <a:pt x="346" y="778"/>
                    <a:pt x="346" y="778"/>
                  </a:cubicBezTo>
                  <a:cubicBezTo>
                    <a:pt x="346" y="936"/>
                    <a:pt x="346" y="936"/>
                    <a:pt x="346" y="936"/>
                  </a:cubicBezTo>
                  <a:cubicBezTo>
                    <a:pt x="374" y="936"/>
                    <a:pt x="374" y="936"/>
                    <a:pt x="374" y="936"/>
                  </a:cubicBezTo>
                  <a:cubicBezTo>
                    <a:pt x="418" y="936"/>
                    <a:pt x="455" y="912"/>
                    <a:pt x="455" y="857"/>
                  </a:cubicBezTo>
                  <a:close/>
                </a:path>
              </a:pathLst>
            </a:custGeom>
            <a:solidFill>
              <a:srgbClr val="000000"/>
            </a:solidFill>
            <a:ln>
              <a:noFill/>
            </a:ln>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1291273887"/>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userDrawn="1">
  <p:cSld name="Blank Accent Color 3">
    <p:bg>
      <p:bgPr>
        <a:solidFill>
          <a:schemeClr val="accent3"/>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896928305"/>
      </p:ext>
    </p:extLst>
  </p:cSld>
  <p:clrMapOvr>
    <a:masterClrMapping/>
  </p:clrMapOvr>
  <p:transition>
    <p:fade/>
  </p:transition>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Developer Code Layou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baseline="0"/>
            </a:lvl1pPr>
          </a:lstStyle>
          <a:p>
            <a:r>
              <a:rPr lang="en-US" dirty="0" smtClean="0"/>
              <a:t>Slide for Developer Code</a:t>
            </a:r>
            <a:endParaRPr lang="en-US" dirty="0"/>
          </a:p>
        </p:txBody>
      </p:sp>
      <p:sp>
        <p:nvSpPr>
          <p:cNvPr id="3" name="Rectangle 2"/>
          <p:cNvSpPr/>
          <p:nvPr userDrawn="1"/>
        </p:nvSpPr>
        <p:spPr bwMode="hidden">
          <a:xfrm>
            <a:off x="1" y="1212849"/>
            <a:ext cx="12436475" cy="5781676"/>
          </a:xfrm>
          <a:prstGeom prst="rect">
            <a:avLst/>
          </a:prstGeom>
          <a:solidFill>
            <a:srgbClr val="FFFFFF"/>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9" tIns="46639" rIns="46639" bIns="46639" numCol="1" spcCol="0" rtlCol="0" fromWordArt="0" anchor="ctr" anchorCtr="0" forceAA="0" compatLnSpc="1">
            <a:prstTxWarp prst="textNoShape">
              <a:avLst/>
            </a:prstTxWarp>
            <a:noAutofit/>
          </a:bodyPr>
          <a:lstStyle/>
          <a:p>
            <a:pPr algn="ctr" defTabSz="932472" fontAlgn="base">
              <a:spcBef>
                <a:spcPct val="0"/>
              </a:spcBef>
              <a:spcAft>
                <a:spcPct val="0"/>
              </a:spcAft>
            </a:pPr>
            <a:endParaRPr lang="en-US" dirty="0" smtClean="0">
              <a:gradFill>
                <a:gsLst>
                  <a:gs pos="0">
                    <a:srgbClr val="FFFFFF"/>
                  </a:gs>
                  <a:gs pos="100000">
                    <a:srgbClr val="FFFFFF"/>
                  </a:gs>
                </a:gsLst>
                <a:lin ang="5400000" scaled="0"/>
              </a:gradFill>
              <a:ea typeface="Segoe UI" pitchFamily="34" charset="0"/>
              <a:cs typeface="Segoe UI" pitchFamily="34" charset="0"/>
            </a:endParaRPr>
          </a:p>
        </p:txBody>
      </p:sp>
      <p:sp>
        <p:nvSpPr>
          <p:cNvPr id="5" name="Text Placeholder 4"/>
          <p:cNvSpPr>
            <a:spLocks noGrp="1"/>
          </p:cNvSpPr>
          <p:nvPr>
            <p:ph type="body" sz="quarter" idx="10"/>
          </p:nvPr>
        </p:nvSpPr>
        <p:spPr>
          <a:xfrm>
            <a:off x="274638" y="1221157"/>
            <a:ext cx="11887199" cy="1995931"/>
          </a:xfrm>
        </p:spPr>
        <p:txBody>
          <a:bodyPr/>
          <a:lstStyle>
            <a:lvl1pPr marL="0" indent="0">
              <a:buNone/>
              <a:defRPr sz="3300">
                <a:gradFill>
                  <a:gsLst>
                    <a:gs pos="1250">
                      <a:srgbClr val="000000"/>
                    </a:gs>
                    <a:gs pos="100000">
                      <a:srgbClr val="000000"/>
                    </a:gs>
                  </a:gsLst>
                  <a:lin ang="5400000" scaled="0"/>
                </a:gradFill>
                <a:latin typeface="Segoe UI" pitchFamily="34" charset="0"/>
                <a:cs typeface="Segoe UI" pitchFamily="34" charset="0"/>
              </a:defRPr>
            </a:lvl1pPr>
            <a:lvl2pPr marL="346553" indent="0">
              <a:buNone/>
              <a:defRPr>
                <a:gradFill>
                  <a:gsLst>
                    <a:gs pos="1250">
                      <a:srgbClr val="000000"/>
                    </a:gs>
                    <a:gs pos="100000">
                      <a:srgbClr val="000000"/>
                    </a:gs>
                  </a:gsLst>
                  <a:lin ang="5400000" scaled="0"/>
                </a:gradFill>
                <a:latin typeface="Segoe UI" pitchFamily="34" charset="0"/>
                <a:cs typeface="Segoe UI" pitchFamily="34" charset="0"/>
              </a:defRPr>
            </a:lvl2pPr>
            <a:lvl3pPr marL="584607" indent="0">
              <a:buNone/>
              <a:defRPr>
                <a:gradFill>
                  <a:gsLst>
                    <a:gs pos="1250">
                      <a:srgbClr val="000000"/>
                    </a:gs>
                    <a:gs pos="100000">
                      <a:srgbClr val="000000"/>
                    </a:gs>
                  </a:gsLst>
                  <a:lin ang="5400000" scaled="0"/>
                </a:gradFill>
                <a:latin typeface="Segoe UI" pitchFamily="34" charset="0"/>
                <a:cs typeface="Segoe UI" pitchFamily="34" charset="0"/>
              </a:defRPr>
            </a:lvl3pPr>
            <a:lvl4pPr marL="814563" indent="0">
              <a:buNone/>
              <a:defRPr>
                <a:gradFill>
                  <a:gsLst>
                    <a:gs pos="1250">
                      <a:srgbClr val="000000"/>
                    </a:gs>
                    <a:gs pos="100000">
                      <a:srgbClr val="000000"/>
                    </a:gs>
                  </a:gsLst>
                  <a:lin ang="5400000" scaled="0"/>
                </a:gradFill>
                <a:latin typeface="Segoe UI" pitchFamily="34" charset="0"/>
                <a:cs typeface="Segoe UI" pitchFamily="34" charset="0"/>
              </a:defRPr>
            </a:lvl4pPr>
            <a:lvl5pPr marL="1050997" indent="0">
              <a:buNone/>
              <a:defRPr>
                <a:gradFill>
                  <a:gsLst>
                    <a:gs pos="1250">
                      <a:srgbClr val="000000"/>
                    </a:gs>
                    <a:gs pos="100000">
                      <a:srgbClr val="000000"/>
                    </a:gs>
                  </a:gsLst>
                  <a:lin ang="5400000" scaled="0"/>
                </a:gradFill>
                <a:latin typeface="Segoe UI" pitchFamily="34" charset="0"/>
                <a:cs typeface="Segoe UI" pitchFamily="34"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562577389"/>
      </p:ext>
    </p:extLst>
  </p:cSld>
  <p:clrMapOvr>
    <a:masterClrMapping/>
  </p:clrMapOvr>
  <p:transition>
    <p:fade/>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preserve="1" userDrawn="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74638" y="1212850"/>
            <a:ext cx="11887200" cy="2443746"/>
          </a:xfrm>
          <a:prstGeom prst="rect">
            <a:avLst/>
          </a:prstGeom>
        </p:spPr>
        <p:txBody>
          <a:bodyPr/>
          <a:lstStyle>
            <a:lvl1pPr marL="290513" indent="-290513">
              <a:buClr>
                <a:schemeClr val="tx1"/>
              </a:buClr>
              <a:buSzPct val="90000"/>
              <a:buFont typeface="Arial" pitchFamily="34" charset="0"/>
              <a:buChar char="•"/>
              <a:defRPr sz="3600">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71500" indent="-280988">
              <a:buClr>
                <a:schemeClr val="tx1"/>
              </a:buClr>
              <a:buSzPct val="90000"/>
              <a:buFont typeface="Arial" pitchFamily="34" charset="0"/>
              <a:buChar char="•"/>
              <a:defRPr sz="3200">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62013" indent="-290513">
              <a:buClr>
                <a:schemeClr val="tx1"/>
              </a:buClr>
              <a:buSzPct val="90000"/>
              <a:buFont typeface="Arial" pitchFamily="34" charset="0"/>
              <a:buChar char="•"/>
              <a:defRPr sz="2800">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90613" indent="-228600">
              <a:buClr>
                <a:schemeClr val="tx1"/>
              </a:buClr>
              <a:buSzPct val="90000"/>
              <a:buFont typeface="Arial" pitchFamily="34" charset="0"/>
              <a:buChar char="•"/>
              <a:defRPr sz="2400">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319213" indent="-228600">
              <a:buClr>
                <a:schemeClr val="tx1"/>
              </a:buClr>
              <a:buSzPct val="90000"/>
              <a:buFont typeface="Arial" pitchFamily="34" charset="0"/>
              <a:buChar char="•"/>
              <a:defRPr sz="2000">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6"/>
          <p:cNvSpPr>
            <a:spLocks noGrp="1"/>
          </p:cNvSpPr>
          <p:nvPr>
            <p:ph type="body" sz="quarter" idx="11" hasCustomPrompt="1"/>
          </p:nvPr>
        </p:nvSpPr>
        <p:spPr>
          <a:xfrm>
            <a:off x="1" y="6363076"/>
            <a:ext cx="12436476" cy="631450"/>
          </a:xfrm>
          <a:prstGeom prst="rect">
            <a:avLst/>
          </a:prstGeom>
          <a:solidFill>
            <a:srgbClr val="FFFF99"/>
          </a:solidFill>
        </p:spPr>
        <p:txBody>
          <a:bodyPr wrap="square" lIns="155457" tIns="77729" rIns="155457" bIns="77729" anchor="b" anchorCtr="0">
            <a:noAutofit/>
          </a:bodyPr>
          <a:lstStyle>
            <a:lvl1pPr algn="r">
              <a:buFont typeface="Arial" pitchFamily="34" charset="0"/>
              <a:buNone/>
              <a:defRPr sz="3700" spc="-51" baseline="0">
                <a:gradFill>
                  <a:gsLst>
                    <a:gs pos="0">
                      <a:srgbClr val="000000"/>
                    </a:gs>
                    <a:gs pos="100000">
                      <a:srgbClr val="000000"/>
                    </a:gs>
                  </a:gsLst>
                  <a:lin ang="5400000" scaled="0"/>
                </a:gradFill>
                <a:effectLst/>
                <a:latin typeface="Segoe UI" pitchFamily="34" charset="0"/>
                <a:ea typeface="Segoe UI" pitchFamily="34" charset="0"/>
                <a:cs typeface="Segoe UI" pitchFamily="34" charset="0"/>
              </a:defRPr>
            </a:lvl1pPr>
          </a:lstStyle>
          <a:p>
            <a:pPr lvl="0"/>
            <a:r>
              <a:rPr lang="en-US" dirty="0" smtClean="0"/>
              <a:t>Next:</a:t>
            </a:r>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smtClean="0"/>
              <a:t>Click to edit Master title style</a:t>
            </a:r>
            <a:endParaRPr lang="en-US" dirty="0"/>
          </a:p>
        </p:txBody>
      </p:sp>
    </p:spTree>
    <p:extLst>
      <p:ext uri="{BB962C8B-B14F-4D97-AF65-F5344CB8AC3E}">
        <p14:creationId xmlns:p14="http://schemas.microsoft.com/office/powerpoint/2010/main" val="3530996961"/>
      </p:ext>
    </p:extLst>
  </p:cSld>
  <p:clrMapOvr>
    <a:masterClrMapping/>
  </p:clrMapOvr>
  <p:transition>
    <p:fade/>
  </p:transition>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Title &amp; Content w/Bullets">
    <p:spTree>
      <p:nvGrpSpPr>
        <p:cNvPr id="1" name=""/>
        <p:cNvGrpSpPr/>
        <p:nvPr/>
      </p:nvGrpSpPr>
      <p:grpSpPr>
        <a:xfrm>
          <a:off x="0" y="0"/>
          <a:ext cx="0" cy="0"/>
          <a:chOff x="0" y="0"/>
          <a:chExt cx="0" cy="0"/>
        </a:xfrm>
      </p:grpSpPr>
      <p:sp>
        <p:nvSpPr>
          <p:cNvPr id="2" name="Title 1"/>
          <p:cNvSpPr>
            <a:spLocks noGrp="1"/>
          </p:cNvSpPr>
          <p:nvPr>
            <p:ph type="title"/>
          </p:nvPr>
        </p:nvSpPr>
        <p:spPr>
          <a:xfrm>
            <a:off x="529660" y="233151"/>
            <a:ext cx="11375536" cy="762786"/>
          </a:xfrm>
        </p:spPr>
        <p:txBody>
          <a:bodyPr/>
          <a:lstStyle>
            <a:lvl1pPr>
              <a:defRPr>
                <a:gradFill>
                  <a:gsLst>
                    <a:gs pos="1250">
                      <a:schemeClr val="tx2"/>
                    </a:gs>
                    <a:gs pos="100000">
                      <a:schemeClr val="tx2"/>
                    </a:gs>
                  </a:gsLst>
                  <a:lin ang="5400000" scaled="0"/>
                </a:gradFill>
              </a:defRPr>
            </a:lvl1pPr>
          </a:lstStyle>
          <a:p>
            <a:r>
              <a:rPr lang="en-US" smtClean="0"/>
              <a:t>Click to edit Master title style</a:t>
            </a:r>
            <a:endParaRPr lang="en-US" dirty="0"/>
          </a:p>
        </p:txBody>
      </p:sp>
      <p:sp>
        <p:nvSpPr>
          <p:cNvPr id="5" name="Text Placeholder 4"/>
          <p:cNvSpPr>
            <a:spLocks noGrp="1"/>
          </p:cNvSpPr>
          <p:nvPr>
            <p:ph type="body" sz="quarter" idx="10"/>
          </p:nvPr>
        </p:nvSpPr>
        <p:spPr>
          <a:xfrm>
            <a:off x="529660" y="1476621"/>
            <a:ext cx="11375536" cy="2106731"/>
          </a:xfrm>
          <a:prstGeom prst="rect">
            <a:avLst/>
          </a:prstGeom>
        </p:spPr>
        <p:txBody>
          <a:bodyPr/>
          <a:lstStyle>
            <a:lvl1pPr marL="289875" indent="-289875">
              <a:buFont typeface="Wingdings" pitchFamily="2" charset="2"/>
              <a:buChar char=""/>
              <a:defRPr sz="4100"/>
            </a:lvl1pPr>
            <a:lvl2pPr marL="527927" indent="-238054">
              <a:buFont typeface="Wingdings" pitchFamily="2" charset="2"/>
              <a:buChar char=""/>
              <a:defRPr>
                <a:latin typeface="+mn-lt"/>
              </a:defRPr>
            </a:lvl2pPr>
            <a:lvl3pPr marL="756264" indent="-228337">
              <a:buFont typeface="Wingdings" pitchFamily="2" charset="2"/>
              <a:buChar char=""/>
              <a:tabLst/>
              <a:defRPr>
                <a:latin typeface="+mn-lt"/>
              </a:defRPr>
            </a:lvl3pPr>
            <a:lvl4pPr marL="932779" indent="-176516">
              <a:buFont typeface="Wingdings" pitchFamily="2" charset="2"/>
              <a:buChar char=""/>
              <a:defRPr>
                <a:latin typeface="+mn-lt"/>
              </a:defRPr>
            </a:lvl4pPr>
            <a:lvl5pPr marL="1109296" indent="-176516">
              <a:buFont typeface="Wingdings" pitchFamily="2" charset="2"/>
              <a:buChar char=""/>
              <a:tabLst/>
              <a:defRPr>
                <a:latin typeface="+mn-l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8" name="Picture 7"/>
          <p:cNvPicPr>
            <a:picLocks noChangeAspect="1"/>
          </p:cNvPicPr>
          <p:nvPr userDrawn="1"/>
        </p:nvPicPr>
        <p:blipFill rotWithShape="1">
          <a:blip r:embed="rId2">
            <a:extLst>
              <a:ext uri="{28A0092B-C50C-407E-A947-70E740481C1C}">
                <a14:useLocalDpi xmlns:a14="http://schemas.microsoft.com/office/drawing/2010/main" val="0"/>
              </a:ext>
            </a:extLst>
          </a:blip>
          <a:srcRect l="24304"/>
          <a:stretch/>
        </p:blipFill>
        <p:spPr bwMode="black">
          <a:xfrm>
            <a:off x="10512436" y="6264565"/>
            <a:ext cx="1632342" cy="559562"/>
          </a:xfrm>
          <a:prstGeom prst="rect">
            <a:avLst/>
          </a:prstGeom>
        </p:spPr>
      </p:pic>
    </p:spTree>
    <p:extLst>
      <p:ext uri="{BB962C8B-B14F-4D97-AF65-F5344CB8AC3E}">
        <p14:creationId xmlns:p14="http://schemas.microsoft.com/office/powerpoint/2010/main" val="3526862254"/>
      </p:ext>
    </p:extLst>
  </p:cSld>
  <p:clrMapOvr>
    <a:masterClrMapping/>
  </p:clrMapOvr>
  <p:transition>
    <p:fade/>
  </p:transition>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Title &amp; 2-color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6" name="Text Placeholder 5"/>
          <p:cNvSpPr>
            <a:spLocks noGrp="1"/>
          </p:cNvSpPr>
          <p:nvPr>
            <p:ph type="body" sz="quarter" idx="10"/>
          </p:nvPr>
        </p:nvSpPr>
        <p:spPr>
          <a:xfrm>
            <a:off x="274638" y="1212850"/>
            <a:ext cx="11887200" cy="2025170"/>
          </a:xfrm>
        </p:spPr>
        <p:txBody>
          <a:bodyPr/>
          <a:lstStyle>
            <a:lvl1pPr marL="0" indent="0">
              <a:buNone/>
              <a:defRPr>
                <a:gradFill>
                  <a:gsLst>
                    <a:gs pos="1250">
                      <a:schemeClr val="tx2"/>
                    </a:gs>
                    <a:gs pos="99000">
                      <a:schemeClr val="tx2"/>
                    </a:gs>
                  </a:gsLst>
                  <a:lin ang="5400000" scaled="0"/>
                </a:gradFill>
              </a:defRPr>
            </a:lvl1pPr>
            <a:lvl2pPr marL="0" indent="0">
              <a:buFontTx/>
              <a:buNone/>
              <a:defRPr sz="2000"/>
            </a:lvl2pPr>
            <a:lvl3pPr marL="228600" indent="0">
              <a:buNone/>
              <a:defRPr/>
            </a:lvl3pPr>
            <a:lvl4pPr marL="457200" indent="0">
              <a:buNone/>
              <a:defRPr/>
            </a:lvl4pPr>
            <a:lvl5pPr marL="685800" indent="0">
              <a:buNone/>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597465452"/>
      </p:ext>
    </p:extLst>
  </p:cSld>
  <p:clrMapOvr>
    <a:masterClrMapping/>
  </p:clrMapOvr>
  <p:transition>
    <p:fade/>
  </p:transition>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Title &amp;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6" name="Text Placeholder 5"/>
          <p:cNvSpPr>
            <a:spLocks noGrp="1"/>
          </p:cNvSpPr>
          <p:nvPr>
            <p:ph type="body" sz="quarter" idx="10"/>
          </p:nvPr>
        </p:nvSpPr>
        <p:spPr>
          <a:xfrm>
            <a:off x="274638" y="1212850"/>
            <a:ext cx="11887200" cy="2025170"/>
          </a:xfrm>
        </p:spPr>
        <p:txBody>
          <a:bodyPr/>
          <a:lstStyle>
            <a:lvl1pPr marL="0" indent="0">
              <a:buNone/>
              <a:defRPr>
                <a:gradFill>
                  <a:gsLst>
                    <a:gs pos="1250">
                      <a:schemeClr val="tx1"/>
                    </a:gs>
                    <a:gs pos="99000">
                      <a:schemeClr val="tx1"/>
                    </a:gs>
                  </a:gsLst>
                  <a:lin ang="5400000" scaled="0"/>
                </a:gradFill>
              </a:defRPr>
            </a:lvl1pPr>
            <a:lvl2pPr marL="0" indent="0">
              <a:buFontTx/>
              <a:buNone/>
              <a:defRPr sz="2000"/>
            </a:lvl2pPr>
            <a:lvl3pPr marL="228600" indent="0">
              <a:buNone/>
              <a:defRPr/>
            </a:lvl3pPr>
            <a:lvl4pPr marL="457200" indent="0">
              <a:buNone/>
              <a:defRPr/>
            </a:lvl4pPr>
            <a:lvl5pPr marL="685800" indent="0">
              <a:buNone/>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1700084325"/>
      </p:ext>
    </p:extLst>
  </p:cSld>
  <p:clrMapOvr>
    <a:masterClrMapping/>
  </p:clrMapOvr>
  <p:transition>
    <p:fade/>
  </p:transition>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025170"/>
          </a:xfrm>
        </p:spPr>
        <p:txBody>
          <a:bodyPr>
            <a:sp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007079026"/>
      </p:ext>
    </p:extLst>
  </p:cSld>
  <p:clrMapOvr>
    <a:masterClrMapping/>
  </p:clrMapOvr>
  <p:transition>
    <p:fade/>
  </p:transition>
  <p:timing>
    <p:tnLst>
      <p:par>
        <p:cT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Title and Content 1st level color tex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025170"/>
          </a:xfrm>
        </p:spPr>
        <p:txBody>
          <a:bodyPr>
            <a:spAutoFit/>
          </a:bodyPr>
          <a:lstStyle>
            <a:lvl1pPr>
              <a:defRPr>
                <a:gradFill>
                  <a:gsLst>
                    <a:gs pos="1250">
                      <a:schemeClr val="tx2"/>
                    </a:gs>
                    <a:gs pos="99000">
                      <a:schemeClr val="tx2"/>
                    </a:gs>
                  </a:gsLst>
                  <a:lin ang="5400000" scaled="0"/>
                </a:gradFill>
              </a:defRPr>
            </a:lvl1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460288532"/>
      </p:ext>
    </p:extLst>
  </p:cSld>
  <p:clrMapOvr>
    <a:masterClrMapping/>
  </p:clrMapOvr>
  <p:transition>
    <p:fade/>
  </p:transition>
  <p:timing>
    <p:tnLst>
      <p:par>
        <p:cTn id="1" dur="indefinite" restart="never" nodeType="tmRoot"/>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Two Column 2-color Non-bullete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468368"/>
          </a:xfrm>
        </p:spPr>
        <p:txBody>
          <a:bodyPr wrap="square">
            <a:spAutoFit/>
          </a:bodyPr>
          <a:lstStyle>
            <a:lvl1pPr marL="0" indent="0">
              <a:spcBef>
                <a:spcPts val="1224"/>
              </a:spcBef>
              <a:buClr>
                <a:schemeClr val="tx1"/>
              </a:buClr>
              <a:buFont typeface="Wingdings" pitchFamily="2" charset="2"/>
              <a:buNone/>
              <a:defRPr sz="3600">
                <a:gradFill>
                  <a:gsLst>
                    <a:gs pos="1250">
                      <a:schemeClr val="tx2"/>
                    </a:gs>
                    <a:gs pos="99000">
                      <a:schemeClr val="tx2"/>
                    </a:gs>
                  </a:gsLst>
                  <a:lin ang="5400000" scaled="0"/>
                </a:gradFill>
              </a:defRPr>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3"/>
          <p:cNvSpPr>
            <a:spLocks noGrp="1"/>
          </p:cNvSpPr>
          <p:nvPr>
            <p:ph type="body" sz="quarter" idx="11"/>
          </p:nvPr>
        </p:nvSpPr>
        <p:spPr>
          <a:xfrm>
            <a:off x="6675439" y="1212849"/>
            <a:ext cx="5486399" cy="2468368"/>
          </a:xfrm>
        </p:spPr>
        <p:txBody>
          <a:bodyPr wrap="square">
            <a:spAutoFit/>
          </a:bodyPr>
          <a:lstStyle>
            <a:lvl1pPr marL="0" indent="0">
              <a:spcBef>
                <a:spcPts val="1224"/>
              </a:spcBef>
              <a:buClr>
                <a:schemeClr val="tx1"/>
              </a:buClr>
              <a:buFont typeface="Wingdings" pitchFamily="2" charset="2"/>
              <a:buNone/>
              <a:defRPr sz="3600">
                <a:gradFill>
                  <a:gsLst>
                    <a:gs pos="1250">
                      <a:schemeClr val="tx2"/>
                    </a:gs>
                    <a:gs pos="99000">
                      <a:schemeClr val="tx2"/>
                    </a:gs>
                  </a:gsLst>
                  <a:lin ang="5400000" scaled="0"/>
                </a:gradFill>
              </a:defRPr>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3851143400"/>
      </p:ext>
    </p:extLst>
  </p:cSld>
  <p:clrMapOvr>
    <a:masterClrMapping/>
  </p:clrMapOvr>
  <p:transition>
    <p:fade/>
  </p:transition>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Two Column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468368"/>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3"/>
          <p:cNvSpPr>
            <a:spLocks noGrp="1"/>
          </p:cNvSpPr>
          <p:nvPr>
            <p:ph type="body" sz="quarter" idx="11"/>
          </p:nvPr>
        </p:nvSpPr>
        <p:spPr>
          <a:xfrm>
            <a:off x="6675439" y="1212849"/>
            <a:ext cx="5486399" cy="2468368"/>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1739758282"/>
      </p:ext>
    </p:extLst>
  </p:cSld>
  <p:clrMapOvr>
    <a:masterClrMapping/>
  </p:clrMapOvr>
  <p:transition>
    <p:fade/>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Demo slide">
    <p:bg bwMode="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7" name="Picture 2"/>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6929266" y="1626410"/>
            <a:ext cx="1106235" cy="49456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Rounded Rectangle 5"/>
          <p:cNvSpPr/>
          <p:nvPr userDrawn="1"/>
        </p:nvSpPr>
        <p:spPr bwMode="auto">
          <a:xfrm>
            <a:off x="274702" y="3954463"/>
            <a:ext cx="8229536" cy="2743200"/>
          </a:xfrm>
          <a:prstGeom prst="roundRect">
            <a:avLst>
              <a:gd name="adj" fmla="val 4941"/>
            </a:avLst>
          </a:prstGeom>
          <a:solidFill>
            <a:schemeClr val="bg1"/>
          </a:solidFill>
          <a:ln>
            <a:noFill/>
            <a:headEnd type="none" w="med" len="med"/>
            <a:tailEnd type="none" w="med" len="med"/>
          </a:ln>
          <a:effectLst>
            <a:outerShdw blurRad="50800" dist="12700" dir="5400000" algn="t" rotWithShape="0">
              <a:prstClr val="black">
                <a:alpha val="31000"/>
              </a:prstClr>
            </a:outerShdw>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lvl="0" algn="ctr" defTabSz="932472" fontAlgn="base">
              <a:lnSpc>
                <a:spcPct val="90000"/>
              </a:lnSpc>
              <a:spcBef>
                <a:spcPct val="0"/>
              </a:spcBef>
              <a:spcAft>
                <a:spcPct val="0"/>
              </a:spcAft>
            </a:pPr>
            <a:endParaRPr lang="en-US" sz="30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hasCustomPrompt="1"/>
          </p:nvPr>
        </p:nvSpPr>
        <p:spPr>
          <a:xfrm>
            <a:off x="274639" y="3954462"/>
            <a:ext cx="8228300" cy="1371579"/>
          </a:xfrm>
          <a:noFill/>
        </p:spPr>
        <p:txBody>
          <a:bodyPr tIns="91440" bIns="91440" anchor="t" anchorCtr="0"/>
          <a:lstStyle>
            <a:lvl1pPr algn="l" defTabSz="932742" rtl="0" eaLnBrk="1" latinLnBrk="0" hangingPunct="1">
              <a:lnSpc>
                <a:spcPct val="90000"/>
              </a:lnSpc>
              <a:spcBef>
                <a:spcPct val="0"/>
              </a:spcBef>
              <a:buNone/>
              <a:defRPr lang="en-US" sz="5200" b="0" kern="1200" cap="none" spc="-100" baseline="0" dirty="0">
                <a:ln w="3175">
                  <a:noFill/>
                </a:ln>
                <a:gradFill>
                  <a:gsLst>
                    <a:gs pos="5833">
                      <a:schemeClr val="tx1"/>
                    </a:gs>
                    <a:gs pos="18000">
                      <a:schemeClr val="tx1"/>
                    </a:gs>
                  </a:gsLst>
                  <a:lin ang="5400000" scaled="0"/>
                </a:gradFill>
                <a:effectLst/>
                <a:latin typeface="+mj-lt"/>
                <a:ea typeface="+mn-ea"/>
                <a:cs typeface="Segoe UI" pitchFamily="34" charset="0"/>
              </a:defRPr>
            </a:lvl1pPr>
          </a:lstStyle>
          <a:p>
            <a:r>
              <a:rPr lang="en-US" dirty="0" smtClean="0"/>
              <a:t>Demo title</a:t>
            </a:r>
            <a:endParaRPr lang="en-US" dirty="0"/>
          </a:p>
        </p:txBody>
      </p:sp>
      <p:sp>
        <p:nvSpPr>
          <p:cNvPr id="5" name="Text Placeholder 4"/>
          <p:cNvSpPr>
            <a:spLocks noGrp="1"/>
          </p:cNvSpPr>
          <p:nvPr>
            <p:ph type="body" sz="quarter" idx="12" hasCustomPrompt="1"/>
          </p:nvPr>
        </p:nvSpPr>
        <p:spPr>
          <a:xfrm>
            <a:off x="274639" y="5326043"/>
            <a:ext cx="8229600" cy="1372414"/>
          </a:xfrm>
          <a:noFill/>
        </p:spPr>
        <p:txBody>
          <a:bodyPr lIns="182880" tIns="146304" rIns="182880" bIns="146304">
            <a:noAutofit/>
          </a:bodyPr>
          <a:lstStyle>
            <a:lvl1pPr marL="0" indent="0">
              <a:spcBef>
                <a:spcPts val="0"/>
              </a:spcBef>
              <a:buNone/>
              <a:defRPr lang="en-US" sz="3000" kern="1200" spc="0" baseline="0" dirty="0" smtClean="0">
                <a:gradFill>
                  <a:gsLst>
                    <a:gs pos="0">
                      <a:schemeClr val="tx1"/>
                    </a:gs>
                    <a:gs pos="100000">
                      <a:schemeClr val="tx1"/>
                    </a:gs>
                  </a:gsLst>
                  <a:lin ang="5400000" scaled="0"/>
                </a:gradFill>
                <a:latin typeface="+mj-lt"/>
                <a:ea typeface="+mn-ea"/>
                <a:cs typeface="+mn-cs"/>
              </a:defRPr>
            </a:lvl1pPr>
          </a:lstStyle>
          <a:p>
            <a:pPr marL="0" marR="0" lvl="0" indent="0" algn="l" defTabSz="932742" rtl="0" eaLnBrk="1" fontAlgn="auto" latinLnBrk="0" hangingPunct="1">
              <a:lnSpc>
                <a:spcPct val="90000"/>
              </a:lnSpc>
              <a:spcBef>
                <a:spcPts val="0"/>
              </a:spcBef>
              <a:spcAft>
                <a:spcPts val="0"/>
              </a:spcAft>
              <a:buClrTx/>
              <a:buSzPct val="90000"/>
              <a:buFont typeface="Arial" pitchFamily="34" charset="0"/>
              <a:buNone/>
              <a:tabLst/>
            </a:pPr>
            <a:r>
              <a:rPr lang="en-US" dirty="0" smtClean="0"/>
              <a:t>Speaker Name</a:t>
            </a:r>
          </a:p>
        </p:txBody>
      </p:sp>
    </p:spTree>
    <p:extLst>
      <p:ext uri="{BB962C8B-B14F-4D97-AF65-F5344CB8AC3E}">
        <p14:creationId xmlns:p14="http://schemas.microsoft.com/office/powerpoint/2010/main" val="2923861903"/>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Two Column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536079"/>
          </a:xfrm>
        </p:spPr>
        <p:txBody>
          <a:bodyPr wrap="square">
            <a:spAutoFit/>
          </a:bodyPr>
          <a:lstStyle>
            <a:lvl1pPr marL="287338" indent="-287338">
              <a:spcBef>
                <a:spcPts val="1224"/>
              </a:spcBef>
              <a:buClr>
                <a:schemeClr val="tx1"/>
              </a:buClr>
              <a:buFont typeface="Arial" pitchFamily="34" charset="0"/>
              <a:buChar char="•"/>
              <a:defRPr sz="3600"/>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3"/>
          <p:cNvSpPr>
            <a:spLocks noGrp="1"/>
          </p:cNvSpPr>
          <p:nvPr>
            <p:ph type="body" sz="quarter" idx="11"/>
          </p:nvPr>
        </p:nvSpPr>
        <p:spPr>
          <a:xfrm>
            <a:off x="6675439" y="1212849"/>
            <a:ext cx="5486399" cy="2536079"/>
          </a:xfrm>
        </p:spPr>
        <p:txBody>
          <a:bodyPr wrap="square">
            <a:spAutoFit/>
          </a:bodyPr>
          <a:lstStyle>
            <a:lvl1pPr marL="287338" indent="-287338">
              <a:spcBef>
                <a:spcPts val="1224"/>
              </a:spcBef>
              <a:buClr>
                <a:schemeClr val="tx1"/>
              </a:buClr>
              <a:buFont typeface="Arial" pitchFamily="34" charset="0"/>
              <a:buChar char="•"/>
              <a:defRPr sz="3600"/>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49652108"/>
      </p:ext>
    </p:extLst>
  </p:cSld>
  <p:clrMapOvr>
    <a:masterClrMapping/>
  </p:clrMapOvr>
  <p:transition>
    <p:fade/>
  </p:transition>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Two Column Bullet text 1st level color">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536079"/>
          </a:xfrm>
        </p:spPr>
        <p:txBody>
          <a:bodyPr wrap="square">
            <a:spAutoFit/>
          </a:bodyPr>
          <a:lstStyle>
            <a:lvl1pPr marL="287338" indent="-287338">
              <a:spcBef>
                <a:spcPts val="1224"/>
              </a:spcBef>
              <a:buClr>
                <a:schemeClr val="tx2"/>
              </a:buClr>
              <a:buFont typeface="Arial" pitchFamily="34" charset="0"/>
              <a:buChar char="•"/>
              <a:defRPr sz="3600">
                <a:gradFill>
                  <a:gsLst>
                    <a:gs pos="1250">
                      <a:schemeClr val="tx2"/>
                    </a:gs>
                    <a:gs pos="99000">
                      <a:schemeClr val="tx2"/>
                    </a:gs>
                  </a:gsLst>
                  <a:lin ang="5400000" scaled="0"/>
                </a:gradFill>
              </a:defRPr>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3"/>
          <p:cNvSpPr>
            <a:spLocks noGrp="1"/>
          </p:cNvSpPr>
          <p:nvPr>
            <p:ph type="body" sz="quarter" idx="11"/>
          </p:nvPr>
        </p:nvSpPr>
        <p:spPr>
          <a:xfrm>
            <a:off x="6675439" y="1212849"/>
            <a:ext cx="5486399" cy="2536079"/>
          </a:xfrm>
        </p:spPr>
        <p:txBody>
          <a:bodyPr wrap="square">
            <a:spAutoFit/>
          </a:bodyPr>
          <a:lstStyle>
            <a:lvl1pPr marL="287338" indent="-287338">
              <a:spcBef>
                <a:spcPts val="1224"/>
              </a:spcBef>
              <a:buClr>
                <a:schemeClr val="tx2"/>
              </a:buClr>
              <a:buFont typeface="Arial" pitchFamily="34" charset="0"/>
              <a:buChar char="•"/>
              <a:defRPr sz="3600">
                <a:gradFill>
                  <a:gsLst>
                    <a:gs pos="1250">
                      <a:schemeClr val="tx2"/>
                    </a:gs>
                    <a:gs pos="99000">
                      <a:schemeClr val="tx2"/>
                    </a:gs>
                  </a:gsLst>
                  <a:lin ang="5400000" scaled="0"/>
                </a:gradFill>
              </a:defRPr>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2857764875"/>
      </p:ext>
    </p:extLst>
  </p:cSld>
  <p:clrMapOvr>
    <a:masterClrMapping/>
  </p:clrMapOvr>
  <p:transition>
    <p:fade/>
  </p:transition>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873291353"/>
      </p:ext>
    </p:extLst>
  </p:cSld>
  <p:clrMapOvr>
    <a:masterClrMapping/>
  </p:clrMapOvr>
  <p:transition>
    <p:fade/>
  </p:transition>
  <p:timing>
    <p:tnLst>
      <p:par>
        <p:cTn id="1" dur="indefinite" restart="never" nodeType="tmRoot"/>
      </p:par>
    </p:tnLst>
  </p:timing>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028630601"/>
      </p:ext>
    </p:extLst>
  </p:cSld>
  <p:clrMapOvr>
    <a:masterClrMapping/>
  </p:clrMapOvr>
  <p:transition>
    <p:fade/>
  </p:transition>
  <p:timing>
    <p:tnLst>
      <p:par>
        <p:cTn id="1" dur="indefinite" restart="never" nodeType="tmRoot"/>
      </p:par>
    </p:tnLst>
  </p:timing>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Developer Code Layou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baseline="0"/>
            </a:lvl1pPr>
          </a:lstStyle>
          <a:p>
            <a:r>
              <a:rPr lang="en-US" dirty="0" smtClean="0"/>
              <a:t>Slide for Developer Code</a:t>
            </a:r>
            <a:endParaRPr lang="en-US" dirty="0"/>
          </a:p>
        </p:txBody>
      </p:sp>
      <p:sp>
        <p:nvSpPr>
          <p:cNvPr id="3" name="Rectangle 2"/>
          <p:cNvSpPr/>
          <p:nvPr userDrawn="1"/>
        </p:nvSpPr>
        <p:spPr bwMode="hidden">
          <a:xfrm>
            <a:off x="1" y="1212849"/>
            <a:ext cx="12436475" cy="5781676"/>
          </a:xfrm>
          <a:prstGeom prst="rect">
            <a:avLst/>
          </a:prstGeom>
          <a:solidFill>
            <a:srgbClr val="FFFFFF"/>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9" tIns="46639" rIns="46639" bIns="46639" numCol="1" spcCol="0" rtlCol="0" fromWordArt="0" anchor="ctr" anchorCtr="0" forceAA="0" compatLnSpc="1">
            <a:prstTxWarp prst="textNoShape">
              <a:avLst/>
            </a:prstTxWarp>
            <a:noAutofit/>
          </a:bodyPr>
          <a:lstStyle/>
          <a:p>
            <a:pPr algn="ctr" defTabSz="932472" fontAlgn="base">
              <a:spcBef>
                <a:spcPct val="0"/>
              </a:spcBef>
              <a:spcAft>
                <a:spcPct val="0"/>
              </a:spcAft>
            </a:pPr>
            <a:endParaRPr lang="en-US" dirty="0" smtClean="0">
              <a:gradFill>
                <a:gsLst>
                  <a:gs pos="0">
                    <a:srgbClr val="FFFFFF"/>
                  </a:gs>
                  <a:gs pos="100000">
                    <a:srgbClr val="FFFFFF"/>
                  </a:gs>
                </a:gsLst>
                <a:lin ang="5400000" scaled="0"/>
              </a:gradFill>
              <a:ea typeface="Segoe UI" pitchFamily="34" charset="0"/>
              <a:cs typeface="Segoe UI" pitchFamily="34" charset="0"/>
            </a:endParaRPr>
          </a:p>
        </p:txBody>
      </p:sp>
      <p:sp>
        <p:nvSpPr>
          <p:cNvPr id="5" name="Text Placeholder 4"/>
          <p:cNvSpPr>
            <a:spLocks noGrp="1"/>
          </p:cNvSpPr>
          <p:nvPr>
            <p:ph type="body" sz="quarter" idx="10"/>
          </p:nvPr>
        </p:nvSpPr>
        <p:spPr>
          <a:xfrm>
            <a:off x="274638" y="1221157"/>
            <a:ext cx="11887199" cy="1995931"/>
          </a:xfrm>
        </p:spPr>
        <p:txBody>
          <a:bodyPr/>
          <a:lstStyle>
            <a:lvl1pPr marL="0" indent="0">
              <a:buNone/>
              <a:defRPr sz="3300">
                <a:gradFill>
                  <a:gsLst>
                    <a:gs pos="1250">
                      <a:srgbClr val="000000"/>
                    </a:gs>
                    <a:gs pos="100000">
                      <a:srgbClr val="000000"/>
                    </a:gs>
                  </a:gsLst>
                  <a:lin ang="5400000" scaled="0"/>
                </a:gradFill>
                <a:latin typeface="Segoe UI" pitchFamily="34" charset="0"/>
                <a:cs typeface="Segoe UI" pitchFamily="34" charset="0"/>
              </a:defRPr>
            </a:lvl1pPr>
            <a:lvl2pPr marL="346553" indent="0">
              <a:buNone/>
              <a:defRPr>
                <a:gradFill>
                  <a:gsLst>
                    <a:gs pos="1250">
                      <a:srgbClr val="000000"/>
                    </a:gs>
                    <a:gs pos="100000">
                      <a:srgbClr val="000000"/>
                    </a:gs>
                  </a:gsLst>
                  <a:lin ang="5400000" scaled="0"/>
                </a:gradFill>
                <a:latin typeface="Segoe UI" pitchFamily="34" charset="0"/>
                <a:cs typeface="Segoe UI" pitchFamily="34" charset="0"/>
              </a:defRPr>
            </a:lvl2pPr>
            <a:lvl3pPr marL="584607" indent="0">
              <a:buNone/>
              <a:defRPr>
                <a:gradFill>
                  <a:gsLst>
                    <a:gs pos="1250">
                      <a:srgbClr val="000000"/>
                    </a:gs>
                    <a:gs pos="100000">
                      <a:srgbClr val="000000"/>
                    </a:gs>
                  </a:gsLst>
                  <a:lin ang="5400000" scaled="0"/>
                </a:gradFill>
                <a:latin typeface="Segoe UI" pitchFamily="34" charset="0"/>
                <a:cs typeface="Segoe UI" pitchFamily="34" charset="0"/>
              </a:defRPr>
            </a:lvl3pPr>
            <a:lvl4pPr marL="814563" indent="0">
              <a:buNone/>
              <a:defRPr>
                <a:gradFill>
                  <a:gsLst>
                    <a:gs pos="1250">
                      <a:srgbClr val="000000"/>
                    </a:gs>
                    <a:gs pos="100000">
                      <a:srgbClr val="000000"/>
                    </a:gs>
                  </a:gsLst>
                  <a:lin ang="5400000" scaled="0"/>
                </a:gradFill>
                <a:latin typeface="Segoe UI" pitchFamily="34" charset="0"/>
                <a:cs typeface="Segoe UI" pitchFamily="34" charset="0"/>
              </a:defRPr>
            </a:lvl4pPr>
            <a:lvl5pPr marL="1050997" indent="0">
              <a:buNone/>
              <a:defRPr>
                <a:gradFill>
                  <a:gsLst>
                    <a:gs pos="1250">
                      <a:srgbClr val="000000"/>
                    </a:gs>
                    <a:gs pos="100000">
                      <a:srgbClr val="000000"/>
                    </a:gs>
                  </a:gsLst>
                  <a:lin ang="5400000" scaled="0"/>
                </a:gradFill>
                <a:latin typeface="Segoe UI" pitchFamily="34" charset="0"/>
                <a:cs typeface="Segoe UI"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507580892"/>
      </p:ext>
    </p:extLst>
  </p:cSld>
  <p:clrMapOvr>
    <a:masterClrMapping/>
  </p:clrMapOvr>
  <p:transition>
    <p:fade/>
  </p:transition>
</p:sldLayout>
</file>

<file path=ppt/slideLayouts/slideLayout35.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sp>
        <p:nvSpPr>
          <p:cNvPr id="12" name="Text Placeholder 12"/>
          <p:cNvSpPr>
            <a:spLocks noGrp="1"/>
          </p:cNvSpPr>
          <p:nvPr>
            <p:ph type="body" sz="quarter" idx="13" hasCustomPrompt="1"/>
          </p:nvPr>
        </p:nvSpPr>
        <p:spPr>
          <a:xfrm>
            <a:off x="621824" y="1398908"/>
            <a:ext cx="11205895" cy="310869"/>
          </a:xfrm>
        </p:spPr>
        <p:txBody>
          <a:bodyPr lIns="0" anchor="b" anchorCtr="0">
            <a:noAutofit/>
          </a:bodyPr>
          <a:lstStyle>
            <a:lvl1pPr marL="0" indent="0" algn="l">
              <a:buFont typeface="Arial" pitchFamily="34" charset="0"/>
              <a:buNone/>
              <a:defRPr sz="2100" b="1" cap="all" spc="0" baseline="0">
                <a:solidFill>
                  <a:schemeClr val="tx1">
                    <a:lumMod val="75000"/>
                    <a:lumOff val="25000"/>
                  </a:schemeClr>
                </a:solidFill>
              </a:defRPr>
            </a:lvl1pPr>
          </a:lstStyle>
          <a:p>
            <a:r>
              <a:rPr lang="en-US" dirty="0" smtClean="0"/>
              <a:t>CLICK TO EDIT SUBTITLE</a:t>
            </a:r>
            <a:endParaRPr lang="en-US" dirty="0"/>
          </a:p>
        </p:txBody>
      </p:sp>
      <p:sp>
        <p:nvSpPr>
          <p:cNvPr id="16" name="Title 1"/>
          <p:cNvSpPr>
            <a:spLocks noGrp="1"/>
          </p:cNvSpPr>
          <p:nvPr>
            <p:ph type="title"/>
          </p:nvPr>
        </p:nvSpPr>
        <p:spPr>
          <a:xfrm>
            <a:off x="571957" y="254199"/>
            <a:ext cx="11255765" cy="1165754"/>
          </a:xfrm>
        </p:spPr>
        <p:txBody>
          <a:bodyPr lIns="0"/>
          <a:lstStyle>
            <a:lvl1pPr algn="l">
              <a:defRPr/>
            </a:lvl1pPr>
          </a:lstStyle>
          <a:p>
            <a:r>
              <a:rPr lang="en-US" smtClean="0"/>
              <a:t>Click to edit Master title style</a:t>
            </a:r>
            <a:endParaRPr lang="en-US" dirty="0"/>
          </a:p>
        </p:txBody>
      </p:sp>
      <p:sp>
        <p:nvSpPr>
          <p:cNvPr id="13" name="Text Placeholder 3"/>
          <p:cNvSpPr>
            <a:spLocks noGrp="1"/>
          </p:cNvSpPr>
          <p:nvPr>
            <p:ph type="body" sz="half" idx="2"/>
          </p:nvPr>
        </p:nvSpPr>
        <p:spPr>
          <a:xfrm>
            <a:off x="621824" y="6061922"/>
            <a:ext cx="9741905" cy="310868"/>
          </a:xfrm>
        </p:spPr>
        <p:txBody>
          <a:bodyPr>
            <a:noAutofit/>
          </a:bodyPr>
          <a:lstStyle>
            <a:lvl1pPr marL="0" indent="0">
              <a:lnSpc>
                <a:spcPts val="2354"/>
              </a:lnSpc>
              <a:spcBef>
                <a:spcPts val="0"/>
              </a:spcBef>
              <a:spcAft>
                <a:spcPts val="0"/>
              </a:spcAft>
              <a:buNone/>
              <a:defRPr sz="1800" spc="-52" baseline="0"/>
            </a:lvl1pPr>
            <a:lvl2pPr marL="597835" indent="0">
              <a:buNone/>
              <a:defRPr sz="1600"/>
            </a:lvl2pPr>
            <a:lvl3pPr marL="1195669" indent="0">
              <a:buNone/>
              <a:defRPr sz="1300"/>
            </a:lvl3pPr>
            <a:lvl4pPr marL="1793504" indent="0">
              <a:buNone/>
              <a:defRPr sz="1200"/>
            </a:lvl4pPr>
            <a:lvl5pPr marL="2391339" indent="0">
              <a:buNone/>
              <a:defRPr sz="1200"/>
            </a:lvl5pPr>
            <a:lvl6pPr marL="2989174" indent="0">
              <a:buNone/>
              <a:defRPr sz="1200"/>
            </a:lvl6pPr>
            <a:lvl7pPr marL="3587008" indent="0">
              <a:buNone/>
              <a:defRPr sz="1200"/>
            </a:lvl7pPr>
            <a:lvl8pPr marL="4184843" indent="0">
              <a:buNone/>
              <a:defRPr sz="1200"/>
            </a:lvl8pPr>
            <a:lvl9pPr marL="4782678" indent="0">
              <a:buNone/>
              <a:defRPr sz="1200"/>
            </a:lvl9pPr>
          </a:lstStyle>
          <a:p>
            <a:pPr lvl="0"/>
            <a:r>
              <a:rPr lang="en-US" smtClean="0"/>
              <a:t>Click to edit Master text styles</a:t>
            </a:r>
          </a:p>
        </p:txBody>
      </p:sp>
      <p:sp>
        <p:nvSpPr>
          <p:cNvPr id="15" name="Content Placeholder 14"/>
          <p:cNvSpPr>
            <a:spLocks noGrp="1"/>
          </p:cNvSpPr>
          <p:nvPr>
            <p:ph sz="quarter" idx="18"/>
          </p:nvPr>
        </p:nvSpPr>
        <p:spPr>
          <a:xfrm>
            <a:off x="626616" y="1840921"/>
            <a:ext cx="9764443" cy="2092881"/>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Footer Placeholder 14"/>
          <p:cNvSpPr>
            <a:spLocks noGrp="1"/>
          </p:cNvSpPr>
          <p:nvPr>
            <p:ph type="ftr" sz="quarter" idx="3"/>
          </p:nvPr>
        </p:nvSpPr>
        <p:spPr>
          <a:xfrm>
            <a:off x="626616" y="6590284"/>
            <a:ext cx="1850618" cy="131135"/>
          </a:xfrm>
          <a:prstGeom prst="rect">
            <a:avLst/>
          </a:prstGeom>
        </p:spPr>
        <p:txBody>
          <a:bodyPr vert="horz" lIns="0" tIns="59783" rIns="119567" bIns="59783" rtlCol="0" anchor="ctr" anchorCtr="0"/>
          <a:lstStyle>
            <a:lvl1pPr algn="ctr">
              <a:defRPr sz="1000" baseline="0">
                <a:solidFill>
                  <a:srgbClr val="808285"/>
                </a:solidFill>
                <a:latin typeface="Segoe UI" pitchFamily="34" charset="0"/>
                <a:ea typeface="Segoe UI" pitchFamily="34" charset="0"/>
                <a:cs typeface="Segoe UI" pitchFamily="34" charset="0"/>
              </a:defRPr>
            </a:lvl1pPr>
          </a:lstStyle>
          <a:p>
            <a:pPr algn="l"/>
            <a:r>
              <a:rPr lang="en-US" dirty="0" smtClean="0"/>
              <a:t>MICROSOFT CONFIDENTIAL</a:t>
            </a:r>
            <a:endParaRPr lang="en-US" dirty="0"/>
          </a:p>
        </p:txBody>
      </p:sp>
    </p:spTree>
    <p:extLst>
      <p:ext uri="{BB962C8B-B14F-4D97-AF65-F5344CB8AC3E}">
        <p14:creationId xmlns:p14="http://schemas.microsoft.com/office/powerpoint/2010/main" val="3223901706"/>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Video slide">
    <p:bg bwMode="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6" name="Picture 2"/>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6929266" y="1626410"/>
            <a:ext cx="1106235" cy="49456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ounded Rectangle 4"/>
          <p:cNvSpPr/>
          <p:nvPr userDrawn="1"/>
        </p:nvSpPr>
        <p:spPr bwMode="auto">
          <a:xfrm>
            <a:off x="274702" y="3954463"/>
            <a:ext cx="8229536" cy="2743200"/>
          </a:xfrm>
          <a:prstGeom prst="roundRect">
            <a:avLst>
              <a:gd name="adj" fmla="val 4941"/>
            </a:avLst>
          </a:prstGeom>
          <a:solidFill>
            <a:schemeClr val="bg1"/>
          </a:solidFill>
          <a:ln>
            <a:noFill/>
            <a:headEnd type="none" w="med" len="med"/>
            <a:tailEnd type="none" w="med" len="med"/>
          </a:ln>
          <a:effectLst>
            <a:outerShdw blurRad="50800" dist="12700" dir="5400000" algn="t" rotWithShape="0">
              <a:prstClr val="black">
                <a:alpha val="31000"/>
              </a:prstClr>
            </a:outerShdw>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lvl="0" algn="ctr" defTabSz="932472" fontAlgn="base">
              <a:lnSpc>
                <a:spcPct val="90000"/>
              </a:lnSpc>
              <a:spcBef>
                <a:spcPct val="0"/>
              </a:spcBef>
              <a:spcAft>
                <a:spcPct val="0"/>
              </a:spcAft>
            </a:pPr>
            <a:endParaRPr lang="en-US" sz="30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hasCustomPrompt="1"/>
          </p:nvPr>
        </p:nvSpPr>
        <p:spPr>
          <a:xfrm>
            <a:off x="274639" y="3954462"/>
            <a:ext cx="8229599" cy="1371579"/>
          </a:xfrm>
          <a:noFill/>
        </p:spPr>
        <p:txBody>
          <a:bodyPr tIns="91440" bIns="91440" anchor="t" anchorCtr="0"/>
          <a:lstStyle>
            <a:lvl1pPr>
              <a:defRPr sz="5200" spc="-100" baseline="0">
                <a:gradFill>
                  <a:gsLst>
                    <a:gs pos="5833">
                      <a:schemeClr val="tx1"/>
                    </a:gs>
                    <a:gs pos="18000">
                      <a:schemeClr val="tx1"/>
                    </a:gs>
                  </a:gsLst>
                  <a:lin ang="5400000" scaled="0"/>
                </a:gradFill>
              </a:defRPr>
            </a:lvl1pPr>
          </a:lstStyle>
          <a:p>
            <a:r>
              <a:rPr lang="en-US" dirty="0" smtClean="0"/>
              <a:t>Video title</a:t>
            </a:r>
            <a:endParaRPr lang="en-US" dirty="0"/>
          </a:p>
        </p:txBody>
      </p:sp>
    </p:spTree>
    <p:extLst>
      <p:ext uri="{BB962C8B-B14F-4D97-AF65-F5344CB8AC3E}">
        <p14:creationId xmlns:p14="http://schemas.microsoft.com/office/powerpoint/2010/main" val="2159412218"/>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Section Title Accent Color 1">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100000">
                      <a:schemeClr val="tx1"/>
                    </a:gs>
                    <a:gs pos="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4075357253"/>
      </p:ext>
    </p:extLst>
  </p:cSld>
  <p:clrMapOvr>
    <a:masterClrMapping/>
  </p:clrMapOvr>
  <p:transition>
    <p:fade/>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Section Title Accent Color 2">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100000">
                      <a:schemeClr val="tx1"/>
                    </a:gs>
                    <a:gs pos="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762536910"/>
      </p:ext>
    </p:extLst>
  </p:cSld>
  <p:clrMapOvr>
    <a:masterClrMapping/>
  </p:clrMapOvr>
  <p:transition>
    <p:fade/>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Section Title Accent Color 3">
    <p:bg>
      <p:bgPr>
        <a:solidFill>
          <a:schemeClr val="accent3"/>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100000">
                      <a:schemeClr val="tx1"/>
                    </a:gs>
                    <a:gs pos="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2472271686"/>
      </p:ext>
    </p:extLst>
  </p:cSld>
  <p:clrMapOvr>
    <a:masterClrMapping/>
  </p:clrMapOvr>
  <p:transition>
    <p:fade/>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amp; 2-color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6" name="Text Placeholder 5"/>
          <p:cNvSpPr>
            <a:spLocks noGrp="1"/>
          </p:cNvSpPr>
          <p:nvPr>
            <p:ph type="body" sz="quarter" idx="10"/>
          </p:nvPr>
        </p:nvSpPr>
        <p:spPr>
          <a:xfrm>
            <a:off x="274638" y="1212850"/>
            <a:ext cx="11887200" cy="2025170"/>
          </a:xfrm>
        </p:spPr>
        <p:txBody>
          <a:bodyPr/>
          <a:lstStyle>
            <a:lvl1pPr marL="0" indent="0">
              <a:buNone/>
              <a:defRPr>
                <a:gradFill>
                  <a:gsLst>
                    <a:gs pos="1250">
                      <a:schemeClr val="tx2">
                        <a:lumMod val="40000"/>
                        <a:lumOff val="60000"/>
                      </a:schemeClr>
                    </a:gs>
                    <a:gs pos="99000">
                      <a:schemeClr val="tx2">
                        <a:lumMod val="40000"/>
                        <a:lumOff val="60000"/>
                      </a:schemeClr>
                    </a:gs>
                  </a:gsLst>
                  <a:lin ang="5400000" scaled="0"/>
                </a:gradFill>
              </a:defRPr>
            </a:lvl1pPr>
            <a:lvl2pPr marL="0" indent="0">
              <a:buFontTx/>
              <a:buNone/>
              <a:defRPr sz="2000"/>
            </a:lvl2pPr>
            <a:lvl3pPr marL="228600" indent="0">
              <a:buNone/>
              <a:defRPr/>
            </a:lvl3pPr>
            <a:lvl4pPr marL="457200" indent="0">
              <a:buNone/>
              <a:defRPr/>
            </a:lvl4pPr>
            <a:lvl5pPr marL="685800" indent="0">
              <a:buNone/>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174816850"/>
      </p:ext>
    </p:extLst>
  </p:cSld>
  <p:clrMapOvr>
    <a:masterClrMapping/>
  </p:clrMapOvr>
  <p:transition>
    <p:fade/>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amp;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6" name="Text Placeholder 5"/>
          <p:cNvSpPr>
            <a:spLocks noGrp="1"/>
          </p:cNvSpPr>
          <p:nvPr>
            <p:ph type="body" sz="quarter" idx="10"/>
          </p:nvPr>
        </p:nvSpPr>
        <p:spPr>
          <a:xfrm>
            <a:off x="274638" y="1212850"/>
            <a:ext cx="11887200" cy="2025170"/>
          </a:xfrm>
        </p:spPr>
        <p:txBody>
          <a:bodyPr/>
          <a:lstStyle>
            <a:lvl1pPr marL="0" indent="0">
              <a:buNone/>
              <a:defRPr>
                <a:gradFill>
                  <a:gsLst>
                    <a:gs pos="1250">
                      <a:schemeClr val="tx1"/>
                    </a:gs>
                    <a:gs pos="99000">
                      <a:schemeClr val="tx1"/>
                    </a:gs>
                  </a:gsLst>
                  <a:lin ang="5400000" scaled="0"/>
                </a:gradFill>
              </a:defRPr>
            </a:lvl1pPr>
            <a:lvl2pPr marL="0" indent="0">
              <a:buFontTx/>
              <a:buNone/>
              <a:defRPr sz="2000"/>
            </a:lvl2pPr>
            <a:lvl3pPr marL="228600" indent="0">
              <a:buNone/>
              <a:defRPr/>
            </a:lvl3pPr>
            <a:lvl4pPr marL="457200" indent="0">
              <a:buNone/>
              <a:defRPr/>
            </a:lvl4pPr>
            <a:lvl5pPr marL="685800" indent="0">
              <a:buNone/>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843985228"/>
      </p:ext>
    </p:extLst>
  </p:cSld>
  <p:clrMapOvr>
    <a:masterClrMapping/>
  </p:clrMapOvr>
  <p:transition>
    <p:fade/>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theme" Target="../theme/theme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1.xml"/><Relationship Id="rId13" Type="http://schemas.openxmlformats.org/officeDocument/2006/relationships/theme" Target="../theme/theme2.xml"/><Relationship Id="rId3" Type="http://schemas.openxmlformats.org/officeDocument/2006/relationships/slideLayout" Target="../slideLayouts/slideLayout26.xml"/><Relationship Id="rId7" Type="http://schemas.openxmlformats.org/officeDocument/2006/relationships/slideLayout" Target="../slideLayouts/slideLayout30.xml"/><Relationship Id="rId12" Type="http://schemas.openxmlformats.org/officeDocument/2006/relationships/slideLayout" Target="../slideLayouts/slideLayout35.xml"/><Relationship Id="rId2" Type="http://schemas.openxmlformats.org/officeDocument/2006/relationships/slideLayout" Target="../slideLayouts/slideLayout25.xml"/><Relationship Id="rId1" Type="http://schemas.openxmlformats.org/officeDocument/2006/relationships/slideLayout" Target="../slideLayouts/slideLayout24.xml"/><Relationship Id="rId6" Type="http://schemas.openxmlformats.org/officeDocument/2006/relationships/slideLayout" Target="../slideLayouts/slideLayout29.xml"/><Relationship Id="rId11" Type="http://schemas.openxmlformats.org/officeDocument/2006/relationships/slideLayout" Target="../slideLayouts/slideLayout34.xml"/><Relationship Id="rId5" Type="http://schemas.openxmlformats.org/officeDocument/2006/relationships/slideLayout" Target="../slideLayouts/slideLayout28.xml"/><Relationship Id="rId10" Type="http://schemas.openxmlformats.org/officeDocument/2006/relationships/slideLayout" Target="../slideLayouts/slideLayout33.xml"/><Relationship Id="rId4" Type="http://schemas.openxmlformats.org/officeDocument/2006/relationships/slideLayout" Target="../slideLayouts/slideLayout27.xml"/><Relationship Id="rId9" Type="http://schemas.openxmlformats.org/officeDocument/2006/relationships/slideLayout" Target="../slideLayouts/slideLayout32.xml"/><Relationship Id="rId14" Type="http://schemas.openxmlformats.org/officeDocument/2006/relationships/image" Target="../media/image7.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74639" y="295274"/>
            <a:ext cx="11889564" cy="917575"/>
          </a:xfrm>
          <a:prstGeom prst="rect">
            <a:avLst/>
          </a:prstGeom>
        </p:spPr>
        <p:txBody>
          <a:bodyPr vert="horz" wrap="square" lIns="146304" tIns="91440" rIns="146304" bIns="91440" rtlCol="0" anchor="t">
            <a:noAutofit/>
          </a:bodyPr>
          <a:lstStyle/>
          <a:p>
            <a:r>
              <a:rPr lang="en-US" smtClean="0"/>
              <a:t>Click to edit Master title style</a:t>
            </a:r>
            <a:endParaRPr lang="en-US" dirty="0"/>
          </a:p>
        </p:txBody>
      </p:sp>
      <p:sp>
        <p:nvSpPr>
          <p:cNvPr id="4" name="Text Placeholder 3"/>
          <p:cNvSpPr>
            <a:spLocks noGrp="1"/>
          </p:cNvSpPr>
          <p:nvPr>
            <p:ph type="body" idx="1"/>
          </p:nvPr>
        </p:nvSpPr>
        <p:spPr>
          <a:xfrm>
            <a:off x="274640" y="1212851"/>
            <a:ext cx="11887198" cy="2092881"/>
          </a:xfrm>
          <a:prstGeom prst="rect">
            <a:avLst/>
          </a:prstGeom>
        </p:spPr>
        <p:txBody>
          <a:bodyPr vert="horz" wrap="square" lIns="146304" tIns="91440" rIns="146304" bIns="91440" rtlCol="0">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790270825"/>
      </p:ext>
    </p:extLst>
  </p:cSld>
  <p:clrMap bg1="dk1" tx1="lt1" bg2="dk2" tx2="lt2" accent1="accent1" accent2="accent2" accent3="accent3" accent4="accent4" accent5="accent5" accent6="accent6" hlink="hlink" folHlink="folHlink"/>
  <p:sldLayoutIdLst>
    <p:sldLayoutId id="2147484166" r:id="rId1"/>
    <p:sldLayoutId id="2147484163" r:id="rId2"/>
    <p:sldLayoutId id="2147484105" r:id="rId3"/>
    <p:sldLayoutId id="2147484182" r:id="rId4"/>
    <p:sldLayoutId id="2147484130" r:id="rId5"/>
    <p:sldLayoutId id="2147484101" r:id="rId6"/>
    <p:sldLayoutId id="2147484102" r:id="rId7"/>
    <p:sldLayoutId id="2147484087" r:id="rId8"/>
    <p:sldLayoutId id="2147484098" r:id="rId9"/>
    <p:sldLayoutId id="2147484086" r:id="rId10"/>
    <p:sldLayoutId id="2147484107" r:id="rId11"/>
    <p:sldLayoutId id="2147484099" r:id="rId12"/>
    <p:sldLayoutId id="2147484100" r:id="rId13"/>
    <p:sldLayoutId id="2147484089" r:id="rId14"/>
    <p:sldLayoutId id="2147484106" r:id="rId15"/>
    <p:sldLayoutId id="2147484092" r:id="rId16"/>
    <p:sldLayoutId id="2147484093" r:id="rId17"/>
    <p:sldLayoutId id="2147484127" r:id="rId18"/>
    <p:sldLayoutId id="2147484128" r:id="rId19"/>
    <p:sldLayoutId id="2147484129" r:id="rId20"/>
    <p:sldLayoutId id="2147484094" r:id="rId21"/>
    <p:sldLayoutId id="2147484096" r:id="rId22"/>
    <p:sldLayoutId id="2147484205" r:id="rId23"/>
  </p:sldLayoutIdLst>
  <p:transition>
    <p:fade/>
  </p:transition>
  <p:timing>
    <p:tnLst>
      <p:par>
        <p:cTn id="1" dur="indefinite" restart="never" nodeType="tmRoot"/>
      </p:par>
    </p:tnLst>
  </p:timing>
  <p:txStyles>
    <p:titleStyle>
      <a:lvl1pPr algn="l" defTabSz="932742" rtl="0" eaLnBrk="1" latinLnBrk="0" hangingPunct="1">
        <a:lnSpc>
          <a:spcPct val="90000"/>
        </a:lnSpc>
        <a:spcBef>
          <a:spcPct val="0"/>
        </a:spcBef>
        <a:buNone/>
        <a:defRPr lang="en-US" sz="5400"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p:titleStyle>
    <p:bodyStyle>
      <a:lvl1pPr marL="342900" marR="0" indent="-342900" algn="l" defTabSz="932742" rtl="0" eaLnBrk="1" fontAlgn="auto" latinLnBrk="0" hangingPunct="1">
        <a:lnSpc>
          <a:spcPct val="90000"/>
        </a:lnSpc>
        <a:spcBef>
          <a:spcPct val="20000"/>
        </a:spcBef>
        <a:spcAft>
          <a:spcPts val="0"/>
        </a:spcAft>
        <a:buClrTx/>
        <a:buSzPct val="90000"/>
        <a:buFont typeface="Arial" pitchFamily="34" charset="0"/>
        <a:buChar char="•"/>
        <a:tabLst/>
        <a:defRPr sz="4000" kern="1200" spc="0" baseline="0">
          <a:gradFill>
            <a:gsLst>
              <a:gs pos="1250">
                <a:schemeClr val="tx1"/>
              </a:gs>
              <a:gs pos="100000">
                <a:schemeClr val="tx1"/>
              </a:gs>
            </a:gsLst>
            <a:lin ang="5400000" scaled="0"/>
          </a:gradFill>
          <a:latin typeface="+mj-lt"/>
          <a:ea typeface="+mn-ea"/>
          <a:cs typeface="+mn-cs"/>
        </a:defRPr>
      </a:lvl1pPr>
      <a:lvl2pPr marL="584200" marR="0" indent="-241300" algn="l" defTabSz="932742" rtl="0" eaLnBrk="1" fontAlgn="auto" latinLnBrk="0" hangingPunct="1">
        <a:lnSpc>
          <a:spcPct val="90000"/>
        </a:lnSpc>
        <a:spcBef>
          <a:spcPct val="20000"/>
        </a:spcBef>
        <a:spcAft>
          <a:spcPts val="0"/>
        </a:spcAft>
        <a:buClrTx/>
        <a:buSzPct val="90000"/>
        <a:buFont typeface="Arial" pitchFamily="34" charset="0"/>
        <a:buChar char="•"/>
        <a:tabLst/>
        <a:defRPr sz="2400" kern="1200" spc="0" baseline="0">
          <a:gradFill>
            <a:gsLst>
              <a:gs pos="1250">
                <a:schemeClr val="tx1"/>
              </a:gs>
              <a:gs pos="100000">
                <a:schemeClr val="tx1"/>
              </a:gs>
            </a:gsLst>
            <a:lin ang="5400000" scaled="0"/>
          </a:gradFill>
          <a:latin typeface="+mn-lt"/>
          <a:ea typeface="+mn-ea"/>
          <a:cs typeface="+mn-cs"/>
        </a:defRPr>
      </a:lvl2pPr>
      <a:lvl3pPr marL="8001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2000" kern="1200" spc="0" baseline="0">
          <a:gradFill>
            <a:gsLst>
              <a:gs pos="1250">
                <a:schemeClr val="tx1"/>
              </a:gs>
              <a:gs pos="100000">
                <a:schemeClr val="tx1"/>
              </a:gs>
            </a:gsLst>
            <a:lin ang="5400000" scaled="0"/>
          </a:gradFill>
          <a:latin typeface="+mn-lt"/>
          <a:ea typeface="+mn-ea"/>
          <a:cs typeface="+mn-cs"/>
        </a:defRPr>
      </a:lvl3pPr>
      <a:lvl4pPr marL="10287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1800" kern="1200" spc="0" baseline="0">
          <a:gradFill>
            <a:gsLst>
              <a:gs pos="1250">
                <a:schemeClr val="tx1"/>
              </a:gs>
              <a:gs pos="100000">
                <a:schemeClr val="tx1"/>
              </a:gs>
            </a:gsLst>
            <a:lin ang="5400000" scaled="0"/>
          </a:gradFill>
          <a:latin typeface="+mn-lt"/>
          <a:ea typeface="+mn-ea"/>
          <a:cs typeface="+mn-cs"/>
        </a:defRPr>
      </a:lvl4pPr>
      <a:lvl5pPr marL="12573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18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14">
            <a:extLst>
              <a:ext uri="{28A0092B-C50C-407E-A947-70E740481C1C}">
                <a14:useLocalDpi xmlns:a14="http://schemas.microsoft.com/office/drawing/2010/main" val="0"/>
              </a:ext>
            </a:extLst>
          </a:blip>
          <a:stretch>
            <a:fillRect/>
          </a:stretch>
        </p:blipFill>
        <p:spPr bwMode="auto">
          <a:xfrm>
            <a:off x="317" y="-318"/>
            <a:ext cx="12435839" cy="6995159"/>
          </a:xfrm>
          <a:prstGeom prst="rect">
            <a:avLst/>
          </a:prstGeom>
          <a:noFill/>
          <a:extLst>
            <a:ext uri="{909E8E84-426E-40DD-AFC4-6F175D3DCCD1}">
              <a14:hiddenFill xmlns:a14="http://schemas.microsoft.com/office/drawing/2010/main">
                <a:solidFill>
                  <a:srgbClr val="FFFFFF"/>
                </a:solidFill>
              </a14:hiddenFill>
            </a:ext>
          </a:extLst>
        </p:spPr>
      </p:pic>
      <p:sp>
        <p:nvSpPr>
          <p:cNvPr id="2" name="Title Placeholder 1"/>
          <p:cNvSpPr>
            <a:spLocks noGrp="1"/>
          </p:cNvSpPr>
          <p:nvPr>
            <p:ph type="title"/>
          </p:nvPr>
        </p:nvSpPr>
        <p:spPr>
          <a:xfrm>
            <a:off x="274639" y="295274"/>
            <a:ext cx="11889564" cy="917575"/>
          </a:xfrm>
          <a:prstGeom prst="rect">
            <a:avLst/>
          </a:prstGeom>
        </p:spPr>
        <p:txBody>
          <a:bodyPr vert="horz" wrap="square" lIns="146304" tIns="91440" rIns="146304" bIns="91440" rtlCol="0" anchor="t">
            <a:noAutofit/>
          </a:bodyPr>
          <a:lstStyle/>
          <a:p>
            <a:r>
              <a:rPr lang="en-US" dirty="0" smtClean="0"/>
              <a:t>Click to edit Master title style</a:t>
            </a:r>
            <a:endParaRPr lang="en-US" dirty="0"/>
          </a:p>
        </p:txBody>
      </p:sp>
      <p:sp>
        <p:nvSpPr>
          <p:cNvPr id="4" name="Text Placeholder 3"/>
          <p:cNvSpPr>
            <a:spLocks noGrp="1"/>
          </p:cNvSpPr>
          <p:nvPr>
            <p:ph type="body" idx="1"/>
          </p:nvPr>
        </p:nvSpPr>
        <p:spPr>
          <a:xfrm>
            <a:off x="274640" y="1212851"/>
            <a:ext cx="11887198" cy="2092881"/>
          </a:xfrm>
          <a:prstGeom prst="rect">
            <a:avLst/>
          </a:prstGeom>
        </p:spPr>
        <p:txBody>
          <a:bodyPr vert="horz" wrap="square" lIns="146304" tIns="91440" rIns="146304" bIns="91440" rtlCol="0">
            <a:sp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2371740285"/>
      </p:ext>
    </p:extLst>
  </p:cSld>
  <p:clrMap bg1="lt1" tx1="dk1" bg2="lt2" tx2="dk2" accent1="accent1" accent2="accent2" accent3="accent3" accent4="accent4" accent5="accent5" accent6="accent6" hlink="hlink" folHlink="folHlink"/>
  <p:sldLayoutIdLst>
    <p:sldLayoutId id="2147484191" r:id="rId1"/>
    <p:sldLayoutId id="2147484192" r:id="rId2"/>
    <p:sldLayoutId id="2147484193" r:id="rId3"/>
    <p:sldLayoutId id="2147484194" r:id="rId4"/>
    <p:sldLayoutId id="2147484195" r:id="rId5"/>
    <p:sldLayoutId id="2147484196" r:id="rId6"/>
    <p:sldLayoutId id="2147484197" r:id="rId7"/>
    <p:sldLayoutId id="2147484198" r:id="rId8"/>
    <p:sldLayoutId id="2147484199" r:id="rId9"/>
    <p:sldLayoutId id="2147484200" r:id="rId10"/>
    <p:sldLayoutId id="2147484204" r:id="rId11"/>
    <p:sldLayoutId id="2147484207" r:id="rId12"/>
  </p:sldLayoutIdLst>
  <p:transition>
    <p:fade/>
  </p:transition>
  <p:timing>
    <p:tnLst>
      <p:par>
        <p:cTn id="1" dur="indefinite" restart="never" nodeType="tmRoot"/>
      </p:par>
    </p:tnLst>
  </p:timing>
  <p:txStyles>
    <p:titleStyle>
      <a:lvl1pPr algn="l" defTabSz="932742" rtl="0" eaLnBrk="1" latinLnBrk="0" hangingPunct="1">
        <a:lnSpc>
          <a:spcPct val="90000"/>
        </a:lnSpc>
        <a:spcBef>
          <a:spcPct val="0"/>
        </a:spcBef>
        <a:buNone/>
        <a:defRPr lang="en-US" sz="5400"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p:titleStyle>
    <p:bodyStyle>
      <a:lvl1pPr marL="342900" marR="0" indent="-342900" algn="l" defTabSz="932742" rtl="0" eaLnBrk="1" fontAlgn="auto" latinLnBrk="0" hangingPunct="1">
        <a:lnSpc>
          <a:spcPct val="90000"/>
        </a:lnSpc>
        <a:spcBef>
          <a:spcPct val="20000"/>
        </a:spcBef>
        <a:spcAft>
          <a:spcPts val="0"/>
        </a:spcAft>
        <a:buClrTx/>
        <a:buSzPct val="90000"/>
        <a:buFont typeface="Arial" pitchFamily="34" charset="0"/>
        <a:buChar char="•"/>
        <a:tabLst/>
        <a:defRPr sz="4000" kern="1200" spc="0" baseline="0">
          <a:gradFill>
            <a:gsLst>
              <a:gs pos="1250">
                <a:schemeClr val="tx1"/>
              </a:gs>
              <a:gs pos="100000">
                <a:schemeClr val="tx1"/>
              </a:gs>
            </a:gsLst>
            <a:lin ang="5400000" scaled="0"/>
          </a:gradFill>
          <a:latin typeface="+mj-lt"/>
          <a:ea typeface="+mn-ea"/>
          <a:cs typeface="+mn-cs"/>
        </a:defRPr>
      </a:lvl1pPr>
      <a:lvl2pPr marL="584200" marR="0" indent="-241300" algn="l" defTabSz="932742" rtl="0" eaLnBrk="1" fontAlgn="auto" latinLnBrk="0" hangingPunct="1">
        <a:lnSpc>
          <a:spcPct val="90000"/>
        </a:lnSpc>
        <a:spcBef>
          <a:spcPct val="20000"/>
        </a:spcBef>
        <a:spcAft>
          <a:spcPts val="0"/>
        </a:spcAft>
        <a:buClrTx/>
        <a:buSzPct val="90000"/>
        <a:buFont typeface="Arial" pitchFamily="34" charset="0"/>
        <a:buChar char="•"/>
        <a:tabLst/>
        <a:defRPr sz="2400" kern="1200" spc="0" baseline="0">
          <a:gradFill>
            <a:gsLst>
              <a:gs pos="1250">
                <a:schemeClr val="tx1"/>
              </a:gs>
              <a:gs pos="100000">
                <a:schemeClr val="tx1"/>
              </a:gs>
            </a:gsLst>
            <a:lin ang="5400000" scaled="0"/>
          </a:gradFill>
          <a:latin typeface="+mn-lt"/>
          <a:ea typeface="+mn-ea"/>
          <a:cs typeface="+mn-cs"/>
        </a:defRPr>
      </a:lvl2pPr>
      <a:lvl3pPr marL="8001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2000" kern="1200" spc="0" baseline="0">
          <a:gradFill>
            <a:gsLst>
              <a:gs pos="1250">
                <a:schemeClr val="tx1"/>
              </a:gs>
              <a:gs pos="100000">
                <a:schemeClr val="tx1"/>
              </a:gs>
            </a:gsLst>
            <a:lin ang="5400000" scaled="0"/>
          </a:gradFill>
          <a:latin typeface="+mn-lt"/>
          <a:ea typeface="+mn-ea"/>
          <a:cs typeface="+mn-cs"/>
        </a:defRPr>
      </a:lvl3pPr>
      <a:lvl4pPr marL="10287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1800" kern="1200" spc="0" baseline="0">
          <a:gradFill>
            <a:gsLst>
              <a:gs pos="1250">
                <a:schemeClr val="tx1"/>
              </a:gs>
              <a:gs pos="100000">
                <a:schemeClr val="tx1"/>
              </a:gs>
            </a:gsLst>
            <a:lin ang="5400000" scaled="0"/>
          </a:gradFill>
          <a:latin typeface="+mn-lt"/>
          <a:ea typeface="+mn-ea"/>
          <a:cs typeface="+mn-cs"/>
        </a:defRPr>
      </a:lvl4pPr>
      <a:lvl5pPr marL="12573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18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2.xml"/></Relationships>
</file>

<file path=ppt/slides/_rels/slide11.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6.xml"/><Relationship Id="rId1" Type="http://schemas.openxmlformats.org/officeDocument/2006/relationships/slideLayout" Target="../slideLayouts/slideLayout30.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3.xml"/></Relationships>
</file>

<file path=ppt/slides/_rels/slide1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9.xml"/><Relationship Id="rId1" Type="http://schemas.openxmlformats.org/officeDocument/2006/relationships/slideLayout" Target="../slideLayouts/slideLayout35.xml"/><Relationship Id="rId4" Type="http://schemas.microsoft.com/office/2007/relationships/hdphoto" Target="../media/hdphoto1.wdp"/></Relationships>
</file>

<file path=ppt/slides/_rels/slide1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3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2.xml"/></Relationships>
</file>

<file path=ppt/slides/_rels/slide19.xml.rels><?xml version="1.0" encoding="UTF-8" standalone="yes"?>
<Relationships xmlns="http://schemas.openxmlformats.org/package/2006/relationships"><Relationship Id="rId2" Type="http://schemas.openxmlformats.org/officeDocument/2006/relationships/hyperlink" Target="http://blogs.msdn.com/b/sharepointdev/archive/2012/11/13/customize-the-sharepoint-2013-search-experience-with-a-content-enrichment-web-service.aspx?" TargetMode="External"/><Relationship Id="rId1" Type="http://schemas.openxmlformats.org/officeDocument/2006/relationships/slideLayout" Target="../slideLayouts/slideLayout24.xml"/></Relationships>
</file>

<file path=ppt/slides/_rels/slide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32.xml"/></Relationships>
</file>

<file path=ppt/slides/_rels/slide21.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2.xml"/><Relationship Id="rId1" Type="http://schemas.openxmlformats.org/officeDocument/2006/relationships/slideLayout" Target="../slideLayouts/slideLayout33.xml"/></Relationships>
</file>

<file path=ppt/slides/_rels/slide2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3.xml"/><Relationship Id="rId1" Type="http://schemas.openxmlformats.org/officeDocument/2006/relationships/slideLayout" Target="../slideLayouts/slideLayout1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661169938"/>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bwMode="auto">
          <a:xfrm>
            <a:off x="350837" y="2582862"/>
            <a:ext cx="2744060" cy="3205256"/>
          </a:xfrm>
          <a:prstGeom prst="rect">
            <a:avLst/>
          </a:prstGeom>
          <a:solidFill>
            <a:schemeClr val="accent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lnSpc>
                <a:spcPct val="90000"/>
              </a:lnSpc>
              <a:spcBef>
                <a:spcPct val="0"/>
              </a:spcBef>
              <a:spcAft>
                <a:spcPct val="0"/>
              </a:spcAft>
            </a:pPr>
            <a:endParaRPr lang="nb-NO" sz="3200" dirty="0">
              <a:solidFill>
                <a:schemeClr val="bg1"/>
              </a:solidFill>
              <a:ea typeface="Segoe UI" pitchFamily="34" charset="0"/>
              <a:cs typeface="Segoe UI" pitchFamily="34" charset="0"/>
            </a:endParaRPr>
          </a:p>
          <a:p>
            <a:pPr defTabSz="932472" fontAlgn="base">
              <a:lnSpc>
                <a:spcPct val="90000"/>
              </a:lnSpc>
              <a:spcBef>
                <a:spcPct val="0"/>
              </a:spcBef>
              <a:spcAft>
                <a:spcPct val="0"/>
              </a:spcAft>
            </a:pPr>
            <a:r>
              <a:rPr lang="nb-NO" sz="3200" dirty="0" smtClean="0">
                <a:solidFill>
                  <a:schemeClr val="bg1"/>
                </a:solidFill>
                <a:ea typeface="Segoe UI" pitchFamily="34" charset="0"/>
                <a:cs typeface="Segoe UI" pitchFamily="34" charset="0"/>
              </a:rPr>
              <a:t>Scenarios</a:t>
            </a:r>
            <a:endParaRPr lang="en-US" sz="3200" dirty="0">
              <a:solidFill>
                <a:schemeClr val="bg1"/>
              </a:solidFill>
              <a:ea typeface="Segoe UI" pitchFamily="34" charset="0"/>
              <a:cs typeface="Segoe UI" pitchFamily="34" charset="0"/>
            </a:endParaRPr>
          </a:p>
        </p:txBody>
      </p:sp>
      <p:sp>
        <p:nvSpPr>
          <p:cNvPr id="4" name="Rectangle 3"/>
          <p:cNvSpPr/>
          <p:nvPr/>
        </p:nvSpPr>
        <p:spPr bwMode="auto">
          <a:xfrm>
            <a:off x="3169377" y="2582862"/>
            <a:ext cx="2744060" cy="3205256"/>
          </a:xfrm>
          <a:prstGeom prst="rect">
            <a:avLst/>
          </a:prstGeom>
          <a:solidFill>
            <a:schemeClr val="accent1">
              <a:lumMod val="7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lnSpc>
                <a:spcPct val="90000"/>
              </a:lnSpc>
              <a:spcBef>
                <a:spcPct val="0"/>
              </a:spcBef>
              <a:spcAft>
                <a:spcPct val="0"/>
              </a:spcAft>
            </a:pPr>
            <a:endParaRPr lang="nb-NO" sz="3200" dirty="0">
              <a:solidFill>
                <a:schemeClr val="bg1"/>
              </a:solidFill>
              <a:ea typeface="Segoe UI" pitchFamily="34" charset="0"/>
              <a:cs typeface="Segoe UI" pitchFamily="34" charset="0"/>
            </a:endParaRPr>
          </a:p>
          <a:p>
            <a:pPr defTabSz="932472" fontAlgn="base">
              <a:lnSpc>
                <a:spcPct val="90000"/>
              </a:lnSpc>
              <a:spcBef>
                <a:spcPct val="0"/>
              </a:spcBef>
              <a:spcAft>
                <a:spcPct val="0"/>
              </a:spcAft>
            </a:pPr>
            <a:r>
              <a:rPr lang="nb-NO" sz="3200" dirty="0">
                <a:solidFill>
                  <a:schemeClr val="bg1"/>
                </a:solidFill>
                <a:ea typeface="Segoe UI" pitchFamily="34" charset="0"/>
                <a:cs typeface="Segoe UI" pitchFamily="34" charset="0"/>
              </a:rPr>
              <a:t>Behind the scenes</a:t>
            </a:r>
          </a:p>
          <a:p>
            <a:pPr defTabSz="932472" fontAlgn="base">
              <a:lnSpc>
                <a:spcPct val="90000"/>
              </a:lnSpc>
              <a:spcBef>
                <a:spcPct val="0"/>
              </a:spcBef>
              <a:spcAft>
                <a:spcPct val="0"/>
              </a:spcAft>
            </a:pPr>
            <a:endParaRPr lang="nb-NO" sz="3200" dirty="0">
              <a:solidFill>
                <a:schemeClr val="bg1"/>
              </a:solidFill>
              <a:ea typeface="Segoe UI" pitchFamily="34" charset="0"/>
              <a:cs typeface="Segoe UI" pitchFamily="34" charset="0"/>
            </a:endParaRPr>
          </a:p>
        </p:txBody>
      </p:sp>
      <p:sp>
        <p:nvSpPr>
          <p:cNvPr id="5" name="Rectangle 4"/>
          <p:cNvSpPr/>
          <p:nvPr/>
        </p:nvSpPr>
        <p:spPr bwMode="auto">
          <a:xfrm>
            <a:off x="5988777" y="2582862"/>
            <a:ext cx="2744060" cy="3205256"/>
          </a:xfrm>
          <a:prstGeom prst="rect">
            <a:avLst/>
          </a:prstGeom>
          <a:solidFill>
            <a:schemeClr val="accent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lnSpc>
                <a:spcPct val="90000"/>
              </a:lnSpc>
              <a:spcBef>
                <a:spcPct val="0"/>
              </a:spcBef>
              <a:spcAft>
                <a:spcPct val="0"/>
              </a:spcAft>
            </a:pPr>
            <a:endParaRPr lang="nb-NO" sz="3200" dirty="0" smtClean="0">
              <a:solidFill>
                <a:schemeClr val="bg1"/>
              </a:solidFill>
              <a:ea typeface="Segoe UI" pitchFamily="34" charset="0"/>
              <a:cs typeface="Segoe UI" pitchFamily="34" charset="0"/>
            </a:endParaRPr>
          </a:p>
          <a:p>
            <a:pPr defTabSz="932472" fontAlgn="base">
              <a:lnSpc>
                <a:spcPct val="90000"/>
              </a:lnSpc>
              <a:spcBef>
                <a:spcPct val="0"/>
              </a:spcBef>
              <a:spcAft>
                <a:spcPct val="0"/>
              </a:spcAft>
            </a:pPr>
            <a:r>
              <a:rPr lang="nb-NO" sz="3200" dirty="0" smtClean="0">
                <a:solidFill>
                  <a:schemeClr val="bg1"/>
                </a:solidFill>
                <a:ea typeface="Segoe UI" pitchFamily="34" charset="0"/>
                <a:cs typeface="Segoe UI" pitchFamily="34" charset="0"/>
              </a:rPr>
              <a:t>Extensibility at scale</a:t>
            </a:r>
            <a:endParaRPr lang="en-US" sz="3200" dirty="0" smtClean="0">
              <a:solidFill>
                <a:schemeClr val="bg1"/>
              </a:solidFill>
              <a:ea typeface="Segoe UI" pitchFamily="34" charset="0"/>
              <a:cs typeface="Segoe UI" pitchFamily="34" charset="0"/>
            </a:endParaRPr>
          </a:p>
        </p:txBody>
      </p:sp>
    </p:spTree>
    <p:extLst>
      <p:ext uri="{BB962C8B-B14F-4D97-AF65-F5344CB8AC3E}">
        <p14:creationId xmlns:p14="http://schemas.microsoft.com/office/powerpoint/2010/main" val="3059586293"/>
      </p:ext>
    </p:extLst>
  </p:cSld>
  <p:clrMapOvr>
    <a:masterClrMapping/>
  </p:clrMapOvr>
  <p:transition>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bwMode="auto">
          <a:xfrm>
            <a:off x="4184198" y="1214428"/>
            <a:ext cx="3464129" cy="129223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93063" tIns="46532" rIns="93063" bIns="93063" rtlCol="0" anchor="b" anchorCtr="0"/>
          <a:lstStyle/>
          <a:p>
            <a:pPr defTabSz="930521"/>
            <a:r>
              <a:rPr lang="nb-NO" sz="1600" dirty="0">
                <a:solidFill>
                  <a:schemeClr val="bg1">
                    <a:alpha val="99000"/>
                  </a:schemeClr>
                </a:solidFill>
              </a:rPr>
              <a:t>Content Processing</a:t>
            </a:r>
            <a:endParaRPr lang="en-US" sz="1600" dirty="0">
              <a:solidFill>
                <a:schemeClr val="bg1">
                  <a:alpha val="99000"/>
                </a:schemeClr>
              </a:solidFill>
            </a:endParaRPr>
          </a:p>
        </p:txBody>
      </p:sp>
      <p:sp>
        <p:nvSpPr>
          <p:cNvPr id="2" name="Title 1"/>
          <p:cNvSpPr>
            <a:spLocks noGrp="1"/>
          </p:cNvSpPr>
          <p:nvPr>
            <p:ph type="title"/>
          </p:nvPr>
        </p:nvSpPr>
        <p:spPr/>
        <p:txBody>
          <a:bodyPr/>
          <a:lstStyle/>
          <a:p>
            <a:r>
              <a:rPr lang="it-IT" sz="4900" dirty="0"/>
              <a:t>How </a:t>
            </a:r>
            <a:r>
              <a:rPr lang="it-IT" sz="4900" dirty="0" smtClean="0"/>
              <a:t>indexing works</a:t>
            </a:r>
            <a:r>
              <a:rPr lang="it-IT" sz="4900" dirty="0"/>
              <a:t>	</a:t>
            </a:r>
            <a:endParaRPr lang="en-US" sz="4900" dirty="0"/>
          </a:p>
        </p:txBody>
      </p:sp>
      <p:sp>
        <p:nvSpPr>
          <p:cNvPr id="12" name="Hexagon 11"/>
          <p:cNvSpPr/>
          <p:nvPr/>
        </p:nvSpPr>
        <p:spPr bwMode="auto">
          <a:xfrm>
            <a:off x="4205582" y="1523208"/>
            <a:ext cx="602848" cy="559562"/>
          </a:xfrm>
          <a:prstGeom prst="hexagon">
            <a:avLst/>
          </a:prstGeom>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46639" tIns="46639" rIns="46639" bIns="46639" numCol="1" spcCol="0" rtlCol="0" fromWordArt="0" anchor="ctr" anchorCtr="0" forceAA="0" compatLnSpc="1">
            <a:prstTxWarp prst="textNoShape">
              <a:avLst/>
            </a:prstTxWarp>
            <a:noAutofit/>
          </a:bodyPr>
          <a:lstStyle/>
          <a:p>
            <a:pPr algn="ctr" defTabSz="932472" fontAlgn="base">
              <a:spcBef>
                <a:spcPct val="0"/>
              </a:spcBef>
              <a:spcAft>
                <a:spcPct val="0"/>
              </a:spcAft>
            </a:pPr>
            <a:r>
              <a:rPr lang="en-US" sz="1400" dirty="0">
                <a:gradFill>
                  <a:gsLst>
                    <a:gs pos="0">
                      <a:srgbClr val="FFFFFF"/>
                    </a:gs>
                    <a:gs pos="100000">
                      <a:srgbClr val="FFFFFF"/>
                    </a:gs>
                  </a:gsLst>
                  <a:lin ang="5400000" scaled="0"/>
                </a:gradFill>
                <a:ea typeface="Segoe UI" pitchFamily="34" charset="0"/>
                <a:cs typeface="Segoe UI" pitchFamily="34" charset="0"/>
              </a:rPr>
              <a:t>CSS</a:t>
            </a:r>
          </a:p>
        </p:txBody>
      </p:sp>
      <p:cxnSp>
        <p:nvCxnSpPr>
          <p:cNvPr id="17" name="Straight Arrow Connector 16"/>
          <p:cNvCxnSpPr/>
          <p:nvPr/>
        </p:nvCxnSpPr>
        <p:spPr>
          <a:xfrm flipV="1">
            <a:off x="4808430" y="1585042"/>
            <a:ext cx="599303" cy="211480"/>
          </a:xfrm>
          <a:prstGeom prst="straightConnector1">
            <a:avLst/>
          </a:prstGeom>
          <a:ln w="28575">
            <a:headEnd type="oval" w="med" len="med"/>
            <a:tailEnd type="triangle" w="med" len="med"/>
          </a:ln>
        </p:spPr>
        <p:style>
          <a:lnRef idx="2">
            <a:schemeClr val="accent1"/>
          </a:lnRef>
          <a:fillRef idx="0">
            <a:schemeClr val="accent1"/>
          </a:fillRef>
          <a:effectRef idx="1">
            <a:schemeClr val="accent1"/>
          </a:effectRef>
          <a:fontRef idx="minor">
            <a:schemeClr val="tx1"/>
          </a:fontRef>
        </p:style>
      </p:cxnSp>
      <p:cxnSp>
        <p:nvCxnSpPr>
          <p:cNvPr id="24" name="Straight Arrow Connector 23"/>
          <p:cNvCxnSpPr/>
          <p:nvPr/>
        </p:nvCxnSpPr>
        <p:spPr>
          <a:xfrm>
            <a:off x="7648327" y="1800622"/>
            <a:ext cx="857666" cy="0"/>
          </a:xfrm>
          <a:prstGeom prst="straightConnector1">
            <a:avLst/>
          </a:prstGeom>
          <a:ln w="28575">
            <a:headEnd type="oval" w="med" len="med"/>
            <a:tailEnd type="triangle" w="med" len="med"/>
          </a:ln>
        </p:spPr>
        <p:style>
          <a:lnRef idx="2">
            <a:schemeClr val="accent1"/>
          </a:lnRef>
          <a:fillRef idx="0">
            <a:schemeClr val="accent1"/>
          </a:fillRef>
          <a:effectRef idx="1">
            <a:schemeClr val="accent1"/>
          </a:effectRef>
          <a:fontRef idx="minor">
            <a:schemeClr val="tx1"/>
          </a:fontRef>
        </p:style>
      </p:cxnSp>
      <p:sp>
        <p:nvSpPr>
          <p:cNvPr id="35" name="Rectangle 34"/>
          <p:cNvSpPr/>
          <p:nvPr/>
        </p:nvSpPr>
        <p:spPr>
          <a:xfrm>
            <a:off x="1190327" y="1214428"/>
            <a:ext cx="1828800" cy="129223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93063" tIns="46532" rIns="93063" bIns="93063" rtlCol="0" anchor="b" anchorCtr="0"/>
          <a:lstStyle/>
          <a:p>
            <a:pPr defTabSz="930521"/>
            <a:r>
              <a:rPr lang="en-US" sz="1600" dirty="0">
                <a:solidFill>
                  <a:schemeClr val="bg1">
                    <a:alpha val="99000"/>
                  </a:schemeClr>
                </a:solidFill>
              </a:rPr>
              <a:t>Crawler</a:t>
            </a:r>
          </a:p>
        </p:txBody>
      </p:sp>
      <p:sp>
        <p:nvSpPr>
          <p:cNvPr id="42" name="Rectangle 41"/>
          <p:cNvSpPr/>
          <p:nvPr/>
        </p:nvSpPr>
        <p:spPr>
          <a:xfrm>
            <a:off x="8505993" y="1214428"/>
            <a:ext cx="1848077" cy="129223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93063" tIns="46532" rIns="93063" bIns="93063" rtlCol="0" anchor="b" anchorCtr="0"/>
          <a:lstStyle/>
          <a:p>
            <a:pPr defTabSz="930521"/>
            <a:r>
              <a:rPr lang="en-US" sz="1600" dirty="0">
                <a:solidFill>
                  <a:schemeClr val="bg1">
                    <a:alpha val="99000"/>
                  </a:schemeClr>
                </a:solidFill>
              </a:rPr>
              <a:t>Index</a:t>
            </a:r>
          </a:p>
        </p:txBody>
      </p:sp>
      <p:cxnSp>
        <p:nvCxnSpPr>
          <p:cNvPr id="54" name="Straight Arrow Connector 53"/>
          <p:cNvCxnSpPr/>
          <p:nvPr/>
        </p:nvCxnSpPr>
        <p:spPr>
          <a:xfrm flipV="1">
            <a:off x="4846638" y="1737442"/>
            <a:ext cx="561095" cy="92852"/>
          </a:xfrm>
          <a:prstGeom prst="straightConnector1">
            <a:avLst/>
          </a:prstGeom>
          <a:ln w="28575">
            <a:headEnd type="oval" w="med" len="med"/>
            <a:tailEnd type="triangle" w="med" len="med"/>
          </a:ln>
        </p:spPr>
        <p:style>
          <a:lnRef idx="2">
            <a:schemeClr val="accent1"/>
          </a:lnRef>
          <a:fillRef idx="0">
            <a:schemeClr val="accent1"/>
          </a:fillRef>
          <a:effectRef idx="1">
            <a:schemeClr val="accent1"/>
          </a:effectRef>
          <a:fontRef idx="minor">
            <a:schemeClr val="tx1"/>
          </a:fontRef>
        </p:style>
      </p:cxnSp>
      <p:graphicFrame>
        <p:nvGraphicFramePr>
          <p:cNvPr id="8" name="Diagram 7"/>
          <p:cNvGraphicFramePr/>
          <p:nvPr>
            <p:extLst>
              <p:ext uri="{D42A27DB-BD31-4B8C-83A1-F6EECF244321}">
                <p14:modId xmlns:p14="http://schemas.microsoft.com/office/powerpoint/2010/main" val="959044353"/>
              </p:ext>
            </p:extLst>
          </p:nvPr>
        </p:nvGraphicFramePr>
        <p:xfrm>
          <a:off x="274637" y="4640262"/>
          <a:ext cx="11277600" cy="212566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TextBox 3"/>
          <p:cNvSpPr txBox="1"/>
          <p:nvPr/>
        </p:nvSpPr>
        <p:spPr>
          <a:xfrm>
            <a:off x="3277508" y="1553035"/>
            <a:ext cx="882945" cy="461665"/>
          </a:xfrm>
          <a:prstGeom prst="rect">
            <a:avLst/>
          </a:prstGeom>
          <a:noFill/>
        </p:spPr>
        <p:txBody>
          <a:bodyPr wrap="square" lIns="182880" tIns="146304" rIns="182880" bIns="146304" rtlCol="0">
            <a:spAutoFit/>
          </a:bodyPr>
          <a:lstStyle/>
          <a:p>
            <a:pPr>
              <a:lnSpc>
                <a:spcPct val="90000"/>
              </a:lnSpc>
              <a:spcAft>
                <a:spcPts val="600"/>
              </a:spcAft>
            </a:pPr>
            <a:r>
              <a:rPr lang="nb-NO" sz="1200" dirty="0" smtClean="0">
                <a:gradFill>
                  <a:gsLst>
                    <a:gs pos="2917">
                      <a:schemeClr val="tx1"/>
                    </a:gs>
                    <a:gs pos="30000">
                      <a:schemeClr val="tx1"/>
                    </a:gs>
                  </a:gsLst>
                  <a:lin ang="5400000" scaled="0"/>
                </a:gradFill>
              </a:rPr>
              <a:t>Item</a:t>
            </a:r>
            <a:endParaRPr lang="en-US" sz="1200" dirty="0" err="1" smtClean="0">
              <a:gradFill>
                <a:gsLst>
                  <a:gs pos="2917">
                    <a:schemeClr val="tx1"/>
                  </a:gs>
                  <a:gs pos="30000">
                    <a:schemeClr val="tx1"/>
                  </a:gs>
                </a:gsLst>
                <a:lin ang="5400000" scaled="0"/>
              </a:gradFill>
            </a:endParaRPr>
          </a:p>
        </p:txBody>
      </p:sp>
      <p:grpSp>
        <p:nvGrpSpPr>
          <p:cNvPr id="11" name="Group 10"/>
          <p:cNvGrpSpPr/>
          <p:nvPr/>
        </p:nvGrpSpPr>
        <p:grpSpPr>
          <a:xfrm>
            <a:off x="1210070" y="1783867"/>
            <a:ext cx="9144000" cy="2232231"/>
            <a:chOff x="1189038" y="2103231"/>
            <a:chExt cx="9144000" cy="2232231"/>
          </a:xfrm>
        </p:grpSpPr>
        <p:grpSp>
          <p:nvGrpSpPr>
            <p:cNvPr id="10" name="Group 9"/>
            <p:cNvGrpSpPr/>
            <p:nvPr/>
          </p:nvGrpSpPr>
          <p:grpSpPr>
            <a:xfrm>
              <a:off x="1189038" y="2103231"/>
              <a:ext cx="9144000" cy="2232231"/>
              <a:chOff x="1189038" y="2103231"/>
              <a:chExt cx="9144000" cy="2232231"/>
            </a:xfrm>
          </p:grpSpPr>
          <p:cxnSp>
            <p:nvCxnSpPr>
              <p:cNvPr id="22" name="Straight Arrow Connector 21"/>
              <p:cNvCxnSpPr>
                <a:stCxn id="5" idx="3"/>
                <a:endCxn id="45" idx="1"/>
              </p:cNvCxnSpPr>
              <p:nvPr/>
            </p:nvCxnSpPr>
            <p:spPr>
              <a:xfrm>
                <a:off x="7627295" y="2179909"/>
                <a:ext cx="857666" cy="1507854"/>
              </a:xfrm>
              <a:prstGeom prst="straightConnector1">
                <a:avLst/>
              </a:prstGeom>
              <a:ln w="28575">
                <a:headEnd type="oval" w="med" len="med"/>
                <a:tailEnd type="triangle" w="med" len="med"/>
              </a:ln>
            </p:spPr>
            <p:style>
              <a:lnRef idx="2">
                <a:schemeClr val="accent1"/>
              </a:lnRef>
              <a:fillRef idx="0">
                <a:schemeClr val="accent1"/>
              </a:fillRef>
              <a:effectRef idx="1">
                <a:schemeClr val="accent1"/>
              </a:effectRef>
              <a:fontRef idx="minor">
                <a:schemeClr val="tx1"/>
              </a:fontRef>
            </p:style>
          </p:cxnSp>
          <p:grpSp>
            <p:nvGrpSpPr>
              <p:cNvPr id="9" name="Group 8"/>
              <p:cNvGrpSpPr/>
              <p:nvPr/>
            </p:nvGrpSpPr>
            <p:grpSpPr>
              <a:xfrm>
                <a:off x="1189038" y="2103231"/>
                <a:ext cx="9144000" cy="2232231"/>
                <a:chOff x="1189038" y="2103231"/>
                <a:chExt cx="9144000" cy="2232231"/>
              </a:xfrm>
            </p:grpSpPr>
            <p:grpSp>
              <p:nvGrpSpPr>
                <p:cNvPr id="7" name="Group 6"/>
                <p:cNvGrpSpPr/>
                <p:nvPr/>
              </p:nvGrpSpPr>
              <p:grpSpPr>
                <a:xfrm>
                  <a:off x="1189038" y="2179909"/>
                  <a:ext cx="9144000" cy="2155553"/>
                  <a:chOff x="1189038" y="2179909"/>
                  <a:chExt cx="9144000" cy="2155553"/>
                </a:xfrm>
              </p:grpSpPr>
              <p:sp>
                <p:nvSpPr>
                  <p:cNvPr id="30" name="Rectangle 29"/>
                  <p:cNvSpPr/>
                  <p:nvPr/>
                </p:nvSpPr>
                <p:spPr bwMode="auto">
                  <a:xfrm>
                    <a:off x="4184197" y="3040063"/>
                    <a:ext cx="3464129" cy="129539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93063" tIns="46532" rIns="93063" bIns="93063" rtlCol="0" anchor="b" anchorCtr="0"/>
                  <a:lstStyle/>
                  <a:p>
                    <a:pPr defTabSz="930521"/>
                    <a:r>
                      <a:rPr lang="nb-NO" sz="1600" dirty="0">
                        <a:solidFill>
                          <a:schemeClr val="bg1">
                            <a:alpha val="99000"/>
                          </a:schemeClr>
                        </a:solidFill>
                      </a:rPr>
                      <a:t>Content Processing</a:t>
                    </a:r>
                    <a:endParaRPr lang="en-US" sz="1600" dirty="0">
                      <a:solidFill>
                        <a:schemeClr val="bg1">
                          <a:alpha val="99000"/>
                        </a:schemeClr>
                      </a:solidFill>
                    </a:endParaRPr>
                  </a:p>
                </p:txBody>
              </p:sp>
              <p:sp>
                <p:nvSpPr>
                  <p:cNvPr id="14" name="Hexagon 13"/>
                  <p:cNvSpPr/>
                  <p:nvPr/>
                </p:nvSpPr>
                <p:spPr bwMode="auto">
                  <a:xfrm>
                    <a:off x="4205582" y="3325846"/>
                    <a:ext cx="602848" cy="559562"/>
                  </a:xfrm>
                  <a:prstGeom prst="hexagon">
                    <a:avLst/>
                  </a:prstGeom>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46639" tIns="46639" rIns="46639" bIns="46639" numCol="1" spcCol="0" rtlCol="0" fromWordArt="0" anchor="ctr" anchorCtr="0" forceAA="0" compatLnSpc="1">
                    <a:prstTxWarp prst="textNoShape">
                      <a:avLst/>
                    </a:prstTxWarp>
                    <a:noAutofit/>
                  </a:bodyPr>
                  <a:lstStyle/>
                  <a:p>
                    <a:pPr algn="ctr" defTabSz="932472" fontAlgn="base">
                      <a:spcBef>
                        <a:spcPct val="0"/>
                      </a:spcBef>
                      <a:spcAft>
                        <a:spcPct val="0"/>
                      </a:spcAft>
                    </a:pPr>
                    <a:r>
                      <a:rPr lang="en-US" sz="1400" dirty="0">
                        <a:gradFill>
                          <a:gsLst>
                            <a:gs pos="0">
                              <a:srgbClr val="FFFFFF"/>
                            </a:gs>
                            <a:gs pos="100000">
                              <a:srgbClr val="FFFFFF"/>
                            </a:gs>
                          </a:gsLst>
                          <a:lin ang="5400000" scaled="0"/>
                        </a:gradFill>
                        <a:ea typeface="Segoe UI" pitchFamily="34" charset="0"/>
                        <a:cs typeface="Segoe UI" pitchFamily="34" charset="0"/>
                      </a:rPr>
                      <a:t>CSS</a:t>
                    </a:r>
                  </a:p>
                </p:txBody>
              </p:sp>
              <p:cxnSp>
                <p:nvCxnSpPr>
                  <p:cNvPr id="16" name="Straight Arrow Connector 15"/>
                  <p:cNvCxnSpPr>
                    <a:stCxn id="36" idx="3"/>
                    <a:endCxn id="30" idx="1"/>
                  </p:cNvCxnSpPr>
                  <p:nvPr/>
                </p:nvCxnSpPr>
                <p:spPr>
                  <a:xfrm flipV="1">
                    <a:off x="3017838" y="3687763"/>
                    <a:ext cx="1166359" cy="3572"/>
                  </a:xfrm>
                  <a:prstGeom prst="straightConnector1">
                    <a:avLst/>
                  </a:prstGeom>
                  <a:ln w="28575">
                    <a:headEnd type="oval" w="med" len="med"/>
                    <a:tailEnd type="triangle" w="med" len="med"/>
                  </a:ln>
                </p:spPr>
                <p:style>
                  <a:lnRef idx="2">
                    <a:schemeClr val="accent1"/>
                  </a:lnRef>
                  <a:fillRef idx="0">
                    <a:schemeClr val="accent1"/>
                  </a:fillRef>
                  <a:effectRef idx="1">
                    <a:schemeClr val="accent1"/>
                  </a:effectRef>
                  <a:fontRef idx="minor">
                    <a:schemeClr val="tx1"/>
                  </a:fontRef>
                </p:style>
              </p:cxnSp>
              <p:cxnSp>
                <p:nvCxnSpPr>
                  <p:cNvPr id="18" name="Straight Arrow Connector 17"/>
                  <p:cNvCxnSpPr/>
                  <p:nvPr/>
                </p:nvCxnSpPr>
                <p:spPr>
                  <a:xfrm>
                    <a:off x="4808430" y="3719998"/>
                    <a:ext cx="599303" cy="10291"/>
                  </a:xfrm>
                  <a:prstGeom prst="straightConnector1">
                    <a:avLst/>
                  </a:prstGeom>
                  <a:ln w="28575">
                    <a:solidFill>
                      <a:schemeClr val="accent1"/>
                    </a:solidFill>
                    <a:headEnd type="oval" w="med" len="med"/>
                    <a:tailEnd type="triangle" w="med" len="med"/>
                  </a:ln>
                </p:spPr>
                <p:style>
                  <a:lnRef idx="2">
                    <a:schemeClr val="accent1"/>
                  </a:lnRef>
                  <a:fillRef idx="0">
                    <a:schemeClr val="accent1"/>
                  </a:fillRef>
                  <a:effectRef idx="1">
                    <a:schemeClr val="accent1"/>
                  </a:effectRef>
                  <a:fontRef idx="minor">
                    <a:schemeClr val="tx1"/>
                  </a:fontRef>
                </p:style>
              </p:cxnSp>
              <p:cxnSp>
                <p:nvCxnSpPr>
                  <p:cNvPr id="23" name="Straight Arrow Connector 22"/>
                  <p:cNvCxnSpPr>
                    <a:stCxn id="30" idx="3"/>
                    <a:endCxn id="42" idx="1"/>
                  </p:cNvCxnSpPr>
                  <p:nvPr/>
                </p:nvCxnSpPr>
                <p:spPr>
                  <a:xfrm flipV="1">
                    <a:off x="7648326" y="2179909"/>
                    <a:ext cx="836635" cy="1507854"/>
                  </a:xfrm>
                  <a:prstGeom prst="straightConnector1">
                    <a:avLst/>
                  </a:prstGeom>
                  <a:ln w="28575">
                    <a:headEnd type="oval" w="med" len="med"/>
                    <a:tailEnd type="triangle" w="med" len="med"/>
                  </a:ln>
                </p:spPr>
                <p:style>
                  <a:lnRef idx="2">
                    <a:schemeClr val="accent1"/>
                  </a:lnRef>
                  <a:fillRef idx="0">
                    <a:schemeClr val="accent1"/>
                  </a:fillRef>
                  <a:effectRef idx="1">
                    <a:schemeClr val="accent1"/>
                  </a:effectRef>
                  <a:fontRef idx="minor">
                    <a:schemeClr val="tx1"/>
                  </a:fontRef>
                </p:style>
              </p:cxnSp>
              <p:cxnSp>
                <p:nvCxnSpPr>
                  <p:cNvPr id="25" name="Straight Arrow Connector 24"/>
                  <p:cNvCxnSpPr>
                    <a:stCxn id="30" idx="3"/>
                    <a:endCxn id="45" idx="1"/>
                  </p:cNvCxnSpPr>
                  <p:nvPr/>
                </p:nvCxnSpPr>
                <p:spPr>
                  <a:xfrm>
                    <a:off x="7648326" y="3687763"/>
                    <a:ext cx="836635" cy="0"/>
                  </a:xfrm>
                  <a:prstGeom prst="straightConnector1">
                    <a:avLst/>
                  </a:prstGeom>
                  <a:ln w="28575">
                    <a:headEnd type="oval" w="med" len="med"/>
                    <a:tailEnd type="triangle" w="med" len="med"/>
                  </a:ln>
                </p:spPr>
                <p:style>
                  <a:lnRef idx="2">
                    <a:schemeClr val="accent1"/>
                  </a:lnRef>
                  <a:fillRef idx="0">
                    <a:schemeClr val="accent1"/>
                  </a:fillRef>
                  <a:effectRef idx="1">
                    <a:schemeClr val="accent1"/>
                  </a:effectRef>
                  <a:fontRef idx="minor">
                    <a:schemeClr val="tx1"/>
                  </a:fontRef>
                </p:style>
              </p:cxnSp>
              <p:grpSp>
                <p:nvGrpSpPr>
                  <p:cNvPr id="3" name="Group 2"/>
                  <p:cNvGrpSpPr/>
                  <p:nvPr/>
                </p:nvGrpSpPr>
                <p:grpSpPr>
                  <a:xfrm>
                    <a:off x="2998095" y="2179909"/>
                    <a:ext cx="1207487" cy="1626685"/>
                    <a:chOff x="2998095" y="2179909"/>
                    <a:chExt cx="1207487" cy="1626685"/>
                  </a:xfrm>
                </p:grpSpPr>
                <p:cxnSp>
                  <p:nvCxnSpPr>
                    <p:cNvPr id="26" name="Straight Arrow Connector 25"/>
                    <p:cNvCxnSpPr/>
                    <p:nvPr/>
                  </p:nvCxnSpPr>
                  <p:spPr>
                    <a:xfrm flipH="1" flipV="1">
                      <a:off x="3017838" y="3787650"/>
                      <a:ext cx="1187744" cy="18944"/>
                    </a:xfrm>
                    <a:prstGeom prst="straightConnector1">
                      <a:avLst/>
                    </a:prstGeom>
                    <a:ln w="28575">
                      <a:solidFill>
                        <a:schemeClr val="accent5"/>
                      </a:solidFill>
                      <a:prstDash val="dashDot"/>
                      <a:headEnd type="oval" w="med" len="med"/>
                      <a:tailEnd type="triangle" w="med" len="med"/>
                    </a:ln>
                  </p:spPr>
                  <p:style>
                    <a:lnRef idx="2">
                      <a:schemeClr val="accent1"/>
                    </a:lnRef>
                    <a:fillRef idx="0">
                      <a:schemeClr val="accent1"/>
                    </a:fillRef>
                    <a:effectRef idx="1">
                      <a:schemeClr val="accent1"/>
                    </a:effectRef>
                    <a:fontRef idx="minor">
                      <a:schemeClr val="tx1"/>
                    </a:fontRef>
                  </p:style>
                </p:cxnSp>
                <p:cxnSp>
                  <p:nvCxnSpPr>
                    <p:cNvPr id="28" name="Straight Arrow Connector 27"/>
                    <p:cNvCxnSpPr>
                      <a:stCxn id="5" idx="1"/>
                      <a:endCxn id="36" idx="3"/>
                    </p:cNvCxnSpPr>
                    <p:nvPr/>
                  </p:nvCxnSpPr>
                  <p:spPr>
                    <a:xfrm flipH="1">
                      <a:off x="3017838" y="2179909"/>
                      <a:ext cx="1145328" cy="1511426"/>
                    </a:xfrm>
                    <a:prstGeom prst="straightConnector1">
                      <a:avLst/>
                    </a:prstGeom>
                    <a:ln w="28575">
                      <a:solidFill>
                        <a:schemeClr val="accent5"/>
                      </a:solidFill>
                      <a:prstDash val="dashDot"/>
                      <a:headEnd type="oval" w="med" len="med"/>
                      <a:tailEnd type="triangle" w="med" len="med"/>
                    </a:ln>
                  </p:spPr>
                  <p:style>
                    <a:lnRef idx="2">
                      <a:schemeClr val="accent1"/>
                    </a:lnRef>
                    <a:fillRef idx="0">
                      <a:schemeClr val="accent1"/>
                    </a:fillRef>
                    <a:effectRef idx="1">
                      <a:schemeClr val="accent1"/>
                    </a:effectRef>
                    <a:fontRef idx="minor">
                      <a:schemeClr val="tx1"/>
                    </a:fontRef>
                  </p:style>
                </p:cxnSp>
                <p:cxnSp>
                  <p:nvCxnSpPr>
                    <p:cNvPr id="29" name="Straight Arrow Connector 28"/>
                    <p:cNvCxnSpPr>
                      <a:stCxn id="14" idx="3"/>
                      <a:endCxn id="35" idx="3"/>
                    </p:cNvCxnSpPr>
                    <p:nvPr/>
                  </p:nvCxnSpPr>
                  <p:spPr>
                    <a:xfrm flipH="1" flipV="1">
                      <a:off x="2998095" y="2179909"/>
                      <a:ext cx="1207487" cy="1425718"/>
                    </a:xfrm>
                    <a:prstGeom prst="straightConnector1">
                      <a:avLst/>
                    </a:prstGeom>
                    <a:ln w="28575">
                      <a:solidFill>
                        <a:schemeClr val="accent5"/>
                      </a:solidFill>
                      <a:prstDash val="dashDot"/>
                      <a:headEnd type="oval" w="med" len="med"/>
                      <a:tailEnd type="triangle" w="med" len="med"/>
                    </a:ln>
                  </p:spPr>
                  <p:style>
                    <a:lnRef idx="2">
                      <a:schemeClr val="accent1"/>
                    </a:lnRef>
                    <a:fillRef idx="0">
                      <a:schemeClr val="accent1"/>
                    </a:fillRef>
                    <a:effectRef idx="1">
                      <a:schemeClr val="accent1"/>
                    </a:effectRef>
                    <a:fontRef idx="minor">
                      <a:schemeClr val="tx1"/>
                    </a:fontRef>
                  </p:style>
                </p:cxnSp>
              </p:grpSp>
              <p:sp>
                <p:nvSpPr>
                  <p:cNvPr id="36" name="Rectangle 35"/>
                  <p:cNvSpPr/>
                  <p:nvPr/>
                </p:nvSpPr>
                <p:spPr>
                  <a:xfrm>
                    <a:off x="1189038" y="3047208"/>
                    <a:ext cx="1828800" cy="128825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93063" tIns="46532" rIns="93063" bIns="93063" rtlCol="0" anchor="b" anchorCtr="0"/>
                  <a:lstStyle/>
                  <a:p>
                    <a:pPr defTabSz="930521"/>
                    <a:r>
                      <a:rPr lang="en-US" sz="1600" dirty="0">
                        <a:solidFill>
                          <a:schemeClr val="bg1">
                            <a:alpha val="99000"/>
                          </a:schemeClr>
                        </a:solidFill>
                      </a:rPr>
                      <a:t>Crawler</a:t>
                    </a:r>
                  </a:p>
                </p:txBody>
              </p:sp>
              <p:sp>
                <p:nvSpPr>
                  <p:cNvPr id="45" name="Rectangle 44"/>
                  <p:cNvSpPr/>
                  <p:nvPr/>
                </p:nvSpPr>
                <p:spPr>
                  <a:xfrm>
                    <a:off x="8484961" y="3040063"/>
                    <a:ext cx="1848077" cy="129539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93063" tIns="46532" rIns="93063" bIns="93063" rtlCol="0" anchor="b" anchorCtr="0"/>
                  <a:lstStyle/>
                  <a:p>
                    <a:pPr defTabSz="930521"/>
                    <a:r>
                      <a:rPr lang="nb-NO" sz="1600" dirty="0">
                        <a:solidFill>
                          <a:schemeClr val="bg1">
                            <a:alpha val="99000"/>
                          </a:schemeClr>
                        </a:solidFill>
                      </a:rPr>
                      <a:t>Index</a:t>
                    </a:r>
                    <a:endParaRPr lang="en-US" sz="1600" dirty="0">
                      <a:solidFill>
                        <a:schemeClr val="bg1">
                          <a:alpha val="99000"/>
                        </a:schemeClr>
                      </a:solidFill>
                    </a:endParaRPr>
                  </a:p>
                </p:txBody>
              </p:sp>
              <p:cxnSp>
                <p:nvCxnSpPr>
                  <p:cNvPr id="20" name="Straight Arrow Connector 19"/>
                  <p:cNvCxnSpPr>
                    <a:stCxn id="14" idx="0"/>
                  </p:cNvCxnSpPr>
                  <p:nvPr/>
                </p:nvCxnSpPr>
                <p:spPr>
                  <a:xfrm flipV="1">
                    <a:off x="4808430" y="2196311"/>
                    <a:ext cx="578271" cy="1409316"/>
                  </a:xfrm>
                  <a:prstGeom prst="straightConnector1">
                    <a:avLst/>
                  </a:prstGeom>
                  <a:ln w="28575">
                    <a:headEnd type="oval" w="med" len="med"/>
                    <a:tailEnd type="triangle" w="med" len="med"/>
                  </a:ln>
                </p:spPr>
                <p:style>
                  <a:lnRef idx="2">
                    <a:schemeClr val="accent1"/>
                  </a:lnRef>
                  <a:fillRef idx="0">
                    <a:schemeClr val="accent1"/>
                  </a:fillRef>
                  <a:effectRef idx="1">
                    <a:schemeClr val="accent1"/>
                  </a:effectRef>
                  <a:fontRef idx="minor">
                    <a:schemeClr val="tx1"/>
                  </a:fontRef>
                </p:style>
              </p:cxnSp>
              <p:cxnSp>
                <p:nvCxnSpPr>
                  <p:cNvPr id="68" name="Straight Arrow Connector 67"/>
                  <p:cNvCxnSpPr/>
                  <p:nvPr/>
                </p:nvCxnSpPr>
                <p:spPr>
                  <a:xfrm>
                    <a:off x="5456237" y="3512299"/>
                    <a:ext cx="1856032" cy="0"/>
                  </a:xfrm>
                  <a:prstGeom prst="straightConnector1">
                    <a:avLst/>
                  </a:prstGeom>
                  <a:ln w="25400">
                    <a:solidFill>
                      <a:schemeClr val="accent1"/>
                    </a:solidFill>
                    <a:headEnd type="none"/>
                    <a:tailEnd type="arrow"/>
                  </a:ln>
                </p:spPr>
                <p:style>
                  <a:lnRef idx="1">
                    <a:schemeClr val="accent1"/>
                  </a:lnRef>
                  <a:fillRef idx="0">
                    <a:schemeClr val="accent1"/>
                  </a:fillRef>
                  <a:effectRef idx="0">
                    <a:schemeClr val="accent1"/>
                  </a:effectRef>
                  <a:fontRef idx="minor">
                    <a:schemeClr val="tx1"/>
                  </a:fontRef>
                </p:style>
              </p:cxnSp>
              <p:cxnSp>
                <p:nvCxnSpPr>
                  <p:cNvPr id="69" name="Straight Arrow Connector 68"/>
                  <p:cNvCxnSpPr/>
                  <p:nvPr/>
                </p:nvCxnSpPr>
                <p:spPr>
                  <a:xfrm>
                    <a:off x="5456237" y="3651019"/>
                    <a:ext cx="1856032" cy="0"/>
                  </a:xfrm>
                  <a:prstGeom prst="straightConnector1">
                    <a:avLst/>
                  </a:prstGeom>
                  <a:ln w="25400">
                    <a:solidFill>
                      <a:schemeClr val="accent1"/>
                    </a:solidFill>
                    <a:headEnd type="none"/>
                    <a:tailEnd type="arrow"/>
                  </a:ln>
                </p:spPr>
                <p:style>
                  <a:lnRef idx="1">
                    <a:schemeClr val="accent1"/>
                  </a:lnRef>
                  <a:fillRef idx="0">
                    <a:schemeClr val="accent1"/>
                  </a:fillRef>
                  <a:effectRef idx="0">
                    <a:schemeClr val="accent1"/>
                  </a:effectRef>
                  <a:fontRef idx="minor">
                    <a:schemeClr val="tx1"/>
                  </a:fontRef>
                </p:style>
              </p:cxnSp>
              <p:cxnSp>
                <p:nvCxnSpPr>
                  <p:cNvPr id="70" name="Straight Arrow Connector 69"/>
                  <p:cNvCxnSpPr/>
                  <p:nvPr/>
                </p:nvCxnSpPr>
                <p:spPr>
                  <a:xfrm>
                    <a:off x="5460326" y="3786787"/>
                    <a:ext cx="1856032" cy="0"/>
                  </a:xfrm>
                  <a:prstGeom prst="straightConnector1">
                    <a:avLst/>
                  </a:prstGeom>
                  <a:ln w="25400">
                    <a:solidFill>
                      <a:schemeClr val="accent1"/>
                    </a:solidFill>
                    <a:headEnd type="none"/>
                    <a:tailEnd type="arrow"/>
                  </a:ln>
                </p:spPr>
                <p:style>
                  <a:lnRef idx="1">
                    <a:schemeClr val="accent1"/>
                  </a:lnRef>
                  <a:fillRef idx="0">
                    <a:schemeClr val="accent1"/>
                  </a:fillRef>
                  <a:effectRef idx="0">
                    <a:schemeClr val="accent1"/>
                  </a:effectRef>
                  <a:fontRef idx="minor">
                    <a:schemeClr val="tx1"/>
                  </a:fontRef>
                </p:style>
              </p:cxnSp>
              <p:cxnSp>
                <p:nvCxnSpPr>
                  <p:cNvPr id="71" name="Straight Arrow Connector 70"/>
                  <p:cNvCxnSpPr/>
                  <p:nvPr/>
                </p:nvCxnSpPr>
                <p:spPr>
                  <a:xfrm>
                    <a:off x="5456237" y="3899820"/>
                    <a:ext cx="1860121" cy="0"/>
                  </a:xfrm>
                  <a:prstGeom prst="straightConnector1">
                    <a:avLst/>
                  </a:prstGeom>
                  <a:ln w="25400">
                    <a:solidFill>
                      <a:schemeClr val="accent1"/>
                    </a:solidFill>
                    <a:prstDash val="dash"/>
                    <a:headEnd type="none"/>
                    <a:tailEnd type="arrow"/>
                  </a:ln>
                </p:spPr>
                <p:style>
                  <a:lnRef idx="1">
                    <a:schemeClr val="accent1"/>
                  </a:lnRef>
                  <a:fillRef idx="0">
                    <a:schemeClr val="accent1"/>
                  </a:fillRef>
                  <a:effectRef idx="0">
                    <a:schemeClr val="accent1"/>
                  </a:effectRef>
                  <a:fontRef idx="minor">
                    <a:schemeClr val="tx1"/>
                  </a:fontRef>
                </p:style>
              </p:cxnSp>
              <p:cxnSp>
                <p:nvCxnSpPr>
                  <p:cNvPr id="84" name="Straight Arrow Connector 83"/>
                  <p:cNvCxnSpPr/>
                  <p:nvPr/>
                </p:nvCxnSpPr>
                <p:spPr>
                  <a:xfrm>
                    <a:off x="4846638" y="3746927"/>
                    <a:ext cx="561095" cy="152893"/>
                  </a:xfrm>
                  <a:prstGeom prst="straightConnector1">
                    <a:avLst/>
                  </a:prstGeom>
                  <a:ln w="28575">
                    <a:solidFill>
                      <a:schemeClr val="accent1"/>
                    </a:solidFill>
                    <a:headEnd type="oval" w="med" len="med"/>
                    <a:tailEnd type="triangle" w="med" len="med"/>
                  </a:ln>
                </p:spPr>
                <p:style>
                  <a:lnRef idx="2">
                    <a:schemeClr val="accent1"/>
                  </a:lnRef>
                  <a:fillRef idx="0">
                    <a:schemeClr val="accent1"/>
                  </a:fillRef>
                  <a:effectRef idx="1">
                    <a:schemeClr val="accent1"/>
                  </a:effectRef>
                  <a:fontRef idx="minor">
                    <a:schemeClr val="tx1"/>
                  </a:fontRef>
                </p:style>
              </p:cxnSp>
              <p:cxnSp>
                <p:nvCxnSpPr>
                  <p:cNvPr id="46" name="Straight Arrow Connector 45"/>
                  <p:cNvCxnSpPr/>
                  <p:nvPr/>
                </p:nvCxnSpPr>
                <p:spPr>
                  <a:xfrm flipH="1">
                    <a:off x="7627295" y="3823373"/>
                    <a:ext cx="857666" cy="0"/>
                  </a:xfrm>
                  <a:prstGeom prst="straightConnector1">
                    <a:avLst/>
                  </a:prstGeom>
                  <a:ln w="28575">
                    <a:solidFill>
                      <a:schemeClr val="accent5"/>
                    </a:solidFill>
                    <a:prstDash val="dashDot"/>
                    <a:headEnd type="oval" w="med" len="med"/>
                    <a:tailEnd type="triangle" w="med" len="med"/>
                  </a:ln>
                </p:spPr>
                <p:style>
                  <a:lnRef idx="2">
                    <a:schemeClr val="accent1"/>
                  </a:lnRef>
                  <a:fillRef idx="0">
                    <a:schemeClr val="accent1"/>
                  </a:fillRef>
                  <a:effectRef idx="1">
                    <a:schemeClr val="accent1"/>
                  </a:effectRef>
                  <a:fontRef idx="minor">
                    <a:schemeClr val="tx1"/>
                  </a:fontRef>
                </p:style>
              </p:cxnSp>
            </p:grpSp>
            <p:cxnSp>
              <p:nvCxnSpPr>
                <p:cNvPr id="81" name="Straight Arrow Connector 80"/>
                <p:cNvCxnSpPr/>
                <p:nvPr/>
              </p:nvCxnSpPr>
              <p:spPr>
                <a:xfrm>
                  <a:off x="4808430" y="2103231"/>
                  <a:ext cx="651896" cy="1588104"/>
                </a:xfrm>
                <a:prstGeom prst="straightConnector1">
                  <a:avLst/>
                </a:prstGeom>
                <a:ln w="28575">
                  <a:headEnd type="oval" w="med" len="med"/>
                  <a:tailEnd type="triangle" w="med" len="med"/>
                </a:ln>
              </p:spPr>
              <p:style>
                <a:lnRef idx="2">
                  <a:schemeClr val="accent1"/>
                </a:lnRef>
                <a:fillRef idx="0">
                  <a:schemeClr val="accent1"/>
                </a:fillRef>
                <a:effectRef idx="1">
                  <a:schemeClr val="accent1"/>
                </a:effectRef>
                <a:fontRef idx="minor">
                  <a:schemeClr val="tx1"/>
                </a:fontRef>
              </p:style>
            </p:cxnSp>
            <p:cxnSp>
              <p:nvCxnSpPr>
                <p:cNvPr id="19" name="Straight Arrow Connector 18"/>
                <p:cNvCxnSpPr>
                  <a:stCxn id="12" idx="0"/>
                </p:cNvCxnSpPr>
                <p:nvPr/>
              </p:nvCxnSpPr>
              <p:spPr>
                <a:xfrm>
                  <a:off x="4787398" y="2122353"/>
                  <a:ext cx="668839" cy="1389946"/>
                </a:xfrm>
                <a:prstGeom prst="straightConnector1">
                  <a:avLst/>
                </a:prstGeom>
                <a:ln w="28575">
                  <a:headEnd type="oval" w="med" len="med"/>
                  <a:tailEnd type="triangle" w="med" len="med"/>
                </a:ln>
              </p:spPr>
              <p:style>
                <a:lnRef idx="2">
                  <a:schemeClr val="accent1"/>
                </a:lnRef>
                <a:fillRef idx="0">
                  <a:schemeClr val="accent1"/>
                </a:fillRef>
                <a:effectRef idx="1">
                  <a:schemeClr val="accent1"/>
                </a:effectRef>
                <a:fontRef idx="minor">
                  <a:schemeClr val="tx1"/>
                </a:fontRef>
              </p:style>
            </p:cxnSp>
          </p:grpSp>
        </p:grpSp>
        <p:cxnSp>
          <p:nvCxnSpPr>
            <p:cNvPr id="77" name="Straight Arrow Connector 76"/>
            <p:cNvCxnSpPr/>
            <p:nvPr/>
          </p:nvCxnSpPr>
          <p:spPr>
            <a:xfrm flipV="1">
              <a:off x="4808430" y="2334064"/>
              <a:ext cx="578271" cy="1305615"/>
            </a:xfrm>
            <a:prstGeom prst="straightConnector1">
              <a:avLst/>
            </a:prstGeom>
            <a:ln w="28575">
              <a:headEnd type="oval" w="med" len="med"/>
              <a:tailEnd type="triangle" w="med" len="med"/>
            </a:ln>
          </p:spPr>
          <p:style>
            <a:lnRef idx="2">
              <a:schemeClr val="accent1"/>
            </a:lnRef>
            <a:fillRef idx="0">
              <a:schemeClr val="accent1"/>
            </a:fillRef>
            <a:effectRef idx="1">
              <a:schemeClr val="accent1"/>
            </a:effectRef>
            <a:fontRef idx="minor">
              <a:schemeClr val="tx1"/>
            </a:fontRef>
          </p:style>
        </p:cxnSp>
      </p:grpSp>
      <p:cxnSp>
        <p:nvCxnSpPr>
          <p:cNvPr id="47" name="Straight Arrow Connector 46"/>
          <p:cNvCxnSpPr/>
          <p:nvPr/>
        </p:nvCxnSpPr>
        <p:spPr>
          <a:xfrm flipH="1">
            <a:off x="7648327" y="1876947"/>
            <a:ext cx="857666" cy="0"/>
          </a:xfrm>
          <a:prstGeom prst="straightConnector1">
            <a:avLst/>
          </a:prstGeom>
          <a:ln w="28575">
            <a:solidFill>
              <a:schemeClr val="accent5"/>
            </a:solidFill>
            <a:prstDash val="dashDot"/>
            <a:headEnd type="oval" w="med" len="med"/>
            <a:tailEnd type="triangle" w="med" len="med"/>
          </a:ln>
        </p:spPr>
        <p:style>
          <a:lnRef idx="2">
            <a:schemeClr val="accent1"/>
          </a:lnRef>
          <a:fillRef idx="0">
            <a:schemeClr val="accent1"/>
          </a:fillRef>
          <a:effectRef idx="1">
            <a:schemeClr val="accent1"/>
          </a:effectRef>
          <a:fontRef idx="minor">
            <a:schemeClr val="tx1"/>
          </a:fontRef>
        </p:style>
      </p:cxnSp>
      <p:cxnSp>
        <p:nvCxnSpPr>
          <p:cNvPr id="48" name="Straight Arrow Connector 47"/>
          <p:cNvCxnSpPr/>
          <p:nvPr/>
        </p:nvCxnSpPr>
        <p:spPr>
          <a:xfrm flipH="1" flipV="1">
            <a:off x="3019127" y="1897062"/>
            <a:ext cx="1116047" cy="31419"/>
          </a:xfrm>
          <a:prstGeom prst="straightConnector1">
            <a:avLst/>
          </a:prstGeom>
          <a:ln w="28575">
            <a:solidFill>
              <a:schemeClr val="accent5"/>
            </a:solidFill>
            <a:prstDash val="dashDot"/>
            <a:headEnd type="oval" w="med" len="med"/>
            <a:tailEnd type="triangle" w="med" len="med"/>
          </a:ln>
        </p:spPr>
        <p:style>
          <a:lnRef idx="2">
            <a:schemeClr val="accent1"/>
          </a:lnRef>
          <a:fillRef idx="0">
            <a:schemeClr val="accent1"/>
          </a:fillRef>
          <a:effectRef idx="1">
            <a:schemeClr val="accent1"/>
          </a:effectRef>
          <a:fontRef idx="minor">
            <a:schemeClr val="tx1"/>
          </a:fontRef>
        </p:style>
      </p:cxnSp>
      <p:cxnSp>
        <p:nvCxnSpPr>
          <p:cNvPr id="49" name="Straight Arrow Connector 48"/>
          <p:cNvCxnSpPr/>
          <p:nvPr/>
        </p:nvCxnSpPr>
        <p:spPr>
          <a:xfrm>
            <a:off x="3019127" y="1820862"/>
            <a:ext cx="1165071" cy="0"/>
          </a:xfrm>
          <a:prstGeom prst="straightConnector1">
            <a:avLst/>
          </a:prstGeom>
          <a:ln w="28575">
            <a:headEnd type="oval" w="med" len="med"/>
            <a:tailEnd type="triangle" w="med" len="med"/>
          </a:ln>
        </p:spPr>
        <p:style>
          <a:lnRef idx="2">
            <a:schemeClr val="accent1"/>
          </a:lnRef>
          <a:fillRef idx="0">
            <a:schemeClr val="accent1"/>
          </a:fillRef>
          <a:effectRef idx="1">
            <a:schemeClr val="accent1"/>
          </a:effectRef>
          <a:fontRef idx="minor">
            <a:schemeClr val="tx1"/>
          </a:fontRef>
        </p:style>
      </p:cxnSp>
      <p:cxnSp>
        <p:nvCxnSpPr>
          <p:cNvPr id="63" name="Straight Arrow Connector 62"/>
          <p:cNvCxnSpPr/>
          <p:nvPr/>
        </p:nvCxnSpPr>
        <p:spPr>
          <a:xfrm>
            <a:off x="5456237" y="1585042"/>
            <a:ext cx="1856032" cy="0"/>
          </a:xfrm>
          <a:prstGeom prst="straightConnector1">
            <a:avLst/>
          </a:prstGeom>
          <a:ln w="25400">
            <a:solidFill>
              <a:schemeClr val="accent1"/>
            </a:solidFill>
            <a:headEnd type="none"/>
            <a:tailEnd type="arrow"/>
          </a:ln>
        </p:spPr>
        <p:style>
          <a:lnRef idx="1">
            <a:schemeClr val="accent1"/>
          </a:lnRef>
          <a:fillRef idx="0">
            <a:schemeClr val="accent1"/>
          </a:fillRef>
          <a:effectRef idx="0">
            <a:schemeClr val="accent1"/>
          </a:effectRef>
          <a:fontRef idx="minor">
            <a:schemeClr val="tx1"/>
          </a:fontRef>
        </p:style>
      </p:cxnSp>
      <p:cxnSp>
        <p:nvCxnSpPr>
          <p:cNvPr id="64" name="Straight Arrow Connector 63"/>
          <p:cNvCxnSpPr/>
          <p:nvPr/>
        </p:nvCxnSpPr>
        <p:spPr>
          <a:xfrm>
            <a:off x="5456237" y="1723762"/>
            <a:ext cx="1856032" cy="0"/>
          </a:xfrm>
          <a:prstGeom prst="straightConnector1">
            <a:avLst/>
          </a:prstGeom>
          <a:ln w="25400">
            <a:solidFill>
              <a:schemeClr val="accent1"/>
            </a:solidFill>
            <a:headEnd type="none"/>
            <a:tailEnd type="arrow"/>
          </a:ln>
        </p:spPr>
        <p:style>
          <a:lnRef idx="1">
            <a:schemeClr val="accent1"/>
          </a:lnRef>
          <a:fillRef idx="0">
            <a:schemeClr val="accent1"/>
          </a:fillRef>
          <a:effectRef idx="0">
            <a:schemeClr val="accent1"/>
          </a:effectRef>
          <a:fontRef idx="minor">
            <a:schemeClr val="tx1"/>
          </a:fontRef>
        </p:style>
      </p:cxnSp>
      <p:cxnSp>
        <p:nvCxnSpPr>
          <p:cNvPr id="65" name="Straight Arrow Connector 64"/>
          <p:cNvCxnSpPr/>
          <p:nvPr/>
        </p:nvCxnSpPr>
        <p:spPr>
          <a:xfrm>
            <a:off x="5460326" y="1859530"/>
            <a:ext cx="1856032" cy="0"/>
          </a:xfrm>
          <a:prstGeom prst="straightConnector1">
            <a:avLst/>
          </a:prstGeom>
          <a:ln w="25400">
            <a:solidFill>
              <a:schemeClr val="accent1"/>
            </a:solidFill>
            <a:headEnd type="none"/>
            <a:tailEnd type="arrow"/>
          </a:ln>
        </p:spPr>
        <p:style>
          <a:lnRef idx="1">
            <a:schemeClr val="accent1"/>
          </a:lnRef>
          <a:fillRef idx="0">
            <a:schemeClr val="accent1"/>
          </a:fillRef>
          <a:effectRef idx="0">
            <a:schemeClr val="accent1"/>
          </a:effectRef>
          <a:fontRef idx="minor">
            <a:schemeClr val="tx1"/>
          </a:fontRef>
        </p:style>
      </p:cxnSp>
      <p:cxnSp>
        <p:nvCxnSpPr>
          <p:cNvPr id="66" name="Straight Arrow Connector 65"/>
          <p:cNvCxnSpPr/>
          <p:nvPr/>
        </p:nvCxnSpPr>
        <p:spPr>
          <a:xfrm>
            <a:off x="5456237" y="1972563"/>
            <a:ext cx="1860121" cy="0"/>
          </a:xfrm>
          <a:prstGeom prst="straightConnector1">
            <a:avLst/>
          </a:prstGeom>
          <a:ln w="25400">
            <a:solidFill>
              <a:schemeClr val="accent1"/>
            </a:solidFill>
            <a:prstDash val="dash"/>
            <a:headEnd type="none"/>
            <a:tailEnd type="arrow"/>
          </a:ln>
        </p:spPr>
        <p:style>
          <a:lnRef idx="1">
            <a:schemeClr val="accent1"/>
          </a:lnRef>
          <a:fillRef idx="0">
            <a:schemeClr val="accent1"/>
          </a:fillRef>
          <a:effectRef idx="0">
            <a:schemeClr val="accent1"/>
          </a:effectRef>
          <a:fontRef idx="minor">
            <a:schemeClr val="tx1"/>
          </a:fontRef>
        </p:style>
      </p:cxnSp>
      <p:sp>
        <p:nvSpPr>
          <p:cNvPr id="72" name="TextBox 71"/>
          <p:cNvSpPr txBox="1"/>
          <p:nvPr/>
        </p:nvSpPr>
        <p:spPr>
          <a:xfrm>
            <a:off x="3274403" y="1830294"/>
            <a:ext cx="952211" cy="461665"/>
          </a:xfrm>
          <a:prstGeom prst="rect">
            <a:avLst/>
          </a:prstGeom>
          <a:noFill/>
        </p:spPr>
        <p:txBody>
          <a:bodyPr wrap="square" lIns="182880" tIns="146304" rIns="182880" bIns="146304" rtlCol="0">
            <a:spAutoFit/>
          </a:bodyPr>
          <a:lstStyle/>
          <a:p>
            <a:pPr>
              <a:lnSpc>
                <a:spcPct val="90000"/>
              </a:lnSpc>
              <a:spcAft>
                <a:spcPts val="600"/>
              </a:spcAft>
            </a:pPr>
            <a:r>
              <a:rPr lang="nb-NO" sz="1200" dirty="0" smtClean="0">
                <a:gradFill>
                  <a:gsLst>
                    <a:gs pos="2917">
                      <a:schemeClr val="tx1"/>
                    </a:gs>
                    <a:gs pos="30000">
                      <a:schemeClr val="tx1"/>
                    </a:gs>
                  </a:gsLst>
                  <a:lin ang="5400000" scaled="0"/>
                </a:gradFill>
              </a:rPr>
              <a:t>Callback</a:t>
            </a:r>
            <a:endParaRPr lang="en-US" sz="1200" dirty="0" err="1" smtClean="0">
              <a:gradFill>
                <a:gsLst>
                  <a:gs pos="2917">
                    <a:schemeClr val="tx1"/>
                  </a:gs>
                  <a:gs pos="30000">
                    <a:schemeClr val="tx1"/>
                  </a:gs>
                </a:gsLst>
                <a:lin ang="5400000" scaled="0"/>
              </a:gradFill>
            </a:endParaRPr>
          </a:p>
        </p:txBody>
      </p:sp>
    </p:spTree>
    <p:extLst>
      <p:ext uri="{BB962C8B-B14F-4D97-AF65-F5344CB8AC3E}">
        <p14:creationId xmlns:p14="http://schemas.microsoft.com/office/powerpoint/2010/main" val="1207339855"/>
      </p:ext>
    </p:extLst>
  </p:cSld>
  <p:clrMapOvr>
    <a:masterClrMapping/>
  </p:clrMapOvr>
  <p:transition spd="slow">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grpId="0" nodeType="clickEffect">
                                  <p:stCondLst>
                                    <p:cond delay="500"/>
                                  </p:stCondLst>
                                  <p:childTnLst>
                                    <p:set>
                                      <p:cBhvr>
                                        <p:cTn id="11" dur="1" fill="hold">
                                          <p:stCondLst>
                                            <p:cond delay="0"/>
                                          </p:stCondLst>
                                        </p:cTn>
                                        <p:tgtEl>
                                          <p:spTgt spid="8">
                                            <p:graphicEl>
                                              <a:dgm id="{44DBEFFB-35AB-405C-8B6F-51330E323F82}"/>
                                            </p:graphicEl>
                                          </p:spTgt>
                                        </p:tgtEl>
                                        <p:attrNameLst>
                                          <p:attrName>style.visibility</p:attrName>
                                        </p:attrNameLst>
                                      </p:cBhvr>
                                      <p:to>
                                        <p:strVal val="visible"/>
                                      </p:to>
                                    </p:set>
                                  </p:childTnLst>
                                </p:cTn>
                              </p:par>
                              <p:par>
                                <p:cTn id="12" presetID="1" presetClass="entr" presetSubtype="0" fill="hold" grpId="0" nodeType="withEffect">
                                  <p:stCondLst>
                                    <p:cond delay="500"/>
                                  </p:stCondLst>
                                  <p:childTnLst>
                                    <p:set>
                                      <p:cBhvr>
                                        <p:cTn id="13" dur="1" fill="hold">
                                          <p:stCondLst>
                                            <p:cond delay="0"/>
                                          </p:stCondLst>
                                        </p:cTn>
                                        <p:tgtEl>
                                          <p:spTgt spid="8">
                                            <p:graphicEl>
                                              <a:dgm id="{1C2300C1-93C5-473F-8801-41505F137E15}"/>
                                            </p:graphicEl>
                                          </p:spTgt>
                                        </p:tgtEl>
                                        <p:attrNameLst>
                                          <p:attrName>style.visibility</p:attrName>
                                        </p:attrNameLst>
                                      </p:cBhvr>
                                      <p:to>
                                        <p:strVal val="visible"/>
                                      </p:to>
                                    </p:set>
                                  </p:childTnLst>
                                </p:cTn>
                              </p:par>
                              <p:par>
                                <p:cTn id="14" presetID="1" presetClass="entr" presetSubtype="0" fill="hold" grpId="0" nodeType="withEffect">
                                  <p:stCondLst>
                                    <p:cond delay="500"/>
                                  </p:stCondLst>
                                  <p:childTnLst>
                                    <p:set>
                                      <p:cBhvr>
                                        <p:cTn id="15" dur="1" fill="hold">
                                          <p:stCondLst>
                                            <p:cond delay="0"/>
                                          </p:stCondLst>
                                        </p:cTn>
                                        <p:tgtEl>
                                          <p:spTgt spid="8">
                                            <p:graphicEl>
                                              <a:dgm id="{C50CDB30-09A8-4C72-B53B-49521CC7DAE8}"/>
                                            </p:graphicEl>
                                          </p:spTgt>
                                        </p:tgtEl>
                                        <p:attrNameLst>
                                          <p:attrName>style.visibility</p:attrName>
                                        </p:attrNameLst>
                                      </p:cBhvr>
                                      <p:to>
                                        <p:strVal val="visible"/>
                                      </p:to>
                                    </p:set>
                                  </p:childTnLst>
                                </p:cTn>
                              </p:par>
                              <p:par>
                                <p:cTn id="16" presetID="1" presetClass="entr" presetSubtype="0" fill="hold" grpId="0" nodeType="withEffect">
                                  <p:stCondLst>
                                    <p:cond delay="500"/>
                                  </p:stCondLst>
                                  <p:childTnLst>
                                    <p:set>
                                      <p:cBhvr>
                                        <p:cTn id="17" dur="1" fill="hold">
                                          <p:stCondLst>
                                            <p:cond delay="0"/>
                                          </p:stCondLst>
                                        </p:cTn>
                                        <p:tgtEl>
                                          <p:spTgt spid="8">
                                            <p:graphicEl>
                                              <a:dgm id="{5F936358-ABF7-49AD-AFD0-2AC00139601A}"/>
                                            </p:graphicEl>
                                          </p:spTgt>
                                        </p:tgtEl>
                                        <p:attrNameLst>
                                          <p:attrName>style.visibility</p:attrName>
                                        </p:attrNameLst>
                                      </p:cBhvr>
                                      <p:to>
                                        <p:strVal val="visible"/>
                                      </p:to>
                                    </p:set>
                                  </p:childTnLst>
                                </p:cTn>
                              </p:par>
                            </p:childTnLst>
                          </p:cTn>
                        </p:par>
                      </p:childTnLst>
                    </p:cTn>
                  </p:par>
                  <p:par>
                    <p:cTn id="18" fill="hold">
                      <p:stCondLst>
                        <p:cond delay="indefinite"/>
                      </p:stCondLst>
                      <p:childTnLst>
                        <p:par>
                          <p:cTn id="19" fill="hold">
                            <p:stCondLst>
                              <p:cond delay="0"/>
                            </p:stCondLst>
                            <p:childTnLst>
                              <p:par>
                                <p:cTn id="20" presetID="1" presetClass="entr" presetSubtype="0" fill="hold" grpId="0" nodeType="clickEffect">
                                  <p:stCondLst>
                                    <p:cond delay="500"/>
                                  </p:stCondLst>
                                  <p:childTnLst>
                                    <p:set>
                                      <p:cBhvr>
                                        <p:cTn id="21" dur="1" fill="hold">
                                          <p:stCondLst>
                                            <p:cond delay="0"/>
                                          </p:stCondLst>
                                        </p:cTn>
                                        <p:tgtEl>
                                          <p:spTgt spid="8">
                                            <p:graphicEl>
                                              <a:dgm id="{41882196-39DD-4F64-BC81-C4822D3311FE}"/>
                                            </p:graphicEl>
                                          </p:spTgt>
                                        </p:tgtEl>
                                        <p:attrNameLst>
                                          <p:attrName>style.visibility</p:attrName>
                                        </p:attrNameLst>
                                      </p:cBhvr>
                                      <p:to>
                                        <p:strVal val="visible"/>
                                      </p:to>
                                    </p:set>
                                  </p:childTnLst>
                                </p:cTn>
                              </p:par>
                              <p:par>
                                <p:cTn id="22" presetID="1" presetClass="entr" presetSubtype="0" fill="hold" grpId="0" nodeType="withEffect">
                                  <p:stCondLst>
                                    <p:cond delay="500"/>
                                  </p:stCondLst>
                                  <p:childTnLst>
                                    <p:set>
                                      <p:cBhvr>
                                        <p:cTn id="23" dur="1" fill="hold">
                                          <p:stCondLst>
                                            <p:cond delay="0"/>
                                          </p:stCondLst>
                                        </p:cTn>
                                        <p:tgtEl>
                                          <p:spTgt spid="8">
                                            <p:graphicEl>
                                              <a:dgm id="{26A9351E-E501-4DA7-9647-77AF8ACE8C13}"/>
                                            </p:graphicEl>
                                          </p:spTgt>
                                        </p:tgtEl>
                                        <p:attrNameLst>
                                          <p:attrName>style.visibility</p:attrName>
                                        </p:attrNameLst>
                                      </p:cBhvr>
                                      <p:to>
                                        <p:strVal val="visible"/>
                                      </p:to>
                                    </p:set>
                                  </p:childTnLst>
                                </p:cTn>
                              </p:par>
                              <p:par>
                                <p:cTn id="24" presetID="1" presetClass="entr" presetSubtype="0" fill="hold" grpId="0" nodeType="withEffect">
                                  <p:stCondLst>
                                    <p:cond delay="500"/>
                                  </p:stCondLst>
                                  <p:childTnLst>
                                    <p:set>
                                      <p:cBhvr>
                                        <p:cTn id="25" dur="1" fill="hold">
                                          <p:stCondLst>
                                            <p:cond delay="0"/>
                                          </p:stCondLst>
                                        </p:cTn>
                                        <p:tgtEl>
                                          <p:spTgt spid="8">
                                            <p:graphicEl>
                                              <a:dgm id="{F3666705-D9DC-4337-8C6B-4429822564A5}"/>
                                            </p:graphicEl>
                                          </p:spTgt>
                                        </p:tgtEl>
                                        <p:attrNameLst>
                                          <p:attrName>style.visibility</p:attrName>
                                        </p:attrNameLst>
                                      </p:cBhvr>
                                      <p:to>
                                        <p:strVal val="visible"/>
                                      </p:to>
                                    </p:set>
                                  </p:childTnLst>
                                </p:cTn>
                              </p:par>
                              <p:par>
                                <p:cTn id="26" presetID="1" presetClass="entr" presetSubtype="0" fill="hold" grpId="0" nodeType="withEffect">
                                  <p:stCondLst>
                                    <p:cond delay="500"/>
                                  </p:stCondLst>
                                  <p:childTnLst>
                                    <p:set>
                                      <p:cBhvr>
                                        <p:cTn id="27" dur="1" fill="hold">
                                          <p:stCondLst>
                                            <p:cond delay="0"/>
                                          </p:stCondLst>
                                        </p:cTn>
                                        <p:tgtEl>
                                          <p:spTgt spid="8">
                                            <p:graphicEl>
                                              <a:dgm id="{71717432-1B2B-4C4C-99B3-231EC511EDFA}"/>
                                            </p:graphic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8" grpId="0">
        <p:bldSub>
          <a:bldDgm bld="lvlAtOnce"/>
        </p:bldSub>
      </p:bldGraphic>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Rectangle 18"/>
          <p:cNvSpPr/>
          <p:nvPr/>
        </p:nvSpPr>
        <p:spPr>
          <a:xfrm>
            <a:off x="503237" y="2887662"/>
            <a:ext cx="8610599" cy="38476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93063" tIns="46532" rIns="93063" bIns="93063" rtlCol="0" anchor="t" anchorCtr="0"/>
          <a:lstStyle/>
          <a:p>
            <a:pPr defTabSz="930521"/>
            <a:r>
              <a:rPr lang="en-US" dirty="0">
                <a:solidFill>
                  <a:schemeClr val="bg1">
                    <a:alpha val="99000"/>
                  </a:schemeClr>
                </a:solidFill>
              </a:rPr>
              <a:t>Content Processing Component</a:t>
            </a:r>
          </a:p>
          <a:p>
            <a:pPr defTabSz="930521"/>
            <a:endParaRPr lang="en-US" dirty="0">
              <a:solidFill>
                <a:srgbClr val="FFFFFF">
                  <a:alpha val="99000"/>
                </a:srgbClr>
              </a:solidFill>
            </a:endParaRPr>
          </a:p>
        </p:txBody>
      </p:sp>
      <p:sp>
        <p:nvSpPr>
          <p:cNvPr id="3" name="Title 2"/>
          <p:cNvSpPr>
            <a:spLocks noGrp="1"/>
          </p:cNvSpPr>
          <p:nvPr>
            <p:ph type="title" idx="4294967295"/>
          </p:nvPr>
        </p:nvSpPr>
        <p:spPr>
          <a:xfrm>
            <a:off x="547688" y="295275"/>
            <a:ext cx="11888787" cy="917575"/>
          </a:xfrm>
        </p:spPr>
        <p:txBody>
          <a:bodyPr/>
          <a:lstStyle/>
          <a:p>
            <a:r>
              <a:rPr lang="en-US" dirty="0" smtClean="0"/>
              <a:t>What happens inside content processing</a:t>
            </a:r>
            <a:endParaRPr lang="en-US" dirty="0"/>
          </a:p>
        </p:txBody>
      </p:sp>
      <p:sp>
        <p:nvSpPr>
          <p:cNvPr id="5" name="Rounded Rectangle 4"/>
          <p:cNvSpPr/>
          <p:nvPr/>
        </p:nvSpPr>
        <p:spPr>
          <a:xfrm>
            <a:off x="6523036" y="4851412"/>
            <a:ext cx="1066801" cy="544019"/>
          </a:xfrm>
          <a:prstGeom prst="roundRect">
            <a:avLst/>
          </a:prstGeom>
          <a:solidFill>
            <a:schemeClr val="accent1">
              <a:lumMod val="60000"/>
              <a:lumOff val="40000"/>
              <a:alpha val="76000"/>
            </a:schemeClr>
          </a:solidFill>
          <a:effectLst>
            <a:reflection blurRad="1270000" stA="45000" endPos="65000" dist="508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lIns="93278" tIns="46639" rIns="93278" bIns="46639" rtlCol="0" anchor="ctr"/>
          <a:lstStyle/>
          <a:p>
            <a:pPr algn="ctr"/>
            <a:r>
              <a:rPr lang="nb-NO" sz="1100" dirty="0">
                <a:solidFill>
                  <a:schemeClr val="accent1">
                    <a:lumMod val="75000"/>
                  </a:schemeClr>
                </a:solidFill>
              </a:rPr>
              <a:t>Detect language</a:t>
            </a:r>
            <a:endParaRPr lang="en-US" sz="1100" dirty="0">
              <a:solidFill>
                <a:schemeClr val="accent1">
                  <a:lumMod val="75000"/>
                </a:schemeClr>
              </a:solidFill>
            </a:endParaRPr>
          </a:p>
        </p:txBody>
      </p:sp>
      <p:sp>
        <p:nvSpPr>
          <p:cNvPr id="6" name="Rounded Rectangle 5"/>
          <p:cNvSpPr/>
          <p:nvPr/>
        </p:nvSpPr>
        <p:spPr>
          <a:xfrm>
            <a:off x="6523036" y="5760380"/>
            <a:ext cx="1066801" cy="542654"/>
          </a:xfrm>
          <a:prstGeom prst="roundRect">
            <a:avLst/>
          </a:prstGeom>
          <a:solidFill>
            <a:schemeClr val="accent1">
              <a:lumMod val="60000"/>
              <a:lumOff val="40000"/>
              <a:alpha val="76000"/>
            </a:schemeClr>
          </a:solidFill>
          <a:effectLst>
            <a:reflection blurRad="1270000" stA="45000" endPos="65000" dist="508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lIns="93278" tIns="46639" rIns="93278" bIns="46639" rtlCol="0" anchor="ctr"/>
          <a:lstStyle/>
          <a:p>
            <a:pPr algn="ctr"/>
            <a:r>
              <a:rPr lang="nb-NO" sz="1100" dirty="0">
                <a:solidFill>
                  <a:schemeClr val="accent1">
                    <a:lumMod val="75000"/>
                  </a:schemeClr>
                </a:solidFill>
              </a:rPr>
              <a:t>Document summary</a:t>
            </a:r>
            <a:endParaRPr lang="en-US" sz="1100" dirty="0">
              <a:solidFill>
                <a:schemeClr val="accent1">
                  <a:lumMod val="75000"/>
                </a:schemeClr>
              </a:solidFill>
            </a:endParaRPr>
          </a:p>
        </p:txBody>
      </p:sp>
      <p:sp>
        <p:nvSpPr>
          <p:cNvPr id="7" name="Rounded Rectangle 6"/>
          <p:cNvSpPr/>
          <p:nvPr/>
        </p:nvSpPr>
        <p:spPr>
          <a:xfrm>
            <a:off x="3856036" y="4843481"/>
            <a:ext cx="1025770" cy="544019"/>
          </a:xfrm>
          <a:prstGeom prst="roundRect">
            <a:avLst/>
          </a:prstGeom>
          <a:solidFill>
            <a:schemeClr val="accent1">
              <a:lumMod val="60000"/>
              <a:lumOff val="40000"/>
              <a:alpha val="76000"/>
            </a:schemeClr>
          </a:solidFill>
          <a:effectLst>
            <a:reflection blurRad="1270000" stA="45000" endPos="65000" dist="508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lIns="93278" tIns="46639" rIns="93278" bIns="46639" rtlCol="0" anchor="ctr"/>
          <a:lstStyle/>
          <a:p>
            <a:pPr algn="ctr"/>
            <a:r>
              <a:rPr lang="nb-NO" sz="1100" dirty="0">
                <a:solidFill>
                  <a:schemeClr val="accent1">
                    <a:lumMod val="75000"/>
                  </a:schemeClr>
                </a:solidFill>
              </a:rPr>
              <a:t>Map to managed properties</a:t>
            </a:r>
            <a:endParaRPr lang="en-US" sz="1100" dirty="0">
              <a:solidFill>
                <a:schemeClr val="accent1">
                  <a:lumMod val="75000"/>
                </a:schemeClr>
              </a:solidFill>
            </a:endParaRPr>
          </a:p>
        </p:txBody>
      </p:sp>
      <p:sp>
        <p:nvSpPr>
          <p:cNvPr id="9" name="Rounded Rectangle 8"/>
          <p:cNvSpPr/>
          <p:nvPr/>
        </p:nvSpPr>
        <p:spPr>
          <a:xfrm>
            <a:off x="3856037" y="5783264"/>
            <a:ext cx="1025769" cy="544019"/>
          </a:xfrm>
          <a:prstGeom prst="roundRect">
            <a:avLst/>
          </a:prstGeom>
          <a:solidFill>
            <a:schemeClr val="bg1">
              <a:lumMod val="65000"/>
            </a:schemeClr>
          </a:solidFill>
          <a:effectLst>
            <a:reflection blurRad="1270000" stA="45000" endPos="65000" dist="508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lIns="93278" tIns="46639" rIns="93278" bIns="46639" rtlCol="0" anchor="ctr"/>
          <a:lstStyle/>
          <a:p>
            <a:pPr algn="ctr"/>
            <a:r>
              <a:rPr lang="nb-NO" sz="1100" dirty="0">
                <a:solidFill>
                  <a:schemeClr val="bg1"/>
                </a:solidFill>
              </a:rPr>
              <a:t>Custom Entity Extraction</a:t>
            </a:r>
            <a:endParaRPr lang="en-US" sz="1100" dirty="0">
              <a:solidFill>
                <a:schemeClr val="bg1"/>
              </a:solidFill>
            </a:endParaRPr>
          </a:p>
        </p:txBody>
      </p:sp>
      <p:sp>
        <p:nvSpPr>
          <p:cNvPr id="10" name="Rounded Rectangle 9"/>
          <p:cNvSpPr/>
          <p:nvPr/>
        </p:nvSpPr>
        <p:spPr>
          <a:xfrm>
            <a:off x="1183440" y="5782746"/>
            <a:ext cx="1072398" cy="544019"/>
          </a:xfrm>
          <a:prstGeom prst="roundRect">
            <a:avLst/>
          </a:prstGeom>
          <a:solidFill>
            <a:schemeClr val="accent1">
              <a:lumMod val="60000"/>
              <a:lumOff val="40000"/>
              <a:alpha val="76000"/>
            </a:schemeClr>
          </a:solidFill>
          <a:effectLst>
            <a:reflection blurRad="1270000" stA="45000" endPos="65000" dist="508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lIns="93278" tIns="46639" rIns="93278" bIns="46639" rtlCol="0" anchor="ctr"/>
          <a:lstStyle/>
          <a:p>
            <a:pPr algn="ctr"/>
            <a:r>
              <a:rPr lang="nb-NO" sz="1100" dirty="0">
                <a:solidFill>
                  <a:schemeClr val="accent1">
                    <a:lumMod val="75000"/>
                  </a:schemeClr>
                </a:solidFill>
              </a:rPr>
              <a:t>Phonetic name variations</a:t>
            </a:r>
            <a:endParaRPr lang="en-US" sz="1100" dirty="0">
              <a:solidFill>
                <a:schemeClr val="accent1">
                  <a:lumMod val="75000"/>
                </a:schemeClr>
              </a:solidFill>
            </a:endParaRPr>
          </a:p>
        </p:txBody>
      </p:sp>
      <p:sp>
        <p:nvSpPr>
          <p:cNvPr id="11" name="Rounded Rectangle 10"/>
          <p:cNvSpPr/>
          <p:nvPr/>
        </p:nvSpPr>
        <p:spPr>
          <a:xfrm>
            <a:off x="2484437" y="5783263"/>
            <a:ext cx="1080643" cy="544019"/>
          </a:xfrm>
          <a:prstGeom prst="roundRect">
            <a:avLst/>
          </a:prstGeom>
          <a:solidFill>
            <a:schemeClr val="accent1">
              <a:lumMod val="60000"/>
              <a:lumOff val="40000"/>
              <a:alpha val="76000"/>
            </a:schemeClr>
          </a:solidFill>
          <a:effectLst>
            <a:reflection blurRad="1270000" stA="45000" endPos="65000" dist="508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lIns="93278" tIns="46639" rIns="93278" bIns="46639" rtlCol="0" anchor="ctr"/>
          <a:lstStyle/>
          <a:p>
            <a:pPr algn="ctr"/>
            <a:r>
              <a:rPr lang="nb-NO" sz="1100" dirty="0">
                <a:solidFill>
                  <a:schemeClr val="accent1">
                    <a:lumMod val="75000"/>
                  </a:schemeClr>
                </a:solidFill>
              </a:rPr>
              <a:t>Word breaking</a:t>
            </a:r>
            <a:endParaRPr lang="en-US" sz="1100" dirty="0">
              <a:solidFill>
                <a:schemeClr val="accent1">
                  <a:lumMod val="75000"/>
                </a:schemeClr>
              </a:solidFill>
            </a:endParaRPr>
          </a:p>
        </p:txBody>
      </p:sp>
      <p:sp>
        <p:nvSpPr>
          <p:cNvPr id="12" name="Rounded Rectangle 11"/>
          <p:cNvSpPr/>
          <p:nvPr/>
        </p:nvSpPr>
        <p:spPr>
          <a:xfrm>
            <a:off x="7894636" y="4843480"/>
            <a:ext cx="891639" cy="544019"/>
          </a:xfrm>
          <a:prstGeom prst="roundRect">
            <a:avLst/>
          </a:prstGeom>
          <a:solidFill>
            <a:schemeClr val="bg1">
              <a:lumMod val="65000"/>
            </a:schemeClr>
          </a:solidFill>
          <a:effectLst>
            <a:reflection blurRad="1270000" stA="45000" endPos="65000" dist="508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lIns="93278" tIns="46639" rIns="93278" bIns="46639" rtlCol="0" anchor="ctr"/>
          <a:lstStyle/>
          <a:p>
            <a:pPr algn="ctr"/>
            <a:r>
              <a:rPr lang="nb-NO" sz="1100" dirty="0">
                <a:solidFill>
                  <a:schemeClr val="bg1"/>
                </a:solidFill>
              </a:rPr>
              <a:t>Web Service Callout</a:t>
            </a:r>
            <a:endParaRPr lang="en-US" sz="1100" dirty="0">
              <a:solidFill>
                <a:schemeClr val="bg1"/>
              </a:solidFill>
            </a:endParaRPr>
          </a:p>
        </p:txBody>
      </p:sp>
      <p:sp>
        <p:nvSpPr>
          <p:cNvPr id="18" name="Rounded Rectangle 17"/>
          <p:cNvSpPr/>
          <p:nvPr/>
        </p:nvSpPr>
        <p:spPr>
          <a:xfrm>
            <a:off x="1189037" y="5412881"/>
            <a:ext cx="1092918" cy="172241"/>
          </a:xfrm>
          <a:prstGeom prst="roundRect">
            <a:avLst/>
          </a:prstGeom>
          <a:solidFill>
            <a:schemeClr val="accent1">
              <a:lumMod val="60000"/>
              <a:lumOff val="40000"/>
              <a:alpha val="76000"/>
            </a:schemeClr>
          </a:solidFill>
          <a:effectLst>
            <a:reflection blurRad="1270000" stA="45000" endPos="65000" dist="508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lIns="93278" tIns="46639" rIns="93278" bIns="46639" rtlCol="0" anchor="ctr"/>
          <a:lstStyle/>
          <a:p>
            <a:pPr algn="ctr"/>
            <a:r>
              <a:rPr lang="nb-NO" sz="1100" dirty="0">
                <a:solidFill>
                  <a:schemeClr val="accent1">
                    <a:lumMod val="75000"/>
                  </a:schemeClr>
                </a:solidFill>
              </a:rPr>
              <a:t>Ifilter sandbox</a:t>
            </a:r>
          </a:p>
        </p:txBody>
      </p:sp>
      <p:sp>
        <p:nvSpPr>
          <p:cNvPr id="25" name="Rounded Rectangle 24"/>
          <p:cNvSpPr/>
          <p:nvPr/>
        </p:nvSpPr>
        <p:spPr>
          <a:xfrm>
            <a:off x="5192468" y="4851412"/>
            <a:ext cx="1025769" cy="544019"/>
          </a:xfrm>
          <a:prstGeom prst="roundRect">
            <a:avLst/>
          </a:prstGeom>
          <a:solidFill>
            <a:schemeClr val="accent1">
              <a:lumMod val="60000"/>
              <a:lumOff val="40000"/>
              <a:alpha val="76000"/>
            </a:schemeClr>
          </a:solidFill>
          <a:effectLst>
            <a:reflection blurRad="1270000" stA="45000" endPos="65000" dist="508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lIns="93278" tIns="46639" rIns="93278" bIns="46639" rtlCol="0" anchor="ctr"/>
          <a:lstStyle/>
          <a:p>
            <a:pPr algn="ctr"/>
            <a:r>
              <a:rPr lang="nb-NO" sz="1100" dirty="0">
                <a:solidFill>
                  <a:schemeClr val="accent1">
                    <a:lumMod val="75000"/>
                  </a:schemeClr>
                </a:solidFill>
              </a:rPr>
              <a:t>Security Descriptors</a:t>
            </a:r>
            <a:endParaRPr lang="en-US" sz="1100" dirty="0">
              <a:solidFill>
                <a:schemeClr val="accent1">
                  <a:lumMod val="75000"/>
                </a:schemeClr>
              </a:solidFill>
            </a:endParaRPr>
          </a:p>
        </p:txBody>
      </p:sp>
      <p:sp>
        <p:nvSpPr>
          <p:cNvPr id="26" name="TextBox 25"/>
          <p:cNvSpPr txBox="1"/>
          <p:nvPr/>
        </p:nvSpPr>
        <p:spPr>
          <a:xfrm rot="21112877">
            <a:off x="9231104" y="2994901"/>
            <a:ext cx="2073433" cy="313904"/>
          </a:xfrm>
          <a:prstGeom prst="rect">
            <a:avLst/>
          </a:prstGeom>
          <a:noFill/>
        </p:spPr>
        <p:txBody>
          <a:bodyPr wrap="square" lIns="0" tIns="0" rIns="0" bIns="0" rtlCol="0">
            <a:spAutoFit/>
          </a:bodyPr>
          <a:lstStyle/>
          <a:p>
            <a:r>
              <a:rPr lang="nb-NO" sz="2000" spc="-71" dirty="0" smtClean="0">
                <a:gradFill>
                  <a:gsLst>
                    <a:gs pos="2917">
                      <a:schemeClr val="tx1"/>
                    </a:gs>
                    <a:gs pos="30000">
                      <a:schemeClr val="tx1"/>
                    </a:gs>
                  </a:gsLst>
                  <a:lin ang="5400000" scaled="0"/>
                </a:gradFill>
              </a:rPr>
              <a:t>Delete</a:t>
            </a:r>
            <a:endParaRPr lang="en-US" sz="2000" spc="-71" dirty="0" err="1">
              <a:gradFill>
                <a:gsLst>
                  <a:gs pos="2917">
                    <a:schemeClr val="tx1"/>
                  </a:gs>
                  <a:gs pos="30000">
                    <a:schemeClr val="tx1"/>
                  </a:gs>
                </a:gsLst>
                <a:lin ang="5400000" scaled="0"/>
              </a:gradFill>
            </a:endParaRPr>
          </a:p>
        </p:txBody>
      </p:sp>
      <p:sp>
        <p:nvSpPr>
          <p:cNvPr id="27" name="TextBox 26"/>
          <p:cNvSpPr txBox="1"/>
          <p:nvPr/>
        </p:nvSpPr>
        <p:spPr>
          <a:xfrm rot="21165949">
            <a:off x="9320621" y="3826152"/>
            <a:ext cx="931529" cy="307777"/>
          </a:xfrm>
          <a:prstGeom prst="rect">
            <a:avLst/>
          </a:prstGeom>
          <a:noFill/>
        </p:spPr>
        <p:txBody>
          <a:bodyPr wrap="square" lIns="0" tIns="0" rIns="0" bIns="0" rtlCol="0">
            <a:spAutoFit/>
          </a:bodyPr>
          <a:lstStyle/>
          <a:p>
            <a:r>
              <a:rPr lang="nb-NO" sz="2000" spc="-71" dirty="0" smtClean="0">
                <a:gradFill>
                  <a:gsLst>
                    <a:gs pos="2917">
                      <a:schemeClr val="tx1"/>
                    </a:gs>
                    <a:gs pos="30000">
                      <a:schemeClr val="tx1"/>
                    </a:gs>
                  </a:gsLst>
                  <a:lin ang="5400000" scaled="0"/>
                </a:gradFill>
              </a:rPr>
              <a:t>Update</a:t>
            </a:r>
            <a:endParaRPr lang="en-US" sz="2000" spc="-71" dirty="0" err="1">
              <a:gradFill>
                <a:gsLst>
                  <a:gs pos="2917">
                    <a:schemeClr val="tx1"/>
                  </a:gs>
                  <a:gs pos="30000">
                    <a:schemeClr val="tx1"/>
                  </a:gs>
                </a:gsLst>
                <a:lin ang="5400000" scaled="0"/>
              </a:gradFill>
            </a:endParaRPr>
          </a:p>
        </p:txBody>
      </p:sp>
      <p:cxnSp>
        <p:nvCxnSpPr>
          <p:cNvPr id="32" name="Curved Connector 31"/>
          <p:cNvCxnSpPr>
            <a:stCxn id="33" idx="1"/>
            <a:endCxn id="19" idx="1"/>
          </p:cNvCxnSpPr>
          <p:nvPr/>
        </p:nvCxnSpPr>
        <p:spPr>
          <a:xfrm rot="10800000" flipH="1" flipV="1">
            <a:off x="503235" y="1680460"/>
            <a:ext cx="1" cy="3131001"/>
          </a:xfrm>
          <a:prstGeom prst="curvedConnector3">
            <a:avLst>
              <a:gd name="adj1" fmla="val -22860000000"/>
            </a:avLst>
          </a:prstGeom>
          <a:ln w="38100">
            <a:solidFill>
              <a:schemeClr val="tx1">
                <a:alpha val="50000"/>
              </a:schemeClr>
            </a:solidFill>
            <a:tailEnd type="stealth" w="lg" len="lg"/>
          </a:ln>
        </p:spPr>
        <p:style>
          <a:lnRef idx="3">
            <a:schemeClr val="accent6"/>
          </a:lnRef>
          <a:fillRef idx="0">
            <a:schemeClr val="accent6"/>
          </a:fillRef>
          <a:effectRef idx="2">
            <a:schemeClr val="accent6"/>
          </a:effectRef>
          <a:fontRef idx="minor">
            <a:schemeClr val="tx1"/>
          </a:fontRef>
        </p:style>
      </p:cxnSp>
      <p:sp>
        <p:nvSpPr>
          <p:cNvPr id="33" name="Rectangle 32"/>
          <p:cNvSpPr/>
          <p:nvPr/>
        </p:nvSpPr>
        <p:spPr>
          <a:xfrm>
            <a:off x="503236" y="1225382"/>
            <a:ext cx="1828800" cy="91015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93063" tIns="46532" rIns="93063" bIns="93063" rtlCol="0" anchor="b" anchorCtr="0"/>
          <a:lstStyle/>
          <a:p>
            <a:pPr defTabSz="930521"/>
            <a:r>
              <a:rPr lang="en-US" sz="1600" dirty="0">
                <a:solidFill>
                  <a:schemeClr val="bg1">
                    <a:alpha val="99000"/>
                  </a:schemeClr>
                </a:solidFill>
              </a:rPr>
              <a:t>Crawler</a:t>
            </a:r>
          </a:p>
        </p:txBody>
      </p:sp>
      <p:sp>
        <p:nvSpPr>
          <p:cNvPr id="58" name="Rectangle 57"/>
          <p:cNvSpPr/>
          <p:nvPr/>
        </p:nvSpPr>
        <p:spPr>
          <a:xfrm>
            <a:off x="10313761" y="3040064"/>
            <a:ext cx="1848077" cy="92735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93063" tIns="46532" rIns="93063" bIns="93063" rtlCol="0" anchor="b" anchorCtr="0"/>
          <a:lstStyle/>
          <a:p>
            <a:pPr defTabSz="930521"/>
            <a:r>
              <a:rPr lang="en-US" sz="1600" dirty="0" smtClean="0">
                <a:solidFill>
                  <a:schemeClr val="bg1">
                    <a:alpha val="99000"/>
                  </a:schemeClr>
                </a:solidFill>
              </a:rPr>
              <a:t>Index</a:t>
            </a:r>
            <a:endParaRPr lang="en-US" sz="1600" dirty="0">
              <a:solidFill>
                <a:schemeClr val="bg1">
                  <a:alpha val="99000"/>
                </a:schemeClr>
              </a:solidFill>
            </a:endParaRPr>
          </a:p>
        </p:txBody>
      </p:sp>
      <p:sp>
        <p:nvSpPr>
          <p:cNvPr id="59" name="Rounded Rectangle 58"/>
          <p:cNvSpPr/>
          <p:nvPr/>
        </p:nvSpPr>
        <p:spPr>
          <a:xfrm>
            <a:off x="1183440" y="3410444"/>
            <a:ext cx="1072398" cy="544019"/>
          </a:xfrm>
          <a:prstGeom prst="roundRect">
            <a:avLst/>
          </a:prstGeom>
          <a:solidFill>
            <a:schemeClr val="accent1">
              <a:lumMod val="60000"/>
              <a:lumOff val="40000"/>
              <a:alpha val="76000"/>
            </a:schemeClr>
          </a:solidFill>
          <a:effectLst>
            <a:reflection blurRad="1270000" stA="45000" endPos="65000" dist="508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lIns="93278" tIns="46639" rIns="93278" bIns="46639" rtlCol="0" anchor="ctr"/>
          <a:lstStyle/>
          <a:p>
            <a:pPr algn="ctr"/>
            <a:r>
              <a:rPr lang="nb-NO" sz="1100" dirty="0">
                <a:solidFill>
                  <a:schemeClr val="accent1">
                    <a:lumMod val="75000"/>
                  </a:schemeClr>
                </a:solidFill>
              </a:rPr>
              <a:t>Delete Links</a:t>
            </a:r>
            <a:endParaRPr lang="en-US" sz="1600" dirty="0">
              <a:solidFill>
                <a:schemeClr val="accent1">
                  <a:lumMod val="75000"/>
                </a:schemeClr>
              </a:solidFill>
            </a:endParaRPr>
          </a:p>
        </p:txBody>
      </p:sp>
      <p:sp>
        <p:nvSpPr>
          <p:cNvPr id="60" name="Rounded Rectangle 59"/>
          <p:cNvSpPr/>
          <p:nvPr/>
        </p:nvSpPr>
        <p:spPr>
          <a:xfrm>
            <a:off x="1183439" y="4141262"/>
            <a:ext cx="1072399" cy="544019"/>
          </a:xfrm>
          <a:prstGeom prst="roundRect">
            <a:avLst/>
          </a:prstGeom>
          <a:solidFill>
            <a:schemeClr val="accent1">
              <a:lumMod val="60000"/>
              <a:lumOff val="40000"/>
              <a:alpha val="76000"/>
            </a:schemeClr>
          </a:solidFill>
          <a:effectLst>
            <a:reflection blurRad="1270000" stA="45000" endPos="65000" dist="508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lIns="93278" tIns="46639" rIns="93278" bIns="46639" rtlCol="0" anchor="ctr"/>
          <a:lstStyle/>
          <a:p>
            <a:pPr algn="ctr"/>
            <a:r>
              <a:rPr lang="nb-NO" sz="1100" dirty="0">
                <a:solidFill>
                  <a:schemeClr val="accent1">
                    <a:lumMod val="75000"/>
                  </a:schemeClr>
                </a:solidFill>
              </a:rPr>
              <a:t>Security Descriptors</a:t>
            </a:r>
            <a:endParaRPr lang="en-US" sz="1100" dirty="0">
              <a:solidFill>
                <a:schemeClr val="accent1">
                  <a:lumMod val="75000"/>
                </a:schemeClr>
              </a:solidFill>
            </a:endParaRPr>
          </a:p>
        </p:txBody>
      </p:sp>
      <p:cxnSp>
        <p:nvCxnSpPr>
          <p:cNvPr id="61" name="Curved Connector 60"/>
          <p:cNvCxnSpPr>
            <a:stCxn id="19" idx="1"/>
            <a:endCxn id="59" idx="1"/>
          </p:cNvCxnSpPr>
          <p:nvPr/>
        </p:nvCxnSpPr>
        <p:spPr>
          <a:xfrm rot="10800000" flipH="1">
            <a:off x="503236" y="3682454"/>
            <a:ext cx="680203" cy="1129008"/>
          </a:xfrm>
          <a:prstGeom prst="curvedConnector3">
            <a:avLst>
              <a:gd name="adj1" fmla="val 54064"/>
            </a:avLst>
          </a:prstGeom>
          <a:ln w="38100">
            <a:solidFill>
              <a:schemeClr val="tx1">
                <a:alpha val="50000"/>
              </a:schemeClr>
            </a:solidFill>
            <a:tailEnd type="stealth" w="lg" len="lg"/>
          </a:ln>
        </p:spPr>
        <p:style>
          <a:lnRef idx="3">
            <a:schemeClr val="accent6"/>
          </a:lnRef>
          <a:fillRef idx="0">
            <a:schemeClr val="accent6"/>
          </a:fillRef>
          <a:effectRef idx="2">
            <a:schemeClr val="accent6"/>
          </a:effectRef>
          <a:fontRef idx="minor">
            <a:schemeClr val="tx1"/>
          </a:fontRef>
        </p:style>
      </p:cxnSp>
      <p:cxnSp>
        <p:nvCxnSpPr>
          <p:cNvPr id="64" name="Curved Connector 63"/>
          <p:cNvCxnSpPr>
            <a:stCxn id="59" idx="3"/>
            <a:endCxn id="58" idx="1"/>
          </p:cNvCxnSpPr>
          <p:nvPr/>
        </p:nvCxnSpPr>
        <p:spPr>
          <a:xfrm flipV="1">
            <a:off x="2255838" y="3503741"/>
            <a:ext cx="8057923" cy="178713"/>
          </a:xfrm>
          <a:prstGeom prst="curvedConnector3">
            <a:avLst>
              <a:gd name="adj1" fmla="val 50000"/>
            </a:avLst>
          </a:prstGeom>
          <a:ln w="38100">
            <a:solidFill>
              <a:schemeClr val="tx1">
                <a:alpha val="50000"/>
              </a:schemeClr>
            </a:solidFill>
            <a:tailEnd type="stealth" w="lg" len="lg"/>
          </a:ln>
        </p:spPr>
        <p:style>
          <a:lnRef idx="3">
            <a:schemeClr val="accent6"/>
          </a:lnRef>
          <a:fillRef idx="0">
            <a:schemeClr val="accent6"/>
          </a:fillRef>
          <a:effectRef idx="2">
            <a:schemeClr val="accent6"/>
          </a:effectRef>
          <a:fontRef idx="minor">
            <a:schemeClr val="tx1"/>
          </a:fontRef>
        </p:style>
      </p:cxnSp>
      <p:cxnSp>
        <p:nvCxnSpPr>
          <p:cNvPr id="67" name="Curved Connector 66"/>
          <p:cNvCxnSpPr>
            <a:stCxn id="19" idx="1"/>
            <a:endCxn id="60" idx="1"/>
          </p:cNvCxnSpPr>
          <p:nvPr/>
        </p:nvCxnSpPr>
        <p:spPr>
          <a:xfrm rot="10800000" flipH="1">
            <a:off x="503237" y="4413272"/>
            <a:ext cx="680202" cy="398190"/>
          </a:xfrm>
          <a:prstGeom prst="curvedConnector3">
            <a:avLst>
              <a:gd name="adj1" fmla="val 59909"/>
            </a:avLst>
          </a:prstGeom>
          <a:ln w="38100">
            <a:solidFill>
              <a:schemeClr val="tx1">
                <a:alpha val="50000"/>
              </a:schemeClr>
            </a:solidFill>
            <a:tailEnd type="stealth" w="lg" len="lg"/>
          </a:ln>
        </p:spPr>
        <p:style>
          <a:lnRef idx="3">
            <a:schemeClr val="accent6"/>
          </a:lnRef>
          <a:fillRef idx="0">
            <a:schemeClr val="accent6"/>
          </a:fillRef>
          <a:effectRef idx="2">
            <a:schemeClr val="accent6"/>
          </a:effectRef>
          <a:fontRef idx="minor">
            <a:schemeClr val="tx1"/>
          </a:fontRef>
        </p:style>
      </p:cxnSp>
      <p:cxnSp>
        <p:nvCxnSpPr>
          <p:cNvPr id="70" name="Curved Connector 69"/>
          <p:cNvCxnSpPr>
            <a:stCxn id="60" idx="3"/>
          </p:cNvCxnSpPr>
          <p:nvPr/>
        </p:nvCxnSpPr>
        <p:spPr>
          <a:xfrm flipV="1">
            <a:off x="2255838" y="3768726"/>
            <a:ext cx="8057923" cy="644546"/>
          </a:xfrm>
          <a:prstGeom prst="curvedConnector3">
            <a:avLst>
              <a:gd name="adj1" fmla="val 50000"/>
            </a:avLst>
          </a:prstGeom>
          <a:ln w="38100">
            <a:solidFill>
              <a:schemeClr val="tx1">
                <a:alpha val="50000"/>
              </a:schemeClr>
            </a:solidFill>
            <a:tailEnd type="stealth" w="lg" len="lg"/>
          </a:ln>
        </p:spPr>
        <p:style>
          <a:lnRef idx="3">
            <a:schemeClr val="accent6"/>
          </a:lnRef>
          <a:fillRef idx="0">
            <a:schemeClr val="accent6"/>
          </a:fillRef>
          <a:effectRef idx="2">
            <a:schemeClr val="accent6"/>
          </a:effectRef>
          <a:fontRef idx="minor">
            <a:schemeClr val="tx1"/>
          </a:fontRef>
        </p:style>
      </p:cxnSp>
      <p:cxnSp>
        <p:nvCxnSpPr>
          <p:cNvPr id="81" name="Curved Connector 80"/>
          <p:cNvCxnSpPr>
            <a:stCxn id="7" idx="3"/>
            <a:endCxn id="25" idx="1"/>
          </p:cNvCxnSpPr>
          <p:nvPr/>
        </p:nvCxnSpPr>
        <p:spPr>
          <a:xfrm>
            <a:off x="4881806" y="5115491"/>
            <a:ext cx="310662" cy="7931"/>
          </a:xfrm>
          <a:prstGeom prst="curvedConnector3">
            <a:avLst>
              <a:gd name="adj1" fmla="val 50000"/>
            </a:avLst>
          </a:prstGeom>
          <a:ln w="38100">
            <a:solidFill>
              <a:schemeClr val="tx1">
                <a:alpha val="50000"/>
              </a:schemeClr>
            </a:solidFill>
            <a:tailEnd type="stealth" w="lg" len="lg"/>
          </a:ln>
        </p:spPr>
        <p:style>
          <a:lnRef idx="3">
            <a:schemeClr val="accent6"/>
          </a:lnRef>
          <a:fillRef idx="0">
            <a:schemeClr val="accent6"/>
          </a:fillRef>
          <a:effectRef idx="2">
            <a:schemeClr val="accent6"/>
          </a:effectRef>
          <a:fontRef idx="minor">
            <a:schemeClr val="tx1"/>
          </a:fontRef>
        </p:style>
      </p:cxnSp>
      <p:cxnSp>
        <p:nvCxnSpPr>
          <p:cNvPr id="84" name="Curved Connector 83"/>
          <p:cNvCxnSpPr>
            <a:stCxn id="25" idx="3"/>
            <a:endCxn id="5" idx="1"/>
          </p:cNvCxnSpPr>
          <p:nvPr/>
        </p:nvCxnSpPr>
        <p:spPr>
          <a:xfrm>
            <a:off x="6218237" y="5123422"/>
            <a:ext cx="304799" cy="12700"/>
          </a:xfrm>
          <a:prstGeom prst="curvedConnector3">
            <a:avLst>
              <a:gd name="adj1" fmla="val 50000"/>
            </a:avLst>
          </a:prstGeom>
          <a:ln w="38100">
            <a:solidFill>
              <a:schemeClr val="tx1">
                <a:alpha val="50000"/>
              </a:schemeClr>
            </a:solidFill>
            <a:tailEnd type="stealth" w="lg" len="lg"/>
          </a:ln>
        </p:spPr>
        <p:style>
          <a:lnRef idx="3">
            <a:schemeClr val="accent6"/>
          </a:lnRef>
          <a:fillRef idx="0">
            <a:schemeClr val="accent6"/>
          </a:fillRef>
          <a:effectRef idx="2">
            <a:schemeClr val="accent6"/>
          </a:effectRef>
          <a:fontRef idx="minor">
            <a:schemeClr val="tx1"/>
          </a:fontRef>
        </p:style>
      </p:cxnSp>
      <p:cxnSp>
        <p:nvCxnSpPr>
          <p:cNvPr id="87" name="Curved Connector 86"/>
          <p:cNvCxnSpPr>
            <a:stCxn id="5" idx="3"/>
            <a:endCxn id="12" idx="1"/>
          </p:cNvCxnSpPr>
          <p:nvPr/>
        </p:nvCxnSpPr>
        <p:spPr>
          <a:xfrm flipV="1">
            <a:off x="7589837" y="5115490"/>
            <a:ext cx="304799" cy="7932"/>
          </a:xfrm>
          <a:prstGeom prst="curvedConnector3">
            <a:avLst>
              <a:gd name="adj1" fmla="val 50000"/>
            </a:avLst>
          </a:prstGeom>
          <a:ln w="38100">
            <a:solidFill>
              <a:schemeClr val="tx1">
                <a:alpha val="50000"/>
              </a:schemeClr>
            </a:solidFill>
            <a:tailEnd type="stealth" w="lg" len="lg"/>
          </a:ln>
        </p:spPr>
        <p:style>
          <a:lnRef idx="3">
            <a:schemeClr val="accent6"/>
          </a:lnRef>
          <a:fillRef idx="0">
            <a:schemeClr val="accent6"/>
          </a:fillRef>
          <a:effectRef idx="2">
            <a:schemeClr val="accent6"/>
          </a:effectRef>
          <a:fontRef idx="minor">
            <a:schemeClr val="tx1"/>
          </a:fontRef>
        </p:style>
      </p:cxnSp>
      <p:cxnSp>
        <p:nvCxnSpPr>
          <p:cNvPr id="90" name="Curved Connector 89"/>
          <p:cNvCxnSpPr>
            <a:stCxn id="12" idx="3"/>
            <a:endCxn id="10" idx="1"/>
          </p:cNvCxnSpPr>
          <p:nvPr/>
        </p:nvCxnSpPr>
        <p:spPr>
          <a:xfrm flipH="1">
            <a:off x="1183440" y="5115490"/>
            <a:ext cx="7602835" cy="939266"/>
          </a:xfrm>
          <a:prstGeom prst="curvedConnector5">
            <a:avLst>
              <a:gd name="adj1" fmla="val -3007"/>
              <a:gd name="adj2" fmla="val 50000"/>
              <a:gd name="adj3" fmla="val 103007"/>
            </a:avLst>
          </a:prstGeom>
          <a:ln w="38100">
            <a:solidFill>
              <a:schemeClr val="tx1">
                <a:alpha val="50000"/>
              </a:schemeClr>
            </a:solidFill>
            <a:tailEnd type="stealth" w="lg" len="lg"/>
          </a:ln>
        </p:spPr>
        <p:style>
          <a:lnRef idx="3">
            <a:schemeClr val="accent6"/>
          </a:lnRef>
          <a:fillRef idx="0">
            <a:schemeClr val="accent6"/>
          </a:fillRef>
          <a:effectRef idx="2">
            <a:schemeClr val="accent6"/>
          </a:effectRef>
          <a:fontRef idx="minor">
            <a:schemeClr val="tx1"/>
          </a:fontRef>
        </p:style>
      </p:cxnSp>
      <p:cxnSp>
        <p:nvCxnSpPr>
          <p:cNvPr id="94" name="Curved Connector 93"/>
          <p:cNvCxnSpPr>
            <a:stCxn id="10" idx="3"/>
            <a:endCxn id="11" idx="1"/>
          </p:cNvCxnSpPr>
          <p:nvPr/>
        </p:nvCxnSpPr>
        <p:spPr>
          <a:xfrm>
            <a:off x="2255838" y="6054756"/>
            <a:ext cx="228599" cy="517"/>
          </a:xfrm>
          <a:prstGeom prst="curvedConnector3">
            <a:avLst>
              <a:gd name="adj1" fmla="val 50000"/>
            </a:avLst>
          </a:prstGeom>
          <a:ln w="38100">
            <a:solidFill>
              <a:schemeClr val="tx1">
                <a:alpha val="50000"/>
              </a:schemeClr>
            </a:solidFill>
            <a:tailEnd type="stealth" w="lg" len="lg"/>
          </a:ln>
        </p:spPr>
        <p:style>
          <a:lnRef idx="3">
            <a:schemeClr val="accent6"/>
          </a:lnRef>
          <a:fillRef idx="0">
            <a:schemeClr val="accent6"/>
          </a:fillRef>
          <a:effectRef idx="2">
            <a:schemeClr val="accent6"/>
          </a:effectRef>
          <a:fontRef idx="minor">
            <a:schemeClr val="tx1"/>
          </a:fontRef>
        </p:style>
      </p:cxnSp>
      <p:cxnSp>
        <p:nvCxnSpPr>
          <p:cNvPr id="97" name="Curved Connector 96"/>
          <p:cNvCxnSpPr>
            <a:stCxn id="11" idx="3"/>
            <a:endCxn id="9" idx="1"/>
          </p:cNvCxnSpPr>
          <p:nvPr/>
        </p:nvCxnSpPr>
        <p:spPr>
          <a:xfrm>
            <a:off x="3565080" y="6055273"/>
            <a:ext cx="290957" cy="1"/>
          </a:xfrm>
          <a:prstGeom prst="curvedConnector3">
            <a:avLst>
              <a:gd name="adj1" fmla="val 50000"/>
            </a:avLst>
          </a:prstGeom>
          <a:ln w="38100">
            <a:solidFill>
              <a:schemeClr val="tx1">
                <a:alpha val="50000"/>
              </a:schemeClr>
            </a:solidFill>
            <a:tailEnd type="stealth" w="lg" len="lg"/>
          </a:ln>
        </p:spPr>
        <p:style>
          <a:lnRef idx="3">
            <a:schemeClr val="accent6"/>
          </a:lnRef>
          <a:fillRef idx="0">
            <a:schemeClr val="accent6"/>
          </a:fillRef>
          <a:effectRef idx="2">
            <a:schemeClr val="accent6"/>
          </a:effectRef>
          <a:fontRef idx="minor">
            <a:schemeClr val="tx1"/>
          </a:fontRef>
        </p:style>
      </p:cxnSp>
      <p:cxnSp>
        <p:nvCxnSpPr>
          <p:cNvPr id="100" name="Curved Connector 99"/>
          <p:cNvCxnSpPr>
            <a:stCxn id="9" idx="3"/>
            <a:endCxn id="65" idx="1"/>
          </p:cNvCxnSpPr>
          <p:nvPr/>
        </p:nvCxnSpPr>
        <p:spPr>
          <a:xfrm flipV="1">
            <a:off x="4881806" y="6044653"/>
            <a:ext cx="310662" cy="10621"/>
          </a:xfrm>
          <a:prstGeom prst="curvedConnector3">
            <a:avLst>
              <a:gd name="adj1" fmla="val 50000"/>
            </a:avLst>
          </a:prstGeom>
          <a:ln w="38100">
            <a:solidFill>
              <a:schemeClr val="tx1">
                <a:alpha val="50000"/>
              </a:schemeClr>
            </a:solidFill>
            <a:tailEnd type="stealth" w="lg" len="lg"/>
          </a:ln>
        </p:spPr>
        <p:style>
          <a:lnRef idx="3">
            <a:schemeClr val="accent6"/>
          </a:lnRef>
          <a:fillRef idx="0">
            <a:schemeClr val="accent6"/>
          </a:fillRef>
          <a:effectRef idx="2">
            <a:schemeClr val="accent6"/>
          </a:effectRef>
          <a:fontRef idx="minor">
            <a:schemeClr val="tx1"/>
          </a:fontRef>
        </p:style>
      </p:cxnSp>
      <p:cxnSp>
        <p:nvCxnSpPr>
          <p:cNvPr id="103" name="Curved Connector 102"/>
          <p:cNvCxnSpPr>
            <a:stCxn id="6" idx="3"/>
            <a:endCxn id="168" idx="1"/>
          </p:cNvCxnSpPr>
          <p:nvPr/>
        </p:nvCxnSpPr>
        <p:spPr>
          <a:xfrm>
            <a:off x="7589837" y="6031707"/>
            <a:ext cx="304800" cy="12700"/>
          </a:xfrm>
          <a:prstGeom prst="curvedConnector3">
            <a:avLst>
              <a:gd name="adj1" fmla="val 50000"/>
            </a:avLst>
          </a:prstGeom>
          <a:ln w="38100">
            <a:solidFill>
              <a:schemeClr val="tx1">
                <a:alpha val="50000"/>
              </a:schemeClr>
            </a:solidFill>
            <a:tailEnd type="stealth" w="lg" len="lg"/>
          </a:ln>
        </p:spPr>
        <p:style>
          <a:lnRef idx="3">
            <a:schemeClr val="accent6"/>
          </a:lnRef>
          <a:fillRef idx="0">
            <a:schemeClr val="accent6"/>
          </a:fillRef>
          <a:effectRef idx="2">
            <a:schemeClr val="accent6"/>
          </a:effectRef>
          <a:fontRef idx="minor">
            <a:schemeClr val="tx1"/>
          </a:fontRef>
        </p:style>
      </p:cxnSp>
      <p:sp>
        <p:nvSpPr>
          <p:cNvPr id="108" name="TextBox 107"/>
          <p:cNvSpPr txBox="1"/>
          <p:nvPr/>
        </p:nvSpPr>
        <p:spPr>
          <a:xfrm rot="18745991">
            <a:off x="10347432" y="4378028"/>
            <a:ext cx="905748" cy="307777"/>
          </a:xfrm>
          <a:prstGeom prst="rect">
            <a:avLst/>
          </a:prstGeom>
          <a:noFill/>
        </p:spPr>
        <p:txBody>
          <a:bodyPr wrap="square" lIns="0" tIns="0" rIns="0" bIns="0" rtlCol="0">
            <a:spAutoFit/>
          </a:bodyPr>
          <a:lstStyle/>
          <a:p>
            <a:r>
              <a:rPr lang="nb-NO" sz="2000" spc="-71" dirty="0" smtClean="0">
                <a:gradFill>
                  <a:gsLst>
                    <a:gs pos="2917">
                      <a:schemeClr val="tx1"/>
                    </a:gs>
                    <a:gs pos="30000">
                      <a:schemeClr val="tx1"/>
                    </a:gs>
                  </a:gsLst>
                  <a:lin ang="5400000" scaled="0"/>
                </a:gradFill>
              </a:rPr>
              <a:t>Insert</a:t>
            </a:r>
            <a:endParaRPr lang="en-US" sz="2000" spc="-71" dirty="0" err="1">
              <a:gradFill>
                <a:gsLst>
                  <a:gs pos="2917">
                    <a:schemeClr val="tx1"/>
                  </a:gs>
                  <a:gs pos="30000">
                    <a:schemeClr val="tx1"/>
                  </a:gs>
                </a:gsLst>
                <a:lin ang="5400000" scaled="0"/>
              </a:gradFill>
            </a:endParaRPr>
          </a:p>
        </p:txBody>
      </p:sp>
      <p:sp>
        <p:nvSpPr>
          <p:cNvPr id="110" name="Rectangle 109"/>
          <p:cNvSpPr/>
          <p:nvPr/>
        </p:nvSpPr>
        <p:spPr bwMode="auto">
          <a:xfrm>
            <a:off x="693496" y="3344862"/>
            <a:ext cx="8267941" cy="3165064"/>
          </a:xfrm>
          <a:prstGeom prst="rect">
            <a:avLst/>
          </a:prstGeom>
          <a:noFill/>
          <a:ln w="25400">
            <a:solidFill>
              <a:schemeClr val="accent1"/>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93274" tIns="46637" rIns="93274" bIns="46637" numCol="1" rtlCol="0" anchor="t" anchorCtr="0" compatLnSpc="1">
            <a:prstTxWarp prst="textNoShape">
              <a:avLst/>
            </a:prstTxWarp>
          </a:bodyPr>
          <a:lstStyle/>
          <a:p>
            <a:pPr algn="r" defTabSz="932472" fontAlgn="base">
              <a:spcBef>
                <a:spcPct val="0"/>
              </a:spcBef>
              <a:spcAft>
                <a:spcPct val="0"/>
              </a:spcAft>
            </a:pPr>
            <a:endParaRPr lang="en-US" sz="2000" dirty="0">
              <a:solidFill>
                <a:schemeClr val="accent2"/>
              </a:solidFill>
            </a:endParaRPr>
          </a:p>
        </p:txBody>
      </p:sp>
      <p:cxnSp>
        <p:nvCxnSpPr>
          <p:cNvPr id="63" name="Curved Connector 62"/>
          <p:cNvCxnSpPr/>
          <p:nvPr/>
        </p:nvCxnSpPr>
        <p:spPr>
          <a:xfrm rot="10800000" flipH="1" flipV="1">
            <a:off x="579436" y="4811462"/>
            <a:ext cx="697368" cy="269898"/>
          </a:xfrm>
          <a:prstGeom prst="curvedConnector3">
            <a:avLst>
              <a:gd name="adj1" fmla="val 60335"/>
            </a:avLst>
          </a:prstGeom>
          <a:ln w="38100">
            <a:solidFill>
              <a:schemeClr val="tx1">
                <a:alpha val="50000"/>
              </a:schemeClr>
            </a:solidFill>
            <a:tailEnd type="stealth" w="lg" len="lg"/>
          </a:ln>
        </p:spPr>
        <p:style>
          <a:lnRef idx="3">
            <a:schemeClr val="accent6"/>
          </a:lnRef>
          <a:fillRef idx="0">
            <a:schemeClr val="accent6"/>
          </a:fillRef>
          <a:effectRef idx="2">
            <a:schemeClr val="accent6"/>
          </a:effectRef>
          <a:fontRef idx="minor">
            <a:schemeClr val="tx1"/>
          </a:fontRef>
        </p:style>
      </p:cxnSp>
      <p:sp>
        <p:nvSpPr>
          <p:cNvPr id="79" name="Rounded Rectangle 78"/>
          <p:cNvSpPr/>
          <p:nvPr/>
        </p:nvSpPr>
        <p:spPr>
          <a:xfrm>
            <a:off x="1183439" y="4843482"/>
            <a:ext cx="1072399" cy="544019"/>
          </a:xfrm>
          <a:prstGeom prst="roundRect">
            <a:avLst/>
          </a:prstGeom>
          <a:solidFill>
            <a:schemeClr val="accent1">
              <a:lumMod val="60000"/>
              <a:lumOff val="40000"/>
              <a:alpha val="76000"/>
            </a:schemeClr>
          </a:solidFill>
          <a:effectLst>
            <a:reflection blurRad="1270000" stA="45000" endPos="65000" dist="508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lIns="93278" tIns="46639" rIns="93278" bIns="46639" rtlCol="0" anchor="ctr"/>
          <a:lstStyle/>
          <a:p>
            <a:pPr algn="ctr"/>
            <a:r>
              <a:rPr lang="nb-NO" sz="1100" dirty="0">
                <a:solidFill>
                  <a:schemeClr val="accent1">
                    <a:lumMod val="75000"/>
                  </a:schemeClr>
                </a:solidFill>
              </a:rPr>
              <a:t>Parse Documents</a:t>
            </a:r>
            <a:endParaRPr lang="en-US" sz="1100" dirty="0">
              <a:solidFill>
                <a:schemeClr val="accent1">
                  <a:lumMod val="75000"/>
                </a:schemeClr>
              </a:solidFill>
            </a:endParaRPr>
          </a:p>
        </p:txBody>
      </p:sp>
      <p:cxnSp>
        <p:nvCxnSpPr>
          <p:cNvPr id="92" name="Curved Connector 91"/>
          <p:cNvCxnSpPr>
            <a:stCxn id="79" idx="3"/>
            <a:endCxn id="42" idx="1"/>
          </p:cNvCxnSpPr>
          <p:nvPr/>
        </p:nvCxnSpPr>
        <p:spPr>
          <a:xfrm>
            <a:off x="2255838" y="5115492"/>
            <a:ext cx="228599" cy="14761"/>
          </a:xfrm>
          <a:prstGeom prst="curvedConnector3">
            <a:avLst>
              <a:gd name="adj1" fmla="val 50000"/>
            </a:avLst>
          </a:prstGeom>
          <a:ln w="38100">
            <a:solidFill>
              <a:schemeClr val="tx1">
                <a:alpha val="50000"/>
              </a:schemeClr>
            </a:solidFill>
            <a:tailEnd type="stealth" w="lg" len="lg"/>
          </a:ln>
        </p:spPr>
        <p:style>
          <a:lnRef idx="3">
            <a:schemeClr val="accent6"/>
          </a:lnRef>
          <a:fillRef idx="0">
            <a:schemeClr val="accent6"/>
          </a:fillRef>
          <a:effectRef idx="2">
            <a:schemeClr val="accent6"/>
          </a:effectRef>
          <a:fontRef idx="minor">
            <a:schemeClr val="tx1"/>
          </a:fontRef>
        </p:style>
      </p:cxnSp>
      <p:sp>
        <p:nvSpPr>
          <p:cNvPr id="168" name="Rounded Rectangle 167"/>
          <p:cNvSpPr/>
          <p:nvPr/>
        </p:nvSpPr>
        <p:spPr>
          <a:xfrm>
            <a:off x="7894637" y="5760380"/>
            <a:ext cx="891638" cy="542654"/>
          </a:xfrm>
          <a:prstGeom prst="roundRect">
            <a:avLst/>
          </a:prstGeom>
          <a:solidFill>
            <a:schemeClr val="accent1">
              <a:lumMod val="60000"/>
              <a:lumOff val="40000"/>
              <a:alpha val="76000"/>
            </a:schemeClr>
          </a:solidFill>
          <a:effectLst>
            <a:reflection blurRad="1270000" stA="45000" endPos="65000" dist="508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lIns="93278" tIns="46639" rIns="93278" bIns="46639" rtlCol="0" anchor="ctr"/>
          <a:lstStyle/>
          <a:p>
            <a:pPr algn="ctr"/>
            <a:r>
              <a:rPr lang="nb-NO" sz="1100" dirty="0" smtClean="0">
                <a:solidFill>
                  <a:schemeClr val="accent1">
                    <a:lumMod val="75000"/>
                  </a:schemeClr>
                </a:solidFill>
              </a:rPr>
              <a:t>Analytics</a:t>
            </a:r>
            <a:endParaRPr lang="en-US" sz="1100" dirty="0">
              <a:solidFill>
                <a:schemeClr val="accent1">
                  <a:lumMod val="75000"/>
                </a:schemeClr>
              </a:solidFill>
            </a:endParaRPr>
          </a:p>
        </p:txBody>
      </p:sp>
      <p:cxnSp>
        <p:nvCxnSpPr>
          <p:cNvPr id="184" name="Curved Connector 183"/>
          <p:cNvCxnSpPr>
            <a:stCxn id="168" idx="3"/>
            <a:endCxn id="58" idx="2"/>
          </p:cNvCxnSpPr>
          <p:nvPr/>
        </p:nvCxnSpPr>
        <p:spPr>
          <a:xfrm flipV="1">
            <a:off x="8786275" y="3967417"/>
            <a:ext cx="2451525" cy="2064290"/>
          </a:xfrm>
          <a:prstGeom prst="curvedConnector2">
            <a:avLst/>
          </a:prstGeom>
          <a:ln w="38100">
            <a:solidFill>
              <a:schemeClr val="tx1">
                <a:alpha val="50000"/>
              </a:schemeClr>
            </a:solidFill>
            <a:tailEnd type="stealth" w="lg" len="lg"/>
          </a:ln>
        </p:spPr>
        <p:style>
          <a:lnRef idx="3">
            <a:schemeClr val="accent6"/>
          </a:lnRef>
          <a:fillRef idx="0">
            <a:schemeClr val="accent6"/>
          </a:fillRef>
          <a:effectRef idx="2">
            <a:schemeClr val="accent6"/>
          </a:effectRef>
          <a:fontRef idx="minor">
            <a:schemeClr val="tx1"/>
          </a:fontRef>
        </p:style>
      </p:cxnSp>
      <p:sp>
        <p:nvSpPr>
          <p:cNvPr id="53" name="TextBox 52"/>
          <p:cNvSpPr txBox="1"/>
          <p:nvPr/>
        </p:nvSpPr>
        <p:spPr>
          <a:xfrm>
            <a:off x="3005781" y="1633953"/>
            <a:ext cx="6704837" cy="1477328"/>
          </a:xfrm>
          <a:prstGeom prst="rect">
            <a:avLst/>
          </a:prstGeom>
          <a:noFill/>
        </p:spPr>
        <p:txBody>
          <a:bodyPr wrap="square" lIns="0" tIns="0" rIns="0" bIns="0" rtlCol="0">
            <a:spAutoFit/>
          </a:bodyPr>
          <a:lstStyle/>
          <a:p>
            <a:r>
              <a:rPr lang="nb-NO" sz="2400" spc="-71" dirty="0" smtClean="0">
                <a:gradFill>
                  <a:gsLst>
                    <a:gs pos="2917">
                      <a:schemeClr val="tx1"/>
                    </a:gs>
                    <a:gs pos="30000">
                      <a:schemeClr val="tx1"/>
                    </a:gs>
                  </a:gsLst>
                  <a:lin ang="5400000" scaled="0"/>
                </a:gradFill>
              </a:rPr>
              <a:t>The content processing flow populates the managed properties for each item </a:t>
            </a:r>
            <a:endParaRPr lang="nb-NO" sz="2400" spc="-71" dirty="0">
              <a:gradFill>
                <a:gsLst>
                  <a:gs pos="2917">
                    <a:schemeClr val="tx1"/>
                  </a:gs>
                  <a:gs pos="30000">
                    <a:schemeClr val="tx1"/>
                  </a:gs>
                </a:gsLst>
                <a:lin ang="5400000" scaled="0"/>
              </a:gradFill>
            </a:endParaRPr>
          </a:p>
          <a:p>
            <a:r>
              <a:rPr lang="nb-NO" sz="2400" spc="-71" dirty="0" smtClean="0">
                <a:gradFill>
                  <a:gsLst>
                    <a:gs pos="2917">
                      <a:schemeClr val="tx1"/>
                    </a:gs>
                    <a:gs pos="30000">
                      <a:schemeClr val="tx1"/>
                    </a:gs>
                  </a:gsLst>
                  <a:lin ang="5400000" scaled="0"/>
                </a:gradFill>
              </a:rPr>
              <a:t>Different </a:t>
            </a:r>
            <a:r>
              <a:rPr lang="nb-NO" sz="2400" spc="-71" dirty="0">
                <a:gradFill>
                  <a:gsLst>
                    <a:gs pos="2917">
                      <a:schemeClr val="tx1"/>
                    </a:gs>
                    <a:gs pos="30000">
                      <a:schemeClr val="tx1"/>
                    </a:gs>
                  </a:gsLst>
                  <a:lin ang="5400000" scaled="0"/>
                </a:gradFill>
              </a:rPr>
              <a:t>branches for Insert, Delete and Update</a:t>
            </a:r>
          </a:p>
          <a:p>
            <a:endParaRPr lang="nb-NO" sz="2400" spc="-71" dirty="0" smtClean="0">
              <a:gradFill>
                <a:gsLst>
                  <a:gs pos="2917">
                    <a:schemeClr val="tx1"/>
                  </a:gs>
                  <a:gs pos="30000">
                    <a:schemeClr val="tx1"/>
                  </a:gs>
                </a:gsLst>
                <a:lin ang="5400000" scaled="0"/>
              </a:gradFill>
            </a:endParaRPr>
          </a:p>
        </p:txBody>
      </p:sp>
      <p:sp>
        <p:nvSpPr>
          <p:cNvPr id="65" name="Rounded Rectangle 64"/>
          <p:cNvSpPr/>
          <p:nvPr/>
        </p:nvSpPr>
        <p:spPr>
          <a:xfrm>
            <a:off x="5192468" y="5772643"/>
            <a:ext cx="1025769" cy="544019"/>
          </a:xfrm>
          <a:prstGeom prst="roundRect">
            <a:avLst/>
          </a:prstGeom>
          <a:solidFill>
            <a:schemeClr val="accent1">
              <a:lumMod val="60000"/>
              <a:lumOff val="40000"/>
              <a:alpha val="76000"/>
            </a:schemeClr>
          </a:solidFill>
          <a:effectLst>
            <a:reflection blurRad="1270000" stA="45000" endPos="65000" dist="508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lIns="93278" tIns="46639" rIns="93278" bIns="46639" rtlCol="0" anchor="ctr"/>
          <a:lstStyle/>
          <a:p>
            <a:pPr algn="ctr"/>
            <a:r>
              <a:rPr lang="nb-NO" sz="1100" dirty="0">
                <a:solidFill>
                  <a:schemeClr val="accent1">
                    <a:lumMod val="75000"/>
                  </a:schemeClr>
                </a:solidFill>
              </a:rPr>
              <a:t>Metadata Extration</a:t>
            </a:r>
            <a:endParaRPr lang="en-US" sz="1100" dirty="0">
              <a:solidFill>
                <a:schemeClr val="accent1">
                  <a:lumMod val="75000"/>
                </a:schemeClr>
              </a:solidFill>
            </a:endParaRPr>
          </a:p>
        </p:txBody>
      </p:sp>
      <p:cxnSp>
        <p:nvCxnSpPr>
          <p:cNvPr id="66" name="Curved Connector 65"/>
          <p:cNvCxnSpPr>
            <a:stCxn id="65" idx="3"/>
            <a:endCxn id="6" idx="1"/>
          </p:cNvCxnSpPr>
          <p:nvPr/>
        </p:nvCxnSpPr>
        <p:spPr>
          <a:xfrm flipV="1">
            <a:off x="6218237" y="6031707"/>
            <a:ext cx="304799" cy="12946"/>
          </a:xfrm>
          <a:prstGeom prst="curvedConnector3">
            <a:avLst>
              <a:gd name="adj1" fmla="val 50000"/>
            </a:avLst>
          </a:prstGeom>
          <a:ln w="38100">
            <a:solidFill>
              <a:schemeClr val="tx1">
                <a:alpha val="50000"/>
              </a:schemeClr>
            </a:solidFill>
            <a:tailEnd type="stealth" w="lg" len="lg"/>
          </a:ln>
        </p:spPr>
        <p:style>
          <a:lnRef idx="3">
            <a:schemeClr val="accent6"/>
          </a:lnRef>
          <a:fillRef idx="0">
            <a:schemeClr val="accent6"/>
          </a:fillRef>
          <a:effectRef idx="2">
            <a:schemeClr val="accent6"/>
          </a:effectRef>
          <a:fontRef idx="minor">
            <a:schemeClr val="tx1"/>
          </a:fontRef>
        </p:style>
      </p:cxnSp>
      <p:sp>
        <p:nvSpPr>
          <p:cNvPr id="42" name="Rounded Rectangle 41"/>
          <p:cNvSpPr/>
          <p:nvPr/>
        </p:nvSpPr>
        <p:spPr>
          <a:xfrm>
            <a:off x="2484437" y="4858243"/>
            <a:ext cx="1080643" cy="544019"/>
          </a:xfrm>
          <a:prstGeom prst="roundRect">
            <a:avLst/>
          </a:prstGeom>
          <a:solidFill>
            <a:schemeClr val="accent1">
              <a:lumMod val="60000"/>
              <a:lumOff val="40000"/>
              <a:alpha val="76000"/>
            </a:schemeClr>
          </a:solidFill>
          <a:effectLst>
            <a:reflection blurRad="1270000" stA="45000" endPos="65000" dist="508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lIns="93278" tIns="46639" rIns="93278" bIns="46639" rtlCol="0" anchor="ctr"/>
          <a:lstStyle/>
          <a:p>
            <a:pPr algn="ctr"/>
            <a:r>
              <a:rPr lang="nb-NO" sz="1100" dirty="0" smtClean="0">
                <a:solidFill>
                  <a:schemeClr val="accent1">
                    <a:lumMod val="75000"/>
                  </a:schemeClr>
                </a:solidFill>
              </a:rPr>
              <a:t>Register crawled properties</a:t>
            </a:r>
            <a:endParaRPr lang="en-US" sz="1100" dirty="0">
              <a:solidFill>
                <a:schemeClr val="accent1">
                  <a:lumMod val="75000"/>
                </a:schemeClr>
              </a:solidFill>
            </a:endParaRPr>
          </a:p>
        </p:txBody>
      </p:sp>
      <p:cxnSp>
        <p:nvCxnSpPr>
          <p:cNvPr id="54" name="Curved Connector 53"/>
          <p:cNvCxnSpPr>
            <a:stCxn id="42" idx="3"/>
            <a:endCxn id="7" idx="1"/>
          </p:cNvCxnSpPr>
          <p:nvPr/>
        </p:nvCxnSpPr>
        <p:spPr>
          <a:xfrm flipV="1">
            <a:off x="3565080" y="5115491"/>
            <a:ext cx="290956" cy="14762"/>
          </a:xfrm>
          <a:prstGeom prst="curvedConnector3">
            <a:avLst>
              <a:gd name="adj1" fmla="val 50000"/>
            </a:avLst>
          </a:prstGeom>
          <a:ln w="38100">
            <a:solidFill>
              <a:schemeClr val="tx1">
                <a:alpha val="50000"/>
              </a:schemeClr>
            </a:solidFill>
            <a:tailEnd type="stealth" w="lg" len="lg"/>
          </a:ln>
        </p:spPr>
        <p:style>
          <a:lnRef idx="3">
            <a:schemeClr val="accent6"/>
          </a:lnRef>
          <a:fillRef idx="0">
            <a:schemeClr val="accent6"/>
          </a:fillRef>
          <a:effectRef idx="2">
            <a:schemeClr val="accent6"/>
          </a:effectRef>
          <a:fontRef idx="minor">
            <a:schemeClr val="tx1"/>
          </a:fontRef>
        </p:style>
      </p:cxnSp>
    </p:spTree>
    <p:extLst>
      <p:ext uri="{BB962C8B-B14F-4D97-AF65-F5344CB8AC3E}">
        <p14:creationId xmlns:p14="http://schemas.microsoft.com/office/powerpoint/2010/main" val="1973544742"/>
      </p:ext>
    </p:extLst>
  </p:cSld>
  <p:clrMapOvr>
    <a:masterClrMapping/>
  </p:clrMapOvr>
  <p:transition>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idx="4294967295"/>
          </p:nvPr>
        </p:nvSpPr>
        <p:spPr>
          <a:xfrm>
            <a:off x="547688" y="295275"/>
            <a:ext cx="11888787" cy="917575"/>
          </a:xfrm>
        </p:spPr>
        <p:txBody>
          <a:bodyPr/>
          <a:lstStyle/>
          <a:p>
            <a:r>
              <a:rPr lang="en-US" dirty="0" smtClean="0"/>
              <a:t>Extending content processing</a:t>
            </a:r>
            <a:endParaRPr lang="en-US" dirty="0"/>
          </a:p>
        </p:txBody>
      </p:sp>
      <p:sp>
        <p:nvSpPr>
          <p:cNvPr id="17" name="Rectangle 16"/>
          <p:cNvSpPr/>
          <p:nvPr/>
        </p:nvSpPr>
        <p:spPr bwMode="auto">
          <a:xfrm>
            <a:off x="9405385" y="4868862"/>
            <a:ext cx="851452" cy="518636"/>
          </a:xfrm>
          <a:prstGeom prst="rect">
            <a:avLst/>
          </a:prstGeom>
          <a:solidFill>
            <a:schemeClr val="accent5">
              <a:alpha val="76000"/>
            </a:scheme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nb-NO" sz="1400" dirty="0" smtClean="0">
                <a:solidFill>
                  <a:schemeClr val="bg1"/>
                </a:solidFill>
              </a:rPr>
              <a:t>Web Service</a:t>
            </a:r>
            <a:endParaRPr lang="en-US" sz="1400" dirty="0">
              <a:solidFill>
                <a:schemeClr val="bg1"/>
              </a:solidFill>
            </a:endParaRPr>
          </a:p>
        </p:txBody>
      </p:sp>
      <p:sp>
        <p:nvSpPr>
          <p:cNvPr id="42" name="TextBox 41"/>
          <p:cNvSpPr txBox="1"/>
          <p:nvPr/>
        </p:nvSpPr>
        <p:spPr>
          <a:xfrm>
            <a:off x="3005781" y="1691798"/>
            <a:ext cx="6704837" cy="738664"/>
          </a:xfrm>
          <a:prstGeom prst="rect">
            <a:avLst/>
          </a:prstGeom>
          <a:noFill/>
        </p:spPr>
        <p:txBody>
          <a:bodyPr wrap="square" lIns="0" tIns="0" rIns="0" bIns="0" rtlCol="0">
            <a:spAutoFit/>
          </a:bodyPr>
          <a:lstStyle/>
          <a:p>
            <a:r>
              <a:rPr lang="nb-NO" sz="2400" spc="-71" dirty="0" smtClean="0">
                <a:gradFill>
                  <a:gsLst>
                    <a:gs pos="2917">
                      <a:schemeClr val="tx1"/>
                    </a:gs>
                    <a:gs pos="30000">
                      <a:schemeClr val="tx1"/>
                    </a:gs>
                  </a:gsLst>
                  <a:lin ang="5400000" scaled="0"/>
                </a:gradFill>
              </a:rPr>
              <a:t>You can customize the search experience through the extensibility points in the content processing flow</a:t>
            </a:r>
          </a:p>
        </p:txBody>
      </p:sp>
      <p:sp>
        <p:nvSpPr>
          <p:cNvPr id="43" name="Rectangle 42"/>
          <p:cNvSpPr/>
          <p:nvPr/>
        </p:nvSpPr>
        <p:spPr>
          <a:xfrm>
            <a:off x="503237" y="2887662"/>
            <a:ext cx="8610599" cy="38476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93063" tIns="46532" rIns="93063" bIns="93063" rtlCol="0" anchor="t" anchorCtr="0"/>
          <a:lstStyle/>
          <a:p>
            <a:pPr defTabSz="930521"/>
            <a:r>
              <a:rPr lang="en-US" dirty="0">
                <a:solidFill>
                  <a:schemeClr val="bg1">
                    <a:alpha val="99000"/>
                  </a:schemeClr>
                </a:solidFill>
              </a:rPr>
              <a:t>Content Processing Component</a:t>
            </a:r>
          </a:p>
          <a:p>
            <a:pPr defTabSz="930521"/>
            <a:endParaRPr lang="en-US" dirty="0">
              <a:solidFill>
                <a:srgbClr val="FFFFFF">
                  <a:alpha val="99000"/>
                </a:srgbClr>
              </a:solidFill>
            </a:endParaRPr>
          </a:p>
        </p:txBody>
      </p:sp>
      <p:sp>
        <p:nvSpPr>
          <p:cNvPr id="54" name="TextBox 53"/>
          <p:cNvSpPr txBox="1"/>
          <p:nvPr/>
        </p:nvSpPr>
        <p:spPr>
          <a:xfrm rot="21112877">
            <a:off x="9231104" y="2994901"/>
            <a:ext cx="2073433" cy="313904"/>
          </a:xfrm>
          <a:prstGeom prst="rect">
            <a:avLst/>
          </a:prstGeom>
          <a:noFill/>
        </p:spPr>
        <p:txBody>
          <a:bodyPr wrap="square" lIns="0" tIns="0" rIns="0" bIns="0" rtlCol="0">
            <a:spAutoFit/>
          </a:bodyPr>
          <a:lstStyle/>
          <a:p>
            <a:r>
              <a:rPr lang="nb-NO" sz="2000" spc="-71" dirty="0" smtClean="0">
                <a:gradFill>
                  <a:gsLst>
                    <a:gs pos="2917">
                      <a:schemeClr val="tx1"/>
                    </a:gs>
                    <a:gs pos="30000">
                      <a:schemeClr val="tx1"/>
                    </a:gs>
                  </a:gsLst>
                  <a:lin ang="5400000" scaled="0"/>
                </a:gradFill>
              </a:rPr>
              <a:t>Delete</a:t>
            </a:r>
            <a:endParaRPr lang="en-US" sz="2000" spc="-71" dirty="0" err="1">
              <a:gradFill>
                <a:gsLst>
                  <a:gs pos="2917">
                    <a:schemeClr val="tx1"/>
                  </a:gs>
                  <a:gs pos="30000">
                    <a:schemeClr val="tx1"/>
                  </a:gs>
                </a:gsLst>
                <a:lin ang="5400000" scaled="0"/>
              </a:gradFill>
            </a:endParaRPr>
          </a:p>
        </p:txBody>
      </p:sp>
      <p:sp>
        <p:nvSpPr>
          <p:cNvPr id="55" name="TextBox 54"/>
          <p:cNvSpPr txBox="1"/>
          <p:nvPr/>
        </p:nvSpPr>
        <p:spPr>
          <a:xfrm rot="21165949">
            <a:off x="9320621" y="3826152"/>
            <a:ext cx="931529" cy="307777"/>
          </a:xfrm>
          <a:prstGeom prst="rect">
            <a:avLst/>
          </a:prstGeom>
          <a:noFill/>
        </p:spPr>
        <p:txBody>
          <a:bodyPr wrap="square" lIns="0" tIns="0" rIns="0" bIns="0" rtlCol="0">
            <a:spAutoFit/>
          </a:bodyPr>
          <a:lstStyle/>
          <a:p>
            <a:r>
              <a:rPr lang="nb-NO" sz="2000" spc="-71" dirty="0" smtClean="0">
                <a:gradFill>
                  <a:gsLst>
                    <a:gs pos="2917">
                      <a:schemeClr val="tx1"/>
                    </a:gs>
                    <a:gs pos="30000">
                      <a:schemeClr val="tx1"/>
                    </a:gs>
                  </a:gsLst>
                  <a:lin ang="5400000" scaled="0"/>
                </a:gradFill>
              </a:rPr>
              <a:t>Update</a:t>
            </a:r>
            <a:endParaRPr lang="en-US" sz="2000" spc="-71" dirty="0" err="1">
              <a:gradFill>
                <a:gsLst>
                  <a:gs pos="2917">
                    <a:schemeClr val="tx1"/>
                  </a:gs>
                  <a:gs pos="30000">
                    <a:schemeClr val="tx1"/>
                  </a:gs>
                </a:gsLst>
                <a:lin ang="5400000" scaled="0"/>
              </a:gradFill>
            </a:endParaRPr>
          </a:p>
        </p:txBody>
      </p:sp>
      <p:cxnSp>
        <p:nvCxnSpPr>
          <p:cNvPr id="56" name="Curved Connector 55"/>
          <p:cNvCxnSpPr>
            <a:stCxn id="57" idx="1"/>
            <a:endCxn id="43" idx="1"/>
          </p:cNvCxnSpPr>
          <p:nvPr/>
        </p:nvCxnSpPr>
        <p:spPr>
          <a:xfrm rot="10800000" flipH="1" flipV="1">
            <a:off x="503235" y="1680460"/>
            <a:ext cx="1" cy="3131001"/>
          </a:xfrm>
          <a:prstGeom prst="curvedConnector3">
            <a:avLst>
              <a:gd name="adj1" fmla="val -22860000000"/>
            </a:avLst>
          </a:prstGeom>
          <a:ln w="38100">
            <a:solidFill>
              <a:schemeClr val="tx1">
                <a:alpha val="50000"/>
              </a:schemeClr>
            </a:solidFill>
            <a:tailEnd type="stealth" w="lg" len="lg"/>
          </a:ln>
        </p:spPr>
        <p:style>
          <a:lnRef idx="3">
            <a:schemeClr val="accent6"/>
          </a:lnRef>
          <a:fillRef idx="0">
            <a:schemeClr val="accent6"/>
          </a:fillRef>
          <a:effectRef idx="2">
            <a:schemeClr val="accent6"/>
          </a:effectRef>
          <a:fontRef idx="minor">
            <a:schemeClr val="tx1"/>
          </a:fontRef>
        </p:style>
      </p:cxnSp>
      <p:sp>
        <p:nvSpPr>
          <p:cNvPr id="57" name="Rectangle 56"/>
          <p:cNvSpPr/>
          <p:nvPr/>
        </p:nvSpPr>
        <p:spPr>
          <a:xfrm>
            <a:off x="503236" y="1225382"/>
            <a:ext cx="1828800" cy="91015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93063" tIns="46532" rIns="93063" bIns="93063" rtlCol="0" anchor="b" anchorCtr="0"/>
          <a:lstStyle/>
          <a:p>
            <a:pPr defTabSz="930521"/>
            <a:r>
              <a:rPr lang="en-US" sz="1600" dirty="0">
                <a:solidFill>
                  <a:schemeClr val="bg1">
                    <a:alpha val="99000"/>
                  </a:schemeClr>
                </a:solidFill>
              </a:rPr>
              <a:t>Crawler</a:t>
            </a:r>
          </a:p>
        </p:txBody>
      </p:sp>
      <p:sp>
        <p:nvSpPr>
          <p:cNvPr id="62" name="Rectangle 61"/>
          <p:cNvSpPr/>
          <p:nvPr/>
        </p:nvSpPr>
        <p:spPr>
          <a:xfrm>
            <a:off x="10313761" y="3040064"/>
            <a:ext cx="1848077" cy="92735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93063" tIns="46532" rIns="93063" bIns="93063" rtlCol="0" anchor="b" anchorCtr="0"/>
          <a:lstStyle/>
          <a:p>
            <a:pPr defTabSz="930521"/>
            <a:r>
              <a:rPr lang="en-US" sz="1600" dirty="0" smtClean="0">
                <a:solidFill>
                  <a:schemeClr val="bg1">
                    <a:alpha val="99000"/>
                  </a:schemeClr>
                </a:solidFill>
              </a:rPr>
              <a:t>Index</a:t>
            </a:r>
            <a:endParaRPr lang="en-US" sz="1600" dirty="0">
              <a:solidFill>
                <a:schemeClr val="bg1">
                  <a:alpha val="99000"/>
                </a:schemeClr>
              </a:solidFill>
            </a:endParaRPr>
          </a:p>
        </p:txBody>
      </p:sp>
      <p:sp>
        <p:nvSpPr>
          <p:cNvPr id="65" name="Rounded Rectangle 64"/>
          <p:cNvSpPr/>
          <p:nvPr/>
        </p:nvSpPr>
        <p:spPr>
          <a:xfrm>
            <a:off x="1183440" y="3410444"/>
            <a:ext cx="1072398" cy="544019"/>
          </a:xfrm>
          <a:prstGeom prst="roundRect">
            <a:avLst/>
          </a:prstGeom>
          <a:solidFill>
            <a:schemeClr val="accent1">
              <a:lumMod val="60000"/>
              <a:lumOff val="40000"/>
              <a:alpha val="76000"/>
            </a:schemeClr>
          </a:solidFill>
          <a:effectLst>
            <a:reflection blurRad="1270000" stA="45000" endPos="65000" dist="508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lIns="93278" tIns="46639" rIns="93278" bIns="46639" rtlCol="0" anchor="ctr"/>
          <a:lstStyle/>
          <a:p>
            <a:pPr algn="ctr"/>
            <a:r>
              <a:rPr lang="nb-NO" sz="1100" dirty="0">
                <a:solidFill>
                  <a:schemeClr val="accent1">
                    <a:lumMod val="75000"/>
                  </a:schemeClr>
                </a:solidFill>
              </a:rPr>
              <a:t>Delete Links</a:t>
            </a:r>
            <a:endParaRPr lang="en-US" sz="1600" dirty="0">
              <a:solidFill>
                <a:schemeClr val="accent1">
                  <a:lumMod val="75000"/>
                </a:schemeClr>
              </a:solidFill>
            </a:endParaRPr>
          </a:p>
        </p:txBody>
      </p:sp>
      <p:sp>
        <p:nvSpPr>
          <p:cNvPr id="66" name="Rounded Rectangle 65"/>
          <p:cNvSpPr/>
          <p:nvPr/>
        </p:nvSpPr>
        <p:spPr>
          <a:xfrm>
            <a:off x="1189038" y="4141262"/>
            <a:ext cx="1066800" cy="544019"/>
          </a:xfrm>
          <a:prstGeom prst="roundRect">
            <a:avLst/>
          </a:prstGeom>
          <a:solidFill>
            <a:schemeClr val="accent1">
              <a:lumMod val="60000"/>
              <a:lumOff val="40000"/>
              <a:alpha val="76000"/>
            </a:schemeClr>
          </a:solidFill>
          <a:effectLst>
            <a:reflection blurRad="1270000" stA="45000" endPos="65000" dist="508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lIns="93278" tIns="46639" rIns="93278" bIns="46639" rtlCol="0" anchor="ctr"/>
          <a:lstStyle/>
          <a:p>
            <a:pPr algn="ctr"/>
            <a:r>
              <a:rPr lang="nb-NO" sz="1100" dirty="0">
                <a:solidFill>
                  <a:schemeClr val="accent1">
                    <a:lumMod val="75000"/>
                  </a:schemeClr>
                </a:solidFill>
              </a:rPr>
              <a:t>Security Descriptors</a:t>
            </a:r>
            <a:endParaRPr lang="en-US" sz="1100" dirty="0">
              <a:solidFill>
                <a:schemeClr val="accent1">
                  <a:lumMod val="75000"/>
                </a:schemeClr>
              </a:solidFill>
            </a:endParaRPr>
          </a:p>
        </p:txBody>
      </p:sp>
      <p:cxnSp>
        <p:nvCxnSpPr>
          <p:cNvPr id="68" name="Curved Connector 67"/>
          <p:cNvCxnSpPr>
            <a:stCxn id="43" idx="1"/>
            <a:endCxn id="65" idx="1"/>
          </p:cNvCxnSpPr>
          <p:nvPr/>
        </p:nvCxnSpPr>
        <p:spPr>
          <a:xfrm rot="10800000" flipH="1">
            <a:off x="503236" y="3682454"/>
            <a:ext cx="680203" cy="1129008"/>
          </a:xfrm>
          <a:prstGeom prst="curvedConnector3">
            <a:avLst>
              <a:gd name="adj1" fmla="val 54064"/>
            </a:avLst>
          </a:prstGeom>
          <a:ln w="38100">
            <a:solidFill>
              <a:schemeClr val="tx1">
                <a:alpha val="50000"/>
              </a:schemeClr>
            </a:solidFill>
            <a:tailEnd type="stealth" w="lg" len="lg"/>
          </a:ln>
        </p:spPr>
        <p:style>
          <a:lnRef idx="3">
            <a:schemeClr val="accent6"/>
          </a:lnRef>
          <a:fillRef idx="0">
            <a:schemeClr val="accent6"/>
          </a:fillRef>
          <a:effectRef idx="2">
            <a:schemeClr val="accent6"/>
          </a:effectRef>
          <a:fontRef idx="minor">
            <a:schemeClr val="tx1"/>
          </a:fontRef>
        </p:style>
      </p:cxnSp>
      <p:cxnSp>
        <p:nvCxnSpPr>
          <p:cNvPr id="69" name="Curved Connector 68"/>
          <p:cNvCxnSpPr>
            <a:stCxn id="65" idx="3"/>
            <a:endCxn id="62" idx="1"/>
          </p:cNvCxnSpPr>
          <p:nvPr/>
        </p:nvCxnSpPr>
        <p:spPr>
          <a:xfrm flipV="1">
            <a:off x="2255838" y="3503741"/>
            <a:ext cx="8057923" cy="178713"/>
          </a:xfrm>
          <a:prstGeom prst="curvedConnector3">
            <a:avLst>
              <a:gd name="adj1" fmla="val 50000"/>
            </a:avLst>
          </a:prstGeom>
          <a:ln w="38100">
            <a:solidFill>
              <a:schemeClr val="tx1">
                <a:alpha val="50000"/>
              </a:schemeClr>
            </a:solidFill>
            <a:tailEnd type="stealth" w="lg" len="lg"/>
          </a:ln>
        </p:spPr>
        <p:style>
          <a:lnRef idx="3">
            <a:schemeClr val="accent6"/>
          </a:lnRef>
          <a:fillRef idx="0">
            <a:schemeClr val="accent6"/>
          </a:fillRef>
          <a:effectRef idx="2">
            <a:schemeClr val="accent6"/>
          </a:effectRef>
          <a:fontRef idx="minor">
            <a:schemeClr val="tx1"/>
          </a:fontRef>
        </p:style>
      </p:cxnSp>
      <p:cxnSp>
        <p:nvCxnSpPr>
          <p:cNvPr id="71" name="Curved Connector 70"/>
          <p:cNvCxnSpPr>
            <a:stCxn id="43" idx="1"/>
            <a:endCxn id="66" idx="1"/>
          </p:cNvCxnSpPr>
          <p:nvPr/>
        </p:nvCxnSpPr>
        <p:spPr>
          <a:xfrm rot="10800000" flipH="1">
            <a:off x="503236" y="4413272"/>
            <a:ext cx="685801" cy="398190"/>
          </a:xfrm>
          <a:prstGeom prst="curvedConnector3">
            <a:avLst>
              <a:gd name="adj1" fmla="val 55556"/>
            </a:avLst>
          </a:prstGeom>
          <a:ln w="38100">
            <a:solidFill>
              <a:schemeClr val="tx1">
                <a:alpha val="50000"/>
              </a:schemeClr>
            </a:solidFill>
            <a:tailEnd type="stealth" w="lg" len="lg"/>
          </a:ln>
        </p:spPr>
        <p:style>
          <a:lnRef idx="3">
            <a:schemeClr val="accent6"/>
          </a:lnRef>
          <a:fillRef idx="0">
            <a:schemeClr val="accent6"/>
          </a:fillRef>
          <a:effectRef idx="2">
            <a:schemeClr val="accent6"/>
          </a:effectRef>
          <a:fontRef idx="minor">
            <a:schemeClr val="tx1"/>
          </a:fontRef>
        </p:style>
      </p:cxnSp>
      <p:cxnSp>
        <p:nvCxnSpPr>
          <p:cNvPr id="72" name="Curved Connector 71"/>
          <p:cNvCxnSpPr>
            <a:stCxn id="66" idx="3"/>
          </p:cNvCxnSpPr>
          <p:nvPr/>
        </p:nvCxnSpPr>
        <p:spPr>
          <a:xfrm flipV="1">
            <a:off x="2255838" y="3768725"/>
            <a:ext cx="8057923" cy="644547"/>
          </a:xfrm>
          <a:prstGeom prst="curvedConnector3">
            <a:avLst>
              <a:gd name="adj1" fmla="val 50000"/>
            </a:avLst>
          </a:prstGeom>
          <a:ln w="38100">
            <a:solidFill>
              <a:schemeClr val="tx1">
                <a:alpha val="50000"/>
              </a:schemeClr>
            </a:solidFill>
            <a:tailEnd type="stealth" w="lg" len="lg"/>
          </a:ln>
        </p:spPr>
        <p:style>
          <a:lnRef idx="3">
            <a:schemeClr val="accent6"/>
          </a:lnRef>
          <a:fillRef idx="0">
            <a:schemeClr val="accent6"/>
          </a:fillRef>
          <a:effectRef idx="2">
            <a:schemeClr val="accent6"/>
          </a:effectRef>
          <a:fontRef idx="minor">
            <a:schemeClr val="tx1"/>
          </a:fontRef>
        </p:style>
      </p:cxnSp>
      <p:sp>
        <p:nvSpPr>
          <p:cNvPr id="83" name="TextBox 82"/>
          <p:cNvSpPr txBox="1"/>
          <p:nvPr/>
        </p:nvSpPr>
        <p:spPr>
          <a:xfrm rot="18745991">
            <a:off x="10347432" y="4378028"/>
            <a:ext cx="905748" cy="307777"/>
          </a:xfrm>
          <a:prstGeom prst="rect">
            <a:avLst/>
          </a:prstGeom>
          <a:noFill/>
        </p:spPr>
        <p:txBody>
          <a:bodyPr wrap="square" lIns="0" tIns="0" rIns="0" bIns="0" rtlCol="0">
            <a:spAutoFit/>
          </a:bodyPr>
          <a:lstStyle/>
          <a:p>
            <a:r>
              <a:rPr lang="nb-NO" sz="2000" spc="-71" dirty="0" smtClean="0">
                <a:gradFill>
                  <a:gsLst>
                    <a:gs pos="2917">
                      <a:schemeClr val="tx1"/>
                    </a:gs>
                    <a:gs pos="30000">
                      <a:schemeClr val="tx1"/>
                    </a:gs>
                  </a:gsLst>
                  <a:lin ang="5400000" scaled="0"/>
                </a:gradFill>
              </a:rPr>
              <a:t>Insert</a:t>
            </a:r>
            <a:endParaRPr lang="en-US" sz="2000" spc="-71" dirty="0" err="1">
              <a:gradFill>
                <a:gsLst>
                  <a:gs pos="2917">
                    <a:schemeClr val="tx1"/>
                  </a:gs>
                  <a:gs pos="30000">
                    <a:schemeClr val="tx1"/>
                  </a:gs>
                </a:gsLst>
                <a:lin ang="5400000" scaled="0"/>
              </a:gradFill>
            </a:endParaRPr>
          </a:p>
        </p:txBody>
      </p:sp>
      <p:sp>
        <p:nvSpPr>
          <p:cNvPr id="85" name="Rectangle 84"/>
          <p:cNvSpPr/>
          <p:nvPr/>
        </p:nvSpPr>
        <p:spPr bwMode="auto">
          <a:xfrm>
            <a:off x="693496" y="3344862"/>
            <a:ext cx="8267941" cy="3165064"/>
          </a:xfrm>
          <a:prstGeom prst="rect">
            <a:avLst/>
          </a:prstGeom>
          <a:noFill/>
          <a:ln w="25400">
            <a:solidFill>
              <a:schemeClr val="accent1"/>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93274" tIns="46637" rIns="93274" bIns="46637" numCol="1" rtlCol="0" anchor="t" anchorCtr="0" compatLnSpc="1">
            <a:prstTxWarp prst="textNoShape">
              <a:avLst/>
            </a:prstTxWarp>
          </a:bodyPr>
          <a:lstStyle/>
          <a:p>
            <a:pPr algn="r" defTabSz="932472" fontAlgn="base">
              <a:spcBef>
                <a:spcPct val="0"/>
              </a:spcBef>
              <a:spcAft>
                <a:spcPct val="0"/>
              </a:spcAft>
            </a:pPr>
            <a:endParaRPr lang="en-US" sz="2000" dirty="0">
              <a:solidFill>
                <a:schemeClr val="accent2"/>
              </a:solidFill>
            </a:endParaRPr>
          </a:p>
        </p:txBody>
      </p:sp>
      <p:cxnSp>
        <p:nvCxnSpPr>
          <p:cNvPr id="93" name="Curved Connector 92"/>
          <p:cNvCxnSpPr>
            <a:endCxn id="62" idx="2"/>
          </p:cNvCxnSpPr>
          <p:nvPr/>
        </p:nvCxnSpPr>
        <p:spPr>
          <a:xfrm flipV="1">
            <a:off x="8809037" y="3967417"/>
            <a:ext cx="2428763" cy="2064290"/>
          </a:xfrm>
          <a:prstGeom prst="curvedConnector2">
            <a:avLst/>
          </a:prstGeom>
          <a:ln w="38100">
            <a:solidFill>
              <a:schemeClr val="tx1">
                <a:alpha val="50000"/>
              </a:schemeClr>
            </a:solidFill>
            <a:tailEnd type="stealth" w="lg" len="lg"/>
          </a:ln>
        </p:spPr>
        <p:style>
          <a:lnRef idx="3">
            <a:schemeClr val="accent6"/>
          </a:lnRef>
          <a:fillRef idx="0">
            <a:schemeClr val="accent6"/>
          </a:fillRef>
          <a:effectRef idx="2">
            <a:schemeClr val="accent6"/>
          </a:effectRef>
          <a:fontRef idx="minor">
            <a:schemeClr val="tx1"/>
          </a:fontRef>
        </p:style>
      </p:cxnSp>
      <p:sp>
        <p:nvSpPr>
          <p:cNvPr id="58" name="Rounded Rectangle 57"/>
          <p:cNvSpPr/>
          <p:nvPr/>
        </p:nvSpPr>
        <p:spPr>
          <a:xfrm>
            <a:off x="6523036" y="4851412"/>
            <a:ext cx="1066801" cy="544019"/>
          </a:xfrm>
          <a:prstGeom prst="roundRect">
            <a:avLst/>
          </a:prstGeom>
          <a:solidFill>
            <a:schemeClr val="accent1">
              <a:lumMod val="60000"/>
              <a:lumOff val="40000"/>
              <a:alpha val="76000"/>
            </a:schemeClr>
          </a:solidFill>
          <a:effectLst>
            <a:reflection blurRad="1270000" stA="45000" endPos="65000" dist="508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lIns="93278" tIns="46639" rIns="93278" bIns="46639" rtlCol="0" anchor="ctr"/>
          <a:lstStyle/>
          <a:p>
            <a:pPr algn="ctr"/>
            <a:r>
              <a:rPr lang="nb-NO" sz="1100" dirty="0">
                <a:solidFill>
                  <a:schemeClr val="accent1">
                    <a:lumMod val="75000"/>
                  </a:schemeClr>
                </a:solidFill>
              </a:rPr>
              <a:t>Detect language</a:t>
            </a:r>
            <a:endParaRPr lang="en-US" sz="1100" dirty="0">
              <a:solidFill>
                <a:schemeClr val="accent1">
                  <a:lumMod val="75000"/>
                </a:schemeClr>
              </a:solidFill>
            </a:endParaRPr>
          </a:p>
        </p:txBody>
      </p:sp>
      <p:sp>
        <p:nvSpPr>
          <p:cNvPr id="59" name="Rounded Rectangle 58"/>
          <p:cNvSpPr/>
          <p:nvPr/>
        </p:nvSpPr>
        <p:spPr>
          <a:xfrm>
            <a:off x="6523036" y="5760380"/>
            <a:ext cx="1066801" cy="542654"/>
          </a:xfrm>
          <a:prstGeom prst="roundRect">
            <a:avLst/>
          </a:prstGeom>
          <a:solidFill>
            <a:schemeClr val="accent1">
              <a:lumMod val="60000"/>
              <a:lumOff val="40000"/>
              <a:alpha val="76000"/>
            </a:schemeClr>
          </a:solidFill>
          <a:effectLst>
            <a:reflection blurRad="1270000" stA="45000" endPos="65000" dist="508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lIns="93278" tIns="46639" rIns="93278" bIns="46639" rtlCol="0" anchor="ctr"/>
          <a:lstStyle/>
          <a:p>
            <a:pPr algn="ctr"/>
            <a:r>
              <a:rPr lang="nb-NO" sz="1100" dirty="0">
                <a:solidFill>
                  <a:schemeClr val="accent1">
                    <a:lumMod val="75000"/>
                  </a:schemeClr>
                </a:solidFill>
              </a:rPr>
              <a:t>Document summary</a:t>
            </a:r>
            <a:endParaRPr lang="en-US" sz="1100" dirty="0">
              <a:solidFill>
                <a:schemeClr val="accent1">
                  <a:lumMod val="75000"/>
                </a:schemeClr>
              </a:solidFill>
            </a:endParaRPr>
          </a:p>
        </p:txBody>
      </p:sp>
      <p:sp>
        <p:nvSpPr>
          <p:cNvPr id="60" name="Rounded Rectangle 59"/>
          <p:cNvSpPr/>
          <p:nvPr/>
        </p:nvSpPr>
        <p:spPr>
          <a:xfrm>
            <a:off x="3856036" y="4843481"/>
            <a:ext cx="1025770" cy="544019"/>
          </a:xfrm>
          <a:prstGeom prst="roundRect">
            <a:avLst/>
          </a:prstGeom>
          <a:solidFill>
            <a:schemeClr val="accent1">
              <a:lumMod val="60000"/>
              <a:lumOff val="40000"/>
              <a:alpha val="76000"/>
            </a:schemeClr>
          </a:solidFill>
          <a:effectLst>
            <a:reflection blurRad="1270000" stA="45000" endPos="65000" dist="508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lIns="93278" tIns="46639" rIns="93278" bIns="46639" rtlCol="0" anchor="ctr"/>
          <a:lstStyle/>
          <a:p>
            <a:pPr algn="ctr"/>
            <a:r>
              <a:rPr lang="nb-NO" sz="1100" dirty="0">
                <a:solidFill>
                  <a:schemeClr val="accent1">
                    <a:lumMod val="75000"/>
                  </a:schemeClr>
                </a:solidFill>
              </a:rPr>
              <a:t>Map to managed properties</a:t>
            </a:r>
            <a:endParaRPr lang="en-US" sz="1100" dirty="0">
              <a:solidFill>
                <a:schemeClr val="accent1">
                  <a:lumMod val="75000"/>
                </a:schemeClr>
              </a:solidFill>
            </a:endParaRPr>
          </a:p>
        </p:txBody>
      </p:sp>
      <p:sp>
        <p:nvSpPr>
          <p:cNvPr id="61" name="Rounded Rectangle 60"/>
          <p:cNvSpPr/>
          <p:nvPr/>
        </p:nvSpPr>
        <p:spPr>
          <a:xfrm>
            <a:off x="3856037" y="5783264"/>
            <a:ext cx="1025769" cy="544019"/>
          </a:xfrm>
          <a:prstGeom prst="roundRect">
            <a:avLst/>
          </a:prstGeom>
          <a:solidFill>
            <a:schemeClr val="accent1"/>
          </a:solidFill>
          <a:effectLst>
            <a:reflection blurRad="1270000" stA="45000" endPos="65000" dist="508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lIns="93278" tIns="46639" rIns="93278" bIns="46639" rtlCol="0" anchor="ctr"/>
          <a:lstStyle/>
          <a:p>
            <a:pPr algn="ctr"/>
            <a:r>
              <a:rPr lang="nb-NO" sz="1100" dirty="0">
                <a:solidFill>
                  <a:schemeClr val="bg1"/>
                </a:solidFill>
              </a:rPr>
              <a:t>Custom Entity Extraction</a:t>
            </a:r>
            <a:endParaRPr lang="en-US" sz="1100" dirty="0">
              <a:solidFill>
                <a:schemeClr val="bg1"/>
              </a:solidFill>
            </a:endParaRPr>
          </a:p>
        </p:txBody>
      </p:sp>
      <p:sp>
        <p:nvSpPr>
          <p:cNvPr id="63" name="Rounded Rectangle 62"/>
          <p:cNvSpPr/>
          <p:nvPr/>
        </p:nvSpPr>
        <p:spPr>
          <a:xfrm>
            <a:off x="1183440" y="5782746"/>
            <a:ext cx="1072398" cy="544019"/>
          </a:xfrm>
          <a:prstGeom prst="roundRect">
            <a:avLst/>
          </a:prstGeom>
          <a:solidFill>
            <a:schemeClr val="accent1">
              <a:lumMod val="60000"/>
              <a:lumOff val="40000"/>
              <a:alpha val="76000"/>
            </a:schemeClr>
          </a:solidFill>
          <a:effectLst>
            <a:reflection blurRad="1270000" stA="45000" endPos="65000" dist="508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lIns="93278" tIns="46639" rIns="93278" bIns="46639" rtlCol="0" anchor="ctr"/>
          <a:lstStyle/>
          <a:p>
            <a:pPr algn="ctr"/>
            <a:r>
              <a:rPr lang="nb-NO" sz="1100" dirty="0">
                <a:solidFill>
                  <a:schemeClr val="accent1">
                    <a:lumMod val="75000"/>
                  </a:schemeClr>
                </a:solidFill>
              </a:rPr>
              <a:t>Phonetic name variations</a:t>
            </a:r>
            <a:endParaRPr lang="en-US" sz="1100" dirty="0">
              <a:solidFill>
                <a:schemeClr val="accent1">
                  <a:lumMod val="75000"/>
                </a:schemeClr>
              </a:solidFill>
            </a:endParaRPr>
          </a:p>
        </p:txBody>
      </p:sp>
      <p:sp>
        <p:nvSpPr>
          <p:cNvPr id="64" name="Rounded Rectangle 63"/>
          <p:cNvSpPr/>
          <p:nvPr/>
        </p:nvSpPr>
        <p:spPr>
          <a:xfrm>
            <a:off x="2484437" y="5783263"/>
            <a:ext cx="1080643" cy="544019"/>
          </a:xfrm>
          <a:prstGeom prst="roundRect">
            <a:avLst/>
          </a:prstGeom>
          <a:solidFill>
            <a:schemeClr val="accent1"/>
          </a:solidFill>
          <a:effectLst>
            <a:reflection blurRad="1270000" stA="45000" endPos="65000" dist="508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lIns="93278" tIns="46639" rIns="93278" bIns="46639" rtlCol="0" anchor="ctr"/>
          <a:lstStyle/>
          <a:p>
            <a:pPr algn="ctr"/>
            <a:r>
              <a:rPr lang="nb-NO" sz="1100" dirty="0">
                <a:solidFill>
                  <a:schemeClr val="bg1"/>
                </a:solidFill>
              </a:rPr>
              <a:t>Word breaking</a:t>
            </a:r>
            <a:endParaRPr lang="en-US" sz="1100" dirty="0">
              <a:solidFill>
                <a:schemeClr val="bg1"/>
              </a:solidFill>
            </a:endParaRPr>
          </a:p>
        </p:txBody>
      </p:sp>
      <p:sp>
        <p:nvSpPr>
          <p:cNvPr id="67" name="Rounded Rectangle 66"/>
          <p:cNvSpPr/>
          <p:nvPr/>
        </p:nvSpPr>
        <p:spPr>
          <a:xfrm>
            <a:off x="7894636" y="4843480"/>
            <a:ext cx="891639" cy="544019"/>
          </a:xfrm>
          <a:prstGeom prst="roundRect">
            <a:avLst/>
          </a:prstGeom>
          <a:solidFill>
            <a:schemeClr val="accent1"/>
          </a:solidFill>
          <a:effectLst>
            <a:reflection blurRad="1270000" stA="45000" endPos="65000" dist="508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lIns="93278" tIns="46639" rIns="93278" bIns="46639" rtlCol="0" anchor="ctr"/>
          <a:lstStyle/>
          <a:p>
            <a:pPr algn="ctr"/>
            <a:r>
              <a:rPr lang="nb-NO" sz="1100" dirty="0">
                <a:solidFill>
                  <a:schemeClr val="bg1"/>
                </a:solidFill>
              </a:rPr>
              <a:t>Web Service Callout</a:t>
            </a:r>
            <a:endParaRPr lang="en-US" sz="1100" dirty="0">
              <a:solidFill>
                <a:schemeClr val="bg1"/>
              </a:solidFill>
            </a:endParaRPr>
          </a:p>
        </p:txBody>
      </p:sp>
      <p:sp>
        <p:nvSpPr>
          <p:cNvPr id="70" name="Rounded Rectangle 69"/>
          <p:cNvSpPr/>
          <p:nvPr/>
        </p:nvSpPr>
        <p:spPr>
          <a:xfrm>
            <a:off x="1189037" y="5412881"/>
            <a:ext cx="1092918" cy="172241"/>
          </a:xfrm>
          <a:prstGeom prst="roundRect">
            <a:avLst/>
          </a:prstGeom>
          <a:solidFill>
            <a:schemeClr val="accent1">
              <a:alpha val="76000"/>
            </a:schemeClr>
          </a:solidFill>
          <a:effectLst>
            <a:reflection blurRad="1270000" stA="45000" endPos="65000" dist="508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lIns="93278" tIns="46639" rIns="93278" bIns="46639" rtlCol="0" anchor="ctr"/>
          <a:lstStyle/>
          <a:p>
            <a:pPr algn="ctr"/>
            <a:r>
              <a:rPr lang="nb-NO" sz="1100" dirty="0">
                <a:solidFill>
                  <a:schemeClr val="bg1"/>
                </a:solidFill>
              </a:rPr>
              <a:t>Ifilter sandbox</a:t>
            </a:r>
          </a:p>
        </p:txBody>
      </p:sp>
      <p:sp>
        <p:nvSpPr>
          <p:cNvPr id="79" name="Rounded Rectangle 78"/>
          <p:cNvSpPr/>
          <p:nvPr/>
        </p:nvSpPr>
        <p:spPr>
          <a:xfrm>
            <a:off x="5192468" y="4851412"/>
            <a:ext cx="1025769" cy="544019"/>
          </a:xfrm>
          <a:prstGeom prst="roundRect">
            <a:avLst/>
          </a:prstGeom>
          <a:solidFill>
            <a:schemeClr val="accent1">
              <a:lumMod val="60000"/>
              <a:lumOff val="40000"/>
              <a:alpha val="76000"/>
            </a:schemeClr>
          </a:solidFill>
          <a:effectLst>
            <a:reflection blurRad="1270000" stA="45000" endPos="65000" dist="508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lIns="93278" tIns="46639" rIns="93278" bIns="46639" rtlCol="0" anchor="ctr"/>
          <a:lstStyle/>
          <a:p>
            <a:pPr algn="ctr"/>
            <a:r>
              <a:rPr lang="nb-NO" sz="1100" dirty="0">
                <a:solidFill>
                  <a:schemeClr val="accent1">
                    <a:lumMod val="75000"/>
                  </a:schemeClr>
                </a:solidFill>
              </a:rPr>
              <a:t>Security Descriptors</a:t>
            </a:r>
            <a:endParaRPr lang="en-US" sz="1100" dirty="0">
              <a:solidFill>
                <a:schemeClr val="accent1">
                  <a:lumMod val="75000"/>
                </a:schemeClr>
              </a:solidFill>
            </a:endParaRPr>
          </a:p>
        </p:txBody>
      </p:sp>
      <p:cxnSp>
        <p:nvCxnSpPr>
          <p:cNvPr id="81" name="Curved Connector 80"/>
          <p:cNvCxnSpPr>
            <a:stCxn id="60" idx="3"/>
            <a:endCxn id="79" idx="1"/>
          </p:cNvCxnSpPr>
          <p:nvPr/>
        </p:nvCxnSpPr>
        <p:spPr>
          <a:xfrm>
            <a:off x="4881806" y="5115491"/>
            <a:ext cx="310662" cy="7931"/>
          </a:xfrm>
          <a:prstGeom prst="curvedConnector3">
            <a:avLst>
              <a:gd name="adj1" fmla="val 50000"/>
            </a:avLst>
          </a:prstGeom>
          <a:ln w="38100">
            <a:solidFill>
              <a:schemeClr val="tx1">
                <a:alpha val="50000"/>
              </a:schemeClr>
            </a:solidFill>
            <a:tailEnd type="stealth" w="lg" len="lg"/>
          </a:ln>
        </p:spPr>
        <p:style>
          <a:lnRef idx="3">
            <a:schemeClr val="accent6"/>
          </a:lnRef>
          <a:fillRef idx="0">
            <a:schemeClr val="accent6"/>
          </a:fillRef>
          <a:effectRef idx="2">
            <a:schemeClr val="accent6"/>
          </a:effectRef>
          <a:fontRef idx="minor">
            <a:schemeClr val="tx1"/>
          </a:fontRef>
        </p:style>
      </p:cxnSp>
      <p:cxnSp>
        <p:nvCxnSpPr>
          <p:cNvPr id="84" name="Curved Connector 83"/>
          <p:cNvCxnSpPr>
            <a:stCxn id="79" idx="3"/>
            <a:endCxn id="58" idx="1"/>
          </p:cNvCxnSpPr>
          <p:nvPr/>
        </p:nvCxnSpPr>
        <p:spPr>
          <a:xfrm>
            <a:off x="6218237" y="5123422"/>
            <a:ext cx="304799" cy="12700"/>
          </a:xfrm>
          <a:prstGeom prst="curvedConnector3">
            <a:avLst>
              <a:gd name="adj1" fmla="val 50000"/>
            </a:avLst>
          </a:prstGeom>
          <a:ln w="38100">
            <a:solidFill>
              <a:schemeClr val="tx1">
                <a:alpha val="50000"/>
              </a:schemeClr>
            </a:solidFill>
            <a:tailEnd type="stealth" w="lg" len="lg"/>
          </a:ln>
        </p:spPr>
        <p:style>
          <a:lnRef idx="3">
            <a:schemeClr val="accent6"/>
          </a:lnRef>
          <a:fillRef idx="0">
            <a:schemeClr val="accent6"/>
          </a:fillRef>
          <a:effectRef idx="2">
            <a:schemeClr val="accent6"/>
          </a:effectRef>
          <a:fontRef idx="minor">
            <a:schemeClr val="tx1"/>
          </a:fontRef>
        </p:style>
      </p:cxnSp>
      <p:cxnSp>
        <p:nvCxnSpPr>
          <p:cNvPr id="87" name="Curved Connector 86"/>
          <p:cNvCxnSpPr>
            <a:stCxn id="58" idx="3"/>
            <a:endCxn id="67" idx="1"/>
          </p:cNvCxnSpPr>
          <p:nvPr/>
        </p:nvCxnSpPr>
        <p:spPr>
          <a:xfrm flipV="1">
            <a:off x="7589837" y="5115490"/>
            <a:ext cx="304799" cy="7932"/>
          </a:xfrm>
          <a:prstGeom prst="curvedConnector3">
            <a:avLst>
              <a:gd name="adj1" fmla="val 50000"/>
            </a:avLst>
          </a:prstGeom>
          <a:ln w="38100">
            <a:solidFill>
              <a:schemeClr val="tx1">
                <a:alpha val="50000"/>
              </a:schemeClr>
            </a:solidFill>
            <a:tailEnd type="stealth" w="lg" len="lg"/>
          </a:ln>
        </p:spPr>
        <p:style>
          <a:lnRef idx="3">
            <a:schemeClr val="accent6"/>
          </a:lnRef>
          <a:fillRef idx="0">
            <a:schemeClr val="accent6"/>
          </a:fillRef>
          <a:effectRef idx="2">
            <a:schemeClr val="accent6"/>
          </a:effectRef>
          <a:fontRef idx="minor">
            <a:schemeClr val="tx1"/>
          </a:fontRef>
        </p:style>
      </p:cxnSp>
      <p:cxnSp>
        <p:nvCxnSpPr>
          <p:cNvPr id="90" name="Curved Connector 89"/>
          <p:cNvCxnSpPr>
            <a:stCxn id="67" idx="3"/>
            <a:endCxn id="63" idx="1"/>
          </p:cNvCxnSpPr>
          <p:nvPr/>
        </p:nvCxnSpPr>
        <p:spPr>
          <a:xfrm flipH="1">
            <a:off x="1183440" y="5115490"/>
            <a:ext cx="7602835" cy="939266"/>
          </a:xfrm>
          <a:prstGeom prst="curvedConnector5">
            <a:avLst>
              <a:gd name="adj1" fmla="val -3007"/>
              <a:gd name="adj2" fmla="val 50000"/>
              <a:gd name="adj3" fmla="val 103007"/>
            </a:avLst>
          </a:prstGeom>
          <a:ln w="38100">
            <a:solidFill>
              <a:schemeClr val="tx1">
                <a:alpha val="50000"/>
              </a:schemeClr>
            </a:solidFill>
            <a:tailEnd type="stealth" w="lg" len="lg"/>
          </a:ln>
        </p:spPr>
        <p:style>
          <a:lnRef idx="3">
            <a:schemeClr val="accent6"/>
          </a:lnRef>
          <a:fillRef idx="0">
            <a:schemeClr val="accent6"/>
          </a:fillRef>
          <a:effectRef idx="2">
            <a:schemeClr val="accent6"/>
          </a:effectRef>
          <a:fontRef idx="minor">
            <a:schemeClr val="tx1"/>
          </a:fontRef>
        </p:style>
      </p:cxnSp>
      <p:cxnSp>
        <p:nvCxnSpPr>
          <p:cNvPr id="92" name="Curved Connector 91"/>
          <p:cNvCxnSpPr>
            <a:stCxn id="63" idx="3"/>
            <a:endCxn id="64" idx="1"/>
          </p:cNvCxnSpPr>
          <p:nvPr/>
        </p:nvCxnSpPr>
        <p:spPr>
          <a:xfrm>
            <a:off x="2255838" y="6054756"/>
            <a:ext cx="228599" cy="517"/>
          </a:xfrm>
          <a:prstGeom prst="curvedConnector3">
            <a:avLst>
              <a:gd name="adj1" fmla="val 50000"/>
            </a:avLst>
          </a:prstGeom>
          <a:ln w="38100">
            <a:solidFill>
              <a:schemeClr val="tx1">
                <a:alpha val="50000"/>
              </a:schemeClr>
            </a:solidFill>
            <a:tailEnd type="stealth" w="lg" len="lg"/>
          </a:ln>
        </p:spPr>
        <p:style>
          <a:lnRef idx="3">
            <a:schemeClr val="accent6"/>
          </a:lnRef>
          <a:fillRef idx="0">
            <a:schemeClr val="accent6"/>
          </a:fillRef>
          <a:effectRef idx="2">
            <a:schemeClr val="accent6"/>
          </a:effectRef>
          <a:fontRef idx="minor">
            <a:schemeClr val="tx1"/>
          </a:fontRef>
        </p:style>
      </p:cxnSp>
      <p:cxnSp>
        <p:nvCxnSpPr>
          <p:cNvPr id="94" name="Curved Connector 93"/>
          <p:cNvCxnSpPr>
            <a:stCxn id="64" idx="3"/>
            <a:endCxn id="61" idx="1"/>
          </p:cNvCxnSpPr>
          <p:nvPr/>
        </p:nvCxnSpPr>
        <p:spPr>
          <a:xfrm>
            <a:off x="3565080" y="6055273"/>
            <a:ext cx="290957" cy="1"/>
          </a:xfrm>
          <a:prstGeom prst="curvedConnector3">
            <a:avLst>
              <a:gd name="adj1" fmla="val 50000"/>
            </a:avLst>
          </a:prstGeom>
          <a:ln w="38100">
            <a:solidFill>
              <a:schemeClr val="tx1">
                <a:alpha val="50000"/>
              </a:schemeClr>
            </a:solidFill>
            <a:tailEnd type="stealth" w="lg" len="lg"/>
          </a:ln>
        </p:spPr>
        <p:style>
          <a:lnRef idx="3">
            <a:schemeClr val="accent6"/>
          </a:lnRef>
          <a:fillRef idx="0">
            <a:schemeClr val="accent6"/>
          </a:fillRef>
          <a:effectRef idx="2">
            <a:schemeClr val="accent6"/>
          </a:effectRef>
          <a:fontRef idx="minor">
            <a:schemeClr val="tx1"/>
          </a:fontRef>
        </p:style>
      </p:cxnSp>
      <p:cxnSp>
        <p:nvCxnSpPr>
          <p:cNvPr id="97" name="Curved Connector 96"/>
          <p:cNvCxnSpPr>
            <a:stCxn id="61" idx="3"/>
            <a:endCxn id="103" idx="1"/>
          </p:cNvCxnSpPr>
          <p:nvPr/>
        </p:nvCxnSpPr>
        <p:spPr>
          <a:xfrm flipV="1">
            <a:off x="4881806" y="6044653"/>
            <a:ext cx="310662" cy="10621"/>
          </a:xfrm>
          <a:prstGeom prst="curvedConnector3">
            <a:avLst>
              <a:gd name="adj1" fmla="val 50000"/>
            </a:avLst>
          </a:prstGeom>
          <a:ln w="38100">
            <a:solidFill>
              <a:schemeClr val="tx1">
                <a:alpha val="50000"/>
              </a:schemeClr>
            </a:solidFill>
            <a:tailEnd type="stealth" w="lg" len="lg"/>
          </a:ln>
        </p:spPr>
        <p:style>
          <a:lnRef idx="3">
            <a:schemeClr val="accent6"/>
          </a:lnRef>
          <a:fillRef idx="0">
            <a:schemeClr val="accent6"/>
          </a:fillRef>
          <a:effectRef idx="2">
            <a:schemeClr val="accent6"/>
          </a:effectRef>
          <a:fontRef idx="minor">
            <a:schemeClr val="tx1"/>
          </a:fontRef>
        </p:style>
      </p:cxnSp>
      <p:cxnSp>
        <p:nvCxnSpPr>
          <p:cNvPr id="98" name="Curved Connector 97"/>
          <p:cNvCxnSpPr>
            <a:stCxn id="59" idx="3"/>
            <a:endCxn id="102" idx="1"/>
          </p:cNvCxnSpPr>
          <p:nvPr/>
        </p:nvCxnSpPr>
        <p:spPr>
          <a:xfrm>
            <a:off x="7589837" y="6031707"/>
            <a:ext cx="304800" cy="12700"/>
          </a:xfrm>
          <a:prstGeom prst="curvedConnector3">
            <a:avLst>
              <a:gd name="adj1" fmla="val 50000"/>
            </a:avLst>
          </a:prstGeom>
          <a:ln w="38100">
            <a:solidFill>
              <a:schemeClr val="tx1">
                <a:alpha val="50000"/>
              </a:schemeClr>
            </a:solidFill>
            <a:tailEnd type="stealth" w="lg" len="lg"/>
          </a:ln>
        </p:spPr>
        <p:style>
          <a:lnRef idx="3">
            <a:schemeClr val="accent6"/>
          </a:lnRef>
          <a:fillRef idx="0">
            <a:schemeClr val="accent6"/>
          </a:fillRef>
          <a:effectRef idx="2">
            <a:schemeClr val="accent6"/>
          </a:effectRef>
          <a:fontRef idx="minor">
            <a:schemeClr val="tx1"/>
          </a:fontRef>
        </p:style>
      </p:cxnSp>
      <p:cxnSp>
        <p:nvCxnSpPr>
          <p:cNvPr id="99" name="Curved Connector 98"/>
          <p:cNvCxnSpPr/>
          <p:nvPr/>
        </p:nvCxnSpPr>
        <p:spPr>
          <a:xfrm rot="10800000" flipH="1" flipV="1">
            <a:off x="579436" y="4811462"/>
            <a:ext cx="697368" cy="269898"/>
          </a:xfrm>
          <a:prstGeom prst="curvedConnector3">
            <a:avLst>
              <a:gd name="adj1" fmla="val 60335"/>
            </a:avLst>
          </a:prstGeom>
          <a:ln w="38100">
            <a:solidFill>
              <a:schemeClr val="tx1">
                <a:alpha val="50000"/>
              </a:schemeClr>
            </a:solidFill>
            <a:tailEnd type="stealth" w="lg" len="lg"/>
          </a:ln>
        </p:spPr>
        <p:style>
          <a:lnRef idx="3">
            <a:schemeClr val="accent6"/>
          </a:lnRef>
          <a:fillRef idx="0">
            <a:schemeClr val="accent6"/>
          </a:fillRef>
          <a:effectRef idx="2">
            <a:schemeClr val="accent6"/>
          </a:effectRef>
          <a:fontRef idx="minor">
            <a:schemeClr val="tx1"/>
          </a:fontRef>
        </p:style>
      </p:cxnSp>
      <p:sp>
        <p:nvSpPr>
          <p:cNvPr id="100" name="Rounded Rectangle 99"/>
          <p:cNvSpPr/>
          <p:nvPr/>
        </p:nvSpPr>
        <p:spPr>
          <a:xfrm>
            <a:off x="1183439" y="4843482"/>
            <a:ext cx="1072399" cy="544019"/>
          </a:xfrm>
          <a:prstGeom prst="roundRect">
            <a:avLst/>
          </a:prstGeom>
          <a:solidFill>
            <a:schemeClr val="accent1">
              <a:lumMod val="60000"/>
              <a:lumOff val="40000"/>
              <a:alpha val="76000"/>
            </a:schemeClr>
          </a:solidFill>
          <a:effectLst>
            <a:reflection blurRad="1270000" stA="45000" endPos="65000" dist="508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lIns="93278" tIns="46639" rIns="93278" bIns="46639" rtlCol="0" anchor="ctr"/>
          <a:lstStyle/>
          <a:p>
            <a:pPr algn="ctr"/>
            <a:r>
              <a:rPr lang="nb-NO" sz="1100" dirty="0">
                <a:solidFill>
                  <a:schemeClr val="accent1">
                    <a:lumMod val="75000"/>
                  </a:schemeClr>
                </a:solidFill>
              </a:rPr>
              <a:t>Parse Documents</a:t>
            </a:r>
            <a:endParaRPr lang="en-US" sz="1100" dirty="0">
              <a:solidFill>
                <a:schemeClr val="accent1">
                  <a:lumMod val="75000"/>
                </a:schemeClr>
              </a:solidFill>
            </a:endParaRPr>
          </a:p>
        </p:txBody>
      </p:sp>
      <p:cxnSp>
        <p:nvCxnSpPr>
          <p:cNvPr id="101" name="Curved Connector 100"/>
          <p:cNvCxnSpPr>
            <a:stCxn id="100" idx="3"/>
            <a:endCxn id="105" idx="1"/>
          </p:cNvCxnSpPr>
          <p:nvPr/>
        </p:nvCxnSpPr>
        <p:spPr>
          <a:xfrm>
            <a:off x="2255838" y="5115492"/>
            <a:ext cx="228599" cy="14761"/>
          </a:xfrm>
          <a:prstGeom prst="curvedConnector3">
            <a:avLst>
              <a:gd name="adj1" fmla="val 50000"/>
            </a:avLst>
          </a:prstGeom>
          <a:ln w="38100">
            <a:solidFill>
              <a:schemeClr val="tx1">
                <a:alpha val="50000"/>
              </a:schemeClr>
            </a:solidFill>
            <a:tailEnd type="stealth" w="lg" len="lg"/>
          </a:ln>
        </p:spPr>
        <p:style>
          <a:lnRef idx="3">
            <a:schemeClr val="accent6"/>
          </a:lnRef>
          <a:fillRef idx="0">
            <a:schemeClr val="accent6"/>
          </a:fillRef>
          <a:effectRef idx="2">
            <a:schemeClr val="accent6"/>
          </a:effectRef>
          <a:fontRef idx="minor">
            <a:schemeClr val="tx1"/>
          </a:fontRef>
        </p:style>
      </p:cxnSp>
      <p:sp>
        <p:nvSpPr>
          <p:cNvPr id="102" name="Rounded Rectangle 101"/>
          <p:cNvSpPr/>
          <p:nvPr/>
        </p:nvSpPr>
        <p:spPr>
          <a:xfrm>
            <a:off x="7894637" y="5760380"/>
            <a:ext cx="891638" cy="542654"/>
          </a:xfrm>
          <a:prstGeom prst="roundRect">
            <a:avLst/>
          </a:prstGeom>
          <a:solidFill>
            <a:schemeClr val="accent1">
              <a:lumMod val="60000"/>
              <a:lumOff val="40000"/>
              <a:alpha val="76000"/>
            </a:schemeClr>
          </a:solidFill>
          <a:effectLst>
            <a:reflection blurRad="1270000" stA="45000" endPos="65000" dist="508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lIns="93278" tIns="46639" rIns="93278" bIns="46639" rtlCol="0" anchor="ctr"/>
          <a:lstStyle/>
          <a:p>
            <a:pPr algn="ctr"/>
            <a:r>
              <a:rPr lang="nb-NO" sz="1100" dirty="0" smtClean="0">
                <a:solidFill>
                  <a:schemeClr val="accent1">
                    <a:lumMod val="75000"/>
                  </a:schemeClr>
                </a:solidFill>
              </a:rPr>
              <a:t>Analytics</a:t>
            </a:r>
            <a:endParaRPr lang="en-US" sz="1100" dirty="0">
              <a:solidFill>
                <a:schemeClr val="accent1">
                  <a:lumMod val="75000"/>
                </a:schemeClr>
              </a:solidFill>
            </a:endParaRPr>
          </a:p>
        </p:txBody>
      </p:sp>
      <p:sp>
        <p:nvSpPr>
          <p:cNvPr id="103" name="Rounded Rectangle 102"/>
          <p:cNvSpPr/>
          <p:nvPr/>
        </p:nvSpPr>
        <p:spPr>
          <a:xfrm>
            <a:off x="5192468" y="5772643"/>
            <a:ext cx="1025769" cy="544019"/>
          </a:xfrm>
          <a:prstGeom prst="roundRect">
            <a:avLst/>
          </a:prstGeom>
          <a:solidFill>
            <a:schemeClr val="accent1">
              <a:lumMod val="60000"/>
              <a:lumOff val="40000"/>
              <a:alpha val="76000"/>
            </a:schemeClr>
          </a:solidFill>
          <a:effectLst>
            <a:reflection blurRad="1270000" stA="45000" endPos="65000" dist="508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lIns="93278" tIns="46639" rIns="93278" bIns="46639" rtlCol="0" anchor="ctr"/>
          <a:lstStyle/>
          <a:p>
            <a:pPr algn="ctr"/>
            <a:r>
              <a:rPr lang="nb-NO" sz="1100" dirty="0">
                <a:solidFill>
                  <a:schemeClr val="accent1">
                    <a:lumMod val="75000"/>
                  </a:schemeClr>
                </a:solidFill>
              </a:rPr>
              <a:t>Metadata Extration</a:t>
            </a:r>
            <a:endParaRPr lang="en-US" sz="1100" dirty="0">
              <a:solidFill>
                <a:schemeClr val="accent1">
                  <a:lumMod val="75000"/>
                </a:schemeClr>
              </a:solidFill>
            </a:endParaRPr>
          </a:p>
        </p:txBody>
      </p:sp>
      <p:cxnSp>
        <p:nvCxnSpPr>
          <p:cNvPr id="104" name="Curved Connector 103"/>
          <p:cNvCxnSpPr>
            <a:stCxn id="103" idx="3"/>
            <a:endCxn id="59" idx="1"/>
          </p:cNvCxnSpPr>
          <p:nvPr/>
        </p:nvCxnSpPr>
        <p:spPr>
          <a:xfrm flipV="1">
            <a:off x="6218237" y="6031707"/>
            <a:ext cx="304799" cy="12946"/>
          </a:xfrm>
          <a:prstGeom prst="curvedConnector3">
            <a:avLst>
              <a:gd name="adj1" fmla="val 50000"/>
            </a:avLst>
          </a:prstGeom>
          <a:ln w="38100">
            <a:solidFill>
              <a:schemeClr val="tx1">
                <a:alpha val="50000"/>
              </a:schemeClr>
            </a:solidFill>
            <a:tailEnd type="stealth" w="lg" len="lg"/>
          </a:ln>
        </p:spPr>
        <p:style>
          <a:lnRef idx="3">
            <a:schemeClr val="accent6"/>
          </a:lnRef>
          <a:fillRef idx="0">
            <a:schemeClr val="accent6"/>
          </a:fillRef>
          <a:effectRef idx="2">
            <a:schemeClr val="accent6"/>
          </a:effectRef>
          <a:fontRef idx="minor">
            <a:schemeClr val="tx1"/>
          </a:fontRef>
        </p:style>
      </p:cxnSp>
      <p:sp>
        <p:nvSpPr>
          <p:cNvPr id="105" name="Rounded Rectangle 104"/>
          <p:cNvSpPr/>
          <p:nvPr/>
        </p:nvSpPr>
        <p:spPr>
          <a:xfrm>
            <a:off x="2484437" y="4858243"/>
            <a:ext cx="1080643" cy="544019"/>
          </a:xfrm>
          <a:prstGeom prst="roundRect">
            <a:avLst/>
          </a:prstGeom>
          <a:solidFill>
            <a:schemeClr val="accent1">
              <a:lumMod val="60000"/>
              <a:lumOff val="40000"/>
              <a:alpha val="76000"/>
            </a:schemeClr>
          </a:solidFill>
          <a:effectLst>
            <a:reflection blurRad="1270000" stA="45000" endPos="65000" dist="508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lIns="93278" tIns="46639" rIns="93278" bIns="46639" rtlCol="0" anchor="ctr"/>
          <a:lstStyle/>
          <a:p>
            <a:pPr algn="ctr"/>
            <a:r>
              <a:rPr lang="nb-NO" sz="1100" dirty="0" smtClean="0">
                <a:solidFill>
                  <a:schemeClr val="accent1">
                    <a:lumMod val="75000"/>
                  </a:schemeClr>
                </a:solidFill>
              </a:rPr>
              <a:t>Register crawled properties</a:t>
            </a:r>
            <a:endParaRPr lang="en-US" sz="1100" dirty="0">
              <a:solidFill>
                <a:schemeClr val="accent1">
                  <a:lumMod val="75000"/>
                </a:schemeClr>
              </a:solidFill>
            </a:endParaRPr>
          </a:p>
        </p:txBody>
      </p:sp>
      <p:cxnSp>
        <p:nvCxnSpPr>
          <p:cNvPr id="106" name="Curved Connector 105"/>
          <p:cNvCxnSpPr>
            <a:stCxn id="105" idx="3"/>
            <a:endCxn id="60" idx="1"/>
          </p:cNvCxnSpPr>
          <p:nvPr/>
        </p:nvCxnSpPr>
        <p:spPr>
          <a:xfrm flipV="1">
            <a:off x="3565080" y="5115491"/>
            <a:ext cx="290956" cy="14762"/>
          </a:xfrm>
          <a:prstGeom prst="curvedConnector3">
            <a:avLst>
              <a:gd name="adj1" fmla="val 50000"/>
            </a:avLst>
          </a:prstGeom>
          <a:ln w="38100">
            <a:solidFill>
              <a:schemeClr val="tx1">
                <a:alpha val="50000"/>
              </a:schemeClr>
            </a:solidFill>
            <a:tailEnd type="stealth" w="lg" len="lg"/>
          </a:ln>
        </p:spPr>
        <p:style>
          <a:lnRef idx="3">
            <a:schemeClr val="accent6"/>
          </a:lnRef>
          <a:fillRef idx="0">
            <a:schemeClr val="accent6"/>
          </a:fillRef>
          <a:effectRef idx="2">
            <a:schemeClr val="accent6"/>
          </a:effectRef>
          <a:fontRef idx="minor">
            <a:schemeClr val="tx1"/>
          </a:fontRef>
        </p:style>
      </p:cxnSp>
      <p:cxnSp>
        <p:nvCxnSpPr>
          <p:cNvPr id="107" name="Curved Connector 106"/>
          <p:cNvCxnSpPr/>
          <p:nvPr/>
        </p:nvCxnSpPr>
        <p:spPr>
          <a:xfrm>
            <a:off x="8786275" y="5115490"/>
            <a:ext cx="695310" cy="12690"/>
          </a:xfrm>
          <a:prstGeom prst="curvedConnector3">
            <a:avLst>
              <a:gd name="adj1" fmla="val 50000"/>
            </a:avLst>
          </a:prstGeom>
          <a:ln w="38100">
            <a:solidFill>
              <a:schemeClr val="tx1">
                <a:alpha val="50000"/>
              </a:schemeClr>
            </a:solidFill>
            <a:prstDash val="sysDot"/>
            <a:headEnd type="stealth" w="lg" len="lg"/>
            <a:tailEnd type="stealth" w="lg" len="lg"/>
          </a:ln>
        </p:spPr>
        <p:style>
          <a:lnRef idx="3">
            <a:schemeClr val="accent6"/>
          </a:lnRef>
          <a:fillRef idx="0">
            <a:schemeClr val="accent6"/>
          </a:fillRef>
          <a:effectRef idx="2">
            <a:schemeClr val="accent6"/>
          </a:effectRef>
          <a:fontRef idx="minor">
            <a:schemeClr val="tx1"/>
          </a:fontRef>
        </p:style>
      </p:cxnSp>
    </p:spTree>
    <p:extLst>
      <p:ext uri="{BB962C8B-B14F-4D97-AF65-F5344CB8AC3E}">
        <p14:creationId xmlns:p14="http://schemas.microsoft.com/office/powerpoint/2010/main" val="1116029365"/>
      </p:ext>
    </p:extLst>
  </p:cSld>
  <p:clrMapOvr>
    <a:masterClrMapping/>
  </p:clrMapOvr>
  <p:transition>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Rectangle 39"/>
          <p:cNvSpPr/>
          <p:nvPr/>
        </p:nvSpPr>
        <p:spPr>
          <a:xfrm>
            <a:off x="8484961" y="3502063"/>
            <a:ext cx="1848077" cy="136679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93063" tIns="46532" rIns="93063" bIns="93063" rtlCol="0" anchor="b" anchorCtr="0"/>
          <a:lstStyle/>
          <a:p>
            <a:pPr defTabSz="930521"/>
            <a:r>
              <a:rPr lang="en-US" sz="1600" dirty="0">
                <a:solidFill>
                  <a:schemeClr val="bg1">
                    <a:alpha val="99000"/>
                  </a:schemeClr>
                </a:solidFill>
              </a:rPr>
              <a:t>Index</a:t>
            </a:r>
          </a:p>
        </p:txBody>
      </p:sp>
      <p:sp>
        <p:nvSpPr>
          <p:cNvPr id="38" name="Rectangle 37"/>
          <p:cNvSpPr/>
          <p:nvPr/>
        </p:nvSpPr>
        <p:spPr bwMode="auto">
          <a:xfrm>
            <a:off x="3922482" y="3502063"/>
            <a:ext cx="4048354" cy="13668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93063" tIns="46532" rIns="93063" bIns="93063" rtlCol="0" anchor="b" anchorCtr="0"/>
          <a:lstStyle/>
          <a:p>
            <a:pPr defTabSz="930521"/>
            <a:r>
              <a:rPr lang="nb-NO" sz="1600" dirty="0">
                <a:solidFill>
                  <a:schemeClr val="bg1">
                    <a:alpha val="99000"/>
                  </a:schemeClr>
                </a:solidFill>
              </a:rPr>
              <a:t>Content Processing</a:t>
            </a:r>
            <a:endParaRPr lang="en-US" sz="1600" dirty="0">
              <a:solidFill>
                <a:schemeClr val="bg1">
                  <a:alpha val="99000"/>
                </a:schemeClr>
              </a:solidFill>
            </a:endParaRPr>
          </a:p>
        </p:txBody>
      </p:sp>
      <p:sp>
        <p:nvSpPr>
          <p:cNvPr id="3" name="Title 2"/>
          <p:cNvSpPr>
            <a:spLocks noGrp="1"/>
          </p:cNvSpPr>
          <p:nvPr>
            <p:ph type="title"/>
          </p:nvPr>
        </p:nvSpPr>
        <p:spPr/>
        <p:txBody>
          <a:bodyPr/>
          <a:lstStyle/>
          <a:p>
            <a:r>
              <a:rPr lang="nb-NO" dirty="0" smtClean="0"/>
              <a:t>Content enrichment web service</a:t>
            </a:r>
            <a:endParaRPr lang="en-US" dirty="0"/>
          </a:p>
        </p:txBody>
      </p:sp>
      <p:sp>
        <p:nvSpPr>
          <p:cNvPr id="6" name="Footer Placeholder 5"/>
          <p:cNvSpPr>
            <a:spLocks noGrp="1"/>
          </p:cNvSpPr>
          <p:nvPr>
            <p:ph type="ftr" sz="quarter" idx="3"/>
          </p:nvPr>
        </p:nvSpPr>
        <p:spPr/>
        <p:txBody>
          <a:bodyPr/>
          <a:lstStyle/>
          <a:p>
            <a:pPr algn="l"/>
            <a:r>
              <a:rPr lang="en-US" smtClean="0"/>
              <a:t>MICROSOFT CONFIDENTIAL</a:t>
            </a:r>
            <a:endParaRPr lang="en-US" dirty="0"/>
          </a:p>
        </p:txBody>
      </p:sp>
      <p:sp>
        <p:nvSpPr>
          <p:cNvPr id="7" name="Rectangle 2"/>
          <p:cNvSpPr>
            <a:spLocks noChangeArrowheads="1"/>
          </p:cNvSpPr>
          <p:nvPr/>
        </p:nvSpPr>
        <p:spPr bwMode="auto">
          <a:xfrm>
            <a:off x="0" y="-198866"/>
            <a:ext cx="241534" cy="3977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119567" tIns="59783" rIns="119567" bIns="59783" numCol="1" anchor="ctr" anchorCtr="0" compatLnSpc="1">
            <a:prstTxWarp prst="textNoShape">
              <a:avLst/>
            </a:prstTxWarp>
            <a:spAutoFit/>
          </a:bodyPr>
          <a:lstStyle/>
          <a:p>
            <a:endParaRPr lang="en-US"/>
          </a:p>
        </p:txBody>
      </p:sp>
      <p:cxnSp>
        <p:nvCxnSpPr>
          <p:cNvPr id="41" name="Straight Arrow Connector 40"/>
          <p:cNvCxnSpPr/>
          <p:nvPr/>
        </p:nvCxnSpPr>
        <p:spPr>
          <a:xfrm>
            <a:off x="2798981" y="5722351"/>
            <a:ext cx="850753"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42" name="TextBox 41"/>
          <p:cNvSpPr txBox="1"/>
          <p:nvPr/>
        </p:nvSpPr>
        <p:spPr>
          <a:xfrm>
            <a:off x="1182198" y="5132359"/>
            <a:ext cx="1876685" cy="982508"/>
          </a:xfrm>
          <a:prstGeom prst="rect">
            <a:avLst/>
          </a:prstGeom>
          <a:noFill/>
        </p:spPr>
        <p:txBody>
          <a:bodyPr wrap="square" lIns="119567" tIns="59783" rIns="119567" bIns="59783" rtlCol="0">
            <a:spAutoFit/>
          </a:bodyPr>
          <a:lstStyle/>
          <a:p>
            <a:r>
              <a:rPr lang="nb-NO" sz="1400" dirty="0"/>
              <a:t>1. Configure schema</a:t>
            </a:r>
          </a:p>
          <a:p>
            <a:r>
              <a:rPr lang="nb-NO" sz="1400" dirty="0"/>
              <a:t>2. Configure web service client</a:t>
            </a:r>
          </a:p>
          <a:p>
            <a:r>
              <a:rPr lang="nb-NO" sz="1400" dirty="0"/>
              <a:t>3. Start Crawl</a:t>
            </a:r>
            <a:endParaRPr lang="en-US" sz="1400" dirty="0"/>
          </a:p>
        </p:txBody>
      </p:sp>
      <p:sp>
        <p:nvSpPr>
          <p:cNvPr id="30" name="Rounded Rectangle 29"/>
          <p:cNvSpPr/>
          <p:nvPr/>
        </p:nvSpPr>
        <p:spPr>
          <a:xfrm>
            <a:off x="4846638" y="4058820"/>
            <a:ext cx="310912" cy="170539"/>
          </a:xfrm>
          <a:prstGeom prst="roundRect">
            <a:avLst/>
          </a:prstGeom>
          <a:solidFill>
            <a:schemeClr val="accent1">
              <a:lumMod val="60000"/>
              <a:lumOff val="40000"/>
              <a:alpha val="76000"/>
            </a:schemeClr>
          </a:solidFill>
          <a:effectLst>
            <a:reflection blurRad="1270000" stA="45000" endPos="65000" dist="508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lIns="93278" tIns="46639" rIns="93278" bIns="46639" rtlCol="0" anchor="ctr"/>
          <a:lstStyle/>
          <a:p>
            <a:pPr algn="ctr"/>
            <a:endParaRPr lang="en-US" sz="1100">
              <a:solidFill>
                <a:schemeClr val="accent1">
                  <a:lumMod val="75000"/>
                </a:schemeClr>
              </a:solidFill>
            </a:endParaRPr>
          </a:p>
        </p:txBody>
      </p:sp>
      <p:sp>
        <p:nvSpPr>
          <p:cNvPr id="33" name="Rounded Rectangle 32"/>
          <p:cNvSpPr/>
          <p:nvPr/>
        </p:nvSpPr>
        <p:spPr>
          <a:xfrm>
            <a:off x="5691923" y="4059740"/>
            <a:ext cx="310912" cy="170539"/>
          </a:xfrm>
          <a:prstGeom prst="roundRect">
            <a:avLst/>
          </a:prstGeom>
          <a:solidFill>
            <a:schemeClr val="accent1">
              <a:lumMod val="60000"/>
              <a:lumOff val="40000"/>
              <a:alpha val="76000"/>
            </a:schemeClr>
          </a:solidFill>
          <a:effectLst>
            <a:reflection blurRad="1270000" stA="45000" endPos="65000" dist="508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lIns="93278" tIns="46639" rIns="93278" bIns="46639" rtlCol="0" anchor="ctr"/>
          <a:lstStyle/>
          <a:p>
            <a:pPr algn="ctr"/>
            <a:endParaRPr lang="en-US" sz="1100">
              <a:solidFill>
                <a:schemeClr val="accent1">
                  <a:lumMod val="75000"/>
                </a:schemeClr>
              </a:solidFill>
            </a:endParaRPr>
          </a:p>
        </p:txBody>
      </p:sp>
      <p:sp>
        <p:nvSpPr>
          <p:cNvPr id="8" name="Smiley Face 7"/>
          <p:cNvSpPr/>
          <p:nvPr/>
        </p:nvSpPr>
        <p:spPr>
          <a:xfrm>
            <a:off x="307479" y="5738987"/>
            <a:ext cx="621824" cy="559562"/>
          </a:xfrm>
          <a:prstGeom prst="smileyFace">
            <a:avLst/>
          </a:prstGeom>
        </p:spPr>
        <p:style>
          <a:lnRef idx="2">
            <a:schemeClr val="accent1">
              <a:shade val="50000"/>
            </a:schemeClr>
          </a:lnRef>
          <a:fillRef idx="1">
            <a:schemeClr val="accent1"/>
          </a:fillRef>
          <a:effectRef idx="0">
            <a:schemeClr val="accent1"/>
          </a:effectRef>
          <a:fontRef idx="minor">
            <a:schemeClr val="lt1"/>
          </a:fontRef>
        </p:style>
        <p:txBody>
          <a:bodyPr lIns="119567" tIns="59783" rIns="119567" bIns="59783" rtlCol="0" anchor="ctr"/>
          <a:lstStyle/>
          <a:p>
            <a:pPr algn="ctr"/>
            <a:endParaRPr lang="en-US"/>
          </a:p>
        </p:txBody>
      </p:sp>
      <p:sp>
        <p:nvSpPr>
          <p:cNvPr id="13" name="TextBox 12"/>
          <p:cNvSpPr txBox="1"/>
          <p:nvPr/>
        </p:nvSpPr>
        <p:spPr>
          <a:xfrm>
            <a:off x="0" y="6298549"/>
            <a:ext cx="1557103" cy="366955"/>
          </a:xfrm>
          <a:prstGeom prst="rect">
            <a:avLst/>
          </a:prstGeom>
          <a:noFill/>
        </p:spPr>
        <p:txBody>
          <a:bodyPr wrap="square" lIns="119567" tIns="59783" rIns="119567" bIns="59783" rtlCol="0">
            <a:spAutoFit/>
          </a:bodyPr>
          <a:lstStyle/>
          <a:p>
            <a:pPr algn="ctr"/>
            <a:r>
              <a:rPr lang="nb-NO" sz="1600" dirty="0"/>
              <a:t>Farm Admin</a:t>
            </a:r>
            <a:endParaRPr lang="en-US" sz="1600" dirty="0"/>
          </a:p>
        </p:txBody>
      </p:sp>
      <p:sp>
        <p:nvSpPr>
          <p:cNvPr id="16" name="Folded Corner 15"/>
          <p:cNvSpPr/>
          <p:nvPr/>
        </p:nvSpPr>
        <p:spPr>
          <a:xfrm>
            <a:off x="3922481" y="5132360"/>
            <a:ext cx="7477355" cy="1762464"/>
          </a:xfrm>
          <a:prstGeom prst="foldedCorner">
            <a:avLst/>
          </a:prstGeom>
          <a:noFill/>
        </p:spPr>
        <p:style>
          <a:lnRef idx="2">
            <a:schemeClr val="accent1">
              <a:shade val="50000"/>
            </a:schemeClr>
          </a:lnRef>
          <a:fillRef idx="1">
            <a:schemeClr val="accent1"/>
          </a:fillRef>
          <a:effectRef idx="0">
            <a:schemeClr val="accent1"/>
          </a:effectRef>
          <a:fontRef idx="minor">
            <a:schemeClr val="lt1"/>
          </a:fontRef>
        </p:style>
        <p:txBody>
          <a:bodyPr lIns="119567" tIns="59783" rIns="119567" bIns="59783" rtlCol="0" anchor="ctr"/>
          <a:lstStyle/>
          <a:p>
            <a:pPr marL="224188" indent="-224188">
              <a:buFont typeface="Arial" pitchFamily="34" charset="0"/>
              <a:buChar char="•"/>
            </a:pPr>
            <a:endParaRPr lang="nb-NO" dirty="0">
              <a:solidFill>
                <a:schemeClr val="accent5">
                  <a:lumMod val="75000"/>
                </a:schemeClr>
              </a:solidFill>
            </a:endParaRPr>
          </a:p>
          <a:p>
            <a:pPr marL="224188" indent="-224188">
              <a:buFont typeface="Arial" pitchFamily="34" charset="0"/>
              <a:buChar char="•"/>
            </a:pPr>
            <a:r>
              <a:rPr lang="nb-NO" b="1" dirty="0" smtClean="0">
                <a:solidFill>
                  <a:schemeClr val="bg1">
                    <a:lumMod val="65000"/>
                  </a:schemeClr>
                </a:solidFill>
              </a:rPr>
              <a:t>Endpoint: </a:t>
            </a:r>
            <a:r>
              <a:rPr lang="nb-NO" dirty="0" smtClean="0">
                <a:solidFill>
                  <a:schemeClr val="bg1">
                    <a:lumMod val="65000"/>
                  </a:schemeClr>
                </a:solidFill>
              </a:rPr>
              <a:t>«</a:t>
            </a:r>
            <a:r>
              <a:rPr lang="nb-NO" dirty="0" smtClean="0">
                <a:solidFill>
                  <a:srgbClr val="FFC000"/>
                </a:solidFill>
              </a:rPr>
              <a:t>http://localhost:833/ContosoFood.svc</a:t>
            </a:r>
            <a:r>
              <a:rPr lang="nb-NO" dirty="0" smtClean="0">
                <a:solidFill>
                  <a:schemeClr val="bg1">
                    <a:lumMod val="65000"/>
                  </a:schemeClr>
                </a:solidFill>
              </a:rPr>
              <a:t>»</a:t>
            </a:r>
            <a:endParaRPr lang="nb-NO" dirty="0">
              <a:solidFill>
                <a:schemeClr val="bg1">
                  <a:lumMod val="65000"/>
                </a:schemeClr>
              </a:solidFill>
            </a:endParaRPr>
          </a:p>
          <a:p>
            <a:pPr marL="224188" indent="-224188">
              <a:buFont typeface="Arial" pitchFamily="34" charset="0"/>
              <a:buChar char="•"/>
            </a:pPr>
            <a:r>
              <a:rPr lang="nb-NO" b="1" dirty="0" smtClean="0">
                <a:solidFill>
                  <a:schemeClr val="bg1">
                    <a:lumMod val="65000"/>
                  </a:schemeClr>
                </a:solidFill>
              </a:rPr>
              <a:t>Input managed properties: </a:t>
            </a:r>
            <a:r>
              <a:rPr lang="nb-NO" b="1" dirty="0" smtClean="0">
                <a:solidFill>
                  <a:schemeClr val="accent2"/>
                </a:solidFill>
              </a:rPr>
              <a:t>RecipeDescription</a:t>
            </a:r>
            <a:endParaRPr lang="nb-NO" dirty="0">
              <a:solidFill>
                <a:schemeClr val="accent2"/>
              </a:solidFill>
            </a:endParaRPr>
          </a:p>
          <a:p>
            <a:pPr marL="224188" indent="-224188">
              <a:buFont typeface="Arial" pitchFamily="34" charset="0"/>
              <a:buChar char="•"/>
            </a:pPr>
            <a:r>
              <a:rPr lang="nb-NO" b="1" dirty="0">
                <a:solidFill>
                  <a:schemeClr val="bg1">
                    <a:lumMod val="65000"/>
                  </a:schemeClr>
                </a:solidFill>
              </a:rPr>
              <a:t>Output </a:t>
            </a:r>
            <a:r>
              <a:rPr lang="nb-NO" b="1" dirty="0" smtClean="0">
                <a:solidFill>
                  <a:schemeClr val="bg1">
                    <a:lumMod val="65000"/>
                  </a:schemeClr>
                </a:solidFill>
              </a:rPr>
              <a:t>managed properties: </a:t>
            </a:r>
            <a:r>
              <a:rPr lang="nb-NO" b="1" dirty="0">
                <a:solidFill>
                  <a:schemeClr val="accent2"/>
                </a:solidFill>
              </a:rPr>
              <a:t>RecipeC</a:t>
            </a:r>
            <a:r>
              <a:rPr lang="nb-NO" b="1" dirty="0" smtClean="0">
                <a:solidFill>
                  <a:schemeClr val="accent2"/>
                </a:solidFill>
              </a:rPr>
              <a:t>alories, Holidays, Servings</a:t>
            </a:r>
            <a:endParaRPr lang="nb-NO" dirty="0">
              <a:solidFill>
                <a:schemeClr val="accent2"/>
              </a:solidFill>
            </a:endParaRPr>
          </a:p>
          <a:p>
            <a:pPr marL="224188" indent="-224188">
              <a:buFont typeface="Arial" pitchFamily="34" charset="0"/>
              <a:buChar char="•"/>
            </a:pPr>
            <a:r>
              <a:rPr lang="nb-NO" b="1" dirty="0">
                <a:solidFill>
                  <a:schemeClr val="bg1">
                    <a:lumMod val="65000"/>
                  </a:schemeClr>
                </a:solidFill>
              </a:rPr>
              <a:t>Trigger expression: «</a:t>
            </a:r>
            <a:r>
              <a:rPr lang="nb-NO" b="1" dirty="0">
                <a:solidFill>
                  <a:schemeClr val="accent2"/>
                </a:solidFill>
              </a:rPr>
              <a:t>ContentSource = ‘ContosoFood</a:t>
            </a:r>
            <a:r>
              <a:rPr lang="nb-NO" b="1" dirty="0">
                <a:solidFill>
                  <a:srgbClr val="FFC000"/>
                </a:solidFill>
              </a:rPr>
              <a:t>’</a:t>
            </a:r>
            <a:r>
              <a:rPr lang="nb-NO" b="1" dirty="0">
                <a:solidFill>
                  <a:schemeClr val="bg1">
                    <a:lumMod val="65000"/>
                  </a:schemeClr>
                </a:solidFill>
              </a:rPr>
              <a:t>»</a:t>
            </a:r>
          </a:p>
          <a:p>
            <a:pPr marL="224188" indent="-224188">
              <a:buFont typeface="Arial" pitchFamily="34" charset="0"/>
              <a:buChar char="•"/>
            </a:pPr>
            <a:r>
              <a:rPr lang="nb-NO" b="1" dirty="0" smtClean="0">
                <a:solidFill>
                  <a:schemeClr val="bg1">
                    <a:lumMod val="65000"/>
                  </a:schemeClr>
                </a:solidFill>
              </a:rPr>
              <a:t>Failure Mode:</a:t>
            </a:r>
            <a:r>
              <a:rPr lang="nb-NO" dirty="0" smtClean="0">
                <a:solidFill>
                  <a:srgbClr val="FFC000"/>
                </a:solidFill>
              </a:rPr>
              <a:t>Error</a:t>
            </a:r>
          </a:p>
          <a:p>
            <a:pPr marL="224188" indent="-224188">
              <a:buFont typeface="Arial" pitchFamily="34" charset="0"/>
              <a:buChar char="•"/>
            </a:pPr>
            <a:r>
              <a:rPr lang="nb-NO" b="1" dirty="0" smtClean="0">
                <a:solidFill>
                  <a:schemeClr val="bg1">
                    <a:lumMod val="65000"/>
                  </a:schemeClr>
                </a:solidFill>
              </a:rPr>
              <a:t>DebugMode</a:t>
            </a:r>
            <a:r>
              <a:rPr lang="nb-NO" dirty="0" smtClean="0">
                <a:solidFill>
                  <a:schemeClr val="bg1">
                    <a:lumMod val="65000"/>
                  </a:schemeClr>
                </a:solidFill>
              </a:rPr>
              <a:t>: </a:t>
            </a:r>
            <a:r>
              <a:rPr lang="nb-NO" dirty="0" smtClean="0">
                <a:solidFill>
                  <a:srgbClr val="FFC000"/>
                </a:solidFill>
              </a:rPr>
              <a:t>False</a:t>
            </a:r>
            <a:endParaRPr lang="en-US" dirty="0">
              <a:solidFill>
                <a:srgbClr val="FFC000"/>
              </a:solidFill>
            </a:endParaRPr>
          </a:p>
        </p:txBody>
      </p:sp>
      <p:cxnSp>
        <p:nvCxnSpPr>
          <p:cNvPr id="19" name="Straight Arrow Connector 18"/>
          <p:cNvCxnSpPr/>
          <p:nvPr/>
        </p:nvCxnSpPr>
        <p:spPr>
          <a:xfrm flipV="1">
            <a:off x="5597061" y="2354262"/>
            <a:ext cx="11576" cy="1598323"/>
          </a:xfrm>
          <a:prstGeom prst="straightConnector1">
            <a:avLst/>
          </a:prstGeom>
          <a:ln w="38100">
            <a:solidFill>
              <a:schemeClr val="tx1">
                <a:alpha val="50000"/>
              </a:schemeClr>
            </a:solidFill>
            <a:prstDash val="sysDot"/>
            <a:headEnd type="stealth" w="lg" len="lg"/>
            <a:tailEnd type="none" w="lg" len="lg"/>
          </a:ln>
        </p:spPr>
        <p:style>
          <a:lnRef idx="3">
            <a:schemeClr val="accent6"/>
          </a:lnRef>
          <a:fillRef idx="0">
            <a:schemeClr val="accent6"/>
          </a:fillRef>
          <a:effectRef idx="2">
            <a:schemeClr val="accent6"/>
          </a:effectRef>
          <a:fontRef idx="minor">
            <a:schemeClr val="tx1"/>
          </a:fontRef>
        </p:style>
      </p:cxnSp>
      <p:pic>
        <p:nvPicPr>
          <p:cNvPr id="44" name="Picture 3" descr="C:\Users\torgeirh\AppData\Local\Microsoft\Windows\Temporary Internet Files\Content.IE5\5DHBHQBG\MC900442132[1].png"/>
          <p:cNvPicPr>
            <a:picLocks noChangeAspect="1" noChangeArrowheads="1"/>
          </p:cNvPicPr>
          <p:nvPr/>
        </p:nvPicPr>
        <p:blipFill>
          <a:blip r:embed="rId3" cstate="print">
            <a:extLst>
              <a:ext uri="{BEBA8EAE-BF5A-486C-A8C5-ECC9F3942E4B}">
                <a14:imgProps xmlns:a14="http://schemas.microsoft.com/office/drawing/2010/main">
                  <a14:imgLayer r:embed="rId4">
                    <a14:imgEffect>
                      <a14:saturation sat="0"/>
                    </a14:imgEffect>
                  </a14:imgLayer>
                </a14:imgProps>
              </a:ext>
              <a:ext uri="{28A0092B-C50C-407E-A947-70E740481C1C}">
                <a14:useLocalDpi xmlns:a14="http://schemas.microsoft.com/office/drawing/2010/main" val="0"/>
              </a:ext>
            </a:extLst>
          </a:blip>
          <a:srcRect/>
          <a:stretch>
            <a:fillRect/>
          </a:stretch>
        </p:blipFill>
        <p:spPr bwMode="auto">
          <a:xfrm>
            <a:off x="1108475" y="3954463"/>
            <a:ext cx="745201" cy="652822"/>
          </a:xfrm>
          <a:prstGeom prst="rect">
            <a:avLst/>
          </a:prstGeom>
          <a:noFill/>
          <a:extLst>
            <a:ext uri="{909E8E84-426E-40DD-AFC4-6F175D3DCCD1}">
              <a14:hiddenFill xmlns:a14="http://schemas.microsoft.com/office/drawing/2010/main">
                <a:solidFill>
                  <a:srgbClr val="FFFFFF"/>
                </a:solidFill>
              </a14:hiddenFill>
            </a:ext>
          </a:extLst>
        </p:spPr>
      </p:pic>
      <p:sp>
        <p:nvSpPr>
          <p:cNvPr id="46" name="Rectangle 45"/>
          <p:cNvSpPr/>
          <p:nvPr/>
        </p:nvSpPr>
        <p:spPr bwMode="auto">
          <a:xfrm>
            <a:off x="4694237" y="3954463"/>
            <a:ext cx="1600200" cy="380999"/>
          </a:xfrm>
          <a:prstGeom prst="rect">
            <a:avLst/>
          </a:prstGeom>
          <a:noFill/>
          <a:ln w="25400">
            <a:solidFill>
              <a:schemeClr val="accent1"/>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93274" tIns="46637" rIns="93274" bIns="46637" numCol="1" rtlCol="0" anchor="t" anchorCtr="0" compatLnSpc="1">
            <a:prstTxWarp prst="textNoShape">
              <a:avLst/>
            </a:prstTxWarp>
          </a:bodyPr>
          <a:lstStyle/>
          <a:p>
            <a:pPr algn="r" defTabSz="932472" fontAlgn="base">
              <a:spcBef>
                <a:spcPct val="0"/>
              </a:spcBef>
              <a:spcAft>
                <a:spcPct val="0"/>
              </a:spcAft>
            </a:pPr>
            <a:endParaRPr lang="en-US" sz="2000" dirty="0">
              <a:solidFill>
                <a:schemeClr val="accent2"/>
              </a:solidFill>
            </a:endParaRPr>
          </a:p>
        </p:txBody>
      </p:sp>
      <p:sp>
        <p:nvSpPr>
          <p:cNvPr id="47" name="Can 46"/>
          <p:cNvSpPr/>
          <p:nvPr/>
        </p:nvSpPr>
        <p:spPr bwMode="gray">
          <a:xfrm>
            <a:off x="2848569" y="5843510"/>
            <a:ext cx="924155" cy="645706"/>
          </a:xfrm>
          <a:prstGeom prst="can">
            <a:avLst>
              <a:gd name="adj" fmla="val 19322"/>
            </a:avLst>
          </a:prstGeom>
          <a:ln>
            <a:headEnd type="none" w="med" len="med"/>
            <a:tailEnd type="none" w="med" len="med"/>
          </a:ln>
        </p:spPr>
        <p:style>
          <a:lnRef idx="2">
            <a:schemeClr val="dk1">
              <a:shade val="50000"/>
            </a:schemeClr>
          </a:lnRef>
          <a:fillRef idx="1">
            <a:schemeClr val="dk1"/>
          </a:fillRef>
          <a:effectRef idx="0">
            <a:schemeClr val="dk1"/>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r>
              <a:rPr lang="en-US" sz="1400" dirty="0">
                <a:gradFill>
                  <a:gsLst>
                    <a:gs pos="0">
                      <a:srgbClr val="FFFFFF"/>
                    </a:gs>
                    <a:gs pos="100000">
                      <a:srgbClr val="FFFFFF"/>
                    </a:gs>
                  </a:gsLst>
                  <a:lin ang="5400000" scaled="0"/>
                </a:gradFill>
                <a:ea typeface="Segoe UI" pitchFamily="34" charset="0"/>
                <a:cs typeface="Segoe UI" pitchFamily="34" charset="0"/>
              </a:rPr>
              <a:t>ADMIN</a:t>
            </a:r>
          </a:p>
        </p:txBody>
      </p:sp>
      <p:cxnSp>
        <p:nvCxnSpPr>
          <p:cNvPr id="51" name="Curved Connector 50"/>
          <p:cNvCxnSpPr>
            <a:stCxn id="43" idx="3"/>
            <a:endCxn id="38" idx="1"/>
          </p:cNvCxnSpPr>
          <p:nvPr/>
        </p:nvCxnSpPr>
        <p:spPr>
          <a:xfrm flipV="1">
            <a:off x="2122714" y="4185463"/>
            <a:ext cx="1799768" cy="12700"/>
          </a:xfrm>
          <a:prstGeom prst="curvedConnector3">
            <a:avLst>
              <a:gd name="adj1" fmla="val 50000"/>
            </a:avLst>
          </a:prstGeom>
          <a:ln w="38100">
            <a:solidFill>
              <a:schemeClr val="tx1">
                <a:alpha val="50000"/>
              </a:schemeClr>
            </a:solidFill>
            <a:tailEnd type="stealth" w="lg" len="lg"/>
          </a:ln>
        </p:spPr>
        <p:style>
          <a:lnRef idx="3">
            <a:schemeClr val="accent6"/>
          </a:lnRef>
          <a:fillRef idx="0">
            <a:schemeClr val="accent6"/>
          </a:fillRef>
          <a:effectRef idx="2">
            <a:schemeClr val="accent6"/>
          </a:effectRef>
          <a:fontRef idx="minor">
            <a:schemeClr val="tx1"/>
          </a:fontRef>
        </p:style>
      </p:cxnSp>
      <p:cxnSp>
        <p:nvCxnSpPr>
          <p:cNvPr id="58" name="Curved Connector 57"/>
          <p:cNvCxnSpPr>
            <a:stCxn id="38" idx="3"/>
            <a:endCxn id="40" idx="1"/>
          </p:cNvCxnSpPr>
          <p:nvPr/>
        </p:nvCxnSpPr>
        <p:spPr>
          <a:xfrm>
            <a:off x="7970836" y="4185463"/>
            <a:ext cx="514125" cy="12700"/>
          </a:xfrm>
          <a:prstGeom prst="curvedConnector3">
            <a:avLst>
              <a:gd name="adj1" fmla="val 50000"/>
            </a:avLst>
          </a:prstGeom>
          <a:ln w="38100">
            <a:solidFill>
              <a:schemeClr val="tx1">
                <a:alpha val="50000"/>
              </a:schemeClr>
            </a:solidFill>
            <a:tailEnd type="stealth" w="lg" len="lg"/>
          </a:ln>
        </p:spPr>
        <p:style>
          <a:lnRef idx="3">
            <a:schemeClr val="accent6"/>
          </a:lnRef>
          <a:fillRef idx="0">
            <a:schemeClr val="accent6"/>
          </a:fillRef>
          <a:effectRef idx="2">
            <a:schemeClr val="accent6"/>
          </a:effectRef>
          <a:fontRef idx="minor">
            <a:schemeClr val="tx1"/>
          </a:fontRef>
        </p:style>
      </p:cxnSp>
      <p:pic>
        <p:nvPicPr>
          <p:cNvPr id="62" name="Picture 3" descr="C:\Users\torgeirh\AppData\Local\Microsoft\Windows\Temporary Internet Files\Content.IE5\5DHBHQBG\MC900442132[1].png"/>
          <p:cNvPicPr>
            <a:picLocks noChangeAspect="1" noChangeArrowheads="1"/>
          </p:cNvPicPr>
          <p:nvPr/>
        </p:nvPicPr>
        <p:blipFill>
          <a:blip r:embed="rId3" cstate="print">
            <a:duotone>
              <a:schemeClr val="accent5">
                <a:shade val="45000"/>
                <a:satMod val="135000"/>
              </a:schemeClr>
              <a:prstClr val="white"/>
            </a:duotone>
            <a:extLst>
              <a:ext uri="{BEBA8EAE-BF5A-486C-A8C5-ECC9F3942E4B}">
                <a14:imgProps xmlns:a14="http://schemas.microsoft.com/office/drawing/2010/main">
                  <a14:imgLayer r:embed="rId4">
                    <a14:imgEffect>
                      <a14:saturation sat="0"/>
                    </a14:imgEffect>
                  </a14:imgLayer>
                </a14:imgProps>
              </a:ext>
              <a:ext uri="{28A0092B-C50C-407E-A947-70E740481C1C}">
                <a14:useLocalDpi xmlns:a14="http://schemas.microsoft.com/office/drawing/2010/main" val="0"/>
              </a:ext>
            </a:extLst>
          </a:blip>
          <a:srcRect/>
          <a:stretch>
            <a:fillRect/>
          </a:stretch>
        </p:blipFill>
        <p:spPr bwMode="auto">
          <a:xfrm>
            <a:off x="778551" y="3952585"/>
            <a:ext cx="745201" cy="652822"/>
          </a:xfrm>
          <a:prstGeom prst="rect">
            <a:avLst/>
          </a:prstGeom>
          <a:noFill/>
          <a:extLst>
            <a:ext uri="{909E8E84-426E-40DD-AFC4-6F175D3DCCD1}">
              <a14:hiddenFill xmlns:a14="http://schemas.microsoft.com/office/drawing/2010/main">
                <a:solidFill>
                  <a:srgbClr val="FFFFFF"/>
                </a:solidFill>
              </a14:hiddenFill>
            </a:ext>
          </a:extLst>
        </p:spPr>
      </p:pic>
      <p:sp>
        <p:nvSpPr>
          <p:cNvPr id="65" name="Rounded Rectangle 64"/>
          <p:cNvSpPr/>
          <p:nvPr/>
        </p:nvSpPr>
        <p:spPr>
          <a:xfrm>
            <a:off x="5287384" y="4058819"/>
            <a:ext cx="310912" cy="170539"/>
          </a:xfrm>
          <a:prstGeom prst="roundRect">
            <a:avLst/>
          </a:prstGeom>
          <a:solidFill>
            <a:schemeClr val="accent1">
              <a:lumMod val="60000"/>
              <a:lumOff val="40000"/>
              <a:alpha val="76000"/>
            </a:schemeClr>
          </a:solidFill>
          <a:effectLst>
            <a:reflection blurRad="1270000" stA="45000" endPos="65000" dist="508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lIns="93278" tIns="46639" rIns="93278" bIns="46639" rtlCol="0" anchor="ctr"/>
          <a:lstStyle/>
          <a:p>
            <a:pPr algn="ctr"/>
            <a:endParaRPr lang="en-US" sz="1100">
              <a:solidFill>
                <a:schemeClr val="accent1">
                  <a:lumMod val="75000"/>
                </a:schemeClr>
              </a:solidFill>
            </a:endParaRPr>
          </a:p>
        </p:txBody>
      </p:sp>
      <p:sp>
        <p:nvSpPr>
          <p:cNvPr id="43" name="Rectangle 42"/>
          <p:cNvSpPr/>
          <p:nvPr/>
        </p:nvSpPr>
        <p:spPr>
          <a:xfrm>
            <a:off x="274637" y="3514763"/>
            <a:ext cx="1848077" cy="136679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93063" tIns="46532" rIns="93063" bIns="93063" rtlCol="0" anchor="b" anchorCtr="0"/>
          <a:lstStyle/>
          <a:p>
            <a:pPr defTabSz="930521"/>
            <a:r>
              <a:rPr lang="en-US" sz="1600" dirty="0">
                <a:solidFill>
                  <a:schemeClr val="bg1">
                    <a:alpha val="99000"/>
                  </a:schemeClr>
                </a:solidFill>
              </a:rPr>
              <a:t>Crawler</a:t>
            </a:r>
          </a:p>
        </p:txBody>
      </p:sp>
      <p:pic>
        <p:nvPicPr>
          <p:cNvPr id="72" name="Picture 3" descr="C:\Users\torgeirh\AppData\Local\Microsoft\Windows\Temporary Internet Files\Content.IE5\5DHBHQBG\MC900442132[1].png"/>
          <p:cNvPicPr>
            <a:picLocks noChangeAspect="1" noChangeArrowheads="1"/>
          </p:cNvPicPr>
          <p:nvPr/>
        </p:nvPicPr>
        <p:blipFill>
          <a:blip r:embed="rId3" cstate="print">
            <a:duotone>
              <a:schemeClr val="accent5">
                <a:shade val="45000"/>
                <a:satMod val="135000"/>
              </a:schemeClr>
              <a:prstClr val="white"/>
            </a:duotone>
            <a:extLst>
              <a:ext uri="{BEBA8EAE-BF5A-486C-A8C5-ECC9F3942E4B}">
                <a14:imgProps xmlns:a14="http://schemas.microsoft.com/office/drawing/2010/main">
                  <a14:imgLayer r:embed="rId4">
                    <a14:imgEffect>
                      <a14:saturation sat="0"/>
                    </a14:imgEffect>
                  </a14:imgLayer>
                </a14:imgProps>
              </a:ext>
              <a:ext uri="{28A0092B-C50C-407E-A947-70E740481C1C}">
                <a14:useLocalDpi xmlns:a14="http://schemas.microsoft.com/office/drawing/2010/main" val="0"/>
              </a:ext>
            </a:extLst>
          </a:blip>
          <a:srcRect/>
          <a:stretch>
            <a:fillRect/>
          </a:stretch>
        </p:blipFill>
        <p:spPr bwMode="auto">
          <a:xfrm>
            <a:off x="5002094" y="1475464"/>
            <a:ext cx="745201" cy="652822"/>
          </a:xfrm>
          <a:prstGeom prst="rect">
            <a:avLst/>
          </a:prstGeom>
          <a:noFill/>
          <a:extLst>
            <a:ext uri="{909E8E84-426E-40DD-AFC4-6F175D3DCCD1}">
              <a14:hiddenFill xmlns:a14="http://schemas.microsoft.com/office/drawing/2010/main">
                <a:solidFill>
                  <a:srgbClr val="FFFFFF"/>
                </a:solidFill>
              </a14:hiddenFill>
            </a:ext>
          </a:extLst>
        </p:spPr>
      </p:pic>
      <p:sp>
        <p:nvSpPr>
          <p:cNvPr id="9" name="Rectangle 8"/>
          <p:cNvSpPr/>
          <p:nvPr/>
        </p:nvSpPr>
        <p:spPr>
          <a:xfrm>
            <a:off x="3922482" y="1475464"/>
            <a:ext cx="2752955" cy="878798"/>
          </a:xfrm>
          <a:prstGeom prst="rect">
            <a:avLst/>
          </a:prstGeom>
          <a:solidFill>
            <a:schemeClr val="accent5"/>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nb-NO" sz="1400" dirty="0">
                <a:solidFill>
                  <a:schemeClr val="bg1"/>
                </a:solidFill>
              </a:rPr>
              <a:t>Contoso Food Web Service</a:t>
            </a:r>
            <a:endParaRPr lang="en-US" sz="1400" dirty="0">
              <a:solidFill>
                <a:schemeClr val="bg1"/>
              </a:solidFill>
            </a:endParaRPr>
          </a:p>
        </p:txBody>
      </p:sp>
      <p:cxnSp>
        <p:nvCxnSpPr>
          <p:cNvPr id="31" name="Straight Arrow Connector 30"/>
          <p:cNvCxnSpPr/>
          <p:nvPr/>
        </p:nvCxnSpPr>
        <p:spPr>
          <a:xfrm>
            <a:off x="5366295" y="2354262"/>
            <a:ext cx="13742" cy="1598323"/>
          </a:xfrm>
          <a:prstGeom prst="straightConnector1">
            <a:avLst/>
          </a:prstGeom>
          <a:ln w="38100">
            <a:solidFill>
              <a:schemeClr val="tx1">
                <a:alpha val="50000"/>
              </a:schemeClr>
            </a:solidFill>
            <a:prstDash val="sysDot"/>
            <a:headEnd type="stealth" w="lg" len="lg"/>
            <a:tailEnd type="none" w="lg" len="lg"/>
          </a:ln>
        </p:spPr>
        <p:style>
          <a:lnRef idx="3">
            <a:schemeClr val="accent6"/>
          </a:lnRef>
          <a:fillRef idx="0">
            <a:schemeClr val="accent6"/>
          </a:fillRef>
          <a:effectRef idx="2">
            <a:schemeClr val="accent6"/>
          </a:effectRef>
          <a:fontRef idx="minor">
            <a:schemeClr val="tx1"/>
          </a:fontRef>
        </p:style>
      </p:cxnSp>
    </p:spTree>
    <p:extLst>
      <p:ext uri="{BB962C8B-B14F-4D97-AF65-F5344CB8AC3E}">
        <p14:creationId xmlns:p14="http://schemas.microsoft.com/office/powerpoint/2010/main" val="35483264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1"/>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2"/>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8"/>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6"/>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4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42" presetClass="path" presetSubtype="0" accel="50000" decel="50000" fill="hold" nodeType="clickEffect">
                                  <p:stCondLst>
                                    <p:cond delay="0"/>
                                  </p:stCondLst>
                                  <p:childTnLst>
                                    <p:animMotion origin="layout" path="M 2.91188E-6 2.1122E-7 L 0.62018 0.00795 " pathEditMode="relative" rAng="0" ptsTypes="AA">
                                      <p:cBhvr>
                                        <p:cTn id="18" dur="2000" fill="hold"/>
                                        <p:tgtEl>
                                          <p:spTgt spid="44"/>
                                        </p:tgtEl>
                                        <p:attrNameLst>
                                          <p:attrName>ppt_x</p:attrName>
                                          <p:attrName>ppt_y</p:attrName>
                                        </p:attrNameLst>
                                      </p:cBhvr>
                                      <p:rCtr x="31009" y="386"/>
                                    </p:animMotion>
                                  </p:childTnLst>
                                </p:cTn>
                              </p:par>
                            </p:childTnLst>
                          </p:cTn>
                        </p:par>
                      </p:childTnLst>
                    </p:cTn>
                  </p:par>
                  <p:par>
                    <p:cTn id="19" fill="hold">
                      <p:stCondLst>
                        <p:cond delay="indefinite"/>
                      </p:stCondLst>
                      <p:childTnLst>
                        <p:par>
                          <p:cTn id="20" fill="hold">
                            <p:stCondLst>
                              <p:cond delay="0"/>
                            </p:stCondLst>
                            <p:childTnLst>
                              <p:par>
                                <p:cTn id="21" presetID="50" presetClass="path" presetSubtype="0" accel="50000" decel="50000" fill="hold" nodeType="clickEffect">
                                  <p:stCondLst>
                                    <p:cond delay="0"/>
                                  </p:stCondLst>
                                  <p:childTnLst>
                                    <p:animMotion origin="layout" path="M 0.03997 -0.05337 L 0.18978 -0.05337 C 0.25683 -0.05337 0.33971 -0.13649 0.33971 -0.20372 L 0.33971 -0.3543 " pathEditMode="relative" rAng="0" ptsTypes="FfFF">
                                      <p:cBhvr>
                                        <p:cTn id="22" dur="2000" fill="hold"/>
                                        <p:tgtEl>
                                          <p:spTgt spid="62"/>
                                        </p:tgtEl>
                                        <p:attrNameLst>
                                          <p:attrName>ppt_x</p:attrName>
                                          <p:attrName>ppt_y</p:attrName>
                                        </p:attrNameLst>
                                      </p:cBhvr>
                                      <p:rCtr x="14981" y="-15058"/>
                                    </p:animMotion>
                                  </p:childTnLst>
                                </p:cTn>
                              </p:par>
                            </p:childTnLst>
                          </p:cTn>
                        </p:par>
                      </p:childTnLst>
                    </p:cTn>
                  </p:par>
                  <p:par>
                    <p:cTn id="23" fill="hold">
                      <p:stCondLst>
                        <p:cond delay="indefinite"/>
                      </p:stCondLst>
                      <p:childTnLst>
                        <p:par>
                          <p:cTn id="24" fill="hold">
                            <p:stCondLst>
                              <p:cond delay="0"/>
                            </p:stCondLst>
                            <p:childTnLst>
                              <p:par>
                                <p:cTn id="25" presetID="50" presetClass="path" presetSubtype="0" accel="50000" decel="50000" fill="hold" nodeType="clickEffect">
                                  <p:stCondLst>
                                    <p:cond delay="0"/>
                                  </p:stCondLst>
                                  <p:childTnLst>
                                    <p:animMotion origin="layout" path="M -2.47765E-6 -4.0268E-6 L -2.47765E-6 0.17329 C -2.47765E-6 0.25074 0.08302 0.34568 0.15032 0.34568 L 0.30039 0.34568 " pathEditMode="relative" rAng="16200000" ptsTypes="FfFF">
                                      <p:cBhvr>
                                        <p:cTn id="26" dur="2000" fill="hold"/>
                                        <p:tgtEl>
                                          <p:spTgt spid="72"/>
                                        </p:tgtEl>
                                        <p:attrNameLst>
                                          <p:attrName>ppt_x</p:attrName>
                                          <p:attrName>ppt_y</p:attrName>
                                        </p:attrNameLst>
                                      </p:cBhvr>
                                      <p:rCtr x="15019" y="17284"/>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p:bldP spid="8" grpId="0" animBg="1"/>
      <p:bldP spid="16" grpId="0" animBg="1"/>
      <p:bldP spid="47"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31837" y="380501"/>
            <a:ext cx="9382125" cy="6296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extBox 1"/>
          <p:cNvSpPr txBox="1"/>
          <p:nvPr/>
        </p:nvSpPr>
        <p:spPr>
          <a:xfrm>
            <a:off x="8504237" y="4995631"/>
            <a:ext cx="2971800" cy="1625060"/>
          </a:xfrm>
          <a:prstGeom prst="rect">
            <a:avLst/>
          </a:prstGeom>
          <a:solidFill>
            <a:schemeClr val="bg1">
              <a:lumMod val="85000"/>
            </a:schemeClr>
          </a:solidFill>
        </p:spPr>
        <p:txBody>
          <a:bodyPr wrap="square" lIns="182880" tIns="146304" rIns="182880" bIns="146304" rtlCol="0">
            <a:spAutoFit/>
          </a:bodyPr>
          <a:lstStyle/>
          <a:p>
            <a:pPr>
              <a:lnSpc>
                <a:spcPct val="90000"/>
              </a:lnSpc>
              <a:spcAft>
                <a:spcPts val="600"/>
              </a:spcAft>
            </a:pPr>
            <a:r>
              <a:rPr lang="nb-NO" sz="2400" dirty="0" smtClean="0">
                <a:gradFill>
                  <a:gsLst>
                    <a:gs pos="2917">
                      <a:schemeClr val="tx1"/>
                    </a:gs>
                    <a:gs pos="30000">
                      <a:schemeClr val="tx1"/>
                    </a:gs>
                  </a:gsLst>
                  <a:lin ang="5400000" scaled="0"/>
                </a:gradFill>
              </a:rPr>
              <a:t>Average number of milliseconds spent on content enrichment</a:t>
            </a:r>
            <a:endParaRPr lang="en-US" sz="2400" dirty="0" err="1" smtClean="0">
              <a:gradFill>
                <a:gsLst>
                  <a:gs pos="2917">
                    <a:schemeClr val="tx1"/>
                  </a:gs>
                  <a:gs pos="30000">
                    <a:schemeClr val="tx1"/>
                  </a:gs>
                </a:gsLst>
                <a:lin ang="5400000" scaled="0"/>
              </a:gradFill>
            </a:endParaRPr>
          </a:p>
        </p:txBody>
      </p:sp>
      <p:sp>
        <p:nvSpPr>
          <p:cNvPr id="3" name="Isosceles Triangle 2"/>
          <p:cNvSpPr/>
          <p:nvPr/>
        </p:nvSpPr>
        <p:spPr bwMode="auto">
          <a:xfrm rot="16200000">
            <a:off x="7120207" y="5184547"/>
            <a:ext cx="1625060" cy="1247227"/>
          </a:xfrm>
          <a:prstGeom prst="triangle">
            <a:avLst/>
          </a:prstGeom>
          <a:solidFill>
            <a:schemeClr val="bg1">
              <a:lumMod val="85000"/>
            </a:schemeClr>
          </a:solidFill>
        </p:spPr>
        <p:txBody>
          <a:bodyPr wrap="square" lIns="182880" tIns="146304" rIns="182880" bIns="146304" rtlCol="0">
            <a:spAutoFit/>
          </a:bodyPr>
          <a:lstStyle/>
          <a:p>
            <a:pPr>
              <a:lnSpc>
                <a:spcPct val="90000"/>
              </a:lnSpc>
              <a:spcAft>
                <a:spcPts val="600"/>
              </a:spcAft>
            </a:pPr>
            <a:endParaRPr lang="en-US" sz="2400" dirty="0">
              <a:gradFill>
                <a:gsLst>
                  <a:gs pos="2917">
                    <a:schemeClr val="tx1"/>
                  </a:gs>
                  <a:gs pos="30000">
                    <a:schemeClr val="tx1"/>
                  </a:gs>
                </a:gsLst>
                <a:lin ang="5400000" scaled="0"/>
              </a:gradFill>
            </a:endParaRPr>
          </a:p>
        </p:txBody>
      </p:sp>
    </p:spTree>
    <p:extLst>
      <p:ext uri="{BB962C8B-B14F-4D97-AF65-F5344CB8AC3E}">
        <p14:creationId xmlns:p14="http://schemas.microsoft.com/office/powerpoint/2010/main" val="671680521"/>
      </p:ext>
    </p:extLst>
  </p:cSld>
  <p:clrMapOvr>
    <a:masterClrMapping/>
  </p:clrMapOvr>
  <p:transition>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bwMode="auto">
          <a:xfrm>
            <a:off x="350837" y="2582862"/>
            <a:ext cx="2744060" cy="3205256"/>
          </a:xfrm>
          <a:prstGeom prst="rect">
            <a:avLst/>
          </a:prstGeom>
          <a:solidFill>
            <a:schemeClr val="accent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lnSpc>
                <a:spcPct val="90000"/>
              </a:lnSpc>
              <a:spcBef>
                <a:spcPct val="0"/>
              </a:spcBef>
              <a:spcAft>
                <a:spcPct val="0"/>
              </a:spcAft>
            </a:pPr>
            <a:endParaRPr lang="nb-NO" sz="3200" dirty="0">
              <a:solidFill>
                <a:schemeClr val="bg1"/>
              </a:solidFill>
              <a:ea typeface="Segoe UI" pitchFamily="34" charset="0"/>
              <a:cs typeface="Segoe UI" pitchFamily="34" charset="0"/>
            </a:endParaRPr>
          </a:p>
          <a:p>
            <a:pPr defTabSz="932472" fontAlgn="base">
              <a:lnSpc>
                <a:spcPct val="90000"/>
              </a:lnSpc>
              <a:spcBef>
                <a:spcPct val="0"/>
              </a:spcBef>
              <a:spcAft>
                <a:spcPct val="0"/>
              </a:spcAft>
            </a:pPr>
            <a:r>
              <a:rPr lang="nb-NO" sz="3200" dirty="0" smtClean="0">
                <a:solidFill>
                  <a:schemeClr val="bg1"/>
                </a:solidFill>
                <a:ea typeface="Segoe UI" pitchFamily="34" charset="0"/>
                <a:cs typeface="Segoe UI" pitchFamily="34" charset="0"/>
              </a:rPr>
              <a:t>Scenarios</a:t>
            </a:r>
            <a:endParaRPr lang="en-US" sz="3200" dirty="0">
              <a:solidFill>
                <a:schemeClr val="bg1"/>
              </a:solidFill>
              <a:ea typeface="Segoe UI" pitchFamily="34" charset="0"/>
              <a:cs typeface="Segoe UI" pitchFamily="34" charset="0"/>
            </a:endParaRPr>
          </a:p>
        </p:txBody>
      </p:sp>
      <p:sp>
        <p:nvSpPr>
          <p:cNvPr id="4" name="Rectangle 3"/>
          <p:cNvSpPr/>
          <p:nvPr/>
        </p:nvSpPr>
        <p:spPr bwMode="auto">
          <a:xfrm>
            <a:off x="3169377" y="2582862"/>
            <a:ext cx="2744060" cy="3205256"/>
          </a:xfrm>
          <a:prstGeom prst="rect">
            <a:avLst/>
          </a:prstGeom>
          <a:solidFill>
            <a:schemeClr val="accent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lnSpc>
                <a:spcPct val="90000"/>
              </a:lnSpc>
              <a:spcBef>
                <a:spcPct val="0"/>
              </a:spcBef>
              <a:spcAft>
                <a:spcPct val="0"/>
              </a:spcAft>
            </a:pPr>
            <a:endParaRPr lang="nb-NO" sz="3200" dirty="0">
              <a:solidFill>
                <a:schemeClr val="bg1"/>
              </a:solidFill>
              <a:ea typeface="Segoe UI" pitchFamily="34" charset="0"/>
              <a:cs typeface="Segoe UI" pitchFamily="34" charset="0"/>
            </a:endParaRPr>
          </a:p>
          <a:p>
            <a:pPr defTabSz="932472" fontAlgn="base">
              <a:lnSpc>
                <a:spcPct val="90000"/>
              </a:lnSpc>
              <a:spcBef>
                <a:spcPct val="0"/>
              </a:spcBef>
              <a:spcAft>
                <a:spcPct val="0"/>
              </a:spcAft>
            </a:pPr>
            <a:r>
              <a:rPr lang="nb-NO" sz="3200" dirty="0">
                <a:solidFill>
                  <a:schemeClr val="bg1"/>
                </a:solidFill>
                <a:ea typeface="Segoe UI" pitchFamily="34" charset="0"/>
                <a:cs typeface="Segoe UI" pitchFamily="34" charset="0"/>
              </a:rPr>
              <a:t>Behind the scenes</a:t>
            </a:r>
          </a:p>
          <a:p>
            <a:pPr defTabSz="932472" fontAlgn="base">
              <a:lnSpc>
                <a:spcPct val="90000"/>
              </a:lnSpc>
              <a:spcBef>
                <a:spcPct val="0"/>
              </a:spcBef>
              <a:spcAft>
                <a:spcPct val="0"/>
              </a:spcAft>
            </a:pPr>
            <a:endParaRPr lang="nb-NO" sz="3200" dirty="0">
              <a:solidFill>
                <a:schemeClr val="bg1"/>
              </a:solidFill>
              <a:ea typeface="Segoe UI" pitchFamily="34" charset="0"/>
              <a:cs typeface="Segoe UI" pitchFamily="34" charset="0"/>
            </a:endParaRPr>
          </a:p>
        </p:txBody>
      </p:sp>
      <p:sp>
        <p:nvSpPr>
          <p:cNvPr id="5" name="Rectangle 4"/>
          <p:cNvSpPr/>
          <p:nvPr/>
        </p:nvSpPr>
        <p:spPr bwMode="auto">
          <a:xfrm>
            <a:off x="5988777" y="2582862"/>
            <a:ext cx="2744060" cy="3205256"/>
          </a:xfrm>
          <a:prstGeom prst="rect">
            <a:avLst/>
          </a:prstGeom>
          <a:solidFill>
            <a:schemeClr val="accent1">
              <a:lumMod val="7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lnSpc>
                <a:spcPct val="90000"/>
              </a:lnSpc>
              <a:spcBef>
                <a:spcPct val="0"/>
              </a:spcBef>
              <a:spcAft>
                <a:spcPct val="0"/>
              </a:spcAft>
            </a:pPr>
            <a:endParaRPr lang="nb-NO" sz="3200" dirty="0">
              <a:solidFill>
                <a:schemeClr val="bg1"/>
              </a:solidFill>
              <a:ea typeface="Segoe UI" pitchFamily="34" charset="0"/>
              <a:cs typeface="Segoe UI" pitchFamily="34" charset="0"/>
            </a:endParaRPr>
          </a:p>
          <a:p>
            <a:pPr defTabSz="932472" fontAlgn="base">
              <a:lnSpc>
                <a:spcPct val="90000"/>
              </a:lnSpc>
              <a:spcBef>
                <a:spcPct val="0"/>
              </a:spcBef>
              <a:spcAft>
                <a:spcPct val="0"/>
              </a:spcAft>
            </a:pPr>
            <a:r>
              <a:rPr lang="nb-NO" sz="3200" dirty="0">
                <a:solidFill>
                  <a:schemeClr val="bg1"/>
                </a:solidFill>
                <a:ea typeface="Segoe UI" pitchFamily="34" charset="0"/>
                <a:cs typeface="Segoe UI" pitchFamily="34" charset="0"/>
              </a:rPr>
              <a:t>Extensibility at scale</a:t>
            </a:r>
            <a:endParaRPr lang="en-US" sz="3200" dirty="0">
              <a:solidFill>
                <a:schemeClr val="bg1"/>
              </a:solidFill>
              <a:ea typeface="Segoe UI" pitchFamily="34" charset="0"/>
              <a:cs typeface="Segoe UI" pitchFamily="34" charset="0"/>
            </a:endParaRPr>
          </a:p>
        </p:txBody>
      </p:sp>
    </p:spTree>
    <p:extLst>
      <p:ext uri="{BB962C8B-B14F-4D97-AF65-F5344CB8AC3E}">
        <p14:creationId xmlns:p14="http://schemas.microsoft.com/office/powerpoint/2010/main" val="2653291628"/>
      </p:ext>
    </p:extLst>
  </p:cSld>
  <p:clrMapOvr>
    <a:masterClrMapping/>
  </p:clrMapOvr>
  <p:transition>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Segoe UI Light" panose="020B0502040204020203" pitchFamily="34" charset="0"/>
                <a:cs typeface="Segoe UI Light" panose="020B0502040204020203" pitchFamily="34" charset="0"/>
              </a:rPr>
              <a:t>Challenges &amp; Solutions</a:t>
            </a:r>
            <a:endParaRPr lang="nb-NO" dirty="0">
              <a:latin typeface="Segoe UI Light" panose="020B0502040204020203" pitchFamily="34" charset="0"/>
              <a:cs typeface="Segoe UI Light" panose="020B0502040204020203" pitchFamily="34" charset="0"/>
            </a:endParaRPr>
          </a:p>
        </p:txBody>
      </p:sp>
      <p:sp>
        <p:nvSpPr>
          <p:cNvPr id="4" name="Rectangle 3"/>
          <p:cNvSpPr/>
          <p:nvPr/>
        </p:nvSpPr>
        <p:spPr bwMode="auto">
          <a:xfrm>
            <a:off x="290935" y="4057338"/>
            <a:ext cx="4549860" cy="1890534"/>
          </a:xfrm>
          <a:prstGeom prst="rect">
            <a:avLst/>
          </a:prstGeom>
          <a:solidFill>
            <a:schemeClr val="accent1">
              <a:alpha val="80000"/>
            </a:scheme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7255" tIns="146867" rIns="187255" bIns="146867" numCol="1" spcCol="0" rtlCol="0" fromWordArt="0" anchor="t" anchorCtr="0" forceAA="0" compatLnSpc="1">
            <a:prstTxWarp prst="textNoShape">
              <a:avLst/>
            </a:prstTxWarp>
            <a:noAutofit/>
          </a:bodyPr>
          <a:lstStyle/>
          <a:p>
            <a:pPr defTabSz="951028" fontAlgn="base">
              <a:spcBef>
                <a:spcPct val="0"/>
              </a:spcBef>
              <a:spcAft>
                <a:spcPct val="0"/>
              </a:spcAft>
            </a:pPr>
            <a:r>
              <a:rPr lang="nb-NO" sz="4000" dirty="0">
                <a:solidFill>
                  <a:schemeClr val="bg1"/>
                </a:solidFill>
                <a:latin typeface="+mj-lt"/>
              </a:rPr>
              <a:t>Have</a:t>
            </a:r>
          </a:p>
          <a:p>
            <a:pPr defTabSz="951028" fontAlgn="base">
              <a:spcBef>
                <a:spcPct val="0"/>
              </a:spcBef>
              <a:spcAft>
                <a:spcPct val="0"/>
              </a:spcAft>
            </a:pPr>
            <a:endParaRPr lang="nb-NO" sz="2040" dirty="0">
              <a:solidFill>
                <a:schemeClr val="bg1"/>
              </a:solidFill>
            </a:endParaRPr>
          </a:p>
          <a:p>
            <a:pPr marL="349724" indent="-349724" defTabSz="951028" fontAlgn="base">
              <a:spcBef>
                <a:spcPct val="0"/>
              </a:spcBef>
              <a:spcAft>
                <a:spcPct val="0"/>
              </a:spcAft>
              <a:buFont typeface="Arial" panose="020B0604020202020204" pitchFamily="34" charset="0"/>
              <a:buChar char="•"/>
            </a:pPr>
            <a:r>
              <a:rPr lang="nb-NO" sz="2000" dirty="0">
                <a:solidFill>
                  <a:schemeClr val="bg1"/>
                </a:solidFill>
              </a:rPr>
              <a:t>Single </a:t>
            </a:r>
            <a:r>
              <a:rPr lang="nb-NO" sz="2000" dirty="0" err="1">
                <a:solidFill>
                  <a:schemeClr val="bg1"/>
                </a:solidFill>
              </a:rPr>
              <a:t>endpoint</a:t>
            </a:r>
            <a:r>
              <a:rPr lang="nb-NO" sz="2000" dirty="0">
                <a:solidFill>
                  <a:schemeClr val="bg1"/>
                </a:solidFill>
              </a:rPr>
              <a:t> service </a:t>
            </a:r>
            <a:r>
              <a:rPr lang="nb-NO" sz="2000" dirty="0" err="1">
                <a:solidFill>
                  <a:schemeClr val="bg1"/>
                </a:solidFill>
              </a:rPr>
              <a:t>reference</a:t>
            </a:r>
            <a:endParaRPr lang="nb-NO" sz="2000" dirty="0">
              <a:solidFill>
                <a:schemeClr val="bg1"/>
              </a:solidFill>
            </a:endParaRPr>
          </a:p>
        </p:txBody>
      </p:sp>
      <p:sp>
        <p:nvSpPr>
          <p:cNvPr id="5" name="Rectangle 4"/>
          <p:cNvSpPr/>
          <p:nvPr/>
        </p:nvSpPr>
        <p:spPr bwMode="auto">
          <a:xfrm>
            <a:off x="267356" y="1363305"/>
            <a:ext cx="4549861" cy="2540014"/>
          </a:xfrm>
          <a:prstGeom prst="rect">
            <a:avLst/>
          </a:prstGeom>
          <a:solidFill>
            <a:srgbClr val="C84348"/>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7255" tIns="146867" rIns="187255" bIns="146867" numCol="1" spcCol="0" rtlCol="0" fromWordArt="0" anchor="t" anchorCtr="0" forceAA="0" compatLnSpc="1">
            <a:prstTxWarp prst="textNoShape">
              <a:avLst/>
            </a:prstTxWarp>
            <a:noAutofit/>
          </a:bodyPr>
          <a:lstStyle/>
          <a:p>
            <a:pPr defTabSz="951028" fontAlgn="base">
              <a:spcBef>
                <a:spcPct val="0"/>
              </a:spcBef>
              <a:spcAft>
                <a:spcPct val="0"/>
              </a:spcAft>
            </a:pPr>
            <a:r>
              <a:rPr lang="nb-NO" sz="4000" dirty="0" err="1">
                <a:solidFill>
                  <a:schemeClr val="bg1"/>
                </a:solidFill>
                <a:latin typeface="+mj-lt"/>
              </a:rPr>
              <a:t>Want</a:t>
            </a:r>
            <a:endParaRPr lang="nb-NO" sz="4000" dirty="0">
              <a:solidFill>
                <a:schemeClr val="bg1"/>
              </a:solidFill>
              <a:latin typeface="+mj-lt"/>
            </a:endParaRPr>
          </a:p>
          <a:p>
            <a:pPr defTabSz="951028" fontAlgn="base">
              <a:spcBef>
                <a:spcPct val="0"/>
              </a:spcBef>
              <a:spcAft>
                <a:spcPct val="0"/>
              </a:spcAft>
            </a:pPr>
            <a:endParaRPr lang="nb-NO" sz="2040" dirty="0">
              <a:solidFill>
                <a:schemeClr val="bg1"/>
              </a:solidFill>
            </a:endParaRPr>
          </a:p>
          <a:p>
            <a:pPr marL="349724" indent="-349724" defTabSz="951028" fontAlgn="base">
              <a:spcBef>
                <a:spcPct val="0"/>
              </a:spcBef>
              <a:spcAft>
                <a:spcPct val="0"/>
              </a:spcAft>
              <a:buFont typeface="Arial" panose="020B0604020202020204" pitchFamily="34" charset="0"/>
              <a:buChar char="•"/>
            </a:pPr>
            <a:r>
              <a:rPr lang="nb-NO" sz="2000" dirty="0" smtClean="0">
                <a:solidFill>
                  <a:schemeClr val="bg1"/>
                </a:solidFill>
              </a:rPr>
              <a:t>Scale</a:t>
            </a:r>
            <a:r>
              <a:rPr lang="nb-NO" sz="2000" dirty="0">
                <a:solidFill>
                  <a:schemeClr val="bg1"/>
                </a:solidFill>
              </a:rPr>
              <a:t>-</a:t>
            </a:r>
            <a:r>
              <a:rPr lang="nb-NO" sz="2000" dirty="0" smtClean="0">
                <a:solidFill>
                  <a:schemeClr val="bg1"/>
                </a:solidFill>
              </a:rPr>
              <a:t>out </a:t>
            </a:r>
            <a:r>
              <a:rPr lang="nb-NO" sz="2000" dirty="0">
                <a:solidFill>
                  <a:schemeClr val="bg1"/>
                </a:solidFill>
              </a:rPr>
              <a:t>capabilities</a:t>
            </a:r>
          </a:p>
          <a:p>
            <a:pPr marL="349724" indent="-349724" defTabSz="951028" fontAlgn="base">
              <a:spcBef>
                <a:spcPct val="0"/>
              </a:spcBef>
              <a:spcAft>
                <a:spcPct val="0"/>
              </a:spcAft>
              <a:buFont typeface="Arial" panose="020B0604020202020204" pitchFamily="34" charset="0"/>
              <a:buChar char="•"/>
            </a:pPr>
            <a:r>
              <a:rPr lang="nb-NO" sz="2000" dirty="0" err="1">
                <a:solidFill>
                  <a:schemeClr val="bg1"/>
                </a:solidFill>
              </a:rPr>
              <a:t>Fault</a:t>
            </a:r>
            <a:r>
              <a:rPr lang="nb-NO" sz="2000" dirty="0">
                <a:solidFill>
                  <a:schemeClr val="bg1"/>
                </a:solidFill>
              </a:rPr>
              <a:t> </a:t>
            </a:r>
            <a:r>
              <a:rPr lang="nb-NO" sz="2000" dirty="0" err="1" smtClean="0">
                <a:solidFill>
                  <a:schemeClr val="bg1"/>
                </a:solidFill>
              </a:rPr>
              <a:t>tolerance</a:t>
            </a:r>
            <a:endParaRPr lang="nb-NO" sz="2000" dirty="0" smtClean="0">
              <a:solidFill>
                <a:schemeClr val="bg1"/>
              </a:solidFill>
            </a:endParaRPr>
          </a:p>
          <a:p>
            <a:pPr marL="349724" indent="-349724" defTabSz="951028" fontAlgn="base">
              <a:spcBef>
                <a:spcPct val="0"/>
              </a:spcBef>
              <a:spcAft>
                <a:spcPct val="0"/>
              </a:spcAft>
              <a:buFont typeface="Arial" panose="020B0604020202020204" pitchFamily="34" charset="0"/>
              <a:buChar char="•"/>
            </a:pPr>
            <a:r>
              <a:rPr lang="nb-NO" sz="2000" dirty="0" smtClean="0">
                <a:solidFill>
                  <a:schemeClr val="bg1"/>
                </a:solidFill>
              </a:rPr>
              <a:t>Service </a:t>
            </a:r>
            <a:r>
              <a:rPr lang="nb-NO" sz="2000" dirty="0" err="1" smtClean="0">
                <a:solidFill>
                  <a:schemeClr val="bg1"/>
                </a:solidFill>
              </a:rPr>
              <a:t>aggregation</a:t>
            </a:r>
            <a:endParaRPr lang="nb-NO" sz="2000" dirty="0">
              <a:solidFill>
                <a:schemeClr val="bg1"/>
              </a:solidFill>
            </a:endParaRPr>
          </a:p>
        </p:txBody>
      </p:sp>
      <p:sp>
        <p:nvSpPr>
          <p:cNvPr id="6" name="Rectangle 5"/>
          <p:cNvSpPr/>
          <p:nvPr/>
        </p:nvSpPr>
        <p:spPr bwMode="auto">
          <a:xfrm>
            <a:off x="5050107" y="1363305"/>
            <a:ext cx="5029200" cy="4584567"/>
          </a:xfrm>
          <a:prstGeom prst="rect">
            <a:avLst/>
          </a:prstGeom>
          <a:solidFill>
            <a:schemeClr val="accent2">
              <a:alpha val="80000"/>
            </a:scheme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7255" tIns="146867" rIns="187255" bIns="146867" numCol="1" spcCol="0" rtlCol="0" fromWordArt="0" anchor="t" anchorCtr="0" forceAA="0" compatLnSpc="1">
            <a:prstTxWarp prst="textNoShape">
              <a:avLst/>
            </a:prstTxWarp>
            <a:noAutofit/>
          </a:bodyPr>
          <a:lstStyle/>
          <a:p>
            <a:pPr defTabSz="951028" fontAlgn="base">
              <a:spcBef>
                <a:spcPct val="0"/>
              </a:spcBef>
              <a:spcAft>
                <a:spcPct val="0"/>
              </a:spcAft>
            </a:pPr>
            <a:r>
              <a:rPr lang="nb-NO" sz="4000" dirty="0" err="1">
                <a:solidFill>
                  <a:schemeClr val="bg1"/>
                </a:solidFill>
                <a:latin typeface="+mj-lt"/>
              </a:rPr>
              <a:t>Vehicles</a:t>
            </a:r>
            <a:endParaRPr lang="nb-NO" sz="4000" dirty="0">
              <a:solidFill>
                <a:schemeClr val="bg1"/>
              </a:solidFill>
              <a:latin typeface="+mj-lt"/>
            </a:endParaRPr>
          </a:p>
          <a:p>
            <a:pPr defTabSz="951028" fontAlgn="base">
              <a:spcBef>
                <a:spcPct val="0"/>
              </a:spcBef>
              <a:spcAft>
                <a:spcPct val="0"/>
              </a:spcAft>
            </a:pPr>
            <a:endParaRPr lang="nb-NO" sz="2040" dirty="0">
              <a:solidFill>
                <a:schemeClr val="bg1"/>
              </a:solidFill>
            </a:endParaRPr>
          </a:p>
          <a:p>
            <a:pPr marL="349724" indent="-349724" defTabSz="951028" fontAlgn="base">
              <a:spcBef>
                <a:spcPct val="0"/>
              </a:spcBef>
              <a:spcAft>
                <a:spcPct val="0"/>
              </a:spcAft>
              <a:buFont typeface="Arial" panose="020B0604020202020204" pitchFamily="34" charset="0"/>
              <a:buChar char="•"/>
            </a:pPr>
            <a:r>
              <a:rPr lang="nb-NO" sz="2000" dirty="0">
                <a:solidFill>
                  <a:schemeClr val="bg1"/>
                </a:solidFill>
              </a:rPr>
              <a:t>WCF Routing Service</a:t>
            </a:r>
          </a:p>
          <a:p>
            <a:pPr marL="349724" indent="-349724" defTabSz="951028" fontAlgn="base">
              <a:spcBef>
                <a:spcPct val="0"/>
              </a:spcBef>
              <a:spcAft>
                <a:spcPct val="0"/>
              </a:spcAft>
              <a:buFont typeface="Arial" panose="020B0604020202020204" pitchFamily="34" charset="0"/>
              <a:buChar char="•"/>
            </a:pPr>
            <a:r>
              <a:rPr lang="nb-NO" sz="2000" dirty="0">
                <a:solidFill>
                  <a:schemeClr val="bg1"/>
                </a:solidFill>
              </a:rPr>
              <a:t>Network </a:t>
            </a:r>
            <a:r>
              <a:rPr lang="nb-NO" sz="2000" dirty="0" err="1">
                <a:solidFill>
                  <a:schemeClr val="bg1"/>
                </a:solidFill>
              </a:rPr>
              <a:t>Load</a:t>
            </a:r>
            <a:r>
              <a:rPr lang="nb-NO" sz="2000" dirty="0">
                <a:solidFill>
                  <a:schemeClr val="bg1"/>
                </a:solidFill>
              </a:rPr>
              <a:t> </a:t>
            </a:r>
            <a:r>
              <a:rPr lang="nb-NO" sz="2000" dirty="0" err="1">
                <a:solidFill>
                  <a:schemeClr val="bg1"/>
                </a:solidFill>
              </a:rPr>
              <a:t>Balancing</a:t>
            </a:r>
            <a:endParaRPr lang="nb-NO" sz="2000" dirty="0">
              <a:solidFill>
                <a:schemeClr val="bg1"/>
              </a:solidFill>
            </a:endParaRPr>
          </a:p>
          <a:p>
            <a:pPr marL="349724" indent="-349724" defTabSz="951028" fontAlgn="base">
              <a:spcBef>
                <a:spcPct val="0"/>
              </a:spcBef>
              <a:spcAft>
                <a:spcPct val="0"/>
              </a:spcAft>
              <a:buFont typeface="Arial" panose="020B0604020202020204" pitchFamily="34" charset="0"/>
              <a:buChar char="•"/>
            </a:pPr>
            <a:r>
              <a:rPr lang="nb-NO" sz="2000" dirty="0">
                <a:solidFill>
                  <a:schemeClr val="bg1"/>
                </a:solidFill>
              </a:rPr>
              <a:t>IIS Application </a:t>
            </a:r>
            <a:r>
              <a:rPr lang="nb-NO" sz="2000" dirty="0" err="1">
                <a:solidFill>
                  <a:schemeClr val="bg1"/>
                </a:solidFill>
              </a:rPr>
              <a:t>Request</a:t>
            </a:r>
            <a:r>
              <a:rPr lang="nb-NO" sz="2000" dirty="0">
                <a:solidFill>
                  <a:schemeClr val="bg1"/>
                </a:solidFill>
              </a:rPr>
              <a:t> Routing</a:t>
            </a:r>
          </a:p>
          <a:p>
            <a:pPr marL="349724" indent="-349724" defTabSz="951028" fontAlgn="base">
              <a:spcBef>
                <a:spcPct val="0"/>
              </a:spcBef>
              <a:spcAft>
                <a:spcPct val="0"/>
              </a:spcAft>
              <a:buFont typeface="Arial" panose="020B0604020202020204" pitchFamily="34" charset="0"/>
              <a:buChar char="•"/>
            </a:pPr>
            <a:r>
              <a:rPr lang="nb-NO" sz="2000" dirty="0">
                <a:solidFill>
                  <a:schemeClr val="bg1"/>
                </a:solidFill>
              </a:rPr>
              <a:t>More….</a:t>
            </a:r>
          </a:p>
        </p:txBody>
      </p:sp>
    </p:spTree>
    <p:extLst>
      <p:ext uri="{BB962C8B-B14F-4D97-AF65-F5344CB8AC3E}">
        <p14:creationId xmlns:p14="http://schemas.microsoft.com/office/powerpoint/2010/main" val="1889746756"/>
      </p:ext>
    </p:extLst>
  </p:cSld>
  <p:clrMapOvr>
    <a:masterClrMapping/>
  </p:clrMapOvr>
  <p:transition>
    <p:fad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bwMode="auto">
          <a:xfrm>
            <a:off x="180481" y="139918"/>
            <a:ext cx="7086593" cy="5991375"/>
          </a:xfrm>
          <a:prstGeom prst="rect">
            <a:avLst/>
          </a:prstGeom>
          <a:solidFill>
            <a:schemeClr val="accent1">
              <a:alpha val="80000"/>
            </a:scheme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7200" tIns="147600" rIns="187200" bIns="147600" numCol="1" spcCol="0" rtlCol="0" fromWordArt="0" anchor="t" anchorCtr="0" forceAA="0" compatLnSpc="1">
            <a:prstTxWarp prst="textNoShape">
              <a:avLst/>
            </a:prstTxWarp>
            <a:noAutofit/>
          </a:bodyPr>
          <a:lstStyle/>
          <a:p>
            <a:pPr defTabSz="951028" fontAlgn="base">
              <a:spcBef>
                <a:spcPct val="0"/>
              </a:spcBef>
              <a:spcAft>
                <a:spcPct val="0"/>
              </a:spcAft>
            </a:pPr>
            <a:r>
              <a:rPr lang="en-US" sz="5400" dirty="0">
                <a:gradFill>
                  <a:gsLst>
                    <a:gs pos="0">
                      <a:srgbClr val="FFFFFF"/>
                    </a:gs>
                    <a:gs pos="100000">
                      <a:srgbClr val="FFFFFF"/>
                    </a:gs>
                  </a:gsLst>
                  <a:lin ang="5400000" scaled="0"/>
                </a:gradFill>
                <a:latin typeface="Segoe UI Light" panose="020B0502040204020203" pitchFamily="34" charset="0"/>
                <a:cs typeface="Segoe UI Light" panose="020B0502040204020203" pitchFamily="34" charset="0"/>
              </a:rPr>
              <a:t>WCF Routing Service</a:t>
            </a:r>
            <a:endParaRPr lang="nb-NO" sz="5400" dirty="0">
              <a:gradFill>
                <a:gsLst>
                  <a:gs pos="0">
                    <a:srgbClr val="FFFFFF"/>
                  </a:gs>
                  <a:gs pos="100000">
                    <a:srgbClr val="FFFFFF"/>
                  </a:gs>
                </a:gsLst>
                <a:lin ang="5400000" scaled="0"/>
              </a:gradFill>
            </a:endParaRPr>
          </a:p>
        </p:txBody>
      </p:sp>
      <p:sp>
        <p:nvSpPr>
          <p:cNvPr id="2" name="Rectangle 1"/>
          <p:cNvSpPr/>
          <p:nvPr/>
        </p:nvSpPr>
        <p:spPr bwMode="auto">
          <a:xfrm>
            <a:off x="766488" y="4924591"/>
            <a:ext cx="2088683" cy="991401"/>
          </a:xfrm>
          <a:prstGeom prst="rect">
            <a:avLst/>
          </a:prstGeom>
          <a:solidFill>
            <a:schemeClr val="accent2"/>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nb-NO" sz="2000" dirty="0">
                <a:solidFill>
                  <a:schemeClr val="bg1"/>
                </a:solidFill>
              </a:rPr>
              <a:t>Content Processing Component host</a:t>
            </a:r>
          </a:p>
        </p:txBody>
      </p:sp>
      <p:sp>
        <p:nvSpPr>
          <p:cNvPr id="5" name="Rectangle 4"/>
          <p:cNvSpPr/>
          <p:nvPr/>
        </p:nvSpPr>
        <p:spPr bwMode="auto">
          <a:xfrm>
            <a:off x="4206239" y="4924591"/>
            <a:ext cx="2088683" cy="991401"/>
          </a:xfrm>
          <a:prstGeom prst="rect">
            <a:avLst/>
          </a:prstGeom>
          <a:solidFill>
            <a:schemeClr val="accent2"/>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nb-NO" sz="2000" dirty="0" smtClean="0">
                <a:solidFill>
                  <a:schemeClr val="bg1"/>
                </a:solidFill>
              </a:rPr>
              <a:t>Content Processing Component host</a:t>
            </a:r>
            <a:endParaRPr lang="nb-NO" sz="2000" dirty="0">
              <a:solidFill>
                <a:schemeClr val="bg1"/>
              </a:solidFill>
            </a:endParaRPr>
          </a:p>
        </p:txBody>
      </p:sp>
      <p:sp>
        <p:nvSpPr>
          <p:cNvPr id="13" name="Rectangle 12"/>
          <p:cNvSpPr/>
          <p:nvPr/>
        </p:nvSpPr>
        <p:spPr bwMode="auto">
          <a:xfrm>
            <a:off x="1078028" y="1062529"/>
            <a:ext cx="2088683" cy="991401"/>
          </a:xfrm>
          <a:prstGeom prst="rect">
            <a:avLst/>
          </a:prstGeom>
          <a:solidFill>
            <a:schemeClr val="accent5">
              <a:alpha val="70000"/>
            </a:scheme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nb-NO" dirty="0" smtClean="0">
                <a:solidFill>
                  <a:schemeClr val="bg1"/>
                </a:solidFill>
              </a:rPr>
              <a:t>Contoso Food</a:t>
            </a:r>
          </a:p>
          <a:p>
            <a:pPr algn="ctr" defTabSz="932472" fontAlgn="base">
              <a:spcBef>
                <a:spcPct val="0"/>
              </a:spcBef>
              <a:spcAft>
                <a:spcPct val="0"/>
              </a:spcAft>
            </a:pPr>
            <a:r>
              <a:rPr lang="nb-NO" dirty="0" smtClean="0">
                <a:solidFill>
                  <a:schemeClr val="bg1"/>
                </a:solidFill>
              </a:rPr>
              <a:t>Web Service host</a:t>
            </a:r>
            <a:endParaRPr lang="nb-NO" dirty="0">
              <a:solidFill>
                <a:schemeClr val="bg1"/>
              </a:solidFill>
            </a:endParaRPr>
          </a:p>
        </p:txBody>
      </p:sp>
      <p:sp>
        <p:nvSpPr>
          <p:cNvPr id="7" name="Rectangle 6"/>
          <p:cNvSpPr/>
          <p:nvPr/>
        </p:nvSpPr>
        <p:spPr bwMode="auto">
          <a:xfrm>
            <a:off x="754454" y="1621974"/>
            <a:ext cx="2088683" cy="991401"/>
          </a:xfrm>
          <a:prstGeom prst="rect">
            <a:avLst/>
          </a:prstGeom>
          <a:solidFill>
            <a:schemeClr val="accent5"/>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nb-NO" dirty="0">
                <a:solidFill>
                  <a:schemeClr val="bg1"/>
                </a:solidFill>
              </a:rPr>
              <a:t>Contoso </a:t>
            </a:r>
            <a:r>
              <a:rPr lang="nb-NO" dirty="0" smtClean="0">
                <a:solidFill>
                  <a:schemeClr val="bg1"/>
                </a:solidFill>
              </a:rPr>
              <a:t>Food</a:t>
            </a:r>
          </a:p>
          <a:p>
            <a:pPr algn="ctr" defTabSz="932472" fontAlgn="base">
              <a:spcBef>
                <a:spcPct val="0"/>
              </a:spcBef>
              <a:spcAft>
                <a:spcPct val="0"/>
              </a:spcAft>
            </a:pPr>
            <a:r>
              <a:rPr lang="nb-NO" dirty="0" smtClean="0">
                <a:solidFill>
                  <a:schemeClr val="bg1"/>
                </a:solidFill>
              </a:rPr>
              <a:t>Web Service host</a:t>
            </a:r>
            <a:endParaRPr lang="nb-NO" dirty="0">
              <a:solidFill>
                <a:schemeClr val="bg1"/>
              </a:solidFill>
            </a:endParaRPr>
          </a:p>
        </p:txBody>
      </p:sp>
      <p:sp>
        <p:nvSpPr>
          <p:cNvPr id="14" name="Rectangle 13"/>
          <p:cNvSpPr/>
          <p:nvPr/>
        </p:nvSpPr>
        <p:spPr bwMode="auto">
          <a:xfrm>
            <a:off x="4517779" y="1062527"/>
            <a:ext cx="2088683" cy="991401"/>
          </a:xfrm>
          <a:prstGeom prst="rect">
            <a:avLst/>
          </a:prstGeom>
          <a:solidFill>
            <a:schemeClr val="accent5">
              <a:alpha val="70000"/>
            </a:scheme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nb-NO" dirty="0">
                <a:solidFill>
                  <a:schemeClr val="bg1"/>
                </a:solidFill>
              </a:rPr>
              <a:t>Community Search </a:t>
            </a:r>
          </a:p>
          <a:p>
            <a:pPr algn="ctr" defTabSz="932472" fontAlgn="base">
              <a:spcBef>
                <a:spcPct val="0"/>
              </a:spcBef>
              <a:spcAft>
                <a:spcPct val="0"/>
              </a:spcAft>
            </a:pPr>
            <a:r>
              <a:rPr lang="nb-NO" dirty="0">
                <a:solidFill>
                  <a:schemeClr val="bg1"/>
                </a:solidFill>
              </a:rPr>
              <a:t>Web Service</a:t>
            </a:r>
          </a:p>
        </p:txBody>
      </p:sp>
      <p:sp>
        <p:nvSpPr>
          <p:cNvPr id="26" name="Hexagon 25"/>
          <p:cNvSpPr/>
          <p:nvPr/>
        </p:nvSpPr>
        <p:spPr bwMode="auto">
          <a:xfrm>
            <a:off x="2759778" y="3027954"/>
            <a:ext cx="1546986" cy="1327681"/>
          </a:xfrm>
          <a:prstGeom prst="hexagon">
            <a:avLst/>
          </a:prstGeom>
          <a:solidFill>
            <a:schemeClr val="accent2"/>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nb-NO" sz="2000" dirty="0">
                <a:solidFill>
                  <a:schemeClr val="bg1"/>
                </a:solidFill>
              </a:rPr>
              <a:t>WCF Routing host</a:t>
            </a:r>
          </a:p>
          <a:p>
            <a:pPr algn="ctr" defTabSz="932472" fontAlgn="base">
              <a:spcBef>
                <a:spcPct val="0"/>
              </a:spcBef>
              <a:spcAft>
                <a:spcPct val="0"/>
              </a:spcAft>
            </a:pPr>
            <a:endParaRPr lang="nb-NO" sz="2000" dirty="0">
              <a:gradFill>
                <a:gsLst>
                  <a:gs pos="0">
                    <a:srgbClr val="FFFFFF"/>
                  </a:gs>
                  <a:gs pos="100000">
                    <a:srgbClr val="FFFFFF"/>
                  </a:gs>
                </a:gsLst>
                <a:lin ang="5400000" scaled="0"/>
              </a:gradFill>
            </a:endParaRPr>
          </a:p>
        </p:txBody>
      </p:sp>
      <p:cxnSp>
        <p:nvCxnSpPr>
          <p:cNvPr id="47" name="Elbow Connector 46"/>
          <p:cNvCxnSpPr>
            <a:stCxn id="26" idx="0"/>
            <a:endCxn id="14" idx="3"/>
          </p:cNvCxnSpPr>
          <p:nvPr/>
        </p:nvCxnSpPr>
        <p:spPr>
          <a:xfrm flipV="1">
            <a:off x="4306764" y="1558228"/>
            <a:ext cx="2299698" cy="2133567"/>
          </a:xfrm>
          <a:prstGeom prst="bentConnector3">
            <a:avLst>
              <a:gd name="adj1" fmla="val 109940"/>
            </a:avLst>
          </a:prstGeom>
          <a:ln>
            <a:solidFill>
              <a:schemeClr val="tx1"/>
            </a:solidFill>
            <a:prstDash val="dash"/>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39" name="Elbow Connector 38"/>
          <p:cNvCxnSpPr>
            <a:stCxn id="8" idx="2"/>
            <a:endCxn id="26" idx="5"/>
          </p:cNvCxnSpPr>
          <p:nvPr/>
        </p:nvCxnSpPr>
        <p:spPr>
          <a:xfrm rot="5400000">
            <a:off x="4331404" y="2256814"/>
            <a:ext cx="414580" cy="1127700"/>
          </a:xfrm>
          <a:prstGeom prst="bentConnector3">
            <a:avLst/>
          </a:prstGeom>
          <a:ln>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41" name="Elbow Connector 40"/>
          <p:cNvCxnSpPr>
            <a:stCxn id="26" idx="4"/>
            <a:endCxn id="7" idx="2"/>
          </p:cNvCxnSpPr>
          <p:nvPr/>
        </p:nvCxnSpPr>
        <p:spPr>
          <a:xfrm rot="16200000" flipV="1">
            <a:off x="2237958" y="2174214"/>
            <a:ext cx="414579" cy="1292902"/>
          </a:xfrm>
          <a:prstGeom prst="bentConnector3">
            <a:avLst/>
          </a:prstGeom>
          <a:ln>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43" name="Elbow Connector 42"/>
          <p:cNvCxnSpPr>
            <a:stCxn id="2" idx="0"/>
            <a:endCxn id="26" idx="2"/>
          </p:cNvCxnSpPr>
          <p:nvPr/>
        </p:nvCxnSpPr>
        <p:spPr>
          <a:xfrm rot="5400000" flipH="1" flipV="1">
            <a:off x="2166786" y="3999679"/>
            <a:ext cx="568956" cy="1280868"/>
          </a:xfrm>
          <a:prstGeom prst="bentConnector3">
            <a:avLst/>
          </a:prstGeom>
          <a:ln>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45" name="Elbow Connector 44"/>
          <p:cNvCxnSpPr>
            <a:stCxn id="5" idx="0"/>
            <a:endCxn id="26" idx="1"/>
          </p:cNvCxnSpPr>
          <p:nvPr/>
        </p:nvCxnSpPr>
        <p:spPr>
          <a:xfrm rot="16200000" flipV="1">
            <a:off x="4328235" y="4002244"/>
            <a:ext cx="568956" cy="1275737"/>
          </a:xfrm>
          <a:prstGeom prst="bentConnector3">
            <a:avLst/>
          </a:prstGeom>
          <a:ln>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8" name="Rectangle 7"/>
          <p:cNvSpPr/>
          <p:nvPr/>
        </p:nvSpPr>
        <p:spPr bwMode="auto">
          <a:xfrm>
            <a:off x="4058202" y="1621973"/>
            <a:ext cx="2088683" cy="991401"/>
          </a:xfrm>
          <a:prstGeom prst="rect">
            <a:avLst/>
          </a:prstGeom>
          <a:solidFill>
            <a:schemeClr val="accent5"/>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nb-NO" dirty="0">
                <a:solidFill>
                  <a:schemeClr val="bg1"/>
                </a:solidFill>
              </a:rPr>
              <a:t>Community Search </a:t>
            </a:r>
          </a:p>
          <a:p>
            <a:pPr algn="ctr" defTabSz="932472" fontAlgn="base">
              <a:spcBef>
                <a:spcPct val="0"/>
              </a:spcBef>
              <a:spcAft>
                <a:spcPct val="0"/>
              </a:spcAft>
            </a:pPr>
            <a:r>
              <a:rPr lang="nb-NO" dirty="0">
                <a:solidFill>
                  <a:schemeClr val="bg1"/>
                </a:solidFill>
              </a:rPr>
              <a:t>Web Service host</a:t>
            </a:r>
          </a:p>
        </p:txBody>
      </p:sp>
      <p:cxnSp>
        <p:nvCxnSpPr>
          <p:cNvPr id="50" name="Elbow Connector 49"/>
          <p:cNvCxnSpPr>
            <a:stCxn id="26" idx="3"/>
            <a:endCxn id="13" idx="1"/>
          </p:cNvCxnSpPr>
          <p:nvPr/>
        </p:nvCxnSpPr>
        <p:spPr>
          <a:xfrm rot="10800000">
            <a:off x="1078028" y="1558231"/>
            <a:ext cx="1681750" cy="2133565"/>
          </a:xfrm>
          <a:prstGeom prst="bentConnector3">
            <a:avLst>
              <a:gd name="adj1" fmla="val 130323"/>
            </a:avLst>
          </a:prstGeom>
          <a:ln>
            <a:solidFill>
              <a:schemeClr val="tx1"/>
            </a:solidFill>
            <a:prstDash val="dash"/>
            <a:headEnd type="triangle"/>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55983740"/>
      </p:ext>
    </p:extLst>
  </p:cSld>
  <p:clrMapOvr>
    <a:masterClrMapping/>
  </p:clrMapOvr>
  <p:transition>
    <p:fad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p:txBody>
          <a:bodyPr/>
          <a:lstStyle/>
          <a:p>
            <a:r>
              <a:rPr lang="nb-NO" dirty="0" smtClean="0"/>
              <a:t>Summary and further reading</a:t>
            </a:r>
            <a:endParaRPr lang="en-US" dirty="0"/>
          </a:p>
        </p:txBody>
      </p:sp>
      <p:sp>
        <p:nvSpPr>
          <p:cNvPr id="6" name="Text Placeholder 5"/>
          <p:cNvSpPr>
            <a:spLocks noGrp="1"/>
          </p:cNvSpPr>
          <p:nvPr>
            <p:ph type="body" sz="quarter" idx="10"/>
          </p:nvPr>
        </p:nvSpPr>
        <p:spPr>
          <a:xfrm>
            <a:off x="274638" y="1212850"/>
            <a:ext cx="10972800" cy="2741613"/>
          </a:xfrm>
        </p:spPr>
        <p:txBody>
          <a:bodyPr>
            <a:normAutofit/>
          </a:bodyPr>
          <a:lstStyle/>
          <a:p>
            <a:pPr fontAlgn="b">
              <a:spcAft>
                <a:spcPts val="400"/>
              </a:spcAft>
            </a:pPr>
            <a:r>
              <a:rPr lang="nb-NO" sz="2700" dirty="0" smtClean="0">
                <a:gradFill>
                  <a:gsLst>
                    <a:gs pos="1250">
                      <a:schemeClr val="tx1"/>
                    </a:gs>
                    <a:gs pos="99000">
                      <a:schemeClr val="tx1"/>
                    </a:gs>
                  </a:gsLst>
                  <a:lin ang="5400000" scaled="0"/>
                </a:gradFill>
                <a:latin typeface="+mn-lt"/>
              </a:rPr>
              <a:t>Demonstration </a:t>
            </a:r>
            <a:r>
              <a:rPr lang="nb-NO" sz="2700" dirty="0">
                <a:gradFill>
                  <a:gsLst>
                    <a:gs pos="1250">
                      <a:schemeClr val="tx1"/>
                    </a:gs>
                    <a:gs pos="99000">
                      <a:schemeClr val="tx1"/>
                    </a:gs>
                  </a:gsLst>
                  <a:lin ang="5400000" scaled="0"/>
                </a:gradFill>
                <a:latin typeface="+mn-lt"/>
              </a:rPr>
              <a:t>of how to use a content enrichment web service to light up new search experiences</a:t>
            </a:r>
            <a:endParaRPr lang="en-US" sz="2700" dirty="0">
              <a:gradFill>
                <a:gsLst>
                  <a:gs pos="1250">
                    <a:schemeClr val="tx1"/>
                  </a:gs>
                  <a:gs pos="99000">
                    <a:schemeClr val="tx1"/>
                  </a:gs>
                </a:gsLst>
                <a:lin ang="5400000" scaled="0"/>
              </a:gradFill>
              <a:latin typeface="+mn-lt"/>
            </a:endParaRPr>
          </a:p>
          <a:p>
            <a:pPr fontAlgn="b">
              <a:spcAft>
                <a:spcPts val="400"/>
              </a:spcAft>
            </a:pPr>
            <a:r>
              <a:rPr lang="en-US" sz="2700" dirty="0" smtClean="0">
                <a:gradFill>
                  <a:gsLst>
                    <a:gs pos="1250">
                      <a:schemeClr val="tx1"/>
                    </a:gs>
                    <a:gs pos="99000">
                      <a:schemeClr val="tx1"/>
                    </a:gs>
                  </a:gsLst>
                  <a:lin ang="5400000" scaled="0"/>
                </a:gradFill>
                <a:latin typeface="+mn-lt"/>
              </a:rPr>
              <a:t>Introduction of the new content processing architecture in SharePoint 2013</a:t>
            </a:r>
            <a:endParaRPr lang="nb-NO" sz="2700" dirty="0" smtClean="0">
              <a:gradFill>
                <a:gsLst>
                  <a:gs pos="1250">
                    <a:schemeClr val="tx1"/>
                  </a:gs>
                  <a:gs pos="99000">
                    <a:schemeClr val="tx1"/>
                  </a:gs>
                </a:gsLst>
                <a:lin ang="5400000" scaled="0"/>
              </a:gradFill>
              <a:latin typeface="+mn-lt"/>
            </a:endParaRPr>
          </a:p>
          <a:p>
            <a:pPr fontAlgn="b">
              <a:spcAft>
                <a:spcPts val="400"/>
              </a:spcAft>
            </a:pPr>
            <a:r>
              <a:rPr lang="en-US" sz="2700" dirty="0" smtClean="0">
                <a:gradFill>
                  <a:gsLst>
                    <a:gs pos="1250">
                      <a:schemeClr val="tx1"/>
                    </a:gs>
                    <a:gs pos="99000">
                      <a:schemeClr val="tx1"/>
                    </a:gs>
                  </a:gsLst>
                  <a:lin ang="5400000" scaled="0"/>
                </a:gradFill>
                <a:latin typeface="+mn-lt"/>
              </a:rPr>
              <a:t>Demo of techniques for achieving scale and fault tolerance for extensibility</a:t>
            </a:r>
          </a:p>
          <a:p>
            <a:pPr fontAlgn="b">
              <a:spcAft>
                <a:spcPts val="400"/>
              </a:spcAft>
            </a:pPr>
            <a:endParaRPr lang="en-US" sz="2800" dirty="0">
              <a:gradFill>
                <a:gsLst>
                  <a:gs pos="1250">
                    <a:schemeClr val="tx1"/>
                  </a:gs>
                  <a:gs pos="99000">
                    <a:schemeClr val="tx1"/>
                  </a:gs>
                </a:gsLst>
                <a:lin ang="5400000" scaled="0"/>
              </a:gradFill>
              <a:latin typeface="+mn-lt"/>
            </a:endParaRPr>
          </a:p>
        </p:txBody>
      </p:sp>
      <p:sp>
        <p:nvSpPr>
          <p:cNvPr id="4" name="Rectangle 3"/>
          <p:cNvSpPr/>
          <p:nvPr/>
        </p:nvSpPr>
        <p:spPr bwMode="auto">
          <a:xfrm>
            <a:off x="273777" y="3954463"/>
            <a:ext cx="6249259" cy="2741854"/>
          </a:xfrm>
          <a:prstGeom prst="rect">
            <a:avLst/>
          </a:prstGeom>
          <a:solidFill>
            <a:schemeClr val="accent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lnSpc>
                <a:spcPct val="90000"/>
              </a:lnSpc>
              <a:spcBef>
                <a:spcPct val="0"/>
              </a:spcBef>
              <a:spcAft>
                <a:spcPct val="0"/>
              </a:spcAft>
            </a:pPr>
            <a:r>
              <a:rPr lang="en-US" dirty="0" smtClean="0">
                <a:solidFill>
                  <a:schemeClr val="bg1"/>
                </a:solidFill>
                <a:ea typeface="Segoe UI" pitchFamily="34" charset="0"/>
                <a:cs typeface="Segoe UI" pitchFamily="34" charset="0"/>
              </a:rPr>
              <a:t>Blogs</a:t>
            </a:r>
          </a:p>
          <a:p>
            <a:pPr defTabSz="932472" fontAlgn="base">
              <a:lnSpc>
                <a:spcPct val="90000"/>
              </a:lnSpc>
              <a:spcBef>
                <a:spcPct val="0"/>
              </a:spcBef>
              <a:spcAft>
                <a:spcPct val="0"/>
              </a:spcAft>
            </a:pPr>
            <a:endParaRPr lang="en-US" dirty="0">
              <a:solidFill>
                <a:schemeClr val="bg1"/>
              </a:solidFill>
              <a:ea typeface="Segoe UI" pitchFamily="34" charset="0"/>
              <a:cs typeface="Segoe UI" pitchFamily="34" charset="0"/>
            </a:endParaRPr>
          </a:p>
          <a:p>
            <a:r>
              <a:rPr lang="en-US" dirty="0" smtClean="0">
                <a:solidFill>
                  <a:schemeClr val="accent5"/>
                </a:solidFill>
                <a:hlinkClick r:id="rId2"/>
              </a:rPr>
              <a:t>Customize </a:t>
            </a:r>
            <a:r>
              <a:rPr lang="en-US" dirty="0">
                <a:solidFill>
                  <a:schemeClr val="accent5"/>
                </a:solidFill>
                <a:hlinkClick r:id="rId2"/>
              </a:rPr>
              <a:t>the SharePoint 2013 search experience with a Content Enrichment web </a:t>
            </a:r>
            <a:r>
              <a:rPr lang="en-US" dirty="0" smtClean="0">
                <a:solidFill>
                  <a:schemeClr val="accent5"/>
                </a:solidFill>
                <a:hlinkClick r:id="rId2"/>
              </a:rPr>
              <a:t>service</a:t>
            </a:r>
            <a:endParaRPr lang="en-US" dirty="0" smtClean="0">
              <a:solidFill>
                <a:schemeClr val="accent5"/>
              </a:solidFill>
            </a:endParaRPr>
          </a:p>
          <a:p>
            <a:endParaRPr lang="en-US" dirty="0" smtClean="0"/>
          </a:p>
          <a:p>
            <a:r>
              <a:rPr lang="nb-NO" dirty="0" smtClean="0"/>
              <a:t>COMING SOON!</a:t>
            </a:r>
            <a:endParaRPr lang="en-US" dirty="0" smtClean="0"/>
          </a:p>
          <a:p>
            <a:r>
              <a:rPr lang="en-US" dirty="0" smtClean="0"/>
              <a:t>- Content </a:t>
            </a:r>
            <a:r>
              <a:rPr lang="en-US" dirty="0"/>
              <a:t>Enrichment Service Scaling and </a:t>
            </a:r>
            <a:r>
              <a:rPr lang="en-US" dirty="0" smtClean="0"/>
              <a:t>Aggregation</a:t>
            </a:r>
            <a:endParaRPr lang="nb-NO" dirty="0"/>
          </a:p>
          <a:p>
            <a:pPr marL="285750" indent="-285750">
              <a:buFontTx/>
              <a:buChar char="-"/>
            </a:pPr>
            <a:r>
              <a:rPr lang="nb-NO" dirty="0" smtClean="0"/>
              <a:t>Best practices for debugging content enrichment</a:t>
            </a:r>
          </a:p>
          <a:p>
            <a:pPr marL="285750" indent="-285750">
              <a:buFontTx/>
              <a:buChar char="-"/>
            </a:pPr>
            <a:r>
              <a:rPr lang="nb-NO" dirty="0" smtClean="0"/>
              <a:t>Network Load Balancing for Content Enrichment</a:t>
            </a:r>
          </a:p>
          <a:p>
            <a:endParaRPr lang="en-US" dirty="0"/>
          </a:p>
        </p:txBody>
      </p:sp>
      <p:sp>
        <p:nvSpPr>
          <p:cNvPr id="7" name="Rectangle 6"/>
          <p:cNvSpPr/>
          <p:nvPr/>
        </p:nvSpPr>
        <p:spPr bwMode="auto">
          <a:xfrm>
            <a:off x="6568757" y="3954463"/>
            <a:ext cx="2697480" cy="2741854"/>
          </a:xfrm>
          <a:prstGeom prst="rect">
            <a:avLst/>
          </a:prstGeom>
          <a:solidFill>
            <a:schemeClr val="accent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spcBef>
                <a:spcPct val="0"/>
              </a:spcBef>
              <a:spcAft>
                <a:spcPct val="0"/>
              </a:spcAft>
            </a:pPr>
            <a:r>
              <a:rPr lang="en-US" dirty="0" smtClean="0">
                <a:solidFill>
                  <a:schemeClr val="bg1"/>
                </a:solidFill>
                <a:ea typeface="Segoe UI" pitchFamily="34" charset="0"/>
                <a:cs typeface="Segoe UI" pitchFamily="34" charset="0"/>
              </a:rPr>
              <a:t>Ask the Experts</a:t>
            </a:r>
          </a:p>
          <a:p>
            <a:pPr defTabSz="932472" fontAlgn="base">
              <a:spcBef>
                <a:spcPct val="0"/>
              </a:spcBef>
              <a:spcAft>
                <a:spcPct val="0"/>
              </a:spcAft>
            </a:pPr>
            <a:endParaRPr lang="en-US" dirty="0">
              <a:solidFill>
                <a:schemeClr val="bg1"/>
              </a:solidFill>
              <a:ea typeface="Segoe UI" pitchFamily="34" charset="0"/>
              <a:cs typeface="Segoe UI" pitchFamily="34" charset="0"/>
            </a:endParaRPr>
          </a:p>
          <a:p>
            <a:pPr defTabSz="932472" fontAlgn="base">
              <a:spcBef>
                <a:spcPct val="0"/>
              </a:spcBef>
              <a:spcAft>
                <a:spcPct val="0"/>
              </a:spcAft>
            </a:pPr>
            <a:r>
              <a:rPr lang="en-US" dirty="0" smtClean="0">
                <a:solidFill>
                  <a:schemeClr val="bg1"/>
                </a:solidFill>
                <a:ea typeface="Segoe UI" pitchFamily="34" charset="0"/>
                <a:cs typeface="Segoe UI" pitchFamily="34" charset="0"/>
              </a:rPr>
              <a:t>Discuss search!</a:t>
            </a:r>
          </a:p>
          <a:p>
            <a:pPr defTabSz="932472" fontAlgn="base">
              <a:spcBef>
                <a:spcPct val="0"/>
              </a:spcBef>
              <a:spcAft>
                <a:spcPct val="0"/>
              </a:spcAft>
            </a:pPr>
            <a:endParaRPr lang="en-US" dirty="0">
              <a:solidFill>
                <a:schemeClr val="bg1"/>
              </a:solidFill>
              <a:ea typeface="Segoe UI" pitchFamily="34" charset="0"/>
              <a:cs typeface="Segoe UI" pitchFamily="34" charset="0"/>
            </a:endParaRPr>
          </a:p>
          <a:p>
            <a:pPr defTabSz="932472" fontAlgn="base">
              <a:spcBef>
                <a:spcPct val="0"/>
              </a:spcBef>
              <a:spcAft>
                <a:spcPct val="0"/>
              </a:spcAft>
            </a:pPr>
            <a:r>
              <a:rPr lang="en-US" dirty="0" smtClean="0">
                <a:solidFill>
                  <a:schemeClr val="bg1"/>
                </a:solidFill>
                <a:ea typeface="Segoe UI" pitchFamily="34" charset="0"/>
                <a:cs typeface="Segoe UI" pitchFamily="34" charset="0"/>
              </a:rPr>
              <a:t>Wed 6:15PM @ Ask the Experts Lounge</a:t>
            </a:r>
          </a:p>
          <a:p>
            <a:pPr defTabSz="932472" fontAlgn="base">
              <a:spcBef>
                <a:spcPct val="0"/>
              </a:spcBef>
              <a:spcAft>
                <a:spcPct val="0"/>
              </a:spcAft>
            </a:pPr>
            <a:endParaRPr lang="en-US" dirty="0">
              <a:solidFill>
                <a:schemeClr val="bg1"/>
              </a:solidFill>
              <a:ea typeface="Segoe UI" pitchFamily="34" charset="0"/>
              <a:cs typeface="Segoe UI" pitchFamily="34" charset="0"/>
            </a:endParaRPr>
          </a:p>
        </p:txBody>
      </p:sp>
    </p:spTree>
    <p:extLst>
      <p:ext uri="{BB962C8B-B14F-4D97-AF65-F5344CB8AC3E}">
        <p14:creationId xmlns:p14="http://schemas.microsoft.com/office/powerpoint/2010/main" val="34216231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sz="4800" dirty="0" smtClean="0"/>
              <a:t>Search Content Enrichment and Extensibility</a:t>
            </a:r>
            <a:r>
              <a:rPr lang="en-US" dirty="0" smtClean="0"/>
              <a:t> </a:t>
            </a:r>
            <a:br>
              <a:rPr lang="en-US" dirty="0" smtClean="0"/>
            </a:br>
            <a:endParaRPr lang="en-US" dirty="0"/>
          </a:p>
        </p:txBody>
      </p:sp>
      <p:sp>
        <p:nvSpPr>
          <p:cNvPr id="5" name="Text Placeholder 4"/>
          <p:cNvSpPr>
            <a:spLocks noGrp="1"/>
          </p:cNvSpPr>
          <p:nvPr>
            <p:ph type="body" sz="quarter" idx="12"/>
          </p:nvPr>
        </p:nvSpPr>
        <p:spPr>
          <a:xfrm>
            <a:off x="4846637" y="5554662"/>
            <a:ext cx="7315201" cy="1143531"/>
          </a:xfrm>
        </p:spPr>
        <p:txBody>
          <a:bodyPr/>
          <a:lstStyle/>
          <a:p>
            <a:r>
              <a:rPr lang="en-US" sz="2400" dirty="0" smtClean="0"/>
              <a:t>K. Hammervold (Program Manager), R. Olsen (Architect), Niels Petter Rasch-Olsen (Developer)</a:t>
            </a:r>
            <a:endParaRPr lang="en-US" sz="2800" dirty="0" smtClean="0"/>
          </a:p>
        </p:txBody>
      </p:sp>
      <p:pic>
        <p:nvPicPr>
          <p:cNvPr id="2" name="Picture 1"/>
          <p:cNvPicPr>
            <a:picLocks noChangeAspect="1"/>
          </p:cNvPicPr>
          <p:nvPr/>
        </p:nvPicPr>
        <p:blipFill>
          <a:blip r:embed="rId3"/>
          <a:stretch>
            <a:fillRect/>
          </a:stretch>
        </p:blipFill>
        <p:spPr>
          <a:xfrm>
            <a:off x="9802237" y="1058862"/>
            <a:ext cx="2377646" cy="457240"/>
          </a:xfrm>
          <a:prstGeom prst="rect">
            <a:avLst/>
          </a:prstGeom>
        </p:spPr>
      </p:pic>
    </p:spTree>
    <p:extLst>
      <p:ext uri="{BB962C8B-B14F-4D97-AF65-F5344CB8AC3E}">
        <p14:creationId xmlns:p14="http://schemas.microsoft.com/office/powerpoint/2010/main" val="2485864877"/>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p:cNvPicPr>
            <a:picLocks noChangeAspect="1"/>
          </p:cNvPicPr>
          <p:nvPr/>
        </p:nvPicPr>
        <p:blipFill rotWithShape="1">
          <a:blip r:embed="rId2" cstate="screen">
            <a:extLst>
              <a:ext uri="{28A0092B-C50C-407E-A947-70E740481C1C}">
                <a14:useLocalDpi xmlns:a14="http://schemas.microsoft.com/office/drawing/2010/main"/>
              </a:ext>
            </a:extLst>
          </a:blip>
          <a:srcRect l="50005"/>
          <a:stretch/>
        </p:blipFill>
        <p:spPr bwMode="ltGray">
          <a:xfrm>
            <a:off x="9418637" y="1212849"/>
            <a:ext cx="2721127" cy="5440680"/>
          </a:xfrm>
          <a:prstGeom prst="rect">
            <a:avLst/>
          </a:prstGeom>
        </p:spPr>
      </p:pic>
      <p:sp>
        <p:nvSpPr>
          <p:cNvPr id="17" name="Title 16"/>
          <p:cNvSpPr>
            <a:spLocks noGrp="1"/>
          </p:cNvSpPr>
          <p:nvPr>
            <p:ph type="title"/>
          </p:nvPr>
        </p:nvSpPr>
        <p:spPr/>
        <p:txBody>
          <a:bodyPr/>
          <a:lstStyle/>
          <a:p>
            <a:r>
              <a:rPr lang="en-US" dirty="0" smtClean="0"/>
              <a:t>Related Search Sessions @ SPC</a:t>
            </a:r>
            <a:endParaRPr lang="en-US" dirty="0"/>
          </a:p>
        </p:txBody>
      </p:sp>
      <p:sp>
        <p:nvSpPr>
          <p:cNvPr id="11" name="Rectangle 10"/>
          <p:cNvSpPr/>
          <p:nvPr/>
        </p:nvSpPr>
        <p:spPr bwMode="auto">
          <a:xfrm>
            <a:off x="274641" y="2128828"/>
            <a:ext cx="9098277" cy="868680"/>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6556" tIns="146304" rIns="186556" bIns="146304" numCol="1" spcCol="0" rtlCol="0" fromWordArt="0" anchor="t" anchorCtr="0" forceAA="0" compatLnSpc="1">
            <a:prstTxWarp prst="textNoShape">
              <a:avLst/>
            </a:prstTxWarp>
            <a:noAutofit/>
          </a:bodyPr>
          <a:lstStyle/>
          <a:p>
            <a:pPr fontAlgn="b">
              <a:spcAft>
                <a:spcPts val="400"/>
              </a:spcAft>
            </a:pPr>
            <a:r>
              <a:rPr lang="en-US" dirty="0"/>
              <a:t>Mon 3:45pm - SPC202 - Search Architecture in SharePoint 2013</a:t>
            </a:r>
            <a:br>
              <a:rPr lang="en-US" dirty="0"/>
            </a:br>
            <a:r>
              <a:rPr lang="en-US" dirty="0"/>
              <a:t>Speakers: Thomas Molbach, Rune Zakariassen </a:t>
            </a:r>
            <a:endParaRPr lang="en-US" dirty="0">
              <a:solidFill>
                <a:schemeClr val="bg1"/>
              </a:solidFill>
            </a:endParaRPr>
          </a:p>
        </p:txBody>
      </p:sp>
      <p:sp>
        <p:nvSpPr>
          <p:cNvPr id="14" name="Rectangle 13"/>
          <p:cNvSpPr/>
          <p:nvPr/>
        </p:nvSpPr>
        <p:spPr bwMode="auto">
          <a:xfrm>
            <a:off x="266244" y="1212849"/>
            <a:ext cx="9098279" cy="868680"/>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6556" tIns="146304" rIns="186556" bIns="146304" numCol="1" spcCol="0" rtlCol="0" fromWordArt="0" anchor="t" anchorCtr="0" forceAA="0" compatLnSpc="1">
            <a:prstTxWarp prst="textNoShape">
              <a:avLst/>
            </a:prstTxWarp>
            <a:noAutofit/>
          </a:bodyPr>
          <a:lstStyle/>
          <a:p>
            <a:pPr fontAlgn="b">
              <a:spcAft>
                <a:spcPts val="400"/>
              </a:spcAft>
            </a:pPr>
            <a:r>
              <a:rPr lang="en-US" dirty="0"/>
              <a:t>Tue 10:30am - SPC044 - Crawl and Index all Enterprise Content with SharePoint 2013 </a:t>
            </a:r>
            <a:r>
              <a:rPr lang="en-US" dirty="0" smtClean="0"/>
              <a:t>Search - Speaker: </a:t>
            </a:r>
            <a:r>
              <a:rPr lang="en-US" dirty="0" err="1"/>
              <a:t>Vaidy</a:t>
            </a:r>
            <a:r>
              <a:rPr lang="en-US" dirty="0"/>
              <a:t> Raghavan </a:t>
            </a:r>
            <a:endParaRPr lang="en-US" dirty="0">
              <a:solidFill>
                <a:schemeClr val="bg1"/>
              </a:solidFill>
            </a:endParaRPr>
          </a:p>
        </p:txBody>
      </p:sp>
      <p:sp>
        <p:nvSpPr>
          <p:cNvPr id="22" name="Rectangle 21"/>
          <p:cNvSpPr/>
          <p:nvPr/>
        </p:nvSpPr>
        <p:spPr bwMode="auto">
          <a:xfrm>
            <a:off x="274637" y="3954462"/>
            <a:ext cx="9098277" cy="868680"/>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6556" tIns="146304" rIns="186556" bIns="146304" numCol="1" spcCol="0" rtlCol="0" fromWordArt="0" anchor="t" anchorCtr="0" forceAA="0" compatLnSpc="1">
            <a:prstTxWarp prst="textNoShape">
              <a:avLst/>
            </a:prstTxWarp>
            <a:noAutofit/>
          </a:bodyPr>
          <a:lstStyle/>
          <a:p>
            <a:pPr fontAlgn="b">
              <a:spcAft>
                <a:spcPts val="400"/>
              </a:spcAft>
            </a:pPr>
            <a:r>
              <a:rPr lang="en-US" dirty="0"/>
              <a:t>Tue 3:15pm - SPC230 - Step by Step: Building Search Driven Applications with SharePoint </a:t>
            </a:r>
            <a:r>
              <a:rPr lang="en-US" dirty="0" smtClean="0"/>
              <a:t>2013 - Speaker: </a:t>
            </a:r>
            <a:r>
              <a:rPr lang="en-US" dirty="0"/>
              <a:t>Scot Hillier </a:t>
            </a:r>
            <a:endParaRPr lang="en-US" dirty="0">
              <a:solidFill>
                <a:schemeClr val="bg1"/>
              </a:solidFill>
            </a:endParaRPr>
          </a:p>
        </p:txBody>
      </p:sp>
      <p:sp>
        <p:nvSpPr>
          <p:cNvPr id="23" name="Rectangle 22"/>
          <p:cNvSpPr/>
          <p:nvPr/>
        </p:nvSpPr>
        <p:spPr bwMode="auto">
          <a:xfrm>
            <a:off x="282461" y="3040062"/>
            <a:ext cx="9098280" cy="868680"/>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6556" tIns="146304" rIns="186556" bIns="146304" numCol="1" spcCol="0" rtlCol="0" fromWordArt="0" anchor="t" anchorCtr="0" forceAA="0" compatLnSpc="1">
            <a:prstTxWarp prst="textNoShape">
              <a:avLst/>
            </a:prstTxWarp>
            <a:noAutofit/>
          </a:bodyPr>
          <a:lstStyle/>
          <a:p>
            <a:pPr fontAlgn="b">
              <a:spcAft>
                <a:spcPts val="400"/>
              </a:spcAft>
            </a:pPr>
            <a:r>
              <a:rPr lang="en-US" dirty="0"/>
              <a:t>Tue 1:45pm - SPC191 - People Search and Extensibility in SharePoint 2013</a:t>
            </a:r>
            <a:br>
              <a:rPr lang="en-US" dirty="0"/>
            </a:br>
            <a:r>
              <a:rPr lang="en-US" dirty="0"/>
              <a:t>Speakers: Mikael </a:t>
            </a:r>
            <a:r>
              <a:rPr lang="en-US" dirty="0" err="1"/>
              <a:t>Svenson</a:t>
            </a:r>
            <a:r>
              <a:rPr lang="en-US" dirty="0"/>
              <a:t>, Sana Khan </a:t>
            </a:r>
            <a:endParaRPr lang="en-US" dirty="0">
              <a:solidFill>
                <a:schemeClr val="bg1"/>
              </a:solidFill>
            </a:endParaRPr>
          </a:p>
        </p:txBody>
      </p:sp>
      <p:sp>
        <p:nvSpPr>
          <p:cNvPr id="26" name="Rectangle 25"/>
          <p:cNvSpPr/>
          <p:nvPr/>
        </p:nvSpPr>
        <p:spPr bwMode="auto">
          <a:xfrm>
            <a:off x="246018" y="5783262"/>
            <a:ext cx="9098277" cy="868680"/>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6556" tIns="146304" rIns="186556" bIns="146304" numCol="1" spcCol="0" rtlCol="0" fromWordArt="0" anchor="t" anchorCtr="0" forceAA="0" compatLnSpc="1">
            <a:prstTxWarp prst="textNoShape">
              <a:avLst/>
            </a:prstTxWarp>
            <a:noAutofit/>
          </a:bodyPr>
          <a:lstStyle/>
          <a:p>
            <a:pPr fontAlgn="b">
              <a:spcAft>
                <a:spcPts val="400"/>
              </a:spcAft>
            </a:pPr>
            <a:r>
              <a:rPr lang="en-US" dirty="0"/>
              <a:t>Wed 9:00am - SPC143 - Making Great Search Based Applications with Query Rules in SharePoint </a:t>
            </a:r>
            <a:r>
              <a:rPr lang="en-US" dirty="0" smtClean="0"/>
              <a:t>2013 - Speaker: </a:t>
            </a:r>
            <a:r>
              <a:rPr lang="en-US" dirty="0"/>
              <a:t>Pedro DeRose </a:t>
            </a:r>
            <a:endParaRPr lang="en-US" dirty="0">
              <a:solidFill>
                <a:schemeClr val="bg1"/>
              </a:solidFill>
            </a:endParaRPr>
          </a:p>
        </p:txBody>
      </p:sp>
      <p:sp>
        <p:nvSpPr>
          <p:cNvPr id="28" name="Rectangle 27"/>
          <p:cNvSpPr/>
          <p:nvPr/>
        </p:nvSpPr>
        <p:spPr bwMode="auto">
          <a:xfrm>
            <a:off x="246020" y="4868862"/>
            <a:ext cx="9098277" cy="868680"/>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6556" tIns="146304" rIns="186556" bIns="146304" numCol="1" spcCol="0" rtlCol="0" fromWordArt="0" anchor="t" anchorCtr="0" forceAA="0" compatLnSpc="1">
            <a:prstTxWarp prst="textNoShape">
              <a:avLst/>
            </a:prstTxWarp>
            <a:noAutofit/>
          </a:bodyPr>
          <a:lstStyle/>
          <a:p>
            <a:pPr fontAlgn="b">
              <a:spcAft>
                <a:spcPts val="400"/>
              </a:spcAft>
            </a:pPr>
            <a:r>
              <a:rPr lang="en-US" dirty="0"/>
              <a:t>Wed 10:30am - SPC231 - Step by Step: Search Development in SharePoint 2013</a:t>
            </a:r>
            <a:br>
              <a:rPr lang="en-US" dirty="0"/>
            </a:br>
            <a:r>
              <a:rPr lang="en-US" dirty="0"/>
              <a:t>Speakers - Andrew Wardly, Matt King</a:t>
            </a:r>
            <a:br>
              <a:rPr lang="en-US" dirty="0"/>
            </a:br>
            <a:endParaRPr lang="en-US" dirty="0">
              <a:solidFill>
                <a:schemeClr val="bg1"/>
              </a:solidFill>
            </a:endParaRPr>
          </a:p>
        </p:txBody>
      </p:sp>
    </p:spTree>
    <p:extLst>
      <p:ext uri="{BB962C8B-B14F-4D97-AF65-F5344CB8AC3E}">
        <p14:creationId xmlns:p14="http://schemas.microsoft.com/office/powerpoint/2010/main" val="20767439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descr="C:\Users\thomsven\AppData\Local\Microsoft\Windows\Temporary Internet Files\Content.IE5\UIYSJDNV\MP900439551[1].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00" y="-1"/>
            <a:ext cx="4669678" cy="6994525"/>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p:cNvSpPr txBox="1"/>
          <p:nvPr/>
        </p:nvSpPr>
        <p:spPr>
          <a:xfrm>
            <a:off x="4827612" y="2181073"/>
            <a:ext cx="6910148" cy="1993842"/>
          </a:xfrm>
          <a:prstGeom prst="rect">
            <a:avLst/>
          </a:prstGeom>
          <a:noFill/>
        </p:spPr>
        <p:txBody>
          <a:bodyPr wrap="none" lIns="0" tIns="0" rIns="0" bIns="0" rtlCol="0">
            <a:noAutofit/>
          </a:bodyPr>
          <a:lstStyle/>
          <a:p>
            <a:r>
              <a:rPr lang="nb-NO" sz="9791" b="1" dirty="0">
                <a:solidFill>
                  <a:schemeClr val="accent1"/>
                </a:solidFill>
                <a:latin typeface="Segoe Black" pitchFamily="34" charset="0"/>
              </a:rPr>
              <a:t>Questions?</a:t>
            </a:r>
          </a:p>
        </p:txBody>
      </p:sp>
    </p:spTree>
    <p:extLst>
      <p:ext uri="{BB962C8B-B14F-4D97-AF65-F5344CB8AC3E}">
        <p14:creationId xmlns:p14="http://schemas.microsoft.com/office/powerpoint/2010/main" val="2113713525"/>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Box 3"/>
          <p:cNvSpPr txBox="1">
            <a:spLocks noChangeArrowheads="1"/>
          </p:cNvSpPr>
          <p:nvPr/>
        </p:nvSpPr>
        <p:spPr bwMode="blackWhite">
          <a:xfrm>
            <a:off x="273051" y="6079032"/>
            <a:ext cx="10974388" cy="618631"/>
          </a:xfrm>
          <a:prstGeom prst="rect">
            <a:avLst/>
          </a:prstGeom>
          <a:noFill/>
          <a:ln w="12700">
            <a:noFill/>
            <a:miter lim="800000"/>
            <a:headEnd type="none" w="sm" len="sm"/>
            <a:tailEnd type="none" w="sm" len="sm"/>
          </a:ln>
          <a:effectLst/>
        </p:spPr>
        <p:txBody>
          <a:bodyPr vert="horz" wrap="square" lIns="182880" tIns="146304" rIns="182880" bIns="146304" numCol="1" anchor="t" anchorCtr="0" compatLnSpc="1">
            <a:prstTxWarp prst="textNoShape">
              <a:avLst/>
            </a:prstTxWarp>
            <a:spAutoFit/>
          </a:bodyPr>
          <a:lstStyle/>
          <a:p>
            <a:pPr defTabSz="932290" eaLnBrk="0" hangingPunct="0"/>
            <a:r>
              <a:rPr lang="en-US" sz="700" dirty="0">
                <a:gradFill>
                  <a:gsLst>
                    <a:gs pos="0">
                      <a:srgbClr val="FFFFFF"/>
                    </a:gs>
                    <a:gs pos="100000">
                      <a:srgbClr val="FFFFFF"/>
                    </a:gs>
                  </a:gsLst>
                  <a:lin ang="5400000" scaled="0"/>
                </a:gradFill>
                <a:cs typeface="Segoe UI" pitchFamily="34" charset="0"/>
              </a:rPr>
              <a:t>© 2012 Microsoft Corporation. All rights reserved. Microsoft, Windows, Windows Vista and other product names are or may be registered trademarks and/or trademarks in the U.S. and/or other countries.</a:t>
            </a:r>
          </a:p>
          <a:p>
            <a:pPr defTabSz="932290" eaLnBrk="0" hangingPunct="0"/>
            <a:r>
              <a:rPr lang="en-US" sz="700" dirty="0">
                <a:gradFill>
                  <a:gsLst>
                    <a:gs pos="0">
                      <a:srgbClr val="FFFFFF"/>
                    </a:gs>
                    <a:gs pos="100000">
                      <a:srgbClr val="FFFFFF"/>
                    </a:gs>
                  </a:gsLst>
                  <a:lin ang="5400000" scaled="0"/>
                </a:gradFill>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bwMode="invGray">
          <a:xfrm>
            <a:off x="459230" y="3145040"/>
            <a:ext cx="3288506" cy="704445"/>
          </a:xfrm>
          <a:prstGeom prst="rect">
            <a:avLst/>
          </a:prstGeom>
        </p:spPr>
      </p:pic>
    </p:spTree>
    <p:extLst>
      <p:ext uri="{BB962C8B-B14F-4D97-AF65-F5344CB8AC3E}">
        <p14:creationId xmlns:p14="http://schemas.microsoft.com/office/powerpoint/2010/main" val="7409283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Objectives</a:t>
            </a:r>
            <a:endParaRPr lang="en-US" dirty="0"/>
          </a:p>
        </p:txBody>
      </p:sp>
      <p:sp>
        <p:nvSpPr>
          <p:cNvPr id="3" name="Text Placeholder 2"/>
          <p:cNvSpPr>
            <a:spLocks noGrp="1"/>
          </p:cNvSpPr>
          <p:nvPr>
            <p:ph type="body" sz="quarter" idx="10"/>
          </p:nvPr>
        </p:nvSpPr>
        <p:spPr>
          <a:xfrm>
            <a:off x="274638" y="1212850"/>
            <a:ext cx="11887200" cy="5109091"/>
          </a:xfrm>
        </p:spPr>
        <p:txBody>
          <a:bodyPr/>
          <a:lstStyle/>
          <a:p>
            <a:r>
              <a:rPr lang="nb-NO" dirty="0" smtClean="0"/>
              <a:t>Show how to use a content enrichment web service to light up new search experiences</a:t>
            </a:r>
            <a:endParaRPr lang="en-US" dirty="0" smtClean="0"/>
          </a:p>
          <a:p>
            <a:endParaRPr lang="en-US" dirty="0" smtClean="0"/>
          </a:p>
          <a:p>
            <a:r>
              <a:rPr lang="en-US" dirty="0" smtClean="0"/>
              <a:t>Introduce </a:t>
            </a:r>
            <a:r>
              <a:rPr lang="en-US" dirty="0"/>
              <a:t>the new content processing architecture in SharePoint 2013</a:t>
            </a:r>
          </a:p>
          <a:p>
            <a:endParaRPr lang="en-US" dirty="0" smtClean="0"/>
          </a:p>
          <a:p>
            <a:r>
              <a:rPr lang="en-US" dirty="0" smtClean="0"/>
              <a:t>Share techniques for achieving scale and fault tolerance for extensibility</a:t>
            </a:r>
          </a:p>
        </p:txBody>
      </p:sp>
    </p:spTree>
    <p:extLst>
      <p:ext uri="{BB962C8B-B14F-4D97-AF65-F5344CB8AC3E}">
        <p14:creationId xmlns:p14="http://schemas.microsoft.com/office/powerpoint/2010/main" val="9698389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SharePoint 2013 Search Architecture</a:t>
            </a:r>
            <a:endParaRPr lang="en-US" dirty="0"/>
          </a:p>
        </p:txBody>
      </p:sp>
      <p:sp>
        <p:nvSpPr>
          <p:cNvPr id="6" name="Rectangle 5"/>
          <p:cNvSpPr/>
          <p:nvPr/>
        </p:nvSpPr>
        <p:spPr>
          <a:xfrm>
            <a:off x="8547310" y="6008448"/>
            <a:ext cx="1828800" cy="9144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93407" bIns="93407" rtlCol="0" anchor="b"/>
          <a:lstStyle/>
          <a:p>
            <a:pPr defTabSz="932559"/>
            <a:r>
              <a:rPr lang="en-US" sz="1600" dirty="0" smtClean="0">
                <a:solidFill>
                  <a:schemeClr val="bg1">
                    <a:alpha val="99000"/>
                  </a:schemeClr>
                </a:solidFill>
              </a:rPr>
              <a:t>Search</a:t>
            </a:r>
          </a:p>
          <a:p>
            <a:pPr defTabSz="932559"/>
            <a:r>
              <a:rPr lang="en-US" sz="1600" dirty="0" smtClean="0">
                <a:solidFill>
                  <a:schemeClr val="bg1">
                    <a:alpha val="99000"/>
                  </a:schemeClr>
                </a:solidFill>
              </a:rPr>
              <a:t>Admin</a:t>
            </a:r>
          </a:p>
        </p:txBody>
      </p:sp>
      <p:grpSp>
        <p:nvGrpSpPr>
          <p:cNvPr id="9" name="Group 8"/>
          <p:cNvGrpSpPr/>
          <p:nvPr/>
        </p:nvGrpSpPr>
        <p:grpSpPr>
          <a:xfrm>
            <a:off x="4120" y="2476636"/>
            <a:ext cx="1916493" cy="1924157"/>
            <a:chOff x="-1" y="1708150"/>
            <a:chExt cx="1879085" cy="1886600"/>
          </a:xfrm>
        </p:grpSpPr>
        <p:sp>
          <p:nvSpPr>
            <p:cNvPr id="10" name="TextBox 9"/>
            <p:cNvSpPr txBox="1"/>
            <p:nvPr/>
          </p:nvSpPr>
          <p:spPr>
            <a:xfrm>
              <a:off x="-1" y="3084930"/>
              <a:ext cx="1865435" cy="509820"/>
            </a:xfrm>
            <a:prstGeom prst="rect">
              <a:avLst/>
            </a:prstGeom>
            <a:noFill/>
          </p:spPr>
          <p:txBody>
            <a:bodyPr wrap="square" rtlCol="0" anchor="ctr">
              <a:spAutoFit/>
            </a:bodyPr>
            <a:lstStyle>
              <a:defPPr>
                <a:defRPr lang="en-US"/>
              </a:defPPr>
              <a:lvl1pPr algn="ctr">
                <a:lnSpc>
                  <a:spcPct val="95000"/>
                </a:lnSpc>
                <a:defRPr sz="3200" spc="-100">
                  <a:solidFill>
                    <a:schemeClr val="tx2"/>
                  </a:solidFill>
                  <a:latin typeface="Segoe Light" pitchFamily="34" charset="0"/>
                </a:defRPr>
              </a:lvl1pPr>
            </a:lstStyle>
            <a:p>
              <a:pPr defTabSz="932559"/>
              <a:r>
                <a:rPr lang="en-US" sz="2856" dirty="0">
                  <a:solidFill>
                    <a:srgbClr val="3F3F3F">
                      <a:alpha val="99000"/>
                    </a:srgbClr>
                  </a:solidFill>
                  <a:latin typeface="Segoe UI Light"/>
                </a:rPr>
                <a:t>Content</a:t>
              </a:r>
            </a:p>
          </p:txBody>
        </p:sp>
        <p:sp>
          <p:nvSpPr>
            <p:cNvPr id="11" name="Rectangle 10"/>
            <p:cNvSpPr/>
            <p:nvPr/>
          </p:nvSpPr>
          <p:spPr bwMode="auto">
            <a:xfrm>
              <a:off x="-1" y="1708150"/>
              <a:ext cx="1879085" cy="1298448"/>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3383" tIns="46691" rIns="46691" bIns="93383" numCol="1" spcCol="0" rtlCol="0" fromWordArt="0" anchor="b" anchorCtr="0" forceAA="0" compatLnSpc="1">
              <a:prstTxWarp prst="textNoShape">
                <a:avLst/>
              </a:prstTxWarp>
              <a:noAutofit/>
            </a:bodyPr>
            <a:lstStyle/>
            <a:p>
              <a:pPr algn="ctr" defTabSz="932290" fontAlgn="base">
                <a:spcBef>
                  <a:spcPct val="0"/>
                </a:spcBef>
                <a:spcAft>
                  <a:spcPct val="0"/>
                </a:spcAft>
              </a:pPr>
              <a:endParaRPr lang="en-US" sz="1836" spc="-51" dirty="0">
                <a:gradFill>
                  <a:gsLst>
                    <a:gs pos="0">
                      <a:srgbClr val="FFFFFF"/>
                    </a:gs>
                    <a:gs pos="100000">
                      <a:srgbClr val="FFFFFF"/>
                    </a:gs>
                  </a:gsLst>
                  <a:lin ang="5400000" scaled="0"/>
                </a:gradFill>
                <a:ea typeface="Segoe UI" pitchFamily="34" charset="0"/>
                <a:cs typeface="Segoe UI" pitchFamily="34" charset="0"/>
              </a:endParaRPr>
            </a:p>
          </p:txBody>
        </p:sp>
      </p:grpSp>
      <p:grpSp>
        <p:nvGrpSpPr>
          <p:cNvPr id="12" name="Group 11"/>
          <p:cNvGrpSpPr/>
          <p:nvPr/>
        </p:nvGrpSpPr>
        <p:grpSpPr>
          <a:xfrm>
            <a:off x="10503486" y="2475681"/>
            <a:ext cx="1930411" cy="1931499"/>
            <a:chOff x="10296093" y="1700952"/>
            <a:chExt cx="1892732" cy="1893798"/>
          </a:xfrm>
        </p:grpSpPr>
        <p:sp>
          <p:nvSpPr>
            <p:cNvPr id="13" name="Rectangle 12"/>
            <p:cNvSpPr/>
            <p:nvPr/>
          </p:nvSpPr>
          <p:spPr bwMode="auto">
            <a:xfrm>
              <a:off x="10296093" y="1700952"/>
              <a:ext cx="1892732" cy="1321975"/>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3383" tIns="46691" rIns="46691" bIns="93383" numCol="1" spcCol="0" rtlCol="0" fromWordArt="0" anchor="b" anchorCtr="0" forceAA="0" compatLnSpc="1">
              <a:prstTxWarp prst="textNoShape">
                <a:avLst/>
              </a:prstTxWarp>
              <a:noAutofit/>
            </a:bodyPr>
            <a:lstStyle/>
            <a:p>
              <a:pPr algn="ctr" defTabSz="932290" fontAlgn="base">
                <a:spcBef>
                  <a:spcPct val="0"/>
                </a:spcBef>
                <a:spcAft>
                  <a:spcPct val="0"/>
                </a:spcAft>
              </a:pPr>
              <a:endParaRPr lang="en-US" sz="1836" spc="-51" dirty="0">
                <a:gradFill>
                  <a:gsLst>
                    <a:gs pos="0">
                      <a:srgbClr val="FFFFFF"/>
                    </a:gs>
                    <a:gs pos="100000">
                      <a:srgbClr val="FFFFFF"/>
                    </a:gs>
                  </a:gsLst>
                  <a:lin ang="5400000" scaled="0"/>
                </a:gradFill>
                <a:ea typeface="Segoe UI" pitchFamily="34" charset="0"/>
                <a:cs typeface="Segoe UI" pitchFamily="34" charset="0"/>
              </a:endParaRPr>
            </a:p>
          </p:txBody>
        </p:sp>
        <p:sp>
          <p:nvSpPr>
            <p:cNvPr id="14" name="TextBox 13"/>
            <p:cNvSpPr txBox="1"/>
            <p:nvPr/>
          </p:nvSpPr>
          <p:spPr>
            <a:xfrm>
              <a:off x="10593404" y="3084930"/>
              <a:ext cx="1298110" cy="509820"/>
            </a:xfrm>
            <a:prstGeom prst="rect">
              <a:avLst/>
            </a:prstGeom>
            <a:noFill/>
          </p:spPr>
          <p:txBody>
            <a:bodyPr wrap="square" rtlCol="0" anchor="ctr">
              <a:spAutoFit/>
            </a:bodyPr>
            <a:lstStyle>
              <a:defPPr>
                <a:defRPr lang="en-US"/>
              </a:defPPr>
              <a:lvl1pPr algn="ctr">
                <a:lnSpc>
                  <a:spcPct val="95000"/>
                </a:lnSpc>
                <a:defRPr sz="3200" spc="-100">
                  <a:solidFill>
                    <a:schemeClr val="tx2"/>
                  </a:solidFill>
                  <a:latin typeface="Segoe Light" pitchFamily="34" charset="0"/>
                </a:defRPr>
              </a:lvl1pPr>
            </a:lstStyle>
            <a:p>
              <a:pPr defTabSz="932559"/>
              <a:r>
                <a:rPr lang="en-US" sz="2856" dirty="0">
                  <a:solidFill>
                    <a:srgbClr val="3F3F3F">
                      <a:alpha val="99000"/>
                    </a:srgbClr>
                  </a:solidFill>
                  <a:latin typeface="Segoe UI Light"/>
                </a:rPr>
                <a:t>UX</a:t>
              </a:r>
            </a:p>
          </p:txBody>
        </p:sp>
      </p:grpSp>
      <p:sp>
        <p:nvSpPr>
          <p:cNvPr id="16" name="Rectangle 15"/>
          <p:cNvSpPr/>
          <p:nvPr/>
        </p:nvSpPr>
        <p:spPr>
          <a:xfrm>
            <a:off x="2047990" y="2475682"/>
            <a:ext cx="1231352" cy="2016747"/>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93407" bIns="93407" rtlCol="0" anchor="b"/>
          <a:lstStyle/>
          <a:p>
            <a:pPr defTabSz="932559"/>
            <a:r>
              <a:rPr lang="en-US" sz="1600" dirty="0" smtClean="0">
                <a:solidFill>
                  <a:schemeClr val="bg1">
                    <a:alpha val="99000"/>
                  </a:schemeClr>
                </a:solidFill>
              </a:rPr>
              <a:t>Crawl</a:t>
            </a:r>
          </a:p>
        </p:txBody>
      </p:sp>
      <p:sp>
        <p:nvSpPr>
          <p:cNvPr id="17" name="Rectangle 16"/>
          <p:cNvSpPr/>
          <p:nvPr/>
        </p:nvSpPr>
        <p:spPr>
          <a:xfrm>
            <a:off x="3406719" y="2475682"/>
            <a:ext cx="1231354" cy="201674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93407" bIns="93407" rtlCol="0" anchor="b"/>
          <a:lstStyle/>
          <a:p>
            <a:pPr defTabSz="932559"/>
            <a:r>
              <a:rPr lang="en-US" sz="1600" dirty="0">
                <a:solidFill>
                  <a:schemeClr val="bg1">
                    <a:alpha val="99000"/>
                  </a:schemeClr>
                </a:solidFill>
              </a:rPr>
              <a:t>Content</a:t>
            </a:r>
            <a:br>
              <a:rPr lang="en-US" sz="1600" dirty="0">
                <a:solidFill>
                  <a:schemeClr val="bg1">
                    <a:alpha val="99000"/>
                  </a:schemeClr>
                </a:solidFill>
              </a:rPr>
            </a:br>
            <a:r>
              <a:rPr lang="en-US" sz="1600" dirty="0">
                <a:solidFill>
                  <a:schemeClr val="bg1">
                    <a:alpha val="99000"/>
                  </a:schemeClr>
                </a:solidFill>
              </a:rPr>
              <a:t>P</a:t>
            </a:r>
            <a:r>
              <a:rPr lang="en-US" sz="1600" dirty="0" smtClean="0">
                <a:solidFill>
                  <a:schemeClr val="bg1">
                    <a:alpha val="99000"/>
                  </a:schemeClr>
                </a:solidFill>
              </a:rPr>
              <a:t>rocessing</a:t>
            </a:r>
          </a:p>
        </p:txBody>
      </p:sp>
      <p:sp>
        <p:nvSpPr>
          <p:cNvPr id="20" name="Rectangle 19"/>
          <p:cNvSpPr/>
          <p:nvPr/>
        </p:nvSpPr>
        <p:spPr>
          <a:xfrm>
            <a:off x="4765450" y="2475682"/>
            <a:ext cx="2893201" cy="201674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93383" bIns="93383" rtlCol="0" anchor="b"/>
          <a:lstStyle/>
          <a:p>
            <a:pPr defTabSz="932559"/>
            <a:r>
              <a:rPr lang="en-US" sz="1600" dirty="0" smtClean="0">
                <a:solidFill>
                  <a:schemeClr val="bg1">
                    <a:alpha val="99000"/>
                  </a:schemeClr>
                </a:solidFill>
              </a:rPr>
              <a:t>Index</a:t>
            </a:r>
            <a:endParaRPr lang="en-US" sz="1600" dirty="0">
              <a:solidFill>
                <a:schemeClr val="bg1">
                  <a:alpha val="99000"/>
                </a:schemeClr>
              </a:solidFill>
            </a:endParaRPr>
          </a:p>
        </p:txBody>
      </p:sp>
      <p:sp>
        <p:nvSpPr>
          <p:cNvPr id="24" name="Rectangle 23"/>
          <p:cNvSpPr/>
          <p:nvPr/>
        </p:nvSpPr>
        <p:spPr>
          <a:xfrm>
            <a:off x="7786028" y="2475682"/>
            <a:ext cx="1231352" cy="201674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93383" bIns="93383" rtlCol="0" anchor="b"/>
          <a:lstStyle/>
          <a:p>
            <a:pPr defTabSz="932559"/>
            <a:r>
              <a:rPr lang="en-US" sz="1600" dirty="0">
                <a:solidFill>
                  <a:schemeClr val="bg1">
                    <a:alpha val="99000"/>
                  </a:schemeClr>
                </a:solidFill>
              </a:rPr>
              <a:t>Query</a:t>
            </a:r>
            <a:br>
              <a:rPr lang="en-US" sz="1600" dirty="0">
                <a:solidFill>
                  <a:schemeClr val="bg1">
                    <a:alpha val="99000"/>
                  </a:schemeClr>
                </a:solidFill>
              </a:rPr>
            </a:br>
            <a:r>
              <a:rPr lang="en-US" sz="1600" dirty="0">
                <a:solidFill>
                  <a:schemeClr val="bg1">
                    <a:alpha val="99000"/>
                  </a:schemeClr>
                </a:solidFill>
              </a:rPr>
              <a:t>P</a:t>
            </a:r>
            <a:r>
              <a:rPr lang="en-US" sz="1600" dirty="0" smtClean="0">
                <a:solidFill>
                  <a:schemeClr val="bg1">
                    <a:alpha val="99000"/>
                  </a:schemeClr>
                </a:solidFill>
              </a:rPr>
              <a:t>rocessing</a:t>
            </a:r>
          </a:p>
        </p:txBody>
      </p:sp>
      <p:sp>
        <p:nvSpPr>
          <p:cNvPr id="25" name="Rectangle 24"/>
          <p:cNvSpPr/>
          <p:nvPr/>
        </p:nvSpPr>
        <p:spPr>
          <a:xfrm>
            <a:off x="9144757" y="2475682"/>
            <a:ext cx="1231353" cy="201674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93383" bIns="93383" rtlCol="0" anchor="b"/>
          <a:lstStyle/>
          <a:p>
            <a:pPr defTabSz="932559"/>
            <a:r>
              <a:rPr lang="en-US" sz="1600" dirty="0">
                <a:solidFill>
                  <a:srgbClr val="FFFFFF">
                    <a:alpha val="99000"/>
                  </a:srgbClr>
                </a:solidFill>
              </a:rPr>
              <a:t>WFE</a:t>
            </a:r>
          </a:p>
        </p:txBody>
      </p:sp>
      <p:sp>
        <p:nvSpPr>
          <p:cNvPr id="30" name="Rectangle 29"/>
          <p:cNvSpPr/>
          <p:nvPr/>
        </p:nvSpPr>
        <p:spPr bwMode="auto">
          <a:xfrm>
            <a:off x="10053357" y="2571173"/>
            <a:ext cx="320269" cy="1177252"/>
          </a:xfrm>
          <a:prstGeom prst="rect">
            <a:avLst/>
          </a:prstGeom>
          <a:solidFill>
            <a:schemeClr val="accent3"/>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vert" wrap="square" lIns="93407" tIns="46704" rIns="46704" bIns="93407" numCol="1" spcCol="0" rtlCol="0" fromWordArt="0" anchor="ctr" anchorCtr="0" forceAA="0" compatLnSpc="1">
            <a:prstTxWarp prst="textNoShape">
              <a:avLst/>
            </a:prstTxWarp>
            <a:noAutofit/>
          </a:bodyPr>
          <a:lstStyle/>
          <a:p>
            <a:pPr algn="ctr" defTabSz="932290" fontAlgn="base">
              <a:spcBef>
                <a:spcPct val="0"/>
              </a:spcBef>
              <a:spcAft>
                <a:spcPct val="0"/>
              </a:spcAft>
            </a:pPr>
            <a:r>
              <a:rPr lang="en-US" sz="1600" spc="-51" dirty="0" smtClean="0">
                <a:solidFill>
                  <a:schemeClr val="bg1"/>
                </a:solidFill>
                <a:ea typeface="Segoe UI" pitchFamily="34" charset="0"/>
                <a:cs typeface="Segoe UI" pitchFamily="34" charset="0"/>
              </a:rPr>
              <a:t>API</a:t>
            </a:r>
            <a:endParaRPr lang="en-US" sz="1600" spc="-51" dirty="0">
              <a:solidFill>
                <a:schemeClr val="bg1"/>
              </a:solidFill>
              <a:ea typeface="Segoe UI" pitchFamily="34" charset="0"/>
              <a:cs typeface="Segoe UI" pitchFamily="34" charset="0"/>
            </a:endParaRPr>
          </a:p>
        </p:txBody>
      </p:sp>
      <p:sp>
        <p:nvSpPr>
          <p:cNvPr id="42" name="Rectangle 41"/>
          <p:cNvSpPr/>
          <p:nvPr/>
        </p:nvSpPr>
        <p:spPr>
          <a:xfrm>
            <a:off x="5299969" y="5099197"/>
            <a:ext cx="1828800" cy="91299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93407" bIns="93407" rtlCol="0" anchor="b"/>
          <a:lstStyle/>
          <a:p>
            <a:pPr defTabSz="932559"/>
            <a:r>
              <a:rPr lang="en-US" sz="1600" dirty="0" smtClean="0">
                <a:solidFill>
                  <a:schemeClr val="bg1">
                    <a:alpha val="99000"/>
                  </a:schemeClr>
                </a:solidFill>
              </a:rPr>
              <a:t>Analytics</a:t>
            </a:r>
          </a:p>
          <a:p>
            <a:pPr defTabSz="932559"/>
            <a:r>
              <a:rPr lang="en-US" sz="1600" dirty="0" smtClean="0">
                <a:solidFill>
                  <a:schemeClr val="bg1">
                    <a:alpha val="99000"/>
                  </a:schemeClr>
                </a:solidFill>
              </a:rPr>
              <a:t>Processing</a:t>
            </a:r>
          </a:p>
        </p:txBody>
      </p:sp>
      <p:sp>
        <p:nvSpPr>
          <p:cNvPr id="46" name="Freeform 83"/>
          <p:cNvSpPr>
            <a:spLocks noEditPoints="1"/>
          </p:cNvSpPr>
          <p:nvPr/>
        </p:nvSpPr>
        <p:spPr bwMode="black">
          <a:xfrm>
            <a:off x="834068" y="2602572"/>
            <a:ext cx="513062" cy="541602"/>
          </a:xfrm>
          <a:custGeom>
            <a:avLst/>
            <a:gdLst>
              <a:gd name="T0" fmla="*/ 502 w 2107"/>
              <a:gd name="T1" fmla="*/ 1162 h 2221"/>
              <a:gd name="T2" fmla="*/ 239 w 2107"/>
              <a:gd name="T3" fmla="*/ 2072 h 2221"/>
              <a:gd name="T4" fmla="*/ 1587 w 2107"/>
              <a:gd name="T5" fmla="*/ 1800 h 2221"/>
              <a:gd name="T6" fmla="*/ 1487 w 2107"/>
              <a:gd name="T7" fmla="*/ 1835 h 2221"/>
              <a:gd name="T8" fmla="*/ 1579 w 2107"/>
              <a:gd name="T9" fmla="*/ 1870 h 2221"/>
              <a:gd name="T10" fmla="*/ 1470 w 2107"/>
              <a:gd name="T11" fmla="*/ 1847 h 2221"/>
              <a:gd name="T12" fmla="*/ 983 w 2107"/>
              <a:gd name="T13" fmla="*/ 1837 h 2221"/>
              <a:gd name="T14" fmla="*/ 1062 w 2107"/>
              <a:gd name="T15" fmla="*/ 1872 h 2221"/>
              <a:gd name="T16" fmla="*/ 956 w 2107"/>
              <a:gd name="T17" fmla="*/ 1951 h 2221"/>
              <a:gd name="T18" fmla="*/ 1046 w 2107"/>
              <a:gd name="T19" fmla="*/ 1970 h 2221"/>
              <a:gd name="T20" fmla="*/ 820 w 2107"/>
              <a:gd name="T21" fmla="*/ 1872 h 2221"/>
              <a:gd name="T22" fmla="*/ 899 w 2107"/>
              <a:gd name="T23" fmla="*/ 1836 h 2221"/>
              <a:gd name="T24" fmla="*/ 841 w 2107"/>
              <a:gd name="T25" fmla="*/ 1886 h 2221"/>
              <a:gd name="T26" fmla="*/ 905 w 2107"/>
              <a:gd name="T27" fmla="*/ 1920 h 2221"/>
              <a:gd name="T28" fmla="*/ 882 w 2107"/>
              <a:gd name="T29" fmla="*/ 1971 h 2221"/>
              <a:gd name="T30" fmla="*/ 687 w 2107"/>
              <a:gd name="T31" fmla="*/ 1847 h 2221"/>
              <a:gd name="T32" fmla="*/ 780 w 2107"/>
              <a:gd name="T33" fmla="*/ 1844 h 2221"/>
              <a:gd name="T34" fmla="*/ 760 w 2107"/>
              <a:gd name="T35" fmla="*/ 1882 h 2221"/>
              <a:gd name="T36" fmla="*/ 703 w 2107"/>
              <a:gd name="T37" fmla="*/ 1912 h 2221"/>
              <a:gd name="T38" fmla="*/ 682 w 2107"/>
              <a:gd name="T39" fmla="*/ 1972 h 2221"/>
              <a:gd name="T40" fmla="*/ 647 w 2107"/>
              <a:gd name="T41" fmla="*/ 1928 h 2221"/>
              <a:gd name="T42" fmla="*/ 631 w 2107"/>
              <a:gd name="T43" fmla="*/ 1862 h 2221"/>
              <a:gd name="T44" fmla="*/ 545 w 2107"/>
              <a:gd name="T45" fmla="*/ 2017 h 2221"/>
              <a:gd name="T46" fmla="*/ 416 w 2107"/>
              <a:gd name="T47" fmla="*/ 2078 h 2221"/>
              <a:gd name="T48" fmla="*/ 435 w 2107"/>
              <a:gd name="T49" fmla="*/ 2014 h 2221"/>
              <a:gd name="T50" fmla="*/ 538 w 2107"/>
              <a:gd name="T51" fmla="*/ 2006 h 2221"/>
              <a:gd name="T52" fmla="*/ 520 w 2107"/>
              <a:gd name="T53" fmla="*/ 1973 h 2221"/>
              <a:gd name="T54" fmla="*/ 490 w 2107"/>
              <a:gd name="T55" fmla="*/ 1930 h 2221"/>
              <a:gd name="T56" fmla="*/ 587 w 2107"/>
              <a:gd name="T57" fmla="*/ 1913 h 2221"/>
              <a:gd name="T58" fmla="*/ 1055 w 2107"/>
              <a:gd name="T59" fmla="*/ 2071 h 2221"/>
              <a:gd name="T60" fmla="*/ 605 w 2107"/>
              <a:gd name="T61" fmla="*/ 2078 h 2221"/>
              <a:gd name="T62" fmla="*/ 613 w 2107"/>
              <a:gd name="T63" fmla="*/ 2010 h 2221"/>
              <a:gd name="T64" fmla="*/ 1046 w 2107"/>
              <a:gd name="T65" fmla="*/ 2003 h 2221"/>
              <a:gd name="T66" fmla="*/ 1113 w 2107"/>
              <a:gd name="T67" fmla="*/ 1877 h 2221"/>
              <a:gd name="T68" fmla="*/ 1176 w 2107"/>
              <a:gd name="T69" fmla="*/ 1835 h 2221"/>
              <a:gd name="T70" fmla="*/ 1137 w 2107"/>
              <a:gd name="T71" fmla="*/ 1885 h 2221"/>
              <a:gd name="T72" fmla="*/ 1115 w 2107"/>
              <a:gd name="T73" fmla="*/ 1926 h 2221"/>
              <a:gd name="T74" fmla="*/ 1215 w 2107"/>
              <a:gd name="T75" fmla="*/ 1968 h 2221"/>
              <a:gd name="T76" fmla="*/ 1135 w 2107"/>
              <a:gd name="T77" fmla="*/ 1970 h 2221"/>
              <a:gd name="T78" fmla="*/ 1146 w 2107"/>
              <a:gd name="T79" fmla="*/ 2075 h 2221"/>
              <a:gd name="T80" fmla="*/ 1122 w 2107"/>
              <a:gd name="T81" fmla="*/ 2019 h 2221"/>
              <a:gd name="T82" fmla="*/ 1139 w 2107"/>
              <a:gd name="T83" fmla="*/ 2003 h 2221"/>
              <a:gd name="T84" fmla="*/ 1217 w 2107"/>
              <a:gd name="T85" fmla="*/ 2003 h 2221"/>
              <a:gd name="T86" fmla="*/ 1337 w 2107"/>
              <a:gd name="T87" fmla="*/ 1868 h 2221"/>
              <a:gd name="T88" fmla="*/ 1411 w 2107"/>
              <a:gd name="T89" fmla="*/ 1838 h 2221"/>
              <a:gd name="T90" fmla="*/ 1425 w 2107"/>
              <a:gd name="T91" fmla="*/ 1883 h 2221"/>
              <a:gd name="T92" fmla="*/ 1359 w 2107"/>
              <a:gd name="T93" fmla="*/ 1927 h 2221"/>
              <a:gd name="T94" fmla="*/ 1476 w 2107"/>
              <a:gd name="T95" fmla="*/ 1956 h 2221"/>
              <a:gd name="T96" fmla="*/ 1461 w 2107"/>
              <a:gd name="T97" fmla="*/ 1970 h 2221"/>
              <a:gd name="T98" fmla="*/ 1511 w 2107"/>
              <a:gd name="T99" fmla="*/ 2075 h 2221"/>
              <a:gd name="T100" fmla="*/ 1393 w 2107"/>
              <a:gd name="T101" fmla="*/ 2019 h 2221"/>
              <a:gd name="T102" fmla="*/ 1475 w 2107"/>
              <a:gd name="T103" fmla="*/ 2001 h 2221"/>
              <a:gd name="T104" fmla="*/ 1681 w 2107"/>
              <a:gd name="T105" fmla="*/ 2018 h 2221"/>
              <a:gd name="T106" fmla="*/ 1623 w 2107"/>
              <a:gd name="T107" fmla="*/ 2075 h 2221"/>
              <a:gd name="T108" fmla="*/ 1639 w 2107"/>
              <a:gd name="T109" fmla="*/ 2000 h 2221"/>
              <a:gd name="T110" fmla="*/ 1630 w 2107"/>
              <a:gd name="T111" fmla="*/ 1969 h 2221"/>
              <a:gd name="T112" fmla="*/ 1532 w 2107"/>
              <a:gd name="T113" fmla="*/ 1910 h 2221"/>
              <a:gd name="T114" fmla="*/ 933 w 2107"/>
              <a:gd name="T115" fmla="*/ 1308 h 2221"/>
              <a:gd name="T116" fmla="*/ 9 w 2107"/>
              <a:gd name="T117" fmla="*/ 909 h 2221"/>
              <a:gd name="T118" fmla="*/ 413 w 2107"/>
              <a:gd name="T119" fmla="*/ 386 h 2221"/>
              <a:gd name="T120" fmla="*/ 1700 w 2107"/>
              <a:gd name="T121" fmla="*/ 556 h 22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107" h="2221">
                <a:moveTo>
                  <a:pt x="2107" y="809"/>
                </a:moveTo>
                <a:cubicBezTo>
                  <a:pt x="2106" y="786"/>
                  <a:pt x="2103" y="764"/>
                  <a:pt x="2098" y="742"/>
                </a:cubicBezTo>
                <a:cubicBezTo>
                  <a:pt x="2098" y="745"/>
                  <a:pt x="2098" y="747"/>
                  <a:pt x="2098" y="749"/>
                </a:cubicBezTo>
                <a:cubicBezTo>
                  <a:pt x="2096" y="810"/>
                  <a:pt x="2076" y="869"/>
                  <a:pt x="2040" y="926"/>
                </a:cubicBezTo>
                <a:cubicBezTo>
                  <a:pt x="2018" y="961"/>
                  <a:pt x="1988" y="995"/>
                  <a:pt x="1953" y="1027"/>
                </a:cubicBezTo>
                <a:cubicBezTo>
                  <a:pt x="1918" y="1064"/>
                  <a:pt x="1873" y="1098"/>
                  <a:pt x="1819" y="1131"/>
                </a:cubicBezTo>
                <a:cubicBezTo>
                  <a:pt x="1777" y="1156"/>
                  <a:pt x="1731" y="1178"/>
                  <a:pt x="1682" y="1198"/>
                </a:cubicBezTo>
                <a:cubicBezTo>
                  <a:pt x="1682" y="1061"/>
                  <a:pt x="1682" y="1061"/>
                  <a:pt x="1682" y="1061"/>
                </a:cubicBezTo>
                <a:cubicBezTo>
                  <a:pt x="1682" y="1059"/>
                  <a:pt x="1682" y="1058"/>
                  <a:pt x="1682" y="1056"/>
                </a:cubicBezTo>
                <a:cubicBezTo>
                  <a:pt x="1680" y="988"/>
                  <a:pt x="1624" y="933"/>
                  <a:pt x="1554" y="933"/>
                </a:cubicBezTo>
                <a:cubicBezTo>
                  <a:pt x="555" y="933"/>
                  <a:pt x="555" y="933"/>
                  <a:pt x="555" y="933"/>
                </a:cubicBezTo>
                <a:cubicBezTo>
                  <a:pt x="484" y="933"/>
                  <a:pt x="426" y="990"/>
                  <a:pt x="426" y="1061"/>
                </a:cubicBezTo>
                <a:cubicBezTo>
                  <a:pt x="426" y="1141"/>
                  <a:pt x="426" y="1141"/>
                  <a:pt x="426" y="1141"/>
                </a:cubicBezTo>
                <a:cubicBezTo>
                  <a:pt x="430" y="1142"/>
                  <a:pt x="430" y="1142"/>
                  <a:pt x="430" y="1142"/>
                </a:cubicBezTo>
                <a:cubicBezTo>
                  <a:pt x="430" y="1143"/>
                  <a:pt x="459" y="1152"/>
                  <a:pt x="502" y="1162"/>
                </a:cubicBezTo>
                <a:cubicBezTo>
                  <a:pt x="502" y="1069"/>
                  <a:pt x="502" y="1069"/>
                  <a:pt x="502" y="1069"/>
                </a:cubicBezTo>
                <a:cubicBezTo>
                  <a:pt x="502" y="1032"/>
                  <a:pt x="531" y="1003"/>
                  <a:pt x="568" y="1003"/>
                </a:cubicBezTo>
                <a:cubicBezTo>
                  <a:pt x="1541" y="1003"/>
                  <a:pt x="1541" y="1003"/>
                  <a:pt x="1541" y="1003"/>
                </a:cubicBezTo>
                <a:cubicBezTo>
                  <a:pt x="1577" y="1003"/>
                  <a:pt x="1607" y="1032"/>
                  <a:pt x="1607" y="1069"/>
                </a:cubicBezTo>
                <a:cubicBezTo>
                  <a:pt x="1607" y="1668"/>
                  <a:pt x="1607" y="1668"/>
                  <a:pt x="1607" y="1668"/>
                </a:cubicBezTo>
                <a:cubicBezTo>
                  <a:pt x="1607" y="1704"/>
                  <a:pt x="1577" y="1734"/>
                  <a:pt x="1541" y="1734"/>
                </a:cubicBezTo>
                <a:cubicBezTo>
                  <a:pt x="568" y="1734"/>
                  <a:pt x="568" y="1734"/>
                  <a:pt x="568" y="1734"/>
                </a:cubicBezTo>
                <a:cubicBezTo>
                  <a:pt x="531" y="1734"/>
                  <a:pt x="502" y="1704"/>
                  <a:pt x="502" y="1668"/>
                </a:cubicBezTo>
                <a:cubicBezTo>
                  <a:pt x="502" y="1541"/>
                  <a:pt x="502" y="1541"/>
                  <a:pt x="502" y="1541"/>
                </a:cubicBezTo>
                <a:cubicBezTo>
                  <a:pt x="476" y="1535"/>
                  <a:pt x="451" y="1528"/>
                  <a:pt x="426" y="1520"/>
                </a:cubicBezTo>
                <a:cubicBezTo>
                  <a:pt x="426" y="1676"/>
                  <a:pt x="426" y="1676"/>
                  <a:pt x="426" y="1676"/>
                </a:cubicBezTo>
                <a:cubicBezTo>
                  <a:pt x="426" y="1736"/>
                  <a:pt x="467" y="1786"/>
                  <a:pt x="523" y="1800"/>
                </a:cubicBezTo>
                <a:cubicBezTo>
                  <a:pt x="491" y="1802"/>
                  <a:pt x="456" y="1813"/>
                  <a:pt x="435" y="1837"/>
                </a:cubicBezTo>
                <a:cubicBezTo>
                  <a:pt x="419" y="1857"/>
                  <a:pt x="403" y="1876"/>
                  <a:pt x="387" y="1895"/>
                </a:cubicBezTo>
                <a:cubicBezTo>
                  <a:pt x="337" y="1954"/>
                  <a:pt x="288" y="2013"/>
                  <a:pt x="239" y="2072"/>
                </a:cubicBezTo>
                <a:cubicBezTo>
                  <a:pt x="227" y="2086"/>
                  <a:pt x="203" y="2107"/>
                  <a:pt x="203" y="2127"/>
                </a:cubicBezTo>
                <a:cubicBezTo>
                  <a:pt x="203" y="2183"/>
                  <a:pt x="203" y="2183"/>
                  <a:pt x="203" y="2183"/>
                </a:cubicBezTo>
                <a:cubicBezTo>
                  <a:pt x="204" y="2190"/>
                  <a:pt x="206" y="2197"/>
                  <a:pt x="209" y="2202"/>
                </a:cubicBezTo>
                <a:cubicBezTo>
                  <a:pt x="222" y="2220"/>
                  <a:pt x="247" y="2221"/>
                  <a:pt x="267" y="2221"/>
                </a:cubicBezTo>
                <a:cubicBezTo>
                  <a:pt x="295" y="2221"/>
                  <a:pt x="1759" y="2221"/>
                  <a:pt x="1804" y="2221"/>
                </a:cubicBezTo>
                <a:cubicBezTo>
                  <a:pt x="1826" y="2221"/>
                  <a:pt x="1850" y="2219"/>
                  <a:pt x="1871" y="2214"/>
                </a:cubicBezTo>
                <a:cubicBezTo>
                  <a:pt x="1886" y="2211"/>
                  <a:pt x="1903" y="2203"/>
                  <a:pt x="1905" y="2186"/>
                </a:cubicBezTo>
                <a:cubicBezTo>
                  <a:pt x="1905" y="2126"/>
                  <a:pt x="1905" y="2126"/>
                  <a:pt x="1905" y="2126"/>
                </a:cubicBezTo>
                <a:cubicBezTo>
                  <a:pt x="1907" y="2113"/>
                  <a:pt x="1899" y="2100"/>
                  <a:pt x="1891" y="2091"/>
                </a:cubicBezTo>
                <a:cubicBezTo>
                  <a:pt x="1887" y="2086"/>
                  <a:pt x="1883" y="2081"/>
                  <a:pt x="1879" y="2077"/>
                </a:cubicBezTo>
                <a:cubicBezTo>
                  <a:pt x="1858" y="2052"/>
                  <a:pt x="1837" y="2027"/>
                  <a:pt x="1816" y="2003"/>
                </a:cubicBezTo>
                <a:cubicBezTo>
                  <a:pt x="1770" y="1948"/>
                  <a:pt x="1724" y="1894"/>
                  <a:pt x="1678" y="1840"/>
                </a:cubicBezTo>
                <a:cubicBezTo>
                  <a:pt x="1676" y="1837"/>
                  <a:pt x="1674" y="1834"/>
                  <a:pt x="1671" y="1832"/>
                </a:cubicBezTo>
                <a:cubicBezTo>
                  <a:pt x="1662" y="1820"/>
                  <a:pt x="1647" y="1813"/>
                  <a:pt x="1633" y="1809"/>
                </a:cubicBezTo>
                <a:cubicBezTo>
                  <a:pt x="1618" y="1804"/>
                  <a:pt x="1603" y="1801"/>
                  <a:pt x="1587" y="1800"/>
                </a:cubicBezTo>
                <a:cubicBezTo>
                  <a:pt x="1642" y="1785"/>
                  <a:pt x="1682" y="1735"/>
                  <a:pt x="1682" y="1676"/>
                </a:cubicBezTo>
                <a:cubicBezTo>
                  <a:pt x="1682" y="1462"/>
                  <a:pt x="1682" y="1462"/>
                  <a:pt x="1682" y="1462"/>
                </a:cubicBezTo>
                <a:cubicBezTo>
                  <a:pt x="1698" y="1455"/>
                  <a:pt x="1714" y="1448"/>
                  <a:pt x="1730" y="1441"/>
                </a:cubicBezTo>
                <a:cubicBezTo>
                  <a:pt x="1801" y="1408"/>
                  <a:pt x="1863" y="1368"/>
                  <a:pt x="1916" y="1325"/>
                </a:cubicBezTo>
                <a:cubicBezTo>
                  <a:pt x="1946" y="1300"/>
                  <a:pt x="1972" y="1273"/>
                  <a:pt x="1995" y="1246"/>
                </a:cubicBezTo>
                <a:cubicBezTo>
                  <a:pt x="2018" y="1218"/>
                  <a:pt x="2037" y="1187"/>
                  <a:pt x="2054" y="1154"/>
                </a:cubicBezTo>
                <a:cubicBezTo>
                  <a:pt x="2068" y="1124"/>
                  <a:pt x="2079" y="1090"/>
                  <a:pt x="2084" y="1054"/>
                </a:cubicBezTo>
                <a:cubicBezTo>
                  <a:pt x="2086" y="1040"/>
                  <a:pt x="2087" y="1026"/>
                  <a:pt x="2089" y="1013"/>
                </a:cubicBezTo>
                <a:cubicBezTo>
                  <a:pt x="2089" y="1008"/>
                  <a:pt x="2090" y="1003"/>
                  <a:pt x="2090" y="998"/>
                </a:cubicBezTo>
                <a:cubicBezTo>
                  <a:pt x="2102" y="877"/>
                  <a:pt x="2102" y="877"/>
                  <a:pt x="2102" y="877"/>
                </a:cubicBezTo>
                <a:cubicBezTo>
                  <a:pt x="2103" y="874"/>
                  <a:pt x="2103" y="870"/>
                  <a:pt x="2103" y="867"/>
                </a:cubicBezTo>
                <a:cubicBezTo>
                  <a:pt x="2105" y="848"/>
                  <a:pt x="2107" y="829"/>
                  <a:pt x="2107" y="809"/>
                </a:cubicBezTo>
                <a:close/>
                <a:moveTo>
                  <a:pt x="1474" y="1837"/>
                </a:moveTo>
                <a:cubicBezTo>
                  <a:pt x="1475" y="1836"/>
                  <a:pt x="1476" y="1836"/>
                  <a:pt x="1478" y="1836"/>
                </a:cubicBezTo>
                <a:cubicBezTo>
                  <a:pt x="1481" y="1835"/>
                  <a:pt x="1483" y="1835"/>
                  <a:pt x="1487" y="1835"/>
                </a:cubicBezTo>
                <a:cubicBezTo>
                  <a:pt x="1492" y="1835"/>
                  <a:pt x="1492" y="1835"/>
                  <a:pt x="1492" y="1835"/>
                </a:cubicBezTo>
                <a:cubicBezTo>
                  <a:pt x="1492" y="1835"/>
                  <a:pt x="1492" y="1835"/>
                  <a:pt x="1492" y="1835"/>
                </a:cubicBezTo>
                <a:cubicBezTo>
                  <a:pt x="1502" y="1835"/>
                  <a:pt x="1511" y="1835"/>
                  <a:pt x="1521" y="1835"/>
                </a:cubicBezTo>
                <a:cubicBezTo>
                  <a:pt x="1521" y="1835"/>
                  <a:pt x="1521" y="1835"/>
                  <a:pt x="1521" y="1835"/>
                </a:cubicBezTo>
                <a:cubicBezTo>
                  <a:pt x="1531" y="1835"/>
                  <a:pt x="1531" y="1835"/>
                  <a:pt x="1531" y="1835"/>
                </a:cubicBezTo>
                <a:cubicBezTo>
                  <a:pt x="1534" y="1834"/>
                  <a:pt x="1538" y="1835"/>
                  <a:pt x="1541" y="1835"/>
                </a:cubicBezTo>
                <a:cubicBezTo>
                  <a:pt x="1543" y="1836"/>
                  <a:pt x="1546" y="1836"/>
                  <a:pt x="1548" y="1837"/>
                </a:cubicBezTo>
                <a:cubicBezTo>
                  <a:pt x="1548" y="1837"/>
                  <a:pt x="1548" y="1837"/>
                  <a:pt x="1548" y="1837"/>
                </a:cubicBezTo>
                <a:cubicBezTo>
                  <a:pt x="1549" y="1837"/>
                  <a:pt x="1549" y="1838"/>
                  <a:pt x="1549" y="1838"/>
                </a:cubicBezTo>
                <a:cubicBezTo>
                  <a:pt x="1550" y="1838"/>
                  <a:pt x="1550" y="1838"/>
                  <a:pt x="1550" y="1838"/>
                </a:cubicBezTo>
                <a:cubicBezTo>
                  <a:pt x="1553" y="1839"/>
                  <a:pt x="1556" y="1840"/>
                  <a:pt x="1558" y="1842"/>
                </a:cubicBezTo>
                <a:cubicBezTo>
                  <a:pt x="1560" y="1843"/>
                  <a:pt x="1562" y="1845"/>
                  <a:pt x="1563" y="1847"/>
                </a:cubicBezTo>
                <a:cubicBezTo>
                  <a:pt x="1571" y="1858"/>
                  <a:pt x="1571" y="1858"/>
                  <a:pt x="1571" y="1858"/>
                </a:cubicBezTo>
                <a:cubicBezTo>
                  <a:pt x="1573" y="1861"/>
                  <a:pt x="1577" y="1865"/>
                  <a:pt x="1579" y="1870"/>
                </a:cubicBezTo>
                <a:cubicBezTo>
                  <a:pt x="1579" y="1870"/>
                  <a:pt x="1579" y="1870"/>
                  <a:pt x="1579" y="1870"/>
                </a:cubicBezTo>
                <a:cubicBezTo>
                  <a:pt x="1581" y="1872"/>
                  <a:pt x="1581" y="1874"/>
                  <a:pt x="1581" y="1876"/>
                </a:cubicBezTo>
                <a:cubicBezTo>
                  <a:pt x="1581" y="1877"/>
                  <a:pt x="1580" y="1878"/>
                  <a:pt x="1579" y="1879"/>
                </a:cubicBezTo>
                <a:cubicBezTo>
                  <a:pt x="1579" y="1879"/>
                  <a:pt x="1579" y="1880"/>
                  <a:pt x="1579" y="1880"/>
                </a:cubicBezTo>
                <a:cubicBezTo>
                  <a:pt x="1579" y="1880"/>
                  <a:pt x="1579" y="1880"/>
                  <a:pt x="1579" y="1880"/>
                </a:cubicBezTo>
                <a:cubicBezTo>
                  <a:pt x="1578" y="1880"/>
                  <a:pt x="1578" y="1880"/>
                  <a:pt x="1578" y="1880"/>
                </a:cubicBezTo>
                <a:cubicBezTo>
                  <a:pt x="1578" y="1880"/>
                  <a:pt x="1578" y="1881"/>
                  <a:pt x="1577" y="1881"/>
                </a:cubicBezTo>
                <a:cubicBezTo>
                  <a:pt x="1577" y="1881"/>
                  <a:pt x="1577" y="1881"/>
                  <a:pt x="1576" y="1881"/>
                </a:cubicBezTo>
                <a:cubicBezTo>
                  <a:pt x="1576" y="1881"/>
                  <a:pt x="1576" y="1882"/>
                  <a:pt x="1575" y="1882"/>
                </a:cubicBezTo>
                <a:cubicBezTo>
                  <a:pt x="1569" y="1885"/>
                  <a:pt x="1560" y="1884"/>
                  <a:pt x="1553" y="1884"/>
                </a:cubicBezTo>
                <a:cubicBezTo>
                  <a:pt x="1516" y="1884"/>
                  <a:pt x="1516" y="1884"/>
                  <a:pt x="1516" y="1884"/>
                </a:cubicBezTo>
                <a:cubicBezTo>
                  <a:pt x="1509" y="1884"/>
                  <a:pt x="1501" y="1883"/>
                  <a:pt x="1494" y="1879"/>
                </a:cubicBezTo>
                <a:cubicBezTo>
                  <a:pt x="1492" y="1878"/>
                  <a:pt x="1490" y="1877"/>
                  <a:pt x="1488" y="1876"/>
                </a:cubicBezTo>
                <a:cubicBezTo>
                  <a:pt x="1486" y="1874"/>
                  <a:pt x="1484" y="1872"/>
                  <a:pt x="1483" y="1871"/>
                </a:cubicBezTo>
                <a:cubicBezTo>
                  <a:pt x="1481" y="1868"/>
                  <a:pt x="1481" y="1868"/>
                  <a:pt x="1481" y="1868"/>
                </a:cubicBezTo>
                <a:cubicBezTo>
                  <a:pt x="1478" y="1861"/>
                  <a:pt x="1473" y="1854"/>
                  <a:pt x="1470" y="1847"/>
                </a:cubicBezTo>
                <a:cubicBezTo>
                  <a:pt x="1467" y="1842"/>
                  <a:pt x="1469" y="1839"/>
                  <a:pt x="1474" y="1837"/>
                </a:cubicBezTo>
                <a:close/>
                <a:moveTo>
                  <a:pt x="965" y="1871"/>
                </a:moveTo>
                <a:cubicBezTo>
                  <a:pt x="966" y="1869"/>
                  <a:pt x="966" y="1868"/>
                  <a:pt x="966" y="1866"/>
                </a:cubicBezTo>
                <a:cubicBezTo>
                  <a:pt x="966" y="1866"/>
                  <a:pt x="966" y="1866"/>
                  <a:pt x="966" y="1866"/>
                </a:cubicBezTo>
                <a:cubicBezTo>
                  <a:pt x="967" y="1861"/>
                  <a:pt x="966" y="1855"/>
                  <a:pt x="968" y="1850"/>
                </a:cubicBezTo>
                <a:cubicBezTo>
                  <a:pt x="968" y="1848"/>
                  <a:pt x="968" y="1848"/>
                  <a:pt x="968" y="1848"/>
                </a:cubicBezTo>
                <a:cubicBezTo>
                  <a:pt x="968" y="1846"/>
                  <a:pt x="969" y="1845"/>
                  <a:pt x="970" y="1843"/>
                </a:cubicBezTo>
                <a:cubicBezTo>
                  <a:pt x="971" y="1842"/>
                  <a:pt x="973" y="1841"/>
                  <a:pt x="974" y="1841"/>
                </a:cubicBezTo>
                <a:cubicBezTo>
                  <a:pt x="974" y="1840"/>
                  <a:pt x="974" y="1840"/>
                  <a:pt x="974" y="1840"/>
                </a:cubicBezTo>
                <a:cubicBezTo>
                  <a:pt x="975" y="1840"/>
                  <a:pt x="975" y="1840"/>
                  <a:pt x="975" y="1840"/>
                </a:cubicBezTo>
                <a:cubicBezTo>
                  <a:pt x="976" y="1840"/>
                  <a:pt x="976" y="1839"/>
                  <a:pt x="976" y="1839"/>
                </a:cubicBezTo>
                <a:cubicBezTo>
                  <a:pt x="976" y="1839"/>
                  <a:pt x="977" y="1839"/>
                  <a:pt x="977" y="1839"/>
                </a:cubicBezTo>
                <a:cubicBezTo>
                  <a:pt x="978" y="1839"/>
                  <a:pt x="978" y="1838"/>
                  <a:pt x="979" y="1838"/>
                </a:cubicBezTo>
                <a:cubicBezTo>
                  <a:pt x="980" y="1838"/>
                  <a:pt x="980" y="1838"/>
                  <a:pt x="980" y="1838"/>
                </a:cubicBezTo>
                <a:cubicBezTo>
                  <a:pt x="981" y="1837"/>
                  <a:pt x="982" y="1837"/>
                  <a:pt x="983" y="1837"/>
                </a:cubicBezTo>
                <a:cubicBezTo>
                  <a:pt x="983" y="1837"/>
                  <a:pt x="984" y="1837"/>
                  <a:pt x="984" y="1837"/>
                </a:cubicBezTo>
                <a:cubicBezTo>
                  <a:pt x="984" y="1837"/>
                  <a:pt x="984" y="1837"/>
                  <a:pt x="985" y="1837"/>
                </a:cubicBezTo>
                <a:cubicBezTo>
                  <a:pt x="985" y="1837"/>
                  <a:pt x="985" y="1837"/>
                  <a:pt x="986" y="1836"/>
                </a:cubicBezTo>
                <a:cubicBezTo>
                  <a:pt x="988" y="1836"/>
                  <a:pt x="991" y="1836"/>
                  <a:pt x="993" y="1836"/>
                </a:cubicBezTo>
                <a:cubicBezTo>
                  <a:pt x="995" y="1836"/>
                  <a:pt x="995" y="1836"/>
                  <a:pt x="995" y="1836"/>
                </a:cubicBezTo>
                <a:cubicBezTo>
                  <a:pt x="998" y="1836"/>
                  <a:pt x="1000" y="1836"/>
                  <a:pt x="1003" y="1836"/>
                </a:cubicBezTo>
                <a:cubicBezTo>
                  <a:pt x="1038" y="1836"/>
                  <a:pt x="1038" y="1836"/>
                  <a:pt x="1038" y="1836"/>
                </a:cubicBezTo>
                <a:cubicBezTo>
                  <a:pt x="1038" y="1836"/>
                  <a:pt x="1039" y="1836"/>
                  <a:pt x="1040" y="1836"/>
                </a:cubicBezTo>
                <a:cubicBezTo>
                  <a:pt x="1040" y="1836"/>
                  <a:pt x="1040" y="1836"/>
                  <a:pt x="1041" y="1836"/>
                </a:cubicBezTo>
                <a:cubicBezTo>
                  <a:pt x="1042" y="1836"/>
                  <a:pt x="1042" y="1836"/>
                  <a:pt x="1043" y="1836"/>
                </a:cubicBezTo>
                <a:cubicBezTo>
                  <a:pt x="1050" y="1837"/>
                  <a:pt x="1058" y="1839"/>
                  <a:pt x="1061" y="1844"/>
                </a:cubicBezTo>
                <a:cubicBezTo>
                  <a:pt x="1061" y="1845"/>
                  <a:pt x="1061" y="1845"/>
                  <a:pt x="1061" y="1846"/>
                </a:cubicBezTo>
                <a:cubicBezTo>
                  <a:pt x="1061" y="1846"/>
                  <a:pt x="1061" y="1846"/>
                  <a:pt x="1061" y="1846"/>
                </a:cubicBezTo>
                <a:cubicBezTo>
                  <a:pt x="1063" y="1853"/>
                  <a:pt x="1062" y="1863"/>
                  <a:pt x="1062" y="1870"/>
                </a:cubicBezTo>
                <a:cubicBezTo>
                  <a:pt x="1062" y="1872"/>
                  <a:pt x="1062" y="1872"/>
                  <a:pt x="1062" y="1872"/>
                </a:cubicBezTo>
                <a:cubicBezTo>
                  <a:pt x="1062" y="1873"/>
                  <a:pt x="1062" y="1874"/>
                  <a:pt x="1061" y="1876"/>
                </a:cubicBezTo>
                <a:cubicBezTo>
                  <a:pt x="1054" y="1889"/>
                  <a:pt x="1022" y="1885"/>
                  <a:pt x="1010" y="1885"/>
                </a:cubicBezTo>
                <a:cubicBezTo>
                  <a:pt x="1003" y="1885"/>
                  <a:pt x="996" y="1885"/>
                  <a:pt x="989" y="1885"/>
                </a:cubicBezTo>
                <a:cubicBezTo>
                  <a:pt x="983" y="1885"/>
                  <a:pt x="974" y="1884"/>
                  <a:pt x="969" y="1879"/>
                </a:cubicBezTo>
                <a:cubicBezTo>
                  <a:pt x="969" y="1879"/>
                  <a:pt x="969" y="1879"/>
                  <a:pt x="968" y="1879"/>
                </a:cubicBezTo>
                <a:cubicBezTo>
                  <a:pt x="968" y="1879"/>
                  <a:pt x="968" y="1878"/>
                  <a:pt x="968" y="1878"/>
                </a:cubicBezTo>
                <a:cubicBezTo>
                  <a:pt x="967" y="1878"/>
                  <a:pt x="967" y="1878"/>
                  <a:pt x="967" y="1877"/>
                </a:cubicBezTo>
                <a:cubicBezTo>
                  <a:pt x="967" y="1877"/>
                  <a:pt x="967" y="1877"/>
                  <a:pt x="967" y="1877"/>
                </a:cubicBezTo>
                <a:cubicBezTo>
                  <a:pt x="967" y="1877"/>
                  <a:pt x="967" y="1877"/>
                  <a:pt x="967" y="1877"/>
                </a:cubicBezTo>
                <a:cubicBezTo>
                  <a:pt x="966" y="1876"/>
                  <a:pt x="966" y="1876"/>
                  <a:pt x="966" y="1875"/>
                </a:cubicBezTo>
                <a:cubicBezTo>
                  <a:pt x="965" y="1874"/>
                  <a:pt x="965" y="1873"/>
                  <a:pt x="965" y="1872"/>
                </a:cubicBezTo>
                <a:lnTo>
                  <a:pt x="965" y="1871"/>
                </a:lnTo>
                <a:close/>
                <a:moveTo>
                  <a:pt x="956" y="1955"/>
                </a:moveTo>
                <a:cubicBezTo>
                  <a:pt x="956" y="1952"/>
                  <a:pt x="956" y="1952"/>
                  <a:pt x="956" y="1952"/>
                </a:cubicBezTo>
                <a:cubicBezTo>
                  <a:pt x="956" y="1952"/>
                  <a:pt x="956" y="1951"/>
                  <a:pt x="956" y="1951"/>
                </a:cubicBezTo>
                <a:cubicBezTo>
                  <a:pt x="957" y="1943"/>
                  <a:pt x="958" y="1935"/>
                  <a:pt x="959" y="1926"/>
                </a:cubicBezTo>
                <a:cubicBezTo>
                  <a:pt x="959" y="1926"/>
                  <a:pt x="959" y="1926"/>
                  <a:pt x="959" y="1926"/>
                </a:cubicBezTo>
                <a:cubicBezTo>
                  <a:pt x="959" y="1926"/>
                  <a:pt x="959" y="1926"/>
                  <a:pt x="959" y="1925"/>
                </a:cubicBezTo>
                <a:cubicBezTo>
                  <a:pt x="963" y="1907"/>
                  <a:pt x="999" y="1911"/>
                  <a:pt x="1013" y="1911"/>
                </a:cubicBezTo>
                <a:cubicBezTo>
                  <a:pt x="1025" y="1911"/>
                  <a:pt x="1055" y="1908"/>
                  <a:pt x="1061" y="1921"/>
                </a:cubicBezTo>
                <a:cubicBezTo>
                  <a:pt x="1062" y="1923"/>
                  <a:pt x="1063" y="1924"/>
                  <a:pt x="1063" y="1926"/>
                </a:cubicBezTo>
                <a:cubicBezTo>
                  <a:pt x="1063" y="1940"/>
                  <a:pt x="1063" y="1940"/>
                  <a:pt x="1063" y="1940"/>
                </a:cubicBezTo>
                <a:cubicBezTo>
                  <a:pt x="1063" y="1945"/>
                  <a:pt x="1063" y="1949"/>
                  <a:pt x="1063" y="1953"/>
                </a:cubicBezTo>
                <a:cubicBezTo>
                  <a:pt x="1063" y="1953"/>
                  <a:pt x="1063" y="1953"/>
                  <a:pt x="1063" y="1953"/>
                </a:cubicBezTo>
                <a:cubicBezTo>
                  <a:pt x="1063" y="1955"/>
                  <a:pt x="1063" y="1955"/>
                  <a:pt x="1063" y="1955"/>
                </a:cubicBezTo>
                <a:cubicBezTo>
                  <a:pt x="1063" y="1957"/>
                  <a:pt x="1062" y="1959"/>
                  <a:pt x="1061" y="1961"/>
                </a:cubicBezTo>
                <a:cubicBezTo>
                  <a:pt x="1061" y="1962"/>
                  <a:pt x="1060" y="1962"/>
                  <a:pt x="1060" y="1962"/>
                </a:cubicBezTo>
                <a:cubicBezTo>
                  <a:pt x="1060" y="1963"/>
                  <a:pt x="1059" y="1963"/>
                  <a:pt x="1059" y="1964"/>
                </a:cubicBezTo>
                <a:cubicBezTo>
                  <a:pt x="1058" y="1964"/>
                  <a:pt x="1058" y="1964"/>
                  <a:pt x="1058" y="1964"/>
                </a:cubicBezTo>
                <a:cubicBezTo>
                  <a:pt x="1055" y="1967"/>
                  <a:pt x="1051" y="1969"/>
                  <a:pt x="1046" y="1970"/>
                </a:cubicBezTo>
                <a:cubicBezTo>
                  <a:pt x="1046" y="1970"/>
                  <a:pt x="1046" y="1970"/>
                  <a:pt x="1046" y="1970"/>
                </a:cubicBezTo>
                <a:cubicBezTo>
                  <a:pt x="1046" y="1970"/>
                  <a:pt x="1046" y="1970"/>
                  <a:pt x="1046" y="1970"/>
                </a:cubicBezTo>
                <a:cubicBezTo>
                  <a:pt x="1044" y="1971"/>
                  <a:pt x="1043" y="1971"/>
                  <a:pt x="1041" y="1971"/>
                </a:cubicBezTo>
                <a:cubicBezTo>
                  <a:pt x="1041" y="1971"/>
                  <a:pt x="1040" y="1971"/>
                  <a:pt x="1040" y="1971"/>
                </a:cubicBezTo>
                <a:cubicBezTo>
                  <a:pt x="1038" y="1971"/>
                  <a:pt x="1037" y="1972"/>
                  <a:pt x="1035" y="1972"/>
                </a:cubicBezTo>
                <a:cubicBezTo>
                  <a:pt x="1035" y="1972"/>
                  <a:pt x="1035" y="1972"/>
                  <a:pt x="1035" y="1972"/>
                </a:cubicBezTo>
                <a:cubicBezTo>
                  <a:pt x="982" y="1972"/>
                  <a:pt x="982" y="1972"/>
                  <a:pt x="982" y="1972"/>
                </a:cubicBezTo>
                <a:cubicBezTo>
                  <a:pt x="976" y="1972"/>
                  <a:pt x="969" y="1971"/>
                  <a:pt x="963" y="1967"/>
                </a:cubicBezTo>
                <a:cubicBezTo>
                  <a:pt x="963" y="1967"/>
                  <a:pt x="963" y="1967"/>
                  <a:pt x="963" y="1967"/>
                </a:cubicBezTo>
                <a:cubicBezTo>
                  <a:pt x="963" y="1967"/>
                  <a:pt x="963" y="1967"/>
                  <a:pt x="963" y="1967"/>
                </a:cubicBezTo>
                <a:cubicBezTo>
                  <a:pt x="962" y="1966"/>
                  <a:pt x="961" y="1965"/>
                  <a:pt x="960" y="1964"/>
                </a:cubicBezTo>
                <a:cubicBezTo>
                  <a:pt x="959" y="1964"/>
                  <a:pt x="958" y="1963"/>
                  <a:pt x="958" y="1962"/>
                </a:cubicBezTo>
                <a:cubicBezTo>
                  <a:pt x="958" y="1962"/>
                  <a:pt x="958" y="1962"/>
                  <a:pt x="957" y="1962"/>
                </a:cubicBezTo>
                <a:cubicBezTo>
                  <a:pt x="956" y="1960"/>
                  <a:pt x="956" y="1957"/>
                  <a:pt x="956" y="1955"/>
                </a:cubicBezTo>
                <a:close/>
                <a:moveTo>
                  <a:pt x="820" y="1872"/>
                </a:moveTo>
                <a:cubicBezTo>
                  <a:pt x="820" y="1872"/>
                  <a:pt x="820" y="1872"/>
                  <a:pt x="820" y="1872"/>
                </a:cubicBezTo>
                <a:cubicBezTo>
                  <a:pt x="820" y="1872"/>
                  <a:pt x="820" y="1872"/>
                  <a:pt x="820" y="1872"/>
                </a:cubicBezTo>
                <a:cubicBezTo>
                  <a:pt x="820" y="1870"/>
                  <a:pt x="821" y="1868"/>
                  <a:pt x="822" y="1866"/>
                </a:cubicBezTo>
                <a:cubicBezTo>
                  <a:pt x="823" y="1861"/>
                  <a:pt x="824" y="1854"/>
                  <a:pt x="827" y="1849"/>
                </a:cubicBezTo>
                <a:cubicBezTo>
                  <a:pt x="827" y="1848"/>
                  <a:pt x="827" y="1848"/>
                  <a:pt x="827" y="1848"/>
                </a:cubicBezTo>
                <a:cubicBezTo>
                  <a:pt x="827" y="1847"/>
                  <a:pt x="829" y="1845"/>
                  <a:pt x="830" y="1844"/>
                </a:cubicBezTo>
                <a:cubicBezTo>
                  <a:pt x="831" y="1843"/>
                  <a:pt x="832" y="1842"/>
                  <a:pt x="833" y="1841"/>
                </a:cubicBezTo>
                <a:cubicBezTo>
                  <a:pt x="837" y="1839"/>
                  <a:pt x="840" y="1838"/>
                  <a:pt x="844" y="1837"/>
                </a:cubicBezTo>
                <a:cubicBezTo>
                  <a:pt x="845" y="1837"/>
                  <a:pt x="845" y="1837"/>
                  <a:pt x="845" y="1837"/>
                </a:cubicBezTo>
                <a:cubicBezTo>
                  <a:pt x="848" y="1836"/>
                  <a:pt x="851" y="1836"/>
                  <a:pt x="855" y="1836"/>
                </a:cubicBezTo>
                <a:cubicBezTo>
                  <a:pt x="859" y="1836"/>
                  <a:pt x="859" y="1836"/>
                  <a:pt x="859" y="1836"/>
                </a:cubicBezTo>
                <a:cubicBezTo>
                  <a:pt x="861" y="1836"/>
                  <a:pt x="862" y="1836"/>
                  <a:pt x="864" y="1836"/>
                </a:cubicBezTo>
                <a:cubicBezTo>
                  <a:pt x="873" y="1836"/>
                  <a:pt x="883" y="1836"/>
                  <a:pt x="893" y="1836"/>
                </a:cubicBezTo>
                <a:cubicBezTo>
                  <a:pt x="894" y="1836"/>
                  <a:pt x="896" y="1836"/>
                  <a:pt x="897" y="1836"/>
                </a:cubicBezTo>
                <a:cubicBezTo>
                  <a:pt x="899" y="1836"/>
                  <a:pt x="899" y="1836"/>
                  <a:pt x="899" y="1836"/>
                </a:cubicBezTo>
                <a:cubicBezTo>
                  <a:pt x="899" y="1836"/>
                  <a:pt x="899" y="1836"/>
                  <a:pt x="900" y="1836"/>
                </a:cubicBezTo>
                <a:cubicBezTo>
                  <a:pt x="901" y="1836"/>
                  <a:pt x="902" y="1836"/>
                  <a:pt x="904" y="1836"/>
                </a:cubicBezTo>
                <a:cubicBezTo>
                  <a:pt x="904" y="1836"/>
                  <a:pt x="904" y="1836"/>
                  <a:pt x="904" y="1836"/>
                </a:cubicBezTo>
                <a:cubicBezTo>
                  <a:pt x="911" y="1837"/>
                  <a:pt x="919" y="1839"/>
                  <a:pt x="921" y="1846"/>
                </a:cubicBezTo>
                <a:cubicBezTo>
                  <a:pt x="921" y="1846"/>
                  <a:pt x="921" y="1846"/>
                  <a:pt x="921" y="1846"/>
                </a:cubicBezTo>
                <a:cubicBezTo>
                  <a:pt x="921" y="1846"/>
                  <a:pt x="921" y="1846"/>
                  <a:pt x="921" y="1846"/>
                </a:cubicBezTo>
                <a:cubicBezTo>
                  <a:pt x="921" y="1854"/>
                  <a:pt x="918" y="1863"/>
                  <a:pt x="917" y="1870"/>
                </a:cubicBezTo>
                <a:cubicBezTo>
                  <a:pt x="917" y="1870"/>
                  <a:pt x="917" y="1870"/>
                  <a:pt x="917" y="1870"/>
                </a:cubicBezTo>
                <a:cubicBezTo>
                  <a:pt x="917" y="1872"/>
                  <a:pt x="917" y="1872"/>
                  <a:pt x="917" y="1872"/>
                </a:cubicBezTo>
                <a:cubicBezTo>
                  <a:pt x="916" y="1873"/>
                  <a:pt x="916" y="1875"/>
                  <a:pt x="914" y="1876"/>
                </a:cubicBezTo>
                <a:cubicBezTo>
                  <a:pt x="914" y="1876"/>
                  <a:pt x="914" y="1877"/>
                  <a:pt x="914" y="1877"/>
                </a:cubicBezTo>
                <a:cubicBezTo>
                  <a:pt x="914" y="1877"/>
                  <a:pt x="914" y="1877"/>
                  <a:pt x="914" y="1877"/>
                </a:cubicBezTo>
                <a:cubicBezTo>
                  <a:pt x="914" y="1877"/>
                  <a:pt x="914" y="1877"/>
                  <a:pt x="914" y="1877"/>
                </a:cubicBezTo>
                <a:cubicBezTo>
                  <a:pt x="904" y="1889"/>
                  <a:pt x="878" y="1886"/>
                  <a:pt x="865" y="1886"/>
                </a:cubicBezTo>
                <a:cubicBezTo>
                  <a:pt x="857" y="1886"/>
                  <a:pt x="849" y="1886"/>
                  <a:pt x="841" y="1886"/>
                </a:cubicBezTo>
                <a:cubicBezTo>
                  <a:pt x="834" y="1886"/>
                  <a:pt x="824" y="1884"/>
                  <a:pt x="820" y="1877"/>
                </a:cubicBezTo>
                <a:cubicBezTo>
                  <a:pt x="820" y="1877"/>
                  <a:pt x="820" y="1876"/>
                  <a:pt x="820" y="1875"/>
                </a:cubicBezTo>
                <a:cubicBezTo>
                  <a:pt x="820" y="1875"/>
                  <a:pt x="820" y="1875"/>
                  <a:pt x="820" y="1874"/>
                </a:cubicBezTo>
                <a:cubicBezTo>
                  <a:pt x="820" y="1873"/>
                  <a:pt x="820" y="1873"/>
                  <a:pt x="820" y="1872"/>
                </a:cubicBezTo>
                <a:close/>
                <a:moveTo>
                  <a:pt x="795" y="1956"/>
                </a:moveTo>
                <a:cubicBezTo>
                  <a:pt x="796" y="1952"/>
                  <a:pt x="796" y="1952"/>
                  <a:pt x="796" y="1952"/>
                </a:cubicBezTo>
                <a:cubicBezTo>
                  <a:pt x="796" y="1952"/>
                  <a:pt x="796" y="1952"/>
                  <a:pt x="796" y="1952"/>
                </a:cubicBezTo>
                <a:cubicBezTo>
                  <a:pt x="796" y="1951"/>
                  <a:pt x="796" y="1951"/>
                  <a:pt x="796" y="1950"/>
                </a:cubicBezTo>
                <a:cubicBezTo>
                  <a:pt x="803" y="1926"/>
                  <a:pt x="803" y="1926"/>
                  <a:pt x="803" y="1926"/>
                </a:cubicBezTo>
                <a:cubicBezTo>
                  <a:pt x="804" y="1926"/>
                  <a:pt x="804" y="1926"/>
                  <a:pt x="804" y="1925"/>
                </a:cubicBezTo>
                <a:cubicBezTo>
                  <a:pt x="811" y="1908"/>
                  <a:pt x="843" y="1911"/>
                  <a:pt x="859" y="1911"/>
                </a:cubicBezTo>
                <a:cubicBezTo>
                  <a:pt x="865" y="1911"/>
                  <a:pt x="877" y="1910"/>
                  <a:pt x="888" y="1912"/>
                </a:cubicBezTo>
                <a:cubicBezTo>
                  <a:pt x="890" y="1912"/>
                  <a:pt x="891" y="1912"/>
                  <a:pt x="893" y="1913"/>
                </a:cubicBezTo>
                <a:cubicBezTo>
                  <a:pt x="894" y="1913"/>
                  <a:pt x="894" y="1913"/>
                  <a:pt x="894" y="1913"/>
                </a:cubicBezTo>
                <a:cubicBezTo>
                  <a:pt x="899" y="1914"/>
                  <a:pt x="903" y="1916"/>
                  <a:pt x="905" y="1920"/>
                </a:cubicBezTo>
                <a:cubicBezTo>
                  <a:pt x="906" y="1920"/>
                  <a:pt x="906" y="1920"/>
                  <a:pt x="906" y="1920"/>
                </a:cubicBezTo>
                <a:cubicBezTo>
                  <a:pt x="906" y="1921"/>
                  <a:pt x="906" y="1921"/>
                  <a:pt x="906" y="1921"/>
                </a:cubicBezTo>
                <a:cubicBezTo>
                  <a:pt x="906" y="1921"/>
                  <a:pt x="906" y="1921"/>
                  <a:pt x="906" y="1921"/>
                </a:cubicBezTo>
                <a:cubicBezTo>
                  <a:pt x="907" y="1923"/>
                  <a:pt x="907" y="1924"/>
                  <a:pt x="907" y="1926"/>
                </a:cubicBezTo>
                <a:cubicBezTo>
                  <a:pt x="907" y="1928"/>
                  <a:pt x="907" y="1928"/>
                  <a:pt x="907" y="1928"/>
                </a:cubicBezTo>
                <a:cubicBezTo>
                  <a:pt x="907" y="1928"/>
                  <a:pt x="907" y="1928"/>
                  <a:pt x="907" y="1928"/>
                </a:cubicBezTo>
                <a:cubicBezTo>
                  <a:pt x="906" y="1932"/>
                  <a:pt x="905" y="1936"/>
                  <a:pt x="904" y="1941"/>
                </a:cubicBezTo>
                <a:cubicBezTo>
                  <a:pt x="902" y="1955"/>
                  <a:pt x="902" y="1955"/>
                  <a:pt x="902" y="1955"/>
                </a:cubicBezTo>
                <a:cubicBezTo>
                  <a:pt x="901" y="1958"/>
                  <a:pt x="900" y="1960"/>
                  <a:pt x="899" y="1962"/>
                </a:cubicBezTo>
                <a:cubicBezTo>
                  <a:pt x="898" y="1962"/>
                  <a:pt x="898" y="1962"/>
                  <a:pt x="898" y="1962"/>
                </a:cubicBezTo>
                <a:cubicBezTo>
                  <a:pt x="898" y="1963"/>
                  <a:pt x="897" y="1963"/>
                  <a:pt x="897" y="1963"/>
                </a:cubicBezTo>
                <a:cubicBezTo>
                  <a:pt x="897" y="1964"/>
                  <a:pt x="896" y="1964"/>
                  <a:pt x="895" y="1965"/>
                </a:cubicBezTo>
                <a:cubicBezTo>
                  <a:pt x="891" y="1968"/>
                  <a:pt x="887" y="1969"/>
                  <a:pt x="882" y="1971"/>
                </a:cubicBezTo>
                <a:cubicBezTo>
                  <a:pt x="882" y="1971"/>
                  <a:pt x="882" y="1971"/>
                  <a:pt x="882" y="1971"/>
                </a:cubicBezTo>
                <a:cubicBezTo>
                  <a:pt x="882" y="1971"/>
                  <a:pt x="882" y="1971"/>
                  <a:pt x="882" y="1971"/>
                </a:cubicBezTo>
                <a:cubicBezTo>
                  <a:pt x="880" y="1971"/>
                  <a:pt x="879" y="1971"/>
                  <a:pt x="877" y="1971"/>
                </a:cubicBezTo>
                <a:cubicBezTo>
                  <a:pt x="877" y="1972"/>
                  <a:pt x="876" y="1972"/>
                  <a:pt x="876" y="1972"/>
                </a:cubicBezTo>
                <a:cubicBezTo>
                  <a:pt x="874" y="1972"/>
                  <a:pt x="872" y="1972"/>
                  <a:pt x="871" y="1972"/>
                </a:cubicBezTo>
                <a:cubicBezTo>
                  <a:pt x="871" y="1972"/>
                  <a:pt x="871" y="1972"/>
                  <a:pt x="871" y="1972"/>
                </a:cubicBezTo>
                <a:cubicBezTo>
                  <a:pt x="818" y="1972"/>
                  <a:pt x="818" y="1972"/>
                  <a:pt x="818" y="1972"/>
                </a:cubicBezTo>
                <a:cubicBezTo>
                  <a:pt x="812" y="1972"/>
                  <a:pt x="805" y="1971"/>
                  <a:pt x="799" y="1967"/>
                </a:cubicBezTo>
                <a:cubicBezTo>
                  <a:pt x="799" y="1967"/>
                  <a:pt x="799" y="1967"/>
                  <a:pt x="799" y="1967"/>
                </a:cubicBezTo>
                <a:cubicBezTo>
                  <a:pt x="799" y="1967"/>
                  <a:pt x="799" y="1967"/>
                  <a:pt x="799" y="1967"/>
                </a:cubicBezTo>
                <a:cubicBezTo>
                  <a:pt x="798" y="1967"/>
                  <a:pt x="797" y="1966"/>
                  <a:pt x="797" y="1965"/>
                </a:cubicBezTo>
                <a:cubicBezTo>
                  <a:pt x="796" y="1964"/>
                  <a:pt x="796" y="1963"/>
                  <a:pt x="795" y="1963"/>
                </a:cubicBezTo>
                <a:cubicBezTo>
                  <a:pt x="795" y="1962"/>
                  <a:pt x="795" y="1962"/>
                  <a:pt x="795" y="1962"/>
                </a:cubicBezTo>
                <a:cubicBezTo>
                  <a:pt x="794" y="1960"/>
                  <a:pt x="794" y="1958"/>
                  <a:pt x="795" y="1956"/>
                </a:cubicBezTo>
                <a:close/>
                <a:moveTo>
                  <a:pt x="674" y="1875"/>
                </a:moveTo>
                <a:cubicBezTo>
                  <a:pt x="674" y="1872"/>
                  <a:pt x="676" y="1869"/>
                  <a:pt x="677" y="1867"/>
                </a:cubicBezTo>
                <a:cubicBezTo>
                  <a:pt x="680" y="1861"/>
                  <a:pt x="683" y="1852"/>
                  <a:pt x="687" y="1847"/>
                </a:cubicBezTo>
                <a:cubicBezTo>
                  <a:pt x="688" y="1846"/>
                  <a:pt x="688" y="1846"/>
                  <a:pt x="688" y="1846"/>
                </a:cubicBezTo>
                <a:cubicBezTo>
                  <a:pt x="688" y="1846"/>
                  <a:pt x="689" y="1845"/>
                  <a:pt x="689" y="1845"/>
                </a:cubicBezTo>
                <a:cubicBezTo>
                  <a:pt x="689" y="1845"/>
                  <a:pt x="689" y="1845"/>
                  <a:pt x="690" y="1844"/>
                </a:cubicBezTo>
                <a:cubicBezTo>
                  <a:pt x="690" y="1844"/>
                  <a:pt x="690" y="1844"/>
                  <a:pt x="690" y="1844"/>
                </a:cubicBezTo>
                <a:cubicBezTo>
                  <a:pt x="690" y="1844"/>
                  <a:pt x="691" y="1844"/>
                  <a:pt x="691" y="1843"/>
                </a:cubicBezTo>
                <a:cubicBezTo>
                  <a:pt x="695" y="1840"/>
                  <a:pt x="700" y="1838"/>
                  <a:pt x="706" y="1838"/>
                </a:cubicBezTo>
                <a:cubicBezTo>
                  <a:pt x="706" y="1837"/>
                  <a:pt x="706" y="1837"/>
                  <a:pt x="706" y="1837"/>
                </a:cubicBezTo>
                <a:cubicBezTo>
                  <a:pt x="709" y="1837"/>
                  <a:pt x="713" y="1836"/>
                  <a:pt x="716" y="1836"/>
                </a:cubicBezTo>
                <a:cubicBezTo>
                  <a:pt x="734" y="1836"/>
                  <a:pt x="734" y="1836"/>
                  <a:pt x="734" y="1836"/>
                </a:cubicBezTo>
                <a:cubicBezTo>
                  <a:pt x="740" y="1836"/>
                  <a:pt x="746" y="1836"/>
                  <a:pt x="751" y="1836"/>
                </a:cubicBezTo>
                <a:cubicBezTo>
                  <a:pt x="759" y="1836"/>
                  <a:pt x="771" y="1835"/>
                  <a:pt x="777" y="1841"/>
                </a:cubicBezTo>
                <a:cubicBezTo>
                  <a:pt x="778" y="1841"/>
                  <a:pt x="778" y="1842"/>
                  <a:pt x="778" y="1842"/>
                </a:cubicBezTo>
                <a:cubicBezTo>
                  <a:pt x="778" y="1842"/>
                  <a:pt x="779" y="1842"/>
                  <a:pt x="779" y="1842"/>
                </a:cubicBezTo>
                <a:cubicBezTo>
                  <a:pt x="779" y="1842"/>
                  <a:pt x="779" y="1843"/>
                  <a:pt x="779" y="1843"/>
                </a:cubicBezTo>
                <a:cubicBezTo>
                  <a:pt x="779" y="1843"/>
                  <a:pt x="779" y="1843"/>
                  <a:pt x="780" y="1844"/>
                </a:cubicBezTo>
                <a:cubicBezTo>
                  <a:pt x="780" y="1845"/>
                  <a:pt x="780" y="1846"/>
                  <a:pt x="780" y="1847"/>
                </a:cubicBezTo>
                <a:cubicBezTo>
                  <a:pt x="779" y="1854"/>
                  <a:pt x="774" y="1863"/>
                  <a:pt x="773" y="1867"/>
                </a:cubicBezTo>
                <a:cubicBezTo>
                  <a:pt x="773" y="1867"/>
                  <a:pt x="773" y="1867"/>
                  <a:pt x="773" y="1867"/>
                </a:cubicBezTo>
                <a:cubicBezTo>
                  <a:pt x="772" y="1869"/>
                  <a:pt x="772" y="1870"/>
                  <a:pt x="771" y="1871"/>
                </a:cubicBezTo>
                <a:cubicBezTo>
                  <a:pt x="771" y="1872"/>
                  <a:pt x="771" y="1872"/>
                  <a:pt x="771" y="1872"/>
                </a:cubicBezTo>
                <a:cubicBezTo>
                  <a:pt x="771" y="1873"/>
                  <a:pt x="771" y="1873"/>
                  <a:pt x="770" y="1873"/>
                </a:cubicBezTo>
                <a:cubicBezTo>
                  <a:pt x="770" y="1874"/>
                  <a:pt x="770" y="1874"/>
                  <a:pt x="770" y="1874"/>
                </a:cubicBezTo>
                <a:cubicBezTo>
                  <a:pt x="770" y="1875"/>
                  <a:pt x="769" y="1875"/>
                  <a:pt x="769" y="1876"/>
                </a:cubicBezTo>
                <a:cubicBezTo>
                  <a:pt x="769" y="1876"/>
                  <a:pt x="769" y="1876"/>
                  <a:pt x="768" y="1876"/>
                </a:cubicBezTo>
                <a:cubicBezTo>
                  <a:pt x="768" y="1876"/>
                  <a:pt x="768" y="1877"/>
                  <a:pt x="768" y="1877"/>
                </a:cubicBezTo>
                <a:cubicBezTo>
                  <a:pt x="768" y="1877"/>
                  <a:pt x="767" y="1877"/>
                  <a:pt x="767" y="1877"/>
                </a:cubicBezTo>
                <a:cubicBezTo>
                  <a:pt x="766" y="1878"/>
                  <a:pt x="765" y="1879"/>
                  <a:pt x="764" y="1880"/>
                </a:cubicBezTo>
                <a:cubicBezTo>
                  <a:pt x="763" y="1880"/>
                  <a:pt x="762" y="1881"/>
                  <a:pt x="761" y="1881"/>
                </a:cubicBezTo>
                <a:cubicBezTo>
                  <a:pt x="760" y="1882"/>
                  <a:pt x="760" y="1882"/>
                  <a:pt x="760" y="1882"/>
                </a:cubicBezTo>
                <a:cubicBezTo>
                  <a:pt x="760" y="1882"/>
                  <a:pt x="760" y="1882"/>
                  <a:pt x="760" y="1882"/>
                </a:cubicBezTo>
                <a:cubicBezTo>
                  <a:pt x="756" y="1883"/>
                  <a:pt x="752" y="1885"/>
                  <a:pt x="749" y="1885"/>
                </a:cubicBezTo>
                <a:cubicBezTo>
                  <a:pt x="748" y="1885"/>
                  <a:pt x="746" y="1885"/>
                  <a:pt x="745" y="1886"/>
                </a:cubicBezTo>
                <a:cubicBezTo>
                  <a:pt x="745" y="1886"/>
                  <a:pt x="745" y="1886"/>
                  <a:pt x="745" y="1886"/>
                </a:cubicBezTo>
                <a:cubicBezTo>
                  <a:pt x="738" y="1886"/>
                  <a:pt x="730" y="1886"/>
                  <a:pt x="723" y="1886"/>
                </a:cubicBezTo>
                <a:cubicBezTo>
                  <a:pt x="693" y="1886"/>
                  <a:pt x="693" y="1886"/>
                  <a:pt x="693" y="1886"/>
                </a:cubicBezTo>
                <a:cubicBezTo>
                  <a:pt x="687" y="1886"/>
                  <a:pt x="676" y="1885"/>
                  <a:pt x="674" y="1878"/>
                </a:cubicBezTo>
                <a:cubicBezTo>
                  <a:pt x="673" y="1877"/>
                  <a:pt x="673" y="1876"/>
                  <a:pt x="673" y="1876"/>
                </a:cubicBezTo>
                <a:cubicBezTo>
                  <a:pt x="673" y="1875"/>
                  <a:pt x="674" y="1875"/>
                  <a:pt x="674" y="1875"/>
                </a:cubicBezTo>
                <a:close/>
                <a:moveTo>
                  <a:pt x="647" y="1928"/>
                </a:moveTo>
                <a:cubicBezTo>
                  <a:pt x="648" y="1927"/>
                  <a:pt x="648" y="1927"/>
                  <a:pt x="648" y="1927"/>
                </a:cubicBezTo>
                <a:cubicBezTo>
                  <a:pt x="648" y="1926"/>
                  <a:pt x="648" y="1926"/>
                  <a:pt x="648" y="1926"/>
                </a:cubicBezTo>
                <a:cubicBezTo>
                  <a:pt x="649" y="1925"/>
                  <a:pt x="649" y="1924"/>
                  <a:pt x="650" y="1924"/>
                </a:cubicBezTo>
                <a:cubicBezTo>
                  <a:pt x="650" y="1924"/>
                  <a:pt x="650" y="1924"/>
                  <a:pt x="650" y="1924"/>
                </a:cubicBezTo>
                <a:cubicBezTo>
                  <a:pt x="661" y="1909"/>
                  <a:pt x="687" y="1912"/>
                  <a:pt x="703" y="1912"/>
                </a:cubicBezTo>
                <a:cubicBezTo>
                  <a:pt x="703" y="1912"/>
                  <a:pt x="703" y="1912"/>
                  <a:pt x="703" y="1912"/>
                </a:cubicBezTo>
                <a:cubicBezTo>
                  <a:pt x="708" y="1912"/>
                  <a:pt x="720" y="1911"/>
                  <a:pt x="730" y="1912"/>
                </a:cubicBezTo>
                <a:cubicBezTo>
                  <a:pt x="734" y="1912"/>
                  <a:pt x="737" y="1912"/>
                  <a:pt x="740" y="1913"/>
                </a:cubicBezTo>
                <a:cubicBezTo>
                  <a:pt x="742" y="1913"/>
                  <a:pt x="744" y="1914"/>
                  <a:pt x="745" y="1915"/>
                </a:cubicBezTo>
                <a:cubicBezTo>
                  <a:pt x="749" y="1917"/>
                  <a:pt x="752" y="1919"/>
                  <a:pt x="752" y="1923"/>
                </a:cubicBezTo>
                <a:cubicBezTo>
                  <a:pt x="752" y="1923"/>
                  <a:pt x="752" y="1924"/>
                  <a:pt x="752" y="1924"/>
                </a:cubicBezTo>
                <a:cubicBezTo>
                  <a:pt x="752" y="1924"/>
                  <a:pt x="752" y="1924"/>
                  <a:pt x="752" y="1924"/>
                </a:cubicBezTo>
                <a:cubicBezTo>
                  <a:pt x="752" y="1925"/>
                  <a:pt x="751" y="1926"/>
                  <a:pt x="751" y="1927"/>
                </a:cubicBezTo>
                <a:cubicBezTo>
                  <a:pt x="741" y="1956"/>
                  <a:pt x="741" y="1956"/>
                  <a:pt x="741" y="1956"/>
                </a:cubicBezTo>
                <a:cubicBezTo>
                  <a:pt x="740" y="1958"/>
                  <a:pt x="738" y="1960"/>
                  <a:pt x="736" y="1962"/>
                </a:cubicBezTo>
                <a:cubicBezTo>
                  <a:pt x="734" y="1964"/>
                  <a:pt x="731" y="1966"/>
                  <a:pt x="728" y="1967"/>
                </a:cubicBezTo>
                <a:cubicBezTo>
                  <a:pt x="728" y="1968"/>
                  <a:pt x="727" y="1968"/>
                  <a:pt x="727" y="1968"/>
                </a:cubicBezTo>
                <a:cubicBezTo>
                  <a:pt x="723" y="1970"/>
                  <a:pt x="718" y="1971"/>
                  <a:pt x="713" y="1972"/>
                </a:cubicBezTo>
                <a:cubicBezTo>
                  <a:pt x="713" y="1972"/>
                  <a:pt x="713" y="1972"/>
                  <a:pt x="713" y="1972"/>
                </a:cubicBezTo>
                <a:cubicBezTo>
                  <a:pt x="712" y="1972"/>
                  <a:pt x="711" y="1972"/>
                  <a:pt x="710" y="1972"/>
                </a:cubicBezTo>
                <a:cubicBezTo>
                  <a:pt x="701" y="1973"/>
                  <a:pt x="692" y="1972"/>
                  <a:pt x="682" y="1972"/>
                </a:cubicBezTo>
                <a:cubicBezTo>
                  <a:pt x="673" y="1973"/>
                  <a:pt x="663" y="1973"/>
                  <a:pt x="654" y="1973"/>
                </a:cubicBezTo>
                <a:cubicBezTo>
                  <a:pt x="647" y="1973"/>
                  <a:pt x="638" y="1971"/>
                  <a:pt x="634" y="1966"/>
                </a:cubicBezTo>
                <a:cubicBezTo>
                  <a:pt x="634" y="1965"/>
                  <a:pt x="634" y="1965"/>
                  <a:pt x="633" y="1965"/>
                </a:cubicBezTo>
                <a:cubicBezTo>
                  <a:pt x="633" y="1964"/>
                  <a:pt x="633" y="1964"/>
                  <a:pt x="633" y="1964"/>
                </a:cubicBezTo>
                <a:cubicBezTo>
                  <a:pt x="633" y="1963"/>
                  <a:pt x="633" y="1963"/>
                  <a:pt x="632" y="1963"/>
                </a:cubicBezTo>
                <a:cubicBezTo>
                  <a:pt x="632" y="1963"/>
                  <a:pt x="632" y="1962"/>
                  <a:pt x="632" y="1962"/>
                </a:cubicBezTo>
                <a:cubicBezTo>
                  <a:pt x="632" y="1962"/>
                  <a:pt x="632" y="1962"/>
                  <a:pt x="632" y="1962"/>
                </a:cubicBezTo>
                <a:cubicBezTo>
                  <a:pt x="632" y="1962"/>
                  <a:pt x="632" y="1961"/>
                  <a:pt x="632" y="1960"/>
                </a:cubicBezTo>
                <a:cubicBezTo>
                  <a:pt x="632" y="1959"/>
                  <a:pt x="632" y="1959"/>
                  <a:pt x="633" y="1959"/>
                </a:cubicBezTo>
                <a:cubicBezTo>
                  <a:pt x="633" y="1958"/>
                  <a:pt x="633" y="1957"/>
                  <a:pt x="633" y="1956"/>
                </a:cubicBezTo>
                <a:cubicBezTo>
                  <a:pt x="633" y="1956"/>
                  <a:pt x="633" y="1956"/>
                  <a:pt x="633" y="1956"/>
                </a:cubicBezTo>
                <a:cubicBezTo>
                  <a:pt x="634" y="1955"/>
                  <a:pt x="634" y="1955"/>
                  <a:pt x="634" y="1955"/>
                </a:cubicBezTo>
                <a:cubicBezTo>
                  <a:pt x="634" y="1954"/>
                  <a:pt x="635" y="1953"/>
                  <a:pt x="635" y="1952"/>
                </a:cubicBezTo>
                <a:cubicBezTo>
                  <a:pt x="639" y="1944"/>
                  <a:pt x="643" y="1936"/>
                  <a:pt x="647" y="1928"/>
                </a:cubicBezTo>
                <a:cubicBezTo>
                  <a:pt x="647" y="1928"/>
                  <a:pt x="647" y="1928"/>
                  <a:pt x="647" y="1928"/>
                </a:cubicBezTo>
                <a:close/>
                <a:moveTo>
                  <a:pt x="527" y="1875"/>
                </a:moveTo>
                <a:cubicBezTo>
                  <a:pt x="528" y="1873"/>
                  <a:pt x="531" y="1870"/>
                  <a:pt x="532" y="1868"/>
                </a:cubicBezTo>
                <a:cubicBezTo>
                  <a:pt x="536" y="1861"/>
                  <a:pt x="541" y="1854"/>
                  <a:pt x="546" y="1848"/>
                </a:cubicBezTo>
                <a:cubicBezTo>
                  <a:pt x="546" y="1847"/>
                  <a:pt x="546" y="1847"/>
                  <a:pt x="547" y="1847"/>
                </a:cubicBezTo>
                <a:cubicBezTo>
                  <a:pt x="547" y="1847"/>
                  <a:pt x="547" y="1847"/>
                  <a:pt x="547" y="1846"/>
                </a:cubicBezTo>
                <a:cubicBezTo>
                  <a:pt x="561" y="1833"/>
                  <a:pt x="590" y="1837"/>
                  <a:pt x="608" y="1837"/>
                </a:cubicBezTo>
                <a:cubicBezTo>
                  <a:pt x="616" y="1837"/>
                  <a:pt x="626" y="1835"/>
                  <a:pt x="634" y="1839"/>
                </a:cubicBezTo>
                <a:cubicBezTo>
                  <a:pt x="634" y="1839"/>
                  <a:pt x="634" y="1839"/>
                  <a:pt x="634" y="1839"/>
                </a:cubicBezTo>
                <a:cubicBezTo>
                  <a:pt x="634" y="1839"/>
                  <a:pt x="635" y="1839"/>
                  <a:pt x="636" y="1840"/>
                </a:cubicBezTo>
                <a:cubicBezTo>
                  <a:pt x="636" y="1840"/>
                  <a:pt x="636" y="1840"/>
                  <a:pt x="636" y="1840"/>
                </a:cubicBezTo>
                <a:cubicBezTo>
                  <a:pt x="638" y="1841"/>
                  <a:pt x="639" y="1843"/>
                  <a:pt x="639" y="1844"/>
                </a:cubicBezTo>
                <a:cubicBezTo>
                  <a:pt x="640" y="1845"/>
                  <a:pt x="640" y="1847"/>
                  <a:pt x="639" y="1849"/>
                </a:cubicBezTo>
                <a:cubicBezTo>
                  <a:pt x="638" y="1850"/>
                  <a:pt x="638" y="1850"/>
                  <a:pt x="638" y="1850"/>
                </a:cubicBezTo>
                <a:cubicBezTo>
                  <a:pt x="637" y="1854"/>
                  <a:pt x="633" y="1858"/>
                  <a:pt x="631" y="1862"/>
                </a:cubicBezTo>
                <a:cubicBezTo>
                  <a:pt x="631" y="1862"/>
                  <a:pt x="631" y="1862"/>
                  <a:pt x="631" y="1862"/>
                </a:cubicBezTo>
                <a:cubicBezTo>
                  <a:pt x="625" y="1873"/>
                  <a:pt x="625" y="1873"/>
                  <a:pt x="625" y="1873"/>
                </a:cubicBezTo>
                <a:cubicBezTo>
                  <a:pt x="624" y="1874"/>
                  <a:pt x="623" y="1876"/>
                  <a:pt x="621" y="1878"/>
                </a:cubicBezTo>
                <a:cubicBezTo>
                  <a:pt x="618" y="1879"/>
                  <a:pt x="616" y="1881"/>
                  <a:pt x="613" y="1882"/>
                </a:cubicBezTo>
                <a:cubicBezTo>
                  <a:pt x="612" y="1882"/>
                  <a:pt x="611" y="1883"/>
                  <a:pt x="610" y="1883"/>
                </a:cubicBezTo>
                <a:cubicBezTo>
                  <a:pt x="610" y="1883"/>
                  <a:pt x="609" y="1883"/>
                  <a:pt x="609" y="1884"/>
                </a:cubicBezTo>
                <a:cubicBezTo>
                  <a:pt x="609" y="1884"/>
                  <a:pt x="609" y="1884"/>
                  <a:pt x="609" y="1884"/>
                </a:cubicBezTo>
                <a:cubicBezTo>
                  <a:pt x="607" y="1884"/>
                  <a:pt x="605" y="1885"/>
                  <a:pt x="603" y="1885"/>
                </a:cubicBezTo>
                <a:cubicBezTo>
                  <a:pt x="599" y="1886"/>
                  <a:pt x="596" y="1886"/>
                  <a:pt x="592" y="1886"/>
                </a:cubicBezTo>
                <a:cubicBezTo>
                  <a:pt x="582" y="1886"/>
                  <a:pt x="582" y="1886"/>
                  <a:pt x="582" y="1886"/>
                </a:cubicBezTo>
                <a:cubicBezTo>
                  <a:pt x="582" y="1886"/>
                  <a:pt x="582" y="1886"/>
                  <a:pt x="582" y="1886"/>
                </a:cubicBezTo>
                <a:cubicBezTo>
                  <a:pt x="570" y="1886"/>
                  <a:pt x="557" y="1886"/>
                  <a:pt x="545" y="1886"/>
                </a:cubicBezTo>
                <a:cubicBezTo>
                  <a:pt x="540" y="1886"/>
                  <a:pt x="528" y="1885"/>
                  <a:pt x="527" y="1878"/>
                </a:cubicBezTo>
                <a:cubicBezTo>
                  <a:pt x="527" y="1877"/>
                  <a:pt x="527" y="1876"/>
                  <a:pt x="527" y="1875"/>
                </a:cubicBezTo>
                <a:close/>
                <a:moveTo>
                  <a:pt x="545" y="2017"/>
                </a:moveTo>
                <a:cubicBezTo>
                  <a:pt x="545" y="2017"/>
                  <a:pt x="545" y="2017"/>
                  <a:pt x="545" y="2017"/>
                </a:cubicBezTo>
                <a:cubicBezTo>
                  <a:pt x="543" y="2024"/>
                  <a:pt x="538" y="2031"/>
                  <a:pt x="534" y="2038"/>
                </a:cubicBezTo>
                <a:cubicBezTo>
                  <a:pt x="534" y="2038"/>
                  <a:pt x="534" y="2038"/>
                  <a:pt x="534" y="2038"/>
                </a:cubicBezTo>
                <a:cubicBezTo>
                  <a:pt x="530" y="2045"/>
                  <a:pt x="527" y="2053"/>
                  <a:pt x="521" y="2060"/>
                </a:cubicBezTo>
                <a:cubicBezTo>
                  <a:pt x="521" y="2061"/>
                  <a:pt x="520" y="2061"/>
                  <a:pt x="520" y="2062"/>
                </a:cubicBezTo>
                <a:cubicBezTo>
                  <a:pt x="520" y="2062"/>
                  <a:pt x="520" y="2062"/>
                  <a:pt x="520" y="2062"/>
                </a:cubicBezTo>
                <a:cubicBezTo>
                  <a:pt x="519" y="2063"/>
                  <a:pt x="518" y="2064"/>
                  <a:pt x="517" y="2064"/>
                </a:cubicBezTo>
                <a:cubicBezTo>
                  <a:pt x="517" y="2065"/>
                  <a:pt x="517" y="2065"/>
                  <a:pt x="516" y="2065"/>
                </a:cubicBezTo>
                <a:cubicBezTo>
                  <a:pt x="516" y="2065"/>
                  <a:pt x="516" y="2066"/>
                  <a:pt x="516" y="2066"/>
                </a:cubicBezTo>
                <a:cubicBezTo>
                  <a:pt x="510" y="2071"/>
                  <a:pt x="503" y="2074"/>
                  <a:pt x="496" y="2076"/>
                </a:cubicBezTo>
                <a:cubicBezTo>
                  <a:pt x="495" y="2076"/>
                  <a:pt x="494" y="2076"/>
                  <a:pt x="493" y="2077"/>
                </a:cubicBezTo>
                <a:cubicBezTo>
                  <a:pt x="489" y="2078"/>
                  <a:pt x="484" y="2078"/>
                  <a:pt x="480" y="2078"/>
                </a:cubicBezTo>
                <a:cubicBezTo>
                  <a:pt x="476" y="2078"/>
                  <a:pt x="476" y="2078"/>
                  <a:pt x="476" y="2078"/>
                </a:cubicBezTo>
                <a:cubicBezTo>
                  <a:pt x="476" y="2078"/>
                  <a:pt x="476" y="2078"/>
                  <a:pt x="476" y="2078"/>
                </a:cubicBezTo>
                <a:cubicBezTo>
                  <a:pt x="458" y="2078"/>
                  <a:pt x="439" y="2078"/>
                  <a:pt x="421" y="2079"/>
                </a:cubicBezTo>
                <a:cubicBezTo>
                  <a:pt x="419" y="2079"/>
                  <a:pt x="418" y="2078"/>
                  <a:pt x="416" y="2078"/>
                </a:cubicBezTo>
                <a:cubicBezTo>
                  <a:pt x="414" y="2078"/>
                  <a:pt x="412" y="2078"/>
                  <a:pt x="410" y="2077"/>
                </a:cubicBezTo>
                <a:cubicBezTo>
                  <a:pt x="406" y="2076"/>
                  <a:pt x="404" y="2074"/>
                  <a:pt x="402" y="2072"/>
                </a:cubicBezTo>
                <a:cubicBezTo>
                  <a:pt x="401" y="2070"/>
                  <a:pt x="400" y="2068"/>
                  <a:pt x="400" y="2066"/>
                </a:cubicBezTo>
                <a:cubicBezTo>
                  <a:pt x="400" y="2064"/>
                  <a:pt x="401" y="2062"/>
                  <a:pt x="402" y="2060"/>
                </a:cubicBezTo>
                <a:cubicBezTo>
                  <a:pt x="402" y="2059"/>
                  <a:pt x="402" y="2059"/>
                  <a:pt x="403" y="2059"/>
                </a:cubicBezTo>
                <a:cubicBezTo>
                  <a:pt x="403" y="2058"/>
                  <a:pt x="403" y="2058"/>
                  <a:pt x="403" y="2058"/>
                </a:cubicBezTo>
                <a:cubicBezTo>
                  <a:pt x="404" y="2057"/>
                  <a:pt x="404" y="2057"/>
                  <a:pt x="404" y="2057"/>
                </a:cubicBezTo>
                <a:cubicBezTo>
                  <a:pt x="404" y="2057"/>
                  <a:pt x="404" y="2057"/>
                  <a:pt x="404" y="2057"/>
                </a:cubicBezTo>
                <a:cubicBezTo>
                  <a:pt x="409" y="2050"/>
                  <a:pt x="413" y="2043"/>
                  <a:pt x="418" y="2035"/>
                </a:cubicBezTo>
                <a:cubicBezTo>
                  <a:pt x="422" y="2030"/>
                  <a:pt x="425" y="2024"/>
                  <a:pt x="430" y="2019"/>
                </a:cubicBezTo>
                <a:cubicBezTo>
                  <a:pt x="430" y="2018"/>
                  <a:pt x="431" y="2018"/>
                  <a:pt x="431" y="2017"/>
                </a:cubicBezTo>
                <a:cubicBezTo>
                  <a:pt x="431" y="2017"/>
                  <a:pt x="432" y="2017"/>
                  <a:pt x="432" y="2017"/>
                </a:cubicBezTo>
                <a:cubicBezTo>
                  <a:pt x="433" y="2016"/>
                  <a:pt x="434" y="2015"/>
                  <a:pt x="435" y="2014"/>
                </a:cubicBezTo>
                <a:cubicBezTo>
                  <a:pt x="435" y="2014"/>
                  <a:pt x="435" y="2014"/>
                  <a:pt x="435" y="2014"/>
                </a:cubicBezTo>
                <a:cubicBezTo>
                  <a:pt x="435" y="2014"/>
                  <a:pt x="435" y="2014"/>
                  <a:pt x="435" y="2014"/>
                </a:cubicBezTo>
                <a:cubicBezTo>
                  <a:pt x="441" y="2009"/>
                  <a:pt x="449" y="2006"/>
                  <a:pt x="457" y="2004"/>
                </a:cubicBezTo>
                <a:cubicBezTo>
                  <a:pt x="457" y="2004"/>
                  <a:pt x="457" y="2004"/>
                  <a:pt x="457" y="2004"/>
                </a:cubicBezTo>
                <a:cubicBezTo>
                  <a:pt x="457" y="2004"/>
                  <a:pt x="458" y="2004"/>
                  <a:pt x="458" y="2004"/>
                </a:cubicBezTo>
                <a:cubicBezTo>
                  <a:pt x="459" y="2004"/>
                  <a:pt x="461" y="2004"/>
                  <a:pt x="462" y="2004"/>
                </a:cubicBezTo>
                <a:cubicBezTo>
                  <a:pt x="463" y="2003"/>
                  <a:pt x="464" y="2003"/>
                  <a:pt x="465" y="2003"/>
                </a:cubicBezTo>
                <a:cubicBezTo>
                  <a:pt x="466" y="2003"/>
                  <a:pt x="467" y="2003"/>
                  <a:pt x="468" y="2003"/>
                </a:cubicBezTo>
                <a:cubicBezTo>
                  <a:pt x="468" y="2003"/>
                  <a:pt x="469" y="2003"/>
                  <a:pt x="470" y="2003"/>
                </a:cubicBezTo>
                <a:cubicBezTo>
                  <a:pt x="471" y="2003"/>
                  <a:pt x="471" y="2003"/>
                  <a:pt x="471" y="2003"/>
                </a:cubicBezTo>
                <a:cubicBezTo>
                  <a:pt x="471" y="2003"/>
                  <a:pt x="471" y="2003"/>
                  <a:pt x="471" y="2003"/>
                </a:cubicBezTo>
                <a:cubicBezTo>
                  <a:pt x="488" y="2003"/>
                  <a:pt x="504" y="2003"/>
                  <a:pt x="521" y="2003"/>
                </a:cubicBezTo>
                <a:cubicBezTo>
                  <a:pt x="521" y="2003"/>
                  <a:pt x="521" y="2003"/>
                  <a:pt x="521" y="2003"/>
                </a:cubicBezTo>
                <a:cubicBezTo>
                  <a:pt x="524" y="2003"/>
                  <a:pt x="524" y="2003"/>
                  <a:pt x="524" y="2003"/>
                </a:cubicBezTo>
                <a:cubicBezTo>
                  <a:pt x="528" y="2003"/>
                  <a:pt x="532" y="2003"/>
                  <a:pt x="535" y="2004"/>
                </a:cubicBezTo>
                <a:cubicBezTo>
                  <a:pt x="536" y="2004"/>
                  <a:pt x="536" y="2005"/>
                  <a:pt x="537" y="2005"/>
                </a:cubicBezTo>
                <a:cubicBezTo>
                  <a:pt x="537" y="2005"/>
                  <a:pt x="538" y="2005"/>
                  <a:pt x="538" y="2006"/>
                </a:cubicBezTo>
                <a:cubicBezTo>
                  <a:pt x="538" y="2006"/>
                  <a:pt x="539" y="2006"/>
                  <a:pt x="539" y="2006"/>
                </a:cubicBezTo>
                <a:cubicBezTo>
                  <a:pt x="543" y="2008"/>
                  <a:pt x="546" y="2012"/>
                  <a:pt x="545" y="2017"/>
                </a:cubicBezTo>
                <a:close/>
                <a:moveTo>
                  <a:pt x="579" y="1956"/>
                </a:moveTo>
                <a:cubicBezTo>
                  <a:pt x="579" y="1956"/>
                  <a:pt x="579" y="1956"/>
                  <a:pt x="579" y="1956"/>
                </a:cubicBezTo>
                <a:cubicBezTo>
                  <a:pt x="579" y="1956"/>
                  <a:pt x="579" y="1956"/>
                  <a:pt x="579" y="1956"/>
                </a:cubicBezTo>
                <a:cubicBezTo>
                  <a:pt x="578" y="1957"/>
                  <a:pt x="578" y="1958"/>
                  <a:pt x="577" y="1959"/>
                </a:cubicBezTo>
                <a:cubicBezTo>
                  <a:pt x="577" y="1959"/>
                  <a:pt x="577" y="1960"/>
                  <a:pt x="577" y="1960"/>
                </a:cubicBezTo>
                <a:cubicBezTo>
                  <a:pt x="572" y="1964"/>
                  <a:pt x="566" y="1968"/>
                  <a:pt x="560" y="1970"/>
                </a:cubicBezTo>
                <a:cubicBezTo>
                  <a:pt x="560" y="1970"/>
                  <a:pt x="560" y="1970"/>
                  <a:pt x="560" y="1970"/>
                </a:cubicBezTo>
                <a:cubicBezTo>
                  <a:pt x="559" y="1970"/>
                  <a:pt x="558" y="1970"/>
                  <a:pt x="557" y="1971"/>
                </a:cubicBezTo>
                <a:cubicBezTo>
                  <a:pt x="556" y="1971"/>
                  <a:pt x="556" y="1971"/>
                  <a:pt x="555" y="1971"/>
                </a:cubicBezTo>
                <a:cubicBezTo>
                  <a:pt x="554" y="1971"/>
                  <a:pt x="554" y="1971"/>
                  <a:pt x="553" y="1971"/>
                </a:cubicBezTo>
                <a:cubicBezTo>
                  <a:pt x="550" y="1972"/>
                  <a:pt x="546" y="1973"/>
                  <a:pt x="542" y="1973"/>
                </a:cubicBezTo>
                <a:cubicBezTo>
                  <a:pt x="541" y="1973"/>
                  <a:pt x="541" y="1973"/>
                  <a:pt x="541" y="1973"/>
                </a:cubicBezTo>
                <a:cubicBezTo>
                  <a:pt x="534" y="1973"/>
                  <a:pt x="527" y="1973"/>
                  <a:pt x="520" y="1973"/>
                </a:cubicBezTo>
                <a:cubicBezTo>
                  <a:pt x="510" y="1973"/>
                  <a:pt x="499" y="1973"/>
                  <a:pt x="489" y="1973"/>
                </a:cubicBezTo>
                <a:cubicBezTo>
                  <a:pt x="488" y="1973"/>
                  <a:pt x="486" y="1973"/>
                  <a:pt x="484" y="1973"/>
                </a:cubicBezTo>
                <a:cubicBezTo>
                  <a:pt x="484" y="1973"/>
                  <a:pt x="484" y="1973"/>
                  <a:pt x="483" y="1973"/>
                </a:cubicBezTo>
                <a:cubicBezTo>
                  <a:pt x="482" y="1972"/>
                  <a:pt x="480" y="1972"/>
                  <a:pt x="479" y="1972"/>
                </a:cubicBezTo>
                <a:cubicBezTo>
                  <a:pt x="479" y="1972"/>
                  <a:pt x="479" y="1972"/>
                  <a:pt x="479" y="1972"/>
                </a:cubicBezTo>
                <a:cubicBezTo>
                  <a:pt x="479" y="1972"/>
                  <a:pt x="479" y="1972"/>
                  <a:pt x="479" y="1972"/>
                </a:cubicBezTo>
                <a:cubicBezTo>
                  <a:pt x="474" y="1970"/>
                  <a:pt x="470" y="1968"/>
                  <a:pt x="470" y="1963"/>
                </a:cubicBezTo>
                <a:cubicBezTo>
                  <a:pt x="470" y="1962"/>
                  <a:pt x="470" y="1961"/>
                  <a:pt x="470" y="1960"/>
                </a:cubicBezTo>
                <a:cubicBezTo>
                  <a:pt x="470" y="1960"/>
                  <a:pt x="470" y="1959"/>
                  <a:pt x="471" y="1959"/>
                </a:cubicBezTo>
                <a:cubicBezTo>
                  <a:pt x="471" y="1958"/>
                  <a:pt x="471" y="1957"/>
                  <a:pt x="472" y="1957"/>
                </a:cubicBezTo>
                <a:cubicBezTo>
                  <a:pt x="472" y="1957"/>
                  <a:pt x="472" y="1956"/>
                  <a:pt x="472" y="1956"/>
                </a:cubicBezTo>
                <a:cubicBezTo>
                  <a:pt x="472" y="1956"/>
                  <a:pt x="472" y="1956"/>
                  <a:pt x="472" y="1956"/>
                </a:cubicBezTo>
                <a:cubicBezTo>
                  <a:pt x="473" y="1955"/>
                  <a:pt x="474" y="1954"/>
                  <a:pt x="474" y="1953"/>
                </a:cubicBezTo>
                <a:cubicBezTo>
                  <a:pt x="479" y="1945"/>
                  <a:pt x="485" y="1938"/>
                  <a:pt x="490" y="1930"/>
                </a:cubicBezTo>
                <a:cubicBezTo>
                  <a:pt x="490" y="1930"/>
                  <a:pt x="490" y="1930"/>
                  <a:pt x="490" y="1930"/>
                </a:cubicBezTo>
                <a:cubicBezTo>
                  <a:pt x="492" y="1927"/>
                  <a:pt x="492" y="1927"/>
                  <a:pt x="492" y="1927"/>
                </a:cubicBezTo>
                <a:cubicBezTo>
                  <a:pt x="493" y="1925"/>
                  <a:pt x="495" y="1923"/>
                  <a:pt x="498" y="1921"/>
                </a:cubicBezTo>
                <a:cubicBezTo>
                  <a:pt x="499" y="1920"/>
                  <a:pt x="501" y="1919"/>
                  <a:pt x="503" y="1918"/>
                </a:cubicBezTo>
                <a:cubicBezTo>
                  <a:pt x="504" y="1918"/>
                  <a:pt x="505" y="1917"/>
                  <a:pt x="506" y="1917"/>
                </a:cubicBezTo>
                <a:cubicBezTo>
                  <a:pt x="506" y="1917"/>
                  <a:pt x="506" y="1917"/>
                  <a:pt x="507" y="1917"/>
                </a:cubicBezTo>
                <a:cubicBezTo>
                  <a:pt x="507" y="1917"/>
                  <a:pt x="507" y="1916"/>
                  <a:pt x="507" y="1916"/>
                </a:cubicBezTo>
                <a:cubicBezTo>
                  <a:pt x="508" y="1916"/>
                  <a:pt x="508" y="1916"/>
                  <a:pt x="508" y="1916"/>
                </a:cubicBezTo>
                <a:cubicBezTo>
                  <a:pt x="511" y="1915"/>
                  <a:pt x="514" y="1914"/>
                  <a:pt x="517" y="1913"/>
                </a:cubicBezTo>
                <a:cubicBezTo>
                  <a:pt x="521" y="1913"/>
                  <a:pt x="525" y="1912"/>
                  <a:pt x="528" y="1912"/>
                </a:cubicBezTo>
                <a:cubicBezTo>
                  <a:pt x="538" y="1912"/>
                  <a:pt x="538" y="1912"/>
                  <a:pt x="538" y="1912"/>
                </a:cubicBezTo>
                <a:cubicBezTo>
                  <a:pt x="541" y="1912"/>
                  <a:pt x="543" y="1912"/>
                  <a:pt x="545" y="1912"/>
                </a:cubicBezTo>
                <a:cubicBezTo>
                  <a:pt x="555" y="1912"/>
                  <a:pt x="564" y="1912"/>
                  <a:pt x="573" y="1912"/>
                </a:cubicBezTo>
                <a:cubicBezTo>
                  <a:pt x="573" y="1912"/>
                  <a:pt x="573" y="1912"/>
                  <a:pt x="573" y="1912"/>
                </a:cubicBezTo>
                <a:cubicBezTo>
                  <a:pt x="577" y="1912"/>
                  <a:pt x="577" y="1912"/>
                  <a:pt x="577" y="1912"/>
                </a:cubicBezTo>
                <a:cubicBezTo>
                  <a:pt x="581" y="1912"/>
                  <a:pt x="584" y="1913"/>
                  <a:pt x="587" y="1913"/>
                </a:cubicBezTo>
                <a:cubicBezTo>
                  <a:pt x="589" y="1914"/>
                  <a:pt x="590" y="1915"/>
                  <a:pt x="592" y="1915"/>
                </a:cubicBezTo>
                <a:cubicBezTo>
                  <a:pt x="596" y="1918"/>
                  <a:pt x="599" y="1921"/>
                  <a:pt x="595" y="1927"/>
                </a:cubicBezTo>
                <a:cubicBezTo>
                  <a:pt x="592" y="1934"/>
                  <a:pt x="588" y="1941"/>
                  <a:pt x="584" y="1948"/>
                </a:cubicBezTo>
                <a:cubicBezTo>
                  <a:pt x="579" y="1956"/>
                  <a:pt x="579" y="1956"/>
                  <a:pt x="579" y="1956"/>
                </a:cubicBezTo>
                <a:cubicBezTo>
                  <a:pt x="579" y="1956"/>
                  <a:pt x="579" y="1956"/>
                  <a:pt x="579" y="1956"/>
                </a:cubicBezTo>
                <a:close/>
                <a:moveTo>
                  <a:pt x="1064" y="2056"/>
                </a:moveTo>
                <a:cubicBezTo>
                  <a:pt x="1064" y="2057"/>
                  <a:pt x="1064" y="2059"/>
                  <a:pt x="1064" y="2060"/>
                </a:cubicBezTo>
                <a:cubicBezTo>
                  <a:pt x="1064" y="2060"/>
                  <a:pt x="1064" y="2060"/>
                  <a:pt x="1064" y="2061"/>
                </a:cubicBezTo>
                <a:cubicBezTo>
                  <a:pt x="1063" y="2062"/>
                  <a:pt x="1063" y="2063"/>
                  <a:pt x="1062" y="2064"/>
                </a:cubicBezTo>
                <a:cubicBezTo>
                  <a:pt x="1062" y="2064"/>
                  <a:pt x="1062" y="2064"/>
                  <a:pt x="1062" y="2064"/>
                </a:cubicBezTo>
                <a:cubicBezTo>
                  <a:pt x="1062" y="2064"/>
                  <a:pt x="1062" y="2064"/>
                  <a:pt x="1062" y="2064"/>
                </a:cubicBezTo>
                <a:cubicBezTo>
                  <a:pt x="1061" y="2065"/>
                  <a:pt x="1060" y="2066"/>
                  <a:pt x="1059" y="2067"/>
                </a:cubicBezTo>
                <a:cubicBezTo>
                  <a:pt x="1059" y="2067"/>
                  <a:pt x="1059" y="2067"/>
                  <a:pt x="1059" y="2068"/>
                </a:cubicBezTo>
                <a:cubicBezTo>
                  <a:pt x="1058" y="2069"/>
                  <a:pt x="1057" y="2069"/>
                  <a:pt x="1056" y="2070"/>
                </a:cubicBezTo>
                <a:cubicBezTo>
                  <a:pt x="1056" y="2070"/>
                  <a:pt x="1055" y="2071"/>
                  <a:pt x="1055" y="2071"/>
                </a:cubicBezTo>
                <a:cubicBezTo>
                  <a:pt x="1055" y="2071"/>
                  <a:pt x="1055" y="2071"/>
                  <a:pt x="1055" y="2071"/>
                </a:cubicBezTo>
                <a:cubicBezTo>
                  <a:pt x="1053" y="2072"/>
                  <a:pt x="1052" y="2072"/>
                  <a:pt x="1051" y="2073"/>
                </a:cubicBezTo>
                <a:cubicBezTo>
                  <a:pt x="1051" y="2073"/>
                  <a:pt x="1051" y="2073"/>
                  <a:pt x="1050" y="2073"/>
                </a:cubicBezTo>
                <a:cubicBezTo>
                  <a:pt x="1049" y="2074"/>
                  <a:pt x="1048" y="2074"/>
                  <a:pt x="1047" y="2074"/>
                </a:cubicBezTo>
                <a:cubicBezTo>
                  <a:pt x="1047" y="2075"/>
                  <a:pt x="1046" y="2075"/>
                  <a:pt x="1046" y="2075"/>
                </a:cubicBezTo>
                <a:cubicBezTo>
                  <a:pt x="1046" y="2075"/>
                  <a:pt x="1045" y="2075"/>
                  <a:pt x="1045" y="2075"/>
                </a:cubicBezTo>
                <a:cubicBezTo>
                  <a:pt x="1045" y="2075"/>
                  <a:pt x="1045" y="2075"/>
                  <a:pt x="1044" y="2075"/>
                </a:cubicBezTo>
                <a:cubicBezTo>
                  <a:pt x="1043" y="2076"/>
                  <a:pt x="1042" y="2076"/>
                  <a:pt x="1041" y="2076"/>
                </a:cubicBezTo>
                <a:cubicBezTo>
                  <a:pt x="1039" y="2076"/>
                  <a:pt x="1038" y="2076"/>
                  <a:pt x="1037" y="2077"/>
                </a:cubicBezTo>
                <a:cubicBezTo>
                  <a:pt x="1036" y="2077"/>
                  <a:pt x="1035" y="2077"/>
                  <a:pt x="1034" y="2077"/>
                </a:cubicBezTo>
                <a:cubicBezTo>
                  <a:pt x="1033" y="2077"/>
                  <a:pt x="1033" y="2077"/>
                  <a:pt x="1033" y="2077"/>
                </a:cubicBezTo>
                <a:cubicBezTo>
                  <a:pt x="1031" y="2077"/>
                  <a:pt x="1031" y="2077"/>
                  <a:pt x="1031" y="2077"/>
                </a:cubicBezTo>
                <a:cubicBezTo>
                  <a:pt x="1031" y="2077"/>
                  <a:pt x="1031" y="2077"/>
                  <a:pt x="1031" y="2077"/>
                </a:cubicBezTo>
                <a:cubicBezTo>
                  <a:pt x="1025" y="2077"/>
                  <a:pt x="1018" y="2077"/>
                  <a:pt x="1011" y="2077"/>
                </a:cubicBezTo>
                <a:cubicBezTo>
                  <a:pt x="981" y="2077"/>
                  <a:pt x="630" y="2078"/>
                  <a:pt x="605" y="2078"/>
                </a:cubicBezTo>
                <a:cubicBezTo>
                  <a:pt x="604" y="2078"/>
                  <a:pt x="602" y="2078"/>
                  <a:pt x="600" y="2078"/>
                </a:cubicBezTo>
                <a:cubicBezTo>
                  <a:pt x="598" y="2077"/>
                  <a:pt x="596" y="2077"/>
                  <a:pt x="594" y="2076"/>
                </a:cubicBezTo>
                <a:cubicBezTo>
                  <a:pt x="590" y="2075"/>
                  <a:pt x="588" y="2074"/>
                  <a:pt x="586" y="2072"/>
                </a:cubicBezTo>
                <a:cubicBezTo>
                  <a:pt x="584" y="2070"/>
                  <a:pt x="583" y="2068"/>
                  <a:pt x="582" y="2065"/>
                </a:cubicBezTo>
                <a:cubicBezTo>
                  <a:pt x="582" y="2063"/>
                  <a:pt x="582" y="2060"/>
                  <a:pt x="584" y="2057"/>
                </a:cubicBezTo>
                <a:cubicBezTo>
                  <a:pt x="584" y="2056"/>
                  <a:pt x="584" y="2056"/>
                  <a:pt x="584" y="2056"/>
                </a:cubicBezTo>
                <a:cubicBezTo>
                  <a:pt x="584" y="2056"/>
                  <a:pt x="584" y="2056"/>
                  <a:pt x="584" y="2056"/>
                </a:cubicBezTo>
                <a:cubicBezTo>
                  <a:pt x="588" y="2048"/>
                  <a:pt x="592" y="2040"/>
                  <a:pt x="596" y="2031"/>
                </a:cubicBezTo>
                <a:cubicBezTo>
                  <a:pt x="597" y="2030"/>
                  <a:pt x="598" y="2029"/>
                  <a:pt x="598" y="2027"/>
                </a:cubicBezTo>
                <a:cubicBezTo>
                  <a:pt x="601" y="2021"/>
                  <a:pt x="601" y="2021"/>
                  <a:pt x="601" y="2021"/>
                </a:cubicBezTo>
                <a:cubicBezTo>
                  <a:pt x="603" y="2018"/>
                  <a:pt x="605" y="2016"/>
                  <a:pt x="607" y="2014"/>
                </a:cubicBezTo>
                <a:cubicBezTo>
                  <a:pt x="608" y="2013"/>
                  <a:pt x="609" y="2013"/>
                  <a:pt x="609" y="2012"/>
                </a:cubicBezTo>
                <a:cubicBezTo>
                  <a:pt x="610" y="2012"/>
                  <a:pt x="610" y="2012"/>
                  <a:pt x="610" y="2011"/>
                </a:cubicBezTo>
                <a:cubicBezTo>
                  <a:pt x="611" y="2011"/>
                  <a:pt x="612" y="2011"/>
                  <a:pt x="612" y="2010"/>
                </a:cubicBezTo>
                <a:cubicBezTo>
                  <a:pt x="612" y="2010"/>
                  <a:pt x="612" y="2010"/>
                  <a:pt x="613" y="2010"/>
                </a:cubicBezTo>
                <a:cubicBezTo>
                  <a:pt x="613" y="2010"/>
                  <a:pt x="613" y="2010"/>
                  <a:pt x="614" y="2009"/>
                </a:cubicBezTo>
                <a:cubicBezTo>
                  <a:pt x="615" y="2009"/>
                  <a:pt x="616" y="2008"/>
                  <a:pt x="617" y="2008"/>
                </a:cubicBezTo>
                <a:cubicBezTo>
                  <a:pt x="617" y="2008"/>
                  <a:pt x="618" y="2007"/>
                  <a:pt x="618" y="2007"/>
                </a:cubicBezTo>
                <a:cubicBezTo>
                  <a:pt x="619" y="2007"/>
                  <a:pt x="620" y="2007"/>
                  <a:pt x="621" y="2006"/>
                </a:cubicBezTo>
                <a:cubicBezTo>
                  <a:pt x="622" y="2006"/>
                  <a:pt x="623" y="2005"/>
                  <a:pt x="625" y="2005"/>
                </a:cubicBezTo>
                <a:cubicBezTo>
                  <a:pt x="625" y="2005"/>
                  <a:pt x="626" y="2004"/>
                  <a:pt x="627" y="2004"/>
                </a:cubicBezTo>
                <a:cubicBezTo>
                  <a:pt x="627" y="2004"/>
                  <a:pt x="628" y="2004"/>
                  <a:pt x="628" y="2004"/>
                </a:cubicBezTo>
                <a:cubicBezTo>
                  <a:pt x="632" y="2003"/>
                  <a:pt x="636" y="2002"/>
                  <a:pt x="640" y="2002"/>
                </a:cubicBezTo>
                <a:cubicBezTo>
                  <a:pt x="640" y="2002"/>
                  <a:pt x="1008" y="2001"/>
                  <a:pt x="1021" y="2001"/>
                </a:cubicBezTo>
                <a:cubicBezTo>
                  <a:pt x="1026" y="2001"/>
                  <a:pt x="1030" y="2001"/>
                  <a:pt x="1034" y="2001"/>
                </a:cubicBezTo>
                <a:cubicBezTo>
                  <a:pt x="1036" y="2001"/>
                  <a:pt x="1038" y="2002"/>
                  <a:pt x="1040" y="2002"/>
                </a:cubicBezTo>
                <a:cubicBezTo>
                  <a:pt x="1040" y="2002"/>
                  <a:pt x="1040" y="2002"/>
                  <a:pt x="1041" y="2002"/>
                </a:cubicBezTo>
                <a:cubicBezTo>
                  <a:pt x="1042" y="2002"/>
                  <a:pt x="1044" y="2002"/>
                  <a:pt x="1045" y="2003"/>
                </a:cubicBezTo>
                <a:cubicBezTo>
                  <a:pt x="1045" y="2003"/>
                  <a:pt x="1046" y="2003"/>
                  <a:pt x="1046" y="2003"/>
                </a:cubicBezTo>
                <a:cubicBezTo>
                  <a:pt x="1046" y="2003"/>
                  <a:pt x="1046" y="2003"/>
                  <a:pt x="1046" y="2003"/>
                </a:cubicBezTo>
                <a:cubicBezTo>
                  <a:pt x="1048" y="2003"/>
                  <a:pt x="1049" y="2004"/>
                  <a:pt x="1050" y="2004"/>
                </a:cubicBezTo>
                <a:cubicBezTo>
                  <a:pt x="1050" y="2004"/>
                  <a:pt x="1051" y="2005"/>
                  <a:pt x="1051" y="2005"/>
                </a:cubicBezTo>
                <a:cubicBezTo>
                  <a:pt x="1052" y="2005"/>
                  <a:pt x="1053" y="2006"/>
                  <a:pt x="1054" y="2006"/>
                </a:cubicBezTo>
                <a:cubicBezTo>
                  <a:pt x="1055" y="2006"/>
                  <a:pt x="1055" y="2007"/>
                  <a:pt x="1055" y="2007"/>
                </a:cubicBezTo>
                <a:cubicBezTo>
                  <a:pt x="1055" y="2007"/>
                  <a:pt x="1055" y="2007"/>
                  <a:pt x="1056" y="2007"/>
                </a:cubicBezTo>
                <a:cubicBezTo>
                  <a:pt x="1056" y="2008"/>
                  <a:pt x="1057" y="2008"/>
                  <a:pt x="1058" y="2009"/>
                </a:cubicBezTo>
                <a:cubicBezTo>
                  <a:pt x="1059" y="2010"/>
                  <a:pt x="1061" y="2011"/>
                  <a:pt x="1061" y="2013"/>
                </a:cubicBezTo>
                <a:cubicBezTo>
                  <a:pt x="1063" y="2015"/>
                  <a:pt x="1064" y="2017"/>
                  <a:pt x="1064" y="2020"/>
                </a:cubicBezTo>
                <a:cubicBezTo>
                  <a:pt x="1064" y="2022"/>
                  <a:pt x="1064" y="2022"/>
                  <a:pt x="1064" y="2022"/>
                </a:cubicBezTo>
                <a:cubicBezTo>
                  <a:pt x="1064" y="2022"/>
                  <a:pt x="1064" y="2022"/>
                  <a:pt x="1064" y="2022"/>
                </a:cubicBezTo>
                <a:cubicBezTo>
                  <a:pt x="1064" y="2031"/>
                  <a:pt x="1064" y="2040"/>
                  <a:pt x="1064" y="2049"/>
                </a:cubicBezTo>
                <a:cubicBezTo>
                  <a:pt x="1064" y="2051"/>
                  <a:pt x="1064" y="2054"/>
                  <a:pt x="1064" y="2056"/>
                </a:cubicBezTo>
                <a:close/>
                <a:moveTo>
                  <a:pt x="1114" y="1878"/>
                </a:moveTo>
                <a:cubicBezTo>
                  <a:pt x="1114" y="1878"/>
                  <a:pt x="1114" y="1877"/>
                  <a:pt x="1113" y="1877"/>
                </a:cubicBezTo>
                <a:cubicBezTo>
                  <a:pt x="1113" y="1877"/>
                  <a:pt x="1113" y="1877"/>
                  <a:pt x="1113" y="1877"/>
                </a:cubicBezTo>
                <a:cubicBezTo>
                  <a:pt x="1112" y="1875"/>
                  <a:pt x="1111" y="1873"/>
                  <a:pt x="1111" y="1871"/>
                </a:cubicBezTo>
                <a:cubicBezTo>
                  <a:pt x="1111" y="1870"/>
                  <a:pt x="1111" y="1870"/>
                  <a:pt x="1111" y="1870"/>
                </a:cubicBezTo>
                <a:cubicBezTo>
                  <a:pt x="1110" y="1868"/>
                  <a:pt x="1110" y="1867"/>
                  <a:pt x="1110" y="1866"/>
                </a:cubicBezTo>
                <a:cubicBezTo>
                  <a:pt x="1110" y="1866"/>
                  <a:pt x="1110" y="1866"/>
                  <a:pt x="1110" y="1866"/>
                </a:cubicBezTo>
                <a:cubicBezTo>
                  <a:pt x="1110" y="1861"/>
                  <a:pt x="1109" y="1855"/>
                  <a:pt x="1109" y="1849"/>
                </a:cubicBezTo>
                <a:cubicBezTo>
                  <a:pt x="1109" y="1848"/>
                  <a:pt x="1109" y="1848"/>
                  <a:pt x="1109" y="1848"/>
                </a:cubicBezTo>
                <a:cubicBezTo>
                  <a:pt x="1109" y="1846"/>
                  <a:pt x="1109" y="1844"/>
                  <a:pt x="1110" y="1843"/>
                </a:cubicBezTo>
                <a:cubicBezTo>
                  <a:pt x="1112" y="1841"/>
                  <a:pt x="1113" y="1840"/>
                  <a:pt x="1115" y="1839"/>
                </a:cubicBezTo>
                <a:cubicBezTo>
                  <a:pt x="1118" y="1838"/>
                  <a:pt x="1120" y="1837"/>
                  <a:pt x="1123" y="1836"/>
                </a:cubicBezTo>
                <a:cubicBezTo>
                  <a:pt x="1123" y="1836"/>
                  <a:pt x="1123" y="1836"/>
                  <a:pt x="1123" y="1836"/>
                </a:cubicBezTo>
                <a:cubicBezTo>
                  <a:pt x="1123" y="1836"/>
                  <a:pt x="1123" y="1836"/>
                  <a:pt x="1123" y="1836"/>
                </a:cubicBezTo>
                <a:cubicBezTo>
                  <a:pt x="1124" y="1836"/>
                  <a:pt x="1125" y="1836"/>
                  <a:pt x="1126" y="1836"/>
                </a:cubicBezTo>
                <a:cubicBezTo>
                  <a:pt x="1127" y="1836"/>
                  <a:pt x="1127" y="1836"/>
                  <a:pt x="1128" y="1836"/>
                </a:cubicBezTo>
                <a:cubicBezTo>
                  <a:pt x="1133" y="1835"/>
                  <a:pt x="1138" y="1835"/>
                  <a:pt x="1143" y="1835"/>
                </a:cubicBezTo>
                <a:cubicBezTo>
                  <a:pt x="1176" y="1835"/>
                  <a:pt x="1176" y="1835"/>
                  <a:pt x="1176" y="1835"/>
                </a:cubicBezTo>
                <a:cubicBezTo>
                  <a:pt x="1178" y="1835"/>
                  <a:pt x="1180" y="1835"/>
                  <a:pt x="1182" y="1836"/>
                </a:cubicBezTo>
                <a:cubicBezTo>
                  <a:pt x="1191" y="1837"/>
                  <a:pt x="1201" y="1839"/>
                  <a:pt x="1203" y="1848"/>
                </a:cubicBezTo>
                <a:cubicBezTo>
                  <a:pt x="1205" y="1855"/>
                  <a:pt x="1206" y="1863"/>
                  <a:pt x="1207" y="1870"/>
                </a:cubicBezTo>
                <a:cubicBezTo>
                  <a:pt x="1207" y="1871"/>
                  <a:pt x="1207" y="1871"/>
                  <a:pt x="1207" y="1871"/>
                </a:cubicBezTo>
                <a:cubicBezTo>
                  <a:pt x="1208" y="1873"/>
                  <a:pt x="1207" y="1874"/>
                  <a:pt x="1207" y="1876"/>
                </a:cubicBezTo>
                <a:cubicBezTo>
                  <a:pt x="1207" y="1876"/>
                  <a:pt x="1207" y="1876"/>
                  <a:pt x="1206" y="1876"/>
                </a:cubicBezTo>
                <a:cubicBezTo>
                  <a:pt x="1206" y="1876"/>
                  <a:pt x="1206" y="1876"/>
                  <a:pt x="1206" y="1876"/>
                </a:cubicBezTo>
                <a:cubicBezTo>
                  <a:pt x="1206" y="1877"/>
                  <a:pt x="1206" y="1877"/>
                  <a:pt x="1206" y="1877"/>
                </a:cubicBezTo>
                <a:cubicBezTo>
                  <a:pt x="1204" y="1880"/>
                  <a:pt x="1200" y="1882"/>
                  <a:pt x="1195" y="1883"/>
                </a:cubicBezTo>
                <a:cubicBezTo>
                  <a:pt x="1195" y="1883"/>
                  <a:pt x="1195" y="1884"/>
                  <a:pt x="1194" y="1884"/>
                </a:cubicBezTo>
                <a:cubicBezTo>
                  <a:pt x="1194" y="1884"/>
                  <a:pt x="1193" y="1884"/>
                  <a:pt x="1193" y="1884"/>
                </a:cubicBezTo>
                <a:cubicBezTo>
                  <a:pt x="1192" y="1884"/>
                  <a:pt x="1192" y="1884"/>
                  <a:pt x="1192" y="1884"/>
                </a:cubicBezTo>
                <a:cubicBezTo>
                  <a:pt x="1191" y="1884"/>
                  <a:pt x="1190" y="1884"/>
                  <a:pt x="1189" y="1885"/>
                </a:cubicBezTo>
                <a:cubicBezTo>
                  <a:pt x="1178" y="1886"/>
                  <a:pt x="1164" y="1885"/>
                  <a:pt x="1158" y="1885"/>
                </a:cubicBezTo>
                <a:cubicBezTo>
                  <a:pt x="1137" y="1885"/>
                  <a:pt x="1137" y="1885"/>
                  <a:pt x="1137" y="1885"/>
                </a:cubicBezTo>
                <a:cubicBezTo>
                  <a:pt x="1135" y="1885"/>
                  <a:pt x="1134" y="1885"/>
                  <a:pt x="1132" y="1885"/>
                </a:cubicBezTo>
                <a:cubicBezTo>
                  <a:pt x="1131" y="1884"/>
                  <a:pt x="1130" y="1884"/>
                  <a:pt x="1128" y="1884"/>
                </a:cubicBezTo>
                <a:cubicBezTo>
                  <a:pt x="1128" y="1884"/>
                  <a:pt x="1128" y="1884"/>
                  <a:pt x="1127" y="1884"/>
                </a:cubicBezTo>
                <a:cubicBezTo>
                  <a:pt x="1127" y="1884"/>
                  <a:pt x="1127" y="1884"/>
                  <a:pt x="1127" y="1884"/>
                </a:cubicBezTo>
                <a:cubicBezTo>
                  <a:pt x="1126" y="1883"/>
                  <a:pt x="1125" y="1883"/>
                  <a:pt x="1123" y="1883"/>
                </a:cubicBezTo>
                <a:cubicBezTo>
                  <a:pt x="1123" y="1883"/>
                  <a:pt x="1122" y="1882"/>
                  <a:pt x="1122" y="1882"/>
                </a:cubicBezTo>
                <a:cubicBezTo>
                  <a:pt x="1121" y="1882"/>
                  <a:pt x="1120" y="1881"/>
                  <a:pt x="1119" y="1881"/>
                </a:cubicBezTo>
                <a:cubicBezTo>
                  <a:pt x="1117" y="1880"/>
                  <a:pt x="1116" y="1879"/>
                  <a:pt x="1115" y="1878"/>
                </a:cubicBezTo>
                <a:cubicBezTo>
                  <a:pt x="1115" y="1878"/>
                  <a:pt x="1114" y="1878"/>
                  <a:pt x="1114" y="1878"/>
                </a:cubicBezTo>
                <a:close/>
                <a:moveTo>
                  <a:pt x="1120" y="1961"/>
                </a:moveTo>
                <a:cubicBezTo>
                  <a:pt x="1118" y="1959"/>
                  <a:pt x="1117" y="1957"/>
                  <a:pt x="1117" y="1955"/>
                </a:cubicBezTo>
                <a:cubicBezTo>
                  <a:pt x="1117" y="1952"/>
                  <a:pt x="1117" y="1952"/>
                  <a:pt x="1117" y="1952"/>
                </a:cubicBezTo>
                <a:cubicBezTo>
                  <a:pt x="1117" y="1952"/>
                  <a:pt x="1117" y="1952"/>
                  <a:pt x="1117" y="1952"/>
                </a:cubicBezTo>
                <a:cubicBezTo>
                  <a:pt x="1116" y="1943"/>
                  <a:pt x="1116" y="1935"/>
                  <a:pt x="1115" y="1926"/>
                </a:cubicBezTo>
                <a:cubicBezTo>
                  <a:pt x="1115" y="1926"/>
                  <a:pt x="1115" y="1926"/>
                  <a:pt x="1115" y="1926"/>
                </a:cubicBezTo>
                <a:cubicBezTo>
                  <a:pt x="1115" y="1926"/>
                  <a:pt x="1115" y="1926"/>
                  <a:pt x="1115" y="1926"/>
                </a:cubicBezTo>
                <a:cubicBezTo>
                  <a:pt x="1115" y="1925"/>
                  <a:pt x="1115" y="1925"/>
                  <a:pt x="1115" y="1924"/>
                </a:cubicBezTo>
                <a:cubicBezTo>
                  <a:pt x="1117" y="1906"/>
                  <a:pt x="1155" y="1911"/>
                  <a:pt x="1167" y="1911"/>
                </a:cubicBezTo>
                <a:cubicBezTo>
                  <a:pt x="1181" y="1911"/>
                  <a:pt x="1208" y="1907"/>
                  <a:pt x="1216" y="1921"/>
                </a:cubicBezTo>
                <a:cubicBezTo>
                  <a:pt x="1217" y="1923"/>
                  <a:pt x="1218" y="1924"/>
                  <a:pt x="1218" y="1925"/>
                </a:cubicBezTo>
                <a:cubicBezTo>
                  <a:pt x="1219" y="1927"/>
                  <a:pt x="1219" y="1927"/>
                  <a:pt x="1219" y="1927"/>
                </a:cubicBezTo>
                <a:cubicBezTo>
                  <a:pt x="1219" y="1927"/>
                  <a:pt x="1219" y="1927"/>
                  <a:pt x="1219" y="1927"/>
                </a:cubicBezTo>
                <a:cubicBezTo>
                  <a:pt x="1219" y="1931"/>
                  <a:pt x="1220" y="1936"/>
                  <a:pt x="1221" y="1940"/>
                </a:cubicBezTo>
                <a:cubicBezTo>
                  <a:pt x="1224" y="1955"/>
                  <a:pt x="1224" y="1955"/>
                  <a:pt x="1224" y="1955"/>
                </a:cubicBezTo>
                <a:cubicBezTo>
                  <a:pt x="1225" y="1957"/>
                  <a:pt x="1224" y="1959"/>
                  <a:pt x="1223" y="1961"/>
                </a:cubicBezTo>
                <a:cubicBezTo>
                  <a:pt x="1223" y="1962"/>
                  <a:pt x="1222" y="1963"/>
                  <a:pt x="1220" y="1964"/>
                </a:cubicBezTo>
                <a:cubicBezTo>
                  <a:pt x="1220" y="1965"/>
                  <a:pt x="1219" y="1965"/>
                  <a:pt x="1219" y="1966"/>
                </a:cubicBezTo>
                <a:cubicBezTo>
                  <a:pt x="1219" y="1966"/>
                  <a:pt x="1218" y="1966"/>
                  <a:pt x="1218" y="1966"/>
                </a:cubicBezTo>
                <a:cubicBezTo>
                  <a:pt x="1218" y="1966"/>
                  <a:pt x="1218" y="1966"/>
                  <a:pt x="1218" y="1967"/>
                </a:cubicBezTo>
                <a:cubicBezTo>
                  <a:pt x="1217" y="1967"/>
                  <a:pt x="1216" y="1967"/>
                  <a:pt x="1215" y="1968"/>
                </a:cubicBezTo>
                <a:cubicBezTo>
                  <a:pt x="1215" y="1968"/>
                  <a:pt x="1214" y="1968"/>
                  <a:pt x="1213" y="1969"/>
                </a:cubicBezTo>
                <a:cubicBezTo>
                  <a:pt x="1213" y="1969"/>
                  <a:pt x="1212" y="1969"/>
                  <a:pt x="1212" y="1969"/>
                </a:cubicBezTo>
                <a:cubicBezTo>
                  <a:pt x="1211" y="1969"/>
                  <a:pt x="1211" y="1970"/>
                  <a:pt x="1210" y="1970"/>
                </a:cubicBezTo>
                <a:cubicBezTo>
                  <a:pt x="1209" y="1970"/>
                  <a:pt x="1209" y="1970"/>
                  <a:pt x="1208" y="1970"/>
                </a:cubicBezTo>
                <a:cubicBezTo>
                  <a:pt x="1208" y="1970"/>
                  <a:pt x="1207" y="1970"/>
                  <a:pt x="1207" y="1970"/>
                </a:cubicBezTo>
                <a:cubicBezTo>
                  <a:pt x="1206" y="1971"/>
                  <a:pt x="1205" y="1971"/>
                  <a:pt x="1204" y="1971"/>
                </a:cubicBezTo>
                <a:cubicBezTo>
                  <a:pt x="1202" y="1971"/>
                  <a:pt x="1201" y="1971"/>
                  <a:pt x="1199" y="1971"/>
                </a:cubicBezTo>
                <a:cubicBezTo>
                  <a:pt x="1199" y="1971"/>
                  <a:pt x="1199" y="1971"/>
                  <a:pt x="1199" y="1971"/>
                </a:cubicBezTo>
                <a:cubicBezTo>
                  <a:pt x="1199" y="1971"/>
                  <a:pt x="1199" y="1971"/>
                  <a:pt x="1199" y="1971"/>
                </a:cubicBezTo>
                <a:cubicBezTo>
                  <a:pt x="1181" y="1971"/>
                  <a:pt x="1164" y="1971"/>
                  <a:pt x="1147" y="1971"/>
                </a:cubicBezTo>
                <a:cubicBezTo>
                  <a:pt x="1145" y="1971"/>
                  <a:pt x="1143" y="1971"/>
                  <a:pt x="1141" y="1971"/>
                </a:cubicBezTo>
                <a:cubicBezTo>
                  <a:pt x="1141" y="1971"/>
                  <a:pt x="1140" y="1971"/>
                  <a:pt x="1140" y="1971"/>
                </a:cubicBezTo>
                <a:cubicBezTo>
                  <a:pt x="1139" y="1971"/>
                  <a:pt x="1137" y="1970"/>
                  <a:pt x="1136" y="1970"/>
                </a:cubicBezTo>
                <a:cubicBezTo>
                  <a:pt x="1136" y="1970"/>
                  <a:pt x="1136" y="1970"/>
                  <a:pt x="1136" y="1970"/>
                </a:cubicBezTo>
                <a:cubicBezTo>
                  <a:pt x="1135" y="1970"/>
                  <a:pt x="1135" y="1970"/>
                  <a:pt x="1135" y="1970"/>
                </a:cubicBezTo>
                <a:cubicBezTo>
                  <a:pt x="1134" y="1969"/>
                  <a:pt x="1132" y="1969"/>
                  <a:pt x="1131" y="1969"/>
                </a:cubicBezTo>
                <a:cubicBezTo>
                  <a:pt x="1130" y="1968"/>
                  <a:pt x="1130" y="1968"/>
                  <a:pt x="1129" y="1968"/>
                </a:cubicBezTo>
                <a:cubicBezTo>
                  <a:pt x="1128" y="1967"/>
                  <a:pt x="1128" y="1967"/>
                  <a:pt x="1127" y="1967"/>
                </a:cubicBezTo>
                <a:cubicBezTo>
                  <a:pt x="1127" y="1967"/>
                  <a:pt x="1126" y="1967"/>
                  <a:pt x="1126" y="1966"/>
                </a:cubicBezTo>
                <a:cubicBezTo>
                  <a:pt x="1124" y="1965"/>
                  <a:pt x="1121" y="1963"/>
                  <a:pt x="1120" y="1961"/>
                </a:cubicBezTo>
                <a:close/>
                <a:moveTo>
                  <a:pt x="1244" y="2063"/>
                </a:moveTo>
                <a:cubicBezTo>
                  <a:pt x="1243" y="2066"/>
                  <a:pt x="1241" y="2068"/>
                  <a:pt x="1238" y="2070"/>
                </a:cubicBezTo>
                <a:cubicBezTo>
                  <a:pt x="1236" y="2072"/>
                  <a:pt x="1233" y="2074"/>
                  <a:pt x="1229" y="2075"/>
                </a:cubicBezTo>
                <a:cubicBezTo>
                  <a:pt x="1225" y="2076"/>
                  <a:pt x="1221" y="2076"/>
                  <a:pt x="1217" y="2076"/>
                </a:cubicBezTo>
                <a:cubicBezTo>
                  <a:pt x="1205" y="2076"/>
                  <a:pt x="1205" y="2076"/>
                  <a:pt x="1205" y="2076"/>
                </a:cubicBezTo>
                <a:cubicBezTo>
                  <a:pt x="1205" y="2076"/>
                  <a:pt x="1205" y="2076"/>
                  <a:pt x="1205" y="2076"/>
                </a:cubicBezTo>
                <a:cubicBezTo>
                  <a:pt x="1189" y="2076"/>
                  <a:pt x="1174" y="2076"/>
                  <a:pt x="1158" y="2077"/>
                </a:cubicBezTo>
                <a:cubicBezTo>
                  <a:pt x="1156" y="2077"/>
                  <a:pt x="1154" y="2076"/>
                  <a:pt x="1152" y="2076"/>
                </a:cubicBezTo>
                <a:cubicBezTo>
                  <a:pt x="1152" y="2076"/>
                  <a:pt x="1151" y="2076"/>
                  <a:pt x="1151" y="2076"/>
                </a:cubicBezTo>
                <a:cubicBezTo>
                  <a:pt x="1149" y="2076"/>
                  <a:pt x="1148" y="2075"/>
                  <a:pt x="1146" y="2075"/>
                </a:cubicBezTo>
                <a:cubicBezTo>
                  <a:pt x="1146" y="2075"/>
                  <a:pt x="1146" y="2075"/>
                  <a:pt x="1146" y="2075"/>
                </a:cubicBezTo>
                <a:cubicBezTo>
                  <a:pt x="1145" y="2075"/>
                  <a:pt x="1145" y="2075"/>
                  <a:pt x="1145" y="2075"/>
                </a:cubicBezTo>
                <a:cubicBezTo>
                  <a:pt x="1138" y="2073"/>
                  <a:pt x="1132" y="2069"/>
                  <a:pt x="1128" y="2064"/>
                </a:cubicBezTo>
                <a:cubicBezTo>
                  <a:pt x="1128" y="2064"/>
                  <a:pt x="1128" y="2064"/>
                  <a:pt x="1128" y="2064"/>
                </a:cubicBezTo>
                <a:cubicBezTo>
                  <a:pt x="1128" y="2064"/>
                  <a:pt x="1128" y="2064"/>
                  <a:pt x="1128" y="2064"/>
                </a:cubicBezTo>
                <a:cubicBezTo>
                  <a:pt x="1127" y="2063"/>
                  <a:pt x="1126" y="2062"/>
                  <a:pt x="1126" y="2060"/>
                </a:cubicBezTo>
                <a:cubicBezTo>
                  <a:pt x="1126" y="2060"/>
                  <a:pt x="1126" y="2059"/>
                  <a:pt x="1125" y="2059"/>
                </a:cubicBezTo>
                <a:cubicBezTo>
                  <a:pt x="1125" y="2058"/>
                  <a:pt x="1125" y="2057"/>
                  <a:pt x="1125" y="2057"/>
                </a:cubicBezTo>
                <a:cubicBezTo>
                  <a:pt x="1125" y="2056"/>
                  <a:pt x="1125" y="2056"/>
                  <a:pt x="1125" y="2056"/>
                </a:cubicBezTo>
                <a:cubicBezTo>
                  <a:pt x="1125" y="2055"/>
                  <a:pt x="1125" y="2055"/>
                  <a:pt x="1125" y="2055"/>
                </a:cubicBezTo>
                <a:cubicBezTo>
                  <a:pt x="1125" y="2055"/>
                  <a:pt x="1125" y="2055"/>
                  <a:pt x="1125" y="2055"/>
                </a:cubicBezTo>
                <a:cubicBezTo>
                  <a:pt x="1124" y="2046"/>
                  <a:pt x="1123" y="2037"/>
                  <a:pt x="1123" y="2029"/>
                </a:cubicBezTo>
                <a:cubicBezTo>
                  <a:pt x="1123" y="2027"/>
                  <a:pt x="1122" y="2026"/>
                  <a:pt x="1122" y="2024"/>
                </a:cubicBezTo>
                <a:cubicBezTo>
                  <a:pt x="1122" y="2020"/>
                  <a:pt x="1122" y="2020"/>
                  <a:pt x="1122" y="2020"/>
                </a:cubicBezTo>
                <a:cubicBezTo>
                  <a:pt x="1122" y="2019"/>
                  <a:pt x="1122" y="2019"/>
                  <a:pt x="1122" y="2019"/>
                </a:cubicBezTo>
                <a:cubicBezTo>
                  <a:pt x="1122" y="2018"/>
                  <a:pt x="1122" y="2017"/>
                  <a:pt x="1122" y="2016"/>
                </a:cubicBezTo>
                <a:cubicBezTo>
                  <a:pt x="1122" y="2016"/>
                  <a:pt x="1123" y="2016"/>
                  <a:pt x="1123" y="2015"/>
                </a:cubicBezTo>
                <a:cubicBezTo>
                  <a:pt x="1123" y="2014"/>
                  <a:pt x="1123" y="2014"/>
                  <a:pt x="1123" y="2013"/>
                </a:cubicBezTo>
                <a:cubicBezTo>
                  <a:pt x="1124" y="2013"/>
                  <a:pt x="1124" y="2013"/>
                  <a:pt x="1124" y="2012"/>
                </a:cubicBezTo>
                <a:cubicBezTo>
                  <a:pt x="1124" y="2012"/>
                  <a:pt x="1124" y="2012"/>
                  <a:pt x="1124" y="2012"/>
                </a:cubicBezTo>
                <a:cubicBezTo>
                  <a:pt x="1125" y="2011"/>
                  <a:pt x="1125" y="2010"/>
                  <a:pt x="1126" y="2010"/>
                </a:cubicBezTo>
                <a:cubicBezTo>
                  <a:pt x="1126" y="2009"/>
                  <a:pt x="1127" y="2009"/>
                  <a:pt x="1127" y="2009"/>
                </a:cubicBezTo>
                <a:cubicBezTo>
                  <a:pt x="1128" y="2008"/>
                  <a:pt x="1128" y="2008"/>
                  <a:pt x="1129" y="2007"/>
                </a:cubicBezTo>
                <a:cubicBezTo>
                  <a:pt x="1129" y="2007"/>
                  <a:pt x="1129" y="2007"/>
                  <a:pt x="1130" y="2006"/>
                </a:cubicBezTo>
                <a:cubicBezTo>
                  <a:pt x="1130" y="2006"/>
                  <a:pt x="1130" y="2006"/>
                  <a:pt x="1130" y="2006"/>
                </a:cubicBezTo>
                <a:cubicBezTo>
                  <a:pt x="1131" y="2006"/>
                  <a:pt x="1132" y="2005"/>
                  <a:pt x="1133" y="2004"/>
                </a:cubicBezTo>
                <a:cubicBezTo>
                  <a:pt x="1134" y="2004"/>
                  <a:pt x="1134" y="2004"/>
                  <a:pt x="1134" y="2004"/>
                </a:cubicBezTo>
                <a:cubicBezTo>
                  <a:pt x="1134" y="2004"/>
                  <a:pt x="1135" y="2004"/>
                  <a:pt x="1135" y="2004"/>
                </a:cubicBezTo>
                <a:cubicBezTo>
                  <a:pt x="1135" y="2004"/>
                  <a:pt x="1135" y="2004"/>
                  <a:pt x="1136" y="2004"/>
                </a:cubicBezTo>
                <a:cubicBezTo>
                  <a:pt x="1137" y="2003"/>
                  <a:pt x="1138" y="2003"/>
                  <a:pt x="1139" y="2003"/>
                </a:cubicBezTo>
                <a:cubicBezTo>
                  <a:pt x="1139" y="2002"/>
                  <a:pt x="1140" y="2002"/>
                  <a:pt x="1140" y="2002"/>
                </a:cubicBezTo>
                <a:cubicBezTo>
                  <a:pt x="1141" y="2002"/>
                  <a:pt x="1141" y="2002"/>
                  <a:pt x="1142" y="2002"/>
                </a:cubicBezTo>
                <a:cubicBezTo>
                  <a:pt x="1143" y="2002"/>
                  <a:pt x="1145" y="2001"/>
                  <a:pt x="1147" y="2001"/>
                </a:cubicBezTo>
                <a:cubicBezTo>
                  <a:pt x="1147" y="2001"/>
                  <a:pt x="1148" y="2001"/>
                  <a:pt x="1148" y="2001"/>
                </a:cubicBezTo>
                <a:cubicBezTo>
                  <a:pt x="1149" y="2001"/>
                  <a:pt x="1149" y="2001"/>
                  <a:pt x="1150" y="2001"/>
                </a:cubicBezTo>
                <a:cubicBezTo>
                  <a:pt x="1153" y="2001"/>
                  <a:pt x="1153" y="2001"/>
                  <a:pt x="1153" y="2001"/>
                </a:cubicBezTo>
                <a:cubicBezTo>
                  <a:pt x="1155" y="2001"/>
                  <a:pt x="1158" y="2001"/>
                  <a:pt x="1160" y="2001"/>
                </a:cubicBezTo>
                <a:cubicBezTo>
                  <a:pt x="1163" y="2001"/>
                  <a:pt x="1165" y="2001"/>
                  <a:pt x="1168" y="2001"/>
                </a:cubicBezTo>
                <a:cubicBezTo>
                  <a:pt x="1191" y="2001"/>
                  <a:pt x="1191" y="2001"/>
                  <a:pt x="1191" y="2001"/>
                </a:cubicBezTo>
                <a:cubicBezTo>
                  <a:pt x="1197" y="2001"/>
                  <a:pt x="1203" y="2001"/>
                  <a:pt x="1209" y="2001"/>
                </a:cubicBezTo>
                <a:cubicBezTo>
                  <a:pt x="1210" y="2001"/>
                  <a:pt x="1211" y="2001"/>
                  <a:pt x="1212" y="2002"/>
                </a:cubicBezTo>
                <a:cubicBezTo>
                  <a:pt x="1212" y="2002"/>
                  <a:pt x="1213" y="2002"/>
                  <a:pt x="1214" y="2002"/>
                </a:cubicBezTo>
                <a:cubicBezTo>
                  <a:pt x="1214" y="2002"/>
                  <a:pt x="1214" y="2002"/>
                  <a:pt x="1215" y="2002"/>
                </a:cubicBezTo>
                <a:cubicBezTo>
                  <a:pt x="1215" y="2002"/>
                  <a:pt x="1216" y="2002"/>
                  <a:pt x="1216" y="2002"/>
                </a:cubicBezTo>
                <a:cubicBezTo>
                  <a:pt x="1216" y="2002"/>
                  <a:pt x="1216" y="2003"/>
                  <a:pt x="1217" y="2003"/>
                </a:cubicBezTo>
                <a:cubicBezTo>
                  <a:pt x="1218" y="2003"/>
                  <a:pt x="1219" y="2003"/>
                  <a:pt x="1220" y="2004"/>
                </a:cubicBezTo>
                <a:cubicBezTo>
                  <a:pt x="1221" y="2004"/>
                  <a:pt x="1221" y="2004"/>
                  <a:pt x="1222" y="2004"/>
                </a:cubicBezTo>
                <a:cubicBezTo>
                  <a:pt x="1222" y="2005"/>
                  <a:pt x="1223" y="2005"/>
                  <a:pt x="1223" y="2005"/>
                </a:cubicBezTo>
                <a:cubicBezTo>
                  <a:pt x="1224" y="2005"/>
                  <a:pt x="1225" y="2006"/>
                  <a:pt x="1226" y="2006"/>
                </a:cubicBezTo>
                <a:cubicBezTo>
                  <a:pt x="1229" y="2008"/>
                  <a:pt x="1231" y="2010"/>
                  <a:pt x="1233" y="2012"/>
                </a:cubicBezTo>
                <a:cubicBezTo>
                  <a:pt x="1235" y="2014"/>
                  <a:pt x="1237" y="2017"/>
                  <a:pt x="1237" y="2019"/>
                </a:cubicBezTo>
                <a:cubicBezTo>
                  <a:pt x="1240" y="2034"/>
                  <a:pt x="1240" y="2034"/>
                  <a:pt x="1240" y="2034"/>
                </a:cubicBezTo>
                <a:cubicBezTo>
                  <a:pt x="1241" y="2040"/>
                  <a:pt x="1243" y="2046"/>
                  <a:pt x="1244" y="2052"/>
                </a:cubicBezTo>
                <a:cubicBezTo>
                  <a:pt x="1244" y="2052"/>
                  <a:pt x="1244" y="2052"/>
                  <a:pt x="1244" y="2052"/>
                </a:cubicBezTo>
                <a:cubicBezTo>
                  <a:pt x="1244" y="2055"/>
                  <a:pt x="1244" y="2055"/>
                  <a:pt x="1244" y="2055"/>
                </a:cubicBezTo>
                <a:cubicBezTo>
                  <a:pt x="1245" y="2058"/>
                  <a:pt x="1245" y="2061"/>
                  <a:pt x="1244" y="2063"/>
                </a:cubicBezTo>
                <a:close/>
                <a:moveTo>
                  <a:pt x="1349" y="1880"/>
                </a:moveTo>
                <a:cubicBezTo>
                  <a:pt x="1346" y="1879"/>
                  <a:pt x="1344" y="1878"/>
                  <a:pt x="1342" y="1876"/>
                </a:cubicBezTo>
                <a:cubicBezTo>
                  <a:pt x="1340" y="1875"/>
                  <a:pt x="1338" y="1873"/>
                  <a:pt x="1338" y="1871"/>
                </a:cubicBezTo>
                <a:cubicBezTo>
                  <a:pt x="1337" y="1868"/>
                  <a:pt x="1337" y="1868"/>
                  <a:pt x="1337" y="1868"/>
                </a:cubicBezTo>
                <a:cubicBezTo>
                  <a:pt x="1335" y="1863"/>
                  <a:pt x="1333" y="1859"/>
                  <a:pt x="1332" y="1854"/>
                </a:cubicBezTo>
                <a:cubicBezTo>
                  <a:pt x="1331" y="1852"/>
                  <a:pt x="1329" y="1848"/>
                  <a:pt x="1329" y="1845"/>
                </a:cubicBezTo>
                <a:cubicBezTo>
                  <a:pt x="1329" y="1845"/>
                  <a:pt x="1329" y="1845"/>
                  <a:pt x="1329" y="1844"/>
                </a:cubicBezTo>
                <a:cubicBezTo>
                  <a:pt x="1329" y="1844"/>
                  <a:pt x="1329" y="1844"/>
                  <a:pt x="1329" y="1844"/>
                </a:cubicBezTo>
                <a:cubicBezTo>
                  <a:pt x="1329" y="1844"/>
                  <a:pt x="1329" y="1843"/>
                  <a:pt x="1329" y="1843"/>
                </a:cubicBezTo>
                <a:cubicBezTo>
                  <a:pt x="1329" y="1843"/>
                  <a:pt x="1329" y="1843"/>
                  <a:pt x="1329" y="1842"/>
                </a:cubicBezTo>
                <a:cubicBezTo>
                  <a:pt x="1329" y="1842"/>
                  <a:pt x="1329" y="1842"/>
                  <a:pt x="1329" y="1842"/>
                </a:cubicBezTo>
                <a:cubicBezTo>
                  <a:pt x="1333" y="1834"/>
                  <a:pt x="1348" y="1835"/>
                  <a:pt x="1355" y="1835"/>
                </a:cubicBezTo>
                <a:cubicBezTo>
                  <a:pt x="1392" y="1835"/>
                  <a:pt x="1392" y="1835"/>
                  <a:pt x="1392" y="1835"/>
                </a:cubicBezTo>
                <a:cubicBezTo>
                  <a:pt x="1396" y="1835"/>
                  <a:pt x="1399" y="1835"/>
                  <a:pt x="1402" y="1836"/>
                </a:cubicBezTo>
                <a:cubicBezTo>
                  <a:pt x="1403" y="1836"/>
                  <a:pt x="1404" y="1836"/>
                  <a:pt x="1405" y="1836"/>
                </a:cubicBezTo>
                <a:cubicBezTo>
                  <a:pt x="1405" y="1836"/>
                  <a:pt x="1405" y="1837"/>
                  <a:pt x="1406" y="1837"/>
                </a:cubicBezTo>
                <a:cubicBezTo>
                  <a:pt x="1406" y="1837"/>
                  <a:pt x="1407" y="1837"/>
                  <a:pt x="1408" y="1837"/>
                </a:cubicBezTo>
                <a:cubicBezTo>
                  <a:pt x="1409" y="1837"/>
                  <a:pt x="1410" y="1838"/>
                  <a:pt x="1411" y="1838"/>
                </a:cubicBezTo>
                <a:cubicBezTo>
                  <a:pt x="1411" y="1838"/>
                  <a:pt x="1411" y="1838"/>
                  <a:pt x="1411" y="1838"/>
                </a:cubicBezTo>
                <a:cubicBezTo>
                  <a:pt x="1411" y="1838"/>
                  <a:pt x="1411" y="1838"/>
                  <a:pt x="1411" y="1838"/>
                </a:cubicBezTo>
                <a:cubicBezTo>
                  <a:pt x="1412" y="1839"/>
                  <a:pt x="1413" y="1839"/>
                  <a:pt x="1414" y="1840"/>
                </a:cubicBezTo>
                <a:cubicBezTo>
                  <a:pt x="1415" y="1840"/>
                  <a:pt x="1415" y="1840"/>
                  <a:pt x="1416" y="1841"/>
                </a:cubicBezTo>
                <a:cubicBezTo>
                  <a:pt x="1416" y="1841"/>
                  <a:pt x="1416" y="1841"/>
                  <a:pt x="1417" y="1841"/>
                </a:cubicBezTo>
                <a:cubicBezTo>
                  <a:pt x="1417" y="1841"/>
                  <a:pt x="1417" y="1841"/>
                  <a:pt x="1417" y="1842"/>
                </a:cubicBezTo>
                <a:cubicBezTo>
                  <a:pt x="1418" y="1842"/>
                  <a:pt x="1418" y="1842"/>
                  <a:pt x="1418" y="1842"/>
                </a:cubicBezTo>
                <a:cubicBezTo>
                  <a:pt x="1420" y="1844"/>
                  <a:pt x="1422" y="1845"/>
                  <a:pt x="1423" y="1847"/>
                </a:cubicBezTo>
                <a:cubicBezTo>
                  <a:pt x="1423" y="1847"/>
                  <a:pt x="1423" y="1847"/>
                  <a:pt x="1423" y="1847"/>
                </a:cubicBezTo>
                <a:cubicBezTo>
                  <a:pt x="1426" y="1852"/>
                  <a:pt x="1428" y="1859"/>
                  <a:pt x="1431" y="1864"/>
                </a:cubicBezTo>
                <a:cubicBezTo>
                  <a:pt x="1431" y="1864"/>
                  <a:pt x="1431" y="1864"/>
                  <a:pt x="1431" y="1864"/>
                </a:cubicBezTo>
                <a:cubicBezTo>
                  <a:pt x="1432" y="1867"/>
                  <a:pt x="1434" y="1870"/>
                  <a:pt x="1435" y="1873"/>
                </a:cubicBezTo>
                <a:cubicBezTo>
                  <a:pt x="1435" y="1873"/>
                  <a:pt x="1435" y="1873"/>
                  <a:pt x="1435" y="1873"/>
                </a:cubicBezTo>
                <a:cubicBezTo>
                  <a:pt x="1435" y="1873"/>
                  <a:pt x="1435" y="1873"/>
                  <a:pt x="1435" y="1874"/>
                </a:cubicBezTo>
                <a:cubicBezTo>
                  <a:pt x="1436" y="1879"/>
                  <a:pt x="1431" y="1882"/>
                  <a:pt x="1425" y="1883"/>
                </a:cubicBezTo>
                <a:cubicBezTo>
                  <a:pt x="1425" y="1883"/>
                  <a:pt x="1425" y="1883"/>
                  <a:pt x="1425" y="1883"/>
                </a:cubicBezTo>
                <a:cubicBezTo>
                  <a:pt x="1425" y="1883"/>
                  <a:pt x="1424" y="1883"/>
                  <a:pt x="1424" y="1883"/>
                </a:cubicBezTo>
                <a:cubicBezTo>
                  <a:pt x="1423" y="1884"/>
                  <a:pt x="1422" y="1884"/>
                  <a:pt x="1421" y="1884"/>
                </a:cubicBezTo>
                <a:cubicBezTo>
                  <a:pt x="1421" y="1884"/>
                  <a:pt x="1420" y="1884"/>
                  <a:pt x="1420" y="1884"/>
                </a:cubicBezTo>
                <a:cubicBezTo>
                  <a:pt x="1419" y="1884"/>
                  <a:pt x="1418" y="1884"/>
                  <a:pt x="1417" y="1884"/>
                </a:cubicBezTo>
                <a:cubicBezTo>
                  <a:pt x="1417" y="1884"/>
                  <a:pt x="1416" y="1884"/>
                  <a:pt x="1416" y="1884"/>
                </a:cubicBezTo>
                <a:cubicBezTo>
                  <a:pt x="1416" y="1884"/>
                  <a:pt x="1416" y="1884"/>
                  <a:pt x="1415" y="1884"/>
                </a:cubicBezTo>
                <a:cubicBezTo>
                  <a:pt x="1414" y="1884"/>
                  <a:pt x="1414" y="1884"/>
                  <a:pt x="1414" y="1884"/>
                </a:cubicBezTo>
                <a:cubicBezTo>
                  <a:pt x="1408" y="1884"/>
                  <a:pt x="1403" y="1884"/>
                  <a:pt x="1397" y="1884"/>
                </a:cubicBezTo>
                <a:cubicBezTo>
                  <a:pt x="1387" y="1884"/>
                  <a:pt x="1378" y="1884"/>
                  <a:pt x="1368" y="1884"/>
                </a:cubicBezTo>
                <a:cubicBezTo>
                  <a:pt x="1362" y="1884"/>
                  <a:pt x="1355" y="1883"/>
                  <a:pt x="1349" y="1880"/>
                </a:cubicBezTo>
                <a:cubicBezTo>
                  <a:pt x="1349" y="1880"/>
                  <a:pt x="1349" y="1880"/>
                  <a:pt x="1349" y="1880"/>
                </a:cubicBezTo>
                <a:close/>
                <a:moveTo>
                  <a:pt x="1373" y="1961"/>
                </a:moveTo>
                <a:cubicBezTo>
                  <a:pt x="1371" y="1959"/>
                  <a:pt x="1369" y="1956"/>
                  <a:pt x="1369" y="1954"/>
                </a:cubicBezTo>
                <a:cubicBezTo>
                  <a:pt x="1363" y="1940"/>
                  <a:pt x="1363" y="1940"/>
                  <a:pt x="1363" y="1940"/>
                </a:cubicBezTo>
                <a:cubicBezTo>
                  <a:pt x="1362" y="1935"/>
                  <a:pt x="1360" y="1931"/>
                  <a:pt x="1359" y="1927"/>
                </a:cubicBezTo>
                <a:cubicBezTo>
                  <a:pt x="1359" y="1927"/>
                  <a:pt x="1359" y="1927"/>
                  <a:pt x="1359" y="1927"/>
                </a:cubicBezTo>
                <a:cubicBezTo>
                  <a:pt x="1358" y="1925"/>
                  <a:pt x="1358" y="1925"/>
                  <a:pt x="1358" y="1925"/>
                </a:cubicBezTo>
                <a:cubicBezTo>
                  <a:pt x="1357" y="1923"/>
                  <a:pt x="1357" y="1921"/>
                  <a:pt x="1358" y="1919"/>
                </a:cubicBezTo>
                <a:cubicBezTo>
                  <a:pt x="1358" y="1918"/>
                  <a:pt x="1359" y="1917"/>
                  <a:pt x="1360" y="1916"/>
                </a:cubicBezTo>
                <a:cubicBezTo>
                  <a:pt x="1360" y="1916"/>
                  <a:pt x="1361" y="1916"/>
                  <a:pt x="1361" y="1915"/>
                </a:cubicBezTo>
                <a:cubicBezTo>
                  <a:pt x="1361" y="1915"/>
                  <a:pt x="1361" y="1915"/>
                  <a:pt x="1362" y="1915"/>
                </a:cubicBezTo>
                <a:cubicBezTo>
                  <a:pt x="1364" y="1913"/>
                  <a:pt x="1366" y="1912"/>
                  <a:pt x="1369" y="1911"/>
                </a:cubicBezTo>
                <a:cubicBezTo>
                  <a:pt x="1371" y="1911"/>
                  <a:pt x="1374" y="1910"/>
                  <a:pt x="1376" y="1910"/>
                </a:cubicBezTo>
                <a:cubicBezTo>
                  <a:pt x="1386" y="1909"/>
                  <a:pt x="1397" y="1910"/>
                  <a:pt x="1402" y="1910"/>
                </a:cubicBezTo>
                <a:cubicBezTo>
                  <a:pt x="1420" y="1910"/>
                  <a:pt x="1451" y="1906"/>
                  <a:pt x="1461" y="1925"/>
                </a:cubicBezTo>
                <a:cubicBezTo>
                  <a:pt x="1461" y="1925"/>
                  <a:pt x="1461" y="1925"/>
                  <a:pt x="1461" y="1925"/>
                </a:cubicBezTo>
                <a:cubicBezTo>
                  <a:pt x="1461" y="1925"/>
                  <a:pt x="1461" y="1925"/>
                  <a:pt x="1461" y="1925"/>
                </a:cubicBezTo>
                <a:cubicBezTo>
                  <a:pt x="1461" y="1925"/>
                  <a:pt x="1461" y="1925"/>
                  <a:pt x="1461" y="1925"/>
                </a:cubicBezTo>
                <a:cubicBezTo>
                  <a:pt x="1465" y="1933"/>
                  <a:pt x="1469" y="1940"/>
                  <a:pt x="1473" y="1948"/>
                </a:cubicBezTo>
                <a:cubicBezTo>
                  <a:pt x="1474" y="1951"/>
                  <a:pt x="1476" y="1953"/>
                  <a:pt x="1476" y="1956"/>
                </a:cubicBezTo>
                <a:cubicBezTo>
                  <a:pt x="1476" y="1956"/>
                  <a:pt x="1476" y="1956"/>
                  <a:pt x="1476" y="1957"/>
                </a:cubicBezTo>
                <a:cubicBezTo>
                  <a:pt x="1477" y="1957"/>
                  <a:pt x="1477" y="1958"/>
                  <a:pt x="1477" y="1958"/>
                </a:cubicBezTo>
                <a:cubicBezTo>
                  <a:pt x="1477" y="1959"/>
                  <a:pt x="1477" y="1959"/>
                  <a:pt x="1477" y="1960"/>
                </a:cubicBezTo>
                <a:cubicBezTo>
                  <a:pt x="1477" y="1960"/>
                  <a:pt x="1477" y="1960"/>
                  <a:pt x="1477" y="1960"/>
                </a:cubicBezTo>
                <a:cubicBezTo>
                  <a:pt x="1477" y="1960"/>
                  <a:pt x="1476" y="1961"/>
                  <a:pt x="1476" y="1961"/>
                </a:cubicBezTo>
                <a:cubicBezTo>
                  <a:pt x="1476" y="1962"/>
                  <a:pt x="1476" y="1962"/>
                  <a:pt x="1475" y="1963"/>
                </a:cubicBezTo>
                <a:cubicBezTo>
                  <a:pt x="1475" y="1963"/>
                  <a:pt x="1475" y="1963"/>
                  <a:pt x="1475" y="1963"/>
                </a:cubicBezTo>
                <a:cubicBezTo>
                  <a:pt x="1475" y="1964"/>
                  <a:pt x="1474" y="1965"/>
                  <a:pt x="1474" y="1965"/>
                </a:cubicBezTo>
                <a:cubicBezTo>
                  <a:pt x="1473" y="1965"/>
                  <a:pt x="1473" y="1965"/>
                  <a:pt x="1473" y="1966"/>
                </a:cubicBezTo>
                <a:cubicBezTo>
                  <a:pt x="1473" y="1966"/>
                  <a:pt x="1473" y="1966"/>
                  <a:pt x="1472" y="1966"/>
                </a:cubicBezTo>
                <a:cubicBezTo>
                  <a:pt x="1472" y="1966"/>
                  <a:pt x="1472" y="1967"/>
                  <a:pt x="1471" y="1967"/>
                </a:cubicBezTo>
                <a:cubicBezTo>
                  <a:pt x="1470" y="1968"/>
                  <a:pt x="1468" y="1969"/>
                  <a:pt x="1466" y="1969"/>
                </a:cubicBezTo>
                <a:cubicBezTo>
                  <a:pt x="1465" y="1969"/>
                  <a:pt x="1465" y="1969"/>
                  <a:pt x="1464" y="1970"/>
                </a:cubicBezTo>
                <a:cubicBezTo>
                  <a:pt x="1463" y="1970"/>
                  <a:pt x="1462" y="1970"/>
                  <a:pt x="1462" y="1970"/>
                </a:cubicBezTo>
                <a:cubicBezTo>
                  <a:pt x="1461" y="1970"/>
                  <a:pt x="1461" y="1970"/>
                  <a:pt x="1461" y="1970"/>
                </a:cubicBezTo>
                <a:cubicBezTo>
                  <a:pt x="1460" y="1970"/>
                  <a:pt x="1460" y="1970"/>
                  <a:pt x="1460" y="1970"/>
                </a:cubicBezTo>
                <a:cubicBezTo>
                  <a:pt x="1441" y="1972"/>
                  <a:pt x="1422" y="1971"/>
                  <a:pt x="1403" y="1971"/>
                </a:cubicBezTo>
                <a:cubicBezTo>
                  <a:pt x="1401" y="1971"/>
                  <a:pt x="1399" y="1971"/>
                  <a:pt x="1397" y="1970"/>
                </a:cubicBezTo>
                <a:cubicBezTo>
                  <a:pt x="1397" y="1970"/>
                  <a:pt x="1397" y="1970"/>
                  <a:pt x="1397" y="1970"/>
                </a:cubicBezTo>
                <a:cubicBezTo>
                  <a:pt x="1390" y="1970"/>
                  <a:pt x="1383" y="1967"/>
                  <a:pt x="1377" y="1964"/>
                </a:cubicBezTo>
                <a:cubicBezTo>
                  <a:pt x="1376" y="1963"/>
                  <a:pt x="1374" y="1962"/>
                  <a:pt x="1373" y="1961"/>
                </a:cubicBezTo>
                <a:close/>
                <a:moveTo>
                  <a:pt x="1527" y="2063"/>
                </a:moveTo>
                <a:cubicBezTo>
                  <a:pt x="1527" y="2063"/>
                  <a:pt x="1527" y="2064"/>
                  <a:pt x="1527" y="2064"/>
                </a:cubicBezTo>
                <a:cubicBezTo>
                  <a:pt x="1527" y="2065"/>
                  <a:pt x="1526" y="2065"/>
                  <a:pt x="1526" y="2065"/>
                </a:cubicBezTo>
                <a:cubicBezTo>
                  <a:pt x="1526" y="2066"/>
                  <a:pt x="1526" y="2066"/>
                  <a:pt x="1525" y="2067"/>
                </a:cubicBezTo>
                <a:cubicBezTo>
                  <a:pt x="1525" y="2067"/>
                  <a:pt x="1525" y="2068"/>
                  <a:pt x="1525" y="2068"/>
                </a:cubicBezTo>
                <a:cubicBezTo>
                  <a:pt x="1525" y="2068"/>
                  <a:pt x="1524" y="2068"/>
                  <a:pt x="1524" y="2069"/>
                </a:cubicBezTo>
                <a:cubicBezTo>
                  <a:pt x="1524" y="2069"/>
                  <a:pt x="1524" y="2069"/>
                  <a:pt x="1524" y="2069"/>
                </a:cubicBezTo>
                <a:cubicBezTo>
                  <a:pt x="1524" y="2069"/>
                  <a:pt x="1523" y="2070"/>
                  <a:pt x="1523" y="2070"/>
                </a:cubicBezTo>
                <a:cubicBezTo>
                  <a:pt x="1520" y="2073"/>
                  <a:pt x="1515" y="2074"/>
                  <a:pt x="1511" y="2075"/>
                </a:cubicBezTo>
                <a:cubicBezTo>
                  <a:pt x="1510" y="2075"/>
                  <a:pt x="1510" y="2075"/>
                  <a:pt x="1510" y="2075"/>
                </a:cubicBezTo>
                <a:cubicBezTo>
                  <a:pt x="1508" y="2075"/>
                  <a:pt x="1506" y="2076"/>
                  <a:pt x="1504" y="2076"/>
                </a:cubicBezTo>
                <a:cubicBezTo>
                  <a:pt x="1504" y="2076"/>
                  <a:pt x="1504" y="2076"/>
                  <a:pt x="1504" y="2076"/>
                </a:cubicBezTo>
                <a:cubicBezTo>
                  <a:pt x="1503" y="2076"/>
                  <a:pt x="1503" y="2076"/>
                  <a:pt x="1503" y="2076"/>
                </a:cubicBezTo>
                <a:cubicBezTo>
                  <a:pt x="1501" y="2076"/>
                  <a:pt x="1499" y="2076"/>
                  <a:pt x="1497" y="2076"/>
                </a:cubicBezTo>
                <a:cubicBezTo>
                  <a:pt x="1446" y="2076"/>
                  <a:pt x="1446" y="2076"/>
                  <a:pt x="1446" y="2076"/>
                </a:cubicBezTo>
                <a:cubicBezTo>
                  <a:pt x="1444" y="2076"/>
                  <a:pt x="1441" y="2076"/>
                  <a:pt x="1439" y="2075"/>
                </a:cubicBezTo>
                <a:cubicBezTo>
                  <a:pt x="1439" y="2075"/>
                  <a:pt x="1438" y="2075"/>
                  <a:pt x="1438" y="2075"/>
                </a:cubicBezTo>
                <a:cubicBezTo>
                  <a:pt x="1427" y="2074"/>
                  <a:pt x="1414" y="2069"/>
                  <a:pt x="1408" y="2059"/>
                </a:cubicBezTo>
                <a:cubicBezTo>
                  <a:pt x="1407" y="2058"/>
                  <a:pt x="1407" y="2056"/>
                  <a:pt x="1406" y="2055"/>
                </a:cubicBezTo>
                <a:cubicBezTo>
                  <a:pt x="1406" y="2055"/>
                  <a:pt x="1406" y="2055"/>
                  <a:pt x="1406" y="2055"/>
                </a:cubicBezTo>
                <a:cubicBezTo>
                  <a:pt x="1406" y="2055"/>
                  <a:pt x="1406" y="2055"/>
                  <a:pt x="1406" y="2055"/>
                </a:cubicBezTo>
                <a:cubicBezTo>
                  <a:pt x="1403" y="2047"/>
                  <a:pt x="1400" y="2040"/>
                  <a:pt x="1398" y="2032"/>
                </a:cubicBezTo>
                <a:cubicBezTo>
                  <a:pt x="1396" y="2029"/>
                  <a:pt x="1394" y="2024"/>
                  <a:pt x="1393" y="2019"/>
                </a:cubicBezTo>
                <a:cubicBezTo>
                  <a:pt x="1393" y="2019"/>
                  <a:pt x="1393" y="2019"/>
                  <a:pt x="1393" y="2019"/>
                </a:cubicBezTo>
                <a:cubicBezTo>
                  <a:pt x="1393" y="2019"/>
                  <a:pt x="1393" y="2019"/>
                  <a:pt x="1393" y="2019"/>
                </a:cubicBezTo>
                <a:cubicBezTo>
                  <a:pt x="1392" y="2018"/>
                  <a:pt x="1392" y="2018"/>
                  <a:pt x="1392" y="2017"/>
                </a:cubicBezTo>
                <a:cubicBezTo>
                  <a:pt x="1392" y="2015"/>
                  <a:pt x="1392" y="2013"/>
                  <a:pt x="1392" y="2012"/>
                </a:cubicBezTo>
                <a:cubicBezTo>
                  <a:pt x="1393" y="2011"/>
                  <a:pt x="1393" y="2010"/>
                  <a:pt x="1394" y="2009"/>
                </a:cubicBezTo>
                <a:cubicBezTo>
                  <a:pt x="1394" y="2009"/>
                  <a:pt x="1394" y="2009"/>
                  <a:pt x="1394" y="2009"/>
                </a:cubicBezTo>
                <a:cubicBezTo>
                  <a:pt x="1397" y="2004"/>
                  <a:pt x="1403" y="2002"/>
                  <a:pt x="1409" y="2001"/>
                </a:cubicBezTo>
                <a:cubicBezTo>
                  <a:pt x="1409" y="2001"/>
                  <a:pt x="1409" y="2001"/>
                  <a:pt x="1410" y="2001"/>
                </a:cubicBezTo>
                <a:cubicBezTo>
                  <a:pt x="1411" y="2001"/>
                  <a:pt x="1413" y="2001"/>
                  <a:pt x="1414" y="2000"/>
                </a:cubicBezTo>
                <a:cubicBezTo>
                  <a:pt x="1414" y="2000"/>
                  <a:pt x="1415" y="2000"/>
                  <a:pt x="1415" y="2000"/>
                </a:cubicBezTo>
                <a:cubicBezTo>
                  <a:pt x="1418" y="2000"/>
                  <a:pt x="1418" y="2000"/>
                  <a:pt x="1418" y="2000"/>
                </a:cubicBezTo>
                <a:cubicBezTo>
                  <a:pt x="1419" y="2000"/>
                  <a:pt x="1420" y="2000"/>
                  <a:pt x="1421" y="2000"/>
                </a:cubicBezTo>
                <a:cubicBezTo>
                  <a:pt x="1437" y="2000"/>
                  <a:pt x="1453" y="2000"/>
                  <a:pt x="1469" y="2000"/>
                </a:cubicBezTo>
                <a:cubicBezTo>
                  <a:pt x="1469" y="2000"/>
                  <a:pt x="1469" y="2000"/>
                  <a:pt x="1469" y="2000"/>
                </a:cubicBezTo>
                <a:cubicBezTo>
                  <a:pt x="1469" y="2000"/>
                  <a:pt x="1469" y="2000"/>
                  <a:pt x="1469" y="2000"/>
                </a:cubicBezTo>
                <a:cubicBezTo>
                  <a:pt x="1471" y="2000"/>
                  <a:pt x="1473" y="2000"/>
                  <a:pt x="1475" y="2001"/>
                </a:cubicBezTo>
                <a:cubicBezTo>
                  <a:pt x="1475" y="2001"/>
                  <a:pt x="1476" y="2001"/>
                  <a:pt x="1476" y="2001"/>
                </a:cubicBezTo>
                <a:cubicBezTo>
                  <a:pt x="1487" y="2002"/>
                  <a:pt x="1499" y="2006"/>
                  <a:pt x="1505" y="2015"/>
                </a:cubicBezTo>
                <a:cubicBezTo>
                  <a:pt x="1506" y="2016"/>
                  <a:pt x="1507" y="2017"/>
                  <a:pt x="1508" y="2019"/>
                </a:cubicBezTo>
                <a:cubicBezTo>
                  <a:pt x="1509" y="2022"/>
                  <a:pt x="1509" y="2022"/>
                  <a:pt x="1509" y="2022"/>
                </a:cubicBezTo>
                <a:cubicBezTo>
                  <a:pt x="1512" y="2028"/>
                  <a:pt x="1516" y="2035"/>
                  <a:pt x="1519" y="2041"/>
                </a:cubicBezTo>
                <a:cubicBezTo>
                  <a:pt x="1521" y="2045"/>
                  <a:pt x="1524" y="2051"/>
                  <a:pt x="1526" y="2056"/>
                </a:cubicBezTo>
                <a:cubicBezTo>
                  <a:pt x="1527" y="2058"/>
                  <a:pt x="1527" y="2061"/>
                  <a:pt x="1527" y="2063"/>
                </a:cubicBezTo>
                <a:close/>
                <a:moveTo>
                  <a:pt x="1640" y="2000"/>
                </a:moveTo>
                <a:cubicBezTo>
                  <a:pt x="1642" y="2000"/>
                  <a:pt x="1643" y="2000"/>
                  <a:pt x="1645" y="2000"/>
                </a:cubicBezTo>
                <a:cubicBezTo>
                  <a:pt x="1645" y="2000"/>
                  <a:pt x="1645" y="2000"/>
                  <a:pt x="1646" y="2000"/>
                </a:cubicBezTo>
                <a:cubicBezTo>
                  <a:pt x="1657" y="2002"/>
                  <a:pt x="1669" y="2006"/>
                  <a:pt x="1677" y="2014"/>
                </a:cubicBezTo>
                <a:cubicBezTo>
                  <a:pt x="1678" y="2014"/>
                  <a:pt x="1678" y="2015"/>
                  <a:pt x="1678" y="2015"/>
                </a:cubicBezTo>
                <a:cubicBezTo>
                  <a:pt x="1679" y="2016"/>
                  <a:pt x="1679" y="2016"/>
                  <a:pt x="1680" y="2017"/>
                </a:cubicBezTo>
                <a:cubicBezTo>
                  <a:pt x="1680" y="2017"/>
                  <a:pt x="1680" y="2017"/>
                  <a:pt x="1680" y="2018"/>
                </a:cubicBezTo>
                <a:cubicBezTo>
                  <a:pt x="1681" y="2018"/>
                  <a:pt x="1681" y="2018"/>
                  <a:pt x="1681" y="2018"/>
                </a:cubicBezTo>
                <a:cubicBezTo>
                  <a:pt x="1682" y="2019"/>
                  <a:pt x="1682" y="2019"/>
                  <a:pt x="1682" y="2019"/>
                </a:cubicBezTo>
                <a:cubicBezTo>
                  <a:pt x="1685" y="2024"/>
                  <a:pt x="1688" y="2029"/>
                  <a:pt x="1692" y="2034"/>
                </a:cubicBezTo>
                <a:cubicBezTo>
                  <a:pt x="1692" y="2034"/>
                  <a:pt x="1692" y="2034"/>
                  <a:pt x="1692" y="2034"/>
                </a:cubicBezTo>
                <a:cubicBezTo>
                  <a:pt x="1697" y="2041"/>
                  <a:pt x="1703" y="2049"/>
                  <a:pt x="1707" y="2056"/>
                </a:cubicBezTo>
                <a:cubicBezTo>
                  <a:pt x="1707" y="2057"/>
                  <a:pt x="1707" y="2057"/>
                  <a:pt x="1708" y="2058"/>
                </a:cubicBezTo>
                <a:cubicBezTo>
                  <a:pt x="1708" y="2058"/>
                  <a:pt x="1708" y="2058"/>
                  <a:pt x="1708" y="2058"/>
                </a:cubicBezTo>
                <a:cubicBezTo>
                  <a:pt x="1709" y="2063"/>
                  <a:pt x="1709" y="2066"/>
                  <a:pt x="1707" y="2068"/>
                </a:cubicBezTo>
                <a:cubicBezTo>
                  <a:pt x="1706" y="2069"/>
                  <a:pt x="1706" y="2069"/>
                  <a:pt x="1706" y="2069"/>
                </a:cubicBezTo>
                <a:cubicBezTo>
                  <a:pt x="1705" y="2071"/>
                  <a:pt x="1702" y="2072"/>
                  <a:pt x="1699" y="2073"/>
                </a:cubicBezTo>
                <a:cubicBezTo>
                  <a:pt x="1696" y="2074"/>
                  <a:pt x="1692" y="2075"/>
                  <a:pt x="1688" y="2075"/>
                </a:cubicBezTo>
                <a:cubicBezTo>
                  <a:pt x="1684" y="2075"/>
                  <a:pt x="1684" y="2075"/>
                  <a:pt x="1684" y="2075"/>
                </a:cubicBezTo>
                <a:cubicBezTo>
                  <a:pt x="1684" y="2075"/>
                  <a:pt x="1684" y="2075"/>
                  <a:pt x="1684" y="2075"/>
                </a:cubicBezTo>
                <a:cubicBezTo>
                  <a:pt x="1666" y="2075"/>
                  <a:pt x="1648" y="2075"/>
                  <a:pt x="1629" y="2075"/>
                </a:cubicBezTo>
                <a:cubicBezTo>
                  <a:pt x="1627" y="2075"/>
                  <a:pt x="1625" y="2075"/>
                  <a:pt x="1623" y="2075"/>
                </a:cubicBezTo>
                <a:cubicBezTo>
                  <a:pt x="1623" y="2075"/>
                  <a:pt x="1623" y="2075"/>
                  <a:pt x="1623" y="2075"/>
                </a:cubicBezTo>
                <a:cubicBezTo>
                  <a:pt x="1610" y="2073"/>
                  <a:pt x="1597" y="2068"/>
                  <a:pt x="1589" y="2059"/>
                </a:cubicBezTo>
                <a:cubicBezTo>
                  <a:pt x="1588" y="2057"/>
                  <a:pt x="1587" y="2056"/>
                  <a:pt x="1586" y="2055"/>
                </a:cubicBezTo>
                <a:cubicBezTo>
                  <a:pt x="1586" y="2054"/>
                  <a:pt x="1586" y="2054"/>
                  <a:pt x="1586" y="2054"/>
                </a:cubicBezTo>
                <a:cubicBezTo>
                  <a:pt x="1586" y="2054"/>
                  <a:pt x="1586" y="2054"/>
                  <a:pt x="1586" y="2054"/>
                </a:cubicBezTo>
                <a:cubicBezTo>
                  <a:pt x="1582" y="2047"/>
                  <a:pt x="1578" y="2041"/>
                  <a:pt x="1574" y="2034"/>
                </a:cubicBezTo>
                <a:cubicBezTo>
                  <a:pt x="1571" y="2029"/>
                  <a:pt x="1566" y="2021"/>
                  <a:pt x="1564" y="2015"/>
                </a:cubicBezTo>
                <a:cubicBezTo>
                  <a:pt x="1564" y="2015"/>
                  <a:pt x="1564" y="2015"/>
                  <a:pt x="1564" y="2014"/>
                </a:cubicBezTo>
                <a:cubicBezTo>
                  <a:pt x="1564" y="2014"/>
                  <a:pt x="1564" y="2013"/>
                  <a:pt x="1564" y="2013"/>
                </a:cubicBezTo>
                <a:cubicBezTo>
                  <a:pt x="1564" y="2006"/>
                  <a:pt x="1568" y="2003"/>
                  <a:pt x="1574" y="2002"/>
                </a:cubicBezTo>
                <a:cubicBezTo>
                  <a:pt x="1574" y="2001"/>
                  <a:pt x="1574" y="2001"/>
                  <a:pt x="1574" y="2001"/>
                </a:cubicBezTo>
                <a:cubicBezTo>
                  <a:pt x="1574" y="2001"/>
                  <a:pt x="1575" y="2001"/>
                  <a:pt x="1575" y="2001"/>
                </a:cubicBezTo>
                <a:cubicBezTo>
                  <a:pt x="1575" y="2001"/>
                  <a:pt x="1576" y="2001"/>
                  <a:pt x="1576" y="2001"/>
                </a:cubicBezTo>
                <a:cubicBezTo>
                  <a:pt x="1579" y="2000"/>
                  <a:pt x="1581" y="2000"/>
                  <a:pt x="1585" y="2000"/>
                </a:cubicBezTo>
                <a:cubicBezTo>
                  <a:pt x="1621" y="2000"/>
                  <a:pt x="1621" y="2000"/>
                  <a:pt x="1621" y="2000"/>
                </a:cubicBezTo>
                <a:cubicBezTo>
                  <a:pt x="1627" y="2000"/>
                  <a:pt x="1633" y="2000"/>
                  <a:pt x="1639" y="2000"/>
                </a:cubicBezTo>
                <a:cubicBezTo>
                  <a:pt x="1639" y="2000"/>
                  <a:pt x="1639" y="2000"/>
                  <a:pt x="1639" y="2000"/>
                </a:cubicBezTo>
                <a:cubicBezTo>
                  <a:pt x="1639" y="2000"/>
                  <a:pt x="1640" y="2000"/>
                  <a:pt x="1640" y="2000"/>
                </a:cubicBezTo>
                <a:close/>
                <a:moveTo>
                  <a:pt x="1617" y="1924"/>
                </a:moveTo>
                <a:cubicBezTo>
                  <a:pt x="1621" y="1930"/>
                  <a:pt x="1625" y="1937"/>
                  <a:pt x="1629" y="1943"/>
                </a:cubicBezTo>
                <a:cubicBezTo>
                  <a:pt x="1631" y="1946"/>
                  <a:pt x="1635" y="1950"/>
                  <a:pt x="1637" y="1955"/>
                </a:cubicBezTo>
                <a:cubicBezTo>
                  <a:pt x="1638" y="1956"/>
                  <a:pt x="1639" y="1958"/>
                  <a:pt x="1639" y="1960"/>
                </a:cubicBezTo>
                <a:cubicBezTo>
                  <a:pt x="1639" y="1961"/>
                  <a:pt x="1638" y="1962"/>
                  <a:pt x="1638" y="1963"/>
                </a:cubicBezTo>
                <a:cubicBezTo>
                  <a:pt x="1637" y="1964"/>
                  <a:pt x="1637" y="1964"/>
                  <a:pt x="1636" y="1965"/>
                </a:cubicBezTo>
                <a:cubicBezTo>
                  <a:pt x="1636" y="1965"/>
                  <a:pt x="1636" y="1965"/>
                  <a:pt x="1636" y="1965"/>
                </a:cubicBezTo>
                <a:cubicBezTo>
                  <a:pt x="1636" y="1965"/>
                  <a:pt x="1636" y="1965"/>
                  <a:pt x="1636" y="1965"/>
                </a:cubicBezTo>
                <a:cubicBezTo>
                  <a:pt x="1636" y="1966"/>
                  <a:pt x="1635" y="1966"/>
                  <a:pt x="1635" y="1966"/>
                </a:cubicBezTo>
                <a:cubicBezTo>
                  <a:pt x="1635" y="1966"/>
                  <a:pt x="1634" y="1967"/>
                  <a:pt x="1634" y="1967"/>
                </a:cubicBezTo>
                <a:cubicBezTo>
                  <a:pt x="1634" y="1967"/>
                  <a:pt x="1633" y="1967"/>
                  <a:pt x="1632" y="1968"/>
                </a:cubicBezTo>
                <a:cubicBezTo>
                  <a:pt x="1632" y="1968"/>
                  <a:pt x="1631" y="1968"/>
                  <a:pt x="1630" y="1969"/>
                </a:cubicBezTo>
                <a:cubicBezTo>
                  <a:pt x="1630" y="1969"/>
                  <a:pt x="1630" y="1969"/>
                  <a:pt x="1630" y="1969"/>
                </a:cubicBezTo>
                <a:cubicBezTo>
                  <a:pt x="1630" y="1969"/>
                  <a:pt x="1630" y="1969"/>
                  <a:pt x="1629" y="1969"/>
                </a:cubicBezTo>
                <a:cubicBezTo>
                  <a:pt x="1620" y="1972"/>
                  <a:pt x="1607" y="1970"/>
                  <a:pt x="1598" y="1970"/>
                </a:cubicBezTo>
                <a:cubicBezTo>
                  <a:pt x="1588" y="1970"/>
                  <a:pt x="1578" y="1970"/>
                  <a:pt x="1567" y="1970"/>
                </a:cubicBezTo>
                <a:cubicBezTo>
                  <a:pt x="1558" y="1970"/>
                  <a:pt x="1547" y="1968"/>
                  <a:pt x="1539" y="1962"/>
                </a:cubicBezTo>
                <a:cubicBezTo>
                  <a:pt x="1538" y="1962"/>
                  <a:pt x="1536" y="1961"/>
                  <a:pt x="1535" y="1960"/>
                </a:cubicBezTo>
                <a:cubicBezTo>
                  <a:pt x="1533" y="1958"/>
                  <a:pt x="1531" y="1956"/>
                  <a:pt x="1530" y="1954"/>
                </a:cubicBezTo>
                <a:cubicBezTo>
                  <a:pt x="1529" y="1952"/>
                  <a:pt x="1529" y="1952"/>
                  <a:pt x="1529" y="1952"/>
                </a:cubicBezTo>
                <a:cubicBezTo>
                  <a:pt x="1529" y="1952"/>
                  <a:pt x="1529" y="1952"/>
                  <a:pt x="1529" y="1952"/>
                </a:cubicBezTo>
                <a:cubicBezTo>
                  <a:pt x="1524" y="1944"/>
                  <a:pt x="1520" y="1936"/>
                  <a:pt x="1515" y="1928"/>
                </a:cubicBezTo>
                <a:cubicBezTo>
                  <a:pt x="1513" y="1925"/>
                  <a:pt x="1513" y="1925"/>
                  <a:pt x="1513" y="1925"/>
                </a:cubicBezTo>
                <a:cubicBezTo>
                  <a:pt x="1512" y="1923"/>
                  <a:pt x="1512" y="1921"/>
                  <a:pt x="1512" y="1919"/>
                </a:cubicBezTo>
                <a:cubicBezTo>
                  <a:pt x="1512" y="1917"/>
                  <a:pt x="1513" y="1915"/>
                  <a:pt x="1515" y="1914"/>
                </a:cubicBezTo>
                <a:cubicBezTo>
                  <a:pt x="1517" y="1913"/>
                  <a:pt x="1519" y="1912"/>
                  <a:pt x="1522" y="1911"/>
                </a:cubicBezTo>
                <a:cubicBezTo>
                  <a:pt x="1524" y="1910"/>
                  <a:pt x="1528" y="1910"/>
                  <a:pt x="1531" y="1910"/>
                </a:cubicBezTo>
                <a:cubicBezTo>
                  <a:pt x="1532" y="1910"/>
                  <a:pt x="1532" y="1910"/>
                  <a:pt x="1532" y="1910"/>
                </a:cubicBezTo>
                <a:cubicBezTo>
                  <a:pt x="1540" y="1909"/>
                  <a:pt x="1548" y="1910"/>
                  <a:pt x="1553" y="1910"/>
                </a:cubicBezTo>
                <a:cubicBezTo>
                  <a:pt x="1573" y="1910"/>
                  <a:pt x="1604" y="1906"/>
                  <a:pt x="1617" y="1924"/>
                </a:cubicBezTo>
                <a:close/>
                <a:moveTo>
                  <a:pt x="366" y="1441"/>
                </a:moveTo>
                <a:cubicBezTo>
                  <a:pt x="372" y="1443"/>
                  <a:pt x="377" y="1446"/>
                  <a:pt x="382" y="1448"/>
                </a:cubicBezTo>
                <a:cubicBezTo>
                  <a:pt x="392" y="1453"/>
                  <a:pt x="403" y="1458"/>
                  <a:pt x="413" y="1462"/>
                </a:cubicBezTo>
                <a:cubicBezTo>
                  <a:pt x="418" y="1464"/>
                  <a:pt x="422" y="1466"/>
                  <a:pt x="426" y="1468"/>
                </a:cubicBezTo>
                <a:cubicBezTo>
                  <a:pt x="430" y="1469"/>
                  <a:pt x="433" y="1470"/>
                  <a:pt x="437" y="1472"/>
                </a:cubicBezTo>
                <a:cubicBezTo>
                  <a:pt x="458" y="1479"/>
                  <a:pt x="479" y="1486"/>
                  <a:pt x="502" y="1492"/>
                </a:cubicBezTo>
                <a:cubicBezTo>
                  <a:pt x="527" y="1499"/>
                  <a:pt x="552" y="1505"/>
                  <a:pt x="578" y="1510"/>
                </a:cubicBezTo>
                <a:cubicBezTo>
                  <a:pt x="683" y="1532"/>
                  <a:pt x="786" y="1541"/>
                  <a:pt x="819" y="1542"/>
                </a:cubicBezTo>
                <a:cubicBezTo>
                  <a:pt x="819" y="1610"/>
                  <a:pt x="819" y="1610"/>
                  <a:pt x="819" y="1610"/>
                </a:cubicBezTo>
                <a:cubicBezTo>
                  <a:pt x="857" y="1570"/>
                  <a:pt x="857" y="1570"/>
                  <a:pt x="857" y="1570"/>
                </a:cubicBezTo>
                <a:cubicBezTo>
                  <a:pt x="906" y="1518"/>
                  <a:pt x="906" y="1518"/>
                  <a:pt x="906" y="1518"/>
                </a:cubicBezTo>
                <a:cubicBezTo>
                  <a:pt x="1019" y="1399"/>
                  <a:pt x="1019" y="1399"/>
                  <a:pt x="1019" y="1399"/>
                </a:cubicBezTo>
                <a:cubicBezTo>
                  <a:pt x="933" y="1308"/>
                  <a:pt x="933" y="1308"/>
                  <a:pt x="933" y="1308"/>
                </a:cubicBezTo>
                <a:cubicBezTo>
                  <a:pt x="819" y="1188"/>
                  <a:pt x="819" y="1188"/>
                  <a:pt x="819" y="1188"/>
                </a:cubicBezTo>
                <a:cubicBezTo>
                  <a:pt x="819" y="1271"/>
                  <a:pt x="819" y="1271"/>
                  <a:pt x="819" y="1271"/>
                </a:cubicBezTo>
                <a:cubicBezTo>
                  <a:pt x="740" y="1279"/>
                  <a:pt x="653" y="1266"/>
                  <a:pt x="578" y="1249"/>
                </a:cubicBezTo>
                <a:cubicBezTo>
                  <a:pt x="550" y="1242"/>
                  <a:pt x="525" y="1235"/>
                  <a:pt x="502" y="1229"/>
                </a:cubicBezTo>
                <a:cubicBezTo>
                  <a:pt x="471" y="1219"/>
                  <a:pt x="445" y="1211"/>
                  <a:pt x="426" y="1204"/>
                </a:cubicBezTo>
                <a:cubicBezTo>
                  <a:pt x="422" y="1202"/>
                  <a:pt x="418" y="1201"/>
                  <a:pt x="415" y="1199"/>
                </a:cubicBezTo>
                <a:cubicBezTo>
                  <a:pt x="414" y="1199"/>
                  <a:pt x="414" y="1199"/>
                  <a:pt x="413" y="1199"/>
                </a:cubicBezTo>
                <a:cubicBezTo>
                  <a:pt x="413" y="1199"/>
                  <a:pt x="413" y="1199"/>
                  <a:pt x="413" y="1199"/>
                </a:cubicBezTo>
                <a:cubicBezTo>
                  <a:pt x="354" y="1175"/>
                  <a:pt x="300" y="1147"/>
                  <a:pt x="253" y="1115"/>
                </a:cubicBezTo>
                <a:cubicBezTo>
                  <a:pt x="189" y="1073"/>
                  <a:pt x="142" y="1028"/>
                  <a:pt x="110" y="981"/>
                </a:cubicBezTo>
                <a:cubicBezTo>
                  <a:pt x="94" y="963"/>
                  <a:pt x="80" y="944"/>
                  <a:pt x="68" y="925"/>
                </a:cubicBezTo>
                <a:cubicBezTo>
                  <a:pt x="33" y="870"/>
                  <a:pt x="13" y="811"/>
                  <a:pt x="11" y="751"/>
                </a:cubicBezTo>
                <a:cubicBezTo>
                  <a:pt x="7" y="768"/>
                  <a:pt x="4" y="785"/>
                  <a:pt x="3" y="802"/>
                </a:cubicBezTo>
                <a:cubicBezTo>
                  <a:pt x="0" y="834"/>
                  <a:pt x="4" y="864"/>
                  <a:pt x="7" y="893"/>
                </a:cubicBezTo>
                <a:cubicBezTo>
                  <a:pt x="8" y="898"/>
                  <a:pt x="9" y="904"/>
                  <a:pt x="9" y="909"/>
                </a:cubicBezTo>
                <a:cubicBezTo>
                  <a:pt x="22" y="1021"/>
                  <a:pt x="22" y="1021"/>
                  <a:pt x="22" y="1021"/>
                </a:cubicBezTo>
                <a:cubicBezTo>
                  <a:pt x="23" y="1025"/>
                  <a:pt x="23" y="1029"/>
                  <a:pt x="24" y="1033"/>
                </a:cubicBezTo>
                <a:cubicBezTo>
                  <a:pt x="25" y="1048"/>
                  <a:pt x="27" y="1064"/>
                  <a:pt x="30" y="1080"/>
                </a:cubicBezTo>
                <a:cubicBezTo>
                  <a:pt x="34" y="1101"/>
                  <a:pt x="40" y="1121"/>
                  <a:pt x="47" y="1140"/>
                </a:cubicBezTo>
                <a:cubicBezTo>
                  <a:pt x="61" y="1175"/>
                  <a:pt x="80" y="1208"/>
                  <a:pt x="103" y="1239"/>
                </a:cubicBezTo>
                <a:cubicBezTo>
                  <a:pt x="146" y="1295"/>
                  <a:pt x="202" y="1344"/>
                  <a:pt x="275" y="1390"/>
                </a:cubicBezTo>
                <a:cubicBezTo>
                  <a:pt x="304" y="1409"/>
                  <a:pt x="335" y="1426"/>
                  <a:pt x="366" y="1441"/>
                </a:cubicBezTo>
                <a:close/>
                <a:moveTo>
                  <a:pt x="64" y="773"/>
                </a:moveTo>
                <a:cubicBezTo>
                  <a:pt x="67" y="798"/>
                  <a:pt x="74" y="823"/>
                  <a:pt x="84" y="848"/>
                </a:cubicBezTo>
                <a:cubicBezTo>
                  <a:pt x="107" y="785"/>
                  <a:pt x="165" y="713"/>
                  <a:pt x="209" y="677"/>
                </a:cubicBezTo>
                <a:cubicBezTo>
                  <a:pt x="272" y="628"/>
                  <a:pt x="353" y="583"/>
                  <a:pt x="451" y="545"/>
                </a:cubicBezTo>
                <a:cubicBezTo>
                  <a:pt x="515" y="521"/>
                  <a:pt x="582" y="501"/>
                  <a:pt x="652" y="486"/>
                </a:cubicBezTo>
                <a:cubicBezTo>
                  <a:pt x="652" y="314"/>
                  <a:pt x="652" y="314"/>
                  <a:pt x="652" y="314"/>
                </a:cubicBezTo>
                <a:cubicBezTo>
                  <a:pt x="640" y="317"/>
                  <a:pt x="627" y="320"/>
                  <a:pt x="615" y="323"/>
                </a:cubicBezTo>
                <a:cubicBezTo>
                  <a:pt x="544" y="340"/>
                  <a:pt x="476" y="361"/>
                  <a:pt x="413" y="386"/>
                </a:cubicBezTo>
                <a:cubicBezTo>
                  <a:pt x="345" y="413"/>
                  <a:pt x="288" y="442"/>
                  <a:pt x="238" y="474"/>
                </a:cubicBezTo>
                <a:cubicBezTo>
                  <a:pt x="204" y="496"/>
                  <a:pt x="178" y="516"/>
                  <a:pt x="153" y="537"/>
                </a:cubicBezTo>
                <a:cubicBezTo>
                  <a:pt x="142" y="547"/>
                  <a:pt x="131" y="556"/>
                  <a:pt x="122" y="566"/>
                </a:cubicBezTo>
                <a:cubicBezTo>
                  <a:pt x="81" y="622"/>
                  <a:pt x="60" y="684"/>
                  <a:pt x="62" y="747"/>
                </a:cubicBezTo>
                <a:cubicBezTo>
                  <a:pt x="62" y="756"/>
                  <a:pt x="63" y="764"/>
                  <a:pt x="64" y="773"/>
                </a:cubicBezTo>
                <a:close/>
                <a:moveTo>
                  <a:pt x="1928" y="693"/>
                </a:moveTo>
                <a:cubicBezTo>
                  <a:pt x="1966" y="727"/>
                  <a:pt x="2007" y="795"/>
                  <a:pt x="2021" y="856"/>
                </a:cubicBezTo>
                <a:cubicBezTo>
                  <a:pt x="2034" y="828"/>
                  <a:pt x="2042" y="798"/>
                  <a:pt x="2045" y="768"/>
                </a:cubicBezTo>
                <a:cubicBezTo>
                  <a:pt x="2046" y="761"/>
                  <a:pt x="2047" y="754"/>
                  <a:pt x="2047" y="747"/>
                </a:cubicBezTo>
                <a:cubicBezTo>
                  <a:pt x="2049" y="670"/>
                  <a:pt x="2018" y="595"/>
                  <a:pt x="1958" y="530"/>
                </a:cubicBezTo>
                <a:cubicBezTo>
                  <a:pt x="1924" y="501"/>
                  <a:pt x="1884" y="473"/>
                  <a:pt x="1839" y="447"/>
                </a:cubicBezTo>
                <a:cubicBezTo>
                  <a:pt x="1782" y="415"/>
                  <a:pt x="1718" y="387"/>
                  <a:pt x="1639" y="359"/>
                </a:cubicBezTo>
                <a:cubicBezTo>
                  <a:pt x="1584" y="340"/>
                  <a:pt x="1524" y="324"/>
                  <a:pt x="1457" y="310"/>
                </a:cubicBezTo>
                <a:cubicBezTo>
                  <a:pt x="1457" y="482"/>
                  <a:pt x="1457" y="482"/>
                  <a:pt x="1457" y="482"/>
                </a:cubicBezTo>
                <a:cubicBezTo>
                  <a:pt x="1542" y="500"/>
                  <a:pt x="1625" y="525"/>
                  <a:pt x="1700" y="556"/>
                </a:cubicBezTo>
                <a:cubicBezTo>
                  <a:pt x="1795" y="595"/>
                  <a:pt x="1871" y="642"/>
                  <a:pt x="1928" y="693"/>
                </a:cubicBezTo>
                <a:close/>
                <a:moveTo>
                  <a:pt x="1054" y="814"/>
                </a:moveTo>
                <a:cubicBezTo>
                  <a:pt x="1186" y="814"/>
                  <a:pt x="1408" y="789"/>
                  <a:pt x="1408" y="696"/>
                </a:cubicBezTo>
                <a:cubicBezTo>
                  <a:pt x="1408" y="118"/>
                  <a:pt x="1408" y="118"/>
                  <a:pt x="1408" y="118"/>
                </a:cubicBezTo>
                <a:cubicBezTo>
                  <a:pt x="1408" y="25"/>
                  <a:pt x="1186" y="0"/>
                  <a:pt x="1054" y="0"/>
                </a:cubicBezTo>
                <a:cubicBezTo>
                  <a:pt x="923" y="0"/>
                  <a:pt x="701" y="25"/>
                  <a:pt x="701" y="118"/>
                </a:cubicBezTo>
                <a:cubicBezTo>
                  <a:pt x="701" y="696"/>
                  <a:pt x="701" y="696"/>
                  <a:pt x="701" y="696"/>
                </a:cubicBezTo>
                <a:cubicBezTo>
                  <a:pt x="701" y="789"/>
                  <a:pt x="923" y="814"/>
                  <a:pt x="1054" y="814"/>
                </a:cubicBezTo>
                <a:close/>
                <a:moveTo>
                  <a:pt x="1054" y="35"/>
                </a:moveTo>
                <a:cubicBezTo>
                  <a:pt x="1219" y="35"/>
                  <a:pt x="1352" y="71"/>
                  <a:pt x="1352" y="116"/>
                </a:cubicBezTo>
                <a:cubicBezTo>
                  <a:pt x="1352" y="161"/>
                  <a:pt x="1219" y="197"/>
                  <a:pt x="1054" y="197"/>
                </a:cubicBezTo>
                <a:cubicBezTo>
                  <a:pt x="890" y="197"/>
                  <a:pt x="757" y="161"/>
                  <a:pt x="757" y="116"/>
                </a:cubicBezTo>
                <a:cubicBezTo>
                  <a:pt x="757" y="71"/>
                  <a:pt x="890" y="35"/>
                  <a:pt x="1054" y="35"/>
                </a:cubicBezTo>
                <a:close/>
              </a:path>
            </a:pathLst>
          </a:custGeom>
          <a:solidFill>
            <a:srgbClr val="FFFFFF"/>
          </a:solidFill>
          <a:ln>
            <a:noFill/>
          </a:ln>
        </p:spPr>
        <p:txBody>
          <a:bodyPr vert="horz" wrap="square" lIns="84072" tIns="42040" rIns="84072" bIns="42040" numCol="1" anchor="t" anchorCtr="0" compatLnSpc="1">
            <a:prstTxWarp prst="textNoShape">
              <a:avLst/>
            </a:prstTxWarp>
          </a:bodyPr>
          <a:lstStyle/>
          <a:p>
            <a:pPr defTabSz="932559"/>
            <a:endParaRPr lang="en-US" sz="1632" dirty="0">
              <a:solidFill>
                <a:srgbClr val="000000"/>
              </a:solidFill>
            </a:endParaRPr>
          </a:p>
        </p:txBody>
      </p:sp>
      <p:sp>
        <p:nvSpPr>
          <p:cNvPr id="47" name="Freeform 79"/>
          <p:cNvSpPr>
            <a:spLocks noEditPoints="1"/>
          </p:cNvSpPr>
          <p:nvPr/>
        </p:nvSpPr>
        <p:spPr bwMode="black">
          <a:xfrm>
            <a:off x="926157" y="3217849"/>
            <a:ext cx="372777" cy="420944"/>
          </a:xfrm>
          <a:custGeom>
            <a:avLst/>
            <a:gdLst>
              <a:gd name="T0" fmla="*/ 277 w 277"/>
              <a:gd name="T1" fmla="*/ 171 h 344"/>
              <a:gd name="T2" fmla="*/ 277 w 277"/>
              <a:gd name="T3" fmla="*/ 251 h 344"/>
              <a:gd name="T4" fmla="*/ 274 w 277"/>
              <a:gd name="T5" fmla="*/ 258 h 344"/>
              <a:gd name="T6" fmla="*/ 251 w 277"/>
              <a:gd name="T7" fmla="*/ 280 h 344"/>
              <a:gd name="T8" fmla="*/ 251 w 277"/>
              <a:gd name="T9" fmla="*/ 295 h 344"/>
              <a:gd name="T10" fmla="*/ 248 w 277"/>
              <a:gd name="T11" fmla="*/ 302 h 344"/>
              <a:gd name="T12" fmla="*/ 241 w 277"/>
              <a:gd name="T13" fmla="*/ 305 h 344"/>
              <a:gd name="T14" fmla="*/ 10 w 277"/>
              <a:gd name="T15" fmla="*/ 305 h 344"/>
              <a:gd name="T16" fmla="*/ 3 w 277"/>
              <a:gd name="T17" fmla="*/ 302 h 344"/>
              <a:gd name="T18" fmla="*/ 0 w 277"/>
              <a:gd name="T19" fmla="*/ 295 h 344"/>
              <a:gd name="T20" fmla="*/ 0 w 277"/>
              <a:gd name="T21" fmla="*/ 9 h 344"/>
              <a:gd name="T22" fmla="*/ 3 w 277"/>
              <a:gd name="T23" fmla="*/ 2 h 344"/>
              <a:gd name="T24" fmla="*/ 10 w 277"/>
              <a:gd name="T25" fmla="*/ 0 h 344"/>
              <a:gd name="T26" fmla="*/ 241 w 277"/>
              <a:gd name="T27" fmla="*/ 0 h 344"/>
              <a:gd name="T28" fmla="*/ 248 w 277"/>
              <a:gd name="T29" fmla="*/ 2 h 344"/>
              <a:gd name="T30" fmla="*/ 251 w 277"/>
              <a:gd name="T31" fmla="*/ 9 h 344"/>
              <a:gd name="T32" fmla="*/ 251 w 277"/>
              <a:gd name="T33" fmla="*/ 143 h 344"/>
              <a:gd name="T34" fmla="*/ 274 w 277"/>
              <a:gd name="T35" fmla="*/ 164 h 344"/>
              <a:gd name="T36" fmla="*/ 277 w 277"/>
              <a:gd name="T37" fmla="*/ 171 h 344"/>
              <a:gd name="T38" fmla="*/ 3 w 277"/>
              <a:gd name="T39" fmla="*/ 2 h 344"/>
              <a:gd name="T40" fmla="*/ 0 w 277"/>
              <a:gd name="T41" fmla="*/ 9 h 344"/>
              <a:gd name="T42" fmla="*/ 0 w 277"/>
              <a:gd name="T43" fmla="*/ 295 h 344"/>
              <a:gd name="T44" fmla="*/ 3 w 277"/>
              <a:gd name="T45" fmla="*/ 302 h 344"/>
              <a:gd name="T46" fmla="*/ 10 w 277"/>
              <a:gd name="T47" fmla="*/ 305 h 344"/>
              <a:gd name="T48" fmla="*/ 199 w 277"/>
              <a:gd name="T49" fmla="*/ 305 h 344"/>
              <a:gd name="T50" fmla="*/ 199 w 277"/>
              <a:gd name="T51" fmla="*/ 191 h 344"/>
              <a:gd name="T52" fmla="*/ 216 w 277"/>
              <a:gd name="T53" fmla="*/ 171 h 344"/>
              <a:gd name="T54" fmla="*/ 222 w 277"/>
              <a:gd name="T55" fmla="*/ 155 h 344"/>
              <a:gd name="T56" fmla="*/ 222 w 277"/>
              <a:gd name="T57" fmla="*/ 56 h 344"/>
              <a:gd name="T58" fmla="*/ 202 w 277"/>
              <a:gd name="T59" fmla="*/ 32 h 344"/>
              <a:gd name="T60" fmla="*/ 31 w 277"/>
              <a:gd name="T61" fmla="*/ 0 h 344"/>
              <a:gd name="T62" fmla="*/ 10 w 277"/>
              <a:gd name="T63" fmla="*/ 0 h 344"/>
              <a:gd name="T64" fmla="*/ 3 w 277"/>
              <a:gd name="T65" fmla="*/ 2 h 344"/>
              <a:gd name="T66" fmla="*/ 200 w 277"/>
              <a:gd name="T67" fmla="*/ 47 h 344"/>
              <a:gd name="T68" fmla="*/ 11 w 277"/>
              <a:gd name="T69" fmla="*/ 11 h 344"/>
              <a:gd name="T70" fmla="*/ 4 w 277"/>
              <a:gd name="T71" fmla="*/ 13 h 344"/>
              <a:gd name="T72" fmla="*/ 0 w 277"/>
              <a:gd name="T73" fmla="*/ 20 h 344"/>
              <a:gd name="T74" fmla="*/ 0 w 277"/>
              <a:gd name="T75" fmla="*/ 302 h 344"/>
              <a:gd name="T76" fmla="*/ 8 w 277"/>
              <a:gd name="T77" fmla="*/ 311 h 344"/>
              <a:gd name="T78" fmla="*/ 173 w 277"/>
              <a:gd name="T79" fmla="*/ 343 h 344"/>
              <a:gd name="T80" fmla="*/ 181 w 277"/>
              <a:gd name="T81" fmla="*/ 341 h 344"/>
              <a:gd name="T82" fmla="*/ 184 w 277"/>
              <a:gd name="T83" fmla="*/ 334 h 344"/>
              <a:gd name="T84" fmla="*/ 184 w 277"/>
              <a:gd name="T85" fmla="*/ 185 h 344"/>
              <a:gd name="T86" fmla="*/ 205 w 277"/>
              <a:gd name="T87" fmla="*/ 161 h 344"/>
              <a:gd name="T88" fmla="*/ 207 w 277"/>
              <a:gd name="T89" fmla="*/ 155 h 344"/>
              <a:gd name="T90" fmla="*/ 207 w 277"/>
              <a:gd name="T91" fmla="*/ 56 h 344"/>
              <a:gd name="T92" fmla="*/ 200 w 277"/>
              <a:gd name="T93" fmla="*/ 47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77" h="344">
                <a:moveTo>
                  <a:pt x="277" y="171"/>
                </a:moveTo>
                <a:cubicBezTo>
                  <a:pt x="277" y="251"/>
                  <a:pt x="277" y="251"/>
                  <a:pt x="277" y="251"/>
                </a:cubicBezTo>
                <a:cubicBezTo>
                  <a:pt x="277" y="254"/>
                  <a:pt x="276" y="256"/>
                  <a:pt x="274" y="258"/>
                </a:cubicBezTo>
                <a:cubicBezTo>
                  <a:pt x="251" y="280"/>
                  <a:pt x="251" y="280"/>
                  <a:pt x="251" y="280"/>
                </a:cubicBezTo>
                <a:cubicBezTo>
                  <a:pt x="251" y="295"/>
                  <a:pt x="251" y="295"/>
                  <a:pt x="251" y="295"/>
                </a:cubicBezTo>
                <a:cubicBezTo>
                  <a:pt x="251" y="298"/>
                  <a:pt x="250" y="300"/>
                  <a:pt x="248" y="302"/>
                </a:cubicBezTo>
                <a:cubicBezTo>
                  <a:pt x="246" y="304"/>
                  <a:pt x="244" y="305"/>
                  <a:pt x="241" y="305"/>
                </a:cubicBezTo>
                <a:cubicBezTo>
                  <a:pt x="10" y="305"/>
                  <a:pt x="10" y="305"/>
                  <a:pt x="10" y="305"/>
                </a:cubicBezTo>
                <a:cubicBezTo>
                  <a:pt x="7" y="305"/>
                  <a:pt x="5" y="304"/>
                  <a:pt x="3" y="302"/>
                </a:cubicBezTo>
                <a:cubicBezTo>
                  <a:pt x="1" y="300"/>
                  <a:pt x="0" y="298"/>
                  <a:pt x="0" y="295"/>
                </a:cubicBezTo>
                <a:cubicBezTo>
                  <a:pt x="0" y="9"/>
                  <a:pt x="0" y="9"/>
                  <a:pt x="0" y="9"/>
                </a:cubicBezTo>
                <a:cubicBezTo>
                  <a:pt x="0" y="6"/>
                  <a:pt x="1" y="4"/>
                  <a:pt x="3" y="2"/>
                </a:cubicBezTo>
                <a:cubicBezTo>
                  <a:pt x="5" y="1"/>
                  <a:pt x="7" y="0"/>
                  <a:pt x="10" y="0"/>
                </a:cubicBezTo>
                <a:cubicBezTo>
                  <a:pt x="241" y="0"/>
                  <a:pt x="241" y="0"/>
                  <a:pt x="241" y="0"/>
                </a:cubicBezTo>
                <a:cubicBezTo>
                  <a:pt x="244" y="0"/>
                  <a:pt x="246" y="1"/>
                  <a:pt x="248" y="2"/>
                </a:cubicBezTo>
                <a:cubicBezTo>
                  <a:pt x="250" y="4"/>
                  <a:pt x="251" y="6"/>
                  <a:pt x="251" y="9"/>
                </a:cubicBezTo>
                <a:cubicBezTo>
                  <a:pt x="251" y="143"/>
                  <a:pt x="251" y="143"/>
                  <a:pt x="251" y="143"/>
                </a:cubicBezTo>
                <a:cubicBezTo>
                  <a:pt x="274" y="164"/>
                  <a:pt x="274" y="164"/>
                  <a:pt x="274" y="164"/>
                </a:cubicBezTo>
                <a:cubicBezTo>
                  <a:pt x="276" y="166"/>
                  <a:pt x="277" y="169"/>
                  <a:pt x="277" y="171"/>
                </a:cubicBezTo>
                <a:close/>
                <a:moveTo>
                  <a:pt x="3" y="2"/>
                </a:moveTo>
                <a:cubicBezTo>
                  <a:pt x="1" y="4"/>
                  <a:pt x="0" y="6"/>
                  <a:pt x="0" y="9"/>
                </a:cubicBezTo>
                <a:cubicBezTo>
                  <a:pt x="0" y="295"/>
                  <a:pt x="0" y="295"/>
                  <a:pt x="0" y="295"/>
                </a:cubicBezTo>
                <a:cubicBezTo>
                  <a:pt x="0" y="298"/>
                  <a:pt x="1" y="300"/>
                  <a:pt x="3" y="302"/>
                </a:cubicBezTo>
                <a:cubicBezTo>
                  <a:pt x="5" y="304"/>
                  <a:pt x="7" y="305"/>
                  <a:pt x="10" y="305"/>
                </a:cubicBezTo>
                <a:cubicBezTo>
                  <a:pt x="199" y="305"/>
                  <a:pt x="199" y="305"/>
                  <a:pt x="199" y="305"/>
                </a:cubicBezTo>
                <a:cubicBezTo>
                  <a:pt x="199" y="191"/>
                  <a:pt x="199" y="191"/>
                  <a:pt x="199" y="191"/>
                </a:cubicBezTo>
                <a:cubicBezTo>
                  <a:pt x="204" y="185"/>
                  <a:pt x="216" y="171"/>
                  <a:pt x="216" y="171"/>
                </a:cubicBezTo>
                <a:cubicBezTo>
                  <a:pt x="220" y="166"/>
                  <a:pt x="222" y="161"/>
                  <a:pt x="222" y="155"/>
                </a:cubicBezTo>
                <a:cubicBezTo>
                  <a:pt x="222" y="56"/>
                  <a:pt x="222" y="56"/>
                  <a:pt x="222" y="56"/>
                </a:cubicBezTo>
                <a:cubicBezTo>
                  <a:pt x="222" y="44"/>
                  <a:pt x="214" y="35"/>
                  <a:pt x="202" y="32"/>
                </a:cubicBezTo>
                <a:cubicBezTo>
                  <a:pt x="31" y="0"/>
                  <a:pt x="31" y="0"/>
                  <a:pt x="31" y="0"/>
                </a:cubicBezTo>
                <a:cubicBezTo>
                  <a:pt x="10" y="0"/>
                  <a:pt x="10" y="0"/>
                  <a:pt x="10" y="0"/>
                </a:cubicBezTo>
                <a:cubicBezTo>
                  <a:pt x="7" y="0"/>
                  <a:pt x="5" y="1"/>
                  <a:pt x="3" y="2"/>
                </a:cubicBezTo>
                <a:close/>
                <a:moveTo>
                  <a:pt x="200" y="47"/>
                </a:moveTo>
                <a:cubicBezTo>
                  <a:pt x="11" y="11"/>
                  <a:pt x="11" y="11"/>
                  <a:pt x="11" y="11"/>
                </a:cubicBezTo>
                <a:cubicBezTo>
                  <a:pt x="9" y="10"/>
                  <a:pt x="6" y="11"/>
                  <a:pt x="4" y="13"/>
                </a:cubicBezTo>
                <a:cubicBezTo>
                  <a:pt x="2" y="14"/>
                  <a:pt x="0" y="17"/>
                  <a:pt x="0" y="20"/>
                </a:cubicBezTo>
                <a:cubicBezTo>
                  <a:pt x="0" y="302"/>
                  <a:pt x="0" y="302"/>
                  <a:pt x="0" y="302"/>
                </a:cubicBezTo>
                <a:cubicBezTo>
                  <a:pt x="0" y="307"/>
                  <a:pt x="4" y="311"/>
                  <a:pt x="8" y="311"/>
                </a:cubicBezTo>
                <a:cubicBezTo>
                  <a:pt x="173" y="343"/>
                  <a:pt x="173" y="343"/>
                  <a:pt x="173" y="343"/>
                </a:cubicBezTo>
                <a:cubicBezTo>
                  <a:pt x="176" y="344"/>
                  <a:pt x="179" y="343"/>
                  <a:pt x="181" y="341"/>
                </a:cubicBezTo>
                <a:cubicBezTo>
                  <a:pt x="183" y="339"/>
                  <a:pt x="184" y="337"/>
                  <a:pt x="184" y="334"/>
                </a:cubicBezTo>
                <a:cubicBezTo>
                  <a:pt x="184" y="185"/>
                  <a:pt x="184" y="185"/>
                  <a:pt x="184" y="185"/>
                </a:cubicBezTo>
                <a:cubicBezTo>
                  <a:pt x="205" y="161"/>
                  <a:pt x="205" y="161"/>
                  <a:pt x="205" y="161"/>
                </a:cubicBezTo>
                <a:cubicBezTo>
                  <a:pt x="206" y="159"/>
                  <a:pt x="207" y="157"/>
                  <a:pt x="207" y="155"/>
                </a:cubicBezTo>
                <a:cubicBezTo>
                  <a:pt x="207" y="56"/>
                  <a:pt x="207" y="56"/>
                  <a:pt x="207" y="56"/>
                </a:cubicBezTo>
                <a:cubicBezTo>
                  <a:pt x="207" y="51"/>
                  <a:pt x="204" y="48"/>
                  <a:pt x="200" y="47"/>
                </a:cubicBezTo>
                <a:close/>
              </a:path>
            </a:pathLst>
          </a:custGeom>
          <a:solidFill>
            <a:srgbClr val="FFFFFF"/>
          </a:solidFill>
          <a:ln>
            <a:noFill/>
          </a:ln>
          <a:extLst/>
        </p:spPr>
        <p:txBody>
          <a:bodyPr vert="horz" wrap="square" lIns="84072" tIns="42040" rIns="84072" bIns="42040" numCol="1" anchor="t" anchorCtr="0" compatLnSpc="1">
            <a:prstTxWarp prst="textNoShape">
              <a:avLst/>
            </a:prstTxWarp>
          </a:bodyPr>
          <a:lstStyle/>
          <a:p>
            <a:pPr defTabSz="932559"/>
            <a:endParaRPr lang="en-US" sz="1632" dirty="0">
              <a:solidFill>
                <a:srgbClr val="000000"/>
              </a:solidFill>
            </a:endParaRPr>
          </a:p>
        </p:txBody>
      </p:sp>
      <p:sp>
        <p:nvSpPr>
          <p:cNvPr id="48" name="Freeform 7"/>
          <p:cNvSpPr>
            <a:spLocks noEditPoints="1"/>
          </p:cNvSpPr>
          <p:nvPr/>
        </p:nvSpPr>
        <p:spPr bwMode="black">
          <a:xfrm>
            <a:off x="466241" y="2997105"/>
            <a:ext cx="414866" cy="420944"/>
          </a:xfrm>
          <a:custGeom>
            <a:avLst/>
            <a:gdLst>
              <a:gd name="T0" fmla="*/ 278 w 306"/>
              <a:gd name="T1" fmla="*/ 15 h 329"/>
              <a:gd name="T2" fmla="*/ 256 w 306"/>
              <a:gd name="T3" fmla="*/ 22 h 329"/>
              <a:gd name="T4" fmla="*/ 248 w 306"/>
              <a:gd name="T5" fmla="*/ 0 h 329"/>
              <a:gd name="T6" fmla="*/ 56 w 306"/>
              <a:gd name="T7" fmla="*/ 15 h 329"/>
              <a:gd name="T8" fmla="*/ 34 w 306"/>
              <a:gd name="T9" fmla="*/ 22 h 329"/>
              <a:gd name="T10" fmla="*/ 26 w 306"/>
              <a:gd name="T11" fmla="*/ 0 h 329"/>
              <a:gd name="T12" fmla="*/ 0 w 306"/>
              <a:gd name="T13" fmla="*/ 329 h 329"/>
              <a:gd name="T14" fmla="*/ 25 w 306"/>
              <a:gd name="T15" fmla="*/ 314 h 329"/>
              <a:gd name="T16" fmla="*/ 48 w 306"/>
              <a:gd name="T17" fmla="*/ 306 h 329"/>
              <a:gd name="T18" fmla="*/ 55 w 306"/>
              <a:gd name="T19" fmla="*/ 329 h 329"/>
              <a:gd name="T20" fmla="*/ 249 w 306"/>
              <a:gd name="T21" fmla="*/ 314 h 329"/>
              <a:gd name="T22" fmla="*/ 271 w 306"/>
              <a:gd name="T23" fmla="*/ 306 h 329"/>
              <a:gd name="T24" fmla="*/ 279 w 306"/>
              <a:gd name="T25" fmla="*/ 329 h 329"/>
              <a:gd name="T26" fmla="*/ 306 w 306"/>
              <a:gd name="T27" fmla="*/ 0 h 329"/>
              <a:gd name="T28" fmla="*/ 56 w 306"/>
              <a:gd name="T29" fmla="*/ 250 h 329"/>
              <a:gd name="T30" fmla="*/ 34 w 306"/>
              <a:gd name="T31" fmla="*/ 258 h 329"/>
              <a:gd name="T32" fmla="*/ 26 w 306"/>
              <a:gd name="T33" fmla="*/ 236 h 329"/>
              <a:gd name="T34" fmla="*/ 49 w 306"/>
              <a:gd name="T35" fmla="*/ 228 h 329"/>
              <a:gd name="T36" fmla="*/ 56 w 306"/>
              <a:gd name="T37" fmla="*/ 250 h 329"/>
              <a:gd name="T38" fmla="*/ 49 w 306"/>
              <a:gd name="T39" fmla="*/ 179 h 329"/>
              <a:gd name="T40" fmla="*/ 26 w 306"/>
              <a:gd name="T41" fmla="*/ 172 h 329"/>
              <a:gd name="T42" fmla="*/ 34 w 306"/>
              <a:gd name="T43" fmla="*/ 150 h 329"/>
              <a:gd name="T44" fmla="*/ 56 w 306"/>
              <a:gd name="T45" fmla="*/ 157 h 329"/>
              <a:gd name="T46" fmla="*/ 56 w 306"/>
              <a:gd name="T47" fmla="*/ 93 h 329"/>
              <a:gd name="T48" fmla="*/ 34 w 306"/>
              <a:gd name="T49" fmla="*/ 101 h 329"/>
              <a:gd name="T50" fmla="*/ 26 w 306"/>
              <a:gd name="T51" fmla="*/ 79 h 329"/>
              <a:gd name="T52" fmla="*/ 49 w 306"/>
              <a:gd name="T53" fmla="*/ 71 h 329"/>
              <a:gd name="T54" fmla="*/ 56 w 306"/>
              <a:gd name="T55" fmla="*/ 93 h 329"/>
              <a:gd name="T56" fmla="*/ 83 w 306"/>
              <a:gd name="T57" fmla="*/ 295 h 329"/>
              <a:gd name="T58" fmla="*/ 222 w 306"/>
              <a:gd name="T59" fmla="*/ 183 h 329"/>
              <a:gd name="T60" fmla="*/ 222 w 306"/>
              <a:gd name="T61" fmla="*/ 146 h 329"/>
              <a:gd name="T62" fmla="*/ 83 w 306"/>
              <a:gd name="T63" fmla="*/ 34 h 329"/>
              <a:gd name="T64" fmla="*/ 222 w 306"/>
              <a:gd name="T65" fmla="*/ 146 h 329"/>
              <a:gd name="T66" fmla="*/ 270 w 306"/>
              <a:gd name="T67" fmla="*/ 258 h 329"/>
              <a:gd name="T68" fmla="*/ 248 w 306"/>
              <a:gd name="T69" fmla="*/ 250 h 329"/>
              <a:gd name="T70" fmla="*/ 256 w 306"/>
              <a:gd name="T71" fmla="*/ 228 h 329"/>
              <a:gd name="T72" fmla="*/ 278 w 306"/>
              <a:gd name="T73" fmla="*/ 236 h 329"/>
              <a:gd name="T74" fmla="*/ 278 w 306"/>
              <a:gd name="T75" fmla="*/ 172 h 329"/>
              <a:gd name="T76" fmla="*/ 256 w 306"/>
              <a:gd name="T77" fmla="*/ 179 h 329"/>
              <a:gd name="T78" fmla="*/ 248 w 306"/>
              <a:gd name="T79" fmla="*/ 157 h 329"/>
              <a:gd name="T80" fmla="*/ 270 w 306"/>
              <a:gd name="T81" fmla="*/ 150 h 329"/>
              <a:gd name="T82" fmla="*/ 278 w 306"/>
              <a:gd name="T83" fmla="*/ 172 h 329"/>
              <a:gd name="T84" fmla="*/ 270 w 306"/>
              <a:gd name="T85" fmla="*/ 101 h 329"/>
              <a:gd name="T86" fmla="*/ 248 w 306"/>
              <a:gd name="T87" fmla="*/ 93 h 329"/>
              <a:gd name="T88" fmla="*/ 256 w 306"/>
              <a:gd name="T89" fmla="*/ 71 h 329"/>
              <a:gd name="T90" fmla="*/ 278 w 306"/>
              <a:gd name="T91" fmla="*/ 79 h 3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06" h="329">
                <a:moveTo>
                  <a:pt x="278" y="0"/>
                </a:moveTo>
                <a:cubicBezTo>
                  <a:pt x="278" y="15"/>
                  <a:pt x="278" y="15"/>
                  <a:pt x="278" y="15"/>
                </a:cubicBezTo>
                <a:cubicBezTo>
                  <a:pt x="278" y="19"/>
                  <a:pt x="275" y="22"/>
                  <a:pt x="270" y="22"/>
                </a:cubicBezTo>
                <a:cubicBezTo>
                  <a:pt x="256" y="22"/>
                  <a:pt x="256" y="22"/>
                  <a:pt x="256" y="22"/>
                </a:cubicBezTo>
                <a:cubicBezTo>
                  <a:pt x="252" y="22"/>
                  <a:pt x="248" y="19"/>
                  <a:pt x="248" y="15"/>
                </a:cubicBezTo>
                <a:cubicBezTo>
                  <a:pt x="248" y="0"/>
                  <a:pt x="248" y="0"/>
                  <a:pt x="248" y="0"/>
                </a:cubicBezTo>
                <a:cubicBezTo>
                  <a:pt x="56" y="0"/>
                  <a:pt x="56" y="0"/>
                  <a:pt x="56" y="0"/>
                </a:cubicBezTo>
                <a:cubicBezTo>
                  <a:pt x="56" y="15"/>
                  <a:pt x="56" y="15"/>
                  <a:pt x="56" y="15"/>
                </a:cubicBezTo>
                <a:cubicBezTo>
                  <a:pt x="56" y="19"/>
                  <a:pt x="53" y="22"/>
                  <a:pt x="49" y="22"/>
                </a:cubicBezTo>
                <a:cubicBezTo>
                  <a:pt x="34" y="22"/>
                  <a:pt x="34" y="22"/>
                  <a:pt x="34" y="22"/>
                </a:cubicBezTo>
                <a:cubicBezTo>
                  <a:pt x="30" y="22"/>
                  <a:pt x="26" y="19"/>
                  <a:pt x="26" y="15"/>
                </a:cubicBezTo>
                <a:cubicBezTo>
                  <a:pt x="26" y="0"/>
                  <a:pt x="26" y="0"/>
                  <a:pt x="26" y="0"/>
                </a:cubicBezTo>
                <a:cubicBezTo>
                  <a:pt x="0" y="0"/>
                  <a:pt x="0" y="0"/>
                  <a:pt x="0" y="0"/>
                </a:cubicBezTo>
                <a:cubicBezTo>
                  <a:pt x="0" y="329"/>
                  <a:pt x="0" y="329"/>
                  <a:pt x="0" y="329"/>
                </a:cubicBezTo>
                <a:cubicBezTo>
                  <a:pt x="25" y="329"/>
                  <a:pt x="25" y="329"/>
                  <a:pt x="25" y="329"/>
                </a:cubicBezTo>
                <a:cubicBezTo>
                  <a:pt x="25" y="314"/>
                  <a:pt x="25" y="314"/>
                  <a:pt x="25" y="314"/>
                </a:cubicBezTo>
                <a:cubicBezTo>
                  <a:pt x="25" y="310"/>
                  <a:pt x="29" y="306"/>
                  <a:pt x="33" y="306"/>
                </a:cubicBezTo>
                <a:cubicBezTo>
                  <a:pt x="48" y="306"/>
                  <a:pt x="48" y="306"/>
                  <a:pt x="48" y="306"/>
                </a:cubicBezTo>
                <a:cubicBezTo>
                  <a:pt x="52" y="306"/>
                  <a:pt x="55" y="310"/>
                  <a:pt x="55" y="314"/>
                </a:cubicBezTo>
                <a:cubicBezTo>
                  <a:pt x="55" y="329"/>
                  <a:pt x="55" y="329"/>
                  <a:pt x="55" y="329"/>
                </a:cubicBezTo>
                <a:cubicBezTo>
                  <a:pt x="249" y="329"/>
                  <a:pt x="249" y="329"/>
                  <a:pt x="249" y="329"/>
                </a:cubicBezTo>
                <a:cubicBezTo>
                  <a:pt x="249" y="314"/>
                  <a:pt x="249" y="314"/>
                  <a:pt x="249" y="314"/>
                </a:cubicBezTo>
                <a:cubicBezTo>
                  <a:pt x="249" y="310"/>
                  <a:pt x="253" y="306"/>
                  <a:pt x="257" y="306"/>
                </a:cubicBezTo>
                <a:cubicBezTo>
                  <a:pt x="271" y="306"/>
                  <a:pt x="271" y="306"/>
                  <a:pt x="271" y="306"/>
                </a:cubicBezTo>
                <a:cubicBezTo>
                  <a:pt x="276" y="306"/>
                  <a:pt x="279" y="310"/>
                  <a:pt x="279" y="314"/>
                </a:cubicBezTo>
                <a:cubicBezTo>
                  <a:pt x="279" y="329"/>
                  <a:pt x="279" y="329"/>
                  <a:pt x="279" y="329"/>
                </a:cubicBezTo>
                <a:cubicBezTo>
                  <a:pt x="306" y="329"/>
                  <a:pt x="306" y="329"/>
                  <a:pt x="306" y="329"/>
                </a:cubicBezTo>
                <a:cubicBezTo>
                  <a:pt x="306" y="0"/>
                  <a:pt x="306" y="0"/>
                  <a:pt x="306" y="0"/>
                </a:cubicBezTo>
                <a:lnTo>
                  <a:pt x="278" y="0"/>
                </a:lnTo>
                <a:close/>
                <a:moveTo>
                  <a:pt x="56" y="250"/>
                </a:moveTo>
                <a:cubicBezTo>
                  <a:pt x="56" y="254"/>
                  <a:pt x="53" y="258"/>
                  <a:pt x="49" y="258"/>
                </a:cubicBezTo>
                <a:cubicBezTo>
                  <a:pt x="34" y="258"/>
                  <a:pt x="34" y="258"/>
                  <a:pt x="34" y="258"/>
                </a:cubicBezTo>
                <a:cubicBezTo>
                  <a:pt x="30" y="258"/>
                  <a:pt x="26" y="254"/>
                  <a:pt x="26" y="250"/>
                </a:cubicBezTo>
                <a:cubicBezTo>
                  <a:pt x="26" y="236"/>
                  <a:pt x="26" y="236"/>
                  <a:pt x="26" y="236"/>
                </a:cubicBezTo>
                <a:cubicBezTo>
                  <a:pt x="26" y="231"/>
                  <a:pt x="30" y="228"/>
                  <a:pt x="34" y="228"/>
                </a:cubicBezTo>
                <a:cubicBezTo>
                  <a:pt x="49" y="228"/>
                  <a:pt x="49" y="228"/>
                  <a:pt x="49" y="228"/>
                </a:cubicBezTo>
                <a:cubicBezTo>
                  <a:pt x="53" y="228"/>
                  <a:pt x="56" y="231"/>
                  <a:pt x="56" y="236"/>
                </a:cubicBezTo>
                <a:lnTo>
                  <a:pt x="56" y="250"/>
                </a:lnTo>
                <a:close/>
                <a:moveTo>
                  <a:pt x="56" y="172"/>
                </a:moveTo>
                <a:cubicBezTo>
                  <a:pt x="56" y="176"/>
                  <a:pt x="53" y="179"/>
                  <a:pt x="49" y="179"/>
                </a:cubicBezTo>
                <a:cubicBezTo>
                  <a:pt x="34" y="179"/>
                  <a:pt x="34" y="179"/>
                  <a:pt x="34" y="179"/>
                </a:cubicBezTo>
                <a:cubicBezTo>
                  <a:pt x="30" y="179"/>
                  <a:pt x="26" y="176"/>
                  <a:pt x="26" y="172"/>
                </a:cubicBezTo>
                <a:cubicBezTo>
                  <a:pt x="26" y="157"/>
                  <a:pt x="26" y="157"/>
                  <a:pt x="26" y="157"/>
                </a:cubicBezTo>
                <a:cubicBezTo>
                  <a:pt x="26" y="153"/>
                  <a:pt x="30" y="150"/>
                  <a:pt x="34" y="150"/>
                </a:cubicBezTo>
                <a:cubicBezTo>
                  <a:pt x="49" y="150"/>
                  <a:pt x="49" y="150"/>
                  <a:pt x="49" y="150"/>
                </a:cubicBezTo>
                <a:cubicBezTo>
                  <a:pt x="53" y="150"/>
                  <a:pt x="56" y="153"/>
                  <a:pt x="56" y="157"/>
                </a:cubicBezTo>
                <a:lnTo>
                  <a:pt x="56" y="172"/>
                </a:lnTo>
                <a:close/>
                <a:moveTo>
                  <a:pt x="56" y="93"/>
                </a:moveTo>
                <a:cubicBezTo>
                  <a:pt x="56" y="97"/>
                  <a:pt x="53" y="101"/>
                  <a:pt x="49" y="101"/>
                </a:cubicBezTo>
                <a:cubicBezTo>
                  <a:pt x="34" y="101"/>
                  <a:pt x="34" y="101"/>
                  <a:pt x="34" y="101"/>
                </a:cubicBezTo>
                <a:cubicBezTo>
                  <a:pt x="30" y="101"/>
                  <a:pt x="26" y="97"/>
                  <a:pt x="26" y="93"/>
                </a:cubicBezTo>
                <a:cubicBezTo>
                  <a:pt x="26" y="79"/>
                  <a:pt x="26" y="79"/>
                  <a:pt x="26" y="79"/>
                </a:cubicBezTo>
                <a:cubicBezTo>
                  <a:pt x="26" y="74"/>
                  <a:pt x="30" y="71"/>
                  <a:pt x="34" y="71"/>
                </a:cubicBezTo>
                <a:cubicBezTo>
                  <a:pt x="49" y="71"/>
                  <a:pt x="49" y="71"/>
                  <a:pt x="49" y="71"/>
                </a:cubicBezTo>
                <a:cubicBezTo>
                  <a:pt x="53" y="71"/>
                  <a:pt x="56" y="74"/>
                  <a:pt x="56" y="79"/>
                </a:cubicBezTo>
                <a:lnTo>
                  <a:pt x="56" y="93"/>
                </a:lnTo>
                <a:close/>
                <a:moveTo>
                  <a:pt x="222" y="295"/>
                </a:moveTo>
                <a:cubicBezTo>
                  <a:pt x="83" y="295"/>
                  <a:pt x="83" y="295"/>
                  <a:pt x="83" y="295"/>
                </a:cubicBezTo>
                <a:cubicBezTo>
                  <a:pt x="83" y="183"/>
                  <a:pt x="83" y="183"/>
                  <a:pt x="83" y="183"/>
                </a:cubicBezTo>
                <a:cubicBezTo>
                  <a:pt x="222" y="183"/>
                  <a:pt x="222" y="183"/>
                  <a:pt x="222" y="183"/>
                </a:cubicBezTo>
                <a:lnTo>
                  <a:pt x="222" y="295"/>
                </a:lnTo>
                <a:close/>
                <a:moveTo>
                  <a:pt x="222" y="146"/>
                </a:moveTo>
                <a:cubicBezTo>
                  <a:pt x="83" y="146"/>
                  <a:pt x="83" y="146"/>
                  <a:pt x="83" y="146"/>
                </a:cubicBezTo>
                <a:cubicBezTo>
                  <a:pt x="83" y="34"/>
                  <a:pt x="83" y="34"/>
                  <a:pt x="83" y="34"/>
                </a:cubicBezTo>
                <a:cubicBezTo>
                  <a:pt x="222" y="34"/>
                  <a:pt x="222" y="34"/>
                  <a:pt x="222" y="34"/>
                </a:cubicBezTo>
                <a:lnTo>
                  <a:pt x="222" y="146"/>
                </a:lnTo>
                <a:close/>
                <a:moveTo>
                  <a:pt x="278" y="250"/>
                </a:moveTo>
                <a:cubicBezTo>
                  <a:pt x="278" y="254"/>
                  <a:pt x="275" y="258"/>
                  <a:pt x="270" y="258"/>
                </a:cubicBezTo>
                <a:cubicBezTo>
                  <a:pt x="256" y="258"/>
                  <a:pt x="256" y="258"/>
                  <a:pt x="256" y="258"/>
                </a:cubicBezTo>
                <a:cubicBezTo>
                  <a:pt x="252" y="258"/>
                  <a:pt x="248" y="254"/>
                  <a:pt x="248" y="250"/>
                </a:cubicBezTo>
                <a:cubicBezTo>
                  <a:pt x="248" y="236"/>
                  <a:pt x="248" y="236"/>
                  <a:pt x="248" y="236"/>
                </a:cubicBezTo>
                <a:cubicBezTo>
                  <a:pt x="248" y="231"/>
                  <a:pt x="252" y="228"/>
                  <a:pt x="256" y="228"/>
                </a:cubicBezTo>
                <a:cubicBezTo>
                  <a:pt x="270" y="228"/>
                  <a:pt x="270" y="228"/>
                  <a:pt x="270" y="228"/>
                </a:cubicBezTo>
                <a:cubicBezTo>
                  <a:pt x="275" y="228"/>
                  <a:pt x="278" y="231"/>
                  <a:pt x="278" y="236"/>
                </a:cubicBezTo>
                <a:lnTo>
                  <a:pt x="278" y="250"/>
                </a:lnTo>
                <a:close/>
                <a:moveTo>
                  <a:pt x="278" y="172"/>
                </a:moveTo>
                <a:cubicBezTo>
                  <a:pt x="278" y="176"/>
                  <a:pt x="275" y="179"/>
                  <a:pt x="270" y="179"/>
                </a:cubicBezTo>
                <a:cubicBezTo>
                  <a:pt x="256" y="179"/>
                  <a:pt x="256" y="179"/>
                  <a:pt x="256" y="179"/>
                </a:cubicBezTo>
                <a:cubicBezTo>
                  <a:pt x="252" y="179"/>
                  <a:pt x="248" y="176"/>
                  <a:pt x="248" y="172"/>
                </a:cubicBezTo>
                <a:cubicBezTo>
                  <a:pt x="248" y="157"/>
                  <a:pt x="248" y="157"/>
                  <a:pt x="248" y="157"/>
                </a:cubicBezTo>
                <a:cubicBezTo>
                  <a:pt x="248" y="153"/>
                  <a:pt x="252" y="150"/>
                  <a:pt x="256" y="150"/>
                </a:cubicBezTo>
                <a:cubicBezTo>
                  <a:pt x="270" y="150"/>
                  <a:pt x="270" y="150"/>
                  <a:pt x="270" y="150"/>
                </a:cubicBezTo>
                <a:cubicBezTo>
                  <a:pt x="275" y="150"/>
                  <a:pt x="278" y="153"/>
                  <a:pt x="278" y="157"/>
                </a:cubicBezTo>
                <a:lnTo>
                  <a:pt x="278" y="172"/>
                </a:lnTo>
                <a:close/>
                <a:moveTo>
                  <a:pt x="278" y="93"/>
                </a:moveTo>
                <a:cubicBezTo>
                  <a:pt x="278" y="97"/>
                  <a:pt x="275" y="101"/>
                  <a:pt x="270" y="101"/>
                </a:cubicBezTo>
                <a:cubicBezTo>
                  <a:pt x="256" y="101"/>
                  <a:pt x="256" y="101"/>
                  <a:pt x="256" y="101"/>
                </a:cubicBezTo>
                <a:cubicBezTo>
                  <a:pt x="252" y="101"/>
                  <a:pt x="248" y="97"/>
                  <a:pt x="248" y="93"/>
                </a:cubicBezTo>
                <a:cubicBezTo>
                  <a:pt x="248" y="79"/>
                  <a:pt x="248" y="79"/>
                  <a:pt x="248" y="79"/>
                </a:cubicBezTo>
                <a:cubicBezTo>
                  <a:pt x="248" y="74"/>
                  <a:pt x="252" y="71"/>
                  <a:pt x="256" y="71"/>
                </a:cubicBezTo>
                <a:cubicBezTo>
                  <a:pt x="270" y="71"/>
                  <a:pt x="270" y="71"/>
                  <a:pt x="270" y="71"/>
                </a:cubicBezTo>
                <a:cubicBezTo>
                  <a:pt x="275" y="71"/>
                  <a:pt x="278" y="74"/>
                  <a:pt x="278" y="79"/>
                </a:cubicBezTo>
                <a:lnTo>
                  <a:pt x="278" y="93"/>
                </a:lnTo>
                <a:close/>
              </a:path>
            </a:pathLst>
          </a:custGeom>
          <a:solidFill>
            <a:srgbClr val="FFFFFF"/>
          </a:solidFill>
          <a:ln>
            <a:noFill/>
            <a:headEnd type="none" w="med" len="med"/>
            <a:tailEnd type="none" w="med" len="med"/>
          </a:ln>
        </p:spPr>
        <p:style>
          <a:lnRef idx="2">
            <a:schemeClr val="accent3">
              <a:shade val="50000"/>
            </a:schemeClr>
          </a:lnRef>
          <a:fillRef idx="1">
            <a:schemeClr val="accent3"/>
          </a:fillRef>
          <a:effectRef idx="0">
            <a:schemeClr val="accent3"/>
          </a:effectRef>
          <a:fontRef idx="minor">
            <a:schemeClr val="lt1"/>
          </a:fontRef>
        </p:style>
        <p:txBody>
          <a:bodyPr vert="horz" wrap="square" lIns="84069" tIns="42038" rIns="84069" bIns="42038" numCol="1" rtlCol="0" anchor="ctr" anchorCtr="0" compatLnSpc="1">
            <a:prstTxWarp prst="textNoShape">
              <a:avLst/>
            </a:prstTxWarp>
          </a:bodyPr>
          <a:lstStyle/>
          <a:p>
            <a:pPr defTabSz="755481"/>
            <a:endParaRPr lang="en-US" sz="1836" spc="-124" dirty="0">
              <a:solidFill>
                <a:srgbClr val="000000">
                  <a:lumMod val="50000"/>
                </a:srgbClr>
              </a:solidFill>
              <a:latin typeface="Segoe Light" pitchFamily="34" charset="0"/>
            </a:endParaRPr>
          </a:p>
        </p:txBody>
      </p:sp>
      <p:sp>
        <p:nvSpPr>
          <p:cNvPr id="49" name="Rounded Rectangle 6"/>
          <p:cNvSpPr/>
          <p:nvPr/>
        </p:nvSpPr>
        <p:spPr bwMode="black">
          <a:xfrm rot="16200000">
            <a:off x="10923754" y="2571330"/>
            <a:ext cx="762461" cy="1101605"/>
          </a:xfrm>
          <a:custGeom>
            <a:avLst/>
            <a:gdLst/>
            <a:ahLst/>
            <a:cxnLst/>
            <a:rect l="l" t="t" r="r" b="b"/>
            <a:pathLst>
              <a:path w="3286897" h="4658497">
                <a:moveTo>
                  <a:pt x="1600200" y="4382531"/>
                </a:moveTo>
                <a:cubicBezTo>
                  <a:pt x="1600200" y="4367744"/>
                  <a:pt x="1588213" y="4355757"/>
                  <a:pt x="1573426" y="4355757"/>
                </a:cubicBezTo>
                <a:lnTo>
                  <a:pt x="811428" y="4355757"/>
                </a:lnTo>
                <a:cubicBezTo>
                  <a:pt x="796641" y="4355757"/>
                  <a:pt x="784654" y="4367744"/>
                  <a:pt x="784654" y="4382531"/>
                </a:cubicBezTo>
                <a:lnTo>
                  <a:pt x="784654" y="4489621"/>
                </a:lnTo>
                <a:cubicBezTo>
                  <a:pt x="784654" y="4504408"/>
                  <a:pt x="796641" y="4516395"/>
                  <a:pt x="811428" y="4516395"/>
                </a:cubicBezTo>
                <a:lnTo>
                  <a:pt x="1573426" y="4516395"/>
                </a:lnTo>
                <a:cubicBezTo>
                  <a:pt x="1588213" y="4516395"/>
                  <a:pt x="1600200" y="4504408"/>
                  <a:pt x="1600200" y="4489621"/>
                </a:cubicBezTo>
                <a:close/>
                <a:moveTo>
                  <a:pt x="2502243" y="4382531"/>
                </a:moveTo>
                <a:cubicBezTo>
                  <a:pt x="2502243" y="4367744"/>
                  <a:pt x="2490256" y="4355757"/>
                  <a:pt x="2475469" y="4355757"/>
                </a:cubicBezTo>
                <a:lnTo>
                  <a:pt x="1713471" y="4355757"/>
                </a:lnTo>
                <a:cubicBezTo>
                  <a:pt x="1698684" y="4355757"/>
                  <a:pt x="1686697" y="4367744"/>
                  <a:pt x="1686697" y="4382531"/>
                </a:cubicBezTo>
                <a:lnTo>
                  <a:pt x="1686697" y="4489621"/>
                </a:lnTo>
                <a:cubicBezTo>
                  <a:pt x="1686697" y="4504408"/>
                  <a:pt x="1698684" y="4516395"/>
                  <a:pt x="1713471" y="4516395"/>
                </a:cubicBezTo>
                <a:lnTo>
                  <a:pt x="2475469" y="4516395"/>
                </a:lnTo>
                <a:cubicBezTo>
                  <a:pt x="2490256" y="4516395"/>
                  <a:pt x="2502243" y="4504408"/>
                  <a:pt x="2502243" y="4489621"/>
                </a:cubicBezTo>
                <a:close/>
                <a:moveTo>
                  <a:pt x="3021231" y="480896"/>
                </a:moveTo>
                <a:cubicBezTo>
                  <a:pt x="3021231" y="375524"/>
                  <a:pt x="2935811" y="290104"/>
                  <a:pt x="2830439" y="290104"/>
                </a:cubicBezTo>
                <a:lnTo>
                  <a:pt x="444108" y="290104"/>
                </a:lnTo>
                <a:cubicBezTo>
                  <a:pt x="338736" y="290104"/>
                  <a:pt x="253316" y="375524"/>
                  <a:pt x="253316" y="480896"/>
                </a:cubicBezTo>
                <a:lnTo>
                  <a:pt x="253316" y="4029043"/>
                </a:lnTo>
                <a:cubicBezTo>
                  <a:pt x="253316" y="4134415"/>
                  <a:pt x="338736" y="4219835"/>
                  <a:pt x="444108" y="4219835"/>
                </a:cubicBezTo>
                <a:lnTo>
                  <a:pt x="2830439" y="4219835"/>
                </a:lnTo>
                <a:cubicBezTo>
                  <a:pt x="2935811" y="4219835"/>
                  <a:pt x="3021231" y="4134415"/>
                  <a:pt x="3021231" y="4029043"/>
                </a:cubicBezTo>
                <a:close/>
                <a:moveTo>
                  <a:pt x="3286897" y="226566"/>
                </a:moveTo>
                <a:lnTo>
                  <a:pt x="3286897" y="4431931"/>
                </a:lnTo>
                <a:cubicBezTo>
                  <a:pt x="3286897" y="4557060"/>
                  <a:pt x="3185460" y="4658497"/>
                  <a:pt x="3060331" y="4658497"/>
                </a:cubicBezTo>
                <a:lnTo>
                  <a:pt x="226566" y="4658497"/>
                </a:lnTo>
                <a:cubicBezTo>
                  <a:pt x="101437" y="4658497"/>
                  <a:pt x="0" y="4557060"/>
                  <a:pt x="0" y="4431931"/>
                </a:cubicBezTo>
                <a:lnTo>
                  <a:pt x="0" y="226566"/>
                </a:lnTo>
                <a:cubicBezTo>
                  <a:pt x="0" y="101437"/>
                  <a:pt x="101437" y="0"/>
                  <a:pt x="226566" y="0"/>
                </a:cubicBezTo>
                <a:lnTo>
                  <a:pt x="3060331" y="0"/>
                </a:lnTo>
                <a:cubicBezTo>
                  <a:pt x="3185460" y="0"/>
                  <a:pt x="3286897" y="101437"/>
                  <a:pt x="3286897" y="226566"/>
                </a:cubicBezTo>
                <a:close/>
              </a:path>
            </a:pathLst>
          </a:custGeom>
          <a:solidFill>
            <a:srgbClr val="FFFFFF"/>
          </a:solidFill>
          <a:ln>
            <a:noFill/>
            <a:headEnd type="none" w="med" len="med"/>
            <a:tailEnd type="none" w="med" len="med"/>
          </a:ln>
        </p:spPr>
        <p:style>
          <a:lnRef idx="2">
            <a:schemeClr val="accent3">
              <a:shade val="50000"/>
            </a:schemeClr>
          </a:lnRef>
          <a:fillRef idx="1">
            <a:schemeClr val="accent3"/>
          </a:fillRef>
          <a:effectRef idx="0">
            <a:schemeClr val="accent3"/>
          </a:effectRef>
          <a:fontRef idx="minor">
            <a:schemeClr val="lt1"/>
          </a:fontRef>
        </p:style>
        <p:txBody>
          <a:bodyPr vert="horz" wrap="square" lIns="84069" tIns="42038" rIns="84069" bIns="42038" numCol="1" rtlCol="0" anchor="ctr" anchorCtr="0" compatLnSpc="1">
            <a:prstTxWarp prst="textNoShape">
              <a:avLst/>
            </a:prstTxWarp>
          </a:bodyPr>
          <a:lstStyle/>
          <a:p>
            <a:pPr defTabSz="755481"/>
            <a:endParaRPr lang="en-US" sz="1836" spc="-124" dirty="0">
              <a:solidFill>
                <a:srgbClr val="000000">
                  <a:lumMod val="50000"/>
                </a:srgbClr>
              </a:solidFill>
              <a:latin typeface="Segoe Light" pitchFamily="34" charset="0"/>
            </a:endParaRPr>
          </a:p>
        </p:txBody>
      </p:sp>
      <p:grpSp>
        <p:nvGrpSpPr>
          <p:cNvPr id="53" name="Group 52"/>
          <p:cNvGrpSpPr/>
          <p:nvPr/>
        </p:nvGrpSpPr>
        <p:grpSpPr bwMode="black">
          <a:xfrm>
            <a:off x="3588045" y="5466818"/>
            <a:ext cx="662148" cy="541630"/>
            <a:chOff x="5184775" y="225425"/>
            <a:chExt cx="1500188" cy="1220788"/>
          </a:xfrm>
          <a:solidFill>
            <a:srgbClr val="FFFFFF"/>
          </a:solidFill>
        </p:grpSpPr>
        <p:sp>
          <p:nvSpPr>
            <p:cNvPr id="54" name="Freeform 86"/>
            <p:cNvSpPr>
              <a:spLocks noEditPoints="1"/>
            </p:cNvSpPr>
            <p:nvPr/>
          </p:nvSpPr>
          <p:spPr bwMode="black">
            <a:xfrm>
              <a:off x="5184775" y="344488"/>
              <a:ext cx="1095375" cy="1101725"/>
            </a:xfrm>
            <a:custGeom>
              <a:avLst/>
              <a:gdLst>
                <a:gd name="T0" fmla="*/ 287 w 292"/>
                <a:gd name="T1" fmla="*/ 113 h 294"/>
                <a:gd name="T2" fmla="*/ 239 w 292"/>
                <a:gd name="T3" fmla="*/ 105 h 294"/>
                <a:gd name="T4" fmla="*/ 252 w 292"/>
                <a:gd name="T5" fmla="*/ 58 h 294"/>
                <a:gd name="T6" fmla="*/ 229 w 292"/>
                <a:gd name="T7" fmla="*/ 32 h 294"/>
                <a:gd name="T8" fmla="*/ 187 w 292"/>
                <a:gd name="T9" fmla="*/ 57 h 294"/>
                <a:gd name="T10" fmla="*/ 167 w 292"/>
                <a:gd name="T11" fmla="*/ 6 h 294"/>
                <a:gd name="T12" fmla="*/ 132 w 292"/>
                <a:gd name="T13" fmla="*/ 0 h 294"/>
                <a:gd name="T14" fmla="*/ 115 w 292"/>
                <a:gd name="T15" fmla="*/ 53 h 294"/>
                <a:gd name="T16" fmla="*/ 72 w 292"/>
                <a:gd name="T17" fmla="*/ 31 h 294"/>
                <a:gd name="T18" fmla="*/ 42 w 292"/>
                <a:gd name="T19" fmla="*/ 49 h 294"/>
                <a:gd name="T20" fmla="*/ 59 w 292"/>
                <a:gd name="T21" fmla="*/ 95 h 294"/>
                <a:gd name="T22" fmla="*/ 12 w 292"/>
                <a:gd name="T23" fmla="*/ 107 h 294"/>
                <a:gd name="T24" fmla="*/ 0 w 292"/>
                <a:gd name="T25" fmla="*/ 140 h 294"/>
                <a:gd name="T26" fmla="*/ 43 w 292"/>
                <a:gd name="T27" fmla="*/ 164 h 294"/>
                <a:gd name="T28" fmla="*/ 14 w 292"/>
                <a:gd name="T29" fmla="*/ 204 h 294"/>
                <a:gd name="T30" fmla="*/ 27 w 292"/>
                <a:gd name="T31" fmla="*/ 237 h 294"/>
                <a:gd name="T32" fmla="*/ 75 w 292"/>
                <a:gd name="T33" fmla="*/ 227 h 294"/>
                <a:gd name="T34" fmla="*/ 79 w 292"/>
                <a:gd name="T35" fmla="*/ 276 h 294"/>
                <a:gd name="T36" fmla="*/ 109 w 292"/>
                <a:gd name="T37" fmla="*/ 293 h 294"/>
                <a:gd name="T38" fmla="*/ 140 w 292"/>
                <a:gd name="T39" fmla="*/ 255 h 294"/>
                <a:gd name="T40" fmla="*/ 152 w 292"/>
                <a:gd name="T41" fmla="*/ 255 h 294"/>
                <a:gd name="T42" fmla="*/ 183 w 292"/>
                <a:gd name="T43" fmla="*/ 293 h 294"/>
                <a:gd name="T44" fmla="*/ 213 w 292"/>
                <a:gd name="T45" fmla="*/ 276 h 294"/>
                <a:gd name="T46" fmla="*/ 217 w 292"/>
                <a:gd name="T47" fmla="*/ 227 h 294"/>
                <a:gd name="T48" fmla="*/ 265 w 292"/>
                <a:gd name="T49" fmla="*/ 237 h 294"/>
                <a:gd name="T50" fmla="*/ 278 w 292"/>
                <a:gd name="T51" fmla="*/ 204 h 294"/>
                <a:gd name="T52" fmla="*/ 249 w 292"/>
                <a:gd name="T53" fmla="*/ 164 h 294"/>
                <a:gd name="T54" fmla="*/ 292 w 292"/>
                <a:gd name="T55" fmla="*/ 140 h 294"/>
                <a:gd name="T56" fmla="*/ 187 w 292"/>
                <a:gd name="T57" fmla="*/ 193 h 294"/>
                <a:gd name="T58" fmla="*/ 105 w 292"/>
                <a:gd name="T59" fmla="*/ 193 h 294"/>
                <a:gd name="T60" fmla="*/ 105 w 292"/>
                <a:gd name="T61" fmla="*/ 111 h 294"/>
                <a:gd name="T62" fmla="*/ 187 w 292"/>
                <a:gd name="T63" fmla="*/ 111 h 2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92" h="294">
                  <a:moveTo>
                    <a:pt x="292" y="140"/>
                  </a:moveTo>
                  <a:cubicBezTo>
                    <a:pt x="287" y="113"/>
                    <a:pt x="287" y="113"/>
                    <a:pt x="287" y="113"/>
                  </a:cubicBezTo>
                  <a:cubicBezTo>
                    <a:pt x="286" y="110"/>
                    <a:pt x="284" y="108"/>
                    <a:pt x="280" y="107"/>
                  </a:cubicBezTo>
                  <a:cubicBezTo>
                    <a:pt x="239" y="105"/>
                    <a:pt x="239" y="105"/>
                    <a:pt x="239" y="105"/>
                  </a:cubicBezTo>
                  <a:cubicBezTo>
                    <a:pt x="237" y="102"/>
                    <a:pt x="235" y="98"/>
                    <a:pt x="233" y="95"/>
                  </a:cubicBezTo>
                  <a:cubicBezTo>
                    <a:pt x="252" y="58"/>
                    <a:pt x="252" y="58"/>
                    <a:pt x="252" y="58"/>
                  </a:cubicBezTo>
                  <a:cubicBezTo>
                    <a:pt x="254" y="55"/>
                    <a:pt x="253" y="51"/>
                    <a:pt x="250" y="49"/>
                  </a:cubicBezTo>
                  <a:cubicBezTo>
                    <a:pt x="229" y="32"/>
                    <a:pt x="229" y="32"/>
                    <a:pt x="229" y="32"/>
                  </a:cubicBezTo>
                  <a:cubicBezTo>
                    <a:pt x="227" y="29"/>
                    <a:pt x="223" y="29"/>
                    <a:pt x="220" y="31"/>
                  </a:cubicBezTo>
                  <a:cubicBezTo>
                    <a:pt x="187" y="57"/>
                    <a:pt x="187" y="57"/>
                    <a:pt x="187" y="57"/>
                  </a:cubicBezTo>
                  <a:cubicBezTo>
                    <a:pt x="184" y="55"/>
                    <a:pt x="181" y="54"/>
                    <a:pt x="177" y="53"/>
                  </a:cubicBezTo>
                  <a:cubicBezTo>
                    <a:pt x="167" y="6"/>
                    <a:pt x="167" y="6"/>
                    <a:pt x="167" y="6"/>
                  </a:cubicBezTo>
                  <a:cubicBezTo>
                    <a:pt x="166" y="3"/>
                    <a:pt x="163" y="0"/>
                    <a:pt x="160" y="0"/>
                  </a:cubicBezTo>
                  <a:cubicBezTo>
                    <a:pt x="132" y="0"/>
                    <a:pt x="132" y="0"/>
                    <a:pt x="132" y="0"/>
                  </a:cubicBezTo>
                  <a:cubicBezTo>
                    <a:pt x="129" y="0"/>
                    <a:pt x="126" y="3"/>
                    <a:pt x="125" y="6"/>
                  </a:cubicBezTo>
                  <a:cubicBezTo>
                    <a:pt x="115" y="53"/>
                    <a:pt x="115" y="53"/>
                    <a:pt x="115" y="53"/>
                  </a:cubicBezTo>
                  <a:cubicBezTo>
                    <a:pt x="111" y="54"/>
                    <a:pt x="108" y="55"/>
                    <a:pt x="105" y="57"/>
                  </a:cubicBezTo>
                  <a:cubicBezTo>
                    <a:pt x="72" y="31"/>
                    <a:pt x="72" y="31"/>
                    <a:pt x="72" y="31"/>
                  </a:cubicBezTo>
                  <a:cubicBezTo>
                    <a:pt x="69" y="29"/>
                    <a:pt x="65" y="29"/>
                    <a:pt x="63" y="31"/>
                  </a:cubicBezTo>
                  <a:cubicBezTo>
                    <a:pt x="42" y="49"/>
                    <a:pt x="42" y="49"/>
                    <a:pt x="42" y="49"/>
                  </a:cubicBezTo>
                  <a:cubicBezTo>
                    <a:pt x="39" y="51"/>
                    <a:pt x="39" y="55"/>
                    <a:pt x="40" y="58"/>
                  </a:cubicBezTo>
                  <a:cubicBezTo>
                    <a:pt x="59" y="95"/>
                    <a:pt x="59" y="95"/>
                    <a:pt x="59" y="95"/>
                  </a:cubicBezTo>
                  <a:cubicBezTo>
                    <a:pt x="57" y="98"/>
                    <a:pt x="55" y="102"/>
                    <a:pt x="53" y="105"/>
                  </a:cubicBezTo>
                  <a:cubicBezTo>
                    <a:pt x="12" y="107"/>
                    <a:pt x="12" y="107"/>
                    <a:pt x="12" y="107"/>
                  </a:cubicBezTo>
                  <a:cubicBezTo>
                    <a:pt x="8" y="107"/>
                    <a:pt x="6" y="110"/>
                    <a:pt x="5" y="113"/>
                  </a:cubicBezTo>
                  <a:cubicBezTo>
                    <a:pt x="0" y="140"/>
                    <a:pt x="0" y="140"/>
                    <a:pt x="0" y="140"/>
                  </a:cubicBezTo>
                  <a:cubicBezTo>
                    <a:pt x="0" y="143"/>
                    <a:pt x="1" y="147"/>
                    <a:pt x="4" y="148"/>
                  </a:cubicBezTo>
                  <a:cubicBezTo>
                    <a:pt x="43" y="164"/>
                    <a:pt x="43" y="164"/>
                    <a:pt x="43" y="164"/>
                  </a:cubicBezTo>
                  <a:cubicBezTo>
                    <a:pt x="44" y="168"/>
                    <a:pt x="44" y="172"/>
                    <a:pt x="45" y="176"/>
                  </a:cubicBezTo>
                  <a:cubicBezTo>
                    <a:pt x="14" y="204"/>
                    <a:pt x="14" y="204"/>
                    <a:pt x="14" y="204"/>
                  </a:cubicBezTo>
                  <a:cubicBezTo>
                    <a:pt x="12" y="206"/>
                    <a:pt x="11" y="210"/>
                    <a:pt x="13" y="213"/>
                  </a:cubicBezTo>
                  <a:cubicBezTo>
                    <a:pt x="27" y="237"/>
                    <a:pt x="27" y="237"/>
                    <a:pt x="27" y="237"/>
                  </a:cubicBezTo>
                  <a:cubicBezTo>
                    <a:pt x="28" y="239"/>
                    <a:pt x="32" y="241"/>
                    <a:pt x="35" y="240"/>
                  </a:cubicBezTo>
                  <a:cubicBezTo>
                    <a:pt x="75" y="227"/>
                    <a:pt x="75" y="227"/>
                    <a:pt x="75" y="227"/>
                  </a:cubicBezTo>
                  <a:cubicBezTo>
                    <a:pt x="78" y="230"/>
                    <a:pt x="81" y="233"/>
                    <a:pt x="84" y="235"/>
                  </a:cubicBezTo>
                  <a:cubicBezTo>
                    <a:pt x="79" y="276"/>
                    <a:pt x="79" y="276"/>
                    <a:pt x="79" y="276"/>
                  </a:cubicBezTo>
                  <a:cubicBezTo>
                    <a:pt x="78" y="280"/>
                    <a:pt x="80" y="283"/>
                    <a:pt x="83" y="284"/>
                  </a:cubicBezTo>
                  <a:cubicBezTo>
                    <a:pt x="109" y="293"/>
                    <a:pt x="109" y="293"/>
                    <a:pt x="109" y="293"/>
                  </a:cubicBezTo>
                  <a:cubicBezTo>
                    <a:pt x="112" y="294"/>
                    <a:pt x="116" y="293"/>
                    <a:pt x="118" y="291"/>
                  </a:cubicBezTo>
                  <a:cubicBezTo>
                    <a:pt x="140" y="255"/>
                    <a:pt x="140" y="255"/>
                    <a:pt x="140" y="255"/>
                  </a:cubicBezTo>
                  <a:cubicBezTo>
                    <a:pt x="142" y="255"/>
                    <a:pt x="144" y="256"/>
                    <a:pt x="146" y="256"/>
                  </a:cubicBezTo>
                  <a:cubicBezTo>
                    <a:pt x="148" y="256"/>
                    <a:pt x="150" y="255"/>
                    <a:pt x="152" y="255"/>
                  </a:cubicBezTo>
                  <a:cubicBezTo>
                    <a:pt x="174" y="291"/>
                    <a:pt x="174" y="291"/>
                    <a:pt x="174" y="291"/>
                  </a:cubicBezTo>
                  <a:cubicBezTo>
                    <a:pt x="176" y="293"/>
                    <a:pt x="180" y="294"/>
                    <a:pt x="183" y="293"/>
                  </a:cubicBezTo>
                  <a:cubicBezTo>
                    <a:pt x="209" y="284"/>
                    <a:pt x="209" y="284"/>
                    <a:pt x="209" y="284"/>
                  </a:cubicBezTo>
                  <a:cubicBezTo>
                    <a:pt x="212" y="283"/>
                    <a:pt x="214" y="280"/>
                    <a:pt x="213" y="276"/>
                  </a:cubicBezTo>
                  <a:cubicBezTo>
                    <a:pt x="208" y="235"/>
                    <a:pt x="208" y="235"/>
                    <a:pt x="208" y="235"/>
                  </a:cubicBezTo>
                  <a:cubicBezTo>
                    <a:pt x="211" y="232"/>
                    <a:pt x="214" y="230"/>
                    <a:pt x="217" y="227"/>
                  </a:cubicBezTo>
                  <a:cubicBezTo>
                    <a:pt x="257" y="240"/>
                    <a:pt x="257" y="240"/>
                    <a:pt x="257" y="240"/>
                  </a:cubicBezTo>
                  <a:cubicBezTo>
                    <a:pt x="260" y="241"/>
                    <a:pt x="264" y="239"/>
                    <a:pt x="265" y="237"/>
                  </a:cubicBezTo>
                  <a:cubicBezTo>
                    <a:pt x="279" y="213"/>
                    <a:pt x="279" y="213"/>
                    <a:pt x="279" y="213"/>
                  </a:cubicBezTo>
                  <a:cubicBezTo>
                    <a:pt x="281" y="210"/>
                    <a:pt x="280" y="206"/>
                    <a:pt x="278" y="204"/>
                  </a:cubicBezTo>
                  <a:cubicBezTo>
                    <a:pt x="247" y="176"/>
                    <a:pt x="247" y="176"/>
                    <a:pt x="247" y="176"/>
                  </a:cubicBezTo>
                  <a:cubicBezTo>
                    <a:pt x="248" y="172"/>
                    <a:pt x="248" y="168"/>
                    <a:pt x="249" y="164"/>
                  </a:cubicBezTo>
                  <a:cubicBezTo>
                    <a:pt x="288" y="148"/>
                    <a:pt x="288" y="148"/>
                    <a:pt x="288" y="148"/>
                  </a:cubicBezTo>
                  <a:cubicBezTo>
                    <a:pt x="291" y="147"/>
                    <a:pt x="292" y="144"/>
                    <a:pt x="292" y="140"/>
                  </a:cubicBezTo>
                  <a:close/>
                  <a:moveTo>
                    <a:pt x="204" y="152"/>
                  </a:moveTo>
                  <a:cubicBezTo>
                    <a:pt x="204" y="168"/>
                    <a:pt x="197" y="182"/>
                    <a:pt x="187" y="193"/>
                  </a:cubicBezTo>
                  <a:cubicBezTo>
                    <a:pt x="176" y="203"/>
                    <a:pt x="162" y="210"/>
                    <a:pt x="146" y="210"/>
                  </a:cubicBezTo>
                  <a:cubicBezTo>
                    <a:pt x="130" y="210"/>
                    <a:pt x="116" y="203"/>
                    <a:pt x="105" y="193"/>
                  </a:cubicBezTo>
                  <a:cubicBezTo>
                    <a:pt x="95" y="182"/>
                    <a:pt x="88" y="168"/>
                    <a:pt x="88" y="152"/>
                  </a:cubicBezTo>
                  <a:cubicBezTo>
                    <a:pt x="88" y="136"/>
                    <a:pt x="95" y="121"/>
                    <a:pt x="105" y="111"/>
                  </a:cubicBezTo>
                  <a:cubicBezTo>
                    <a:pt x="116" y="100"/>
                    <a:pt x="130" y="94"/>
                    <a:pt x="146" y="94"/>
                  </a:cubicBezTo>
                  <a:cubicBezTo>
                    <a:pt x="162" y="94"/>
                    <a:pt x="176" y="100"/>
                    <a:pt x="187" y="111"/>
                  </a:cubicBezTo>
                  <a:cubicBezTo>
                    <a:pt x="197" y="121"/>
                    <a:pt x="204" y="136"/>
                    <a:pt x="204" y="15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3383" tIns="46691" rIns="93383" bIns="46691" numCol="1" anchor="t" anchorCtr="0" compatLnSpc="1">
              <a:prstTxWarp prst="textNoShape">
                <a:avLst/>
              </a:prstTxWarp>
            </a:bodyPr>
            <a:lstStyle/>
            <a:p>
              <a:pPr defTabSz="932559"/>
              <a:endParaRPr lang="en-US" sz="1632" dirty="0">
                <a:solidFill>
                  <a:srgbClr val="000000"/>
                </a:solidFill>
              </a:endParaRPr>
            </a:p>
          </p:txBody>
        </p:sp>
        <p:sp>
          <p:nvSpPr>
            <p:cNvPr id="55" name="Oval 87"/>
            <p:cNvSpPr>
              <a:spLocks noChangeArrowheads="1"/>
            </p:cNvSpPr>
            <p:nvPr/>
          </p:nvSpPr>
          <p:spPr bwMode="black">
            <a:xfrm>
              <a:off x="5630863" y="812800"/>
              <a:ext cx="203200" cy="20320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3383" tIns="46691" rIns="93383" bIns="46691" numCol="1" anchor="t" anchorCtr="0" compatLnSpc="1">
              <a:prstTxWarp prst="textNoShape">
                <a:avLst/>
              </a:prstTxWarp>
            </a:bodyPr>
            <a:lstStyle/>
            <a:p>
              <a:pPr defTabSz="932559"/>
              <a:endParaRPr lang="en-US" sz="1632" dirty="0">
                <a:solidFill>
                  <a:srgbClr val="000000"/>
                </a:solidFill>
              </a:endParaRPr>
            </a:p>
          </p:txBody>
        </p:sp>
        <p:sp>
          <p:nvSpPr>
            <p:cNvPr id="56" name="Freeform 88"/>
            <p:cNvSpPr>
              <a:spLocks noEditPoints="1"/>
            </p:cNvSpPr>
            <p:nvPr/>
          </p:nvSpPr>
          <p:spPr bwMode="black">
            <a:xfrm>
              <a:off x="6129338" y="225425"/>
              <a:ext cx="555625" cy="598488"/>
            </a:xfrm>
            <a:custGeom>
              <a:avLst/>
              <a:gdLst>
                <a:gd name="T0" fmla="*/ 129 w 148"/>
                <a:gd name="T1" fmla="*/ 91 h 160"/>
                <a:gd name="T2" fmla="*/ 131 w 148"/>
                <a:gd name="T3" fmla="*/ 80 h 160"/>
                <a:gd name="T4" fmla="*/ 129 w 148"/>
                <a:gd name="T5" fmla="*/ 70 h 160"/>
                <a:gd name="T6" fmla="*/ 145 w 148"/>
                <a:gd name="T7" fmla="*/ 55 h 160"/>
                <a:gd name="T8" fmla="*/ 147 w 148"/>
                <a:gd name="T9" fmla="*/ 50 h 160"/>
                <a:gd name="T10" fmla="*/ 147 w 148"/>
                <a:gd name="T11" fmla="*/ 46 h 160"/>
                <a:gd name="T12" fmla="*/ 140 w 148"/>
                <a:gd name="T13" fmla="*/ 34 h 160"/>
                <a:gd name="T14" fmla="*/ 133 w 148"/>
                <a:gd name="T15" fmla="*/ 31 h 160"/>
                <a:gd name="T16" fmla="*/ 131 w 148"/>
                <a:gd name="T17" fmla="*/ 31 h 160"/>
                <a:gd name="T18" fmla="*/ 111 w 148"/>
                <a:gd name="T19" fmla="*/ 37 h 160"/>
                <a:gd name="T20" fmla="*/ 92 w 148"/>
                <a:gd name="T21" fmla="*/ 27 h 160"/>
                <a:gd name="T22" fmla="*/ 88 w 148"/>
                <a:gd name="T23" fmla="*/ 6 h 160"/>
                <a:gd name="T24" fmla="*/ 81 w 148"/>
                <a:gd name="T25" fmla="*/ 0 h 160"/>
                <a:gd name="T26" fmla="*/ 67 w 148"/>
                <a:gd name="T27" fmla="*/ 0 h 160"/>
                <a:gd name="T28" fmla="*/ 60 w 148"/>
                <a:gd name="T29" fmla="*/ 6 h 160"/>
                <a:gd name="T30" fmla="*/ 55 w 148"/>
                <a:gd name="T31" fmla="*/ 27 h 160"/>
                <a:gd name="T32" fmla="*/ 37 w 148"/>
                <a:gd name="T33" fmla="*/ 38 h 160"/>
                <a:gd name="T34" fmla="*/ 16 w 148"/>
                <a:gd name="T35" fmla="*/ 31 h 160"/>
                <a:gd name="T36" fmla="*/ 14 w 148"/>
                <a:gd name="T37" fmla="*/ 31 h 160"/>
                <a:gd name="T38" fmla="*/ 8 w 148"/>
                <a:gd name="T39" fmla="*/ 34 h 160"/>
                <a:gd name="T40" fmla="*/ 1 w 148"/>
                <a:gd name="T41" fmla="*/ 46 h 160"/>
                <a:gd name="T42" fmla="*/ 0 w 148"/>
                <a:gd name="T43" fmla="*/ 50 h 160"/>
                <a:gd name="T44" fmla="*/ 2 w 148"/>
                <a:gd name="T45" fmla="*/ 55 h 160"/>
                <a:gd name="T46" fmla="*/ 19 w 148"/>
                <a:gd name="T47" fmla="*/ 70 h 160"/>
                <a:gd name="T48" fmla="*/ 17 w 148"/>
                <a:gd name="T49" fmla="*/ 80 h 160"/>
                <a:gd name="T50" fmla="*/ 19 w 148"/>
                <a:gd name="T51" fmla="*/ 91 h 160"/>
                <a:gd name="T52" fmla="*/ 2 w 148"/>
                <a:gd name="T53" fmla="*/ 106 h 160"/>
                <a:gd name="T54" fmla="*/ 0 w 148"/>
                <a:gd name="T55" fmla="*/ 111 h 160"/>
                <a:gd name="T56" fmla="*/ 1 w 148"/>
                <a:gd name="T57" fmla="*/ 114 h 160"/>
                <a:gd name="T58" fmla="*/ 8 w 148"/>
                <a:gd name="T59" fmla="*/ 126 h 160"/>
                <a:gd name="T60" fmla="*/ 14 w 148"/>
                <a:gd name="T61" fmla="*/ 130 h 160"/>
                <a:gd name="T62" fmla="*/ 16 w 148"/>
                <a:gd name="T63" fmla="*/ 130 h 160"/>
                <a:gd name="T64" fmla="*/ 37 w 148"/>
                <a:gd name="T65" fmla="*/ 123 h 160"/>
                <a:gd name="T66" fmla="*/ 55 w 148"/>
                <a:gd name="T67" fmla="*/ 133 h 160"/>
                <a:gd name="T68" fmla="*/ 60 w 148"/>
                <a:gd name="T69" fmla="*/ 155 h 160"/>
                <a:gd name="T70" fmla="*/ 67 w 148"/>
                <a:gd name="T71" fmla="*/ 160 h 160"/>
                <a:gd name="T72" fmla="*/ 81 w 148"/>
                <a:gd name="T73" fmla="*/ 160 h 160"/>
                <a:gd name="T74" fmla="*/ 88 w 148"/>
                <a:gd name="T75" fmla="*/ 155 h 160"/>
                <a:gd name="T76" fmla="*/ 92 w 148"/>
                <a:gd name="T77" fmla="*/ 134 h 160"/>
                <a:gd name="T78" fmla="*/ 111 w 148"/>
                <a:gd name="T79" fmla="*/ 123 h 160"/>
                <a:gd name="T80" fmla="*/ 131 w 148"/>
                <a:gd name="T81" fmla="*/ 130 h 160"/>
                <a:gd name="T82" fmla="*/ 133 w 148"/>
                <a:gd name="T83" fmla="*/ 130 h 160"/>
                <a:gd name="T84" fmla="*/ 140 w 148"/>
                <a:gd name="T85" fmla="*/ 126 h 160"/>
                <a:gd name="T86" fmla="*/ 147 w 148"/>
                <a:gd name="T87" fmla="*/ 114 h 160"/>
                <a:gd name="T88" fmla="*/ 147 w 148"/>
                <a:gd name="T89" fmla="*/ 111 h 160"/>
                <a:gd name="T90" fmla="*/ 145 w 148"/>
                <a:gd name="T91" fmla="*/ 106 h 160"/>
                <a:gd name="T92" fmla="*/ 129 w 148"/>
                <a:gd name="T93" fmla="*/ 91 h 160"/>
                <a:gd name="T94" fmla="*/ 96 w 148"/>
                <a:gd name="T95" fmla="*/ 80 h 160"/>
                <a:gd name="T96" fmla="*/ 74 w 148"/>
                <a:gd name="T97" fmla="*/ 102 h 160"/>
                <a:gd name="T98" fmla="*/ 52 w 148"/>
                <a:gd name="T99" fmla="*/ 80 h 160"/>
                <a:gd name="T100" fmla="*/ 74 w 148"/>
                <a:gd name="T101" fmla="*/ 58 h 160"/>
                <a:gd name="T102" fmla="*/ 96 w 148"/>
                <a:gd name="T103" fmla="*/ 8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48" h="160">
                  <a:moveTo>
                    <a:pt x="129" y="91"/>
                  </a:moveTo>
                  <a:cubicBezTo>
                    <a:pt x="130" y="88"/>
                    <a:pt x="131" y="84"/>
                    <a:pt x="131" y="80"/>
                  </a:cubicBezTo>
                  <a:cubicBezTo>
                    <a:pt x="131" y="77"/>
                    <a:pt x="130" y="73"/>
                    <a:pt x="129" y="70"/>
                  </a:cubicBezTo>
                  <a:cubicBezTo>
                    <a:pt x="145" y="55"/>
                    <a:pt x="145" y="55"/>
                    <a:pt x="145" y="55"/>
                  </a:cubicBezTo>
                  <a:cubicBezTo>
                    <a:pt x="147" y="54"/>
                    <a:pt x="147" y="52"/>
                    <a:pt x="147" y="50"/>
                  </a:cubicBezTo>
                  <a:cubicBezTo>
                    <a:pt x="147" y="49"/>
                    <a:pt x="147" y="47"/>
                    <a:pt x="147" y="46"/>
                  </a:cubicBezTo>
                  <a:cubicBezTo>
                    <a:pt x="140" y="34"/>
                    <a:pt x="140" y="34"/>
                    <a:pt x="140" y="34"/>
                  </a:cubicBezTo>
                  <a:cubicBezTo>
                    <a:pt x="138" y="32"/>
                    <a:pt x="136" y="31"/>
                    <a:pt x="133" y="31"/>
                  </a:cubicBezTo>
                  <a:cubicBezTo>
                    <a:pt x="133" y="31"/>
                    <a:pt x="132" y="31"/>
                    <a:pt x="131" y="31"/>
                  </a:cubicBezTo>
                  <a:cubicBezTo>
                    <a:pt x="111" y="37"/>
                    <a:pt x="111" y="37"/>
                    <a:pt x="111" y="37"/>
                  </a:cubicBezTo>
                  <a:cubicBezTo>
                    <a:pt x="105" y="33"/>
                    <a:pt x="99" y="29"/>
                    <a:pt x="92" y="27"/>
                  </a:cubicBezTo>
                  <a:cubicBezTo>
                    <a:pt x="88" y="6"/>
                    <a:pt x="88" y="6"/>
                    <a:pt x="88" y="6"/>
                  </a:cubicBezTo>
                  <a:cubicBezTo>
                    <a:pt x="87" y="3"/>
                    <a:pt x="84" y="0"/>
                    <a:pt x="81" y="0"/>
                  </a:cubicBezTo>
                  <a:cubicBezTo>
                    <a:pt x="67" y="0"/>
                    <a:pt x="67" y="0"/>
                    <a:pt x="67" y="0"/>
                  </a:cubicBezTo>
                  <a:cubicBezTo>
                    <a:pt x="63" y="0"/>
                    <a:pt x="61" y="3"/>
                    <a:pt x="60" y="6"/>
                  </a:cubicBezTo>
                  <a:cubicBezTo>
                    <a:pt x="55" y="27"/>
                    <a:pt x="55" y="27"/>
                    <a:pt x="55" y="27"/>
                  </a:cubicBezTo>
                  <a:cubicBezTo>
                    <a:pt x="48" y="29"/>
                    <a:pt x="42" y="33"/>
                    <a:pt x="37" y="38"/>
                  </a:cubicBezTo>
                  <a:cubicBezTo>
                    <a:pt x="16" y="31"/>
                    <a:pt x="16" y="31"/>
                    <a:pt x="16" y="31"/>
                  </a:cubicBezTo>
                  <a:cubicBezTo>
                    <a:pt x="15" y="31"/>
                    <a:pt x="15" y="31"/>
                    <a:pt x="14" y="31"/>
                  </a:cubicBezTo>
                  <a:cubicBezTo>
                    <a:pt x="12" y="31"/>
                    <a:pt x="9" y="32"/>
                    <a:pt x="8" y="34"/>
                  </a:cubicBezTo>
                  <a:cubicBezTo>
                    <a:pt x="1" y="46"/>
                    <a:pt x="1" y="46"/>
                    <a:pt x="1" y="46"/>
                  </a:cubicBezTo>
                  <a:cubicBezTo>
                    <a:pt x="0" y="47"/>
                    <a:pt x="0" y="49"/>
                    <a:pt x="0" y="50"/>
                  </a:cubicBezTo>
                  <a:cubicBezTo>
                    <a:pt x="0" y="52"/>
                    <a:pt x="1" y="54"/>
                    <a:pt x="2" y="55"/>
                  </a:cubicBezTo>
                  <a:cubicBezTo>
                    <a:pt x="19" y="70"/>
                    <a:pt x="19" y="70"/>
                    <a:pt x="19" y="70"/>
                  </a:cubicBezTo>
                  <a:cubicBezTo>
                    <a:pt x="18" y="73"/>
                    <a:pt x="17" y="77"/>
                    <a:pt x="17" y="80"/>
                  </a:cubicBezTo>
                  <a:cubicBezTo>
                    <a:pt x="17" y="84"/>
                    <a:pt x="18" y="87"/>
                    <a:pt x="19" y="91"/>
                  </a:cubicBezTo>
                  <a:cubicBezTo>
                    <a:pt x="2" y="106"/>
                    <a:pt x="2" y="106"/>
                    <a:pt x="2" y="106"/>
                  </a:cubicBezTo>
                  <a:cubicBezTo>
                    <a:pt x="1" y="107"/>
                    <a:pt x="0" y="109"/>
                    <a:pt x="0" y="111"/>
                  </a:cubicBezTo>
                  <a:cubicBezTo>
                    <a:pt x="0" y="112"/>
                    <a:pt x="0" y="113"/>
                    <a:pt x="1" y="114"/>
                  </a:cubicBezTo>
                  <a:cubicBezTo>
                    <a:pt x="8" y="126"/>
                    <a:pt x="8" y="126"/>
                    <a:pt x="8" y="126"/>
                  </a:cubicBezTo>
                  <a:cubicBezTo>
                    <a:pt x="9" y="129"/>
                    <a:pt x="12" y="130"/>
                    <a:pt x="14" y="130"/>
                  </a:cubicBezTo>
                  <a:cubicBezTo>
                    <a:pt x="15" y="130"/>
                    <a:pt x="15" y="130"/>
                    <a:pt x="16" y="130"/>
                  </a:cubicBezTo>
                  <a:cubicBezTo>
                    <a:pt x="37" y="123"/>
                    <a:pt x="37" y="123"/>
                    <a:pt x="37" y="123"/>
                  </a:cubicBezTo>
                  <a:cubicBezTo>
                    <a:pt x="42" y="127"/>
                    <a:pt x="48" y="131"/>
                    <a:pt x="55" y="133"/>
                  </a:cubicBezTo>
                  <a:cubicBezTo>
                    <a:pt x="60" y="155"/>
                    <a:pt x="60" y="155"/>
                    <a:pt x="60" y="155"/>
                  </a:cubicBezTo>
                  <a:cubicBezTo>
                    <a:pt x="61" y="158"/>
                    <a:pt x="63" y="160"/>
                    <a:pt x="67" y="160"/>
                  </a:cubicBezTo>
                  <a:cubicBezTo>
                    <a:pt x="81" y="160"/>
                    <a:pt x="81" y="160"/>
                    <a:pt x="81" y="160"/>
                  </a:cubicBezTo>
                  <a:cubicBezTo>
                    <a:pt x="84" y="160"/>
                    <a:pt x="87" y="158"/>
                    <a:pt x="88" y="155"/>
                  </a:cubicBezTo>
                  <a:cubicBezTo>
                    <a:pt x="92" y="134"/>
                    <a:pt x="92" y="134"/>
                    <a:pt x="92" y="134"/>
                  </a:cubicBezTo>
                  <a:cubicBezTo>
                    <a:pt x="99" y="131"/>
                    <a:pt x="105" y="128"/>
                    <a:pt x="111" y="123"/>
                  </a:cubicBezTo>
                  <a:cubicBezTo>
                    <a:pt x="131" y="130"/>
                    <a:pt x="131" y="130"/>
                    <a:pt x="131" y="130"/>
                  </a:cubicBezTo>
                  <a:cubicBezTo>
                    <a:pt x="132" y="130"/>
                    <a:pt x="133" y="130"/>
                    <a:pt x="133" y="130"/>
                  </a:cubicBezTo>
                  <a:cubicBezTo>
                    <a:pt x="136" y="130"/>
                    <a:pt x="138" y="129"/>
                    <a:pt x="140" y="126"/>
                  </a:cubicBezTo>
                  <a:cubicBezTo>
                    <a:pt x="147" y="114"/>
                    <a:pt x="147" y="114"/>
                    <a:pt x="147" y="114"/>
                  </a:cubicBezTo>
                  <a:cubicBezTo>
                    <a:pt x="147" y="113"/>
                    <a:pt x="148" y="112"/>
                    <a:pt x="147" y="111"/>
                  </a:cubicBezTo>
                  <a:cubicBezTo>
                    <a:pt x="148" y="109"/>
                    <a:pt x="147" y="107"/>
                    <a:pt x="145" y="106"/>
                  </a:cubicBezTo>
                  <a:lnTo>
                    <a:pt x="129" y="91"/>
                  </a:lnTo>
                  <a:close/>
                  <a:moveTo>
                    <a:pt x="96" y="80"/>
                  </a:moveTo>
                  <a:cubicBezTo>
                    <a:pt x="96" y="92"/>
                    <a:pt x="86" y="102"/>
                    <a:pt x="74" y="102"/>
                  </a:cubicBezTo>
                  <a:cubicBezTo>
                    <a:pt x="62" y="102"/>
                    <a:pt x="52" y="92"/>
                    <a:pt x="52" y="80"/>
                  </a:cubicBezTo>
                  <a:cubicBezTo>
                    <a:pt x="52" y="68"/>
                    <a:pt x="62" y="58"/>
                    <a:pt x="74" y="58"/>
                  </a:cubicBezTo>
                  <a:cubicBezTo>
                    <a:pt x="86" y="58"/>
                    <a:pt x="96" y="68"/>
                    <a:pt x="96" y="8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3383" tIns="46691" rIns="93383" bIns="46691" numCol="1" anchor="t" anchorCtr="0" compatLnSpc="1">
              <a:prstTxWarp prst="textNoShape">
                <a:avLst/>
              </a:prstTxWarp>
            </a:bodyPr>
            <a:lstStyle/>
            <a:p>
              <a:pPr defTabSz="932559"/>
              <a:endParaRPr lang="en-US" sz="1632" dirty="0">
                <a:solidFill>
                  <a:srgbClr val="000000"/>
                </a:solidFill>
              </a:endParaRPr>
            </a:p>
          </p:txBody>
        </p:sp>
      </p:grpSp>
      <p:cxnSp>
        <p:nvCxnSpPr>
          <p:cNvPr id="58" name="Straight Connector 56"/>
          <p:cNvCxnSpPr>
            <a:stCxn id="42" idx="3"/>
            <a:endCxn id="25" idx="2"/>
          </p:cNvCxnSpPr>
          <p:nvPr/>
        </p:nvCxnSpPr>
        <p:spPr>
          <a:xfrm flipV="1">
            <a:off x="7128769" y="4492430"/>
            <a:ext cx="2631665" cy="1063263"/>
          </a:xfrm>
          <a:prstGeom prst="bentConnector2">
            <a:avLst/>
          </a:prstGeom>
          <a:ln w="38100">
            <a:solidFill>
              <a:schemeClr val="tx2"/>
            </a:solidFill>
            <a:prstDash val="solid"/>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59" name="Can 58"/>
          <p:cNvSpPr/>
          <p:nvPr/>
        </p:nvSpPr>
        <p:spPr bwMode="auto">
          <a:xfrm>
            <a:off x="2196309" y="5199519"/>
            <a:ext cx="934714" cy="712348"/>
          </a:xfrm>
          <a:prstGeom prst="can">
            <a:avLst/>
          </a:prstGeom>
          <a:ln>
            <a:headEnd type="none" w="med" len="med"/>
            <a:tailEnd type="none" w="med" len="med"/>
          </a:ln>
        </p:spPr>
        <p:style>
          <a:lnRef idx="2">
            <a:schemeClr val="dk1">
              <a:shade val="50000"/>
            </a:schemeClr>
          </a:lnRef>
          <a:fillRef idx="1">
            <a:schemeClr val="dk1"/>
          </a:fillRef>
          <a:effectRef idx="0">
            <a:schemeClr val="dk1"/>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r>
              <a:rPr lang="nb-NO" sz="1400" dirty="0" smtClean="0">
                <a:solidFill>
                  <a:schemeClr val="bg1"/>
                </a:solidFill>
                <a:ea typeface="Segoe UI" pitchFamily="34" charset="0"/>
                <a:cs typeface="Segoe UI" pitchFamily="34" charset="0"/>
              </a:rPr>
              <a:t>Crawl</a:t>
            </a:r>
          </a:p>
        </p:txBody>
      </p:sp>
      <p:sp>
        <p:nvSpPr>
          <p:cNvPr id="62" name="Can 61"/>
          <p:cNvSpPr/>
          <p:nvPr/>
        </p:nvSpPr>
        <p:spPr bwMode="auto">
          <a:xfrm>
            <a:off x="7286232" y="6113244"/>
            <a:ext cx="857437" cy="712348"/>
          </a:xfrm>
          <a:prstGeom prst="can">
            <a:avLst/>
          </a:prstGeom>
          <a:ln>
            <a:headEnd type="none" w="med" len="med"/>
            <a:tailEnd type="none" w="med" len="med"/>
          </a:ln>
        </p:spPr>
        <p:style>
          <a:lnRef idx="2">
            <a:schemeClr val="dk1">
              <a:shade val="50000"/>
            </a:schemeClr>
          </a:lnRef>
          <a:fillRef idx="1">
            <a:schemeClr val="dk1"/>
          </a:fillRef>
          <a:effectRef idx="0">
            <a:schemeClr val="dk1"/>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r>
              <a:rPr lang="nb-NO" sz="1400" dirty="0" err="1" smtClean="0">
                <a:solidFill>
                  <a:schemeClr val="bg1"/>
                </a:solidFill>
                <a:ea typeface="Segoe UI" pitchFamily="34" charset="0"/>
                <a:cs typeface="Segoe UI" pitchFamily="34" charset="0"/>
              </a:rPr>
              <a:t>Search</a:t>
            </a:r>
            <a:r>
              <a:rPr lang="nb-NO" sz="1400" dirty="0" smtClean="0">
                <a:solidFill>
                  <a:schemeClr val="bg1"/>
                </a:solidFill>
                <a:ea typeface="Segoe UI" pitchFamily="34" charset="0"/>
                <a:cs typeface="Segoe UI" pitchFamily="34" charset="0"/>
              </a:rPr>
              <a:t> </a:t>
            </a:r>
            <a:r>
              <a:rPr lang="nb-NO" sz="1400" dirty="0" err="1" smtClean="0">
                <a:solidFill>
                  <a:schemeClr val="bg1"/>
                </a:solidFill>
                <a:ea typeface="Segoe UI" pitchFamily="34" charset="0"/>
                <a:cs typeface="Segoe UI" pitchFamily="34" charset="0"/>
              </a:rPr>
              <a:t>Admin</a:t>
            </a:r>
            <a:endParaRPr lang="nb-NO" sz="1400" dirty="0" smtClean="0">
              <a:solidFill>
                <a:schemeClr val="bg1"/>
              </a:solidFill>
              <a:ea typeface="Segoe UI" pitchFamily="34" charset="0"/>
              <a:cs typeface="Segoe UI" pitchFamily="34" charset="0"/>
            </a:endParaRPr>
          </a:p>
        </p:txBody>
      </p:sp>
      <p:sp>
        <p:nvSpPr>
          <p:cNvPr id="65" name="Can 64"/>
          <p:cNvSpPr/>
          <p:nvPr/>
        </p:nvSpPr>
        <p:spPr bwMode="auto">
          <a:xfrm>
            <a:off x="3538263" y="5199519"/>
            <a:ext cx="973830" cy="712348"/>
          </a:xfrm>
          <a:prstGeom prst="can">
            <a:avLst/>
          </a:prstGeom>
          <a:ln>
            <a:headEnd type="none" w="med" len="med"/>
            <a:tailEnd type="none" w="med" len="med"/>
          </a:ln>
        </p:spPr>
        <p:style>
          <a:lnRef idx="2">
            <a:schemeClr val="dk1">
              <a:shade val="50000"/>
            </a:schemeClr>
          </a:lnRef>
          <a:fillRef idx="1">
            <a:schemeClr val="dk1"/>
          </a:fillRef>
          <a:effectRef idx="0">
            <a:schemeClr val="dk1"/>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r>
              <a:rPr lang="nb-NO" sz="1400" dirty="0" smtClean="0">
                <a:solidFill>
                  <a:schemeClr val="bg1"/>
                </a:solidFill>
                <a:ea typeface="Segoe UI" pitchFamily="34" charset="0"/>
                <a:cs typeface="Segoe UI" pitchFamily="34" charset="0"/>
              </a:rPr>
              <a:t>Link</a:t>
            </a:r>
          </a:p>
        </p:txBody>
      </p:sp>
      <p:cxnSp>
        <p:nvCxnSpPr>
          <p:cNvPr id="66" name="Straight Connector 65"/>
          <p:cNvCxnSpPr>
            <a:stCxn id="65" idx="1"/>
            <a:endCxn id="17" idx="2"/>
          </p:cNvCxnSpPr>
          <p:nvPr/>
        </p:nvCxnSpPr>
        <p:spPr>
          <a:xfrm flipH="1" flipV="1">
            <a:off x="4022396" y="4492430"/>
            <a:ext cx="2782" cy="707089"/>
          </a:xfrm>
          <a:prstGeom prst="line">
            <a:avLst/>
          </a:prstGeom>
          <a:ln w="38100">
            <a:solidFill>
              <a:schemeClr val="tx2"/>
            </a:solidFill>
            <a:prstDash val="solid"/>
            <a:headEnd type="triangl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91" name="Straight Connector 90"/>
          <p:cNvCxnSpPr>
            <a:stCxn id="6" idx="1"/>
            <a:endCxn id="62" idx="4"/>
          </p:cNvCxnSpPr>
          <p:nvPr/>
        </p:nvCxnSpPr>
        <p:spPr>
          <a:xfrm flipH="1">
            <a:off x="8143669" y="6465648"/>
            <a:ext cx="403641" cy="3770"/>
          </a:xfrm>
          <a:prstGeom prst="line">
            <a:avLst/>
          </a:prstGeom>
          <a:ln w="38100">
            <a:solidFill>
              <a:schemeClr val="tx2"/>
            </a:solidFill>
            <a:prstDash val="solid"/>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92" name="Can 91"/>
          <p:cNvSpPr/>
          <p:nvPr/>
        </p:nvSpPr>
        <p:spPr bwMode="auto">
          <a:xfrm>
            <a:off x="3534474" y="6088525"/>
            <a:ext cx="973830" cy="712348"/>
          </a:xfrm>
          <a:prstGeom prst="can">
            <a:avLst/>
          </a:prstGeom>
          <a:ln>
            <a:headEnd type="none" w="med" len="med"/>
            <a:tailEnd type="none" w="med" len="med"/>
          </a:ln>
        </p:spPr>
        <p:style>
          <a:lnRef idx="2">
            <a:schemeClr val="dk1">
              <a:shade val="50000"/>
            </a:schemeClr>
          </a:lnRef>
          <a:fillRef idx="1">
            <a:schemeClr val="dk1"/>
          </a:fillRef>
          <a:effectRef idx="0">
            <a:schemeClr val="dk1"/>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defTabSz="914099" fontAlgn="base">
              <a:spcBef>
                <a:spcPct val="0"/>
              </a:spcBef>
              <a:spcAft>
                <a:spcPct val="0"/>
              </a:spcAft>
            </a:pPr>
            <a:r>
              <a:rPr lang="nb-NO" sz="1400" dirty="0" smtClean="0">
                <a:solidFill>
                  <a:schemeClr val="bg1"/>
                </a:solidFill>
                <a:ea typeface="Segoe UI" pitchFamily="34" charset="0"/>
                <a:cs typeface="Segoe UI" pitchFamily="34" charset="0"/>
              </a:rPr>
              <a:t>Analytics Reporting</a:t>
            </a:r>
          </a:p>
        </p:txBody>
      </p:sp>
      <p:cxnSp>
        <p:nvCxnSpPr>
          <p:cNvPr id="100" name="Straight Connector 56"/>
          <p:cNvCxnSpPr>
            <a:stCxn id="92" idx="4"/>
            <a:endCxn id="42" idx="2"/>
          </p:cNvCxnSpPr>
          <p:nvPr/>
        </p:nvCxnSpPr>
        <p:spPr>
          <a:xfrm flipV="1">
            <a:off x="4508304" y="6012189"/>
            <a:ext cx="1706065" cy="432510"/>
          </a:xfrm>
          <a:prstGeom prst="bentConnector2">
            <a:avLst/>
          </a:prstGeom>
          <a:ln w="38100">
            <a:solidFill>
              <a:schemeClr val="tx2"/>
            </a:solidFill>
            <a:prstDash val="solid"/>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63" name="Rectangle 62"/>
          <p:cNvSpPr/>
          <p:nvPr/>
        </p:nvSpPr>
        <p:spPr>
          <a:xfrm>
            <a:off x="5165826" y="2475681"/>
            <a:ext cx="2089444" cy="1455418"/>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lIns="93383" bIns="93383" rtlCol="0" anchor="b"/>
          <a:lstStyle/>
          <a:p>
            <a:pPr defTabSz="932559"/>
            <a:r>
              <a:rPr lang="en-US" sz="1600" dirty="0" smtClean="0">
                <a:solidFill>
                  <a:schemeClr val="bg1">
                    <a:alpha val="99000"/>
                  </a:schemeClr>
                </a:solidFill>
              </a:rPr>
              <a:t>FAST Search Index</a:t>
            </a:r>
            <a:endParaRPr lang="en-US" sz="1600" dirty="0">
              <a:solidFill>
                <a:schemeClr val="bg1">
                  <a:alpha val="99000"/>
                </a:schemeClr>
              </a:solidFill>
            </a:endParaRPr>
          </a:p>
        </p:txBody>
      </p:sp>
      <p:sp>
        <p:nvSpPr>
          <p:cNvPr id="69" name="Freeform 104"/>
          <p:cNvSpPr>
            <a:spLocks noEditPoints="1"/>
          </p:cNvSpPr>
          <p:nvPr/>
        </p:nvSpPr>
        <p:spPr bwMode="black">
          <a:xfrm>
            <a:off x="5814681" y="2707386"/>
            <a:ext cx="652602" cy="682888"/>
          </a:xfrm>
          <a:custGeom>
            <a:avLst/>
            <a:gdLst>
              <a:gd name="T0" fmla="*/ 37 w 61"/>
              <a:gd name="T1" fmla="*/ 43 h 61"/>
              <a:gd name="T2" fmla="*/ 18 w 61"/>
              <a:gd name="T3" fmla="*/ 37 h 61"/>
              <a:gd name="T4" fmla="*/ 24 w 61"/>
              <a:gd name="T5" fmla="*/ 18 h 61"/>
              <a:gd name="T6" fmla="*/ 43 w 61"/>
              <a:gd name="T7" fmla="*/ 24 h 61"/>
              <a:gd name="T8" fmla="*/ 37 w 61"/>
              <a:gd name="T9" fmla="*/ 43 h 61"/>
              <a:gd name="T10" fmla="*/ 61 w 61"/>
              <a:gd name="T11" fmla="*/ 28 h 61"/>
              <a:gd name="T12" fmla="*/ 58 w 61"/>
              <a:gd name="T13" fmla="*/ 18 h 61"/>
              <a:gd name="T14" fmla="*/ 50 w 61"/>
              <a:gd name="T15" fmla="*/ 19 h 61"/>
              <a:gd name="T16" fmla="*/ 47 w 61"/>
              <a:gd name="T17" fmla="*/ 15 h 61"/>
              <a:gd name="T18" fmla="*/ 50 w 61"/>
              <a:gd name="T19" fmla="*/ 7 h 61"/>
              <a:gd name="T20" fmla="*/ 41 w 61"/>
              <a:gd name="T21" fmla="*/ 2 h 61"/>
              <a:gd name="T22" fmla="*/ 36 w 61"/>
              <a:gd name="T23" fmla="*/ 9 h 61"/>
              <a:gd name="T24" fmla="*/ 30 w 61"/>
              <a:gd name="T25" fmla="*/ 8 h 61"/>
              <a:gd name="T26" fmla="*/ 27 w 61"/>
              <a:gd name="T27" fmla="*/ 0 h 61"/>
              <a:gd name="T28" fmla="*/ 17 w 61"/>
              <a:gd name="T29" fmla="*/ 3 h 61"/>
              <a:gd name="T30" fmla="*/ 18 w 61"/>
              <a:gd name="T31" fmla="*/ 11 h 61"/>
              <a:gd name="T32" fmla="*/ 15 w 61"/>
              <a:gd name="T33" fmla="*/ 14 h 61"/>
              <a:gd name="T34" fmla="*/ 7 w 61"/>
              <a:gd name="T35" fmla="*/ 11 h 61"/>
              <a:gd name="T36" fmla="*/ 2 w 61"/>
              <a:gd name="T37" fmla="*/ 20 h 61"/>
              <a:gd name="T38" fmla="*/ 8 w 61"/>
              <a:gd name="T39" fmla="*/ 25 h 61"/>
              <a:gd name="T40" fmla="*/ 7 w 61"/>
              <a:gd name="T41" fmla="*/ 30 h 61"/>
              <a:gd name="T42" fmla="*/ 0 w 61"/>
              <a:gd name="T43" fmla="*/ 33 h 61"/>
              <a:gd name="T44" fmla="*/ 2 w 61"/>
              <a:gd name="T45" fmla="*/ 43 h 61"/>
              <a:gd name="T46" fmla="*/ 11 w 61"/>
              <a:gd name="T47" fmla="*/ 42 h 61"/>
              <a:gd name="T48" fmla="*/ 14 w 61"/>
              <a:gd name="T49" fmla="*/ 47 h 61"/>
              <a:gd name="T50" fmla="*/ 11 w 61"/>
              <a:gd name="T51" fmla="*/ 54 h 61"/>
              <a:gd name="T52" fmla="*/ 20 w 61"/>
              <a:gd name="T53" fmla="*/ 59 h 61"/>
              <a:gd name="T54" fmla="*/ 25 w 61"/>
              <a:gd name="T55" fmla="*/ 53 h 61"/>
              <a:gd name="T56" fmla="*/ 30 w 61"/>
              <a:gd name="T57" fmla="*/ 53 h 61"/>
              <a:gd name="T58" fmla="*/ 33 w 61"/>
              <a:gd name="T59" fmla="*/ 61 h 61"/>
              <a:gd name="T60" fmla="*/ 43 w 61"/>
              <a:gd name="T61" fmla="*/ 58 h 61"/>
              <a:gd name="T62" fmla="*/ 42 w 61"/>
              <a:gd name="T63" fmla="*/ 50 h 61"/>
              <a:gd name="T64" fmla="*/ 46 w 61"/>
              <a:gd name="T65" fmla="*/ 47 h 61"/>
              <a:gd name="T66" fmla="*/ 54 w 61"/>
              <a:gd name="T67" fmla="*/ 50 h 61"/>
              <a:gd name="T68" fmla="*/ 59 w 61"/>
              <a:gd name="T69" fmla="*/ 41 h 61"/>
              <a:gd name="T70" fmla="*/ 52 w 61"/>
              <a:gd name="T71" fmla="*/ 36 h 61"/>
              <a:gd name="T72" fmla="*/ 53 w 61"/>
              <a:gd name="T73" fmla="*/ 31 h 61"/>
              <a:gd name="T74" fmla="*/ 61 w 61"/>
              <a:gd name="T75" fmla="*/ 28 h 61"/>
              <a:gd name="T76" fmla="*/ 28 w 61"/>
              <a:gd name="T77" fmla="*/ 26 h 61"/>
              <a:gd name="T78" fmla="*/ 26 w 61"/>
              <a:gd name="T79" fmla="*/ 33 h 61"/>
              <a:gd name="T80" fmla="*/ 33 w 61"/>
              <a:gd name="T81" fmla="*/ 35 h 61"/>
              <a:gd name="T82" fmla="*/ 35 w 61"/>
              <a:gd name="T83" fmla="*/ 28 h 61"/>
              <a:gd name="T84" fmla="*/ 28 w 61"/>
              <a:gd name="T85" fmla="*/ 26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61" h="61">
                <a:moveTo>
                  <a:pt x="37" y="43"/>
                </a:moveTo>
                <a:cubicBezTo>
                  <a:pt x="30" y="47"/>
                  <a:pt x="21" y="44"/>
                  <a:pt x="18" y="37"/>
                </a:cubicBezTo>
                <a:cubicBezTo>
                  <a:pt x="14" y="30"/>
                  <a:pt x="17" y="21"/>
                  <a:pt x="24" y="18"/>
                </a:cubicBezTo>
                <a:cubicBezTo>
                  <a:pt x="31" y="14"/>
                  <a:pt x="39" y="17"/>
                  <a:pt x="43" y="24"/>
                </a:cubicBezTo>
                <a:cubicBezTo>
                  <a:pt x="47" y="31"/>
                  <a:pt x="44" y="40"/>
                  <a:pt x="37" y="43"/>
                </a:cubicBezTo>
                <a:moveTo>
                  <a:pt x="61" y="28"/>
                </a:moveTo>
                <a:cubicBezTo>
                  <a:pt x="58" y="18"/>
                  <a:pt x="58" y="18"/>
                  <a:pt x="58" y="18"/>
                </a:cubicBezTo>
                <a:cubicBezTo>
                  <a:pt x="50" y="19"/>
                  <a:pt x="50" y="19"/>
                  <a:pt x="50" y="19"/>
                </a:cubicBezTo>
                <a:cubicBezTo>
                  <a:pt x="49" y="17"/>
                  <a:pt x="48" y="16"/>
                  <a:pt x="47" y="15"/>
                </a:cubicBezTo>
                <a:cubicBezTo>
                  <a:pt x="50" y="7"/>
                  <a:pt x="50" y="7"/>
                  <a:pt x="50" y="7"/>
                </a:cubicBezTo>
                <a:cubicBezTo>
                  <a:pt x="41" y="2"/>
                  <a:pt x="41" y="2"/>
                  <a:pt x="41" y="2"/>
                </a:cubicBezTo>
                <a:cubicBezTo>
                  <a:pt x="36" y="9"/>
                  <a:pt x="36" y="9"/>
                  <a:pt x="36" y="9"/>
                </a:cubicBezTo>
                <a:cubicBezTo>
                  <a:pt x="34" y="8"/>
                  <a:pt x="32" y="8"/>
                  <a:pt x="30" y="8"/>
                </a:cubicBezTo>
                <a:cubicBezTo>
                  <a:pt x="27" y="0"/>
                  <a:pt x="27" y="0"/>
                  <a:pt x="27" y="0"/>
                </a:cubicBezTo>
                <a:cubicBezTo>
                  <a:pt x="17" y="3"/>
                  <a:pt x="17" y="3"/>
                  <a:pt x="17" y="3"/>
                </a:cubicBezTo>
                <a:cubicBezTo>
                  <a:pt x="18" y="11"/>
                  <a:pt x="18" y="11"/>
                  <a:pt x="18" y="11"/>
                </a:cubicBezTo>
                <a:cubicBezTo>
                  <a:pt x="17" y="12"/>
                  <a:pt x="16" y="13"/>
                  <a:pt x="15" y="14"/>
                </a:cubicBezTo>
                <a:cubicBezTo>
                  <a:pt x="7" y="11"/>
                  <a:pt x="7" y="11"/>
                  <a:pt x="7" y="11"/>
                </a:cubicBezTo>
                <a:cubicBezTo>
                  <a:pt x="2" y="20"/>
                  <a:pt x="2" y="20"/>
                  <a:pt x="2" y="20"/>
                </a:cubicBezTo>
                <a:cubicBezTo>
                  <a:pt x="8" y="25"/>
                  <a:pt x="8" y="25"/>
                  <a:pt x="8" y="25"/>
                </a:cubicBezTo>
                <a:cubicBezTo>
                  <a:pt x="8" y="27"/>
                  <a:pt x="7" y="28"/>
                  <a:pt x="7" y="30"/>
                </a:cubicBezTo>
                <a:cubicBezTo>
                  <a:pt x="0" y="33"/>
                  <a:pt x="0" y="33"/>
                  <a:pt x="0" y="33"/>
                </a:cubicBezTo>
                <a:cubicBezTo>
                  <a:pt x="2" y="43"/>
                  <a:pt x="2" y="43"/>
                  <a:pt x="2" y="43"/>
                </a:cubicBezTo>
                <a:cubicBezTo>
                  <a:pt x="11" y="42"/>
                  <a:pt x="11" y="42"/>
                  <a:pt x="11" y="42"/>
                </a:cubicBezTo>
                <a:cubicBezTo>
                  <a:pt x="12" y="44"/>
                  <a:pt x="13" y="45"/>
                  <a:pt x="14" y="47"/>
                </a:cubicBezTo>
                <a:cubicBezTo>
                  <a:pt x="11" y="54"/>
                  <a:pt x="11" y="54"/>
                  <a:pt x="11" y="54"/>
                </a:cubicBezTo>
                <a:cubicBezTo>
                  <a:pt x="20" y="59"/>
                  <a:pt x="20" y="59"/>
                  <a:pt x="20" y="59"/>
                </a:cubicBezTo>
                <a:cubicBezTo>
                  <a:pt x="25" y="53"/>
                  <a:pt x="25" y="53"/>
                  <a:pt x="25" y="53"/>
                </a:cubicBezTo>
                <a:cubicBezTo>
                  <a:pt x="26" y="53"/>
                  <a:pt x="28" y="53"/>
                  <a:pt x="30" y="53"/>
                </a:cubicBezTo>
                <a:cubicBezTo>
                  <a:pt x="33" y="61"/>
                  <a:pt x="33" y="61"/>
                  <a:pt x="33" y="61"/>
                </a:cubicBezTo>
                <a:cubicBezTo>
                  <a:pt x="43" y="58"/>
                  <a:pt x="43" y="58"/>
                  <a:pt x="43" y="58"/>
                </a:cubicBezTo>
                <a:cubicBezTo>
                  <a:pt x="42" y="50"/>
                  <a:pt x="42" y="50"/>
                  <a:pt x="42" y="50"/>
                </a:cubicBezTo>
                <a:cubicBezTo>
                  <a:pt x="44" y="49"/>
                  <a:pt x="45" y="48"/>
                  <a:pt x="46" y="47"/>
                </a:cubicBezTo>
                <a:cubicBezTo>
                  <a:pt x="54" y="50"/>
                  <a:pt x="54" y="50"/>
                  <a:pt x="54" y="50"/>
                </a:cubicBezTo>
                <a:cubicBezTo>
                  <a:pt x="59" y="41"/>
                  <a:pt x="59" y="41"/>
                  <a:pt x="59" y="41"/>
                </a:cubicBezTo>
                <a:cubicBezTo>
                  <a:pt x="52" y="36"/>
                  <a:pt x="52" y="36"/>
                  <a:pt x="52" y="36"/>
                </a:cubicBezTo>
                <a:cubicBezTo>
                  <a:pt x="53" y="34"/>
                  <a:pt x="53" y="33"/>
                  <a:pt x="53" y="31"/>
                </a:cubicBezTo>
                <a:lnTo>
                  <a:pt x="61" y="28"/>
                </a:lnTo>
                <a:close/>
                <a:moveTo>
                  <a:pt x="28" y="26"/>
                </a:moveTo>
                <a:cubicBezTo>
                  <a:pt x="25" y="27"/>
                  <a:pt x="24" y="30"/>
                  <a:pt x="26" y="33"/>
                </a:cubicBezTo>
                <a:cubicBezTo>
                  <a:pt x="27" y="35"/>
                  <a:pt x="30" y="36"/>
                  <a:pt x="33" y="35"/>
                </a:cubicBezTo>
                <a:cubicBezTo>
                  <a:pt x="35" y="34"/>
                  <a:pt x="36" y="31"/>
                  <a:pt x="35" y="28"/>
                </a:cubicBezTo>
                <a:cubicBezTo>
                  <a:pt x="34" y="26"/>
                  <a:pt x="31" y="25"/>
                  <a:pt x="28" y="26"/>
                </a:cubicBezTo>
                <a:close/>
              </a:path>
            </a:pathLst>
          </a:custGeom>
          <a:solidFill>
            <a:srgbClr val="FFFFFF"/>
          </a:solidFill>
          <a:ln>
            <a:noFill/>
          </a:ln>
          <a:extLst/>
        </p:spPr>
        <p:txBody>
          <a:bodyPr vert="horz" wrap="square" lIns="91444" tIns="45722" rIns="91444" bIns="45722" numCol="1" anchor="t" anchorCtr="0" compatLnSpc="1">
            <a:prstTxWarp prst="textNoShape">
              <a:avLst/>
            </a:prstTxWarp>
          </a:bodyPr>
          <a:lstStyle/>
          <a:p>
            <a:pPr defTabSz="914367"/>
            <a:endParaRPr lang="en-US" sz="1765" dirty="0">
              <a:solidFill>
                <a:srgbClr val="000000"/>
              </a:solidFill>
            </a:endParaRPr>
          </a:p>
        </p:txBody>
      </p:sp>
      <p:cxnSp>
        <p:nvCxnSpPr>
          <p:cNvPr id="85" name="Straight Connector 84"/>
          <p:cNvCxnSpPr/>
          <p:nvPr/>
        </p:nvCxnSpPr>
        <p:spPr>
          <a:xfrm>
            <a:off x="3153362" y="3131177"/>
            <a:ext cx="377308" cy="1"/>
          </a:xfrm>
          <a:prstGeom prst="line">
            <a:avLst/>
          </a:prstGeom>
          <a:ln w="38100">
            <a:solidFill>
              <a:schemeClr val="tx2"/>
            </a:solidFill>
            <a:prstDash val="solid"/>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86" name="Straight Connector 85"/>
          <p:cNvCxnSpPr/>
          <p:nvPr/>
        </p:nvCxnSpPr>
        <p:spPr>
          <a:xfrm>
            <a:off x="4512093" y="3131177"/>
            <a:ext cx="377308" cy="1"/>
          </a:xfrm>
          <a:prstGeom prst="line">
            <a:avLst/>
          </a:prstGeom>
          <a:ln w="38100">
            <a:solidFill>
              <a:schemeClr val="tx2"/>
            </a:solidFill>
            <a:prstDash val="solid"/>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87" name="Straight Connector 86"/>
          <p:cNvCxnSpPr/>
          <p:nvPr/>
        </p:nvCxnSpPr>
        <p:spPr>
          <a:xfrm>
            <a:off x="7531912" y="3212326"/>
            <a:ext cx="377308" cy="1"/>
          </a:xfrm>
          <a:prstGeom prst="line">
            <a:avLst/>
          </a:prstGeom>
          <a:ln w="38100">
            <a:solidFill>
              <a:schemeClr val="tx2"/>
            </a:solidFill>
            <a:prstDash val="solid"/>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88" name="Straight Connector 87"/>
          <p:cNvCxnSpPr/>
          <p:nvPr/>
        </p:nvCxnSpPr>
        <p:spPr>
          <a:xfrm>
            <a:off x="8891400" y="3207589"/>
            <a:ext cx="377308" cy="1"/>
          </a:xfrm>
          <a:prstGeom prst="line">
            <a:avLst/>
          </a:prstGeom>
          <a:ln w="38100">
            <a:solidFill>
              <a:schemeClr val="tx2"/>
            </a:solidFill>
            <a:prstDash val="solid"/>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89" name="Straight Connector 88"/>
          <p:cNvCxnSpPr/>
          <p:nvPr/>
        </p:nvCxnSpPr>
        <p:spPr>
          <a:xfrm>
            <a:off x="7531912" y="3033110"/>
            <a:ext cx="377308" cy="1"/>
          </a:xfrm>
          <a:prstGeom prst="line">
            <a:avLst/>
          </a:prstGeom>
          <a:ln w="38100">
            <a:solidFill>
              <a:schemeClr val="tx2"/>
            </a:solidFill>
            <a:prstDash val="solid"/>
            <a:headEnd type="triangl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93" name="Straight Connector 92"/>
          <p:cNvCxnSpPr/>
          <p:nvPr/>
        </p:nvCxnSpPr>
        <p:spPr>
          <a:xfrm>
            <a:off x="8891400" y="3028373"/>
            <a:ext cx="377308" cy="1"/>
          </a:xfrm>
          <a:prstGeom prst="line">
            <a:avLst/>
          </a:prstGeom>
          <a:ln w="38100">
            <a:solidFill>
              <a:schemeClr val="tx2"/>
            </a:solidFill>
            <a:prstDash val="solid"/>
            <a:headEnd type="triangl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94" name="Straight Connector 93"/>
          <p:cNvCxnSpPr>
            <a:stCxn id="42" idx="0"/>
            <a:endCxn id="20" idx="2"/>
          </p:cNvCxnSpPr>
          <p:nvPr/>
        </p:nvCxnSpPr>
        <p:spPr>
          <a:xfrm flipH="1" flipV="1">
            <a:off x="6212051" y="4492430"/>
            <a:ext cx="2318" cy="606767"/>
          </a:xfrm>
          <a:prstGeom prst="line">
            <a:avLst/>
          </a:prstGeom>
          <a:ln w="38100">
            <a:solidFill>
              <a:schemeClr val="tx2"/>
            </a:solidFill>
            <a:prstDash val="solid"/>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70" name="Straight Connector 69"/>
          <p:cNvCxnSpPr>
            <a:stCxn id="42" idx="1"/>
            <a:endCxn id="65" idx="4"/>
          </p:cNvCxnSpPr>
          <p:nvPr/>
        </p:nvCxnSpPr>
        <p:spPr>
          <a:xfrm flipH="1">
            <a:off x="4512093" y="5555693"/>
            <a:ext cx="787876" cy="0"/>
          </a:xfrm>
          <a:prstGeom prst="line">
            <a:avLst/>
          </a:prstGeom>
          <a:ln w="38100">
            <a:solidFill>
              <a:schemeClr val="tx2"/>
            </a:solidFill>
            <a:prstDash val="solid"/>
            <a:headEnd type="triangl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73" name="Straight Connector 72"/>
          <p:cNvCxnSpPr>
            <a:stCxn id="59" idx="1"/>
            <a:endCxn id="16" idx="2"/>
          </p:cNvCxnSpPr>
          <p:nvPr/>
        </p:nvCxnSpPr>
        <p:spPr>
          <a:xfrm flipV="1">
            <a:off x="2663666" y="4492429"/>
            <a:ext cx="0" cy="707090"/>
          </a:xfrm>
          <a:prstGeom prst="line">
            <a:avLst/>
          </a:prstGeom>
          <a:ln w="38100">
            <a:solidFill>
              <a:schemeClr val="tx2"/>
            </a:solidFill>
            <a:prstDash val="solid"/>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75" name="Rectangle 74"/>
          <p:cNvSpPr/>
          <p:nvPr/>
        </p:nvSpPr>
        <p:spPr>
          <a:xfrm>
            <a:off x="2047990" y="1364684"/>
            <a:ext cx="1231352" cy="9144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93063" tIns="46532" rIns="93063" bIns="93063" rtlCol="0" anchor="b"/>
          <a:lstStyle/>
          <a:p>
            <a:pPr defTabSz="930521" fontAlgn="base">
              <a:spcBef>
                <a:spcPct val="0"/>
              </a:spcBef>
              <a:spcAft>
                <a:spcPct val="0"/>
              </a:spcAft>
            </a:pPr>
            <a:r>
              <a:rPr lang="en-US" sz="1500" dirty="0" smtClean="0">
                <a:solidFill>
                  <a:schemeClr val="bg1">
                    <a:alpha val="99000"/>
                  </a:schemeClr>
                </a:solidFill>
              </a:rPr>
              <a:t>Content</a:t>
            </a:r>
          </a:p>
          <a:p>
            <a:pPr defTabSz="930521" fontAlgn="base">
              <a:spcBef>
                <a:spcPct val="0"/>
              </a:spcBef>
              <a:spcAft>
                <a:spcPct val="0"/>
              </a:spcAft>
            </a:pPr>
            <a:r>
              <a:rPr lang="nb-NO" sz="1500" dirty="0" smtClean="0">
                <a:solidFill>
                  <a:schemeClr val="bg1">
                    <a:alpha val="99000"/>
                  </a:schemeClr>
                </a:solidFill>
              </a:rPr>
              <a:t>Enrichment</a:t>
            </a:r>
          </a:p>
          <a:p>
            <a:pPr defTabSz="930521" fontAlgn="base">
              <a:spcBef>
                <a:spcPct val="0"/>
              </a:spcBef>
              <a:spcAft>
                <a:spcPct val="0"/>
              </a:spcAft>
            </a:pPr>
            <a:r>
              <a:rPr lang="en-US" sz="1500" dirty="0" smtClean="0">
                <a:solidFill>
                  <a:schemeClr val="bg1">
                    <a:alpha val="99000"/>
                  </a:schemeClr>
                </a:solidFill>
              </a:rPr>
              <a:t>Web Service</a:t>
            </a:r>
            <a:endParaRPr lang="en-US" sz="1500" dirty="0">
              <a:solidFill>
                <a:schemeClr val="bg1">
                  <a:alpha val="99000"/>
                </a:schemeClr>
              </a:solidFill>
            </a:endParaRPr>
          </a:p>
        </p:txBody>
      </p:sp>
      <p:cxnSp>
        <p:nvCxnSpPr>
          <p:cNvPr id="76" name="Straight Connector 56"/>
          <p:cNvCxnSpPr>
            <a:stCxn id="17" idx="0"/>
            <a:endCxn id="75" idx="3"/>
          </p:cNvCxnSpPr>
          <p:nvPr/>
        </p:nvCxnSpPr>
        <p:spPr>
          <a:xfrm rot="16200000" flipV="1">
            <a:off x="3323970" y="1777256"/>
            <a:ext cx="653798" cy="743054"/>
          </a:xfrm>
          <a:prstGeom prst="bentConnector2">
            <a:avLst/>
          </a:prstGeom>
          <a:ln w="38100">
            <a:solidFill>
              <a:schemeClr val="tx2"/>
            </a:solidFill>
            <a:prstDash val="sysDot"/>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78" name="Rectangle 77"/>
          <p:cNvSpPr/>
          <p:nvPr/>
        </p:nvSpPr>
        <p:spPr>
          <a:xfrm>
            <a:off x="128754" y="5238858"/>
            <a:ext cx="1230878" cy="928939"/>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93063" tIns="46532" rIns="93063" bIns="93063" rtlCol="0" anchor="b"/>
          <a:lstStyle/>
          <a:p>
            <a:pPr defTabSz="930521" fontAlgn="base">
              <a:spcBef>
                <a:spcPct val="0"/>
              </a:spcBef>
              <a:spcAft>
                <a:spcPct val="0"/>
              </a:spcAft>
            </a:pPr>
            <a:r>
              <a:rPr lang="en-US" sz="1600" dirty="0">
                <a:solidFill>
                  <a:schemeClr val="bg1">
                    <a:alpha val="99000"/>
                  </a:schemeClr>
                </a:solidFill>
              </a:rPr>
              <a:t>Custom</a:t>
            </a:r>
          </a:p>
          <a:p>
            <a:pPr defTabSz="930521" fontAlgn="base">
              <a:spcBef>
                <a:spcPct val="0"/>
              </a:spcBef>
              <a:spcAft>
                <a:spcPct val="0"/>
              </a:spcAft>
            </a:pPr>
            <a:r>
              <a:rPr lang="en-US" sz="1600" dirty="0">
                <a:solidFill>
                  <a:schemeClr val="bg1">
                    <a:alpha val="99000"/>
                  </a:schemeClr>
                </a:solidFill>
              </a:rPr>
              <a:t>Connectors</a:t>
            </a:r>
          </a:p>
        </p:txBody>
      </p:sp>
      <p:cxnSp>
        <p:nvCxnSpPr>
          <p:cNvPr id="79" name="Straight Connector 78"/>
          <p:cNvCxnSpPr/>
          <p:nvPr/>
        </p:nvCxnSpPr>
        <p:spPr>
          <a:xfrm flipH="1">
            <a:off x="801626" y="4408471"/>
            <a:ext cx="1198259" cy="800679"/>
          </a:xfrm>
          <a:prstGeom prst="line">
            <a:avLst/>
          </a:prstGeom>
          <a:ln w="38100">
            <a:solidFill>
              <a:schemeClr val="tx2"/>
            </a:solidFill>
            <a:prstDash val="sysDot"/>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80" name="Rectangle 79"/>
          <p:cNvSpPr/>
          <p:nvPr/>
        </p:nvSpPr>
        <p:spPr bwMode="auto">
          <a:xfrm>
            <a:off x="9144758" y="1135062"/>
            <a:ext cx="3291718" cy="1166273"/>
          </a:xfrm>
          <a:prstGeom prst="rect">
            <a:avLst/>
          </a:prstGeom>
          <a:solidFill>
            <a:schemeClr val="bg1">
              <a:lumMod val="8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3407" tIns="46704" rIns="46704" bIns="93407" numCol="1" spcCol="0" rtlCol="0" fromWordArt="0" anchor="b" anchorCtr="0" forceAA="0" compatLnSpc="1">
            <a:prstTxWarp prst="textNoShape">
              <a:avLst/>
            </a:prstTxWarp>
            <a:noAutofit/>
          </a:bodyPr>
          <a:lstStyle/>
          <a:p>
            <a:pPr algn="ctr" defTabSz="932290" fontAlgn="base">
              <a:spcBef>
                <a:spcPct val="0"/>
              </a:spcBef>
              <a:spcAft>
                <a:spcPct val="0"/>
              </a:spcAft>
            </a:pPr>
            <a:endParaRPr lang="en-US" sz="1400" spc="-51" dirty="0">
              <a:gradFill>
                <a:gsLst>
                  <a:gs pos="0">
                    <a:srgbClr val="FFFFFF"/>
                  </a:gs>
                  <a:gs pos="100000">
                    <a:srgbClr val="FFFFFF"/>
                  </a:gs>
                </a:gsLst>
                <a:lin ang="5400000" scaled="0"/>
              </a:gradFill>
              <a:ea typeface="Segoe UI" pitchFamily="34" charset="0"/>
              <a:cs typeface="Segoe UI" pitchFamily="34" charset="0"/>
            </a:endParaRPr>
          </a:p>
        </p:txBody>
      </p:sp>
      <p:sp>
        <p:nvSpPr>
          <p:cNvPr id="81" name="Rectangle 80"/>
          <p:cNvSpPr/>
          <p:nvPr/>
        </p:nvSpPr>
        <p:spPr bwMode="auto">
          <a:xfrm>
            <a:off x="9307457" y="1295448"/>
            <a:ext cx="140308" cy="244148"/>
          </a:xfrm>
          <a:prstGeom prst="rect">
            <a:avLst/>
          </a:prstGeom>
          <a:solidFill>
            <a:schemeClr val="accent3"/>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3383" tIns="46691" rIns="46691" bIns="93383" numCol="1" spcCol="0" rtlCol="0" fromWordArt="0" anchor="ctr" anchorCtr="0" forceAA="0" compatLnSpc="1">
            <a:prstTxWarp prst="textNoShape">
              <a:avLst/>
            </a:prstTxWarp>
            <a:noAutofit/>
          </a:bodyPr>
          <a:lstStyle/>
          <a:p>
            <a:pPr algn="ctr" defTabSz="932290" fontAlgn="base">
              <a:spcBef>
                <a:spcPct val="0"/>
              </a:spcBef>
              <a:spcAft>
                <a:spcPct val="0"/>
              </a:spcAft>
            </a:pPr>
            <a:endParaRPr lang="en-US" sz="1400" spc="-51" dirty="0">
              <a:gradFill>
                <a:gsLst>
                  <a:gs pos="0">
                    <a:srgbClr val="FFFFFF"/>
                  </a:gs>
                  <a:gs pos="100000">
                    <a:srgbClr val="FFFFFF"/>
                  </a:gs>
                </a:gsLst>
                <a:lin ang="5400000" scaled="0"/>
              </a:gradFill>
              <a:ea typeface="Segoe UI" pitchFamily="34" charset="0"/>
              <a:cs typeface="Segoe UI" pitchFamily="34" charset="0"/>
            </a:endParaRPr>
          </a:p>
        </p:txBody>
      </p:sp>
      <p:sp>
        <p:nvSpPr>
          <p:cNvPr id="82" name="Rectangle 81"/>
          <p:cNvSpPr/>
          <p:nvPr/>
        </p:nvSpPr>
        <p:spPr bwMode="auto">
          <a:xfrm>
            <a:off x="9307457" y="1926493"/>
            <a:ext cx="140308" cy="244148"/>
          </a:xfrm>
          <a:prstGeom prst="rect">
            <a:avLst/>
          </a:prstGeom>
          <a:solidFill>
            <a:schemeClr val="accent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3383" tIns="46691" rIns="46691" bIns="93383" numCol="1" spcCol="0" rtlCol="0" fromWordArt="0" anchor="ctr" anchorCtr="0" forceAA="0" compatLnSpc="1">
            <a:prstTxWarp prst="textNoShape">
              <a:avLst/>
            </a:prstTxWarp>
            <a:noAutofit/>
          </a:bodyPr>
          <a:lstStyle/>
          <a:p>
            <a:pPr algn="ctr" defTabSz="932290" fontAlgn="base">
              <a:spcBef>
                <a:spcPct val="0"/>
              </a:spcBef>
              <a:spcAft>
                <a:spcPct val="0"/>
              </a:spcAft>
            </a:pPr>
            <a:endParaRPr lang="en-US" sz="1400" spc="-51" dirty="0">
              <a:gradFill>
                <a:gsLst>
                  <a:gs pos="0">
                    <a:srgbClr val="FFFFFF"/>
                  </a:gs>
                  <a:gs pos="100000">
                    <a:srgbClr val="FFFFFF"/>
                  </a:gs>
                </a:gsLst>
                <a:lin ang="5400000" scaled="0"/>
              </a:gradFill>
              <a:ea typeface="Segoe UI" pitchFamily="34" charset="0"/>
              <a:cs typeface="Segoe UI" pitchFamily="34" charset="0"/>
            </a:endParaRPr>
          </a:p>
        </p:txBody>
      </p:sp>
      <p:sp>
        <p:nvSpPr>
          <p:cNvPr id="83" name="Rectangle 82"/>
          <p:cNvSpPr/>
          <p:nvPr/>
        </p:nvSpPr>
        <p:spPr>
          <a:xfrm>
            <a:off x="9527448" y="1285166"/>
            <a:ext cx="984680" cy="275460"/>
          </a:xfrm>
          <a:prstGeom prst="rect">
            <a:avLst/>
          </a:prstGeom>
        </p:spPr>
        <p:txBody>
          <a:bodyPr wrap="square" lIns="0" anchor="ctr">
            <a:spAutoFit/>
          </a:bodyPr>
          <a:lstStyle/>
          <a:p>
            <a:pPr defTabSz="932290" eaLnBrk="0" hangingPunct="0">
              <a:lnSpc>
                <a:spcPct val="85000"/>
              </a:lnSpc>
            </a:pPr>
            <a:r>
              <a:rPr lang="en-US" sz="1400" dirty="0">
                <a:solidFill>
                  <a:srgbClr val="3F3F3F"/>
                </a:solidFill>
              </a:rPr>
              <a:t>Public API</a:t>
            </a:r>
          </a:p>
        </p:txBody>
      </p:sp>
      <p:sp>
        <p:nvSpPr>
          <p:cNvPr id="84" name="Rectangle 83"/>
          <p:cNvSpPr/>
          <p:nvPr/>
        </p:nvSpPr>
        <p:spPr>
          <a:xfrm>
            <a:off x="9527447" y="1896585"/>
            <a:ext cx="2717818" cy="275460"/>
          </a:xfrm>
          <a:prstGeom prst="rect">
            <a:avLst/>
          </a:prstGeom>
        </p:spPr>
        <p:txBody>
          <a:bodyPr wrap="square" lIns="0" anchor="ctr">
            <a:spAutoFit/>
          </a:bodyPr>
          <a:lstStyle/>
          <a:p>
            <a:pPr defTabSz="932290" eaLnBrk="0" hangingPunct="0">
              <a:lnSpc>
                <a:spcPct val="85000"/>
              </a:lnSpc>
            </a:pPr>
            <a:r>
              <a:rPr lang="en-US" sz="1400" dirty="0">
                <a:solidFill>
                  <a:srgbClr val="3F3F3F"/>
                </a:solidFill>
              </a:rPr>
              <a:t>Unit of scale/role boundary</a:t>
            </a:r>
          </a:p>
        </p:txBody>
      </p:sp>
      <p:sp>
        <p:nvSpPr>
          <p:cNvPr id="90" name="Rectangle 89"/>
          <p:cNvSpPr/>
          <p:nvPr/>
        </p:nvSpPr>
        <p:spPr bwMode="auto">
          <a:xfrm>
            <a:off x="9307271" y="1602544"/>
            <a:ext cx="140308" cy="244148"/>
          </a:xfrm>
          <a:prstGeom prst="rect">
            <a:avLst/>
          </a:prstGeom>
          <a:solidFill>
            <a:schemeClr val="accent4"/>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3383" tIns="46691" rIns="46691" bIns="93383" numCol="1" spcCol="0" rtlCol="0" fromWordArt="0" anchor="ctr" anchorCtr="0" forceAA="0" compatLnSpc="1">
            <a:prstTxWarp prst="textNoShape">
              <a:avLst/>
            </a:prstTxWarp>
            <a:noAutofit/>
          </a:bodyPr>
          <a:lstStyle/>
          <a:p>
            <a:pPr algn="ctr" defTabSz="932290" fontAlgn="base">
              <a:spcBef>
                <a:spcPct val="0"/>
              </a:spcBef>
              <a:spcAft>
                <a:spcPct val="0"/>
              </a:spcAft>
            </a:pPr>
            <a:endParaRPr lang="en-US" sz="1400" spc="-51" dirty="0">
              <a:gradFill>
                <a:gsLst>
                  <a:gs pos="0">
                    <a:srgbClr val="FFFFFF"/>
                  </a:gs>
                  <a:gs pos="100000">
                    <a:srgbClr val="FFFFFF"/>
                  </a:gs>
                </a:gsLst>
                <a:lin ang="5400000" scaled="0"/>
              </a:gradFill>
              <a:ea typeface="Segoe UI" pitchFamily="34" charset="0"/>
              <a:cs typeface="Segoe UI" pitchFamily="34" charset="0"/>
            </a:endParaRPr>
          </a:p>
        </p:txBody>
      </p:sp>
      <p:sp>
        <p:nvSpPr>
          <p:cNvPr id="95" name="Rectangle 94"/>
          <p:cNvSpPr/>
          <p:nvPr/>
        </p:nvSpPr>
        <p:spPr>
          <a:xfrm>
            <a:off x="9527261" y="1592262"/>
            <a:ext cx="2024975" cy="275460"/>
          </a:xfrm>
          <a:prstGeom prst="rect">
            <a:avLst/>
          </a:prstGeom>
        </p:spPr>
        <p:txBody>
          <a:bodyPr wrap="square" lIns="0" anchor="ctr">
            <a:spAutoFit/>
          </a:bodyPr>
          <a:lstStyle/>
          <a:p>
            <a:pPr defTabSz="932290" eaLnBrk="0" hangingPunct="0">
              <a:lnSpc>
                <a:spcPct val="85000"/>
              </a:lnSpc>
            </a:pPr>
            <a:r>
              <a:rPr lang="en-US" sz="1400" dirty="0" smtClean="0">
                <a:solidFill>
                  <a:srgbClr val="3F3F3F"/>
                </a:solidFill>
              </a:rPr>
              <a:t>Extensibility Points</a:t>
            </a:r>
            <a:endParaRPr lang="en-US" sz="1400" dirty="0">
              <a:solidFill>
                <a:srgbClr val="3F3F3F"/>
              </a:solidFill>
            </a:endParaRPr>
          </a:p>
        </p:txBody>
      </p:sp>
      <p:sp>
        <p:nvSpPr>
          <p:cNvPr id="57" name="Rectangle 56"/>
          <p:cNvSpPr/>
          <p:nvPr/>
        </p:nvSpPr>
        <p:spPr bwMode="auto">
          <a:xfrm>
            <a:off x="0" y="2475681"/>
            <a:ext cx="3322637" cy="2369339"/>
          </a:xfrm>
          <a:prstGeom prst="rect">
            <a:avLst/>
          </a:prstGeom>
          <a:solidFill>
            <a:schemeClr val="tx1">
              <a:lumMod val="50000"/>
              <a:alpha val="69000"/>
            </a:scheme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93274" tIns="46637" rIns="93274"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FFFFFF"/>
                  </a:gs>
                  <a:gs pos="100000">
                    <a:srgbClr val="FFFFFF"/>
                  </a:gs>
                </a:gsLst>
                <a:lin ang="5400000" scaled="0"/>
              </a:gradFill>
            </a:endParaRPr>
          </a:p>
        </p:txBody>
      </p:sp>
      <p:sp>
        <p:nvSpPr>
          <p:cNvPr id="60" name="Rectangle 59"/>
          <p:cNvSpPr/>
          <p:nvPr/>
        </p:nvSpPr>
        <p:spPr bwMode="auto">
          <a:xfrm>
            <a:off x="0" y="5102612"/>
            <a:ext cx="10409237" cy="1823650"/>
          </a:xfrm>
          <a:prstGeom prst="rect">
            <a:avLst/>
          </a:prstGeom>
          <a:solidFill>
            <a:schemeClr val="tx1">
              <a:lumMod val="50000"/>
              <a:alpha val="69000"/>
            </a:scheme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93274" tIns="46637" rIns="93274"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FFFFFF"/>
                  </a:gs>
                  <a:gs pos="100000">
                    <a:srgbClr val="FFFFFF"/>
                  </a:gs>
                </a:gsLst>
                <a:lin ang="5400000" scaled="0"/>
              </a:gradFill>
            </a:endParaRPr>
          </a:p>
        </p:txBody>
      </p:sp>
      <p:sp>
        <p:nvSpPr>
          <p:cNvPr id="61" name="Rectangle 60"/>
          <p:cNvSpPr/>
          <p:nvPr/>
        </p:nvSpPr>
        <p:spPr bwMode="auto">
          <a:xfrm>
            <a:off x="4746585" y="2462015"/>
            <a:ext cx="7742544" cy="2392226"/>
          </a:xfrm>
          <a:prstGeom prst="rect">
            <a:avLst/>
          </a:prstGeom>
          <a:solidFill>
            <a:schemeClr val="tx1">
              <a:lumMod val="50000"/>
              <a:alpha val="69000"/>
            </a:scheme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93274" tIns="46637" rIns="93274"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FFFFFF"/>
                  </a:gs>
                  <a:gs pos="100000">
                    <a:srgbClr val="FFFFFF"/>
                  </a:gs>
                </a:gsLst>
                <a:lin ang="5400000" scaled="0"/>
              </a:gradFill>
            </a:endParaRPr>
          </a:p>
        </p:txBody>
      </p:sp>
    </p:spTree>
    <p:extLst>
      <p:ext uri="{BB962C8B-B14F-4D97-AF65-F5344CB8AC3E}">
        <p14:creationId xmlns:p14="http://schemas.microsoft.com/office/powerpoint/2010/main" val="281185060"/>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7"/>
                                        </p:tgtEl>
                                        <p:attrNameLst>
                                          <p:attrName>style.visibility</p:attrName>
                                        </p:attrNameLst>
                                      </p:cBhvr>
                                      <p:to>
                                        <p:strVal val="visible"/>
                                      </p:to>
                                    </p:set>
                                    <p:animEffect transition="in" filter="fade">
                                      <p:cBhvr>
                                        <p:cTn id="7" dur="500"/>
                                        <p:tgtEl>
                                          <p:spTgt spid="57"/>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0"/>
                                        </p:tgtEl>
                                        <p:attrNameLst>
                                          <p:attrName>style.visibility</p:attrName>
                                        </p:attrNameLst>
                                      </p:cBhvr>
                                      <p:to>
                                        <p:strVal val="visible"/>
                                      </p:to>
                                    </p:set>
                                    <p:animEffect transition="in" filter="fade">
                                      <p:cBhvr>
                                        <p:cTn id="10" dur="500"/>
                                        <p:tgtEl>
                                          <p:spTgt spid="60"/>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61"/>
                                        </p:tgtEl>
                                        <p:attrNameLst>
                                          <p:attrName>style.visibility</p:attrName>
                                        </p:attrNameLst>
                                      </p:cBhvr>
                                      <p:to>
                                        <p:strVal val="visible"/>
                                      </p:to>
                                    </p:set>
                                    <p:animEffect transition="in" filter="fade">
                                      <p:cBhvr>
                                        <p:cTn id="13" dur="500"/>
                                        <p:tgtEl>
                                          <p:spTgt spid="6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 grpId="0" animBg="1"/>
      <p:bldP spid="60" grpId="0" animBg="1"/>
      <p:bldP spid="61"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Title 33"/>
          <p:cNvSpPr>
            <a:spLocks noGrp="1"/>
          </p:cNvSpPr>
          <p:nvPr>
            <p:ph type="title"/>
          </p:nvPr>
        </p:nvSpPr>
        <p:spPr/>
        <p:txBody>
          <a:bodyPr/>
          <a:lstStyle/>
          <a:p>
            <a:r>
              <a:rPr lang="nb-NO" dirty="0" smtClean="0"/>
              <a:t>Content processing in SharePoint 2013</a:t>
            </a:r>
            <a:endParaRPr lang="en-US" dirty="0"/>
          </a:p>
        </p:txBody>
      </p:sp>
      <p:sp>
        <p:nvSpPr>
          <p:cNvPr id="26" name="Rectangle 25"/>
          <p:cNvSpPr/>
          <p:nvPr/>
        </p:nvSpPr>
        <p:spPr bwMode="auto">
          <a:xfrm>
            <a:off x="3016978" y="3040061"/>
            <a:ext cx="5487260" cy="3200401"/>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lnSpc>
                <a:spcPct val="90000"/>
              </a:lnSpc>
              <a:spcBef>
                <a:spcPct val="0"/>
              </a:spcBef>
              <a:spcAft>
                <a:spcPct val="0"/>
              </a:spcAft>
            </a:pPr>
            <a:r>
              <a:rPr lang="nb-NO" sz="3600" dirty="0" smtClean="0">
                <a:solidFill>
                  <a:schemeClr val="bg1"/>
                </a:solidFill>
                <a:ea typeface="Segoe UI" pitchFamily="34" charset="0"/>
                <a:cs typeface="Segoe UI" pitchFamily="34" charset="0"/>
              </a:rPr>
              <a:t>SharePoint 2013</a:t>
            </a:r>
            <a:endParaRPr lang="en-US" sz="3600" dirty="0" smtClean="0">
              <a:solidFill>
                <a:schemeClr val="bg1"/>
              </a:solidFill>
              <a:ea typeface="Segoe UI" pitchFamily="34" charset="0"/>
              <a:cs typeface="Segoe UI" pitchFamily="34" charset="0"/>
            </a:endParaRPr>
          </a:p>
          <a:p>
            <a:pPr defTabSz="932472" fontAlgn="base">
              <a:lnSpc>
                <a:spcPct val="90000"/>
              </a:lnSpc>
              <a:spcBef>
                <a:spcPct val="0"/>
              </a:spcBef>
              <a:spcAft>
                <a:spcPct val="0"/>
              </a:spcAft>
            </a:pPr>
            <a:endParaRPr lang="en-US" dirty="0" smtClean="0">
              <a:solidFill>
                <a:schemeClr val="bg1"/>
              </a:solidFill>
              <a:ea typeface="Segoe UI" pitchFamily="34" charset="0"/>
              <a:cs typeface="Segoe UI" pitchFamily="34" charset="0"/>
            </a:endParaRPr>
          </a:p>
          <a:p>
            <a:pPr defTabSz="932472" fontAlgn="base">
              <a:lnSpc>
                <a:spcPct val="90000"/>
              </a:lnSpc>
              <a:spcBef>
                <a:spcPct val="0"/>
              </a:spcBef>
              <a:spcAft>
                <a:spcPct val="0"/>
              </a:spcAft>
            </a:pPr>
            <a:r>
              <a:rPr lang="en-US" dirty="0" smtClean="0">
                <a:solidFill>
                  <a:schemeClr val="bg1"/>
                </a:solidFill>
                <a:ea typeface="Segoe UI" pitchFamily="34" charset="0"/>
                <a:cs typeface="Segoe UI" pitchFamily="34" charset="0"/>
              </a:rPr>
              <a:t>Deep Link Extraction</a:t>
            </a:r>
          </a:p>
          <a:p>
            <a:pPr defTabSz="932472" fontAlgn="base">
              <a:lnSpc>
                <a:spcPct val="90000"/>
              </a:lnSpc>
              <a:spcBef>
                <a:spcPct val="0"/>
              </a:spcBef>
              <a:spcAft>
                <a:spcPct val="0"/>
              </a:spcAft>
            </a:pPr>
            <a:r>
              <a:rPr lang="nb-NO" dirty="0" smtClean="0">
                <a:solidFill>
                  <a:schemeClr val="bg1"/>
                </a:solidFill>
                <a:ea typeface="Segoe UI" pitchFamily="34" charset="0"/>
                <a:cs typeface="Segoe UI" pitchFamily="34" charset="0"/>
              </a:rPr>
              <a:t>Smart Metadata Extraction</a:t>
            </a:r>
          </a:p>
          <a:p>
            <a:pPr defTabSz="932472" fontAlgn="base">
              <a:lnSpc>
                <a:spcPct val="90000"/>
              </a:lnSpc>
              <a:spcBef>
                <a:spcPct val="0"/>
              </a:spcBef>
              <a:spcAft>
                <a:spcPct val="0"/>
              </a:spcAft>
            </a:pPr>
            <a:r>
              <a:rPr lang="nb-NO" dirty="0" smtClean="0">
                <a:solidFill>
                  <a:schemeClr val="bg1"/>
                </a:solidFill>
                <a:ea typeface="Segoe UI" pitchFamily="34" charset="0"/>
                <a:cs typeface="Segoe UI" pitchFamily="34" charset="0"/>
              </a:rPr>
              <a:t>People Search</a:t>
            </a:r>
            <a:endParaRPr lang="nb-NO" dirty="0">
              <a:solidFill>
                <a:schemeClr val="bg1"/>
              </a:solidFill>
              <a:ea typeface="Segoe UI" pitchFamily="34" charset="0"/>
              <a:cs typeface="Segoe UI" pitchFamily="34" charset="0"/>
            </a:endParaRPr>
          </a:p>
          <a:p>
            <a:pPr defTabSz="932472" fontAlgn="base">
              <a:lnSpc>
                <a:spcPct val="90000"/>
              </a:lnSpc>
              <a:spcBef>
                <a:spcPct val="0"/>
              </a:spcBef>
              <a:spcAft>
                <a:spcPct val="0"/>
              </a:spcAft>
            </a:pPr>
            <a:r>
              <a:rPr lang="nb-NO" dirty="0" smtClean="0">
                <a:solidFill>
                  <a:schemeClr val="bg1"/>
                </a:solidFill>
                <a:ea typeface="Segoe UI" pitchFamily="34" charset="0"/>
                <a:cs typeface="Segoe UI" pitchFamily="34" charset="0"/>
              </a:rPr>
              <a:t>Document Parsing (incl. PDF, Office 2013 formats)</a:t>
            </a:r>
          </a:p>
          <a:p>
            <a:pPr defTabSz="932472" fontAlgn="base">
              <a:lnSpc>
                <a:spcPct val="90000"/>
              </a:lnSpc>
              <a:spcBef>
                <a:spcPct val="0"/>
              </a:spcBef>
              <a:spcAft>
                <a:spcPct val="0"/>
              </a:spcAft>
            </a:pPr>
            <a:r>
              <a:rPr lang="nb-NO" dirty="0" smtClean="0">
                <a:solidFill>
                  <a:schemeClr val="bg1"/>
                </a:solidFill>
                <a:ea typeface="Segoe UI" pitchFamily="34" charset="0"/>
                <a:cs typeface="Segoe UI" pitchFamily="34" charset="0"/>
              </a:rPr>
              <a:t>Extensibility OnPremise</a:t>
            </a:r>
          </a:p>
          <a:p>
            <a:pPr defTabSz="932472" fontAlgn="base">
              <a:lnSpc>
                <a:spcPct val="90000"/>
              </a:lnSpc>
              <a:spcBef>
                <a:spcPct val="0"/>
              </a:spcBef>
              <a:spcAft>
                <a:spcPct val="0"/>
              </a:spcAft>
            </a:pPr>
            <a:r>
              <a:rPr lang="nb-NO" dirty="0">
                <a:solidFill>
                  <a:schemeClr val="bg1"/>
                </a:solidFill>
                <a:ea typeface="Segoe UI" pitchFamily="34" charset="0"/>
                <a:cs typeface="Segoe UI" pitchFamily="34" charset="0"/>
              </a:rPr>
              <a:t>	</a:t>
            </a:r>
            <a:r>
              <a:rPr lang="nb-NO" i="1" dirty="0" smtClean="0">
                <a:solidFill>
                  <a:schemeClr val="bg1"/>
                </a:solidFill>
                <a:ea typeface="Segoe UI" pitchFamily="34" charset="0"/>
                <a:cs typeface="Segoe UI" pitchFamily="34" charset="0"/>
              </a:rPr>
              <a:t>Content Enrichment web service</a:t>
            </a:r>
          </a:p>
          <a:p>
            <a:pPr defTabSz="932472" fontAlgn="base">
              <a:lnSpc>
                <a:spcPct val="90000"/>
              </a:lnSpc>
              <a:spcBef>
                <a:spcPct val="0"/>
              </a:spcBef>
              <a:spcAft>
                <a:spcPct val="0"/>
              </a:spcAft>
            </a:pPr>
            <a:r>
              <a:rPr lang="nb-NO" i="1" dirty="0" smtClean="0">
                <a:solidFill>
                  <a:schemeClr val="bg1"/>
                </a:solidFill>
                <a:ea typeface="Segoe UI" pitchFamily="34" charset="0"/>
                <a:cs typeface="Segoe UI" pitchFamily="34" charset="0"/>
              </a:rPr>
              <a:t>	Entity Extractors</a:t>
            </a:r>
          </a:p>
          <a:p>
            <a:pPr defTabSz="932472" fontAlgn="base">
              <a:lnSpc>
                <a:spcPct val="90000"/>
              </a:lnSpc>
              <a:spcBef>
                <a:spcPct val="0"/>
              </a:spcBef>
              <a:spcAft>
                <a:spcPct val="0"/>
              </a:spcAft>
            </a:pPr>
            <a:r>
              <a:rPr lang="nb-NO" i="1" dirty="0" smtClean="0">
                <a:solidFill>
                  <a:schemeClr val="bg1"/>
                </a:solidFill>
                <a:ea typeface="Segoe UI" pitchFamily="34" charset="0"/>
                <a:cs typeface="Segoe UI" pitchFamily="34" charset="0"/>
              </a:rPr>
              <a:t>	Custom word-breakers</a:t>
            </a:r>
          </a:p>
          <a:p>
            <a:pPr defTabSz="932472" fontAlgn="base">
              <a:lnSpc>
                <a:spcPct val="90000"/>
              </a:lnSpc>
              <a:spcBef>
                <a:spcPct val="0"/>
              </a:spcBef>
              <a:spcAft>
                <a:spcPct val="0"/>
              </a:spcAft>
            </a:pPr>
            <a:r>
              <a:rPr lang="nb-NO" i="1" dirty="0" smtClean="0">
                <a:solidFill>
                  <a:schemeClr val="bg1"/>
                </a:solidFill>
                <a:ea typeface="Segoe UI" pitchFamily="34" charset="0"/>
                <a:cs typeface="Segoe UI" pitchFamily="34" charset="0"/>
              </a:rPr>
              <a:t>	Custom IFilters</a:t>
            </a:r>
            <a:endParaRPr lang="nb-NO" i="1" dirty="0">
              <a:solidFill>
                <a:schemeClr val="bg1"/>
              </a:solidFill>
              <a:ea typeface="Segoe UI" pitchFamily="34" charset="0"/>
              <a:cs typeface="Segoe UI" pitchFamily="34" charset="0"/>
            </a:endParaRPr>
          </a:p>
          <a:p>
            <a:pPr defTabSz="932472" fontAlgn="base">
              <a:lnSpc>
                <a:spcPct val="90000"/>
              </a:lnSpc>
              <a:spcBef>
                <a:spcPct val="0"/>
              </a:spcBef>
              <a:spcAft>
                <a:spcPct val="0"/>
              </a:spcAft>
            </a:pPr>
            <a:endParaRPr lang="en-US" dirty="0" smtClean="0">
              <a:gradFill>
                <a:gsLst>
                  <a:gs pos="0">
                    <a:srgbClr val="FFFFFF"/>
                  </a:gs>
                  <a:gs pos="100000">
                    <a:srgbClr val="FFFFFF"/>
                  </a:gs>
                </a:gsLst>
                <a:lin ang="5400000" scaled="0"/>
              </a:gradFill>
              <a:ea typeface="Segoe UI" pitchFamily="34" charset="0"/>
              <a:cs typeface="Segoe UI" pitchFamily="34" charset="0"/>
            </a:endParaRPr>
          </a:p>
        </p:txBody>
      </p:sp>
      <p:sp>
        <p:nvSpPr>
          <p:cNvPr id="29" name="Rectangle 28"/>
          <p:cNvSpPr/>
          <p:nvPr/>
        </p:nvSpPr>
        <p:spPr bwMode="auto">
          <a:xfrm>
            <a:off x="275768" y="3042489"/>
            <a:ext cx="2742957" cy="1597772"/>
          </a:xfrm>
          <a:prstGeom prst="rect">
            <a:avLst/>
          </a:prstGeom>
          <a:solidFill>
            <a:schemeClr val="accent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3736" tIns="146304" rIns="173736" bIns="146304" numCol="1" spcCol="0" rtlCol="0" fromWordArt="0" anchor="t" anchorCtr="0" forceAA="0" compatLnSpc="1">
            <a:prstTxWarp prst="textNoShape">
              <a:avLst/>
            </a:prstTxWarp>
            <a:noAutofit/>
          </a:bodyPr>
          <a:lstStyle/>
          <a:p>
            <a:pPr defTabSz="932472" fontAlgn="base">
              <a:spcBef>
                <a:spcPct val="0"/>
              </a:spcBef>
              <a:spcAft>
                <a:spcPct val="0"/>
              </a:spcAft>
            </a:pPr>
            <a:r>
              <a:rPr lang="en-US" dirty="0" smtClean="0">
                <a:solidFill>
                  <a:schemeClr val="bg1"/>
                </a:solidFill>
                <a:ea typeface="Segoe UI" pitchFamily="34" charset="0"/>
                <a:cs typeface="Segoe UI" pitchFamily="34" charset="0"/>
              </a:rPr>
              <a:t>SharePoint Server 2010</a:t>
            </a:r>
          </a:p>
          <a:p>
            <a:pPr defTabSz="932472" fontAlgn="base">
              <a:spcBef>
                <a:spcPct val="0"/>
              </a:spcBef>
              <a:spcAft>
                <a:spcPct val="0"/>
              </a:spcAft>
            </a:pPr>
            <a:endParaRPr lang="nb-NO" dirty="0">
              <a:solidFill>
                <a:schemeClr val="bg1"/>
              </a:solidFill>
              <a:ea typeface="Segoe UI" pitchFamily="34" charset="0"/>
              <a:cs typeface="Segoe UI" pitchFamily="34" charset="0"/>
            </a:endParaRPr>
          </a:p>
          <a:p>
            <a:pPr defTabSz="932472" fontAlgn="base">
              <a:spcBef>
                <a:spcPct val="0"/>
              </a:spcBef>
              <a:spcAft>
                <a:spcPct val="0"/>
              </a:spcAft>
            </a:pPr>
            <a:endParaRPr lang="nb-NO" dirty="0">
              <a:solidFill>
                <a:schemeClr val="bg1"/>
              </a:solidFill>
              <a:ea typeface="Segoe UI" pitchFamily="34" charset="0"/>
              <a:cs typeface="Segoe UI" pitchFamily="34" charset="0"/>
            </a:endParaRPr>
          </a:p>
          <a:p>
            <a:pPr defTabSz="932472" fontAlgn="base">
              <a:spcBef>
                <a:spcPct val="0"/>
              </a:spcBef>
              <a:spcAft>
                <a:spcPct val="0"/>
              </a:spcAft>
            </a:pPr>
            <a:r>
              <a:rPr lang="nb-NO" dirty="0">
                <a:solidFill>
                  <a:schemeClr val="bg1"/>
                </a:solidFill>
                <a:ea typeface="Segoe UI" pitchFamily="34" charset="0"/>
                <a:cs typeface="Segoe UI" pitchFamily="34" charset="0"/>
              </a:rPr>
              <a:t>«Easy to manage»</a:t>
            </a:r>
            <a:endParaRPr lang="en-US" dirty="0">
              <a:solidFill>
                <a:schemeClr val="bg1"/>
              </a:solidFill>
              <a:ea typeface="Segoe UI" pitchFamily="34" charset="0"/>
              <a:cs typeface="Segoe UI" pitchFamily="34" charset="0"/>
            </a:endParaRPr>
          </a:p>
          <a:p>
            <a:pPr defTabSz="932472" fontAlgn="base">
              <a:spcBef>
                <a:spcPct val="0"/>
              </a:spcBef>
              <a:spcAft>
                <a:spcPct val="0"/>
              </a:spcAft>
            </a:pPr>
            <a:endParaRPr lang="nb-NO" dirty="0">
              <a:gradFill>
                <a:gsLst>
                  <a:gs pos="0">
                    <a:srgbClr val="FFFFFF"/>
                  </a:gs>
                  <a:gs pos="100000">
                    <a:srgbClr val="FFFFFF"/>
                  </a:gs>
                </a:gsLst>
                <a:lin ang="5400000" scaled="0"/>
              </a:gradFill>
              <a:ea typeface="Segoe UI" pitchFamily="34" charset="0"/>
              <a:cs typeface="Segoe UI" pitchFamily="34" charset="0"/>
            </a:endParaRPr>
          </a:p>
          <a:p>
            <a:pPr defTabSz="932472" fontAlgn="base">
              <a:spcBef>
                <a:spcPct val="0"/>
              </a:spcBef>
              <a:spcAft>
                <a:spcPct val="0"/>
              </a:spcAft>
            </a:pPr>
            <a:endParaRPr lang="nb-NO" dirty="0">
              <a:gradFill>
                <a:gsLst>
                  <a:gs pos="0">
                    <a:srgbClr val="FFFFFF"/>
                  </a:gs>
                  <a:gs pos="100000">
                    <a:srgbClr val="FFFFFF"/>
                  </a:gs>
                </a:gsLst>
                <a:lin ang="5400000" scaled="0"/>
              </a:gradFill>
              <a:ea typeface="Segoe UI" pitchFamily="34" charset="0"/>
              <a:cs typeface="Segoe UI" pitchFamily="34" charset="0"/>
            </a:endParaRPr>
          </a:p>
          <a:p>
            <a:pPr defTabSz="932472" fontAlgn="base">
              <a:spcBef>
                <a:spcPct val="0"/>
              </a:spcBef>
              <a:spcAft>
                <a:spcPct val="0"/>
              </a:spcAft>
            </a:pPr>
            <a:endParaRPr lang="en-US" dirty="0" smtClean="0">
              <a:gradFill>
                <a:gsLst>
                  <a:gs pos="0">
                    <a:srgbClr val="FFFFFF"/>
                  </a:gs>
                  <a:gs pos="100000">
                    <a:srgbClr val="FFFFFF"/>
                  </a:gs>
                </a:gsLst>
                <a:lin ang="5400000" scaled="0"/>
              </a:gradFill>
              <a:ea typeface="Segoe UI" pitchFamily="34" charset="0"/>
              <a:cs typeface="Segoe UI" pitchFamily="34" charset="0"/>
            </a:endParaRPr>
          </a:p>
          <a:p>
            <a:pPr defTabSz="932472" fontAlgn="base">
              <a:spcBef>
                <a:spcPct val="0"/>
              </a:spcBef>
              <a:spcAft>
                <a:spcPct val="0"/>
              </a:spcAft>
            </a:pPr>
            <a:endParaRPr lang="nb-NO" dirty="0" smtClean="0">
              <a:gradFill>
                <a:gsLst>
                  <a:gs pos="0">
                    <a:srgbClr val="FFFFFF"/>
                  </a:gs>
                  <a:gs pos="100000">
                    <a:srgbClr val="FFFFFF"/>
                  </a:gs>
                </a:gsLst>
                <a:lin ang="5400000" scaled="0"/>
              </a:gradFill>
              <a:ea typeface="Segoe UI" pitchFamily="34" charset="0"/>
              <a:cs typeface="Segoe UI" pitchFamily="34" charset="0"/>
            </a:endParaRPr>
          </a:p>
        </p:txBody>
      </p:sp>
      <p:sp>
        <p:nvSpPr>
          <p:cNvPr id="31" name="Rectangle 30"/>
          <p:cNvSpPr/>
          <p:nvPr/>
        </p:nvSpPr>
        <p:spPr bwMode="auto">
          <a:xfrm>
            <a:off x="274180" y="4637834"/>
            <a:ext cx="2744545" cy="1605055"/>
          </a:xfrm>
          <a:prstGeom prst="rect">
            <a:avLst/>
          </a:prstGeom>
          <a:solidFill>
            <a:schemeClr val="accent3"/>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spcBef>
                <a:spcPct val="0"/>
              </a:spcBef>
              <a:spcAft>
                <a:spcPct val="0"/>
              </a:spcAft>
            </a:pPr>
            <a:r>
              <a:rPr lang="en-US" dirty="0" smtClean="0">
                <a:solidFill>
                  <a:schemeClr val="bg1"/>
                </a:solidFill>
                <a:ea typeface="Segoe UI" pitchFamily="34" charset="0"/>
                <a:cs typeface="Segoe UI" pitchFamily="34" charset="0"/>
              </a:rPr>
              <a:t>Fast Search for SharePoint 2010</a:t>
            </a:r>
          </a:p>
          <a:p>
            <a:pPr defTabSz="932472" fontAlgn="base">
              <a:spcBef>
                <a:spcPct val="0"/>
              </a:spcBef>
              <a:spcAft>
                <a:spcPct val="0"/>
              </a:spcAft>
            </a:pPr>
            <a:endParaRPr lang="en-US" dirty="0" smtClean="0">
              <a:solidFill>
                <a:schemeClr val="bg1"/>
              </a:solidFill>
              <a:ea typeface="Segoe UI" pitchFamily="34" charset="0"/>
              <a:cs typeface="Segoe UI" pitchFamily="34" charset="0"/>
            </a:endParaRPr>
          </a:p>
          <a:p>
            <a:pPr defTabSz="932472" fontAlgn="base">
              <a:spcBef>
                <a:spcPct val="0"/>
              </a:spcBef>
              <a:spcAft>
                <a:spcPct val="0"/>
              </a:spcAft>
            </a:pPr>
            <a:r>
              <a:rPr lang="nb-NO" dirty="0">
                <a:solidFill>
                  <a:schemeClr val="bg1"/>
                </a:solidFill>
                <a:ea typeface="Segoe UI" pitchFamily="34" charset="0"/>
                <a:cs typeface="Segoe UI" pitchFamily="34" charset="0"/>
              </a:rPr>
              <a:t>«Extensible and scalable</a:t>
            </a:r>
            <a:r>
              <a:rPr lang="nb-NO" dirty="0" smtClean="0">
                <a:solidFill>
                  <a:schemeClr val="bg1"/>
                </a:solidFill>
                <a:ea typeface="Segoe UI" pitchFamily="34" charset="0"/>
                <a:cs typeface="Segoe UI" pitchFamily="34" charset="0"/>
              </a:rPr>
              <a:t>»</a:t>
            </a:r>
            <a:endParaRPr lang="en-US" dirty="0">
              <a:solidFill>
                <a:schemeClr val="bg1"/>
              </a:solidFill>
              <a:ea typeface="Segoe UI" pitchFamily="34" charset="0"/>
              <a:cs typeface="Segoe UI" pitchFamily="34" charset="0"/>
            </a:endParaRPr>
          </a:p>
        </p:txBody>
      </p:sp>
      <p:sp>
        <p:nvSpPr>
          <p:cNvPr id="13" name="TextBox 12"/>
          <p:cNvSpPr txBox="1"/>
          <p:nvPr/>
        </p:nvSpPr>
        <p:spPr>
          <a:xfrm>
            <a:off x="273779" y="1211264"/>
            <a:ext cx="9297258" cy="1828800"/>
          </a:xfrm>
          <a:prstGeom prst="rect">
            <a:avLst/>
          </a:prstGeom>
          <a:noFill/>
        </p:spPr>
        <p:txBody>
          <a:bodyPr wrap="square" lIns="182880" tIns="146304" rIns="182880" bIns="146304" rtlCol="0">
            <a:noAutofit/>
          </a:bodyPr>
          <a:lstStyle/>
          <a:p>
            <a:pPr>
              <a:lnSpc>
                <a:spcPct val="90000"/>
              </a:lnSpc>
              <a:spcAft>
                <a:spcPts val="400"/>
              </a:spcAft>
            </a:pPr>
            <a:endParaRPr lang="en-US" sz="2400" dirty="0" smtClean="0">
              <a:gradFill>
                <a:gsLst>
                  <a:gs pos="1250">
                    <a:schemeClr val="tx1"/>
                  </a:gs>
                  <a:gs pos="99000">
                    <a:schemeClr val="tx1"/>
                  </a:gs>
                </a:gsLst>
                <a:lin ang="5400000" scaled="0"/>
              </a:gradFill>
            </a:endParaRPr>
          </a:p>
          <a:p>
            <a:pPr>
              <a:lnSpc>
                <a:spcPct val="90000"/>
              </a:lnSpc>
              <a:spcAft>
                <a:spcPts val="400"/>
              </a:spcAft>
            </a:pPr>
            <a:r>
              <a:rPr lang="en-US" sz="2400" dirty="0" smtClean="0">
                <a:gradFill>
                  <a:gsLst>
                    <a:gs pos="1250">
                      <a:schemeClr val="tx1"/>
                    </a:gs>
                    <a:gs pos="99000">
                      <a:schemeClr val="tx1"/>
                    </a:gs>
                  </a:gsLst>
                  <a:lin ang="5400000" scaled="0"/>
                </a:gradFill>
              </a:rPr>
              <a:t>Combines the best capabilities from previous versions</a:t>
            </a:r>
          </a:p>
          <a:p>
            <a:pPr>
              <a:lnSpc>
                <a:spcPct val="90000"/>
              </a:lnSpc>
              <a:spcAft>
                <a:spcPts val="400"/>
              </a:spcAft>
            </a:pPr>
            <a:r>
              <a:rPr lang="en-US" sz="2400" dirty="0" smtClean="0">
                <a:gradFill>
                  <a:gsLst>
                    <a:gs pos="1250">
                      <a:schemeClr val="tx1"/>
                    </a:gs>
                    <a:gs pos="99000">
                      <a:schemeClr val="tx1"/>
                    </a:gs>
                  </a:gsLst>
                  <a:lin ang="5400000" scaled="0"/>
                </a:gradFill>
              </a:rPr>
              <a:t> </a:t>
            </a:r>
          </a:p>
        </p:txBody>
      </p:sp>
      <p:cxnSp>
        <p:nvCxnSpPr>
          <p:cNvPr id="6" name="Straight Connector 5"/>
          <p:cNvCxnSpPr/>
          <p:nvPr/>
        </p:nvCxnSpPr>
        <p:spPr>
          <a:xfrm>
            <a:off x="663196" y="5717508"/>
            <a:ext cx="0" cy="182880"/>
          </a:xfrm>
          <a:prstGeom prst="line">
            <a:avLst/>
          </a:prstGeom>
          <a:ln>
            <a:solidFill>
              <a:schemeClr val="tx1"/>
            </a:solidFill>
            <a:headEnd type="none"/>
            <a:tailEnd type="none"/>
          </a:ln>
        </p:spPr>
        <p:style>
          <a:lnRef idx="1">
            <a:schemeClr val="accent1"/>
          </a:lnRef>
          <a:fillRef idx="0">
            <a:schemeClr val="accent1"/>
          </a:fillRef>
          <a:effectRef idx="0">
            <a:schemeClr val="accent1"/>
          </a:effectRef>
          <a:fontRef idx="minor">
            <a:schemeClr val="tx1"/>
          </a:fontRef>
        </p:style>
      </p:cxnSp>
      <p:sp>
        <p:nvSpPr>
          <p:cNvPr id="14" name="Rectangle 13"/>
          <p:cNvSpPr/>
          <p:nvPr/>
        </p:nvSpPr>
        <p:spPr bwMode="auto">
          <a:xfrm>
            <a:off x="8503378" y="3035206"/>
            <a:ext cx="2744060" cy="3205256"/>
          </a:xfrm>
          <a:prstGeom prst="rect">
            <a:avLst/>
          </a:prstGeom>
          <a:solidFill>
            <a:schemeClr val="accent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lnSpc>
                <a:spcPct val="90000"/>
              </a:lnSpc>
              <a:spcBef>
                <a:spcPct val="0"/>
              </a:spcBef>
              <a:spcAft>
                <a:spcPct val="0"/>
              </a:spcAft>
            </a:pPr>
            <a:r>
              <a:rPr lang="nb-NO" dirty="0" smtClean="0">
                <a:solidFill>
                  <a:schemeClr val="bg1"/>
                </a:solidFill>
                <a:ea typeface="Segoe UI" pitchFamily="34" charset="0"/>
                <a:cs typeface="Segoe UI" pitchFamily="34" charset="0"/>
              </a:rPr>
              <a:t>Make better decisions</a:t>
            </a:r>
          </a:p>
          <a:p>
            <a:pPr defTabSz="932472" fontAlgn="base">
              <a:lnSpc>
                <a:spcPct val="90000"/>
              </a:lnSpc>
              <a:spcBef>
                <a:spcPct val="0"/>
              </a:spcBef>
              <a:spcAft>
                <a:spcPct val="0"/>
              </a:spcAft>
            </a:pPr>
            <a:endParaRPr lang="nb-NO" dirty="0">
              <a:solidFill>
                <a:schemeClr val="bg1"/>
              </a:solidFill>
              <a:ea typeface="Segoe UI" pitchFamily="34" charset="0"/>
              <a:cs typeface="Segoe UI" pitchFamily="34" charset="0"/>
            </a:endParaRPr>
          </a:p>
          <a:p>
            <a:pPr defTabSz="932472" fontAlgn="base">
              <a:lnSpc>
                <a:spcPct val="90000"/>
              </a:lnSpc>
              <a:spcBef>
                <a:spcPct val="0"/>
              </a:spcBef>
              <a:spcAft>
                <a:spcPct val="0"/>
              </a:spcAft>
            </a:pPr>
            <a:r>
              <a:rPr lang="nb-NO" dirty="0" smtClean="0">
                <a:solidFill>
                  <a:schemeClr val="bg1"/>
                </a:solidFill>
                <a:ea typeface="Segoe UI" pitchFamily="34" charset="0"/>
                <a:cs typeface="Segoe UI" pitchFamily="34" charset="0"/>
              </a:rPr>
              <a:t>Protect your business</a:t>
            </a:r>
          </a:p>
          <a:p>
            <a:pPr defTabSz="932472" fontAlgn="base">
              <a:lnSpc>
                <a:spcPct val="90000"/>
              </a:lnSpc>
              <a:spcBef>
                <a:spcPct val="0"/>
              </a:spcBef>
              <a:spcAft>
                <a:spcPct val="0"/>
              </a:spcAft>
            </a:pPr>
            <a:endParaRPr lang="nb-NO" dirty="0">
              <a:solidFill>
                <a:schemeClr val="bg1"/>
              </a:solidFill>
              <a:ea typeface="Segoe UI" pitchFamily="34" charset="0"/>
              <a:cs typeface="Segoe UI" pitchFamily="34" charset="0"/>
            </a:endParaRPr>
          </a:p>
          <a:p>
            <a:pPr defTabSz="932472" fontAlgn="base">
              <a:lnSpc>
                <a:spcPct val="90000"/>
              </a:lnSpc>
              <a:spcBef>
                <a:spcPct val="0"/>
              </a:spcBef>
              <a:spcAft>
                <a:spcPct val="0"/>
              </a:spcAft>
            </a:pPr>
            <a:r>
              <a:rPr lang="nb-NO" dirty="0" smtClean="0">
                <a:solidFill>
                  <a:schemeClr val="bg1"/>
                </a:solidFill>
                <a:ea typeface="Segoe UI" pitchFamily="34" charset="0"/>
                <a:cs typeface="Segoe UI" pitchFamily="34" charset="0"/>
              </a:rPr>
              <a:t>Easier to manage than ever before</a:t>
            </a:r>
          </a:p>
          <a:p>
            <a:pPr defTabSz="932472" fontAlgn="base">
              <a:lnSpc>
                <a:spcPct val="90000"/>
              </a:lnSpc>
              <a:spcBef>
                <a:spcPct val="0"/>
              </a:spcBef>
              <a:spcAft>
                <a:spcPct val="0"/>
              </a:spcAft>
            </a:pPr>
            <a:endParaRPr lang="nb-NO" dirty="0">
              <a:solidFill>
                <a:schemeClr val="bg1"/>
              </a:solidFill>
              <a:ea typeface="Segoe UI" pitchFamily="34" charset="0"/>
              <a:cs typeface="Segoe UI" pitchFamily="34" charset="0"/>
            </a:endParaRPr>
          </a:p>
          <a:p>
            <a:pPr defTabSz="932472" fontAlgn="base">
              <a:lnSpc>
                <a:spcPct val="90000"/>
              </a:lnSpc>
              <a:spcBef>
                <a:spcPct val="0"/>
              </a:spcBef>
              <a:spcAft>
                <a:spcPct val="0"/>
              </a:spcAft>
            </a:pPr>
            <a:r>
              <a:rPr lang="nb-NO" dirty="0" smtClean="0">
                <a:solidFill>
                  <a:schemeClr val="bg1"/>
                </a:solidFill>
                <a:ea typeface="Segoe UI" pitchFamily="34" charset="0"/>
                <a:cs typeface="Segoe UI" pitchFamily="34" charset="0"/>
              </a:rPr>
              <a:t>Grow your business online</a:t>
            </a:r>
            <a:endParaRPr lang="en-US" dirty="0" smtClean="0">
              <a:solidFill>
                <a:schemeClr val="bg1"/>
              </a:solidFill>
              <a:ea typeface="Segoe UI" pitchFamily="34" charset="0"/>
              <a:cs typeface="Segoe UI" pitchFamily="34" charset="0"/>
            </a:endParaRPr>
          </a:p>
        </p:txBody>
      </p:sp>
    </p:spTree>
    <p:extLst>
      <p:ext uri="{BB962C8B-B14F-4D97-AF65-F5344CB8AC3E}">
        <p14:creationId xmlns:p14="http://schemas.microsoft.com/office/powerpoint/2010/main" val="29628617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bwMode="auto">
          <a:xfrm>
            <a:off x="350837" y="2582862"/>
            <a:ext cx="2744060" cy="3205256"/>
          </a:xfrm>
          <a:prstGeom prst="rect">
            <a:avLst/>
          </a:prstGeom>
          <a:solidFill>
            <a:schemeClr val="accent1">
              <a:lumMod val="7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lnSpc>
                <a:spcPct val="90000"/>
              </a:lnSpc>
              <a:spcBef>
                <a:spcPct val="0"/>
              </a:spcBef>
              <a:spcAft>
                <a:spcPct val="0"/>
              </a:spcAft>
            </a:pPr>
            <a:endParaRPr lang="nb-NO" sz="1400" dirty="0" smtClean="0">
              <a:solidFill>
                <a:schemeClr val="bg1"/>
              </a:solidFill>
              <a:ea typeface="Segoe UI" pitchFamily="34" charset="0"/>
              <a:cs typeface="Segoe UI" pitchFamily="34" charset="0"/>
            </a:endParaRPr>
          </a:p>
          <a:p>
            <a:pPr defTabSz="932472" fontAlgn="base">
              <a:lnSpc>
                <a:spcPct val="90000"/>
              </a:lnSpc>
              <a:spcBef>
                <a:spcPct val="0"/>
              </a:spcBef>
              <a:spcAft>
                <a:spcPct val="0"/>
              </a:spcAft>
            </a:pPr>
            <a:endParaRPr lang="nb-NO" sz="1400" dirty="0">
              <a:solidFill>
                <a:schemeClr val="bg1"/>
              </a:solidFill>
              <a:ea typeface="Segoe UI" pitchFamily="34" charset="0"/>
              <a:cs typeface="Segoe UI" pitchFamily="34" charset="0"/>
            </a:endParaRPr>
          </a:p>
          <a:p>
            <a:pPr defTabSz="932472" fontAlgn="base">
              <a:lnSpc>
                <a:spcPct val="90000"/>
              </a:lnSpc>
              <a:spcBef>
                <a:spcPct val="0"/>
              </a:spcBef>
              <a:spcAft>
                <a:spcPct val="0"/>
              </a:spcAft>
            </a:pPr>
            <a:r>
              <a:rPr lang="nb-NO" sz="3200" dirty="0" smtClean="0">
                <a:solidFill>
                  <a:schemeClr val="bg1"/>
                </a:solidFill>
                <a:ea typeface="Segoe UI" pitchFamily="34" charset="0"/>
                <a:cs typeface="Segoe UI" pitchFamily="34" charset="0"/>
              </a:rPr>
              <a:t>Scenarios</a:t>
            </a:r>
            <a:endParaRPr lang="en-US" sz="3200" dirty="0" smtClean="0">
              <a:solidFill>
                <a:schemeClr val="bg1"/>
              </a:solidFill>
              <a:ea typeface="Segoe UI" pitchFamily="34" charset="0"/>
              <a:cs typeface="Segoe UI" pitchFamily="34" charset="0"/>
            </a:endParaRPr>
          </a:p>
        </p:txBody>
      </p:sp>
      <p:sp>
        <p:nvSpPr>
          <p:cNvPr id="4" name="Rectangle 3"/>
          <p:cNvSpPr/>
          <p:nvPr/>
        </p:nvSpPr>
        <p:spPr bwMode="auto">
          <a:xfrm>
            <a:off x="3169377" y="2582862"/>
            <a:ext cx="2744060" cy="3205256"/>
          </a:xfrm>
          <a:prstGeom prst="rect">
            <a:avLst/>
          </a:prstGeom>
          <a:solidFill>
            <a:schemeClr val="accent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lnSpc>
                <a:spcPct val="90000"/>
              </a:lnSpc>
              <a:spcBef>
                <a:spcPct val="0"/>
              </a:spcBef>
              <a:spcAft>
                <a:spcPct val="0"/>
              </a:spcAft>
            </a:pPr>
            <a:endParaRPr lang="nb-NO" sz="3200" dirty="0">
              <a:solidFill>
                <a:schemeClr val="bg1"/>
              </a:solidFill>
              <a:ea typeface="Segoe UI" pitchFamily="34" charset="0"/>
              <a:cs typeface="Segoe UI" pitchFamily="34" charset="0"/>
            </a:endParaRPr>
          </a:p>
          <a:p>
            <a:pPr defTabSz="932472" fontAlgn="base">
              <a:lnSpc>
                <a:spcPct val="90000"/>
              </a:lnSpc>
              <a:spcBef>
                <a:spcPct val="0"/>
              </a:spcBef>
              <a:spcAft>
                <a:spcPct val="0"/>
              </a:spcAft>
            </a:pPr>
            <a:r>
              <a:rPr lang="nb-NO" sz="3200" dirty="0" smtClean="0">
                <a:solidFill>
                  <a:schemeClr val="bg1"/>
                </a:solidFill>
                <a:ea typeface="Segoe UI" pitchFamily="34" charset="0"/>
                <a:cs typeface="Segoe UI" pitchFamily="34" charset="0"/>
              </a:rPr>
              <a:t>Behind the scenes</a:t>
            </a:r>
          </a:p>
          <a:p>
            <a:pPr defTabSz="932472" fontAlgn="base">
              <a:lnSpc>
                <a:spcPct val="90000"/>
              </a:lnSpc>
              <a:spcBef>
                <a:spcPct val="0"/>
              </a:spcBef>
              <a:spcAft>
                <a:spcPct val="0"/>
              </a:spcAft>
            </a:pPr>
            <a:endParaRPr lang="nb-NO" sz="3200" dirty="0">
              <a:solidFill>
                <a:schemeClr val="bg1"/>
              </a:solidFill>
              <a:ea typeface="Segoe UI" pitchFamily="34" charset="0"/>
              <a:cs typeface="Segoe UI" pitchFamily="34" charset="0"/>
            </a:endParaRPr>
          </a:p>
        </p:txBody>
      </p:sp>
      <p:sp>
        <p:nvSpPr>
          <p:cNvPr id="5" name="Rectangle 4"/>
          <p:cNvSpPr/>
          <p:nvPr/>
        </p:nvSpPr>
        <p:spPr bwMode="auto">
          <a:xfrm>
            <a:off x="5988777" y="2582862"/>
            <a:ext cx="2744060" cy="3205256"/>
          </a:xfrm>
          <a:prstGeom prst="rect">
            <a:avLst/>
          </a:prstGeom>
          <a:solidFill>
            <a:schemeClr val="accent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lnSpc>
                <a:spcPct val="90000"/>
              </a:lnSpc>
              <a:spcBef>
                <a:spcPct val="0"/>
              </a:spcBef>
              <a:spcAft>
                <a:spcPct val="0"/>
              </a:spcAft>
            </a:pPr>
            <a:endParaRPr lang="nb-NO" sz="3200" dirty="0" smtClean="0">
              <a:solidFill>
                <a:schemeClr val="bg1"/>
              </a:solidFill>
              <a:ea typeface="Segoe UI" pitchFamily="34" charset="0"/>
              <a:cs typeface="Segoe UI" pitchFamily="34" charset="0"/>
            </a:endParaRPr>
          </a:p>
          <a:p>
            <a:pPr defTabSz="932472" fontAlgn="base">
              <a:lnSpc>
                <a:spcPct val="90000"/>
              </a:lnSpc>
              <a:spcBef>
                <a:spcPct val="0"/>
              </a:spcBef>
              <a:spcAft>
                <a:spcPct val="0"/>
              </a:spcAft>
            </a:pPr>
            <a:r>
              <a:rPr lang="nb-NO" sz="3200" dirty="0" smtClean="0">
                <a:solidFill>
                  <a:schemeClr val="bg1"/>
                </a:solidFill>
                <a:ea typeface="Segoe UI" pitchFamily="34" charset="0"/>
                <a:cs typeface="Segoe UI" pitchFamily="34" charset="0"/>
              </a:rPr>
              <a:t>Extensibility at scale</a:t>
            </a:r>
            <a:endParaRPr lang="en-US" sz="3200" dirty="0" smtClean="0">
              <a:solidFill>
                <a:schemeClr val="bg1"/>
              </a:solidFill>
              <a:ea typeface="Segoe UI" pitchFamily="34" charset="0"/>
              <a:cs typeface="Segoe UI" pitchFamily="34" charset="0"/>
            </a:endParaRPr>
          </a:p>
        </p:txBody>
      </p:sp>
    </p:spTree>
    <p:extLst>
      <p:ext uri="{BB962C8B-B14F-4D97-AF65-F5344CB8AC3E}">
        <p14:creationId xmlns:p14="http://schemas.microsoft.com/office/powerpoint/2010/main" val="2394189033"/>
      </p:ext>
    </p:extLst>
  </p:cSld>
  <p:clrMapOvr>
    <a:masterClrMapping/>
  </p:clrMapOvr>
  <p:transition>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Smart Previews</a:t>
            </a:r>
            <a:endParaRPr lang="en-US" dirty="0"/>
          </a:p>
        </p:txBody>
      </p:sp>
      <p:sp>
        <p:nvSpPr>
          <p:cNvPr id="5" name="Text Placeholder 4"/>
          <p:cNvSpPr>
            <a:spLocks noGrp="1"/>
          </p:cNvSpPr>
          <p:nvPr>
            <p:ph type="body" sz="quarter" idx="12"/>
          </p:nvPr>
        </p:nvSpPr>
        <p:spPr/>
        <p:txBody>
          <a:bodyPr/>
          <a:lstStyle/>
          <a:p>
            <a:r>
              <a:rPr lang="nb-NO" dirty="0" smtClean="0"/>
              <a:t>Runar Olsen</a:t>
            </a:r>
            <a:endParaRPr lang="en-US" dirty="0"/>
          </a:p>
        </p:txBody>
      </p:sp>
    </p:spTree>
    <p:extLst>
      <p:ext uri="{BB962C8B-B14F-4D97-AF65-F5344CB8AC3E}">
        <p14:creationId xmlns:p14="http://schemas.microsoft.com/office/powerpoint/2010/main" val="41829540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Contoso Food</a:t>
            </a:r>
            <a:endParaRPr lang="en-US" dirty="0"/>
          </a:p>
        </p:txBody>
      </p:sp>
      <p:sp>
        <p:nvSpPr>
          <p:cNvPr id="5" name="Text Placeholder 4"/>
          <p:cNvSpPr>
            <a:spLocks noGrp="1"/>
          </p:cNvSpPr>
          <p:nvPr>
            <p:ph type="body" sz="quarter" idx="12"/>
          </p:nvPr>
        </p:nvSpPr>
        <p:spPr/>
        <p:txBody>
          <a:bodyPr/>
          <a:lstStyle/>
          <a:p>
            <a:r>
              <a:rPr lang="nb-NO" dirty="0" smtClean="0"/>
              <a:t>Runar Olsen</a:t>
            </a:r>
            <a:endParaRPr lang="en-US" dirty="0"/>
          </a:p>
        </p:txBody>
      </p:sp>
    </p:spTree>
    <p:extLst>
      <p:ext uri="{BB962C8B-B14F-4D97-AF65-F5344CB8AC3E}">
        <p14:creationId xmlns:p14="http://schemas.microsoft.com/office/powerpoint/2010/main" val="21256165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nb-NO" dirty="0" smtClean="0"/>
              <a:t>Community Search</a:t>
            </a:r>
            <a:endParaRPr lang="en-US" dirty="0"/>
          </a:p>
        </p:txBody>
      </p:sp>
      <p:sp>
        <p:nvSpPr>
          <p:cNvPr id="5" name="Text Placeholder 4"/>
          <p:cNvSpPr>
            <a:spLocks noGrp="1"/>
          </p:cNvSpPr>
          <p:nvPr>
            <p:ph type="body" sz="quarter" idx="12"/>
          </p:nvPr>
        </p:nvSpPr>
        <p:spPr/>
        <p:txBody>
          <a:bodyPr/>
          <a:lstStyle/>
          <a:p>
            <a:r>
              <a:rPr lang="nb-NO" dirty="0" smtClean="0"/>
              <a:t>Runar Olsen</a:t>
            </a:r>
            <a:endParaRPr lang="en-US" dirty="0"/>
          </a:p>
        </p:txBody>
      </p:sp>
    </p:spTree>
    <p:extLst>
      <p:ext uri="{BB962C8B-B14F-4D97-AF65-F5344CB8AC3E}">
        <p14:creationId xmlns:p14="http://schemas.microsoft.com/office/powerpoint/2010/main" val="21256165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theme/theme1.xml><?xml version="1.0" encoding="utf-8"?>
<a:theme xmlns:a="http://schemas.openxmlformats.org/drawingml/2006/main" name="SPC2012_SPC203">
  <a:themeElements>
    <a:clrScheme name="SPC2012 - Developer">
      <a:dk1>
        <a:srgbClr val="505050"/>
      </a:dk1>
      <a:lt1>
        <a:srgbClr val="FFFFFF"/>
      </a:lt1>
      <a:dk2>
        <a:srgbClr val="012654"/>
      </a:dk2>
      <a:lt2>
        <a:srgbClr val="00AEEF"/>
      </a:lt2>
      <a:accent1>
        <a:srgbClr val="00A651"/>
      </a:accent1>
      <a:accent2>
        <a:srgbClr val="F26522"/>
      </a:accent2>
      <a:accent3>
        <a:srgbClr val="BA141A"/>
      </a:accent3>
      <a:accent4>
        <a:srgbClr val="68217A"/>
      </a:accent4>
      <a:accent5>
        <a:srgbClr val="B4009E"/>
      </a:accent5>
      <a:accent6>
        <a:srgbClr val="008272"/>
      </a:accent6>
      <a:hlink>
        <a:srgbClr val="F26522"/>
      </a:hlink>
      <a:folHlink>
        <a:srgbClr val="F7A27A"/>
      </a:folHlink>
    </a:clrScheme>
    <a:fontScheme name="Custom 1">
      <a:majorFont>
        <a:latin typeface="Segoe UI Light"/>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a:noFill/>
          <a:headEnd type="none" w="med" len="med"/>
          <a:tailEnd type="none" w="med" len="med"/>
        </a:ln>
        <a:effectLst/>
      </a:spPr>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defPPr defTabSz="932472" fontAlgn="base">
          <a:lnSpc>
            <a:spcPct val="90000"/>
          </a:lnSpc>
          <a:spcBef>
            <a:spcPct val="0"/>
          </a:spcBef>
          <a:spcAft>
            <a:spcPct val="0"/>
          </a:spcAft>
          <a:defRPr sz="2400" dirty="0" err="1" smtClean="0">
            <a:gradFill>
              <a:gsLst>
                <a:gs pos="0">
                  <a:srgbClr val="FFFFFF"/>
                </a:gs>
                <a:gs pos="100000">
                  <a:srgbClr val="FFFFFF"/>
                </a:gs>
              </a:gsLst>
              <a:lin ang="5400000" scaled="0"/>
            </a:gradFill>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theme>
</file>

<file path=ppt/theme/theme2.xml><?xml version="1.0" encoding="utf-8"?>
<a:theme xmlns:a="http://schemas.openxmlformats.org/drawingml/2006/main" name="5-30072_SPC2012_Developer_Template_16x9_Light">
  <a:themeElements>
    <a:clrScheme name="SPC2012 - Developer">
      <a:dk1>
        <a:srgbClr val="505050"/>
      </a:dk1>
      <a:lt1>
        <a:srgbClr val="FFFFFF"/>
      </a:lt1>
      <a:dk2>
        <a:srgbClr val="012654"/>
      </a:dk2>
      <a:lt2>
        <a:srgbClr val="00AEEF"/>
      </a:lt2>
      <a:accent1>
        <a:srgbClr val="00A651"/>
      </a:accent1>
      <a:accent2>
        <a:srgbClr val="F26522"/>
      </a:accent2>
      <a:accent3>
        <a:srgbClr val="BA141A"/>
      </a:accent3>
      <a:accent4>
        <a:srgbClr val="68217A"/>
      </a:accent4>
      <a:accent5>
        <a:srgbClr val="B4009E"/>
      </a:accent5>
      <a:accent6>
        <a:srgbClr val="008272"/>
      </a:accent6>
      <a:hlink>
        <a:srgbClr val="F26522"/>
      </a:hlink>
      <a:folHlink>
        <a:srgbClr val="F7A27A"/>
      </a:folHlink>
    </a:clrScheme>
    <a:fontScheme name="Custom 1">
      <a:majorFont>
        <a:latin typeface="Segoe UI Light"/>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noFill/>
          <a:headEnd type="none" w="med" len="med"/>
          <a:tailEnd type="none" w="med" len="med"/>
        </a:ln>
      </a:spPr>
      <a:bodyPr vert="horz" wrap="square" lIns="0" tIns="46637" rIns="0" bIns="46637" numCol="1" rtlCol="0" anchor="ctr" anchorCtr="0" compatLnSpc="1">
        <a:prstTxWarp prst="textNoShape">
          <a:avLst/>
        </a:prstTxWarp>
      </a:bodyPr>
      <a:lstStyle>
        <a:defPPr algn="ctr" defTabSz="932472" fontAlgn="base">
          <a:spcBef>
            <a:spcPct val="0"/>
          </a:spcBef>
          <a:spcAft>
            <a:spcPct val="0"/>
          </a:spcAft>
          <a:defRPr sz="2000" dirty="0">
            <a:gradFill>
              <a:gsLst>
                <a:gs pos="0">
                  <a:srgbClr val="FFFFFF"/>
                </a:gs>
                <a:gs pos="100000">
                  <a:srgbClr val="FFFFFF"/>
                </a:gs>
              </a:gsLst>
              <a:lin ang="5400000" scaled="0"/>
            </a:gradFill>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TrackTaxHTField0 xmlns="2295e2e7-0eeb-498e-8716-217bb2ee6ee3">
      <Terms xmlns="http://schemas.microsoft.com/office/infopath/2007/PartnerControls"/>
    </TrackTaxHTField0>
    <CampaignTaxHTField0 xmlns="2295e2e7-0eeb-498e-8716-217bb2ee6ee3">
      <Terms xmlns="http://schemas.microsoft.com/office/infopath/2007/PartnerControls"/>
    </CampaignTaxHTField0>
    <Event_x0020_End_x0020_Date xmlns="2295e2e7-0eeb-498e-8716-217bb2ee6ee3">2012-11-15T08:00:00+00:00</Event_x0020_End_x0020_Date>
    <Event_x0020_Start_x0020_Date xmlns="2295e2e7-0eeb-498e-8716-217bb2ee6ee3">2012-11-12T08:00:00+00:00</Event_x0020_Start_x0020_Date>
    <MS_x0020_Speaker xmlns="2295e2e7-0eeb-498e-8716-217bb2ee6ee3">
      <UserInfo>
        <DisplayName/>
        <AccountId xsi:nil="true"/>
        <AccountType/>
      </UserInfo>
    </MS_x0020_Speaker>
    <External_x0020_Speaker xmlns="2295e2e7-0eeb-498e-8716-217bb2ee6ee3" xsi:nil="true"/>
    <Session_x0020_Code xmlns="2295e2e7-0eeb-498e-8716-217bb2ee6ee3">SPC203</Session_x0020_Code>
    <ProductTaxHTField0 xmlns="2295e2e7-0eeb-498e-8716-217bb2ee6ee3">
      <Terms xmlns="http://schemas.microsoft.com/office/infopath/2007/PartnerControls"/>
    </ProductTaxHTField0>
    <Presentation_x0020_Date xmlns="2295e2e7-0eeb-498e-8716-217bb2ee6ee3" xsi:nil="true"/>
    <Event_x0020_LocationTaxHTField0 xmlns="2295e2e7-0eeb-498e-8716-217bb2ee6ee3">
      <Terms xmlns="http://schemas.microsoft.com/office/infopath/2007/PartnerControls">
        <TermInfo xmlns="http://schemas.microsoft.com/office/infopath/2007/PartnerControls">
          <TermName xmlns="http://schemas.microsoft.com/office/infopath/2007/PartnerControls">Las Vegas</TermName>
          <TermId xmlns="http://schemas.microsoft.com/office/infopath/2007/PartnerControls">e731b1e0-234c-4781-a780-e65aa36c0b98</TermId>
        </TermInfo>
      </Terms>
    </Event_x0020_LocationTaxHTField0>
    <Event1TaxHTField0 xmlns="2295e2e7-0eeb-498e-8716-217bb2ee6ee3">
      <Terms xmlns="http://schemas.microsoft.com/office/infopath/2007/PartnerControls">
        <TermInfo xmlns="http://schemas.microsoft.com/office/infopath/2007/PartnerControls">
          <TermName xmlns="http://schemas.microsoft.com/office/infopath/2007/PartnerControls">Microsoft SharePoint Conference</TermName>
          <TermId xmlns="http://schemas.microsoft.com/office/infopath/2007/PartnerControls">a629e079-6b4e-41d1-9641-98de5e4410b7</TermId>
        </TermInfo>
      </Terms>
    </Event1TaxHTField0>
    <MS_x0020_Content_x0020_Owner xmlns="2295e2e7-0eeb-498e-8716-217bb2ee6ee3">
      <UserInfo>
        <DisplayName/>
        <AccountId xsi:nil="true"/>
        <AccountType/>
      </UserInfo>
    </MS_x0020_Content_x0020_Owner>
    <Event_x0020_VenueTaxHTField0 xmlns="2295e2e7-0eeb-498e-8716-217bb2ee6ee3">
      <Terms xmlns="http://schemas.microsoft.com/office/infopath/2007/PartnerControls">
        <TermInfo xmlns="http://schemas.microsoft.com/office/infopath/2007/PartnerControls">
          <TermName xmlns="http://schemas.microsoft.com/office/infopath/2007/PartnerControls">Mandalay Bay Resort and Casino</TermName>
          <TermId xmlns="http://schemas.microsoft.com/office/infopath/2007/PartnerControls">fc459485-1b13-4ce3-bfeb-ea2ace2bf8f6</TermId>
        </TermInfo>
      </Terms>
    </Event_x0020_VenueTaxHTField0>
    <TaxCatchAll xmlns="230e9df3-be65-4c73-a93b-d1236ebd677e">
      <Value>316</Value>
      <Value>282</Value>
      <Value>355</Value>
    </TaxCatchAll>
    <AudienceTaxHTField0 xmlns="2295e2e7-0eeb-498e-8716-217bb2ee6ee3">
      <Terms xmlns="http://schemas.microsoft.com/office/infopath/2007/PartnerControls"/>
    </AudienceTaxHTField0>
    <Speaker xmlns="032d541b-1b4e-4d91-93c7-b10533c52f73">Runar Olsen, Kathrine Hammervold, Niels Petter Rasch-Olsen </Speaker>
    <AverageRating xmlns="http://schemas.microsoft.com/sharepoint/v3" xsi:nil="true"/>
  </documentManagement>
</p:properties>
</file>

<file path=customXml/item3.xml><?xml version="1.0" encoding="utf-8"?>
<ct:contentTypeSchema xmlns:ct="http://schemas.microsoft.com/office/2006/metadata/contentType" xmlns:ma="http://schemas.microsoft.com/office/2006/metadata/properties/metaAttributes" ct:_="" ma:_="" ma:contentTypeName="PresentationsDoc" ma:contentTypeID="0x010100B88FC3ECA26D1C46B3C4C83281D2EB9C00F943C65EE9652644877590F39FC422DC" ma:contentTypeVersion="73" ma:contentTypeDescription="" ma:contentTypeScope="" ma:versionID="94f318fc1d6dfb4c762b81d0eea8859a">
  <xsd:schema xmlns:xsd="http://www.w3.org/2001/XMLSchema" xmlns:xs="http://www.w3.org/2001/XMLSchema" xmlns:p="http://schemas.microsoft.com/office/2006/metadata/properties" xmlns:ns1="http://schemas.microsoft.com/sharepoint/v3" xmlns:ns2="2295e2e7-0eeb-498e-8716-217bb2ee6ee3" xmlns:ns3="032d541b-1b4e-4d91-93c7-b10533c52f73" xmlns:ns4="230e9df3-be65-4c73-a93b-d1236ebd677e" targetNamespace="http://schemas.microsoft.com/office/2006/metadata/properties" ma:root="true" ma:fieldsID="75074476dc966ccddfb3f34adbaed049" ns1:_="" ns2:_="" ns3:_="" ns4:_="">
    <xsd:import namespace="http://schemas.microsoft.com/sharepoint/v3"/>
    <xsd:import namespace="2295e2e7-0eeb-498e-8716-217bb2ee6ee3"/>
    <xsd:import namespace="032d541b-1b4e-4d91-93c7-b10533c52f73"/>
    <xsd:import namespace="230e9df3-be65-4c73-a93b-d1236ebd677e"/>
    <xsd:element name="properties">
      <xsd:complexType>
        <xsd:sequence>
          <xsd:element name="documentManagement">
            <xsd:complexType>
              <xsd:all>
                <xsd:element ref="ns2:Event_x0020_Start_x0020_Date" minOccurs="0"/>
                <xsd:element ref="ns2:Event_x0020_End_x0020_Date" minOccurs="0"/>
                <xsd:element ref="ns2:Presentation_x0020_Date" minOccurs="0"/>
                <xsd:element ref="ns3:Speaker" minOccurs="0"/>
                <xsd:element ref="ns2:Session_x0020_Code" minOccurs="0"/>
                <xsd:element ref="ns2:MS_x0020_Content_x0020_Owner" minOccurs="0"/>
                <xsd:element ref="ns1:AverageRating" minOccurs="0"/>
                <xsd:element ref="ns1:RatingCount" minOccurs="0"/>
                <xsd:element ref="ns4:TaxCatchAll" minOccurs="0"/>
                <xsd:element ref="ns2:ProductTaxHTField0" minOccurs="0"/>
                <xsd:element ref="ns4:TaxCatchAllLabel" minOccurs="0"/>
                <xsd:element ref="ns2:CampaignTaxHTField0" minOccurs="0"/>
                <xsd:element ref="ns2:TrackTaxHTField0" minOccurs="0"/>
                <xsd:element ref="ns2:Event_x0020_VenueTaxHTField0" minOccurs="0"/>
                <xsd:element ref="ns2:AudienceTaxHTField0" minOccurs="0"/>
                <xsd:element ref="ns2:Event_x0020_LocationTaxHTField0" minOccurs="0"/>
                <xsd:element ref="ns2:Event1TaxHTField0" minOccurs="0"/>
                <xsd:element ref="ns2:MS_x0020_Speaker" minOccurs="0"/>
                <xsd:element ref="ns2:External_x0020_Speake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AverageRating" ma:index="15" nillable="true" ma:displayName="Rating (0-5)" ma:decimals="2" ma:description="Average value of all the ratings that have been submitted" ma:internalName="AverageRating" ma:readOnly="true">
      <xsd:simpleType>
        <xsd:restriction base="dms:Number"/>
      </xsd:simpleType>
    </xsd:element>
    <xsd:element name="RatingCount" ma:index="16" nillable="true" ma:displayName="Number of Ratings" ma:decimals="0" ma:description="Number of ratings submitted" ma:internalName="RatingCount" ma:readOnly="true">
      <xsd:simpleType>
        <xsd:restriction base="dms:Number"/>
      </xsd:simpleType>
    </xsd:element>
  </xsd:schema>
  <xsd:schema xmlns:xsd="http://www.w3.org/2001/XMLSchema" xmlns:xs="http://www.w3.org/2001/XMLSchema" xmlns:dms="http://schemas.microsoft.com/office/2006/documentManagement/types" xmlns:pc="http://schemas.microsoft.com/office/infopath/2007/PartnerControls" targetNamespace="2295e2e7-0eeb-498e-8716-217bb2ee6ee3" elementFormDefault="qualified">
    <xsd:import namespace="http://schemas.microsoft.com/office/2006/documentManagement/types"/>
    <xsd:import namespace="http://schemas.microsoft.com/office/infopath/2007/PartnerControls"/>
    <xsd:element name="Event_x0020_Start_x0020_Date" ma:index="5" nillable="true" ma:displayName="Event Start Date" ma:format="DateOnly" ma:internalName="Event_x0020_Start_x0020_Date">
      <xsd:simpleType>
        <xsd:restriction base="dms:DateTime"/>
      </xsd:simpleType>
    </xsd:element>
    <xsd:element name="Event_x0020_End_x0020_Date" ma:index="6" nillable="true" ma:displayName="Event End Date" ma:format="DateOnly" ma:internalName="Event_x0020_End_x0020_Date">
      <xsd:simpleType>
        <xsd:restriction base="dms:DateTime"/>
      </xsd:simpleType>
    </xsd:element>
    <xsd:element name="Presentation_x0020_Date" ma:index="7" nillable="true" ma:displayName="Presentation Date" ma:format="DateOnly" ma:internalName="Presentation_x0020_Date" ma:readOnly="false">
      <xsd:simpleType>
        <xsd:restriction base="dms:DateTime"/>
      </xsd:simpleType>
    </xsd:element>
    <xsd:element name="Session_x0020_Code" ma:index="12" nillable="true" ma:displayName="Session Code" ma:internalName="Session_x0020_Code" ma:readOnly="false">
      <xsd:simpleType>
        <xsd:restriction base="dms:Text">
          <xsd:maxLength value="255"/>
        </xsd:restriction>
      </xsd:simpleType>
    </xsd:element>
    <xsd:element name="MS_x0020_Content_x0020_Owner" ma:index="14" nillable="true" ma:displayName="MS Content Owner" ma:list="UserInfo" ma:SharePointGroup="0" ma:internalName="MS_x0020_Content_x0020_Owner" ma:showField="ImnNam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ProductTaxHTField0" ma:index="19" nillable="true" ma:taxonomy="true" ma:internalName="ProductTaxHTField0" ma:taxonomyFieldName="Product" ma:displayName="Product" ma:default="" ma:fieldId="{59a4a0b0-ed64-4542-a55e-4a6c70bd0ce0}" ma:taxonomyMulti="true" ma:sspId="e385fb40-52d4-4fae-9c5b-3e8ff8a5878e" ma:termSetId="3005e9c6-5dbe-483c-971d-51ba052e9268" ma:anchorId="00000000-0000-0000-0000-000000000000" ma:open="false" ma:isKeyword="false">
      <xsd:complexType>
        <xsd:sequence>
          <xsd:element ref="pc:Terms" minOccurs="0" maxOccurs="1"/>
        </xsd:sequence>
      </xsd:complexType>
    </xsd:element>
    <xsd:element name="CampaignTaxHTField0" ma:index="22" nillable="true" ma:taxonomy="true" ma:internalName="CampaignTaxHTField0" ma:taxonomyFieldName="Campaign" ma:displayName="Campaign" ma:default="" ma:fieldId="{bcb0c99d-b00c-42c6-a16b-e1e19731231d}" ma:sspId="e385fb40-52d4-4fae-9c5b-3e8ff8a5878e" ma:termSetId="769410c5-f612-414c-bc8d-14eb300b4117" ma:anchorId="00000000-0000-0000-0000-000000000000" ma:open="false" ma:isKeyword="false">
      <xsd:complexType>
        <xsd:sequence>
          <xsd:element ref="pc:Terms" minOccurs="0" maxOccurs="1"/>
        </xsd:sequence>
      </xsd:complexType>
    </xsd:element>
    <xsd:element name="TrackTaxHTField0" ma:index="23" nillable="true" ma:taxonomy="true" ma:internalName="TrackTaxHTField0" ma:taxonomyFieldName="Track" ma:displayName="Track" ma:default="" ma:fieldId="{95cacdfb-fc4c-4855-b7e7-906e6cf614c7}" ma:sspId="e385fb40-52d4-4fae-9c5b-3e8ff8a5878e" ma:termSetId="0e8a185d-72dd-4c1d-8327-06082ee7fbb4" ma:anchorId="00000000-0000-0000-0000-000000000000" ma:open="false" ma:isKeyword="false">
      <xsd:complexType>
        <xsd:sequence>
          <xsd:element ref="pc:Terms" minOccurs="0" maxOccurs="1"/>
        </xsd:sequence>
      </xsd:complexType>
    </xsd:element>
    <xsd:element name="Event_x0020_VenueTaxHTField0" ma:index="25" nillable="true" ma:taxonomy="true" ma:internalName="Event_x0020_VenueTaxHTField0" ma:taxonomyFieldName="Event_x0020_Venue" ma:displayName="Event Venue" ma:default="" ma:fieldId="{72225233-bea3-47c9-bcc0-70aff672e91a}" ma:sspId="e385fb40-52d4-4fae-9c5b-3e8ff8a5878e" ma:termSetId="8280d8e6-c94b-487a-bd8b-a7d74984b60f" ma:anchorId="00000000-0000-0000-0000-000000000000" ma:open="false" ma:isKeyword="false">
      <xsd:complexType>
        <xsd:sequence>
          <xsd:element ref="pc:Terms" minOccurs="0" maxOccurs="1"/>
        </xsd:sequence>
      </xsd:complexType>
    </xsd:element>
    <xsd:element name="AudienceTaxHTField0" ma:index="26" nillable="true" ma:taxonomy="true" ma:internalName="AudienceTaxHTField0" ma:taxonomyFieldName="Audience" ma:displayName="Audience" ma:default="" ma:fieldId="{6a4ad93e-f836-4089-85dd-0b5a8d4c5063}" ma:taxonomyMulti="true" ma:sspId="e385fb40-52d4-4fae-9c5b-3e8ff8a5878e" ma:termSetId="147febbf-7221-47e1-ac97-bfa1a8e909cb" ma:anchorId="00000000-0000-0000-0000-000000000000" ma:open="false" ma:isKeyword="false">
      <xsd:complexType>
        <xsd:sequence>
          <xsd:element ref="pc:Terms" minOccurs="0" maxOccurs="1"/>
        </xsd:sequence>
      </xsd:complexType>
    </xsd:element>
    <xsd:element name="Event_x0020_LocationTaxHTField0" ma:index="27" nillable="true" ma:taxonomy="true" ma:internalName="Event_x0020_LocationTaxHTField0" ma:taxonomyFieldName="Event_x0020_Location" ma:displayName="Event Location" ma:default="" ma:fieldId="{721246b6-18f0-4d78-9fb7-960f4884f52f}" ma:sspId="e385fb40-52d4-4fae-9c5b-3e8ff8a5878e" ma:termSetId="9f38d074-2cf4-4ed1-a6e5-5a4bce426041" ma:anchorId="00000000-0000-0000-0000-000000000000" ma:open="false" ma:isKeyword="false">
      <xsd:complexType>
        <xsd:sequence>
          <xsd:element ref="pc:Terms" minOccurs="0" maxOccurs="1"/>
        </xsd:sequence>
      </xsd:complexType>
    </xsd:element>
    <xsd:element name="Event1TaxHTField0" ma:index="30" ma:taxonomy="true" ma:internalName="Event1TaxHTField0" ma:taxonomyFieldName="Event1" ma:displayName="Event Name" ma:default="" ma:fieldId="{173efa96-a0c5-4b7e-a5c5-ebf0027a79b9}" ma:sspId="e385fb40-52d4-4fae-9c5b-3e8ff8a5878e" ma:termSetId="a93ddb37-2243-4aad-9cf2-0d00c5bfa8eb" ma:anchorId="00000000-0000-0000-0000-000000000000" ma:open="false" ma:isKeyword="false">
      <xsd:complexType>
        <xsd:sequence>
          <xsd:element ref="pc:Terms" minOccurs="0" maxOccurs="1"/>
        </xsd:sequence>
      </xsd:complexType>
    </xsd:element>
    <xsd:element name="MS_x0020_Speaker" ma:index="31" nillable="true" ma:displayName="MS Speaker" ma:hidden="true" ma:list="UserInfo" ma:SharePointGroup="0" ma:internalName="MS_x0020_Speaker" ma:readOnly="false" ma:showField="ImnNam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External_x0020_Speaker" ma:index="32" nillable="true" ma:displayName="External Speaker" ma:hidden="true" ma:internalName="External_x0020_Speaker" ma:readOnly="false">
      <xsd:simpleType>
        <xsd:restriction base="dms:Text">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032d541b-1b4e-4d91-93c7-b10533c52f73" elementFormDefault="qualified">
    <xsd:import namespace="http://schemas.microsoft.com/office/2006/documentManagement/types"/>
    <xsd:import namespace="http://schemas.microsoft.com/office/infopath/2007/PartnerControls"/>
    <xsd:element name="Speaker" ma:index="8" nillable="true" ma:displayName="Speaker" ma:internalName="Speaker">
      <xsd:simpleType>
        <xsd:restriction base="dms:Text">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230e9df3-be65-4c73-a93b-d1236ebd677e" elementFormDefault="qualified">
    <xsd:import namespace="http://schemas.microsoft.com/office/2006/documentManagement/types"/>
    <xsd:import namespace="http://schemas.microsoft.com/office/infopath/2007/PartnerControls"/>
    <xsd:element name="TaxCatchAll" ma:index="18" nillable="true" ma:displayName="Taxonomy Catch All Column" ma:hidden="true" ma:list="{09db2fa7-4ee4-4bb3-80e9-fade681f539b}" ma:internalName="TaxCatchAll" ma:showField="CatchAllData" ma:web="2295e2e7-0eeb-498e-8716-217bb2ee6ee3">
      <xsd:complexType>
        <xsd:complexContent>
          <xsd:extension base="dms:MultiChoiceLookup">
            <xsd:sequence>
              <xsd:element name="Value" type="dms:Lookup" maxOccurs="unbounded" minOccurs="0" nillable="true"/>
            </xsd:sequence>
          </xsd:extension>
        </xsd:complexContent>
      </xsd:complexType>
    </xsd:element>
    <xsd:element name="TaxCatchAllLabel" ma:index="20" nillable="true" ma:displayName="Taxonomy Catch All Column1" ma:hidden="true" ma:list="{09db2fa7-4ee4-4bb3-80e9-fade681f539b}" ma:internalName="TaxCatchAllLabel" ma:readOnly="true" ma:showField="CatchAllDataLabel" ma:web="2295e2e7-0eeb-498e-8716-217bb2ee6ee3">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28" ma:displayName="Content Type"/>
        <xsd:element ref="dc:title" minOccurs="0" maxOccurs="1" ma:index="1"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758FDAC0-319D-4A54-8D8E-1D42CB1F8004}">
  <ds:schemaRefs>
    <ds:schemaRef ds:uri="http://schemas.microsoft.com/sharepoint/v3/contenttype/forms"/>
  </ds:schemaRefs>
</ds:datastoreItem>
</file>

<file path=customXml/itemProps2.xml><?xml version="1.0" encoding="utf-8"?>
<ds:datastoreItem xmlns:ds="http://schemas.openxmlformats.org/officeDocument/2006/customXml" ds:itemID="{F990F116-B58F-4255-B05B-DA3808E0E5C6}">
  <ds:schemaRefs>
    <ds:schemaRef ds:uri="http://schemas.microsoft.com/office/2006/metadata/properties"/>
    <ds:schemaRef ds:uri="http://schemas.microsoft.com/office/infopath/2007/PartnerControls"/>
    <ds:schemaRef ds:uri="2295e2e7-0eeb-498e-8716-217bb2ee6ee3"/>
    <ds:schemaRef ds:uri="230e9df3-be65-4c73-a93b-d1236ebd677e"/>
    <ds:schemaRef ds:uri="032d541b-1b4e-4d91-93c7-b10533c52f73"/>
    <ds:schemaRef ds:uri="http://schemas.microsoft.com/sharepoint/v3"/>
  </ds:schemaRefs>
</ds:datastoreItem>
</file>

<file path=customXml/itemProps3.xml><?xml version="1.0" encoding="utf-8"?>
<ds:datastoreItem xmlns:ds="http://schemas.openxmlformats.org/officeDocument/2006/customXml" ds:itemID="{197F1371-DD87-4384-AE1F-E8310CE1B8F4}">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2295e2e7-0eeb-498e-8716-217bb2ee6ee3"/>
    <ds:schemaRef ds:uri="032d541b-1b4e-4d91-93c7-b10533c52f73"/>
    <ds:schemaRef ds:uri="230e9df3-be65-4c73-a93b-d1236ebd677e"/>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SPC2012_SPC203</Template>
  <TotalTime>3323</TotalTime>
  <Words>1778</Words>
  <Application>Microsoft Office PowerPoint</Application>
  <PresentationFormat>Custom</PresentationFormat>
  <Paragraphs>274</Paragraphs>
  <Slides>22</Slides>
  <Notes>13</Notes>
  <HiddenSlides>0</HiddenSlides>
  <MMClips>0</MMClips>
  <ScaleCrop>false</ScaleCrop>
  <HeadingPairs>
    <vt:vector size="4" baseType="variant">
      <vt:variant>
        <vt:lpstr>Theme</vt:lpstr>
      </vt:variant>
      <vt:variant>
        <vt:i4>2</vt:i4>
      </vt:variant>
      <vt:variant>
        <vt:lpstr>Slide Titles</vt:lpstr>
      </vt:variant>
      <vt:variant>
        <vt:i4>22</vt:i4>
      </vt:variant>
    </vt:vector>
  </HeadingPairs>
  <TitlesOfParts>
    <vt:vector size="24" baseType="lpstr">
      <vt:lpstr>SPC2012_SPC203</vt:lpstr>
      <vt:lpstr>5-30072_SPC2012_Developer_Template_16x9_Light</vt:lpstr>
      <vt:lpstr>PowerPoint Presentation</vt:lpstr>
      <vt:lpstr>Search Content Enrichment and Extensibility  </vt:lpstr>
      <vt:lpstr>Objectives</vt:lpstr>
      <vt:lpstr>SharePoint 2013 Search Architecture</vt:lpstr>
      <vt:lpstr>Content processing in SharePoint 2013</vt:lpstr>
      <vt:lpstr>PowerPoint Presentation</vt:lpstr>
      <vt:lpstr>Smart Previews</vt:lpstr>
      <vt:lpstr>Contoso Food</vt:lpstr>
      <vt:lpstr>Community Search</vt:lpstr>
      <vt:lpstr>PowerPoint Presentation</vt:lpstr>
      <vt:lpstr>How indexing works </vt:lpstr>
      <vt:lpstr>What happens inside content processing</vt:lpstr>
      <vt:lpstr>Extending content processing</vt:lpstr>
      <vt:lpstr>Content enrichment web service</vt:lpstr>
      <vt:lpstr>PowerPoint Presentation</vt:lpstr>
      <vt:lpstr>PowerPoint Presentation</vt:lpstr>
      <vt:lpstr>Challenges &amp; Solutions</vt:lpstr>
      <vt:lpstr>PowerPoint Presentation</vt:lpstr>
      <vt:lpstr>Summary and further reading</vt:lpstr>
      <vt:lpstr>Related Search Sessions @ SPC</vt:lpstr>
      <vt:lpstr>PowerPoint Presentation</vt:lpstr>
      <vt:lpstr>PowerPoint Presentation</vt:lpstr>
    </vt:vector>
  </TitlesOfParts>
  <Manager>Ron Sasaki</Manager>
  <Company>Microsoft Corporation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Search content enrichment and extensibility</dc:title>
  <dc:subject>SharePoint Conference 2012</dc:subject>
  <dc:creator>Kathrine Hammervold</dc:creator>
  <cp:keywords>SharePoint Conference 2012</cp:keywords>
  <dc:description>Template: Mitchell Derrey, Silver Fox Productions
Formatting:  
Show Dates: November 12th-15th, 2012
Location: Mandalay Bay, Las Vegas, Nevada
Audience Type: Internal/External</dc:description>
  <cp:lastModifiedBy>Erin Sanborn</cp:lastModifiedBy>
  <cp:revision>139</cp:revision>
  <dcterms:created xsi:type="dcterms:W3CDTF">2012-10-20T07:33:16Z</dcterms:created>
  <dcterms:modified xsi:type="dcterms:W3CDTF">2012-12-07T04:05:17Z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0x010100B88FC3ECA26D1C46B3C4C83281D2EB9C00F943C65EE9652644877590F39FC422DC</vt:lpwstr>
  </property>
  <property fmtid="{D5CDD505-2E9C-101B-9397-08002B2CF9AE}" pid="3" name="Product">
    <vt:lpwstr/>
  </property>
  <property fmtid="{D5CDD505-2E9C-101B-9397-08002B2CF9AE}" pid="4" name="Event1">
    <vt:lpwstr>282;#Microsoft SharePoint Conference|a629e079-6b4e-41d1-9641-98de5e4410b7</vt:lpwstr>
  </property>
  <property fmtid="{D5CDD505-2E9C-101B-9397-08002B2CF9AE}" pid="5" name="Audience">
    <vt:lpwstr/>
  </property>
  <property fmtid="{D5CDD505-2E9C-101B-9397-08002B2CF9AE}" pid="6" name="Event Location">
    <vt:lpwstr>316;#Las Vegas|e731b1e0-234c-4781-a780-e65aa36c0b98</vt:lpwstr>
  </property>
  <property fmtid="{D5CDD505-2E9C-101B-9397-08002B2CF9AE}" pid="7" name="Campaign">
    <vt:lpwstr/>
  </property>
  <property fmtid="{D5CDD505-2E9C-101B-9397-08002B2CF9AE}" pid="8" name="Event Venue">
    <vt:lpwstr>355;#Mandalay Bay Resort and Casino|fc459485-1b13-4ce3-bfeb-ea2ace2bf8f6</vt:lpwstr>
  </property>
  <property fmtid="{D5CDD505-2E9C-101B-9397-08002B2CF9AE}" pid="9" name="Track">
    <vt:lpwstr/>
  </property>
</Properties>
</file>