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4.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46" r:id="rId7"/>
    <p:sldMasterId id="2147484261" r:id="rId8"/>
  </p:sldMasterIdLst>
  <p:notesMasterIdLst>
    <p:notesMasterId r:id="rId80"/>
  </p:notesMasterIdLst>
  <p:handoutMasterIdLst>
    <p:handoutMasterId r:id="rId81"/>
  </p:handoutMasterIdLst>
  <p:sldIdLst>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1" r:id="rId39"/>
    <p:sldId id="1122" r:id="rId40"/>
    <p:sldId id="1123" r:id="rId41"/>
    <p:sldId id="1124" r:id="rId42"/>
    <p:sldId id="1125" r:id="rId43"/>
    <p:sldId id="1126" r:id="rId44"/>
    <p:sldId id="1127" r:id="rId45"/>
    <p:sldId id="1128" r:id="rId46"/>
    <p:sldId id="1129" r:id="rId47"/>
    <p:sldId id="1130" r:id="rId48"/>
    <p:sldId id="1131" r:id="rId49"/>
    <p:sldId id="1132" r:id="rId50"/>
    <p:sldId id="1133" r:id="rId51"/>
    <p:sldId id="1134" r:id="rId52"/>
    <p:sldId id="1135" r:id="rId53"/>
    <p:sldId id="1136" r:id="rId54"/>
    <p:sldId id="1137" r:id="rId55"/>
    <p:sldId id="1138" r:id="rId56"/>
    <p:sldId id="1139" r:id="rId57"/>
    <p:sldId id="1140" r:id="rId58"/>
    <p:sldId id="1141" r:id="rId59"/>
    <p:sldId id="1142" r:id="rId60"/>
    <p:sldId id="1143" r:id="rId61"/>
    <p:sldId id="1144" r:id="rId62"/>
    <p:sldId id="1145" r:id="rId63"/>
    <p:sldId id="1146" r:id="rId64"/>
    <p:sldId id="1147" r:id="rId65"/>
    <p:sldId id="1148" r:id="rId66"/>
    <p:sldId id="1149" r:id="rId67"/>
    <p:sldId id="1150" r:id="rId68"/>
    <p:sldId id="1151" r:id="rId69"/>
    <p:sldId id="1152" r:id="rId70"/>
    <p:sldId id="1153" r:id="rId71"/>
    <p:sldId id="1154" r:id="rId72"/>
    <p:sldId id="1155" r:id="rId73"/>
    <p:sldId id="1156" r:id="rId74"/>
    <p:sldId id="1157" r:id="rId75"/>
    <p:sldId id="1158" r:id="rId76"/>
    <p:sldId id="1159" r:id="rId77"/>
    <p:sldId id="1161" r:id="rId78"/>
    <p:sldId id="1160" r:id="rId79"/>
  </p:sldIdLst>
  <p:sldSz cx="12436475" cy="6994525"/>
  <p:notesSz cx="6858000" cy="9144000"/>
  <p:defaultText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54"/>
            <p14:sldId id="1155"/>
            <p14:sldId id="1156"/>
            <p14:sldId id="1157"/>
            <p14:sldId id="1158"/>
            <p14:sldId id="1159"/>
            <p14:sldId id="1161"/>
            <p14:sldId id="1160"/>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commentAuthors" Target="commentAuthors.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6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98" indent="-10792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66"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04" indent="-14974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13"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170" algn="l" defTabSz="932468" rtl="0" eaLnBrk="1" latinLnBrk="0" hangingPunct="1">
      <a:defRPr sz="1200" kern="1200">
        <a:solidFill>
          <a:schemeClr val="tx1"/>
        </a:solidFill>
        <a:latin typeface="+mn-lt"/>
        <a:ea typeface="+mn-ea"/>
        <a:cs typeface="+mn-cs"/>
      </a:defRPr>
    </a:lvl6pPr>
    <a:lvl7pPr marL="2797404" algn="l" defTabSz="932468" rtl="0" eaLnBrk="1" latinLnBrk="0" hangingPunct="1">
      <a:defRPr sz="1200" kern="1200">
        <a:solidFill>
          <a:schemeClr val="tx1"/>
        </a:solidFill>
        <a:latin typeface="+mn-lt"/>
        <a:ea typeface="+mn-ea"/>
        <a:cs typeface="+mn-cs"/>
      </a:defRPr>
    </a:lvl7pPr>
    <a:lvl8pPr marL="3263638" algn="l" defTabSz="932468" rtl="0" eaLnBrk="1" latinLnBrk="0" hangingPunct="1">
      <a:defRPr sz="1200" kern="1200">
        <a:solidFill>
          <a:schemeClr val="tx1"/>
        </a:solidFill>
        <a:latin typeface="+mn-lt"/>
        <a:ea typeface="+mn-ea"/>
        <a:cs typeface="+mn-cs"/>
      </a:defRPr>
    </a:lvl8pPr>
    <a:lvl9pPr marL="3729872" algn="l" defTabSz="9324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6D2BCF-A956-4B65-8FB1-399C4C37CF9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143872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8899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49542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1125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9349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84096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85059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89523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569207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97491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92344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9250" y="676275"/>
            <a:ext cx="6154738" cy="3462338"/>
          </a:xfrm>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1"/>
          </p:nvPr>
        </p:nvSpPr>
        <p:spPr/>
        <p:txBody>
          <a:bodyPr/>
          <a:lstStyle/>
          <a:p>
            <a:pPr>
              <a:defRPr/>
            </a:pPr>
            <a:fld id="{FA04BB6B-BEDE-48E4-970F-8DFC0D4B5AE7}" type="slidenum">
              <a:rPr lang="en-US" smtClean="0">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3412312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19755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BA0E44F-3027-4770-BDCF-FF73DBDFD659}"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5882189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43081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74791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6114" y="4344108"/>
            <a:ext cx="5485773" cy="4114643"/>
          </a:xfrm>
          <a:prstGeom prst="rect">
            <a:avLst/>
          </a:prstGeom>
        </p:spPr>
        <p:txBody>
          <a:bodyPr lIns="90398" tIns="45199" rIns="90398" bIns="45199"/>
          <a:lstStyle/>
          <a:p>
            <a:endParaRPr lang="en-US" dirty="0"/>
          </a:p>
        </p:txBody>
      </p:sp>
      <p:sp>
        <p:nvSpPr>
          <p:cNvPr id="4" name="Slide Number Placeholder 3"/>
          <p:cNvSpPr>
            <a:spLocks noGrp="1"/>
          </p:cNvSpPr>
          <p:nvPr>
            <p:ph type="sldNum" sz="quarter" idx="10"/>
          </p:nvPr>
        </p:nvSpPr>
        <p:spPr/>
        <p:txBody>
          <a:bodyPr/>
          <a:lstStyle/>
          <a:p>
            <a:fld id="{C1AE1ED9-2D7A-4768-BC9C-4AB451965C93}"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2473328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B3A68C-BA97-4AA4-85A0-2A668D31CCB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837537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2:17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081439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343401"/>
            <a:ext cx="5486400" cy="4114800"/>
          </a:xfrm>
          <a:prstGeom prst="rect">
            <a:avLst/>
          </a:prstGeom>
        </p:spPr>
        <p:txBody>
          <a:bodyPr>
            <a:normAutofit/>
          </a:bodyPr>
          <a:lstStyle/>
          <a:p>
            <a:endParaRPr lang="en-US" dirty="0">
              <a:latin typeface="+mn-lt"/>
            </a:endParaRPr>
          </a:p>
        </p:txBody>
      </p:sp>
      <p:sp>
        <p:nvSpPr>
          <p:cNvPr id="4" name="Slide Number Placeholder 3"/>
          <p:cNvSpPr>
            <a:spLocks noGrp="1"/>
          </p:cNvSpPr>
          <p:nvPr>
            <p:ph type="sldNum" sz="quarter" idx="10"/>
          </p:nvPr>
        </p:nvSpPr>
        <p:spPr/>
        <p:txBody>
          <a:bodyPr/>
          <a:lstStyle/>
          <a:p>
            <a:fld id="{799E2AFF-38BB-4903-AB4A-9C93110B607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969127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F9AA78E-4AB3-449C-8742-B97A020F2CA6}"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28494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722BA3-66BE-434A-8D8B-A30A9056ED4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5001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445378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1342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6930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253858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2"/>
            <a:ext cx="2103437" cy="467125"/>
          </a:xfrm>
        </p:spPr>
        <p:txBody>
          <a:bodyPr/>
          <a:lstStyle>
            <a:lvl1pPr marL="0" indent="0" algn="r" defTabSz="932468"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99"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3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5" y="3954470"/>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algn="ctr" defTabSz="93180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5" y="3954465"/>
            <a:ext cx="7315200" cy="1371580"/>
          </a:xfrm>
          <a:noFill/>
        </p:spPr>
        <p:txBody>
          <a:bodyPr lIns="146198" tIns="91375" rIns="146198" bIns="91375" anchor="t" anchorCtr="0"/>
          <a:lstStyle>
            <a:lvl1pPr>
              <a:defRPr sz="5200" spc="-101"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40" y="5326042"/>
            <a:ext cx="7315202" cy="1372151"/>
          </a:xfrm>
          <a:noFill/>
        </p:spPr>
        <p:txBody>
          <a:bodyPr lIns="146198" tIns="109650" rIns="146198" bIns="109650">
            <a:noAutofit/>
          </a:bodyPr>
          <a:lstStyle>
            <a:lvl1pPr marL="0" indent="0">
              <a:spcBef>
                <a:spcPts val="0"/>
              </a:spcBef>
              <a:buNone/>
              <a:defRPr sz="33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3" y="2491435"/>
            <a:ext cx="1498013" cy="208085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921178" y="1618324"/>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9902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417884" y="6183611"/>
            <a:ext cx="1552931" cy="331497"/>
          </a:xfrm>
          <a:prstGeom prst="rect">
            <a:avLst/>
          </a:prstGeom>
        </p:spPr>
      </p:pic>
      <p:grpSp>
        <p:nvGrpSpPr>
          <p:cNvPr id="9" name="Group 8"/>
          <p:cNvGrpSpPr/>
          <p:nvPr userDrawn="1"/>
        </p:nvGrpSpPr>
        <p:grpSpPr>
          <a:xfrm>
            <a:off x="274637" y="5600362"/>
            <a:ext cx="2194608" cy="1097303"/>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1806"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3746">
                <a:defRPr/>
              </a:pPr>
              <a:endParaRPr lang="en-US" kern="0" smtClean="0">
                <a:solidFill>
                  <a:sysClr val="windowText" lastClr="000000"/>
                </a:solidFill>
              </a:endParaRPr>
            </a:p>
          </p:txBody>
        </p:sp>
      </p:grpSp>
    </p:spTree>
    <p:extLst>
      <p:ext uri="{BB962C8B-B14F-4D97-AF65-F5344CB8AC3E}">
        <p14:creationId xmlns:p14="http://schemas.microsoft.com/office/powerpoint/2010/main" val="88839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8" y="1618324"/>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algn="ctr" defTabSz="93180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80"/>
          </a:xfrm>
          <a:noFill/>
        </p:spPr>
        <p:txBody>
          <a:bodyPr tIns="91375" bIns="91375" anchor="t" anchorCtr="0"/>
          <a:lstStyle>
            <a:lvl1pPr>
              <a:defRPr sz="5200" spc="-101"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42" y="5326045"/>
            <a:ext cx="8229601" cy="1372415"/>
          </a:xfrm>
          <a:noFill/>
        </p:spPr>
        <p:txBody>
          <a:bodyPr lIns="182750" tIns="146198" rIns="182750" bIns="146198">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841033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8" y="1618324"/>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6"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algn="ctr" defTabSz="93180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7" y="3954465"/>
            <a:ext cx="8229599" cy="1371580"/>
          </a:xfrm>
          <a:noFill/>
        </p:spPr>
        <p:txBody>
          <a:bodyPr tIns="91375" bIns="91375" anchor="t" anchorCtr="0"/>
          <a:lstStyle>
            <a:lvl1pPr>
              <a:defRPr sz="5200" spc="-101"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616168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9"/>
            <a:ext cx="11887200" cy="1831975"/>
          </a:xfrm>
          <a:noFill/>
        </p:spPr>
        <p:txBody>
          <a:bodyPr tIns="91375" bIns="91375"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201526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9"/>
            <a:ext cx="11887200" cy="1831975"/>
          </a:xfrm>
          <a:noFill/>
        </p:spPr>
        <p:txBody>
          <a:bodyPr tIns="91375" bIns="91375"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7869213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9"/>
            <a:ext cx="11887200" cy="1831975"/>
          </a:xfrm>
          <a:noFill/>
        </p:spPr>
        <p:txBody>
          <a:bodyPr tIns="91375" bIns="91375"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629973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6"/>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437" indent="0">
              <a:buNone/>
              <a:defRPr/>
            </a:lvl3pPr>
            <a:lvl4pPr marL="456871" indent="0">
              <a:buNone/>
              <a:defRPr/>
            </a:lvl4pPr>
            <a:lvl5pPr marL="68531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706194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6"/>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37" indent="0">
              <a:buNone/>
              <a:defRPr/>
            </a:lvl3pPr>
            <a:lvl4pPr marL="456871" indent="0">
              <a:buNone/>
              <a:defRPr/>
            </a:lvl4pPr>
            <a:lvl5pPr marL="68531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740036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4"/>
            <a:ext cx="11887200" cy="2116689"/>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5639386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4"/>
            <a:ext cx="11887200" cy="2116689"/>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158879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009446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609979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6"/>
            <a:ext cx="5486399" cy="2536079"/>
          </a:xfrm>
        </p:spPr>
        <p:txBody>
          <a:bodyPr wrap="square">
            <a:spAutoFit/>
          </a:bodyPr>
          <a:lstStyle>
            <a:lvl1pPr marL="287133" indent="-287133">
              <a:spcBef>
                <a:spcPts val="1224"/>
              </a:spcBef>
              <a:buClr>
                <a:schemeClr val="tx1"/>
              </a:buClr>
              <a:buFont typeface="Arial" pitchFamily="34" charset="0"/>
              <a:buChar char="•"/>
              <a:defRPr sz="3500"/>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6"/>
            <a:ext cx="5486399" cy="2536079"/>
          </a:xfrm>
        </p:spPr>
        <p:txBody>
          <a:bodyPr wrap="square">
            <a:spAutoFit/>
          </a:bodyPr>
          <a:lstStyle>
            <a:lvl1pPr marL="287133" indent="-287133">
              <a:spcBef>
                <a:spcPts val="1224"/>
              </a:spcBef>
              <a:buClr>
                <a:schemeClr val="tx1"/>
              </a:buClr>
              <a:buFont typeface="Arial" pitchFamily="34" charset="0"/>
              <a:buChar char="•"/>
              <a:defRPr sz="3500"/>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51539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6"/>
            <a:ext cx="5486399" cy="2536079"/>
          </a:xfrm>
        </p:spPr>
        <p:txBody>
          <a:bodyPr wrap="square">
            <a:spAutoFit/>
          </a:bodyPr>
          <a:lstStyle>
            <a:lvl1pPr marL="287133" indent="-287133">
              <a:spcBef>
                <a:spcPts val="1224"/>
              </a:spcBef>
              <a:buClr>
                <a:schemeClr val="tx2">
                  <a:lumMod val="40000"/>
                  <a:lumOff val="60000"/>
                </a:schemeClr>
              </a:buClr>
              <a:buFont typeface="Arial" pitchFamily="34" charset="0"/>
              <a:buChar char="•"/>
              <a:defRPr sz="3500">
                <a:gradFill>
                  <a:gsLst>
                    <a:gs pos="1250">
                      <a:schemeClr val="tx2">
                        <a:lumMod val="40000"/>
                        <a:lumOff val="60000"/>
                      </a:schemeClr>
                    </a:gs>
                    <a:gs pos="99000">
                      <a:schemeClr val="tx2">
                        <a:lumMod val="40000"/>
                        <a:lumOff val="60000"/>
                      </a:schemeClr>
                    </a:gs>
                  </a:gsLst>
                  <a:lin ang="5400000" scaled="0"/>
                </a:gradFill>
              </a:defRPr>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6"/>
            <a:ext cx="5486399" cy="2536079"/>
          </a:xfrm>
        </p:spPr>
        <p:txBody>
          <a:bodyPr wrap="square">
            <a:spAutoFit/>
          </a:bodyPr>
          <a:lstStyle>
            <a:lvl1pPr marL="287133" indent="-287133">
              <a:spcBef>
                <a:spcPts val="1224"/>
              </a:spcBef>
              <a:buClr>
                <a:schemeClr val="tx2">
                  <a:lumMod val="40000"/>
                  <a:lumOff val="60000"/>
                </a:schemeClr>
              </a:buClr>
              <a:buFont typeface="Arial" pitchFamily="34" charset="0"/>
              <a:buChar char="•"/>
              <a:defRPr sz="3500">
                <a:gradFill>
                  <a:gsLst>
                    <a:gs pos="1250">
                      <a:schemeClr val="tx2">
                        <a:lumMod val="40000"/>
                        <a:lumOff val="60000"/>
                      </a:schemeClr>
                    </a:gs>
                    <a:gs pos="99000">
                      <a:schemeClr val="tx2">
                        <a:lumMod val="40000"/>
                        <a:lumOff val="60000"/>
                      </a:schemeClr>
                    </a:gs>
                  </a:gsLst>
                  <a:lin ang="5400000" scaled="0"/>
                </a:gradFill>
              </a:defRPr>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064758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088885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558154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28752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3890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89724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7"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7" tIns="46607" rIns="46607" bIns="46607" numCol="1" spcCol="0" rtlCol="0" fromWordArt="0" anchor="ctr" anchorCtr="0" forceAA="0" compatLnSpc="1">
            <a:prstTxWarp prst="textNoShape">
              <a:avLst/>
            </a:prstTxWarp>
            <a:noAutofit/>
          </a:bodyPr>
          <a:lstStyle/>
          <a:p>
            <a:pPr algn="ct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5" y="1221164"/>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0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190" indent="0">
              <a:buNone/>
              <a:defRPr>
                <a:gradFill>
                  <a:gsLst>
                    <a:gs pos="1250">
                      <a:srgbClr val="000000"/>
                    </a:gs>
                    <a:gs pos="100000">
                      <a:srgbClr val="000000"/>
                    </a:gs>
                  </a:gsLst>
                  <a:lin ang="5400000" scaled="0"/>
                </a:gradFill>
                <a:latin typeface="Segoe UI" pitchFamily="34" charset="0"/>
                <a:cs typeface="Segoe UI" pitchFamily="34" charset="0"/>
              </a:defRPr>
            </a:lvl3pPr>
            <a:lvl4pPr marL="81398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24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464649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2469790"/>
          </a:xfrm>
          <a:prstGeom prst="rect">
            <a:avLst/>
          </a:prstGeom>
        </p:spPr>
        <p:txBody>
          <a:bodyPr/>
          <a:lstStyle>
            <a:lvl1pPr marL="290305" indent="-290305">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092" indent="-280787">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395" indent="-290305">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832" indent="-22843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270" indent="-22843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9"/>
            <a:ext cx="12436476" cy="631451"/>
          </a:xfrm>
          <a:prstGeom prst="rect">
            <a:avLst/>
          </a:prstGeom>
          <a:solidFill>
            <a:srgbClr val="FFFF99"/>
          </a:solidFill>
        </p:spPr>
        <p:txBody>
          <a:bodyPr wrap="square" lIns="155347" tIns="77673" rIns="155347" bIns="77673" anchor="b" anchorCtr="0">
            <a:noAutofit/>
          </a:bodyPr>
          <a:lstStyle>
            <a:lvl1pPr algn="r">
              <a:buFont typeface="Arial" pitchFamily="34" charset="0"/>
              <a:buNone/>
              <a:defRPr sz="37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6155781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cxnSp>
        <p:nvCxnSpPr>
          <p:cNvPr id="18" name="Straight Connector 17"/>
          <p:cNvCxnSpPr>
            <a:cxnSpLocks noChangeShapeType="1"/>
          </p:cNvCxnSpPr>
          <p:nvPr userDrawn="1"/>
        </p:nvCxnSpPr>
        <p:spPr bwMode="auto">
          <a:xfrm>
            <a:off x="621824" y="6295073"/>
            <a:ext cx="11192828" cy="0"/>
          </a:xfrm>
          <a:prstGeom prst="line">
            <a:avLst/>
          </a:prstGeom>
          <a:noFill/>
          <a:ln w="9525">
            <a:solidFill>
              <a:srgbClr val="AAAAAA"/>
            </a:solidFill>
            <a:round/>
            <a:headEnd/>
            <a:tailEnd/>
          </a:ln>
        </p:spPr>
      </p:cxnSp>
      <p:pic>
        <p:nvPicPr>
          <p:cNvPr id="16" name="Picture 15" descr="dell_gray_logo.png"/>
          <p:cNvPicPr>
            <a:picLocks noChangeAspect="1"/>
          </p:cNvPicPr>
          <p:nvPr userDrawn="1"/>
        </p:nvPicPr>
        <p:blipFill>
          <a:blip r:embed="rId2" cstate="screen"/>
          <a:stretch>
            <a:fillRect/>
          </a:stretch>
        </p:blipFill>
        <p:spPr>
          <a:xfrm>
            <a:off x="11143082" y="6350644"/>
            <a:ext cx="779354" cy="584432"/>
          </a:xfrm>
          <a:prstGeom prst="rect">
            <a:avLst/>
          </a:prstGeom>
        </p:spPr>
      </p:pic>
      <p:sp>
        <p:nvSpPr>
          <p:cNvPr id="8" name="Slide Number Placeholder 5"/>
          <p:cNvSpPr>
            <a:spLocks noGrp="1"/>
          </p:cNvSpPr>
          <p:nvPr>
            <p:ph type="sldNum" sz="quarter" idx="4"/>
          </p:nvPr>
        </p:nvSpPr>
        <p:spPr>
          <a:xfrm>
            <a:off x="604556" y="6568709"/>
            <a:ext cx="354093" cy="155433"/>
          </a:xfrm>
          <a:prstGeom prst="rect">
            <a:avLst/>
          </a:prstGeom>
        </p:spPr>
        <p:txBody>
          <a:bodyPr vert="horz" lIns="0" tIns="0" rIns="110993" bIns="0" rtlCol="0" anchor="ctr"/>
          <a:lstStyle>
            <a:lvl1pPr algn="l">
              <a:defRPr sz="1100">
                <a:solidFill>
                  <a:schemeClr val="accent4"/>
                </a:solidFill>
                <a:latin typeface="Museo Sans For Dell" pitchFamily="2" charset="0"/>
              </a:defRPr>
            </a:lvl1pPr>
          </a:lstStyle>
          <a:p>
            <a:pPr defTabSz="932074"/>
            <a:fld id="{DBD5246C-868F-410A-AE52-FE248EDADC46}" type="slidenum">
              <a:rPr lang="en-US" smtClean="0">
                <a:solidFill>
                  <a:srgbClr val="AAAAAA"/>
                </a:solidFill>
              </a:rPr>
              <a:pPr defTabSz="932074"/>
              <a:t>‹#›</a:t>
            </a:fld>
            <a:endParaRPr lang="en-US" dirty="0">
              <a:solidFill>
                <a:srgbClr val="AAAAAA"/>
              </a:solidFill>
            </a:endParaRPr>
          </a:p>
        </p:txBody>
      </p:sp>
      <p:sp>
        <p:nvSpPr>
          <p:cNvPr id="6" name="Footer Placeholder 4"/>
          <p:cNvSpPr>
            <a:spLocks noGrp="1"/>
          </p:cNvSpPr>
          <p:nvPr>
            <p:ph type="ftr" sz="quarter" idx="3"/>
          </p:nvPr>
        </p:nvSpPr>
        <p:spPr>
          <a:xfrm>
            <a:off x="1010467" y="6557367"/>
            <a:ext cx="2565023" cy="155434"/>
          </a:xfrm>
          <a:prstGeom prst="rect">
            <a:avLst/>
          </a:prstGeom>
        </p:spPr>
        <p:txBody>
          <a:bodyPr vert="horz" lIns="0" tIns="0" rIns="110993" bIns="0" rtlCol="0" anchor="ctr"/>
          <a:lstStyle>
            <a:lvl1pPr algn="l">
              <a:defRPr sz="1200">
                <a:solidFill>
                  <a:schemeClr val="accent4"/>
                </a:solidFill>
                <a:latin typeface="Museo Sans For Dell" pitchFamily="2" charset="0"/>
              </a:defRPr>
            </a:lvl1pPr>
          </a:lstStyle>
          <a:p>
            <a:pPr defTabSz="914132" fontAlgn="base">
              <a:spcBef>
                <a:spcPct val="0"/>
              </a:spcBef>
              <a:spcAft>
                <a:spcPct val="0"/>
              </a:spcAft>
            </a:pPr>
            <a:r>
              <a:rPr lang="en-US" smtClean="0">
                <a:solidFill>
                  <a:srgbClr val="AAAAAA"/>
                </a:solidFill>
              </a:rPr>
              <a:t>Confidential</a:t>
            </a:r>
            <a:endParaRPr lang="en-US" dirty="0">
              <a:solidFill>
                <a:srgbClr val="AAAAAA"/>
              </a:solidFill>
            </a:endParaRPr>
          </a:p>
        </p:txBody>
      </p:sp>
    </p:spTree>
    <p:extLst>
      <p:ext uri="{BB962C8B-B14F-4D97-AF65-F5344CB8AC3E}">
        <p14:creationId xmlns:p14="http://schemas.microsoft.com/office/powerpoint/2010/main" val="399013804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ustom Layout">
    <p:bg>
      <p:bgPr>
        <a:solidFill>
          <a:schemeClr val="tx2"/>
        </a:solidFill>
        <a:effectLst/>
      </p:bgPr>
    </p:bg>
    <p:spTree>
      <p:nvGrpSpPr>
        <p:cNvPr id="1" name=""/>
        <p:cNvGrpSpPr/>
        <p:nvPr/>
      </p:nvGrpSpPr>
      <p:grpSpPr>
        <a:xfrm>
          <a:off x="0" y="0"/>
          <a:ext cx="0" cy="0"/>
          <a:chOff x="0" y="0"/>
          <a:chExt cx="0" cy="0"/>
        </a:xfrm>
      </p:grpSpPr>
      <p:sp>
        <p:nvSpPr>
          <p:cNvPr id="6" name="Rectangle 5"/>
          <p:cNvSpPr/>
          <p:nvPr userDrawn="1"/>
        </p:nvSpPr>
        <p:spPr>
          <a:xfrm>
            <a:off x="3" y="4"/>
            <a:ext cx="12452627" cy="5985364"/>
          </a:xfrm>
          <a:prstGeom prst="rect">
            <a:avLst/>
          </a:prstGeom>
          <a:solidFill>
            <a:schemeClr val="bg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993" tIns="55498" rIns="110993" bIns="55498" rtlCol="0" anchor="ctr"/>
          <a:lstStyle/>
          <a:p>
            <a:pPr algn="ctr" defTabSz="914132" fontAlgn="base">
              <a:spcBef>
                <a:spcPct val="0"/>
              </a:spcBef>
              <a:spcAft>
                <a:spcPct val="0"/>
              </a:spcAft>
            </a:pPr>
            <a:endParaRPr lang="en-US" sz="2900">
              <a:solidFill>
                <a:srgbClr val="444444"/>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3"/>
          <p:cNvSpPr>
            <a:spLocks noGrp="1"/>
          </p:cNvSpPr>
          <p:nvPr>
            <p:ph type="sldNum" sz="quarter" idx="11"/>
          </p:nvPr>
        </p:nvSpPr>
        <p:spPr>
          <a:xfrm>
            <a:off x="604556" y="6559566"/>
            <a:ext cx="354093" cy="155433"/>
          </a:xfrm>
          <a:prstGeom prst="rect">
            <a:avLst/>
          </a:prstGeom>
        </p:spPr>
        <p:txBody>
          <a:bodyPr lIns="91413" tIns="45708" rIns="91413" bIns="45708"/>
          <a:lstStyle/>
          <a:p>
            <a:pPr defTabSz="932074"/>
            <a:fld id="{DBD5246C-868F-410A-AE52-FE248EDADC46}" type="slidenum">
              <a:rPr lang="en-US" smtClean="0">
                <a:solidFill>
                  <a:srgbClr val="AAAAAA"/>
                </a:solidFill>
              </a:rPr>
              <a:pPr defTabSz="932074"/>
              <a:t>‹#›</a:t>
            </a:fld>
            <a:endParaRPr lang="en-US" dirty="0">
              <a:solidFill>
                <a:srgbClr val="AAAAAA"/>
              </a:solidFill>
            </a:endParaRPr>
          </a:p>
        </p:txBody>
      </p:sp>
    </p:spTree>
    <p:extLst>
      <p:ext uri="{BB962C8B-B14F-4D97-AF65-F5344CB8AC3E}">
        <p14:creationId xmlns:p14="http://schemas.microsoft.com/office/powerpoint/2010/main" val="253576155"/>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4" name="Rectangle 3"/>
          <p:cNvSpPr/>
          <p:nvPr userDrawn="1"/>
        </p:nvSpPr>
        <p:spPr bwMode="auto">
          <a:xfrm>
            <a:off x="11"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531" tIns="38755" rIns="77531" bIns="38755" numCol="1" rtlCol="0" anchor="ctr" anchorCtr="0" compatLnSpc="1">
            <a:prstTxWarp prst="textNoShape">
              <a:avLst/>
            </a:prstTxWarp>
          </a:bodyPr>
          <a:lstStyle/>
          <a:p>
            <a:pPr algn="ctr" defTabSz="775030"/>
            <a:endParaRPr lang="en-US" sz="16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6042235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Picture 9" descr="PowerPoint-Template-2010.jpg"/>
          <p:cNvPicPr preferRelativeResize="0">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3" y="0"/>
            <a:ext cx="12436606" cy="6994525"/>
          </a:xfrm>
          <a:prstGeom prst="rect">
            <a:avLst/>
          </a:prstGeom>
          <a:noFill/>
          <a:ln>
            <a:noFill/>
          </a:ln>
        </p:spPr>
      </p:pic>
      <p:sp>
        <p:nvSpPr>
          <p:cNvPr id="2" name="Title 1"/>
          <p:cNvSpPr>
            <a:spLocks noGrp="1"/>
          </p:cNvSpPr>
          <p:nvPr>
            <p:ph type="title"/>
          </p:nvPr>
        </p:nvSpPr>
        <p:spPr bwMode="gray">
          <a:xfrm>
            <a:off x="1243658" y="3108679"/>
            <a:ext cx="10681037" cy="690587"/>
          </a:xfrm>
        </p:spPr>
        <p:txBody>
          <a:bodyPr/>
          <a:lstStyle>
            <a:lvl1pPr marL="0" algn="r" defTabSz="931582" rtl="0" eaLnBrk="1" latinLnBrk="0" hangingPunct="1">
              <a:lnSpc>
                <a:spcPct val="95000"/>
              </a:lnSpc>
              <a:defRPr lang="en-US" sz="4100" b="1" kern="1200" dirty="0">
                <a:solidFill>
                  <a:schemeClr val="bg2"/>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12" name="Text Placeholder 3"/>
          <p:cNvSpPr>
            <a:spLocks noGrp="1"/>
          </p:cNvSpPr>
          <p:nvPr>
            <p:ph type="body" sz="half" idx="2" hasCustomPrompt="1"/>
          </p:nvPr>
        </p:nvSpPr>
        <p:spPr bwMode="gray">
          <a:xfrm>
            <a:off x="1243658" y="3799808"/>
            <a:ext cx="10681037" cy="544019"/>
          </a:xfrm>
        </p:spPr>
        <p:txBody>
          <a:bodyPr>
            <a:noAutofit/>
          </a:bodyPr>
          <a:lstStyle>
            <a:lvl1pPr marL="0" indent="0" algn="r" defTabSz="931582" rtl="0" eaLnBrk="1" latinLnBrk="0" hangingPunct="1">
              <a:spcBef>
                <a:spcPts val="0"/>
              </a:spcBef>
              <a:spcAft>
                <a:spcPts val="612"/>
              </a:spcAft>
              <a:buNone/>
              <a:defRPr lang="en-US" sz="2400" kern="1200" dirty="0" smtClean="0">
                <a:solidFill>
                  <a:schemeClr val="bg1"/>
                </a:solidFill>
                <a:latin typeface="Segoe UI" pitchFamily="34" charset="0"/>
                <a:ea typeface="Segoe UI" pitchFamily="34" charset="0"/>
                <a:cs typeface="Segoe UI" pitchFamily="34" charset="0"/>
              </a:defRPr>
            </a:lvl1pPr>
            <a:lvl2pPr marL="465792" indent="0">
              <a:buNone/>
              <a:defRPr sz="1200"/>
            </a:lvl2pPr>
            <a:lvl3pPr marL="931582" indent="0">
              <a:buNone/>
              <a:defRPr sz="1000"/>
            </a:lvl3pPr>
            <a:lvl4pPr marL="1397378" indent="0">
              <a:buNone/>
              <a:defRPr sz="1000"/>
            </a:lvl4pPr>
            <a:lvl5pPr marL="1863166" indent="0">
              <a:buNone/>
              <a:defRPr sz="1000"/>
            </a:lvl5pPr>
            <a:lvl6pPr marL="2328961" indent="0">
              <a:buNone/>
              <a:defRPr sz="1000"/>
            </a:lvl6pPr>
            <a:lvl7pPr marL="2794751" indent="0">
              <a:buNone/>
              <a:defRPr sz="1000"/>
            </a:lvl7pPr>
            <a:lvl8pPr marL="3260542" indent="0">
              <a:buNone/>
              <a:defRPr sz="1000"/>
            </a:lvl8pPr>
            <a:lvl9pPr marL="3726337" indent="0">
              <a:buNone/>
              <a:defRPr sz="1000"/>
            </a:lvl9pPr>
          </a:lstStyle>
          <a:p>
            <a:pPr lvl="0"/>
            <a:r>
              <a:rPr lang="en-US" dirty="0" smtClean="0"/>
              <a:t>Presenter Name</a:t>
            </a:r>
            <a:br>
              <a:rPr lang="en-US" dirty="0" smtClean="0"/>
            </a:br>
            <a:r>
              <a:rPr lang="en-US" dirty="0" smtClean="0"/>
              <a:t>Presenter Title</a:t>
            </a:r>
          </a:p>
        </p:txBody>
      </p:sp>
      <p:sp>
        <p:nvSpPr>
          <p:cNvPr id="15" name="TextBox 14"/>
          <p:cNvSpPr txBox="1"/>
          <p:nvPr userDrawn="1"/>
        </p:nvSpPr>
        <p:spPr bwMode="gray">
          <a:xfrm>
            <a:off x="5025752" y="6675033"/>
            <a:ext cx="2384887" cy="219681"/>
          </a:xfrm>
          <a:prstGeom prst="rect">
            <a:avLst/>
          </a:prstGeom>
          <a:noFill/>
        </p:spPr>
        <p:txBody>
          <a:bodyPr wrap="none" lIns="93159" tIns="46579" rIns="93159" bIns="46579" rtlCol="0">
            <a:spAutoFit/>
          </a:bodyPr>
          <a:lstStyle/>
          <a:p>
            <a:pPr defTabSz="931582"/>
            <a:r>
              <a:rPr lang="en-US" sz="800" dirty="0" smtClean="0">
                <a:solidFill>
                  <a:srgbClr val="00345F">
                    <a:lumMod val="25000"/>
                    <a:lumOff val="75000"/>
                  </a:srgbClr>
                </a:solidFill>
                <a:cs typeface="Arial" pitchFamily="34" charset="0"/>
              </a:rPr>
              <a:t>© 2012 Quest Software Inc. All rights reserved.</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205" y="975169"/>
            <a:ext cx="3075943" cy="55956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401921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8" name="Picture 7" descr="PowerPoint-Template-2010.jpg"/>
          <p:cNvPicPr preferRelativeResize="0">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3" y="0"/>
            <a:ext cx="12436606" cy="6994525"/>
          </a:xfrm>
          <a:prstGeom prst="rect">
            <a:avLst/>
          </a:prstGeom>
          <a:noFill/>
          <a:ln>
            <a:noFill/>
          </a:ln>
        </p:spPr>
      </p:pic>
      <p:sp>
        <p:nvSpPr>
          <p:cNvPr id="10" name="Title 1"/>
          <p:cNvSpPr>
            <a:spLocks noGrp="1"/>
          </p:cNvSpPr>
          <p:nvPr>
            <p:ph type="title" hasCustomPrompt="1"/>
          </p:nvPr>
        </p:nvSpPr>
        <p:spPr bwMode="gray">
          <a:xfrm>
            <a:off x="1243658" y="3108679"/>
            <a:ext cx="10681037" cy="690587"/>
          </a:xfrm>
        </p:spPr>
        <p:txBody>
          <a:bodyPr/>
          <a:lstStyle>
            <a:lvl1pPr marL="0" algn="r" defTabSz="931582" rtl="0" eaLnBrk="1" latinLnBrk="0" hangingPunct="1">
              <a:lnSpc>
                <a:spcPct val="95000"/>
              </a:lnSpc>
              <a:defRPr lang="en-US" sz="4100" b="1" kern="1200" dirty="0">
                <a:solidFill>
                  <a:schemeClr val="bg2"/>
                </a:solidFill>
                <a:latin typeface="Segoe UI" pitchFamily="34" charset="0"/>
                <a:ea typeface="Segoe UI" pitchFamily="34" charset="0"/>
                <a:cs typeface="Segoe UI" pitchFamily="34" charset="0"/>
              </a:defRPr>
            </a:lvl1pPr>
          </a:lstStyle>
          <a:p>
            <a:r>
              <a:rPr lang="en-US" dirty="0" smtClean="0"/>
              <a:t>Click to edit Segue title</a:t>
            </a:r>
            <a:endParaRPr lang="en-US" dirty="0"/>
          </a:p>
        </p:txBody>
      </p:sp>
      <p:sp>
        <p:nvSpPr>
          <p:cNvPr id="14" name="TextBox 13"/>
          <p:cNvSpPr txBox="1"/>
          <p:nvPr userDrawn="1"/>
        </p:nvSpPr>
        <p:spPr bwMode="gray">
          <a:xfrm>
            <a:off x="5025752" y="6675033"/>
            <a:ext cx="2384887" cy="219681"/>
          </a:xfrm>
          <a:prstGeom prst="rect">
            <a:avLst/>
          </a:prstGeom>
          <a:noFill/>
        </p:spPr>
        <p:txBody>
          <a:bodyPr wrap="none" lIns="93159" tIns="46579" rIns="93159" bIns="46579" rtlCol="0">
            <a:spAutoFit/>
          </a:bodyPr>
          <a:lstStyle/>
          <a:p>
            <a:pPr defTabSz="931582"/>
            <a:r>
              <a:rPr lang="en-US" sz="800" dirty="0" smtClean="0">
                <a:solidFill>
                  <a:srgbClr val="00345F">
                    <a:lumMod val="25000"/>
                    <a:lumOff val="75000"/>
                  </a:srgbClr>
                </a:solidFill>
                <a:cs typeface="Arial" pitchFamily="34" charset="0"/>
              </a:rPr>
              <a:t>© 2012 Quest Software Inc. All rights reserved.</a:t>
            </a:r>
          </a:p>
        </p:txBody>
      </p:sp>
      <p:sp>
        <p:nvSpPr>
          <p:cNvPr id="6" name="TextBox 5"/>
          <p:cNvSpPr txBox="1"/>
          <p:nvPr userDrawn="1"/>
        </p:nvSpPr>
        <p:spPr bwMode="gray">
          <a:xfrm>
            <a:off x="11468735" y="6670853"/>
            <a:ext cx="864113" cy="219670"/>
          </a:xfrm>
          <a:prstGeom prst="rect">
            <a:avLst/>
          </a:prstGeom>
          <a:noFill/>
        </p:spPr>
        <p:txBody>
          <a:bodyPr wrap="square" lIns="93159" tIns="46579" rIns="93159" bIns="46579" rtlCol="0">
            <a:spAutoFit/>
          </a:bodyPr>
          <a:lstStyle/>
          <a:p>
            <a:pPr defTabSz="931582"/>
            <a:r>
              <a:rPr lang="en-US" sz="800" dirty="0" smtClean="0">
                <a:solidFill>
                  <a:srgbClr val="00345F">
                    <a:lumMod val="25000"/>
                    <a:lumOff val="75000"/>
                  </a:srgbClr>
                </a:solidFill>
              </a:rPr>
              <a:t>Pg. </a:t>
            </a:r>
            <a:fld id="{D7D127EB-68A7-4501-8EAE-CF76909E7DC5}" type="slidenum">
              <a:rPr lang="en-US" sz="800" smtClean="0">
                <a:solidFill>
                  <a:srgbClr val="00345F">
                    <a:lumMod val="25000"/>
                    <a:lumOff val="75000"/>
                  </a:srgbClr>
                </a:solidFill>
              </a:rPr>
              <a:pPr defTabSz="931582"/>
              <a:t>‹#›</a:t>
            </a:fld>
            <a:endParaRPr lang="en-US" sz="800" dirty="0">
              <a:solidFill>
                <a:srgbClr val="00345F">
                  <a:lumMod val="25000"/>
                  <a:lumOff val="75000"/>
                </a:srgbClr>
              </a:solidFill>
            </a:endParaRPr>
          </a:p>
        </p:txBody>
      </p:sp>
    </p:spTree>
    <p:extLst>
      <p:ext uri="{BB962C8B-B14F-4D97-AF65-F5344CB8AC3E}">
        <p14:creationId xmlns:p14="http://schemas.microsoft.com/office/powerpoint/2010/main" val="128154380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Text Placeholder 2"/>
          <p:cNvSpPr>
            <a:spLocks noGrp="1"/>
          </p:cNvSpPr>
          <p:nvPr>
            <p:ph type="body" idx="13"/>
          </p:nvPr>
        </p:nvSpPr>
        <p:spPr bwMode="gray">
          <a:xfrm>
            <a:off x="307112" y="1175469"/>
            <a:ext cx="11617564" cy="523552"/>
          </a:xfrm>
        </p:spPr>
        <p:txBody>
          <a:bodyPr wrap="square" anchor="t"/>
          <a:lstStyle>
            <a:lvl1pPr marL="0" indent="0">
              <a:buNone/>
              <a:defRPr sz="2400" b="0">
                <a:solidFill>
                  <a:schemeClr val="accent3"/>
                </a:solidFill>
              </a:defRPr>
            </a:lvl1pPr>
            <a:lvl2pPr marL="465792" indent="0">
              <a:buNone/>
              <a:defRPr sz="2000" b="1"/>
            </a:lvl2pPr>
            <a:lvl3pPr marL="931582" indent="0">
              <a:buNone/>
              <a:defRPr sz="1800" b="1"/>
            </a:lvl3pPr>
            <a:lvl4pPr marL="1397378" indent="0">
              <a:buNone/>
              <a:defRPr sz="1600" b="1"/>
            </a:lvl4pPr>
            <a:lvl5pPr marL="1863166" indent="0">
              <a:buNone/>
              <a:defRPr sz="1600" b="1"/>
            </a:lvl5pPr>
            <a:lvl6pPr marL="2328961" indent="0">
              <a:buNone/>
              <a:defRPr sz="1600" b="1"/>
            </a:lvl6pPr>
            <a:lvl7pPr marL="2794751" indent="0">
              <a:buNone/>
              <a:defRPr sz="1600" b="1"/>
            </a:lvl7pPr>
            <a:lvl8pPr marL="3260542" indent="0">
              <a:buNone/>
              <a:defRPr sz="1600" b="1"/>
            </a:lvl8pPr>
            <a:lvl9pPr marL="3726337" indent="0">
              <a:buNone/>
              <a:defRPr sz="1600" b="1"/>
            </a:lvl9pPr>
          </a:lstStyle>
          <a:p>
            <a:pPr lvl="0"/>
            <a:r>
              <a:rPr lang="en-US" smtClean="0"/>
              <a:t>Click to edit Master text styles</a:t>
            </a:r>
          </a:p>
        </p:txBody>
      </p:sp>
      <p:sp>
        <p:nvSpPr>
          <p:cNvPr id="5" name="Title Placeholder 1"/>
          <p:cNvSpPr>
            <a:spLocks noGrp="1"/>
          </p:cNvSpPr>
          <p:nvPr>
            <p:ph type="title"/>
          </p:nvPr>
        </p:nvSpPr>
        <p:spPr bwMode="gray">
          <a:xfrm>
            <a:off x="306816" y="576865"/>
            <a:ext cx="11617919" cy="602695"/>
          </a:xfrm>
          <a:prstGeom prst="rect">
            <a:avLst/>
          </a:prstGeom>
        </p:spPr>
        <p:txBody>
          <a:bodyPr vert="horz" wrap="square" lIns="93159" tIns="46579" rIns="93159" bIns="46579" rtlCol="0" anchor="b">
            <a:noAutofit/>
          </a:bodyPr>
          <a:lstStyle>
            <a:lvl1pPr>
              <a:defRPr/>
            </a:lvl1pPr>
          </a:lstStyle>
          <a:p>
            <a:r>
              <a:rPr lang="en-US" smtClean="0"/>
              <a:t>Click to edit Master title style</a:t>
            </a:r>
            <a:endParaRPr lang="en-US" dirty="0"/>
          </a:p>
        </p:txBody>
      </p:sp>
      <p:sp>
        <p:nvSpPr>
          <p:cNvPr id="8" name="Text Placeholder 2"/>
          <p:cNvSpPr>
            <a:spLocks noGrp="1"/>
          </p:cNvSpPr>
          <p:nvPr>
            <p:ph idx="1"/>
          </p:nvPr>
        </p:nvSpPr>
        <p:spPr bwMode="gray">
          <a:xfrm>
            <a:off x="307125" y="1632247"/>
            <a:ext cx="11617573" cy="4818262"/>
          </a:xfrm>
          <a:prstGeom prst="rect">
            <a:avLst/>
          </a:prstGeom>
        </p:spPr>
        <p:txBody>
          <a:bodyPr vert="horz" wrap="square" lIns="93159" tIns="46579" rIns="93159" bIns="46579" rtlCol="0">
            <a:noAutofit/>
          </a:bodyPr>
          <a:lstStyle>
            <a:lvl1pPr>
              <a:spcBef>
                <a:spcPts val="918"/>
              </a:spcBef>
              <a:spcAft>
                <a:spcPts val="612"/>
              </a:spcAft>
              <a:defRPr/>
            </a:lvl1pPr>
            <a:lvl2pPr>
              <a:spcAft>
                <a:spcPts val="612"/>
              </a:spcAft>
              <a:defRPr/>
            </a:lvl2pPr>
            <a:lvl3pPr>
              <a:spcAft>
                <a:spcPts val="612"/>
              </a:spcAft>
              <a:defRPr/>
            </a:lvl3pPr>
            <a:lvl4pPr>
              <a:spcAft>
                <a:spcPts val="612"/>
              </a:spcAft>
              <a:defRPr/>
            </a:lvl4pPr>
            <a:lvl5pPr>
              <a:spcAft>
                <a:spcPts val="612"/>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71684411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2-column)">
    <p:spTree>
      <p:nvGrpSpPr>
        <p:cNvPr id="1" name=""/>
        <p:cNvGrpSpPr/>
        <p:nvPr/>
      </p:nvGrpSpPr>
      <p:grpSpPr>
        <a:xfrm>
          <a:off x="0" y="0"/>
          <a:ext cx="0" cy="0"/>
          <a:chOff x="0" y="0"/>
          <a:chExt cx="0" cy="0"/>
        </a:xfrm>
      </p:grpSpPr>
      <p:sp>
        <p:nvSpPr>
          <p:cNvPr id="7" name="Text Placeholder 2"/>
          <p:cNvSpPr>
            <a:spLocks noGrp="1"/>
          </p:cNvSpPr>
          <p:nvPr>
            <p:ph type="body" idx="13"/>
          </p:nvPr>
        </p:nvSpPr>
        <p:spPr bwMode="gray">
          <a:xfrm>
            <a:off x="307112" y="1175469"/>
            <a:ext cx="11617564" cy="523552"/>
          </a:xfrm>
        </p:spPr>
        <p:txBody>
          <a:bodyPr wrap="square" anchor="t"/>
          <a:lstStyle>
            <a:lvl1pPr marL="0" indent="0">
              <a:buNone/>
              <a:defRPr sz="2400" b="0">
                <a:solidFill>
                  <a:schemeClr val="accent3"/>
                </a:solidFill>
              </a:defRPr>
            </a:lvl1pPr>
            <a:lvl2pPr marL="465792" indent="0">
              <a:buNone/>
              <a:defRPr sz="2000" b="1"/>
            </a:lvl2pPr>
            <a:lvl3pPr marL="931582" indent="0">
              <a:buNone/>
              <a:defRPr sz="1800" b="1"/>
            </a:lvl3pPr>
            <a:lvl4pPr marL="1397378" indent="0">
              <a:buNone/>
              <a:defRPr sz="1600" b="1"/>
            </a:lvl4pPr>
            <a:lvl5pPr marL="1863166" indent="0">
              <a:buNone/>
              <a:defRPr sz="1600" b="1"/>
            </a:lvl5pPr>
            <a:lvl6pPr marL="2328961" indent="0">
              <a:buNone/>
              <a:defRPr sz="1600" b="1"/>
            </a:lvl6pPr>
            <a:lvl7pPr marL="2794751" indent="0">
              <a:buNone/>
              <a:defRPr sz="1600" b="1"/>
            </a:lvl7pPr>
            <a:lvl8pPr marL="3260542" indent="0">
              <a:buNone/>
              <a:defRPr sz="1600" b="1"/>
            </a:lvl8pPr>
            <a:lvl9pPr marL="3726337" indent="0">
              <a:buNone/>
              <a:defRPr sz="1600" b="1"/>
            </a:lvl9pPr>
          </a:lstStyle>
          <a:p>
            <a:pPr lvl="0"/>
            <a:r>
              <a:rPr lang="en-US" smtClean="0"/>
              <a:t>Click to edit Master text styles</a:t>
            </a:r>
          </a:p>
        </p:txBody>
      </p:sp>
      <p:sp>
        <p:nvSpPr>
          <p:cNvPr id="5" name="Title Placeholder 1"/>
          <p:cNvSpPr>
            <a:spLocks noGrp="1"/>
          </p:cNvSpPr>
          <p:nvPr>
            <p:ph type="title"/>
          </p:nvPr>
        </p:nvSpPr>
        <p:spPr bwMode="gray">
          <a:xfrm>
            <a:off x="306816" y="576865"/>
            <a:ext cx="11617919" cy="602695"/>
          </a:xfrm>
          <a:prstGeom prst="rect">
            <a:avLst/>
          </a:prstGeom>
        </p:spPr>
        <p:txBody>
          <a:bodyPr vert="horz" wrap="square" lIns="93159" tIns="46579" rIns="93159" bIns="46579" rtlCol="0" anchor="b">
            <a:noAutofit/>
          </a:bodyPr>
          <a:lstStyle>
            <a:lvl1pPr>
              <a:defRPr/>
            </a:lvl1pPr>
          </a:lstStyle>
          <a:p>
            <a:r>
              <a:rPr lang="en-US" smtClean="0"/>
              <a:t>Click to edit Master title style</a:t>
            </a:r>
            <a:endParaRPr lang="en-US" dirty="0"/>
          </a:p>
        </p:txBody>
      </p:sp>
      <p:sp>
        <p:nvSpPr>
          <p:cNvPr id="8" name="Text Placeholder 2"/>
          <p:cNvSpPr>
            <a:spLocks noGrp="1"/>
          </p:cNvSpPr>
          <p:nvPr>
            <p:ph idx="1"/>
          </p:nvPr>
        </p:nvSpPr>
        <p:spPr bwMode="gray">
          <a:xfrm>
            <a:off x="307117" y="1632247"/>
            <a:ext cx="5784468" cy="4818262"/>
          </a:xfrm>
          <a:prstGeom prst="rect">
            <a:avLst/>
          </a:prstGeom>
        </p:spPr>
        <p:txBody>
          <a:bodyPr vert="horz" wrap="square" lIns="93159" tIns="46579" rIns="93159" bIns="46579" rtlCol="0">
            <a:noAutofit/>
          </a:bodyPr>
          <a:lstStyle>
            <a:lvl1pPr>
              <a:spcBef>
                <a:spcPts val="918"/>
              </a:spcBef>
              <a:spcAft>
                <a:spcPts val="612"/>
              </a:spcAft>
              <a:defRPr/>
            </a:lvl1pPr>
            <a:lvl2pPr>
              <a:spcAft>
                <a:spcPts val="612"/>
              </a:spcAft>
              <a:defRPr/>
            </a:lvl2pPr>
            <a:lvl3pPr>
              <a:spcAft>
                <a:spcPts val="612"/>
              </a:spcAft>
              <a:defRPr/>
            </a:lvl3pPr>
            <a:lvl4pPr>
              <a:spcAft>
                <a:spcPts val="612"/>
              </a:spcAft>
              <a:defRPr/>
            </a:lvl4pPr>
            <a:lvl5pPr>
              <a:spcAft>
                <a:spcPts val="612"/>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Text Placeholder 2"/>
          <p:cNvSpPr>
            <a:spLocks noGrp="1"/>
          </p:cNvSpPr>
          <p:nvPr>
            <p:ph idx="14"/>
          </p:nvPr>
        </p:nvSpPr>
        <p:spPr bwMode="gray">
          <a:xfrm>
            <a:off x="6140502" y="1632060"/>
            <a:ext cx="5784468" cy="4818262"/>
          </a:xfrm>
          <a:prstGeom prst="rect">
            <a:avLst/>
          </a:prstGeom>
        </p:spPr>
        <p:txBody>
          <a:bodyPr vert="horz" wrap="square" lIns="93159" tIns="46579" rIns="93159" bIns="46579" rtlCol="0">
            <a:noAutofit/>
          </a:bodyPr>
          <a:lstStyle>
            <a:lvl1pPr>
              <a:spcBef>
                <a:spcPts val="918"/>
              </a:spcBef>
              <a:spcAft>
                <a:spcPts val="612"/>
              </a:spcAft>
              <a:defRPr/>
            </a:lvl1pPr>
            <a:lvl2pPr>
              <a:spcAft>
                <a:spcPts val="612"/>
              </a:spcAft>
              <a:defRPr/>
            </a:lvl2pPr>
            <a:lvl3pPr>
              <a:spcAft>
                <a:spcPts val="612"/>
              </a:spcAft>
              <a:defRPr/>
            </a:lvl3pPr>
            <a:lvl4pPr>
              <a:spcAft>
                <a:spcPts val="612"/>
              </a:spcAft>
              <a:defRPr/>
            </a:lvl4pPr>
            <a:lvl5pPr>
              <a:spcAft>
                <a:spcPts val="612"/>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99303887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Text Placeholder 2"/>
          <p:cNvSpPr>
            <a:spLocks noGrp="1"/>
          </p:cNvSpPr>
          <p:nvPr>
            <p:ph type="body" idx="13"/>
          </p:nvPr>
        </p:nvSpPr>
        <p:spPr bwMode="gray">
          <a:xfrm>
            <a:off x="307112" y="1175469"/>
            <a:ext cx="11617564" cy="523552"/>
          </a:xfrm>
        </p:spPr>
        <p:txBody>
          <a:bodyPr wrap="square" anchor="t"/>
          <a:lstStyle>
            <a:lvl1pPr marL="0" indent="0">
              <a:buNone/>
              <a:defRPr sz="2400" b="0">
                <a:solidFill>
                  <a:schemeClr val="accent3"/>
                </a:solidFill>
              </a:defRPr>
            </a:lvl1pPr>
            <a:lvl2pPr marL="465792" indent="0">
              <a:buNone/>
              <a:defRPr sz="2000" b="1"/>
            </a:lvl2pPr>
            <a:lvl3pPr marL="931582" indent="0">
              <a:buNone/>
              <a:defRPr sz="1800" b="1"/>
            </a:lvl3pPr>
            <a:lvl4pPr marL="1397378" indent="0">
              <a:buNone/>
              <a:defRPr sz="1600" b="1"/>
            </a:lvl4pPr>
            <a:lvl5pPr marL="1863166" indent="0">
              <a:buNone/>
              <a:defRPr sz="1600" b="1"/>
            </a:lvl5pPr>
            <a:lvl6pPr marL="2328961" indent="0">
              <a:buNone/>
              <a:defRPr sz="1600" b="1"/>
            </a:lvl6pPr>
            <a:lvl7pPr marL="2794751" indent="0">
              <a:buNone/>
              <a:defRPr sz="1600" b="1"/>
            </a:lvl7pPr>
            <a:lvl8pPr marL="3260542" indent="0">
              <a:buNone/>
              <a:defRPr sz="1600" b="1"/>
            </a:lvl8pPr>
            <a:lvl9pPr marL="3726337" indent="0">
              <a:buNone/>
              <a:defRPr sz="1600" b="1"/>
            </a:lvl9pPr>
          </a:lstStyle>
          <a:p>
            <a:pPr lvl="0"/>
            <a:r>
              <a:rPr lang="en-US" smtClean="0"/>
              <a:t>Click to edit Master text styles</a:t>
            </a:r>
          </a:p>
        </p:txBody>
      </p:sp>
      <p:sp>
        <p:nvSpPr>
          <p:cNvPr id="5" name="Title Placeholder 1"/>
          <p:cNvSpPr>
            <a:spLocks noGrp="1"/>
          </p:cNvSpPr>
          <p:nvPr>
            <p:ph type="title"/>
          </p:nvPr>
        </p:nvSpPr>
        <p:spPr bwMode="gray">
          <a:xfrm>
            <a:off x="306816" y="576865"/>
            <a:ext cx="11617919" cy="602695"/>
          </a:xfrm>
          <a:prstGeom prst="rect">
            <a:avLst/>
          </a:prstGeom>
        </p:spPr>
        <p:txBody>
          <a:bodyPr vert="horz" wrap="square" lIns="93159" tIns="46579" rIns="93159" bIns="46579" rtlCol="0" anchor="b">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9147928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tretch/>
        </p:blipFill>
        <p:spPr bwMode="gray">
          <a:xfrm>
            <a:off x="-178" y="0"/>
            <a:ext cx="12436606" cy="6994525"/>
          </a:xfrm>
          <a:prstGeom prst="rect">
            <a:avLst/>
          </a:prstGeom>
          <a:noFill/>
          <a:ln>
            <a:noFill/>
          </a:ln>
        </p:spPr>
      </p:pic>
      <p:sp>
        <p:nvSpPr>
          <p:cNvPr id="5" name="Title 1"/>
          <p:cNvSpPr>
            <a:spLocks noGrp="1"/>
          </p:cNvSpPr>
          <p:nvPr>
            <p:ph type="title" hasCustomPrompt="1"/>
          </p:nvPr>
        </p:nvSpPr>
        <p:spPr bwMode="gray">
          <a:xfrm>
            <a:off x="511797" y="2108250"/>
            <a:ext cx="11412895" cy="2778047"/>
          </a:xfrm>
        </p:spPr>
        <p:txBody>
          <a:bodyPr anchor="ctr"/>
          <a:lstStyle>
            <a:lvl1pPr marL="0" algn="ctr" defTabSz="931582" rtl="0" eaLnBrk="1" latinLnBrk="0" hangingPunct="1">
              <a:lnSpc>
                <a:spcPct val="90000"/>
              </a:lnSpc>
              <a:defRPr lang="en-US" sz="6100" kern="1200" cap="all" baseline="0" dirty="0">
                <a:solidFill>
                  <a:schemeClr val="bg2"/>
                </a:solidFill>
                <a:latin typeface="Segoe UI" pitchFamily="34" charset="0"/>
                <a:ea typeface="Segoe UI" pitchFamily="34" charset="0"/>
                <a:cs typeface="Segoe UI" pitchFamily="34" charset="0"/>
              </a:defRPr>
            </a:lvl1pPr>
          </a:lstStyle>
          <a:p>
            <a:r>
              <a:rPr lang="en-US" dirty="0" smtClean="0"/>
              <a:t>Click to EDIT</a:t>
            </a:r>
            <a:br>
              <a:rPr lang="en-US" dirty="0" smtClean="0"/>
            </a:br>
            <a:r>
              <a:rPr lang="en-US" dirty="0" smtClean="0"/>
              <a:t>BIG STATEMENT</a:t>
            </a:r>
            <a:endParaRPr lang="en-US" dirty="0"/>
          </a:p>
        </p:txBody>
      </p:sp>
      <p:sp>
        <p:nvSpPr>
          <p:cNvPr id="13" name="TextBox 12"/>
          <p:cNvSpPr txBox="1"/>
          <p:nvPr userDrawn="1"/>
        </p:nvSpPr>
        <p:spPr bwMode="gray">
          <a:xfrm>
            <a:off x="5025752" y="6675033"/>
            <a:ext cx="2384887" cy="219681"/>
          </a:xfrm>
          <a:prstGeom prst="rect">
            <a:avLst/>
          </a:prstGeom>
          <a:noFill/>
        </p:spPr>
        <p:txBody>
          <a:bodyPr wrap="none" lIns="93159" tIns="46579" rIns="93159" bIns="46579" rtlCol="0">
            <a:spAutoFit/>
          </a:bodyPr>
          <a:lstStyle/>
          <a:p>
            <a:pPr defTabSz="931582"/>
            <a:r>
              <a:rPr lang="en-US" sz="800" dirty="0" smtClean="0">
                <a:solidFill>
                  <a:srgbClr val="00345F">
                    <a:lumMod val="25000"/>
                    <a:lumOff val="75000"/>
                  </a:srgbClr>
                </a:solidFill>
                <a:cs typeface="Arial" pitchFamily="34" charset="0"/>
              </a:rPr>
              <a:t>© 2012 Quest Software Inc. All rights reserved.</a:t>
            </a:r>
          </a:p>
        </p:txBody>
      </p:sp>
      <p:sp>
        <p:nvSpPr>
          <p:cNvPr id="7" name="TextBox 6"/>
          <p:cNvSpPr txBox="1"/>
          <p:nvPr userDrawn="1"/>
        </p:nvSpPr>
        <p:spPr bwMode="gray">
          <a:xfrm>
            <a:off x="11468735" y="6670853"/>
            <a:ext cx="864113" cy="219670"/>
          </a:xfrm>
          <a:prstGeom prst="rect">
            <a:avLst/>
          </a:prstGeom>
          <a:noFill/>
        </p:spPr>
        <p:txBody>
          <a:bodyPr wrap="square" lIns="93159" tIns="46579" rIns="93159" bIns="46579" rtlCol="0">
            <a:spAutoFit/>
          </a:bodyPr>
          <a:lstStyle/>
          <a:p>
            <a:pPr defTabSz="931582"/>
            <a:r>
              <a:rPr lang="en-US" sz="800" dirty="0" smtClean="0">
                <a:solidFill>
                  <a:srgbClr val="00345F">
                    <a:lumMod val="25000"/>
                    <a:lumOff val="75000"/>
                  </a:srgbClr>
                </a:solidFill>
              </a:rPr>
              <a:t>Pg. </a:t>
            </a:r>
            <a:fld id="{D7D127EB-68A7-4501-8EAE-CF76909E7DC5}" type="slidenum">
              <a:rPr lang="en-US" sz="800" smtClean="0">
                <a:solidFill>
                  <a:srgbClr val="00345F">
                    <a:lumMod val="25000"/>
                    <a:lumOff val="75000"/>
                  </a:srgbClr>
                </a:solidFill>
              </a:rPr>
              <a:pPr defTabSz="931582"/>
              <a:t>‹#›</a:t>
            </a:fld>
            <a:endParaRPr lang="en-US" sz="800" dirty="0">
              <a:solidFill>
                <a:srgbClr val="00345F">
                  <a:lumMod val="25000"/>
                  <a:lumOff val="75000"/>
                </a:srgbClr>
              </a:solidFill>
            </a:endParaRPr>
          </a:p>
        </p:txBody>
      </p:sp>
    </p:spTree>
    <p:extLst>
      <p:ext uri="{BB962C8B-B14F-4D97-AF65-F5344CB8AC3E}">
        <p14:creationId xmlns:p14="http://schemas.microsoft.com/office/powerpoint/2010/main" val="339619864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tretch/>
        </p:blipFill>
        <p:spPr bwMode="gray">
          <a:xfrm>
            <a:off x="7" y="21"/>
            <a:ext cx="12436474" cy="6994524"/>
          </a:xfrm>
          <a:prstGeom prst="rect">
            <a:avLst/>
          </a:prstGeom>
          <a:noFill/>
          <a:ln>
            <a:noFill/>
          </a:ln>
        </p:spPr>
      </p:pic>
      <p:sp>
        <p:nvSpPr>
          <p:cNvPr id="6" name="Title 1"/>
          <p:cNvSpPr>
            <a:spLocks noGrp="1"/>
          </p:cNvSpPr>
          <p:nvPr>
            <p:ph type="title" hasCustomPrompt="1"/>
          </p:nvPr>
        </p:nvSpPr>
        <p:spPr bwMode="gray">
          <a:xfrm>
            <a:off x="1553770" y="1321208"/>
            <a:ext cx="9319556" cy="3378014"/>
          </a:xfrm>
        </p:spPr>
        <p:txBody>
          <a:bodyPr anchor="b"/>
          <a:lstStyle>
            <a:lvl1pPr marL="291120" indent="-291120" algn="l" defTabSz="931582" rtl="0" eaLnBrk="1" latinLnBrk="0" hangingPunct="1">
              <a:lnSpc>
                <a:spcPct val="95000"/>
              </a:lnSpc>
              <a:defRPr lang="en-US" sz="4100" kern="1200" cap="none" baseline="0" dirty="0">
                <a:solidFill>
                  <a:schemeClr val="bg2"/>
                </a:solidFill>
                <a:latin typeface="Segoe UI" pitchFamily="34" charset="0"/>
                <a:ea typeface="Segoe UI" pitchFamily="34" charset="0"/>
                <a:cs typeface="Segoe UI" pitchFamily="34" charset="0"/>
              </a:defRPr>
            </a:lvl1pPr>
          </a:lstStyle>
          <a:p>
            <a:r>
              <a:rPr lang="en-US" dirty="0" smtClean="0"/>
              <a:t>“CLICK TO EDIT QUOTE”</a:t>
            </a:r>
            <a:endParaRPr lang="en-US" dirty="0"/>
          </a:p>
        </p:txBody>
      </p:sp>
      <p:sp>
        <p:nvSpPr>
          <p:cNvPr id="7" name="Text Placeholder 3"/>
          <p:cNvSpPr>
            <a:spLocks noGrp="1"/>
          </p:cNvSpPr>
          <p:nvPr>
            <p:ph type="body" sz="half" idx="2" hasCustomPrompt="1"/>
          </p:nvPr>
        </p:nvSpPr>
        <p:spPr bwMode="gray">
          <a:xfrm>
            <a:off x="1976704" y="4818450"/>
            <a:ext cx="8896626" cy="544019"/>
          </a:xfrm>
        </p:spPr>
        <p:txBody>
          <a:bodyPr>
            <a:normAutofit/>
          </a:bodyPr>
          <a:lstStyle>
            <a:lvl1pPr marL="0" indent="0" algn="l" defTabSz="931582" rtl="0" eaLnBrk="1" latinLnBrk="0" hangingPunct="1">
              <a:buNone/>
              <a:defRPr lang="en-US" sz="2000" kern="1200" dirty="0" smtClean="0">
                <a:solidFill>
                  <a:schemeClr val="bg1"/>
                </a:solidFill>
                <a:latin typeface="Segoe UI" pitchFamily="34" charset="0"/>
                <a:ea typeface="Segoe UI" pitchFamily="34" charset="0"/>
                <a:cs typeface="Segoe UI" pitchFamily="34" charset="0"/>
              </a:defRPr>
            </a:lvl1pPr>
            <a:lvl2pPr marL="465792" indent="0">
              <a:buNone/>
              <a:defRPr sz="1200"/>
            </a:lvl2pPr>
            <a:lvl3pPr marL="931582" indent="0">
              <a:buNone/>
              <a:defRPr sz="1000"/>
            </a:lvl3pPr>
            <a:lvl4pPr marL="1397378" indent="0">
              <a:buNone/>
              <a:defRPr sz="1000"/>
            </a:lvl4pPr>
            <a:lvl5pPr marL="1863166" indent="0">
              <a:buNone/>
              <a:defRPr sz="1000"/>
            </a:lvl5pPr>
            <a:lvl6pPr marL="2328961" indent="0">
              <a:buNone/>
              <a:defRPr sz="1000"/>
            </a:lvl6pPr>
            <a:lvl7pPr marL="2794751" indent="0">
              <a:buNone/>
              <a:defRPr sz="1000"/>
            </a:lvl7pPr>
            <a:lvl8pPr marL="3260542" indent="0">
              <a:buNone/>
              <a:defRPr sz="1000"/>
            </a:lvl8pPr>
            <a:lvl9pPr marL="3726337" indent="0">
              <a:buNone/>
              <a:defRPr sz="1000"/>
            </a:lvl9pPr>
          </a:lstStyle>
          <a:p>
            <a:pPr lvl="0"/>
            <a:r>
              <a:rPr lang="en-US" dirty="0" smtClean="0"/>
              <a:t>—Name</a:t>
            </a:r>
          </a:p>
        </p:txBody>
      </p:sp>
      <p:sp>
        <p:nvSpPr>
          <p:cNvPr id="12" name="TextBox 11"/>
          <p:cNvSpPr txBox="1"/>
          <p:nvPr userDrawn="1"/>
        </p:nvSpPr>
        <p:spPr bwMode="gray">
          <a:xfrm>
            <a:off x="5025752" y="6675033"/>
            <a:ext cx="2384887" cy="219681"/>
          </a:xfrm>
          <a:prstGeom prst="rect">
            <a:avLst/>
          </a:prstGeom>
          <a:noFill/>
        </p:spPr>
        <p:txBody>
          <a:bodyPr wrap="none" lIns="93159" tIns="46579" rIns="93159" bIns="46579" rtlCol="0">
            <a:spAutoFit/>
          </a:bodyPr>
          <a:lstStyle/>
          <a:p>
            <a:pPr defTabSz="931582"/>
            <a:r>
              <a:rPr lang="en-US" sz="800" dirty="0" smtClean="0">
                <a:solidFill>
                  <a:srgbClr val="00345F">
                    <a:lumMod val="25000"/>
                    <a:lumOff val="75000"/>
                  </a:srgbClr>
                </a:solidFill>
                <a:cs typeface="Arial" pitchFamily="34" charset="0"/>
              </a:rPr>
              <a:t>© 2012 Quest Software Inc. All rights reserved.</a:t>
            </a:r>
          </a:p>
        </p:txBody>
      </p:sp>
      <p:sp>
        <p:nvSpPr>
          <p:cNvPr id="9" name="TextBox 8"/>
          <p:cNvSpPr txBox="1"/>
          <p:nvPr userDrawn="1"/>
        </p:nvSpPr>
        <p:spPr bwMode="gray">
          <a:xfrm>
            <a:off x="11468735" y="6670853"/>
            <a:ext cx="864113" cy="219670"/>
          </a:xfrm>
          <a:prstGeom prst="rect">
            <a:avLst/>
          </a:prstGeom>
          <a:noFill/>
        </p:spPr>
        <p:txBody>
          <a:bodyPr wrap="square" lIns="93159" tIns="46579" rIns="93159" bIns="46579" rtlCol="0">
            <a:spAutoFit/>
          </a:bodyPr>
          <a:lstStyle/>
          <a:p>
            <a:pPr defTabSz="931582"/>
            <a:r>
              <a:rPr lang="en-US" sz="800" dirty="0" smtClean="0">
                <a:solidFill>
                  <a:srgbClr val="00345F">
                    <a:lumMod val="25000"/>
                    <a:lumOff val="75000"/>
                  </a:srgbClr>
                </a:solidFill>
              </a:rPr>
              <a:t>Pg. </a:t>
            </a:r>
            <a:fld id="{D7D127EB-68A7-4501-8EAE-CF76909E7DC5}" type="slidenum">
              <a:rPr lang="en-US" sz="800" smtClean="0">
                <a:solidFill>
                  <a:srgbClr val="00345F">
                    <a:lumMod val="25000"/>
                    <a:lumOff val="75000"/>
                  </a:srgbClr>
                </a:solidFill>
              </a:rPr>
              <a:pPr defTabSz="931582"/>
              <a:t>‹#›</a:t>
            </a:fld>
            <a:endParaRPr lang="en-US" sz="800" dirty="0">
              <a:solidFill>
                <a:srgbClr val="00345F">
                  <a:lumMod val="25000"/>
                  <a:lumOff val="75000"/>
                </a:srgbClr>
              </a:solidFill>
            </a:endParaRPr>
          </a:p>
        </p:txBody>
      </p:sp>
    </p:spTree>
    <p:extLst>
      <p:ext uri="{BB962C8B-B14F-4D97-AF65-F5344CB8AC3E}">
        <p14:creationId xmlns:p14="http://schemas.microsoft.com/office/powerpoint/2010/main" val="1203092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Photo and Statem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a:ext>
            </a:extLst>
          </a:blip>
          <a:stretch/>
        </p:blipFill>
        <p:spPr bwMode="gray">
          <a:xfrm>
            <a:off x="7" y="21"/>
            <a:ext cx="12436474" cy="6994524"/>
          </a:xfrm>
          <a:prstGeom prst="rect">
            <a:avLst/>
          </a:prstGeom>
          <a:noFill/>
          <a:ln>
            <a:noFill/>
          </a:ln>
        </p:spPr>
      </p:pic>
      <p:sp>
        <p:nvSpPr>
          <p:cNvPr id="10" name="Text Placeholder 9"/>
          <p:cNvSpPr>
            <a:spLocks noGrp="1"/>
          </p:cNvSpPr>
          <p:nvPr>
            <p:ph type="body" sz="quarter" idx="10" hasCustomPrompt="1"/>
          </p:nvPr>
        </p:nvSpPr>
        <p:spPr bwMode="gray">
          <a:xfrm>
            <a:off x="3212809" y="2414295"/>
            <a:ext cx="8711929" cy="2165935"/>
          </a:xfrm>
          <a:gradFill>
            <a:gsLst>
              <a:gs pos="2000">
                <a:srgbClr val="002D50">
                  <a:lumMod val="50000"/>
                </a:srgbClr>
              </a:gs>
              <a:gs pos="100000">
                <a:srgbClr val="002D50"/>
              </a:gs>
            </a:gsLst>
            <a:lin ang="5400000" scaled="0"/>
          </a:gradFill>
        </p:spPr>
        <p:txBody>
          <a:bodyPr wrap="square" lIns="931582" tIns="232894" rIns="232894" bIns="232894" anchor="ctr" anchorCtr="0">
            <a:noAutofit/>
          </a:bodyPr>
          <a:lstStyle>
            <a:lvl1pPr marL="0" indent="0" algn="r">
              <a:buFontTx/>
              <a:buNone/>
              <a:defRPr sz="4100" cap="all" baseline="0">
                <a:solidFill>
                  <a:schemeClr val="bg1"/>
                </a:solidFill>
                <a:latin typeface="Segoe UI" pitchFamily="34" charset="0"/>
                <a:ea typeface="Segoe UI" pitchFamily="34" charset="0"/>
                <a:cs typeface="Segoe UI" pitchFamily="34" charset="0"/>
              </a:defRPr>
            </a:lvl1pPr>
            <a:lvl2pPr marL="232894" indent="0">
              <a:buFontTx/>
              <a:buNone/>
              <a:defRPr/>
            </a:lvl2pPr>
            <a:lvl3pPr marL="465792" indent="0">
              <a:buFontTx/>
              <a:buNone/>
              <a:defRPr/>
            </a:lvl3pPr>
            <a:lvl4pPr marL="698688" indent="0">
              <a:buFontTx/>
              <a:buNone/>
              <a:defRPr/>
            </a:lvl4pPr>
            <a:lvl5pPr marL="0" indent="0">
              <a:buFontTx/>
              <a:buNone/>
              <a:defRPr/>
            </a:lvl5pPr>
          </a:lstStyle>
          <a:p>
            <a:pPr lvl="0"/>
            <a:r>
              <a:rPr lang="en-US" dirty="0" smtClean="0"/>
              <a:t>CLICK TO EDIT STATEMENT</a:t>
            </a:r>
          </a:p>
        </p:txBody>
      </p:sp>
      <p:sp>
        <p:nvSpPr>
          <p:cNvPr id="2" name="Rectangle 1"/>
          <p:cNvSpPr/>
          <p:nvPr userDrawn="1"/>
        </p:nvSpPr>
        <p:spPr bwMode="gray">
          <a:xfrm>
            <a:off x="3212757" y="4584523"/>
            <a:ext cx="8705533" cy="396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3159" tIns="46579" rIns="93159" bIns="46579" rtlCol="0" anchor="ctr"/>
          <a:lstStyle/>
          <a:p>
            <a:pPr algn="ctr" defTabSz="931582"/>
            <a:endParaRPr lang="en-US" dirty="0">
              <a:solidFill>
                <a:prstClr val="white"/>
              </a:solidFill>
            </a:endParaRPr>
          </a:p>
        </p:txBody>
      </p:sp>
    </p:spTree>
    <p:extLst>
      <p:ext uri="{BB962C8B-B14F-4D97-AF65-F5344CB8AC3E}">
        <p14:creationId xmlns:p14="http://schemas.microsoft.com/office/powerpoint/2010/main" val="224135423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Photo Only">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tretch/>
        </p:blipFill>
        <p:spPr bwMode="gray">
          <a:xfrm>
            <a:off x="7" y="21"/>
            <a:ext cx="12436474" cy="6994524"/>
          </a:xfrm>
          <a:prstGeom prst="rect">
            <a:avLst/>
          </a:prstGeom>
          <a:noFill/>
          <a:ln>
            <a:noFill/>
          </a:ln>
        </p:spPr>
      </p:pic>
    </p:spTree>
    <p:extLst>
      <p:ext uri="{BB962C8B-B14F-4D97-AF65-F5344CB8AC3E}">
        <p14:creationId xmlns:p14="http://schemas.microsoft.com/office/powerpoint/2010/main" val="369176473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Quest Title Page">
    <p:spTree>
      <p:nvGrpSpPr>
        <p:cNvPr id="1" name=""/>
        <p:cNvGrpSpPr/>
        <p:nvPr/>
      </p:nvGrpSpPr>
      <p:grpSpPr>
        <a:xfrm>
          <a:off x="0" y="0"/>
          <a:ext cx="0" cy="0"/>
          <a:chOff x="0" y="0"/>
          <a:chExt cx="0" cy="0"/>
        </a:xfrm>
      </p:grpSpPr>
      <p:pic>
        <p:nvPicPr>
          <p:cNvPr id="2050" name="Picture 2" descr="\\Server\projects\Quest Software\PNGs\Quest-Background.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5" y="0"/>
            <a:ext cx="12432791" cy="69945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4"/>
          <p:cNvSpPr>
            <a:spLocks noGrp="1"/>
          </p:cNvSpPr>
          <p:nvPr>
            <p:ph type="body" sz="quarter" idx="12" hasCustomPrompt="1"/>
          </p:nvPr>
        </p:nvSpPr>
        <p:spPr>
          <a:xfrm>
            <a:off x="2487305" y="3775664"/>
            <a:ext cx="8050212" cy="231082"/>
          </a:xfrm>
          <a:prstGeom prst="rect">
            <a:avLst/>
          </a:prstGeom>
        </p:spPr>
        <p:txBody>
          <a:bodyPr vert="horz" wrap="square" lIns="0" tIns="0" anchor="t">
            <a:noAutofit/>
          </a:bodyPr>
          <a:lstStyle>
            <a:lvl1pPr marL="0" indent="0">
              <a:lnSpc>
                <a:spcPct val="110000"/>
              </a:lnSpc>
              <a:spcBef>
                <a:spcPts val="0"/>
              </a:spcBef>
              <a:spcAft>
                <a:spcPts val="0"/>
              </a:spcAft>
              <a:buFontTx/>
              <a:buNone/>
              <a:defRPr sz="1600" b="0" i="0">
                <a:solidFill>
                  <a:schemeClr val="bg1"/>
                </a:solidFill>
                <a:latin typeface="Segoe UI" pitchFamily="34" charset="0"/>
                <a:ea typeface="Segoe UI" pitchFamily="34" charset="0"/>
                <a:cs typeface="Segoe UI" pitchFamily="34" charset="0"/>
              </a:defRPr>
            </a:lvl1pPr>
          </a:lstStyle>
          <a:p>
            <a:pPr lvl="0"/>
            <a:r>
              <a:rPr lang="en-US" dirty="0" smtClean="0"/>
              <a:t>Your Name</a:t>
            </a:r>
          </a:p>
        </p:txBody>
      </p:sp>
      <p:sp>
        <p:nvSpPr>
          <p:cNvPr id="15" name="Text Placeholder 4"/>
          <p:cNvSpPr>
            <a:spLocks noGrp="1"/>
          </p:cNvSpPr>
          <p:nvPr>
            <p:ph type="body" sz="quarter" idx="13" hasCustomPrompt="1"/>
          </p:nvPr>
        </p:nvSpPr>
        <p:spPr>
          <a:xfrm>
            <a:off x="2487305" y="4092290"/>
            <a:ext cx="8050212" cy="231082"/>
          </a:xfrm>
          <a:prstGeom prst="rect">
            <a:avLst/>
          </a:prstGeom>
        </p:spPr>
        <p:txBody>
          <a:bodyPr vert="horz" wrap="square" lIns="0" tIns="0" anchor="t">
            <a:noAutofit/>
          </a:bodyPr>
          <a:lstStyle>
            <a:lvl1pPr marL="0" indent="0">
              <a:lnSpc>
                <a:spcPct val="110000"/>
              </a:lnSpc>
              <a:spcBef>
                <a:spcPts val="0"/>
              </a:spcBef>
              <a:spcAft>
                <a:spcPts val="0"/>
              </a:spcAft>
              <a:buFontTx/>
              <a:buNone/>
              <a:defRPr sz="1600" b="0" i="0">
                <a:solidFill>
                  <a:schemeClr val="bg1"/>
                </a:solidFill>
                <a:latin typeface="Segoe UI" pitchFamily="34" charset="0"/>
                <a:ea typeface="Segoe UI" pitchFamily="34" charset="0"/>
                <a:cs typeface="Segoe UI" pitchFamily="34" charset="0"/>
              </a:defRPr>
            </a:lvl1pPr>
          </a:lstStyle>
          <a:p>
            <a:pPr lvl="0"/>
            <a:r>
              <a:rPr lang="en-US" dirty="0" smtClean="0"/>
              <a:t>Title</a:t>
            </a:r>
          </a:p>
        </p:txBody>
      </p:sp>
      <p:sp>
        <p:nvSpPr>
          <p:cNvPr id="16" name="Text Placeholder 4"/>
          <p:cNvSpPr>
            <a:spLocks noGrp="1"/>
          </p:cNvSpPr>
          <p:nvPr>
            <p:ph type="body" sz="quarter" idx="14" hasCustomPrompt="1"/>
          </p:nvPr>
        </p:nvSpPr>
        <p:spPr>
          <a:xfrm>
            <a:off x="2487305" y="4408972"/>
            <a:ext cx="8050212" cy="231082"/>
          </a:xfrm>
          <a:prstGeom prst="rect">
            <a:avLst/>
          </a:prstGeom>
        </p:spPr>
        <p:txBody>
          <a:bodyPr vert="horz" wrap="square" lIns="0" tIns="0" anchor="t">
            <a:noAutofit/>
          </a:bodyPr>
          <a:lstStyle>
            <a:lvl1pPr marL="0" indent="0" algn="l">
              <a:lnSpc>
                <a:spcPct val="110000"/>
              </a:lnSpc>
              <a:spcBef>
                <a:spcPts val="0"/>
              </a:spcBef>
              <a:spcAft>
                <a:spcPts val="0"/>
              </a:spcAft>
              <a:buFontTx/>
              <a:buNone/>
              <a:defRPr sz="1600" b="0" i="0" baseline="0">
                <a:solidFill>
                  <a:schemeClr val="bg1"/>
                </a:solidFill>
                <a:latin typeface="Segoe UI" pitchFamily="34" charset="0"/>
                <a:ea typeface="Segoe UI" pitchFamily="34" charset="0"/>
                <a:cs typeface="Segoe UI" pitchFamily="34" charset="0"/>
              </a:defRPr>
            </a:lvl1pPr>
          </a:lstStyle>
          <a:p>
            <a:pPr lvl="0"/>
            <a:r>
              <a:rPr lang="en-US" dirty="0" smtClean="0"/>
              <a:t>Month 00, 2011</a:t>
            </a:r>
          </a:p>
        </p:txBody>
      </p:sp>
      <p:sp>
        <p:nvSpPr>
          <p:cNvPr id="5" name="Text Placeholder 4"/>
          <p:cNvSpPr>
            <a:spLocks noGrp="1"/>
          </p:cNvSpPr>
          <p:nvPr>
            <p:ph type="body" sz="quarter" idx="10" hasCustomPrompt="1"/>
          </p:nvPr>
        </p:nvSpPr>
        <p:spPr>
          <a:xfrm>
            <a:off x="2487306" y="2837353"/>
            <a:ext cx="8071272" cy="369956"/>
          </a:xfrm>
          <a:prstGeom prst="rect">
            <a:avLst/>
          </a:prstGeom>
        </p:spPr>
        <p:txBody>
          <a:bodyPr vert="horz" wrap="square" lIns="0" tIns="0" anchor="t">
            <a:noAutofit/>
          </a:bodyPr>
          <a:lstStyle>
            <a:lvl1pPr marL="0" indent="0">
              <a:lnSpc>
                <a:spcPct val="110000"/>
              </a:lnSpc>
              <a:spcBef>
                <a:spcPts val="0"/>
              </a:spcBef>
              <a:spcAft>
                <a:spcPts val="0"/>
              </a:spcAft>
              <a:buFontTx/>
              <a:buNone/>
              <a:defRPr sz="2400" b="0" i="0">
                <a:solidFill>
                  <a:schemeClr val="bg1"/>
                </a:solidFill>
                <a:latin typeface="Segoe UI" pitchFamily="34" charset="0"/>
                <a:ea typeface="Segoe UI" pitchFamily="34" charset="0"/>
                <a:cs typeface="Segoe UI" pitchFamily="34" charset="0"/>
              </a:defRPr>
            </a:lvl1pPr>
          </a:lstStyle>
          <a:p>
            <a:pPr lvl="0"/>
            <a:r>
              <a:rPr lang="en-US" dirty="0" smtClean="0"/>
              <a:t>Click to edit subtitle</a:t>
            </a:r>
          </a:p>
        </p:txBody>
      </p:sp>
      <p:sp>
        <p:nvSpPr>
          <p:cNvPr id="7" name="Rectangle 6"/>
          <p:cNvSpPr/>
          <p:nvPr userDrawn="1"/>
        </p:nvSpPr>
        <p:spPr>
          <a:xfrm>
            <a:off x="7089736" y="6725829"/>
            <a:ext cx="4051276" cy="175818"/>
          </a:xfrm>
          <a:prstGeom prst="rect">
            <a:avLst/>
          </a:prstGeom>
          <a:noFill/>
        </p:spPr>
        <p:txBody>
          <a:bodyPr wrap="square" lIns="0" tIns="0" rIns="0" bIns="49750" anchor="b">
            <a:spAutoFit/>
          </a:bodyPr>
          <a:lstStyle/>
          <a:p>
            <a:pPr algn="r" defTabSz="931582">
              <a:defRPr/>
            </a:pPr>
            <a:r>
              <a:rPr lang="en-US" sz="800" dirty="0" smtClean="0">
                <a:solidFill>
                  <a:srgbClr val="3C8CBE"/>
                </a:solidFill>
                <a:ea typeface="Segoe UI" pitchFamily="34" charset="0"/>
                <a:cs typeface="Segoe UI" pitchFamily="34" charset="0"/>
              </a:rPr>
              <a:t>©2012 Quest Software, Inc. All rights reserved.</a:t>
            </a:r>
          </a:p>
        </p:txBody>
      </p:sp>
      <p:sp>
        <p:nvSpPr>
          <p:cNvPr id="9" name="Title 1"/>
          <p:cNvSpPr>
            <a:spLocks noGrp="1"/>
          </p:cNvSpPr>
          <p:nvPr>
            <p:ph type="title"/>
          </p:nvPr>
        </p:nvSpPr>
        <p:spPr>
          <a:xfrm>
            <a:off x="2487300" y="2090761"/>
            <a:ext cx="8071149" cy="707185"/>
          </a:xfrm>
          <a:prstGeom prst="rect">
            <a:avLst/>
          </a:prstGeom>
        </p:spPr>
        <p:txBody>
          <a:bodyPr vert="horz" wrap="square" lIns="0" anchor="b" anchorCtr="0">
            <a:spAutoFit/>
          </a:bodyPr>
          <a:lstStyle>
            <a:lvl1pPr algn="l">
              <a:spcBef>
                <a:spcPts val="0"/>
              </a:spcBef>
              <a:defRPr sz="3800" b="0" i="0">
                <a:solidFill>
                  <a:schemeClr val="accent2"/>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5346491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Col,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10" name="Content Placeholder 9"/>
          <p:cNvSpPr>
            <a:spLocks noGrp="1"/>
          </p:cNvSpPr>
          <p:nvPr>
            <p:ph sz="quarter" idx="11" hasCustomPrompt="1"/>
          </p:nvPr>
        </p:nvSpPr>
        <p:spPr>
          <a:xfrm>
            <a:off x="621825" y="1324948"/>
            <a:ext cx="10573164" cy="3019085"/>
          </a:xfrm>
        </p:spPr>
        <p:txBody>
          <a:bodyPr/>
          <a:lstStyle>
            <a:lvl1pPr marL="211533" indent="-211533">
              <a:buClr>
                <a:schemeClr val="accent2"/>
              </a:buClr>
              <a:buSzPct val="100000"/>
              <a:buFont typeface="Arial" pitchFamily="34" charset="0"/>
              <a:buChar char="•"/>
              <a:defRPr sz="2900"/>
            </a:lvl1pPr>
            <a:lvl2pPr>
              <a:buSzPct val="100000"/>
              <a:defRPr sz="1900">
                <a:solidFill>
                  <a:schemeClr val="accent4"/>
                </a:solidFill>
              </a:defRPr>
            </a:lvl2pPr>
            <a:lvl3pPr marL="413453" indent="-201923">
              <a:buSzPct val="100000"/>
              <a:buFont typeface="Arial" pitchFamily="34" charset="0"/>
              <a:buChar char="•"/>
              <a:defRPr sz="2200"/>
            </a:lvl3pPr>
            <a:lvl4pPr marL="626904" indent="-213457">
              <a:buSzPct val="100000"/>
              <a:buFont typeface="Arial" pitchFamily="34" charset="0"/>
              <a:buChar char="•"/>
              <a:defRPr sz="1600"/>
            </a:lvl4pPr>
            <a:lvl5pPr marL="828830" indent="-213457">
              <a:buSzPct val="100000"/>
              <a:buFont typeface="Arial" pitchFamily="34" charset="0"/>
              <a:buChar char="•"/>
              <a:defRPr sz="1600"/>
            </a:lvl5pPr>
            <a:lvl6pPr marL="1040361" indent="-201923">
              <a:buFont typeface="Arial" pitchFamily="34" charset="0"/>
              <a:buChar char="•"/>
              <a:defRPr sz="1600"/>
            </a:lvl6pPr>
            <a:lvl7pPr marL="1242277" indent="-201923">
              <a:buFont typeface="Arial" pitchFamily="34" charset="0"/>
              <a:buChar char="•"/>
              <a:defRPr sz="1600"/>
            </a:lvl7pPr>
            <a:lvl8pPr marL="1453810" indent="-211533">
              <a:buFont typeface="Arial" pitchFamily="34" charset="0"/>
              <a:buChar char="•"/>
              <a:defRPr sz="1600"/>
            </a:lvl8pPr>
            <a:lvl9pPr marL="1667268" indent="-201923">
              <a:buFont typeface="Arial" pitchFamily="34" charset="0"/>
              <a:buChar char="•"/>
              <a:defRPr sz="1600"/>
            </a:lvl9pPr>
          </a:lstStyle>
          <a:p>
            <a:pPr lvl="0"/>
            <a:r>
              <a:rPr lang="en-US" dirty="0" smtClean="0"/>
              <a:t>Click to edit text</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p>
          <a:p>
            <a:pPr lvl="6"/>
            <a:r>
              <a:rPr lang="en-US" dirty="0" smtClean="0"/>
              <a:t>Sixth level</a:t>
            </a:r>
          </a:p>
          <a:p>
            <a:pPr lvl="7"/>
            <a:r>
              <a:rPr lang="en-US" dirty="0" smtClean="0"/>
              <a:t>Seventh level</a:t>
            </a:r>
          </a:p>
          <a:p>
            <a:pPr lvl="8"/>
            <a:r>
              <a:rPr lang="en-US" dirty="0" smtClean="0"/>
              <a:t>Eighth level</a:t>
            </a:r>
          </a:p>
          <a:p>
            <a:pPr lvl="8"/>
            <a:endParaRPr lang="en-US" dirty="0"/>
          </a:p>
        </p:txBody>
      </p:sp>
    </p:spTree>
    <p:extLst>
      <p:ext uri="{BB962C8B-B14F-4D97-AF65-F5344CB8AC3E}">
        <p14:creationId xmlns:p14="http://schemas.microsoft.com/office/powerpoint/2010/main" val="2359177796"/>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4_Section Header - Gol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82401" y="4429935"/>
            <a:ext cx="10571002" cy="1389190"/>
          </a:xfrm>
          <a:prstGeom prst="rect">
            <a:avLst/>
          </a:prstGeom>
        </p:spPr>
        <p:txBody>
          <a:bodyPr anchor="t">
            <a:noAutofit/>
          </a:bodyPr>
          <a:lstStyle>
            <a:lvl1pPr algn="l">
              <a:defRPr sz="4400" b="0" cap="small" normalizeH="0" baseline="0">
                <a:solidFill>
                  <a:srgbClr val="DB5E1F"/>
                </a:solidFill>
                <a:latin typeface="Segoe UI" pitchFamily="34" charset="0"/>
                <a:ea typeface="Segoe UI" pitchFamily="34" charset="0"/>
                <a:cs typeface="Segoe UI" pitchFamily="34" charset="0"/>
              </a:defRPr>
            </a:lvl1pPr>
          </a:lstStyle>
          <a:p>
            <a:r>
              <a:rPr lang="en-US" dirty="0" smtClean="0"/>
              <a:t>Section Header</a:t>
            </a:r>
            <a:endParaRPr lang="en-US" dirty="0"/>
          </a:p>
        </p:txBody>
      </p:sp>
      <p:sp>
        <p:nvSpPr>
          <p:cNvPr id="3" name="Text Placeholder 2"/>
          <p:cNvSpPr>
            <a:spLocks noGrp="1"/>
          </p:cNvSpPr>
          <p:nvPr>
            <p:ph type="body" idx="1"/>
          </p:nvPr>
        </p:nvSpPr>
        <p:spPr>
          <a:xfrm>
            <a:off x="982401" y="3974977"/>
            <a:ext cx="10571002" cy="558520"/>
          </a:xfrm>
          <a:prstGeom prst="rect">
            <a:avLst/>
          </a:prstGeom>
        </p:spPr>
        <p:txBody>
          <a:bodyPr anchor="b"/>
          <a:lstStyle>
            <a:lvl1pPr marL="0" indent="0">
              <a:buNone/>
              <a:defRPr sz="2700">
                <a:solidFill>
                  <a:schemeClr val="tx1">
                    <a:tint val="75000"/>
                  </a:schemeClr>
                </a:solidFill>
                <a:latin typeface="Segoe UI" pitchFamily="34" charset="0"/>
                <a:ea typeface="Segoe UI" pitchFamily="34" charset="0"/>
                <a:cs typeface="Segoe UI" pitchFamily="34" charset="0"/>
              </a:defRPr>
            </a:lvl1pPr>
            <a:lvl2pPr marL="620227" indent="0">
              <a:buNone/>
              <a:defRPr sz="2400">
                <a:solidFill>
                  <a:schemeClr val="tx1">
                    <a:tint val="75000"/>
                  </a:schemeClr>
                </a:solidFill>
              </a:defRPr>
            </a:lvl2pPr>
            <a:lvl3pPr marL="1240465" indent="0">
              <a:buNone/>
              <a:defRPr sz="2200">
                <a:solidFill>
                  <a:schemeClr val="tx1">
                    <a:tint val="75000"/>
                  </a:schemeClr>
                </a:solidFill>
              </a:defRPr>
            </a:lvl3pPr>
            <a:lvl4pPr marL="1860684" indent="0">
              <a:buNone/>
              <a:defRPr sz="1600">
                <a:solidFill>
                  <a:schemeClr val="tx1">
                    <a:tint val="75000"/>
                  </a:schemeClr>
                </a:solidFill>
              </a:defRPr>
            </a:lvl4pPr>
            <a:lvl5pPr marL="2480919" indent="0">
              <a:buNone/>
              <a:defRPr sz="1600">
                <a:solidFill>
                  <a:schemeClr val="tx1">
                    <a:tint val="75000"/>
                  </a:schemeClr>
                </a:solidFill>
              </a:defRPr>
            </a:lvl5pPr>
            <a:lvl6pPr marL="3101150" indent="0">
              <a:buNone/>
              <a:defRPr sz="1600">
                <a:solidFill>
                  <a:schemeClr val="tx1">
                    <a:tint val="75000"/>
                  </a:schemeClr>
                </a:solidFill>
              </a:defRPr>
            </a:lvl6pPr>
            <a:lvl7pPr marL="3721373" indent="0">
              <a:buNone/>
              <a:defRPr sz="1600">
                <a:solidFill>
                  <a:schemeClr val="tx1">
                    <a:tint val="75000"/>
                  </a:schemeClr>
                </a:solidFill>
              </a:defRPr>
            </a:lvl7pPr>
            <a:lvl8pPr marL="4341613" indent="0">
              <a:buNone/>
              <a:defRPr sz="1600">
                <a:solidFill>
                  <a:schemeClr val="tx1">
                    <a:tint val="75000"/>
                  </a:schemeClr>
                </a:solidFill>
              </a:defRPr>
            </a:lvl8pPr>
            <a:lvl9pPr marL="4961842" indent="0">
              <a:buNone/>
              <a:defRPr sz="1600">
                <a:solidFill>
                  <a:schemeClr val="tx1">
                    <a:tint val="75000"/>
                  </a:schemeClr>
                </a:solidFill>
              </a:defRPr>
            </a:lvl9pPr>
          </a:lstStyle>
          <a:p>
            <a:pPr lvl="0"/>
            <a:r>
              <a:rPr lang="en-US" dirty="0" smtClean="0"/>
              <a:t>Click to edit Master text styles</a:t>
            </a:r>
          </a:p>
        </p:txBody>
      </p:sp>
      <p:sp>
        <p:nvSpPr>
          <p:cNvPr id="7" name="TextBox 6"/>
          <p:cNvSpPr txBox="1">
            <a:spLocks noChangeArrowheads="1"/>
          </p:cNvSpPr>
          <p:nvPr userDrawn="1"/>
        </p:nvSpPr>
        <p:spPr bwMode="auto">
          <a:xfrm>
            <a:off x="932428" y="6450579"/>
            <a:ext cx="1569684" cy="345001"/>
          </a:xfrm>
          <a:prstGeom prst="rect">
            <a:avLst/>
          </a:prstGeom>
          <a:noFill/>
          <a:ln w="9525">
            <a:noFill/>
            <a:miter lim="800000"/>
            <a:headEnd/>
            <a:tailEnd/>
          </a:ln>
        </p:spPr>
        <p:txBody>
          <a:bodyPr wrap="none" lIns="124052" tIns="62028" rIns="124052" bIns="62028">
            <a:spAutoFit/>
          </a:bodyPr>
          <a:lstStyle/>
          <a:p>
            <a:pPr defTabSz="931582"/>
            <a:r>
              <a:rPr lang="en-US" sz="1400" dirty="0">
                <a:solidFill>
                  <a:prstClr val="white"/>
                </a:solidFill>
                <a:latin typeface="Segoe UI Light" pitchFamily="34" charset="0"/>
              </a:rPr>
              <a:t>www.iccohio.com</a:t>
            </a:r>
          </a:p>
        </p:txBody>
      </p:sp>
      <p:sp>
        <p:nvSpPr>
          <p:cNvPr id="8" name="Rectangle 7"/>
          <p:cNvSpPr/>
          <p:nvPr userDrawn="1"/>
        </p:nvSpPr>
        <p:spPr>
          <a:xfrm>
            <a:off x="7565566" y="2046547"/>
            <a:ext cx="1585326" cy="1585101"/>
          </a:xfrm>
          <a:prstGeom prst="rect">
            <a:avLst/>
          </a:prstGeom>
          <a:solidFill>
            <a:srgbClr val="DB5E1F"/>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sp>
        <p:nvSpPr>
          <p:cNvPr id="10" name="Rectangle 9"/>
          <p:cNvSpPr/>
          <p:nvPr userDrawn="1"/>
        </p:nvSpPr>
        <p:spPr>
          <a:xfrm>
            <a:off x="7565566" y="3777370"/>
            <a:ext cx="1585326" cy="1585101"/>
          </a:xfrm>
          <a:prstGeom prst="rect">
            <a:avLst/>
          </a:prstGeom>
          <a:solidFill>
            <a:srgbClr val="DB5E1F"/>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sp>
        <p:nvSpPr>
          <p:cNvPr id="12" name="Rectangle 11"/>
          <p:cNvSpPr/>
          <p:nvPr userDrawn="1"/>
        </p:nvSpPr>
        <p:spPr>
          <a:xfrm>
            <a:off x="9327403" y="2065842"/>
            <a:ext cx="1585326" cy="1585101"/>
          </a:xfrm>
          <a:prstGeom prst="rect">
            <a:avLst/>
          </a:prstGeom>
          <a:solidFill>
            <a:srgbClr val="DB5E1F"/>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pic>
        <p:nvPicPr>
          <p:cNvPr id="13" name="Picture 12"/>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320495" y="3783434"/>
            <a:ext cx="1592216" cy="1591990"/>
          </a:xfrm>
          <a:prstGeom prst="rect">
            <a:avLst/>
          </a:prstGeom>
        </p:spPr>
      </p:pic>
    </p:spTree>
    <p:extLst>
      <p:ext uri="{BB962C8B-B14F-4D97-AF65-F5344CB8AC3E}">
        <p14:creationId xmlns:p14="http://schemas.microsoft.com/office/powerpoint/2010/main" val="702501287"/>
      </p:ext>
    </p:extLst>
  </p:cSld>
  <p:clrMapOvr>
    <a:masterClrMapping/>
  </p:clrMapOvr>
  <p:transition spd="slow">
    <p:wip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5" name="Picture Placeholder 20"/>
          <p:cNvSpPr>
            <a:spLocks noGrp="1"/>
          </p:cNvSpPr>
          <p:nvPr>
            <p:ph type="pic" sz="quarter" idx="15" hasCustomPrompt="1"/>
          </p:nvPr>
        </p:nvSpPr>
        <p:spPr>
          <a:xfrm>
            <a:off x="1239460" y="1809555"/>
            <a:ext cx="5951743" cy="615051"/>
          </a:xfrm>
          <a:prstGeom prst="rect">
            <a:avLst/>
          </a:prstGeom>
        </p:spPr>
        <p:txBody>
          <a:bodyPr lIns="77535" tIns="38759" rIns="77535" bIns="38759"/>
          <a:lstStyle>
            <a:lvl1pPr marL="0" indent="0">
              <a:buNone/>
              <a:defRPr/>
            </a:lvl1pPr>
          </a:lstStyle>
          <a:p>
            <a:r>
              <a:rPr lang="en-US" dirty="0" smtClean="0"/>
              <a:t>Insert picture here</a:t>
            </a:r>
            <a:endParaRPr lang="en-US" dirty="0"/>
          </a:p>
        </p:txBody>
      </p:sp>
      <p:sp>
        <p:nvSpPr>
          <p:cNvPr id="2" name="Title 1"/>
          <p:cNvSpPr>
            <a:spLocks noGrp="1"/>
          </p:cNvSpPr>
          <p:nvPr>
            <p:ph type="title"/>
          </p:nvPr>
        </p:nvSpPr>
        <p:spPr>
          <a:xfrm>
            <a:off x="3562606" y="430529"/>
            <a:ext cx="8251850" cy="1015900"/>
          </a:xfrm>
          <a:prstGeom prst="rect">
            <a:avLst/>
          </a:prstGeom>
        </p:spPr>
        <p:txBody>
          <a:bodyPr lIns="77535" tIns="38759" rIns="77535" bIns="38759"/>
          <a:lstStyle>
            <a:lvl1pPr>
              <a:defRPr sz="4200">
                <a:solidFill>
                  <a:schemeClr val="tx1">
                    <a:alpha val="99000"/>
                  </a:schemeClr>
                </a:solidFill>
                <a:latin typeface="Segoe UI Light" pitchFamily="34" charset="0"/>
              </a:defRPr>
            </a:lvl1pPr>
          </a:lstStyle>
          <a:p>
            <a:r>
              <a:rPr lang="en-US" dirty="0" smtClean="0"/>
              <a:t>Click to edit Master title style</a:t>
            </a:r>
            <a:endParaRPr lang="en-US" dirty="0"/>
          </a:p>
        </p:txBody>
      </p:sp>
      <p:sp>
        <p:nvSpPr>
          <p:cNvPr id="5" name="Rectangle 4"/>
          <p:cNvSpPr/>
          <p:nvPr userDrawn="1"/>
        </p:nvSpPr>
        <p:spPr bwMode="auto">
          <a:xfrm>
            <a:off x="9319200" y="3834344"/>
            <a:ext cx="1915274" cy="1914504"/>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77535" tIns="38759" rIns="77535" bIns="38759" rtlCol="0" anchor="b"/>
          <a:lstStyle/>
          <a:p>
            <a:pPr defTabSz="931582"/>
            <a:endParaRPr lang="en-US" dirty="0">
              <a:solidFill>
                <a:prstClr val="white"/>
              </a:solidFill>
            </a:endParaRPr>
          </a:p>
        </p:txBody>
      </p:sp>
      <p:sp>
        <p:nvSpPr>
          <p:cNvPr id="6" name="Rectangle 5"/>
          <p:cNvSpPr/>
          <p:nvPr userDrawn="1"/>
        </p:nvSpPr>
        <p:spPr bwMode="auto">
          <a:xfrm>
            <a:off x="7299116" y="3834344"/>
            <a:ext cx="1915274" cy="1914504"/>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77535" tIns="38759" rIns="77535" bIns="38759" rtlCol="0" anchor="b"/>
          <a:lstStyle/>
          <a:p>
            <a:pPr defTabSz="931582"/>
            <a:endParaRPr lang="en-US" dirty="0">
              <a:solidFill>
                <a:prstClr val="white"/>
              </a:solidFill>
            </a:endParaRPr>
          </a:p>
        </p:txBody>
      </p:sp>
      <p:sp>
        <p:nvSpPr>
          <p:cNvPr id="7" name="Rectangle 6"/>
          <p:cNvSpPr/>
          <p:nvPr userDrawn="1"/>
        </p:nvSpPr>
        <p:spPr bwMode="auto">
          <a:xfrm>
            <a:off x="9319200" y="1809530"/>
            <a:ext cx="1915274" cy="1914504"/>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77535" tIns="38759" rIns="77535" bIns="38759" rtlCol="0" anchor="b"/>
          <a:lstStyle/>
          <a:p>
            <a:pPr defTabSz="931582"/>
            <a:endParaRPr lang="en-US" dirty="0">
              <a:solidFill>
                <a:prstClr val="white"/>
              </a:solidFill>
            </a:endParaRPr>
          </a:p>
        </p:txBody>
      </p:sp>
      <p:sp>
        <p:nvSpPr>
          <p:cNvPr id="8" name="Rectangle 7"/>
          <p:cNvSpPr/>
          <p:nvPr userDrawn="1"/>
        </p:nvSpPr>
        <p:spPr bwMode="auto">
          <a:xfrm>
            <a:off x="7299116" y="1809530"/>
            <a:ext cx="1915274" cy="1914504"/>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77535" tIns="38759" rIns="77535" bIns="38759" rtlCol="0" anchor="b"/>
          <a:lstStyle/>
          <a:p>
            <a:pPr defTabSz="931582"/>
            <a:endParaRPr lang="en-US" dirty="0">
              <a:solidFill>
                <a:prstClr val="white"/>
              </a:solidFill>
            </a:endParaRPr>
          </a:p>
        </p:txBody>
      </p:sp>
      <p:sp>
        <p:nvSpPr>
          <p:cNvPr id="11" name="Rectangle 10"/>
          <p:cNvSpPr/>
          <p:nvPr userDrawn="1"/>
        </p:nvSpPr>
        <p:spPr>
          <a:xfrm>
            <a:off x="1260930" y="337733"/>
            <a:ext cx="1977740" cy="957592"/>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77535" tIns="38759" rIns="77535" bIns="38759" rtlCol="0" anchor="ctr"/>
          <a:lstStyle/>
          <a:p>
            <a:pPr algn="ctr" defTabSz="931582"/>
            <a:endParaRPr lang="en-US" dirty="0">
              <a:solidFill>
                <a:prstClr val="white"/>
              </a:solidFill>
            </a:endParaRPr>
          </a:p>
        </p:txBody>
      </p:sp>
      <p:pic>
        <p:nvPicPr>
          <p:cNvPr id="12"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1866087" y="430499"/>
            <a:ext cx="767513" cy="771972"/>
          </a:xfrm>
          <a:prstGeom prst="rect">
            <a:avLst/>
          </a:prstGeom>
          <a:noFill/>
          <a:extLst>
            <a:ext uri="{909E8E84-426E-40DD-AFC4-6F175D3DCCD1}">
              <a14:hiddenFill xmlns:a14="http://schemas.microsoft.com/office/drawing/2010/main">
                <a:solidFill>
                  <a:srgbClr val="FFFFFF"/>
                </a:solidFill>
              </a14:hiddenFill>
            </a:ext>
          </a:extLst>
        </p:spPr>
      </p:pic>
      <p:sp>
        <p:nvSpPr>
          <p:cNvPr id="16" name="Text Placeholder 13"/>
          <p:cNvSpPr>
            <a:spLocks noGrp="1"/>
          </p:cNvSpPr>
          <p:nvPr>
            <p:ph type="body" sz="quarter" idx="11" hasCustomPrompt="1"/>
          </p:nvPr>
        </p:nvSpPr>
        <p:spPr>
          <a:xfrm>
            <a:off x="7299116" y="3266254"/>
            <a:ext cx="1915274" cy="452240"/>
          </a:xfrm>
          <a:prstGeom prst="rect">
            <a:avLst/>
          </a:prstGeom>
        </p:spPr>
        <p:txBody>
          <a:bodyPr lIns="77535" tIns="38759" rIns="77535" bIns="38759" anchor="b"/>
          <a:lstStyle>
            <a:lvl1pPr marL="0" indent="0">
              <a:buNone/>
              <a:defRPr sz="2700" cap="none" baseline="0">
                <a:solidFill>
                  <a:schemeClr val="bg1">
                    <a:alpha val="99000"/>
                  </a:schemeClr>
                </a:solidFill>
              </a:defRPr>
            </a:lvl1pPr>
            <a:lvl2pPr marL="295633" indent="0">
              <a:buNone/>
              <a:defRPr>
                <a:solidFill>
                  <a:schemeClr val="bg1">
                    <a:alpha val="99000"/>
                  </a:schemeClr>
                </a:solidFill>
              </a:defRPr>
            </a:lvl2pPr>
            <a:lvl3pPr marL="578328" indent="0">
              <a:buNone/>
              <a:defRPr>
                <a:solidFill>
                  <a:schemeClr val="bg1">
                    <a:alpha val="99000"/>
                  </a:schemeClr>
                </a:solidFill>
              </a:defRPr>
            </a:lvl3pPr>
            <a:lvl4pPr marL="873961" indent="0">
              <a:buNone/>
              <a:defRPr>
                <a:solidFill>
                  <a:schemeClr val="bg1">
                    <a:alpha val="99000"/>
                  </a:schemeClr>
                </a:solidFill>
              </a:defRPr>
            </a:lvl4pPr>
            <a:lvl5pPr marL="1169581" indent="0">
              <a:buNone/>
              <a:defRPr>
                <a:solidFill>
                  <a:schemeClr val="bg1">
                    <a:alpha val="99000"/>
                  </a:schemeClr>
                </a:solidFill>
              </a:defRPr>
            </a:lvl5pPr>
          </a:lstStyle>
          <a:p>
            <a:pPr lvl="0"/>
            <a:r>
              <a:rPr lang="en-US" dirty="0" smtClean="0"/>
              <a:t>Caption </a:t>
            </a:r>
          </a:p>
        </p:txBody>
      </p:sp>
      <p:sp>
        <p:nvSpPr>
          <p:cNvPr id="17" name="Text Placeholder 13"/>
          <p:cNvSpPr>
            <a:spLocks noGrp="1"/>
          </p:cNvSpPr>
          <p:nvPr>
            <p:ph type="body" sz="quarter" idx="12" hasCustomPrompt="1"/>
          </p:nvPr>
        </p:nvSpPr>
        <p:spPr>
          <a:xfrm>
            <a:off x="9321951" y="3271787"/>
            <a:ext cx="1915274" cy="452240"/>
          </a:xfrm>
          <a:prstGeom prst="rect">
            <a:avLst/>
          </a:prstGeom>
        </p:spPr>
        <p:txBody>
          <a:bodyPr lIns="77535" tIns="38759" rIns="77535" bIns="38759" anchor="b"/>
          <a:lstStyle>
            <a:lvl1pPr marL="0" indent="0">
              <a:buNone/>
              <a:defRPr sz="2700" cap="none" baseline="0">
                <a:solidFill>
                  <a:schemeClr val="bg1">
                    <a:alpha val="99000"/>
                  </a:schemeClr>
                </a:solidFill>
              </a:defRPr>
            </a:lvl1pPr>
            <a:lvl2pPr marL="295633" indent="0">
              <a:buNone/>
              <a:defRPr>
                <a:solidFill>
                  <a:schemeClr val="bg1">
                    <a:alpha val="99000"/>
                  </a:schemeClr>
                </a:solidFill>
              </a:defRPr>
            </a:lvl2pPr>
            <a:lvl3pPr marL="578328" indent="0">
              <a:buNone/>
              <a:defRPr>
                <a:solidFill>
                  <a:schemeClr val="bg1">
                    <a:alpha val="99000"/>
                  </a:schemeClr>
                </a:solidFill>
              </a:defRPr>
            </a:lvl3pPr>
            <a:lvl4pPr marL="873961" indent="0">
              <a:buNone/>
              <a:defRPr>
                <a:solidFill>
                  <a:schemeClr val="bg1">
                    <a:alpha val="99000"/>
                  </a:schemeClr>
                </a:solidFill>
              </a:defRPr>
            </a:lvl4pPr>
            <a:lvl5pPr marL="1169581" indent="0">
              <a:buNone/>
              <a:defRPr>
                <a:solidFill>
                  <a:schemeClr val="bg1">
                    <a:alpha val="99000"/>
                  </a:schemeClr>
                </a:solidFill>
              </a:defRPr>
            </a:lvl5pPr>
          </a:lstStyle>
          <a:p>
            <a:pPr lvl="0"/>
            <a:r>
              <a:rPr lang="en-US" dirty="0" smtClean="0"/>
              <a:t>Caption </a:t>
            </a:r>
          </a:p>
        </p:txBody>
      </p:sp>
      <p:sp>
        <p:nvSpPr>
          <p:cNvPr id="18" name="Text Placeholder 13"/>
          <p:cNvSpPr>
            <a:spLocks noGrp="1"/>
          </p:cNvSpPr>
          <p:nvPr>
            <p:ph type="body" sz="quarter" idx="13" hasCustomPrompt="1"/>
          </p:nvPr>
        </p:nvSpPr>
        <p:spPr>
          <a:xfrm>
            <a:off x="7279826" y="5296591"/>
            <a:ext cx="1915274" cy="452240"/>
          </a:xfrm>
          <a:prstGeom prst="rect">
            <a:avLst/>
          </a:prstGeom>
        </p:spPr>
        <p:txBody>
          <a:bodyPr lIns="77535" tIns="38759" rIns="77535" bIns="38759" anchor="b"/>
          <a:lstStyle>
            <a:lvl1pPr marL="0" indent="0">
              <a:buNone/>
              <a:defRPr sz="2700" cap="none" baseline="0">
                <a:solidFill>
                  <a:schemeClr val="bg1">
                    <a:alpha val="99000"/>
                  </a:schemeClr>
                </a:solidFill>
              </a:defRPr>
            </a:lvl1pPr>
            <a:lvl2pPr marL="295633" indent="0">
              <a:buNone/>
              <a:defRPr>
                <a:solidFill>
                  <a:schemeClr val="bg1">
                    <a:alpha val="99000"/>
                  </a:schemeClr>
                </a:solidFill>
              </a:defRPr>
            </a:lvl2pPr>
            <a:lvl3pPr marL="578328" indent="0">
              <a:buNone/>
              <a:defRPr>
                <a:solidFill>
                  <a:schemeClr val="bg1">
                    <a:alpha val="99000"/>
                  </a:schemeClr>
                </a:solidFill>
              </a:defRPr>
            </a:lvl3pPr>
            <a:lvl4pPr marL="873961" indent="0">
              <a:buNone/>
              <a:defRPr>
                <a:solidFill>
                  <a:schemeClr val="bg1">
                    <a:alpha val="99000"/>
                  </a:schemeClr>
                </a:solidFill>
              </a:defRPr>
            </a:lvl4pPr>
            <a:lvl5pPr marL="1169581" indent="0">
              <a:buNone/>
              <a:defRPr>
                <a:solidFill>
                  <a:schemeClr val="bg1">
                    <a:alpha val="99000"/>
                  </a:schemeClr>
                </a:solidFill>
              </a:defRPr>
            </a:lvl5pPr>
          </a:lstStyle>
          <a:p>
            <a:pPr lvl="0"/>
            <a:r>
              <a:rPr lang="en-US" dirty="0" smtClean="0"/>
              <a:t>Caption </a:t>
            </a:r>
          </a:p>
        </p:txBody>
      </p:sp>
      <p:sp>
        <p:nvSpPr>
          <p:cNvPr id="19" name="Text Placeholder 13"/>
          <p:cNvSpPr>
            <a:spLocks noGrp="1"/>
          </p:cNvSpPr>
          <p:nvPr>
            <p:ph type="body" sz="quarter" idx="14" hasCustomPrompt="1"/>
          </p:nvPr>
        </p:nvSpPr>
        <p:spPr>
          <a:xfrm>
            <a:off x="9327363" y="5311772"/>
            <a:ext cx="1915274" cy="452240"/>
          </a:xfrm>
          <a:prstGeom prst="rect">
            <a:avLst/>
          </a:prstGeom>
        </p:spPr>
        <p:txBody>
          <a:bodyPr lIns="77535" tIns="38759" rIns="77535" bIns="38759" anchor="b"/>
          <a:lstStyle>
            <a:lvl1pPr marL="0" indent="0">
              <a:buNone/>
              <a:defRPr sz="2700" cap="none" baseline="0">
                <a:solidFill>
                  <a:schemeClr val="bg1">
                    <a:alpha val="99000"/>
                  </a:schemeClr>
                </a:solidFill>
              </a:defRPr>
            </a:lvl1pPr>
            <a:lvl2pPr marL="295633" indent="0">
              <a:buNone/>
              <a:defRPr>
                <a:solidFill>
                  <a:schemeClr val="bg1">
                    <a:alpha val="99000"/>
                  </a:schemeClr>
                </a:solidFill>
              </a:defRPr>
            </a:lvl2pPr>
            <a:lvl3pPr marL="578328" indent="0">
              <a:buNone/>
              <a:defRPr>
                <a:solidFill>
                  <a:schemeClr val="bg1">
                    <a:alpha val="99000"/>
                  </a:schemeClr>
                </a:solidFill>
              </a:defRPr>
            </a:lvl3pPr>
            <a:lvl4pPr marL="873961" indent="0">
              <a:buNone/>
              <a:defRPr>
                <a:solidFill>
                  <a:schemeClr val="bg1">
                    <a:alpha val="99000"/>
                  </a:schemeClr>
                </a:solidFill>
              </a:defRPr>
            </a:lvl4pPr>
            <a:lvl5pPr marL="1169581" indent="0">
              <a:buNone/>
              <a:defRPr>
                <a:solidFill>
                  <a:schemeClr val="bg1">
                    <a:alpha val="99000"/>
                  </a:schemeClr>
                </a:solidFill>
              </a:defRPr>
            </a:lvl5pPr>
          </a:lstStyle>
          <a:p>
            <a:pPr lvl="0"/>
            <a:r>
              <a:rPr lang="en-US" dirty="0" smtClean="0"/>
              <a:t>Caption </a:t>
            </a:r>
          </a:p>
        </p:txBody>
      </p:sp>
      <p:sp>
        <p:nvSpPr>
          <p:cNvPr id="9" name="Rectangle 8"/>
          <p:cNvSpPr/>
          <p:nvPr userDrawn="1"/>
        </p:nvSpPr>
        <p:spPr bwMode="auto">
          <a:xfrm>
            <a:off x="1239451" y="4969090"/>
            <a:ext cx="5952402" cy="779738"/>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8" tIns="46524" rIns="46524" bIns="93058" numCol="1" spcCol="0" rtlCol="0" fromWordArt="0" anchor="b" anchorCtr="0" forceAA="0" compatLnSpc="1">
            <a:prstTxWarp prst="textNoShape">
              <a:avLst/>
            </a:prstTxWarp>
            <a:noAutofit/>
          </a:bodyPr>
          <a:lstStyle/>
          <a:p>
            <a:pPr defTabSz="930190"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 Placeholder 13"/>
          <p:cNvSpPr>
            <a:spLocks noGrp="1"/>
          </p:cNvSpPr>
          <p:nvPr>
            <p:ph type="body" sz="quarter" idx="10" hasCustomPrompt="1"/>
          </p:nvPr>
        </p:nvSpPr>
        <p:spPr>
          <a:xfrm>
            <a:off x="1489797" y="5182241"/>
            <a:ext cx="4663678" cy="452240"/>
          </a:xfrm>
          <a:prstGeom prst="rect">
            <a:avLst/>
          </a:prstGeom>
        </p:spPr>
        <p:txBody>
          <a:bodyPr lIns="77535" tIns="38759" rIns="77535" bIns="38759" anchor="b"/>
          <a:lstStyle>
            <a:lvl1pPr marL="0" indent="0">
              <a:buNone/>
              <a:defRPr sz="2700" cap="small" baseline="0">
                <a:solidFill>
                  <a:schemeClr val="bg1">
                    <a:alpha val="99000"/>
                  </a:schemeClr>
                </a:solidFill>
              </a:defRPr>
            </a:lvl1pPr>
            <a:lvl2pPr marL="295633" indent="0">
              <a:buNone/>
              <a:defRPr>
                <a:solidFill>
                  <a:schemeClr val="bg1">
                    <a:alpha val="99000"/>
                  </a:schemeClr>
                </a:solidFill>
              </a:defRPr>
            </a:lvl2pPr>
            <a:lvl3pPr marL="578328" indent="0">
              <a:buNone/>
              <a:defRPr>
                <a:solidFill>
                  <a:schemeClr val="bg1">
                    <a:alpha val="99000"/>
                  </a:schemeClr>
                </a:solidFill>
              </a:defRPr>
            </a:lvl3pPr>
            <a:lvl4pPr marL="873961" indent="0">
              <a:buNone/>
              <a:defRPr>
                <a:solidFill>
                  <a:schemeClr val="bg1">
                    <a:alpha val="99000"/>
                  </a:schemeClr>
                </a:solidFill>
              </a:defRPr>
            </a:lvl4pPr>
            <a:lvl5pPr marL="1169581" indent="0">
              <a:buNone/>
              <a:defRPr>
                <a:solidFill>
                  <a:schemeClr val="bg1">
                    <a:alpha val="99000"/>
                  </a:schemeClr>
                </a:solidFill>
              </a:defRPr>
            </a:lvl5pPr>
          </a:lstStyle>
          <a:p>
            <a:pPr lvl="0"/>
            <a:r>
              <a:rPr lang="en-US" dirty="0" smtClean="0"/>
              <a:t>Caption </a:t>
            </a:r>
          </a:p>
        </p:txBody>
      </p:sp>
    </p:spTree>
    <p:extLst>
      <p:ext uri="{BB962C8B-B14F-4D97-AF65-F5344CB8AC3E}">
        <p14:creationId xmlns:p14="http://schemas.microsoft.com/office/powerpoint/2010/main" val="42199495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4.51389E-6 2.46914E-6 L 0.47157 -0.47165 " pathEditMode="relative" rAng="0" ptsTypes="AA">
                                      <p:cBhvr>
                                        <p:cTn id="6" dur="500" fill="hold"/>
                                        <p:tgtEl>
                                          <p:spTgt spid="8"/>
                                        </p:tgtEl>
                                        <p:attrNameLst>
                                          <p:attrName>ppt_x</p:attrName>
                                          <p:attrName>ppt_y</p:attrName>
                                        </p:attrNameLst>
                                      </p:cBhvr>
                                      <p:rCtr x="23579" y="-23592"/>
                                    </p:animMotion>
                                  </p:childTnLst>
                                </p:cTn>
                              </p:par>
                            </p:childTnLst>
                          </p:cTn>
                        </p:par>
                        <p:par>
                          <p:cTn id="7" fill="hold">
                            <p:stCondLst>
                              <p:cond delay="500"/>
                            </p:stCondLst>
                            <p:childTnLst>
                              <p:par>
                                <p:cTn id="8" presetID="56" presetClass="path" presetSubtype="0" accel="50000" decel="50000" fill="hold" grpId="0" nodeType="afterEffect">
                                  <p:stCondLst>
                                    <p:cond delay="0"/>
                                  </p:stCondLst>
                                  <p:childTnLst>
                                    <p:animMotion origin="layout" path="M -3.81944E-7 2.46914E-6 L 0.37685 -0.37693 " pathEditMode="relative" rAng="0" ptsTypes="AA">
                                      <p:cBhvr>
                                        <p:cTn id="9" dur="500" fill="hold"/>
                                        <p:tgtEl>
                                          <p:spTgt spid="7"/>
                                        </p:tgtEl>
                                        <p:attrNameLst>
                                          <p:attrName>ppt_x</p:attrName>
                                          <p:attrName>ppt_y</p:attrName>
                                        </p:attrNameLst>
                                      </p:cBhvr>
                                      <p:rCtr x="18837" y="-18846"/>
                                    </p:animMotion>
                                  </p:childTnLst>
                                </p:cTn>
                              </p:par>
                            </p:childTnLst>
                          </p:cTn>
                        </p:par>
                        <p:par>
                          <p:cTn id="10" fill="hold">
                            <p:stCondLst>
                              <p:cond delay="1000"/>
                            </p:stCondLst>
                            <p:childTnLst>
                              <p:par>
                                <p:cTn id="11" presetID="56" presetClass="path" presetSubtype="0" accel="50000" decel="50000" fill="hold" grpId="0" nodeType="afterEffect">
                                  <p:stCondLst>
                                    <p:cond delay="0"/>
                                  </p:stCondLst>
                                  <p:childTnLst>
                                    <p:animMotion origin="layout" path="M 4.51389E-6 -2.28395E-6 L 0.56011 -0.56018 " pathEditMode="relative" rAng="0" ptsTypes="AA">
                                      <p:cBhvr>
                                        <p:cTn id="12" dur="500" fill="hold"/>
                                        <p:tgtEl>
                                          <p:spTgt spid="6"/>
                                        </p:tgtEl>
                                        <p:attrNameLst>
                                          <p:attrName>ppt_x</p:attrName>
                                          <p:attrName>ppt_y</p:attrName>
                                        </p:attrNameLst>
                                      </p:cBhvr>
                                      <p:rCtr x="28006" y="-28009"/>
                                    </p:animMotion>
                                  </p:childTnLst>
                                </p:cTn>
                              </p:par>
                            </p:childTnLst>
                          </p:cTn>
                        </p:par>
                        <p:par>
                          <p:cTn id="13" fill="hold">
                            <p:stCondLst>
                              <p:cond delay="1500"/>
                            </p:stCondLst>
                            <p:childTnLst>
                              <p:par>
                                <p:cTn id="14" presetID="56" presetClass="path" presetSubtype="0" accel="50000" decel="50000" fill="hold" grpId="0" nodeType="afterEffect">
                                  <p:stCondLst>
                                    <p:cond delay="0"/>
                                  </p:stCondLst>
                                  <p:childTnLst>
                                    <p:animMotion origin="layout" path="M -3.81944E-7 -2.28395E-6 L 0.42372 -0.4238 " pathEditMode="relative" rAng="0" ptsTypes="AA">
                                      <p:cBhvr>
                                        <p:cTn id="15" dur="500" fill="hold"/>
                                        <p:tgtEl>
                                          <p:spTgt spid="5"/>
                                        </p:tgtEl>
                                        <p:attrNameLst>
                                          <p:attrName>ppt_x</p:attrName>
                                          <p:attrName>ppt_y</p:attrName>
                                        </p:attrNameLst>
                                      </p:cBhvr>
                                      <p:rCtr x="21181" y="-212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Section Header - Gol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82401" y="4429935"/>
            <a:ext cx="10571002" cy="1389190"/>
          </a:xfrm>
          <a:prstGeom prst="rect">
            <a:avLst/>
          </a:prstGeom>
        </p:spPr>
        <p:txBody>
          <a:bodyPr anchor="t">
            <a:noAutofit/>
          </a:bodyPr>
          <a:lstStyle>
            <a:lvl1pPr algn="l">
              <a:defRPr sz="4400" b="0" cap="small" normalizeH="0" baseline="0">
                <a:solidFill>
                  <a:srgbClr val="8BB729"/>
                </a:solidFill>
                <a:latin typeface="Segoe UI" pitchFamily="34" charset="0"/>
                <a:ea typeface="Segoe UI" pitchFamily="34" charset="0"/>
                <a:cs typeface="Segoe UI" pitchFamily="34" charset="0"/>
              </a:defRPr>
            </a:lvl1pPr>
          </a:lstStyle>
          <a:p>
            <a:r>
              <a:rPr lang="en-US" dirty="0" smtClean="0"/>
              <a:t>Section header</a:t>
            </a:r>
            <a:endParaRPr lang="en-US" dirty="0"/>
          </a:p>
        </p:txBody>
      </p:sp>
      <p:sp>
        <p:nvSpPr>
          <p:cNvPr id="3" name="Text Placeholder 2"/>
          <p:cNvSpPr>
            <a:spLocks noGrp="1"/>
          </p:cNvSpPr>
          <p:nvPr>
            <p:ph type="body" idx="1"/>
          </p:nvPr>
        </p:nvSpPr>
        <p:spPr>
          <a:xfrm>
            <a:off x="982401" y="3974977"/>
            <a:ext cx="10571002" cy="558520"/>
          </a:xfrm>
          <a:prstGeom prst="rect">
            <a:avLst/>
          </a:prstGeom>
        </p:spPr>
        <p:txBody>
          <a:bodyPr anchor="b"/>
          <a:lstStyle>
            <a:lvl1pPr marL="0" indent="0">
              <a:buNone/>
              <a:defRPr sz="2700">
                <a:solidFill>
                  <a:schemeClr val="tx1">
                    <a:tint val="75000"/>
                  </a:schemeClr>
                </a:solidFill>
                <a:latin typeface="Segoe UI" pitchFamily="34" charset="0"/>
                <a:ea typeface="Segoe UI" pitchFamily="34" charset="0"/>
                <a:cs typeface="Segoe UI" pitchFamily="34" charset="0"/>
              </a:defRPr>
            </a:lvl1pPr>
            <a:lvl2pPr marL="620227" indent="0">
              <a:buNone/>
              <a:defRPr sz="2400">
                <a:solidFill>
                  <a:schemeClr val="tx1">
                    <a:tint val="75000"/>
                  </a:schemeClr>
                </a:solidFill>
              </a:defRPr>
            </a:lvl2pPr>
            <a:lvl3pPr marL="1240465" indent="0">
              <a:buNone/>
              <a:defRPr sz="2200">
                <a:solidFill>
                  <a:schemeClr val="tx1">
                    <a:tint val="75000"/>
                  </a:schemeClr>
                </a:solidFill>
              </a:defRPr>
            </a:lvl3pPr>
            <a:lvl4pPr marL="1860684" indent="0">
              <a:buNone/>
              <a:defRPr sz="1600">
                <a:solidFill>
                  <a:schemeClr val="tx1">
                    <a:tint val="75000"/>
                  </a:schemeClr>
                </a:solidFill>
              </a:defRPr>
            </a:lvl4pPr>
            <a:lvl5pPr marL="2480919" indent="0">
              <a:buNone/>
              <a:defRPr sz="1600">
                <a:solidFill>
                  <a:schemeClr val="tx1">
                    <a:tint val="75000"/>
                  </a:schemeClr>
                </a:solidFill>
              </a:defRPr>
            </a:lvl5pPr>
            <a:lvl6pPr marL="3101150" indent="0">
              <a:buNone/>
              <a:defRPr sz="1600">
                <a:solidFill>
                  <a:schemeClr val="tx1">
                    <a:tint val="75000"/>
                  </a:schemeClr>
                </a:solidFill>
              </a:defRPr>
            </a:lvl6pPr>
            <a:lvl7pPr marL="3721373" indent="0">
              <a:buNone/>
              <a:defRPr sz="1600">
                <a:solidFill>
                  <a:schemeClr val="tx1">
                    <a:tint val="75000"/>
                  </a:schemeClr>
                </a:solidFill>
              </a:defRPr>
            </a:lvl7pPr>
            <a:lvl8pPr marL="4341613" indent="0">
              <a:buNone/>
              <a:defRPr sz="1600">
                <a:solidFill>
                  <a:schemeClr val="tx1">
                    <a:tint val="75000"/>
                  </a:schemeClr>
                </a:solidFill>
              </a:defRPr>
            </a:lvl8pPr>
            <a:lvl9pPr marL="4961842" indent="0">
              <a:buNone/>
              <a:defRPr sz="1600">
                <a:solidFill>
                  <a:schemeClr val="tx1">
                    <a:tint val="75000"/>
                  </a:schemeClr>
                </a:solidFill>
              </a:defRPr>
            </a:lvl9pPr>
          </a:lstStyle>
          <a:p>
            <a:pPr lvl="0"/>
            <a:r>
              <a:rPr lang="en-US" dirty="0" smtClean="0"/>
              <a:t>Click to edit Master text styles</a:t>
            </a:r>
          </a:p>
        </p:txBody>
      </p:sp>
      <p:sp>
        <p:nvSpPr>
          <p:cNvPr id="7" name="TextBox 6"/>
          <p:cNvSpPr txBox="1">
            <a:spLocks noChangeArrowheads="1"/>
          </p:cNvSpPr>
          <p:nvPr userDrawn="1"/>
        </p:nvSpPr>
        <p:spPr bwMode="auto">
          <a:xfrm>
            <a:off x="932428" y="6450579"/>
            <a:ext cx="1569684" cy="345001"/>
          </a:xfrm>
          <a:prstGeom prst="rect">
            <a:avLst/>
          </a:prstGeom>
          <a:noFill/>
          <a:ln w="9525">
            <a:noFill/>
            <a:miter lim="800000"/>
            <a:headEnd/>
            <a:tailEnd/>
          </a:ln>
        </p:spPr>
        <p:txBody>
          <a:bodyPr wrap="none" lIns="124052" tIns="62028" rIns="124052" bIns="62028">
            <a:spAutoFit/>
          </a:bodyPr>
          <a:lstStyle/>
          <a:p>
            <a:pPr defTabSz="931582"/>
            <a:r>
              <a:rPr lang="en-US" sz="1400" dirty="0">
                <a:solidFill>
                  <a:prstClr val="white"/>
                </a:solidFill>
                <a:latin typeface="Segoe UI Light" pitchFamily="34" charset="0"/>
              </a:rPr>
              <a:t>www.iccohio.com</a:t>
            </a:r>
          </a:p>
        </p:txBody>
      </p:sp>
      <p:sp>
        <p:nvSpPr>
          <p:cNvPr id="8" name="Rectangle 7"/>
          <p:cNvSpPr/>
          <p:nvPr userDrawn="1"/>
        </p:nvSpPr>
        <p:spPr>
          <a:xfrm>
            <a:off x="7565566" y="2046547"/>
            <a:ext cx="1585326" cy="1585101"/>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sp>
        <p:nvSpPr>
          <p:cNvPr id="10" name="Rectangle 9"/>
          <p:cNvSpPr/>
          <p:nvPr userDrawn="1"/>
        </p:nvSpPr>
        <p:spPr>
          <a:xfrm>
            <a:off x="7565566" y="3777370"/>
            <a:ext cx="1585326" cy="1585101"/>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sp>
        <p:nvSpPr>
          <p:cNvPr id="12" name="Rectangle 11"/>
          <p:cNvSpPr/>
          <p:nvPr userDrawn="1"/>
        </p:nvSpPr>
        <p:spPr>
          <a:xfrm>
            <a:off x="9327403" y="2065842"/>
            <a:ext cx="1585326" cy="1585101"/>
          </a:xfrm>
          <a:prstGeom prst="rect">
            <a:avLst/>
          </a:prstGeom>
          <a:solidFill>
            <a:srgbClr val="8BB729"/>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pic>
        <p:nvPicPr>
          <p:cNvPr id="13" name="Picture 12"/>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320495" y="3783434"/>
            <a:ext cx="1592216" cy="1591990"/>
          </a:xfrm>
          <a:prstGeom prst="rect">
            <a:avLst/>
          </a:prstGeom>
        </p:spPr>
      </p:pic>
    </p:spTree>
    <p:extLst>
      <p:ext uri="{BB962C8B-B14F-4D97-AF65-F5344CB8AC3E}">
        <p14:creationId xmlns:p14="http://schemas.microsoft.com/office/powerpoint/2010/main" val="2073899313"/>
      </p:ext>
    </p:extLst>
  </p:cSld>
  <p:clrMapOvr>
    <a:masterClrMapping/>
  </p:clrMapOvr>
  <p:transition spd="slow">
    <p:wip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_Section Header - Gol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82401" y="4429935"/>
            <a:ext cx="10571002" cy="1389190"/>
          </a:xfrm>
          <a:prstGeom prst="rect">
            <a:avLst/>
          </a:prstGeom>
        </p:spPr>
        <p:txBody>
          <a:bodyPr anchor="t">
            <a:noAutofit/>
          </a:bodyPr>
          <a:lstStyle>
            <a:lvl1pPr algn="l">
              <a:defRPr sz="4400" b="0" cap="small" normalizeH="0" baseline="0">
                <a:solidFill>
                  <a:srgbClr val="5C82B0"/>
                </a:solidFill>
                <a:latin typeface="Segoe UI" pitchFamily="34" charset="0"/>
                <a:ea typeface="Segoe UI" pitchFamily="34" charset="0"/>
                <a:cs typeface="Segoe UI" pitchFamily="34" charset="0"/>
              </a:defRPr>
            </a:lvl1pPr>
          </a:lstStyle>
          <a:p>
            <a:r>
              <a:rPr lang="en-US" dirty="0" smtClean="0"/>
              <a:t>Section Header</a:t>
            </a:r>
            <a:endParaRPr lang="en-US" dirty="0"/>
          </a:p>
        </p:txBody>
      </p:sp>
      <p:sp>
        <p:nvSpPr>
          <p:cNvPr id="3" name="Text Placeholder 2"/>
          <p:cNvSpPr>
            <a:spLocks noGrp="1"/>
          </p:cNvSpPr>
          <p:nvPr>
            <p:ph type="body" idx="1"/>
          </p:nvPr>
        </p:nvSpPr>
        <p:spPr>
          <a:xfrm>
            <a:off x="982401" y="3974977"/>
            <a:ext cx="10571002" cy="558520"/>
          </a:xfrm>
          <a:prstGeom prst="rect">
            <a:avLst/>
          </a:prstGeom>
        </p:spPr>
        <p:txBody>
          <a:bodyPr anchor="b"/>
          <a:lstStyle>
            <a:lvl1pPr marL="0" indent="0">
              <a:buNone/>
              <a:defRPr sz="2700">
                <a:solidFill>
                  <a:schemeClr val="tx1">
                    <a:tint val="75000"/>
                  </a:schemeClr>
                </a:solidFill>
                <a:latin typeface="Segoe UI" pitchFamily="34" charset="0"/>
                <a:ea typeface="Segoe UI" pitchFamily="34" charset="0"/>
                <a:cs typeface="Segoe UI" pitchFamily="34" charset="0"/>
              </a:defRPr>
            </a:lvl1pPr>
            <a:lvl2pPr marL="620227" indent="0">
              <a:buNone/>
              <a:defRPr sz="2400">
                <a:solidFill>
                  <a:schemeClr val="tx1">
                    <a:tint val="75000"/>
                  </a:schemeClr>
                </a:solidFill>
              </a:defRPr>
            </a:lvl2pPr>
            <a:lvl3pPr marL="1240465" indent="0">
              <a:buNone/>
              <a:defRPr sz="2200">
                <a:solidFill>
                  <a:schemeClr val="tx1">
                    <a:tint val="75000"/>
                  </a:schemeClr>
                </a:solidFill>
              </a:defRPr>
            </a:lvl3pPr>
            <a:lvl4pPr marL="1860684" indent="0">
              <a:buNone/>
              <a:defRPr sz="1600">
                <a:solidFill>
                  <a:schemeClr val="tx1">
                    <a:tint val="75000"/>
                  </a:schemeClr>
                </a:solidFill>
              </a:defRPr>
            </a:lvl4pPr>
            <a:lvl5pPr marL="2480919" indent="0">
              <a:buNone/>
              <a:defRPr sz="1600">
                <a:solidFill>
                  <a:schemeClr val="tx1">
                    <a:tint val="75000"/>
                  </a:schemeClr>
                </a:solidFill>
              </a:defRPr>
            </a:lvl5pPr>
            <a:lvl6pPr marL="3101150" indent="0">
              <a:buNone/>
              <a:defRPr sz="1600">
                <a:solidFill>
                  <a:schemeClr val="tx1">
                    <a:tint val="75000"/>
                  </a:schemeClr>
                </a:solidFill>
              </a:defRPr>
            </a:lvl6pPr>
            <a:lvl7pPr marL="3721373" indent="0">
              <a:buNone/>
              <a:defRPr sz="1600">
                <a:solidFill>
                  <a:schemeClr val="tx1">
                    <a:tint val="75000"/>
                  </a:schemeClr>
                </a:solidFill>
              </a:defRPr>
            </a:lvl7pPr>
            <a:lvl8pPr marL="4341613" indent="0">
              <a:buNone/>
              <a:defRPr sz="1600">
                <a:solidFill>
                  <a:schemeClr val="tx1">
                    <a:tint val="75000"/>
                  </a:schemeClr>
                </a:solidFill>
              </a:defRPr>
            </a:lvl8pPr>
            <a:lvl9pPr marL="4961842" indent="0">
              <a:buNone/>
              <a:defRPr sz="1600">
                <a:solidFill>
                  <a:schemeClr val="tx1">
                    <a:tint val="75000"/>
                  </a:schemeClr>
                </a:solidFill>
              </a:defRPr>
            </a:lvl9pPr>
          </a:lstStyle>
          <a:p>
            <a:pPr lvl="0"/>
            <a:r>
              <a:rPr lang="en-US" dirty="0" smtClean="0"/>
              <a:t>Click to edit Master text styles</a:t>
            </a:r>
          </a:p>
        </p:txBody>
      </p:sp>
      <p:sp>
        <p:nvSpPr>
          <p:cNvPr id="7" name="TextBox 6"/>
          <p:cNvSpPr txBox="1">
            <a:spLocks noChangeArrowheads="1"/>
          </p:cNvSpPr>
          <p:nvPr userDrawn="1"/>
        </p:nvSpPr>
        <p:spPr bwMode="auto">
          <a:xfrm>
            <a:off x="932428" y="6450579"/>
            <a:ext cx="1569684" cy="345001"/>
          </a:xfrm>
          <a:prstGeom prst="rect">
            <a:avLst/>
          </a:prstGeom>
          <a:noFill/>
          <a:ln w="9525">
            <a:noFill/>
            <a:miter lim="800000"/>
            <a:headEnd/>
            <a:tailEnd/>
          </a:ln>
        </p:spPr>
        <p:txBody>
          <a:bodyPr wrap="none" lIns="124052" tIns="62028" rIns="124052" bIns="62028">
            <a:spAutoFit/>
          </a:bodyPr>
          <a:lstStyle/>
          <a:p>
            <a:pPr defTabSz="931582"/>
            <a:r>
              <a:rPr lang="en-US" sz="1400" dirty="0">
                <a:solidFill>
                  <a:prstClr val="white"/>
                </a:solidFill>
                <a:latin typeface="Segoe UI Light" pitchFamily="34" charset="0"/>
              </a:rPr>
              <a:t>www.iccohio.com</a:t>
            </a:r>
          </a:p>
        </p:txBody>
      </p:sp>
      <p:sp>
        <p:nvSpPr>
          <p:cNvPr id="8" name="Rectangle 7"/>
          <p:cNvSpPr/>
          <p:nvPr userDrawn="1"/>
        </p:nvSpPr>
        <p:spPr>
          <a:xfrm>
            <a:off x="7565566" y="2046547"/>
            <a:ext cx="1585326" cy="1585101"/>
          </a:xfrm>
          <a:prstGeom prst="rect">
            <a:avLst/>
          </a:prstGeom>
          <a:solidFill>
            <a:srgbClr val="5C82B0"/>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sp>
        <p:nvSpPr>
          <p:cNvPr id="10" name="Rectangle 9"/>
          <p:cNvSpPr/>
          <p:nvPr userDrawn="1"/>
        </p:nvSpPr>
        <p:spPr>
          <a:xfrm>
            <a:off x="7565566" y="3777370"/>
            <a:ext cx="1585326" cy="1585101"/>
          </a:xfrm>
          <a:prstGeom prst="rect">
            <a:avLst/>
          </a:prstGeom>
          <a:solidFill>
            <a:srgbClr val="5C82B0"/>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sp>
        <p:nvSpPr>
          <p:cNvPr id="12" name="Rectangle 11"/>
          <p:cNvSpPr/>
          <p:nvPr userDrawn="1"/>
        </p:nvSpPr>
        <p:spPr>
          <a:xfrm>
            <a:off x="9327403" y="2065842"/>
            <a:ext cx="1585326" cy="1585101"/>
          </a:xfrm>
          <a:prstGeom prst="rect">
            <a:avLst/>
          </a:prstGeom>
          <a:solidFill>
            <a:srgbClr val="5C82B0"/>
          </a:solidFill>
          <a:ln>
            <a:noFill/>
          </a:ln>
        </p:spPr>
        <p:style>
          <a:lnRef idx="2">
            <a:schemeClr val="accent1">
              <a:shade val="50000"/>
            </a:schemeClr>
          </a:lnRef>
          <a:fillRef idx="1">
            <a:schemeClr val="accent1"/>
          </a:fillRef>
          <a:effectRef idx="0">
            <a:schemeClr val="accent1"/>
          </a:effectRef>
          <a:fontRef idx="minor">
            <a:schemeClr val="lt1"/>
          </a:fontRef>
        </p:style>
        <p:txBody>
          <a:bodyPr lIns="124052" tIns="62028" rIns="124052" bIns="62028" rtlCol="0" anchor="ctr"/>
          <a:lstStyle/>
          <a:p>
            <a:pPr algn="ctr" defTabSz="931582"/>
            <a:endParaRPr lang="en-US" dirty="0">
              <a:solidFill>
                <a:prstClr val="white"/>
              </a:solidFill>
            </a:endParaRPr>
          </a:p>
        </p:txBody>
      </p:sp>
      <p:pic>
        <p:nvPicPr>
          <p:cNvPr id="13" name="Picture 12"/>
          <p:cNvPicPr>
            <a:picLocks noChangeAspect="1"/>
          </p:cNvPicPr>
          <p:nvPr userDrawn="1"/>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320495" y="3783434"/>
            <a:ext cx="1592216" cy="1591990"/>
          </a:xfrm>
          <a:prstGeom prst="rect">
            <a:avLst/>
          </a:prstGeom>
        </p:spPr>
      </p:pic>
    </p:spTree>
    <p:extLst>
      <p:ext uri="{BB962C8B-B14F-4D97-AF65-F5344CB8AC3E}">
        <p14:creationId xmlns:p14="http://schemas.microsoft.com/office/powerpoint/2010/main" val="764069397"/>
      </p:ext>
    </p:extLst>
  </p:cSld>
  <p:clrMapOvr>
    <a:masterClrMapping/>
  </p:clrMapOvr>
  <p:transition spd="slow">
    <p:wip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6"/>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37" indent="0">
              <a:buNone/>
              <a:defRPr/>
            </a:lvl3pPr>
            <a:lvl4pPr marL="456871" indent="0">
              <a:buNone/>
              <a:defRPr/>
            </a:lvl4pPr>
            <a:lvl5pPr marL="6853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8911178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6"/>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37" indent="0">
              <a:buNone/>
              <a:defRPr/>
            </a:lvl3pPr>
            <a:lvl4pPr marL="456871" indent="0">
              <a:buNone/>
              <a:defRPr/>
            </a:lvl4pPr>
            <a:lvl5pPr marL="68531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943157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4"/>
            <a:ext cx="11887200" cy="2116689"/>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1836508"/>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4"/>
            <a:ext cx="11887200" cy="2116689"/>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89294738"/>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0912527"/>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610" indent="0">
              <a:buNone/>
              <a:tabLst/>
              <a:defRPr sz="2000"/>
            </a:lvl3pPr>
            <a:lvl4pPr marL="460044" indent="0">
              <a:buNone/>
              <a:defRPr/>
            </a:lvl4pPr>
            <a:lvl5pPr marL="68531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0977140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6"/>
            <a:ext cx="5486399" cy="2536079"/>
          </a:xfrm>
        </p:spPr>
        <p:txBody>
          <a:bodyPr wrap="square">
            <a:spAutoFit/>
          </a:bodyPr>
          <a:lstStyle>
            <a:lvl1pPr marL="287133" indent="-287133">
              <a:spcBef>
                <a:spcPts val="1224"/>
              </a:spcBef>
              <a:buClr>
                <a:schemeClr val="tx1"/>
              </a:buClr>
              <a:buFont typeface="Arial" pitchFamily="34" charset="0"/>
              <a:buChar char="•"/>
              <a:defRPr sz="3500"/>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56"/>
            <a:ext cx="5486399" cy="2536079"/>
          </a:xfrm>
        </p:spPr>
        <p:txBody>
          <a:bodyPr wrap="square">
            <a:spAutoFit/>
          </a:bodyPr>
          <a:lstStyle>
            <a:lvl1pPr marL="287133" indent="-287133">
              <a:spcBef>
                <a:spcPts val="1224"/>
              </a:spcBef>
              <a:buClr>
                <a:schemeClr val="tx1"/>
              </a:buClr>
              <a:buFont typeface="Arial" pitchFamily="34" charset="0"/>
              <a:buChar char="•"/>
              <a:defRPr sz="3500"/>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1044244"/>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6"/>
            <a:ext cx="5486399" cy="2536079"/>
          </a:xfrm>
        </p:spPr>
        <p:txBody>
          <a:bodyPr wrap="square">
            <a:spAutoFit/>
          </a:bodyPr>
          <a:lstStyle>
            <a:lvl1pPr marL="287133" indent="-287133">
              <a:spcBef>
                <a:spcPts val="1224"/>
              </a:spcBef>
              <a:buClr>
                <a:schemeClr val="tx2"/>
              </a:buClr>
              <a:buFont typeface="Arial" pitchFamily="34" charset="0"/>
              <a:buChar char="•"/>
              <a:defRPr sz="3500">
                <a:gradFill>
                  <a:gsLst>
                    <a:gs pos="1250">
                      <a:schemeClr val="tx2"/>
                    </a:gs>
                    <a:gs pos="99000">
                      <a:schemeClr val="tx2"/>
                    </a:gs>
                  </a:gsLst>
                  <a:lin ang="5400000" scaled="0"/>
                </a:gradFill>
              </a:defRPr>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56"/>
            <a:ext cx="5486399" cy="2536079"/>
          </a:xfrm>
        </p:spPr>
        <p:txBody>
          <a:bodyPr wrap="square">
            <a:spAutoFit/>
          </a:bodyPr>
          <a:lstStyle>
            <a:lvl1pPr marL="287133" indent="-287133">
              <a:spcBef>
                <a:spcPts val="1224"/>
              </a:spcBef>
              <a:buClr>
                <a:schemeClr val="tx2"/>
              </a:buClr>
              <a:buFont typeface="Arial" pitchFamily="34" charset="0"/>
              <a:buChar char="•"/>
              <a:defRPr sz="3500">
                <a:gradFill>
                  <a:gsLst>
                    <a:gs pos="1250">
                      <a:schemeClr val="tx2"/>
                    </a:gs>
                    <a:gs pos="99000">
                      <a:schemeClr val="tx2"/>
                    </a:gs>
                  </a:gsLst>
                  <a:lin ang="5400000" scaled="0"/>
                </a:gradFill>
              </a:defRPr>
            </a:lvl1pPr>
            <a:lvl2pPr marL="530787" indent="-233029">
              <a:defRPr sz="2400"/>
            </a:lvl2pPr>
            <a:lvl3pPr marL="699084" indent="-168300">
              <a:tabLst/>
              <a:defRPr sz="2000"/>
            </a:lvl3pPr>
            <a:lvl4pPr marL="880327" indent="-181245">
              <a:defRPr/>
            </a:lvl4pPr>
            <a:lvl5pPr marL="1048625" indent="-16830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5097859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9859547"/>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58819"/>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7"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7" tIns="46607" rIns="46607" bIns="46607" numCol="1" spcCol="0" rtlCol="0" fromWordArt="0" anchor="ctr" anchorCtr="0" forceAA="0" compatLnSpc="1">
            <a:prstTxWarp prst="textNoShape">
              <a:avLst/>
            </a:prstTxWarp>
            <a:noAutofit/>
          </a:bodyPr>
          <a:lstStyle/>
          <a:p>
            <a:pPr algn="ct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5" y="1221164"/>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0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190" indent="0">
              <a:buNone/>
              <a:defRPr>
                <a:gradFill>
                  <a:gsLst>
                    <a:gs pos="1250">
                      <a:srgbClr val="000000"/>
                    </a:gs>
                    <a:gs pos="100000">
                      <a:srgbClr val="000000"/>
                    </a:gs>
                  </a:gsLst>
                  <a:lin ang="5400000" scaled="0"/>
                </a:gradFill>
                <a:latin typeface="Segoe UI" pitchFamily="34" charset="0"/>
                <a:cs typeface="Segoe UI" pitchFamily="34" charset="0"/>
              </a:defRPr>
            </a:lvl3pPr>
            <a:lvl4pPr marL="81398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24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8678598"/>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927091" y="746084"/>
            <a:ext cx="10582309" cy="559562"/>
          </a:xfrm>
        </p:spPr>
        <p:txBody>
          <a:bodyPr>
            <a:noAutofit/>
          </a:bodyPr>
          <a:lstStyle>
            <a:lvl1pPr>
              <a:defRPr sz="2900" baseline="0"/>
            </a:lvl1pPr>
          </a:lstStyle>
          <a:p>
            <a:r>
              <a:rPr lang="en-US" smtClean="0"/>
              <a:t>Click to edit Master title style</a:t>
            </a:r>
            <a:endParaRPr lang="en-US" dirty="0"/>
          </a:p>
        </p:txBody>
      </p:sp>
      <p:sp>
        <p:nvSpPr>
          <p:cNvPr id="3" name="Content Placeholder 2"/>
          <p:cNvSpPr>
            <a:spLocks noGrp="1"/>
          </p:cNvSpPr>
          <p:nvPr>
            <p:ph idx="1"/>
          </p:nvPr>
        </p:nvSpPr>
        <p:spPr>
          <a:xfrm>
            <a:off x="922021" y="1339569"/>
            <a:ext cx="10592445" cy="4773233"/>
          </a:xfrm>
        </p:spPr>
        <p:txBody>
          <a:bodyPr>
            <a:normAutofit/>
          </a:bodyPr>
          <a:lstStyle>
            <a:lvl1pPr>
              <a:buClr>
                <a:srgbClr val="FFCB00"/>
              </a:buClr>
              <a:defRPr>
                <a:solidFill>
                  <a:schemeClr val="tx1"/>
                </a:solidFill>
              </a:defRPr>
            </a:lvl1pPr>
            <a:lvl2pPr>
              <a:buClrTx/>
              <a:defRPr>
                <a:solidFill>
                  <a:schemeClr val="tx1"/>
                </a:solidFill>
              </a:defRPr>
            </a:lvl2pPr>
            <a:lvl3pPr>
              <a:buClrTx/>
              <a:defRPr>
                <a:solidFill>
                  <a:schemeClr val="tx1"/>
                </a:solidFill>
              </a:defRPr>
            </a:lvl3pPr>
            <a:lvl4pPr>
              <a:buClrTx/>
              <a:defRPr>
                <a:solidFill>
                  <a:schemeClr val="tx1"/>
                </a:solidFill>
              </a:defRPr>
            </a:lvl4pPr>
            <a:lvl5pPr>
              <a:buClrTx/>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76842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9"/>
            <a:ext cx="11887200" cy="1831975"/>
          </a:xfrm>
          <a:noFill/>
        </p:spPr>
        <p:txBody>
          <a:bodyPr tIns="91375" bIns="91375"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1426642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4" y="1476626"/>
            <a:ext cx="5504573" cy="2501762"/>
          </a:xfrm>
        </p:spPr>
        <p:txBody>
          <a:bodyPr>
            <a:spAutoFit/>
          </a:bodyPr>
          <a:lstStyle>
            <a:lvl1pPr marL="297824" indent="-297824">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0906" indent="-233082">
              <a:defRPr sz="2000"/>
            </a:lvl2pPr>
            <a:lvl3pPr marL="699242" indent="-168336">
              <a:tabLst/>
              <a:defRPr sz="2000"/>
            </a:lvl3pPr>
            <a:lvl4pPr marL="880527" indent="-181285">
              <a:defRPr/>
            </a:lvl4pPr>
            <a:lvl5pPr marL="1048862" indent="-16833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5" y="1476623"/>
            <a:ext cx="5504573" cy="2634358"/>
          </a:xfrm>
        </p:spPr>
        <p:txBody>
          <a:bodyPr>
            <a:spAutoFit/>
          </a:bodyPr>
          <a:lstStyle>
            <a:lvl1pPr marL="346384" indent="-346384">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447" indent="-349621">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527" indent="-349621">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8862" indent="-349621">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148" indent="-349621">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824" marR="0" lvl="0" indent="-297824" algn="l" defTabSz="932284"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black">
          <a:xfrm>
            <a:off x="10512439" y="6264565"/>
            <a:ext cx="1632342" cy="559562"/>
          </a:xfrm>
          <a:prstGeom prst="rect">
            <a:avLst/>
          </a:prstGeom>
        </p:spPr>
      </p:pic>
    </p:spTree>
    <p:extLst>
      <p:ext uri="{BB962C8B-B14F-4D97-AF65-F5344CB8AC3E}">
        <p14:creationId xmlns:p14="http://schemas.microsoft.com/office/powerpoint/2010/main" val="3290149013"/>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392852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795196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2283252"/>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7312998"/>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0570018"/>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510077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94466973"/>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238792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289589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44989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slideLayout" Target="../slideLayouts/slideLayout72.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slideLayout" Target="../slideLayouts/slideLayout71.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41" Type="http://schemas.openxmlformats.org/officeDocument/2006/relationships/theme" Target="../theme/theme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slideLayout" Target="../slideLayouts/slideLayout7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6" Type="http://schemas.openxmlformats.org/officeDocument/2006/relationships/image" Target="../media/image7.png"/><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theme" Target="../theme/theme4.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image" Target="../media/image7.png"/><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theme" Target="../theme/theme5.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4" y="295281"/>
            <a:ext cx="11889564" cy="917575"/>
          </a:xfrm>
          <a:prstGeom prst="rect">
            <a:avLst/>
          </a:prstGeom>
        </p:spPr>
        <p:txBody>
          <a:bodyPr vert="horz" wrap="square" lIns="146198" tIns="91375" rIns="146198" bIns="9137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5"/>
            <a:ext cx="11887197" cy="2116689"/>
          </a:xfrm>
          <a:prstGeom prst="rect">
            <a:avLst/>
          </a:prstGeom>
        </p:spPr>
        <p:txBody>
          <a:bodyPr vert="horz" wrap="square" lIns="146198" tIns="91375" rIns="146198" bIns="9137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756691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1" r:id="rId26"/>
    <p:sldLayoutId id="2147484232" r:id="rId27"/>
    <p:sldLayoutId id="2147484233" r:id="rId28"/>
    <p:sldLayoutId id="2147484234" r:id="rId29"/>
    <p:sldLayoutId id="2147484235" r:id="rId30"/>
    <p:sldLayoutId id="2147484236" r:id="rId31"/>
    <p:sldLayoutId id="2147484237" r:id="rId32"/>
    <p:sldLayoutId id="2147484238" r:id="rId33"/>
    <p:sldLayoutId id="2147484239" r:id="rId34"/>
    <p:sldLayoutId id="2147484240" r:id="rId35"/>
    <p:sldLayoutId id="2147484241" r:id="rId36"/>
    <p:sldLayoutId id="2147484242" r:id="rId37"/>
    <p:sldLayoutId id="2147484243" r:id="rId38"/>
    <p:sldLayoutId id="2147484244" r:id="rId39"/>
    <p:sldLayoutId id="2147484245" r:id="rId40"/>
  </p:sldLayoutIdLst>
  <p:transition>
    <p:fade/>
  </p:transition>
  <p:timing>
    <p:tnLst>
      <p:par>
        <p:cTn id="1" dur="indefinite" restart="never" nodeType="tmRoot"/>
      </p:par>
    </p:tnLst>
  </p:timing>
  <p:txStyles>
    <p:titleStyle>
      <a:lvl1pPr algn="l" defTabSz="93207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56" marR="0" indent="-342656" algn="l" defTabSz="9320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3783" marR="0" indent="-241128" algn="l" defTabSz="9320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528" marR="0" indent="-228437" algn="l" defTabSz="9320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962" marR="0" indent="-228437" algn="l" defTabSz="9320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98" marR="0" indent="-228437" algn="l" defTabSz="9320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205"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242"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280"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318"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74" rtl="0" eaLnBrk="1" latinLnBrk="0" hangingPunct="1">
        <a:defRPr sz="1800" kern="1200">
          <a:solidFill>
            <a:schemeClr val="tx1"/>
          </a:solidFill>
          <a:latin typeface="+mn-lt"/>
          <a:ea typeface="+mn-ea"/>
          <a:cs typeface="+mn-cs"/>
        </a:defRPr>
      </a:lvl1pPr>
      <a:lvl2pPr marL="466040" algn="l" defTabSz="932074" rtl="0" eaLnBrk="1" latinLnBrk="0" hangingPunct="1">
        <a:defRPr sz="1800" kern="1200">
          <a:solidFill>
            <a:schemeClr val="tx1"/>
          </a:solidFill>
          <a:latin typeface="+mn-lt"/>
          <a:ea typeface="+mn-ea"/>
          <a:cs typeface="+mn-cs"/>
        </a:defRPr>
      </a:lvl2pPr>
      <a:lvl3pPr marL="932074" algn="l" defTabSz="932074" rtl="0" eaLnBrk="1" latinLnBrk="0" hangingPunct="1">
        <a:defRPr sz="1800" kern="1200">
          <a:solidFill>
            <a:schemeClr val="tx1"/>
          </a:solidFill>
          <a:latin typeface="+mn-lt"/>
          <a:ea typeface="+mn-ea"/>
          <a:cs typeface="+mn-cs"/>
        </a:defRPr>
      </a:lvl3pPr>
      <a:lvl4pPr marL="1398112" algn="l" defTabSz="932074" rtl="0" eaLnBrk="1" latinLnBrk="0" hangingPunct="1">
        <a:defRPr sz="1800" kern="1200">
          <a:solidFill>
            <a:schemeClr val="tx1"/>
          </a:solidFill>
          <a:latin typeface="+mn-lt"/>
          <a:ea typeface="+mn-ea"/>
          <a:cs typeface="+mn-cs"/>
        </a:defRPr>
      </a:lvl4pPr>
      <a:lvl5pPr marL="1864149" algn="l" defTabSz="932074" rtl="0" eaLnBrk="1" latinLnBrk="0" hangingPunct="1">
        <a:defRPr sz="1800" kern="1200">
          <a:solidFill>
            <a:schemeClr val="tx1"/>
          </a:solidFill>
          <a:latin typeface="+mn-lt"/>
          <a:ea typeface="+mn-ea"/>
          <a:cs typeface="+mn-cs"/>
        </a:defRPr>
      </a:lvl5pPr>
      <a:lvl6pPr marL="2330186" algn="l" defTabSz="932074" rtl="0" eaLnBrk="1" latinLnBrk="0" hangingPunct="1">
        <a:defRPr sz="1800" kern="1200">
          <a:solidFill>
            <a:schemeClr val="tx1"/>
          </a:solidFill>
          <a:latin typeface="+mn-lt"/>
          <a:ea typeface="+mn-ea"/>
          <a:cs typeface="+mn-cs"/>
        </a:defRPr>
      </a:lvl6pPr>
      <a:lvl7pPr marL="2796223" algn="l" defTabSz="932074" rtl="0" eaLnBrk="1" latinLnBrk="0" hangingPunct="1">
        <a:defRPr sz="1800" kern="1200">
          <a:solidFill>
            <a:schemeClr val="tx1"/>
          </a:solidFill>
          <a:latin typeface="+mn-lt"/>
          <a:ea typeface="+mn-ea"/>
          <a:cs typeface="+mn-cs"/>
        </a:defRPr>
      </a:lvl7pPr>
      <a:lvl8pPr marL="3262262" algn="l" defTabSz="932074" rtl="0" eaLnBrk="1" latinLnBrk="0" hangingPunct="1">
        <a:defRPr sz="1800" kern="1200">
          <a:solidFill>
            <a:schemeClr val="tx1"/>
          </a:solidFill>
          <a:latin typeface="+mn-lt"/>
          <a:ea typeface="+mn-ea"/>
          <a:cs typeface="+mn-cs"/>
        </a:defRPr>
      </a:lvl8pPr>
      <a:lvl9pPr marL="3728298" algn="l" defTabSz="93207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6">
            <a:extLst>
              <a:ext uri="{28A0092B-C50C-407E-A947-70E740481C1C}">
                <a14:useLocalDpi xmlns:a14="http://schemas.microsoft.com/office/drawing/2010/main"/>
              </a:ext>
            </a:extLst>
          </a:blip>
          <a:stretch>
            <a:fillRect/>
          </a:stretch>
        </p:blipFill>
        <p:spPr bwMode="auto">
          <a:xfrm>
            <a:off x="319" y="-317"/>
            <a:ext cx="12435838"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4" y="295281"/>
            <a:ext cx="11889564" cy="917575"/>
          </a:xfrm>
          <a:prstGeom prst="rect">
            <a:avLst/>
          </a:prstGeom>
        </p:spPr>
        <p:txBody>
          <a:bodyPr vert="horz" wrap="square" lIns="146198" tIns="91375" rIns="146198" bIns="9137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3" y="1212855"/>
            <a:ext cx="11887197" cy="2116689"/>
          </a:xfrm>
          <a:prstGeom prst="rect">
            <a:avLst/>
          </a:prstGeom>
        </p:spPr>
        <p:txBody>
          <a:bodyPr vert="horz" wrap="square" lIns="146198" tIns="91375" rIns="146198" bIns="9137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424680"/>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Lst>
  <p:transition>
    <p:fade/>
  </p:transition>
  <p:timing>
    <p:tnLst>
      <p:par>
        <p:cTn id="1" dur="indefinite" restart="never" nodeType="tmRoot"/>
      </p:par>
    </p:tnLst>
  </p:timing>
  <p:txStyles>
    <p:titleStyle>
      <a:lvl1pPr algn="l" defTabSz="93207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56" marR="0" indent="-342656" algn="l" defTabSz="9320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3783" marR="0" indent="-241128" algn="l" defTabSz="9320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528" marR="0" indent="-228437" algn="l" defTabSz="9320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962" marR="0" indent="-228437" algn="l" defTabSz="9320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98" marR="0" indent="-228437" algn="l" defTabSz="9320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205"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242"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280"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318" indent="-233019" algn="l" defTabSz="93207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74" rtl="0" eaLnBrk="1" latinLnBrk="0" hangingPunct="1">
        <a:defRPr sz="1800" kern="1200">
          <a:solidFill>
            <a:schemeClr val="tx1"/>
          </a:solidFill>
          <a:latin typeface="+mn-lt"/>
          <a:ea typeface="+mn-ea"/>
          <a:cs typeface="+mn-cs"/>
        </a:defRPr>
      </a:lvl1pPr>
      <a:lvl2pPr marL="466040" algn="l" defTabSz="932074" rtl="0" eaLnBrk="1" latinLnBrk="0" hangingPunct="1">
        <a:defRPr sz="1800" kern="1200">
          <a:solidFill>
            <a:schemeClr val="tx1"/>
          </a:solidFill>
          <a:latin typeface="+mn-lt"/>
          <a:ea typeface="+mn-ea"/>
          <a:cs typeface="+mn-cs"/>
        </a:defRPr>
      </a:lvl2pPr>
      <a:lvl3pPr marL="932074" algn="l" defTabSz="932074" rtl="0" eaLnBrk="1" latinLnBrk="0" hangingPunct="1">
        <a:defRPr sz="1800" kern="1200">
          <a:solidFill>
            <a:schemeClr val="tx1"/>
          </a:solidFill>
          <a:latin typeface="+mn-lt"/>
          <a:ea typeface="+mn-ea"/>
          <a:cs typeface="+mn-cs"/>
        </a:defRPr>
      </a:lvl3pPr>
      <a:lvl4pPr marL="1398112" algn="l" defTabSz="932074" rtl="0" eaLnBrk="1" latinLnBrk="0" hangingPunct="1">
        <a:defRPr sz="1800" kern="1200">
          <a:solidFill>
            <a:schemeClr val="tx1"/>
          </a:solidFill>
          <a:latin typeface="+mn-lt"/>
          <a:ea typeface="+mn-ea"/>
          <a:cs typeface="+mn-cs"/>
        </a:defRPr>
      </a:lvl4pPr>
      <a:lvl5pPr marL="1864149" algn="l" defTabSz="932074" rtl="0" eaLnBrk="1" latinLnBrk="0" hangingPunct="1">
        <a:defRPr sz="1800" kern="1200">
          <a:solidFill>
            <a:schemeClr val="tx1"/>
          </a:solidFill>
          <a:latin typeface="+mn-lt"/>
          <a:ea typeface="+mn-ea"/>
          <a:cs typeface="+mn-cs"/>
        </a:defRPr>
      </a:lvl5pPr>
      <a:lvl6pPr marL="2330186" algn="l" defTabSz="932074" rtl="0" eaLnBrk="1" latinLnBrk="0" hangingPunct="1">
        <a:defRPr sz="1800" kern="1200">
          <a:solidFill>
            <a:schemeClr val="tx1"/>
          </a:solidFill>
          <a:latin typeface="+mn-lt"/>
          <a:ea typeface="+mn-ea"/>
          <a:cs typeface="+mn-cs"/>
        </a:defRPr>
      </a:lvl6pPr>
      <a:lvl7pPr marL="2796223" algn="l" defTabSz="932074" rtl="0" eaLnBrk="1" latinLnBrk="0" hangingPunct="1">
        <a:defRPr sz="1800" kern="1200">
          <a:solidFill>
            <a:schemeClr val="tx1"/>
          </a:solidFill>
          <a:latin typeface="+mn-lt"/>
          <a:ea typeface="+mn-ea"/>
          <a:cs typeface="+mn-cs"/>
        </a:defRPr>
      </a:lvl7pPr>
      <a:lvl8pPr marL="3262262" algn="l" defTabSz="932074" rtl="0" eaLnBrk="1" latinLnBrk="0" hangingPunct="1">
        <a:defRPr sz="1800" kern="1200">
          <a:solidFill>
            <a:schemeClr val="tx1"/>
          </a:solidFill>
          <a:latin typeface="+mn-lt"/>
          <a:ea typeface="+mn-ea"/>
          <a:cs typeface="+mn-cs"/>
        </a:defRPr>
      </a:lvl8pPr>
      <a:lvl9pPr marL="3728298" algn="l" defTabSz="93207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097374"/>
      </p:ext>
    </p:extLst>
  </p:cSld>
  <p:clrMap bg1="lt1" tx1="dk1" bg2="lt2" tx2="dk2" accent1="accent1" accent2="accent2" accent3="accent3" accent4="accent4" accent5="accent5" accent6="accent6" hlink="hlink" folHlink="folHlink"/>
  <p:sldLayoutIdLst>
    <p:sldLayoutId id="2147484262" r:id="rId1"/>
    <p:sldLayoutId id="2147484263" r:id="rId2"/>
    <p:sldLayoutId id="2147484264" r:id="rId3"/>
    <p:sldLayoutId id="2147484265" r:id="rId4"/>
    <p:sldLayoutId id="2147484266" r:id="rId5"/>
    <p:sldLayoutId id="2147484267" r:id="rId6"/>
    <p:sldLayoutId id="2147484268" r:id="rId7"/>
    <p:sldLayoutId id="2147484269" r:id="rId8"/>
    <p:sldLayoutId id="2147484270" r:id="rId9"/>
    <p:sldLayoutId id="214748427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4.jpeg"/><Relationship Id="rId1" Type="http://schemas.openxmlformats.org/officeDocument/2006/relationships/slideLayout" Target="../slideLayouts/slideLayout75.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5.xml"/></Relationships>
</file>

<file path=ppt/slides/_rels/slide1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10awesome.com/wp-content/uploads/2012/04/6a00d8345191b869e200e54f5b939f8833-800wi.jpg" TargetMode="External"/><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5.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jpeg"/><Relationship Id="rId1" Type="http://schemas.openxmlformats.org/officeDocument/2006/relationships/slideLayout" Target="../slideLayouts/slideLayout7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5.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7.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7.xml"/><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7.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8.png"/><Relationship Id="rId1" Type="http://schemas.openxmlformats.org/officeDocument/2006/relationships/slideLayout" Target="../slideLayouts/slideLayout7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1.xml"/></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81.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81.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4.jpeg"/><Relationship Id="rId1" Type="http://schemas.openxmlformats.org/officeDocument/2006/relationships/slideLayout" Target="../slideLayouts/slideLayout81.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83.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82.xml"/><Relationship Id="rId5" Type="http://schemas.openxmlformats.org/officeDocument/2006/relationships/image" Target="../media/image70.jpeg"/><Relationship Id="rId4" Type="http://schemas.openxmlformats.org/officeDocument/2006/relationships/image" Target="../media/image69.jpeg"/></Relationships>
</file>

<file path=ppt/slides/_rels/slide35.xml.rels><?xml version="1.0" encoding="UTF-8" standalone="yes"?>
<Relationships xmlns="http://schemas.openxmlformats.org/package/2006/relationships"><Relationship Id="rId3" Type="http://schemas.openxmlformats.org/officeDocument/2006/relationships/hyperlink" Target="http://technet.microsoft.com/en-us/library/cc262485(v=office.15).aspx" TargetMode="External"/><Relationship Id="rId2" Type="http://schemas.openxmlformats.org/officeDocument/2006/relationships/image" Target="../media/image71.jpeg"/><Relationship Id="rId1" Type="http://schemas.openxmlformats.org/officeDocument/2006/relationships/slideLayout" Target="../slideLayouts/slideLayout8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image" Target="../media/image72.jpeg"/><Relationship Id="rId1" Type="http://schemas.openxmlformats.org/officeDocument/2006/relationships/slideLayout" Target="../slideLayouts/slideLayout75.xml"/><Relationship Id="rId6" Type="http://schemas.openxmlformats.org/officeDocument/2006/relationships/image" Target="../media/image76.jpeg"/><Relationship Id="rId5" Type="http://schemas.openxmlformats.org/officeDocument/2006/relationships/image" Target="../media/image75.png"/><Relationship Id="rId4" Type="http://schemas.openxmlformats.org/officeDocument/2006/relationships/image" Target="../media/image74.wmf"/></Relationships>
</file>

<file path=ppt/slides/_rels/slide3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8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8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xml"/><Relationship Id="rId1" Type="http://schemas.openxmlformats.org/officeDocument/2006/relationships/slideLayout" Target="../slideLayouts/slideLayout8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7.xml"/></Relationships>
</file>

<file path=ppt/slides/_rels/slide42.xml.rels><?xml version="1.0" encoding="UTF-8" standalone="yes"?>
<Relationships xmlns="http://schemas.openxmlformats.org/package/2006/relationships"><Relationship Id="rId3" Type="http://schemas.openxmlformats.org/officeDocument/2006/relationships/hyperlink" Target="http://www.chrismcnulty.net/blog" TargetMode="External"/><Relationship Id="rId2" Type="http://schemas.openxmlformats.org/officeDocument/2006/relationships/notesSlide" Target="../notesSlides/notesSlide9.xml"/><Relationship Id="rId1" Type="http://schemas.openxmlformats.org/officeDocument/2006/relationships/slideLayout" Target="../slideLayouts/slideLayout77.xml"/></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8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4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81.xml"/></Relationships>
</file>

<file path=ppt/slides/_rels/slide4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50.xml"/></Relationships>
</file>

<file path=ppt/slides/_rels/slide4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6.xml"/></Relationships>
</file>

<file path=ppt/slides/_rels/slide5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5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7.xml"/></Relationships>
</file>

<file path=ppt/slides/_rels/slide5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5.xml"/><Relationship Id="rId1" Type="http://schemas.openxmlformats.org/officeDocument/2006/relationships/slideLayout" Target="../slideLayouts/slideLayout77.xml"/></Relationships>
</file>

<file path=ppt/slides/_rels/slide5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5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7.xml"/><Relationship Id="rId1" Type="http://schemas.openxmlformats.org/officeDocument/2006/relationships/slideLayout" Target="../slideLayouts/slideLayout81.xml"/></Relationships>
</file>

<file path=ppt/slides/_rels/slide5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8.xml"/><Relationship Id="rId1" Type="http://schemas.openxmlformats.org/officeDocument/2006/relationships/slideLayout" Target="../slideLayouts/slideLayout77.xml"/></Relationships>
</file>

<file path=ppt/slides/_rels/slide5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9.xml"/><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0.xml"/></Relationships>
</file>

<file path=ppt/slides/_rels/slide6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7.xml"/></Relationships>
</file>

<file path=ppt/slides/_rels/slide6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20.xml"/><Relationship Id="rId1" Type="http://schemas.openxmlformats.org/officeDocument/2006/relationships/slideLayout" Target="../slideLayouts/slideLayout7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3.xml"/><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6.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24.xml"/><Relationship Id="rId1" Type="http://schemas.openxmlformats.org/officeDocument/2006/relationships/slideLayout" Target="../slideLayouts/slideLayout58.xml"/></Relationships>
</file>

<file path=ppt/slides/_rels/slide67.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hyperlink" Target="mailto:chris.mcnulty@quest.com" TargetMode="External"/><Relationship Id="rId7" Type="http://schemas.openxmlformats.org/officeDocument/2006/relationships/image" Target="../media/image99.jpeg"/><Relationship Id="rId2" Type="http://schemas.openxmlformats.org/officeDocument/2006/relationships/image" Target="../media/image97.png"/><Relationship Id="rId1" Type="http://schemas.openxmlformats.org/officeDocument/2006/relationships/slideLayout" Target="../slideLayouts/slideLayout77.xml"/><Relationship Id="rId6" Type="http://schemas.openxmlformats.org/officeDocument/2006/relationships/image" Target="../media/image98.jpg"/><Relationship Id="rId5" Type="http://schemas.openxmlformats.org/officeDocument/2006/relationships/hyperlink" Target="http://www.sharepointforall.com/" TargetMode="External"/><Relationship Id="rId4" Type="http://schemas.openxmlformats.org/officeDocument/2006/relationships/hyperlink" Target="http://www.chrismcnulty.net/blog"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9.xml.rels><?xml version="1.0" encoding="UTF-8" standalone="yes"?>
<Relationships xmlns="http://schemas.openxmlformats.org/package/2006/relationships"><Relationship Id="rId3" Type="http://schemas.openxmlformats.org/officeDocument/2006/relationships/hyperlink" Target="http://www.quest.com/get-chris-book" TargetMode="External"/><Relationship Id="rId2" Type="http://schemas.openxmlformats.org/officeDocument/2006/relationships/notesSlide" Target="../notesSlides/notesSlide25.xml"/><Relationship Id="rId1" Type="http://schemas.openxmlformats.org/officeDocument/2006/relationships/slideLayout" Target="../slideLayouts/slideLayout77.xml"/><Relationship Id="rId4" Type="http://schemas.openxmlformats.org/officeDocument/2006/relationships/image" Target="../media/image101.jpg"/></Relationships>
</file>

<file path=ppt/slides/_rels/slide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6.xml"/></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myspc.sharepointconference.com/" TargetMode="External"/><Relationship Id="rId1" Type="http://schemas.openxmlformats.org/officeDocument/2006/relationships/slideLayout" Target="../slideLayouts/slideLayout97.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7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6.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3685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4"/>
            <a:ext cx="11887200" cy="5072015"/>
          </a:xfrm>
        </p:spPr>
        <p:txBody>
          <a:bodyPr/>
          <a:lstStyle/>
          <a:p>
            <a:r>
              <a:rPr lang="en-US" dirty="0" smtClean="0"/>
              <a:t>Improve time-to-delivery</a:t>
            </a:r>
            <a:endParaRPr lang="en-US" dirty="0"/>
          </a:p>
          <a:p>
            <a:r>
              <a:rPr lang="en-US" dirty="0" smtClean="0"/>
              <a:t>Reduce cost of ownership</a:t>
            </a:r>
          </a:p>
          <a:p>
            <a:pPr lvl="1"/>
            <a:r>
              <a:rPr lang="en-US" dirty="0" smtClean="0"/>
              <a:t>Easier to build, maintain and support</a:t>
            </a:r>
            <a:endParaRPr lang="en-US" dirty="0"/>
          </a:p>
          <a:p>
            <a:r>
              <a:rPr lang="en-US" dirty="0" smtClean="0"/>
              <a:t>Optimize resource </a:t>
            </a:r>
            <a:r>
              <a:rPr lang="en-US" dirty="0"/>
              <a:t>utilization</a:t>
            </a:r>
          </a:p>
          <a:p>
            <a:r>
              <a:rPr lang="en-US" dirty="0"/>
              <a:t>Reuse across entire organization</a:t>
            </a:r>
          </a:p>
          <a:p>
            <a:r>
              <a:rPr lang="en-US" b="1" u="sng" dirty="0" smtClean="0"/>
              <a:t>Simplify upgrade path</a:t>
            </a:r>
          </a:p>
          <a:p>
            <a:endParaRPr lang="en-US" dirty="0"/>
          </a:p>
          <a:p>
            <a:endParaRPr lang="en-US" dirty="0"/>
          </a:p>
        </p:txBody>
      </p:sp>
      <p:sp>
        <p:nvSpPr>
          <p:cNvPr id="3" name="Title 2"/>
          <p:cNvSpPr>
            <a:spLocks noGrp="1"/>
          </p:cNvSpPr>
          <p:nvPr>
            <p:ph type="title"/>
          </p:nvPr>
        </p:nvSpPr>
        <p:spPr/>
        <p:txBody>
          <a:bodyPr/>
          <a:lstStyle/>
          <a:p>
            <a:r>
              <a:rPr lang="en-US" dirty="0"/>
              <a:t>Advantages </a:t>
            </a:r>
            <a:r>
              <a:rPr lang="en-US"/>
              <a:t>of code-free </a:t>
            </a:r>
            <a:r>
              <a:rPr lang="en-US" smtClean="0"/>
              <a:t>solutions</a:t>
            </a:r>
            <a:endParaRPr lang="en-US" dirty="0"/>
          </a:p>
        </p:txBody>
      </p:sp>
    </p:spTree>
    <p:extLst>
      <p:ext uri="{BB962C8B-B14F-4D97-AF65-F5344CB8AC3E}">
        <p14:creationId xmlns:p14="http://schemas.microsoft.com/office/powerpoint/2010/main" val="428836143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74647" y="3648074"/>
            <a:ext cx="1523993" cy="208947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t" anchorCtr="0" forceAA="0" compatLnSpc="1">
            <a:prstTxWarp prst="textNoShape">
              <a:avLst/>
            </a:prstTxWarp>
            <a:noAutofit/>
          </a:bodyPr>
          <a:lstStyle/>
          <a:p>
            <a:pPr defTabSz="931620" fontAlgn="base">
              <a:lnSpc>
                <a:spcPct val="90000"/>
              </a:lnSpc>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22.7%</a:t>
            </a:r>
            <a:r>
              <a:rPr lang="en-US" sz="2000" dirty="0">
                <a:gradFill>
                  <a:gsLst>
                    <a:gs pos="0">
                      <a:srgbClr val="FFFFFF"/>
                    </a:gs>
                    <a:gs pos="100000">
                      <a:srgbClr val="FFFFFF"/>
                    </a:gs>
                  </a:gsLst>
                  <a:lin ang="5400000" scaled="0"/>
                </a:gradFill>
                <a:ea typeface="Segoe UI" pitchFamily="34" charset="0"/>
                <a:cs typeface="Segoe UI" pitchFamily="34" charset="0"/>
              </a:rPr>
              <a:t> social, WF, apps, BI</a:t>
            </a:r>
          </a:p>
        </p:txBody>
      </p:sp>
      <p:sp>
        <p:nvSpPr>
          <p:cNvPr id="33" name="Rectangle 32"/>
          <p:cNvSpPr/>
          <p:nvPr/>
        </p:nvSpPr>
        <p:spPr bwMode="auto">
          <a:xfrm>
            <a:off x="274639" y="1363665"/>
            <a:ext cx="3886198" cy="2133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t" anchorCtr="0" forceAA="0" compatLnSpc="1">
            <a:prstTxWarp prst="textNoShape">
              <a:avLst/>
            </a:prstTxWarp>
            <a:noAutofit/>
          </a:bodyPr>
          <a:lstStyle/>
          <a:p>
            <a:pPr defTabSz="931620" fontAlgn="base">
              <a:lnSpc>
                <a:spcPct val="90000"/>
              </a:lnSpc>
              <a:spcBef>
                <a:spcPct val="0"/>
              </a:spcBef>
              <a:spcAft>
                <a:spcPct val="0"/>
              </a:spcAft>
            </a:pPr>
            <a:r>
              <a:rPr lang="en-US" sz="2400" b="1" dirty="0">
                <a:gradFill>
                  <a:gsLst>
                    <a:gs pos="0">
                      <a:srgbClr val="FFFFFF"/>
                    </a:gs>
                    <a:gs pos="100000">
                      <a:srgbClr val="FFFFFF"/>
                    </a:gs>
                  </a:gsLst>
                  <a:lin ang="5400000" scaled="0"/>
                </a:gradFill>
                <a:ea typeface="Segoe UI" pitchFamily="34" charset="0"/>
                <a:cs typeface="Segoe UI" pitchFamily="34" charset="0"/>
              </a:rPr>
              <a:t>63.6%</a:t>
            </a:r>
            <a:r>
              <a:rPr lang="en-US" sz="2400" dirty="0">
                <a:gradFill>
                  <a:gsLst>
                    <a:gs pos="0">
                      <a:srgbClr val="FFFFFF"/>
                    </a:gs>
                    <a:gs pos="100000">
                      <a:srgbClr val="FFFFFF"/>
                    </a:gs>
                  </a:gsLst>
                  <a:lin ang="5400000" scaled="0"/>
                </a:gradFill>
                <a:ea typeface="Segoe UI" pitchFamily="34" charset="0"/>
                <a:cs typeface="Segoe UI" pitchFamily="34" charset="0"/>
              </a:rPr>
              <a:t> traditional document collaboration</a:t>
            </a:r>
          </a:p>
        </p:txBody>
      </p:sp>
      <p:sp>
        <p:nvSpPr>
          <p:cNvPr id="2" name="Title 1"/>
          <p:cNvSpPr>
            <a:spLocks noGrp="1"/>
          </p:cNvSpPr>
          <p:nvPr>
            <p:ph type="title"/>
          </p:nvPr>
        </p:nvSpPr>
        <p:spPr/>
        <p:txBody>
          <a:bodyPr/>
          <a:lstStyle/>
          <a:p>
            <a:r>
              <a:rPr lang="en-US"/>
              <a:t>SharePoint user </a:t>
            </a:r>
            <a:r>
              <a:rPr lang="en-US" smtClean="0"/>
              <a:t>satisfaction</a:t>
            </a:r>
            <a:endParaRPr lang="en-US"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11836" y="1363662"/>
            <a:ext cx="5892801" cy="4419601"/>
          </a:xfrm>
          <a:prstGeom prst="rect">
            <a:avLst/>
          </a:prstGeom>
        </p:spPr>
      </p:pic>
      <p:sp>
        <p:nvSpPr>
          <p:cNvPr id="4" name="TextBox 3"/>
          <p:cNvSpPr txBox="1"/>
          <p:nvPr/>
        </p:nvSpPr>
        <p:spPr>
          <a:xfrm>
            <a:off x="274642" y="6011861"/>
            <a:ext cx="11887197" cy="634397"/>
          </a:xfrm>
          <a:prstGeom prst="rect">
            <a:avLst/>
          </a:prstGeom>
          <a:noFill/>
        </p:spPr>
        <p:txBody>
          <a:bodyPr wrap="square" lIns="182826" tIns="146260" rIns="182826" bIns="146260" rtlCol="0">
            <a:spAutoFit/>
          </a:bodyPr>
          <a:lstStyle/>
          <a:p>
            <a:pPr defTabSz="932074">
              <a:lnSpc>
                <a:spcPct val="90000"/>
              </a:lnSpc>
              <a:spcAft>
                <a:spcPts val="600"/>
              </a:spcAft>
            </a:pPr>
            <a:r>
              <a:rPr lang="en-US" sz="2400" dirty="0">
                <a:gradFill>
                  <a:gsLst>
                    <a:gs pos="2917">
                      <a:srgbClr val="505050"/>
                    </a:gs>
                    <a:gs pos="30000">
                      <a:srgbClr val="505050"/>
                    </a:gs>
                  </a:gsLst>
                  <a:lin ang="5400000" scaled="0"/>
                </a:gradFill>
              </a:rPr>
              <a:t>Source: Quest Conference Research 2011-2012</a:t>
            </a:r>
          </a:p>
        </p:txBody>
      </p:sp>
    </p:spTree>
    <p:extLst>
      <p:ext uri="{BB962C8B-B14F-4D97-AF65-F5344CB8AC3E}">
        <p14:creationId xmlns:p14="http://schemas.microsoft.com/office/powerpoint/2010/main" val="266747725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6"/>
            <a:ext cx="11887200" cy="4419596"/>
          </a:xfrm>
        </p:spPr>
        <p:txBody>
          <a:bodyPr/>
          <a:lstStyle/>
          <a:p>
            <a:r>
              <a:rPr lang="en-US" dirty="0" smtClean="0"/>
              <a:t>Case study</a:t>
            </a:r>
            <a:br>
              <a:rPr lang="en-US" dirty="0" smtClean="0"/>
            </a:br>
            <a:r>
              <a:rPr lang="en-US" dirty="0"/>
              <a:t>	</a:t>
            </a:r>
            <a:r>
              <a:rPr lang="en-US" sz="4800" dirty="0"/>
              <a:t>Kim Forchhammer, </a:t>
            </a:r>
            <a:br>
              <a:rPr lang="en-US" sz="4800" dirty="0"/>
            </a:br>
            <a:r>
              <a:rPr lang="en-US" sz="4800" dirty="0"/>
              <a:t>	</a:t>
            </a:r>
            <a:r>
              <a:rPr lang="en-US" sz="4800" dirty="0" err="1"/>
              <a:t>Golder</a:t>
            </a:r>
            <a:r>
              <a:rPr lang="en-US" sz="4800" dirty="0"/>
              <a:t> Associates Sweden</a:t>
            </a:r>
            <a:br>
              <a:rPr lang="en-US" sz="4800" dirty="0"/>
            </a:br>
            <a:r>
              <a:rPr lang="en-US" sz="4800" dirty="0"/>
              <a:t>	Kim_Forchhammer@golder.se </a:t>
            </a:r>
            <a:br>
              <a:rPr lang="en-US" sz="4800" dirty="0"/>
            </a:br>
            <a:endParaRPr lang="en-US" sz="6000" dirty="0"/>
          </a:p>
        </p:txBody>
      </p:sp>
    </p:spTree>
    <p:extLst>
      <p:ext uri="{BB962C8B-B14F-4D97-AF65-F5344CB8AC3E}">
        <p14:creationId xmlns:p14="http://schemas.microsoft.com/office/powerpoint/2010/main" val="279122218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fototime.com/%7B75AB2CD5-2A05-4B06-A5DD-C7996C92FFB6%7D/origpict/DSCN6138.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44000" contrast="2000"/>
                    </a14:imgEffect>
                  </a14:imgLayer>
                </a14:imgProps>
              </a:ext>
              <a:ext uri="{28A0092B-C50C-407E-A947-70E740481C1C}">
                <a14:useLocalDpi xmlns:a14="http://schemas.microsoft.com/office/drawing/2010/main"/>
              </a:ext>
            </a:extLst>
          </a:blip>
          <a:srcRect l="31456" t="22267" r="22369"/>
          <a:stretch/>
        </p:blipFill>
        <p:spPr bwMode="auto">
          <a:xfrm>
            <a:off x="7439520" y="1226792"/>
            <a:ext cx="4279861" cy="5400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sv-SE" dirty="0"/>
              <a:t>Kim Forchhammer</a:t>
            </a:r>
            <a:endParaRPr lang="en-US" dirty="0"/>
          </a:p>
        </p:txBody>
      </p:sp>
      <p:sp>
        <p:nvSpPr>
          <p:cNvPr id="3" name="Text Placeholder 2"/>
          <p:cNvSpPr>
            <a:spLocks noGrp="1"/>
          </p:cNvSpPr>
          <p:nvPr>
            <p:ph type="body" sz="quarter" idx="10"/>
          </p:nvPr>
        </p:nvSpPr>
        <p:spPr>
          <a:xfrm>
            <a:off x="274641" y="1212853"/>
            <a:ext cx="7012219" cy="5400000"/>
          </a:xfrm>
          <a:solidFill>
            <a:schemeClr val="accent3"/>
          </a:solidFill>
        </p:spPr>
        <p:txBody>
          <a:bodyPr>
            <a:noAutofit/>
          </a:bodyPr>
          <a:lstStyle/>
          <a:p>
            <a:r>
              <a:rPr lang="en-US" dirty="0" smtClean="0">
                <a:solidFill>
                  <a:schemeClr val="bg1"/>
                </a:solidFill>
              </a:rPr>
              <a:t>Biologist</a:t>
            </a:r>
          </a:p>
          <a:p>
            <a:pPr lvl="1"/>
            <a:r>
              <a:rPr lang="en-US" dirty="0" smtClean="0">
                <a:solidFill>
                  <a:schemeClr val="bg1"/>
                </a:solidFill>
              </a:rPr>
              <a:t>   Aquatic biology and aquaculture</a:t>
            </a:r>
          </a:p>
          <a:p>
            <a:r>
              <a:rPr lang="en-US" dirty="0" smtClean="0">
                <a:solidFill>
                  <a:schemeClr val="bg1"/>
                </a:solidFill>
              </a:rPr>
              <a:t>Focusing on IM since 2003</a:t>
            </a:r>
          </a:p>
          <a:p>
            <a:pPr lvl="2"/>
            <a:r>
              <a:rPr lang="en-US" dirty="0" smtClean="0">
                <a:solidFill>
                  <a:schemeClr val="bg1"/>
                </a:solidFill>
              </a:rPr>
              <a:t>= Information Management</a:t>
            </a:r>
          </a:p>
          <a:p>
            <a:pPr lvl="2"/>
            <a:r>
              <a:rPr lang="en-US" dirty="0" smtClean="0">
                <a:solidFill>
                  <a:schemeClr val="bg1"/>
                </a:solidFill>
              </a:rPr>
              <a:t>= turning data into useful information</a:t>
            </a:r>
          </a:p>
          <a:p>
            <a:r>
              <a:rPr lang="en-US" dirty="0" smtClean="0">
                <a:solidFill>
                  <a:schemeClr val="bg1"/>
                </a:solidFill>
              </a:rPr>
              <a:t>“Super user” </a:t>
            </a:r>
          </a:p>
          <a:p>
            <a:pPr lvl="2"/>
            <a:r>
              <a:rPr lang="en-US" dirty="0" smtClean="0">
                <a:solidFill>
                  <a:schemeClr val="bg1"/>
                </a:solidFill>
              </a:rPr>
              <a:t>of standard programs like Word, Excel, SharePoint, Access, SQL Server, ESRI </a:t>
            </a:r>
            <a:r>
              <a:rPr lang="en-US" dirty="0" err="1" smtClean="0">
                <a:solidFill>
                  <a:schemeClr val="bg1"/>
                </a:solidFill>
              </a:rPr>
              <a:t>ArcMap</a:t>
            </a:r>
            <a:r>
              <a:rPr lang="en-US" dirty="0" smtClean="0">
                <a:solidFill>
                  <a:schemeClr val="bg1"/>
                </a:solidFill>
              </a:rPr>
              <a:t> </a:t>
            </a:r>
          </a:p>
          <a:p>
            <a:pPr lvl="2"/>
            <a:r>
              <a:rPr lang="en-US" dirty="0" smtClean="0">
                <a:solidFill>
                  <a:schemeClr val="bg1"/>
                </a:solidFill>
              </a:rPr>
              <a:t>+ + +</a:t>
            </a:r>
          </a:p>
          <a:p>
            <a:r>
              <a:rPr lang="en-US" dirty="0" smtClean="0">
                <a:solidFill>
                  <a:schemeClr val="bg1"/>
                </a:solidFill>
              </a:rPr>
              <a:t>Mostly self-taught</a:t>
            </a:r>
          </a:p>
          <a:p>
            <a:endParaRPr lang="en-US" dirty="0" smtClean="0">
              <a:solidFill>
                <a:schemeClr val="bg1"/>
              </a:solidFill>
            </a:endParaRPr>
          </a:p>
        </p:txBody>
      </p:sp>
    </p:spTree>
    <p:extLst>
      <p:ext uri="{BB962C8B-B14F-4D97-AF65-F5344CB8AC3E}">
        <p14:creationId xmlns:p14="http://schemas.microsoft.com/office/powerpoint/2010/main" val="23500424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Public\Pictures\Sample Pictures\alternativ.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3455" y="-1244507"/>
            <a:ext cx="12469930" cy="93524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err="1" smtClean="0">
                <a:solidFill>
                  <a:schemeClr val="bg1"/>
                </a:solidFill>
              </a:rPr>
              <a:t>Golder</a:t>
            </a:r>
            <a:r>
              <a:rPr lang="en-US" dirty="0" smtClean="0">
                <a:solidFill>
                  <a:schemeClr val="bg1"/>
                </a:solidFill>
              </a:rPr>
              <a:t> Associates</a:t>
            </a:r>
            <a:endParaRPr lang="en-US" dirty="0">
              <a:solidFill>
                <a:schemeClr val="bg1"/>
              </a:solidFill>
            </a:endParaRPr>
          </a:p>
        </p:txBody>
      </p:sp>
      <p:sp>
        <p:nvSpPr>
          <p:cNvPr id="3" name="Text Placeholder 2"/>
          <p:cNvSpPr>
            <a:spLocks noGrp="1"/>
          </p:cNvSpPr>
          <p:nvPr>
            <p:ph type="body" sz="quarter" idx="10"/>
          </p:nvPr>
        </p:nvSpPr>
        <p:spPr>
          <a:xfrm>
            <a:off x="6201513" y="1436352"/>
            <a:ext cx="5960328" cy="5406019"/>
          </a:xfrm>
          <a:solidFill>
            <a:schemeClr val="accent6"/>
          </a:solidFill>
        </p:spPr>
        <p:txBody>
          <a:bodyPr/>
          <a:lstStyle/>
          <a:p>
            <a:pPr marL="571333" indent="-571333">
              <a:buFont typeface="Arial" pitchFamily="34" charset="0"/>
              <a:buChar char="•"/>
            </a:pPr>
            <a:r>
              <a:rPr lang="en-US" dirty="0">
                <a:solidFill>
                  <a:schemeClr val="bg1"/>
                </a:solidFill>
              </a:rPr>
              <a:t>A</a:t>
            </a:r>
            <a:r>
              <a:rPr lang="en-US" dirty="0" smtClean="0">
                <a:solidFill>
                  <a:schemeClr val="bg1"/>
                </a:solidFill>
              </a:rPr>
              <a:t>n </a:t>
            </a:r>
            <a:r>
              <a:rPr lang="en-US" dirty="0">
                <a:solidFill>
                  <a:schemeClr val="bg1"/>
                </a:solidFill>
              </a:rPr>
              <a:t>international consulting </a:t>
            </a:r>
            <a:r>
              <a:rPr lang="en-US" dirty="0" smtClean="0">
                <a:solidFill>
                  <a:schemeClr val="bg1"/>
                </a:solidFill>
              </a:rPr>
              <a:t>company </a:t>
            </a:r>
          </a:p>
          <a:p>
            <a:pPr marL="571333" indent="-571333">
              <a:buFont typeface="Arial" pitchFamily="34" charset="0"/>
              <a:buChar char="•"/>
            </a:pPr>
            <a:r>
              <a:rPr lang="en-US" dirty="0" smtClean="0">
                <a:solidFill>
                  <a:schemeClr val="bg1"/>
                </a:solidFill>
              </a:rPr>
              <a:t>Founded in Toronto in 1960</a:t>
            </a:r>
          </a:p>
          <a:p>
            <a:pPr marL="571333" indent="-571333">
              <a:buFont typeface="Arial" pitchFamily="34" charset="0"/>
              <a:buChar char="•"/>
            </a:pPr>
            <a:r>
              <a:rPr lang="en-US" dirty="0" smtClean="0">
                <a:solidFill>
                  <a:schemeClr val="bg1"/>
                </a:solidFill>
              </a:rPr>
              <a:t>8,000 employees worldwide</a:t>
            </a:r>
          </a:p>
          <a:p>
            <a:pPr marL="571333" indent="-571333">
              <a:buFont typeface="Arial" pitchFamily="34" charset="0"/>
              <a:buChar char="•"/>
            </a:pPr>
            <a:r>
              <a:rPr lang="en-US" dirty="0" smtClean="0">
                <a:solidFill>
                  <a:schemeClr val="bg1"/>
                </a:solidFill>
              </a:rPr>
              <a:t>Specializing </a:t>
            </a:r>
            <a:r>
              <a:rPr lang="en-US" dirty="0">
                <a:solidFill>
                  <a:schemeClr val="bg1"/>
                </a:solidFill>
              </a:rPr>
              <a:t>in ground engineering and environmental services </a:t>
            </a:r>
            <a:endParaRPr lang="en-US" dirty="0" smtClean="0">
              <a:solidFill>
                <a:schemeClr val="bg1"/>
              </a:solidFill>
            </a:endParaRPr>
          </a:p>
        </p:txBody>
      </p:sp>
      <p:pic>
        <p:nvPicPr>
          <p:cNvPr id="4099"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195107" y="215074"/>
            <a:ext cx="2547938" cy="975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205734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Collection of data</a:t>
            </a:r>
            <a:endParaRPr lang="en-US" dirty="0"/>
          </a:p>
        </p:txBody>
      </p:sp>
      <p:sp>
        <p:nvSpPr>
          <p:cNvPr id="3" name="Text Placeholder 2"/>
          <p:cNvSpPr>
            <a:spLocks noGrp="1"/>
          </p:cNvSpPr>
          <p:nvPr>
            <p:ph type="body" sz="quarter" idx="10"/>
          </p:nvPr>
        </p:nvSpPr>
        <p:spPr>
          <a:xfrm>
            <a:off x="6324858" y="1283695"/>
            <a:ext cx="5760000" cy="5468400"/>
          </a:xfrm>
          <a:solidFill>
            <a:schemeClr val="accent1"/>
          </a:solidFill>
        </p:spPr>
        <p:txBody>
          <a:bodyPr>
            <a:noAutofit/>
          </a:bodyPr>
          <a:lstStyle/>
          <a:p>
            <a:r>
              <a:rPr lang="en-US" sz="4000" dirty="0">
                <a:solidFill>
                  <a:schemeClr val="bg1"/>
                </a:solidFill>
              </a:rPr>
              <a:t>Data can come from anywhere, anytime, </a:t>
            </a:r>
          </a:p>
          <a:p>
            <a:r>
              <a:rPr lang="en-US" sz="4000" dirty="0">
                <a:solidFill>
                  <a:schemeClr val="bg1"/>
                </a:solidFill>
              </a:rPr>
              <a:t>in any format</a:t>
            </a:r>
          </a:p>
          <a:p>
            <a:endParaRPr lang="sv-SE" sz="4000" dirty="0">
              <a:gradFill>
                <a:gsLst>
                  <a:gs pos="2917">
                    <a:schemeClr val="tx1"/>
                  </a:gs>
                  <a:gs pos="30000">
                    <a:schemeClr val="tx1"/>
                  </a:gs>
                </a:gsLst>
                <a:lin ang="5400000" scaled="0"/>
              </a:gradFill>
            </a:endParaRPr>
          </a:p>
          <a:p>
            <a:pPr marL="342800" lvl="1" indent="-342800">
              <a:buFont typeface="Arial" pitchFamily="34" charset="0"/>
              <a:buChar char="•"/>
            </a:pPr>
            <a:r>
              <a:rPr lang="en-US" dirty="0" smtClean="0">
                <a:solidFill>
                  <a:schemeClr val="bg1"/>
                </a:solidFill>
              </a:rPr>
              <a:t>Data loggers</a:t>
            </a:r>
          </a:p>
          <a:p>
            <a:pPr marL="342800" lvl="1" indent="-342800">
              <a:buFont typeface="Arial" pitchFamily="34" charset="0"/>
              <a:buChar char="•"/>
            </a:pPr>
            <a:r>
              <a:rPr lang="en-US" dirty="0" smtClean="0">
                <a:solidFill>
                  <a:schemeClr val="bg1"/>
                </a:solidFill>
              </a:rPr>
              <a:t>Handheld devices</a:t>
            </a:r>
          </a:p>
          <a:p>
            <a:pPr marL="342800" lvl="1" indent="-342800">
              <a:buFont typeface="Arial" pitchFamily="34" charset="0"/>
              <a:buChar char="•"/>
            </a:pPr>
            <a:r>
              <a:rPr lang="en-US" dirty="0" smtClean="0">
                <a:solidFill>
                  <a:schemeClr val="bg1"/>
                </a:solidFill>
              </a:rPr>
              <a:t>Web based inputs</a:t>
            </a:r>
          </a:p>
          <a:p>
            <a:pPr marL="342800" lvl="1" indent="-342800">
              <a:buFont typeface="Arial" pitchFamily="34" charset="0"/>
              <a:buChar char="•"/>
            </a:pPr>
            <a:r>
              <a:rPr lang="en-US" dirty="0" smtClean="0">
                <a:solidFill>
                  <a:schemeClr val="bg1"/>
                </a:solidFill>
              </a:rPr>
              <a:t>Inputs in various file types, </a:t>
            </a:r>
          </a:p>
          <a:p>
            <a:pPr lvl="1"/>
            <a:r>
              <a:rPr lang="en-US" dirty="0">
                <a:solidFill>
                  <a:schemeClr val="bg1"/>
                </a:solidFill>
              </a:rPr>
              <a:t>	</a:t>
            </a:r>
            <a:r>
              <a:rPr lang="en-US" dirty="0" smtClean="0">
                <a:solidFill>
                  <a:schemeClr val="bg1"/>
                </a:solidFill>
              </a:rPr>
              <a:t>e.g. Excel, XML, </a:t>
            </a:r>
            <a:r>
              <a:rPr lang="en-US" dirty="0" err="1" smtClean="0">
                <a:solidFill>
                  <a:schemeClr val="bg1"/>
                </a:solidFill>
              </a:rPr>
              <a:t>csv</a:t>
            </a:r>
            <a:r>
              <a:rPr lang="en-US" dirty="0" smtClean="0">
                <a:solidFill>
                  <a:schemeClr val="bg1"/>
                </a:solidFill>
              </a:rPr>
              <a:t>, txt</a:t>
            </a:r>
          </a:p>
          <a:p>
            <a:pPr marL="342800" lvl="1" indent="-342800">
              <a:buFont typeface="Arial" pitchFamily="34" charset="0"/>
              <a:buChar char="•"/>
            </a:pPr>
            <a:r>
              <a:rPr lang="en-US" dirty="0" smtClean="0">
                <a:solidFill>
                  <a:schemeClr val="bg1"/>
                </a:solidFill>
              </a:rPr>
              <a:t>Data received from clients/laboratories</a:t>
            </a:r>
          </a:p>
        </p:txBody>
      </p:sp>
      <p:pic>
        <p:nvPicPr>
          <p:cNvPr id="5" name="Picture 4" descr="DSCN0079.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9247" y="1269398"/>
            <a:ext cx="5760000" cy="54674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3177585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forchhammer\Pictures\Bilder till Quest\DSCN239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0716" y="-777218"/>
            <a:ext cx="12638588" cy="94784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Presentation of data</a:t>
            </a:r>
            <a:endParaRPr lang="en-US" dirty="0"/>
          </a:p>
        </p:txBody>
      </p:sp>
      <p:sp>
        <p:nvSpPr>
          <p:cNvPr id="3" name="Text Placeholder 2"/>
          <p:cNvSpPr>
            <a:spLocks noGrp="1"/>
          </p:cNvSpPr>
          <p:nvPr>
            <p:ph type="body" sz="quarter" idx="10"/>
          </p:nvPr>
        </p:nvSpPr>
        <p:spPr>
          <a:xfrm>
            <a:off x="512917" y="1212853"/>
            <a:ext cx="5400000" cy="5400000"/>
          </a:xfrm>
          <a:solidFill>
            <a:schemeClr val="accent6">
              <a:alpha val="70000"/>
            </a:schemeClr>
          </a:solidFill>
        </p:spPr>
        <p:txBody>
          <a:bodyPr>
            <a:noAutofit/>
          </a:bodyPr>
          <a:lstStyle/>
          <a:p>
            <a:r>
              <a:rPr lang="en-US" dirty="0">
                <a:solidFill>
                  <a:schemeClr val="bg1"/>
                </a:solidFill>
              </a:rPr>
              <a:t>We want to show:</a:t>
            </a:r>
          </a:p>
          <a:p>
            <a:pPr marL="571333" indent="-571333">
              <a:buFont typeface="Arial" pitchFamily="34" charset="0"/>
              <a:buChar char="•"/>
            </a:pPr>
            <a:r>
              <a:rPr lang="en-US">
                <a:solidFill>
                  <a:schemeClr val="bg1"/>
                </a:solidFill>
              </a:rPr>
              <a:t>All </a:t>
            </a:r>
            <a:r>
              <a:rPr lang="en-US" smtClean="0">
                <a:solidFill>
                  <a:schemeClr val="bg1"/>
                </a:solidFill>
              </a:rPr>
              <a:t>data</a:t>
            </a:r>
            <a:endParaRPr lang="en-US" dirty="0">
              <a:solidFill>
                <a:schemeClr val="bg1"/>
              </a:solidFill>
            </a:endParaRPr>
          </a:p>
          <a:p>
            <a:pPr marL="571333" indent="-571333">
              <a:buFont typeface="Arial" pitchFamily="34" charset="0"/>
              <a:buChar char="•"/>
            </a:pPr>
            <a:r>
              <a:rPr lang="en-US">
                <a:solidFill>
                  <a:schemeClr val="bg1"/>
                </a:solidFill>
              </a:rPr>
              <a:t>All </a:t>
            </a:r>
            <a:r>
              <a:rPr lang="en-US" smtClean="0">
                <a:solidFill>
                  <a:schemeClr val="bg1"/>
                </a:solidFill>
              </a:rPr>
              <a:t>the </a:t>
            </a:r>
            <a:r>
              <a:rPr lang="en-US" dirty="0">
                <a:solidFill>
                  <a:schemeClr val="bg1"/>
                </a:solidFill>
              </a:rPr>
              <a:t>time</a:t>
            </a:r>
          </a:p>
          <a:p>
            <a:pPr marL="571333" indent="-571333">
              <a:buFont typeface="Arial" pitchFamily="34" charset="0"/>
              <a:buChar char="•"/>
            </a:pPr>
            <a:r>
              <a:rPr lang="en-US">
                <a:solidFill>
                  <a:schemeClr val="bg1"/>
                </a:solidFill>
              </a:rPr>
              <a:t>In </a:t>
            </a:r>
            <a:r>
              <a:rPr lang="en-US" smtClean="0">
                <a:solidFill>
                  <a:schemeClr val="bg1"/>
                </a:solidFill>
              </a:rPr>
              <a:t>real </a:t>
            </a:r>
            <a:r>
              <a:rPr lang="en-US" dirty="0">
                <a:solidFill>
                  <a:schemeClr val="bg1"/>
                </a:solidFill>
              </a:rPr>
              <a:t>time</a:t>
            </a:r>
          </a:p>
          <a:p>
            <a:pPr marL="571333" indent="-571333">
              <a:buFont typeface="Arial" pitchFamily="34" charset="0"/>
              <a:buChar char="•"/>
            </a:pPr>
            <a:r>
              <a:rPr lang="en-US">
                <a:solidFill>
                  <a:schemeClr val="bg1"/>
                </a:solidFill>
              </a:rPr>
              <a:t>In </a:t>
            </a:r>
            <a:r>
              <a:rPr lang="en-US" smtClean="0">
                <a:solidFill>
                  <a:schemeClr val="bg1"/>
                </a:solidFill>
              </a:rPr>
              <a:t>one </a:t>
            </a:r>
            <a:r>
              <a:rPr lang="en-US" dirty="0">
                <a:solidFill>
                  <a:schemeClr val="bg1"/>
                </a:solidFill>
              </a:rPr>
              <a:t>place </a:t>
            </a:r>
          </a:p>
          <a:p>
            <a:pPr marL="571333" indent="-571333">
              <a:buFont typeface="Arial" pitchFamily="34" charset="0"/>
              <a:buChar char="•"/>
            </a:pPr>
            <a:r>
              <a:rPr lang="en-US">
                <a:solidFill>
                  <a:schemeClr val="bg1"/>
                </a:solidFill>
              </a:rPr>
              <a:t>In </a:t>
            </a:r>
            <a:r>
              <a:rPr lang="en-US" smtClean="0">
                <a:solidFill>
                  <a:schemeClr val="bg1"/>
                </a:solidFill>
              </a:rPr>
              <a:t>standard formats/displays</a:t>
            </a:r>
            <a:endParaRPr lang="en-US" dirty="0">
              <a:solidFill>
                <a:schemeClr val="bg1"/>
              </a:solidFill>
            </a:endParaRPr>
          </a:p>
          <a:p>
            <a:endParaRPr lang="en-US" dirty="0">
              <a:solidFill>
                <a:schemeClr val="bg1"/>
              </a:solidFill>
            </a:endParaRPr>
          </a:p>
        </p:txBody>
      </p:sp>
      <p:sp>
        <p:nvSpPr>
          <p:cNvPr id="4" name="Text Placeholder 2"/>
          <p:cNvSpPr txBox="1">
            <a:spLocks/>
          </p:cNvSpPr>
          <p:nvPr/>
        </p:nvSpPr>
        <p:spPr>
          <a:xfrm>
            <a:off x="6466657" y="1207362"/>
            <a:ext cx="5400000" cy="5400000"/>
          </a:xfrm>
          <a:prstGeom prst="rect">
            <a:avLst/>
          </a:prstGeom>
          <a:solidFill>
            <a:schemeClr val="accent1">
              <a:alpha val="70000"/>
            </a:schemeClr>
          </a:solidFill>
        </p:spPr>
        <p:txBody>
          <a:bodyPr vert="horz" wrap="square" lIns="146198" tIns="91375" rIns="146198" bIns="91375" rtlCol="0">
            <a:noAutofit/>
          </a:bodyPr>
          <a:lstStyle>
            <a:lvl1pPr marL="0" marR="0" indent="0" algn="l" defTabSz="932348" rtl="0" eaLnBrk="1" fontAlgn="auto" latinLnBrk="0" hangingPunct="1">
              <a:lnSpc>
                <a:spcPct val="90000"/>
              </a:lnSpc>
              <a:spcBef>
                <a:spcPct val="20000"/>
              </a:spcBef>
              <a:spcAft>
                <a:spcPts val="0"/>
              </a:spcAft>
              <a:buClrTx/>
              <a:buSzPct val="90000"/>
              <a:buFont typeface="Arial" pitchFamily="34" charset="0"/>
              <a:buNone/>
              <a:tabLst/>
              <a:defRPr sz="3900" kern="1200" spc="0" baseline="0">
                <a:gradFill>
                  <a:gsLst>
                    <a:gs pos="1250">
                      <a:schemeClr val="tx1"/>
                    </a:gs>
                    <a:gs pos="99000">
                      <a:schemeClr val="tx1"/>
                    </a:gs>
                  </a:gsLst>
                  <a:lin ang="5400000" scaled="0"/>
                </a:gradFill>
                <a:latin typeface="+mj-lt"/>
                <a:ea typeface="+mn-ea"/>
                <a:cs typeface="+mn-cs"/>
              </a:defRPr>
            </a:lvl1pPr>
            <a:lvl2pPr marL="0" marR="0" indent="0" algn="l" defTabSz="932348"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03" marR="0" indent="0" algn="l" defTabSz="932348"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006" marR="0" indent="0" algn="l" defTabSz="932348"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511" marR="0" indent="0" algn="l" defTabSz="932348"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3958" indent="-233088" algn="l" defTabSz="9323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133" indent="-233088" algn="l" defTabSz="9323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307" indent="-233088" algn="l" defTabSz="9323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482" indent="-233088" algn="l" defTabSz="93234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FFFFFF"/>
                </a:solidFill>
              </a:rPr>
              <a:t>Therefore we have developed GAUDI - </a:t>
            </a:r>
          </a:p>
          <a:p>
            <a:pPr marL="719788"/>
            <a:r>
              <a:rPr lang="en-US" b="1" u="sng" dirty="0" err="1" smtClean="0">
                <a:solidFill>
                  <a:srgbClr val="FFFFFF"/>
                </a:solidFill>
              </a:rPr>
              <a:t>G</a:t>
            </a:r>
            <a:r>
              <a:rPr lang="en-US" dirty="0" err="1" smtClean="0">
                <a:solidFill>
                  <a:srgbClr val="FFFFFF"/>
                </a:solidFill>
              </a:rPr>
              <a:t>older</a:t>
            </a:r>
            <a:r>
              <a:rPr lang="en-US" dirty="0" smtClean="0">
                <a:solidFill>
                  <a:srgbClr val="FFFFFF"/>
                </a:solidFill>
              </a:rPr>
              <a:t> </a:t>
            </a:r>
          </a:p>
          <a:p>
            <a:pPr marL="719788"/>
            <a:r>
              <a:rPr lang="en-US" b="1" u="sng" dirty="0" smtClean="0">
                <a:solidFill>
                  <a:srgbClr val="FFFFFF"/>
                </a:solidFill>
              </a:rPr>
              <a:t>A</a:t>
            </a:r>
            <a:r>
              <a:rPr lang="en-US" dirty="0" smtClean="0">
                <a:solidFill>
                  <a:srgbClr val="FFFFFF"/>
                </a:solidFill>
              </a:rPr>
              <a:t>ssociates </a:t>
            </a:r>
          </a:p>
          <a:p>
            <a:pPr marL="719788"/>
            <a:r>
              <a:rPr lang="en-US" b="1" u="sng" dirty="0" smtClean="0">
                <a:solidFill>
                  <a:srgbClr val="FFFFFF"/>
                </a:solidFill>
              </a:rPr>
              <a:t>U</a:t>
            </a:r>
            <a:r>
              <a:rPr lang="en-US" dirty="0" smtClean="0">
                <a:solidFill>
                  <a:srgbClr val="FFFFFF"/>
                </a:solidFill>
              </a:rPr>
              <a:t>niversal </a:t>
            </a:r>
          </a:p>
          <a:p>
            <a:pPr marL="719788"/>
            <a:r>
              <a:rPr lang="en-US" b="1" u="sng" dirty="0" smtClean="0">
                <a:solidFill>
                  <a:srgbClr val="FFFFFF"/>
                </a:solidFill>
              </a:rPr>
              <a:t>D</a:t>
            </a:r>
            <a:r>
              <a:rPr lang="en-US" dirty="0" smtClean="0">
                <a:solidFill>
                  <a:srgbClr val="FFFFFF"/>
                </a:solidFill>
              </a:rPr>
              <a:t>ata </a:t>
            </a:r>
          </a:p>
          <a:p>
            <a:pPr marL="719788"/>
            <a:r>
              <a:rPr lang="en-US" b="1" u="sng" dirty="0" smtClean="0">
                <a:solidFill>
                  <a:srgbClr val="FFFFFF"/>
                </a:solidFill>
              </a:rPr>
              <a:t>I</a:t>
            </a:r>
            <a:r>
              <a:rPr lang="en-US" dirty="0" smtClean="0">
                <a:solidFill>
                  <a:srgbClr val="FFFFFF"/>
                </a:solidFill>
              </a:rPr>
              <a:t>nterface</a:t>
            </a:r>
            <a:endParaRPr lang="en-US" dirty="0">
              <a:solidFill>
                <a:srgbClr val="FFFFFF"/>
              </a:solidFill>
            </a:endParaRPr>
          </a:p>
        </p:txBody>
      </p:sp>
    </p:spTree>
    <p:extLst>
      <p:ext uri="{BB962C8B-B14F-4D97-AF65-F5344CB8AC3E}">
        <p14:creationId xmlns:p14="http://schemas.microsoft.com/office/powerpoint/2010/main" val="332412362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Main restraint – Time </a:t>
            </a:r>
          </a:p>
        </p:txBody>
      </p:sp>
      <p:sp>
        <p:nvSpPr>
          <p:cNvPr id="3" name="Text Placeholder 2"/>
          <p:cNvSpPr>
            <a:spLocks noGrp="1"/>
          </p:cNvSpPr>
          <p:nvPr>
            <p:ph type="body" sz="quarter" idx="10"/>
          </p:nvPr>
        </p:nvSpPr>
        <p:spPr>
          <a:xfrm>
            <a:off x="264500" y="1207363"/>
            <a:ext cx="6640709" cy="4320000"/>
          </a:xfrm>
          <a:solidFill>
            <a:schemeClr val="accent6"/>
          </a:solidFill>
        </p:spPr>
        <p:txBody>
          <a:bodyPr>
            <a:noAutofit/>
          </a:bodyPr>
          <a:lstStyle/>
          <a:p>
            <a:pPr marL="342800" lvl="1" indent="-342800">
              <a:buFont typeface="Arial" pitchFamily="34" charset="0"/>
              <a:buChar char="•"/>
            </a:pPr>
            <a:r>
              <a:rPr lang="en-US" dirty="0" smtClean="0">
                <a:solidFill>
                  <a:schemeClr val="bg1"/>
                </a:solidFill>
              </a:rPr>
              <a:t>Swedish operation only around 150 people</a:t>
            </a:r>
          </a:p>
          <a:p>
            <a:pPr marL="342800" lvl="1" indent="-342800">
              <a:buFont typeface="Arial" pitchFamily="34" charset="0"/>
              <a:buChar char="•"/>
            </a:pPr>
            <a:r>
              <a:rPr lang="en-US" dirty="0" smtClean="0">
                <a:solidFill>
                  <a:schemeClr val="bg1"/>
                </a:solidFill>
              </a:rPr>
              <a:t>Financing of development through project work</a:t>
            </a:r>
          </a:p>
          <a:p>
            <a:pPr marL="342800" lvl="1" indent="-342800">
              <a:buFont typeface="Arial" pitchFamily="34" charset="0"/>
              <a:buChar char="•"/>
            </a:pPr>
            <a:r>
              <a:rPr lang="en-US" dirty="0" smtClean="0">
                <a:solidFill>
                  <a:schemeClr val="bg1"/>
                </a:solidFill>
              </a:rPr>
              <a:t>Our one developer fully occupied with configuring the back end of the system</a:t>
            </a:r>
          </a:p>
          <a:p>
            <a:pPr marL="342800" lvl="1" indent="-342800">
              <a:buFont typeface="Arial" pitchFamily="34" charset="0"/>
              <a:buChar char="•"/>
            </a:pPr>
            <a:r>
              <a:rPr lang="en-US" dirty="0" smtClean="0">
                <a:solidFill>
                  <a:schemeClr val="bg1"/>
                </a:solidFill>
              </a:rPr>
              <a:t>Most projects small and short</a:t>
            </a:r>
          </a:p>
          <a:p>
            <a:pPr marL="342800" lvl="1" indent="-342800">
              <a:buFont typeface="Arial" pitchFamily="34" charset="0"/>
              <a:buChar char="•"/>
            </a:pPr>
            <a:r>
              <a:rPr lang="en-US" dirty="0" smtClean="0">
                <a:solidFill>
                  <a:schemeClr val="bg1"/>
                </a:solidFill>
              </a:rPr>
              <a:t>Most projects urgent</a:t>
            </a:r>
          </a:p>
          <a:p>
            <a:pPr marL="342800" lvl="1" indent="-342800">
              <a:buFont typeface="Arial" pitchFamily="34" charset="0"/>
              <a:buChar char="•"/>
            </a:pPr>
            <a:r>
              <a:rPr lang="en-US" dirty="0" smtClean="0">
                <a:solidFill>
                  <a:schemeClr val="bg1"/>
                </a:solidFill>
              </a:rPr>
              <a:t>Many projects similar, none identical</a:t>
            </a:r>
          </a:p>
          <a:p>
            <a:pPr marL="342800" lvl="1" indent="-342800">
              <a:buFont typeface="Arial" pitchFamily="34" charset="0"/>
              <a:buChar char="•"/>
            </a:pPr>
            <a:r>
              <a:rPr lang="en-US" dirty="0" smtClean="0">
                <a:solidFill>
                  <a:schemeClr val="bg1"/>
                </a:solidFill>
              </a:rPr>
              <a:t>Projects in all sizes – from one or two to hundreds of sample points</a:t>
            </a:r>
          </a:p>
          <a:p>
            <a:pPr marL="342800" lvl="1" indent="-342800">
              <a:buFont typeface="Arial" pitchFamily="34" charset="0"/>
              <a:buChar char="•"/>
            </a:pPr>
            <a:r>
              <a:rPr lang="en-US" dirty="0" smtClean="0">
                <a:solidFill>
                  <a:schemeClr val="bg1"/>
                </a:solidFill>
              </a:rPr>
              <a:t>Projects in several languages (currently Swedish, Norwegian, Italian and English)</a:t>
            </a:r>
          </a:p>
          <a:p>
            <a:endParaRPr lang="en-US" dirty="0" smtClean="0">
              <a:solidFill>
                <a:schemeClr val="bg1"/>
              </a:solidFill>
            </a:endParaRPr>
          </a:p>
        </p:txBody>
      </p:sp>
      <p:pic>
        <p:nvPicPr>
          <p:cNvPr id="7172" name="Picture 4" descr="10-3_awesome_salvador_dali_prints_soft_watch">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17513" y="1207363"/>
            <a:ext cx="5307124" cy="4320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68165" y="5558173"/>
            <a:ext cx="12056472" cy="1221280"/>
          </a:xfrm>
          <a:prstGeom prst="rect">
            <a:avLst/>
          </a:prstGeom>
          <a:solidFill>
            <a:schemeClr val="accent3"/>
          </a:solidFill>
        </p:spPr>
        <p:txBody>
          <a:bodyPr wrap="none" lIns="182826" tIns="0" rIns="182826" bIns="0" rtlCol="0">
            <a:noAutofit/>
          </a:bodyPr>
          <a:lstStyle/>
          <a:p>
            <a:pPr defTabSz="932074">
              <a:lnSpc>
                <a:spcPct val="90000"/>
              </a:lnSpc>
              <a:spcAft>
                <a:spcPts val="600"/>
              </a:spcAft>
            </a:pPr>
            <a:r>
              <a:rPr lang="en-US" sz="4000" b="1" dirty="0">
                <a:solidFill>
                  <a:srgbClr val="FFFFFF"/>
                </a:solidFill>
                <a:latin typeface="Segoe UI Light"/>
              </a:rPr>
              <a:t>Being able to do things fast is more important </a:t>
            </a:r>
          </a:p>
          <a:p>
            <a:pPr defTabSz="932074">
              <a:lnSpc>
                <a:spcPct val="90000"/>
              </a:lnSpc>
              <a:spcAft>
                <a:spcPts val="600"/>
              </a:spcAft>
            </a:pPr>
            <a:r>
              <a:rPr lang="en-US" sz="4000" b="1" dirty="0">
                <a:solidFill>
                  <a:srgbClr val="FFFFFF"/>
                </a:solidFill>
                <a:latin typeface="Segoe UI Light"/>
              </a:rPr>
              <a:t>than being able to do them “correctly”</a:t>
            </a:r>
          </a:p>
        </p:txBody>
      </p:sp>
    </p:spTree>
    <p:extLst>
      <p:ext uri="{BB962C8B-B14F-4D97-AF65-F5344CB8AC3E}">
        <p14:creationId xmlns:p14="http://schemas.microsoft.com/office/powerpoint/2010/main" val="269067026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criteria for system/web interface</a:t>
            </a:r>
          </a:p>
        </p:txBody>
      </p:sp>
      <p:sp>
        <p:nvSpPr>
          <p:cNvPr id="3" name="Text Placeholder 2"/>
          <p:cNvSpPr>
            <a:spLocks noGrp="1"/>
          </p:cNvSpPr>
          <p:nvPr>
            <p:ph type="body" sz="quarter" idx="10"/>
          </p:nvPr>
        </p:nvSpPr>
        <p:spPr>
          <a:xfrm>
            <a:off x="274641" y="1212851"/>
            <a:ext cx="6401579" cy="5400000"/>
          </a:xfrm>
          <a:solidFill>
            <a:schemeClr val="accent3"/>
          </a:solidFill>
        </p:spPr>
        <p:txBody>
          <a:bodyPr>
            <a:noAutofit/>
          </a:bodyPr>
          <a:lstStyle/>
          <a:p>
            <a:pPr marL="342800" lvl="1" indent="-342800">
              <a:buFont typeface="Arial" pitchFamily="34" charset="0"/>
              <a:buChar char="•"/>
            </a:pPr>
            <a:r>
              <a:rPr lang="en-US" dirty="0" smtClean="0">
                <a:solidFill>
                  <a:schemeClr val="bg1"/>
                </a:solidFill>
              </a:rPr>
              <a:t>Ability to handle </a:t>
            </a:r>
            <a:r>
              <a:rPr lang="en-US" dirty="0">
                <a:solidFill>
                  <a:schemeClr val="bg1"/>
                </a:solidFill>
              </a:rPr>
              <a:t>all measurement types commonly used by the </a:t>
            </a:r>
            <a:r>
              <a:rPr lang="en-US" dirty="0" smtClean="0">
                <a:solidFill>
                  <a:schemeClr val="bg1"/>
                </a:solidFill>
              </a:rPr>
              <a:t>company</a:t>
            </a:r>
            <a:endParaRPr lang="en-US" dirty="0">
              <a:solidFill>
                <a:schemeClr val="bg1"/>
              </a:solidFill>
            </a:endParaRPr>
          </a:p>
          <a:p>
            <a:pPr marL="342800" lvl="1" indent="-342800">
              <a:buFont typeface="Arial" pitchFamily="34" charset="0"/>
              <a:buChar char="•"/>
            </a:pPr>
            <a:r>
              <a:rPr lang="en-US" dirty="0">
                <a:solidFill>
                  <a:schemeClr val="bg1"/>
                </a:solidFill>
              </a:rPr>
              <a:t>Adding new projects and measurement types must be </a:t>
            </a:r>
            <a:r>
              <a:rPr lang="en-US" dirty="0" smtClean="0">
                <a:solidFill>
                  <a:schemeClr val="bg1"/>
                </a:solidFill>
              </a:rPr>
              <a:t>easy</a:t>
            </a:r>
            <a:endParaRPr lang="en-US" dirty="0">
              <a:solidFill>
                <a:schemeClr val="bg1"/>
              </a:solidFill>
            </a:endParaRPr>
          </a:p>
          <a:p>
            <a:pPr marL="342800" lvl="1" indent="-342800">
              <a:buFont typeface="Arial" pitchFamily="34" charset="0"/>
              <a:buChar char="•"/>
            </a:pPr>
            <a:r>
              <a:rPr lang="en-US" dirty="0" smtClean="0">
                <a:solidFill>
                  <a:schemeClr val="bg1"/>
                </a:solidFill>
              </a:rPr>
              <a:t>Ability to handle </a:t>
            </a:r>
            <a:r>
              <a:rPr lang="en-US" dirty="0">
                <a:solidFill>
                  <a:schemeClr val="bg1"/>
                </a:solidFill>
              </a:rPr>
              <a:t>many (types of) </a:t>
            </a:r>
            <a:r>
              <a:rPr lang="en-US" dirty="0" smtClean="0">
                <a:solidFill>
                  <a:schemeClr val="bg1"/>
                </a:solidFill>
              </a:rPr>
              <a:t>projects </a:t>
            </a:r>
            <a:endParaRPr lang="en-US" dirty="0">
              <a:solidFill>
                <a:schemeClr val="bg1"/>
              </a:solidFill>
            </a:endParaRPr>
          </a:p>
          <a:p>
            <a:pPr marL="342800" lvl="1" indent="-342800">
              <a:buFont typeface="Arial" pitchFamily="34" charset="0"/>
              <a:buChar char="•"/>
            </a:pPr>
            <a:r>
              <a:rPr lang="en-US" dirty="0">
                <a:solidFill>
                  <a:schemeClr val="bg1"/>
                </a:solidFill>
              </a:rPr>
              <a:t>For internal use we have one common website where we can see all results from all </a:t>
            </a:r>
            <a:r>
              <a:rPr lang="en-US" dirty="0" smtClean="0">
                <a:solidFill>
                  <a:schemeClr val="bg1"/>
                </a:solidFill>
              </a:rPr>
              <a:t>projects </a:t>
            </a:r>
            <a:endParaRPr lang="en-US" dirty="0">
              <a:solidFill>
                <a:schemeClr val="bg1"/>
              </a:solidFill>
            </a:endParaRPr>
          </a:p>
          <a:p>
            <a:pPr marL="342800" lvl="1" indent="-342800">
              <a:buFont typeface="Arial" pitchFamily="34" charset="0"/>
              <a:buChar char="•"/>
            </a:pPr>
            <a:r>
              <a:rPr lang="en-US" dirty="0">
                <a:solidFill>
                  <a:schemeClr val="bg1"/>
                </a:solidFill>
              </a:rPr>
              <a:t>Each project in most cases however </a:t>
            </a:r>
            <a:r>
              <a:rPr lang="en-US" dirty="0" smtClean="0">
                <a:solidFill>
                  <a:schemeClr val="bg1"/>
                </a:solidFill>
              </a:rPr>
              <a:t>has own </a:t>
            </a:r>
            <a:r>
              <a:rPr lang="en-US" dirty="0">
                <a:solidFill>
                  <a:schemeClr val="bg1"/>
                </a:solidFill>
              </a:rPr>
              <a:t>website. Different clients and different requirements for content and </a:t>
            </a:r>
            <a:r>
              <a:rPr lang="en-US" dirty="0" smtClean="0">
                <a:solidFill>
                  <a:schemeClr val="bg1"/>
                </a:solidFill>
              </a:rPr>
              <a:t>layout </a:t>
            </a:r>
            <a:endParaRPr lang="en-US" dirty="0">
              <a:solidFill>
                <a:schemeClr val="bg1"/>
              </a:solidFill>
            </a:endParaRPr>
          </a:p>
          <a:p>
            <a:pPr marL="342800" lvl="1" indent="-342800">
              <a:buFont typeface="Arial" pitchFamily="34" charset="0"/>
              <a:buChar char="•"/>
            </a:pPr>
            <a:r>
              <a:rPr lang="en-US" dirty="0" smtClean="0">
                <a:solidFill>
                  <a:schemeClr val="bg1"/>
                </a:solidFill>
              </a:rPr>
              <a:t>Web </a:t>
            </a:r>
            <a:r>
              <a:rPr lang="en-US" dirty="0">
                <a:solidFill>
                  <a:schemeClr val="bg1"/>
                </a:solidFill>
              </a:rPr>
              <a:t>interface must be easy to create and </a:t>
            </a:r>
            <a:r>
              <a:rPr lang="en-US" dirty="0" smtClean="0">
                <a:solidFill>
                  <a:schemeClr val="bg1"/>
                </a:solidFill>
              </a:rPr>
              <a:t>change </a:t>
            </a:r>
          </a:p>
          <a:p>
            <a:pPr marL="342800" lvl="1" indent="-342800">
              <a:buFont typeface="Arial" pitchFamily="34" charset="0"/>
              <a:buChar char="•"/>
            </a:pPr>
            <a:r>
              <a:rPr lang="en-US" dirty="0" smtClean="0">
                <a:solidFill>
                  <a:schemeClr val="bg1"/>
                </a:solidFill>
              </a:rPr>
              <a:t>Update </a:t>
            </a:r>
            <a:r>
              <a:rPr lang="en-US" dirty="0">
                <a:solidFill>
                  <a:schemeClr val="bg1"/>
                </a:solidFill>
              </a:rPr>
              <a:t>of data on the web must be </a:t>
            </a:r>
            <a:r>
              <a:rPr lang="en-US" dirty="0" smtClean="0">
                <a:solidFill>
                  <a:schemeClr val="bg1"/>
                </a:solidFill>
              </a:rPr>
              <a:t>immediate</a:t>
            </a:r>
          </a:p>
          <a:p>
            <a:pPr marL="342800" lvl="1" indent="-342800">
              <a:buFont typeface="Arial" pitchFamily="34" charset="0"/>
              <a:buChar char="•"/>
            </a:pPr>
            <a:r>
              <a:rPr lang="en-US" dirty="0" smtClean="0">
                <a:solidFill>
                  <a:schemeClr val="bg1"/>
                </a:solidFill>
              </a:rPr>
              <a:t>Must </a:t>
            </a:r>
            <a:r>
              <a:rPr lang="en-US" dirty="0">
                <a:solidFill>
                  <a:schemeClr val="bg1"/>
                </a:solidFill>
              </a:rPr>
              <a:t>be </a:t>
            </a:r>
            <a:r>
              <a:rPr lang="en-US" dirty="0" smtClean="0">
                <a:solidFill>
                  <a:schemeClr val="bg1"/>
                </a:solidFill>
              </a:rPr>
              <a:t>multilingual and easy to change language on web interface</a:t>
            </a:r>
            <a:endParaRPr lang="en-US" dirty="0">
              <a:solidFill>
                <a:schemeClr val="bg1"/>
              </a:solidFill>
            </a:endParaRPr>
          </a:p>
        </p:txBody>
      </p:sp>
      <p:pic>
        <p:nvPicPr>
          <p:cNvPr id="3074" name="Picture 2" descr="C:\Users\kforchhammer\Pictures\Bilder till Quest\DSCN221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10530" y="1131032"/>
            <a:ext cx="4240813"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34712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geometrik.se/upl/images/245829.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4439" y="0"/>
            <a:ext cx="15305306" cy="69945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chemeClr val="bg1"/>
                </a:solidFill>
              </a:rPr>
              <a:t>The building blocks</a:t>
            </a:r>
            <a:endParaRPr lang="en-US" dirty="0">
              <a:solidFill>
                <a:schemeClr val="bg1"/>
              </a:solidFill>
            </a:endParaRPr>
          </a:p>
        </p:txBody>
      </p:sp>
      <p:sp>
        <p:nvSpPr>
          <p:cNvPr id="3" name="Text Placeholder 2"/>
          <p:cNvSpPr>
            <a:spLocks noGrp="1"/>
          </p:cNvSpPr>
          <p:nvPr>
            <p:ph type="body" sz="quarter" idx="10"/>
          </p:nvPr>
        </p:nvSpPr>
        <p:spPr>
          <a:xfrm>
            <a:off x="274638" y="1212857"/>
            <a:ext cx="11887200" cy="586238"/>
          </a:xfrm>
        </p:spPr>
        <p:txBody>
          <a:bodyPr/>
          <a:lstStyle/>
          <a:p>
            <a:r>
              <a:rPr lang="en-US" sz="2900" dirty="0">
                <a:solidFill>
                  <a:schemeClr val="bg1"/>
                </a:solidFill>
              </a:rPr>
              <a:t>The system is based on MOSS 2007 and SQL Server database</a:t>
            </a:r>
          </a:p>
        </p:txBody>
      </p:sp>
      <p:sp>
        <p:nvSpPr>
          <p:cNvPr id="4" name="Rectangle 25"/>
          <p:cNvSpPr/>
          <p:nvPr/>
        </p:nvSpPr>
        <p:spPr bwMode="auto">
          <a:xfrm>
            <a:off x="269012" y="3039282"/>
            <a:ext cx="2486994" cy="343485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Web services makes SQL Server data available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180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26"/>
          <p:cNvSpPr/>
          <p:nvPr/>
        </p:nvSpPr>
        <p:spPr bwMode="auto">
          <a:xfrm>
            <a:off x="2786397" y="3039282"/>
            <a:ext cx="2486994" cy="343485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Charts created using .NET Charting </a:t>
            </a:r>
          </a:p>
          <a:p>
            <a:pP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28"/>
          <p:cNvSpPr/>
          <p:nvPr/>
        </p:nvSpPr>
        <p:spPr bwMode="auto">
          <a:xfrm>
            <a:off x="7821170" y="3039282"/>
            <a:ext cx="2529147" cy="34348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Standard SharePoint content – including photos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30"/>
          <p:cNvSpPr/>
          <p:nvPr/>
        </p:nvSpPr>
        <p:spPr bwMode="auto">
          <a:xfrm>
            <a:off x="5303782" y="3039282"/>
            <a:ext cx="2486994" cy="34348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Maps published with ESRI ArcGIS Server</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31267" y="4336892"/>
            <a:ext cx="2028028" cy="2035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20019" y="4766314"/>
            <a:ext cx="2405928" cy="163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40830" y="4359440"/>
            <a:ext cx="2356633" cy="2035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945039" y="4902380"/>
            <a:ext cx="2286000"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897497" y="4107902"/>
            <a:ext cx="2333542" cy="65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5544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fade">
                                      <p:cBhvr>
                                        <p:cTn id="10" dur="500"/>
                                        <p:tgtEl>
                                          <p:spTgt spid="307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3077"/>
                                        </p:tgtEl>
                                        <p:attrNameLst>
                                          <p:attrName>style.visibility</p:attrName>
                                        </p:attrNameLst>
                                      </p:cBhvr>
                                      <p:to>
                                        <p:strVal val="visible"/>
                                      </p:to>
                                    </p:set>
                                    <p:animEffect transition="in" filter="fade">
                                      <p:cBhvr>
                                        <p:cTn id="29"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smtClean="0"/>
              <a:t>SPC201</a:t>
            </a:r>
            <a:endParaRPr lang="en-US" dirty="0"/>
          </a:p>
        </p:txBody>
      </p:sp>
      <p:sp>
        <p:nvSpPr>
          <p:cNvPr id="2" name="Title 1"/>
          <p:cNvSpPr>
            <a:spLocks noGrp="1"/>
          </p:cNvSpPr>
          <p:nvPr>
            <p:ph type="title"/>
          </p:nvPr>
        </p:nvSpPr>
        <p:spPr/>
        <p:txBody>
          <a:bodyPr/>
          <a:lstStyle/>
          <a:p>
            <a:r>
              <a:rPr lang="en-US" sz="3600"/>
              <a:t>Future-proof your SharePoint solutions – A case study and upgrade demo</a:t>
            </a:r>
            <a:endParaRPr lang="en-US" sz="3600" dirty="0"/>
          </a:p>
        </p:txBody>
      </p:sp>
      <p:sp>
        <p:nvSpPr>
          <p:cNvPr id="3" name="Text Placeholder 2"/>
          <p:cNvSpPr>
            <a:spLocks noGrp="1"/>
          </p:cNvSpPr>
          <p:nvPr>
            <p:ph type="body" sz="quarter" idx="12"/>
          </p:nvPr>
        </p:nvSpPr>
        <p:spPr/>
        <p:txBody>
          <a:bodyPr/>
          <a:lstStyle/>
          <a:p>
            <a:r>
              <a:rPr lang="en-US" sz="2800" dirty="0"/>
              <a:t>Chris McNulty, SharePoint GM, Dell</a:t>
            </a:r>
          </a:p>
          <a:p>
            <a:r>
              <a:rPr lang="en-US" sz="2800" dirty="0"/>
              <a:t>Kim </a:t>
            </a:r>
            <a:r>
              <a:rPr lang="en-US" sz="2800" dirty="0" err="1"/>
              <a:t>Forchhammer</a:t>
            </a:r>
            <a:r>
              <a:rPr lang="en-US" sz="2800" dirty="0"/>
              <a:t>, Sr. Information Management Consultant, </a:t>
            </a:r>
            <a:r>
              <a:rPr lang="en-US" sz="2800" dirty="0" err="1"/>
              <a:t>Golder</a:t>
            </a:r>
            <a:r>
              <a:rPr lang="en-US" sz="2800" dirty="0"/>
              <a:t> Associates</a:t>
            </a:r>
          </a:p>
        </p:txBody>
      </p:sp>
    </p:spTree>
    <p:extLst>
      <p:ext uri="{BB962C8B-B14F-4D97-AF65-F5344CB8AC3E}">
        <p14:creationId xmlns:p14="http://schemas.microsoft.com/office/powerpoint/2010/main" val="15845768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SharePoint</a:t>
            </a:r>
            <a:r>
              <a:rPr lang="en-US" dirty="0"/>
              <a:t>?</a:t>
            </a:r>
          </a:p>
        </p:txBody>
      </p:sp>
      <p:sp>
        <p:nvSpPr>
          <p:cNvPr id="3" name="Text Placeholder 2"/>
          <p:cNvSpPr>
            <a:spLocks noGrp="1"/>
          </p:cNvSpPr>
          <p:nvPr>
            <p:ph type="body" sz="quarter" idx="10"/>
          </p:nvPr>
        </p:nvSpPr>
        <p:spPr>
          <a:xfrm>
            <a:off x="256930" y="1212856"/>
            <a:ext cx="5760000" cy="5759999"/>
          </a:xfrm>
          <a:solidFill>
            <a:schemeClr val="accent1"/>
          </a:solidFill>
        </p:spPr>
        <p:txBody>
          <a:bodyPr>
            <a:noAutofit/>
          </a:bodyPr>
          <a:lstStyle/>
          <a:p>
            <a:r>
              <a:rPr lang="en-US" dirty="0" smtClean="0">
                <a:solidFill>
                  <a:schemeClr val="bg1"/>
                </a:solidFill>
              </a:rPr>
              <a:t>Projects normally require handling of other kinds of information as well:</a:t>
            </a:r>
          </a:p>
          <a:p>
            <a:pPr marL="1028206" lvl="3" indent="-571333">
              <a:buFont typeface="Arial" pitchFamily="34" charset="0"/>
              <a:buChar char="•"/>
            </a:pPr>
            <a:r>
              <a:rPr lang="en-US" sz="2400" dirty="0">
                <a:solidFill>
                  <a:schemeClr val="bg1"/>
                </a:solidFill>
              </a:rPr>
              <a:t>Documents</a:t>
            </a:r>
          </a:p>
          <a:p>
            <a:pPr marL="1028206" lvl="3" indent="-571333">
              <a:buFont typeface="Arial" pitchFamily="34" charset="0"/>
              <a:buChar char="•"/>
            </a:pPr>
            <a:r>
              <a:rPr lang="en-US" sz="2400" dirty="0">
                <a:solidFill>
                  <a:schemeClr val="bg1"/>
                </a:solidFill>
              </a:rPr>
              <a:t>Photos</a:t>
            </a:r>
          </a:p>
          <a:p>
            <a:pPr marL="1028206" lvl="3" indent="-571333">
              <a:buFont typeface="Arial" pitchFamily="34" charset="0"/>
              <a:buChar char="•"/>
            </a:pPr>
            <a:r>
              <a:rPr lang="en-US" sz="2400" dirty="0">
                <a:solidFill>
                  <a:schemeClr val="bg1"/>
                </a:solidFill>
              </a:rPr>
              <a:t>Tasks</a:t>
            </a:r>
          </a:p>
          <a:p>
            <a:pPr marL="1028206" lvl="3" indent="-571333">
              <a:buFont typeface="Arial" pitchFamily="34" charset="0"/>
              <a:buChar char="•"/>
            </a:pPr>
            <a:r>
              <a:rPr lang="en-US" sz="2400" dirty="0">
                <a:solidFill>
                  <a:schemeClr val="bg1"/>
                </a:solidFill>
              </a:rPr>
              <a:t>Calendar</a:t>
            </a:r>
          </a:p>
          <a:p>
            <a:pPr marL="1028206" lvl="3" indent="-571333">
              <a:buFont typeface="Arial" pitchFamily="34" charset="0"/>
              <a:buChar char="•"/>
            </a:pPr>
            <a:r>
              <a:rPr lang="en-US" sz="2400" dirty="0">
                <a:solidFill>
                  <a:schemeClr val="bg1"/>
                </a:solidFill>
              </a:rPr>
              <a:t>Contacts</a:t>
            </a:r>
            <a:endParaRPr lang="en-US" dirty="0" smtClean="0">
              <a:solidFill>
                <a:schemeClr val="bg1"/>
              </a:solidFill>
            </a:endParaRPr>
          </a:p>
          <a:p>
            <a:pPr marL="1028206" lvl="3" indent="-571333">
              <a:buFont typeface="Arial" pitchFamily="34" charset="0"/>
              <a:buChar char="•"/>
            </a:pPr>
            <a:endParaRPr lang="en-US" dirty="0">
              <a:solidFill>
                <a:schemeClr val="bg1"/>
              </a:solidFill>
            </a:endParaRPr>
          </a:p>
        </p:txBody>
      </p:sp>
      <p:pic>
        <p:nvPicPr>
          <p:cNvPr id="4" name="Picture 2" descr="C:\Users\Public\Pictures\Sample Pictures\951_Original.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273863" y="1212856"/>
            <a:ext cx="5905685" cy="5759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66302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0"/>
          <p:cNvSpPr/>
          <p:nvPr/>
        </p:nvSpPr>
        <p:spPr bwMode="auto">
          <a:xfrm>
            <a:off x="8182001" y="3039281"/>
            <a:ext cx="3942755" cy="36631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Filter view as required</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a:xfrm>
            <a:off x="274638" y="1212851"/>
            <a:ext cx="11887200" cy="1264885"/>
          </a:xfrm>
        </p:spPr>
        <p:txBody>
          <a:bodyPr/>
          <a:lstStyle/>
          <a:p>
            <a:pPr marL="0" indent="0">
              <a:buNone/>
            </a:pPr>
            <a:r>
              <a:rPr lang="en-US" dirty="0"/>
              <a:t>Has, </a:t>
            </a:r>
            <a:r>
              <a:rPr lang="en-US" dirty="0" smtClean="0"/>
              <a:t>to </a:t>
            </a:r>
            <a:r>
              <a:rPr lang="en-US" dirty="0"/>
              <a:t>a large extent, been used to configure SharePoint front end (using </a:t>
            </a:r>
            <a:r>
              <a:rPr lang="en-US" dirty="0" smtClean="0"/>
              <a:t>Web </a:t>
            </a:r>
            <a:r>
              <a:rPr lang="en-US" dirty="0"/>
              <a:t>Parts for SharePoint )</a:t>
            </a:r>
          </a:p>
        </p:txBody>
      </p:sp>
      <p:sp>
        <p:nvSpPr>
          <p:cNvPr id="2" name="Title 1"/>
          <p:cNvSpPr>
            <a:spLocks noGrp="1"/>
          </p:cNvSpPr>
          <p:nvPr>
            <p:ph type="title"/>
          </p:nvPr>
        </p:nvSpPr>
        <p:spPr/>
        <p:txBody>
          <a:bodyPr/>
          <a:lstStyle/>
          <a:p>
            <a:r>
              <a:rPr lang="en-US" dirty="0" smtClean="0"/>
              <a:t>Code-free solution</a:t>
            </a:r>
            <a:endParaRPr 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79620" y="4196147"/>
            <a:ext cx="3547515" cy="1804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25"/>
          <p:cNvSpPr/>
          <p:nvPr/>
        </p:nvSpPr>
        <p:spPr bwMode="auto">
          <a:xfrm>
            <a:off x="269014" y="3039284"/>
            <a:ext cx="3964645" cy="366314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Select list(s) to display</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180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26"/>
          <p:cNvSpPr/>
          <p:nvPr/>
        </p:nvSpPr>
        <p:spPr bwMode="auto">
          <a:xfrm>
            <a:off x="4309986" y="3040063"/>
            <a:ext cx="3816501" cy="366236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Select fields</a:t>
            </a:r>
          </a:p>
          <a:p>
            <a:pP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0265" y="4184232"/>
            <a:ext cx="3602141" cy="2130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462650" y="3573595"/>
            <a:ext cx="2969285" cy="2743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30852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0"/>
          <p:cNvSpPr/>
          <p:nvPr/>
        </p:nvSpPr>
        <p:spPr bwMode="auto">
          <a:xfrm>
            <a:off x="8182001" y="3039281"/>
            <a:ext cx="3942755" cy="36631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Define parameters used by method</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a:xfrm>
            <a:off x="274638" y="1212851"/>
            <a:ext cx="11887200" cy="1384918"/>
          </a:xfrm>
        </p:spPr>
        <p:txBody>
          <a:bodyPr/>
          <a:lstStyle/>
          <a:p>
            <a:pPr marL="0" indent="0">
              <a:buNone/>
            </a:pPr>
            <a:r>
              <a:rPr lang="en-US" dirty="0"/>
              <a:t>Is also available as code-free solution</a:t>
            </a:r>
          </a:p>
          <a:p>
            <a:pPr marL="0" indent="0">
              <a:buNone/>
            </a:pPr>
            <a:r>
              <a:rPr lang="en-US" smtClean="0"/>
              <a:t>(Web </a:t>
            </a:r>
            <a:r>
              <a:rPr lang="en-US"/>
              <a:t>Parts for SharePoint )</a:t>
            </a:r>
            <a:endParaRPr lang="en-US" dirty="0"/>
          </a:p>
        </p:txBody>
      </p:sp>
      <p:sp>
        <p:nvSpPr>
          <p:cNvPr id="2" name="Title 1"/>
          <p:cNvSpPr>
            <a:spLocks noGrp="1"/>
          </p:cNvSpPr>
          <p:nvPr>
            <p:ph type="title"/>
          </p:nvPr>
        </p:nvSpPr>
        <p:spPr/>
        <p:txBody>
          <a:bodyPr/>
          <a:lstStyle/>
          <a:p>
            <a:r>
              <a:rPr lang="en-US" dirty="0" smtClean="0"/>
              <a:t>System integration</a:t>
            </a:r>
            <a:endParaRPr lang="en-US" dirty="0"/>
          </a:p>
        </p:txBody>
      </p:sp>
      <p:sp>
        <p:nvSpPr>
          <p:cNvPr id="9" name="Rectangle 25"/>
          <p:cNvSpPr/>
          <p:nvPr/>
        </p:nvSpPr>
        <p:spPr bwMode="auto">
          <a:xfrm>
            <a:off x="269014" y="3039284"/>
            <a:ext cx="3964645" cy="366314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Select web service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180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26"/>
          <p:cNvSpPr/>
          <p:nvPr/>
        </p:nvSpPr>
        <p:spPr bwMode="auto">
          <a:xfrm>
            <a:off x="4309986" y="3040063"/>
            <a:ext cx="3816501" cy="366236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Select method</a:t>
            </a:r>
          </a:p>
          <a:p>
            <a:pP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89307" y="3545687"/>
            <a:ext cx="1810512" cy="2973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15310" y="3545688"/>
            <a:ext cx="2992643" cy="310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279147" y="3649922"/>
            <a:ext cx="1973262"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882077" y="4870852"/>
            <a:ext cx="2125662" cy="176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129129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8"/>
          <p:cNvSpPr/>
          <p:nvPr/>
        </p:nvSpPr>
        <p:spPr bwMode="auto">
          <a:xfrm>
            <a:off x="5989247" y="2810292"/>
            <a:ext cx="6120072" cy="208678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System integration content</a:t>
            </a:r>
          </a:p>
        </p:txBody>
      </p:sp>
      <p:sp>
        <p:nvSpPr>
          <p:cNvPr id="15" name="Rectangle 30"/>
          <p:cNvSpPr>
            <a:spLocks noGrp="1"/>
          </p:cNvSpPr>
          <p:nvPr>
            <p:ph type="body" sz="quarter" idx="10"/>
          </p:nvPr>
        </p:nvSpPr>
        <p:spPr bwMode="auto">
          <a:xfrm>
            <a:off x="274420" y="2810295"/>
            <a:ext cx="5638497" cy="211668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marL="241126" lvl="1" indent="0" defTabSz="931806" fontAlgn="base">
              <a:spcBef>
                <a:spcPct val="0"/>
              </a:spcBef>
              <a:spcAft>
                <a:spcPct val="0"/>
              </a:spcAft>
              <a:buNone/>
            </a:pPr>
            <a:r>
              <a:rPr lang="en-US" dirty="0" smtClean="0">
                <a:gradFill>
                  <a:gsLst>
                    <a:gs pos="0">
                      <a:srgbClr val="FFFFFF"/>
                    </a:gs>
                    <a:gs pos="100000">
                      <a:srgbClr val="FFFFFF"/>
                    </a:gs>
                  </a:gsLst>
                  <a:lin ang="5400000" scaled="0"/>
                </a:gradFill>
                <a:ea typeface="Segoe UI" pitchFamily="34" charset="0"/>
                <a:cs typeface="Segoe UI" pitchFamily="34" charset="0"/>
              </a:rPr>
              <a:t>SharePoint content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26"/>
          <p:cNvSpPr/>
          <p:nvPr/>
        </p:nvSpPr>
        <p:spPr bwMode="auto">
          <a:xfrm>
            <a:off x="259228" y="1211266"/>
            <a:ext cx="11887199" cy="137003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2074"/>
            <a:r>
              <a:rPr lang="en-US" sz="3900" dirty="0">
                <a:gradFill>
                  <a:gsLst>
                    <a:gs pos="0">
                      <a:srgbClr val="FFFFFF"/>
                    </a:gs>
                    <a:gs pos="100000">
                      <a:srgbClr val="FFFFFF"/>
                    </a:gs>
                  </a:gsLst>
                  <a:lin ang="5400000" scaled="0"/>
                </a:gradFill>
                <a:ea typeface="Segoe UI" pitchFamily="34" charset="0"/>
                <a:cs typeface="Segoe UI" pitchFamily="34" charset="0"/>
              </a:rPr>
              <a:t>Click the OK button</a:t>
            </a:r>
          </a:p>
          <a:p>
            <a:pP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Deployment</a:t>
            </a:r>
            <a:endParaRPr lang="en-US"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1438" y="3515553"/>
            <a:ext cx="5425396" cy="100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26488"/>
          <a:stretch/>
        </p:blipFill>
        <p:spPr bwMode="auto">
          <a:xfrm>
            <a:off x="5531270" y="1351586"/>
            <a:ext cx="1869664" cy="759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25"/>
          <p:cNvSpPr/>
          <p:nvPr/>
        </p:nvSpPr>
        <p:spPr bwMode="auto">
          <a:xfrm>
            <a:off x="269015" y="5023862"/>
            <a:ext cx="11892827" cy="167856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2074"/>
            <a:r>
              <a:rPr lang="en-US" sz="3900" dirty="0">
                <a:gradFill>
                  <a:gsLst>
                    <a:gs pos="0">
                      <a:srgbClr val="FFFFFF"/>
                    </a:gs>
                    <a:gs pos="100000">
                      <a:srgbClr val="FFFFFF"/>
                    </a:gs>
                  </a:gsLst>
                  <a:lin ang="5400000" scaled="0"/>
                </a:gradFill>
                <a:ea typeface="Segoe UI" pitchFamily="34" charset="0"/>
                <a:cs typeface="Segoe UI" pitchFamily="34" charset="0"/>
              </a:rPr>
              <a:t>The solutions can easily be copied, moved and upgraded</a:t>
            </a:r>
            <a:r>
              <a:rPr lang="en-US" dirty="0">
                <a:solidFill>
                  <a:srgbClr val="505050"/>
                </a:solidFill>
              </a:rPr>
              <a:t>.</a:t>
            </a:r>
          </a:p>
          <a:p>
            <a:pPr defTabSz="93180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65577" y="3573592"/>
            <a:ext cx="5967412"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0987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34000"/>
                    </a14:imgEffect>
                    <a14:imgEffect>
                      <a14:saturation sat="115000"/>
                    </a14:imgEffect>
                    <a14:imgEffect>
                      <a14:brightnessContrast bright="9000"/>
                    </a14:imgEffect>
                  </a14:imgLayer>
                </a14:imgProps>
              </a:ext>
              <a:ext uri="{28A0092B-C50C-407E-A947-70E740481C1C}">
                <a14:useLocalDpi xmlns:a14="http://schemas.microsoft.com/office/drawing/2010/main"/>
              </a:ext>
            </a:extLst>
          </a:blip>
          <a:srcRect/>
          <a:stretch>
            <a:fillRect/>
          </a:stretch>
        </p:blipFill>
        <p:spPr bwMode="auto">
          <a:xfrm>
            <a:off x="3" y="1212741"/>
            <a:ext cx="12436475" cy="8277718"/>
          </a:xfrm>
          <a:prstGeom prst="rect">
            <a:avLst/>
          </a:prstGeom>
          <a:noFill/>
          <a:ln>
            <a:noFill/>
          </a:ln>
          <a:effectLst>
            <a:glow rad="127000">
              <a:schemeClr val="accent1"/>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Some statistics – </a:t>
            </a:r>
            <a:r>
              <a:rPr lang="en-US" dirty="0"/>
              <a:t>N</a:t>
            </a:r>
            <a:r>
              <a:rPr lang="en-US" dirty="0" smtClean="0"/>
              <a:t>ovember 2012</a:t>
            </a:r>
            <a:endParaRPr lang="en-US" dirty="0"/>
          </a:p>
        </p:txBody>
      </p:sp>
      <p:sp>
        <p:nvSpPr>
          <p:cNvPr id="4" name="Rectangle 35"/>
          <p:cNvSpPr/>
          <p:nvPr/>
        </p:nvSpPr>
        <p:spPr bwMode="auto">
          <a:xfrm>
            <a:off x="2181330" y="1741675"/>
            <a:ext cx="6021490" cy="7640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ctr" anchorCtr="0" forceAA="0" compatLnSpc="1">
            <a:prstTxWarp prst="textNoShape">
              <a:avLst/>
            </a:prstTxWarp>
            <a:noAutofit/>
          </a:bodyPr>
          <a:lstStyle/>
          <a:p>
            <a:pPr defTabSz="93162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100 projects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35"/>
          <p:cNvSpPr/>
          <p:nvPr/>
        </p:nvSpPr>
        <p:spPr bwMode="auto">
          <a:xfrm>
            <a:off x="2181330" y="2559604"/>
            <a:ext cx="6021490" cy="76408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ctr" anchorCtr="0" forceAA="0" compatLnSpc="1">
            <a:prstTxWarp prst="textNoShape">
              <a:avLst/>
            </a:prstTxWarp>
            <a:noAutofit/>
          </a:bodyPr>
          <a:lstStyle/>
          <a:p>
            <a:pPr defTabSz="93162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80 different sample types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35"/>
          <p:cNvSpPr/>
          <p:nvPr/>
        </p:nvSpPr>
        <p:spPr bwMode="auto">
          <a:xfrm>
            <a:off x="2181330" y="3377533"/>
            <a:ext cx="6021490" cy="7640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ctr" anchorCtr="0" forceAA="0" compatLnSpc="1">
            <a:prstTxWarp prst="textNoShape">
              <a:avLst/>
            </a:prstTxWarp>
            <a:noAutofit/>
          </a:bodyPr>
          <a:lstStyle/>
          <a:p>
            <a:pPr defTabSz="93162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11, 500 sample points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35"/>
          <p:cNvSpPr/>
          <p:nvPr/>
        </p:nvSpPr>
        <p:spPr bwMode="auto">
          <a:xfrm>
            <a:off x="2181330" y="4195462"/>
            <a:ext cx="6021490" cy="76408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ctr" anchorCtr="0" forceAA="0" compatLnSpc="1">
            <a:prstTxWarp prst="textNoShape">
              <a:avLst/>
            </a:prstTxWarp>
            <a:noAutofit/>
          </a:bodyPr>
          <a:lstStyle/>
          <a:p>
            <a:pPr defTabSz="93162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25 Million sample values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35"/>
          <p:cNvSpPr/>
          <p:nvPr/>
        </p:nvSpPr>
        <p:spPr bwMode="auto">
          <a:xfrm>
            <a:off x="2181330" y="5013391"/>
            <a:ext cx="6021490" cy="7640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ctr" anchorCtr="0" forceAA="0" compatLnSpc="1">
            <a:prstTxWarp prst="textNoShape">
              <a:avLst/>
            </a:prstTxWarp>
            <a:noAutofit/>
          </a:bodyPr>
          <a:lstStyle/>
          <a:p>
            <a:pPr defTabSz="93162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20, 000 environmental samples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35"/>
          <p:cNvSpPr/>
          <p:nvPr/>
        </p:nvSpPr>
        <p:spPr bwMode="auto">
          <a:xfrm>
            <a:off x="2181330" y="5831319"/>
            <a:ext cx="6021490" cy="76408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146198" rIns="186423" bIns="146198" numCol="1" spcCol="0" rtlCol="0" fromWordArt="0" anchor="ctr" anchorCtr="0" forceAA="0" compatLnSpc="1">
            <a:prstTxWarp prst="textNoShape">
              <a:avLst/>
            </a:prstTxWarp>
            <a:noAutofit/>
          </a:bodyPr>
          <a:lstStyle/>
          <a:p>
            <a:pPr defTabSz="93162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350, 000 analytical results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720773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9"/>
            <a:ext cx="11887200" cy="3809996"/>
          </a:xfrm>
        </p:spPr>
        <p:txBody>
          <a:bodyPr/>
          <a:lstStyle/>
          <a:p>
            <a:r>
              <a:rPr lang="en-US" dirty="0" smtClean="0">
                <a:solidFill>
                  <a:schemeClr val="bg1"/>
                </a:solidFill>
              </a:rPr>
              <a:t>Project examples</a:t>
            </a:r>
            <a:endParaRPr lang="en-US" sz="8000" dirty="0">
              <a:solidFill>
                <a:schemeClr val="bg1"/>
              </a:solidFill>
            </a:endParaRPr>
          </a:p>
        </p:txBody>
      </p:sp>
    </p:spTree>
    <p:extLst>
      <p:ext uri="{BB962C8B-B14F-4D97-AF65-F5344CB8AC3E}">
        <p14:creationId xmlns:p14="http://schemas.microsoft.com/office/powerpoint/2010/main" val="76813802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Raufoss</a:t>
            </a:r>
            <a:r>
              <a:rPr lang="en-US" dirty="0"/>
              <a:t> Industrial </a:t>
            </a:r>
            <a:r>
              <a:rPr lang="en-US" dirty="0" smtClean="0"/>
              <a:t>Park, Norway </a:t>
            </a:r>
            <a:endParaRPr lang="en-US" dirty="0"/>
          </a:p>
        </p:txBody>
      </p:sp>
      <p:sp>
        <p:nvSpPr>
          <p:cNvPr id="5" name="Text Placeholder 4"/>
          <p:cNvSpPr>
            <a:spLocks noGrp="1"/>
          </p:cNvSpPr>
          <p:nvPr>
            <p:ph type="body" sz="quarter" idx="10"/>
          </p:nvPr>
        </p:nvSpPr>
        <p:spPr>
          <a:xfrm>
            <a:off x="274647" y="1212853"/>
            <a:ext cx="5486399" cy="5400000"/>
          </a:xfrm>
          <a:solidFill>
            <a:schemeClr val="accent3"/>
          </a:solidFill>
        </p:spPr>
        <p:txBody>
          <a:bodyPr>
            <a:noAutofit/>
          </a:bodyPr>
          <a:lstStyle/>
          <a:p>
            <a:pPr>
              <a:buClr>
                <a:schemeClr val="bg1"/>
              </a:buClr>
            </a:pPr>
            <a:r>
              <a:rPr lang="en-US" dirty="0" smtClean="0">
                <a:solidFill>
                  <a:schemeClr val="bg1"/>
                </a:solidFill>
              </a:rPr>
              <a:t>68 </a:t>
            </a:r>
            <a:r>
              <a:rPr lang="en-US" dirty="0">
                <a:solidFill>
                  <a:schemeClr val="bg1"/>
                </a:solidFill>
              </a:rPr>
              <a:t>areas in </a:t>
            </a:r>
            <a:r>
              <a:rPr lang="en-US" dirty="0" smtClean="0">
                <a:solidFill>
                  <a:schemeClr val="bg1"/>
                </a:solidFill>
              </a:rPr>
              <a:t>park </a:t>
            </a:r>
            <a:r>
              <a:rPr lang="en-US" dirty="0">
                <a:solidFill>
                  <a:schemeClr val="bg1"/>
                </a:solidFill>
              </a:rPr>
              <a:t>have been suspected of being </a:t>
            </a:r>
            <a:r>
              <a:rPr lang="en-US" dirty="0" smtClean="0">
                <a:solidFill>
                  <a:schemeClr val="bg1"/>
                </a:solidFill>
              </a:rPr>
              <a:t>contaminated</a:t>
            </a:r>
          </a:p>
          <a:p>
            <a:pPr>
              <a:buClr>
                <a:schemeClr val="bg1"/>
              </a:buClr>
            </a:pPr>
            <a:r>
              <a:rPr lang="en-US" dirty="0" smtClean="0">
                <a:solidFill>
                  <a:schemeClr val="bg1"/>
                </a:solidFill>
              </a:rPr>
              <a:t>Website displays information related to this</a:t>
            </a:r>
          </a:p>
          <a:p>
            <a:pPr>
              <a:buClr>
                <a:schemeClr val="bg1"/>
              </a:buClr>
            </a:pPr>
            <a:r>
              <a:rPr lang="en-US" dirty="0" smtClean="0">
                <a:solidFill>
                  <a:schemeClr val="bg1"/>
                </a:solidFill>
              </a:rPr>
              <a:t>Documents, photos, tasks as well as data and maps</a:t>
            </a:r>
          </a:p>
          <a:p>
            <a:pPr>
              <a:buClr>
                <a:schemeClr val="bg1"/>
              </a:buClr>
            </a:pPr>
            <a:endParaRPr lang="en-US" dirty="0">
              <a:solidFill>
                <a:schemeClr val="bg1"/>
              </a:solidFill>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18237" y="1207362"/>
            <a:ext cx="5059574"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06627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Norra</a:t>
            </a:r>
            <a:r>
              <a:rPr lang="en-US" dirty="0" smtClean="0"/>
              <a:t> </a:t>
            </a:r>
            <a:r>
              <a:rPr lang="en-US" dirty="0" err="1" smtClean="0"/>
              <a:t>Djurgårdsstaden</a:t>
            </a:r>
            <a:r>
              <a:rPr lang="en-US" dirty="0" smtClean="0"/>
              <a:t>, Stockholm</a:t>
            </a:r>
            <a:endParaRPr lang="en-US" dirty="0"/>
          </a:p>
        </p:txBody>
      </p:sp>
      <p:sp>
        <p:nvSpPr>
          <p:cNvPr id="3" name="Text Placeholder 2"/>
          <p:cNvSpPr>
            <a:spLocks noGrp="1"/>
          </p:cNvSpPr>
          <p:nvPr>
            <p:ph type="body" sz="quarter" idx="10"/>
          </p:nvPr>
        </p:nvSpPr>
        <p:spPr>
          <a:xfrm>
            <a:off x="274647" y="1212852"/>
            <a:ext cx="4264333" cy="5400000"/>
          </a:xfrm>
          <a:solidFill>
            <a:schemeClr val="accent6"/>
          </a:solidFill>
        </p:spPr>
        <p:txBody>
          <a:bodyPr>
            <a:noAutofit/>
          </a:bodyPr>
          <a:lstStyle/>
          <a:p>
            <a:pPr>
              <a:buClr>
                <a:schemeClr val="bg1"/>
              </a:buClr>
            </a:pPr>
            <a:r>
              <a:rPr lang="en-US" dirty="0" smtClean="0">
                <a:solidFill>
                  <a:schemeClr val="bg1"/>
                </a:solidFill>
              </a:rPr>
              <a:t>Large </a:t>
            </a:r>
            <a:r>
              <a:rPr lang="en-US" dirty="0">
                <a:solidFill>
                  <a:schemeClr val="bg1"/>
                </a:solidFill>
              </a:rPr>
              <a:t>remediation project </a:t>
            </a:r>
            <a:endParaRPr lang="en-US" dirty="0" smtClean="0">
              <a:solidFill>
                <a:schemeClr val="bg1"/>
              </a:solidFill>
            </a:endParaRPr>
          </a:p>
          <a:p>
            <a:pPr>
              <a:buClr>
                <a:schemeClr val="bg1"/>
              </a:buClr>
            </a:pPr>
            <a:r>
              <a:rPr lang="en-US" dirty="0" smtClean="0">
                <a:solidFill>
                  <a:schemeClr val="bg1"/>
                </a:solidFill>
              </a:rPr>
              <a:t>Over 5,500 </a:t>
            </a:r>
            <a:r>
              <a:rPr lang="en-US" dirty="0">
                <a:solidFill>
                  <a:schemeClr val="bg1"/>
                </a:solidFill>
              </a:rPr>
              <a:t>environmental samples </a:t>
            </a:r>
            <a:r>
              <a:rPr lang="en-US" dirty="0" smtClean="0">
                <a:solidFill>
                  <a:schemeClr val="bg1"/>
                </a:solidFill>
              </a:rPr>
              <a:t>taken </a:t>
            </a:r>
          </a:p>
          <a:p>
            <a:pPr>
              <a:buClr>
                <a:schemeClr val="bg1"/>
              </a:buClr>
            </a:pPr>
            <a:r>
              <a:rPr lang="en-US" dirty="0" smtClean="0">
                <a:solidFill>
                  <a:schemeClr val="bg1"/>
                </a:solidFill>
              </a:rPr>
              <a:t>Each </a:t>
            </a:r>
            <a:r>
              <a:rPr lang="en-US" dirty="0">
                <a:solidFill>
                  <a:schemeClr val="bg1"/>
                </a:solidFill>
              </a:rPr>
              <a:t>soil sample is classified based on </a:t>
            </a:r>
            <a:r>
              <a:rPr lang="en-US" dirty="0" smtClean="0">
                <a:solidFill>
                  <a:schemeClr val="bg1"/>
                </a:solidFill>
              </a:rPr>
              <a:t>16 different criteria</a:t>
            </a:r>
          </a:p>
        </p:txBody>
      </p:sp>
      <p:sp>
        <p:nvSpPr>
          <p:cNvPr id="4" name="Text Placeholder 3"/>
          <p:cNvSpPr>
            <a:spLocks noGrp="1"/>
          </p:cNvSpPr>
          <p:nvPr>
            <p:ph type="body" sz="quarter" idx="11"/>
          </p:nvPr>
        </p:nvSpPr>
        <p:spPr>
          <a:xfrm>
            <a:off x="6675446" y="1212853"/>
            <a:ext cx="5486399" cy="674261"/>
          </a:xfrm>
        </p:spPr>
        <p:txBody>
          <a:bodyPr/>
          <a:lstStyle/>
          <a:p>
            <a:endParaRPr lang="en-US" dirty="0"/>
          </a:p>
        </p:txBody>
      </p:sp>
      <p:pic>
        <p:nvPicPr>
          <p:cNvPr id="8194" name="Picture 2" descr="K:\Marknadsföring\Bildbank\DSC_956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563250" y="1197312"/>
            <a:ext cx="3409741" cy="540000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91636" y="1197312"/>
            <a:ext cx="3740800"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129052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1"/>
                </a:solidFill>
              </a:rPr>
              <a:t>Citybanan</a:t>
            </a:r>
            <a:r>
              <a:rPr lang="en-US" dirty="0" smtClean="0">
                <a:solidFill>
                  <a:schemeClr val="bg1"/>
                </a:solidFill>
              </a:rPr>
              <a:t>, Stockholm</a:t>
            </a:r>
            <a:endParaRPr lang="en-US" dirty="0">
              <a:solidFill>
                <a:schemeClr val="bg1"/>
              </a:solidFill>
            </a:endParaRPr>
          </a:p>
        </p:txBody>
      </p:sp>
      <p:sp>
        <p:nvSpPr>
          <p:cNvPr id="3" name="Text Placeholder 2"/>
          <p:cNvSpPr>
            <a:spLocks noGrp="1"/>
          </p:cNvSpPr>
          <p:nvPr>
            <p:ph type="body" sz="quarter" idx="10"/>
          </p:nvPr>
        </p:nvSpPr>
        <p:spPr>
          <a:xfrm>
            <a:off x="340828" y="1817439"/>
            <a:ext cx="3434850" cy="1679260"/>
          </a:xfrm>
          <a:solidFill>
            <a:schemeClr val="accent6"/>
          </a:solidFill>
        </p:spPr>
        <p:txBody>
          <a:bodyPr>
            <a:noAutofit/>
          </a:bodyPr>
          <a:lstStyle/>
          <a:p>
            <a:pPr marL="0" indent="0">
              <a:buNone/>
            </a:pPr>
            <a:r>
              <a:rPr lang="en-US" dirty="0" smtClean="0">
                <a:solidFill>
                  <a:schemeClr val="bg1"/>
                </a:solidFill>
              </a:rPr>
              <a:t>Metro tunnel currently under construction</a:t>
            </a:r>
          </a:p>
        </p:txBody>
      </p:sp>
      <p:sp>
        <p:nvSpPr>
          <p:cNvPr id="6" name="Text Placeholder 2"/>
          <p:cNvSpPr>
            <a:spLocks noGrp="1"/>
          </p:cNvSpPr>
          <p:nvPr>
            <p:ph type="body" sz="quarter" idx="10"/>
          </p:nvPr>
        </p:nvSpPr>
        <p:spPr>
          <a:xfrm>
            <a:off x="7121820" y="1131033"/>
            <a:ext cx="3434850" cy="4121820"/>
          </a:xfrm>
          <a:solidFill>
            <a:schemeClr val="accent6"/>
          </a:solidFill>
        </p:spPr>
        <p:txBody>
          <a:bodyPr>
            <a:noAutofit/>
          </a:bodyPr>
          <a:lstStyle/>
          <a:p>
            <a:pPr marL="243654" lvl="1" indent="0">
              <a:buNone/>
            </a:pPr>
            <a:r>
              <a:rPr lang="en-US" dirty="0" smtClean="0">
                <a:solidFill>
                  <a:schemeClr val="bg1"/>
                </a:solidFill>
              </a:rPr>
              <a:t>Tension in struts measured hourly</a:t>
            </a:r>
          </a:p>
        </p:txBody>
      </p:sp>
      <p:pic>
        <p:nvPicPr>
          <p:cNvPr id="9219"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439519" y="2123325"/>
            <a:ext cx="2799451" cy="3086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a:blip r:embed="rId3"/>
          <a:srcRect/>
          <a:stretch>
            <a:fillRect/>
          </a:stretch>
        </p:blipFill>
        <p:spPr bwMode="auto">
          <a:xfrm>
            <a:off x="-3696732" y="-242908"/>
            <a:ext cx="20066862" cy="7253568"/>
          </a:xfrm>
          <a:prstGeom prst="rect">
            <a:avLst/>
          </a:prstGeom>
          <a:noFill/>
          <a:ln w="9525">
            <a:noFill/>
            <a:miter lim="800000"/>
            <a:headEnd/>
            <a:tailEnd/>
          </a:ln>
          <a:effectLst/>
        </p:spPr>
      </p:pic>
      <p:sp>
        <p:nvSpPr>
          <p:cNvPr id="8" name="Title 1"/>
          <p:cNvSpPr txBox="1">
            <a:spLocks/>
          </p:cNvSpPr>
          <p:nvPr/>
        </p:nvSpPr>
        <p:spPr>
          <a:xfrm>
            <a:off x="427041" y="447681"/>
            <a:ext cx="11889564" cy="917575"/>
          </a:xfrm>
          <a:prstGeom prst="rect">
            <a:avLst/>
          </a:prstGeom>
        </p:spPr>
        <p:txBody>
          <a:bodyPr vert="horz" wrap="square" lIns="146198" tIns="91375" rIns="146198" bIns="91375" rtlCol="0" anchor="t">
            <a:noAutofit/>
          </a:bodyPr>
          <a:lstStyle>
            <a:lvl1pPr algn="l" defTabSz="9323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sv-SE">
                <a:solidFill>
                  <a:srgbClr val="505050"/>
                </a:solidFill>
              </a:rPr>
              <a:t>Täby Centrum, Sweden</a:t>
            </a:r>
          </a:p>
        </p:txBody>
      </p:sp>
      <p:sp>
        <p:nvSpPr>
          <p:cNvPr id="9" name="Text Placeholder 2"/>
          <p:cNvSpPr>
            <a:spLocks noGrp="1"/>
          </p:cNvSpPr>
          <p:nvPr>
            <p:ph type="body" sz="quarter" idx="10"/>
          </p:nvPr>
        </p:nvSpPr>
        <p:spPr>
          <a:xfrm>
            <a:off x="427041" y="2544249"/>
            <a:ext cx="4267196" cy="2248417"/>
          </a:xfrm>
          <a:solidFill>
            <a:schemeClr val="accent6"/>
          </a:solidFill>
        </p:spPr>
        <p:txBody>
          <a:bodyPr>
            <a:noAutofit/>
          </a:bodyPr>
          <a:lstStyle/>
          <a:p>
            <a:pPr marL="0" indent="0">
              <a:buNone/>
            </a:pPr>
            <a:r>
              <a:rPr lang="en-US" dirty="0">
                <a:solidFill>
                  <a:schemeClr val="bg1"/>
                </a:solidFill>
              </a:rPr>
              <a:t>Construction of garage and road tunnels in connection with </a:t>
            </a:r>
            <a:r>
              <a:rPr lang="en-US" dirty="0" smtClean="0">
                <a:solidFill>
                  <a:schemeClr val="bg1"/>
                </a:solidFill>
              </a:rPr>
              <a:t>shopping </a:t>
            </a:r>
            <a:r>
              <a:rPr lang="en-US" dirty="0">
                <a:solidFill>
                  <a:schemeClr val="bg1"/>
                </a:solidFill>
              </a:rPr>
              <a:t>mall</a:t>
            </a:r>
          </a:p>
        </p:txBody>
      </p:sp>
      <p:sp>
        <p:nvSpPr>
          <p:cNvPr id="10" name="Text Placeholder 2"/>
          <p:cNvSpPr>
            <a:spLocks noGrp="1"/>
          </p:cNvSpPr>
          <p:nvPr>
            <p:ph type="body" sz="quarter" idx="10"/>
          </p:nvPr>
        </p:nvSpPr>
        <p:spPr>
          <a:xfrm>
            <a:off x="8202820" y="3666631"/>
            <a:ext cx="3511180" cy="2196862"/>
          </a:xfrm>
          <a:solidFill>
            <a:schemeClr val="accent4"/>
          </a:solidFill>
        </p:spPr>
        <p:txBody>
          <a:bodyPr>
            <a:noAutofit/>
          </a:bodyPr>
          <a:lstStyle/>
          <a:p>
            <a:pPr marL="0" indent="0">
              <a:buNone/>
            </a:pPr>
            <a:r>
              <a:rPr lang="en-US" dirty="0" smtClean="0">
                <a:solidFill>
                  <a:schemeClr val="bg1"/>
                </a:solidFill>
              </a:rPr>
              <a:t>Weekly measurements of ground water level and quality</a:t>
            </a:r>
          </a:p>
        </p:txBody>
      </p:sp>
    </p:spTree>
    <p:extLst>
      <p:ext uri="{BB962C8B-B14F-4D97-AF65-F5344CB8AC3E}">
        <p14:creationId xmlns:p14="http://schemas.microsoft.com/office/powerpoint/2010/main" val="310713881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geometrik.se/upl/images/24583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20080" y="3"/>
            <a:ext cx="15350652" cy="70152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err="1" smtClean="0">
                <a:solidFill>
                  <a:schemeClr val="bg1"/>
                </a:solidFill>
              </a:rPr>
              <a:t>Citybanan</a:t>
            </a:r>
            <a:r>
              <a:rPr lang="en-US" dirty="0" smtClean="0">
                <a:solidFill>
                  <a:schemeClr val="bg1"/>
                </a:solidFill>
              </a:rPr>
              <a:t>, Stockholm</a:t>
            </a:r>
            <a:endParaRPr lang="en-US" dirty="0">
              <a:solidFill>
                <a:schemeClr val="bg1"/>
              </a:solidFill>
            </a:endParaRPr>
          </a:p>
        </p:txBody>
      </p:sp>
      <p:sp>
        <p:nvSpPr>
          <p:cNvPr id="3" name="Text Placeholder 2"/>
          <p:cNvSpPr>
            <a:spLocks noGrp="1"/>
          </p:cNvSpPr>
          <p:nvPr>
            <p:ph type="body" sz="quarter" idx="10"/>
          </p:nvPr>
        </p:nvSpPr>
        <p:spPr>
          <a:xfrm>
            <a:off x="340828" y="1817439"/>
            <a:ext cx="3434850" cy="1679260"/>
          </a:xfrm>
          <a:solidFill>
            <a:schemeClr val="accent6"/>
          </a:solidFill>
        </p:spPr>
        <p:txBody>
          <a:bodyPr>
            <a:noAutofit/>
          </a:bodyPr>
          <a:lstStyle/>
          <a:p>
            <a:pPr marL="0" indent="0">
              <a:buNone/>
            </a:pPr>
            <a:r>
              <a:rPr lang="en-US" dirty="0" smtClean="0">
                <a:solidFill>
                  <a:schemeClr val="bg1"/>
                </a:solidFill>
              </a:rPr>
              <a:t>Metro tunnel currently under construction</a:t>
            </a:r>
          </a:p>
        </p:txBody>
      </p:sp>
      <p:sp>
        <p:nvSpPr>
          <p:cNvPr id="6" name="Text Placeholder 2"/>
          <p:cNvSpPr>
            <a:spLocks noGrp="1"/>
          </p:cNvSpPr>
          <p:nvPr>
            <p:ph type="body" sz="quarter" idx="10"/>
          </p:nvPr>
        </p:nvSpPr>
        <p:spPr>
          <a:xfrm>
            <a:off x="7121820" y="1131033"/>
            <a:ext cx="3434850" cy="4121820"/>
          </a:xfrm>
          <a:solidFill>
            <a:schemeClr val="accent6"/>
          </a:solidFill>
        </p:spPr>
        <p:txBody>
          <a:bodyPr>
            <a:noAutofit/>
          </a:bodyPr>
          <a:lstStyle/>
          <a:p>
            <a:pPr marL="243654" lvl="1" indent="0">
              <a:buNone/>
            </a:pPr>
            <a:r>
              <a:rPr lang="en-US" dirty="0" smtClean="0">
                <a:solidFill>
                  <a:schemeClr val="bg1"/>
                </a:solidFill>
              </a:rPr>
              <a:t>Tension in struts measured hourly</a:t>
            </a:r>
          </a:p>
        </p:txBody>
      </p:sp>
      <p:pic>
        <p:nvPicPr>
          <p:cNvPr id="9219"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439519" y="2123325"/>
            <a:ext cx="2799451" cy="3086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4915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219"/>
                                        </p:tgtEl>
                                        <p:attrNameLst>
                                          <p:attrName>style.visibility</p:attrName>
                                        </p:attrNameLst>
                                      </p:cBhvr>
                                      <p:to>
                                        <p:strVal val="visible"/>
                                      </p:to>
                                    </p:set>
                                    <p:animEffect transition="in" filter="fade">
                                      <p:cBhvr>
                                        <p:cTn id="13"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723469" y="6052212"/>
            <a:ext cx="906826" cy="7091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0981" tIns="55491" rIns="110981" bIns="55491" rtlCol="0" anchor="ctr"/>
          <a:lstStyle/>
          <a:p>
            <a:pPr algn="ctr" defTabSz="1109937" fontAlgn="base">
              <a:spcBef>
                <a:spcPct val="0"/>
              </a:spcBef>
              <a:spcAft>
                <a:spcPct val="0"/>
              </a:spcAft>
            </a:pPr>
            <a:endParaRPr lang="en-US" sz="2900">
              <a:solidFill>
                <a:srgbClr val="444444"/>
              </a:solidFill>
              <a:latin typeface="Segoe UI Light" panose="020B0502040204020203" pitchFamily="34" charset="0"/>
              <a:cs typeface="Segoe UI Light" panose="020B0502040204020203" pitchFamily="34" charset="0"/>
            </a:endParaRPr>
          </a:p>
        </p:txBody>
      </p:sp>
      <p:pic>
        <p:nvPicPr>
          <p:cNvPr id="8" name="Picture 7" descr="city.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12950"/>
            <a:ext cx="9004110" cy="2331508"/>
          </a:xfrm>
          <a:prstGeom prst="rect">
            <a:avLst/>
          </a:prstGeom>
        </p:spPr>
      </p:pic>
      <p:pic>
        <p:nvPicPr>
          <p:cNvPr id="9" name="Picture 8" descr="fast.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 y="4742580"/>
            <a:ext cx="5312109" cy="2251949"/>
          </a:xfrm>
          <a:prstGeom prst="rect">
            <a:avLst/>
          </a:prstGeom>
        </p:spPr>
      </p:pic>
      <p:sp>
        <p:nvSpPr>
          <p:cNvPr id="10" name="Rectangle 9"/>
          <p:cNvSpPr/>
          <p:nvPr/>
        </p:nvSpPr>
        <p:spPr>
          <a:xfrm>
            <a:off x="9120083" y="3"/>
            <a:ext cx="3318167" cy="2318556"/>
          </a:xfrm>
          <a:prstGeom prst="rect">
            <a:avLst/>
          </a:prstGeom>
          <a:solidFill>
            <a:schemeClr val="accent2"/>
          </a:solidFill>
          <a:effectLst/>
        </p:spPr>
        <p:txBody>
          <a:bodyPr wrap="square" lIns="110981" tIns="55491" rIns="110981" bIns="55491" rtlCol="0" anchor="t">
            <a:normAutofit/>
          </a:bodyPr>
          <a:lstStyle/>
          <a:p>
            <a:pPr algn="ctr" defTabSz="1109937" fontAlgn="base">
              <a:lnSpc>
                <a:spcPct val="90000"/>
              </a:lnSpc>
              <a:spcBef>
                <a:spcPts val="121"/>
              </a:spcBef>
              <a:spcAft>
                <a:spcPts val="121"/>
              </a:spcAft>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11" name="Rectangle 10"/>
          <p:cNvSpPr/>
          <p:nvPr/>
        </p:nvSpPr>
        <p:spPr>
          <a:xfrm>
            <a:off x="8132419" y="2409224"/>
            <a:ext cx="4305837" cy="2240839"/>
          </a:xfrm>
          <a:prstGeom prst="rect">
            <a:avLst/>
          </a:prstGeom>
          <a:solidFill>
            <a:schemeClr val="tx2"/>
          </a:solidFill>
          <a:ln>
            <a:noFill/>
          </a:ln>
          <a:effectLst/>
        </p:spPr>
        <p:txBody>
          <a:bodyPr wrap="square" lIns="110981" tIns="55491" rIns="110981" bIns="55491" rtlCol="0" anchor="t">
            <a:normAutofit/>
          </a:bodyPr>
          <a:lstStyle/>
          <a:p>
            <a:pPr algn="ctr" defTabSz="1109937" fontAlgn="base">
              <a:lnSpc>
                <a:spcPct val="90000"/>
              </a:lnSpc>
              <a:spcBef>
                <a:spcPts val="121"/>
              </a:spcBef>
              <a:spcAft>
                <a:spcPts val="121"/>
              </a:spcAft>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12" name="Rectangle 11"/>
          <p:cNvSpPr/>
          <p:nvPr/>
        </p:nvSpPr>
        <p:spPr>
          <a:xfrm>
            <a:off x="7285906" y="4742580"/>
            <a:ext cx="5150582" cy="2251949"/>
          </a:xfrm>
          <a:prstGeom prst="rect">
            <a:avLst/>
          </a:prstGeom>
          <a:solidFill>
            <a:schemeClr val="accent5"/>
          </a:solidFill>
          <a:effectLst/>
        </p:spPr>
        <p:txBody>
          <a:bodyPr wrap="square" lIns="110981" tIns="55491" rIns="110981" bIns="55491" rtlCol="0" anchor="t">
            <a:normAutofit/>
          </a:bodyPr>
          <a:lstStyle/>
          <a:p>
            <a:pPr algn="ctr" defTabSz="1109937" fontAlgn="base">
              <a:lnSpc>
                <a:spcPct val="90000"/>
              </a:lnSpc>
              <a:spcBef>
                <a:spcPts val="121"/>
              </a:spcBef>
              <a:spcAft>
                <a:spcPts val="121"/>
              </a:spcAft>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13" name="TextBox 12"/>
          <p:cNvSpPr txBox="1"/>
          <p:nvPr/>
        </p:nvSpPr>
        <p:spPr bwMode="white">
          <a:xfrm>
            <a:off x="9152717" y="257735"/>
            <a:ext cx="3322625" cy="927706"/>
          </a:xfrm>
          <a:prstGeom prst="rect">
            <a:avLst/>
          </a:prstGeom>
          <a:noFill/>
        </p:spPr>
        <p:txBody>
          <a:bodyPr wrap="square" lIns="110981" tIns="55491" rIns="110981" bIns="55491" rtlCol="0">
            <a:spAutoFit/>
          </a:bodyPr>
          <a:lstStyle/>
          <a:p>
            <a:pPr defTabSz="1109937" fontAlgn="base">
              <a:spcBef>
                <a:spcPct val="0"/>
              </a:spcBef>
              <a:spcAft>
                <a:spcPct val="0"/>
              </a:spcAft>
            </a:pPr>
            <a:r>
              <a:rPr lang="en-US" sz="5300" b="1" dirty="0">
                <a:solidFill>
                  <a:srgbClr val="FFFFFF"/>
                </a:solidFill>
                <a:latin typeface="Segoe UI Light" panose="020B0502040204020203" pitchFamily="34" charset="0"/>
                <a:cs typeface="Segoe UI Light" panose="020B0502040204020203" pitchFamily="34" charset="0"/>
              </a:rPr>
              <a:t>25 years</a:t>
            </a:r>
          </a:p>
        </p:txBody>
      </p:sp>
      <p:sp>
        <p:nvSpPr>
          <p:cNvPr id="14" name="TextBox 13"/>
          <p:cNvSpPr txBox="1"/>
          <p:nvPr/>
        </p:nvSpPr>
        <p:spPr bwMode="white">
          <a:xfrm>
            <a:off x="9152713" y="1141294"/>
            <a:ext cx="3283764" cy="1082967"/>
          </a:xfrm>
          <a:prstGeom prst="rect">
            <a:avLst/>
          </a:prstGeom>
          <a:noFill/>
        </p:spPr>
        <p:txBody>
          <a:bodyPr wrap="square" lIns="110981" tIns="55491" rIns="110981" bIns="55491" rtlCol="0">
            <a:spAutoFit/>
          </a:bodyPr>
          <a:lstStyle/>
          <a:p>
            <a:pPr defTabSz="1109937" fontAlgn="base">
              <a:lnSpc>
                <a:spcPct val="90000"/>
              </a:lnSpc>
              <a:spcBef>
                <a:spcPct val="0"/>
              </a:spcBef>
              <a:spcAft>
                <a:spcPct val="0"/>
              </a:spcAft>
            </a:pPr>
            <a:r>
              <a:rPr lang="en-US" sz="1700" dirty="0">
                <a:solidFill>
                  <a:srgbClr val="FFFFFF"/>
                </a:solidFill>
                <a:latin typeface="Segoe UI Light" panose="020B0502040204020203" pitchFamily="34" charset="0"/>
                <a:cs typeface="Segoe UI Light" panose="020B0502040204020203" pitchFamily="34" charset="0"/>
              </a:rPr>
              <a:t>Since 1987, Quest has offered a broad and deep selection of products that target common IT challenges </a:t>
            </a:r>
          </a:p>
        </p:txBody>
      </p:sp>
      <p:sp>
        <p:nvSpPr>
          <p:cNvPr id="15" name="TextBox 14"/>
          <p:cNvSpPr txBox="1"/>
          <p:nvPr/>
        </p:nvSpPr>
        <p:spPr bwMode="white">
          <a:xfrm>
            <a:off x="7372929" y="5014412"/>
            <a:ext cx="3509247" cy="1004650"/>
          </a:xfrm>
          <a:prstGeom prst="rect">
            <a:avLst/>
          </a:prstGeom>
          <a:noFill/>
        </p:spPr>
        <p:txBody>
          <a:bodyPr wrap="square" lIns="110981" tIns="55491" rIns="110981" bIns="55491" rtlCol="0">
            <a:spAutoFit/>
          </a:bodyPr>
          <a:lstStyle/>
          <a:p>
            <a:pPr defTabSz="1109937" fontAlgn="base">
              <a:spcBef>
                <a:spcPct val="0"/>
              </a:spcBef>
              <a:spcAft>
                <a:spcPct val="0"/>
              </a:spcAft>
            </a:pPr>
            <a:r>
              <a:rPr lang="en-US" sz="5800" b="1" dirty="0">
                <a:solidFill>
                  <a:srgbClr val="FFFFFF"/>
                </a:solidFill>
                <a:latin typeface="Segoe UI Light" panose="020B0502040204020203" pitchFamily="34" charset="0"/>
                <a:cs typeface="Segoe UI Light" panose="020B0502040204020203" pitchFamily="34" charset="0"/>
              </a:rPr>
              <a:t>3,900</a:t>
            </a:r>
          </a:p>
        </p:txBody>
      </p:sp>
      <p:sp>
        <p:nvSpPr>
          <p:cNvPr id="16" name="TextBox 15"/>
          <p:cNvSpPr txBox="1"/>
          <p:nvPr/>
        </p:nvSpPr>
        <p:spPr bwMode="white">
          <a:xfrm>
            <a:off x="7410072" y="5916206"/>
            <a:ext cx="5026407" cy="592339"/>
          </a:xfrm>
          <a:prstGeom prst="rect">
            <a:avLst/>
          </a:prstGeom>
          <a:noFill/>
        </p:spPr>
        <p:txBody>
          <a:bodyPr wrap="square" lIns="110981" tIns="55491" rIns="110981" bIns="55491" rtlCol="0">
            <a:spAutoFit/>
          </a:bodyPr>
          <a:lstStyle/>
          <a:p>
            <a:pPr defTabSz="1109937" fontAlgn="base">
              <a:lnSpc>
                <a:spcPct val="90000"/>
              </a:lnSpc>
              <a:spcBef>
                <a:spcPct val="0"/>
              </a:spcBef>
              <a:spcAft>
                <a:spcPct val="0"/>
              </a:spcAft>
            </a:pPr>
            <a:r>
              <a:rPr lang="en-US" sz="1700" dirty="0">
                <a:solidFill>
                  <a:srgbClr val="FFFFFF"/>
                </a:solidFill>
                <a:latin typeface="Segoe UI Light" panose="020B0502040204020203" pitchFamily="34" charset="0"/>
                <a:cs typeface="Segoe UI Light" panose="020B0502040204020203" pitchFamily="34" charset="0"/>
              </a:rPr>
              <a:t>Quest employees develop solutions in over sixty offices throughout the world</a:t>
            </a:r>
          </a:p>
        </p:txBody>
      </p:sp>
      <p:sp>
        <p:nvSpPr>
          <p:cNvPr id="17" name="Rectangle 16"/>
          <p:cNvSpPr/>
          <p:nvPr/>
        </p:nvSpPr>
        <p:spPr>
          <a:xfrm>
            <a:off x="3270782" y="4742580"/>
            <a:ext cx="3909522" cy="2251949"/>
          </a:xfrm>
          <a:prstGeom prst="rect">
            <a:avLst/>
          </a:prstGeom>
          <a:solidFill>
            <a:schemeClr val="accent5"/>
          </a:solidFill>
          <a:effectLst/>
        </p:spPr>
        <p:txBody>
          <a:bodyPr wrap="square" lIns="110981" tIns="55491" rIns="110981" bIns="55491" rtlCol="0" anchor="t">
            <a:normAutofit/>
          </a:bodyPr>
          <a:lstStyle/>
          <a:p>
            <a:pPr algn="ctr" defTabSz="1109937" fontAlgn="base">
              <a:lnSpc>
                <a:spcPct val="90000"/>
              </a:lnSpc>
              <a:spcBef>
                <a:spcPts val="121"/>
              </a:spcBef>
              <a:spcAft>
                <a:spcPts val="121"/>
              </a:spcAft>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18" name="TextBox 17"/>
          <p:cNvSpPr txBox="1"/>
          <p:nvPr/>
        </p:nvSpPr>
        <p:spPr bwMode="white">
          <a:xfrm>
            <a:off x="3362910" y="5014412"/>
            <a:ext cx="2233507" cy="1004650"/>
          </a:xfrm>
          <a:prstGeom prst="rect">
            <a:avLst/>
          </a:prstGeom>
          <a:noFill/>
        </p:spPr>
        <p:txBody>
          <a:bodyPr wrap="square" lIns="110981" tIns="55491" rIns="110981" bIns="55491" rtlCol="0">
            <a:spAutoFit/>
          </a:bodyPr>
          <a:lstStyle/>
          <a:p>
            <a:pPr defTabSz="1109937" fontAlgn="base">
              <a:spcBef>
                <a:spcPct val="0"/>
              </a:spcBef>
              <a:spcAft>
                <a:spcPct val="0"/>
              </a:spcAft>
            </a:pPr>
            <a:r>
              <a:rPr lang="en-US" sz="5800" b="1" dirty="0">
                <a:solidFill>
                  <a:srgbClr val="FFFFFF"/>
                </a:solidFill>
                <a:latin typeface="Segoe UI Light" panose="020B0502040204020203" pitchFamily="34" charset="0"/>
                <a:cs typeface="Segoe UI Light" panose="020B0502040204020203" pitchFamily="34" charset="0"/>
              </a:rPr>
              <a:t>18%</a:t>
            </a:r>
          </a:p>
        </p:txBody>
      </p:sp>
      <p:sp>
        <p:nvSpPr>
          <p:cNvPr id="24" name="TextBox 23"/>
          <p:cNvSpPr txBox="1"/>
          <p:nvPr/>
        </p:nvSpPr>
        <p:spPr bwMode="white">
          <a:xfrm>
            <a:off x="3407077" y="5916204"/>
            <a:ext cx="3743896" cy="832475"/>
          </a:xfrm>
          <a:prstGeom prst="rect">
            <a:avLst/>
          </a:prstGeom>
          <a:noFill/>
        </p:spPr>
        <p:txBody>
          <a:bodyPr wrap="square" lIns="110981" tIns="55491" rIns="110981" bIns="55491" rtlCol="0">
            <a:spAutoFit/>
          </a:bodyPr>
          <a:lstStyle/>
          <a:p>
            <a:pPr defTabSz="1109937" fontAlgn="base">
              <a:lnSpc>
                <a:spcPct val="90000"/>
              </a:lnSpc>
              <a:spcBef>
                <a:spcPct val="0"/>
              </a:spcBef>
              <a:spcAft>
                <a:spcPct val="0"/>
              </a:spcAft>
            </a:pPr>
            <a:r>
              <a:rPr lang="en-US" sz="1700" dirty="0">
                <a:solidFill>
                  <a:srgbClr val="FFFFFF"/>
                </a:solidFill>
                <a:latin typeface="Segoe UI Light" panose="020B0502040204020203" pitchFamily="34" charset="0"/>
                <a:cs typeface="Segoe UI Light" panose="020B0502040204020203" pitchFamily="34" charset="0"/>
              </a:rPr>
              <a:t>Quest has driven innovation by regularly investing 18% or more in R&amp;D </a:t>
            </a:r>
          </a:p>
        </p:txBody>
      </p:sp>
      <p:pic>
        <p:nvPicPr>
          <p:cNvPr id="27"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 y="2409224"/>
            <a:ext cx="4211669" cy="223824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4054814" y="2409224"/>
            <a:ext cx="3978996" cy="2238248"/>
          </a:xfrm>
          <a:prstGeom prst="rect">
            <a:avLst/>
          </a:prstGeom>
          <a:solidFill>
            <a:schemeClr val="tx2"/>
          </a:solidFill>
          <a:effectLst/>
        </p:spPr>
        <p:txBody>
          <a:bodyPr wrap="square" lIns="110981" tIns="55491" rIns="110981" bIns="55491" rtlCol="0" anchor="t">
            <a:normAutofit/>
          </a:bodyPr>
          <a:lstStyle/>
          <a:p>
            <a:pPr algn="ctr" defTabSz="1109937" fontAlgn="base">
              <a:lnSpc>
                <a:spcPct val="90000"/>
              </a:lnSpc>
              <a:spcBef>
                <a:spcPts val="121"/>
              </a:spcBef>
              <a:spcAft>
                <a:spcPts val="121"/>
              </a:spcAft>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22" name="TextBox 21"/>
          <p:cNvSpPr txBox="1"/>
          <p:nvPr/>
        </p:nvSpPr>
        <p:spPr bwMode="white">
          <a:xfrm>
            <a:off x="8356460" y="2647531"/>
            <a:ext cx="2610423" cy="1004650"/>
          </a:xfrm>
          <a:prstGeom prst="rect">
            <a:avLst/>
          </a:prstGeom>
          <a:noFill/>
        </p:spPr>
        <p:txBody>
          <a:bodyPr wrap="square" lIns="110981" tIns="55491" rIns="110981" bIns="55491" rtlCol="0">
            <a:spAutoFit/>
          </a:bodyPr>
          <a:lstStyle/>
          <a:p>
            <a:pPr defTabSz="1109937" fontAlgn="base">
              <a:spcBef>
                <a:spcPct val="0"/>
              </a:spcBef>
              <a:spcAft>
                <a:spcPct val="0"/>
              </a:spcAft>
            </a:pPr>
            <a:r>
              <a:rPr lang="en-US" sz="5800" b="1" dirty="0">
                <a:solidFill>
                  <a:srgbClr val="FFFFFF"/>
                </a:solidFill>
                <a:latin typeface="Segoe UI Light" panose="020B0502040204020203" pitchFamily="34" charset="0"/>
                <a:cs typeface="Segoe UI Light" panose="020B0502040204020203" pitchFamily="34" charset="0"/>
              </a:rPr>
              <a:t>30</a:t>
            </a:r>
          </a:p>
        </p:txBody>
      </p:sp>
      <p:sp>
        <p:nvSpPr>
          <p:cNvPr id="31" name="TextBox 30"/>
          <p:cNvSpPr txBox="1"/>
          <p:nvPr/>
        </p:nvSpPr>
        <p:spPr bwMode="white">
          <a:xfrm>
            <a:off x="8315930" y="3501944"/>
            <a:ext cx="4120549" cy="592339"/>
          </a:xfrm>
          <a:prstGeom prst="rect">
            <a:avLst/>
          </a:prstGeom>
          <a:noFill/>
        </p:spPr>
        <p:txBody>
          <a:bodyPr wrap="square" lIns="110981" tIns="55491" rIns="110981" bIns="55491" rtlCol="0">
            <a:spAutoFit/>
          </a:bodyPr>
          <a:lstStyle/>
          <a:p>
            <a:pPr defTabSz="1109937" fontAlgn="base">
              <a:lnSpc>
                <a:spcPct val="90000"/>
              </a:lnSpc>
              <a:spcBef>
                <a:spcPct val="0"/>
              </a:spcBef>
              <a:spcAft>
                <a:spcPct val="0"/>
              </a:spcAft>
            </a:pPr>
            <a:r>
              <a:rPr lang="en-US" sz="1700" dirty="0">
                <a:solidFill>
                  <a:srgbClr val="FFFFFF"/>
                </a:solidFill>
                <a:latin typeface="Segoe UI Light" panose="020B0502040204020203" pitchFamily="34" charset="0"/>
                <a:cs typeface="Segoe UI Light" panose="020B0502040204020203" pitchFamily="34" charset="0"/>
              </a:rPr>
              <a:t>Over thirty acquisitions have strengthened our product portfolio</a:t>
            </a:r>
          </a:p>
        </p:txBody>
      </p:sp>
      <p:sp>
        <p:nvSpPr>
          <p:cNvPr id="19" name="TextBox 18"/>
          <p:cNvSpPr txBox="1"/>
          <p:nvPr/>
        </p:nvSpPr>
        <p:spPr bwMode="white">
          <a:xfrm>
            <a:off x="4215386" y="2647531"/>
            <a:ext cx="2119447" cy="927706"/>
          </a:xfrm>
          <a:prstGeom prst="rect">
            <a:avLst/>
          </a:prstGeom>
          <a:noFill/>
        </p:spPr>
        <p:txBody>
          <a:bodyPr wrap="square" lIns="110981" tIns="55491" rIns="110981" bIns="55491" rtlCol="0">
            <a:spAutoFit/>
          </a:bodyPr>
          <a:lstStyle/>
          <a:p>
            <a:pPr defTabSz="1109937" fontAlgn="base">
              <a:spcBef>
                <a:spcPct val="0"/>
              </a:spcBef>
              <a:spcAft>
                <a:spcPct val="0"/>
              </a:spcAft>
            </a:pPr>
            <a:r>
              <a:rPr lang="en-US" sz="5300" b="1" dirty="0">
                <a:solidFill>
                  <a:srgbClr val="FFFFFF"/>
                </a:solidFill>
                <a:latin typeface="Segoe UI Light" panose="020B0502040204020203" pitchFamily="34" charset="0"/>
                <a:cs typeface="Segoe UI Light" panose="020B0502040204020203" pitchFamily="34" charset="0"/>
              </a:rPr>
              <a:t>100k</a:t>
            </a:r>
          </a:p>
        </p:txBody>
      </p:sp>
      <p:sp>
        <p:nvSpPr>
          <p:cNvPr id="20" name="TextBox 19"/>
          <p:cNvSpPr txBox="1"/>
          <p:nvPr/>
        </p:nvSpPr>
        <p:spPr bwMode="white">
          <a:xfrm>
            <a:off x="4210266" y="3501944"/>
            <a:ext cx="3769806" cy="592339"/>
          </a:xfrm>
          <a:prstGeom prst="rect">
            <a:avLst/>
          </a:prstGeom>
          <a:noFill/>
        </p:spPr>
        <p:txBody>
          <a:bodyPr wrap="square" lIns="110981" tIns="55491" rIns="110981" bIns="55491" rtlCol="0">
            <a:spAutoFit/>
          </a:bodyPr>
          <a:lstStyle/>
          <a:p>
            <a:pPr defTabSz="1109937" fontAlgn="base">
              <a:lnSpc>
                <a:spcPct val="90000"/>
              </a:lnSpc>
              <a:spcBef>
                <a:spcPct val="0"/>
              </a:spcBef>
              <a:spcAft>
                <a:spcPct val="0"/>
              </a:spcAft>
            </a:pPr>
            <a:r>
              <a:rPr lang="en-US" sz="1700" dirty="0">
                <a:solidFill>
                  <a:srgbClr val="FFFFFF"/>
                </a:solidFill>
                <a:latin typeface="Segoe UI Light" panose="020B0502040204020203" pitchFamily="34" charset="0"/>
                <a:cs typeface="Segoe UI Light" panose="020B0502040204020203" pitchFamily="34" charset="0"/>
              </a:rPr>
              <a:t>Quest products provide over 100,000 customers with IT solutions every day</a:t>
            </a:r>
          </a:p>
        </p:txBody>
      </p:sp>
      <p:pic>
        <p:nvPicPr>
          <p:cNvPr id="23" name="Picture 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552240" y="6433273"/>
            <a:ext cx="442107" cy="442107"/>
          </a:xfrm>
          <a:prstGeom prst="rect">
            <a:avLst/>
          </a:prstGeom>
        </p:spPr>
      </p:pic>
    </p:spTree>
    <p:extLst>
      <p:ext uri="{BB962C8B-B14F-4D97-AF65-F5344CB8AC3E}">
        <p14:creationId xmlns:p14="http://schemas.microsoft.com/office/powerpoint/2010/main" val="114097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0"/>
          </p:nvPr>
        </p:nvSpPr>
        <p:spPr>
          <a:xfrm>
            <a:off x="274641" y="1212853"/>
            <a:ext cx="6859559" cy="5400000"/>
          </a:xfrm>
          <a:solidFill>
            <a:schemeClr val="accent6"/>
          </a:solidFill>
        </p:spPr>
        <p:txBody>
          <a:bodyPr>
            <a:noAutofit/>
          </a:bodyPr>
          <a:lstStyle/>
          <a:p>
            <a:pPr>
              <a:spcAft>
                <a:spcPts val="1797"/>
              </a:spcAft>
            </a:pPr>
            <a:r>
              <a:rPr lang="en-US" dirty="0" smtClean="0">
                <a:solidFill>
                  <a:schemeClr val="bg1"/>
                </a:solidFill>
              </a:rPr>
              <a:t>Seamless integration of different sources of information/data</a:t>
            </a:r>
          </a:p>
          <a:p>
            <a:pPr>
              <a:spcAft>
                <a:spcPts val="1200"/>
              </a:spcAft>
            </a:pPr>
            <a:r>
              <a:rPr lang="en-US" dirty="0" smtClean="0">
                <a:solidFill>
                  <a:schemeClr val="bg1"/>
                </a:solidFill>
              </a:rPr>
              <a:t>Code-free solution gives speed, flexibility and security in design, deployment and migration</a:t>
            </a:r>
          </a:p>
          <a:p>
            <a:pPr>
              <a:spcAft>
                <a:spcPts val="1200"/>
              </a:spcAft>
            </a:pPr>
            <a:r>
              <a:rPr lang="en-US" dirty="0" smtClean="0">
                <a:solidFill>
                  <a:schemeClr val="bg1"/>
                </a:solidFill>
              </a:rPr>
              <a:t>Has enabled </a:t>
            </a:r>
            <a:r>
              <a:rPr lang="en-US" dirty="0" err="1">
                <a:solidFill>
                  <a:schemeClr val="bg1"/>
                </a:solidFill>
              </a:rPr>
              <a:t>Golder</a:t>
            </a:r>
            <a:r>
              <a:rPr lang="en-US" dirty="0">
                <a:solidFill>
                  <a:schemeClr val="bg1"/>
                </a:solidFill>
              </a:rPr>
              <a:t> to handle more and larger projects</a:t>
            </a:r>
            <a:endParaRPr lang="en-US" dirty="0" smtClean="0">
              <a:solidFill>
                <a:schemeClr val="bg1"/>
              </a:solidFill>
            </a:endParaRPr>
          </a:p>
          <a:p>
            <a:endParaRPr lang="en-US" dirty="0">
              <a:solidFill>
                <a:schemeClr val="bg1"/>
              </a:solidFill>
            </a:endParaRPr>
          </a:p>
        </p:txBody>
      </p:sp>
      <p:pic>
        <p:nvPicPr>
          <p:cNvPr id="2050" name="Picture 2" descr="C:\Users\kforchhammer\Pictures\Bilder till Quest\DSCN229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45617" y="1207362"/>
            <a:ext cx="4049785"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859868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Migration/Upgrades</a:t>
            </a:r>
            <a:br>
              <a:rPr lang="en-US" dirty="0" smtClean="0"/>
            </a:br>
            <a:r>
              <a:rPr lang="en-US" dirty="0" smtClean="0"/>
              <a:t>	</a:t>
            </a:r>
            <a:r>
              <a:rPr lang="en-US" sz="6600" dirty="0"/>
              <a:t>Chris McNulty</a:t>
            </a:r>
            <a:br>
              <a:rPr lang="en-US" sz="6600" dirty="0"/>
            </a:br>
            <a:r>
              <a:rPr lang="en-US" sz="6600" dirty="0"/>
              <a:t>	Technical Information Follows!</a:t>
            </a:r>
          </a:p>
        </p:txBody>
      </p:sp>
    </p:spTree>
    <p:extLst>
      <p:ext uri="{BB962C8B-B14F-4D97-AF65-F5344CB8AC3E}">
        <p14:creationId xmlns:p14="http://schemas.microsoft.com/office/powerpoint/2010/main" val="60107394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Content Placeholder 8"/>
          <p:cNvSpPr>
            <a:spLocks noGrp="1"/>
          </p:cNvSpPr>
          <p:nvPr>
            <p:ph type="body" sz="quarter" idx="10"/>
          </p:nvPr>
        </p:nvSpPr>
        <p:spPr>
          <a:xfrm>
            <a:off x="274638" y="1212851"/>
            <a:ext cx="11887200" cy="3416243"/>
          </a:xfrm>
        </p:spPr>
        <p:txBody>
          <a:bodyPr/>
          <a:lstStyle/>
          <a:p>
            <a:r>
              <a:rPr lang="en-US" dirty="0"/>
              <a:t>Database attach </a:t>
            </a:r>
            <a:r>
              <a:rPr lang="en-US" dirty="0" smtClean="0"/>
              <a:t>upgrade</a:t>
            </a:r>
            <a:endParaRPr lang="en-US" dirty="0"/>
          </a:p>
          <a:p>
            <a:pPr lvl="1"/>
            <a:r>
              <a:rPr lang="en-US" dirty="0"/>
              <a:t>Only available method for version to version (V2V) </a:t>
            </a:r>
            <a:r>
              <a:rPr lang="en-US" dirty="0" smtClean="0"/>
              <a:t>upgrades</a:t>
            </a:r>
          </a:p>
          <a:p>
            <a:pPr lvl="1"/>
            <a:r>
              <a:rPr lang="en-US" dirty="0" smtClean="0"/>
              <a:t>Only available 2010-2013</a:t>
            </a:r>
            <a:endParaRPr lang="en-US" dirty="0"/>
          </a:p>
          <a:p>
            <a:pPr lvl="1"/>
            <a:r>
              <a:rPr lang="en-US" dirty="0"/>
              <a:t>Works for both version to version (V2V) and build to build (B2B) upgrades</a:t>
            </a:r>
          </a:p>
          <a:p>
            <a:pPr lvl="1"/>
            <a:r>
              <a:rPr lang="en-US" dirty="0"/>
              <a:t>Works for content and services databases</a:t>
            </a:r>
          </a:p>
          <a:p>
            <a:r>
              <a:rPr lang="en-US" dirty="0"/>
              <a:t>In-place farm </a:t>
            </a:r>
            <a:r>
              <a:rPr lang="en-US" dirty="0" smtClean="0"/>
              <a:t>upgrade</a:t>
            </a:r>
            <a:endParaRPr lang="en-US" dirty="0"/>
          </a:p>
          <a:p>
            <a:pPr lvl="1"/>
            <a:r>
              <a:rPr lang="en-US" dirty="0"/>
              <a:t>Only available for build to build (B2B) upgrades</a:t>
            </a:r>
          </a:p>
        </p:txBody>
      </p:sp>
      <p:sp>
        <p:nvSpPr>
          <p:cNvPr id="8" name="Title 7"/>
          <p:cNvSpPr>
            <a:spLocks noGrp="1"/>
          </p:cNvSpPr>
          <p:nvPr>
            <p:ph type="title"/>
          </p:nvPr>
        </p:nvSpPr>
        <p:spPr/>
        <p:txBody>
          <a:bodyPr/>
          <a:lstStyle/>
          <a:p>
            <a:r>
              <a:rPr lang="en-US"/>
              <a:t>Upgrade </a:t>
            </a:r>
            <a:r>
              <a:rPr lang="en-US" smtClean="0"/>
              <a:t>methods</a:t>
            </a:r>
            <a:endParaRPr lang="en-US" dirty="0"/>
          </a:p>
        </p:txBody>
      </p:sp>
    </p:spTree>
    <p:extLst>
      <p:ext uri="{BB962C8B-B14F-4D97-AF65-F5344CB8AC3E}">
        <p14:creationId xmlns:p14="http://schemas.microsoft.com/office/powerpoint/2010/main" val="71798933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Prepare</a:t>
            </a:r>
            <a:endParaRPr lang="en-US" dirty="0"/>
          </a:p>
        </p:txBody>
      </p:sp>
    </p:spTree>
    <p:extLst>
      <p:ext uri="{BB962C8B-B14F-4D97-AF65-F5344CB8AC3E}">
        <p14:creationId xmlns:p14="http://schemas.microsoft.com/office/powerpoint/2010/main" val="24364452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Pre-readiness </a:t>
            </a:r>
            <a:r>
              <a:rPr lang="en-US" smtClean="0"/>
              <a:t>roadmap</a:t>
            </a:r>
            <a:endParaRPr lang="en-US" dirty="0"/>
          </a:p>
        </p:txBody>
      </p:sp>
      <p:sp>
        <p:nvSpPr>
          <p:cNvPr id="10" name="TextBox 9"/>
          <p:cNvSpPr txBox="1"/>
          <p:nvPr/>
        </p:nvSpPr>
        <p:spPr>
          <a:xfrm>
            <a:off x="277826" y="4341656"/>
            <a:ext cx="3929636" cy="914400"/>
          </a:xfrm>
          <a:prstGeom prst="rect">
            <a:avLst/>
          </a:prstGeom>
          <a:noFill/>
        </p:spPr>
        <p:txBody>
          <a:bodyPr wrap="square" lIns="182750" tIns="146198" rIns="182750" bIns="146198" rtlCol="0">
            <a:noAutofit/>
          </a:bodyPr>
          <a:lstStyle/>
          <a:p>
            <a:pPr algn="ctr" defTabSz="932074">
              <a:lnSpc>
                <a:spcPct val="90000"/>
              </a:lnSpc>
            </a:pPr>
            <a:r>
              <a:rPr lang="en-US" sz="2400" dirty="0">
                <a:gradFill>
                  <a:gsLst>
                    <a:gs pos="1250">
                      <a:srgbClr val="505050"/>
                    </a:gs>
                    <a:gs pos="99000">
                      <a:srgbClr val="505050"/>
                    </a:gs>
                  </a:gsLst>
                  <a:lin ang="5400000" scaled="0"/>
                </a:gradFill>
              </a:rPr>
              <a:t>Upgrade Windows</a:t>
            </a:r>
          </a:p>
        </p:txBody>
      </p:sp>
      <p:sp>
        <p:nvSpPr>
          <p:cNvPr id="16" name="TextBox 15"/>
          <p:cNvSpPr txBox="1"/>
          <p:nvPr/>
        </p:nvSpPr>
        <p:spPr>
          <a:xfrm>
            <a:off x="8228778" y="4330787"/>
            <a:ext cx="3933062" cy="914400"/>
          </a:xfrm>
          <a:prstGeom prst="rect">
            <a:avLst/>
          </a:prstGeom>
          <a:noFill/>
        </p:spPr>
        <p:txBody>
          <a:bodyPr wrap="square" lIns="182750" tIns="146198" rIns="182750" bIns="146198" rtlCol="0">
            <a:noAutofit/>
          </a:bodyPr>
          <a:lstStyle/>
          <a:p>
            <a:pPr algn="ctr" defTabSz="932074">
              <a:lnSpc>
                <a:spcPct val="90000"/>
              </a:lnSpc>
            </a:pPr>
            <a:r>
              <a:rPr lang="en-US" sz="2400" dirty="0">
                <a:gradFill>
                  <a:gsLst>
                    <a:gs pos="1250">
                      <a:srgbClr val="505050"/>
                    </a:gs>
                    <a:gs pos="99000">
                      <a:srgbClr val="505050"/>
                    </a:gs>
                  </a:gsLst>
                  <a:lin ang="5400000" scaled="0"/>
                </a:gradFill>
              </a:rPr>
              <a:t>Content Consolidation</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171" y="2113991"/>
            <a:ext cx="3334942" cy="2210232"/>
          </a:xfrm>
          <a:prstGeom prst="rect">
            <a:avLst/>
          </a:prstGeom>
          <a:ln w="3175">
            <a:solidFill>
              <a:srgbClr val="C0C0C0"/>
            </a:solidFill>
          </a:ln>
        </p:spPr>
      </p:pic>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8054" y="2112802"/>
            <a:ext cx="3100131" cy="2211427"/>
          </a:xfrm>
          <a:prstGeom prst="rect">
            <a:avLst/>
          </a:prstGeom>
          <a:ln w="3175">
            <a:solidFill>
              <a:srgbClr val="C0C0C0"/>
            </a:solidFill>
          </a:ln>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44733" y="2113996"/>
            <a:ext cx="3101157" cy="2212159"/>
          </a:xfrm>
          <a:prstGeom prst="rect">
            <a:avLst/>
          </a:prstGeom>
          <a:ln w="3175">
            <a:solidFill>
              <a:srgbClr val="C0C0C0"/>
            </a:solidFill>
          </a:ln>
        </p:spPr>
      </p:pic>
      <p:sp>
        <p:nvSpPr>
          <p:cNvPr id="20" name="TextBox 19"/>
          <p:cNvSpPr txBox="1"/>
          <p:nvPr/>
        </p:nvSpPr>
        <p:spPr>
          <a:xfrm>
            <a:off x="4252235" y="4324223"/>
            <a:ext cx="3931762" cy="1154932"/>
          </a:xfrm>
          <a:prstGeom prst="rect">
            <a:avLst/>
          </a:prstGeom>
          <a:noFill/>
        </p:spPr>
        <p:txBody>
          <a:bodyPr wrap="square" lIns="182750" tIns="146198" rIns="182750" bIns="146198" rtlCol="0">
            <a:noAutofit/>
          </a:bodyPr>
          <a:lstStyle/>
          <a:p>
            <a:pPr algn="ctr" defTabSz="932074">
              <a:lnSpc>
                <a:spcPct val="90000"/>
              </a:lnSpc>
            </a:pPr>
            <a:r>
              <a:rPr lang="en-US" sz="2400" dirty="0">
                <a:gradFill>
                  <a:gsLst>
                    <a:gs pos="1250">
                      <a:srgbClr val="505050"/>
                    </a:gs>
                    <a:gs pos="99000">
                      <a:srgbClr val="505050"/>
                    </a:gs>
                  </a:gsLst>
                  <a:lin ang="5400000" scaled="0"/>
                </a:gradFill>
              </a:rPr>
              <a:t>Upgrade SQL</a:t>
            </a:r>
          </a:p>
        </p:txBody>
      </p:sp>
    </p:spTree>
    <p:extLst>
      <p:ext uri="{BB962C8B-B14F-4D97-AF65-F5344CB8AC3E}">
        <p14:creationId xmlns:p14="http://schemas.microsoft.com/office/powerpoint/2010/main" val="364385596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4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Mission </a:t>
            </a:r>
            <a:r>
              <a:rPr lang="en-US" smtClean="0"/>
              <a:t>zero</a:t>
            </a:r>
            <a:endParaRPr lang="en-US" dirty="0"/>
          </a:p>
        </p:txBody>
      </p:sp>
      <p:sp>
        <p:nvSpPr>
          <p:cNvPr id="2" name="Text Placeholder 1"/>
          <p:cNvSpPr>
            <a:spLocks noGrp="1"/>
          </p:cNvSpPr>
          <p:nvPr>
            <p:ph type="body" sz="quarter" idx="10"/>
          </p:nvPr>
        </p:nvSpPr>
        <p:spPr>
          <a:xfrm>
            <a:off x="274647" y="1212856"/>
            <a:ext cx="5486399" cy="3489941"/>
          </a:xfrm>
        </p:spPr>
        <p:txBody>
          <a:bodyPr/>
          <a:lstStyle/>
          <a:p>
            <a:r>
              <a:rPr lang="en-US" dirty="0"/>
              <a:t>Server operating </a:t>
            </a:r>
            <a:r>
              <a:rPr lang="en-US" dirty="0" smtClean="0"/>
              <a:t>systems</a:t>
            </a:r>
            <a:endParaRPr lang="en-US" dirty="0"/>
          </a:p>
          <a:p>
            <a:pPr lvl="1"/>
            <a:r>
              <a:rPr lang="en-US" dirty="0"/>
              <a:t>Windows Server 2008 R2</a:t>
            </a:r>
          </a:p>
          <a:p>
            <a:pPr lvl="1"/>
            <a:r>
              <a:rPr lang="en-US" dirty="0"/>
              <a:t>Windows Server 2012</a:t>
            </a:r>
          </a:p>
          <a:p>
            <a:pPr lvl="1"/>
            <a:r>
              <a:rPr lang="en-US" dirty="0"/>
              <a:t>8GB RAM (Foundation)</a:t>
            </a:r>
          </a:p>
          <a:p>
            <a:pPr lvl="1"/>
            <a:r>
              <a:rPr lang="en-US" dirty="0"/>
              <a:t>12GB RAM (Farm </a:t>
            </a:r>
            <a:r>
              <a:rPr lang="en-US" dirty="0" smtClean="0"/>
              <a:t>server)</a:t>
            </a:r>
            <a:endParaRPr lang="en-US" dirty="0"/>
          </a:p>
          <a:p>
            <a:pPr lvl="1"/>
            <a:r>
              <a:rPr lang="en-US" dirty="0"/>
              <a:t>24GB RAM (Single </a:t>
            </a:r>
            <a:r>
              <a:rPr lang="en-US" dirty="0" smtClean="0"/>
              <a:t>server)</a:t>
            </a:r>
            <a:endParaRPr lang="en-US" dirty="0"/>
          </a:p>
          <a:p>
            <a:pPr lvl="1"/>
            <a:r>
              <a:rPr lang="en-US" dirty="0">
                <a:hlinkClick r:id="rId3"/>
              </a:rPr>
              <a:t>http://technet.microsoft.com/en-us/library/cc262485.aspx</a:t>
            </a:r>
            <a:r>
              <a:rPr lang="en-US" dirty="0"/>
              <a:t> </a:t>
            </a:r>
          </a:p>
        </p:txBody>
      </p:sp>
      <p:sp>
        <p:nvSpPr>
          <p:cNvPr id="4" name="Content Placeholder 3"/>
          <p:cNvSpPr>
            <a:spLocks noGrp="1"/>
          </p:cNvSpPr>
          <p:nvPr>
            <p:ph type="body" sz="quarter" idx="11"/>
          </p:nvPr>
        </p:nvSpPr>
        <p:spPr>
          <a:xfrm>
            <a:off x="6675446" y="1212853"/>
            <a:ext cx="5486399" cy="2554491"/>
          </a:xfrm>
        </p:spPr>
        <p:txBody>
          <a:bodyPr/>
          <a:lstStyle/>
          <a:p>
            <a:r>
              <a:rPr lang="en-US"/>
              <a:t>Database </a:t>
            </a:r>
            <a:r>
              <a:rPr lang="en-US" smtClean="0"/>
              <a:t>servers</a:t>
            </a:r>
            <a:endParaRPr lang="en-US" dirty="0"/>
          </a:p>
          <a:p>
            <a:pPr lvl="1"/>
            <a:r>
              <a:rPr lang="en-US" dirty="0"/>
              <a:t>SQL Server 2008 R2</a:t>
            </a:r>
          </a:p>
          <a:p>
            <a:pPr lvl="1"/>
            <a:r>
              <a:rPr lang="en-US" dirty="0"/>
              <a:t>SQL Server 2012 “Denali”</a:t>
            </a:r>
          </a:p>
          <a:p>
            <a:pPr lvl="1"/>
            <a:r>
              <a:rPr lang="en-US" dirty="0"/>
              <a:t>8GB RAM PLUS</a:t>
            </a:r>
          </a:p>
          <a:p>
            <a:endParaRPr lang="en-US" dirty="0"/>
          </a:p>
        </p:txBody>
      </p:sp>
    </p:spTree>
    <p:extLst>
      <p:ext uri="{BB962C8B-B14F-4D97-AF65-F5344CB8AC3E}">
        <p14:creationId xmlns:p14="http://schemas.microsoft.com/office/powerpoint/2010/main" val="254142328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SQL </a:t>
            </a:r>
            <a:r>
              <a:rPr lang="en-US" dirty="0"/>
              <a:t>Server</a:t>
            </a:r>
            <a:r>
              <a:rPr lang="en-US"/>
              <a:t> in-place </a:t>
            </a:r>
            <a:r>
              <a:rPr lang="en-US" smtClean="0"/>
              <a:t>upgrade– </a:t>
            </a:r>
            <a:r>
              <a:rPr lang="en-US" dirty="0"/>
              <a:t>Matrix</a:t>
            </a:r>
          </a:p>
        </p:txBody>
      </p:sp>
      <p:sp>
        <p:nvSpPr>
          <p:cNvPr id="5" name="Oval 4"/>
          <p:cNvSpPr/>
          <p:nvPr/>
        </p:nvSpPr>
        <p:spPr bwMode="auto">
          <a:xfrm>
            <a:off x="575715" y="1963580"/>
            <a:ext cx="3084246" cy="1091146"/>
          </a:xfrm>
          <a:prstGeom prst="ellipse">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2005 SP2</a:t>
            </a:r>
          </a:p>
        </p:txBody>
      </p:sp>
      <p:sp>
        <p:nvSpPr>
          <p:cNvPr id="14" name="TextBox 13"/>
          <p:cNvSpPr txBox="1"/>
          <p:nvPr/>
        </p:nvSpPr>
        <p:spPr>
          <a:xfrm>
            <a:off x="1586167" y="1177061"/>
            <a:ext cx="1787746" cy="313904"/>
          </a:xfrm>
          <a:prstGeom prst="rect">
            <a:avLst/>
          </a:prstGeom>
          <a:noFill/>
        </p:spPr>
        <p:txBody>
          <a:bodyPr wrap="square" lIns="0" tIns="0" rIns="0" bIns="0" rtlCol="0">
            <a:spAutoFit/>
          </a:bodyPr>
          <a:lstStyle/>
          <a:p>
            <a:pPr defTabSz="1242180" fontAlgn="base">
              <a:spcBef>
                <a:spcPct val="0"/>
              </a:spcBef>
              <a:spcAft>
                <a:spcPct val="0"/>
              </a:spcAft>
            </a:pPr>
            <a:r>
              <a:rPr lang="en-US" sz="2000" u="sng" dirty="0">
                <a:gradFill>
                  <a:gsLst>
                    <a:gs pos="0">
                      <a:srgbClr val="FFFFFF"/>
                    </a:gs>
                    <a:gs pos="86000">
                      <a:srgbClr val="FFFFFF"/>
                    </a:gs>
                  </a:gsLst>
                  <a:lin ang="5400000" scaled="0"/>
                </a:gradFill>
                <a:latin typeface="Segoe UI Light" pitchFamily="34" charset="0"/>
                <a:ea typeface="Segoe UI" pitchFamily="34" charset="0"/>
                <a:cs typeface="Segoe UI Light" pitchFamily="34" charset="0"/>
              </a:rPr>
              <a:t>From</a:t>
            </a:r>
          </a:p>
        </p:txBody>
      </p:sp>
      <p:sp>
        <p:nvSpPr>
          <p:cNvPr id="15" name="TextBox 14"/>
          <p:cNvSpPr txBox="1"/>
          <p:nvPr/>
        </p:nvSpPr>
        <p:spPr>
          <a:xfrm>
            <a:off x="9669519" y="1177061"/>
            <a:ext cx="829098" cy="313904"/>
          </a:xfrm>
          <a:prstGeom prst="rect">
            <a:avLst/>
          </a:prstGeom>
          <a:noFill/>
        </p:spPr>
        <p:txBody>
          <a:bodyPr wrap="square" lIns="0" tIns="0" rIns="0" bIns="0" rtlCol="0">
            <a:spAutoFit/>
          </a:bodyPr>
          <a:lstStyle/>
          <a:p>
            <a:pPr defTabSz="1242180" fontAlgn="base">
              <a:spcBef>
                <a:spcPct val="0"/>
              </a:spcBef>
              <a:spcAft>
                <a:spcPct val="0"/>
              </a:spcAft>
            </a:pPr>
            <a:r>
              <a:rPr lang="en-US" sz="2000" u="sng" dirty="0">
                <a:gradFill>
                  <a:gsLst>
                    <a:gs pos="0">
                      <a:srgbClr val="FFFFFF"/>
                    </a:gs>
                    <a:gs pos="86000">
                      <a:srgbClr val="FFFFFF"/>
                    </a:gs>
                  </a:gsLst>
                  <a:lin ang="5400000" scaled="0"/>
                </a:gradFill>
                <a:latin typeface="Segoe UI Light" pitchFamily="34" charset="0"/>
                <a:ea typeface="Segoe UI" pitchFamily="34" charset="0"/>
                <a:cs typeface="Segoe UI Light" pitchFamily="34" charset="0"/>
              </a:rPr>
              <a:t>To</a:t>
            </a:r>
          </a:p>
        </p:txBody>
      </p:sp>
      <p:sp>
        <p:nvSpPr>
          <p:cNvPr id="16" name="Oval 15"/>
          <p:cNvSpPr/>
          <p:nvPr/>
        </p:nvSpPr>
        <p:spPr bwMode="auto">
          <a:xfrm>
            <a:off x="3009632" y="2682114"/>
            <a:ext cx="3084246" cy="1091146"/>
          </a:xfrm>
          <a:prstGeom prst="ellipse">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2008</a:t>
            </a:r>
          </a:p>
        </p:txBody>
      </p:sp>
      <p:sp>
        <p:nvSpPr>
          <p:cNvPr id="17" name="Oval 16"/>
          <p:cNvSpPr/>
          <p:nvPr/>
        </p:nvSpPr>
        <p:spPr bwMode="auto">
          <a:xfrm>
            <a:off x="3009634" y="1167365"/>
            <a:ext cx="3083209" cy="1089437"/>
          </a:xfrm>
          <a:prstGeom prst="ellipse">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2000 SP4</a:t>
            </a:r>
          </a:p>
        </p:txBody>
      </p:sp>
      <p:sp>
        <p:nvSpPr>
          <p:cNvPr id="18" name="Oval 17"/>
          <p:cNvSpPr/>
          <p:nvPr/>
        </p:nvSpPr>
        <p:spPr bwMode="auto">
          <a:xfrm>
            <a:off x="8529877" y="1915040"/>
            <a:ext cx="3084246" cy="1089437"/>
          </a:xfrm>
          <a:prstGeom prst="ellipse">
            <a:avLst/>
          </a:prstGeom>
          <a:gradFill flip="none" rotWithShape="1">
            <a:gsLst>
              <a:gs pos="0">
                <a:srgbClr val="FFC000">
                  <a:lumMod val="95000"/>
                  <a:lumOff val="5000"/>
                </a:srgbClr>
              </a:gs>
              <a:gs pos="51000">
                <a:schemeClr val="tx2"/>
              </a:gs>
              <a:gs pos="100000">
                <a:schemeClr val="tx2"/>
              </a:gs>
            </a:gsLst>
            <a:lin ang="5400000" scaled="1"/>
            <a:tileRec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2008 R2</a:t>
            </a:r>
          </a:p>
        </p:txBody>
      </p:sp>
      <p:sp>
        <p:nvSpPr>
          <p:cNvPr id="23" name="Oval 22"/>
          <p:cNvSpPr/>
          <p:nvPr/>
        </p:nvSpPr>
        <p:spPr bwMode="auto">
          <a:xfrm>
            <a:off x="572088" y="5002678"/>
            <a:ext cx="3084246" cy="1091146"/>
          </a:xfrm>
          <a:prstGeom prst="ellipse">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2008 SP2</a:t>
            </a:r>
          </a:p>
        </p:txBody>
      </p:sp>
      <p:sp>
        <p:nvSpPr>
          <p:cNvPr id="24" name="Oval 23"/>
          <p:cNvSpPr/>
          <p:nvPr/>
        </p:nvSpPr>
        <p:spPr bwMode="auto">
          <a:xfrm>
            <a:off x="3009632" y="5760070"/>
            <a:ext cx="3084246" cy="1091146"/>
          </a:xfrm>
          <a:prstGeom prst="ellipse">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2008 R2</a:t>
            </a:r>
          </a:p>
        </p:txBody>
      </p:sp>
      <p:sp>
        <p:nvSpPr>
          <p:cNvPr id="25" name="Oval 24"/>
          <p:cNvSpPr/>
          <p:nvPr/>
        </p:nvSpPr>
        <p:spPr bwMode="auto">
          <a:xfrm>
            <a:off x="3009632" y="4255003"/>
            <a:ext cx="3084246" cy="1091146"/>
          </a:xfrm>
          <a:prstGeom prst="ellipse">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2005 SP4</a:t>
            </a:r>
          </a:p>
        </p:txBody>
      </p:sp>
      <p:sp>
        <p:nvSpPr>
          <p:cNvPr id="26" name="Oval 25"/>
          <p:cNvSpPr/>
          <p:nvPr/>
        </p:nvSpPr>
        <p:spPr bwMode="auto">
          <a:xfrm>
            <a:off x="8531432" y="5012425"/>
            <a:ext cx="3084246" cy="1089437"/>
          </a:xfrm>
          <a:prstGeom prst="ellipse">
            <a:avLst/>
          </a:prstGeom>
          <a:gradFill flip="none" rotWithShape="1">
            <a:gsLst>
              <a:gs pos="0">
                <a:srgbClr val="FFC000">
                  <a:lumMod val="95000"/>
                  <a:lumOff val="5000"/>
                </a:srgbClr>
              </a:gs>
              <a:gs pos="51000">
                <a:schemeClr val="tx2"/>
              </a:gs>
              <a:gs pos="100000">
                <a:schemeClr val="tx2"/>
              </a:gs>
            </a:gsLst>
            <a:lin ang="5400000" scaled="1"/>
            <a:tileRec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r>
              <a:rPr lang="en-US" sz="2000" dirty="0">
                <a:solidFill>
                  <a:srgbClr val="FFFFFF">
                    <a:alpha val="99000"/>
                  </a:srgbClr>
                </a:solidFill>
                <a:latin typeface="Segoe UI Light" pitchFamily="34" charset="0"/>
                <a:ea typeface="Segoe UI" pitchFamily="34" charset="0"/>
                <a:cs typeface="Segoe UI Light" pitchFamily="34" charset="0"/>
              </a:rPr>
              <a:t>SQL Server 2012/Denali</a:t>
            </a:r>
          </a:p>
        </p:txBody>
      </p:sp>
      <p:sp>
        <p:nvSpPr>
          <p:cNvPr id="27" name="Right Arrow 26"/>
          <p:cNvSpPr/>
          <p:nvPr/>
        </p:nvSpPr>
        <p:spPr bwMode="auto">
          <a:xfrm>
            <a:off x="3781990" y="2305378"/>
            <a:ext cx="4618340" cy="308772"/>
          </a:xfrm>
          <a:prstGeom prst="righ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endParaRPr lang="en-US" sz="2000" dirty="0">
              <a:solidFill>
                <a:srgbClr val="FFFFFF">
                  <a:alpha val="99000"/>
                </a:srgbClr>
              </a:solidFill>
              <a:latin typeface="Segoe UI Light" pitchFamily="34" charset="0"/>
              <a:ea typeface="Segoe UI" pitchFamily="34" charset="0"/>
              <a:cs typeface="Segoe UI Light" pitchFamily="34" charset="0"/>
            </a:endParaRPr>
          </a:p>
        </p:txBody>
      </p:sp>
      <p:sp>
        <p:nvSpPr>
          <p:cNvPr id="28" name="Right Arrow 27"/>
          <p:cNvSpPr/>
          <p:nvPr/>
        </p:nvSpPr>
        <p:spPr bwMode="auto">
          <a:xfrm>
            <a:off x="3780689" y="5402759"/>
            <a:ext cx="4613932" cy="308772"/>
          </a:xfrm>
          <a:prstGeom prst="rightArrow">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4218" tIns="62110" rIns="124218" bIns="62110" numCol="1" rtlCol="0" anchor="ctr" anchorCtr="0" compatLnSpc="1">
            <a:prstTxWarp prst="textNoShape">
              <a:avLst/>
            </a:prstTxWarp>
          </a:bodyPr>
          <a:lstStyle/>
          <a:p>
            <a:pPr algn="ctr" defTabSz="1241823" fontAlgn="base">
              <a:spcBef>
                <a:spcPct val="0"/>
              </a:spcBef>
              <a:spcAft>
                <a:spcPct val="0"/>
              </a:spcAft>
            </a:pPr>
            <a:endParaRPr lang="en-US" sz="2000" dirty="0">
              <a:solidFill>
                <a:srgbClr val="FFFFFF">
                  <a:alpha val="99000"/>
                </a:srgbClr>
              </a:solidFill>
              <a:latin typeface="Segoe UI Light" pitchFamily="34" charset="0"/>
              <a:ea typeface="Segoe UI" pitchFamily="34" charset="0"/>
              <a:cs typeface="Segoe UI Light" pitchFamily="34" charset="0"/>
            </a:endParaRPr>
          </a:p>
        </p:txBody>
      </p:sp>
    </p:spTree>
    <p:extLst>
      <p:ext uri="{BB962C8B-B14F-4D97-AF65-F5344CB8AC3E}">
        <p14:creationId xmlns:p14="http://schemas.microsoft.com/office/powerpoint/2010/main" val="2122856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childTnLst>
                                </p:cTn>
                              </p:par>
                              <p:par>
                                <p:cTn id="11" presetID="2" presetClass="entr" presetSubtype="8" fill="hold" grpId="0" nodeType="withEffect">
                                  <p:stCondLst>
                                    <p:cond delay="150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1" presetClass="entr" presetSubtype="0" fill="hold" grpId="0" nodeType="withEffect">
                                  <p:stCondLst>
                                    <p:cond delay="200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250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3000"/>
                                  </p:stCondLst>
                                  <p:childTnLst>
                                    <p:set>
                                      <p:cBhvr>
                                        <p:cTn id="24" dur="1" fill="hold">
                                          <p:stCondLst>
                                            <p:cond delay="0"/>
                                          </p:stCondLst>
                                        </p:cTn>
                                        <p:tgtEl>
                                          <p:spTgt spid="24"/>
                                        </p:tgtEl>
                                        <p:attrNameLst>
                                          <p:attrName>style.visibility</p:attrName>
                                        </p:attrNameLst>
                                      </p:cBhvr>
                                      <p:to>
                                        <p:strVal val="visible"/>
                                      </p:to>
                                    </p:set>
                                  </p:childTnLst>
                                </p:cTn>
                              </p:par>
                              <p:par>
                                <p:cTn id="25" presetID="2" presetClass="entr" presetSubtype="8" fill="hold" grpId="0" nodeType="withEffect">
                                  <p:stCondLst>
                                    <p:cond delay="34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35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0-#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animBg="1"/>
      <p:bldP spid="23" grpId="0" animBg="1"/>
      <p:bldP spid="24" grpId="0" animBg="1"/>
      <p:bldP spid="25" grpId="0" animBg="1"/>
      <p:bldP spid="26" grpId="0" animBg="1"/>
      <p:bldP spid="27" grpId="0" animBg="1"/>
      <p:bldP spid="2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Content consolidation in 2010</a:t>
            </a:r>
            <a:endParaRPr lang="en-US" dirty="0">
              <a:solidFill>
                <a:schemeClr val="tx2"/>
              </a:solidFill>
            </a:endParaRPr>
          </a:p>
        </p:txBody>
      </p:sp>
      <p:sp>
        <p:nvSpPr>
          <p:cNvPr id="3" name="Text Placeholder 2"/>
          <p:cNvSpPr>
            <a:spLocks noGrp="1"/>
          </p:cNvSpPr>
          <p:nvPr>
            <p:ph type="body" sz="quarter" idx="10"/>
          </p:nvPr>
        </p:nvSpPr>
        <p:spPr>
          <a:xfrm>
            <a:off x="274638" y="1212857"/>
            <a:ext cx="11887200" cy="586238"/>
          </a:xfrm>
        </p:spPr>
        <p:txBody>
          <a:bodyPr/>
          <a:lstStyle/>
          <a:p>
            <a:r>
              <a:rPr lang="en-US" sz="2900" dirty="0">
                <a:solidFill>
                  <a:schemeClr val="tx2"/>
                </a:solidFill>
              </a:rPr>
              <a:t>Why, why, why?</a:t>
            </a:r>
          </a:p>
        </p:txBody>
      </p:sp>
      <p:sp>
        <p:nvSpPr>
          <p:cNvPr id="4" name="Rectangle 25"/>
          <p:cNvSpPr/>
          <p:nvPr/>
        </p:nvSpPr>
        <p:spPr bwMode="auto">
          <a:xfrm>
            <a:off x="771932" y="3039282"/>
            <a:ext cx="2011680" cy="343485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Re-migration</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Fix cut and paste or finish a platform update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180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26"/>
          <p:cNvSpPr/>
          <p:nvPr/>
        </p:nvSpPr>
        <p:spPr bwMode="auto">
          <a:xfrm>
            <a:off x="2911160" y="3039282"/>
            <a:ext cx="2011680" cy="343485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M&amp;A</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Unify legacy knowledge</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Forge new identity </a:t>
            </a:r>
          </a:p>
          <a:p>
            <a:pPr defTabSz="93180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28"/>
          <p:cNvSpPr/>
          <p:nvPr/>
        </p:nvSpPr>
        <p:spPr bwMode="auto">
          <a:xfrm>
            <a:off x="7178360" y="3039282"/>
            <a:ext cx="2011680" cy="34348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Information rearchitecture</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New structures</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Depts -&gt; Teams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30"/>
          <p:cNvSpPr/>
          <p:nvPr/>
        </p:nvSpPr>
        <p:spPr bwMode="auto">
          <a:xfrm>
            <a:off x="5044760" y="3039282"/>
            <a:ext cx="2011680" cy="34348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Aggregation</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Dep’t portals</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Findabilty</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Retire legacy ECM</a:t>
            </a:r>
          </a:p>
          <a:p>
            <a:pPr defTabSz="931806"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28"/>
          <p:cNvSpPr/>
          <p:nvPr/>
        </p:nvSpPr>
        <p:spPr bwMode="auto">
          <a:xfrm>
            <a:off x="9311957" y="3040062"/>
            <a:ext cx="2011680" cy="34348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Upgrade readiness</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One hop better than many</a:t>
            </a:r>
          </a:p>
          <a:p>
            <a:pPr marL="285666" indent="-285666" defTabSz="931806" fontAlgn="base">
              <a:spcBef>
                <a:spcPct val="0"/>
              </a:spcBef>
              <a:spcAft>
                <a:spcPct val="0"/>
              </a:spcAft>
              <a:buFont typeface="Arial" panose="020B0604020202020204" pitchFamily="34" charset="0"/>
              <a:buChar char="•"/>
            </a:pPr>
            <a:r>
              <a:rPr lang="en-US" dirty="0" smtClean="0">
                <a:gradFill>
                  <a:gsLst>
                    <a:gs pos="0">
                      <a:srgbClr val="FFFFFF"/>
                    </a:gs>
                    <a:gs pos="100000">
                      <a:srgbClr val="FFFFFF"/>
                    </a:gs>
                  </a:gsLst>
                  <a:lin ang="5400000" scaled="0"/>
                </a:gradFill>
                <a:ea typeface="Segoe UI" pitchFamily="34" charset="0"/>
                <a:cs typeface="Segoe UI" pitchFamily="34" charset="0"/>
              </a:rPr>
              <a:t>Use ECM now</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2" descr="C:\Users\cmcnulty\AppData\Local\Microsoft\Windows\Temporary Internet Files\Content.IE5\49XU68EN\MP900442430[1].jpg"/>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884240" y="5207740"/>
            <a:ext cx="1783398" cy="118512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C:\Users\cmcnulty\AppData\Local\Microsoft\Windows\Temporary Internet Files\Content.IE5\397CL0KD\MC900297259[1].wmf"/>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082124" y="4729722"/>
            <a:ext cx="1634278" cy="163427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cmcnulty\AppData\Local\Microsoft\Windows\Temporary Internet Files\Content.IE5\BV2MSTKF\MC900433892[1].png"/>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5150510" y="4473291"/>
            <a:ext cx="1891325" cy="18907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76061" y="5326062"/>
            <a:ext cx="1773322" cy="996607"/>
          </a:xfrm>
          <a:prstGeom prst="rect">
            <a:avLst/>
          </a:prstGeom>
        </p:spPr>
      </p:pic>
      <p:pic>
        <p:nvPicPr>
          <p:cNvPr id="19" name="Picture 3" descr="C:\Users\cmcnulty\AppData\Local\Microsoft\Windows\Temporary Internet Files\Content.IE5\397CL0KD\MP900386794[1].jpg"/>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9418637" y="5122867"/>
            <a:ext cx="1749910" cy="1269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069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1000"/>
                                        <p:tgtEl>
                                          <p:spTgt spid="19"/>
                                        </p:tgtEl>
                                      </p:cBhvr>
                                    </p:animEffect>
                                    <p:anim calcmode="lin" valueType="num">
                                      <p:cBhvr>
                                        <p:cTn id="61" dur="1000" fill="hold"/>
                                        <p:tgtEl>
                                          <p:spTgt spid="19"/>
                                        </p:tgtEl>
                                        <p:attrNameLst>
                                          <p:attrName>ppt_x</p:attrName>
                                        </p:attrNameLst>
                                      </p:cBhvr>
                                      <p:tavLst>
                                        <p:tav tm="0">
                                          <p:val>
                                            <p:strVal val="#ppt_x"/>
                                          </p:val>
                                        </p:tav>
                                        <p:tav tm="100000">
                                          <p:val>
                                            <p:strVal val="#ppt_x"/>
                                          </p:val>
                                        </p:tav>
                                      </p:tavLst>
                                    </p:anim>
                                    <p:anim calcmode="lin" valueType="num">
                                      <p:cBhvr>
                                        <p:cTn id="6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Assessment</a:t>
            </a:r>
            <a:endParaRPr lang="en-US" dirty="0"/>
          </a:p>
        </p:txBody>
      </p:sp>
      <p:sp>
        <p:nvSpPr>
          <p:cNvPr id="3" name="Text Placeholder 2"/>
          <p:cNvSpPr>
            <a:spLocks noGrp="1"/>
          </p:cNvSpPr>
          <p:nvPr>
            <p:ph type="body" sz="quarter" idx="10"/>
          </p:nvPr>
        </p:nvSpPr>
        <p:spPr>
          <a:xfrm>
            <a:off x="274644" y="1212856"/>
            <a:ext cx="8534393" cy="3243888"/>
          </a:xfrm>
        </p:spPr>
        <p:txBody>
          <a:bodyPr/>
          <a:lstStyle/>
          <a:p>
            <a:pPr marL="514200" indent="-514200">
              <a:buFont typeface="+mj-lt"/>
              <a:buAutoNum type="arabicPeriod"/>
            </a:pPr>
            <a:r>
              <a:rPr lang="en-US" dirty="0" smtClean="0"/>
              <a:t>Define the </a:t>
            </a:r>
            <a:r>
              <a:rPr lang="en-US" dirty="0"/>
              <a:t>c</a:t>
            </a:r>
            <a:r>
              <a:rPr lang="en-US" dirty="0" smtClean="0"/>
              <a:t>ontent selection criteria</a:t>
            </a:r>
          </a:p>
          <a:p>
            <a:pPr lvl="1"/>
            <a:r>
              <a:rPr lang="en-US" dirty="0">
                <a:solidFill>
                  <a:schemeClr val="tx1"/>
                </a:solidFill>
              </a:rPr>
              <a:t>Where is it stored</a:t>
            </a:r>
            <a:r>
              <a:rPr lang="en-US" dirty="0" smtClean="0">
                <a:solidFill>
                  <a:schemeClr val="tx1"/>
                </a:solidFill>
              </a:rPr>
              <a:t>? Who </a:t>
            </a:r>
            <a:r>
              <a:rPr lang="en-US" dirty="0">
                <a:solidFill>
                  <a:schemeClr val="tx1"/>
                </a:solidFill>
              </a:rPr>
              <a:t>owns it</a:t>
            </a:r>
            <a:r>
              <a:rPr lang="en-US" dirty="0" smtClean="0">
                <a:solidFill>
                  <a:schemeClr val="tx1"/>
                </a:solidFill>
              </a:rPr>
              <a:t>? Is </a:t>
            </a:r>
            <a:r>
              <a:rPr lang="en-US" dirty="0">
                <a:solidFill>
                  <a:schemeClr val="tx1"/>
                </a:solidFill>
              </a:rPr>
              <a:t>it still relevant?</a:t>
            </a:r>
          </a:p>
          <a:p>
            <a:pPr lvl="1"/>
            <a:r>
              <a:rPr lang="en-US" dirty="0" smtClean="0"/>
              <a:t>Size? Duplicates? ‘Bad’ for SharePoint?</a:t>
            </a:r>
          </a:p>
          <a:p>
            <a:pPr marL="514200" indent="-514200">
              <a:buFont typeface="+mj-lt"/>
              <a:buAutoNum type="arabicPeriod"/>
            </a:pPr>
            <a:r>
              <a:rPr lang="en-US" dirty="0" smtClean="0"/>
              <a:t>Assess how much content is left when criteria is applied</a:t>
            </a:r>
          </a:p>
          <a:p>
            <a:pPr marL="514200" indent="-514200">
              <a:buFont typeface="+mj-lt"/>
              <a:buAutoNum type="arabicPeriod"/>
            </a:pPr>
            <a:r>
              <a:rPr lang="en-US" dirty="0" smtClean="0"/>
              <a:t>Go back to 1.</a:t>
            </a:r>
            <a:endParaRPr lang="en-US" dirty="0"/>
          </a:p>
        </p:txBody>
      </p:sp>
      <p:pic>
        <p:nvPicPr>
          <p:cNvPr id="3074" name="Picture 2" descr="C:\Users\kimforss\AppData\Local\Microsoft\Windows\Temporary Internet Files\Content.IE5\VKFPJ9A6\MP900433129[1].jpg"/>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656637" y="1462220"/>
            <a:ext cx="1854432" cy="2776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593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assessment </a:t>
            </a:r>
            <a:r>
              <a:rPr lang="en-US" dirty="0" smtClean="0"/>
              <a:t>challenges</a:t>
            </a:r>
            <a:endParaRPr lang="en-US" dirty="0"/>
          </a:p>
        </p:txBody>
      </p:sp>
      <p:sp>
        <p:nvSpPr>
          <p:cNvPr id="3" name="Text Placeholder 2"/>
          <p:cNvSpPr>
            <a:spLocks noGrp="1"/>
          </p:cNvSpPr>
          <p:nvPr>
            <p:ph type="body" sz="quarter" idx="10"/>
          </p:nvPr>
        </p:nvSpPr>
        <p:spPr>
          <a:xfrm>
            <a:off x="274647" y="1212856"/>
            <a:ext cx="5486399" cy="3554743"/>
          </a:xfrm>
        </p:spPr>
        <p:txBody>
          <a:bodyPr/>
          <a:lstStyle/>
          <a:p>
            <a:r>
              <a:rPr lang="en-US" dirty="0" smtClean="0"/>
              <a:t>WSP/Jscript; managed and unmanaged</a:t>
            </a:r>
          </a:p>
          <a:p>
            <a:r>
              <a:rPr lang="en-US" dirty="0" smtClean="0"/>
              <a:t>Documentation and Purpose</a:t>
            </a:r>
          </a:p>
          <a:p>
            <a:r>
              <a:rPr lang="en-US" dirty="0" smtClean="0"/>
              <a:t>Test upgradability</a:t>
            </a:r>
          </a:p>
          <a:p>
            <a:r>
              <a:rPr lang="en-US" dirty="0" smtClean="0"/>
              <a:t>Third-party components</a:t>
            </a:r>
          </a:p>
        </p:txBody>
      </p:sp>
      <p:sp>
        <p:nvSpPr>
          <p:cNvPr id="4" name="Text Placeholder 3"/>
          <p:cNvSpPr>
            <a:spLocks noGrp="1"/>
          </p:cNvSpPr>
          <p:nvPr>
            <p:ph type="body" sz="quarter" idx="11"/>
          </p:nvPr>
        </p:nvSpPr>
        <p:spPr>
          <a:xfrm>
            <a:off x="6675446" y="1212852"/>
            <a:ext cx="5486399" cy="3339267"/>
          </a:xfrm>
        </p:spPr>
        <p:txBody>
          <a:bodyPr/>
          <a:lstStyle/>
          <a:p>
            <a:r>
              <a:rPr lang="en-US" dirty="0" smtClean="0"/>
              <a:t>Ask:</a:t>
            </a:r>
          </a:p>
          <a:p>
            <a:pPr lvl="1"/>
            <a:r>
              <a:rPr lang="en-US" dirty="0" smtClean="0"/>
              <a:t>Was code release a “governed” process?</a:t>
            </a:r>
          </a:p>
          <a:p>
            <a:pPr lvl="1"/>
            <a:r>
              <a:rPr lang="en-US" dirty="0" smtClean="0"/>
              <a:t>Relevance and mission criticality?</a:t>
            </a:r>
          </a:p>
          <a:p>
            <a:pPr lvl="1"/>
            <a:r>
              <a:rPr lang="en-US" dirty="0" smtClean="0"/>
              <a:t>Risk/reward relative to test and upgrade efforts</a:t>
            </a:r>
          </a:p>
          <a:p>
            <a:pPr lvl="1"/>
            <a:r>
              <a:rPr lang="en-US" dirty="0" smtClean="0"/>
              <a:t>How many separate elements need to be tested?</a:t>
            </a:r>
            <a:endParaRPr lang="en-US" dirty="0"/>
          </a:p>
        </p:txBody>
      </p:sp>
    </p:spTree>
    <p:extLst>
      <p:ext uri="{BB962C8B-B14F-4D97-AF65-F5344CB8AC3E}">
        <p14:creationId xmlns:p14="http://schemas.microsoft.com/office/powerpoint/2010/main" val="360310711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420031" y="2892812"/>
            <a:ext cx="7876434" cy="1266043"/>
          </a:xfrm>
          <a:prstGeom prst="rect">
            <a:avLst/>
          </a:prstGeom>
          <a:noFill/>
        </p:spPr>
        <p:txBody>
          <a:bodyPr wrap="square" lIns="124311" tIns="62156" rIns="124311" bIns="62156" rtlCol="0">
            <a:spAutoFit/>
          </a:bodyPr>
          <a:lstStyle/>
          <a:p>
            <a:pPr defTabSz="932074">
              <a:spcAft>
                <a:spcPts val="816"/>
              </a:spcAft>
              <a:buClr>
                <a:srgbClr val="0092D2"/>
              </a:buClr>
            </a:pPr>
            <a:r>
              <a:rPr lang="en-US" b="1" dirty="0">
                <a:solidFill>
                  <a:srgbClr val="012654">
                    <a:lumMod val="75000"/>
                  </a:srgbClr>
                </a:solidFill>
              </a:rPr>
              <a:t>Manage</a:t>
            </a:r>
          </a:p>
          <a:p>
            <a:pPr defTabSz="932074"/>
            <a:r>
              <a:rPr lang="en-US" sz="1600" dirty="0">
                <a:solidFill>
                  <a:srgbClr val="505050"/>
                </a:solidFill>
              </a:rPr>
              <a:t>Secure and administer SharePoint centrally </a:t>
            </a:r>
            <a:r>
              <a:rPr lang="en-US" sz="1600" b="1" dirty="0">
                <a:solidFill>
                  <a:srgbClr val="00AEEF">
                    <a:lumMod val="60000"/>
                    <a:lumOff val="40000"/>
                  </a:srgbClr>
                </a:solidFill>
              </a:rPr>
              <a:t>|</a:t>
            </a:r>
            <a:r>
              <a:rPr lang="en-US" sz="1600" b="1" dirty="0">
                <a:solidFill>
                  <a:srgbClr val="505050"/>
                </a:solidFill>
              </a:rPr>
              <a:t> </a:t>
            </a:r>
            <a:r>
              <a:rPr lang="en-US" sz="1600" dirty="0">
                <a:solidFill>
                  <a:srgbClr val="505050"/>
                </a:solidFill>
              </a:rPr>
              <a:t>Recover lost data quickly</a:t>
            </a:r>
          </a:p>
          <a:p>
            <a:pPr defTabSz="932074"/>
            <a:r>
              <a:rPr lang="en-US" sz="1600" dirty="0">
                <a:solidFill>
                  <a:srgbClr val="505050"/>
                </a:solidFill>
              </a:rPr>
              <a:t>Externalize BLOBs for reduced storage </a:t>
            </a:r>
            <a:r>
              <a:rPr lang="en-US" sz="1600" b="1" dirty="0">
                <a:solidFill>
                  <a:srgbClr val="00AEEF">
                    <a:lumMod val="60000"/>
                    <a:lumOff val="40000"/>
                  </a:srgbClr>
                </a:solidFill>
              </a:rPr>
              <a:t>| </a:t>
            </a:r>
            <a:r>
              <a:rPr lang="en-US" sz="1600" dirty="0">
                <a:solidFill>
                  <a:srgbClr val="505050"/>
                </a:solidFill>
              </a:rPr>
              <a:t>Collaborate on content without changing user work patterns</a:t>
            </a:r>
          </a:p>
        </p:txBody>
      </p:sp>
      <p:sp>
        <p:nvSpPr>
          <p:cNvPr id="18" name="TextBox 17"/>
          <p:cNvSpPr txBox="1"/>
          <p:nvPr/>
        </p:nvSpPr>
        <p:spPr>
          <a:xfrm>
            <a:off x="3420031" y="5362472"/>
            <a:ext cx="7669159" cy="1014920"/>
          </a:xfrm>
          <a:prstGeom prst="rect">
            <a:avLst/>
          </a:prstGeom>
          <a:noFill/>
        </p:spPr>
        <p:txBody>
          <a:bodyPr wrap="square" lIns="124311" tIns="62156" rIns="124311" bIns="62156" rtlCol="0">
            <a:spAutoFit/>
          </a:bodyPr>
          <a:lstStyle/>
          <a:p>
            <a:pPr defTabSz="932074">
              <a:spcAft>
                <a:spcPts val="816"/>
              </a:spcAft>
              <a:buClr>
                <a:srgbClr val="0092D2"/>
              </a:buClr>
            </a:pPr>
            <a:r>
              <a:rPr lang="en-US" b="1" dirty="0">
                <a:solidFill>
                  <a:srgbClr val="012654">
                    <a:lumMod val="75000"/>
                  </a:srgbClr>
                </a:solidFill>
              </a:rPr>
              <a:t>Customize</a:t>
            </a:r>
          </a:p>
          <a:p>
            <a:pPr defTabSz="932074"/>
            <a:r>
              <a:rPr lang="en-US" sz="1600" dirty="0">
                <a:solidFill>
                  <a:srgbClr val="505050"/>
                </a:solidFill>
              </a:rPr>
              <a:t>Customize without custom code </a:t>
            </a:r>
            <a:r>
              <a:rPr lang="en-US" sz="1600" b="1" dirty="0">
                <a:solidFill>
                  <a:srgbClr val="E87118"/>
                </a:solidFill>
              </a:rPr>
              <a:t>|</a:t>
            </a:r>
            <a:r>
              <a:rPr lang="en-US" sz="1600" b="1" dirty="0">
                <a:solidFill>
                  <a:srgbClr val="505050"/>
                </a:solidFill>
              </a:rPr>
              <a:t> </a:t>
            </a:r>
            <a:r>
              <a:rPr lang="en-US" sz="1600" dirty="0">
                <a:solidFill>
                  <a:srgbClr val="505050"/>
                </a:solidFill>
              </a:rPr>
              <a:t>Reduce development time/costs by up to 80%</a:t>
            </a:r>
          </a:p>
          <a:p>
            <a:pPr defTabSz="932074"/>
            <a:r>
              <a:rPr lang="en-US" sz="1600" dirty="0">
                <a:solidFill>
                  <a:srgbClr val="505050"/>
                </a:solidFill>
              </a:rPr>
              <a:t>Simplify change management </a:t>
            </a:r>
            <a:r>
              <a:rPr lang="en-US" sz="1600" b="1" dirty="0">
                <a:solidFill>
                  <a:srgbClr val="E87118"/>
                </a:solidFill>
              </a:rPr>
              <a:t>|</a:t>
            </a:r>
            <a:r>
              <a:rPr lang="en-US" sz="1600" b="1" dirty="0">
                <a:solidFill>
                  <a:srgbClr val="505050"/>
                </a:solidFill>
              </a:rPr>
              <a:t> </a:t>
            </a:r>
            <a:r>
              <a:rPr lang="en-US" sz="1600" dirty="0">
                <a:solidFill>
                  <a:srgbClr val="505050"/>
                </a:solidFill>
              </a:rPr>
              <a:t>Improve application reliability</a:t>
            </a:r>
          </a:p>
        </p:txBody>
      </p:sp>
      <p:sp>
        <p:nvSpPr>
          <p:cNvPr id="19" name="TextBox 18"/>
          <p:cNvSpPr txBox="1"/>
          <p:nvPr/>
        </p:nvSpPr>
        <p:spPr>
          <a:xfrm>
            <a:off x="3420031" y="4196721"/>
            <a:ext cx="8187346" cy="1266043"/>
          </a:xfrm>
          <a:prstGeom prst="rect">
            <a:avLst/>
          </a:prstGeom>
          <a:noFill/>
        </p:spPr>
        <p:txBody>
          <a:bodyPr wrap="square" lIns="124311" tIns="62156" rIns="124311" bIns="62156" rtlCol="0">
            <a:spAutoFit/>
          </a:bodyPr>
          <a:lstStyle/>
          <a:p>
            <a:pPr defTabSz="932074">
              <a:spcAft>
                <a:spcPts val="816"/>
              </a:spcAft>
              <a:buClr>
                <a:srgbClr val="0092D2"/>
              </a:buClr>
            </a:pPr>
            <a:r>
              <a:rPr lang="en-US" b="1" dirty="0">
                <a:solidFill>
                  <a:srgbClr val="012654">
                    <a:lumMod val="75000"/>
                  </a:srgbClr>
                </a:solidFill>
              </a:rPr>
              <a:t>Migrate</a:t>
            </a:r>
          </a:p>
          <a:p>
            <a:pPr defTabSz="932074"/>
            <a:r>
              <a:rPr lang="en-US" sz="1600" dirty="0">
                <a:solidFill>
                  <a:srgbClr val="505050"/>
                </a:solidFill>
              </a:rPr>
              <a:t>Prepare before you migrate </a:t>
            </a:r>
            <a:r>
              <a:rPr lang="en-US" sz="1600" b="1" dirty="0">
                <a:solidFill>
                  <a:srgbClr val="00AEEF">
                    <a:lumMod val="60000"/>
                    <a:lumOff val="40000"/>
                  </a:srgbClr>
                </a:solidFill>
              </a:rPr>
              <a:t>|</a:t>
            </a:r>
            <a:r>
              <a:rPr lang="en-US" sz="1600" dirty="0">
                <a:solidFill>
                  <a:srgbClr val="505050"/>
                </a:solidFill>
              </a:rPr>
              <a:t> Migrate it all with one tool</a:t>
            </a:r>
          </a:p>
          <a:p>
            <a:pPr defTabSz="932074"/>
            <a:r>
              <a:rPr lang="en-US" sz="1600" dirty="0">
                <a:solidFill>
                  <a:srgbClr val="505050"/>
                </a:solidFill>
              </a:rPr>
              <a:t>Perform ZeroIMPACT migrations to SharePoint on-premises and online</a:t>
            </a:r>
          </a:p>
          <a:p>
            <a:pPr defTabSz="932074">
              <a:spcAft>
                <a:spcPts val="816"/>
              </a:spcAft>
              <a:buClr>
                <a:srgbClr val="0092D2"/>
              </a:buClr>
            </a:pPr>
            <a:endParaRPr lang="en-US" sz="1600" dirty="0">
              <a:solidFill>
                <a:srgbClr val="505050"/>
              </a:solidFill>
            </a:endParaRPr>
          </a:p>
        </p:txBody>
      </p:sp>
      <p:pic>
        <p:nvPicPr>
          <p:cNvPr id="23" name="Picture 22" descr="spt-landingpage-all_HEADER.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0924" y="377411"/>
            <a:ext cx="9327357" cy="1565516"/>
          </a:xfrm>
          <a:prstGeom prst="rect">
            <a:avLst/>
          </a:prstGeom>
        </p:spPr>
      </p:pic>
      <p:pic>
        <p:nvPicPr>
          <p:cNvPr id="24" name="Picture 23" descr="spt-landingpage-all_HEAD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94573" y="2020644"/>
            <a:ext cx="7705737" cy="947270"/>
          </a:xfrm>
          <a:prstGeom prst="rect">
            <a:avLst/>
          </a:prstGeom>
        </p:spPr>
      </p:pic>
      <p:cxnSp>
        <p:nvCxnSpPr>
          <p:cNvPr id="12" name="Straight Connector 11"/>
          <p:cNvCxnSpPr/>
          <p:nvPr/>
        </p:nvCxnSpPr>
        <p:spPr bwMode="auto">
          <a:xfrm>
            <a:off x="2694569" y="1942924"/>
            <a:ext cx="0" cy="3963564"/>
          </a:xfrm>
          <a:prstGeom prst="line">
            <a:avLst/>
          </a:prstGeom>
          <a:solidFill>
            <a:schemeClr val="accent1"/>
          </a:solidFill>
          <a:ln w="25400" cap="flat" cmpd="sng" algn="ctr">
            <a:solidFill>
              <a:schemeClr val="tx2">
                <a:lumMod val="75000"/>
              </a:schemeClr>
            </a:solidFill>
            <a:prstDash val="solid"/>
            <a:round/>
            <a:headEnd type="none" w="med" len="med"/>
            <a:tailEnd type="none" w="med" len="med"/>
          </a:ln>
          <a:effectLst/>
        </p:spPr>
      </p:cxnSp>
      <p:grpSp>
        <p:nvGrpSpPr>
          <p:cNvPr id="33" name="Group 32"/>
          <p:cNvGrpSpPr/>
          <p:nvPr/>
        </p:nvGrpSpPr>
        <p:grpSpPr>
          <a:xfrm>
            <a:off x="1804940" y="2634585"/>
            <a:ext cx="1511976" cy="1290122"/>
            <a:chOff x="1447800" y="2114550"/>
            <a:chExt cx="1029256" cy="779464"/>
          </a:xfrm>
        </p:grpSpPr>
        <p:sp>
          <p:nvSpPr>
            <p:cNvPr id="34" name="Rectangle 33"/>
            <p:cNvSpPr/>
            <p:nvPr/>
          </p:nvSpPr>
          <p:spPr>
            <a:xfrm>
              <a:off x="1524000" y="2182485"/>
              <a:ext cx="953056" cy="698824"/>
            </a:xfrm>
            <a:prstGeom prst="rect">
              <a:avLst/>
            </a:prstGeom>
            <a:solidFill>
              <a:sysClr val="window" lastClr="FFFFFF"/>
            </a:solidFill>
            <a:ln w="25400" cap="flat" cmpd="sng" algn="ctr">
              <a:noFill/>
              <a:prstDash val="solid"/>
            </a:ln>
            <a:effectLst/>
          </p:spPr>
          <p:txBody>
            <a:bodyPr rtlCol="0" anchor="ctr"/>
            <a:lstStyle/>
            <a:p>
              <a:pPr algn="ctr" defTabSz="1243218">
                <a:defRPr/>
              </a:pPr>
              <a:endParaRPr lang="en-US" sz="2400" kern="0" dirty="0">
                <a:solidFill>
                  <a:sysClr val="window" lastClr="FFFFFF"/>
                </a:solidFill>
                <a:latin typeface="Arial"/>
              </a:endParaRPr>
            </a:p>
          </p:txBody>
        </p:sp>
        <p:pic>
          <p:nvPicPr>
            <p:cNvPr id="35" name="Picture 3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47800" y="2114550"/>
              <a:ext cx="1029256" cy="779464"/>
            </a:xfrm>
            <a:prstGeom prst="rect">
              <a:avLst/>
            </a:prstGeom>
            <a:noFill/>
            <a:ln>
              <a:noFill/>
            </a:ln>
          </p:spPr>
        </p:pic>
      </p:grpSp>
      <p:grpSp>
        <p:nvGrpSpPr>
          <p:cNvPr id="36" name="Group 35"/>
          <p:cNvGrpSpPr/>
          <p:nvPr/>
        </p:nvGrpSpPr>
        <p:grpSpPr>
          <a:xfrm>
            <a:off x="1822949" y="3699924"/>
            <a:ext cx="1743247" cy="1496635"/>
            <a:chOff x="1295400" y="2982903"/>
            <a:chExt cx="1190152" cy="901312"/>
          </a:xfrm>
        </p:grpSpPr>
        <p:sp>
          <p:nvSpPr>
            <p:cNvPr id="37" name="Rectangle 36"/>
            <p:cNvSpPr/>
            <p:nvPr/>
          </p:nvSpPr>
          <p:spPr>
            <a:xfrm>
              <a:off x="1485900" y="3086100"/>
              <a:ext cx="953056" cy="698824"/>
            </a:xfrm>
            <a:prstGeom prst="rect">
              <a:avLst/>
            </a:prstGeom>
            <a:solidFill>
              <a:sysClr val="window" lastClr="FFFFFF"/>
            </a:solidFill>
            <a:ln w="25400" cap="flat" cmpd="sng" algn="ctr">
              <a:noFill/>
              <a:prstDash val="solid"/>
            </a:ln>
            <a:effectLst/>
          </p:spPr>
          <p:txBody>
            <a:bodyPr rtlCol="0" anchor="ctr"/>
            <a:lstStyle/>
            <a:p>
              <a:pPr algn="ctr" defTabSz="1243218">
                <a:defRPr/>
              </a:pPr>
              <a:endParaRPr lang="en-US" sz="2400" kern="0" dirty="0">
                <a:solidFill>
                  <a:sysClr val="window" lastClr="FFFFFF"/>
                </a:solidFill>
                <a:latin typeface="Arial"/>
              </a:endParaRPr>
            </a:p>
          </p:txBody>
        </p:sp>
        <p:pic>
          <p:nvPicPr>
            <p:cNvPr id="38" name="Picture 3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295400" y="2982903"/>
              <a:ext cx="1190152" cy="901312"/>
            </a:xfrm>
            <a:prstGeom prst="rect">
              <a:avLst/>
            </a:prstGeom>
          </p:spPr>
        </p:pic>
      </p:grpSp>
      <p:grpSp>
        <p:nvGrpSpPr>
          <p:cNvPr id="39" name="Group 38"/>
          <p:cNvGrpSpPr/>
          <p:nvPr/>
        </p:nvGrpSpPr>
        <p:grpSpPr>
          <a:xfrm>
            <a:off x="2117518" y="5167867"/>
            <a:ext cx="1199398" cy="1099357"/>
            <a:chOff x="1391163" y="3930762"/>
            <a:chExt cx="1123437" cy="850788"/>
          </a:xfrm>
        </p:grpSpPr>
        <p:sp>
          <p:nvSpPr>
            <p:cNvPr id="40" name="Rectangle 39"/>
            <p:cNvSpPr/>
            <p:nvPr/>
          </p:nvSpPr>
          <p:spPr>
            <a:xfrm>
              <a:off x="1524000" y="4017630"/>
              <a:ext cx="953056" cy="698824"/>
            </a:xfrm>
            <a:prstGeom prst="rect">
              <a:avLst/>
            </a:prstGeom>
            <a:solidFill>
              <a:sysClr val="window" lastClr="FFFFFF"/>
            </a:solidFill>
            <a:ln w="25400" cap="flat" cmpd="sng" algn="ctr">
              <a:noFill/>
              <a:prstDash val="solid"/>
            </a:ln>
            <a:effectLst/>
          </p:spPr>
          <p:txBody>
            <a:bodyPr rtlCol="0" anchor="ctr"/>
            <a:lstStyle/>
            <a:p>
              <a:pPr algn="ctr" defTabSz="1243218">
                <a:defRPr/>
              </a:pPr>
              <a:endParaRPr lang="en-US" sz="2400" kern="0" dirty="0">
                <a:solidFill>
                  <a:sysClr val="window" lastClr="FFFFFF"/>
                </a:solidFill>
                <a:latin typeface="Arial"/>
              </a:endParaRPr>
            </a:p>
          </p:txBody>
        </p:sp>
        <p:pic>
          <p:nvPicPr>
            <p:cNvPr id="41" name="Picture 4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91163" y="3930762"/>
              <a:ext cx="1123437" cy="850788"/>
            </a:xfrm>
            <a:prstGeom prst="rect">
              <a:avLst/>
            </a:prstGeom>
          </p:spPr>
        </p:pic>
      </p:grpSp>
    </p:spTree>
    <p:extLst>
      <p:ext uri="{BB962C8B-B14F-4D97-AF65-F5344CB8AC3E}">
        <p14:creationId xmlns:p14="http://schemas.microsoft.com/office/powerpoint/2010/main" val="2389423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Documentation </a:t>
            </a:r>
            <a:r>
              <a:rPr lang="en-US" dirty="0" smtClean="0"/>
              <a:t>process</a:t>
            </a:r>
            <a:endParaRPr lang="en-US" dirty="0"/>
          </a:p>
        </p:txBody>
      </p:sp>
      <p:sp>
        <p:nvSpPr>
          <p:cNvPr id="9" name="Content Placeholder 8"/>
          <p:cNvSpPr>
            <a:spLocks noGrp="1"/>
          </p:cNvSpPr>
          <p:nvPr>
            <p:ph type="body" sz="quarter" idx="10"/>
          </p:nvPr>
        </p:nvSpPr>
        <p:spPr>
          <a:xfrm>
            <a:off x="274647" y="1212854"/>
            <a:ext cx="5486399" cy="3380074"/>
          </a:xfrm>
        </p:spPr>
        <p:txBody>
          <a:bodyPr/>
          <a:lstStyle/>
          <a:p>
            <a:r>
              <a:rPr lang="en-US" dirty="0" smtClean="0"/>
              <a:t>Examine existing farm for useful information</a:t>
            </a:r>
          </a:p>
          <a:p>
            <a:r>
              <a:rPr lang="en-US" dirty="0" smtClean="0"/>
              <a:t>Gathered </a:t>
            </a:r>
            <a:r>
              <a:rPr lang="en-US" dirty="0"/>
              <a:t>information </a:t>
            </a:r>
            <a:r>
              <a:rPr lang="en-US" dirty="0" smtClean="0"/>
              <a:t>informs </a:t>
            </a:r>
            <a:r>
              <a:rPr lang="en-US" dirty="0"/>
              <a:t>new </a:t>
            </a:r>
            <a:r>
              <a:rPr lang="en-US" dirty="0" smtClean="0"/>
              <a:t>version</a:t>
            </a:r>
          </a:p>
          <a:p>
            <a:r>
              <a:rPr lang="en-US" dirty="0" smtClean="0"/>
              <a:t>Keep </a:t>
            </a:r>
            <a:r>
              <a:rPr lang="en-US" u="sng" dirty="0" smtClean="0"/>
              <a:t>all information</a:t>
            </a:r>
            <a:r>
              <a:rPr lang="en-US" dirty="0" smtClean="0"/>
              <a:t> for future use</a:t>
            </a:r>
          </a:p>
        </p:txBody>
      </p:sp>
      <p:sp>
        <p:nvSpPr>
          <p:cNvPr id="2" name="Text Placeholder 1"/>
          <p:cNvSpPr>
            <a:spLocks noGrp="1"/>
          </p:cNvSpPr>
          <p:nvPr>
            <p:ph type="body" sz="quarter" idx="11"/>
          </p:nvPr>
        </p:nvSpPr>
        <p:spPr>
          <a:xfrm>
            <a:off x="6675446" y="1212853"/>
            <a:ext cx="5486399" cy="6023143"/>
          </a:xfrm>
        </p:spPr>
        <p:txBody>
          <a:bodyPr/>
          <a:lstStyle/>
          <a:p>
            <a:r>
              <a:rPr lang="en-US" sz="2000" dirty="0"/>
              <a:t>Content databases:</a:t>
            </a:r>
          </a:p>
          <a:p>
            <a:pPr lvl="1"/>
            <a:r>
              <a:rPr lang="en-US" sz="1800" dirty="0"/>
              <a:t>Names</a:t>
            </a:r>
          </a:p>
          <a:p>
            <a:pPr lvl="1"/>
            <a:r>
              <a:rPr lang="en-US" sz="1800" dirty="0"/>
              <a:t>Issues</a:t>
            </a:r>
          </a:p>
          <a:p>
            <a:pPr lvl="1"/>
            <a:r>
              <a:rPr lang="en-US" sz="1800" dirty="0"/>
              <a:t>Referenced customizations</a:t>
            </a:r>
          </a:p>
          <a:p>
            <a:r>
              <a:rPr lang="en-US" sz="2000" dirty="0"/>
              <a:t>Services:</a:t>
            </a:r>
          </a:p>
          <a:p>
            <a:pPr lvl="1"/>
            <a:r>
              <a:rPr lang="en-US" sz="1800" dirty="0"/>
              <a:t>Cross farm topology</a:t>
            </a:r>
          </a:p>
          <a:p>
            <a:pPr lvl="1"/>
            <a:r>
              <a:rPr lang="en-US" sz="1800" dirty="0"/>
              <a:t>Database names</a:t>
            </a:r>
          </a:p>
          <a:p>
            <a:pPr lvl="1"/>
            <a:r>
              <a:rPr lang="en-US" sz="1800" dirty="0"/>
              <a:t>Service Settings</a:t>
            </a:r>
          </a:p>
          <a:p>
            <a:pPr lvl="1"/>
            <a:r>
              <a:rPr lang="en-US" sz="1800" dirty="0"/>
              <a:t>Installed customizations</a:t>
            </a:r>
          </a:p>
          <a:p>
            <a:r>
              <a:rPr lang="en-US" sz="2000" dirty="0"/>
              <a:t>Farm/Web Application:</a:t>
            </a:r>
          </a:p>
          <a:p>
            <a:pPr lvl="1"/>
            <a:r>
              <a:rPr lang="en-US" sz="1800" dirty="0"/>
              <a:t>Alternate Access Mappings (AAM)</a:t>
            </a:r>
          </a:p>
          <a:p>
            <a:pPr lvl="1"/>
            <a:r>
              <a:rPr lang="en-US" sz="1800" dirty="0"/>
              <a:t>Authentication Methods/Providers</a:t>
            </a:r>
          </a:p>
          <a:p>
            <a:pPr lvl="1"/>
            <a:r>
              <a:rPr lang="en-US" sz="1800" dirty="0"/>
              <a:t>Managed paths</a:t>
            </a:r>
          </a:p>
          <a:p>
            <a:pPr lvl="1"/>
            <a:r>
              <a:rPr lang="en-US" sz="1800" dirty="0"/>
              <a:t>Installed/registered features</a:t>
            </a:r>
          </a:p>
          <a:p>
            <a:pPr lvl="1"/>
            <a:r>
              <a:rPr lang="en-US" sz="1800" dirty="0"/>
              <a:t>Installed customizations</a:t>
            </a:r>
          </a:p>
          <a:p>
            <a:pPr lvl="1"/>
            <a:r>
              <a:rPr lang="en-US" sz="1800" dirty="0" err="1"/>
              <a:t>Web.config</a:t>
            </a:r>
            <a:r>
              <a:rPr lang="en-US" sz="1800" dirty="0"/>
              <a:t> modifications</a:t>
            </a:r>
          </a:p>
          <a:p>
            <a:endParaRPr lang="en-US" dirty="0"/>
          </a:p>
        </p:txBody>
      </p:sp>
    </p:spTree>
    <p:extLst>
      <p:ext uri="{BB962C8B-B14F-4D97-AF65-F5344CB8AC3E}">
        <p14:creationId xmlns:p14="http://schemas.microsoft.com/office/powerpoint/2010/main" val="142826934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3263894"/>
          </a:xfrm>
        </p:spPr>
        <p:txBody>
          <a:bodyPr/>
          <a:lstStyle/>
          <a:p>
            <a:r>
              <a:rPr lang="en-US" dirty="0"/>
              <a:t>Test-</a:t>
            </a:r>
            <a:r>
              <a:rPr lang="en-US" dirty="0" err="1"/>
              <a:t>SPContentDatabase</a:t>
            </a:r>
            <a:endParaRPr lang="en-US" dirty="0"/>
          </a:p>
          <a:p>
            <a:pPr lvl="1"/>
            <a:r>
              <a:rPr lang="en-US" dirty="0"/>
              <a:t> Both 2010 and SP2013 versions</a:t>
            </a:r>
          </a:p>
          <a:p>
            <a:r>
              <a:rPr lang="en-US" dirty="0"/>
              <a:t>Third-party </a:t>
            </a:r>
            <a:r>
              <a:rPr lang="en-US" dirty="0" smtClean="0"/>
              <a:t>solutions</a:t>
            </a:r>
          </a:p>
          <a:p>
            <a:pPr lvl="1"/>
            <a:r>
              <a:rPr lang="en-US" dirty="0" smtClean="0"/>
              <a:t>(Site </a:t>
            </a:r>
            <a:r>
              <a:rPr lang="en-US" dirty="0"/>
              <a:t>Administrator for </a:t>
            </a:r>
            <a:r>
              <a:rPr lang="en-US" dirty="0" smtClean="0"/>
              <a:t>SharePoint)</a:t>
            </a:r>
            <a:endParaRPr lang="en-US" dirty="0"/>
          </a:p>
          <a:p>
            <a:r>
              <a:rPr lang="en-US" dirty="0"/>
              <a:t>STSADM -o </a:t>
            </a:r>
            <a:r>
              <a:rPr lang="en-US" dirty="0" err="1"/>
              <a:t>PreUpgradeCheck</a:t>
            </a:r>
            <a:r>
              <a:rPr lang="en-US" dirty="0"/>
              <a:t> no longer exists</a:t>
            </a:r>
          </a:p>
          <a:p>
            <a:pPr lvl="1"/>
            <a:r>
              <a:rPr lang="en-US" dirty="0"/>
              <a:t>STSADM </a:t>
            </a:r>
            <a:r>
              <a:rPr lang="en-US" dirty="0" smtClean="0"/>
              <a:t>deprecated</a:t>
            </a:r>
            <a:endParaRPr lang="en-US" dirty="0"/>
          </a:p>
        </p:txBody>
      </p:sp>
      <p:sp>
        <p:nvSpPr>
          <p:cNvPr id="2" name="Title 1"/>
          <p:cNvSpPr>
            <a:spLocks noGrp="1"/>
          </p:cNvSpPr>
          <p:nvPr>
            <p:ph type="title"/>
          </p:nvPr>
        </p:nvSpPr>
        <p:spPr/>
        <p:txBody>
          <a:bodyPr/>
          <a:lstStyle/>
          <a:p>
            <a:r>
              <a:rPr lang="en-US"/>
              <a:t>Information gathering </a:t>
            </a:r>
            <a:r>
              <a:rPr lang="en-US" smtClean="0"/>
              <a:t>commands</a:t>
            </a:r>
            <a:endParaRPr lang="en-US" dirty="0"/>
          </a:p>
        </p:txBody>
      </p:sp>
    </p:spTree>
    <p:extLst>
      <p:ext uri="{BB962C8B-B14F-4D97-AF65-F5344CB8AC3E}">
        <p14:creationId xmlns:p14="http://schemas.microsoft.com/office/powerpoint/2010/main" val="23480547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4408823"/>
          </a:xfrm>
        </p:spPr>
        <p:txBody>
          <a:bodyPr/>
          <a:lstStyle/>
          <a:p>
            <a:r>
              <a:rPr lang="en-US" dirty="0" smtClean="0"/>
              <a:t>Some settings are farm specific</a:t>
            </a:r>
          </a:p>
          <a:p>
            <a:r>
              <a:rPr lang="en-US" dirty="0" smtClean="0"/>
              <a:t>Most are needed for the new version farm</a:t>
            </a:r>
          </a:p>
          <a:p>
            <a:pPr lvl="1"/>
            <a:r>
              <a:rPr lang="en-US" dirty="0" smtClean="0"/>
              <a:t>At least as a basis for the new farms settings</a:t>
            </a:r>
          </a:p>
          <a:p>
            <a:r>
              <a:rPr lang="en-US" dirty="0" smtClean="0"/>
              <a:t>Simple PowerShell scripts can gather settings data</a:t>
            </a:r>
          </a:p>
          <a:p>
            <a:pPr lvl="1"/>
            <a:r>
              <a:rPr lang="en-US" dirty="0" smtClean="0"/>
              <a:t>Get-</a:t>
            </a:r>
            <a:r>
              <a:rPr lang="en-US" dirty="0" err="1" smtClean="0"/>
              <a:t>SPFeature</a:t>
            </a:r>
            <a:r>
              <a:rPr lang="en-US" dirty="0" smtClean="0"/>
              <a:t> </a:t>
            </a:r>
            <a:r>
              <a:rPr lang="en-US" dirty="0"/>
              <a:t>| Format-List | Out-File </a:t>
            </a:r>
            <a:r>
              <a:rPr lang="en-US" dirty="0" smtClean="0"/>
              <a:t>features.txt</a:t>
            </a:r>
            <a:endParaRPr lang="en-US" dirty="0"/>
          </a:p>
          <a:p>
            <a:pPr lvl="1"/>
            <a:r>
              <a:rPr lang="en-US" dirty="0"/>
              <a:t>Get-</a:t>
            </a:r>
            <a:r>
              <a:rPr lang="en-US" dirty="0" err="1"/>
              <a:t>SPFarm</a:t>
            </a:r>
            <a:r>
              <a:rPr lang="en-US" dirty="0"/>
              <a:t> | </a:t>
            </a:r>
            <a:r>
              <a:rPr lang="en-US" dirty="0" smtClean="0"/>
              <a:t>Format-List</a:t>
            </a:r>
          </a:p>
          <a:p>
            <a:pPr lvl="1"/>
            <a:r>
              <a:rPr lang="en-US" dirty="0" smtClean="0"/>
              <a:t>Get-</a:t>
            </a:r>
            <a:r>
              <a:rPr lang="en-US" dirty="0" err="1" smtClean="0"/>
              <a:t>SPFarm.buildversion</a:t>
            </a:r>
            <a:r>
              <a:rPr lang="en-US" dirty="0" smtClean="0"/>
              <a:t> (</a:t>
            </a:r>
            <a:r>
              <a:rPr lang="en-US" dirty="0" smtClean="0">
                <a:hlinkClick r:id="rId3"/>
              </a:rPr>
              <a:t>www.chrismcnulty.net/blog</a:t>
            </a:r>
            <a:r>
              <a:rPr lang="en-US" dirty="0" smtClean="0"/>
              <a:t>) </a:t>
            </a:r>
            <a:endParaRPr lang="en-US" dirty="0"/>
          </a:p>
          <a:p>
            <a:pPr lvl="1"/>
            <a:r>
              <a:rPr lang="en-US" dirty="0"/>
              <a:t>Get-</a:t>
            </a:r>
            <a:r>
              <a:rPr lang="en-US" dirty="0" err="1"/>
              <a:t>SPSite</a:t>
            </a:r>
            <a:r>
              <a:rPr lang="en-US" dirty="0"/>
              <a:t> –limit all | Get-</a:t>
            </a:r>
            <a:r>
              <a:rPr lang="en-US" dirty="0" err="1"/>
              <a:t>SPWeb</a:t>
            </a:r>
            <a:r>
              <a:rPr lang="en-US" dirty="0"/>
              <a:t> –limit all | Select URL, name, theme, </a:t>
            </a:r>
            <a:r>
              <a:rPr lang="en-US" dirty="0" err="1"/>
              <a:t>SiteLogoURL</a:t>
            </a:r>
            <a:r>
              <a:rPr lang="en-US" dirty="0"/>
              <a:t>, </a:t>
            </a:r>
            <a:r>
              <a:rPr lang="en-US" dirty="0" err="1"/>
              <a:t>WebTemplate</a:t>
            </a:r>
            <a:r>
              <a:rPr lang="en-US" dirty="0"/>
              <a:t>, </a:t>
            </a:r>
            <a:r>
              <a:rPr lang="en-US" dirty="0" err="1"/>
              <a:t>WebTemplateID</a:t>
            </a:r>
            <a:r>
              <a:rPr lang="en-US" dirty="0"/>
              <a:t> | </a:t>
            </a:r>
            <a:r>
              <a:rPr lang="en-US" dirty="0" smtClean="0"/>
              <a:t>Out-</a:t>
            </a:r>
            <a:r>
              <a:rPr lang="en-US" dirty="0" err="1" smtClean="0"/>
              <a:t>GridView</a:t>
            </a:r>
            <a:endParaRPr lang="en-US" dirty="0"/>
          </a:p>
        </p:txBody>
      </p:sp>
      <p:sp>
        <p:nvSpPr>
          <p:cNvPr id="2" name="Title 1"/>
          <p:cNvSpPr>
            <a:spLocks noGrp="1"/>
          </p:cNvSpPr>
          <p:nvPr>
            <p:ph type="title"/>
          </p:nvPr>
        </p:nvSpPr>
        <p:spPr/>
        <p:txBody>
          <a:bodyPr/>
          <a:lstStyle/>
          <a:p>
            <a:r>
              <a:rPr lang="en-US"/>
              <a:t>Settings </a:t>
            </a:r>
            <a:r>
              <a:rPr lang="en-US" smtClean="0"/>
              <a:t>gathering</a:t>
            </a:r>
            <a:endParaRPr lang="en-US" dirty="0"/>
          </a:p>
        </p:txBody>
      </p:sp>
    </p:spTree>
    <p:extLst>
      <p:ext uri="{BB962C8B-B14F-4D97-AF65-F5344CB8AC3E}">
        <p14:creationId xmlns:p14="http://schemas.microsoft.com/office/powerpoint/2010/main" val="203721602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500" dirty="0"/>
              <a:t>Database attach upgrade</a:t>
            </a:r>
          </a:p>
        </p:txBody>
      </p:sp>
      <p:sp>
        <p:nvSpPr>
          <p:cNvPr id="3" name="Content Placeholder 2"/>
          <p:cNvSpPr>
            <a:spLocks noGrp="1"/>
          </p:cNvSpPr>
          <p:nvPr>
            <p:ph type="body" sz="quarter" idx="10"/>
          </p:nvPr>
        </p:nvSpPr>
        <p:spPr>
          <a:xfrm>
            <a:off x="274647" y="1212856"/>
            <a:ext cx="5486399" cy="4982553"/>
          </a:xfrm>
        </p:spPr>
        <p:txBody>
          <a:bodyPr/>
          <a:lstStyle/>
          <a:p>
            <a:r>
              <a:rPr lang="en-US" sz="4000" dirty="0"/>
              <a:t>Supported</a:t>
            </a:r>
          </a:p>
          <a:p>
            <a:pPr lvl="1"/>
            <a:r>
              <a:rPr lang="en-US" dirty="0" smtClean="0"/>
              <a:t>Content </a:t>
            </a:r>
            <a:r>
              <a:rPr lang="en-US" dirty="0"/>
              <a:t>databases</a:t>
            </a:r>
          </a:p>
          <a:p>
            <a:pPr lvl="1"/>
            <a:r>
              <a:rPr lang="en-US" dirty="0"/>
              <a:t>Project </a:t>
            </a:r>
            <a:r>
              <a:rPr lang="en-US" dirty="0" smtClean="0"/>
              <a:t>Server databases</a:t>
            </a:r>
            <a:endParaRPr lang="en-US" dirty="0"/>
          </a:p>
          <a:p>
            <a:pPr lvl="2"/>
            <a:r>
              <a:rPr lang="en-US" sz="1800" dirty="0"/>
              <a:t>Note: Four DBs merge to one</a:t>
            </a:r>
          </a:p>
          <a:p>
            <a:pPr lvl="1"/>
            <a:r>
              <a:rPr lang="en-US" dirty="0"/>
              <a:t>Search admin database</a:t>
            </a:r>
          </a:p>
          <a:p>
            <a:pPr lvl="1"/>
            <a:r>
              <a:rPr lang="en-US" dirty="0"/>
              <a:t>Profile database</a:t>
            </a:r>
          </a:p>
          <a:p>
            <a:pPr lvl="1"/>
            <a:r>
              <a:rPr lang="en-US" dirty="0"/>
              <a:t>Social database</a:t>
            </a:r>
          </a:p>
          <a:p>
            <a:pPr lvl="1"/>
            <a:r>
              <a:rPr lang="en-US" dirty="0"/>
              <a:t>Managed Metadata database</a:t>
            </a:r>
          </a:p>
          <a:p>
            <a:pPr lvl="1"/>
            <a:r>
              <a:rPr lang="en-US" dirty="0"/>
              <a:t>Secure Store database</a:t>
            </a:r>
          </a:p>
          <a:p>
            <a:pPr lvl="2"/>
            <a:r>
              <a:rPr lang="en-US" sz="1800" dirty="0"/>
              <a:t>Note: Passphrase required</a:t>
            </a:r>
          </a:p>
          <a:p>
            <a:pPr lvl="1"/>
            <a:r>
              <a:rPr lang="en-US" dirty="0"/>
              <a:t>Access databases</a:t>
            </a:r>
          </a:p>
          <a:p>
            <a:pPr lvl="2"/>
            <a:r>
              <a:rPr lang="en-US" sz="1800" dirty="0"/>
              <a:t>Note: Supported for B2B upgrades only</a:t>
            </a:r>
          </a:p>
        </p:txBody>
      </p:sp>
      <p:sp>
        <p:nvSpPr>
          <p:cNvPr id="4" name="Text Placeholder 3"/>
          <p:cNvSpPr>
            <a:spLocks noGrp="1"/>
          </p:cNvSpPr>
          <p:nvPr>
            <p:ph type="body" sz="quarter" idx="11"/>
          </p:nvPr>
        </p:nvSpPr>
        <p:spPr>
          <a:xfrm>
            <a:off x="6675446" y="1212853"/>
            <a:ext cx="5486399" cy="4394973"/>
          </a:xfrm>
        </p:spPr>
        <p:txBody>
          <a:bodyPr/>
          <a:lstStyle/>
          <a:p>
            <a:r>
              <a:rPr lang="en-US" sz="3600" dirty="0"/>
              <a:t>Not supported</a:t>
            </a:r>
          </a:p>
          <a:p>
            <a:pPr lvl="1"/>
            <a:r>
              <a:rPr lang="en-US" sz="2800" dirty="0"/>
              <a:t>Configuration database</a:t>
            </a:r>
          </a:p>
          <a:p>
            <a:pPr lvl="2"/>
            <a:r>
              <a:rPr lang="en-US" sz="2400" dirty="0"/>
              <a:t>Unsupported for both V2V and B2B upgrades</a:t>
            </a:r>
          </a:p>
          <a:p>
            <a:pPr lvl="2"/>
            <a:r>
              <a:rPr lang="en-US" sz="2400" b="1" dirty="0"/>
              <a:t>Never</a:t>
            </a:r>
            <a:r>
              <a:rPr lang="en-US" sz="2400" dirty="0"/>
              <a:t> supported in prior versions</a:t>
            </a:r>
          </a:p>
          <a:p>
            <a:pPr lvl="1"/>
            <a:r>
              <a:rPr lang="en-US" sz="2800" dirty="0"/>
              <a:t>Search index databases</a:t>
            </a:r>
          </a:p>
          <a:p>
            <a:pPr lvl="2"/>
            <a:r>
              <a:rPr lang="en-US" sz="2400" dirty="0"/>
              <a:t>Unsupported for V2V only</a:t>
            </a:r>
          </a:p>
          <a:p>
            <a:pPr lvl="1"/>
            <a:r>
              <a:rPr lang="en-US" sz="2800" dirty="0"/>
              <a:t>Sync database</a:t>
            </a:r>
          </a:p>
          <a:p>
            <a:pPr lvl="2"/>
            <a:r>
              <a:rPr lang="en-US" sz="2400" dirty="0"/>
              <a:t>Unsupported for V2V only</a:t>
            </a:r>
          </a:p>
        </p:txBody>
      </p:sp>
    </p:spTree>
    <p:extLst>
      <p:ext uri="{BB962C8B-B14F-4D97-AF65-F5344CB8AC3E}">
        <p14:creationId xmlns:p14="http://schemas.microsoft.com/office/powerpoint/2010/main" val="77501824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management – </a:t>
            </a:r>
            <a:r>
              <a:rPr lang="en-US" dirty="0" err="1" smtClean="0"/>
              <a:t>auth</a:t>
            </a:r>
            <a:r>
              <a:rPr lang="en-US" dirty="0" smtClean="0"/>
              <a:t> &amp; URLs</a:t>
            </a:r>
            <a:endParaRPr lang="en-US" dirty="0"/>
          </a:p>
        </p:txBody>
      </p:sp>
      <p:sp>
        <p:nvSpPr>
          <p:cNvPr id="3" name="Text Placeholder 2"/>
          <p:cNvSpPr>
            <a:spLocks noGrp="1"/>
          </p:cNvSpPr>
          <p:nvPr>
            <p:ph type="body" sz="quarter" idx="10"/>
          </p:nvPr>
        </p:nvSpPr>
        <p:spPr>
          <a:xfrm>
            <a:off x="274647" y="1212854"/>
            <a:ext cx="5486399" cy="4937036"/>
          </a:xfrm>
        </p:spPr>
        <p:txBody>
          <a:bodyPr/>
          <a:lstStyle/>
          <a:p>
            <a:r>
              <a:rPr lang="en-US" sz="2000" dirty="0"/>
              <a:t>Authentication changes</a:t>
            </a:r>
          </a:p>
          <a:p>
            <a:r>
              <a:rPr lang="en-US" sz="2000" dirty="0"/>
              <a:t>Windows Classic support (Legacy)</a:t>
            </a:r>
          </a:p>
          <a:p>
            <a:pPr lvl="1"/>
            <a:r>
              <a:rPr lang="en-US" sz="1800" dirty="0"/>
              <a:t>SP2013 supports this with some issues</a:t>
            </a:r>
          </a:p>
          <a:p>
            <a:r>
              <a:rPr lang="en-US" sz="2000" dirty="0"/>
              <a:t>Windows Claims support</a:t>
            </a:r>
          </a:p>
          <a:p>
            <a:pPr lvl="1"/>
            <a:r>
              <a:rPr lang="en-US" sz="1800" dirty="0"/>
              <a:t>2010 supports this with a few exceptions</a:t>
            </a:r>
          </a:p>
          <a:p>
            <a:pPr lvl="1"/>
            <a:r>
              <a:rPr lang="en-US" sz="1800" dirty="0"/>
              <a:t>Migration before upgrade recommended</a:t>
            </a:r>
          </a:p>
          <a:p>
            <a:r>
              <a:rPr lang="en-US" sz="2000" dirty="0"/>
              <a:t>Database to Web Application authentication mode mismatches</a:t>
            </a:r>
          </a:p>
          <a:p>
            <a:pPr lvl="1"/>
            <a:r>
              <a:rPr lang="en-US" sz="1800" dirty="0"/>
              <a:t>Database attach in SP2013 detects mismatched </a:t>
            </a:r>
            <a:r>
              <a:rPr lang="en-US" sz="1800" dirty="0" err="1"/>
              <a:t>auth</a:t>
            </a:r>
            <a:r>
              <a:rPr lang="en-US" sz="1800" dirty="0"/>
              <a:t> support</a:t>
            </a:r>
          </a:p>
          <a:p>
            <a:pPr lvl="1"/>
            <a:r>
              <a:rPr lang="en-US" sz="1800" dirty="0"/>
              <a:t>Test-</a:t>
            </a:r>
            <a:r>
              <a:rPr lang="en-US" sz="1800" dirty="0" err="1"/>
              <a:t>SPContentDatabase</a:t>
            </a:r>
            <a:r>
              <a:rPr lang="en-US" sz="1800" dirty="0"/>
              <a:t> in SP2013 also detects this</a:t>
            </a:r>
          </a:p>
          <a:p>
            <a:pPr lvl="1"/>
            <a:r>
              <a:rPr lang="en-US" sz="1800" dirty="0"/>
              <a:t>Fix before attaching is best advice</a:t>
            </a:r>
          </a:p>
          <a:p>
            <a:r>
              <a:rPr lang="en-US" sz="2400" dirty="0"/>
              <a:t>Don’t stack with upgrade!</a:t>
            </a:r>
          </a:p>
        </p:txBody>
      </p:sp>
      <p:sp>
        <p:nvSpPr>
          <p:cNvPr id="4" name="Text Placeholder 3"/>
          <p:cNvSpPr>
            <a:spLocks noGrp="1"/>
          </p:cNvSpPr>
          <p:nvPr>
            <p:ph type="body" sz="quarter" idx="11"/>
          </p:nvPr>
        </p:nvSpPr>
        <p:spPr>
          <a:xfrm>
            <a:off x="6675446" y="1212853"/>
            <a:ext cx="5486399" cy="5484502"/>
          </a:xfrm>
        </p:spPr>
        <p:txBody>
          <a:bodyPr/>
          <a:lstStyle/>
          <a:p>
            <a:r>
              <a:rPr lang="en-US" sz="2800" dirty="0"/>
              <a:t>URL Changes</a:t>
            </a:r>
          </a:p>
          <a:p>
            <a:r>
              <a:rPr lang="en-US" sz="2800" dirty="0"/>
              <a:t>AVOID!  (User impact)</a:t>
            </a:r>
          </a:p>
          <a:p>
            <a:pPr lvl="1"/>
            <a:r>
              <a:rPr lang="en-US" sz="1600" dirty="0" err="1"/>
              <a:t>WebDav</a:t>
            </a:r>
            <a:r>
              <a:rPr lang="en-US" sz="1600" dirty="0"/>
              <a:t> does not follow redirects so Microsoft Office applications may not work against new URLs</a:t>
            </a:r>
          </a:p>
          <a:p>
            <a:pPr lvl="1"/>
            <a:r>
              <a:rPr lang="en-US" sz="1600" dirty="0"/>
              <a:t>Bookmarks to “old” URLs break </a:t>
            </a:r>
          </a:p>
          <a:p>
            <a:pPr lvl="1"/>
            <a:r>
              <a:rPr lang="en-US" sz="1600" b="1" dirty="0"/>
              <a:t>Don't use host names – use DNS alias </a:t>
            </a:r>
          </a:p>
          <a:p>
            <a:r>
              <a:rPr lang="en-US" sz="2800" dirty="0"/>
              <a:t>Stacking URL changes with upgrade can complicate experience</a:t>
            </a:r>
          </a:p>
          <a:p>
            <a:pPr lvl="1"/>
            <a:r>
              <a:rPr lang="en-US" sz="1600" dirty="0"/>
              <a:t>Recommend to do them as separate events with user noticeable time gap between</a:t>
            </a:r>
          </a:p>
          <a:p>
            <a:pPr lvl="1"/>
            <a:r>
              <a:rPr lang="en-US" sz="1600" dirty="0"/>
              <a:t>Could make users blame upgrade as cause of experience change</a:t>
            </a:r>
          </a:p>
          <a:p>
            <a:pPr lvl="1"/>
            <a:r>
              <a:rPr lang="en-US" sz="1600" dirty="0"/>
              <a:t>Shouldn’t even use different URLs in test environment</a:t>
            </a:r>
          </a:p>
          <a:p>
            <a:endParaRPr lang="en-US" sz="2800" dirty="0"/>
          </a:p>
        </p:txBody>
      </p:sp>
    </p:spTree>
    <p:extLst>
      <p:ext uri="{BB962C8B-B14F-4D97-AF65-F5344CB8AC3E}">
        <p14:creationId xmlns:p14="http://schemas.microsoft.com/office/powerpoint/2010/main" val="55591023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Choosing migration vs. upgrade</a:t>
            </a:r>
            <a:endParaRPr lang="fi-FI" dirty="0"/>
          </a:p>
        </p:txBody>
      </p:sp>
      <p:sp>
        <p:nvSpPr>
          <p:cNvPr id="3" name="Text Placeholder 2"/>
          <p:cNvSpPr>
            <a:spLocks noGrp="1"/>
          </p:cNvSpPr>
          <p:nvPr>
            <p:ph type="body" sz="quarter" idx="10"/>
          </p:nvPr>
        </p:nvSpPr>
        <p:spPr>
          <a:xfrm>
            <a:off x="274647" y="1212856"/>
            <a:ext cx="8839193" cy="5484809"/>
          </a:xfrm>
        </p:spPr>
        <p:txBody>
          <a:bodyPr>
            <a:normAutofit lnSpcReduction="10000"/>
          </a:bodyPr>
          <a:lstStyle/>
          <a:p>
            <a:r>
              <a:rPr lang="fi-FI" dirty="0" smtClean="0"/>
              <a:t>Self service migration</a:t>
            </a:r>
          </a:p>
          <a:p>
            <a:pPr lvl="1"/>
            <a:r>
              <a:rPr lang="fi-FI" dirty="0" smtClean="0"/>
              <a:t>Cut and paste</a:t>
            </a:r>
          </a:p>
          <a:p>
            <a:r>
              <a:rPr lang="fi-FI" dirty="0" smtClean="0"/>
              <a:t>System-based upgrade</a:t>
            </a:r>
          </a:p>
          <a:p>
            <a:pPr lvl="1"/>
            <a:r>
              <a:rPr lang="fi-FI" dirty="0" smtClean="0"/>
              <a:t>Database Attach</a:t>
            </a:r>
          </a:p>
          <a:p>
            <a:r>
              <a:rPr lang="fi-FI" dirty="0" smtClean="0"/>
              <a:t>Tools-based migrations</a:t>
            </a:r>
          </a:p>
          <a:p>
            <a:pPr lvl="1"/>
            <a:r>
              <a:rPr lang="fi-FI" dirty="0" smtClean="0"/>
              <a:t>Manually using tools</a:t>
            </a:r>
          </a:p>
          <a:p>
            <a:r>
              <a:rPr lang="fi-FI" dirty="0" smtClean="0"/>
              <a:t>Complex migration including custom code</a:t>
            </a:r>
          </a:p>
          <a:p>
            <a:pPr lvl="1"/>
            <a:r>
              <a:rPr lang="fi-FI" dirty="0" smtClean="0"/>
              <a:t>Invoke experts</a:t>
            </a:r>
          </a:p>
          <a:p>
            <a:r>
              <a:rPr lang="fi-FI" dirty="0" smtClean="0"/>
              <a:t>Considerations</a:t>
            </a:r>
          </a:p>
          <a:p>
            <a:pPr lvl="1"/>
            <a:r>
              <a:rPr lang="fi-FI" dirty="0" smtClean="0"/>
              <a:t>Downtime and IA transformation (migrate)</a:t>
            </a:r>
          </a:p>
          <a:p>
            <a:pPr lvl="1"/>
            <a:r>
              <a:rPr lang="fi-FI" dirty="0" smtClean="0"/>
              <a:t>Forced abandonment of ’worst’ modification practices (migrate)</a:t>
            </a:r>
          </a:p>
          <a:p>
            <a:endParaRPr lang="fi-FI" dirty="0" smtClean="0"/>
          </a:p>
        </p:txBody>
      </p:sp>
      <p:pic>
        <p:nvPicPr>
          <p:cNvPr id="7170" name="Picture 2" descr="C:\Users\kimforss\AppData\Local\Microsoft\Windows\Temporary Internet Files\Content.IE5\ZJCUNNFY\MP900439533[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79940" y="1381112"/>
            <a:ext cx="2712902" cy="1805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32857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t="-10000" b="-10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5090997"/>
          </a:xfrm>
        </p:spPr>
        <p:txBody>
          <a:bodyPr/>
          <a:lstStyle/>
          <a:p>
            <a:r>
              <a:rPr lang="en-US" sz="3300" dirty="0"/>
              <a:t>All new 2013 specific features</a:t>
            </a:r>
          </a:p>
          <a:p>
            <a:pPr lvl="1"/>
            <a:r>
              <a:rPr lang="en-US" sz="1800" dirty="0"/>
              <a:t>Upgrade SP Site to 2013 mode first</a:t>
            </a:r>
          </a:p>
          <a:p>
            <a:r>
              <a:rPr lang="en-US" sz="3300" dirty="0"/>
              <a:t>2010 Web Analytics</a:t>
            </a:r>
          </a:p>
          <a:p>
            <a:pPr lvl="1"/>
            <a:r>
              <a:rPr lang="en-US" sz="1800" dirty="0"/>
              <a:t>Existing features must be removed</a:t>
            </a:r>
          </a:p>
          <a:p>
            <a:pPr lvl="1"/>
            <a:r>
              <a:rPr lang="en-US" sz="1800" dirty="0"/>
              <a:t>New web analytics features supported only in 2013 mode</a:t>
            </a:r>
          </a:p>
          <a:p>
            <a:r>
              <a:rPr lang="en-US" sz="3300" dirty="0"/>
              <a:t>2010 Office Web Applications (WAC)</a:t>
            </a:r>
          </a:p>
          <a:p>
            <a:pPr lvl="1"/>
            <a:r>
              <a:rPr lang="en-US" sz="1800" dirty="0"/>
              <a:t>Replaced with SP2013 WAC for both 2010 and 15 mode</a:t>
            </a:r>
          </a:p>
          <a:p>
            <a:pPr lvl="1"/>
            <a:r>
              <a:rPr lang="en-US" sz="1800" dirty="0"/>
              <a:t>PowerPoint Broadcast sites must be removed</a:t>
            </a:r>
          </a:p>
          <a:p>
            <a:pPr lvl="2"/>
            <a:r>
              <a:rPr lang="en-US" sz="1800" dirty="0"/>
              <a:t>No replacement available, use </a:t>
            </a:r>
            <a:r>
              <a:rPr lang="en-US" sz="1800" dirty="0" err="1"/>
              <a:t>Lync</a:t>
            </a:r>
            <a:r>
              <a:rPr lang="en-US" sz="1800" dirty="0"/>
              <a:t> instead </a:t>
            </a:r>
          </a:p>
          <a:p>
            <a:r>
              <a:rPr lang="en-US" sz="3300" dirty="0"/>
              <a:t>Project Web Access Sites (PWA Template)</a:t>
            </a:r>
          </a:p>
          <a:p>
            <a:pPr lvl="1"/>
            <a:r>
              <a:rPr lang="en-US" sz="1800" dirty="0"/>
              <a:t>Must upgrade to 2013 mode to use</a:t>
            </a:r>
          </a:p>
          <a:p>
            <a:pPr lvl="1"/>
            <a:r>
              <a:rPr lang="en-US" sz="1800" dirty="0"/>
              <a:t>Project Sites (PWS) supported in both 2010 and 2013 mode</a:t>
            </a:r>
          </a:p>
          <a:p>
            <a:pPr lvl="1"/>
            <a:endParaRPr lang="en-US" sz="1800" dirty="0"/>
          </a:p>
        </p:txBody>
      </p:sp>
      <p:sp>
        <p:nvSpPr>
          <p:cNvPr id="2" name="Title 1"/>
          <p:cNvSpPr>
            <a:spLocks noGrp="1"/>
          </p:cNvSpPr>
          <p:nvPr>
            <p:ph type="title"/>
          </p:nvPr>
        </p:nvSpPr>
        <p:spPr/>
        <p:txBody>
          <a:bodyPr/>
          <a:lstStyle/>
          <a:p>
            <a:r>
              <a:rPr lang="en-US" dirty="0"/>
              <a:t>Unsupported in </a:t>
            </a:r>
            <a:r>
              <a:rPr lang="en-US" dirty="0" smtClean="0"/>
              <a:t>2010 mode</a:t>
            </a:r>
            <a:endParaRPr lang="en-US" dirty="0"/>
          </a:p>
        </p:txBody>
      </p:sp>
    </p:spTree>
    <p:extLst>
      <p:ext uri="{BB962C8B-B14F-4D97-AF65-F5344CB8AC3E}">
        <p14:creationId xmlns:p14="http://schemas.microsoft.com/office/powerpoint/2010/main" val="122420987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Cleanup</a:t>
            </a:r>
            <a:endParaRPr lang="en-US" dirty="0"/>
          </a:p>
        </p:txBody>
      </p:sp>
      <p:sp>
        <p:nvSpPr>
          <p:cNvPr id="5" name="Subtitle 4"/>
          <p:cNvSpPr>
            <a:spLocks noGrp="1"/>
          </p:cNvSpPr>
          <p:nvPr>
            <p:ph type="body" sz="quarter" idx="4294967295"/>
          </p:nvPr>
        </p:nvSpPr>
        <p:spPr>
          <a:xfrm>
            <a:off x="3" y="4197353"/>
            <a:ext cx="11374438" cy="724737"/>
          </a:xfrm>
        </p:spPr>
        <p:txBody>
          <a:bodyPr/>
          <a:lstStyle/>
          <a:p>
            <a:pPr marL="0" indent="0">
              <a:buNone/>
            </a:pPr>
            <a:r>
              <a:rPr lang="en-US" dirty="0" smtClean="0"/>
              <a:t> </a:t>
            </a:r>
            <a:endParaRPr lang="en-US" dirty="0"/>
          </a:p>
        </p:txBody>
      </p:sp>
    </p:spTree>
    <p:extLst>
      <p:ext uri="{BB962C8B-B14F-4D97-AF65-F5344CB8AC3E}">
        <p14:creationId xmlns:p14="http://schemas.microsoft.com/office/powerpoint/2010/main" val="352367288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Rectangle 21"/>
          <p:cNvSpPr/>
          <p:nvPr/>
        </p:nvSpPr>
        <p:spPr bwMode="auto">
          <a:xfrm>
            <a:off x="350840" y="295278"/>
            <a:ext cx="6403975" cy="3662362"/>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50" tIns="146198" rIns="182750" bIns="146198" numCol="1" spcCol="0" rtlCol="0" fromWordArt="0" anchor="t" anchorCtr="0" forceAA="0" compatLnSpc="1">
            <a:prstTxWarp prst="textNoShape">
              <a:avLst/>
            </a:prstTxWarp>
            <a:noAutofit/>
          </a:bodyPr>
          <a:lstStyle/>
          <a:p>
            <a:pPr defTabSz="931806" fontAlgn="base">
              <a:lnSpc>
                <a:spcPct val="90000"/>
              </a:lnSpc>
              <a:spcBef>
                <a:spcPct val="0"/>
              </a:spcBef>
              <a:spcAft>
                <a:spcPts val="1200"/>
              </a:spcAft>
            </a:pPr>
            <a:r>
              <a:rPr lang="en-US" sz="3900" dirty="0">
                <a:gradFill>
                  <a:gsLst>
                    <a:gs pos="0">
                      <a:srgbClr val="FFFFFF"/>
                    </a:gs>
                    <a:gs pos="100000">
                      <a:srgbClr val="FFFFFF"/>
                    </a:gs>
                  </a:gsLst>
                  <a:lin ang="5400000" scaled="0"/>
                </a:gradFill>
                <a:latin typeface="Segoe UI Light"/>
                <a:ea typeface="Segoe UI" pitchFamily="34" charset="0"/>
                <a:cs typeface="Segoe UI" pitchFamily="34" charset="0"/>
              </a:rPr>
              <a:t>Autumn is beautiful … also a time for cleanup!</a:t>
            </a:r>
          </a:p>
        </p:txBody>
      </p:sp>
    </p:spTree>
    <p:extLst>
      <p:ext uri="{BB962C8B-B14F-4D97-AF65-F5344CB8AC3E}">
        <p14:creationId xmlns:p14="http://schemas.microsoft.com/office/powerpoint/2010/main" val="182476034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4"/>
            <a:ext cx="11887200" cy="5402300"/>
          </a:xfrm>
        </p:spPr>
        <p:txBody>
          <a:bodyPr numCol="2"/>
          <a:lstStyle/>
          <a:p>
            <a:r>
              <a:rPr lang="en-US" sz="3700" dirty="0"/>
              <a:t>Prune existing 2010 farm before upgrade</a:t>
            </a:r>
          </a:p>
          <a:p>
            <a:r>
              <a:rPr lang="en-US" sz="3700" dirty="0"/>
              <a:t>Remove stale </a:t>
            </a:r>
            <a:r>
              <a:rPr lang="en-US" sz="3700" dirty="0" err="1"/>
              <a:t>SPSites</a:t>
            </a:r>
            <a:r>
              <a:rPr lang="en-US" sz="3700" dirty="0"/>
              <a:t> and </a:t>
            </a:r>
            <a:r>
              <a:rPr lang="en-US" sz="3700" dirty="0" err="1"/>
              <a:t>SPWebs</a:t>
            </a:r>
            <a:endParaRPr lang="en-US" sz="3700" dirty="0"/>
          </a:p>
          <a:p>
            <a:pPr lvl="1"/>
            <a:r>
              <a:rPr lang="en-US" sz="2000" dirty="0"/>
              <a:t>Remove-</a:t>
            </a:r>
            <a:r>
              <a:rPr lang="en-US" sz="2000" dirty="0" err="1"/>
              <a:t>SPSite</a:t>
            </a:r>
            <a:endParaRPr lang="en-US" sz="2000" dirty="0"/>
          </a:p>
          <a:p>
            <a:pPr lvl="1"/>
            <a:r>
              <a:rPr lang="en-US" sz="2000" dirty="0"/>
              <a:t>Remove-</a:t>
            </a:r>
            <a:r>
              <a:rPr lang="en-US" sz="2000" dirty="0" err="1"/>
              <a:t>SPWeb</a:t>
            </a:r>
            <a:r>
              <a:rPr lang="en-US" sz="2000" dirty="0"/>
              <a:t> </a:t>
            </a:r>
          </a:p>
          <a:p>
            <a:r>
              <a:rPr lang="en-US" sz="3700" dirty="0"/>
              <a:t>Remove unneeded versions</a:t>
            </a:r>
          </a:p>
          <a:p>
            <a:pPr lvl="1"/>
            <a:r>
              <a:rPr lang="en-US" sz="2000" dirty="0"/>
              <a:t>Primarily user driven, OM operations or </a:t>
            </a:r>
            <a:r>
              <a:rPr lang="en-US" sz="2000" dirty="0" err="1"/>
              <a:t>SiteAdmin</a:t>
            </a:r>
            <a:r>
              <a:rPr lang="en-US" sz="2000" dirty="0"/>
              <a:t> help</a:t>
            </a:r>
          </a:p>
          <a:p>
            <a:r>
              <a:rPr lang="en-US" sz="3700" dirty="0"/>
              <a:t>Cleanup templates, features, &amp; web parts</a:t>
            </a:r>
          </a:p>
          <a:p>
            <a:pPr lvl="1"/>
            <a:r>
              <a:rPr lang="en-US" sz="2000" dirty="0"/>
              <a:t>Primarily user driven, OM operations or tools help</a:t>
            </a:r>
          </a:p>
          <a:p>
            <a:r>
              <a:rPr lang="en-US" sz="3700" dirty="0"/>
              <a:t>Finish visual upgrades to 2010</a:t>
            </a:r>
          </a:p>
          <a:p>
            <a:r>
              <a:rPr lang="en-US" sz="3700" dirty="0"/>
              <a:t>Fix data issues</a:t>
            </a:r>
          </a:p>
          <a:p>
            <a:pPr lvl="1"/>
            <a:r>
              <a:rPr lang="en-US" sz="2000" dirty="0" err="1"/>
              <a:t>stsadm</a:t>
            </a:r>
            <a:r>
              <a:rPr lang="en-US" sz="2000" dirty="0"/>
              <a:t> -o </a:t>
            </a:r>
            <a:r>
              <a:rPr lang="en-US" sz="2000" dirty="0" err="1"/>
              <a:t>DatabaseRepair</a:t>
            </a:r>
            <a:r>
              <a:rPr lang="en-US" sz="2000" dirty="0"/>
              <a:t> [-</a:t>
            </a:r>
            <a:r>
              <a:rPr lang="en-US" sz="2000" dirty="0" err="1"/>
              <a:t>deletecorruption</a:t>
            </a:r>
            <a:r>
              <a:rPr lang="en-US" sz="2000" dirty="0"/>
              <a:t>]</a:t>
            </a:r>
          </a:p>
          <a:p>
            <a:pPr lvl="1"/>
            <a:r>
              <a:rPr lang="en-US" sz="2000" dirty="0" err="1"/>
              <a:t>stsadm</a:t>
            </a:r>
            <a:r>
              <a:rPr lang="en-US" sz="2000" dirty="0"/>
              <a:t> -o </a:t>
            </a:r>
            <a:r>
              <a:rPr lang="en-US" sz="2000" dirty="0" err="1"/>
              <a:t>ForceDeleteList</a:t>
            </a:r>
            <a:endParaRPr lang="en-US" sz="2000" dirty="0"/>
          </a:p>
          <a:p>
            <a:pPr lvl="1"/>
            <a:r>
              <a:rPr lang="en-US" sz="2000" dirty="0" err="1"/>
              <a:t>stsadm</a:t>
            </a:r>
            <a:r>
              <a:rPr lang="en-US" sz="2000" dirty="0"/>
              <a:t> -o </a:t>
            </a:r>
            <a:r>
              <a:rPr lang="en-US" sz="2000" dirty="0" err="1"/>
              <a:t>VariationsFixupTool</a:t>
            </a:r>
            <a:endParaRPr lang="en-US" sz="2000" dirty="0"/>
          </a:p>
          <a:p>
            <a:r>
              <a:rPr lang="en-US" sz="3600" dirty="0"/>
              <a:t>Database alignment</a:t>
            </a:r>
          </a:p>
          <a:p>
            <a:pPr lvl="1"/>
            <a:r>
              <a:rPr lang="en-US" sz="2000" dirty="0"/>
              <a:t>Move-</a:t>
            </a:r>
            <a:r>
              <a:rPr lang="en-US" sz="2000" dirty="0" err="1"/>
              <a:t>SPSite</a:t>
            </a:r>
            <a:endParaRPr lang="en-US" sz="2000" dirty="0"/>
          </a:p>
          <a:p>
            <a:endParaRPr lang="en-US" sz="3600" dirty="0"/>
          </a:p>
        </p:txBody>
      </p:sp>
      <p:sp>
        <p:nvSpPr>
          <p:cNvPr id="4" name="Title 3"/>
          <p:cNvSpPr>
            <a:spLocks noGrp="1"/>
          </p:cNvSpPr>
          <p:nvPr>
            <p:ph type="title"/>
          </p:nvPr>
        </p:nvSpPr>
        <p:spPr/>
        <p:txBody>
          <a:bodyPr/>
          <a:lstStyle/>
          <a:p>
            <a:r>
              <a:rPr lang="en-US"/>
              <a:t>SharePoint </a:t>
            </a:r>
            <a:r>
              <a:rPr lang="en-US" dirty="0"/>
              <a:t>“</a:t>
            </a:r>
            <a:r>
              <a:rPr lang="en-US"/>
              <a:t>raking” </a:t>
            </a:r>
            <a:endParaRPr lang="en-US" dirty="0"/>
          </a:p>
        </p:txBody>
      </p:sp>
    </p:spTree>
    <p:extLst>
      <p:ext uri="{BB962C8B-B14F-4D97-AF65-F5344CB8AC3E}">
        <p14:creationId xmlns:p14="http://schemas.microsoft.com/office/powerpoint/2010/main" val="275697415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6065836" y="1212854"/>
            <a:ext cx="6096001" cy="5332411"/>
          </a:xfrm>
        </p:spPr>
        <p:txBody>
          <a:bodyPr>
            <a:normAutofit fontScale="70000" lnSpcReduction="20000"/>
          </a:bodyPr>
          <a:lstStyle/>
          <a:p>
            <a:pPr marL="291256" indent="-291256"/>
            <a:r>
              <a:rPr lang="en-US" b="1" dirty="0">
                <a:solidFill>
                  <a:srgbClr val="44697D"/>
                </a:solidFill>
                <a:latin typeface="Segoe UI Light" pitchFamily="34" charset="0"/>
                <a:cs typeface="Segoe UI Light" pitchFamily="34" charset="0"/>
              </a:rPr>
              <a:t>SharePoint BU at </a:t>
            </a:r>
            <a:r>
              <a:rPr lang="en-US" b="1" dirty="0" smtClean="0">
                <a:solidFill>
                  <a:srgbClr val="44697D"/>
                </a:solidFill>
                <a:latin typeface="Segoe UI Light" pitchFamily="34" charset="0"/>
                <a:cs typeface="Segoe UI Light" pitchFamily="34" charset="0"/>
              </a:rPr>
              <a:t>Dell Software</a:t>
            </a:r>
            <a:endParaRPr lang="en-US" b="1" dirty="0">
              <a:solidFill>
                <a:srgbClr val="44697D"/>
              </a:solidFill>
              <a:latin typeface="Segoe UI Light" pitchFamily="34" charset="0"/>
              <a:cs typeface="Segoe UI Light" pitchFamily="34" charset="0"/>
            </a:endParaRPr>
          </a:p>
          <a:p>
            <a:pPr marL="291256" indent="-291256"/>
            <a:r>
              <a:rPr lang="en-US" dirty="0">
                <a:solidFill>
                  <a:srgbClr val="44697D"/>
                </a:solidFill>
                <a:latin typeface="Segoe UI Light" pitchFamily="34" charset="0"/>
                <a:cs typeface="Segoe UI Light" pitchFamily="34" charset="0"/>
              </a:rPr>
              <a:t>10+ years with SharePoint</a:t>
            </a:r>
          </a:p>
          <a:p>
            <a:pPr marL="291256" indent="-291256"/>
            <a:r>
              <a:rPr lang="en-US" dirty="0">
                <a:solidFill>
                  <a:srgbClr val="44697D"/>
                </a:solidFill>
                <a:latin typeface="Segoe UI Light" pitchFamily="34" charset="0"/>
                <a:cs typeface="Segoe UI Light" pitchFamily="34" charset="0"/>
              </a:rPr>
              <a:t>20 years consulting (led KMA SharePoint practice) and financial services technology (Santander, John Hancock/Manulife, GMO, State Street)</a:t>
            </a:r>
          </a:p>
          <a:p>
            <a:pPr marL="291256" indent="-291256"/>
            <a:r>
              <a:rPr lang="en-US" dirty="0" smtClean="0">
                <a:solidFill>
                  <a:srgbClr val="44697D"/>
                </a:solidFill>
                <a:latin typeface="Segoe UI Light" pitchFamily="34" charset="0"/>
                <a:cs typeface="Segoe UI Light" pitchFamily="34" charset="0"/>
              </a:rPr>
              <a:t>MBA </a:t>
            </a:r>
            <a:r>
              <a:rPr lang="en-US" dirty="0">
                <a:solidFill>
                  <a:srgbClr val="44697D"/>
                </a:solidFill>
                <a:latin typeface="Segoe UI Light" pitchFamily="34" charset="0"/>
                <a:cs typeface="Segoe UI Light" pitchFamily="34" charset="0"/>
              </a:rPr>
              <a:t>from Boston College </a:t>
            </a:r>
          </a:p>
          <a:p>
            <a:pPr marL="291256" indent="-291256"/>
            <a:r>
              <a:rPr lang="en-US" dirty="0">
                <a:solidFill>
                  <a:srgbClr val="44697D"/>
                </a:solidFill>
                <a:latin typeface="Segoe UI Light" pitchFamily="34" charset="0"/>
                <a:cs typeface="Segoe UI Light" pitchFamily="34" charset="0"/>
              </a:rPr>
              <a:t>Write and speak often on Microsoft </a:t>
            </a:r>
            <a:r>
              <a:rPr lang="en-US" dirty="0" smtClean="0">
                <a:solidFill>
                  <a:srgbClr val="44697D"/>
                </a:solidFill>
                <a:latin typeface="Segoe UI Light" pitchFamily="34" charset="0"/>
                <a:cs typeface="Segoe UI Light" pitchFamily="34" charset="0"/>
              </a:rPr>
              <a:t>technologies </a:t>
            </a:r>
            <a:r>
              <a:rPr lang="en-US" dirty="0">
                <a:solidFill>
                  <a:srgbClr val="44697D"/>
                </a:solidFill>
                <a:latin typeface="Segoe UI Light" pitchFamily="34" charset="0"/>
                <a:cs typeface="Segoe UI Light" pitchFamily="34" charset="0"/>
              </a:rPr>
              <a:t>(blogs &amp; books) </a:t>
            </a:r>
          </a:p>
          <a:p>
            <a:pPr marL="291256" indent="-291256"/>
            <a:r>
              <a:rPr lang="en-US" dirty="0">
                <a:solidFill>
                  <a:srgbClr val="44697D"/>
                </a:solidFill>
                <a:latin typeface="Segoe UI Light" pitchFamily="34" charset="0"/>
                <a:cs typeface="Segoe UI Light" pitchFamily="34" charset="0"/>
              </a:rPr>
              <a:t>MCSE MCTS MSA MVTSP MCC</a:t>
            </a:r>
          </a:p>
          <a:p>
            <a:pPr marL="291256" indent="-291256"/>
            <a:r>
              <a:rPr lang="en-US" dirty="0">
                <a:solidFill>
                  <a:srgbClr val="44697D"/>
                </a:solidFill>
                <a:latin typeface="Segoe UI Light" pitchFamily="34" charset="0"/>
                <a:cs typeface="Segoe UI Light" pitchFamily="34" charset="0"/>
              </a:rPr>
              <a:t>Hiking, cooking, playing guitar, colonial history, photography</a:t>
            </a:r>
          </a:p>
          <a:p>
            <a:pPr marL="291256" indent="-291256"/>
            <a:r>
              <a:rPr lang="en-US" dirty="0">
                <a:solidFill>
                  <a:srgbClr val="44697D"/>
                </a:solidFill>
                <a:latin typeface="Segoe UI Light" pitchFamily="34" charset="0"/>
                <a:cs typeface="Segoe UI Light" pitchFamily="34" charset="0"/>
              </a:rPr>
              <a:t>My family: Hayley, three kids (17, 8, 5) and my dog </a:t>
            </a:r>
            <a:r>
              <a:rPr lang="en-US" dirty="0" smtClean="0">
                <a:solidFill>
                  <a:srgbClr val="44697D"/>
                </a:solidFill>
                <a:latin typeface="Segoe UI Light" pitchFamily="34" charset="0"/>
                <a:cs typeface="Segoe UI Light" pitchFamily="34" charset="0"/>
              </a:rPr>
              <a:t>Stan</a:t>
            </a:r>
          </a:p>
          <a:p>
            <a:pPr marL="291256" indent="-291256"/>
            <a:r>
              <a:rPr lang="en-US" dirty="0" smtClean="0">
                <a:solidFill>
                  <a:srgbClr val="44697D"/>
                </a:solidFill>
                <a:latin typeface="Segoe UI Light" pitchFamily="34" charset="0"/>
                <a:cs typeface="Segoe UI Light" pitchFamily="34" charset="0"/>
              </a:rPr>
              <a:t>@cmcnulty2000</a:t>
            </a:r>
            <a:endParaRPr lang="en-US" dirty="0">
              <a:solidFill>
                <a:srgbClr val="44697D"/>
              </a:solidFill>
              <a:latin typeface="Segoe UI Light" pitchFamily="34" charset="0"/>
              <a:cs typeface="Segoe UI Light" pitchFamily="34" charset="0"/>
            </a:endParaRPr>
          </a:p>
        </p:txBody>
      </p:sp>
      <p:sp>
        <p:nvSpPr>
          <p:cNvPr id="2" name="Title 1"/>
          <p:cNvSpPr>
            <a:spLocks noGrp="1"/>
          </p:cNvSpPr>
          <p:nvPr>
            <p:ph type="title"/>
          </p:nvPr>
        </p:nvSpPr>
        <p:spPr>
          <a:xfrm>
            <a:off x="5989640" y="295281"/>
            <a:ext cx="6174568" cy="917575"/>
          </a:xfrm>
        </p:spPr>
        <p:txBody>
          <a:bodyPr/>
          <a:lstStyle/>
          <a:p>
            <a:r>
              <a:rPr lang="en-US" dirty="0" smtClean="0">
                <a:latin typeface="Segoe UI Light" pitchFamily="34" charset="0"/>
                <a:cs typeface="Segoe UI Light" pitchFamily="34" charset="0"/>
              </a:rPr>
              <a:t>Chris McNulty</a:t>
            </a:r>
            <a:endParaRPr lang="en-US" dirty="0">
              <a:latin typeface="Segoe UI Light" pitchFamily="34" charset="0"/>
              <a:cs typeface="Segoe UI Light" pitchFamily="34" charset="0"/>
            </a:endParaRPr>
          </a:p>
        </p:txBody>
      </p:sp>
    </p:spTree>
    <p:extLst>
      <p:ext uri="{BB962C8B-B14F-4D97-AF65-F5344CB8AC3E}">
        <p14:creationId xmlns:p14="http://schemas.microsoft.com/office/powerpoint/2010/main" val="257722525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2206075"/>
          </a:xfrm>
        </p:spPr>
        <p:txBody>
          <a:bodyPr/>
          <a:lstStyle/>
          <a:p>
            <a:r>
              <a:rPr lang="en-US" dirty="0" smtClean="0"/>
              <a:t>PowerPoint Broadcast Sites</a:t>
            </a:r>
          </a:p>
          <a:p>
            <a:r>
              <a:rPr lang="en-US" dirty="0" smtClean="0"/>
              <a:t>Power Pivot v1</a:t>
            </a:r>
          </a:p>
          <a:p>
            <a:pPr lvl="1"/>
            <a:r>
              <a:rPr lang="en-US" dirty="0" smtClean="0"/>
              <a:t>2013 Default is v2</a:t>
            </a:r>
          </a:p>
          <a:p>
            <a:pPr lvl="1"/>
            <a:r>
              <a:rPr lang="en-US" dirty="0" smtClean="0"/>
              <a:t>Upgrade in advance or prune and migrate the models</a:t>
            </a:r>
          </a:p>
        </p:txBody>
      </p:sp>
      <p:sp>
        <p:nvSpPr>
          <p:cNvPr id="2" name="Title 1"/>
          <p:cNvSpPr>
            <a:spLocks noGrp="1"/>
          </p:cNvSpPr>
          <p:nvPr>
            <p:ph type="title"/>
          </p:nvPr>
        </p:nvSpPr>
        <p:spPr/>
        <p:txBody>
          <a:bodyPr/>
          <a:lstStyle/>
          <a:p>
            <a:r>
              <a:rPr lang="en-US" dirty="0"/>
              <a:t>Site collection end </a:t>
            </a:r>
            <a:r>
              <a:rPr lang="en-US" dirty="0" smtClean="0"/>
              <a:t>of life</a:t>
            </a:r>
            <a:endParaRPr lang="en-US" dirty="0"/>
          </a:p>
        </p:txBody>
      </p:sp>
    </p:spTree>
    <p:extLst>
      <p:ext uri="{BB962C8B-B14F-4D97-AF65-F5344CB8AC3E}">
        <p14:creationId xmlns:p14="http://schemas.microsoft.com/office/powerpoint/2010/main" val="117653993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Claims Conversion PowerShell (S. </a:t>
            </a:r>
            <a:r>
              <a:rPr lang="en-US" dirty="0" err="1" smtClean="0"/>
              <a:t>Peschka</a:t>
            </a:r>
            <a:r>
              <a:rPr lang="en-US" dirty="0" smtClean="0"/>
              <a:t>)</a:t>
            </a:r>
            <a:endParaRPr lang="en-US" dirty="0"/>
          </a:p>
        </p:txBody>
      </p:sp>
      <p:sp>
        <p:nvSpPr>
          <p:cNvPr id="5" name="Text Placeholder 4"/>
          <p:cNvSpPr>
            <a:spLocks noGrp="1"/>
          </p:cNvSpPr>
          <p:nvPr>
            <p:ph type="body" sz="quarter" idx="10"/>
          </p:nvPr>
        </p:nvSpPr>
        <p:spPr>
          <a:xfrm>
            <a:off x="274645" y="1221162"/>
            <a:ext cx="11887199" cy="5119100"/>
          </a:xfrm>
        </p:spPr>
        <p:txBody>
          <a:bodyPr/>
          <a:lstStyle/>
          <a:p>
            <a:r>
              <a:rPr lang="en-US" sz="1200" dirty="0"/>
              <a:t>Add-</a:t>
            </a:r>
            <a:r>
              <a:rPr lang="en-US" sz="1200" dirty="0" err="1"/>
              <a:t>PSSnapIn</a:t>
            </a:r>
            <a:r>
              <a:rPr lang="en-US" sz="1200" dirty="0"/>
              <a:t> </a:t>
            </a:r>
            <a:r>
              <a:rPr lang="en-US" sz="1200" dirty="0" err="1"/>
              <a:t>Microsoft.SharePoint.PowerShell</a:t>
            </a:r>
            <a:r>
              <a:rPr lang="en-US" sz="1200" dirty="0"/>
              <a:t> -</a:t>
            </a:r>
            <a:r>
              <a:rPr lang="en-US" sz="1200" dirty="0" err="1"/>
              <a:t>ErrorAction</a:t>
            </a:r>
            <a:r>
              <a:rPr lang="en-US" sz="1200" dirty="0"/>
              <a:t> </a:t>
            </a:r>
            <a:r>
              <a:rPr lang="en-US" sz="1200" dirty="0" err="1"/>
              <a:t>SilentlyContinue</a:t>
            </a:r>
            <a:endParaRPr lang="en-US" sz="1200" dirty="0"/>
          </a:p>
          <a:p>
            <a:r>
              <a:rPr lang="en-US" sz="1200" dirty="0"/>
              <a:t>$</a:t>
            </a:r>
            <a:r>
              <a:rPr lang="en-US" sz="1200" dirty="0" err="1"/>
              <a:t>WebAppName</a:t>
            </a:r>
            <a:r>
              <a:rPr lang="en-US" sz="1200" dirty="0"/>
              <a:t> = "http://SPC1"</a:t>
            </a:r>
          </a:p>
          <a:p>
            <a:endParaRPr lang="en-US" sz="1200" dirty="0"/>
          </a:p>
          <a:p>
            <a:r>
              <a:rPr lang="en-US" sz="1200" dirty="0"/>
              <a:t>#THIS SHOULD BE THE ACCOUNT THAT IS RUNNING THIS SCRIPT, WHO SHOULD ALSO BE A LOCAL ADMIN</a:t>
            </a:r>
          </a:p>
          <a:p>
            <a:r>
              <a:rPr lang="en-US" sz="1200" dirty="0"/>
              <a:t>$account = "qwpba13\Administrator"</a:t>
            </a:r>
          </a:p>
          <a:p>
            <a:r>
              <a:rPr lang="en-US" sz="1200" dirty="0"/>
              <a:t>$</a:t>
            </a:r>
            <a:r>
              <a:rPr lang="en-US" sz="1200" dirty="0" err="1"/>
              <a:t>wa</a:t>
            </a:r>
            <a:r>
              <a:rPr lang="en-US" sz="1200" dirty="0"/>
              <a:t> = get-</a:t>
            </a:r>
            <a:r>
              <a:rPr lang="en-US" sz="1200" dirty="0" err="1"/>
              <a:t>SPWebApplication</a:t>
            </a:r>
            <a:r>
              <a:rPr lang="en-US" sz="1200" dirty="0"/>
              <a:t> $</a:t>
            </a:r>
            <a:r>
              <a:rPr lang="en-US" sz="1200" dirty="0" err="1"/>
              <a:t>WebAppName</a:t>
            </a:r>
            <a:endParaRPr lang="en-US" sz="1200" dirty="0"/>
          </a:p>
          <a:p>
            <a:endParaRPr lang="en-US" sz="1200" dirty="0"/>
          </a:p>
          <a:p>
            <a:r>
              <a:rPr lang="en-US" sz="1200" dirty="0"/>
              <a:t>Set-</a:t>
            </a:r>
            <a:r>
              <a:rPr lang="en-US" sz="1200" dirty="0" err="1"/>
              <a:t>SPwebApplication</a:t>
            </a:r>
            <a:r>
              <a:rPr lang="en-US" sz="1200" dirty="0"/>
              <a:t> $</a:t>
            </a:r>
            <a:r>
              <a:rPr lang="en-US" sz="1200" dirty="0" err="1"/>
              <a:t>wa</a:t>
            </a:r>
            <a:r>
              <a:rPr lang="en-US" sz="1200" dirty="0"/>
              <a:t> -</a:t>
            </a:r>
            <a:r>
              <a:rPr lang="en-US" sz="1200" dirty="0" err="1"/>
              <a:t>AuthenticationProvider</a:t>
            </a:r>
            <a:r>
              <a:rPr lang="en-US" sz="1200" dirty="0"/>
              <a:t> (New-</a:t>
            </a:r>
            <a:r>
              <a:rPr lang="en-US" sz="1200" dirty="0" err="1"/>
              <a:t>SPAuthenticationProvider</a:t>
            </a:r>
            <a:r>
              <a:rPr lang="en-US" sz="1200" dirty="0"/>
              <a:t>) -Zone Default</a:t>
            </a:r>
          </a:p>
          <a:p>
            <a:r>
              <a:rPr lang="en-US" sz="1200" dirty="0"/>
              <a:t># this will prompt about migration, CLICK YES and continue</a:t>
            </a:r>
          </a:p>
          <a:p>
            <a:endParaRPr lang="en-US" sz="1200" dirty="0"/>
          </a:p>
          <a:p>
            <a:r>
              <a:rPr lang="en-US" sz="1200" dirty="0"/>
              <a:t>#This step will set the admin for the site </a:t>
            </a:r>
          </a:p>
          <a:p>
            <a:r>
              <a:rPr lang="en-US" sz="1200" dirty="0"/>
              <a:t>$</a:t>
            </a:r>
            <a:r>
              <a:rPr lang="en-US" sz="1200" dirty="0" err="1"/>
              <a:t>wa</a:t>
            </a:r>
            <a:r>
              <a:rPr lang="en-US" sz="1200" dirty="0"/>
              <a:t> = get-</a:t>
            </a:r>
            <a:r>
              <a:rPr lang="en-US" sz="1200" dirty="0" err="1"/>
              <a:t>SPWebApplication</a:t>
            </a:r>
            <a:r>
              <a:rPr lang="en-US" sz="1200" dirty="0"/>
              <a:t> $</a:t>
            </a:r>
            <a:r>
              <a:rPr lang="en-US" sz="1200" dirty="0" err="1"/>
              <a:t>WebAppName</a:t>
            </a:r>
            <a:endParaRPr lang="en-US" sz="1200" dirty="0"/>
          </a:p>
          <a:p>
            <a:r>
              <a:rPr lang="en-US" sz="1200" dirty="0"/>
              <a:t>$account = (New-</a:t>
            </a:r>
            <a:r>
              <a:rPr lang="en-US" sz="1200" dirty="0" err="1"/>
              <a:t>SPClaimsPrincipal</a:t>
            </a:r>
            <a:r>
              <a:rPr lang="en-US" sz="1200" dirty="0"/>
              <a:t> -identity $account -</a:t>
            </a:r>
            <a:r>
              <a:rPr lang="en-US" sz="1200" dirty="0" err="1"/>
              <a:t>identitytype</a:t>
            </a:r>
            <a:r>
              <a:rPr lang="en-US" sz="1200" dirty="0"/>
              <a:t> 1).</a:t>
            </a:r>
            <a:r>
              <a:rPr lang="en-US" sz="1200" dirty="0" err="1"/>
              <a:t>ToEncodedString</a:t>
            </a:r>
            <a:r>
              <a:rPr lang="en-US" sz="1200" dirty="0"/>
              <a:t>()</a:t>
            </a:r>
          </a:p>
          <a:p>
            <a:endParaRPr lang="en-US" sz="1200" dirty="0"/>
          </a:p>
          <a:p>
            <a:r>
              <a:rPr lang="en-US" sz="1200" dirty="0"/>
              <a:t>#Once the user is added as admin, we need to set the policy so it can have the right access</a:t>
            </a:r>
          </a:p>
          <a:p>
            <a:r>
              <a:rPr lang="en-US" sz="1200" dirty="0"/>
              <a:t>$</a:t>
            </a:r>
            <a:r>
              <a:rPr lang="en-US" sz="1200" dirty="0" err="1"/>
              <a:t>zp</a:t>
            </a:r>
            <a:r>
              <a:rPr lang="en-US" sz="1200" dirty="0"/>
              <a:t> = $</a:t>
            </a:r>
            <a:r>
              <a:rPr lang="en-US" sz="1200" dirty="0" err="1"/>
              <a:t>wa.ZonePolicies</a:t>
            </a:r>
            <a:r>
              <a:rPr lang="en-US" sz="1200" dirty="0"/>
              <a:t>("Default")</a:t>
            </a:r>
          </a:p>
          <a:p>
            <a:r>
              <a:rPr lang="en-US" sz="1200" dirty="0"/>
              <a:t>$p = $</a:t>
            </a:r>
            <a:r>
              <a:rPr lang="en-US" sz="1200" dirty="0" err="1"/>
              <a:t>zp.Add</a:t>
            </a:r>
            <a:r>
              <a:rPr lang="en-US" sz="1200" dirty="0"/>
              <a:t>($account,"</a:t>
            </a:r>
            <a:r>
              <a:rPr lang="en-US" sz="1200" dirty="0" err="1"/>
              <a:t>PSPolicy</a:t>
            </a:r>
            <a:r>
              <a:rPr lang="en-US" sz="1200" dirty="0"/>
              <a:t>")</a:t>
            </a:r>
          </a:p>
          <a:p>
            <a:r>
              <a:rPr lang="en-US" sz="1200" dirty="0"/>
              <a:t>$fc=$</a:t>
            </a:r>
            <a:r>
              <a:rPr lang="en-US" sz="1200" dirty="0" err="1"/>
              <a:t>wa.PolicyRoles.GetSpecialRole</a:t>
            </a:r>
            <a:r>
              <a:rPr lang="en-US" sz="1200" dirty="0"/>
              <a:t>("</a:t>
            </a:r>
            <a:r>
              <a:rPr lang="en-US" sz="1200" dirty="0" err="1"/>
              <a:t>FullControl</a:t>
            </a:r>
            <a:r>
              <a:rPr lang="en-US" sz="1200" dirty="0"/>
              <a:t>")</a:t>
            </a:r>
          </a:p>
          <a:p>
            <a:r>
              <a:rPr lang="en-US" sz="1200" dirty="0"/>
              <a:t>$</a:t>
            </a:r>
            <a:r>
              <a:rPr lang="en-US" sz="1200" dirty="0" err="1"/>
              <a:t>p.PolicyRoleBindings.Add</a:t>
            </a:r>
            <a:r>
              <a:rPr lang="en-US" sz="1200" dirty="0"/>
              <a:t>($fc)</a:t>
            </a:r>
          </a:p>
          <a:p>
            <a:r>
              <a:rPr lang="en-US" sz="1200" dirty="0"/>
              <a:t>$</a:t>
            </a:r>
            <a:r>
              <a:rPr lang="en-US" sz="1200" dirty="0" err="1"/>
              <a:t>wa.Update</a:t>
            </a:r>
            <a:r>
              <a:rPr lang="en-US" sz="1200" dirty="0"/>
              <a:t>()</a:t>
            </a:r>
          </a:p>
          <a:p>
            <a:endParaRPr lang="en-US" sz="1200" dirty="0"/>
          </a:p>
          <a:p>
            <a:r>
              <a:rPr lang="en-US" sz="1200" dirty="0"/>
              <a:t>#Final step is to trigger the user migration process</a:t>
            </a:r>
          </a:p>
          <a:p>
            <a:r>
              <a:rPr lang="en-US" sz="1200" dirty="0"/>
              <a:t>$</a:t>
            </a:r>
            <a:r>
              <a:rPr lang="en-US" sz="1200" dirty="0" err="1"/>
              <a:t>wa</a:t>
            </a:r>
            <a:r>
              <a:rPr lang="en-US" sz="1200" dirty="0"/>
              <a:t> = get-</a:t>
            </a:r>
            <a:r>
              <a:rPr lang="en-US" sz="1200" dirty="0" err="1"/>
              <a:t>SPWebApplication</a:t>
            </a:r>
            <a:r>
              <a:rPr lang="en-US" sz="1200" dirty="0"/>
              <a:t> $</a:t>
            </a:r>
            <a:r>
              <a:rPr lang="en-US" sz="1200" dirty="0" err="1"/>
              <a:t>WebAppName</a:t>
            </a:r>
            <a:endParaRPr lang="en-US" sz="1200" dirty="0"/>
          </a:p>
          <a:p>
            <a:r>
              <a:rPr lang="en-US" sz="1200" dirty="0"/>
              <a:t>$</a:t>
            </a:r>
            <a:r>
              <a:rPr lang="en-US" sz="1200" dirty="0" err="1"/>
              <a:t>wa.MigrateUsers</a:t>
            </a:r>
            <a:r>
              <a:rPr lang="en-US" sz="1200" dirty="0"/>
              <a:t>($true)</a:t>
            </a:r>
          </a:p>
        </p:txBody>
      </p:sp>
    </p:spTree>
    <p:extLst>
      <p:ext uri="{BB962C8B-B14F-4D97-AF65-F5344CB8AC3E}">
        <p14:creationId xmlns:p14="http://schemas.microsoft.com/office/powerpoint/2010/main" val="3752174087"/>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Migration preparation in SharePoint 2010</a:t>
            </a:r>
            <a:endParaRPr lang="en-US" dirty="0"/>
          </a:p>
        </p:txBody>
      </p:sp>
      <p:sp>
        <p:nvSpPr>
          <p:cNvPr id="3" name="Text Placeholder 2"/>
          <p:cNvSpPr>
            <a:spLocks noGrp="1"/>
          </p:cNvSpPr>
          <p:nvPr>
            <p:ph type="body" sz="quarter" idx="12"/>
          </p:nvPr>
        </p:nvSpPr>
        <p:spPr/>
        <p:txBody>
          <a:bodyPr/>
          <a:lstStyle/>
          <a:p>
            <a:r>
              <a:rPr lang="en-US" dirty="0" smtClean="0"/>
              <a:t>Chris McNulty</a:t>
            </a:r>
            <a:endParaRPr lang="en-US" dirty="0"/>
          </a:p>
        </p:txBody>
      </p:sp>
    </p:spTree>
    <p:extLst>
      <p:ext uri="{BB962C8B-B14F-4D97-AF65-F5344CB8AC3E}">
        <p14:creationId xmlns:p14="http://schemas.microsoft.com/office/powerpoint/2010/main" val="419650268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Implement </a:t>
            </a:r>
            <a:r>
              <a:rPr lang="en-US" smtClean="0"/>
              <a:t>upgrade</a:t>
            </a:r>
            <a:endParaRPr lang="en-US" dirty="0"/>
          </a:p>
        </p:txBody>
      </p:sp>
    </p:spTree>
    <p:extLst>
      <p:ext uri="{BB962C8B-B14F-4D97-AF65-F5344CB8AC3E}">
        <p14:creationId xmlns:p14="http://schemas.microsoft.com/office/powerpoint/2010/main" val="291090143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34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Rectangle 13"/>
          <p:cNvSpPr/>
          <p:nvPr/>
        </p:nvSpPr>
        <p:spPr>
          <a:xfrm>
            <a:off x="367725" y="1058863"/>
            <a:ext cx="5774312" cy="627775"/>
          </a:xfrm>
          <a:prstGeom prst="rect">
            <a:avLst/>
          </a:prstGeom>
        </p:spPr>
        <p:txBody>
          <a:bodyPr wrap="none" lIns="124289" tIns="62144" rIns="124289" bIns="62144">
            <a:spAutoFit/>
          </a:bodyPr>
          <a:lstStyle/>
          <a:p>
            <a:pPr defTabSz="1243060" fontAlgn="base">
              <a:spcBef>
                <a:spcPct val="0"/>
              </a:spcBef>
              <a:spcAft>
                <a:spcPct val="0"/>
              </a:spcAft>
            </a:pPr>
            <a:r>
              <a:rPr lang="en-US" sz="3300" dirty="0">
                <a:solidFill>
                  <a:srgbClr val="444444"/>
                </a:solidFill>
                <a:latin typeface="Segoe UI Light" pitchFamily="34" charset="0"/>
                <a:cs typeface="Segoe UI Light" pitchFamily="34" charset="0"/>
              </a:rPr>
              <a:t>Only one in-the-box technique!</a:t>
            </a:r>
          </a:p>
        </p:txBody>
      </p:sp>
      <p:sp>
        <p:nvSpPr>
          <p:cNvPr id="3" name="Content Placeholder 2"/>
          <p:cNvSpPr>
            <a:spLocks noGrp="1"/>
          </p:cNvSpPr>
          <p:nvPr>
            <p:ph type="body" sz="quarter" idx="10"/>
          </p:nvPr>
        </p:nvSpPr>
        <p:spPr>
          <a:xfrm>
            <a:off x="274637" y="1686636"/>
            <a:ext cx="9906000" cy="5090548"/>
          </a:xfrm>
        </p:spPr>
        <p:txBody>
          <a:bodyPr/>
          <a:lstStyle/>
          <a:p>
            <a:r>
              <a:rPr lang="en-US" sz="2800" dirty="0">
                <a:latin typeface="Segoe UI Light" pitchFamily="34" charset="0"/>
                <a:cs typeface="Segoe UI Light" pitchFamily="34" charset="0"/>
              </a:rPr>
              <a:t>Upgrade 2010 Web App in advance</a:t>
            </a:r>
            <a:endParaRPr lang="en-US" sz="2000" dirty="0">
              <a:latin typeface="Segoe UI Light" pitchFamily="34" charset="0"/>
              <a:cs typeface="Segoe UI Light" pitchFamily="34" charset="0"/>
            </a:endParaRPr>
          </a:p>
          <a:p>
            <a:pPr lvl="1"/>
            <a:r>
              <a:rPr lang="en-US" sz="2000" dirty="0">
                <a:latin typeface="Museo Sans For Dell" panose="02000000000000000000" pitchFamily="2" charset="0"/>
                <a:cs typeface="Courier New" pitchFamily="49" charset="0"/>
              </a:rPr>
              <a:t>Convert-</a:t>
            </a:r>
            <a:r>
              <a:rPr lang="en-US" sz="2000" dirty="0" err="1">
                <a:latin typeface="Museo Sans For Dell" panose="02000000000000000000" pitchFamily="2" charset="0"/>
                <a:cs typeface="Courier New" pitchFamily="49" charset="0"/>
              </a:rPr>
              <a:t>SPWebApplication</a:t>
            </a:r>
            <a:r>
              <a:rPr lang="en-US" sz="2000" dirty="0">
                <a:latin typeface="Museo Sans For Dell" panose="02000000000000000000" pitchFamily="2" charset="0"/>
                <a:cs typeface="Courier New" pitchFamily="49" charset="0"/>
              </a:rPr>
              <a:t> or PowerShell!</a:t>
            </a:r>
          </a:p>
          <a:p>
            <a:r>
              <a:rPr lang="en-US" sz="2800" dirty="0">
                <a:latin typeface="Segoe UI Light" pitchFamily="34" charset="0"/>
                <a:cs typeface="Segoe UI Light" pitchFamily="34" charset="0"/>
              </a:rPr>
              <a:t>Build a new, clean SharePoint 2013 farm</a:t>
            </a:r>
          </a:p>
          <a:p>
            <a:r>
              <a:rPr lang="en-US" sz="2800" dirty="0">
                <a:latin typeface="Segoe UI Light" pitchFamily="34" charset="0"/>
                <a:cs typeface="Segoe UI Light" pitchFamily="34" charset="0"/>
              </a:rPr>
              <a:t>Pre-position required solutions at 2013 target</a:t>
            </a:r>
          </a:p>
          <a:p>
            <a:r>
              <a:rPr lang="en-US" sz="2800" dirty="0">
                <a:latin typeface="Segoe UI Light" pitchFamily="34" charset="0"/>
                <a:cs typeface="Segoe UI Light" pitchFamily="34" charset="0"/>
              </a:rPr>
              <a:t>Copy/attach/upgrade Managed Metadata and other SSAs</a:t>
            </a:r>
          </a:p>
          <a:p>
            <a:r>
              <a:rPr lang="en-US" sz="2800" dirty="0">
                <a:latin typeface="Segoe UI Light" pitchFamily="34" charset="0"/>
                <a:cs typeface="Segoe UI Light" pitchFamily="34" charset="0"/>
              </a:rPr>
              <a:t>New web application</a:t>
            </a:r>
            <a:endParaRPr lang="en-US" sz="2000" dirty="0">
              <a:latin typeface="Segoe UI Light" pitchFamily="34" charset="0"/>
              <a:cs typeface="Segoe UI Light" pitchFamily="34" charset="0"/>
            </a:endParaRPr>
          </a:p>
          <a:p>
            <a:r>
              <a:rPr lang="en-US" sz="2800" dirty="0">
                <a:latin typeface="Segoe UI Light" pitchFamily="34" charset="0"/>
                <a:cs typeface="Segoe UI Light" pitchFamily="34" charset="0"/>
              </a:rPr>
              <a:t>Attach Source Content Databases</a:t>
            </a:r>
          </a:p>
          <a:p>
            <a:r>
              <a:rPr lang="en-US" sz="2800" dirty="0">
                <a:latin typeface="Segoe UI Light" pitchFamily="34" charset="0"/>
                <a:cs typeface="Segoe UI Light" pitchFamily="34" charset="0"/>
              </a:rPr>
              <a:t>Evaluation SC Upgrade</a:t>
            </a:r>
          </a:p>
          <a:p>
            <a:r>
              <a:rPr lang="en-US" sz="2800" dirty="0">
                <a:latin typeface="Segoe UI Light" pitchFamily="34" charset="0"/>
                <a:cs typeface="Segoe UI Light" pitchFamily="34" charset="0"/>
              </a:rPr>
              <a:t>Final Site Collection Upgrade</a:t>
            </a:r>
            <a:endParaRPr lang="en-US" sz="2000" dirty="0">
              <a:latin typeface="Segoe UI Light" pitchFamily="34" charset="0"/>
              <a:cs typeface="Segoe UI Light" pitchFamily="34" charset="0"/>
            </a:endParaRPr>
          </a:p>
          <a:p>
            <a:r>
              <a:rPr lang="en-US" sz="2800" b="1" dirty="0">
                <a:latin typeface="Segoe UI Light" pitchFamily="34" charset="0"/>
                <a:cs typeface="Segoe UI Light" pitchFamily="34" charset="0"/>
              </a:rPr>
              <a:t>Content migration still supported via code and third-party tools (hint)</a:t>
            </a:r>
            <a:endParaRPr lang="en-US" sz="2000" b="1" dirty="0">
              <a:latin typeface="Segoe UI Light" pitchFamily="34" charset="0"/>
              <a:cs typeface="Segoe UI Light" pitchFamily="34" charset="0"/>
            </a:endParaRPr>
          </a:p>
        </p:txBody>
      </p:sp>
      <p:sp>
        <p:nvSpPr>
          <p:cNvPr id="2" name="Title 1"/>
          <p:cNvSpPr>
            <a:spLocks noGrp="1"/>
          </p:cNvSpPr>
          <p:nvPr>
            <p:ph type="title"/>
          </p:nvPr>
        </p:nvSpPr>
        <p:spPr>
          <a:xfrm>
            <a:off x="274641" y="295281"/>
            <a:ext cx="9067796" cy="915984"/>
          </a:xfrm>
        </p:spPr>
        <p:txBody>
          <a:bodyPr/>
          <a:lstStyle/>
          <a:p>
            <a:r>
              <a:rPr lang="en-US">
                <a:latin typeface="Segoe UI Light" pitchFamily="34" charset="0"/>
                <a:cs typeface="Segoe UI Light" pitchFamily="34" charset="0"/>
              </a:rPr>
              <a:t>Upgrade </a:t>
            </a:r>
            <a:r>
              <a:rPr lang="en-US" smtClean="0">
                <a:latin typeface="Segoe UI Light" pitchFamily="34" charset="0"/>
                <a:cs typeface="Segoe UI Light" pitchFamily="34" charset="0"/>
              </a:rPr>
              <a:t>process</a:t>
            </a:r>
            <a:endParaRPr lang="en-US" dirty="0">
              <a:latin typeface="Segoe UI Light" pitchFamily="34" charset="0"/>
              <a:cs typeface="Segoe UI Light" pitchFamily="34" charset="0"/>
            </a:endParaRPr>
          </a:p>
        </p:txBody>
      </p:sp>
      <p:pic>
        <p:nvPicPr>
          <p:cNvPr id="2052" name="Picture 4" descr="C:\Users\cmcnulty\AppData\Local\Microsoft\Windows\Temporary Internet Files\Content.IE5\3I97QNZK\MP900427634[1].jpg"/>
          <p:cNvPicPr>
            <a:picLocks noGrp="1" noChangeAspect="1" noChangeArrowheads="1"/>
          </p:cNvPicPr>
          <p:nvPr>
            <p:ph sz="quarter" idx="4294967295"/>
          </p:nvPr>
        </p:nvPicPr>
        <p:blipFill>
          <a:blip r:embed="rId3" cstate="print">
            <a:extLst>
              <a:ext uri="{28A0092B-C50C-407E-A947-70E740481C1C}">
                <a14:useLocalDpi xmlns:a14="http://schemas.microsoft.com/office/drawing/2010/main"/>
              </a:ext>
            </a:extLst>
          </a:blip>
          <a:stretch>
            <a:fillRect/>
          </a:stretch>
        </p:blipFill>
        <p:spPr>
          <a:xfrm>
            <a:off x="9839325" y="296866"/>
            <a:ext cx="2597150" cy="2592387"/>
          </a:xfrm>
        </p:spPr>
      </p:pic>
    </p:spTree>
    <p:extLst>
      <p:ext uri="{BB962C8B-B14F-4D97-AF65-F5344CB8AC3E}">
        <p14:creationId xmlns:p14="http://schemas.microsoft.com/office/powerpoint/2010/main" val="1094187672"/>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3643485"/>
          </a:xfrm>
        </p:spPr>
        <p:txBody>
          <a:bodyPr/>
          <a:lstStyle/>
          <a:p>
            <a:r>
              <a:rPr lang="en-US" sz="2000" dirty="0"/>
              <a:t>Database upgrades</a:t>
            </a:r>
          </a:p>
          <a:p>
            <a:pPr lvl="1"/>
            <a:r>
              <a:rPr lang="en-US" sz="1800" dirty="0"/>
              <a:t>Active SQL Server login on the computer that runs SQL Server</a:t>
            </a:r>
          </a:p>
          <a:p>
            <a:pPr lvl="1"/>
            <a:r>
              <a:rPr lang="en-US" sz="1800" dirty="0"/>
              <a:t>Login must be member of the </a:t>
            </a:r>
            <a:r>
              <a:rPr lang="en-US" sz="1800" dirty="0" err="1"/>
              <a:t>DB_Owner</a:t>
            </a:r>
            <a:r>
              <a:rPr lang="en-US" sz="1800" dirty="0"/>
              <a:t> database security role on the database being upgraded</a:t>
            </a:r>
          </a:p>
          <a:p>
            <a:pPr lvl="1"/>
            <a:r>
              <a:rPr lang="en-US" sz="1800" dirty="0"/>
              <a:t>Login must be member of the </a:t>
            </a:r>
            <a:r>
              <a:rPr lang="en-US" sz="1800" dirty="0" err="1"/>
              <a:t>WSS_Admin_WPG</a:t>
            </a:r>
            <a:r>
              <a:rPr lang="en-US" sz="1800" dirty="0"/>
              <a:t> database security role on the farm configuration database</a:t>
            </a:r>
          </a:p>
          <a:p>
            <a:pPr lvl="1"/>
            <a:r>
              <a:rPr lang="en-US" sz="1800" dirty="0"/>
              <a:t>Member of Farm Admin group</a:t>
            </a:r>
          </a:p>
          <a:p>
            <a:r>
              <a:rPr lang="en-US" sz="2000" dirty="0"/>
              <a:t>Site collection upgrades</a:t>
            </a:r>
          </a:p>
          <a:p>
            <a:pPr lvl="1"/>
            <a:r>
              <a:rPr lang="en-US" sz="1800" dirty="0"/>
              <a:t>Member of site collection administrator group</a:t>
            </a:r>
          </a:p>
          <a:p>
            <a:pPr lvl="1"/>
            <a:r>
              <a:rPr lang="en-US" sz="1800" dirty="0"/>
              <a:t>Both primary and secondary site collection owners have this automatically</a:t>
            </a:r>
          </a:p>
          <a:p>
            <a:pPr lvl="1"/>
            <a:r>
              <a:rPr lang="en-US" sz="1800" dirty="0"/>
              <a:t>Can also be member of full control web application policy instead</a:t>
            </a:r>
          </a:p>
          <a:p>
            <a:r>
              <a:rPr lang="en-US" sz="2000" dirty="0"/>
              <a:t>Farm upgrades</a:t>
            </a:r>
          </a:p>
          <a:p>
            <a:pPr lvl="1"/>
            <a:r>
              <a:rPr lang="en-US" sz="1800" dirty="0"/>
              <a:t>Member of the Administrators local group on each server on which upgrade is run</a:t>
            </a:r>
          </a:p>
        </p:txBody>
      </p:sp>
      <p:sp>
        <p:nvSpPr>
          <p:cNvPr id="2" name="Title 1"/>
          <p:cNvSpPr>
            <a:spLocks noGrp="1"/>
          </p:cNvSpPr>
          <p:nvPr>
            <p:ph type="title"/>
          </p:nvPr>
        </p:nvSpPr>
        <p:spPr/>
        <p:txBody>
          <a:bodyPr/>
          <a:lstStyle/>
          <a:p>
            <a:r>
              <a:rPr lang="en-US"/>
              <a:t>Account </a:t>
            </a:r>
            <a:r>
              <a:rPr lang="en-US" dirty="0"/>
              <a:t>requirements</a:t>
            </a:r>
            <a:r>
              <a:rPr lang="en-US"/>
              <a:t> for </a:t>
            </a:r>
            <a:r>
              <a:rPr lang="en-US" smtClean="0"/>
              <a:t>upgrades</a:t>
            </a:r>
            <a:endParaRPr lang="en-US" dirty="0"/>
          </a:p>
        </p:txBody>
      </p:sp>
    </p:spTree>
    <p:extLst>
      <p:ext uri="{BB962C8B-B14F-4D97-AF65-F5344CB8AC3E}">
        <p14:creationId xmlns:p14="http://schemas.microsoft.com/office/powerpoint/2010/main" val="47674151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2"/>
            <a:ext cx="11887200" cy="4519544"/>
          </a:xfrm>
        </p:spPr>
        <p:txBody>
          <a:bodyPr/>
          <a:lstStyle/>
          <a:p>
            <a:r>
              <a:rPr lang="en-US" dirty="0" smtClean="0"/>
              <a:t>Before attaching content databases</a:t>
            </a:r>
          </a:p>
          <a:p>
            <a:pPr marL="935559" lvl="1" indent="-466160">
              <a:buFont typeface="+mj-lt"/>
              <a:buAutoNum type="arabicPeriod"/>
            </a:pPr>
            <a:r>
              <a:rPr lang="en-US" dirty="0" smtClean="0"/>
              <a:t>Ensure web applications are setup correctly</a:t>
            </a:r>
          </a:p>
          <a:p>
            <a:pPr lvl="2"/>
            <a:r>
              <a:rPr lang="en-US" dirty="0" smtClean="0"/>
              <a:t>Using correct managed account for application pool</a:t>
            </a:r>
          </a:p>
          <a:p>
            <a:pPr lvl="2"/>
            <a:r>
              <a:rPr lang="en-US" dirty="0" smtClean="0"/>
              <a:t>Correct managed paths exist</a:t>
            </a:r>
          </a:p>
          <a:p>
            <a:pPr lvl="2"/>
            <a:r>
              <a:rPr lang="en-US" dirty="0" smtClean="0"/>
              <a:t>Same AAM zones and URLs are configured</a:t>
            </a:r>
          </a:p>
          <a:p>
            <a:pPr lvl="2"/>
            <a:r>
              <a:rPr lang="en-US" dirty="0" smtClean="0"/>
              <a:t>Solutions and other customizations are installed</a:t>
            </a:r>
          </a:p>
          <a:p>
            <a:pPr marL="935559" lvl="1" indent="-466160">
              <a:buFont typeface="+mj-lt"/>
              <a:buAutoNum type="arabicPeriod"/>
            </a:pPr>
            <a:r>
              <a:rPr lang="en-US" dirty="0" smtClean="0"/>
              <a:t>Ensure service instances are connected to web application</a:t>
            </a:r>
          </a:p>
          <a:p>
            <a:pPr marL="1291656" lvl="2" indent="-466160"/>
            <a:r>
              <a:rPr lang="en-US" dirty="0" smtClean="0"/>
              <a:t>Some content database upgrades attempt to use service instances</a:t>
            </a:r>
          </a:p>
          <a:p>
            <a:pPr marL="1631565" lvl="3" indent="-466160"/>
            <a:r>
              <a:rPr lang="en-US" dirty="0" smtClean="0"/>
              <a:t>Service unavailability should not block upgrade</a:t>
            </a:r>
          </a:p>
          <a:p>
            <a:pPr marL="1631565" lvl="3" indent="-466160"/>
            <a:r>
              <a:rPr lang="en-US" dirty="0" smtClean="0"/>
              <a:t>Service issues during upgrade may require additional work afterwards</a:t>
            </a:r>
          </a:p>
          <a:p>
            <a:pPr marL="1987660" lvl="4" indent="-466160"/>
            <a:r>
              <a:rPr lang="en-US" dirty="0" smtClean="0"/>
              <a:t>To finish the specific service interaction missed during upgrade</a:t>
            </a:r>
          </a:p>
          <a:p>
            <a:pPr marL="1987660" lvl="4" indent="-466160"/>
            <a:r>
              <a:rPr lang="en-US" dirty="0" smtClean="0"/>
              <a:t>Check log to look for issues</a:t>
            </a:r>
          </a:p>
        </p:txBody>
      </p:sp>
      <p:sp>
        <p:nvSpPr>
          <p:cNvPr id="2" name="Title 1"/>
          <p:cNvSpPr>
            <a:spLocks noGrp="1"/>
          </p:cNvSpPr>
          <p:nvPr>
            <p:ph type="title"/>
          </p:nvPr>
        </p:nvSpPr>
        <p:spPr/>
        <p:txBody>
          <a:bodyPr/>
          <a:lstStyle/>
          <a:p>
            <a:r>
              <a:rPr lang="en-US"/>
              <a:t>Configuring web </a:t>
            </a:r>
            <a:r>
              <a:rPr lang="en-US" smtClean="0"/>
              <a:t>applications</a:t>
            </a:r>
            <a:endParaRPr lang="en-US" dirty="0"/>
          </a:p>
        </p:txBody>
      </p:sp>
    </p:spTree>
    <p:extLst>
      <p:ext uri="{BB962C8B-B14F-4D97-AF65-F5344CB8AC3E}">
        <p14:creationId xmlns:p14="http://schemas.microsoft.com/office/powerpoint/2010/main" val="592660932"/>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5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4900"/>
              <a:t>Upgrade-related PowerShell commands</a:t>
            </a:r>
            <a:endParaRPr lang="en-US" sz="4900" dirty="0"/>
          </a:p>
        </p:txBody>
      </p:sp>
      <p:sp>
        <p:nvSpPr>
          <p:cNvPr id="9" name="Content Placeholder 8"/>
          <p:cNvSpPr>
            <a:spLocks noGrp="1"/>
          </p:cNvSpPr>
          <p:nvPr>
            <p:ph type="body" sz="quarter" idx="10"/>
          </p:nvPr>
        </p:nvSpPr>
        <p:spPr>
          <a:xfrm>
            <a:off x="274647" y="1212856"/>
            <a:ext cx="5486399" cy="4990777"/>
          </a:xfrm>
        </p:spPr>
        <p:txBody>
          <a:bodyPr/>
          <a:lstStyle/>
          <a:p>
            <a:r>
              <a:rPr lang="en-US" sz="2900"/>
              <a:t>Content database</a:t>
            </a:r>
            <a:endParaRPr lang="en-US" sz="2900" dirty="0"/>
          </a:p>
          <a:p>
            <a:pPr lvl="1"/>
            <a:r>
              <a:rPr lang="en-US" sz="1600" dirty="0"/>
              <a:t>Mount-</a:t>
            </a:r>
            <a:r>
              <a:rPr lang="en-US" sz="1600" dirty="0" err="1"/>
              <a:t>SPContentDatabase</a:t>
            </a:r>
            <a:endParaRPr lang="en-US" sz="1600" dirty="0"/>
          </a:p>
          <a:p>
            <a:pPr lvl="1"/>
            <a:r>
              <a:rPr lang="en-US" sz="1600" dirty="0"/>
              <a:t>Test-</a:t>
            </a:r>
            <a:r>
              <a:rPr lang="en-US" sz="1600" dirty="0" err="1"/>
              <a:t>SPContentDatabase</a:t>
            </a:r>
            <a:endParaRPr lang="en-US" sz="1600" dirty="0"/>
          </a:p>
          <a:p>
            <a:pPr lvl="1"/>
            <a:r>
              <a:rPr lang="en-US" sz="1600" dirty="0"/>
              <a:t>Upgrade-</a:t>
            </a:r>
            <a:r>
              <a:rPr lang="en-US" sz="1600" dirty="0" err="1"/>
              <a:t>SPContentDatabase</a:t>
            </a:r>
            <a:endParaRPr lang="en-US" sz="1600" dirty="0"/>
          </a:p>
          <a:p>
            <a:r>
              <a:rPr lang="en-US" sz="2900" dirty="0"/>
              <a:t>Site</a:t>
            </a:r>
          </a:p>
          <a:p>
            <a:pPr lvl="1"/>
            <a:r>
              <a:rPr lang="en-US" sz="1600" dirty="0"/>
              <a:t>Test-</a:t>
            </a:r>
            <a:r>
              <a:rPr lang="en-US" sz="1600" dirty="0" err="1"/>
              <a:t>SPSite</a:t>
            </a:r>
            <a:endParaRPr lang="en-US" sz="1600" dirty="0"/>
          </a:p>
          <a:p>
            <a:pPr lvl="1"/>
            <a:r>
              <a:rPr lang="en-US" sz="1600" dirty="0"/>
              <a:t>Repair-</a:t>
            </a:r>
            <a:r>
              <a:rPr lang="en-US" sz="1600" dirty="0" err="1"/>
              <a:t>SPSite</a:t>
            </a:r>
            <a:endParaRPr lang="en-US" sz="1600" dirty="0"/>
          </a:p>
          <a:p>
            <a:pPr lvl="1"/>
            <a:r>
              <a:rPr lang="en-US" sz="1600" dirty="0"/>
              <a:t>Upgrade-</a:t>
            </a:r>
            <a:r>
              <a:rPr lang="en-US" sz="1600" dirty="0" err="1"/>
              <a:t>SPSite</a:t>
            </a:r>
            <a:endParaRPr lang="en-US" sz="1600" dirty="0"/>
          </a:p>
          <a:p>
            <a:pPr lvl="1"/>
            <a:r>
              <a:rPr lang="en-US" sz="1600" dirty="0"/>
              <a:t>Request-</a:t>
            </a:r>
            <a:r>
              <a:rPr lang="en-US" sz="1600" dirty="0" err="1"/>
              <a:t>SPUpgradeEvaluationSiteCollection</a:t>
            </a:r>
            <a:endParaRPr lang="en-US" sz="1600" dirty="0"/>
          </a:p>
          <a:p>
            <a:r>
              <a:rPr lang="en-US" sz="2900" dirty="0"/>
              <a:t>Farm</a:t>
            </a:r>
          </a:p>
          <a:p>
            <a:pPr lvl="1"/>
            <a:r>
              <a:rPr lang="en-US" sz="1600" dirty="0"/>
              <a:t>Upgrade-</a:t>
            </a:r>
            <a:r>
              <a:rPr lang="en-US" sz="1600" dirty="0" err="1"/>
              <a:t>SPFarm</a:t>
            </a:r>
            <a:endParaRPr lang="en-US" sz="1600" dirty="0"/>
          </a:p>
          <a:p>
            <a:r>
              <a:rPr lang="en-US" sz="2900"/>
              <a:t>Queue management</a:t>
            </a:r>
            <a:endParaRPr lang="en-US" sz="2900" dirty="0"/>
          </a:p>
          <a:p>
            <a:pPr lvl="1"/>
            <a:r>
              <a:rPr lang="en-US" sz="1600" dirty="0"/>
              <a:t>Get-</a:t>
            </a:r>
            <a:r>
              <a:rPr lang="en-US" sz="1600" dirty="0" err="1"/>
              <a:t>SPSiteUpgradeSession</a:t>
            </a:r>
            <a:endParaRPr lang="en-US" sz="1600" dirty="0"/>
          </a:p>
          <a:p>
            <a:pPr lvl="1"/>
            <a:r>
              <a:rPr lang="en-US" sz="1600" dirty="0"/>
              <a:t>Remove-</a:t>
            </a:r>
            <a:r>
              <a:rPr lang="en-US" sz="1600" dirty="0" err="1"/>
              <a:t>SPSiteUpgradeSession</a:t>
            </a:r>
            <a:endParaRPr lang="en-US" sz="1600" dirty="0"/>
          </a:p>
        </p:txBody>
      </p:sp>
      <p:sp>
        <p:nvSpPr>
          <p:cNvPr id="5" name="Text Placeholder 4"/>
          <p:cNvSpPr>
            <a:spLocks noGrp="1"/>
          </p:cNvSpPr>
          <p:nvPr>
            <p:ph type="body" sz="quarter" idx="11"/>
          </p:nvPr>
        </p:nvSpPr>
        <p:spPr>
          <a:xfrm>
            <a:off x="6675446" y="1212854"/>
            <a:ext cx="5486399" cy="5795301"/>
          </a:xfrm>
        </p:spPr>
        <p:txBody>
          <a:bodyPr/>
          <a:lstStyle/>
          <a:p>
            <a:r>
              <a:rPr lang="en-US" sz="3300" dirty="0"/>
              <a:t>Services</a:t>
            </a:r>
          </a:p>
          <a:p>
            <a:pPr lvl="1"/>
            <a:r>
              <a:rPr lang="en-US" sz="1800" dirty="0"/>
              <a:t>New-</a:t>
            </a:r>
            <a:r>
              <a:rPr lang="en-US" sz="1800" dirty="0" err="1"/>
              <a:t>SPBusinessDataCatalogServiceApplication</a:t>
            </a:r>
            <a:endParaRPr lang="en-US" sz="1800" dirty="0"/>
          </a:p>
          <a:p>
            <a:pPr lvl="1"/>
            <a:r>
              <a:rPr lang="en-US" sz="1800" dirty="0"/>
              <a:t>Restore-</a:t>
            </a:r>
            <a:r>
              <a:rPr lang="en-US" sz="1800" dirty="0" err="1"/>
              <a:t>SPEnterpriseSearchServiceApplication</a:t>
            </a:r>
            <a:r>
              <a:rPr lang="en-US" sz="1800" dirty="0"/>
              <a:t> Upgrade-</a:t>
            </a:r>
            <a:r>
              <a:rPr lang="en-US" sz="1800" dirty="0" err="1"/>
              <a:t>SPEnterpriseSearchServiceApplication</a:t>
            </a:r>
            <a:endParaRPr lang="en-US" sz="1800" dirty="0"/>
          </a:p>
          <a:p>
            <a:pPr lvl="1"/>
            <a:r>
              <a:rPr lang="en-US" sz="1800" dirty="0"/>
              <a:t>Upgrade-</a:t>
            </a:r>
            <a:r>
              <a:rPr lang="en-US" sz="1800" dirty="0" err="1"/>
              <a:t>SPEnterpriseSearchServiceApplicationSiteSettings</a:t>
            </a:r>
            <a:endParaRPr lang="en-US" sz="1800" dirty="0"/>
          </a:p>
          <a:p>
            <a:pPr lvl="1"/>
            <a:r>
              <a:rPr lang="en-US" sz="1800" dirty="0"/>
              <a:t>New-</a:t>
            </a:r>
            <a:r>
              <a:rPr lang="en-US" sz="1800" dirty="0" err="1"/>
              <a:t>SPMetadataServiceApplication</a:t>
            </a:r>
            <a:endParaRPr lang="en-US" sz="1800" dirty="0"/>
          </a:p>
          <a:p>
            <a:pPr lvl="1"/>
            <a:r>
              <a:rPr lang="en-US" sz="1800" dirty="0"/>
              <a:t>New-</a:t>
            </a:r>
            <a:r>
              <a:rPr lang="en-US" sz="1800" dirty="0" err="1"/>
              <a:t>SPPerformancePointServiceApplication</a:t>
            </a:r>
            <a:endParaRPr lang="en-US" sz="1800" dirty="0"/>
          </a:p>
          <a:p>
            <a:pPr lvl="1"/>
            <a:r>
              <a:rPr lang="en-US" sz="1800" dirty="0"/>
              <a:t>New-</a:t>
            </a:r>
            <a:r>
              <a:rPr lang="en-US" sz="1800" dirty="0" err="1"/>
              <a:t>SPProfileServiceApplication</a:t>
            </a:r>
            <a:endParaRPr lang="en-US" sz="1800" dirty="0"/>
          </a:p>
          <a:p>
            <a:pPr lvl="1"/>
            <a:r>
              <a:rPr lang="en-US" sz="1800" dirty="0"/>
              <a:t>New-</a:t>
            </a:r>
            <a:r>
              <a:rPr lang="en-US" sz="1800" dirty="0" err="1"/>
              <a:t>SPProjectServiceApplication</a:t>
            </a:r>
            <a:endParaRPr lang="en-US" sz="1800" dirty="0"/>
          </a:p>
          <a:p>
            <a:pPr lvl="1"/>
            <a:r>
              <a:rPr lang="en-US" sz="1800" dirty="0"/>
              <a:t>New-New-</a:t>
            </a:r>
            <a:r>
              <a:rPr lang="en-US" sz="1800" dirty="0" err="1"/>
              <a:t>SPSecureStoreApplication</a:t>
            </a:r>
            <a:endParaRPr lang="en-US" sz="1800" dirty="0"/>
          </a:p>
          <a:p>
            <a:pPr lvl="1"/>
            <a:r>
              <a:rPr lang="en-US" sz="1800" dirty="0"/>
              <a:t>New-</a:t>
            </a:r>
            <a:r>
              <a:rPr lang="en-US" sz="1800" dirty="0" err="1"/>
              <a:t>SPSubscriptionSettingsServiceApplication</a:t>
            </a:r>
            <a:endParaRPr lang="en-US" sz="1800" dirty="0"/>
          </a:p>
          <a:p>
            <a:pPr lvl="1"/>
            <a:endParaRPr lang="en-US" sz="1800" dirty="0"/>
          </a:p>
          <a:p>
            <a:endParaRPr lang="en-US" sz="3300" dirty="0"/>
          </a:p>
        </p:txBody>
      </p:sp>
    </p:spTree>
    <p:extLst>
      <p:ext uri="{BB962C8B-B14F-4D97-AF65-F5344CB8AC3E}">
        <p14:creationId xmlns:p14="http://schemas.microsoft.com/office/powerpoint/2010/main" val="3418177703"/>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4805800"/>
          </a:xfrm>
        </p:spPr>
        <p:txBody>
          <a:bodyPr/>
          <a:lstStyle/>
          <a:p>
            <a:r>
              <a:rPr lang="en-US" sz="3300" dirty="0"/>
              <a:t>Finds issues with content databases when compared to a specific web application</a:t>
            </a:r>
          </a:p>
          <a:p>
            <a:pPr lvl="1"/>
            <a:r>
              <a:rPr lang="en-US" sz="1800" dirty="0"/>
              <a:t>Can test a database not connected to the farm</a:t>
            </a:r>
          </a:p>
          <a:p>
            <a:pPr lvl="1"/>
            <a:r>
              <a:rPr lang="en-US" sz="1800" dirty="0"/>
              <a:t>Can test a database already connected to the farm</a:t>
            </a:r>
          </a:p>
          <a:p>
            <a:r>
              <a:rPr lang="en-US" sz="3300" dirty="0"/>
              <a:t>List out issues including orphans</a:t>
            </a:r>
          </a:p>
          <a:p>
            <a:pPr lvl="1"/>
            <a:r>
              <a:rPr lang="en-US" sz="1800" dirty="0"/>
              <a:t>Missing referenced server side customizations:</a:t>
            </a:r>
          </a:p>
          <a:p>
            <a:pPr lvl="2"/>
            <a:r>
              <a:rPr lang="en-US" sz="1800" dirty="0"/>
              <a:t>Missing Features</a:t>
            </a:r>
          </a:p>
          <a:p>
            <a:pPr lvl="2"/>
            <a:r>
              <a:rPr lang="en-US" sz="1800" dirty="0"/>
              <a:t>Missing Templates/Site Definitions</a:t>
            </a:r>
          </a:p>
          <a:p>
            <a:pPr lvl="2"/>
            <a:r>
              <a:rPr lang="en-US" sz="1800" dirty="0"/>
              <a:t>Missing Web Parts</a:t>
            </a:r>
          </a:p>
          <a:p>
            <a:pPr lvl="1"/>
            <a:r>
              <a:rPr lang="en-US" sz="1800" dirty="0"/>
              <a:t>Site collections in content database but not in the configuration database site map and vice versa</a:t>
            </a:r>
          </a:p>
          <a:p>
            <a:r>
              <a:rPr lang="en-US" sz="3300" dirty="0"/>
              <a:t>Use –</a:t>
            </a:r>
            <a:r>
              <a:rPr lang="en-US" sz="3300" dirty="0" err="1"/>
              <a:t>ShowRowCounts</a:t>
            </a:r>
            <a:r>
              <a:rPr lang="en-US" sz="3300" dirty="0"/>
              <a:t> option to find database row sizing metrics</a:t>
            </a:r>
          </a:p>
        </p:txBody>
      </p:sp>
      <p:sp>
        <p:nvSpPr>
          <p:cNvPr id="2" name="Title 1"/>
          <p:cNvSpPr>
            <a:spLocks noGrp="1"/>
          </p:cNvSpPr>
          <p:nvPr>
            <p:ph type="title"/>
          </p:nvPr>
        </p:nvSpPr>
        <p:spPr/>
        <p:txBody>
          <a:bodyPr/>
          <a:lstStyle/>
          <a:p>
            <a:r>
              <a:rPr lang="en-US" dirty="0" smtClean="0"/>
              <a:t>Test-</a:t>
            </a:r>
            <a:r>
              <a:rPr lang="en-US" dirty="0" err="1" smtClean="0"/>
              <a:t>SPContentDatabase</a:t>
            </a:r>
            <a:endParaRPr lang="en-US" dirty="0" smtClean="0"/>
          </a:p>
        </p:txBody>
      </p:sp>
    </p:spTree>
    <p:extLst>
      <p:ext uri="{BB962C8B-B14F-4D97-AF65-F5344CB8AC3E}">
        <p14:creationId xmlns:p14="http://schemas.microsoft.com/office/powerpoint/2010/main" val="3643519568"/>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4550400"/>
          </a:xfrm>
        </p:spPr>
        <p:txBody>
          <a:bodyPr/>
          <a:lstStyle/>
          <a:p>
            <a:r>
              <a:rPr lang="en-US"/>
              <a:t>Initiates </a:t>
            </a:r>
            <a:r>
              <a:rPr lang="en-US" dirty="0"/>
              <a:t>content</a:t>
            </a:r>
            <a:r>
              <a:rPr lang="en-US"/>
              <a:t> database </a:t>
            </a:r>
            <a:r>
              <a:rPr lang="en-US" smtClean="0"/>
              <a:t>upgrade</a:t>
            </a:r>
            <a:endParaRPr lang="en-US"/>
          </a:p>
          <a:p>
            <a:r>
              <a:rPr lang="en-US"/>
              <a:t>Runs internal consistency/orphans check</a:t>
            </a:r>
          </a:p>
          <a:p>
            <a:r>
              <a:rPr lang="en-US"/>
              <a:t>Runs web application compatibility checks</a:t>
            </a:r>
          </a:p>
          <a:p>
            <a:pPr lvl="1"/>
            <a:r>
              <a:rPr lang="en-US"/>
              <a:t>Customization references</a:t>
            </a:r>
          </a:p>
          <a:p>
            <a:pPr lvl="2"/>
            <a:r>
              <a:rPr lang="en-US"/>
              <a:t>Web parts</a:t>
            </a:r>
          </a:p>
          <a:p>
            <a:pPr lvl="2"/>
            <a:r>
              <a:rPr lang="en-US"/>
              <a:t>Features</a:t>
            </a:r>
          </a:p>
          <a:p>
            <a:pPr lvl="2"/>
            <a:r>
              <a:rPr lang="en-US"/>
              <a:t>Site Definitions</a:t>
            </a:r>
          </a:p>
          <a:p>
            <a:pPr lvl="2"/>
            <a:r>
              <a:rPr lang="en-US"/>
              <a:t>Event handlers</a:t>
            </a:r>
          </a:p>
          <a:p>
            <a:pPr lvl="1"/>
            <a:r>
              <a:rPr lang="en-US"/>
              <a:t>Authentication/security migration references</a:t>
            </a:r>
          </a:p>
          <a:p>
            <a:pPr lvl="2"/>
            <a:r>
              <a:rPr lang="en-US"/>
              <a:t>Installed to reference auth provider mismatch</a:t>
            </a:r>
            <a:endParaRPr lang="en-US" dirty="0"/>
          </a:p>
        </p:txBody>
      </p:sp>
      <p:sp>
        <p:nvSpPr>
          <p:cNvPr id="2" name="Title 1"/>
          <p:cNvSpPr>
            <a:spLocks noGrp="1"/>
          </p:cNvSpPr>
          <p:nvPr>
            <p:ph type="title"/>
          </p:nvPr>
        </p:nvSpPr>
        <p:spPr/>
        <p:txBody>
          <a:bodyPr/>
          <a:lstStyle/>
          <a:p>
            <a:r>
              <a:rPr lang="en-US" smtClean="0"/>
              <a:t>Mount-SPContentDatabase</a:t>
            </a:r>
            <a:endParaRPr lang="en-US" dirty="0"/>
          </a:p>
        </p:txBody>
      </p:sp>
    </p:spTree>
    <p:extLst>
      <p:ext uri="{BB962C8B-B14F-4D97-AF65-F5344CB8AC3E}">
        <p14:creationId xmlns:p14="http://schemas.microsoft.com/office/powerpoint/2010/main" val="191598423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72137" y="0"/>
            <a:ext cx="1856768" cy="2253791"/>
          </a:xfrm>
          <a:prstGeom prst="rect">
            <a:avLst/>
          </a:prstGeom>
        </p:spPr>
      </p:pic>
    </p:spTree>
    <p:extLst>
      <p:ext uri="{BB962C8B-B14F-4D97-AF65-F5344CB8AC3E}">
        <p14:creationId xmlns:p14="http://schemas.microsoft.com/office/powerpoint/2010/main" val="4200322513"/>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5232381"/>
          </a:xfrm>
        </p:spPr>
        <p:txBody>
          <a:bodyPr/>
          <a:lstStyle/>
          <a:p>
            <a:r>
              <a:rPr lang="en-US" sz="3300" dirty="0"/>
              <a:t>Rule based health checks</a:t>
            </a:r>
          </a:p>
          <a:p>
            <a:r>
              <a:rPr lang="en-US" sz="3300" dirty="0"/>
              <a:t>Looks for common known issues:</a:t>
            </a:r>
          </a:p>
          <a:p>
            <a:pPr lvl="1"/>
            <a:r>
              <a:rPr lang="en-US" sz="1800" dirty="0"/>
              <a:t>Blocking upgrade issues</a:t>
            </a:r>
          </a:p>
          <a:p>
            <a:pPr lvl="2"/>
            <a:r>
              <a:rPr lang="en-US" sz="1800" dirty="0"/>
              <a:t>Missing SP2013 templates</a:t>
            </a:r>
          </a:p>
          <a:p>
            <a:pPr lvl="1"/>
            <a:r>
              <a:rPr lang="en-US" sz="1800" dirty="0"/>
              <a:t>Post upgrade issues</a:t>
            </a:r>
          </a:p>
          <a:p>
            <a:pPr lvl="2"/>
            <a:r>
              <a:rPr lang="en-US" sz="1800" dirty="0"/>
              <a:t>Un-ghosted files</a:t>
            </a:r>
          </a:p>
          <a:p>
            <a:r>
              <a:rPr lang="en-US" sz="3300" dirty="0"/>
              <a:t>Site collection level scoped tool</a:t>
            </a:r>
          </a:p>
          <a:p>
            <a:pPr lvl="1"/>
            <a:r>
              <a:rPr lang="en-US" sz="1800" dirty="0"/>
              <a:t>UI exists for Site Collection Admins</a:t>
            </a:r>
          </a:p>
          <a:p>
            <a:pPr lvl="1"/>
            <a:r>
              <a:rPr lang="en-US" sz="1800" dirty="0"/>
              <a:t>PowerShell cmdlet for Farm Admins</a:t>
            </a:r>
          </a:p>
          <a:p>
            <a:r>
              <a:rPr lang="en-US" sz="3300" dirty="0"/>
              <a:t>Runs automatically </a:t>
            </a:r>
            <a:r>
              <a:rPr lang="en-US" sz="3300"/>
              <a:t>before </a:t>
            </a:r>
            <a:r>
              <a:rPr lang="en-US" sz="3300" dirty="0"/>
              <a:t>site</a:t>
            </a:r>
            <a:r>
              <a:rPr lang="en-US" sz="3300"/>
              <a:t> collection version-to-version upgrade</a:t>
            </a:r>
            <a:endParaRPr lang="en-US" sz="3300" dirty="0"/>
          </a:p>
          <a:p>
            <a:pPr lvl="1"/>
            <a:r>
              <a:rPr lang="en-US" sz="1800" dirty="0"/>
              <a:t>Prevents upgrade if blocking issues detected</a:t>
            </a:r>
          </a:p>
          <a:p>
            <a:pPr lvl="1"/>
            <a:r>
              <a:rPr lang="en-US" sz="1800" dirty="0"/>
              <a:t>Does not run before any build to build upgrades</a:t>
            </a:r>
          </a:p>
        </p:txBody>
      </p:sp>
      <p:sp>
        <p:nvSpPr>
          <p:cNvPr id="2" name="Title 1"/>
          <p:cNvSpPr>
            <a:spLocks noGrp="1"/>
          </p:cNvSpPr>
          <p:nvPr>
            <p:ph type="title"/>
          </p:nvPr>
        </p:nvSpPr>
        <p:spPr/>
        <p:txBody>
          <a:bodyPr/>
          <a:lstStyle/>
          <a:p>
            <a:r>
              <a:rPr lang="en-US"/>
              <a:t>Site </a:t>
            </a:r>
            <a:r>
              <a:rPr lang="en-US" dirty="0"/>
              <a:t>collection</a:t>
            </a:r>
            <a:r>
              <a:rPr lang="en-US"/>
              <a:t> health </a:t>
            </a:r>
            <a:r>
              <a:rPr lang="en-US" smtClean="0"/>
              <a:t>checks</a:t>
            </a:r>
            <a:endParaRPr lang="en-US" dirty="0"/>
          </a:p>
        </p:txBody>
      </p:sp>
    </p:spTree>
    <p:extLst>
      <p:ext uri="{BB962C8B-B14F-4D97-AF65-F5344CB8AC3E}">
        <p14:creationId xmlns:p14="http://schemas.microsoft.com/office/powerpoint/2010/main" val="122328697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538410"/>
          </a:xfrm>
        </p:spPr>
        <p:txBody>
          <a:bodyPr/>
          <a:lstStyle/>
          <a:p>
            <a:r>
              <a:rPr lang="en-US" sz="3300" dirty="0"/>
              <a:t>Allows upgraded preview of existing site in 2013 mode</a:t>
            </a:r>
          </a:p>
          <a:p>
            <a:r>
              <a:rPr lang="en-US" sz="3300" dirty="0"/>
              <a:t>Makes side by side copy of existing site collection</a:t>
            </a:r>
          </a:p>
          <a:p>
            <a:pPr lvl="1"/>
            <a:r>
              <a:rPr lang="en-US" sz="1800" dirty="0"/>
              <a:t>Takes advantage of SQL Snapshot capability if present</a:t>
            </a:r>
          </a:p>
          <a:p>
            <a:pPr lvl="2"/>
            <a:r>
              <a:rPr lang="en-US" sz="1800" dirty="0"/>
              <a:t>Causes no read-only outage as source is snapshot</a:t>
            </a:r>
          </a:p>
          <a:p>
            <a:pPr lvl="2"/>
            <a:r>
              <a:rPr lang="en-US" sz="1800" dirty="0"/>
              <a:t>Available in SQL Enterprise and SQL Developer editions</a:t>
            </a:r>
          </a:p>
          <a:p>
            <a:pPr lvl="1"/>
            <a:r>
              <a:rPr lang="en-US" sz="1800" dirty="0"/>
              <a:t>Otherwise uses site collection backup process</a:t>
            </a:r>
          </a:p>
          <a:p>
            <a:pPr lvl="2"/>
            <a:r>
              <a:rPr lang="en-US" sz="1800" dirty="0"/>
              <a:t>Causes read-only outage during copy</a:t>
            </a:r>
          </a:p>
          <a:p>
            <a:pPr lvl="1"/>
            <a:r>
              <a:rPr lang="en-US" sz="1800" dirty="0"/>
              <a:t>Occurs in scheduled Timer Job process</a:t>
            </a:r>
          </a:p>
          <a:p>
            <a:pPr lvl="1"/>
            <a:r>
              <a:rPr lang="en-US" sz="1800" dirty="0"/>
              <a:t>Considered an expensive operation</a:t>
            </a:r>
          </a:p>
          <a:p>
            <a:r>
              <a:rPr lang="en-US" sz="3300" dirty="0"/>
              <a:t>Sends email notification when copy and upgrade is completed</a:t>
            </a:r>
          </a:p>
          <a:p>
            <a:pPr lvl="1"/>
            <a:r>
              <a:rPr lang="en-US" sz="1800" dirty="0"/>
              <a:t>Requester and all site collection administrators</a:t>
            </a:r>
          </a:p>
          <a:p>
            <a:pPr lvl="1"/>
            <a:r>
              <a:rPr lang="en-US" sz="1800" dirty="0"/>
              <a:t>Email is optional if request occurs via PowerShell</a:t>
            </a:r>
          </a:p>
        </p:txBody>
      </p:sp>
      <p:sp>
        <p:nvSpPr>
          <p:cNvPr id="2" name="Title 1"/>
          <p:cNvSpPr>
            <a:spLocks noGrp="1"/>
          </p:cNvSpPr>
          <p:nvPr>
            <p:ph type="title"/>
          </p:nvPr>
        </p:nvSpPr>
        <p:spPr/>
        <p:txBody>
          <a:bodyPr/>
          <a:lstStyle/>
          <a:p>
            <a:r>
              <a:rPr lang="en-US" dirty="0"/>
              <a:t>Upgrade evaluation site </a:t>
            </a:r>
            <a:r>
              <a:rPr lang="en-US" dirty="0" smtClean="0"/>
              <a:t>collections</a:t>
            </a:r>
            <a:endParaRPr lang="en-US" dirty="0"/>
          </a:p>
        </p:txBody>
      </p:sp>
    </p:spTree>
    <p:extLst>
      <p:ext uri="{BB962C8B-B14F-4D97-AF65-F5344CB8AC3E}">
        <p14:creationId xmlns:p14="http://schemas.microsoft.com/office/powerpoint/2010/main" val="3071758301"/>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ource Site Collection"/>
          <p:cNvSpPr/>
          <p:nvPr/>
        </p:nvSpPr>
        <p:spPr>
          <a:xfrm>
            <a:off x="5271517" y="1847114"/>
            <a:ext cx="2449995" cy="981367"/>
          </a:xfrm>
          <a:prstGeom prst="cube">
            <a:avLst/>
          </a:prstGeom>
        </p:spPr>
        <p:style>
          <a:lnRef idx="2">
            <a:schemeClr val="accent2">
              <a:shade val="50000"/>
            </a:schemeClr>
          </a:lnRef>
          <a:fillRef idx="1">
            <a:schemeClr val="accent2"/>
          </a:fillRef>
          <a:effectRef idx="0">
            <a:schemeClr val="accent2"/>
          </a:effectRef>
          <a:fontRef idx="minor">
            <a:schemeClr val="lt1"/>
          </a:fontRef>
        </p:style>
        <p:txBody>
          <a:bodyPr lIns="91413" tIns="45708" rIns="91413" bIns="45708" rtlCol="0" anchor="ctr"/>
          <a:lstStyle/>
          <a:p>
            <a:pPr algn="ctr" defTabSz="932284"/>
            <a:r>
              <a:rPr lang="en-US" dirty="0" err="1">
                <a:solidFill>
                  <a:srgbClr val="FFFFFF"/>
                </a:solidFill>
              </a:rPr>
              <a:t>SPSite</a:t>
            </a:r>
            <a:endParaRPr lang="en-US" dirty="0">
              <a:solidFill>
                <a:srgbClr val="FFFFFF"/>
              </a:solidFill>
            </a:endParaRPr>
          </a:p>
          <a:p>
            <a:pPr algn="ctr" defTabSz="932284"/>
            <a:r>
              <a:rPr lang="en-US" sz="1100" dirty="0">
                <a:solidFill>
                  <a:srgbClr val="FFFFFF"/>
                </a:solidFill>
              </a:rPr>
              <a:t>“/sites/foo”</a:t>
            </a:r>
          </a:p>
        </p:txBody>
      </p:sp>
      <p:sp>
        <p:nvSpPr>
          <p:cNvPr id="134" name="Database Snapshot Operation"/>
          <p:cNvSpPr/>
          <p:nvPr/>
        </p:nvSpPr>
        <p:spPr>
          <a:xfrm flipH="1">
            <a:off x="3939139" y="4818450"/>
            <a:ext cx="1227213" cy="104270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wrap="none" lIns="139850" tIns="45708" rIns="91413" bIns="45708" rtlCol="0" anchor="ctr"/>
          <a:lstStyle/>
          <a:p>
            <a:pPr algn="r" defTabSz="932284"/>
            <a:r>
              <a:rPr lang="en-US" sz="1200" dirty="0">
                <a:solidFill>
                  <a:srgbClr val="FFFFFF"/>
                </a:solidFill>
              </a:rPr>
              <a:t>Snapshot</a:t>
            </a:r>
          </a:p>
          <a:p>
            <a:pPr algn="r" defTabSz="932284"/>
            <a:r>
              <a:rPr lang="en-US" sz="1200" dirty="0">
                <a:solidFill>
                  <a:srgbClr val="FFFFFF"/>
                </a:solidFill>
              </a:rPr>
              <a:t>Database</a:t>
            </a:r>
          </a:p>
        </p:txBody>
      </p:sp>
      <p:sp>
        <p:nvSpPr>
          <p:cNvPr id="3" name="Content Database"/>
          <p:cNvSpPr/>
          <p:nvPr/>
        </p:nvSpPr>
        <p:spPr>
          <a:xfrm>
            <a:off x="1531801" y="3995946"/>
            <a:ext cx="2445565" cy="2532277"/>
          </a:xfrm>
          <a:prstGeom prst="can">
            <a:avLst>
              <a:gd name="adj" fmla="val 17238"/>
            </a:avLst>
          </a:prstGeom>
        </p:spPr>
        <p:style>
          <a:lnRef idx="2">
            <a:schemeClr val="accent1">
              <a:shade val="50000"/>
            </a:schemeClr>
          </a:lnRef>
          <a:fillRef idx="1">
            <a:schemeClr val="accent1"/>
          </a:fillRef>
          <a:effectRef idx="0">
            <a:schemeClr val="accent1"/>
          </a:effectRef>
          <a:fontRef idx="minor">
            <a:schemeClr val="lt1"/>
          </a:fontRef>
        </p:style>
        <p:txBody>
          <a:bodyPr vert="vert270" lIns="91413" tIns="45708" rIns="91413" bIns="45708" rtlCol="0" anchor="t"/>
          <a:lstStyle/>
          <a:p>
            <a:pPr algn="ctr" defTabSz="932284"/>
            <a:r>
              <a:rPr lang="en-US" sz="1500" dirty="0">
                <a:solidFill>
                  <a:srgbClr val="FFFFFF"/>
                </a:solidFill>
              </a:rPr>
              <a:t>R/O Content Database</a:t>
            </a:r>
          </a:p>
        </p:txBody>
      </p:sp>
      <p:sp>
        <p:nvSpPr>
          <p:cNvPr id="5" name="Content Database"/>
          <p:cNvSpPr/>
          <p:nvPr/>
        </p:nvSpPr>
        <p:spPr>
          <a:xfrm>
            <a:off x="5195716" y="3995946"/>
            <a:ext cx="2445565" cy="2532277"/>
          </a:xfrm>
          <a:prstGeom prst="can">
            <a:avLst>
              <a:gd name="adj" fmla="val 17238"/>
            </a:avLst>
          </a:prstGeom>
        </p:spPr>
        <p:style>
          <a:lnRef idx="2">
            <a:schemeClr val="accent1">
              <a:shade val="50000"/>
            </a:schemeClr>
          </a:lnRef>
          <a:fillRef idx="1">
            <a:schemeClr val="accent1"/>
          </a:fillRef>
          <a:effectRef idx="0">
            <a:schemeClr val="accent1"/>
          </a:effectRef>
          <a:fontRef idx="minor">
            <a:schemeClr val="lt1"/>
          </a:fontRef>
        </p:style>
        <p:txBody>
          <a:bodyPr vert="vert270" lIns="91413" tIns="45708" rIns="91413" bIns="45708" rtlCol="0" anchor="b"/>
          <a:lstStyle/>
          <a:p>
            <a:pPr algn="ctr" defTabSz="932284"/>
            <a:r>
              <a:rPr lang="en-US" sz="1500" dirty="0">
                <a:solidFill>
                  <a:srgbClr val="FFFFFF"/>
                </a:solidFill>
              </a:rPr>
              <a:t>Content Database</a:t>
            </a:r>
          </a:p>
        </p:txBody>
      </p:sp>
      <p:sp>
        <p:nvSpPr>
          <p:cNvPr id="6" name="Configuration Database"/>
          <p:cNvSpPr/>
          <p:nvPr/>
        </p:nvSpPr>
        <p:spPr>
          <a:xfrm>
            <a:off x="8864067" y="4740733"/>
            <a:ext cx="2445565" cy="1787490"/>
          </a:xfrm>
          <a:prstGeom prst="can">
            <a:avLst>
              <a:gd name="adj" fmla="val 23615"/>
            </a:avLst>
          </a:prstGeom>
        </p:spPr>
        <p:style>
          <a:lnRef idx="2">
            <a:schemeClr val="accent4">
              <a:shade val="50000"/>
            </a:schemeClr>
          </a:lnRef>
          <a:fillRef idx="1">
            <a:schemeClr val="accent4"/>
          </a:fillRef>
          <a:effectRef idx="0">
            <a:schemeClr val="accent4"/>
          </a:effectRef>
          <a:fontRef idx="minor">
            <a:schemeClr val="lt1"/>
          </a:fontRef>
        </p:style>
        <p:txBody>
          <a:bodyPr lIns="91413" tIns="45708" rIns="91413" bIns="45708" rtlCol="0" anchor="b"/>
          <a:lstStyle/>
          <a:p>
            <a:pPr algn="ctr" defTabSz="932284"/>
            <a:r>
              <a:rPr lang="en-US" dirty="0">
                <a:solidFill>
                  <a:srgbClr val="FFFFFF"/>
                </a:solidFill>
              </a:rPr>
              <a:t>Configuration</a:t>
            </a:r>
          </a:p>
          <a:p>
            <a:pPr algn="ctr" defTabSz="932284"/>
            <a:r>
              <a:rPr lang="en-US" dirty="0">
                <a:solidFill>
                  <a:srgbClr val="FFFFFF"/>
                </a:solidFill>
              </a:rPr>
              <a:t>Database</a:t>
            </a:r>
          </a:p>
        </p:txBody>
      </p:sp>
      <p:sp>
        <p:nvSpPr>
          <p:cNvPr id="12" name="Source Site Collection"/>
          <p:cNvSpPr/>
          <p:nvPr/>
        </p:nvSpPr>
        <p:spPr>
          <a:xfrm>
            <a:off x="1556438" y="2862574"/>
            <a:ext cx="2449995" cy="981367"/>
          </a:xfrm>
          <a:prstGeom prst="cube">
            <a:avLst/>
          </a:prstGeom>
        </p:spPr>
        <p:style>
          <a:lnRef idx="2">
            <a:schemeClr val="accent4"/>
          </a:lnRef>
          <a:fillRef idx="1">
            <a:schemeClr val="lt1"/>
          </a:fillRef>
          <a:effectRef idx="0">
            <a:schemeClr val="accent4"/>
          </a:effectRef>
          <a:fontRef idx="minor">
            <a:schemeClr val="dk1"/>
          </a:fontRef>
        </p:style>
        <p:txBody>
          <a:bodyPr lIns="91413" tIns="45708" rIns="91413" bIns="45708" rtlCol="0" anchor="ctr"/>
          <a:lstStyle/>
          <a:p>
            <a:pPr algn="ctr" defTabSz="932284"/>
            <a:r>
              <a:rPr lang="en-US" dirty="0" err="1">
                <a:solidFill>
                  <a:srgbClr val="000000"/>
                </a:solidFill>
              </a:rPr>
              <a:t>SPSite</a:t>
            </a:r>
            <a:endParaRPr lang="en-US" dirty="0">
              <a:solidFill>
                <a:srgbClr val="000000"/>
              </a:solidFill>
            </a:endParaRPr>
          </a:p>
          <a:p>
            <a:pPr algn="ctr" defTabSz="932284"/>
            <a:r>
              <a:rPr lang="en-US" sz="1100" dirty="0">
                <a:solidFill>
                  <a:srgbClr val="000000"/>
                </a:solidFill>
              </a:rPr>
              <a:t>“/sites/foo”</a:t>
            </a:r>
          </a:p>
        </p:txBody>
      </p:sp>
      <p:sp>
        <p:nvSpPr>
          <p:cNvPr id="32" name="SPSite Cloning Operation"/>
          <p:cNvSpPr/>
          <p:nvPr/>
        </p:nvSpPr>
        <p:spPr>
          <a:xfrm>
            <a:off x="3667243" y="2920861"/>
            <a:ext cx="1528480" cy="1042702"/>
          </a:xfrm>
          <a:prstGeom prst="rightArrow">
            <a:avLst/>
          </a:prstGeom>
          <a:ln>
            <a:prstDash val="dash"/>
          </a:ln>
        </p:spPr>
        <p:style>
          <a:lnRef idx="2">
            <a:schemeClr val="accent5">
              <a:shade val="50000"/>
            </a:schemeClr>
          </a:lnRef>
          <a:fillRef idx="1">
            <a:schemeClr val="accent5"/>
          </a:fillRef>
          <a:effectRef idx="0">
            <a:schemeClr val="accent5"/>
          </a:effectRef>
          <a:fontRef idx="minor">
            <a:schemeClr val="lt1"/>
          </a:fontRef>
        </p:style>
        <p:txBody>
          <a:bodyPr lIns="186466" tIns="45708" rIns="91413" bIns="45708" rtlCol="0" anchor="ctr"/>
          <a:lstStyle/>
          <a:p>
            <a:pPr defTabSz="932284"/>
            <a:r>
              <a:rPr lang="en-US" sz="1200" dirty="0" err="1">
                <a:solidFill>
                  <a:srgbClr val="FFFFFF"/>
                </a:solidFill>
              </a:rPr>
              <a:t>SPSite</a:t>
            </a:r>
            <a:endParaRPr lang="en-US" sz="1200" dirty="0">
              <a:solidFill>
                <a:srgbClr val="FFFFFF"/>
              </a:solidFill>
            </a:endParaRPr>
          </a:p>
          <a:p>
            <a:pPr defTabSz="932284"/>
            <a:r>
              <a:rPr lang="en-US" sz="1200" dirty="0">
                <a:solidFill>
                  <a:srgbClr val="FFFFFF"/>
                </a:solidFill>
              </a:rPr>
              <a:t>Cloning</a:t>
            </a:r>
          </a:p>
        </p:txBody>
      </p:sp>
      <p:sp>
        <p:nvSpPr>
          <p:cNvPr id="129" name="Clone Site Collection"/>
          <p:cNvSpPr/>
          <p:nvPr/>
        </p:nvSpPr>
        <p:spPr>
          <a:xfrm>
            <a:off x="5195722" y="2865626"/>
            <a:ext cx="2445566" cy="984224"/>
          </a:xfrm>
          <a:prstGeom prst="cube">
            <a:avLst/>
          </a:prstGeom>
        </p:spPr>
        <p:style>
          <a:lnRef idx="2">
            <a:schemeClr val="accent3"/>
          </a:lnRef>
          <a:fillRef idx="1">
            <a:schemeClr val="lt1"/>
          </a:fillRef>
          <a:effectRef idx="0">
            <a:schemeClr val="accent3"/>
          </a:effectRef>
          <a:fontRef idx="minor">
            <a:schemeClr val="dk1"/>
          </a:fontRef>
        </p:style>
        <p:txBody>
          <a:bodyPr lIns="91413" tIns="45708" rIns="91413" bIns="45708" rtlCol="0" anchor="ctr"/>
          <a:lstStyle/>
          <a:p>
            <a:pPr algn="ctr" defTabSz="932284"/>
            <a:r>
              <a:rPr lang="en-US" dirty="0">
                <a:solidFill>
                  <a:srgbClr val="000000"/>
                </a:solidFill>
              </a:rPr>
              <a:t>Clone</a:t>
            </a:r>
          </a:p>
          <a:p>
            <a:pPr algn="ctr" defTabSz="932284"/>
            <a:r>
              <a:rPr lang="en-US" dirty="0" err="1">
                <a:solidFill>
                  <a:srgbClr val="000000"/>
                </a:solidFill>
              </a:rPr>
              <a:t>SPSite</a:t>
            </a:r>
            <a:endParaRPr lang="en-US" dirty="0">
              <a:solidFill>
                <a:srgbClr val="000000"/>
              </a:solidFill>
            </a:endParaRPr>
          </a:p>
          <a:p>
            <a:pPr algn="ctr" defTabSz="932284"/>
            <a:r>
              <a:rPr lang="en-US" sz="1100" dirty="0">
                <a:solidFill>
                  <a:srgbClr val="000000"/>
                </a:solidFill>
              </a:rPr>
              <a:t>“/sites/foo-</a:t>
            </a:r>
            <a:r>
              <a:rPr lang="en-US" sz="1100" dirty="0" err="1">
                <a:solidFill>
                  <a:srgbClr val="000000"/>
                </a:solidFill>
              </a:rPr>
              <a:t>eval</a:t>
            </a:r>
            <a:r>
              <a:rPr lang="en-US" sz="1100" dirty="0">
                <a:solidFill>
                  <a:srgbClr val="000000"/>
                </a:solidFill>
              </a:rPr>
              <a:t>”</a:t>
            </a:r>
            <a:endParaRPr lang="en-US" dirty="0">
              <a:solidFill>
                <a:srgbClr val="000000"/>
              </a:solidFill>
            </a:endParaRPr>
          </a:p>
        </p:txBody>
      </p:sp>
      <p:sp>
        <p:nvSpPr>
          <p:cNvPr id="13" name="Clone Site Collection"/>
          <p:cNvSpPr/>
          <p:nvPr/>
        </p:nvSpPr>
        <p:spPr>
          <a:xfrm>
            <a:off x="5182283" y="2865624"/>
            <a:ext cx="2445566" cy="981367"/>
          </a:xfrm>
          <a:prstGeom prst="cube">
            <a:avLst/>
          </a:prstGeom>
        </p:spPr>
        <p:style>
          <a:lnRef idx="2">
            <a:schemeClr val="accent2">
              <a:shade val="50000"/>
            </a:schemeClr>
          </a:lnRef>
          <a:fillRef idx="1">
            <a:schemeClr val="accent2"/>
          </a:fillRef>
          <a:effectRef idx="0">
            <a:schemeClr val="accent2"/>
          </a:effectRef>
          <a:fontRef idx="minor">
            <a:schemeClr val="lt1"/>
          </a:fontRef>
        </p:style>
        <p:txBody>
          <a:bodyPr lIns="91413" tIns="45708" rIns="91413" bIns="45708" rtlCol="0" anchor="ctr"/>
          <a:lstStyle/>
          <a:p>
            <a:pPr algn="ctr" defTabSz="932284"/>
            <a:r>
              <a:rPr lang="en-US" dirty="0">
                <a:solidFill>
                  <a:srgbClr val="FFFFFF"/>
                </a:solidFill>
              </a:rPr>
              <a:t>Evaluation</a:t>
            </a:r>
          </a:p>
          <a:p>
            <a:pPr algn="ctr" defTabSz="932284"/>
            <a:r>
              <a:rPr lang="en-US" dirty="0" err="1">
                <a:solidFill>
                  <a:srgbClr val="FFFFFF"/>
                </a:solidFill>
              </a:rPr>
              <a:t>SPSite</a:t>
            </a:r>
            <a:endParaRPr lang="en-US" dirty="0">
              <a:solidFill>
                <a:srgbClr val="FFFFFF"/>
              </a:solidFill>
            </a:endParaRPr>
          </a:p>
          <a:p>
            <a:pPr algn="ctr" defTabSz="932284"/>
            <a:r>
              <a:rPr lang="en-US" sz="1100" dirty="0">
                <a:solidFill>
                  <a:srgbClr val="FFFFFF"/>
                </a:solidFill>
              </a:rPr>
              <a:t>“/sites/foo-</a:t>
            </a:r>
            <a:r>
              <a:rPr lang="en-US" sz="1100" dirty="0" err="1">
                <a:solidFill>
                  <a:srgbClr val="FFFFFF"/>
                </a:solidFill>
              </a:rPr>
              <a:t>eval</a:t>
            </a:r>
            <a:r>
              <a:rPr lang="en-US" sz="1100" dirty="0">
                <a:solidFill>
                  <a:srgbClr val="FFFFFF"/>
                </a:solidFill>
              </a:rPr>
              <a:t>”</a:t>
            </a:r>
            <a:endParaRPr lang="en-US" dirty="0">
              <a:solidFill>
                <a:srgbClr val="FFFFFF"/>
              </a:solidFill>
            </a:endParaRPr>
          </a:p>
        </p:txBody>
      </p:sp>
      <p:sp>
        <p:nvSpPr>
          <p:cNvPr id="10" name="Site Map Table"/>
          <p:cNvSpPr/>
          <p:nvPr/>
        </p:nvSpPr>
        <p:spPr>
          <a:xfrm>
            <a:off x="9462165" y="5205138"/>
            <a:ext cx="1324680" cy="521351"/>
          </a:xfrm>
          <a:prstGeom prst="cube">
            <a:avLst/>
          </a:prstGeom>
        </p:spPr>
        <p:style>
          <a:lnRef idx="2">
            <a:schemeClr val="accent4">
              <a:shade val="50000"/>
            </a:schemeClr>
          </a:lnRef>
          <a:fillRef idx="1">
            <a:schemeClr val="accent4"/>
          </a:fillRef>
          <a:effectRef idx="0">
            <a:schemeClr val="accent4"/>
          </a:effectRef>
          <a:fontRef idx="minor">
            <a:schemeClr val="lt1"/>
          </a:fontRef>
        </p:style>
        <p:txBody>
          <a:bodyPr lIns="91413" tIns="45708" rIns="91413" bIns="45708" rtlCol="0" anchor="ctr"/>
          <a:lstStyle/>
          <a:p>
            <a:pPr algn="ctr" defTabSz="932284"/>
            <a:r>
              <a:rPr lang="en-US" dirty="0">
                <a:solidFill>
                  <a:srgbClr val="FFFFFF"/>
                </a:solidFill>
              </a:rPr>
              <a:t>Sites</a:t>
            </a:r>
          </a:p>
        </p:txBody>
      </p:sp>
      <p:sp>
        <p:nvSpPr>
          <p:cNvPr id="9" name="Site Map Callout - Back"/>
          <p:cNvSpPr/>
          <p:nvPr/>
        </p:nvSpPr>
        <p:spPr>
          <a:xfrm>
            <a:off x="8638223" y="3474602"/>
            <a:ext cx="3588564" cy="171301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2174"/>
              <a:gd name="connsiteX1" fmla="*/ 10000 w 10000"/>
              <a:gd name="connsiteY1" fmla="*/ 0 h 12174"/>
              <a:gd name="connsiteX2" fmla="*/ 8000 w 10000"/>
              <a:gd name="connsiteY2" fmla="*/ 10000 h 12174"/>
              <a:gd name="connsiteX3" fmla="*/ 5986 w 10000"/>
              <a:gd name="connsiteY3" fmla="*/ 12174 h 12174"/>
              <a:gd name="connsiteX4" fmla="*/ 0 w 10000"/>
              <a:gd name="connsiteY4" fmla="*/ 0 h 12174"/>
              <a:gd name="connsiteX0" fmla="*/ 0 w 10000"/>
              <a:gd name="connsiteY0" fmla="*/ 0 h 12174"/>
              <a:gd name="connsiteX1" fmla="*/ 10000 w 10000"/>
              <a:gd name="connsiteY1" fmla="*/ 0 h 12174"/>
              <a:gd name="connsiteX2" fmla="*/ 7891 w 10000"/>
              <a:gd name="connsiteY2" fmla="*/ 12174 h 12174"/>
              <a:gd name="connsiteX3" fmla="*/ 5986 w 10000"/>
              <a:gd name="connsiteY3" fmla="*/ 12174 h 12174"/>
              <a:gd name="connsiteX4" fmla="*/ 0 w 10000"/>
              <a:gd name="connsiteY4" fmla="*/ 0 h 12174"/>
              <a:gd name="connsiteX0" fmla="*/ 0 w 10000"/>
              <a:gd name="connsiteY0" fmla="*/ 0 h 12174"/>
              <a:gd name="connsiteX1" fmla="*/ 10000 w 10000"/>
              <a:gd name="connsiteY1" fmla="*/ 0 h 12174"/>
              <a:gd name="connsiteX2" fmla="*/ 7891 w 10000"/>
              <a:gd name="connsiteY2" fmla="*/ 12174 h 12174"/>
              <a:gd name="connsiteX3" fmla="*/ 4972 w 10000"/>
              <a:gd name="connsiteY3" fmla="*/ 12174 h 12174"/>
              <a:gd name="connsiteX4" fmla="*/ 0 w 10000"/>
              <a:gd name="connsiteY4" fmla="*/ 0 h 12174"/>
              <a:gd name="connsiteX0" fmla="*/ 0 w 10000"/>
              <a:gd name="connsiteY0" fmla="*/ 0 h 12253"/>
              <a:gd name="connsiteX1" fmla="*/ 10000 w 10000"/>
              <a:gd name="connsiteY1" fmla="*/ 0 h 12253"/>
              <a:gd name="connsiteX2" fmla="*/ 8579 w 10000"/>
              <a:gd name="connsiteY2" fmla="*/ 12253 h 12253"/>
              <a:gd name="connsiteX3" fmla="*/ 4972 w 10000"/>
              <a:gd name="connsiteY3" fmla="*/ 12174 h 12253"/>
              <a:gd name="connsiteX4" fmla="*/ 0 w 10000"/>
              <a:gd name="connsiteY4" fmla="*/ 0 h 12253"/>
              <a:gd name="connsiteX0" fmla="*/ 0 w 10000"/>
              <a:gd name="connsiteY0" fmla="*/ 0 h 12253"/>
              <a:gd name="connsiteX1" fmla="*/ 10000 w 10000"/>
              <a:gd name="connsiteY1" fmla="*/ 0 h 12253"/>
              <a:gd name="connsiteX2" fmla="*/ 8579 w 10000"/>
              <a:gd name="connsiteY2" fmla="*/ 12253 h 12253"/>
              <a:gd name="connsiteX3" fmla="*/ 3342 w 10000"/>
              <a:gd name="connsiteY3" fmla="*/ 12247 h 12253"/>
              <a:gd name="connsiteX4" fmla="*/ 0 w 10000"/>
              <a:gd name="connsiteY4" fmla="*/ 0 h 12253"/>
              <a:gd name="connsiteX0" fmla="*/ 0 w 10000"/>
              <a:gd name="connsiteY0" fmla="*/ 0 h 12289"/>
              <a:gd name="connsiteX1" fmla="*/ 10000 w 10000"/>
              <a:gd name="connsiteY1" fmla="*/ 0 h 12289"/>
              <a:gd name="connsiteX2" fmla="*/ 6840 w 10000"/>
              <a:gd name="connsiteY2" fmla="*/ 12289 h 12289"/>
              <a:gd name="connsiteX3" fmla="*/ 3342 w 10000"/>
              <a:gd name="connsiteY3" fmla="*/ 12247 h 12289"/>
              <a:gd name="connsiteX4" fmla="*/ 0 w 10000"/>
              <a:gd name="connsiteY4" fmla="*/ 0 h 12289"/>
              <a:gd name="connsiteX0" fmla="*/ 0 w 10000"/>
              <a:gd name="connsiteY0" fmla="*/ 0 h 12289"/>
              <a:gd name="connsiteX1" fmla="*/ 10000 w 10000"/>
              <a:gd name="connsiteY1" fmla="*/ 0 h 12289"/>
              <a:gd name="connsiteX2" fmla="*/ 6840 w 10000"/>
              <a:gd name="connsiteY2" fmla="*/ 12289 h 12289"/>
              <a:gd name="connsiteX3" fmla="*/ 3777 w 10000"/>
              <a:gd name="connsiteY3" fmla="*/ 12247 h 12289"/>
              <a:gd name="connsiteX4" fmla="*/ 0 w 10000"/>
              <a:gd name="connsiteY4" fmla="*/ 0 h 12289"/>
              <a:gd name="connsiteX0" fmla="*/ 0 w 9203"/>
              <a:gd name="connsiteY0" fmla="*/ 0 h 12350"/>
              <a:gd name="connsiteX1" fmla="*/ 9203 w 9203"/>
              <a:gd name="connsiteY1" fmla="*/ 61 h 12350"/>
              <a:gd name="connsiteX2" fmla="*/ 6043 w 9203"/>
              <a:gd name="connsiteY2" fmla="*/ 12350 h 12350"/>
              <a:gd name="connsiteX3" fmla="*/ 2980 w 9203"/>
              <a:gd name="connsiteY3" fmla="*/ 12308 h 12350"/>
              <a:gd name="connsiteX4" fmla="*/ 0 w 9203"/>
              <a:gd name="connsiteY4" fmla="*/ 0 h 12350"/>
              <a:gd name="connsiteX0" fmla="*/ 0 w 9724"/>
              <a:gd name="connsiteY0" fmla="*/ 1 h 9951"/>
              <a:gd name="connsiteX1" fmla="*/ 9724 w 9724"/>
              <a:gd name="connsiteY1" fmla="*/ 0 h 9951"/>
              <a:gd name="connsiteX2" fmla="*/ 6290 w 9724"/>
              <a:gd name="connsiteY2" fmla="*/ 9951 h 9951"/>
              <a:gd name="connsiteX3" fmla="*/ 2962 w 9724"/>
              <a:gd name="connsiteY3" fmla="*/ 9917 h 9951"/>
              <a:gd name="connsiteX4" fmla="*/ 0 w 9724"/>
              <a:gd name="connsiteY4" fmla="*/ 1 h 9951"/>
              <a:gd name="connsiteX0" fmla="*/ 0 w 10972"/>
              <a:gd name="connsiteY0" fmla="*/ 0 h 9999"/>
              <a:gd name="connsiteX1" fmla="*/ 10972 w 10972"/>
              <a:gd name="connsiteY1" fmla="*/ 99 h 9999"/>
              <a:gd name="connsiteX2" fmla="*/ 6469 w 10972"/>
              <a:gd name="connsiteY2" fmla="*/ 9999 h 9999"/>
              <a:gd name="connsiteX3" fmla="*/ 3046 w 10972"/>
              <a:gd name="connsiteY3" fmla="*/ 9965 h 9999"/>
              <a:gd name="connsiteX4" fmla="*/ 0 w 10972"/>
              <a:gd name="connsiteY4" fmla="*/ 0 h 9999"/>
              <a:gd name="connsiteX0" fmla="*/ 0 w 9963"/>
              <a:gd name="connsiteY0" fmla="*/ 0 h 10000"/>
              <a:gd name="connsiteX1" fmla="*/ 9963 w 9963"/>
              <a:gd name="connsiteY1" fmla="*/ 49 h 10000"/>
              <a:gd name="connsiteX2" fmla="*/ 5896 w 9963"/>
              <a:gd name="connsiteY2" fmla="*/ 10000 h 10000"/>
              <a:gd name="connsiteX3" fmla="*/ 2776 w 9963"/>
              <a:gd name="connsiteY3" fmla="*/ 9966 h 10000"/>
              <a:gd name="connsiteX4" fmla="*/ 0 w 9963"/>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3" h="10000">
                <a:moveTo>
                  <a:pt x="0" y="0"/>
                </a:moveTo>
                <a:lnTo>
                  <a:pt x="9963" y="49"/>
                </a:lnTo>
                <a:lnTo>
                  <a:pt x="5896" y="10000"/>
                </a:lnTo>
                <a:lnTo>
                  <a:pt x="2776" y="9966"/>
                </a:lnTo>
                <a:lnTo>
                  <a:pt x="0" y="0"/>
                </a:lnTo>
                <a:close/>
              </a:path>
            </a:pathLst>
          </a:custGeom>
          <a:solidFill>
            <a:srgbClr val="8064A2">
              <a:alpha val="50196"/>
            </a:srgbClr>
          </a:solidFill>
        </p:spPr>
        <p:style>
          <a:lnRef idx="2">
            <a:schemeClr val="accent4">
              <a:shade val="50000"/>
            </a:schemeClr>
          </a:lnRef>
          <a:fillRef idx="1">
            <a:schemeClr val="accent4"/>
          </a:fillRef>
          <a:effectRef idx="0">
            <a:schemeClr val="accent4"/>
          </a:effectRef>
          <a:fontRef idx="minor">
            <a:schemeClr val="lt1"/>
          </a:fontRef>
        </p:style>
        <p:txBody>
          <a:bodyPr lIns="91413" tIns="45708" rIns="91413" bIns="45708" rtlCol="0" anchor="ctr"/>
          <a:lstStyle/>
          <a:p>
            <a:pPr algn="ctr" defTabSz="932284"/>
            <a:endParaRPr lang="en-US">
              <a:solidFill>
                <a:srgbClr val="FFFFFF"/>
              </a:solidFill>
            </a:endParaRPr>
          </a:p>
        </p:txBody>
      </p:sp>
      <p:sp>
        <p:nvSpPr>
          <p:cNvPr id="11" name="Site Map Callout - Front"/>
          <p:cNvSpPr/>
          <p:nvPr/>
        </p:nvSpPr>
        <p:spPr>
          <a:xfrm>
            <a:off x="7946860" y="3846991"/>
            <a:ext cx="3641883" cy="149920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2174"/>
              <a:gd name="connsiteX1" fmla="*/ 10000 w 10000"/>
              <a:gd name="connsiteY1" fmla="*/ 0 h 12174"/>
              <a:gd name="connsiteX2" fmla="*/ 8000 w 10000"/>
              <a:gd name="connsiteY2" fmla="*/ 10000 h 12174"/>
              <a:gd name="connsiteX3" fmla="*/ 5986 w 10000"/>
              <a:gd name="connsiteY3" fmla="*/ 12174 h 12174"/>
              <a:gd name="connsiteX4" fmla="*/ 0 w 10000"/>
              <a:gd name="connsiteY4" fmla="*/ 0 h 12174"/>
              <a:gd name="connsiteX0" fmla="*/ 0 w 10000"/>
              <a:gd name="connsiteY0" fmla="*/ 0 h 12174"/>
              <a:gd name="connsiteX1" fmla="*/ 10000 w 10000"/>
              <a:gd name="connsiteY1" fmla="*/ 0 h 12174"/>
              <a:gd name="connsiteX2" fmla="*/ 7891 w 10000"/>
              <a:gd name="connsiteY2" fmla="*/ 12174 h 12174"/>
              <a:gd name="connsiteX3" fmla="*/ 5986 w 10000"/>
              <a:gd name="connsiteY3" fmla="*/ 12174 h 12174"/>
              <a:gd name="connsiteX4" fmla="*/ 0 w 10000"/>
              <a:gd name="connsiteY4" fmla="*/ 0 h 12174"/>
              <a:gd name="connsiteX0" fmla="*/ 0 w 10000"/>
              <a:gd name="connsiteY0" fmla="*/ 0 h 12174"/>
              <a:gd name="connsiteX1" fmla="*/ 10000 w 10000"/>
              <a:gd name="connsiteY1" fmla="*/ 0 h 12174"/>
              <a:gd name="connsiteX2" fmla="*/ 7891 w 10000"/>
              <a:gd name="connsiteY2" fmla="*/ 12174 h 12174"/>
              <a:gd name="connsiteX3" fmla="*/ 4972 w 10000"/>
              <a:gd name="connsiteY3" fmla="*/ 12174 h 12174"/>
              <a:gd name="connsiteX4" fmla="*/ 0 w 10000"/>
              <a:gd name="connsiteY4" fmla="*/ 0 h 12174"/>
              <a:gd name="connsiteX0" fmla="*/ 0 w 10000"/>
              <a:gd name="connsiteY0" fmla="*/ 0 h 12253"/>
              <a:gd name="connsiteX1" fmla="*/ 10000 w 10000"/>
              <a:gd name="connsiteY1" fmla="*/ 0 h 12253"/>
              <a:gd name="connsiteX2" fmla="*/ 8579 w 10000"/>
              <a:gd name="connsiteY2" fmla="*/ 12253 h 12253"/>
              <a:gd name="connsiteX3" fmla="*/ 4972 w 10000"/>
              <a:gd name="connsiteY3" fmla="*/ 12174 h 12253"/>
              <a:gd name="connsiteX4" fmla="*/ 0 w 10000"/>
              <a:gd name="connsiteY4" fmla="*/ 0 h 12253"/>
              <a:gd name="connsiteX0" fmla="*/ 0 w 10000"/>
              <a:gd name="connsiteY0" fmla="*/ 0 h 12253"/>
              <a:gd name="connsiteX1" fmla="*/ 10000 w 10000"/>
              <a:gd name="connsiteY1" fmla="*/ 0 h 12253"/>
              <a:gd name="connsiteX2" fmla="*/ 8579 w 10000"/>
              <a:gd name="connsiteY2" fmla="*/ 12253 h 12253"/>
              <a:gd name="connsiteX3" fmla="*/ 4258 w 10000"/>
              <a:gd name="connsiteY3" fmla="*/ 12222 h 12253"/>
              <a:gd name="connsiteX4" fmla="*/ 0 w 10000"/>
              <a:gd name="connsiteY4" fmla="*/ 0 h 12253"/>
              <a:gd name="connsiteX0" fmla="*/ 0 w 10000"/>
              <a:gd name="connsiteY0" fmla="*/ 0 h 12253"/>
              <a:gd name="connsiteX1" fmla="*/ 10000 w 10000"/>
              <a:gd name="connsiteY1" fmla="*/ 0 h 12253"/>
              <a:gd name="connsiteX2" fmla="*/ 7399 w 10000"/>
              <a:gd name="connsiteY2" fmla="*/ 12253 h 12253"/>
              <a:gd name="connsiteX3" fmla="*/ 4258 w 10000"/>
              <a:gd name="connsiteY3" fmla="*/ 12222 h 12253"/>
              <a:gd name="connsiteX4" fmla="*/ 0 w 10000"/>
              <a:gd name="connsiteY4" fmla="*/ 0 h 12253"/>
              <a:gd name="connsiteX0" fmla="*/ 0 w 10000"/>
              <a:gd name="connsiteY0" fmla="*/ 0 h 12253"/>
              <a:gd name="connsiteX1" fmla="*/ 10000 w 10000"/>
              <a:gd name="connsiteY1" fmla="*/ 0 h 12253"/>
              <a:gd name="connsiteX2" fmla="*/ 6902 w 10000"/>
              <a:gd name="connsiteY2" fmla="*/ 12253 h 12253"/>
              <a:gd name="connsiteX3" fmla="*/ 4258 w 10000"/>
              <a:gd name="connsiteY3" fmla="*/ 12222 h 12253"/>
              <a:gd name="connsiteX4" fmla="*/ 0 w 10000"/>
              <a:gd name="connsiteY4" fmla="*/ 0 h 12253"/>
              <a:gd name="connsiteX0" fmla="*/ 0 w 10000"/>
              <a:gd name="connsiteY0" fmla="*/ 0 h 12253"/>
              <a:gd name="connsiteX1" fmla="*/ 10000 w 10000"/>
              <a:gd name="connsiteY1" fmla="*/ 0 h 12253"/>
              <a:gd name="connsiteX2" fmla="*/ 8061 w 10000"/>
              <a:gd name="connsiteY2" fmla="*/ 12253 h 12253"/>
              <a:gd name="connsiteX3" fmla="*/ 4258 w 10000"/>
              <a:gd name="connsiteY3" fmla="*/ 12222 h 12253"/>
              <a:gd name="connsiteX4" fmla="*/ 0 w 10000"/>
              <a:gd name="connsiteY4" fmla="*/ 0 h 12253"/>
              <a:gd name="connsiteX0" fmla="*/ 0 w 10000"/>
              <a:gd name="connsiteY0" fmla="*/ 0 h 12295"/>
              <a:gd name="connsiteX1" fmla="*/ 10000 w 10000"/>
              <a:gd name="connsiteY1" fmla="*/ 0 h 12295"/>
              <a:gd name="connsiteX2" fmla="*/ 8061 w 10000"/>
              <a:gd name="connsiteY2" fmla="*/ 12253 h 12295"/>
              <a:gd name="connsiteX3" fmla="*/ 5055 w 10000"/>
              <a:gd name="connsiteY3" fmla="*/ 12295 h 12295"/>
              <a:gd name="connsiteX4" fmla="*/ 0 w 10000"/>
              <a:gd name="connsiteY4" fmla="*/ 0 h 12295"/>
              <a:gd name="connsiteX0" fmla="*/ 0 w 9167"/>
              <a:gd name="connsiteY0" fmla="*/ 0 h 12295"/>
              <a:gd name="connsiteX1" fmla="*/ 9167 w 9167"/>
              <a:gd name="connsiteY1" fmla="*/ 0 h 12295"/>
              <a:gd name="connsiteX2" fmla="*/ 7228 w 9167"/>
              <a:gd name="connsiteY2" fmla="*/ 12253 h 12295"/>
              <a:gd name="connsiteX3" fmla="*/ 4222 w 9167"/>
              <a:gd name="connsiteY3" fmla="*/ 12295 h 12295"/>
              <a:gd name="connsiteX4" fmla="*/ 0 w 9167"/>
              <a:gd name="connsiteY4" fmla="*/ 0 h 12295"/>
              <a:gd name="connsiteX0" fmla="*/ 0 w 10830"/>
              <a:gd name="connsiteY0" fmla="*/ 0 h 10000"/>
              <a:gd name="connsiteX1" fmla="*/ 10830 w 10830"/>
              <a:gd name="connsiteY1" fmla="*/ 59 h 10000"/>
              <a:gd name="connsiteX2" fmla="*/ 7885 w 10830"/>
              <a:gd name="connsiteY2" fmla="*/ 9966 h 10000"/>
              <a:gd name="connsiteX3" fmla="*/ 4606 w 10830"/>
              <a:gd name="connsiteY3" fmla="*/ 10000 h 10000"/>
              <a:gd name="connsiteX4" fmla="*/ 0 w 1083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0" h="10000">
                <a:moveTo>
                  <a:pt x="0" y="0"/>
                </a:moveTo>
                <a:lnTo>
                  <a:pt x="10830" y="59"/>
                </a:lnTo>
                <a:lnTo>
                  <a:pt x="7885" y="9966"/>
                </a:lnTo>
                <a:lnTo>
                  <a:pt x="4606" y="10000"/>
                </a:lnTo>
                <a:lnTo>
                  <a:pt x="0" y="0"/>
                </a:lnTo>
                <a:close/>
              </a:path>
            </a:pathLst>
          </a:custGeom>
          <a:solidFill>
            <a:srgbClr val="8064A2">
              <a:alpha val="50196"/>
            </a:srgbClr>
          </a:solidFill>
        </p:spPr>
        <p:style>
          <a:lnRef idx="2">
            <a:schemeClr val="accent4">
              <a:shade val="50000"/>
            </a:schemeClr>
          </a:lnRef>
          <a:fillRef idx="1">
            <a:schemeClr val="accent4"/>
          </a:fillRef>
          <a:effectRef idx="0">
            <a:schemeClr val="accent4"/>
          </a:effectRef>
          <a:fontRef idx="minor">
            <a:schemeClr val="lt1"/>
          </a:fontRef>
        </p:style>
        <p:txBody>
          <a:bodyPr lIns="91413" tIns="45708" rIns="91413" bIns="45708" rtlCol="0" anchor="ctr"/>
          <a:lstStyle/>
          <a:p>
            <a:pPr algn="ctr" defTabSz="932284"/>
            <a:endParaRPr lang="en-US">
              <a:solidFill>
                <a:srgbClr val="FFFFFF"/>
              </a:solidFill>
            </a:endParaRPr>
          </a:p>
        </p:txBody>
      </p:sp>
      <p:sp>
        <p:nvSpPr>
          <p:cNvPr id="7" name="Site Map"/>
          <p:cNvSpPr/>
          <p:nvPr/>
        </p:nvSpPr>
        <p:spPr>
          <a:xfrm>
            <a:off x="7946983" y="2282942"/>
            <a:ext cx="4279739" cy="1564054"/>
          </a:xfrm>
          <a:prstGeom prst="cube">
            <a:avLst/>
          </a:prstGeom>
        </p:spPr>
        <p:style>
          <a:lnRef idx="2">
            <a:schemeClr val="accent6">
              <a:shade val="50000"/>
            </a:schemeClr>
          </a:lnRef>
          <a:fillRef idx="1">
            <a:schemeClr val="accent6"/>
          </a:fillRef>
          <a:effectRef idx="0">
            <a:schemeClr val="accent6"/>
          </a:effectRef>
          <a:fontRef idx="minor">
            <a:schemeClr val="lt1"/>
          </a:fontRef>
        </p:style>
        <p:txBody>
          <a:bodyPr lIns="91413" tIns="45708" rIns="91413" bIns="45708" rtlCol="0" anchor="t"/>
          <a:lstStyle/>
          <a:p>
            <a:pPr defTabSz="932284"/>
            <a:r>
              <a:rPr lang="en-US" dirty="0">
                <a:solidFill>
                  <a:srgbClr val="FFFFFF"/>
                </a:solidFill>
              </a:rPr>
              <a:t>Site Map</a:t>
            </a:r>
          </a:p>
        </p:txBody>
      </p:sp>
      <p:sp>
        <p:nvSpPr>
          <p:cNvPr id="14" name="Content Table 4"/>
          <p:cNvSpPr/>
          <p:nvPr/>
        </p:nvSpPr>
        <p:spPr>
          <a:xfrm>
            <a:off x="2085597" y="5817867"/>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a:solidFill>
                  <a:srgbClr val="FFFFFF"/>
                </a:solidFill>
              </a:rPr>
              <a:t>…</a:t>
            </a:r>
          </a:p>
        </p:txBody>
      </p:sp>
      <p:sp>
        <p:nvSpPr>
          <p:cNvPr id="15" name="Content Table 3"/>
          <p:cNvSpPr/>
          <p:nvPr/>
        </p:nvSpPr>
        <p:spPr>
          <a:xfrm>
            <a:off x="2085597" y="5370994"/>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err="1">
                <a:solidFill>
                  <a:srgbClr val="FFFFFF"/>
                </a:solidFill>
              </a:rPr>
              <a:t>AllDocs</a:t>
            </a:r>
            <a:endParaRPr lang="en-US" sz="1400" dirty="0">
              <a:solidFill>
                <a:srgbClr val="FFFFFF"/>
              </a:solidFill>
            </a:endParaRPr>
          </a:p>
        </p:txBody>
      </p:sp>
      <p:sp>
        <p:nvSpPr>
          <p:cNvPr id="16" name="Content Table 2"/>
          <p:cNvSpPr/>
          <p:nvPr/>
        </p:nvSpPr>
        <p:spPr>
          <a:xfrm>
            <a:off x="2085597" y="4924122"/>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err="1">
                <a:solidFill>
                  <a:srgbClr val="FFFFFF"/>
                </a:solidFill>
              </a:rPr>
              <a:t>AllWebs</a:t>
            </a:r>
            <a:endParaRPr lang="en-US" sz="1400" dirty="0">
              <a:solidFill>
                <a:srgbClr val="FFFFFF"/>
              </a:solidFill>
            </a:endParaRPr>
          </a:p>
        </p:txBody>
      </p:sp>
      <p:sp>
        <p:nvSpPr>
          <p:cNvPr id="17" name="Content Table 1"/>
          <p:cNvSpPr/>
          <p:nvPr/>
        </p:nvSpPr>
        <p:spPr>
          <a:xfrm>
            <a:off x="2085597" y="4477249"/>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err="1">
                <a:solidFill>
                  <a:srgbClr val="FFFFFF"/>
                </a:solidFill>
              </a:rPr>
              <a:t>AllSites</a:t>
            </a:r>
            <a:endParaRPr lang="en-US" sz="1400" dirty="0">
              <a:solidFill>
                <a:srgbClr val="FFFFFF"/>
              </a:solidFill>
            </a:endParaRPr>
          </a:p>
        </p:txBody>
      </p:sp>
      <p:sp>
        <p:nvSpPr>
          <p:cNvPr id="23" name="Content Table 4"/>
          <p:cNvSpPr/>
          <p:nvPr/>
        </p:nvSpPr>
        <p:spPr>
          <a:xfrm>
            <a:off x="5753948" y="5817867"/>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a:solidFill>
                  <a:srgbClr val="FFFFFF"/>
                </a:solidFill>
              </a:rPr>
              <a:t>…</a:t>
            </a:r>
          </a:p>
        </p:txBody>
      </p:sp>
      <p:sp>
        <p:nvSpPr>
          <p:cNvPr id="24" name="Content Table 3"/>
          <p:cNvSpPr/>
          <p:nvPr/>
        </p:nvSpPr>
        <p:spPr>
          <a:xfrm>
            <a:off x="5753948" y="5370994"/>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err="1">
                <a:solidFill>
                  <a:srgbClr val="FFFFFF"/>
                </a:solidFill>
              </a:rPr>
              <a:t>AllDocs</a:t>
            </a:r>
            <a:endParaRPr lang="en-US" sz="1400" dirty="0">
              <a:solidFill>
                <a:srgbClr val="FFFFFF"/>
              </a:solidFill>
            </a:endParaRPr>
          </a:p>
        </p:txBody>
      </p:sp>
      <p:sp>
        <p:nvSpPr>
          <p:cNvPr id="25" name="Content Table 2"/>
          <p:cNvSpPr/>
          <p:nvPr/>
        </p:nvSpPr>
        <p:spPr>
          <a:xfrm>
            <a:off x="5753948" y="4924122"/>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err="1">
                <a:solidFill>
                  <a:srgbClr val="FFFFFF"/>
                </a:solidFill>
              </a:rPr>
              <a:t>AllWebs</a:t>
            </a:r>
            <a:endParaRPr lang="en-US" sz="1400" dirty="0">
              <a:solidFill>
                <a:srgbClr val="FFFFFF"/>
              </a:solidFill>
            </a:endParaRPr>
          </a:p>
        </p:txBody>
      </p:sp>
      <p:sp>
        <p:nvSpPr>
          <p:cNvPr id="26" name="Content Table 1"/>
          <p:cNvSpPr/>
          <p:nvPr/>
        </p:nvSpPr>
        <p:spPr>
          <a:xfrm>
            <a:off x="5753948" y="4477249"/>
            <a:ext cx="1324680" cy="4869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p>
            <a:pPr algn="ctr" defTabSz="932284"/>
            <a:r>
              <a:rPr lang="en-US" sz="1400" dirty="0" err="1">
                <a:solidFill>
                  <a:srgbClr val="FFFFFF"/>
                </a:solidFill>
              </a:rPr>
              <a:t>AllSites</a:t>
            </a:r>
            <a:endParaRPr lang="en-US" sz="1400" dirty="0">
              <a:solidFill>
                <a:srgbClr val="FFFFFF"/>
              </a:solidFill>
            </a:endParaRPr>
          </a:p>
        </p:txBody>
      </p:sp>
      <p:sp>
        <p:nvSpPr>
          <p:cNvPr id="28" name="Copy Operation 1"/>
          <p:cNvSpPr/>
          <p:nvPr/>
        </p:nvSpPr>
        <p:spPr>
          <a:xfrm>
            <a:off x="3334963" y="4517303"/>
            <a:ext cx="2418984" cy="33234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sz="1000" dirty="0">
                <a:solidFill>
                  <a:srgbClr val="FFFFFF"/>
                </a:solidFill>
              </a:rPr>
              <a:t>Filtered Copy Of </a:t>
            </a:r>
            <a:r>
              <a:rPr lang="en-US" sz="1000" dirty="0" err="1">
                <a:solidFill>
                  <a:srgbClr val="FFFFFF"/>
                </a:solidFill>
              </a:rPr>
              <a:t>AllSites</a:t>
            </a:r>
            <a:r>
              <a:rPr lang="en-US" sz="1000" dirty="0">
                <a:solidFill>
                  <a:srgbClr val="FFFFFF"/>
                </a:solidFill>
              </a:rPr>
              <a:t> </a:t>
            </a:r>
          </a:p>
        </p:txBody>
      </p:sp>
      <p:sp>
        <p:nvSpPr>
          <p:cNvPr id="29" name="Copy Operation 1"/>
          <p:cNvSpPr/>
          <p:nvPr/>
        </p:nvSpPr>
        <p:spPr>
          <a:xfrm>
            <a:off x="3334963" y="4964174"/>
            <a:ext cx="2418984" cy="33234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sz="1000" dirty="0">
                <a:solidFill>
                  <a:srgbClr val="FFFFFF"/>
                </a:solidFill>
              </a:rPr>
              <a:t>Filtered Copy Of </a:t>
            </a:r>
            <a:r>
              <a:rPr lang="en-US" sz="1000" dirty="0" err="1">
                <a:solidFill>
                  <a:srgbClr val="FFFFFF"/>
                </a:solidFill>
              </a:rPr>
              <a:t>AllWebs</a:t>
            </a:r>
            <a:r>
              <a:rPr lang="en-US" sz="1000" dirty="0">
                <a:solidFill>
                  <a:srgbClr val="FFFFFF"/>
                </a:solidFill>
              </a:rPr>
              <a:t> </a:t>
            </a:r>
          </a:p>
        </p:txBody>
      </p:sp>
      <p:sp>
        <p:nvSpPr>
          <p:cNvPr id="30" name="Copy Operation 1"/>
          <p:cNvSpPr/>
          <p:nvPr/>
        </p:nvSpPr>
        <p:spPr>
          <a:xfrm>
            <a:off x="3334963" y="5411049"/>
            <a:ext cx="2418984" cy="33234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sz="1000" dirty="0">
                <a:solidFill>
                  <a:srgbClr val="FFFFFF"/>
                </a:solidFill>
              </a:rPr>
              <a:t>Filtered Copy Of </a:t>
            </a:r>
            <a:r>
              <a:rPr lang="en-US" sz="1000" dirty="0" err="1">
                <a:solidFill>
                  <a:srgbClr val="FFFFFF"/>
                </a:solidFill>
              </a:rPr>
              <a:t>AllDocs</a:t>
            </a:r>
            <a:r>
              <a:rPr lang="en-US" sz="1000" dirty="0">
                <a:solidFill>
                  <a:srgbClr val="FFFFFF"/>
                </a:solidFill>
              </a:rPr>
              <a:t> </a:t>
            </a:r>
          </a:p>
        </p:txBody>
      </p:sp>
      <p:sp>
        <p:nvSpPr>
          <p:cNvPr id="31" name="Copy Operation 1"/>
          <p:cNvSpPr/>
          <p:nvPr/>
        </p:nvSpPr>
        <p:spPr>
          <a:xfrm>
            <a:off x="3334963" y="5857919"/>
            <a:ext cx="2418984" cy="332346"/>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sz="1000" dirty="0">
                <a:solidFill>
                  <a:srgbClr val="FFFFFF"/>
                </a:solidFill>
              </a:rPr>
              <a:t>Filtered Copy Of … </a:t>
            </a:r>
          </a:p>
        </p:txBody>
      </p:sp>
      <p:sp>
        <p:nvSpPr>
          <p:cNvPr id="34" name="Site Map Entry - Root SPSite"/>
          <p:cNvSpPr/>
          <p:nvPr/>
        </p:nvSpPr>
        <p:spPr>
          <a:xfrm>
            <a:off x="8327161" y="3027727"/>
            <a:ext cx="2955058" cy="22343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91413" tIns="45708" rIns="91413" bIns="45708" rtlCol="0" anchor="ctr"/>
          <a:lstStyle/>
          <a:p>
            <a:pPr defTabSz="932284"/>
            <a:r>
              <a:rPr lang="en-US" dirty="0">
                <a:solidFill>
                  <a:srgbClr val="FFFFFF"/>
                </a:solidFill>
              </a:rPr>
              <a:t>/</a:t>
            </a:r>
          </a:p>
        </p:txBody>
      </p:sp>
      <p:sp>
        <p:nvSpPr>
          <p:cNvPr id="35" name="Site Map Entry - Source SPSite"/>
          <p:cNvSpPr/>
          <p:nvPr/>
        </p:nvSpPr>
        <p:spPr>
          <a:xfrm>
            <a:off x="8327161" y="3251166"/>
            <a:ext cx="2955058" cy="22343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91413" tIns="45708" rIns="91413" bIns="45708" rtlCol="0" anchor="ctr"/>
          <a:lstStyle/>
          <a:p>
            <a:pPr defTabSz="932284"/>
            <a:r>
              <a:rPr lang="en-US" dirty="0">
                <a:solidFill>
                  <a:srgbClr val="FFFFFF"/>
                </a:solidFill>
              </a:rPr>
              <a:t>/sites/foo</a:t>
            </a:r>
          </a:p>
        </p:txBody>
      </p:sp>
      <p:sp>
        <p:nvSpPr>
          <p:cNvPr id="36" name="Site Map Entry - Preview SPSite"/>
          <p:cNvSpPr/>
          <p:nvPr/>
        </p:nvSpPr>
        <p:spPr>
          <a:xfrm>
            <a:off x="8327161" y="3474602"/>
            <a:ext cx="2955058" cy="22343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lIns="91413" tIns="45708" rIns="91413" bIns="45708" rtlCol="0" anchor="ctr"/>
          <a:lstStyle/>
          <a:p>
            <a:pPr defTabSz="932284"/>
            <a:r>
              <a:rPr lang="en-US" dirty="0">
                <a:solidFill>
                  <a:srgbClr val="FFFFFF"/>
                </a:solidFill>
              </a:rPr>
              <a:t>/sites/foo-</a:t>
            </a:r>
            <a:r>
              <a:rPr lang="en-US" dirty="0" err="1">
                <a:solidFill>
                  <a:srgbClr val="FFFFFF"/>
                </a:solidFill>
              </a:rPr>
              <a:t>eval</a:t>
            </a:r>
            <a:endParaRPr lang="en-US" dirty="0">
              <a:solidFill>
                <a:srgbClr val="FFFFFF"/>
              </a:solidFill>
            </a:endParaRPr>
          </a:p>
        </p:txBody>
      </p:sp>
      <p:sp>
        <p:nvSpPr>
          <p:cNvPr id="37" name="Site Map Addition"/>
          <p:cNvSpPr/>
          <p:nvPr/>
        </p:nvSpPr>
        <p:spPr>
          <a:xfrm>
            <a:off x="8012775" y="3489965"/>
            <a:ext cx="237609" cy="176343"/>
          </a:xfrm>
          <a:prstGeom prst="plus">
            <a:avLst>
              <a:gd name="adj" fmla="val 29227"/>
            </a:avLst>
          </a:prstGeom>
        </p:spPr>
        <p:style>
          <a:lnRef idx="2">
            <a:schemeClr val="accent3">
              <a:shade val="50000"/>
            </a:schemeClr>
          </a:lnRef>
          <a:fillRef idx="1">
            <a:schemeClr val="accent3"/>
          </a:fillRef>
          <a:effectRef idx="0">
            <a:schemeClr val="accent3"/>
          </a:effectRef>
          <a:fontRef idx="minor">
            <a:schemeClr val="lt1"/>
          </a:fontRef>
        </p:style>
        <p:txBody>
          <a:bodyPr lIns="91413" tIns="45708" rIns="91413" bIns="45708" rtlCol="0" anchor="ctr"/>
          <a:lstStyle/>
          <a:p>
            <a:pPr algn="ctr" defTabSz="932284"/>
            <a:endParaRPr lang="en-US">
              <a:solidFill>
                <a:srgbClr val="FFFFFF"/>
              </a:solidFill>
            </a:endParaRPr>
          </a:p>
        </p:txBody>
      </p:sp>
      <p:sp>
        <p:nvSpPr>
          <p:cNvPr id="40" name="Rounded Rectangle 39"/>
          <p:cNvSpPr/>
          <p:nvPr/>
        </p:nvSpPr>
        <p:spPr>
          <a:xfrm>
            <a:off x="1556435" y="1612626"/>
            <a:ext cx="3021100" cy="5634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lIns="91413" tIns="45708" rIns="91413" bIns="45708" rtlCol="0" anchor="ctr"/>
          <a:lstStyle/>
          <a:p>
            <a:pPr algn="ctr" defTabSz="932284"/>
            <a:r>
              <a:rPr lang="en-US" sz="1400" dirty="0">
                <a:solidFill>
                  <a:srgbClr val="000000"/>
                </a:solidFill>
              </a:rPr>
              <a:t>Timer Job:</a:t>
            </a:r>
            <a:br>
              <a:rPr lang="en-US" sz="1400" dirty="0">
                <a:solidFill>
                  <a:srgbClr val="000000"/>
                </a:solidFill>
              </a:rPr>
            </a:br>
            <a:r>
              <a:rPr lang="en-US" sz="1400" dirty="0">
                <a:solidFill>
                  <a:srgbClr val="000000"/>
                </a:solidFill>
              </a:rPr>
              <a:t>Create Evaluation Sites</a:t>
            </a:r>
          </a:p>
        </p:txBody>
      </p:sp>
      <p:cxnSp>
        <p:nvCxnSpPr>
          <p:cNvPr id="55" name="Copy ..."/>
          <p:cNvCxnSpPr>
            <a:stCxn id="125" idx="4"/>
            <a:endCxn id="31" idx="1"/>
          </p:cNvCxnSpPr>
          <p:nvPr/>
        </p:nvCxnSpPr>
        <p:spPr>
          <a:xfrm rot="16200000" flipH="1">
            <a:off x="937978" y="3627102"/>
            <a:ext cx="2293677" cy="2500302"/>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53" name="Copy AllDocs"/>
          <p:cNvCxnSpPr>
            <a:stCxn id="125" idx="4"/>
            <a:endCxn id="30" idx="1"/>
          </p:cNvCxnSpPr>
          <p:nvPr/>
        </p:nvCxnSpPr>
        <p:spPr>
          <a:xfrm rot="16200000" flipH="1">
            <a:off x="1161411" y="3403666"/>
            <a:ext cx="1846804" cy="2500302"/>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49" name="Copy Webs"/>
          <p:cNvCxnSpPr>
            <a:stCxn id="125" idx="4"/>
            <a:endCxn id="29" idx="1"/>
          </p:cNvCxnSpPr>
          <p:nvPr/>
        </p:nvCxnSpPr>
        <p:spPr>
          <a:xfrm rot="16200000" flipH="1">
            <a:off x="1384847" y="3180232"/>
            <a:ext cx="1399932" cy="2500302"/>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46" name="Copy Sites"/>
          <p:cNvCxnSpPr>
            <a:stCxn id="125" idx="4"/>
            <a:endCxn id="28" idx="1"/>
          </p:cNvCxnSpPr>
          <p:nvPr/>
        </p:nvCxnSpPr>
        <p:spPr>
          <a:xfrm rot="16200000" flipH="1">
            <a:off x="1608283" y="2956795"/>
            <a:ext cx="953060" cy="2500302"/>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82" name="Add Clone to Site Map"/>
          <p:cNvCxnSpPr>
            <a:stCxn id="126" idx="4"/>
            <a:endCxn id="37" idx="1"/>
          </p:cNvCxnSpPr>
          <p:nvPr/>
        </p:nvCxnSpPr>
        <p:spPr>
          <a:xfrm rot="16200000" flipH="1">
            <a:off x="7491116" y="3056472"/>
            <a:ext cx="391737" cy="651586"/>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27" name="SPSite Upgrade"/>
          <p:cNvSpPr/>
          <p:nvPr/>
        </p:nvSpPr>
        <p:spPr>
          <a:xfrm rot="5400000">
            <a:off x="5032898" y="2715357"/>
            <a:ext cx="660923" cy="893512"/>
          </a:xfrm>
          <a:prstGeom prst="circularArrow">
            <a:avLst>
              <a:gd name="adj1" fmla="val 10110"/>
              <a:gd name="adj2" fmla="val 1296480"/>
              <a:gd name="adj3" fmla="val 9204218"/>
              <a:gd name="adj4" fmla="val 10800000"/>
              <a:gd name="adj5" fmla="val 15506"/>
            </a:avLst>
          </a:prstGeom>
        </p:spPr>
        <p:style>
          <a:lnRef idx="2">
            <a:schemeClr val="accent4">
              <a:shade val="50000"/>
            </a:schemeClr>
          </a:lnRef>
          <a:fillRef idx="1">
            <a:schemeClr val="accent4"/>
          </a:fillRef>
          <a:effectRef idx="0">
            <a:schemeClr val="accent4"/>
          </a:effectRef>
          <a:fontRef idx="minor">
            <a:schemeClr val="lt1"/>
          </a:fontRef>
        </p:style>
        <p:txBody>
          <a:bodyPr lIns="91413" tIns="45708" rIns="91413" bIns="45708" rtlCol="0" anchor="ctr"/>
          <a:lstStyle/>
          <a:p>
            <a:pPr algn="ctr" defTabSz="932284"/>
            <a:endParaRPr lang="en-US">
              <a:solidFill>
                <a:srgbClr val="000000"/>
              </a:solidFill>
            </a:endParaRPr>
          </a:p>
        </p:txBody>
      </p:sp>
      <p:cxnSp>
        <p:nvCxnSpPr>
          <p:cNvPr id="130" name="SPSite Cloning Operation"/>
          <p:cNvCxnSpPr>
            <a:stCxn id="40" idx="2"/>
            <a:endCxn id="32" idx="1"/>
          </p:cNvCxnSpPr>
          <p:nvPr/>
        </p:nvCxnSpPr>
        <p:spPr>
          <a:xfrm rot="16200000" flipH="1">
            <a:off x="2734049" y="2509018"/>
            <a:ext cx="1266139" cy="600252"/>
          </a:xfrm>
          <a:prstGeom prst="curvedConnector2">
            <a:avLst/>
          </a:prstGeom>
          <a:ln>
            <a:prstDash val="dash"/>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149" name="Database Cloning Operation - bottom"/>
          <p:cNvCxnSpPr>
            <a:stCxn id="161" idx="4"/>
            <a:endCxn id="134" idx="0"/>
          </p:cNvCxnSpPr>
          <p:nvPr/>
        </p:nvCxnSpPr>
        <p:spPr>
          <a:xfrm rot="16200000" flipH="1">
            <a:off x="2240297" y="2506011"/>
            <a:ext cx="1321188" cy="3303696"/>
          </a:xfrm>
          <a:prstGeom prst="curvedConnector3">
            <a:avLst>
              <a:gd name="adj1" fmla="val 50000"/>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153" name="Database Cloning Operation - top"/>
          <p:cNvCxnSpPr>
            <a:stCxn id="40" idx="2"/>
            <a:endCxn id="161" idx="0"/>
          </p:cNvCxnSpPr>
          <p:nvPr/>
        </p:nvCxnSpPr>
        <p:spPr>
          <a:xfrm rot="5400000">
            <a:off x="1646378" y="1778741"/>
            <a:ext cx="1023273" cy="1817942"/>
          </a:xfrm>
          <a:prstGeom prst="curvedConnector3">
            <a:avLst>
              <a:gd name="adj1" fmla="val 50000"/>
            </a:avLst>
          </a:prstGeom>
        </p:spPr>
        <p:style>
          <a:lnRef idx="3">
            <a:schemeClr val="accent6"/>
          </a:lnRef>
          <a:fillRef idx="0">
            <a:schemeClr val="accent6"/>
          </a:fillRef>
          <a:effectRef idx="2">
            <a:schemeClr val="accent6"/>
          </a:effectRef>
          <a:fontRef idx="minor">
            <a:schemeClr val="tx1"/>
          </a:fontRef>
        </p:style>
      </p:cxnSp>
      <p:sp>
        <p:nvSpPr>
          <p:cNvPr id="161" name="Step 1"/>
          <p:cNvSpPr/>
          <p:nvPr/>
        </p:nvSpPr>
        <p:spPr>
          <a:xfrm>
            <a:off x="1045248" y="3199350"/>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1</a:t>
            </a:r>
          </a:p>
        </p:txBody>
      </p:sp>
      <p:sp>
        <p:nvSpPr>
          <p:cNvPr id="125" name="Step 2"/>
          <p:cNvSpPr/>
          <p:nvPr/>
        </p:nvSpPr>
        <p:spPr>
          <a:xfrm>
            <a:off x="630864" y="3432498"/>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2</a:t>
            </a:r>
          </a:p>
        </p:txBody>
      </p:sp>
      <p:sp>
        <p:nvSpPr>
          <p:cNvPr id="126" name="Step 3"/>
          <p:cNvSpPr/>
          <p:nvPr/>
        </p:nvSpPr>
        <p:spPr>
          <a:xfrm>
            <a:off x="7157390" y="2888482"/>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3</a:t>
            </a:r>
          </a:p>
        </p:txBody>
      </p:sp>
      <p:sp>
        <p:nvSpPr>
          <p:cNvPr id="127" name="Step 4"/>
          <p:cNvSpPr/>
          <p:nvPr/>
        </p:nvSpPr>
        <p:spPr>
          <a:xfrm>
            <a:off x="6950198" y="1779946"/>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4</a:t>
            </a:r>
          </a:p>
        </p:txBody>
      </p:sp>
      <p:sp>
        <p:nvSpPr>
          <p:cNvPr id="128" name="Step 5"/>
          <p:cNvSpPr/>
          <p:nvPr/>
        </p:nvSpPr>
        <p:spPr>
          <a:xfrm>
            <a:off x="5164044" y="3003819"/>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5</a:t>
            </a:r>
          </a:p>
        </p:txBody>
      </p:sp>
      <p:cxnSp>
        <p:nvCxnSpPr>
          <p:cNvPr id="93" name="Site Cloning Operation - top"/>
          <p:cNvCxnSpPr>
            <a:stCxn id="40" idx="1"/>
            <a:endCxn id="125" idx="0"/>
          </p:cNvCxnSpPr>
          <p:nvPr/>
        </p:nvCxnSpPr>
        <p:spPr>
          <a:xfrm rot="10800000" flipV="1">
            <a:off x="834663" y="1894354"/>
            <a:ext cx="721774" cy="1538148"/>
          </a:xfrm>
          <a:prstGeom prst="curvedConnector2">
            <a:avLst/>
          </a:prstGeom>
        </p:spPr>
        <p:style>
          <a:lnRef idx="3">
            <a:schemeClr val="accent6"/>
          </a:lnRef>
          <a:fillRef idx="0">
            <a:schemeClr val="accent6"/>
          </a:fillRef>
          <a:effectRef idx="2">
            <a:schemeClr val="accent6"/>
          </a:effectRef>
          <a:fontRef idx="minor">
            <a:schemeClr val="tx1"/>
          </a:fontRef>
        </p:style>
      </p:cxnSp>
      <p:cxnSp>
        <p:nvCxnSpPr>
          <p:cNvPr id="97" name="Database Cloning Operation - top"/>
          <p:cNvCxnSpPr>
            <a:stCxn id="40" idx="3"/>
            <a:endCxn id="126" idx="0"/>
          </p:cNvCxnSpPr>
          <p:nvPr/>
        </p:nvCxnSpPr>
        <p:spPr>
          <a:xfrm>
            <a:off x="4577536" y="1894358"/>
            <a:ext cx="2783648" cy="994129"/>
          </a:xfrm>
          <a:prstGeom prst="curvedConnector2">
            <a:avLst/>
          </a:prstGeom>
        </p:spPr>
        <p:style>
          <a:lnRef idx="3">
            <a:schemeClr val="accent6"/>
          </a:lnRef>
          <a:fillRef idx="0">
            <a:schemeClr val="accent6"/>
          </a:fillRef>
          <a:effectRef idx="2">
            <a:schemeClr val="accent6"/>
          </a:effectRef>
          <a:fontRef idx="minor">
            <a:schemeClr val="tx1"/>
          </a:fontRef>
        </p:style>
      </p:cxnSp>
      <p:cxnSp>
        <p:nvCxnSpPr>
          <p:cNvPr id="114" name="Activate Preview Feature"/>
          <p:cNvCxnSpPr>
            <a:stCxn id="40" idx="3"/>
            <a:endCxn id="127" idx="2"/>
          </p:cNvCxnSpPr>
          <p:nvPr/>
        </p:nvCxnSpPr>
        <p:spPr>
          <a:xfrm>
            <a:off x="4577540" y="1894356"/>
            <a:ext cx="2372661" cy="34553"/>
          </a:xfrm>
          <a:prstGeom prst="curvedConnector3">
            <a:avLst>
              <a:gd name="adj1" fmla="val 50000"/>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cxnSp>
        <p:nvCxnSpPr>
          <p:cNvPr id="117" name="Upgrade SPSite"/>
          <p:cNvCxnSpPr>
            <a:stCxn id="40" idx="3"/>
            <a:endCxn id="128" idx="0"/>
          </p:cNvCxnSpPr>
          <p:nvPr/>
        </p:nvCxnSpPr>
        <p:spPr>
          <a:xfrm>
            <a:off x="4577542" y="1894357"/>
            <a:ext cx="790303" cy="1109469"/>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135" name="Step 4"/>
          <p:cNvSpPr/>
          <p:nvPr/>
        </p:nvSpPr>
        <p:spPr>
          <a:xfrm>
            <a:off x="5700261" y="2809142"/>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4</a:t>
            </a:r>
          </a:p>
        </p:txBody>
      </p:sp>
      <p:cxnSp>
        <p:nvCxnSpPr>
          <p:cNvPr id="136" name="Activate Preview Feature"/>
          <p:cNvCxnSpPr>
            <a:stCxn id="40" idx="3"/>
            <a:endCxn id="135" idx="0"/>
          </p:cNvCxnSpPr>
          <p:nvPr/>
        </p:nvCxnSpPr>
        <p:spPr>
          <a:xfrm>
            <a:off x="4577541" y="1894350"/>
            <a:ext cx="1326521" cy="914792"/>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58" name="Multiply 57"/>
          <p:cNvSpPr/>
          <p:nvPr/>
        </p:nvSpPr>
        <p:spPr bwMode="auto">
          <a:xfrm>
            <a:off x="776628" y="3665647"/>
            <a:ext cx="3936634" cy="3231730"/>
          </a:xfrm>
          <a:prstGeom prst="mathMultiply">
            <a:avLst>
              <a:gd name="adj1" fmla="val 4434"/>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8" rIns="46618" bIns="93232" numCol="1" spcCol="0" rtlCol="0" fromWordArt="0" anchor="b" anchorCtr="0" forceAA="0" compatLnSpc="1">
            <a:prstTxWarp prst="textNoShape">
              <a:avLst/>
            </a:prstTxWarp>
            <a:noAutofit/>
          </a:bodyPr>
          <a:lstStyle/>
          <a:p>
            <a:pPr algn="ctr" defTabSz="932015" fontAlgn="base">
              <a:spcBef>
                <a:spcPct val="0"/>
              </a:spcBef>
              <a:spcAft>
                <a:spcPct val="0"/>
              </a:spcAft>
            </a:pPr>
            <a:endParaRPr lang="en-US"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Step 6"/>
          <p:cNvSpPr/>
          <p:nvPr/>
        </p:nvSpPr>
        <p:spPr>
          <a:xfrm>
            <a:off x="25272" y="3213922"/>
            <a:ext cx="407595" cy="29791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lIns="91413" tIns="45708" rIns="91413" bIns="45708" rtlCol="0" anchor="ctr"/>
          <a:lstStyle/>
          <a:p>
            <a:pPr algn="ctr" defTabSz="932284"/>
            <a:r>
              <a:rPr lang="en-US" dirty="0">
                <a:solidFill>
                  <a:srgbClr val="FFFFFF"/>
                </a:solidFill>
              </a:rPr>
              <a:t>6</a:t>
            </a:r>
          </a:p>
        </p:txBody>
      </p:sp>
      <p:cxnSp>
        <p:nvCxnSpPr>
          <p:cNvPr id="60" name="Remove Snapshot"/>
          <p:cNvCxnSpPr>
            <a:stCxn id="40" idx="1"/>
            <a:endCxn id="59" idx="0"/>
          </p:cNvCxnSpPr>
          <p:nvPr/>
        </p:nvCxnSpPr>
        <p:spPr>
          <a:xfrm rot="10800000" flipV="1">
            <a:off x="229071" y="1894350"/>
            <a:ext cx="1327369" cy="1319570"/>
          </a:xfrm>
          <a:prstGeom prst="curvedConnector2">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61" name="Remove Snapshot"/>
          <p:cNvCxnSpPr>
            <a:stCxn id="59" idx="4"/>
            <a:endCxn id="3" idx="2"/>
          </p:cNvCxnSpPr>
          <p:nvPr/>
        </p:nvCxnSpPr>
        <p:spPr>
          <a:xfrm rot="16200000" flipH="1">
            <a:off x="5312" y="3735593"/>
            <a:ext cx="1750249" cy="1302734"/>
          </a:xfrm>
          <a:prstGeom prst="curvedConnector2">
            <a:avLst/>
          </a:prstGeom>
          <a:ln>
            <a:headEnd type="none" w="med" len="med"/>
            <a:tailEnd type="triangle" w="med" len="med"/>
          </a:ln>
        </p:spPr>
        <p:style>
          <a:lnRef idx="3">
            <a:schemeClr val="accent6"/>
          </a:lnRef>
          <a:fillRef idx="0">
            <a:schemeClr val="accent6"/>
          </a:fillRef>
          <a:effectRef idx="2">
            <a:schemeClr val="accent6"/>
          </a:effectRef>
          <a:fontRef idx="minor">
            <a:schemeClr val="tx1"/>
          </a:fontRef>
        </p:style>
      </p:cxnSp>
      <p:sp>
        <p:nvSpPr>
          <p:cNvPr id="4" name="Title 3"/>
          <p:cNvSpPr>
            <a:spLocks noGrp="1"/>
          </p:cNvSpPr>
          <p:nvPr>
            <p:ph type="title"/>
          </p:nvPr>
        </p:nvSpPr>
        <p:spPr/>
        <p:txBody>
          <a:bodyPr/>
          <a:lstStyle/>
          <a:p>
            <a:r>
              <a:rPr lang="en-US" sz="4900"/>
              <a:t>Snapshot creation of </a:t>
            </a:r>
            <a:r>
              <a:rPr lang="en-US" sz="4900" dirty="0"/>
              <a:t>upgrade</a:t>
            </a:r>
            <a:r>
              <a:rPr lang="en-US" sz="4900"/>
              <a:t> evaluation sites</a:t>
            </a:r>
            <a:endParaRPr lang="en-US" sz="4900" dirty="0"/>
          </a:p>
        </p:txBody>
      </p:sp>
    </p:spTree>
    <p:extLst>
      <p:ext uri="{BB962C8B-B14F-4D97-AF65-F5344CB8AC3E}">
        <p14:creationId xmlns:p14="http://schemas.microsoft.com/office/powerpoint/2010/main" val="2929437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3"/>
                                        </p:tgtEl>
                                        <p:attrNameLst>
                                          <p:attrName>style.visibility</p:attrName>
                                        </p:attrNameLst>
                                      </p:cBhvr>
                                      <p:to>
                                        <p:strVal val="visible"/>
                                      </p:to>
                                    </p:set>
                                    <p:animEffect transition="in" filter="wipe(up)">
                                      <p:cBhvr>
                                        <p:cTn id="11" dur="500"/>
                                        <p:tgtEl>
                                          <p:spTgt spid="15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1"/>
                                        </p:tgtEl>
                                        <p:attrNameLst>
                                          <p:attrName>style.visibility</p:attrName>
                                        </p:attrNameLst>
                                      </p:cBhvr>
                                      <p:to>
                                        <p:strVal val="visible"/>
                                      </p:to>
                                    </p:set>
                                    <p:animEffect transition="in" filter="wipe(up)">
                                      <p:cBhvr>
                                        <p:cTn id="15" dur="500"/>
                                        <p:tgtEl>
                                          <p:spTgt spid="16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49"/>
                                        </p:tgtEl>
                                        <p:attrNameLst>
                                          <p:attrName>style.visibility</p:attrName>
                                        </p:attrNameLst>
                                      </p:cBhvr>
                                      <p:to>
                                        <p:strVal val="visible"/>
                                      </p:to>
                                    </p:set>
                                    <p:animEffect transition="in" filter="wipe(up)">
                                      <p:cBhvr>
                                        <p:cTn id="19" dur="500"/>
                                        <p:tgtEl>
                                          <p:spTgt spid="1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4"/>
                                        </p:tgtEl>
                                        <p:attrNameLst>
                                          <p:attrName>style.visibility</p:attrName>
                                        </p:attrNameLst>
                                      </p:cBhvr>
                                      <p:to>
                                        <p:strVal val="visible"/>
                                      </p:to>
                                    </p:set>
                                    <p:animEffect transition="in" filter="fade">
                                      <p:cBhvr>
                                        <p:cTn id="23" dur="500"/>
                                        <p:tgtEl>
                                          <p:spTgt spid="1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par>
                                <p:cTn id="28" presetID="35" presetClass="path" presetSubtype="0" accel="50000" decel="50000" fill="hold" grpId="1" nodeType="withEffect">
                                  <p:stCondLst>
                                    <p:cond delay="0"/>
                                  </p:stCondLst>
                                  <p:childTnLst>
                                    <p:animMotion origin="layout" path="M 0.29532 0.00139 L -4.16667E-6 -7.08169E-7 " pathEditMode="relative" rAng="0" ptsTypes="AA">
                                      <p:cBhvr>
                                        <p:cTn id="29" dur="2000" fill="hold"/>
                                        <p:tgtEl>
                                          <p:spTgt spid="3"/>
                                        </p:tgtEl>
                                        <p:attrNameLst>
                                          <p:attrName>ppt_x</p:attrName>
                                          <p:attrName>ppt_y</p:attrName>
                                        </p:attrNameLst>
                                      </p:cBhvr>
                                      <p:rCtr x="-14774" y="-69"/>
                                    </p:animMotion>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53"/>
                                        </p:tgtEl>
                                      </p:cBhvr>
                                    </p:animEffect>
                                    <p:set>
                                      <p:cBhvr>
                                        <p:cTn id="34" dur="1" fill="hold">
                                          <p:stCondLst>
                                            <p:cond delay="499"/>
                                          </p:stCondLst>
                                        </p:cTn>
                                        <p:tgtEl>
                                          <p:spTgt spid="15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61"/>
                                        </p:tgtEl>
                                      </p:cBhvr>
                                    </p:animEffect>
                                    <p:set>
                                      <p:cBhvr>
                                        <p:cTn id="37" dur="1" fill="hold">
                                          <p:stCondLst>
                                            <p:cond delay="499"/>
                                          </p:stCondLst>
                                        </p:cTn>
                                        <p:tgtEl>
                                          <p:spTgt spid="161"/>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49"/>
                                        </p:tgtEl>
                                      </p:cBhvr>
                                    </p:animEffect>
                                    <p:set>
                                      <p:cBhvr>
                                        <p:cTn id="40" dur="1" fill="hold">
                                          <p:stCondLst>
                                            <p:cond delay="499"/>
                                          </p:stCondLst>
                                        </p:cTn>
                                        <p:tgtEl>
                                          <p:spTgt spid="14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34"/>
                                        </p:tgtEl>
                                      </p:cBhvr>
                                    </p:animEffect>
                                    <p:set>
                                      <p:cBhvr>
                                        <p:cTn id="43" dur="1" fill="hold">
                                          <p:stCondLst>
                                            <p:cond delay="499"/>
                                          </p:stCondLst>
                                        </p:cTn>
                                        <p:tgtEl>
                                          <p:spTgt spid="134"/>
                                        </p:tgtEl>
                                        <p:attrNameLst>
                                          <p:attrName>style.visibility</p:attrName>
                                        </p:attrNameLst>
                                      </p:cBhvr>
                                      <p:to>
                                        <p:strVal val="hidden"/>
                                      </p:to>
                                    </p:set>
                                  </p:childTnLst>
                                </p:cTn>
                              </p:par>
                            </p:childTnLst>
                          </p:cTn>
                        </p:par>
                        <p:par>
                          <p:cTn id="44" fill="hold">
                            <p:stCondLst>
                              <p:cond delay="500"/>
                            </p:stCondLst>
                            <p:childTnLst>
                              <p:par>
                                <p:cTn id="45" presetID="22" presetClass="entr" presetSubtype="1"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up)">
                                      <p:cBhvr>
                                        <p:cTn id="47" dur="500"/>
                                        <p:tgtEl>
                                          <p:spTgt spid="9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22" presetClass="entr" presetSubtype="1" fill="hold" nodeType="withEffect">
                                  <p:stCondLst>
                                    <p:cond delay="0"/>
                                  </p:stCondLst>
                                  <p:childTnLst>
                                    <p:set>
                                      <p:cBhvr>
                                        <p:cTn id="52" dur="1" fill="hold">
                                          <p:stCondLst>
                                            <p:cond delay="0"/>
                                          </p:stCondLst>
                                        </p:cTn>
                                        <p:tgtEl>
                                          <p:spTgt spid="130"/>
                                        </p:tgtEl>
                                        <p:attrNameLst>
                                          <p:attrName>style.visibility</p:attrName>
                                        </p:attrNameLst>
                                      </p:cBhvr>
                                      <p:to>
                                        <p:strVal val="visible"/>
                                      </p:to>
                                    </p:set>
                                    <p:animEffect transition="in" filter="wipe(up)">
                                      <p:cBhvr>
                                        <p:cTn id="53" dur="500"/>
                                        <p:tgtEl>
                                          <p:spTgt spid="130"/>
                                        </p:tgtEl>
                                      </p:cBhvr>
                                    </p:animEffect>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125"/>
                                        </p:tgtEl>
                                        <p:attrNameLst>
                                          <p:attrName>style.visibility</p:attrName>
                                        </p:attrNameLst>
                                      </p:cBhvr>
                                      <p:to>
                                        <p:strVal val="visible"/>
                                      </p:to>
                                    </p:set>
                                    <p:animEffect transition="in" filter="wipe(up)">
                                      <p:cBhvr>
                                        <p:cTn id="57" dur="500"/>
                                        <p:tgtEl>
                                          <p:spTgt spid="12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500"/>
                            </p:stCondLst>
                            <p:childTnLst>
                              <p:par>
                                <p:cTn id="62" presetID="22" presetClass="entr" presetSubtype="1"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up)">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2500"/>
                            </p:stCondLst>
                            <p:childTnLst>
                              <p:par>
                                <p:cTn id="73" presetID="10"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9"/>
                                        </p:tgtEl>
                                        <p:attrNameLst>
                                          <p:attrName>style.visibility</p:attrName>
                                        </p:attrNameLst>
                                      </p:cBhvr>
                                      <p:to>
                                        <p:strVal val="visible"/>
                                      </p:to>
                                    </p:set>
                                    <p:animEffect transition="in" filter="fade">
                                      <p:cBhvr>
                                        <p:cTn id="78" dur="500"/>
                                        <p:tgtEl>
                                          <p:spTgt spid="129"/>
                                        </p:tgtEl>
                                      </p:cBhvr>
                                    </p:animEffect>
                                  </p:childTnLst>
                                </p:cTn>
                              </p:par>
                              <p:par>
                                <p:cTn id="79" presetID="22" presetClass="entr" presetSubtype="1" fill="hold"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up)">
                                      <p:cBhvr>
                                        <p:cTn id="81" dur="500"/>
                                        <p:tgtEl>
                                          <p:spTgt spid="4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3000"/>
                            </p:stCondLst>
                            <p:childTnLst>
                              <p:par>
                                <p:cTn id="89" presetID="10" presetClass="entr" presetSubtype="0"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childTnLst>
                                </p:cTn>
                              </p:par>
                              <p:par>
                                <p:cTn id="92" presetID="22" presetClass="entr" presetSubtype="1"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wipe(up)">
                                      <p:cBhvr>
                                        <p:cTn id="94" dur="500"/>
                                        <p:tgtEl>
                                          <p:spTgt spid="5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left)">
                                      <p:cBhvr>
                                        <p:cTn id="100" dur="500"/>
                                        <p:tgtEl>
                                          <p:spTgt spid="30"/>
                                        </p:tgtEl>
                                      </p:cBhvr>
                                    </p:animEffect>
                                  </p:childTnLst>
                                </p:cTn>
                              </p:par>
                            </p:childTnLst>
                          </p:cTn>
                        </p:par>
                        <p:par>
                          <p:cTn id="101" fill="hold">
                            <p:stCondLst>
                              <p:cond delay="3500"/>
                            </p:stCondLst>
                            <p:childTnLst>
                              <p:par>
                                <p:cTn id="102" presetID="10" presetClass="entr" presetSubtype="0"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500"/>
                                        <p:tgtEl>
                                          <p:spTgt spid="24"/>
                                        </p:tgtEl>
                                      </p:cBhvr>
                                    </p:animEffect>
                                  </p:childTnLst>
                                </p:cTn>
                              </p:par>
                              <p:par>
                                <p:cTn id="105" presetID="22" presetClass="entr" presetSubtype="1" fill="hold" nodeType="withEffect">
                                  <p:stCondLst>
                                    <p:cond delay="0"/>
                                  </p:stCondLst>
                                  <p:childTnLst>
                                    <p:set>
                                      <p:cBhvr>
                                        <p:cTn id="106" dur="1" fill="hold">
                                          <p:stCondLst>
                                            <p:cond delay="0"/>
                                          </p:stCondLst>
                                        </p:cTn>
                                        <p:tgtEl>
                                          <p:spTgt spid="55"/>
                                        </p:tgtEl>
                                        <p:attrNameLst>
                                          <p:attrName>style.visibility</p:attrName>
                                        </p:attrNameLst>
                                      </p:cBhvr>
                                      <p:to>
                                        <p:strVal val="visible"/>
                                      </p:to>
                                    </p:set>
                                    <p:animEffect transition="in" filter="wipe(up)">
                                      <p:cBhvr>
                                        <p:cTn id="107" dur="500"/>
                                        <p:tgtEl>
                                          <p:spTgt spid="5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fade">
                                      <p:cBhvr>
                                        <p:cTn id="110" dur="500"/>
                                        <p:tgtEl>
                                          <p:spTgt spid="1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wipe(left)">
                                      <p:cBhvr>
                                        <p:cTn id="113" dur="500"/>
                                        <p:tgtEl>
                                          <p:spTgt spid="31"/>
                                        </p:tgtEl>
                                      </p:cBhvr>
                                    </p:animEffect>
                                  </p:childTnLst>
                                </p:cTn>
                              </p:par>
                            </p:childTnLst>
                          </p:cTn>
                        </p:par>
                        <p:par>
                          <p:cTn id="114" fill="hold">
                            <p:stCondLst>
                              <p:cond delay="4000"/>
                            </p:stCondLst>
                            <p:childTnLst>
                              <p:par>
                                <p:cTn id="115" presetID="10"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500"/>
                                        <p:tgtEl>
                                          <p:spTgt spid="23"/>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nodeType="clickEffect">
                                  <p:stCondLst>
                                    <p:cond delay="0"/>
                                  </p:stCondLst>
                                  <p:childTnLst>
                                    <p:animEffect transition="out" filter="fade">
                                      <p:cBhvr>
                                        <p:cTn id="121" dur="500"/>
                                        <p:tgtEl>
                                          <p:spTgt spid="93"/>
                                        </p:tgtEl>
                                      </p:cBhvr>
                                    </p:animEffect>
                                    <p:set>
                                      <p:cBhvr>
                                        <p:cTn id="122" dur="1" fill="hold">
                                          <p:stCondLst>
                                            <p:cond delay="499"/>
                                          </p:stCondLst>
                                        </p:cTn>
                                        <p:tgtEl>
                                          <p:spTgt spid="93"/>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130"/>
                                        </p:tgtEl>
                                      </p:cBhvr>
                                    </p:animEffect>
                                    <p:set>
                                      <p:cBhvr>
                                        <p:cTn id="125" dur="1" fill="hold">
                                          <p:stCondLst>
                                            <p:cond delay="499"/>
                                          </p:stCondLst>
                                        </p:cTn>
                                        <p:tgtEl>
                                          <p:spTgt spid="130"/>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125"/>
                                        </p:tgtEl>
                                      </p:cBhvr>
                                    </p:animEffect>
                                    <p:set>
                                      <p:cBhvr>
                                        <p:cTn id="128" dur="1" fill="hold">
                                          <p:stCondLst>
                                            <p:cond delay="499"/>
                                          </p:stCondLst>
                                        </p:cTn>
                                        <p:tgtEl>
                                          <p:spTgt spid="125"/>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2"/>
                                        </p:tgtEl>
                                      </p:cBhvr>
                                    </p:animEffect>
                                    <p:set>
                                      <p:cBhvr>
                                        <p:cTn id="131" dur="1" fill="hold">
                                          <p:stCondLst>
                                            <p:cond delay="499"/>
                                          </p:stCondLst>
                                        </p:cTn>
                                        <p:tgtEl>
                                          <p:spTgt spid="32"/>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46"/>
                                        </p:tgtEl>
                                      </p:cBhvr>
                                    </p:animEffect>
                                    <p:set>
                                      <p:cBhvr>
                                        <p:cTn id="134" dur="1" fill="hold">
                                          <p:stCondLst>
                                            <p:cond delay="499"/>
                                          </p:stCondLst>
                                        </p:cTn>
                                        <p:tgtEl>
                                          <p:spTgt spid="46"/>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28"/>
                                        </p:tgtEl>
                                      </p:cBhvr>
                                    </p:animEffect>
                                    <p:set>
                                      <p:cBhvr>
                                        <p:cTn id="137" dur="1" fill="hold">
                                          <p:stCondLst>
                                            <p:cond delay="499"/>
                                          </p:stCondLst>
                                        </p:cTn>
                                        <p:tgtEl>
                                          <p:spTgt spid="28"/>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49"/>
                                        </p:tgtEl>
                                      </p:cBhvr>
                                    </p:animEffect>
                                    <p:set>
                                      <p:cBhvr>
                                        <p:cTn id="140" dur="1" fill="hold">
                                          <p:stCondLst>
                                            <p:cond delay="499"/>
                                          </p:stCondLst>
                                        </p:cTn>
                                        <p:tgtEl>
                                          <p:spTgt spid="49"/>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29"/>
                                        </p:tgtEl>
                                      </p:cBhvr>
                                    </p:animEffect>
                                    <p:set>
                                      <p:cBhvr>
                                        <p:cTn id="143" dur="1" fill="hold">
                                          <p:stCondLst>
                                            <p:cond delay="499"/>
                                          </p:stCondLst>
                                        </p:cTn>
                                        <p:tgtEl>
                                          <p:spTgt spid="29"/>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53"/>
                                        </p:tgtEl>
                                      </p:cBhvr>
                                    </p:animEffect>
                                    <p:set>
                                      <p:cBhvr>
                                        <p:cTn id="146" dur="1" fill="hold">
                                          <p:stCondLst>
                                            <p:cond delay="499"/>
                                          </p:stCondLst>
                                        </p:cTn>
                                        <p:tgtEl>
                                          <p:spTgt spid="53"/>
                                        </p:tgtEl>
                                        <p:attrNameLst>
                                          <p:attrName>style.visibility</p:attrName>
                                        </p:attrNameLst>
                                      </p:cBhvr>
                                      <p:to>
                                        <p:strVal val="hidden"/>
                                      </p:to>
                                    </p:set>
                                  </p:childTnLst>
                                </p:cTn>
                              </p:par>
                              <p:par>
                                <p:cTn id="147" presetID="10" presetClass="exit" presetSubtype="0" fill="hold" grpId="1" nodeType="withEffect">
                                  <p:stCondLst>
                                    <p:cond delay="0"/>
                                  </p:stCondLst>
                                  <p:childTnLst>
                                    <p:animEffect transition="out" filter="fade">
                                      <p:cBhvr>
                                        <p:cTn id="148" dur="500"/>
                                        <p:tgtEl>
                                          <p:spTgt spid="30"/>
                                        </p:tgtEl>
                                      </p:cBhvr>
                                    </p:animEffect>
                                    <p:set>
                                      <p:cBhvr>
                                        <p:cTn id="149" dur="1" fill="hold">
                                          <p:stCondLst>
                                            <p:cond delay="499"/>
                                          </p:stCondLst>
                                        </p:cTn>
                                        <p:tgtEl>
                                          <p:spTgt spid="30"/>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55"/>
                                        </p:tgtEl>
                                      </p:cBhvr>
                                    </p:animEffect>
                                    <p:set>
                                      <p:cBhvr>
                                        <p:cTn id="152" dur="1" fill="hold">
                                          <p:stCondLst>
                                            <p:cond delay="499"/>
                                          </p:stCondLst>
                                        </p:cTn>
                                        <p:tgtEl>
                                          <p:spTgt spid="55"/>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childTnLst>
                          </p:cTn>
                        </p:par>
                        <p:par>
                          <p:cTn id="159" fill="hold">
                            <p:stCondLst>
                              <p:cond delay="500"/>
                            </p:stCondLst>
                            <p:childTnLst>
                              <p:par>
                                <p:cTn id="160" presetID="10" presetClass="entr" presetSubtype="0" fill="hold" grpId="0" nodeType="afterEffect">
                                  <p:stCondLst>
                                    <p:cond delay="0"/>
                                  </p:stCondLst>
                                  <p:childTnLst>
                                    <p:set>
                                      <p:cBhvr>
                                        <p:cTn id="161" dur="1" fill="hold">
                                          <p:stCondLst>
                                            <p:cond delay="0"/>
                                          </p:stCondLst>
                                        </p:cTn>
                                        <p:tgtEl>
                                          <p:spTgt spid="10"/>
                                        </p:tgtEl>
                                        <p:attrNameLst>
                                          <p:attrName>style.visibility</p:attrName>
                                        </p:attrNameLst>
                                      </p:cBhvr>
                                      <p:to>
                                        <p:strVal val="visible"/>
                                      </p:to>
                                    </p:set>
                                    <p:animEffect transition="in" filter="fade">
                                      <p:cBhvr>
                                        <p:cTn id="162" dur="500"/>
                                        <p:tgtEl>
                                          <p:spTgt spid="10"/>
                                        </p:tgtEl>
                                      </p:cBhvr>
                                    </p:animEffect>
                                  </p:childTnLst>
                                </p:cTn>
                              </p:par>
                            </p:childTnLst>
                          </p:cTn>
                        </p:par>
                        <p:par>
                          <p:cTn id="163" fill="hold">
                            <p:stCondLst>
                              <p:cond delay="1000"/>
                            </p:stCondLst>
                            <p:childTnLst>
                              <p:par>
                                <p:cTn id="164" presetID="10" presetClass="entr" presetSubtype="0" fill="hold" grpId="0" nodeType="afterEffect">
                                  <p:stCondLst>
                                    <p:cond delay="0"/>
                                  </p:stCondLst>
                                  <p:childTnLst>
                                    <p:set>
                                      <p:cBhvr>
                                        <p:cTn id="165" dur="1" fill="hold">
                                          <p:stCondLst>
                                            <p:cond delay="0"/>
                                          </p:stCondLst>
                                        </p:cTn>
                                        <p:tgtEl>
                                          <p:spTgt spid="11"/>
                                        </p:tgtEl>
                                        <p:attrNameLst>
                                          <p:attrName>style.visibility</p:attrName>
                                        </p:attrNameLst>
                                      </p:cBhvr>
                                      <p:to>
                                        <p:strVal val="visible"/>
                                      </p:to>
                                    </p:set>
                                    <p:animEffect transition="in" filter="fade">
                                      <p:cBhvr>
                                        <p:cTn id="166" dur="500"/>
                                        <p:tgtEl>
                                          <p:spTgt spid="11"/>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9"/>
                                        </p:tgtEl>
                                        <p:attrNameLst>
                                          <p:attrName>style.visibility</p:attrName>
                                        </p:attrNameLst>
                                      </p:cBhvr>
                                      <p:to>
                                        <p:strVal val="visible"/>
                                      </p:to>
                                    </p:set>
                                    <p:animEffect transition="in" filter="fade">
                                      <p:cBhvr>
                                        <p:cTn id="169" dur="500"/>
                                        <p:tgtEl>
                                          <p:spTgt spid="9"/>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7"/>
                                        </p:tgtEl>
                                        <p:attrNameLst>
                                          <p:attrName>style.visibility</p:attrName>
                                        </p:attrNameLst>
                                      </p:cBhvr>
                                      <p:to>
                                        <p:strVal val="visible"/>
                                      </p:to>
                                    </p:set>
                                    <p:animEffect transition="in" filter="fade">
                                      <p:cBhvr>
                                        <p:cTn id="172" dur="500"/>
                                        <p:tgtEl>
                                          <p:spTgt spid="7"/>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fade">
                                      <p:cBhvr>
                                        <p:cTn id="175" dur="500"/>
                                        <p:tgtEl>
                                          <p:spTgt spid="35"/>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34"/>
                                        </p:tgtEl>
                                        <p:attrNameLst>
                                          <p:attrName>style.visibility</p:attrName>
                                        </p:attrNameLst>
                                      </p:cBhvr>
                                      <p:to>
                                        <p:strVal val="visible"/>
                                      </p:to>
                                    </p:set>
                                    <p:animEffect transition="in" filter="fade">
                                      <p:cBhvr>
                                        <p:cTn id="178" dur="500"/>
                                        <p:tgtEl>
                                          <p:spTgt spid="34"/>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1" fill="hold" nodeType="clickEffect">
                                  <p:stCondLst>
                                    <p:cond delay="0"/>
                                  </p:stCondLst>
                                  <p:childTnLst>
                                    <p:set>
                                      <p:cBhvr>
                                        <p:cTn id="182" dur="1" fill="hold">
                                          <p:stCondLst>
                                            <p:cond delay="0"/>
                                          </p:stCondLst>
                                        </p:cTn>
                                        <p:tgtEl>
                                          <p:spTgt spid="97"/>
                                        </p:tgtEl>
                                        <p:attrNameLst>
                                          <p:attrName>style.visibility</p:attrName>
                                        </p:attrNameLst>
                                      </p:cBhvr>
                                      <p:to>
                                        <p:strVal val="visible"/>
                                      </p:to>
                                    </p:set>
                                    <p:animEffect transition="in" filter="wipe(up)">
                                      <p:cBhvr>
                                        <p:cTn id="183" dur="500"/>
                                        <p:tgtEl>
                                          <p:spTgt spid="97"/>
                                        </p:tgtEl>
                                      </p:cBhvr>
                                    </p:animEffect>
                                  </p:childTnLst>
                                </p:cTn>
                              </p:par>
                            </p:childTnLst>
                          </p:cTn>
                        </p:par>
                        <p:par>
                          <p:cTn id="184" fill="hold">
                            <p:stCondLst>
                              <p:cond delay="500"/>
                            </p:stCondLst>
                            <p:childTnLst>
                              <p:par>
                                <p:cTn id="185" presetID="22" presetClass="entr" presetSubtype="1" fill="hold" grpId="0" nodeType="afterEffect">
                                  <p:stCondLst>
                                    <p:cond delay="0"/>
                                  </p:stCondLst>
                                  <p:childTnLst>
                                    <p:set>
                                      <p:cBhvr>
                                        <p:cTn id="186" dur="1" fill="hold">
                                          <p:stCondLst>
                                            <p:cond delay="0"/>
                                          </p:stCondLst>
                                        </p:cTn>
                                        <p:tgtEl>
                                          <p:spTgt spid="126"/>
                                        </p:tgtEl>
                                        <p:attrNameLst>
                                          <p:attrName>style.visibility</p:attrName>
                                        </p:attrNameLst>
                                      </p:cBhvr>
                                      <p:to>
                                        <p:strVal val="visible"/>
                                      </p:to>
                                    </p:set>
                                    <p:animEffect transition="in" filter="wipe(up)">
                                      <p:cBhvr>
                                        <p:cTn id="187" dur="500"/>
                                        <p:tgtEl>
                                          <p:spTgt spid="126"/>
                                        </p:tgtEl>
                                      </p:cBhvr>
                                    </p:animEffect>
                                  </p:childTnLst>
                                </p:cTn>
                              </p:par>
                            </p:childTnLst>
                          </p:cTn>
                        </p:par>
                        <p:par>
                          <p:cTn id="188" fill="hold">
                            <p:stCondLst>
                              <p:cond delay="1000"/>
                            </p:stCondLst>
                            <p:childTnLst>
                              <p:par>
                                <p:cTn id="189" presetID="22" presetClass="entr" presetSubtype="1" fill="hold" nodeType="afterEffect">
                                  <p:stCondLst>
                                    <p:cond delay="0"/>
                                  </p:stCondLst>
                                  <p:childTnLst>
                                    <p:set>
                                      <p:cBhvr>
                                        <p:cTn id="190" dur="1" fill="hold">
                                          <p:stCondLst>
                                            <p:cond delay="0"/>
                                          </p:stCondLst>
                                        </p:cTn>
                                        <p:tgtEl>
                                          <p:spTgt spid="82"/>
                                        </p:tgtEl>
                                        <p:attrNameLst>
                                          <p:attrName>style.visibility</p:attrName>
                                        </p:attrNameLst>
                                      </p:cBhvr>
                                      <p:to>
                                        <p:strVal val="visible"/>
                                      </p:to>
                                    </p:set>
                                    <p:animEffect transition="in" filter="wipe(up)">
                                      <p:cBhvr>
                                        <p:cTn id="191" dur="500"/>
                                        <p:tgtEl>
                                          <p:spTgt spid="82"/>
                                        </p:tgtEl>
                                      </p:cBhvr>
                                    </p:animEffect>
                                  </p:childTnLst>
                                </p:cTn>
                              </p:par>
                            </p:childTnLst>
                          </p:cTn>
                        </p:par>
                        <p:par>
                          <p:cTn id="192" fill="hold">
                            <p:stCondLst>
                              <p:cond delay="1500"/>
                            </p:stCondLst>
                            <p:childTnLst>
                              <p:par>
                                <p:cTn id="193" presetID="10" presetClass="entr" presetSubtype="0" fill="hold" grpId="0" nodeType="afterEffect">
                                  <p:stCondLst>
                                    <p:cond delay="0"/>
                                  </p:stCondLst>
                                  <p:childTnLst>
                                    <p:set>
                                      <p:cBhvr>
                                        <p:cTn id="194" dur="1" fill="hold">
                                          <p:stCondLst>
                                            <p:cond delay="0"/>
                                          </p:stCondLst>
                                        </p:cTn>
                                        <p:tgtEl>
                                          <p:spTgt spid="37"/>
                                        </p:tgtEl>
                                        <p:attrNameLst>
                                          <p:attrName>style.visibility</p:attrName>
                                        </p:attrNameLst>
                                      </p:cBhvr>
                                      <p:to>
                                        <p:strVal val="visible"/>
                                      </p:to>
                                    </p:set>
                                    <p:animEffect transition="in" filter="fade">
                                      <p:cBhvr>
                                        <p:cTn id="195" dur="500"/>
                                        <p:tgtEl>
                                          <p:spTgt spid="37"/>
                                        </p:tgtEl>
                                      </p:cBhvr>
                                    </p:animEffect>
                                  </p:childTnLst>
                                </p:cTn>
                              </p:par>
                            </p:childTnLst>
                          </p:cTn>
                        </p:par>
                        <p:par>
                          <p:cTn id="196" fill="hold">
                            <p:stCondLst>
                              <p:cond delay="2000"/>
                            </p:stCondLst>
                            <p:childTnLst>
                              <p:par>
                                <p:cTn id="197" presetID="10" presetClass="entr" presetSubtype="0" fill="hold" grpId="0" nodeType="afterEffect">
                                  <p:stCondLst>
                                    <p:cond delay="0"/>
                                  </p:stCondLst>
                                  <p:childTnLst>
                                    <p:set>
                                      <p:cBhvr>
                                        <p:cTn id="198" dur="1" fill="hold">
                                          <p:stCondLst>
                                            <p:cond delay="0"/>
                                          </p:stCondLst>
                                        </p:cTn>
                                        <p:tgtEl>
                                          <p:spTgt spid="36"/>
                                        </p:tgtEl>
                                        <p:attrNameLst>
                                          <p:attrName>style.visibility</p:attrName>
                                        </p:attrNameLst>
                                      </p:cBhvr>
                                      <p:to>
                                        <p:strVal val="visible"/>
                                      </p:to>
                                    </p:set>
                                    <p:animEffect transition="in" filter="fade">
                                      <p:cBhvr>
                                        <p:cTn id="199" dur="500"/>
                                        <p:tgtEl>
                                          <p:spTgt spid="36"/>
                                        </p:tgtEl>
                                      </p:cBhvr>
                                    </p:animEffect>
                                  </p:childTnLst>
                                </p:cTn>
                              </p:par>
                            </p:childTnLst>
                          </p:cTn>
                        </p:par>
                        <p:par>
                          <p:cTn id="200" fill="hold">
                            <p:stCondLst>
                              <p:cond delay="2500"/>
                            </p:stCondLst>
                            <p:childTnLst>
                              <p:par>
                                <p:cTn id="201" presetID="10" presetClass="entr" presetSubtype="0" fill="hold" grpId="0" nodeType="afterEffect">
                                  <p:stCondLst>
                                    <p:cond delay="0"/>
                                  </p:stCondLst>
                                  <p:childTnLst>
                                    <p:set>
                                      <p:cBhvr>
                                        <p:cTn id="202" dur="1" fill="hold">
                                          <p:stCondLst>
                                            <p:cond delay="0"/>
                                          </p:stCondLst>
                                        </p:cTn>
                                        <p:tgtEl>
                                          <p:spTgt spid="13"/>
                                        </p:tgtEl>
                                        <p:attrNameLst>
                                          <p:attrName>style.visibility</p:attrName>
                                        </p:attrNameLst>
                                      </p:cBhvr>
                                      <p:to>
                                        <p:strVal val="visible"/>
                                      </p:to>
                                    </p:set>
                                    <p:animEffect transition="in" filter="fade">
                                      <p:cBhvr>
                                        <p:cTn id="203" dur="500"/>
                                        <p:tgtEl>
                                          <p:spTgt spid="13"/>
                                        </p:tgtEl>
                                      </p:cBhvr>
                                    </p:animEffect>
                                  </p:childTnLst>
                                </p:cTn>
                              </p:par>
                            </p:childTnLst>
                          </p:cTn>
                        </p:par>
                      </p:childTnLst>
                    </p:cTn>
                  </p:par>
                  <p:par>
                    <p:cTn id="204" fill="hold">
                      <p:stCondLst>
                        <p:cond delay="indefinite"/>
                      </p:stCondLst>
                      <p:childTnLst>
                        <p:par>
                          <p:cTn id="205" fill="hold">
                            <p:stCondLst>
                              <p:cond delay="0"/>
                            </p:stCondLst>
                            <p:childTnLst>
                              <p:par>
                                <p:cTn id="206" presetID="10" presetClass="exit" presetSubtype="0" fill="hold" nodeType="clickEffect">
                                  <p:stCondLst>
                                    <p:cond delay="0"/>
                                  </p:stCondLst>
                                  <p:childTnLst>
                                    <p:animEffect transition="out" filter="fade">
                                      <p:cBhvr>
                                        <p:cTn id="207" dur="500"/>
                                        <p:tgtEl>
                                          <p:spTgt spid="97"/>
                                        </p:tgtEl>
                                      </p:cBhvr>
                                    </p:animEffect>
                                    <p:set>
                                      <p:cBhvr>
                                        <p:cTn id="208" dur="1" fill="hold">
                                          <p:stCondLst>
                                            <p:cond delay="499"/>
                                          </p:stCondLst>
                                        </p:cTn>
                                        <p:tgtEl>
                                          <p:spTgt spid="97"/>
                                        </p:tgtEl>
                                        <p:attrNameLst>
                                          <p:attrName>style.visibility</p:attrName>
                                        </p:attrNameLst>
                                      </p:cBhvr>
                                      <p:to>
                                        <p:strVal val="hidden"/>
                                      </p:to>
                                    </p:set>
                                  </p:childTnLst>
                                </p:cTn>
                              </p:par>
                              <p:par>
                                <p:cTn id="209" presetID="10" presetClass="exit" presetSubtype="0" fill="hold" grpId="1" nodeType="withEffect">
                                  <p:stCondLst>
                                    <p:cond delay="0"/>
                                  </p:stCondLst>
                                  <p:childTnLst>
                                    <p:animEffect transition="out" filter="fade">
                                      <p:cBhvr>
                                        <p:cTn id="210" dur="500"/>
                                        <p:tgtEl>
                                          <p:spTgt spid="126"/>
                                        </p:tgtEl>
                                      </p:cBhvr>
                                    </p:animEffect>
                                    <p:set>
                                      <p:cBhvr>
                                        <p:cTn id="211" dur="1" fill="hold">
                                          <p:stCondLst>
                                            <p:cond delay="499"/>
                                          </p:stCondLst>
                                        </p:cTn>
                                        <p:tgtEl>
                                          <p:spTgt spid="126"/>
                                        </p:tgtEl>
                                        <p:attrNameLst>
                                          <p:attrName>style.visibility</p:attrName>
                                        </p:attrNameLst>
                                      </p:cBhvr>
                                      <p:to>
                                        <p:strVal val="hidden"/>
                                      </p:to>
                                    </p:set>
                                  </p:childTnLst>
                                </p:cTn>
                              </p:par>
                              <p:par>
                                <p:cTn id="212" presetID="10" presetClass="exit" presetSubtype="0" fill="hold" nodeType="withEffect">
                                  <p:stCondLst>
                                    <p:cond delay="0"/>
                                  </p:stCondLst>
                                  <p:childTnLst>
                                    <p:animEffect transition="out" filter="fade">
                                      <p:cBhvr>
                                        <p:cTn id="213" dur="500"/>
                                        <p:tgtEl>
                                          <p:spTgt spid="82"/>
                                        </p:tgtEl>
                                      </p:cBhvr>
                                    </p:animEffect>
                                    <p:set>
                                      <p:cBhvr>
                                        <p:cTn id="214" dur="1" fill="hold">
                                          <p:stCondLst>
                                            <p:cond delay="499"/>
                                          </p:stCondLst>
                                        </p:cTn>
                                        <p:tgtEl>
                                          <p:spTgt spid="82"/>
                                        </p:tgtEl>
                                        <p:attrNameLst>
                                          <p:attrName>style.visibility</p:attrName>
                                        </p:attrNameLst>
                                      </p:cBhvr>
                                      <p:to>
                                        <p:strVal val="hidden"/>
                                      </p:to>
                                    </p:set>
                                  </p:childTnLst>
                                </p:cTn>
                              </p:par>
                            </p:childTnLst>
                          </p:cTn>
                        </p:par>
                        <p:par>
                          <p:cTn id="215" fill="hold">
                            <p:stCondLst>
                              <p:cond delay="500"/>
                            </p:stCondLst>
                            <p:childTnLst>
                              <p:par>
                                <p:cTn id="216" presetID="22" presetClass="entr" presetSubtype="8" fill="hold" nodeType="afterEffect">
                                  <p:stCondLst>
                                    <p:cond delay="0"/>
                                  </p:stCondLst>
                                  <p:childTnLst>
                                    <p:set>
                                      <p:cBhvr>
                                        <p:cTn id="217" dur="1" fill="hold">
                                          <p:stCondLst>
                                            <p:cond delay="0"/>
                                          </p:stCondLst>
                                        </p:cTn>
                                        <p:tgtEl>
                                          <p:spTgt spid="114"/>
                                        </p:tgtEl>
                                        <p:attrNameLst>
                                          <p:attrName>style.visibility</p:attrName>
                                        </p:attrNameLst>
                                      </p:cBhvr>
                                      <p:to>
                                        <p:strVal val="visible"/>
                                      </p:to>
                                    </p:set>
                                    <p:animEffect transition="in" filter="wipe(left)">
                                      <p:cBhvr>
                                        <p:cTn id="218" dur="500"/>
                                        <p:tgtEl>
                                          <p:spTgt spid="114"/>
                                        </p:tgtEl>
                                      </p:cBhvr>
                                    </p:animEffect>
                                  </p:childTnLst>
                                </p:cTn>
                              </p:par>
                              <p:par>
                                <p:cTn id="219" presetID="22" presetClass="entr" presetSubtype="1" fill="hold" nodeType="withEffect">
                                  <p:stCondLst>
                                    <p:cond delay="0"/>
                                  </p:stCondLst>
                                  <p:childTnLst>
                                    <p:set>
                                      <p:cBhvr>
                                        <p:cTn id="220" dur="1" fill="hold">
                                          <p:stCondLst>
                                            <p:cond delay="0"/>
                                          </p:stCondLst>
                                        </p:cTn>
                                        <p:tgtEl>
                                          <p:spTgt spid="136"/>
                                        </p:tgtEl>
                                        <p:attrNameLst>
                                          <p:attrName>style.visibility</p:attrName>
                                        </p:attrNameLst>
                                      </p:cBhvr>
                                      <p:to>
                                        <p:strVal val="visible"/>
                                      </p:to>
                                    </p:set>
                                    <p:animEffect transition="in" filter="wipe(up)">
                                      <p:cBhvr>
                                        <p:cTn id="221" dur="500"/>
                                        <p:tgtEl>
                                          <p:spTgt spid="136"/>
                                        </p:tgtEl>
                                      </p:cBhvr>
                                    </p:animEffect>
                                  </p:childTnLst>
                                </p:cTn>
                              </p:par>
                            </p:childTnLst>
                          </p:cTn>
                        </p:par>
                        <p:par>
                          <p:cTn id="222" fill="hold">
                            <p:stCondLst>
                              <p:cond delay="1000"/>
                            </p:stCondLst>
                            <p:childTnLst>
                              <p:par>
                                <p:cTn id="223" presetID="22" presetClass="entr" presetSubtype="8" fill="hold" grpId="0" nodeType="afterEffect">
                                  <p:stCondLst>
                                    <p:cond delay="0"/>
                                  </p:stCondLst>
                                  <p:childTnLst>
                                    <p:set>
                                      <p:cBhvr>
                                        <p:cTn id="224" dur="1" fill="hold">
                                          <p:stCondLst>
                                            <p:cond delay="0"/>
                                          </p:stCondLst>
                                        </p:cTn>
                                        <p:tgtEl>
                                          <p:spTgt spid="127"/>
                                        </p:tgtEl>
                                        <p:attrNameLst>
                                          <p:attrName>style.visibility</p:attrName>
                                        </p:attrNameLst>
                                      </p:cBhvr>
                                      <p:to>
                                        <p:strVal val="visible"/>
                                      </p:to>
                                    </p:set>
                                    <p:animEffect transition="in" filter="wipe(left)">
                                      <p:cBhvr>
                                        <p:cTn id="225" dur="500"/>
                                        <p:tgtEl>
                                          <p:spTgt spid="127"/>
                                        </p:tgtEl>
                                      </p:cBhvr>
                                    </p:animEffect>
                                  </p:childTnLst>
                                </p:cTn>
                              </p:par>
                              <p:par>
                                <p:cTn id="226" presetID="22" presetClass="entr" presetSubtype="1" fill="hold" grpId="0" nodeType="withEffect">
                                  <p:stCondLst>
                                    <p:cond delay="0"/>
                                  </p:stCondLst>
                                  <p:childTnLst>
                                    <p:set>
                                      <p:cBhvr>
                                        <p:cTn id="227" dur="1" fill="hold">
                                          <p:stCondLst>
                                            <p:cond delay="0"/>
                                          </p:stCondLst>
                                        </p:cTn>
                                        <p:tgtEl>
                                          <p:spTgt spid="135"/>
                                        </p:tgtEl>
                                        <p:attrNameLst>
                                          <p:attrName>style.visibility</p:attrName>
                                        </p:attrNameLst>
                                      </p:cBhvr>
                                      <p:to>
                                        <p:strVal val="visible"/>
                                      </p:to>
                                    </p:set>
                                    <p:animEffect transition="in" filter="wipe(up)">
                                      <p:cBhvr>
                                        <p:cTn id="228" dur="500"/>
                                        <p:tgtEl>
                                          <p:spTgt spid="135"/>
                                        </p:tgtEl>
                                      </p:cBhvr>
                                    </p:animEffect>
                                  </p:childTnLst>
                                </p:cTn>
                              </p:par>
                            </p:childTnLst>
                          </p:cTn>
                        </p:par>
                      </p:childTnLst>
                    </p:cTn>
                  </p:par>
                  <p:par>
                    <p:cTn id="229" fill="hold">
                      <p:stCondLst>
                        <p:cond delay="indefinite"/>
                      </p:stCondLst>
                      <p:childTnLst>
                        <p:par>
                          <p:cTn id="230" fill="hold">
                            <p:stCondLst>
                              <p:cond delay="0"/>
                            </p:stCondLst>
                            <p:childTnLst>
                              <p:par>
                                <p:cTn id="231" presetID="10" presetClass="exit" presetSubtype="0" fill="hold" nodeType="clickEffect">
                                  <p:stCondLst>
                                    <p:cond delay="0"/>
                                  </p:stCondLst>
                                  <p:childTnLst>
                                    <p:animEffect transition="out" filter="fade">
                                      <p:cBhvr>
                                        <p:cTn id="232" dur="500"/>
                                        <p:tgtEl>
                                          <p:spTgt spid="114"/>
                                        </p:tgtEl>
                                      </p:cBhvr>
                                    </p:animEffect>
                                    <p:set>
                                      <p:cBhvr>
                                        <p:cTn id="233" dur="1" fill="hold">
                                          <p:stCondLst>
                                            <p:cond delay="499"/>
                                          </p:stCondLst>
                                        </p:cTn>
                                        <p:tgtEl>
                                          <p:spTgt spid="114"/>
                                        </p:tgtEl>
                                        <p:attrNameLst>
                                          <p:attrName>style.visibility</p:attrName>
                                        </p:attrNameLst>
                                      </p:cBhvr>
                                      <p:to>
                                        <p:strVal val="hidden"/>
                                      </p:to>
                                    </p:set>
                                  </p:childTnLst>
                                </p:cTn>
                              </p:par>
                              <p:par>
                                <p:cTn id="234" presetID="10" presetClass="exit" presetSubtype="0" fill="hold" nodeType="withEffect">
                                  <p:stCondLst>
                                    <p:cond delay="0"/>
                                  </p:stCondLst>
                                  <p:childTnLst>
                                    <p:animEffect transition="out" filter="fade">
                                      <p:cBhvr>
                                        <p:cTn id="235" dur="500"/>
                                        <p:tgtEl>
                                          <p:spTgt spid="136"/>
                                        </p:tgtEl>
                                      </p:cBhvr>
                                    </p:animEffect>
                                    <p:set>
                                      <p:cBhvr>
                                        <p:cTn id="236" dur="1" fill="hold">
                                          <p:stCondLst>
                                            <p:cond delay="499"/>
                                          </p:stCondLst>
                                        </p:cTn>
                                        <p:tgtEl>
                                          <p:spTgt spid="136"/>
                                        </p:tgtEl>
                                        <p:attrNameLst>
                                          <p:attrName>style.visibility</p:attrName>
                                        </p:attrNameLst>
                                      </p:cBhvr>
                                      <p:to>
                                        <p:strVal val="hidden"/>
                                      </p:to>
                                    </p:set>
                                  </p:childTnLst>
                                </p:cTn>
                              </p:par>
                              <p:par>
                                <p:cTn id="237" presetID="10" presetClass="exit" presetSubtype="0" fill="hold" grpId="1" nodeType="withEffect">
                                  <p:stCondLst>
                                    <p:cond delay="0"/>
                                  </p:stCondLst>
                                  <p:childTnLst>
                                    <p:animEffect transition="out" filter="fade">
                                      <p:cBhvr>
                                        <p:cTn id="238" dur="500"/>
                                        <p:tgtEl>
                                          <p:spTgt spid="127"/>
                                        </p:tgtEl>
                                      </p:cBhvr>
                                    </p:animEffect>
                                    <p:set>
                                      <p:cBhvr>
                                        <p:cTn id="239" dur="1" fill="hold">
                                          <p:stCondLst>
                                            <p:cond delay="499"/>
                                          </p:stCondLst>
                                        </p:cTn>
                                        <p:tgtEl>
                                          <p:spTgt spid="127"/>
                                        </p:tgtEl>
                                        <p:attrNameLst>
                                          <p:attrName>style.visibility</p:attrName>
                                        </p:attrNameLst>
                                      </p:cBhvr>
                                      <p:to>
                                        <p:strVal val="hidden"/>
                                      </p:to>
                                    </p:set>
                                  </p:childTnLst>
                                </p:cTn>
                              </p:par>
                              <p:par>
                                <p:cTn id="240" presetID="10" presetClass="exit" presetSubtype="0" fill="hold" grpId="1" nodeType="withEffect">
                                  <p:stCondLst>
                                    <p:cond delay="0"/>
                                  </p:stCondLst>
                                  <p:childTnLst>
                                    <p:animEffect transition="out" filter="fade">
                                      <p:cBhvr>
                                        <p:cTn id="241" dur="500"/>
                                        <p:tgtEl>
                                          <p:spTgt spid="135"/>
                                        </p:tgtEl>
                                      </p:cBhvr>
                                    </p:animEffect>
                                    <p:set>
                                      <p:cBhvr>
                                        <p:cTn id="242" dur="1" fill="hold">
                                          <p:stCondLst>
                                            <p:cond delay="499"/>
                                          </p:stCondLst>
                                        </p:cTn>
                                        <p:tgtEl>
                                          <p:spTgt spid="135"/>
                                        </p:tgtEl>
                                        <p:attrNameLst>
                                          <p:attrName>style.visibility</p:attrName>
                                        </p:attrNameLst>
                                      </p:cBhvr>
                                      <p:to>
                                        <p:strVal val="hidden"/>
                                      </p:to>
                                    </p:set>
                                  </p:childTnLst>
                                </p:cTn>
                              </p:par>
                            </p:childTnLst>
                          </p:cTn>
                        </p:par>
                        <p:par>
                          <p:cTn id="243" fill="hold">
                            <p:stCondLst>
                              <p:cond delay="500"/>
                            </p:stCondLst>
                            <p:childTnLst>
                              <p:par>
                                <p:cTn id="244" presetID="22" presetClass="entr" presetSubtype="1" fill="hold" nodeType="afterEffect">
                                  <p:stCondLst>
                                    <p:cond delay="0"/>
                                  </p:stCondLst>
                                  <p:childTnLst>
                                    <p:set>
                                      <p:cBhvr>
                                        <p:cTn id="245" dur="1" fill="hold">
                                          <p:stCondLst>
                                            <p:cond delay="0"/>
                                          </p:stCondLst>
                                        </p:cTn>
                                        <p:tgtEl>
                                          <p:spTgt spid="117"/>
                                        </p:tgtEl>
                                        <p:attrNameLst>
                                          <p:attrName>style.visibility</p:attrName>
                                        </p:attrNameLst>
                                      </p:cBhvr>
                                      <p:to>
                                        <p:strVal val="visible"/>
                                      </p:to>
                                    </p:set>
                                    <p:animEffect transition="in" filter="wipe(up)">
                                      <p:cBhvr>
                                        <p:cTn id="246" dur="500"/>
                                        <p:tgtEl>
                                          <p:spTgt spid="117"/>
                                        </p:tgtEl>
                                      </p:cBhvr>
                                    </p:animEffect>
                                  </p:childTnLst>
                                </p:cTn>
                              </p:par>
                            </p:childTnLst>
                          </p:cTn>
                        </p:par>
                        <p:par>
                          <p:cTn id="247" fill="hold">
                            <p:stCondLst>
                              <p:cond delay="1000"/>
                            </p:stCondLst>
                            <p:childTnLst>
                              <p:par>
                                <p:cTn id="248" presetID="22" presetClass="entr" presetSubtype="1" fill="hold" grpId="0" nodeType="afterEffect">
                                  <p:stCondLst>
                                    <p:cond delay="0"/>
                                  </p:stCondLst>
                                  <p:childTnLst>
                                    <p:set>
                                      <p:cBhvr>
                                        <p:cTn id="249" dur="1" fill="hold">
                                          <p:stCondLst>
                                            <p:cond delay="0"/>
                                          </p:stCondLst>
                                        </p:cTn>
                                        <p:tgtEl>
                                          <p:spTgt spid="128"/>
                                        </p:tgtEl>
                                        <p:attrNameLst>
                                          <p:attrName>style.visibility</p:attrName>
                                        </p:attrNameLst>
                                      </p:cBhvr>
                                      <p:to>
                                        <p:strVal val="visible"/>
                                      </p:to>
                                    </p:set>
                                    <p:animEffect transition="in" filter="wipe(up)">
                                      <p:cBhvr>
                                        <p:cTn id="250" dur="500"/>
                                        <p:tgtEl>
                                          <p:spTgt spid="128"/>
                                        </p:tgtEl>
                                      </p:cBhvr>
                                    </p:animEffect>
                                  </p:childTnLst>
                                </p:cTn>
                              </p:par>
                            </p:childTnLst>
                          </p:cTn>
                        </p:par>
                        <p:par>
                          <p:cTn id="251" fill="hold">
                            <p:stCondLst>
                              <p:cond delay="1500"/>
                            </p:stCondLst>
                            <p:childTnLst>
                              <p:par>
                                <p:cTn id="252" presetID="21" presetClass="entr" presetSubtype="1" fill="hold" grpId="0" nodeType="afterEffect">
                                  <p:stCondLst>
                                    <p:cond delay="0"/>
                                  </p:stCondLst>
                                  <p:childTnLst>
                                    <p:set>
                                      <p:cBhvr>
                                        <p:cTn id="253" dur="1" fill="hold">
                                          <p:stCondLst>
                                            <p:cond delay="0"/>
                                          </p:stCondLst>
                                        </p:cTn>
                                        <p:tgtEl>
                                          <p:spTgt spid="27"/>
                                        </p:tgtEl>
                                        <p:attrNameLst>
                                          <p:attrName>style.visibility</p:attrName>
                                        </p:attrNameLst>
                                      </p:cBhvr>
                                      <p:to>
                                        <p:strVal val="visible"/>
                                      </p:to>
                                    </p:set>
                                    <p:animEffect transition="in" filter="wheel(1)">
                                      <p:cBhvr>
                                        <p:cTn id="254" dur="2000"/>
                                        <p:tgtEl>
                                          <p:spTgt spid="27"/>
                                        </p:tgtEl>
                                      </p:cBhvr>
                                    </p:animEffect>
                                  </p:childTnLst>
                                </p:cTn>
                              </p:par>
                            </p:childTnLst>
                          </p:cTn>
                        </p:par>
                      </p:childTnLst>
                    </p:cTn>
                  </p:par>
                  <p:par>
                    <p:cTn id="255" fill="hold">
                      <p:stCondLst>
                        <p:cond delay="indefinite"/>
                      </p:stCondLst>
                      <p:childTnLst>
                        <p:par>
                          <p:cTn id="256" fill="hold">
                            <p:stCondLst>
                              <p:cond delay="0"/>
                            </p:stCondLst>
                            <p:childTnLst>
                              <p:par>
                                <p:cTn id="257" presetID="10" presetClass="exit" presetSubtype="0" fill="hold" grpId="1" nodeType="clickEffect">
                                  <p:stCondLst>
                                    <p:cond delay="0"/>
                                  </p:stCondLst>
                                  <p:childTnLst>
                                    <p:animEffect transition="out" filter="fade">
                                      <p:cBhvr>
                                        <p:cTn id="258" dur="500"/>
                                        <p:tgtEl>
                                          <p:spTgt spid="128"/>
                                        </p:tgtEl>
                                      </p:cBhvr>
                                    </p:animEffect>
                                    <p:set>
                                      <p:cBhvr>
                                        <p:cTn id="259" dur="1" fill="hold">
                                          <p:stCondLst>
                                            <p:cond delay="499"/>
                                          </p:stCondLst>
                                        </p:cTn>
                                        <p:tgtEl>
                                          <p:spTgt spid="128"/>
                                        </p:tgtEl>
                                        <p:attrNameLst>
                                          <p:attrName>style.visibility</p:attrName>
                                        </p:attrNameLst>
                                      </p:cBhvr>
                                      <p:to>
                                        <p:strVal val="hidden"/>
                                      </p:to>
                                    </p:set>
                                  </p:childTnLst>
                                </p:cTn>
                              </p:par>
                              <p:par>
                                <p:cTn id="260" presetID="10" presetClass="exit" presetSubtype="0" fill="hold" nodeType="withEffect">
                                  <p:stCondLst>
                                    <p:cond delay="0"/>
                                  </p:stCondLst>
                                  <p:childTnLst>
                                    <p:animEffect transition="out" filter="fade">
                                      <p:cBhvr>
                                        <p:cTn id="261" dur="500"/>
                                        <p:tgtEl>
                                          <p:spTgt spid="117"/>
                                        </p:tgtEl>
                                      </p:cBhvr>
                                    </p:animEffect>
                                    <p:set>
                                      <p:cBhvr>
                                        <p:cTn id="262" dur="1" fill="hold">
                                          <p:stCondLst>
                                            <p:cond delay="499"/>
                                          </p:stCondLst>
                                        </p:cTn>
                                        <p:tgtEl>
                                          <p:spTgt spid="117"/>
                                        </p:tgtEl>
                                        <p:attrNameLst>
                                          <p:attrName>style.visibility</p:attrName>
                                        </p:attrNameLst>
                                      </p:cBhvr>
                                      <p:to>
                                        <p:strVal val="hidden"/>
                                      </p:to>
                                    </p:set>
                                  </p:childTnLst>
                                </p:cTn>
                              </p:par>
                              <p:par>
                                <p:cTn id="263" presetID="10" presetClass="exit" presetSubtype="0" fill="hold" grpId="1" nodeType="withEffect">
                                  <p:stCondLst>
                                    <p:cond delay="0"/>
                                  </p:stCondLst>
                                  <p:childTnLst>
                                    <p:animEffect transition="out" filter="fade">
                                      <p:cBhvr>
                                        <p:cTn id="264" dur="500"/>
                                        <p:tgtEl>
                                          <p:spTgt spid="27"/>
                                        </p:tgtEl>
                                      </p:cBhvr>
                                    </p:animEffect>
                                    <p:set>
                                      <p:cBhvr>
                                        <p:cTn id="265" dur="1" fill="hold">
                                          <p:stCondLst>
                                            <p:cond delay="499"/>
                                          </p:stCondLst>
                                        </p:cTn>
                                        <p:tgtEl>
                                          <p:spTgt spid="27"/>
                                        </p:tgtEl>
                                        <p:attrNameLst>
                                          <p:attrName>style.visibility</p:attrName>
                                        </p:attrNameLst>
                                      </p:cBhvr>
                                      <p:to>
                                        <p:strVal val="hidden"/>
                                      </p:to>
                                    </p:set>
                                  </p:childTnLst>
                                </p:cTn>
                              </p:par>
                            </p:childTnLst>
                          </p:cTn>
                        </p:par>
                        <p:par>
                          <p:cTn id="266" fill="hold">
                            <p:stCondLst>
                              <p:cond delay="500"/>
                            </p:stCondLst>
                            <p:childTnLst>
                              <p:par>
                                <p:cTn id="267" presetID="22" presetClass="entr" presetSubtype="1" fill="hold" nodeType="afterEffect">
                                  <p:stCondLst>
                                    <p:cond delay="0"/>
                                  </p:stCondLst>
                                  <p:childTnLst>
                                    <p:set>
                                      <p:cBhvr>
                                        <p:cTn id="268" dur="1" fill="hold">
                                          <p:stCondLst>
                                            <p:cond delay="0"/>
                                          </p:stCondLst>
                                        </p:cTn>
                                        <p:tgtEl>
                                          <p:spTgt spid="60"/>
                                        </p:tgtEl>
                                        <p:attrNameLst>
                                          <p:attrName>style.visibility</p:attrName>
                                        </p:attrNameLst>
                                      </p:cBhvr>
                                      <p:to>
                                        <p:strVal val="visible"/>
                                      </p:to>
                                    </p:set>
                                    <p:animEffect transition="in" filter="wipe(up)">
                                      <p:cBhvr>
                                        <p:cTn id="269" dur="500"/>
                                        <p:tgtEl>
                                          <p:spTgt spid="60"/>
                                        </p:tgtEl>
                                      </p:cBhvr>
                                    </p:animEffect>
                                  </p:childTnLst>
                                </p:cTn>
                              </p:par>
                            </p:childTnLst>
                          </p:cTn>
                        </p:par>
                        <p:par>
                          <p:cTn id="270" fill="hold">
                            <p:stCondLst>
                              <p:cond delay="1000"/>
                            </p:stCondLst>
                            <p:childTnLst>
                              <p:par>
                                <p:cTn id="271" presetID="22" presetClass="entr" presetSubtype="1" fill="hold" grpId="0" nodeType="afterEffect">
                                  <p:stCondLst>
                                    <p:cond delay="0"/>
                                  </p:stCondLst>
                                  <p:childTnLst>
                                    <p:set>
                                      <p:cBhvr>
                                        <p:cTn id="272" dur="1" fill="hold">
                                          <p:stCondLst>
                                            <p:cond delay="0"/>
                                          </p:stCondLst>
                                        </p:cTn>
                                        <p:tgtEl>
                                          <p:spTgt spid="59"/>
                                        </p:tgtEl>
                                        <p:attrNameLst>
                                          <p:attrName>style.visibility</p:attrName>
                                        </p:attrNameLst>
                                      </p:cBhvr>
                                      <p:to>
                                        <p:strVal val="visible"/>
                                      </p:to>
                                    </p:set>
                                    <p:animEffect transition="in" filter="wipe(up)">
                                      <p:cBhvr>
                                        <p:cTn id="273" dur="500"/>
                                        <p:tgtEl>
                                          <p:spTgt spid="59"/>
                                        </p:tgtEl>
                                      </p:cBhvr>
                                    </p:animEffect>
                                  </p:childTnLst>
                                </p:cTn>
                              </p:par>
                            </p:childTnLst>
                          </p:cTn>
                        </p:par>
                        <p:par>
                          <p:cTn id="274" fill="hold">
                            <p:stCondLst>
                              <p:cond delay="1500"/>
                            </p:stCondLst>
                            <p:childTnLst>
                              <p:par>
                                <p:cTn id="275" presetID="22" presetClass="entr" presetSubtype="1" fill="hold" nodeType="afterEffect">
                                  <p:stCondLst>
                                    <p:cond delay="0"/>
                                  </p:stCondLst>
                                  <p:childTnLst>
                                    <p:set>
                                      <p:cBhvr>
                                        <p:cTn id="276" dur="1" fill="hold">
                                          <p:stCondLst>
                                            <p:cond delay="0"/>
                                          </p:stCondLst>
                                        </p:cTn>
                                        <p:tgtEl>
                                          <p:spTgt spid="61"/>
                                        </p:tgtEl>
                                        <p:attrNameLst>
                                          <p:attrName>style.visibility</p:attrName>
                                        </p:attrNameLst>
                                      </p:cBhvr>
                                      <p:to>
                                        <p:strVal val="visible"/>
                                      </p:to>
                                    </p:set>
                                    <p:animEffect transition="in" filter="wipe(up)">
                                      <p:cBhvr>
                                        <p:cTn id="277" dur="500"/>
                                        <p:tgtEl>
                                          <p:spTgt spid="61"/>
                                        </p:tgtEl>
                                      </p:cBhvr>
                                    </p:animEffect>
                                  </p:childTnLst>
                                </p:cTn>
                              </p:par>
                            </p:childTnLst>
                          </p:cTn>
                        </p:par>
                        <p:par>
                          <p:cTn id="278" fill="hold">
                            <p:stCondLst>
                              <p:cond delay="2000"/>
                            </p:stCondLst>
                            <p:childTnLst>
                              <p:par>
                                <p:cTn id="279" presetID="10" presetClass="entr" presetSubtype="0" fill="hold" grpId="0" nodeType="afterEffect">
                                  <p:stCondLst>
                                    <p:cond delay="0"/>
                                  </p:stCondLst>
                                  <p:childTnLst>
                                    <p:set>
                                      <p:cBhvr>
                                        <p:cTn id="280" dur="1" fill="hold">
                                          <p:stCondLst>
                                            <p:cond delay="0"/>
                                          </p:stCondLst>
                                        </p:cTn>
                                        <p:tgtEl>
                                          <p:spTgt spid="58"/>
                                        </p:tgtEl>
                                        <p:attrNameLst>
                                          <p:attrName>style.visibility</p:attrName>
                                        </p:attrNameLst>
                                      </p:cBhvr>
                                      <p:to>
                                        <p:strVal val="visible"/>
                                      </p:to>
                                    </p:set>
                                    <p:animEffect transition="in" filter="fade">
                                      <p:cBhvr>
                                        <p:cTn id="281" dur="500"/>
                                        <p:tgtEl>
                                          <p:spTgt spid="58"/>
                                        </p:tgtEl>
                                      </p:cBhvr>
                                    </p:animEffect>
                                  </p:childTnLst>
                                </p:cTn>
                              </p:par>
                            </p:childTnLst>
                          </p:cTn>
                        </p:par>
                        <p:par>
                          <p:cTn id="282" fill="hold">
                            <p:stCondLst>
                              <p:cond delay="2500"/>
                            </p:stCondLst>
                            <p:childTnLst>
                              <p:par>
                                <p:cTn id="283" presetID="10" presetClass="exit" presetSubtype="0" fill="hold" grpId="2" nodeType="afterEffect">
                                  <p:stCondLst>
                                    <p:cond delay="0"/>
                                  </p:stCondLst>
                                  <p:childTnLst>
                                    <p:animEffect transition="out" filter="fade">
                                      <p:cBhvr>
                                        <p:cTn id="284" dur="500"/>
                                        <p:tgtEl>
                                          <p:spTgt spid="3"/>
                                        </p:tgtEl>
                                      </p:cBhvr>
                                    </p:animEffect>
                                    <p:set>
                                      <p:cBhvr>
                                        <p:cTn id="285" dur="1" fill="hold">
                                          <p:stCondLst>
                                            <p:cond delay="499"/>
                                          </p:stCondLst>
                                        </p:cTn>
                                        <p:tgtEl>
                                          <p:spTgt spid="3"/>
                                        </p:tgtEl>
                                        <p:attrNameLst>
                                          <p:attrName>style.visibility</p:attrName>
                                        </p:attrNameLst>
                                      </p:cBhvr>
                                      <p:to>
                                        <p:strVal val="hidden"/>
                                      </p:to>
                                    </p:set>
                                  </p:childTnLst>
                                </p:cTn>
                              </p:par>
                              <p:par>
                                <p:cTn id="286" presetID="10" presetClass="exit" presetSubtype="0" fill="hold" grpId="1" nodeType="withEffect">
                                  <p:stCondLst>
                                    <p:cond delay="0"/>
                                  </p:stCondLst>
                                  <p:childTnLst>
                                    <p:animEffect transition="out" filter="fade">
                                      <p:cBhvr>
                                        <p:cTn id="287" dur="500"/>
                                        <p:tgtEl>
                                          <p:spTgt spid="17"/>
                                        </p:tgtEl>
                                      </p:cBhvr>
                                    </p:animEffect>
                                    <p:set>
                                      <p:cBhvr>
                                        <p:cTn id="288" dur="1" fill="hold">
                                          <p:stCondLst>
                                            <p:cond delay="499"/>
                                          </p:stCondLst>
                                        </p:cTn>
                                        <p:tgtEl>
                                          <p:spTgt spid="17"/>
                                        </p:tgtEl>
                                        <p:attrNameLst>
                                          <p:attrName>style.visibility</p:attrName>
                                        </p:attrNameLst>
                                      </p:cBhvr>
                                      <p:to>
                                        <p:strVal val="hidden"/>
                                      </p:to>
                                    </p:set>
                                  </p:childTnLst>
                                </p:cTn>
                              </p:par>
                              <p:par>
                                <p:cTn id="289" presetID="10" presetClass="exit" presetSubtype="0" fill="hold" grpId="1" nodeType="withEffect">
                                  <p:stCondLst>
                                    <p:cond delay="0"/>
                                  </p:stCondLst>
                                  <p:childTnLst>
                                    <p:animEffect transition="out" filter="fade">
                                      <p:cBhvr>
                                        <p:cTn id="290" dur="500"/>
                                        <p:tgtEl>
                                          <p:spTgt spid="16"/>
                                        </p:tgtEl>
                                      </p:cBhvr>
                                    </p:animEffect>
                                    <p:set>
                                      <p:cBhvr>
                                        <p:cTn id="291" dur="1" fill="hold">
                                          <p:stCondLst>
                                            <p:cond delay="499"/>
                                          </p:stCondLst>
                                        </p:cTn>
                                        <p:tgtEl>
                                          <p:spTgt spid="16"/>
                                        </p:tgtEl>
                                        <p:attrNameLst>
                                          <p:attrName>style.visibility</p:attrName>
                                        </p:attrNameLst>
                                      </p:cBhvr>
                                      <p:to>
                                        <p:strVal val="hidden"/>
                                      </p:to>
                                    </p:set>
                                  </p:childTnLst>
                                </p:cTn>
                              </p:par>
                              <p:par>
                                <p:cTn id="292" presetID="10" presetClass="exit" presetSubtype="0" fill="hold" grpId="1" nodeType="withEffect">
                                  <p:stCondLst>
                                    <p:cond delay="0"/>
                                  </p:stCondLst>
                                  <p:childTnLst>
                                    <p:animEffect transition="out" filter="fade">
                                      <p:cBhvr>
                                        <p:cTn id="293" dur="500"/>
                                        <p:tgtEl>
                                          <p:spTgt spid="15"/>
                                        </p:tgtEl>
                                      </p:cBhvr>
                                    </p:animEffect>
                                    <p:set>
                                      <p:cBhvr>
                                        <p:cTn id="294" dur="1" fill="hold">
                                          <p:stCondLst>
                                            <p:cond delay="499"/>
                                          </p:stCondLst>
                                        </p:cTn>
                                        <p:tgtEl>
                                          <p:spTgt spid="15"/>
                                        </p:tgtEl>
                                        <p:attrNameLst>
                                          <p:attrName>style.visibility</p:attrName>
                                        </p:attrNameLst>
                                      </p:cBhvr>
                                      <p:to>
                                        <p:strVal val="hidden"/>
                                      </p:to>
                                    </p:set>
                                  </p:childTnLst>
                                </p:cTn>
                              </p:par>
                              <p:par>
                                <p:cTn id="295" presetID="10" presetClass="exit" presetSubtype="0" fill="hold" grpId="1" nodeType="withEffect">
                                  <p:stCondLst>
                                    <p:cond delay="0"/>
                                  </p:stCondLst>
                                  <p:childTnLst>
                                    <p:animEffect transition="out" filter="fade">
                                      <p:cBhvr>
                                        <p:cTn id="296" dur="500"/>
                                        <p:tgtEl>
                                          <p:spTgt spid="14"/>
                                        </p:tgtEl>
                                      </p:cBhvr>
                                    </p:animEffect>
                                    <p:set>
                                      <p:cBhvr>
                                        <p:cTn id="297" dur="1" fill="hold">
                                          <p:stCondLst>
                                            <p:cond delay="499"/>
                                          </p:stCondLst>
                                        </p:cTn>
                                        <p:tgtEl>
                                          <p:spTgt spid="14"/>
                                        </p:tgtEl>
                                        <p:attrNameLst>
                                          <p:attrName>style.visibility</p:attrName>
                                        </p:attrNameLst>
                                      </p:cBhvr>
                                      <p:to>
                                        <p:strVal val="hidden"/>
                                      </p:to>
                                    </p:set>
                                  </p:childTnLst>
                                </p:cTn>
                              </p:par>
                            </p:childTnLst>
                          </p:cTn>
                        </p:par>
                        <p:par>
                          <p:cTn id="298" fill="hold">
                            <p:stCondLst>
                              <p:cond delay="3000"/>
                            </p:stCondLst>
                            <p:childTnLst>
                              <p:par>
                                <p:cTn id="299" presetID="10" presetClass="exit" presetSubtype="0" fill="hold" grpId="1" nodeType="afterEffect">
                                  <p:stCondLst>
                                    <p:cond delay="0"/>
                                  </p:stCondLst>
                                  <p:childTnLst>
                                    <p:animEffect transition="out" filter="fade">
                                      <p:cBhvr>
                                        <p:cTn id="300" dur="500"/>
                                        <p:tgtEl>
                                          <p:spTgt spid="58"/>
                                        </p:tgtEl>
                                      </p:cBhvr>
                                    </p:animEffect>
                                    <p:set>
                                      <p:cBhvr>
                                        <p:cTn id="301" dur="1" fill="hold">
                                          <p:stCondLst>
                                            <p:cond delay="499"/>
                                          </p:stCondLst>
                                        </p:cTn>
                                        <p:tgtEl>
                                          <p:spTgt spid="58"/>
                                        </p:tgtEl>
                                        <p:attrNameLst>
                                          <p:attrName>style.visibility</p:attrName>
                                        </p:attrNameLst>
                                      </p:cBhvr>
                                      <p:to>
                                        <p:strVal val="hidden"/>
                                      </p:to>
                                    </p:set>
                                  </p:childTnLst>
                                </p:cTn>
                              </p:par>
                              <p:par>
                                <p:cTn id="302" presetID="10" presetClass="exit" presetSubtype="0" fill="hold" grpId="1" nodeType="withEffect">
                                  <p:stCondLst>
                                    <p:cond delay="0"/>
                                  </p:stCondLst>
                                  <p:childTnLst>
                                    <p:animEffect transition="out" filter="fade">
                                      <p:cBhvr>
                                        <p:cTn id="303" dur="500"/>
                                        <p:tgtEl>
                                          <p:spTgt spid="59"/>
                                        </p:tgtEl>
                                      </p:cBhvr>
                                    </p:animEffect>
                                    <p:set>
                                      <p:cBhvr>
                                        <p:cTn id="304" dur="1" fill="hold">
                                          <p:stCondLst>
                                            <p:cond delay="499"/>
                                          </p:stCondLst>
                                        </p:cTn>
                                        <p:tgtEl>
                                          <p:spTgt spid="59"/>
                                        </p:tgtEl>
                                        <p:attrNameLst>
                                          <p:attrName>style.visibility</p:attrName>
                                        </p:attrNameLst>
                                      </p:cBhvr>
                                      <p:to>
                                        <p:strVal val="hidden"/>
                                      </p:to>
                                    </p:set>
                                  </p:childTnLst>
                                </p:cTn>
                              </p:par>
                              <p:par>
                                <p:cTn id="305" presetID="10" presetClass="exit" presetSubtype="0" fill="hold" nodeType="withEffect">
                                  <p:stCondLst>
                                    <p:cond delay="0"/>
                                  </p:stCondLst>
                                  <p:childTnLst>
                                    <p:animEffect transition="out" filter="fade">
                                      <p:cBhvr>
                                        <p:cTn id="306" dur="500"/>
                                        <p:tgtEl>
                                          <p:spTgt spid="60"/>
                                        </p:tgtEl>
                                      </p:cBhvr>
                                    </p:animEffect>
                                    <p:set>
                                      <p:cBhvr>
                                        <p:cTn id="307" dur="1" fill="hold">
                                          <p:stCondLst>
                                            <p:cond delay="499"/>
                                          </p:stCondLst>
                                        </p:cTn>
                                        <p:tgtEl>
                                          <p:spTgt spid="60"/>
                                        </p:tgtEl>
                                        <p:attrNameLst>
                                          <p:attrName>style.visibility</p:attrName>
                                        </p:attrNameLst>
                                      </p:cBhvr>
                                      <p:to>
                                        <p:strVal val="hidden"/>
                                      </p:to>
                                    </p:set>
                                  </p:childTnLst>
                                </p:cTn>
                              </p:par>
                              <p:par>
                                <p:cTn id="308" presetID="10" presetClass="exit" presetSubtype="0" fill="hold" nodeType="withEffect">
                                  <p:stCondLst>
                                    <p:cond delay="0"/>
                                  </p:stCondLst>
                                  <p:childTnLst>
                                    <p:animEffect transition="out" filter="fade">
                                      <p:cBhvr>
                                        <p:cTn id="309" dur="500"/>
                                        <p:tgtEl>
                                          <p:spTgt spid="61"/>
                                        </p:tgtEl>
                                      </p:cBhvr>
                                    </p:animEffect>
                                    <p:set>
                                      <p:cBhvr>
                                        <p:cTn id="310" dur="1" fill="hold">
                                          <p:stCondLst>
                                            <p:cond delay="499"/>
                                          </p:stCondLst>
                                        </p:cTn>
                                        <p:tgtEl>
                                          <p:spTgt spid="61"/>
                                        </p:tgtEl>
                                        <p:attrNameLst>
                                          <p:attrName>style.visibility</p:attrName>
                                        </p:attrNameLst>
                                      </p:cBhvr>
                                      <p:to>
                                        <p:strVal val="hidden"/>
                                      </p:to>
                                    </p:set>
                                  </p:childTnLst>
                                </p:cTn>
                              </p:par>
                            </p:childTnLst>
                          </p:cTn>
                        </p:par>
                        <p:par>
                          <p:cTn id="311" fill="hold">
                            <p:stCondLst>
                              <p:cond delay="3500"/>
                            </p:stCondLst>
                            <p:childTnLst>
                              <p:par>
                                <p:cTn id="312" presetID="10" presetClass="exit" presetSubtype="0" fill="hold" grpId="1" nodeType="afterEffect">
                                  <p:stCondLst>
                                    <p:cond delay="0"/>
                                  </p:stCondLst>
                                  <p:childTnLst>
                                    <p:animEffect transition="out" filter="fade">
                                      <p:cBhvr>
                                        <p:cTn id="313" dur="500"/>
                                        <p:tgtEl>
                                          <p:spTgt spid="40"/>
                                        </p:tgtEl>
                                      </p:cBhvr>
                                    </p:animEffect>
                                    <p:set>
                                      <p:cBhvr>
                                        <p:cTn id="314"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4" grpId="1" animBg="1"/>
      <p:bldP spid="3" grpId="0" animBg="1"/>
      <p:bldP spid="3" grpId="1" animBg="1"/>
      <p:bldP spid="3" grpId="2" animBg="1"/>
      <p:bldP spid="12" grpId="0" animBg="1"/>
      <p:bldP spid="12" grpId="1" animBg="1"/>
      <p:bldP spid="32" grpId="0" animBg="1"/>
      <p:bldP spid="32" grpId="1" animBg="1"/>
      <p:bldP spid="129" grpId="0" animBg="1"/>
      <p:bldP spid="13" grpId="0" animBg="1"/>
      <p:bldP spid="10" grpId="0" animBg="1"/>
      <p:bldP spid="9" grpId="0" animBg="1"/>
      <p:bldP spid="11" grpId="0" animBg="1"/>
      <p:bldP spid="7" grpId="0" animBg="1"/>
      <p:bldP spid="14" grpId="0" animBg="1"/>
      <p:bldP spid="14" grpId="1" animBg="1"/>
      <p:bldP spid="15" grpId="0" animBg="1"/>
      <p:bldP spid="15" grpId="1" animBg="1"/>
      <p:bldP spid="16" grpId="0" animBg="1"/>
      <p:bldP spid="16" grpId="1" animBg="1"/>
      <p:bldP spid="17" grpId="0" animBg="1"/>
      <p:bldP spid="17" grpId="1" animBg="1"/>
      <p:bldP spid="23" grpId="0" animBg="1"/>
      <p:bldP spid="24" grpId="0" animBg="1"/>
      <p:bldP spid="25" grpId="0" animBg="1"/>
      <p:bldP spid="26" grpId="0" animBg="1"/>
      <p:bldP spid="28" grpId="0" animBg="1"/>
      <p:bldP spid="28" grpId="1" animBg="1"/>
      <p:bldP spid="29" grpId="0" animBg="1"/>
      <p:bldP spid="29" grpId="1" animBg="1"/>
      <p:bldP spid="30" grpId="0" animBg="1"/>
      <p:bldP spid="30" grpId="1" animBg="1"/>
      <p:bldP spid="31" grpId="0" animBg="1"/>
      <p:bldP spid="31" grpId="1" animBg="1"/>
      <p:bldP spid="34" grpId="0" animBg="1"/>
      <p:bldP spid="35" grpId="0" animBg="1"/>
      <p:bldP spid="36" grpId="0" animBg="1"/>
      <p:bldP spid="37" grpId="0" animBg="1"/>
      <p:bldP spid="40" grpId="0" animBg="1"/>
      <p:bldP spid="40" grpId="1" animBg="1"/>
      <p:bldP spid="27" grpId="0" animBg="1"/>
      <p:bldP spid="27" grpId="1" animBg="1"/>
      <p:bldP spid="161" grpId="0" animBg="1"/>
      <p:bldP spid="161" grpId="1" animBg="1"/>
      <p:bldP spid="125" grpId="0" animBg="1"/>
      <p:bldP spid="125" grpId="1" animBg="1"/>
      <p:bldP spid="126" grpId="0" animBg="1"/>
      <p:bldP spid="126" grpId="1" animBg="1"/>
      <p:bldP spid="127" grpId="0" animBg="1"/>
      <p:bldP spid="127" grpId="1" animBg="1"/>
      <p:bldP spid="128" grpId="0" animBg="1"/>
      <p:bldP spid="128" grpId="1" animBg="1"/>
      <p:bldP spid="135" grpId="0" animBg="1"/>
      <p:bldP spid="135" grpId="1" animBg="1"/>
      <p:bldP spid="58" grpId="0" animBg="1"/>
      <p:bldP spid="58" grpId="1" animBg="1"/>
      <p:bldP spid="59" grpId="0" animBg="1"/>
      <p:bldP spid="59"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Validate </a:t>
            </a:r>
            <a:r>
              <a:rPr lang="en-US" smtClean="0"/>
              <a:t>upgrade</a:t>
            </a:r>
            <a:endParaRPr lang="en-US" dirty="0"/>
          </a:p>
        </p:txBody>
      </p:sp>
      <p:sp>
        <p:nvSpPr>
          <p:cNvPr id="5" name="Subtitle 4"/>
          <p:cNvSpPr>
            <a:spLocks noGrp="1"/>
          </p:cNvSpPr>
          <p:nvPr>
            <p:ph type="body" sz="quarter" idx="4294967295"/>
          </p:nvPr>
        </p:nvSpPr>
        <p:spPr>
          <a:xfrm>
            <a:off x="3" y="4197350"/>
            <a:ext cx="11374438" cy="721311"/>
          </a:xfrm>
        </p:spPr>
        <p:txBody>
          <a:bodyPr/>
          <a:lstStyle/>
          <a:p>
            <a:r>
              <a:rPr lang="en-US" dirty="0" smtClean="0"/>
              <a:t>Troubleshooting</a:t>
            </a:r>
            <a:endParaRPr lang="en-US" dirty="0"/>
          </a:p>
        </p:txBody>
      </p:sp>
    </p:spTree>
    <p:extLst>
      <p:ext uri="{BB962C8B-B14F-4D97-AF65-F5344CB8AC3E}">
        <p14:creationId xmlns:p14="http://schemas.microsoft.com/office/powerpoint/2010/main" val="2118517678"/>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Content Placeholder 8"/>
          <p:cNvSpPr>
            <a:spLocks noGrp="1"/>
          </p:cNvSpPr>
          <p:nvPr>
            <p:ph type="body" sz="quarter" idx="10"/>
          </p:nvPr>
        </p:nvSpPr>
        <p:spPr>
          <a:xfrm>
            <a:off x="274638" y="1212854"/>
            <a:ext cx="11887200" cy="3826035"/>
          </a:xfrm>
        </p:spPr>
        <p:txBody>
          <a:bodyPr numCol="2"/>
          <a:lstStyle/>
          <a:p>
            <a:r>
              <a:rPr lang="en-US" sz="2900" dirty="0"/>
              <a:t>Determine cause of failure</a:t>
            </a:r>
          </a:p>
          <a:p>
            <a:pPr lvl="1"/>
            <a:r>
              <a:rPr lang="en-US" sz="1600" dirty="0"/>
              <a:t>Review status page &amp; upgrade Logs:</a:t>
            </a:r>
          </a:p>
          <a:p>
            <a:pPr lvl="2"/>
            <a:r>
              <a:rPr lang="en-US" sz="1600" dirty="0"/>
              <a:t>Upgrade error log (now uses ULS format!)</a:t>
            </a:r>
          </a:p>
          <a:p>
            <a:pPr lvl="2"/>
            <a:r>
              <a:rPr lang="en-US" sz="1600" dirty="0"/>
              <a:t>Full upgrade log</a:t>
            </a:r>
          </a:p>
          <a:p>
            <a:pPr lvl="2"/>
            <a:r>
              <a:rPr lang="en-US" sz="1600" dirty="0"/>
              <a:t>ULS log if necessary</a:t>
            </a:r>
          </a:p>
          <a:p>
            <a:pPr lvl="1"/>
            <a:r>
              <a:rPr lang="en-US" sz="1600" dirty="0"/>
              <a:t>Find issue instances using commands:</a:t>
            </a:r>
          </a:p>
          <a:p>
            <a:pPr lvl="2"/>
            <a:r>
              <a:rPr lang="en-US" sz="1600" dirty="0"/>
              <a:t>Test-</a:t>
            </a:r>
            <a:r>
              <a:rPr lang="en-US" sz="1600" dirty="0" err="1"/>
              <a:t>SPContentDatabase</a:t>
            </a:r>
            <a:endParaRPr lang="en-US" sz="1600" dirty="0"/>
          </a:p>
          <a:p>
            <a:pPr lvl="2"/>
            <a:r>
              <a:rPr lang="en-US" sz="1600" dirty="0" err="1"/>
              <a:t>stsadm</a:t>
            </a:r>
            <a:r>
              <a:rPr lang="en-US" sz="1600" dirty="0"/>
              <a:t> -o </a:t>
            </a:r>
            <a:r>
              <a:rPr lang="en-US" sz="1600" dirty="0" err="1"/>
              <a:t>EnumAllWebs</a:t>
            </a:r>
            <a:endParaRPr lang="en-US" sz="1600" dirty="0"/>
          </a:p>
          <a:p>
            <a:r>
              <a:rPr lang="en-US" sz="2900" dirty="0"/>
              <a:t>Fix issues</a:t>
            </a:r>
          </a:p>
          <a:p>
            <a:pPr lvl="1"/>
            <a:r>
              <a:rPr lang="en-US" sz="1600" dirty="0"/>
              <a:t>Install missing or updated customizations</a:t>
            </a:r>
          </a:p>
          <a:p>
            <a:pPr lvl="1"/>
            <a:r>
              <a:rPr lang="en-US" sz="1600" dirty="0"/>
              <a:t>Activate missing services; farm, web app settings</a:t>
            </a:r>
          </a:p>
          <a:p>
            <a:r>
              <a:rPr lang="en-US" sz="2900" dirty="0"/>
              <a:t>Resume upgrade</a:t>
            </a:r>
          </a:p>
          <a:p>
            <a:pPr lvl="1"/>
            <a:r>
              <a:rPr lang="en-US" sz="1600" dirty="0"/>
              <a:t>Farm upgrade command</a:t>
            </a:r>
          </a:p>
          <a:p>
            <a:pPr lvl="1"/>
            <a:r>
              <a:rPr lang="en-US" sz="1600" dirty="0"/>
              <a:t>Content database specific upgrade command</a:t>
            </a:r>
          </a:p>
          <a:p>
            <a:pPr lvl="1"/>
            <a:r>
              <a:rPr lang="en-US" sz="1600" dirty="0"/>
              <a:t>Service specific upgrade commands</a:t>
            </a:r>
          </a:p>
          <a:p>
            <a:r>
              <a:rPr lang="en-US" sz="2900" dirty="0"/>
              <a:t>Validate that upgrade is successful</a:t>
            </a:r>
          </a:p>
          <a:p>
            <a:pPr lvl="1"/>
            <a:r>
              <a:rPr lang="en-US" sz="1600" dirty="0"/>
              <a:t>Any errors or warnings means an issue still exists</a:t>
            </a:r>
          </a:p>
          <a:p>
            <a:pPr lvl="1"/>
            <a:r>
              <a:rPr lang="en-US" sz="1600" dirty="0"/>
              <a:t>If not, go over troubleshooting again</a:t>
            </a:r>
          </a:p>
          <a:p>
            <a:r>
              <a:rPr lang="en-US" sz="2900" dirty="0"/>
              <a:t>Document upgrade errors to make future troubleshooting easier</a:t>
            </a:r>
          </a:p>
          <a:p>
            <a:pPr lvl="1"/>
            <a:r>
              <a:rPr lang="en-US" sz="1600" dirty="0"/>
              <a:t>Make a note of what you changed even when it didn’t lead to success</a:t>
            </a:r>
          </a:p>
        </p:txBody>
      </p:sp>
      <p:sp>
        <p:nvSpPr>
          <p:cNvPr id="8" name="Title 7"/>
          <p:cNvSpPr>
            <a:spLocks noGrp="1"/>
          </p:cNvSpPr>
          <p:nvPr>
            <p:ph type="title"/>
          </p:nvPr>
        </p:nvSpPr>
        <p:spPr/>
        <p:txBody>
          <a:bodyPr/>
          <a:lstStyle/>
          <a:p>
            <a:r>
              <a:rPr lang="en-US"/>
              <a:t>Upgrade troubleshooting </a:t>
            </a:r>
            <a:r>
              <a:rPr lang="en-US" smtClean="0"/>
              <a:t>steps</a:t>
            </a:r>
            <a:endParaRPr lang="en-US" dirty="0"/>
          </a:p>
        </p:txBody>
      </p:sp>
    </p:spTree>
    <p:extLst>
      <p:ext uri="{BB962C8B-B14F-4D97-AF65-F5344CB8AC3E}">
        <p14:creationId xmlns:p14="http://schemas.microsoft.com/office/powerpoint/2010/main" val="2115785116"/>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Custom </a:t>
            </a:r>
            <a:r>
              <a:rPr lang="en-US" dirty="0"/>
              <a:t>solution</a:t>
            </a:r>
            <a:r>
              <a:rPr lang="en-US"/>
              <a:t> migration </a:t>
            </a:r>
            <a:r>
              <a:rPr lang="en-US" smtClean="0"/>
              <a:t>demo</a:t>
            </a:r>
            <a:endParaRPr lang="en-US" dirty="0"/>
          </a:p>
        </p:txBody>
      </p:sp>
      <p:sp>
        <p:nvSpPr>
          <p:cNvPr id="3" name="Text Placeholder 2"/>
          <p:cNvSpPr>
            <a:spLocks noGrp="1"/>
          </p:cNvSpPr>
          <p:nvPr>
            <p:ph type="body" sz="quarter" idx="12"/>
          </p:nvPr>
        </p:nvSpPr>
        <p:spPr/>
        <p:txBody>
          <a:bodyPr/>
          <a:lstStyle/>
          <a:p>
            <a:r>
              <a:rPr lang="en-US" dirty="0" smtClean="0"/>
              <a:t>Chris McNulty</a:t>
            </a:r>
            <a:endParaRPr lang="en-US" dirty="0"/>
          </a:p>
        </p:txBody>
      </p:sp>
    </p:spTree>
    <p:extLst>
      <p:ext uri="{BB962C8B-B14F-4D97-AF65-F5344CB8AC3E}">
        <p14:creationId xmlns:p14="http://schemas.microsoft.com/office/powerpoint/2010/main" val="4153531816"/>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317" y="-2250550"/>
            <a:ext cx="12825115" cy="9617473"/>
          </a:xfrm>
          <a:prstGeom prst="rect">
            <a:avLst/>
          </a:prstGeom>
        </p:spPr>
      </p:pic>
    </p:spTree>
    <p:extLst>
      <p:ext uri="{BB962C8B-B14F-4D97-AF65-F5344CB8AC3E}">
        <p14:creationId xmlns:p14="http://schemas.microsoft.com/office/powerpoint/2010/main" val="3239053388"/>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7281" y="20"/>
            <a:ext cx="11192828" cy="3693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type="body" sz="quarter" idx="10"/>
          </p:nvPr>
        </p:nvSpPr>
        <p:spPr>
          <a:xfrm>
            <a:off x="274638" y="1212854"/>
            <a:ext cx="11887200" cy="5561011"/>
          </a:xfrm>
        </p:spPr>
        <p:txBody>
          <a:bodyPr rtlCol="0">
            <a:normAutofit/>
          </a:bodyPr>
          <a:lstStyle/>
          <a:p>
            <a:r>
              <a:rPr lang="en-US" sz="3600" dirty="0"/>
              <a:t>Questions</a:t>
            </a:r>
          </a:p>
          <a:p>
            <a:r>
              <a:rPr lang="en-US" sz="3600" dirty="0"/>
              <a:t>Evaluations – Please!</a:t>
            </a:r>
          </a:p>
          <a:p>
            <a:r>
              <a:rPr lang="en-US" sz="3600" dirty="0"/>
              <a:t>Chris McNulty</a:t>
            </a:r>
          </a:p>
          <a:p>
            <a:pPr lvl="1"/>
            <a:r>
              <a:rPr lang="en-US" sz="2000" dirty="0">
                <a:latin typeface="+mj-lt"/>
              </a:rPr>
              <a:t>Email </a:t>
            </a:r>
            <a:r>
              <a:rPr lang="en-US" sz="2000" dirty="0">
                <a:latin typeface="+mj-lt"/>
                <a:hlinkClick r:id="rId3"/>
              </a:rPr>
              <a:t>chris.mcnulty@quest.com</a:t>
            </a:r>
            <a:r>
              <a:rPr lang="en-US" sz="2000" dirty="0">
                <a:latin typeface="+mj-lt"/>
              </a:rPr>
              <a:t> </a:t>
            </a:r>
          </a:p>
          <a:p>
            <a:pPr lvl="1"/>
            <a:r>
              <a:rPr lang="en-US" sz="2000" dirty="0">
                <a:latin typeface="+mj-lt"/>
              </a:rPr>
              <a:t>Blog </a:t>
            </a:r>
            <a:r>
              <a:rPr lang="en-US" sz="2000" dirty="0">
                <a:latin typeface="+mj-lt"/>
                <a:hlinkClick r:id="rId4"/>
              </a:rPr>
              <a:t>www.chrismcnulty.net/blog</a:t>
            </a:r>
            <a:endParaRPr lang="en-US" sz="2000" dirty="0">
              <a:latin typeface="+mj-lt"/>
            </a:endParaRPr>
          </a:p>
          <a:p>
            <a:pPr lvl="2"/>
            <a:r>
              <a:rPr lang="en-US" dirty="0">
                <a:latin typeface="+mj-lt"/>
              </a:rPr>
              <a:t>Also </a:t>
            </a:r>
            <a:r>
              <a:rPr lang="en-US" dirty="0" smtClean="0">
                <a:latin typeface="+mj-lt"/>
                <a:hlinkClick r:id="rId5"/>
              </a:rPr>
              <a:t>www.sharepointforall.com</a:t>
            </a:r>
            <a:r>
              <a:rPr lang="en-US" dirty="0" smtClean="0">
                <a:latin typeface="+mj-lt"/>
              </a:rPr>
              <a:t> </a:t>
            </a:r>
            <a:endParaRPr lang="en-US" dirty="0">
              <a:latin typeface="+mj-lt"/>
            </a:endParaRPr>
          </a:p>
          <a:p>
            <a:pPr lvl="1"/>
            <a:r>
              <a:rPr lang="en-US" sz="2000" dirty="0">
                <a:latin typeface="+mj-lt"/>
              </a:rPr>
              <a:t>Twitter: @cmcnulty2000</a:t>
            </a:r>
          </a:p>
          <a:p>
            <a:r>
              <a:rPr lang="en-US" sz="3600" dirty="0"/>
              <a:t>Upcoming:</a:t>
            </a:r>
          </a:p>
          <a:p>
            <a:pPr lvl="1"/>
            <a:r>
              <a:rPr lang="en-US" sz="2800" dirty="0">
                <a:latin typeface="+mj-lt"/>
              </a:rPr>
              <a:t>Best of SPC Northeast</a:t>
            </a:r>
          </a:p>
          <a:p>
            <a:pPr lvl="1"/>
            <a:r>
              <a:rPr lang="en-US" sz="2800" dirty="0" err="1">
                <a:latin typeface="+mj-lt"/>
              </a:rPr>
              <a:t>SPSFla</a:t>
            </a:r>
            <a:r>
              <a:rPr lang="en-US" sz="2800" dirty="0">
                <a:latin typeface="+mj-lt"/>
              </a:rPr>
              <a:t>; SPSUK; </a:t>
            </a:r>
            <a:r>
              <a:rPr lang="en-US" sz="2800" dirty="0" err="1">
                <a:latin typeface="+mj-lt"/>
              </a:rPr>
              <a:t>SPTechCon</a:t>
            </a:r>
            <a:r>
              <a:rPr lang="en-US" sz="2800" dirty="0">
                <a:latin typeface="+mj-lt"/>
              </a:rPr>
              <a:t> 2013; SPC Europe</a:t>
            </a:r>
          </a:p>
          <a:p>
            <a:r>
              <a:rPr lang="en-US" sz="4300" dirty="0"/>
              <a:t>#SPC201</a:t>
            </a:r>
          </a:p>
        </p:txBody>
      </p:sp>
      <p:sp>
        <p:nvSpPr>
          <p:cNvPr id="5" name="Title 4"/>
          <p:cNvSpPr>
            <a:spLocks noGrp="1"/>
          </p:cNvSpPr>
          <p:nvPr>
            <p:ph type="title"/>
          </p:nvPr>
        </p:nvSpPr>
        <p:spPr/>
        <p:txBody>
          <a:bodyPr/>
          <a:lstStyle/>
          <a:p>
            <a:r>
              <a:rPr lang="en-US" dirty="0" smtClean="0"/>
              <a:t>Thank you! </a:t>
            </a:r>
            <a:endParaRPr lang="en-US" dirty="0"/>
          </a:p>
        </p:txBody>
      </p:sp>
      <p:pic>
        <p:nvPicPr>
          <p:cNvPr id="6" name="Picture 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349469" y="91238"/>
            <a:ext cx="3964768" cy="5996824"/>
          </a:xfrm>
          <a:prstGeom prst="rect">
            <a:avLst/>
          </a:prstGeom>
        </p:spPr>
      </p:pic>
      <p:pic>
        <p:nvPicPr>
          <p:cNvPr id="2" name="Picture 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72142" y="4819211"/>
            <a:ext cx="1685055" cy="2062114"/>
          </a:xfrm>
          <a:prstGeom prst="rect">
            <a:avLst/>
          </a:prstGeom>
        </p:spPr>
      </p:pic>
      <p:pic>
        <p:nvPicPr>
          <p:cNvPr id="4" name="Picture 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28037" y="4806485"/>
            <a:ext cx="1455708" cy="2074840"/>
          </a:xfrm>
          <a:prstGeom prst="rect">
            <a:avLst/>
          </a:prstGeom>
        </p:spPr>
      </p:pic>
    </p:spTree>
    <p:extLst>
      <p:ext uri="{BB962C8B-B14F-4D97-AF65-F5344CB8AC3E}">
        <p14:creationId xmlns:p14="http://schemas.microsoft.com/office/powerpoint/2010/main" val="3484047155"/>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88853" y="1751063"/>
            <a:ext cx="6024987" cy="3791956"/>
          </a:xfrm>
          <a:prstGeom prst="rect">
            <a:avLst/>
          </a:prstGeom>
          <a:noFill/>
        </p:spPr>
        <p:txBody>
          <a:bodyPr wrap="none" lIns="91413" tIns="45708" rIns="91413" bIns="45708" rtlCol="0">
            <a:spAutoFit/>
          </a:bodyPr>
          <a:lstStyle/>
          <a:p>
            <a:pPr algn="ctr" defTabSz="932284"/>
            <a:r>
              <a:rPr lang="fi-FI" sz="20300" dirty="0">
                <a:solidFill>
                  <a:srgbClr val="FFFFFF"/>
                </a:solidFill>
                <a:effectLst>
                  <a:outerShdw blurRad="38100" dist="38100" dir="2700000" algn="tl">
                    <a:srgbClr val="000000">
                      <a:alpha val="43137"/>
                    </a:srgbClr>
                  </a:outerShdw>
                </a:effectLst>
              </a:rPr>
              <a:t>Q&amp;A</a:t>
            </a:r>
            <a:endParaRPr lang="en-US" sz="20300" dirty="0">
              <a:solidFill>
                <a:srgbClr val="FFFFFF"/>
              </a:solidFill>
              <a:effectLst>
                <a:outerShdw blurRad="38100" dist="38100" dir="2700000" algn="tl">
                  <a:srgbClr val="000000">
                    <a:alpha val="43137"/>
                  </a:srgbClr>
                </a:outerShdw>
              </a:effectLst>
            </a:endParaRPr>
          </a:p>
          <a:p>
            <a:pPr algn="ctr" defTabSz="932284"/>
            <a:endParaRPr lang="en-US" sz="3300" dirty="0">
              <a:solidFill>
                <a:srgbClr val="000000"/>
              </a:solidFill>
            </a:endParaRPr>
          </a:p>
        </p:txBody>
      </p:sp>
      <p:sp>
        <p:nvSpPr>
          <p:cNvPr id="2" name="Title 1"/>
          <p:cNvSpPr>
            <a:spLocks noGrp="1"/>
          </p:cNvSpPr>
          <p:nvPr>
            <p:ph type="title"/>
          </p:nvPr>
        </p:nvSpPr>
        <p:spPr/>
        <p:txBody>
          <a:bodyPr/>
          <a:lstStyle/>
          <a:p>
            <a:r>
              <a:rPr lang="en-US" dirty="0" smtClean="0"/>
              <a:t> </a:t>
            </a:r>
            <a:endParaRPr lang="en-US" dirty="0"/>
          </a:p>
        </p:txBody>
      </p:sp>
      <p:sp>
        <p:nvSpPr>
          <p:cNvPr id="3" name="Text Placeholder 2"/>
          <p:cNvSpPr>
            <a:spLocks noGrp="1"/>
          </p:cNvSpPr>
          <p:nvPr>
            <p:ph type="body" sz="quarter" idx="10"/>
          </p:nvPr>
        </p:nvSpPr>
        <p:spPr>
          <a:xfrm>
            <a:off x="274638" y="1212856"/>
            <a:ext cx="11887200" cy="724737"/>
          </a:xfrm>
        </p:spPr>
        <p:txBody>
          <a:bodyPr/>
          <a:lstStyle/>
          <a:p>
            <a:r>
              <a:rPr lang="en-US" dirty="0" smtClean="0"/>
              <a:t> </a:t>
            </a:r>
            <a:endParaRPr lang="en-US" dirty="0"/>
          </a:p>
        </p:txBody>
      </p:sp>
    </p:spTree>
    <p:extLst>
      <p:ext uri="{BB962C8B-B14F-4D97-AF65-F5344CB8AC3E}">
        <p14:creationId xmlns:p14="http://schemas.microsoft.com/office/powerpoint/2010/main" val="1114675824"/>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8276046" cy="3808411"/>
          </a:xfrm>
        </p:spPr>
        <p:txBody>
          <a:bodyPr>
            <a:normAutofit fontScale="92500"/>
          </a:bodyPr>
          <a:lstStyle/>
          <a:p>
            <a:r>
              <a:rPr lang="en-US" dirty="0"/>
              <a:t>Take the Chaos Challenge at booth 319!</a:t>
            </a:r>
          </a:p>
          <a:p>
            <a:pPr lvl="1"/>
            <a:r>
              <a:rPr lang="en-US" dirty="0"/>
              <a:t>Win some cash, have some fun, watch a demo! </a:t>
            </a:r>
            <a:r>
              <a:rPr lang="en-US" dirty="0" smtClean="0"/>
              <a:t>!</a:t>
            </a:r>
          </a:p>
          <a:p>
            <a:r>
              <a:rPr lang="en-US" dirty="0" smtClean="0"/>
              <a:t>SharePoint </a:t>
            </a:r>
            <a:r>
              <a:rPr lang="en-US" dirty="0"/>
              <a:t>architecture design patterns in </a:t>
            </a:r>
            <a:r>
              <a:rPr lang="en-US" dirty="0" smtClean="0"/>
              <a:t>Chris’ e-book </a:t>
            </a:r>
            <a:r>
              <a:rPr lang="en-US" dirty="0"/>
              <a:t>entitled </a:t>
            </a:r>
            <a:r>
              <a:rPr lang="en-US" b="1" i="1" dirty="0" smtClean="0"/>
              <a:t>SharePoint </a:t>
            </a:r>
            <a:r>
              <a:rPr lang="en-US" b="1" i="1" dirty="0"/>
              <a:t>2010 Consultant’s Handbook – A Practical Field Guide</a:t>
            </a:r>
            <a:r>
              <a:rPr lang="en-US" dirty="0"/>
              <a:t> </a:t>
            </a:r>
            <a:endParaRPr lang="en-US" dirty="0" smtClean="0"/>
          </a:p>
          <a:p>
            <a:pPr marL="577682" lvl="1" indent="-239643"/>
            <a:r>
              <a:rPr lang="en-US" dirty="0"/>
              <a:t>G</a:t>
            </a:r>
            <a:r>
              <a:rPr lang="en-US" dirty="0" smtClean="0"/>
              <a:t>et </a:t>
            </a:r>
            <a:r>
              <a:rPr lang="en-US" dirty="0"/>
              <a:t>your free copy here </a:t>
            </a:r>
            <a:r>
              <a:rPr lang="en-US" u="sng" dirty="0" smtClean="0">
                <a:hlinkClick r:id="rId3"/>
              </a:rPr>
              <a:t>www.quest.com/get-chris-book</a:t>
            </a:r>
            <a:endParaRPr lang="en-US" dirty="0"/>
          </a:p>
        </p:txBody>
      </p:sp>
      <p:sp>
        <p:nvSpPr>
          <p:cNvPr id="2" name="Title 1"/>
          <p:cNvSpPr>
            <a:spLocks noGrp="1"/>
          </p:cNvSpPr>
          <p:nvPr>
            <p:ph type="title"/>
          </p:nvPr>
        </p:nvSpPr>
        <p:spPr/>
        <p:txBody>
          <a:bodyPr/>
          <a:lstStyle/>
          <a:p>
            <a:r>
              <a:rPr lang="en-US" dirty="0" smtClean="0"/>
              <a:t>More information</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50684" y="388585"/>
            <a:ext cx="3707782" cy="5284752"/>
          </a:xfrm>
          <a:prstGeom prst="rect">
            <a:avLst/>
          </a:prstGeom>
        </p:spPr>
      </p:pic>
    </p:spTree>
    <p:extLst>
      <p:ext uri="{BB962C8B-B14F-4D97-AF65-F5344CB8AC3E}">
        <p14:creationId xmlns:p14="http://schemas.microsoft.com/office/powerpoint/2010/main" val="413013078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4294967295"/>
          </p:nvPr>
        </p:nvPicPr>
        <p:blipFill>
          <a:blip r:embed="rId2" cstate="screen">
            <a:extLst>
              <a:ext uri="{28A0092B-C50C-407E-A947-70E740481C1C}">
                <a14:useLocalDpi xmlns:a14="http://schemas.microsoft.com/office/drawing/2010/main"/>
              </a:ext>
            </a:extLst>
          </a:blip>
          <a:stretch>
            <a:fillRect/>
          </a:stretch>
        </p:blipFill>
        <p:spPr>
          <a:xfrm>
            <a:off x="-169860" y="0"/>
            <a:ext cx="12606338" cy="7523163"/>
          </a:xfrm>
        </p:spPr>
      </p:pic>
      <p:sp>
        <p:nvSpPr>
          <p:cNvPr id="6" name="TextBox 5"/>
          <p:cNvSpPr txBox="1"/>
          <p:nvPr/>
        </p:nvSpPr>
        <p:spPr>
          <a:xfrm>
            <a:off x="621834" y="310874"/>
            <a:ext cx="8601198" cy="540439"/>
          </a:xfrm>
          <a:prstGeom prst="rect">
            <a:avLst/>
          </a:prstGeom>
          <a:noFill/>
        </p:spPr>
        <p:txBody>
          <a:bodyPr wrap="none" lIns="93221" tIns="46613" rIns="93221" bIns="46613" rtlCol="0">
            <a:spAutoFit/>
          </a:bodyPr>
          <a:lstStyle/>
          <a:p>
            <a:pPr defTabSz="932223"/>
            <a:r>
              <a:rPr lang="en-US" sz="2900" dirty="0">
                <a:solidFill>
                  <a:srgbClr val="FFFFFF"/>
                </a:solidFill>
                <a:latin typeface="Segoe UI Light" pitchFamily="34" charset="0"/>
                <a:ea typeface="Segoe UI" pitchFamily="34" charset="0"/>
                <a:cs typeface="Segoe UI Light" pitchFamily="34" charset="0"/>
              </a:rPr>
              <a:t>Microsoft SharePoint Server 2013 … the infinite frontier</a:t>
            </a:r>
          </a:p>
        </p:txBody>
      </p:sp>
      <p:sp>
        <p:nvSpPr>
          <p:cNvPr id="2" name="TextBox 1"/>
          <p:cNvSpPr txBox="1"/>
          <p:nvPr/>
        </p:nvSpPr>
        <p:spPr>
          <a:xfrm>
            <a:off x="6840064" y="6450515"/>
            <a:ext cx="5078227" cy="392377"/>
          </a:xfrm>
          <a:prstGeom prst="rect">
            <a:avLst/>
          </a:prstGeom>
          <a:noFill/>
        </p:spPr>
        <p:txBody>
          <a:bodyPr wrap="square" lIns="93221" tIns="46613" rIns="93221" bIns="46613" rtlCol="0">
            <a:spAutoFit/>
          </a:bodyPr>
          <a:lstStyle/>
          <a:p>
            <a:pPr defTabSz="932223"/>
            <a:r>
              <a:rPr lang="en-US" sz="1900" dirty="0">
                <a:solidFill>
                  <a:srgbClr val="FFFFFF"/>
                </a:solidFill>
                <a:latin typeface="Segoe UI Light" pitchFamily="34" charset="0"/>
                <a:ea typeface="Segoe UI" pitchFamily="34" charset="0"/>
                <a:cs typeface="Segoe UI Light" pitchFamily="34" charset="0"/>
              </a:rPr>
              <a:t>Eastern Long Island, August 2012</a:t>
            </a:r>
          </a:p>
        </p:txBody>
      </p:sp>
    </p:spTree>
    <p:extLst>
      <p:ext uri="{BB962C8B-B14F-4D97-AF65-F5344CB8AC3E}">
        <p14:creationId xmlns:p14="http://schemas.microsoft.com/office/powerpoint/2010/main" val="4244603989"/>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02135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6" y="6079039"/>
            <a:ext cx="10974388" cy="624979"/>
          </a:xfrm>
          <a:prstGeom prst="rect">
            <a:avLst/>
          </a:prstGeom>
          <a:noFill/>
          <a:ln w="12700">
            <a:noFill/>
            <a:miter lim="800000"/>
            <a:headEnd type="none" w="sm" len="sm"/>
            <a:tailEnd type="none" w="sm" len="sm"/>
          </a:ln>
          <a:effectLst/>
        </p:spPr>
        <p:txBody>
          <a:bodyPr vert="horz" wrap="square" lIns="182750" tIns="146198" rIns="182750" bIns="146198" numCol="1" anchor="t" anchorCtr="0" compatLnSpc="1">
            <a:prstTxWarp prst="textNoShape">
              <a:avLst/>
            </a:prstTxWarp>
            <a:spAutoFit/>
          </a:bodyPr>
          <a:lstStyle/>
          <a:p>
            <a:pPr defTabSz="93162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62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7"/>
            <a:ext cx="3288506" cy="704445"/>
          </a:xfrm>
          <a:prstGeom prst="rect">
            <a:avLst/>
          </a:prstGeom>
        </p:spPr>
      </p:pic>
    </p:spTree>
    <p:extLst>
      <p:ext uri="{BB962C8B-B14F-4D97-AF65-F5344CB8AC3E}">
        <p14:creationId xmlns:p14="http://schemas.microsoft.com/office/powerpoint/2010/main" val="29837383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2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2"/>
            <a:ext cx="11887200" cy="5698252"/>
          </a:xfrm>
        </p:spPr>
        <p:txBody>
          <a:bodyPr/>
          <a:lstStyle/>
          <a:p>
            <a:r>
              <a:rPr lang="en-US" sz="3200" dirty="0"/>
              <a:t>Agenda</a:t>
            </a:r>
          </a:p>
          <a:p>
            <a:pPr lvl="1"/>
            <a:r>
              <a:rPr lang="en-US" sz="1800" dirty="0"/>
              <a:t>The value of code-free custom solutions</a:t>
            </a:r>
          </a:p>
          <a:p>
            <a:pPr lvl="1"/>
            <a:r>
              <a:rPr lang="en-US" sz="1800" dirty="0"/>
              <a:t>Case study – </a:t>
            </a:r>
            <a:r>
              <a:rPr lang="en-US" sz="1800" dirty="0" err="1"/>
              <a:t>Golder</a:t>
            </a:r>
            <a:r>
              <a:rPr lang="en-US" sz="1800" dirty="0"/>
              <a:t> Associates</a:t>
            </a:r>
          </a:p>
          <a:p>
            <a:pPr lvl="1"/>
            <a:r>
              <a:rPr lang="en-US" sz="1800" dirty="0"/>
              <a:t>Migration/Upgrade Roadmap [200-level tech]</a:t>
            </a:r>
          </a:p>
          <a:p>
            <a:pPr lvl="1"/>
            <a:r>
              <a:rPr lang="en-US" sz="1800" dirty="0"/>
              <a:t>Demo – 2010-2013 Upgrade</a:t>
            </a:r>
          </a:p>
          <a:p>
            <a:r>
              <a:rPr lang="en-US" sz="3200" dirty="0"/>
              <a:t>Out of scope</a:t>
            </a:r>
            <a:endParaRPr lang="en-US" sz="2800" dirty="0"/>
          </a:p>
          <a:p>
            <a:pPr lvl="1"/>
            <a:r>
              <a:rPr lang="en-US" sz="1800" dirty="0"/>
              <a:t>Custom solution/code creation </a:t>
            </a:r>
            <a:r>
              <a:rPr lang="en-US" sz="1800"/>
              <a:t>and upgrades</a:t>
            </a:r>
            <a:endParaRPr lang="en-US" sz="1800" dirty="0"/>
          </a:p>
          <a:p>
            <a:pPr lvl="1"/>
            <a:r>
              <a:rPr lang="en-US" sz="1800" dirty="0"/>
              <a:t>Detailed web part configuration</a:t>
            </a:r>
          </a:p>
          <a:p>
            <a:pPr lvl="1"/>
            <a:r>
              <a:rPr lang="en-US" sz="1800" dirty="0"/>
              <a:t>Installation and SSA creation</a:t>
            </a:r>
            <a:endParaRPr lang="en-US" sz="1600" dirty="0"/>
          </a:p>
          <a:p>
            <a:pPr lvl="1"/>
            <a:r>
              <a:rPr lang="en-US" sz="1800" dirty="0"/>
              <a:t>Upgrade deep dives, line by line PowerShell</a:t>
            </a:r>
            <a:endParaRPr lang="en-US" sz="1600" dirty="0"/>
          </a:p>
          <a:p>
            <a:pPr lvl="1"/>
            <a:r>
              <a:rPr lang="en-US" sz="1800" dirty="0"/>
              <a:t>Dell/Quest Migration Suite</a:t>
            </a:r>
            <a:endParaRPr lang="en-US" sz="1600" dirty="0"/>
          </a:p>
          <a:p>
            <a:r>
              <a:rPr lang="en-US" sz="3200" dirty="0"/>
              <a:t>Rules</a:t>
            </a:r>
            <a:endParaRPr lang="en-US" sz="2800" dirty="0"/>
          </a:p>
          <a:p>
            <a:pPr lvl="1"/>
            <a:r>
              <a:rPr lang="en-US" sz="1800" dirty="0"/>
              <a:t>Questions – time permitting during session</a:t>
            </a:r>
            <a:endParaRPr lang="en-US" sz="1600" dirty="0"/>
          </a:p>
          <a:p>
            <a:pPr lvl="1"/>
            <a:r>
              <a:rPr lang="en-US" sz="1800" dirty="0"/>
              <a:t>Any time after session – email etc. - @cmcnulty2000</a:t>
            </a:r>
          </a:p>
          <a:p>
            <a:pPr lvl="1"/>
            <a:r>
              <a:rPr lang="en-US" sz="1800" dirty="0"/>
              <a:t>Twitter: #SPC201 #SPC12 @cmcnulty2000</a:t>
            </a:r>
            <a:endParaRPr lang="en-US" sz="1600" dirty="0"/>
          </a:p>
          <a:p>
            <a:pPr lvl="1"/>
            <a:endParaRPr lang="en-US" sz="1600" dirty="0"/>
          </a:p>
        </p:txBody>
      </p:sp>
      <p:sp>
        <p:nvSpPr>
          <p:cNvPr id="2" name="Title 1"/>
          <p:cNvSpPr>
            <a:spLocks noGrp="1"/>
          </p:cNvSpPr>
          <p:nvPr>
            <p:ph type="title"/>
          </p:nvPr>
        </p:nvSpPr>
        <p:spPr/>
        <p:txBody>
          <a:bodyPr/>
          <a:lstStyle/>
          <a:p>
            <a:r>
              <a:rPr lang="en-US"/>
              <a:t>Presentation </a:t>
            </a:r>
            <a:r>
              <a:rPr lang="en-US" smtClean="0"/>
              <a:t>governance</a:t>
            </a:r>
            <a:endParaRPr lang="en-US" dirty="0"/>
          </a:p>
        </p:txBody>
      </p:sp>
    </p:spTree>
    <p:extLst>
      <p:ext uri="{BB962C8B-B14F-4D97-AF65-F5344CB8AC3E}">
        <p14:creationId xmlns:p14="http://schemas.microsoft.com/office/powerpoint/2010/main" val="212879620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4"/>
            <a:ext cx="11887200" cy="3785575"/>
          </a:xfrm>
        </p:spPr>
        <p:txBody>
          <a:bodyPr/>
          <a:lstStyle/>
          <a:p>
            <a:r>
              <a:rPr lang="en-US" dirty="0" smtClean="0"/>
              <a:t>Document collaboration is classic initial value proposition</a:t>
            </a:r>
          </a:p>
          <a:p>
            <a:r>
              <a:rPr lang="en-US" dirty="0" smtClean="0"/>
              <a:t>Next generation workloads (social, BI, applications) enhance ROI on pre-existing technology</a:t>
            </a:r>
          </a:p>
          <a:p>
            <a:r>
              <a:rPr lang="en-US" dirty="0" smtClean="0"/>
              <a:t>App platform is logical choice</a:t>
            </a:r>
          </a:p>
          <a:p>
            <a:r>
              <a:rPr lang="en-US" dirty="0" smtClean="0"/>
              <a:t>Easy to build, deploy and support code-free solutions</a:t>
            </a:r>
          </a:p>
        </p:txBody>
      </p:sp>
      <p:sp>
        <p:nvSpPr>
          <p:cNvPr id="3" name="Title 2"/>
          <p:cNvSpPr>
            <a:spLocks noGrp="1"/>
          </p:cNvSpPr>
          <p:nvPr>
            <p:ph type="title"/>
          </p:nvPr>
        </p:nvSpPr>
        <p:spPr/>
        <p:txBody>
          <a:bodyPr/>
          <a:lstStyle/>
          <a:p>
            <a:r>
              <a:rPr lang="en-US" dirty="0" smtClean="0"/>
              <a:t>Why SharePoint?</a:t>
            </a:r>
            <a:endParaRPr lang="en-US" dirty="0"/>
          </a:p>
        </p:txBody>
      </p:sp>
    </p:spTree>
    <p:extLst>
      <p:ext uri="{BB962C8B-B14F-4D97-AF65-F5344CB8AC3E}">
        <p14:creationId xmlns:p14="http://schemas.microsoft.com/office/powerpoint/2010/main" val="335421394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McNulty; Kim Forchhammer</External_x0020_Speaker>
    <Session_x0020_Code xmlns="2295e2e7-0eeb-498e-8716-217bb2ee6ee3">SPC201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McNulty </Speaker>
    <AverageRating xmlns="http://schemas.microsoft.com/sharepoint/v3" xsi:nil="true"/>
  </documentManagement>
</p:properties>
</file>

<file path=customXml/itemProps1.xml><?xml version="1.0" encoding="utf-8"?>
<ds:datastoreItem xmlns:ds="http://schemas.openxmlformats.org/officeDocument/2006/customXml" ds:itemID="{AF5EEFFC-7C5A-4213-A41E-B3E2B6E9E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230e9df3-be65-4c73-a93b-d1236ebd677e"/>
    <ds:schemaRef ds:uri="http://purl.org/dc/terms/"/>
    <ds:schemaRef ds:uri="http://purl.org/dc/dcmitype/"/>
    <ds:schemaRef ds:uri="http://schemas.microsoft.com/office/2006/metadata/properties"/>
    <ds:schemaRef ds:uri="032d541b-1b4e-4d91-93c7-b10533c52f73"/>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12</TotalTime>
  <Words>3473</Words>
  <Application>Microsoft Office PowerPoint</Application>
  <PresentationFormat>Custom</PresentationFormat>
  <Paragraphs>637</Paragraphs>
  <Slides>71</Slides>
  <Notes>26</Notes>
  <HiddenSlides>0</HiddenSlides>
  <MMClips>0</MMClips>
  <ScaleCrop>false</ScaleCrop>
  <HeadingPairs>
    <vt:vector size="4" baseType="variant">
      <vt:variant>
        <vt:lpstr>Theme</vt:lpstr>
      </vt:variant>
      <vt:variant>
        <vt:i4>5</vt:i4>
      </vt:variant>
      <vt:variant>
        <vt:lpstr>Slide Titles</vt:lpstr>
      </vt:variant>
      <vt:variant>
        <vt:i4>71</vt:i4>
      </vt:variant>
    </vt:vector>
  </HeadingPairs>
  <TitlesOfParts>
    <vt:vector size="76" baseType="lpstr">
      <vt:lpstr>SPC2012_Business_Template_16x9</vt:lpstr>
      <vt:lpstr>5-30072_SPC2012_Business_Template_16x9_Light</vt:lpstr>
      <vt:lpstr>5-30072_SPC2012_Business_Template_16x9</vt:lpstr>
      <vt:lpstr>1_5-30072_SPC2012_Business_Template_16x9_Light</vt:lpstr>
      <vt:lpstr>2_5-30072_SPC2012_Business_Template_16x9_Light</vt:lpstr>
      <vt:lpstr>PowerPoint Presentation</vt:lpstr>
      <vt:lpstr>Future-proof your SharePoint solutions – A case study and upgrade demo</vt:lpstr>
      <vt:lpstr>PowerPoint Presentation</vt:lpstr>
      <vt:lpstr>PowerPoint Presentation</vt:lpstr>
      <vt:lpstr>Chris McNulty</vt:lpstr>
      <vt:lpstr>PowerPoint Presentation</vt:lpstr>
      <vt:lpstr>PowerPoint Presentation</vt:lpstr>
      <vt:lpstr>Presentation governance</vt:lpstr>
      <vt:lpstr>Why SharePoint?</vt:lpstr>
      <vt:lpstr>Advantages of code-free solutions</vt:lpstr>
      <vt:lpstr>SharePoint user satisfaction</vt:lpstr>
      <vt:lpstr>Case study  Kim Forchhammer,   Golder Associates Sweden  Kim_Forchhammer@golder.se  </vt:lpstr>
      <vt:lpstr>Kim Forchhammer</vt:lpstr>
      <vt:lpstr>Golder Associates</vt:lpstr>
      <vt:lpstr>Collection of data</vt:lpstr>
      <vt:lpstr>Presentation of data</vt:lpstr>
      <vt:lpstr>Main restraint – Time </vt:lpstr>
      <vt:lpstr>Design criteria for system/web interface</vt:lpstr>
      <vt:lpstr>The building blocks</vt:lpstr>
      <vt:lpstr>Why SharePoint?</vt:lpstr>
      <vt:lpstr>Code-free solution</vt:lpstr>
      <vt:lpstr>System integration</vt:lpstr>
      <vt:lpstr>Deployment</vt:lpstr>
      <vt:lpstr>Some statistics – November 2012</vt:lpstr>
      <vt:lpstr>Project examples</vt:lpstr>
      <vt:lpstr>Raufoss Industrial Park, Norway </vt:lpstr>
      <vt:lpstr>Norra Djurgårdsstaden, Stockholm</vt:lpstr>
      <vt:lpstr>Citybanan, Stockholm</vt:lpstr>
      <vt:lpstr>Citybanan, Stockholm</vt:lpstr>
      <vt:lpstr>Summary</vt:lpstr>
      <vt:lpstr>Migration/Upgrades  Chris McNulty  Technical Information Follows!</vt:lpstr>
      <vt:lpstr>Upgrade methods</vt:lpstr>
      <vt:lpstr>Prepare</vt:lpstr>
      <vt:lpstr>Pre-readiness roadmap</vt:lpstr>
      <vt:lpstr>Mission zero</vt:lpstr>
      <vt:lpstr>SQL Server in-place upgrade– Matrix</vt:lpstr>
      <vt:lpstr>Content consolidation in 2010</vt:lpstr>
      <vt:lpstr>Content Assessment</vt:lpstr>
      <vt:lpstr>Application assessment challenges</vt:lpstr>
      <vt:lpstr>Documentation process</vt:lpstr>
      <vt:lpstr>Information gathering commands</vt:lpstr>
      <vt:lpstr>Settings gathering</vt:lpstr>
      <vt:lpstr>Database attach upgrade</vt:lpstr>
      <vt:lpstr>Change management – auth &amp; URLs</vt:lpstr>
      <vt:lpstr>Choosing migration vs. upgrade</vt:lpstr>
      <vt:lpstr>Unsupported in 2010 mode</vt:lpstr>
      <vt:lpstr>Cleanup</vt:lpstr>
      <vt:lpstr>PowerPoint Presentation</vt:lpstr>
      <vt:lpstr>SharePoint “raking” </vt:lpstr>
      <vt:lpstr>Site collection end of life</vt:lpstr>
      <vt:lpstr>Claims Conversion PowerShell (S. Peschka)</vt:lpstr>
      <vt:lpstr>Migration preparation in SharePoint 2010</vt:lpstr>
      <vt:lpstr>Implement upgrade</vt:lpstr>
      <vt:lpstr>Upgrade process</vt:lpstr>
      <vt:lpstr>Account requirements for upgrades</vt:lpstr>
      <vt:lpstr>Configuring web applications</vt:lpstr>
      <vt:lpstr>Upgrade-related PowerShell commands</vt:lpstr>
      <vt:lpstr>Test-SPContentDatabase</vt:lpstr>
      <vt:lpstr>Mount-SPContentDatabase</vt:lpstr>
      <vt:lpstr>Site collection health checks</vt:lpstr>
      <vt:lpstr>Upgrade evaluation site collections</vt:lpstr>
      <vt:lpstr>Snapshot creation of upgrade evaluation sites</vt:lpstr>
      <vt:lpstr>Validate upgrade</vt:lpstr>
      <vt:lpstr>Upgrade troubleshooting steps</vt:lpstr>
      <vt:lpstr>Custom solution migration demo</vt:lpstr>
      <vt:lpstr>PowerPoint Presentation</vt:lpstr>
      <vt:lpstr>Thank you! </vt:lpstr>
      <vt:lpstr> </vt:lpstr>
      <vt:lpstr>More information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Dell: Future-proof your SharePoint solutions â€“ A case study and upgrade demo</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2012-11-12T20:00:34Z</dcterms:created>
  <dcterms:modified xsi:type="dcterms:W3CDTF">2012-12-05T22:17:40Z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