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27"/>
  </p:notesMasterIdLst>
  <p:handoutMasterIdLst>
    <p:handoutMasterId r:id="rId28"/>
  </p:handoutMasterIdLst>
  <p:sldIdLst>
    <p:sldId id="1055" r:id="rId6"/>
    <p:sldId id="1054" r:id="rId7"/>
    <p:sldId id="1091" r:id="rId8"/>
    <p:sldId id="1092" r:id="rId9"/>
    <p:sldId id="1094" r:id="rId10"/>
    <p:sldId id="1095" r:id="rId11"/>
    <p:sldId id="1096" r:id="rId12"/>
    <p:sldId id="1097" r:id="rId13"/>
    <p:sldId id="1098" r:id="rId14"/>
    <p:sldId id="1099" r:id="rId15"/>
    <p:sldId id="1106" r:id="rId16"/>
    <p:sldId id="1107" r:id="rId17"/>
    <p:sldId id="1104" r:id="rId18"/>
    <p:sldId id="1105" r:id="rId19"/>
    <p:sldId id="1108" r:id="rId20"/>
    <p:sldId id="1109" r:id="rId21"/>
    <p:sldId id="1090" r:id="rId22"/>
    <p:sldId id="1102" r:id="rId23"/>
    <p:sldId id="1103" r:id="rId24"/>
    <p:sldId id="1110" r:id="rId25"/>
    <p:sldId id="1111" r:id="rId2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IT-Pro-Template" id="{6DD5C800-9A2C-4823-B056-4AFFC9A97500}">
          <p14:sldIdLst>
            <p14:sldId id="1055"/>
            <p14:sldId id="1054"/>
            <p14:sldId id="1091"/>
            <p14:sldId id="1092"/>
            <p14:sldId id="1094"/>
            <p14:sldId id="1095"/>
            <p14:sldId id="1096"/>
            <p14:sldId id="1097"/>
            <p14:sldId id="1098"/>
            <p14:sldId id="1099"/>
            <p14:sldId id="1106"/>
            <p14:sldId id="1107"/>
            <p14:sldId id="1104"/>
            <p14:sldId id="1105"/>
            <p14:sldId id="1108"/>
            <p14:sldId id="1109"/>
            <p14:sldId id="1090"/>
            <p14:sldId id="1102"/>
            <p14:sldId id="1103"/>
            <p14:sldId id="1110"/>
            <p14:sldId id="1111"/>
          </p14:sldIdLst>
        </p14:section>
      </p14:sectionLst>
    </p:ext>
    <p:ext uri="{EFAFB233-063F-42B5-8137-9DF3F51BA10A}">
      <p15:sldGuideLst xmlns:p15="http://schemas.microsoft.com/office/powerpoint/2012/main" xmlns="">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5238" autoAdjust="0"/>
  </p:normalViewPr>
  <p:slideViewPr>
    <p:cSldViewPr>
      <p:cViewPr>
        <p:scale>
          <a:sx n="124" d="100"/>
          <a:sy n="124" d="100"/>
        </p:scale>
        <p:origin x="-72" y="-72"/>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83" d="100"/>
          <a:sy n="83" d="100"/>
        </p:scale>
        <p:origin x="-382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IT-Pro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8:49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21</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myspc.sharepointconference.com/" TargetMode="External"/><Relationship Id="rId1" Type="http://schemas.openxmlformats.org/officeDocument/2006/relationships/slideLayout" Target="../slideLayouts/slideLayout3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environments</a:t>
            </a:r>
            <a:endParaRPr lang="en-US" dirty="0"/>
          </a:p>
        </p:txBody>
      </p:sp>
      <p:sp>
        <p:nvSpPr>
          <p:cNvPr id="3" name="Text Placeholder 2"/>
          <p:cNvSpPr>
            <a:spLocks noGrp="1"/>
          </p:cNvSpPr>
          <p:nvPr>
            <p:ph type="body" sz="quarter" idx="10"/>
          </p:nvPr>
        </p:nvSpPr>
        <p:spPr/>
        <p:txBody>
          <a:bodyPr/>
          <a:lstStyle/>
          <a:p>
            <a:endParaRPr lang="en-US"/>
          </a:p>
        </p:txBody>
      </p:sp>
      <p:sp>
        <p:nvSpPr>
          <p:cNvPr id="4" name="Rectangle 3"/>
          <p:cNvSpPr/>
          <p:nvPr/>
        </p:nvSpPr>
        <p:spPr bwMode="auto">
          <a:xfrm>
            <a:off x="272272" y="1212848"/>
            <a:ext cx="4572000" cy="4572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latin typeface="+mj-lt"/>
                <a:ea typeface="Segoe UI" pitchFamily="34" charset="0"/>
                <a:cs typeface="Segoe UI" pitchFamily="34" charset="0"/>
              </a:rPr>
              <a:t>Windows Server 2008 R2</a:t>
            </a:r>
          </a:p>
          <a:p>
            <a:pPr defTabSz="932472" fontAlgn="base">
              <a:spcBef>
                <a:spcPct val="0"/>
              </a:spcBef>
              <a:spcAft>
                <a:spcPct val="0"/>
              </a:spcAft>
            </a:pPr>
            <a:r>
              <a:rPr lang="en-US" sz="2800" dirty="0" smtClean="0">
                <a:gradFill>
                  <a:gsLst>
                    <a:gs pos="0">
                      <a:srgbClr val="FFFFFF"/>
                    </a:gs>
                    <a:gs pos="100000">
                      <a:srgbClr val="FFFFFF"/>
                    </a:gs>
                  </a:gsLst>
                  <a:lin ang="5400000" scaled="0"/>
                </a:gradFill>
                <a:latin typeface="+mj-lt"/>
                <a:ea typeface="Segoe UI" pitchFamily="34" charset="0"/>
                <a:cs typeface="Segoe UI" pitchFamily="34" charset="0"/>
              </a:rPr>
              <a:t>SharePoint 2010</a:t>
            </a:r>
          </a:p>
          <a:p>
            <a:pPr defTabSz="932472" fontAlgn="base">
              <a:spcBef>
                <a:spcPct val="0"/>
              </a:spcBef>
              <a:spcAft>
                <a:spcPct val="0"/>
              </a:spcAft>
            </a:pPr>
            <a:r>
              <a:rPr lang="en-US" sz="2800" dirty="0" smtClean="0">
                <a:gradFill>
                  <a:gsLst>
                    <a:gs pos="0">
                      <a:srgbClr val="FFFFFF"/>
                    </a:gs>
                    <a:gs pos="100000">
                      <a:srgbClr val="FFFFFF"/>
                    </a:gs>
                  </a:gsLst>
                  <a:lin ang="5400000" scaled="0"/>
                </a:gradFill>
                <a:latin typeface="+mj-lt"/>
                <a:ea typeface="Segoe UI" pitchFamily="34" charset="0"/>
                <a:cs typeface="Segoe UI" pitchFamily="34" charset="0"/>
              </a:rPr>
              <a:t>SQL Server 2008 R2</a:t>
            </a:r>
          </a:p>
        </p:txBody>
      </p:sp>
      <p:sp>
        <p:nvSpPr>
          <p:cNvPr id="6" name="Rectangle 5"/>
          <p:cNvSpPr/>
          <p:nvPr/>
        </p:nvSpPr>
        <p:spPr bwMode="auto">
          <a:xfrm>
            <a:off x="4922837" y="1212848"/>
            <a:ext cx="4572000" cy="4572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latin typeface="+mj-lt"/>
                <a:ea typeface="Segoe UI" pitchFamily="34" charset="0"/>
                <a:cs typeface="Segoe UI" pitchFamily="34" charset="0"/>
              </a:rPr>
              <a:t>Windows Server 2012</a:t>
            </a:r>
          </a:p>
          <a:p>
            <a:pPr defTabSz="932472" fontAlgn="base">
              <a:spcBef>
                <a:spcPct val="0"/>
              </a:spcBef>
              <a:spcAft>
                <a:spcPct val="0"/>
              </a:spcAft>
            </a:pPr>
            <a:r>
              <a:rPr lang="en-US" sz="2800" dirty="0" smtClean="0">
                <a:gradFill>
                  <a:gsLst>
                    <a:gs pos="0">
                      <a:srgbClr val="FFFFFF"/>
                    </a:gs>
                    <a:gs pos="100000">
                      <a:srgbClr val="FFFFFF"/>
                    </a:gs>
                  </a:gsLst>
                  <a:lin ang="5400000" scaled="0"/>
                </a:gradFill>
                <a:latin typeface="+mj-lt"/>
                <a:ea typeface="Segoe UI" pitchFamily="34" charset="0"/>
                <a:cs typeface="Segoe UI" pitchFamily="34" charset="0"/>
              </a:rPr>
              <a:t>SharePoint 2013</a:t>
            </a:r>
          </a:p>
          <a:p>
            <a:pPr defTabSz="932472" fontAlgn="base">
              <a:spcBef>
                <a:spcPct val="0"/>
              </a:spcBef>
              <a:spcAft>
                <a:spcPct val="0"/>
              </a:spcAft>
            </a:pPr>
            <a:r>
              <a:rPr lang="en-US" sz="2800" dirty="0" smtClean="0">
                <a:gradFill>
                  <a:gsLst>
                    <a:gs pos="0">
                      <a:srgbClr val="FFFFFF"/>
                    </a:gs>
                    <a:gs pos="100000">
                      <a:srgbClr val="FFFFFF"/>
                    </a:gs>
                  </a:gsLst>
                  <a:lin ang="5400000" scaled="0"/>
                </a:gradFill>
                <a:latin typeface="+mj-lt"/>
                <a:ea typeface="Segoe UI" pitchFamily="34" charset="0"/>
                <a:cs typeface="Segoe UI" pitchFamily="34" charset="0"/>
              </a:rPr>
              <a:t>SQL Server 2012 SP1</a:t>
            </a:r>
          </a:p>
        </p:txBody>
      </p:sp>
    </p:spTree>
    <p:extLst>
      <p:ext uri="{BB962C8B-B14F-4D97-AF65-F5344CB8AC3E}">
        <p14:creationId xmlns:p14="http://schemas.microsoft.com/office/powerpoint/2010/main" val="23274712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PowerPivot</a:t>
            </a:r>
            <a:r>
              <a:rPr lang="en-US" dirty="0" smtClean="0"/>
              <a:t> setup</a:t>
            </a:r>
            <a:endParaRPr lang="en-US" dirty="0"/>
          </a:p>
        </p:txBody>
      </p:sp>
      <p:sp>
        <p:nvSpPr>
          <p:cNvPr id="3" name="Text Placeholder 2"/>
          <p:cNvSpPr>
            <a:spLocks noGrp="1"/>
          </p:cNvSpPr>
          <p:nvPr>
            <p:ph type="body" sz="quarter" idx="10"/>
          </p:nvPr>
        </p:nvSpPr>
        <p:spPr/>
        <p:txBody>
          <a:bodyPr/>
          <a:lstStyle/>
          <a:p>
            <a:endParaRPr lang="en-US"/>
          </a:p>
        </p:txBody>
      </p:sp>
      <p:pic>
        <p:nvPicPr>
          <p:cNvPr id="4" name="Picture 3"/>
          <p:cNvPicPr>
            <a:picLocks noChangeAspect="1"/>
          </p:cNvPicPr>
          <p:nvPr/>
        </p:nvPicPr>
        <p:blipFill>
          <a:blip r:embed="rId2"/>
          <a:stretch>
            <a:fillRect/>
          </a:stretch>
        </p:blipFill>
        <p:spPr>
          <a:xfrm>
            <a:off x="272273" y="1212849"/>
            <a:ext cx="7469964" cy="5604748"/>
          </a:xfrm>
          <a:prstGeom prst="rect">
            <a:avLst/>
          </a:prstGeom>
        </p:spPr>
      </p:pic>
    </p:spTree>
    <p:extLst>
      <p:ext uri="{BB962C8B-B14F-4D97-AF65-F5344CB8AC3E}">
        <p14:creationId xmlns:p14="http://schemas.microsoft.com/office/powerpoint/2010/main" val="4297956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PowerPivot</a:t>
            </a:r>
            <a:r>
              <a:rPr lang="en-US" dirty="0" smtClean="0"/>
              <a:t> Configuration Tool</a:t>
            </a:r>
            <a:endParaRPr lang="en-US" dirty="0"/>
          </a:p>
        </p:txBody>
      </p:sp>
      <p:sp>
        <p:nvSpPr>
          <p:cNvPr id="3" name="Text Placeholder 2"/>
          <p:cNvSpPr>
            <a:spLocks noGrp="1"/>
          </p:cNvSpPr>
          <p:nvPr>
            <p:ph type="body" sz="quarter" idx="10"/>
          </p:nvPr>
        </p:nvSpPr>
        <p:spPr/>
        <p:txBody>
          <a:bodyPr/>
          <a:lstStyle/>
          <a:p>
            <a:endParaRPr lang="en-US"/>
          </a:p>
        </p:txBody>
      </p:sp>
      <p:pic>
        <p:nvPicPr>
          <p:cNvPr id="4" name="Picture 3"/>
          <p:cNvPicPr>
            <a:picLocks noChangeAspect="1"/>
          </p:cNvPicPr>
          <p:nvPr/>
        </p:nvPicPr>
        <p:blipFill>
          <a:blip r:embed="rId2"/>
          <a:stretch>
            <a:fillRect/>
          </a:stretch>
        </p:blipFill>
        <p:spPr>
          <a:xfrm>
            <a:off x="272273" y="1212849"/>
            <a:ext cx="7834039" cy="5532599"/>
          </a:xfrm>
          <a:prstGeom prst="rect">
            <a:avLst/>
          </a:prstGeom>
        </p:spPr>
      </p:pic>
    </p:spTree>
    <p:extLst>
      <p:ext uri="{BB962C8B-B14F-4D97-AF65-F5344CB8AC3E}">
        <p14:creationId xmlns:p14="http://schemas.microsoft.com/office/powerpoint/2010/main" val="115032777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2008 R2 setup</a:t>
            </a:r>
            <a:endParaRPr lang="en-US" dirty="0"/>
          </a:p>
        </p:txBody>
      </p:sp>
      <p:sp>
        <p:nvSpPr>
          <p:cNvPr id="3" name="Text Placeholder 2"/>
          <p:cNvSpPr>
            <a:spLocks noGrp="1"/>
          </p:cNvSpPr>
          <p:nvPr>
            <p:ph type="body" sz="quarter" idx="10"/>
          </p:nvPr>
        </p:nvSpPr>
        <p:spPr/>
        <p:txBody>
          <a:bodyPr/>
          <a:lstStyle/>
          <a:p>
            <a:endParaRPr lang="en-US"/>
          </a:p>
        </p:txBody>
      </p:sp>
      <p:pic>
        <p:nvPicPr>
          <p:cNvPr id="4" name="Picture 3"/>
          <p:cNvPicPr>
            <a:picLocks noChangeAspect="1"/>
          </p:cNvPicPr>
          <p:nvPr/>
        </p:nvPicPr>
        <p:blipFill>
          <a:blip r:embed="rId2"/>
          <a:stretch>
            <a:fillRect/>
          </a:stretch>
        </p:blipFill>
        <p:spPr>
          <a:xfrm>
            <a:off x="277403" y="1212848"/>
            <a:ext cx="7464834" cy="5605429"/>
          </a:xfrm>
          <a:prstGeom prst="rect">
            <a:avLst/>
          </a:prstGeom>
        </p:spPr>
      </p:pic>
    </p:spTree>
    <p:extLst>
      <p:ext uri="{BB962C8B-B14F-4D97-AF65-F5344CB8AC3E}">
        <p14:creationId xmlns:p14="http://schemas.microsoft.com/office/powerpoint/2010/main" val="156567069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2008 R2 setup</a:t>
            </a:r>
            <a:endParaRPr lang="en-US" dirty="0"/>
          </a:p>
        </p:txBody>
      </p:sp>
      <p:sp>
        <p:nvSpPr>
          <p:cNvPr id="3" name="Text Placeholder 2"/>
          <p:cNvSpPr>
            <a:spLocks noGrp="1"/>
          </p:cNvSpPr>
          <p:nvPr>
            <p:ph type="body" sz="quarter" idx="10"/>
          </p:nvPr>
        </p:nvSpPr>
        <p:spPr/>
        <p:txBody>
          <a:bodyPr/>
          <a:lstStyle/>
          <a:p>
            <a:endParaRPr lang="en-US" dirty="0"/>
          </a:p>
        </p:txBody>
      </p:sp>
      <p:pic>
        <p:nvPicPr>
          <p:cNvPr id="4" name="Picture 3"/>
          <p:cNvPicPr>
            <a:picLocks noChangeAspect="1"/>
          </p:cNvPicPr>
          <p:nvPr/>
        </p:nvPicPr>
        <p:blipFill>
          <a:blip r:embed="rId2"/>
          <a:stretch>
            <a:fillRect/>
          </a:stretch>
        </p:blipFill>
        <p:spPr>
          <a:xfrm>
            <a:off x="272273" y="1212848"/>
            <a:ext cx="7405685" cy="5561013"/>
          </a:xfrm>
          <a:prstGeom prst="rect">
            <a:avLst/>
          </a:prstGeom>
        </p:spPr>
      </p:pic>
    </p:spTree>
    <p:extLst>
      <p:ext uri="{BB962C8B-B14F-4D97-AF65-F5344CB8AC3E}">
        <p14:creationId xmlns:p14="http://schemas.microsoft.com/office/powerpoint/2010/main" val="364656428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2012 setup</a:t>
            </a:r>
            <a:endParaRPr lang="en-US" dirty="0"/>
          </a:p>
        </p:txBody>
      </p:sp>
      <p:sp>
        <p:nvSpPr>
          <p:cNvPr id="3" name="Text Placeholder 2"/>
          <p:cNvSpPr>
            <a:spLocks noGrp="1"/>
          </p:cNvSpPr>
          <p:nvPr>
            <p:ph type="body" sz="quarter" idx="10"/>
          </p:nvPr>
        </p:nvSpPr>
        <p:spPr/>
        <p:txBody>
          <a:bodyPr/>
          <a:lstStyle/>
          <a:p>
            <a:endParaRPr lang="en-US"/>
          </a:p>
        </p:txBody>
      </p:sp>
      <p:pic>
        <p:nvPicPr>
          <p:cNvPr id="4" name="Picture 3"/>
          <p:cNvPicPr>
            <a:picLocks noChangeAspect="1"/>
          </p:cNvPicPr>
          <p:nvPr/>
        </p:nvPicPr>
        <p:blipFill>
          <a:blip r:embed="rId2"/>
          <a:stretch>
            <a:fillRect/>
          </a:stretch>
        </p:blipFill>
        <p:spPr>
          <a:xfrm>
            <a:off x="263767" y="1212849"/>
            <a:ext cx="7402270" cy="5538194"/>
          </a:xfrm>
          <a:prstGeom prst="rect">
            <a:avLst/>
          </a:prstGeom>
        </p:spPr>
      </p:pic>
    </p:spTree>
    <p:extLst>
      <p:ext uri="{BB962C8B-B14F-4D97-AF65-F5344CB8AC3E}">
        <p14:creationId xmlns:p14="http://schemas.microsoft.com/office/powerpoint/2010/main" val="193106242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2012 setup</a:t>
            </a:r>
            <a:endParaRPr lang="en-US" dirty="0"/>
          </a:p>
        </p:txBody>
      </p:sp>
      <p:sp>
        <p:nvSpPr>
          <p:cNvPr id="3" name="Text Placeholder 2"/>
          <p:cNvSpPr>
            <a:spLocks noGrp="1"/>
          </p:cNvSpPr>
          <p:nvPr>
            <p:ph type="body" sz="quarter" idx="10"/>
          </p:nvPr>
        </p:nvSpPr>
        <p:spPr/>
        <p:txBody>
          <a:bodyPr/>
          <a:lstStyle/>
          <a:p>
            <a:endParaRPr lang="en-US"/>
          </a:p>
        </p:txBody>
      </p:sp>
      <p:pic>
        <p:nvPicPr>
          <p:cNvPr id="4" name="Picture 3"/>
          <p:cNvPicPr>
            <a:picLocks noChangeAspect="1"/>
          </p:cNvPicPr>
          <p:nvPr/>
        </p:nvPicPr>
        <p:blipFill>
          <a:blip r:embed="rId2"/>
          <a:stretch>
            <a:fillRect/>
          </a:stretch>
        </p:blipFill>
        <p:spPr>
          <a:xfrm>
            <a:off x="272273" y="1212849"/>
            <a:ext cx="7417704" cy="5561013"/>
          </a:xfrm>
          <a:prstGeom prst="rect">
            <a:avLst/>
          </a:prstGeom>
        </p:spPr>
      </p:pic>
    </p:spTree>
    <p:extLst>
      <p:ext uri="{BB962C8B-B14F-4D97-AF65-F5344CB8AC3E}">
        <p14:creationId xmlns:p14="http://schemas.microsoft.com/office/powerpoint/2010/main" val="833154669"/>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Setting up RS SharePoint Integrated mode</a:t>
            </a:r>
            <a:endParaRPr lang="en-US" dirty="0"/>
          </a:p>
        </p:txBody>
      </p:sp>
    </p:spTree>
    <p:extLst>
      <p:ext uri="{BB962C8B-B14F-4D97-AF65-F5344CB8AC3E}">
        <p14:creationId xmlns:p14="http://schemas.microsoft.com/office/powerpoint/2010/main" val="1973061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Key takeaways</a:t>
            </a:r>
            <a:endParaRPr lang="en-US" dirty="0"/>
          </a:p>
        </p:txBody>
      </p:sp>
      <p:sp>
        <p:nvSpPr>
          <p:cNvPr id="6" name="Text Placeholder 5"/>
          <p:cNvSpPr>
            <a:spLocks noGrp="1"/>
          </p:cNvSpPr>
          <p:nvPr>
            <p:ph type="body" sz="quarter" idx="10"/>
          </p:nvPr>
        </p:nvSpPr>
        <p:spPr>
          <a:xfrm>
            <a:off x="274638" y="1212850"/>
            <a:ext cx="11887200" cy="2769989"/>
          </a:xfrm>
        </p:spPr>
        <p:txBody>
          <a:bodyPr/>
          <a:lstStyle/>
          <a:p>
            <a:r>
              <a:rPr lang="en-US" dirty="0" smtClean="0"/>
              <a:t>One portal</a:t>
            </a:r>
          </a:p>
          <a:p>
            <a:r>
              <a:rPr lang="en-US" dirty="0" smtClean="0"/>
              <a:t>Report viewing, catalog, and management integration</a:t>
            </a:r>
          </a:p>
          <a:p>
            <a:r>
              <a:rPr lang="en-US" dirty="0" smtClean="0"/>
              <a:t>Power View and data alerts</a:t>
            </a:r>
          </a:p>
          <a:p>
            <a:r>
              <a:rPr lang="en-US" dirty="0" smtClean="0"/>
              <a:t>SQL Server 2012: service application</a:t>
            </a:r>
          </a:p>
        </p:txBody>
      </p:sp>
    </p:spTree>
    <p:extLst>
      <p:ext uri="{BB962C8B-B14F-4D97-AF65-F5344CB8AC3E}">
        <p14:creationId xmlns:p14="http://schemas.microsoft.com/office/powerpoint/2010/main" val="3091463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Thanks! Questions?</a:t>
            </a:r>
            <a:endParaRPr lang="en-US" dirty="0"/>
          </a:p>
        </p:txBody>
      </p:sp>
    </p:spTree>
    <p:extLst>
      <p:ext uri="{BB962C8B-B14F-4D97-AF65-F5344CB8AC3E}">
        <p14:creationId xmlns:p14="http://schemas.microsoft.com/office/powerpoint/2010/main" val="3027442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a:t>Running Reporting Services in SharePoint Integrated Mode: How and Why</a:t>
            </a:r>
            <a:endParaRPr lang="en-US" dirty="0"/>
          </a:p>
        </p:txBody>
      </p:sp>
      <p:sp>
        <p:nvSpPr>
          <p:cNvPr id="5" name="Text Placeholder 4"/>
          <p:cNvSpPr>
            <a:spLocks noGrp="1"/>
          </p:cNvSpPr>
          <p:nvPr>
            <p:ph type="body" sz="quarter" idx="12"/>
          </p:nvPr>
        </p:nvSpPr>
        <p:spPr/>
        <p:txBody>
          <a:bodyPr/>
          <a:lstStyle/>
          <a:p>
            <a:r>
              <a:rPr lang="en-US" dirty="0" smtClean="0"/>
              <a:t>Riccardo Muti</a:t>
            </a:r>
          </a:p>
          <a:p>
            <a:r>
              <a:rPr lang="en-US" dirty="0" smtClean="0"/>
              <a:t>Program Manager</a:t>
            </a:r>
          </a:p>
        </p:txBody>
      </p:sp>
      <p:sp>
        <p:nvSpPr>
          <p:cNvPr id="2" name="Rectangle 1"/>
          <p:cNvSpPr/>
          <p:nvPr/>
        </p:nvSpPr>
        <p:spPr>
          <a:xfrm>
            <a:off x="11124375" y="1211262"/>
            <a:ext cx="1037463" cy="400110"/>
          </a:xfrm>
          <a:prstGeom prst="rect">
            <a:avLst/>
          </a:prstGeom>
        </p:spPr>
        <p:txBody>
          <a:bodyPr wrap="none">
            <a:spAutoFit/>
          </a:bodyPr>
          <a:lstStyle/>
          <a:p>
            <a:pPr algn="r"/>
            <a:r>
              <a:rPr lang="en-US" sz="2000" dirty="0" smtClean="0"/>
              <a:t>SPC199</a:t>
            </a:r>
            <a:endParaRPr lang="en-US" sz="2000"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1865681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4164612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Agenda</a:t>
            </a:r>
            <a:endParaRPr lang="en-US" dirty="0"/>
          </a:p>
        </p:txBody>
      </p:sp>
      <p:sp>
        <p:nvSpPr>
          <p:cNvPr id="6" name="Text Placeholder 5"/>
          <p:cNvSpPr>
            <a:spLocks noGrp="1"/>
          </p:cNvSpPr>
          <p:nvPr>
            <p:ph type="body" sz="quarter" idx="10"/>
          </p:nvPr>
        </p:nvSpPr>
        <p:spPr>
          <a:xfrm>
            <a:off x="274638" y="1212850"/>
            <a:ext cx="11887200" cy="3447098"/>
          </a:xfrm>
        </p:spPr>
        <p:txBody>
          <a:bodyPr/>
          <a:lstStyle/>
          <a:p>
            <a:r>
              <a:rPr lang="en-US" dirty="0" smtClean="0"/>
              <a:t>Integrated functionality</a:t>
            </a:r>
          </a:p>
          <a:p>
            <a:r>
              <a:rPr lang="en-US" dirty="0" smtClean="0"/>
              <a:t>Benefits and limitations</a:t>
            </a:r>
          </a:p>
          <a:p>
            <a:r>
              <a:rPr lang="en-US" dirty="0" smtClean="0"/>
              <a:t>Architecture</a:t>
            </a:r>
          </a:p>
          <a:p>
            <a:r>
              <a:rPr lang="en-US" dirty="0" smtClean="0"/>
              <a:t>Getting it up and running</a:t>
            </a:r>
          </a:p>
          <a:p>
            <a:pPr lvl="1"/>
            <a:r>
              <a:rPr lang="en-US" dirty="0" smtClean="0"/>
              <a:t>SharePoint 2010, SQL Server 2008 R2</a:t>
            </a:r>
          </a:p>
          <a:p>
            <a:pPr lvl="1"/>
            <a:r>
              <a:rPr lang="en-US" dirty="0" smtClean="0"/>
              <a:t>SharePoint 2013, SQL Server 2012</a:t>
            </a:r>
          </a:p>
        </p:txBody>
      </p:sp>
    </p:spTree>
    <p:extLst>
      <p:ext uri="{BB962C8B-B14F-4D97-AF65-F5344CB8AC3E}">
        <p14:creationId xmlns:p14="http://schemas.microsoft.com/office/powerpoint/2010/main" val="709558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functionality is integrated?</a:t>
            </a:r>
            <a:endParaRPr lang="en-US" dirty="0"/>
          </a:p>
        </p:txBody>
      </p:sp>
      <p:sp>
        <p:nvSpPr>
          <p:cNvPr id="3" name="Text Placeholder 2"/>
          <p:cNvSpPr>
            <a:spLocks noGrp="1"/>
          </p:cNvSpPr>
          <p:nvPr>
            <p:ph type="body" sz="quarter" idx="10"/>
          </p:nvPr>
        </p:nvSpPr>
        <p:spPr/>
        <p:txBody>
          <a:bodyPr/>
          <a:lstStyle/>
          <a:p>
            <a:endParaRPr lang="en-US"/>
          </a:p>
        </p:txBody>
      </p:sp>
      <p:sp>
        <p:nvSpPr>
          <p:cNvPr id="4" name="Rectangle 3"/>
          <p:cNvSpPr/>
          <p:nvPr/>
        </p:nvSpPr>
        <p:spPr bwMode="auto">
          <a:xfrm>
            <a:off x="272273" y="1212849"/>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Report viewing</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a:p>
            <a:pPr defTabSz="932472" fontAlgn="base">
              <a:lnSpc>
                <a:spcPct val="90000"/>
              </a:lnSpc>
              <a:spcBef>
                <a:spcPct val="0"/>
              </a:spcBef>
              <a:spcAft>
                <a:spcPct val="0"/>
              </a:spcAft>
            </a:pP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5" name="Rectangle 4"/>
          <p:cNvSpPr/>
          <p:nvPr/>
        </p:nvSpPr>
        <p:spPr bwMode="auto">
          <a:xfrm>
            <a:off x="3015230" y="1212849"/>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Catalog and security</a:t>
            </a:r>
          </a:p>
          <a:p>
            <a:pPr defTabSz="932472" fontAlgn="base">
              <a:spcBef>
                <a:spcPct val="0"/>
              </a:spcBef>
              <a:spcAft>
                <a:spcPct val="0"/>
              </a:spcAft>
            </a:pPr>
            <a:endParaRPr lang="en-US" sz="3200" dirty="0" smtClean="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6" name="Rectangle 5"/>
          <p:cNvSpPr/>
          <p:nvPr/>
        </p:nvSpPr>
        <p:spPr bwMode="auto">
          <a:xfrm>
            <a:off x="5758187" y="1212849"/>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Management</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Tree>
    <p:extLst>
      <p:ext uri="{BB962C8B-B14F-4D97-AF65-F5344CB8AC3E}">
        <p14:creationId xmlns:p14="http://schemas.microsoft.com/office/powerpoint/2010/main" val="27898564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Why use SharePoint integrated mode?</a:t>
            </a:r>
            <a:endParaRPr lang="en-US" dirty="0"/>
          </a:p>
        </p:txBody>
      </p:sp>
      <p:sp>
        <p:nvSpPr>
          <p:cNvPr id="6" name="Text Placeholder 5"/>
          <p:cNvSpPr>
            <a:spLocks noGrp="1"/>
          </p:cNvSpPr>
          <p:nvPr>
            <p:ph type="body" sz="quarter" idx="10"/>
          </p:nvPr>
        </p:nvSpPr>
        <p:spPr>
          <a:xfrm>
            <a:off x="274638" y="1212850"/>
            <a:ext cx="11887200" cy="5478423"/>
          </a:xfrm>
        </p:spPr>
        <p:txBody>
          <a:bodyPr/>
          <a:lstStyle/>
          <a:p>
            <a:r>
              <a:rPr lang="en-US" dirty="0" smtClean="0"/>
              <a:t>One portal</a:t>
            </a:r>
          </a:p>
          <a:p>
            <a:r>
              <a:rPr lang="en-US" dirty="0" smtClean="0"/>
              <a:t>One look-and-feel</a:t>
            </a:r>
          </a:p>
          <a:p>
            <a:r>
              <a:rPr lang="en-US" dirty="0" smtClean="0"/>
              <a:t>Multi-site environment</a:t>
            </a:r>
          </a:p>
          <a:p>
            <a:r>
              <a:rPr lang="en-US" dirty="0" smtClean="0"/>
              <a:t>SharePoint features (workflow, etc.)</a:t>
            </a:r>
          </a:p>
          <a:p>
            <a:r>
              <a:rPr lang="en-US" dirty="0" smtClean="0"/>
              <a:t>Security</a:t>
            </a:r>
          </a:p>
          <a:p>
            <a:r>
              <a:rPr lang="en-US" dirty="0" smtClean="0"/>
              <a:t>Manageability (backup, scale-out, etc.)*</a:t>
            </a:r>
          </a:p>
          <a:p>
            <a:r>
              <a:rPr lang="en-US" dirty="0" smtClean="0"/>
              <a:t>Data alerts*</a:t>
            </a:r>
          </a:p>
          <a:p>
            <a:r>
              <a:rPr lang="en-US" dirty="0" smtClean="0"/>
              <a:t>Power View (standalone, Excel Web App)*</a:t>
            </a:r>
          </a:p>
        </p:txBody>
      </p:sp>
    </p:spTree>
    <p:extLst>
      <p:ext uri="{BB962C8B-B14F-4D97-AF65-F5344CB8AC3E}">
        <p14:creationId xmlns:p14="http://schemas.microsoft.com/office/powerpoint/2010/main" val="2490859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Limitations</a:t>
            </a:r>
            <a:endParaRPr lang="en-US" dirty="0"/>
          </a:p>
        </p:txBody>
      </p:sp>
      <p:sp>
        <p:nvSpPr>
          <p:cNvPr id="6" name="Text Placeholder 5"/>
          <p:cNvSpPr>
            <a:spLocks noGrp="1"/>
          </p:cNvSpPr>
          <p:nvPr>
            <p:ph type="body" sz="quarter" idx="10"/>
          </p:nvPr>
        </p:nvSpPr>
        <p:spPr>
          <a:xfrm>
            <a:off x="274638" y="1212850"/>
            <a:ext cx="11887200" cy="2092881"/>
          </a:xfrm>
        </p:spPr>
        <p:txBody>
          <a:bodyPr/>
          <a:lstStyle/>
          <a:p>
            <a:r>
              <a:rPr lang="en-US" dirty="0" smtClean="0"/>
              <a:t>Linked reports</a:t>
            </a:r>
          </a:p>
          <a:p>
            <a:r>
              <a:rPr lang="en-US" dirty="0" smtClean="0"/>
              <a:t>My Subscriptions</a:t>
            </a:r>
          </a:p>
          <a:p>
            <a:r>
              <a:rPr lang="en-US" dirty="0"/>
              <a:t>Custom security </a:t>
            </a:r>
            <a:r>
              <a:rPr lang="en-US" dirty="0" smtClean="0"/>
              <a:t>extensions</a:t>
            </a:r>
            <a:endParaRPr lang="en-US" dirty="0"/>
          </a:p>
        </p:txBody>
      </p:sp>
    </p:spTree>
    <p:extLst>
      <p:ext uri="{BB962C8B-B14F-4D97-AF65-F5344CB8AC3E}">
        <p14:creationId xmlns:p14="http://schemas.microsoft.com/office/powerpoint/2010/main" val="1284328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2008 R2 Architecture</a:t>
            </a:r>
            <a:endParaRPr lang="en-US" dirty="0"/>
          </a:p>
        </p:txBody>
      </p:sp>
      <p:sp>
        <p:nvSpPr>
          <p:cNvPr id="3" name="Text Placeholder 2"/>
          <p:cNvSpPr>
            <a:spLocks noGrp="1"/>
          </p:cNvSpPr>
          <p:nvPr>
            <p:ph type="body" sz="quarter" idx="10"/>
          </p:nvPr>
        </p:nvSpPr>
        <p:spPr/>
        <p:txBody>
          <a:bodyPr/>
          <a:lstStyle/>
          <a:p>
            <a:endParaRPr lang="en-US"/>
          </a:p>
        </p:txBody>
      </p:sp>
      <p:sp>
        <p:nvSpPr>
          <p:cNvPr id="26" name="Rectangle 25"/>
          <p:cNvSpPr/>
          <p:nvPr/>
        </p:nvSpPr>
        <p:spPr bwMode="auto">
          <a:xfrm>
            <a:off x="272273" y="1212849"/>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Client</a:t>
            </a:r>
          </a:p>
        </p:txBody>
      </p:sp>
      <p:sp>
        <p:nvSpPr>
          <p:cNvPr id="27" name="Rectangle 26"/>
          <p:cNvSpPr/>
          <p:nvPr/>
        </p:nvSpPr>
        <p:spPr bwMode="auto">
          <a:xfrm>
            <a:off x="3015230" y="1212849"/>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SharePoint web server</a:t>
            </a:r>
          </a:p>
        </p:txBody>
      </p:sp>
      <p:sp>
        <p:nvSpPr>
          <p:cNvPr id="28" name="Rectangle 27"/>
          <p:cNvSpPr/>
          <p:nvPr/>
        </p:nvSpPr>
        <p:spPr bwMode="auto">
          <a:xfrm>
            <a:off x="8501144" y="1212849"/>
            <a:ext cx="274320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Database server</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29" name="Rectangle 28"/>
          <p:cNvSpPr/>
          <p:nvPr/>
        </p:nvSpPr>
        <p:spPr bwMode="auto">
          <a:xfrm>
            <a:off x="5758187" y="1212849"/>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Windows service</a:t>
            </a:r>
          </a:p>
        </p:txBody>
      </p:sp>
      <p:sp>
        <p:nvSpPr>
          <p:cNvPr id="30" name="Rectangle 29"/>
          <p:cNvSpPr/>
          <p:nvPr/>
        </p:nvSpPr>
        <p:spPr bwMode="auto">
          <a:xfrm>
            <a:off x="9132791" y="269075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DB</a:t>
            </a:r>
          </a:p>
        </p:txBody>
      </p:sp>
      <p:sp>
        <p:nvSpPr>
          <p:cNvPr id="31" name="Rectangle 30"/>
          <p:cNvSpPr/>
          <p:nvPr/>
        </p:nvSpPr>
        <p:spPr bwMode="auto">
          <a:xfrm>
            <a:off x="9132791" y="398615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AS</a:t>
            </a:r>
          </a:p>
        </p:txBody>
      </p:sp>
      <p:sp>
        <p:nvSpPr>
          <p:cNvPr id="32" name="Rectangle 31"/>
          <p:cNvSpPr/>
          <p:nvPr/>
        </p:nvSpPr>
        <p:spPr bwMode="auto">
          <a:xfrm>
            <a:off x="3672680" y="398615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RS</a:t>
            </a: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Add-In</a:t>
            </a:r>
          </a:p>
        </p:txBody>
      </p:sp>
      <p:sp>
        <p:nvSpPr>
          <p:cNvPr id="33" name="Rectangle 32"/>
          <p:cNvSpPr/>
          <p:nvPr/>
        </p:nvSpPr>
        <p:spPr bwMode="auto">
          <a:xfrm>
            <a:off x="6415637" y="398615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RS</a:t>
            </a:r>
          </a:p>
        </p:txBody>
      </p:sp>
      <p:cxnSp>
        <p:nvCxnSpPr>
          <p:cNvPr id="36" name="Straight Arrow Connector 35"/>
          <p:cNvCxnSpPr>
            <a:stCxn id="32" idx="3"/>
            <a:endCxn id="33" idx="1"/>
          </p:cNvCxnSpPr>
          <p:nvPr/>
        </p:nvCxnSpPr>
        <p:spPr>
          <a:xfrm>
            <a:off x="5055260" y="4389410"/>
            <a:ext cx="1360377"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33" idx="3"/>
            <a:endCxn id="30" idx="1"/>
          </p:cNvCxnSpPr>
          <p:nvPr/>
        </p:nvCxnSpPr>
        <p:spPr>
          <a:xfrm flipV="1">
            <a:off x="7798217" y="3094010"/>
            <a:ext cx="1334574" cy="129540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3" idx="3"/>
            <a:endCxn id="31" idx="1"/>
          </p:cNvCxnSpPr>
          <p:nvPr/>
        </p:nvCxnSpPr>
        <p:spPr>
          <a:xfrm>
            <a:off x="7798217" y="4389410"/>
            <a:ext cx="1334574"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bwMode="auto">
          <a:xfrm>
            <a:off x="929723" y="398615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Report Viewer</a:t>
            </a:r>
          </a:p>
        </p:txBody>
      </p:sp>
      <p:cxnSp>
        <p:nvCxnSpPr>
          <p:cNvPr id="40" name="Straight Arrow Connector 39"/>
          <p:cNvCxnSpPr>
            <a:stCxn id="39" idx="3"/>
            <a:endCxn id="32" idx="1"/>
          </p:cNvCxnSpPr>
          <p:nvPr/>
        </p:nvCxnSpPr>
        <p:spPr>
          <a:xfrm>
            <a:off x="2312303" y="4389410"/>
            <a:ext cx="1360377"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bwMode="auto">
          <a:xfrm>
            <a:off x="9132791" y="5249862"/>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Oracle</a:t>
            </a:r>
          </a:p>
        </p:txBody>
      </p:sp>
      <p:cxnSp>
        <p:nvCxnSpPr>
          <p:cNvPr id="42" name="Straight Arrow Connector 41"/>
          <p:cNvCxnSpPr>
            <a:stCxn id="33" idx="3"/>
            <a:endCxn id="41" idx="1"/>
          </p:cNvCxnSpPr>
          <p:nvPr/>
        </p:nvCxnSpPr>
        <p:spPr>
          <a:xfrm>
            <a:off x="7798217" y="4389410"/>
            <a:ext cx="1334574" cy="1263705"/>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8002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9" grpId="0" animBg="1"/>
      <p:bldP spid="4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Server 2012 Architecture</a:t>
            </a:r>
            <a:endParaRPr lang="en-US" dirty="0"/>
          </a:p>
        </p:txBody>
      </p:sp>
      <p:sp>
        <p:nvSpPr>
          <p:cNvPr id="3" name="Text Placeholder 2"/>
          <p:cNvSpPr>
            <a:spLocks noGrp="1"/>
          </p:cNvSpPr>
          <p:nvPr>
            <p:ph type="body" sz="quarter" idx="10"/>
          </p:nvPr>
        </p:nvSpPr>
        <p:spPr/>
        <p:txBody>
          <a:bodyPr/>
          <a:lstStyle/>
          <a:p>
            <a:endParaRPr lang="en-US"/>
          </a:p>
        </p:txBody>
      </p:sp>
      <p:sp>
        <p:nvSpPr>
          <p:cNvPr id="26" name="Rectangle 25"/>
          <p:cNvSpPr/>
          <p:nvPr/>
        </p:nvSpPr>
        <p:spPr bwMode="auto">
          <a:xfrm>
            <a:off x="272273" y="1212849"/>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Client</a:t>
            </a:r>
          </a:p>
        </p:txBody>
      </p:sp>
      <p:sp>
        <p:nvSpPr>
          <p:cNvPr id="27" name="Rectangle 26"/>
          <p:cNvSpPr/>
          <p:nvPr/>
        </p:nvSpPr>
        <p:spPr bwMode="auto">
          <a:xfrm>
            <a:off x="3015230" y="1212849"/>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SharePoint web server</a:t>
            </a:r>
          </a:p>
        </p:txBody>
      </p:sp>
      <p:sp>
        <p:nvSpPr>
          <p:cNvPr id="28" name="Rectangle 27"/>
          <p:cNvSpPr/>
          <p:nvPr/>
        </p:nvSpPr>
        <p:spPr bwMode="auto">
          <a:xfrm>
            <a:off x="8501144" y="1212849"/>
            <a:ext cx="274320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Database server</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29" name="Rectangle 28"/>
          <p:cNvSpPr/>
          <p:nvPr/>
        </p:nvSpPr>
        <p:spPr bwMode="auto">
          <a:xfrm>
            <a:off x="5758187" y="1212849"/>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SharePoint app server</a:t>
            </a:r>
          </a:p>
        </p:txBody>
      </p:sp>
      <p:sp>
        <p:nvSpPr>
          <p:cNvPr id="33" name="Rectangle 32"/>
          <p:cNvSpPr/>
          <p:nvPr/>
        </p:nvSpPr>
        <p:spPr bwMode="auto">
          <a:xfrm>
            <a:off x="9132791" y="269075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DB</a:t>
            </a:r>
          </a:p>
        </p:txBody>
      </p:sp>
      <p:sp>
        <p:nvSpPr>
          <p:cNvPr id="34" name="Rectangle 33"/>
          <p:cNvSpPr/>
          <p:nvPr/>
        </p:nvSpPr>
        <p:spPr bwMode="auto">
          <a:xfrm>
            <a:off x="9132791" y="398615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AS</a:t>
            </a:r>
          </a:p>
        </p:txBody>
      </p:sp>
      <p:sp>
        <p:nvSpPr>
          <p:cNvPr id="35" name="Rectangle 34"/>
          <p:cNvSpPr/>
          <p:nvPr/>
        </p:nvSpPr>
        <p:spPr bwMode="auto">
          <a:xfrm>
            <a:off x="3672680" y="398615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RS</a:t>
            </a: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Add-In</a:t>
            </a:r>
          </a:p>
        </p:txBody>
      </p:sp>
      <p:sp>
        <p:nvSpPr>
          <p:cNvPr id="36" name="Rectangle 35"/>
          <p:cNvSpPr/>
          <p:nvPr/>
        </p:nvSpPr>
        <p:spPr bwMode="auto">
          <a:xfrm>
            <a:off x="6415637" y="3986157"/>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RS</a:t>
            </a:r>
          </a:p>
        </p:txBody>
      </p:sp>
      <p:sp>
        <p:nvSpPr>
          <p:cNvPr id="37" name="Rectangle 36"/>
          <p:cNvSpPr/>
          <p:nvPr/>
        </p:nvSpPr>
        <p:spPr bwMode="auto">
          <a:xfrm>
            <a:off x="929723" y="4792662"/>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Power View</a:t>
            </a:r>
          </a:p>
        </p:txBody>
      </p:sp>
      <p:cxnSp>
        <p:nvCxnSpPr>
          <p:cNvPr id="42" name="Straight Arrow Connector 41"/>
          <p:cNvCxnSpPr>
            <a:stCxn id="37" idx="3"/>
            <a:endCxn id="35" idx="1"/>
          </p:cNvCxnSpPr>
          <p:nvPr/>
        </p:nvCxnSpPr>
        <p:spPr>
          <a:xfrm flipV="1">
            <a:off x="2312303" y="4389410"/>
            <a:ext cx="1360377" cy="806505"/>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5" idx="3"/>
            <a:endCxn id="36" idx="1"/>
          </p:cNvCxnSpPr>
          <p:nvPr/>
        </p:nvCxnSpPr>
        <p:spPr>
          <a:xfrm>
            <a:off x="5055260" y="4389410"/>
            <a:ext cx="1360377"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36" idx="3"/>
            <a:endCxn id="33" idx="1"/>
          </p:cNvCxnSpPr>
          <p:nvPr/>
        </p:nvCxnSpPr>
        <p:spPr>
          <a:xfrm flipV="1">
            <a:off x="7798217" y="3094010"/>
            <a:ext cx="1334574" cy="129540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36" idx="3"/>
            <a:endCxn id="34" idx="1"/>
          </p:cNvCxnSpPr>
          <p:nvPr/>
        </p:nvCxnSpPr>
        <p:spPr>
          <a:xfrm>
            <a:off x="7798217" y="4389410"/>
            <a:ext cx="1334574"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bwMode="auto">
          <a:xfrm>
            <a:off x="929723" y="3242544"/>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Report Viewer</a:t>
            </a:r>
          </a:p>
        </p:txBody>
      </p:sp>
      <p:cxnSp>
        <p:nvCxnSpPr>
          <p:cNvPr id="49" name="Straight Arrow Connector 48"/>
          <p:cNvCxnSpPr>
            <a:stCxn id="48" idx="3"/>
            <a:endCxn id="35" idx="1"/>
          </p:cNvCxnSpPr>
          <p:nvPr/>
        </p:nvCxnSpPr>
        <p:spPr>
          <a:xfrm>
            <a:off x="2312303" y="3645797"/>
            <a:ext cx="1360377" cy="743613"/>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bwMode="auto">
          <a:xfrm>
            <a:off x="9132791" y="5249862"/>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Oracle</a:t>
            </a:r>
          </a:p>
        </p:txBody>
      </p:sp>
      <p:cxnSp>
        <p:nvCxnSpPr>
          <p:cNvPr id="61" name="Straight Arrow Connector 60"/>
          <p:cNvCxnSpPr>
            <a:stCxn id="36" idx="3"/>
            <a:endCxn id="60" idx="1"/>
          </p:cNvCxnSpPr>
          <p:nvPr/>
        </p:nvCxnSpPr>
        <p:spPr>
          <a:xfrm>
            <a:off x="7798217" y="4389410"/>
            <a:ext cx="1334574" cy="1263705"/>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455313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3" grpId="0" animBg="1"/>
      <p:bldP spid="34" grpId="0" animBg="1"/>
      <p:bldP spid="35" grpId="0" animBg="1"/>
      <p:bldP spid="36" grpId="0" animBg="1"/>
      <p:bldP spid="37" grpId="0" animBg="1"/>
      <p:bldP spid="48" grpId="0" animBg="1"/>
      <p:bldP spid="6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View in Excel Services</a:t>
            </a:r>
            <a:endParaRPr lang="en-US" dirty="0"/>
          </a:p>
        </p:txBody>
      </p:sp>
      <p:sp>
        <p:nvSpPr>
          <p:cNvPr id="3" name="Text Placeholder 2"/>
          <p:cNvSpPr>
            <a:spLocks noGrp="1"/>
          </p:cNvSpPr>
          <p:nvPr>
            <p:ph type="body" sz="quarter" idx="10"/>
          </p:nvPr>
        </p:nvSpPr>
        <p:spPr/>
        <p:txBody>
          <a:bodyPr/>
          <a:lstStyle/>
          <a:p>
            <a:endParaRPr lang="en-US"/>
          </a:p>
        </p:txBody>
      </p:sp>
      <p:sp>
        <p:nvSpPr>
          <p:cNvPr id="4" name="Rectangle 3"/>
          <p:cNvSpPr/>
          <p:nvPr/>
        </p:nvSpPr>
        <p:spPr bwMode="auto">
          <a:xfrm>
            <a:off x="272273" y="1206515"/>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Browser</a:t>
            </a:r>
          </a:p>
        </p:txBody>
      </p:sp>
      <p:sp>
        <p:nvSpPr>
          <p:cNvPr id="5" name="Rectangle 4"/>
          <p:cNvSpPr/>
          <p:nvPr/>
        </p:nvSpPr>
        <p:spPr bwMode="auto">
          <a:xfrm>
            <a:off x="3015230" y="1206515"/>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SharePoint web server</a:t>
            </a:r>
          </a:p>
        </p:txBody>
      </p:sp>
      <p:sp>
        <p:nvSpPr>
          <p:cNvPr id="6" name="Rectangle 5"/>
          <p:cNvSpPr/>
          <p:nvPr/>
        </p:nvSpPr>
        <p:spPr bwMode="auto">
          <a:xfrm>
            <a:off x="8501144" y="1206515"/>
            <a:ext cx="274320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Database server</a:t>
            </a:r>
            <a:endParaRPr lang="en-US" sz="3200"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7" name="Rectangle 6"/>
          <p:cNvSpPr/>
          <p:nvPr/>
        </p:nvSpPr>
        <p:spPr bwMode="auto">
          <a:xfrm>
            <a:off x="5758187" y="1206515"/>
            <a:ext cx="2697480" cy="548481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latin typeface="+mj-lt"/>
                <a:ea typeface="Segoe UI" pitchFamily="34" charset="0"/>
                <a:cs typeface="Segoe UI" pitchFamily="34" charset="0"/>
              </a:rPr>
              <a:t>SharePoint app server</a:t>
            </a:r>
          </a:p>
        </p:txBody>
      </p:sp>
      <p:sp>
        <p:nvSpPr>
          <p:cNvPr id="8" name="Rectangle 7"/>
          <p:cNvSpPr/>
          <p:nvPr/>
        </p:nvSpPr>
        <p:spPr bwMode="auto">
          <a:xfrm>
            <a:off x="929723" y="2760623"/>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Excel Web App</a:t>
            </a:r>
          </a:p>
        </p:txBody>
      </p:sp>
      <p:sp>
        <p:nvSpPr>
          <p:cNvPr id="9" name="Rectangle 8"/>
          <p:cNvSpPr/>
          <p:nvPr/>
        </p:nvSpPr>
        <p:spPr bwMode="auto">
          <a:xfrm>
            <a:off x="3672680" y="2760623"/>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Excel Web Services</a:t>
            </a:r>
          </a:p>
        </p:txBody>
      </p:sp>
      <p:sp>
        <p:nvSpPr>
          <p:cNvPr id="10" name="Rectangle 9"/>
          <p:cNvSpPr/>
          <p:nvPr/>
        </p:nvSpPr>
        <p:spPr bwMode="auto">
          <a:xfrm>
            <a:off x="6415637" y="2760623"/>
            <a:ext cx="1382580" cy="80650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Excel Calculation Services</a:t>
            </a:r>
          </a:p>
        </p:txBody>
      </p:sp>
      <p:sp>
        <p:nvSpPr>
          <p:cNvPr id="11" name="Rectangle 10"/>
          <p:cNvSpPr/>
          <p:nvPr/>
        </p:nvSpPr>
        <p:spPr bwMode="auto">
          <a:xfrm>
            <a:off x="9132791" y="2760623"/>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AS (</a:t>
            </a:r>
            <a:r>
              <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PowerPivot</a:t>
            </a: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t>
            </a:r>
          </a:p>
        </p:txBody>
      </p:sp>
      <p:sp>
        <p:nvSpPr>
          <p:cNvPr id="12" name="Rectangle 11"/>
          <p:cNvSpPr/>
          <p:nvPr/>
        </p:nvSpPr>
        <p:spPr bwMode="auto">
          <a:xfrm>
            <a:off x="9132791" y="4024328"/>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AS (Tabular)</a:t>
            </a:r>
          </a:p>
        </p:txBody>
      </p:sp>
      <p:sp>
        <p:nvSpPr>
          <p:cNvPr id="13" name="Rectangle 12"/>
          <p:cNvSpPr/>
          <p:nvPr/>
        </p:nvSpPr>
        <p:spPr bwMode="auto">
          <a:xfrm>
            <a:off x="3672680" y="4633928"/>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RS</a:t>
            </a:r>
          </a:p>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Add-In</a:t>
            </a:r>
          </a:p>
        </p:txBody>
      </p:sp>
      <p:sp>
        <p:nvSpPr>
          <p:cNvPr id="14" name="Rectangle 13"/>
          <p:cNvSpPr/>
          <p:nvPr/>
        </p:nvSpPr>
        <p:spPr bwMode="auto">
          <a:xfrm>
            <a:off x="6415637" y="4633928"/>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SQL RS</a:t>
            </a:r>
          </a:p>
        </p:txBody>
      </p:sp>
      <p:sp>
        <p:nvSpPr>
          <p:cNvPr id="15" name="Rectangle 14"/>
          <p:cNvSpPr/>
          <p:nvPr/>
        </p:nvSpPr>
        <p:spPr bwMode="auto">
          <a:xfrm>
            <a:off x="929723" y="3567128"/>
            <a:ext cx="1382580" cy="80650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Power View</a:t>
            </a:r>
          </a:p>
        </p:txBody>
      </p:sp>
      <p:sp>
        <p:nvSpPr>
          <p:cNvPr id="16" name="Rectangle 15"/>
          <p:cNvSpPr/>
          <p:nvPr/>
        </p:nvSpPr>
        <p:spPr bwMode="auto">
          <a:xfrm>
            <a:off x="6415637" y="4252928"/>
            <a:ext cx="1382580" cy="410030"/>
          </a:xfrm>
          <a:prstGeom prst="rect">
            <a:avLst/>
          </a:prstGeom>
          <a:solidFill>
            <a:schemeClr val="bg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pc="-5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rPr>
              <a:t>ADOMD.NET</a:t>
            </a:r>
          </a:p>
        </p:txBody>
      </p:sp>
      <p:cxnSp>
        <p:nvCxnSpPr>
          <p:cNvPr id="17" name="Straight Arrow Connector 16"/>
          <p:cNvCxnSpPr>
            <a:stCxn id="8" idx="3"/>
            <a:endCxn id="9" idx="1"/>
          </p:cNvCxnSpPr>
          <p:nvPr/>
        </p:nvCxnSpPr>
        <p:spPr>
          <a:xfrm>
            <a:off x="2312303" y="3163876"/>
            <a:ext cx="1360377"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9" idx="3"/>
            <a:endCxn id="10" idx="1"/>
          </p:cNvCxnSpPr>
          <p:nvPr/>
        </p:nvCxnSpPr>
        <p:spPr>
          <a:xfrm>
            <a:off x="5055260" y="3163876"/>
            <a:ext cx="1360377"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0" idx="3"/>
            <a:endCxn id="11" idx="1"/>
          </p:cNvCxnSpPr>
          <p:nvPr/>
        </p:nvCxnSpPr>
        <p:spPr>
          <a:xfrm>
            <a:off x="7798217" y="3163876"/>
            <a:ext cx="1334574"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5" idx="3"/>
            <a:endCxn id="13" idx="1"/>
          </p:cNvCxnSpPr>
          <p:nvPr/>
        </p:nvCxnSpPr>
        <p:spPr>
          <a:xfrm>
            <a:off x="2312303" y="3970381"/>
            <a:ext cx="1360377" cy="106680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3" idx="3"/>
            <a:endCxn id="14" idx="1"/>
          </p:cNvCxnSpPr>
          <p:nvPr/>
        </p:nvCxnSpPr>
        <p:spPr>
          <a:xfrm>
            <a:off x="5055260" y="5037181"/>
            <a:ext cx="1360377" cy="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6" idx="0"/>
            <a:endCxn id="10" idx="2"/>
          </p:cNvCxnSpPr>
          <p:nvPr/>
        </p:nvCxnSpPr>
        <p:spPr>
          <a:xfrm flipV="1">
            <a:off x="7106927" y="3567128"/>
            <a:ext cx="0" cy="685800"/>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6" idx="0"/>
            <a:endCxn id="11" idx="1"/>
          </p:cNvCxnSpPr>
          <p:nvPr/>
        </p:nvCxnSpPr>
        <p:spPr>
          <a:xfrm flipV="1">
            <a:off x="7106927" y="3163876"/>
            <a:ext cx="2025864" cy="1089052"/>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6" idx="3"/>
            <a:endCxn id="12" idx="1"/>
          </p:cNvCxnSpPr>
          <p:nvPr/>
        </p:nvCxnSpPr>
        <p:spPr>
          <a:xfrm flipV="1">
            <a:off x="7798217" y="4427581"/>
            <a:ext cx="1334574" cy="30362"/>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0" idx="3"/>
            <a:endCxn id="12" idx="1"/>
          </p:cNvCxnSpPr>
          <p:nvPr/>
        </p:nvCxnSpPr>
        <p:spPr>
          <a:xfrm>
            <a:off x="7798217" y="3163876"/>
            <a:ext cx="1334574" cy="1263705"/>
          </a:xfrm>
          <a:prstGeom prst="straightConnector1">
            <a:avLst/>
          </a:prstGeom>
          <a:ln w="63500">
            <a:solidFill>
              <a:schemeClr val="tx1">
                <a:lumMod val="65000"/>
                <a:lumOff val="35000"/>
              </a:schemeClr>
            </a:solidFill>
            <a:headEnd type="none" w="lg" len="lg"/>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56155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 Riccardo Muti</External_x0020_Speaker>
    <Session_x0020_Code xmlns="2295e2e7-0eeb-498e-8716-217bb2ee6ee3"> SPC199</Session_x0020_Code>
    <ProductTaxHTField0 xmlns="2295e2e7-0eeb-498e-8716-217bb2ee6ee3">
      <Terms xmlns="http://schemas.microsoft.com/office/infopath/2007/PartnerControls"/>
    </ProductTaxHTField0>
    <Presentation_x0020_Date xmlns="2295e2e7-0eeb-498e-8716-217bb2ee6ee3">2012-11-15T00:00:00-08:00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Riccardo Muti </Speaker>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sharepoint/v3"/>
    <ds:schemaRef ds:uri="http://purl.org/dc/elements/1.1/"/>
    <ds:schemaRef ds:uri="http://purl.org/dc/dcmitype/"/>
    <ds:schemaRef ds:uri="http://purl.org/dc/terms/"/>
    <ds:schemaRef ds:uri="http://www.w3.org/XML/1998/namespace"/>
    <ds:schemaRef ds:uri="http://schemas.microsoft.com/office/2006/documentManagement/types"/>
    <ds:schemaRef ds:uri="http://schemas.microsoft.com/office/infopath/2007/PartnerControls"/>
    <ds:schemaRef ds:uri="230e9df3-be65-4c73-a93b-d1236ebd677e"/>
    <ds:schemaRef ds:uri="http://schemas.openxmlformats.org/package/2006/metadata/core-properties"/>
    <ds:schemaRef ds:uri="032d541b-1b4e-4d91-93c7-b10533c52f73"/>
    <ds:schemaRef ds:uri="2295e2e7-0eeb-498e-8716-217bb2ee6ee3"/>
    <ds:schemaRef ds:uri="http://schemas.microsoft.com/office/2006/metadata/properties"/>
  </ds:schemaRefs>
</ds:datastoreItem>
</file>

<file path=customXml/itemProps3.xml><?xml version="1.0" encoding="utf-8"?>
<ds:datastoreItem xmlns:ds="http://schemas.openxmlformats.org/officeDocument/2006/customXml" ds:itemID="{9787934E-2832-40B2-9646-61B3D36D16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204</TotalTime>
  <Words>743</Words>
  <Application>Microsoft Office PowerPoint</Application>
  <PresentationFormat>Custom</PresentationFormat>
  <Paragraphs>107</Paragraphs>
  <Slides>21</Slides>
  <Notes>3</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5-30072_SPC2012_IT-Pro_Template_16x9</vt:lpstr>
      <vt:lpstr>5-30072_SPC2012_IT-Pro_Template_16x9_Light</vt:lpstr>
      <vt:lpstr>PowerPoint Presentation</vt:lpstr>
      <vt:lpstr>Running Reporting Services in SharePoint Integrated Mode: How and Why</vt:lpstr>
      <vt:lpstr>Agenda</vt:lpstr>
      <vt:lpstr>What functionality is integrated?</vt:lpstr>
      <vt:lpstr>Why use SharePoint integrated mode?</vt:lpstr>
      <vt:lpstr>Limitations</vt:lpstr>
      <vt:lpstr>SQL Server 2008 R2 Architecture</vt:lpstr>
      <vt:lpstr>SQL Server 2012 Architecture</vt:lpstr>
      <vt:lpstr>Power View in Excel Services</vt:lpstr>
      <vt:lpstr>Demo environments</vt:lpstr>
      <vt:lpstr>PowerPivot setup</vt:lpstr>
      <vt:lpstr>PowerPivot Configuration Tool</vt:lpstr>
      <vt:lpstr>SQL Server 2008 R2 setup</vt:lpstr>
      <vt:lpstr>SQL Server 2008 R2 setup</vt:lpstr>
      <vt:lpstr>SQL Server 2012 setup</vt:lpstr>
      <vt:lpstr>SQL Server 2012 setup</vt:lpstr>
      <vt:lpstr>Demo</vt:lpstr>
      <vt:lpstr>Key takeaways</vt:lpstr>
      <vt:lpstr>Thanks! Questions?</vt:lpstr>
      <vt:lpstr>PowerPoint Presentation</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Running Reporting Services in SharePoint Integrated Mode: How and Why</dc:title>
  <dc:subject>SharePoint Conference 2012</dc:subject>
  <dc:creator>Riccardo Muti</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15</cp:revision>
  <dcterms:created xsi:type="dcterms:W3CDTF">2012-11-15T11:03:02Z</dcterms:created>
  <dcterms:modified xsi:type="dcterms:W3CDTF">2012-12-06T16:50:15Z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