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2.xml" ContentType="application/vnd.openxmlformats-officedocument.theme+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3.xml" ContentType="application/vnd.openxmlformats-officedocument.theme+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7" r:id="rId6"/>
    <p:sldMasterId id="2147484230" r:id="rId7"/>
    <p:sldMasterId id="2147484241" r:id="rId8"/>
  </p:sldMasterIdLst>
  <p:notesMasterIdLst>
    <p:notesMasterId r:id="rId52"/>
  </p:notesMasterIdLst>
  <p:handoutMasterIdLst>
    <p:handoutMasterId r:id="rId53"/>
  </p:handoutMasterIdLst>
  <p:sldIdLst>
    <p:sldId id="1055" r:id="rId9"/>
    <p:sldId id="1054" r:id="rId10"/>
    <p:sldId id="1090" r:id="rId11"/>
    <p:sldId id="1092" r:id="rId12"/>
    <p:sldId id="1131" r:id="rId13"/>
    <p:sldId id="1094" r:id="rId14"/>
    <p:sldId id="1149" r:id="rId15"/>
    <p:sldId id="1096" r:id="rId16"/>
    <p:sldId id="1145" r:id="rId17"/>
    <p:sldId id="1098" r:id="rId18"/>
    <p:sldId id="1099" r:id="rId19"/>
    <p:sldId id="1101" r:id="rId20"/>
    <p:sldId id="1100" r:id="rId21"/>
    <p:sldId id="1102" r:id="rId22"/>
    <p:sldId id="1103" r:id="rId23"/>
    <p:sldId id="1104" r:id="rId24"/>
    <p:sldId id="1107" r:id="rId25"/>
    <p:sldId id="1127" r:id="rId26"/>
    <p:sldId id="1148" r:id="rId27"/>
    <p:sldId id="1126" r:id="rId28"/>
    <p:sldId id="1132" r:id="rId29"/>
    <p:sldId id="1151" r:id="rId30"/>
    <p:sldId id="1147" r:id="rId31"/>
    <p:sldId id="1115" r:id="rId32"/>
    <p:sldId id="1146" r:id="rId33"/>
    <p:sldId id="1116" r:id="rId34"/>
    <p:sldId id="1117" r:id="rId35"/>
    <p:sldId id="1134" r:id="rId36"/>
    <p:sldId id="1121" r:id="rId37"/>
    <p:sldId id="1140" r:id="rId38"/>
    <p:sldId id="1138" r:id="rId39"/>
    <p:sldId id="1141" r:id="rId40"/>
    <p:sldId id="1142" r:id="rId41"/>
    <p:sldId id="1143" r:id="rId42"/>
    <p:sldId id="1144" r:id="rId43"/>
    <p:sldId id="1118" r:id="rId44"/>
    <p:sldId id="1119" r:id="rId45"/>
    <p:sldId id="1124" r:id="rId46"/>
    <p:sldId id="1129" r:id="rId47"/>
    <p:sldId id="1130" r:id="rId48"/>
    <p:sldId id="1105" r:id="rId49"/>
    <p:sldId id="1153" r:id="rId50"/>
    <p:sldId id="1152" r:id="rId51"/>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147" userDrawn="1">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guide id="23" pos="1709" userDrawn="1">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Paul Olenick" initials="PO" lastIdx="9" clrIdx="2">
    <p:extLst>
      <p:ext uri="{19B8F6BF-5375-455C-9EA6-DF929625EA0E}">
        <p15:presenceInfo xmlns:p15="http://schemas.microsoft.com/office/powerpoint/2012/main" xmlns="" userId="94cf54a5c6247941"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BDFF"/>
    <a:srgbClr val="85C8FF"/>
    <a:srgbClr val="61B8FF"/>
    <a:srgbClr val="63CAFD"/>
    <a:srgbClr val="BAFFDC"/>
    <a:srgbClr val="996633"/>
    <a:srgbClr val="333333"/>
    <a:srgbClr val="663300"/>
    <a:srgbClr val="BA141A"/>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136" autoAdjust="0"/>
    <p:restoredTop sz="91116" autoAdjust="0"/>
  </p:normalViewPr>
  <p:slideViewPr>
    <p:cSldViewPr>
      <p:cViewPr>
        <p:scale>
          <a:sx n="119" d="100"/>
          <a:sy n="119" d="100"/>
        </p:scale>
        <p:origin x="-72" y="-54"/>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147"/>
        <p:guide pos="4781"/>
        <p:guide pos="5357"/>
        <p:guide pos="5933"/>
        <p:guide pos="6509"/>
        <p:guide pos="3053"/>
        <p:guide pos="1709"/>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slide" Target="slides/slide42.xml"/><Relationship Id="rId55" Type="http://schemas.openxmlformats.org/officeDocument/2006/relationships/presProps" Target="presProps.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handoutMaster" Target="handoutMasters/handoutMaster1.xml"/><Relationship Id="rId58"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57" Type="http://schemas.openxmlformats.org/officeDocument/2006/relationships/theme" Target="theme/theme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3.xml"/><Relationship Id="rId3" Type="http://schemas.openxmlformats.org/officeDocument/2006/relationships/customXml" Target="../customXml/item3.xml"/></Relationships>
</file>

<file path=ppt/diagrams/_rels/data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diagrams/_rels/data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diagrams/_rels/drawing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diagrams/_rels/drawing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image" Target="../media/image19.png"/></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4534A3-5779-424B-AE54-F69B465DECBF}" type="doc">
      <dgm:prSet loTypeId="urn:microsoft.com/office/officeart/2005/8/layout/cycle6" loCatId="relationship" qsTypeId="urn:microsoft.com/office/officeart/2005/8/quickstyle/simple1" qsCatId="simple" csTypeId="urn:microsoft.com/office/officeart/2005/8/colors/colorful1" csCatId="colorful" phldr="1"/>
      <dgm:spPr/>
      <dgm:t>
        <a:bodyPr/>
        <a:lstStyle/>
        <a:p>
          <a:endParaRPr lang="en-US"/>
        </a:p>
      </dgm:t>
    </dgm:pt>
    <dgm:pt modelId="{784AA6BB-EBFB-4EBD-ADBC-E436B75700DE}">
      <dgm:prSet phldrT="[Text]"/>
      <dgm:spPr>
        <a:solidFill>
          <a:schemeClr val="tx2"/>
        </a:solidFill>
      </dgm:spPr>
      <dgm:t>
        <a:bodyPr/>
        <a:lstStyle/>
        <a:p>
          <a:r>
            <a:rPr lang="en-US" dirty="0" smtClean="0"/>
            <a:t>React</a:t>
          </a:r>
          <a:endParaRPr lang="en-US" dirty="0"/>
        </a:p>
      </dgm:t>
    </dgm:pt>
    <dgm:pt modelId="{705850CA-8D43-4B57-A065-A07A49B31E24}" type="parTrans" cxnId="{FF109943-71D1-42B1-994F-67676F81479B}">
      <dgm:prSet/>
      <dgm:spPr/>
      <dgm:t>
        <a:bodyPr/>
        <a:lstStyle/>
        <a:p>
          <a:endParaRPr lang="en-US"/>
        </a:p>
      </dgm:t>
    </dgm:pt>
    <dgm:pt modelId="{2D70F824-6203-4809-8F3F-C2F6B8E63F10}" type="sibTrans" cxnId="{FF109943-71D1-42B1-994F-67676F81479B}">
      <dgm:prSet/>
      <dgm:spPr>
        <a:ln>
          <a:solidFill>
            <a:schemeClr val="tx2"/>
          </a:solidFill>
        </a:ln>
      </dgm:spPr>
      <dgm:t>
        <a:bodyPr/>
        <a:lstStyle/>
        <a:p>
          <a:endParaRPr lang="en-US"/>
        </a:p>
      </dgm:t>
    </dgm:pt>
    <dgm:pt modelId="{CE1D49FB-950A-48C1-9E7B-FEC08A0010F0}">
      <dgm:prSet phldrT="[Text]"/>
      <dgm:spPr>
        <a:solidFill>
          <a:schemeClr val="accent1"/>
        </a:solidFill>
      </dgm:spPr>
      <dgm:t>
        <a:bodyPr/>
        <a:lstStyle/>
        <a:p>
          <a:r>
            <a:rPr lang="en-US" dirty="0" smtClean="0"/>
            <a:t>Proact</a:t>
          </a:r>
          <a:endParaRPr lang="en-US" dirty="0"/>
        </a:p>
      </dgm:t>
    </dgm:pt>
    <dgm:pt modelId="{ECFFA294-7256-4D58-8368-DB1205A6D841}" type="parTrans" cxnId="{D799A199-3BC7-46ED-955A-4FA944C56F62}">
      <dgm:prSet/>
      <dgm:spPr/>
      <dgm:t>
        <a:bodyPr/>
        <a:lstStyle/>
        <a:p>
          <a:endParaRPr lang="en-US"/>
        </a:p>
      </dgm:t>
    </dgm:pt>
    <dgm:pt modelId="{C887FFFD-9DB6-4908-A1F5-D242DC78FB12}" type="sibTrans" cxnId="{D799A199-3BC7-46ED-955A-4FA944C56F62}">
      <dgm:prSet/>
      <dgm:spPr/>
      <dgm:t>
        <a:bodyPr/>
        <a:lstStyle/>
        <a:p>
          <a:endParaRPr lang="en-US"/>
        </a:p>
      </dgm:t>
    </dgm:pt>
    <dgm:pt modelId="{BEFEBDB0-2736-4A34-901B-345E6A793DF0}">
      <dgm:prSet phldrT="[Text]"/>
      <dgm:spPr>
        <a:solidFill>
          <a:schemeClr val="accent3"/>
        </a:solidFill>
      </dgm:spPr>
      <dgm:t>
        <a:bodyPr/>
        <a:lstStyle/>
        <a:p>
          <a:r>
            <a:rPr lang="en-US" dirty="0" smtClean="0"/>
            <a:t>Safe-Keep</a:t>
          </a:r>
          <a:endParaRPr lang="en-US" dirty="0"/>
        </a:p>
      </dgm:t>
    </dgm:pt>
    <dgm:pt modelId="{384E50E1-2D17-44FD-9DF8-1EDEDB6D083A}" type="parTrans" cxnId="{70F86ABC-CF09-49E6-B8A9-15B75ECB6025}">
      <dgm:prSet/>
      <dgm:spPr/>
      <dgm:t>
        <a:bodyPr/>
        <a:lstStyle/>
        <a:p>
          <a:endParaRPr lang="en-US"/>
        </a:p>
      </dgm:t>
    </dgm:pt>
    <dgm:pt modelId="{7433887B-53E6-4930-AB7A-5941B6D66986}" type="sibTrans" cxnId="{70F86ABC-CF09-49E6-B8A9-15B75ECB6025}">
      <dgm:prSet/>
      <dgm:spPr>
        <a:ln>
          <a:solidFill>
            <a:schemeClr val="accent3"/>
          </a:solidFill>
        </a:ln>
      </dgm:spPr>
      <dgm:t>
        <a:bodyPr/>
        <a:lstStyle/>
        <a:p>
          <a:endParaRPr lang="en-US"/>
        </a:p>
      </dgm:t>
    </dgm:pt>
    <dgm:pt modelId="{44DBB0A6-D558-446B-B8CF-9E6B27F75B65}">
      <dgm:prSet phldrT="[Text]"/>
      <dgm:spPr>
        <a:solidFill>
          <a:schemeClr val="accent2"/>
        </a:solidFill>
      </dgm:spPr>
      <dgm:t>
        <a:bodyPr/>
        <a:lstStyle/>
        <a:p>
          <a:r>
            <a:rPr lang="en-US" dirty="0" smtClean="0"/>
            <a:t>Find</a:t>
          </a:r>
          <a:endParaRPr lang="en-US" dirty="0"/>
        </a:p>
      </dgm:t>
    </dgm:pt>
    <dgm:pt modelId="{034A8AAD-46EB-493D-BACA-7FA4FC5FD4C4}" type="parTrans" cxnId="{7AB61AD7-3E4C-47BC-BE1C-33CBE51EE43F}">
      <dgm:prSet/>
      <dgm:spPr/>
      <dgm:t>
        <a:bodyPr/>
        <a:lstStyle/>
        <a:p>
          <a:endParaRPr lang="en-US"/>
        </a:p>
      </dgm:t>
    </dgm:pt>
    <dgm:pt modelId="{10DBE93A-912A-4B36-A26D-9B8995FF4C2E}" type="sibTrans" cxnId="{7AB61AD7-3E4C-47BC-BE1C-33CBE51EE43F}">
      <dgm:prSet/>
      <dgm:spPr>
        <a:ln>
          <a:solidFill>
            <a:schemeClr val="accent2"/>
          </a:solidFill>
        </a:ln>
      </dgm:spPr>
      <dgm:t>
        <a:bodyPr/>
        <a:lstStyle/>
        <a:p>
          <a:endParaRPr lang="en-US"/>
        </a:p>
      </dgm:t>
    </dgm:pt>
    <dgm:pt modelId="{DB7A4B3E-C9E2-44CD-9948-16DD341CC761}">
      <dgm:prSet phldrT="[Text]"/>
      <dgm:spPr>
        <a:solidFill>
          <a:schemeClr val="tx1"/>
        </a:solidFill>
      </dgm:spPr>
      <dgm:t>
        <a:bodyPr/>
        <a:lstStyle/>
        <a:p>
          <a:r>
            <a:rPr lang="en-US" dirty="0" smtClean="0"/>
            <a:t>Rely</a:t>
          </a:r>
          <a:endParaRPr lang="en-US" dirty="0"/>
        </a:p>
      </dgm:t>
    </dgm:pt>
    <dgm:pt modelId="{A34885A5-6A0E-41C3-9DB4-CD61A7D04302}" type="parTrans" cxnId="{E401AF5E-770B-40C0-97B8-977E8A8AB0B3}">
      <dgm:prSet/>
      <dgm:spPr/>
      <dgm:t>
        <a:bodyPr/>
        <a:lstStyle/>
        <a:p>
          <a:endParaRPr lang="en-US"/>
        </a:p>
      </dgm:t>
    </dgm:pt>
    <dgm:pt modelId="{F180946D-DB0E-4E69-AD0E-D3ECBFE42D12}" type="sibTrans" cxnId="{E401AF5E-770B-40C0-97B8-977E8A8AB0B3}">
      <dgm:prSet/>
      <dgm:spPr>
        <a:ln>
          <a:solidFill>
            <a:schemeClr val="tx1"/>
          </a:solidFill>
        </a:ln>
      </dgm:spPr>
      <dgm:t>
        <a:bodyPr/>
        <a:lstStyle/>
        <a:p>
          <a:endParaRPr lang="en-US"/>
        </a:p>
      </dgm:t>
    </dgm:pt>
    <dgm:pt modelId="{D1142279-7486-4EBF-BD21-C378889217A4}" type="pres">
      <dgm:prSet presAssocID="{944534A3-5779-424B-AE54-F69B465DECBF}" presName="cycle" presStyleCnt="0">
        <dgm:presLayoutVars>
          <dgm:dir/>
          <dgm:resizeHandles val="exact"/>
        </dgm:presLayoutVars>
      </dgm:prSet>
      <dgm:spPr/>
      <dgm:t>
        <a:bodyPr/>
        <a:lstStyle/>
        <a:p>
          <a:endParaRPr lang="en-US"/>
        </a:p>
      </dgm:t>
    </dgm:pt>
    <dgm:pt modelId="{7AD5589F-96DD-437A-A1DD-D6335EEBA6F1}" type="pres">
      <dgm:prSet presAssocID="{784AA6BB-EBFB-4EBD-ADBC-E436B75700DE}" presName="node" presStyleLbl="node1" presStyleIdx="0" presStyleCnt="5">
        <dgm:presLayoutVars>
          <dgm:bulletEnabled val="1"/>
        </dgm:presLayoutVars>
      </dgm:prSet>
      <dgm:spPr/>
      <dgm:t>
        <a:bodyPr/>
        <a:lstStyle/>
        <a:p>
          <a:endParaRPr lang="en-US"/>
        </a:p>
      </dgm:t>
    </dgm:pt>
    <dgm:pt modelId="{6D9E237E-EB05-436E-89BB-AFA299C419F5}" type="pres">
      <dgm:prSet presAssocID="{784AA6BB-EBFB-4EBD-ADBC-E436B75700DE}" presName="spNode" presStyleCnt="0"/>
      <dgm:spPr/>
      <dgm:t>
        <a:bodyPr/>
        <a:lstStyle/>
        <a:p>
          <a:endParaRPr lang="en-US"/>
        </a:p>
      </dgm:t>
    </dgm:pt>
    <dgm:pt modelId="{9C0C7F67-15B1-4232-9A14-180A1DAC7714}" type="pres">
      <dgm:prSet presAssocID="{2D70F824-6203-4809-8F3F-C2F6B8E63F10}" presName="sibTrans" presStyleLbl="sibTrans1D1" presStyleIdx="0" presStyleCnt="5"/>
      <dgm:spPr/>
      <dgm:t>
        <a:bodyPr/>
        <a:lstStyle/>
        <a:p>
          <a:endParaRPr lang="en-US"/>
        </a:p>
      </dgm:t>
    </dgm:pt>
    <dgm:pt modelId="{6EEC6CDC-D751-406A-863E-E35634DBBEC6}" type="pres">
      <dgm:prSet presAssocID="{CE1D49FB-950A-48C1-9E7B-FEC08A0010F0}" presName="node" presStyleLbl="node1" presStyleIdx="1" presStyleCnt="5">
        <dgm:presLayoutVars>
          <dgm:bulletEnabled val="1"/>
        </dgm:presLayoutVars>
      </dgm:prSet>
      <dgm:spPr/>
      <dgm:t>
        <a:bodyPr/>
        <a:lstStyle/>
        <a:p>
          <a:endParaRPr lang="en-US"/>
        </a:p>
      </dgm:t>
    </dgm:pt>
    <dgm:pt modelId="{572F975C-8ABC-446C-A239-3D8CEC3BC59C}" type="pres">
      <dgm:prSet presAssocID="{CE1D49FB-950A-48C1-9E7B-FEC08A0010F0}" presName="spNode" presStyleCnt="0"/>
      <dgm:spPr/>
      <dgm:t>
        <a:bodyPr/>
        <a:lstStyle/>
        <a:p>
          <a:endParaRPr lang="en-US"/>
        </a:p>
      </dgm:t>
    </dgm:pt>
    <dgm:pt modelId="{2FDD448B-463C-4EB7-B664-9C635DF4FE67}" type="pres">
      <dgm:prSet presAssocID="{C887FFFD-9DB6-4908-A1F5-D242DC78FB12}" presName="sibTrans" presStyleLbl="sibTrans1D1" presStyleIdx="1" presStyleCnt="5"/>
      <dgm:spPr/>
      <dgm:t>
        <a:bodyPr/>
        <a:lstStyle/>
        <a:p>
          <a:endParaRPr lang="en-US"/>
        </a:p>
      </dgm:t>
    </dgm:pt>
    <dgm:pt modelId="{9754DE47-92BD-49EE-B2CC-ACB5209DC6D3}" type="pres">
      <dgm:prSet presAssocID="{44DBB0A6-D558-446B-B8CF-9E6B27F75B65}" presName="node" presStyleLbl="node1" presStyleIdx="2" presStyleCnt="5">
        <dgm:presLayoutVars>
          <dgm:bulletEnabled val="1"/>
        </dgm:presLayoutVars>
      </dgm:prSet>
      <dgm:spPr/>
      <dgm:t>
        <a:bodyPr/>
        <a:lstStyle/>
        <a:p>
          <a:endParaRPr lang="en-US"/>
        </a:p>
      </dgm:t>
    </dgm:pt>
    <dgm:pt modelId="{22502655-781A-40BF-AAA6-78F8CBC78391}" type="pres">
      <dgm:prSet presAssocID="{44DBB0A6-D558-446B-B8CF-9E6B27F75B65}" presName="spNode" presStyleCnt="0"/>
      <dgm:spPr/>
    </dgm:pt>
    <dgm:pt modelId="{C0347D48-D7AE-4664-8781-7EBC6DE34D03}" type="pres">
      <dgm:prSet presAssocID="{10DBE93A-912A-4B36-A26D-9B8995FF4C2E}" presName="sibTrans" presStyleLbl="sibTrans1D1" presStyleIdx="2" presStyleCnt="5"/>
      <dgm:spPr/>
      <dgm:t>
        <a:bodyPr/>
        <a:lstStyle/>
        <a:p>
          <a:endParaRPr lang="en-US"/>
        </a:p>
      </dgm:t>
    </dgm:pt>
    <dgm:pt modelId="{98E04A72-6115-4A32-AD47-D9CED238D3A2}" type="pres">
      <dgm:prSet presAssocID="{BEFEBDB0-2736-4A34-901B-345E6A793DF0}" presName="node" presStyleLbl="node1" presStyleIdx="3" presStyleCnt="5">
        <dgm:presLayoutVars>
          <dgm:bulletEnabled val="1"/>
        </dgm:presLayoutVars>
      </dgm:prSet>
      <dgm:spPr/>
      <dgm:t>
        <a:bodyPr/>
        <a:lstStyle/>
        <a:p>
          <a:endParaRPr lang="en-US"/>
        </a:p>
      </dgm:t>
    </dgm:pt>
    <dgm:pt modelId="{D5B5D96A-E43D-4D22-B05C-619CD5332619}" type="pres">
      <dgm:prSet presAssocID="{BEFEBDB0-2736-4A34-901B-345E6A793DF0}" presName="spNode" presStyleCnt="0"/>
      <dgm:spPr/>
      <dgm:t>
        <a:bodyPr/>
        <a:lstStyle/>
        <a:p>
          <a:endParaRPr lang="en-US"/>
        </a:p>
      </dgm:t>
    </dgm:pt>
    <dgm:pt modelId="{824C5C3C-7F70-45A7-BA26-FCE494666A9A}" type="pres">
      <dgm:prSet presAssocID="{7433887B-53E6-4930-AB7A-5941B6D66986}" presName="sibTrans" presStyleLbl="sibTrans1D1" presStyleIdx="3" presStyleCnt="5"/>
      <dgm:spPr/>
      <dgm:t>
        <a:bodyPr/>
        <a:lstStyle/>
        <a:p>
          <a:endParaRPr lang="en-US"/>
        </a:p>
      </dgm:t>
    </dgm:pt>
    <dgm:pt modelId="{67ABC6FA-D0C3-4BC7-8126-E2762562645C}" type="pres">
      <dgm:prSet presAssocID="{DB7A4B3E-C9E2-44CD-9948-16DD341CC761}" presName="node" presStyleLbl="node1" presStyleIdx="4" presStyleCnt="5">
        <dgm:presLayoutVars>
          <dgm:bulletEnabled val="1"/>
        </dgm:presLayoutVars>
      </dgm:prSet>
      <dgm:spPr/>
      <dgm:t>
        <a:bodyPr/>
        <a:lstStyle/>
        <a:p>
          <a:endParaRPr lang="en-US"/>
        </a:p>
      </dgm:t>
    </dgm:pt>
    <dgm:pt modelId="{075D8277-3FF7-4BA1-9756-43FA0364D9C0}" type="pres">
      <dgm:prSet presAssocID="{DB7A4B3E-C9E2-44CD-9948-16DD341CC761}" presName="spNode" presStyleCnt="0"/>
      <dgm:spPr/>
    </dgm:pt>
    <dgm:pt modelId="{35C4A927-6401-4907-B858-1C0DA20A2233}" type="pres">
      <dgm:prSet presAssocID="{F180946D-DB0E-4E69-AD0E-D3ECBFE42D12}" presName="sibTrans" presStyleLbl="sibTrans1D1" presStyleIdx="4" presStyleCnt="5"/>
      <dgm:spPr/>
      <dgm:t>
        <a:bodyPr/>
        <a:lstStyle/>
        <a:p>
          <a:endParaRPr lang="en-US"/>
        </a:p>
      </dgm:t>
    </dgm:pt>
  </dgm:ptLst>
  <dgm:cxnLst>
    <dgm:cxn modelId="{7AB61AD7-3E4C-47BC-BE1C-33CBE51EE43F}" srcId="{944534A3-5779-424B-AE54-F69B465DECBF}" destId="{44DBB0A6-D558-446B-B8CF-9E6B27F75B65}" srcOrd="2" destOrd="0" parTransId="{034A8AAD-46EB-493D-BACA-7FA4FC5FD4C4}" sibTransId="{10DBE93A-912A-4B36-A26D-9B8995FF4C2E}"/>
    <dgm:cxn modelId="{75E614E6-876D-4E53-BC30-8A74624F0F34}" type="presOf" srcId="{944534A3-5779-424B-AE54-F69B465DECBF}" destId="{D1142279-7486-4EBF-BD21-C378889217A4}" srcOrd="0" destOrd="0" presId="urn:microsoft.com/office/officeart/2005/8/layout/cycle6"/>
    <dgm:cxn modelId="{19521DEB-DB85-4CA2-B23D-D4CD2D8FD0A8}" type="presOf" srcId="{CE1D49FB-950A-48C1-9E7B-FEC08A0010F0}" destId="{6EEC6CDC-D751-406A-863E-E35634DBBEC6}" srcOrd="0" destOrd="0" presId="urn:microsoft.com/office/officeart/2005/8/layout/cycle6"/>
    <dgm:cxn modelId="{BC242EAA-D5B1-4E4D-9D56-0A9E60E57DA6}" type="presOf" srcId="{7433887B-53E6-4930-AB7A-5941B6D66986}" destId="{824C5C3C-7F70-45A7-BA26-FCE494666A9A}" srcOrd="0" destOrd="0" presId="urn:microsoft.com/office/officeart/2005/8/layout/cycle6"/>
    <dgm:cxn modelId="{FB81B894-7DC1-4BC7-AC62-AB0B06258101}" type="presOf" srcId="{DB7A4B3E-C9E2-44CD-9948-16DD341CC761}" destId="{67ABC6FA-D0C3-4BC7-8126-E2762562645C}" srcOrd="0" destOrd="0" presId="urn:microsoft.com/office/officeart/2005/8/layout/cycle6"/>
    <dgm:cxn modelId="{D799A199-3BC7-46ED-955A-4FA944C56F62}" srcId="{944534A3-5779-424B-AE54-F69B465DECBF}" destId="{CE1D49FB-950A-48C1-9E7B-FEC08A0010F0}" srcOrd="1" destOrd="0" parTransId="{ECFFA294-7256-4D58-8368-DB1205A6D841}" sibTransId="{C887FFFD-9DB6-4908-A1F5-D242DC78FB12}"/>
    <dgm:cxn modelId="{8F99B60B-057C-42C0-AB5C-5B83C371E6C4}" type="presOf" srcId="{2D70F824-6203-4809-8F3F-C2F6B8E63F10}" destId="{9C0C7F67-15B1-4232-9A14-180A1DAC7714}" srcOrd="0" destOrd="0" presId="urn:microsoft.com/office/officeart/2005/8/layout/cycle6"/>
    <dgm:cxn modelId="{46E21E4E-9D8C-4135-B17A-423622E8B29A}" type="presOf" srcId="{F180946D-DB0E-4E69-AD0E-D3ECBFE42D12}" destId="{35C4A927-6401-4907-B858-1C0DA20A2233}" srcOrd="0" destOrd="0" presId="urn:microsoft.com/office/officeart/2005/8/layout/cycle6"/>
    <dgm:cxn modelId="{FF109943-71D1-42B1-994F-67676F81479B}" srcId="{944534A3-5779-424B-AE54-F69B465DECBF}" destId="{784AA6BB-EBFB-4EBD-ADBC-E436B75700DE}" srcOrd="0" destOrd="0" parTransId="{705850CA-8D43-4B57-A065-A07A49B31E24}" sibTransId="{2D70F824-6203-4809-8F3F-C2F6B8E63F10}"/>
    <dgm:cxn modelId="{831F00B1-3168-4B22-BA9B-8AA6F00FCCA6}" type="presOf" srcId="{784AA6BB-EBFB-4EBD-ADBC-E436B75700DE}" destId="{7AD5589F-96DD-437A-A1DD-D6335EEBA6F1}" srcOrd="0" destOrd="0" presId="urn:microsoft.com/office/officeart/2005/8/layout/cycle6"/>
    <dgm:cxn modelId="{70F86ABC-CF09-49E6-B8A9-15B75ECB6025}" srcId="{944534A3-5779-424B-AE54-F69B465DECBF}" destId="{BEFEBDB0-2736-4A34-901B-345E6A793DF0}" srcOrd="3" destOrd="0" parTransId="{384E50E1-2D17-44FD-9DF8-1EDEDB6D083A}" sibTransId="{7433887B-53E6-4930-AB7A-5941B6D66986}"/>
    <dgm:cxn modelId="{91DA9D1D-0E8A-4066-BFFE-809D14BA5BA1}" type="presOf" srcId="{BEFEBDB0-2736-4A34-901B-345E6A793DF0}" destId="{98E04A72-6115-4A32-AD47-D9CED238D3A2}" srcOrd="0" destOrd="0" presId="urn:microsoft.com/office/officeart/2005/8/layout/cycle6"/>
    <dgm:cxn modelId="{84C37EAB-F0F1-4E71-911A-C52FB12F67C2}" type="presOf" srcId="{C887FFFD-9DB6-4908-A1F5-D242DC78FB12}" destId="{2FDD448B-463C-4EB7-B664-9C635DF4FE67}" srcOrd="0" destOrd="0" presId="urn:microsoft.com/office/officeart/2005/8/layout/cycle6"/>
    <dgm:cxn modelId="{E401AF5E-770B-40C0-97B8-977E8A8AB0B3}" srcId="{944534A3-5779-424B-AE54-F69B465DECBF}" destId="{DB7A4B3E-C9E2-44CD-9948-16DD341CC761}" srcOrd="4" destOrd="0" parTransId="{A34885A5-6A0E-41C3-9DB4-CD61A7D04302}" sibTransId="{F180946D-DB0E-4E69-AD0E-D3ECBFE42D12}"/>
    <dgm:cxn modelId="{AE9CBD3E-07FD-4A5B-AD9B-1618EA82FB37}" type="presOf" srcId="{44DBB0A6-D558-446B-B8CF-9E6B27F75B65}" destId="{9754DE47-92BD-49EE-B2CC-ACB5209DC6D3}" srcOrd="0" destOrd="0" presId="urn:microsoft.com/office/officeart/2005/8/layout/cycle6"/>
    <dgm:cxn modelId="{E0D3CB65-8BB3-452F-A49D-E538BAF7FDB9}" type="presOf" srcId="{10DBE93A-912A-4B36-A26D-9B8995FF4C2E}" destId="{C0347D48-D7AE-4664-8781-7EBC6DE34D03}" srcOrd="0" destOrd="0" presId="urn:microsoft.com/office/officeart/2005/8/layout/cycle6"/>
    <dgm:cxn modelId="{086F16C1-1934-4463-974D-5F9ADA86DC03}" type="presParOf" srcId="{D1142279-7486-4EBF-BD21-C378889217A4}" destId="{7AD5589F-96DD-437A-A1DD-D6335EEBA6F1}" srcOrd="0" destOrd="0" presId="urn:microsoft.com/office/officeart/2005/8/layout/cycle6"/>
    <dgm:cxn modelId="{190BD8A0-DD40-46A3-AC1E-EAD4224930F6}" type="presParOf" srcId="{D1142279-7486-4EBF-BD21-C378889217A4}" destId="{6D9E237E-EB05-436E-89BB-AFA299C419F5}" srcOrd="1" destOrd="0" presId="urn:microsoft.com/office/officeart/2005/8/layout/cycle6"/>
    <dgm:cxn modelId="{129E1AD8-1C33-4780-A7FD-0ED4B29AE5D4}" type="presParOf" srcId="{D1142279-7486-4EBF-BD21-C378889217A4}" destId="{9C0C7F67-15B1-4232-9A14-180A1DAC7714}" srcOrd="2" destOrd="0" presId="urn:microsoft.com/office/officeart/2005/8/layout/cycle6"/>
    <dgm:cxn modelId="{5CC430C4-A67A-4C5E-B7A3-AE7C5C4E13C1}" type="presParOf" srcId="{D1142279-7486-4EBF-BD21-C378889217A4}" destId="{6EEC6CDC-D751-406A-863E-E35634DBBEC6}" srcOrd="3" destOrd="0" presId="urn:microsoft.com/office/officeart/2005/8/layout/cycle6"/>
    <dgm:cxn modelId="{4B3795D7-4489-4FB0-9D6A-52DBE3665651}" type="presParOf" srcId="{D1142279-7486-4EBF-BD21-C378889217A4}" destId="{572F975C-8ABC-446C-A239-3D8CEC3BC59C}" srcOrd="4" destOrd="0" presId="urn:microsoft.com/office/officeart/2005/8/layout/cycle6"/>
    <dgm:cxn modelId="{16963E86-F110-4ECC-8463-D891E8AB5888}" type="presParOf" srcId="{D1142279-7486-4EBF-BD21-C378889217A4}" destId="{2FDD448B-463C-4EB7-B664-9C635DF4FE67}" srcOrd="5" destOrd="0" presId="urn:microsoft.com/office/officeart/2005/8/layout/cycle6"/>
    <dgm:cxn modelId="{5F3AF027-CCA9-4C02-9612-7A17B4E6C752}" type="presParOf" srcId="{D1142279-7486-4EBF-BD21-C378889217A4}" destId="{9754DE47-92BD-49EE-B2CC-ACB5209DC6D3}" srcOrd="6" destOrd="0" presId="urn:microsoft.com/office/officeart/2005/8/layout/cycle6"/>
    <dgm:cxn modelId="{7D41B223-8E8B-4EB3-9A7B-7BAD2BF1F50C}" type="presParOf" srcId="{D1142279-7486-4EBF-BD21-C378889217A4}" destId="{22502655-781A-40BF-AAA6-78F8CBC78391}" srcOrd="7" destOrd="0" presId="urn:microsoft.com/office/officeart/2005/8/layout/cycle6"/>
    <dgm:cxn modelId="{2B112092-AA85-4C45-880E-C7F1997B2B2A}" type="presParOf" srcId="{D1142279-7486-4EBF-BD21-C378889217A4}" destId="{C0347D48-D7AE-4664-8781-7EBC6DE34D03}" srcOrd="8" destOrd="0" presId="urn:microsoft.com/office/officeart/2005/8/layout/cycle6"/>
    <dgm:cxn modelId="{E971E35A-0280-4FCC-A667-E7E2296EE645}" type="presParOf" srcId="{D1142279-7486-4EBF-BD21-C378889217A4}" destId="{98E04A72-6115-4A32-AD47-D9CED238D3A2}" srcOrd="9" destOrd="0" presId="urn:microsoft.com/office/officeart/2005/8/layout/cycle6"/>
    <dgm:cxn modelId="{17FD81F3-060D-465A-A333-63ADBF131406}" type="presParOf" srcId="{D1142279-7486-4EBF-BD21-C378889217A4}" destId="{D5B5D96A-E43D-4D22-B05C-619CD5332619}" srcOrd="10" destOrd="0" presId="urn:microsoft.com/office/officeart/2005/8/layout/cycle6"/>
    <dgm:cxn modelId="{1060AB71-4649-4159-9A79-316D906FB452}" type="presParOf" srcId="{D1142279-7486-4EBF-BD21-C378889217A4}" destId="{824C5C3C-7F70-45A7-BA26-FCE494666A9A}" srcOrd="11" destOrd="0" presId="urn:microsoft.com/office/officeart/2005/8/layout/cycle6"/>
    <dgm:cxn modelId="{39086FD0-B6CF-411A-B9B5-6B5EB7740900}" type="presParOf" srcId="{D1142279-7486-4EBF-BD21-C378889217A4}" destId="{67ABC6FA-D0C3-4BC7-8126-E2762562645C}" srcOrd="12" destOrd="0" presId="urn:microsoft.com/office/officeart/2005/8/layout/cycle6"/>
    <dgm:cxn modelId="{A84ED6A3-A9B4-46A6-A829-7EDC4B667E39}" type="presParOf" srcId="{D1142279-7486-4EBF-BD21-C378889217A4}" destId="{075D8277-3FF7-4BA1-9756-43FA0364D9C0}" srcOrd="13" destOrd="0" presId="urn:microsoft.com/office/officeart/2005/8/layout/cycle6"/>
    <dgm:cxn modelId="{467AEEA5-D9EA-494F-BEBF-2F4009E2FD2B}" type="presParOf" srcId="{D1142279-7486-4EBF-BD21-C378889217A4}" destId="{35C4A927-6401-4907-B858-1C0DA20A2233}" srcOrd="14"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AAD330F-8A4B-4AA8-952D-0B5DF0B6DC4E}"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7D468C17-F3E9-4C6C-B72E-E44B799D215E}">
      <dgm:prSet phldrT="[Text]"/>
      <dgm:spPr>
        <a:solidFill>
          <a:schemeClr val="bg2"/>
        </a:solidFill>
      </dgm:spPr>
      <dgm:t>
        <a:bodyPr/>
        <a:lstStyle/>
        <a:p>
          <a:r>
            <a:rPr lang="en-US" dirty="0" smtClean="0"/>
            <a:t>Policies</a:t>
          </a:r>
          <a:endParaRPr lang="en-US" dirty="0"/>
        </a:p>
      </dgm:t>
    </dgm:pt>
    <dgm:pt modelId="{F4DAD6F1-2457-4631-956B-E976F1A08DB6}" type="parTrans" cxnId="{7C2B5ADE-9A24-497A-863F-E58FF8E7BDDA}">
      <dgm:prSet/>
      <dgm:spPr/>
      <dgm:t>
        <a:bodyPr/>
        <a:lstStyle/>
        <a:p>
          <a:endParaRPr lang="en-US"/>
        </a:p>
      </dgm:t>
    </dgm:pt>
    <dgm:pt modelId="{833C8378-9F82-45E2-B711-FF8B1DAABDEA}" type="sibTrans" cxnId="{7C2B5ADE-9A24-497A-863F-E58FF8E7BDDA}">
      <dgm:prSet/>
      <dgm:spPr>
        <a:solidFill>
          <a:schemeClr val="tx1"/>
        </a:solidFill>
        <a:ln>
          <a:solidFill>
            <a:schemeClr val="tx1"/>
          </a:solidFill>
        </a:ln>
      </dgm:spPr>
      <dgm:t>
        <a:bodyPr/>
        <a:lstStyle/>
        <a:p>
          <a:endParaRPr lang="en-US"/>
        </a:p>
      </dgm:t>
    </dgm:pt>
    <dgm:pt modelId="{43CBF814-A0DD-4E84-B7B3-737D5A238D03}">
      <dgm:prSet phldrT="[Text]"/>
      <dgm:spPr>
        <a:solidFill>
          <a:schemeClr val="accent4"/>
        </a:solidFill>
      </dgm:spPr>
      <dgm:t>
        <a:bodyPr/>
        <a:lstStyle/>
        <a:p>
          <a:r>
            <a:rPr lang="en-US" dirty="0" smtClean="0"/>
            <a:t>Metadata</a:t>
          </a:r>
          <a:endParaRPr lang="en-US" dirty="0"/>
        </a:p>
      </dgm:t>
    </dgm:pt>
    <dgm:pt modelId="{65E2A110-61E9-4BF8-AF3C-860C9105EF9F}" type="parTrans" cxnId="{551EF931-D2FE-4D74-87B2-5E4081B4D3A1}">
      <dgm:prSet/>
      <dgm:spPr/>
      <dgm:t>
        <a:bodyPr/>
        <a:lstStyle/>
        <a:p>
          <a:endParaRPr lang="en-US"/>
        </a:p>
      </dgm:t>
    </dgm:pt>
    <dgm:pt modelId="{A80CDD31-5139-448C-B0DF-10CC88CABF19}" type="sibTrans" cxnId="{551EF931-D2FE-4D74-87B2-5E4081B4D3A1}">
      <dgm:prSet/>
      <dgm:spPr/>
      <dgm:t>
        <a:bodyPr/>
        <a:lstStyle/>
        <a:p>
          <a:endParaRPr lang="en-US"/>
        </a:p>
      </dgm:t>
    </dgm:pt>
    <dgm:pt modelId="{07CFE5DC-9BD8-43A1-BFAD-3D44FD73D35E}">
      <dgm:prSet phldrT="[Text]"/>
      <dgm:spPr>
        <a:solidFill>
          <a:schemeClr val="accent6"/>
        </a:solidFill>
      </dgm:spPr>
      <dgm:t>
        <a:bodyPr/>
        <a:lstStyle/>
        <a:p>
          <a:r>
            <a:rPr lang="en-US" dirty="0" smtClean="0"/>
            <a:t>Search</a:t>
          </a:r>
          <a:endParaRPr lang="en-US" dirty="0"/>
        </a:p>
      </dgm:t>
    </dgm:pt>
    <dgm:pt modelId="{DE388E7E-95C3-40DA-BAA5-C4A29FFD7BA7}" type="parTrans" cxnId="{12DE740C-6752-4B16-9CE3-F60ECCBD4175}">
      <dgm:prSet/>
      <dgm:spPr/>
      <dgm:t>
        <a:bodyPr/>
        <a:lstStyle/>
        <a:p>
          <a:endParaRPr lang="en-US"/>
        </a:p>
      </dgm:t>
    </dgm:pt>
    <dgm:pt modelId="{47F381AB-757C-489E-80EB-ED2B682C60FE}" type="sibTrans" cxnId="{12DE740C-6752-4B16-9CE3-F60ECCBD4175}">
      <dgm:prSet/>
      <dgm:spPr/>
      <dgm:t>
        <a:bodyPr/>
        <a:lstStyle/>
        <a:p>
          <a:endParaRPr lang="en-US"/>
        </a:p>
      </dgm:t>
    </dgm:pt>
    <dgm:pt modelId="{2CF2B6F9-F11C-441E-A7F8-C0D638CD7CA4}" type="pres">
      <dgm:prSet presAssocID="{FAAD330F-8A4B-4AA8-952D-0B5DF0B6DC4E}" presName="Name0" presStyleCnt="0">
        <dgm:presLayoutVars>
          <dgm:chMax val="7"/>
          <dgm:chPref val="7"/>
          <dgm:dir/>
        </dgm:presLayoutVars>
      </dgm:prSet>
      <dgm:spPr/>
      <dgm:t>
        <a:bodyPr/>
        <a:lstStyle/>
        <a:p>
          <a:endParaRPr lang="en-US"/>
        </a:p>
      </dgm:t>
    </dgm:pt>
    <dgm:pt modelId="{33075D70-261B-48F3-844C-9F17DD9E2927}" type="pres">
      <dgm:prSet presAssocID="{FAAD330F-8A4B-4AA8-952D-0B5DF0B6DC4E}" presName="Name1" presStyleCnt="0"/>
      <dgm:spPr/>
    </dgm:pt>
    <dgm:pt modelId="{344EEC78-A178-4F83-A03A-097C29073501}" type="pres">
      <dgm:prSet presAssocID="{FAAD330F-8A4B-4AA8-952D-0B5DF0B6DC4E}" presName="cycle" presStyleCnt="0"/>
      <dgm:spPr/>
    </dgm:pt>
    <dgm:pt modelId="{1C085F7C-F5A5-48C9-88D8-9D89DDB85A90}" type="pres">
      <dgm:prSet presAssocID="{FAAD330F-8A4B-4AA8-952D-0B5DF0B6DC4E}" presName="srcNode" presStyleLbl="node1" presStyleIdx="0" presStyleCnt="3"/>
      <dgm:spPr/>
    </dgm:pt>
    <dgm:pt modelId="{B5BB535F-B387-4D3B-A247-5222BD2C3EBB}" type="pres">
      <dgm:prSet presAssocID="{FAAD330F-8A4B-4AA8-952D-0B5DF0B6DC4E}" presName="conn" presStyleLbl="parChTrans1D2" presStyleIdx="0" presStyleCnt="1"/>
      <dgm:spPr/>
      <dgm:t>
        <a:bodyPr/>
        <a:lstStyle/>
        <a:p>
          <a:endParaRPr lang="en-US"/>
        </a:p>
      </dgm:t>
    </dgm:pt>
    <dgm:pt modelId="{AE29C04F-84A8-4E86-BDE5-AA5E66C138E6}" type="pres">
      <dgm:prSet presAssocID="{FAAD330F-8A4B-4AA8-952D-0B5DF0B6DC4E}" presName="extraNode" presStyleLbl="node1" presStyleIdx="0" presStyleCnt="3"/>
      <dgm:spPr/>
    </dgm:pt>
    <dgm:pt modelId="{BCAD1B1A-97B1-4B77-A18F-B2F1A727F459}" type="pres">
      <dgm:prSet presAssocID="{FAAD330F-8A4B-4AA8-952D-0B5DF0B6DC4E}" presName="dstNode" presStyleLbl="node1" presStyleIdx="0" presStyleCnt="3"/>
      <dgm:spPr/>
    </dgm:pt>
    <dgm:pt modelId="{F0C59047-6903-4B8C-8C79-7D9FBB892ED9}" type="pres">
      <dgm:prSet presAssocID="{7D468C17-F3E9-4C6C-B72E-E44B799D215E}" presName="text_1" presStyleLbl="node1" presStyleIdx="0" presStyleCnt="3">
        <dgm:presLayoutVars>
          <dgm:bulletEnabled val="1"/>
        </dgm:presLayoutVars>
      </dgm:prSet>
      <dgm:spPr/>
      <dgm:t>
        <a:bodyPr/>
        <a:lstStyle/>
        <a:p>
          <a:endParaRPr lang="en-US"/>
        </a:p>
      </dgm:t>
    </dgm:pt>
    <dgm:pt modelId="{B4EE6137-DA56-4CA1-8B90-CDD01499F74B}" type="pres">
      <dgm:prSet presAssocID="{7D468C17-F3E9-4C6C-B72E-E44B799D215E}" presName="accent_1" presStyleCnt="0"/>
      <dgm:spPr/>
    </dgm:pt>
    <dgm:pt modelId="{DA43A32B-FC84-48E8-96CE-E453A0B7589A}" type="pres">
      <dgm:prSet presAssocID="{7D468C17-F3E9-4C6C-B72E-E44B799D215E}" presName="accentRepeatNode" presStyleLbl="solidFgAcc1" presStyleIdx="0" presStyleCnt="3"/>
      <dgm:spPr>
        <a:blipFill rotWithShape="0">
          <a:blip xmlns:r="http://schemas.openxmlformats.org/officeDocument/2006/relationships" r:embed="rId1"/>
          <a:stretch>
            <a:fillRect/>
          </a:stretch>
        </a:blipFill>
        <a:ln>
          <a:solidFill>
            <a:schemeClr val="bg2"/>
          </a:solidFill>
        </a:ln>
      </dgm:spPr>
      <dgm:t>
        <a:bodyPr/>
        <a:lstStyle/>
        <a:p>
          <a:endParaRPr lang="en-US"/>
        </a:p>
      </dgm:t>
    </dgm:pt>
    <dgm:pt modelId="{4AEF23EA-A37F-49B6-9C8C-FC4DF85B438A}" type="pres">
      <dgm:prSet presAssocID="{43CBF814-A0DD-4E84-B7B3-737D5A238D03}" presName="text_2" presStyleLbl="node1" presStyleIdx="1" presStyleCnt="3">
        <dgm:presLayoutVars>
          <dgm:bulletEnabled val="1"/>
        </dgm:presLayoutVars>
      </dgm:prSet>
      <dgm:spPr/>
      <dgm:t>
        <a:bodyPr/>
        <a:lstStyle/>
        <a:p>
          <a:endParaRPr lang="en-US"/>
        </a:p>
      </dgm:t>
    </dgm:pt>
    <dgm:pt modelId="{D012AB39-3F93-430C-8DEA-03B076FA1BDA}" type="pres">
      <dgm:prSet presAssocID="{43CBF814-A0DD-4E84-B7B3-737D5A238D03}" presName="accent_2" presStyleCnt="0"/>
      <dgm:spPr/>
    </dgm:pt>
    <dgm:pt modelId="{316DC14B-4F73-4C2C-A48D-FDE8D9341946}" type="pres">
      <dgm:prSet presAssocID="{43CBF814-A0DD-4E84-B7B3-737D5A238D03}" presName="accentRepeatNode" presStyleLbl="solidFgAcc1" presStyleIdx="1" presStyleCnt="3"/>
      <dgm:spPr>
        <a:blipFill rotWithShape="0">
          <a:blip xmlns:r="http://schemas.openxmlformats.org/officeDocument/2006/relationships" r:embed="rId2"/>
          <a:stretch>
            <a:fillRect/>
          </a:stretch>
        </a:blipFill>
        <a:ln>
          <a:solidFill>
            <a:schemeClr val="accent4"/>
          </a:solidFill>
        </a:ln>
      </dgm:spPr>
      <dgm:t>
        <a:bodyPr/>
        <a:lstStyle/>
        <a:p>
          <a:endParaRPr lang="en-US"/>
        </a:p>
      </dgm:t>
    </dgm:pt>
    <dgm:pt modelId="{AD85D203-5E3D-4D0A-8F2D-4689D091201E}" type="pres">
      <dgm:prSet presAssocID="{07CFE5DC-9BD8-43A1-BFAD-3D44FD73D35E}" presName="text_3" presStyleLbl="node1" presStyleIdx="2" presStyleCnt="3">
        <dgm:presLayoutVars>
          <dgm:bulletEnabled val="1"/>
        </dgm:presLayoutVars>
      </dgm:prSet>
      <dgm:spPr/>
      <dgm:t>
        <a:bodyPr/>
        <a:lstStyle/>
        <a:p>
          <a:endParaRPr lang="en-US"/>
        </a:p>
      </dgm:t>
    </dgm:pt>
    <dgm:pt modelId="{81CD8184-1015-4522-978C-53AB5AFA07F4}" type="pres">
      <dgm:prSet presAssocID="{07CFE5DC-9BD8-43A1-BFAD-3D44FD73D35E}" presName="accent_3" presStyleCnt="0"/>
      <dgm:spPr/>
    </dgm:pt>
    <dgm:pt modelId="{1D99B5D1-3B64-4E32-B752-31D2B460B478}" type="pres">
      <dgm:prSet presAssocID="{07CFE5DC-9BD8-43A1-BFAD-3D44FD73D35E}" presName="accentRepeatNode" presStyleLbl="solidFgAcc1" presStyleIdx="2" presStyleCnt="3"/>
      <dgm:spPr>
        <a:blipFill rotWithShape="0">
          <a:blip xmlns:r="http://schemas.openxmlformats.org/officeDocument/2006/relationships" r:embed="rId3"/>
          <a:stretch>
            <a:fillRect/>
          </a:stretch>
        </a:blipFill>
        <a:ln>
          <a:solidFill>
            <a:schemeClr val="accent6"/>
          </a:solidFill>
        </a:ln>
      </dgm:spPr>
      <dgm:t>
        <a:bodyPr/>
        <a:lstStyle/>
        <a:p>
          <a:endParaRPr lang="en-US"/>
        </a:p>
      </dgm:t>
    </dgm:pt>
  </dgm:ptLst>
  <dgm:cxnLst>
    <dgm:cxn modelId="{7C2B5ADE-9A24-497A-863F-E58FF8E7BDDA}" srcId="{FAAD330F-8A4B-4AA8-952D-0B5DF0B6DC4E}" destId="{7D468C17-F3E9-4C6C-B72E-E44B799D215E}" srcOrd="0" destOrd="0" parTransId="{F4DAD6F1-2457-4631-956B-E976F1A08DB6}" sibTransId="{833C8378-9F82-45E2-B711-FF8B1DAABDEA}"/>
    <dgm:cxn modelId="{12DE740C-6752-4B16-9CE3-F60ECCBD4175}" srcId="{FAAD330F-8A4B-4AA8-952D-0B5DF0B6DC4E}" destId="{07CFE5DC-9BD8-43A1-BFAD-3D44FD73D35E}" srcOrd="2" destOrd="0" parTransId="{DE388E7E-95C3-40DA-BAA5-C4A29FFD7BA7}" sibTransId="{47F381AB-757C-489E-80EB-ED2B682C60FE}"/>
    <dgm:cxn modelId="{F205848C-8C32-479A-AFFC-A1C7434BC1EB}" type="presOf" srcId="{833C8378-9F82-45E2-B711-FF8B1DAABDEA}" destId="{B5BB535F-B387-4D3B-A247-5222BD2C3EBB}" srcOrd="0" destOrd="0" presId="urn:microsoft.com/office/officeart/2008/layout/VerticalCurvedList"/>
    <dgm:cxn modelId="{551EF931-D2FE-4D74-87B2-5E4081B4D3A1}" srcId="{FAAD330F-8A4B-4AA8-952D-0B5DF0B6DC4E}" destId="{43CBF814-A0DD-4E84-B7B3-737D5A238D03}" srcOrd="1" destOrd="0" parTransId="{65E2A110-61E9-4BF8-AF3C-860C9105EF9F}" sibTransId="{A80CDD31-5139-448C-B0DF-10CC88CABF19}"/>
    <dgm:cxn modelId="{18F8E4AF-3088-4115-B433-B0B30903DB0E}" type="presOf" srcId="{7D468C17-F3E9-4C6C-B72E-E44B799D215E}" destId="{F0C59047-6903-4B8C-8C79-7D9FBB892ED9}" srcOrd="0" destOrd="0" presId="urn:microsoft.com/office/officeart/2008/layout/VerticalCurvedList"/>
    <dgm:cxn modelId="{3AB9D637-AFD2-49DA-B57C-0397AF1BB00D}" type="presOf" srcId="{43CBF814-A0DD-4E84-B7B3-737D5A238D03}" destId="{4AEF23EA-A37F-49B6-9C8C-FC4DF85B438A}" srcOrd="0" destOrd="0" presId="urn:microsoft.com/office/officeart/2008/layout/VerticalCurvedList"/>
    <dgm:cxn modelId="{138422D8-D7FA-4D44-86E0-E7266893EDD0}" type="presOf" srcId="{FAAD330F-8A4B-4AA8-952D-0B5DF0B6DC4E}" destId="{2CF2B6F9-F11C-441E-A7F8-C0D638CD7CA4}" srcOrd="0" destOrd="0" presId="urn:microsoft.com/office/officeart/2008/layout/VerticalCurvedList"/>
    <dgm:cxn modelId="{34F8EC0F-54BB-4D1E-BD82-726EA80C4303}" type="presOf" srcId="{07CFE5DC-9BD8-43A1-BFAD-3D44FD73D35E}" destId="{AD85D203-5E3D-4D0A-8F2D-4689D091201E}" srcOrd="0" destOrd="0" presId="urn:microsoft.com/office/officeart/2008/layout/VerticalCurvedList"/>
    <dgm:cxn modelId="{CFDE0F76-A67B-419C-846C-596CFD1CA18A}" type="presParOf" srcId="{2CF2B6F9-F11C-441E-A7F8-C0D638CD7CA4}" destId="{33075D70-261B-48F3-844C-9F17DD9E2927}" srcOrd="0" destOrd="0" presId="urn:microsoft.com/office/officeart/2008/layout/VerticalCurvedList"/>
    <dgm:cxn modelId="{E640B10D-B17E-44E5-94CF-3A00DB274B81}" type="presParOf" srcId="{33075D70-261B-48F3-844C-9F17DD9E2927}" destId="{344EEC78-A178-4F83-A03A-097C29073501}" srcOrd="0" destOrd="0" presId="urn:microsoft.com/office/officeart/2008/layout/VerticalCurvedList"/>
    <dgm:cxn modelId="{A03CE597-AAE0-450B-B601-F6B961ECD7BF}" type="presParOf" srcId="{344EEC78-A178-4F83-A03A-097C29073501}" destId="{1C085F7C-F5A5-48C9-88D8-9D89DDB85A90}" srcOrd="0" destOrd="0" presId="urn:microsoft.com/office/officeart/2008/layout/VerticalCurvedList"/>
    <dgm:cxn modelId="{E4924ACF-D54E-4576-9D60-57A2B6E4E282}" type="presParOf" srcId="{344EEC78-A178-4F83-A03A-097C29073501}" destId="{B5BB535F-B387-4D3B-A247-5222BD2C3EBB}" srcOrd="1" destOrd="0" presId="urn:microsoft.com/office/officeart/2008/layout/VerticalCurvedList"/>
    <dgm:cxn modelId="{78D19AB6-30DB-409D-B674-24CB6ED5D6A1}" type="presParOf" srcId="{344EEC78-A178-4F83-A03A-097C29073501}" destId="{AE29C04F-84A8-4E86-BDE5-AA5E66C138E6}" srcOrd="2" destOrd="0" presId="urn:microsoft.com/office/officeart/2008/layout/VerticalCurvedList"/>
    <dgm:cxn modelId="{9CF57005-AB50-4EAF-A101-D8727554550A}" type="presParOf" srcId="{344EEC78-A178-4F83-A03A-097C29073501}" destId="{BCAD1B1A-97B1-4B77-A18F-B2F1A727F459}" srcOrd="3" destOrd="0" presId="urn:microsoft.com/office/officeart/2008/layout/VerticalCurvedList"/>
    <dgm:cxn modelId="{8D2A02E7-17CD-4ACD-93B4-F45F6C145C21}" type="presParOf" srcId="{33075D70-261B-48F3-844C-9F17DD9E2927}" destId="{F0C59047-6903-4B8C-8C79-7D9FBB892ED9}" srcOrd="1" destOrd="0" presId="urn:microsoft.com/office/officeart/2008/layout/VerticalCurvedList"/>
    <dgm:cxn modelId="{193156A7-47B0-489F-AB2B-22A12E3DAD5D}" type="presParOf" srcId="{33075D70-261B-48F3-844C-9F17DD9E2927}" destId="{B4EE6137-DA56-4CA1-8B90-CDD01499F74B}" srcOrd="2" destOrd="0" presId="urn:microsoft.com/office/officeart/2008/layout/VerticalCurvedList"/>
    <dgm:cxn modelId="{70AE9910-1D9E-413B-86F1-A81DB385DD45}" type="presParOf" srcId="{B4EE6137-DA56-4CA1-8B90-CDD01499F74B}" destId="{DA43A32B-FC84-48E8-96CE-E453A0B7589A}" srcOrd="0" destOrd="0" presId="urn:microsoft.com/office/officeart/2008/layout/VerticalCurvedList"/>
    <dgm:cxn modelId="{54042F40-83D5-4C37-BEC6-6711F55685C0}" type="presParOf" srcId="{33075D70-261B-48F3-844C-9F17DD9E2927}" destId="{4AEF23EA-A37F-49B6-9C8C-FC4DF85B438A}" srcOrd="3" destOrd="0" presId="urn:microsoft.com/office/officeart/2008/layout/VerticalCurvedList"/>
    <dgm:cxn modelId="{ADB8B688-606B-4259-9EDB-B17686D05920}" type="presParOf" srcId="{33075D70-261B-48F3-844C-9F17DD9E2927}" destId="{D012AB39-3F93-430C-8DEA-03B076FA1BDA}" srcOrd="4" destOrd="0" presId="urn:microsoft.com/office/officeart/2008/layout/VerticalCurvedList"/>
    <dgm:cxn modelId="{53B10B53-7F36-4C87-80B4-50216B517495}" type="presParOf" srcId="{D012AB39-3F93-430C-8DEA-03B076FA1BDA}" destId="{316DC14B-4F73-4C2C-A48D-FDE8D9341946}" srcOrd="0" destOrd="0" presId="urn:microsoft.com/office/officeart/2008/layout/VerticalCurvedList"/>
    <dgm:cxn modelId="{68F8F8E0-EF7A-4863-BF1F-28B7BD0EEF1C}" type="presParOf" srcId="{33075D70-261B-48F3-844C-9F17DD9E2927}" destId="{AD85D203-5E3D-4D0A-8F2D-4689D091201E}" srcOrd="5" destOrd="0" presId="urn:microsoft.com/office/officeart/2008/layout/VerticalCurvedList"/>
    <dgm:cxn modelId="{B40AC276-DA4B-4FB3-89E3-2BFAB0F7C0CD}" type="presParOf" srcId="{33075D70-261B-48F3-844C-9F17DD9E2927}" destId="{81CD8184-1015-4522-978C-53AB5AFA07F4}" srcOrd="6" destOrd="0" presId="urn:microsoft.com/office/officeart/2008/layout/VerticalCurvedList"/>
    <dgm:cxn modelId="{78238D59-926C-4CAD-877C-B22C98C1A2DC}" type="presParOf" srcId="{81CD8184-1015-4522-978C-53AB5AFA07F4}" destId="{1D99B5D1-3B64-4E32-B752-31D2B460B478}" srcOrd="0" destOrd="0" presId="urn:microsoft.com/office/officeart/2008/layout/VerticalCurvedList"/>
  </dgm:cxnLst>
  <dgm:bg>
    <a:noFill/>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44534A3-5779-424B-AE54-F69B465DECBF}" type="doc">
      <dgm:prSet loTypeId="urn:microsoft.com/office/officeart/2005/8/layout/cycle6" loCatId="relationship" qsTypeId="urn:microsoft.com/office/officeart/2005/8/quickstyle/simple1" qsCatId="simple" csTypeId="urn:microsoft.com/office/officeart/2005/8/colors/colorful1" csCatId="colorful" phldr="1"/>
      <dgm:spPr/>
      <dgm:t>
        <a:bodyPr/>
        <a:lstStyle/>
        <a:p>
          <a:endParaRPr lang="en-US"/>
        </a:p>
      </dgm:t>
    </dgm:pt>
    <dgm:pt modelId="{784AA6BB-EBFB-4EBD-ADBC-E436B75700DE}">
      <dgm:prSet phldrT="[Text]"/>
      <dgm:spPr>
        <a:solidFill>
          <a:schemeClr val="tx2"/>
        </a:solidFill>
      </dgm:spPr>
      <dgm:t>
        <a:bodyPr/>
        <a:lstStyle/>
        <a:p>
          <a:r>
            <a:rPr lang="en-US" dirty="0" smtClean="0"/>
            <a:t>React</a:t>
          </a:r>
          <a:endParaRPr lang="en-US" dirty="0"/>
        </a:p>
      </dgm:t>
    </dgm:pt>
    <dgm:pt modelId="{705850CA-8D43-4B57-A065-A07A49B31E24}" type="parTrans" cxnId="{FF109943-71D1-42B1-994F-67676F81479B}">
      <dgm:prSet/>
      <dgm:spPr/>
      <dgm:t>
        <a:bodyPr/>
        <a:lstStyle/>
        <a:p>
          <a:endParaRPr lang="en-US"/>
        </a:p>
      </dgm:t>
    </dgm:pt>
    <dgm:pt modelId="{2D70F824-6203-4809-8F3F-C2F6B8E63F10}" type="sibTrans" cxnId="{FF109943-71D1-42B1-994F-67676F81479B}">
      <dgm:prSet/>
      <dgm:spPr/>
      <dgm:t>
        <a:bodyPr/>
        <a:lstStyle/>
        <a:p>
          <a:endParaRPr lang="en-US"/>
        </a:p>
      </dgm:t>
    </dgm:pt>
    <dgm:pt modelId="{CE1D49FB-950A-48C1-9E7B-FEC08A0010F0}">
      <dgm:prSet phldrT="[Text]"/>
      <dgm:spPr>
        <a:solidFill>
          <a:schemeClr val="accent1"/>
        </a:solidFill>
      </dgm:spPr>
      <dgm:t>
        <a:bodyPr/>
        <a:lstStyle/>
        <a:p>
          <a:r>
            <a:rPr lang="en-US" dirty="0" smtClean="0"/>
            <a:t>Proact</a:t>
          </a:r>
          <a:endParaRPr lang="en-US" dirty="0"/>
        </a:p>
      </dgm:t>
    </dgm:pt>
    <dgm:pt modelId="{ECFFA294-7256-4D58-8368-DB1205A6D841}" type="parTrans" cxnId="{D799A199-3BC7-46ED-955A-4FA944C56F62}">
      <dgm:prSet/>
      <dgm:spPr/>
      <dgm:t>
        <a:bodyPr/>
        <a:lstStyle/>
        <a:p>
          <a:endParaRPr lang="en-US"/>
        </a:p>
      </dgm:t>
    </dgm:pt>
    <dgm:pt modelId="{C887FFFD-9DB6-4908-A1F5-D242DC78FB12}" type="sibTrans" cxnId="{D799A199-3BC7-46ED-955A-4FA944C56F62}">
      <dgm:prSet/>
      <dgm:spPr/>
      <dgm:t>
        <a:bodyPr/>
        <a:lstStyle/>
        <a:p>
          <a:endParaRPr lang="en-US"/>
        </a:p>
      </dgm:t>
    </dgm:pt>
    <dgm:pt modelId="{BEFEBDB0-2736-4A34-901B-345E6A793DF0}">
      <dgm:prSet phldrT="[Text]"/>
      <dgm:spPr>
        <a:solidFill>
          <a:schemeClr val="accent3"/>
        </a:solidFill>
      </dgm:spPr>
      <dgm:t>
        <a:bodyPr/>
        <a:lstStyle/>
        <a:p>
          <a:r>
            <a:rPr lang="en-US" dirty="0" smtClean="0"/>
            <a:t>Safe-Keep</a:t>
          </a:r>
          <a:endParaRPr lang="en-US" dirty="0"/>
        </a:p>
      </dgm:t>
    </dgm:pt>
    <dgm:pt modelId="{384E50E1-2D17-44FD-9DF8-1EDEDB6D083A}" type="parTrans" cxnId="{70F86ABC-CF09-49E6-B8A9-15B75ECB6025}">
      <dgm:prSet/>
      <dgm:spPr/>
      <dgm:t>
        <a:bodyPr/>
        <a:lstStyle/>
        <a:p>
          <a:endParaRPr lang="en-US"/>
        </a:p>
      </dgm:t>
    </dgm:pt>
    <dgm:pt modelId="{7433887B-53E6-4930-AB7A-5941B6D66986}" type="sibTrans" cxnId="{70F86ABC-CF09-49E6-B8A9-15B75ECB6025}">
      <dgm:prSet/>
      <dgm:spPr/>
      <dgm:t>
        <a:bodyPr/>
        <a:lstStyle/>
        <a:p>
          <a:endParaRPr lang="en-US"/>
        </a:p>
      </dgm:t>
    </dgm:pt>
    <dgm:pt modelId="{44DBB0A6-D558-446B-B8CF-9E6B27F75B65}">
      <dgm:prSet phldrT="[Text]"/>
      <dgm:spPr>
        <a:solidFill>
          <a:schemeClr val="accent2"/>
        </a:solidFill>
      </dgm:spPr>
      <dgm:t>
        <a:bodyPr/>
        <a:lstStyle/>
        <a:p>
          <a:r>
            <a:rPr lang="en-US" dirty="0" smtClean="0"/>
            <a:t>Find</a:t>
          </a:r>
          <a:endParaRPr lang="en-US" dirty="0"/>
        </a:p>
      </dgm:t>
    </dgm:pt>
    <dgm:pt modelId="{034A8AAD-46EB-493D-BACA-7FA4FC5FD4C4}" type="parTrans" cxnId="{7AB61AD7-3E4C-47BC-BE1C-33CBE51EE43F}">
      <dgm:prSet/>
      <dgm:spPr/>
      <dgm:t>
        <a:bodyPr/>
        <a:lstStyle/>
        <a:p>
          <a:endParaRPr lang="en-US"/>
        </a:p>
      </dgm:t>
    </dgm:pt>
    <dgm:pt modelId="{10DBE93A-912A-4B36-A26D-9B8995FF4C2E}" type="sibTrans" cxnId="{7AB61AD7-3E4C-47BC-BE1C-33CBE51EE43F}">
      <dgm:prSet/>
      <dgm:spPr/>
      <dgm:t>
        <a:bodyPr/>
        <a:lstStyle/>
        <a:p>
          <a:endParaRPr lang="en-US"/>
        </a:p>
      </dgm:t>
    </dgm:pt>
    <dgm:pt modelId="{DB7A4B3E-C9E2-44CD-9948-16DD341CC761}">
      <dgm:prSet phldrT="[Text]"/>
      <dgm:spPr>
        <a:solidFill>
          <a:schemeClr val="tx1"/>
        </a:solidFill>
      </dgm:spPr>
      <dgm:t>
        <a:bodyPr/>
        <a:lstStyle/>
        <a:p>
          <a:r>
            <a:rPr lang="en-US" smtClean="0"/>
            <a:t>Rely</a:t>
          </a:r>
          <a:endParaRPr lang="en-US" dirty="0"/>
        </a:p>
      </dgm:t>
    </dgm:pt>
    <dgm:pt modelId="{A34885A5-6A0E-41C3-9DB4-CD61A7D04302}" type="parTrans" cxnId="{E401AF5E-770B-40C0-97B8-977E8A8AB0B3}">
      <dgm:prSet/>
      <dgm:spPr/>
      <dgm:t>
        <a:bodyPr/>
        <a:lstStyle/>
        <a:p>
          <a:endParaRPr lang="en-US"/>
        </a:p>
      </dgm:t>
    </dgm:pt>
    <dgm:pt modelId="{F180946D-DB0E-4E69-AD0E-D3ECBFE42D12}" type="sibTrans" cxnId="{E401AF5E-770B-40C0-97B8-977E8A8AB0B3}">
      <dgm:prSet/>
      <dgm:spPr/>
      <dgm:t>
        <a:bodyPr/>
        <a:lstStyle/>
        <a:p>
          <a:endParaRPr lang="en-US"/>
        </a:p>
      </dgm:t>
    </dgm:pt>
    <dgm:pt modelId="{D1142279-7486-4EBF-BD21-C378889217A4}" type="pres">
      <dgm:prSet presAssocID="{944534A3-5779-424B-AE54-F69B465DECBF}" presName="cycle" presStyleCnt="0">
        <dgm:presLayoutVars>
          <dgm:dir/>
          <dgm:resizeHandles val="exact"/>
        </dgm:presLayoutVars>
      </dgm:prSet>
      <dgm:spPr/>
      <dgm:t>
        <a:bodyPr/>
        <a:lstStyle/>
        <a:p>
          <a:endParaRPr lang="en-US"/>
        </a:p>
      </dgm:t>
    </dgm:pt>
    <dgm:pt modelId="{7AD5589F-96DD-437A-A1DD-D6335EEBA6F1}" type="pres">
      <dgm:prSet presAssocID="{784AA6BB-EBFB-4EBD-ADBC-E436B75700DE}" presName="node" presStyleLbl="node1" presStyleIdx="0" presStyleCnt="5">
        <dgm:presLayoutVars>
          <dgm:bulletEnabled val="1"/>
        </dgm:presLayoutVars>
      </dgm:prSet>
      <dgm:spPr/>
      <dgm:t>
        <a:bodyPr/>
        <a:lstStyle/>
        <a:p>
          <a:endParaRPr lang="en-US"/>
        </a:p>
      </dgm:t>
    </dgm:pt>
    <dgm:pt modelId="{6D9E237E-EB05-436E-89BB-AFA299C419F5}" type="pres">
      <dgm:prSet presAssocID="{784AA6BB-EBFB-4EBD-ADBC-E436B75700DE}" presName="spNode" presStyleCnt="0"/>
      <dgm:spPr/>
      <dgm:t>
        <a:bodyPr/>
        <a:lstStyle/>
        <a:p>
          <a:endParaRPr lang="en-US"/>
        </a:p>
      </dgm:t>
    </dgm:pt>
    <dgm:pt modelId="{9C0C7F67-15B1-4232-9A14-180A1DAC7714}" type="pres">
      <dgm:prSet presAssocID="{2D70F824-6203-4809-8F3F-C2F6B8E63F10}" presName="sibTrans" presStyleLbl="sibTrans1D1" presStyleIdx="0" presStyleCnt="5"/>
      <dgm:spPr/>
      <dgm:t>
        <a:bodyPr/>
        <a:lstStyle/>
        <a:p>
          <a:endParaRPr lang="en-US"/>
        </a:p>
      </dgm:t>
    </dgm:pt>
    <dgm:pt modelId="{6EEC6CDC-D751-406A-863E-E35634DBBEC6}" type="pres">
      <dgm:prSet presAssocID="{CE1D49FB-950A-48C1-9E7B-FEC08A0010F0}" presName="node" presStyleLbl="node1" presStyleIdx="1" presStyleCnt="5">
        <dgm:presLayoutVars>
          <dgm:bulletEnabled val="1"/>
        </dgm:presLayoutVars>
      </dgm:prSet>
      <dgm:spPr/>
      <dgm:t>
        <a:bodyPr/>
        <a:lstStyle/>
        <a:p>
          <a:endParaRPr lang="en-US"/>
        </a:p>
      </dgm:t>
    </dgm:pt>
    <dgm:pt modelId="{572F975C-8ABC-446C-A239-3D8CEC3BC59C}" type="pres">
      <dgm:prSet presAssocID="{CE1D49FB-950A-48C1-9E7B-FEC08A0010F0}" presName="spNode" presStyleCnt="0"/>
      <dgm:spPr/>
      <dgm:t>
        <a:bodyPr/>
        <a:lstStyle/>
        <a:p>
          <a:endParaRPr lang="en-US"/>
        </a:p>
      </dgm:t>
    </dgm:pt>
    <dgm:pt modelId="{2FDD448B-463C-4EB7-B664-9C635DF4FE67}" type="pres">
      <dgm:prSet presAssocID="{C887FFFD-9DB6-4908-A1F5-D242DC78FB12}" presName="sibTrans" presStyleLbl="sibTrans1D1" presStyleIdx="1" presStyleCnt="5"/>
      <dgm:spPr/>
      <dgm:t>
        <a:bodyPr/>
        <a:lstStyle/>
        <a:p>
          <a:endParaRPr lang="en-US"/>
        </a:p>
      </dgm:t>
    </dgm:pt>
    <dgm:pt modelId="{9754DE47-92BD-49EE-B2CC-ACB5209DC6D3}" type="pres">
      <dgm:prSet presAssocID="{44DBB0A6-D558-446B-B8CF-9E6B27F75B65}" presName="node" presStyleLbl="node1" presStyleIdx="2" presStyleCnt="5">
        <dgm:presLayoutVars>
          <dgm:bulletEnabled val="1"/>
        </dgm:presLayoutVars>
      </dgm:prSet>
      <dgm:spPr/>
      <dgm:t>
        <a:bodyPr/>
        <a:lstStyle/>
        <a:p>
          <a:endParaRPr lang="en-US"/>
        </a:p>
      </dgm:t>
    </dgm:pt>
    <dgm:pt modelId="{22502655-781A-40BF-AAA6-78F8CBC78391}" type="pres">
      <dgm:prSet presAssocID="{44DBB0A6-D558-446B-B8CF-9E6B27F75B65}" presName="spNode" presStyleCnt="0"/>
      <dgm:spPr/>
    </dgm:pt>
    <dgm:pt modelId="{C0347D48-D7AE-4664-8781-7EBC6DE34D03}" type="pres">
      <dgm:prSet presAssocID="{10DBE93A-912A-4B36-A26D-9B8995FF4C2E}" presName="sibTrans" presStyleLbl="sibTrans1D1" presStyleIdx="2" presStyleCnt="5"/>
      <dgm:spPr/>
      <dgm:t>
        <a:bodyPr/>
        <a:lstStyle/>
        <a:p>
          <a:endParaRPr lang="en-US"/>
        </a:p>
      </dgm:t>
    </dgm:pt>
    <dgm:pt modelId="{98E04A72-6115-4A32-AD47-D9CED238D3A2}" type="pres">
      <dgm:prSet presAssocID="{BEFEBDB0-2736-4A34-901B-345E6A793DF0}" presName="node" presStyleLbl="node1" presStyleIdx="3" presStyleCnt="5">
        <dgm:presLayoutVars>
          <dgm:bulletEnabled val="1"/>
        </dgm:presLayoutVars>
      </dgm:prSet>
      <dgm:spPr/>
      <dgm:t>
        <a:bodyPr/>
        <a:lstStyle/>
        <a:p>
          <a:endParaRPr lang="en-US"/>
        </a:p>
      </dgm:t>
    </dgm:pt>
    <dgm:pt modelId="{D5B5D96A-E43D-4D22-B05C-619CD5332619}" type="pres">
      <dgm:prSet presAssocID="{BEFEBDB0-2736-4A34-901B-345E6A793DF0}" presName="spNode" presStyleCnt="0"/>
      <dgm:spPr/>
      <dgm:t>
        <a:bodyPr/>
        <a:lstStyle/>
        <a:p>
          <a:endParaRPr lang="en-US"/>
        </a:p>
      </dgm:t>
    </dgm:pt>
    <dgm:pt modelId="{824C5C3C-7F70-45A7-BA26-FCE494666A9A}" type="pres">
      <dgm:prSet presAssocID="{7433887B-53E6-4930-AB7A-5941B6D66986}" presName="sibTrans" presStyleLbl="sibTrans1D1" presStyleIdx="3" presStyleCnt="5"/>
      <dgm:spPr/>
      <dgm:t>
        <a:bodyPr/>
        <a:lstStyle/>
        <a:p>
          <a:endParaRPr lang="en-US"/>
        </a:p>
      </dgm:t>
    </dgm:pt>
    <dgm:pt modelId="{67ABC6FA-D0C3-4BC7-8126-E2762562645C}" type="pres">
      <dgm:prSet presAssocID="{DB7A4B3E-C9E2-44CD-9948-16DD341CC761}" presName="node" presStyleLbl="node1" presStyleIdx="4" presStyleCnt="5">
        <dgm:presLayoutVars>
          <dgm:bulletEnabled val="1"/>
        </dgm:presLayoutVars>
      </dgm:prSet>
      <dgm:spPr/>
      <dgm:t>
        <a:bodyPr/>
        <a:lstStyle/>
        <a:p>
          <a:endParaRPr lang="en-US"/>
        </a:p>
      </dgm:t>
    </dgm:pt>
    <dgm:pt modelId="{075D8277-3FF7-4BA1-9756-43FA0364D9C0}" type="pres">
      <dgm:prSet presAssocID="{DB7A4B3E-C9E2-44CD-9948-16DD341CC761}" presName="spNode" presStyleCnt="0"/>
      <dgm:spPr/>
    </dgm:pt>
    <dgm:pt modelId="{35C4A927-6401-4907-B858-1C0DA20A2233}" type="pres">
      <dgm:prSet presAssocID="{F180946D-DB0E-4E69-AD0E-D3ECBFE42D12}" presName="sibTrans" presStyleLbl="sibTrans1D1" presStyleIdx="4" presStyleCnt="5"/>
      <dgm:spPr/>
      <dgm:t>
        <a:bodyPr/>
        <a:lstStyle/>
        <a:p>
          <a:endParaRPr lang="en-US"/>
        </a:p>
      </dgm:t>
    </dgm:pt>
  </dgm:ptLst>
  <dgm:cxnLst>
    <dgm:cxn modelId="{7AB61AD7-3E4C-47BC-BE1C-33CBE51EE43F}" srcId="{944534A3-5779-424B-AE54-F69B465DECBF}" destId="{44DBB0A6-D558-446B-B8CF-9E6B27F75B65}" srcOrd="2" destOrd="0" parTransId="{034A8AAD-46EB-493D-BACA-7FA4FC5FD4C4}" sibTransId="{10DBE93A-912A-4B36-A26D-9B8995FF4C2E}"/>
    <dgm:cxn modelId="{1AD7B63F-DB56-47F8-AE93-6F9CDB67DFD3}" type="presOf" srcId="{2D70F824-6203-4809-8F3F-C2F6B8E63F10}" destId="{9C0C7F67-15B1-4232-9A14-180A1DAC7714}" srcOrd="0" destOrd="0" presId="urn:microsoft.com/office/officeart/2005/8/layout/cycle6"/>
    <dgm:cxn modelId="{2571D9F2-B042-4174-8F4D-956B096425BF}" type="presOf" srcId="{44DBB0A6-D558-446B-B8CF-9E6B27F75B65}" destId="{9754DE47-92BD-49EE-B2CC-ACB5209DC6D3}" srcOrd="0" destOrd="0" presId="urn:microsoft.com/office/officeart/2005/8/layout/cycle6"/>
    <dgm:cxn modelId="{A4375FAE-51BA-4A48-9414-5B0731EDA29C}" type="presOf" srcId="{10DBE93A-912A-4B36-A26D-9B8995FF4C2E}" destId="{C0347D48-D7AE-4664-8781-7EBC6DE34D03}" srcOrd="0" destOrd="0" presId="urn:microsoft.com/office/officeart/2005/8/layout/cycle6"/>
    <dgm:cxn modelId="{38E305CE-9253-49DE-B817-F7F9C6C47620}" type="presOf" srcId="{CE1D49FB-950A-48C1-9E7B-FEC08A0010F0}" destId="{6EEC6CDC-D751-406A-863E-E35634DBBEC6}" srcOrd="0" destOrd="0" presId="urn:microsoft.com/office/officeart/2005/8/layout/cycle6"/>
    <dgm:cxn modelId="{D799A199-3BC7-46ED-955A-4FA944C56F62}" srcId="{944534A3-5779-424B-AE54-F69B465DECBF}" destId="{CE1D49FB-950A-48C1-9E7B-FEC08A0010F0}" srcOrd="1" destOrd="0" parTransId="{ECFFA294-7256-4D58-8368-DB1205A6D841}" sibTransId="{C887FFFD-9DB6-4908-A1F5-D242DC78FB12}"/>
    <dgm:cxn modelId="{4C1D8228-5C2A-4CCE-B837-B8914BED1E6D}" type="presOf" srcId="{784AA6BB-EBFB-4EBD-ADBC-E436B75700DE}" destId="{7AD5589F-96DD-437A-A1DD-D6335EEBA6F1}" srcOrd="0" destOrd="0" presId="urn:microsoft.com/office/officeart/2005/8/layout/cycle6"/>
    <dgm:cxn modelId="{FF109943-71D1-42B1-994F-67676F81479B}" srcId="{944534A3-5779-424B-AE54-F69B465DECBF}" destId="{784AA6BB-EBFB-4EBD-ADBC-E436B75700DE}" srcOrd="0" destOrd="0" parTransId="{705850CA-8D43-4B57-A065-A07A49B31E24}" sibTransId="{2D70F824-6203-4809-8F3F-C2F6B8E63F10}"/>
    <dgm:cxn modelId="{87435999-D733-4F42-A58C-AE721C135416}" type="presOf" srcId="{F180946D-DB0E-4E69-AD0E-D3ECBFE42D12}" destId="{35C4A927-6401-4907-B858-1C0DA20A2233}" srcOrd="0" destOrd="0" presId="urn:microsoft.com/office/officeart/2005/8/layout/cycle6"/>
    <dgm:cxn modelId="{70F86ABC-CF09-49E6-B8A9-15B75ECB6025}" srcId="{944534A3-5779-424B-AE54-F69B465DECBF}" destId="{BEFEBDB0-2736-4A34-901B-345E6A793DF0}" srcOrd="3" destOrd="0" parTransId="{384E50E1-2D17-44FD-9DF8-1EDEDB6D083A}" sibTransId="{7433887B-53E6-4930-AB7A-5941B6D66986}"/>
    <dgm:cxn modelId="{E401AF5E-770B-40C0-97B8-977E8A8AB0B3}" srcId="{944534A3-5779-424B-AE54-F69B465DECBF}" destId="{DB7A4B3E-C9E2-44CD-9948-16DD341CC761}" srcOrd="4" destOrd="0" parTransId="{A34885A5-6A0E-41C3-9DB4-CD61A7D04302}" sibTransId="{F180946D-DB0E-4E69-AD0E-D3ECBFE42D12}"/>
    <dgm:cxn modelId="{955C603A-91EC-49DB-B75D-571A43F4DF3A}" type="presOf" srcId="{C887FFFD-9DB6-4908-A1F5-D242DC78FB12}" destId="{2FDD448B-463C-4EB7-B664-9C635DF4FE67}" srcOrd="0" destOrd="0" presId="urn:microsoft.com/office/officeart/2005/8/layout/cycle6"/>
    <dgm:cxn modelId="{DB582F9A-DFB3-4D0E-A26A-6AC2EEFB1EE7}" type="presOf" srcId="{7433887B-53E6-4930-AB7A-5941B6D66986}" destId="{824C5C3C-7F70-45A7-BA26-FCE494666A9A}" srcOrd="0" destOrd="0" presId="urn:microsoft.com/office/officeart/2005/8/layout/cycle6"/>
    <dgm:cxn modelId="{AAE572F0-E1E1-4003-ADFB-B66A9649C02F}" type="presOf" srcId="{BEFEBDB0-2736-4A34-901B-345E6A793DF0}" destId="{98E04A72-6115-4A32-AD47-D9CED238D3A2}" srcOrd="0" destOrd="0" presId="urn:microsoft.com/office/officeart/2005/8/layout/cycle6"/>
    <dgm:cxn modelId="{A6D72543-ED1A-42ED-B0A7-F3E54D3F7021}" type="presOf" srcId="{DB7A4B3E-C9E2-44CD-9948-16DD341CC761}" destId="{67ABC6FA-D0C3-4BC7-8126-E2762562645C}" srcOrd="0" destOrd="0" presId="urn:microsoft.com/office/officeart/2005/8/layout/cycle6"/>
    <dgm:cxn modelId="{DC9BB4D0-CD87-49D3-A97A-53D120996E6E}" type="presOf" srcId="{944534A3-5779-424B-AE54-F69B465DECBF}" destId="{D1142279-7486-4EBF-BD21-C378889217A4}" srcOrd="0" destOrd="0" presId="urn:microsoft.com/office/officeart/2005/8/layout/cycle6"/>
    <dgm:cxn modelId="{17E8BF1C-2EAC-4367-A9F7-6924577E9936}" type="presParOf" srcId="{D1142279-7486-4EBF-BD21-C378889217A4}" destId="{7AD5589F-96DD-437A-A1DD-D6335EEBA6F1}" srcOrd="0" destOrd="0" presId="urn:microsoft.com/office/officeart/2005/8/layout/cycle6"/>
    <dgm:cxn modelId="{ED346D80-3C7A-41BD-9F39-27AA299F7A5D}" type="presParOf" srcId="{D1142279-7486-4EBF-BD21-C378889217A4}" destId="{6D9E237E-EB05-436E-89BB-AFA299C419F5}" srcOrd="1" destOrd="0" presId="urn:microsoft.com/office/officeart/2005/8/layout/cycle6"/>
    <dgm:cxn modelId="{816CE3AC-9971-4DEE-88F3-AE59C9389219}" type="presParOf" srcId="{D1142279-7486-4EBF-BD21-C378889217A4}" destId="{9C0C7F67-15B1-4232-9A14-180A1DAC7714}" srcOrd="2" destOrd="0" presId="urn:microsoft.com/office/officeart/2005/8/layout/cycle6"/>
    <dgm:cxn modelId="{150B28C1-B13E-4E6A-94BB-E121D8B4FEEB}" type="presParOf" srcId="{D1142279-7486-4EBF-BD21-C378889217A4}" destId="{6EEC6CDC-D751-406A-863E-E35634DBBEC6}" srcOrd="3" destOrd="0" presId="urn:microsoft.com/office/officeart/2005/8/layout/cycle6"/>
    <dgm:cxn modelId="{D397DDEC-E791-49E8-B230-6A9AC7927CAA}" type="presParOf" srcId="{D1142279-7486-4EBF-BD21-C378889217A4}" destId="{572F975C-8ABC-446C-A239-3D8CEC3BC59C}" srcOrd="4" destOrd="0" presId="urn:microsoft.com/office/officeart/2005/8/layout/cycle6"/>
    <dgm:cxn modelId="{9ED07965-0848-4CBD-AE47-897A2B67276D}" type="presParOf" srcId="{D1142279-7486-4EBF-BD21-C378889217A4}" destId="{2FDD448B-463C-4EB7-B664-9C635DF4FE67}" srcOrd="5" destOrd="0" presId="urn:microsoft.com/office/officeart/2005/8/layout/cycle6"/>
    <dgm:cxn modelId="{B0A52425-967C-47B3-A451-A21F58FC6F95}" type="presParOf" srcId="{D1142279-7486-4EBF-BD21-C378889217A4}" destId="{9754DE47-92BD-49EE-B2CC-ACB5209DC6D3}" srcOrd="6" destOrd="0" presId="urn:microsoft.com/office/officeart/2005/8/layout/cycle6"/>
    <dgm:cxn modelId="{39EE75B2-E635-461A-9409-704F9FCF1C15}" type="presParOf" srcId="{D1142279-7486-4EBF-BD21-C378889217A4}" destId="{22502655-781A-40BF-AAA6-78F8CBC78391}" srcOrd="7" destOrd="0" presId="urn:microsoft.com/office/officeart/2005/8/layout/cycle6"/>
    <dgm:cxn modelId="{DB487B69-F356-4A49-A237-629F690C261A}" type="presParOf" srcId="{D1142279-7486-4EBF-BD21-C378889217A4}" destId="{C0347D48-D7AE-4664-8781-7EBC6DE34D03}" srcOrd="8" destOrd="0" presId="urn:microsoft.com/office/officeart/2005/8/layout/cycle6"/>
    <dgm:cxn modelId="{393BDB2C-794A-46DB-AF79-3AC8783F794F}" type="presParOf" srcId="{D1142279-7486-4EBF-BD21-C378889217A4}" destId="{98E04A72-6115-4A32-AD47-D9CED238D3A2}" srcOrd="9" destOrd="0" presId="urn:microsoft.com/office/officeart/2005/8/layout/cycle6"/>
    <dgm:cxn modelId="{BF9D657D-6323-4DC0-9546-BBC374D62460}" type="presParOf" srcId="{D1142279-7486-4EBF-BD21-C378889217A4}" destId="{D5B5D96A-E43D-4D22-B05C-619CD5332619}" srcOrd="10" destOrd="0" presId="urn:microsoft.com/office/officeart/2005/8/layout/cycle6"/>
    <dgm:cxn modelId="{F251B9CD-E8B0-44EA-AE7E-47FD2ED3E737}" type="presParOf" srcId="{D1142279-7486-4EBF-BD21-C378889217A4}" destId="{824C5C3C-7F70-45A7-BA26-FCE494666A9A}" srcOrd="11" destOrd="0" presId="urn:microsoft.com/office/officeart/2005/8/layout/cycle6"/>
    <dgm:cxn modelId="{AD467284-0D4A-4AEA-9007-EA15DAAE267E}" type="presParOf" srcId="{D1142279-7486-4EBF-BD21-C378889217A4}" destId="{67ABC6FA-D0C3-4BC7-8126-E2762562645C}" srcOrd="12" destOrd="0" presId="urn:microsoft.com/office/officeart/2005/8/layout/cycle6"/>
    <dgm:cxn modelId="{88C21884-7B96-402E-A85A-86E91279D0C3}" type="presParOf" srcId="{D1142279-7486-4EBF-BD21-C378889217A4}" destId="{075D8277-3FF7-4BA1-9756-43FA0364D9C0}" srcOrd="13" destOrd="0" presId="urn:microsoft.com/office/officeart/2005/8/layout/cycle6"/>
    <dgm:cxn modelId="{D1C5B69D-58C9-4644-9842-101BCA41BEE4}" type="presParOf" srcId="{D1142279-7486-4EBF-BD21-C378889217A4}" destId="{35C4A927-6401-4907-B858-1C0DA20A2233}" srcOrd="14"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AAD330F-8A4B-4AA8-952D-0B5DF0B6DC4E}" type="doc">
      <dgm:prSet loTypeId="urn:microsoft.com/office/officeart/2008/layout/VerticalCurvedList" loCatId="list" qsTypeId="urn:microsoft.com/office/officeart/2005/8/quickstyle/simple1" qsCatId="simple" csTypeId="urn:microsoft.com/office/officeart/2005/8/colors/accent1_2" csCatId="accent1" phldr="1"/>
      <dgm:spPr/>
      <dgm:t>
        <a:bodyPr/>
        <a:lstStyle/>
        <a:p>
          <a:endParaRPr lang="en-US"/>
        </a:p>
      </dgm:t>
    </dgm:pt>
    <dgm:pt modelId="{7D468C17-F3E9-4C6C-B72E-E44B799D215E}">
      <dgm:prSet phldrT="[Text]"/>
      <dgm:spPr>
        <a:solidFill>
          <a:schemeClr val="bg2"/>
        </a:solidFill>
      </dgm:spPr>
      <dgm:t>
        <a:bodyPr/>
        <a:lstStyle/>
        <a:p>
          <a:r>
            <a:rPr lang="en-US" dirty="0" smtClean="0"/>
            <a:t>Policies</a:t>
          </a:r>
          <a:endParaRPr lang="en-US" dirty="0"/>
        </a:p>
      </dgm:t>
    </dgm:pt>
    <dgm:pt modelId="{F4DAD6F1-2457-4631-956B-E976F1A08DB6}" type="parTrans" cxnId="{7C2B5ADE-9A24-497A-863F-E58FF8E7BDDA}">
      <dgm:prSet/>
      <dgm:spPr/>
      <dgm:t>
        <a:bodyPr/>
        <a:lstStyle/>
        <a:p>
          <a:endParaRPr lang="en-US"/>
        </a:p>
      </dgm:t>
    </dgm:pt>
    <dgm:pt modelId="{833C8378-9F82-45E2-B711-FF8B1DAABDEA}" type="sibTrans" cxnId="{7C2B5ADE-9A24-497A-863F-E58FF8E7BDDA}">
      <dgm:prSet/>
      <dgm:spPr>
        <a:solidFill>
          <a:schemeClr val="tx1"/>
        </a:solidFill>
        <a:ln>
          <a:solidFill>
            <a:schemeClr val="tx1"/>
          </a:solidFill>
        </a:ln>
      </dgm:spPr>
      <dgm:t>
        <a:bodyPr/>
        <a:lstStyle/>
        <a:p>
          <a:endParaRPr lang="en-US"/>
        </a:p>
      </dgm:t>
    </dgm:pt>
    <dgm:pt modelId="{43CBF814-A0DD-4E84-B7B3-737D5A238D03}">
      <dgm:prSet phldrT="[Text]"/>
      <dgm:spPr>
        <a:solidFill>
          <a:schemeClr val="accent4"/>
        </a:solidFill>
      </dgm:spPr>
      <dgm:t>
        <a:bodyPr/>
        <a:lstStyle/>
        <a:p>
          <a:r>
            <a:rPr lang="en-US" dirty="0" smtClean="0"/>
            <a:t>Metadata</a:t>
          </a:r>
          <a:endParaRPr lang="en-US" dirty="0"/>
        </a:p>
      </dgm:t>
    </dgm:pt>
    <dgm:pt modelId="{65E2A110-61E9-4BF8-AF3C-860C9105EF9F}" type="parTrans" cxnId="{551EF931-D2FE-4D74-87B2-5E4081B4D3A1}">
      <dgm:prSet/>
      <dgm:spPr/>
      <dgm:t>
        <a:bodyPr/>
        <a:lstStyle/>
        <a:p>
          <a:endParaRPr lang="en-US"/>
        </a:p>
      </dgm:t>
    </dgm:pt>
    <dgm:pt modelId="{A80CDD31-5139-448C-B0DF-10CC88CABF19}" type="sibTrans" cxnId="{551EF931-D2FE-4D74-87B2-5E4081B4D3A1}">
      <dgm:prSet/>
      <dgm:spPr/>
      <dgm:t>
        <a:bodyPr/>
        <a:lstStyle/>
        <a:p>
          <a:endParaRPr lang="en-US"/>
        </a:p>
      </dgm:t>
    </dgm:pt>
    <dgm:pt modelId="{07CFE5DC-9BD8-43A1-BFAD-3D44FD73D35E}">
      <dgm:prSet phldrT="[Text]"/>
      <dgm:spPr>
        <a:solidFill>
          <a:schemeClr val="accent6"/>
        </a:solidFill>
      </dgm:spPr>
      <dgm:t>
        <a:bodyPr/>
        <a:lstStyle/>
        <a:p>
          <a:r>
            <a:rPr lang="en-US" dirty="0" smtClean="0"/>
            <a:t>Search</a:t>
          </a:r>
          <a:endParaRPr lang="en-US" dirty="0"/>
        </a:p>
      </dgm:t>
    </dgm:pt>
    <dgm:pt modelId="{DE388E7E-95C3-40DA-BAA5-C4A29FFD7BA7}" type="parTrans" cxnId="{12DE740C-6752-4B16-9CE3-F60ECCBD4175}">
      <dgm:prSet/>
      <dgm:spPr/>
      <dgm:t>
        <a:bodyPr/>
        <a:lstStyle/>
        <a:p>
          <a:endParaRPr lang="en-US"/>
        </a:p>
      </dgm:t>
    </dgm:pt>
    <dgm:pt modelId="{47F381AB-757C-489E-80EB-ED2B682C60FE}" type="sibTrans" cxnId="{12DE740C-6752-4B16-9CE3-F60ECCBD4175}">
      <dgm:prSet/>
      <dgm:spPr/>
      <dgm:t>
        <a:bodyPr/>
        <a:lstStyle/>
        <a:p>
          <a:endParaRPr lang="en-US"/>
        </a:p>
      </dgm:t>
    </dgm:pt>
    <dgm:pt modelId="{2CF2B6F9-F11C-441E-A7F8-C0D638CD7CA4}" type="pres">
      <dgm:prSet presAssocID="{FAAD330F-8A4B-4AA8-952D-0B5DF0B6DC4E}" presName="Name0" presStyleCnt="0">
        <dgm:presLayoutVars>
          <dgm:chMax val="7"/>
          <dgm:chPref val="7"/>
          <dgm:dir/>
        </dgm:presLayoutVars>
      </dgm:prSet>
      <dgm:spPr/>
      <dgm:t>
        <a:bodyPr/>
        <a:lstStyle/>
        <a:p>
          <a:endParaRPr lang="en-US"/>
        </a:p>
      </dgm:t>
    </dgm:pt>
    <dgm:pt modelId="{33075D70-261B-48F3-844C-9F17DD9E2927}" type="pres">
      <dgm:prSet presAssocID="{FAAD330F-8A4B-4AA8-952D-0B5DF0B6DC4E}" presName="Name1" presStyleCnt="0"/>
      <dgm:spPr/>
    </dgm:pt>
    <dgm:pt modelId="{344EEC78-A178-4F83-A03A-097C29073501}" type="pres">
      <dgm:prSet presAssocID="{FAAD330F-8A4B-4AA8-952D-0B5DF0B6DC4E}" presName="cycle" presStyleCnt="0"/>
      <dgm:spPr/>
    </dgm:pt>
    <dgm:pt modelId="{1C085F7C-F5A5-48C9-88D8-9D89DDB85A90}" type="pres">
      <dgm:prSet presAssocID="{FAAD330F-8A4B-4AA8-952D-0B5DF0B6DC4E}" presName="srcNode" presStyleLbl="node1" presStyleIdx="0" presStyleCnt="3"/>
      <dgm:spPr/>
    </dgm:pt>
    <dgm:pt modelId="{B5BB535F-B387-4D3B-A247-5222BD2C3EBB}" type="pres">
      <dgm:prSet presAssocID="{FAAD330F-8A4B-4AA8-952D-0B5DF0B6DC4E}" presName="conn" presStyleLbl="parChTrans1D2" presStyleIdx="0" presStyleCnt="1"/>
      <dgm:spPr/>
      <dgm:t>
        <a:bodyPr/>
        <a:lstStyle/>
        <a:p>
          <a:endParaRPr lang="en-US"/>
        </a:p>
      </dgm:t>
    </dgm:pt>
    <dgm:pt modelId="{AE29C04F-84A8-4E86-BDE5-AA5E66C138E6}" type="pres">
      <dgm:prSet presAssocID="{FAAD330F-8A4B-4AA8-952D-0B5DF0B6DC4E}" presName="extraNode" presStyleLbl="node1" presStyleIdx="0" presStyleCnt="3"/>
      <dgm:spPr/>
    </dgm:pt>
    <dgm:pt modelId="{BCAD1B1A-97B1-4B77-A18F-B2F1A727F459}" type="pres">
      <dgm:prSet presAssocID="{FAAD330F-8A4B-4AA8-952D-0B5DF0B6DC4E}" presName="dstNode" presStyleLbl="node1" presStyleIdx="0" presStyleCnt="3"/>
      <dgm:spPr/>
    </dgm:pt>
    <dgm:pt modelId="{F0C59047-6903-4B8C-8C79-7D9FBB892ED9}" type="pres">
      <dgm:prSet presAssocID="{7D468C17-F3E9-4C6C-B72E-E44B799D215E}" presName="text_1" presStyleLbl="node1" presStyleIdx="0" presStyleCnt="3">
        <dgm:presLayoutVars>
          <dgm:bulletEnabled val="1"/>
        </dgm:presLayoutVars>
      </dgm:prSet>
      <dgm:spPr/>
      <dgm:t>
        <a:bodyPr/>
        <a:lstStyle/>
        <a:p>
          <a:endParaRPr lang="en-US"/>
        </a:p>
      </dgm:t>
    </dgm:pt>
    <dgm:pt modelId="{B4EE6137-DA56-4CA1-8B90-CDD01499F74B}" type="pres">
      <dgm:prSet presAssocID="{7D468C17-F3E9-4C6C-B72E-E44B799D215E}" presName="accent_1" presStyleCnt="0"/>
      <dgm:spPr/>
    </dgm:pt>
    <dgm:pt modelId="{DA43A32B-FC84-48E8-96CE-E453A0B7589A}" type="pres">
      <dgm:prSet presAssocID="{7D468C17-F3E9-4C6C-B72E-E44B799D215E}" presName="accentRepeatNode" presStyleLbl="solidFgAcc1" presStyleIdx="0" presStyleCnt="3"/>
      <dgm:spPr>
        <a:blipFill rotWithShape="0">
          <a:blip xmlns:r="http://schemas.openxmlformats.org/officeDocument/2006/relationships" r:embed="rId1"/>
          <a:stretch>
            <a:fillRect/>
          </a:stretch>
        </a:blipFill>
        <a:ln>
          <a:solidFill>
            <a:schemeClr val="bg2"/>
          </a:solidFill>
        </a:ln>
      </dgm:spPr>
      <dgm:t>
        <a:bodyPr/>
        <a:lstStyle/>
        <a:p>
          <a:endParaRPr lang="en-US"/>
        </a:p>
      </dgm:t>
    </dgm:pt>
    <dgm:pt modelId="{4AEF23EA-A37F-49B6-9C8C-FC4DF85B438A}" type="pres">
      <dgm:prSet presAssocID="{43CBF814-A0DD-4E84-B7B3-737D5A238D03}" presName="text_2" presStyleLbl="node1" presStyleIdx="1" presStyleCnt="3">
        <dgm:presLayoutVars>
          <dgm:bulletEnabled val="1"/>
        </dgm:presLayoutVars>
      </dgm:prSet>
      <dgm:spPr/>
      <dgm:t>
        <a:bodyPr/>
        <a:lstStyle/>
        <a:p>
          <a:endParaRPr lang="en-US"/>
        </a:p>
      </dgm:t>
    </dgm:pt>
    <dgm:pt modelId="{D012AB39-3F93-430C-8DEA-03B076FA1BDA}" type="pres">
      <dgm:prSet presAssocID="{43CBF814-A0DD-4E84-B7B3-737D5A238D03}" presName="accent_2" presStyleCnt="0"/>
      <dgm:spPr/>
    </dgm:pt>
    <dgm:pt modelId="{316DC14B-4F73-4C2C-A48D-FDE8D9341946}" type="pres">
      <dgm:prSet presAssocID="{43CBF814-A0DD-4E84-B7B3-737D5A238D03}" presName="accentRepeatNode" presStyleLbl="solidFgAcc1" presStyleIdx="1" presStyleCnt="3"/>
      <dgm:spPr>
        <a:blipFill rotWithShape="0">
          <a:blip xmlns:r="http://schemas.openxmlformats.org/officeDocument/2006/relationships" r:embed="rId2"/>
          <a:stretch>
            <a:fillRect/>
          </a:stretch>
        </a:blipFill>
        <a:ln>
          <a:solidFill>
            <a:schemeClr val="accent4"/>
          </a:solidFill>
        </a:ln>
      </dgm:spPr>
      <dgm:t>
        <a:bodyPr/>
        <a:lstStyle/>
        <a:p>
          <a:endParaRPr lang="en-US"/>
        </a:p>
      </dgm:t>
    </dgm:pt>
    <dgm:pt modelId="{AD85D203-5E3D-4D0A-8F2D-4689D091201E}" type="pres">
      <dgm:prSet presAssocID="{07CFE5DC-9BD8-43A1-BFAD-3D44FD73D35E}" presName="text_3" presStyleLbl="node1" presStyleIdx="2" presStyleCnt="3">
        <dgm:presLayoutVars>
          <dgm:bulletEnabled val="1"/>
        </dgm:presLayoutVars>
      </dgm:prSet>
      <dgm:spPr/>
      <dgm:t>
        <a:bodyPr/>
        <a:lstStyle/>
        <a:p>
          <a:endParaRPr lang="en-US"/>
        </a:p>
      </dgm:t>
    </dgm:pt>
    <dgm:pt modelId="{81CD8184-1015-4522-978C-53AB5AFA07F4}" type="pres">
      <dgm:prSet presAssocID="{07CFE5DC-9BD8-43A1-BFAD-3D44FD73D35E}" presName="accent_3" presStyleCnt="0"/>
      <dgm:spPr/>
    </dgm:pt>
    <dgm:pt modelId="{1D99B5D1-3B64-4E32-B752-31D2B460B478}" type="pres">
      <dgm:prSet presAssocID="{07CFE5DC-9BD8-43A1-BFAD-3D44FD73D35E}" presName="accentRepeatNode" presStyleLbl="solidFgAcc1" presStyleIdx="2" presStyleCnt="3"/>
      <dgm:spPr>
        <a:blipFill rotWithShape="0">
          <a:blip xmlns:r="http://schemas.openxmlformats.org/officeDocument/2006/relationships" r:embed="rId3"/>
          <a:stretch>
            <a:fillRect/>
          </a:stretch>
        </a:blipFill>
        <a:ln>
          <a:solidFill>
            <a:schemeClr val="accent6"/>
          </a:solidFill>
        </a:ln>
      </dgm:spPr>
      <dgm:t>
        <a:bodyPr/>
        <a:lstStyle/>
        <a:p>
          <a:endParaRPr lang="en-US"/>
        </a:p>
      </dgm:t>
    </dgm:pt>
  </dgm:ptLst>
  <dgm:cxnLst>
    <dgm:cxn modelId="{12DE740C-6752-4B16-9CE3-F60ECCBD4175}" srcId="{FAAD330F-8A4B-4AA8-952D-0B5DF0B6DC4E}" destId="{07CFE5DC-9BD8-43A1-BFAD-3D44FD73D35E}" srcOrd="2" destOrd="0" parTransId="{DE388E7E-95C3-40DA-BAA5-C4A29FFD7BA7}" sibTransId="{47F381AB-757C-489E-80EB-ED2B682C60FE}"/>
    <dgm:cxn modelId="{9BF6C870-0580-4A56-82A0-1FF2B7622FAD}" type="presOf" srcId="{43CBF814-A0DD-4E84-B7B3-737D5A238D03}" destId="{4AEF23EA-A37F-49B6-9C8C-FC4DF85B438A}" srcOrd="0" destOrd="0" presId="urn:microsoft.com/office/officeart/2008/layout/VerticalCurvedList"/>
    <dgm:cxn modelId="{551EF931-D2FE-4D74-87B2-5E4081B4D3A1}" srcId="{FAAD330F-8A4B-4AA8-952D-0B5DF0B6DC4E}" destId="{43CBF814-A0DD-4E84-B7B3-737D5A238D03}" srcOrd="1" destOrd="0" parTransId="{65E2A110-61E9-4BF8-AF3C-860C9105EF9F}" sibTransId="{A80CDD31-5139-448C-B0DF-10CC88CABF19}"/>
    <dgm:cxn modelId="{6BA22358-46A5-4B91-BCAD-B91730128B98}" type="presOf" srcId="{833C8378-9F82-45E2-B711-FF8B1DAABDEA}" destId="{B5BB535F-B387-4D3B-A247-5222BD2C3EBB}" srcOrd="0" destOrd="0" presId="urn:microsoft.com/office/officeart/2008/layout/VerticalCurvedList"/>
    <dgm:cxn modelId="{CBD56B6C-7902-44E6-8FD4-AE40A34160F9}" type="presOf" srcId="{7D468C17-F3E9-4C6C-B72E-E44B799D215E}" destId="{F0C59047-6903-4B8C-8C79-7D9FBB892ED9}" srcOrd="0" destOrd="0" presId="urn:microsoft.com/office/officeart/2008/layout/VerticalCurvedList"/>
    <dgm:cxn modelId="{0A94732E-8C39-418C-8899-370E61EE70E3}" type="presOf" srcId="{FAAD330F-8A4B-4AA8-952D-0B5DF0B6DC4E}" destId="{2CF2B6F9-F11C-441E-A7F8-C0D638CD7CA4}" srcOrd="0" destOrd="0" presId="urn:microsoft.com/office/officeart/2008/layout/VerticalCurvedList"/>
    <dgm:cxn modelId="{7C2B5ADE-9A24-497A-863F-E58FF8E7BDDA}" srcId="{FAAD330F-8A4B-4AA8-952D-0B5DF0B6DC4E}" destId="{7D468C17-F3E9-4C6C-B72E-E44B799D215E}" srcOrd="0" destOrd="0" parTransId="{F4DAD6F1-2457-4631-956B-E976F1A08DB6}" sibTransId="{833C8378-9F82-45E2-B711-FF8B1DAABDEA}"/>
    <dgm:cxn modelId="{63F44728-3349-4CC3-9BCD-D4FB13213429}" type="presOf" srcId="{07CFE5DC-9BD8-43A1-BFAD-3D44FD73D35E}" destId="{AD85D203-5E3D-4D0A-8F2D-4689D091201E}" srcOrd="0" destOrd="0" presId="urn:microsoft.com/office/officeart/2008/layout/VerticalCurvedList"/>
    <dgm:cxn modelId="{41165ED6-FBD0-4C98-9F0D-041D5ECC4CF2}" type="presParOf" srcId="{2CF2B6F9-F11C-441E-A7F8-C0D638CD7CA4}" destId="{33075D70-261B-48F3-844C-9F17DD9E2927}" srcOrd="0" destOrd="0" presId="urn:microsoft.com/office/officeart/2008/layout/VerticalCurvedList"/>
    <dgm:cxn modelId="{8AA72769-1E7D-4AFC-BD79-835AEE7BF7DB}" type="presParOf" srcId="{33075D70-261B-48F3-844C-9F17DD9E2927}" destId="{344EEC78-A178-4F83-A03A-097C29073501}" srcOrd="0" destOrd="0" presId="urn:microsoft.com/office/officeart/2008/layout/VerticalCurvedList"/>
    <dgm:cxn modelId="{5A8EB51D-7279-4DA0-B00B-0F012DBDA9E6}" type="presParOf" srcId="{344EEC78-A178-4F83-A03A-097C29073501}" destId="{1C085F7C-F5A5-48C9-88D8-9D89DDB85A90}" srcOrd="0" destOrd="0" presId="urn:microsoft.com/office/officeart/2008/layout/VerticalCurvedList"/>
    <dgm:cxn modelId="{EBF03552-ACB1-467A-89D7-27800EF99686}" type="presParOf" srcId="{344EEC78-A178-4F83-A03A-097C29073501}" destId="{B5BB535F-B387-4D3B-A247-5222BD2C3EBB}" srcOrd="1" destOrd="0" presId="urn:microsoft.com/office/officeart/2008/layout/VerticalCurvedList"/>
    <dgm:cxn modelId="{A5A20486-DFD3-4C97-80FC-4550E93CCDCD}" type="presParOf" srcId="{344EEC78-A178-4F83-A03A-097C29073501}" destId="{AE29C04F-84A8-4E86-BDE5-AA5E66C138E6}" srcOrd="2" destOrd="0" presId="urn:microsoft.com/office/officeart/2008/layout/VerticalCurvedList"/>
    <dgm:cxn modelId="{CB613041-7251-4ABF-9874-4E2C2979AD9A}" type="presParOf" srcId="{344EEC78-A178-4F83-A03A-097C29073501}" destId="{BCAD1B1A-97B1-4B77-A18F-B2F1A727F459}" srcOrd="3" destOrd="0" presId="urn:microsoft.com/office/officeart/2008/layout/VerticalCurvedList"/>
    <dgm:cxn modelId="{AB667F20-9581-4955-A95D-8CC38C3E78EB}" type="presParOf" srcId="{33075D70-261B-48F3-844C-9F17DD9E2927}" destId="{F0C59047-6903-4B8C-8C79-7D9FBB892ED9}" srcOrd="1" destOrd="0" presId="urn:microsoft.com/office/officeart/2008/layout/VerticalCurvedList"/>
    <dgm:cxn modelId="{B319C59A-5F34-46C8-8031-18E2AEF0B04C}" type="presParOf" srcId="{33075D70-261B-48F3-844C-9F17DD9E2927}" destId="{B4EE6137-DA56-4CA1-8B90-CDD01499F74B}" srcOrd="2" destOrd="0" presId="urn:microsoft.com/office/officeart/2008/layout/VerticalCurvedList"/>
    <dgm:cxn modelId="{6F31E209-9DF2-48A2-979C-7CA4A88EF17D}" type="presParOf" srcId="{B4EE6137-DA56-4CA1-8B90-CDD01499F74B}" destId="{DA43A32B-FC84-48E8-96CE-E453A0B7589A}" srcOrd="0" destOrd="0" presId="urn:microsoft.com/office/officeart/2008/layout/VerticalCurvedList"/>
    <dgm:cxn modelId="{08761CAD-3F3E-4177-9BA8-D23BA3E5EA79}" type="presParOf" srcId="{33075D70-261B-48F3-844C-9F17DD9E2927}" destId="{4AEF23EA-A37F-49B6-9C8C-FC4DF85B438A}" srcOrd="3" destOrd="0" presId="urn:microsoft.com/office/officeart/2008/layout/VerticalCurvedList"/>
    <dgm:cxn modelId="{C2218AB6-DB21-48D3-978D-34AC6414C3CE}" type="presParOf" srcId="{33075D70-261B-48F3-844C-9F17DD9E2927}" destId="{D012AB39-3F93-430C-8DEA-03B076FA1BDA}" srcOrd="4" destOrd="0" presId="urn:microsoft.com/office/officeart/2008/layout/VerticalCurvedList"/>
    <dgm:cxn modelId="{8B682B80-25A3-475A-8B83-BF0FCD0E0968}" type="presParOf" srcId="{D012AB39-3F93-430C-8DEA-03B076FA1BDA}" destId="{316DC14B-4F73-4C2C-A48D-FDE8D9341946}" srcOrd="0" destOrd="0" presId="urn:microsoft.com/office/officeart/2008/layout/VerticalCurvedList"/>
    <dgm:cxn modelId="{E77C8EB3-FA14-42A7-A390-A97209BA1CFB}" type="presParOf" srcId="{33075D70-261B-48F3-844C-9F17DD9E2927}" destId="{AD85D203-5E3D-4D0A-8F2D-4689D091201E}" srcOrd="5" destOrd="0" presId="urn:microsoft.com/office/officeart/2008/layout/VerticalCurvedList"/>
    <dgm:cxn modelId="{A4EAAD62-E4B2-42FD-A164-E373B957C2B0}" type="presParOf" srcId="{33075D70-261B-48F3-844C-9F17DD9E2927}" destId="{81CD8184-1015-4522-978C-53AB5AFA07F4}" srcOrd="6" destOrd="0" presId="urn:microsoft.com/office/officeart/2008/layout/VerticalCurvedList"/>
    <dgm:cxn modelId="{F15AAAC8-12FB-4CD3-B6B0-3EF48343D623}" type="presParOf" srcId="{81CD8184-1015-4522-978C-53AB5AFA07F4}" destId="{1D99B5D1-3B64-4E32-B752-31D2B460B478}" srcOrd="0" destOrd="0" presId="urn:microsoft.com/office/officeart/2008/layout/VerticalCurvedList"/>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944534A3-5779-424B-AE54-F69B465DECBF}" type="doc">
      <dgm:prSet loTypeId="urn:microsoft.com/office/officeart/2005/8/layout/cycle6" loCatId="relationship" qsTypeId="urn:microsoft.com/office/officeart/2005/8/quickstyle/simple1" qsCatId="simple" csTypeId="urn:microsoft.com/office/officeart/2005/8/colors/colorful1" csCatId="colorful" phldr="1"/>
      <dgm:spPr/>
      <dgm:t>
        <a:bodyPr/>
        <a:lstStyle/>
        <a:p>
          <a:endParaRPr lang="en-US"/>
        </a:p>
      </dgm:t>
    </dgm:pt>
    <dgm:pt modelId="{784AA6BB-EBFB-4EBD-ADBC-E436B75700DE}">
      <dgm:prSet phldrT="[Text]"/>
      <dgm:spPr>
        <a:solidFill>
          <a:schemeClr val="tx2"/>
        </a:solidFill>
      </dgm:spPr>
      <dgm:t>
        <a:bodyPr/>
        <a:lstStyle/>
        <a:p>
          <a:r>
            <a:rPr lang="en-US" dirty="0" smtClean="0"/>
            <a:t>React</a:t>
          </a:r>
          <a:endParaRPr lang="en-US" dirty="0"/>
        </a:p>
      </dgm:t>
    </dgm:pt>
    <dgm:pt modelId="{705850CA-8D43-4B57-A065-A07A49B31E24}" type="parTrans" cxnId="{FF109943-71D1-42B1-994F-67676F81479B}">
      <dgm:prSet/>
      <dgm:spPr/>
      <dgm:t>
        <a:bodyPr/>
        <a:lstStyle/>
        <a:p>
          <a:endParaRPr lang="en-US"/>
        </a:p>
      </dgm:t>
    </dgm:pt>
    <dgm:pt modelId="{2D70F824-6203-4809-8F3F-C2F6B8E63F10}" type="sibTrans" cxnId="{FF109943-71D1-42B1-994F-67676F81479B}">
      <dgm:prSet/>
      <dgm:spPr/>
      <dgm:t>
        <a:bodyPr/>
        <a:lstStyle/>
        <a:p>
          <a:endParaRPr lang="en-US"/>
        </a:p>
      </dgm:t>
    </dgm:pt>
    <dgm:pt modelId="{CE1D49FB-950A-48C1-9E7B-FEC08A0010F0}">
      <dgm:prSet phldrT="[Text]"/>
      <dgm:spPr>
        <a:solidFill>
          <a:schemeClr val="accent1"/>
        </a:solidFill>
      </dgm:spPr>
      <dgm:t>
        <a:bodyPr/>
        <a:lstStyle/>
        <a:p>
          <a:r>
            <a:rPr lang="en-US" dirty="0" smtClean="0"/>
            <a:t>Proact</a:t>
          </a:r>
          <a:endParaRPr lang="en-US" dirty="0"/>
        </a:p>
      </dgm:t>
    </dgm:pt>
    <dgm:pt modelId="{ECFFA294-7256-4D58-8368-DB1205A6D841}" type="parTrans" cxnId="{D799A199-3BC7-46ED-955A-4FA944C56F62}">
      <dgm:prSet/>
      <dgm:spPr/>
      <dgm:t>
        <a:bodyPr/>
        <a:lstStyle/>
        <a:p>
          <a:endParaRPr lang="en-US"/>
        </a:p>
      </dgm:t>
    </dgm:pt>
    <dgm:pt modelId="{C887FFFD-9DB6-4908-A1F5-D242DC78FB12}" type="sibTrans" cxnId="{D799A199-3BC7-46ED-955A-4FA944C56F62}">
      <dgm:prSet/>
      <dgm:spPr/>
      <dgm:t>
        <a:bodyPr/>
        <a:lstStyle/>
        <a:p>
          <a:endParaRPr lang="en-US"/>
        </a:p>
      </dgm:t>
    </dgm:pt>
    <dgm:pt modelId="{BEFEBDB0-2736-4A34-901B-345E6A793DF0}">
      <dgm:prSet phldrT="[Text]"/>
      <dgm:spPr>
        <a:solidFill>
          <a:schemeClr val="accent3"/>
        </a:solidFill>
      </dgm:spPr>
      <dgm:t>
        <a:bodyPr/>
        <a:lstStyle/>
        <a:p>
          <a:r>
            <a:rPr lang="en-US" dirty="0" smtClean="0"/>
            <a:t>Safe-Keep</a:t>
          </a:r>
          <a:endParaRPr lang="en-US" dirty="0"/>
        </a:p>
      </dgm:t>
    </dgm:pt>
    <dgm:pt modelId="{384E50E1-2D17-44FD-9DF8-1EDEDB6D083A}" type="parTrans" cxnId="{70F86ABC-CF09-49E6-B8A9-15B75ECB6025}">
      <dgm:prSet/>
      <dgm:spPr/>
      <dgm:t>
        <a:bodyPr/>
        <a:lstStyle/>
        <a:p>
          <a:endParaRPr lang="en-US"/>
        </a:p>
      </dgm:t>
    </dgm:pt>
    <dgm:pt modelId="{7433887B-53E6-4930-AB7A-5941B6D66986}" type="sibTrans" cxnId="{70F86ABC-CF09-49E6-B8A9-15B75ECB6025}">
      <dgm:prSet/>
      <dgm:spPr/>
      <dgm:t>
        <a:bodyPr/>
        <a:lstStyle/>
        <a:p>
          <a:endParaRPr lang="en-US"/>
        </a:p>
      </dgm:t>
    </dgm:pt>
    <dgm:pt modelId="{44DBB0A6-D558-446B-B8CF-9E6B27F75B65}">
      <dgm:prSet phldrT="[Text]"/>
      <dgm:spPr>
        <a:solidFill>
          <a:schemeClr val="accent2"/>
        </a:solidFill>
      </dgm:spPr>
      <dgm:t>
        <a:bodyPr/>
        <a:lstStyle/>
        <a:p>
          <a:r>
            <a:rPr lang="en-US" dirty="0" smtClean="0"/>
            <a:t>Find</a:t>
          </a:r>
          <a:endParaRPr lang="en-US" dirty="0"/>
        </a:p>
      </dgm:t>
    </dgm:pt>
    <dgm:pt modelId="{034A8AAD-46EB-493D-BACA-7FA4FC5FD4C4}" type="parTrans" cxnId="{7AB61AD7-3E4C-47BC-BE1C-33CBE51EE43F}">
      <dgm:prSet/>
      <dgm:spPr/>
      <dgm:t>
        <a:bodyPr/>
        <a:lstStyle/>
        <a:p>
          <a:endParaRPr lang="en-US"/>
        </a:p>
      </dgm:t>
    </dgm:pt>
    <dgm:pt modelId="{10DBE93A-912A-4B36-A26D-9B8995FF4C2E}" type="sibTrans" cxnId="{7AB61AD7-3E4C-47BC-BE1C-33CBE51EE43F}">
      <dgm:prSet/>
      <dgm:spPr/>
      <dgm:t>
        <a:bodyPr/>
        <a:lstStyle/>
        <a:p>
          <a:endParaRPr lang="en-US"/>
        </a:p>
      </dgm:t>
    </dgm:pt>
    <dgm:pt modelId="{DB7A4B3E-C9E2-44CD-9948-16DD341CC761}">
      <dgm:prSet phldrT="[Text]"/>
      <dgm:spPr>
        <a:solidFill>
          <a:schemeClr val="tx1"/>
        </a:solidFill>
      </dgm:spPr>
      <dgm:t>
        <a:bodyPr/>
        <a:lstStyle/>
        <a:p>
          <a:r>
            <a:rPr lang="en-US" smtClean="0"/>
            <a:t>Rely</a:t>
          </a:r>
          <a:endParaRPr lang="en-US" dirty="0"/>
        </a:p>
      </dgm:t>
    </dgm:pt>
    <dgm:pt modelId="{A34885A5-6A0E-41C3-9DB4-CD61A7D04302}" type="parTrans" cxnId="{E401AF5E-770B-40C0-97B8-977E8A8AB0B3}">
      <dgm:prSet/>
      <dgm:spPr/>
      <dgm:t>
        <a:bodyPr/>
        <a:lstStyle/>
        <a:p>
          <a:endParaRPr lang="en-US"/>
        </a:p>
      </dgm:t>
    </dgm:pt>
    <dgm:pt modelId="{F180946D-DB0E-4E69-AD0E-D3ECBFE42D12}" type="sibTrans" cxnId="{E401AF5E-770B-40C0-97B8-977E8A8AB0B3}">
      <dgm:prSet/>
      <dgm:spPr/>
      <dgm:t>
        <a:bodyPr/>
        <a:lstStyle/>
        <a:p>
          <a:endParaRPr lang="en-US"/>
        </a:p>
      </dgm:t>
    </dgm:pt>
    <dgm:pt modelId="{D1142279-7486-4EBF-BD21-C378889217A4}" type="pres">
      <dgm:prSet presAssocID="{944534A3-5779-424B-AE54-F69B465DECBF}" presName="cycle" presStyleCnt="0">
        <dgm:presLayoutVars>
          <dgm:dir/>
          <dgm:resizeHandles val="exact"/>
        </dgm:presLayoutVars>
      </dgm:prSet>
      <dgm:spPr/>
      <dgm:t>
        <a:bodyPr/>
        <a:lstStyle/>
        <a:p>
          <a:endParaRPr lang="en-US"/>
        </a:p>
      </dgm:t>
    </dgm:pt>
    <dgm:pt modelId="{7AD5589F-96DD-437A-A1DD-D6335EEBA6F1}" type="pres">
      <dgm:prSet presAssocID="{784AA6BB-EBFB-4EBD-ADBC-E436B75700DE}" presName="node" presStyleLbl="node1" presStyleIdx="0" presStyleCnt="5">
        <dgm:presLayoutVars>
          <dgm:bulletEnabled val="1"/>
        </dgm:presLayoutVars>
      </dgm:prSet>
      <dgm:spPr/>
      <dgm:t>
        <a:bodyPr/>
        <a:lstStyle/>
        <a:p>
          <a:endParaRPr lang="en-US"/>
        </a:p>
      </dgm:t>
    </dgm:pt>
    <dgm:pt modelId="{6D9E237E-EB05-436E-89BB-AFA299C419F5}" type="pres">
      <dgm:prSet presAssocID="{784AA6BB-EBFB-4EBD-ADBC-E436B75700DE}" presName="spNode" presStyleCnt="0"/>
      <dgm:spPr/>
      <dgm:t>
        <a:bodyPr/>
        <a:lstStyle/>
        <a:p>
          <a:endParaRPr lang="en-US"/>
        </a:p>
      </dgm:t>
    </dgm:pt>
    <dgm:pt modelId="{9C0C7F67-15B1-4232-9A14-180A1DAC7714}" type="pres">
      <dgm:prSet presAssocID="{2D70F824-6203-4809-8F3F-C2F6B8E63F10}" presName="sibTrans" presStyleLbl="sibTrans1D1" presStyleIdx="0" presStyleCnt="5"/>
      <dgm:spPr/>
      <dgm:t>
        <a:bodyPr/>
        <a:lstStyle/>
        <a:p>
          <a:endParaRPr lang="en-US"/>
        </a:p>
      </dgm:t>
    </dgm:pt>
    <dgm:pt modelId="{6EEC6CDC-D751-406A-863E-E35634DBBEC6}" type="pres">
      <dgm:prSet presAssocID="{CE1D49FB-950A-48C1-9E7B-FEC08A0010F0}" presName="node" presStyleLbl="node1" presStyleIdx="1" presStyleCnt="5">
        <dgm:presLayoutVars>
          <dgm:bulletEnabled val="1"/>
        </dgm:presLayoutVars>
      </dgm:prSet>
      <dgm:spPr/>
      <dgm:t>
        <a:bodyPr/>
        <a:lstStyle/>
        <a:p>
          <a:endParaRPr lang="en-US"/>
        </a:p>
      </dgm:t>
    </dgm:pt>
    <dgm:pt modelId="{572F975C-8ABC-446C-A239-3D8CEC3BC59C}" type="pres">
      <dgm:prSet presAssocID="{CE1D49FB-950A-48C1-9E7B-FEC08A0010F0}" presName="spNode" presStyleCnt="0"/>
      <dgm:spPr/>
      <dgm:t>
        <a:bodyPr/>
        <a:lstStyle/>
        <a:p>
          <a:endParaRPr lang="en-US"/>
        </a:p>
      </dgm:t>
    </dgm:pt>
    <dgm:pt modelId="{2FDD448B-463C-4EB7-B664-9C635DF4FE67}" type="pres">
      <dgm:prSet presAssocID="{C887FFFD-9DB6-4908-A1F5-D242DC78FB12}" presName="sibTrans" presStyleLbl="sibTrans1D1" presStyleIdx="1" presStyleCnt="5"/>
      <dgm:spPr/>
      <dgm:t>
        <a:bodyPr/>
        <a:lstStyle/>
        <a:p>
          <a:endParaRPr lang="en-US"/>
        </a:p>
      </dgm:t>
    </dgm:pt>
    <dgm:pt modelId="{9754DE47-92BD-49EE-B2CC-ACB5209DC6D3}" type="pres">
      <dgm:prSet presAssocID="{44DBB0A6-D558-446B-B8CF-9E6B27F75B65}" presName="node" presStyleLbl="node1" presStyleIdx="2" presStyleCnt="5">
        <dgm:presLayoutVars>
          <dgm:bulletEnabled val="1"/>
        </dgm:presLayoutVars>
      </dgm:prSet>
      <dgm:spPr/>
      <dgm:t>
        <a:bodyPr/>
        <a:lstStyle/>
        <a:p>
          <a:endParaRPr lang="en-US"/>
        </a:p>
      </dgm:t>
    </dgm:pt>
    <dgm:pt modelId="{22502655-781A-40BF-AAA6-78F8CBC78391}" type="pres">
      <dgm:prSet presAssocID="{44DBB0A6-D558-446B-B8CF-9E6B27F75B65}" presName="spNode" presStyleCnt="0"/>
      <dgm:spPr/>
    </dgm:pt>
    <dgm:pt modelId="{C0347D48-D7AE-4664-8781-7EBC6DE34D03}" type="pres">
      <dgm:prSet presAssocID="{10DBE93A-912A-4B36-A26D-9B8995FF4C2E}" presName="sibTrans" presStyleLbl="sibTrans1D1" presStyleIdx="2" presStyleCnt="5"/>
      <dgm:spPr/>
      <dgm:t>
        <a:bodyPr/>
        <a:lstStyle/>
        <a:p>
          <a:endParaRPr lang="en-US"/>
        </a:p>
      </dgm:t>
    </dgm:pt>
    <dgm:pt modelId="{98E04A72-6115-4A32-AD47-D9CED238D3A2}" type="pres">
      <dgm:prSet presAssocID="{BEFEBDB0-2736-4A34-901B-345E6A793DF0}" presName="node" presStyleLbl="node1" presStyleIdx="3" presStyleCnt="5">
        <dgm:presLayoutVars>
          <dgm:bulletEnabled val="1"/>
        </dgm:presLayoutVars>
      </dgm:prSet>
      <dgm:spPr/>
      <dgm:t>
        <a:bodyPr/>
        <a:lstStyle/>
        <a:p>
          <a:endParaRPr lang="en-US"/>
        </a:p>
      </dgm:t>
    </dgm:pt>
    <dgm:pt modelId="{D5B5D96A-E43D-4D22-B05C-619CD5332619}" type="pres">
      <dgm:prSet presAssocID="{BEFEBDB0-2736-4A34-901B-345E6A793DF0}" presName="spNode" presStyleCnt="0"/>
      <dgm:spPr/>
      <dgm:t>
        <a:bodyPr/>
        <a:lstStyle/>
        <a:p>
          <a:endParaRPr lang="en-US"/>
        </a:p>
      </dgm:t>
    </dgm:pt>
    <dgm:pt modelId="{824C5C3C-7F70-45A7-BA26-FCE494666A9A}" type="pres">
      <dgm:prSet presAssocID="{7433887B-53E6-4930-AB7A-5941B6D66986}" presName="sibTrans" presStyleLbl="sibTrans1D1" presStyleIdx="3" presStyleCnt="5"/>
      <dgm:spPr/>
      <dgm:t>
        <a:bodyPr/>
        <a:lstStyle/>
        <a:p>
          <a:endParaRPr lang="en-US"/>
        </a:p>
      </dgm:t>
    </dgm:pt>
    <dgm:pt modelId="{67ABC6FA-D0C3-4BC7-8126-E2762562645C}" type="pres">
      <dgm:prSet presAssocID="{DB7A4B3E-C9E2-44CD-9948-16DD341CC761}" presName="node" presStyleLbl="node1" presStyleIdx="4" presStyleCnt="5">
        <dgm:presLayoutVars>
          <dgm:bulletEnabled val="1"/>
        </dgm:presLayoutVars>
      </dgm:prSet>
      <dgm:spPr/>
      <dgm:t>
        <a:bodyPr/>
        <a:lstStyle/>
        <a:p>
          <a:endParaRPr lang="en-US"/>
        </a:p>
      </dgm:t>
    </dgm:pt>
    <dgm:pt modelId="{075D8277-3FF7-4BA1-9756-43FA0364D9C0}" type="pres">
      <dgm:prSet presAssocID="{DB7A4B3E-C9E2-44CD-9948-16DD341CC761}" presName="spNode" presStyleCnt="0"/>
      <dgm:spPr/>
    </dgm:pt>
    <dgm:pt modelId="{35C4A927-6401-4907-B858-1C0DA20A2233}" type="pres">
      <dgm:prSet presAssocID="{F180946D-DB0E-4E69-AD0E-D3ECBFE42D12}" presName="sibTrans" presStyleLbl="sibTrans1D1" presStyleIdx="4" presStyleCnt="5"/>
      <dgm:spPr/>
      <dgm:t>
        <a:bodyPr/>
        <a:lstStyle/>
        <a:p>
          <a:endParaRPr lang="en-US"/>
        </a:p>
      </dgm:t>
    </dgm:pt>
  </dgm:ptLst>
  <dgm:cxnLst>
    <dgm:cxn modelId="{7AB61AD7-3E4C-47BC-BE1C-33CBE51EE43F}" srcId="{944534A3-5779-424B-AE54-F69B465DECBF}" destId="{44DBB0A6-D558-446B-B8CF-9E6B27F75B65}" srcOrd="2" destOrd="0" parTransId="{034A8AAD-46EB-493D-BACA-7FA4FC5FD4C4}" sibTransId="{10DBE93A-912A-4B36-A26D-9B8995FF4C2E}"/>
    <dgm:cxn modelId="{5108777F-DF95-41A8-A3E5-2833D79BAB02}" type="presOf" srcId="{7433887B-53E6-4930-AB7A-5941B6D66986}" destId="{824C5C3C-7F70-45A7-BA26-FCE494666A9A}" srcOrd="0" destOrd="0" presId="urn:microsoft.com/office/officeart/2005/8/layout/cycle6"/>
    <dgm:cxn modelId="{0049F09C-2C91-44CC-9FD5-E02BD2B9D4F4}" type="presOf" srcId="{CE1D49FB-950A-48C1-9E7B-FEC08A0010F0}" destId="{6EEC6CDC-D751-406A-863E-E35634DBBEC6}" srcOrd="0" destOrd="0" presId="urn:microsoft.com/office/officeart/2005/8/layout/cycle6"/>
    <dgm:cxn modelId="{D799A199-3BC7-46ED-955A-4FA944C56F62}" srcId="{944534A3-5779-424B-AE54-F69B465DECBF}" destId="{CE1D49FB-950A-48C1-9E7B-FEC08A0010F0}" srcOrd="1" destOrd="0" parTransId="{ECFFA294-7256-4D58-8368-DB1205A6D841}" sibTransId="{C887FFFD-9DB6-4908-A1F5-D242DC78FB12}"/>
    <dgm:cxn modelId="{0DF86338-E9D7-4C2C-9109-CBC3445D3FD5}" type="presOf" srcId="{F180946D-DB0E-4E69-AD0E-D3ECBFE42D12}" destId="{35C4A927-6401-4907-B858-1C0DA20A2233}" srcOrd="0" destOrd="0" presId="urn:microsoft.com/office/officeart/2005/8/layout/cycle6"/>
    <dgm:cxn modelId="{237A9FD4-E51C-4D5F-96B3-3C79D69D0F65}" type="presOf" srcId="{C887FFFD-9DB6-4908-A1F5-D242DC78FB12}" destId="{2FDD448B-463C-4EB7-B664-9C635DF4FE67}" srcOrd="0" destOrd="0" presId="urn:microsoft.com/office/officeart/2005/8/layout/cycle6"/>
    <dgm:cxn modelId="{E4C14B10-6DEA-435F-A0F9-0ADDDB6641E2}" type="presOf" srcId="{10DBE93A-912A-4B36-A26D-9B8995FF4C2E}" destId="{C0347D48-D7AE-4664-8781-7EBC6DE34D03}" srcOrd="0" destOrd="0" presId="urn:microsoft.com/office/officeart/2005/8/layout/cycle6"/>
    <dgm:cxn modelId="{2500F9FD-C2F8-4593-A3E7-FBAAE72B1FE5}" type="presOf" srcId="{DB7A4B3E-C9E2-44CD-9948-16DD341CC761}" destId="{67ABC6FA-D0C3-4BC7-8126-E2762562645C}" srcOrd="0" destOrd="0" presId="urn:microsoft.com/office/officeart/2005/8/layout/cycle6"/>
    <dgm:cxn modelId="{B69FB2A3-83A6-4DC6-9CAF-4D5D429EA1BD}" type="presOf" srcId="{944534A3-5779-424B-AE54-F69B465DECBF}" destId="{D1142279-7486-4EBF-BD21-C378889217A4}" srcOrd="0" destOrd="0" presId="urn:microsoft.com/office/officeart/2005/8/layout/cycle6"/>
    <dgm:cxn modelId="{FF109943-71D1-42B1-994F-67676F81479B}" srcId="{944534A3-5779-424B-AE54-F69B465DECBF}" destId="{784AA6BB-EBFB-4EBD-ADBC-E436B75700DE}" srcOrd="0" destOrd="0" parTransId="{705850CA-8D43-4B57-A065-A07A49B31E24}" sibTransId="{2D70F824-6203-4809-8F3F-C2F6B8E63F10}"/>
    <dgm:cxn modelId="{70F86ABC-CF09-49E6-B8A9-15B75ECB6025}" srcId="{944534A3-5779-424B-AE54-F69B465DECBF}" destId="{BEFEBDB0-2736-4A34-901B-345E6A793DF0}" srcOrd="3" destOrd="0" parTransId="{384E50E1-2D17-44FD-9DF8-1EDEDB6D083A}" sibTransId="{7433887B-53E6-4930-AB7A-5941B6D66986}"/>
    <dgm:cxn modelId="{6BC63AFD-409E-48BE-9F92-DAD7E2A79F97}" type="presOf" srcId="{784AA6BB-EBFB-4EBD-ADBC-E436B75700DE}" destId="{7AD5589F-96DD-437A-A1DD-D6335EEBA6F1}" srcOrd="0" destOrd="0" presId="urn:microsoft.com/office/officeart/2005/8/layout/cycle6"/>
    <dgm:cxn modelId="{E401AF5E-770B-40C0-97B8-977E8A8AB0B3}" srcId="{944534A3-5779-424B-AE54-F69B465DECBF}" destId="{DB7A4B3E-C9E2-44CD-9948-16DD341CC761}" srcOrd="4" destOrd="0" parTransId="{A34885A5-6A0E-41C3-9DB4-CD61A7D04302}" sibTransId="{F180946D-DB0E-4E69-AD0E-D3ECBFE42D12}"/>
    <dgm:cxn modelId="{96E9975B-FA7E-4A93-AB04-881B2232C1EE}" type="presOf" srcId="{2D70F824-6203-4809-8F3F-C2F6B8E63F10}" destId="{9C0C7F67-15B1-4232-9A14-180A1DAC7714}" srcOrd="0" destOrd="0" presId="urn:microsoft.com/office/officeart/2005/8/layout/cycle6"/>
    <dgm:cxn modelId="{A6B96A17-2137-4238-BE1E-A196BAA758B8}" type="presOf" srcId="{44DBB0A6-D558-446B-B8CF-9E6B27F75B65}" destId="{9754DE47-92BD-49EE-B2CC-ACB5209DC6D3}" srcOrd="0" destOrd="0" presId="urn:microsoft.com/office/officeart/2005/8/layout/cycle6"/>
    <dgm:cxn modelId="{DDA75BF9-29D2-4969-931E-3F1793722FFB}" type="presOf" srcId="{BEFEBDB0-2736-4A34-901B-345E6A793DF0}" destId="{98E04A72-6115-4A32-AD47-D9CED238D3A2}" srcOrd="0" destOrd="0" presId="urn:microsoft.com/office/officeart/2005/8/layout/cycle6"/>
    <dgm:cxn modelId="{CD728A84-A06A-48CF-B082-B921EB478CBD}" type="presParOf" srcId="{D1142279-7486-4EBF-BD21-C378889217A4}" destId="{7AD5589F-96DD-437A-A1DD-D6335EEBA6F1}" srcOrd="0" destOrd="0" presId="urn:microsoft.com/office/officeart/2005/8/layout/cycle6"/>
    <dgm:cxn modelId="{3CB0A88E-A6CA-43DB-9640-C83EC3F41C2B}" type="presParOf" srcId="{D1142279-7486-4EBF-BD21-C378889217A4}" destId="{6D9E237E-EB05-436E-89BB-AFA299C419F5}" srcOrd="1" destOrd="0" presId="urn:microsoft.com/office/officeart/2005/8/layout/cycle6"/>
    <dgm:cxn modelId="{F3224C92-4F7D-46D9-9E5A-2008D7534FF1}" type="presParOf" srcId="{D1142279-7486-4EBF-BD21-C378889217A4}" destId="{9C0C7F67-15B1-4232-9A14-180A1DAC7714}" srcOrd="2" destOrd="0" presId="urn:microsoft.com/office/officeart/2005/8/layout/cycle6"/>
    <dgm:cxn modelId="{902FA70B-7EB9-4C3D-A529-34F056477B19}" type="presParOf" srcId="{D1142279-7486-4EBF-BD21-C378889217A4}" destId="{6EEC6CDC-D751-406A-863E-E35634DBBEC6}" srcOrd="3" destOrd="0" presId="urn:microsoft.com/office/officeart/2005/8/layout/cycle6"/>
    <dgm:cxn modelId="{E13379AE-CDA2-498D-A4B1-89FDF7579E2D}" type="presParOf" srcId="{D1142279-7486-4EBF-BD21-C378889217A4}" destId="{572F975C-8ABC-446C-A239-3D8CEC3BC59C}" srcOrd="4" destOrd="0" presId="urn:microsoft.com/office/officeart/2005/8/layout/cycle6"/>
    <dgm:cxn modelId="{5A07F3E0-B15F-4D7A-9A1B-EB00CEAE3A2A}" type="presParOf" srcId="{D1142279-7486-4EBF-BD21-C378889217A4}" destId="{2FDD448B-463C-4EB7-B664-9C635DF4FE67}" srcOrd="5" destOrd="0" presId="urn:microsoft.com/office/officeart/2005/8/layout/cycle6"/>
    <dgm:cxn modelId="{4CDCA87F-B0CB-4B5C-8E34-934B56DA17F2}" type="presParOf" srcId="{D1142279-7486-4EBF-BD21-C378889217A4}" destId="{9754DE47-92BD-49EE-B2CC-ACB5209DC6D3}" srcOrd="6" destOrd="0" presId="urn:microsoft.com/office/officeart/2005/8/layout/cycle6"/>
    <dgm:cxn modelId="{938CA465-A142-4513-97C5-F00A5A15AAA9}" type="presParOf" srcId="{D1142279-7486-4EBF-BD21-C378889217A4}" destId="{22502655-781A-40BF-AAA6-78F8CBC78391}" srcOrd="7" destOrd="0" presId="urn:microsoft.com/office/officeart/2005/8/layout/cycle6"/>
    <dgm:cxn modelId="{63DF04AE-572C-4D76-B61A-0A9D9E3FAE8A}" type="presParOf" srcId="{D1142279-7486-4EBF-BD21-C378889217A4}" destId="{C0347D48-D7AE-4664-8781-7EBC6DE34D03}" srcOrd="8" destOrd="0" presId="urn:microsoft.com/office/officeart/2005/8/layout/cycle6"/>
    <dgm:cxn modelId="{D3A21114-400E-4EB5-A102-03A13F842800}" type="presParOf" srcId="{D1142279-7486-4EBF-BD21-C378889217A4}" destId="{98E04A72-6115-4A32-AD47-D9CED238D3A2}" srcOrd="9" destOrd="0" presId="urn:microsoft.com/office/officeart/2005/8/layout/cycle6"/>
    <dgm:cxn modelId="{75AC09C9-A8CE-414A-8791-2668987ADF34}" type="presParOf" srcId="{D1142279-7486-4EBF-BD21-C378889217A4}" destId="{D5B5D96A-E43D-4D22-B05C-619CD5332619}" srcOrd="10" destOrd="0" presId="urn:microsoft.com/office/officeart/2005/8/layout/cycle6"/>
    <dgm:cxn modelId="{DB7E0F0B-236F-408E-AD67-FF747BB5558F}" type="presParOf" srcId="{D1142279-7486-4EBF-BD21-C378889217A4}" destId="{824C5C3C-7F70-45A7-BA26-FCE494666A9A}" srcOrd="11" destOrd="0" presId="urn:microsoft.com/office/officeart/2005/8/layout/cycle6"/>
    <dgm:cxn modelId="{E8BF4030-EC74-4CAD-82BF-AB8614592FAA}" type="presParOf" srcId="{D1142279-7486-4EBF-BD21-C378889217A4}" destId="{67ABC6FA-D0C3-4BC7-8126-E2762562645C}" srcOrd="12" destOrd="0" presId="urn:microsoft.com/office/officeart/2005/8/layout/cycle6"/>
    <dgm:cxn modelId="{F0C0C372-35B5-4B80-ABDA-B6F621F2E200}" type="presParOf" srcId="{D1142279-7486-4EBF-BD21-C378889217A4}" destId="{075D8277-3FF7-4BA1-9756-43FA0364D9C0}" srcOrd="13" destOrd="0" presId="urn:microsoft.com/office/officeart/2005/8/layout/cycle6"/>
    <dgm:cxn modelId="{606E2E3C-BFA7-44B3-9BA2-24F99727947A}" type="presParOf" srcId="{D1142279-7486-4EBF-BD21-C378889217A4}" destId="{35C4A927-6401-4907-B858-1C0DA20A2233}" srcOrd="14" destOrd="0" presId="urn:microsoft.com/office/officeart/2005/8/layout/cycle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D5589F-96DD-437A-A1DD-D6335EEBA6F1}">
      <dsp:nvSpPr>
        <dsp:cNvPr id="0" name=""/>
        <dsp:cNvSpPr/>
      </dsp:nvSpPr>
      <dsp:spPr>
        <a:xfrm>
          <a:off x="3888414" y="648"/>
          <a:ext cx="1559012" cy="1013358"/>
        </a:xfrm>
        <a:prstGeom prst="roundRect">
          <a:avLst/>
        </a:prstGeom>
        <a:solidFill>
          <a:schemeClr val="tx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React</a:t>
          </a:r>
          <a:endParaRPr lang="en-US" sz="2400" kern="1200" dirty="0"/>
        </a:p>
      </dsp:txBody>
      <dsp:txXfrm>
        <a:off x="3937882" y="50116"/>
        <a:ext cx="1460076" cy="914422"/>
      </dsp:txXfrm>
    </dsp:sp>
    <dsp:sp modelId="{9C0C7F67-15B1-4232-9A14-180A1DAC7714}">
      <dsp:nvSpPr>
        <dsp:cNvPr id="0" name=""/>
        <dsp:cNvSpPr/>
      </dsp:nvSpPr>
      <dsp:spPr>
        <a:xfrm>
          <a:off x="2643732" y="507327"/>
          <a:ext cx="4048375" cy="4048375"/>
        </a:xfrm>
        <a:custGeom>
          <a:avLst/>
          <a:gdLst/>
          <a:ahLst/>
          <a:cxnLst/>
          <a:rect l="0" t="0" r="0" b="0"/>
          <a:pathLst>
            <a:path>
              <a:moveTo>
                <a:pt x="2814398" y="160615"/>
              </a:moveTo>
              <a:arcTo wR="2024187" hR="2024187" stAng="17578705" swAng="1961006"/>
            </a:path>
          </a:pathLst>
        </a:custGeom>
        <a:noFill/>
        <a:ln w="9525" cap="flat" cmpd="sng" algn="ctr">
          <a:solidFill>
            <a:schemeClr val="tx2"/>
          </a:solidFill>
          <a:prstDash val="solid"/>
        </a:ln>
        <a:effectLst/>
      </dsp:spPr>
      <dsp:style>
        <a:lnRef idx="1">
          <a:scrgbClr r="0" g="0" b="0"/>
        </a:lnRef>
        <a:fillRef idx="0">
          <a:scrgbClr r="0" g="0" b="0"/>
        </a:fillRef>
        <a:effectRef idx="0">
          <a:scrgbClr r="0" g="0" b="0"/>
        </a:effectRef>
        <a:fontRef idx="minor"/>
      </dsp:style>
    </dsp:sp>
    <dsp:sp modelId="{6EEC6CDC-D751-406A-863E-E35634DBBEC6}">
      <dsp:nvSpPr>
        <dsp:cNvPr id="0" name=""/>
        <dsp:cNvSpPr/>
      </dsp:nvSpPr>
      <dsp:spPr>
        <a:xfrm>
          <a:off x="5813531" y="1399327"/>
          <a:ext cx="1559012" cy="1013358"/>
        </a:xfrm>
        <a:prstGeom prst="roundRect">
          <a:avLst/>
        </a:prstGeom>
        <a:solidFill>
          <a:schemeClr val="accent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Proact</a:t>
          </a:r>
          <a:endParaRPr lang="en-US" sz="2400" kern="1200" dirty="0"/>
        </a:p>
      </dsp:txBody>
      <dsp:txXfrm>
        <a:off x="5862999" y="1448795"/>
        <a:ext cx="1460076" cy="914422"/>
      </dsp:txXfrm>
    </dsp:sp>
    <dsp:sp modelId="{2FDD448B-463C-4EB7-B664-9C635DF4FE67}">
      <dsp:nvSpPr>
        <dsp:cNvPr id="0" name=""/>
        <dsp:cNvSpPr/>
      </dsp:nvSpPr>
      <dsp:spPr>
        <a:xfrm>
          <a:off x="2643732" y="507327"/>
          <a:ext cx="4048375" cy="4048375"/>
        </a:xfrm>
        <a:custGeom>
          <a:avLst/>
          <a:gdLst/>
          <a:ahLst/>
          <a:cxnLst/>
          <a:rect l="0" t="0" r="0" b="0"/>
          <a:pathLst>
            <a:path>
              <a:moveTo>
                <a:pt x="4045603" y="1918295"/>
              </a:moveTo>
              <a:arcTo wR="2024187" hR="2024187" stAng="21420077" swAng="2195894"/>
            </a:path>
          </a:pathLst>
        </a:custGeom>
        <a:noFill/>
        <a:ln w="952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754DE47-92BD-49EE-B2CC-ACB5209DC6D3}">
      <dsp:nvSpPr>
        <dsp:cNvPr id="0" name=""/>
        <dsp:cNvSpPr/>
      </dsp:nvSpPr>
      <dsp:spPr>
        <a:xfrm>
          <a:off x="5078201" y="3662437"/>
          <a:ext cx="1559012" cy="1013358"/>
        </a:xfrm>
        <a:prstGeom prst="roundRect">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Find</a:t>
          </a:r>
          <a:endParaRPr lang="en-US" sz="2400" kern="1200" dirty="0"/>
        </a:p>
      </dsp:txBody>
      <dsp:txXfrm>
        <a:off x="5127669" y="3711905"/>
        <a:ext cx="1460076" cy="914422"/>
      </dsp:txXfrm>
    </dsp:sp>
    <dsp:sp modelId="{C0347D48-D7AE-4664-8781-7EBC6DE34D03}">
      <dsp:nvSpPr>
        <dsp:cNvPr id="0" name=""/>
        <dsp:cNvSpPr/>
      </dsp:nvSpPr>
      <dsp:spPr>
        <a:xfrm>
          <a:off x="2643732" y="507327"/>
          <a:ext cx="4048375" cy="4048375"/>
        </a:xfrm>
        <a:custGeom>
          <a:avLst/>
          <a:gdLst/>
          <a:ahLst/>
          <a:cxnLst/>
          <a:rect l="0" t="0" r="0" b="0"/>
          <a:pathLst>
            <a:path>
              <a:moveTo>
                <a:pt x="2426430" y="4008006"/>
              </a:moveTo>
              <a:arcTo wR="2024187" hR="2024187" stAng="4712280" swAng="1375441"/>
            </a:path>
          </a:pathLst>
        </a:custGeom>
        <a:noFill/>
        <a:ln w="9525" cap="flat" cmpd="sng" algn="ctr">
          <a:solidFill>
            <a:schemeClr val="accent2"/>
          </a:solidFill>
          <a:prstDash val="solid"/>
        </a:ln>
        <a:effectLst/>
      </dsp:spPr>
      <dsp:style>
        <a:lnRef idx="1">
          <a:scrgbClr r="0" g="0" b="0"/>
        </a:lnRef>
        <a:fillRef idx="0">
          <a:scrgbClr r="0" g="0" b="0"/>
        </a:fillRef>
        <a:effectRef idx="0">
          <a:scrgbClr r="0" g="0" b="0"/>
        </a:effectRef>
        <a:fontRef idx="minor"/>
      </dsp:style>
    </dsp:sp>
    <dsp:sp modelId="{98E04A72-6115-4A32-AD47-D9CED238D3A2}">
      <dsp:nvSpPr>
        <dsp:cNvPr id="0" name=""/>
        <dsp:cNvSpPr/>
      </dsp:nvSpPr>
      <dsp:spPr>
        <a:xfrm>
          <a:off x="2698626" y="3662437"/>
          <a:ext cx="1559012" cy="1013358"/>
        </a:xfrm>
        <a:prstGeom prst="roundRect">
          <a:avLst/>
        </a:prstGeom>
        <a:solidFill>
          <a:schemeClr val="accent3"/>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Safe-Keep</a:t>
          </a:r>
          <a:endParaRPr lang="en-US" sz="2400" kern="1200" dirty="0"/>
        </a:p>
      </dsp:txBody>
      <dsp:txXfrm>
        <a:off x="2748094" y="3711905"/>
        <a:ext cx="1460076" cy="914422"/>
      </dsp:txXfrm>
    </dsp:sp>
    <dsp:sp modelId="{824C5C3C-7F70-45A7-BA26-FCE494666A9A}">
      <dsp:nvSpPr>
        <dsp:cNvPr id="0" name=""/>
        <dsp:cNvSpPr/>
      </dsp:nvSpPr>
      <dsp:spPr>
        <a:xfrm>
          <a:off x="2643732" y="507327"/>
          <a:ext cx="4048375" cy="4048375"/>
        </a:xfrm>
        <a:custGeom>
          <a:avLst/>
          <a:gdLst/>
          <a:ahLst/>
          <a:cxnLst/>
          <a:rect l="0" t="0" r="0" b="0"/>
          <a:pathLst>
            <a:path>
              <a:moveTo>
                <a:pt x="338189" y="3144341"/>
              </a:moveTo>
              <a:arcTo wR="2024187" hR="2024187" stAng="8784029" swAng="2195894"/>
            </a:path>
          </a:pathLst>
        </a:custGeom>
        <a:noFill/>
        <a:ln w="9525" cap="flat" cmpd="sng" algn="ctr">
          <a:solidFill>
            <a:schemeClr val="accent3"/>
          </a:solidFill>
          <a:prstDash val="solid"/>
        </a:ln>
        <a:effectLst/>
      </dsp:spPr>
      <dsp:style>
        <a:lnRef idx="1">
          <a:scrgbClr r="0" g="0" b="0"/>
        </a:lnRef>
        <a:fillRef idx="0">
          <a:scrgbClr r="0" g="0" b="0"/>
        </a:fillRef>
        <a:effectRef idx="0">
          <a:scrgbClr r="0" g="0" b="0"/>
        </a:effectRef>
        <a:fontRef idx="minor"/>
      </dsp:style>
    </dsp:sp>
    <dsp:sp modelId="{67ABC6FA-D0C3-4BC7-8126-E2762562645C}">
      <dsp:nvSpPr>
        <dsp:cNvPr id="0" name=""/>
        <dsp:cNvSpPr/>
      </dsp:nvSpPr>
      <dsp:spPr>
        <a:xfrm>
          <a:off x="1963297" y="1399327"/>
          <a:ext cx="1559012" cy="1013358"/>
        </a:xfrm>
        <a:prstGeom prst="roundRect">
          <a:avLst/>
        </a:prstGeom>
        <a:solidFill>
          <a:schemeClr val="tx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Rely</a:t>
          </a:r>
          <a:endParaRPr lang="en-US" sz="2400" kern="1200" dirty="0"/>
        </a:p>
      </dsp:txBody>
      <dsp:txXfrm>
        <a:off x="2012765" y="1448795"/>
        <a:ext cx="1460076" cy="914422"/>
      </dsp:txXfrm>
    </dsp:sp>
    <dsp:sp modelId="{35C4A927-6401-4907-B858-1C0DA20A2233}">
      <dsp:nvSpPr>
        <dsp:cNvPr id="0" name=""/>
        <dsp:cNvSpPr/>
      </dsp:nvSpPr>
      <dsp:spPr>
        <a:xfrm>
          <a:off x="2643732" y="507327"/>
          <a:ext cx="4048375" cy="4048375"/>
        </a:xfrm>
        <a:custGeom>
          <a:avLst/>
          <a:gdLst/>
          <a:ahLst/>
          <a:cxnLst/>
          <a:rect l="0" t="0" r="0" b="0"/>
          <a:pathLst>
            <a:path>
              <a:moveTo>
                <a:pt x="352769" y="882391"/>
              </a:moveTo>
              <a:arcTo wR="2024187" hR="2024187" stAng="12860289" swAng="1961006"/>
            </a:path>
          </a:pathLst>
        </a:custGeom>
        <a:noFill/>
        <a:ln w="9525" cap="flat" cmpd="sng" algn="ctr">
          <a:solidFill>
            <a:schemeClr val="tx1"/>
          </a:solidFill>
          <a:prstDash val="solid"/>
        </a:ln>
        <a:effectLst/>
      </dsp:spPr>
      <dsp:style>
        <a:lnRef idx="1">
          <a:scrgbClr r="0" g="0" b="0"/>
        </a:lnRef>
        <a:fillRef idx="0">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BB535F-B387-4D3B-A247-5222BD2C3EBB}">
      <dsp:nvSpPr>
        <dsp:cNvPr id="0" name=""/>
        <dsp:cNvSpPr/>
      </dsp:nvSpPr>
      <dsp:spPr>
        <a:xfrm>
          <a:off x="-4890936" y="-749499"/>
          <a:ext cx="5825156" cy="5825156"/>
        </a:xfrm>
        <a:prstGeom prst="blockArc">
          <a:avLst>
            <a:gd name="adj1" fmla="val 18900000"/>
            <a:gd name="adj2" fmla="val 2700000"/>
            <a:gd name="adj3" fmla="val 371"/>
          </a:avLst>
        </a:prstGeom>
        <a:solidFill>
          <a:schemeClr val="tx1"/>
        </a:solidFill>
        <a:ln w="10795"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F0C59047-6903-4B8C-8C79-7D9FBB892ED9}">
      <dsp:nvSpPr>
        <dsp:cNvPr id="0" name=""/>
        <dsp:cNvSpPr/>
      </dsp:nvSpPr>
      <dsp:spPr>
        <a:xfrm>
          <a:off x="600844" y="432615"/>
          <a:ext cx="7467828" cy="865231"/>
        </a:xfrm>
        <a:prstGeom prst="rect">
          <a:avLst/>
        </a:prstGeom>
        <a:solidFill>
          <a:schemeClr val="bg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6778" tIns="106680" rIns="106680" bIns="106680" numCol="1" spcCol="1270" anchor="ctr" anchorCtr="0">
          <a:noAutofit/>
        </a:bodyPr>
        <a:lstStyle/>
        <a:p>
          <a:pPr lvl="0" algn="l" defTabSz="1866900">
            <a:lnSpc>
              <a:spcPct val="90000"/>
            </a:lnSpc>
            <a:spcBef>
              <a:spcPct val="0"/>
            </a:spcBef>
            <a:spcAft>
              <a:spcPct val="35000"/>
            </a:spcAft>
          </a:pPr>
          <a:r>
            <a:rPr lang="en-US" sz="4200" kern="1200" dirty="0" smtClean="0"/>
            <a:t>Policies</a:t>
          </a:r>
          <a:endParaRPr lang="en-US" sz="4200" kern="1200" dirty="0"/>
        </a:p>
      </dsp:txBody>
      <dsp:txXfrm>
        <a:off x="600844" y="432615"/>
        <a:ext cx="7467828" cy="865231"/>
      </dsp:txXfrm>
    </dsp:sp>
    <dsp:sp modelId="{DA43A32B-FC84-48E8-96CE-E453A0B7589A}">
      <dsp:nvSpPr>
        <dsp:cNvPr id="0" name=""/>
        <dsp:cNvSpPr/>
      </dsp:nvSpPr>
      <dsp:spPr>
        <a:xfrm>
          <a:off x="60074" y="324461"/>
          <a:ext cx="1081539" cy="1081539"/>
        </a:xfrm>
        <a:prstGeom prst="ellipse">
          <a:avLst/>
        </a:prstGeom>
        <a:blipFill rotWithShape="0">
          <a:blip xmlns:r="http://schemas.openxmlformats.org/officeDocument/2006/relationships" r:embed="rId1"/>
          <a:stretch>
            <a:fillRect/>
          </a:stretch>
        </a:blipFill>
        <a:ln w="10795" cap="flat" cmpd="sng" algn="ctr">
          <a:solidFill>
            <a:schemeClr val="bg2"/>
          </a:solidFill>
          <a:prstDash val="solid"/>
        </a:ln>
        <a:effectLst/>
      </dsp:spPr>
      <dsp:style>
        <a:lnRef idx="2">
          <a:scrgbClr r="0" g="0" b="0"/>
        </a:lnRef>
        <a:fillRef idx="1">
          <a:scrgbClr r="0" g="0" b="0"/>
        </a:fillRef>
        <a:effectRef idx="0">
          <a:scrgbClr r="0" g="0" b="0"/>
        </a:effectRef>
        <a:fontRef idx="minor"/>
      </dsp:style>
    </dsp:sp>
    <dsp:sp modelId="{4AEF23EA-A37F-49B6-9C8C-FC4DF85B438A}">
      <dsp:nvSpPr>
        <dsp:cNvPr id="0" name=""/>
        <dsp:cNvSpPr/>
      </dsp:nvSpPr>
      <dsp:spPr>
        <a:xfrm>
          <a:off x="915356" y="1730463"/>
          <a:ext cx="7153316" cy="865231"/>
        </a:xfrm>
        <a:prstGeom prst="rect">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6778" tIns="106680" rIns="106680" bIns="106680" numCol="1" spcCol="1270" anchor="ctr" anchorCtr="0">
          <a:noAutofit/>
        </a:bodyPr>
        <a:lstStyle/>
        <a:p>
          <a:pPr lvl="0" algn="l" defTabSz="1866900">
            <a:lnSpc>
              <a:spcPct val="90000"/>
            </a:lnSpc>
            <a:spcBef>
              <a:spcPct val="0"/>
            </a:spcBef>
            <a:spcAft>
              <a:spcPct val="35000"/>
            </a:spcAft>
          </a:pPr>
          <a:r>
            <a:rPr lang="en-US" sz="4200" kern="1200" dirty="0" smtClean="0"/>
            <a:t>Metadata</a:t>
          </a:r>
          <a:endParaRPr lang="en-US" sz="4200" kern="1200" dirty="0"/>
        </a:p>
      </dsp:txBody>
      <dsp:txXfrm>
        <a:off x="915356" y="1730463"/>
        <a:ext cx="7153316" cy="865231"/>
      </dsp:txXfrm>
    </dsp:sp>
    <dsp:sp modelId="{316DC14B-4F73-4C2C-A48D-FDE8D9341946}">
      <dsp:nvSpPr>
        <dsp:cNvPr id="0" name=""/>
        <dsp:cNvSpPr/>
      </dsp:nvSpPr>
      <dsp:spPr>
        <a:xfrm>
          <a:off x="374586" y="1622309"/>
          <a:ext cx="1081539" cy="1081539"/>
        </a:xfrm>
        <a:prstGeom prst="ellipse">
          <a:avLst/>
        </a:prstGeom>
        <a:blipFill rotWithShape="0">
          <a:blip xmlns:r="http://schemas.openxmlformats.org/officeDocument/2006/relationships" r:embed="rId2"/>
          <a:stretch>
            <a:fillRect/>
          </a:stretch>
        </a:blipFill>
        <a:ln w="10795" cap="flat" cmpd="sng" algn="ctr">
          <a:solidFill>
            <a:schemeClr val="accent4"/>
          </a:solidFill>
          <a:prstDash val="solid"/>
        </a:ln>
        <a:effectLst/>
      </dsp:spPr>
      <dsp:style>
        <a:lnRef idx="2">
          <a:scrgbClr r="0" g="0" b="0"/>
        </a:lnRef>
        <a:fillRef idx="1">
          <a:scrgbClr r="0" g="0" b="0"/>
        </a:fillRef>
        <a:effectRef idx="0">
          <a:scrgbClr r="0" g="0" b="0"/>
        </a:effectRef>
        <a:fontRef idx="minor"/>
      </dsp:style>
    </dsp:sp>
    <dsp:sp modelId="{AD85D203-5E3D-4D0A-8F2D-4689D091201E}">
      <dsp:nvSpPr>
        <dsp:cNvPr id="0" name=""/>
        <dsp:cNvSpPr/>
      </dsp:nvSpPr>
      <dsp:spPr>
        <a:xfrm>
          <a:off x="600844" y="3028310"/>
          <a:ext cx="7467828" cy="865231"/>
        </a:xfrm>
        <a:prstGeom prst="rect">
          <a:avLst/>
        </a:prstGeom>
        <a:solidFill>
          <a:schemeClr val="accent6"/>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6778" tIns="106680" rIns="106680" bIns="106680" numCol="1" spcCol="1270" anchor="ctr" anchorCtr="0">
          <a:noAutofit/>
        </a:bodyPr>
        <a:lstStyle/>
        <a:p>
          <a:pPr lvl="0" algn="l" defTabSz="1866900">
            <a:lnSpc>
              <a:spcPct val="90000"/>
            </a:lnSpc>
            <a:spcBef>
              <a:spcPct val="0"/>
            </a:spcBef>
            <a:spcAft>
              <a:spcPct val="35000"/>
            </a:spcAft>
          </a:pPr>
          <a:r>
            <a:rPr lang="en-US" sz="4200" kern="1200" dirty="0" smtClean="0"/>
            <a:t>Search</a:t>
          </a:r>
          <a:endParaRPr lang="en-US" sz="4200" kern="1200" dirty="0"/>
        </a:p>
      </dsp:txBody>
      <dsp:txXfrm>
        <a:off x="600844" y="3028310"/>
        <a:ext cx="7467828" cy="865231"/>
      </dsp:txXfrm>
    </dsp:sp>
    <dsp:sp modelId="{1D99B5D1-3B64-4E32-B752-31D2B460B478}">
      <dsp:nvSpPr>
        <dsp:cNvPr id="0" name=""/>
        <dsp:cNvSpPr/>
      </dsp:nvSpPr>
      <dsp:spPr>
        <a:xfrm>
          <a:off x="60074" y="2920156"/>
          <a:ext cx="1081539" cy="1081539"/>
        </a:xfrm>
        <a:prstGeom prst="ellipse">
          <a:avLst/>
        </a:prstGeom>
        <a:blipFill rotWithShape="0">
          <a:blip xmlns:r="http://schemas.openxmlformats.org/officeDocument/2006/relationships" r:embed="rId3"/>
          <a:stretch>
            <a:fillRect/>
          </a:stretch>
        </a:blipFill>
        <a:ln w="10795" cap="flat" cmpd="sng" algn="ctr">
          <a:solidFill>
            <a:schemeClr val="accent6"/>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AD5589F-96DD-437A-A1DD-D6335EEBA6F1}">
      <dsp:nvSpPr>
        <dsp:cNvPr id="0" name=""/>
        <dsp:cNvSpPr/>
      </dsp:nvSpPr>
      <dsp:spPr>
        <a:xfrm>
          <a:off x="3888414" y="648"/>
          <a:ext cx="1559012" cy="1013358"/>
        </a:xfrm>
        <a:prstGeom prst="roundRect">
          <a:avLst/>
        </a:prstGeom>
        <a:solidFill>
          <a:schemeClr val="tx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React</a:t>
          </a:r>
          <a:endParaRPr lang="en-US" sz="2400" kern="1200" dirty="0"/>
        </a:p>
      </dsp:txBody>
      <dsp:txXfrm>
        <a:off x="3937882" y="50116"/>
        <a:ext cx="1460076" cy="914422"/>
      </dsp:txXfrm>
    </dsp:sp>
    <dsp:sp modelId="{9C0C7F67-15B1-4232-9A14-180A1DAC7714}">
      <dsp:nvSpPr>
        <dsp:cNvPr id="0" name=""/>
        <dsp:cNvSpPr/>
      </dsp:nvSpPr>
      <dsp:spPr>
        <a:xfrm>
          <a:off x="2643732" y="507327"/>
          <a:ext cx="4048375" cy="4048375"/>
        </a:xfrm>
        <a:custGeom>
          <a:avLst/>
          <a:gdLst/>
          <a:ahLst/>
          <a:cxnLst/>
          <a:rect l="0" t="0" r="0" b="0"/>
          <a:pathLst>
            <a:path>
              <a:moveTo>
                <a:pt x="2814398" y="160615"/>
              </a:moveTo>
              <a:arcTo wR="2024187" hR="2024187" stAng="17578705" swAng="1961006"/>
            </a:path>
          </a:pathLst>
        </a:custGeom>
        <a:noFill/>
        <a:ln w="9525" cap="flat" cmpd="sng" algn="ctr">
          <a:solidFill>
            <a:schemeClr val="accent2">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EEC6CDC-D751-406A-863E-E35634DBBEC6}">
      <dsp:nvSpPr>
        <dsp:cNvPr id="0" name=""/>
        <dsp:cNvSpPr/>
      </dsp:nvSpPr>
      <dsp:spPr>
        <a:xfrm>
          <a:off x="5813531" y="1399327"/>
          <a:ext cx="1559012" cy="1013358"/>
        </a:xfrm>
        <a:prstGeom prst="roundRect">
          <a:avLst/>
        </a:prstGeom>
        <a:solidFill>
          <a:schemeClr val="accent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Proact</a:t>
          </a:r>
          <a:endParaRPr lang="en-US" sz="2400" kern="1200" dirty="0"/>
        </a:p>
      </dsp:txBody>
      <dsp:txXfrm>
        <a:off x="5862999" y="1448795"/>
        <a:ext cx="1460076" cy="914422"/>
      </dsp:txXfrm>
    </dsp:sp>
    <dsp:sp modelId="{2FDD448B-463C-4EB7-B664-9C635DF4FE67}">
      <dsp:nvSpPr>
        <dsp:cNvPr id="0" name=""/>
        <dsp:cNvSpPr/>
      </dsp:nvSpPr>
      <dsp:spPr>
        <a:xfrm>
          <a:off x="2643732" y="507327"/>
          <a:ext cx="4048375" cy="4048375"/>
        </a:xfrm>
        <a:custGeom>
          <a:avLst/>
          <a:gdLst/>
          <a:ahLst/>
          <a:cxnLst/>
          <a:rect l="0" t="0" r="0" b="0"/>
          <a:pathLst>
            <a:path>
              <a:moveTo>
                <a:pt x="4045603" y="1918295"/>
              </a:moveTo>
              <a:arcTo wR="2024187" hR="2024187" stAng="21420077" swAng="2195894"/>
            </a:path>
          </a:pathLst>
        </a:custGeom>
        <a:noFill/>
        <a:ln w="9525" cap="flat" cmpd="sng" algn="ctr">
          <a:solidFill>
            <a:schemeClr val="accent3">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754DE47-92BD-49EE-B2CC-ACB5209DC6D3}">
      <dsp:nvSpPr>
        <dsp:cNvPr id="0" name=""/>
        <dsp:cNvSpPr/>
      </dsp:nvSpPr>
      <dsp:spPr>
        <a:xfrm>
          <a:off x="5078201" y="3662437"/>
          <a:ext cx="1559012" cy="1013358"/>
        </a:xfrm>
        <a:prstGeom prst="roundRect">
          <a:avLst/>
        </a:prstGeom>
        <a:solidFill>
          <a:schemeClr val="accent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Find</a:t>
          </a:r>
          <a:endParaRPr lang="en-US" sz="2400" kern="1200" dirty="0"/>
        </a:p>
      </dsp:txBody>
      <dsp:txXfrm>
        <a:off x="5127669" y="3711905"/>
        <a:ext cx="1460076" cy="914422"/>
      </dsp:txXfrm>
    </dsp:sp>
    <dsp:sp modelId="{C0347D48-D7AE-4664-8781-7EBC6DE34D03}">
      <dsp:nvSpPr>
        <dsp:cNvPr id="0" name=""/>
        <dsp:cNvSpPr/>
      </dsp:nvSpPr>
      <dsp:spPr>
        <a:xfrm>
          <a:off x="2643732" y="507327"/>
          <a:ext cx="4048375" cy="4048375"/>
        </a:xfrm>
        <a:custGeom>
          <a:avLst/>
          <a:gdLst/>
          <a:ahLst/>
          <a:cxnLst/>
          <a:rect l="0" t="0" r="0" b="0"/>
          <a:pathLst>
            <a:path>
              <a:moveTo>
                <a:pt x="2426430" y="4008006"/>
              </a:moveTo>
              <a:arcTo wR="2024187" hR="2024187" stAng="4712280" swAng="1375441"/>
            </a:path>
          </a:pathLst>
        </a:custGeom>
        <a:noFill/>
        <a:ln w="9525" cap="flat" cmpd="sng" algn="ctr">
          <a:solidFill>
            <a:schemeClr val="accent4">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98E04A72-6115-4A32-AD47-D9CED238D3A2}">
      <dsp:nvSpPr>
        <dsp:cNvPr id="0" name=""/>
        <dsp:cNvSpPr/>
      </dsp:nvSpPr>
      <dsp:spPr>
        <a:xfrm>
          <a:off x="2698626" y="3662437"/>
          <a:ext cx="1559012" cy="1013358"/>
        </a:xfrm>
        <a:prstGeom prst="roundRect">
          <a:avLst/>
        </a:prstGeom>
        <a:solidFill>
          <a:schemeClr val="accent3"/>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t>Safe-Keep</a:t>
          </a:r>
          <a:endParaRPr lang="en-US" sz="2400" kern="1200" dirty="0"/>
        </a:p>
      </dsp:txBody>
      <dsp:txXfrm>
        <a:off x="2748094" y="3711905"/>
        <a:ext cx="1460076" cy="914422"/>
      </dsp:txXfrm>
    </dsp:sp>
    <dsp:sp modelId="{824C5C3C-7F70-45A7-BA26-FCE494666A9A}">
      <dsp:nvSpPr>
        <dsp:cNvPr id="0" name=""/>
        <dsp:cNvSpPr/>
      </dsp:nvSpPr>
      <dsp:spPr>
        <a:xfrm>
          <a:off x="2643732" y="507327"/>
          <a:ext cx="4048375" cy="4048375"/>
        </a:xfrm>
        <a:custGeom>
          <a:avLst/>
          <a:gdLst/>
          <a:ahLst/>
          <a:cxnLst/>
          <a:rect l="0" t="0" r="0" b="0"/>
          <a:pathLst>
            <a:path>
              <a:moveTo>
                <a:pt x="338189" y="3144341"/>
              </a:moveTo>
              <a:arcTo wR="2024187" hR="2024187" stAng="8784029" swAng="2195894"/>
            </a:path>
          </a:pathLst>
        </a:custGeom>
        <a:noFill/>
        <a:ln w="9525" cap="flat" cmpd="sng" algn="ctr">
          <a:solidFill>
            <a:schemeClr val="accent5">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67ABC6FA-D0C3-4BC7-8126-E2762562645C}">
      <dsp:nvSpPr>
        <dsp:cNvPr id="0" name=""/>
        <dsp:cNvSpPr/>
      </dsp:nvSpPr>
      <dsp:spPr>
        <a:xfrm>
          <a:off x="1963297" y="1399327"/>
          <a:ext cx="1559012" cy="1013358"/>
        </a:xfrm>
        <a:prstGeom prst="roundRect">
          <a:avLst/>
        </a:prstGeom>
        <a:solidFill>
          <a:schemeClr val="tx1"/>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smtClean="0"/>
            <a:t>Rely</a:t>
          </a:r>
          <a:endParaRPr lang="en-US" sz="2400" kern="1200" dirty="0"/>
        </a:p>
      </dsp:txBody>
      <dsp:txXfrm>
        <a:off x="2012765" y="1448795"/>
        <a:ext cx="1460076" cy="914422"/>
      </dsp:txXfrm>
    </dsp:sp>
    <dsp:sp modelId="{35C4A927-6401-4907-B858-1C0DA20A2233}">
      <dsp:nvSpPr>
        <dsp:cNvPr id="0" name=""/>
        <dsp:cNvSpPr/>
      </dsp:nvSpPr>
      <dsp:spPr>
        <a:xfrm>
          <a:off x="2643732" y="507327"/>
          <a:ext cx="4048375" cy="4048375"/>
        </a:xfrm>
        <a:custGeom>
          <a:avLst/>
          <a:gdLst/>
          <a:ahLst/>
          <a:cxnLst/>
          <a:rect l="0" t="0" r="0" b="0"/>
          <a:pathLst>
            <a:path>
              <a:moveTo>
                <a:pt x="352769" y="882391"/>
              </a:moveTo>
              <a:arcTo wR="2024187" hR="2024187" stAng="12860289" swAng="1961006"/>
            </a:path>
          </a:pathLst>
        </a:cu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5BB535F-B387-4D3B-A247-5222BD2C3EBB}">
      <dsp:nvSpPr>
        <dsp:cNvPr id="0" name=""/>
        <dsp:cNvSpPr/>
      </dsp:nvSpPr>
      <dsp:spPr>
        <a:xfrm>
          <a:off x="-4890936" y="-749499"/>
          <a:ext cx="5825156" cy="5825156"/>
        </a:xfrm>
        <a:prstGeom prst="blockArc">
          <a:avLst>
            <a:gd name="adj1" fmla="val 18900000"/>
            <a:gd name="adj2" fmla="val 2700000"/>
            <a:gd name="adj3" fmla="val 371"/>
          </a:avLst>
        </a:prstGeom>
        <a:solidFill>
          <a:schemeClr val="tx1"/>
        </a:solidFill>
        <a:ln w="10795"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F0C59047-6903-4B8C-8C79-7D9FBB892ED9}">
      <dsp:nvSpPr>
        <dsp:cNvPr id="0" name=""/>
        <dsp:cNvSpPr/>
      </dsp:nvSpPr>
      <dsp:spPr>
        <a:xfrm>
          <a:off x="600844" y="432615"/>
          <a:ext cx="4481779" cy="865231"/>
        </a:xfrm>
        <a:prstGeom prst="rect">
          <a:avLst/>
        </a:prstGeom>
        <a:solidFill>
          <a:schemeClr val="bg2"/>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6778" tIns="106680" rIns="106680" bIns="106680" numCol="1" spcCol="1270" anchor="ctr" anchorCtr="0">
          <a:noAutofit/>
        </a:bodyPr>
        <a:lstStyle/>
        <a:p>
          <a:pPr lvl="0" algn="l" defTabSz="1866900">
            <a:lnSpc>
              <a:spcPct val="90000"/>
            </a:lnSpc>
            <a:spcBef>
              <a:spcPct val="0"/>
            </a:spcBef>
            <a:spcAft>
              <a:spcPct val="35000"/>
            </a:spcAft>
          </a:pPr>
          <a:r>
            <a:rPr lang="en-US" sz="4200" kern="1200" dirty="0" smtClean="0"/>
            <a:t>Policies</a:t>
          </a:r>
          <a:endParaRPr lang="en-US" sz="4200" kern="1200" dirty="0"/>
        </a:p>
      </dsp:txBody>
      <dsp:txXfrm>
        <a:off x="600844" y="432615"/>
        <a:ext cx="4481779" cy="865231"/>
      </dsp:txXfrm>
    </dsp:sp>
    <dsp:sp modelId="{DA43A32B-FC84-48E8-96CE-E453A0B7589A}">
      <dsp:nvSpPr>
        <dsp:cNvPr id="0" name=""/>
        <dsp:cNvSpPr/>
      </dsp:nvSpPr>
      <dsp:spPr>
        <a:xfrm>
          <a:off x="60074" y="324461"/>
          <a:ext cx="1081539" cy="1081539"/>
        </a:xfrm>
        <a:prstGeom prst="ellipse">
          <a:avLst/>
        </a:prstGeom>
        <a:blipFill rotWithShape="0">
          <a:blip xmlns:r="http://schemas.openxmlformats.org/officeDocument/2006/relationships" r:embed="rId1"/>
          <a:stretch>
            <a:fillRect/>
          </a:stretch>
        </a:blipFill>
        <a:ln w="10795" cap="flat" cmpd="sng" algn="ctr">
          <a:solidFill>
            <a:schemeClr val="bg2"/>
          </a:solidFill>
          <a:prstDash val="solid"/>
        </a:ln>
        <a:effectLst/>
      </dsp:spPr>
      <dsp:style>
        <a:lnRef idx="2">
          <a:scrgbClr r="0" g="0" b="0"/>
        </a:lnRef>
        <a:fillRef idx="1">
          <a:scrgbClr r="0" g="0" b="0"/>
        </a:fillRef>
        <a:effectRef idx="0">
          <a:scrgbClr r="0" g="0" b="0"/>
        </a:effectRef>
        <a:fontRef idx="minor"/>
      </dsp:style>
    </dsp:sp>
    <dsp:sp modelId="{4AEF23EA-A37F-49B6-9C8C-FC4DF85B438A}">
      <dsp:nvSpPr>
        <dsp:cNvPr id="0" name=""/>
        <dsp:cNvSpPr/>
      </dsp:nvSpPr>
      <dsp:spPr>
        <a:xfrm>
          <a:off x="915356" y="1730463"/>
          <a:ext cx="4167267" cy="865231"/>
        </a:xfrm>
        <a:prstGeom prst="rect">
          <a:avLst/>
        </a:prstGeom>
        <a:solidFill>
          <a:schemeClr val="accent4"/>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6778" tIns="106680" rIns="106680" bIns="106680" numCol="1" spcCol="1270" anchor="ctr" anchorCtr="0">
          <a:noAutofit/>
        </a:bodyPr>
        <a:lstStyle/>
        <a:p>
          <a:pPr lvl="0" algn="l" defTabSz="1866900">
            <a:lnSpc>
              <a:spcPct val="90000"/>
            </a:lnSpc>
            <a:spcBef>
              <a:spcPct val="0"/>
            </a:spcBef>
            <a:spcAft>
              <a:spcPct val="35000"/>
            </a:spcAft>
          </a:pPr>
          <a:r>
            <a:rPr lang="en-US" sz="4200" kern="1200" dirty="0" smtClean="0"/>
            <a:t>Metadata</a:t>
          </a:r>
          <a:endParaRPr lang="en-US" sz="4200" kern="1200" dirty="0"/>
        </a:p>
      </dsp:txBody>
      <dsp:txXfrm>
        <a:off x="915356" y="1730463"/>
        <a:ext cx="4167267" cy="865231"/>
      </dsp:txXfrm>
    </dsp:sp>
    <dsp:sp modelId="{316DC14B-4F73-4C2C-A48D-FDE8D9341946}">
      <dsp:nvSpPr>
        <dsp:cNvPr id="0" name=""/>
        <dsp:cNvSpPr/>
      </dsp:nvSpPr>
      <dsp:spPr>
        <a:xfrm>
          <a:off x="374586" y="1622309"/>
          <a:ext cx="1081539" cy="1081539"/>
        </a:xfrm>
        <a:prstGeom prst="ellipse">
          <a:avLst/>
        </a:prstGeom>
        <a:blipFill rotWithShape="0">
          <a:blip xmlns:r="http://schemas.openxmlformats.org/officeDocument/2006/relationships" r:embed="rId2"/>
          <a:stretch>
            <a:fillRect/>
          </a:stretch>
        </a:blipFill>
        <a:ln w="10795" cap="flat" cmpd="sng" algn="ctr">
          <a:solidFill>
            <a:schemeClr val="accent4"/>
          </a:solidFill>
          <a:prstDash val="solid"/>
        </a:ln>
        <a:effectLst/>
      </dsp:spPr>
      <dsp:style>
        <a:lnRef idx="2">
          <a:scrgbClr r="0" g="0" b="0"/>
        </a:lnRef>
        <a:fillRef idx="1">
          <a:scrgbClr r="0" g="0" b="0"/>
        </a:fillRef>
        <a:effectRef idx="0">
          <a:scrgbClr r="0" g="0" b="0"/>
        </a:effectRef>
        <a:fontRef idx="minor"/>
      </dsp:style>
    </dsp:sp>
    <dsp:sp modelId="{AD85D203-5E3D-4D0A-8F2D-4689D091201E}">
      <dsp:nvSpPr>
        <dsp:cNvPr id="0" name=""/>
        <dsp:cNvSpPr/>
      </dsp:nvSpPr>
      <dsp:spPr>
        <a:xfrm>
          <a:off x="600844" y="3028310"/>
          <a:ext cx="4481779" cy="865231"/>
        </a:xfrm>
        <a:prstGeom prst="rect">
          <a:avLst/>
        </a:prstGeom>
        <a:solidFill>
          <a:schemeClr val="accent6"/>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6778" tIns="106680" rIns="106680" bIns="106680" numCol="1" spcCol="1270" anchor="ctr" anchorCtr="0">
          <a:noAutofit/>
        </a:bodyPr>
        <a:lstStyle/>
        <a:p>
          <a:pPr lvl="0" algn="l" defTabSz="1866900">
            <a:lnSpc>
              <a:spcPct val="90000"/>
            </a:lnSpc>
            <a:spcBef>
              <a:spcPct val="0"/>
            </a:spcBef>
            <a:spcAft>
              <a:spcPct val="35000"/>
            </a:spcAft>
          </a:pPr>
          <a:r>
            <a:rPr lang="en-US" sz="4200" kern="1200" dirty="0" smtClean="0"/>
            <a:t>Search</a:t>
          </a:r>
          <a:endParaRPr lang="en-US" sz="4200" kern="1200" dirty="0"/>
        </a:p>
      </dsp:txBody>
      <dsp:txXfrm>
        <a:off x="600844" y="3028310"/>
        <a:ext cx="4481779" cy="865231"/>
      </dsp:txXfrm>
    </dsp:sp>
    <dsp:sp modelId="{1D99B5D1-3B64-4E32-B752-31D2B460B478}">
      <dsp:nvSpPr>
        <dsp:cNvPr id="0" name=""/>
        <dsp:cNvSpPr/>
      </dsp:nvSpPr>
      <dsp:spPr>
        <a:xfrm>
          <a:off x="60074" y="2920156"/>
          <a:ext cx="1081539" cy="1081539"/>
        </a:xfrm>
        <a:prstGeom prst="ellipse">
          <a:avLst/>
        </a:prstGeom>
        <a:blipFill rotWithShape="0">
          <a:blip xmlns:r="http://schemas.openxmlformats.org/officeDocument/2006/relationships" r:embed="rId3"/>
          <a:stretch>
            <a:fillRect/>
          </a:stretch>
        </a:blipFill>
        <a:ln w="10795" cap="flat" cmpd="sng" algn="ctr">
          <a:solidFill>
            <a:schemeClr val="accent6"/>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cycle6">
  <dgm:title val=""/>
  <dgm:desc val=""/>
  <dgm:catLst>
    <dgm:cat type="cycle" pri="4000"/>
    <dgm:cat type="relationship" pri="24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param type="endSty" val="noArr"/>
              </dgm:alg>
              <dgm:shape xmlns:r="http://schemas.openxmlformats.org/officeDocument/2006/relationships" type="conn" r:blip="">
                <dgm:adjLst/>
              </dgm:shape>
              <dgm:presOf axis="self"/>
              <dgm:constrLst>
                <dgm:constr type="h" refType="w" fact="0.65"/>
                <dgm:constr type="connDist"/>
                <dgm:constr type="begPad" refType="connDist" fact="0.01"/>
                <dgm:constr type="endPad" refType="connDist" fact="0.01"/>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C31AD72-BE86-4491-A830-04BBDB7941B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31202954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E0C148C-CF78-4948-B3F6-26D8C1CA5A8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19254222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2113E1D-5769-4CF1-B893-3C8252932B5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5761023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C1C7F6B-3473-4B61-927A-69775229D61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894488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C11A100-C4DE-4606-A013-D6F2F00D9562}"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9058172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3BCFA8D-C436-4492-9625-9742D10E7F57}"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17802869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154EDA4-1FAD-4FA7-AB91-0C281DABCCD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6144705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3170B0A-D7DC-419B-987A-984F94574E9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41810845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3170B0A-D7DC-419B-987A-984F94574E9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30108494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34227CC-B267-4DA8-BEF7-8CEB656F04C3}" type="slidenum">
              <a:rPr lang="en-US" smtClean="0"/>
              <a:t>19</a:t>
            </a:fld>
            <a:endParaRPr lang="en-US"/>
          </a:p>
        </p:txBody>
      </p:sp>
    </p:spTree>
    <p:extLst>
      <p:ext uri="{BB962C8B-B14F-4D97-AF65-F5344CB8AC3E}">
        <p14:creationId xmlns:p14="http://schemas.microsoft.com/office/powerpoint/2010/main" val="2456310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8993139-F94A-4C10-8F8B-BE60F84EA18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722996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E2A320A-A705-4DE4-BC7D-78CB4807F201}"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161606226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6F32310-AFBC-4DCB-B9F1-B550296C81D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23804345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06570D0-5357-418F-B001-57F23B33EDD4}"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33000473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34227CC-B267-4DA8-BEF7-8CEB656F04C3}" type="slidenum">
              <a:rPr lang="en-US" smtClean="0"/>
              <a:t>24</a:t>
            </a:fld>
            <a:endParaRPr lang="en-US"/>
          </a:p>
        </p:txBody>
      </p:sp>
    </p:spTree>
    <p:extLst>
      <p:ext uri="{BB962C8B-B14F-4D97-AF65-F5344CB8AC3E}">
        <p14:creationId xmlns:p14="http://schemas.microsoft.com/office/powerpoint/2010/main" val="128597589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5214055-D366-4B0E-BDD0-3DB6EB812F85}" type="slidenum">
              <a:rPr lang="en-US" smtClean="0"/>
              <a:pPr/>
              <a:t>25</a:t>
            </a:fld>
            <a:endParaRPr lang="en-US"/>
          </a:p>
        </p:txBody>
      </p:sp>
    </p:spTree>
    <p:extLst>
      <p:ext uri="{BB962C8B-B14F-4D97-AF65-F5344CB8AC3E}">
        <p14:creationId xmlns:p14="http://schemas.microsoft.com/office/powerpoint/2010/main" val="28602251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D6536A5-4401-4D9A-97B4-0200CF9BD2A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10669401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FC4A5E2-EE18-4326-BB9E-50C1127887DE}"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33006399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7BC06233-2B76-42D2-B386-ACA6D82AA967}"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475962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681C7D0-5AF8-45BF-95E1-713BD2C32C6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1611280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1AB7E461-E4D8-471A-8CCD-3707D04ECFED}"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a:t>
            </a:fld>
            <a:endParaRPr lang="en-US" dirty="0"/>
          </a:p>
        </p:txBody>
      </p:sp>
    </p:spTree>
    <p:extLst>
      <p:ext uri="{BB962C8B-B14F-4D97-AF65-F5344CB8AC3E}">
        <p14:creationId xmlns:p14="http://schemas.microsoft.com/office/powerpoint/2010/main" val="338250432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681C7D0-5AF8-45BF-95E1-713BD2C32C6F}"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31</a:t>
            </a:fld>
            <a:endParaRPr lang="en-US" dirty="0"/>
          </a:p>
        </p:txBody>
      </p:sp>
    </p:spTree>
    <p:extLst>
      <p:ext uri="{BB962C8B-B14F-4D97-AF65-F5344CB8AC3E}">
        <p14:creationId xmlns:p14="http://schemas.microsoft.com/office/powerpoint/2010/main" val="376775921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89738C2-62F8-4408-9C5B-9F0E593B04A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32</a:t>
            </a:fld>
            <a:endParaRPr lang="en-US" dirty="0"/>
          </a:p>
        </p:txBody>
      </p:sp>
    </p:spTree>
    <p:extLst>
      <p:ext uri="{BB962C8B-B14F-4D97-AF65-F5344CB8AC3E}">
        <p14:creationId xmlns:p14="http://schemas.microsoft.com/office/powerpoint/2010/main" val="9379012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89738C2-62F8-4408-9C5B-9F0E593B04A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33</a:t>
            </a:fld>
            <a:endParaRPr lang="en-US" dirty="0"/>
          </a:p>
        </p:txBody>
      </p:sp>
    </p:spTree>
    <p:extLst>
      <p:ext uri="{BB962C8B-B14F-4D97-AF65-F5344CB8AC3E}">
        <p14:creationId xmlns:p14="http://schemas.microsoft.com/office/powerpoint/2010/main" val="73698217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89738C2-62F8-4408-9C5B-9F0E593B04A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34</a:t>
            </a:fld>
            <a:endParaRPr lang="en-US" dirty="0"/>
          </a:p>
        </p:txBody>
      </p:sp>
    </p:spTree>
    <p:extLst>
      <p:ext uri="{BB962C8B-B14F-4D97-AF65-F5344CB8AC3E}">
        <p14:creationId xmlns:p14="http://schemas.microsoft.com/office/powerpoint/2010/main" val="259829106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589738C2-62F8-4408-9C5B-9F0E593B04A3}"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35</a:t>
            </a:fld>
            <a:endParaRPr lang="en-US" dirty="0"/>
          </a:p>
        </p:txBody>
      </p:sp>
    </p:spTree>
    <p:extLst>
      <p:ext uri="{BB962C8B-B14F-4D97-AF65-F5344CB8AC3E}">
        <p14:creationId xmlns:p14="http://schemas.microsoft.com/office/powerpoint/2010/main" val="140398731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E41A3B53-B1E0-41BE-B18D-510A0B045C92}"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36</a:t>
            </a:fld>
            <a:endParaRPr lang="en-US" dirty="0"/>
          </a:p>
        </p:txBody>
      </p:sp>
    </p:spTree>
    <p:extLst>
      <p:ext uri="{BB962C8B-B14F-4D97-AF65-F5344CB8AC3E}">
        <p14:creationId xmlns:p14="http://schemas.microsoft.com/office/powerpoint/2010/main" val="181580648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C73E9196-F16F-4180-AAC5-295B9754E12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37</a:t>
            </a:fld>
            <a:endParaRPr lang="en-US" dirty="0"/>
          </a:p>
        </p:txBody>
      </p:sp>
    </p:spTree>
    <p:extLst>
      <p:ext uri="{BB962C8B-B14F-4D97-AF65-F5344CB8AC3E}">
        <p14:creationId xmlns:p14="http://schemas.microsoft.com/office/powerpoint/2010/main" val="211363659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435F0E6-B293-4FD5-B070-A5C03CC5B3C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39</a:t>
            </a:fld>
            <a:endParaRPr lang="en-US" dirty="0"/>
          </a:p>
        </p:txBody>
      </p:sp>
    </p:spTree>
    <p:extLst>
      <p:ext uri="{BB962C8B-B14F-4D97-AF65-F5344CB8AC3E}">
        <p14:creationId xmlns:p14="http://schemas.microsoft.com/office/powerpoint/2010/main" val="344667318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C1C751B-DE3A-4611-8736-87F65DC15166}"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40</a:t>
            </a:fld>
            <a:endParaRPr lang="en-US" dirty="0"/>
          </a:p>
        </p:txBody>
      </p:sp>
    </p:spTree>
    <p:extLst>
      <p:ext uri="{BB962C8B-B14F-4D97-AF65-F5344CB8AC3E}">
        <p14:creationId xmlns:p14="http://schemas.microsoft.com/office/powerpoint/2010/main" val="98877698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F452975-0BA1-404B-90E5-3C30030A751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41</a:t>
            </a:fld>
            <a:endParaRPr lang="en-US" dirty="0"/>
          </a:p>
        </p:txBody>
      </p:sp>
    </p:spTree>
    <p:extLst>
      <p:ext uri="{BB962C8B-B14F-4D97-AF65-F5344CB8AC3E}">
        <p14:creationId xmlns:p14="http://schemas.microsoft.com/office/powerpoint/2010/main" val="2333558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1C631B6D-B168-46D8-A75E-ED97421430D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241647229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8:51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43</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1C631B6D-B168-46D8-A75E-ED97421430DB}"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26629994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634227CC-B267-4DA8-BEF7-8CEB656F04C3}" type="slidenum">
              <a:rPr lang="en-US" smtClean="0"/>
              <a:t>6</a:t>
            </a:fld>
            <a:endParaRPr lang="en-US" dirty="0"/>
          </a:p>
        </p:txBody>
      </p:sp>
    </p:spTree>
    <p:extLst>
      <p:ext uri="{BB962C8B-B14F-4D97-AF65-F5344CB8AC3E}">
        <p14:creationId xmlns:p14="http://schemas.microsoft.com/office/powerpoint/2010/main" val="2817294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7077F995-3ECD-401A-AF89-3FB5D98BE725}"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16736431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F0B978E-6B25-4749-B627-5B33458C3C77}"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21723454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FB57D182-C8C1-4B27-B3DE-60B8BD1A8821}"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37219982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emf"/></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5.xml"/><Relationship Id="rId4" Type="http://schemas.openxmlformats.org/officeDocument/2006/relationships/image" Target="../media/image3.emf"/></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8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31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7" name="Rectangle 6"/>
          <p:cNvSpPr/>
          <p:nvPr/>
        </p:nvSpPr>
        <p:spPr>
          <a:xfrm>
            <a:off x="1" y="0"/>
            <a:ext cx="12436475" cy="4663017"/>
          </a:xfrm>
          <a:prstGeom prst="rect">
            <a:avLst/>
          </a:prstGeom>
          <a:blipFill dpi="0" rotWithShape="1">
            <a:blip r:embed="rId2">
              <a:duotone>
                <a:schemeClr val="accent3">
                  <a:shade val="45000"/>
                  <a:satMod val="135000"/>
                </a:schemeClr>
                <a:prstClr val="white"/>
              </a:duotone>
            </a:blip>
            <a:srcRect/>
            <a:tile tx="-177800" ty="-63500" sx="30000" sy="3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lvl="0" algn="ctr"/>
            <a:endParaRPr lang="en-US" sz="1800" dirty="0"/>
          </a:p>
        </p:txBody>
      </p:sp>
      <p:sp>
        <p:nvSpPr>
          <p:cNvPr id="2" name="Title 1"/>
          <p:cNvSpPr>
            <a:spLocks noGrp="1"/>
          </p:cNvSpPr>
          <p:nvPr>
            <p:ph type="title"/>
          </p:nvPr>
        </p:nvSpPr>
        <p:spPr>
          <a:xfrm>
            <a:off x="466369" y="5058882"/>
            <a:ext cx="7928253" cy="1492165"/>
          </a:xfrm>
        </p:spPr>
        <p:txBody>
          <a:bodyPr anchor="ctr">
            <a:normAutofit/>
          </a:bodyPr>
          <a:lstStyle>
            <a:lvl1pPr algn="r">
              <a:defRPr sz="5100" b="0" spc="204" baseline="0"/>
            </a:lvl1pPr>
          </a:lstStyle>
          <a:p>
            <a:r>
              <a:rPr lang="en-US" smtClean="0"/>
              <a:t>Click to edit Master title style</a:t>
            </a:r>
            <a:endParaRPr lang="en-US" dirty="0"/>
          </a:p>
        </p:txBody>
      </p:sp>
      <p:sp>
        <p:nvSpPr>
          <p:cNvPr id="3" name="Text Placeholder 2"/>
          <p:cNvSpPr>
            <a:spLocks noGrp="1"/>
          </p:cNvSpPr>
          <p:nvPr>
            <p:ph type="body" idx="1"/>
          </p:nvPr>
        </p:nvSpPr>
        <p:spPr>
          <a:xfrm>
            <a:off x="8783261" y="5058882"/>
            <a:ext cx="3264575" cy="1492165"/>
          </a:xfrm>
        </p:spPr>
        <p:txBody>
          <a:bodyPr anchor="ctr">
            <a:normAutofit/>
          </a:bodyPr>
          <a:lstStyle>
            <a:lvl1pPr marL="0" indent="0">
              <a:lnSpc>
                <a:spcPct val="100000"/>
              </a:lnSpc>
              <a:spcBef>
                <a:spcPts val="0"/>
              </a:spcBef>
              <a:buNone/>
              <a:defRPr sz="1800">
                <a:solidFill>
                  <a:schemeClr val="tx1">
                    <a:lumMod val="90000"/>
                    <a:lumOff val="10000"/>
                  </a:schemeClr>
                </a:solidFill>
              </a:defRPr>
            </a:lvl1pPr>
            <a:lvl2pPr marL="466252" indent="0">
              <a:buNone/>
              <a:defRPr sz="1800">
                <a:solidFill>
                  <a:schemeClr val="tx1">
                    <a:tint val="75000"/>
                  </a:schemeClr>
                </a:solidFill>
              </a:defRPr>
            </a:lvl2pPr>
            <a:lvl3pPr marL="932506" indent="0">
              <a:buNone/>
              <a:defRPr sz="1600">
                <a:solidFill>
                  <a:schemeClr val="tx1">
                    <a:tint val="75000"/>
                  </a:schemeClr>
                </a:solidFill>
              </a:defRPr>
            </a:lvl3pPr>
            <a:lvl4pPr marL="1398758" indent="0">
              <a:buNone/>
              <a:defRPr sz="1400">
                <a:solidFill>
                  <a:schemeClr val="tx1">
                    <a:tint val="75000"/>
                  </a:schemeClr>
                </a:solidFill>
              </a:defRPr>
            </a:lvl4pPr>
            <a:lvl5pPr marL="1865010" indent="0">
              <a:buNone/>
              <a:defRPr sz="1400">
                <a:solidFill>
                  <a:schemeClr val="tx1">
                    <a:tint val="75000"/>
                  </a:schemeClr>
                </a:solidFill>
              </a:defRPr>
            </a:lvl5pPr>
            <a:lvl6pPr marL="2331262" indent="0">
              <a:buNone/>
              <a:defRPr sz="1400">
                <a:solidFill>
                  <a:schemeClr val="tx1">
                    <a:tint val="75000"/>
                  </a:schemeClr>
                </a:solidFill>
              </a:defRPr>
            </a:lvl6pPr>
            <a:lvl7pPr marL="2797516" indent="0">
              <a:buNone/>
              <a:defRPr sz="1400">
                <a:solidFill>
                  <a:schemeClr val="tx1">
                    <a:tint val="75000"/>
                  </a:schemeClr>
                </a:solidFill>
              </a:defRPr>
            </a:lvl7pPr>
            <a:lvl8pPr marL="3263768" indent="0">
              <a:buNone/>
              <a:defRPr sz="1400">
                <a:solidFill>
                  <a:schemeClr val="tx1">
                    <a:tint val="75000"/>
                  </a:schemeClr>
                </a:solidFill>
              </a:defRPr>
            </a:lvl8pPr>
            <a:lvl9pPr marL="373002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1044665" y="6599520"/>
            <a:ext cx="2197337" cy="279781"/>
          </a:xfrm>
          <a:prstGeom prst="rect">
            <a:avLst/>
          </a:prstGeom>
        </p:spPr>
        <p:txBody>
          <a:bodyPr lIns="91431" tIns="45716" rIns="91431" bIns="45716"/>
          <a:lstStyle/>
          <a:p>
            <a:fld id="{96DFF08F-DC6B-4601-B491-B0F83F6DD2DA}" type="datetimeFigureOut">
              <a:rPr lang="en-US" smtClean="0"/>
              <a:t>12/6/2012</a:t>
            </a:fld>
            <a:endParaRPr lang="en-US"/>
          </a:p>
        </p:txBody>
      </p:sp>
      <p:sp>
        <p:nvSpPr>
          <p:cNvPr id="5" name="Footer Placeholder 4"/>
          <p:cNvSpPr>
            <a:spLocks noGrp="1"/>
          </p:cNvSpPr>
          <p:nvPr>
            <p:ph type="ftr" sz="quarter" idx="11"/>
          </p:nvPr>
        </p:nvSpPr>
        <p:spPr>
          <a:xfrm>
            <a:off x="4940043" y="6599520"/>
            <a:ext cx="6019795" cy="279781"/>
          </a:xfrm>
          <a:prstGeom prst="rect">
            <a:avLst/>
          </a:prstGeom>
        </p:spPr>
        <p:txBody>
          <a:bodyPr lIns="91431" tIns="45716" rIns="91431" bIns="45716"/>
          <a:lstStyle/>
          <a:p>
            <a:endParaRPr lang="en-US"/>
          </a:p>
        </p:txBody>
      </p:sp>
      <p:sp>
        <p:nvSpPr>
          <p:cNvPr id="6" name="Slide Number Placeholder 5"/>
          <p:cNvSpPr>
            <a:spLocks noGrp="1"/>
          </p:cNvSpPr>
          <p:nvPr>
            <p:ph type="sldNum" sz="quarter" idx="12"/>
          </p:nvPr>
        </p:nvSpPr>
        <p:spPr>
          <a:xfrm>
            <a:off x="11054645" y="6599520"/>
            <a:ext cx="993190" cy="279781"/>
          </a:xfrm>
          <a:prstGeom prst="rect">
            <a:avLst/>
          </a:prstGeom>
        </p:spPr>
        <p:txBody>
          <a:bodyPr lIns="91431" tIns="45716" rIns="91431" bIns="45716"/>
          <a:lstStyle/>
          <a:p>
            <a:fld id="{4FAB73BC-B049-4115-A692-8D63A059BFB8}" type="slidenum">
              <a:rPr lang="en-US" smtClean="0"/>
              <a:t>‹#›</a:t>
            </a:fld>
            <a:endParaRPr lang="en-US"/>
          </a:p>
        </p:txBody>
      </p:sp>
      <p:cxnSp>
        <p:nvCxnSpPr>
          <p:cNvPr id="8" name="Straight Connector 7"/>
          <p:cNvCxnSpPr/>
          <p:nvPr/>
        </p:nvCxnSpPr>
        <p:spPr>
          <a:xfrm flipV="1">
            <a:off x="8555016" y="5368902"/>
            <a:ext cx="0" cy="932603"/>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833390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54832129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2" y="1028410"/>
            <a:ext cx="2103437" cy="467125"/>
          </a:xfrm>
        </p:spPr>
        <p:txBody>
          <a:bodyPr/>
          <a:lstStyle>
            <a:lvl1pPr marL="0" indent="0" algn="r" defTabSz="932651"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2812251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311">
                <a:defRPr/>
              </a:pPr>
              <a:endParaRPr lang="en-US" kern="0" smtClean="0">
                <a:solidFill>
                  <a:sysClr val="windowText" lastClr="000000"/>
                </a:solidFill>
              </a:endParaRPr>
            </a:p>
          </p:txBody>
        </p:sp>
      </p:grpSp>
    </p:spTree>
    <p:extLst>
      <p:ext uri="{BB962C8B-B14F-4D97-AF65-F5344CB8AC3E}">
        <p14:creationId xmlns:p14="http://schemas.microsoft.com/office/powerpoint/2010/main" val="404445997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4106039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44032653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68120443"/>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53706762"/>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280991266"/>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98869194"/>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388598"/>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1465796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4049499"/>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27338822"/>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56140048"/>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91358570"/>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42830740"/>
      </p:ext>
    </p:extLst>
  </p:cSld>
  <p:clrMapOvr>
    <a:masterClrMapping/>
  </p:clrMapOvr>
  <p:transition>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2361011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558793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9171689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5272621"/>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1950941"/>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40743511"/>
      </p:ext>
    </p:extLst>
  </p:cSld>
  <p:clrMapOvr>
    <a:masterClrMapping/>
  </p:clrMapOvr>
  <p:transition>
    <p:fade/>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933750316"/>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32057515"/>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0201008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33539250"/>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09153226"/>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27214902"/>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57710172"/>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117316654"/>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950583433"/>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21905216"/>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0000540"/>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7"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1" y="1028409"/>
            <a:ext cx="2103437" cy="461665"/>
          </a:xfrm>
        </p:spPr>
        <p:txBody>
          <a:bodyPr/>
          <a:lstStyle>
            <a:lvl1pPr marL="0" indent="0" algn="r" defTabSz="932742"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8" y="3954462"/>
            <a:ext cx="7315200" cy="1371579"/>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0533446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defRPr/>
              </a:pPr>
              <a:endParaRPr lang="en-US" sz="3000" kern="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400">
                <a:defRPr/>
              </a:pPr>
              <a:endParaRPr lang="en-US" kern="0" smtClean="0">
                <a:solidFill>
                  <a:sysClr val="windowText" lastClr="000000"/>
                </a:solidFill>
              </a:endParaRPr>
            </a:p>
          </p:txBody>
        </p:sp>
      </p:grpSp>
    </p:spTree>
    <p:extLst>
      <p:ext uri="{BB962C8B-B14F-4D97-AF65-F5344CB8AC3E}">
        <p14:creationId xmlns:p14="http://schemas.microsoft.com/office/powerpoint/2010/main" val="21024185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8300"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80" tIns="146304" rIns="182880" bIns="146304">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146676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4" y="1618318"/>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00511877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76068780"/>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31482058"/>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57119600"/>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28700222"/>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0902308"/>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88888719"/>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72668153"/>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31436039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89983699"/>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97199859"/>
      </p:ext>
    </p:extLst>
  </p:cSld>
  <p:clrMapOvr>
    <a:masterClrMapping/>
  </p:clrMapOvr>
  <p:transition>
    <p:fade/>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91044418"/>
      </p:ext>
    </p:extLst>
  </p:cSld>
  <p:clrMapOvr>
    <a:masterClrMapping/>
  </p:clrMapOvr>
  <p:transition>
    <p:fade/>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88383592"/>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8438748"/>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71059446"/>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0856929"/>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9822577"/>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42078880"/>
      </p:ext>
    </p:extLst>
  </p:cSld>
  <p:clrMapOvr>
    <a:masterClrMapping/>
  </p:clrMapOvr>
  <p:transition>
    <p:fade/>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85381274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2.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7.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3.xml"/><Relationship Id="rId13" Type="http://schemas.openxmlformats.org/officeDocument/2006/relationships/slideLayout" Target="../slideLayouts/slideLayout48.xml"/><Relationship Id="rId18" Type="http://schemas.openxmlformats.org/officeDocument/2006/relationships/slideLayout" Target="../slideLayouts/slideLayout53.xml"/><Relationship Id="rId3" Type="http://schemas.openxmlformats.org/officeDocument/2006/relationships/slideLayout" Target="../slideLayouts/slideLayout38.xml"/><Relationship Id="rId21" Type="http://schemas.openxmlformats.org/officeDocument/2006/relationships/slideLayout" Target="../slideLayouts/slideLayout56.xml"/><Relationship Id="rId7" Type="http://schemas.openxmlformats.org/officeDocument/2006/relationships/slideLayout" Target="../slideLayouts/slideLayout42.xml"/><Relationship Id="rId12" Type="http://schemas.openxmlformats.org/officeDocument/2006/relationships/slideLayout" Target="../slideLayouts/slideLayout47.xml"/><Relationship Id="rId17" Type="http://schemas.openxmlformats.org/officeDocument/2006/relationships/slideLayout" Target="../slideLayouts/slideLayout52.xml"/><Relationship Id="rId2" Type="http://schemas.openxmlformats.org/officeDocument/2006/relationships/slideLayout" Target="../slideLayouts/slideLayout37.xml"/><Relationship Id="rId16" Type="http://schemas.openxmlformats.org/officeDocument/2006/relationships/slideLayout" Target="../slideLayouts/slideLayout51.xml"/><Relationship Id="rId20" Type="http://schemas.openxmlformats.org/officeDocument/2006/relationships/slideLayout" Target="../slideLayouts/slideLayout55.xml"/><Relationship Id="rId1" Type="http://schemas.openxmlformats.org/officeDocument/2006/relationships/slideLayout" Target="../slideLayouts/slideLayout36.xml"/><Relationship Id="rId6" Type="http://schemas.openxmlformats.org/officeDocument/2006/relationships/slideLayout" Target="../slideLayouts/slideLayout41.xml"/><Relationship Id="rId11" Type="http://schemas.openxmlformats.org/officeDocument/2006/relationships/slideLayout" Target="../slideLayouts/slideLayout46.xml"/><Relationship Id="rId24" Type="http://schemas.openxmlformats.org/officeDocument/2006/relationships/image" Target="../media/image8.png"/><Relationship Id="rId5" Type="http://schemas.openxmlformats.org/officeDocument/2006/relationships/slideLayout" Target="../slideLayouts/slideLayout40.xml"/><Relationship Id="rId15" Type="http://schemas.openxmlformats.org/officeDocument/2006/relationships/slideLayout" Target="../slideLayouts/slideLayout50.xml"/><Relationship Id="rId23" Type="http://schemas.openxmlformats.org/officeDocument/2006/relationships/theme" Target="../theme/theme3.xml"/><Relationship Id="rId10" Type="http://schemas.openxmlformats.org/officeDocument/2006/relationships/slideLayout" Target="../slideLayouts/slideLayout45.xml"/><Relationship Id="rId19" Type="http://schemas.openxmlformats.org/officeDocument/2006/relationships/slideLayout" Target="../slideLayouts/slideLayout54.xml"/><Relationship Id="rId4" Type="http://schemas.openxmlformats.org/officeDocument/2006/relationships/slideLayout" Target="../slideLayouts/slideLayout39.xml"/><Relationship Id="rId9" Type="http://schemas.openxmlformats.org/officeDocument/2006/relationships/slideLayout" Target="../slideLayouts/slideLayout44.xml"/><Relationship Id="rId14" Type="http://schemas.openxmlformats.org/officeDocument/2006/relationships/slideLayout" Target="../slideLayouts/slideLayout49.xml"/><Relationship Id="rId22" Type="http://schemas.openxmlformats.org/officeDocument/2006/relationships/slideLayout" Target="../slideLayouts/slideLayout5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5.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image" Target="../media/image7.png"/><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theme" Target="../theme/theme4.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slideLayout" Target="../slideLayouts/slideLayout80.xml"/><Relationship Id="rId18" Type="http://schemas.openxmlformats.org/officeDocument/2006/relationships/slideLayout" Target="../slideLayouts/slideLayout85.xml"/><Relationship Id="rId3" Type="http://schemas.openxmlformats.org/officeDocument/2006/relationships/slideLayout" Target="../slideLayouts/slideLayout70.xml"/><Relationship Id="rId21" Type="http://schemas.openxmlformats.org/officeDocument/2006/relationships/slideLayout" Target="../slideLayouts/slideLayout88.xml"/><Relationship Id="rId7" Type="http://schemas.openxmlformats.org/officeDocument/2006/relationships/slideLayout" Target="../slideLayouts/slideLayout74.xml"/><Relationship Id="rId12" Type="http://schemas.openxmlformats.org/officeDocument/2006/relationships/slideLayout" Target="../slideLayouts/slideLayout79.xml"/><Relationship Id="rId17" Type="http://schemas.openxmlformats.org/officeDocument/2006/relationships/slideLayout" Target="../slideLayouts/slideLayout84.xml"/><Relationship Id="rId2" Type="http://schemas.openxmlformats.org/officeDocument/2006/relationships/slideLayout" Target="../slideLayouts/slideLayout69.xml"/><Relationship Id="rId16" Type="http://schemas.openxmlformats.org/officeDocument/2006/relationships/slideLayout" Target="../slideLayouts/slideLayout83.xml"/><Relationship Id="rId20" Type="http://schemas.openxmlformats.org/officeDocument/2006/relationships/slideLayout" Target="../slideLayouts/slideLayout87.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24" Type="http://schemas.openxmlformats.org/officeDocument/2006/relationships/image" Target="../media/image8.png"/><Relationship Id="rId5" Type="http://schemas.openxmlformats.org/officeDocument/2006/relationships/slideLayout" Target="../slideLayouts/slideLayout72.xml"/><Relationship Id="rId15" Type="http://schemas.openxmlformats.org/officeDocument/2006/relationships/slideLayout" Target="../slideLayouts/slideLayout82.xml"/><Relationship Id="rId23" Type="http://schemas.openxmlformats.org/officeDocument/2006/relationships/theme" Target="../theme/theme5.xml"/><Relationship Id="rId10" Type="http://schemas.openxmlformats.org/officeDocument/2006/relationships/slideLayout" Target="../slideLayouts/slideLayout77.xml"/><Relationship Id="rId19" Type="http://schemas.openxmlformats.org/officeDocument/2006/relationships/slideLayout" Target="../slideLayouts/slideLayout86.xml"/><Relationship Id="rId4" Type="http://schemas.openxmlformats.org/officeDocument/2006/relationships/slideLayout" Target="../slideLayouts/slideLayout71.xml"/><Relationship Id="rId9" Type="http://schemas.openxmlformats.org/officeDocument/2006/relationships/slideLayout" Target="../slideLayouts/slideLayout76.xml"/><Relationship Id="rId14" Type="http://schemas.openxmlformats.org/officeDocument/2006/relationships/slideLayout" Target="../slideLayouts/slideLayout81.xml"/><Relationship Id="rId22" Type="http://schemas.openxmlformats.org/officeDocument/2006/relationships/slideLayout" Target="../slideLayouts/slideLayout8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4">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6" r:id="rId1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32184417"/>
      </p:ext>
    </p:extLst>
  </p:cSld>
  <p:clrMap bg1="dk1" tx1="lt1" bg2="dk2" tx2="lt2" accent1="accent1" accent2="accent2" accent3="accent3" accent4="accent4" accent5="accent5" accent6="accent6" hlink="hlink" folHlink="folHlink"/>
  <p:sldLayoutIdLst>
    <p:sldLayoutId id="2147484208" r:id="rId1"/>
    <p:sldLayoutId id="2147484209" r:id="rId2"/>
    <p:sldLayoutId id="2147484210" r:id="rId3"/>
    <p:sldLayoutId id="2147484211" r:id="rId4"/>
    <p:sldLayoutId id="2147484212" r:id="rId5"/>
    <p:sldLayoutId id="2147484213" r:id="rId6"/>
    <p:sldLayoutId id="2147484214" r:id="rId7"/>
    <p:sldLayoutId id="2147484215" r:id="rId8"/>
    <p:sldLayoutId id="2147484216" r:id="rId9"/>
    <p:sldLayoutId id="2147484217" r:id="rId10"/>
    <p:sldLayoutId id="2147484218" r:id="rId11"/>
    <p:sldLayoutId id="2147484219" r:id="rId12"/>
    <p:sldLayoutId id="2147484220" r:id="rId13"/>
    <p:sldLayoutId id="2147484221" r:id="rId14"/>
    <p:sldLayoutId id="2147484222" r:id="rId15"/>
    <p:sldLayoutId id="2147484223" r:id="rId16"/>
    <p:sldLayoutId id="2147484224" r:id="rId17"/>
    <p:sldLayoutId id="2147484225" r:id="rId18"/>
    <p:sldLayoutId id="2147484226" r:id="rId19"/>
    <p:sldLayoutId id="2147484227" r:id="rId20"/>
    <p:sldLayoutId id="2147484228" r:id="rId21"/>
    <p:sldLayoutId id="2147484229" r:id="rId22"/>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76016146"/>
      </p:ext>
    </p:extLst>
  </p:cSld>
  <p:clrMap bg1="lt1" tx1="dk1" bg2="lt2" tx2="dk2" accent1="accent1" accent2="accent2" accent3="accent3" accent4="accent4" accent5="accent5" accent6="accent6" hlink="hlink" folHlink="folHlink"/>
  <p:sldLayoutIdLst>
    <p:sldLayoutId id="2147484231" r:id="rId1"/>
    <p:sldLayoutId id="2147484232" r:id="rId2"/>
    <p:sldLayoutId id="2147484233" r:id="rId3"/>
    <p:sldLayoutId id="2147484234" r:id="rId4"/>
    <p:sldLayoutId id="2147484235" r:id="rId5"/>
    <p:sldLayoutId id="2147484236" r:id="rId6"/>
    <p:sldLayoutId id="2147484237" r:id="rId7"/>
    <p:sldLayoutId id="2147484238" r:id="rId8"/>
    <p:sldLayoutId id="2147484239" r:id="rId9"/>
    <p:sldLayoutId id="214748424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17166058"/>
      </p:ext>
    </p:extLst>
  </p:cSld>
  <p:clrMap bg1="dk1" tx1="lt1" bg2="dk2" tx2="lt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52" r:id="rId11"/>
    <p:sldLayoutId id="2147484253" r:id="rId12"/>
    <p:sldLayoutId id="2147484254" r:id="rId13"/>
    <p:sldLayoutId id="2147484255" r:id="rId14"/>
    <p:sldLayoutId id="2147484256" r:id="rId15"/>
    <p:sldLayoutId id="2147484257" r:id="rId16"/>
    <p:sldLayoutId id="2147484258" r:id="rId17"/>
    <p:sldLayoutId id="2147484259" r:id="rId18"/>
    <p:sldLayoutId id="2147484260" r:id="rId19"/>
    <p:sldLayoutId id="2147484261" r:id="rId20"/>
    <p:sldLayoutId id="2147484262" r:id="rId21"/>
    <p:sldLayoutId id="2147484263"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1.xml"/><Relationship Id="rId1" Type="http://schemas.openxmlformats.org/officeDocument/2006/relationships/slideLayout" Target="../slideLayouts/slideLayout2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2.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2.xml"/><Relationship Id="rId1" Type="http://schemas.openxmlformats.org/officeDocument/2006/relationships/slideLayout" Target="../slideLayouts/slideLayout3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32.xml"/></Relationships>
</file>

<file path=ppt/slides/_rels/slide14.xml.rels><?xml version="1.0" encoding="UTF-8" standalone="yes"?>
<Relationships xmlns="http://schemas.openxmlformats.org/package/2006/relationships"><Relationship Id="rId8" Type="http://schemas.openxmlformats.org/officeDocument/2006/relationships/diagramData" Target="../diagrams/data4.xml"/><Relationship Id="rId3" Type="http://schemas.openxmlformats.org/officeDocument/2006/relationships/diagramData" Target="../diagrams/data3.xml"/><Relationship Id="rId7" Type="http://schemas.microsoft.com/office/2007/relationships/diagramDrawing" Target="../diagrams/drawing3.xml"/><Relationship Id="rId12" Type="http://schemas.microsoft.com/office/2007/relationships/diagramDrawing" Target="../diagrams/drawing4.xml"/><Relationship Id="rId2" Type="http://schemas.openxmlformats.org/officeDocument/2006/relationships/notesSlide" Target="../notesSlides/notesSlide14.xml"/><Relationship Id="rId1" Type="http://schemas.openxmlformats.org/officeDocument/2006/relationships/slideLayout" Target="../slideLayouts/slideLayout32.xml"/><Relationship Id="rId6" Type="http://schemas.openxmlformats.org/officeDocument/2006/relationships/diagramColors" Target="../diagrams/colors3.xml"/><Relationship Id="rId11" Type="http://schemas.openxmlformats.org/officeDocument/2006/relationships/diagramColors" Target="../diagrams/colors4.xml"/><Relationship Id="rId5" Type="http://schemas.openxmlformats.org/officeDocument/2006/relationships/diagramQuickStyle" Target="../diagrams/quickStyle3.xml"/><Relationship Id="rId10" Type="http://schemas.openxmlformats.org/officeDocument/2006/relationships/diagramQuickStyle" Target="../diagrams/quickStyle4.xml"/><Relationship Id="rId4" Type="http://schemas.openxmlformats.org/officeDocument/2006/relationships/diagramLayout" Target="../diagrams/layout3.xml"/><Relationship Id="rId9" Type="http://schemas.openxmlformats.org/officeDocument/2006/relationships/diagramLayout" Target="../diagrams/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32.xml"/><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2.xml"/></Relationships>
</file>

<file path=ppt/slides/_rels/slide19.xml.rels><?xml version="1.0" encoding="UTF-8" standalone="yes"?>
<Relationships xmlns="http://schemas.openxmlformats.org/package/2006/relationships"><Relationship Id="rId8" Type="http://schemas.openxmlformats.org/officeDocument/2006/relationships/image" Target="../media/image29.WMF"/><Relationship Id="rId13" Type="http://schemas.openxmlformats.org/officeDocument/2006/relationships/image" Target="../media/image34.JPG"/><Relationship Id="rId3" Type="http://schemas.openxmlformats.org/officeDocument/2006/relationships/image" Target="../media/image24.WMF"/><Relationship Id="rId7" Type="http://schemas.openxmlformats.org/officeDocument/2006/relationships/image" Target="../media/image28.JPG"/><Relationship Id="rId12" Type="http://schemas.openxmlformats.org/officeDocument/2006/relationships/image" Target="../media/image33.JPG"/><Relationship Id="rId2" Type="http://schemas.openxmlformats.org/officeDocument/2006/relationships/notesSlide" Target="../notesSlides/notesSlide19.xml"/><Relationship Id="rId1" Type="http://schemas.openxmlformats.org/officeDocument/2006/relationships/slideLayout" Target="../slideLayouts/slideLayout26.xml"/><Relationship Id="rId6" Type="http://schemas.openxmlformats.org/officeDocument/2006/relationships/image" Target="../media/image27.jpg"/><Relationship Id="rId11" Type="http://schemas.openxmlformats.org/officeDocument/2006/relationships/image" Target="../media/image32.PNG"/><Relationship Id="rId5" Type="http://schemas.openxmlformats.org/officeDocument/2006/relationships/image" Target="../media/image26.jpg"/><Relationship Id="rId15" Type="http://schemas.openxmlformats.org/officeDocument/2006/relationships/image" Target="../media/image36.JPG"/><Relationship Id="rId10" Type="http://schemas.openxmlformats.org/officeDocument/2006/relationships/image" Target="../media/image31.WMF"/><Relationship Id="rId4" Type="http://schemas.openxmlformats.org/officeDocument/2006/relationships/image" Target="../media/image25.jpg"/><Relationship Id="rId9" Type="http://schemas.openxmlformats.org/officeDocument/2006/relationships/image" Target="../media/image30.JPG"/><Relationship Id="rId14" Type="http://schemas.openxmlformats.org/officeDocument/2006/relationships/image" Target="../media/image35.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8.xml"/></Relationships>
</file>

<file path=ppt/slides/_rels/slide20.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0.xml"/><Relationship Id="rId1" Type="http://schemas.openxmlformats.org/officeDocument/2006/relationships/slideLayout" Target="../slideLayouts/slideLayout3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5.xml"/><Relationship Id="rId1" Type="http://schemas.openxmlformats.org/officeDocument/2006/relationships/slideLayout" Target="../slideLayouts/slideLayout26.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8.xml"/><Relationship Id="rId1" Type="http://schemas.openxmlformats.org/officeDocument/2006/relationships/slideLayout" Target="../slideLayouts/slideLayout26.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xml"/><Relationship Id="rId1" Type="http://schemas.openxmlformats.org/officeDocument/2006/relationships/slideLayout" Target="../slideLayouts/slideLayout4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9.xml"/><Relationship Id="rId1" Type="http://schemas.openxmlformats.org/officeDocument/2006/relationships/slideLayout" Target="../slideLayouts/slideLayout26.xml"/><Relationship Id="rId4" Type="http://schemas.openxmlformats.org/officeDocument/2006/relationships/image" Target="../media/image45.GIF"/></Relationships>
</file>

<file path=ppt/slides/_rels/slide31.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30.xml"/><Relationship Id="rId1" Type="http://schemas.openxmlformats.org/officeDocument/2006/relationships/slideLayout" Target="../slideLayouts/slideLayout26.xml"/><Relationship Id="rId4" Type="http://schemas.openxmlformats.org/officeDocument/2006/relationships/image" Target="../media/image46.jpeg"/></Relationships>
</file>

<file path=ppt/slides/_rels/slide32.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1.xml"/><Relationship Id="rId1" Type="http://schemas.openxmlformats.org/officeDocument/2006/relationships/slideLayout" Target="../slideLayouts/slideLayout26.xml"/></Relationships>
</file>

<file path=ppt/slides/_rels/slide33.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2.xml"/><Relationship Id="rId1" Type="http://schemas.openxmlformats.org/officeDocument/2006/relationships/slideLayout" Target="../slideLayouts/slideLayout26.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6.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6.xml"/></Relationships>
</file>

<file path=ppt/slides/_rels/slide36.xml.rels><?xml version="1.0" encoding="UTF-8" standalone="yes"?>
<Relationships xmlns="http://schemas.openxmlformats.org/package/2006/relationships"><Relationship Id="rId3" Type="http://schemas.openxmlformats.org/officeDocument/2006/relationships/image" Target="../media/image48.jp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7.xml"/></Relationships>
</file>

<file path=ppt/slides/_rels/slide38.xml.rels><?xml version="1.0" encoding="UTF-8" standalone="yes"?>
<Relationships xmlns="http://schemas.openxmlformats.org/package/2006/relationships"><Relationship Id="rId2" Type="http://schemas.openxmlformats.org/officeDocument/2006/relationships/image" Target="../media/image49.jp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7.xml"/></Relationships>
</file>

<file path=ppt/slides/_rels/slide4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39.xml"/><Relationship Id="rId1" Type="http://schemas.openxmlformats.org/officeDocument/2006/relationships/slideLayout" Target="../slideLayouts/slideLayout43.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42.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myspc.sharepointconference.com/" TargetMode="External"/><Relationship Id="rId1" Type="http://schemas.openxmlformats.org/officeDocument/2006/relationships/slideLayout" Target="../slideLayouts/slideLayout67.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40.xml"/><Relationship Id="rId1" Type="http://schemas.openxmlformats.org/officeDocument/2006/relationships/slideLayout" Target="../slideLayouts/slideLayout52.xml"/></Relationships>
</file>

<file path=ppt/slides/_rels/slide5.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5.xml"/><Relationship Id="rId1" Type="http://schemas.openxmlformats.org/officeDocument/2006/relationships/slideLayout" Target="../slideLayouts/slideLayout24.xml"/><Relationship Id="rId4" Type="http://schemas.openxmlformats.org/officeDocument/2006/relationships/image" Target="../media/image14.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5.xml"/><Relationship Id="rId5" Type="http://schemas.openxmlformats.org/officeDocument/2006/relationships/image" Target="../media/image18.JP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bwMode="auto">
          <a:xfrm>
            <a:off x="3289779" y="2143225"/>
            <a:ext cx="2956022" cy="2275396"/>
          </a:xfrm>
          <a:prstGeom prst="rect">
            <a:avLst/>
          </a:prstGeom>
          <a:solidFill>
            <a:srgbClr val="BA141A">
              <a:alpha val="3607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It goes out</a:t>
            </a:r>
            <a:endParaRPr lang="en-US" sz="2800" dirty="0"/>
          </a:p>
          <a:p>
            <a:pPr defTabSz="932381" fontAlgn="base">
              <a:spcBef>
                <a:spcPct val="0"/>
              </a:spcBef>
              <a:spcAft>
                <a:spcPct val="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9" name="Rectangle 28"/>
          <p:cNvSpPr/>
          <p:nvPr/>
        </p:nvSpPr>
        <p:spPr bwMode="auto">
          <a:xfrm>
            <a:off x="3287344" y="2151189"/>
            <a:ext cx="2956022" cy="227539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It goes out</a:t>
            </a:r>
            <a:endParaRPr lang="en-US" sz="2800" dirty="0"/>
          </a:p>
          <a:p>
            <a:pPr defTabSz="932381" fontAlgn="base">
              <a:spcBef>
                <a:spcPct val="0"/>
              </a:spcBef>
              <a:spcAft>
                <a:spcPct val="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We all have information</a:t>
            </a:r>
            <a:endParaRPr lang="en-US" dirty="0"/>
          </a:p>
        </p:txBody>
      </p:sp>
      <p:sp>
        <p:nvSpPr>
          <p:cNvPr id="9" name="TextBox 8"/>
          <p:cNvSpPr txBox="1"/>
          <p:nvPr/>
        </p:nvSpPr>
        <p:spPr>
          <a:xfrm>
            <a:off x="10715293" y="1438708"/>
            <a:ext cx="439836" cy="767200"/>
          </a:xfrm>
          <a:prstGeom prst="rect">
            <a:avLst/>
          </a:prstGeom>
          <a:noFill/>
        </p:spPr>
        <p:txBody>
          <a:bodyPr wrap="none" lIns="91431" tIns="45716" rIns="91431" bIns="45716" rtlCol="0">
            <a:spAutoFit/>
          </a:bodyPr>
          <a:lstStyle/>
          <a:p>
            <a:r>
              <a:rPr lang="en-US" sz="4400" dirty="0"/>
              <a:t>z</a:t>
            </a:r>
          </a:p>
        </p:txBody>
      </p:sp>
      <p:sp>
        <p:nvSpPr>
          <p:cNvPr id="10" name="TextBox 9"/>
          <p:cNvSpPr txBox="1"/>
          <p:nvPr/>
        </p:nvSpPr>
        <p:spPr>
          <a:xfrm>
            <a:off x="10925431" y="1064613"/>
            <a:ext cx="439836" cy="767200"/>
          </a:xfrm>
          <a:prstGeom prst="rect">
            <a:avLst/>
          </a:prstGeom>
          <a:noFill/>
        </p:spPr>
        <p:txBody>
          <a:bodyPr wrap="none" lIns="91431" tIns="45716" rIns="91431" bIns="45716" rtlCol="0">
            <a:spAutoFit/>
          </a:bodyPr>
          <a:lstStyle/>
          <a:p>
            <a:r>
              <a:rPr lang="en-US" sz="4400" dirty="0"/>
              <a:t>z</a:t>
            </a:r>
          </a:p>
        </p:txBody>
      </p:sp>
      <p:sp>
        <p:nvSpPr>
          <p:cNvPr id="11" name="TextBox 10"/>
          <p:cNvSpPr txBox="1"/>
          <p:nvPr/>
        </p:nvSpPr>
        <p:spPr>
          <a:xfrm>
            <a:off x="11264081" y="797993"/>
            <a:ext cx="439836" cy="767200"/>
          </a:xfrm>
          <a:prstGeom prst="rect">
            <a:avLst/>
          </a:prstGeom>
          <a:noFill/>
        </p:spPr>
        <p:txBody>
          <a:bodyPr wrap="none" lIns="91431" tIns="45716" rIns="91431" bIns="45716" rtlCol="0">
            <a:spAutoFit/>
          </a:bodyPr>
          <a:lstStyle/>
          <a:p>
            <a:r>
              <a:rPr lang="en-US" sz="4400" dirty="0"/>
              <a:t>z</a:t>
            </a:r>
          </a:p>
        </p:txBody>
      </p:sp>
      <p:sp>
        <p:nvSpPr>
          <p:cNvPr id="12" name="TextBox 11"/>
          <p:cNvSpPr txBox="1"/>
          <p:nvPr/>
        </p:nvSpPr>
        <p:spPr>
          <a:xfrm>
            <a:off x="10905529" y="435736"/>
            <a:ext cx="439836" cy="767200"/>
          </a:xfrm>
          <a:prstGeom prst="rect">
            <a:avLst/>
          </a:prstGeom>
          <a:noFill/>
        </p:spPr>
        <p:txBody>
          <a:bodyPr wrap="none" lIns="91431" tIns="45716" rIns="91431" bIns="45716" rtlCol="0">
            <a:spAutoFit/>
          </a:bodyPr>
          <a:lstStyle/>
          <a:p>
            <a:r>
              <a:rPr lang="en-US" sz="4400" dirty="0"/>
              <a:t>z</a:t>
            </a:r>
          </a:p>
        </p:txBody>
      </p:sp>
      <p:sp>
        <p:nvSpPr>
          <p:cNvPr id="13" name="TextBox 12"/>
          <p:cNvSpPr txBox="1"/>
          <p:nvPr/>
        </p:nvSpPr>
        <p:spPr>
          <a:xfrm>
            <a:off x="10547690" y="161813"/>
            <a:ext cx="439836" cy="767200"/>
          </a:xfrm>
          <a:prstGeom prst="rect">
            <a:avLst/>
          </a:prstGeom>
          <a:noFill/>
        </p:spPr>
        <p:txBody>
          <a:bodyPr wrap="none" lIns="91431" tIns="45716" rIns="91431" bIns="45716" rtlCol="0">
            <a:spAutoFit/>
          </a:bodyPr>
          <a:lstStyle/>
          <a:p>
            <a:r>
              <a:rPr lang="en-US" sz="4400" dirty="0"/>
              <a:t>z</a:t>
            </a:r>
          </a:p>
        </p:txBody>
      </p:sp>
      <p:sp>
        <p:nvSpPr>
          <p:cNvPr id="14" name="TextBox 13"/>
          <p:cNvSpPr txBox="1"/>
          <p:nvPr/>
        </p:nvSpPr>
        <p:spPr>
          <a:xfrm>
            <a:off x="10240924" y="-141302"/>
            <a:ext cx="439836" cy="767200"/>
          </a:xfrm>
          <a:prstGeom prst="rect">
            <a:avLst/>
          </a:prstGeom>
          <a:noFill/>
        </p:spPr>
        <p:txBody>
          <a:bodyPr wrap="none" lIns="91431" tIns="45716" rIns="91431" bIns="45716" rtlCol="0">
            <a:spAutoFit/>
          </a:bodyPr>
          <a:lstStyle/>
          <a:p>
            <a:r>
              <a:rPr lang="en-US" sz="4400" dirty="0"/>
              <a:t>z</a:t>
            </a:r>
          </a:p>
        </p:txBody>
      </p:sp>
      <p:sp>
        <p:nvSpPr>
          <p:cNvPr id="16" name="TextBox 15"/>
          <p:cNvSpPr txBox="1"/>
          <p:nvPr/>
        </p:nvSpPr>
        <p:spPr>
          <a:xfrm>
            <a:off x="10724262" y="1447676"/>
            <a:ext cx="439836" cy="767200"/>
          </a:xfrm>
          <a:prstGeom prst="rect">
            <a:avLst/>
          </a:prstGeom>
          <a:noFill/>
        </p:spPr>
        <p:txBody>
          <a:bodyPr wrap="none" lIns="91431" tIns="45716" rIns="91431" bIns="45716" rtlCol="0">
            <a:spAutoFit/>
          </a:bodyPr>
          <a:lstStyle/>
          <a:p>
            <a:r>
              <a:rPr lang="en-US" sz="4400" dirty="0"/>
              <a:t>z</a:t>
            </a:r>
          </a:p>
        </p:txBody>
      </p:sp>
      <p:sp>
        <p:nvSpPr>
          <p:cNvPr id="17" name="TextBox 16"/>
          <p:cNvSpPr txBox="1"/>
          <p:nvPr/>
        </p:nvSpPr>
        <p:spPr>
          <a:xfrm>
            <a:off x="10934398" y="1073581"/>
            <a:ext cx="439836" cy="767200"/>
          </a:xfrm>
          <a:prstGeom prst="rect">
            <a:avLst/>
          </a:prstGeom>
          <a:noFill/>
        </p:spPr>
        <p:txBody>
          <a:bodyPr wrap="none" lIns="91431" tIns="45716" rIns="91431" bIns="45716" rtlCol="0">
            <a:spAutoFit/>
          </a:bodyPr>
          <a:lstStyle/>
          <a:p>
            <a:r>
              <a:rPr lang="en-US" sz="4400" dirty="0"/>
              <a:t>z</a:t>
            </a:r>
          </a:p>
        </p:txBody>
      </p:sp>
      <p:sp>
        <p:nvSpPr>
          <p:cNvPr id="18" name="TextBox 17"/>
          <p:cNvSpPr txBox="1"/>
          <p:nvPr/>
        </p:nvSpPr>
        <p:spPr>
          <a:xfrm>
            <a:off x="11273049" y="806961"/>
            <a:ext cx="439836" cy="767200"/>
          </a:xfrm>
          <a:prstGeom prst="rect">
            <a:avLst/>
          </a:prstGeom>
          <a:noFill/>
        </p:spPr>
        <p:txBody>
          <a:bodyPr wrap="none" lIns="91431" tIns="45716" rIns="91431" bIns="45716" rtlCol="0">
            <a:spAutoFit/>
          </a:bodyPr>
          <a:lstStyle/>
          <a:p>
            <a:r>
              <a:rPr lang="en-US" sz="4400" dirty="0"/>
              <a:t>z</a:t>
            </a:r>
          </a:p>
        </p:txBody>
      </p:sp>
      <p:sp>
        <p:nvSpPr>
          <p:cNvPr id="19" name="TextBox 18"/>
          <p:cNvSpPr txBox="1"/>
          <p:nvPr/>
        </p:nvSpPr>
        <p:spPr>
          <a:xfrm>
            <a:off x="10914497" y="444705"/>
            <a:ext cx="439836" cy="767200"/>
          </a:xfrm>
          <a:prstGeom prst="rect">
            <a:avLst/>
          </a:prstGeom>
          <a:noFill/>
        </p:spPr>
        <p:txBody>
          <a:bodyPr wrap="none" lIns="91431" tIns="45716" rIns="91431" bIns="45716" rtlCol="0">
            <a:spAutoFit/>
          </a:bodyPr>
          <a:lstStyle/>
          <a:p>
            <a:r>
              <a:rPr lang="en-US" sz="4400" dirty="0"/>
              <a:t>z</a:t>
            </a:r>
          </a:p>
        </p:txBody>
      </p:sp>
      <p:sp>
        <p:nvSpPr>
          <p:cNvPr id="20" name="TextBox 19"/>
          <p:cNvSpPr txBox="1"/>
          <p:nvPr/>
        </p:nvSpPr>
        <p:spPr>
          <a:xfrm>
            <a:off x="10556657" y="170781"/>
            <a:ext cx="439836" cy="767200"/>
          </a:xfrm>
          <a:prstGeom prst="rect">
            <a:avLst/>
          </a:prstGeom>
          <a:noFill/>
        </p:spPr>
        <p:txBody>
          <a:bodyPr wrap="none" lIns="91431" tIns="45716" rIns="91431" bIns="45716" rtlCol="0">
            <a:spAutoFit/>
          </a:bodyPr>
          <a:lstStyle/>
          <a:p>
            <a:r>
              <a:rPr lang="en-US" sz="4400" dirty="0"/>
              <a:t>z</a:t>
            </a:r>
          </a:p>
        </p:txBody>
      </p:sp>
      <p:sp>
        <p:nvSpPr>
          <p:cNvPr id="21" name="TextBox 20"/>
          <p:cNvSpPr txBox="1"/>
          <p:nvPr/>
        </p:nvSpPr>
        <p:spPr>
          <a:xfrm>
            <a:off x="10249892" y="-132334"/>
            <a:ext cx="439836" cy="767200"/>
          </a:xfrm>
          <a:prstGeom prst="rect">
            <a:avLst/>
          </a:prstGeom>
          <a:noFill/>
        </p:spPr>
        <p:txBody>
          <a:bodyPr wrap="none" lIns="91431" tIns="45716" rIns="91431" bIns="45716" rtlCol="0">
            <a:spAutoFit/>
          </a:bodyPr>
          <a:lstStyle/>
          <a:p>
            <a:r>
              <a:rPr lang="en-US" sz="4400" dirty="0"/>
              <a:t>z</a:t>
            </a:r>
          </a:p>
        </p:txBody>
      </p:sp>
      <p:sp>
        <p:nvSpPr>
          <p:cNvPr id="25" name="Rectangle 24"/>
          <p:cNvSpPr/>
          <p:nvPr/>
        </p:nvSpPr>
        <p:spPr bwMode="auto">
          <a:xfrm>
            <a:off x="293753" y="2147882"/>
            <a:ext cx="2951812" cy="227282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It comes in</a:t>
            </a:r>
          </a:p>
        </p:txBody>
      </p:sp>
      <p:sp>
        <p:nvSpPr>
          <p:cNvPr id="27" name="Rectangle 26"/>
          <p:cNvSpPr/>
          <p:nvPr/>
        </p:nvSpPr>
        <p:spPr bwMode="auto">
          <a:xfrm>
            <a:off x="6290015" y="2151189"/>
            <a:ext cx="2971014" cy="227100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It grows</a:t>
            </a:r>
          </a:p>
        </p:txBody>
      </p:sp>
      <p:sp>
        <p:nvSpPr>
          <p:cNvPr id="28" name="Rectangle 27"/>
          <p:cNvSpPr/>
          <p:nvPr/>
        </p:nvSpPr>
        <p:spPr bwMode="auto">
          <a:xfrm>
            <a:off x="9305244" y="2132814"/>
            <a:ext cx="2971014" cy="227100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It rests</a:t>
            </a:r>
          </a:p>
        </p:txBody>
      </p:sp>
      <p:sp>
        <p:nvSpPr>
          <p:cNvPr id="23" name="Cloud 22"/>
          <p:cNvSpPr/>
          <p:nvPr/>
        </p:nvSpPr>
        <p:spPr>
          <a:xfrm>
            <a:off x="1852106" y="2999509"/>
            <a:ext cx="1388590" cy="960188"/>
          </a:xfrm>
          <a:prstGeom prst="cloud">
            <a:avLst/>
          </a:prstGeom>
        </p:spPr>
        <p:style>
          <a:lnRef idx="2">
            <a:schemeClr val="accent6"/>
          </a:lnRef>
          <a:fillRef idx="1">
            <a:schemeClr val="lt1"/>
          </a:fillRef>
          <a:effectRef idx="0">
            <a:schemeClr val="accent6"/>
          </a:effectRef>
          <a:fontRef idx="minor">
            <a:schemeClr val="dk1"/>
          </a:fontRef>
        </p:style>
        <p:txBody>
          <a:bodyPr lIns="91431" tIns="45716" rIns="91431" bIns="45716" rtlCol="0" anchor="ctr"/>
          <a:lstStyle/>
          <a:p>
            <a:pPr algn="ctr"/>
            <a:endParaRPr lang="en-US" dirty="0"/>
          </a:p>
        </p:txBody>
      </p:sp>
      <p:sp>
        <p:nvSpPr>
          <p:cNvPr id="30" name="TextBox 29"/>
          <p:cNvSpPr txBox="1"/>
          <p:nvPr/>
        </p:nvSpPr>
        <p:spPr>
          <a:xfrm>
            <a:off x="10707494" y="1447009"/>
            <a:ext cx="439836" cy="767200"/>
          </a:xfrm>
          <a:prstGeom prst="rect">
            <a:avLst/>
          </a:prstGeom>
          <a:noFill/>
        </p:spPr>
        <p:txBody>
          <a:bodyPr wrap="none" lIns="91431" tIns="45716" rIns="91431" bIns="45716" rtlCol="0">
            <a:spAutoFit/>
          </a:bodyPr>
          <a:lstStyle/>
          <a:p>
            <a:r>
              <a:rPr lang="en-US" sz="4400" dirty="0"/>
              <a:t>z</a:t>
            </a:r>
          </a:p>
        </p:txBody>
      </p:sp>
      <p:sp>
        <p:nvSpPr>
          <p:cNvPr id="31" name="TextBox 30"/>
          <p:cNvSpPr txBox="1"/>
          <p:nvPr/>
        </p:nvSpPr>
        <p:spPr>
          <a:xfrm>
            <a:off x="10917631" y="1072914"/>
            <a:ext cx="439836" cy="767200"/>
          </a:xfrm>
          <a:prstGeom prst="rect">
            <a:avLst/>
          </a:prstGeom>
          <a:noFill/>
        </p:spPr>
        <p:txBody>
          <a:bodyPr wrap="none" lIns="91431" tIns="45716" rIns="91431" bIns="45716" rtlCol="0">
            <a:spAutoFit/>
          </a:bodyPr>
          <a:lstStyle/>
          <a:p>
            <a:r>
              <a:rPr lang="en-US" sz="4400" dirty="0"/>
              <a:t>z</a:t>
            </a:r>
          </a:p>
        </p:txBody>
      </p:sp>
      <p:sp>
        <p:nvSpPr>
          <p:cNvPr id="32" name="TextBox 31"/>
          <p:cNvSpPr txBox="1"/>
          <p:nvPr/>
        </p:nvSpPr>
        <p:spPr>
          <a:xfrm>
            <a:off x="11256282" y="806294"/>
            <a:ext cx="439836" cy="767200"/>
          </a:xfrm>
          <a:prstGeom prst="rect">
            <a:avLst/>
          </a:prstGeom>
          <a:noFill/>
        </p:spPr>
        <p:txBody>
          <a:bodyPr wrap="none" lIns="91431" tIns="45716" rIns="91431" bIns="45716" rtlCol="0">
            <a:spAutoFit/>
          </a:bodyPr>
          <a:lstStyle/>
          <a:p>
            <a:r>
              <a:rPr lang="en-US" sz="4400" dirty="0"/>
              <a:t>z</a:t>
            </a:r>
          </a:p>
        </p:txBody>
      </p:sp>
      <p:sp>
        <p:nvSpPr>
          <p:cNvPr id="33" name="TextBox 32"/>
          <p:cNvSpPr txBox="1"/>
          <p:nvPr/>
        </p:nvSpPr>
        <p:spPr>
          <a:xfrm>
            <a:off x="10897730" y="444038"/>
            <a:ext cx="439836" cy="767200"/>
          </a:xfrm>
          <a:prstGeom prst="rect">
            <a:avLst/>
          </a:prstGeom>
          <a:noFill/>
        </p:spPr>
        <p:txBody>
          <a:bodyPr wrap="none" lIns="91431" tIns="45716" rIns="91431" bIns="45716" rtlCol="0">
            <a:spAutoFit/>
          </a:bodyPr>
          <a:lstStyle/>
          <a:p>
            <a:r>
              <a:rPr lang="en-US" sz="4400" dirty="0"/>
              <a:t>z</a:t>
            </a:r>
          </a:p>
        </p:txBody>
      </p:sp>
      <p:sp>
        <p:nvSpPr>
          <p:cNvPr id="34" name="TextBox 33"/>
          <p:cNvSpPr txBox="1"/>
          <p:nvPr/>
        </p:nvSpPr>
        <p:spPr>
          <a:xfrm>
            <a:off x="10539890" y="170114"/>
            <a:ext cx="439836" cy="767200"/>
          </a:xfrm>
          <a:prstGeom prst="rect">
            <a:avLst/>
          </a:prstGeom>
          <a:noFill/>
        </p:spPr>
        <p:txBody>
          <a:bodyPr wrap="none" lIns="91431" tIns="45716" rIns="91431" bIns="45716" rtlCol="0">
            <a:spAutoFit/>
          </a:bodyPr>
          <a:lstStyle/>
          <a:p>
            <a:r>
              <a:rPr lang="en-US" sz="4400" dirty="0"/>
              <a:t>z</a:t>
            </a:r>
          </a:p>
        </p:txBody>
      </p:sp>
      <p:sp>
        <p:nvSpPr>
          <p:cNvPr id="35" name="TextBox 34"/>
          <p:cNvSpPr txBox="1"/>
          <p:nvPr/>
        </p:nvSpPr>
        <p:spPr>
          <a:xfrm>
            <a:off x="10233126" y="-133001"/>
            <a:ext cx="439836" cy="767200"/>
          </a:xfrm>
          <a:prstGeom prst="rect">
            <a:avLst/>
          </a:prstGeom>
          <a:noFill/>
        </p:spPr>
        <p:txBody>
          <a:bodyPr wrap="none" lIns="91431" tIns="45716" rIns="91431" bIns="45716" rtlCol="0">
            <a:spAutoFit/>
          </a:bodyPr>
          <a:lstStyle/>
          <a:p>
            <a:r>
              <a:rPr lang="en-US" sz="4400" dirty="0"/>
              <a:t>z</a:t>
            </a:r>
          </a:p>
        </p:txBody>
      </p:sp>
    </p:spTree>
    <p:extLst>
      <p:ext uri="{BB962C8B-B14F-4D97-AF65-F5344CB8AC3E}">
        <p14:creationId xmlns:p14="http://schemas.microsoft.com/office/powerpoint/2010/main" val="228673811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1" nodeType="click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6"/>
                                        </p:tgtEl>
                                        <p:attrNameLst>
                                          <p:attrName>style.visibility</p:attrName>
                                        </p:attrNameLst>
                                      </p:cBhvr>
                                      <p:to>
                                        <p:strVal val="visible"/>
                                      </p:to>
                                    </p:set>
                                  </p:childTnLst>
                                </p:cTn>
                              </p:par>
                            </p:childTnLst>
                          </p:cTn>
                        </p:par>
                        <p:par>
                          <p:cTn id="15" fill="hold">
                            <p:stCondLst>
                              <p:cond delay="0"/>
                            </p:stCondLst>
                            <p:childTnLst>
                              <p:par>
                                <p:cTn id="16" presetID="2" presetClass="exit" presetSubtype="2" fill="hold" grpId="0" nodeType="afterEffect">
                                  <p:stCondLst>
                                    <p:cond delay="500"/>
                                  </p:stCondLst>
                                  <p:childTnLst>
                                    <p:anim calcmode="lin" valueType="num">
                                      <p:cBhvr additive="base">
                                        <p:cTn id="17" dur="500"/>
                                        <p:tgtEl>
                                          <p:spTgt spid="29"/>
                                        </p:tgtEl>
                                        <p:attrNameLst>
                                          <p:attrName>ppt_x</p:attrName>
                                        </p:attrNameLst>
                                      </p:cBhvr>
                                      <p:tavLst>
                                        <p:tav tm="0">
                                          <p:val>
                                            <p:strVal val="ppt_x"/>
                                          </p:val>
                                        </p:tav>
                                        <p:tav tm="100000">
                                          <p:val>
                                            <p:strVal val="1+ppt_w/2"/>
                                          </p:val>
                                        </p:tav>
                                      </p:tavLst>
                                    </p:anim>
                                    <p:anim calcmode="lin" valueType="num">
                                      <p:cBhvr additive="base">
                                        <p:cTn id="18" dur="500"/>
                                        <p:tgtEl>
                                          <p:spTgt spid="29"/>
                                        </p:tgtEl>
                                        <p:attrNameLst>
                                          <p:attrName>ppt_y</p:attrName>
                                        </p:attrNameLst>
                                      </p:cBhvr>
                                      <p:tavLst>
                                        <p:tav tm="0">
                                          <p:val>
                                            <p:strVal val="ppt_y"/>
                                          </p:val>
                                        </p:tav>
                                        <p:tav tm="100000">
                                          <p:val>
                                            <p:strVal val="ppt_y"/>
                                          </p:val>
                                        </p:tav>
                                      </p:tavLst>
                                    </p:anim>
                                    <p:set>
                                      <p:cBhvr>
                                        <p:cTn id="19" dur="1" fill="hold">
                                          <p:stCondLst>
                                            <p:cond delay="499"/>
                                          </p:stCondLst>
                                        </p:cTn>
                                        <p:tgtEl>
                                          <p:spTgt spid="29"/>
                                        </p:tgtEl>
                                        <p:attrNameLst>
                                          <p:attrName>style.visibility</p:attrName>
                                        </p:attrNameLst>
                                      </p:cBhvr>
                                      <p:to>
                                        <p:strVal val="hidden"/>
                                      </p:to>
                                    </p:set>
                                  </p:childTnLst>
                                </p:cTn>
                              </p:par>
                              <p:par>
                                <p:cTn id="20" presetID="1" presetClass="entr" presetSubtype="0" fill="hold" grpId="0" nodeType="withEffect">
                                  <p:stCondLst>
                                    <p:cond delay="500"/>
                                  </p:stCondLst>
                                  <p:childTnLst>
                                    <p:set>
                                      <p:cBhvr>
                                        <p:cTn id="21" dur="1" fill="hold">
                                          <p:stCondLst>
                                            <p:cond delay="0"/>
                                          </p:stCondLst>
                                        </p:cTn>
                                        <p:tgtEl>
                                          <p:spTgt spid="23"/>
                                        </p:tgtEl>
                                        <p:attrNameLst>
                                          <p:attrName>style.visibility</p:attrName>
                                        </p:attrNameLst>
                                      </p:cBhvr>
                                      <p:to>
                                        <p:strVal val="visible"/>
                                      </p:to>
                                    </p:set>
                                  </p:childTnLst>
                                </p:cTn>
                              </p:par>
                              <p:par>
                                <p:cTn id="22" presetID="60" presetClass="path" presetSubtype="0" accel="22000" fill="hold" grpId="1" nodeType="withEffect">
                                  <p:stCondLst>
                                    <p:cond delay="0"/>
                                  </p:stCondLst>
                                  <p:childTnLst>
                                    <p:animMotion origin="layout" path="M -0.18969 3.55878E-6 C -0.18828 0.02383 -0.18433 0.05742 -0.17067 0.05696 C -0.15088 0.05696 -0.14935 -0.05516 -0.12574 -0.05538 C -0.10442 -0.05538 -0.11591 0.04244 -0.09536 0.04198 C -0.07417 0.04198 -0.08565 -0.0286 -0.06255 -0.0286 C -0.04225 -0.0286 -0.05349 0.01906 -0.03498 0.01906 C -0.01762 0.01906 -0.02668 -0.01771 -0.01072 -0.01771 C -0.00153 -0.01771 -0.00077 -0.00772 1.46796E-6 3.55878E-6 " pathEditMode="relative" rAng="0" ptsTypes="AAAAAAAA">
                                      <p:cBhvr>
                                        <p:cTn id="23" dur="2000" spd="-100000" fill="hold"/>
                                        <p:tgtEl>
                                          <p:spTgt spid="23"/>
                                        </p:tgtEl>
                                        <p:attrNameLst>
                                          <p:attrName>ppt_x</p:attrName>
                                          <p:attrName>ppt_y</p:attrName>
                                        </p:attrNameLst>
                                      </p:cBhvr>
                                      <p:rCtr x="9484" y="68"/>
                                    </p:animMotion>
                                  </p:childTnLst>
                                  <p:subTnLst>
                                    <p:set>
                                      <p:cBhvr override="childStyle">
                                        <p:cTn dur="1" fill="hold" display="0" masterRel="sameClick" afterEffect="1">
                                          <p:stCondLst>
                                            <p:cond evt="end" delay="0">
                                              <p:tn val="22"/>
                                            </p:cond>
                                          </p:stCondLst>
                                        </p:cTn>
                                        <p:tgtEl>
                                          <p:spTgt spid="23"/>
                                        </p:tgtEl>
                                        <p:attrNameLst>
                                          <p:attrName>style.visibility</p:attrName>
                                        </p:attrNameLst>
                                      </p:cBhvr>
                                      <p:to>
                                        <p:strVal val="hidden"/>
                                      </p:to>
                                    </p:set>
                                  </p:subTnLst>
                                </p:cTn>
                              </p:par>
                            </p:childTnLst>
                          </p:cTn>
                        </p:par>
                      </p:childTnLst>
                    </p:cTn>
                  </p:par>
                  <p:par>
                    <p:cTn id="24" fill="hold">
                      <p:stCondLst>
                        <p:cond delay="indefinite"/>
                      </p:stCondLst>
                      <p:childTnLst>
                        <p:par>
                          <p:cTn id="25" fill="hold">
                            <p:stCondLst>
                              <p:cond delay="0"/>
                            </p:stCondLst>
                            <p:childTnLst>
                              <p:par>
                                <p:cTn id="26" presetID="53" presetClass="entr" presetSubtype="16" fill="hold" grpId="0" nodeType="clickEffect">
                                  <p:stCondLst>
                                    <p:cond delay="0"/>
                                  </p:stCondLst>
                                  <p:childTnLst>
                                    <p:set>
                                      <p:cBhvr>
                                        <p:cTn id="27" dur="1" fill="hold">
                                          <p:stCondLst>
                                            <p:cond delay="0"/>
                                          </p:stCondLst>
                                        </p:cTn>
                                        <p:tgtEl>
                                          <p:spTgt spid="27"/>
                                        </p:tgtEl>
                                        <p:attrNameLst>
                                          <p:attrName>style.visibility</p:attrName>
                                        </p:attrNameLst>
                                      </p:cBhvr>
                                      <p:to>
                                        <p:strVal val="visible"/>
                                      </p:to>
                                    </p:set>
                                    <p:anim calcmode="lin" valueType="num">
                                      <p:cBhvr>
                                        <p:cTn id="28" dur="1000" fill="hold"/>
                                        <p:tgtEl>
                                          <p:spTgt spid="27"/>
                                        </p:tgtEl>
                                        <p:attrNameLst>
                                          <p:attrName>ppt_w</p:attrName>
                                        </p:attrNameLst>
                                      </p:cBhvr>
                                      <p:tavLst>
                                        <p:tav tm="0">
                                          <p:val>
                                            <p:fltVal val="0"/>
                                          </p:val>
                                        </p:tav>
                                        <p:tav tm="100000">
                                          <p:val>
                                            <p:strVal val="#ppt_w"/>
                                          </p:val>
                                        </p:tav>
                                      </p:tavLst>
                                    </p:anim>
                                    <p:anim calcmode="lin" valueType="num">
                                      <p:cBhvr>
                                        <p:cTn id="29" dur="1000" fill="hold"/>
                                        <p:tgtEl>
                                          <p:spTgt spid="27"/>
                                        </p:tgtEl>
                                        <p:attrNameLst>
                                          <p:attrName>ppt_h</p:attrName>
                                        </p:attrNameLst>
                                      </p:cBhvr>
                                      <p:tavLst>
                                        <p:tav tm="0">
                                          <p:val>
                                            <p:fltVal val="0"/>
                                          </p:val>
                                        </p:tav>
                                        <p:tav tm="100000">
                                          <p:val>
                                            <p:strVal val="#ppt_h"/>
                                          </p:val>
                                        </p:tav>
                                      </p:tavLst>
                                    </p:anim>
                                    <p:animEffect transition="in" filter="fade">
                                      <p:cBhvr>
                                        <p:cTn id="30" dur="10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26" presetClass="entr" presetSubtype="0"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down)">
                                      <p:cBhvr>
                                        <p:cTn id="35" dur="290">
                                          <p:stCondLst>
                                            <p:cond delay="0"/>
                                          </p:stCondLst>
                                        </p:cTn>
                                        <p:tgtEl>
                                          <p:spTgt spid="28"/>
                                        </p:tgtEl>
                                      </p:cBhvr>
                                    </p:animEffect>
                                    <p:anim calcmode="lin" valueType="num">
                                      <p:cBhvr>
                                        <p:cTn id="36" dur="911" tmFilter="0,0; 0.14,0.36; 0.43,0.73; 0.71,0.91; 1.0,1.0">
                                          <p:stCondLst>
                                            <p:cond delay="0"/>
                                          </p:stCondLst>
                                        </p:cTn>
                                        <p:tgtEl>
                                          <p:spTgt spid="28"/>
                                        </p:tgtEl>
                                        <p:attrNameLst>
                                          <p:attrName>ppt_x</p:attrName>
                                        </p:attrNameLst>
                                      </p:cBhvr>
                                      <p:tavLst>
                                        <p:tav tm="0">
                                          <p:val>
                                            <p:strVal val="#ppt_x-0.25"/>
                                          </p:val>
                                        </p:tav>
                                        <p:tav tm="100000">
                                          <p:val>
                                            <p:strVal val="#ppt_x"/>
                                          </p:val>
                                        </p:tav>
                                      </p:tavLst>
                                    </p:anim>
                                    <p:anim calcmode="lin" valueType="num">
                                      <p:cBhvr>
                                        <p:cTn id="37" dur="332" tmFilter="0.0,0.0; 0.25,0.07; 0.50,0.2; 0.75,0.467; 1.0,1.0">
                                          <p:stCondLst>
                                            <p:cond delay="0"/>
                                          </p:stCondLst>
                                        </p:cTn>
                                        <p:tgtEl>
                                          <p:spTgt spid="28"/>
                                        </p:tgtEl>
                                        <p:attrNameLst>
                                          <p:attrName>ppt_y</p:attrName>
                                        </p:attrNameLst>
                                      </p:cBhvr>
                                      <p:tavLst>
                                        <p:tav tm="0" fmla="#ppt_y-sin(pi*$)/3">
                                          <p:val>
                                            <p:fltVal val="0.5"/>
                                          </p:val>
                                        </p:tav>
                                        <p:tav tm="100000">
                                          <p:val>
                                            <p:fltVal val="1"/>
                                          </p:val>
                                        </p:tav>
                                      </p:tavLst>
                                    </p:anim>
                                    <p:anim calcmode="lin" valueType="num">
                                      <p:cBhvr>
                                        <p:cTn id="38" dur="332" tmFilter="0, 0; 0.125,0.2665; 0.25,0.4; 0.375,0.465; 0.5,0.5;  0.625,0.535; 0.75,0.6; 0.875,0.7335; 1,1">
                                          <p:stCondLst>
                                            <p:cond delay="332"/>
                                          </p:stCondLst>
                                        </p:cTn>
                                        <p:tgtEl>
                                          <p:spTgt spid="28"/>
                                        </p:tgtEl>
                                        <p:attrNameLst>
                                          <p:attrName>ppt_y</p:attrName>
                                        </p:attrNameLst>
                                      </p:cBhvr>
                                      <p:tavLst>
                                        <p:tav tm="0" fmla="#ppt_y-sin(pi*$)/9">
                                          <p:val>
                                            <p:fltVal val="0"/>
                                          </p:val>
                                        </p:tav>
                                        <p:tav tm="100000">
                                          <p:val>
                                            <p:fltVal val="1"/>
                                          </p:val>
                                        </p:tav>
                                      </p:tavLst>
                                    </p:anim>
                                    <p:anim calcmode="lin" valueType="num">
                                      <p:cBhvr>
                                        <p:cTn id="39" dur="166" tmFilter="0, 0; 0.125,0.2665; 0.25,0.4; 0.375,0.465; 0.5,0.5;  0.625,0.535; 0.75,0.6; 0.875,0.7335; 1,1">
                                          <p:stCondLst>
                                            <p:cond delay="662"/>
                                          </p:stCondLst>
                                        </p:cTn>
                                        <p:tgtEl>
                                          <p:spTgt spid="28"/>
                                        </p:tgtEl>
                                        <p:attrNameLst>
                                          <p:attrName>ppt_y</p:attrName>
                                        </p:attrNameLst>
                                      </p:cBhvr>
                                      <p:tavLst>
                                        <p:tav tm="0" fmla="#ppt_y-sin(pi*$)/27">
                                          <p:val>
                                            <p:fltVal val="0"/>
                                          </p:val>
                                        </p:tav>
                                        <p:tav tm="100000">
                                          <p:val>
                                            <p:fltVal val="1"/>
                                          </p:val>
                                        </p:tav>
                                      </p:tavLst>
                                    </p:anim>
                                    <p:anim calcmode="lin" valueType="num">
                                      <p:cBhvr>
                                        <p:cTn id="40" dur="82" tmFilter="0, 0; 0.125,0.2665; 0.25,0.4; 0.375,0.465; 0.5,0.5;  0.625,0.535; 0.75,0.6; 0.875,0.7335; 1,1">
                                          <p:stCondLst>
                                            <p:cond delay="828"/>
                                          </p:stCondLst>
                                        </p:cTn>
                                        <p:tgtEl>
                                          <p:spTgt spid="28"/>
                                        </p:tgtEl>
                                        <p:attrNameLst>
                                          <p:attrName>ppt_y</p:attrName>
                                        </p:attrNameLst>
                                      </p:cBhvr>
                                      <p:tavLst>
                                        <p:tav tm="0" fmla="#ppt_y-sin(pi*$)/81">
                                          <p:val>
                                            <p:fltVal val="0"/>
                                          </p:val>
                                        </p:tav>
                                        <p:tav tm="100000">
                                          <p:val>
                                            <p:fltVal val="1"/>
                                          </p:val>
                                        </p:tav>
                                      </p:tavLst>
                                    </p:anim>
                                    <p:animScale>
                                      <p:cBhvr>
                                        <p:cTn id="41" dur="13">
                                          <p:stCondLst>
                                            <p:cond delay="325"/>
                                          </p:stCondLst>
                                        </p:cTn>
                                        <p:tgtEl>
                                          <p:spTgt spid="28"/>
                                        </p:tgtEl>
                                      </p:cBhvr>
                                      <p:to x="100000" y="60000"/>
                                    </p:animScale>
                                    <p:animScale>
                                      <p:cBhvr>
                                        <p:cTn id="42" dur="83" decel="50000">
                                          <p:stCondLst>
                                            <p:cond delay="338"/>
                                          </p:stCondLst>
                                        </p:cTn>
                                        <p:tgtEl>
                                          <p:spTgt spid="28"/>
                                        </p:tgtEl>
                                      </p:cBhvr>
                                      <p:to x="100000" y="100000"/>
                                    </p:animScale>
                                    <p:animScale>
                                      <p:cBhvr>
                                        <p:cTn id="43" dur="13">
                                          <p:stCondLst>
                                            <p:cond delay="656"/>
                                          </p:stCondLst>
                                        </p:cTn>
                                        <p:tgtEl>
                                          <p:spTgt spid="28"/>
                                        </p:tgtEl>
                                      </p:cBhvr>
                                      <p:to x="100000" y="80000"/>
                                    </p:animScale>
                                    <p:animScale>
                                      <p:cBhvr>
                                        <p:cTn id="44" dur="83" decel="50000">
                                          <p:stCondLst>
                                            <p:cond delay="669"/>
                                          </p:stCondLst>
                                        </p:cTn>
                                        <p:tgtEl>
                                          <p:spTgt spid="28"/>
                                        </p:tgtEl>
                                      </p:cBhvr>
                                      <p:to x="100000" y="100000"/>
                                    </p:animScale>
                                    <p:animScale>
                                      <p:cBhvr>
                                        <p:cTn id="45" dur="13">
                                          <p:stCondLst>
                                            <p:cond delay="821"/>
                                          </p:stCondLst>
                                        </p:cTn>
                                        <p:tgtEl>
                                          <p:spTgt spid="28"/>
                                        </p:tgtEl>
                                      </p:cBhvr>
                                      <p:to x="100000" y="90000"/>
                                    </p:animScale>
                                    <p:animScale>
                                      <p:cBhvr>
                                        <p:cTn id="46" dur="83" decel="50000">
                                          <p:stCondLst>
                                            <p:cond delay="834"/>
                                          </p:stCondLst>
                                        </p:cTn>
                                        <p:tgtEl>
                                          <p:spTgt spid="28"/>
                                        </p:tgtEl>
                                      </p:cBhvr>
                                      <p:to x="100000" y="100000"/>
                                    </p:animScale>
                                    <p:animScale>
                                      <p:cBhvr>
                                        <p:cTn id="47" dur="13">
                                          <p:stCondLst>
                                            <p:cond delay="904"/>
                                          </p:stCondLst>
                                        </p:cTn>
                                        <p:tgtEl>
                                          <p:spTgt spid="28"/>
                                        </p:tgtEl>
                                      </p:cBhvr>
                                      <p:to x="100000" y="95000"/>
                                    </p:animScale>
                                    <p:animScale>
                                      <p:cBhvr>
                                        <p:cTn id="48" dur="83" decel="50000">
                                          <p:stCondLst>
                                            <p:cond delay="917"/>
                                          </p:stCondLst>
                                        </p:cTn>
                                        <p:tgtEl>
                                          <p:spTgt spid="28"/>
                                        </p:tgtEl>
                                      </p:cBhvr>
                                      <p:to x="100000" y="100000"/>
                                    </p:animScale>
                                  </p:childTnLst>
                                </p:cTn>
                              </p:par>
                            </p:childTnLst>
                          </p:cTn>
                        </p:par>
                        <p:par>
                          <p:cTn id="49" fill="hold">
                            <p:stCondLst>
                              <p:cond delay="1000"/>
                            </p:stCondLst>
                            <p:childTnLst>
                              <p:par>
                                <p:cTn id="50" presetID="1" presetClass="entr" presetSubtype="0" fill="hold" grpId="0" nodeType="afterEffect">
                                  <p:stCondLst>
                                    <p:cond delay="0"/>
                                  </p:stCondLst>
                                  <p:childTnLst>
                                    <p:set>
                                      <p:cBhvr>
                                        <p:cTn id="51" dur="1" fill="hold">
                                          <p:stCondLst>
                                            <p:cond delay="0"/>
                                          </p:stCondLst>
                                        </p:cTn>
                                        <p:tgtEl>
                                          <p:spTgt spid="9"/>
                                        </p:tgtEl>
                                        <p:attrNameLst>
                                          <p:attrName>style.visibility</p:attrName>
                                        </p:attrNameLst>
                                      </p:cBhvr>
                                      <p:to>
                                        <p:strVal val="visible"/>
                                      </p:to>
                                    </p:set>
                                  </p:childTnLst>
                                </p:cTn>
                              </p:par>
                            </p:childTnLst>
                          </p:cTn>
                        </p:par>
                        <p:par>
                          <p:cTn id="52" fill="hold">
                            <p:stCondLst>
                              <p:cond delay="1000"/>
                            </p:stCondLst>
                            <p:childTnLst>
                              <p:par>
                                <p:cTn id="53" presetID="1" presetClass="entr" presetSubtype="0" fill="hold" grpId="0" nodeType="afterEffect">
                                  <p:stCondLst>
                                    <p:cond delay="200"/>
                                  </p:stCondLst>
                                  <p:childTnLst>
                                    <p:set>
                                      <p:cBhvr>
                                        <p:cTn id="54" dur="1" fill="hold">
                                          <p:stCondLst>
                                            <p:cond delay="0"/>
                                          </p:stCondLst>
                                        </p:cTn>
                                        <p:tgtEl>
                                          <p:spTgt spid="10"/>
                                        </p:tgtEl>
                                        <p:attrNameLst>
                                          <p:attrName>style.visibility</p:attrName>
                                        </p:attrNameLst>
                                      </p:cBhvr>
                                      <p:to>
                                        <p:strVal val="visible"/>
                                      </p:to>
                                    </p:set>
                                  </p:childTnLst>
                                </p:cTn>
                              </p:par>
                            </p:childTnLst>
                          </p:cTn>
                        </p:par>
                        <p:par>
                          <p:cTn id="55" fill="hold">
                            <p:stCondLst>
                              <p:cond delay="1200"/>
                            </p:stCondLst>
                            <p:childTnLst>
                              <p:par>
                                <p:cTn id="56" presetID="1" presetClass="entr" presetSubtype="0" fill="hold" grpId="0" nodeType="afterEffect">
                                  <p:stCondLst>
                                    <p:cond delay="200"/>
                                  </p:stCondLst>
                                  <p:childTnLst>
                                    <p:set>
                                      <p:cBhvr>
                                        <p:cTn id="57" dur="1" fill="hold">
                                          <p:stCondLst>
                                            <p:cond delay="0"/>
                                          </p:stCondLst>
                                        </p:cTn>
                                        <p:tgtEl>
                                          <p:spTgt spid="11"/>
                                        </p:tgtEl>
                                        <p:attrNameLst>
                                          <p:attrName>style.visibility</p:attrName>
                                        </p:attrNameLst>
                                      </p:cBhvr>
                                      <p:to>
                                        <p:strVal val="visible"/>
                                      </p:to>
                                    </p:set>
                                  </p:childTnLst>
                                </p:cTn>
                              </p:par>
                            </p:childTnLst>
                          </p:cTn>
                        </p:par>
                        <p:par>
                          <p:cTn id="58" fill="hold">
                            <p:stCondLst>
                              <p:cond delay="1400"/>
                            </p:stCondLst>
                            <p:childTnLst>
                              <p:par>
                                <p:cTn id="59" presetID="1" presetClass="entr" presetSubtype="0" fill="hold" grpId="0" nodeType="afterEffect">
                                  <p:stCondLst>
                                    <p:cond delay="200"/>
                                  </p:stCondLst>
                                  <p:childTnLst>
                                    <p:set>
                                      <p:cBhvr>
                                        <p:cTn id="60" dur="1" fill="hold">
                                          <p:stCondLst>
                                            <p:cond delay="0"/>
                                          </p:stCondLst>
                                        </p:cTn>
                                        <p:tgtEl>
                                          <p:spTgt spid="12"/>
                                        </p:tgtEl>
                                        <p:attrNameLst>
                                          <p:attrName>style.visibility</p:attrName>
                                        </p:attrNameLst>
                                      </p:cBhvr>
                                      <p:to>
                                        <p:strVal val="visible"/>
                                      </p:to>
                                    </p:set>
                                  </p:childTnLst>
                                </p:cTn>
                              </p:par>
                            </p:childTnLst>
                          </p:cTn>
                        </p:par>
                        <p:par>
                          <p:cTn id="61" fill="hold">
                            <p:stCondLst>
                              <p:cond delay="1600"/>
                            </p:stCondLst>
                            <p:childTnLst>
                              <p:par>
                                <p:cTn id="62" presetID="1" presetClass="entr" presetSubtype="0" fill="hold" grpId="0" nodeType="afterEffect">
                                  <p:stCondLst>
                                    <p:cond delay="200"/>
                                  </p:stCondLst>
                                  <p:childTnLst>
                                    <p:set>
                                      <p:cBhvr>
                                        <p:cTn id="63" dur="1" fill="hold">
                                          <p:stCondLst>
                                            <p:cond delay="0"/>
                                          </p:stCondLst>
                                        </p:cTn>
                                        <p:tgtEl>
                                          <p:spTgt spid="13"/>
                                        </p:tgtEl>
                                        <p:attrNameLst>
                                          <p:attrName>style.visibility</p:attrName>
                                        </p:attrNameLst>
                                      </p:cBhvr>
                                      <p:to>
                                        <p:strVal val="visible"/>
                                      </p:to>
                                    </p:set>
                                  </p:childTnLst>
                                </p:cTn>
                              </p:par>
                            </p:childTnLst>
                          </p:cTn>
                        </p:par>
                        <p:par>
                          <p:cTn id="64" fill="hold">
                            <p:stCondLst>
                              <p:cond delay="1800"/>
                            </p:stCondLst>
                            <p:childTnLst>
                              <p:par>
                                <p:cTn id="65" presetID="1" presetClass="entr" presetSubtype="0" fill="hold" grpId="0" nodeType="afterEffect">
                                  <p:stCondLst>
                                    <p:cond delay="200"/>
                                  </p:stCondLst>
                                  <p:childTnLst>
                                    <p:set>
                                      <p:cBhvr>
                                        <p:cTn id="66" dur="1" fill="hold">
                                          <p:stCondLst>
                                            <p:cond delay="0"/>
                                          </p:stCondLst>
                                        </p:cTn>
                                        <p:tgtEl>
                                          <p:spTgt spid="14"/>
                                        </p:tgtEl>
                                        <p:attrNameLst>
                                          <p:attrName>style.visibility</p:attrName>
                                        </p:attrNameLst>
                                      </p:cBhvr>
                                      <p:to>
                                        <p:strVal val="visible"/>
                                      </p:to>
                                    </p:set>
                                  </p:childTnLst>
                                </p:cTn>
                              </p:par>
                            </p:childTnLst>
                          </p:cTn>
                        </p:par>
                        <p:par>
                          <p:cTn id="67" fill="hold">
                            <p:stCondLst>
                              <p:cond delay="2000"/>
                            </p:stCondLst>
                            <p:childTnLst>
                              <p:par>
                                <p:cTn id="68" presetID="9" presetClass="exit" presetSubtype="0" fill="hold" grpId="1" nodeType="afterEffect">
                                  <p:stCondLst>
                                    <p:cond delay="0"/>
                                  </p:stCondLst>
                                  <p:childTnLst>
                                    <p:animEffect transition="out" filter="dissolve">
                                      <p:cBhvr>
                                        <p:cTn id="69" dur="500"/>
                                        <p:tgtEl>
                                          <p:spTgt spid="9"/>
                                        </p:tgtEl>
                                      </p:cBhvr>
                                    </p:animEffect>
                                    <p:set>
                                      <p:cBhvr>
                                        <p:cTn id="70" dur="1" fill="hold">
                                          <p:stCondLst>
                                            <p:cond delay="499"/>
                                          </p:stCondLst>
                                        </p:cTn>
                                        <p:tgtEl>
                                          <p:spTgt spid="9"/>
                                        </p:tgtEl>
                                        <p:attrNameLst>
                                          <p:attrName>style.visibility</p:attrName>
                                        </p:attrNameLst>
                                      </p:cBhvr>
                                      <p:to>
                                        <p:strVal val="hidden"/>
                                      </p:to>
                                    </p:set>
                                  </p:childTnLst>
                                </p:cTn>
                              </p:par>
                              <p:par>
                                <p:cTn id="71" presetID="9" presetClass="exit" presetSubtype="0" fill="hold" grpId="1" nodeType="withEffect">
                                  <p:stCondLst>
                                    <p:cond delay="0"/>
                                  </p:stCondLst>
                                  <p:childTnLst>
                                    <p:animEffect transition="out" filter="dissolve">
                                      <p:cBhvr>
                                        <p:cTn id="72" dur="500"/>
                                        <p:tgtEl>
                                          <p:spTgt spid="10"/>
                                        </p:tgtEl>
                                      </p:cBhvr>
                                    </p:animEffect>
                                    <p:set>
                                      <p:cBhvr>
                                        <p:cTn id="73" dur="1" fill="hold">
                                          <p:stCondLst>
                                            <p:cond delay="499"/>
                                          </p:stCondLst>
                                        </p:cTn>
                                        <p:tgtEl>
                                          <p:spTgt spid="10"/>
                                        </p:tgtEl>
                                        <p:attrNameLst>
                                          <p:attrName>style.visibility</p:attrName>
                                        </p:attrNameLst>
                                      </p:cBhvr>
                                      <p:to>
                                        <p:strVal val="hidden"/>
                                      </p:to>
                                    </p:set>
                                  </p:childTnLst>
                                </p:cTn>
                              </p:par>
                              <p:par>
                                <p:cTn id="74" presetID="9" presetClass="exit" presetSubtype="0" fill="hold" grpId="1" nodeType="withEffect">
                                  <p:stCondLst>
                                    <p:cond delay="0"/>
                                  </p:stCondLst>
                                  <p:childTnLst>
                                    <p:animEffect transition="out" filter="dissolve">
                                      <p:cBhvr>
                                        <p:cTn id="75" dur="500"/>
                                        <p:tgtEl>
                                          <p:spTgt spid="11"/>
                                        </p:tgtEl>
                                      </p:cBhvr>
                                    </p:animEffect>
                                    <p:set>
                                      <p:cBhvr>
                                        <p:cTn id="76" dur="1" fill="hold">
                                          <p:stCondLst>
                                            <p:cond delay="499"/>
                                          </p:stCondLst>
                                        </p:cTn>
                                        <p:tgtEl>
                                          <p:spTgt spid="11"/>
                                        </p:tgtEl>
                                        <p:attrNameLst>
                                          <p:attrName>style.visibility</p:attrName>
                                        </p:attrNameLst>
                                      </p:cBhvr>
                                      <p:to>
                                        <p:strVal val="hidden"/>
                                      </p:to>
                                    </p:set>
                                  </p:childTnLst>
                                </p:cTn>
                              </p:par>
                              <p:par>
                                <p:cTn id="77" presetID="9" presetClass="exit" presetSubtype="0" fill="hold" grpId="1" nodeType="withEffect">
                                  <p:stCondLst>
                                    <p:cond delay="0"/>
                                  </p:stCondLst>
                                  <p:childTnLst>
                                    <p:animEffect transition="out" filter="dissolve">
                                      <p:cBhvr>
                                        <p:cTn id="78" dur="500"/>
                                        <p:tgtEl>
                                          <p:spTgt spid="12"/>
                                        </p:tgtEl>
                                      </p:cBhvr>
                                    </p:animEffect>
                                    <p:set>
                                      <p:cBhvr>
                                        <p:cTn id="79" dur="1" fill="hold">
                                          <p:stCondLst>
                                            <p:cond delay="499"/>
                                          </p:stCondLst>
                                        </p:cTn>
                                        <p:tgtEl>
                                          <p:spTgt spid="12"/>
                                        </p:tgtEl>
                                        <p:attrNameLst>
                                          <p:attrName>style.visibility</p:attrName>
                                        </p:attrNameLst>
                                      </p:cBhvr>
                                      <p:to>
                                        <p:strVal val="hidden"/>
                                      </p:to>
                                    </p:set>
                                  </p:childTnLst>
                                </p:cTn>
                              </p:par>
                              <p:par>
                                <p:cTn id="80" presetID="9" presetClass="exit" presetSubtype="0" fill="hold" grpId="1" nodeType="withEffect">
                                  <p:stCondLst>
                                    <p:cond delay="0"/>
                                  </p:stCondLst>
                                  <p:childTnLst>
                                    <p:animEffect transition="out" filter="dissolve">
                                      <p:cBhvr>
                                        <p:cTn id="81" dur="500"/>
                                        <p:tgtEl>
                                          <p:spTgt spid="13"/>
                                        </p:tgtEl>
                                      </p:cBhvr>
                                    </p:animEffect>
                                    <p:set>
                                      <p:cBhvr>
                                        <p:cTn id="82" dur="1" fill="hold">
                                          <p:stCondLst>
                                            <p:cond delay="499"/>
                                          </p:stCondLst>
                                        </p:cTn>
                                        <p:tgtEl>
                                          <p:spTgt spid="13"/>
                                        </p:tgtEl>
                                        <p:attrNameLst>
                                          <p:attrName>style.visibility</p:attrName>
                                        </p:attrNameLst>
                                      </p:cBhvr>
                                      <p:to>
                                        <p:strVal val="hidden"/>
                                      </p:to>
                                    </p:set>
                                  </p:childTnLst>
                                </p:cTn>
                              </p:par>
                              <p:par>
                                <p:cTn id="83" presetID="9" presetClass="exit" presetSubtype="0" fill="hold" grpId="1" nodeType="withEffect">
                                  <p:stCondLst>
                                    <p:cond delay="0"/>
                                  </p:stCondLst>
                                  <p:childTnLst>
                                    <p:animEffect transition="out" filter="dissolve">
                                      <p:cBhvr>
                                        <p:cTn id="84" dur="500"/>
                                        <p:tgtEl>
                                          <p:spTgt spid="14"/>
                                        </p:tgtEl>
                                      </p:cBhvr>
                                    </p:animEffect>
                                    <p:set>
                                      <p:cBhvr>
                                        <p:cTn id="85" dur="1" fill="hold">
                                          <p:stCondLst>
                                            <p:cond delay="499"/>
                                          </p:stCondLst>
                                        </p:cTn>
                                        <p:tgtEl>
                                          <p:spTgt spid="14"/>
                                        </p:tgtEl>
                                        <p:attrNameLst>
                                          <p:attrName>style.visibility</p:attrName>
                                        </p:attrNameLst>
                                      </p:cBhvr>
                                      <p:to>
                                        <p:strVal val="hidden"/>
                                      </p:to>
                                    </p:set>
                                  </p:childTnLst>
                                </p:cTn>
                              </p:par>
                            </p:childTnLst>
                          </p:cTn>
                        </p:par>
                        <p:par>
                          <p:cTn id="86" fill="hold">
                            <p:stCondLst>
                              <p:cond delay="2500"/>
                            </p:stCondLst>
                            <p:childTnLst>
                              <p:par>
                                <p:cTn id="87" presetID="1" presetClass="entr" presetSubtype="0" fill="hold" grpId="0" nodeType="afterEffect">
                                  <p:stCondLst>
                                    <p:cond delay="200"/>
                                  </p:stCondLst>
                                  <p:childTnLst>
                                    <p:set>
                                      <p:cBhvr>
                                        <p:cTn id="88" dur="1" fill="hold">
                                          <p:stCondLst>
                                            <p:cond delay="0"/>
                                          </p:stCondLst>
                                        </p:cTn>
                                        <p:tgtEl>
                                          <p:spTgt spid="16"/>
                                        </p:tgtEl>
                                        <p:attrNameLst>
                                          <p:attrName>style.visibility</p:attrName>
                                        </p:attrNameLst>
                                      </p:cBhvr>
                                      <p:to>
                                        <p:strVal val="visible"/>
                                      </p:to>
                                    </p:set>
                                  </p:childTnLst>
                                </p:cTn>
                              </p:par>
                            </p:childTnLst>
                          </p:cTn>
                        </p:par>
                        <p:par>
                          <p:cTn id="89" fill="hold">
                            <p:stCondLst>
                              <p:cond delay="2700"/>
                            </p:stCondLst>
                            <p:childTnLst>
                              <p:par>
                                <p:cTn id="90" presetID="1" presetClass="entr" presetSubtype="0" fill="hold" grpId="0" nodeType="afterEffect">
                                  <p:stCondLst>
                                    <p:cond delay="200"/>
                                  </p:stCondLst>
                                  <p:childTnLst>
                                    <p:set>
                                      <p:cBhvr>
                                        <p:cTn id="91" dur="1" fill="hold">
                                          <p:stCondLst>
                                            <p:cond delay="0"/>
                                          </p:stCondLst>
                                        </p:cTn>
                                        <p:tgtEl>
                                          <p:spTgt spid="17"/>
                                        </p:tgtEl>
                                        <p:attrNameLst>
                                          <p:attrName>style.visibility</p:attrName>
                                        </p:attrNameLst>
                                      </p:cBhvr>
                                      <p:to>
                                        <p:strVal val="visible"/>
                                      </p:to>
                                    </p:set>
                                  </p:childTnLst>
                                </p:cTn>
                              </p:par>
                            </p:childTnLst>
                          </p:cTn>
                        </p:par>
                        <p:par>
                          <p:cTn id="92" fill="hold">
                            <p:stCondLst>
                              <p:cond delay="2900"/>
                            </p:stCondLst>
                            <p:childTnLst>
                              <p:par>
                                <p:cTn id="93" presetID="1" presetClass="entr" presetSubtype="0" fill="hold" grpId="0" nodeType="afterEffect">
                                  <p:stCondLst>
                                    <p:cond delay="200"/>
                                  </p:stCondLst>
                                  <p:childTnLst>
                                    <p:set>
                                      <p:cBhvr>
                                        <p:cTn id="94" dur="1" fill="hold">
                                          <p:stCondLst>
                                            <p:cond delay="0"/>
                                          </p:stCondLst>
                                        </p:cTn>
                                        <p:tgtEl>
                                          <p:spTgt spid="18"/>
                                        </p:tgtEl>
                                        <p:attrNameLst>
                                          <p:attrName>style.visibility</p:attrName>
                                        </p:attrNameLst>
                                      </p:cBhvr>
                                      <p:to>
                                        <p:strVal val="visible"/>
                                      </p:to>
                                    </p:set>
                                  </p:childTnLst>
                                </p:cTn>
                              </p:par>
                            </p:childTnLst>
                          </p:cTn>
                        </p:par>
                        <p:par>
                          <p:cTn id="95" fill="hold">
                            <p:stCondLst>
                              <p:cond delay="3100"/>
                            </p:stCondLst>
                            <p:childTnLst>
                              <p:par>
                                <p:cTn id="96" presetID="1" presetClass="entr" presetSubtype="0" fill="hold" grpId="0" nodeType="afterEffect">
                                  <p:stCondLst>
                                    <p:cond delay="200"/>
                                  </p:stCondLst>
                                  <p:childTnLst>
                                    <p:set>
                                      <p:cBhvr>
                                        <p:cTn id="97" dur="1" fill="hold">
                                          <p:stCondLst>
                                            <p:cond delay="0"/>
                                          </p:stCondLst>
                                        </p:cTn>
                                        <p:tgtEl>
                                          <p:spTgt spid="19"/>
                                        </p:tgtEl>
                                        <p:attrNameLst>
                                          <p:attrName>style.visibility</p:attrName>
                                        </p:attrNameLst>
                                      </p:cBhvr>
                                      <p:to>
                                        <p:strVal val="visible"/>
                                      </p:to>
                                    </p:set>
                                  </p:childTnLst>
                                </p:cTn>
                              </p:par>
                            </p:childTnLst>
                          </p:cTn>
                        </p:par>
                        <p:par>
                          <p:cTn id="98" fill="hold">
                            <p:stCondLst>
                              <p:cond delay="3300"/>
                            </p:stCondLst>
                            <p:childTnLst>
                              <p:par>
                                <p:cTn id="99" presetID="1" presetClass="entr" presetSubtype="0" fill="hold" grpId="0" nodeType="afterEffect">
                                  <p:stCondLst>
                                    <p:cond delay="200"/>
                                  </p:stCondLst>
                                  <p:childTnLst>
                                    <p:set>
                                      <p:cBhvr>
                                        <p:cTn id="100" dur="1" fill="hold">
                                          <p:stCondLst>
                                            <p:cond delay="0"/>
                                          </p:stCondLst>
                                        </p:cTn>
                                        <p:tgtEl>
                                          <p:spTgt spid="20"/>
                                        </p:tgtEl>
                                        <p:attrNameLst>
                                          <p:attrName>style.visibility</p:attrName>
                                        </p:attrNameLst>
                                      </p:cBhvr>
                                      <p:to>
                                        <p:strVal val="visible"/>
                                      </p:to>
                                    </p:set>
                                  </p:childTnLst>
                                </p:cTn>
                              </p:par>
                            </p:childTnLst>
                          </p:cTn>
                        </p:par>
                        <p:par>
                          <p:cTn id="101" fill="hold">
                            <p:stCondLst>
                              <p:cond delay="3500"/>
                            </p:stCondLst>
                            <p:childTnLst>
                              <p:par>
                                <p:cTn id="102" presetID="1" presetClass="entr" presetSubtype="0" fill="hold" grpId="0" nodeType="afterEffect">
                                  <p:stCondLst>
                                    <p:cond delay="200"/>
                                  </p:stCondLst>
                                  <p:childTnLst>
                                    <p:set>
                                      <p:cBhvr>
                                        <p:cTn id="103" dur="1" fill="hold">
                                          <p:stCondLst>
                                            <p:cond delay="0"/>
                                          </p:stCondLst>
                                        </p:cTn>
                                        <p:tgtEl>
                                          <p:spTgt spid="21"/>
                                        </p:tgtEl>
                                        <p:attrNameLst>
                                          <p:attrName>style.visibility</p:attrName>
                                        </p:attrNameLst>
                                      </p:cBhvr>
                                      <p:to>
                                        <p:strVal val="visible"/>
                                      </p:to>
                                    </p:set>
                                  </p:childTnLst>
                                </p:cTn>
                              </p:par>
                            </p:childTnLst>
                          </p:cTn>
                        </p:par>
                        <p:par>
                          <p:cTn id="104" fill="hold">
                            <p:stCondLst>
                              <p:cond delay="3700"/>
                            </p:stCondLst>
                            <p:childTnLst>
                              <p:par>
                                <p:cTn id="105" presetID="9" presetClass="exit" presetSubtype="0" fill="hold" grpId="1" nodeType="afterEffect">
                                  <p:stCondLst>
                                    <p:cond delay="0"/>
                                  </p:stCondLst>
                                  <p:childTnLst>
                                    <p:animEffect transition="out" filter="dissolve">
                                      <p:cBhvr>
                                        <p:cTn id="106" dur="500"/>
                                        <p:tgtEl>
                                          <p:spTgt spid="16"/>
                                        </p:tgtEl>
                                      </p:cBhvr>
                                    </p:animEffect>
                                    <p:set>
                                      <p:cBhvr>
                                        <p:cTn id="107" dur="1" fill="hold">
                                          <p:stCondLst>
                                            <p:cond delay="499"/>
                                          </p:stCondLst>
                                        </p:cTn>
                                        <p:tgtEl>
                                          <p:spTgt spid="16"/>
                                        </p:tgtEl>
                                        <p:attrNameLst>
                                          <p:attrName>style.visibility</p:attrName>
                                        </p:attrNameLst>
                                      </p:cBhvr>
                                      <p:to>
                                        <p:strVal val="hidden"/>
                                      </p:to>
                                    </p:set>
                                  </p:childTnLst>
                                </p:cTn>
                              </p:par>
                              <p:par>
                                <p:cTn id="108" presetID="9" presetClass="exit" presetSubtype="0" fill="hold" grpId="1" nodeType="withEffect">
                                  <p:stCondLst>
                                    <p:cond delay="0"/>
                                  </p:stCondLst>
                                  <p:childTnLst>
                                    <p:animEffect transition="out" filter="dissolve">
                                      <p:cBhvr>
                                        <p:cTn id="109" dur="500"/>
                                        <p:tgtEl>
                                          <p:spTgt spid="17"/>
                                        </p:tgtEl>
                                      </p:cBhvr>
                                    </p:animEffect>
                                    <p:set>
                                      <p:cBhvr>
                                        <p:cTn id="110" dur="1" fill="hold">
                                          <p:stCondLst>
                                            <p:cond delay="499"/>
                                          </p:stCondLst>
                                        </p:cTn>
                                        <p:tgtEl>
                                          <p:spTgt spid="17"/>
                                        </p:tgtEl>
                                        <p:attrNameLst>
                                          <p:attrName>style.visibility</p:attrName>
                                        </p:attrNameLst>
                                      </p:cBhvr>
                                      <p:to>
                                        <p:strVal val="hidden"/>
                                      </p:to>
                                    </p:set>
                                  </p:childTnLst>
                                </p:cTn>
                              </p:par>
                              <p:par>
                                <p:cTn id="111" presetID="9" presetClass="exit" presetSubtype="0" fill="hold" grpId="1" nodeType="withEffect">
                                  <p:stCondLst>
                                    <p:cond delay="0"/>
                                  </p:stCondLst>
                                  <p:childTnLst>
                                    <p:animEffect transition="out" filter="dissolve">
                                      <p:cBhvr>
                                        <p:cTn id="112" dur="500"/>
                                        <p:tgtEl>
                                          <p:spTgt spid="18"/>
                                        </p:tgtEl>
                                      </p:cBhvr>
                                    </p:animEffect>
                                    <p:set>
                                      <p:cBhvr>
                                        <p:cTn id="113" dur="1" fill="hold">
                                          <p:stCondLst>
                                            <p:cond delay="499"/>
                                          </p:stCondLst>
                                        </p:cTn>
                                        <p:tgtEl>
                                          <p:spTgt spid="18"/>
                                        </p:tgtEl>
                                        <p:attrNameLst>
                                          <p:attrName>style.visibility</p:attrName>
                                        </p:attrNameLst>
                                      </p:cBhvr>
                                      <p:to>
                                        <p:strVal val="hidden"/>
                                      </p:to>
                                    </p:set>
                                  </p:childTnLst>
                                </p:cTn>
                              </p:par>
                              <p:par>
                                <p:cTn id="114" presetID="9" presetClass="exit" presetSubtype="0" fill="hold" grpId="1" nodeType="withEffect">
                                  <p:stCondLst>
                                    <p:cond delay="0"/>
                                  </p:stCondLst>
                                  <p:childTnLst>
                                    <p:animEffect transition="out" filter="dissolve">
                                      <p:cBhvr>
                                        <p:cTn id="115" dur="500"/>
                                        <p:tgtEl>
                                          <p:spTgt spid="19"/>
                                        </p:tgtEl>
                                      </p:cBhvr>
                                    </p:animEffect>
                                    <p:set>
                                      <p:cBhvr>
                                        <p:cTn id="116" dur="1" fill="hold">
                                          <p:stCondLst>
                                            <p:cond delay="499"/>
                                          </p:stCondLst>
                                        </p:cTn>
                                        <p:tgtEl>
                                          <p:spTgt spid="19"/>
                                        </p:tgtEl>
                                        <p:attrNameLst>
                                          <p:attrName>style.visibility</p:attrName>
                                        </p:attrNameLst>
                                      </p:cBhvr>
                                      <p:to>
                                        <p:strVal val="hidden"/>
                                      </p:to>
                                    </p:set>
                                  </p:childTnLst>
                                </p:cTn>
                              </p:par>
                              <p:par>
                                <p:cTn id="117" presetID="9" presetClass="exit" presetSubtype="0" fill="hold" grpId="1" nodeType="withEffect">
                                  <p:stCondLst>
                                    <p:cond delay="0"/>
                                  </p:stCondLst>
                                  <p:childTnLst>
                                    <p:animEffect transition="out" filter="dissolve">
                                      <p:cBhvr>
                                        <p:cTn id="118" dur="500"/>
                                        <p:tgtEl>
                                          <p:spTgt spid="20"/>
                                        </p:tgtEl>
                                      </p:cBhvr>
                                    </p:animEffect>
                                    <p:set>
                                      <p:cBhvr>
                                        <p:cTn id="119" dur="1" fill="hold">
                                          <p:stCondLst>
                                            <p:cond delay="499"/>
                                          </p:stCondLst>
                                        </p:cTn>
                                        <p:tgtEl>
                                          <p:spTgt spid="20"/>
                                        </p:tgtEl>
                                        <p:attrNameLst>
                                          <p:attrName>style.visibility</p:attrName>
                                        </p:attrNameLst>
                                      </p:cBhvr>
                                      <p:to>
                                        <p:strVal val="hidden"/>
                                      </p:to>
                                    </p:set>
                                  </p:childTnLst>
                                </p:cTn>
                              </p:par>
                              <p:par>
                                <p:cTn id="120" presetID="9" presetClass="exit" presetSubtype="0" fill="hold" grpId="1" nodeType="withEffect">
                                  <p:stCondLst>
                                    <p:cond delay="0"/>
                                  </p:stCondLst>
                                  <p:childTnLst>
                                    <p:animEffect transition="out" filter="dissolve">
                                      <p:cBhvr>
                                        <p:cTn id="121" dur="500"/>
                                        <p:tgtEl>
                                          <p:spTgt spid="21"/>
                                        </p:tgtEl>
                                      </p:cBhvr>
                                    </p:animEffect>
                                    <p:set>
                                      <p:cBhvr>
                                        <p:cTn id="122" dur="1" fill="hold">
                                          <p:stCondLst>
                                            <p:cond delay="499"/>
                                          </p:stCondLst>
                                        </p:cTn>
                                        <p:tgtEl>
                                          <p:spTgt spid="21"/>
                                        </p:tgtEl>
                                        <p:attrNameLst>
                                          <p:attrName>style.visibility</p:attrName>
                                        </p:attrNameLst>
                                      </p:cBhvr>
                                      <p:to>
                                        <p:strVal val="hidden"/>
                                      </p:to>
                                    </p:set>
                                  </p:childTnLst>
                                </p:cTn>
                              </p:par>
                            </p:childTnLst>
                          </p:cTn>
                        </p:par>
                        <p:par>
                          <p:cTn id="123" fill="hold">
                            <p:stCondLst>
                              <p:cond delay="4200"/>
                            </p:stCondLst>
                            <p:childTnLst>
                              <p:par>
                                <p:cTn id="124" presetID="1" presetClass="entr" presetSubtype="0" fill="hold" grpId="0" nodeType="afterEffect">
                                  <p:stCondLst>
                                    <p:cond delay="200"/>
                                  </p:stCondLst>
                                  <p:childTnLst>
                                    <p:set>
                                      <p:cBhvr>
                                        <p:cTn id="125" dur="1" fill="hold">
                                          <p:stCondLst>
                                            <p:cond delay="0"/>
                                          </p:stCondLst>
                                        </p:cTn>
                                        <p:tgtEl>
                                          <p:spTgt spid="30"/>
                                        </p:tgtEl>
                                        <p:attrNameLst>
                                          <p:attrName>style.visibility</p:attrName>
                                        </p:attrNameLst>
                                      </p:cBhvr>
                                      <p:to>
                                        <p:strVal val="visible"/>
                                      </p:to>
                                    </p:set>
                                  </p:childTnLst>
                                </p:cTn>
                              </p:par>
                            </p:childTnLst>
                          </p:cTn>
                        </p:par>
                        <p:par>
                          <p:cTn id="126" fill="hold">
                            <p:stCondLst>
                              <p:cond delay="4400"/>
                            </p:stCondLst>
                            <p:childTnLst>
                              <p:par>
                                <p:cTn id="127" presetID="1" presetClass="entr" presetSubtype="0" fill="hold" grpId="0" nodeType="afterEffect">
                                  <p:stCondLst>
                                    <p:cond delay="200"/>
                                  </p:stCondLst>
                                  <p:childTnLst>
                                    <p:set>
                                      <p:cBhvr>
                                        <p:cTn id="128" dur="1" fill="hold">
                                          <p:stCondLst>
                                            <p:cond delay="0"/>
                                          </p:stCondLst>
                                        </p:cTn>
                                        <p:tgtEl>
                                          <p:spTgt spid="31"/>
                                        </p:tgtEl>
                                        <p:attrNameLst>
                                          <p:attrName>style.visibility</p:attrName>
                                        </p:attrNameLst>
                                      </p:cBhvr>
                                      <p:to>
                                        <p:strVal val="visible"/>
                                      </p:to>
                                    </p:set>
                                  </p:childTnLst>
                                </p:cTn>
                              </p:par>
                            </p:childTnLst>
                          </p:cTn>
                        </p:par>
                        <p:par>
                          <p:cTn id="129" fill="hold">
                            <p:stCondLst>
                              <p:cond delay="4600"/>
                            </p:stCondLst>
                            <p:childTnLst>
                              <p:par>
                                <p:cTn id="130" presetID="1" presetClass="entr" presetSubtype="0" fill="hold" grpId="0" nodeType="afterEffect">
                                  <p:stCondLst>
                                    <p:cond delay="200"/>
                                  </p:stCondLst>
                                  <p:childTnLst>
                                    <p:set>
                                      <p:cBhvr>
                                        <p:cTn id="131" dur="1" fill="hold">
                                          <p:stCondLst>
                                            <p:cond delay="0"/>
                                          </p:stCondLst>
                                        </p:cTn>
                                        <p:tgtEl>
                                          <p:spTgt spid="32"/>
                                        </p:tgtEl>
                                        <p:attrNameLst>
                                          <p:attrName>style.visibility</p:attrName>
                                        </p:attrNameLst>
                                      </p:cBhvr>
                                      <p:to>
                                        <p:strVal val="visible"/>
                                      </p:to>
                                    </p:set>
                                  </p:childTnLst>
                                </p:cTn>
                              </p:par>
                            </p:childTnLst>
                          </p:cTn>
                        </p:par>
                        <p:par>
                          <p:cTn id="132" fill="hold">
                            <p:stCondLst>
                              <p:cond delay="4800"/>
                            </p:stCondLst>
                            <p:childTnLst>
                              <p:par>
                                <p:cTn id="133" presetID="1" presetClass="entr" presetSubtype="0" fill="hold" grpId="0" nodeType="afterEffect">
                                  <p:stCondLst>
                                    <p:cond delay="200"/>
                                  </p:stCondLst>
                                  <p:childTnLst>
                                    <p:set>
                                      <p:cBhvr>
                                        <p:cTn id="134" dur="1" fill="hold">
                                          <p:stCondLst>
                                            <p:cond delay="0"/>
                                          </p:stCondLst>
                                        </p:cTn>
                                        <p:tgtEl>
                                          <p:spTgt spid="33"/>
                                        </p:tgtEl>
                                        <p:attrNameLst>
                                          <p:attrName>style.visibility</p:attrName>
                                        </p:attrNameLst>
                                      </p:cBhvr>
                                      <p:to>
                                        <p:strVal val="visible"/>
                                      </p:to>
                                    </p:set>
                                  </p:childTnLst>
                                </p:cTn>
                              </p:par>
                            </p:childTnLst>
                          </p:cTn>
                        </p:par>
                        <p:par>
                          <p:cTn id="135" fill="hold">
                            <p:stCondLst>
                              <p:cond delay="5000"/>
                            </p:stCondLst>
                            <p:childTnLst>
                              <p:par>
                                <p:cTn id="136" presetID="1" presetClass="entr" presetSubtype="0" fill="hold" grpId="0" nodeType="afterEffect">
                                  <p:stCondLst>
                                    <p:cond delay="200"/>
                                  </p:stCondLst>
                                  <p:childTnLst>
                                    <p:set>
                                      <p:cBhvr>
                                        <p:cTn id="137" dur="1" fill="hold">
                                          <p:stCondLst>
                                            <p:cond delay="0"/>
                                          </p:stCondLst>
                                        </p:cTn>
                                        <p:tgtEl>
                                          <p:spTgt spid="34"/>
                                        </p:tgtEl>
                                        <p:attrNameLst>
                                          <p:attrName>style.visibility</p:attrName>
                                        </p:attrNameLst>
                                      </p:cBhvr>
                                      <p:to>
                                        <p:strVal val="visible"/>
                                      </p:to>
                                    </p:set>
                                  </p:childTnLst>
                                </p:cTn>
                              </p:par>
                            </p:childTnLst>
                          </p:cTn>
                        </p:par>
                        <p:par>
                          <p:cTn id="138" fill="hold">
                            <p:stCondLst>
                              <p:cond delay="5200"/>
                            </p:stCondLst>
                            <p:childTnLst>
                              <p:par>
                                <p:cTn id="139" presetID="1" presetClass="entr" presetSubtype="0" fill="hold" grpId="0" nodeType="afterEffect">
                                  <p:stCondLst>
                                    <p:cond delay="200"/>
                                  </p:stCondLst>
                                  <p:childTnLst>
                                    <p:set>
                                      <p:cBhvr>
                                        <p:cTn id="140" dur="1" fill="hold">
                                          <p:stCondLst>
                                            <p:cond delay="0"/>
                                          </p:stCondLst>
                                        </p:cTn>
                                        <p:tgtEl>
                                          <p:spTgt spid="35"/>
                                        </p:tgtEl>
                                        <p:attrNameLst>
                                          <p:attrName>style.visibility</p:attrName>
                                        </p:attrNameLst>
                                      </p:cBhvr>
                                      <p:to>
                                        <p:strVal val="visible"/>
                                      </p:to>
                                    </p:set>
                                  </p:childTnLst>
                                </p:cTn>
                              </p:par>
                            </p:childTnLst>
                          </p:cTn>
                        </p:par>
                        <p:par>
                          <p:cTn id="141" fill="hold">
                            <p:stCondLst>
                              <p:cond delay="5400"/>
                            </p:stCondLst>
                            <p:childTnLst>
                              <p:par>
                                <p:cTn id="142" presetID="9" presetClass="exit" presetSubtype="0" fill="hold" grpId="1" nodeType="afterEffect">
                                  <p:stCondLst>
                                    <p:cond delay="0"/>
                                  </p:stCondLst>
                                  <p:childTnLst>
                                    <p:animEffect transition="out" filter="dissolve">
                                      <p:cBhvr>
                                        <p:cTn id="143" dur="500"/>
                                        <p:tgtEl>
                                          <p:spTgt spid="30"/>
                                        </p:tgtEl>
                                      </p:cBhvr>
                                    </p:animEffect>
                                    <p:set>
                                      <p:cBhvr>
                                        <p:cTn id="144" dur="1" fill="hold">
                                          <p:stCondLst>
                                            <p:cond delay="499"/>
                                          </p:stCondLst>
                                        </p:cTn>
                                        <p:tgtEl>
                                          <p:spTgt spid="30"/>
                                        </p:tgtEl>
                                        <p:attrNameLst>
                                          <p:attrName>style.visibility</p:attrName>
                                        </p:attrNameLst>
                                      </p:cBhvr>
                                      <p:to>
                                        <p:strVal val="hidden"/>
                                      </p:to>
                                    </p:set>
                                  </p:childTnLst>
                                </p:cTn>
                              </p:par>
                              <p:par>
                                <p:cTn id="145" presetID="9" presetClass="exit" presetSubtype="0" fill="hold" grpId="1" nodeType="withEffect">
                                  <p:stCondLst>
                                    <p:cond delay="0"/>
                                  </p:stCondLst>
                                  <p:childTnLst>
                                    <p:animEffect transition="out" filter="dissolve">
                                      <p:cBhvr>
                                        <p:cTn id="146" dur="500"/>
                                        <p:tgtEl>
                                          <p:spTgt spid="31"/>
                                        </p:tgtEl>
                                      </p:cBhvr>
                                    </p:animEffect>
                                    <p:set>
                                      <p:cBhvr>
                                        <p:cTn id="147" dur="1" fill="hold">
                                          <p:stCondLst>
                                            <p:cond delay="499"/>
                                          </p:stCondLst>
                                        </p:cTn>
                                        <p:tgtEl>
                                          <p:spTgt spid="31"/>
                                        </p:tgtEl>
                                        <p:attrNameLst>
                                          <p:attrName>style.visibility</p:attrName>
                                        </p:attrNameLst>
                                      </p:cBhvr>
                                      <p:to>
                                        <p:strVal val="hidden"/>
                                      </p:to>
                                    </p:set>
                                  </p:childTnLst>
                                </p:cTn>
                              </p:par>
                              <p:par>
                                <p:cTn id="148" presetID="9" presetClass="exit" presetSubtype="0" fill="hold" grpId="1" nodeType="withEffect">
                                  <p:stCondLst>
                                    <p:cond delay="0"/>
                                  </p:stCondLst>
                                  <p:childTnLst>
                                    <p:animEffect transition="out" filter="dissolve">
                                      <p:cBhvr>
                                        <p:cTn id="149" dur="500"/>
                                        <p:tgtEl>
                                          <p:spTgt spid="32"/>
                                        </p:tgtEl>
                                      </p:cBhvr>
                                    </p:animEffect>
                                    <p:set>
                                      <p:cBhvr>
                                        <p:cTn id="150" dur="1" fill="hold">
                                          <p:stCondLst>
                                            <p:cond delay="499"/>
                                          </p:stCondLst>
                                        </p:cTn>
                                        <p:tgtEl>
                                          <p:spTgt spid="32"/>
                                        </p:tgtEl>
                                        <p:attrNameLst>
                                          <p:attrName>style.visibility</p:attrName>
                                        </p:attrNameLst>
                                      </p:cBhvr>
                                      <p:to>
                                        <p:strVal val="hidden"/>
                                      </p:to>
                                    </p:set>
                                  </p:childTnLst>
                                </p:cTn>
                              </p:par>
                              <p:par>
                                <p:cTn id="151" presetID="9" presetClass="exit" presetSubtype="0" fill="hold" grpId="1" nodeType="withEffect">
                                  <p:stCondLst>
                                    <p:cond delay="0"/>
                                  </p:stCondLst>
                                  <p:childTnLst>
                                    <p:animEffect transition="out" filter="dissolve">
                                      <p:cBhvr>
                                        <p:cTn id="152" dur="500"/>
                                        <p:tgtEl>
                                          <p:spTgt spid="33"/>
                                        </p:tgtEl>
                                      </p:cBhvr>
                                    </p:animEffect>
                                    <p:set>
                                      <p:cBhvr>
                                        <p:cTn id="153" dur="1" fill="hold">
                                          <p:stCondLst>
                                            <p:cond delay="499"/>
                                          </p:stCondLst>
                                        </p:cTn>
                                        <p:tgtEl>
                                          <p:spTgt spid="33"/>
                                        </p:tgtEl>
                                        <p:attrNameLst>
                                          <p:attrName>style.visibility</p:attrName>
                                        </p:attrNameLst>
                                      </p:cBhvr>
                                      <p:to>
                                        <p:strVal val="hidden"/>
                                      </p:to>
                                    </p:set>
                                  </p:childTnLst>
                                </p:cTn>
                              </p:par>
                              <p:par>
                                <p:cTn id="154" presetID="9" presetClass="exit" presetSubtype="0" fill="hold" grpId="1" nodeType="withEffect">
                                  <p:stCondLst>
                                    <p:cond delay="0"/>
                                  </p:stCondLst>
                                  <p:childTnLst>
                                    <p:animEffect transition="out" filter="dissolve">
                                      <p:cBhvr>
                                        <p:cTn id="155" dur="500"/>
                                        <p:tgtEl>
                                          <p:spTgt spid="34"/>
                                        </p:tgtEl>
                                      </p:cBhvr>
                                    </p:animEffect>
                                    <p:set>
                                      <p:cBhvr>
                                        <p:cTn id="156" dur="1" fill="hold">
                                          <p:stCondLst>
                                            <p:cond delay="499"/>
                                          </p:stCondLst>
                                        </p:cTn>
                                        <p:tgtEl>
                                          <p:spTgt spid="34"/>
                                        </p:tgtEl>
                                        <p:attrNameLst>
                                          <p:attrName>style.visibility</p:attrName>
                                        </p:attrNameLst>
                                      </p:cBhvr>
                                      <p:to>
                                        <p:strVal val="hidden"/>
                                      </p:to>
                                    </p:set>
                                  </p:childTnLst>
                                </p:cTn>
                              </p:par>
                              <p:par>
                                <p:cTn id="157" presetID="9" presetClass="exit" presetSubtype="0" fill="hold" grpId="1" nodeType="withEffect">
                                  <p:stCondLst>
                                    <p:cond delay="0"/>
                                  </p:stCondLst>
                                  <p:childTnLst>
                                    <p:animEffect transition="out" filter="dissolve">
                                      <p:cBhvr>
                                        <p:cTn id="158" dur="500"/>
                                        <p:tgtEl>
                                          <p:spTgt spid="35"/>
                                        </p:tgtEl>
                                      </p:cBhvr>
                                    </p:animEffect>
                                    <p:set>
                                      <p:cBhvr>
                                        <p:cTn id="159" dur="1" fill="hold">
                                          <p:stCondLst>
                                            <p:cond delay="499"/>
                                          </p:stCondLst>
                                        </p:cTn>
                                        <p:tgtEl>
                                          <p:spTgt spid="3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9" grpId="0" animBg="1"/>
      <p:bldP spid="29" grpId="1" animBg="1"/>
      <p:bldP spid="9" grpId="0"/>
      <p:bldP spid="9" grpId="1"/>
      <p:bldP spid="10" grpId="0"/>
      <p:bldP spid="10" grpId="1"/>
      <p:bldP spid="11" grpId="0"/>
      <p:bldP spid="11" grpId="1"/>
      <p:bldP spid="12" grpId="0"/>
      <p:bldP spid="12" grpId="1"/>
      <p:bldP spid="13" grpId="0"/>
      <p:bldP spid="13" grpId="1"/>
      <p:bldP spid="14" grpId="0"/>
      <p:bldP spid="14" grpId="1"/>
      <p:bldP spid="16" grpId="0"/>
      <p:bldP spid="16" grpId="1"/>
      <p:bldP spid="17" grpId="0"/>
      <p:bldP spid="17" grpId="1"/>
      <p:bldP spid="18" grpId="0"/>
      <p:bldP spid="18" grpId="1"/>
      <p:bldP spid="19" grpId="0"/>
      <p:bldP spid="19" grpId="1"/>
      <p:bldP spid="20" grpId="0"/>
      <p:bldP spid="20" grpId="1"/>
      <p:bldP spid="21" grpId="0"/>
      <p:bldP spid="21" grpId="1"/>
      <p:bldP spid="25" grpId="0" animBg="1"/>
      <p:bldP spid="27" grpId="0" animBg="1"/>
      <p:bldP spid="28" grpId="0" animBg="1"/>
      <p:bldP spid="23" grpId="0" animBg="1"/>
      <p:bldP spid="23" grpId="1" animBg="1"/>
      <p:bldP spid="30" grpId="0"/>
      <p:bldP spid="30" grpId="1"/>
      <p:bldP spid="31" grpId="0"/>
      <p:bldP spid="31" grpId="1"/>
      <p:bldP spid="32" grpId="0"/>
      <p:bldP spid="32" grpId="1"/>
      <p:bldP spid="33" grpId="0"/>
      <p:bldP spid="33" grpId="1"/>
      <p:bldP spid="34" grpId="0"/>
      <p:bldP spid="34" grpId="1"/>
      <p:bldP spid="35" grpId="0"/>
      <p:bldP spid="35"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3289779" y="2143225"/>
            <a:ext cx="2956022" cy="2275396"/>
          </a:xfrm>
          <a:prstGeom prst="rect">
            <a:avLst/>
          </a:prstGeom>
          <a:solidFill>
            <a:srgbClr val="BA141A">
              <a:alpha val="36078"/>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It goes out</a:t>
            </a:r>
            <a:endParaRPr lang="en-US" sz="2800" dirty="0"/>
          </a:p>
          <a:p>
            <a:pPr defTabSz="932381" fontAlgn="base">
              <a:spcBef>
                <a:spcPct val="0"/>
              </a:spcBef>
              <a:spcAft>
                <a:spcPct val="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7" name="Rectangle 16"/>
          <p:cNvSpPr/>
          <p:nvPr/>
        </p:nvSpPr>
        <p:spPr bwMode="auto">
          <a:xfrm>
            <a:off x="293753" y="2147882"/>
            <a:ext cx="2951812" cy="227282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It comes in</a:t>
            </a:r>
          </a:p>
        </p:txBody>
      </p:sp>
      <p:sp>
        <p:nvSpPr>
          <p:cNvPr id="18" name="Rectangle 17"/>
          <p:cNvSpPr/>
          <p:nvPr/>
        </p:nvSpPr>
        <p:spPr bwMode="auto">
          <a:xfrm>
            <a:off x="6290015" y="2151189"/>
            <a:ext cx="2971014" cy="227100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It grows</a:t>
            </a:r>
          </a:p>
        </p:txBody>
      </p:sp>
      <p:sp>
        <p:nvSpPr>
          <p:cNvPr id="19" name="Rectangle 18"/>
          <p:cNvSpPr/>
          <p:nvPr/>
        </p:nvSpPr>
        <p:spPr bwMode="auto">
          <a:xfrm>
            <a:off x="9305244" y="2132814"/>
            <a:ext cx="2971014" cy="2271006"/>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It rests</a:t>
            </a:r>
          </a:p>
        </p:txBody>
      </p:sp>
      <p:sp>
        <p:nvSpPr>
          <p:cNvPr id="2" name="Title 1"/>
          <p:cNvSpPr>
            <a:spLocks noGrp="1"/>
          </p:cNvSpPr>
          <p:nvPr>
            <p:ph type="title"/>
          </p:nvPr>
        </p:nvSpPr>
        <p:spPr/>
        <p:txBody>
          <a:bodyPr/>
          <a:lstStyle/>
          <a:p>
            <a:r>
              <a:rPr lang="en-US" sz="4000" dirty="0"/>
              <a:t>We all want to do the same things with it (business view)</a:t>
            </a:r>
          </a:p>
        </p:txBody>
      </p:sp>
      <p:graphicFrame>
        <p:nvGraphicFramePr>
          <p:cNvPr id="24" name="Diagram 23"/>
          <p:cNvGraphicFramePr/>
          <p:nvPr>
            <p:extLst>
              <p:ext uri="{D42A27DB-BD31-4B8C-83A1-F6EECF244321}">
                <p14:modId xmlns:p14="http://schemas.microsoft.com/office/powerpoint/2010/main" val="4215499504"/>
              </p:ext>
            </p:extLst>
          </p:nvPr>
        </p:nvGraphicFramePr>
        <p:xfrm>
          <a:off x="1408359" y="1828800"/>
          <a:ext cx="9335841" cy="47434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9" name="Rounded Rectangle 28"/>
          <p:cNvSpPr/>
          <p:nvPr/>
        </p:nvSpPr>
        <p:spPr>
          <a:xfrm>
            <a:off x="1918556" y="1759921"/>
            <a:ext cx="8414436" cy="4855029"/>
          </a:xfrm>
          <a:prstGeom prst="roundRect">
            <a:avLst/>
          </a:prstGeom>
          <a:solidFill>
            <a:schemeClr val="lt1">
              <a:alpha val="78000"/>
            </a:schemeClr>
          </a:solidFill>
          <a:ln>
            <a:solidFill>
              <a:schemeClr val="tx1"/>
            </a:solidFill>
          </a:ln>
        </p:spPr>
        <p:style>
          <a:lnRef idx="2">
            <a:schemeClr val="accent5"/>
          </a:lnRef>
          <a:fillRef idx="1">
            <a:schemeClr val="lt1"/>
          </a:fillRef>
          <a:effectRef idx="0">
            <a:schemeClr val="accent5"/>
          </a:effectRef>
          <a:fontRef idx="minor">
            <a:schemeClr val="dk1"/>
          </a:fontRef>
        </p:style>
        <p:txBody>
          <a:bodyPr lIns="91431" tIns="45716" rIns="91431" bIns="45716" rtlCol="0" anchor="ctr"/>
          <a:lstStyle/>
          <a:p>
            <a:pPr algn="ctr"/>
            <a:r>
              <a:rPr lang="en-US" sz="13800" b="1" dirty="0">
                <a:ln w="12700">
                  <a:solidFill>
                    <a:schemeClr val="tx1">
                      <a:lumMod val="20000"/>
                      <a:lumOff val="80000"/>
                    </a:schemeClr>
                  </a:solidFill>
                  <a:prstDash val="solid"/>
                </a:ln>
                <a:solidFill>
                  <a:schemeClr val="tx2"/>
                </a:solidFill>
                <a:effectLst>
                  <a:outerShdw dist="38100" dir="2640000" algn="bl" rotWithShape="0">
                    <a:schemeClr val="tx2">
                      <a:lumMod val="75000"/>
                    </a:schemeClr>
                  </a:outerShdw>
                </a:effectLst>
              </a:rPr>
              <a:t>R</a:t>
            </a:r>
            <a:r>
              <a:rPr lang="en-US" sz="13800" b="1" dirty="0">
                <a:ln w="12700">
                  <a:solidFill>
                    <a:schemeClr val="tx1">
                      <a:lumMod val="20000"/>
                      <a:lumOff val="80000"/>
                    </a:schemeClr>
                  </a:solidFill>
                  <a:prstDash val="solid"/>
                </a:ln>
                <a:solidFill>
                  <a:schemeClr val="tx1"/>
                </a:solidFill>
                <a:effectLst>
                  <a:outerShdw dist="38100" dir="2640000" algn="bl" rotWithShape="0">
                    <a:schemeClr val="tx2">
                      <a:lumMod val="75000"/>
                    </a:schemeClr>
                  </a:outerShdw>
                </a:effectLst>
              </a:rPr>
              <a:t>.</a:t>
            </a:r>
            <a:r>
              <a:rPr lang="en-US" sz="13800" b="1" dirty="0">
                <a:ln w="12700">
                  <a:solidFill>
                    <a:schemeClr val="tx1">
                      <a:lumMod val="20000"/>
                      <a:lumOff val="80000"/>
                    </a:schemeClr>
                  </a:solidFill>
                  <a:prstDash val="solid"/>
                </a:ln>
                <a:solidFill>
                  <a:schemeClr val="accent1"/>
                </a:solidFill>
                <a:effectLst>
                  <a:outerShdw dist="38100" dir="2640000" algn="bl" rotWithShape="0">
                    <a:schemeClr val="tx2">
                      <a:lumMod val="75000"/>
                    </a:schemeClr>
                  </a:outerShdw>
                </a:effectLst>
              </a:rPr>
              <a:t>P</a:t>
            </a:r>
            <a:r>
              <a:rPr lang="en-US" sz="13800" b="1" dirty="0">
                <a:ln w="12700">
                  <a:solidFill>
                    <a:schemeClr val="tx1">
                      <a:lumMod val="20000"/>
                      <a:lumOff val="80000"/>
                    </a:schemeClr>
                  </a:solidFill>
                  <a:prstDash val="solid"/>
                </a:ln>
                <a:solidFill>
                  <a:schemeClr val="tx1"/>
                </a:solidFill>
                <a:effectLst>
                  <a:outerShdw dist="38100" dir="2640000" algn="bl" rotWithShape="0">
                    <a:schemeClr val="tx2">
                      <a:lumMod val="75000"/>
                    </a:schemeClr>
                  </a:outerShdw>
                </a:effectLst>
              </a:rPr>
              <a:t>.</a:t>
            </a:r>
            <a:r>
              <a:rPr lang="en-US" sz="13800" b="1" dirty="0">
                <a:ln w="12700">
                  <a:solidFill>
                    <a:schemeClr val="tx1">
                      <a:lumMod val="20000"/>
                      <a:lumOff val="80000"/>
                    </a:schemeClr>
                  </a:solidFill>
                  <a:prstDash val="solid"/>
                </a:ln>
                <a:solidFill>
                  <a:schemeClr val="accent2"/>
                </a:solidFill>
                <a:effectLst>
                  <a:outerShdw dist="38100" dir="2640000" algn="bl" rotWithShape="0">
                    <a:schemeClr val="tx2">
                      <a:lumMod val="75000"/>
                    </a:schemeClr>
                  </a:outerShdw>
                </a:effectLst>
              </a:rPr>
              <a:t>F</a:t>
            </a:r>
            <a:r>
              <a:rPr lang="en-US" sz="13800" b="1" dirty="0">
                <a:ln w="12700">
                  <a:solidFill>
                    <a:schemeClr val="tx1">
                      <a:lumMod val="20000"/>
                      <a:lumOff val="80000"/>
                    </a:schemeClr>
                  </a:solidFill>
                  <a:prstDash val="solid"/>
                </a:ln>
                <a:solidFill>
                  <a:schemeClr val="tx1"/>
                </a:solidFill>
                <a:effectLst>
                  <a:outerShdw dist="38100" dir="2640000" algn="bl" rotWithShape="0">
                    <a:schemeClr val="tx2">
                      <a:lumMod val="75000"/>
                    </a:schemeClr>
                  </a:outerShdw>
                </a:effectLst>
              </a:rPr>
              <a:t>.</a:t>
            </a:r>
            <a:r>
              <a:rPr lang="en-US" sz="13800" b="1" dirty="0">
                <a:ln w="12700">
                  <a:solidFill>
                    <a:schemeClr val="tx1">
                      <a:lumMod val="20000"/>
                      <a:lumOff val="80000"/>
                    </a:schemeClr>
                  </a:solidFill>
                  <a:prstDash val="solid"/>
                </a:ln>
                <a:solidFill>
                  <a:schemeClr val="accent3"/>
                </a:solidFill>
                <a:effectLst>
                  <a:outerShdw dist="38100" dir="2640000" algn="bl" rotWithShape="0">
                    <a:schemeClr val="tx2">
                      <a:lumMod val="75000"/>
                    </a:schemeClr>
                  </a:outerShdw>
                </a:effectLst>
              </a:rPr>
              <a:t>S</a:t>
            </a:r>
            <a:r>
              <a:rPr lang="en-US" sz="13800" b="1" dirty="0">
                <a:ln w="12700">
                  <a:solidFill>
                    <a:schemeClr val="tx1">
                      <a:lumMod val="20000"/>
                      <a:lumOff val="80000"/>
                    </a:schemeClr>
                  </a:solidFill>
                  <a:prstDash val="solid"/>
                </a:ln>
                <a:solidFill>
                  <a:schemeClr val="tx1"/>
                </a:solidFill>
                <a:effectLst>
                  <a:outerShdw dist="38100" dir="2640000" algn="bl" rotWithShape="0">
                    <a:schemeClr val="tx2">
                      <a:lumMod val="75000"/>
                    </a:schemeClr>
                  </a:outerShdw>
                </a:effectLst>
              </a:rPr>
              <a:t>.</a:t>
            </a:r>
            <a:r>
              <a:rPr lang="en-US" sz="13800" b="1" dirty="0">
                <a:ln w="12700">
                  <a:solidFill>
                    <a:schemeClr val="tx1">
                      <a:lumMod val="20000"/>
                      <a:lumOff val="80000"/>
                    </a:schemeClr>
                  </a:solidFill>
                  <a:prstDash val="solid"/>
                </a:ln>
                <a:solidFill>
                  <a:schemeClr val="accent4"/>
                </a:solidFill>
                <a:effectLst>
                  <a:outerShdw dist="38100" dir="2640000" algn="bl" rotWithShape="0">
                    <a:schemeClr val="tx2">
                      <a:lumMod val="75000"/>
                    </a:schemeClr>
                  </a:outerShdw>
                </a:effectLst>
              </a:rPr>
              <a:t>R</a:t>
            </a:r>
            <a:r>
              <a:rPr lang="en-US" sz="13800" b="1" dirty="0">
                <a:ln w="12700">
                  <a:solidFill>
                    <a:schemeClr val="tx1">
                      <a:lumMod val="20000"/>
                      <a:lumOff val="80000"/>
                    </a:schemeClr>
                  </a:solidFill>
                  <a:prstDash val="solid"/>
                </a:ln>
                <a:solidFill>
                  <a:schemeClr val="tx1"/>
                </a:solidFill>
                <a:effectLst>
                  <a:outerShdw dist="38100" dir="2640000" algn="bl" rotWithShape="0">
                    <a:schemeClr val="tx2">
                      <a:lumMod val="75000"/>
                    </a:schemeClr>
                  </a:outerShdw>
                </a:effectLst>
              </a:rPr>
              <a:t>.</a:t>
            </a:r>
          </a:p>
        </p:txBody>
      </p:sp>
    </p:spTree>
    <p:extLst>
      <p:ext uri="{BB962C8B-B14F-4D97-AF65-F5344CB8AC3E}">
        <p14:creationId xmlns:p14="http://schemas.microsoft.com/office/powerpoint/2010/main" val="14483135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3"/>
                                        </p:tgtEl>
                                      </p:cBhvr>
                                    </p:animEffect>
                                    <p:set>
                                      <p:cBhvr>
                                        <p:cTn id="7" dur="1" fill="hold">
                                          <p:stCondLst>
                                            <p:cond delay="499"/>
                                          </p:stCondLst>
                                        </p:cTn>
                                        <p:tgtEl>
                                          <p:spTgt spid="13"/>
                                        </p:tgtEl>
                                        <p:attrNameLst>
                                          <p:attrName>style.visibility</p:attrName>
                                        </p:attrNameLst>
                                      </p:cBhvr>
                                      <p:to>
                                        <p:strVal val="hidden"/>
                                      </p:to>
                                    </p:set>
                                  </p:childTnLst>
                                </p:cTn>
                              </p:par>
                              <p:par>
                                <p:cTn id="8" presetID="9" presetClass="exit" presetSubtype="0" fill="hold" grpId="0" nodeType="withEffect">
                                  <p:stCondLst>
                                    <p:cond delay="0"/>
                                  </p:stCondLst>
                                  <p:childTnLst>
                                    <p:animEffect transition="out" filter="dissolve">
                                      <p:cBhvr>
                                        <p:cTn id="9" dur="500"/>
                                        <p:tgtEl>
                                          <p:spTgt spid="17"/>
                                        </p:tgtEl>
                                      </p:cBhvr>
                                    </p:animEffect>
                                    <p:set>
                                      <p:cBhvr>
                                        <p:cTn id="10" dur="1" fill="hold">
                                          <p:stCondLst>
                                            <p:cond delay="499"/>
                                          </p:stCondLst>
                                        </p:cTn>
                                        <p:tgtEl>
                                          <p:spTgt spid="17"/>
                                        </p:tgtEl>
                                        <p:attrNameLst>
                                          <p:attrName>style.visibility</p:attrName>
                                        </p:attrNameLst>
                                      </p:cBhvr>
                                      <p:to>
                                        <p:strVal val="hidden"/>
                                      </p:to>
                                    </p:set>
                                  </p:childTnLst>
                                </p:cTn>
                              </p:par>
                              <p:par>
                                <p:cTn id="11" presetID="9" presetClass="exit" presetSubtype="0" fill="hold" grpId="0" nodeType="withEffect">
                                  <p:stCondLst>
                                    <p:cond delay="0"/>
                                  </p:stCondLst>
                                  <p:childTnLst>
                                    <p:animEffect transition="out" filter="dissolve">
                                      <p:cBhvr>
                                        <p:cTn id="12" dur="500"/>
                                        <p:tgtEl>
                                          <p:spTgt spid="18"/>
                                        </p:tgtEl>
                                      </p:cBhvr>
                                    </p:animEffect>
                                    <p:set>
                                      <p:cBhvr>
                                        <p:cTn id="13" dur="1" fill="hold">
                                          <p:stCondLst>
                                            <p:cond delay="499"/>
                                          </p:stCondLst>
                                        </p:cTn>
                                        <p:tgtEl>
                                          <p:spTgt spid="18"/>
                                        </p:tgtEl>
                                        <p:attrNameLst>
                                          <p:attrName>style.visibility</p:attrName>
                                        </p:attrNameLst>
                                      </p:cBhvr>
                                      <p:to>
                                        <p:strVal val="hidden"/>
                                      </p:to>
                                    </p:set>
                                  </p:childTnLst>
                                </p:cTn>
                              </p:par>
                              <p:par>
                                <p:cTn id="14" presetID="9" presetClass="exit" presetSubtype="0" fill="hold" grpId="0" nodeType="withEffect">
                                  <p:stCondLst>
                                    <p:cond delay="0"/>
                                  </p:stCondLst>
                                  <p:childTnLst>
                                    <p:animEffect transition="out" filter="dissolve">
                                      <p:cBhvr>
                                        <p:cTn id="15" dur="500"/>
                                        <p:tgtEl>
                                          <p:spTgt spid="19"/>
                                        </p:tgtEl>
                                      </p:cBhvr>
                                    </p:animEffect>
                                    <p:set>
                                      <p:cBhvr>
                                        <p:cTn id="16" dur="1" fill="hold">
                                          <p:stCondLst>
                                            <p:cond delay="499"/>
                                          </p:stCondLst>
                                        </p:cTn>
                                        <p:tgtEl>
                                          <p:spTgt spid="19"/>
                                        </p:tgtEl>
                                        <p:attrNameLst>
                                          <p:attrName>style.visibility</p:attrName>
                                        </p:attrNameLst>
                                      </p:cBhvr>
                                      <p:to>
                                        <p:strVal val="hidden"/>
                                      </p:to>
                                    </p:set>
                                  </p:childTnLst>
                                </p:cTn>
                              </p:par>
                              <p:par>
                                <p:cTn id="17" presetID="9" presetClass="entr" presetSubtype="0" fill="hold" grpId="0" nodeType="withEffect">
                                  <p:stCondLst>
                                    <p:cond delay="0"/>
                                  </p:stCondLst>
                                  <p:childTnLst>
                                    <p:set>
                                      <p:cBhvr>
                                        <p:cTn id="18" dur="1" fill="hold">
                                          <p:stCondLst>
                                            <p:cond delay="0"/>
                                          </p:stCondLst>
                                        </p:cTn>
                                        <p:tgtEl>
                                          <p:spTgt spid="24">
                                            <p:graphicEl>
                                              <a:dgm id="{7AD5589F-96DD-437A-A1DD-D6335EEBA6F1}"/>
                                            </p:graphicEl>
                                          </p:spTgt>
                                        </p:tgtEl>
                                        <p:attrNameLst>
                                          <p:attrName>style.visibility</p:attrName>
                                        </p:attrNameLst>
                                      </p:cBhvr>
                                      <p:to>
                                        <p:strVal val="visible"/>
                                      </p:to>
                                    </p:set>
                                    <p:animEffect transition="in" filter="dissolve">
                                      <p:cBhvr>
                                        <p:cTn id="19" dur="500"/>
                                        <p:tgtEl>
                                          <p:spTgt spid="24">
                                            <p:graphicEl>
                                              <a:dgm id="{7AD5589F-96DD-437A-A1DD-D6335EEBA6F1}"/>
                                            </p:graphic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grpId="0" nodeType="clickEffect">
                                  <p:stCondLst>
                                    <p:cond delay="0"/>
                                  </p:stCondLst>
                                  <p:childTnLst>
                                    <p:set>
                                      <p:cBhvr>
                                        <p:cTn id="23" dur="1" fill="hold">
                                          <p:stCondLst>
                                            <p:cond delay="0"/>
                                          </p:stCondLst>
                                        </p:cTn>
                                        <p:tgtEl>
                                          <p:spTgt spid="24">
                                            <p:graphicEl>
                                              <a:dgm id="{9C0C7F67-15B1-4232-9A14-180A1DAC7714}"/>
                                            </p:graphicEl>
                                          </p:spTgt>
                                        </p:tgtEl>
                                        <p:attrNameLst>
                                          <p:attrName>style.visibility</p:attrName>
                                        </p:attrNameLst>
                                      </p:cBhvr>
                                      <p:to>
                                        <p:strVal val="visible"/>
                                      </p:to>
                                    </p:set>
                                    <p:animEffect transition="in" filter="dissolve">
                                      <p:cBhvr>
                                        <p:cTn id="24" dur="500"/>
                                        <p:tgtEl>
                                          <p:spTgt spid="24">
                                            <p:graphicEl>
                                              <a:dgm id="{9C0C7F67-15B1-4232-9A14-180A1DAC7714}"/>
                                            </p:graphicEl>
                                          </p:spTgt>
                                        </p:tgtEl>
                                      </p:cBhvr>
                                    </p:animEffect>
                                  </p:childTnLst>
                                </p:cTn>
                              </p:par>
                              <p:par>
                                <p:cTn id="25" presetID="9" presetClass="entr" presetSubtype="0" fill="hold" grpId="0" nodeType="withEffect">
                                  <p:stCondLst>
                                    <p:cond delay="0"/>
                                  </p:stCondLst>
                                  <p:childTnLst>
                                    <p:set>
                                      <p:cBhvr>
                                        <p:cTn id="26" dur="1" fill="hold">
                                          <p:stCondLst>
                                            <p:cond delay="0"/>
                                          </p:stCondLst>
                                        </p:cTn>
                                        <p:tgtEl>
                                          <p:spTgt spid="24">
                                            <p:graphicEl>
                                              <a:dgm id="{6EEC6CDC-D751-406A-863E-E35634DBBEC6}"/>
                                            </p:graphicEl>
                                          </p:spTgt>
                                        </p:tgtEl>
                                        <p:attrNameLst>
                                          <p:attrName>style.visibility</p:attrName>
                                        </p:attrNameLst>
                                      </p:cBhvr>
                                      <p:to>
                                        <p:strVal val="visible"/>
                                      </p:to>
                                    </p:set>
                                    <p:animEffect transition="in" filter="dissolve">
                                      <p:cBhvr>
                                        <p:cTn id="27" dur="500"/>
                                        <p:tgtEl>
                                          <p:spTgt spid="24">
                                            <p:graphicEl>
                                              <a:dgm id="{6EEC6CDC-D751-406A-863E-E35634DBBEC6}"/>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24">
                                            <p:graphicEl>
                                              <a:dgm id="{2FDD448B-463C-4EB7-B664-9C635DF4FE67}"/>
                                            </p:graphicEl>
                                          </p:spTgt>
                                        </p:tgtEl>
                                        <p:attrNameLst>
                                          <p:attrName>style.visibility</p:attrName>
                                        </p:attrNameLst>
                                      </p:cBhvr>
                                      <p:to>
                                        <p:strVal val="visible"/>
                                      </p:to>
                                    </p:set>
                                    <p:animEffect transition="in" filter="dissolve">
                                      <p:cBhvr>
                                        <p:cTn id="32" dur="500"/>
                                        <p:tgtEl>
                                          <p:spTgt spid="24">
                                            <p:graphicEl>
                                              <a:dgm id="{2FDD448B-463C-4EB7-B664-9C635DF4FE67}"/>
                                            </p:graphicEl>
                                          </p:spTgt>
                                        </p:tgtEl>
                                      </p:cBhvr>
                                    </p:animEffect>
                                  </p:childTnLst>
                                </p:cTn>
                              </p:par>
                              <p:par>
                                <p:cTn id="33" presetID="9" presetClass="entr" presetSubtype="0" fill="hold" grpId="0" nodeType="withEffect">
                                  <p:stCondLst>
                                    <p:cond delay="0"/>
                                  </p:stCondLst>
                                  <p:childTnLst>
                                    <p:set>
                                      <p:cBhvr>
                                        <p:cTn id="34" dur="1" fill="hold">
                                          <p:stCondLst>
                                            <p:cond delay="0"/>
                                          </p:stCondLst>
                                        </p:cTn>
                                        <p:tgtEl>
                                          <p:spTgt spid="24">
                                            <p:graphicEl>
                                              <a:dgm id="{9754DE47-92BD-49EE-B2CC-ACB5209DC6D3}"/>
                                            </p:graphicEl>
                                          </p:spTgt>
                                        </p:tgtEl>
                                        <p:attrNameLst>
                                          <p:attrName>style.visibility</p:attrName>
                                        </p:attrNameLst>
                                      </p:cBhvr>
                                      <p:to>
                                        <p:strVal val="visible"/>
                                      </p:to>
                                    </p:set>
                                    <p:animEffect transition="in" filter="dissolve">
                                      <p:cBhvr>
                                        <p:cTn id="35" dur="500"/>
                                        <p:tgtEl>
                                          <p:spTgt spid="24">
                                            <p:graphicEl>
                                              <a:dgm id="{9754DE47-92BD-49EE-B2CC-ACB5209DC6D3}"/>
                                            </p:graphicEl>
                                          </p:spTgt>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grpId="0" nodeType="clickEffect">
                                  <p:stCondLst>
                                    <p:cond delay="0"/>
                                  </p:stCondLst>
                                  <p:childTnLst>
                                    <p:set>
                                      <p:cBhvr>
                                        <p:cTn id="39" dur="1" fill="hold">
                                          <p:stCondLst>
                                            <p:cond delay="0"/>
                                          </p:stCondLst>
                                        </p:cTn>
                                        <p:tgtEl>
                                          <p:spTgt spid="24">
                                            <p:graphicEl>
                                              <a:dgm id="{C0347D48-D7AE-4664-8781-7EBC6DE34D03}"/>
                                            </p:graphicEl>
                                          </p:spTgt>
                                        </p:tgtEl>
                                        <p:attrNameLst>
                                          <p:attrName>style.visibility</p:attrName>
                                        </p:attrNameLst>
                                      </p:cBhvr>
                                      <p:to>
                                        <p:strVal val="visible"/>
                                      </p:to>
                                    </p:set>
                                    <p:animEffect transition="in" filter="dissolve">
                                      <p:cBhvr>
                                        <p:cTn id="40" dur="500"/>
                                        <p:tgtEl>
                                          <p:spTgt spid="24">
                                            <p:graphicEl>
                                              <a:dgm id="{C0347D48-D7AE-4664-8781-7EBC6DE34D03}"/>
                                            </p:graphicEl>
                                          </p:spTgt>
                                        </p:tgtEl>
                                      </p:cBhvr>
                                    </p:animEffect>
                                  </p:childTnLst>
                                </p:cTn>
                              </p:par>
                              <p:par>
                                <p:cTn id="41" presetID="9" presetClass="entr" presetSubtype="0" fill="hold" grpId="0" nodeType="withEffect">
                                  <p:stCondLst>
                                    <p:cond delay="0"/>
                                  </p:stCondLst>
                                  <p:childTnLst>
                                    <p:set>
                                      <p:cBhvr>
                                        <p:cTn id="42" dur="1" fill="hold">
                                          <p:stCondLst>
                                            <p:cond delay="0"/>
                                          </p:stCondLst>
                                        </p:cTn>
                                        <p:tgtEl>
                                          <p:spTgt spid="24">
                                            <p:graphicEl>
                                              <a:dgm id="{98E04A72-6115-4A32-AD47-D9CED238D3A2}"/>
                                            </p:graphicEl>
                                          </p:spTgt>
                                        </p:tgtEl>
                                        <p:attrNameLst>
                                          <p:attrName>style.visibility</p:attrName>
                                        </p:attrNameLst>
                                      </p:cBhvr>
                                      <p:to>
                                        <p:strVal val="visible"/>
                                      </p:to>
                                    </p:set>
                                    <p:animEffect transition="in" filter="dissolve">
                                      <p:cBhvr>
                                        <p:cTn id="43" dur="500"/>
                                        <p:tgtEl>
                                          <p:spTgt spid="24">
                                            <p:graphicEl>
                                              <a:dgm id="{98E04A72-6115-4A32-AD47-D9CED238D3A2}"/>
                                            </p:graphicEl>
                                          </p:spTgt>
                                        </p:tgtEl>
                                      </p:cBhvr>
                                    </p:animEffect>
                                  </p:childTnLst>
                                </p:cTn>
                              </p:par>
                            </p:childTnLst>
                          </p:cTn>
                        </p:par>
                      </p:childTnLst>
                    </p:cTn>
                  </p:par>
                  <p:par>
                    <p:cTn id="44" fill="hold">
                      <p:stCondLst>
                        <p:cond delay="indefinite"/>
                      </p:stCondLst>
                      <p:childTnLst>
                        <p:par>
                          <p:cTn id="45" fill="hold">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24">
                                            <p:graphicEl>
                                              <a:dgm id="{824C5C3C-7F70-45A7-BA26-FCE494666A9A}"/>
                                            </p:graphicEl>
                                          </p:spTgt>
                                        </p:tgtEl>
                                        <p:attrNameLst>
                                          <p:attrName>style.visibility</p:attrName>
                                        </p:attrNameLst>
                                      </p:cBhvr>
                                      <p:to>
                                        <p:strVal val="visible"/>
                                      </p:to>
                                    </p:set>
                                    <p:animEffect transition="in" filter="dissolve">
                                      <p:cBhvr>
                                        <p:cTn id="48" dur="500"/>
                                        <p:tgtEl>
                                          <p:spTgt spid="24">
                                            <p:graphicEl>
                                              <a:dgm id="{824C5C3C-7F70-45A7-BA26-FCE494666A9A}"/>
                                            </p:graphicEl>
                                          </p:spTgt>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24">
                                            <p:graphicEl>
                                              <a:dgm id="{67ABC6FA-D0C3-4BC7-8126-E2762562645C}"/>
                                            </p:graphicEl>
                                          </p:spTgt>
                                        </p:tgtEl>
                                        <p:attrNameLst>
                                          <p:attrName>style.visibility</p:attrName>
                                        </p:attrNameLst>
                                      </p:cBhvr>
                                      <p:to>
                                        <p:strVal val="visible"/>
                                      </p:to>
                                    </p:set>
                                    <p:animEffect transition="in" filter="dissolve">
                                      <p:cBhvr>
                                        <p:cTn id="51" dur="500"/>
                                        <p:tgtEl>
                                          <p:spTgt spid="24">
                                            <p:graphicEl>
                                              <a:dgm id="{67ABC6FA-D0C3-4BC7-8126-E2762562645C}"/>
                                            </p:graphicEl>
                                          </p:spTgt>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24">
                                            <p:graphicEl>
                                              <a:dgm id="{35C4A927-6401-4907-B858-1C0DA20A2233}"/>
                                            </p:graphicEl>
                                          </p:spTgt>
                                        </p:tgtEl>
                                        <p:attrNameLst>
                                          <p:attrName>style.visibility</p:attrName>
                                        </p:attrNameLst>
                                      </p:cBhvr>
                                      <p:to>
                                        <p:strVal val="visible"/>
                                      </p:to>
                                    </p:set>
                                    <p:animEffect transition="in" filter="dissolve">
                                      <p:cBhvr>
                                        <p:cTn id="54" dur="500"/>
                                        <p:tgtEl>
                                          <p:spTgt spid="24">
                                            <p:graphicEl>
                                              <a:dgm id="{35C4A927-6401-4907-B858-1C0DA20A2233}"/>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49" presetClass="entr" presetSubtype="0" decel="100000" fill="hold" grpId="0" nodeType="click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p:cTn id="59" dur="500" fill="hold"/>
                                        <p:tgtEl>
                                          <p:spTgt spid="29"/>
                                        </p:tgtEl>
                                        <p:attrNameLst>
                                          <p:attrName>ppt_w</p:attrName>
                                        </p:attrNameLst>
                                      </p:cBhvr>
                                      <p:tavLst>
                                        <p:tav tm="0">
                                          <p:val>
                                            <p:fltVal val="0"/>
                                          </p:val>
                                        </p:tav>
                                        <p:tav tm="100000">
                                          <p:val>
                                            <p:strVal val="#ppt_w"/>
                                          </p:val>
                                        </p:tav>
                                      </p:tavLst>
                                    </p:anim>
                                    <p:anim calcmode="lin" valueType="num">
                                      <p:cBhvr>
                                        <p:cTn id="60" dur="500" fill="hold"/>
                                        <p:tgtEl>
                                          <p:spTgt spid="29"/>
                                        </p:tgtEl>
                                        <p:attrNameLst>
                                          <p:attrName>ppt_h</p:attrName>
                                        </p:attrNameLst>
                                      </p:cBhvr>
                                      <p:tavLst>
                                        <p:tav tm="0">
                                          <p:val>
                                            <p:fltVal val="0"/>
                                          </p:val>
                                        </p:tav>
                                        <p:tav tm="100000">
                                          <p:val>
                                            <p:strVal val="#ppt_h"/>
                                          </p:val>
                                        </p:tav>
                                      </p:tavLst>
                                    </p:anim>
                                    <p:anim calcmode="lin" valueType="num">
                                      <p:cBhvr>
                                        <p:cTn id="61" dur="500" fill="hold"/>
                                        <p:tgtEl>
                                          <p:spTgt spid="29"/>
                                        </p:tgtEl>
                                        <p:attrNameLst>
                                          <p:attrName>style.rotation</p:attrName>
                                        </p:attrNameLst>
                                      </p:cBhvr>
                                      <p:tavLst>
                                        <p:tav tm="0">
                                          <p:val>
                                            <p:fltVal val="360"/>
                                          </p:val>
                                        </p:tav>
                                        <p:tav tm="100000">
                                          <p:val>
                                            <p:fltVal val="0"/>
                                          </p:val>
                                        </p:tav>
                                      </p:tavLst>
                                    </p:anim>
                                    <p:animEffect transition="in" filter="fade">
                                      <p:cBhvr>
                                        <p:cTn id="62" dur="500"/>
                                        <p:tgtEl>
                                          <p:spTgt spid="29"/>
                                        </p:tgtEl>
                                      </p:cBhvr>
                                    </p:animEffect>
                                  </p:childTnLst>
                                </p:cTn>
                              </p:par>
                            </p:childTnLst>
                          </p:cTn>
                        </p:par>
                      </p:childTnLst>
                    </p:cTn>
                  </p:par>
                  <p:par>
                    <p:cTn id="63" fill="hold">
                      <p:stCondLst>
                        <p:cond delay="indefinite"/>
                      </p:stCondLst>
                      <p:childTnLst>
                        <p:par>
                          <p:cTn id="64" fill="hold">
                            <p:stCondLst>
                              <p:cond delay="0"/>
                            </p:stCondLst>
                            <p:childTnLst>
                              <p:par>
                                <p:cTn id="65" presetID="49" presetClass="exit" presetSubtype="0" accel="100000" fill="hold" grpId="1" nodeType="clickEffect">
                                  <p:stCondLst>
                                    <p:cond delay="0"/>
                                  </p:stCondLst>
                                  <p:childTnLst>
                                    <p:anim calcmode="lin" valueType="num">
                                      <p:cBhvr>
                                        <p:cTn id="66" dur="500"/>
                                        <p:tgtEl>
                                          <p:spTgt spid="29"/>
                                        </p:tgtEl>
                                        <p:attrNameLst>
                                          <p:attrName>ppt_w</p:attrName>
                                        </p:attrNameLst>
                                      </p:cBhvr>
                                      <p:tavLst>
                                        <p:tav tm="0">
                                          <p:val>
                                            <p:strVal val="ppt_w"/>
                                          </p:val>
                                        </p:tav>
                                        <p:tav tm="100000">
                                          <p:val>
                                            <p:fltVal val="0"/>
                                          </p:val>
                                        </p:tav>
                                      </p:tavLst>
                                    </p:anim>
                                    <p:anim calcmode="lin" valueType="num">
                                      <p:cBhvr>
                                        <p:cTn id="67" dur="500"/>
                                        <p:tgtEl>
                                          <p:spTgt spid="29"/>
                                        </p:tgtEl>
                                        <p:attrNameLst>
                                          <p:attrName>ppt_h</p:attrName>
                                        </p:attrNameLst>
                                      </p:cBhvr>
                                      <p:tavLst>
                                        <p:tav tm="0">
                                          <p:val>
                                            <p:strVal val="ppt_h"/>
                                          </p:val>
                                        </p:tav>
                                        <p:tav tm="100000">
                                          <p:val>
                                            <p:fltVal val="0"/>
                                          </p:val>
                                        </p:tav>
                                      </p:tavLst>
                                    </p:anim>
                                    <p:anim calcmode="lin" valueType="num">
                                      <p:cBhvr>
                                        <p:cTn id="68" dur="500"/>
                                        <p:tgtEl>
                                          <p:spTgt spid="29"/>
                                        </p:tgtEl>
                                        <p:attrNameLst>
                                          <p:attrName>style.rotation</p:attrName>
                                        </p:attrNameLst>
                                      </p:cBhvr>
                                      <p:tavLst>
                                        <p:tav tm="0">
                                          <p:val>
                                            <p:fltVal val="0"/>
                                          </p:val>
                                        </p:tav>
                                        <p:tav tm="100000">
                                          <p:val>
                                            <p:fltVal val="360"/>
                                          </p:val>
                                        </p:tav>
                                      </p:tavLst>
                                    </p:anim>
                                    <p:animEffect transition="out" filter="fade">
                                      <p:cBhvr>
                                        <p:cTn id="69" dur="500"/>
                                        <p:tgtEl>
                                          <p:spTgt spid="29"/>
                                        </p:tgtEl>
                                      </p:cBhvr>
                                    </p:animEffect>
                                    <p:set>
                                      <p:cBhvr>
                                        <p:cTn id="70"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7" grpId="0" animBg="1"/>
      <p:bldP spid="18" grpId="0" animBg="1"/>
      <p:bldP spid="19" grpId="0" animBg="1"/>
      <p:bldGraphic spid="24" grpId="0" uiExpand="1">
        <p:bldSub>
          <a:bldDgm bld="one"/>
        </p:bldSub>
      </p:bldGraphic>
      <p:bldP spid="29" grpId="0" animBg="1"/>
      <p:bldP spid="29"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200" dirty="0"/>
              <a:t>The 3 facets of information-management (IT view)</a:t>
            </a:r>
          </a:p>
        </p:txBody>
      </p:sp>
      <p:graphicFrame>
        <p:nvGraphicFramePr>
          <p:cNvPr id="3" name="Diagram 2"/>
          <p:cNvGraphicFramePr/>
          <p:nvPr>
            <p:extLst>
              <p:ext uri="{D42A27DB-BD31-4B8C-83A1-F6EECF244321}">
                <p14:modId xmlns:p14="http://schemas.microsoft.com/office/powerpoint/2010/main" val="329454532"/>
              </p:ext>
            </p:extLst>
          </p:nvPr>
        </p:nvGraphicFramePr>
        <p:xfrm>
          <a:off x="2032000" y="1812175"/>
          <a:ext cx="8128000" cy="432615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4" name="Group 3"/>
          <p:cNvGrpSpPr/>
          <p:nvPr/>
        </p:nvGrpSpPr>
        <p:grpSpPr>
          <a:xfrm>
            <a:off x="7118883" y="1433034"/>
            <a:ext cx="3942125" cy="3822909"/>
            <a:chOff x="7118882" y="1433035"/>
            <a:chExt cx="3942125" cy="4743184"/>
          </a:xfrm>
        </p:grpSpPr>
        <p:sp>
          <p:nvSpPr>
            <p:cNvPr id="5" name="Rectangular Callout 4"/>
            <p:cNvSpPr/>
            <p:nvPr/>
          </p:nvSpPr>
          <p:spPr>
            <a:xfrm rot="5400000">
              <a:off x="6718353" y="1833564"/>
              <a:ext cx="4743184" cy="3942125"/>
            </a:xfrm>
            <a:prstGeom prst="wedgeRectCallout">
              <a:avLst>
                <a:gd name="adj1" fmla="val -21903"/>
                <a:gd name="adj2" fmla="val 65641"/>
              </a:avLst>
            </a:prstGeom>
            <a:ln w="19050">
              <a:solidFill>
                <a:schemeClr val="bg2"/>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6" name="TextBox 5"/>
            <p:cNvSpPr txBox="1"/>
            <p:nvPr/>
          </p:nvSpPr>
          <p:spPr>
            <a:xfrm>
              <a:off x="7219632" y="1648182"/>
              <a:ext cx="3825104" cy="4124158"/>
            </a:xfrm>
            <a:prstGeom prst="rect">
              <a:avLst/>
            </a:prstGeom>
            <a:noFill/>
          </p:spPr>
          <p:txBody>
            <a:bodyPr wrap="square" rtlCol="0">
              <a:spAutoFit/>
            </a:bodyPr>
            <a:lstStyle/>
            <a:p>
              <a:pPr marL="457155" indent="-457155">
                <a:lnSpc>
                  <a:spcPct val="150000"/>
                </a:lnSpc>
                <a:buFont typeface="Arial" panose="020B0604020202020204" pitchFamily="34" charset="0"/>
                <a:buChar char="•"/>
              </a:pPr>
              <a:r>
                <a:rPr lang="en-US" sz="2800" dirty="0"/>
                <a:t>Retention</a:t>
              </a:r>
            </a:p>
            <a:p>
              <a:pPr marL="457155" indent="-457155">
                <a:lnSpc>
                  <a:spcPct val="150000"/>
                </a:lnSpc>
                <a:buFont typeface="Arial" panose="020B0604020202020204" pitchFamily="34" charset="0"/>
                <a:buChar char="•"/>
              </a:pPr>
              <a:r>
                <a:rPr lang="en-US" sz="2800" dirty="0"/>
                <a:t>Auditing</a:t>
              </a:r>
            </a:p>
            <a:p>
              <a:pPr marL="457155" indent="-457155">
                <a:lnSpc>
                  <a:spcPct val="150000"/>
                </a:lnSpc>
                <a:buFont typeface="Arial" panose="020B0604020202020204" pitchFamily="34" charset="0"/>
                <a:buChar char="•"/>
              </a:pPr>
              <a:r>
                <a:rPr lang="en-US" sz="2800" dirty="0"/>
                <a:t>Labels</a:t>
              </a:r>
            </a:p>
            <a:p>
              <a:pPr marL="457155" indent="-457155">
                <a:lnSpc>
                  <a:spcPct val="150000"/>
                </a:lnSpc>
                <a:buFont typeface="Arial" panose="020B0604020202020204" pitchFamily="34" charset="0"/>
                <a:buChar char="•"/>
              </a:pPr>
              <a:r>
                <a:rPr lang="en-US" sz="2800" dirty="0"/>
                <a:t>Barcodes</a:t>
              </a:r>
            </a:p>
            <a:p>
              <a:pPr marL="457155" indent="-457155">
                <a:lnSpc>
                  <a:spcPct val="150000"/>
                </a:lnSpc>
                <a:buFont typeface="Arial" panose="020B0604020202020204" pitchFamily="34" charset="0"/>
                <a:buChar char="•"/>
              </a:pPr>
              <a:r>
                <a:rPr lang="en-US" sz="2800" dirty="0"/>
                <a:t>Custom / Add-on</a:t>
              </a:r>
            </a:p>
          </p:txBody>
        </p:sp>
      </p:grpSp>
      <p:grpSp>
        <p:nvGrpSpPr>
          <p:cNvPr id="7" name="Group 6"/>
          <p:cNvGrpSpPr/>
          <p:nvPr/>
        </p:nvGrpSpPr>
        <p:grpSpPr>
          <a:xfrm>
            <a:off x="7142732" y="2296878"/>
            <a:ext cx="4583104" cy="2677656"/>
            <a:chOff x="7117974" y="2743202"/>
            <a:chExt cx="4583104" cy="2886405"/>
          </a:xfrm>
        </p:grpSpPr>
        <p:sp>
          <p:nvSpPr>
            <p:cNvPr id="8" name="Rectangular Callout 7"/>
            <p:cNvSpPr/>
            <p:nvPr/>
          </p:nvSpPr>
          <p:spPr>
            <a:xfrm rot="5400000">
              <a:off x="7869837" y="1991340"/>
              <a:ext cx="2438400" cy="3942125"/>
            </a:xfrm>
            <a:prstGeom prst="wedgeRectCallout">
              <a:avLst>
                <a:gd name="adj1" fmla="val 21506"/>
                <a:gd name="adj2" fmla="val 64433"/>
              </a:avLst>
            </a:prstGeom>
            <a:ln w="19050">
              <a:solidFill>
                <a:schemeClr val="accent5"/>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9" name="TextBox 8"/>
            <p:cNvSpPr txBox="1"/>
            <p:nvPr/>
          </p:nvSpPr>
          <p:spPr>
            <a:xfrm>
              <a:off x="7194874" y="2743202"/>
              <a:ext cx="4506204" cy="2886405"/>
            </a:xfrm>
            <a:prstGeom prst="rect">
              <a:avLst/>
            </a:prstGeom>
            <a:noFill/>
          </p:spPr>
          <p:txBody>
            <a:bodyPr wrap="square" rtlCol="0">
              <a:spAutoFit/>
            </a:bodyPr>
            <a:lstStyle/>
            <a:p>
              <a:pPr marL="457155" indent="-457155">
                <a:lnSpc>
                  <a:spcPct val="150000"/>
                </a:lnSpc>
                <a:buFont typeface="Arial" panose="020B0604020202020204" pitchFamily="34" charset="0"/>
                <a:buChar char="•"/>
              </a:pPr>
              <a:r>
                <a:rPr lang="en-US" sz="2800" dirty="0"/>
                <a:t>Managed Metadata</a:t>
              </a:r>
            </a:p>
            <a:p>
              <a:pPr marL="457155" indent="-457155">
                <a:lnSpc>
                  <a:spcPct val="150000"/>
                </a:lnSpc>
                <a:buFont typeface="Arial" panose="020B0604020202020204" pitchFamily="34" charset="0"/>
                <a:buChar char="•"/>
              </a:pPr>
              <a:r>
                <a:rPr lang="en-US" sz="2800" dirty="0"/>
                <a:t>Content Types</a:t>
              </a:r>
            </a:p>
            <a:p>
              <a:pPr marL="457155" indent="-457155">
                <a:lnSpc>
                  <a:spcPct val="150000"/>
                </a:lnSpc>
                <a:buFont typeface="Arial" panose="020B0604020202020204" pitchFamily="34" charset="0"/>
                <a:buChar char="•"/>
              </a:pPr>
              <a:r>
                <a:rPr lang="en-US" sz="2800" dirty="0"/>
                <a:t>Document Sets</a:t>
              </a:r>
            </a:p>
            <a:p>
              <a:pPr marL="457155" indent="-457155">
                <a:lnSpc>
                  <a:spcPct val="150000"/>
                </a:lnSpc>
                <a:buFont typeface="Arial" panose="020B0604020202020204" pitchFamily="34" charset="0"/>
                <a:buChar char="•"/>
              </a:pPr>
              <a:endParaRPr lang="en-US" sz="2800" dirty="0"/>
            </a:p>
          </p:txBody>
        </p:sp>
      </p:grpSp>
      <p:grpSp>
        <p:nvGrpSpPr>
          <p:cNvPr id="10" name="Group 9"/>
          <p:cNvGrpSpPr/>
          <p:nvPr/>
        </p:nvGrpSpPr>
        <p:grpSpPr>
          <a:xfrm>
            <a:off x="7118883" y="3559630"/>
            <a:ext cx="4631711" cy="2329542"/>
            <a:chOff x="7102609" y="3119711"/>
            <a:chExt cx="4631711" cy="3029965"/>
          </a:xfrm>
        </p:grpSpPr>
        <p:sp>
          <p:nvSpPr>
            <p:cNvPr id="11" name="Rectangular Callout 10"/>
            <p:cNvSpPr/>
            <p:nvPr/>
          </p:nvSpPr>
          <p:spPr>
            <a:xfrm rot="5400000">
              <a:off x="7558689" y="2663631"/>
              <a:ext cx="3029965" cy="3942125"/>
            </a:xfrm>
            <a:prstGeom prst="wedgeRectCallout">
              <a:avLst>
                <a:gd name="adj1" fmla="val 22233"/>
                <a:gd name="adj2" fmla="val 66138"/>
              </a:avLst>
            </a:prstGeom>
            <a:ln w="19050">
              <a:solidFill>
                <a:schemeClr val="accent6"/>
              </a:solidFill>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dirty="0"/>
            </a:p>
          </p:txBody>
        </p:sp>
        <p:sp>
          <p:nvSpPr>
            <p:cNvPr id="12" name="TextBox 11"/>
            <p:cNvSpPr txBox="1"/>
            <p:nvPr/>
          </p:nvSpPr>
          <p:spPr>
            <a:xfrm>
              <a:off x="7228116" y="3294730"/>
              <a:ext cx="4506204" cy="2642083"/>
            </a:xfrm>
            <a:prstGeom prst="rect">
              <a:avLst/>
            </a:prstGeom>
            <a:noFill/>
          </p:spPr>
          <p:txBody>
            <a:bodyPr wrap="square" rtlCol="0">
              <a:spAutoFit/>
            </a:bodyPr>
            <a:lstStyle/>
            <a:p>
              <a:pPr marL="457155" indent="-457155">
                <a:lnSpc>
                  <a:spcPct val="150000"/>
                </a:lnSpc>
                <a:buFont typeface="Arial" panose="020B0604020202020204" pitchFamily="34" charset="0"/>
                <a:buChar char="•"/>
              </a:pPr>
              <a:r>
                <a:rPr lang="en-US" sz="2800" dirty="0"/>
                <a:t>Keyword Search</a:t>
              </a:r>
            </a:p>
            <a:p>
              <a:pPr marL="457155" indent="-457155">
                <a:lnSpc>
                  <a:spcPct val="150000"/>
                </a:lnSpc>
                <a:buFont typeface="Arial" panose="020B0604020202020204" pitchFamily="34" charset="0"/>
                <a:buChar char="•"/>
              </a:pPr>
              <a:r>
                <a:rPr lang="en-US" sz="2800" dirty="0"/>
                <a:t>Advanced Features</a:t>
              </a:r>
            </a:p>
            <a:p>
              <a:pPr marL="457155" indent="-457155">
                <a:lnSpc>
                  <a:spcPct val="150000"/>
                </a:lnSpc>
                <a:buFont typeface="Arial" panose="020B0604020202020204" pitchFamily="34" charset="0"/>
                <a:buChar char="•"/>
              </a:pPr>
              <a:r>
                <a:rPr lang="en-US" sz="2800" dirty="0"/>
                <a:t>Search-Based Apps</a:t>
              </a:r>
            </a:p>
          </p:txBody>
        </p:sp>
      </p:grpSp>
    </p:spTree>
    <p:extLst>
      <p:ext uri="{BB962C8B-B14F-4D97-AF65-F5344CB8AC3E}">
        <p14:creationId xmlns:p14="http://schemas.microsoft.com/office/powerpoint/2010/main" val="27802325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graphicEl>
                                              <a:dgm id="{B5BB535F-B387-4D3B-A247-5222BD2C3EBB}"/>
                                            </p:graphicEl>
                                          </p:spTgt>
                                        </p:tgtEl>
                                        <p:attrNameLst>
                                          <p:attrName>style.visibility</p:attrName>
                                        </p:attrNameLst>
                                      </p:cBhvr>
                                      <p:to>
                                        <p:strVal val="visible"/>
                                      </p:to>
                                    </p:set>
                                    <p:animEffect transition="in" filter="wipe(left)">
                                      <p:cBhvr>
                                        <p:cTn id="7" dur="500"/>
                                        <p:tgtEl>
                                          <p:spTgt spid="3">
                                            <p:graphicEl>
                                              <a:dgm id="{B5BB535F-B387-4D3B-A247-5222BD2C3EBB}"/>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graphicEl>
                                              <a:dgm id="{DA43A32B-FC84-48E8-96CE-E453A0B7589A}"/>
                                            </p:graphicEl>
                                          </p:spTgt>
                                        </p:tgtEl>
                                        <p:attrNameLst>
                                          <p:attrName>style.visibility</p:attrName>
                                        </p:attrNameLst>
                                      </p:cBhvr>
                                      <p:to>
                                        <p:strVal val="visible"/>
                                      </p:to>
                                    </p:set>
                                    <p:animEffect transition="in" filter="wipe(left)">
                                      <p:cBhvr>
                                        <p:cTn id="10" dur="500"/>
                                        <p:tgtEl>
                                          <p:spTgt spid="3">
                                            <p:graphicEl>
                                              <a:dgm id="{DA43A32B-FC84-48E8-96CE-E453A0B7589A}"/>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3">
                                            <p:graphicEl>
                                              <a:dgm id="{F0C59047-6903-4B8C-8C79-7D9FBB892ED9}"/>
                                            </p:graphicEl>
                                          </p:spTgt>
                                        </p:tgtEl>
                                        <p:attrNameLst>
                                          <p:attrName>style.visibility</p:attrName>
                                        </p:attrNameLst>
                                      </p:cBhvr>
                                      <p:to>
                                        <p:strVal val="visible"/>
                                      </p:to>
                                    </p:set>
                                    <p:animEffect transition="in" filter="wipe(left)">
                                      <p:cBhvr>
                                        <p:cTn id="13" dur="500"/>
                                        <p:tgtEl>
                                          <p:spTgt spid="3">
                                            <p:graphicEl>
                                              <a:dgm id="{F0C59047-6903-4B8C-8C79-7D9FBB892ED9}"/>
                                            </p:graphic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
                                            <p:graphicEl>
                                              <a:dgm id="{316DC14B-4F73-4C2C-A48D-FDE8D9341946}"/>
                                            </p:graphicEl>
                                          </p:spTgt>
                                        </p:tgtEl>
                                        <p:attrNameLst>
                                          <p:attrName>style.visibility</p:attrName>
                                        </p:attrNameLst>
                                      </p:cBhvr>
                                      <p:to>
                                        <p:strVal val="visible"/>
                                      </p:to>
                                    </p:set>
                                    <p:animEffect transition="in" filter="wipe(left)">
                                      <p:cBhvr>
                                        <p:cTn id="18" dur="500"/>
                                        <p:tgtEl>
                                          <p:spTgt spid="3">
                                            <p:graphicEl>
                                              <a:dgm id="{316DC14B-4F73-4C2C-A48D-FDE8D9341946}"/>
                                            </p:graphic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
                                            <p:graphicEl>
                                              <a:dgm id="{4AEF23EA-A37F-49B6-9C8C-FC4DF85B438A}"/>
                                            </p:graphicEl>
                                          </p:spTgt>
                                        </p:tgtEl>
                                        <p:attrNameLst>
                                          <p:attrName>style.visibility</p:attrName>
                                        </p:attrNameLst>
                                      </p:cBhvr>
                                      <p:to>
                                        <p:strVal val="visible"/>
                                      </p:to>
                                    </p:set>
                                    <p:animEffect transition="in" filter="wipe(left)">
                                      <p:cBhvr>
                                        <p:cTn id="21" dur="500"/>
                                        <p:tgtEl>
                                          <p:spTgt spid="3">
                                            <p:graphicEl>
                                              <a:dgm id="{4AEF23EA-A37F-49B6-9C8C-FC4DF85B438A}"/>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3">
                                            <p:graphicEl>
                                              <a:dgm id="{1D99B5D1-3B64-4E32-B752-31D2B460B478}"/>
                                            </p:graphicEl>
                                          </p:spTgt>
                                        </p:tgtEl>
                                        <p:attrNameLst>
                                          <p:attrName>style.visibility</p:attrName>
                                        </p:attrNameLst>
                                      </p:cBhvr>
                                      <p:to>
                                        <p:strVal val="visible"/>
                                      </p:to>
                                    </p:set>
                                    <p:animEffect transition="in" filter="wipe(left)">
                                      <p:cBhvr>
                                        <p:cTn id="26" dur="500"/>
                                        <p:tgtEl>
                                          <p:spTgt spid="3">
                                            <p:graphicEl>
                                              <a:dgm id="{1D99B5D1-3B64-4E32-B752-31D2B460B478}"/>
                                            </p:graphicEl>
                                          </p:spTgt>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3">
                                            <p:graphicEl>
                                              <a:dgm id="{AD85D203-5E3D-4D0A-8F2D-4689D091201E}"/>
                                            </p:graphicEl>
                                          </p:spTgt>
                                        </p:tgtEl>
                                        <p:attrNameLst>
                                          <p:attrName>style.visibility</p:attrName>
                                        </p:attrNameLst>
                                      </p:cBhvr>
                                      <p:to>
                                        <p:strVal val="visible"/>
                                      </p:to>
                                    </p:set>
                                    <p:animEffect transition="in" filter="wipe(left)">
                                      <p:cBhvr>
                                        <p:cTn id="29" dur="500"/>
                                        <p:tgtEl>
                                          <p:spTgt spid="3">
                                            <p:graphicEl>
                                              <a:dgm id="{AD85D203-5E3D-4D0A-8F2D-4689D091201E}"/>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left)">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1" presetClass="exit" presetSubtype="0" fill="hold" nodeType="clickEffect">
                                  <p:stCondLst>
                                    <p:cond delay="0"/>
                                  </p:stCondLst>
                                  <p:childTnLst>
                                    <p:set>
                                      <p:cBhvr>
                                        <p:cTn id="38" dur="1" fill="hold">
                                          <p:stCondLst>
                                            <p:cond delay="0"/>
                                          </p:stCondLst>
                                        </p:cTn>
                                        <p:tgtEl>
                                          <p:spTgt spid="4"/>
                                        </p:tgtEl>
                                        <p:attrNameLst>
                                          <p:attrName>style.visibility</p:attrName>
                                        </p:attrNameLst>
                                      </p:cBhvr>
                                      <p:to>
                                        <p:strVal val="hidden"/>
                                      </p:to>
                                    </p:set>
                                  </p:childTnLst>
                                </p:cTn>
                              </p:par>
                              <p:par>
                                <p:cTn id="39" presetID="22" presetClass="entr" presetSubtype="8"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xit" presetSubtype="0" fill="hold" nodeType="clickEffect">
                                  <p:stCondLst>
                                    <p:cond delay="0"/>
                                  </p:stCondLst>
                                  <p:childTnLst>
                                    <p:set>
                                      <p:cBhvr>
                                        <p:cTn id="45" dur="1" fill="hold">
                                          <p:stCondLst>
                                            <p:cond delay="0"/>
                                          </p:stCondLst>
                                        </p:cTn>
                                        <p:tgtEl>
                                          <p:spTgt spid="7"/>
                                        </p:tgtEl>
                                        <p:attrNameLst>
                                          <p:attrName>style.visibility</p:attrName>
                                        </p:attrNameLst>
                                      </p:cBhvr>
                                      <p:to>
                                        <p:strVal val="hidden"/>
                                      </p:to>
                                    </p:set>
                                  </p:childTnLst>
                                </p:cTn>
                              </p:par>
                              <p:par>
                                <p:cTn id="46" presetID="22" presetClass="entr" presetSubtype="8" fill="hold" nodeType="with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wipe(left)">
                                      <p:cBhvr>
                                        <p:cTn id="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700" dirty="0"/>
              <a:t>Information-management is not a list of features</a:t>
            </a:r>
          </a:p>
        </p:txBody>
      </p:sp>
      <p:pic>
        <p:nvPicPr>
          <p:cNvPr id="4" name="Picture 2" descr="C:\Users\PAUL~1.OLE\AppData\Local\Temp\SNAGHTML156e010d.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34108" y="1287462"/>
            <a:ext cx="7913770" cy="52438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3859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combined view </a:t>
            </a:r>
            <a:r>
              <a:rPr lang="en-US" dirty="0" smtClean="0"/>
              <a:t>(your </a:t>
            </a:r>
            <a:r>
              <a:rPr lang="en-US" dirty="0"/>
              <a:t>view)</a:t>
            </a:r>
          </a:p>
        </p:txBody>
      </p:sp>
      <p:graphicFrame>
        <p:nvGraphicFramePr>
          <p:cNvPr id="13" name="Diagram 12"/>
          <p:cNvGraphicFramePr/>
          <p:nvPr>
            <p:extLst>
              <p:ext uri="{D42A27DB-BD31-4B8C-83A1-F6EECF244321}">
                <p14:modId xmlns:p14="http://schemas.microsoft.com/office/powerpoint/2010/main" val="773467808"/>
              </p:ext>
            </p:extLst>
          </p:nvPr>
        </p:nvGraphicFramePr>
        <p:xfrm>
          <a:off x="-1345727" y="1828800"/>
          <a:ext cx="9335841" cy="47434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14" name="Diagram 13"/>
          <p:cNvGraphicFramePr/>
          <p:nvPr>
            <p:extLst>
              <p:ext uri="{D42A27DB-BD31-4B8C-83A1-F6EECF244321}">
                <p14:modId xmlns:p14="http://schemas.microsoft.com/office/powerpoint/2010/main" val="2568967152"/>
              </p:ext>
            </p:extLst>
          </p:nvPr>
        </p:nvGraphicFramePr>
        <p:xfrm>
          <a:off x="6746488" y="1812175"/>
          <a:ext cx="5141951" cy="432615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8936972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3" presetClass="path" presetSubtype="0" accel="50000" decel="50000" fill="hold" grpId="0" nodeType="clickEffect">
                                  <p:stCondLst>
                                    <p:cond delay="0"/>
                                  </p:stCondLst>
                                  <p:childTnLst>
                                    <p:animMotion origin="layout" path="M 0 0 L 0.25 0 E" pathEditMode="relative" ptsTypes="">
                                      <p:cBhvr>
                                        <p:cTn id="6" dur="2000" fill="hold"/>
                                        <p:tgtEl>
                                          <p:spTgt spid="13"/>
                                        </p:tgtEl>
                                        <p:attrNameLst>
                                          <p:attrName>ppt_x</p:attrName>
                                          <p:attrName>ppt_y</p:attrName>
                                        </p:attrNameLst>
                                      </p:cBhvr>
                                    </p:animMotion>
                                  </p:childTnLst>
                                </p:cTn>
                              </p:par>
                              <p:par>
                                <p:cTn id="7" presetID="35" presetClass="path" presetSubtype="0" accel="50000" decel="50000" fill="hold" grpId="0" nodeType="withEffect">
                                  <p:stCondLst>
                                    <p:cond delay="0"/>
                                  </p:stCondLst>
                                  <p:childTnLst>
                                    <p:animMotion origin="layout" path="M 0 0 L -0.25 0 E" pathEditMode="relative" ptsTypes="">
                                      <p:cBhvr>
                                        <p:cTn id="8" dur="2000" fill="hold"/>
                                        <p:tgtEl>
                                          <p:spTgt spid="14"/>
                                        </p:tgtEl>
                                        <p:attrNameLst>
                                          <p:attrName>ppt_x</p:attrName>
                                          <p:attrName>ppt_y</p:attrName>
                                        </p:attrNameLst>
                                      </p:cBhvr>
                                    </p:animMotion>
                                  </p:childTnLst>
                                </p:cTn>
                              </p:par>
                            </p:childTnLst>
                          </p:cTn>
                        </p:par>
                        <p:par>
                          <p:cTn id="9" fill="hold">
                            <p:stCondLst>
                              <p:cond delay="2000"/>
                            </p:stCondLst>
                            <p:childTnLst>
                              <p:par>
                                <p:cTn id="10" presetID="9" presetClass="exit" presetSubtype="0" fill="hold" grpId="1" nodeType="afterEffect">
                                  <p:stCondLst>
                                    <p:cond delay="0"/>
                                  </p:stCondLst>
                                  <p:childTnLst>
                                    <p:animEffect transition="out" filter="dissolve">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par>
                                <p:cTn id="13" presetID="9" presetClass="exit" presetSubtype="0" fill="hold" grpId="1" nodeType="withEffect">
                                  <p:stCondLst>
                                    <p:cond delay="0"/>
                                  </p:stCondLst>
                                  <p:childTnLst>
                                    <p:animEffect transition="out" filter="dissolve">
                                      <p:cBhvr>
                                        <p:cTn id="14" dur="500"/>
                                        <p:tgtEl>
                                          <p:spTgt spid="14"/>
                                        </p:tgtEl>
                                      </p:cBhvr>
                                    </p:animEffect>
                                    <p:set>
                                      <p:cBhvr>
                                        <p:cTn id="15"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Graphic spid="13" grpId="1">
        <p:bldAsOne/>
      </p:bldGraphic>
      <p:bldGraphic spid="14" grpId="0">
        <p:bldAsOne/>
      </p:bldGraphic>
      <p:bldGraphic spid="14" grpId="1">
        <p:bldAsOne/>
      </p:bldGraphic>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 name="Group 38"/>
          <p:cNvGrpSpPr/>
          <p:nvPr/>
        </p:nvGrpSpPr>
        <p:grpSpPr>
          <a:xfrm>
            <a:off x="896912" y="1973301"/>
            <a:ext cx="8338813" cy="4514407"/>
            <a:chOff x="896911" y="1973300"/>
            <a:chExt cx="8338813" cy="4514407"/>
          </a:xfrm>
        </p:grpSpPr>
        <p:sp>
          <p:nvSpPr>
            <p:cNvPr id="29" name="Rectangle 28"/>
            <p:cNvSpPr/>
            <p:nvPr/>
          </p:nvSpPr>
          <p:spPr bwMode="auto">
            <a:xfrm>
              <a:off x="896911" y="1973300"/>
              <a:ext cx="8338813" cy="883889"/>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182862" defTabSz="932381" fontAlgn="base">
                <a:spcBef>
                  <a:spcPct val="0"/>
                </a:spcBef>
                <a:spcAft>
                  <a:spcPct val="0"/>
                </a:spcAft>
              </a:pPr>
              <a:r>
                <a:rPr lang="en-US" sz="3600" dirty="0">
                  <a:gradFill>
                    <a:gsLst>
                      <a:gs pos="0">
                        <a:schemeClr val="bg1"/>
                      </a:gs>
                      <a:gs pos="100000">
                        <a:schemeClr val="bg1"/>
                      </a:gs>
                    </a:gsLst>
                    <a:lin ang="5400000" scaled="0"/>
                  </a:gradFill>
                </a:rPr>
                <a:t>React</a:t>
              </a:r>
            </a:p>
          </p:txBody>
        </p:sp>
        <p:sp>
          <p:nvSpPr>
            <p:cNvPr id="30" name="Rectangle 29"/>
            <p:cNvSpPr/>
            <p:nvPr/>
          </p:nvSpPr>
          <p:spPr bwMode="auto">
            <a:xfrm>
              <a:off x="896911" y="2880929"/>
              <a:ext cx="8338813" cy="883889"/>
            </a:xfrm>
            <a:prstGeom prst="rect">
              <a:avLst/>
            </a:prstGeom>
            <a:solidFill>
              <a:schemeClr val="accent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182862" defTabSz="932381" fontAlgn="base">
                <a:spcBef>
                  <a:spcPct val="0"/>
                </a:spcBef>
                <a:spcAft>
                  <a:spcPct val="0"/>
                </a:spcAft>
              </a:pPr>
              <a:r>
                <a:rPr lang="en-US" sz="3600" dirty="0">
                  <a:gradFill>
                    <a:gsLst>
                      <a:gs pos="0">
                        <a:schemeClr val="bg1"/>
                      </a:gs>
                      <a:gs pos="100000">
                        <a:schemeClr val="bg1"/>
                      </a:gs>
                    </a:gsLst>
                    <a:lin ang="5400000" scaled="0"/>
                  </a:gradFill>
                </a:rPr>
                <a:t>Proact</a:t>
              </a:r>
            </a:p>
          </p:txBody>
        </p:sp>
        <p:sp>
          <p:nvSpPr>
            <p:cNvPr id="31" name="Rectangle 30"/>
            <p:cNvSpPr/>
            <p:nvPr/>
          </p:nvSpPr>
          <p:spPr bwMode="auto">
            <a:xfrm>
              <a:off x="896911" y="3788559"/>
              <a:ext cx="8338813" cy="883889"/>
            </a:xfrm>
            <a:prstGeom prst="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182862" defTabSz="932381" fontAlgn="base">
                <a:spcBef>
                  <a:spcPct val="0"/>
                </a:spcBef>
                <a:spcAft>
                  <a:spcPct val="0"/>
                </a:spcAft>
              </a:pPr>
              <a:r>
                <a:rPr lang="en-US" sz="3600" dirty="0">
                  <a:gradFill>
                    <a:gsLst>
                      <a:gs pos="0">
                        <a:schemeClr val="bg1"/>
                      </a:gs>
                      <a:gs pos="100000">
                        <a:schemeClr val="bg1"/>
                      </a:gs>
                    </a:gsLst>
                    <a:lin ang="5400000" scaled="0"/>
                  </a:gradFill>
                </a:rPr>
                <a:t>Find</a:t>
              </a:r>
            </a:p>
          </p:txBody>
        </p:sp>
        <p:sp>
          <p:nvSpPr>
            <p:cNvPr id="32" name="Rectangle 31"/>
            <p:cNvSpPr/>
            <p:nvPr/>
          </p:nvSpPr>
          <p:spPr bwMode="auto">
            <a:xfrm>
              <a:off x="896911" y="4696188"/>
              <a:ext cx="8338813" cy="883889"/>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182862" defTabSz="932381" fontAlgn="base">
                <a:spcBef>
                  <a:spcPct val="0"/>
                </a:spcBef>
                <a:spcAft>
                  <a:spcPct val="0"/>
                </a:spcAft>
              </a:pPr>
              <a:r>
                <a:rPr lang="en-US" sz="3600" dirty="0">
                  <a:gradFill>
                    <a:gsLst>
                      <a:gs pos="0">
                        <a:schemeClr val="bg1"/>
                      </a:gs>
                      <a:gs pos="100000">
                        <a:schemeClr val="bg1"/>
                      </a:gs>
                    </a:gsLst>
                    <a:lin ang="5400000" scaled="0"/>
                  </a:gradFill>
                </a:rPr>
                <a:t>Safe-keep</a:t>
              </a:r>
            </a:p>
          </p:txBody>
        </p:sp>
        <p:sp>
          <p:nvSpPr>
            <p:cNvPr id="33" name="Rectangle 32"/>
            <p:cNvSpPr/>
            <p:nvPr/>
          </p:nvSpPr>
          <p:spPr bwMode="auto">
            <a:xfrm>
              <a:off x="896911" y="5603818"/>
              <a:ext cx="8338813" cy="883889"/>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182862" defTabSz="932381" fontAlgn="base">
                <a:spcBef>
                  <a:spcPct val="0"/>
                </a:spcBef>
                <a:spcAft>
                  <a:spcPct val="0"/>
                </a:spcAft>
              </a:pPr>
              <a:r>
                <a:rPr lang="en-US" sz="3600" dirty="0">
                  <a:gradFill>
                    <a:gsLst>
                      <a:gs pos="0">
                        <a:schemeClr val="bg1"/>
                      </a:gs>
                      <a:gs pos="100000">
                        <a:schemeClr val="bg1"/>
                      </a:gs>
                    </a:gsLst>
                    <a:lin ang="5400000" scaled="0"/>
                  </a:gradFill>
                </a:rPr>
                <a:t>Rely</a:t>
              </a:r>
            </a:p>
          </p:txBody>
        </p:sp>
        <p:sp>
          <p:nvSpPr>
            <p:cNvPr id="34" name="Rectangle 33"/>
            <p:cNvSpPr/>
            <p:nvPr/>
          </p:nvSpPr>
          <p:spPr bwMode="auto">
            <a:xfrm>
              <a:off x="3420431" y="1973300"/>
              <a:ext cx="5815293" cy="883889"/>
            </a:xfrm>
            <a:prstGeom prst="rect">
              <a:avLst/>
            </a:prstGeom>
            <a:solidFill>
              <a:schemeClr val="tx2">
                <a:lumMod val="10000"/>
                <a:lumOff val="9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182862" defTabSz="932381" fontAlgn="base">
                <a:spcBef>
                  <a:spcPct val="0"/>
                </a:spcBef>
                <a:spcAft>
                  <a:spcPct val="0"/>
                </a:spcAft>
              </a:pPr>
              <a:endParaRPr lang="en-US" sz="3600" dirty="0">
                <a:gradFill>
                  <a:gsLst>
                    <a:gs pos="0">
                      <a:schemeClr val="bg1"/>
                    </a:gs>
                    <a:gs pos="100000">
                      <a:schemeClr val="bg1"/>
                    </a:gs>
                  </a:gsLst>
                  <a:lin ang="5400000" scaled="0"/>
                </a:gradFill>
              </a:endParaRPr>
            </a:p>
          </p:txBody>
        </p:sp>
        <p:sp>
          <p:nvSpPr>
            <p:cNvPr id="35" name="Rectangle 34"/>
            <p:cNvSpPr/>
            <p:nvPr/>
          </p:nvSpPr>
          <p:spPr bwMode="auto">
            <a:xfrm>
              <a:off x="3420431" y="2880929"/>
              <a:ext cx="5815293" cy="883889"/>
            </a:xfrm>
            <a:prstGeom prst="rect">
              <a:avLst/>
            </a:prstGeom>
            <a:solidFill>
              <a:schemeClr val="accent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182862" defTabSz="932381" fontAlgn="base">
                <a:spcBef>
                  <a:spcPct val="0"/>
                </a:spcBef>
                <a:spcAft>
                  <a:spcPct val="0"/>
                </a:spcAft>
              </a:pPr>
              <a:endParaRPr lang="en-US" sz="3600" dirty="0">
                <a:gradFill>
                  <a:gsLst>
                    <a:gs pos="0">
                      <a:schemeClr val="bg1"/>
                    </a:gs>
                    <a:gs pos="100000">
                      <a:schemeClr val="bg1"/>
                    </a:gs>
                  </a:gsLst>
                  <a:lin ang="5400000" scaled="0"/>
                </a:gradFill>
              </a:endParaRPr>
            </a:p>
          </p:txBody>
        </p:sp>
        <p:sp>
          <p:nvSpPr>
            <p:cNvPr id="36" name="Rectangle 35"/>
            <p:cNvSpPr/>
            <p:nvPr/>
          </p:nvSpPr>
          <p:spPr bwMode="auto">
            <a:xfrm>
              <a:off x="3420431" y="3788559"/>
              <a:ext cx="5815293" cy="883889"/>
            </a:xfrm>
            <a:prstGeom prst="rect">
              <a:avLst/>
            </a:prstGeom>
            <a:solidFill>
              <a:schemeClr val="accent2">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182862" defTabSz="932381" fontAlgn="base">
                <a:spcBef>
                  <a:spcPct val="0"/>
                </a:spcBef>
                <a:spcAft>
                  <a:spcPct val="0"/>
                </a:spcAft>
              </a:pPr>
              <a:endParaRPr lang="en-US" sz="3600" dirty="0">
                <a:gradFill>
                  <a:gsLst>
                    <a:gs pos="0">
                      <a:schemeClr val="bg1"/>
                    </a:gs>
                    <a:gs pos="100000">
                      <a:schemeClr val="bg1"/>
                    </a:gs>
                  </a:gsLst>
                  <a:lin ang="5400000" scaled="0"/>
                </a:gradFill>
              </a:endParaRPr>
            </a:p>
          </p:txBody>
        </p:sp>
        <p:sp>
          <p:nvSpPr>
            <p:cNvPr id="37" name="Rectangle 36"/>
            <p:cNvSpPr/>
            <p:nvPr/>
          </p:nvSpPr>
          <p:spPr bwMode="auto">
            <a:xfrm>
              <a:off x="3420431" y="4696188"/>
              <a:ext cx="5815293" cy="883889"/>
            </a:xfrm>
            <a:prstGeom prst="rect">
              <a:avLst/>
            </a:prstGeom>
            <a:solidFill>
              <a:schemeClr val="accent3">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182862" defTabSz="932381" fontAlgn="base">
                <a:spcBef>
                  <a:spcPct val="0"/>
                </a:spcBef>
                <a:spcAft>
                  <a:spcPct val="0"/>
                </a:spcAft>
              </a:pPr>
              <a:endParaRPr lang="en-US" sz="3600" dirty="0">
                <a:gradFill>
                  <a:gsLst>
                    <a:gs pos="0">
                      <a:schemeClr val="bg1"/>
                    </a:gs>
                    <a:gs pos="100000">
                      <a:schemeClr val="bg1"/>
                    </a:gs>
                  </a:gsLst>
                  <a:lin ang="5400000" scaled="0"/>
                </a:gradFill>
              </a:endParaRPr>
            </a:p>
          </p:txBody>
        </p:sp>
        <p:sp>
          <p:nvSpPr>
            <p:cNvPr id="38" name="Rectangle 37"/>
            <p:cNvSpPr/>
            <p:nvPr/>
          </p:nvSpPr>
          <p:spPr bwMode="auto">
            <a:xfrm>
              <a:off x="3420431" y="5603818"/>
              <a:ext cx="5815293" cy="883889"/>
            </a:xfrm>
            <a:prstGeom prst="rect">
              <a:avLst/>
            </a:prstGeom>
            <a:solidFill>
              <a:schemeClr val="tx1">
                <a:lumMod val="20000"/>
                <a:lumOff val="8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numCol="1" rtlCol="0" anchor="ctr" anchorCtr="0" compatLnSpc="1">
              <a:prstTxWarp prst="textNoShape">
                <a:avLst/>
              </a:prstTxWarp>
            </a:bodyPr>
            <a:lstStyle/>
            <a:p>
              <a:pPr marL="182862" defTabSz="932381" fontAlgn="base">
                <a:spcBef>
                  <a:spcPct val="0"/>
                </a:spcBef>
                <a:spcAft>
                  <a:spcPct val="0"/>
                </a:spcAft>
              </a:pPr>
              <a:endParaRPr lang="en-US" sz="3600" dirty="0">
                <a:gradFill>
                  <a:gsLst>
                    <a:gs pos="0">
                      <a:schemeClr val="bg1"/>
                    </a:gs>
                    <a:gs pos="100000">
                      <a:schemeClr val="bg1"/>
                    </a:gs>
                  </a:gsLst>
                  <a:lin ang="5400000" scaled="0"/>
                </a:gradFill>
              </a:endParaRPr>
            </a:p>
          </p:txBody>
        </p:sp>
      </p:grpSp>
      <p:sp>
        <p:nvSpPr>
          <p:cNvPr id="2" name="Title 1"/>
          <p:cNvSpPr>
            <a:spLocks noGrp="1"/>
          </p:cNvSpPr>
          <p:nvPr>
            <p:ph type="title"/>
          </p:nvPr>
        </p:nvSpPr>
        <p:spPr/>
        <p:txBody>
          <a:bodyPr/>
          <a:lstStyle/>
          <a:p>
            <a:r>
              <a:rPr lang="en-US" dirty="0"/>
              <a:t>A combined </a:t>
            </a:r>
            <a:r>
              <a:rPr lang="en-US" dirty="0" smtClean="0"/>
              <a:t>view (your view)</a:t>
            </a:r>
            <a:endParaRPr lang="en-US" dirty="0"/>
          </a:p>
        </p:txBody>
      </p:sp>
      <p:sp>
        <p:nvSpPr>
          <p:cNvPr id="5" name="Freeform 4"/>
          <p:cNvSpPr/>
          <p:nvPr/>
        </p:nvSpPr>
        <p:spPr>
          <a:xfrm>
            <a:off x="9927314" y="687486"/>
            <a:ext cx="1493482" cy="361059"/>
          </a:xfrm>
          <a:custGeom>
            <a:avLst/>
            <a:gdLst>
              <a:gd name="connsiteX0" fmla="*/ 0 w 1870235"/>
              <a:gd name="connsiteY0" fmla="*/ 0 h 361059"/>
              <a:gd name="connsiteX1" fmla="*/ 1870235 w 1870235"/>
              <a:gd name="connsiteY1" fmla="*/ 0 h 361059"/>
              <a:gd name="connsiteX2" fmla="*/ 1870235 w 1870235"/>
              <a:gd name="connsiteY2" fmla="*/ 361059 h 361059"/>
              <a:gd name="connsiteX3" fmla="*/ 0 w 1870235"/>
              <a:gd name="connsiteY3" fmla="*/ 361059 h 361059"/>
              <a:gd name="connsiteX4" fmla="*/ 0 w 1870235"/>
              <a:gd name="connsiteY4" fmla="*/ 0 h 361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0235" h="361059">
                <a:moveTo>
                  <a:pt x="0" y="0"/>
                </a:moveTo>
                <a:lnTo>
                  <a:pt x="1870235" y="0"/>
                </a:lnTo>
                <a:lnTo>
                  <a:pt x="1870235" y="361059"/>
                </a:lnTo>
                <a:lnTo>
                  <a:pt x="0" y="361059"/>
                </a:lnTo>
                <a:lnTo>
                  <a:pt x="0" y="0"/>
                </a:lnTo>
                <a:close/>
              </a:path>
            </a:pathLst>
          </a:custGeom>
          <a:solidFill>
            <a:schemeClr val="bg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286562" tIns="50795" rIns="50795" bIns="50795" numCol="1" spcCol="1270" anchor="ctr" anchorCtr="0">
            <a:noAutofit/>
          </a:bodyPr>
          <a:lstStyle/>
          <a:p>
            <a:pPr defTabSz="888913">
              <a:lnSpc>
                <a:spcPct val="90000"/>
              </a:lnSpc>
              <a:spcBef>
                <a:spcPct val="0"/>
              </a:spcBef>
              <a:spcAft>
                <a:spcPct val="35000"/>
              </a:spcAft>
            </a:pPr>
            <a:r>
              <a:rPr lang="en-US" sz="2000" dirty="0"/>
              <a:t>Policies</a:t>
            </a:r>
          </a:p>
        </p:txBody>
      </p:sp>
      <p:sp>
        <p:nvSpPr>
          <p:cNvPr id="6" name="Oval 5"/>
          <p:cNvSpPr/>
          <p:nvPr/>
        </p:nvSpPr>
        <p:spPr>
          <a:xfrm>
            <a:off x="9701652" y="642355"/>
            <a:ext cx="451324" cy="451324"/>
          </a:xfrm>
          <a:prstGeom prst="ellipse">
            <a:avLst/>
          </a:prstGeom>
          <a:blipFill rotWithShape="0">
            <a:blip r:embed="rId3"/>
            <a:stretch>
              <a:fillRect/>
            </a:stretch>
          </a:blipFill>
          <a:ln>
            <a:solidFill>
              <a:schemeClr val="bg2"/>
            </a:solidFill>
          </a:ln>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7" name="Freeform 6"/>
          <p:cNvSpPr/>
          <p:nvPr/>
        </p:nvSpPr>
        <p:spPr>
          <a:xfrm>
            <a:off x="9927313" y="1229075"/>
            <a:ext cx="1493482" cy="361059"/>
          </a:xfrm>
          <a:custGeom>
            <a:avLst/>
            <a:gdLst>
              <a:gd name="connsiteX0" fmla="*/ 0 w 1738990"/>
              <a:gd name="connsiteY0" fmla="*/ 0 h 361059"/>
              <a:gd name="connsiteX1" fmla="*/ 1738990 w 1738990"/>
              <a:gd name="connsiteY1" fmla="*/ 0 h 361059"/>
              <a:gd name="connsiteX2" fmla="*/ 1738990 w 1738990"/>
              <a:gd name="connsiteY2" fmla="*/ 361059 h 361059"/>
              <a:gd name="connsiteX3" fmla="*/ 0 w 1738990"/>
              <a:gd name="connsiteY3" fmla="*/ 361059 h 361059"/>
              <a:gd name="connsiteX4" fmla="*/ 0 w 1738990"/>
              <a:gd name="connsiteY4" fmla="*/ 0 h 361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8990" h="361059">
                <a:moveTo>
                  <a:pt x="0" y="0"/>
                </a:moveTo>
                <a:lnTo>
                  <a:pt x="1738990" y="0"/>
                </a:lnTo>
                <a:lnTo>
                  <a:pt x="1738990" y="361059"/>
                </a:lnTo>
                <a:lnTo>
                  <a:pt x="0" y="361059"/>
                </a:lnTo>
                <a:lnTo>
                  <a:pt x="0" y="0"/>
                </a:lnTo>
                <a:close/>
              </a:path>
            </a:pathLst>
          </a:custGeom>
          <a:solidFill>
            <a:schemeClr val="accent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86562" tIns="50795" rIns="50795" bIns="50795" numCol="1" spcCol="1270" anchor="ctr" anchorCtr="0">
            <a:noAutofit/>
          </a:bodyPr>
          <a:lstStyle/>
          <a:p>
            <a:pPr defTabSz="888913">
              <a:lnSpc>
                <a:spcPct val="90000"/>
              </a:lnSpc>
              <a:spcBef>
                <a:spcPct val="0"/>
              </a:spcBef>
              <a:spcAft>
                <a:spcPct val="35000"/>
              </a:spcAft>
            </a:pPr>
            <a:r>
              <a:rPr lang="en-US" sz="2000" dirty="0"/>
              <a:t>Metadata</a:t>
            </a:r>
          </a:p>
        </p:txBody>
      </p:sp>
      <p:sp>
        <p:nvSpPr>
          <p:cNvPr id="8" name="Oval 7"/>
          <p:cNvSpPr/>
          <p:nvPr/>
        </p:nvSpPr>
        <p:spPr>
          <a:xfrm>
            <a:off x="9701652" y="1167379"/>
            <a:ext cx="451324" cy="451324"/>
          </a:xfrm>
          <a:prstGeom prst="ellipse">
            <a:avLst/>
          </a:prstGeom>
          <a:blipFill dpi="0" rotWithShape="0">
            <a:blip r:embed="rId4"/>
            <a:srcRect/>
            <a:stretch>
              <a:fillRect/>
            </a:stretch>
          </a:blipFill>
          <a:ln>
            <a:solidFill>
              <a:schemeClr val="accent4"/>
            </a:solidFill>
          </a:ln>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9" name="Freeform 8"/>
          <p:cNvSpPr/>
          <p:nvPr/>
        </p:nvSpPr>
        <p:spPr>
          <a:xfrm>
            <a:off x="9927314" y="1770665"/>
            <a:ext cx="1493482" cy="361059"/>
          </a:xfrm>
          <a:custGeom>
            <a:avLst/>
            <a:gdLst>
              <a:gd name="connsiteX0" fmla="*/ 0 w 1870235"/>
              <a:gd name="connsiteY0" fmla="*/ 0 h 361059"/>
              <a:gd name="connsiteX1" fmla="*/ 1870235 w 1870235"/>
              <a:gd name="connsiteY1" fmla="*/ 0 h 361059"/>
              <a:gd name="connsiteX2" fmla="*/ 1870235 w 1870235"/>
              <a:gd name="connsiteY2" fmla="*/ 361059 h 361059"/>
              <a:gd name="connsiteX3" fmla="*/ 0 w 1870235"/>
              <a:gd name="connsiteY3" fmla="*/ 361059 h 361059"/>
              <a:gd name="connsiteX4" fmla="*/ 0 w 1870235"/>
              <a:gd name="connsiteY4" fmla="*/ 0 h 361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0235" h="361059">
                <a:moveTo>
                  <a:pt x="0" y="0"/>
                </a:moveTo>
                <a:lnTo>
                  <a:pt x="1870235" y="0"/>
                </a:lnTo>
                <a:lnTo>
                  <a:pt x="1870235" y="361059"/>
                </a:lnTo>
                <a:lnTo>
                  <a:pt x="0" y="361059"/>
                </a:lnTo>
                <a:lnTo>
                  <a:pt x="0" y="0"/>
                </a:lnTo>
                <a:close/>
              </a:path>
            </a:pathLst>
          </a:custGeom>
          <a:solidFill>
            <a:schemeClr val="accent6"/>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286562" tIns="50795" rIns="50795" bIns="50795" numCol="1" spcCol="1270" anchor="ctr" anchorCtr="0">
            <a:noAutofit/>
          </a:bodyPr>
          <a:lstStyle/>
          <a:p>
            <a:pPr defTabSz="888913">
              <a:lnSpc>
                <a:spcPct val="90000"/>
              </a:lnSpc>
              <a:spcBef>
                <a:spcPct val="0"/>
              </a:spcBef>
              <a:spcAft>
                <a:spcPct val="35000"/>
              </a:spcAft>
            </a:pPr>
            <a:r>
              <a:rPr lang="en-US" sz="2000" dirty="0"/>
              <a:t>Search</a:t>
            </a:r>
          </a:p>
        </p:txBody>
      </p:sp>
      <p:sp>
        <p:nvSpPr>
          <p:cNvPr id="10" name="Oval 9"/>
          <p:cNvSpPr/>
          <p:nvPr/>
        </p:nvSpPr>
        <p:spPr>
          <a:xfrm>
            <a:off x="9701652" y="1725531"/>
            <a:ext cx="451324" cy="451324"/>
          </a:xfrm>
          <a:prstGeom prst="ellipse">
            <a:avLst/>
          </a:prstGeom>
          <a:blipFill rotWithShape="0">
            <a:blip r:embed="rId5"/>
            <a:stretch>
              <a:fillRect/>
            </a:stretch>
          </a:blipFill>
          <a:ln>
            <a:solidFill>
              <a:schemeClr val="accent6"/>
            </a:solidFill>
          </a:ln>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2" name="Oval 11"/>
          <p:cNvSpPr/>
          <p:nvPr/>
        </p:nvSpPr>
        <p:spPr>
          <a:xfrm>
            <a:off x="9701652" y="1167379"/>
            <a:ext cx="451324" cy="451324"/>
          </a:xfrm>
          <a:prstGeom prst="ellipse">
            <a:avLst/>
          </a:prstGeom>
          <a:blipFill dpi="0" rotWithShape="0">
            <a:blip r:embed="rId4"/>
            <a:srcRect/>
            <a:stretch>
              <a:fillRect/>
            </a:stretch>
          </a:blipFill>
          <a:ln>
            <a:solidFill>
              <a:schemeClr val="accent4"/>
            </a:solidFill>
          </a:ln>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5" name="Oval 14"/>
          <p:cNvSpPr/>
          <p:nvPr/>
        </p:nvSpPr>
        <p:spPr>
          <a:xfrm>
            <a:off x="9701652" y="638837"/>
            <a:ext cx="451324" cy="451324"/>
          </a:xfrm>
          <a:prstGeom prst="ellipse">
            <a:avLst/>
          </a:prstGeom>
          <a:blipFill rotWithShape="0">
            <a:blip r:embed="rId3"/>
            <a:stretch>
              <a:fillRect/>
            </a:stretch>
          </a:blipFill>
          <a:ln>
            <a:solidFill>
              <a:schemeClr val="bg2"/>
            </a:solidFill>
          </a:ln>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6" name="Oval 15"/>
          <p:cNvSpPr/>
          <p:nvPr/>
        </p:nvSpPr>
        <p:spPr>
          <a:xfrm>
            <a:off x="9701652" y="1167379"/>
            <a:ext cx="451324" cy="451324"/>
          </a:xfrm>
          <a:prstGeom prst="ellipse">
            <a:avLst/>
          </a:prstGeom>
          <a:blipFill dpi="0" rotWithShape="0">
            <a:blip r:embed="rId4"/>
            <a:srcRect/>
            <a:stretch>
              <a:fillRect/>
            </a:stretch>
          </a:blipFill>
          <a:ln>
            <a:solidFill>
              <a:schemeClr val="accent4"/>
            </a:solidFill>
          </a:ln>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7" name="Oval 16"/>
          <p:cNvSpPr/>
          <p:nvPr/>
        </p:nvSpPr>
        <p:spPr>
          <a:xfrm>
            <a:off x="9701652" y="1725138"/>
            <a:ext cx="451324" cy="451324"/>
          </a:xfrm>
          <a:prstGeom prst="ellipse">
            <a:avLst/>
          </a:prstGeom>
          <a:blipFill rotWithShape="0">
            <a:blip r:embed="rId5"/>
            <a:stretch>
              <a:fillRect/>
            </a:stretch>
          </a:blipFill>
          <a:ln>
            <a:solidFill>
              <a:schemeClr val="accent6"/>
            </a:solidFill>
          </a:ln>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8" name="Oval 17"/>
          <p:cNvSpPr/>
          <p:nvPr/>
        </p:nvSpPr>
        <p:spPr>
          <a:xfrm>
            <a:off x="9701652" y="1725138"/>
            <a:ext cx="451324" cy="451324"/>
          </a:xfrm>
          <a:prstGeom prst="ellipse">
            <a:avLst/>
          </a:prstGeom>
          <a:blipFill rotWithShape="0">
            <a:blip r:embed="rId5"/>
            <a:stretch>
              <a:fillRect/>
            </a:stretch>
          </a:blipFill>
          <a:ln>
            <a:solidFill>
              <a:schemeClr val="accent6"/>
            </a:solidFill>
          </a:ln>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19" name="Oval 18"/>
          <p:cNvSpPr/>
          <p:nvPr/>
        </p:nvSpPr>
        <p:spPr>
          <a:xfrm>
            <a:off x="9701652" y="1167379"/>
            <a:ext cx="451324" cy="451324"/>
          </a:xfrm>
          <a:prstGeom prst="ellipse">
            <a:avLst/>
          </a:prstGeom>
          <a:blipFill dpi="0" rotWithShape="0">
            <a:blip r:embed="rId4"/>
            <a:srcRect/>
            <a:stretch>
              <a:fillRect/>
            </a:stretch>
          </a:blipFill>
          <a:ln>
            <a:solidFill>
              <a:schemeClr val="accent4"/>
            </a:solidFill>
          </a:ln>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20" name="Oval 19"/>
          <p:cNvSpPr/>
          <p:nvPr/>
        </p:nvSpPr>
        <p:spPr>
          <a:xfrm>
            <a:off x="9701652" y="641962"/>
            <a:ext cx="451324" cy="451324"/>
          </a:xfrm>
          <a:prstGeom prst="ellipse">
            <a:avLst/>
          </a:prstGeom>
          <a:blipFill rotWithShape="0">
            <a:blip r:embed="rId3"/>
            <a:stretch>
              <a:fillRect/>
            </a:stretch>
          </a:blipFill>
          <a:ln>
            <a:solidFill>
              <a:schemeClr val="bg2"/>
            </a:solidFill>
          </a:ln>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21" name="Oval 20"/>
          <p:cNvSpPr/>
          <p:nvPr/>
        </p:nvSpPr>
        <p:spPr>
          <a:xfrm>
            <a:off x="9701652" y="1167379"/>
            <a:ext cx="451324" cy="451324"/>
          </a:xfrm>
          <a:prstGeom prst="ellipse">
            <a:avLst/>
          </a:prstGeom>
          <a:blipFill dpi="0" rotWithShape="0">
            <a:blip r:embed="rId4"/>
            <a:srcRect/>
            <a:stretch>
              <a:fillRect/>
            </a:stretch>
          </a:blipFill>
          <a:ln>
            <a:solidFill>
              <a:schemeClr val="accent4"/>
            </a:solidFill>
          </a:ln>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
        <p:nvSpPr>
          <p:cNvPr id="22" name="Oval 21"/>
          <p:cNvSpPr/>
          <p:nvPr/>
        </p:nvSpPr>
        <p:spPr>
          <a:xfrm>
            <a:off x="9701652" y="1167379"/>
            <a:ext cx="451324" cy="451324"/>
          </a:xfrm>
          <a:prstGeom prst="ellipse">
            <a:avLst/>
          </a:prstGeom>
          <a:blipFill dpi="0" rotWithShape="0">
            <a:blip r:embed="rId4"/>
            <a:srcRect/>
            <a:stretch>
              <a:fillRect/>
            </a:stretch>
          </a:blipFill>
          <a:ln>
            <a:solidFill>
              <a:schemeClr val="accent4"/>
            </a:solidFill>
          </a:ln>
        </p:spPr>
        <p:style>
          <a:lnRef idx="2">
            <a:schemeClr val="accent1">
              <a:hueOff val="0"/>
              <a:satOff val="0"/>
              <a:lumOff val="0"/>
              <a:alphaOff val="0"/>
            </a:schemeClr>
          </a:lnRef>
          <a:fillRef idx="1">
            <a:scrgbClr r="0" g="0" b="0"/>
          </a:fillRef>
          <a:effectRef idx="0">
            <a:schemeClr val="lt1">
              <a:hueOff val="0"/>
              <a:satOff val="0"/>
              <a:lumOff val="0"/>
              <a:alphaOff val="0"/>
            </a:schemeClr>
          </a:effectRef>
          <a:fontRef idx="minor">
            <a:schemeClr val="dk1">
              <a:hueOff val="0"/>
              <a:satOff val="0"/>
              <a:lumOff val="0"/>
              <a:alphaOff val="0"/>
            </a:schemeClr>
          </a:fontRef>
        </p:style>
      </p:sp>
    </p:spTree>
    <p:extLst>
      <p:ext uri="{BB962C8B-B14F-4D97-AF65-F5344CB8AC3E}">
        <p14:creationId xmlns:p14="http://schemas.microsoft.com/office/powerpoint/2010/main" val="1635998312"/>
      </p:ext>
    </p:extLst>
  </p:cSld>
  <p:clrMapOvr>
    <a:masterClrMapping/>
  </p:clrMapOvr>
  <mc:AlternateContent xmlns:mc="http://schemas.openxmlformats.org/markup-compatibility/2006" xmlns:p14="http://schemas.microsoft.com/office/powerpoint/2010/main">
    <mc:Choice Requires="p14">
      <p:transition p14:dur="0"/>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1000"/>
                                        <p:tgtEl>
                                          <p:spTgt spid="39"/>
                                        </p:tgtEl>
                                      </p:cBhvr>
                                    </p:animEffect>
                                    <p:anim calcmode="lin" valueType="num">
                                      <p:cBhvr>
                                        <p:cTn id="8" dur="1000" fill="hold"/>
                                        <p:tgtEl>
                                          <p:spTgt spid="39"/>
                                        </p:tgtEl>
                                        <p:attrNameLst>
                                          <p:attrName>ppt_x</p:attrName>
                                        </p:attrNameLst>
                                      </p:cBhvr>
                                      <p:tavLst>
                                        <p:tav tm="0">
                                          <p:val>
                                            <p:strVal val="#ppt_x"/>
                                          </p:val>
                                        </p:tav>
                                        <p:tav tm="100000">
                                          <p:val>
                                            <p:strVal val="#ppt_x"/>
                                          </p:val>
                                        </p:tav>
                                      </p:tavLst>
                                    </p:anim>
                                    <p:anim calcmode="lin" valueType="num">
                                      <p:cBhvr>
                                        <p:cTn id="9" dur="1000" fill="hold"/>
                                        <p:tgtEl>
                                          <p:spTgt spid="39"/>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1000" fill="hold"/>
                                        <p:tgtEl>
                                          <p:spTgt spid="12"/>
                                        </p:tgtEl>
                                        <p:attrNameLst>
                                          <p:attrName>ppt_x</p:attrName>
                                        </p:attrNameLst>
                                      </p:cBhvr>
                                      <p:tavLst>
                                        <p:tav tm="0">
                                          <p:val>
                                            <p:strVal val="1+#ppt_w/2"/>
                                          </p:val>
                                        </p:tav>
                                        <p:tav tm="100000">
                                          <p:val>
                                            <p:strVal val="#ppt_x"/>
                                          </p:val>
                                        </p:tav>
                                      </p:tavLst>
                                    </p:anim>
                                    <p:anim calcmode="lin" valueType="num">
                                      <p:cBhvr additive="base">
                                        <p:cTn id="13" dur="1000" fill="hold"/>
                                        <p:tgtEl>
                                          <p:spTgt spid="12"/>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1000" fill="hold"/>
                                        <p:tgtEl>
                                          <p:spTgt spid="15"/>
                                        </p:tgtEl>
                                        <p:attrNameLst>
                                          <p:attrName>ppt_x</p:attrName>
                                        </p:attrNameLst>
                                      </p:cBhvr>
                                      <p:tavLst>
                                        <p:tav tm="0">
                                          <p:val>
                                            <p:strVal val="1+#ppt_w/2"/>
                                          </p:val>
                                        </p:tav>
                                        <p:tav tm="100000">
                                          <p:val>
                                            <p:strVal val="#ppt_x"/>
                                          </p:val>
                                        </p:tav>
                                      </p:tavLst>
                                    </p:anim>
                                    <p:anim calcmode="lin" valueType="num">
                                      <p:cBhvr additive="base">
                                        <p:cTn id="17" dur="1000" fill="hold"/>
                                        <p:tgtEl>
                                          <p:spTgt spid="15"/>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additive="base">
                                        <p:cTn id="20" dur="1000" fill="hold"/>
                                        <p:tgtEl>
                                          <p:spTgt spid="16"/>
                                        </p:tgtEl>
                                        <p:attrNameLst>
                                          <p:attrName>ppt_x</p:attrName>
                                        </p:attrNameLst>
                                      </p:cBhvr>
                                      <p:tavLst>
                                        <p:tav tm="0">
                                          <p:val>
                                            <p:strVal val="1+#ppt_w/2"/>
                                          </p:val>
                                        </p:tav>
                                        <p:tav tm="100000">
                                          <p:val>
                                            <p:strVal val="#ppt_x"/>
                                          </p:val>
                                        </p:tav>
                                      </p:tavLst>
                                    </p:anim>
                                    <p:anim calcmode="lin" valueType="num">
                                      <p:cBhvr additive="base">
                                        <p:cTn id="21" dur="1000" fill="hold"/>
                                        <p:tgtEl>
                                          <p:spTgt spid="16"/>
                                        </p:tgtEl>
                                        <p:attrNameLst>
                                          <p:attrName>ppt_y</p:attrName>
                                        </p:attrNameLst>
                                      </p:cBhvr>
                                      <p:tavLst>
                                        <p:tav tm="0">
                                          <p:val>
                                            <p:strVal val="#ppt_y"/>
                                          </p:val>
                                        </p:tav>
                                        <p:tav tm="100000">
                                          <p:val>
                                            <p:strVal val="#ppt_y"/>
                                          </p:val>
                                        </p:tav>
                                      </p:tavLst>
                                    </p:anim>
                                  </p:childTnLst>
                                </p:cTn>
                              </p:par>
                              <p:par>
                                <p:cTn id="22" presetID="2" presetClass="entr" presetSubtype="2" fill="hold" nodeType="with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additive="base">
                                        <p:cTn id="24" dur="1000" fill="hold"/>
                                        <p:tgtEl>
                                          <p:spTgt spid="17"/>
                                        </p:tgtEl>
                                        <p:attrNameLst>
                                          <p:attrName>ppt_x</p:attrName>
                                        </p:attrNameLst>
                                      </p:cBhvr>
                                      <p:tavLst>
                                        <p:tav tm="0">
                                          <p:val>
                                            <p:strVal val="1+#ppt_w/2"/>
                                          </p:val>
                                        </p:tav>
                                        <p:tav tm="100000">
                                          <p:val>
                                            <p:strVal val="#ppt_x"/>
                                          </p:val>
                                        </p:tav>
                                      </p:tavLst>
                                    </p:anim>
                                    <p:anim calcmode="lin" valueType="num">
                                      <p:cBhvr additive="base">
                                        <p:cTn id="25" dur="1000" fill="hold"/>
                                        <p:tgtEl>
                                          <p:spTgt spid="17"/>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1000" fill="hold"/>
                                        <p:tgtEl>
                                          <p:spTgt spid="18"/>
                                        </p:tgtEl>
                                        <p:attrNameLst>
                                          <p:attrName>ppt_x</p:attrName>
                                        </p:attrNameLst>
                                      </p:cBhvr>
                                      <p:tavLst>
                                        <p:tav tm="0">
                                          <p:val>
                                            <p:strVal val="1+#ppt_w/2"/>
                                          </p:val>
                                        </p:tav>
                                        <p:tav tm="100000">
                                          <p:val>
                                            <p:strVal val="#ppt_x"/>
                                          </p:val>
                                        </p:tav>
                                      </p:tavLst>
                                    </p:anim>
                                    <p:anim calcmode="lin" valueType="num">
                                      <p:cBhvr additive="base">
                                        <p:cTn id="29" dur="1000" fill="hold"/>
                                        <p:tgtEl>
                                          <p:spTgt spid="18"/>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1000" fill="hold"/>
                                        <p:tgtEl>
                                          <p:spTgt spid="19"/>
                                        </p:tgtEl>
                                        <p:attrNameLst>
                                          <p:attrName>ppt_x</p:attrName>
                                        </p:attrNameLst>
                                      </p:cBhvr>
                                      <p:tavLst>
                                        <p:tav tm="0">
                                          <p:val>
                                            <p:strVal val="1+#ppt_w/2"/>
                                          </p:val>
                                        </p:tav>
                                        <p:tav tm="100000">
                                          <p:val>
                                            <p:strVal val="#ppt_x"/>
                                          </p:val>
                                        </p:tav>
                                      </p:tavLst>
                                    </p:anim>
                                    <p:anim calcmode="lin" valueType="num">
                                      <p:cBhvr additive="base">
                                        <p:cTn id="33" dur="100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additive="base">
                                        <p:cTn id="36" dur="1000" fill="hold"/>
                                        <p:tgtEl>
                                          <p:spTgt spid="20"/>
                                        </p:tgtEl>
                                        <p:attrNameLst>
                                          <p:attrName>ppt_x</p:attrName>
                                        </p:attrNameLst>
                                      </p:cBhvr>
                                      <p:tavLst>
                                        <p:tav tm="0">
                                          <p:val>
                                            <p:strVal val="1+#ppt_w/2"/>
                                          </p:val>
                                        </p:tav>
                                        <p:tav tm="100000">
                                          <p:val>
                                            <p:strVal val="#ppt_x"/>
                                          </p:val>
                                        </p:tav>
                                      </p:tavLst>
                                    </p:anim>
                                    <p:anim calcmode="lin" valueType="num">
                                      <p:cBhvr additive="base">
                                        <p:cTn id="37" dur="1000" fill="hold"/>
                                        <p:tgtEl>
                                          <p:spTgt spid="20"/>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additive="base">
                                        <p:cTn id="40" dur="1000" fill="hold"/>
                                        <p:tgtEl>
                                          <p:spTgt spid="21"/>
                                        </p:tgtEl>
                                        <p:attrNameLst>
                                          <p:attrName>ppt_x</p:attrName>
                                        </p:attrNameLst>
                                      </p:cBhvr>
                                      <p:tavLst>
                                        <p:tav tm="0">
                                          <p:val>
                                            <p:strVal val="1+#ppt_w/2"/>
                                          </p:val>
                                        </p:tav>
                                        <p:tav tm="100000">
                                          <p:val>
                                            <p:strVal val="#ppt_x"/>
                                          </p:val>
                                        </p:tav>
                                      </p:tavLst>
                                    </p:anim>
                                    <p:anim calcmode="lin" valueType="num">
                                      <p:cBhvr additive="base">
                                        <p:cTn id="41" dur="1000" fill="hold"/>
                                        <p:tgtEl>
                                          <p:spTgt spid="21"/>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1000" fill="hold"/>
                                        <p:tgtEl>
                                          <p:spTgt spid="22"/>
                                        </p:tgtEl>
                                        <p:attrNameLst>
                                          <p:attrName>ppt_x</p:attrName>
                                        </p:attrNameLst>
                                      </p:cBhvr>
                                      <p:tavLst>
                                        <p:tav tm="0">
                                          <p:val>
                                            <p:strVal val="1+#ppt_w/2"/>
                                          </p:val>
                                        </p:tav>
                                        <p:tav tm="100000">
                                          <p:val>
                                            <p:strVal val="#ppt_x"/>
                                          </p:val>
                                        </p:tav>
                                      </p:tavLst>
                                    </p:anim>
                                    <p:anim calcmode="lin" valueType="num">
                                      <p:cBhvr additive="base">
                                        <p:cTn id="45" dur="1000" fill="hold"/>
                                        <p:tgtEl>
                                          <p:spTgt spid="22"/>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additive="base">
                                        <p:cTn id="48" dur="1000" fill="hold"/>
                                        <p:tgtEl>
                                          <p:spTgt spid="5"/>
                                        </p:tgtEl>
                                        <p:attrNameLst>
                                          <p:attrName>ppt_x</p:attrName>
                                        </p:attrNameLst>
                                      </p:cBhvr>
                                      <p:tavLst>
                                        <p:tav tm="0">
                                          <p:val>
                                            <p:strVal val="1+#ppt_w/2"/>
                                          </p:val>
                                        </p:tav>
                                        <p:tav tm="100000">
                                          <p:val>
                                            <p:strVal val="#ppt_x"/>
                                          </p:val>
                                        </p:tav>
                                      </p:tavLst>
                                    </p:anim>
                                    <p:anim calcmode="lin" valueType="num">
                                      <p:cBhvr additive="base">
                                        <p:cTn id="49" dur="1000" fill="hold"/>
                                        <p:tgtEl>
                                          <p:spTgt spid="5"/>
                                        </p:tgtEl>
                                        <p:attrNameLst>
                                          <p:attrName>ppt_y</p:attrName>
                                        </p:attrNameLst>
                                      </p:cBhvr>
                                      <p:tavLst>
                                        <p:tav tm="0">
                                          <p:val>
                                            <p:strVal val="#ppt_y"/>
                                          </p:val>
                                        </p:tav>
                                        <p:tav tm="100000">
                                          <p:val>
                                            <p:strVal val="#ppt_y"/>
                                          </p:val>
                                        </p:tav>
                                      </p:tavLst>
                                    </p:anim>
                                  </p:childTnLst>
                                </p:cTn>
                              </p:par>
                              <p:par>
                                <p:cTn id="50" presetID="2" presetClass="entr" presetSubtype="2" fill="hold" nodeType="withEffect">
                                  <p:stCondLst>
                                    <p:cond delay="0"/>
                                  </p:stCondLst>
                                  <p:childTnLst>
                                    <p:set>
                                      <p:cBhvr>
                                        <p:cTn id="51" dur="1" fill="hold">
                                          <p:stCondLst>
                                            <p:cond delay="0"/>
                                          </p:stCondLst>
                                        </p:cTn>
                                        <p:tgtEl>
                                          <p:spTgt spid="6"/>
                                        </p:tgtEl>
                                        <p:attrNameLst>
                                          <p:attrName>style.visibility</p:attrName>
                                        </p:attrNameLst>
                                      </p:cBhvr>
                                      <p:to>
                                        <p:strVal val="visible"/>
                                      </p:to>
                                    </p:set>
                                    <p:anim calcmode="lin" valueType="num">
                                      <p:cBhvr additive="base">
                                        <p:cTn id="52" dur="1000" fill="hold"/>
                                        <p:tgtEl>
                                          <p:spTgt spid="6"/>
                                        </p:tgtEl>
                                        <p:attrNameLst>
                                          <p:attrName>ppt_x</p:attrName>
                                        </p:attrNameLst>
                                      </p:cBhvr>
                                      <p:tavLst>
                                        <p:tav tm="0">
                                          <p:val>
                                            <p:strVal val="1+#ppt_w/2"/>
                                          </p:val>
                                        </p:tav>
                                        <p:tav tm="100000">
                                          <p:val>
                                            <p:strVal val="#ppt_x"/>
                                          </p:val>
                                        </p:tav>
                                      </p:tavLst>
                                    </p:anim>
                                    <p:anim calcmode="lin" valueType="num">
                                      <p:cBhvr additive="base">
                                        <p:cTn id="53" dur="1000" fill="hold"/>
                                        <p:tgtEl>
                                          <p:spTgt spid="6"/>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7"/>
                                        </p:tgtEl>
                                        <p:attrNameLst>
                                          <p:attrName>style.visibility</p:attrName>
                                        </p:attrNameLst>
                                      </p:cBhvr>
                                      <p:to>
                                        <p:strVal val="visible"/>
                                      </p:to>
                                    </p:set>
                                    <p:anim calcmode="lin" valueType="num">
                                      <p:cBhvr additive="base">
                                        <p:cTn id="56" dur="1000" fill="hold"/>
                                        <p:tgtEl>
                                          <p:spTgt spid="7"/>
                                        </p:tgtEl>
                                        <p:attrNameLst>
                                          <p:attrName>ppt_x</p:attrName>
                                        </p:attrNameLst>
                                      </p:cBhvr>
                                      <p:tavLst>
                                        <p:tav tm="0">
                                          <p:val>
                                            <p:strVal val="1+#ppt_w/2"/>
                                          </p:val>
                                        </p:tav>
                                        <p:tav tm="100000">
                                          <p:val>
                                            <p:strVal val="#ppt_x"/>
                                          </p:val>
                                        </p:tav>
                                      </p:tavLst>
                                    </p:anim>
                                    <p:anim calcmode="lin" valueType="num">
                                      <p:cBhvr additive="base">
                                        <p:cTn id="57" dur="1000" fill="hold"/>
                                        <p:tgtEl>
                                          <p:spTgt spid="7"/>
                                        </p:tgtEl>
                                        <p:attrNameLst>
                                          <p:attrName>ppt_y</p:attrName>
                                        </p:attrNameLst>
                                      </p:cBhvr>
                                      <p:tavLst>
                                        <p:tav tm="0">
                                          <p:val>
                                            <p:strVal val="#ppt_y"/>
                                          </p:val>
                                        </p:tav>
                                        <p:tav tm="100000">
                                          <p:val>
                                            <p:strVal val="#ppt_y"/>
                                          </p:val>
                                        </p:tav>
                                      </p:tavLst>
                                    </p:anim>
                                  </p:childTnLst>
                                </p:cTn>
                              </p:par>
                              <p:par>
                                <p:cTn id="58" presetID="2" presetClass="entr" presetSubtype="2" fill="hold" nodeType="withEffect">
                                  <p:stCondLst>
                                    <p:cond delay="0"/>
                                  </p:stCondLst>
                                  <p:childTnLst>
                                    <p:set>
                                      <p:cBhvr>
                                        <p:cTn id="59" dur="1" fill="hold">
                                          <p:stCondLst>
                                            <p:cond delay="0"/>
                                          </p:stCondLst>
                                        </p:cTn>
                                        <p:tgtEl>
                                          <p:spTgt spid="8"/>
                                        </p:tgtEl>
                                        <p:attrNameLst>
                                          <p:attrName>style.visibility</p:attrName>
                                        </p:attrNameLst>
                                      </p:cBhvr>
                                      <p:to>
                                        <p:strVal val="visible"/>
                                      </p:to>
                                    </p:set>
                                    <p:anim calcmode="lin" valueType="num">
                                      <p:cBhvr additive="base">
                                        <p:cTn id="60" dur="1000" fill="hold"/>
                                        <p:tgtEl>
                                          <p:spTgt spid="8"/>
                                        </p:tgtEl>
                                        <p:attrNameLst>
                                          <p:attrName>ppt_x</p:attrName>
                                        </p:attrNameLst>
                                      </p:cBhvr>
                                      <p:tavLst>
                                        <p:tav tm="0">
                                          <p:val>
                                            <p:strVal val="1+#ppt_w/2"/>
                                          </p:val>
                                        </p:tav>
                                        <p:tav tm="100000">
                                          <p:val>
                                            <p:strVal val="#ppt_x"/>
                                          </p:val>
                                        </p:tav>
                                      </p:tavLst>
                                    </p:anim>
                                    <p:anim calcmode="lin" valueType="num">
                                      <p:cBhvr additive="base">
                                        <p:cTn id="61" dur="1000" fill="hold"/>
                                        <p:tgtEl>
                                          <p:spTgt spid="8"/>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1000" fill="hold"/>
                                        <p:tgtEl>
                                          <p:spTgt spid="9"/>
                                        </p:tgtEl>
                                        <p:attrNameLst>
                                          <p:attrName>ppt_x</p:attrName>
                                        </p:attrNameLst>
                                      </p:cBhvr>
                                      <p:tavLst>
                                        <p:tav tm="0">
                                          <p:val>
                                            <p:strVal val="1+#ppt_w/2"/>
                                          </p:val>
                                        </p:tav>
                                        <p:tav tm="100000">
                                          <p:val>
                                            <p:strVal val="#ppt_x"/>
                                          </p:val>
                                        </p:tav>
                                      </p:tavLst>
                                    </p:anim>
                                    <p:anim calcmode="lin" valueType="num">
                                      <p:cBhvr additive="base">
                                        <p:cTn id="65" dur="1000" fill="hold"/>
                                        <p:tgtEl>
                                          <p:spTgt spid="9"/>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0"/>
                                  </p:stCondLst>
                                  <p:childTnLst>
                                    <p:set>
                                      <p:cBhvr>
                                        <p:cTn id="67" dur="1" fill="hold">
                                          <p:stCondLst>
                                            <p:cond delay="0"/>
                                          </p:stCondLst>
                                        </p:cTn>
                                        <p:tgtEl>
                                          <p:spTgt spid="10"/>
                                        </p:tgtEl>
                                        <p:attrNameLst>
                                          <p:attrName>style.visibility</p:attrName>
                                        </p:attrNameLst>
                                      </p:cBhvr>
                                      <p:to>
                                        <p:strVal val="visible"/>
                                      </p:to>
                                    </p:set>
                                    <p:anim calcmode="lin" valueType="num">
                                      <p:cBhvr additive="base">
                                        <p:cTn id="68" dur="1000" fill="hold"/>
                                        <p:tgtEl>
                                          <p:spTgt spid="10"/>
                                        </p:tgtEl>
                                        <p:attrNameLst>
                                          <p:attrName>ppt_x</p:attrName>
                                        </p:attrNameLst>
                                      </p:cBhvr>
                                      <p:tavLst>
                                        <p:tav tm="0">
                                          <p:val>
                                            <p:strVal val="1+#ppt_w/2"/>
                                          </p:val>
                                        </p:tav>
                                        <p:tav tm="100000">
                                          <p:val>
                                            <p:strVal val="#ppt_x"/>
                                          </p:val>
                                        </p:tav>
                                      </p:tavLst>
                                    </p:anim>
                                    <p:anim calcmode="lin" valueType="num">
                                      <p:cBhvr additive="base">
                                        <p:cTn id="69"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35" presetClass="path" presetSubtype="0" accel="50000" decel="50000" fill="hold" nodeType="clickEffect">
                                  <p:stCondLst>
                                    <p:cond delay="0"/>
                                  </p:stCondLst>
                                  <p:childTnLst>
                                    <p:animMotion origin="layout" path="M -2.70833E-6 7.40741E-7 L -0.46289 0.14977 " pathEditMode="relative" rAng="0" ptsTypes="AA">
                                      <p:cBhvr>
                                        <p:cTn id="73" dur="1000" fill="hold"/>
                                        <p:tgtEl>
                                          <p:spTgt spid="12"/>
                                        </p:tgtEl>
                                        <p:attrNameLst>
                                          <p:attrName>ppt_x</p:attrName>
                                          <p:attrName>ppt_y</p:attrName>
                                        </p:attrNameLst>
                                      </p:cBhvr>
                                      <p:rCtr x="-23151" y="7477"/>
                                    </p:animMotion>
                                  </p:childTnLst>
                                </p:cTn>
                              </p:par>
                            </p:childTnLst>
                          </p:cTn>
                        </p:par>
                      </p:childTnLst>
                    </p:cTn>
                  </p:par>
                  <p:par>
                    <p:cTn id="74" fill="hold">
                      <p:stCondLst>
                        <p:cond delay="indefinite"/>
                      </p:stCondLst>
                      <p:childTnLst>
                        <p:par>
                          <p:cTn id="75" fill="hold">
                            <p:stCondLst>
                              <p:cond delay="0"/>
                            </p:stCondLst>
                            <p:childTnLst>
                              <p:par>
                                <p:cTn id="76" presetID="42" presetClass="path" presetSubtype="0" accel="50000" decel="50000" fill="hold" nodeType="clickEffect">
                                  <p:stCondLst>
                                    <p:cond delay="0"/>
                                  </p:stCondLst>
                                  <p:childTnLst>
                                    <p:animMotion origin="layout" path="M -2.70833E-6 -0.00371 L -0.46445 0.3574 " pathEditMode="relative" rAng="0" ptsTypes="AA">
                                      <p:cBhvr>
                                        <p:cTn id="77" dur="1000" fill="hold"/>
                                        <p:tgtEl>
                                          <p:spTgt spid="15"/>
                                        </p:tgtEl>
                                        <p:attrNameLst>
                                          <p:attrName>ppt_x</p:attrName>
                                          <p:attrName>ppt_y</p:attrName>
                                        </p:attrNameLst>
                                      </p:cBhvr>
                                      <p:rCtr x="-23229" y="18056"/>
                                    </p:animMotion>
                                  </p:childTnLst>
                                </p:cTn>
                              </p:par>
                            </p:childTnLst>
                          </p:cTn>
                        </p:par>
                      </p:childTnLst>
                    </p:cTn>
                  </p:par>
                  <p:par>
                    <p:cTn id="78" fill="hold">
                      <p:stCondLst>
                        <p:cond delay="indefinite"/>
                      </p:stCondLst>
                      <p:childTnLst>
                        <p:par>
                          <p:cTn id="79" fill="hold">
                            <p:stCondLst>
                              <p:cond delay="0"/>
                            </p:stCondLst>
                            <p:childTnLst>
                              <p:par>
                                <p:cTn id="80" presetID="42" presetClass="path" presetSubtype="0" accel="50000" decel="50000" fill="hold" nodeType="clickEffect">
                                  <p:stCondLst>
                                    <p:cond delay="0"/>
                                  </p:stCondLst>
                                  <p:childTnLst>
                                    <p:animMotion origin="layout" path="M -2.70833E-6 7.40741E-7 L -0.41015 0.28032 " pathEditMode="relative" rAng="0" ptsTypes="AA">
                                      <p:cBhvr>
                                        <p:cTn id="81" dur="1000" fill="hold"/>
                                        <p:tgtEl>
                                          <p:spTgt spid="16"/>
                                        </p:tgtEl>
                                        <p:attrNameLst>
                                          <p:attrName>ppt_x</p:attrName>
                                          <p:attrName>ppt_y</p:attrName>
                                        </p:attrNameLst>
                                      </p:cBhvr>
                                      <p:rCtr x="-20508" y="14005"/>
                                    </p:animMotion>
                                  </p:childTnLst>
                                </p:cTn>
                              </p:par>
                            </p:childTnLst>
                          </p:cTn>
                        </p:par>
                      </p:childTnLst>
                    </p:cTn>
                  </p:par>
                  <p:par>
                    <p:cTn id="82" fill="hold">
                      <p:stCondLst>
                        <p:cond delay="indefinite"/>
                      </p:stCondLst>
                      <p:childTnLst>
                        <p:par>
                          <p:cTn id="83" fill="hold">
                            <p:stCondLst>
                              <p:cond delay="0"/>
                            </p:stCondLst>
                            <p:childTnLst>
                              <p:par>
                                <p:cTn id="84" presetID="42" presetClass="path" presetSubtype="0" accel="50000" decel="50000" fill="hold" nodeType="clickEffect">
                                  <p:stCondLst>
                                    <p:cond delay="0"/>
                                  </p:stCondLst>
                                  <p:childTnLst>
                                    <p:animMotion origin="layout" path="M -2.70833E-6 0.00278 L -0.35638 0.19884 " pathEditMode="relative" rAng="0" ptsTypes="AA">
                                      <p:cBhvr>
                                        <p:cTn id="85" dur="1000" fill="hold"/>
                                        <p:tgtEl>
                                          <p:spTgt spid="17"/>
                                        </p:tgtEl>
                                        <p:attrNameLst>
                                          <p:attrName>ppt_x</p:attrName>
                                          <p:attrName>ppt_y</p:attrName>
                                        </p:attrNameLst>
                                      </p:cBhvr>
                                      <p:rCtr x="-17826" y="9792"/>
                                    </p:animMotion>
                                  </p:childTnLst>
                                </p:cTn>
                              </p:par>
                            </p:childTnLst>
                          </p:cTn>
                        </p:par>
                      </p:childTnLst>
                    </p:cTn>
                  </p:par>
                  <p:par>
                    <p:cTn id="86" fill="hold">
                      <p:stCondLst>
                        <p:cond delay="indefinite"/>
                      </p:stCondLst>
                      <p:childTnLst>
                        <p:par>
                          <p:cTn id="87" fill="hold">
                            <p:stCondLst>
                              <p:cond delay="0"/>
                            </p:stCondLst>
                            <p:childTnLst>
                              <p:par>
                                <p:cTn id="88" presetID="42" presetClass="path" presetSubtype="0" accel="50000" decel="50000" fill="hold" nodeType="clickEffect">
                                  <p:stCondLst>
                                    <p:cond delay="0"/>
                                  </p:stCondLst>
                                  <p:childTnLst>
                                    <p:animMotion origin="layout" path="M -2.70833E-6 -7.40741E-7 L -0.46419 0.33218 " pathEditMode="relative" rAng="0" ptsTypes="AA">
                                      <p:cBhvr>
                                        <p:cTn id="89" dur="1000" fill="hold"/>
                                        <p:tgtEl>
                                          <p:spTgt spid="18"/>
                                        </p:tgtEl>
                                        <p:attrNameLst>
                                          <p:attrName>ppt_x</p:attrName>
                                          <p:attrName>ppt_y</p:attrName>
                                        </p:attrNameLst>
                                      </p:cBhvr>
                                      <p:rCtr x="-23216" y="16597"/>
                                    </p:animMotion>
                                  </p:childTnLst>
                                </p:cTn>
                              </p:par>
                            </p:childTnLst>
                          </p:cTn>
                        </p:par>
                      </p:childTnLst>
                    </p:cTn>
                  </p:par>
                  <p:par>
                    <p:cTn id="90" fill="hold">
                      <p:stCondLst>
                        <p:cond delay="indefinite"/>
                      </p:stCondLst>
                      <p:childTnLst>
                        <p:par>
                          <p:cTn id="91" fill="hold">
                            <p:stCondLst>
                              <p:cond delay="0"/>
                            </p:stCondLst>
                            <p:childTnLst>
                              <p:par>
                                <p:cTn id="92" presetID="42" presetClass="path" presetSubtype="0" accel="50000" decel="50000" fill="hold" nodeType="clickEffect">
                                  <p:stCondLst>
                                    <p:cond delay="0"/>
                                  </p:stCondLst>
                                  <p:childTnLst>
                                    <p:animMotion origin="layout" path="M -2.70833E-6 7.40741E-7 L -0.41015 0.41366 " pathEditMode="relative" rAng="0" ptsTypes="AA">
                                      <p:cBhvr>
                                        <p:cTn id="93" dur="1000" fill="hold"/>
                                        <p:tgtEl>
                                          <p:spTgt spid="19"/>
                                        </p:tgtEl>
                                        <p:attrNameLst>
                                          <p:attrName>ppt_x</p:attrName>
                                          <p:attrName>ppt_y</p:attrName>
                                        </p:attrNameLst>
                                      </p:cBhvr>
                                      <p:rCtr x="-20508" y="20671"/>
                                    </p:animMotion>
                                  </p:childTnLst>
                                </p:cTn>
                              </p:par>
                            </p:childTnLst>
                          </p:cTn>
                        </p:par>
                      </p:childTnLst>
                    </p:cTn>
                  </p:par>
                  <p:par>
                    <p:cTn id="94" fill="hold">
                      <p:stCondLst>
                        <p:cond delay="indefinite"/>
                      </p:stCondLst>
                      <p:childTnLst>
                        <p:par>
                          <p:cTn id="95" fill="hold">
                            <p:stCondLst>
                              <p:cond delay="0"/>
                            </p:stCondLst>
                            <p:childTnLst>
                              <p:par>
                                <p:cTn id="96" presetID="42" presetClass="path" presetSubtype="0" accel="50000" decel="50000" fill="hold" nodeType="clickEffect">
                                  <p:stCondLst>
                                    <p:cond delay="0"/>
                                  </p:stCondLst>
                                  <p:childTnLst>
                                    <p:animMotion origin="layout" path="M 2.61169E-6 -0.01611 L -0.46515 0.60758 " pathEditMode="relative" rAng="0" ptsTypes="AA">
                                      <p:cBhvr>
                                        <p:cTn id="97" dur="1000" fill="hold"/>
                                        <p:tgtEl>
                                          <p:spTgt spid="20"/>
                                        </p:tgtEl>
                                        <p:attrNameLst>
                                          <p:attrName>ppt_x</p:attrName>
                                          <p:attrName>ppt_y</p:attrName>
                                        </p:attrNameLst>
                                      </p:cBhvr>
                                      <p:rCtr x="-23258" y="31185"/>
                                    </p:animMotion>
                                  </p:childTnLst>
                                </p:cTn>
                              </p:par>
                            </p:childTnLst>
                          </p:cTn>
                        </p:par>
                      </p:childTnLst>
                    </p:cTn>
                  </p:par>
                  <p:par>
                    <p:cTn id="98" fill="hold">
                      <p:stCondLst>
                        <p:cond delay="indefinite"/>
                      </p:stCondLst>
                      <p:childTnLst>
                        <p:par>
                          <p:cTn id="99" fill="hold">
                            <p:stCondLst>
                              <p:cond delay="0"/>
                            </p:stCondLst>
                            <p:childTnLst>
                              <p:par>
                                <p:cTn id="100" presetID="42" presetClass="path" presetSubtype="0" accel="50000" decel="50000" fill="hold" nodeType="clickEffect">
                                  <p:stCondLst>
                                    <p:cond delay="0"/>
                                  </p:stCondLst>
                                  <p:childTnLst>
                                    <p:animMotion origin="layout" path="M 2.61169E-6 -0.01612 L -0.41014 0.53086 " pathEditMode="relative" rAng="0" ptsTypes="AA">
                                      <p:cBhvr>
                                        <p:cTn id="101" dur="1000" fill="hold"/>
                                        <p:tgtEl>
                                          <p:spTgt spid="21"/>
                                        </p:tgtEl>
                                        <p:attrNameLst>
                                          <p:attrName>ppt_x</p:attrName>
                                          <p:attrName>ppt_y</p:attrName>
                                        </p:attrNameLst>
                                      </p:cBhvr>
                                      <p:rCtr x="-20513" y="27349"/>
                                    </p:animMotion>
                                  </p:childTnLst>
                                </p:cTn>
                              </p:par>
                            </p:childTnLst>
                          </p:cTn>
                        </p:par>
                      </p:childTnLst>
                    </p:cTn>
                  </p:par>
                  <p:par>
                    <p:cTn id="102" fill="hold">
                      <p:stCondLst>
                        <p:cond delay="indefinite"/>
                      </p:stCondLst>
                      <p:childTnLst>
                        <p:par>
                          <p:cTn id="103" fill="hold">
                            <p:stCondLst>
                              <p:cond delay="0"/>
                            </p:stCondLst>
                            <p:childTnLst>
                              <p:par>
                                <p:cTn id="104" presetID="42" presetClass="path" presetSubtype="0" accel="50000" decel="50000" fill="hold" nodeType="clickEffect">
                                  <p:stCondLst>
                                    <p:cond delay="0"/>
                                  </p:stCondLst>
                                  <p:childTnLst>
                                    <p:animMotion origin="layout" path="M 2.61169E-6 -0.01498 L -0.46413 0.66523 " pathEditMode="relative" rAng="0" ptsTypes="AA">
                                      <p:cBhvr>
                                        <p:cTn id="105" dur="1000" fill="hold"/>
                                        <p:tgtEl>
                                          <p:spTgt spid="22"/>
                                        </p:tgtEl>
                                        <p:attrNameLst>
                                          <p:attrName>ppt_x</p:attrName>
                                          <p:attrName>ppt_y</p:attrName>
                                        </p:attrNameLst>
                                      </p:cBhvr>
                                      <p:rCtr x="-23207" y="3399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12837" y="1"/>
            <a:ext cx="9961007" cy="6695682"/>
          </a:xfrm>
          <a:prstGeom prst="rect">
            <a:avLst/>
          </a:prstGeom>
        </p:spPr>
      </p:pic>
      <p:sp>
        <p:nvSpPr>
          <p:cNvPr id="5" name="Rectangle 4"/>
          <p:cNvSpPr/>
          <p:nvPr/>
        </p:nvSpPr>
        <p:spPr bwMode="auto">
          <a:xfrm>
            <a:off x="46038" y="5552682"/>
            <a:ext cx="7090733" cy="1441843"/>
          </a:xfrm>
          <a:prstGeom prst="rect">
            <a:avLst/>
          </a:prstGeom>
          <a:solidFill>
            <a:schemeClr val="tx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ts val="1200"/>
              </a:spcAft>
            </a:pPr>
            <a:endParaRPr lang="en-US" sz="4000" dirty="0">
              <a:solidFill>
                <a:schemeClr val="tx1"/>
              </a:solidFill>
              <a:latin typeface="+mj-lt"/>
              <a:ea typeface="Segoe UI" pitchFamily="34" charset="0"/>
              <a:cs typeface="Segoe UI" pitchFamily="34" charset="0"/>
            </a:endParaRPr>
          </a:p>
        </p:txBody>
      </p:sp>
      <p:sp>
        <p:nvSpPr>
          <p:cNvPr id="6" name="Title 5"/>
          <p:cNvSpPr txBox="1">
            <a:spLocks/>
          </p:cNvSpPr>
          <p:nvPr/>
        </p:nvSpPr>
        <p:spPr>
          <a:xfrm>
            <a:off x="126371" y="5822383"/>
            <a:ext cx="7924800" cy="873300"/>
          </a:xfrm>
          <a:prstGeom prst="rect">
            <a:avLst/>
          </a:prstGeom>
          <a:noFill/>
        </p:spPr>
        <p:txBody>
          <a:bodyPr vert="horz" wrap="square" lIns="146289" tIns="91431" rIns="146289" bIns="91431"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lang="en-US" sz="6600" dirty="0">
                <a:solidFill>
                  <a:schemeClr val="tx1"/>
                </a:solidFill>
              </a:rPr>
              <a:t>Organizational risks</a:t>
            </a:r>
          </a:p>
        </p:txBody>
      </p:sp>
    </p:spTree>
    <p:extLst>
      <p:ext uri="{BB962C8B-B14F-4D97-AF65-F5344CB8AC3E}">
        <p14:creationId xmlns:p14="http://schemas.microsoft.com/office/powerpoint/2010/main" val="5891391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bwMode="auto">
          <a:xfrm>
            <a:off x="293753" y="2148858"/>
            <a:ext cx="3600281" cy="365759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Audits</a:t>
            </a:r>
          </a:p>
          <a:p>
            <a:pPr defTabSz="932381" fontAlgn="base">
              <a:spcBef>
                <a:spcPct val="0"/>
              </a:spcBef>
              <a:spcAft>
                <a:spcPct val="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a:p>
            <a:pPr defTabSz="932381" fontAlgn="base">
              <a:spcBef>
                <a:spcPct val="0"/>
              </a:spcBef>
              <a:spcAft>
                <a:spcPct val="0"/>
              </a:spcAft>
            </a:pPr>
            <a:r>
              <a:rPr lang="en-US" sz="2800" dirty="0"/>
              <a:t>Legal, Financial</a:t>
            </a:r>
          </a:p>
          <a:p>
            <a:pPr defTabSz="932381" fontAlgn="base">
              <a:lnSpc>
                <a:spcPct val="90000"/>
              </a:lnSpc>
              <a:spcBef>
                <a:spcPct val="0"/>
              </a:spcBef>
              <a:spcAft>
                <a:spcPct val="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2" name="Rectangle 11"/>
          <p:cNvSpPr/>
          <p:nvPr/>
        </p:nvSpPr>
        <p:spPr bwMode="auto">
          <a:xfrm>
            <a:off x="3973473" y="2144727"/>
            <a:ext cx="3605416" cy="366172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Compliance</a:t>
            </a:r>
          </a:p>
          <a:p>
            <a:pPr defTabSz="932381" fontAlgn="base">
              <a:spcBef>
                <a:spcPct val="0"/>
              </a:spcBef>
              <a:spcAft>
                <a:spcPct val="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a:p>
            <a:pPr defTabSz="932381" fontAlgn="base">
              <a:spcBef>
                <a:spcPct val="0"/>
              </a:spcBef>
              <a:spcAft>
                <a:spcPct val="0"/>
              </a:spcAft>
            </a:pPr>
            <a:r>
              <a:rPr lang="en-US" sz="2800" dirty="0"/>
              <a:t>Affordable Care Act, Sarbanes-Oxley, HIPAA, Patriot Act</a:t>
            </a:r>
          </a:p>
          <a:p>
            <a:pPr defTabSz="932381" fontAlgn="base">
              <a:spcBef>
                <a:spcPct val="0"/>
              </a:spcBef>
              <a:spcAft>
                <a:spcPct val="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a:p>
            <a:pPr defTabSz="932381" fontAlgn="base">
              <a:spcBef>
                <a:spcPct val="0"/>
              </a:spcBef>
              <a:spcAft>
                <a:spcPct val="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3" name="Rectangle 12"/>
          <p:cNvSpPr/>
          <p:nvPr/>
        </p:nvSpPr>
        <p:spPr bwMode="auto">
          <a:xfrm>
            <a:off x="7628428" y="2151791"/>
            <a:ext cx="3623701" cy="365466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Data security</a:t>
            </a:r>
          </a:p>
          <a:p>
            <a:pPr defTabSz="932381" fontAlgn="base">
              <a:spcBef>
                <a:spcPct val="0"/>
              </a:spcBef>
              <a:spcAft>
                <a:spcPct val="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a:p>
            <a:pPr defTabSz="932381" fontAlgn="base">
              <a:spcBef>
                <a:spcPct val="0"/>
              </a:spcBef>
              <a:spcAft>
                <a:spcPct val="0"/>
              </a:spcAft>
            </a:pPr>
            <a:r>
              <a:rPr lang="en-US" sz="2800" dirty="0"/>
              <a:t>Permissions, email, printing</a:t>
            </a:r>
          </a:p>
        </p:txBody>
      </p:sp>
      <p:sp>
        <p:nvSpPr>
          <p:cNvPr id="2" name="Title 1"/>
          <p:cNvSpPr>
            <a:spLocks noGrp="1"/>
          </p:cNvSpPr>
          <p:nvPr>
            <p:ph type="title"/>
          </p:nvPr>
        </p:nvSpPr>
        <p:spPr/>
        <p:txBody>
          <a:bodyPr/>
          <a:lstStyle/>
          <a:p>
            <a:r>
              <a:rPr lang="en-US" dirty="0" smtClean="0"/>
              <a:t>Obvious stuff</a:t>
            </a:r>
            <a:endParaRPr lang="en-US" dirty="0"/>
          </a:p>
        </p:txBody>
      </p:sp>
    </p:spTree>
    <p:extLst>
      <p:ext uri="{BB962C8B-B14F-4D97-AF65-F5344CB8AC3E}">
        <p14:creationId xmlns:p14="http://schemas.microsoft.com/office/powerpoint/2010/main" val="12136527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2000"/>
                                        <p:tgtEl>
                                          <p:spTgt spid="12"/>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Not-so-obvious stuff</a:t>
            </a:r>
            <a:endParaRPr lang="en-US" dirty="0"/>
          </a:p>
        </p:txBody>
      </p:sp>
      <p:sp>
        <p:nvSpPr>
          <p:cNvPr id="7" name="Rectangle 6"/>
          <p:cNvSpPr/>
          <p:nvPr/>
        </p:nvSpPr>
        <p:spPr bwMode="auto">
          <a:xfrm>
            <a:off x="293753" y="1239267"/>
            <a:ext cx="2876886" cy="1845663"/>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600" dirty="0">
                <a:gradFill>
                  <a:gsLst>
                    <a:gs pos="0">
                      <a:srgbClr val="FFFFFF"/>
                    </a:gs>
                    <a:gs pos="100000">
                      <a:srgbClr val="FFFFFF"/>
                    </a:gs>
                  </a:gsLst>
                  <a:lin ang="5400000" scaled="0"/>
                </a:gradFill>
                <a:latin typeface="+mj-lt"/>
                <a:ea typeface="Segoe UI" pitchFamily="34" charset="0"/>
                <a:cs typeface="Segoe UI" pitchFamily="34" charset="0"/>
              </a:rPr>
              <a:t>Inefficiencies</a:t>
            </a:r>
          </a:p>
          <a:p>
            <a:pPr defTabSz="932381" fontAlgn="base">
              <a:lnSpc>
                <a:spcPct val="90000"/>
              </a:lnSpc>
              <a:spcBef>
                <a:spcPct val="0"/>
              </a:spcBef>
              <a:spcAft>
                <a:spcPct val="0"/>
              </a:spcAft>
            </a:pPr>
            <a:endParaRPr lang="en-US" sz="36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8" name="Rectangle 7"/>
          <p:cNvSpPr/>
          <p:nvPr/>
        </p:nvSpPr>
        <p:spPr bwMode="auto">
          <a:xfrm>
            <a:off x="3225864" y="1234610"/>
            <a:ext cx="2880989" cy="184774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600" dirty="0">
                <a:gradFill>
                  <a:gsLst>
                    <a:gs pos="0">
                      <a:srgbClr val="FFFFFF"/>
                    </a:gs>
                    <a:gs pos="100000">
                      <a:srgbClr val="FFFFFF"/>
                    </a:gs>
                  </a:gsLst>
                  <a:lin ang="5400000" scaled="0"/>
                </a:gradFill>
                <a:latin typeface="+mj-lt"/>
                <a:ea typeface="Segoe UI" pitchFamily="34" charset="0"/>
                <a:cs typeface="Segoe UI" pitchFamily="34" charset="0"/>
              </a:rPr>
              <a:t>Poor Findability</a:t>
            </a:r>
            <a:endParaRPr lang="en-US" sz="2400" dirty="0"/>
          </a:p>
        </p:txBody>
      </p:sp>
      <p:sp>
        <p:nvSpPr>
          <p:cNvPr id="9" name="Rectangle 8"/>
          <p:cNvSpPr/>
          <p:nvPr/>
        </p:nvSpPr>
        <p:spPr bwMode="auto">
          <a:xfrm>
            <a:off x="6162246" y="1242575"/>
            <a:ext cx="2895600" cy="184418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600" dirty="0">
                <a:gradFill>
                  <a:gsLst>
                    <a:gs pos="0">
                      <a:srgbClr val="FFFFFF"/>
                    </a:gs>
                    <a:gs pos="100000">
                      <a:srgbClr val="FFFFFF"/>
                    </a:gs>
                  </a:gsLst>
                  <a:lin ang="5400000" scaled="0"/>
                </a:gradFill>
                <a:latin typeface="+mj-lt"/>
                <a:ea typeface="Segoe UI" pitchFamily="34" charset="0"/>
                <a:cs typeface="Segoe UI" pitchFamily="34" charset="0"/>
              </a:rPr>
              <a:t>Loss of competitive edge</a:t>
            </a:r>
          </a:p>
        </p:txBody>
      </p:sp>
      <p:sp>
        <p:nvSpPr>
          <p:cNvPr id="10" name="Rectangle 9"/>
          <p:cNvSpPr/>
          <p:nvPr/>
        </p:nvSpPr>
        <p:spPr bwMode="auto">
          <a:xfrm>
            <a:off x="293752" y="3148133"/>
            <a:ext cx="2880360" cy="1845663"/>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600" dirty="0">
                <a:gradFill>
                  <a:gsLst>
                    <a:gs pos="0">
                      <a:srgbClr val="FFFFFF"/>
                    </a:gs>
                    <a:gs pos="100000">
                      <a:srgbClr val="FFFFFF"/>
                    </a:gs>
                  </a:gsLst>
                  <a:lin ang="5400000" scaled="0"/>
                </a:gradFill>
                <a:latin typeface="+mj-lt"/>
                <a:ea typeface="Segoe UI" pitchFamily="34" charset="0"/>
                <a:cs typeface="Segoe UI" pitchFamily="34" charset="0"/>
              </a:rPr>
              <a:t>Inability to react swiftly</a:t>
            </a:r>
          </a:p>
        </p:txBody>
      </p:sp>
      <p:sp>
        <p:nvSpPr>
          <p:cNvPr id="14" name="Rectangle 13"/>
          <p:cNvSpPr/>
          <p:nvPr/>
        </p:nvSpPr>
        <p:spPr bwMode="auto">
          <a:xfrm>
            <a:off x="3233781" y="3143475"/>
            <a:ext cx="2880360" cy="1847747"/>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600" dirty="0">
                <a:gradFill>
                  <a:gsLst>
                    <a:gs pos="0">
                      <a:srgbClr val="FFFFFF"/>
                    </a:gs>
                    <a:gs pos="100000">
                      <a:srgbClr val="FFFFFF"/>
                    </a:gs>
                  </a:gsLst>
                  <a:lin ang="5400000" scaled="0"/>
                </a:gradFill>
                <a:latin typeface="+mj-lt"/>
                <a:ea typeface="Segoe UI" pitchFamily="34" charset="0"/>
                <a:cs typeface="Segoe UI" pitchFamily="34" charset="0"/>
              </a:rPr>
              <a:t>Frustrated information workers</a:t>
            </a:r>
          </a:p>
        </p:txBody>
      </p:sp>
      <p:sp>
        <p:nvSpPr>
          <p:cNvPr id="15" name="Rectangle 14"/>
          <p:cNvSpPr/>
          <p:nvPr/>
        </p:nvSpPr>
        <p:spPr bwMode="auto">
          <a:xfrm>
            <a:off x="6173809" y="3151440"/>
            <a:ext cx="2880360" cy="1844182"/>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600" dirty="0">
                <a:gradFill>
                  <a:gsLst>
                    <a:gs pos="0">
                      <a:srgbClr val="FFFFFF"/>
                    </a:gs>
                    <a:gs pos="100000">
                      <a:srgbClr val="FFFFFF"/>
                    </a:gs>
                  </a:gsLst>
                  <a:lin ang="5400000" scaled="0"/>
                </a:gradFill>
                <a:latin typeface="+mj-lt"/>
                <a:ea typeface="Segoe UI" pitchFamily="34" charset="0"/>
                <a:cs typeface="Segoe UI" pitchFamily="34" charset="0"/>
              </a:rPr>
              <a:t>Ill-informed decisions</a:t>
            </a:r>
          </a:p>
        </p:txBody>
      </p:sp>
      <p:sp>
        <p:nvSpPr>
          <p:cNvPr id="11" name="Rectangle 10"/>
          <p:cNvSpPr/>
          <p:nvPr/>
        </p:nvSpPr>
        <p:spPr bwMode="auto">
          <a:xfrm>
            <a:off x="9113839" y="1242575"/>
            <a:ext cx="2895600" cy="184418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600" dirty="0">
                <a:gradFill>
                  <a:gsLst>
                    <a:gs pos="0">
                      <a:srgbClr val="FFFFFF"/>
                    </a:gs>
                    <a:gs pos="100000">
                      <a:srgbClr val="FFFFFF"/>
                    </a:gs>
                  </a:gsLst>
                  <a:lin ang="5400000" scaled="0"/>
                </a:gradFill>
                <a:latin typeface="+mj-lt"/>
                <a:ea typeface="Segoe UI" pitchFamily="34" charset="0"/>
                <a:cs typeface="Segoe UI" pitchFamily="34" charset="0"/>
              </a:rPr>
              <a:t>Incorrectly executed processes</a:t>
            </a:r>
          </a:p>
        </p:txBody>
      </p:sp>
      <p:sp>
        <p:nvSpPr>
          <p:cNvPr id="12" name="Rectangle 11"/>
          <p:cNvSpPr/>
          <p:nvPr/>
        </p:nvSpPr>
        <p:spPr bwMode="auto">
          <a:xfrm>
            <a:off x="9113837" y="3151440"/>
            <a:ext cx="2880360" cy="1844182"/>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600" dirty="0">
                <a:gradFill>
                  <a:gsLst>
                    <a:gs pos="0">
                      <a:srgbClr val="FFFFFF"/>
                    </a:gs>
                    <a:gs pos="100000">
                      <a:srgbClr val="FFFFFF"/>
                    </a:gs>
                  </a:gsLst>
                  <a:lin ang="5400000" scaled="0"/>
                </a:gradFill>
                <a:latin typeface="+mj-lt"/>
                <a:ea typeface="Segoe UI" pitchFamily="34" charset="0"/>
                <a:cs typeface="Segoe UI" pitchFamily="34" charset="0"/>
              </a:rPr>
              <a:t>Lack of transparency</a:t>
            </a:r>
          </a:p>
        </p:txBody>
      </p:sp>
      <p:sp>
        <p:nvSpPr>
          <p:cNvPr id="13" name="Rectangle 12"/>
          <p:cNvSpPr/>
          <p:nvPr/>
        </p:nvSpPr>
        <p:spPr bwMode="auto">
          <a:xfrm>
            <a:off x="293752" y="5078773"/>
            <a:ext cx="2880360" cy="1845663"/>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600">
                <a:gradFill>
                  <a:gsLst>
                    <a:gs pos="0">
                      <a:srgbClr val="FFFFFF"/>
                    </a:gs>
                    <a:gs pos="100000">
                      <a:srgbClr val="FFFFFF"/>
                    </a:gs>
                  </a:gsLst>
                  <a:lin ang="5400000" scaled="0"/>
                </a:gradFill>
                <a:latin typeface="+mj-lt"/>
                <a:ea typeface="Segoe UI" pitchFamily="34" charset="0"/>
                <a:cs typeface="Segoe UI" pitchFamily="34" charset="0"/>
              </a:rPr>
              <a:t>Inability to visualize data</a:t>
            </a:r>
            <a:endParaRPr lang="en-US" sz="36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6" name="Rectangle 15"/>
          <p:cNvSpPr/>
          <p:nvPr/>
        </p:nvSpPr>
        <p:spPr bwMode="auto">
          <a:xfrm>
            <a:off x="3233781" y="5074115"/>
            <a:ext cx="2880360" cy="184774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600" dirty="0">
                <a:gradFill>
                  <a:gsLst>
                    <a:gs pos="0">
                      <a:srgbClr val="FFFFFF"/>
                    </a:gs>
                    <a:gs pos="100000">
                      <a:srgbClr val="FFFFFF"/>
                    </a:gs>
                  </a:gsLst>
                  <a:lin ang="5400000" scaled="0"/>
                </a:gradFill>
                <a:latin typeface="+mj-lt"/>
                <a:ea typeface="Segoe UI" pitchFamily="34" charset="0"/>
                <a:cs typeface="Segoe UI" pitchFamily="34" charset="0"/>
              </a:rPr>
              <a:t>Loss of IP</a:t>
            </a:r>
          </a:p>
        </p:txBody>
      </p:sp>
      <p:sp>
        <p:nvSpPr>
          <p:cNvPr id="17" name="Rectangle 16"/>
          <p:cNvSpPr/>
          <p:nvPr/>
        </p:nvSpPr>
        <p:spPr bwMode="auto">
          <a:xfrm>
            <a:off x="6173809" y="5082080"/>
            <a:ext cx="2880360" cy="184418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600" dirty="0">
                <a:gradFill>
                  <a:gsLst>
                    <a:gs pos="0">
                      <a:srgbClr val="FFFFFF"/>
                    </a:gs>
                    <a:gs pos="100000">
                      <a:srgbClr val="FFFFFF"/>
                    </a:gs>
                  </a:gsLst>
                  <a:lin ang="5400000" scaled="0"/>
                </a:gradFill>
                <a:latin typeface="+mj-lt"/>
                <a:ea typeface="Segoe UI" pitchFamily="34" charset="0"/>
                <a:cs typeface="Segoe UI" pitchFamily="34" charset="0"/>
              </a:rPr>
              <a:t>Productivity leaks</a:t>
            </a:r>
          </a:p>
        </p:txBody>
      </p:sp>
      <p:sp>
        <p:nvSpPr>
          <p:cNvPr id="18" name="Rectangle 17"/>
          <p:cNvSpPr/>
          <p:nvPr/>
        </p:nvSpPr>
        <p:spPr bwMode="auto">
          <a:xfrm>
            <a:off x="9113837" y="5082080"/>
            <a:ext cx="2880360" cy="184418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600" dirty="0">
                <a:gradFill>
                  <a:gsLst>
                    <a:gs pos="0">
                      <a:srgbClr val="FFFFFF"/>
                    </a:gs>
                    <a:gs pos="100000">
                      <a:srgbClr val="FFFFFF"/>
                    </a:gs>
                  </a:gsLst>
                  <a:lin ang="5400000" scaled="0"/>
                </a:gradFill>
                <a:latin typeface="+mj-lt"/>
                <a:ea typeface="Segoe UI" pitchFamily="34" charset="0"/>
                <a:cs typeface="Segoe UI" pitchFamily="34" charset="0"/>
              </a:rPr>
              <a:t>Loss of revenue</a:t>
            </a:r>
          </a:p>
        </p:txBody>
      </p:sp>
    </p:spTree>
    <p:extLst>
      <p:ext uri="{BB962C8B-B14F-4D97-AF65-F5344CB8AC3E}">
        <p14:creationId xmlns:p14="http://schemas.microsoft.com/office/powerpoint/2010/main" val="357098193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1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1000"/>
                                        <p:tgtEl>
                                          <p:spTgt spid="18"/>
                                        </p:tgtEl>
                                      </p:cBhvr>
                                    </p:animEffect>
                                  </p:childTnLst>
                                </p:cTn>
                              </p:par>
                            </p:childTnLst>
                          </p:cTn>
                        </p:par>
                        <p:par>
                          <p:cTn id="12" fill="hold">
                            <p:stCondLst>
                              <p:cond delay="2500"/>
                            </p:stCondLst>
                            <p:childTnLst>
                              <p:par>
                                <p:cTn id="13" presetID="10" presetClass="entr" presetSubtype="0"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fade">
                                      <p:cBhvr>
                                        <p:cTn id="15" dur="1000"/>
                                        <p:tgtEl>
                                          <p:spTgt spid="10"/>
                                        </p:tgtEl>
                                      </p:cBhvr>
                                    </p:animEffect>
                                  </p:childTnLst>
                                </p:cTn>
                              </p:par>
                            </p:childTnLst>
                          </p:cTn>
                        </p:par>
                        <p:par>
                          <p:cTn id="16" fill="hold">
                            <p:stCondLst>
                              <p:cond delay="3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childTnLst>
                                </p:cTn>
                              </p:par>
                            </p:childTnLst>
                          </p:cTn>
                        </p:par>
                        <p:par>
                          <p:cTn id="20" fill="hold">
                            <p:stCondLst>
                              <p:cond delay="4500"/>
                            </p:stCondLst>
                            <p:childTnLst>
                              <p:par>
                                <p:cTn id="21" presetID="10" presetClass="entr" presetSubtype="0" fill="hold" grpId="0"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000"/>
                                        <p:tgtEl>
                                          <p:spTgt spid="16"/>
                                        </p:tgtEl>
                                      </p:cBhvr>
                                    </p:animEffect>
                                  </p:childTnLst>
                                </p:cTn>
                              </p:par>
                            </p:childTnLst>
                          </p:cTn>
                        </p:par>
                        <p:par>
                          <p:cTn id="24" fill="hold">
                            <p:stCondLst>
                              <p:cond delay="5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childTnLst>
                                </p:cTn>
                              </p:par>
                            </p:childTnLst>
                          </p:cTn>
                        </p:par>
                        <p:par>
                          <p:cTn id="28" fill="hold">
                            <p:stCondLst>
                              <p:cond delay="65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1000"/>
                                        <p:tgtEl>
                                          <p:spTgt spid="8"/>
                                        </p:tgtEl>
                                      </p:cBhvr>
                                    </p:animEffect>
                                  </p:childTnLst>
                                </p:cTn>
                              </p:par>
                            </p:childTnLst>
                          </p:cTn>
                        </p:par>
                        <p:par>
                          <p:cTn id="32" fill="hold">
                            <p:stCondLst>
                              <p:cond delay="75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childTnLst>
                                </p:cTn>
                              </p:par>
                            </p:childTnLst>
                          </p:cTn>
                        </p:par>
                        <p:par>
                          <p:cTn id="36" fill="hold">
                            <p:stCondLst>
                              <p:cond delay="8500"/>
                            </p:stCondLst>
                            <p:childTnLst>
                              <p:par>
                                <p:cTn id="37" presetID="10" presetClass="entr" presetSubtype="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fade">
                                      <p:cBhvr>
                                        <p:cTn id="39" dur="1000"/>
                                        <p:tgtEl>
                                          <p:spTgt spid="17"/>
                                        </p:tgtEl>
                                      </p:cBhvr>
                                    </p:animEffect>
                                  </p:childTnLst>
                                </p:cTn>
                              </p:par>
                            </p:childTnLst>
                          </p:cTn>
                        </p:par>
                        <p:par>
                          <p:cTn id="40" fill="hold">
                            <p:stCondLst>
                              <p:cond delay="9500"/>
                            </p:stCondLst>
                            <p:childTnLst>
                              <p:par>
                                <p:cTn id="41" presetID="10" presetClass="entr" presetSubtype="0"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childTnLst>
                                </p:cTn>
                              </p:par>
                            </p:childTnLst>
                          </p:cTn>
                        </p:par>
                        <p:par>
                          <p:cTn id="44" fill="hold">
                            <p:stCondLst>
                              <p:cond delay="10500"/>
                            </p:stCondLst>
                            <p:childTnLst>
                              <p:par>
                                <p:cTn id="45" presetID="10" presetClass="entr" presetSubtype="0"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fade">
                                      <p:cBhvr>
                                        <p:cTn id="47" dur="1000"/>
                                        <p:tgtEl>
                                          <p:spTgt spid="12"/>
                                        </p:tgtEl>
                                      </p:cBhvr>
                                    </p:animEffect>
                                  </p:childTnLst>
                                </p:cTn>
                              </p:par>
                            </p:childTnLst>
                          </p:cTn>
                        </p:par>
                        <p:par>
                          <p:cTn id="48" fill="hold">
                            <p:stCondLst>
                              <p:cond delay="11500"/>
                            </p:stCondLst>
                            <p:childTnLst>
                              <p:par>
                                <p:cTn id="49" presetID="10" presetClass="entr" presetSubtype="0" fill="hold" grpId="0"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4" grpId="0" animBg="1"/>
      <p:bldP spid="15" grpId="0" animBg="1"/>
      <p:bldP spid="11" grpId="0" animBg="1"/>
      <p:bldP spid="12" grpId="0" animBg="1"/>
      <p:bldP spid="13" grpId="0" animBg="1"/>
      <p:bldP spid="16" grpId="0" animBg="1"/>
      <p:bldP spid="17" grpId="0" animBg="1"/>
      <p:bldP spid="18"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3838" y="994781"/>
            <a:ext cx="8708187" cy="5721786"/>
          </a:xfrm>
          <a:prstGeom prst="rect">
            <a:avLst/>
          </a:prstGeom>
        </p:spPr>
      </p:pic>
      <p:sp>
        <p:nvSpPr>
          <p:cNvPr id="21" name="Oval 20"/>
          <p:cNvSpPr/>
          <p:nvPr/>
        </p:nvSpPr>
        <p:spPr bwMode="auto">
          <a:xfrm>
            <a:off x="8767906" y="3304600"/>
            <a:ext cx="439272" cy="318000"/>
          </a:xfrm>
          <a:prstGeom prst="ellipse">
            <a:avLst/>
          </a:prstGeom>
          <a:solidFill>
            <a:srgbClr val="6DBD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Hidden Risks</a:t>
            </a:r>
            <a:endParaRPr lang="en-US" dirty="0"/>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55578" y="2125679"/>
            <a:ext cx="3799608" cy="2535051"/>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4637" y="2125677"/>
            <a:ext cx="3804956" cy="2535052"/>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24864" y="2132437"/>
            <a:ext cx="3792440" cy="2528293"/>
          </a:xfrm>
          <a:prstGeom prst="rect">
            <a:avLst/>
          </a:prstGeom>
        </p:spPr>
      </p:pic>
      <p:grpSp>
        <p:nvGrpSpPr>
          <p:cNvPr id="4" name="Group 3"/>
          <p:cNvGrpSpPr/>
          <p:nvPr/>
        </p:nvGrpSpPr>
        <p:grpSpPr>
          <a:xfrm>
            <a:off x="8961438" y="1058862"/>
            <a:ext cx="3057525" cy="2514600"/>
            <a:chOff x="8961437" y="1058862"/>
            <a:chExt cx="3057525" cy="2514600"/>
          </a:xfrm>
        </p:grpSpPr>
        <p:pic>
          <p:nvPicPr>
            <p:cNvPr id="11" name="Picture 10"/>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07104" y="1062141"/>
              <a:ext cx="2410282" cy="1597414"/>
            </a:xfrm>
            <a:prstGeom prst="rect">
              <a:avLst/>
            </a:prstGeom>
          </p:spPr>
        </p:pic>
        <p:sp>
          <p:nvSpPr>
            <p:cNvPr id="14" name="Freeform 13"/>
            <p:cNvSpPr/>
            <p:nvPr/>
          </p:nvSpPr>
          <p:spPr bwMode="auto">
            <a:xfrm>
              <a:off x="8961437" y="1058862"/>
              <a:ext cx="638175" cy="2514600"/>
            </a:xfrm>
            <a:custGeom>
              <a:avLst/>
              <a:gdLst>
                <a:gd name="connsiteX0" fmla="*/ 638175 w 638175"/>
                <a:gd name="connsiteY0" fmla="*/ 0 h 2514600"/>
                <a:gd name="connsiteX1" fmla="*/ 638175 w 638175"/>
                <a:gd name="connsiteY1" fmla="*/ 1600200 h 2514600"/>
                <a:gd name="connsiteX2" fmla="*/ 0 w 638175"/>
                <a:gd name="connsiteY2" fmla="*/ 2514600 h 2514600"/>
                <a:gd name="connsiteX3" fmla="*/ 638175 w 638175"/>
                <a:gd name="connsiteY3" fmla="*/ 0 h 2514600"/>
              </a:gdLst>
              <a:ahLst/>
              <a:cxnLst>
                <a:cxn ang="0">
                  <a:pos x="connsiteX0" y="connsiteY0"/>
                </a:cxn>
                <a:cxn ang="0">
                  <a:pos x="connsiteX1" y="connsiteY1"/>
                </a:cxn>
                <a:cxn ang="0">
                  <a:pos x="connsiteX2" y="connsiteY2"/>
                </a:cxn>
                <a:cxn ang="0">
                  <a:pos x="connsiteX3" y="connsiteY3"/>
                </a:cxn>
              </a:cxnLst>
              <a:rect l="l" t="t" r="r" b="b"/>
              <a:pathLst>
                <a:path w="638175" h="2514600">
                  <a:moveTo>
                    <a:pt x="638175" y="0"/>
                  </a:moveTo>
                  <a:lnTo>
                    <a:pt x="638175" y="1600200"/>
                  </a:lnTo>
                  <a:lnTo>
                    <a:pt x="0" y="2514600"/>
                  </a:lnTo>
                  <a:lnTo>
                    <a:pt x="638175" y="0"/>
                  </a:lnTo>
                  <a:close/>
                </a:path>
              </a:pathLst>
            </a:cu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5" name="Freeform 14"/>
            <p:cNvSpPr/>
            <p:nvPr/>
          </p:nvSpPr>
          <p:spPr bwMode="auto">
            <a:xfrm>
              <a:off x="8961437" y="2659062"/>
              <a:ext cx="3057525" cy="904875"/>
            </a:xfrm>
            <a:custGeom>
              <a:avLst/>
              <a:gdLst>
                <a:gd name="connsiteX0" fmla="*/ 3057525 w 3057525"/>
                <a:gd name="connsiteY0" fmla="*/ 9525 h 904875"/>
                <a:gd name="connsiteX1" fmla="*/ 647700 w 3057525"/>
                <a:gd name="connsiteY1" fmla="*/ 0 h 904875"/>
                <a:gd name="connsiteX2" fmla="*/ 0 w 3057525"/>
                <a:gd name="connsiteY2" fmla="*/ 904875 h 904875"/>
                <a:gd name="connsiteX3" fmla="*/ 3057525 w 3057525"/>
                <a:gd name="connsiteY3" fmla="*/ 9525 h 904875"/>
              </a:gdLst>
              <a:ahLst/>
              <a:cxnLst>
                <a:cxn ang="0">
                  <a:pos x="connsiteX0" y="connsiteY0"/>
                </a:cxn>
                <a:cxn ang="0">
                  <a:pos x="connsiteX1" y="connsiteY1"/>
                </a:cxn>
                <a:cxn ang="0">
                  <a:pos x="connsiteX2" y="connsiteY2"/>
                </a:cxn>
                <a:cxn ang="0">
                  <a:pos x="connsiteX3" y="connsiteY3"/>
                </a:cxn>
              </a:cxnLst>
              <a:rect l="l" t="t" r="r" b="b"/>
              <a:pathLst>
                <a:path w="3057525" h="904875">
                  <a:moveTo>
                    <a:pt x="3057525" y="9525"/>
                  </a:moveTo>
                  <a:lnTo>
                    <a:pt x="647700" y="0"/>
                  </a:lnTo>
                  <a:lnTo>
                    <a:pt x="0" y="904875"/>
                  </a:lnTo>
                  <a:lnTo>
                    <a:pt x="3057525" y="9525"/>
                  </a:lnTo>
                  <a:close/>
                </a:path>
              </a:pathLst>
            </a:custGeom>
            <a:solidFill>
              <a:schemeClr val="bg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3" name="Picture 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58868" y="1281420"/>
            <a:ext cx="1730045" cy="1261872"/>
          </a:xfrm>
          <a:prstGeom prst="rect">
            <a:avLst/>
          </a:prstGeom>
          <a:solidFill>
            <a:schemeClr val="bg1">
              <a:lumMod val="85000"/>
            </a:schemeClr>
          </a:solidFill>
          <a:ln>
            <a:noFill/>
            <a:headEnd type="none" w="med" len="med"/>
            <a:tailEnd type="none" w="med" len="med"/>
          </a:ln>
        </p:spPr>
      </p:pic>
      <p:grpSp>
        <p:nvGrpSpPr>
          <p:cNvPr id="5" name="Group 4"/>
          <p:cNvGrpSpPr/>
          <p:nvPr/>
        </p:nvGrpSpPr>
        <p:grpSpPr>
          <a:xfrm>
            <a:off x="3417237" y="1107381"/>
            <a:ext cx="2413547" cy="3559622"/>
            <a:chOff x="3417237" y="1107381"/>
            <a:chExt cx="2413547" cy="3559622"/>
          </a:xfrm>
        </p:grpSpPr>
        <p:pic>
          <p:nvPicPr>
            <p:cNvPr id="16" name="Picture 1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417237" y="1107381"/>
              <a:ext cx="1365315" cy="2083261"/>
            </a:xfrm>
            <a:prstGeom prst="rect">
              <a:avLst/>
            </a:prstGeom>
          </p:spPr>
        </p:pic>
        <p:sp>
          <p:nvSpPr>
            <p:cNvPr id="17" name="Freeform 16"/>
            <p:cNvSpPr/>
            <p:nvPr/>
          </p:nvSpPr>
          <p:spPr bwMode="auto">
            <a:xfrm>
              <a:off x="4785756" y="1116281"/>
              <a:ext cx="1045028" cy="3550722"/>
            </a:xfrm>
            <a:custGeom>
              <a:avLst/>
              <a:gdLst>
                <a:gd name="connsiteX0" fmla="*/ 0 w 1045028"/>
                <a:gd name="connsiteY0" fmla="*/ 0 h 3550722"/>
                <a:gd name="connsiteX1" fmla="*/ 0 w 1045028"/>
                <a:gd name="connsiteY1" fmla="*/ 2090057 h 3550722"/>
                <a:gd name="connsiteX2" fmla="*/ 1045028 w 1045028"/>
                <a:gd name="connsiteY2" fmla="*/ 3550722 h 3550722"/>
                <a:gd name="connsiteX3" fmla="*/ 0 w 1045028"/>
                <a:gd name="connsiteY3" fmla="*/ 0 h 3550722"/>
              </a:gdLst>
              <a:ahLst/>
              <a:cxnLst>
                <a:cxn ang="0">
                  <a:pos x="connsiteX0" y="connsiteY0"/>
                </a:cxn>
                <a:cxn ang="0">
                  <a:pos x="connsiteX1" y="connsiteY1"/>
                </a:cxn>
                <a:cxn ang="0">
                  <a:pos x="connsiteX2" y="connsiteY2"/>
                </a:cxn>
                <a:cxn ang="0">
                  <a:pos x="connsiteX3" y="connsiteY3"/>
                </a:cxn>
              </a:cxnLst>
              <a:rect l="l" t="t" r="r" b="b"/>
              <a:pathLst>
                <a:path w="1045028" h="3550722">
                  <a:moveTo>
                    <a:pt x="0" y="0"/>
                  </a:moveTo>
                  <a:lnTo>
                    <a:pt x="0" y="2090057"/>
                  </a:lnTo>
                  <a:lnTo>
                    <a:pt x="1045028" y="3550722"/>
                  </a:lnTo>
                  <a:lnTo>
                    <a:pt x="0" y="0"/>
                  </a:lnTo>
                  <a:close/>
                </a:path>
              </a:pathLst>
            </a:custGeom>
            <a:solidFill>
              <a:schemeClr val="bg1">
                <a:lumMod val="8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8" name="Freeform 17"/>
            <p:cNvSpPr/>
            <p:nvPr/>
          </p:nvSpPr>
          <p:spPr bwMode="auto">
            <a:xfrm>
              <a:off x="3420094" y="3182587"/>
              <a:ext cx="2375064" cy="1484416"/>
            </a:xfrm>
            <a:custGeom>
              <a:avLst/>
              <a:gdLst>
                <a:gd name="connsiteX0" fmla="*/ 0 w 2375064"/>
                <a:gd name="connsiteY0" fmla="*/ 11875 h 1484416"/>
                <a:gd name="connsiteX1" fmla="*/ 2375064 w 2375064"/>
                <a:gd name="connsiteY1" fmla="*/ 1484416 h 1484416"/>
                <a:gd name="connsiteX2" fmla="*/ 1365662 w 2375064"/>
                <a:gd name="connsiteY2" fmla="*/ 0 h 1484416"/>
                <a:gd name="connsiteX3" fmla="*/ 0 w 2375064"/>
                <a:gd name="connsiteY3" fmla="*/ 11875 h 1484416"/>
              </a:gdLst>
              <a:ahLst/>
              <a:cxnLst>
                <a:cxn ang="0">
                  <a:pos x="connsiteX0" y="connsiteY0"/>
                </a:cxn>
                <a:cxn ang="0">
                  <a:pos x="connsiteX1" y="connsiteY1"/>
                </a:cxn>
                <a:cxn ang="0">
                  <a:pos x="connsiteX2" y="connsiteY2"/>
                </a:cxn>
                <a:cxn ang="0">
                  <a:pos x="connsiteX3" y="connsiteY3"/>
                </a:cxn>
              </a:cxnLst>
              <a:rect l="l" t="t" r="r" b="b"/>
              <a:pathLst>
                <a:path w="2375064" h="1484416">
                  <a:moveTo>
                    <a:pt x="0" y="11875"/>
                  </a:moveTo>
                  <a:lnTo>
                    <a:pt x="2375064" y="1484416"/>
                  </a:lnTo>
                  <a:lnTo>
                    <a:pt x="1365662" y="0"/>
                  </a:lnTo>
                  <a:lnTo>
                    <a:pt x="0" y="11875"/>
                  </a:lnTo>
                  <a:close/>
                </a:path>
              </a:pathLst>
            </a:custGeom>
            <a:solidFill>
              <a:schemeClr val="bg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grpSp>
      <p:pic>
        <p:nvPicPr>
          <p:cNvPr id="20" name="Picture 1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2457629" y="1212849"/>
            <a:ext cx="681606" cy="1075378"/>
          </a:xfrm>
          <a:prstGeom prst="rect">
            <a:avLst/>
          </a:prstGeom>
        </p:spPr>
      </p:pic>
      <p:pic>
        <p:nvPicPr>
          <p:cNvPr id="22" name="Picture 21"/>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282966" y="3483079"/>
            <a:ext cx="1714500" cy="1714500"/>
          </a:xfrm>
          <a:prstGeom prst="rect">
            <a:avLst/>
          </a:prstGeom>
          <a:ln>
            <a:noFill/>
          </a:ln>
          <a:effectLst>
            <a:softEdge rad="112500"/>
          </a:effectLst>
        </p:spPr>
      </p:pic>
      <p:pic>
        <p:nvPicPr>
          <p:cNvPr id="23" name="Picture 22"/>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834675" y="3846948"/>
            <a:ext cx="1307117" cy="1965474"/>
          </a:xfrm>
          <a:prstGeom prst="rect">
            <a:avLst/>
          </a:prstGeom>
          <a:ln>
            <a:noFill/>
          </a:ln>
          <a:effectLst>
            <a:softEdge rad="112500"/>
          </a:effectLst>
        </p:spPr>
      </p:pic>
      <p:pic>
        <p:nvPicPr>
          <p:cNvPr id="24" name="Picture 23"/>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195879" y="4792061"/>
            <a:ext cx="1771428" cy="1175048"/>
          </a:xfrm>
          <a:prstGeom prst="rect">
            <a:avLst/>
          </a:prstGeom>
          <a:ln>
            <a:noFill/>
          </a:ln>
          <a:effectLst>
            <a:softEdge rad="112500"/>
          </a:effectLst>
        </p:spPr>
      </p:pic>
      <p:pic>
        <p:nvPicPr>
          <p:cNvPr id="26" name="Picture 2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730942" y="2288227"/>
            <a:ext cx="2776344" cy="1575168"/>
          </a:xfrm>
          <a:prstGeom prst="rect">
            <a:avLst/>
          </a:prstGeom>
          <a:ln>
            <a:noFill/>
          </a:ln>
          <a:effectLst>
            <a:softEdge rad="112500"/>
          </a:effectLst>
        </p:spPr>
      </p:pic>
      <p:pic>
        <p:nvPicPr>
          <p:cNvPr id="28" name="Picture 27"/>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284059" y="2815954"/>
            <a:ext cx="1940647" cy="1295292"/>
          </a:xfrm>
          <a:prstGeom prst="rect">
            <a:avLst/>
          </a:prstGeom>
        </p:spPr>
      </p:pic>
      <p:sp>
        <p:nvSpPr>
          <p:cNvPr id="19" name="TextBox 18"/>
          <p:cNvSpPr txBox="1"/>
          <p:nvPr/>
        </p:nvSpPr>
        <p:spPr>
          <a:xfrm>
            <a:off x="2126456" y="1210626"/>
            <a:ext cx="1255793" cy="1514261"/>
          </a:xfrm>
          <a:prstGeom prst="rect">
            <a:avLst/>
          </a:prstGeom>
          <a:solidFill>
            <a:srgbClr val="BAFFDC">
              <a:alpha val="38824"/>
            </a:srgbClr>
          </a:solidFill>
        </p:spPr>
        <p:txBody>
          <a:bodyPr wrap="none" lIns="182862" tIns="146289" rIns="182862" bIns="146289" rtlCol="0">
            <a:spAutoFit/>
          </a:bodyPr>
          <a:lstStyle/>
          <a:p>
            <a:pPr>
              <a:lnSpc>
                <a:spcPct val="90000"/>
              </a:lnSpc>
              <a:spcAft>
                <a:spcPts val="600"/>
              </a:spcAft>
            </a:pPr>
            <a:r>
              <a:rPr lang="en-US" sz="8800" b="1" dirty="0">
                <a:solidFill>
                  <a:schemeClr val="accent2"/>
                </a:solidFill>
                <a:sym typeface="Wingdings" panose="05000000000000000000" pitchFamily="2" charset="2"/>
              </a:rPr>
              <a:t></a:t>
            </a:r>
            <a:endParaRPr lang="en-US" sz="8800" b="1" dirty="0">
              <a:solidFill>
                <a:schemeClr val="accent2"/>
              </a:solidFill>
            </a:endParaRPr>
          </a:p>
        </p:txBody>
      </p:sp>
    </p:spTree>
    <p:extLst>
      <p:ext uri="{BB962C8B-B14F-4D97-AF65-F5344CB8AC3E}">
        <p14:creationId xmlns:p14="http://schemas.microsoft.com/office/powerpoint/2010/main" val="5339420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1000"/>
                                        <p:tgtEl>
                                          <p:spTgt spid="9"/>
                                        </p:tgtEl>
                                      </p:cBhvr>
                                    </p:animEffect>
                                  </p:childTnLst>
                                </p:cTn>
                              </p:par>
                            </p:childTnLst>
                          </p:cTn>
                        </p:par>
                        <p:par>
                          <p:cTn id="12" fill="hold">
                            <p:stCondLst>
                              <p:cond delay="1500"/>
                            </p:stCondLst>
                            <p:childTnLst>
                              <p:par>
                                <p:cTn id="13" presetID="10" presetClass="entr" presetSubtype="0"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xit" presetSubtype="0" fill="hold" nodeType="clickEffect">
                                  <p:stCondLst>
                                    <p:cond delay="0"/>
                                  </p:stCondLst>
                                  <p:childTnLst>
                                    <p:animEffect transition="out" filter="dissolve">
                                      <p:cBhvr>
                                        <p:cTn id="19" dur="500"/>
                                        <p:tgtEl>
                                          <p:spTgt spid="8"/>
                                        </p:tgtEl>
                                      </p:cBhvr>
                                    </p:animEffect>
                                    <p:set>
                                      <p:cBhvr>
                                        <p:cTn id="20" dur="1" fill="hold">
                                          <p:stCondLst>
                                            <p:cond delay="499"/>
                                          </p:stCondLst>
                                        </p:cTn>
                                        <p:tgtEl>
                                          <p:spTgt spid="8"/>
                                        </p:tgtEl>
                                        <p:attrNameLst>
                                          <p:attrName>style.visibility</p:attrName>
                                        </p:attrNameLst>
                                      </p:cBhvr>
                                      <p:to>
                                        <p:strVal val="hidden"/>
                                      </p:to>
                                    </p:set>
                                  </p:childTnLst>
                                </p:cTn>
                              </p:par>
                              <p:par>
                                <p:cTn id="21" presetID="9" presetClass="exit" presetSubtype="0" fill="hold" nodeType="withEffect">
                                  <p:stCondLst>
                                    <p:cond delay="0"/>
                                  </p:stCondLst>
                                  <p:childTnLst>
                                    <p:animEffect transition="out" filter="dissolve">
                                      <p:cBhvr>
                                        <p:cTn id="22" dur="500"/>
                                        <p:tgtEl>
                                          <p:spTgt spid="9"/>
                                        </p:tgtEl>
                                      </p:cBhvr>
                                    </p:animEffect>
                                    <p:set>
                                      <p:cBhvr>
                                        <p:cTn id="23" dur="1" fill="hold">
                                          <p:stCondLst>
                                            <p:cond delay="499"/>
                                          </p:stCondLst>
                                        </p:cTn>
                                        <p:tgtEl>
                                          <p:spTgt spid="9"/>
                                        </p:tgtEl>
                                        <p:attrNameLst>
                                          <p:attrName>style.visibility</p:attrName>
                                        </p:attrNameLst>
                                      </p:cBhvr>
                                      <p:to>
                                        <p:strVal val="hidden"/>
                                      </p:to>
                                    </p:set>
                                  </p:childTnLst>
                                </p:cTn>
                              </p:par>
                              <p:par>
                                <p:cTn id="24" presetID="9" presetClass="exit" presetSubtype="0" fill="hold" nodeType="withEffect">
                                  <p:stCondLst>
                                    <p:cond delay="0"/>
                                  </p:stCondLst>
                                  <p:childTnLst>
                                    <p:animEffect transition="out" filter="dissolve">
                                      <p:cBhvr>
                                        <p:cTn id="25" dur="500"/>
                                        <p:tgtEl>
                                          <p:spTgt spid="7"/>
                                        </p:tgtEl>
                                      </p:cBhvr>
                                    </p:animEffect>
                                    <p:set>
                                      <p:cBhvr>
                                        <p:cTn id="26" dur="1" fill="hold">
                                          <p:stCondLst>
                                            <p:cond delay="499"/>
                                          </p:stCondLst>
                                        </p:cTn>
                                        <p:tgtEl>
                                          <p:spTgt spid="7"/>
                                        </p:tgtEl>
                                        <p:attrNameLst>
                                          <p:attrName>style.visibility</p:attrName>
                                        </p:attrNameLst>
                                      </p:cBhvr>
                                      <p:to>
                                        <p:strVal val="hidden"/>
                                      </p:to>
                                    </p:set>
                                  </p:childTnLst>
                                </p:cTn>
                              </p:par>
                              <p:par>
                                <p:cTn id="27" presetID="9"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dissolve">
                                      <p:cBhvr>
                                        <p:cTn id="29" dur="500"/>
                                        <p:tgtEl>
                                          <p:spTgt spid="12"/>
                                        </p:tgtEl>
                                      </p:cBhvr>
                                    </p:animEffect>
                                  </p:childTnLst>
                                </p:cTn>
                              </p:par>
                              <p:par>
                                <p:cTn id="30" presetID="1" presetClass="entr" presetSubtype="0"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nodeType="clickEffect">
                                  <p:stCondLst>
                                    <p:cond delay="0"/>
                                  </p:stCondLst>
                                  <p:childTnLst>
                                    <p:set>
                                      <p:cBhvr>
                                        <p:cTn id="35" dur="1" fill="hold">
                                          <p:stCondLst>
                                            <p:cond delay="0"/>
                                          </p:stCondLst>
                                        </p:cTn>
                                        <p:tgtEl>
                                          <p:spTgt spid="4"/>
                                        </p:tgtEl>
                                        <p:attrNameLst>
                                          <p:attrName>style.visibility</p:attrName>
                                        </p:attrNameLst>
                                      </p:cBhvr>
                                      <p:to>
                                        <p:strVal val="visible"/>
                                      </p:to>
                                    </p:set>
                                    <p:animEffect transition="in" filter="wipe(left)">
                                      <p:cBhvr>
                                        <p:cTn id="36" dur="500"/>
                                        <p:tgtEl>
                                          <p:spTgt spid="4"/>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down)">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1" presetClass="entr" presetSubtype="0" fill="hold" nodeType="clickEffect">
                                  <p:stCondLst>
                                    <p:cond delay="0"/>
                                  </p:stCondLst>
                                  <p:childTnLst>
                                    <p:set>
                                      <p:cBhvr>
                                        <p:cTn id="45" dur="1" fill="hold">
                                          <p:stCondLst>
                                            <p:cond delay="0"/>
                                          </p:stCondLst>
                                        </p:cTn>
                                        <p:tgtEl>
                                          <p:spTgt spid="3"/>
                                        </p:tgtEl>
                                        <p:attrNameLst>
                                          <p:attrName>style.visibility</p:attrName>
                                        </p:attrNameLst>
                                      </p:cBhvr>
                                      <p:to>
                                        <p:strVal val="visible"/>
                                      </p:to>
                                    </p:set>
                                  </p:childTnLst>
                                </p:cTn>
                              </p:par>
                              <p:par>
                                <p:cTn id="46" presetID="1"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24"/>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22"/>
                                        </p:tgtEl>
                                        <p:attrNameLst>
                                          <p:attrName>style.visibility</p:attrName>
                                        </p:attrNameLst>
                                      </p:cBhvr>
                                      <p:to>
                                        <p:strVal val="visible"/>
                                      </p:to>
                                    </p:set>
                                  </p:childTnLst>
                                </p:cTn>
                              </p:par>
                              <p:par>
                                <p:cTn id="54" presetID="1" presetClass="entr" presetSubtype="0" fill="hold" nodeType="withEffect">
                                  <p:stCondLst>
                                    <p:cond delay="0"/>
                                  </p:stCondLst>
                                  <p:childTnLst>
                                    <p:set>
                                      <p:cBhvr>
                                        <p:cTn id="55" dur="1" fill="hold">
                                          <p:stCondLst>
                                            <p:cond delay="0"/>
                                          </p:stCondLst>
                                        </p:cTn>
                                        <p:tgtEl>
                                          <p:spTgt spid="23"/>
                                        </p:tgtEl>
                                        <p:attrNameLst>
                                          <p:attrName>style.visibility</p:attrName>
                                        </p:attrNameLst>
                                      </p:cBhvr>
                                      <p:to>
                                        <p:strVal val="visible"/>
                                      </p:to>
                                    </p:set>
                                  </p:childTnLst>
                                </p:cTn>
                              </p:par>
                            </p:childTnLst>
                          </p:cTn>
                        </p:par>
                      </p:childTnLst>
                    </p:cTn>
                  </p:par>
                  <p:par>
                    <p:cTn id="56" fill="hold">
                      <p:stCondLst>
                        <p:cond delay="indefinite"/>
                      </p:stCondLst>
                      <p:childTnLst>
                        <p:par>
                          <p:cTn id="57" fill="hold">
                            <p:stCondLst>
                              <p:cond delay="0"/>
                            </p:stCondLst>
                            <p:childTnLst>
                              <p:par>
                                <p:cTn id="58" presetID="1" presetClass="entr" presetSubtype="0" fill="hold" nodeType="clickEffect">
                                  <p:stCondLst>
                                    <p:cond delay="0"/>
                                  </p:stCondLst>
                                  <p:childTnLst>
                                    <p:set>
                                      <p:cBhvr>
                                        <p:cTn id="59" dur="1" fill="hold">
                                          <p:stCondLst>
                                            <p:cond delay="0"/>
                                          </p:stCondLst>
                                        </p:cTn>
                                        <p:tgtEl>
                                          <p:spTgt spid="26"/>
                                        </p:tgtEl>
                                        <p:attrNameLst>
                                          <p:attrName>style.visibility</p:attrName>
                                        </p:attrNameLst>
                                      </p:cBhvr>
                                      <p:to>
                                        <p:strVal val="visible"/>
                                      </p:to>
                                    </p:set>
                                  </p:childTnLst>
                                </p:cTn>
                              </p:par>
                            </p:childTnLst>
                          </p:cTn>
                        </p:par>
                      </p:childTnLst>
                    </p:cTn>
                  </p:par>
                  <p:par>
                    <p:cTn id="60" fill="hold">
                      <p:stCondLst>
                        <p:cond delay="indefinite"/>
                      </p:stCondLst>
                      <p:childTnLst>
                        <p:par>
                          <p:cTn id="61" fill="hold">
                            <p:stCondLst>
                              <p:cond delay="0"/>
                            </p:stCondLst>
                            <p:childTnLst>
                              <p:par>
                                <p:cTn id="62" presetID="1" presetClass="exit" presetSubtype="0" fill="hold" nodeType="clickEffect">
                                  <p:stCondLst>
                                    <p:cond delay="0"/>
                                  </p:stCondLst>
                                  <p:childTnLst>
                                    <p:set>
                                      <p:cBhvr>
                                        <p:cTn id="63" dur="1" fill="hold">
                                          <p:stCondLst>
                                            <p:cond delay="0"/>
                                          </p:stCondLst>
                                        </p:cTn>
                                        <p:tgtEl>
                                          <p:spTgt spid="20"/>
                                        </p:tgtEl>
                                        <p:attrNameLst>
                                          <p:attrName>style.visibility</p:attrName>
                                        </p:attrNameLst>
                                      </p:cBhvr>
                                      <p:to>
                                        <p:strVal val="hidden"/>
                                      </p:to>
                                    </p:set>
                                  </p:childTnLst>
                                </p:cTn>
                              </p:par>
                              <p:par>
                                <p:cTn id="64" presetID="1" presetClass="entr" presetSubtype="0" fill="hold" grpId="0" nodeType="withEffect">
                                  <p:stCondLst>
                                    <p:cond delay="0"/>
                                  </p:stCondLst>
                                  <p:childTnLst>
                                    <p:set>
                                      <p:cBhvr>
                                        <p:cTn id="65" dur="1" fill="hold">
                                          <p:stCondLst>
                                            <p:cond delay="0"/>
                                          </p:stCondLst>
                                        </p:cTn>
                                        <p:tgtEl>
                                          <p:spTgt spid="19"/>
                                        </p:tgtEl>
                                        <p:attrNameLst>
                                          <p:attrName>style.visibility</p:attrName>
                                        </p:attrNameLst>
                                      </p:cBhvr>
                                      <p:to>
                                        <p:strVal val="visible"/>
                                      </p:to>
                                    </p:set>
                                  </p:childTnLst>
                                </p:cTn>
                              </p:par>
                            </p:childTnLst>
                          </p:cTn>
                        </p:par>
                      </p:childTnLst>
                    </p:cTn>
                  </p:par>
                  <p:par>
                    <p:cTn id="66" fill="hold">
                      <p:stCondLst>
                        <p:cond delay="indefinite"/>
                      </p:stCondLst>
                      <p:childTnLst>
                        <p:par>
                          <p:cTn id="67" fill="hold">
                            <p:stCondLst>
                              <p:cond delay="0"/>
                            </p:stCondLst>
                            <p:childTnLst>
                              <p:par>
                                <p:cTn id="68" presetID="1" presetClass="entr" presetSubtype="0" fill="hold" nodeType="clickEffect">
                                  <p:stCondLst>
                                    <p:cond delay="0"/>
                                  </p:stCondLst>
                                  <p:childTnLst>
                                    <p:set>
                                      <p:cBhvr>
                                        <p:cTn id="69"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dirty="0" smtClean="0"/>
              <a:t>SPC198</a:t>
            </a:r>
            <a:endParaRPr lang="en-US" dirty="0"/>
          </a:p>
        </p:txBody>
      </p:sp>
      <p:sp>
        <p:nvSpPr>
          <p:cNvPr id="4" name="Title 3"/>
          <p:cNvSpPr>
            <a:spLocks noGrp="1"/>
          </p:cNvSpPr>
          <p:nvPr>
            <p:ph type="title"/>
          </p:nvPr>
        </p:nvSpPr>
        <p:spPr/>
        <p:txBody>
          <a:bodyPr/>
          <a:lstStyle/>
          <a:p>
            <a:r>
              <a:rPr lang="en-US" sz="3800" dirty="0"/>
              <a:t>Reducing organizational risk through effective information-management</a:t>
            </a:r>
          </a:p>
        </p:txBody>
      </p:sp>
      <p:sp>
        <p:nvSpPr>
          <p:cNvPr id="5" name="Text Placeholder 4"/>
          <p:cNvSpPr>
            <a:spLocks noGrp="1"/>
          </p:cNvSpPr>
          <p:nvPr>
            <p:ph type="body" sz="quarter" idx="12"/>
          </p:nvPr>
        </p:nvSpPr>
        <p:spPr/>
        <p:txBody>
          <a:bodyPr/>
          <a:lstStyle/>
          <a:p>
            <a:r>
              <a:rPr lang="en-US" dirty="0" smtClean="0"/>
              <a:t>Paul Olenick</a:t>
            </a:r>
          </a:p>
          <a:p>
            <a:r>
              <a:rPr lang="en-US" dirty="0" smtClean="0"/>
              <a:t>Principal Consultant, Arcovis</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Or, risks are inability to…</a:t>
            </a:r>
            <a:endParaRPr lang="en-US" dirty="0"/>
          </a:p>
        </p:txBody>
      </p:sp>
      <p:graphicFrame>
        <p:nvGraphicFramePr>
          <p:cNvPr id="6" name="Diagram 5"/>
          <p:cNvGraphicFramePr/>
          <p:nvPr>
            <p:extLst>
              <p:ext uri="{D42A27DB-BD31-4B8C-83A1-F6EECF244321}">
                <p14:modId xmlns:p14="http://schemas.microsoft.com/office/powerpoint/2010/main" val="216966195"/>
              </p:ext>
            </p:extLst>
          </p:nvPr>
        </p:nvGraphicFramePr>
        <p:xfrm>
          <a:off x="1463410" y="1954231"/>
          <a:ext cx="9335841" cy="474343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rot="20699725">
            <a:off x="5264209" y="1903948"/>
            <a:ext cx="1237864" cy="634397"/>
          </a:xfrm>
          <a:prstGeom prst="rect">
            <a:avLst/>
          </a:prstGeom>
          <a:noFill/>
        </p:spPr>
        <p:txBody>
          <a:bodyPr wrap="none" lIns="182862" tIns="146289" rIns="182862" bIns="146289" rtlCol="0">
            <a:spAutoFit/>
          </a:bodyPr>
          <a:lstStyle/>
          <a:p>
            <a:pPr>
              <a:lnSpc>
                <a:spcPct val="90000"/>
              </a:lnSpc>
              <a:spcAft>
                <a:spcPts val="600"/>
              </a:spcAft>
            </a:pPr>
            <a:r>
              <a:rPr lang="en-US" sz="2400" dirty="0">
                <a:ln w="0"/>
                <a:solidFill>
                  <a:schemeClr val="bg1"/>
                </a:solidFill>
                <a:effectLst>
                  <a:outerShdw blurRad="38100" dist="25400" dir="5400000" algn="ctr" rotWithShape="0">
                    <a:srgbClr val="6E747A">
                      <a:alpha val="43000"/>
                    </a:srgbClr>
                  </a:outerShdw>
                </a:effectLst>
                <a:latin typeface="Segoe Script" panose="020B0504020000000003" pitchFamily="34" charset="0"/>
              </a:rPr>
              <a:t>Can’t</a:t>
            </a:r>
          </a:p>
        </p:txBody>
      </p:sp>
      <p:sp>
        <p:nvSpPr>
          <p:cNvPr id="5" name="TextBox 4"/>
          <p:cNvSpPr txBox="1"/>
          <p:nvPr/>
        </p:nvSpPr>
        <p:spPr>
          <a:xfrm rot="20699725">
            <a:off x="7184428" y="3275532"/>
            <a:ext cx="1237864" cy="634397"/>
          </a:xfrm>
          <a:prstGeom prst="rect">
            <a:avLst/>
          </a:prstGeom>
          <a:noFill/>
        </p:spPr>
        <p:txBody>
          <a:bodyPr wrap="none" lIns="182862" tIns="146289" rIns="182862" bIns="146289" rtlCol="0">
            <a:spAutoFit/>
          </a:bodyPr>
          <a:lstStyle/>
          <a:p>
            <a:pPr>
              <a:lnSpc>
                <a:spcPct val="90000"/>
              </a:lnSpc>
              <a:spcAft>
                <a:spcPts val="600"/>
              </a:spcAft>
            </a:pPr>
            <a:r>
              <a:rPr lang="en-US" sz="2400" dirty="0">
                <a:ln w="0"/>
                <a:solidFill>
                  <a:schemeClr val="bg1"/>
                </a:solidFill>
                <a:effectLst>
                  <a:outerShdw blurRad="38100" dist="25400" dir="5400000" algn="ctr" rotWithShape="0">
                    <a:srgbClr val="6E747A">
                      <a:alpha val="43000"/>
                    </a:srgbClr>
                  </a:outerShdw>
                </a:effectLst>
                <a:latin typeface="Segoe Script" panose="020B0504020000000003" pitchFamily="34" charset="0"/>
              </a:rPr>
              <a:t>Can’t</a:t>
            </a:r>
          </a:p>
        </p:txBody>
      </p:sp>
      <p:sp>
        <p:nvSpPr>
          <p:cNvPr id="7" name="TextBox 6"/>
          <p:cNvSpPr txBox="1"/>
          <p:nvPr/>
        </p:nvSpPr>
        <p:spPr>
          <a:xfrm rot="20699725">
            <a:off x="3313307" y="3371430"/>
            <a:ext cx="1237864" cy="634397"/>
          </a:xfrm>
          <a:prstGeom prst="rect">
            <a:avLst/>
          </a:prstGeom>
          <a:noFill/>
        </p:spPr>
        <p:txBody>
          <a:bodyPr wrap="none" lIns="182862" tIns="146289" rIns="182862" bIns="146289" rtlCol="0">
            <a:spAutoFit/>
          </a:bodyPr>
          <a:lstStyle/>
          <a:p>
            <a:pPr>
              <a:lnSpc>
                <a:spcPct val="90000"/>
              </a:lnSpc>
              <a:spcAft>
                <a:spcPts val="600"/>
              </a:spcAft>
            </a:pPr>
            <a:r>
              <a:rPr lang="en-US" sz="2400" dirty="0">
                <a:ln w="0"/>
                <a:solidFill>
                  <a:schemeClr val="bg1"/>
                </a:solidFill>
                <a:effectLst>
                  <a:outerShdw blurRad="38100" dist="25400" dir="5400000" algn="ctr" rotWithShape="0">
                    <a:srgbClr val="6E747A">
                      <a:alpha val="43000"/>
                    </a:srgbClr>
                  </a:outerShdw>
                </a:effectLst>
                <a:latin typeface="Segoe Script" panose="020B0504020000000003" pitchFamily="34" charset="0"/>
              </a:rPr>
              <a:t>Can’t</a:t>
            </a:r>
          </a:p>
        </p:txBody>
      </p:sp>
      <p:sp>
        <p:nvSpPr>
          <p:cNvPr id="8" name="TextBox 7"/>
          <p:cNvSpPr txBox="1"/>
          <p:nvPr/>
        </p:nvSpPr>
        <p:spPr>
          <a:xfrm rot="20699725">
            <a:off x="6512500" y="5623099"/>
            <a:ext cx="1237864" cy="634397"/>
          </a:xfrm>
          <a:prstGeom prst="rect">
            <a:avLst/>
          </a:prstGeom>
          <a:noFill/>
        </p:spPr>
        <p:txBody>
          <a:bodyPr wrap="none" lIns="182862" tIns="146289" rIns="182862" bIns="146289" rtlCol="0">
            <a:spAutoFit/>
          </a:bodyPr>
          <a:lstStyle/>
          <a:p>
            <a:pPr>
              <a:lnSpc>
                <a:spcPct val="90000"/>
              </a:lnSpc>
              <a:spcAft>
                <a:spcPts val="600"/>
              </a:spcAft>
            </a:pPr>
            <a:r>
              <a:rPr lang="en-US" sz="2400" dirty="0">
                <a:ln w="0"/>
                <a:solidFill>
                  <a:schemeClr val="bg1"/>
                </a:solidFill>
                <a:effectLst>
                  <a:outerShdw blurRad="38100" dist="25400" dir="5400000" algn="ctr" rotWithShape="0">
                    <a:srgbClr val="6E747A">
                      <a:alpha val="43000"/>
                    </a:srgbClr>
                  </a:outerShdw>
                </a:effectLst>
                <a:latin typeface="Segoe Script" panose="020B0504020000000003" pitchFamily="34" charset="0"/>
              </a:rPr>
              <a:t>Can’t</a:t>
            </a:r>
          </a:p>
        </p:txBody>
      </p:sp>
      <p:sp>
        <p:nvSpPr>
          <p:cNvPr id="9" name="TextBox 8"/>
          <p:cNvSpPr txBox="1"/>
          <p:nvPr/>
        </p:nvSpPr>
        <p:spPr>
          <a:xfrm rot="20699725">
            <a:off x="3985235" y="5474527"/>
            <a:ext cx="1237864" cy="634397"/>
          </a:xfrm>
          <a:prstGeom prst="rect">
            <a:avLst/>
          </a:prstGeom>
          <a:noFill/>
        </p:spPr>
        <p:txBody>
          <a:bodyPr wrap="none" lIns="182862" tIns="146289" rIns="182862" bIns="146289" rtlCol="0">
            <a:spAutoFit/>
          </a:bodyPr>
          <a:lstStyle/>
          <a:p>
            <a:pPr>
              <a:lnSpc>
                <a:spcPct val="90000"/>
              </a:lnSpc>
              <a:spcAft>
                <a:spcPts val="600"/>
              </a:spcAft>
            </a:pPr>
            <a:r>
              <a:rPr lang="en-US" sz="2400" dirty="0">
                <a:ln w="0"/>
                <a:solidFill>
                  <a:schemeClr val="bg1"/>
                </a:solidFill>
                <a:effectLst>
                  <a:outerShdw blurRad="38100" dist="25400" dir="5400000" algn="ctr" rotWithShape="0">
                    <a:srgbClr val="6E747A">
                      <a:alpha val="43000"/>
                    </a:srgbClr>
                  </a:outerShdw>
                </a:effectLst>
                <a:latin typeface="Segoe Script" panose="020B0504020000000003" pitchFamily="34" charset="0"/>
              </a:rPr>
              <a:t>Can’t</a:t>
            </a:r>
          </a:p>
        </p:txBody>
      </p:sp>
      <p:sp>
        <p:nvSpPr>
          <p:cNvPr id="10" name="Freeform 103"/>
          <p:cNvSpPr>
            <a:spLocks noEditPoints="1"/>
          </p:cNvSpPr>
          <p:nvPr/>
        </p:nvSpPr>
        <p:spPr bwMode="black">
          <a:xfrm>
            <a:off x="10470271" y="2772903"/>
            <a:ext cx="496542" cy="496542"/>
          </a:xfrm>
          <a:custGeom>
            <a:avLst/>
            <a:gdLst>
              <a:gd name="T0" fmla="*/ 47 w 95"/>
              <a:gd name="T1" fmla="*/ 0 h 95"/>
              <a:gd name="T2" fmla="*/ 0 w 95"/>
              <a:gd name="T3" fmla="*/ 47 h 95"/>
              <a:gd name="T4" fmla="*/ 47 w 95"/>
              <a:gd name="T5" fmla="*/ 95 h 95"/>
              <a:gd name="T6" fmla="*/ 95 w 95"/>
              <a:gd name="T7" fmla="*/ 47 h 95"/>
              <a:gd name="T8" fmla="*/ 47 w 95"/>
              <a:gd name="T9" fmla="*/ 0 h 95"/>
              <a:gd name="T10" fmla="*/ 24 w 95"/>
              <a:gd name="T11" fmla="*/ 24 h 95"/>
              <a:gd name="T12" fmla="*/ 22 w 95"/>
              <a:gd name="T13" fmla="*/ 20 h 95"/>
              <a:gd name="T14" fmla="*/ 26 w 95"/>
              <a:gd name="T15" fmla="*/ 13 h 95"/>
              <a:gd name="T16" fmla="*/ 34 w 95"/>
              <a:gd name="T17" fmla="*/ 14 h 95"/>
              <a:gd name="T18" fmla="*/ 35 w 95"/>
              <a:gd name="T19" fmla="*/ 18 h 95"/>
              <a:gd name="T20" fmla="*/ 29 w 95"/>
              <a:gd name="T21" fmla="*/ 20 h 95"/>
              <a:gd name="T22" fmla="*/ 24 w 95"/>
              <a:gd name="T23" fmla="*/ 24 h 95"/>
              <a:gd name="T24" fmla="*/ 30 w 95"/>
              <a:gd name="T25" fmla="*/ 43 h 95"/>
              <a:gd name="T26" fmla="*/ 26 w 95"/>
              <a:gd name="T27" fmla="*/ 34 h 95"/>
              <a:gd name="T28" fmla="*/ 30 w 95"/>
              <a:gd name="T29" fmla="*/ 25 h 95"/>
              <a:gd name="T30" fmla="*/ 34 w 95"/>
              <a:gd name="T31" fmla="*/ 34 h 95"/>
              <a:gd name="T32" fmla="*/ 30 w 95"/>
              <a:gd name="T33" fmla="*/ 43 h 95"/>
              <a:gd name="T34" fmla="*/ 47 w 95"/>
              <a:gd name="T35" fmla="*/ 87 h 95"/>
              <a:gd name="T36" fmla="*/ 33 w 95"/>
              <a:gd name="T37" fmla="*/ 75 h 95"/>
              <a:gd name="T38" fmla="*/ 47 w 95"/>
              <a:gd name="T39" fmla="*/ 62 h 95"/>
              <a:gd name="T40" fmla="*/ 61 w 95"/>
              <a:gd name="T41" fmla="*/ 75 h 95"/>
              <a:gd name="T42" fmla="*/ 47 w 95"/>
              <a:gd name="T43" fmla="*/ 87 h 95"/>
              <a:gd name="T44" fmla="*/ 65 w 95"/>
              <a:gd name="T45" fmla="*/ 43 h 95"/>
              <a:gd name="T46" fmla="*/ 61 w 95"/>
              <a:gd name="T47" fmla="*/ 34 h 95"/>
              <a:gd name="T48" fmla="*/ 65 w 95"/>
              <a:gd name="T49" fmla="*/ 25 h 95"/>
              <a:gd name="T50" fmla="*/ 69 w 95"/>
              <a:gd name="T51" fmla="*/ 34 h 95"/>
              <a:gd name="T52" fmla="*/ 65 w 95"/>
              <a:gd name="T53" fmla="*/ 43 h 95"/>
              <a:gd name="T54" fmla="*/ 71 w 95"/>
              <a:gd name="T55" fmla="*/ 24 h 95"/>
              <a:gd name="T56" fmla="*/ 66 w 95"/>
              <a:gd name="T57" fmla="*/ 20 h 95"/>
              <a:gd name="T58" fmla="*/ 59 w 95"/>
              <a:gd name="T59" fmla="*/ 18 h 95"/>
              <a:gd name="T60" fmla="*/ 61 w 95"/>
              <a:gd name="T61" fmla="*/ 14 h 95"/>
              <a:gd name="T62" fmla="*/ 69 w 95"/>
              <a:gd name="T63" fmla="*/ 13 h 95"/>
              <a:gd name="T64" fmla="*/ 73 w 95"/>
              <a:gd name="T65" fmla="*/ 20 h 95"/>
              <a:gd name="T66" fmla="*/ 71 w 95"/>
              <a:gd name="T67" fmla="*/ 24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5" h="95">
                <a:moveTo>
                  <a:pt x="47" y="0"/>
                </a:moveTo>
                <a:cubicBezTo>
                  <a:pt x="21" y="0"/>
                  <a:pt x="0" y="21"/>
                  <a:pt x="0" y="47"/>
                </a:cubicBezTo>
                <a:cubicBezTo>
                  <a:pt x="0" y="74"/>
                  <a:pt x="21" y="95"/>
                  <a:pt x="47" y="95"/>
                </a:cubicBezTo>
                <a:cubicBezTo>
                  <a:pt x="74" y="95"/>
                  <a:pt x="95" y="74"/>
                  <a:pt x="95" y="47"/>
                </a:cubicBezTo>
                <a:cubicBezTo>
                  <a:pt x="95" y="21"/>
                  <a:pt x="74" y="0"/>
                  <a:pt x="47" y="0"/>
                </a:cubicBezTo>
                <a:close/>
                <a:moveTo>
                  <a:pt x="24" y="24"/>
                </a:moveTo>
                <a:cubicBezTo>
                  <a:pt x="23" y="24"/>
                  <a:pt x="22" y="23"/>
                  <a:pt x="22" y="20"/>
                </a:cubicBezTo>
                <a:cubicBezTo>
                  <a:pt x="22" y="18"/>
                  <a:pt x="23" y="15"/>
                  <a:pt x="26" y="13"/>
                </a:cubicBezTo>
                <a:cubicBezTo>
                  <a:pt x="29" y="12"/>
                  <a:pt x="32" y="13"/>
                  <a:pt x="34" y="14"/>
                </a:cubicBezTo>
                <a:cubicBezTo>
                  <a:pt x="36" y="15"/>
                  <a:pt x="36" y="17"/>
                  <a:pt x="35" y="18"/>
                </a:cubicBezTo>
                <a:cubicBezTo>
                  <a:pt x="34" y="19"/>
                  <a:pt x="31" y="18"/>
                  <a:pt x="29" y="20"/>
                </a:cubicBezTo>
                <a:cubicBezTo>
                  <a:pt x="27" y="21"/>
                  <a:pt x="26" y="23"/>
                  <a:pt x="24" y="24"/>
                </a:cubicBezTo>
                <a:close/>
                <a:moveTo>
                  <a:pt x="30" y="43"/>
                </a:moveTo>
                <a:cubicBezTo>
                  <a:pt x="28" y="43"/>
                  <a:pt x="26" y="39"/>
                  <a:pt x="26" y="34"/>
                </a:cubicBezTo>
                <a:cubicBezTo>
                  <a:pt x="26" y="29"/>
                  <a:pt x="28" y="25"/>
                  <a:pt x="30" y="25"/>
                </a:cubicBezTo>
                <a:cubicBezTo>
                  <a:pt x="32" y="25"/>
                  <a:pt x="34" y="29"/>
                  <a:pt x="34" y="34"/>
                </a:cubicBezTo>
                <a:cubicBezTo>
                  <a:pt x="34" y="39"/>
                  <a:pt x="32" y="43"/>
                  <a:pt x="30" y="43"/>
                </a:cubicBezTo>
                <a:close/>
                <a:moveTo>
                  <a:pt x="47" y="87"/>
                </a:moveTo>
                <a:cubicBezTo>
                  <a:pt x="38" y="87"/>
                  <a:pt x="33" y="82"/>
                  <a:pt x="33" y="75"/>
                </a:cubicBezTo>
                <a:cubicBezTo>
                  <a:pt x="33" y="68"/>
                  <a:pt x="38" y="62"/>
                  <a:pt x="47" y="62"/>
                </a:cubicBezTo>
                <a:cubicBezTo>
                  <a:pt x="57" y="62"/>
                  <a:pt x="61" y="68"/>
                  <a:pt x="61" y="75"/>
                </a:cubicBezTo>
                <a:cubicBezTo>
                  <a:pt x="61" y="82"/>
                  <a:pt x="57" y="87"/>
                  <a:pt x="47" y="87"/>
                </a:cubicBezTo>
                <a:close/>
                <a:moveTo>
                  <a:pt x="65" y="43"/>
                </a:moveTo>
                <a:cubicBezTo>
                  <a:pt x="63" y="43"/>
                  <a:pt x="61" y="39"/>
                  <a:pt x="61" y="34"/>
                </a:cubicBezTo>
                <a:cubicBezTo>
                  <a:pt x="61" y="29"/>
                  <a:pt x="63" y="25"/>
                  <a:pt x="65" y="25"/>
                </a:cubicBezTo>
                <a:cubicBezTo>
                  <a:pt x="67" y="25"/>
                  <a:pt x="69" y="29"/>
                  <a:pt x="69" y="34"/>
                </a:cubicBezTo>
                <a:cubicBezTo>
                  <a:pt x="69" y="39"/>
                  <a:pt x="67" y="43"/>
                  <a:pt x="65" y="43"/>
                </a:cubicBezTo>
                <a:close/>
                <a:moveTo>
                  <a:pt x="71" y="24"/>
                </a:moveTo>
                <a:cubicBezTo>
                  <a:pt x="68" y="23"/>
                  <a:pt x="68" y="21"/>
                  <a:pt x="66" y="20"/>
                </a:cubicBezTo>
                <a:cubicBezTo>
                  <a:pt x="63" y="18"/>
                  <a:pt x="61" y="19"/>
                  <a:pt x="59" y="18"/>
                </a:cubicBezTo>
                <a:cubicBezTo>
                  <a:pt x="59" y="17"/>
                  <a:pt x="59" y="15"/>
                  <a:pt x="61" y="14"/>
                </a:cubicBezTo>
                <a:cubicBezTo>
                  <a:pt x="63" y="13"/>
                  <a:pt x="66" y="12"/>
                  <a:pt x="69" y="13"/>
                </a:cubicBezTo>
                <a:cubicBezTo>
                  <a:pt x="72" y="15"/>
                  <a:pt x="73" y="18"/>
                  <a:pt x="73" y="20"/>
                </a:cubicBezTo>
                <a:cubicBezTo>
                  <a:pt x="73" y="23"/>
                  <a:pt x="72" y="24"/>
                  <a:pt x="71" y="24"/>
                </a:cubicBezTo>
                <a:close/>
              </a:path>
            </a:pathLst>
          </a:custGeom>
          <a:solidFill>
            <a:srgbClr val="FFFFFF"/>
          </a:solidFill>
          <a:ln>
            <a:noFill/>
          </a:ln>
          <a:extLst/>
        </p:spPr>
        <p:txBody>
          <a:bodyPr vert="horz" wrap="square" lIns="93269" tIns="46635" rIns="93269" bIns="46635" numCol="1" anchor="t" anchorCtr="0" compatLnSpc="1">
            <a:prstTxWarp prst="textNoShape">
              <a:avLst/>
            </a:prstTxWarp>
          </a:bodyPr>
          <a:lstStyle/>
          <a:p>
            <a:endParaRPr lang="en-US" dirty="0">
              <a:solidFill>
                <a:srgbClr val="000000"/>
              </a:solidFill>
            </a:endParaRPr>
          </a:p>
        </p:txBody>
      </p:sp>
    </p:spTree>
    <p:extLst>
      <p:ext uri="{BB962C8B-B14F-4D97-AF65-F5344CB8AC3E}">
        <p14:creationId xmlns:p14="http://schemas.microsoft.com/office/powerpoint/2010/main" val="161895328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P spid="8" grpId="0"/>
      <p:bldP spid="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Demo</a:t>
            </a:r>
            <a:endParaRPr lang="en-US" dirty="0"/>
          </a:p>
        </p:txBody>
      </p:sp>
      <p:sp>
        <p:nvSpPr>
          <p:cNvPr id="5" name="Text Placeholder 4"/>
          <p:cNvSpPr>
            <a:spLocks noGrp="1"/>
          </p:cNvSpPr>
          <p:nvPr>
            <p:ph type="body" sz="quarter" idx="12"/>
          </p:nvPr>
        </p:nvSpPr>
        <p:spPr/>
        <p:txBody>
          <a:bodyPr/>
          <a:lstStyle/>
          <a:p>
            <a:r>
              <a:rPr lang="en-US" dirty="0" smtClean="0"/>
              <a:t>Lawsuit / eDiscovery - search, metadata &amp; auditing</a:t>
            </a:r>
            <a:endParaRPr lang="en-US" dirty="0"/>
          </a:p>
        </p:txBody>
      </p:sp>
    </p:spTree>
    <p:extLst>
      <p:ext uri="{BB962C8B-B14F-4D97-AF65-F5344CB8AC3E}">
        <p14:creationId xmlns:p14="http://schemas.microsoft.com/office/powerpoint/2010/main" val="244831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0"/>
            <a:ext cx="12436475" cy="6995520"/>
          </a:xfrm>
          <a:prstGeom prst="rect">
            <a:avLst/>
          </a:prstGeom>
        </p:spPr>
      </p:pic>
      <p:sp>
        <p:nvSpPr>
          <p:cNvPr id="5" name="Rectangle 4"/>
          <p:cNvSpPr/>
          <p:nvPr/>
        </p:nvSpPr>
        <p:spPr bwMode="auto">
          <a:xfrm>
            <a:off x="7361238" y="0"/>
            <a:ext cx="5074857" cy="4487862"/>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ts val="120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6" name="Title 5"/>
          <p:cNvSpPr>
            <a:spLocks noGrp="1"/>
          </p:cNvSpPr>
          <p:nvPr>
            <p:ph type="title"/>
          </p:nvPr>
        </p:nvSpPr>
        <p:spPr>
          <a:xfrm>
            <a:off x="7497753" y="1"/>
            <a:ext cx="4938723" cy="4926068"/>
          </a:xfrm>
        </p:spPr>
        <p:txBody>
          <a:bodyPr/>
          <a:lstStyle/>
          <a:p>
            <a:r>
              <a:rPr lang="en-US" sz="3600" dirty="0">
                <a:solidFill>
                  <a:schemeClr val="bg1"/>
                </a:solidFill>
              </a:rPr>
              <a:t>Garth Fort, Contoso IT</a:t>
            </a:r>
            <a:br>
              <a:rPr lang="en-US" sz="3600" dirty="0">
                <a:solidFill>
                  <a:schemeClr val="bg1"/>
                </a:solidFill>
              </a:rPr>
            </a:br>
            <a:r>
              <a:rPr lang="en-US" sz="3600" dirty="0">
                <a:solidFill>
                  <a:schemeClr val="bg1"/>
                </a:solidFill>
              </a:rPr>
              <a:t/>
            </a:r>
            <a:br>
              <a:rPr lang="en-US" sz="3600" dirty="0">
                <a:solidFill>
                  <a:schemeClr val="bg1"/>
                </a:solidFill>
              </a:rPr>
            </a:br>
            <a:r>
              <a:rPr lang="en-US" sz="3600" dirty="0">
                <a:solidFill>
                  <a:schemeClr val="bg1"/>
                </a:solidFill>
              </a:rPr>
              <a:t>Must provide any documents referring to a particular customer</a:t>
            </a:r>
            <a:br>
              <a:rPr lang="en-US" sz="3600" dirty="0">
                <a:solidFill>
                  <a:schemeClr val="bg1"/>
                </a:solidFill>
              </a:rPr>
            </a:br>
            <a:r>
              <a:rPr lang="en-US" sz="3600" dirty="0">
                <a:solidFill>
                  <a:schemeClr val="bg1"/>
                </a:solidFill>
              </a:rPr>
              <a:t/>
            </a:r>
            <a:br>
              <a:rPr lang="en-US" sz="3600" dirty="0">
                <a:solidFill>
                  <a:schemeClr val="bg1"/>
                </a:solidFill>
              </a:rPr>
            </a:br>
            <a:r>
              <a:rPr lang="en-US" sz="3600" dirty="0">
                <a:solidFill>
                  <a:schemeClr val="bg1"/>
                </a:solidFill>
              </a:rPr>
              <a:t>Must provide all activity on those documents</a:t>
            </a:r>
          </a:p>
        </p:txBody>
      </p:sp>
    </p:spTree>
    <p:extLst>
      <p:ext uri="{BB962C8B-B14F-4D97-AF65-F5344CB8AC3E}">
        <p14:creationId xmlns:p14="http://schemas.microsoft.com/office/powerpoint/2010/main" val="127573443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Demo recap</a:t>
            </a:r>
            <a:endParaRPr lang="en-US" dirty="0"/>
          </a:p>
        </p:txBody>
      </p:sp>
      <p:sp>
        <p:nvSpPr>
          <p:cNvPr id="3" name="Content Placeholder 2"/>
          <p:cNvSpPr>
            <a:spLocks noGrp="1"/>
          </p:cNvSpPr>
          <p:nvPr>
            <p:ph type="body" sz="quarter" idx="10"/>
          </p:nvPr>
        </p:nvSpPr>
        <p:spPr>
          <a:xfrm>
            <a:off x="274638" y="1212851"/>
            <a:ext cx="11887200" cy="4893647"/>
          </a:xfrm>
          <a:prstGeom prst="rect">
            <a:avLst/>
          </a:prstGeom>
        </p:spPr>
        <p:txBody>
          <a:bodyPr/>
          <a:lstStyle/>
          <a:p>
            <a:r>
              <a:rPr lang="en-US" dirty="0" smtClean="0"/>
              <a:t>What’s the big deal?</a:t>
            </a:r>
          </a:p>
          <a:p>
            <a:pPr marL="571444" indent="-571444">
              <a:buFont typeface="Arial" panose="020B0604020202020204" pitchFamily="34" charset="0"/>
              <a:buChar char="•"/>
            </a:pPr>
            <a:r>
              <a:rPr lang="en-US" dirty="0" smtClean="0"/>
              <a:t>legal is hugely expensive</a:t>
            </a:r>
          </a:p>
          <a:p>
            <a:pPr marL="571444" indent="-571444">
              <a:buFont typeface="Arial" panose="020B0604020202020204" pitchFamily="34" charset="0"/>
              <a:buChar char="•"/>
            </a:pPr>
            <a:r>
              <a:rPr lang="en-US" dirty="0" smtClean="0"/>
              <a:t>dramatically reduce costs using tools you may already have (SharePoint, metadata, Search, policies)</a:t>
            </a:r>
          </a:p>
          <a:p>
            <a:pPr marL="571444" indent="-571444">
              <a:buFont typeface="Arial" panose="020B0604020202020204" pitchFamily="34" charset="0"/>
              <a:buChar char="•"/>
            </a:pPr>
            <a:r>
              <a:rPr lang="en-US" dirty="0" smtClean="0"/>
              <a:t>This was only easy because of</a:t>
            </a:r>
            <a:endParaRPr lang="en-US" dirty="0"/>
          </a:p>
          <a:p>
            <a:pPr marL="571444" lvl="1" indent="-571444">
              <a:buFont typeface="Arial" panose="020B0604020202020204" pitchFamily="34" charset="0"/>
              <a:buChar char="•"/>
            </a:pPr>
            <a:r>
              <a:rPr lang="en-US" dirty="0" smtClean="0"/>
              <a:t>Consistently applied metadata</a:t>
            </a:r>
          </a:p>
          <a:p>
            <a:pPr marL="571444" lvl="1" indent="-571444">
              <a:buFont typeface="Arial" panose="020B0604020202020204" pitchFamily="34" charset="0"/>
              <a:buChar char="•"/>
            </a:pPr>
            <a:r>
              <a:rPr lang="en-US" dirty="0" smtClean="0"/>
              <a:t>Search</a:t>
            </a:r>
          </a:p>
          <a:p>
            <a:pPr marL="571444" lvl="1" indent="-571444">
              <a:buFont typeface="Arial" panose="020B0604020202020204" pitchFamily="34" charset="0"/>
              <a:buChar char="•"/>
            </a:pPr>
            <a:r>
              <a:rPr lang="en-US" dirty="0" smtClean="0"/>
              <a:t>Auditing policy</a:t>
            </a:r>
            <a:endParaRPr lang="en-US" dirty="0"/>
          </a:p>
        </p:txBody>
      </p:sp>
    </p:spTree>
    <p:extLst>
      <p:ext uri="{BB962C8B-B14F-4D97-AF65-F5344CB8AC3E}">
        <p14:creationId xmlns:p14="http://schemas.microsoft.com/office/powerpoint/2010/main" val="18077058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type="body" sz="quarter" idx="10"/>
          </p:nvPr>
        </p:nvSpPr>
        <p:spPr>
          <a:xfrm>
            <a:off x="274638" y="1212850"/>
            <a:ext cx="11887200" cy="4124206"/>
          </a:xfrm>
          <a:prstGeom prst="rect">
            <a:avLst/>
          </a:prstGeom>
        </p:spPr>
        <p:txBody>
          <a:bodyPr/>
          <a:lstStyle/>
          <a:p>
            <a:r>
              <a:rPr lang="en-US" dirty="0" smtClean="0"/>
              <a:t>Company has data in silos</a:t>
            </a:r>
          </a:p>
          <a:p>
            <a:r>
              <a:rPr lang="en-US" dirty="0" smtClean="0"/>
              <a:t>Data related logically, but not technically</a:t>
            </a:r>
          </a:p>
          <a:p>
            <a:r>
              <a:rPr lang="en-US" dirty="0" smtClean="0"/>
              <a:t>Inability to relate data caused real loss in profits</a:t>
            </a:r>
          </a:p>
          <a:p>
            <a:endParaRPr lang="en-US" dirty="0" smtClean="0"/>
          </a:p>
          <a:p>
            <a:endParaRPr lang="en-US" dirty="0" smtClean="0"/>
          </a:p>
          <a:p>
            <a:endParaRPr lang="en-US" dirty="0"/>
          </a:p>
        </p:txBody>
      </p:sp>
      <p:sp>
        <p:nvSpPr>
          <p:cNvPr id="2" name="Title 1"/>
          <p:cNvSpPr>
            <a:spLocks noGrp="1"/>
          </p:cNvSpPr>
          <p:nvPr>
            <p:ph type="title"/>
          </p:nvPr>
        </p:nvSpPr>
        <p:spPr/>
        <p:txBody>
          <a:bodyPr/>
          <a:lstStyle/>
          <a:p>
            <a:r>
              <a:rPr lang="en-US" dirty="0" smtClean="0"/>
              <a:t>Example 2:  Inability to visualize data</a:t>
            </a:r>
            <a:endParaRPr lang="en-US" dirty="0"/>
          </a:p>
        </p:txBody>
      </p:sp>
    </p:spTree>
    <p:extLst>
      <p:ext uri="{BB962C8B-B14F-4D97-AF65-F5344CB8AC3E}">
        <p14:creationId xmlns:p14="http://schemas.microsoft.com/office/powerpoint/2010/main" val="17597049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loud 7"/>
          <p:cNvSpPr/>
          <p:nvPr/>
        </p:nvSpPr>
        <p:spPr>
          <a:xfrm>
            <a:off x="6457767" y="2178396"/>
            <a:ext cx="4942070" cy="2906605"/>
          </a:xfrm>
          <a:prstGeom prst="cloud">
            <a:avLst/>
          </a:prstGeom>
          <a:solidFill>
            <a:schemeClr val="bg1"/>
          </a:solid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endParaRPr lang="en-US"/>
          </a:p>
        </p:txBody>
      </p:sp>
      <p:sp>
        <p:nvSpPr>
          <p:cNvPr id="2" name="Title 1"/>
          <p:cNvSpPr>
            <a:spLocks noGrp="1"/>
          </p:cNvSpPr>
          <p:nvPr>
            <p:ph type="title"/>
          </p:nvPr>
        </p:nvSpPr>
        <p:spPr/>
        <p:txBody>
          <a:bodyPr>
            <a:normAutofit/>
          </a:bodyPr>
          <a:lstStyle/>
          <a:p>
            <a:pPr lvl="0"/>
            <a:r>
              <a:rPr lang="en-US" sz="4100" dirty="0"/>
              <a:t>Tie data silos together without touching data sources</a:t>
            </a:r>
          </a:p>
        </p:txBody>
      </p:sp>
      <p:sp>
        <p:nvSpPr>
          <p:cNvPr id="5" name="Flowchart: Magnetic Disk 4"/>
          <p:cNvSpPr/>
          <p:nvPr/>
        </p:nvSpPr>
        <p:spPr>
          <a:xfrm>
            <a:off x="7150841" y="2701994"/>
            <a:ext cx="1651994" cy="822624"/>
          </a:xfrm>
          <a:prstGeom prst="flowChartMagneticDisk">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r>
              <a:rPr lang="en-US" dirty="0"/>
              <a:t>Products</a:t>
            </a:r>
          </a:p>
        </p:txBody>
      </p:sp>
      <p:sp>
        <p:nvSpPr>
          <p:cNvPr id="6" name="Flowchart: Magnetic Disk 5"/>
          <p:cNvSpPr/>
          <p:nvPr/>
        </p:nvSpPr>
        <p:spPr>
          <a:xfrm>
            <a:off x="9214443" y="3208039"/>
            <a:ext cx="1651994" cy="822624"/>
          </a:xfrm>
          <a:prstGeom prst="flowChartMagneticDisk">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r>
              <a:rPr lang="en-US" dirty="0"/>
              <a:t>Formulations</a:t>
            </a:r>
          </a:p>
        </p:txBody>
      </p:sp>
      <p:sp>
        <p:nvSpPr>
          <p:cNvPr id="7" name="Flowchart: Magnetic Disk 6"/>
          <p:cNvSpPr/>
          <p:nvPr/>
        </p:nvSpPr>
        <p:spPr>
          <a:xfrm>
            <a:off x="7609603" y="3890475"/>
            <a:ext cx="1651994" cy="822624"/>
          </a:xfrm>
          <a:prstGeom prst="flowChartMagneticDisk">
            <a:avLst/>
          </a:prstGeom>
          <a:solidFill>
            <a:schemeClr val="tx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algn="ctr"/>
            <a:r>
              <a:rPr lang="en-US" dirty="0"/>
              <a:t>Ingredients</a:t>
            </a:r>
          </a:p>
        </p:txBody>
      </p:sp>
      <p:pic>
        <p:nvPicPr>
          <p:cNvPr id="1027" name="Picture 3" descr="C:\Users\Paul\AppData\Local\Microsoft\Windows\Temporary Internet Files\Content.IE5\S7B1QFUS\MC900434845[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6089" y="2757382"/>
            <a:ext cx="1748631" cy="1748631"/>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Arrow Connector 11"/>
          <p:cNvCxnSpPr>
            <a:endCxn id="5" idx="2"/>
          </p:cNvCxnSpPr>
          <p:nvPr/>
        </p:nvCxnSpPr>
        <p:spPr>
          <a:xfrm flipV="1">
            <a:off x="5052483" y="3113306"/>
            <a:ext cx="2098357" cy="518394"/>
          </a:xfrm>
          <a:prstGeom prst="straightConnector1">
            <a:avLst/>
          </a:prstGeom>
          <a:ln w="38100">
            <a:solidFill>
              <a:schemeClr val="accent3"/>
            </a:solidFill>
            <a:prstDash val="dash"/>
            <a:headEnd type="stealth" w="lg" len="med"/>
            <a:tailEnd type="stealth" w="lg" len="med"/>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endCxn id="6" idx="2"/>
          </p:cNvCxnSpPr>
          <p:nvPr/>
        </p:nvCxnSpPr>
        <p:spPr>
          <a:xfrm flipV="1">
            <a:off x="5250878" y="3619351"/>
            <a:ext cx="3963564" cy="52092"/>
          </a:xfrm>
          <a:prstGeom prst="straightConnector1">
            <a:avLst/>
          </a:prstGeom>
          <a:ln w="38100">
            <a:solidFill>
              <a:schemeClr val="accent3"/>
            </a:solidFill>
            <a:prstDash val="dash"/>
            <a:headEnd type="stealth" w="lg" len="med"/>
            <a:tailEnd type="stealth" w="lg" len="med"/>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a:endCxn id="7" idx="2"/>
          </p:cNvCxnSpPr>
          <p:nvPr/>
        </p:nvCxnSpPr>
        <p:spPr>
          <a:xfrm>
            <a:off x="5149630" y="3654752"/>
            <a:ext cx="2459973" cy="647035"/>
          </a:xfrm>
          <a:prstGeom prst="straightConnector1">
            <a:avLst/>
          </a:prstGeom>
          <a:ln w="38100">
            <a:solidFill>
              <a:schemeClr val="accent3"/>
            </a:solidFill>
            <a:prstDash val="dash"/>
            <a:headEnd type="stealth" w="lg" len="med"/>
            <a:tailEnd type="stealth" w="lg"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a:endCxn id="1027" idx="3"/>
          </p:cNvCxnSpPr>
          <p:nvPr/>
        </p:nvCxnSpPr>
        <p:spPr>
          <a:xfrm flipH="1">
            <a:off x="3614721" y="3631696"/>
            <a:ext cx="1437763" cy="0"/>
          </a:xfrm>
          <a:prstGeom prst="straightConnector1">
            <a:avLst/>
          </a:prstGeom>
          <a:ln w="38100">
            <a:solidFill>
              <a:schemeClr val="accent3"/>
            </a:solidFill>
            <a:prstDash val="dash"/>
            <a:headEnd type="stealth" w="lg" len="med"/>
            <a:tailEnd type="stealth" w="lg" len="med"/>
          </a:ln>
        </p:spPr>
        <p:style>
          <a:lnRef idx="1">
            <a:schemeClr val="accent1"/>
          </a:lnRef>
          <a:fillRef idx="0">
            <a:schemeClr val="accent1"/>
          </a:fillRef>
          <a:effectRef idx="0">
            <a:schemeClr val="accent1"/>
          </a:effectRef>
          <a:fontRef idx="minor">
            <a:schemeClr val="tx1"/>
          </a:fontRef>
        </p:style>
      </p:cxnSp>
      <p:pic>
        <p:nvPicPr>
          <p:cNvPr id="31" name="Picture 47" descr="PC blank screen"/>
          <p:cNvPicPr>
            <a:picLocks noChangeAspect="1" noChangeArrowheads="1"/>
          </p:cNvPicPr>
          <p:nvPr/>
        </p:nvPicPr>
        <p:blipFill>
          <a:blip r:embed="rId4" cstate="print"/>
          <a:srcRect/>
          <a:stretch>
            <a:fillRect/>
          </a:stretch>
        </p:blipFill>
        <p:spPr bwMode="auto">
          <a:xfrm>
            <a:off x="7782793" y="5437872"/>
            <a:ext cx="1020042" cy="1070360"/>
          </a:xfrm>
          <a:prstGeom prst="rect">
            <a:avLst/>
          </a:prstGeom>
          <a:noFill/>
          <a:ln w="9525">
            <a:noFill/>
            <a:miter lim="800000"/>
            <a:headEnd/>
            <a:tailEnd/>
          </a:ln>
        </p:spPr>
      </p:pic>
      <p:pic>
        <p:nvPicPr>
          <p:cNvPr id="32" name="Rectangle 14353"/>
          <p:cNvPicPr>
            <a:picLocks noChangeAspect="1" noChangeArrowheads="1"/>
          </p:cNvPicPr>
          <p:nvPr/>
        </p:nvPicPr>
        <p:blipFill>
          <a:blip r:embed="rId5" cstate="email"/>
          <a:srcRect/>
          <a:stretch>
            <a:fillRect/>
          </a:stretch>
        </p:blipFill>
        <p:spPr bwMode="auto">
          <a:xfrm>
            <a:off x="8627462" y="5437871"/>
            <a:ext cx="947182" cy="941222"/>
          </a:xfrm>
          <a:prstGeom prst="rect">
            <a:avLst/>
          </a:prstGeom>
          <a:noFill/>
          <a:ln w="9525">
            <a:noFill/>
            <a:miter lim="800000"/>
            <a:headEnd/>
            <a:tailEnd/>
          </a:ln>
        </p:spPr>
      </p:pic>
      <p:pic>
        <p:nvPicPr>
          <p:cNvPr id="38" name="Rectangle 7"/>
          <p:cNvPicPr>
            <a:picLocks noChangeAspect="1"/>
          </p:cNvPicPr>
          <p:nvPr/>
        </p:nvPicPr>
        <p:blipFill>
          <a:blip r:embed="rId6" cstate="print"/>
          <a:srcRect/>
          <a:stretch>
            <a:fillRect/>
          </a:stretch>
        </p:blipFill>
        <p:spPr bwMode="auto">
          <a:xfrm>
            <a:off x="5084502" y="4896167"/>
            <a:ext cx="1833188" cy="1421210"/>
          </a:xfrm>
          <a:prstGeom prst="rect">
            <a:avLst/>
          </a:prstGeom>
          <a:noFill/>
          <a:ln w="9525">
            <a:noFill/>
            <a:miter lim="800000"/>
            <a:headEnd/>
            <a:tailEnd/>
          </a:ln>
          <a:effectLst/>
        </p:spPr>
      </p:pic>
      <p:cxnSp>
        <p:nvCxnSpPr>
          <p:cNvPr id="39" name="Straight Arrow Connector 38"/>
          <p:cNvCxnSpPr>
            <a:endCxn id="38" idx="1"/>
          </p:cNvCxnSpPr>
          <p:nvPr/>
        </p:nvCxnSpPr>
        <p:spPr>
          <a:xfrm>
            <a:off x="3218490" y="3830437"/>
            <a:ext cx="1866012" cy="1776337"/>
          </a:xfrm>
          <a:prstGeom prst="straightConnector1">
            <a:avLst/>
          </a:prstGeom>
          <a:ln w="38100">
            <a:solidFill>
              <a:schemeClr val="accent3"/>
            </a:solidFill>
            <a:prstDash val="dash"/>
            <a:headEnd type="stealth" w="lg" len="med"/>
            <a:tailEnd type="stealth" w="lg" len="med"/>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a:endCxn id="31" idx="1"/>
          </p:cNvCxnSpPr>
          <p:nvPr/>
        </p:nvCxnSpPr>
        <p:spPr>
          <a:xfrm>
            <a:off x="6917690" y="5973052"/>
            <a:ext cx="865104" cy="0"/>
          </a:xfrm>
          <a:prstGeom prst="straightConnector1">
            <a:avLst/>
          </a:prstGeom>
          <a:ln w="38100">
            <a:solidFill>
              <a:schemeClr val="accent3"/>
            </a:solidFill>
            <a:prstDash val="dash"/>
            <a:headEnd type="stealth" w="lg" len="med"/>
            <a:tailEnd type="stealth" w="lg" len="med"/>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1879168" y="4562573"/>
            <a:ext cx="1326243" cy="670445"/>
          </a:xfrm>
          <a:prstGeom prst="rect">
            <a:avLst/>
          </a:prstGeom>
          <a:noFill/>
        </p:spPr>
        <p:txBody>
          <a:bodyPr wrap="none" lIns="91431" tIns="45716" rIns="91431" bIns="45716" rtlCol="0">
            <a:spAutoFit/>
          </a:bodyPr>
          <a:lstStyle/>
          <a:p>
            <a:pPr algn="ctr"/>
            <a:r>
              <a:rPr lang="en-US" b="1" dirty="0"/>
              <a:t>Enterprise</a:t>
            </a:r>
            <a:br>
              <a:rPr lang="en-US" b="1" dirty="0"/>
            </a:br>
            <a:r>
              <a:rPr lang="en-US" b="1" dirty="0"/>
              <a:t>Search</a:t>
            </a:r>
          </a:p>
        </p:txBody>
      </p:sp>
      <p:sp>
        <p:nvSpPr>
          <p:cNvPr id="62" name="Rectangular Callout 61"/>
          <p:cNvSpPr/>
          <p:nvPr/>
        </p:nvSpPr>
        <p:spPr>
          <a:xfrm>
            <a:off x="3009670" y="1321187"/>
            <a:ext cx="3286284" cy="1470672"/>
          </a:xfrm>
          <a:prstGeom prst="wedgeRectCallout">
            <a:avLst>
              <a:gd name="adj1" fmla="val 19994"/>
              <a:gd name="adj2" fmla="val 75893"/>
            </a:avLst>
          </a:prstGeom>
          <a:solidFill>
            <a:schemeClr val="bg1"/>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91431" tIns="45716" rIns="91431" bIns="45716" rtlCol="0" anchor="ctr"/>
          <a:lstStyle/>
          <a:p>
            <a:pPr marL="37300" algn="ctr" fontAlgn="ctr"/>
            <a:r>
              <a:rPr lang="en-US" dirty="0">
                <a:solidFill>
                  <a:schemeClr val="tx2"/>
                </a:solidFill>
              </a:rPr>
              <a:t>Tie data together during indexing to present rich results – even from disparate information sources</a:t>
            </a:r>
          </a:p>
        </p:txBody>
      </p:sp>
      <p:grpSp>
        <p:nvGrpSpPr>
          <p:cNvPr id="63" name="Group 4"/>
          <p:cNvGrpSpPr>
            <a:grpSpLocks/>
          </p:cNvGrpSpPr>
          <p:nvPr/>
        </p:nvGrpSpPr>
        <p:grpSpPr bwMode="auto">
          <a:xfrm>
            <a:off x="4605502" y="3233272"/>
            <a:ext cx="835565" cy="712193"/>
            <a:chOff x="1632" y="1248"/>
            <a:chExt cx="2682" cy="2286"/>
          </a:xfrm>
        </p:grpSpPr>
        <p:sp>
          <p:nvSpPr>
            <p:cNvPr id="1024" name="Gear"/>
            <p:cNvSpPr>
              <a:spLocks noEditPoints="1" noChangeArrowheads="1"/>
            </p:cNvSpPr>
            <p:nvPr/>
          </p:nvSpPr>
          <p:spPr bwMode="auto">
            <a:xfrm>
              <a:off x="3119" y="1248"/>
              <a:ext cx="1195" cy="1048"/>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effectLst/>
            <a:scene3d>
              <a:camera prst="legacyPerspectiveFront">
                <a:rot lat="20099999" lon="1500000" rev="0"/>
              </a:camera>
              <a:lightRig rig="legacyFlat4" dir="b"/>
            </a:scene3d>
            <a:sp3d extrusionH="430200" prstMaterial="legacyMatte">
              <a:bevelT w="13500" h="13500" prst="angle"/>
              <a:bevelB w="13500" h="13500" prst="angle"/>
              <a:extrusionClr>
                <a:srgbClr val="C0C0C0"/>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3260" tIns="46630" rIns="93260" bIns="46630" numCol="1" anchor="t" anchorCtr="0" compatLnSpc="1">
              <a:prstTxWarp prst="textNoShape">
                <a:avLst/>
              </a:prstTxWarp>
              <a:flatTx/>
            </a:bodyPr>
            <a:lstStyle/>
            <a:p>
              <a:endParaRPr lang="en-US"/>
            </a:p>
          </p:txBody>
        </p:sp>
        <p:sp>
          <p:nvSpPr>
            <p:cNvPr id="1025" name="AutoShape 6"/>
            <p:cNvSpPr>
              <a:spLocks noEditPoints="1" noChangeArrowheads="1"/>
            </p:cNvSpPr>
            <p:nvPr/>
          </p:nvSpPr>
          <p:spPr bwMode="auto">
            <a:xfrm>
              <a:off x="1632" y="1680"/>
              <a:ext cx="1429" cy="1253"/>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effectLst/>
            <a:scene3d>
              <a:camera prst="legacyPerspectiveFront">
                <a:rot lat="20099999" lon="1500000" rev="0"/>
              </a:camera>
              <a:lightRig rig="legacyFlat4" dir="b"/>
            </a:scene3d>
            <a:sp3d extrusionH="430200" prstMaterial="legacyMatte">
              <a:bevelT w="13500" h="13500" prst="angle"/>
              <a:bevelB w="13500" h="13500" prst="angle"/>
              <a:extrusionClr>
                <a:srgbClr val="C0C0C0"/>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3260" tIns="46630" rIns="93260" bIns="46630" numCol="1" anchor="t" anchorCtr="0" compatLnSpc="1">
              <a:prstTxWarp prst="textNoShape">
                <a:avLst/>
              </a:prstTxWarp>
              <a:flatTx/>
            </a:bodyPr>
            <a:lstStyle/>
            <a:p>
              <a:endParaRPr lang="en-US"/>
            </a:p>
          </p:txBody>
        </p:sp>
        <p:sp>
          <p:nvSpPr>
            <p:cNvPr id="1028" name="AutoShape 7"/>
            <p:cNvSpPr>
              <a:spLocks noEditPoints="1" noChangeArrowheads="1"/>
            </p:cNvSpPr>
            <p:nvPr/>
          </p:nvSpPr>
          <p:spPr bwMode="auto">
            <a:xfrm>
              <a:off x="2559" y="2142"/>
              <a:ext cx="1588" cy="1392"/>
            </a:xfrm>
            <a:custGeom>
              <a:avLst/>
              <a:gdLst>
                <a:gd name="T0" fmla="*/ 10800 w 21600"/>
                <a:gd name="T1" fmla="*/ 0 h 21600"/>
                <a:gd name="T2" fmla="*/ 21600 w 21600"/>
                <a:gd name="T3" fmla="*/ 10800 h 21600"/>
                <a:gd name="T4" fmla="*/ 10800 w 21600"/>
                <a:gd name="T5" fmla="*/ 21600 h 21600"/>
                <a:gd name="T6" fmla="*/ 0 w 21600"/>
                <a:gd name="T7" fmla="*/ 10800 h 21600"/>
                <a:gd name="T8" fmla="*/ 4374 w 21600"/>
                <a:gd name="T9" fmla="*/ 3964 h 21600"/>
                <a:gd name="T10" fmla="*/ 17841 w 21600"/>
                <a:gd name="T11" fmla="*/ 17635 h 21600"/>
              </a:gdLst>
              <a:ahLst/>
              <a:cxnLst>
                <a:cxn ang="0">
                  <a:pos x="T0" y="T1"/>
                </a:cxn>
                <a:cxn ang="0">
                  <a:pos x="T2" y="T3"/>
                </a:cxn>
                <a:cxn ang="0">
                  <a:pos x="T4" y="T5"/>
                </a:cxn>
                <a:cxn ang="0">
                  <a:pos x="T6" y="T7"/>
                </a:cxn>
              </a:cxnLst>
              <a:rect l="T8" t="T9" r="T10" b="T11"/>
              <a:pathLst>
                <a:path w="21600" h="21600">
                  <a:moveTo>
                    <a:pt x="9689" y="1725"/>
                  </a:moveTo>
                  <a:lnTo>
                    <a:pt x="10304" y="85"/>
                  </a:lnTo>
                  <a:lnTo>
                    <a:pt x="11637" y="85"/>
                  </a:lnTo>
                  <a:lnTo>
                    <a:pt x="12303" y="1777"/>
                  </a:lnTo>
                  <a:lnTo>
                    <a:pt x="13072" y="1931"/>
                  </a:lnTo>
                  <a:lnTo>
                    <a:pt x="14303" y="598"/>
                  </a:lnTo>
                  <a:lnTo>
                    <a:pt x="15533" y="1110"/>
                  </a:lnTo>
                  <a:lnTo>
                    <a:pt x="15584" y="2905"/>
                  </a:lnTo>
                  <a:lnTo>
                    <a:pt x="16405" y="3520"/>
                  </a:lnTo>
                  <a:lnTo>
                    <a:pt x="17891" y="2751"/>
                  </a:lnTo>
                  <a:lnTo>
                    <a:pt x="18917" y="3674"/>
                  </a:lnTo>
                  <a:lnTo>
                    <a:pt x="18199" y="5314"/>
                  </a:lnTo>
                  <a:lnTo>
                    <a:pt x="18763" y="6083"/>
                  </a:lnTo>
                  <a:lnTo>
                    <a:pt x="20403" y="6032"/>
                  </a:lnTo>
                  <a:lnTo>
                    <a:pt x="20865" y="7211"/>
                  </a:lnTo>
                  <a:lnTo>
                    <a:pt x="19737" y="8185"/>
                  </a:lnTo>
                  <a:lnTo>
                    <a:pt x="20096" y="9723"/>
                  </a:lnTo>
                  <a:lnTo>
                    <a:pt x="21634" y="10287"/>
                  </a:lnTo>
                  <a:lnTo>
                    <a:pt x="21582" y="11620"/>
                  </a:lnTo>
                  <a:lnTo>
                    <a:pt x="20147" y="12184"/>
                  </a:lnTo>
                  <a:lnTo>
                    <a:pt x="19942" y="13158"/>
                  </a:lnTo>
                  <a:lnTo>
                    <a:pt x="21070" y="14234"/>
                  </a:lnTo>
                  <a:lnTo>
                    <a:pt x="20608" y="15362"/>
                  </a:lnTo>
                  <a:lnTo>
                    <a:pt x="19019" y="15465"/>
                  </a:lnTo>
                  <a:lnTo>
                    <a:pt x="18404" y="16439"/>
                  </a:lnTo>
                  <a:lnTo>
                    <a:pt x="19122" y="17925"/>
                  </a:lnTo>
                  <a:lnTo>
                    <a:pt x="18096" y="18797"/>
                  </a:lnTo>
                  <a:lnTo>
                    <a:pt x="16763" y="18284"/>
                  </a:lnTo>
                  <a:lnTo>
                    <a:pt x="15431" y="19002"/>
                  </a:lnTo>
                  <a:lnTo>
                    <a:pt x="15277" y="20848"/>
                  </a:lnTo>
                  <a:lnTo>
                    <a:pt x="14149" y="21155"/>
                  </a:lnTo>
                  <a:lnTo>
                    <a:pt x="13021" y="19925"/>
                  </a:lnTo>
                  <a:lnTo>
                    <a:pt x="12252" y="20181"/>
                  </a:lnTo>
                  <a:lnTo>
                    <a:pt x="11739" y="21668"/>
                  </a:lnTo>
                  <a:lnTo>
                    <a:pt x="10201" y="21668"/>
                  </a:lnTo>
                  <a:lnTo>
                    <a:pt x="9740" y="20130"/>
                  </a:lnTo>
                  <a:lnTo>
                    <a:pt x="8253" y="19771"/>
                  </a:lnTo>
                  <a:lnTo>
                    <a:pt x="7125" y="21001"/>
                  </a:lnTo>
                  <a:lnTo>
                    <a:pt x="5895" y="20489"/>
                  </a:lnTo>
                  <a:lnTo>
                    <a:pt x="5946" y="18592"/>
                  </a:lnTo>
                  <a:lnTo>
                    <a:pt x="5177" y="18131"/>
                  </a:lnTo>
                  <a:lnTo>
                    <a:pt x="3383" y="18848"/>
                  </a:lnTo>
                  <a:lnTo>
                    <a:pt x="2614" y="17874"/>
                  </a:lnTo>
                  <a:lnTo>
                    <a:pt x="3383" y="16182"/>
                  </a:lnTo>
                  <a:lnTo>
                    <a:pt x="2922" y="15465"/>
                  </a:lnTo>
                  <a:lnTo>
                    <a:pt x="922" y="15516"/>
                  </a:lnTo>
                  <a:lnTo>
                    <a:pt x="512" y="14234"/>
                  </a:lnTo>
                  <a:lnTo>
                    <a:pt x="1948" y="12901"/>
                  </a:lnTo>
                  <a:lnTo>
                    <a:pt x="1896" y="12184"/>
                  </a:lnTo>
                  <a:lnTo>
                    <a:pt x="0" y="11415"/>
                  </a:lnTo>
                  <a:lnTo>
                    <a:pt x="51" y="10031"/>
                  </a:lnTo>
                  <a:lnTo>
                    <a:pt x="1948" y="9313"/>
                  </a:lnTo>
                  <a:lnTo>
                    <a:pt x="2101" y="8595"/>
                  </a:lnTo>
                  <a:lnTo>
                    <a:pt x="615" y="7160"/>
                  </a:lnTo>
                  <a:lnTo>
                    <a:pt x="1127" y="5878"/>
                  </a:lnTo>
                  <a:lnTo>
                    <a:pt x="3178" y="5981"/>
                  </a:lnTo>
                  <a:lnTo>
                    <a:pt x="3588" y="5417"/>
                  </a:lnTo>
                  <a:lnTo>
                    <a:pt x="2819" y="3520"/>
                  </a:lnTo>
                  <a:lnTo>
                    <a:pt x="3742" y="2597"/>
                  </a:lnTo>
                  <a:lnTo>
                    <a:pt x="5536" y="3417"/>
                  </a:lnTo>
                  <a:lnTo>
                    <a:pt x="6049" y="3058"/>
                  </a:lnTo>
                  <a:lnTo>
                    <a:pt x="6100" y="1264"/>
                  </a:lnTo>
                  <a:lnTo>
                    <a:pt x="7228" y="700"/>
                  </a:lnTo>
                  <a:lnTo>
                    <a:pt x="8510" y="2033"/>
                  </a:lnTo>
                  <a:lnTo>
                    <a:pt x="9689" y="1725"/>
                  </a:lnTo>
                  <a:close/>
                  <a:moveTo>
                    <a:pt x="10817" y="14422"/>
                  </a:moveTo>
                  <a:lnTo>
                    <a:pt x="11175" y="14388"/>
                  </a:lnTo>
                  <a:lnTo>
                    <a:pt x="11534" y="14354"/>
                  </a:lnTo>
                  <a:lnTo>
                    <a:pt x="11893" y="14268"/>
                  </a:lnTo>
                  <a:lnTo>
                    <a:pt x="12218" y="14166"/>
                  </a:lnTo>
                  <a:lnTo>
                    <a:pt x="12508" y="13995"/>
                  </a:lnTo>
                  <a:lnTo>
                    <a:pt x="12816" y="13807"/>
                  </a:lnTo>
                  <a:lnTo>
                    <a:pt x="13106" y="13602"/>
                  </a:lnTo>
                  <a:lnTo>
                    <a:pt x="13329" y="13380"/>
                  </a:lnTo>
                  <a:lnTo>
                    <a:pt x="13568" y="13106"/>
                  </a:lnTo>
                  <a:lnTo>
                    <a:pt x="13790" y="12850"/>
                  </a:lnTo>
                  <a:lnTo>
                    <a:pt x="13961" y="12560"/>
                  </a:lnTo>
                  <a:lnTo>
                    <a:pt x="14115" y="12269"/>
                  </a:lnTo>
                  <a:lnTo>
                    <a:pt x="14217" y="11927"/>
                  </a:lnTo>
                  <a:lnTo>
                    <a:pt x="14320" y="11568"/>
                  </a:lnTo>
                  <a:lnTo>
                    <a:pt x="14388" y="11210"/>
                  </a:lnTo>
                  <a:lnTo>
                    <a:pt x="14388" y="10851"/>
                  </a:lnTo>
                  <a:lnTo>
                    <a:pt x="14388" y="10492"/>
                  </a:lnTo>
                  <a:lnTo>
                    <a:pt x="14320" y="10133"/>
                  </a:lnTo>
                  <a:lnTo>
                    <a:pt x="14217" y="9808"/>
                  </a:lnTo>
                  <a:lnTo>
                    <a:pt x="14115" y="9467"/>
                  </a:lnTo>
                  <a:lnTo>
                    <a:pt x="13961" y="9142"/>
                  </a:lnTo>
                  <a:lnTo>
                    <a:pt x="13790" y="8851"/>
                  </a:lnTo>
                  <a:lnTo>
                    <a:pt x="13568" y="8595"/>
                  </a:lnTo>
                  <a:lnTo>
                    <a:pt x="13329" y="8322"/>
                  </a:lnTo>
                  <a:lnTo>
                    <a:pt x="13106" y="8100"/>
                  </a:lnTo>
                  <a:lnTo>
                    <a:pt x="12816" y="7894"/>
                  </a:lnTo>
                  <a:lnTo>
                    <a:pt x="12508" y="7741"/>
                  </a:lnTo>
                  <a:lnTo>
                    <a:pt x="12218" y="7570"/>
                  </a:lnTo>
                  <a:lnTo>
                    <a:pt x="11893" y="7433"/>
                  </a:lnTo>
                  <a:lnTo>
                    <a:pt x="11534" y="7382"/>
                  </a:lnTo>
                  <a:lnTo>
                    <a:pt x="11175" y="7313"/>
                  </a:lnTo>
                  <a:lnTo>
                    <a:pt x="10817" y="7313"/>
                  </a:lnTo>
                  <a:lnTo>
                    <a:pt x="10441" y="7313"/>
                  </a:lnTo>
                  <a:lnTo>
                    <a:pt x="10082" y="7382"/>
                  </a:lnTo>
                  <a:lnTo>
                    <a:pt x="9757" y="7433"/>
                  </a:lnTo>
                  <a:lnTo>
                    <a:pt x="9432" y="7570"/>
                  </a:lnTo>
                  <a:lnTo>
                    <a:pt x="9142" y="7741"/>
                  </a:lnTo>
                  <a:lnTo>
                    <a:pt x="8834" y="7894"/>
                  </a:lnTo>
                  <a:lnTo>
                    <a:pt x="8544" y="8100"/>
                  </a:lnTo>
                  <a:lnTo>
                    <a:pt x="8287" y="8322"/>
                  </a:lnTo>
                  <a:lnTo>
                    <a:pt x="8048" y="8595"/>
                  </a:lnTo>
                  <a:lnTo>
                    <a:pt x="7860" y="8851"/>
                  </a:lnTo>
                  <a:lnTo>
                    <a:pt x="7689" y="9142"/>
                  </a:lnTo>
                  <a:lnTo>
                    <a:pt x="7536" y="9467"/>
                  </a:lnTo>
                  <a:lnTo>
                    <a:pt x="7399" y="9808"/>
                  </a:lnTo>
                  <a:lnTo>
                    <a:pt x="7331" y="10133"/>
                  </a:lnTo>
                  <a:lnTo>
                    <a:pt x="7262" y="10492"/>
                  </a:lnTo>
                  <a:lnTo>
                    <a:pt x="7262" y="10851"/>
                  </a:lnTo>
                  <a:lnTo>
                    <a:pt x="7262" y="11210"/>
                  </a:lnTo>
                  <a:lnTo>
                    <a:pt x="7331" y="11568"/>
                  </a:lnTo>
                  <a:lnTo>
                    <a:pt x="7399" y="11927"/>
                  </a:lnTo>
                  <a:lnTo>
                    <a:pt x="7536" y="12269"/>
                  </a:lnTo>
                  <a:lnTo>
                    <a:pt x="7689" y="12560"/>
                  </a:lnTo>
                  <a:lnTo>
                    <a:pt x="7860" y="12850"/>
                  </a:lnTo>
                  <a:lnTo>
                    <a:pt x="8048" y="13106"/>
                  </a:lnTo>
                  <a:lnTo>
                    <a:pt x="8287" y="13380"/>
                  </a:lnTo>
                  <a:lnTo>
                    <a:pt x="8544" y="13602"/>
                  </a:lnTo>
                  <a:lnTo>
                    <a:pt x="8834" y="13807"/>
                  </a:lnTo>
                  <a:lnTo>
                    <a:pt x="9142" y="13995"/>
                  </a:lnTo>
                  <a:lnTo>
                    <a:pt x="9432" y="14166"/>
                  </a:lnTo>
                  <a:lnTo>
                    <a:pt x="9757" y="14268"/>
                  </a:lnTo>
                  <a:lnTo>
                    <a:pt x="10082" y="14354"/>
                  </a:lnTo>
                  <a:lnTo>
                    <a:pt x="10441" y="14388"/>
                  </a:lnTo>
                  <a:lnTo>
                    <a:pt x="10817" y="14422"/>
                  </a:lnTo>
                  <a:close/>
                </a:path>
              </a:pathLst>
            </a:custGeom>
            <a:solidFill>
              <a:srgbClr val="C0C0C0"/>
            </a:solidFill>
            <a:ln w="9525">
              <a:miter lim="800000"/>
              <a:headEnd/>
              <a:tailEnd/>
            </a:ln>
            <a:effectLst/>
            <a:scene3d>
              <a:camera prst="legacyPerspectiveFront">
                <a:rot lat="20099999" lon="1500000" rev="0"/>
              </a:camera>
              <a:lightRig rig="legacyFlat4" dir="b"/>
            </a:scene3d>
            <a:sp3d extrusionH="430200" prstMaterial="legacyMatte">
              <a:bevelT w="13500" h="13500" prst="angle"/>
              <a:bevelB w="13500" h="13500" prst="angle"/>
              <a:extrusionClr>
                <a:srgbClr val="C0C0C0"/>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wrap="square" lIns="93260" tIns="46630" rIns="93260" bIns="46630" numCol="1" anchor="t" anchorCtr="0" compatLnSpc="1">
              <a:prstTxWarp prst="textNoShape">
                <a:avLst/>
              </a:prstTxWarp>
              <a:flatTx/>
            </a:bodyPr>
            <a:lstStyle/>
            <a:p>
              <a:endParaRPr lang="en-US"/>
            </a:p>
          </p:txBody>
        </p:sp>
      </p:grpSp>
      <p:sp>
        <p:nvSpPr>
          <p:cNvPr id="1029" name="Rectangle 1028"/>
          <p:cNvSpPr/>
          <p:nvPr/>
        </p:nvSpPr>
        <p:spPr>
          <a:xfrm>
            <a:off x="7150840" y="1234365"/>
            <a:ext cx="2953244" cy="958583"/>
          </a:xfrm>
          <a:prstGeom prst="rect">
            <a:avLst/>
          </a:prstGeom>
        </p:spPr>
        <p:txBody>
          <a:bodyPr wrap="square" lIns="91431" tIns="45716" rIns="91431" bIns="45716">
            <a:spAutoFit/>
          </a:bodyPr>
          <a:lstStyle/>
          <a:p>
            <a:pPr algn="ctr"/>
            <a:r>
              <a:rPr lang="en-US" b="1" dirty="0"/>
              <a:t>Silos across enterprise result in untapped relationships and insight</a:t>
            </a:r>
          </a:p>
        </p:txBody>
      </p:sp>
      <p:sp>
        <p:nvSpPr>
          <p:cNvPr id="83" name="Rectangle 82"/>
          <p:cNvSpPr/>
          <p:nvPr/>
        </p:nvSpPr>
        <p:spPr>
          <a:xfrm>
            <a:off x="4625041" y="6378088"/>
            <a:ext cx="2953244" cy="594650"/>
          </a:xfrm>
          <a:prstGeom prst="rect">
            <a:avLst/>
          </a:prstGeom>
        </p:spPr>
        <p:txBody>
          <a:bodyPr wrap="square" lIns="91431" tIns="45716" rIns="91431" bIns="45716">
            <a:spAutoFit/>
          </a:bodyPr>
          <a:lstStyle/>
          <a:p>
            <a:pPr algn="ctr"/>
            <a:r>
              <a:rPr lang="en-US" sz="1600" b="1" dirty="0"/>
              <a:t>Search Results with unique, universal record</a:t>
            </a:r>
          </a:p>
        </p:txBody>
      </p:sp>
    </p:spTree>
    <p:extLst>
      <p:ext uri="{BB962C8B-B14F-4D97-AF65-F5344CB8AC3E}">
        <p14:creationId xmlns:p14="http://schemas.microsoft.com/office/powerpoint/2010/main" val="1826237379"/>
      </p:ext>
    </p:extLst>
  </p:cSld>
  <p:clrMapOvr>
    <a:masterClrMapping/>
  </p:clrMapOvr>
  <p:transition spd="med">
    <p:pull/>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1740430"/>
            <a:ext cx="12507737" cy="9564158"/>
          </a:xfrm>
          <a:prstGeom prst="rect">
            <a:avLst/>
          </a:prstGeom>
        </p:spPr>
      </p:pic>
      <p:sp>
        <p:nvSpPr>
          <p:cNvPr id="8" name="Rectangle 7"/>
          <p:cNvSpPr/>
          <p:nvPr/>
        </p:nvSpPr>
        <p:spPr bwMode="auto">
          <a:xfrm>
            <a:off x="1917705" y="414256"/>
            <a:ext cx="6131042" cy="1482806"/>
          </a:xfrm>
          <a:prstGeom prst="rect">
            <a:avLst/>
          </a:prstGeom>
          <a:solidFill>
            <a:schemeClr val="tx2">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ts val="120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9" name="Title 5"/>
          <p:cNvSpPr txBox="1">
            <a:spLocks/>
          </p:cNvSpPr>
          <p:nvPr/>
        </p:nvSpPr>
        <p:spPr>
          <a:xfrm>
            <a:off x="2773353" y="640793"/>
            <a:ext cx="6934199" cy="1029732"/>
          </a:xfrm>
          <a:prstGeom prst="rect">
            <a:avLst/>
          </a:prstGeom>
          <a:noFill/>
        </p:spPr>
        <p:txBody>
          <a:bodyPr vert="horz" wrap="square" lIns="146289" tIns="91431" rIns="146289" bIns="91431"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lang="en-US" sz="6600" dirty="0">
                <a:solidFill>
                  <a:schemeClr val="tx1"/>
                </a:solidFill>
              </a:rPr>
              <a:t>Beyond risk</a:t>
            </a:r>
          </a:p>
        </p:txBody>
      </p:sp>
    </p:spTree>
    <p:extLst>
      <p:ext uri="{BB962C8B-B14F-4D97-AF65-F5344CB8AC3E}">
        <p14:creationId xmlns:p14="http://schemas.microsoft.com/office/powerpoint/2010/main" val="36338913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Common examples</a:t>
            </a:r>
            <a:endParaRPr lang="en-US" dirty="0"/>
          </a:p>
        </p:txBody>
      </p:sp>
      <p:sp>
        <p:nvSpPr>
          <p:cNvPr id="10" name="Rectangle 9"/>
          <p:cNvSpPr/>
          <p:nvPr/>
        </p:nvSpPr>
        <p:spPr bwMode="auto">
          <a:xfrm>
            <a:off x="1371391" y="1287462"/>
            <a:ext cx="4800599" cy="2667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dirty="0">
                <a:latin typeface="+mj-lt"/>
              </a:rPr>
              <a:t>Ideation/new products</a:t>
            </a:r>
          </a:p>
          <a:p>
            <a:pPr defTabSz="932381" fontAlgn="base">
              <a:lnSpc>
                <a:spcPct val="90000"/>
              </a:lnSpc>
              <a:spcBef>
                <a:spcPct val="0"/>
              </a:spcBef>
              <a:spcAft>
                <a:spcPct val="0"/>
              </a:spcAft>
            </a:pPr>
            <a:endParaRPr lang="en-US" sz="2800" dirty="0">
              <a:latin typeface="+mj-lt"/>
            </a:endParaRPr>
          </a:p>
          <a:p>
            <a:pPr defTabSz="932381" fontAlgn="base">
              <a:lnSpc>
                <a:spcPct val="90000"/>
              </a:lnSpc>
              <a:spcBef>
                <a:spcPct val="0"/>
              </a:spcBef>
              <a:spcAft>
                <a:spcPct val="0"/>
              </a:spcAft>
            </a:pPr>
            <a:r>
              <a:rPr lang="en-US" sz="2800" dirty="0">
                <a:latin typeface="+mj-lt"/>
              </a:rPr>
              <a:t>Identify relationships</a:t>
            </a:r>
          </a:p>
          <a:p>
            <a:pPr defTabSz="932381" fontAlgn="base">
              <a:lnSpc>
                <a:spcPct val="90000"/>
              </a:lnSpc>
              <a:spcBef>
                <a:spcPct val="0"/>
              </a:spcBef>
              <a:spcAft>
                <a:spcPct val="0"/>
              </a:spcAft>
            </a:pPr>
            <a:r>
              <a:rPr lang="en-US" sz="2800" dirty="0">
                <a:latin typeface="+mj-lt"/>
              </a:rPr>
              <a:t/>
            </a:r>
            <a:br>
              <a:rPr lang="en-US" sz="2800" dirty="0">
                <a:latin typeface="+mj-lt"/>
              </a:rPr>
            </a:br>
            <a:r>
              <a:rPr lang="en-US" sz="2800" dirty="0">
                <a:latin typeface="+mj-lt"/>
              </a:rPr>
              <a:t>New insights</a:t>
            </a:r>
          </a:p>
          <a:p>
            <a:pPr defTabSz="932381" fontAlgn="base">
              <a:lnSpc>
                <a:spcPct val="90000"/>
              </a:lnSpc>
              <a:spcBef>
                <a:spcPct val="0"/>
              </a:spcBef>
              <a:spcAft>
                <a:spcPct val="0"/>
              </a:spcAft>
            </a:pPr>
            <a:endParaRPr lang="en-US" sz="28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1" name="Rectangle 10"/>
          <p:cNvSpPr/>
          <p:nvPr/>
        </p:nvSpPr>
        <p:spPr bwMode="auto">
          <a:xfrm>
            <a:off x="6265295" y="1287462"/>
            <a:ext cx="4800599" cy="2667000"/>
          </a:xfrm>
          <a:prstGeom prst="rect">
            <a:avLst/>
          </a:prstGeom>
          <a:solidFill>
            <a:schemeClr val="accent3"/>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2800" dirty="0">
                <a:latin typeface="+mj-lt"/>
              </a:rPr>
              <a:t>Quicker time to market</a:t>
            </a:r>
          </a:p>
        </p:txBody>
      </p:sp>
      <p:sp>
        <p:nvSpPr>
          <p:cNvPr id="12" name="Rectangle 11"/>
          <p:cNvSpPr/>
          <p:nvPr/>
        </p:nvSpPr>
        <p:spPr bwMode="auto">
          <a:xfrm>
            <a:off x="1371391" y="4049647"/>
            <a:ext cx="4800599" cy="2667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dirty="0">
                <a:latin typeface="+mj-lt"/>
              </a:rPr>
              <a:t>Differentiation</a:t>
            </a:r>
          </a:p>
          <a:p>
            <a:pPr defTabSz="932381" fontAlgn="base">
              <a:lnSpc>
                <a:spcPct val="90000"/>
              </a:lnSpc>
              <a:spcBef>
                <a:spcPct val="0"/>
              </a:spcBef>
              <a:spcAft>
                <a:spcPct val="0"/>
              </a:spcAft>
            </a:pPr>
            <a:endParaRPr lang="en-US" sz="28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3" name="Rectangle 12"/>
          <p:cNvSpPr/>
          <p:nvPr/>
        </p:nvSpPr>
        <p:spPr bwMode="auto">
          <a:xfrm>
            <a:off x="6266852" y="4068308"/>
            <a:ext cx="4800599" cy="2667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2800" dirty="0">
                <a:latin typeface="+mj-lt"/>
              </a:rPr>
              <a:t>Visibility across teams</a:t>
            </a:r>
          </a:p>
          <a:p>
            <a:pPr defTabSz="932381" fontAlgn="base">
              <a:spcBef>
                <a:spcPct val="0"/>
              </a:spcBef>
              <a:spcAft>
                <a:spcPct val="0"/>
              </a:spcAft>
            </a:pPr>
            <a:endParaRPr lang="en-US" sz="2800" dirty="0">
              <a:latin typeface="+mj-lt"/>
            </a:endParaRPr>
          </a:p>
          <a:p>
            <a:pPr defTabSz="932381" fontAlgn="base">
              <a:spcBef>
                <a:spcPct val="0"/>
              </a:spcBef>
              <a:spcAft>
                <a:spcPct val="0"/>
              </a:spcAft>
            </a:pPr>
            <a:r>
              <a:rPr lang="en-US" sz="2800" dirty="0">
                <a:latin typeface="+mj-lt"/>
              </a:rPr>
              <a:t>Leverage existing </a:t>
            </a:r>
          </a:p>
          <a:p>
            <a:pPr defTabSz="932381" fontAlgn="base">
              <a:spcBef>
                <a:spcPct val="0"/>
              </a:spcBef>
              <a:spcAft>
                <a:spcPct val="0"/>
              </a:spcAft>
            </a:pPr>
            <a:endParaRPr lang="en-US" sz="2800" dirty="0">
              <a:latin typeface="+mj-lt"/>
            </a:endParaRPr>
          </a:p>
          <a:p>
            <a:pPr defTabSz="932381" fontAlgn="base">
              <a:spcBef>
                <a:spcPct val="0"/>
              </a:spcBef>
              <a:spcAft>
                <a:spcPct val="0"/>
              </a:spcAft>
            </a:pPr>
            <a:r>
              <a:rPr lang="en-US" sz="2800" dirty="0">
                <a:latin typeface="+mj-lt"/>
              </a:rPr>
              <a:t>knowledge</a:t>
            </a:r>
          </a:p>
        </p:txBody>
      </p:sp>
    </p:spTree>
    <p:extLst>
      <p:ext uri="{BB962C8B-B14F-4D97-AF65-F5344CB8AC3E}">
        <p14:creationId xmlns:p14="http://schemas.microsoft.com/office/powerpoint/2010/main" val="188486290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fade">
                                      <p:cBhvr>
                                        <p:cTn id="2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308872"/>
          </a:xfrm>
        </p:spPr>
        <p:txBody>
          <a:bodyPr/>
          <a:lstStyle/>
          <a:p>
            <a:r>
              <a:rPr lang="en-US" dirty="0"/>
              <a:t>Unique record – keeping stuff on shelves, quicker time to market, etc</a:t>
            </a:r>
            <a:r>
              <a:rPr lang="en-US" dirty="0" smtClean="0"/>
              <a:t>.</a:t>
            </a:r>
          </a:p>
          <a:p>
            <a:r>
              <a:rPr lang="en-US" dirty="0" smtClean="0"/>
              <a:t>Effectively applied metadata used to drive executive dashboards – enables visibility and ease of management</a:t>
            </a:r>
            <a:endParaRPr lang="en-US" dirty="0"/>
          </a:p>
          <a:p>
            <a:r>
              <a:rPr lang="en-US" dirty="0" smtClean="0"/>
              <a:t>Consistently applied metadata drives approval workflow</a:t>
            </a:r>
            <a:endParaRPr lang="en-US" dirty="0"/>
          </a:p>
        </p:txBody>
      </p:sp>
      <p:sp>
        <p:nvSpPr>
          <p:cNvPr id="3" name="Title 2"/>
          <p:cNvSpPr>
            <a:spLocks noGrp="1"/>
          </p:cNvSpPr>
          <p:nvPr>
            <p:ph type="title"/>
          </p:nvPr>
        </p:nvSpPr>
        <p:spPr/>
        <p:txBody>
          <a:bodyPr/>
          <a:lstStyle/>
          <a:p>
            <a:r>
              <a:rPr lang="en-US" dirty="0" smtClean="0"/>
              <a:t>Real world examples</a:t>
            </a:r>
            <a:endParaRPr lang="en-US" dirty="0"/>
          </a:p>
        </p:txBody>
      </p:sp>
    </p:spTree>
    <p:extLst>
      <p:ext uri="{BB962C8B-B14F-4D97-AF65-F5344CB8AC3E}">
        <p14:creationId xmlns:p14="http://schemas.microsoft.com/office/powerpoint/2010/main" val="185872380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b="39542"/>
          <a:stretch/>
        </p:blipFill>
        <p:spPr>
          <a:xfrm>
            <a:off x="1" y="0"/>
            <a:ext cx="12436475" cy="7608044"/>
          </a:xfrm>
          <a:prstGeom prst="rect">
            <a:avLst/>
          </a:prstGeom>
        </p:spPr>
      </p:pic>
      <p:sp>
        <p:nvSpPr>
          <p:cNvPr id="7" name="Rectangle 6"/>
          <p:cNvSpPr/>
          <p:nvPr/>
        </p:nvSpPr>
        <p:spPr bwMode="auto">
          <a:xfrm>
            <a:off x="-30162" y="-7938"/>
            <a:ext cx="8610600" cy="2058989"/>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ts val="120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6" name="Title 5"/>
          <p:cNvSpPr>
            <a:spLocks noGrp="1"/>
          </p:cNvSpPr>
          <p:nvPr>
            <p:ph type="title"/>
          </p:nvPr>
        </p:nvSpPr>
        <p:spPr>
          <a:xfrm>
            <a:off x="274639" y="-7937"/>
            <a:ext cx="8077198" cy="917575"/>
          </a:xfrm>
        </p:spPr>
        <p:txBody>
          <a:bodyPr/>
          <a:lstStyle/>
          <a:p>
            <a:r>
              <a:rPr lang="en-US" sz="6600" dirty="0">
                <a:solidFill>
                  <a:schemeClr val="bg1"/>
                </a:solidFill>
              </a:rPr>
              <a:t>You can’t build without a strong framework</a:t>
            </a:r>
          </a:p>
        </p:txBody>
      </p:sp>
    </p:spTree>
    <p:extLst>
      <p:ext uri="{BB962C8B-B14F-4D97-AF65-F5344CB8AC3E}">
        <p14:creationId xmlns:p14="http://schemas.microsoft.com/office/powerpoint/2010/main" val="15572489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p:cNvSpPr/>
          <p:nvPr/>
        </p:nvSpPr>
        <p:spPr bwMode="auto">
          <a:xfrm>
            <a:off x="7287300" y="3629396"/>
            <a:ext cx="2359152" cy="235915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endParaRPr lang="en-US" sz="36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6" name="Rectangle 15"/>
          <p:cNvSpPr/>
          <p:nvPr/>
        </p:nvSpPr>
        <p:spPr bwMode="auto">
          <a:xfrm>
            <a:off x="9721684" y="3629396"/>
            <a:ext cx="2359152" cy="235915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endParaRPr lang="en-US" sz="36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3" name="Rectangle 12"/>
          <p:cNvSpPr/>
          <p:nvPr/>
        </p:nvSpPr>
        <p:spPr bwMode="auto">
          <a:xfrm>
            <a:off x="7288086" y="1221563"/>
            <a:ext cx="2358367" cy="235836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sz="36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4" name="Rectangle 13"/>
          <p:cNvSpPr/>
          <p:nvPr/>
        </p:nvSpPr>
        <p:spPr bwMode="auto">
          <a:xfrm>
            <a:off x="9721684" y="1212849"/>
            <a:ext cx="2359152" cy="235915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endParaRPr lang="en-US" sz="36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6" name="Text Placeholder 5"/>
          <p:cNvSpPr>
            <a:spLocks noGrp="1"/>
          </p:cNvSpPr>
          <p:nvPr>
            <p:ph type="body" sz="quarter" idx="10"/>
          </p:nvPr>
        </p:nvSpPr>
        <p:spPr>
          <a:xfrm>
            <a:off x="274638" y="1212851"/>
            <a:ext cx="11887200" cy="5211665"/>
          </a:xfrm>
        </p:spPr>
        <p:txBody>
          <a:bodyPr/>
          <a:lstStyle/>
          <a:p>
            <a:pPr>
              <a:lnSpc>
                <a:spcPct val="100000"/>
              </a:lnSpc>
              <a:spcBef>
                <a:spcPts val="0"/>
              </a:spcBef>
              <a:spcAft>
                <a:spcPts val="800"/>
              </a:spcAft>
            </a:pPr>
            <a:r>
              <a:rPr lang="en-US" sz="3200" dirty="0"/>
              <a:t>Principal Consultant, Arcovis</a:t>
            </a:r>
          </a:p>
          <a:p>
            <a:pPr>
              <a:lnSpc>
                <a:spcPct val="100000"/>
              </a:lnSpc>
              <a:spcBef>
                <a:spcPts val="0"/>
              </a:spcBef>
              <a:spcAft>
                <a:spcPts val="800"/>
              </a:spcAft>
            </a:pPr>
            <a:r>
              <a:rPr lang="en-US" sz="3200" dirty="0"/>
              <a:t>SharePoint MVP</a:t>
            </a:r>
          </a:p>
          <a:p>
            <a:pPr>
              <a:lnSpc>
                <a:spcPct val="100000"/>
              </a:lnSpc>
              <a:spcBef>
                <a:spcPts val="0"/>
              </a:spcBef>
              <a:spcAft>
                <a:spcPts val="800"/>
              </a:spcAft>
            </a:pPr>
            <a:r>
              <a:rPr lang="en-US" sz="3200" dirty="0"/>
              <a:t>Microsoft V-TSP</a:t>
            </a:r>
          </a:p>
          <a:p>
            <a:pPr>
              <a:lnSpc>
                <a:spcPct val="100000"/>
              </a:lnSpc>
              <a:spcBef>
                <a:spcPts val="0"/>
              </a:spcBef>
              <a:spcAft>
                <a:spcPts val="800"/>
              </a:spcAft>
            </a:pPr>
            <a:r>
              <a:rPr lang="en-US" sz="3200" dirty="0"/>
              <a:t>MCTS – SharePoint 2010, 2007</a:t>
            </a:r>
          </a:p>
          <a:p>
            <a:pPr>
              <a:lnSpc>
                <a:spcPct val="100000"/>
              </a:lnSpc>
              <a:spcBef>
                <a:spcPts val="0"/>
              </a:spcBef>
              <a:spcAft>
                <a:spcPts val="800"/>
              </a:spcAft>
            </a:pPr>
            <a:r>
              <a:rPr lang="en-US" sz="3200" dirty="0"/>
              <a:t>SharePoint 2010 Enterprise Architect's </a:t>
            </a:r>
            <a:r>
              <a:rPr lang="en-US" sz="3200" dirty="0" smtClean="0"/>
              <a:t/>
            </a:r>
            <a:br>
              <a:rPr lang="en-US" sz="3200" dirty="0" smtClean="0"/>
            </a:br>
            <a:r>
              <a:rPr lang="en-US" sz="3200" dirty="0" smtClean="0"/>
              <a:t>Guidebook </a:t>
            </a:r>
            <a:r>
              <a:rPr lang="en-US" sz="3200" dirty="0"/>
              <a:t>(WROX)</a:t>
            </a:r>
          </a:p>
          <a:p>
            <a:pPr>
              <a:lnSpc>
                <a:spcPct val="100000"/>
              </a:lnSpc>
              <a:spcBef>
                <a:spcPts val="0"/>
              </a:spcBef>
              <a:spcAft>
                <a:spcPts val="800"/>
              </a:spcAft>
            </a:pPr>
            <a:r>
              <a:rPr lang="en-US" sz="3200" dirty="0"/>
              <a:t>SharePoint Shop Talk Moderator</a:t>
            </a:r>
          </a:p>
          <a:p>
            <a:pPr>
              <a:lnSpc>
                <a:spcPct val="100000"/>
              </a:lnSpc>
              <a:spcBef>
                <a:spcPts val="0"/>
              </a:spcBef>
              <a:spcAft>
                <a:spcPts val="800"/>
              </a:spcAft>
            </a:pPr>
            <a:r>
              <a:rPr lang="en-US" sz="3200" dirty="0"/>
              <a:t>SharePoint &amp; Enterprise Search Blog</a:t>
            </a:r>
          </a:p>
          <a:p>
            <a:pPr lvl="1">
              <a:lnSpc>
                <a:spcPct val="100000"/>
              </a:lnSpc>
              <a:spcBef>
                <a:spcPts val="0"/>
              </a:spcBef>
              <a:spcAft>
                <a:spcPts val="500"/>
              </a:spcAft>
            </a:pPr>
            <a:r>
              <a:rPr lang="en-US" dirty="0" smtClean="0"/>
              <a:t>olenicksharepoint.com</a:t>
            </a:r>
            <a:endParaRPr lang="en-US" dirty="0"/>
          </a:p>
        </p:txBody>
      </p:sp>
      <p:sp>
        <p:nvSpPr>
          <p:cNvPr id="17" name="Title 16"/>
          <p:cNvSpPr>
            <a:spLocks noGrp="1"/>
          </p:cNvSpPr>
          <p:nvPr>
            <p:ph type="title"/>
          </p:nvPr>
        </p:nvSpPr>
        <p:spPr/>
        <p:txBody>
          <a:bodyPr/>
          <a:lstStyle/>
          <a:p>
            <a:r>
              <a:rPr lang="en-US" dirty="0" smtClean="0"/>
              <a:t>About the presenter</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44979" y="1348239"/>
            <a:ext cx="1664422" cy="2097168"/>
          </a:xfrm>
          <a:prstGeom prst="rect">
            <a:avLst/>
          </a:prstGeom>
        </p:spPr>
      </p:pic>
      <p:pic>
        <p:nvPicPr>
          <p:cNvPr id="5" name="Picture 3" descr="MCTS(rgb)_530"/>
          <p:cNvPicPr>
            <a:picLocks noChangeAspect="1" noChangeArrowheads="1"/>
          </p:cNvPicPr>
          <p:nvPr/>
        </p:nvPicPr>
        <p:blipFill>
          <a:blip r:embed="rId4">
            <a:extLst>
              <a:ext uri="{28A0092B-C50C-407E-A947-70E740481C1C}">
                <a14:useLocalDpi xmlns:a14="http://schemas.microsoft.com/office/drawing/2010/main" val="0"/>
              </a:ext>
            </a:extLst>
          </a:blip>
          <a:srcRect t="-5418" r="72713"/>
          <a:stretch>
            <a:fillRect/>
          </a:stretch>
        </p:blipFill>
        <p:spPr bwMode="auto">
          <a:xfrm>
            <a:off x="7665984" y="4213701"/>
            <a:ext cx="1602566" cy="1172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06834" y="4364941"/>
            <a:ext cx="1825919" cy="870129"/>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70429" y="1393355"/>
            <a:ext cx="1243409" cy="1951508"/>
          </a:xfrm>
          <a:prstGeom prst="rect">
            <a:avLst/>
          </a:prstGeom>
        </p:spPr>
      </p:pic>
    </p:spTree>
    <p:extLst>
      <p:ext uri="{BB962C8B-B14F-4D97-AF65-F5344CB8AC3E}">
        <p14:creationId xmlns:p14="http://schemas.microsoft.com/office/powerpoint/2010/main" val="147186393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 name="Picture 41"/>
          <p:cNvPicPr>
            <a:picLocks noChangeAspect="1"/>
          </p:cNvPicPr>
          <p:nvPr/>
        </p:nvPicPr>
        <p:blipFill rotWithShape="1">
          <a:blip r:embed="rId3">
            <a:extLst>
              <a:ext uri="{28A0092B-C50C-407E-A947-70E740481C1C}">
                <a14:useLocalDpi xmlns:a14="http://schemas.microsoft.com/office/drawing/2010/main" val="0"/>
              </a:ext>
            </a:extLst>
          </a:blip>
          <a:srcRect t="53606"/>
          <a:stretch/>
        </p:blipFill>
        <p:spPr>
          <a:xfrm>
            <a:off x="1" y="2582862"/>
            <a:ext cx="12436475" cy="725424"/>
          </a:xfrm>
          <a:prstGeom prst="rect">
            <a:avLst/>
          </a:prstGeom>
        </p:spPr>
      </p:pic>
      <p:sp>
        <p:nvSpPr>
          <p:cNvPr id="2" name="Rectangle 1"/>
          <p:cNvSpPr/>
          <p:nvPr/>
        </p:nvSpPr>
        <p:spPr bwMode="auto">
          <a:xfrm>
            <a:off x="1" y="3536887"/>
            <a:ext cx="12436475" cy="3457639"/>
          </a:xfrm>
          <a:prstGeom prst="rect">
            <a:avLst/>
          </a:prstGeom>
          <a:solidFill>
            <a:schemeClr val="bg1">
              <a:lumMod val="6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itle 2"/>
          <p:cNvSpPr>
            <a:spLocks noGrp="1"/>
          </p:cNvSpPr>
          <p:nvPr>
            <p:ph type="title"/>
          </p:nvPr>
        </p:nvSpPr>
        <p:spPr/>
        <p:txBody>
          <a:bodyPr/>
          <a:lstStyle/>
          <a:p>
            <a:r>
              <a:rPr lang="en-US" dirty="0" smtClean="0"/>
              <a:t>The foundation</a:t>
            </a:r>
            <a:endParaRPr lang="en-US" dirty="0"/>
          </a:p>
        </p:txBody>
      </p:sp>
      <p:sp>
        <p:nvSpPr>
          <p:cNvPr id="43" name="Rectangle 42"/>
          <p:cNvSpPr/>
          <p:nvPr/>
        </p:nvSpPr>
        <p:spPr>
          <a:xfrm>
            <a:off x="461951" y="3600562"/>
            <a:ext cx="6173760" cy="468991"/>
          </a:xfrm>
          <a:prstGeom prst="rect">
            <a:avLst/>
          </a:prstGeom>
        </p:spPr>
        <p:txBody>
          <a:bodyPr wrap="none" lIns="91431" tIns="45716" rIns="91431" bIns="45716">
            <a:spAutoFit/>
          </a:bodyPr>
          <a:lstStyle/>
          <a:p>
            <a:pPr defTabSz="932381" fontAlgn="base">
              <a:spcBef>
                <a:spcPct val="0"/>
              </a:spcBef>
              <a:spcAft>
                <a:spcPct val="0"/>
              </a:spcAft>
            </a:pPr>
            <a:r>
              <a:rPr lang="en-US" sz="2400" dirty="0">
                <a:solidFill>
                  <a:srgbClr val="333333"/>
                </a:solidFill>
              </a:rPr>
              <a:t>Focus and define high-level (business level)</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384" y="3686137"/>
            <a:ext cx="290512" cy="290512"/>
          </a:xfrm>
          <a:prstGeom prst="rect">
            <a:avLst/>
          </a:prstGeom>
        </p:spPr>
      </p:pic>
      <p:sp>
        <p:nvSpPr>
          <p:cNvPr id="45" name="Rectangle 44"/>
          <p:cNvSpPr/>
          <p:nvPr/>
        </p:nvSpPr>
        <p:spPr>
          <a:xfrm>
            <a:off x="461950" y="4128100"/>
            <a:ext cx="6088253" cy="468991"/>
          </a:xfrm>
          <a:prstGeom prst="rect">
            <a:avLst/>
          </a:prstGeom>
        </p:spPr>
        <p:txBody>
          <a:bodyPr wrap="none" lIns="91431" tIns="45716" rIns="91431" bIns="45716">
            <a:spAutoFit/>
          </a:bodyPr>
          <a:lstStyle/>
          <a:p>
            <a:pPr defTabSz="932381" fontAlgn="base">
              <a:spcBef>
                <a:spcPct val="0"/>
              </a:spcBef>
              <a:spcAft>
                <a:spcPct val="0"/>
              </a:spcAft>
            </a:pPr>
            <a:r>
              <a:rPr lang="en-US" sz="2400" dirty="0">
                <a:solidFill>
                  <a:srgbClr val="333333"/>
                </a:solidFill>
              </a:rPr>
              <a:t>Everything should have a specific outcome</a:t>
            </a:r>
          </a:p>
        </p:txBody>
      </p:sp>
      <p:pic>
        <p:nvPicPr>
          <p:cNvPr id="46" name="Picture 4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9384" y="4213675"/>
            <a:ext cx="290512" cy="290512"/>
          </a:xfrm>
          <a:prstGeom prst="rect">
            <a:avLst/>
          </a:prstGeom>
        </p:spPr>
      </p:pic>
      <p:sp>
        <p:nvSpPr>
          <p:cNvPr id="47" name="Rectangle 46"/>
          <p:cNvSpPr/>
          <p:nvPr/>
        </p:nvSpPr>
        <p:spPr>
          <a:xfrm>
            <a:off x="454804" y="4641660"/>
            <a:ext cx="8976281" cy="468991"/>
          </a:xfrm>
          <a:prstGeom prst="rect">
            <a:avLst/>
          </a:prstGeom>
        </p:spPr>
        <p:txBody>
          <a:bodyPr wrap="none" lIns="91431" tIns="45716" rIns="91431" bIns="45716">
            <a:spAutoFit/>
          </a:bodyPr>
          <a:lstStyle/>
          <a:p>
            <a:pPr defTabSz="932381" fontAlgn="base">
              <a:spcBef>
                <a:spcPct val="0"/>
              </a:spcBef>
              <a:spcAft>
                <a:spcPct val="0"/>
              </a:spcAft>
            </a:pPr>
            <a:r>
              <a:rPr lang="en-US" sz="2400" dirty="0">
                <a:solidFill>
                  <a:srgbClr val="333333"/>
                </a:solidFill>
              </a:rPr>
              <a:t>Know your audience – different conversations for different folks</a:t>
            </a:r>
          </a:p>
        </p:txBody>
      </p:sp>
      <p:pic>
        <p:nvPicPr>
          <p:cNvPr id="48" name="Picture 4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238" y="4727235"/>
            <a:ext cx="290512" cy="290512"/>
          </a:xfrm>
          <a:prstGeom prst="rect">
            <a:avLst/>
          </a:prstGeom>
        </p:spPr>
      </p:pic>
      <p:sp>
        <p:nvSpPr>
          <p:cNvPr id="49" name="Rectangle 48"/>
          <p:cNvSpPr/>
          <p:nvPr/>
        </p:nvSpPr>
        <p:spPr>
          <a:xfrm>
            <a:off x="454805" y="5169198"/>
            <a:ext cx="5238540" cy="468991"/>
          </a:xfrm>
          <a:prstGeom prst="rect">
            <a:avLst/>
          </a:prstGeom>
        </p:spPr>
        <p:txBody>
          <a:bodyPr wrap="none" lIns="91431" tIns="45716" rIns="91431" bIns="45716">
            <a:spAutoFit/>
          </a:bodyPr>
          <a:lstStyle/>
          <a:p>
            <a:pPr defTabSz="932381" fontAlgn="base">
              <a:spcBef>
                <a:spcPct val="0"/>
              </a:spcBef>
              <a:spcAft>
                <a:spcPct val="0"/>
              </a:spcAft>
            </a:pPr>
            <a:r>
              <a:rPr lang="en-US" sz="2400" dirty="0">
                <a:solidFill>
                  <a:srgbClr val="333333"/>
                </a:solidFill>
              </a:rPr>
              <a:t>Find consensus and build from there</a:t>
            </a:r>
          </a:p>
        </p:txBody>
      </p:sp>
      <p:pic>
        <p:nvPicPr>
          <p:cNvPr id="50" name="Picture 4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238" y="5254773"/>
            <a:ext cx="290512" cy="290512"/>
          </a:xfrm>
          <a:prstGeom prst="rect">
            <a:avLst/>
          </a:prstGeom>
        </p:spPr>
      </p:pic>
      <p:sp>
        <p:nvSpPr>
          <p:cNvPr id="6" name="Rectangle 5"/>
          <p:cNvSpPr/>
          <p:nvPr/>
        </p:nvSpPr>
        <p:spPr bwMode="auto">
          <a:xfrm>
            <a:off x="1" y="3268662"/>
            <a:ext cx="12436475" cy="304800"/>
          </a:xfrm>
          <a:prstGeom prst="rect">
            <a:avLst/>
          </a:prstGeom>
          <a:solidFill>
            <a:srgbClr val="99663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3" name="Rectangle 52"/>
          <p:cNvSpPr/>
          <p:nvPr/>
        </p:nvSpPr>
        <p:spPr>
          <a:xfrm>
            <a:off x="454805" y="5702598"/>
            <a:ext cx="4371686" cy="468991"/>
          </a:xfrm>
          <a:prstGeom prst="rect">
            <a:avLst/>
          </a:prstGeom>
        </p:spPr>
        <p:txBody>
          <a:bodyPr wrap="none" lIns="91431" tIns="45716" rIns="91431" bIns="45716">
            <a:spAutoFit/>
          </a:bodyPr>
          <a:lstStyle/>
          <a:p>
            <a:pPr defTabSz="932381" fontAlgn="base">
              <a:spcBef>
                <a:spcPct val="0"/>
              </a:spcBef>
              <a:spcAft>
                <a:spcPct val="0"/>
              </a:spcAft>
            </a:pPr>
            <a:r>
              <a:rPr lang="en-US" sz="2400" dirty="0">
                <a:solidFill>
                  <a:srgbClr val="333333"/>
                </a:solidFill>
              </a:rPr>
              <a:t>Refer to high-level goals often</a:t>
            </a:r>
          </a:p>
        </p:txBody>
      </p:sp>
      <p:pic>
        <p:nvPicPr>
          <p:cNvPr id="54" name="Picture 5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238" y="5788173"/>
            <a:ext cx="290512" cy="290512"/>
          </a:xfrm>
          <a:prstGeom prst="rect">
            <a:avLst/>
          </a:prstGeom>
        </p:spPr>
      </p:pic>
    </p:spTree>
    <p:extLst>
      <p:ext uri="{BB962C8B-B14F-4D97-AF65-F5344CB8AC3E}">
        <p14:creationId xmlns:p14="http://schemas.microsoft.com/office/powerpoint/2010/main" val="2860632231"/>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3"/>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5"/>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45"/>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4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47"/>
                                        </p:tgtEl>
                                        <p:attrNameLst>
                                          <p:attrName>style.visibility</p:attrName>
                                        </p:attrNameLst>
                                      </p:cBhvr>
                                      <p:to>
                                        <p:strVal val="visible"/>
                                      </p:to>
                                    </p:set>
                                  </p:childTnLst>
                                </p:cTn>
                              </p:par>
                              <p:par>
                                <p:cTn id="26" presetID="1" presetClass="entr" presetSubtype="0" fill="hold" nodeType="withEffect">
                                  <p:stCondLst>
                                    <p:cond delay="0"/>
                                  </p:stCondLst>
                                  <p:childTnLst>
                                    <p:set>
                                      <p:cBhvr>
                                        <p:cTn id="27" dur="1" fill="hold">
                                          <p:stCondLst>
                                            <p:cond delay="0"/>
                                          </p:stCondLst>
                                        </p:cTn>
                                        <p:tgtEl>
                                          <p:spTgt spid="48"/>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49"/>
                                        </p:tgtEl>
                                        <p:attrNameLst>
                                          <p:attrName>style.visibility</p:attrName>
                                        </p:attrNameLst>
                                      </p:cBhvr>
                                      <p:to>
                                        <p:strVal val="visible"/>
                                      </p:to>
                                    </p:set>
                                  </p:childTnLst>
                                </p:cTn>
                              </p:par>
                              <p:par>
                                <p:cTn id="32" presetID="1" presetClass="entr" presetSubtype="0" fill="hold" nodeType="withEffect">
                                  <p:stCondLst>
                                    <p:cond delay="0"/>
                                  </p:stCondLst>
                                  <p:childTnLst>
                                    <p:set>
                                      <p:cBhvr>
                                        <p:cTn id="33" dur="1" fill="hold">
                                          <p:stCondLst>
                                            <p:cond delay="0"/>
                                          </p:stCondLst>
                                        </p:cTn>
                                        <p:tgtEl>
                                          <p:spTgt spid="50"/>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53"/>
                                        </p:tgtEl>
                                        <p:attrNameLst>
                                          <p:attrName>style.visibility</p:attrName>
                                        </p:attrNameLst>
                                      </p:cBhvr>
                                      <p:to>
                                        <p:strVal val="visible"/>
                                      </p:to>
                                    </p:set>
                                  </p:childTnLst>
                                </p:cTn>
                              </p:par>
                              <p:par>
                                <p:cTn id="38" presetID="1" presetClass="entr" presetSubtype="0" fill="hold" nodeType="withEffect">
                                  <p:stCondLst>
                                    <p:cond delay="0"/>
                                  </p:stCondLst>
                                  <p:childTnLst>
                                    <p:set>
                                      <p:cBhvr>
                                        <p:cTn id="39" dur="1" fill="hold">
                                          <p:stCondLst>
                                            <p:cond delay="0"/>
                                          </p:stCondLst>
                                        </p:cTn>
                                        <p:tgtEl>
                                          <p:spTgt spid="5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5" grpId="0"/>
      <p:bldP spid="47" grpId="0"/>
      <p:bldP spid="49" grpId="0"/>
      <p:bldP spid="5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p:cNvPicPr>
            <a:picLocks noChangeAspect="1"/>
          </p:cNvPicPr>
          <p:nvPr/>
        </p:nvPicPr>
        <p:blipFill rotWithShape="1">
          <a:blip r:embed="rId3">
            <a:extLst>
              <a:ext uri="{28A0092B-C50C-407E-A947-70E740481C1C}">
                <a14:useLocalDpi xmlns:a14="http://schemas.microsoft.com/office/drawing/2010/main" val="0"/>
              </a:ext>
            </a:extLst>
          </a:blip>
          <a:srcRect t="53606"/>
          <a:stretch/>
        </p:blipFill>
        <p:spPr>
          <a:xfrm>
            <a:off x="1" y="5649150"/>
            <a:ext cx="12436475" cy="725424"/>
          </a:xfrm>
          <a:prstGeom prst="rect">
            <a:avLst/>
          </a:prstGeom>
        </p:spPr>
      </p:pic>
      <p:sp>
        <p:nvSpPr>
          <p:cNvPr id="44" name="Rectangle 43"/>
          <p:cNvSpPr/>
          <p:nvPr/>
        </p:nvSpPr>
        <p:spPr bwMode="auto">
          <a:xfrm>
            <a:off x="1" y="6603174"/>
            <a:ext cx="12436475" cy="354320"/>
          </a:xfrm>
          <a:prstGeom prst="rect">
            <a:avLst/>
          </a:prstGeom>
          <a:solidFill>
            <a:schemeClr val="bg1">
              <a:lumMod val="65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5" name="Rectangle 44"/>
          <p:cNvSpPr/>
          <p:nvPr/>
        </p:nvSpPr>
        <p:spPr bwMode="auto">
          <a:xfrm>
            <a:off x="1" y="6334950"/>
            <a:ext cx="12436475" cy="304800"/>
          </a:xfrm>
          <a:prstGeom prst="rect">
            <a:avLst/>
          </a:prstGeom>
          <a:solidFill>
            <a:srgbClr val="99663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 name="Title 2"/>
          <p:cNvSpPr>
            <a:spLocks noGrp="1"/>
          </p:cNvSpPr>
          <p:nvPr>
            <p:ph type="title"/>
          </p:nvPr>
        </p:nvSpPr>
        <p:spPr/>
        <p:txBody>
          <a:bodyPr/>
          <a:lstStyle/>
          <a:p>
            <a:r>
              <a:rPr lang="en-US" dirty="0" smtClean="0"/>
              <a:t>The framework</a:t>
            </a:r>
            <a:endParaRPr lang="en-US" dirty="0"/>
          </a:p>
        </p:txBody>
      </p:sp>
      <p:sp>
        <p:nvSpPr>
          <p:cNvPr id="16" name="Cube 15"/>
          <p:cNvSpPr/>
          <p:nvPr/>
        </p:nvSpPr>
        <p:spPr bwMode="auto">
          <a:xfrm>
            <a:off x="1652429" y="5257800"/>
            <a:ext cx="8224592" cy="754062"/>
          </a:xfrm>
          <a:prstGeom prst="cube">
            <a:avLst>
              <a:gd name="adj" fmla="val 16453"/>
            </a:avLst>
          </a:prstGeom>
          <a:blipFill>
            <a:blip r:embed="rId4"/>
            <a:tile tx="0" ty="0" sx="100000" sy="100000" flip="none" algn="tl"/>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28578" tIns="46633" rIns="0" bIns="46633" numCol="1" rtlCol="0" anchor="ctr" anchorCtr="0" compatLnSpc="1">
            <a:prstTxWarp prst="textNoShape">
              <a:avLst/>
            </a:prstTxWarp>
          </a:bodyPr>
          <a:lstStyle/>
          <a:p>
            <a:pPr algn="ctr" defTabSz="932381" fontAlgn="base">
              <a:spcBef>
                <a:spcPct val="0"/>
              </a:spcBef>
              <a:spcAft>
                <a:spcPct val="0"/>
              </a:spcAft>
            </a:pPr>
            <a:r>
              <a:rPr lang="en-US" sz="3200" b="1" dirty="0">
                <a:solidFill>
                  <a:srgbClr val="333333"/>
                </a:solidFill>
              </a:rPr>
              <a:t>Identify and quantify risks</a:t>
            </a:r>
          </a:p>
        </p:txBody>
      </p:sp>
      <p:sp>
        <p:nvSpPr>
          <p:cNvPr id="18" name="Cube 17"/>
          <p:cNvSpPr/>
          <p:nvPr/>
        </p:nvSpPr>
        <p:spPr bwMode="auto">
          <a:xfrm>
            <a:off x="1652429" y="4390548"/>
            <a:ext cx="8224592" cy="754062"/>
          </a:xfrm>
          <a:prstGeom prst="cube">
            <a:avLst>
              <a:gd name="adj" fmla="val 16453"/>
            </a:avLst>
          </a:prstGeom>
          <a:blipFill>
            <a:blip r:embed="rId4"/>
            <a:tile tx="0" ty="0" sx="100000" sy="100000" flip="none" algn="tl"/>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28578" tIns="46633" rIns="0" bIns="46633" numCol="1" rtlCol="0" anchor="ctr" anchorCtr="0" compatLnSpc="1">
            <a:prstTxWarp prst="textNoShape">
              <a:avLst/>
            </a:prstTxWarp>
          </a:bodyPr>
          <a:lstStyle/>
          <a:p>
            <a:pPr algn="ctr" defTabSz="932381" fontAlgn="base">
              <a:spcBef>
                <a:spcPct val="0"/>
              </a:spcBef>
              <a:spcAft>
                <a:spcPct val="0"/>
              </a:spcAft>
            </a:pPr>
            <a:r>
              <a:rPr lang="en-US" sz="3200" b="1" dirty="0">
                <a:solidFill>
                  <a:srgbClr val="333333"/>
                </a:solidFill>
              </a:rPr>
              <a:t>Identify and quantify opportunities</a:t>
            </a:r>
          </a:p>
        </p:txBody>
      </p:sp>
      <p:sp>
        <p:nvSpPr>
          <p:cNvPr id="21" name="Cube 20"/>
          <p:cNvSpPr/>
          <p:nvPr/>
        </p:nvSpPr>
        <p:spPr bwMode="auto">
          <a:xfrm>
            <a:off x="1652429" y="3523295"/>
            <a:ext cx="8224592" cy="754062"/>
          </a:xfrm>
          <a:prstGeom prst="cube">
            <a:avLst>
              <a:gd name="adj" fmla="val 16453"/>
            </a:avLst>
          </a:prstGeom>
          <a:blipFill>
            <a:blip r:embed="rId4"/>
            <a:tile tx="0" ty="0" sx="100000" sy="100000" flip="none" algn="tl"/>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28578" tIns="46633" rIns="0" bIns="46633" numCol="1" rtlCol="0" anchor="ctr" anchorCtr="0" compatLnSpc="1">
            <a:prstTxWarp prst="textNoShape">
              <a:avLst/>
            </a:prstTxWarp>
          </a:bodyPr>
          <a:lstStyle/>
          <a:p>
            <a:pPr algn="ctr" defTabSz="932381" fontAlgn="base">
              <a:spcBef>
                <a:spcPct val="0"/>
              </a:spcBef>
              <a:spcAft>
                <a:spcPct val="0"/>
              </a:spcAft>
            </a:pPr>
            <a:r>
              <a:rPr lang="en-US" sz="3200" b="1" dirty="0">
                <a:solidFill>
                  <a:srgbClr val="333333"/>
                </a:solidFill>
              </a:rPr>
              <a:t>Determine project scope</a:t>
            </a:r>
          </a:p>
        </p:txBody>
      </p:sp>
      <p:sp>
        <p:nvSpPr>
          <p:cNvPr id="28" name="Rectangle 27"/>
          <p:cNvSpPr/>
          <p:nvPr/>
        </p:nvSpPr>
        <p:spPr bwMode="auto">
          <a:xfrm>
            <a:off x="7894637" y="1211262"/>
            <a:ext cx="609600" cy="1219201"/>
          </a:xfrm>
          <a:prstGeom prst="rect">
            <a:avLst/>
          </a:prstGeom>
          <a:solidFill>
            <a:schemeClr val="bg1"/>
          </a:solidFill>
          <a:ln w="76200">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7" name="Isosceles Triangle 26"/>
          <p:cNvSpPr/>
          <p:nvPr/>
        </p:nvSpPr>
        <p:spPr bwMode="auto">
          <a:xfrm>
            <a:off x="1652429" y="781293"/>
            <a:ext cx="8224592" cy="1744542"/>
          </a:xfrm>
          <a:prstGeom prst="triangle">
            <a:avLst/>
          </a:prstGeom>
          <a:solidFill>
            <a:schemeClr val="bg1"/>
          </a:solidFill>
          <a:ln w="76200">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9" name="Cloud 28"/>
          <p:cNvSpPr/>
          <p:nvPr/>
        </p:nvSpPr>
        <p:spPr bwMode="auto">
          <a:xfrm>
            <a:off x="8313738" y="881978"/>
            <a:ext cx="381000" cy="228599"/>
          </a:xfrm>
          <a:prstGeom prst="cloud">
            <a:avLst/>
          </a:prstGeom>
          <a:no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0" name="Cloud 29"/>
          <p:cNvSpPr/>
          <p:nvPr/>
        </p:nvSpPr>
        <p:spPr bwMode="auto">
          <a:xfrm>
            <a:off x="8809038" y="506720"/>
            <a:ext cx="740264" cy="435460"/>
          </a:xfrm>
          <a:prstGeom prst="cloud">
            <a:avLst/>
          </a:prstGeom>
          <a:no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1" name="Cloud 30"/>
          <p:cNvSpPr/>
          <p:nvPr/>
        </p:nvSpPr>
        <p:spPr bwMode="auto">
          <a:xfrm>
            <a:off x="9568474" y="87924"/>
            <a:ext cx="1221764" cy="564534"/>
          </a:xfrm>
          <a:prstGeom prst="cloud">
            <a:avLst/>
          </a:prstGeom>
          <a:no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5" name="Cloud 24"/>
          <p:cNvSpPr/>
          <p:nvPr/>
        </p:nvSpPr>
        <p:spPr bwMode="auto">
          <a:xfrm>
            <a:off x="8313738" y="880605"/>
            <a:ext cx="381000" cy="228599"/>
          </a:xfrm>
          <a:prstGeom prst="cloud">
            <a:avLst/>
          </a:prstGeom>
          <a:no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6" name="Cloud 25"/>
          <p:cNvSpPr/>
          <p:nvPr/>
        </p:nvSpPr>
        <p:spPr bwMode="auto">
          <a:xfrm>
            <a:off x="8809038" y="505347"/>
            <a:ext cx="740264" cy="435460"/>
          </a:xfrm>
          <a:prstGeom prst="cloud">
            <a:avLst/>
          </a:prstGeom>
          <a:no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2" name="Cloud 31"/>
          <p:cNvSpPr/>
          <p:nvPr/>
        </p:nvSpPr>
        <p:spPr bwMode="auto">
          <a:xfrm>
            <a:off x="9568474" y="86551"/>
            <a:ext cx="1221764" cy="564534"/>
          </a:xfrm>
          <a:prstGeom prst="cloud">
            <a:avLst/>
          </a:prstGeom>
          <a:no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3" name="Cloud 32"/>
          <p:cNvSpPr/>
          <p:nvPr/>
        </p:nvSpPr>
        <p:spPr bwMode="auto">
          <a:xfrm>
            <a:off x="8312213" y="888176"/>
            <a:ext cx="381000" cy="228599"/>
          </a:xfrm>
          <a:prstGeom prst="cloud">
            <a:avLst/>
          </a:prstGeom>
          <a:no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4" name="Cloud 33"/>
          <p:cNvSpPr/>
          <p:nvPr/>
        </p:nvSpPr>
        <p:spPr bwMode="auto">
          <a:xfrm>
            <a:off x="8807513" y="512918"/>
            <a:ext cx="740264" cy="435460"/>
          </a:xfrm>
          <a:prstGeom prst="cloud">
            <a:avLst/>
          </a:prstGeom>
          <a:no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5" name="Cloud 34"/>
          <p:cNvSpPr/>
          <p:nvPr/>
        </p:nvSpPr>
        <p:spPr bwMode="auto">
          <a:xfrm>
            <a:off x="9566949" y="94122"/>
            <a:ext cx="1221764" cy="564534"/>
          </a:xfrm>
          <a:prstGeom prst="cloud">
            <a:avLst/>
          </a:prstGeom>
          <a:no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6" name="Cloud 35"/>
          <p:cNvSpPr/>
          <p:nvPr/>
        </p:nvSpPr>
        <p:spPr bwMode="auto">
          <a:xfrm>
            <a:off x="8315262" y="880605"/>
            <a:ext cx="381000" cy="228599"/>
          </a:xfrm>
          <a:prstGeom prst="cloud">
            <a:avLst/>
          </a:prstGeom>
          <a:no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7" name="Cloud 36"/>
          <p:cNvSpPr/>
          <p:nvPr/>
        </p:nvSpPr>
        <p:spPr bwMode="auto">
          <a:xfrm>
            <a:off x="8810562" y="505347"/>
            <a:ext cx="740264" cy="435460"/>
          </a:xfrm>
          <a:prstGeom prst="cloud">
            <a:avLst/>
          </a:prstGeom>
          <a:no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8" name="Cloud 37"/>
          <p:cNvSpPr/>
          <p:nvPr/>
        </p:nvSpPr>
        <p:spPr bwMode="auto">
          <a:xfrm>
            <a:off x="9569998" y="86551"/>
            <a:ext cx="1221764" cy="564534"/>
          </a:xfrm>
          <a:prstGeom prst="cloud">
            <a:avLst/>
          </a:prstGeom>
          <a:no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9" name="Cloud 38"/>
          <p:cNvSpPr/>
          <p:nvPr/>
        </p:nvSpPr>
        <p:spPr bwMode="auto">
          <a:xfrm>
            <a:off x="8318310" y="880605"/>
            <a:ext cx="381000" cy="228599"/>
          </a:xfrm>
          <a:prstGeom prst="cloud">
            <a:avLst/>
          </a:prstGeom>
          <a:no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0" name="Cloud 39"/>
          <p:cNvSpPr/>
          <p:nvPr/>
        </p:nvSpPr>
        <p:spPr bwMode="auto">
          <a:xfrm>
            <a:off x="8813610" y="505347"/>
            <a:ext cx="740264" cy="435460"/>
          </a:xfrm>
          <a:prstGeom prst="cloud">
            <a:avLst/>
          </a:prstGeom>
          <a:no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1" name="Cloud 40"/>
          <p:cNvSpPr/>
          <p:nvPr/>
        </p:nvSpPr>
        <p:spPr bwMode="auto">
          <a:xfrm>
            <a:off x="9573046" y="86551"/>
            <a:ext cx="1221764" cy="564534"/>
          </a:xfrm>
          <a:prstGeom prst="cloud">
            <a:avLst/>
          </a:prstGeom>
          <a:no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2" name="Down Arrow 21"/>
          <p:cNvSpPr/>
          <p:nvPr/>
        </p:nvSpPr>
        <p:spPr bwMode="auto">
          <a:xfrm flipV="1">
            <a:off x="274639" y="2659059"/>
            <a:ext cx="990598" cy="2990089"/>
          </a:xfrm>
          <a:prstGeom prst="downArrow">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6" name="Cube 45"/>
          <p:cNvSpPr/>
          <p:nvPr/>
        </p:nvSpPr>
        <p:spPr bwMode="auto">
          <a:xfrm>
            <a:off x="1652429" y="2656042"/>
            <a:ext cx="8224592" cy="754062"/>
          </a:xfrm>
          <a:prstGeom prst="cube">
            <a:avLst>
              <a:gd name="adj" fmla="val 16453"/>
            </a:avLst>
          </a:prstGeom>
          <a:blipFill>
            <a:blip r:embed="rId4"/>
            <a:tile tx="0" ty="0" sx="100000" sy="100000" flip="none" algn="tl"/>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228578" tIns="46633" rIns="0" bIns="46633" numCol="1" rtlCol="0" anchor="ctr" anchorCtr="0" compatLnSpc="1">
            <a:prstTxWarp prst="textNoShape">
              <a:avLst/>
            </a:prstTxWarp>
          </a:bodyPr>
          <a:lstStyle/>
          <a:p>
            <a:pPr algn="ctr" defTabSz="932381" fontAlgn="base">
              <a:spcBef>
                <a:spcPct val="0"/>
              </a:spcBef>
              <a:spcAft>
                <a:spcPct val="0"/>
              </a:spcAft>
            </a:pPr>
            <a:r>
              <a:rPr lang="en-US" sz="3200" b="1" dirty="0">
                <a:solidFill>
                  <a:srgbClr val="333333"/>
                </a:solidFill>
              </a:rPr>
              <a:t>Build buy-in</a:t>
            </a:r>
          </a:p>
        </p:txBody>
      </p:sp>
    </p:spTree>
    <p:extLst>
      <p:ext uri="{BB962C8B-B14F-4D97-AF65-F5344CB8AC3E}">
        <p14:creationId xmlns:p14="http://schemas.microsoft.com/office/powerpoint/2010/main" val="7705050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par>
                                <p:cTn id="8" presetID="1" presetClass="entr" presetSubtype="0" fill="hold" grpId="1" nodeType="withEffect">
                                  <p:stCondLst>
                                    <p:cond delay="0"/>
                                  </p:stCondLst>
                                  <p:childTnLst>
                                    <p:set>
                                      <p:cBhvr>
                                        <p:cTn id="9" dur="1" fill="hold">
                                          <p:stCondLst>
                                            <p:cond delay="0"/>
                                          </p:stCondLst>
                                        </p:cTn>
                                        <p:tgtEl>
                                          <p:spTgt spid="1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8"/>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4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28"/>
                                        </p:tgtEl>
                                        <p:attrNameLst>
                                          <p:attrName>style.visibility</p:attrName>
                                        </p:attrNameLst>
                                      </p:cBhvr>
                                      <p:to>
                                        <p:strVal val="visible"/>
                                      </p:to>
                                    </p:set>
                                  </p:childTnLst>
                                </p:cTn>
                              </p:par>
                              <p:par>
                                <p:cTn id="26" presetID="1" presetClass="entr" presetSubtype="0" fill="hold" grpId="0" nodeType="withEffect">
                                  <p:stCondLst>
                                    <p:cond delay="0"/>
                                  </p:stCondLst>
                                  <p:childTnLst>
                                    <p:set>
                                      <p:cBhvr>
                                        <p:cTn id="27" dur="1" fill="hold">
                                          <p:stCondLst>
                                            <p:cond delay="0"/>
                                          </p:stCondLst>
                                        </p:cTn>
                                        <p:tgtEl>
                                          <p:spTgt spid="27"/>
                                        </p:tgtEl>
                                        <p:attrNameLst>
                                          <p:attrName>style.visibility</p:attrName>
                                        </p:attrNameLst>
                                      </p:cBhvr>
                                      <p:to>
                                        <p:strVal val="visible"/>
                                      </p:to>
                                    </p:set>
                                  </p:childTnLst>
                                </p:cTn>
                              </p:par>
                            </p:childTnLst>
                          </p:cTn>
                        </p:par>
                        <p:par>
                          <p:cTn id="28" fill="hold">
                            <p:stCondLst>
                              <p:cond delay="0"/>
                            </p:stCondLst>
                            <p:childTnLst>
                              <p:par>
                                <p:cTn id="29" presetID="9" presetClass="entr" presetSubtype="0"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dissolve">
                                      <p:cBhvr>
                                        <p:cTn id="31" dur="500"/>
                                        <p:tgtEl>
                                          <p:spTgt spid="29"/>
                                        </p:tgtEl>
                                      </p:cBhvr>
                                    </p:animEffect>
                                  </p:childTnLst>
                                </p:cTn>
                              </p:par>
                            </p:childTnLst>
                          </p:cTn>
                        </p:par>
                        <p:par>
                          <p:cTn id="32" fill="hold">
                            <p:stCondLst>
                              <p:cond delay="500"/>
                            </p:stCondLst>
                            <p:childTnLst>
                              <p:par>
                                <p:cTn id="33" presetID="9" presetClass="entr" presetSubtype="0" fill="hold" grpId="0" nodeType="afterEffect">
                                  <p:stCondLst>
                                    <p:cond delay="500"/>
                                  </p:stCondLst>
                                  <p:childTnLst>
                                    <p:set>
                                      <p:cBhvr>
                                        <p:cTn id="34" dur="1" fill="hold">
                                          <p:stCondLst>
                                            <p:cond delay="0"/>
                                          </p:stCondLst>
                                        </p:cTn>
                                        <p:tgtEl>
                                          <p:spTgt spid="30"/>
                                        </p:tgtEl>
                                        <p:attrNameLst>
                                          <p:attrName>style.visibility</p:attrName>
                                        </p:attrNameLst>
                                      </p:cBhvr>
                                      <p:to>
                                        <p:strVal val="visible"/>
                                      </p:to>
                                    </p:set>
                                    <p:animEffect transition="in" filter="dissolve">
                                      <p:cBhvr>
                                        <p:cTn id="35" dur="500"/>
                                        <p:tgtEl>
                                          <p:spTgt spid="30"/>
                                        </p:tgtEl>
                                      </p:cBhvr>
                                    </p:animEffect>
                                  </p:childTnLst>
                                </p:cTn>
                              </p:par>
                            </p:childTnLst>
                          </p:cTn>
                        </p:par>
                        <p:par>
                          <p:cTn id="36" fill="hold">
                            <p:stCondLst>
                              <p:cond delay="1500"/>
                            </p:stCondLst>
                            <p:childTnLst>
                              <p:par>
                                <p:cTn id="37" presetID="9" presetClass="entr" presetSubtype="0" fill="hold" grpId="0" nodeType="afterEffect">
                                  <p:stCondLst>
                                    <p:cond delay="500"/>
                                  </p:stCondLst>
                                  <p:childTnLst>
                                    <p:set>
                                      <p:cBhvr>
                                        <p:cTn id="38" dur="1" fill="hold">
                                          <p:stCondLst>
                                            <p:cond delay="0"/>
                                          </p:stCondLst>
                                        </p:cTn>
                                        <p:tgtEl>
                                          <p:spTgt spid="31"/>
                                        </p:tgtEl>
                                        <p:attrNameLst>
                                          <p:attrName>style.visibility</p:attrName>
                                        </p:attrNameLst>
                                      </p:cBhvr>
                                      <p:to>
                                        <p:strVal val="visible"/>
                                      </p:to>
                                    </p:set>
                                    <p:animEffect transition="in" filter="dissolve">
                                      <p:cBhvr>
                                        <p:cTn id="39" dur="500"/>
                                        <p:tgtEl>
                                          <p:spTgt spid="31"/>
                                        </p:tgtEl>
                                      </p:cBhvr>
                                    </p:animEffect>
                                  </p:childTnLst>
                                </p:cTn>
                              </p:par>
                            </p:childTnLst>
                          </p:cTn>
                        </p:par>
                        <p:par>
                          <p:cTn id="40" fill="hold">
                            <p:stCondLst>
                              <p:cond delay="2500"/>
                            </p:stCondLst>
                            <p:childTnLst>
                              <p:par>
                                <p:cTn id="41" presetID="9" presetClass="exit" presetSubtype="0" fill="hold" grpId="1" nodeType="afterEffect">
                                  <p:stCondLst>
                                    <p:cond delay="0"/>
                                  </p:stCondLst>
                                  <p:childTnLst>
                                    <p:animEffect transition="out" filter="dissolve">
                                      <p:cBhvr>
                                        <p:cTn id="42" dur="500"/>
                                        <p:tgtEl>
                                          <p:spTgt spid="29"/>
                                        </p:tgtEl>
                                      </p:cBhvr>
                                    </p:animEffect>
                                    <p:set>
                                      <p:cBhvr>
                                        <p:cTn id="43" dur="1" fill="hold">
                                          <p:stCondLst>
                                            <p:cond delay="499"/>
                                          </p:stCondLst>
                                        </p:cTn>
                                        <p:tgtEl>
                                          <p:spTgt spid="29"/>
                                        </p:tgtEl>
                                        <p:attrNameLst>
                                          <p:attrName>style.visibility</p:attrName>
                                        </p:attrNameLst>
                                      </p:cBhvr>
                                      <p:to>
                                        <p:strVal val="hidden"/>
                                      </p:to>
                                    </p:set>
                                  </p:childTnLst>
                                </p:cTn>
                              </p:par>
                              <p:par>
                                <p:cTn id="44" presetID="9" presetClass="exit" presetSubtype="0" fill="hold" grpId="1" nodeType="withEffect">
                                  <p:stCondLst>
                                    <p:cond delay="0"/>
                                  </p:stCondLst>
                                  <p:childTnLst>
                                    <p:animEffect transition="out" filter="dissolve">
                                      <p:cBhvr>
                                        <p:cTn id="45" dur="500"/>
                                        <p:tgtEl>
                                          <p:spTgt spid="30"/>
                                        </p:tgtEl>
                                      </p:cBhvr>
                                    </p:animEffect>
                                    <p:set>
                                      <p:cBhvr>
                                        <p:cTn id="46" dur="1" fill="hold">
                                          <p:stCondLst>
                                            <p:cond delay="499"/>
                                          </p:stCondLst>
                                        </p:cTn>
                                        <p:tgtEl>
                                          <p:spTgt spid="30"/>
                                        </p:tgtEl>
                                        <p:attrNameLst>
                                          <p:attrName>style.visibility</p:attrName>
                                        </p:attrNameLst>
                                      </p:cBhvr>
                                      <p:to>
                                        <p:strVal val="hidden"/>
                                      </p:to>
                                    </p:set>
                                  </p:childTnLst>
                                </p:cTn>
                              </p:par>
                              <p:par>
                                <p:cTn id="47" presetID="9" presetClass="exit" presetSubtype="0" fill="hold" grpId="1" nodeType="withEffect">
                                  <p:stCondLst>
                                    <p:cond delay="0"/>
                                  </p:stCondLst>
                                  <p:childTnLst>
                                    <p:animEffect transition="out" filter="dissolve">
                                      <p:cBhvr>
                                        <p:cTn id="48" dur="500"/>
                                        <p:tgtEl>
                                          <p:spTgt spid="31"/>
                                        </p:tgtEl>
                                      </p:cBhvr>
                                    </p:animEffect>
                                    <p:set>
                                      <p:cBhvr>
                                        <p:cTn id="49" dur="1" fill="hold">
                                          <p:stCondLst>
                                            <p:cond delay="499"/>
                                          </p:stCondLst>
                                        </p:cTn>
                                        <p:tgtEl>
                                          <p:spTgt spid="31"/>
                                        </p:tgtEl>
                                        <p:attrNameLst>
                                          <p:attrName>style.visibility</p:attrName>
                                        </p:attrNameLst>
                                      </p:cBhvr>
                                      <p:to>
                                        <p:strVal val="hidden"/>
                                      </p:to>
                                    </p:set>
                                  </p:childTnLst>
                                </p:cTn>
                              </p:par>
                            </p:childTnLst>
                          </p:cTn>
                        </p:par>
                        <p:par>
                          <p:cTn id="50" fill="hold">
                            <p:stCondLst>
                              <p:cond delay="3000"/>
                            </p:stCondLst>
                            <p:childTnLst>
                              <p:par>
                                <p:cTn id="51" presetID="9" presetClass="entr" presetSubtype="0"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dissolve">
                                      <p:cBhvr>
                                        <p:cTn id="53" dur="500"/>
                                        <p:tgtEl>
                                          <p:spTgt spid="25"/>
                                        </p:tgtEl>
                                      </p:cBhvr>
                                    </p:animEffect>
                                  </p:childTnLst>
                                </p:cTn>
                              </p:par>
                            </p:childTnLst>
                          </p:cTn>
                        </p:par>
                        <p:par>
                          <p:cTn id="54" fill="hold">
                            <p:stCondLst>
                              <p:cond delay="3500"/>
                            </p:stCondLst>
                            <p:childTnLst>
                              <p:par>
                                <p:cTn id="55" presetID="9" presetClass="entr" presetSubtype="0" fill="hold" grpId="0" nodeType="afterEffect">
                                  <p:stCondLst>
                                    <p:cond delay="500"/>
                                  </p:stCondLst>
                                  <p:childTnLst>
                                    <p:set>
                                      <p:cBhvr>
                                        <p:cTn id="56" dur="1" fill="hold">
                                          <p:stCondLst>
                                            <p:cond delay="0"/>
                                          </p:stCondLst>
                                        </p:cTn>
                                        <p:tgtEl>
                                          <p:spTgt spid="26"/>
                                        </p:tgtEl>
                                        <p:attrNameLst>
                                          <p:attrName>style.visibility</p:attrName>
                                        </p:attrNameLst>
                                      </p:cBhvr>
                                      <p:to>
                                        <p:strVal val="visible"/>
                                      </p:to>
                                    </p:set>
                                    <p:animEffect transition="in" filter="dissolve">
                                      <p:cBhvr>
                                        <p:cTn id="57" dur="500"/>
                                        <p:tgtEl>
                                          <p:spTgt spid="26"/>
                                        </p:tgtEl>
                                      </p:cBhvr>
                                    </p:animEffect>
                                  </p:childTnLst>
                                </p:cTn>
                              </p:par>
                            </p:childTnLst>
                          </p:cTn>
                        </p:par>
                        <p:par>
                          <p:cTn id="58" fill="hold">
                            <p:stCondLst>
                              <p:cond delay="4500"/>
                            </p:stCondLst>
                            <p:childTnLst>
                              <p:par>
                                <p:cTn id="59" presetID="9" presetClass="entr" presetSubtype="0" fill="hold" grpId="0" nodeType="afterEffect">
                                  <p:stCondLst>
                                    <p:cond delay="500"/>
                                  </p:stCondLst>
                                  <p:childTnLst>
                                    <p:set>
                                      <p:cBhvr>
                                        <p:cTn id="60" dur="1" fill="hold">
                                          <p:stCondLst>
                                            <p:cond delay="0"/>
                                          </p:stCondLst>
                                        </p:cTn>
                                        <p:tgtEl>
                                          <p:spTgt spid="32"/>
                                        </p:tgtEl>
                                        <p:attrNameLst>
                                          <p:attrName>style.visibility</p:attrName>
                                        </p:attrNameLst>
                                      </p:cBhvr>
                                      <p:to>
                                        <p:strVal val="visible"/>
                                      </p:to>
                                    </p:set>
                                    <p:animEffect transition="in" filter="dissolve">
                                      <p:cBhvr>
                                        <p:cTn id="61" dur="500"/>
                                        <p:tgtEl>
                                          <p:spTgt spid="32"/>
                                        </p:tgtEl>
                                      </p:cBhvr>
                                    </p:animEffect>
                                  </p:childTnLst>
                                </p:cTn>
                              </p:par>
                            </p:childTnLst>
                          </p:cTn>
                        </p:par>
                        <p:par>
                          <p:cTn id="62" fill="hold">
                            <p:stCondLst>
                              <p:cond delay="5500"/>
                            </p:stCondLst>
                            <p:childTnLst>
                              <p:par>
                                <p:cTn id="63" presetID="9" presetClass="exit" presetSubtype="0" fill="hold" grpId="1" nodeType="afterEffect">
                                  <p:stCondLst>
                                    <p:cond delay="0"/>
                                  </p:stCondLst>
                                  <p:childTnLst>
                                    <p:animEffect transition="out" filter="dissolve">
                                      <p:cBhvr>
                                        <p:cTn id="64" dur="500"/>
                                        <p:tgtEl>
                                          <p:spTgt spid="25"/>
                                        </p:tgtEl>
                                      </p:cBhvr>
                                    </p:animEffect>
                                    <p:set>
                                      <p:cBhvr>
                                        <p:cTn id="65" dur="1" fill="hold">
                                          <p:stCondLst>
                                            <p:cond delay="499"/>
                                          </p:stCondLst>
                                        </p:cTn>
                                        <p:tgtEl>
                                          <p:spTgt spid="25"/>
                                        </p:tgtEl>
                                        <p:attrNameLst>
                                          <p:attrName>style.visibility</p:attrName>
                                        </p:attrNameLst>
                                      </p:cBhvr>
                                      <p:to>
                                        <p:strVal val="hidden"/>
                                      </p:to>
                                    </p:set>
                                  </p:childTnLst>
                                </p:cTn>
                              </p:par>
                              <p:par>
                                <p:cTn id="66" presetID="9" presetClass="exit" presetSubtype="0" fill="hold" grpId="1" nodeType="withEffect">
                                  <p:stCondLst>
                                    <p:cond delay="0"/>
                                  </p:stCondLst>
                                  <p:childTnLst>
                                    <p:animEffect transition="out" filter="dissolve">
                                      <p:cBhvr>
                                        <p:cTn id="67" dur="500"/>
                                        <p:tgtEl>
                                          <p:spTgt spid="26"/>
                                        </p:tgtEl>
                                      </p:cBhvr>
                                    </p:animEffect>
                                    <p:set>
                                      <p:cBhvr>
                                        <p:cTn id="68" dur="1" fill="hold">
                                          <p:stCondLst>
                                            <p:cond delay="499"/>
                                          </p:stCondLst>
                                        </p:cTn>
                                        <p:tgtEl>
                                          <p:spTgt spid="26"/>
                                        </p:tgtEl>
                                        <p:attrNameLst>
                                          <p:attrName>style.visibility</p:attrName>
                                        </p:attrNameLst>
                                      </p:cBhvr>
                                      <p:to>
                                        <p:strVal val="hidden"/>
                                      </p:to>
                                    </p:set>
                                  </p:childTnLst>
                                </p:cTn>
                              </p:par>
                              <p:par>
                                <p:cTn id="69" presetID="9" presetClass="exit" presetSubtype="0" fill="hold" grpId="1" nodeType="withEffect">
                                  <p:stCondLst>
                                    <p:cond delay="0"/>
                                  </p:stCondLst>
                                  <p:childTnLst>
                                    <p:animEffect transition="out" filter="dissolve">
                                      <p:cBhvr>
                                        <p:cTn id="70" dur="500"/>
                                        <p:tgtEl>
                                          <p:spTgt spid="32"/>
                                        </p:tgtEl>
                                      </p:cBhvr>
                                    </p:animEffect>
                                    <p:set>
                                      <p:cBhvr>
                                        <p:cTn id="71" dur="1" fill="hold">
                                          <p:stCondLst>
                                            <p:cond delay="499"/>
                                          </p:stCondLst>
                                        </p:cTn>
                                        <p:tgtEl>
                                          <p:spTgt spid="32"/>
                                        </p:tgtEl>
                                        <p:attrNameLst>
                                          <p:attrName>style.visibility</p:attrName>
                                        </p:attrNameLst>
                                      </p:cBhvr>
                                      <p:to>
                                        <p:strVal val="hidden"/>
                                      </p:to>
                                    </p:set>
                                  </p:childTnLst>
                                </p:cTn>
                              </p:par>
                            </p:childTnLst>
                          </p:cTn>
                        </p:par>
                        <p:par>
                          <p:cTn id="72" fill="hold">
                            <p:stCondLst>
                              <p:cond delay="6000"/>
                            </p:stCondLst>
                            <p:childTnLst>
                              <p:par>
                                <p:cTn id="73" presetID="9" presetClass="entr" presetSubtype="0" fill="hold" grpId="0" nodeType="afterEffect">
                                  <p:stCondLst>
                                    <p:cond delay="0"/>
                                  </p:stCondLst>
                                  <p:childTnLst>
                                    <p:set>
                                      <p:cBhvr>
                                        <p:cTn id="74" dur="1" fill="hold">
                                          <p:stCondLst>
                                            <p:cond delay="0"/>
                                          </p:stCondLst>
                                        </p:cTn>
                                        <p:tgtEl>
                                          <p:spTgt spid="33"/>
                                        </p:tgtEl>
                                        <p:attrNameLst>
                                          <p:attrName>style.visibility</p:attrName>
                                        </p:attrNameLst>
                                      </p:cBhvr>
                                      <p:to>
                                        <p:strVal val="visible"/>
                                      </p:to>
                                    </p:set>
                                    <p:animEffect transition="in" filter="dissolve">
                                      <p:cBhvr>
                                        <p:cTn id="75" dur="500"/>
                                        <p:tgtEl>
                                          <p:spTgt spid="33"/>
                                        </p:tgtEl>
                                      </p:cBhvr>
                                    </p:animEffect>
                                  </p:childTnLst>
                                </p:cTn>
                              </p:par>
                            </p:childTnLst>
                          </p:cTn>
                        </p:par>
                        <p:par>
                          <p:cTn id="76" fill="hold">
                            <p:stCondLst>
                              <p:cond delay="6500"/>
                            </p:stCondLst>
                            <p:childTnLst>
                              <p:par>
                                <p:cTn id="77" presetID="9" presetClass="entr" presetSubtype="0" fill="hold" grpId="0" nodeType="afterEffect">
                                  <p:stCondLst>
                                    <p:cond delay="500"/>
                                  </p:stCondLst>
                                  <p:childTnLst>
                                    <p:set>
                                      <p:cBhvr>
                                        <p:cTn id="78" dur="1" fill="hold">
                                          <p:stCondLst>
                                            <p:cond delay="0"/>
                                          </p:stCondLst>
                                        </p:cTn>
                                        <p:tgtEl>
                                          <p:spTgt spid="34"/>
                                        </p:tgtEl>
                                        <p:attrNameLst>
                                          <p:attrName>style.visibility</p:attrName>
                                        </p:attrNameLst>
                                      </p:cBhvr>
                                      <p:to>
                                        <p:strVal val="visible"/>
                                      </p:to>
                                    </p:set>
                                    <p:animEffect transition="in" filter="dissolve">
                                      <p:cBhvr>
                                        <p:cTn id="79" dur="500"/>
                                        <p:tgtEl>
                                          <p:spTgt spid="34"/>
                                        </p:tgtEl>
                                      </p:cBhvr>
                                    </p:animEffect>
                                  </p:childTnLst>
                                </p:cTn>
                              </p:par>
                            </p:childTnLst>
                          </p:cTn>
                        </p:par>
                        <p:par>
                          <p:cTn id="80" fill="hold">
                            <p:stCondLst>
                              <p:cond delay="7500"/>
                            </p:stCondLst>
                            <p:childTnLst>
                              <p:par>
                                <p:cTn id="81" presetID="9" presetClass="entr" presetSubtype="0" fill="hold" grpId="0" nodeType="afterEffect">
                                  <p:stCondLst>
                                    <p:cond delay="500"/>
                                  </p:stCondLst>
                                  <p:childTnLst>
                                    <p:set>
                                      <p:cBhvr>
                                        <p:cTn id="82" dur="1" fill="hold">
                                          <p:stCondLst>
                                            <p:cond delay="0"/>
                                          </p:stCondLst>
                                        </p:cTn>
                                        <p:tgtEl>
                                          <p:spTgt spid="35"/>
                                        </p:tgtEl>
                                        <p:attrNameLst>
                                          <p:attrName>style.visibility</p:attrName>
                                        </p:attrNameLst>
                                      </p:cBhvr>
                                      <p:to>
                                        <p:strVal val="visible"/>
                                      </p:to>
                                    </p:set>
                                    <p:animEffect transition="in" filter="dissolve">
                                      <p:cBhvr>
                                        <p:cTn id="83" dur="500"/>
                                        <p:tgtEl>
                                          <p:spTgt spid="35"/>
                                        </p:tgtEl>
                                      </p:cBhvr>
                                    </p:animEffect>
                                  </p:childTnLst>
                                </p:cTn>
                              </p:par>
                            </p:childTnLst>
                          </p:cTn>
                        </p:par>
                        <p:par>
                          <p:cTn id="84" fill="hold">
                            <p:stCondLst>
                              <p:cond delay="8500"/>
                            </p:stCondLst>
                            <p:childTnLst>
                              <p:par>
                                <p:cTn id="85" presetID="9" presetClass="exit" presetSubtype="0" fill="hold" grpId="1" nodeType="afterEffect">
                                  <p:stCondLst>
                                    <p:cond delay="0"/>
                                  </p:stCondLst>
                                  <p:childTnLst>
                                    <p:animEffect transition="out" filter="dissolve">
                                      <p:cBhvr>
                                        <p:cTn id="86" dur="500"/>
                                        <p:tgtEl>
                                          <p:spTgt spid="33"/>
                                        </p:tgtEl>
                                      </p:cBhvr>
                                    </p:animEffect>
                                    <p:set>
                                      <p:cBhvr>
                                        <p:cTn id="87" dur="1" fill="hold">
                                          <p:stCondLst>
                                            <p:cond delay="499"/>
                                          </p:stCondLst>
                                        </p:cTn>
                                        <p:tgtEl>
                                          <p:spTgt spid="33"/>
                                        </p:tgtEl>
                                        <p:attrNameLst>
                                          <p:attrName>style.visibility</p:attrName>
                                        </p:attrNameLst>
                                      </p:cBhvr>
                                      <p:to>
                                        <p:strVal val="hidden"/>
                                      </p:to>
                                    </p:set>
                                  </p:childTnLst>
                                </p:cTn>
                              </p:par>
                              <p:par>
                                <p:cTn id="88" presetID="9" presetClass="exit" presetSubtype="0" fill="hold" grpId="1" nodeType="withEffect">
                                  <p:stCondLst>
                                    <p:cond delay="0"/>
                                  </p:stCondLst>
                                  <p:childTnLst>
                                    <p:animEffect transition="out" filter="dissolve">
                                      <p:cBhvr>
                                        <p:cTn id="89" dur="500"/>
                                        <p:tgtEl>
                                          <p:spTgt spid="34"/>
                                        </p:tgtEl>
                                      </p:cBhvr>
                                    </p:animEffect>
                                    <p:set>
                                      <p:cBhvr>
                                        <p:cTn id="90" dur="1" fill="hold">
                                          <p:stCondLst>
                                            <p:cond delay="499"/>
                                          </p:stCondLst>
                                        </p:cTn>
                                        <p:tgtEl>
                                          <p:spTgt spid="34"/>
                                        </p:tgtEl>
                                        <p:attrNameLst>
                                          <p:attrName>style.visibility</p:attrName>
                                        </p:attrNameLst>
                                      </p:cBhvr>
                                      <p:to>
                                        <p:strVal val="hidden"/>
                                      </p:to>
                                    </p:set>
                                  </p:childTnLst>
                                </p:cTn>
                              </p:par>
                              <p:par>
                                <p:cTn id="91" presetID="9" presetClass="exit" presetSubtype="0" fill="hold" grpId="1" nodeType="withEffect">
                                  <p:stCondLst>
                                    <p:cond delay="0"/>
                                  </p:stCondLst>
                                  <p:childTnLst>
                                    <p:animEffect transition="out" filter="dissolve">
                                      <p:cBhvr>
                                        <p:cTn id="92" dur="500"/>
                                        <p:tgtEl>
                                          <p:spTgt spid="35"/>
                                        </p:tgtEl>
                                      </p:cBhvr>
                                    </p:animEffect>
                                    <p:set>
                                      <p:cBhvr>
                                        <p:cTn id="93" dur="1" fill="hold">
                                          <p:stCondLst>
                                            <p:cond delay="499"/>
                                          </p:stCondLst>
                                        </p:cTn>
                                        <p:tgtEl>
                                          <p:spTgt spid="35"/>
                                        </p:tgtEl>
                                        <p:attrNameLst>
                                          <p:attrName>style.visibility</p:attrName>
                                        </p:attrNameLst>
                                      </p:cBhvr>
                                      <p:to>
                                        <p:strVal val="hidden"/>
                                      </p:to>
                                    </p:set>
                                  </p:childTnLst>
                                </p:cTn>
                              </p:par>
                            </p:childTnLst>
                          </p:cTn>
                        </p:par>
                        <p:par>
                          <p:cTn id="94" fill="hold">
                            <p:stCondLst>
                              <p:cond delay="9000"/>
                            </p:stCondLst>
                            <p:childTnLst>
                              <p:par>
                                <p:cTn id="95" presetID="9" presetClass="entr" presetSubtype="0" fill="hold" grpId="0" nodeType="afterEffect">
                                  <p:stCondLst>
                                    <p:cond delay="0"/>
                                  </p:stCondLst>
                                  <p:childTnLst>
                                    <p:set>
                                      <p:cBhvr>
                                        <p:cTn id="96" dur="1" fill="hold">
                                          <p:stCondLst>
                                            <p:cond delay="0"/>
                                          </p:stCondLst>
                                        </p:cTn>
                                        <p:tgtEl>
                                          <p:spTgt spid="36"/>
                                        </p:tgtEl>
                                        <p:attrNameLst>
                                          <p:attrName>style.visibility</p:attrName>
                                        </p:attrNameLst>
                                      </p:cBhvr>
                                      <p:to>
                                        <p:strVal val="visible"/>
                                      </p:to>
                                    </p:set>
                                    <p:animEffect transition="in" filter="dissolve">
                                      <p:cBhvr>
                                        <p:cTn id="97" dur="500"/>
                                        <p:tgtEl>
                                          <p:spTgt spid="36"/>
                                        </p:tgtEl>
                                      </p:cBhvr>
                                    </p:animEffect>
                                  </p:childTnLst>
                                </p:cTn>
                              </p:par>
                            </p:childTnLst>
                          </p:cTn>
                        </p:par>
                        <p:par>
                          <p:cTn id="98" fill="hold">
                            <p:stCondLst>
                              <p:cond delay="9500"/>
                            </p:stCondLst>
                            <p:childTnLst>
                              <p:par>
                                <p:cTn id="99" presetID="9" presetClass="entr" presetSubtype="0" fill="hold" grpId="0" nodeType="afterEffect">
                                  <p:stCondLst>
                                    <p:cond delay="500"/>
                                  </p:stCondLst>
                                  <p:childTnLst>
                                    <p:set>
                                      <p:cBhvr>
                                        <p:cTn id="100" dur="1" fill="hold">
                                          <p:stCondLst>
                                            <p:cond delay="0"/>
                                          </p:stCondLst>
                                        </p:cTn>
                                        <p:tgtEl>
                                          <p:spTgt spid="37"/>
                                        </p:tgtEl>
                                        <p:attrNameLst>
                                          <p:attrName>style.visibility</p:attrName>
                                        </p:attrNameLst>
                                      </p:cBhvr>
                                      <p:to>
                                        <p:strVal val="visible"/>
                                      </p:to>
                                    </p:set>
                                    <p:animEffect transition="in" filter="dissolve">
                                      <p:cBhvr>
                                        <p:cTn id="101" dur="500"/>
                                        <p:tgtEl>
                                          <p:spTgt spid="37"/>
                                        </p:tgtEl>
                                      </p:cBhvr>
                                    </p:animEffect>
                                  </p:childTnLst>
                                </p:cTn>
                              </p:par>
                            </p:childTnLst>
                          </p:cTn>
                        </p:par>
                        <p:par>
                          <p:cTn id="102" fill="hold">
                            <p:stCondLst>
                              <p:cond delay="10500"/>
                            </p:stCondLst>
                            <p:childTnLst>
                              <p:par>
                                <p:cTn id="103" presetID="9" presetClass="entr" presetSubtype="0" fill="hold" grpId="0" nodeType="afterEffect">
                                  <p:stCondLst>
                                    <p:cond delay="500"/>
                                  </p:stCondLst>
                                  <p:childTnLst>
                                    <p:set>
                                      <p:cBhvr>
                                        <p:cTn id="104" dur="1" fill="hold">
                                          <p:stCondLst>
                                            <p:cond delay="0"/>
                                          </p:stCondLst>
                                        </p:cTn>
                                        <p:tgtEl>
                                          <p:spTgt spid="38"/>
                                        </p:tgtEl>
                                        <p:attrNameLst>
                                          <p:attrName>style.visibility</p:attrName>
                                        </p:attrNameLst>
                                      </p:cBhvr>
                                      <p:to>
                                        <p:strVal val="visible"/>
                                      </p:to>
                                    </p:set>
                                    <p:animEffect transition="in" filter="dissolve">
                                      <p:cBhvr>
                                        <p:cTn id="105" dur="500"/>
                                        <p:tgtEl>
                                          <p:spTgt spid="38"/>
                                        </p:tgtEl>
                                      </p:cBhvr>
                                    </p:animEffect>
                                  </p:childTnLst>
                                </p:cTn>
                              </p:par>
                            </p:childTnLst>
                          </p:cTn>
                        </p:par>
                        <p:par>
                          <p:cTn id="106" fill="hold">
                            <p:stCondLst>
                              <p:cond delay="11500"/>
                            </p:stCondLst>
                            <p:childTnLst>
                              <p:par>
                                <p:cTn id="107" presetID="9" presetClass="exit" presetSubtype="0" fill="hold" grpId="1" nodeType="afterEffect">
                                  <p:stCondLst>
                                    <p:cond delay="0"/>
                                  </p:stCondLst>
                                  <p:childTnLst>
                                    <p:animEffect transition="out" filter="dissolve">
                                      <p:cBhvr>
                                        <p:cTn id="108" dur="500"/>
                                        <p:tgtEl>
                                          <p:spTgt spid="36"/>
                                        </p:tgtEl>
                                      </p:cBhvr>
                                    </p:animEffect>
                                    <p:set>
                                      <p:cBhvr>
                                        <p:cTn id="109" dur="1" fill="hold">
                                          <p:stCondLst>
                                            <p:cond delay="499"/>
                                          </p:stCondLst>
                                        </p:cTn>
                                        <p:tgtEl>
                                          <p:spTgt spid="36"/>
                                        </p:tgtEl>
                                        <p:attrNameLst>
                                          <p:attrName>style.visibility</p:attrName>
                                        </p:attrNameLst>
                                      </p:cBhvr>
                                      <p:to>
                                        <p:strVal val="hidden"/>
                                      </p:to>
                                    </p:set>
                                  </p:childTnLst>
                                </p:cTn>
                              </p:par>
                              <p:par>
                                <p:cTn id="110" presetID="9" presetClass="exit" presetSubtype="0" fill="hold" grpId="1" nodeType="withEffect">
                                  <p:stCondLst>
                                    <p:cond delay="0"/>
                                  </p:stCondLst>
                                  <p:childTnLst>
                                    <p:animEffect transition="out" filter="dissolve">
                                      <p:cBhvr>
                                        <p:cTn id="111" dur="500"/>
                                        <p:tgtEl>
                                          <p:spTgt spid="37"/>
                                        </p:tgtEl>
                                      </p:cBhvr>
                                    </p:animEffect>
                                    <p:set>
                                      <p:cBhvr>
                                        <p:cTn id="112" dur="1" fill="hold">
                                          <p:stCondLst>
                                            <p:cond delay="499"/>
                                          </p:stCondLst>
                                        </p:cTn>
                                        <p:tgtEl>
                                          <p:spTgt spid="37"/>
                                        </p:tgtEl>
                                        <p:attrNameLst>
                                          <p:attrName>style.visibility</p:attrName>
                                        </p:attrNameLst>
                                      </p:cBhvr>
                                      <p:to>
                                        <p:strVal val="hidden"/>
                                      </p:to>
                                    </p:set>
                                  </p:childTnLst>
                                </p:cTn>
                              </p:par>
                              <p:par>
                                <p:cTn id="113" presetID="9" presetClass="exit" presetSubtype="0" fill="hold" grpId="1" nodeType="withEffect">
                                  <p:stCondLst>
                                    <p:cond delay="0"/>
                                  </p:stCondLst>
                                  <p:childTnLst>
                                    <p:animEffect transition="out" filter="dissolve">
                                      <p:cBhvr>
                                        <p:cTn id="114" dur="500"/>
                                        <p:tgtEl>
                                          <p:spTgt spid="38"/>
                                        </p:tgtEl>
                                      </p:cBhvr>
                                    </p:animEffect>
                                    <p:set>
                                      <p:cBhvr>
                                        <p:cTn id="115" dur="1" fill="hold">
                                          <p:stCondLst>
                                            <p:cond delay="499"/>
                                          </p:stCondLst>
                                        </p:cTn>
                                        <p:tgtEl>
                                          <p:spTgt spid="38"/>
                                        </p:tgtEl>
                                        <p:attrNameLst>
                                          <p:attrName>style.visibility</p:attrName>
                                        </p:attrNameLst>
                                      </p:cBhvr>
                                      <p:to>
                                        <p:strVal val="hidden"/>
                                      </p:to>
                                    </p:set>
                                  </p:childTnLst>
                                </p:cTn>
                              </p:par>
                            </p:childTnLst>
                          </p:cTn>
                        </p:par>
                        <p:par>
                          <p:cTn id="116" fill="hold">
                            <p:stCondLst>
                              <p:cond delay="12000"/>
                            </p:stCondLst>
                            <p:childTnLst>
                              <p:par>
                                <p:cTn id="117" presetID="9" presetClass="entr" presetSubtype="0" fill="hold" grpId="0" nodeType="afterEffect">
                                  <p:stCondLst>
                                    <p:cond delay="0"/>
                                  </p:stCondLst>
                                  <p:childTnLst>
                                    <p:set>
                                      <p:cBhvr>
                                        <p:cTn id="118" dur="1" fill="hold">
                                          <p:stCondLst>
                                            <p:cond delay="0"/>
                                          </p:stCondLst>
                                        </p:cTn>
                                        <p:tgtEl>
                                          <p:spTgt spid="39"/>
                                        </p:tgtEl>
                                        <p:attrNameLst>
                                          <p:attrName>style.visibility</p:attrName>
                                        </p:attrNameLst>
                                      </p:cBhvr>
                                      <p:to>
                                        <p:strVal val="visible"/>
                                      </p:to>
                                    </p:set>
                                    <p:animEffect transition="in" filter="dissolve">
                                      <p:cBhvr>
                                        <p:cTn id="119" dur="500"/>
                                        <p:tgtEl>
                                          <p:spTgt spid="39"/>
                                        </p:tgtEl>
                                      </p:cBhvr>
                                    </p:animEffect>
                                  </p:childTnLst>
                                </p:cTn>
                              </p:par>
                            </p:childTnLst>
                          </p:cTn>
                        </p:par>
                        <p:par>
                          <p:cTn id="120" fill="hold">
                            <p:stCondLst>
                              <p:cond delay="12500"/>
                            </p:stCondLst>
                            <p:childTnLst>
                              <p:par>
                                <p:cTn id="121" presetID="9" presetClass="entr" presetSubtype="0" fill="hold" grpId="0" nodeType="afterEffect">
                                  <p:stCondLst>
                                    <p:cond delay="500"/>
                                  </p:stCondLst>
                                  <p:childTnLst>
                                    <p:set>
                                      <p:cBhvr>
                                        <p:cTn id="122" dur="1" fill="hold">
                                          <p:stCondLst>
                                            <p:cond delay="0"/>
                                          </p:stCondLst>
                                        </p:cTn>
                                        <p:tgtEl>
                                          <p:spTgt spid="40"/>
                                        </p:tgtEl>
                                        <p:attrNameLst>
                                          <p:attrName>style.visibility</p:attrName>
                                        </p:attrNameLst>
                                      </p:cBhvr>
                                      <p:to>
                                        <p:strVal val="visible"/>
                                      </p:to>
                                    </p:set>
                                    <p:animEffect transition="in" filter="dissolve">
                                      <p:cBhvr>
                                        <p:cTn id="123" dur="500"/>
                                        <p:tgtEl>
                                          <p:spTgt spid="40"/>
                                        </p:tgtEl>
                                      </p:cBhvr>
                                    </p:animEffect>
                                  </p:childTnLst>
                                </p:cTn>
                              </p:par>
                            </p:childTnLst>
                          </p:cTn>
                        </p:par>
                        <p:par>
                          <p:cTn id="124" fill="hold">
                            <p:stCondLst>
                              <p:cond delay="13500"/>
                            </p:stCondLst>
                            <p:childTnLst>
                              <p:par>
                                <p:cTn id="125" presetID="9" presetClass="entr" presetSubtype="0" fill="hold" grpId="0" nodeType="afterEffect">
                                  <p:stCondLst>
                                    <p:cond delay="500"/>
                                  </p:stCondLst>
                                  <p:childTnLst>
                                    <p:set>
                                      <p:cBhvr>
                                        <p:cTn id="126" dur="1" fill="hold">
                                          <p:stCondLst>
                                            <p:cond delay="0"/>
                                          </p:stCondLst>
                                        </p:cTn>
                                        <p:tgtEl>
                                          <p:spTgt spid="41"/>
                                        </p:tgtEl>
                                        <p:attrNameLst>
                                          <p:attrName>style.visibility</p:attrName>
                                        </p:attrNameLst>
                                      </p:cBhvr>
                                      <p:to>
                                        <p:strVal val="visible"/>
                                      </p:to>
                                    </p:set>
                                    <p:animEffect transition="in" filter="dissolve">
                                      <p:cBhvr>
                                        <p:cTn id="127" dur="500"/>
                                        <p:tgtEl>
                                          <p:spTgt spid="41"/>
                                        </p:tgtEl>
                                      </p:cBhvr>
                                    </p:animEffect>
                                  </p:childTnLst>
                                </p:cTn>
                              </p:par>
                            </p:childTnLst>
                          </p:cTn>
                        </p:par>
                        <p:par>
                          <p:cTn id="128" fill="hold">
                            <p:stCondLst>
                              <p:cond delay="14500"/>
                            </p:stCondLst>
                            <p:childTnLst>
                              <p:par>
                                <p:cTn id="129" presetID="9" presetClass="exit" presetSubtype="0" fill="hold" grpId="1" nodeType="afterEffect">
                                  <p:stCondLst>
                                    <p:cond delay="0"/>
                                  </p:stCondLst>
                                  <p:childTnLst>
                                    <p:animEffect transition="out" filter="dissolve">
                                      <p:cBhvr>
                                        <p:cTn id="130" dur="500"/>
                                        <p:tgtEl>
                                          <p:spTgt spid="39"/>
                                        </p:tgtEl>
                                      </p:cBhvr>
                                    </p:animEffect>
                                    <p:set>
                                      <p:cBhvr>
                                        <p:cTn id="131" dur="1" fill="hold">
                                          <p:stCondLst>
                                            <p:cond delay="499"/>
                                          </p:stCondLst>
                                        </p:cTn>
                                        <p:tgtEl>
                                          <p:spTgt spid="39"/>
                                        </p:tgtEl>
                                        <p:attrNameLst>
                                          <p:attrName>style.visibility</p:attrName>
                                        </p:attrNameLst>
                                      </p:cBhvr>
                                      <p:to>
                                        <p:strVal val="hidden"/>
                                      </p:to>
                                    </p:set>
                                  </p:childTnLst>
                                </p:cTn>
                              </p:par>
                              <p:par>
                                <p:cTn id="132" presetID="9" presetClass="exit" presetSubtype="0" fill="hold" grpId="1" nodeType="withEffect">
                                  <p:stCondLst>
                                    <p:cond delay="0"/>
                                  </p:stCondLst>
                                  <p:childTnLst>
                                    <p:animEffect transition="out" filter="dissolve">
                                      <p:cBhvr>
                                        <p:cTn id="133" dur="500"/>
                                        <p:tgtEl>
                                          <p:spTgt spid="40"/>
                                        </p:tgtEl>
                                      </p:cBhvr>
                                    </p:animEffect>
                                    <p:set>
                                      <p:cBhvr>
                                        <p:cTn id="134" dur="1" fill="hold">
                                          <p:stCondLst>
                                            <p:cond delay="499"/>
                                          </p:stCondLst>
                                        </p:cTn>
                                        <p:tgtEl>
                                          <p:spTgt spid="40"/>
                                        </p:tgtEl>
                                        <p:attrNameLst>
                                          <p:attrName>style.visibility</p:attrName>
                                        </p:attrNameLst>
                                      </p:cBhvr>
                                      <p:to>
                                        <p:strVal val="hidden"/>
                                      </p:to>
                                    </p:set>
                                  </p:childTnLst>
                                </p:cTn>
                              </p:par>
                              <p:par>
                                <p:cTn id="135" presetID="9" presetClass="exit" presetSubtype="0" fill="hold" grpId="1" nodeType="withEffect">
                                  <p:stCondLst>
                                    <p:cond delay="0"/>
                                  </p:stCondLst>
                                  <p:childTnLst>
                                    <p:animEffect transition="out" filter="dissolve">
                                      <p:cBhvr>
                                        <p:cTn id="136" dur="500"/>
                                        <p:tgtEl>
                                          <p:spTgt spid="41"/>
                                        </p:tgtEl>
                                      </p:cBhvr>
                                    </p:animEffect>
                                    <p:set>
                                      <p:cBhvr>
                                        <p:cTn id="137" dur="1" fill="hold">
                                          <p:stCondLst>
                                            <p:cond delay="499"/>
                                          </p:stCondLst>
                                        </p:cTn>
                                        <p:tgtEl>
                                          <p:spTgt spid="4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1" animBg="1"/>
      <p:bldP spid="18" grpId="0" animBg="1"/>
      <p:bldP spid="21" grpId="0" animBg="1"/>
      <p:bldP spid="28" grpId="0" animBg="1"/>
      <p:bldP spid="27" grpId="0" animBg="1"/>
      <p:bldP spid="29" grpId="0" animBg="1"/>
      <p:bldP spid="29" grpId="1" animBg="1"/>
      <p:bldP spid="30" grpId="0" animBg="1"/>
      <p:bldP spid="30" grpId="1" animBg="1"/>
      <p:bldP spid="31" grpId="0" animBg="1"/>
      <p:bldP spid="31" grpId="1" animBg="1"/>
      <p:bldP spid="25" grpId="0" animBg="1"/>
      <p:bldP spid="25" grpId="1" animBg="1"/>
      <p:bldP spid="26" grpId="0" animBg="1"/>
      <p:bldP spid="26" grpId="1" animBg="1"/>
      <p:bldP spid="32" grpId="0" animBg="1"/>
      <p:bldP spid="32" grpId="1" animBg="1"/>
      <p:bldP spid="33" grpId="0" animBg="1"/>
      <p:bldP spid="33" grpId="1" animBg="1"/>
      <p:bldP spid="34" grpId="0" animBg="1"/>
      <p:bldP spid="34" grpId="1" animBg="1"/>
      <p:bldP spid="35" grpId="0" animBg="1"/>
      <p:bldP spid="35" grpId="1" animBg="1"/>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animBg="1"/>
      <p:bldP spid="41" grpId="1" animBg="1"/>
      <p:bldP spid="22" grpId="0" animBg="1"/>
      <p:bldP spid="46"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4124206"/>
          </a:xfrm>
        </p:spPr>
        <p:txBody>
          <a:bodyPr/>
          <a:lstStyle/>
          <a:p>
            <a:r>
              <a:rPr lang="en-US" dirty="0" smtClean="0"/>
              <a:t>Categorize</a:t>
            </a:r>
          </a:p>
          <a:p>
            <a:pPr lvl="1"/>
            <a:r>
              <a:rPr lang="en-US" dirty="0" smtClean="0"/>
              <a:t>audit, findability, hidden</a:t>
            </a:r>
          </a:p>
          <a:p>
            <a:r>
              <a:rPr lang="en-US" dirty="0" smtClean="0"/>
              <a:t>Quantify</a:t>
            </a:r>
          </a:p>
          <a:p>
            <a:pPr lvl="1"/>
            <a:r>
              <a:rPr lang="en-US" dirty="0" smtClean="0"/>
              <a:t>what is cost if risk becomes reality?</a:t>
            </a:r>
          </a:p>
          <a:p>
            <a:r>
              <a:rPr lang="en-US" dirty="0" smtClean="0"/>
              <a:t>Resources</a:t>
            </a:r>
          </a:p>
          <a:p>
            <a:pPr lvl="1"/>
            <a:r>
              <a:rPr lang="en-US" dirty="0" smtClean="0"/>
              <a:t>existing research</a:t>
            </a:r>
          </a:p>
          <a:p>
            <a:pPr lvl="1"/>
            <a:r>
              <a:rPr lang="en-US" dirty="0" smtClean="0"/>
              <a:t>in-house analysis</a:t>
            </a:r>
          </a:p>
          <a:p>
            <a:pPr lvl="1"/>
            <a:r>
              <a:rPr lang="en-US" dirty="0" smtClean="0"/>
              <a:t>survey and interview users</a:t>
            </a:r>
          </a:p>
        </p:txBody>
      </p:sp>
      <p:sp>
        <p:nvSpPr>
          <p:cNvPr id="3" name="Title 2"/>
          <p:cNvSpPr>
            <a:spLocks noGrp="1"/>
          </p:cNvSpPr>
          <p:nvPr>
            <p:ph type="title"/>
          </p:nvPr>
        </p:nvSpPr>
        <p:spPr/>
        <p:txBody>
          <a:bodyPr/>
          <a:lstStyle/>
          <a:p>
            <a:r>
              <a:rPr lang="en-US" dirty="0" smtClean="0"/>
              <a:t>Identify risks</a:t>
            </a:r>
            <a:endParaRPr lang="en-US" dirty="0"/>
          </a:p>
        </p:txBody>
      </p:sp>
      <p:sp>
        <p:nvSpPr>
          <p:cNvPr id="4" name="Rectangle 3"/>
          <p:cNvSpPr/>
          <p:nvPr/>
        </p:nvSpPr>
        <p:spPr bwMode="auto">
          <a:xfrm>
            <a:off x="11704639" y="312736"/>
            <a:ext cx="146208" cy="353770"/>
          </a:xfrm>
          <a:prstGeom prst="rect">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Isosceles Triangle 4"/>
          <p:cNvSpPr/>
          <p:nvPr/>
        </p:nvSpPr>
        <p:spPr bwMode="auto">
          <a:xfrm>
            <a:off x="10561639" y="312735"/>
            <a:ext cx="1600200" cy="429970"/>
          </a:xfrm>
          <a:prstGeom prst="triangle">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10561639" y="780979"/>
            <a:ext cx="1600200" cy="142559"/>
          </a:xfrm>
          <a:prstGeom prst="rect">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10561639" y="961181"/>
            <a:ext cx="1600200" cy="142559"/>
          </a:xfrm>
          <a:prstGeom prst="rect">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10561639" y="1143123"/>
            <a:ext cx="1600200" cy="142559"/>
          </a:xfrm>
          <a:prstGeom prst="rect">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10561639" y="1324219"/>
            <a:ext cx="1600200" cy="142559"/>
          </a:xfrm>
          <a:prstGeom prst="rect">
            <a:avLst/>
          </a:prstGeom>
          <a:solidFill>
            <a:schemeClr val="accent3"/>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22300" b="8450"/>
          <a:stretch/>
        </p:blipFill>
        <p:spPr>
          <a:xfrm flipH="1">
            <a:off x="8978789" y="1897063"/>
            <a:ext cx="3457686" cy="3192613"/>
          </a:xfrm>
          <a:prstGeom prst="rect">
            <a:avLst/>
          </a:prstGeom>
        </p:spPr>
      </p:pic>
    </p:spTree>
    <p:extLst>
      <p:ext uri="{BB962C8B-B14F-4D97-AF65-F5344CB8AC3E}">
        <p14:creationId xmlns:p14="http://schemas.microsoft.com/office/powerpoint/2010/main" val="14144831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Effect transition="in" filter="fade">
                                      <p:cBhvr>
                                        <p:cTn id="15" dur="500"/>
                                        <p:tgtEl>
                                          <p:spTgt spid="2">
                                            <p:txEl>
                                              <p:pRg st="2" end="2"/>
                                            </p:tx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2">
                                            <p:txEl>
                                              <p:pRg st="3" end="3"/>
                                            </p:txEl>
                                          </p:spTgt>
                                        </p:tgtEl>
                                        <p:attrNameLst>
                                          <p:attrName>style.visibility</p:attrName>
                                        </p:attrNameLst>
                                      </p:cBhvr>
                                      <p:to>
                                        <p:strVal val="visible"/>
                                      </p:to>
                                    </p:set>
                                    <p:animEffect transition="in" filter="fade">
                                      <p:cBhvr>
                                        <p:cTn id="18" dur="500"/>
                                        <p:tgtEl>
                                          <p:spTgt spid="2">
                                            <p:txEl>
                                              <p:pRg st="3" end="3"/>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2"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1+#ppt_w/2"/>
                                          </p:val>
                                        </p:tav>
                                        <p:tav tm="100000">
                                          <p:val>
                                            <p:strVal val="#ppt_x"/>
                                          </p:val>
                                        </p:tav>
                                      </p:tavLst>
                                    </p:anim>
                                    <p:anim calcmode="lin" valueType="num">
                                      <p:cBhvr additive="base">
                                        <p:cTn id="24"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2">
                                            <p:txEl>
                                              <p:pRg st="4" end="4"/>
                                            </p:txEl>
                                          </p:spTgt>
                                        </p:tgtEl>
                                        <p:attrNameLst>
                                          <p:attrName>style.visibility</p:attrName>
                                        </p:attrNameLst>
                                      </p:cBhvr>
                                      <p:to>
                                        <p:strVal val="visible"/>
                                      </p:to>
                                    </p:set>
                                    <p:animEffect transition="in" filter="fade">
                                      <p:cBhvr>
                                        <p:cTn id="29" dur="500"/>
                                        <p:tgtEl>
                                          <p:spTgt spid="2">
                                            <p:txEl>
                                              <p:pRg st="4" end="4"/>
                                            </p:txEl>
                                          </p:spTgt>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fade">
                                      <p:cBhvr>
                                        <p:cTn id="35" dur="500"/>
                                        <p:tgtEl>
                                          <p:spTgt spid="2">
                                            <p:txEl>
                                              <p:pRg st="6" end="6"/>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
                                            <p:txEl>
                                              <p:pRg st="7" end="7"/>
                                            </p:txEl>
                                          </p:spTgt>
                                        </p:tgtEl>
                                        <p:attrNameLst>
                                          <p:attrName>style.visibility</p:attrName>
                                        </p:attrNameLst>
                                      </p:cBhvr>
                                      <p:to>
                                        <p:strVal val="visible"/>
                                      </p:to>
                                    </p:set>
                                    <p:animEffect transition="in" filter="fade">
                                      <p:cBhvr>
                                        <p:cTn id="38" dur="5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p:cNvPicPr>
            <a:picLocks noChangeAspect="1"/>
          </p:cNvPicPr>
          <p:nvPr/>
        </p:nvPicPr>
        <p:blipFill rotWithShape="1">
          <a:blip r:embed="rId3">
            <a:extLst>
              <a:ext uri="{28A0092B-C50C-407E-A947-70E740481C1C}">
                <a14:useLocalDpi xmlns:a14="http://schemas.microsoft.com/office/drawing/2010/main" val="0"/>
              </a:ext>
            </a:extLst>
          </a:blip>
          <a:srcRect t="22300" b="8450"/>
          <a:stretch/>
        </p:blipFill>
        <p:spPr>
          <a:xfrm flipH="1">
            <a:off x="8978789" y="1897063"/>
            <a:ext cx="3457686" cy="3192613"/>
          </a:xfrm>
          <a:prstGeom prst="rect">
            <a:avLst/>
          </a:prstGeom>
        </p:spPr>
      </p:pic>
      <p:sp>
        <p:nvSpPr>
          <p:cNvPr id="2" name="Text Placeholder 1"/>
          <p:cNvSpPr>
            <a:spLocks noGrp="1"/>
          </p:cNvSpPr>
          <p:nvPr>
            <p:ph type="body" sz="quarter" idx="10"/>
          </p:nvPr>
        </p:nvSpPr>
        <p:spPr>
          <a:xfrm>
            <a:off x="274638" y="1212850"/>
            <a:ext cx="11887200" cy="5084469"/>
          </a:xfrm>
        </p:spPr>
        <p:txBody>
          <a:bodyPr/>
          <a:lstStyle/>
          <a:p>
            <a:r>
              <a:rPr lang="en-US" dirty="0" smtClean="0"/>
              <a:t>Find opportunities</a:t>
            </a:r>
          </a:p>
          <a:p>
            <a:pPr lvl="1"/>
            <a:r>
              <a:rPr lang="en-US" dirty="0" smtClean="0"/>
              <a:t>Ideation</a:t>
            </a:r>
          </a:p>
          <a:p>
            <a:pPr lvl="1"/>
            <a:r>
              <a:rPr lang="en-US" dirty="0" smtClean="0"/>
              <a:t>Revenue</a:t>
            </a:r>
          </a:p>
          <a:p>
            <a:pPr lvl="1"/>
            <a:r>
              <a:rPr lang="en-US" dirty="0" smtClean="0"/>
              <a:t>Quicker time to market</a:t>
            </a:r>
          </a:p>
          <a:p>
            <a:r>
              <a:rPr lang="en-US" dirty="0" smtClean="0"/>
              <a:t>Quantify</a:t>
            </a:r>
          </a:p>
          <a:p>
            <a:pPr lvl="1"/>
            <a:r>
              <a:rPr lang="en-US" dirty="0" smtClean="0"/>
              <a:t>real numbers</a:t>
            </a:r>
            <a:endParaRPr lang="en-US" dirty="0"/>
          </a:p>
          <a:p>
            <a:r>
              <a:rPr lang="en-US" dirty="0" smtClean="0"/>
              <a:t>Sometimes these are just your risks phrased differently</a:t>
            </a:r>
          </a:p>
          <a:p>
            <a:pPr lvl="1"/>
            <a:r>
              <a:rPr lang="en-US" dirty="0" smtClean="0"/>
              <a:t>Risk = cannot visualize data</a:t>
            </a:r>
          </a:p>
          <a:p>
            <a:pPr lvl="1"/>
            <a:r>
              <a:rPr lang="en-US" dirty="0" smtClean="0"/>
              <a:t>Opportunity = ability to visualize data</a:t>
            </a:r>
          </a:p>
        </p:txBody>
      </p:sp>
      <p:sp>
        <p:nvSpPr>
          <p:cNvPr id="3" name="Title 2"/>
          <p:cNvSpPr>
            <a:spLocks noGrp="1"/>
          </p:cNvSpPr>
          <p:nvPr>
            <p:ph type="title"/>
          </p:nvPr>
        </p:nvSpPr>
        <p:spPr/>
        <p:txBody>
          <a:bodyPr/>
          <a:lstStyle/>
          <a:p>
            <a:r>
              <a:rPr lang="en-US" dirty="0" smtClean="0"/>
              <a:t>Identify opportunities</a:t>
            </a:r>
            <a:endParaRPr lang="en-US" dirty="0"/>
          </a:p>
        </p:txBody>
      </p:sp>
      <p:sp>
        <p:nvSpPr>
          <p:cNvPr id="4" name="Rectangle 3"/>
          <p:cNvSpPr/>
          <p:nvPr/>
        </p:nvSpPr>
        <p:spPr bwMode="auto">
          <a:xfrm>
            <a:off x="11704639" y="312736"/>
            <a:ext cx="146208" cy="353770"/>
          </a:xfrm>
          <a:prstGeom prst="rect">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Isosceles Triangle 4"/>
          <p:cNvSpPr/>
          <p:nvPr/>
        </p:nvSpPr>
        <p:spPr bwMode="auto">
          <a:xfrm>
            <a:off x="10561639" y="312735"/>
            <a:ext cx="1600200" cy="429970"/>
          </a:xfrm>
          <a:prstGeom prst="triangle">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10561639" y="780979"/>
            <a:ext cx="1600200" cy="142559"/>
          </a:xfrm>
          <a:prstGeom prst="rect">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10561639" y="961181"/>
            <a:ext cx="1600200" cy="142559"/>
          </a:xfrm>
          <a:prstGeom prst="rect">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10561639" y="1143123"/>
            <a:ext cx="1600200" cy="142559"/>
          </a:xfrm>
          <a:prstGeom prst="rect">
            <a:avLst/>
          </a:prstGeom>
          <a:solidFill>
            <a:schemeClr val="accent3"/>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10561639" y="1324219"/>
            <a:ext cx="1600200" cy="142559"/>
          </a:xfrm>
          <a:prstGeom prst="rect">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5995580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xEl>
                                              <p:pRg st="1" end="1"/>
                                            </p:txEl>
                                          </p:spTgt>
                                        </p:tgtEl>
                                        <p:attrNameLst>
                                          <p:attrName>style.visibility</p:attrName>
                                        </p:attrNameLst>
                                      </p:cBhvr>
                                      <p:to>
                                        <p:strVal val="visible"/>
                                      </p:to>
                                    </p:set>
                                    <p:animEffect transition="in" filter="fade">
                                      <p:cBhvr>
                                        <p:cTn id="10" dur="500"/>
                                        <p:tgtEl>
                                          <p:spTgt spid="2">
                                            <p:txEl>
                                              <p:pRg st="1" end="1"/>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Effect transition="in" filter="fade">
                                      <p:cBhvr>
                                        <p:cTn id="13" dur="500"/>
                                        <p:tgtEl>
                                          <p:spTgt spid="2">
                                            <p:txEl>
                                              <p:pRg st="2" end="2"/>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fade">
                                      <p:cBhvr>
                                        <p:cTn id="16" dur="500"/>
                                        <p:tgtEl>
                                          <p:spTgt spid="2">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animEffect transition="in" filter="fade">
                                      <p:cBhvr>
                                        <p:cTn id="21" dur="500"/>
                                        <p:tgtEl>
                                          <p:spTgt spid="2">
                                            <p:txEl>
                                              <p:pRg st="4" end="4"/>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
                                            <p:txEl>
                                              <p:pRg st="5" end="5"/>
                                            </p:txEl>
                                          </p:spTgt>
                                        </p:tgtEl>
                                        <p:attrNameLst>
                                          <p:attrName>style.visibility</p:attrName>
                                        </p:attrNameLst>
                                      </p:cBhvr>
                                      <p:to>
                                        <p:strVal val="visible"/>
                                      </p:to>
                                    </p:set>
                                    <p:animEffect transition="in" filter="fade">
                                      <p:cBhvr>
                                        <p:cTn id="24" dur="500"/>
                                        <p:tgtEl>
                                          <p:spTgt spid="2">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2" fill="hold"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1+#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2">
                                            <p:txEl>
                                              <p:pRg st="6" end="6"/>
                                            </p:txEl>
                                          </p:spTgt>
                                        </p:tgtEl>
                                        <p:attrNameLst>
                                          <p:attrName>style.visibility</p:attrName>
                                        </p:attrNameLst>
                                      </p:cBhvr>
                                      <p:to>
                                        <p:strVal val="visible"/>
                                      </p:to>
                                    </p:set>
                                    <p:animEffect transition="in" filter="fade">
                                      <p:cBhvr>
                                        <p:cTn id="35" dur="500"/>
                                        <p:tgtEl>
                                          <p:spTgt spid="2">
                                            <p:txEl>
                                              <p:pRg st="6" end="6"/>
                                            </p:txEl>
                                          </p:spTgt>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
                                            <p:txEl>
                                              <p:pRg st="7" end="7"/>
                                            </p:txEl>
                                          </p:spTgt>
                                        </p:tgtEl>
                                        <p:attrNameLst>
                                          <p:attrName>style.visibility</p:attrName>
                                        </p:attrNameLst>
                                      </p:cBhvr>
                                      <p:to>
                                        <p:strVal val="visible"/>
                                      </p:to>
                                    </p:set>
                                    <p:animEffect transition="in" filter="fade">
                                      <p:cBhvr>
                                        <p:cTn id="38" dur="500"/>
                                        <p:tgtEl>
                                          <p:spTgt spid="2">
                                            <p:txEl>
                                              <p:pRg st="7" end="7"/>
                                            </p:txEl>
                                          </p:spTgt>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
                                            <p:txEl>
                                              <p:pRg st="8" end="8"/>
                                            </p:txEl>
                                          </p:spTgt>
                                        </p:tgtEl>
                                        <p:attrNameLst>
                                          <p:attrName>style.visibility</p:attrName>
                                        </p:attrNameLst>
                                      </p:cBhvr>
                                      <p:to>
                                        <p:strVal val="visible"/>
                                      </p:to>
                                    </p:set>
                                    <p:animEffect transition="in" filter="fade">
                                      <p:cBhvr>
                                        <p:cTn id="41" dur="5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3447098"/>
          </a:xfrm>
        </p:spPr>
        <p:txBody>
          <a:bodyPr/>
          <a:lstStyle/>
          <a:p>
            <a:r>
              <a:rPr lang="en-US" dirty="0" smtClean="0"/>
              <a:t>Get your options and costs ready</a:t>
            </a:r>
          </a:p>
          <a:p>
            <a:r>
              <a:rPr lang="en-US" dirty="0" smtClean="0"/>
              <a:t>Lean on your SharePoint gurus</a:t>
            </a:r>
          </a:p>
          <a:p>
            <a:r>
              <a:rPr lang="en-US" dirty="0" smtClean="0"/>
              <a:t>Get costs from product and service vendors</a:t>
            </a:r>
          </a:p>
          <a:p>
            <a:r>
              <a:rPr lang="en-US" dirty="0" smtClean="0"/>
              <a:t>Impact on operations</a:t>
            </a:r>
          </a:p>
          <a:p>
            <a:r>
              <a:rPr lang="en-US" dirty="0" smtClean="0"/>
              <a:t>Training?</a:t>
            </a:r>
            <a:endParaRPr lang="en-US" dirty="0"/>
          </a:p>
        </p:txBody>
      </p:sp>
      <p:sp>
        <p:nvSpPr>
          <p:cNvPr id="3" name="Title 2"/>
          <p:cNvSpPr>
            <a:spLocks noGrp="1"/>
          </p:cNvSpPr>
          <p:nvPr>
            <p:ph type="title"/>
          </p:nvPr>
        </p:nvSpPr>
        <p:spPr/>
        <p:txBody>
          <a:bodyPr/>
          <a:lstStyle/>
          <a:p>
            <a:r>
              <a:rPr lang="en-US" dirty="0" smtClean="0"/>
              <a:t>Determine Project Scope</a:t>
            </a:r>
            <a:endParaRPr lang="en-US" dirty="0"/>
          </a:p>
        </p:txBody>
      </p:sp>
      <p:sp>
        <p:nvSpPr>
          <p:cNvPr id="4" name="Rectangle 3"/>
          <p:cNvSpPr/>
          <p:nvPr/>
        </p:nvSpPr>
        <p:spPr bwMode="auto">
          <a:xfrm>
            <a:off x="11704639" y="312736"/>
            <a:ext cx="146208" cy="353770"/>
          </a:xfrm>
          <a:prstGeom prst="rect">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Isosceles Triangle 4"/>
          <p:cNvSpPr/>
          <p:nvPr/>
        </p:nvSpPr>
        <p:spPr bwMode="auto">
          <a:xfrm>
            <a:off x="10561639" y="312735"/>
            <a:ext cx="1600200" cy="429970"/>
          </a:xfrm>
          <a:prstGeom prst="triangle">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10561639" y="780979"/>
            <a:ext cx="1600200" cy="142559"/>
          </a:xfrm>
          <a:prstGeom prst="rect">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10561639" y="961181"/>
            <a:ext cx="1600200" cy="142559"/>
          </a:xfrm>
          <a:prstGeom prst="rect">
            <a:avLst/>
          </a:prstGeom>
          <a:solidFill>
            <a:schemeClr val="accent3"/>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10561639" y="1143123"/>
            <a:ext cx="1600200" cy="142559"/>
          </a:xfrm>
          <a:prstGeom prst="rect">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10561639" y="1324219"/>
            <a:ext cx="1600200" cy="142559"/>
          </a:xfrm>
          <a:prstGeom prst="rect">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5814264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p"/>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1"/>
            <a:ext cx="11887200" cy="5133713"/>
          </a:xfrm>
        </p:spPr>
        <p:txBody>
          <a:bodyPr/>
          <a:lstStyle/>
          <a:p>
            <a:r>
              <a:rPr lang="en-US" dirty="0" smtClean="0"/>
              <a:t>Build consensus on easy stuff</a:t>
            </a:r>
          </a:p>
          <a:p>
            <a:r>
              <a:rPr lang="en-US" dirty="0" smtClean="0"/>
              <a:t>Paint hypothetical (or real) scenarios</a:t>
            </a:r>
            <a:endParaRPr lang="en-US" dirty="0"/>
          </a:p>
          <a:p>
            <a:r>
              <a:rPr lang="en-US" dirty="0" smtClean="0"/>
              <a:t>Create scripts for different audiences</a:t>
            </a:r>
          </a:p>
          <a:p>
            <a:pPr lvl="1"/>
            <a:r>
              <a:rPr lang="en-US" dirty="0" smtClean="0"/>
              <a:t>CEO wants to hear about new opportunities, more potential</a:t>
            </a:r>
          </a:p>
          <a:p>
            <a:pPr lvl="1"/>
            <a:r>
              <a:rPr lang="en-US" dirty="0" smtClean="0"/>
              <a:t>CIO wants to hear about the bottom line</a:t>
            </a:r>
          </a:p>
          <a:p>
            <a:pPr lvl="1"/>
            <a:r>
              <a:rPr lang="en-US" dirty="0" smtClean="0"/>
              <a:t>Business wants to hear how their jobs will be easier</a:t>
            </a:r>
          </a:p>
          <a:p>
            <a:pPr lvl="1"/>
            <a:r>
              <a:rPr lang="en-US" dirty="0" smtClean="0"/>
              <a:t>IT wants to hear about TCO, ease of management, security</a:t>
            </a:r>
          </a:p>
          <a:p>
            <a:r>
              <a:rPr lang="en-US" dirty="0" smtClean="0"/>
              <a:t>Tie effort to specific business problems</a:t>
            </a:r>
          </a:p>
          <a:p>
            <a:pPr lvl="1"/>
            <a:r>
              <a:rPr lang="en-US" dirty="0"/>
              <a:t>J</a:t>
            </a:r>
            <a:r>
              <a:rPr lang="en-US" dirty="0" smtClean="0"/>
              <a:t>uxtapose cost of solution to cost of the risk (this is where the quantifying you did earlier is key)</a:t>
            </a:r>
          </a:p>
        </p:txBody>
      </p:sp>
      <p:sp>
        <p:nvSpPr>
          <p:cNvPr id="3" name="Title 2"/>
          <p:cNvSpPr>
            <a:spLocks noGrp="1"/>
          </p:cNvSpPr>
          <p:nvPr>
            <p:ph type="title"/>
          </p:nvPr>
        </p:nvSpPr>
        <p:spPr/>
        <p:txBody>
          <a:bodyPr/>
          <a:lstStyle/>
          <a:p>
            <a:r>
              <a:rPr lang="en-US" dirty="0" smtClean="0"/>
              <a:t>Build buy-in</a:t>
            </a:r>
            <a:endParaRPr lang="en-US" dirty="0"/>
          </a:p>
        </p:txBody>
      </p:sp>
      <p:sp>
        <p:nvSpPr>
          <p:cNvPr id="4" name="Rectangle 3"/>
          <p:cNvSpPr/>
          <p:nvPr/>
        </p:nvSpPr>
        <p:spPr bwMode="auto">
          <a:xfrm>
            <a:off x="11704639" y="312736"/>
            <a:ext cx="146208" cy="353770"/>
          </a:xfrm>
          <a:prstGeom prst="rect">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5" name="Isosceles Triangle 4"/>
          <p:cNvSpPr/>
          <p:nvPr/>
        </p:nvSpPr>
        <p:spPr bwMode="auto">
          <a:xfrm>
            <a:off x="10561639" y="312735"/>
            <a:ext cx="1600200" cy="429970"/>
          </a:xfrm>
          <a:prstGeom prst="triangle">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6" name="Rectangle 5"/>
          <p:cNvSpPr/>
          <p:nvPr/>
        </p:nvSpPr>
        <p:spPr bwMode="auto">
          <a:xfrm>
            <a:off x="10561639" y="780979"/>
            <a:ext cx="1600200" cy="142559"/>
          </a:xfrm>
          <a:prstGeom prst="rect">
            <a:avLst/>
          </a:prstGeom>
          <a:solidFill>
            <a:schemeClr val="accent3"/>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10561639" y="961181"/>
            <a:ext cx="1600200" cy="142559"/>
          </a:xfrm>
          <a:prstGeom prst="rect">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10561639" y="1143123"/>
            <a:ext cx="1600200" cy="142559"/>
          </a:xfrm>
          <a:prstGeom prst="rect">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10561639" y="1324219"/>
            <a:ext cx="1600200" cy="142559"/>
          </a:xfrm>
          <a:prstGeom prst="rect">
            <a:avLst/>
          </a:prstGeom>
          <a:solidFill>
            <a:schemeClr val="bg1"/>
          </a:solidFill>
          <a:ln w="28575">
            <a:solidFill>
              <a:schemeClr val="accent3"/>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3" rIns="0" bIns="46633" numCol="1" rtlCol="0" anchor="ctr" anchorCtr="0" compatLnSpc="1">
            <a:prstTxWarp prst="textNoShape">
              <a:avLst/>
            </a:prstTxWarp>
          </a:bodyPr>
          <a:lstStyle/>
          <a:p>
            <a:pPr algn="ctr" defTabSz="932381"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040397356"/>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57556"/>
            <a:ext cx="12436475" cy="7235767"/>
          </a:xfrm>
          <a:prstGeom prst="rect">
            <a:avLst/>
          </a:prstGeom>
        </p:spPr>
      </p:pic>
      <p:sp>
        <p:nvSpPr>
          <p:cNvPr id="7" name="Rectangle 6"/>
          <p:cNvSpPr/>
          <p:nvPr/>
        </p:nvSpPr>
        <p:spPr bwMode="auto">
          <a:xfrm>
            <a:off x="-30161" y="-93357"/>
            <a:ext cx="4343400" cy="1995925"/>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ts val="120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 name="Title 1"/>
          <p:cNvSpPr>
            <a:spLocks noGrp="1"/>
          </p:cNvSpPr>
          <p:nvPr>
            <p:ph type="title"/>
          </p:nvPr>
        </p:nvSpPr>
        <p:spPr>
          <a:xfrm>
            <a:off x="21022" y="302368"/>
            <a:ext cx="5791199" cy="1831975"/>
          </a:xfrm>
        </p:spPr>
        <p:txBody>
          <a:bodyPr/>
          <a:lstStyle/>
          <a:p>
            <a:r>
              <a:rPr lang="en-US" sz="6600" dirty="0"/>
              <a:t>Challenges</a:t>
            </a:r>
          </a:p>
        </p:txBody>
      </p:sp>
    </p:spTree>
    <p:extLst>
      <p:ext uri="{BB962C8B-B14F-4D97-AF65-F5344CB8AC3E}">
        <p14:creationId xmlns:p14="http://schemas.microsoft.com/office/powerpoint/2010/main" val="17639834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Conceptual, *not* technical</a:t>
            </a:r>
            <a:endParaRPr lang="en-US" dirty="0"/>
          </a:p>
        </p:txBody>
      </p:sp>
      <p:sp>
        <p:nvSpPr>
          <p:cNvPr id="5" name="Rectangle 4"/>
          <p:cNvSpPr/>
          <p:nvPr/>
        </p:nvSpPr>
        <p:spPr bwMode="auto">
          <a:xfrm>
            <a:off x="808524" y="1592263"/>
            <a:ext cx="3048000" cy="236344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Fear of impeding business</a:t>
            </a:r>
          </a:p>
          <a:p>
            <a:pPr defTabSz="932381" fontAlgn="base">
              <a:spcBef>
                <a:spcPct val="0"/>
              </a:spcBef>
              <a:spcAft>
                <a:spcPct val="0"/>
              </a:spcAft>
            </a:pPr>
            <a:endParaRPr lang="en-US" sz="28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6" name="Rectangle 5"/>
          <p:cNvSpPr/>
          <p:nvPr/>
        </p:nvSpPr>
        <p:spPr bwMode="auto">
          <a:xfrm>
            <a:off x="3932481" y="1592263"/>
            <a:ext cx="3048000" cy="236344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Fear of automation</a:t>
            </a:r>
          </a:p>
          <a:p>
            <a:pPr defTabSz="932381" fontAlgn="base">
              <a:spcBef>
                <a:spcPct val="0"/>
              </a:spcBef>
              <a:spcAft>
                <a:spcPct val="0"/>
              </a:spcAft>
            </a:pPr>
            <a:endParaRPr lang="en-US" sz="28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7" name="Rectangle 6"/>
          <p:cNvSpPr/>
          <p:nvPr/>
        </p:nvSpPr>
        <p:spPr bwMode="auto">
          <a:xfrm>
            <a:off x="7056438" y="1592263"/>
            <a:ext cx="3048000" cy="236344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Resistance from end-users</a:t>
            </a:r>
          </a:p>
        </p:txBody>
      </p:sp>
      <p:sp>
        <p:nvSpPr>
          <p:cNvPr id="8" name="Rectangle 7"/>
          <p:cNvSpPr/>
          <p:nvPr/>
        </p:nvSpPr>
        <p:spPr bwMode="auto">
          <a:xfrm>
            <a:off x="808524" y="4029414"/>
            <a:ext cx="3048000" cy="236344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Getting into the weeds</a:t>
            </a:r>
          </a:p>
          <a:p>
            <a:pPr defTabSz="932381" fontAlgn="base">
              <a:spcBef>
                <a:spcPct val="0"/>
              </a:spcBef>
              <a:spcAft>
                <a:spcPct val="0"/>
              </a:spcAft>
            </a:pPr>
            <a:endParaRPr lang="en-US" sz="28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9" name="Rectangle 8"/>
          <p:cNvSpPr/>
          <p:nvPr/>
        </p:nvSpPr>
        <p:spPr bwMode="auto">
          <a:xfrm>
            <a:off x="3932481" y="4029414"/>
            <a:ext cx="3048000" cy="236344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Failure to gain consensus</a:t>
            </a:r>
          </a:p>
          <a:p>
            <a:pPr defTabSz="932381" fontAlgn="base">
              <a:spcBef>
                <a:spcPct val="0"/>
              </a:spcBef>
              <a:spcAft>
                <a:spcPct val="0"/>
              </a:spcAft>
            </a:pPr>
            <a:endParaRPr lang="en-US" sz="28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0" name="Rectangle 9"/>
          <p:cNvSpPr/>
          <p:nvPr/>
        </p:nvSpPr>
        <p:spPr bwMode="auto">
          <a:xfrm>
            <a:off x="7056438" y="4029414"/>
            <a:ext cx="3048000" cy="236344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Understanding how to quantify risk</a:t>
            </a:r>
          </a:p>
          <a:p>
            <a:pPr defTabSz="932381" fontAlgn="base">
              <a:spcBef>
                <a:spcPct val="0"/>
              </a:spcBef>
              <a:spcAft>
                <a:spcPct val="0"/>
              </a:spcAft>
            </a:pPr>
            <a:endParaRPr lang="en-US" sz="2800"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15399667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355454"/>
            <a:ext cx="12466638" cy="9349979"/>
          </a:xfrm>
          <a:prstGeom prst="rect">
            <a:avLst/>
          </a:prstGeom>
        </p:spPr>
      </p:pic>
      <p:sp>
        <p:nvSpPr>
          <p:cNvPr id="5" name="Rectangle 4"/>
          <p:cNvSpPr/>
          <p:nvPr/>
        </p:nvSpPr>
        <p:spPr bwMode="auto">
          <a:xfrm>
            <a:off x="8425673" y="5173662"/>
            <a:ext cx="4038600" cy="1828800"/>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ts val="1200"/>
              </a:spcAft>
            </a:pPr>
            <a:endParaRPr lang="en-US" sz="40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6" name="Title 5"/>
          <p:cNvSpPr txBox="1">
            <a:spLocks/>
          </p:cNvSpPr>
          <p:nvPr/>
        </p:nvSpPr>
        <p:spPr>
          <a:xfrm>
            <a:off x="8428038" y="5478463"/>
            <a:ext cx="5301472" cy="917575"/>
          </a:xfrm>
          <a:prstGeom prst="rect">
            <a:avLst/>
          </a:prstGeom>
          <a:noFill/>
        </p:spPr>
        <p:txBody>
          <a:bodyPr vert="horz" wrap="square" lIns="146289" tIns="91431" rIns="146289" bIns="91431"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lang="en-US" sz="7200" dirty="0">
                <a:solidFill>
                  <a:schemeClr val="tx1"/>
                </a:solidFill>
              </a:rPr>
              <a:t>Wrap up</a:t>
            </a:r>
          </a:p>
        </p:txBody>
      </p:sp>
    </p:spTree>
    <p:extLst>
      <p:ext uri="{BB962C8B-B14F-4D97-AF65-F5344CB8AC3E}">
        <p14:creationId xmlns:p14="http://schemas.microsoft.com/office/powerpoint/2010/main" val="24873424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takeaways</a:t>
            </a:r>
            <a:endParaRPr lang="en-US" dirty="0"/>
          </a:p>
        </p:txBody>
      </p:sp>
      <p:sp>
        <p:nvSpPr>
          <p:cNvPr id="4" name="Rectangle 3"/>
          <p:cNvSpPr/>
          <p:nvPr/>
        </p:nvSpPr>
        <p:spPr bwMode="auto">
          <a:xfrm>
            <a:off x="427037" y="1287462"/>
            <a:ext cx="5363142" cy="2667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dirty="0">
                <a:latin typeface="+mj-lt"/>
              </a:rPr>
              <a:t>Stay business-focused</a:t>
            </a:r>
          </a:p>
        </p:txBody>
      </p:sp>
      <p:sp>
        <p:nvSpPr>
          <p:cNvPr id="5" name="Rectangle 4"/>
          <p:cNvSpPr/>
          <p:nvPr/>
        </p:nvSpPr>
        <p:spPr bwMode="auto">
          <a:xfrm>
            <a:off x="5894388" y="1287462"/>
            <a:ext cx="5363142" cy="2667000"/>
          </a:xfrm>
          <a:prstGeom prst="rect">
            <a:avLst/>
          </a:prstGeom>
          <a:solidFill>
            <a:schemeClr val="accent3"/>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2800" dirty="0">
                <a:latin typeface="+mj-lt"/>
              </a:rPr>
              <a:t>Focus on opportunity and revenue</a:t>
            </a:r>
          </a:p>
        </p:txBody>
      </p:sp>
      <p:sp>
        <p:nvSpPr>
          <p:cNvPr id="6" name="Rectangle 5"/>
          <p:cNvSpPr/>
          <p:nvPr/>
        </p:nvSpPr>
        <p:spPr bwMode="auto">
          <a:xfrm>
            <a:off x="427037" y="4049647"/>
            <a:ext cx="5363142" cy="266700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r>
              <a:rPr lang="en-US" sz="2800" dirty="0">
                <a:latin typeface="+mj-lt"/>
              </a:rPr>
              <a:t>Metadata is the fuel that drives automation, search, surfacing of info</a:t>
            </a:r>
          </a:p>
          <a:p>
            <a:pPr defTabSz="932381" fontAlgn="base">
              <a:lnSpc>
                <a:spcPct val="90000"/>
              </a:lnSpc>
              <a:spcBef>
                <a:spcPct val="0"/>
              </a:spcBef>
              <a:spcAft>
                <a:spcPct val="0"/>
              </a:spcAft>
            </a:pPr>
            <a:endParaRPr lang="en-US" sz="2800"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7" name="Rectangle 6"/>
          <p:cNvSpPr/>
          <p:nvPr/>
        </p:nvSpPr>
        <p:spPr bwMode="auto">
          <a:xfrm>
            <a:off x="5895945" y="4068308"/>
            <a:ext cx="5363142" cy="26670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2800" dirty="0">
                <a:latin typeface="+mj-lt"/>
              </a:rPr>
              <a:t>Challenges will be organizational, not technical – be prepared for the right battle</a:t>
            </a:r>
          </a:p>
        </p:txBody>
      </p:sp>
    </p:spTree>
    <p:extLst>
      <p:ext uri="{BB962C8B-B14F-4D97-AF65-F5344CB8AC3E}">
        <p14:creationId xmlns:p14="http://schemas.microsoft.com/office/powerpoint/2010/main" val="30607854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661" y="730294"/>
            <a:ext cx="10058400" cy="4870064"/>
          </a:xfrm>
          <a:prstGeom prst="rect">
            <a:avLst/>
          </a:prstGeom>
        </p:spPr>
      </p:pic>
      <p:sp>
        <p:nvSpPr>
          <p:cNvPr id="2" name="Title 1"/>
          <p:cNvSpPr>
            <a:spLocks noGrp="1"/>
          </p:cNvSpPr>
          <p:nvPr>
            <p:ph type="title"/>
          </p:nvPr>
        </p:nvSpPr>
        <p:spPr/>
        <p:txBody>
          <a:bodyPr/>
          <a:lstStyle/>
          <a:p>
            <a:r>
              <a:rPr lang="en-US" dirty="0" smtClean="0"/>
              <a:t>Survey</a:t>
            </a:r>
            <a:endParaRPr lang="en-US" dirty="0"/>
          </a:p>
        </p:txBody>
      </p:sp>
      <p:sp>
        <p:nvSpPr>
          <p:cNvPr id="5" name="Rectangle 4"/>
          <p:cNvSpPr/>
          <p:nvPr/>
        </p:nvSpPr>
        <p:spPr bwMode="auto">
          <a:xfrm>
            <a:off x="269009" y="1668482"/>
            <a:ext cx="5883233" cy="4572000"/>
          </a:xfrm>
          <a:prstGeom prst="rect">
            <a:avLst/>
          </a:prstGeom>
          <a:solidFill>
            <a:schemeClr val="accent3">
              <a:alpha val="8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Who’s in the room?</a:t>
            </a:r>
          </a:p>
        </p:txBody>
      </p:sp>
      <p:sp>
        <p:nvSpPr>
          <p:cNvPr id="6" name="Rectangle 5"/>
          <p:cNvSpPr/>
          <p:nvPr/>
        </p:nvSpPr>
        <p:spPr bwMode="auto">
          <a:xfrm>
            <a:off x="6278540" y="1668482"/>
            <a:ext cx="5883233" cy="4572000"/>
          </a:xfrm>
          <a:prstGeom prst="rect">
            <a:avLst/>
          </a:prstGeom>
          <a:solidFill>
            <a:schemeClr val="accent2">
              <a:alpha val="8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r>
              <a:rPr lang="en-US" sz="4000" dirty="0">
                <a:latin typeface="+mj-lt"/>
              </a:rPr>
              <a:t>Who has considered using the SharePoint platform to address risk in your organization?</a:t>
            </a:r>
          </a:p>
        </p:txBody>
      </p:sp>
    </p:spTree>
    <p:extLst>
      <p:ext uri="{BB962C8B-B14F-4D97-AF65-F5344CB8AC3E}">
        <p14:creationId xmlns:p14="http://schemas.microsoft.com/office/powerpoint/2010/main" val="36233222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500"/>
                                        <p:tgtEl>
                                          <p:spTgt spid="5">
                                            <p:bg/>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xEl>
                                              <p:pRg st="0" end="0"/>
                                            </p:txEl>
                                          </p:spTgt>
                                        </p:tgtEl>
                                        <p:attrNameLst>
                                          <p:attrName>style.visibility</p:attrName>
                                        </p:attrNameLst>
                                      </p:cBhvr>
                                      <p:to>
                                        <p:strVal val="visible"/>
                                      </p:to>
                                    </p:set>
                                    <p:animEffect transition="in" filter="fade">
                                      <p:cBhvr>
                                        <p:cTn id="10" dur="500"/>
                                        <p:tgtEl>
                                          <p:spTgt spid="5">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bg/>
                                          </p:spTgt>
                                        </p:tgtEl>
                                        <p:attrNameLst>
                                          <p:attrName>style.visibility</p:attrName>
                                        </p:attrNameLst>
                                      </p:cBhvr>
                                      <p:to>
                                        <p:strVal val="visible"/>
                                      </p:to>
                                    </p:set>
                                    <p:animEffect transition="in" filter="fade">
                                      <p:cBhvr>
                                        <p:cTn id="15" dur="500"/>
                                        <p:tgtEl>
                                          <p:spTgt spid="6">
                                            <p:bg/>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xEl>
                                              <p:pRg st="0" end="0"/>
                                            </p:txEl>
                                          </p:spTgt>
                                        </p:tgtEl>
                                        <p:attrNameLst>
                                          <p:attrName>style.visibility</p:attrName>
                                        </p:attrNameLst>
                                      </p:cBhvr>
                                      <p:to>
                                        <p:strVal val="visible"/>
                                      </p:to>
                                    </p:set>
                                    <p:animEffect transition="in" filter="fade">
                                      <p:cBhvr>
                                        <p:cTn id="18"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uiExpand="1" build="p" animBg="1"/>
      <p:bldP spid="6" grpId="0" uiExpand="1" build="p"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5195250"/>
          </a:xfrm>
        </p:spPr>
        <p:txBody>
          <a:bodyPr/>
          <a:lstStyle/>
          <a:p>
            <a:r>
              <a:rPr lang="fr-FR" dirty="0" smtClean="0"/>
              <a:t>Technet.com – </a:t>
            </a:r>
            <a:r>
              <a:rPr lang="en-US" dirty="0" smtClean="0"/>
              <a:t>plenty</a:t>
            </a:r>
            <a:r>
              <a:rPr lang="fr-FR" dirty="0" smtClean="0"/>
              <a:t> of high-</a:t>
            </a:r>
            <a:r>
              <a:rPr lang="en-US" dirty="0" smtClean="0"/>
              <a:t>level</a:t>
            </a:r>
            <a:r>
              <a:rPr lang="fr-FR" dirty="0" smtClean="0"/>
              <a:t> info</a:t>
            </a:r>
          </a:p>
          <a:p>
            <a:r>
              <a:rPr lang="fr-FR" dirty="0" smtClean="0"/>
              <a:t>Platform-</a:t>
            </a:r>
            <a:r>
              <a:rPr lang="fr-FR" dirty="0" err="1" smtClean="0"/>
              <a:t>agnostic</a:t>
            </a:r>
            <a:r>
              <a:rPr lang="fr-FR" dirty="0" smtClean="0"/>
              <a:t> </a:t>
            </a:r>
            <a:r>
              <a:rPr lang="en-US" dirty="0" smtClean="0"/>
              <a:t>resources</a:t>
            </a:r>
          </a:p>
          <a:p>
            <a:pPr lvl="1"/>
            <a:r>
              <a:rPr lang="en-US" dirty="0"/>
              <a:t>http://www.information-management.com/</a:t>
            </a:r>
            <a:endParaRPr lang="en-US" dirty="0" smtClean="0"/>
          </a:p>
          <a:p>
            <a:r>
              <a:rPr lang="fr-FR" dirty="0" smtClean="0"/>
              <a:t>Gurus / sessions</a:t>
            </a:r>
          </a:p>
          <a:p>
            <a:pPr lvl="1"/>
            <a:r>
              <a:rPr lang="fr-FR" dirty="0" smtClean="0"/>
              <a:t>Jeff </a:t>
            </a:r>
            <a:r>
              <a:rPr lang="fr-FR" dirty="0" err="1" smtClean="0"/>
              <a:t>Fried</a:t>
            </a:r>
            <a:r>
              <a:rPr lang="fr-FR" dirty="0" smtClean="0"/>
              <a:t>: </a:t>
            </a:r>
            <a:r>
              <a:rPr lang="en-US" dirty="0"/>
              <a:t>Creating a Unified View of Business Critical Information with SharePoint and Search</a:t>
            </a:r>
            <a:endParaRPr lang="fr-FR" dirty="0"/>
          </a:p>
          <a:p>
            <a:pPr lvl="1"/>
            <a:r>
              <a:rPr lang="fr-FR" dirty="0" smtClean="0"/>
              <a:t>Jeremy </a:t>
            </a:r>
            <a:r>
              <a:rPr lang="fr-FR" dirty="0" err="1" smtClean="0"/>
              <a:t>Thake</a:t>
            </a:r>
            <a:r>
              <a:rPr lang="fr-FR" dirty="0" smtClean="0"/>
              <a:t>: </a:t>
            </a:r>
            <a:r>
              <a:rPr lang="en-US" dirty="0"/>
              <a:t>Living in a Hybrid World: Compliance and Governance Meet Cloud</a:t>
            </a:r>
            <a:endParaRPr lang="fr-FR" dirty="0" smtClean="0"/>
          </a:p>
          <a:p>
            <a:pPr lvl="1"/>
            <a:r>
              <a:rPr lang="fr-FR" dirty="0" smtClean="0"/>
              <a:t>Dan </a:t>
            </a:r>
            <a:r>
              <a:rPr lang="fr-FR" dirty="0" err="1" smtClean="0"/>
              <a:t>Holme</a:t>
            </a:r>
            <a:r>
              <a:rPr lang="fr-FR" dirty="0" smtClean="0"/>
              <a:t>: </a:t>
            </a:r>
            <a:r>
              <a:rPr lang="en-US" dirty="0"/>
              <a:t>Automating SharePoint Governance and Management</a:t>
            </a:r>
            <a:endParaRPr lang="fr-FR" dirty="0" smtClean="0"/>
          </a:p>
          <a:p>
            <a:pPr lvl="1"/>
            <a:r>
              <a:rPr lang="fr-FR" dirty="0"/>
              <a:t>Scott </a:t>
            </a:r>
            <a:r>
              <a:rPr lang="fr-FR" dirty="0" err="1" smtClean="0"/>
              <a:t>Jamison</a:t>
            </a:r>
            <a:r>
              <a:rPr lang="fr-FR" dirty="0" smtClean="0"/>
              <a:t>: </a:t>
            </a:r>
            <a:r>
              <a:rPr lang="en-US" dirty="0"/>
              <a:t>Best Practices for Records Management with </a:t>
            </a:r>
            <a:r>
              <a:rPr lang="en-US" dirty="0" smtClean="0"/>
              <a:t>SharePoint</a:t>
            </a:r>
            <a:endParaRPr lang="fr-FR" dirty="0" smtClean="0"/>
          </a:p>
          <a:p>
            <a:pPr lvl="1"/>
            <a:r>
              <a:rPr lang="en-US" dirty="0" smtClean="0"/>
              <a:t>Customer </a:t>
            </a:r>
            <a:r>
              <a:rPr lang="en-US" dirty="0"/>
              <a:t>Showcase: Exelon-Constellation meets Business Critical Compliance Requirements with </a:t>
            </a:r>
            <a:r>
              <a:rPr lang="en-US" dirty="0" smtClean="0"/>
              <a:t>SharePoint</a:t>
            </a:r>
            <a:endParaRPr lang="en-US" dirty="0"/>
          </a:p>
        </p:txBody>
      </p:sp>
      <p:sp>
        <p:nvSpPr>
          <p:cNvPr id="2" name="Title 1"/>
          <p:cNvSpPr>
            <a:spLocks noGrp="1"/>
          </p:cNvSpPr>
          <p:nvPr>
            <p:ph type="title"/>
          </p:nvPr>
        </p:nvSpPr>
        <p:spPr/>
        <p:txBody>
          <a:bodyPr/>
          <a:lstStyle/>
          <a:p>
            <a:r>
              <a:rPr lang="en-US" dirty="0" smtClean="0"/>
              <a:t>Where to find more</a:t>
            </a:r>
            <a:endParaRPr lang="en-US" dirty="0"/>
          </a:p>
        </p:txBody>
      </p:sp>
    </p:spTree>
    <p:extLst>
      <p:ext uri="{BB962C8B-B14F-4D97-AF65-F5344CB8AC3E}">
        <p14:creationId xmlns:p14="http://schemas.microsoft.com/office/powerpoint/2010/main" val="2375304906"/>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Questions / follow-up / contact info</a:t>
            </a:r>
            <a:endParaRPr lang="en-US" dirty="0"/>
          </a:p>
        </p:txBody>
      </p:sp>
      <p:sp>
        <p:nvSpPr>
          <p:cNvPr id="2" name="Text Placeholder 1"/>
          <p:cNvSpPr>
            <a:spLocks noGrp="1"/>
          </p:cNvSpPr>
          <p:nvPr>
            <p:ph type="body" sz="quarter" idx="10"/>
          </p:nvPr>
        </p:nvSpPr>
        <p:spPr/>
        <p:txBody>
          <a:bodyPr/>
          <a:lstStyle/>
          <a:p>
            <a:endParaRPr lang="en-US"/>
          </a:p>
        </p:txBody>
      </p:sp>
      <p:grpSp>
        <p:nvGrpSpPr>
          <p:cNvPr id="4" name="Group 3"/>
          <p:cNvGrpSpPr/>
          <p:nvPr/>
        </p:nvGrpSpPr>
        <p:grpSpPr>
          <a:xfrm>
            <a:off x="457581" y="2006354"/>
            <a:ext cx="9686661" cy="3068392"/>
            <a:chOff x="295539" y="1198808"/>
            <a:chExt cx="9686661" cy="3068392"/>
          </a:xfrm>
        </p:grpSpPr>
        <p:pic>
          <p:nvPicPr>
            <p:cNvPr id="5" name="Picture 14" descr="http://ts3.mm.bing.net/images/thumbnail.aspx?q=4915161079088438&amp;id=63a2d84f12308744e8d2b7a1201a6418&amp;url=http%3a%2f%2fdowser.org%2fwp-content%2fuploads%2f2011%2f12%2femail-icon.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937" y="1247177"/>
              <a:ext cx="562236" cy="58162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1224455" y="1198808"/>
              <a:ext cx="8757745" cy="3016210"/>
            </a:xfrm>
            <a:prstGeom prst="rect">
              <a:avLst/>
            </a:prstGeom>
            <a:noFill/>
          </p:spPr>
          <p:txBody>
            <a:bodyPr wrap="square" lIns="0" tIns="0" rIns="0" bIns="0" rtlCol="0">
              <a:spAutoFit/>
            </a:bodyPr>
            <a:lstStyle/>
            <a:p>
              <a:r>
                <a:rPr lang="en-US" sz="2800" dirty="0">
                  <a:gradFill>
                    <a:gsLst>
                      <a:gs pos="0">
                        <a:schemeClr val="tx1"/>
                      </a:gs>
                      <a:gs pos="86000">
                        <a:schemeClr val="tx1"/>
                      </a:gs>
                    </a:gsLst>
                    <a:lin ang="5400000" scaled="0"/>
                  </a:gradFill>
                </a:rPr>
                <a:t>paul.olenick@arcovis.com</a:t>
              </a:r>
            </a:p>
            <a:p>
              <a:endParaRPr lang="en-US" sz="2800" dirty="0">
                <a:gradFill>
                  <a:gsLst>
                    <a:gs pos="0">
                      <a:schemeClr val="tx1"/>
                    </a:gs>
                    <a:gs pos="86000">
                      <a:schemeClr val="tx1"/>
                    </a:gs>
                  </a:gsLst>
                  <a:lin ang="5400000" scaled="0"/>
                </a:gradFill>
              </a:endParaRPr>
            </a:p>
            <a:p>
              <a:r>
                <a:rPr lang="en-US" sz="2800" dirty="0">
                  <a:gradFill>
                    <a:gsLst>
                      <a:gs pos="0">
                        <a:schemeClr val="tx1"/>
                      </a:gs>
                      <a:gs pos="86000">
                        <a:schemeClr val="tx1"/>
                      </a:gs>
                    </a:gsLst>
                    <a:lin ang="5400000" scaled="0"/>
                  </a:gradFill>
                </a:rPr>
                <a:t>olenicksharepoint.com</a:t>
              </a:r>
            </a:p>
            <a:p>
              <a:endParaRPr lang="en-US" sz="2800" dirty="0">
                <a:gradFill>
                  <a:gsLst>
                    <a:gs pos="0">
                      <a:schemeClr val="tx1"/>
                    </a:gs>
                    <a:gs pos="86000">
                      <a:schemeClr val="tx1"/>
                    </a:gs>
                  </a:gsLst>
                  <a:lin ang="5400000" scaled="0"/>
                </a:gradFill>
              </a:endParaRPr>
            </a:p>
            <a:p>
              <a:r>
                <a:rPr lang="en-US" sz="2800" dirty="0">
                  <a:gradFill>
                    <a:gsLst>
                      <a:gs pos="0">
                        <a:schemeClr val="tx1"/>
                      </a:gs>
                      <a:gs pos="86000">
                        <a:schemeClr val="tx1"/>
                      </a:gs>
                    </a:gsLst>
                    <a:lin ang="5400000" scaled="0"/>
                  </a:gradFill>
                </a:rPr>
                <a:t>@OlenickSP</a:t>
              </a:r>
            </a:p>
            <a:p>
              <a:endParaRPr lang="en-US" sz="2800" dirty="0">
                <a:gradFill>
                  <a:gsLst>
                    <a:gs pos="0">
                      <a:schemeClr val="tx1"/>
                    </a:gs>
                    <a:gs pos="86000">
                      <a:schemeClr val="tx1"/>
                    </a:gs>
                  </a:gsLst>
                  <a:lin ang="5400000" scaled="0"/>
                </a:gradFill>
              </a:endParaRPr>
            </a:p>
            <a:p>
              <a:r>
                <a:rPr lang="en-US" sz="2800" dirty="0">
                  <a:gradFill>
                    <a:gsLst>
                      <a:gs pos="0">
                        <a:schemeClr val="tx1"/>
                      </a:gs>
                      <a:gs pos="86000">
                        <a:schemeClr val="tx1"/>
                      </a:gs>
                    </a:gsLst>
                    <a:lin ang="5400000" scaled="0"/>
                  </a:gradFill>
                </a:rPr>
                <a:t>http://www.linkedin.com/in/paulolenick</a:t>
              </a:r>
            </a:p>
          </p:txBody>
        </p:sp>
        <p:pic>
          <p:nvPicPr>
            <p:cNvPr id="7" name="Picture 6" descr="http://www.techinasia.com/techinasia/wp-content/uploads/2009/07/Twitter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8566" y="2850687"/>
              <a:ext cx="566146" cy="56614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8" descr="http://freelanceswitch.com/wp-content/uploads/2012/01/linkedin-logo.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95539" y="3655000"/>
              <a:ext cx="612200" cy="6122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10" descr="http://blog.emints.org/wp-content/uploads/2011/08/wordpress-logo.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04906" y="1968690"/>
              <a:ext cx="610286" cy="610286"/>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8209952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3311587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9033"/>
            <a:ext cx="10974388" cy="624979"/>
          </a:xfrm>
          <a:prstGeom prst="rect">
            <a:avLst/>
          </a:prstGeom>
          <a:noFill/>
          <a:ln w="12700">
            <a:noFill/>
            <a:miter lim="800000"/>
            <a:headEnd type="none" w="sm" len="sm"/>
            <a:tailEnd type="none" w="sm" len="sm"/>
          </a:ln>
          <a:effectLst/>
        </p:spPr>
        <p:txBody>
          <a:bodyPr vert="horz" wrap="square" lIns="182862" tIns="146289" rIns="182862" bIns="146289" numCol="1" anchor="t" anchorCtr="0" compatLnSpc="1">
            <a:prstTxWarp prst="textNoShape">
              <a:avLst/>
            </a:prstTxWarp>
            <a:spAutoFit/>
          </a:bodyPr>
          <a:lstStyle/>
          <a:p>
            <a:pPr defTabSz="93219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9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spTree>
    <p:extLst>
      <p:ext uri="{BB962C8B-B14F-4D97-AF65-F5344CB8AC3E}">
        <p14:creationId xmlns:p14="http://schemas.microsoft.com/office/powerpoint/2010/main" val="3961703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8661" y="730294"/>
            <a:ext cx="10058400" cy="4870064"/>
          </a:xfrm>
          <a:prstGeom prst="rect">
            <a:avLst/>
          </a:prstGeom>
        </p:spPr>
      </p:pic>
      <p:sp>
        <p:nvSpPr>
          <p:cNvPr id="2" name="Title 1"/>
          <p:cNvSpPr>
            <a:spLocks noGrp="1"/>
          </p:cNvSpPr>
          <p:nvPr>
            <p:ph type="title"/>
          </p:nvPr>
        </p:nvSpPr>
        <p:spPr/>
        <p:txBody>
          <a:bodyPr/>
          <a:lstStyle/>
          <a:p>
            <a:r>
              <a:rPr lang="en-US" dirty="0" smtClean="0"/>
              <a:t>One last survey</a:t>
            </a:r>
            <a:endParaRPr lang="en-US" dirty="0"/>
          </a:p>
        </p:txBody>
      </p:sp>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900" y="1204141"/>
            <a:ext cx="3942527" cy="5277237"/>
          </a:xfrm>
          <a:prstGeom prst="rect">
            <a:avLst/>
          </a:prstGeom>
        </p:spPr>
      </p:pic>
      <p:sp>
        <p:nvSpPr>
          <p:cNvPr id="7" name="Rectangle 6"/>
          <p:cNvSpPr/>
          <p:nvPr/>
        </p:nvSpPr>
        <p:spPr bwMode="auto">
          <a:xfrm>
            <a:off x="4321426" y="1212849"/>
            <a:ext cx="7011146" cy="5268528"/>
          </a:xfrm>
          <a:prstGeom prst="rect">
            <a:avLst/>
          </a:prstGeom>
          <a:solidFill>
            <a:schemeClr val="accent3">
              <a:alpha val="88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Would you say I am </a:t>
            </a:r>
          </a:p>
          <a:p>
            <a:pPr marL="457155" indent="-457155" defTabSz="932381" fontAlgn="base">
              <a:spcBef>
                <a:spcPct val="0"/>
              </a:spcBef>
              <a:spcAft>
                <a:spcPct val="0"/>
              </a:spcAft>
              <a:buFont typeface="Wingdings" panose="05000000000000000000" pitchFamily="2" charset="2"/>
              <a:buChar char="ü"/>
            </a:pPr>
            <a:r>
              <a:rPr lang="en-US" sz="3200" dirty="0"/>
              <a:t>A dedicated technologist?</a:t>
            </a:r>
          </a:p>
          <a:p>
            <a:pPr marL="457155" indent="-457155" defTabSz="932381" fontAlgn="base">
              <a:spcBef>
                <a:spcPct val="0"/>
              </a:spcBef>
              <a:spcAft>
                <a:spcPct val="0"/>
              </a:spcAft>
              <a:buFont typeface="Wingdings" panose="05000000000000000000" pitchFamily="2" charset="2"/>
              <a:buChar char="ü"/>
            </a:pPr>
            <a:r>
              <a:rPr lang="en-US" sz="3200" dirty="0"/>
              <a:t>Horrible husband?</a:t>
            </a:r>
          </a:p>
          <a:p>
            <a:pPr marL="457155" indent="-457155" defTabSz="932381" fontAlgn="base">
              <a:spcBef>
                <a:spcPct val="0"/>
              </a:spcBef>
              <a:spcAft>
                <a:spcPct val="0"/>
              </a:spcAft>
              <a:buFont typeface="Wingdings" panose="05000000000000000000" pitchFamily="2" charset="2"/>
              <a:buChar char="ü"/>
            </a:pPr>
            <a:r>
              <a:rPr lang="en-US" sz="3200" dirty="0"/>
              <a:t>Never leaving the house again?</a:t>
            </a:r>
          </a:p>
          <a:p>
            <a:pPr defTabSz="932381" fontAlgn="base">
              <a:lnSpc>
                <a:spcPct val="90000"/>
              </a:lnSpc>
              <a:spcBef>
                <a:spcPct val="0"/>
              </a:spcBef>
              <a:spcAft>
                <a:spcPct val="0"/>
              </a:spcAft>
            </a:pPr>
            <a:endParaRPr lang="en-US" sz="3200"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2062687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1" nodeType="withEffect">
                                  <p:stCondLst>
                                    <p:cond delay="0"/>
                                  </p:stCondLst>
                                  <p:childTnLst>
                                    <p:set>
                                      <p:cBhvr>
                                        <p:cTn id="10" dur="1" fill="hold">
                                          <p:stCondLst>
                                            <p:cond delay="0"/>
                                          </p:stCondLst>
                                        </p:cTn>
                                        <p:tgtEl>
                                          <p:spTgt spid="7">
                                            <p:bg/>
                                          </p:spTgt>
                                        </p:tgtEl>
                                        <p:attrNameLst>
                                          <p:attrName>style.visibility</p:attrName>
                                        </p:attrNameLst>
                                      </p:cBhvr>
                                      <p:to>
                                        <p:strVal val="visible"/>
                                      </p:to>
                                    </p:set>
                                    <p:anim calcmode="lin" valueType="num">
                                      <p:cBhvr additive="base">
                                        <p:cTn id="11" dur="500" fill="hold"/>
                                        <p:tgtEl>
                                          <p:spTgt spid="7">
                                            <p:bg/>
                                          </p:spTgt>
                                        </p:tgtEl>
                                        <p:attrNameLst>
                                          <p:attrName>ppt_x</p:attrName>
                                        </p:attrNameLst>
                                      </p:cBhvr>
                                      <p:tavLst>
                                        <p:tav tm="0">
                                          <p:val>
                                            <p:strVal val="0-#ppt_w/2"/>
                                          </p:val>
                                        </p:tav>
                                        <p:tav tm="100000">
                                          <p:val>
                                            <p:strVal val="#ppt_x"/>
                                          </p:val>
                                        </p:tav>
                                      </p:tavLst>
                                    </p:anim>
                                    <p:anim calcmode="lin" valueType="num">
                                      <p:cBhvr additive="base">
                                        <p:cTn id="12" dur="500" fill="hold"/>
                                        <p:tgtEl>
                                          <p:spTgt spid="7">
                                            <p:bg/>
                                          </p:spTgt>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Effect transition="in" filter="fade">
                                      <p:cBhvr>
                                        <p:cTn id="17" dur="500"/>
                                        <p:tgtEl>
                                          <p:spTgt spid="7">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xEl>
                                              <p:pRg st="1" end="1"/>
                                            </p:txEl>
                                          </p:spTgt>
                                        </p:tgtEl>
                                        <p:attrNameLst>
                                          <p:attrName>style.visibility</p:attrName>
                                        </p:attrNameLst>
                                      </p:cBhvr>
                                      <p:to>
                                        <p:strVal val="visible"/>
                                      </p:to>
                                    </p:set>
                                    <p:animEffect transition="in" filter="fade">
                                      <p:cBhvr>
                                        <p:cTn id="22" dur="500"/>
                                        <p:tgtEl>
                                          <p:spTgt spid="7">
                                            <p:txEl>
                                              <p:pRg st="1" end="1"/>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7">
                                            <p:txEl>
                                              <p:pRg st="2" end="2"/>
                                            </p:txEl>
                                          </p:spTgt>
                                        </p:tgtEl>
                                        <p:attrNameLst>
                                          <p:attrName>style.visibility</p:attrName>
                                        </p:attrNameLst>
                                      </p:cBhvr>
                                      <p:to>
                                        <p:strVal val="visible"/>
                                      </p:to>
                                    </p:set>
                                    <p:animEffect transition="in" filter="fade">
                                      <p:cBhvr>
                                        <p:cTn id="27" dur="500"/>
                                        <p:tgtEl>
                                          <p:spTgt spid="7">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7">
                                            <p:txEl>
                                              <p:pRg st="3" end="3"/>
                                            </p:txEl>
                                          </p:spTgt>
                                        </p:tgtEl>
                                        <p:attrNameLst>
                                          <p:attrName>style.visibility</p:attrName>
                                        </p:attrNameLst>
                                      </p:cBhvr>
                                      <p:to>
                                        <p:strVal val="visible"/>
                                      </p:to>
                                    </p:set>
                                    <p:animEffect transition="in" filter="fade">
                                      <p:cBhvr>
                                        <p:cTn id="32"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uiExpand="1" build="p"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0"/>
          </p:nvPr>
        </p:nvSpPr>
        <p:spPr>
          <a:xfrm>
            <a:off x="274638" y="1212850"/>
            <a:ext cx="11887200" cy="5115246"/>
          </a:xfrm>
        </p:spPr>
        <p:txBody>
          <a:bodyPr/>
          <a:lstStyle/>
          <a:p>
            <a:r>
              <a:rPr lang="en-US" sz="3600" dirty="0"/>
              <a:t>“Risk” and “Information-management” are nebulous concepts</a:t>
            </a:r>
          </a:p>
          <a:p>
            <a:r>
              <a:rPr lang="en-US" sz="3600" dirty="0"/>
              <a:t>It’s obvious how crucial risk mitigation is, yet many fail to take action</a:t>
            </a:r>
          </a:p>
          <a:p>
            <a:r>
              <a:rPr lang="en-US" sz="3600" dirty="0"/>
              <a:t>Every company faces risks that touch information management…whether they know it or not!</a:t>
            </a:r>
          </a:p>
          <a:p>
            <a:r>
              <a:rPr lang="en-US" sz="3600" dirty="0"/>
              <a:t>The steps you take to mitigate risk also open the doors for big opportunities and wins!</a:t>
            </a:r>
          </a:p>
          <a:p>
            <a:r>
              <a:rPr lang="en-US" sz="3600" dirty="0"/>
              <a:t>Addressing these risks in the real world can be a challenge</a:t>
            </a:r>
          </a:p>
        </p:txBody>
      </p:sp>
      <p:sp>
        <p:nvSpPr>
          <p:cNvPr id="2" name="Title 1"/>
          <p:cNvSpPr>
            <a:spLocks noGrp="1"/>
          </p:cNvSpPr>
          <p:nvPr>
            <p:ph type="title"/>
          </p:nvPr>
        </p:nvSpPr>
        <p:spPr/>
        <p:txBody>
          <a:bodyPr/>
          <a:lstStyle/>
          <a:p>
            <a:r>
              <a:rPr lang="en-US" dirty="0" smtClean="0"/>
              <a:t>Why this </a:t>
            </a:r>
            <a:r>
              <a:rPr lang="en-US" dirty="0"/>
              <a:t>p</a:t>
            </a:r>
            <a:r>
              <a:rPr lang="en-US" dirty="0" smtClean="0"/>
              <a:t>resentation (who cares)?</a:t>
            </a:r>
            <a:endParaRPr lang="en-US" dirty="0"/>
          </a:p>
        </p:txBody>
      </p:sp>
    </p:spTree>
    <p:extLst>
      <p:ext uri="{BB962C8B-B14F-4D97-AF65-F5344CB8AC3E}">
        <p14:creationId xmlns:p14="http://schemas.microsoft.com/office/powerpoint/2010/main" val="15324084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fade">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fade">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6" name="Rectangle 5"/>
          <p:cNvSpPr/>
          <p:nvPr/>
        </p:nvSpPr>
        <p:spPr bwMode="auto">
          <a:xfrm>
            <a:off x="275852" y="1657476"/>
            <a:ext cx="2360985" cy="251601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Define it</a:t>
            </a:r>
          </a:p>
        </p:txBody>
      </p:sp>
      <p:sp>
        <p:nvSpPr>
          <p:cNvPr id="18" name="Rectangle 17"/>
          <p:cNvSpPr/>
          <p:nvPr/>
        </p:nvSpPr>
        <p:spPr bwMode="auto">
          <a:xfrm>
            <a:off x="2703338" y="1657477"/>
            <a:ext cx="4114800" cy="121720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200" b="1" dirty="0">
                <a:gradFill>
                  <a:gsLst>
                    <a:gs pos="0">
                      <a:srgbClr val="FFFFFF"/>
                    </a:gs>
                    <a:gs pos="100000">
                      <a:srgbClr val="FFFFFF"/>
                    </a:gs>
                  </a:gsLst>
                  <a:lin ang="5400000" scaled="0"/>
                </a:gradFill>
                <a:latin typeface="+mj-lt"/>
                <a:ea typeface="Segoe UI" pitchFamily="34" charset="0"/>
                <a:cs typeface="Segoe UI" pitchFamily="34" charset="0"/>
              </a:rPr>
              <a:t>Information-management</a:t>
            </a:r>
          </a:p>
        </p:txBody>
      </p:sp>
      <p:sp>
        <p:nvSpPr>
          <p:cNvPr id="19" name="Rectangle 18"/>
          <p:cNvSpPr/>
          <p:nvPr/>
        </p:nvSpPr>
        <p:spPr bwMode="auto">
          <a:xfrm>
            <a:off x="2703338" y="2950578"/>
            <a:ext cx="4114800" cy="122291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200" b="1" dirty="0">
                <a:gradFill>
                  <a:gsLst>
                    <a:gs pos="0">
                      <a:srgbClr val="FFFFFF"/>
                    </a:gs>
                    <a:gs pos="100000">
                      <a:srgbClr val="FFFFFF"/>
                    </a:gs>
                  </a:gsLst>
                  <a:lin ang="5400000" scaled="0"/>
                </a:gradFill>
                <a:latin typeface="+mj-lt"/>
                <a:ea typeface="Segoe UI" pitchFamily="34" charset="0"/>
                <a:cs typeface="Segoe UI" pitchFamily="34" charset="0"/>
              </a:rPr>
              <a:t>Organizational risks</a:t>
            </a:r>
          </a:p>
          <a:p>
            <a:pPr defTabSz="932381" fontAlgn="base">
              <a:spcBef>
                <a:spcPct val="0"/>
              </a:spcBef>
              <a:spcAft>
                <a:spcPct val="0"/>
              </a:spcAft>
            </a:pPr>
            <a:endParaRPr lang="en-US" sz="2400" b="1"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0" name="Rectangle 19"/>
          <p:cNvSpPr/>
          <p:nvPr/>
        </p:nvSpPr>
        <p:spPr bwMode="auto">
          <a:xfrm>
            <a:off x="6895566" y="1657476"/>
            <a:ext cx="4958697" cy="122291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200" b="1" dirty="0">
                <a:gradFill>
                  <a:gsLst>
                    <a:gs pos="0">
                      <a:srgbClr val="FFFFFF"/>
                    </a:gs>
                    <a:gs pos="100000">
                      <a:srgbClr val="FFFFFF"/>
                    </a:gs>
                  </a:gsLst>
                  <a:lin ang="5400000" scaled="0"/>
                </a:gradFill>
                <a:latin typeface="+mj-lt"/>
                <a:ea typeface="Segoe UI" pitchFamily="34" charset="0"/>
                <a:cs typeface="Segoe UI" pitchFamily="34" charset="0"/>
              </a:rPr>
              <a:t>Examples</a:t>
            </a:r>
          </a:p>
          <a:p>
            <a:pPr defTabSz="932381" fontAlgn="base">
              <a:spcBef>
                <a:spcPct val="0"/>
              </a:spcBef>
              <a:spcAft>
                <a:spcPct val="0"/>
              </a:spcAft>
            </a:pPr>
            <a:endParaRPr lang="en-US" sz="2400" b="1"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1" name="Rectangle 20"/>
          <p:cNvSpPr/>
          <p:nvPr/>
        </p:nvSpPr>
        <p:spPr bwMode="auto">
          <a:xfrm>
            <a:off x="6895566" y="2950578"/>
            <a:ext cx="4958697" cy="122291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200" b="1" dirty="0">
                <a:gradFill>
                  <a:gsLst>
                    <a:gs pos="0">
                      <a:srgbClr val="FFFFFF"/>
                    </a:gs>
                    <a:gs pos="100000">
                      <a:srgbClr val="FFFFFF"/>
                    </a:gs>
                  </a:gsLst>
                  <a:lin ang="5400000" scaled="0"/>
                </a:gradFill>
                <a:latin typeface="+mj-lt"/>
                <a:ea typeface="Segoe UI" pitchFamily="34" charset="0"/>
                <a:cs typeface="Segoe UI" pitchFamily="34" charset="0"/>
              </a:rPr>
              <a:t>Beyond risk – </a:t>
            </a:r>
            <a:br>
              <a:rPr lang="en-US" sz="3200" b="1" dirty="0">
                <a:gradFill>
                  <a:gsLst>
                    <a:gs pos="0">
                      <a:srgbClr val="FFFFFF"/>
                    </a:gs>
                    <a:gs pos="100000">
                      <a:srgbClr val="FFFFFF"/>
                    </a:gs>
                  </a:gsLst>
                  <a:lin ang="5400000" scaled="0"/>
                </a:gradFill>
                <a:latin typeface="+mj-lt"/>
                <a:ea typeface="Segoe UI" pitchFamily="34" charset="0"/>
                <a:cs typeface="Segoe UI" pitchFamily="34" charset="0"/>
              </a:rPr>
            </a:br>
            <a:r>
              <a:rPr lang="en-US" sz="3200" b="1" dirty="0">
                <a:gradFill>
                  <a:gsLst>
                    <a:gs pos="0">
                      <a:srgbClr val="FFFFFF"/>
                    </a:gs>
                    <a:gs pos="100000">
                      <a:srgbClr val="FFFFFF"/>
                    </a:gs>
                  </a:gsLst>
                  <a:lin ang="5400000" scaled="0"/>
                </a:gradFill>
                <a:latin typeface="+mj-lt"/>
                <a:ea typeface="Segoe UI" pitchFamily="34" charset="0"/>
                <a:cs typeface="Segoe UI" pitchFamily="34" charset="0"/>
              </a:rPr>
              <a:t>Big opportunities</a:t>
            </a:r>
          </a:p>
        </p:txBody>
      </p:sp>
      <p:sp>
        <p:nvSpPr>
          <p:cNvPr id="22" name="Rectangle 21"/>
          <p:cNvSpPr/>
          <p:nvPr/>
        </p:nvSpPr>
        <p:spPr bwMode="auto">
          <a:xfrm>
            <a:off x="275852" y="4239993"/>
            <a:ext cx="2360985" cy="1031018"/>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Apply it</a:t>
            </a:r>
          </a:p>
        </p:txBody>
      </p:sp>
      <p:sp>
        <p:nvSpPr>
          <p:cNvPr id="23" name="Rectangle 22"/>
          <p:cNvSpPr/>
          <p:nvPr/>
        </p:nvSpPr>
        <p:spPr bwMode="auto">
          <a:xfrm>
            <a:off x="2722001" y="4239994"/>
            <a:ext cx="3039036" cy="102972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200" b="1" dirty="0">
                <a:gradFill>
                  <a:gsLst>
                    <a:gs pos="0">
                      <a:srgbClr val="FFFFFF"/>
                    </a:gs>
                    <a:gs pos="100000">
                      <a:srgbClr val="FFFFFF"/>
                    </a:gs>
                  </a:gsLst>
                  <a:lin ang="5400000" scaled="0"/>
                </a:gradFill>
                <a:latin typeface="+mj-lt"/>
                <a:ea typeface="Segoe UI" pitchFamily="34" charset="0"/>
                <a:cs typeface="Segoe UI" pitchFamily="34" charset="0"/>
              </a:rPr>
              <a:t>Framework</a:t>
            </a:r>
          </a:p>
          <a:p>
            <a:pPr defTabSz="932381" fontAlgn="base">
              <a:spcBef>
                <a:spcPct val="0"/>
              </a:spcBef>
              <a:spcAft>
                <a:spcPct val="0"/>
              </a:spcAft>
            </a:pPr>
            <a:endParaRPr lang="en-US" sz="2400" b="1"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4" name="Rectangle 23"/>
          <p:cNvSpPr/>
          <p:nvPr/>
        </p:nvSpPr>
        <p:spPr bwMode="auto">
          <a:xfrm>
            <a:off x="5844162" y="4239994"/>
            <a:ext cx="2438401" cy="102972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200" b="1" dirty="0">
                <a:gradFill>
                  <a:gsLst>
                    <a:gs pos="0">
                      <a:srgbClr val="FFFFFF"/>
                    </a:gs>
                    <a:gs pos="100000">
                      <a:srgbClr val="FFFFFF"/>
                    </a:gs>
                  </a:gsLst>
                  <a:lin ang="5400000" scaled="0"/>
                </a:gradFill>
                <a:latin typeface="+mj-lt"/>
                <a:ea typeface="Segoe UI" pitchFamily="34" charset="0"/>
                <a:cs typeface="Segoe UI" pitchFamily="34" charset="0"/>
              </a:rPr>
              <a:t>Challenges</a:t>
            </a:r>
          </a:p>
          <a:p>
            <a:pPr defTabSz="932381" fontAlgn="base">
              <a:spcBef>
                <a:spcPct val="0"/>
              </a:spcBef>
              <a:spcAft>
                <a:spcPct val="0"/>
              </a:spcAft>
            </a:pPr>
            <a:endParaRPr lang="en-US" sz="2400" b="1"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5" name="Rectangle 24"/>
          <p:cNvSpPr/>
          <p:nvPr/>
        </p:nvSpPr>
        <p:spPr bwMode="auto">
          <a:xfrm>
            <a:off x="8358763" y="4239994"/>
            <a:ext cx="3533396" cy="102972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200" b="1" dirty="0">
                <a:gradFill>
                  <a:gsLst>
                    <a:gs pos="0">
                      <a:srgbClr val="FFFFFF"/>
                    </a:gs>
                    <a:gs pos="100000">
                      <a:srgbClr val="FFFFFF"/>
                    </a:gs>
                  </a:gsLst>
                  <a:lin ang="5400000" scaled="0"/>
                </a:gradFill>
                <a:latin typeface="+mj-lt"/>
                <a:ea typeface="Segoe UI" pitchFamily="34" charset="0"/>
                <a:cs typeface="Segoe UI" pitchFamily="34" charset="0"/>
              </a:rPr>
              <a:t>Considerations</a:t>
            </a:r>
          </a:p>
        </p:txBody>
      </p:sp>
      <p:sp>
        <p:nvSpPr>
          <p:cNvPr id="27" name="Rectangle 26"/>
          <p:cNvSpPr/>
          <p:nvPr/>
        </p:nvSpPr>
        <p:spPr bwMode="auto">
          <a:xfrm>
            <a:off x="275852" y="5349656"/>
            <a:ext cx="2360985" cy="957439"/>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4000" dirty="0">
                <a:gradFill>
                  <a:gsLst>
                    <a:gs pos="0">
                      <a:srgbClr val="FFFFFF"/>
                    </a:gs>
                    <a:gs pos="100000">
                      <a:srgbClr val="FFFFFF"/>
                    </a:gs>
                  </a:gsLst>
                  <a:lin ang="5400000" scaled="0"/>
                </a:gradFill>
                <a:latin typeface="+mj-lt"/>
                <a:ea typeface="Segoe UI" pitchFamily="34" charset="0"/>
                <a:cs typeface="Segoe UI" pitchFamily="34" charset="0"/>
              </a:rPr>
              <a:t>Wrap-up</a:t>
            </a:r>
          </a:p>
        </p:txBody>
      </p:sp>
      <p:sp>
        <p:nvSpPr>
          <p:cNvPr id="28" name="Rectangle 27"/>
          <p:cNvSpPr/>
          <p:nvPr/>
        </p:nvSpPr>
        <p:spPr bwMode="auto">
          <a:xfrm>
            <a:off x="2713038" y="5349656"/>
            <a:ext cx="3048000" cy="96700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200" b="1" dirty="0">
                <a:gradFill>
                  <a:gsLst>
                    <a:gs pos="0">
                      <a:srgbClr val="FFFFFF"/>
                    </a:gs>
                    <a:gs pos="100000">
                      <a:srgbClr val="FFFFFF"/>
                    </a:gs>
                  </a:gsLst>
                  <a:lin ang="5400000" scaled="0"/>
                </a:gradFill>
                <a:latin typeface="+mj-lt"/>
                <a:ea typeface="Segoe UI" pitchFamily="34" charset="0"/>
                <a:cs typeface="Segoe UI" pitchFamily="34" charset="0"/>
              </a:rPr>
              <a:t>Key takeaways</a:t>
            </a:r>
          </a:p>
          <a:p>
            <a:pPr defTabSz="932381" fontAlgn="base">
              <a:spcBef>
                <a:spcPct val="0"/>
              </a:spcBef>
              <a:spcAft>
                <a:spcPct val="0"/>
              </a:spcAft>
            </a:pPr>
            <a:endParaRPr lang="en-US" sz="2400" b="1"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29" name="Rectangle 28"/>
          <p:cNvSpPr/>
          <p:nvPr/>
        </p:nvSpPr>
        <p:spPr bwMode="auto">
          <a:xfrm>
            <a:off x="5844162" y="5349656"/>
            <a:ext cx="2438400" cy="95743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200" b="1" dirty="0">
                <a:gradFill>
                  <a:gsLst>
                    <a:gs pos="0">
                      <a:srgbClr val="FFFFFF"/>
                    </a:gs>
                    <a:gs pos="100000">
                      <a:srgbClr val="FFFFFF"/>
                    </a:gs>
                  </a:gsLst>
                  <a:lin ang="5400000" scaled="0"/>
                </a:gradFill>
                <a:latin typeface="+mj-lt"/>
                <a:ea typeface="Segoe UI" pitchFamily="34" charset="0"/>
                <a:cs typeface="Segoe UI" pitchFamily="34" charset="0"/>
              </a:rPr>
              <a:t>Resources</a:t>
            </a:r>
          </a:p>
          <a:p>
            <a:pPr defTabSz="932381" fontAlgn="base">
              <a:spcBef>
                <a:spcPct val="0"/>
              </a:spcBef>
              <a:spcAft>
                <a:spcPct val="0"/>
              </a:spcAft>
            </a:pPr>
            <a:endParaRPr lang="en-US" sz="2400" b="1"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30" name="Rectangle 29"/>
          <p:cNvSpPr/>
          <p:nvPr/>
        </p:nvSpPr>
        <p:spPr bwMode="auto">
          <a:xfrm>
            <a:off x="8358763" y="5349656"/>
            <a:ext cx="3516771" cy="957439"/>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sz="3200" b="1" dirty="0">
                <a:gradFill>
                  <a:gsLst>
                    <a:gs pos="0">
                      <a:srgbClr val="FFFFFF"/>
                    </a:gs>
                    <a:gs pos="100000">
                      <a:srgbClr val="FFFFFF"/>
                    </a:gs>
                  </a:gsLst>
                  <a:lin ang="5400000" scaled="0"/>
                </a:gradFill>
                <a:latin typeface="+mj-lt"/>
                <a:ea typeface="Segoe UI" pitchFamily="34" charset="0"/>
                <a:cs typeface="Segoe UI" pitchFamily="34" charset="0"/>
              </a:rPr>
              <a:t>Questions</a:t>
            </a:r>
          </a:p>
        </p:txBody>
      </p:sp>
    </p:spTree>
    <p:extLst>
      <p:ext uri="{BB962C8B-B14F-4D97-AF65-F5344CB8AC3E}">
        <p14:creationId xmlns:p14="http://schemas.microsoft.com/office/powerpoint/2010/main" val="4703801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500"/>
                                        <p:tgtEl>
                                          <p:spTgt spid="1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500"/>
                                        <p:tgtEl>
                                          <p:spTgt spid="2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500"/>
                                        <p:tgtEl>
                                          <p:spTgt spid="2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27"/>
                                        </p:tgtEl>
                                        <p:attrNameLst>
                                          <p:attrName>style.visibility</p:attrName>
                                        </p:attrNameLst>
                                      </p:cBhvr>
                                      <p:to>
                                        <p:strVal val="visible"/>
                                      </p:to>
                                    </p:set>
                                    <p:animEffect transition="in" filter="fade">
                                      <p:cBhvr>
                                        <p:cTn id="52" dur="500"/>
                                        <p:tgtEl>
                                          <p:spTgt spid="27"/>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grpId="0" nodeType="clickEffect">
                                  <p:stCondLst>
                                    <p:cond delay="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500"/>
                                        <p:tgtEl>
                                          <p:spTgt spid="29"/>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grpId="0" nodeType="click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8" grpId="0" animBg="1"/>
      <p:bldP spid="19" grpId="0" animBg="1"/>
      <p:bldP spid="20" grpId="0" animBg="1"/>
      <p:bldP spid="21" grpId="0" animBg="1"/>
      <p:bldP spid="22" grpId="0" animBg="1"/>
      <p:bldP spid="23" grpId="0" animBg="1"/>
      <p:bldP spid="24" grpId="0" animBg="1"/>
      <p:bldP spid="25" grpId="0" animBg="1"/>
      <p:bldP spid="27" grpId="0" animBg="1"/>
      <p:bldP spid="28" grpId="0" animBg="1"/>
      <p:bldP spid="29" grpId="0" animBg="1"/>
      <p:bldP spid="3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1876827"/>
            <a:ext cx="12436475" cy="8871352"/>
          </a:xfrm>
          <a:prstGeom prst="rect">
            <a:avLst/>
          </a:prstGeom>
        </p:spPr>
      </p:pic>
      <p:sp>
        <p:nvSpPr>
          <p:cNvPr id="7" name="Rectangle 6"/>
          <p:cNvSpPr/>
          <p:nvPr/>
        </p:nvSpPr>
        <p:spPr bwMode="auto">
          <a:xfrm>
            <a:off x="2" y="-84136"/>
            <a:ext cx="7894636" cy="2438399"/>
          </a:xfrm>
          <a:prstGeom prst="rect">
            <a:avLst/>
          </a:prstGeom>
          <a:solidFill>
            <a:schemeClr val="accent4">
              <a:alpha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ts val="1200"/>
              </a:spcAft>
            </a:pPr>
            <a:endParaRPr lang="en-US" sz="6600" dirty="0">
              <a:solidFill>
                <a:schemeClr val="tx1"/>
              </a:solidFill>
              <a:latin typeface="+mj-lt"/>
              <a:ea typeface="Segoe UI" pitchFamily="34" charset="0"/>
              <a:cs typeface="Segoe UI" pitchFamily="34" charset="0"/>
            </a:endParaRPr>
          </a:p>
        </p:txBody>
      </p:sp>
      <p:sp>
        <p:nvSpPr>
          <p:cNvPr id="8" name="Title 5"/>
          <p:cNvSpPr txBox="1">
            <a:spLocks/>
          </p:cNvSpPr>
          <p:nvPr/>
        </p:nvSpPr>
        <p:spPr>
          <a:xfrm>
            <a:off x="98019" y="185563"/>
            <a:ext cx="7796619" cy="873300"/>
          </a:xfrm>
          <a:prstGeom prst="rect">
            <a:avLst/>
          </a:prstGeom>
          <a:noFill/>
        </p:spPr>
        <p:txBody>
          <a:bodyPr vert="horz" wrap="square" lIns="146289" tIns="91431" rIns="146289" bIns="91431" rtlCol="0" anchor="t" anchorCtr="0">
            <a:noAutofit/>
          </a:bodyPr>
          <a:lstStyle>
            <a:lvl1pPr algn="l" defTabSz="932742" rtl="0" eaLnBrk="1" latinLnBrk="0" hangingPunct="1">
              <a:lnSpc>
                <a:spcPct val="90000"/>
              </a:lnSpc>
              <a:spcBef>
                <a:spcPct val="0"/>
              </a:spcBef>
              <a:buNone/>
              <a:defRPr lang="en-US" sz="8800" b="0" kern="1200" cap="none" spc="-100" baseline="0">
                <a:ln w="3175">
                  <a:noFill/>
                </a:ln>
                <a:gradFill>
                  <a:gsLst>
                    <a:gs pos="100000">
                      <a:schemeClr val="tx1"/>
                    </a:gs>
                    <a:gs pos="0">
                      <a:schemeClr val="tx1"/>
                    </a:gs>
                  </a:gsLst>
                  <a:lin ang="5400000" scaled="0"/>
                </a:gradFill>
                <a:effectLst/>
                <a:latin typeface="+mj-lt"/>
                <a:ea typeface="+mn-ea"/>
                <a:cs typeface="Segoe UI" pitchFamily="34" charset="0"/>
              </a:defRPr>
            </a:lvl1pPr>
          </a:lstStyle>
          <a:p>
            <a:r>
              <a:rPr lang="en-US" sz="6600" dirty="0">
                <a:solidFill>
                  <a:schemeClr val="tx1"/>
                </a:solidFill>
              </a:rPr>
              <a:t>Information-management defined</a:t>
            </a:r>
          </a:p>
        </p:txBody>
      </p:sp>
    </p:spTree>
    <p:extLst>
      <p:ext uri="{BB962C8B-B14F-4D97-AF65-F5344CB8AC3E}">
        <p14:creationId xmlns:p14="http://schemas.microsoft.com/office/powerpoint/2010/main" val="30975070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ectangle 11"/>
          <p:cNvSpPr/>
          <p:nvPr/>
        </p:nvSpPr>
        <p:spPr bwMode="auto">
          <a:xfrm>
            <a:off x="269009" y="2128597"/>
            <a:ext cx="183369" cy="18652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3" name="Rectangle 12"/>
          <p:cNvSpPr/>
          <p:nvPr/>
        </p:nvSpPr>
        <p:spPr bwMode="auto">
          <a:xfrm>
            <a:off x="269010" y="2125664"/>
            <a:ext cx="2697480" cy="27447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3011967" y="2125664"/>
            <a:ext cx="2697480" cy="2744787"/>
          </a:xfrm>
          <a:prstGeom prst="rect">
            <a:avLst/>
          </a:prstGeom>
          <a:solidFill>
            <a:schemeClr val="accent3"/>
          </a:solidFill>
          <a:ln>
            <a:solidFill>
              <a:schemeClr val="accent3"/>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	</a:t>
            </a:r>
          </a:p>
        </p:txBody>
      </p:sp>
      <p:sp>
        <p:nvSpPr>
          <p:cNvPr id="15" name="Rectangle 14"/>
          <p:cNvSpPr/>
          <p:nvPr/>
        </p:nvSpPr>
        <p:spPr bwMode="auto">
          <a:xfrm>
            <a:off x="5754924" y="2125664"/>
            <a:ext cx="2697480" cy="2744787"/>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defTabSz="932381"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An useful metaphor</a:t>
            </a:r>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272" y="2228170"/>
            <a:ext cx="2522954" cy="2539774"/>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46420" y="2583772"/>
            <a:ext cx="1828571" cy="1828571"/>
          </a:xfrm>
          <a:prstGeom prst="rect">
            <a:avLst/>
          </a:prstGeom>
        </p:spPr>
      </p:pic>
      <p:pic>
        <p:nvPicPr>
          <p:cNvPr id="19" name="Picture 1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00515" y="2307859"/>
            <a:ext cx="1670322" cy="2341573"/>
          </a:xfrm>
          <a:prstGeom prst="rect">
            <a:avLst/>
          </a:prstGeom>
        </p:spPr>
      </p:pic>
    </p:spTree>
    <p:extLst>
      <p:ext uri="{BB962C8B-B14F-4D97-AF65-F5344CB8AC3E}">
        <p14:creationId xmlns:p14="http://schemas.microsoft.com/office/powerpoint/2010/main" val="26497261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theme/theme1.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Paul Olenick </External_x0020_Speaker>
    <Session_x0020_Code xmlns="2295e2e7-0eeb-498e-8716-217bb2ee6ee3">SPC198</Session_x0020_Code>
    <ProductTaxHTField0 xmlns="2295e2e7-0eeb-498e-8716-217bb2ee6ee3">
      <Terms xmlns="http://schemas.microsoft.com/office/infopath/2007/PartnerControls"/>
    </ProductTaxHTField0>
    <Presentation_x0020_Date xmlns="2295e2e7-0eeb-498e-8716-217bb2ee6ee3">2012-11-15T00:00:00-08:00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Paul Olenick </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terms/"/>
    <ds:schemaRef ds:uri="http://purl.org/dc/dcmitype/"/>
    <ds:schemaRef ds:uri="http://schemas.microsoft.com/office/infopath/2007/PartnerControls"/>
    <ds:schemaRef ds:uri="http://schemas.openxmlformats.org/package/2006/metadata/core-properties"/>
    <ds:schemaRef ds:uri="http://www.w3.org/XML/1998/namespace"/>
    <ds:schemaRef ds:uri="http://schemas.microsoft.com/office/2006/metadata/properties"/>
    <ds:schemaRef ds:uri="230e9df3-be65-4c73-a93b-d1236ebd677e"/>
    <ds:schemaRef ds:uri="http://purl.org/dc/elements/1.1/"/>
    <ds:schemaRef ds:uri="http://schemas.microsoft.com/office/2006/documentManagement/types"/>
    <ds:schemaRef ds:uri="032d541b-1b4e-4d91-93c7-b10533c52f73"/>
    <ds:schemaRef ds:uri="2295e2e7-0eeb-498e-8716-217bb2ee6ee3"/>
    <ds:schemaRef ds:uri="http://schemas.microsoft.com/sharepoint/v3"/>
  </ds:schemaRefs>
</ds:datastoreItem>
</file>

<file path=customXml/itemProps2.xml><?xml version="1.0" encoding="utf-8"?>
<ds:datastoreItem xmlns:ds="http://schemas.openxmlformats.org/officeDocument/2006/customXml" ds:itemID="{74E803E4-946B-493D-981B-AD66D0D8CA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Info_Mgmt_2nd_Draft</Template>
  <TotalTime>3751</TotalTime>
  <Words>5463</Words>
  <Application>Microsoft Office PowerPoint</Application>
  <PresentationFormat>Custom</PresentationFormat>
  <Paragraphs>457</Paragraphs>
  <Slides>43</Slides>
  <Notes>40</Notes>
  <HiddenSlides>0</HiddenSlides>
  <MMClips>0</MMClips>
  <ScaleCrop>false</ScaleCrop>
  <HeadingPairs>
    <vt:vector size="4" baseType="variant">
      <vt:variant>
        <vt:lpstr>Theme</vt:lpstr>
      </vt:variant>
      <vt:variant>
        <vt:i4>5</vt:i4>
      </vt:variant>
      <vt:variant>
        <vt:lpstr>Slide Titles</vt:lpstr>
      </vt:variant>
      <vt:variant>
        <vt:i4>43</vt:i4>
      </vt:variant>
    </vt:vector>
  </HeadingPairs>
  <TitlesOfParts>
    <vt:vector size="48" baseType="lpstr">
      <vt:lpstr>5-30072_SPC2012_Business_Template_16x9</vt:lpstr>
      <vt:lpstr>5-30072_SPC2012_Business_Template_16x9_Light</vt:lpstr>
      <vt:lpstr>SPC2012_Business_Template_16x9</vt:lpstr>
      <vt:lpstr>1_5-30072_SPC2012_Business_Template_16x9_Light</vt:lpstr>
      <vt:lpstr>1_SPC2012_Business_Template_16x9</vt:lpstr>
      <vt:lpstr>PowerPoint Presentation</vt:lpstr>
      <vt:lpstr>Reducing organizational risk through effective information-management</vt:lpstr>
      <vt:lpstr>About the presenter</vt:lpstr>
      <vt:lpstr>Survey</vt:lpstr>
      <vt:lpstr>One last survey</vt:lpstr>
      <vt:lpstr>Why this presentation (who cares)?</vt:lpstr>
      <vt:lpstr>Agenda</vt:lpstr>
      <vt:lpstr>PowerPoint Presentation</vt:lpstr>
      <vt:lpstr>An useful metaphor</vt:lpstr>
      <vt:lpstr>We all have information</vt:lpstr>
      <vt:lpstr>We all want to do the same things with it (business view)</vt:lpstr>
      <vt:lpstr>The 3 facets of information-management (IT view)</vt:lpstr>
      <vt:lpstr>Information-management is not a list of features</vt:lpstr>
      <vt:lpstr>A combined view (your view)</vt:lpstr>
      <vt:lpstr>A combined view (your view)</vt:lpstr>
      <vt:lpstr>PowerPoint Presentation</vt:lpstr>
      <vt:lpstr>Obvious stuff</vt:lpstr>
      <vt:lpstr>Not-so-obvious stuff</vt:lpstr>
      <vt:lpstr>Hidden Risks</vt:lpstr>
      <vt:lpstr>Or, risks are inability to…</vt:lpstr>
      <vt:lpstr>Demo</vt:lpstr>
      <vt:lpstr>Garth Fort, Contoso IT  Must provide any documents referring to a particular customer  Must provide all activity on those documents</vt:lpstr>
      <vt:lpstr>Demo recap</vt:lpstr>
      <vt:lpstr>Example 2:  Inability to visualize data</vt:lpstr>
      <vt:lpstr>Tie data silos together without touching data sources</vt:lpstr>
      <vt:lpstr>PowerPoint Presentation</vt:lpstr>
      <vt:lpstr>Common examples</vt:lpstr>
      <vt:lpstr>Real world examples</vt:lpstr>
      <vt:lpstr>You can’t build without a strong framework</vt:lpstr>
      <vt:lpstr>The foundation</vt:lpstr>
      <vt:lpstr>The framework</vt:lpstr>
      <vt:lpstr>Identify risks</vt:lpstr>
      <vt:lpstr>Identify opportunities</vt:lpstr>
      <vt:lpstr>Determine Project Scope</vt:lpstr>
      <vt:lpstr>Build buy-in</vt:lpstr>
      <vt:lpstr>Challenges</vt:lpstr>
      <vt:lpstr>Conceptual, *not* technical</vt:lpstr>
      <vt:lpstr>PowerPoint Presentation</vt:lpstr>
      <vt:lpstr>Key takeaways</vt:lpstr>
      <vt:lpstr>Where to find more</vt:lpstr>
      <vt:lpstr>Questions / follow-up / contact info</vt:lpstr>
      <vt:lpstr>PowerPoint Presentation</vt:lpstr>
      <vt:lpstr>PowerPoint Presentation</vt:lpstr>
    </vt:vector>
  </TitlesOfParts>
  <Manager>Ron Sasaki</Manager>
  <Company>Arcovis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Reducing organizational risk through effective Information-Management</dc:title>
  <dc:subject>SharePoint Conference 2012</dc:subject>
  <dc:creator>Paul Olenick</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575</cp:revision>
  <dcterms:created xsi:type="dcterms:W3CDTF">2012-10-27T03:51:26Z</dcterms:created>
  <dcterms:modified xsi:type="dcterms:W3CDTF">2012-12-06T16:51:34Z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