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73"/>
  </p:notesMasterIdLst>
  <p:handoutMasterIdLst>
    <p:handoutMasterId r:id="rId74"/>
  </p:handoutMasterIdLst>
  <p:sldIdLst>
    <p:sldId id="1055" r:id="rId6"/>
    <p:sldId id="1054" r:id="rId7"/>
    <p:sldId id="1091" r:id="rId8"/>
    <p:sldId id="1092" r:id="rId9"/>
    <p:sldId id="1093" r:id="rId10"/>
    <p:sldId id="1153" r:id="rId11"/>
    <p:sldId id="1094" r:id="rId12"/>
    <p:sldId id="1095" r:id="rId13"/>
    <p:sldId id="1096" r:id="rId14"/>
    <p:sldId id="1097" r:id="rId15"/>
    <p:sldId id="1098" r:id="rId16"/>
    <p:sldId id="1099" r:id="rId17"/>
    <p:sldId id="1148" r:id="rId18"/>
    <p:sldId id="1100" r:id="rId19"/>
    <p:sldId id="1101" r:id="rId20"/>
    <p:sldId id="1102" r:id="rId21"/>
    <p:sldId id="1103" r:id="rId22"/>
    <p:sldId id="1104" r:id="rId23"/>
    <p:sldId id="1105" r:id="rId24"/>
    <p:sldId id="1106" r:id="rId25"/>
    <p:sldId id="1107" r:id="rId26"/>
    <p:sldId id="1108" r:id="rId27"/>
    <p:sldId id="1109" r:id="rId28"/>
    <p:sldId id="1111" r:id="rId29"/>
    <p:sldId id="1112" r:id="rId30"/>
    <p:sldId id="1113" r:id="rId31"/>
    <p:sldId id="1149" r:id="rId32"/>
    <p:sldId id="1150" r:id="rId33"/>
    <p:sldId id="1151" r:id="rId34"/>
    <p:sldId id="1152" r:id="rId35"/>
    <p:sldId id="1154" r:id="rId36"/>
    <p:sldId id="1110" r:id="rId37"/>
    <p:sldId id="1114" r:id="rId38"/>
    <p:sldId id="1115" r:id="rId39"/>
    <p:sldId id="1116" r:id="rId40"/>
    <p:sldId id="1117" r:id="rId41"/>
    <p:sldId id="1118" r:id="rId42"/>
    <p:sldId id="1119" r:id="rId43"/>
    <p:sldId id="1120" r:id="rId44"/>
    <p:sldId id="1143" r:id="rId45"/>
    <p:sldId id="1144" r:id="rId46"/>
    <p:sldId id="1147" r:id="rId47"/>
    <p:sldId id="1121" r:id="rId48"/>
    <p:sldId id="1122" r:id="rId49"/>
    <p:sldId id="1123" r:id="rId50"/>
    <p:sldId id="1124" r:id="rId51"/>
    <p:sldId id="1125" r:id="rId52"/>
    <p:sldId id="1126" r:id="rId53"/>
    <p:sldId id="1127" r:id="rId54"/>
    <p:sldId id="1128" r:id="rId55"/>
    <p:sldId id="1129" r:id="rId56"/>
    <p:sldId id="1130" r:id="rId57"/>
    <p:sldId id="1131" r:id="rId58"/>
    <p:sldId id="1132" r:id="rId59"/>
    <p:sldId id="1133" r:id="rId60"/>
    <p:sldId id="1134" r:id="rId61"/>
    <p:sldId id="1135" r:id="rId62"/>
    <p:sldId id="1136" r:id="rId63"/>
    <p:sldId id="1137" r:id="rId64"/>
    <p:sldId id="1138" r:id="rId65"/>
    <p:sldId id="1139" r:id="rId66"/>
    <p:sldId id="1140" r:id="rId67"/>
    <p:sldId id="1141" r:id="rId68"/>
    <p:sldId id="1142" r:id="rId69"/>
    <p:sldId id="1145" r:id="rId70"/>
    <p:sldId id="1146" r:id="rId71"/>
    <p:sldId id="1076" r:id="rId7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70" autoAdjust="0"/>
    <p:restoredTop sz="84005" autoAdjust="0"/>
  </p:normalViewPr>
  <p:slideViewPr>
    <p:cSldViewPr>
      <p:cViewPr>
        <p:scale>
          <a:sx n="109" d="100"/>
          <a:sy n="109" d="100"/>
        </p:scale>
        <p:origin x="-72" y="-66"/>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presProps" Target="presProps.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handoutMaster" Target="handoutMasters/handoutMaster1.xml"/><Relationship Id="rId79" Type="http://schemas.openxmlformats.org/officeDocument/2006/relationships/tableStyles" Target="tableStyles.xml"/><Relationship Id="rId5" Type="http://schemas.openxmlformats.org/officeDocument/2006/relationships/slideMaster" Target="slideMasters/slideMaster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notesMaster" Target="notesMasters/notesMaster1.xml"/><Relationship Id="rId78"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viewProps" Target="viewProp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E93A1D1-3C2F-42F4-BD76-6CD886BBF6D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32</a:t>
            </a:fld>
            <a:endParaRPr lang="en-US" dirty="0"/>
          </a:p>
        </p:txBody>
      </p:sp>
    </p:spTree>
    <p:extLst>
      <p:ext uri="{BB962C8B-B14F-4D97-AF65-F5344CB8AC3E}">
        <p14:creationId xmlns:p14="http://schemas.microsoft.com/office/powerpoint/2010/main" val="4540005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929DE3C-0409-47C8-8820-D18C9CA1002F}"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36</a:t>
            </a:fld>
            <a:endParaRPr lang="en-US" dirty="0"/>
          </a:p>
        </p:txBody>
      </p:sp>
    </p:spTree>
    <p:extLst>
      <p:ext uri="{BB962C8B-B14F-4D97-AF65-F5344CB8AC3E}">
        <p14:creationId xmlns:p14="http://schemas.microsoft.com/office/powerpoint/2010/main" val="1456614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4FF4589-1D9F-43BC-B244-60B59AC7C0AD}"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37</a:t>
            </a:fld>
            <a:endParaRPr lang="en-US" dirty="0"/>
          </a:p>
        </p:txBody>
      </p:sp>
    </p:spTree>
    <p:extLst>
      <p:ext uri="{BB962C8B-B14F-4D97-AF65-F5344CB8AC3E}">
        <p14:creationId xmlns:p14="http://schemas.microsoft.com/office/powerpoint/2010/main" val="21970172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4BDB8F7-9DBA-4E2C-84B8-490D5922B86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38</a:t>
            </a:fld>
            <a:endParaRPr lang="en-US" dirty="0"/>
          </a:p>
        </p:txBody>
      </p:sp>
    </p:spTree>
    <p:extLst>
      <p:ext uri="{BB962C8B-B14F-4D97-AF65-F5344CB8AC3E}">
        <p14:creationId xmlns:p14="http://schemas.microsoft.com/office/powerpoint/2010/main" val="40450829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321925F-D8F0-4ECB-9E07-8E93C629460D}"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39</a:t>
            </a:fld>
            <a:endParaRPr lang="en-US" dirty="0"/>
          </a:p>
        </p:txBody>
      </p:sp>
    </p:spTree>
    <p:extLst>
      <p:ext uri="{BB962C8B-B14F-4D97-AF65-F5344CB8AC3E}">
        <p14:creationId xmlns:p14="http://schemas.microsoft.com/office/powerpoint/2010/main" val="20260530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76EC322-77BC-4581-B855-F85D883E22EE}"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41</a:t>
            </a:fld>
            <a:endParaRPr lang="en-US" dirty="0"/>
          </a:p>
        </p:txBody>
      </p:sp>
    </p:spTree>
    <p:extLst>
      <p:ext uri="{BB962C8B-B14F-4D97-AF65-F5344CB8AC3E}">
        <p14:creationId xmlns:p14="http://schemas.microsoft.com/office/powerpoint/2010/main" val="18200102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A0C29F1-576D-4257-BE13-004158CC970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44</a:t>
            </a:fld>
            <a:endParaRPr lang="en-US" dirty="0"/>
          </a:p>
        </p:txBody>
      </p:sp>
    </p:spTree>
    <p:extLst>
      <p:ext uri="{BB962C8B-B14F-4D97-AF65-F5344CB8AC3E}">
        <p14:creationId xmlns:p14="http://schemas.microsoft.com/office/powerpoint/2010/main" val="2851529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FE84FA1-2D00-4B96-B7CB-2271C6F0A87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46</a:t>
            </a:fld>
            <a:endParaRPr lang="en-US" dirty="0"/>
          </a:p>
        </p:txBody>
      </p:sp>
    </p:spTree>
    <p:extLst>
      <p:ext uri="{BB962C8B-B14F-4D97-AF65-F5344CB8AC3E}">
        <p14:creationId xmlns:p14="http://schemas.microsoft.com/office/powerpoint/2010/main" val="33202430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72992ED-A828-4F1B-A5CD-ECA32EE1B879}"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47</a:t>
            </a:fld>
            <a:endParaRPr lang="en-US" dirty="0"/>
          </a:p>
        </p:txBody>
      </p:sp>
    </p:spTree>
    <p:extLst>
      <p:ext uri="{BB962C8B-B14F-4D97-AF65-F5344CB8AC3E}">
        <p14:creationId xmlns:p14="http://schemas.microsoft.com/office/powerpoint/2010/main" val="367166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295559-2DAD-4B11-A6AC-8509A7236D9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48</a:t>
            </a:fld>
            <a:endParaRPr lang="en-US" dirty="0"/>
          </a:p>
        </p:txBody>
      </p:sp>
    </p:spTree>
    <p:extLst>
      <p:ext uri="{BB962C8B-B14F-4D97-AF65-F5344CB8AC3E}">
        <p14:creationId xmlns:p14="http://schemas.microsoft.com/office/powerpoint/2010/main" val="42253513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A34555-C6F0-47BE-82D2-140924909CF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51</a:t>
            </a:fld>
            <a:endParaRPr lang="en-US" dirty="0"/>
          </a:p>
        </p:txBody>
      </p:sp>
    </p:spTree>
    <p:extLst>
      <p:ext uri="{BB962C8B-B14F-4D97-AF65-F5344CB8AC3E}">
        <p14:creationId xmlns:p14="http://schemas.microsoft.com/office/powerpoint/2010/main" val="197785988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CCBCF648-4229-4E01-BBFC-57B923DEE1C0}"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53</a:t>
            </a:fld>
            <a:endParaRPr lang="en-US" dirty="0"/>
          </a:p>
        </p:txBody>
      </p:sp>
    </p:spTree>
    <p:extLst>
      <p:ext uri="{BB962C8B-B14F-4D97-AF65-F5344CB8AC3E}">
        <p14:creationId xmlns:p14="http://schemas.microsoft.com/office/powerpoint/2010/main" val="2193231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F58CC59-6D14-4BB8-9576-D35BD75255F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54</a:t>
            </a:fld>
            <a:endParaRPr lang="en-US" dirty="0"/>
          </a:p>
        </p:txBody>
      </p:sp>
    </p:spTree>
    <p:extLst>
      <p:ext uri="{BB962C8B-B14F-4D97-AF65-F5344CB8AC3E}">
        <p14:creationId xmlns:p14="http://schemas.microsoft.com/office/powerpoint/2010/main" val="16538040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89E3DEC-299D-4361-9E49-03A5A353C83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55</a:t>
            </a:fld>
            <a:endParaRPr lang="en-US" dirty="0"/>
          </a:p>
        </p:txBody>
      </p:sp>
    </p:spTree>
    <p:extLst>
      <p:ext uri="{BB962C8B-B14F-4D97-AF65-F5344CB8AC3E}">
        <p14:creationId xmlns:p14="http://schemas.microsoft.com/office/powerpoint/2010/main" val="39904464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9DCD7E8-0973-4F30-BEBE-FB026645F6C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56</a:t>
            </a:fld>
            <a:endParaRPr lang="en-US" dirty="0"/>
          </a:p>
        </p:txBody>
      </p:sp>
    </p:spTree>
    <p:extLst>
      <p:ext uri="{BB962C8B-B14F-4D97-AF65-F5344CB8AC3E}">
        <p14:creationId xmlns:p14="http://schemas.microsoft.com/office/powerpoint/2010/main" val="69753429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9EAF50C-3BD0-4DCB-BB4C-0B81075CF5A3}"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57</a:t>
            </a:fld>
            <a:endParaRPr lang="en-US" dirty="0"/>
          </a:p>
        </p:txBody>
      </p:sp>
    </p:spTree>
    <p:extLst>
      <p:ext uri="{BB962C8B-B14F-4D97-AF65-F5344CB8AC3E}">
        <p14:creationId xmlns:p14="http://schemas.microsoft.com/office/powerpoint/2010/main" val="37216347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31DA370-4FB4-4C04-A848-70CE33980A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58</a:t>
            </a:fld>
            <a:endParaRPr lang="en-US" dirty="0"/>
          </a:p>
        </p:txBody>
      </p:sp>
    </p:spTree>
    <p:extLst>
      <p:ext uri="{BB962C8B-B14F-4D97-AF65-F5344CB8AC3E}">
        <p14:creationId xmlns:p14="http://schemas.microsoft.com/office/powerpoint/2010/main" val="37708242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D3E8EEB-B862-4E61-83FD-C85FD05CC3D6}"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59</a:t>
            </a:fld>
            <a:endParaRPr lang="en-US" dirty="0"/>
          </a:p>
        </p:txBody>
      </p:sp>
    </p:spTree>
    <p:extLst>
      <p:ext uri="{BB962C8B-B14F-4D97-AF65-F5344CB8AC3E}">
        <p14:creationId xmlns:p14="http://schemas.microsoft.com/office/powerpoint/2010/main" val="9969403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ED8FF34-1119-454B-87B7-2473409427B0}"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60</a:t>
            </a:fld>
            <a:endParaRPr lang="en-US" dirty="0"/>
          </a:p>
        </p:txBody>
      </p:sp>
    </p:spTree>
    <p:extLst>
      <p:ext uri="{BB962C8B-B14F-4D97-AF65-F5344CB8AC3E}">
        <p14:creationId xmlns:p14="http://schemas.microsoft.com/office/powerpoint/2010/main" val="14568067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73B80B9-7948-4C28-874D-32B6F52CD055}"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61</a:t>
            </a:fld>
            <a:endParaRPr lang="en-US" dirty="0"/>
          </a:p>
        </p:txBody>
      </p:sp>
    </p:spTree>
    <p:extLst>
      <p:ext uri="{BB962C8B-B14F-4D97-AF65-F5344CB8AC3E}">
        <p14:creationId xmlns:p14="http://schemas.microsoft.com/office/powerpoint/2010/main" val="2326692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37A3414-E85D-45E0-83A0-B7497479293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27513894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BC61E63-7ACE-4062-8D93-3E204DFE536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63</a:t>
            </a:fld>
            <a:endParaRPr lang="en-US" dirty="0"/>
          </a:p>
        </p:txBody>
      </p:sp>
    </p:spTree>
    <p:extLst>
      <p:ext uri="{BB962C8B-B14F-4D97-AF65-F5344CB8AC3E}">
        <p14:creationId xmlns:p14="http://schemas.microsoft.com/office/powerpoint/2010/main" val="16249670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40A85C6-3AAA-494E-A02C-48EFBE9C3EB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64</a:t>
            </a:fld>
            <a:endParaRPr lang="en-US" dirty="0"/>
          </a:p>
        </p:txBody>
      </p:sp>
    </p:spTree>
    <p:extLst>
      <p:ext uri="{BB962C8B-B14F-4D97-AF65-F5344CB8AC3E}">
        <p14:creationId xmlns:p14="http://schemas.microsoft.com/office/powerpoint/2010/main" val="427035652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BD04FEC-2B56-4A20-B9C7-ADC887E78F45}"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66</a:t>
            </a:fld>
            <a:endParaRPr lang="en-US" dirty="0"/>
          </a:p>
        </p:txBody>
      </p:sp>
    </p:spTree>
    <p:extLst>
      <p:ext uri="{BB962C8B-B14F-4D97-AF65-F5344CB8AC3E}">
        <p14:creationId xmlns:p14="http://schemas.microsoft.com/office/powerpoint/2010/main" val="20661241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2:44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67</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197928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80B100A-D369-47BA-8002-12E9DF3FD030}"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7559570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9C0AD44-D709-4CE8-80A1-0E4518A7A363}"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3754531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41BE5733-929E-4584-A154-9D06EF2684D3}"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1844849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606F1ED-82D1-4786-AC98-D46384D3CA77}"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21595862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FF36A5B-404C-48F3-B775-0B773B86E70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1094721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624FCC04-1C93-4617-B0EC-5F43EE11F962}"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31</a:t>
            </a:fld>
            <a:endParaRPr lang="en-US" dirty="0"/>
          </a:p>
        </p:txBody>
      </p:sp>
    </p:spTree>
    <p:extLst>
      <p:ext uri="{BB962C8B-B14F-4D97-AF65-F5344CB8AC3E}">
        <p14:creationId xmlns:p14="http://schemas.microsoft.com/office/powerpoint/2010/main" val="36091928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6.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2.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go.microsoft.com/fwlink/p/?LinkID=244693" TargetMode="External"/><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hyperlink" Target="http://www.microsoft.com/en-us/download/details.aspx?id=30359"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3.xml"/></Relationships>
</file>

<file path=ppt/slides/_rels/slide5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3.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0.xml.rels><?xml version="1.0" encoding="UTF-8" standalone="yes"?>
<Relationships xmlns="http://schemas.openxmlformats.org/package/2006/relationships"><Relationship Id="rId3" Type="http://schemas.openxmlformats.org/officeDocument/2006/relationships/hyperlink" Target="mailto:admin@mytenant.onmicrosoft.com" TargetMode="External"/><Relationship Id="rId2" Type="http://schemas.openxmlformats.org/officeDocument/2006/relationships/notesSlide" Target="../notesSlides/notesSlide28.xml"/><Relationship Id="rId1" Type="http://schemas.openxmlformats.org/officeDocument/2006/relationships/slideLayout" Target="../slideLayouts/slideLayout2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6.xml.rels><?xml version="1.0" encoding="UTF-8" standalone="yes"?>
<Relationships xmlns="http://schemas.openxmlformats.org/package/2006/relationships"><Relationship Id="rId3" Type="http://schemas.openxmlformats.org/officeDocument/2006/relationships/hyperlink" Target="http://tinyurl.com/a5oaxdf" TargetMode="External"/><Relationship Id="rId7" Type="http://schemas.openxmlformats.org/officeDocument/2006/relationships/hyperlink" Target="http://tinyurl.com/cgf5neo" TargetMode="External"/><Relationship Id="rId2" Type="http://schemas.openxmlformats.org/officeDocument/2006/relationships/notesSlide" Target="../notesSlides/notesSlide32.xml"/><Relationship Id="rId1" Type="http://schemas.openxmlformats.org/officeDocument/2006/relationships/slideLayout" Target="../slideLayouts/slideLayout23.xml"/><Relationship Id="rId6" Type="http://schemas.openxmlformats.org/officeDocument/2006/relationships/hyperlink" Target="http://tinyurl.com/b7yvdvf" TargetMode="External"/><Relationship Id="rId5" Type="http://schemas.openxmlformats.org/officeDocument/2006/relationships/hyperlink" Target="http://tinyurl.com/bhp63d2" TargetMode="External"/><Relationship Id="rId4" Type="http://schemas.openxmlformats.org/officeDocument/2006/relationships/hyperlink" Target="http://tinyurl.com/43ypa9"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a:t>
            </a:r>
            <a:r>
              <a:rPr lang="en-US" dirty="0" err="1" smtClean="0"/>
              <a:t>SPShellAdmin</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242926004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Getting ready for Upgrade</a:t>
            </a:r>
            <a:endParaRPr lang="en-US" dirty="0"/>
          </a:p>
        </p:txBody>
      </p:sp>
    </p:spTree>
    <p:extLst>
      <p:ext uri="{BB962C8B-B14F-4D97-AF65-F5344CB8AC3E}">
        <p14:creationId xmlns:p14="http://schemas.microsoft.com/office/powerpoint/2010/main" val="119116452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Getting Ready for Upgrade</a:t>
            </a:r>
          </a:p>
        </p:txBody>
      </p:sp>
      <p:sp>
        <p:nvSpPr>
          <p:cNvPr id="4" name="Text Placeholder 3"/>
          <p:cNvSpPr>
            <a:spLocks noGrp="1"/>
          </p:cNvSpPr>
          <p:nvPr>
            <p:ph type="body" sz="quarter" idx="10"/>
          </p:nvPr>
        </p:nvSpPr>
        <p:spPr>
          <a:xfrm>
            <a:off x="274638" y="1212850"/>
            <a:ext cx="11887200" cy="4001095"/>
          </a:xfrm>
        </p:spPr>
        <p:txBody>
          <a:bodyPr/>
          <a:lstStyle/>
          <a:p>
            <a:r>
              <a:rPr lang="en-US" dirty="0" smtClean="0"/>
              <a:t>Test-</a:t>
            </a:r>
            <a:r>
              <a:rPr lang="en-US" dirty="0" err="1" smtClean="0"/>
              <a:t>SPContentDatabase</a:t>
            </a:r>
            <a:r>
              <a:rPr lang="en-US" dirty="0" smtClean="0"/>
              <a:t> and Mount-</a:t>
            </a:r>
            <a:r>
              <a:rPr lang="en-US" dirty="0" err="1" smtClean="0"/>
              <a:t>SPContentDatabase</a:t>
            </a:r>
            <a:r>
              <a:rPr lang="en-US" dirty="0" smtClean="0"/>
              <a:t> still used</a:t>
            </a:r>
          </a:p>
          <a:p>
            <a:r>
              <a:rPr lang="en-US" dirty="0" smtClean="0"/>
              <a:t>Deferred </a:t>
            </a:r>
            <a:r>
              <a:rPr lang="en-US" dirty="0"/>
              <a:t>Site Collection Upgrade = New </a:t>
            </a:r>
            <a:r>
              <a:rPr lang="en-US" dirty="0" err="1" smtClean="0"/>
              <a:t>cmdlets</a:t>
            </a:r>
            <a:endParaRPr lang="en-US" dirty="0" smtClean="0"/>
          </a:p>
          <a:p>
            <a:r>
              <a:rPr lang="en-US" dirty="0"/>
              <a:t>Managing solutions in 14 / 15 hive</a:t>
            </a:r>
          </a:p>
          <a:p>
            <a:endParaRPr lang="en-US" dirty="0"/>
          </a:p>
          <a:p>
            <a:endParaRPr lang="en-US" dirty="0"/>
          </a:p>
        </p:txBody>
      </p:sp>
      <p:sp>
        <p:nvSpPr>
          <p:cNvPr id="5" name="Rectangle 4"/>
          <p:cNvSpPr/>
          <p:nvPr/>
        </p:nvSpPr>
        <p:spPr bwMode="auto">
          <a:xfrm>
            <a:off x="272273" y="3878262"/>
            <a:ext cx="9146364" cy="12192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Test-</a:t>
            </a:r>
            <a:r>
              <a:rPr lang="en-US" dirty="0" err="1" smtClean="0">
                <a:gradFill>
                  <a:gsLst>
                    <a:gs pos="0">
                      <a:srgbClr val="FFFFFF"/>
                    </a:gs>
                    <a:gs pos="100000">
                      <a:srgbClr val="FFFFFF"/>
                    </a:gs>
                  </a:gsLst>
                  <a:lin ang="5400000" scaled="0"/>
                </a:gradFill>
                <a:ea typeface="Segoe UI" pitchFamily="34" charset="0"/>
                <a:cs typeface="Segoe UI" pitchFamily="34" charset="0"/>
              </a:rPr>
              <a:t>SPContentDatabase</a:t>
            </a:r>
            <a:r>
              <a:rPr lang="en-US" dirty="0" smtClean="0">
                <a:gradFill>
                  <a:gsLst>
                    <a:gs pos="0">
                      <a:srgbClr val="FFFFFF"/>
                    </a:gs>
                    <a:gs pos="100000">
                      <a:srgbClr val="FFFFFF"/>
                    </a:gs>
                  </a:gsLst>
                  <a:lin ang="5400000" scaled="0"/>
                </a:gradFill>
                <a:ea typeface="Segoe UI" pitchFamily="34" charset="0"/>
                <a:cs typeface="Segoe UI" pitchFamily="34" charset="0"/>
              </a:rPr>
              <a:t> –Name </a:t>
            </a:r>
            <a:r>
              <a:rPr lang="en-US" dirty="0" err="1" smtClean="0">
                <a:gradFill>
                  <a:gsLst>
                    <a:gs pos="0">
                      <a:srgbClr val="FFFFFF"/>
                    </a:gs>
                    <a:gs pos="100000">
                      <a:srgbClr val="FFFFFF"/>
                    </a:gs>
                  </a:gsLst>
                  <a:lin ang="5400000" scaled="0"/>
                </a:gradFill>
                <a:ea typeface="Segoe UI" pitchFamily="34" charset="0"/>
                <a:cs typeface="Segoe UI" pitchFamily="34" charset="0"/>
              </a:rPr>
              <a:t>Wss_Content</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err="1" smtClean="0">
                <a:gradFill>
                  <a:gsLst>
                    <a:gs pos="0">
                      <a:srgbClr val="FFFFFF"/>
                    </a:gs>
                    <a:gs pos="100000">
                      <a:srgbClr val="FFFFFF"/>
                    </a:gs>
                  </a:gsLst>
                  <a:lin ang="5400000" scaled="0"/>
                </a:gradFill>
                <a:ea typeface="Segoe UI" pitchFamily="34" charset="0"/>
                <a:cs typeface="Segoe UI" pitchFamily="34" charset="0"/>
              </a:rPr>
              <a:t>WebApplication</a:t>
            </a:r>
            <a:r>
              <a:rPr lang="en-US" dirty="0" smtClean="0">
                <a:gradFill>
                  <a:gsLst>
                    <a:gs pos="0">
                      <a:srgbClr val="FFFFFF"/>
                    </a:gs>
                    <a:gs pos="100000">
                      <a:srgbClr val="FFFFFF"/>
                    </a:gs>
                  </a:gsLst>
                  <a:lin ang="5400000" scaled="0"/>
                </a:gradFill>
                <a:ea typeface="Segoe UI" pitchFamily="34" charset="0"/>
                <a:cs typeface="Segoe UI" pitchFamily="34" charset="0"/>
              </a:rPr>
              <a:t> http://servername</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Mount-</a:t>
            </a:r>
            <a:r>
              <a:rPr lang="en-US" dirty="0" err="1">
                <a:gradFill>
                  <a:gsLst>
                    <a:gs pos="0">
                      <a:srgbClr val="FFFFFF"/>
                    </a:gs>
                    <a:gs pos="100000">
                      <a:srgbClr val="FFFFFF"/>
                    </a:gs>
                  </a:gsLst>
                  <a:lin ang="5400000" scaled="0"/>
                </a:gradFill>
                <a:ea typeface="Segoe UI" pitchFamily="34" charset="0"/>
                <a:cs typeface="Segoe UI" pitchFamily="34" charset="0"/>
              </a:rPr>
              <a:t>SPContentDatabase</a:t>
            </a:r>
            <a:r>
              <a:rPr lang="en-US" dirty="0">
                <a:gradFill>
                  <a:gsLst>
                    <a:gs pos="0">
                      <a:srgbClr val="FFFFFF"/>
                    </a:gs>
                    <a:gs pos="100000">
                      <a:srgbClr val="FFFFFF"/>
                    </a:gs>
                  </a:gsLst>
                  <a:lin ang="5400000" scaled="0"/>
                </a:gradFill>
                <a:ea typeface="Segoe UI" pitchFamily="34" charset="0"/>
                <a:cs typeface="Segoe UI" pitchFamily="34" charset="0"/>
              </a:rPr>
              <a:t> –Name </a:t>
            </a:r>
            <a:r>
              <a:rPr lang="en-US" dirty="0" err="1">
                <a:gradFill>
                  <a:gsLst>
                    <a:gs pos="0">
                      <a:srgbClr val="FFFFFF"/>
                    </a:gs>
                    <a:gs pos="100000">
                      <a:srgbClr val="FFFFFF"/>
                    </a:gs>
                  </a:gsLst>
                  <a:lin ang="5400000" scaled="0"/>
                </a:gradFill>
                <a:ea typeface="Segoe UI" pitchFamily="34" charset="0"/>
                <a:cs typeface="Segoe UI" pitchFamily="34" charset="0"/>
              </a:rPr>
              <a:t>Wss_Content</a:t>
            </a:r>
            <a:r>
              <a:rPr lang="en-US" dirty="0">
                <a:gradFill>
                  <a:gsLst>
                    <a:gs pos="0">
                      <a:srgbClr val="FFFFFF"/>
                    </a:gs>
                    <a:gs pos="100000">
                      <a:srgbClr val="FFFFFF"/>
                    </a:gs>
                  </a:gsLst>
                  <a:lin ang="5400000" scaled="0"/>
                </a:gradFill>
                <a:ea typeface="Segoe UI" pitchFamily="34" charset="0"/>
                <a:cs typeface="Segoe UI" pitchFamily="34" charset="0"/>
              </a:rPr>
              <a:t> –</a:t>
            </a:r>
            <a:r>
              <a:rPr lang="en-US" dirty="0" err="1">
                <a:gradFill>
                  <a:gsLst>
                    <a:gs pos="0">
                      <a:srgbClr val="FFFFFF"/>
                    </a:gs>
                    <a:gs pos="100000">
                      <a:srgbClr val="FFFFFF"/>
                    </a:gs>
                  </a:gsLst>
                  <a:lin ang="5400000" scaled="0"/>
                </a:gradFill>
                <a:ea typeface="Segoe UI" pitchFamily="34" charset="0"/>
                <a:cs typeface="Segoe UI" pitchFamily="34" charset="0"/>
              </a:rPr>
              <a:t>WebApplication</a:t>
            </a:r>
            <a:r>
              <a:rPr lang="en-US" dirty="0">
                <a:gradFill>
                  <a:gsLst>
                    <a:gs pos="0">
                      <a:srgbClr val="FFFFFF"/>
                    </a:gs>
                    <a:gs pos="100000">
                      <a:srgbClr val="FFFFFF"/>
                    </a:gs>
                  </a:gsLst>
                  <a:lin ang="5400000" scaled="0"/>
                </a:gradFill>
                <a:ea typeface="Segoe UI" pitchFamily="34" charset="0"/>
                <a:cs typeface="Segoe UI" pitchFamily="34" charset="0"/>
              </a:rPr>
              <a:t> http://servername</a:t>
            </a:r>
          </a:p>
        </p:txBody>
      </p:sp>
    </p:spTree>
    <p:extLst>
      <p:ext uri="{BB962C8B-B14F-4D97-AF65-F5344CB8AC3E}">
        <p14:creationId xmlns:p14="http://schemas.microsoft.com/office/powerpoint/2010/main" val="2144939893"/>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Content Database Upgrade</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3285341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Solution Management</a:t>
            </a:r>
            <a:endParaRPr lang="en-US" dirty="0"/>
          </a:p>
        </p:txBody>
      </p:sp>
      <p:sp>
        <p:nvSpPr>
          <p:cNvPr id="3" name="Text Placeholder 2"/>
          <p:cNvSpPr>
            <a:spLocks noGrp="1"/>
          </p:cNvSpPr>
          <p:nvPr>
            <p:ph type="body" sz="quarter" idx="10"/>
          </p:nvPr>
        </p:nvSpPr>
        <p:spPr>
          <a:xfrm>
            <a:off x="274638" y="1212850"/>
            <a:ext cx="11887200" cy="4339650"/>
          </a:xfrm>
        </p:spPr>
        <p:txBody>
          <a:bodyPr/>
          <a:lstStyle/>
          <a:p>
            <a:r>
              <a:rPr lang="en-US" dirty="0" smtClean="0"/>
              <a:t>Add solution packages (.</a:t>
            </a:r>
            <a:r>
              <a:rPr lang="en-US" dirty="0" err="1" smtClean="0"/>
              <a:t>wsp</a:t>
            </a:r>
            <a:r>
              <a:rPr lang="en-US" dirty="0" smtClean="0"/>
              <a:t>) before upgrade</a:t>
            </a:r>
          </a:p>
          <a:p>
            <a:pPr lvl="1"/>
            <a:r>
              <a:rPr lang="en-US" dirty="0" smtClean="0"/>
              <a:t>Add-</a:t>
            </a:r>
            <a:r>
              <a:rPr lang="en-US" dirty="0" err="1" smtClean="0"/>
              <a:t>SPSolution</a:t>
            </a:r>
            <a:r>
              <a:rPr lang="en-US" dirty="0" smtClean="0"/>
              <a:t> – add </a:t>
            </a:r>
            <a:r>
              <a:rPr lang="en-US" dirty="0" err="1" smtClean="0"/>
              <a:t>wsp</a:t>
            </a:r>
            <a:r>
              <a:rPr lang="en-US" dirty="0" smtClean="0"/>
              <a:t> to solution store</a:t>
            </a:r>
          </a:p>
          <a:p>
            <a:r>
              <a:rPr lang="en-US" dirty="0" smtClean="0"/>
              <a:t>Install-</a:t>
            </a:r>
            <a:r>
              <a:rPr lang="en-US" dirty="0" err="1" smtClean="0"/>
              <a:t>SPSolution</a:t>
            </a:r>
            <a:endParaRPr lang="en-US" dirty="0" smtClean="0"/>
          </a:p>
          <a:p>
            <a:pPr lvl="1"/>
            <a:r>
              <a:rPr lang="en-US" dirty="0" smtClean="0"/>
              <a:t>Activates solution for web application(s)</a:t>
            </a:r>
          </a:p>
          <a:p>
            <a:pPr lvl="1"/>
            <a:r>
              <a:rPr lang="en-US" dirty="0" smtClean="0"/>
              <a:t>-</a:t>
            </a:r>
            <a:r>
              <a:rPr lang="en-US" dirty="0" err="1" smtClean="0"/>
              <a:t>CompatibilityLevel</a:t>
            </a:r>
            <a:r>
              <a:rPr lang="en-US" dirty="0" smtClean="0"/>
              <a:t> (14, 15) – Installs solution to 14 / 15 hive</a:t>
            </a:r>
          </a:p>
          <a:p>
            <a:r>
              <a:rPr lang="en-US" dirty="0" smtClean="0"/>
              <a:t>Sandboxed </a:t>
            </a:r>
            <a:r>
              <a:rPr lang="en-US" dirty="0"/>
              <a:t>solutions added automatically via </a:t>
            </a:r>
            <a:r>
              <a:rPr lang="en-US" dirty="0" err="1"/>
              <a:t>db</a:t>
            </a:r>
            <a:r>
              <a:rPr lang="en-US" dirty="0"/>
              <a:t> attach</a:t>
            </a:r>
          </a:p>
          <a:p>
            <a:pPr lvl="1"/>
            <a:endParaRPr lang="en-US" dirty="0" smtClean="0"/>
          </a:p>
          <a:p>
            <a:pPr lvl="1"/>
            <a:endParaRPr lang="en-US" dirty="0"/>
          </a:p>
        </p:txBody>
      </p:sp>
      <p:sp>
        <p:nvSpPr>
          <p:cNvPr id="4" name="Rectangle 3"/>
          <p:cNvSpPr/>
          <p:nvPr/>
        </p:nvSpPr>
        <p:spPr bwMode="auto">
          <a:xfrm>
            <a:off x="272273" y="4868862"/>
            <a:ext cx="9679764" cy="12192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Add-</a:t>
            </a:r>
            <a:r>
              <a:rPr lang="en-US" dirty="0" err="1" smtClean="0">
                <a:gradFill>
                  <a:gsLst>
                    <a:gs pos="0">
                      <a:srgbClr val="FFFFFF"/>
                    </a:gs>
                    <a:gs pos="100000">
                      <a:srgbClr val="FFFFFF"/>
                    </a:gs>
                  </a:gsLst>
                  <a:lin ang="5400000" scaled="0"/>
                </a:gradFill>
                <a:ea typeface="Segoe UI" pitchFamily="34" charset="0"/>
                <a:cs typeface="Segoe UI" pitchFamily="34" charset="0"/>
              </a:rPr>
              <a:t>SPSolution</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err="1" smtClean="0">
                <a:gradFill>
                  <a:gsLst>
                    <a:gs pos="0">
                      <a:srgbClr val="FFFFFF"/>
                    </a:gs>
                    <a:gs pos="100000">
                      <a:srgbClr val="FFFFFF"/>
                    </a:gs>
                  </a:gsLst>
                  <a:lin ang="5400000" scaled="0"/>
                </a:gradFill>
                <a:ea typeface="Segoe UI" pitchFamily="34" charset="0"/>
                <a:cs typeface="Segoe UI" pitchFamily="34" charset="0"/>
              </a:rPr>
              <a:t>LiteralPath</a:t>
            </a:r>
            <a:r>
              <a:rPr lang="en-US" dirty="0" smtClean="0">
                <a:gradFill>
                  <a:gsLst>
                    <a:gs pos="0">
                      <a:srgbClr val="FFFFFF"/>
                    </a:gs>
                    <a:gs pos="100000">
                      <a:srgbClr val="FFFFFF"/>
                    </a:gs>
                  </a:gsLst>
                  <a:lin ang="5400000" scaled="0"/>
                </a:gradFill>
                <a:ea typeface="Segoe UI" pitchFamily="34" charset="0"/>
                <a:cs typeface="Segoe UI" pitchFamily="34" charset="0"/>
              </a:rPr>
              <a:t> C:\folder\mysolution.wsp</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a:gradFill>
                  <a:gsLst>
                    <a:gs pos="0">
                      <a:srgbClr val="FFFFFF"/>
                    </a:gs>
                    <a:gs pos="100000">
                      <a:srgbClr val="FFFFFF"/>
                    </a:gs>
                  </a:gsLst>
                  <a:lin ang="5400000" scaled="0"/>
                </a:gradFill>
                <a:ea typeface="Segoe UI" pitchFamily="34" charset="0"/>
                <a:cs typeface="Segoe UI" pitchFamily="34" charset="0"/>
              </a:rPr>
              <a:t>Install-</a:t>
            </a:r>
            <a:r>
              <a:rPr lang="en-US" dirty="0" err="1">
                <a:gradFill>
                  <a:gsLst>
                    <a:gs pos="0">
                      <a:srgbClr val="FFFFFF"/>
                    </a:gs>
                    <a:gs pos="100000">
                      <a:srgbClr val="FFFFFF"/>
                    </a:gs>
                  </a:gsLst>
                  <a:lin ang="5400000" scaled="0"/>
                </a:gradFill>
                <a:ea typeface="Segoe UI" pitchFamily="34" charset="0"/>
                <a:cs typeface="Segoe UI" pitchFamily="34" charset="0"/>
              </a:rPr>
              <a:t>SPSolution</a:t>
            </a:r>
            <a:r>
              <a:rPr lang="en-US" dirty="0">
                <a:gradFill>
                  <a:gsLst>
                    <a:gs pos="0">
                      <a:srgbClr val="FFFFFF"/>
                    </a:gs>
                    <a:gs pos="100000">
                      <a:srgbClr val="FFFFFF"/>
                    </a:gs>
                  </a:gsLst>
                  <a:lin ang="5400000" scaled="0"/>
                </a:gradFill>
                <a:ea typeface="Segoe UI" pitchFamily="34" charset="0"/>
                <a:cs typeface="Segoe UI" pitchFamily="34" charset="0"/>
              </a:rPr>
              <a:t> -Identity </a:t>
            </a:r>
            <a:r>
              <a:rPr lang="en-US" dirty="0" err="1" smtClean="0">
                <a:gradFill>
                  <a:gsLst>
                    <a:gs pos="0">
                      <a:srgbClr val="FFFFFF"/>
                    </a:gs>
                    <a:gs pos="100000">
                      <a:srgbClr val="FFFFFF"/>
                    </a:gs>
                  </a:gsLst>
                  <a:lin ang="5400000" scaled="0"/>
                </a:gradFill>
                <a:ea typeface="Segoe UI" pitchFamily="34" charset="0"/>
                <a:cs typeface="Segoe UI" pitchFamily="34" charset="0"/>
              </a:rPr>
              <a:t>mysolution.wsp</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a:gradFill>
                  <a:gsLst>
                    <a:gs pos="0">
                      <a:srgbClr val="FFFFFF"/>
                    </a:gs>
                    <a:gs pos="100000">
                      <a:srgbClr val="FFFFFF"/>
                    </a:gs>
                  </a:gsLst>
                  <a:lin ang="5400000" scaled="0"/>
                </a:gradFill>
                <a:ea typeface="Segoe UI" pitchFamily="34" charset="0"/>
                <a:cs typeface="Segoe UI" pitchFamily="34" charset="0"/>
              </a:rPr>
              <a:t>-</a:t>
            </a:r>
            <a:r>
              <a:rPr lang="en-US" dirty="0" err="1">
                <a:gradFill>
                  <a:gsLst>
                    <a:gs pos="0">
                      <a:srgbClr val="FFFFFF"/>
                    </a:gs>
                    <a:gs pos="100000">
                      <a:srgbClr val="FFFFFF"/>
                    </a:gs>
                  </a:gsLst>
                  <a:lin ang="5400000" scaled="0"/>
                </a:gradFill>
                <a:ea typeface="Segoe UI" pitchFamily="34" charset="0"/>
                <a:cs typeface="Segoe UI" pitchFamily="34" charset="0"/>
              </a:rPr>
              <a:t>GACDeployment</a:t>
            </a:r>
            <a:r>
              <a:rPr lang="en-US" dirty="0">
                <a:gradFill>
                  <a:gsLst>
                    <a:gs pos="0">
                      <a:srgbClr val="FFFFFF"/>
                    </a:gs>
                    <a:gs pos="100000">
                      <a:srgbClr val="FFFFFF"/>
                    </a:gs>
                  </a:gsLst>
                  <a:lin ang="5400000" scaled="0"/>
                </a:gradFill>
                <a:ea typeface="Segoe UI" pitchFamily="34" charset="0"/>
                <a:cs typeface="Segoe UI" pitchFamily="34" charset="0"/>
              </a:rPr>
              <a:t> </a:t>
            </a:r>
            <a:r>
              <a:rPr lang="en-US" dirty="0" smtClean="0">
                <a:gradFill>
                  <a:gsLst>
                    <a:gs pos="0">
                      <a:srgbClr val="FFFFFF"/>
                    </a:gs>
                    <a:gs pos="100000">
                      <a:srgbClr val="FFFFFF"/>
                    </a:gs>
                  </a:gsLst>
                  <a:lin ang="5400000" scaled="0"/>
                </a:gradFill>
                <a:ea typeface="Segoe UI" pitchFamily="34" charset="0"/>
                <a:cs typeface="Segoe UI" pitchFamily="34" charset="0"/>
              </a:rPr>
              <a:t>-</a:t>
            </a:r>
            <a:r>
              <a:rPr lang="en-US" dirty="0" err="1" smtClean="0">
                <a:gradFill>
                  <a:gsLst>
                    <a:gs pos="0">
                      <a:srgbClr val="FFFFFF"/>
                    </a:gs>
                    <a:gs pos="100000">
                      <a:srgbClr val="FFFFFF"/>
                    </a:gs>
                  </a:gsLst>
                  <a:lin ang="5400000" scaled="0"/>
                </a:gradFill>
                <a:ea typeface="Segoe UI" pitchFamily="34" charset="0"/>
                <a:cs typeface="Segoe UI" pitchFamily="34" charset="0"/>
              </a:rPr>
              <a:t>CompatibilityLevel</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a:gradFill>
                  <a:gsLst>
                    <a:gs pos="0">
                      <a:srgbClr val="FFFFFF"/>
                    </a:gs>
                    <a:gs pos="100000">
                      <a:srgbClr val="FFFFFF"/>
                    </a:gs>
                  </a:gsLst>
                  <a:lin ang="5400000" scaled="0"/>
                </a:gradFill>
                <a:ea typeface="Segoe UI" pitchFamily="34" charset="0"/>
                <a:cs typeface="Segoe UI" pitchFamily="34" charset="0"/>
              </a:rPr>
              <a:t>15</a:t>
            </a:r>
          </a:p>
        </p:txBody>
      </p:sp>
    </p:spTree>
    <p:extLst>
      <p:ext uri="{BB962C8B-B14F-4D97-AF65-F5344CB8AC3E}">
        <p14:creationId xmlns:p14="http://schemas.microsoft.com/office/powerpoint/2010/main" val="239630265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Deferred Site Collection Upgrades</a:t>
            </a:r>
            <a:endParaRPr lang="en-US" dirty="0"/>
          </a:p>
        </p:txBody>
      </p:sp>
      <p:sp>
        <p:nvSpPr>
          <p:cNvPr id="3" name="Text Placeholder 2"/>
          <p:cNvSpPr>
            <a:spLocks noGrp="1"/>
          </p:cNvSpPr>
          <p:nvPr>
            <p:ph type="body" sz="quarter" idx="10"/>
          </p:nvPr>
        </p:nvSpPr>
        <p:spPr/>
        <p:txBody>
          <a:bodyPr/>
          <a:lstStyle/>
          <a:p>
            <a:r>
              <a:rPr lang="en-US" dirty="0" err="1" smtClean="0"/>
              <a:t>Cmdlets</a:t>
            </a:r>
            <a:r>
              <a:rPr lang="en-US" dirty="0" smtClean="0"/>
              <a:t> to:</a:t>
            </a:r>
          </a:p>
          <a:p>
            <a:pPr lvl="1"/>
            <a:r>
              <a:rPr lang="en-US" dirty="0" smtClean="0"/>
              <a:t>Manage Health Checks</a:t>
            </a:r>
          </a:p>
          <a:p>
            <a:pPr lvl="1"/>
            <a:r>
              <a:rPr lang="en-US" dirty="0" smtClean="0"/>
              <a:t>Upgrade</a:t>
            </a:r>
          </a:p>
          <a:p>
            <a:pPr lvl="1"/>
            <a:r>
              <a:rPr lang="en-US" dirty="0" smtClean="0"/>
              <a:t>Request Evaluation Site Collections</a:t>
            </a:r>
          </a:p>
          <a:p>
            <a:pPr lvl="1"/>
            <a:r>
              <a:rPr lang="en-US" dirty="0" smtClean="0"/>
              <a:t>Copy</a:t>
            </a:r>
          </a:p>
          <a:p>
            <a:r>
              <a:rPr lang="en-US" dirty="0" smtClean="0"/>
              <a:t>View upgrade status with Get-</a:t>
            </a:r>
            <a:r>
              <a:rPr lang="en-US" dirty="0" err="1" smtClean="0"/>
              <a:t>SPSite</a:t>
            </a:r>
            <a:endParaRPr lang="en-US" dirty="0" smtClean="0"/>
          </a:p>
          <a:p>
            <a:pPr lvl="1"/>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2273" y="4030662"/>
            <a:ext cx="6343650" cy="2390775"/>
          </a:xfrm>
          <a:prstGeom prst="rect">
            <a:avLst/>
          </a:prstGeom>
        </p:spPr>
      </p:pic>
    </p:spTree>
    <p:extLst>
      <p:ext uri="{BB962C8B-B14F-4D97-AF65-F5344CB8AC3E}">
        <p14:creationId xmlns:p14="http://schemas.microsoft.com/office/powerpoint/2010/main" val="3043340122"/>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Site Collection Health Checks</a:t>
            </a:r>
            <a:endParaRPr lang="en-US" dirty="0"/>
          </a:p>
        </p:txBody>
      </p:sp>
      <p:sp>
        <p:nvSpPr>
          <p:cNvPr id="5" name="Text Placeholder 4"/>
          <p:cNvSpPr>
            <a:spLocks noGrp="1"/>
          </p:cNvSpPr>
          <p:nvPr>
            <p:ph type="body" sz="quarter" idx="10"/>
          </p:nvPr>
        </p:nvSpPr>
        <p:spPr>
          <a:xfrm>
            <a:off x="274638" y="1212850"/>
            <a:ext cx="11887200" cy="2431435"/>
          </a:xfrm>
        </p:spPr>
        <p:txBody>
          <a:bodyPr/>
          <a:lstStyle/>
          <a:p>
            <a:r>
              <a:rPr lang="en-US" dirty="0" smtClean="0"/>
              <a:t>Test-</a:t>
            </a:r>
            <a:r>
              <a:rPr lang="en-US" dirty="0" err="1" smtClean="0"/>
              <a:t>SPSite</a:t>
            </a:r>
            <a:endParaRPr lang="en-US" dirty="0" smtClean="0"/>
          </a:p>
          <a:p>
            <a:pPr lvl="1"/>
            <a:r>
              <a:rPr lang="en-US" dirty="0" smtClean="0"/>
              <a:t>Runs Site Collection Health Checks</a:t>
            </a:r>
          </a:p>
          <a:p>
            <a:pPr lvl="1"/>
            <a:r>
              <a:rPr lang="en-US" dirty="0" smtClean="0"/>
              <a:t>All rules by default or specify specific rule</a:t>
            </a:r>
          </a:p>
          <a:p>
            <a:r>
              <a:rPr lang="en-US" dirty="0" smtClean="0"/>
              <a:t>Repair-</a:t>
            </a:r>
            <a:r>
              <a:rPr lang="en-US" dirty="0" err="1" smtClean="0"/>
              <a:t>SPSite</a:t>
            </a:r>
            <a:endParaRPr lang="en-US" dirty="0" smtClean="0"/>
          </a:p>
          <a:p>
            <a:pPr lvl="1"/>
            <a:r>
              <a:rPr lang="en-US" dirty="0" smtClean="0"/>
              <a:t>Automatically repairs all issues</a:t>
            </a:r>
            <a:endParaRPr lang="en-US" dirty="0"/>
          </a:p>
        </p:txBody>
      </p:sp>
      <p:sp>
        <p:nvSpPr>
          <p:cNvPr id="7" name="Rectangle 6"/>
          <p:cNvSpPr/>
          <p:nvPr/>
        </p:nvSpPr>
        <p:spPr bwMode="auto">
          <a:xfrm>
            <a:off x="274638" y="3802062"/>
            <a:ext cx="9679764" cy="12954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Test-</a:t>
            </a:r>
            <a:r>
              <a:rPr lang="en-US" dirty="0" err="1" smtClean="0">
                <a:gradFill>
                  <a:gsLst>
                    <a:gs pos="0">
                      <a:srgbClr val="FFFFFF"/>
                    </a:gs>
                    <a:gs pos="100000">
                      <a:srgbClr val="FFFFFF"/>
                    </a:gs>
                  </a:gsLst>
                  <a:lin ang="5400000" scaled="0"/>
                </a:gradFill>
                <a:ea typeface="Segoe UI" pitchFamily="34" charset="0"/>
                <a:cs typeface="Segoe UI" pitchFamily="34" charset="0"/>
              </a:rPr>
              <a:t>SPSite</a:t>
            </a:r>
            <a:r>
              <a:rPr lang="en-US" dirty="0" smtClean="0">
                <a:gradFill>
                  <a:gsLst>
                    <a:gs pos="0">
                      <a:srgbClr val="FFFFFF"/>
                    </a:gs>
                    <a:gs pos="100000">
                      <a:srgbClr val="FFFFFF"/>
                    </a:gs>
                  </a:gsLst>
                  <a:lin ang="5400000" scaled="0"/>
                </a:gradFill>
                <a:ea typeface="Segoe UI" pitchFamily="34" charset="0"/>
                <a:cs typeface="Segoe UI" pitchFamily="34" charset="0"/>
              </a:rPr>
              <a:t> –Identity http://server/sitecollection</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Repair-</a:t>
            </a:r>
            <a:r>
              <a:rPr lang="en-US" dirty="0" err="1" smtClean="0">
                <a:gradFill>
                  <a:gsLst>
                    <a:gs pos="0">
                      <a:srgbClr val="FFFFFF"/>
                    </a:gs>
                    <a:gs pos="100000">
                      <a:srgbClr val="FFFFFF"/>
                    </a:gs>
                  </a:gsLst>
                  <a:lin ang="5400000" scaled="0"/>
                </a:gradFill>
                <a:ea typeface="Segoe UI" pitchFamily="34" charset="0"/>
                <a:cs typeface="Segoe UI" pitchFamily="34" charset="0"/>
              </a:rPr>
              <a:t>SPSite</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a:gradFill>
                  <a:gsLst>
                    <a:gs pos="0">
                      <a:srgbClr val="FFFFFF"/>
                    </a:gs>
                    <a:gs pos="100000">
                      <a:srgbClr val="FFFFFF"/>
                    </a:gs>
                  </a:gsLst>
                  <a:lin ang="5400000" scaled="0"/>
                </a:gradFill>
                <a:ea typeface="Segoe UI" pitchFamily="34" charset="0"/>
                <a:cs typeface="Segoe UI" pitchFamily="34" charset="0"/>
              </a:rPr>
              <a:t>–Identity http://server/sitecollection</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0072436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Upgrading Site Collections</a:t>
            </a:r>
            <a:endParaRPr lang="en-US" dirty="0"/>
          </a:p>
        </p:txBody>
      </p:sp>
      <p:sp>
        <p:nvSpPr>
          <p:cNvPr id="3" name="Text Placeholder 2"/>
          <p:cNvSpPr>
            <a:spLocks noGrp="1"/>
          </p:cNvSpPr>
          <p:nvPr>
            <p:ph type="body" sz="quarter" idx="10"/>
          </p:nvPr>
        </p:nvSpPr>
        <p:spPr>
          <a:xfrm>
            <a:off x="274638" y="1212850"/>
            <a:ext cx="11887200" cy="2431435"/>
          </a:xfrm>
        </p:spPr>
        <p:txBody>
          <a:bodyPr/>
          <a:lstStyle/>
          <a:p>
            <a:r>
              <a:rPr lang="en-US" dirty="0" smtClean="0"/>
              <a:t>Upgrade-</a:t>
            </a:r>
            <a:r>
              <a:rPr lang="en-US" dirty="0" err="1" smtClean="0"/>
              <a:t>SPSite</a:t>
            </a:r>
            <a:endParaRPr lang="en-US" dirty="0" smtClean="0"/>
          </a:p>
          <a:p>
            <a:pPr lvl="1"/>
            <a:r>
              <a:rPr lang="en-US" dirty="0" smtClean="0"/>
              <a:t>Starts Upgrade Process on Site Collection</a:t>
            </a:r>
          </a:p>
          <a:p>
            <a:pPr lvl="1"/>
            <a:r>
              <a:rPr lang="en-US" dirty="0" smtClean="0"/>
              <a:t>Also resumes failed upgrades</a:t>
            </a:r>
          </a:p>
          <a:p>
            <a:pPr lvl="1"/>
            <a:r>
              <a:rPr lang="en-US" dirty="0"/>
              <a:t>-</a:t>
            </a:r>
            <a:r>
              <a:rPr lang="en-US" dirty="0" err="1"/>
              <a:t>Unthrottled</a:t>
            </a:r>
            <a:r>
              <a:rPr lang="en-US" dirty="0"/>
              <a:t> – bypasses throttle limits</a:t>
            </a:r>
          </a:p>
          <a:p>
            <a:pPr lvl="1"/>
            <a:r>
              <a:rPr lang="en-US" dirty="0"/>
              <a:t>-</a:t>
            </a:r>
            <a:r>
              <a:rPr lang="en-US" dirty="0" err="1"/>
              <a:t>VersionUpgrade</a:t>
            </a:r>
            <a:r>
              <a:rPr lang="en-US" dirty="0"/>
              <a:t> – used to upgrade from version 14</a:t>
            </a:r>
          </a:p>
          <a:p>
            <a:pPr lvl="1"/>
            <a:endParaRPr lang="en-US" dirty="0"/>
          </a:p>
        </p:txBody>
      </p:sp>
      <p:sp>
        <p:nvSpPr>
          <p:cNvPr id="4" name="Rectangle 3"/>
          <p:cNvSpPr/>
          <p:nvPr/>
        </p:nvSpPr>
        <p:spPr bwMode="auto">
          <a:xfrm>
            <a:off x="274638" y="3649662"/>
            <a:ext cx="9679764" cy="762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Upgrade-</a:t>
            </a:r>
            <a:r>
              <a:rPr lang="en-US" dirty="0" err="1" smtClean="0">
                <a:gradFill>
                  <a:gsLst>
                    <a:gs pos="0">
                      <a:srgbClr val="FFFFFF"/>
                    </a:gs>
                    <a:gs pos="100000">
                      <a:srgbClr val="FFFFFF"/>
                    </a:gs>
                  </a:gsLst>
                  <a:lin ang="5400000" scaled="0"/>
                </a:gradFill>
                <a:ea typeface="Segoe UI" pitchFamily="34" charset="0"/>
                <a:cs typeface="Segoe UI" pitchFamily="34" charset="0"/>
              </a:rPr>
              <a:t>SPSite</a:t>
            </a:r>
            <a:r>
              <a:rPr lang="en-US" dirty="0" smtClean="0">
                <a:gradFill>
                  <a:gsLst>
                    <a:gs pos="0">
                      <a:srgbClr val="FFFFFF"/>
                    </a:gs>
                    <a:gs pos="100000">
                      <a:srgbClr val="FFFFFF"/>
                    </a:gs>
                  </a:gsLst>
                  <a:lin ang="5400000" scaled="0"/>
                </a:gradFill>
                <a:ea typeface="Segoe UI" pitchFamily="34" charset="0"/>
                <a:cs typeface="Segoe UI" pitchFamily="34" charset="0"/>
              </a:rPr>
              <a:t> http://server/sitecollection -</a:t>
            </a:r>
            <a:r>
              <a:rPr lang="en-US" dirty="0" err="1" smtClean="0">
                <a:gradFill>
                  <a:gsLst>
                    <a:gs pos="0">
                      <a:srgbClr val="FFFFFF"/>
                    </a:gs>
                    <a:gs pos="100000">
                      <a:srgbClr val="FFFFFF"/>
                    </a:gs>
                  </a:gsLst>
                  <a:lin ang="5400000" scaled="0"/>
                </a:gradFill>
                <a:ea typeface="Segoe UI" pitchFamily="34" charset="0"/>
                <a:cs typeface="Segoe UI" pitchFamily="34" charset="0"/>
              </a:rPr>
              <a:t>VersionUpgrade</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86782318"/>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Upgrade Status</a:t>
            </a:r>
            <a:endParaRPr lang="en-US" dirty="0"/>
          </a:p>
        </p:txBody>
      </p:sp>
      <p:sp>
        <p:nvSpPr>
          <p:cNvPr id="3" name="Text Placeholder 2"/>
          <p:cNvSpPr>
            <a:spLocks noGrp="1"/>
          </p:cNvSpPr>
          <p:nvPr>
            <p:ph type="body" sz="quarter" idx="10"/>
          </p:nvPr>
        </p:nvSpPr>
        <p:spPr>
          <a:xfrm>
            <a:off x="274638" y="1212850"/>
            <a:ext cx="11887200" cy="3785652"/>
          </a:xfrm>
        </p:spPr>
        <p:txBody>
          <a:bodyPr/>
          <a:lstStyle/>
          <a:p>
            <a:r>
              <a:rPr lang="en-US" dirty="0" smtClean="0"/>
              <a:t>Get-</a:t>
            </a:r>
            <a:r>
              <a:rPr lang="en-US" dirty="0" err="1" smtClean="0"/>
              <a:t>SPSiteUpgradeSession</a:t>
            </a:r>
            <a:endParaRPr lang="en-US" dirty="0" smtClean="0"/>
          </a:p>
          <a:p>
            <a:pPr lvl="1"/>
            <a:r>
              <a:rPr lang="en-US" dirty="0" smtClean="0"/>
              <a:t>Reports upgrade status for content </a:t>
            </a:r>
            <a:r>
              <a:rPr lang="en-US" dirty="0" err="1" smtClean="0"/>
              <a:t>db</a:t>
            </a:r>
            <a:r>
              <a:rPr lang="en-US" dirty="0" smtClean="0"/>
              <a:t> and site collection</a:t>
            </a:r>
          </a:p>
          <a:p>
            <a:pPr lvl="1"/>
            <a:r>
              <a:rPr lang="en-US" dirty="0" smtClean="0"/>
              <a:t>Use with -</a:t>
            </a:r>
            <a:r>
              <a:rPr lang="en-US" dirty="0" err="1" smtClean="0"/>
              <a:t>ContentDatabase</a:t>
            </a:r>
            <a:r>
              <a:rPr lang="en-US" dirty="0" smtClean="0"/>
              <a:t> or -Site</a:t>
            </a:r>
          </a:p>
          <a:p>
            <a:r>
              <a:rPr lang="en-US" dirty="0"/>
              <a:t>Content Database </a:t>
            </a:r>
            <a:r>
              <a:rPr lang="en-US" dirty="0" smtClean="0"/>
              <a:t>requires a filter parameter:</a:t>
            </a:r>
          </a:p>
          <a:p>
            <a:pPr lvl="1"/>
            <a:r>
              <a:rPr lang="en-US" dirty="0"/>
              <a:t>-</a:t>
            </a:r>
            <a:r>
              <a:rPr lang="en-US" dirty="0" err="1"/>
              <a:t>HideWaiting</a:t>
            </a:r>
            <a:endParaRPr lang="en-US" dirty="0"/>
          </a:p>
          <a:p>
            <a:pPr lvl="1"/>
            <a:r>
              <a:rPr lang="en-US" dirty="0"/>
              <a:t>-</a:t>
            </a:r>
            <a:r>
              <a:rPr lang="en-US" dirty="0" err="1"/>
              <a:t>ShowCompleted</a:t>
            </a:r>
            <a:endParaRPr lang="en-US" dirty="0"/>
          </a:p>
          <a:p>
            <a:pPr lvl="1"/>
            <a:r>
              <a:rPr lang="en-US" dirty="0"/>
              <a:t>-</a:t>
            </a:r>
            <a:r>
              <a:rPr lang="en-US" dirty="0" err="1"/>
              <a:t>ShowFailed</a:t>
            </a:r>
            <a:endParaRPr lang="en-US" dirty="0"/>
          </a:p>
          <a:p>
            <a:pPr lvl="1"/>
            <a:r>
              <a:rPr lang="en-US" dirty="0"/>
              <a:t>-</a:t>
            </a:r>
            <a:r>
              <a:rPr lang="en-US" dirty="0" err="1"/>
              <a:t>ShowInProgress</a:t>
            </a:r>
            <a:endParaRPr lang="en-US" dirty="0"/>
          </a:p>
          <a:p>
            <a:pPr lvl="1"/>
            <a:endParaRPr lang="en-US" dirty="0"/>
          </a:p>
        </p:txBody>
      </p:sp>
      <p:sp>
        <p:nvSpPr>
          <p:cNvPr id="4" name="Rectangle 3"/>
          <p:cNvSpPr/>
          <p:nvPr/>
        </p:nvSpPr>
        <p:spPr bwMode="auto">
          <a:xfrm>
            <a:off x="274638" y="4792662"/>
            <a:ext cx="9679764" cy="1524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Get-</a:t>
            </a:r>
            <a:r>
              <a:rPr lang="en-US" dirty="0" err="1" smtClean="0">
                <a:gradFill>
                  <a:gsLst>
                    <a:gs pos="0">
                      <a:srgbClr val="FFFFFF"/>
                    </a:gs>
                    <a:gs pos="100000">
                      <a:srgbClr val="FFFFFF"/>
                    </a:gs>
                  </a:gsLst>
                  <a:lin ang="5400000" scaled="0"/>
                </a:gradFill>
                <a:ea typeface="Segoe UI" pitchFamily="34" charset="0"/>
                <a:cs typeface="Segoe UI" pitchFamily="34" charset="0"/>
              </a:rPr>
              <a:t>SPSiteUpgradeSession</a:t>
            </a:r>
            <a:r>
              <a:rPr lang="en-US" dirty="0" smtClean="0">
                <a:gradFill>
                  <a:gsLst>
                    <a:gs pos="0">
                      <a:srgbClr val="FFFFFF"/>
                    </a:gs>
                    <a:gs pos="100000">
                      <a:srgbClr val="FFFFFF"/>
                    </a:gs>
                  </a:gsLst>
                  <a:lin ang="5400000" scaled="0"/>
                </a:gradFill>
                <a:ea typeface="Segoe UI" pitchFamily="34" charset="0"/>
                <a:cs typeface="Segoe UI" pitchFamily="34" charset="0"/>
              </a:rPr>
              <a:t> –Site http://server/sitecolection</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r>
              <a:rPr lang="en-US" dirty="0"/>
              <a:t>$database = Get-</a:t>
            </a:r>
            <a:r>
              <a:rPr lang="en-US" dirty="0" err="1"/>
              <a:t>SPContentDatabase</a:t>
            </a:r>
            <a:r>
              <a:rPr lang="en-US" dirty="0"/>
              <a:t> </a:t>
            </a:r>
            <a:r>
              <a:rPr lang="en-US" dirty="0" err="1"/>
              <a:t>MyContentDb</a:t>
            </a:r>
            <a:endParaRPr lang="en-US" dirty="0"/>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Get-</a:t>
            </a:r>
            <a:r>
              <a:rPr lang="en-US" dirty="0" err="1" smtClean="0">
                <a:gradFill>
                  <a:gsLst>
                    <a:gs pos="0">
                      <a:srgbClr val="FFFFFF"/>
                    </a:gs>
                    <a:gs pos="100000">
                      <a:srgbClr val="FFFFFF"/>
                    </a:gs>
                  </a:gsLst>
                  <a:lin ang="5400000" scaled="0"/>
                </a:gradFill>
                <a:ea typeface="Segoe UI" pitchFamily="34" charset="0"/>
                <a:cs typeface="Segoe UI" pitchFamily="34" charset="0"/>
              </a:rPr>
              <a:t>SPSiteUpgradeSession</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err="1" smtClean="0">
                <a:gradFill>
                  <a:gsLst>
                    <a:gs pos="0">
                      <a:srgbClr val="FFFFFF"/>
                    </a:gs>
                    <a:gs pos="100000">
                      <a:srgbClr val="FFFFFF"/>
                    </a:gs>
                  </a:gsLst>
                  <a:lin ang="5400000" scaled="0"/>
                </a:gradFill>
                <a:ea typeface="Segoe UI" pitchFamily="34" charset="0"/>
                <a:cs typeface="Segoe UI" pitchFamily="34" charset="0"/>
              </a:rPr>
              <a:t>ContentDatabase</a:t>
            </a:r>
            <a:r>
              <a:rPr lang="en-US" dirty="0" smtClean="0">
                <a:gradFill>
                  <a:gsLst>
                    <a:gs pos="0">
                      <a:srgbClr val="FFFFFF"/>
                    </a:gs>
                    <a:gs pos="100000">
                      <a:srgbClr val="FFFFFF"/>
                    </a:gs>
                  </a:gsLst>
                  <a:lin ang="5400000" scaled="0"/>
                </a:gradFill>
                <a:ea typeface="Segoe UI" pitchFamily="34" charset="0"/>
                <a:cs typeface="Segoe UI" pitchFamily="34" charset="0"/>
              </a:rPr>
              <a:t> $database -</a:t>
            </a:r>
            <a:r>
              <a:rPr lang="en-US" dirty="0" err="1" smtClean="0">
                <a:gradFill>
                  <a:gsLst>
                    <a:gs pos="0">
                      <a:srgbClr val="FFFFFF"/>
                    </a:gs>
                    <a:gs pos="100000">
                      <a:srgbClr val="FFFFFF"/>
                    </a:gs>
                  </a:gsLst>
                  <a:lin ang="5400000" scaled="0"/>
                </a:gradFill>
                <a:ea typeface="Segoe UI" pitchFamily="34" charset="0"/>
                <a:cs typeface="Segoe UI" pitchFamily="34" charset="0"/>
              </a:rPr>
              <a:t>ShowInProgress</a:t>
            </a: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91733706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Evaluation Site Collections</a:t>
            </a:r>
            <a:endParaRPr lang="en-US" dirty="0"/>
          </a:p>
        </p:txBody>
      </p:sp>
      <p:sp>
        <p:nvSpPr>
          <p:cNvPr id="3" name="Text Placeholder 2"/>
          <p:cNvSpPr>
            <a:spLocks noGrp="1"/>
          </p:cNvSpPr>
          <p:nvPr>
            <p:ph type="body" sz="quarter" idx="10"/>
          </p:nvPr>
        </p:nvSpPr>
        <p:spPr>
          <a:xfrm>
            <a:off x="274638" y="1212850"/>
            <a:ext cx="11887200" cy="1754326"/>
          </a:xfrm>
        </p:spPr>
        <p:txBody>
          <a:bodyPr/>
          <a:lstStyle/>
          <a:p>
            <a:r>
              <a:rPr lang="en-US" dirty="0" smtClean="0"/>
              <a:t>Request-</a:t>
            </a:r>
            <a:r>
              <a:rPr lang="en-US" dirty="0" err="1" smtClean="0"/>
              <a:t>SPUpgradeEvaluationSite</a:t>
            </a:r>
            <a:endParaRPr lang="en-US" dirty="0" smtClean="0"/>
          </a:p>
          <a:p>
            <a:pPr lvl="1"/>
            <a:r>
              <a:rPr lang="en-US" dirty="0" smtClean="0"/>
              <a:t>Requests an upgrade evaluation site collection</a:t>
            </a:r>
          </a:p>
          <a:p>
            <a:pPr lvl="1"/>
            <a:r>
              <a:rPr lang="en-US" dirty="0" smtClean="0"/>
              <a:t>Target URL auto-generated</a:t>
            </a:r>
          </a:p>
          <a:p>
            <a:pPr lvl="1"/>
            <a:r>
              <a:rPr lang="en-US" dirty="0" smtClean="0"/>
              <a:t>-Email – specify whether site collection owner and farm admin receive notification</a:t>
            </a:r>
            <a:endParaRPr lang="en-US" dirty="0"/>
          </a:p>
        </p:txBody>
      </p:sp>
      <p:sp>
        <p:nvSpPr>
          <p:cNvPr id="4" name="Rectangle 3"/>
          <p:cNvSpPr/>
          <p:nvPr/>
        </p:nvSpPr>
        <p:spPr bwMode="auto">
          <a:xfrm>
            <a:off x="274638" y="3192462"/>
            <a:ext cx="9679764" cy="762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Request-</a:t>
            </a:r>
            <a:r>
              <a:rPr lang="en-US" dirty="0" err="1" smtClean="0">
                <a:gradFill>
                  <a:gsLst>
                    <a:gs pos="0">
                      <a:srgbClr val="FFFFFF"/>
                    </a:gs>
                    <a:gs pos="100000">
                      <a:srgbClr val="FFFFFF"/>
                    </a:gs>
                  </a:gsLst>
                  <a:lin ang="5400000" scaled="0"/>
                </a:gradFill>
                <a:ea typeface="Segoe UI" pitchFamily="34" charset="0"/>
                <a:cs typeface="Segoe UI" pitchFamily="34" charset="0"/>
              </a:rPr>
              <a:t>SPUpgradeEvaluationSite</a:t>
            </a:r>
            <a:r>
              <a:rPr lang="en-US" dirty="0" smtClean="0">
                <a:gradFill>
                  <a:gsLst>
                    <a:gs pos="0">
                      <a:srgbClr val="FFFFFF"/>
                    </a:gs>
                    <a:gs pos="100000">
                      <a:srgbClr val="FFFFFF"/>
                    </a:gs>
                  </a:gsLst>
                  <a:lin ang="5400000" scaled="0"/>
                </a:gradFill>
                <a:ea typeface="Segoe UI" pitchFamily="34" charset="0"/>
                <a:cs typeface="Segoe UI" pitchFamily="34" charset="0"/>
              </a:rPr>
              <a:t> http://server/sitecollection</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02005976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PowerShell 3.0 Administration</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p>
          <a:p>
            <a:r>
              <a:rPr lang="en-US" dirty="0" smtClean="0"/>
              <a:t>Applications Architect @ Infusion</a:t>
            </a:r>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Copying Site Collections</a:t>
            </a:r>
            <a:endParaRPr lang="en-US" dirty="0"/>
          </a:p>
        </p:txBody>
      </p:sp>
      <p:sp>
        <p:nvSpPr>
          <p:cNvPr id="3" name="Text Placeholder 2"/>
          <p:cNvSpPr>
            <a:spLocks noGrp="1"/>
          </p:cNvSpPr>
          <p:nvPr>
            <p:ph type="body" sz="quarter" idx="10"/>
          </p:nvPr>
        </p:nvSpPr>
        <p:spPr>
          <a:xfrm>
            <a:off x="274638" y="1212850"/>
            <a:ext cx="11887200" cy="2431435"/>
          </a:xfrm>
        </p:spPr>
        <p:txBody>
          <a:bodyPr/>
          <a:lstStyle/>
          <a:p>
            <a:r>
              <a:rPr lang="en-US" dirty="0" smtClean="0"/>
              <a:t>Copy-</a:t>
            </a:r>
            <a:r>
              <a:rPr lang="en-US" dirty="0" err="1" smtClean="0"/>
              <a:t>SPSite</a:t>
            </a:r>
            <a:endParaRPr lang="en-US" dirty="0" smtClean="0"/>
          </a:p>
          <a:p>
            <a:pPr lvl="1"/>
            <a:r>
              <a:rPr lang="en-US" dirty="0" smtClean="0"/>
              <a:t>Copies a site collection to a new URL</a:t>
            </a:r>
          </a:p>
          <a:p>
            <a:pPr lvl="1"/>
            <a:r>
              <a:rPr lang="en-US" dirty="0"/>
              <a:t>-Identity – source URL</a:t>
            </a:r>
          </a:p>
          <a:p>
            <a:pPr lvl="1"/>
            <a:r>
              <a:rPr lang="en-US" dirty="0"/>
              <a:t>-</a:t>
            </a:r>
            <a:r>
              <a:rPr lang="en-US" dirty="0" err="1"/>
              <a:t>TargetUrl</a:t>
            </a:r>
            <a:r>
              <a:rPr lang="en-US" dirty="0"/>
              <a:t> – destination URL</a:t>
            </a:r>
          </a:p>
          <a:p>
            <a:pPr lvl="1"/>
            <a:r>
              <a:rPr lang="en-US" dirty="0"/>
              <a:t>-</a:t>
            </a:r>
            <a:r>
              <a:rPr lang="en-US" dirty="0" err="1" smtClean="0"/>
              <a:t>DestinationDatabase</a:t>
            </a:r>
            <a:r>
              <a:rPr lang="en-US" dirty="0" smtClean="0"/>
              <a:t> (optional) </a:t>
            </a:r>
            <a:r>
              <a:rPr lang="en-US" dirty="0"/>
              <a:t>– name of new database</a:t>
            </a:r>
          </a:p>
          <a:p>
            <a:pPr lvl="1"/>
            <a:endParaRPr lang="en-US" dirty="0"/>
          </a:p>
        </p:txBody>
      </p:sp>
      <p:sp>
        <p:nvSpPr>
          <p:cNvPr id="4" name="Rectangle 3"/>
          <p:cNvSpPr/>
          <p:nvPr/>
        </p:nvSpPr>
        <p:spPr bwMode="auto">
          <a:xfrm>
            <a:off x="274638" y="3421062"/>
            <a:ext cx="9679764" cy="9906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Copy-</a:t>
            </a:r>
            <a:r>
              <a:rPr lang="en-US" dirty="0" err="1" smtClean="0">
                <a:gradFill>
                  <a:gsLst>
                    <a:gs pos="0">
                      <a:srgbClr val="FFFFFF"/>
                    </a:gs>
                    <a:gs pos="100000">
                      <a:srgbClr val="FFFFFF"/>
                    </a:gs>
                  </a:gsLst>
                  <a:lin ang="5400000" scaled="0"/>
                </a:gradFill>
                <a:ea typeface="Segoe UI" pitchFamily="34" charset="0"/>
                <a:cs typeface="Segoe UI" pitchFamily="34" charset="0"/>
              </a:rPr>
              <a:t>SPSite</a:t>
            </a:r>
            <a:r>
              <a:rPr lang="en-US" dirty="0" smtClean="0">
                <a:gradFill>
                  <a:gsLst>
                    <a:gs pos="0">
                      <a:srgbClr val="FFFFFF"/>
                    </a:gs>
                    <a:gs pos="100000">
                      <a:srgbClr val="FFFFFF"/>
                    </a:gs>
                  </a:gsLst>
                  <a:lin ang="5400000" scaled="0"/>
                </a:gradFill>
                <a:ea typeface="Segoe UI" pitchFamily="34" charset="0"/>
                <a:cs typeface="Segoe UI" pitchFamily="34" charset="0"/>
              </a:rPr>
              <a:t> http://server/sitecollection -</a:t>
            </a:r>
            <a:r>
              <a:rPr lang="en-US" dirty="0" err="1" smtClean="0">
                <a:gradFill>
                  <a:gsLst>
                    <a:gs pos="0">
                      <a:srgbClr val="FFFFFF"/>
                    </a:gs>
                    <a:gs pos="100000">
                      <a:srgbClr val="FFFFFF"/>
                    </a:gs>
                  </a:gsLst>
                  <a:lin ang="5400000" scaled="0"/>
                </a:gradFill>
                <a:ea typeface="Segoe UI" pitchFamily="34" charset="0"/>
                <a:cs typeface="Segoe UI" pitchFamily="34" charset="0"/>
              </a:rPr>
              <a:t>DestinationDatabase</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err="1" smtClean="0">
                <a:gradFill>
                  <a:gsLst>
                    <a:gs pos="0">
                      <a:srgbClr val="FFFFFF"/>
                    </a:gs>
                    <a:gs pos="100000">
                      <a:srgbClr val="FFFFFF"/>
                    </a:gs>
                  </a:gsLst>
                  <a:lin ang="5400000" scaled="0"/>
                </a:gradFill>
                <a:ea typeface="Segoe UI" pitchFamily="34" charset="0"/>
                <a:cs typeface="Segoe UI" pitchFamily="34" charset="0"/>
              </a:rPr>
              <a:t>MyContentDb</a:t>
            </a:r>
            <a:r>
              <a:rPr lang="en-US" dirty="0" smtClean="0">
                <a:gradFill>
                  <a:gsLst>
                    <a:gs pos="0">
                      <a:srgbClr val="FFFFFF"/>
                    </a:gs>
                    <a:gs pos="100000">
                      <a:srgbClr val="FFFFFF"/>
                    </a:gs>
                  </a:gsLst>
                  <a:lin ang="5400000" scaled="0"/>
                </a:gradFill>
                <a:ea typeface="Segoe UI" pitchFamily="34" charset="0"/>
                <a:cs typeface="Segoe UI" pitchFamily="34" charset="0"/>
              </a:rPr>
              <a:t> -</a:t>
            </a:r>
            <a:r>
              <a:rPr lang="en-US" dirty="0" err="1" smtClean="0">
                <a:gradFill>
                  <a:gsLst>
                    <a:gs pos="0">
                      <a:srgbClr val="FFFFFF"/>
                    </a:gs>
                    <a:gs pos="100000">
                      <a:srgbClr val="FFFFFF"/>
                    </a:gs>
                  </a:gsLst>
                  <a:lin ang="5400000" scaled="0"/>
                </a:gradFill>
                <a:ea typeface="Segoe UI" pitchFamily="34" charset="0"/>
                <a:cs typeface="Segoe UI" pitchFamily="34" charset="0"/>
              </a:rPr>
              <a:t>TargetUrl</a:t>
            </a:r>
            <a:r>
              <a:rPr lang="en-US" dirty="0" smtClean="0">
                <a:gradFill>
                  <a:gsLst>
                    <a:gs pos="0">
                      <a:srgbClr val="FFFFFF"/>
                    </a:gs>
                    <a:gs pos="100000">
                      <a:srgbClr val="FFFFFF"/>
                    </a:gs>
                  </a:gsLst>
                  <a:lin ang="5400000" scaled="0"/>
                </a:gradFill>
                <a:ea typeface="Segoe UI" pitchFamily="34" charset="0"/>
                <a:cs typeface="Segoe UI" pitchFamily="34" charset="0"/>
              </a:rPr>
              <a:t> http://server/sitecollection2 </a:t>
            </a: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2287483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Solution Management and </a:t>
            </a:r>
            <a:r>
              <a:rPr lang="en-US" dirty="0" smtClean="0"/>
              <a:t>Site Collection Upgrade</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5604544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Service Applications</a:t>
            </a:r>
            <a:endParaRPr lang="en-US" dirty="0"/>
          </a:p>
        </p:txBody>
      </p:sp>
    </p:spTree>
    <p:extLst>
      <p:ext uri="{BB962C8B-B14F-4D97-AF65-F5344CB8AC3E}">
        <p14:creationId xmlns:p14="http://schemas.microsoft.com/office/powerpoint/2010/main" val="807817336"/>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Automating Provisioning</a:t>
            </a:r>
            <a:endParaRPr lang="en-US" dirty="0"/>
          </a:p>
        </p:txBody>
      </p:sp>
      <p:sp>
        <p:nvSpPr>
          <p:cNvPr id="4" name="Text Placeholder 3"/>
          <p:cNvSpPr>
            <a:spLocks noGrp="1"/>
          </p:cNvSpPr>
          <p:nvPr>
            <p:ph type="body" sz="quarter" idx="10"/>
          </p:nvPr>
        </p:nvSpPr>
        <p:spPr/>
        <p:txBody>
          <a:bodyPr/>
          <a:lstStyle/>
          <a:p>
            <a:r>
              <a:rPr lang="en-US" dirty="0" smtClean="0"/>
              <a:t>Most Service Applications deployed by:</a:t>
            </a:r>
          </a:p>
          <a:p>
            <a:pPr lvl="1"/>
            <a:r>
              <a:rPr lang="en-US" dirty="0" smtClean="0"/>
              <a:t>Creating a Service</a:t>
            </a:r>
          </a:p>
          <a:p>
            <a:pPr lvl="1"/>
            <a:r>
              <a:rPr lang="en-US" dirty="0" smtClean="0"/>
              <a:t>Creating a Proxy</a:t>
            </a:r>
          </a:p>
          <a:p>
            <a:r>
              <a:rPr lang="en-US" dirty="0" smtClean="0"/>
              <a:t>Parameters vary by application</a:t>
            </a:r>
          </a:p>
          <a:p>
            <a:pPr lvl="1"/>
            <a:r>
              <a:rPr lang="en-US" dirty="0" smtClean="0"/>
              <a:t>Service Application Name</a:t>
            </a:r>
          </a:p>
          <a:p>
            <a:pPr lvl="1"/>
            <a:r>
              <a:rPr lang="en-US" dirty="0" smtClean="0"/>
              <a:t>Database</a:t>
            </a:r>
          </a:p>
          <a:p>
            <a:pPr lvl="1"/>
            <a:r>
              <a:rPr lang="en-US" dirty="0" smtClean="0"/>
              <a:t>Application Pool</a:t>
            </a:r>
          </a:p>
          <a:p>
            <a:r>
              <a:rPr lang="en-US" dirty="0" smtClean="0"/>
              <a:t>Most SAs take time to provision</a:t>
            </a:r>
            <a:endParaRPr lang="en-US" dirty="0"/>
          </a:p>
        </p:txBody>
      </p:sp>
    </p:spTree>
    <p:extLst>
      <p:ext uri="{BB962C8B-B14F-4D97-AF65-F5344CB8AC3E}">
        <p14:creationId xmlns:p14="http://schemas.microsoft.com/office/powerpoint/2010/main" val="91038720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Translation</a:t>
            </a:r>
            <a:endParaRPr lang="en-US" dirty="0"/>
          </a:p>
        </p:txBody>
      </p:sp>
      <p:sp>
        <p:nvSpPr>
          <p:cNvPr id="3" name="Text Placeholder 2"/>
          <p:cNvSpPr>
            <a:spLocks noGrp="1"/>
          </p:cNvSpPr>
          <p:nvPr>
            <p:ph type="body" sz="quarter" idx="10"/>
          </p:nvPr>
        </p:nvSpPr>
        <p:spPr>
          <a:xfrm>
            <a:off x="274638" y="1212850"/>
            <a:ext cx="11887200" cy="738664"/>
          </a:xfrm>
        </p:spPr>
        <p:txBody>
          <a:bodyPr/>
          <a:lstStyle/>
          <a:p>
            <a:r>
              <a:rPr lang="en-US" dirty="0" smtClean="0"/>
              <a:t>Provides translation capability with Bing Translation</a:t>
            </a:r>
            <a:endParaRPr lang="en-US" dirty="0"/>
          </a:p>
        </p:txBody>
      </p:sp>
      <p:sp>
        <p:nvSpPr>
          <p:cNvPr id="4" name="Rectangle 3"/>
          <p:cNvSpPr/>
          <p:nvPr/>
        </p:nvSpPr>
        <p:spPr bwMode="auto">
          <a:xfrm>
            <a:off x="274638" y="2125663"/>
            <a:ext cx="10667998" cy="22098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New-</a:t>
            </a:r>
            <a:r>
              <a:rPr lang="en-US" sz="2000" dirty="0" err="1">
                <a:gradFill>
                  <a:gsLst>
                    <a:gs pos="0">
                      <a:srgbClr val="FFFFFF"/>
                    </a:gs>
                    <a:gs pos="100000">
                      <a:srgbClr val="FFFFFF"/>
                    </a:gs>
                  </a:gsLst>
                  <a:lin ang="5400000" scaled="0"/>
                </a:gradFill>
                <a:ea typeface="Segoe UI" pitchFamily="34" charset="0"/>
                <a:cs typeface="Segoe UI" pitchFamily="34" charset="0"/>
              </a:rPr>
              <a:t>SPTranslationServiceApplication</a:t>
            </a:r>
            <a:r>
              <a:rPr lang="en-US" sz="2000" dirty="0">
                <a:gradFill>
                  <a:gsLst>
                    <a:gs pos="0">
                      <a:srgbClr val="FFFFFF"/>
                    </a:gs>
                    <a:gs pos="100000">
                      <a:srgbClr val="FFFFFF"/>
                    </a:gs>
                  </a:gsLst>
                  <a:lin ang="5400000" scaled="0"/>
                </a:gradFill>
                <a:ea typeface="Segoe UI" pitchFamily="34" charset="0"/>
                <a:cs typeface="Segoe UI" pitchFamily="34" charset="0"/>
              </a:rPr>
              <a:t> –Name </a:t>
            </a:r>
            <a:r>
              <a:rPr lang="en-US" sz="2000" dirty="0" err="1">
                <a:gradFill>
                  <a:gsLst>
                    <a:gs pos="0">
                      <a:srgbClr val="FFFFFF"/>
                    </a:gs>
                    <a:gs pos="100000">
                      <a:srgbClr val="FFFFFF"/>
                    </a:gs>
                  </a:gsLst>
                  <a:lin ang="5400000" scaled="0"/>
                </a:gradFill>
                <a:ea typeface="Segoe UI" pitchFamily="34" charset="0"/>
                <a:cs typeface="Segoe UI" pitchFamily="34" charset="0"/>
              </a:rPr>
              <a:t>TranslationService</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ApplicationPool</a:t>
            </a:r>
            <a:r>
              <a:rPr lang="en-US" sz="2000" dirty="0">
                <a:gradFill>
                  <a:gsLst>
                    <a:gs pos="0">
                      <a:srgbClr val="FFFFFF"/>
                    </a:gs>
                    <a:gs pos="100000">
                      <a:srgbClr val="FFFFFF"/>
                    </a:gs>
                  </a:gsLst>
                  <a:lin ang="5400000" scaled="0"/>
                </a:gradFill>
                <a:ea typeface="Segoe UI" pitchFamily="34" charset="0"/>
                <a:cs typeface="Segoe UI" pitchFamily="34" charset="0"/>
              </a:rPr>
              <a:t> “SharePoint Web Services Default” –</a:t>
            </a:r>
            <a:r>
              <a:rPr lang="en-US" sz="2000" dirty="0" err="1">
                <a:gradFill>
                  <a:gsLst>
                    <a:gs pos="0">
                      <a:srgbClr val="FFFFFF"/>
                    </a:gs>
                    <a:gs pos="100000">
                      <a:srgbClr val="FFFFFF"/>
                    </a:gs>
                  </a:gsLst>
                  <a:lin ang="5400000" scaled="0"/>
                </a:gradFill>
                <a:ea typeface="Segoe UI" pitchFamily="34" charset="0"/>
                <a:cs typeface="Segoe UI" pitchFamily="34" charset="0"/>
              </a:rPr>
              <a:t>DatabaseServer</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smtClean="0">
                <a:gradFill>
                  <a:gsLst>
                    <a:gs pos="0">
                      <a:srgbClr val="FFFFFF"/>
                    </a:gs>
                    <a:gs pos="100000">
                      <a:srgbClr val="FFFFFF"/>
                    </a:gs>
                  </a:gsLst>
                  <a:lin ang="5400000" scaled="0"/>
                </a:gradFill>
                <a:ea typeface="Segoe UI" pitchFamily="34" charset="0"/>
                <a:cs typeface="Segoe UI" pitchFamily="34" charset="0"/>
              </a:rPr>
              <a:t>MyDatabaseServer</a:t>
            </a:r>
            <a:r>
              <a:rPr lang="en-US" sz="2000" dirty="0" smtClean="0">
                <a:gradFill>
                  <a:gsLst>
                    <a:gs pos="0">
                      <a:srgbClr val="FFFFFF"/>
                    </a:gs>
                    <a:gs pos="100000">
                      <a:srgbClr val="FFFFFF"/>
                    </a:gs>
                  </a:gsLst>
                  <a:lin ang="5400000" scaled="0"/>
                </a:gradFill>
                <a:ea typeface="Segoe UI" pitchFamily="34" charset="0"/>
                <a:cs typeface="Segoe UI" pitchFamily="34" charset="0"/>
              </a:rPr>
              <a:t> </a:t>
            </a:r>
            <a:r>
              <a:rPr lang="en-US" sz="2000" dirty="0">
                <a:gradFill>
                  <a:gsLst>
                    <a:gs pos="0">
                      <a:srgbClr val="FFFFFF"/>
                    </a:gs>
                    <a:gs pos="100000">
                      <a:srgbClr val="FFFFFF"/>
                    </a:gs>
                  </a:gsLst>
                  <a:lin ang="5400000" scaled="0"/>
                </a:gradFill>
                <a:ea typeface="Segoe UI" pitchFamily="34" charset="0"/>
                <a:cs typeface="Segoe UI" pitchFamily="34" charset="0"/>
              </a:rPr>
              <a:t>–</a:t>
            </a:r>
            <a:r>
              <a:rPr lang="en-US" sz="2000" dirty="0" err="1">
                <a:gradFill>
                  <a:gsLst>
                    <a:gs pos="0">
                      <a:srgbClr val="FFFFFF"/>
                    </a:gs>
                    <a:gs pos="100000">
                      <a:srgbClr val="FFFFFF"/>
                    </a:gs>
                  </a:gsLst>
                  <a:lin ang="5400000" scaled="0"/>
                </a:gradFill>
                <a:ea typeface="Segoe UI" pitchFamily="34" charset="0"/>
                <a:cs typeface="Segoe UI" pitchFamily="34" charset="0"/>
              </a:rPr>
              <a:t>DatabaseName</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TranslationServiceDatabase</a:t>
            </a: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New-</a:t>
            </a:r>
            <a:r>
              <a:rPr lang="en-US" sz="2000" dirty="0" err="1" smtClean="0">
                <a:gradFill>
                  <a:gsLst>
                    <a:gs pos="0">
                      <a:srgbClr val="FFFFFF"/>
                    </a:gs>
                    <a:gs pos="100000">
                      <a:srgbClr val="FFFFFF"/>
                    </a:gs>
                  </a:gsLst>
                  <a:lin ang="5400000" scaled="0"/>
                </a:gradFill>
                <a:ea typeface="Segoe UI" pitchFamily="34" charset="0"/>
                <a:cs typeface="Segoe UI" pitchFamily="34" charset="0"/>
              </a:rPr>
              <a:t>SPTranslationServiceApplicationProxy</a:t>
            </a:r>
            <a:r>
              <a:rPr lang="en-US" sz="2000" dirty="0" smtClean="0">
                <a:gradFill>
                  <a:gsLst>
                    <a:gs pos="0">
                      <a:srgbClr val="FFFFFF"/>
                    </a:gs>
                    <a:gs pos="100000">
                      <a:srgbClr val="FFFFFF"/>
                    </a:gs>
                  </a:gsLst>
                  <a:lin ang="5400000" scaled="0"/>
                </a:gradFill>
                <a:ea typeface="Segoe UI" pitchFamily="34" charset="0"/>
                <a:cs typeface="Segoe UI" pitchFamily="34" charset="0"/>
              </a:rPr>
              <a:t> </a:t>
            </a:r>
            <a:r>
              <a:rPr lang="en-US" sz="2000" dirty="0">
                <a:gradFill>
                  <a:gsLst>
                    <a:gs pos="0">
                      <a:srgbClr val="FFFFFF"/>
                    </a:gs>
                    <a:gs pos="100000">
                      <a:srgbClr val="FFFFFF"/>
                    </a:gs>
                  </a:gsLst>
                  <a:lin ang="5400000" scaled="0"/>
                </a:gradFill>
                <a:ea typeface="Segoe UI" pitchFamily="34" charset="0"/>
                <a:cs typeface="Segoe UI" pitchFamily="34" charset="0"/>
              </a:rPr>
              <a:t>–Name </a:t>
            </a:r>
            <a:r>
              <a:rPr lang="en-US" sz="2000" dirty="0" err="1">
                <a:gradFill>
                  <a:gsLst>
                    <a:gs pos="0">
                      <a:srgbClr val="FFFFFF"/>
                    </a:gs>
                    <a:gs pos="100000">
                      <a:srgbClr val="FFFFFF"/>
                    </a:gs>
                  </a:gsLst>
                  <a:lin ang="5400000" scaled="0"/>
                </a:gradFill>
                <a:ea typeface="Segoe UI" pitchFamily="34" charset="0"/>
                <a:cs typeface="Segoe UI" pitchFamily="34" charset="0"/>
              </a:rPr>
              <a:t>TranslationServiceProxy</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ServiceApplication</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TranslationService</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DefaultProxyGroup</a:t>
            </a: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56708091"/>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Management Service</a:t>
            </a:r>
            <a:endParaRPr lang="en-US" dirty="0"/>
          </a:p>
        </p:txBody>
      </p:sp>
      <p:sp>
        <p:nvSpPr>
          <p:cNvPr id="3" name="Text Placeholder 2"/>
          <p:cNvSpPr>
            <a:spLocks noGrp="1"/>
          </p:cNvSpPr>
          <p:nvPr>
            <p:ph type="body" sz="quarter" idx="10"/>
          </p:nvPr>
        </p:nvSpPr>
        <p:spPr>
          <a:xfrm>
            <a:off x="274638" y="1212850"/>
            <a:ext cx="11887200" cy="1292662"/>
          </a:xfrm>
        </p:spPr>
        <p:txBody>
          <a:bodyPr/>
          <a:lstStyle/>
          <a:p>
            <a:r>
              <a:rPr lang="en-US" dirty="0" smtClean="0"/>
              <a:t>Provides aggregation between SharePoint, Exchange, and Project</a:t>
            </a:r>
            <a:endParaRPr lang="en-US" dirty="0"/>
          </a:p>
        </p:txBody>
      </p:sp>
      <p:sp>
        <p:nvSpPr>
          <p:cNvPr id="4" name="Rectangle 3"/>
          <p:cNvSpPr/>
          <p:nvPr/>
        </p:nvSpPr>
        <p:spPr bwMode="auto">
          <a:xfrm>
            <a:off x="274638" y="2662237"/>
            <a:ext cx="10667998" cy="190182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New-</a:t>
            </a:r>
            <a:r>
              <a:rPr lang="en-US" sz="2000" dirty="0" err="1">
                <a:gradFill>
                  <a:gsLst>
                    <a:gs pos="0">
                      <a:srgbClr val="FFFFFF"/>
                    </a:gs>
                    <a:gs pos="100000">
                      <a:srgbClr val="FFFFFF"/>
                    </a:gs>
                  </a:gsLst>
                  <a:lin ang="5400000" scaled="0"/>
                </a:gradFill>
                <a:ea typeface="Segoe UI" pitchFamily="34" charset="0"/>
                <a:cs typeface="Segoe UI" pitchFamily="34" charset="0"/>
              </a:rPr>
              <a:t>SPWorkManagementServiceApplication</a:t>
            </a:r>
            <a:r>
              <a:rPr lang="en-US" sz="2000" dirty="0">
                <a:gradFill>
                  <a:gsLst>
                    <a:gs pos="0">
                      <a:srgbClr val="FFFFFF"/>
                    </a:gs>
                    <a:gs pos="100000">
                      <a:srgbClr val="FFFFFF"/>
                    </a:gs>
                  </a:gsLst>
                  <a:lin ang="5400000" scaled="0"/>
                </a:gradFill>
                <a:ea typeface="Segoe UI" pitchFamily="34" charset="0"/>
                <a:cs typeface="Segoe UI" pitchFamily="34" charset="0"/>
              </a:rPr>
              <a:t> –Name "WM Service App" -</a:t>
            </a:r>
            <a:r>
              <a:rPr lang="en-US" sz="2000" dirty="0" err="1">
                <a:gradFill>
                  <a:gsLst>
                    <a:gs pos="0">
                      <a:srgbClr val="FFFFFF"/>
                    </a:gs>
                    <a:gs pos="100000">
                      <a:srgbClr val="FFFFFF"/>
                    </a:gs>
                  </a:gsLst>
                  <a:lin ang="5400000" scaled="0"/>
                </a:gradFill>
                <a:ea typeface="Segoe UI" pitchFamily="34" charset="0"/>
                <a:cs typeface="Segoe UI" pitchFamily="34" charset="0"/>
              </a:rPr>
              <a:t>ApplicationPool</a:t>
            </a:r>
            <a:r>
              <a:rPr lang="en-US" sz="2000" dirty="0">
                <a:gradFill>
                  <a:gsLst>
                    <a:gs pos="0">
                      <a:srgbClr val="FFFFFF"/>
                    </a:gs>
                    <a:gs pos="100000">
                      <a:srgbClr val="FFFFFF"/>
                    </a:gs>
                  </a:gsLst>
                  <a:lin ang="5400000" scaled="0"/>
                </a:gradFill>
                <a:ea typeface="Segoe UI" pitchFamily="34" charset="0"/>
                <a:cs typeface="Segoe UI" pitchFamily="34" charset="0"/>
              </a:rPr>
              <a:t> “SharePoint Web Services Default”</a:t>
            </a: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New-</a:t>
            </a:r>
            <a:r>
              <a:rPr lang="en-US" sz="2000" dirty="0" err="1">
                <a:gradFill>
                  <a:gsLst>
                    <a:gs pos="0">
                      <a:srgbClr val="FFFFFF"/>
                    </a:gs>
                    <a:gs pos="100000">
                      <a:srgbClr val="FFFFFF"/>
                    </a:gs>
                  </a:gsLst>
                  <a:lin ang="5400000" scaled="0"/>
                </a:gradFill>
                <a:ea typeface="Segoe UI" pitchFamily="34" charset="0"/>
                <a:cs typeface="Segoe UI" pitchFamily="34" charset="0"/>
              </a:rPr>
              <a:t>SPWorkManagementServiceApplicationProxy</a:t>
            </a:r>
            <a:r>
              <a:rPr lang="en-US" sz="2000" dirty="0">
                <a:gradFill>
                  <a:gsLst>
                    <a:gs pos="0">
                      <a:srgbClr val="FFFFFF"/>
                    </a:gs>
                    <a:gs pos="100000">
                      <a:srgbClr val="FFFFFF"/>
                    </a:gs>
                  </a:gsLst>
                  <a:lin ang="5400000" scaled="0"/>
                </a:gradFill>
                <a:ea typeface="Segoe UI" pitchFamily="34" charset="0"/>
                <a:cs typeface="Segoe UI" pitchFamily="34" charset="0"/>
              </a:rPr>
              <a:t> -name "</a:t>
            </a:r>
            <a:r>
              <a:rPr lang="en-US" sz="2000" dirty="0" err="1">
                <a:gradFill>
                  <a:gsLst>
                    <a:gs pos="0">
                      <a:srgbClr val="FFFFFF"/>
                    </a:gs>
                    <a:gs pos="100000">
                      <a:srgbClr val="FFFFFF"/>
                    </a:gs>
                  </a:gsLst>
                  <a:lin ang="5400000" scaled="0"/>
                </a:gradFill>
                <a:ea typeface="Segoe UI" pitchFamily="34" charset="0"/>
                <a:cs typeface="Segoe UI" pitchFamily="34" charset="0"/>
              </a:rPr>
              <a:t>WMServiceProxy</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ServiceApplication</a:t>
            </a:r>
            <a:r>
              <a:rPr lang="en-US" sz="2000" dirty="0">
                <a:gradFill>
                  <a:gsLst>
                    <a:gs pos="0">
                      <a:srgbClr val="FFFFFF"/>
                    </a:gs>
                    <a:gs pos="100000">
                      <a:srgbClr val="FFFFFF"/>
                    </a:gs>
                  </a:gsLst>
                  <a:lin ang="5400000" scaled="0"/>
                </a:gradFill>
                <a:ea typeface="Segoe UI" pitchFamily="34" charset="0"/>
                <a:cs typeface="Segoe UI" pitchFamily="34" charset="0"/>
              </a:rPr>
              <a:t> “WM Service App”</a:t>
            </a: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490982183"/>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a:t>
            </a:r>
            <a:endParaRPr lang="en-US" dirty="0"/>
          </a:p>
        </p:txBody>
      </p:sp>
      <p:sp>
        <p:nvSpPr>
          <p:cNvPr id="3" name="Text Placeholder 2"/>
          <p:cNvSpPr>
            <a:spLocks noGrp="1"/>
          </p:cNvSpPr>
          <p:nvPr>
            <p:ph type="body" sz="quarter" idx="10"/>
          </p:nvPr>
        </p:nvSpPr>
        <p:spPr>
          <a:xfrm>
            <a:off x="274638" y="1212850"/>
            <a:ext cx="11887200" cy="3447098"/>
          </a:xfrm>
        </p:spPr>
        <p:txBody>
          <a:bodyPr/>
          <a:lstStyle/>
          <a:p>
            <a:r>
              <a:rPr lang="en-US" dirty="0" smtClean="0"/>
              <a:t>Provides search capability to the farm</a:t>
            </a:r>
          </a:p>
          <a:p>
            <a:r>
              <a:rPr lang="en-US" dirty="0" smtClean="0"/>
              <a:t>Multiple steps involved to provision search</a:t>
            </a:r>
          </a:p>
          <a:p>
            <a:pPr lvl="1"/>
            <a:r>
              <a:rPr lang="en-US" dirty="0"/>
              <a:t>Must provision individual </a:t>
            </a:r>
            <a:r>
              <a:rPr lang="en-US" dirty="0" smtClean="0"/>
              <a:t>components</a:t>
            </a:r>
          </a:p>
          <a:p>
            <a:pPr lvl="1"/>
            <a:r>
              <a:rPr lang="en-US" dirty="0" smtClean="0"/>
              <a:t>Use </a:t>
            </a:r>
            <a:r>
              <a:rPr lang="en-US" b="1" dirty="0" smtClean="0"/>
              <a:t>Get-</a:t>
            </a:r>
            <a:r>
              <a:rPr lang="en-US" b="1" dirty="0" err="1" smtClean="0"/>
              <a:t>SearchServiceInstance</a:t>
            </a:r>
            <a:r>
              <a:rPr lang="en-US" dirty="0"/>
              <a:t> </a:t>
            </a:r>
            <a:r>
              <a:rPr lang="en-US" dirty="0" smtClean="0"/>
              <a:t>to get reference to search on a server</a:t>
            </a:r>
          </a:p>
          <a:p>
            <a:pPr lvl="1"/>
            <a:r>
              <a:rPr lang="en-US" dirty="0" smtClean="0"/>
              <a:t>Use </a:t>
            </a:r>
            <a:r>
              <a:rPr lang="en-US" b="1" dirty="0" smtClean="0"/>
              <a:t>Start-</a:t>
            </a:r>
            <a:r>
              <a:rPr lang="en-US" b="1" dirty="0" err="1" smtClean="0"/>
              <a:t>SPSearchServiceInstance</a:t>
            </a:r>
            <a:r>
              <a:rPr lang="en-US" dirty="0" smtClean="0"/>
              <a:t> to start search on a server</a:t>
            </a:r>
          </a:p>
          <a:p>
            <a:pPr lvl="1"/>
            <a:r>
              <a:rPr lang="en-US" dirty="0" smtClean="0"/>
              <a:t>Create new topology with </a:t>
            </a:r>
            <a:r>
              <a:rPr lang="en-US" b="1" dirty="0" smtClean="0"/>
              <a:t>New-</a:t>
            </a:r>
            <a:r>
              <a:rPr lang="en-US" b="1" dirty="0" err="1" smtClean="0"/>
              <a:t>SPEnterpriseSearchTopology</a:t>
            </a:r>
            <a:endParaRPr lang="en-US" dirty="0" smtClean="0"/>
          </a:p>
          <a:p>
            <a:pPr lvl="1"/>
            <a:r>
              <a:rPr lang="en-US" dirty="0" smtClean="0"/>
              <a:t>Add components to the topology</a:t>
            </a:r>
          </a:p>
          <a:p>
            <a:pPr lvl="1"/>
            <a:r>
              <a:rPr lang="en-US" dirty="0" smtClean="0"/>
              <a:t>Set the topology with </a:t>
            </a:r>
            <a:r>
              <a:rPr lang="en-US" b="1" dirty="0" smtClean="0"/>
              <a:t>Set-</a:t>
            </a:r>
            <a:r>
              <a:rPr lang="en-US" b="1" dirty="0" err="1" smtClean="0"/>
              <a:t>SPEnterpriseSearchTopology</a:t>
            </a:r>
            <a:endParaRPr lang="en-US" b="1" dirty="0"/>
          </a:p>
        </p:txBody>
      </p:sp>
    </p:spTree>
    <p:extLst>
      <p:ext uri="{BB962C8B-B14F-4D97-AF65-F5344CB8AC3E}">
        <p14:creationId xmlns:p14="http://schemas.microsoft.com/office/powerpoint/2010/main" val="1614751520"/>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Provisioning Search with PowerShell</a:t>
            </a:r>
            <a:endParaRPr lang="en-US" dirty="0"/>
          </a:p>
        </p:txBody>
      </p:sp>
      <p:sp>
        <p:nvSpPr>
          <p:cNvPr id="5" name="Text Placeholder 4"/>
          <p:cNvSpPr>
            <a:spLocks noGrp="1"/>
          </p:cNvSpPr>
          <p:nvPr>
            <p:ph type="body" sz="quarter" idx="10"/>
          </p:nvPr>
        </p:nvSpPr>
        <p:spPr>
          <a:xfrm>
            <a:off x="274638" y="1221157"/>
            <a:ext cx="11887199" cy="5923160"/>
          </a:xfrm>
        </p:spPr>
        <p:txBody>
          <a:bodyPr/>
          <a:lstStyle/>
          <a:p>
            <a:r>
              <a:rPr lang="en-US" dirty="0" smtClean="0"/>
              <a:t># start search on individual servers</a:t>
            </a:r>
          </a:p>
          <a:p>
            <a:r>
              <a:rPr lang="en-US" dirty="0" smtClean="0"/>
              <a:t>$server1 </a:t>
            </a:r>
            <a:r>
              <a:rPr lang="en-US" dirty="0"/>
              <a:t>= Get-</a:t>
            </a:r>
            <a:r>
              <a:rPr lang="en-US" dirty="0" err="1"/>
              <a:t>SPEnterpriseSearchServiceInstance</a:t>
            </a:r>
            <a:r>
              <a:rPr lang="en-US" dirty="0"/>
              <a:t> -Identity </a:t>
            </a:r>
            <a:r>
              <a:rPr lang="en-US" dirty="0" smtClean="0"/>
              <a:t>“server1" </a:t>
            </a:r>
          </a:p>
          <a:p>
            <a:r>
              <a:rPr lang="en-US" dirty="0"/>
              <a:t>Start-</a:t>
            </a:r>
            <a:r>
              <a:rPr lang="en-US" dirty="0" err="1"/>
              <a:t>SPEnterpriseSearchServiceInstance</a:t>
            </a:r>
            <a:r>
              <a:rPr lang="en-US" dirty="0"/>
              <a:t> </a:t>
            </a:r>
            <a:r>
              <a:rPr lang="en-US" dirty="0" smtClean="0"/>
              <a:t>–Identity $server1</a:t>
            </a:r>
          </a:p>
          <a:p>
            <a:endParaRPr lang="en-US" dirty="0" smtClean="0"/>
          </a:p>
          <a:p>
            <a:r>
              <a:rPr lang="en-US" dirty="0" smtClean="0"/>
              <a:t># create search service application</a:t>
            </a:r>
            <a:endParaRPr lang="en-US" dirty="0"/>
          </a:p>
          <a:p>
            <a:r>
              <a:rPr lang="en-US" dirty="0"/>
              <a:t>$</a:t>
            </a:r>
            <a:r>
              <a:rPr lang="en-US" dirty="0" err="1"/>
              <a:t>appPool</a:t>
            </a:r>
            <a:r>
              <a:rPr lang="en-US" dirty="0"/>
              <a:t> = New-</a:t>
            </a:r>
            <a:r>
              <a:rPr lang="en-US" dirty="0" err="1"/>
              <a:t>SPServiceApplicationPool</a:t>
            </a:r>
            <a:r>
              <a:rPr lang="en-US" dirty="0"/>
              <a:t> -name "</a:t>
            </a:r>
            <a:r>
              <a:rPr lang="en-US" dirty="0" err="1"/>
              <a:t>SsaAppPool</a:t>
            </a:r>
            <a:r>
              <a:rPr lang="en-US" dirty="0"/>
              <a:t>" -account </a:t>
            </a:r>
            <a:r>
              <a:rPr lang="en-US" dirty="0" smtClean="0"/>
              <a:t>domain\</a:t>
            </a:r>
            <a:r>
              <a:rPr lang="en-US" dirty="0" err="1" smtClean="0"/>
              <a:t>appPoolAccount</a:t>
            </a:r>
            <a:endParaRPr lang="en-US" dirty="0"/>
          </a:p>
          <a:p>
            <a:r>
              <a:rPr lang="en-US" dirty="0"/>
              <a:t>$</a:t>
            </a:r>
            <a:r>
              <a:rPr lang="en-US" dirty="0" err="1"/>
              <a:t>ssa</a:t>
            </a:r>
            <a:r>
              <a:rPr lang="en-US" dirty="0"/>
              <a:t> = New-</a:t>
            </a:r>
            <a:r>
              <a:rPr lang="en-US" dirty="0" err="1"/>
              <a:t>SPEnterpriseSearchServiceApplication</a:t>
            </a:r>
            <a:r>
              <a:rPr lang="en-US" dirty="0"/>
              <a:t> -Name "</a:t>
            </a:r>
            <a:r>
              <a:rPr lang="en-US" dirty="0" err="1"/>
              <a:t>NewSSA</a:t>
            </a:r>
            <a:r>
              <a:rPr lang="en-US" dirty="0"/>
              <a:t>" -</a:t>
            </a:r>
            <a:r>
              <a:rPr lang="en-US" dirty="0" err="1"/>
              <a:t>ApplicationPool</a:t>
            </a:r>
            <a:r>
              <a:rPr lang="en-US" dirty="0"/>
              <a:t> $</a:t>
            </a:r>
            <a:r>
              <a:rPr lang="en-US" dirty="0" err="1"/>
              <a:t>appPool</a:t>
            </a:r>
            <a:r>
              <a:rPr lang="en-US" dirty="0"/>
              <a:t> </a:t>
            </a:r>
          </a:p>
          <a:p>
            <a:endParaRPr lang="en-US" dirty="0"/>
          </a:p>
        </p:txBody>
      </p:sp>
    </p:spTree>
    <p:extLst>
      <p:ext uri="{BB962C8B-B14F-4D97-AF65-F5344CB8AC3E}">
        <p14:creationId xmlns:p14="http://schemas.microsoft.com/office/powerpoint/2010/main" val="40442629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Provisioning Search with </a:t>
            </a:r>
            <a:r>
              <a:rPr lang="en-US" dirty="0" smtClean="0"/>
              <a:t>PowerShell (2)</a:t>
            </a:r>
            <a:endParaRPr lang="en-US" dirty="0"/>
          </a:p>
        </p:txBody>
      </p:sp>
      <p:sp>
        <p:nvSpPr>
          <p:cNvPr id="3" name="Text Placeholder 2"/>
          <p:cNvSpPr>
            <a:spLocks noGrp="1"/>
          </p:cNvSpPr>
          <p:nvPr>
            <p:ph type="body" sz="quarter" idx="10"/>
          </p:nvPr>
        </p:nvSpPr>
        <p:spPr>
          <a:xfrm>
            <a:off x="274638" y="1221157"/>
            <a:ext cx="11887199" cy="5364545"/>
          </a:xfrm>
        </p:spPr>
        <p:txBody>
          <a:bodyPr/>
          <a:lstStyle/>
          <a:p>
            <a:r>
              <a:rPr lang="en-US" dirty="0" smtClean="0"/>
              <a:t># create topology</a:t>
            </a:r>
          </a:p>
          <a:p>
            <a:r>
              <a:rPr lang="en-US" dirty="0" smtClean="0"/>
              <a:t>$</a:t>
            </a:r>
            <a:r>
              <a:rPr lang="en-US" dirty="0" err="1"/>
              <a:t>newTopology</a:t>
            </a:r>
            <a:r>
              <a:rPr lang="en-US" dirty="0"/>
              <a:t> = New-</a:t>
            </a:r>
            <a:r>
              <a:rPr lang="en-US" dirty="0" err="1"/>
              <a:t>SPEnterpriseSearchTopology</a:t>
            </a:r>
            <a:r>
              <a:rPr lang="en-US" dirty="0"/>
              <a:t> -</a:t>
            </a:r>
            <a:r>
              <a:rPr lang="en-US" dirty="0" err="1"/>
              <a:t>SearchApplication</a:t>
            </a:r>
            <a:r>
              <a:rPr lang="en-US" dirty="0"/>
              <a:t> $</a:t>
            </a:r>
            <a:r>
              <a:rPr lang="en-US" dirty="0" err="1"/>
              <a:t>ssa</a:t>
            </a:r>
            <a:r>
              <a:rPr lang="en-US" dirty="0"/>
              <a:t> </a:t>
            </a:r>
            <a:endParaRPr lang="en-US" dirty="0" smtClean="0"/>
          </a:p>
          <a:p>
            <a:endParaRPr lang="en-US" dirty="0"/>
          </a:p>
          <a:p>
            <a:r>
              <a:rPr lang="en-US" dirty="0" smtClean="0"/>
              <a:t># add components</a:t>
            </a:r>
          </a:p>
          <a:p>
            <a:r>
              <a:rPr lang="en-US" dirty="0" smtClean="0"/>
              <a:t>New-</a:t>
            </a:r>
            <a:r>
              <a:rPr lang="en-US" dirty="0" err="1" smtClean="0"/>
              <a:t>SPEnterpriseSearchAdminComponent</a:t>
            </a:r>
            <a:r>
              <a:rPr lang="en-US" dirty="0" smtClean="0"/>
              <a:t> </a:t>
            </a:r>
            <a:r>
              <a:rPr lang="en-US" dirty="0"/>
              <a:t>-</a:t>
            </a:r>
            <a:r>
              <a:rPr lang="en-US" dirty="0" err="1"/>
              <a:t>SearchTopology</a:t>
            </a:r>
            <a:r>
              <a:rPr lang="en-US" dirty="0"/>
              <a:t> $</a:t>
            </a:r>
            <a:r>
              <a:rPr lang="en-US" dirty="0" err="1"/>
              <a:t>newTopology</a:t>
            </a:r>
            <a:r>
              <a:rPr lang="en-US" dirty="0"/>
              <a:t> -</a:t>
            </a:r>
            <a:r>
              <a:rPr lang="en-US" dirty="0" err="1"/>
              <a:t>SearchServiceInstance</a:t>
            </a:r>
            <a:r>
              <a:rPr lang="en-US" dirty="0"/>
              <a:t> </a:t>
            </a:r>
            <a:r>
              <a:rPr lang="en-US" dirty="0" smtClean="0"/>
              <a:t>$server1</a:t>
            </a:r>
          </a:p>
          <a:p>
            <a:r>
              <a:rPr lang="en-US" dirty="0"/>
              <a:t>New-</a:t>
            </a:r>
            <a:r>
              <a:rPr lang="en-US" dirty="0" err="1"/>
              <a:t>SPEnterpriseSearchCrawlComponent</a:t>
            </a:r>
            <a:r>
              <a:rPr lang="en-US" dirty="0"/>
              <a:t> -</a:t>
            </a:r>
            <a:r>
              <a:rPr lang="en-US" dirty="0" err="1"/>
              <a:t>SearchTopology</a:t>
            </a:r>
            <a:r>
              <a:rPr lang="en-US" dirty="0"/>
              <a:t> $</a:t>
            </a:r>
            <a:r>
              <a:rPr lang="en-US" dirty="0" err="1"/>
              <a:t>newTopology</a:t>
            </a:r>
            <a:r>
              <a:rPr lang="en-US" dirty="0"/>
              <a:t> </a:t>
            </a:r>
            <a:r>
              <a:rPr lang="en-US" dirty="0" smtClean="0"/>
              <a:t>–</a:t>
            </a:r>
            <a:r>
              <a:rPr lang="en-US" dirty="0" err="1" smtClean="0"/>
              <a:t>SearchServiceInstance</a:t>
            </a:r>
            <a:r>
              <a:rPr lang="en-US" dirty="0" smtClean="0"/>
              <a:t> $server1</a:t>
            </a:r>
          </a:p>
          <a:p>
            <a:endParaRPr lang="en-US" dirty="0"/>
          </a:p>
        </p:txBody>
      </p:sp>
    </p:spTree>
    <p:extLst>
      <p:ext uri="{BB962C8B-B14F-4D97-AF65-F5344CB8AC3E}">
        <p14:creationId xmlns:p14="http://schemas.microsoft.com/office/powerpoint/2010/main" val="611217584"/>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Search with PowerShell (3)</a:t>
            </a:r>
            <a:endParaRPr lang="en-US" dirty="0"/>
          </a:p>
        </p:txBody>
      </p:sp>
      <p:sp>
        <p:nvSpPr>
          <p:cNvPr id="3" name="Text Placeholder 2"/>
          <p:cNvSpPr>
            <a:spLocks noGrp="1"/>
          </p:cNvSpPr>
          <p:nvPr>
            <p:ph type="body" sz="quarter" idx="10"/>
          </p:nvPr>
        </p:nvSpPr>
        <p:spPr>
          <a:xfrm>
            <a:off x="274638" y="1221157"/>
            <a:ext cx="11887199" cy="5973943"/>
          </a:xfrm>
        </p:spPr>
        <p:txBody>
          <a:bodyPr/>
          <a:lstStyle/>
          <a:p>
            <a:r>
              <a:rPr lang="en-US" dirty="0"/>
              <a:t>New-</a:t>
            </a:r>
            <a:r>
              <a:rPr lang="en-US" dirty="0" err="1"/>
              <a:t>SPEnterpriseSearchContentProcessingComponent</a:t>
            </a:r>
            <a:r>
              <a:rPr lang="en-US" dirty="0"/>
              <a:t> -</a:t>
            </a:r>
            <a:r>
              <a:rPr lang="en-US" dirty="0" err="1"/>
              <a:t>SearchTopology</a:t>
            </a:r>
            <a:r>
              <a:rPr lang="en-US" dirty="0"/>
              <a:t> $</a:t>
            </a:r>
            <a:r>
              <a:rPr lang="en-US" dirty="0" err="1"/>
              <a:t>newTopology</a:t>
            </a:r>
            <a:r>
              <a:rPr lang="en-US" dirty="0"/>
              <a:t> -</a:t>
            </a:r>
            <a:r>
              <a:rPr lang="en-US" dirty="0" err="1"/>
              <a:t>SearchServiceInstance</a:t>
            </a:r>
            <a:r>
              <a:rPr lang="en-US" dirty="0"/>
              <a:t> </a:t>
            </a:r>
            <a:r>
              <a:rPr lang="en-US" dirty="0" smtClean="0"/>
              <a:t>$server1</a:t>
            </a:r>
          </a:p>
          <a:p>
            <a:r>
              <a:rPr lang="en-US" dirty="0"/>
              <a:t>New-</a:t>
            </a:r>
            <a:r>
              <a:rPr lang="en-US" dirty="0" err="1"/>
              <a:t>SPEnterpriseSearchAnalyticsProcessingComponent</a:t>
            </a:r>
            <a:r>
              <a:rPr lang="en-US" dirty="0"/>
              <a:t> -</a:t>
            </a:r>
            <a:r>
              <a:rPr lang="en-US" dirty="0" err="1"/>
              <a:t>SearchTopology</a:t>
            </a:r>
            <a:r>
              <a:rPr lang="en-US" dirty="0"/>
              <a:t> $</a:t>
            </a:r>
            <a:r>
              <a:rPr lang="en-US" dirty="0" err="1"/>
              <a:t>newTopology</a:t>
            </a:r>
            <a:r>
              <a:rPr lang="en-US" dirty="0"/>
              <a:t> -</a:t>
            </a:r>
            <a:r>
              <a:rPr lang="en-US" dirty="0" err="1"/>
              <a:t>SearchServiceInstance</a:t>
            </a:r>
            <a:r>
              <a:rPr lang="en-US" dirty="0"/>
              <a:t> </a:t>
            </a:r>
            <a:r>
              <a:rPr lang="en-US" dirty="0" smtClean="0"/>
              <a:t>$server1</a:t>
            </a:r>
          </a:p>
          <a:p>
            <a:r>
              <a:rPr lang="en-US" dirty="0"/>
              <a:t>New-</a:t>
            </a:r>
            <a:r>
              <a:rPr lang="en-US" dirty="0" err="1"/>
              <a:t>SPEnterpriseSearchQueryProcessingComponent</a:t>
            </a:r>
            <a:r>
              <a:rPr lang="en-US" dirty="0"/>
              <a:t> -</a:t>
            </a:r>
            <a:r>
              <a:rPr lang="en-US" dirty="0" err="1"/>
              <a:t>SearchTopology</a:t>
            </a:r>
            <a:r>
              <a:rPr lang="en-US" dirty="0"/>
              <a:t> $</a:t>
            </a:r>
            <a:r>
              <a:rPr lang="en-US" dirty="0" err="1"/>
              <a:t>newTopology</a:t>
            </a:r>
            <a:r>
              <a:rPr lang="en-US" dirty="0"/>
              <a:t> -</a:t>
            </a:r>
            <a:r>
              <a:rPr lang="en-US" dirty="0" err="1"/>
              <a:t>SearchServiceInstance</a:t>
            </a:r>
            <a:r>
              <a:rPr lang="en-US" dirty="0"/>
              <a:t> </a:t>
            </a:r>
            <a:r>
              <a:rPr lang="en-US" dirty="0" smtClean="0"/>
              <a:t>$server1</a:t>
            </a:r>
          </a:p>
          <a:p>
            <a:r>
              <a:rPr lang="en-US" dirty="0"/>
              <a:t>New-</a:t>
            </a:r>
            <a:r>
              <a:rPr lang="en-US" dirty="0" err="1"/>
              <a:t>SPEnterpriseSearchIndexComponent</a:t>
            </a:r>
            <a:r>
              <a:rPr lang="en-US" dirty="0"/>
              <a:t> -</a:t>
            </a:r>
            <a:r>
              <a:rPr lang="en-US" dirty="0" err="1"/>
              <a:t>SearchTopology</a:t>
            </a:r>
            <a:r>
              <a:rPr lang="en-US" dirty="0"/>
              <a:t> $</a:t>
            </a:r>
            <a:r>
              <a:rPr lang="en-US" dirty="0" err="1"/>
              <a:t>newTopology</a:t>
            </a:r>
            <a:r>
              <a:rPr lang="en-US" dirty="0"/>
              <a:t> </a:t>
            </a:r>
            <a:r>
              <a:rPr lang="en-US" dirty="0" smtClean="0"/>
              <a:t>–</a:t>
            </a:r>
            <a:r>
              <a:rPr lang="en-US" dirty="0" err="1" smtClean="0"/>
              <a:t>SearchServiceInstance</a:t>
            </a:r>
            <a:r>
              <a:rPr lang="en-US" dirty="0" smtClean="0"/>
              <a:t> $server1 –</a:t>
            </a:r>
            <a:r>
              <a:rPr lang="en-US" dirty="0" err="1" smtClean="0"/>
              <a:t>IndexPartition</a:t>
            </a:r>
            <a:r>
              <a:rPr lang="en-US" dirty="0" smtClean="0"/>
              <a:t> 0</a:t>
            </a:r>
            <a:endParaRPr lang="en-US" dirty="0"/>
          </a:p>
        </p:txBody>
      </p:sp>
    </p:spTree>
    <p:extLst>
      <p:ext uri="{BB962C8B-B14F-4D97-AF65-F5344CB8AC3E}">
        <p14:creationId xmlns:p14="http://schemas.microsoft.com/office/powerpoint/2010/main" val="267429946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 / Key Takeaways</a:t>
            </a:r>
            <a:endParaRPr lang="en-US" dirty="0"/>
          </a:p>
        </p:txBody>
      </p:sp>
      <p:sp>
        <p:nvSpPr>
          <p:cNvPr id="3" name="Text Placeholder 2"/>
          <p:cNvSpPr>
            <a:spLocks noGrp="1"/>
          </p:cNvSpPr>
          <p:nvPr>
            <p:ph type="body" sz="quarter" idx="10"/>
          </p:nvPr>
        </p:nvSpPr>
        <p:spPr/>
        <p:txBody>
          <a:bodyPr/>
          <a:lstStyle/>
          <a:p>
            <a:r>
              <a:rPr lang="en-US" dirty="0"/>
              <a:t>Configuring permissions properly for PowerShell</a:t>
            </a:r>
          </a:p>
          <a:p>
            <a:r>
              <a:rPr lang="en-US" dirty="0"/>
              <a:t>PowerShell for Upgrades</a:t>
            </a:r>
          </a:p>
          <a:p>
            <a:r>
              <a:rPr lang="en-US" dirty="0"/>
              <a:t>Provisioning new Service Applications</a:t>
            </a:r>
          </a:p>
          <a:p>
            <a:r>
              <a:rPr lang="en-US" dirty="0" smtClean="0"/>
              <a:t>Managing </a:t>
            </a:r>
            <a:r>
              <a:rPr lang="en-US" dirty="0"/>
              <a:t>Apps</a:t>
            </a:r>
          </a:p>
          <a:p>
            <a:r>
              <a:rPr lang="en-US" dirty="0"/>
              <a:t>SharePoint Online Management Shell</a:t>
            </a:r>
          </a:p>
          <a:p>
            <a:r>
              <a:rPr lang="en-US" dirty="0" smtClean="0"/>
              <a:t>PowerShell Tips</a:t>
            </a:r>
            <a:endParaRPr lang="en-US" dirty="0"/>
          </a:p>
          <a:p>
            <a:endParaRPr lang="en-US" dirty="0"/>
          </a:p>
        </p:txBody>
      </p:sp>
    </p:spTree>
    <p:extLst>
      <p:ext uri="{BB962C8B-B14F-4D97-AF65-F5344CB8AC3E}">
        <p14:creationId xmlns:p14="http://schemas.microsoft.com/office/powerpoint/2010/main" val="38186508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Provisioning Search with PowerShell (4)</a:t>
            </a:r>
            <a:endParaRPr lang="en-US" dirty="0"/>
          </a:p>
        </p:txBody>
      </p:sp>
      <p:sp>
        <p:nvSpPr>
          <p:cNvPr id="3" name="Text Placeholder 2"/>
          <p:cNvSpPr>
            <a:spLocks noGrp="1"/>
          </p:cNvSpPr>
          <p:nvPr>
            <p:ph type="body" sz="quarter" idx="10"/>
          </p:nvPr>
        </p:nvSpPr>
        <p:spPr>
          <a:xfrm>
            <a:off x="274638" y="1221157"/>
            <a:ext cx="11887199" cy="5110630"/>
          </a:xfrm>
        </p:spPr>
        <p:txBody>
          <a:bodyPr/>
          <a:lstStyle/>
          <a:p>
            <a:r>
              <a:rPr lang="en-US" dirty="0" smtClean="0"/>
              <a:t># set the topology</a:t>
            </a:r>
          </a:p>
          <a:p>
            <a:r>
              <a:rPr lang="en-US" dirty="0"/>
              <a:t>Set-</a:t>
            </a:r>
            <a:r>
              <a:rPr lang="en-US" dirty="0" err="1"/>
              <a:t>SPEnterpriseSearchTopology</a:t>
            </a:r>
            <a:r>
              <a:rPr lang="en-US" dirty="0"/>
              <a:t> -Identity $</a:t>
            </a:r>
            <a:r>
              <a:rPr lang="en-US" dirty="0" err="1"/>
              <a:t>newTopology</a:t>
            </a:r>
            <a:r>
              <a:rPr lang="en-US" dirty="0"/>
              <a:t> </a:t>
            </a:r>
            <a:endParaRPr lang="en-US" dirty="0" smtClean="0"/>
          </a:p>
          <a:p>
            <a:endParaRPr lang="en-US" dirty="0"/>
          </a:p>
          <a:p>
            <a:r>
              <a:rPr lang="en-US" dirty="0" smtClean="0"/>
              <a:t># verify the topology</a:t>
            </a:r>
          </a:p>
          <a:p>
            <a:r>
              <a:rPr lang="en-US" dirty="0"/>
              <a:t>Get-</a:t>
            </a:r>
            <a:r>
              <a:rPr lang="en-US" dirty="0" err="1"/>
              <a:t>SPEnterpriseSearchTopology</a:t>
            </a:r>
            <a:r>
              <a:rPr lang="en-US" dirty="0"/>
              <a:t> -</a:t>
            </a:r>
            <a:r>
              <a:rPr lang="en-US" dirty="0" err="1"/>
              <a:t>SearchApplication</a:t>
            </a:r>
            <a:r>
              <a:rPr lang="en-US" dirty="0"/>
              <a:t> $</a:t>
            </a:r>
            <a:r>
              <a:rPr lang="en-US" dirty="0" err="1"/>
              <a:t>ssa</a:t>
            </a:r>
            <a:r>
              <a:rPr lang="en-US" dirty="0"/>
              <a:t> </a:t>
            </a:r>
            <a:endParaRPr lang="en-US" dirty="0" smtClean="0"/>
          </a:p>
          <a:p>
            <a:endParaRPr lang="en-US" dirty="0"/>
          </a:p>
          <a:p>
            <a:r>
              <a:rPr lang="en-US" dirty="0" smtClean="0"/>
              <a:t># verify all components</a:t>
            </a:r>
          </a:p>
          <a:p>
            <a:r>
              <a:rPr lang="en-US" dirty="0"/>
              <a:t>Get-</a:t>
            </a:r>
            <a:r>
              <a:rPr lang="en-US" dirty="0" err="1"/>
              <a:t>SPEnterpriseSearchStatus</a:t>
            </a:r>
            <a:r>
              <a:rPr lang="en-US" dirty="0"/>
              <a:t> -</a:t>
            </a:r>
            <a:r>
              <a:rPr lang="en-US" dirty="0" err="1"/>
              <a:t>SearchApplication</a:t>
            </a:r>
            <a:r>
              <a:rPr lang="en-US" dirty="0"/>
              <a:t> $</a:t>
            </a:r>
            <a:r>
              <a:rPr lang="en-US" dirty="0" err="1"/>
              <a:t>ssa</a:t>
            </a:r>
            <a:r>
              <a:rPr lang="en-US" dirty="0"/>
              <a:t> -Text</a:t>
            </a:r>
          </a:p>
          <a:p>
            <a:endParaRPr lang="en-US"/>
          </a:p>
        </p:txBody>
      </p:sp>
    </p:spTree>
    <p:extLst>
      <p:ext uri="{BB962C8B-B14F-4D97-AF65-F5344CB8AC3E}">
        <p14:creationId xmlns:p14="http://schemas.microsoft.com/office/powerpoint/2010/main" val="233707041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Subscription Settings</a:t>
            </a:r>
            <a:br>
              <a:rPr lang="en-US" dirty="0" smtClean="0"/>
            </a:br>
            <a:endParaRPr lang="en-US" dirty="0"/>
          </a:p>
        </p:txBody>
      </p:sp>
      <p:sp>
        <p:nvSpPr>
          <p:cNvPr id="4" name="Text Placeholder 3"/>
          <p:cNvSpPr>
            <a:spLocks noGrp="1"/>
          </p:cNvSpPr>
          <p:nvPr>
            <p:ph type="body" sz="quarter" idx="10"/>
          </p:nvPr>
        </p:nvSpPr>
        <p:spPr>
          <a:xfrm>
            <a:off x="274638" y="1212850"/>
            <a:ext cx="11887200" cy="738664"/>
          </a:xfrm>
        </p:spPr>
        <p:txBody>
          <a:bodyPr/>
          <a:lstStyle/>
          <a:p>
            <a:r>
              <a:rPr lang="en-US" dirty="0" smtClean="0"/>
              <a:t>Now required for hosting apps</a:t>
            </a:r>
            <a:endParaRPr lang="en-US" dirty="0"/>
          </a:p>
        </p:txBody>
      </p:sp>
      <p:sp>
        <p:nvSpPr>
          <p:cNvPr id="5" name="Rectangle 4"/>
          <p:cNvSpPr/>
          <p:nvPr/>
        </p:nvSpPr>
        <p:spPr bwMode="auto">
          <a:xfrm>
            <a:off x="274638" y="2049462"/>
            <a:ext cx="10667998" cy="33528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$account = Get-</a:t>
            </a:r>
            <a:r>
              <a:rPr lang="en-US" sz="2000" dirty="0" err="1">
                <a:gradFill>
                  <a:gsLst>
                    <a:gs pos="0">
                      <a:srgbClr val="FFFFFF"/>
                    </a:gs>
                    <a:gs pos="100000">
                      <a:srgbClr val="FFFFFF"/>
                    </a:gs>
                  </a:gsLst>
                  <a:lin ang="5400000" scaled="0"/>
                </a:gradFill>
                <a:ea typeface="Segoe UI" pitchFamily="34" charset="0"/>
                <a:cs typeface="Segoe UI" pitchFamily="34" charset="0"/>
              </a:rPr>
              <a:t>SPManagedAccount</a:t>
            </a:r>
            <a:r>
              <a:rPr lang="en-US" sz="2000" dirty="0">
                <a:gradFill>
                  <a:gsLst>
                    <a:gs pos="0">
                      <a:srgbClr val="FFFFFF"/>
                    </a:gs>
                    <a:gs pos="100000">
                      <a:srgbClr val="FFFFFF"/>
                    </a:gs>
                  </a:gsLst>
                  <a:lin ang="5400000" scaled="0"/>
                </a:gradFill>
                <a:ea typeface="Segoe UI" pitchFamily="34" charset="0"/>
                <a:cs typeface="Segoe UI" pitchFamily="34" charset="0"/>
              </a:rPr>
              <a:t> "&lt;farm account&gt;" </a:t>
            </a: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t>
            </a:r>
            <a:r>
              <a:rPr lang="en-US" sz="2000" dirty="0" err="1">
                <a:gradFill>
                  <a:gsLst>
                    <a:gs pos="0">
                      <a:srgbClr val="FFFFFF"/>
                    </a:gs>
                    <a:gs pos="100000">
                      <a:srgbClr val="FFFFFF"/>
                    </a:gs>
                  </a:gsLst>
                  <a:lin ang="5400000" scaled="0"/>
                </a:gradFill>
                <a:ea typeface="Segoe UI" pitchFamily="34" charset="0"/>
                <a:cs typeface="Segoe UI" pitchFamily="34" charset="0"/>
              </a:rPr>
              <a:t>appPoolSubSvc</a:t>
            </a:r>
            <a:r>
              <a:rPr lang="en-US" sz="2000" dirty="0">
                <a:gradFill>
                  <a:gsLst>
                    <a:gs pos="0">
                      <a:srgbClr val="FFFFFF"/>
                    </a:gs>
                    <a:gs pos="100000">
                      <a:srgbClr val="FFFFFF"/>
                    </a:gs>
                  </a:gsLst>
                  <a:lin ang="5400000" scaled="0"/>
                </a:gradFill>
                <a:ea typeface="Segoe UI" pitchFamily="34" charset="0"/>
                <a:cs typeface="Segoe UI" pitchFamily="34" charset="0"/>
              </a:rPr>
              <a:t> = New-</a:t>
            </a:r>
            <a:r>
              <a:rPr lang="en-US" sz="2000" dirty="0" err="1">
                <a:gradFill>
                  <a:gsLst>
                    <a:gs pos="0">
                      <a:srgbClr val="FFFFFF"/>
                    </a:gs>
                    <a:gs pos="100000">
                      <a:srgbClr val="FFFFFF"/>
                    </a:gs>
                  </a:gsLst>
                  <a:lin ang="5400000" scaled="0"/>
                </a:gradFill>
                <a:ea typeface="Segoe UI" pitchFamily="34" charset="0"/>
                <a:cs typeface="Segoe UI" pitchFamily="34" charset="0"/>
              </a:rPr>
              <a:t>SPServiceApplicationPool</a:t>
            </a:r>
            <a:r>
              <a:rPr lang="en-US" sz="2000" dirty="0">
                <a:gradFill>
                  <a:gsLst>
                    <a:gs pos="0">
                      <a:srgbClr val="FFFFFF"/>
                    </a:gs>
                    <a:gs pos="100000">
                      <a:srgbClr val="FFFFFF"/>
                    </a:gs>
                  </a:gsLst>
                  <a:lin ang="5400000" scaled="0"/>
                </a:gradFill>
                <a:ea typeface="Segoe UI" pitchFamily="34" charset="0"/>
                <a:cs typeface="Segoe UI" pitchFamily="34" charset="0"/>
              </a:rPr>
              <a:t> -Name </a:t>
            </a:r>
            <a:r>
              <a:rPr lang="en-US" sz="2000" dirty="0" err="1">
                <a:gradFill>
                  <a:gsLst>
                    <a:gs pos="0">
                      <a:srgbClr val="FFFFFF"/>
                    </a:gs>
                    <a:gs pos="100000">
                      <a:srgbClr val="FFFFFF"/>
                    </a:gs>
                  </a:gsLst>
                  <a:lin ang="5400000" scaled="0"/>
                </a:gradFill>
                <a:ea typeface="Segoe UI" pitchFamily="34" charset="0"/>
                <a:cs typeface="Segoe UI" pitchFamily="34" charset="0"/>
              </a:rPr>
              <a:t>SettingsServiceAppPool</a:t>
            </a:r>
            <a:r>
              <a:rPr lang="en-US" sz="2000" dirty="0">
                <a:gradFill>
                  <a:gsLst>
                    <a:gs pos="0">
                      <a:srgbClr val="FFFFFF"/>
                    </a:gs>
                    <a:gs pos="100000">
                      <a:srgbClr val="FFFFFF"/>
                    </a:gs>
                  </a:gsLst>
                  <a:lin ang="5400000" scaled="0"/>
                </a:gradFill>
                <a:ea typeface="Segoe UI" pitchFamily="34" charset="0"/>
                <a:cs typeface="Segoe UI" pitchFamily="34" charset="0"/>
              </a:rPr>
              <a:t> -Account $</a:t>
            </a:r>
            <a:r>
              <a:rPr lang="en-US" sz="2000" dirty="0" smtClean="0">
                <a:gradFill>
                  <a:gsLst>
                    <a:gs pos="0">
                      <a:srgbClr val="FFFFFF"/>
                    </a:gs>
                    <a:gs pos="100000">
                      <a:srgbClr val="FFFFFF"/>
                    </a:gs>
                  </a:gsLst>
                  <a:lin ang="5400000" scaled="0"/>
                </a:gradFill>
                <a:ea typeface="Segoe UI" pitchFamily="34" charset="0"/>
                <a:cs typeface="Segoe UI" pitchFamily="34" charset="0"/>
              </a:rPr>
              <a:t>account</a:t>
            </a: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t>
            </a:r>
            <a:r>
              <a:rPr lang="en-US" sz="2000" dirty="0" err="1">
                <a:gradFill>
                  <a:gsLst>
                    <a:gs pos="0">
                      <a:srgbClr val="FFFFFF"/>
                    </a:gs>
                    <a:gs pos="100000">
                      <a:srgbClr val="FFFFFF"/>
                    </a:gs>
                  </a:gsLst>
                  <a:lin ang="5400000" scaled="0"/>
                </a:gradFill>
                <a:ea typeface="Segoe UI" pitchFamily="34" charset="0"/>
                <a:cs typeface="Segoe UI" pitchFamily="34" charset="0"/>
              </a:rPr>
              <a:t>appSubSvc</a:t>
            </a:r>
            <a:r>
              <a:rPr lang="en-US" sz="2000" dirty="0">
                <a:gradFill>
                  <a:gsLst>
                    <a:gs pos="0">
                      <a:srgbClr val="FFFFFF"/>
                    </a:gs>
                    <a:gs pos="100000">
                      <a:srgbClr val="FFFFFF"/>
                    </a:gs>
                  </a:gsLst>
                  <a:lin ang="5400000" scaled="0"/>
                </a:gradFill>
                <a:ea typeface="Segoe UI" pitchFamily="34" charset="0"/>
                <a:cs typeface="Segoe UI" pitchFamily="34" charset="0"/>
              </a:rPr>
              <a:t> = New-</a:t>
            </a:r>
            <a:r>
              <a:rPr lang="en-US" sz="2000" dirty="0" err="1">
                <a:gradFill>
                  <a:gsLst>
                    <a:gs pos="0">
                      <a:srgbClr val="FFFFFF"/>
                    </a:gs>
                    <a:gs pos="100000">
                      <a:srgbClr val="FFFFFF"/>
                    </a:gs>
                  </a:gsLst>
                  <a:lin ang="5400000" scaled="0"/>
                </a:gradFill>
                <a:ea typeface="Segoe UI" pitchFamily="34" charset="0"/>
                <a:cs typeface="Segoe UI" pitchFamily="34" charset="0"/>
              </a:rPr>
              <a:t>SPSubscriptionSettingsServiceApplication</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ApplicationPool</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appPoolSubSvc</a:t>
            </a:r>
            <a:r>
              <a:rPr lang="en-US" sz="2000" dirty="0">
                <a:gradFill>
                  <a:gsLst>
                    <a:gs pos="0">
                      <a:srgbClr val="FFFFFF"/>
                    </a:gs>
                    <a:gs pos="100000">
                      <a:srgbClr val="FFFFFF"/>
                    </a:gs>
                  </a:gsLst>
                  <a:lin ang="5400000" scaled="0"/>
                </a:gradFill>
                <a:ea typeface="Segoe UI" pitchFamily="34" charset="0"/>
                <a:cs typeface="Segoe UI" pitchFamily="34" charset="0"/>
              </a:rPr>
              <a:t> –Name </a:t>
            </a:r>
            <a:r>
              <a:rPr lang="en-US" sz="2000" dirty="0" err="1">
                <a:gradFill>
                  <a:gsLst>
                    <a:gs pos="0">
                      <a:srgbClr val="FFFFFF"/>
                    </a:gs>
                    <a:gs pos="100000">
                      <a:srgbClr val="FFFFFF"/>
                    </a:gs>
                  </a:gsLst>
                  <a:lin ang="5400000" scaled="0"/>
                </a:gradFill>
                <a:ea typeface="Segoe UI" pitchFamily="34" charset="0"/>
                <a:cs typeface="Segoe UI" pitchFamily="34" charset="0"/>
              </a:rPr>
              <a:t>SettingsServiceApp</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DatabaseName</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smtClean="0">
                <a:gradFill>
                  <a:gsLst>
                    <a:gs pos="0">
                      <a:srgbClr val="FFFFFF"/>
                    </a:gs>
                    <a:gs pos="100000">
                      <a:srgbClr val="FFFFFF"/>
                    </a:gs>
                  </a:gsLst>
                  <a:lin ang="5400000" scaled="0"/>
                </a:gradFill>
                <a:ea typeface="Segoe UI" pitchFamily="34" charset="0"/>
                <a:cs typeface="Segoe UI" pitchFamily="34" charset="0"/>
              </a:rPr>
              <a:t>SettingsServiceDB</a:t>
            </a: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a:t>
            </a:r>
            <a:r>
              <a:rPr lang="en-US" sz="2000" dirty="0" err="1">
                <a:gradFill>
                  <a:gsLst>
                    <a:gs pos="0">
                      <a:srgbClr val="FFFFFF"/>
                    </a:gs>
                    <a:gs pos="100000">
                      <a:srgbClr val="FFFFFF"/>
                    </a:gs>
                  </a:gsLst>
                  <a:lin ang="5400000" scaled="0"/>
                </a:gradFill>
                <a:ea typeface="Segoe UI" pitchFamily="34" charset="0"/>
                <a:cs typeface="Segoe UI" pitchFamily="34" charset="0"/>
              </a:rPr>
              <a:t>proxySubSvc</a:t>
            </a:r>
            <a:r>
              <a:rPr lang="en-US" sz="2000" dirty="0">
                <a:gradFill>
                  <a:gsLst>
                    <a:gs pos="0">
                      <a:srgbClr val="FFFFFF"/>
                    </a:gs>
                    <a:gs pos="100000">
                      <a:srgbClr val="FFFFFF"/>
                    </a:gs>
                  </a:gsLst>
                  <a:lin ang="5400000" scaled="0"/>
                </a:gradFill>
                <a:ea typeface="Segoe UI" pitchFamily="34" charset="0"/>
                <a:cs typeface="Segoe UI" pitchFamily="34" charset="0"/>
              </a:rPr>
              <a:t> = New-</a:t>
            </a:r>
            <a:r>
              <a:rPr lang="en-US" sz="2000" dirty="0" err="1">
                <a:gradFill>
                  <a:gsLst>
                    <a:gs pos="0">
                      <a:srgbClr val="FFFFFF"/>
                    </a:gs>
                    <a:gs pos="100000">
                      <a:srgbClr val="FFFFFF"/>
                    </a:gs>
                  </a:gsLst>
                  <a:lin ang="5400000" scaled="0"/>
                </a:gradFill>
                <a:ea typeface="Segoe UI" pitchFamily="34" charset="0"/>
                <a:cs typeface="Segoe UI" pitchFamily="34" charset="0"/>
              </a:rPr>
              <a:t>SPSubscriptionSettingsServiceApplicationProxy</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ServiceApplication</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appSubSvc</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495203049"/>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App Management</a:t>
            </a:r>
            <a:endParaRPr lang="en-US" dirty="0"/>
          </a:p>
        </p:txBody>
      </p:sp>
      <p:sp>
        <p:nvSpPr>
          <p:cNvPr id="2" name="Text Placeholder 1"/>
          <p:cNvSpPr>
            <a:spLocks noGrp="1"/>
          </p:cNvSpPr>
          <p:nvPr>
            <p:ph type="body" sz="quarter" idx="10"/>
          </p:nvPr>
        </p:nvSpPr>
        <p:spPr>
          <a:xfrm>
            <a:off x="274638" y="1212850"/>
            <a:ext cx="11887200" cy="1415772"/>
          </a:xfrm>
        </p:spPr>
        <p:txBody>
          <a:bodyPr/>
          <a:lstStyle/>
          <a:p>
            <a:r>
              <a:rPr lang="en-US" dirty="0" smtClean="0"/>
              <a:t>Provision with Service Application and Proxy</a:t>
            </a:r>
          </a:p>
          <a:p>
            <a:r>
              <a:rPr lang="en-US" dirty="0" smtClean="0"/>
              <a:t>Don’t forget to set App Domain</a:t>
            </a:r>
            <a:endParaRPr lang="en-US" dirty="0"/>
          </a:p>
        </p:txBody>
      </p:sp>
      <p:sp>
        <p:nvSpPr>
          <p:cNvPr id="6" name="Rectangle 5"/>
          <p:cNvSpPr/>
          <p:nvPr/>
        </p:nvSpPr>
        <p:spPr bwMode="auto">
          <a:xfrm>
            <a:off x="274638" y="2735262"/>
            <a:ext cx="10667998" cy="33528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New-</a:t>
            </a:r>
            <a:r>
              <a:rPr lang="en-US" sz="2000" dirty="0" err="1">
                <a:gradFill>
                  <a:gsLst>
                    <a:gs pos="0">
                      <a:srgbClr val="FFFFFF"/>
                    </a:gs>
                    <a:gs pos="100000">
                      <a:srgbClr val="FFFFFF"/>
                    </a:gs>
                  </a:gsLst>
                  <a:lin ang="5400000" scaled="0"/>
                </a:gradFill>
                <a:ea typeface="Segoe UI" pitchFamily="34" charset="0"/>
                <a:cs typeface="Segoe UI" pitchFamily="34" charset="0"/>
              </a:rPr>
              <a:t>SPAppManagementServiceApplication</a:t>
            </a:r>
            <a:r>
              <a:rPr lang="en-US" sz="2000" dirty="0">
                <a:gradFill>
                  <a:gsLst>
                    <a:gs pos="0">
                      <a:srgbClr val="FFFFFF"/>
                    </a:gs>
                    <a:gs pos="100000">
                      <a:srgbClr val="FFFFFF"/>
                    </a:gs>
                  </a:gsLst>
                  <a:lin ang="5400000" scaled="0"/>
                </a:gradFill>
                <a:ea typeface="Segoe UI" pitchFamily="34" charset="0"/>
                <a:cs typeface="Segoe UI" pitchFamily="34" charset="0"/>
              </a:rPr>
              <a:t> -Name </a:t>
            </a:r>
            <a:r>
              <a:rPr lang="en-US" sz="2000" dirty="0" err="1">
                <a:gradFill>
                  <a:gsLst>
                    <a:gs pos="0">
                      <a:srgbClr val="FFFFFF"/>
                    </a:gs>
                    <a:gs pos="100000">
                      <a:srgbClr val="FFFFFF"/>
                    </a:gs>
                  </a:gsLst>
                  <a:lin ang="5400000" scaled="0"/>
                </a:gradFill>
                <a:ea typeface="Segoe UI" pitchFamily="34" charset="0"/>
                <a:cs typeface="Segoe UI" pitchFamily="34" charset="0"/>
              </a:rPr>
              <a:t>AppManagement</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DatabaseServer</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MyDatabaseServer</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DatabaseName</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AppManagementDB</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ApplicationPool</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MyServiceAppPool</a:t>
            </a: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New-</a:t>
            </a:r>
            <a:r>
              <a:rPr lang="en-US" sz="2000" dirty="0" err="1" smtClean="0">
                <a:gradFill>
                  <a:gsLst>
                    <a:gs pos="0">
                      <a:srgbClr val="FFFFFF"/>
                    </a:gs>
                    <a:gs pos="100000">
                      <a:srgbClr val="FFFFFF"/>
                    </a:gs>
                  </a:gsLst>
                  <a:lin ang="5400000" scaled="0"/>
                </a:gradFill>
                <a:ea typeface="Segoe UI" pitchFamily="34" charset="0"/>
                <a:cs typeface="Segoe UI" pitchFamily="34" charset="0"/>
              </a:rPr>
              <a:t>SPAppManagementServiceApplicationProxy</a:t>
            </a:r>
            <a:r>
              <a:rPr lang="en-US" sz="2000" dirty="0" smtClean="0">
                <a:gradFill>
                  <a:gsLst>
                    <a:gs pos="0">
                      <a:srgbClr val="FFFFFF"/>
                    </a:gs>
                    <a:gs pos="100000">
                      <a:srgbClr val="FFFFFF"/>
                    </a:gs>
                  </a:gsLst>
                  <a:lin ang="5400000" scaled="0"/>
                </a:gradFill>
                <a:ea typeface="Segoe UI" pitchFamily="34" charset="0"/>
                <a:cs typeface="Segoe UI" pitchFamily="34" charset="0"/>
              </a:rPr>
              <a:t> </a:t>
            </a:r>
            <a:r>
              <a:rPr lang="en-US" sz="2000" dirty="0">
                <a:gradFill>
                  <a:gsLst>
                    <a:gs pos="0">
                      <a:srgbClr val="FFFFFF"/>
                    </a:gs>
                    <a:gs pos="100000">
                      <a:srgbClr val="FFFFFF"/>
                    </a:gs>
                  </a:gsLst>
                  <a:lin ang="5400000" scaled="0"/>
                </a:gradFill>
                <a:ea typeface="Segoe UI" pitchFamily="34" charset="0"/>
                <a:cs typeface="Segoe UI" pitchFamily="34" charset="0"/>
              </a:rPr>
              <a:t>-Name </a:t>
            </a:r>
            <a:r>
              <a:rPr lang="en-US" sz="2000" dirty="0" err="1">
                <a:gradFill>
                  <a:gsLst>
                    <a:gs pos="0">
                      <a:srgbClr val="FFFFFF"/>
                    </a:gs>
                    <a:gs pos="100000">
                      <a:srgbClr val="FFFFFF"/>
                    </a:gs>
                  </a:gsLst>
                  <a:lin ang="5400000" scaled="0"/>
                </a:gradFill>
                <a:ea typeface="Segoe UI" pitchFamily="34" charset="0"/>
                <a:cs typeface="Segoe UI" pitchFamily="34" charset="0"/>
              </a:rPr>
              <a:t>AppManagementProxy</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UseDefaultProxyGroup</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ServiceApplication</a:t>
            </a:r>
            <a:r>
              <a:rPr lang="en-US" sz="2000" dirty="0">
                <a:gradFill>
                  <a:gsLst>
                    <a:gs pos="0">
                      <a:srgbClr val="FFFFFF"/>
                    </a:gs>
                    <a:gs pos="100000">
                      <a:srgbClr val="FFFFFF"/>
                    </a:gs>
                  </a:gsLst>
                  <a:lin ang="5400000" scaled="0"/>
                </a:gradFill>
                <a:ea typeface="Segoe UI" pitchFamily="34" charset="0"/>
                <a:cs typeface="Segoe UI" pitchFamily="34" charset="0"/>
              </a:rPr>
              <a:t> $</a:t>
            </a:r>
            <a:r>
              <a:rPr lang="en-US" sz="2000" dirty="0" err="1">
                <a:gradFill>
                  <a:gsLst>
                    <a:gs pos="0">
                      <a:srgbClr val="FFFFFF"/>
                    </a:gs>
                    <a:gs pos="100000">
                      <a:srgbClr val="FFFFFF"/>
                    </a:gs>
                  </a:gsLst>
                  <a:lin ang="5400000" scaled="0"/>
                </a:gradFill>
                <a:ea typeface="Segoe UI" pitchFamily="34" charset="0"/>
                <a:cs typeface="Segoe UI" pitchFamily="34" charset="0"/>
              </a:rPr>
              <a:t>appManagementServiceApplication</a:t>
            </a: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smtClean="0">
                <a:gradFill>
                  <a:gsLst>
                    <a:gs pos="0">
                      <a:srgbClr val="FFFFFF"/>
                    </a:gs>
                    <a:gs pos="100000">
                      <a:srgbClr val="FFFFFF"/>
                    </a:gs>
                  </a:gsLst>
                  <a:lin ang="5400000" scaled="0"/>
                </a:gradFill>
                <a:ea typeface="Segoe UI" pitchFamily="34" charset="0"/>
                <a:cs typeface="Segoe UI" pitchFamily="34" charset="0"/>
              </a:rPr>
              <a:t>Set-</a:t>
            </a:r>
            <a:r>
              <a:rPr lang="en-US" sz="2000" dirty="0" err="1" smtClean="0">
                <a:gradFill>
                  <a:gsLst>
                    <a:gs pos="0">
                      <a:srgbClr val="FFFFFF"/>
                    </a:gs>
                    <a:gs pos="100000">
                      <a:srgbClr val="FFFFFF"/>
                    </a:gs>
                  </a:gsLst>
                  <a:lin ang="5400000" scaled="0"/>
                </a:gradFill>
                <a:ea typeface="Segoe UI" pitchFamily="34" charset="0"/>
                <a:cs typeface="Segoe UI" pitchFamily="34" charset="0"/>
              </a:rPr>
              <a:t>SPAppDomain</a:t>
            </a:r>
            <a:r>
              <a:rPr lang="en-US" sz="2000" dirty="0" smtClean="0">
                <a:gradFill>
                  <a:gsLst>
                    <a:gs pos="0">
                      <a:srgbClr val="FFFFFF"/>
                    </a:gs>
                    <a:gs pos="100000">
                      <a:srgbClr val="FFFFFF"/>
                    </a:gs>
                  </a:gsLst>
                  <a:lin ang="5400000" scaled="0"/>
                </a:gradFill>
                <a:ea typeface="Segoe UI" pitchFamily="34" charset="0"/>
                <a:cs typeface="Segoe UI" pitchFamily="34" charset="0"/>
              </a:rPr>
              <a:t> </a:t>
            </a:r>
            <a:r>
              <a:rPr lang="en-US" sz="2000" dirty="0">
                <a:gradFill>
                  <a:gsLst>
                    <a:gs pos="0">
                      <a:srgbClr val="FFFFFF"/>
                    </a:gs>
                    <a:gs pos="100000">
                      <a:srgbClr val="FFFFFF"/>
                    </a:gs>
                  </a:gsLst>
                  <a:lin ang="5400000" scaled="0"/>
                </a:gradFill>
                <a:ea typeface="Segoe UI" pitchFamily="34" charset="0"/>
                <a:cs typeface="Segoe UI" pitchFamily="34" charset="0"/>
              </a:rPr>
              <a:t>–Domain </a:t>
            </a:r>
            <a:r>
              <a:rPr lang="en-US" sz="2000" dirty="0" err="1" smtClean="0">
                <a:gradFill>
                  <a:gsLst>
                    <a:gs pos="0">
                      <a:srgbClr val="FFFFFF"/>
                    </a:gs>
                    <a:gs pos="100000">
                      <a:srgbClr val="FFFFFF"/>
                    </a:gs>
                  </a:gsLst>
                  <a:lin ang="5400000" scaled="0"/>
                </a:gradFill>
                <a:ea typeface="Segoe UI" pitchFamily="34" charset="0"/>
                <a:cs typeface="Segoe UI" pitchFamily="34" charset="0"/>
              </a:rPr>
              <a:t>apps.domain.local</a:t>
            </a:r>
            <a:endParaRPr lang="en-US" sz="2000"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r>
              <a:rPr lang="en-US" sz="2000" dirty="0">
                <a:gradFill>
                  <a:gsLst>
                    <a:gs pos="0">
                      <a:srgbClr val="FFFFFF"/>
                    </a:gs>
                    <a:gs pos="100000">
                      <a:srgbClr val="FFFFFF"/>
                    </a:gs>
                  </a:gsLst>
                  <a:lin ang="5400000" scaled="0"/>
                </a:gradFill>
                <a:ea typeface="Segoe UI" pitchFamily="34" charset="0"/>
                <a:cs typeface="Segoe UI" pitchFamily="34" charset="0"/>
              </a:rPr>
              <a:t>Set-</a:t>
            </a:r>
            <a:r>
              <a:rPr lang="en-US" sz="2000" dirty="0" err="1">
                <a:gradFill>
                  <a:gsLst>
                    <a:gs pos="0">
                      <a:srgbClr val="FFFFFF"/>
                    </a:gs>
                    <a:gs pos="100000">
                      <a:srgbClr val="FFFFFF"/>
                    </a:gs>
                  </a:gsLst>
                  <a:lin ang="5400000" scaled="0"/>
                </a:gradFill>
                <a:ea typeface="Segoe UI" pitchFamily="34" charset="0"/>
                <a:cs typeface="Segoe UI" pitchFamily="34" charset="0"/>
              </a:rPr>
              <a:t>SPAppSiteSubscriptionName</a:t>
            </a:r>
            <a:r>
              <a:rPr lang="en-US" sz="2000" dirty="0">
                <a:gradFill>
                  <a:gsLst>
                    <a:gs pos="0">
                      <a:srgbClr val="FFFFFF"/>
                    </a:gs>
                    <a:gs pos="100000">
                      <a:srgbClr val="FFFFFF"/>
                    </a:gs>
                  </a:gsLst>
                  <a:lin ang="5400000" scaled="0"/>
                </a:gradFill>
                <a:ea typeface="Segoe UI" pitchFamily="34" charset="0"/>
                <a:cs typeface="Segoe UI" pitchFamily="34" charset="0"/>
              </a:rPr>
              <a:t> -Name "app" -Confirm:$false</a:t>
            </a:r>
          </a:p>
        </p:txBody>
      </p:sp>
    </p:spTree>
    <p:extLst>
      <p:ext uri="{BB962C8B-B14F-4D97-AF65-F5344CB8AC3E}">
        <p14:creationId xmlns:p14="http://schemas.microsoft.com/office/powerpoint/2010/main" val="1101827697"/>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Provisioning Service Applications</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smtClean="0"/>
              <a:t>)</a:t>
            </a:r>
            <a:endParaRPr lang="en-US"/>
          </a:p>
        </p:txBody>
      </p:sp>
    </p:spTree>
    <p:extLst>
      <p:ext uri="{BB962C8B-B14F-4D97-AF65-F5344CB8AC3E}">
        <p14:creationId xmlns:p14="http://schemas.microsoft.com/office/powerpoint/2010/main" val="27474805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Managing Apps</a:t>
            </a:r>
            <a:endParaRPr lang="en-US" dirty="0"/>
          </a:p>
        </p:txBody>
      </p:sp>
    </p:spTree>
    <p:extLst>
      <p:ext uri="{BB962C8B-B14F-4D97-AF65-F5344CB8AC3E}">
        <p14:creationId xmlns:p14="http://schemas.microsoft.com/office/powerpoint/2010/main" val="303991801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PowerShell – App Terminology</a:t>
            </a:r>
            <a:endParaRPr lang="en-US" dirty="0"/>
          </a:p>
        </p:txBody>
      </p:sp>
      <p:sp>
        <p:nvSpPr>
          <p:cNvPr id="4" name="Text Placeholder 3"/>
          <p:cNvSpPr>
            <a:spLocks noGrp="1"/>
          </p:cNvSpPr>
          <p:nvPr>
            <p:ph type="body" sz="quarter" idx="10"/>
          </p:nvPr>
        </p:nvSpPr>
        <p:spPr/>
        <p:txBody>
          <a:bodyPr/>
          <a:lstStyle/>
          <a:p>
            <a:r>
              <a:rPr lang="en-US" dirty="0" err="1"/>
              <a:t>AppPackage</a:t>
            </a:r>
            <a:r>
              <a:rPr lang="en-US" dirty="0"/>
              <a:t> – physical file containing the app </a:t>
            </a:r>
            <a:r>
              <a:rPr lang="en-US" dirty="0" smtClean="0"/>
              <a:t>(.app</a:t>
            </a:r>
            <a:r>
              <a:rPr lang="en-US" dirty="0"/>
              <a:t>)</a:t>
            </a:r>
          </a:p>
          <a:p>
            <a:r>
              <a:rPr lang="en-US" dirty="0"/>
              <a:t>App – instance of an app on a given </a:t>
            </a:r>
            <a:r>
              <a:rPr lang="en-US" dirty="0" err="1"/>
              <a:t>subsite</a:t>
            </a:r>
            <a:endParaRPr lang="en-US" dirty="0"/>
          </a:p>
          <a:p>
            <a:pPr lvl="1"/>
            <a:r>
              <a:rPr lang="en-US" b="1" dirty="0"/>
              <a:t>.Id</a:t>
            </a:r>
            <a:r>
              <a:rPr lang="en-US" dirty="0"/>
              <a:t> </a:t>
            </a:r>
            <a:r>
              <a:rPr lang="en-US" dirty="0" err="1"/>
              <a:t>propery</a:t>
            </a:r>
            <a:r>
              <a:rPr lang="en-US" dirty="0"/>
              <a:t> used often in </a:t>
            </a:r>
            <a:r>
              <a:rPr lang="en-US" dirty="0" err="1"/>
              <a:t>cmdlets</a:t>
            </a:r>
            <a:endParaRPr lang="en-US" dirty="0"/>
          </a:p>
          <a:p>
            <a:endParaRPr lang="en-US" dirty="0"/>
          </a:p>
        </p:txBody>
      </p:sp>
    </p:spTree>
    <p:extLst>
      <p:ext uri="{BB962C8B-B14F-4D97-AF65-F5344CB8AC3E}">
        <p14:creationId xmlns:p14="http://schemas.microsoft.com/office/powerpoint/2010/main" val="3721734490"/>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Installing Apps with PowerShell</a:t>
            </a:r>
            <a:endParaRPr lang="en-US" dirty="0"/>
          </a:p>
        </p:txBody>
      </p:sp>
      <p:sp>
        <p:nvSpPr>
          <p:cNvPr id="5" name="Text Placeholder 4"/>
          <p:cNvSpPr>
            <a:spLocks noGrp="1"/>
          </p:cNvSpPr>
          <p:nvPr>
            <p:ph type="body" sz="quarter" idx="10"/>
          </p:nvPr>
        </p:nvSpPr>
        <p:spPr>
          <a:xfrm>
            <a:off x="274638" y="1212850"/>
            <a:ext cx="11887200" cy="3785652"/>
          </a:xfrm>
        </p:spPr>
        <p:txBody>
          <a:bodyPr/>
          <a:lstStyle/>
          <a:p>
            <a:r>
              <a:rPr lang="en-US" dirty="0"/>
              <a:t>Import-</a:t>
            </a:r>
            <a:r>
              <a:rPr lang="en-US" dirty="0" err="1"/>
              <a:t>SPAppPackage</a:t>
            </a:r>
            <a:r>
              <a:rPr lang="en-US" dirty="0"/>
              <a:t> – imports app package</a:t>
            </a:r>
          </a:p>
          <a:p>
            <a:pPr lvl="1"/>
            <a:r>
              <a:rPr lang="en-US" dirty="0"/>
              <a:t>-Path – location of </a:t>
            </a:r>
            <a:r>
              <a:rPr lang="en-US" dirty="0" smtClean="0"/>
              <a:t>.app </a:t>
            </a:r>
            <a:r>
              <a:rPr lang="en-US" dirty="0"/>
              <a:t>file</a:t>
            </a:r>
          </a:p>
          <a:p>
            <a:pPr lvl="1"/>
            <a:r>
              <a:rPr lang="en-US" dirty="0"/>
              <a:t>-Site – URL of site collection</a:t>
            </a:r>
          </a:p>
          <a:p>
            <a:pPr lvl="1"/>
            <a:r>
              <a:rPr lang="en-US" dirty="0"/>
              <a:t>-Source – </a:t>
            </a:r>
            <a:r>
              <a:rPr lang="en-US" dirty="0" err="1"/>
              <a:t>MarketPlace</a:t>
            </a:r>
            <a:r>
              <a:rPr lang="en-US" dirty="0"/>
              <a:t> / </a:t>
            </a:r>
            <a:r>
              <a:rPr lang="en-US" dirty="0" err="1"/>
              <a:t>ObjectModel</a:t>
            </a:r>
            <a:r>
              <a:rPr lang="en-US" dirty="0"/>
              <a:t> / </a:t>
            </a:r>
            <a:r>
              <a:rPr lang="en-US" dirty="0" err="1"/>
              <a:t>CorporateCatalog</a:t>
            </a:r>
            <a:r>
              <a:rPr lang="en-US" dirty="0"/>
              <a:t> / </a:t>
            </a:r>
            <a:r>
              <a:rPr lang="en-US" dirty="0" err="1"/>
              <a:t>DeveloperSite</a:t>
            </a:r>
            <a:endParaRPr lang="en-US" dirty="0"/>
          </a:p>
          <a:p>
            <a:r>
              <a:rPr lang="en-US" dirty="0"/>
              <a:t>Install-</a:t>
            </a:r>
            <a:r>
              <a:rPr lang="en-US" dirty="0" err="1"/>
              <a:t>SPApp</a:t>
            </a:r>
            <a:r>
              <a:rPr lang="en-US" dirty="0"/>
              <a:t> – installs instance of an app</a:t>
            </a:r>
          </a:p>
          <a:p>
            <a:pPr lvl="1"/>
            <a:r>
              <a:rPr lang="en-US" dirty="0"/>
              <a:t>-Identity – app object</a:t>
            </a:r>
          </a:p>
          <a:p>
            <a:pPr lvl="1"/>
            <a:r>
              <a:rPr lang="en-US" dirty="0"/>
              <a:t>-Web – URL to the site</a:t>
            </a:r>
          </a:p>
          <a:p>
            <a:endParaRPr lang="en-US" dirty="0"/>
          </a:p>
        </p:txBody>
      </p:sp>
      <p:sp>
        <p:nvSpPr>
          <p:cNvPr id="6" name="Rectangle 5"/>
          <p:cNvSpPr/>
          <p:nvPr/>
        </p:nvSpPr>
        <p:spPr bwMode="auto">
          <a:xfrm>
            <a:off x="272273" y="4335462"/>
            <a:ext cx="8765364" cy="1752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t>$</a:t>
            </a:r>
            <a:r>
              <a:rPr lang="en-US" dirty="0" err="1"/>
              <a:t>spapp</a:t>
            </a:r>
            <a:r>
              <a:rPr lang="en-US" dirty="0"/>
              <a:t> = Import-</a:t>
            </a:r>
            <a:r>
              <a:rPr lang="en-US" dirty="0" err="1"/>
              <a:t>SPAppPackage</a:t>
            </a:r>
            <a:r>
              <a:rPr lang="en-US" dirty="0"/>
              <a:t> -Path .\</a:t>
            </a:r>
            <a:r>
              <a:rPr lang="en-US" dirty="0" err="1" smtClean="0"/>
              <a:t>myapp.app</a:t>
            </a:r>
            <a:r>
              <a:rPr lang="en-US" dirty="0" smtClean="0"/>
              <a:t> </a:t>
            </a:r>
            <a:r>
              <a:rPr lang="en-US" dirty="0"/>
              <a:t>-Site http://localhost -Source ([</a:t>
            </a:r>
            <a:r>
              <a:rPr lang="en-US" dirty="0" err="1"/>
              <a:t>microsoft.sharepoint.administration.spappsource</a:t>
            </a:r>
            <a:r>
              <a:rPr lang="en-US" dirty="0"/>
              <a:t>]::</a:t>
            </a:r>
            <a:r>
              <a:rPr lang="en-US" dirty="0" err="1"/>
              <a:t>ObjectModel</a:t>
            </a:r>
            <a:r>
              <a:rPr lang="en-US" dirty="0"/>
              <a:t>)</a:t>
            </a:r>
          </a:p>
          <a:p>
            <a:endParaRPr lang="en-US" dirty="0" smtClean="0"/>
          </a:p>
          <a:p>
            <a:r>
              <a:rPr lang="en-US" dirty="0" smtClean="0"/>
              <a:t>$</a:t>
            </a:r>
            <a:r>
              <a:rPr lang="en-US" dirty="0"/>
              <a:t>instance = Install-</a:t>
            </a:r>
            <a:r>
              <a:rPr lang="en-US" dirty="0" err="1"/>
              <a:t>SPApp</a:t>
            </a:r>
            <a:r>
              <a:rPr lang="en-US" dirty="0"/>
              <a:t> -Web http://server -Identity $</a:t>
            </a:r>
            <a:r>
              <a:rPr lang="en-US" dirty="0" err="1"/>
              <a:t>spapp</a:t>
            </a:r>
            <a:endParaRPr lang="en-US" dirty="0"/>
          </a:p>
        </p:txBody>
      </p:sp>
    </p:spTree>
    <p:extLst>
      <p:ext uri="{BB962C8B-B14F-4D97-AF65-F5344CB8AC3E}">
        <p14:creationId xmlns:p14="http://schemas.microsoft.com/office/powerpoint/2010/main" val="3770869704"/>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Exporting Apps with PowerShell</a:t>
            </a:r>
            <a:endParaRPr lang="en-US" dirty="0"/>
          </a:p>
        </p:txBody>
      </p:sp>
      <p:sp>
        <p:nvSpPr>
          <p:cNvPr id="3" name="Text Placeholder 2"/>
          <p:cNvSpPr>
            <a:spLocks noGrp="1"/>
          </p:cNvSpPr>
          <p:nvPr>
            <p:ph type="body" sz="quarter" idx="10"/>
          </p:nvPr>
        </p:nvSpPr>
        <p:spPr>
          <a:xfrm>
            <a:off x="274638" y="1212851"/>
            <a:ext cx="11887200" cy="3275012"/>
          </a:xfrm>
        </p:spPr>
        <p:txBody>
          <a:bodyPr/>
          <a:lstStyle/>
          <a:p>
            <a:r>
              <a:rPr lang="en-US" dirty="0"/>
              <a:t>Get-</a:t>
            </a:r>
            <a:r>
              <a:rPr lang="en-US" dirty="0" err="1"/>
              <a:t>SPAppInstance</a:t>
            </a:r>
            <a:r>
              <a:rPr lang="en-US" dirty="0"/>
              <a:t> – returns </a:t>
            </a:r>
            <a:r>
              <a:rPr lang="en-US" dirty="0" smtClean="0"/>
              <a:t>an </a:t>
            </a:r>
            <a:r>
              <a:rPr lang="en-US" dirty="0"/>
              <a:t>instance of an app</a:t>
            </a:r>
          </a:p>
          <a:p>
            <a:pPr lvl="1"/>
            <a:r>
              <a:rPr lang="en-US" dirty="0"/>
              <a:t>-Identity – app instance</a:t>
            </a:r>
          </a:p>
          <a:p>
            <a:pPr lvl="1"/>
            <a:r>
              <a:rPr lang="en-US" dirty="0"/>
              <a:t>-Web – URL of site</a:t>
            </a:r>
          </a:p>
          <a:p>
            <a:r>
              <a:rPr lang="en-US" dirty="0"/>
              <a:t>Export-</a:t>
            </a:r>
            <a:r>
              <a:rPr lang="en-US" dirty="0" err="1"/>
              <a:t>SPAppPackage</a:t>
            </a:r>
            <a:r>
              <a:rPr lang="en-US" dirty="0"/>
              <a:t> – exports app package from content </a:t>
            </a:r>
            <a:r>
              <a:rPr lang="en-US" dirty="0" err="1"/>
              <a:t>db</a:t>
            </a:r>
            <a:endParaRPr lang="en-US" dirty="0"/>
          </a:p>
          <a:p>
            <a:pPr lvl="1"/>
            <a:r>
              <a:rPr lang="en-US" dirty="0"/>
              <a:t>-App – id of app</a:t>
            </a:r>
          </a:p>
          <a:p>
            <a:pPr lvl="1"/>
            <a:r>
              <a:rPr lang="en-US" dirty="0"/>
              <a:t>-Path – path of exported file</a:t>
            </a:r>
          </a:p>
          <a:p>
            <a:endParaRPr lang="en-US" dirty="0"/>
          </a:p>
        </p:txBody>
      </p:sp>
      <p:sp>
        <p:nvSpPr>
          <p:cNvPr id="4" name="Rectangle 3"/>
          <p:cNvSpPr/>
          <p:nvPr/>
        </p:nvSpPr>
        <p:spPr bwMode="auto">
          <a:xfrm>
            <a:off x="272273" y="4640262"/>
            <a:ext cx="11127564" cy="16002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t>$instance = Get-</a:t>
            </a:r>
            <a:r>
              <a:rPr lang="en-US" dirty="0" err="1" smtClean="0"/>
              <a:t>SPAppInstance</a:t>
            </a:r>
            <a:r>
              <a:rPr lang="en-US" dirty="0" smtClean="0"/>
              <a:t> –Web </a:t>
            </a:r>
            <a:r>
              <a:rPr lang="en-US" dirty="0"/>
              <a:t>http://server/sitecollection/site | Where-Object { $_.Title -</a:t>
            </a:r>
            <a:r>
              <a:rPr lang="en-US" dirty="0" err="1"/>
              <a:t>eq</a:t>
            </a:r>
            <a:r>
              <a:rPr lang="en-US" dirty="0"/>
              <a:t> “</a:t>
            </a:r>
            <a:r>
              <a:rPr lang="en-US" dirty="0" err="1"/>
              <a:t>MyAppTitle</a:t>
            </a:r>
            <a:r>
              <a:rPr lang="en-US" dirty="0"/>
              <a:t>" }</a:t>
            </a:r>
          </a:p>
          <a:p>
            <a:endParaRPr lang="en-US" dirty="0"/>
          </a:p>
          <a:p>
            <a:r>
              <a:rPr lang="en-US" dirty="0"/>
              <a:t>$Export-</a:t>
            </a:r>
            <a:r>
              <a:rPr lang="en-US" dirty="0" err="1"/>
              <a:t>SPAppPackage</a:t>
            </a:r>
            <a:r>
              <a:rPr lang="en-US" dirty="0"/>
              <a:t> –App $</a:t>
            </a:r>
            <a:r>
              <a:rPr lang="en-US" dirty="0" err="1" smtClean="0"/>
              <a:t>instance.App</a:t>
            </a:r>
            <a:r>
              <a:rPr lang="en-US" dirty="0" smtClean="0"/>
              <a:t> </a:t>
            </a:r>
            <a:r>
              <a:rPr lang="en-US" dirty="0"/>
              <a:t>–Path .\</a:t>
            </a:r>
            <a:r>
              <a:rPr lang="en-US" dirty="0" err="1" smtClean="0"/>
              <a:t>myapp.app</a:t>
            </a:r>
            <a:endParaRPr lang="en-US" dirty="0"/>
          </a:p>
        </p:txBody>
      </p:sp>
    </p:spTree>
    <p:extLst>
      <p:ext uri="{BB962C8B-B14F-4D97-AF65-F5344CB8AC3E}">
        <p14:creationId xmlns:p14="http://schemas.microsoft.com/office/powerpoint/2010/main" val="423184824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Updating Apps</a:t>
            </a:r>
            <a:endParaRPr lang="en-US" dirty="0"/>
          </a:p>
        </p:txBody>
      </p:sp>
      <p:sp>
        <p:nvSpPr>
          <p:cNvPr id="3" name="Text Placeholder 2"/>
          <p:cNvSpPr>
            <a:spLocks noGrp="1"/>
          </p:cNvSpPr>
          <p:nvPr>
            <p:ph type="body" sz="quarter" idx="10"/>
          </p:nvPr>
        </p:nvSpPr>
        <p:spPr>
          <a:xfrm>
            <a:off x="274638" y="1212850"/>
            <a:ext cx="11887200" cy="2308324"/>
          </a:xfrm>
        </p:spPr>
        <p:txBody>
          <a:bodyPr/>
          <a:lstStyle/>
          <a:p>
            <a:r>
              <a:rPr lang="en-US" dirty="0"/>
              <a:t>Update-</a:t>
            </a:r>
            <a:r>
              <a:rPr lang="en-US" dirty="0" err="1"/>
              <a:t>SPAppInstance</a:t>
            </a:r>
            <a:r>
              <a:rPr lang="en-US" dirty="0"/>
              <a:t> – updates an instance of an </a:t>
            </a:r>
            <a:r>
              <a:rPr lang="en-US" dirty="0" smtClean="0"/>
              <a:t>app</a:t>
            </a:r>
          </a:p>
          <a:p>
            <a:pPr lvl="1"/>
            <a:r>
              <a:rPr lang="en-US" dirty="0" smtClean="0"/>
              <a:t>Get a reference to the previous app instance</a:t>
            </a:r>
          </a:p>
          <a:p>
            <a:pPr lvl="1"/>
            <a:r>
              <a:rPr lang="en-US" dirty="0"/>
              <a:t>Import new App </a:t>
            </a:r>
            <a:r>
              <a:rPr lang="en-US" dirty="0" smtClean="0"/>
              <a:t>Package</a:t>
            </a:r>
            <a:endParaRPr lang="en-US" dirty="0"/>
          </a:p>
          <a:p>
            <a:pPr lvl="1"/>
            <a:r>
              <a:rPr lang="en-US" dirty="0" smtClean="0"/>
              <a:t>Update app instance using new app package</a:t>
            </a:r>
            <a:endParaRPr lang="en-US" dirty="0"/>
          </a:p>
        </p:txBody>
      </p:sp>
      <p:sp>
        <p:nvSpPr>
          <p:cNvPr id="4" name="Rectangle 3"/>
          <p:cNvSpPr/>
          <p:nvPr/>
        </p:nvSpPr>
        <p:spPr bwMode="auto">
          <a:xfrm>
            <a:off x="277605" y="3649662"/>
            <a:ext cx="11122232" cy="29718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t>$instance </a:t>
            </a:r>
            <a:r>
              <a:rPr lang="en-US" dirty="0"/>
              <a:t>= Get-</a:t>
            </a:r>
            <a:r>
              <a:rPr lang="en-US" dirty="0" err="1"/>
              <a:t>SPAppInstance</a:t>
            </a:r>
            <a:r>
              <a:rPr lang="en-US" dirty="0"/>
              <a:t> -web http://</a:t>
            </a:r>
            <a:r>
              <a:rPr lang="en-US" dirty="0" smtClean="0"/>
              <a:t>server/sitecollection/site </a:t>
            </a:r>
            <a:r>
              <a:rPr lang="en-US" dirty="0"/>
              <a:t>| Where-Object { $_.Title -</a:t>
            </a:r>
            <a:r>
              <a:rPr lang="en-US" dirty="0" err="1"/>
              <a:t>eq</a:t>
            </a:r>
            <a:r>
              <a:rPr lang="en-US" dirty="0"/>
              <a:t> </a:t>
            </a:r>
            <a:r>
              <a:rPr lang="en-US" dirty="0" smtClean="0"/>
              <a:t>“</a:t>
            </a:r>
            <a:r>
              <a:rPr lang="en-US" dirty="0" err="1" smtClean="0"/>
              <a:t>MyAppTitle</a:t>
            </a:r>
            <a:r>
              <a:rPr lang="en-US" dirty="0" smtClean="0"/>
              <a:t>" </a:t>
            </a:r>
            <a:r>
              <a:rPr lang="en-US" dirty="0"/>
              <a:t>}</a:t>
            </a:r>
            <a:endParaRPr lang="en-US" dirty="0" smtClean="0"/>
          </a:p>
          <a:p>
            <a:endParaRPr lang="en-US" dirty="0"/>
          </a:p>
          <a:p>
            <a:r>
              <a:rPr lang="en-US" dirty="0" smtClean="0"/>
              <a:t>$spappv2 </a:t>
            </a:r>
            <a:r>
              <a:rPr lang="en-US" dirty="0"/>
              <a:t>= Import-</a:t>
            </a:r>
            <a:r>
              <a:rPr lang="en-US" dirty="0" err="1"/>
              <a:t>SPAppPackage</a:t>
            </a:r>
            <a:r>
              <a:rPr lang="en-US" dirty="0"/>
              <a:t> -Path .\</a:t>
            </a:r>
            <a:r>
              <a:rPr lang="en-US" dirty="0" smtClean="0"/>
              <a:t>myapp-v2.app </a:t>
            </a:r>
            <a:r>
              <a:rPr lang="en-US" dirty="0"/>
              <a:t>-Site http://</a:t>
            </a:r>
            <a:r>
              <a:rPr lang="en-US" dirty="0" smtClean="0"/>
              <a:t>server/sitecollection/site </a:t>
            </a:r>
            <a:r>
              <a:rPr lang="en-US" dirty="0"/>
              <a:t>-Source </a:t>
            </a:r>
            <a:r>
              <a:rPr lang="en-US" dirty="0" err="1" smtClean="0"/>
              <a:t>ObjectModel</a:t>
            </a:r>
            <a:endParaRPr lang="en-US" dirty="0"/>
          </a:p>
          <a:p>
            <a:endParaRPr lang="en-US" dirty="0"/>
          </a:p>
          <a:p>
            <a:r>
              <a:rPr lang="en-US" dirty="0"/>
              <a:t>Update-</a:t>
            </a:r>
            <a:r>
              <a:rPr lang="en-US" dirty="0" err="1"/>
              <a:t>SPAppInstance</a:t>
            </a:r>
            <a:r>
              <a:rPr lang="en-US" dirty="0"/>
              <a:t> – Identity </a:t>
            </a:r>
            <a:r>
              <a:rPr lang="en-US" dirty="0" smtClean="0"/>
              <a:t>$instance </a:t>
            </a:r>
            <a:r>
              <a:rPr lang="en-US" dirty="0"/>
              <a:t>–App $</a:t>
            </a:r>
            <a:r>
              <a:rPr lang="en-US" dirty="0" smtClean="0"/>
              <a:t>spappv2</a:t>
            </a:r>
            <a:endParaRPr lang="en-US" dirty="0"/>
          </a:p>
        </p:txBody>
      </p:sp>
    </p:spTree>
    <p:extLst>
      <p:ext uri="{BB962C8B-B14F-4D97-AF65-F5344CB8AC3E}">
        <p14:creationId xmlns:p14="http://schemas.microsoft.com/office/powerpoint/2010/main" val="182056611"/>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Managing Apps with PowerShell</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344502732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new?</a:t>
            </a:r>
            <a:endParaRPr lang="en-US" dirty="0"/>
          </a:p>
        </p:txBody>
      </p:sp>
    </p:spTree>
    <p:extLst>
      <p:ext uri="{BB962C8B-B14F-4D97-AF65-F5344CB8AC3E}">
        <p14:creationId xmlns:p14="http://schemas.microsoft.com/office/powerpoint/2010/main" val="123299225"/>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9000" b="-39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198437" y="296862"/>
            <a:ext cx="4648200" cy="1831975"/>
          </a:xfrm>
        </p:spPr>
        <p:txBody>
          <a:bodyPr/>
          <a:lstStyle/>
          <a:p>
            <a:r>
              <a:rPr lang="en-US" dirty="0" smtClean="0"/>
              <a:t>When tools are needed</a:t>
            </a:r>
            <a:endParaRPr lang="en-US" dirty="0"/>
          </a:p>
        </p:txBody>
      </p:sp>
    </p:spTree>
    <p:extLst>
      <p:ext uri="{BB962C8B-B14F-4D97-AF65-F5344CB8AC3E}">
        <p14:creationId xmlns:p14="http://schemas.microsoft.com/office/powerpoint/2010/main" val="1382801001"/>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PowerShell for SharePoint Command Builder</a:t>
            </a:r>
            <a:br>
              <a:rPr lang="en-US" dirty="0" smtClean="0"/>
            </a:b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8056" y="1897062"/>
            <a:ext cx="6702730" cy="4964748"/>
          </a:xfrm>
          <a:prstGeom prst="rect">
            <a:avLst/>
          </a:prstGeom>
        </p:spPr>
      </p:pic>
    </p:spTree>
    <p:extLst>
      <p:ext uri="{BB962C8B-B14F-4D97-AF65-F5344CB8AC3E}">
        <p14:creationId xmlns:p14="http://schemas.microsoft.com/office/powerpoint/2010/main" val="3960680151"/>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Windows PowerShell for SharePoint Command Builder</a:t>
            </a:r>
            <a:endParaRPr lang="en-US" dirty="0"/>
          </a:p>
        </p:txBody>
      </p:sp>
      <p:sp>
        <p:nvSpPr>
          <p:cNvPr id="4" name="Text Placeholder 3"/>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12581039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7132638" y="601662"/>
            <a:ext cx="4571999" cy="1831975"/>
          </a:xfrm>
        </p:spPr>
        <p:txBody>
          <a:bodyPr/>
          <a:lstStyle/>
          <a:p>
            <a:r>
              <a:rPr lang="en-US" dirty="0" smtClean="0"/>
              <a:t>Licensing</a:t>
            </a:r>
            <a:endParaRPr lang="en-US" dirty="0"/>
          </a:p>
        </p:txBody>
      </p:sp>
    </p:spTree>
    <p:extLst>
      <p:ext uri="{BB962C8B-B14F-4D97-AF65-F5344CB8AC3E}">
        <p14:creationId xmlns:p14="http://schemas.microsoft.com/office/powerpoint/2010/main" val="128023214"/>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Challenge</a:t>
            </a:r>
            <a:endParaRPr lang="en-US" dirty="0"/>
          </a:p>
        </p:txBody>
      </p:sp>
      <p:sp>
        <p:nvSpPr>
          <p:cNvPr id="6" name="Text Placeholder 5"/>
          <p:cNvSpPr>
            <a:spLocks noGrp="1"/>
          </p:cNvSpPr>
          <p:nvPr>
            <p:ph type="body" sz="quarter" idx="10"/>
          </p:nvPr>
        </p:nvSpPr>
        <p:spPr/>
        <p:txBody>
          <a:bodyPr/>
          <a:lstStyle/>
          <a:p>
            <a:r>
              <a:rPr lang="en-US" dirty="0" smtClean="0"/>
              <a:t>Only some users need Enterprise features</a:t>
            </a:r>
          </a:p>
          <a:p>
            <a:r>
              <a:rPr lang="en-US" dirty="0" smtClean="0"/>
              <a:t>Previously, no way to audit Enterprise use</a:t>
            </a:r>
          </a:p>
          <a:p>
            <a:r>
              <a:rPr lang="en-US" dirty="0" smtClean="0"/>
              <a:t>SharePoint 2013 License Checking feature helps</a:t>
            </a:r>
          </a:p>
          <a:p>
            <a:endParaRPr lang="en-US" dirty="0"/>
          </a:p>
        </p:txBody>
      </p:sp>
    </p:spTree>
    <p:extLst>
      <p:ext uri="{BB962C8B-B14F-4D97-AF65-F5344CB8AC3E}">
        <p14:creationId xmlns:p14="http://schemas.microsoft.com/office/powerpoint/2010/main" val="3593111238"/>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2013 Licensing</a:t>
            </a:r>
            <a:endParaRPr lang="en-US" dirty="0"/>
          </a:p>
        </p:txBody>
      </p:sp>
      <p:sp>
        <p:nvSpPr>
          <p:cNvPr id="3" name="Text Placeholder 2"/>
          <p:cNvSpPr>
            <a:spLocks noGrp="1"/>
          </p:cNvSpPr>
          <p:nvPr>
            <p:ph type="body" sz="quarter" idx="10"/>
          </p:nvPr>
        </p:nvSpPr>
        <p:spPr/>
        <p:txBody>
          <a:bodyPr/>
          <a:lstStyle/>
          <a:p>
            <a:r>
              <a:rPr lang="en-US" dirty="0" smtClean="0"/>
              <a:t>Map license types to AD Groups</a:t>
            </a:r>
          </a:p>
          <a:p>
            <a:pPr lvl="1"/>
            <a:r>
              <a:rPr lang="en-US" dirty="0" smtClean="0"/>
              <a:t>Enterprise</a:t>
            </a:r>
          </a:p>
          <a:p>
            <a:pPr lvl="1"/>
            <a:r>
              <a:rPr lang="en-US" dirty="0" smtClean="0"/>
              <a:t>Standard</a:t>
            </a:r>
          </a:p>
          <a:p>
            <a:pPr lvl="1"/>
            <a:r>
              <a:rPr lang="en-US" dirty="0" smtClean="0"/>
              <a:t>Project</a:t>
            </a:r>
          </a:p>
          <a:p>
            <a:pPr lvl="1"/>
            <a:r>
              <a:rPr lang="en-US" dirty="0" err="1" smtClean="0"/>
              <a:t>OfficeWebAppEdit</a:t>
            </a:r>
            <a:endParaRPr lang="en-US" dirty="0" smtClean="0"/>
          </a:p>
          <a:p>
            <a:r>
              <a:rPr lang="en-US" dirty="0" smtClean="0"/>
              <a:t>Standard users blocked from Enterprise features</a:t>
            </a:r>
          </a:p>
          <a:p>
            <a:pPr lvl="1"/>
            <a:r>
              <a:rPr lang="en-US" dirty="0" smtClean="0"/>
              <a:t>Enterprise Web Parts blocked from Add Web Part menu</a:t>
            </a:r>
          </a:p>
          <a:p>
            <a:pPr lvl="1"/>
            <a:r>
              <a:rPr lang="en-US" dirty="0" smtClean="0"/>
              <a:t>License Error on existing web parts</a:t>
            </a:r>
          </a:p>
          <a:p>
            <a:r>
              <a:rPr lang="en-US" dirty="0" smtClean="0"/>
              <a:t>Disabled by default</a:t>
            </a:r>
          </a:p>
          <a:p>
            <a:pPr lvl="1"/>
            <a:r>
              <a:rPr lang="en-US" dirty="0" smtClean="0"/>
              <a:t>Enable with </a:t>
            </a:r>
            <a:r>
              <a:rPr lang="en-US" b="1" dirty="0" smtClean="0"/>
              <a:t>SP-</a:t>
            </a:r>
            <a:r>
              <a:rPr lang="en-US" b="1" dirty="0" err="1" smtClean="0"/>
              <a:t>EnableUserLicensing</a:t>
            </a:r>
            <a:endParaRPr lang="en-US" b="1" dirty="0"/>
          </a:p>
        </p:txBody>
      </p:sp>
    </p:spTree>
    <p:extLst>
      <p:ext uri="{BB962C8B-B14F-4D97-AF65-F5344CB8AC3E}">
        <p14:creationId xmlns:p14="http://schemas.microsoft.com/office/powerpoint/2010/main" val="3731074767"/>
      </p:ext>
    </p:extLst>
  </p:cSld>
  <p:clrMapOvr>
    <a:masterClrMapping/>
  </p:clrMapOvr>
  <p:transition>
    <p:fad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License Mapping</a:t>
            </a:r>
            <a:endParaRPr lang="en-US" dirty="0"/>
          </a:p>
        </p:txBody>
      </p:sp>
      <p:sp>
        <p:nvSpPr>
          <p:cNvPr id="5" name="Text Placeholder 4"/>
          <p:cNvSpPr>
            <a:spLocks noGrp="1"/>
          </p:cNvSpPr>
          <p:nvPr>
            <p:ph type="body" sz="quarter" idx="10"/>
          </p:nvPr>
        </p:nvSpPr>
        <p:spPr>
          <a:xfrm>
            <a:off x="274638" y="1212850"/>
            <a:ext cx="11887200" cy="5139869"/>
          </a:xfrm>
        </p:spPr>
        <p:txBody>
          <a:bodyPr/>
          <a:lstStyle/>
          <a:p>
            <a:r>
              <a:rPr lang="en-US" dirty="0" smtClean="0"/>
              <a:t>Get-</a:t>
            </a:r>
            <a:r>
              <a:rPr lang="en-US" dirty="0" err="1" smtClean="0"/>
              <a:t>SPUserLicense</a:t>
            </a:r>
            <a:endParaRPr lang="en-US" dirty="0"/>
          </a:p>
          <a:p>
            <a:pPr lvl="1"/>
            <a:r>
              <a:rPr lang="en-US" dirty="0" smtClean="0"/>
              <a:t>Shows available license types (i.e.: Standard or Enterprise)</a:t>
            </a:r>
          </a:p>
          <a:p>
            <a:r>
              <a:rPr lang="en-US" dirty="0" smtClean="0"/>
              <a:t>New-</a:t>
            </a:r>
            <a:r>
              <a:rPr lang="en-US" dirty="0" err="1" smtClean="0"/>
              <a:t>SPUserLicenseMapping</a:t>
            </a:r>
            <a:endParaRPr lang="en-US" dirty="0" smtClean="0"/>
          </a:p>
          <a:p>
            <a:pPr lvl="1"/>
            <a:r>
              <a:rPr lang="en-US" dirty="0" smtClean="0"/>
              <a:t>Maps an AD group to a license type</a:t>
            </a:r>
          </a:p>
          <a:p>
            <a:pPr lvl="1"/>
            <a:r>
              <a:rPr lang="en-US" dirty="0" smtClean="0"/>
              <a:t>Also supports roles and claims</a:t>
            </a:r>
          </a:p>
          <a:p>
            <a:pPr lvl="1"/>
            <a:r>
              <a:rPr lang="en-US" dirty="0" smtClean="0"/>
              <a:t>-</a:t>
            </a:r>
            <a:r>
              <a:rPr lang="en-US" dirty="0" err="1" smtClean="0"/>
              <a:t>SecurityGroup</a:t>
            </a:r>
            <a:r>
              <a:rPr lang="en-US" dirty="0" smtClean="0"/>
              <a:t> – Active Directory Group</a:t>
            </a:r>
          </a:p>
          <a:p>
            <a:pPr lvl="1"/>
            <a:r>
              <a:rPr lang="en-US" dirty="0" smtClean="0"/>
              <a:t>-License – License type</a:t>
            </a:r>
          </a:p>
          <a:p>
            <a:r>
              <a:rPr lang="en-US" dirty="0" smtClean="0"/>
              <a:t>Add-</a:t>
            </a:r>
            <a:r>
              <a:rPr lang="en-US" dirty="0" err="1" smtClean="0"/>
              <a:t>SPUserLicenseMapping</a:t>
            </a:r>
            <a:endParaRPr lang="en-US" dirty="0" smtClean="0"/>
          </a:p>
          <a:p>
            <a:pPr lvl="1"/>
            <a:r>
              <a:rPr lang="en-US" dirty="0" smtClean="0"/>
              <a:t>Adds the new license mapping</a:t>
            </a:r>
          </a:p>
          <a:p>
            <a:pPr lvl="1"/>
            <a:r>
              <a:rPr lang="en-US" dirty="0" smtClean="0"/>
              <a:t>No parameters, pipe input from New-</a:t>
            </a:r>
            <a:r>
              <a:rPr lang="en-US" dirty="0" err="1" smtClean="0"/>
              <a:t>SPUserLicenseMapping</a:t>
            </a:r>
            <a:endParaRPr lang="en-US" dirty="0" smtClean="0"/>
          </a:p>
          <a:p>
            <a:endParaRPr lang="en-US" dirty="0"/>
          </a:p>
        </p:txBody>
      </p:sp>
    </p:spTree>
    <p:extLst>
      <p:ext uri="{BB962C8B-B14F-4D97-AF65-F5344CB8AC3E}">
        <p14:creationId xmlns:p14="http://schemas.microsoft.com/office/powerpoint/2010/main" val="1458521152"/>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Enable / Disable Licensing</a:t>
            </a:r>
            <a:endParaRPr lang="en-US" dirty="0"/>
          </a:p>
        </p:txBody>
      </p:sp>
      <p:sp>
        <p:nvSpPr>
          <p:cNvPr id="3" name="Text Placeholder 2"/>
          <p:cNvSpPr>
            <a:spLocks noGrp="1"/>
          </p:cNvSpPr>
          <p:nvPr>
            <p:ph type="body" sz="quarter" idx="10"/>
          </p:nvPr>
        </p:nvSpPr>
        <p:spPr/>
        <p:txBody>
          <a:bodyPr/>
          <a:lstStyle/>
          <a:p>
            <a:r>
              <a:rPr lang="en-US" dirty="0" smtClean="0"/>
              <a:t>Enable-</a:t>
            </a:r>
            <a:r>
              <a:rPr lang="en-US" dirty="0" err="1" smtClean="0"/>
              <a:t>SPUserLicense</a:t>
            </a:r>
            <a:endParaRPr lang="en-US" dirty="0" smtClean="0"/>
          </a:p>
          <a:p>
            <a:pPr lvl="1"/>
            <a:r>
              <a:rPr lang="en-US" dirty="0" smtClean="0"/>
              <a:t>Activates license checking mode</a:t>
            </a:r>
          </a:p>
          <a:p>
            <a:pPr lvl="1"/>
            <a:r>
              <a:rPr lang="en-US" dirty="0" smtClean="0"/>
              <a:t>No parameters necessary</a:t>
            </a:r>
          </a:p>
          <a:p>
            <a:r>
              <a:rPr lang="en-US" dirty="0" smtClean="0"/>
              <a:t>Disable-</a:t>
            </a:r>
            <a:r>
              <a:rPr lang="en-US" dirty="0" err="1" smtClean="0"/>
              <a:t>SPUserLicense</a:t>
            </a:r>
            <a:endParaRPr lang="en-US" dirty="0" smtClean="0"/>
          </a:p>
          <a:p>
            <a:pPr lvl="1"/>
            <a:r>
              <a:rPr lang="en-US" dirty="0" smtClean="0"/>
              <a:t>Deactivates license checking mode</a:t>
            </a:r>
          </a:p>
          <a:p>
            <a:pPr lvl="1"/>
            <a:r>
              <a:rPr lang="en-US" dirty="0" smtClean="0"/>
              <a:t>No parameters necessary</a:t>
            </a:r>
          </a:p>
        </p:txBody>
      </p:sp>
    </p:spTree>
    <p:extLst>
      <p:ext uri="{BB962C8B-B14F-4D97-AF65-F5344CB8AC3E}">
        <p14:creationId xmlns:p14="http://schemas.microsoft.com/office/powerpoint/2010/main" val="483866954"/>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Enabling Licensing</a:t>
            </a:r>
            <a:endParaRPr lang="en-US" dirty="0"/>
          </a:p>
        </p:txBody>
      </p:sp>
      <p:sp>
        <p:nvSpPr>
          <p:cNvPr id="5" name="Text Placeholder 4"/>
          <p:cNvSpPr>
            <a:spLocks noGrp="1"/>
          </p:cNvSpPr>
          <p:nvPr>
            <p:ph type="body" sz="quarter" idx="10"/>
          </p:nvPr>
        </p:nvSpPr>
        <p:spPr/>
        <p:txBody>
          <a:bodyPr/>
          <a:lstStyle/>
          <a:p>
            <a:r>
              <a:rPr lang="en-US" dirty="0"/>
              <a:t>$</a:t>
            </a:r>
            <a:r>
              <a:rPr lang="en-US" dirty="0" err="1"/>
              <a:t>standardusers</a:t>
            </a:r>
            <a:r>
              <a:rPr lang="en-US" dirty="0"/>
              <a:t> = New-</a:t>
            </a:r>
            <a:r>
              <a:rPr lang="en-US" dirty="0" err="1"/>
              <a:t>SPUserLicenseMapping</a:t>
            </a:r>
            <a:r>
              <a:rPr lang="en-US" dirty="0"/>
              <a:t> –</a:t>
            </a:r>
            <a:r>
              <a:rPr lang="en-US" dirty="0" err="1"/>
              <a:t>SecurityGroup</a:t>
            </a:r>
            <a:r>
              <a:rPr lang="en-US" dirty="0"/>
              <a:t> “SharePoint Standard Users” –License </a:t>
            </a:r>
            <a:r>
              <a:rPr lang="en-US" dirty="0" smtClean="0"/>
              <a:t>Standard</a:t>
            </a:r>
            <a:endParaRPr lang="en-US" dirty="0"/>
          </a:p>
          <a:p>
            <a:r>
              <a:rPr lang="en-US" dirty="0"/>
              <a:t>$</a:t>
            </a:r>
            <a:r>
              <a:rPr lang="en-US" dirty="0" err="1"/>
              <a:t>enterpriseusers</a:t>
            </a:r>
            <a:r>
              <a:rPr lang="en-US" dirty="0"/>
              <a:t> = New-</a:t>
            </a:r>
            <a:r>
              <a:rPr lang="en-US" dirty="0" err="1"/>
              <a:t>SPUserLicenseMapping</a:t>
            </a:r>
            <a:r>
              <a:rPr lang="en-US" dirty="0"/>
              <a:t> – </a:t>
            </a:r>
            <a:r>
              <a:rPr lang="en-US" dirty="0" err="1"/>
              <a:t>SecurityGroup</a:t>
            </a:r>
            <a:r>
              <a:rPr lang="en-US" dirty="0"/>
              <a:t> “SharePoint Enterprise Users” –License </a:t>
            </a:r>
            <a:r>
              <a:rPr lang="en-US" dirty="0" smtClean="0"/>
              <a:t>Enterprise</a:t>
            </a:r>
            <a:endParaRPr lang="en-US" dirty="0"/>
          </a:p>
          <a:p>
            <a:endParaRPr lang="en-US" dirty="0"/>
          </a:p>
          <a:p>
            <a:r>
              <a:rPr lang="en-US" dirty="0"/>
              <a:t>$</a:t>
            </a:r>
            <a:r>
              <a:rPr lang="en-US" dirty="0" err="1"/>
              <a:t>standardusers</a:t>
            </a:r>
            <a:r>
              <a:rPr lang="en-US" dirty="0"/>
              <a:t> | Add-</a:t>
            </a:r>
            <a:r>
              <a:rPr lang="en-US" dirty="0" err="1"/>
              <a:t>NewSPUserLicenseMapping</a:t>
            </a:r>
            <a:endParaRPr lang="en-US" dirty="0"/>
          </a:p>
          <a:p>
            <a:pPr>
              <a:spcBef>
                <a:spcPts val="0"/>
              </a:spcBef>
              <a:spcAft>
                <a:spcPts val="340"/>
              </a:spcAft>
              <a:buSzTx/>
              <a:defRPr/>
            </a:pPr>
            <a:r>
              <a:rPr lang="en-US" dirty="0"/>
              <a:t>$</a:t>
            </a:r>
            <a:r>
              <a:rPr lang="en-US" dirty="0" err="1"/>
              <a:t>enterpriseusers</a:t>
            </a:r>
            <a:r>
              <a:rPr lang="en-US" dirty="0"/>
              <a:t> | Add-</a:t>
            </a:r>
            <a:r>
              <a:rPr lang="en-US" dirty="0" err="1"/>
              <a:t>NewSPUserLicenseMapping</a:t>
            </a:r>
            <a:endParaRPr lang="en-US" dirty="0"/>
          </a:p>
          <a:p>
            <a:endParaRPr lang="en-US" dirty="0"/>
          </a:p>
          <a:p>
            <a:r>
              <a:rPr lang="en-US" dirty="0"/>
              <a:t>SP-</a:t>
            </a:r>
            <a:r>
              <a:rPr lang="en-US" dirty="0" err="1"/>
              <a:t>EnableUserLicensing</a:t>
            </a:r>
            <a:endParaRPr lang="en-US" dirty="0"/>
          </a:p>
          <a:p>
            <a:endParaRPr lang="en-US" dirty="0"/>
          </a:p>
        </p:txBody>
      </p:sp>
    </p:spTree>
    <p:extLst>
      <p:ext uri="{BB962C8B-B14F-4D97-AF65-F5344CB8AC3E}">
        <p14:creationId xmlns:p14="http://schemas.microsoft.com/office/powerpoint/2010/main" val="1648553843"/>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License Mapping</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28442913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PowerShell in SharePoint 2013</a:t>
            </a:r>
            <a:endParaRPr lang="en-US" dirty="0"/>
          </a:p>
        </p:txBody>
      </p:sp>
      <p:sp>
        <p:nvSpPr>
          <p:cNvPr id="4" name="Text Placeholder 3"/>
          <p:cNvSpPr>
            <a:spLocks noGrp="1"/>
          </p:cNvSpPr>
          <p:nvPr>
            <p:ph type="body" sz="quarter" idx="10"/>
          </p:nvPr>
        </p:nvSpPr>
        <p:spPr/>
        <p:txBody>
          <a:bodyPr/>
          <a:lstStyle/>
          <a:p>
            <a:r>
              <a:rPr lang="en-US" dirty="0" smtClean="0"/>
              <a:t>Powered by PowerShell 3.0</a:t>
            </a:r>
          </a:p>
          <a:p>
            <a:r>
              <a:rPr lang="en-US" dirty="0" smtClean="0"/>
              <a:t>300 new </a:t>
            </a:r>
            <a:r>
              <a:rPr lang="en-US" dirty="0" err="1" smtClean="0"/>
              <a:t>cmdlets</a:t>
            </a:r>
            <a:endParaRPr lang="en-US" dirty="0" smtClean="0"/>
          </a:p>
          <a:p>
            <a:r>
              <a:rPr lang="en-US" dirty="0" smtClean="0"/>
              <a:t>30+ removed </a:t>
            </a:r>
            <a:r>
              <a:rPr lang="en-US" dirty="0" err="1" smtClean="0"/>
              <a:t>cmdlets</a:t>
            </a:r>
            <a:endParaRPr lang="en-US" dirty="0"/>
          </a:p>
        </p:txBody>
      </p:sp>
    </p:spTree>
    <p:extLst>
      <p:ext uri="{BB962C8B-B14F-4D97-AF65-F5344CB8AC3E}">
        <p14:creationId xmlns:p14="http://schemas.microsoft.com/office/powerpoint/2010/main" val="41276825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SharePoint Online</a:t>
            </a:r>
            <a:endParaRPr lang="en-US" dirty="0"/>
          </a:p>
        </p:txBody>
      </p:sp>
    </p:spTree>
    <p:extLst>
      <p:ext uri="{BB962C8B-B14F-4D97-AF65-F5344CB8AC3E}">
        <p14:creationId xmlns:p14="http://schemas.microsoft.com/office/powerpoint/2010/main" val="2733803644"/>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Getting Started with PowerShell and SPO</a:t>
            </a:r>
            <a:endParaRPr lang="en-US" dirty="0"/>
          </a:p>
        </p:txBody>
      </p:sp>
      <p:sp>
        <p:nvSpPr>
          <p:cNvPr id="4" name="Text Placeholder 3"/>
          <p:cNvSpPr>
            <a:spLocks noGrp="1"/>
          </p:cNvSpPr>
          <p:nvPr>
            <p:ph type="body" sz="quarter" idx="10"/>
          </p:nvPr>
        </p:nvSpPr>
        <p:spPr>
          <a:xfrm>
            <a:off x="274638" y="1212850"/>
            <a:ext cx="11887200" cy="4678204"/>
          </a:xfrm>
        </p:spPr>
        <p:txBody>
          <a:bodyPr/>
          <a:lstStyle/>
          <a:p>
            <a:r>
              <a:rPr lang="en-US" dirty="0"/>
              <a:t>Install Windows PowerShell 3.0 from </a:t>
            </a:r>
            <a:r>
              <a:rPr lang="en-US" dirty="0">
                <a:hlinkClick r:id="rId3"/>
              </a:rPr>
              <a:t>Windows Management Framework 3.0</a:t>
            </a:r>
            <a:r>
              <a:rPr lang="en-US" dirty="0"/>
              <a:t> (Windows 7)</a:t>
            </a:r>
          </a:p>
          <a:p>
            <a:pPr lvl="1"/>
            <a:r>
              <a:rPr lang="en-US" dirty="0"/>
              <a:t>Already included with Windows 8 and SharePoint </a:t>
            </a:r>
            <a:r>
              <a:rPr lang="en-US" dirty="0" smtClean="0"/>
              <a:t>2013</a:t>
            </a:r>
            <a:endParaRPr lang="en-US" dirty="0"/>
          </a:p>
          <a:p>
            <a:r>
              <a:rPr lang="en-US" dirty="0"/>
              <a:t>Install </a:t>
            </a:r>
            <a:r>
              <a:rPr lang="en-US" dirty="0">
                <a:hlinkClick r:id="rId4"/>
              </a:rPr>
              <a:t>SharePoint Online Management Shell Preview</a:t>
            </a:r>
            <a:endParaRPr lang="en-US" dirty="0"/>
          </a:p>
          <a:p>
            <a:r>
              <a:rPr lang="en-US" dirty="0"/>
              <a:t>Identify your global administrator account</a:t>
            </a:r>
          </a:p>
          <a:p>
            <a:r>
              <a:rPr lang="en-US" dirty="0"/>
              <a:t>Launch SharePoint Online Management Shell</a:t>
            </a:r>
          </a:p>
          <a:p>
            <a:pPr lvl="1"/>
            <a:r>
              <a:rPr lang="en-US" dirty="0"/>
              <a:t>Microsoft.Online.SharePoint.PowerShell.dll</a:t>
            </a:r>
          </a:p>
          <a:p>
            <a:endParaRPr lang="en-US" dirty="0"/>
          </a:p>
        </p:txBody>
      </p:sp>
    </p:spTree>
    <p:extLst>
      <p:ext uri="{BB962C8B-B14F-4D97-AF65-F5344CB8AC3E}">
        <p14:creationId xmlns:p14="http://schemas.microsoft.com/office/powerpoint/2010/main" val="3265903876"/>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PowerShell for SPO Tips</a:t>
            </a:r>
            <a:endParaRPr lang="en-US" dirty="0"/>
          </a:p>
        </p:txBody>
      </p:sp>
      <p:sp>
        <p:nvSpPr>
          <p:cNvPr id="3" name="Text Placeholder 2"/>
          <p:cNvSpPr>
            <a:spLocks noGrp="1"/>
          </p:cNvSpPr>
          <p:nvPr>
            <p:ph type="body" sz="quarter" idx="10"/>
          </p:nvPr>
        </p:nvSpPr>
        <p:spPr>
          <a:xfrm>
            <a:off x="274638" y="1212850"/>
            <a:ext cx="11887200" cy="4462760"/>
          </a:xfrm>
        </p:spPr>
        <p:txBody>
          <a:bodyPr/>
          <a:lstStyle/>
          <a:p>
            <a:r>
              <a:rPr lang="en-US" dirty="0"/>
              <a:t>Remember to use https instead of </a:t>
            </a:r>
            <a:r>
              <a:rPr lang="en-US" dirty="0" smtClean="0"/>
              <a:t>http</a:t>
            </a:r>
          </a:p>
          <a:p>
            <a:r>
              <a:rPr lang="en-US" dirty="0" smtClean="0"/>
              <a:t>Only works with V15 SharePoint Online</a:t>
            </a:r>
          </a:p>
          <a:p>
            <a:r>
              <a:rPr lang="en-US" dirty="0" smtClean="0"/>
              <a:t>Commands have similar names</a:t>
            </a:r>
          </a:p>
          <a:p>
            <a:pPr lvl="1"/>
            <a:r>
              <a:rPr lang="en-US" dirty="0" smtClean="0"/>
              <a:t>Get-SPO prefix</a:t>
            </a:r>
            <a:endParaRPr lang="en-US" dirty="0"/>
          </a:p>
          <a:p>
            <a:r>
              <a:rPr lang="en-US" dirty="0"/>
              <a:t>Global Administrator account required</a:t>
            </a:r>
          </a:p>
          <a:p>
            <a:r>
              <a:rPr lang="en-US" dirty="0" smtClean="0"/>
              <a:t>Use -</a:t>
            </a:r>
            <a:r>
              <a:rPr lang="en-US" dirty="0" err="1" smtClean="0"/>
              <a:t>NoWait</a:t>
            </a:r>
            <a:r>
              <a:rPr lang="en-US" dirty="0" smtClean="0"/>
              <a:t> for </a:t>
            </a:r>
            <a:r>
              <a:rPr lang="en-US" dirty="0" err="1" smtClean="0"/>
              <a:t>cmdlet</a:t>
            </a:r>
            <a:r>
              <a:rPr lang="en-US" dirty="0" smtClean="0"/>
              <a:t> to </a:t>
            </a:r>
            <a:r>
              <a:rPr lang="en-US" dirty="0"/>
              <a:t>execute immediately</a:t>
            </a:r>
          </a:p>
          <a:p>
            <a:endParaRPr lang="en-US" dirty="0"/>
          </a:p>
        </p:txBody>
      </p:sp>
    </p:spTree>
    <p:extLst>
      <p:ext uri="{BB962C8B-B14F-4D97-AF65-F5344CB8AC3E}">
        <p14:creationId xmlns:p14="http://schemas.microsoft.com/office/powerpoint/2010/main" val="3801180172"/>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Connecting to SharePoint Online</a:t>
            </a:r>
            <a:endParaRPr lang="en-US" dirty="0"/>
          </a:p>
        </p:txBody>
      </p:sp>
      <p:sp>
        <p:nvSpPr>
          <p:cNvPr id="5" name="Text Placeholder 4"/>
          <p:cNvSpPr>
            <a:spLocks noGrp="1"/>
          </p:cNvSpPr>
          <p:nvPr>
            <p:ph type="body" sz="quarter" idx="10"/>
          </p:nvPr>
        </p:nvSpPr>
        <p:spPr>
          <a:xfrm>
            <a:off x="274638" y="1212850"/>
            <a:ext cx="11887200" cy="2769989"/>
          </a:xfrm>
        </p:spPr>
        <p:txBody>
          <a:bodyPr/>
          <a:lstStyle/>
          <a:p>
            <a:r>
              <a:rPr lang="en-US" dirty="0" smtClean="0"/>
              <a:t>Connect-</a:t>
            </a:r>
            <a:r>
              <a:rPr lang="en-US" dirty="0" err="1" smtClean="0"/>
              <a:t>SPOService</a:t>
            </a:r>
            <a:endParaRPr lang="en-US" dirty="0" smtClean="0"/>
          </a:p>
          <a:p>
            <a:pPr lvl="1"/>
            <a:r>
              <a:rPr lang="en-US" dirty="0" smtClean="0"/>
              <a:t>Connects to SharePoint Online</a:t>
            </a:r>
          </a:p>
          <a:p>
            <a:pPr lvl="1"/>
            <a:r>
              <a:rPr lang="en-US" dirty="0"/>
              <a:t>-</a:t>
            </a:r>
            <a:r>
              <a:rPr lang="en-US" dirty="0" err="1"/>
              <a:t>Url</a:t>
            </a:r>
            <a:r>
              <a:rPr lang="en-US" dirty="0"/>
              <a:t> – URL to SharePoint Online tenant administration </a:t>
            </a:r>
          </a:p>
          <a:p>
            <a:pPr lvl="2"/>
            <a:r>
              <a:rPr lang="en-US" dirty="0"/>
              <a:t>i.e.: https://mytenant-admin.sharepoint.com</a:t>
            </a:r>
          </a:p>
          <a:p>
            <a:pPr lvl="1"/>
            <a:r>
              <a:rPr lang="en-US" dirty="0"/>
              <a:t>-Credential – complete username of a global administrator</a:t>
            </a:r>
          </a:p>
          <a:p>
            <a:pPr lvl="2"/>
            <a:r>
              <a:rPr lang="en-US" dirty="0"/>
              <a:t>i.e.: admin@mytenant.onmicrosoft.com</a:t>
            </a:r>
          </a:p>
          <a:p>
            <a:pPr lvl="1"/>
            <a:endParaRPr lang="en-US" dirty="0"/>
          </a:p>
        </p:txBody>
      </p:sp>
      <p:sp>
        <p:nvSpPr>
          <p:cNvPr id="6" name="Rectangle 5"/>
          <p:cNvSpPr/>
          <p:nvPr/>
        </p:nvSpPr>
        <p:spPr bwMode="auto">
          <a:xfrm>
            <a:off x="272273" y="3802062"/>
            <a:ext cx="8765364" cy="10668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t>Connect-</a:t>
            </a:r>
            <a:r>
              <a:rPr lang="en-US" dirty="0" err="1" smtClean="0"/>
              <a:t>SPOService</a:t>
            </a:r>
            <a:r>
              <a:rPr lang="en-US" dirty="0" smtClean="0"/>
              <a:t> –</a:t>
            </a:r>
            <a:r>
              <a:rPr lang="en-US" dirty="0" err="1" smtClean="0"/>
              <a:t>Url</a:t>
            </a:r>
            <a:r>
              <a:rPr lang="en-US" dirty="0"/>
              <a:t> https://</a:t>
            </a:r>
            <a:r>
              <a:rPr lang="en-US" dirty="0" smtClean="0"/>
              <a:t>mytenant-admin.sharepoint.com –Credential admin@mytenant.onmicrosoft.com</a:t>
            </a:r>
            <a:endParaRPr lang="en-US" dirty="0"/>
          </a:p>
        </p:txBody>
      </p:sp>
    </p:spTree>
    <p:extLst>
      <p:ext uri="{BB962C8B-B14F-4D97-AF65-F5344CB8AC3E}">
        <p14:creationId xmlns:p14="http://schemas.microsoft.com/office/powerpoint/2010/main" val="206540211"/>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What commands are available?</a:t>
            </a:r>
            <a:endParaRPr lang="en-US" dirty="0"/>
          </a:p>
        </p:txBody>
      </p:sp>
      <p:sp>
        <p:nvSpPr>
          <p:cNvPr id="3" name="Text Placeholder 2"/>
          <p:cNvSpPr>
            <a:spLocks noGrp="1"/>
          </p:cNvSpPr>
          <p:nvPr>
            <p:ph type="body" sz="quarter" idx="10"/>
          </p:nvPr>
        </p:nvSpPr>
        <p:spPr/>
        <p:txBody>
          <a:bodyPr/>
          <a:lstStyle/>
          <a:p>
            <a:r>
              <a:rPr lang="en-US" dirty="0" smtClean="0"/>
              <a:t>Get-Command –Module </a:t>
            </a:r>
            <a:r>
              <a:rPr lang="en-US" dirty="0" err="1" smtClean="0"/>
              <a:t>Microsoft.Online.SharePoint.PowerShell</a:t>
            </a:r>
            <a:endParaRPr lang="en-US" dirty="0" smtClean="0"/>
          </a:p>
          <a:p>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273" y="2430462"/>
            <a:ext cx="6372225" cy="4371975"/>
          </a:xfrm>
          <a:prstGeom prst="rect">
            <a:avLst/>
          </a:prstGeom>
        </p:spPr>
      </p:pic>
    </p:spTree>
    <p:extLst>
      <p:ext uri="{BB962C8B-B14F-4D97-AF65-F5344CB8AC3E}">
        <p14:creationId xmlns:p14="http://schemas.microsoft.com/office/powerpoint/2010/main" val="2977750995"/>
      </p:ext>
    </p:extLst>
  </p:cSld>
  <p:clrMapOvr>
    <a:masterClrMapping/>
  </p:clrMapOvr>
  <p:transition>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Working with Site Collections</a:t>
            </a:r>
            <a:endParaRPr lang="en-US" dirty="0"/>
          </a:p>
        </p:txBody>
      </p:sp>
      <p:sp>
        <p:nvSpPr>
          <p:cNvPr id="5" name="Text Placeholder 4"/>
          <p:cNvSpPr>
            <a:spLocks noGrp="1"/>
          </p:cNvSpPr>
          <p:nvPr>
            <p:ph type="body" sz="quarter" idx="10"/>
          </p:nvPr>
        </p:nvSpPr>
        <p:spPr>
          <a:xfrm>
            <a:off x="274638" y="1212850"/>
            <a:ext cx="11887200" cy="4124206"/>
          </a:xfrm>
        </p:spPr>
        <p:txBody>
          <a:bodyPr/>
          <a:lstStyle/>
          <a:p>
            <a:r>
              <a:rPr lang="en-US" dirty="0" smtClean="0"/>
              <a:t>Get-</a:t>
            </a:r>
            <a:r>
              <a:rPr lang="en-US" dirty="0" err="1" smtClean="0"/>
              <a:t>SPOSite</a:t>
            </a:r>
            <a:endParaRPr lang="en-US" dirty="0" smtClean="0"/>
          </a:p>
          <a:p>
            <a:pPr lvl="1"/>
            <a:r>
              <a:rPr lang="en-US" dirty="0" smtClean="0"/>
              <a:t>Returns one or more site collections</a:t>
            </a:r>
          </a:p>
          <a:p>
            <a:pPr lvl="1"/>
            <a:r>
              <a:rPr lang="en-US" dirty="0"/>
              <a:t>-Identity (optional) – URL of site collection</a:t>
            </a:r>
          </a:p>
          <a:p>
            <a:pPr lvl="1"/>
            <a:r>
              <a:rPr lang="en-US" dirty="0"/>
              <a:t>-Limit </a:t>
            </a:r>
            <a:r>
              <a:rPr lang="en-US" dirty="0" smtClean="0"/>
              <a:t>(optional) </a:t>
            </a:r>
            <a:r>
              <a:rPr lang="en-US" dirty="0"/>
              <a:t>– number of site collections to return</a:t>
            </a:r>
          </a:p>
          <a:p>
            <a:pPr lvl="2"/>
            <a:r>
              <a:rPr lang="en-US" dirty="0"/>
              <a:t>Default 200, ALL can be used</a:t>
            </a:r>
          </a:p>
          <a:p>
            <a:pPr lvl="1"/>
            <a:r>
              <a:rPr lang="en-US" dirty="0"/>
              <a:t>-Filter (optional) – server side </a:t>
            </a:r>
            <a:r>
              <a:rPr lang="en-US" dirty="0" smtClean="0"/>
              <a:t>filtering using { }</a:t>
            </a:r>
            <a:endParaRPr lang="en-US" dirty="0"/>
          </a:p>
          <a:p>
            <a:pPr lvl="2"/>
            <a:r>
              <a:rPr lang="en-US" dirty="0"/>
              <a:t>Used in lieu of –</a:t>
            </a:r>
            <a:r>
              <a:rPr lang="en-US" dirty="0" smtClean="0"/>
              <a:t>Identity</a:t>
            </a:r>
          </a:p>
          <a:p>
            <a:pPr lvl="2"/>
            <a:r>
              <a:rPr lang="en-US" dirty="0" smtClean="0"/>
              <a:t>Note case sensitive operators (-like, -</a:t>
            </a:r>
            <a:r>
              <a:rPr lang="en-US" dirty="0" err="1" smtClean="0"/>
              <a:t>notlike</a:t>
            </a:r>
            <a:r>
              <a:rPr lang="en-US" dirty="0" smtClean="0"/>
              <a:t>, -</a:t>
            </a:r>
            <a:r>
              <a:rPr lang="en-US" dirty="0" err="1" smtClean="0"/>
              <a:t>eq</a:t>
            </a:r>
            <a:r>
              <a:rPr lang="en-US" dirty="0" smtClean="0"/>
              <a:t>, -ne)</a:t>
            </a:r>
          </a:p>
          <a:p>
            <a:pPr lvl="1"/>
            <a:r>
              <a:rPr lang="en-US" dirty="0" smtClean="0"/>
              <a:t>-Detailed </a:t>
            </a:r>
            <a:r>
              <a:rPr lang="en-US" dirty="0"/>
              <a:t>– Returns non-default properties such as </a:t>
            </a:r>
            <a:r>
              <a:rPr lang="en-US" dirty="0" err="1" smtClean="0"/>
              <a:t>CompatibilityLevel</a:t>
            </a:r>
            <a:endParaRPr lang="en-US" dirty="0"/>
          </a:p>
          <a:p>
            <a:pPr lvl="2"/>
            <a:endParaRPr lang="en-US" dirty="0" smtClean="0"/>
          </a:p>
          <a:p>
            <a:pPr lvl="1"/>
            <a:endParaRPr lang="en-US" dirty="0"/>
          </a:p>
        </p:txBody>
      </p:sp>
      <p:sp>
        <p:nvSpPr>
          <p:cNvPr id="6" name="Rectangle 5"/>
          <p:cNvSpPr/>
          <p:nvPr/>
        </p:nvSpPr>
        <p:spPr bwMode="auto">
          <a:xfrm>
            <a:off x="272273" y="4716462"/>
            <a:ext cx="7165164" cy="2057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t>Get-</a:t>
            </a:r>
            <a:r>
              <a:rPr lang="en-US" dirty="0" err="1" smtClean="0"/>
              <a:t>SPOSite</a:t>
            </a:r>
            <a:endParaRPr lang="en-US" dirty="0" smtClean="0"/>
          </a:p>
          <a:p>
            <a:r>
              <a:rPr lang="en-US" dirty="0" smtClean="0"/>
              <a:t>Get-</a:t>
            </a:r>
            <a:r>
              <a:rPr lang="en-US" dirty="0" err="1" smtClean="0"/>
              <a:t>SPOSite</a:t>
            </a:r>
            <a:r>
              <a:rPr lang="en-US" dirty="0" smtClean="0"/>
              <a:t> -Detailed</a:t>
            </a:r>
          </a:p>
          <a:p>
            <a:endParaRPr lang="en-US" dirty="0"/>
          </a:p>
          <a:p>
            <a:r>
              <a:rPr lang="en-US" dirty="0" smtClean="0"/>
              <a:t>Get-</a:t>
            </a:r>
            <a:r>
              <a:rPr lang="en-US" dirty="0" err="1" smtClean="0"/>
              <a:t>SPOSite</a:t>
            </a:r>
            <a:r>
              <a:rPr lang="en-US" dirty="0" smtClean="0"/>
              <a:t> –Identity https://mytenant.sharepoint.com</a:t>
            </a:r>
          </a:p>
          <a:p>
            <a:endParaRPr lang="en-US" dirty="0" smtClean="0"/>
          </a:p>
          <a:p>
            <a:r>
              <a:rPr lang="en-US" dirty="0" smtClean="0"/>
              <a:t>Get-</a:t>
            </a:r>
            <a:r>
              <a:rPr lang="en-US" dirty="0" err="1" smtClean="0"/>
              <a:t>SPOSite</a:t>
            </a:r>
            <a:r>
              <a:rPr lang="en-US" dirty="0" smtClean="0"/>
              <a:t> –Filter {</a:t>
            </a:r>
            <a:r>
              <a:rPr lang="en-US" dirty="0" err="1" smtClean="0"/>
              <a:t>Url</a:t>
            </a:r>
            <a:r>
              <a:rPr lang="en-US" dirty="0" smtClean="0"/>
              <a:t> -like “*term*}</a:t>
            </a:r>
            <a:endParaRPr lang="en-US" dirty="0"/>
          </a:p>
        </p:txBody>
      </p:sp>
    </p:spTree>
    <p:extLst>
      <p:ext uri="{BB962C8B-B14F-4D97-AF65-F5344CB8AC3E}">
        <p14:creationId xmlns:p14="http://schemas.microsoft.com/office/powerpoint/2010/main" val="1665095430"/>
      </p:ext>
    </p:extLst>
  </p:cSld>
  <p:clrMapOvr>
    <a:masterClrMapping/>
  </p:clrMapOvr>
  <p:transition>
    <p:fade/>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new Site Collections</a:t>
            </a:r>
            <a:endParaRPr lang="en-US" dirty="0"/>
          </a:p>
        </p:txBody>
      </p:sp>
      <p:sp>
        <p:nvSpPr>
          <p:cNvPr id="3" name="Text Placeholder 2"/>
          <p:cNvSpPr>
            <a:spLocks noGrp="1"/>
          </p:cNvSpPr>
          <p:nvPr>
            <p:ph type="body" sz="quarter" idx="10"/>
          </p:nvPr>
        </p:nvSpPr>
        <p:spPr/>
        <p:txBody>
          <a:bodyPr/>
          <a:lstStyle/>
          <a:p>
            <a:r>
              <a:rPr lang="en-US" dirty="0" smtClean="0"/>
              <a:t>New-</a:t>
            </a:r>
            <a:r>
              <a:rPr lang="en-US" dirty="0" err="1" smtClean="0"/>
              <a:t>SPOSite</a:t>
            </a:r>
            <a:endParaRPr lang="en-US" dirty="0" smtClean="0"/>
          </a:p>
          <a:p>
            <a:pPr lvl="1"/>
            <a:r>
              <a:rPr lang="en-US" dirty="0" smtClean="0"/>
              <a:t>Creates a site collection</a:t>
            </a:r>
          </a:p>
          <a:p>
            <a:pPr lvl="1"/>
            <a:r>
              <a:rPr lang="en-US" dirty="0"/>
              <a:t>-</a:t>
            </a:r>
            <a:r>
              <a:rPr lang="en-US" dirty="0" err="1"/>
              <a:t>Url</a:t>
            </a:r>
            <a:r>
              <a:rPr lang="en-US" dirty="0"/>
              <a:t> – full URL of new site collection</a:t>
            </a:r>
          </a:p>
          <a:p>
            <a:pPr lvl="1"/>
            <a:r>
              <a:rPr lang="en-US" dirty="0"/>
              <a:t>-Owner – full user name of site owner</a:t>
            </a:r>
          </a:p>
          <a:p>
            <a:pPr lvl="2"/>
            <a:r>
              <a:rPr lang="en-US" dirty="0"/>
              <a:t>i.e.: admin@mytenant.onmicrosoft.com</a:t>
            </a:r>
          </a:p>
          <a:p>
            <a:pPr lvl="1"/>
            <a:r>
              <a:rPr lang="en-US" dirty="0"/>
              <a:t>-</a:t>
            </a:r>
            <a:r>
              <a:rPr lang="en-US" dirty="0" err="1"/>
              <a:t>StorageQuota</a:t>
            </a:r>
            <a:r>
              <a:rPr lang="en-US" dirty="0"/>
              <a:t> – in MB</a:t>
            </a:r>
          </a:p>
          <a:p>
            <a:pPr lvl="1"/>
            <a:r>
              <a:rPr lang="en-US" dirty="0"/>
              <a:t>-Template (Optional) – i.e.: STS#0</a:t>
            </a:r>
          </a:p>
          <a:p>
            <a:pPr lvl="2"/>
            <a:r>
              <a:rPr lang="en-US" dirty="0"/>
              <a:t>Get-</a:t>
            </a:r>
            <a:r>
              <a:rPr lang="en-US" dirty="0" err="1"/>
              <a:t>SPOWebTemplate</a:t>
            </a:r>
            <a:r>
              <a:rPr lang="en-US" dirty="0"/>
              <a:t> – returns all installed site templates</a:t>
            </a:r>
          </a:p>
          <a:p>
            <a:pPr lvl="1"/>
            <a:r>
              <a:rPr lang="en-US" dirty="0"/>
              <a:t>-Title (Optional) – name of site collection</a:t>
            </a:r>
          </a:p>
          <a:p>
            <a:pPr lvl="1"/>
            <a:endParaRPr lang="en-US" dirty="0"/>
          </a:p>
        </p:txBody>
      </p:sp>
      <p:sp>
        <p:nvSpPr>
          <p:cNvPr id="4" name="Rectangle 3"/>
          <p:cNvSpPr/>
          <p:nvPr/>
        </p:nvSpPr>
        <p:spPr bwMode="auto">
          <a:xfrm>
            <a:off x="274637" y="4716462"/>
            <a:ext cx="9982199" cy="9906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a:t>New-SPOSite -Url https://mytenant.sharepoint.com/sites/mynewsite -Owner user@domain.com -StorageQuota 1000 -Title "My new site collection“ –Template STS#0</a:t>
            </a:r>
            <a:endParaRPr lang="en-US" dirty="0"/>
          </a:p>
        </p:txBody>
      </p:sp>
    </p:spTree>
    <p:extLst>
      <p:ext uri="{BB962C8B-B14F-4D97-AF65-F5344CB8AC3E}">
        <p14:creationId xmlns:p14="http://schemas.microsoft.com/office/powerpoint/2010/main" val="1845478347"/>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Deleting Site Collections</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Remove-</a:t>
            </a:r>
            <a:r>
              <a:rPr lang="en-US" dirty="0" err="1" smtClean="0"/>
              <a:t>SPOSite</a:t>
            </a:r>
            <a:endParaRPr lang="en-US" dirty="0" smtClean="0"/>
          </a:p>
          <a:p>
            <a:pPr lvl="1"/>
            <a:r>
              <a:rPr lang="en-US" dirty="0" smtClean="0"/>
              <a:t>Moves site collection to recycle bin</a:t>
            </a:r>
          </a:p>
          <a:p>
            <a:pPr lvl="1"/>
            <a:r>
              <a:rPr lang="en-US" dirty="0"/>
              <a:t>-Identity – URL of site collection</a:t>
            </a:r>
          </a:p>
          <a:p>
            <a:pPr lvl="1"/>
            <a:r>
              <a:rPr lang="en-US" dirty="0"/>
              <a:t>Supports –confirm and -</a:t>
            </a:r>
            <a:r>
              <a:rPr lang="en-US" dirty="0" err="1"/>
              <a:t>NoWait</a:t>
            </a:r>
            <a:endParaRPr lang="en-US" dirty="0"/>
          </a:p>
          <a:p>
            <a:pPr lvl="1"/>
            <a:endParaRPr lang="en-US" dirty="0"/>
          </a:p>
        </p:txBody>
      </p:sp>
      <p:sp>
        <p:nvSpPr>
          <p:cNvPr id="4" name="Rectangle 3"/>
          <p:cNvSpPr/>
          <p:nvPr/>
        </p:nvSpPr>
        <p:spPr bwMode="auto">
          <a:xfrm>
            <a:off x="272273" y="3040062"/>
            <a:ext cx="9982199" cy="6858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t>Remove-</a:t>
            </a:r>
            <a:r>
              <a:rPr lang="en-US" dirty="0" err="1"/>
              <a:t>SPOSite</a:t>
            </a:r>
            <a:r>
              <a:rPr lang="en-US" dirty="0"/>
              <a:t> –Identity http://mytenant.sharepoint.com/sites/sitename -</a:t>
            </a:r>
            <a:r>
              <a:rPr lang="en-US" dirty="0" err="1"/>
              <a:t>NoWait</a:t>
            </a:r>
            <a:endParaRPr lang="en-US" dirty="0"/>
          </a:p>
        </p:txBody>
      </p:sp>
    </p:spTree>
    <p:extLst>
      <p:ext uri="{BB962C8B-B14F-4D97-AF65-F5344CB8AC3E}">
        <p14:creationId xmlns:p14="http://schemas.microsoft.com/office/powerpoint/2010/main" val="2153279892"/>
      </p:ext>
    </p:extLst>
  </p:cSld>
  <p:clrMapOvr>
    <a:masterClrMapping/>
  </p:clrMapOvr>
  <p:transition>
    <p:fade/>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Restoring Site Collections</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Restore-</a:t>
            </a:r>
            <a:r>
              <a:rPr lang="en-US" dirty="0" err="1" smtClean="0"/>
              <a:t>SPODeletedSite</a:t>
            </a:r>
            <a:endParaRPr lang="en-US" dirty="0" smtClean="0"/>
          </a:p>
          <a:p>
            <a:pPr lvl="1"/>
            <a:r>
              <a:rPr lang="en-US" dirty="0" smtClean="0"/>
              <a:t>Restores </a:t>
            </a:r>
            <a:r>
              <a:rPr lang="en-US" dirty="0"/>
              <a:t>a site collection from the recycle bin</a:t>
            </a:r>
          </a:p>
          <a:p>
            <a:pPr lvl="1"/>
            <a:r>
              <a:rPr lang="en-US" dirty="0"/>
              <a:t>-Identity – URL of site collection</a:t>
            </a:r>
          </a:p>
          <a:p>
            <a:endParaRPr lang="en-US" dirty="0"/>
          </a:p>
        </p:txBody>
      </p:sp>
      <p:sp>
        <p:nvSpPr>
          <p:cNvPr id="4" name="Rectangle 3"/>
          <p:cNvSpPr/>
          <p:nvPr/>
        </p:nvSpPr>
        <p:spPr bwMode="auto">
          <a:xfrm>
            <a:off x="272273" y="2735262"/>
            <a:ext cx="9982199" cy="6858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smtClean="0"/>
              <a:t>Restore-</a:t>
            </a:r>
            <a:r>
              <a:rPr lang="en-US" dirty="0" err="1" smtClean="0"/>
              <a:t>SPODeletedSite</a:t>
            </a:r>
            <a:r>
              <a:rPr lang="en-US" dirty="0" smtClean="0"/>
              <a:t> </a:t>
            </a:r>
            <a:r>
              <a:rPr lang="en-US" dirty="0"/>
              <a:t>–Identity http://mytenant.sharepoint.com/sites/sitename -</a:t>
            </a:r>
            <a:r>
              <a:rPr lang="en-US" dirty="0" err="1"/>
              <a:t>NoWait</a:t>
            </a:r>
            <a:endParaRPr lang="en-US" dirty="0"/>
          </a:p>
        </p:txBody>
      </p:sp>
    </p:spTree>
    <p:extLst>
      <p:ext uri="{BB962C8B-B14F-4D97-AF65-F5344CB8AC3E}">
        <p14:creationId xmlns:p14="http://schemas.microsoft.com/office/powerpoint/2010/main" val="4023207701"/>
      </p:ext>
    </p:extLst>
  </p:cSld>
  <p:clrMapOvr>
    <a:masterClrMapping/>
  </p:clrMapOvr>
  <p:transition>
    <p:fade/>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Upgrading Site Collections</a:t>
            </a:r>
            <a:endParaRPr lang="en-US" dirty="0"/>
          </a:p>
        </p:txBody>
      </p:sp>
      <p:sp>
        <p:nvSpPr>
          <p:cNvPr id="3" name="Text Placeholder 2"/>
          <p:cNvSpPr>
            <a:spLocks noGrp="1"/>
          </p:cNvSpPr>
          <p:nvPr>
            <p:ph type="body" sz="quarter" idx="10"/>
          </p:nvPr>
        </p:nvSpPr>
        <p:spPr>
          <a:xfrm>
            <a:off x="274638" y="1212850"/>
            <a:ext cx="11887200" cy="3785652"/>
          </a:xfrm>
        </p:spPr>
        <p:txBody>
          <a:bodyPr/>
          <a:lstStyle/>
          <a:p>
            <a:r>
              <a:rPr lang="en-US" dirty="0" smtClean="0"/>
              <a:t>Test-</a:t>
            </a:r>
            <a:r>
              <a:rPr lang="en-US" dirty="0" err="1" smtClean="0"/>
              <a:t>SPOSite</a:t>
            </a:r>
            <a:endParaRPr lang="en-US" dirty="0" smtClean="0"/>
          </a:p>
          <a:p>
            <a:pPr lvl="1"/>
            <a:r>
              <a:rPr lang="en-US" dirty="0"/>
              <a:t>-Identity – URL of site collection</a:t>
            </a:r>
          </a:p>
          <a:p>
            <a:r>
              <a:rPr lang="en-US" dirty="0" smtClean="0"/>
              <a:t>Upgrade-</a:t>
            </a:r>
            <a:r>
              <a:rPr lang="en-US" dirty="0" err="1" smtClean="0"/>
              <a:t>SPOSite</a:t>
            </a:r>
            <a:endParaRPr lang="en-US" dirty="0" smtClean="0"/>
          </a:p>
          <a:p>
            <a:pPr lvl="1"/>
            <a:r>
              <a:rPr lang="en-US" dirty="0"/>
              <a:t>-Identity – URL of site </a:t>
            </a:r>
            <a:r>
              <a:rPr lang="en-US" dirty="0" smtClean="0"/>
              <a:t>collection</a:t>
            </a:r>
          </a:p>
          <a:p>
            <a:pPr lvl="1"/>
            <a:r>
              <a:rPr lang="en-US" dirty="0" smtClean="0"/>
              <a:t>-V2VUpgrade – Required to do a version upgrade</a:t>
            </a:r>
            <a:endParaRPr lang="en-US" dirty="0"/>
          </a:p>
          <a:p>
            <a:pPr lvl="1"/>
            <a:r>
              <a:rPr lang="en-US" dirty="0"/>
              <a:t>-</a:t>
            </a:r>
            <a:r>
              <a:rPr lang="en-US" dirty="0" err="1"/>
              <a:t>QueueOnly</a:t>
            </a:r>
            <a:r>
              <a:rPr lang="en-US" dirty="0"/>
              <a:t> – only add the site collection to the upgrade queue</a:t>
            </a:r>
          </a:p>
          <a:p>
            <a:pPr lvl="1"/>
            <a:endParaRPr lang="en-US" dirty="0" smtClean="0"/>
          </a:p>
          <a:p>
            <a:endParaRPr lang="en-US" dirty="0"/>
          </a:p>
        </p:txBody>
      </p:sp>
      <p:sp>
        <p:nvSpPr>
          <p:cNvPr id="4" name="Rectangle 3"/>
          <p:cNvSpPr/>
          <p:nvPr/>
        </p:nvSpPr>
        <p:spPr bwMode="auto">
          <a:xfrm>
            <a:off x="272273" y="4087176"/>
            <a:ext cx="9982199" cy="93408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t>Test-</a:t>
            </a:r>
            <a:r>
              <a:rPr lang="en-US" dirty="0" err="1"/>
              <a:t>SPOSite</a:t>
            </a:r>
            <a:r>
              <a:rPr lang="en-US" dirty="0"/>
              <a:t> -Identity http://mytenant.sharepoint.com/sites/sitename</a:t>
            </a:r>
          </a:p>
          <a:p>
            <a:r>
              <a:rPr lang="en-US" dirty="0"/>
              <a:t>Upgrade-</a:t>
            </a:r>
            <a:r>
              <a:rPr lang="en-US" dirty="0" err="1"/>
              <a:t>SPOSite</a:t>
            </a:r>
            <a:r>
              <a:rPr lang="en-US" dirty="0"/>
              <a:t> -Identity http://mytenant.sharepoint.com/sites/sitename -V2VUpgrade</a:t>
            </a:r>
          </a:p>
        </p:txBody>
      </p:sp>
    </p:spTree>
    <p:extLst>
      <p:ext uri="{BB962C8B-B14F-4D97-AF65-F5344CB8AC3E}">
        <p14:creationId xmlns:p14="http://schemas.microsoft.com/office/powerpoint/2010/main" val="3334648363"/>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in PowerShell 3.0?</a:t>
            </a:r>
            <a:endParaRPr lang="en-US" dirty="0"/>
          </a:p>
        </p:txBody>
      </p:sp>
      <p:sp>
        <p:nvSpPr>
          <p:cNvPr id="3" name="Text Placeholder 2"/>
          <p:cNvSpPr>
            <a:spLocks noGrp="1"/>
          </p:cNvSpPr>
          <p:nvPr>
            <p:ph type="body" sz="quarter" idx="10"/>
          </p:nvPr>
        </p:nvSpPr>
        <p:spPr/>
        <p:txBody>
          <a:bodyPr/>
          <a:lstStyle/>
          <a:p>
            <a:r>
              <a:rPr lang="en-US" dirty="0" smtClean="0"/>
              <a:t>.NET Framework 4.0 Support</a:t>
            </a:r>
          </a:p>
          <a:p>
            <a:r>
              <a:rPr lang="en-US" dirty="0" smtClean="0"/>
              <a:t>Windows PowerShell Web Access</a:t>
            </a:r>
          </a:p>
          <a:p>
            <a:r>
              <a:rPr lang="en-US" dirty="0" smtClean="0"/>
              <a:t>Updatable Help / Online Help</a:t>
            </a:r>
          </a:p>
          <a:p>
            <a:r>
              <a:rPr lang="en-US" dirty="0" smtClean="0"/>
              <a:t>Scheduled Jobs / Task Scheduler Integration</a:t>
            </a:r>
          </a:p>
          <a:p>
            <a:r>
              <a:rPr lang="en-US" dirty="0" smtClean="0"/>
              <a:t>Enhanced Tab Completion</a:t>
            </a:r>
            <a:endParaRPr lang="en-US" dirty="0"/>
          </a:p>
        </p:txBody>
      </p:sp>
    </p:spTree>
    <p:extLst>
      <p:ext uri="{BB962C8B-B14F-4D97-AF65-F5344CB8AC3E}">
        <p14:creationId xmlns:p14="http://schemas.microsoft.com/office/powerpoint/2010/main" val="51711871"/>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Working with </a:t>
            </a:r>
            <a:r>
              <a:rPr lang="en-US" dirty="0"/>
              <a:t>U</a:t>
            </a:r>
            <a:r>
              <a:rPr lang="en-US" dirty="0" smtClean="0"/>
              <a:t>sers</a:t>
            </a:r>
            <a:endParaRPr lang="en-US" dirty="0"/>
          </a:p>
        </p:txBody>
      </p:sp>
      <p:sp>
        <p:nvSpPr>
          <p:cNvPr id="5" name="Text Placeholder 4"/>
          <p:cNvSpPr>
            <a:spLocks noGrp="1"/>
          </p:cNvSpPr>
          <p:nvPr>
            <p:ph type="body" sz="quarter" idx="10"/>
          </p:nvPr>
        </p:nvSpPr>
        <p:spPr>
          <a:xfrm>
            <a:off x="274638" y="1212850"/>
            <a:ext cx="11887200" cy="4462760"/>
          </a:xfrm>
        </p:spPr>
        <p:txBody>
          <a:bodyPr/>
          <a:lstStyle/>
          <a:p>
            <a:r>
              <a:rPr lang="en-US" dirty="0" smtClean="0"/>
              <a:t>Get-</a:t>
            </a:r>
            <a:r>
              <a:rPr lang="en-US" dirty="0" err="1" smtClean="0"/>
              <a:t>SPOUser</a:t>
            </a:r>
            <a:endParaRPr lang="en-US" dirty="0" smtClean="0"/>
          </a:p>
          <a:p>
            <a:pPr lvl="1"/>
            <a:r>
              <a:rPr lang="en-US" dirty="0"/>
              <a:t>-Site – full URL of site collection</a:t>
            </a:r>
          </a:p>
          <a:p>
            <a:pPr lvl="1"/>
            <a:r>
              <a:rPr lang="en-US" dirty="0"/>
              <a:t>-</a:t>
            </a:r>
            <a:r>
              <a:rPr lang="en-US" dirty="0" err="1"/>
              <a:t>LoginName</a:t>
            </a:r>
            <a:r>
              <a:rPr lang="en-US" dirty="0"/>
              <a:t> (Optional) – specific user account name</a:t>
            </a:r>
          </a:p>
          <a:p>
            <a:pPr lvl="2"/>
            <a:r>
              <a:rPr lang="en-US" dirty="0"/>
              <a:t>i.e.: </a:t>
            </a:r>
            <a:r>
              <a:rPr lang="en-US" dirty="0" smtClean="0">
                <a:hlinkClick r:id="rId3"/>
              </a:rPr>
              <a:t>admin@mytenant.onmicrosoft.com</a:t>
            </a:r>
            <a:endParaRPr lang="en-US" dirty="0"/>
          </a:p>
          <a:p>
            <a:r>
              <a:rPr lang="en-US" dirty="0" smtClean="0"/>
              <a:t>Add-</a:t>
            </a:r>
            <a:r>
              <a:rPr lang="en-US" dirty="0" err="1" smtClean="0"/>
              <a:t>SPOUser</a:t>
            </a:r>
            <a:endParaRPr lang="en-US" dirty="0" smtClean="0"/>
          </a:p>
          <a:p>
            <a:pPr lvl="1"/>
            <a:r>
              <a:rPr lang="en-US" dirty="0" smtClean="0"/>
              <a:t>Adds </a:t>
            </a:r>
            <a:r>
              <a:rPr lang="en-US" dirty="0"/>
              <a:t>existing user to a SharePoint Group</a:t>
            </a:r>
          </a:p>
          <a:p>
            <a:pPr lvl="1"/>
            <a:r>
              <a:rPr lang="en-US" dirty="0"/>
              <a:t>-Site – full URL of site collection</a:t>
            </a:r>
          </a:p>
          <a:p>
            <a:pPr lvl="1"/>
            <a:r>
              <a:rPr lang="en-US" dirty="0"/>
              <a:t>-</a:t>
            </a:r>
            <a:r>
              <a:rPr lang="en-US" dirty="0" err="1"/>
              <a:t>LoginName</a:t>
            </a:r>
            <a:r>
              <a:rPr lang="en-US" dirty="0"/>
              <a:t> – specific user account name</a:t>
            </a:r>
          </a:p>
          <a:p>
            <a:pPr lvl="1"/>
            <a:r>
              <a:rPr lang="en-US" dirty="0"/>
              <a:t>-Group – SharePoint group</a:t>
            </a:r>
          </a:p>
          <a:p>
            <a:endParaRPr lang="en-US" dirty="0"/>
          </a:p>
        </p:txBody>
      </p:sp>
      <p:sp>
        <p:nvSpPr>
          <p:cNvPr id="6" name="Rectangle 5"/>
          <p:cNvSpPr/>
          <p:nvPr/>
        </p:nvSpPr>
        <p:spPr bwMode="auto">
          <a:xfrm>
            <a:off x="272273" y="5021262"/>
            <a:ext cx="9982199" cy="1143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t>Get-</a:t>
            </a:r>
            <a:r>
              <a:rPr lang="en-US" dirty="0" err="1"/>
              <a:t>SPOUser</a:t>
            </a:r>
            <a:r>
              <a:rPr lang="en-US" dirty="0"/>
              <a:t> -Site https://mytenant.sharepoint.com -</a:t>
            </a:r>
            <a:r>
              <a:rPr lang="en-US" dirty="0" err="1"/>
              <a:t>LoginName</a:t>
            </a:r>
            <a:r>
              <a:rPr lang="en-US" dirty="0"/>
              <a:t> user@domain.com </a:t>
            </a:r>
          </a:p>
          <a:p>
            <a:r>
              <a:rPr lang="en-US" dirty="0"/>
              <a:t>Add-</a:t>
            </a:r>
            <a:r>
              <a:rPr lang="en-US" dirty="0" err="1"/>
              <a:t>SPOUser</a:t>
            </a:r>
            <a:r>
              <a:rPr lang="en-US" dirty="0"/>
              <a:t> -Site https://mytenant.sharepoint.com -</a:t>
            </a:r>
            <a:r>
              <a:rPr lang="en-US" dirty="0" err="1"/>
              <a:t>LoginName</a:t>
            </a:r>
            <a:r>
              <a:rPr lang="en-US" dirty="0"/>
              <a:t> user@domain.com -Group "Team Site Members“</a:t>
            </a:r>
          </a:p>
        </p:txBody>
      </p:sp>
    </p:spTree>
    <p:extLst>
      <p:ext uri="{BB962C8B-B14F-4D97-AF65-F5344CB8AC3E}">
        <p14:creationId xmlns:p14="http://schemas.microsoft.com/office/powerpoint/2010/main" val="1298198939"/>
      </p:ext>
    </p:extLst>
  </p:cSld>
  <p:clrMapOvr>
    <a:masterClrMapping/>
  </p:clrMapOvr>
  <p:transition>
    <p:fade/>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PowerShell with SharePoint Online</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42748056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PowerShell Tips</a:t>
            </a:r>
            <a:endParaRPr lang="en-US" dirty="0"/>
          </a:p>
        </p:txBody>
      </p:sp>
    </p:spTree>
    <p:extLst>
      <p:ext uri="{BB962C8B-B14F-4D97-AF65-F5344CB8AC3E}">
        <p14:creationId xmlns:p14="http://schemas.microsoft.com/office/powerpoint/2010/main" val="67459367"/>
      </p:ext>
    </p:extLst>
  </p:cSld>
  <p:clrMapOvr>
    <a:masterClrMapping/>
  </p:clrMapOvr>
  <p:transition>
    <p:fade/>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Use PowerShell More Effectively</a:t>
            </a:r>
            <a:endParaRPr lang="en-US" dirty="0"/>
          </a:p>
        </p:txBody>
      </p:sp>
      <p:sp>
        <p:nvSpPr>
          <p:cNvPr id="4" name="Text Placeholder 3"/>
          <p:cNvSpPr>
            <a:spLocks noGrp="1"/>
          </p:cNvSpPr>
          <p:nvPr>
            <p:ph type="body" sz="quarter" idx="10"/>
          </p:nvPr>
        </p:nvSpPr>
        <p:spPr>
          <a:xfrm>
            <a:off x="274638" y="1212850"/>
            <a:ext cx="11887200" cy="2092881"/>
          </a:xfrm>
        </p:spPr>
        <p:txBody>
          <a:bodyPr/>
          <a:lstStyle/>
          <a:p>
            <a:r>
              <a:rPr lang="en-US" dirty="0"/>
              <a:t>Use the TAB key!</a:t>
            </a:r>
          </a:p>
          <a:p>
            <a:r>
              <a:rPr lang="en-US" dirty="0" smtClean="0"/>
              <a:t>-</a:t>
            </a:r>
            <a:r>
              <a:rPr lang="en-US" dirty="0"/>
              <a:t>Debug</a:t>
            </a:r>
          </a:p>
          <a:p>
            <a:r>
              <a:rPr lang="en-US" dirty="0"/>
              <a:t>-</a:t>
            </a:r>
            <a:r>
              <a:rPr lang="en-US" dirty="0" err="1"/>
              <a:t>WhatIf</a:t>
            </a:r>
            <a:endParaRPr lang="en-US" dirty="0"/>
          </a:p>
        </p:txBody>
      </p:sp>
    </p:spTree>
    <p:extLst>
      <p:ext uri="{BB962C8B-B14F-4D97-AF65-F5344CB8AC3E}">
        <p14:creationId xmlns:p14="http://schemas.microsoft.com/office/powerpoint/2010/main" val="2182894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PowerShell Tips</a:t>
            </a:r>
            <a:endParaRPr lang="en-US" dirty="0"/>
          </a:p>
        </p:txBody>
      </p:sp>
      <p:sp>
        <p:nvSpPr>
          <p:cNvPr id="5" name="Text Placeholder 4"/>
          <p:cNvSpPr>
            <a:spLocks noGrp="1"/>
          </p:cNvSpPr>
          <p:nvPr>
            <p:ph type="body" sz="quarter" idx="12"/>
          </p:nvPr>
        </p:nvSpPr>
        <p:spPr/>
        <p:txBody>
          <a:bodyPr/>
          <a:lstStyle/>
          <a:p>
            <a:r>
              <a:rPr lang="en-US" dirty="0" smtClean="0"/>
              <a:t>Corey Roth (@</a:t>
            </a:r>
            <a:r>
              <a:rPr lang="en-US" dirty="0" err="1" smtClean="0"/>
              <a:t>coreyroth</a:t>
            </a:r>
            <a:r>
              <a:rPr lang="en-US" dirty="0" smtClean="0"/>
              <a:t>)</a:t>
            </a:r>
            <a:endParaRPr lang="en-US" dirty="0"/>
          </a:p>
        </p:txBody>
      </p:sp>
    </p:spTree>
    <p:extLst>
      <p:ext uri="{BB962C8B-B14F-4D97-AF65-F5344CB8AC3E}">
        <p14:creationId xmlns:p14="http://schemas.microsoft.com/office/powerpoint/2010/main" val="166842985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a:t>
            </a:r>
            <a:endParaRPr lang="en-US" dirty="0"/>
          </a:p>
        </p:txBody>
      </p:sp>
      <p:sp>
        <p:nvSpPr>
          <p:cNvPr id="3" name="Text Placeholder 2"/>
          <p:cNvSpPr>
            <a:spLocks noGrp="1"/>
          </p:cNvSpPr>
          <p:nvPr>
            <p:ph type="body" sz="quarter" idx="10"/>
          </p:nvPr>
        </p:nvSpPr>
        <p:spPr/>
        <p:txBody>
          <a:bodyPr/>
          <a:lstStyle/>
          <a:p>
            <a:r>
              <a:rPr lang="en-US" dirty="0"/>
              <a:t>Configuring permissions properly for PowerShell</a:t>
            </a:r>
          </a:p>
          <a:p>
            <a:r>
              <a:rPr lang="en-US" dirty="0"/>
              <a:t>PowerShell for Upgrades</a:t>
            </a:r>
          </a:p>
          <a:p>
            <a:r>
              <a:rPr lang="en-US" dirty="0"/>
              <a:t>Provisioning new Service Applications</a:t>
            </a:r>
          </a:p>
          <a:p>
            <a:r>
              <a:rPr lang="en-US" dirty="0"/>
              <a:t>Managing Apps</a:t>
            </a:r>
          </a:p>
          <a:p>
            <a:r>
              <a:rPr lang="en-US" dirty="0"/>
              <a:t>SharePoint Online Management Shell</a:t>
            </a:r>
          </a:p>
          <a:p>
            <a:r>
              <a:rPr lang="en-US"/>
              <a:t>PowerShell Tips</a:t>
            </a:r>
          </a:p>
          <a:p>
            <a:endParaRPr lang="en-US" dirty="0"/>
          </a:p>
        </p:txBody>
      </p:sp>
    </p:spTree>
    <p:extLst>
      <p:ext uri="{BB962C8B-B14F-4D97-AF65-F5344CB8AC3E}">
        <p14:creationId xmlns:p14="http://schemas.microsoft.com/office/powerpoint/2010/main" val="24370039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Text Placeholder 2"/>
          <p:cNvSpPr>
            <a:spLocks noGrp="1"/>
          </p:cNvSpPr>
          <p:nvPr>
            <p:ph type="body" sz="quarter" idx="10"/>
          </p:nvPr>
        </p:nvSpPr>
        <p:spPr>
          <a:xfrm>
            <a:off x="274638" y="1212850"/>
            <a:ext cx="11887200" cy="5139869"/>
          </a:xfrm>
        </p:spPr>
        <p:txBody>
          <a:bodyPr/>
          <a:lstStyle/>
          <a:p>
            <a:r>
              <a:rPr lang="en-US" dirty="0" smtClean="0"/>
              <a:t>Windows PowerShell for SharePoint 2013</a:t>
            </a:r>
          </a:p>
          <a:p>
            <a:pPr lvl="1"/>
            <a:r>
              <a:rPr lang="en-US" dirty="0">
                <a:hlinkClick r:id="rId3"/>
              </a:rPr>
              <a:t>http://</a:t>
            </a:r>
            <a:r>
              <a:rPr lang="en-US" dirty="0" smtClean="0">
                <a:hlinkClick r:id="rId3"/>
              </a:rPr>
              <a:t>tinyurl.com/a5oaxdf</a:t>
            </a:r>
            <a:r>
              <a:rPr lang="en-US" dirty="0" smtClean="0"/>
              <a:t> </a:t>
            </a:r>
          </a:p>
          <a:p>
            <a:r>
              <a:rPr lang="en-US" dirty="0" smtClean="0"/>
              <a:t>PowerShell Command Builder</a:t>
            </a:r>
          </a:p>
          <a:p>
            <a:pPr lvl="1"/>
            <a:r>
              <a:rPr lang="en-US" dirty="0">
                <a:hlinkClick r:id="rId4"/>
              </a:rPr>
              <a:t>http://</a:t>
            </a:r>
            <a:r>
              <a:rPr lang="en-US" dirty="0" smtClean="0">
                <a:hlinkClick r:id="rId4"/>
              </a:rPr>
              <a:t>tinyurl.com/43ypa9</a:t>
            </a:r>
            <a:r>
              <a:rPr lang="en-US" dirty="0" smtClean="0"/>
              <a:t> </a:t>
            </a:r>
          </a:p>
          <a:p>
            <a:r>
              <a:rPr lang="en-US" dirty="0" smtClean="0"/>
              <a:t>Index of PowerShell </a:t>
            </a:r>
            <a:r>
              <a:rPr lang="en-US" dirty="0" err="1" smtClean="0"/>
              <a:t>cmdlets</a:t>
            </a:r>
            <a:r>
              <a:rPr lang="en-US" dirty="0" smtClean="0"/>
              <a:t> for SharePoint 2013</a:t>
            </a:r>
          </a:p>
          <a:p>
            <a:pPr lvl="1"/>
            <a:r>
              <a:rPr lang="en-US" dirty="0">
                <a:hlinkClick r:id="rId5"/>
              </a:rPr>
              <a:t>http://</a:t>
            </a:r>
            <a:r>
              <a:rPr lang="en-US" dirty="0" smtClean="0">
                <a:hlinkClick r:id="rId5"/>
              </a:rPr>
              <a:t>tinyurl.com/bhp63d2</a:t>
            </a:r>
            <a:r>
              <a:rPr lang="en-US" dirty="0" smtClean="0"/>
              <a:t> </a:t>
            </a:r>
          </a:p>
          <a:p>
            <a:r>
              <a:rPr lang="en-US" dirty="0" smtClean="0"/>
              <a:t>SharePoint Online Management Shell</a:t>
            </a:r>
          </a:p>
          <a:p>
            <a:pPr lvl="1"/>
            <a:r>
              <a:rPr lang="en-US" dirty="0">
                <a:hlinkClick r:id="rId6"/>
              </a:rPr>
              <a:t>http://</a:t>
            </a:r>
            <a:r>
              <a:rPr lang="en-US" dirty="0" smtClean="0">
                <a:hlinkClick r:id="rId6"/>
              </a:rPr>
              <a:t>tinyurl.com/b7yvdvf</a:t>
            </a:r>
            <a:r>
              <a:rPr lang="en-US" dirty="0" smtClean="0"/>
              <a:t> </a:t>
            </a:r>
          </a:p>
          <a:p>
            <a:r>
              <a:rPr lang="en-US" dirty="0" smtClean="0"/>
              <a:t>Configuring Licensing in SharePoint 2013</a:t>
            </a:r>
          </a:p>
          <a:p>
            <a:pPr lvl="1"/>
            <a:r>
              <a:rPr lang="en-US" dirty="0">
                <a:hlinkClick r:id="rId7"/>
              </a:rPr>
              <a:t>http://</a:t>
            </a:r>
            <a:r>
              <a:rPr lang="en-US" dirty="0" smtClean="0">
                <a:hlinkClick r:id="rId7"/>
              </a:rPr>
              <a:t>tinyurl.com/cgf5neo</a:t>
            </a:r>
            <a:r>
              <a:rPr lang="en-US" dirty="0" smtClean="0"/>
              <a:t> </a:t>
            </a:r>
            <a:endParaRPr lang="en-US" dirty="0"/>
          </a:p>
        </p:txBody>
      </p:sp>
    </p:spTree>
    <p:extLst>
      <p:ext uri="{BB962C8B-B14F-4D97-AF65-F5344CB8AC3E}">
        <p14:creationId xmlns:p14="http://schemas.microsoft.com/office/powerpoint/2010/main" val="1346098267"/>
      </p:ext>
    </p:extLst>
  </p:cSld>
  <p:clrMapOvr>
    <a:masterClrMapping/>
  </p:clrMapOvr>
  <p:transition>
    <p:fade/>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
        <p:nvSpPr>
          <p:cNvPr id="3" name="Text Placeholder 2"/>
          <p:cNvSpPr>
            <a:spLocks noGrp="1"/>
          </p:cNvSpPr>
          <p:nvPr>
            <p:ph type="body" sz="quarter" idx="10"/>
          </p:nvPr>
        </p:nvSpPr>
        <p:spPr/>
        <p:txBody>
          <a:bodyPr/>
          <a:lstStyle/>
          <a:p>
            <a:r>
              <a:rPr lang="en-US" dirty="0"/>
              <a:t>Launch with:</a:t>
            </a:r>
          </a:p>
          <a:p>
            <a:pPr lvl="1"/>
            <a:r>
              <a:rPr lang="en-US" dirty="0"/>
              <a:t>SharePoint 2013 Management Shell link</a:t>
            </a:r>
          </a:p>
          <a:p>
            <a:pPr lvl="1"/>
            <a:r>
              <a:rPr lang="en-US" dirty="0" smtClean="0"/>
              <a:t>Run SharePoint.ps1 (Add-</a:t>
            </a:r>
            <a:r>
              <a:rPr lang="en-US" dirty="0" err="1" smtClean="0"/>
              <a:t>PSSnapin</a:t>
            </a:r>
            <a:r>
              <a:rPr lang="en-US" dirty="0" smtClean="0"/>
              <a:t> </a:t>
            </a:r>
            <a:r>
              <a:rPr lang="en-US" dirty="0" err="1" smtClean="0"/>
              <a:t>Microsoft.SharePoint.PowerShell</a:t>
            </a:r>
            <a:r>
              <a:rPr lang="en-US" dirty="0" smtClean="0"/>
              <a:t>)</a:t>
            </a:r>
            <a:endParaRPr lang="en-US" dirty="0"/>
          </a:p>
          <a:p>
            <a:endParaRPr lang="en-US" dirty="0"/>
          </a:p>
        </p:txBody>
      </p:sp>
      <p:pic>
        <p:nvPicPr>
          <p:cNvPr id="4" name="Picture 3"/>
          <p:cNvPicPr>
            <a:picLocks noChangeAspect="1"/>
          </p:cNvPicPr>
          <p:nvPr/>
        </p:nvPicPr>
        <p:blipFill>
          <a:blip r:embed="rId2"/>
          <a:stretch>
            <a:fillRect/>
          </a:stretch>
        </p:blipFill>
        <p:spPr>
          <a:xfrm>
            <a:off x="272273" y="2887662"/>
            <a:ext cx="4671568" cy="1447800"/>
          </a:xfrm>
          <a:prstGeom prst="rect">
            <a:avLst/>
          </a:prstGeom>
        </p:spPr>
      </p:pic>
    </p:spTree>
    <p:extLst>
      <p:ext uri="{BB962C8B-B14F-4D97-AF65-F5344CB8AC3E}">
        <p14:creationId xmlns:p14="http://schemas.microsoft.com/office/powerpoint/2010/main" val="2533476928"/>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a:t>
            </a:r>
            <a:endParaRPr lang="en-US" dirty="0"/>
          </a:p>
        </p:txBody>
      </p:sp>
      <p:sp>
        <p:nvSpPr>
          <p:cNvPr id="3" name="Text Placeholder 2"/>
          <p:cNvSpPr>
            <a:spLocks noGrp="1"/>
          </p:cNvSpPr>
          <p:nvPr>
            <p:ph type="body" sz="quarter" idx="10"/>
          </p:nvPr>
        </p:nvSpPr>
        <p:spPr/>
        <p:txBody>
          <a:bodyPr/>
          <a:lstStyle/>
          <a:p>
            <a:r>
              <a:rPr lang="en-US" dirty="0"/>
              <a:t>Many installations do not have permissions </a:t>
            </a:r>
            <a:r>
              <a:rPr lang="en-US" dirty="0" smtClean="0"/>
              <a:t>correct</a:t>
            </a:r>
          </a:p>
          <a:p>
            <a:r>
              <a:rPr lang="en-US" dirty="0"/>
              <a:t>Farm / local administrator is NOT enough</a:t>
            </a:r>
          </a:p>
          <a:p>
            <a:r>
              <a:rPr lang="en-US" dirty="0" smtClean="0"/>
              <a:t>PowerShell is more forgiving in SharePoint 2013</a:t>
            </a:r>
            <a:endParaRPr lang="en-US" dirty="0"/>
          </a:p>
          <a:p>
            <a:r>
              <a:rPr lang="en-US" dirty="0"/>
              <a:t>Permissions for PowerShell are </a:t>
            </a:r>
            <a:r>
              <a:rPr lang="en-US" dirty="0" smtClean="0"/>
              <a:t>now configured OOTB</a:t>
            </a:r>
          </a:p>
          <a:p>
            <a:r>
              <a:rPr lang="en-US" dirty="0" smtClean="0"/>
              <a:t>Don’t forget to run as administrator</a:t>
            </a:r>
            <a:endParaRPr lang="en-US" dirty="0"/>
          </a:p>
          <a:p>
            <a:endParaRPr lang="en-US" dirty="0"/>
          </a:p>
        </p:txBody>
      </p:sp>
    </p:spTree>
    <p:extLst>
      <p:ext uri="{BB962C8B-B14F-4D97-AF65-F5344CB8AC3E}">
        <p14:creationId xmlns:p14="http://schemas.microsoft.com/office/powerpoint/2010/main" val="313528837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Granting permission to PowerShell</a:t>
            </a:r>
            <a:endParaRPr lang="en-US" dirty="0"/>
          </a:p>
        </p:txBody>
      </p:sp>
      <p:sp>
        <p:nvSpPr>
          <p:cNvPr id="3" name="Text Placeholder 2"/>
          <p:cNvSpPr>
            <a:spLocks noGrp="1"/>
          </p:cNvSpPr>
          <p:nvPr>
            <p:ph type="body" sz="quarter" idx="10"/>
          </p:nvPr>
        </p:nvSpPr>
        <p:spPr/>
        <p:txBody>
          <a:bodyPr/>
          <a:lstStyle/>
          <a:p>
            <a:r>
              <a:rPr lang="en-US" dirty="0"/>
              <a:t>Get-</a:t>
            </a:r>
            <a:r>
              <a:rPr lang="en-US" dirty="0" err="1"/>
              <a:t>SPShellAdmin</a:t>
            </a:r>
            <a:r>
              <a:rPr lang="en-US" dirty="0"/>
              <a:t> – determine access to PowerShell</a:t>
            </a:r>
          </a:p>
          <a:p>
            <a:r>
              <a:rPr lang="en-US" dirty="0"/>
              <a:t>Add-</a:t>
            </a:r>
            <a:r>
              <a:rPr lang="en-US" dirty="0" err="1"/>
              <a:t>SPShellAdmin</a:t>
            </a:r>
            <a:r>
              <a:rPr lang="en-US" dirty="0"/>
              <a:t> – add users to PowerShell</a:t>
            </a:r>
          </a:p>
          <a:p>
            <a:pPr lvl="1"/>
            <a:r>
              <a:rPr lang="en-US" dirty="0"/>
              <a:t>Must execute for each content database</a:t>
            </a:r>
          </a:p>
          <a:p>
            <a:endParaRPr lang="en-US" dirty="0"/>
          </a:p>
        </p:txBody>
      </p:sp>
      <p:sp>
        <p:nvSpPr>
          <p:cNvPr id="4" name="Rectangle 3"/>
          <p:cNvSpPr/>
          <p:nvPr/>
        </p:nvSpPr>
        <p:spPr bwMode="auto">
          <a:xfrm>
            <a:off x="272273" y="2963862"/>
            <a:ext cx="7850964" cy="274185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r>
              <a:rPr lang="en-US" dirty="0"/>
              <a:t>Add example scripts at the bottom</a:t>
            </a:r>
          </a:p>
          <a:p>
            <a:endParaRPr lang="en-US" dirty="0"/>
          </a:p>
          <a:p>
            <a:r>
              <a:rPr lang="en-US" dirty="0"/>
              <a:t>Get-</a:t>
            </a:r>
            <a:r>
              <a:rPr lang="en-US" dirty="0" err="1"/>
              <a:t>SPShellAdmin</a:t>
            </a:r>
            <a:endParaRPr lang="en-US" dirty="0"/>
          </a:p>
          <a:p>
            <a:r>
              <a:rPr lang="en-US" dirty="0"/>
              <a:t>Add-</a:t>
            </a:r>
            <a:r>
              <a:rPr lang="en-US" dirty="0" err="1"/>
              <a:t>SPShellAdmin</a:t>
            </a:r>
            <a:r>
              <a:rPr lang="en-US" dirty="0"/>
              <a:t> –username </a:t>
            </a:r>
            <a:r>
              <a:rPr lang="en-US" dirty="0" err="1"/>
              <a:t>sharepoint</a:t>
            </a:r>
            <a:r>
              <a:rPr lang="en-US" dirty="0"/>
              <a:t>\</a:t>
            </a:r>
            <a:r>
              <a:rPr lang="en-US" dirty="0" err="1"/>
              <a:t>sp_newadmin</a:t>
            </a:r>
            <a:endParaRPr lang="en-US" dirty="0"/>
          </a:p>
          <a:p>
            <a:endParaRPr lang="en-US" dirty="0"/>
          </a:p>
          <a:p>
            <a:r>
              <a:rPr lang="en-US" dirty="0"/>
              <a:t>$database = Get-</a:t>
            </a:r>
            <a:r>
              <a:rPr lang="en-US" dirty="0" err="1"/>
              <a:t>SPContentDatabase</a:t>
            </a:r>
            <a:r>
              <a:rPr lang="en-US" dirty="0"/>
              <a:t> </a:t>
            </a:r>
            <a:r>
              <a:rPr lang="en-US" dirty="0" err="1"/>
              <a:t>MyContentDb</a:t>
            </a:r>
            <a:endParaRPr lang="en-US" dirty="0"/>
          </a:p>
          <a:p>
            <a:r>
              <a:rPr lang="en-US" dirty="0"/>
              <a:t>Add-</a:t>
            </a:r>
            <a:r>
              <a:rPr lang="en-US" dirty="0" err="1"/>
              <a:t>SPShellAdmin</a:t>
            </a:r>
            <a:r>
              <a:rPr lang="en-US" dirty="0"/>
              <a:t> –username </a:t>
            </a:r>
            <a:r>
              <a:rPr lang="en-US" dirty="0" smtClean="0"/>
              <a:t>domain\username –database $database</a:t>
            </a:r>
            <a:endParaRPr lang="en-US" dirty="0"/>
          </a:p>
          <a:p>
            <a:endParaRPr lang="en-US" dirty="0"/>
          </a:p>
        </p:txBody>
      </p:sp>
    </p:spTree>
    <p:extLst>
      <p:ext uri="{BB962C8B-B14F-4D97-AF65-F5344CB8AC3E}">
        <p14:creationId xmlns:p14="http://schemas.microsoft.com/office/powerpoint/2010/main" val="238033570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Corey Roth </Speaker>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67B69A-D960-4244-AC75-DB41BF697C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purl.org/dc/dcmitype/"/>
    <ds:schemaRef ds:uri="http://schemas.microsoft.com/office/2006/metadata/properties"/>
    <ds:schemaRef ds:uri="http://schemas.microsoft.com/office/2006/documentManagement/types"/>
    <ds:schemaRef ds:uri="http://schemas.openxmlformats.org/package/2006/metadata/core-properties"/>
    <ds:schemaRef ds:uri="http://schemas.microsoft.com/sharepoint/v3"/>
    <ds:schemaRef ds:uri="http://purl.org/dc/elements/1.1/"/>
    <ds:schemaRef ds:uri="http://www.w3.org/XML/1998/namespace"/>
    <ds:schemaRef ds:uri="http://schemas.microsoft.com/office/infopath/2007/PartnerControls"/>
    <ds:schemaRef ds:uri="230e9df3-be65-4c73-a93b-d1236ebd677e"/>
    <ds:schemaRef ds:uri="032d541b-1b4e-4d91-93c7-b10533c52f73"/>
    <ds:schemaRef ds:uri="2295e2e7-0eeb-498e-8716-217bb2ee6ee3"/>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5867</TotalTime>
  <Words>6205</Words>
  <Application>Microsoft Office PowerPoint</Application>
  <PresentationFormat>Custom</PresentationFormat>
  <Paragraphs>557</Paragraphs>
  <Slides>67</Slides>
  <Notes>33</Notes>
  <HiddenSlides>0</HiddenSlides>
  <MMClips>0</MMClips>
  <ScaleCrop>false</ScaleCrop>
  <HeadingPairs>
    <vt:vector size="4" baseType="variant">
      <vt:variant>
        <vt:lpstr>Theme</vt:lpstr>
      </vt:variant>
      <vt:variant>
        <vt:i4>2</vt:i4>
      </vt:variant>
      <vt:variant>
        <vt:lpstr>Slide Titles</vt:lpstr>
      </vt:variant>
      <vt:variant>
        <vt:i4>67</vt:i4>
      </vt:variant>
    </vt:vector>
  </HeadingPairs>
  <TitlesOfParts>
    <vt:vector size="69" baseType="lpstr">
      <vt:lpstr>5-30072_SPC2012_IT-Pro_Template_16x9</vt:lpstr>
      <vt:lpstr>5-30072_SPC2012_IT-Pro_Template_16x9_Light</vt:lpstr>
      <vt:lpstr>PowerPoint Presentation</vt:lpstr>
      <vt:lpstr>PowerShell 3.0 Administration</vt:lpstr>
      <vt:lpstr>Agenda / Key Takeaways</vt:lpstr>
      <vt:lpstr>What’s new?</vt:lpstr>
      <vt:lpstr>PowerShell in SharePoint 2013</vt:lpstr>
      <vt:lpstr>What’s new in PowerShell 3.0?</vt:lpstr>
      <vt:lpstr>Getting Started</vt:lpstr>
      <vt:lpstr>Permissions</vt:lpstr>
      <vt:lpstr>Granting permission to PowerShell</vt:lpstr>
      <vt:lpstr>Add-SPShellAdmin</vt:lpstr>
      <vt:lpstr>Getting ready for Upgrade</vt:lpstr>
      <vt:lpstr>Getting Ready for Upgrade</vt:lpstr>
      <vt:lpstr>Content Database Upgrade</vt:lpstr>
      <vt:lpstr>Solution Management</vt:lpstr>
      <vt:lpstr>Deferred Site Collection Upgrades</vt:lpstr>
      <vt:lpstr>Site Collection Health Checks</vt:lpstr>
      <vt:lpstr>Upgrading Site Collections</vt:lpstr>
      <vt:lpstr>Monitoring Upgrade Status</vt:lpstr>
      <vt:lpstr>Upgrade Evaluation Site Collections</vt:lpstr>
      <vt:lpstr>Copying Site Collections</vt:lpstr>
      <vt:lpstr>Solution Management and Site Collection Upgrade</vt:lpstr>
      <vt:lpstr>Service Applications</vt:lpstr>
      <vt:lpstr>Automating Provisioning</vt:lpstr>
      <vt:lpstr>Translation</vt:lpstr>
      <vt:lpstr>Work Management Service</vt:lpstr>
      <vt:lpstr>Search</vt:lpstr>
      <vt:lpstr>Provisioning Search with PowerShell</vt:lpstr>
      <vt:lpstr>Provisioning Search with PowerShell (2)</vt:lpstr>
      <vt:lpstr>Provisioning Search with PowerShell (3)</vt:lpstr>
      <vt:lpstr>Provisioning Search with PowerShell (4)</vt:lpstr>
      <vt:lpstr>Subscription Settings </vt:lpstr>
      <vt:lpstr>App Management</vt:lpstr>
      <vt:lpstr>Provisioning Service Applications</vt:lpstr>
      <vt:lpstr>Managing Apps</vt:lpstr>
      <vt:lpstr>PowerShell – App Terminology</vt:lpstr>
      <vt:lpstr>Installing Apps with PowerShell</vt:lpstr>
      <vt:lpstr>Exporting Apps with PowerShell</vt:lpstr>
      <vt:lpstr>Updating Apps</vt:lpstr>
      <vt:lpstr>Managing Apps with PowerShell</vt:lpstr>
      <vt:lpstr>When tools are needed</vt:lpstr>
      <vt:lpstr>Windows PowerShell for SharePoint Command Builder </vt:lpstr>
      <vt:lpstr>Windows PowerShell for SharePoint Command Builder</vt:lpstr>
      <vt:lpstr>Licensing</vt:lpstr>
      <vt:lpstr>The Challenge</vt:lpstr>
      <vt:lpstr>SharePoint 2013 Licensing</vt:lpstr>
      <vt:lpstr>License Mapping</vt:lpstr>
      <vt:lpstr>Enable / Disable Licensing</vt:lpstr>
      <vt:lpstr>Enabling Licensing</vt:lpstr>
      <vt:lpstr>License Mapping</vt:lpstr>
      <vt:lpstr>SharePoint Online</vt:lpstr>
      <vt:lpstr>Getting Started with PowerShell and SPO</vt:lpstr>
      <vt:lpstr>PowerShell for SPO Tips</vt:lpstr>
      <vt:lpstr>Connecting to SharePoint Online</vt:lpstr>
      <vt:lpstr>What commands are available?</vt:lpstr>
      <vt:lpstr>Working with Site Collections</vt:lpstr>
      <vt:lpstr>Creating new Site Collections</vt:lpstr>
      <vt:lpstr>Deleting Site Collections</vt:lpstr>
      <vt:lpstr>Restoring Site Collections</vt:lpstr>
      <vt:lpstr>Upgrading Site Collections</vt:lpstr>
      <vt:lpstr>Working with Users</vt:lpstr>
      <vt:lpstr>PowerShell with SharePoint Online</vt:lpstr>
      <vt:lpstr>PowerShell Tips</vt:lpstr>
      <vt:lpstr>Use PowerShell More Effectively</vt:lpstr>
      <vt:lpstr>PowerShell Tips</vt:lpstr>
      <vt:lpstr>Recap</vt:lpstr>
      <vt:lpstr>References</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SharePoint Conference 2012</dc:subject>
  <dc:creator>Corey Roth</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208</cp:revision>
  <dcterms:created xsi:type="dcterms:W3CDTF">2012-10-22T02:11:26Z</dcterms:created>
  <dcterms:modified xsi:type="dcterms:W3CDTF">2012-12-06T22:44:58Z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