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Lst>
  <p:notesMasterIdLst>
    <p:notesMasterId r:id="rId37"/>
  </p:notesMasterIdLst>
  <p:handoutMasterIdLst>
    <p:handoutMasterId r:id="rId38"/>
  </p:handoutMasterIdLst>
  <p:sldIdLst>
    <p:sldId id="1055" r:id="rId6"/>
    <p:sldId id="1054" r:id="rId7"/>
    <p:sldId id="1090" r:id="rId8"/>
    <p:sldId id="1091" r:id="rId9"/>
    <p:sldId id="1092" r:id="rId10"/>
    <p:sldId id="1093" r:id="rId11"/>
    <p:sldId id="1094" r:id="rId12"/>
    <p:sldId id="1095" r:id="rId13"/>
    <p:sldId id="1096" r:id="rId14"/>
    <p:sldId id="1097" r:id="rId15"/>
    <p:sldId id="1098" r:id="rId16"/>
    <p:sldId id="1114" r:id="rId17"/>
    <p:sldId id="1126" r:id="rId18"/>
    <p:sldId id="1127" r:id="rId19"/>
    <p:sldId id="1100" r:id="rId20"/>
    <p:sldId id="1116" r:id="rId21"/>
    <p:sldId id="1129" r:id="rId22"/>
    <p:sldId id="1118" r:id="rId23"/>
    <p:sldId id="1119" r:id="rId24"/>
    <p:sldId id="1117" r:id="rId25"/>
    <p:sldId id="1107" r:id="rId26"/>
    <p:sldId id="1112" r:id="rId27"/>
    <p:sldId id="1113" r:id="rId28"/>
    <p:sldId id="1124" r:id="rId29"/>
    <p:sldId id="1125" r:id="rId30"/>
    <p:sldId id="1123" r:id="rId31"/>
    <p:sldId id="1128" r:id="rId32"/>
    <p:sldId id="1120" r:id="rId33"/>
    <p:sldId id="1121" r:id="rId34"/>
    <p:sldId id="1122" r:id="rId35"/>
    <p:sldId id="1108" r:id="rId36"/>
  </p:sldIdLst>
  <p:sldSz cx="12436475" cy="6994525"/>
  <p:notesSz cx="6881813" cy="92964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87">
          <p15:clr>
            <a:srgbClr val="A4A3A4"/>
          </p15:clr>
        </p15:guide>
        <p15:guide id="2" orient="horz" pos="763">
          <p15:clr>
            <a:srgbClr val="A4A3A4"/>
          </p15:clr>
        </p15:guide>
        <p15:guide id="3" orient="horz" pos="1339">
          <p15:clr>
            <a:srgbClr val="A4A3A4"/>
          </p15:clr>
        </p15:guide>
        <p15:guide id="4" orient="horz" pos="2491">
          <p15:clr>
            <a:srgbClr val="A4A3A4"/>
          </p15:clr>
        </p15:guide>
        <p15:guide id="5" orient="horz" pos="4219">
          <p15:clr>
            <a:srgbClr val="A4A3A4"/>
          </p15:clr>
        </p15:guide>
        <p15:guide id="6" orient="horz" pos="3643">
          <p15:clr>
            <a:srgbClr val="A4A3A4"/>
          </p15:clr>
        </p15:guide>
        <p15:guide id="7" orient="horz" pos="3067">
          <p15:clr>
            <a:srgbClr val="A4A3A4"/>
          </p15:clr>
        </p15:guide>
        <p15:guide id="8" orient="horz" pos="1915">
          <p15:clr>
            <a:srgbClr val="A4A3A4"/>
          </p15:clr>
        </p15:guide>
        <p15:guide id="9" pos="173">
          <p15:clr>
            <a:srgbClr val="A4A3A4"/>
          </p15:clr>
        </p15:guide>
        <p15:guide id="10" pos="1325">
          <p15:clr>
            <a:srgbClr val="A4A3A4"/>
          </p15:clr>
        </p15:guide>
        <p15:guide id="11" pos="7661">
          <p15:clr>
            <a:srgbClr val="A4A3A4"/>
          </p15:clr>
        </p15:guide>
        <p15:guide id="12" pos="749">
          <p15:clr>
            <a:srgbClr val="A4A3A4"/>
          </p15:clr>
        </p15:guide>
        <p15:guide id="13" pos="7085">
          <p15:clr>
            <a:srgbClr val="A4A3A4"/>
          </p15:clr>
        </p15:guide>
        <p15:guide id="14" pos="3629">
          <p15:clr>
            <a:srgbClr val="A4A3A4"/>
          </p15:clr>
        </p15:guide>
        <p15:guide id="15" pos="1901">
          <p15:clr>
            <a:srgbClr val="A4A3A4"/>
          </p15:clr>
        </p15:guide>
        <p15:guide id="16" pos="2477">
          <p15:clr>
            <a:srgbClr val="A4A3A4"/>
          </p15:clr>
        </p15:guide>
        <p15:guide id="17" pos="4205">
          <p15:clr>
            <a:srgbClr val="A4A3A4"/>
          </p15:clr>
        </p15:guide>
        <p15:guide id="18" pos="4781">
          <p15:clr>
            <a:srgbClr val="A4A3A4"/>
          </p15:clr>
        </p15:guide>
        <p15:guide id="19" pos="5357">
          <p15:clr>
            <a:srgbClr val="A4A3A4"/>
          </p15:clr>
        </p15:guide>
        <p15:guide id="20" pos="5933">
          <p15:clr>
            <a:srgbClr val="A4A3A4"/>
          </p15:clr>
        </p15:guide>
        <p15:guide id="21" pos="6509">
          <p15:clr>
            <a:srgbClr val="A4A3A4"/>
          </p15:clr>
        </p15:guide>
        <p15:guide id="22" pos="3053">
          <p15:clr>
            <a:srgbClr val="A4A3A4"/>
          </p15:clr>
        </p15:guide>
      </p15:sldGuideLst>
    </p:ext>
    <p:ext uri="{2D200454-40CA-4A62-9FC3-DE9A4176ACB9}">
      <p15:notesGuideLst xmlns="" xmlns:p15="http://schemas.microsoft.com/office/powerpoint/2012/main">
        <p15:guide id="1" orient="horz" pos="2928" userDrawn="1">
          <p15:clr>
            <a:srgbClr val="A4A3A4"/>
          </p15:clr>
        </p15:guide>
        <p15:guide id="2" pos="216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2C2F"/>
    <a:srgbClr val="00188F"/>
    <a:srgbClr val="001885"/>
    <a:srgbClr val="FFFFFF"/>
    <a:srgbClr val="000000"/>
    <a:srgbClr val="002050"/>
    <a:srgbClr val="442359"/>
    <a:srgbClr val="333333"/>
    <a:srgbClr val="505050"/>
    <a:srgbClr val="00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181" autoAdjust="0"/>
    <p:restoredTop sz="88672" autoAdjust="0"/>
  </p:normalViewPr>
  <p:slideViewPr>
    <p:cSldViewPr>
      <p:cViewPr>
        <p:scale>
          <a:sx n="116" d="100"/>
          <a:sy n="116" d="100"/>
        </p:scale>
        <p:origin x="-72" y="-60"/>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varScale="1">
      <p:scale>
        <a:sx n="1" d="1"/>
        <a:sy n="1" d="1"/>
      </p:scale>
      <p:origin x="0" y="0"/>
    </p:cViewPr>
  </p:sorterViewPr>
  <p:notesViewPr>
    <p:cSldViewPr showGuides="1">
      <p:cViewPr varScale="1">
        <p:scale>
          <a:sx n="95" d="100"/>
          <a:sy n="95" d="100"/>
        </p:scale>
        <p:origin x="-3582" y="-108"/>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DA845E4-92C8-431D-8E82-58CD7CC66AA7}" type="doc">
      <dgm:prSet loTypeId="urn:microsoft.com/office/officeart/2005/8/layout/arrow1" loCatId="process" qsTypeId="urn:microsoft.com/office/officeart/2005/8/quickstyle/simple5" qsCatId="simple" csTypeId="urn:microsoft.com/office/officeart/2005/8/colors/colorful3" csCatId="colorful" phldr="1"/>
      <dgm:spPr/>
      <dgm:t>
        <a:bodyPr/>
        <a:lstStyle/>
        <a:p>
          <a:endParaRPr lang="en-US"/>
        </a:p>
      </dgm:t>
    </dgm:pt>
    <dgm:pt modelId="{E3E93554-D3EB-4FCA-9A4E-AC9C3528E2D0}">
      <dgm:prSet phldrT="[Text]"/>
      <dgm:spPr/>
      <dgm:t>
        <a:bodyPr/>
        <a:lstStyle/>
        <a:p>
          <a:r>
            <a:rPr lang="en-US" dirty="0" smtClean="0"/>
            <a:t>Agility</a:t>
          </a:r>
          <a:endParaRPr lang="en-US" dirty="0"/>
        </a:p>
      </dgm:t>
    </dgm:pt>
    <dgm:pt modelId="{EC266FF0-E1E5-4918-A8E9-DAF5F263DA55}" type="parTrans" cxnId="{6DB64639-2CBB-4A9A-8CEA-107F518C145F}">
      <dgm:prSet/>
      <dgm:spPr/>
      <dgm:t>
        <a:bodyPr/>
        <a:lstStyle/>
        <a:p>
          <a:endParaRPr lang="en-US"/>
        </a:p>
      </dgm:t>
    </dgm:pt>
    <dgm:pt modelId="{91311751-5FB8-466C-B32D-51A34F1A1AFE}" type="sibTrans" cxnId="{6DB64639-2CBB-4A9A-8CEA-107F518C145F}">
      <dgm:prSet/>
      <dgm:spPr/>
      <dgm:t>
        <a:bodyPr/>
        <a:lstStyle/>
        <a:p>
          <a:endParaRPr lang="en-US"/>
        </a:p>
      </dgm:t>
    </dgm:pt>
    <dgm:pt modelId="{37749BC0-24A3-455B-B192-2B21E6224624}">
      <dgm:prSet phldrT="[Text]"/>
      <dgm:spPr/>
      <dgm:t>
        <a:bodyPr/>
        <a:lstStyle/>
        <a:p>
          <a:r>
            <a:rPr lang="en-US" dirty="0" smtClean="0"/>
            <a:t>Manageability</a:t>
          </a:r>
          <a:endParaRPr lang="en-US" dirty="0"/>
        </a:p>
      </dgm:t>
    </dgm:pt>
    <dgm:pt modelId="{3961AC3E-ADB7-4DA8-BDCC-1ED378BFD552}" type="parTrans" cxnId="{720EB18C-D9B4-479C-9930-38C7EDA2EF71}">
      <dgm:prSet/>
      <dgm:spPr/>
      <dgm:t>
        <a:bodyPr/>
        <a:lstStyle/>
        <a:p>
          <a:endParaRPr lang="en-US"/>
        </a:p>
      </dgm:t>
    </dgm:pt>
    <dgm:pt modelId="{8FCD4E1C-533D-4B4D-870E-BD37DE83CBE4}" type="sibTrans" cxnId="{720EB18C-D9B4-479C-9930-38C7EDA2EF71}">
      <dgm:prSet/>
      <dgm:spPr/>
      <dgm:t>
        <a:bodyPr/>
        <a:lstStyle/>
        <a:p>
          <a:endParaRPr lang="en-US"/>
        </a:p>
      </dgm:t>
    </dgm:pt>
    <dgm:pt modelId="{3AB592D2-17DE-42C5-8EA4-1A520E168B2A}" type="pres">
      <dgm:prSet presAssocID="{CDA845E4-92C8-431D-8E82-58CD7CC66AA7}" presName="cycle" presStyleCnt="0">
        <dgm:presLayoutVars>
          <dgm:dir/>
          <dgm:resizeHandles val="exact"/>
        </dgm:presLayoutVars>
      </dgm:prSet>
      <dgm:spPr/>
      <dgm:t>
        <a:bodyPr/>
        <a:lstStyle/>
        <a:p>
          <a:endParaRPr lang="en-US"/>
        </a:p>
      </dgm:t>
    </dgm:pt>
    <dgm:pt modelId="{F89D91D2-0D91-44D3-BF66-97B784C2FEB1}" type="pres">
      <dgm:prSet presAssocID="{E3E93554-D3EB-4FCA-9A4E-AC9C3528E2D0}" presName="arrow" presStyleLbl="node1" presStyleIdx="0" presStyleCnt="2">
        <dgm:presLayoutVars>
          <dgm:bulletEnabled val="1"/>
        </dgm:presLayoutVars>
      </dgm:prSet>
      <dgm:spPr/>
      <dgm:t>
        <a:bodyPr/>
        <a:lstStyle/>
        <a:p>
          <a:endParaRPr lang="en-US"/>
        </a:p>
      </dgm:t>
    </dgm:pt>
    <dgm:pt modelId="{43157FBF-76E2-4A78-8585-FDCCBE534348}" type="pres">
      <dgm:prSet presAssocID="{37749BC0-24A3-455B-B192-2B21E6224624}" presName="arrow" presStyleLbl="node1" presStyleIdx="1" presStyleCnt="2">
        <dgm:presLayoutVars>
          <dgm:bulletEnabled val="1"/>
        </dgm:presLayoutVars>
      </dgm:prSet>
      <dgm:spPr/>
      <dgm:t>
        <a:bodyPr/>
        <a:lstStyle/>
        <a:p>
          <a:endParaRPr lang="en-US"/>
        </a:p>
      </dgm:t>
    </dgm:pt>
  </dgm:ptLst>
  <dgm:cxnLst>
    <dgm:cxn modelId="{720EB18C-D9B4-479C-9930-38C7EDA2EF71}" srcId="{CDA845E4-92C8-431D-8E82-58CD7CC66AA7}" destId="{37749BC0-24A3-455B-B192-2B21E6224624}" srcOrd="1" destOrd="0" parTransId="{3961AC3E-ADB7-4DA8-BDCC-1ED378BFD552}" sibTransId="{8FCD4E1C-533D-4B4D-870E-BD37DE83CBE4}"/>
    <dgm:cxn modelId="{3C3AAFFF-9275-480D-93DE-C0B5972FC635}" type="presOf" srcId="{E3E93554-D3EB-4FCA-9A4E-AC9C3528E2D0}" destId="{F89D91D2-0D91-44D3-BF66-97B784C2FEB1}" srcOrd="0" destOrd="0" presId="urn:microsoft.com/office/officeart/2005/8/layout/arrow1"/>
    <dgm:cxn modelId="{CA6BB704-AB0E-41E3-A180-89BB7103C848}" type="presOf" srcId="{37749BC0-24A3-455B-B192-2B21E6224624}" destId="{43157FBF-76E2-4A78-8585-FDCCBE534348}" srcOrd="0" destOrd="0" presId="urn:microsoft.com/office/officeart/2005/8/layout/arrow1"/>
    <dgm:cxn modelId="{6DB64639-2CBB-4A9A-8CEA-107F518C145F}" srcId="{CDA845E4-92C8-431D-8E82-58CD7CC66AA7}" destId="{E3E93554-D3EB-4FCA-9A4E-AC9C3528E2D0}" srcOrd="0" destOrd="0" parTransId="{EC266FF0-E1E5-4918-A8E9-DAF5F263DA55}" sibTransId="{91311751-5FB8-466C-B32D-51A34F1A1AFE}"/>
    <dgm:cxn modelId="{4BD89364-EE65-47CD-839E-EECA1A428249}" type="presOf" srcId="{CDA845E4-92C8-431D-8E82-58CD7CC66AA7}" destId="{3AB592D2-17DE-42C5-8EA4-1A520E168B2A}" srcOrd="0" destOrd="0" presId="urn:microsoft.com/office/officeart/2005/8/layout/arrow1"/>
    <dgm:cxn modelId="{6A064FB7-3A25-4DBD-8EAC-F5440918EBAA}" type="presParOf" srcId="{3AB592D2-17DE-42C5-8EA4-1A520E168B2A}" destId="{F89D91D2-0D91-44D3-BF66-97B784C2FEB1}" srcOrd="0" destOrd="0" presId="urn:microsoft.com/office/officeart/2005/8/layout/arrow1"/>
    <dgm:cxn modelId="{5062C55B-AFF0-477C-AA63-D3F4F5003B5D}" type="presParOf" srcId="{3AB592D2-17DE-42C5-8EA4-1A520E168B2A}" destId="{43157FBF-76E2-4A78-8585-FDCCBE534348}" srcOrd="1" destOrd="0" presId="urn:microsoft.com/office/officeart/2005/8/layout/arrow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6224758-F889-4BCB-8EF9-0EFCB46EF3C7}" type="doc">
      <dgm:prSet loTypeId="urn:microsoft.com/office/officeart/2005/8/layout/hProcess9" loCatId="process" qsTypeId="urn:microsoft.com/office/officeart/2005/8/quickstyle/simple2" qsCatId="simple" csTypeId="urn:microsoft.com/office/officeart/2005/8/colors/colorful1" csCatId="colorful" phldr="1"/>
      <dgm:spPr/>
    </dgm:pt>
    <dgm:pt modelId="{EA626D4F-02CC-4FEE-9968-7C93BC8B335B}">
      <dgm:prSet phldrT="[Text]"/>
      <dgm:spPr/>
      <dgm:t>
        <a:bodyPr/>
        <a:lstStyle/>
        <a:p>
          <a:r>
            <a:rPr lang="en-US" dirty="0" smtClean="0"/>
            <a:t>Find all databases</a:t>
          </a:r>
          <a:endParaRPr lang="en-US" dirty="0"/>
        </a:p>
      </dgm:t>
    </dgm:pt>
    <dgm:pt modelId="{B48587C2-AD12-4201-B3FB-4B4744AE7BC9}" type="parTrans" cxnId="{B8588543-AEB0-4F7E-AEB8-A660820163D5}">
      <dgm:prSet/>
      <dgm:spPr/>
      <dgm:t>
        <a:bodyPr/>
        <a:lstStyle/>
        <a:p>
          <a:endParaRPr lang="en-US"/>
        </a:p>
      </dgm:t>
    </dgm:pt>
    <dgm:pt modelId="{05F847CD-0F52-4316-991B-C81A74A61812}" type="sibTrans" cxnId="{B8588543-AEB0-4F7E-AEB8-A660820163D5}">
      <dgm:prSet/>
      <dgm:spPr/>
      <dgm:t>
        <a:bodyPr/>
        <a:lstStyle/>
        <a:p>
          <a:endParaRPr lang="en-US"/>
        </a:p>
      </dgm:t>
    </dgm:pt>
    <dgm:pt modelId="{2170BA91-5EA6-458F-A752-9F9DE42DB189}">
      <dgm:prSet phldrT="[Text]"/>
      <dgm:spPr/>
      <dgm:t>
        <a:bodyPr/>
        <a:lstStyle/>
        <a:p>
          <a:r>
            <a:rPr lang="en-US" dirty="0" smtClean="0"/>
            <a:t>Focus on the most important</a:t>
          </a:r>
          <a:endParaRPr lang="en-US" dirty="0"/>
        </a:p>
      </dgm:t>
    </dgm:pt>
    <dgm:pt modelId="{2A082DA6-EF23-46B8-A078-E91940AB7EBB}" type="parTrans" cxnId="{D65CC074-92E6-4134-BE7C-CF7FEE23E5AD}">
      <dgm:prSet/>
      <dgm:spPr/>
      <dgm:t>
        <a:bodyPr/>
        <a:lstStyle/>
        <a:p>
          <a:endParaRPr lang="en-US"/>
        </a:p>
      </dgm:t>
    </dgm:pt>
    <dgm:pt modelId="{DBFB9930-705B-4970-8160-FA7789AD54E4}" type="sibTrans" cxnId="{D65CC074-92E6-4134-BE7C-CF7FEE23E5AD}">
      <dgm:prSet/>
      <dgm:spPr/>
      <dgm:t>
        <a:bodyPr/>
        <a:lstStyle/>
        <a:p>
          <a:endParaRPr lang="en-US"/>
        </a:p>
      </dgm:t>
    </dgm:pt>
    <dgm:pt modelId="{30714D66-9912-4C35-B59F-24ED1C4F343B}">
      <dgm:prSet phldrT="[Text]"/>
      <dgm:spPr/>
      <dgm:t>
        <a:bodyPr/>
        <a:lstStyle/>
        <a:p>
          <a:r>
            <a:rPr lang="en-US" dirty="0" smtClean="0"/>
            <a:t>Take Control</a:t>
          </a:r>
          <a:endParaRPr lang="en-US" dirty="0"/>
        </a:p>
      </dgm:t>
    </dgm:pt>
    <dgm:pt modelId="{95E027D0-19EB-4761-A9BA-656EA3AF88F1}" type="parTrans" cxnId="{C7572AA3-D625-492F-8F57-DBBCEE4BCAB3}">
      <dgm:prSet/>
      <dgm:spPr/>
      <dgm:t>
        <a:bodyPr/>
        <a:lstStyle/>
        <a:p>
          <a:endParaRPr lang="en-US"/>
        </a:p>
      </dgm:t>
    </dgm:pt>
    <dgm:pt modelId="{059032BB-F69D-4A77-B1BF-887035657B77}" type="sibTrans" cxnId="{C7572AA3-D625-492F-8F57-DBBCEE4BCAB3}">
      <dgm:prSet/>
      <dgm:spPr/>
      <dgm:t>
        <a:bodyPr/>
        <a:lstStyle/>
        <a:p>
          <a:endParaRPr lang="en-US"/>
        </a:p>
      </dgm:t>
    </dgm:pt>
    <dgm:pt modelId="{8C9776A1-54B1-41AB-A0FA-FC284EE077A7}">
      <dgm:prSet phldrT="[Text]"/>
      <dgm:spPr/>
      <dgm:t>
        <a:bodyPr/>
        <a:lstStyle/>
        <a:p>
          <a:r>
            <a:rPr lang="en-US" dirty="0" smtClean="0"/>
            <a:t>Evaluate Options</a:t>
          </a:r>
          <a:endParaRPr lang="en-US" dirty="0"/>
        </a:p>
      </dgm:t>
    </dgm:pt>
    <dgm:pt modelId="{7C823E0D-906C-46E0-B1E6-90A3F94BD60B}" type="parTrans" cxnId="{0E53EFE0-C305-43A2-B446-D8CF25FA9A28}">
      <dgm:prSet/>
      <dgm:spPr/>
      <dgm:t>
        <a:bodyPr/>
        <a:lstStyle/>
        <a:p>
          <a:endParaRPr lang="en-US"/>
        </a:p>
      </dgm:t>
    </dgm:pt>
    <dgm:pt modelId="{A9110F34-E5BB-4E10-9808-DF893CF780E3}" type="sibTrans" cxnId="{0E53EFE0-C305-43A2-B446-D8CF25FA9A28}">
      <dgm:prSet/>
      <dgm:spPr/>
      <dgm:t>
        <a:bodyPr/>
        <a:lstStyle/>
        <a:p>
          <a:endParaRPr lang="en-US"/>
        </a:p>
      </dgm:t>
    </dgm:pt>
    <dgm:pt modelId="{BCAA8655-1D4C-4AA5-A7E2-D0D6E969AE44}" type="pres">
      <dgm:prSet presAssocID="{56224758-F889-4BCB-8EF9-0EFCB46EF3C7}" presName="CompostProcess" presStyleCnt="0">
        <dgm:presLayoutVars>
          <dgm:dir/>
          <dgm:resizeHandles val="exact"/>
        </dgm:presLayoutVars>
      </dgm:prSet>
      <dgm:spPr/>
    </dgm:pt>
    <dgm:pt modelId="{A6325CE8-9436-4749-A88B-DEE746875CC6}" type="pres">
      <dgm:prSet presAssocID="{56224758-F889-4BCB-8EF9-0EFCB46EF3C7}" presName="arrow" presStyleLbl="bgShp" presStyleIdx="0" presStyleCnt="1"/>
      <dgm:spPr/>
    </dgm:pt>
    <dgm:pt modelId="{24DEDE68-E409-437D-9D9C-61559C347C10}" type="pres">
      <dgm:prSet presAssocID="{56224758-F889-4BCB-8EF9-0EFCB46EF3C7}" presName="linearProcess" presStyleCnt="0"/>
      <dgm:spPr/>
    </dgm:pt>
    <dgm:pt modelId="{6017BD98-1103-4918-A2A9-42C0231C3721}" type="pres">
      <dgm:prSet presAssocID="{EA626D4F-02CC-4FEE-9968-7C93BC8B335B}" presName="textNode" presStyleLbl="node1" presStyleIdx="0" presStyleCnt="4">
        <dgm:presLayoutVars>
          <dgm:bulletEnabled val="1"/>
        </dgm:presLayoutVars>
      </dgm:prSet>
      <dgm:spPr/>
      <dgm:t>
        <a:bodyPr/>
        <a:lstStyle/>
        <a:p>
          <a:endParaRPr lang="en-US"/>
        </a:p>
      </dgm:t>
    </dgm:pt>
    <dgm:pt modelId="{C0FA4FFB-8542-4A28-A643-85394A0792C9}" type="pres">
      <dgm:prSet presAssocID="{05F847CD-0F52-4316-991B-C81A74A61812}" presName="sibTrans" presStyleCnt="0"/>
      <dgm:spPr/>
    </dgm:pt>
    <dgm:pt modelId="{5C069660-4D0B-44FA-AF26-1CCDF7AF0723}" type="pres">
      <dgm:prSet presAssocID="{2170BA91-5EA6-458F-A752-9F9DE42DB189}" presName="textNode" presStyleLbl="node1" presStyleIdx="1" presStyleCnt="4">
        <dgm:presLayoutVars>
          <dgm:bulletEnabled val="1"/>
        </dgm:presLayoutVars>
      </dgm:prSet>
      <dgm:spPr/>
      <dgm:t>
        <a:bodyPr/>
        <a:lstStyle/>
        <a:p>
          <a:endParaRPr lang="en-US"/>
        </a:p>
      </dgm:t>
    </dgm:pt>
    <dgm:pt modelId="{66663D48-2E73-4966-8D38-E2D37ADF4B26}" type="pres">
      <dgm:prSet presAssocID="{DBFB9930-705B-4970-8160-FA7789AD54E4}" presName="sibTrans" presStyleCnt="0"/>
      <dgm:spPr/>
    </dgm:pt>
    <dgm:pt modelId="{73A3C151-E522-47F7-BDC8-C96269AEEA2B}" type="pres">
      <dgm:prSet presAssocID="{8C9776A1-54B1-41AB-A0FA-FC284EE077A7}" presName="textNode" presStyleLbl="node1" presStyleIdx="2" presStyleCnt="4">
        <dgm:presLayoutVars>
          <dgm:bulletEnabled val="1"/>
        </dgm:presLayoutVars>
      </dgm:prSet>
      <dgm:spPr/>
      <dgm:t>
        <a:bodyPr/>
        <a:lstStyle/>
        <a:p>
          <a:endParaRPr lang="en-US"/>
        </a:p>
      </dgm:t>
    </dgm:pt>
    <dgm:pt modelId="{1B23D888-581A-42AE-A4EE-B156DBD5D506}" type="pres">
      <dgm:prSet presAssocID="{A9110F34-E5BB-4E10-9808-DF893CF780E3}" presName="sibTrans" presStyleCnt="0"/>
      <dgm:spPr/>
    </dgm:pt>
    <dgm:pt modelId="{C89CE214-5925-4A14-A5ED-FE432062BA7A}" type="pres">
      <dgm:prSet presAssocID="{30714D66-9912-4C35-B59F-24ED1C4F343B}" presName="textNode" presStyleLbl="node1" presStyleIdx="3" presStyleCnt="4">
        <dgm:presLayoutVars>
          <dgm:bulletEnabled val="1"/>
        </dgm:presLayoutVars>
      </dgm:prSet>
      <dgm:spPr/>
      <dgm:t>
        <a:bodyPr/>
        <a:lstStyle/>
        <a:p>
          <a:endParaRPr lang="en-US"/>
        </a:p>
      </dgm:t>
    </dgm:pt>
  </dgm:ptLst>
  <dgm:cxnLst>
    <dgm:cxn modelId="{81C985C7-5021-4EE5-8440-0D6D34BA3F57}" type="presOf" srcId="{56224758-F889-4BCB-8EF9-0EFCB46EF3C7}" destId="{BCAA8655-1D4C-4AA5-A7E2-D0D6E969AE44}" srcOrd="0" destOrd="0" presId="urn:microsoft.com/office/officeart/2005/8/layout/hProcess9"/>
    <dgm:cxn modelId="{0E53EFE0-C305-43A2-B446-D8CF25FA9A28}" srcId="{56224758-F889-4BCB-8EF9-0EFCB46EF3C7}" destId="{8C9776A1-54B1-41AB-A0FA-FC284EE077A7}" srcOrd="2" destOrd="0" parTransId="{7C823E0D-906C-46E0-B1E6-90A3F94BD60B}" sibTransId="{A9110F34-E5BB-4E10-9808-DF893CF780E3}"/>
    <dgm:cxn modelId="{AAF1A65E-1CBF-4848-8CE8-C430DE82C087}" type="presOf" srcId="{EA626D4F-02CC-4FEE-9968-7C93BC8B335B}" destId="{6017BD98-1103-4918-A2A9-42C0231C3721}" srcOrd="0" destOrd="0" presId="urn:microsoft.com/office/officeart/2005/8/layout/hProcess9"/>
    <dgm:cxn modelId="{FE1D5D32-B490-4769-B897-84C2E1C7E234}" type="presOf" srcId="{2170BA91-5EA6-458F-A752-9F9DE42DB189}" destId="{5C069660-4D0B-44FA-AF26-1CCDF7AF0723}" srcOrd="0" destOrd="0" presId="urn:microsoft.com/office/officeart/2005/8/layout/hProcess9"/>
    <dgm:cxn modelId="{B8588543-AEB0-4F7E-AEB8-A660820163D5}" srcId="{56224758-F889-4BCB-8EF9-0EFCB46EF3C7}" destId="{EA626D4F-02CC-4FEE-9968-7C93BC8B335B}" srcOrd="0" destOrd="0" parTransId="{B48587C2-AD12-4201-B3FB-4B4744AE7BC9}" sibTransId="{05F847CD-0F52-4316-991B-C81A74A61812}"/>
    <dgm:cxn modelId="{1230BBAF-93ED-4B2B-9301-D630BAACEF19}" type="presOf" srcId="{30714D66-9912-4C35-B59F-24ED1C4F343B}" destId="{C89CE214-5925-4A14-A5ED-FE432062BA7A}" srcOrd="0" destOrd="0" presId="urn:microsoft.com/office/officeart/2005/8/layout/hProcess9"/>
    <dgm:cxn modelId="{D65CC074-92E6-4134-BE7C-CF7FEE23E5AD}" srcId="{56224758-F889-4BCB-8EF9-0EFCB46EF3C7}" destId="{2170BA91-5EA6-458F-A752-9F9DE42DB189}" srcOrd="1" destOrd="0" parTransId="{2A082DA6-EF23-46B8-A078-E91940AB7EBB}" sibTransId="{DBFB9930-705B-4970-8160-FA7789AD54E4}"/>
    <dgm:cxn modelId="{9E2638DD-BEC4-4109-A376-D1B1FB449F50}" type="presOf" srcId="{8C9776A1-54B1-41AB-A0FA-FC284EE077A7}" destId="{73A3C151-E522-47F7-BDC8-C96269AEEA2B}" srcOrd="0" destOrd="0" presId="urn:microsoft.com/office/officeart/2005/8/layout/hProcess9"/>
    <dgm:cxn modelId="{C7572AA3-D625-492F-8F57-DBBCEE4BCAB3}" srcId="{56224758-F889-4BCB-8EF9-0EFCB46EF3C7}" destId="{30714D66-9912-4C35-B59F-24ED1C4F343B}" srcOrd="3" destOrd="0" parTransId="{95E027D0-19EB-4761-A9BA-656EA3AF88F1}" sibTransId="{059032BB-F69D-4A77-B1BF-887035657B77}"/>
    <dgm:cxn modelId="{BADCBD51-357C-4947-8BCE-22499E5037FB}" type="presParOf" srcId="{BCAA8655-1D4C-4AA5-A7E2-D0D6E969AE44}" destId="{A6325CE8-9436-4749-A88B-DEE746875CC6}" srcOrd="0" destOrd="0" presId="urn:microsoft.com/office/officeart/2005/8/layout/hProcess9"/>
    <dgm:cxn modelId="{EC09117E-C88F-4F08-869F-61030581AEFB}" type="presParOf" srcId="{BCAA8655-1D4C-4AA5-A7E2-D0D6E969AE44}" destId="{24DEDE68-E409-437D-9D9C-61559C347C10}" srcOrd="1" destOrd="0" presId="urn:microsoft.com/office/officeart/2005/8/layout/hProcess9"/>
    <dgm:cxn modelId="{232311EF-2AC1-48EC-87F4-D5D4C7955203}" type="presParOf" srcId="{24DEDE68-E409-437D-9D9C-61559C347C10}" destId="{6017BD98-1103-4918-A2A9-42C0231C3721}" srcOrd="0" destOrd="0" presId="urn:microsoft.com/office/officeart/2005/8/layout/hProcess9"/>
    <dgm:cxn modelId="{38C6A8B8-DEC0-4B28-87F8-3D87C0168FDC}" type="presParOf" srcId="{24DEDE68-E409-437D-9D9C-61559C347C10}" destId="{C0FA4FFB-8542-4A28-A643-85394A0792C9}" srcOrd="1" destOrd="0" presId="urn:microsoft.com/office/officeart/2005/8/layout/hProcess9"/>
    <dgm:cxn modelId="{FBD6BF40-2B5D-4DBD-8646-32D9446039D1}" type="presParOf" srcId="{24DEDE68-E409-437D-9D9C-61559C347C10}" destId="{5C069660-4D0B-44FA-AF26-1CCDF7AF0723}" srcOrd="2" destOrd="0" presId="urn:microsoft.com/office/officeart/2005/8/layout/hProcess9"/>
    <dgm:cxn modelId="{3300507D-E6A9-4D5D-8260-B1BA746E25AD}" type="presParOf" srcId="{24DEDE68-E409-437D-9D9C-61559C347C10}" destId="{66663D48-2E73-4966-8D38-E2D37ADF4B26}" srcOrd="3" destOrd="0" presId="urn:microsoft.com/office/officeart/2005/8/layout/hProcess9"/>
    <dgm:cxn modelId="{ACC62E58-B308-40EC-B427-E577EC38F35C}" type="presParOf" srcId="{24DEDE68-E409-437D-9D9C-61559C347C10}" destId="{73A3C151-E522-47F7-BDC8-C96269AEEA2B}" srcOrd="4" destOrd="0" presId="urn:microsoft.com/office/officeart/2005/8/layout/hProcess9"/>
    <dgm:cxn modelId="{441E4D5D-D5DE-4B0F-87E9-8136945BD16E}" type="presParOf" srcId="{24DEDE68-E409-437D-9D9C-61559C347C10}" destId="{1B23D888-581A-42AE-A4EE-B156DBD5D506}" srcOrd="5" destOrd="0" presId="urn:microsoft.com/office/officeart/2005/8/layout/hProcess9"/>
    <dgm:cxn modelId="{7A3867DF-049A-4C7E-8AA2-8EB5D51706D4}" type="presParOf" srcId="{24DEDE68-E409-437D-9D9C-61559C347C10}" destId="{C89CE214-5925-4A14-A5ED-FE432062BA7A}"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6224758-F889-4BCB-8EF9-0EFCB46EF3C7}" type="doc">
      <dgm:prSet loTypeId="urn:microsoft.com/office/officeart/2005/8/layout/hProcess9" loCatId="process" qsTypeId="urn:microsoft.com/office/officeart/2005/8/quickstyle/simple2" qsCatId="simple" csTypeId="urn:microsoft.com/office/officeart/2005/8/colors/colorful1" csCatId="colorful" phldr="1"/>
      <dgm:spPr/>
    </dgm:pt>
    <dgm:pt modelId="{EA626D4F-02CC-4FEE-9968-7C93BC8B335B}">
      <dgm:prSet phldrT="[Text]"/>
      <dgm:spPr/>
      <dgm:t>
        <a:bodyPr/>
        <a:lstStyle/>
        <a:p>
          <a:r>
            <a:rPr lang="en-US" dirty="0" smtClean="0"/>
            <a:t>Find all databases</a:t>
          </a:r>
          <a:endParaRPr lang="en-US" dirty="0"/>
        </a:p>
      </dgm:t>
    </dgm:pt>
    <dgm:pt modelId="{B48587C2-AD12-4201-B3FB-4B4744AE7BC9}" type="parTrans" cxnId="{B8588543-AEB0-4F7E-AEB8-A660820163D5}">
      <dgm:prSet/>
      <dgm:spPr/>
      <dgm:t>
        <a:bodyPr/>
        <a:lstStyle/>
        <a:p>
          <a:endParaRPr lang="en-US"/>
        </a:p>
      </dgm:t>
    </dgm:pt>
    <dgm:pt modelId="{05F847CD-0F52-4316-991B-C81A74A61812}" type="sibTrans" cxnId="{B8588543-AEB0-4F7E-AEB8-A660820163D5}">
      <dgm:prSet/>
      <dgm:spPr/>
      <dgm:t>
        <a:bodyPr/>
        <a:lstStyle/>
        <a:p>
          <a:endParaRPr lang="en-US"/>
        </a:p>
      </dgm:t>
    </dgm:pt>
    <dgm:pt modelId="{2170BA91-5EA6-458F-A752-9F9DE42DB189}">
      <dgm:prSet phldrT="[Text]"/>
      <dgm:spPr/>
      <dgm:t>
        <a:bodyPr/>
        <a:lstStyle/>
        <a:p>
          <a:r>
            <a:rPr lang="en-US" dirty="0" smtClean="0"/>
            <a:t>Focus on the most important</a:t>
          </a:r>
          <a:endParaRPr lang="en-US" dirty="0"/>
        </a:p>
      </dgm:t>
    </dgm:pt>
    <dgm:pt modelId="{2A082DA6-EF23-46B8-A078-E91940AB7EBB}" type="parTrans" cxnId="{D65CC074-92E6-4134-BE7C-CF7FEE23E5AD}">
      <dgm:prSet/>
      <dgm:spPr/>
      <dgm:t>
        <a:bodyPr/>
        <a:lstStyle/>
        <a:p>
          <a:endParaRPr lang="en-US"/>
        </a:p>
      </dgm:t>
    </dgm:pt>
    <dgm:pt modelId="{DBFB9930-705B-4970-8160-FA7789AD54E4}" type="sibTrans" cxnId="{D65CC074-92E6-4134-BE7C-CF7FEE23E5AD}">
      <dgm:prSet/>
      <dgm:spPr/>
      <dgm:t>
        <a:bodyPr/>
        <a:lstStyle/>
        <a:p>
          <a:endParaRPr lang="en-US"/>
        </a:p>
      </dgm:t>
    </dgm:pt>
    <dgm:pt modelId="{30714D66-9912-4C35-B59F-24ED1C4F343B}">
      <dgm:prSet phldrT="[Text]"/>
      <dgm:spPr/>
      <dgm:t>
        <a:bodyPr/>
        <a:lstStyle/>
        <a:p>
          <a:r>
            <a:rPr lang="en-US" dirty="0" smtClean="0"/>
            <a:t>Take Control</a:t>
          </a:r>
          <a:endParaRPr lang="en-US" dirty="0"/>
        </a:p>
      </dgm:t>
    </dgm:pt>
    <dgm:pt modelId="{95E027D0-19EB-4761-A9BA-656EA3AF88F1}" type="parTrans" cxnId="{C7572AA3-D625-492F-8F57-DBBCEE4BCAB3}">
      <dgm:prSet/>
      <dgm:spPr/>
      <dgm:t>
        <a:bodyPr/>
        <a:lstStyle/>
        <a:p>
          <a:endParaRPr lang="en-US"/>
        </a:p>
      </dgm:t>
    </dgm:pt>
    <dgm:pt modelId="{059032BB-F69D-4A77-B1BF-887035657B77}" type="sibTrans" cxnId="{C7572AA3-D625-492F-8F57-DBBCEE4BCAB3}">
      <dgm:prSet/>
      <dgm:spPr/>
      <dgm:t>
        <a:bodyPr/>
        <a:lstStyle/>
        <a:p>
          <a:endParaRPr lang="en-US"/>
        </a:p>
      </dgm:t>
    </dgm:pt>
    <dgm:pt modelId="{8C9776A1-54B1-41AB-A0FA-FC284EE077A7}">
      <dgm:prSet phldrT="[Text]"/>
      <dgm:spPr/>
      <dgm:t>
        <a:bodyPr/>
        <a:lstStyle/>
        <a:p>
          <a:r>
            <a:rPr lang="en-US" dirty="0" smtClean="0"/>
            <a:t>Evaluate Options</a:t>
          </a:r>
          <a:endParaRPr lang="en-US" dirty="0"/>
        </a:p>
      </dgm:t>
    </dgm:pt>
    <dgm:pt modelId="{7C823E0D-906C-46E0-B1E6-90A3F94BD60B}" type="parTrans" cxnId="{0E53EFE0-C305-43A2-B446-D8CF25FA9A28}">
      <dgm:prSet/>
      <dgm:spPr/>
      <dgm:t>
        <a:bodyPr/>
        <a:lstStyle/>
        <a:p>
          <a:endParaRPr lang="en-US"/>
        </a:p>
      </dgm:t>
    </dgm:pt>
    <dgm:pt modelId="{A9110F34-E5BB-4E10-9808-DF893CF780E3}" type="sibTrans" cxnId="{0E53EFE0-C305-43A2-B446-D8CF25FA9A28}">
      <dgm:prSet/>
      <dgm:spPr/>
      <dgm:t>
        <a:bodyPr/>
        <a:lstStyle/>
        <a:p>
          <a:endParaRPr lang="en-US"/>
        </a:p>
      </dgm:t>
    </dgm:pt>
    <dgm:pt modelId="{BCAA8655-1D4C-4AA5-A7E2-D0D6E969AE44}" type="pres">
      <dgm:prSet presAssocID="{56224758-F889-4BCB-8EF9-0EFCB46EF3C7}" presName="CompostProcess" presStyleCnt="0">
        <dgm:presLayoutVars>
          <dgm:dir/>
          <dgm:resizeHandles val="exact"/>
        </dgm:presLayoutVars>
      </dgm:prSet>
      <dgm:spPr/>
    </dgm:pt>
    <dgm:pt modelId="{A6325CE8-9436-4749-A88B-DEE746875CC6}" type="pres">
      <dgm:prSet presAssocID="{56224758-F889-4BCB-8EF9-0EFCB46EF3C7}" presName="arrow" presStyleLbl="bgShp" presStyleIdx="0" presStyleCnt="1"/>
      <dgm:spPr/>
    </dgm:pt>
    <dgm:pt modelId="{24DEDE68-E409-437D-9D9C-61559C347C10}" type="pres">
      <dgm:prSet presAssocID="{56224758-F889-4BCB-8EF9-0EFCB46EF3C7}" presName="linearProcess" presStyleCnt="0"/>
      <dgm:spPr/>
    </dgm:pt>
    <dgm:pt modelId="{6017BD98-1103-4918-A2A9-42C0231C3721}" type="pres">
      <dgm:prSet presAssocID="{EA626D4F-02CC-4FEE-9968-7C93BC8B335B}" presName="textNode" presStyleLbl="node1" presStyleIdx="0" presStyleCnt="4">
        <dgm:presLayoutVars>
          <dgm:bulletEnabled val="1"/>
        </dgm:presLayoutVars>
      </dgm:prSet>
      <dgm:spPr/>
      <dgm:t>
        <a:bodyPr/>
        <a:lstStyle/>
        <a:p>
          <a:endParaRPr lang="en-US"/>
        </a:p>
      </dgm:t>
    </dgm:pt>
    <dgm:pt modelId="{C0FA4FFB-8542-4A28-A643-85394A0792C9}" type="pres">
      <dgm:prSet presAssocID="{05F847CD-0F52-4316-991B-C81A74A61812}" presName="sibTrans" presStyleCnt="0"/>
      <dgm:spPr/>
    </dgm:pt>
    <dgm:pt modelId="{5C069660-4D0B-44FA-AF26-1CCDF7AF0723}" type="pres">
      <dgm:prSet presAssocID="{2170BA91-5EA6-458F-A752-9F9DE42DB189}" presName="textNode" presStyleLbl="node1" presStyleIdx="1" presStyleCnt="4">
        <dgm:presLayoutVars>
          <dgm:bulletEnabled val="1"/>
        </dgm:presLayoutVars>
      </dgm:prSet>
      <dgm:spPr/>
      <dgm:t>
        <a:bodyPr/>
        <a:lstStyle/>
        <a:p>
          <a:endParaRPr lang="en-US"/>
        </a:p>
      </dgm:t>
    </dgm:pt>
    <dgm:pt modelId="{66663D48-2E73-4966-8D38-E2D37ADF4B26}" type="pres">
      <dgm:prSet presAssocID="{DBFB9930-705B-4970-8160-FA7789AD54E4}" presName="sibTrans" presStyleCnt="0"/>
      <dgm:spPr/>
    </dgm:pt>
    <dgm:pt modelId="{73A3C151-E522-47F7-BDC8-C96269AEEA2B}" type="pres">
      <dgm:prSet presAssocID="{8C9776A1-54B1-41AB-A0FA-FC284EE077A7}" presName="textNode" presStyleLbl="node1" presStyleIdx="2" presStyleCnt="4">
        <dgm:presLayoutVars>
          <dgm:bulletEnabled val="1"/>
        </dgm:presLayoutVars>
      </dgm:prSet>
      <dgm:spPr/>
      <dgm:t>
        <a:bodyPr/>
        <a:lstStyle/>
        <a:p>
          <a:endParaRPr lang="en-US"/>
        </a:p>
      </dgm:t>
    </dgm:pt>
    <dgm:pt modelId="{1B23D888-581A-42AE-A4EE-B156DBD5D506}" type="pres">
      <dgm:prSet presAssocID="{A9110F34-E5BB-4E10-9808-DF893CF780E3}" presName="sibTrans" presStyleCnt="0"/>
      <dgm:spPr/>
    </dgm:pt>
    <dgm:pt modelId="{C89CE214-5925-4A14-A5ED-FE432062BA7A}" type="pres">
      <dgm:prSet presAssocID="{30714D66-9912-4C35-B59F-24ED1C4F343B}" presName="textNode" presStyleLbl="node1" presStyleIdx="3" presStyleCnt="4">
        <dgm:presLayoutVars>
          <dgm:bulletEnabled val="1"/>
        </dgm:presLayoutVars>
      </dgm:prSet>
      <dgm:spPr/>
      <dgm:t>
        <a:bodyPr/>
        <a:lstStyle/>
        <a:p>
          <a:endParaRPr lang="en-US"/>
        </a:p>
      </dgm:t>
    </dgm:pt>
  </dgm:ptLst>
  <dgm:cxnLst>
    <dgm:cxn modelId="{B8588543-AEB0-4F7E-AEB8-A660820163D5}" srcId="{56224758-F889-4BCB-8EF9-0EFCB46EF3C7}" destId="{EA626D4F-02CC-4FEE-9968-7C93BC8B335B}" srcOrd="0" destOrd="0" parTransId="{B48587C2-AD12-4201-B3FB-4B4744AE7BC9}" sibTransId="{05F847CD-0F52-4316-991B-C81A74A61812}"/>
    <dgm:cxn modelId="{DB1BA7C1-00E2-4770-B6F3-3CF3D84D784B}" type="presOf" srcId="{8C9776A1-54B1-41AB-A0FA-FC284EE077A7}" destId="{73A3C151-E522-47F7-BDC8-C96269AEEA2B}" srcOrd="0" destOrd="0" presId="urn:microsoft.com/office/officeart/2005/8/layout/hProcess9"/>
    <dgm:cxn modelId="{1EB55664-A4FA-4DCD-9424-C0CA20717179}" type="presOf" srcId="{30714D66-9912-4C35-B59F-24ED1C4F343B}" destId="{C89CE214-5925-4A14-A5ED-FE432062BA7A}" srcOrd="0" destOrd="0" presId="urn:microsoft.com/office/officeart/2005/8/layout/hProcess9"/>
    <dgm:cxn modelId="{E943A0A1-F9AF-40F2-9C50-B8BE02B43B0F}" type="presOf" srcId="{2170BA91-5EA6-458F-A752-9F9DE42DB189}" destId="{5C069660-4D0B-44FA-AF26-1CCDF7AF0723}" srcOrd="0" destOrd="0" presId="urn:microsoft.com/office/officeart/2005/8/layout/hProcess9"/>
    <dgm:cxn modelId="{590A9080-A3FA-4792-9B23-86E5F476ACDB}" type="presOf" srcId="{56224758-F889-4BCB-8EF9-0EFCB46EF3C7}" destId="{BCAA8655-1D4C-4AA5-A7E2-D0D6E969AE44}" srcOrd="0" destOrd="0" presId="urn:microsoft.com/office/officeart/2005/8/layout/hProcess9"/>
    <dgm:cxn modelId="{C7572AA3-D625-492F-8F57-DBBCEE4BCAB3}" srcId="{56224758-F889-4BCB-8EF9-0EFCB46EF3C7}" destId="{30714D66-9912-4C35-B59F-24ED1C4F343B}" srcOrd="3" destOrd="0" parTransId="{95E027D0-19EB-4761-A9BA-656EA3AF88F1}" sibTransId="{059032BB-F69D-4A77-B1BF-887035657B77}"/>
    <dgm:cxn modelId="{0E53EFE0-C305-43A2-B446-D8CF25FA9A28}" srcId="{56224758-F889-4BCB-8EF9-0EFCB46EF3C7}" destId="{8C9776A1-54B1-41AB-A0FA-FC284EE077A7}" srcOrd="2" destOrd="0" parTransId="{7C823E0D-906C-46E0-B1E6-90A3F94BD60B}" sibTransId="{A9110F34-E5BB-4E10-9808-DF893CF780E3}"/>
    <dgm:cxn modelId="{D65CC074-92E6-4134-BE7C-CF7FEE23E5AD}" srcId="{56224758-F889-4BCB-8EF9-0EFCB46EF3C7}" destId="{2170BA91-5EA6-458F-A752-9F9DE42DB189}" srcOrd="1" destOrd="0" parTransId="{2A082DA6-EF23-46B8-A078-E91940AB7EBB}" sibTransId="{DBFB9930-705B-4970-8160-FA7789AD54E4}"/>
    <dgm:cxn modelId="{70DC9F45-3173-4CB7-AD47-D5DB167C735A}" type="presOf" srcId="{EA626D4F-02CC-4FEE-9968-7C93BC8B335B}" destId="{6017BD98-1103-4918-A2A9-42C0231C3721}" srcOrd="0" destOrd="0" presId="urn:microsoft.com/office/officeart/2005/8/layout/hProcess9"/>
    <dgm:cxn modelId="{61E72DB6-2D28-458A-BDFF-5EB40373A742}" type="presParOf" srcId="{BCAA8655-1D4C-4AA5-A7E2-D0D6E969AE44}" destId="{A6325CE8-9436-4749-A88B-DEE746875CC6}" srcOrd="0" destOrd="0" presId="urn:microsoft.com/office/officeart/2005/8/layout/hProcess9"/>
    <dgm:cxn modelId="{607D2BC7-8D7C-488E-A232-3635438EE894}" type="presParOf" srcId="{BCAA8655-1D4C-4AA5-A7E2-D0D6E969AE44}" destId="{24DEDE68-E409-437D-9D9C-61559C347C10}" srcOrd="1" destOrd="0" presId="urn:microsoft.com/office/officeart/2005/8/layout/hProcess9"/>
    <dgm:cxn modelId="{CFB2571F-6447-4B85-A00A-0563EECDB5F7}" type="presParOf" srcId="{24DEDE68-E409-437D-9D9C-61559C347C10}" destId="{6017BD98-1103-4918-A2A9-42C0231C3721}" srcOrd="0" destOrd="0" presId="urn:microsoft.com/office/officeart/2005/8/layout/hProcess9"/>
    <dgm:cxn modelId="{7886B918-D49A-4B39-A4D8-01E3584DE7A6}" type="presParOf" srcId="{24DEDE68-E409-437D-9D9C-61559C347C10}" destId="{C0FA4FFB-8542-4A28-A643-85394A0792C9}" srcOrd="1" destOrd="0" presId="urn:microsoft.com/office/officeart/2005/8/layout/hProcess9"/>
    <dgm:cxn modelId="{F998E209-5BEE-4D4B-A663-F6B5FC203A97}" type="presParOf" srcId="{24DEDE68-E409-437D-9D9C-61559C347C10}" destId="{5C069660-4D0B-44FA-AF26-1CCDF7AF0723}" srcOrd="2" destOrd="0" presId="urn:microsoft.com/office/officeart/2005/8/layout/hProcess9"/>
    <dgm:cxn modelId="{A9330E77-C7FA-4C69-8B92-0D6AB4C3C64D}" type="presParOf" srcId="{24DEDE68-E409-437D-9D9C-61559C347C10}" destId="{66663D48-2E73-4966-8D38-E2D37ADF4B26}" srcOrd="3" destOrd="0" presId="urn:microsoft.com/office/officeart/2005/8/layout/hProcess9"/>
    <dgm:cxn modelId="{C335A7CF-75FE-49A0-A239-E59D5126FA33}" type="presParOf" srcId="{24DEDE68-E409-437D-9D9C-61559C347C10}" destId="{73A3C151-E522-47F7-BDC8-C96269AEEA2B}" srcOrd="4" destOrd="0" presId="urn:microsoft.com/office/officeart/2005/8/layout/hProcess9"/>
    <dgm:cxn modelId="{47C73288-C1E1-43F8-B5CF-835668BC15A4}" type="presParOf" srcId="{24DEDE68-E409-437D-9D9C-61559C347C10}" destId="{1B23D888-581A-42AE-A4EE-B156DBD5D506}" srcOrd="5" destOrd="0" presId="urn:microsoft.com/office/officeart/2005/8/layout/hProcess9"/>
    <dgm:cxn modelId="{878998BC-3521-44E7-9593-CEF2E4CA7F92}" type="presParOf" srcId="{24DEDE68-E409-437D-9D9C-61559C347C10}" destId="{C89CE214-5925-4A14-A5ED-FE432062BA7A}" srcOrd="6" destOrd="0" presId="urn:microsoft.com/office/officeart/2005/8/layout/hProcess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7CBCA30-FC96-4BEC-916D-F6D0703F2234}" type="doc">
      <dgm:prSet loTypeId="urn:microsoft.com/office/officeart/2005/8/layout/vList2" loCatId="list" qsTypeId="urn:microsoft.com/office/officeart/2005/8/quickstyle/simple5" qsCatId="simple" csTypeId="urn:microsoft.com/office/officeart/2005/8/colors/colorful1" csCatId="colorful" phldr="1"/>
      <dgm:spPr/>
      <dgm:t>
        <a:bodyPr/>
        <a:lstStyle/>
        <a:p>
          <a:endParaRPr lang="en-US"/>
        </a:p>
      </dgm:t>
    </dgm:pt>
    <dgm:pt modelId="{9DBC5BF4-E682-434B-8836-6643E06A7FA6}">
      <dgm:prSet phldrT="[Text]"/>
      <dgm:spPr/>
      <dgm:t>
        <a:bodyPr/>
        <a:lstStyle/>
        <a:p>
          <a:r>
            <a:rPr lang="en-US" dirty="0" smtClean="0"/>
            <a:t>Keep your organization agile</a:t>
          </a:r>
          <a:endParaRPr lang="en-US" dirty="0"/>
        </a:p>
      </dgm:t>
    </dgm:pt>
    <dgm:pt modelId="{8CEB2116-11AC-4DB1-9E26-40B90C225815}" type="parTrans" cxnId="{409638FC-4AD2-442B-A7D2-A0DD787D6BAD}">
      <dgm:prSet/>
      <dgm:spPr/>
      <dgm:t>
        <a:bodyPr/>
        <a:lstStyle/>
        <a:p>
          <a:endParaRPr lang="en-US"/>
        </a:p>
      </dgm:t>
    </dgm:pt>
    <dgm:pt modelId="{F9259BD2-F957-4275-B0B1-30C7A8F9C17F}" type="sibTrans" cxnId="{409638FC-4AD2-442B-A7D2-A0DD787D6BAD}">
      <dgm:prSet/>
      <dgm:spPr/>
      <dgm:t>
        <a:bodyPr/>
        <a:lstStyle/>
        <a:p>
          <a:endParaRPr lang="en-US"/>
        </a:p>
      </dgm:t>
    </dgm:pt>
    <dgm:pt modelId="{F1FD3F2A-267D-48C4-B7B5-3AA7F5343F0C}">
      <dgm:prSet phldrT="[Text]"/>
      <dgm:spPr/>
      <dgm:t>
        <a:bodyPr/>
        <a:lstStyle/>
        <a:p>
          <a:r>
            <a:rPr lang="en-US" dirty="0" smtClean="0"/>
            <a:t>Keep your data secure</a:t>
          </a:r>
          <a:endParaRPr lang="en-US" dirty="0"/>
        </a:p>
      </dgm:t>
    </dgm:pt>
    <dgm:pt modelId="{EE80A121-8B19-4B85-A4B9-9B128B8FA193}" type="parTrans" cxnId="{44143575-FAD6-4275-A972-D59055CAED5E}">
      <dgm:prSet/>
      <dgm:spPr/>
      <dgm:t>
        <a:bodyPr/>
        <a:lstStyle/>
        <a:p>
          <a:endParaRPr lang="en-US"/>
        </a:p>
      </dgm:t>
    </dgm:pt>
    <dgm:pt modelId="{25A11833-BD71-4D31-8294-8AD332E295DF}" type="sibTrans" cxnId="{44143575-FAD6-4275-A972-D59055CAED5E}">
      <dgm:prSet/>
      <dgm:spPr/>
      <dgm:t>
        <a:bodyPr/>
        <a:lstStyle/>
        <a:p>
          <a:endParaRPr lang="en-US"/>
        </a:p>
      </dgm:t>
    </dgm:pt>
    <dgm:pt modelId="{22365C2C-89AD-40A1-8012-4FAD11B27374}" type="pres">
      <dgm:prSet presAssocID="{97CBCA30-FC96-4BEC-916D-F6D0703F2234}" presName="linear" presStyleCnt="0">
        <dgm:presLayoutVars>
          <dgm:animLvl val="lvl"/>
          <dgm:resizeHandles val="exact"/>
        </dgm:presLayoutVars>
      </dgm:prSet>
      <dgm:spPr/>
      <dgm:t>
        <a:bodyPr/>
        <a:lstStyle/>
        <a:p>
          <a:endParaRPr lang="en-US"/>
        </a:p>
      </dgm:t>
    </dgm:pt>
    <dgm:pt modelId="{E0D66353-7ADC-4260-89C3-3AAB5236D8AA}" type="pres">
      <dgm:prSet presAssocID="{9DBC5BF4-E682-434B-8836-6643E06A7FA6}" presName="parentText" presStyleLbl="node1" presStyleIdx="0" presStyleCnt="2">
        <dgm:presLayoutVars>
          <dgm:chMax val="0"/>
          <dgm:bulletEnabled val="1"/>
        </dgm:presLayoutVars>
      </dgm:prSet>
      <dgm:spPr/>
      <dgm:t>
        <a:bodyPr/>
        <a:lstStyle/>
        <a:p>
          <a:endParaRPr lang="en-US"/>
        </a:p>
      </dgm:t>
    </dgm:pt>
    <dgm:pt modelId="{2A977880-F92B-42C7-B683-4DB2B4254684}" type="pres">
      <dgm:prSet presAssocID="{F9259BD2-F957-4275-B0B1-30C7A8F9C17F}" presName="spacer" presStyleCnt="0"/>
      <dgm:spPr/>
      <dgm:t>
        <a:bodyPr/>
        <a:lstStyle/>
        <a:p>
          <a:endParaRPr lang="en-US"/>
        </a:p>
      </dgm:t>
    </dgm:pt>
    <dgm:pt modelId="{FDE02C52-54D9-412F-B471-A8264222E224}" type="pres">
      <dgm:prSet presAssocID="{F1FD3F2A-267D-48C4-B7B5-3AA7F5343F0C}" presName="parentText" presStyleLbl="node1" presStyleIdx="1" presStyleCnt="2">
        <dgm:presLayoutVars>
          <dgm:chMax val="0"/>
          <dgm:bulletEnabled val="1"/>
        </dgm:presLayoutVars>
      </dgm:prSet>
      <dgm:spPr/>
      <dgm:t>
        <a:bodyPr/>
        <a:lstStyle/>
        <a:p>
          <a:endParaRPr lang="en-US"/>
        </a:p>
      </dgm:t>
    </dgm:pt>
  </dgm:ptLst>
  <dgm:cxnLst>
    <dgm:cxn modelId="{409638FC-4AD2-442B-A7D2-A0DD787D6BAD}" srcId="{97CBCA30-FC96-4BEC-916D-F6D0703F2234}" destId="{9DBC5BF4-E682-434B-8836-6643E06A7FA6}" srcOrd="0" destOrd="0" parTransId="{8CEB2116-11AC-4DB1-9E26-40B90C225815}" sibTransId="{F9259BD2-F957-4275-B0B1-30C7A8F9C17F}"/>
    <dgm:cxn modelId="{A2D8840C-F5BE-42AF-A307-149553315C59}" type="presOf" srcId="{9DBC5BF4-E682-434B-8836-6643E06A7FA6}" destId="{E0D66353-7ADC-4260-89C3-3AAB5236D8AA}" srcOrd="0" destOrd="0" presId="urn:microsoft.com/office/officeart/2005/8/layout/vList2"/>
    <dgm:cxn modelId="{44143575-FAD6-4275-A972-D59055CAED5E}" srcId="{97CBCA30-FC96-4BEC-916D-F6D0703F2234}" destId="{F1FD3F2A-267D-48C4-B7B5-3AA7F5343F0C}" srcOrd="1" destOrd="0" parTransId="{EE80A121-8B19-4B85-A4B9-9B128B8FA193}" sibTransId="{25A11833-BD71-4D31-8294-8AD332E295DF}"/>
    <dgm:cxn modelId="{A052EB3F-626E-466B-AFD9-A33640075E76}" type="presOf" srcId="{97CBCA30-FC96-4BEC-916D-F6D0703F2234}" destId="{22365C2C-89AD-40A1-8012-4FAD11B27374}" srcOrd="0" destOrd="0" presId="urn:microsoft.com/office/officeart/2005/8/layout/vList2"/>
    <dgm:cxn modelId="{D9CD3F38-FD2A-43C5-B9FF-0A41B3EDF207}" type="presOf" srcId="{F1FD3F2A-267D-48C4-B7B5-3AA7F5343F0C}" destId="{FDE02C52-54D9-412F-B471-A8264222E224}" srcOrd="0" destOrd="0" presId="urn:microsoft.com/office/officeart/2005/8/layout/vList2"/>
    <dgm:cxn modelId="{C880FE87-BDC3-446B-B514-43D0BDDF7F00}" type="presParOf" srcId="{22365C2C-89AD-40A1-8012-4FAD11B27374}" destId="{E0D66353-7ADC-4260-89C3-3AAB5236D8AA}" srcOrd="0" destOrd="0" presId="urn:microsoft.com/office/officeart/2005/8/layout/vList2"/>
    <dgm:cxn modelId="{8C3072A7-1D1B-455F-86E8-0D897A91CEAA}" type="presParOf" srcId="{22365C2C-89AD-40A1-8012-4FAD11B27374}" destId="{2A977880-F92B-42C7-B683-4DB2B4254684}" srcOrd="1" destOrd="0" presId="urn:microsoft.com/office/officeart/2005/8/layout/vList2"/>
    <dgm:cxn modelId="{0D03861F-E909-45A6-93D7-4A39641D56B4}" type="presParOf" srcId="{22365C2C-89AD-40A1-8012-4FAD11B27374}" destId="{FDE02C52-54D9-412F-B471-A8264222E224}" srcOrd="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9D91D2-0D91-44D3-BF66-97B784C2FEB1}">
      <dsp:nvSpPr>
        <dsp:cNvPr id="0" name=""/>
        <dsp:cNvSpPr/>
      </dsp:nvSpPr>
      <dsp:spPr>
        <a:xfrm rot="16200000">
          <a:off x="258" y="592490"/>
          <a:ext cx="2959922" cy="2959922"/>
        </a:xfrm>
        <a:prstGeom prst="upArrow">
          <a:avLst>
            <a:gd name="adj1" fmla="val 50000"/>
            <a:gd name="adj2" fmla="val 35000"/>
          </a:avLst>
        </a:prstGeom>
        <a:solidFill>
          <a:schemeClr val="accent3">
            <a:hueOff val="0"/>
            <a:satOff val="0"/>
            <a:lumOff val="0"/>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kern="1200" dirty="0" smtClean="0"/>
            <a:t>Agility</a:t>
          </a:r>
          <a:endParaRPr lang="en-US" sz="2600" kern="1200" dirty="0"/>
        </a:p>
      </dsp:txBody>
      <dsp:txXfrm rot="5400000">
        <a:off x="518245" y="1332469"/>
        <a:ext cx="2441936" cy="1479961"/>
      </dsp:txXfrm>
    </dsp:sp>
    <dsp:sp modelId="{43157FBF-76E2-4A78-8585-FDCCBE534348}">
      <dsp:nvSpPr>
        <dsp:cNvPr id="0" name=""/>
        <dsp:cNvSpPr/>
      </dsp:nvSpPr>
      <dsp:spPr>
        <a:xfrm rot="5400000">
          <a:off x="3257174" y="592490"/>
          <a:ext cx="2959922" cy="2959922"/>
        </a:xfrm>
        <a:prstGeom prst="upArrow">
          <a:avLst>
            <a:gd name="adj1" fmla="val 50000"/>
            <a:gd name="adj2" fmla="val 35000"/>
          </a:avLst>
        </a:prstGeom>
        <a:solidFill>
          <a:schemeClr val="accent3">
            <a:hueOff val="-4198215"/>
            <a:satOff val="-23156"/>
            <a:lumOff val="-10001"/>
            <a:alphaOff val="0"/>
          </a:schemeClr>
        </a:solidFill>
        <a:ln>
          <a:noFill/>
        </a:ln>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dsp:spPr>
      <dsp:style>
        <a:lnRef idx="0">
          <a:scrgbClr r="0" g="0" b="0"/>
        </a:lnRef>
        <a:fillRef idx="3">
          <a:scrgbClr r="0" g="0" b="0"/>
        </a:fillRef>
        <a:effectRef idx="3">
          <a:scrgbClr r="0" g="0" b="0"/>
        </a:effectRef>
        <a:fontRef idx="minor">
          <a:schemeClr val="lt1"/>
        </a:fontRef>
      </dsp:style>
      <dsp:txBody>
        <a:bodyPr spcFirstLastPara="0" vert="horz" wrap="square" lIns="184912" tIns="184912" rIns="184912" bIns="184912" numCol="1" spcCol="1270" anchor="ctr" anchorCtr="0">
          <a:noAutofit/>
        </a:bodyPr>
        <a:lstStyle/>
        <a:p>
          <a:pPr lvl="0" algn="ctr" defTabSz="1155700">
            <a:lnSpc>
              <a:spcPct val="90000"/>
            </a:lnSpc>
            <a:spcBef>
              <a:spcPct val="0"/>
            </a:spcBef>
            <a:spcAft>
              <a:spcPct val="35000"/>
            </a:spcAft>
          </a:pPr>
          <a:r>
            <a:rPr lang="en-US" sz="2600" kern="1200" dirty="0" smtClean="0"/>
            <a:t>Manageability</a:t>
          </a:r>
          <a:endParaRPr lang="en-US" sz="2600" kern="1200" dirty="0"/>
        </a:p>
      </dsp:txBody>
      <dsp:txXfrm rot="-5400000">
        <a:off x="3257175" y="1332471"/>
        <a:ext cx="2441936" cy="14799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325CE8-9436-4749-A88B-DEE746875CC6}">
      <dsp:nvSpPr>
        <dsp:cNvPr id="0" name=""/>
        <dsp:cNvSpPr/>
      </dsp:nvSpPr>
      <dsp:spPr>
        <a:xfrm>
          <a:off x="466301" y="0"/>
          <a:ext cx="5284752" cy="4144904"/>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017BD98-1103-4918-A2A9-42C0231C3721}">
      <dsp:nvSpPr>
        <dsp:cNvPr id="0" name=""/>
        <dsp:cNvSpPr/>
      </dsp:nvSpPr>
      <dsp:spPr>
        <a:xfrm>
          <a:off x="3111" y="1243471"/>
          <a:ext cx="1496658" cy="1657961"/>
        </a:xfrm>
        <a:prstGeom prst="roundRect">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Find all databases</a:t>
          </a:r>
          <a:endParaRPr lang="en-US" sz="2100" kern="1200" dirty="0"/>
        </a:p>
      </dsp:txBody>
      <dsp:txXfrm>
        <a:off x="76172" y="1316532"/>
        <a:ext cx="1350536" cy="1511839"/>
      </dsp:txXfrm>
    </dsp:sp>
    <dsp:sp modelId="{5C069660-4D0B-44FA-AF26-1CCDF7AF0723}">
      <dsp:nvSpPr>
        <dsp:cNvPr id="0" name=""/>
        <dsp:cNvSpPr/>
      </dsp:nvSpPr>
      <dsp:spPr>
        <a:xfrm>
          <a:off x="1574603" y="1243471"/>
          <a:ext cx="1496658" cy="1657961"/>
        </a:xfrm>
        <a:prstGeom prst="roundRect">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Focus on the most important</a:t>
          </a:r>
          <a:endParaRPr lang="en-US" sz="2100" kern="1200" dirty="0"/>
        </a:p>
      </dsp:txBody>
      <dsp:txXfrm>
        <a:off x="1647664" y="1316532"/>
        <a:ext cx="1350536" cy="1511839"/>
      </dsp:txXfrm>
    </dsp:sp>
    <dsp:sp modelId="{73A3C151-E522-47F7-BDC8-C96269AEEA2B}">
      <dsp:nvSpPr>
        <dsp:cNvPr id="0" name=""/>
        <dsp:cNvSpPr/>
      </dsp:nvSpPr>
      <dsp:spPr>
        <a:xfrm>
          <a:off x="3146094" y="1243471"/>
          <a:ext cx="1496658" cy="1657961"/>
        </a:xfrm>
        <a:prstGeom prst="roundRect">
          <a:avLst/>
        </a:prstGeom>
        <a:solidFill>
          <a:schemeClr val="accent4">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Evaluate Options</a:t>
          </a:r>
          <a:endParaRPr lang="en-US" sz="2100" kern="1200" dirty="0"/>
        </a:p>
      </dsp:txBody>
      <dsp:txXfrm>
        <a:off x="3219155" y="1316532"/>
        <a:ext cx="1350536" cy="1511839"/>
      </dsp:txXfrm>
    </dsp:sp>
    <dsp:sp modelId="{C89CE214-5925-4A14-A5ED-FE432062BA7A}">
      <dsp:nvSpPr>
        <dsp:cNvPr id="0" name=""/>
        <dsp:cNvSpPr/>
      </dsp:nvSpPr>
      <dsp:spPr>
        <a:xfrm>
          <a:off x="4717585" y="1243471"/>
          <a:ext cx="1496658" cy="1657961"/>
        </a:xfrm>
        <a:prstGeom prst="roundRect">
          <a:avLst/>
        </a:prstGeom>
        <a:solidFill>
          <a:schemeClr val="accent5">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Take Control</a:t>
          </a:r>
          <a:endParaRPr lang="en-US" sz="2100" kern="1200" dirty="0"/>
        </a:p>
      </dsp:txBody>
      <dsp:txXfrm>
        <a:off x="4790646" y="1316532"/>
        <a:ext cx="1350536" cy="151183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325CE8-9436-4749-A88B-DEE746875CC6}">
      <dsp:nvSpPr>
        <dsp:cNvPr id="0" name=""/>
        <dsp:cNvSpPr/>
      </dsp:nvSpPr>
      <dsp:spPr>
        <a:xfrm>
          <a:off x="466301" y="0"/>
          <a:ext cx="5284752" cy="4144904"/>
        </a:xfrm>
        <a:prstGeom prst="rightArrow">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6017BD98-1103-4918-A2A9-42C0231C3721}">
      <dsp:nvSpPr>
        <dsp:cNvPr id="0" name=""/>
        <dsp:cNvSpPr/>
      </dsp:nvSpPr>
      <dsp:spPr>
        <a:xfrm>
          <a:off x="3111" y="1243471"/>
          <a:ext cx="1496658" cy="1657961"/>
        </a:xfrm>
        <a:prstGeom prst="roundRect">
          <a:avLst/>
        </a:prstGeom>
        <a:solidFill>
          <a:schemeClr val="accent2">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Find all databases</a:t>
          </a:r>
          <a:endParaRPr lang="en-US" sz="2100" kern="1200" dirty="0"/>
        </a:p>
      </dsp:txBody>
      <dsp:txXfrm>
        <a:off x="76172" y="1316532"/>
        <a:ext cx="1350536" cy="1511839"/>
      </dsp:txXfrm>
    </dsp:sp>
    <dsp:sp modelId="{5C069660-4D0B-44FA-AF26-1CCDF7AF0723}">
      <dsp:nvSpPr>
        <dsp:cNvPr id="0" name=""/>
        <dsp:cNvSpPr/>
      </dsp:nvSpPr>
      <dsp:spPr>
        <a:xfrm>
          <a:off x="1574603" y="1243471"/>
          <a:ext cx="1496658" cy="1657961"/>
        </a:xfrm>
        <a:prstGeom prst="roundRect">
          <a:avLst/>
        </a:prstGeom>
        <a:solidFill>
          <a:schemeClr val="accent3">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Focus on the most important</a:t>
          </a:r>
          <a:endParaRPr lang="en-US" sz="2100" kern="1200" dirty="0"/>
        </a:p>
      </dsp:txBody>
      <dsp:txXfrm>
        <a:off x="1647664" y="1316532"/>
        <a:ext cx="1350536" cy="1511839"/>
      </dsp:txXfrm>
    </dsp:sp>
    <dsp:sp modelId="{73A3C151-E522-47F7-BDC8-C96269AEEA2B}">
      <dsp:nvSpPr>
        <dsp:cNvPr id="0" name=""/>
        <dsp:cNvSpPr/>
      </dsp:nvSpPr>
      <dsp:spPr>
        <a:xfrm>
          <a:off x="3146094" y="1243471"/>
          <a:ext cx="1496658" cy="1657961"/>
        </a:xfrm>
        <a:prstGeom prst="roundRect">
          <a:avLst/>
        </a:prstGeom>
        <a:solidFill>
          <a:schemeClr val="accent4">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Evaluate Options</a:t>
          </a:r>
          <a:endParaRPr lang="en-US" sz="2100" kern="1200" dirty="0"/>
        </a:p>
      </dsp:txBody>
      <dsp:txXfrm>
        <a:off x="3219155" y="1316532"/>
        <a:ext cx="1350536" cy="1511839"/>
      </dsp:txXfrm>
    </dsp:sp>
    <dsp:sp modelId="{C89CE214-5925-4A14-A5ED-FE432062BA7A}">
      <dsp:nvSpPr>
        <dsp:cNvPr id="0" name=""/>
        <dsp:cNvSpPr/>
      </dsp:nvSpPr>
      <dsp:spPr>
        <a:xfrm>
          <a:off x="4717585" y="1243471"/>
          <a:ext cx="1496658" cy="1657961"/>
        </a:xfrm>
        <a:prstGeom prst="roundRect">
          <a:avLst/>
        </a:prstGeom>
        <a:solidFill>
          <a:schemeClr val="accent5">
            <a:hueOff val="0"/>
            <a:satOff val="0"/>
            <a:lumOff val="0"/>
            <a:alphaOff val="0"/>
          </a:schemeClr>
        </a:solidFill>
        <a:ln w="17145" cap="flat" cmpd="sng" algn="ctr">
          <a:solidFill>
            <a:schemeClr val="lt1">
              <a:hueOff val="0"/>
              <a:satOff val="0"/>
              <a:lumOff val="0"/>
              <a:alphaOff val="0"/>
            </a:schemeClr>
          </a:solidFill>
          <a:prstDash val="solid"/>
        </a:ln>
        <a:effectLst/>
      </dsp:spPr>
      <dsp:style>
        <a:lnRef idx="3">
          <a:scrgbClr r="0" g="0" b="0"/>
        </a:lnRef>
        <a:fillRef idx="1">
          <a:scrgbClr r="0" g="0" b="0"/>
        </a:fillRef>
        <a:effectRef idx="1">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kern="1200" dirty="0" smtClean="0"/>
            <a:t>Take Control</a:t>
          </a:r>
          <a:endParaRPr lang="en-US" sz="2100" kern="1200" dirty="0"/>
        </a:p>
      </dsp:txBody>
      <dsp:txXfrm>
        <a:off x="4790646" y="1316532"/>
        <a:ext cx="1350536" cy="151183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arrow1">
  <dgm:title val=""/>
  <dgm:desc val=""/>
  <dgm:catLst>
    <dgm:cat type="relationship" pri="7000"/>
    <dgm:cat type="process" pri="32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ycle">
    <dgm:varLst>
      <dgm:dir/>
      <dgm:resizeHandles val="exact"/>
    </dgm:varLst>
    <dgm:choose name="Name0">
      <dgm:if name="Name1" axis="ch" ptType="node" func="cnt" op="equ" val="2">
        <dgm:choose name="Name2">
          <dgm:if name="Name3" func="var" arg="dir" op="equ" val="norm">
            <dgm:alg type="cycle">
              <dgm:param type="rotPath" val="alongPath"/>
              <dgm:param type="stAng" val="270"/>
            </dgm:alg>
          </dgm:if>
          <dgm:else name="Name4">
            <dgm:alg type="cycle">
              <dgm:param type="rotPath" val="alongPath"/>
              <dgm:param type="stAng" val="90"/>
              <dgm:param type="spanAng" val="-360"/>
            </dgm:alg>
          </dgm:else>
        </dgm:choose>
      </dgm:if>
      <dgm:else name="Name5">
        <dgm:choose name="Name6">
          <dgm:if name="Name7" func="var" arg="dir" op="equ" val="norm">
            <dgm:alg type="cycle">
              <dgm:param type="rotPath" val="alongPath"/>
            </dgm:alg>
          </dgm:if>
          <dgm:else name="Name8">
            <dgm:alg type="cycle">
              <dgm:param type="rotPath" val="alongPath"/>
              <dgm:param type="spanAng" val="-360"/>
            </dgm:alg>
          </dgm:else>
        </dgm:choose>
      </dgm:else>
    </dgm:choose>
    <dgm:shape xmlns:r="http://schemas.openxmlformats.org/officeDocument/2006/relationships" r:blip="">
      <dgm:adjLst/>
    </dgm:shape>
    <dgm:presOf/>
    <dgm:choose name="Name9">
      <dgm:if name="Name10" axis="ch" ptType="node" func="cnt" op="equ" val="2">
        <dgm:constrLst>
          <dgm:constr type="primFontSz" for="ch" ptType="node" op="equ" val="65"/>
          <dgm:constr type="w" for="ch" ptType="node" refType="w"/>
          <dgm:constr type="h" for="ch" ptType="node" refType="w" refFor="ch" refPtType="node"/>
          <dgm:constr type="sibSp" refType="w" refFor="ch" refPtType="node" fact="0.1"/>
          <dgm:constr type="diam" refType="w" refFor="ch" refPtType="node" fact="1.1"/>
        </dgm:constrLst>
      </dgm:if>
      <dgm:if name="Name11" axis="ch" ptType="node" func="cnt" op="equ" val="5">
        <dgm:constrLst>
          <dgm:constr type="primFontSz" for="ch" ptType="node" op="equ" val="65"/>
          <dgm:constr type="w" for="ch" ptType="node" refType="w"/>
          <dgm:constr type="h" for="ch" ptType="node" refType="w" refFor="ch" refPtType="node"/>
          <dgm:constr type="sibSp" refType="w" refFor="ch" refPtType="node" fact="-0.24"/>
        </dgm:constrLst>
      </dgm:if>
      <dgm:if name="Name12" axis="ch" ptType="node" func="cnt" op="equ" val="6">
        <dgm:constrLst>
          <dgm:constr type="primFontSz" for="ch" ptType="node" op="equ" val="65"/>
          <dgm:constr type="w" for="ch" ptType="node" refType="w"/>
          <dgm:constr type="h" for="ch" ptType="node" refType="w" refFor="ch" refPtType="node"/>
          <dgm:constr type="sibSp" refType="w" refFor="ch" refPtType="node" fact="-0.2"/>
        </dgm:constrLst>
      </dgm:if>
      <dgm:if name="Name13" axis="ch" ptType="node" func="cnt" op="equ" val="8">
        <dgm:constrLst>
          <dgm:constr type="primFontSz" for="ch" ptType="node" op="equ" val="65"/>
          <dgm:constr type="w" for="ch" ptType="node" refType="w"/>
          <dgm:constr type="h" for="ch" ptType="node" refType="w" refFor="ch" refPtType="node"/>
          <dgm:constr type="sibSp" refType="w" refFor="ch" refPtType="node" fact="-0.15"/>
        </dgm:constrLst>
      </dgm:if>
      <dgm:if name="Name14" axis="ch" ptType="node" func="cnt" op="equ" val="10">
        <dgm:constrLst>
          <dgm:constr type="primFontSz" for="ch" ptType="node" op="lte" val="65"/>
          <dgm:constr type="w" for="ch" ptType="node" refType="w"/>
          <dgm:constr type="h" for="ch" ptType="node" refType="w" refFor="ch" refPtType="node"/>
          <dgm:constr type="sibSp" refType="w" refFor="ch" refPtType="node" fact="-0.24"/>
        </dgm:constrLst>
      </dgm:if>
      <dgm:else name="Name15">
        <dgm:constrLst>
          <dgm:constr type="primFontSz" for="ch" ptType="node" op="equ" val="65"/>
          <dgm:constr type="w" for="ch" ptType="node" refType="w"/>
          <dgm:constr type="h" for="ch" ptType="node" refType="w" refFor="ch" refPtType="node"/>
          <dgm:constr type="sibSp" refType="w" refFor="ch" refPtType="node" fact="-0.35"/>
        </dgm:constrLst>
      </dgm:else>
    </dgm:choose>
    <dgm:ruleLst/>
    <dgm:forEach name="Name16" axis="ch" ptType="node">
      <dgm:layoutNode name="arrow">
        <dgm:varLst>
          <dgm:bulletEnabled val="1"/>
        </dgm:varLst>
        <dgm:alg type="tx"/>
        <dgm:shape xmlns:r="http://schemas.openxmlformats.org/officeDocument/2006/relationships" type="upArrow" r:blip="">
          <dgm:adjLst>
            <dgm:adj idx="2" val="0.35"/>
          </dgm:adjLst>
        </dgm:shape>
        <dgm:presOf axis="desOrSelf" ptType="node"/>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hProcess9">
  <dgm:title val=""/>
  <dgm:desc val=""/>
  <dgm:catLst>
    <dgm:cat type="process" pri="5000"/>
    <dgm:cat type="convert"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tProcess">
    <dgm:varLst>
      <dgm:dir/>
      <dgm:resizeHandles val="exact"/>
    </dgm:varLst>
    <dgm:alg type="composite">
      <dgm:param type="horzAlign" val="ctr"/>
      <dgm:param type="vertAlign" val="mid"/>
    </dgm:alg>
    <dgm:shape xmlns:r="http://schemas.openxmlformats.org/officeDocument/2006/relationships" r:blip="">
      <dgm:adjLst/>
    </dgm:shape>
    <dgm:presOf/>
    <dgm:constrLst>
      <dgm:constr type="w" for="ch" forName="arrow" refType="w" fact="0.85"/>
      <dgm:constr type="h" for="ch" forName="arrow" refType="h"/>
      <dgm:constr type="ctrX" for="ch" forName="arrow" refType="w" fact="0.5"/>
      <dgm:constr type="ctrY" for="ch" forName="arrow" refType="h" fact="0.5"/>
      <dgm:constr type="w" for="ch" forName="linearProcess" refType="w"/>
      <dgm:constr type="h" for="ch" forName="linearProcess" refType="h" fact="0.4"/>
      <dgm:constr type="ctrX" for="ch" forName="linearProcess" refType="w" fact="0.5"/>
      <dgm:constr type="ctrY" for="ch" forName="linearProcess" refType="h" fact="0.5"/>
    </dgm:constrLst>
    <dgm:ruleLst/>
    <dgm:layoutNode name="arrow" styleLbl="bgShp">
      <dgm:alg type="sp"/>
      <dgm:choose name="Name0">
        <dgm:if name="Name1" func="var" arg="dir" op="equ" val="norm">
          <dgm:shape xmlns:r="http://schemas.openxmlformats.org/officeDocument/2006/relationships" type="rightArrow" r:blip="">
            <dgm:adjLst/>
          </dgm:shape>
        </dgm:if>
        <dgm:else name="Name2">
          <dgm:shape xmlns:r="http://schemas.openxmlformats.org/officeDocument/2006/relationships" type="leftArrow" r:blip="">
            <dgm:adjLst/>
          </dgm:shape>
        </dgm:else>
      </dgm:choose>
      <dgm:presOf/>
      <dgm:constrLst/>
      <dgm:ruleLst/>
    </dgm:layoutNode>
    <dgm:layoutNode name="linearProcess">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userA" for="ch" ptType="node" refType="w"/>
        <dgm:constr type="h" for="ch" ptType="node" refType="h"/>
        <dgm:constr type="w" for="ch" ptType="node" op="equ"/>
        <dgm:constr type="w" for="ch" forName="sibTrans" refType="w" fact="0.05"/>
        <dgm:constr type="primFontSz" for="ch" ptType="node" op="equ" val="65"/>
      </dgm:constrLst>
      <dgm:ruleLst/>
      <dgm:forEach name="Name6" axis="ch" ptType="node">
        <dgm:layoutNode name="textNode" styleLbl="node1">
          <dgm:varLst>
            <dgm:bulletEnabled val="1"/>
          </dgm:varLst>
          <dgm:alg type="tx"/>
          <dgm:shape xmlns:r="http://schemas.openxmlformats.org/officeDocument/2006/relationships" type="roundRect" r:blip="">
            <dgm:adjLst/>
          </dgm:shape>
          <dgm:presOf axis="desOrSelf" ptType="node"/>
          <dgm:constrLst>
            <dgm:constr type="userA"/>
            <dgm:constr type="w" refType="userA" fact="0.3"/>
            <dgm:constr type="tMarg" refType="primFontSz" fact="0.3"/>
            <dgm:constr type="bMarg" refType="primFontSz" fact="0.3"/>
            <dgm:constr type="lMarg" refType="primFontSz" fact="0.3"/>
            <dgm:constr type="rMarg" refType="primFontSz" fact="0.3"/>
          </dgm:constrLst>
          <dgm:ruleLst>
            <dgm:rule type="w" val="NaN" fact="1" max="NaN"/>
            <dgm:rule type="primFontSz" val="5" fact="NaN" max="NaN"/>
          </dgm:ruleLst>
        </dgm:layoutNode>
        <dgm:forEach name="Name7" axis="followSib" ptType="sibTrans" cnt="1">
          <dgm:layoutNode name="sibTrans">
            <dgm:alg type="sp"/>
            <dgm:shape xmlns:r="http://schemas.openxmlformats.org/officeDocument/2006/relationships" r:blip="">
              <dgm:adjLst/>
            </dgm:shape>
            <dgm:presOf/>
            <dgm:constrLst/>
            <dgm:ruleLst/>
          </dgm:layoutNode>
        </dgm:forEach>
      </dgm:forEach>
    </dgm:layoutNode>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vl1pPr>
          </a:lstStyle>
          <a:p>
            <a:r>
              <a:rPr lang="en-US"/>
              <a:t>SPC2012 </a:t>
            </a:r>
            <a:r>
              <a:rPr lang="en-US" smtClean="0"/>
              <a:t>– IT Pro</a:t>
            </a:r>
            <a:endParaRPr lang="en-US" dirty="0"/>
          </a:p>
          <a:p>
            <a:endParaRPr lang="en-US" dirty="0">
              <a:latin typeface="Segoe UI" pitchFamily="34" charset="0"/>
            </a:endParaRPr>
          </a:p>
        </p:txBody>
      </p:sp>
      <p:sp>
        <p:nvSpPr>
          <p:cNvPr id="7" name="Date Placeholder 6"/>
          <p:cNvSpPr>
            <a:spLocks noGrp="1"/>
          </p:cNvSpPr>
          <p:nvPr>
            <p:ph type="dt" sz="quarter" idx="1"/>
          </p:nvPr>
        </p:nvSpPr>
        <p:spPr>
          <a:xfrm>
            <a:off x="3898102" y="0"/>
            <a:ext cx="2982119" cy="464820"/>
          </a:xfrm>
          <a:prstGeom prst="rect">
            <a:avLst/>
          </a:prstGeom>
        </p:spPr>
        <p:txBody>
          <a:bodyPr vert="horz" lIns="92446" tIns="46223" rIns="92446" bIns="46223" rtlCol="0"/>
          <a:lstStyle>
            <a:lvl1pPr algn="r">
              <a:defRPr sz="1200"/>
            </a:lvl1pPr>
          </a:lstStyle>
          <a:p>
            <a:fld id="{DE219B1A-AE41-483B-A766-69B9363DDA6A}" type="datetimeFigureOut">
              <a:rPr lang="en-US" smtClean="0">
                <a:latin typeface="Segoe UI" pitchFamily="34" charset="0"/>
              </a:rPr>
              <a:t>12/5/2012</a:t>
            </a:fld>
            <a:endParaRPr lang="en-US" dirty="0">
              <a:latin typeface="Segoe UI" pitchFamily="34" charset="0"/>
            </a:endParaRPr>
          </a:p>
        </p:txBody>
      </p:sp>
      <p:sp>
        <p:nvSpPr>
          <p:cNvPr id="8" name="Footer Placeholder 7"/>
          <p:cNvSpPr>
            <a:spLocks noGrp="1"/>
          </p:cNvSpPr>
          <p:nvPr>
            <p:ph type="ftr" sz="quarter" idx="2"/>
          </p:nvPr>
        </p:nvSpPr>
        <p:spPr>
          <a:xfrm>
            <a:off x="0" y="8829966"/>
            <a:ext cx="5815132" cy="337975"/>
          </a:xfrm>
          <a:prstGeom prst="rect">
            <a:avLst/>
          </a:prstGeom>
        </p:spPr>
        <p:txBody>
          <a:bodyPr vert="horz" lIns="92446" tIns="46223" rIns="92446" bIns="46223" rtlCol="0" anchor="b"/>
          <a:lstStyle>
            <a:lvl1pPr algn="l">
              <a:defRPr sz="1200"/>
            </a:lvl1pPr>
          </a:lstStyle>
          <a:p>
            <a:pPr marL="402846" defTabSz="9241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402846" defTabSz="924154"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9" name="Slide Number Placeholder 8"/>
          <p:cNvSpPr>
            <a:spLocks noGrp="1"/>
          </p:cNvSpPr>
          <p:nvPr>
            <p:ph type="sldNum" sz="quarter" idx="3"/>
          </p:nvPr>
        </p:nvSpPr>
        <p:spPr>
          <a:xfrm>
            <a:off x="5803662" y="8829967"/>
            <a:ext cx="1076558" cy="464820"/>
          </a:xfrm>
          <a:prstGeom prst="rect">
            <a:avLst/>
          </a:prstGeom>
        </p:spPr>
        <p:txBody>
          <a:bodyPr vert="horz" lIns="92446" tIns="46223" rIns="92446" bIns="46223"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82119" cy="464820"/>
          </a:xfrm>
          <a:prstGeom prst="rect">
            <a:avLst/>
          </a:prstGeom>
        </p:spPr>
        <p:txBody>
          <a:bodyPr vert="horz" lIns="92446" tIns="46223" rIns="92446" bIns="46223" rtlCol="0"/>
          <a:lstStyle>
            <a:lvl1pPr algn="l">
              <a:defRPr sz="1200">
                <a:latin typeface="Segoe UI" pitchFamily="34" charset="0"/>
              </a:defRPr>
            </a:lvl1pPr>
          </a:lstStyle>
          <a:p>
            <a:r>
              <a:rPr lang="en-US" dirty="0" smtClean="0"/>
              <a:t>SPC2012 – IT Pro</a:t>
            </a:r>
            <a:endParaRPr lang="en-US" dirty="0"/>
          </a:p>
        </p:txBody>
      </p:sp>
      <p:sp>
        <p:nvSpPr>
          <p:cNvPr id="9" name="Slide Image Placeholder 8"/>
          <p:cNvSpPr>
            <a:spLocks noGrp="1" noRot="1" noChangeAspect="1"/>
          </p:cNvSpPr>
          <p:nvPr>
            <p:ph type="sldImg" idx="2"/>
          </p:nvPr>
        </p:nvSpPr>
        <p:spPr>
          <a:xfrm>
            <a:off x="342900" y="696913"/>
            <a:ext cx="6196013"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10" name="Footer Placeholder 9"/>
          <p:cNvSpPr>
            <a:spLocks noGrp="1"/>
          </p:cNvSpPr>
          <p:nvPr>
            <p:ph type="ftr" sz="quarter" idx="4"/>
          </p:nvPr>
        </p:nvSpPr>
        <p:spPr>
          <a:xfrm>
            <a:off x="0" y="8831580"/>
            <a:ext cx="5941299" cy="361897"/>
          </a:xfrm>
          <a:prstGeom prst="rect">
            <a:avLst/>
          </a:prstGeom>
        </p:spPr>
        <p:txBody>
          <a:bodyPr vert="horz" lIns="92446" tIns="46223" rIns="92446" bIns="46223" rtlCol="0" anchor="b"/>
          <a:lstStyle>
            <a:lvl1pPr marL="577787" indent="0" algn="l">
              <a:defRPr sz="1200"/>
            </a:lvl1pPr>
          </a:lstStyle>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98102" y="0"/>
            <a:ext cx="2982119" cy="464820"/>
          </a:xfrm>
          <a:prstGeom prst="rect">
            <a:avLst/>
          </a:prstGeom>
        </p:spPr>
        <p:txBody>
          <a:bodyPr vert="horz" lIns="92446" tIns="46223" rIns="92446" bIns="46223" rtlCol="0"/>
          <a:lstStyle>
            <a:lvl1pPr algn="r">
              <a:defRPr sz="1200">
                <a:latin typeface="Segoe UI" pitchFamily="34" charset="0"/>
              </a:defRPr>
            </a:lvl1pPr>
          </a:lstStyle>
          <a:p>
            <a:fld id="{D51B1278-D92B-4AF3-A9C1-71DD298190CE}" type="datetimeFigureOut">
              <a:rPr lang="en-US" smtClean="0"/>
              <a:pPr/>
              <a:t>12/5/2012</a:t>
            </a:fld>
            <a:endParaRPr lang="en-US" dirty="0"/>
          </a:p>
        </p:txBody>
      </p:sp>
      <p:sp>
        <p:nvSpPr>
          <p:cNvPr id="12" name="Notes Placeholder 11"/>
          <p:cNvSpPr>
            <a:spLocks noGrp="1"/>
          </p:cNvSpPr>
          <p:nvPr>
            <p:ph type="body" sz="quarter" idx="3"/>
          </p:nvPr>
        </p:nvSpPr>
        <p:spPr>
          <a:xfrm>
            <a:off x="688182" y="4415790"/>
            <a:ext cx="5505450" cy="4183380"/>
          </a:xfrm>
          <a:prstGeom prst="rect">
            <a:avLst/>
          </a:prstGeom>
        </p:spPr>
        <p:txBody>
          <a:bodyPr vert="horz" lIns="92446" tIns="46223" rIns="92446" bIns="46223"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29828" y="8829967"/>
            <a:ext cx="950392" cy="464820"/>
          </a:xfrm>
          <a:prstGeom prst="rect">
            <a:avLst/>
          </a:prstGeom>
        </p:spPr>
        <p:txBody>
          <a:bodyPr vert="horz" lIns="92446" tIns="46223" rIns="92446" bIns="46223"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dirty="0" smtClean="0"/>
              <a:t>SPC2012 – IT-Pro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812E4387-B1A4-4BF3-9412-A13485E53E82}"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10</a:t>
            </a:fld>
            <a:endParaRPr lang="en-US" dirty="0"/>
          </a:p>
        </p:txBody>
      </p:sp>
    </p:spTree>
    <p:extLst>
      <p:ext uri="{BB962C8B-B14F-4D97-AF65-F5344CB8AC3E}">
        <p14:creationId xmlns:p14="http://schemas.microsoft.com/office/powerpoint/2010/main" val="1644566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44311" indent="-244311"/>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AEC93840-C8DD-4D03-82A3-0EA03833C8B7}"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11</a:t>
            </a:fld>
            <a:endParaRPr lang="en-US" dirty="0"/>
          </a:p>
        </p:txBody>
      </p:sp>
    </p:spTree>
    <p:extLst>
      <p:ext uri="{BB962C8B-B14F-4D97-AF65-F5344CB8AC3E}">
        <p14:creationId xmlns:p14="http://schemas.microsoft.com/office/powerpoint/2010/main" val="1022709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D9D641-BFB0-44AA-95C3-D60A9075282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848773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44311" indent="-244311" defTabSz="977205">
              <a:spcAft>
                <a:spcPts val="356"/>
              </a:spcAft>
              <a:defRPr/>
            </a:pPr>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AEC93840-C8DD-4D03-82A3-0EA03833C8B7}"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13</a:t>
            </a:fld>
            <a:endParaRPr lang="en-US" dirty="0"/>
          </a:p>
        </p:txBody>
      </p:sp>
    </p:spTree>
    <p:extLst>
      <p:ext uri="{BB962C8B-B14F-4D97-AF65-F5344CB8AC3E}">
        <p14:creationId xmlns:p14="http://schemas.microsoft.com/office/powerpoint/2010/main" val="16477592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44311" indent="-244311" defTabSz="977205">
              <a:spcAft>
                <a:spcPts val="356"/>
              </a:spcAft>
              <a:defRPr/>
            </a:pPr>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61F7E5B-0F42-494F-A0C3-796445BFA62F}"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2855644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2F47B6CB-536C-4E6C-993C-909557348916}"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15</a:t>
            </a:fld>
            <a:endParaRPr lang="en-US" dirty="0"/>
          </a:p>
        </p:txBody>
      </p:sp>
    </p:spTree>
    <p:extLst>
      <p:ext uri="{BB962C8B-B14F-4D97-AF65-F5344CB8AC3E}">
        <p14:creationId xmlns:p14="http://schemas.microsoft.com/office/powerpoint/2010/main" val="138105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10B6D1D-9E7A-4A12-8DCF-1E88DF0D612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23734576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D9D641-BFB0-44AA-95C3-D60A9075282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16543593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10B6D1D-9E7A-4A12-8DCF-1E88DF0D6122}"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4110606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615CBE-5FDC-4C26-99D3-A3F2BE370E5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16129572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dirty="0"/>
              <a:t>SPC2012 - Developer</a:t>
            </a:r>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BD9D641-BFB0-44AA-95C3-D60A9075282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5413611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A82B712C-4EA1-4849-A5D1-1F5538E4B384}"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355401254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33F400B9-E4E4-4CE5-B1FD-F505C0E0CB61}"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22</a:t>
            </a:fld>
            <a:endParaRPr lang="en-US" dirty="0"/>
          </a:p>
        </p:txBody>
      </p:sp>
    </p:spTree>
    <p:extLst>
      <p:ext uri="{BB962C8B-B14F-4D97-AF65-F5344CB8AC3E}">
        <p14:creationId xmlns:p14="http://schemas.microsoft.com/office/powerpoint/2010/main" val="313615881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E57A44FF-74C6-4ACE-8B1D-217BFB137524}"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23</a:t>
            </a:fld>
            <a:endParaRPr lang="en-US" dirty="0"/>
          </a:p>
        </p:txBody>
      </p:sp>
    </p:spTree>
    <p:extLst>
      <p:ext uri="{BB962C8B-B14F-4D97-AF65-F5344CB8AC3E}">
        <p14:creationId xmlns:p14="http://schemas.microsoft.com/office/powerpoint/2010/main" val="5350381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2900" y="696913"/>
            <a:ext cx="6196013" cy="34861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82119" cy="46482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12/5/2012 3:44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25</a:t>
            </a:fld>
            <a:endParaRPr lang="en-US" dirty="0">
              <a:solidFill>
                <a:prstClr val="black"/>
              </a:solidFill>
            </a:endParaRPr>
          </a:p>
        </p:txBody>
      </p:sp>
      <p:sp>
        <p:nvSpPr>
          <p:cNvPr id="8" name="Footer Placeholder 3"/>
          <p:cNvSpPr>
            <a:spLocks noGrp="1"/>
          </p:cNvSpPr>
          <p:nvPr>
            <p:ph type="ftr" sz="quarter" idx="4"/>
          </p:nvPr>
        </p:nvSpPr>
        <p:spPr>
          <a:xfrm>
            <a:off x="0" y="8829967"/>
            <a:ext cx="6270096" cy="464820"/>
          </a:xfrm>
          <a:prstGeom prst="rect">
            <a:avLst/>
          </a:prstGeom>
        </p:spPr>
        <p:txBody>
          <a:bodyPr vert="horz" lIns="92446" tIns="46223" rIns="92446" bIns="46223" rtlCol="0" anchor="b"/>
          <a:lstStyle>
            <a:lvl1pPr algn="l">
              <a:defRPr sz="1200"/>
            </a:lvl1pPr>
          </a:lstStyle>
          <a:p>
            <a:r>
              <a:rPr lang="en-US" sz="500" dirty="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a:solidFill>
                  <a:srgbClr val="000000"/>
                </a:solidFill>
                <a:latin typeface="Segoe UI" pitchFamily="34" charset="0"/>
              </a:rPr>
            </a:br>
            <a:r>
              <a:rPr lang="en-US" sz="500" dirty="0">
                <a:solidFill>
                  <a:srgbClr val="000000"/>
                </a:solidFill>
                <a:latin typeface="Segoe UI" pitchFamily="34" charset="0"/>
              </a:rPr>
              <a:t>MICROSOFT MAKES NO WARRANTIES, EXPRESS, IMPLIED OR STATUTORY, AS TO THE INFORMATION IN THIS PRESENTATION.</a:t>
            </a:r>
          </a:p>
        </p:txBody>
      </p:sp>
    </p:spTree>
    <p:extLst>
      <p:ext uri="{BB962C8B-B14F-4D97-AF65-F5344CB8AC3E}">
        <p14:creationId xmlns:p14="http://schemas.microsoft.com/office/powerpoint/2010/main" val="30275911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0615CBE-5FDC-4C26-99D3-A3F2BE370E51}"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13906086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C624799-4801-4831-9434-79A1B1150AB0}"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28</a:t>
            </a:fld>
            <a:endParaRPr lang="en-US" dirty="0"/>
          </a:p>
        </p:txBody>
      </p:sp>
    </p:spTree>
    <p:extLst>
      <p:ext uri="{BB962C8B-B14F-4D97-AF65-F5344CB8AC3E}">
        <p14:creationId xmlns:p14="http://schemas.microsoft.com/office/powerpoint/2010/main" val="254637340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818ADD03-8523-4262-9FF4-4C54C28DA70A}"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10471582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SPC2012 – IT Pro</a:t>
            </a:r>
            <a:endParaRPr lang="en-US" dirty="0"/>
          </a:p>
        </p:txBody>
      </p:sp>
      <p:sp>
        <p:nvSpPr>
          <p:cNvPr id="5" name="Footer Placeholder 4"/>
          <p:cNvSpPr>
            <a:spLocks noGrp="1"/>
          </p:cNvSpPr>
          <p:nvPr>
            <p:ph type="ftr" sz="quarter" idx="11"/>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FECF7626-D9CD-43B3-BB89-033AF07BDEA8}" type="datetime1">
              <a:rPr lang="en-US" smtClean="0"/>
              <a:t>12/5/2012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30</a:t>
            </a:fld>
            <a:endParaRPr lang="en-US" dirty="0"/>
          </a:p>
        </p:txBody>
      </p:sp>
    </p:spTree>
    <p:extLst>
      <p:ext uri="{BB962C8B-B14F-4D97-AF65-F5344CB8AC3E}">
        <p14:creationId xmlns:p14="http://schemas.microsoft.com/office/powerpoint/2010/main" val="167529587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75E611F4-A3BC-495E-99A3-A912771DCD0F}"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31</a:t>
            </a:fld>
            <a:endParaRPr lang="en-US" dirty="0"/>
          </a:p>
        </p:txBody>
      </p:sp>
    </p:spTree>
    <p:extLst>
      <p:ext uri="{BB962C8B-B14F-4D97-AF65-F5344CB8AC3E}">
        <p14:creationId xmlns:p14="http://schemas.microsoft.com/office/powerpoint/2010/main" val="20772494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36E47E1A-E31D-4C47-BBB6-688FB7AFCD4A}"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3</a:t>
            </a:fld>
            <a:endParaRPr lang="en-US" dirty="0"/>
          </a:p>
        </p:txBody>
      </p:sp>
    </p:spTree>
    <p:extLst>
      <p:ext uri="{BB962C8B-B14F-4D97-AF65-F5344CB8AC3E}">
        <p14:creationId xmlns:p14="http://schemas.microsoft.com/office/powerpoint/2010/main" val="4678001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C9C4E5B9-9AFD-43F7-AD82-C36D070FCFB0}"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4</a:t>
            </a:fld>
            <a:endParaRPr lang="en-US" dirty="0"/>
          </a:p>
        </p:txBody>
      </p:sp>
    </p:spTree>
    <p:extLst>
      <p:ext uri="{BB962C8B-B14F-4D97-AF65-F5344CB8AC3E}">
        <p14:creationId xmlns:p14="http://schemas.microsoft.com/office/powerpoint/2010/main" val="183697373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64C00FC9-6B6C-4DEA-A1B2-77FC53131B76}"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5</a:t>
            </a:fld>
            <a:endParaRPr lang="en-US" dirty="0"/>
          </a:p>
        </p:txBody>
      </p:sp>
    </p:spTree>
    <p:extLst>
      <p:ext uri="{BB962C8B-B14F-4D97-AF65-F5344CB8AC3E}">
        <p14:creationId xmlns:p14="http://schemas.microsoft.com/office/powerpoint/2010/main" val="13629127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E8B20CF6-36BD-40BB-82E2-90E0BBE84A6C}"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6</a:t>
            </a:fld>
            <a:endParaRPr lang="en-US" dirty="0"/>
          </a:p>
        </p:txBody>
      </p:sp>
    </p:spTree>
    <p:extLst>
      <p:ext uri="{BB962C8B-B14F-4D97-AF65-F5344CB8AC3E}">
        <p14:creationId xmlns:p14="http://schemas.microsoft.com/office/powerpoint/2010/main" val="211905205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defTabSz="977205">
              <a:spcAft>
                <a:spcPts val="356"/>
              </a:spcAft>
              <a:defRPr/>
            </a:pPr>
            <a:endParaRPr lang="en-US" dirty="0">
              <a:sym typeface="Wingdings" pitchFamily="2" charset="2"/>
            </a:endParaRPr>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F3A141EF-CBC2-4190-97DC-19168C512DE3}"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7</a:t>
            </a:fld>
            <a:endParaRPr lang="en-US" dirty="0"/>
          </a:p>
        </p:txBody>
      </p:sp>
    </p:spTree>
    <p:extLst>
      <p:ext uri="{BB962C8B-B14F-4D97-AF65-F5344CB8AC3E}">
        <p14:creationId xmlns:p14="http://schemas.microsoft.com/office/powerpoint/2010/main" val="19963609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7B0CD267-4DEE-4629-A02A-F10B9571916F}"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8</a:t>
            </a:fld>
            <a:endParaRPr lang="en-US" dirty="0"/>
          </a:p>
        </p:txBody>
      </p:sp>
    </p:spTree>
    <p:extLst>
      <p:ext uri="{BB962C8B-B14F-4D97-AF65-F5344CB8AC3E}">
        <p14:creationId xmlns:p14="http://schemas.microsoft.com/office/powerpoint/2010/main" val="38084388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smtClean="0"/>
              <a:t>Microsoft SharePoint Conference 2009</a:t>
            </a:r>
            <a:endParaRPr lang="en-US" dirty="0"/>
          </a:p>
        </p:txBody>
      </p:sp>
      <p:sp>
        <p:nvSpPr>
          <p:cNvPr id="5" name="Date Placeholder 4"/>
          <p:cNvSpPr>
            <a:spLocks noGrp="1"/>
          </p:cNvSpPr>
          <p:nvPr>
            <p:ph type="dt" idx="11"/>
          </p:nvPr>
        </p:nvSpPr>
        <p:spPr/>
        <p:txBody>
          <a:bodyPr/>
          <a:lstStyle/>
          <a:p>
            <a:fld id="{B48604E9-BCE8-45F2-BA9C-43392D9DCE5C}" type="datetime1">
              <a:rPr lang="en-US" smtClean="0"/>
              <a:pPr/>
              <a:t>12/5/2012</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rPr>
              <a:t>© 2009 Microsoft Corporation. All rights reserved. Microsoft, Windows, Windows Vista and other product names are or may be registered trademarks and/or trademarks in the U.S. and/or other countries.</a:t>
            </a:r>
          </a:p>
          <a:p>
            <a:r>
              <a:rPr lang="en-US" smtClean="0">
                <a:solidFill>
                  <a:srgbClr val="000000"/>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rPr>
            </a:br>
            <a:r>
              <a:rPr lang="en-US" smtClean="0">
                <a:solidFill>
                  <a:srgbClr val="000000"/>
                </a:solidFill>
              </a:rPr>
              <a:t>MICROSOFT MAKES NO WARRANTIES, EXPRESS, IMPLIED OR STATUTORY, AS TO THE INFORMATION IN THIS PRESENTATION.</a:t>
            </a:r>
            <a:endParaRPr lang="en-US" dirty="0" smtClean="0">
              <a:solidFill>
                <a:srgbClr val="000000"/>
              </a:solidFill>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9</a:t>
            </a:fld>
            <a:endParaRPr lang="en-US" dirty="0"/>
          </a:p>
        </p:txBody>
      </p:sp>
    </p:spTree>
    <p:extLst>
      <p:ext uri="{BB962C8B-B14F-4D97-AF65-F5344CB8AC3E}">
        <p14:creationId xmlns:p14="http://schemas.microsoft.com/office/powerpoint/2010/main" val="96897662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Rounded Rectangle 6"/>
          <p:cNvSpPr/>
          <p:nvPr userDrawn="1"/>
        </p:nvSpPr>
        <p:spPr bwMode="auto">
          <a:xfrm>
            <a:off x="4846638" y="3954463"/>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4846638" y="3954462"/>
            <a:ext cx="7315200" cy="1371580"/>
          </a:xfrm>
          <a:noFill/>
        </p:spPr>
        <p:txBody>
          <a:bodyPr lIns="146304" tIns="91440" rIns="146304" bIns="91440"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4846637" y="5326042"/>
            <a:ext cx="7315201" cy="1372151"/>
          </a:xfrm>
          <a:noFill/>
        </p:spPr>
        <p:txBody>
          <a:bodyPr lIns="146304" tIns="109728" rIns="146304" bIns="109728">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4" cstate="screen">
            <a:extLst>
              <a:ext uri="{28A0092B-C50C-407E-A947-70E740481C1C}">
                <a14:useLocalDpi xmlns:a14="http://schemas.microsoft.com/office/drawing/2010/main"/>
              </a:ext>
            </a:extLst>
          </a:blip>
          <a:srcRect/>
          <a:stretch>
            <a:fillRect/>
          </a:stretch>
        </p:blipFill>
        <p:spPr bwMode="auto">
          <a:xfrm>
            <a:off x="2552585"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7" y="6183603"/>
            <a:ext cx="1552931" cy="331497"/>
          </a:xfrm>
          <a:prstGeom prst="rect">
            <a:avLst/>
          </a:prstGeom>
        </p:spPr>
      </p:pic>
      <p:grpSp>
        <p:nvGrpSpPr>
          <p:cNvPr id="5" name="Group 4"/>
          <p:cNvGrpSpPr/>
          <p:nvPr userDrawn="1"/>
        </p:nvGrpSpPr>
        <p:grpSpPr>
          <a:xfrm>
            <a:off x="274638" y="5600359"/>
            <a:ext cx="2194608" cy="1097304"/>
            <a:chOff x="274638" y="5600359"/>
            <a:chExt cx="2194608" cy="1097304"/>
          </a:xfrm>
        </p:grpSpPr>
        <p:sp>
          <p:nvSpPr>
            <p:cNvPr id="8" name="Rounded Rectangle 7"/>
            <p:cNvSpPr/>
            <p:nvPr userDrawn="1"/>
          </p:nvSpPr>
          <p:spPr bwMode="auto">
            <a:xfrm>
              <a:off x="274638" y="5600359"/>
              <a:ext cx="2194608" cy="1097304"/>
            </a:xfrm>
            <a:prstGeom prst="roundRect">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endParaRPr lang="en-US"/>
            </a:p>
          </p:txBody>
        </p:sp>
      </p:grpSp>
    </p:spTree>
    <p:extLst>
      <p:ext uri="{BB962C8B-B14F-4D97-AF65-F5344CB8AC3E}">
        <p14:creationId xmlns:p14="http://schemas.microsoft.com/office/powerpoint/2010/main" val="129127388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8187" y="233151"/>
            <a:ext cx="11400102" cy="679651"/>
          </a:xfrm>
        </p:spPr>
        <p:txBody>
          <a:bodyPr/>
          <a:lstStyle/>
          <a:p>
            <a:r>
              <a:rPr lang="en-US" smtClean="0"/>
              <a:t>Click to edit Master title style</a:t>
            </a:r>
            <a:endParaRPr lang="en-US" dirty="0"/>
          </a:p>
        </p:txBody>
      </p:sp>
      <p:sp>
        <p:nvSpPr>
          <p:cNvPr id="5" name="Text Placeholder 4"/>
          <p:cNvSpPr>
            <a:spLocks noGrp="1"/>
          </p:cNvSpPr>
          <p:nvPr>
            <p:ph type="body" sz="quarter" idx="10"/>
          </p:nvPr>
        </p:nvSpPr>
        <p:spPr>
          <a:xfrm>
            <a:off x="518187" y="1476622"/>
            <a:ext cx="11400102" cy="209288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55871678"/>
      </p:ext>
    </p:extLst>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descr="\\server3\restrict\ftp_root\Clients\White_Whale\5-10136_SharePoint_Conference_10-19\SFP_Art\Elements\4x3_Corner_Logo.png"/>
          <p:cNvPicPr>
            <a:picLocks noChangeAspect="1" noChangeArrowheads="1"/>
          </p:cNvPicPr>
          <p:nvPr userDrawn="1"/>
        </p:nvPicPr>
        <p:blipFill>
          <a:blip r:embed="rId3"/>
          <a:srcRect/>
          <a:stretch>
            <a:fillRect/>
          </a:stretch>
        </p:blipFill>
        <p:spPr bwMode="auto">
          <a:xfrm>
            <a:off x="1" y="0"/>
            <a:ext cx="4521177" cy="2321795"/>
          </a:xfrm>
          <a:prstGeom prst="rect">
            <a:avLst/>
          </a:prstGeom>
          <a:noFill/>
        </p:spPr>
      </p:pic>
      <p:sp>
        <p:nvSpPr>
          <p:cNvPr id="2" name="Title 1"/>
          <p:cNvSpPr>
            <a:spLocks noGrp="1"/>
          </p:cNvSpPr>
          <p:nvPr>
            <p:ph type="ctrTitle"/>
          </p:nvPr>
        </p:nvSpPr>
        <p:spPr>
          <a:xfrm>
            <a:off x="1863313" y="699710"/>
            <a:ext cx="9579252" cy="1553823"/>
          </a:xfrm>
        </p:spPr>
        <p:txBody>
          <a:bodyPr anchor="ctr" anchorCtr="0">
            <a:noAutofit/>
          </a:bodyPr>
          <a:lstStyle>
            <a:lvl1pPr>
              <a:lnSpc>
                <a:spcPct val="90000"/>
              </a:lnSpc>
              <a:defRPr sz="5507">
                <a:gradFill flip="none" rotWithShape="1">
                  <a:gsLst>
                    <a:gs pos="0">
                      <a:schemeClr val="bg1"/>
                    </a:gs>
                    <a:gs pos="86000">
                      <a:schemeClr val="bg1"/>
                    </a:gs>
                  </a:gsLst>
                  <a:lin ang="5400000" scaled="0"/>
                  <a:tileRect/>
                </a:gradFill>
              </a:defRPr>
            </a:lvl1pPr>
          </a:lstStyle>
          <a:p>
            <a:r>
              <a:rPr lang="en-US" smtClean="0"/>
              <a:t>Click to edit Master title style</a:t>
            </a:r>
            <a:endParaRPr lang="en-US" dirty="0"/>
          </a:p>
        </p:txBody>
      </p:sp>
      <p:sp>
        <p:nvSpPr>
          <p:cNvPr id="3" name="Subtitle 2"/>
          <p:cNvSpPr>
            <a:spLocks noGrp="1"/>
          </p:cNvSpPr>
          <p:nvPr>
            <p:ph type="subTitle" idx="1"/>
          </p:nvPr>
        </p:nvSpPr>
        <p:spPr>
          <a:xfrm>
            <a:off x="1861874" y="4431486"/>
            <a:ext cx="9579252" cy="470856"/>
          </a:xfrm>
        </p:spPr>
        <p:txBody>
          <a:bodyPr>
            <a:noAutofit/>
          </a:bodyPr>
          <a:lstStyle>
            <a:lvl1pPr marL="0" indent="0" algn="l">
              <a:lnSpc>
                <a:spcPct val="90000"/>
              </a:lnSpc>
              <a:spcBef>
                <a:spcPts val="0"/>
              </a:spcBef>
              <a:buNone/>
              <a:defRPr>
                <a:gradFill>
                  <a:gsLst>
                    <a:gs pos="0">
                      <a:schemeClr val="bg1"/>
                    </a:gs>
                    <a:gs pos="86000">
                      <a:schemeClr val="bg1"/>
                    </a:gs>
                  </a:gsLst>
                  <a:lin ang="5400000" scaled="0"/>
                </a:gradFill>
              </a:defRPr>
            </a:lvl1pPr>
            <a:lvl2pPr marL="466280" indent="0" algn="ctr">
              <a:buNone/>
              <a:defRPr>
                <a:solidFill>
                  <a:schemeClr val="tx1">
                    <a:tint val="75000"/>
                  </a:schemeClr>
                </a:solidFill>
              </a:defRPr>
            </a:lvl2pPr>
            <a:lvl3pPr marL="932559" indent="0" algn="ctr">
              <a:buNone/>
              <a:defRPr>
                <a:solidFill>
                  <a:schemeClr val="tx1">
                    <a:tint val="75000"/>
                  </a:schemeClr>
                </a:solidFill>
              </a:defRPr>
            </a:lvl3pPr>
            <a:lvl4pPr marL="1398839" indent="0" algn="ctr">
              <a:buNone/>
              <a:defRPr>
                <a:solidFill>
                  <a:schemeClr val="tx1">
                    <a:tint val="75000"/>
                  </a:schemeClr>
                </a:solidFill>
              </a:defRPr>
            </a:lvl4pPr>
            <a:lvl5pPr marL="1865119" indent="0" algn="ctr">
              <a:buNone/>
              <a:defRPr>
                <a:solidFill>
                  <a:schemeClr val="tx1">
                    <a:tint val="75000"/>
                  </a:schemeClr>
                </a:solidFill>
              </a:defRPr>
            </a:lvl5pPr>
            <a:lvl6pPr marL="2331399" indent="0" algn="ctr">
              <a:buNone/>
              <a:defRPr>
                <a:solidFill>
                  <a:schemeClr val="tx1">
                    <a:tint val="75000"/>
                  </a:schemeClr>
                </a:solidFill>
              </a:defRPr>
            </a:lvl6pPr>
            <a:lvl7pPr marL="2797677" indent="0" algn="ctr">
              <a:buNone/>
              <a:defRPr>
                <a:solidFill>
                  <a:schemeClr val="tx1">
                    <a:tint val="75000"/>
                  </a:schemeClr>
                </a:solidFill>
              </a:defRPr>
            </a:lvl7pPr>
            <a:lvl8pPr marL="3263957" indent="0" algn="ctr">
              <a:buNone/>
              <a:defRPr>
                <a:solidFill>
                  <a:schemeClr val="tx1">
                    <a:tint val="75000"/>
                  </a:schemeClr>
                </a:solidFill>
              </a:defRPr>
            </a:lvl8pPr>
            <a:lvl9pPr marL="3730237" indent="0" algn="ctr">
              <a:buNone/>
              <a:defRPr>
                <a:solidFill>
                  <a:schemeClr val="tx1">
                    <a:tint val="75000"/>
                  </a:schemeClr>
                </a:solidFill>
              </a:defRPr>
            </a:lvl9pPr>
          </a:lstStyle>
          <a:p>
            <a:r>
              <a:rPr lang="en-US" smtClean="0"/>
              <a:t>Click to edit Master subtitle style</a:t>
            </a:r>
            <a:endParaRPr lang="en-US" dirty="0"/>
          </a:p>
        </p:txBody>
      </p:sp>
      <p:sp>
        <p:nvSpPr>
          <p:cNvPr id="7" name="Text Placeholder 6"/>
          <p:cNvSpPr>
            <a:spLocks noGrp="1"/>
          </p:cNvSpPr>
          <p:nvPr>
            <p:ph type="body" sz="quarter" idx="10" hasCustomPrompt="1"/>
          </p:nvPr>
        </p:nvSpPr>
        <p:spPr>
          <a:xfrm>
            <a:off x="982037" y="2402749"/>
            <a:ext cx="10459089" cy="1412566"/>
          </a:xfrm>
        </p:spPr>
        <p:txBody>
          <a:bodyPr anchor="t" anchorCtr="0">
            <a:noAutofit/>
            <a:scene3d>
              <a:camera prst="orthographicFront"/>
              <a:lightRig rig="flat" dir="t"/>
            </a:scene3d>
            <a:sp3d>
              <a:contourClr>
                <a:schemeClr val="tx2"/>
              </a:contourClr>
            </a:sp3d>
          </a:bodyPr>
          <a:lstStyle>
            <a:lvl1pPr marL="0" indent="0" algn="l">
              <a:buFont typeface="Arial" pitchFamily="34" charset="0"/>
              <a:buNone/>
              <a:defRPr kumimoji="0" lang="en-US" sz="10199" b="0" i="1" u="none" strike="noStrike" kern="1200" cap="none" spc="-655" normalizeH="0" baseline="0" noProof="0" dirty="0" smtClean="0">
                <a:ln w="11430"/>
                <a:gradFill>
                  <a:gsLst>
                    <a:gs pos="0">
                      <a:schemeClr val="accent1"/>
                    </a:gs>
                    <a:gs pos="100000">
                      <a:schemeClr val="bg1"/>
                    </a:gs>
                  </a:gsLst>
                  <a:lin ang="5400000" scaled="0"/>
                </a:gra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131440048"/>
      </p:ext>
    </p:extLst>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53" indent="0">
              <a:buNone/>
              <a:defRPr>
                <a:gradFill>
                  <a:gsLst>
                    <a:gs pos="1250">
                      <a:srgbClr val="000000"/>
                    </a:gs>
                    <a:gs pos="100000">
                      <a:srgbClr val="000000"/>
                    </a:gs>
                  </a:gsLst>
                  <a:lin ang="5400000" scaled="0"/>
                </a:gradFill>
                <a:latin typeface="Segoe UI" pitchFamily="34" charset="0"/>
                <a:cs typeface="Segoe UI" pitchFamily="34" charset="0"/>
              </a:defRPr>
            </a:lvl2pPr>
            <a:lvl3pPr marL="584607" indent="0">
              <a:buNone/>
              <a:defRPr>
                <a:gradFill>
                  <a:gsLst>
                    <a:gs pos="1250">
                      <a:srgbClr val="000000"/>
                    </a:gs>
                    <a:gs pos="100000">
                      <a:srgbClr val="000000"/>
                    </a:gs>
                  </a:gsLst>
                  <a:lin ang="5400000" scaled="0"/>
                </a:gradFill>
                <a:latin typeface="Segoe UI" pitchFamily="34" charset="0"/>
                <a:cs typeface="Segoe UI" pitchFamily="34" charset="0"/>
              </a:defRPr>
            </a:lvl3pPr>
            <a:lvl4pPr marL="814563"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997"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5326043"/>
            <a:ext cx="8230899" cy="1372414"/>
          </a:xfrm>
          <a:noFill/>
        </p:spPr>
        <p:txBody>
          <a:bodyPr lIns="182880" tIns="146304" rIns="182880" bIns="146304">
            <a:no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6351241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88814198"/>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5"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9266" y="1626410"/>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lvl="0" algn="ctr" defTabSz="932472"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3954462"/>
            <a:ext cx="8229599" cy="1371579"/>
          </a:xfrm>
          <a:noFill/>
        </p:spPr>
        <p:txBody>
          <a:bodyPr tIns="91440" bIns="91440"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8.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 id="2147484206" r:id="rId24"/>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5">
            <a:extLst>
              <a:ext uri="{28A0092B-C50C-407E-A947-70E740481C1C}">
                <a14:useLocalDpi xmlns:a14="http://schemas.microsoft.com/office/drawing/2010/main" val="0"/>
              </a:ext>
            </a:extLst>
          </a:blip>
          <a:stretch>
            <a:fillRect/>
          </a:stretch>
        </p:blipFill>
        <p:spPr bwMode="auto">
          <a:xfrm>
            <a:off x="317" y="-318"/>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 id="2147484207" r:id="rId12"/>
    <p:sldLayoutId id="2147484208" r:id="rId1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0.xml"/><Relationship Id="rId1" Type="http://schemas.openxmlformats.org/officeDocument/2006/relationships/slideLayout" Target="../slideLayouts/slideLayout35.xml"/><Relationship Id="rId5" Type="http://schemas.openxmlformats.org/officeDocument/2006/relationships/image" Target="../media/image17.png"/><Relationship Id="rId4" Type="http://schemas.openxmlformats.org/officeDocument/2006/relationships/image" Target="../media/image16.jpg"/></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35.xml"/><Relationship Id="rId6" Type="http://schemas.openxmlformats.org/officeDocument/2006/relationships/image" Target="../media/image20.gif"/><Relationship Id="rId5" Type="http://schemas.openxmlformats.org/officeDocument/2006/relationships/image" Target="../media/image19.jpg"/><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7.xml"/></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6.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8.xml"/><Relationship Id="rId1" Type="http://schemas.openxmlformats.org/officeDocument/2006/relationships/slideLayout" Target="../slideLayouts/slideLayout2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35.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6.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1.xml"/><Relationship Id="rId1" Type="http://schemas.openxmlformats.org/officeDocument/2006/relationships/slideLayout" Target="../slideLayouts/slideLayout27.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2.xml"/><Relationship Id="rId1" Type="http://schemas.openxmlformats.org/officeDocument/2006/relationships/slideLayout" Target="../slideLayouts/slideLayout2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3.xml.rels><?xml version="1.0" encoding="UTF-8" standalone="yes"?>
<Relationships xmlns="http://schemas.openxmlformats.org/package/2006/relationships"><Relationship Id="rId3" Type="http://schemas.openxmlformats.org/officeDocument/2006/relationships/hyperlink" Target="http://blogs.msdn.com/access" TargetMode="External"/><Relationship Id="rId2" Type="http://schemas.openxmlformats.org/officeDocument/2006/relationships/notesSlide" Target="../notesSlides/notesSlide23.xml"/><Relationship Id="rId1" Type="http://schemas.openxmlformats.org/officeDocument/2006/relationships/slideLayout" Target="../slideLayouts/slideLayout27.xml"/><Relationship Id="rId4"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27.xml"/><Relationship Id="rId4" Type="http://schemas.openxmlformats.org/officeDocument/2006/relationships/image" Target="../media/image32.png"/></Relationships>
</file>

<file path=ppt/slides/_rels/slide2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2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7.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2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7.xml"/></Relationships>
</file>

<file path=ppt/slides/_rels/slide6.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6.xml"/><Relationship Id="rId1" Type="http://schemas.openxmlformats.org/officeDocument/2006/relationships/slideLayout" Target="../slideLayouts/slideLayout35.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bg1">
                    <a:lumMod val="50000"/>
                  </a:schemeClr>
                </a:solidFill>
              </a:rPr>
              <a:t>There is a better way. </a:t>
            </a:r>
            <a:endParaRPr lang="en-US" dirty="0">
              <a:solidFill>
                <a:schemeClr val="bg1">
                  <a:lumMod val="50000"/>
                </a:schemeClr>
              </a:solidFill>
            </a:endParaRPr>
          </a:p>
        </p:txBody>
      </p:sp>
      <p:grpSp>
        <p:nvGrpSpPr>
          <p:cNvPr id="10" name="Group 9"/>
          <p:cNvGrpSpPr/>
          <p:nvPr/>
        </p:nvGrpSpPr>
        <p:grpSpPr>
          <a:xfrm>
            <a:off x="1545160" y="2830560"/>
            <a:ext cx="9346154" cy="1333405"/>
            <a:chOff x="1776708" y="2789651"/>
            <a:chExt cx="9346154" cy="1333405"/>
          </a:xfrm>
        </p:grpSpPr>
        <p:sp>
          <p:nvSpPr>
            <p:cNvPr id="7" name="Cross 6"/>
            <p:cNvSpPr/>
            <p:nvPr/>
          </p:nvSpPr>
          <p:spPr bwMode="auto">
            <a:xfrm>
              <a:off x="3801937" y="2990053"/>
              <a:ext cx="932604" cy="932603"/>
            </a:xfrm>
            <a:prstGeom prst="plus">
              <a:avLst>
                <a:gd name="adj" fmla="val 33434"/>
              </a:avLst>
            </a:prstGeom>
            <a:solidFill>
              <a:schemeClr val="tx1">
                <a:lumMod val="75000"/>
              </a:schemeClr>
            </a:solidFill>
            <a:ln>
              <a:headEnd type="none" w="med" len="med"/>
              <a:tailEnd type="none" w="med" len="med"/>
            </a:ln>
          </p:spPr>
          <p:style>
            <a:lnRef idx="0">
              <a:schemeClr val="accent1"/>
            </a:lnRef>
            <a:fillRef idx="1001">
              <a:schemeClr val="l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12" name="Cross 11"/>
            <p:cNvSpPr/>
            <p:nvPr/>
          </p:nvSpPr>
          <p:spPr bwMode="auto">
            <a:xfrm>
              <a:off x="7832404" y="2990053"/>
              <a:ext cx="932604" cy="932603"/>
            </a:xfrm>
            <a:prstGeom prst="plus">
              <a:avLst>
                <a:gd name="adj" fmla="val 33434"/>
              </a:avLst>
            </a:prstGeom>
            <a:solidFill>
              <a:schemeClr val="tx1">
                <a:lumMod val="75000"/>
              </a:schemeClr>
            </a:solidFill>
            <a:ln>
              <a:headEnd type="none" w="med" len="med"/>
              <a:tailEnd type="none" w="med" len="med"/>
            </a:ln>
          </p:spPr>
          <p:style>
            <a:lnRef idx="0">
              <a:schemeClr val="accent1"/>
            </a:lnRef>
            <a:fillRef idx="1001">
              <a:schemeClr val="l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endParaRPr lang="en-US" sz="2448"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6708" y="2884854"/>
              <a:ext cx="1143000" cy="1143000"/>
            </a:xfrm>
            <a:prstGeom prst="rect">
              <a:avLst/>
            </a:prstGeom>
          </p:spPr>
        </p:pic>
        <p:pic>
          <p:nvPicPr>
            <p:cNvPr id="6" name="Picture 5"/>
            <p:cNvPicPr>
              <a:picLocks noChangeAspect="1"/>
            </p:cNvPicPr>
            <p:nvPr/>
          </p:nvPicPr>
          <p:blipFill rotWithShape="1">
            <a:blip r:embed="rId4">
              <a:extLst>
                <a:ext uri="{28A0092B-C50C-407E-A947-70E740481C1C}">
                  <a14:useLocalDpi xmlns:a14="http://schemas.microsoft.com/office/drawing/2010/main" val="0"/>
                </a:ext>
              </a:extLst>
            </a:blip>
            <a:srcRect l="26419" r="35587" b="30728"/>
            <a:stretch/>
          </p:blipFill>
          <p:spPr>
            <a:xfrm>
              <a:off x="9647237" y="2863399"/>
              <a:ext cx="1475625" cy="1185907"/>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6770" y="2789651"/>
              <a:ext cx="1333405" cy="1333405"/>
            </a:xfrm>
            <a:prstGeom prst="rect">
              <a:avLst/>
            </a:prstGeom>
          </p:spPr>
        </p:pic>
      </p:grpSp>
    </p:spTree>
    <p:extLst>
      <p:ext uri="{BB962C8B-B14F-4D97-AF65-F5344CB8AC3E}">
        <p14:creationId xmlns:p14="http://schemas.microsoft.com/office/powerpoint/2010/main" val="230945784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plan for databases</a:t>
            </a:r>
            <a:endParaRPr lang="en-US" dirty="0"/>
          </a:p>
        </p:txBody>
      </p:sp>
      <p:graphicFrame>
        <p:nvGraphicFramePr>
          <p:cNvPr id="4" name="Diagram 3"/>
          <p:cNvGraphicFramePr/>
          <p:nvPr>
            <p:extLst>
              <p:ext uri="{D42A27DB-BD31-4B8C-83A1-F6EECF244321}">
                <p14:modId xmlns:p14="http://schemas.microsoft.com/office/powerpoint/2010/main" val="1195674626"/>
              </p:ext>
            </p:extLst>
          </p:nvPr>
        </p:nvGraphicFramePr>
        <p:xfrm>
          <a:off x="3109559" y="1424810"/>
          <a:ext cx="6217356" cy="4144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96410107"/>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Microsoft Discovery and Risk Assessment </a:t>
            </a:r>
            <a:endParaRPr lang="en-US" dirty="0"/>
          </a:p>
        </p:txBody>
      </p:sp>
    </p:spTree>
    <p:extLst>
      <p:ext uri="{BB962C8B-B14F-4D97-AF65-F5344CB8AC3E}">
        <p14:creationId xmlns:p14="http://schemas.microsoft.com/office/powerpoint/2010/main" val="3487563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 plan for databases</a:t>
            </a:r>
            <a:endParaRPr lang="en-US" dirty="0"/>
          </a:p>
        </p:txBody>
      </p:sp>
      <p:graphicFrame>
        <p:nvGraphicFramePr>
          <p:cNvPr id="4" name="Diagram 3"/>
          <p:cNvGraphicFramePr/>
          <p:nvPr>
            <p:extLst/>
          </p:nvPr>
        </p:nvGraphicFramePr>
        <p:xfrm>
          <a:off x="3109559" y="1424810"/>
          <a:ext cx="6217356" cy="4144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9924128"/>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70789" y="424897"/>
            <a:ext cx="4050839" cy="289560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3637" y="2884705"/>
            <a:ext cx="4078638" cy="179782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8437" y="449262"/>
            <a:ext cx="4705350" cy="3529013"/>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094037" y="3452693"/>
            <a:ext cx="2644361" cy="3228975"/>
          </a:xfrm>
          <a:prstGeom prst="rect">
            <a:avLst/>
          </a:prstGeom>
        </p:spPr>
      </p:pic>
    </p:spTree>
    <p:extLst>
      <p:ext uri="{BB962C8B-B14F-4D97-AF65-F5344CB8AC3E}">
        <p14:creationId xmlns:p14="http://schemas.microsoft.com/office/powerpoint/2010/main" val="405168821"/>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 the Interface</a:t>
            </a:r>
            <a:r>
              <a:rPr lang="en-US" dirty="0"/>
              <a:t> </a:t>
            </a:r>
            <a:r>
              <a:rPr lang="en-US" dirty="0" smtClean="0"/>
              <a:t>&amp; Data</a:t>
            </a:r>
            <a:endParaRPr lang="en-US" dirty="0"/>
          </a:p>
        </p:txBody>
      </p:sp>
      <p:sp>
        <p:nvSpPr>
          <p:cNvPr id="4" name="Rounded Rectangle 3"/>
          <p:cNvSpPr/>
          <p:nvPr/>
        </p:nvSpPr>
        <p:spPr bwMode="auto">
          <a:xfrm>
            <a:off x="2274102" y="1243471"/>
            <a:ext cx="7888270" cy="2331508"/>
          </a:xfrm>
          <a:prstGeom prst="roundRec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t" anchorCtr="0" compatLnSpc="1">
            <a:prstTxWarp prst="textNoShape">
              <a:avLst/>
            </a:prstTxWarp>
          </a:bodyPr>
          <a:lstStyle/>
          <a:p>
            <a:pPr defTabSz="932290">
              <a:spcAft>
                <a:spcPts val="612"/>
              </a:spcAft>
            </a:pPr>
            <a:r>
              <a:rPr lang="en-US" sz="2448" b="1" dirty="0">
                <a:gradFill>
                  <a:gsLst>
                    <a:gs pos="0">
                      <a:srgbClr val="FFFFFF"/>
                    </a:gs>
                    <a:gs pos="100000">
                      <a:srgbClr val="FFFFFF"/>
                    </a:gs>
                  </a:gsLst>
                  <a:lin ang="5400000" scaled="0"/>
                </a:gradFill>
              </a:rPr>
              <a:t>Interface</a:t>
            </a:r>
          </a:p>
        </p:txBody>
      </p:sp>
      <p:sp>
        <p:nvSpPr>
          <p:cNvPr id="5" name="Rounded Rectangle 4"/>
          <p:cNvSpPr/>
          <p:nvPr/>
        </p:nvSpPr>
        <p:spPr bwMode="auto">
          <a:xfrm>
            <a:off x="2274102" y="4196715"/>
            <a:ext cx="7888270" cy="2331508"/>
          </a:xfrm>
          <a:prstGeom prst="roundRect">
            <a:avLst/>
          </a:prstGeom>
          <a:ln>
            <a:headEnd type="none" w="med" len="med"/>
            <a:tailEnd type="none" w="med" len="med"/>
          </a:ln>
        </p:spPr>
        <p:style>
          <a:lnRef idx="0">
            <a:schemeClr val="dk1"/>
          </a:lnRef>
          <a:fillRef idx="3">
            <a:schemeClr val="dk1"/>
          </a:fillRef>
          <a:effectRef idx="3">
            <a:schemeClr val="dk1"/>
          </a:effectRef>
          <a:fontRef idx="minor">
            <a:schemeClr val="lt1"/>
          </a:fontRef>
        </p:style>
        <p:txBody>
          <a:bodyPr vert="horz" wrap="square" lIns="93256" tIns="46628" rIns="93256" bIns="46628" numCol="1" rtlCol="0" anchor="t" anchorCtr="0" compatLnSpc="1">
            <a:prstTxWarp prst="textNoShape">
              <a:avLst/>
            </a:prstTxWarp>
          </a:bodyPr>
          <a:lstStyle/>
          <a:p>
            <a:pPr defTabSz="932290">
              <a:spcAft>
                <a:spcPts val="612"/>
              </a:spcAft>
            </a:pPr>
            <a:r>
              <a:rPr lang="en-US" sz="2448" b="1" dirty="0">
                <a:gradFill>
                  <a:gsLst>
                    <a:gs pos="0">
                      <a:srgbClr val="FFFFFF"/>
                    </a:gs>
                    <a:gs pos="100000">
                      <a:srgbClr val="FFFFFF"/>
                    </a:gs>
                  </a:gsLst>
                  <a:lin ang="5400000" scaled="0"/>
                </a:gradFill>
              </a:rPr>
              <a:t>Data</a:t>
            </a:r>
            <a:endParaRPr lang="en-US" sz="2448" dirty="0">
              <a:gradFill>
                <a:gsLst>
                  <a:gs pos="0">
                    <a:srgbClr val="FFFFFF"/>
                  </a:gs>
                  <a:gs pos="100000">
                    <a:srgbClr val="FFFFFF"/>
                  </a:gs>
                </a:gsLst>
                <a:lin ang="5400000" scaled="0"/>
              </a:gradFill>
            </a:endParaRPr>
          </a:p>
        </p:txBody>
      </p:sp>
      <p:sp>
        <p:nvSpPr>
          <p:cNvPr id="7" name="TextBox 6"/>
          <p:cNvSpPr txBox="1"/>
          <p:nvPr/>
        </p:nvSpPr>
        <p:spPr>
          <a:xfrm>
            <a:off x="2476587" y="1853970"/>
            <a:ext cx="4118998" cy="1536820"/>
          </a:xfrm>
          <a:prstGeom prst="rect">
            <a:avLst/>
          </a:prstGeom>
          <a:noFill/>
        </p:spPr>
        <p:txBody>
          <a:bodyPr wrap="square" lIns="0" tIns="0" rIns="0" bIns="0" rtlCol="0">
            <a:spAutoFit/>
          </a:bodyPr>
          <a:lstStyle/>
          <a:p>
            <a:pPr defTabSz="932290"/>
            <a:r>
              <a:rPr lang="en-US" sz="2448" dirty="0">
                <a:gradFill>
                  <a:gsLst>
                    <a:gs pos="0">
                      <a:srgbClr val="FFFFFF"/>
                    </a:gs>
                    <a:gs pos="100000">
                      <a:srgbClr val="FFFFFF"/>
                    </a:gs>
                  </a:gsLst>
                  <a:lin ang="5400000" scaled="0"/>
                </a:gradFill>
              </a:rPr>
              <a:t>One Version of the Truth</a:t>
            </a:r>
          </a:p>
          <a:p>
            <a:pPr defTabSz="932290"/>
            <a:r>
              <a:rPr lang="en-US" sz="2448" dirty="0">
                <a:gradFill>
                  <a:gsLst>
                    <a:gs pos="0">
                      <a:srgbClr val="FFFFFF"/>
                    </a:gs>
                    <a:gs pos="100000">
                      <a:srgbClr val="FFFFFF"/>
                    </a:gs>
                  </a:gsLst>
                  <a:lin ang="5400000" scaled="0"/>
                </a:gradFill>
              </a:rPr>
              <a:t>Deployable / Updateable</a:t>
            </a:r>
          </a:p>
          <a:p>
            <a:pPr defTabSz="932290"/>
            <a:r>
              <a:rPr lang="en-US" sz="2448" dirty="0">
                <a:gradFill>
                  <a:gsLst>
                    <a:gs pos="0">
                      <a:srgbClr val="FFFFFF"/>
                    </a:gs>
                    <a:gs pos="100000">
                      <a:srgbClr val="FFFFFF"/>
                    </a:gs>
                  </a:gsLst>
                  <a:lin ang="5400000" scaled="0"/>
                </a:gradFill>
              </a:rPr>
              <a:t>Easy / Reliable to get to </a:t>
            </a:r>
          </a:p>
          <a:p>
            <a:endParaRPr lang="en-US" sz="2448" dirty="0" err="1">
              <a:gradFill>
                <a:gsLst>
                  <a:gs pos="0">
                    <a:schemeClr val="tx1"/>
                  </a:gs>
                  <a:gs pos="86000">
                    <a:schemeClr val="tx1"/>
                  </a:gs>
                </a:gsLst>
                <a:lin ang="5400000" scaled="0"/>
              </a:gradFill>
            </a:endParaRPr>
          </a:p>
        </p:txBody>
      </p:sp>
      <p:sp>
        <p:nvSpPr>
          <p:cNvPr id="12" name="TextBox 11"/>
          <p:cNvSpPr txBox="1"/>
          <p:nvPr/>
        </p:nvSpPr>
        <p:spPr>
          <a:xfrm>
            <a:off x="2476310" y="4806937"/>
            <a:ext cx="4507583" cy="1921025"/>
          </a:xfrm>
          <a:prstGeom prst="rect">
            <a:avLst/>
          </a:prstGeom>
          <a:noFill/>
        </p:spPr>
        <p:txBody>
          <a:bodyPr wrap="square" lIns="0" tIns="0" rIns="0" bIns="0" rtlCol="0">
            <a:spAutoFit/>
          </a:bodyPr>
          <a:lstStyle/>
          <a:p>
            <a:pPr defTabSz="932290"/>
            <a:r>
              <a:rPr lang="en-US" sz="2448" dirty="0">
                <a:gradFill>
                  <a:gsLst>
                    <a:gs pos="0">
                      <a:srgbClr val="FFFFFF"/>
                    </a:gs>
                    <a:gs pos="100000">
                      <a:srgbClr val="FFFFFF"/>
                    </a:gs>
                  </a:gsLst>
                  <a:lin ang="5400000" scaled="0"/>
                </a:gradFill>
              </a:rPr>
              <a:t>One Version of the Truth	</a:t>
            </a:r>
          </a:p>
          <a:p>
            <a:pPr defTabSz="932290"/>
            <a:r>
              <a:rPr lang="en-US" sz="2448" dirty="0">
                <a:gradFill>
                  <a:gsLst>
                    <a:gs pos="0">
                      <a:srgbClr val="FFFFFF"/>
                    </a:gs>
                    <a:gs pos="100000">
                      <a:srgbClr val="FFFFFF"/>
                    </a:gs>
                  </a:gsLst>
                  <a:lin ang="5400000" scaled="0"/>
                </a:gradFill>
              </a:rPr>
              <a:t>Backed-Up			</a:t>
            </a:r>
          </a:p>
          <a:p>
            <a:pPr defTabSz="932290"/>
            <a:r>
              <a:rPr lang="en-US" sz="2448" dirty="0" err="1">
                <a:gradFill>
                  <a:gsLst>
                    <a:gs pos="0">
                      <a:srgbClr val="FFFFFF"/>
                    </a:gs>
                    <a:gs pos="100000">
                      <a:srgbClr val="FFFFFF"/>
                    </a:gs>
                  </a:gsLst>
                  <a:lin ang="5400000" scaled="0"/>
                </a:gradFill>
              </a:rPr>
              <a:t>Permissioned</a:t>
            </a:r>
            <a:r>
              <a:rPr lang="en-US" sz="2448" dirty="0">
                <a:gradFill>
                  <a:gsLst>
                    <a:gs pos="0">
                      <a:srgbClr val="FFFFFF"/>
                    </a:gs>
                    <a:gs pos="100000">
                      <a:srgbClr val="FFFFFF"/>
                    </a:gs>
                  </a:gsLst>
                  <a:lin ang="5400000" scaled="0"/>
                </a:gradFill>
              </a:rPr>
              <a:t>	</a:t>
            </a:r>
          </a:p>
          <a:p>
            <a:pPr defTabSz="932290"/>
            <a:endParaRPr lang="en-US" sz="2448" dirty="0">
              <a:gradFill>
                <a:gsLst>
                  <a:gs pos="0">
                    <a:srgbClr val="FFFFFF"/>
                  </a:gs>
                  <a:gs pos="100000">
                    <a:srgbClr val="FFFFFF"/>
                  </a:gs>
                </a:gsLst>
                <a:lin ang="5400000" scaled="0"/>
              </a:gradFill>
            </a:endParaRPr>
          </a:p>
          <a:p>
            <a:endParaRPr lang="en-US" sz="2448" dirty="0" err="1">
              <a:gradFill>
                <a:gsLst>
                  <a:gs pos="0">
                    <a:schemeClr val="tx1"/>
                  </a:gs>
                  <a:gs pos="86000">
                    <a:schemeClr val="tx1"/>
                  </a:gs>
                </a:gsLst>
                <a:lin ang="5400000" scaled="0"/>
              </a:gradFill>
            </a:endParaRPr>
          </a:p>
        </p:txBody>
      </p:sp>
    </p:spTree>
    <p:extLst>
      <p:ext uri="{BB962C8B-B14F-4D97-AF65-F5344CB8AC3E}">
        <p14:creationId xmlns:p14="http://schemas.microsoft.com/office/powerpoint/2010/main" val="3888632594"/>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repoint Server Container"/>
          <p:cNvSpPr/>
          <p:nvPr/>
        </p:nvSpPr>
        <p:spPr bwMode="auto">
          <a:xfrm>
            <a:off x="3015474" y="85483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spcAft>
                <a:spcPts val="612"/>
              </a:spcAft>
            </a:pPr>
            <a:r>
              <a:rPr lang="en-US" sz="2448" b="1" dirty="0">
                <a:gradFill>
                  <a:gsLst>
                    <a:gs pos="0">
                      <a:srgbClr val="FFFFFF"/>
                    </a:gs>
                    <a:gs pos="100000">
                      <a:srgbClr val="FFFFFF"/>
                    </a:gs>
                  </a:gsLst>
                  <a:lin ang="5400000" scaled="0"/>
                </a:gradFill>
              </a:rPr>
              <a:t>SharePoint </a:t>
            </a:r>
            <a:r>
              <a:rPr lang="en-US" sz="2448" b="1" dirty="0" smtClean="0">
                <a:gradFill>
                  <a:gsLst>
                    <a:gs pos="0">
                      <a:srgbClr val="FFFFFF"/>
                    </a:gs>
                    <a:gs pos="100000">
                      <a:srgbClr val="FFFFFF"/>
                    </a:gs>
                  </a:gsLst>
                  <a:lin ang="5400000" scaled="0"/>
                </a:gradFill>
              </a:rPr>
              <a:t>Online</a:t>
            </a:r>
            <a:endParaRPr lang="en-US" sz="2448"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7" name="Rounded Rectangle 6"/>
          <p:cNvSpPr/>
          <p:nvPr/>
        </p:nvSpPr>
        <p:spPr bwMode="auto">
          <a:xfrm>
            <a:off x="3832740" y="2049462"/>
            <a:ext cx="2057400" cy="1295400"/>
          </a:xfrm>
          <a:prstGeom prst="roundRect">
            <a:avLst/>
          </a:prstGeom>
          <a:solidFill>
            <a:schemeClr val="bg1"/>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600" b="1" dirty="0" smtClean="0">
                <a:solidFill>
                  <a:schemeClr val="accent6">
                    <a:lumMod val="75000"/>
                  </a:schemeClr>
                </a:solidFill>
              </a:rPr>
              <a:t>Access DB</a:t>
            </a:r>
          </a:p>
        </p:txBody>
      </p:sp>
      <p:sp>
        <p:nvSpPr>
          <p:cNvPr id="19" name="Rounded Rectangle 18"/>
          <p:cNvSpPr/>
          <p:nvPr/>
        </p:nvSpPr>
        <p:spPr bwMode="auto">
          <a:xfrm>
            <a:off x="4148630" y="2462494"/>
            <a:ext cx="310868"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pic>
        <p:nvPicPr>
          <p:cNvPr id="20" name="Picture 10"/>
          <p:cNvPicPr>
            <a:picLocks noChangeAspect="1" noChangeArrowheads="1"/>
          </p:cNvPicPr>
          <p:nvPr/>
        </p:nvPicPr>
        <p:blipFill>
          <a:blip r:embed="rId3"/>
          <a:srcRect/>
          <a:stretch>
            <a:fillRect/>
          </a:stretch>
        </p:blipFill>
        <p:spPr bwMode="auto">
          <a:xfrm>
            <a:off x="4226347" y="2528975"/>
            <a:ext cx="165149" cy="165149"/>
          </a:xfrm>
          <a:prstGeom prst="rect">
            <a:avLst/>
          </a:prstGeom>
          <a:noFill/>
          <a:ln w="9525">
            <a:noFill/>
            <a:miter lim="800000"/>
            <a:headEnd/>
            <a:tailEnd/>
          </a:ln>
        </p:spPr>
      </p:pic>
      <p:sp>
        <p:nvSpPr>
          <p:cNvPr id="17" name="Rounded Rectangle 16"/>
          <p:cNvSpPr/>
          <p:nvPr/>
        </p:nvSpPr>
        <p:spPr bwMode="auto">
          <a:xfrm>
            <a:off x="4520214" y="2462494"/>
            <a:ext cx="310868"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pic>
        <p:nvPicPr>
          <p:cNvPr id="18" name="Picture 12"/>
          <p:cNvPicPr>
            <a:picLocks noChangeAspect="1" noChangeArrowheads="1"/>
          </p:cNvPicPr>
          <p:nvPr/>
        </p:nvPicPr>
        <p:blipFill>
          <a:blip r:embed="rId4"/>
          <a:srcRect/>
          <a:stretch>
            <a:fillRect/>
          </a:stretch>
        </p:blipFill>
        <p:spPr bwMode="auto">
          <a:xfrm>
            <a:off x="4597931" y="2540211"/>
            <a:ext cx="145719" cy="145719"/>
          </a:xfrm>
          <a:prstGeom prst="rect">
            <a:avLst/>
          </a:prstGeom>
          <a:noFill/>
          <a:ln w="9525">
            <a:noFill/>
            <a:miter lim="800000"/>
            <a:headEnd/>
            <a:tailEnd/>
          </a:ln>
        </p:spPr>
      </p:pic>
      <p:sp>
        <p:nvSpPr>
          <p:cNvPr id="15" name="Rounded Rectangle 14"/>
          <p:cNvSpPr/>
          <p:nvPr/>
        </p:nvSpPr>
        <p:spPr bwMode="auto">
          <a:xfrm>
            <a:off x="4891798" y="2462494"/>
            <a:ext cx="310868"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pic>
        <p:nvPicPr>
          <p:cNvPr id="16" name="Form"/>
          <p:cNvPicPr>
            <a:picLocks noChangeAspect="1" noChangeArrowheads="1"/>
          </p:cNvPicPr>
          <p:nvPr/>
        </p:nvPicPr>
        <p:blipFill>
          <a:blip r:embed="rId5"/>
          <a:srcRect/>
          <a:stretch>
            <a:fillRect/>
          </a:stretch>
        </p:blipFill>
        <p:spPr bwMode="auto">
          <a:xfrm>
            <a:off x="4980751" y="2551447"/>
            <a:ext cx="116576" cy="126290"/>
          </a:xfrm>
          <a:prstGeom prst="rect">
            <a:avLst/>
          </a:prstGeom>
          <a:noFill/>
          <a:ln w="9525">
            <a:noFill/>
            <a:miter lim="800000"/>
            <a:headEnd/>
            <a:tailEnd/>
          </a:ln>
        </p:spPr>
      </p:pic>
      <p:sp>
        <p:nvSpPr>
          <p:cNvPr id="13" name="Rounded Rectangle 12"/>
          <p:cNvSpPr/>
          <p:nvPr/>
        </p:nvSpPr>
        <p:spPr bwMode="auto">
          <a:xfrm>
            <a:off x="5263383" y="2462494"/>
            <a:ext cx="331480"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pic>
        <p:nvPicPr>
          <p:cNvPr id="14" name="Table"/>
          <p:cNvPicPr>
            <a:picLocks noChangeAspect="1" noChangeArrowheads="1"/>
          </p:cNvPicPr>
          <p:nvPr/>
        </p:nvPicPr>
        <p:blipFill>
          <a:blip r:embed="rId6"/>
          <a:srcRect/>
          <a:stretch>
            <a:fillRect/>
          </a:stretch>
        </p:blipFill>
        <p:spPr bwMode="auto">
          <a:xfrm>
            <a:off x="5352336" y="2551447"/>
            <a:ext cx="134664" cy="126290"/>
          </a:xfrm>
          <a:prstGeom prst="rect">
            <a:avLst/>
          </a:prstGeom>
          <a:noFill/>
          <a:ln w="9525">
            <a:noFill/>
            <a:miter lim="800000"/>
            <a:headEnd/>
            <a:tailEnd/>
          </a:ln>
        </p:spPr>
      </p:pic>
      <p:sp>
        <p:nvSpPr>
          <p:cNvPr id="8" name="Rounded Rectangle 7"/>
          <p:cNvSpPr/>
          <p:nvPr/>
        </p:nvSpPr>
        <p:spPr bwMode="auto">
          <a:xfrm>
            <a:off x="3309624" y="1439862"/>
            <a:ext cx="3200400" cy="2057400"/>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Document Library</a:t>
            </a:r>
            <a:endParaRPr lang="en-US" sz="2000" b="1" dirty="0">
              <a:gradFill>
                <a:gsLst>
                  <a:gs pos="0">
                    <a:srgbClr val="FFFFFF"/>
                  </a:gs>
                  <a:gs pos="100000">
                    <a:srgbClr val="FFFFFF"/>
                  </a:gs>
                </a:gsLst>
                <a:lin ang="5400000" scaled="0"/>
              </a:gradFill>
            </a:endParaRPr>
          </a:p>
        </p:txBody>
      </p:sp>
      <p:sp>
        <p:nvSpPr>
          <p:cNvPr id="27" name="Sharepoint Server Container"/>
          <p:cNvSpPr/>
          <p:nvPr/>
        </p:nvSpPr>
        <p:spPr bwMode="auto">
          <a:xfrm>
            <a:off x="6815448" y="85676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spcAft>
                <a:spcPts val="612"/>
              </a:spcAft>
            </a:pPr>
            <a:r>
              <a:rPr lang="en-US" sz="2448" b="1" dirty="0" smtClean="0">
                <a:gradFill>
                  <a:gsLst>
                    <a:gs pos="0">
                      <a:srgbClr val="FFFFFF"/>
                    </a:gs>
                    <a:gs pos="100000">
                      <a:srgbClr val="FFFFFF"/>
                    </a:gs>
                  </a:gsLst>
                  <a:lin ang="5400000" scaled="0"/>
                </a:gradFill>
              </a:rPr>
              <a:t>Windows Azure</a:t>
            </a:r>
            <a:endParaRPr lang="en-US" sz="2448"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28" name="Rounded Rectangle 27"/>
          <p:cNvSpPr/>
          <p:nvPr/>
        </p:nvSpPr>
        <p:spPr bwMode="auto">
          <a:xfrm>
            <a:off x="3326953" y="3867439"/>
            <a:ext cx="3200400" cy="2057400"/>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Access Services App</a:t>
            </a:r>
            <a:endParaRPr lang="en-US" sz="2000" b="1" dirty="0">
              <a:gradFill>
                <a:gsLst>
                  <a:gs pos="0">
                    <a:srgbClr val="FFFFFF"/>
                  </a:gs>
                  <a:gs pos="100000">
                    <a:srgbClr val="FFFFFF"/>
                  </a:gs>
                </a:gsLst>
                <a:lin ang="5400000" scaled="0"/>
              </a:gradFill>
            </a:endParaRPr>
          </a:p>
        </p:txBody>
      </p:sp>
      <p:sp>
        <p:nvSpPr>
          <p:cNvPr id="21" name="Flowchart: Magnetic Disk 20"/>
          <p:cNvSpPr/>
          <p:nvPr/>
        </p:nvSpPr>
        <p:spPr bwMode="auto">
          <a:xfrm>
            <a:off x="9263874" y="3040062"/>
            <a:ext cx="1447800" cy="1676400"/>
          </a:xfrm>
          <a:prstGeom prst="flowChartMagneticDisk">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22" name="Rounded Rectangle 21"/>
          <p:cNvSpPr/>
          <p:nvPr/>
        </p:nvSpPr>
        <p:spPr bwMode="auto">
          <a:xfrm>
            <a:off x="4691874" y="2837966"/>
            <a:ext cx="310868"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31" name="Rounded Rectangle 30"/>
          <p:cNvSpPr/>
          <p:nvPr/>
        </p:nvSpPr>
        <p:spPr bwMode="auto">
          <a:xfrm>
            <a:off x="3832739" y="4585271"/>
            <a:ext cx="2057401" cy="740792"/>
          </a:xfrm>
          <a:prstGeom prst="roundRect">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r>
              <a:rPr lang="en-US" sz="1600" b="1" dirty="0" smtClean="0">
                <a:solidFill>
                  <a:schemeClr val="accent6">
                    <a:lumMod val="75000"/>
                  </a:schemeClr>
                </a:solidFill>
              </a:rPr>
              <a:t>HTML &amp; JS </a:t>
            </a:r>
            <a:endParaRPr lang="en-US" sz="1600" b="1" dirty="0">
              <a:solidFill>
                <a:schemeClr val="accent6">
                  <a:lumMod val="75000"/>
                </a:schemeClr>
              </a:solidFill>
            </a:endParaRPr>
          </a:p>
        </p:txBody>
      </p:sp>
      <p:sp>
        <p:nvSpPr>
          <p:cNvPr id="32" name="Pentagon 31"/>
          <p:cNvSpPr/>
          <p:nvPr/>
        </p:nvSpPr>
        <p:spPr bwMode="auto">
          <a:xfrm>
            <a:off x="872098" y="2265010"/>
            <a:ext cx="2720093" cy="932603"/>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Client</a:t>
            </a:r>
          </a:p>
        </p:txBody>
      </p:sp>
      <p:pic>
        <p:nvPicPr>
          <p:cNvPr id="33" name="Picture 32"/>
          <p:cNvPicPr>
            <a:picLocks noChangeAspect="1"/>
          </p:cNvPicPr>
          <p:nvPr/>
        </p:nvPicPr>
        <p:blipFill>
          <a:blip r:embed="rId7"/>
          <a:stretch>
            <a:fillRect/>
          </a:stretch>
        </p:blipFill>
        <p:spPr>
          <a:xfrm>
            <a:off x="4733761" y="2907675"/>
            <a:ext cx="247650" cy="171450"/>
          </a:xfrm>
          <a:prstGeom prst="rect">
            <a:avLst/>
          </a:prstGeom>
        </p:spPr>
      </p:pic>
      <p:sp>
        <p:nvSpPr>
          <p:cNvPr id="34" name="Pentagon 33"/>
          <p:cNvSpPr/>
          <p:nvPr/>
        </p:nvSpPr>
        <p:spPr bwMode="auto">
          <a:xfrm>
            <a:off x="884237" y="4460824"/>
            <a:ext cx="2720093" cy="932603"/>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endParaRPr lang="en-US" sz="2448" dirty="0">
              <a:gradFill>
                <a:gsLst>
                  <a:gs pos="0">
                    <a:srgbClr val="FFFFFF"/>
                  </a:gs>
                  <a:gs pos="100000">
                    <a:srgbClr val="FFFFFF"/>
                  </a:gs>
                </a:gsLst>
                <a:lin ang="5400000" scaled="0"/>
              </a:gradFill>
            </a:endParaRPr>
          </a:p>
        </p:txBody>
      </p:sp>
      <p:sp>
        <p:nvSpPr>
          <p:cNvPr id="35" name="Left-Right Arrow 34"/>
          <p:cNvSpPr/>
          <p:nvPr/>
        </p:nvSpPr>
        <p:spPr bwMode="auto">
          <a:xfrm rot="721737">
            <a:off x="5902000" y="2402919"/>
            <a:ext cx="3173575"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Left-Right Arrow 35"/>
          <p:cNvSpPr/>
          <p:nvPr/>
        </p:nvSpPr>
        <p:spPr bwMode="auto">
          <a:xfrm rot="20952377">
            <a:off x="5975664" y="4032842"/>
            <a:ext cx="3082535"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615157800"/>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Migrating a database to Access Services</a:t>
            </a:r>
            <a:endParaRPr lang="en-US" dirty="0"/>
          </a:p>
        </p:txBody>
      </p:sp>
    </p:spTree>
    <p:extLst>
      <p:ext uri="{BB962C8B-B14F-4D97-AF65-F5344CB8AC3E}">
        <p14:creationId xmlns:p14="http://schemas.microsoft.com/office/powerpoint/2010/main" val="1694221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harepoint Server Container"/>
          <p:cNvSpPr/>
          <p:nvPr/>
        </p:nvSpPr>
        <p:spPr bwMode="auto">
          <a:xfrm>
            <a:off x="3015474" y="854831"/>
            <a:ext cx="3788701" cy="5440186"/>
          </a:xfrm>
          <a:prstGeom prst="roundRect">
            <a:avLst>
              <a:gd name="adj" fmla="val 0"/>
            </a:avLst>
          </a:prstGeom>
          <a:ln>
            <a:headEnd type="none" w="med" len="med"/>
            <a:tailEnd type="none" w="med" len="med"/>
          </a:ln>
        </p:spPr>
        <p:style>
          <a:lnRef idx="3">
            <a:schemeClr val="lt1"/>
          </a:lnRef>
          <a:fillRef idx="1">
            <a:schemeClr val="accent6"/>
          </a:fillRef>
          <a:effectRef idx="1">
            <a:schemeClr val="accent6"/>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spcAft>
                <a:spcPts val="612"/>
              </a:spcAft>
            </a:pPr>
            <a:r>
              <a:rPr lang="en-US" sz="2448" b="1" dirty="0">
                <a:gradFill>
                  <a:gsLst>
                    <a:gs pos="0">
                      <a:srgbClr val="FFFFFF"/>
                    </a:gs>
                    <a:gs pos="100000">
                      <a:srgbClr val="FFFFFF"/>
                    </a:gs>
                  </a:gsLst>
                  <a:lin ang="5400000" scaled="0"/>
                </a:gradFill>
              </a:rPr>
              <a:t>SharePoint </a:t>
            </a:r>
            <a:r>
              <a:rPr lang="en-US" sz="2448" b="1" dirty="0" smtClean="0">
                <a:gradFill>
                  <a:gsLst>
                    <a:gs pos="0">
                      <a:srgbClr val="FFFFFF"/>
                    </a:gs>
                    <a:gs pos="100000">
                      <a:srgbClr val="FFFFFF"/>
                    </a:gs>
                  </a:gsLst>
                  <a:lin ang="5400000" scaled="0"/>
                </a:gradFill>
              </a:rPr>
              <a:t>Online</a:t>
            </a:r>
            <a:endParaRPr lang="en-US" sz="2448"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7" name="Rounded Rectangle 6"/>
          <p:cNvSpPr/>
          <p:nvPr/>
        </p:nvSpPr>
        <p:spPr bwMode="auto">
          <a:xfrm>
            <a:off x="3832740" y="2049462"/>
            <a:ext cx="2057400" cy="1295400"/>
          </a:xfrm>
          <a:prstGeom prst="roundRect">
            <a:avLst/>
          </a:prstGeom>
          <a:solidFill>
            <a:schemeClr val="bg1"/>
          </a:solidFill>
          <a:ln>
            <a:noFill/>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1600" b="1" dirty="0" smtClean="0">
                <a:solidFill>
                  <a:schemeClr val="accent6">
                    <a:lumMod val="75000"/>
                  </a:schemeClr>
                </a:solidFill>
              </a:rPr>
              <a:t>Access DB</a:t>
            </a:r>
          </a:p>
        </p:txBody>
      </p:sp>
      <p:sp>
        <p:nvSpPr>
          <p:cNvPr id="19" name="Rounded Rectangle 18"/>
          <p:cNvSpPr/>
          <p:nvPr/>
        </p:nvSpPr>
        <p:spPr bwMode="auto">
          <a:xfrm>
            <a:off x="4148630" y="2462494"/>
            <a:ext cx="310868"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pic>
        <p:nvPicPr>
          <p:cNvPr id="20" name="Picture 10"/>
          <p:cNvPicPr>
            <a:picLocks noChangeAspect="1" noChangeArrowheads="1"/>
          </p:cNvPicPr>
          <p:nvPr/>
        </p:nvPicPr>
        <p:blipFill>
          <a:blip r:embed="rId3"/>
          <a:srcRect/>
          <a:stretch>
            <a:fillRect/>
          </a:stretch>
        </p:blipFill>
        <p:spPr bwMode="auto">
          <a:xfrm>
            <a:off x="4226347" y="2528975"/>
            <a:ext cx="165149" cy="165149"/>
          </a:xfrm>
          <a:prstGeom prst="rect">
            <a:avLst/>
          </a:prstGeom>
          <a:noFill/>
          <a:ln w="9525">
            <a:noFill/>
            <a:miter lim="800000"/>
            <a:headEnd/>
            <a:tailEnd/>
          </a:ln>
        </p:spPr>
      </p:pic>
      <p:sp>
        <p:nvSpPr>
          <p:cNvPr id="17" name="Rounded Rectangle 16"/>
          <p:cNvSpPr/>
          <p:nvPr/>
        </p:nvSpPr>
        <p:spPr bwMode="auto">
          <a:xfrm>
            <a:off x="4520214" y="2462494"/>
            <a:ext cx="310868"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pic>
        <p:nvPicPr>
          <p:cNvPr id="18" name="Picture 12"/>
          <p:cNvPicPr>
            <a:picLocks noChangeAspect="1" noChangeArrowheads="1"/>
          </p:cNvPicPr>
          <p:nvPr/>
        </p:nvPicPr>
        <p:blipFill>
          <a:blip r:embed="rId4"/>
          <a:srcRect/>
          <a:stretch>
            <a:fillRect/>
          </a:stretch>
        </p:blipFill>
        <p:spPr bwMode="auto">
          <a:xfrm>
            <a:off x="4597931" y="2540211"/>
            <a:ext cx="145719" cy="145719"/>
          </a:xfrm>
          <a:prstGeom prst="rect">
            <a:avLst/>
          </a:prstGeom>
          <a:noFill/>
          <a:ln w="9525">
            <a:noFill/>
            <a:miter lim="800000"/>
            <a:headEnd/>
            <a:tailEnd/>
          </a:ln>
        </p:spPr>
      </p:pic>
      <p:sp>
        <p:nvSpPr>
          <p:cNvPr id="15" name="Rounded Rectangle 14"/>
          <p:cNvSpPr/>
          <p:nvPr/>
        </p:nvSpPr>
        <p:spPr bwMode="auto">
          <a:xfrm>
            <a:off x="4891798" y="2462494"/>
            <a:ext cx="310868"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pic>
        <p:nvPicPr>
          <p:cNvPr id="16" name="Form"/>
          <p:cNvPicPr>
            <a:picLocks noChangeAspect="1" noChangeArrowheads="1"/>
          </p:cNvPicPr>
          <p:nvPr/>
        </p:nvPicPr>
        <p:blipFill>
          <a:blip r:embed="rId5"/>
          <a:srcRect/>
          <a:stretch>
            <a:fillRect/>
          </a:stretch>
        </p:blipFill>
        <p:spPr bwMode="auto">
          <a:xfrm>
            <a:off x="4980751" y="2551447"/>
            <a:ext cx="116576" cy="126290"/>
          </a:xfrm>
          <a:prstGeom prst="rect">
            <a:avLst/>
          </a:prstGeom>
          <a:noFill/>
          <a:ln w="9525">
            <a:noFill/>
            <a:miter lim="800000"/>
            <a:headEnd/>
            <a:tailEnd/>
          </a:ln>
        </p:spPr>
      </p:pic>
      <p:sp>
        <p:nvSpPr>
          <p:cNvPr id="13" name="Rounded Rectangle 12"/>
          <p:cNvSpPr/>
          <p:nvPr/>
        </p:nvSpPr>
        <p:spPr bwMode="auto">
          <a:xfrm>
            <a:off x="5263383" y="2462494"/>
            <a:ext cx="331480"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pic>
        <p:nvPicPr>
          <p:cNvPr id="14" name="Table"/>
          <p:cNvPicPr>
            <a:picLocks noChangeAspect="1" noChangeArrowheads="1"/>
          </p:cNvPicPr>
          <p:nvPr/>
        </p:nvPicPr>
        <p:blipFill>
          <a:blip r:embed="rId6"/>
          <a:srcRect/>
          <a:stretch>
            <a:fillRect/>
          </a:stretch>
        </p:blipFill>
        <p:spPr bwMode="auto">
          <a:xfrm>
            <a:off x="5352336" y="2551447"/>
            <a:ext cx="134664" cy="126290"/>
          </a:xfrm>
          <a:prstGeom prst="rect">
            <a:avLst/>
          </a:prstGeom>
          <a:noFill/>
          <a:ln w="9525">
            <a:noFill/>
            <a:miter lim="800000"/>
            <a:headEnd/>
            <a:tailEnd/>
          </a:ln>
        </p:spPr>
      </p:pic>
      <p:sp>
        <p:nvSpPr>
          <p:cNvPr id="8" name="Rounded Rectangle 7"/>
          <p:cNvSpPr/>
          <p:nvPr/>
        </p:nvSpPr>
        <p:spPr bwMode="auto">
          <a:xfrm>
            <a:off x="3309624" y="1439862"/>
            <a:ext cx="3200400" cy="2057400"/>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Document Library</a:t>
            </a:r>
            <a:endParaRPr lang="en-US" sz="2000" b="1" dirty="0">
              <a:gradFill>
                <a:gsLst>
                  <a:gs pos="0">
                    <a:srgbClr val="FFFFFF"/>
                  </a:gs>
                  <a:gs pos="100000">
                    <a:srgbClr val="FFFFFF"/>
                  </a:gs>
                </a:gsLst>
                <a:lin ang="5400000" scaled="0"/>
              </a:gradFill>
            </a:endParaRPr>
          </a:p>
        </p:txBody>
      </p:sp>
      <p:sp>
        <p:nvSpPr>
          <p:cNvPr id="27" name="Sharepoint Server Container"/>
          <p:cNvSpPr/>
          <p:nvPr/>
        </p:nvSpPr>
        <p:spPr bwMode="auto">
          <a:xfrm>
            <a:off x="6815448" y="856766"/>
            <a:ext cx="4127189" cy="5440186"/>
          </a:xfrm>
          <a:prstGeom prst="roundRect">
            <a:avLst>
              <a:gd name="adj" fmla="val 0"/>
            </a:avLst>
          </a:prstGeom>
          <a:solidFill>
            <a:srgbClr val="002060"/>
          </a:solidFill>
          <a:ln>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t" anchorCtr="0" compatLnSpc="1">
            <a:prstTxWarp prst="textNoShape">
              <a:avLst/>
            </a:prstTxWarp>
          </a:bodyPr>
          <a:lstStyle/>
          <a:p>
            <a:pPr algn="ctr" defTabSz="932290">
              <a:spcAft>
                <a:spcPts val="612"/>
              </a:spcAft>
            </a:pPr>
            <a:r>
              <a:rPr lang="en-US" sz="2448" b="1" dirty="0" smtClean="0">
                <a:gradFill>
                  <a:gsLst>
                    <a:gs pos="0">
                      <a:srgbClr val="FFFFFF"/>
                    </a:gs>
                    <a:gs pos="100000">
                      <a:srgbClr val="FFFFFF"/>
                    </a:gs>
                  </a:gsLst>
                  <a:lin ang="5400000" scaled="0"/>
                </a:gradFill>
              </a:rPr>
              <a:t>Windows Azure</a:t>
            </a:r>
            <a:endParaRPr lang="en-US" sz="2448"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a:p>
            <a:pPr defTabSz="932290"/>
            <a:endParaRPr lang="en-US" sz="2448" b="1" dirty="0">
              <a:gradFill>
                <a:gsLst>
                  <a:gs pos="0">
                    <a:srgbClr val="FFFFFF"/>
                  </a:gs>
                  <a:gs pos="100000">
                    <a:srgbClr val="FFFFFF"/>
                  </a:gs>
                </a:gsLst>
                <a:lin ang="5400000" scaled="0"/>
              </a:gradFill>
            </a:endParaRPr>
          </a:p>
        </p:txBody>
      </p:sp>
      <p:sp>
        <p:nvSpPr>
          <p:cNvPr id="28" name="Rounded Rectangle 27"/>
          <p:cNvSpPr/>
          <p:nvPr/>
        </p:nvSpPr>
        <p:spPr bwMode="auto">
          <a:xfrm>
            <a:off x="3326953" y="3867439"/>
            <a:ext cx="3200400" cy="2057400"/>
          </a:xfrm>
          <a:prstGeom prst="roundRect">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t" anchorCtr="0" compatLnSpc="1">
            <a:prstTxWarp prst="textNoShape">
              <a:avLst/>
            </a:prstTxWarp>
          </a:bodyPr>
          <a:lstStyle/>
          <a:p>
            <a:pPr algn="ctr" defTabSz="932472" fontAlgn="base">
              <a:spcBef>
                <a:spcPct val="0"/>
              </a:spcBef>
              <a:spcAft>
                <a:spcPct val="0"/>
              </a:spcAft>
            </a:pPr>
            <a:r>
              <a:rPr lang="en-US" sz="2000" b="1" dirty="0" smtClean="0">
                <a:gradFill>
                  <a:gsLst>
                    <a:gs pos="0">
                      <a:srgbClr val="FFFFFF"/>
                    </a:gs>
                    <a:gs pos="100000">
                      <a:srgbClr val="FFFFFF"/>
                    </a:gs>
                  </a:gsLst>
                  <a:lin ang="5400000" scaled="0"/>
                </a:gradFill>
              </a:rPr>
              <a:t>Access Services App</a:t>
            </a:r>
            <a:endParaRPr lang="en-US" sz="2000" b="1" dirty="0">
              <a:gradFill>
                <a:gsLst>
                  <a:gs pos="0">
                    <a:srgbClr val="FFFFFF"/>
                  </a:gs>
                  <a:gs pos="100000">
                    <a:srgbClr val="FFFFFF"/>
                  </a:gs>
                </a:gsLst>
                <a:lin ang="5400000" scaled="0"/>
              </a:gradFill>
            </a:endParaRPr>
          </a:p>
        </p:txBody>
      </p:sp>
      <p:sp>
        <p:nvSpPr>
          <p:cNvPr id="21" name="Flowchart: Magnetic Disk 20"/>
          <p:cNvSpPr/>
          <p:nvPr/>
        </p:nvSpPr>
        <p:spPr bwMode="auto">
          <a:xfrm>
            <a:off x="9263874" y="3040062"/>
            <a:ext cx="1447800" cy="1676400"/>
          </a:xfrm>
          <a:prstGeom prst="flowChartMagneticDisk">
            <a:avLst/>
          </a:prstGeom>
          <a:noFill/>
          <a:ln w="381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r>
              <a:rPr lang="en-US" sz="2000" dirty="0" smtClean="0">
                <a:gradFill>
                  <a:gsLst>
                    <a:gs pos="0">
                      <a:srgbClr val="FFFFFF"/>
                    </a:gs>
                    <a:gs pos="100000">
                      <a:srgbClr val="FFFFFF"/>
                    </a:gs>
                  </a:gsLst>
                  <a:lin ang="5400000" scaled="0"/>
                </a:gradFill>
              </a:rPr>
              <a:t>SQL DB</a:t>
            </a:r>
            <a:endParaRPr lang="en-US" sz="2000" dirty="0">
              <a:gradFill>
                <a:gsLst>
                  <a:gs pos="0">
                    <a:srgbClr val="FFFFFF"/>
                  </a:gs>
                  <a:gs pos="100000">
                    <a:srgbClr val="FFFFFF"/>
                  </a:gs>
                </a:gsLst>
                <a:lin ang="5400000" scaled="0"/>
              </a:gradFill>
            </a:endParaRPr>
          </a:p>
        </p:txBody>
      </p:sp>
      <p:sp>
        <p:nvSpPr>
          <p:cNvPr id="22" name="Rounded Rectangle 21"/>
          <p:cNvSpPr/>
          <p:nvPr/>
        </p:nvSpPr>
        <p:spPr bwMode="auto">
          <a:xfrm>
            <a:off x="4691874" y="2837966"/>
            <a:ext cx="310868" cy="310868"/>
          </a:xfrm>
          <a:prstGeom prst="roundRect">
            <a:avLst/>
          </a:prstGeom>
          <a:ln>
            <a:solidFill>
              <a:schemeClr val="accent6">
                <a:lumMod val="75000"/>
              </a:schemeClr>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endParaRPr lang="en-US" sz="2448" dirty="0">
              <a:gradFill>
                <a:gsLst>
                  <a:gs pos="0">
                    <a:srgbClr val="FFFFFF"/>
                  </a:gs>
                  <a:gs pos="100000">
                    <a:srgbClr val="FFFFFF"/>
                  </a:gs>
                </a:gsLst>
                <a:lin ang="5400000" scaled="0"/>
              </a:gradFill>
            </a:endParaRPr>
          </a:p>
        </p:txBody>
      </p:sp>
      <p:sp>
        <p:nvSpPr>
          <p:cNvPr id="31" name="Rounded Rectangle 30"/>
          <p:cNvSpPr/>
          <p:nvPr/>
        </p:nvSpPr>
        <p:spPr bwMode="auto">
          <a:xfrm>
            <a:off x="3832739" y="4585271"/>
            <a:ext cx="2057401" cy="740792"/>
          </a:xfrm>
          <a:prstGeom prst="roundRect">
            <a:avLst/>
          </a:prstGeom>
          <a:ln>
            <a:no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3256" tIns="46628" rIns="93256" bIns="46628" numCol="1" rtlCol="0" anchor="ctr" anchorCtr="0" compatLnSpc="1">
            <a:prstTxWarp prst="textNoShape">
              <a:avLst/>
            </a:prstTxWarp>
          </a:bodyPr>
          <a:lstStyle/>
          <a:p>
            <a:pPr algn="ctr" defTabSz="932290"/>
            <a:r>
              <a:rPr lang="en-US" sz="1600" b="1" dirty="0" smtClean="0">
                <a:solidFill>
                  <a:schemeClr val="accent6">
                    <a:lumMod val="75000"/>
                  </a:schemeClr>
                </a:solidFill>
              </a:rPr>
              <a:t>HTML &amp; JS </a:t>
            </a:r>
            <a:endParaRPr lang="en-US" sz="1600" b="1" dirty="0">
              <a:solidFill>
                <a:schemeClr val="accent6">
                  <a:lumMod val="75000"/>
                </a:schemeClr>
              </a:solidFill>
            </a:endParaRPr>
          </a:p>
        </p:txBody>
      </p:sp>
      <p:sp>
        <p:nvSpPr>
          <p:cNvPr id="32" name="Pentagon 31"/>
          <p:cNvSpPr/>
          <p:nvPr/>
        </p:nvSpPr>
        <p:spPr bwMode="auto">
          <a:xfrm>
            <a:off x="872098" y="2265010"/>
            <a:ext cx="2720093" cy="932603"/>
          </a:xfrm>
          <a:prstGeom prst="homePlate">
            <a:avLst/>
          </a:prstGeom>
          <a:solidFill>
            <a:srgbClr val="912C2F"/>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a:gradFill>
                  <a:gsLst>
                    <a:gs pos="0">
                      <a:srgbClr val="FFFFFF"/>
                    </a:gs>
                    <a:gs pos="100000">
                      <a:srgbClr val="FFFFFF"/>
                    </a:gs>
                  </a:gsLst>
                  <a:lin ang="5400000" scaled="0"/>
                </a:gradFill>
              </a:rPr>
              <a:t>Access Client</a:t>
            </a:r>
          </a:p>
        </p:txBody>
      </p:sp>
      <p:pic>
        <p:nvPicPr>
          <p:cNvPr id="33" name="Picture 32"/>
          <p:cNvPicPr>
            <a:picLocks noChangeAspect="1"/>
          </p:cNvPicPr>
          <p:nvPr/>
        </p:nvPicPr>
        <p:blipFill>
          <a:blip r:embed="rId7"/>
          <a:stretch>
            <a:fillRect/>
          </a:stretch>
        </p:blipFill>
        <p:spPr>
          <a:xfrm>
            <a:off x="4733761" y="2907675"/>
            <a:ext cx="247650" cy="171450"/>
          </a:xfrm>
          <a:prstGeom prst="rect">
            <a:avLst/>
          </a:prstGeom>
        </p:spPr>
      </p:pic>
      <p:sp>
        <p:nvSpPr>
          <p:cNvPr id="34" name="Pentagon 33"/>
          <p:cNvSpPr/>
          <p:nvPr/>
        </p:nvSpPr>
        <p:spPr bwMode="auto">
          <a:xfrm>
            <a:off x="884237" y="4460824"/>
            <a:ext cx="2720093" cy="932603"/>
          </a:xfrm>
          <a:prstGeom prst="homePlate">
            <a:avLst/>
          </a:prstGeom>
          <a:solidFill>
            <a:srgbClr val="002060"/>
          </a:solidFill>
          <a:ln>
            <a:noFill/>
            <a:headEnd type="none" w="med" len="med"/>
            <a:tailEnd type="none" w="med" len="med"/>
          </a:ln>
        </p:spPr>
        <p:style>
          <a:lnRef idx="3">
            <a:schemeClr val="lt1"/>
          </a:lnRef>
          <a:fillRef idx="1">
            <a:schemeClr val="accent4"/>
          </a:fillRef>
          <a:effectRef idx="1">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US" sz="2448" dirty="0" smtClean="0">
                <a:gradFill>
                  <a:gsLst>
                    <a:gs pos="0">
                      <a:srgbClr val="FFFFFF"/>
                    </a:gs>
                    <a:gs pos="100000">
                      <a:srgbClr val="FFFFFF"/>
                    </a:gs>
                  </a:gsLst>
                  <a:lin ang="5400000" scaled="0"/>
                </a:gradFill>
              </a:rPr>
              <a:t>Web Browser</a:t>
            </a:r>
            <a:endParaRPr lang="en-US" sz="2448" dirty="0">
              <a:gradFill>
                <a:gsLst>
                  <a:gs pos="0">
                    <a:srgbClr val="FFFFFF"/>
                  </a:gs>
                  <a:gs pos="100000">
                    <a:srgbClr val="FFFFFF"/>
                  </a:gs>
                </a:gsLst>
                <a:lin ang="5400000" scaled="0"/>
              </a:gradFill>
            </a:endParaRPr>
          </a:p>
        </p:txBody>
      </p:sp>
      <p:sp>
        <p:nvSpPr>
          <p:cNvPr id="35" name="Left-Right Arrow 34"/>
          <p:cNvSpPr/>
          <p:nvPr/>
        </p:nvSpPr>
        <p:spPr bwMode="auto">
          <a:xfrm rot="721737">
            <a:off x="5902000" y="2402919"/>
            <a:ext cx="3173575"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36" name="Left-Right Arrow 35"/>
          <p:cNvSpPr/>
          <p:nvPr/>
        </p:nvSpPr>
        <p:spPr bwMode="auto">
          <a:xfrm rot="20952377">
            <a:off x="5975664" y="4032842"/>
            <a:ext cx="3082535" cy="1149068"/>
          </a:xfrm>
          <a:prstGeom prst="leftRightArrow">
            <a:avLst/>
          </a:prstGeom>
          <a:noFill/>
          <a:ln w="5715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872278463"/>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 12"/>
          <p:cNvGrpSpPr/>
          <p:nvPr/>
        </p:nvGrpSpPr>
        <p:grpSpPr>
          <a:xfrm>
            <a:off x="846434" y="2838781"/>
            <a:ext cx="10743606" cy="1316963"/>
            <a:chOff x="1587855" y="1671138"/>
            <a:chExt cx="10743606" cy="1316963"/>
          </a:xfrm>
        </p:grpSpPr>
        <p:sp>
          <p:nvSpPr>
            <p:cNvPr id="9" name="TextBox 8"/>
            <p:cNvSpPr txBox="1"/>
            <p:nvPr/>
          </p:nvSpPr>
          <p:spPr>
            <a:xfrm>
              <a:off x="2856751" y="2016465"/>
              <a:ext cx="9474710" cy="904863"/>
            </a:xfrm>
            <a:prstGeom prst="rect">
              <a:avLst/>
            </a:prstGeom>
            <a:noFill/>
          </p:spPr>
          <p:txBody>
            <a:bodyPr wrap="none" lIns="182880" tIns="146304" rIns="182880" bIns="146304" rtlCol="0">
              <a:spAutoFit/>
            </a:bodyPr>
            <a:lstStyle/>
            <a:p>
              <a:pPr>
                <a:lnSpc>
                  <a:spcPct val="90000"/>
                </a:lnSpc>
                <a:spcAft>
                  <a:spcPts val="600"/>
                </a:spcAft>
              </a:pPr>
              <a:r>
                <a:rPr lang="en-US" sz="4400" dirty="0" smtClean="0">
                  <a:gradFill>
                    <a:gsLst>
                      <a:gs pos="2917">
                        <a:schemeClr val="tx1"/>
                      </a:gs>
                      <a:gs pos="30000">
                        <a:schemeClr val="tx1"/>
                      </a:gs>
                    </a:gsLst>
                    <a:lin ang="5400000" scaled="0"/>
                  </a:gradFill>
                  <a:latin typeface="+mj-lt"/>
                </a:rPr>
                <a:t>Access apps are		   SharePoint apps </a:t>
              </a:r>
              <a:endParaRPr lang="en-US" sz="4400" dirty="0">
                <a:gradFill>
                  <a:gsLst>
                    <a:gs pos="2917">
                      <a:schemeClr val="tx1"/>
                    </a:gs>
                    <a:gs pos="30000">
                      <a:schemeClr val="tx1"/>
                    </a:gs>
                  </a:gsLst>
                  <a:lin ang="5400000" scaled="0"/>
                </a:gradFill>
                <a:latin typeface="+mj-lt"/>
              </a:endParaRPr>
            </a:p>
          </p:txBody>
        </p:sp>
        <p:pic>
          <p:nvPicPr>
            <p:cNvPr id="11" name="Picture 10"/>
            <p:cNvPicPr>
              <a:picLocks noChangeAspect="1"/>
            </p:cNvPicPr>
            <p:nvPr/>
          </p:nvPicPr>
          <p:blipFill>
            <a:blip r:embed="rId3"/>
            <a:stretch>
              <a:fillRect/>
            </a:stretch>
          </p:blipFill>
          <p:spPr>
            <a:xfrm>
              <a:off x="1587855" y="1848181"/>
              <a:ext cx="1216759" cy="1123162"/>
            </a:xfrm>
            <a:prstGeom prst="rect">
              <a:avLst/>
            </a:prstGeom>
          </p:spPr>
        </p:pic>
        <p:pic>
          <p:nvPicPr>
            <p:cNvPr id="12" name="Picture 11"/>
            <p:cNvPicPr>
              <a:picLocks noChangeAspect="1"/>
            </p:cNvPicPr>
            <p:nvPr/>
          </p:nvPicPr>
          <p:blipFill>
            <a:blip r:embed="rId4"/>
            <a:stretch>
              <a:fillRect/>
            </a:stretch>
          </p:blipFill>
          <p:spPr>
            <a:xfrm>
              <a:off x="6852685" y="1671138"/>
              <a:ext cx="1216759" cy="1316963"/>
            </a:xfrm>
            <a:prstGeom prst="rect">
              <a:avLst/>
            </a:prstGeom>
          </p:spPr>
        </p:pic>
      </p:grpSp>
    </p:spTree>
    <p:extLst>
      <p:ext uri="{BB962C8B-B14F-4D97-AF65-F5344CB8AC3E}">
        <p14:creationId xmlns:p14="http://schemas.microsoft.com/office/powerpoint/2010/main" val="97930854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Access Databases: </a:t>
            </a:r>
            <a:br>
              <a:rPr lang="en-US" dirty="0" smtClean="0"/>
            </a:br>
            <a:r>
              <a:rPr lang="en-US" dirty="0" smtClean="0"/>
              <a:t>Taming the Beast</a:t>
            </a:r>
            <a:endParaRPr lang="en-US" dirty="0"/>
          </a:p>
        </p:txBody>
      </p:sp>
      <p:sp>
        <p:nvSpPr>
          <p:cNvPr id="5" name="Text Placeholder 4"/>
          <p:cNvSpPr>
            <a:spLocks noGrp="1"/>
          </p:cNvSpPr>
          <p:nvPr>
            <p:ph type="body" sz="quarter" idx="12"/>
          </p:nvPr>
        </p:nvSpPr>
        <p:spPr>
          <a:xfrm>
            <a:off x="4846637" y="5478462"/>
            <a:ext cx="7315201" cy="1219731"/>
          </a:xfrm>
        </p:spPr>
        <p:txBody>
          <a:bodyPr/>
          <a:lstStyle/>
          <a:p>
            <a:r>
              <a:rPr lang="en-US" dirty="0" smtClean="0"/>
              <a:t>Steve Greenberg</a:t>
            </a:r>
          </a:p>
          <a:p>
            <a:r>
              <a:rPr lang="en-US" dirty="0" smtClean="0"/>
              <a:t>Principal PM Lead, Microsoft Access</a:t>
            </a:r>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Demo</a:t>
            </a:r>
            <a:endParaRPr lang="en-US" dirty="0"/>
          </a:p>
        </p:txBody>
      </p:sp>
      <p:sp>
        <p:nvSpPr>
          <p:cNvPr id="5" name="Text Placeholder 4"/>
          <p:cNvSpPr>
            <a:spLocks noGrp="1"/>
          </p:cNvSpPr>
          <p:nvPr>
            <p:ph type="body" sz="quarter" idx="12"/>
          </p:nvPr>
        </p:nvSpPr>
        <p:spPr/>
        <p:txBody>
          <a:bodyPr/>
          <a:lstStyle/>
          <a:p>
            <a:r>
              <a:rPr lang="en-US" dirty="0" smtClean="0"/>
              <a:t>Access and the App Catalog</a:t>
            </a:r>
            <a:endParaRPr lang="en-US" dirty="0"/>
          </a:p>
        </p:txBody>
      </p:sp>
    </p:spTree>
    <p:extLst>
      <p:ext uri="{BB962C8B-B14F-4D97-AF65-F5344CB8AC3E}">
        <p14:creationId xmlns:p14="http://schemas.microsoft.com/office/powerpoint/2010/main" val="3689631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Going forward: Apps</a:t>
            </a:r>
            <a:endParaRPr lang="en-US" dirty="0"/>
          </a:p>
        </p:txBody>
      </p:sp>
      <p:pic>
        <p:nvPicPr>
          <p:cNvPr id="5" name="Picture 4"/>
          <p:cNvPicPr>
            <a:picLocks noChangeAspect="1"/>
          </p:cNvPicPr>
          <p:nvPr/>
        </p:nvPicPr>
        <p:blipFill>
          <a:blip r:embed="rId3"/>
          <a:stretch>
            <a:fillRect/>
          </a:stretch>
        </p:blipFill>
        <p:spPr>
          <a:xfrm>
            <a:off x="3703637" y="2044382"/>
            <a:ext cx="7658100" cy="4424680"/>
          </a:xfrm>
          <a:prstGeom prst="rect">
            <a:avLst/>
          </a:prstGeom>
        </p:spPr>
      </p:pic>
    </p:spTree>
    <p:extLst>
      <p:ext uri="{BB962C8B-B14F-4D97-AF65-F5344CB8AC3E}">
        <p14:creationId xmlns:p14="http://schemas.microsoft.com/office/powerpoint/2010/main" val="1122205803"/>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Diagram 25"/>
          <p:cNvGraphicFramePr/>
          <p:nvPr>
            <p:extLst>
              <p:ext uri="{D42A27DB-BD31-4B8C-83A1-F6EECF244321}">
                <p14:modId xmlns:p14="http://schemas.microsoft.com/office/powerpoint/2010/main" val="36351726"/>
              </p:ext>
            </p:extLst>
          </p:nvPr>
        </p:nvGraphicFramePr>
        <p:xfrm>
          <a:off x="2138098" y="1424810"/>
          <a:ext cx="8160279" cy="4144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3601512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862800"/>
          </a:xfrm>
        </p:spPr>
        <p:txBody>
          <a:bodyPr/>
          <a:lstStyle/>
          <a:p>
            <a:pPr marL="0" indent="0">
              <a:buNone/>
            </a:pPr>
            <a:r>
              <a:rPr lang="en-US" sz="2448" dirty="0"/>
              <a:t>Access Team Blog</a:t>
            </a:r>
            <a:br>
              <a:rPr lang="en-US" sz="2448" dirty="0"/>
            </a:br>
            <a:r>
              <a:rPr lang="en-US" sz="2448" dirty="0">
                <a:hlinkClick r:id="rId3"/>
              </a:rPr>
              <a:t>http://blogs.msdn.com/access</a:t>
            </a:r>
            <a:r>
              <a:rPr lang="en-US" sz="2448" dirty="0"/>
              <a:t> </a:t>
            </a:r>
          </a:p>
        </p:txBody>
      </p:sp>
      <p:sp>
        <p:nvSpPr>
          <p:cNvPr id="2" name="Title 1"/>
          <p:cNvSpPr>
            <a:spLocks noGrp="1"/>
          </p:cNvSpPr>
          <p:nvPr>
            <p:ph type="title"/>
          </p:nvPr>
        </p:nvSpPr>
        <p:spPr/>
        <p:txBody>
          <a:bodyPr/>
          <a:lstStyle/>
          <a:p>
            <a:r>
              <a:rPr lang="en-US" dirty="0" smtClean="0"/>
              <a:t>For more information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64937860"/>
              </p:ext>
            </p:extLst>
          </p:nvPr>
        </p:nvGraphicFramePr>
        <p:xfrm>
          <a:off x="427037" y="2811462"/>
          <a:ext cx="8393430" cy="3119880"/>
        </p:xfrm>
        <a:graphic>
          <a:graphicData uri="http://schemas.openxmlformats.org/drawingml/2006/table">
            <a:tbl>
              <a:tblPr bandRow="1">
                <a:tableStyleId>{5C22544A-7EE6-4342-B048-85BDC9FD1C3A}</a:tableStyleId>
              </a:tblPr>
              <a:tblGrid>
                <a:gridCol w="914400"/>
                <a:gridCol w="4468990"/>
                <a:gridCol w="1391579"/>
                <a:gridCol w="1618461"/>
              </a:tblGrid>
              <a:tr h="378222">
                <a:tc>
                  <a:txBody>
                    <a:bodyPr/>
                    <a:lstStyle/>
                    <a:p>
                      <a:r>
                        <a:rPr lang="en-US" sz="1400" dirty="0" smtClean="0"/>
                        <a:t>SPC026</a:t>
                      </a:r>
                      <a:endParaRPr lang="en-US" sz="1400" dirty="0"/>
                    </a:p>
                  </a:txBody>
                  <a:tcPr marL="93260" marR="93260" marT="46630" marB="46630"/>
                </a:tc>
                <a:tc>
                  <a:txBody>
                    <a:bodyPr/>
                    <a:lstStyle/>
                    <a:p>
                      <a:r>
                        <a:rPr lang="en-US" sz="1400" dirty="0" smtClean="0"/>
                        <a:t>Apps for SharePoint in 60s with Access 2013</a:t>
                      </a:r>
                      <a:endParaRPr lang="en-US" sz="1400" dirty="0"/>
                    </a:p>
                  </a:txBody>
                  <a:tcPr marL="93260" marR="93260" marT="46630" marB="46630"/>
                </a:tc>
                <a:tc>
                  <a:txBody>
                    <a:bodyPr/>
                    <a:lstStyle/>
                    <a:p>
                      <a:r>
                        <a:rPr lang="en-US" sz="1400" dirty="0" smtClean="0"/>
                        <a:t>Tuesday 10:30am</a:t>
                      </a:r>
                      <a:endParaRPr lang="en-US" sz="1400" dirty="0"/>
                    </a:p>
                  </a:txBody>
                  <a:tcPr marL="93260" marR="93260" marT="46630" marB="46630"/>
                </a:tc>
                <a:tc>
                  <a:txBody>
                    <a:bodyPr/>
                    <a:lstStyle/>
                    <a:p>
                      <a:r>
                        <a:rPr lang="en-US" sz="1400" dirty="0" smtClean="0"/>
                        <a:t>South Seas Ballroom E</a:t>
                      </a:r>
                      <a:endParaRPr lang="en-US" sz="1400" dirty="0"/>
                    </a:p>
                  </a:txBody>
                  <a:tcPr marL="93260" marR="93260" marT="46630" marB="46630"/>
                </a:tc>
              </a:tr>
              <a:tr h="378222">
                <a:tc>
                  <a:txBody>
                    <a:bodyPr/>
                    <a:lstStyle/>
                    <a:p>
                      <a:r>
                        <a:rPr lang="en-US" sz="1400" dirty="0" smtClean="0"/>
                        <a:t>SPC043</a:t>
                      </a:r>
                      <a:endParaRPr lang="en-US" sz="1400" dirty="0"/>
                    </a:p>
                  </a:txBody>
                  <a:tcPr marL="93260" marR="93260" marT="46630" marB="46630"/>
                </a:tc>
                <a:tc>
                  <a:txBody>
                    <a:bodyPr/>
                    <a:lstStyle/>
                    <a:p>
                      <a:r>
                        <a:rPr lang="en-US" sz="1400" dirty="0" smtClean="0"/>
                        <a:t>Configuring</a:t>
                      </a:r>
                      <a:r>
                        <a:rPr lang="en-US" sz="1400" baseline="0" dirty="0" smtClean="0"/>
                        <a:t> and Managing Access Services in SharePoint 2013</a:t>
                      </a:r>
                      <a:endParaRPr lang="en-US" sz="1400" dirty="0"/>
                    </a:p>
                  </a:txBody>
                  <a:tcPr marL="93260" marR="93260" marT="46630" marB="46630"/>
                </a:tc>
                <a:tc>
                  <a:txBody>
                    <a:bodyPr/>
                    <a:lstStyle/>
                    <a:p>
                      <a:r>
                        <a:rPr lang="en-US" sz="1400" dirty="0" smtClean="0"/>
                        <a:t>Wednesday 10:30am</a:t>
                      </a:r>
                      <a:endParaRPr lang="en-US" sz="1400" dirty="0"/>
                    </a:p>
                  </a:txBody>
                  <a:tcPr marL="93260" marR="93260" marT="46630" marB="46630"/>
                </a:tc>
                <a:tc>
                  <a:txBody>
                    <a:bodyPr/>
                    <a:lstStyle/>
                    <a:p>
                      <a:r>
                        <a:rPr lang="en-US" sz="1400" dirty="0" smtClean="0"/>
                        <a:t>Mandalay Bay Ballroom G</a:t>
                      </a:r>
                      <a:endParaRPr lang="en-US" sz="1400" dirty="0"/>
                    </a:p>
                  </a:txBody>
                  <a:tcPr marL="93260" marR="93260" marT="46630" marB="46630"/>
                </a:tc>
              </a:tr>
              <a:tr h="378222">
                <a:tc>
                  <a:txBody>
                    <a:bodyPr/>
                    <a:lstStyle/>
                    <a:p>
                      <a:r>
                        <a:rPr lang="en-US" sz="1400" dirty="0" smtClean="0"/>
                        <a:t>SPC193</a:t>
                      </a:r>
                      <a:endParaRPr lang="en-US" sz="1400" dirty="0"/>
                    </a:p>
                  </a:txBody>
                  <a:tcPr marL="93260" marR="93260" marT="46630" marB="46630"/>
                </a:tc>
                <a:tc>
                  <a:txBody>
                    <a:bodyPr/>
                    <a:lstStyle/>
                    <a:p>
                      <a:r>
                        <a:rPr lang="en-US" sz="1400" dirty="0" smtClean="0"/>
                        <a:t>Access Databases:</a:t>
                      </a:r>
                      <a:r>
                        <a:rPr lang="en-US" sz="1400" baseline="0" dirty="0" smtClean="0"/>
                        <a:t> Taming the Beast</a:t>
                      </a:r>
                      <a:endParaRPr lang="en-US" sz="1400" dirty="0"/>
                    </a:p>
                  </a:txBody>
                  <a:tcPr marL="93260" marR="93260" marT="46630" marB="46630"/>
                </a:tc>
                <a:tc>
                  <a:txBody>
                    <a:bodyPr/>
                    <a:lstStyle/>
                    <a:p>
                      <a:r>
                        <a:rPr lang="en-US" sz="1400" dirty="0" smtClean="0"/>
                        <a:t>Wednesday 1:45pm</a:t>
                      </a:r>
                      <a:endParaRPr lang="en-US" sz="1400" dirty="0"/>
                    </a:p>
                  </a:txBody>
                  <a:tcPr marL="93260" marR="93260" marT="46630" marB="46630"/>
                </a:tc>
                <a:tc>
                  <a:txBody>
                    <a:bodyPr/>
                    <a:lstStyle/>
                    <a:p>
                      <a:r>
                        <a:rPr lang="en-US" sz="1400" dirty="0" smtClean="0"/>
                        <a:t>Lagoon CDIJ</a:t>
                      </a:r>
                      <a:endParaRPr lang="en-US" sz="1400" dirty="0"/>
                    </a:p>
                  </a:txBody>
                  <a:tcPr marL="93260" marR="93260" marT="46630" marB="46630"/>
                </a:tc>
              </a:tr>
              <a:tr h="378222">
                <a:tc>
                  <a:txBody>
                    <a:bodyPr/>
                    <a:lstStyle/>
                    <a:p>
                      <a:r>
                        <a:rPr lang="en-US" sz="1400" dirty="0" smtClean="0"/>
                        <a:t>SPC071</a:t>
                      </a:r>
                      <a:endParaRPr lang="en-US" sz="1400" dirty="0"/>
                    </a:p>
                  </a:txBody>
                  <a:tcPr marL="93260" marR="93260" marT="46630" marB="46630"/>
                </a:tc>
                <a:tc>
                  <a:txBody>
                    <a:bodyPr/>
                    <a:lstStyle/>
                    <a:p>
                      <a:r>
                        <a:rPr lang="en-US" sz="1400" dirty="0" smtClean="0"/>
                        <a:t>Building Apps for SharePoint with Access 2013: A deeper dive</a:t>
                      </a:r>
                      <a:endParaRPr lang="en-US" sz="1400" dirty="0"/>
                    </a:p>
                  </a:txBody>
                  <a:tcPr marL="93260" marR="93260" marT="46630" marB="46630"/>
                </a:tc>
                <a:tc>
                  <a:txBody>
                    <a:bodyPr/>
                    <a:lstStyle/>
                    <a:p>
                      <a:r>
                        <a:rPr lang="en-US" sz="1400" dirty="0" smtClean="0"/>
                        <a:t>Wednesday 1:45pm</a:t>
                      </a:r>
                      <a:endParaRPr lang="en-US" sz="1400" dirty="0"/>
                    </a:p>
                  </a:txBody>
                  <a:tcPr marL="93260" marR="93260" marT="46630" marB="46630"/>
                </a:tc>
                <a:tc>
                  <a:txBody>
                    <a:bodyPr/>
                    <a:lstStyle/>
                    <a:p>
                      <a:r>
                        <a:rPr lang="en-US" sz="1400" dirty="0" smtClean="0"/>
                        <a:t>South Seas Ballroom E</a:t>
                      </a:r>
                      <a:endParaRPr lang="en-US" sz="1400" dirty="0"/>
                    </a:p>
                  </a:txBody>
                  <a:tcPr marL="93260" marR="93260" marT="46630" marB="46630"/>
                </a:tc>
              </a:tr>
              <a:tr h="378222">
                <a:tc>
                  <a:txBody>
                    <a:bodyPr/>
                    <a:lstStyle/>
                    <a:p>
                      <a:r>
                        <a:rPr lang="en-US" sz="1400" dirty="0" smtClean="0"/>
                        <a:t>SPC099</a:t>
                      </a:r>
                      <a:endParaRPr lang="en-US" sz="1400" dirty="0"/>
                    </a:p>
                  </a:txBody>
                  <a:tcPr marL="93260" marR="93260" marT="46630" marB="46630"/>
                </a:tc>
                <a:tc>
                  <a:txBody>
                    <a:bodyPr/>
                    <a:lstStyle/>
                    <a:p>
                      <a:r>
                        <a:rPr lang="en-US" sz="1400" dirty="0" smtClean="0"/>
                        <a:t>Moving Legacy Data/Systems to SharePoint/SQL Azure with Access 2013 (Lotus Notes/MDB/Excel etc…) </a:t>
                      </a:r>
                      <a:endParaRPr lang="en-US" sz="1400" dirty="0"/>
                    </a:p>
                  </a:txBody>
                  <a:tcPr marL="93260" marR="93260" marT="46630" marB="46630"/>
                </a:tc>
                <a:tc>
                  <a:txBody>
                    <a:bodyPr/>
                    <a:lstStyle/>
                    <a:p>
                      <a:r>
                        <a:rPr lang="en-US" sz="1400" dirty="0" smtClean="0"/>
                        <a:t>Thursday</a:t>
                      </a:r>
                      <a:r>
                        <a:rPr lang="en-US" sz="1400" baseline="0" dirty="0" smtClean="0"/>
                        <a:t> 10:30am</a:t>
                      </a:r>
                      <a:endParaRPr lang="en-US" sz="1400" dirty="0"/>
                    </a:p>
                  </a:txBody>
                  <a:tcPr marL="93260" marR="93260" marT="46630" marB="46630"/>
                </a:tc>
                <a:tc>
                  <a:txBody>
                    <a:bodyPr/>
                    <a:lstStyle/>
                    <a:p>
                      <a:r>
                        <a:rPr lang="en-US" sz="1400" dirty="0" smtClean="0"/>
                        <a:t>Banyan ABCD</a:t>
                      </a:r>
                      <a:endParaRPr lang="en-US" sz="1400" dirty="0"/>
                    </a:p>
                  </a:txBody>
                  <a:tcPr marL="93260" marR="93260" marT="46630" marB="46630"/>
                </a:tc>
              </a:tr>
              <a:tr h="378222">
                <a:tc>
                  <a:txBody>
                    <a:bodyPr/>
                    <a:lstStyle/>
                    <a:p>
                      <a:r>
                        <a:rPr lang="en-US" sz="1400" dirty="0" smtClean="0"/>
                        <a:t>HOL045</a:t>
                      </a:r>
                      <a:endParaRPr lang="en-US" sz="1400" dirty="0"/>
                    </a:p>
                  </a:txBody>
                  <a:tcPr marL="93260" marR="93260" marT="46630" marB="46630"/>
                </a:tc>
                <a:tc>
                  <a:txBody>
                    <a:bodyPr/>
                    <a:lstStyle/>
                    <a:p>
                      <a:r>
                        <a:rPr lang="en-US" sz="1400" dirty="0" smtClean="0"/>
                        <a:t>Creating a SharePoint App with Access Services: Hands on Lab</a:t>
                      </a:r>
                      <a:endParaRPr lang="en-US" sz="1400" dirty="0"/>
                    </a:p>
                  </a:txBody>
                  <a:tcPr marL="93260" marR="93260" marT="46630" marB="46630"/>
                </a:tc>
                <a:tc>
                  <a:txBody>
                    <a:bodyPr/>
                    <a:lstStyle/>
                    <a:p>
                      <a:r>
                        <a:rPr lang="en-US" sz="1400" dirty="0" smtClean="0"/>
                        <a:t>All times</a:t>
                      </a:r>
                      <a:endParaRPr lang="en-US" sz="1400" dirty="0"/>
                    </a:p>
                  </a:txBody>
                  <a:tcPr marL="93260" marR="93260" marT="46630" marB="46630"/>
                </a:tc>
                <a:tc>
                  <a:txBody>
                    <a:bodyPr/>
                    <a:lstStyle/>
                    <a:p>
                      <a:r>
                        <a:rPr lang="en-US" sz="1400" dirty="0" smtClean="0"/>
                        <a:t>??</a:t>
                      </a:r>
                      <a:endParaRPr lang="en-US" sz="1400" dirty="0"/>
                    </a:p>
                  </a:txBody>
                  <a:tcPr marL="93260" marR="93260" marT="46630" marB="46630"/>
                </a:tc>
              </a:tr>
            </a:tbl>
          </a:graphicData>
        </a:graphic>
      </p:graphicFrame>
      <p:pic>
        <p:nvPicPr>
          <p:cNvPr id="1026" name="Picture 2" descr="image00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19895" y="144462"/>
            <a:ext cx="281178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6013766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523181" y="611398"/>
            <a:ext cx="11313278" cy="1147102"/>
          </a:xfrm>
          <a:prstGeom prst="rect">
            <a:avLst/>
          </a:prstGeom>
        </p:spPr>
        <p:txBody>
          <a:bodyPr lIns="93260" tIns="46631" rIns="93260" bIns="46631" anchor="ct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100000">
                      <a:schemeClr val="tx1">
                        <a:lumMod val="65000"/>
                        <a:lumOff val="35000"/>
                      </a:schemeClr>
                    </a:gs>
                  </a:gsLst>
                  <a:lin ang="5400000" scaled="0"/>
                  <a:tileRect/>
                </a:gradFill>
                <a:effectLst/>
                <a:latin typeface="+mj-lt"/>
                <a:ea typeface="+mn-ea"/>
                <a:cs typeface="Arial" charset="0"/>
              </a:defRPr>
            </a:lvl1pPr>
          </a:lstStyle>
          <a:p>
            <a:endParaRPr sz="9000" dirty="0">
              <a:gradFill>
                <a:gsLst>
                  <a:gs pos="96667">
                    <a:srgbClr val="FFFFFF"/>
                  </a:gs>
                  <a:gs pos="90000">
                    <a:srgbClr val="FFFFFF"/>
                  </a:gs>
                </a:gsLst>
                <a:lin ang="5400000" scaled="0"/>
              </a:gradFill>
              <a:cs typeface="Segoe UI" pitchFamily="34" charset="0"/>
            </a:endParaRPr>
          </a:p>
        </p:txBody>
      </p:sp>
      <p:sp>
        <p:nvSpPr>
          <p:cNvPr id="2" name="Title 1"/>
          <p:cNvSpPr>
            <a:spLocks noGrp="1"/>
          </p:cNvSpPr>
          <p:nvPr>
            <p:ph type="title"/>
          </p:nvPr>
        </p:nvSpPr>
        <p:spPr/>
        <p:txBody>
          <a:bodyPr/>
          <a:lstStyle/>
          <a:p>
            <a:r>
              <a:rPr lang="en-US" dirty="0" smtClean="0">
                <a:solidFill>
                  <a:schemeClr val="bg1"/>
                </a:solidFill>
              </a:rPr>
              <a:t>Q&amp;A</a:t>
            </a:r>
            <a:endParaRPr lang="en-US" dirty="0">
              <a:solidFill>
                <a:schemeClr val="bg1"/>
              </a:solidFill>
            </a:endParaRPr>
          </a:p>
        </p:txBody>
      </p:sp>
    </p:spTree>
    <p:extLst>
      <p:ext uri="{BB962C8B-B14F-4D97-AF65-F5344CB8AC3E}">
        <p14:creationId xmlns:p14="http://schemas.microsoft.com/office/powerpoint/2010/main" val="3576122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1319987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483379789"/>
              </p:ext>
            </p:extLst>
          </p:nvPr>
        </p:nvGraphicFramePr>
        <p:xfrm>
          <a:off x="1646237" y="1668462"/>
          <a:ext cx="8393430" cy="3639860"/>
        </p:xfrm>
        <a:graphic>
          <a:graphicData uri="http://schemas.openxmlformats.org/drawingml/2006/table">
            <a:tbl>
              <a:tblPr bandRow="1">
                <a:tableStyleId>{5C22544A-7EE6-4342-B048-85BDC9FD1C3A}</a:tableStyleId>
              </a:tblPr>
              <a:tblGrid>
                <a:gridCol w="914400"/>
                <a:gridCol w="4468990"/>
                <a:gridCol w="1391579"/>
                <a:gridCol w="1618461"/>
              </a:tblGrid>
              <a:tr h="378222">
                <a:tc>
                  <a:txBody>
                    <a:bodyPr/>
                    <a:lstStyle/>
                    <a:p>
                      <a:r>
                        <a:rPr lang="en-US" sz="1400" dirty="0" smtClean="0"/>
                        <a:t>SPC010</a:t>
                      </a:r>
                      <a:endParaRPr lang="en-US" sz="1400" dirty="0"/>
                    </a:p>
                  </a:txBody>
                  <a:tcPr marL="93260" marR="93260" marT="46630" marB="46630"/>
                </a:tc>
                <a:tc>
                  <a:txBody>
                    <a:bodyPr/>
                    <a:lstStyle/>
                    <a:p>
                      <a:r>
                        <a:rPr lang="en-US" sz="1400" dirty="0" smtClean="0"/>
                        <a:t>An overview of developing SharePoint-hosted</a:t>
                      </a:r>
                      <a:r>
                        <a:rPr lang="en-US" sz="1400" baseline="0" dirty="0" smtClean="0"/>
                        <a:t> apps</a:t>
                      </a:r>
                      <a:endParaRPr lang="en-US" sz="1400" dirty="0"/>
                    </a:p>
                  </a:txBody>
                  <a:tcPr marL="93260" marR="93260" marT="46630" marB="46630"/>
                </a:tc>
                <a:tc>
                  <a:txBody>
                    <a:bodyPr/>
                    <a:lstStyle/>
                    <a:p>
                      <a:r>
                        <a:rPr lang="en-US" sz="1400" dirty="0" smtClean="0"/>
                        <a:t>Tuesday</a:t>
                      </a:r>
                      <a:r>
                        <a:rPr lang="en-US" sz="1400" baseline="0" dirty="0" smtClean="0"/>
                        <a:t> 1:45pm</a:t>
                      </a:r>
                      <a:endParaRPr lang="en-US" sz="1400" dirty="0"/>
                    </a:p>
                  </a:txBody>
                  <a:tcPr marL="93260" marR="93260" marT="46630" marB="46630"/>
                </a:tc>
                <a:tc>
                  <a:txBody>
                    <a:bodyPr/>
                    <a:lstStyle/>
                    <a:p>
                      <a:r>
                        <a:rPr lang="en-US" sz="1400" dirty="0" smtClean="0"/>
                        <a:t>South Seas CDFJI</a:t>
                      </a:r>
                      <a:endParaRPr lang="en-US" sz="1400" dirty="0"/>
                    </a:p>
                  </a:txBody>
                  <a:tcPr marL="93260" marR="93260" marT="46630" marB="46630"/>
                </a:tc>
              </a:tr>
              <a:tr h="378222">
                <a:tc>
                  <a:txBody>
                    <a:bodyPr/>
                    <a:lstStyle/>
                    <a:p>
                      <a:r>
                        <a:rPr lang="en-US" sz="1400" dirty="0" smtClean="0"/>
                        <a:t>SPC133</a:t>
                      </a:r>
                      <a:endParaRPr lang="en-US" sz="1400" dirty="0"/>
                    </a:p>
                  </a:txBody>
                  <a:tcPr marL="93260" marR="93260" marT="46630" marB="46630"/>
                </a:tc>
                <a:tc>
                  <a:txBody>
                    <a:bodyPr/>
                    <a:lstStyle/>
                    <a:p>
                      <a:r>
                        <a:rPr lang="en-US" sz="1400" dirty="0" smtClean="0"/>
                        <a:t>Introduction to the Cloud App Model for Office and SharePoint – Part 1</a:t>
                      </a:r>
                      <a:endParaRPr lang="en-US" sz="1400" dirty="0"/>
                    </a:p>
                  </a:txBody>
                  <a:tcPr marL="93260" marR="93260" marT="46630" marB="46630"/>
                </a:tc>
                <a:tc>
                  <a:txBody>
                    <a:bodyPr/>
                    <a:lstStyle/>
                    <a:p>
                      <a:r>
                        <a:rPr lang="en-US" sz="1400" dirty="0" smtClean="0"/>
                        <a:t>Monday</a:t>
                      </a:r>
                      <a:r>
                        <a:rPr lang="en-US" sz="1400" baseline="0" dirty="0" smtClean="0"/>
                        <a:t> 2:00pm</a:t>
                      </a:r>
                      <a:endParaRPr lang="en-US" sz="1400" dirty="0"/>
                    </a:p>
                  </a:txBody>
                  <a:tcPr marL="93260" marR="93260" marT="46630" marB="46630"/>
                </a:tc>
                <a:tc>
                  <a:txBody>
                    <a:bodyPr/>
                    <a:lstStyle/>
                    <a:p>
                      <a:r>
                        <a:rPr lang="en-US" sz="1400" dirty="0" smtClean="0"/>
                        <a:t>South Seas</a:t>
                      </a:r>
                      <a:endParaRPr lang="en-US" sz="1400" dirty="0"/>
                    </a:p>
                  </a:txBody>
                  <a:tcPr marL="93260" marR="93260" marT="46630" marB="46630"/>
                </a:tc>
              </a:tr>
              <a:tr h="378222">
                <a:tc>
                  <a:txBody>
                    <a:bodyPr/>
                    <a:lstStyle/>
                    <a:p>
                      <a:r>
                        <a:rPr lang="en-US" sz="1400" dirty="0" smtClean="0"/>
                        <a:t>SPC 134</a:t>
                      </a:r>
                      <a:endParaRPr lang="en-US" sz="1400" dirty="0"/>
                    </a:p>
                  </a:txBody>
                  <a:tcPr marL="93260" marR="93260" marT="46630" marB="46630"/>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sz="1400" dirty="0" smtClean="0"/>
                        <a:t>Introduction to the Cloud App Model for Office and SharePoint – Part 2</a:t>
                      </a:r>
                    </a:p>
                  </a:txBody>
                  <a:tcPr marL="93260" marR="93260" marT="46630" marB="46630"/>
                </a:tc>
                <a:tc>
                  <a:txBody>
                    <a:bodyPr/>
                    <a:lstStyle/>
                    <a:p>
                      <a:r>
                        <a:rPr lang="en-US" sz="1400" dirty="0" smtClean="0"/>
                        <a:t>Monday 3:45pm</a:t>
                      </a:r>
                      <a:endParaRPr lang="en-US" sz="1400" dirty="0"/>
                    </a:p>
                  </a:txBody>
                  <a:tcPr marL="93260" marR="93260" marT="46630" marB="46630"/>
                </a:tc>
                <a:tc>
                  <a:txBody>
                    <a:bodyPr/>
                    <a:lstStyle/>
                    <a:p>
                      <a:r>
                        <a:rPr lang="en-US" sz="1400" dirty="0" smtClean="0"/>
                        <a:t>South Seas</a:t>
                      </a:r>
                      <a:endParaRPr lang="en-US" sz="1400" dirty="0"/>
                    </a:p>
                  </a:txBody>
                  <a:tcPr marL="93260" marR="93260" marT="46630" marB="46630"/>
                </a:tc>
              </a:tr>
              <a:tr h="378222">
                <a:tc>
                  <a:txBody>
                    <a:bodyPr/>
                    <a:lstStyle/>
                    <a:p>
                      <a:r>
                        <a:rPr lang="en-US" sz="1400" dirty="0" smtClean="0"/>
                        <a:t>SPC029</a:t>
                      </a:r>
                      <a:endParaRPr lang="en-US" sz="1400" dirty="0"/>
                    </a:p>
                  </a:txBody>
                  <a:tcPr marL="93260" marR="93260" marT="46630" marB="46630"/>
                </a:tc>
                <a:tc>
                  <a:txBody>
                    <a:bodyPr/>
                    <a:lstStyle/>
                    <a:p>
                      <a:r>
                        <a:rPr lang="en-US" sz="1400" dirty="0" smtClean="0"/>
                        <a:t>Building auto-hosted apps for SharePoint</a:t>
                      </a:r>
                      <a:endParaRPr lang="en-US" sz="1400" dirty="0"/>
                    </a:p>
                  </a:txBody>
                  <a:tcPr marL="93260" marR="93260" marT="46630" marB="46630"/>
                </a:tc>
                <a:tc>
                  <a:txBody>
                    <a:bodyPr/>
                    <a:lstStyle/>
                    <a:p>
                      <a:r>
                        <a:rPr lang="en-US" sz="1400" dirty="0" smtClean="0"/>
                        <a:t>Tuesday 1:45pm</a:t>
                      </a:r>
                      <a:endParaRPr lang="en-US" sz="1400" dirty="0"/>
                    </a:p>
                  </a:txBody>
                  <a:tcPr marL="93260" marR="93260" marT="46630" marB="46630"/>
                </a:tc>
                <a:tc>
                  <a:txBody>
                    <a:bodyPr/>
                    <a:lstStyle/>
                    <a:p>
                      <a:r>
                        <a:rPr lang="en-US" sz="1400" dirty="0" smtClean="0"/>
                        <a:t>Banyan ABCD</a:t>
                      </a:r>
                      <a:endParaRPr lang="en-US" sz="1400" dirty="0"/>
                    </a:p>
                  </a:txBody>
                  <a:tcPr marL="93260" marR="93260" marT="46630" marB="46630"/>
                </a:tc>
              </a:tr>
              <a:tr h="378222">
                <a:tc>
                  <a:txBody>
                    <a:bodyPr/>
                    <a:lstStyle/>
                    <a:p>
                      <a:r>
                        <a:rPr lang="en-US" sz="1400" dirty="0" smtClean="0"/>
                        <a:t>SPC240</a:t>
                      </a:r>
                      <a:endParaRPr lang="en-US" sz="1400" dirty="0"/>
                    </a:p>
                  </a:txBody>
                  <a:tcPr marL="93260" marR="93260" marT="46630" marB="46630"/>
                </a:tc>
                <a:tc>
                  <a:txBody>
                    <a:bodyPr/>
                    <a:lstStyle/>
                    <a:p>
                      <a:r>
                        <a:rPr lang="en-US" sz="1400" dirty="0" smtClean="0"/>
                        <a:t>Understanding and Maintaining SharePoint Apps for IT Professionals </a:t>
                      </a:r>
                      <a:endParaRPr lang="en-US" sz="1400" dirty="0"/>
                    </a:p>
                  </a:txBody>
                  <a:tcPr marL="93260" marR="93260" marT="46630" marB="46630"/>
                </a:tc>
                <a:tc>
                  <a:txBody>
                    <a:bodyPr/>
                    <a:lstStyle/>
                    <a:p>
                      <a:r>
                        <a:rPr lang="en-US" sz="1400" dirty="0" smtClean="0"/>
                        <a:t>Tuesday 5:00pm</a:t>
                      </a:r>
                      <a:endParaRPr lang="en-US" sz="1400" dirty="0"/>
                    </a:p>
                  </a:txBody>
                  <a:tcPr marL="93260" marR="93260" marT="46630" marB="46630"/>
                </a:tc>
                <a:tc>
                  <a:txBody>
                    <a:bodyPr/>
                    <a:lstStyle/>
                    <a:p>
                      <a:r>
                        <a:rPr lang="en-US" sz="1400" dirty="0" smtClean="0"/>
                        <a:t>Mandalay</a:t>
                      </a:r>
                      <a:r>
                        <a:rPr lang="en-US" sz="1400" baseline="0" dirty="0" smtClean="0"/>
                        <a:t> Bay Ballroom H</a:t>
                      </a:r>
                      <a:endParaRPr lang="en-US" sz="1400" dirty="0"/>
                    </a:p>
                  </a:txBody>
                  <a:tcPr marL="93260" marR="93260" marT="46630" marB="46630"/>
                </a:tc>
              </a:tr>
              <a:tr h="378222">
                <a:tc>
                  <a:txBody>
                    <a:bodyPr/>
                    <a:lstStyle/>
                    <a:p>
                      <a:r>
                        <a:rPr lang="en-US" sz="1400" dirty="0" smtClean="0"/>
                        <a:t>SPC260</a:t>
                      </a:r>
                      <a:endParaRPr lang="en-US" sz="1400" dirty="0"/>
                    </a:p>
                  </a:txBody>
                  <a:tcPr marL="93260" marR="93260" marT="46630" marB="46630"/>
                </a:tc>
                <a:tc>
                  <a:txBody>
                    <a:bodyPr/>
                    <a:lstStyle/>
                    <a:p>
                      <a:r>
                        <a:rPr lang="en-US" sz="1400" dirty="0" smtClean="0"/>
                        <a:t>What's New in Spreadsheet Management for Office and SharePoint </a:t>
                      </a:r>
                      <a:endParaRPr lang="en-US" sz="1400" dirty="0"/>
                    </a:p>
                  </a:txBody>
                  <a:tcPr marL="93260" marR="93260" marT="46630" marB="46630"/>
                </a:tc>
                <a:tc>
                  <a:txBody>
                    <a:bodyPr/>
                    <a:lstStyle/>
                    <a:p>
                      <a:r>
                        <a:rPr lang="en-US" sz="1400" dirty="0" smtClean="0"/>
                        <a:t>Wednesday 10:30am</a:t>
                      </a:r>
                      <a:endParaRPr lang="en-US" sz="1400" dirty="0"/>
                    </a:p>
                  </a:txBody>
                  <a:tcPr marL="93260" marR="93260" marT="46630" marB="46630"/>
                </a:tc>
                <a:tc>
                  <a:txBody>
                    <a:bodyPr/>
                    <a:lstStyle/>
                    <a:p>
                      <a:r>
                        <a:rPr lang="en-US" sz="1400" dirty="0" smtClean="0"/>
                        <a:t>Islander IED</a:t>
                      </a:r>
                      <a:endParaRPr lang="en-US" sz="1400" dirty="0"/>
                    </a:p>
                  </a:txBody>
                  <a:tcPr marL="93260" marR="93260" marT="46630" marB="46630"/>
                </a:tc>
              </a:tr>
              <a:tr h="378222">
                <a:tc>
                  <a:txBody>
                    <a:bodyPr/>
                    <a:lstStyle/>
                    <a:p>
                      <a:r>
                        <a:rPr lang="en-US" sz="1400" dirty="0" smtClean="0"/>
                        <a:t>SPC106</a:t>
                      </a:r>
                      <a:endParaRPr lang="en-US" sz="1400" dirty="0"/>
                    </a:p>
                  </a:txBody>
                  <a:tcPr marL="93260" marR="93260" marT="46630" marB="46630"/>
                </a:tc>
                <a:tc>
                  <a:txBody>
                    <a:bodyPr/>
                    <a:lstStyle/>
                    <a:p>
                      <a:r>
                        <a:rPr lang="en-US" sz="1400" dirty="0" smtClean="0"/>
                        <a:t>Getting Your Apps into the Office and SharePoint Store </a:t>
                      </a:r>
                      <a:endParaRPr lang="en-US" sz="1400" dirty="0"/>
                    </a:p>
                  </a:txBody>
                  <a:tcPr marL="93260" marR="93260" marT="46630" marB="46630"/>
                </a:tc>
                <a:tc>
                  <a:txBody>
                    <a:bodyPr/>
                    <a:lstStyle/>
                    <a:p>
                      <a:r>
                        <a:rPr lang="en-US" sz="1400" dirty="0" smtClean="0"/>
                        <a:t>Thursday 12:00pm</a:t>
                      </a:r>
                      <a:endParaRPr lang="en-US" sz="1400" dirty="0"/>
                    </a:p>
                  </a:txBody>
                  <a:tcPr marL="93260" marR="93260" marT="46630" marB="46630"/>
                </a:tc>
                <a:tc>
                  <a:txBody>
                    <a:bodyPr/>
                    <a:lstStyle/>
                    <a:p>
                      <a:r>
                        <a:rPr lang="en-US" sz="1400" dirty="0" smtClean="0"/>
                        <a:t>South Seas E</a:t>
                      </a:r>
                      <a:endParaRPr lang="en-US" sz="1400" dirty="0"/>
                    </a:p>
                  </a:txBody>
                  <a:tcPr marL="93260" marR="93260" marT="46630" marB="46630"/>
                </a:tc>
              </a:tr>
            </a:tbl>
          </a:graphicData>
        </a:graphic>
      </p:graphicFrame>
    </p:spTree>
    <p:extLst>
      <p:ext uri="{BB962C8B-B14F-4D97-AF65-F5344CB8AC3E}">
        <p14:creationId xmlns:p14="http://schemas.microsoft.com/office/powerpoint/2010/main" val="291702307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3"/>
          <a:stretch>
            <a:fillRect/>
          </a:stretch>
        </p:blipFill>
        <p:spPr>
          <a:xfrm>
            <a:off x="122237" y="202925"/>
            <a:ext cx="6634162" cy="3733901"/>
          </a:xfrm>
          <a:prstGeom prst="rect">
            <a:avLst/>
          </a:prstGeom>
        </p:spPr>
      </p:pic>
      <p:sp>
        <p:nvSpPr>
          <p:cNvPr id="10" name="Rounded Rectangle 9"/>
          <p:cNvSpPr/>
          <p:nvPr/>
        </p:nvSpPr>
        <p:spPr bwMode="auto">
          <a:xfrm>
            <a:off x="4008437" y="1897062"/>
            <a:ext cx="533400" cy="436787"/>
          </a:xfrm>
          <a:prstGeom prst="roundRect">
            <a:avLst/>
          </a:prstGeom>
          <a:noFill/>
          <a:ln w="381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2" name="Picture 1"/>
          <p:cNvPicPr>
            <a:picLocks noChangeAspect="1"/>
          </p:cNvPicPr>
          <p:nvPr/>
        </p:nvPicPr>
        <p:blipFill>
          <a:blip r:embed="rId4"/>
          <a:stretch>
            <a:fillRect/>
          </a:stretch>
        </p:blipFill>
        <p:spPr>
          <a:xfrm>
            <a:off x="4275137" y="1928881"/>
            <a:ext cx="7686675" cy="4793903"/>
          </a:xfrm>
          <a:prstGeom prst="rect">
            <a:avLst/>
          </a:prstGeom>
        </p:spPr>
      </p:pic>
    </p:spTree>
    <p:extLst>
      <p:ext uri="{BB962C8B-B14F-4D97-AF65-F5344CB8AC3E}">
        <p14:creationId xmlns:p14="http://schemas.microsoft.com/office/powerpoint/2010/main" val="1265857122"/>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431924" y="49212"/>
            <a:ext cx="9572625" cy="6896100"/>
          </a:xfrm>
          <a:prstGeom prst="rect">
            <a:avLst/>
          </a:prstGeom>
        </p:spPr>
      </p:pic>
    </p:spTree>
    <p:extLst>
      <p:ext uri="{BB962C8B-B14F-4D97-AF65-F5344CB8AC3E}">
        <p14:creationId xmlns:p14="http://schemas.microsoft.com/office/powerpoint/2010/main" val="2254521742"/>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074737" y="525462"/>
            <a:ext cx="10287000" cy="5943600"/>
          </a:xfrm>
          <a:prstGeom prst="rect">
            <a:avLst/>
          </a:prstGeom>
        </p:spPr>
      </p:pic>
    </p:spTree>
    <p:extLst>
      <p:ext uri="{BB962C8B-B14F-4D97-AF65-F5344CB8AC3E}">
        <p14:creationId xmlns:p14="http://schemas.microsoft.com/office/powerpoint/2010/main" val="4289492491"/>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Have you ever heard … </a:t>
            </a:r>
            <a:endParaRPr lang="en-US" dirty="0"/>
          </a:p>
        </p:txBody>
      </p:sp>
      <p:sp>
        <p:nvSpPr>
          <p:cNvPr id="5" name="Rounded Rectangular Callout 4"/>
          <p:cNvSpPr/>
          <p:nvPr/>
        </p:nvSpPr>
        <p:spPr bwMode="auto">
          <a:xfrm>
            <a:off x="2332390" y="1243471"/>
            <a:ext cx="4896168" cy="2486942"/>
          </a:xfrm>
          <a:prstGeom prst="wedgeRoundRectCallou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defTabSz="932290" fontAlgn="base">
              <a:spcBef>
                <a:spcPct val="0"/>
              </a:spcBef>
              <a:spcAft>
                <a:spcPct val="0"/>
              </a:spcAft>
            </a:pPr>
            <a:r>
              <a:rPr lang="en-US" sz="2448" dirty="0">
                <a:solidFill>
                  <a:schemeClr val="bg1"/>
                </a:solidFill>
              </a:rPr>
              <a:t>My hard drive died. I’ve lost really important data that we need to close a deal. </a:t>
            </a:r>
          </a:p>
          <a:p>
            <a:pPr defTabSz="932290" fontAlgn="base">
              <a:spcBef>
                <a:spcPct val="0"/>
              </a:spcBef>
              <a:spcAft>
                <a:spcPct val="0"/>
              </a:spcAft>
            </a:pPr>
            <a:endParaRPr lang="en-US" sz="2448" dirty="0">
              <a:solidFill>
                <a:schemeClr val="bg1"/>
              </a:solidFill>
            </a:endParaRPr>
          </a:p>
          <a:p>
            <a:pPr defTabSz="932290" fontAlgn="base">
              <a:spcBef>
                <a:spcPct val="0"/>
              </a:spcBef>
              <a:spcAft>
                <a:spcPct val="0"/>
              </a:spcAft>
            </a:pPr>
            <a:r>
              <a:rPr lang="en-US" sz="2448" dirty="0">
                <a:solidFill>
                  <a:schemeClr val="bg1"/>
                </a:solidFill>
              </a:rPr>
              <a:t>Can you help me? </a:t>
            </a:r>
          </a:p>
        </p:txBody>
      </p:sp>
      <p:sp>
        <p:nvSpPr>
          <p:cNvPr id="6" name="Rounded Rectangular Callout 5"/>
          <p:cNvSpPr/>
          <p:nvPr/>
        </p:nvSpPr>
        <p:spPr bwMode="auto">
          <a:xfrm>
            <a:off x="3731295" y="2875527"/>
            <a:ext cx="4896168" cy="2486942"/>
          </a:xfrm>
          <a:prstGeom prst="wedgeRoundRectCallou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defTabSz="932290" fontAlgn="base">
              <a:spcBef>
                <a:spcPct val="0"/>
              </a:spcBef>
              <a:spcAft>
                <a:spcPct val="0"/>
              </a:spcAft>
            </a:pPr>
            <a:r>
              <a:rPr lang="en-US" sz="2448" dirty="0">
                <a:solidFill>
                  <a:schemeClr val="bg1"/>
                </a:solidFill>
              </a:rPr>
              <a:t>Yes. The database has customer information in it. </a:t>
            </a:r>
          </a:p>
          <a:p>
            <a:pPr defTabSz="932290" fontAlgn="base">
              <a:spcBef>
                <a:spcPct val="0"/>
              </a:spcBef>
              <a:spcAft>
                <a:spcPct val="0"/>
              </a:spcAft>
            </a:pPr>
            <a:endParaRPr lang="en-US" sz="2448" dirty="0">
              <a:solidFill>
                <a:schemeClr val="bg1"/>
              </a:solidFill>
            </a:endParaRPr>
          </a:p>
          <a:p>
            <a:pPr defTabSz="932290" fontAlgn="base">
              <a:spcBef>
                <a:spcPct val="0"/>
              </a:spcBef>
              <a:spcAft>
                <a:spcPct val="0"/>
              </a:spcAft>
            </a:pPr>
            <a:r>
              <a:rPr lang="en-US" sz="2448" dirty="0">
                <a:solidFill>
                  <a:schemeClr val="bg1"/>
                </a:solidFill>
              </a:rPr>
              <a:t>No. What do you mean by “permissions”?</a:t>
            </a:r>
          </a:p>
        </p:txBody>
      </p:sp>
      <p:sp>
        <p:nvSpPr>
          <p:cNvPr id="7" name="Rounded Rectangular Callout 6"/>
          <p:cNvSpPr/>
          <p:nvPr/>
        </p:nvSpPr>
        <p:spPr bwMode="auto">
          <a:xfrm>
            <a:off x="5363350" y="3963564"/>
            <a:ext cx="4896168" cy="2486942"/>
          </a:xfrm>
          <a:prstGeom prst="wedgeRoundRectCallout">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3256" tIns="46628" rIns="93256" bIns="46628" numCol="1" rtlCol="0" anchor="ctr" anchorCtr="0" compatLnSpc="1">
            <a:prstTxWarp prst="textNoShape">
              <a:avLst/>
            </a:prstTxWarp>
          </a:bodyPr>
          <a:lstStyle/>
          <a:p>
            <a:pPr defTabSz="932290" fontAlgn="base">
              <a:spcBef>
                <a:spcPct val="0"/>
              </a:spcBef>
              <a:spcAft>
                <a:spcPct val="0"/>
              </a:spcAft>
            </a:pPr>
            <a:r>
              <a:rPr lang="en-US" sz="2448" dirty="0">
                <a:solidFill>
                  <a:schemeClr val="bg1"/>
                </a:solidFill>
              </a:rPr>
              <a:t>Our sales figures don’t match the other department’s. </a:t>
            </a:r>
          </a:p>
          <a:p>
            <a:pPr defTabSz="932290" fontAlgn="base">
              <a:spcBef>
                <a:spcPct val="0"/>
              </a:spcBef>
              <a:spcAft>
                <a:spcPct val="0"/>
              </a:spcAft>
            </a:pPr>
            <a:endParaRPr lang="en-US" sz="2448" dirty="0">
              <a:solidFill>
                <a:schemeClr val="bg1"/>
              </a:solidFill>
            </a:endParaRPr>
          </a:p>
          <a:p>
            <a:pPr defTabSz="932290" fontAlgn="base">
              <a:spcBef>
                <a:spcPct val="0"/>
              </a:spcBef>
              <a:spcAft>
                <a:spcPct val="0"/>
              </a:spcAft>
            </a:pPr>
            <a:r>
              <a:rPr lang="en-US" sz="2448" dirty="0">
                <a:solidFill>
                  <a:schemeClr val="bg1"/>
                </a:solidFill>
              </a:rPr>
              <a:t>We have two copies of the database. </a:t>
            </a:r>
          </a:p>
        </p:txBody>
      </p:sp>
    </p:spTree>
    <p:extLst>
      <p:ext uri="{BB962C8B-B14F-4D97-AF65-F5344CB8AC3E}">
        <p14:creationId xmlns:p14="http://schemas.microsoft.com/office/powerpoint/2010/main" val="27057921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1+#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350837" y="220662"/>
            <a:ext cx="11591925" cy="6418461"/>
          </a:xfrm>
          <a:prstGeom prst="rect">
            <a:avLst/>
          </a:prstGeom>
        </p:spPr>
      </p:pic>
    </p:spTree>
    <p:extLst>
      <p:ext uri="{BB962C8B-B14F-4D97-AF65-F5344CB8AC3E}">
        <p14:creationId xmlns:p14="http://schemas.microsoft.com/office/powerpoint/2010/main" val="1200921450"/>
      </p:ext>
    </p:extLst>
  </p:cSld>
  <p:clrMapOvr>
    <a:masterClrMapping/>
  </p:clrMapOvr>
  <p:transition>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Publish Locations</a:t>
            </a:r>
            <a:endParaRPr lang="en-US" dirty="0"/>
          </a:p>
        </p:txBody>
      </p:sp>
      <p:sp>
        <p:nvSpPr>
          <p:cNvPr id="3" name="Rounded Rectangle 2"/>
          <p:cNvSpPr/>
          <p:nvPr/>
        </p:nvSpPr>
        <p:spPr bwMode="auto">
          <a:xfrm>
            <a:off x="2099239" y="1709772"/>
            <a:ext cx="8082562" cy="2098358"/>
          </a:xfrm>
          <a:prstGeom prst="roundRect">
            <a:avLst/>
          </a:prstGeom>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CA" sz="3672" dirty="0">
                <a:gradFill>
                  <a:gsLst>
                    <a:gs pos="0">
                      <a:srgbClr val="FFFFFF"/>
                    </a:gs>
                    <a:gs pos="100000">
                      <a:srgbClr val="FFFFFF"/>
                    </a:gs>
                  </a:gsLst>
                  <a:lin ang="5400000" scaled="0"/>
                </a:gradFill>
              </a:rPr>
              <a:t>Client</a:t>
            </a:r>
            <a:br>
              <a:rPr lang="en-CA" sz="3672" dirty="0">
                <a:gradFill>
                  <a:gsLst>
                    <a:gs pos="0">
                      <a:srgbClr val="FFFFFF"/>
                    </a:gs>
                    <a:gs pos="100000">
                      <a:srgbClr val="FFFFFF"/>
                    </a:gs>
                  </a:gsLst>
                  <a:lin ang="5400000" scaled="0"/>
                </a:gradFill>
              </a:rPr>
            </a:br>
            <a:endParaRPr lang="en-CA" sz="3672" dirty="0">
              <a:gradFill>
                <a:gsLst>
                  <a:gs pos="0">
                    <a:srgbClr val="FFFFFF"/>
                  </a:gs>
                  <a:gs pos="100000">
                    <a:srgbClr val="FFFFFF"/>
                  </a:gs>
                </a:gsLst>
                <a:lin ang="5400000" scaled="0"/>
              </a:gradFill>
            </a:endParaRPr>
          </a:p>
          <a:p>
            <a:pPr algn="ctr" defTabSz="932290"/>
            <a:r>
              <a:rPr lang="en-US" sz="2800" dirty="0"/>
              <a:t>HKCU\Software\Microsoft\Office\15.0</a:t>
            </a:r>
            <a:r>
              <a:rPr lang="en-US" sz="2800" dirty="0" smtClean="0"/>
              <a:t>\</a:t>
            </a:r>
          </a:p>
          <a:p>
            <a:pPr algn="ctr" defTabSz="932290"/>
            <a:r>
              <a:rPr lang="en-US" sz="2800" dirty="0" smtClean="0"/>
              <a:t>Access\</a:t>
            </a:r>
            <a:r>
              <a:rPr lang="en-US" sz="2800" dirty="0" err="1" smtClean="0"/>
              <a:t>AvailableLocations</a:t>
            </a:r>
            <a:endParaRPr lang="en-US" sz="2800" dirty="0"/>
          </a:p>
          <a:p>
            <a:pPr algn="ctr" defTabSz="932290"/>
            <a:endParaRPr lang="en-CA" sz="2448" dirty="0">
              <a:gradFill>
                <a:gsLst>
                  <a:gs pos="0">
                    <a:srgbClr val="FFFFFF"/>
                  </a:gs>
                  <a:gs pos="100000">
                    <a:srgbClr val="FFFFFF"/>
                  </a:gs>
                </a:gsLst>
                <a:lin ang="5400000" scaled="0"/>
              </a:gradFill>
            </a:endParaRPr>
          </a:p>
        </p:txBody>
      </p:sp>
      <p:sp>
        <p:nvSpPr>
          <p:cNvPr id="4" name="Rounded Rectangle 3"/>
          <p:cNvSpPr/>
          <p:nvPr/>
        </p:nvSpPr>
        <p:spPr bwMode="auto">
          <a:xfrm>
            <a:off x="2099239" y="4274431"/>
            <a:ext cx="8082562" cy="2098358"/>
          </a:xfrm>
          <a:prstGeom prst="roundRect">
            <a:avLst/>
          </a:prstGeom>
          <a:ln>
            <a:headEnd type="none" w="med" len="med"/>
            <a:tailEnd type="none" w="med" len="med"/>
          </a:ln>
        </p:spPr>
        <p:style>
          <a:lnRef idx="0">
            <a:schemeClr val="accent4"/>
          </a:lnRef>
          <a:fillRef idx="3">
            <a:schemeClr val="accent4"/>
          </a:fillRef>
          <a:effectRef idx="3">
            <a:schemeClr val="accent4"/>
          </a:effectRef>
          <a:fontRef idx="minor">
            <a:schemeClr val="lt1"/>
          </a:fontRef>
        </p:style>
        <p:txBody>
          <a:bodyPr vert="horz" wrap="square" lIns="93256" tIns="46628" rIns="93256" bIns="46628" numCol="1" rtlCol="0" anchor="ctr" anchorCtr="0" compatLnSpc="1">
            <a:prstTxWarp prst="textNoShape">
              <a:avLst/>
            </a:prstTxWarp>
          </a:bodyPr>
          <a:lstStyle/>
          <a:p>
            <a:pPr algn="ctr" defTabSz="932290"/>
            <a:r>
              <a:rPr lang="en-CA" sz="3672" dirty="0">
                <a:gradFill>
                  <a:gsLst>
                    <a:gs pos="0">
                      <a:srgbClr val="FFFFFF"/>
                    </a:gs>
                    <a:gs pos="100000">
                      <a:srgbClr val="FFFFFF"/>
                    </a:gs>
                  </a:gsLst>
                  <a:lin ang="5400000" scaled="0"/>
                </a:gradFill>
              </a:rPr>
              <a:t>Server</a:t>
            </a:r>
          </a:p>
          <a:p>
            <a:pPr algn="ctr" defTabSz="932290"/>
            <a:endParaRPr lang="en-CA" sz="2448" dirty="0">
              <a:gradFill>
                <a:gsLst>
                  <a:gs pos="0">
                    <a:srgbClr val="FFFFFF"/>
                  </a:gs>
                  <a:gs pos="100000">
                    <a:srgbClr val="FFFFFF"/>
                  </a:gs>
                </a:gsLst>
                <a:lin ang="5400000" scaled="0"/>
              </a:gradFill>
            </a:endParaRPr>
          </a:p>
          <a:p>
            <a:pPr algn="ctr" defTabSz="932290"/>
            <a:r>
              <a:rPr lang="en-CA" sz="2448" dirty="0">
                <a:gradFill>
                  <a:gsLst>
                    <a:gs pos="0">
                      <a:srgbClr val="FFFFFF"/>
                    </a:gs>
                    <a:gs pos="100000">
                      <a:srgbClr val="FFFFFF"/>
                    </a:gs>
                  </a:gsLst>
                  <a:lin ang="5400000" scaled="0"/>
                </a:gradFill>
              </a:rPr>
              <a:t>SharePoint security, define permission levels</a:t>
            </a:r>
          </a:p>
          <a:p>
            <a:pPr algn="ctr" defTabSz="932290"/>
            <a:r>
              <a:rPr lang="en-CA" sz="2448" dirty="0">
                <a:gradFill>
                  <a:gsLst>
                    <a:gs pos="0">
                      <a:srgbClr val="FFFFFF"/>
                    </a:gs>
                    <a:gs pos="100000">
                      <a:srgbClr val="FFFFFF"/>
                    </a:gs>
                  </a:gsLst>
                  <a:lin ang="5400000" scaled="0"/>
                </a:gradFill>
              </a:rPr>
              <a:t>Design, Contribute and Read only</a:t>
            </a:r>
          </a:p>
          <a:p>
            <a:pPr algn="ctr" defTabSz="932290"/>
            <a:endParaRPr lang="en-CA" sz="2448"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9605072"/>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3109559" y="1424810"/>
          <a:ext cx="6217356" cy="414490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34340117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resources are limited</a:t>
            </a:r>
            <a:endParaRPr lang="en-US" dirty="0"/>
          </a:p>
        </p:txBody>
      </p:sp>
      <p:pic>
        <p:nvPicPr>
          <p:cNvPr id="48133" name="Picture 5"/>
          <p:cNvPicPr>
            <a:picLocks noChangeAspect="1" noChangeArrowheads="1"/>
          </p:cNvPicPr>
          <p:nvPr/>
        </p:nvPicPr>
        <p:blipFill>
          <a:blip r:embed="rId3">
            <a:clrChange>
              <a:clrFrom>
                <a:srgbClr val="000000"/>
              </a:clrFrom>
              <a:clrTo>
                <a:srgbClr val="000000">
                  <a:alpha val="0"/>
                </a:srgbClr>
              </a:clrTo>
            </a:clrChange>
          </a:blip>
          <a:srcRect b="26000"/>
          <a:stretch>
            <a:fillRect/>
          </a:stretch>
        </p:blipFill>
        <p:spPr bwMode="auto">
          <a:xfrm>
            <a:off x="2322675" y="1865206"/>
            <a:ext cx="7791124" cy="4313290"/>
          </a:xfrm>
          <a:prstGeom prst="rect">
            <a:avLst/>
          </a:prstGeom>
          <a:noFill/>
          <a:ln w="9525">
            <a:noFill/>
            <a:miter lim="800000"/>
            <a:headEnd/>
            <a:tailEnd/>
          </a:ln>
        </p:spPr>
      </p:pic>
    </p:spTree>
    <p:extLst>
      <p:ext uri="{BB962C8B-B14F-4D97-AF65-F5344CB8AC3E}">
        <p14:creationId xmlns:p14="http://schemas.microsoft.com/office/powerpoint/2010/main" val="24257013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Use your Generals wisely</a:t>
            </a:r>
            <a:endParaRPr lang="en-US" dirty="0"/>
          </a:p>
        </p:txBody>
      </p:sp>
      <p:sp>
        <p:nvSpPr>
          <p:cNvPr id="3" name="Text Placeholder 2"/>
          <p:cNvSpPr>
            <a:spLocks noGrp="1"/>
          </p:cNvSpPr>
          <p:nvPr>
            <p:ph type="body" sz="quarter" idx="10"/>
          </p:nvPr>
        </p:nvSpPr>
        <p:spPr/>
        <p:txBody>
          <a:bodyPr/>
          <a:lstStyle/>
          <a:p>
            <a:r>
              <a:rPr lang="en-US" dirty="0" smtClean="0"/>
              <a:t>Customer-facing</a:t>
            </a:r>
          </a:p>
          <a:p>
            <a:r>
              <a:rPr lang="en-US" dirty="0" smtClean="0"/>
              <a:t>Large amount of data</a:t>
            </a:r>
          </a:p>
          <a:p>
            <a:r>
              <a:rPr lang="en-US" dirty="0" smtClean="0"/>
              <a:t>High uptime requirements</a:t>
            </a:r>
          </a:p>
          <a:p>
            <a:r>
              <a:rPr lang="en-US" dirty="0" smtClean="0"/>
              <a:t>Expected long term life</a:t>
            </a:r>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68637" y="2868046"/>
            <a:ext cx="3067838" cy="4062463"/>
          </a:xfrm>
          <a:prstGeom prst="rect">
            <a:avLst/>
          </a:prstGeom>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91387" y="3046427"/>
            <a:ext cx="3378725" cy="3705699"/>
          </a:xfrm>
          <a:prstGeom prst="rect">
            <a:avLst/>
          </a:prstGeom>
        </p:spPr>
      </p:pic>
    </p:spTree>
    <p:extLst>
      <p:ext uri="{BB962C8B-B14F-4D97-AF65-F5344CB8AC3E}">
        <p14:creationId xmlns:p14="http://schemas.microsoft.com/office/powerpoint/2010/main" val="26574716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9" dur="500"/>
                                        <p:tgtEl>
                                          <p:spTgt spid="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p:cTn id="14"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16" dur="500"/>
                                        <p:tgtEl>
                                          <p:spTgt spid="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 calcmode="lin" valueType="num">
                                      <p:cBhvr>
                                        <p:cTn id="21" dur="500" fill="hold"/>
                                        <p:tgtEl>
                                          <p:spTgt spid="3">
                                            <p:txEl>
                                              <p:pRg st="2" end="2"/>
                                            </p:txEl>
                                          </p:spTgt>
                                        </p:tgtEl>
                                        <p:attrNameLst>
                                          <p:attrName>ppt_w</p:attrName>
                                        </p:attrNameLst>
                                      </p:cBhvr>
                                      <p:tavLst>
                                        <p:tav tm="0">
                                          <p:val>
                                            <p:fltVal val="0"/>
                                          </p:val>
                                        </p:tav>
                                        <p:tav tm="100000">
                                          <p:val>
                                            <p:strVal val="#ppt_w"/>
                                          </p:val>
                                        </p:tav>
                                      </p:tavLst>
                                    </p:anim>
                                    <p:anim calcmode="lin" valueType="num">
                                      <p:cBhvr>
                                        <p:cTn id="22" dur="500" fill="hold"/>
                                        <p:tgtEl>
                                          <p:spTgt spid="3">
                                            <p:txEl>
                                              <p:pRg st="2" end="2"/>
                                            </p:txEl>
                                          </p:spTgt>
                                        </p:tgtEl>
                                        <p:attrNameLst>
                                          <p:attrName>ppt_h</p:attrName>
                                        </p:attrNameLst>
                                      </p:cBhvr>
                                      <p:tavLst>
                                        <p:tav tm="0">
                                          <p:val>
                                            <p:fltVal val="0"/>
                                          </p:val>
                                        </p:tav>
                                        <p:tav tm="100000">
                                          <p:val>
                                            <p:strVal val="#ppt_h"/>
                                          </p:val>
                                        </p:tav>
                                      </p:tavLst>
                                    </p:anim>
                                    <p:animEffect transition="in" filter="fade">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 calcmode="lin" valueType="num">
                                      <p:cBhvr>
                                        <p:cTn id="28"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29" dur="500" fill="hold"/>
                                        <p:tgtEl>
                                          <p:spTgt spid="3">
                                            <p:txEl>
                                              <p:pRg st="3" end="3"/>
                                            </p:txEl>
                                          </p:spTgt>
                                        </p:tgtEl>
                                        <p:attrNameLst>
                                          <p:attrName>ppt_h</p:attrName>
                                        </p:attrNameLst>
                                      </p:cBhvr>
                                      <p:tavLst>
                                        <p:tav tm="0">
                                          <p:val>
                                            <p:fltVal val="0"/>
                                          </p:val>
                                        </p:tav>
                                        <p:tav tm="100000">
                                          <p:val>
                                            <p:strVal val="#ppt_h"/>
                                          </p:val>
                                        </p:tav>
                                      </p:tavLst>
                                    </p:anim>
                                    <p:animEffect transition="in" filter="fade">
                                      <p:cBhvr>
                                        <p:cTn id="30"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about the rest?</a:t>
            </a:r>
            <a:endParaRPr lang="en-US" dirty="0"/>
          </a:p>
        </p:txBody>
      </p:sp>
      <p:pic>
        <p:nvPicPr>
          <p:cNvPr id="1026" name="Picture 2"/>
          <p:cNvPicPr>
            <a:picLocks noChangeAspect="1" noChangeArrowheads="1"/>
          </p:cNvPicPr>
          <p:nvPr/>
        </p:nvPicPr>
        <p:blipFill>
          <a:blip r:embed="rId3">
            <a:clrChange>
              <a:clrFrom>
                <a:srgbClr val="FEFEFE"/>
              </a:clrFrom>
              <a:clrTo>
                <a:srgbClr val="FEFEFE">
                  <a:alpha val="0"/>
                </a:srgbClr>
              </a:clrTo>
            </a:clrChange>
          </a:blip>
          <a:srcRect/>
          <a:stretch>
            <a:fillRect/>
          </a:stretch>
        </p:blipFill>
        <p:spPr bwMode="auto">
          <a:xfrm>
            <a:off x="3187276" y="699452"/>
            <a:ext cx="5398782" cy="6295073"/>
          </a:xfrm>
          <a:prstGeom prst="rect">
            <a:avLst/>
          </a:prstGeom>
          <a:noFill/>
          <a:ln w="9525">
            <a:noFill/>
            <a:miter lim="800000"/>
            <a:headEnd/>
            <a:tailEnd/>
          </a:ln>
        </p:spPr>
      </p:pic>
    </p:spTree>
    <p:extLst>
      <p:ext uri="{BB962C8B-B14F-4D97-AF65-F5344CB8AC3E}">
        <p14:creationId xmlns:p14="http://schemas.microsoft.com/office/powerpoint/2010/main" val="2749185996"/>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Database development goes underground</a:t>
            </a:r>
            <a:endParaRPr lang="en-US" dirty="0"/>
          </a:p>
        </p:txBody>
      </p:sp>
      <p:pic>
        <p:nvPicPr>
          <p:cNvPr id="40962" name="Picture 2" descr="http://www.moonshinemen.com/Moonshine-Still.jpg"/>
          <p:cNvPicPr>
            <a:picLocks noChangeAspect="1" noChangeArrowheads="1"/>
          </p:cNvPicPr>
          <p:nvPr/>
        </p:nvPicPr>
        <p:blipFill>
          <a:blip r:embed="rId3"/>
          <a:srcRect/>
          <a:stretch>
            <a:fillRect/>
          </a:stretch>
        </p:blipFill>
        <p:spPr bwMode="auto">
          <a:xfrm>
            <a:off x="3109560" y="2098357"/>
            <a:ext cx="5333325" cy="37401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12595078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 / Business Unit partnerships can help</a:t>
            </a:r>
            <a:endParaRPr lang="en-US" dirty="0"/>
          </a:p>
        </p:txBody>
      </p:sp>
      <p:pic>
        <p:nvPicPr>
          <p:cNvPr id="1026" name="Picture 2" descr="C:\Users\stevegr\Pictures\DVD_ART36\Artwork_Imagery\Icons - Illustrations\Newspaper headlines quotes\Istock 5254152 - Torn paper newspaper news headlines quotes 1.png"/>
          <p:cNvPicPr>
            <a:picLocks noChangeAspect="1" noChangeArrowheads="1"/>
          </p:cNvPicPr>
          <p:nvPr/>
        </p:nvPicPr>
        <p:blipFill>
          <a:blip r:embed="rId3"/>
          <a:srcRect/>
          <a:stretch>
            <a:fillRect/>
          </a:stretch>
        </p:blipFill>
        <p:spPr bwMode="auto">
          <a:xfrm>
            <a:off x="2798692" y="2176074"/>
            <a:ext cx="6799383" cy="3856222"/>
          </a:xfrm>
          <a:prstGeom prst="rect">
            <a:avLst/>
          </a:prstGeom>
          <a:noFill/>
        </p:spPr>
      </p:pic>
      <p:sp>
        <p:nvSpPr>
          <p:cNvPr id="4" name="Rectangle 3"/>
          <p:cNvSpPr/>
          <p:nvPr/>
        </p:nvSpPr>
        <p:spPr>
          <a:xfrm>
            <a:off x="3420427" y="2953244"/>
            <a:ext cx="5595620" cy="2399401"/>
          </a:xfrm>
          <a:prstGeom prst="rect">
            <a:avLst/>
          </a:prstGeom>
        </p:spPr>
        <p:txBody>
          <a:bodyPr wrap="square">
            <a:spAutoFit/>
          </a:bodyPr>
          <a:lstStyle/>
          <a:p>
            <a:r>
              <a:rPr lang="en-US" sz="2448" dirty="0">
                <a:latin typeface="Baskerville Old Face" pitchFamily="18" charset="0"/>
              </a:rPr>
              <a:t>“Give a man a fish; you have fed him for today.  Teach a man to fish; and you will not have to listen to his incessant whining about how hungry he is.”</a:t>
            </a:r>
          </a:p>
          <a:p>
            <a:endParaRPr lang="en-US" sz="2448" dirty="0">
              <a:latin typeface="Baskerville Old Face" pitchFamily="18" charset="0"/>
            </a:endParaRPr>
          </a:p>
          <a:p>
            <a:pPr algn="r"/>
            <a:r>
              <a:rPr lang="en-US" sz="2448" dirty="0">
                <a:latin typeface="Baskerville Old Face" pitchFamily="18" charset="0"/>
              </a:rPr>
              <a:t>— Author unknown </a:t>
            </a:r>
          </a:p>
        </p:txBody>
      </p:sp>
    </p:spTree>
    <p:extLst>
      <p:ext uri="{BB962C8B-B14F-4D97-AF65-F5344CB8AC3E}">
        <p14:creationId xmlns:p14="http://schemas.microsoft.com/office/powerpoint/2010/main" val="1409612835"/>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072_SPC2012_IT-Pro_Template_16x9">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IT-Pro_Template_16x9_Light">
  <a:themeElements>
    <a:clrScheme name="SPC-IT Pro">
      <a:dk1>
        <a:srgbClr val="505050"/>
      </a:dk1>
      <a:lt1>
        <a:srgbClr val="FFFFFF"/>
      </a:lt1>
      <a:dk2>
        <a:srgbClr val="012654"/>
      </a:dk2>
      <a:lt2>
        <a:srgbClr val="00AEEF"/>
      </a:lt2>
      <a:accent1>
        <a:srgbClr val="F26522"/>
      </a:accent1>
      <a:accent2>
        <a:srgbClr val="00A651"/>
      </a:accent2>
      <a:accent3>
        <a:srgbClr val="BA141A"/>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Steven Greenberg, Kevin Nickel, Lois Wang, Robert Piper </Speaker>
    <AverageRating xmlns="http://schemas.microsoft.com/sharepoint/v3"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FE54AD1-553A-416F-B3F6-E7D239CC291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F990F116-B58F-4255-B05B-DA3808E0E5C6}">
  <ds:schemaRefs>
    <ds:schemaRef ds:uri="http://schemas.microsoft.com/office/2006/documentManagement/types"/>
    <ds:schemaRef ds:uri="http://purl.org/dc/elements/1.1/"/>
    <ds:schemaRef ds:uri="http://schemas.microsoft.com/sharepoint/v3"/>
    <ds:schemaRef ds:uri="http://schemas.microsoft.com/office/infopath/2007/PartnerControls"/>
    <ds:schemaRef ds:uri="230e9df3-be65-4c73-a93b-d1236ebd677e"/>
    <ds:schemaRef ds:uri="http://schemas.openxmlformats.org/package/2006/metadata/core-properties"/>
    <ds:schemaRef ds:uri="032d541b-1b4e-4d91-93c7-b10533c52f73"/>
    <ds:schemaRef ds:uri="http://purl.org/dc/terms/"/>
    <ds:schemaRef ds:uri="2295e2e7-0eeb-498e-8716-217bb2ee6ee3"/>
    <ds:schemaRef ds:uri="http://schemas.microsoft.com/office/2006/metadata/properties"/>
    <ds:schemaRef ds:uri="http://www.w3.org/XML/1998/namespace"/>
    <ds:schemaRef ds:uri="http://purl.org/dc/dcmitype/"/>
  </ds:schemaRefs>
</ds:datastoreItem>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SPC2012_IT-Pro_Template_16x9</Template>
  <TotalTime>1996</TotalTime>
  <Words>3893</Words>
  <Application>Microsoft Office PowerPoint</Application>
  <PresentationFormat>Custom</PresentationFormat>
  <Paragraphs>284</Paragraphs>
  <Slides>31</Slides>
  <Notes>29</Notes>
  <HiddenSlides>0</HiddenSlides>
  <MMClips>0</MMClips>
  <ScaleCrop>false</ScaleCrop>
  <HeadingPairs>
    <vt:vector size="4" baseType="variant">
      <vt:variant>
        <vt:lpstr>Theme</vt:lpstr>
      </vt:variant>
      <vt:variant>
        <vt:i4>2</vt:i4>
      </vt:variant>
      <vt:variant>
        <vt:lpstr>Slide Titles</vt:lpstr>
      </vt:variant>
      <vt:variant>
        <vt:i4>31</vt:i4>
      </vt:variant>
    </vt:vector>
  </HeadingPairs>
  <TitlesOfParts>
    <vt:vector size="33" baseType="lpstr">
      <vt:lpstr>5-30072_SPC2012_IT-Pro_Template_16x9</vt:lpstr>
      <vt:lpstr>5-30072_SPC2012_IT-Pro_Template_16x9_Light</vt:lpstr>
      <vt:lpstr>PowerPoint Presentation</vt:lpstr>
      <vt:lpstr>Access Databases:  Taming the Beast</vt:lpstr>
      <vt:lpstr>Have you ever heard … </vt:lpstr>
      <vt:lpstr>PowerPoint Presentation</vt:lpstr>
      <vt:lpstr>Database resources are limited</vt:lpstr>
      <vt:lpstr>Use your Generals wisely</vt:lpstr>
      <vt:lpstr>What about the rest?</vt:lpstr>
      <vt:lpstr>Database development goes underground</vt:lpstr>
      <vt:lpstr>IT / Business Unit partnerships can help</vt:lpstr>
      <vt:lpstr>There is a better way. </vt:lpstr>
      <vt:lpstr>A plan for databases</vt:lpstr>
      <vt:lpstr>Demo</vt:lpstr>
      <vt:lpstr>A plan for databases</vt:lpstr>
      <vt:lpstr>PowerPoint Presentation</vt:lpstr>
      <vt:lpstr>Manage the Interface &amp; Data</vt:lpstr>
      <vt:lpstr>PowerPoint Presentation</vt:lpstr>
      <vt:lpstr>Demo</vt:lpstr>
      <vt:lpstr>PowerPoint Presentation</vt:lpstr>
      <vt:lpstr>PowerPoint Presentation</vt:lpstr>
      <vt:lpstr>Demo</vt:lpstr>
      <vt:lpstr>Going forward: Apps</vt:lpstr>
      <vt:lpstr>PowerPoint Presentation</vt:lpstr>
      <vt:lpstr>For more information</vt:lpstr>
      <vt:lpstr>Q&amp;A</vt:lpstr>
      <vt:lpstr>PowerPoint Presentation</vt:lpstr>
      <vt:lpstr>PowerPoint Presentation</vt:lpstr>
      <vt:lpstr>PowerPoint Presentation</vt:lpstr>
      <vt:lpstr>PowerPoint Presentation</vt:lpstr>
      <vt:lpstr>PowerPoint Presentation</vt:lpstr>
      <vt:lpstr>PowerPoint Presentation</vt:lpstr>
      <vt:lpstr>Publish Locations</vt:lpstr>
    </vt:vector>
  </TitlesOfParts>
  <Manager>Ron Sasaki</Manager>
  <Company>Microsoft Corporation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SharePoint Conference 2012</dc:subject>
  <dc:creator>Steve Greenberg</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48</cp:revision>
  <cp:lastPrinted>2012-11-13T23:04:55Z</cp:lastPrinted>
  <dcterms:created xsi:type="dcterms:W3CDTF">2012-10-18T15:45:20Z</dcterms:created>
  <dcterms:modified xsi:type="dcterms:W3CDTF">2012-12-05T23:46:42Z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