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xml" ContentType="application/vnd.openxmlformats-officedocument.presentationml.tags+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1" r:id="rId8"/>
  </p:sldMasterIdLst>
  <p:notesMasterIdLst>
    <p:notesMasterId r:id="rId42"/>
  </p:notesMasterIdLst>
  <p:handoutMasterIdLst>
    <p:handoutMasterId r:id="rId43"/>
  </p:handoutMasterIdLst>
  <p:sldIdLst>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91" r:id="rId4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5158" autoAdjust="0"/>
  </p:normalViewPr>
  <p:slideViewPr>
    <p:cSldViewPr>
      <p:cViewPr>
        <p:scale>
          <a:sx n="109" d="100"/>
          <a:sy n="109"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687745-AA26-4096-A1E5-053E5BC887DD}" type="doc">
      <dgm:prSet loTypeId="urn:microsoft.com/office/officeart/2005/8/layout/cycle5" loCatId="cycle" qsTypeId="urn:microsoft.com/office/officeart/2005/8/quickstyle/simple5" qsCatId="simple" csTypeId="urn:microsoft.com/office/officeart/2005/8/colors/colorful2" csCatId="colorful" phldr="1"/>
      <dgm:spPr/>
      <dgm:t>
        <a:bodyPr/>
        <a:lstStyle/>
        <a:p>
          <a:endParaRPr lang="en-US"/>
        </a:p>
      </dgm:t>
    </dgm:pt>
    <dgm:pt modelId="{8B0D2AF4-302E-4081-AF52-F81ED177EBBB}">
      <dgm:prSet phldrT="[Text]" custT="1"/>
      <dgm:spPr/>
      <dgm:t>
        <a:bodyPr/>
        <a:lstStyle/>
        <a:p>
          <a:r>
            <a:rPr lang="en-US" sz="2000" b="1" dirty="0" smtClean="0"/>
            <a:t>Test &amp; Optimize</a:t>
          </a:r>
          <a:endParaRPr lang="en-US" sz="2000" b="1" dirty="0"/>
        </a:p>
      </dgm:t>
    </dgm:pt>
    <dgm:pt modelId="{7B97892D-4C4E-4AA3-BF5F-6BE533C179C2}" type="parTrans" cxnId="{FD296989-D4C0-443F-BF67-97DA69B1B7AF}">
      <dgm:prSet/>
      <dgm:spPr/>
      <dgm:t>
        <a:bodyPr/>
        <a:lstStyle/>
        <a:p>
          <a:endParaRPr lang="en-US" sz="2000" b="1"/>
        </a:p>
      </dgm:t>
    </dgm:pt>
    <dgm:pt modelId="{7BB2DCFC-C63F-426C-BDEE-B03460B4CDF3}" type="sibTrans" cxnId="{FD296989-D4C0-443F-BF67-97DA69B1B7AF}">
      <dgm:prSet>
        <dgm:style>
          <a:lnRef idx="3">
            <a:schemeClr val="accent2"/>
          </a:lnRef>
          <a:fillRef idx="0">
            <a:schemeClr val="accent2"/>
          </a:fillRef>
          <a:effectRef idx="2">
            <a:schemeClr val="accent2"/>
          </a:effectRef>
          <a:fontRef idx="minor">
            <a:schemeClr val="tx1"/>
          </a:fontRef>
        </dgm:style>
      </dgm:prSet>
      <dgm:spPr>
        <a:ln w="57150">
          <a:solidFill>
            <a:srgbClr val="00B050">
              <a:alpha val="50000"/>
            </a:srgbClr>
          </a:solidFill>
        </a:ln>
      </dgm:spPr>
      <dgm:t>
        <a:bodyPr/>
        <a:lstStyle/>
        <a:p>
          <a:endParaRPr lang="en-US" sz="2000" b="1"/>
        </a:p>
      </dgm:t>
    </dgm:pt>
    <dgm:pt modelId="{C7C0D717-769C-4AA1-B143-0C7690FF04B2}">
      <dgm:prSet phldrT="[Text]" custT="1"/>
      <dgm:spPr/>
      <dgm:t>
        <a:bodyPr/>
        <a:lstStyle/>
        <a:p>
          <a:r>
            <a:rPr lang="en-US" sz="2000" b="1" dirty="0" smtClean="0"/>
            <a:t>Deploy</a:t>
          </a:r>
          <a:endParaRPr lang="en-US" sz="2000" b="1" dirty="0"/>
        </a:p>
      </dgm:t>
    </dgm:pt>
    <dgm:pt modelId="{E1321986-FF02-45EB-9144-22C2938F5269}" type="parTrans" cxnId="{C89723B5-C4D5-452B-BB87-96DBD93AA38C}">
      <dgm:prSet/>
      <dgm:spPr/>
      <dgm:t>
        <a:bodyPr/>
        <a:lstStyle/>
        <a:p>
          <a:endParaRPr lang="en-US" sz="2000" b="1"/>
        </a:p>
      </dgm:t>
    </dgm:pt>
    <dgm:pt modelId="{D1DE7878-7692-43AD-8C7C-AF003D73BAC4}" type="sibTrans" cxnId="{C89723B5-C4D5-452B-BB87-96DBD93AA38C}">
      <dgm:prSet>
        <dgm:style>
          <a:lnRef idx="3">
            <a:schemeClr val="accent2"/>
          </a:lnRef>
          <a:fillRef idx="0">
            <a:schemeClr val="accent2"/>
          </a:fillRef>
          <a:effectRef idx="2">
            <a:schemeClr val="accent2"/>
          </a:effectRef>
          <a:fontRef idx="minor">
            <a:schemeClr val="tx1"/>
          </a:fontRef>
        </dgm:style>
      </dgm:prSet>
      <dgm:spPr>
        <a:ln w="57150">
          <a:solidFill>
            <a:srgbClr val="00B050">
              <a:alpha val="50000"/>
            </a:srgbClr>
          </a:solidFill>
        </a:ln>
      </dgm:spPr>
      <dgm:t>
        <a:bodyPr/>
        <a:lstStyle/>
        <a:p>
          <a:endParaRPr lang="en-US" sz="2000" b="1"/>
        </a:p>
      </dgm:t>
    </dgm:pt>
    <dgm:pt modelId="{4173DCBA-2597-41B1-B71C-9B2B7894B718}">
      <dgm:prSet phldrT="[Text]" custT="1"/>
      <dgm:spPr/>
      <dgm:t>
        <a:bodyPr/>
        <a:lstStyle/>
        <a:p>
          <a:r>
            <a:rPr lang="en-US" sz="2000" b="1" dirty="0" smtClean="0"/>
            <a:t>Monitor &amp; Maintain</a:t>
          </a:r>
          <a:endParaRPr lang="en-US" sz="2000" b="1" dirty="0"/>
        </a:p>
      </dgm:t>
    </dgm:pt>
    <dgm:pt modelId="{43A893E5-2683-42A0-9435-B807DDAA07E0}" type="parTrans" cxnId="{4969A072-279C-49E4-B98A-6AE9B9E54509}">
      <dgm:prSet/>
      <dgm:spPr/>
      <dgm:t>
        <a:bodyPr/>
        <a:lstStyle/>
        <a:p>
          <a:endParaRPr lang="en-US" sz="2000" b="1"/>
        </a:p>
      </dgm:t>
    </dgm:pt>
    <dgm:pt modelId="{1475B8F4-4D75-49C5-B67D-F9651F1D1F57}" type="sibTrans" cxnId="{4969A072-279C-49E4-B98A-6AE9B9E54509}">
      <dgm:prSet>
        <dgm:style>
          <a:lnRef idx="3">
            <a:schemeClr val="accent2"/>
          </a:lnRef>
          <a:fillRef idx="0">
            <a:schemeClr val="accent2"/>
          </a:fillRef>
          <a:effectRef idx="2">
            <a:schemeClr val="accent2"/>
          </a:effectRef>
          <a:fontRef idx="minor">
            <a:schemeClr val="tx1"/>
          </a:fontRef>
        </dgm:style>
      </dgm:prSet>
      <dgm:spPr>
        <a:ln w="57150"/>
      </dgm:spPr>
      <dgm:t>
        <a:bodyPr/>
        <a:lstStyle/>
        <a:p>
          <a:endParaRPr lang="en-US" sz="2000" b="1"/>
        </a:p>
      </dgm:t>
    </dgm:pt>
    <dgm:pt modelId="{10ABE702-F973-4D6C-869C-04475F6CA902}">
      <dgm:prSet phldrT="[Text]" custT="1"/>
      <dgm:spPr/>
      <dgm:t>
        <a:bodyPr/>
        <a:lstStyle/>
        <a:p>
          <a:r>
            <a:rPr lang="en-US" sz="2000" b="1" dirty="0" smtClean="0"/>
            <a:t>Design</a:t>
          </a:r>
          <a:endParaRPr lang="en-US" sz="2000" b="1" dirty="0"/>
        </a:p>
      </dgm:t>
    </dgm:pt>
    <dgm:pt modelId="{E9CD04AC-0F4C-4C1A-B215-D8B0D2C71517}" type="parTrans" cxnId="{AFE26C64-154A-4EE1-90A3-068F491D699E}">
      <dgm:prSet/>
      <dgm:spPr/>
      <dgm:t>
        <a:bodyPr/>
        <a:lstStyle/>
        <a:p>
          <a:endParaRPr lang="en-US" sz="2000"/>
        </a:p>
      </dgm:t>
    </dgm:pt>
    <dgm:pt modelId="{1CB2CEC8-8A34-4699-B56C-CF73B31DA019}" type="sibTrans" cxnId="{AFE26C64-154A-4EE1-90A3-068F491D699E}">
      <dgm:prSet/>
      <dgm:spPr>
        <a:ln w="57150">
          <a:solidFill>
            <a:srgbClr val="00B050"/>
          </a:solidFill>
        </a:ln>
      </dgm:spPr>
      <dgm:t>
        <a:bodyPr/>
        <a:lstStyle/>
        <a:p>
          <a:endParaRPr lang="en-US" sz="2000"/>
        </a:p>
      </dgm:t>
    </dgm:pt>
    <dgm:pt modelId="{AB192129-334E-41DE-8140-DC8480434E80}">
      <dgm:prSet phldrT="[Text]" custT="1"/>
      <dgm:spPr/>
      <dgm:t>
        <a:bodyPr/>
        <a:lstStyle/>
        <a:p>
          <a:r>
            <a:rPr lang="en-US" sz="2000" b="1" dirty="0" smtClean="0"/>
            <a:t>Model</a:t>
          </a:r>
          <a:endParaRPr lang="en-US" sz="2000" b="1" dirty="0"/>
        </a:p>
      </dgm:t>
    </dgm:pt>
    <dgm:pt modelId="{DC8D8F8E-CB32-40FE-A7C0-2DF014EC5C87}" type="parTrans" cxnId="{5E566C75-FCBD-4AD6-84F1-A1AE810A5DDC}">
      <dgm:prSet/>
      <dgm:spPr/>
      <dgm:t>
        <a:bodyPr/>
        <a:lstStyle/>
        <a:p>
          <a:endParaRPr lang="en-US" sz="2000"/>
        </a:p>
      </dgm:t>
    </dgm:pt>
    <dgm:pt modelId="{FFB64805-1646-481C-B9F0-90B97FB1A72D}" type="sibTrans" cxnId="{5E566C75-FCBD-4AD6-84F1-A1AE810A5DDC}">
      <dgm:prSet/>
      <dgm:spPr>
        <a:solidFill>
          <a:schemeClr val="accent2"/>
        </a:solidFill>
        <a:ln w="57150">
          <a:solidFill>
            <a:srgbClr val="00B050"/>
          </a:solidFill>
        </a:ln>
      </dgm:spPr>
      <dgm:t>
        <a:bodyPr/>
        <a:lstStyle/>
        <a:p>
          <a:endParaRPr lang="en-US" sz="2000">
            <a:solidFill>
              <a:srgbClr val="33CC33"/>
            </a:solidFill>
          </a:endParaRPr>
        </a:p>
      </dgm:t>
    </dgm:pt>
    <dgm:pt modelId="{D12B5228-ABCD-494D-A106-F37E5E7063AC}" type="pres">
      <dgm:prSet presAssocID="{D8687745-AA26-4096-A1E5-053E5BC887DD}" presName="cycle" presStyleCnt="0">
        <dgm:presLayoutVars>
          <dgm:dir/>
          <dgm:resizeHandles val="exact"/>
        </dgm:presLayoutVars>
      </dgm:prSet>
      <dgm:spPr/>
      <dgm:t>
        <a:bodyPr/>
        <a:lstStyle/>
        <a:p>
          <a:endParaRPr lang="en-US"/>
        </a:p>
      </dgm:t>
    </dgm:pt>
    <dgm:pt modelId="{96252AC8-5744-48AC-A86D-BFBE6E27B516}" type="pres">
      <dgm:prSet presAssocID="{AB192129-334E-41DE-8140-DC8480434E80}" presName="node" presStyleLbl="node1" presStyleIdx="0" presStyleCnt="5" custScaleX="109850" custScaleY="123933">
        <dgm:presLayoutVars>
          <dgm:bulletEnabled val="1"/>
        </dgm:presLayoutVars>
      </dgm:prSet>
      <dgm:spPr/>
      <dgm:t>
        <a:bodyPr/>
        <a:lstStyle/>
        <a:p>
          <a:endParaRPr lang="en-US"/>
        </a:p>
      </dgm:t>
    </dgm:pt>
    <dgm:pt modelId="{924A2DFD-6E44-428C-86AD-A1B54FEF65B4}" type="pres">
      <dgm:prSet presAssocID="{AB192129-334E-41DE-8140-DC8480434E80}" presName="spNode" presStyleCnt="0"/>
      <dgm:spPr/>
    </dgm:pt>
    <dgm:pt modelId="{77EB6236-8B8D-4504-A4F5-AF1BCA5693E5}" type="pres">
      <dgm:prSet presAssocID="{FFB64805-1646-481C-B9F0-90B97FB1A72D}" presName="sibTrans" presStyleLbl="sibTrans1D1" presStyleIdx="0" presStyleCnt="5"/>
      <dgm:spPr/>
      <dgm:t>
        <a:bodyPr/>
        <a:lstStyle/>
        <a:p>
          <a:endParaRPr lang="en-US"/>
        </a:p>
      </dgm:t>
    </dgm:pt>
    <dgm:pt modelId="{1029F71B-8B88-4BFD-9E6C-8EFB7AA32F64}" type="pres">
      <dgm:prSet presAssocID="{10ABE702-F973-4D6C-869C-04475F6CA902}" presName="node" presStyleLbl="node1" presStyleIdx="1" presStyleCnt="5" custScaleX="109850" custScaleY="123933" custRadScaleRad="100026" custRadScaleInc="4375">
        <dgm:presLayoutVars>
          <dgm:bulletEnabled val="1"/>
        </dgm:presLayoutVars>
      </dgm:prSet>
      <dgm:spPr/>
      <dgm:t>
        <a:bodyPr/>
        <a:lstStyle/>
        <a:p>
          <a:endParaRPr lang="en-US"/>
        </a:p>
      </dgm:t>
    </dgm:pt>
    <dgm:pt modelId="{512DBEF0-DAE4-4714-A4A6-1CBC433EFA3A}" type="pres">
      <dgm:prSet presAssocID="{10ABE702-F973-4D6C-869C-04475F6CA902}" presName="spNode" presStyleCnt="0"/>
      <dgm:spPr/>
    </dgm:pt>
    <dgm:pt modelId="{EF4758AE-FDD4-4A0D-8319-2E8B9E71A96A}" type="pres">
      <dgm:prSet presAssocID="{1CB2CEC8-8A34-4699-B56C-CF73B31DA019}" presName="sibTrans" presStyleLbl="sibTrans1D1" presStyleIdx="1" presStyleCnt="5"/>
      <dgm:spPr/>
      <dgm:t>
        <a:bodyPr/>
        <a:lstStyle/>
        <a:p>
          <a:endParaRPr lang="en-US"/>
        </a:p>
      </dgm:t>
    </dgm:pt>
    <dgm:pt modelId="{3B40DE62-A40E-4BA9-BC58-6AA4AB0EA8CE}" type="pres">
      <dgm:prSet presAssocID="{8B0D2AF4-302E-4081-AF52-F81ED177EBBB}" presName="node" presStyleLbl="node1" presStyleIdx="2" presStyleCnt="5" custScaleX="109850" custScaleY="123933" custRadScaleRad="101104" custRadScaleInc="1926">
        <dgm:presLayoutVars>
          <dgm:bulletEnabled val="1"/>
        </dgm:presLayoutVars>
      </dgm:prSet>
      <dgm:spPr/>
      <dgm:t>
        <a:bodyPr/>
        <a:lstStyle/>
        <a:p>
          <a:endParaRPr lang="en-US"/>
        </a:p>
      </dgm:t>
    </dgm:pt>
    <dgm:pt modelId="{6732C63E-F609-4F74-9EC2-E6A62CCBA8C2}" type="pres">
      <dgm:prSet presAssocID="{8B0D2AF4-302E-4081-AF52-F81ED177EBBB}" presName="spNode" presStyleCnt="0"/>
      <dgm:spPr/>
    </dgm:pt>
    <dgm:pt modelId="{D822DFA9-D6D6-48CF-93A0-D74937EF98B9}" type="pres">
      <dgm:prSet presAssocID="{7BB2DCFC-C63F-426C-BDEE-B03460B4CDF3}" presName="sibTrans" presStyleLbl="sibTrans1D1" presStyleIdx="2" presStyleCnt="5"/>
      <dgm:spPr/>
      <dgm:t>
        <a:bodyPr/>
        <a:lstStyle/>
        <a:p>
          <a:endParaRPr lang="en-US"/>
        </a:p>
      </dgm:t>
    </dgm:pt>
    <dgm:pt modelId="{653C3DE9-FA44-4442-B181-22A1A76E4662}" type="pres">
      <dgm:prSet presAssocID="{C7C0D717-769C-4AA1-B143-0C7690FF04B2}" presName="node" presStyleLbl="node1" presStyleIdx="3" presStyleCnt="5" custScaleX="109850" custScaleY="123933" custRadScaleRad="100026" custRadScaleInc="-4375">
        <dgm:presLayoutVars>
          <dgm:bulletEnabled val="1"/>
        </dgm:presLayoutVars>
      </dgm:prSet>
      <dgm:spPr/>
      <dgm:t>
        <a:bodyPr/>
        <a:lstStyle/>
        <a:p>
          <a:endParaRPr lang="en-US"/>
        </a:p>
      </dgm:t>
    </dgm:pt>
    <dgm:pt modelId="{E282AB7D-7D6F-4643-85D1-3F1DC1480DF9}" type="pres">
      <dgm:prSet presAssocID="{C7C0D717-769C-4AA1-B143-0C7690FF04B2}" presName="spNode" presStyleCnt="0"/>
      <dgm:spPr/>
    </dgm:pt>
    <dgm:pt modelId="{CBE4C98F-1A96-4AF3-A7AF-C185757EAACD}" type="pres">
      <dgm:prSet presAssocID="{D1DE7878-7692-43AD-8C7C-AF003D73BAC4}" presName="sibTrans" presStyleLbl="sibTrans1D1" presStyleIdx="3" presStyleCnt="5"/>
      <dgm:spPr/>
      <dgm:t>
        <a:bodyPr/>
        <a:lstStyle/>
        <a:p>
          <a:endParaRPr lang="en-US"/>
        </a:p>
      </dgm:t>
    </dgm:pt>
    <dgm:pt modelId="{F2F80CB0-DE21-4045-BF7F-15B1DB269906}" type="pres">
      <dgm:prSet presAssocID="{4173DCBA-2597-41B1-B71C-9B2B7894B718}" presName="node" presStyleLbl="node1" presStyleIdx="4" presStyleCnt="5" custScaleX="109850" custScaleY="123933" custRadScaleRad="100301">
        <dgm:presLayoutVars>
          <dgm:bulletEnabled val="1"/>
        </dgm:presLayoutVars>
      </dgm:prSet>
      <dgm:spPr/>
      <dgm:t>
        <a:bodyPr/>
        <a:lstStyle/>
        <a:p>
          <a:endParaRPr lang="en-US"/>
        </a:p>
      </dgm:t>
    </dgm:pt>
    <dgm:pt modelId="{15A631A0-EEF7-4017-BF07-689A7A21F022}" type="pres">
      <dgm:prSet presAssocID="{4173DCBA-2597-41B1-B71C-9B2B7894B718}" presName="spNode" presStyleCnt="0"/>
      <dgm:spPr/>
    </dgm:pt>
    <dgm:pt modelId="{B112C0C5-5B7E-4FAF-A42C-A1C55C6A4BB6}" type="pres">
      <dgm:prSet presAssocID="{1475B8F4-4D75-49C5-B67D-F9651F1D1F57}" presName="sibTrans" presStyleLbl="sibTrans1D1" presStyleIdx="4" presStyleCnt="5"/>
      <dgm:spPr/>
      <dgm:t>
        <a:bodyPr/>
        <a:lstStyle/>
        <a:p>
          <a:endParaRPr lang="en-US"/>
        </a:p>
      </dgm:t>
    </dgm:pt>
  </dgm:ptLst>
  <dgm:cxnLst>
    <dgm:cxn modelId="{FD296989-D4C0-443F-BF67-97DA69B1B7AF}" srcId="{D8687745-AA26-4096-A1E5-053E5BC887DD}" destId="{8B0D2AF4-302E-4081-AF52-F81ED177EBBB}" srcOrd="2" destOrd="0" parTransId="{7B97892D-4C4E-4AA3-BF5F-6BE533C179C2}" sibTransId="{7BB2DCFC-C63F-426C-BDEE-B03460B4CDF3}"/>
    <dgm:cxn modelId="{EF5F0BE0-FE40-4564-AA0E-ACB6A83ECFC8}" type="presOf" srcId="{D1DE7878-7692-43AD-8C7C-AF003D73BAC4}" destId="{CBE4C98F-1A96-4AF3-A7AF-C185757EAACD}" srcOrd="0" destOrd="0" presId="urn:microsoft.com/office/officeart/2005/8/layout/cycle5"/>
    <dgm:cxn modelId="{F2B93189-52DB-4FC1-A759-8FE499DFFFB0}" type="presOf" srcId="{1475B8F4-4D75-49C5-B67D-F9651F1D1F57}" destId="{B112C0C5-5B7E-4FAF-A42C-A1C55C6A4BB6}" srcOrd="0" destOrd="0" presId="urn:microsoft.com/office/officeart/2005/8/layout/cycle5"/>
    <dgm:cxn modelId="{6923382B-8DC5-4B54-AA2E-5A8DAA29A610}" type="presOf" srcId="{10ABE702-F973-4D6C-869C-04475F6CA902}" destId="{1029F71B-8B88-4BFD-9E6C-8EFB7AA32F64}" srcOrd="0" destOrd="0" presId="urn:microsoft.com/office/officeart/2005/8/layout/cycle5"/>
    <dgm:cxn modelId="{1A5EBC80-554F-4DEA-8F82-87E42D60DE39}" type="presOf" srcId="{1CB2CEC8-8A34-4699-B56C-CF73B31DA019}" destId="{EF4758AE-FDD4-4A0D-8319-2E8B9E71A96A}" srcOrd="0" destOrd="0" presId="urn:microsoft.com/office/officeart/2005/8/layout/cycle5"/>
    <dgm:cxn modelId="{5E566C75-FCBD-4AD6-84F1-A1AE810A5DDC}" srcId="{D8687745-AA26-4096-A1E5-053E5BC887DD}" destId="{AB192129-334E-41DE-8140-DC8480434E80}" srcOrd="0" destOrd="0" parTransId="{DC8D8F8E-CB32-40FE-A7C0-2DF014EC5C87}" sibTransId="{FFB64805-1646-481C-B9F0-90B97FB1A72D}"/>
    <dgm:cxn modelId="{2541D428-E521-4F58-BE48-C7CBD9A8E56F}" type="presOf" srcId="{D8687745-AA26-4096-A1E5-053E5BC887DD}" destId="{D12B5228-ABCD-494D-A106-F37E5E7063AC}" srcOrd="0" destOrd="0" presId="urn:microsoft.com/office/officeart/2005/8/layout/cycle5"/>
    <dgm:cxn modelId="{65ADA69E-DF90-4550-A150-43FF6F1FECB3}" type="presOf" srcId="{4173DCBA-2597-41B1-B71C-9B2B7894B718}" destId="{F2F80CB0-DE21-4045-BF7F-15B1DB269906}" srcOrd="0" destOrd="0" presId="urn:microsoft.com/office/officeart/2005/8/layout/cycle5"/>
    <dgm:cxn modelId="{4969A072-279C-49E4-B98A-6AE9B9E54509}" srcId="{D8687745-AA26-4096-A1E5-053E5BC887DD}" destId="{4173DCBA-2597-41B1-B71C-9B2B7894B718}" srcOrd="4" destOrd="0" parTransId="{43A893E5-2683-42A0-9435-B807DDAA07E0}" sibTransId="{1475B8F4-4D75-49C5-B67D-F9651F1D1F57}"/>
    <dgm:cxn modelId="{C89723B5-C4D5-452B-BB87-96DBD93AA38C}" srcId="{D8687745-AA26-4096-A1E5-053E5BC887DD}" destId="{C7C0D717-769C-4AA1-B143-0C7690FF04B2}" srcOrd="3" destOrd="0" parTransId="{E1321986-FF02-45EB-9144-22C2938F5269}" sibTransId="{D1DE7878-7692-43AD-8C7C-AF003D73BAC4}"/>
    <dgm:cxn modelId="{31E5B41D-F8B8-436B-A62C-1DF91E12F3E8}" type="presOf" srcId="{AB192129-334E-41DE-8140-DC8480434E80}" destId="{96252AC8-5744-48AC-A86D-BFBE6E27B516}" srcOrd="0" destOrd="0" presId="urn:microsoft.com/office/officeart/2005/8/layout/cycle5"/>
    <dgm:cxn modelId="{08817C24-1976-4698-9211-1B26B95FABEC}" type="presOf" srcId="{FFB64805-1646-481C-B9F0-90B97FB1A72D}" destId="{77EB6236-8B8D-4504-A4F5-AF1BCA5693E5}" srcOrd="0" destOrd="0" presId="urn:microsoft.com/office/officeart/2005/8/layout/cycle5"/>
    <dgm:cxn modelId="{1CD3FBFB-463E-41EF-8853-C355918E1450}" type="presOf" srcId="{8B0D2AF4-302E-4081-AF52-F81ED177EBBB}" destId="{3B40DE62-A40E-4BA9-BC58-6AA4AB0EA8CE}" srcOrd="0" destOrd="0" presId="urn:microsoft.com/office/officeart/2005/8/layout/cycle5"/>
    <dgm:cxn modelId="{98B85727-6979-4908-94D0-EF85F04807F5}" type="presOf" srcId="{C7C0D717-769C-4AA1-B143-0C7690FF04B2}" destId="{653C3DE9-FA44-4442-B181-22A1A76E4662}" srcOrd="0" destOrd="0" presId="urn:microsoft.com/office/officeart/2005/8/layout/cycle5"/>
    <dgm:cxn modelId="{1925C3AD-C58C-4B3F-BCE8-29B9C21981BB}" type="presOf" srcId="{7BB2DCFC-C63F-426C-BDEE-B03460B4CDF3}" destId="{D822DFA9-D6D6-48CF-93A0-D74937EF98B9}" srcOrd="0" destOrd="0" presId="urn:microsoft.com/office/officeart/2005/8/layout/cycle5"/>
    <dgm:cxn modelId="{AFE26C64-154A-4EE1-90A3-068F491D699E}" srcId="{D8687745-AA26-4096-A1E5-053E5BC887DD}" destId="{10ABE702-F973-4D6C-869C-04475F6CA902}" srcOrd="1" destOrd="0" parTransId="{E9CD04AC-0F4C-4C1A-B215-D8B0D2C71517}" sibTransId="{1CB2CEC8-8A34-4699-B56C-CF73B31DA019}"/>
    <dgm:cxn modelId="{70BFA433-0B2D-496F-9592-F6566E76688E}" type="presParOf" srcId="{D12B5228-ABCD-494D-A106-F37E5E7063AC}" destId="{96252AC8-5744-48AC-A86D-BFBE6E27B516}" srcOrd="0" destOrd="0" presId="urn:microsoft.com/office/officeart/2005/8/layout/cycle5"/>
    <dgm:cxn modelId="{2252D0DC-BC13-4FA9-BC6D-4B17DDF60ACB}" type="presParOf" srcId="{D12B5228-ABCD-494D-A106-F37E5E7063AC}" destId="{924A2DFD-6E44-428C-86AD-A1B54FEF65B4}" srcOrd="1" destOrd="0" presId="urn:microsoft.com/office/officeart/2005/8/layout/cycle5"/>
    <dgm:cxn modelId="{EBF03A0E-9ABC-4AC0-BF03-A8442CDD406C}" type="presParOf" srcId="{D12B5228-ABCD-494D-A106-F37E5E7063AC}" destId="{77EB6236-8B8D-4504-A4F5-AF1BCA5693E5}" srcOrd="2" destOrd="0" presId="urn:microsoft.com/office/officeart/2005/8/layout/cycle5"/>
    <dgm:cxn modelId="{87BFBE0E-1310-4FD9-801E-D10342D99E78}" type="presParOf" srcId="{D12B5228-ABCD-494D-A106-F37E5E7063AC}" destId="{1029F71B-8B88-4BFD-9E6C-8EFB7AA32F64}" srcOrd="3" destOrd="0" presId="urn:microsoft.com/office/officeart/2005/8/layout/cycle5"/>
    <dgm:cxn modelId="{6B8DFF4E-72EA-4F91-B482-4AE74E64153A}" type="presParOf" srcId="{D12B5228-ABCD-494D-A106-F37E5E7063AC}" destId="{512DBEF0-DAE4-4714-A4A6-1CBC433EFA3A}" srcOrd="4" destOrd="0" presId="urn:microsoft.com/office/officeart/2005/8/layout/cycle5"/>
    <dgm:cxn modelId="{31BA4D8E-7120-4A34-9FD5-30823528FFEA}" type="presParOf" srcId="{D12B5228-ABCD-494D-A106-F37E5E7063AC}" destId="{EF4758AE-FDD4-4A0D-8319-2E8B9E71A96A}" srcOrd="5" destOrd="0" presId="urn:microsoft.com/office/officeart/2005/8/layout/cycle5"/>
    <dgm:cxn modelId="{1AE02BF3-BE73-40FC-9EAE-A5D1E9B32CB3}" type="presParOf" srcId="{D12B5228-ABCD-494D-A106-F37E5E7063AC}" destId="{3B40DE62-A40E-4BA9-BC58-6AA4AB0EA8CE}" srcOrd="6" destOrd="0" presId="urn:microsoft.com/office/officeart/2005/8/layout/cycle5"/>
    <dgm:cxn modelId="{CDBC96AF-AE96-43B0-B03D-887E85FC8C52}" type="presParOf" srcId="{D12B5228-ABCD-494D-A106-F37E5E7063AC}" destId="{6732C63E-F609-4F74-9EC2-E6A62CCBA8C2}" srcOrd="7" destOrd="0" presId="urn:microsoft.com/office/officeart/2005/8/layout/cycle5"/>
    <dgm:cxn modelId="{B87AB3DB-9BB4-4795-A5E0-3AFC17C36965}" type="presParOf" srcId="{D12B5228-ABCD-494D-A106-F37E5E7063AC}" destId="{D822DFA9-D6D6-48CF-93A0-D74937EF98B9}" srcOrd="8" destOrd="0" presId="urn:microsoft.com/office/officeart/2005/8/layout/cycle5"/>
    <dgm:cxn modelId="{1BE08D9E-8B13-41CC-982C-ACDF10F623B2}" type="presParOf" srcId="{D12B5228-ABCD-494D-A106-F37E5E7063AC}" destId="{653C3DE9-FA44-4442-B181-22A1A76E4662}" srcOrd="9" destOrd="0" presId="urn:microsoft.com/office/officeart/2005/8/layout/cycle5"/>
    <dgm:cxn modelId="{38E20ED0-5DC1-485E-8E6B-82F7D4B021FA}" type="presParOf" srcId="{D12B5228-ABCD-494D-A106-F37E5E7063AC}" destId="{E282AB7D-7D6F-4643-85D1-3F1DC1480DF9}" srcOrd="10" destOrd="0" presId="urn:microsoft.com/office/officeart/2005/8/layout/cycle5"/>
    <dgm:cxn modelId="{4AF7A01E-6F7D-4E6E-BDDA-AA7E8B1395A9}" type="presParOf" srcId="{D12B5228-ABCD-494D-A106-F37E5E7063AC}" destId="{CBE4C98F-1A96-4AF3-A7AF-C185757EAACD}" srcOrd="11" destOrd="0" presId="urn:microsoft.com/office/officeart/2005/8/layout/cycle5"/>
    <dgm:cxn modelId="{A013D320-969A-46EB-8343-09C84F728637}" type="presParOf" srcId="{D12B5228-ABCD-494D-A106-F37E5E7063AC}" destId="{F2F80CB0-DE21-4045-BF7F-15B1DB269906}" srcOrd="12" destOrd="0" presId="urn:microsoft.com/office/officeart/2005/8/layout/cycle5"/>
    <dgm:cxn modelId="{0CB4D4DB-3026-4DAE-95E0-027512091B63}" type="presParOf" srcId="{D12B5228-ABCD-494D-A106-F37E5E7063AC}" destId="{15A631A0-EEF7-4017-BF07-689A7A21F022}" srcOrd="13" destOrd="0" presId="urn:microsoft.com/office/officeart/2005/8/layout/cycle5"/>
    <dgm:cxn modelId="{94F40BCC-6A44-4CB5-94FB-F4EE6FD66B66}" type="presParOf" srcId="{D12B5228-ABCD-494D-A106-F37E5E7063AC}" destId="{B112C0C5-5B7E-4FAF-A42C-A1C55C6A4BB6}" srcOrd="14" destOrd="0" presId="urn:microsoft.com/office/officeart/2005/8/layout/cycle5"/>
  </dgm:cxnLst>
  <dgm:bg/>
  <dgm:whole>
    <a:ln w="57150">
      <a:no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spc="-7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ADC41C-CBFF-4664-9173-8D5E83AED3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96535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spc="-7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ADC41C-CBFF-4664-9173-8D5E83AED3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562579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spc="-7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ADC41C-CBFF-4664-9173-8D5E83AED3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56257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36E49B-D59A-4AC7-9DC6-15D6F83053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038526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6A2288-21D5-4DEF-9FE7-5D9862F2D2B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339987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F64811-D6E6-4DCC-AA18-CF93C4B9D56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60607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BF602C-3BC5-4F11-8A05-E16BCAE278D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661033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33BF74-BA03-441A-8EE1-94ECEB73FD0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541435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D72925-30C0-4E94-A375-B297A18E7B6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60946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CF2F632-7C92-4A10-B5EE-21F5EE3CE83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169157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FD8898-3B07-41B0-9AE0-B3F40735218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699846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6CD632A-AF02-4417-BD8E-46F90CBE18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937194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3966A2E-0940-4B7B-BF99-636255B3429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393905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EA5DC6-4905-4A8B-8ECF-0CAD17C19E7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365130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36E49B-D59A-4AC7-9DC6-15D6F83053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038526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00DFC0-7F25-49CD-8087-46C42CFC8A8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2777275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E221A3-1EB4-4387-902E-6CE583655F3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813888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8222B73-8418-484E-9DA2-E0E88CB1B77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4770876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ADC41C-CBFF-4664-9173-8D5E83AED3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625796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762CDA-3805-4927-B51F-86D51FBD58F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678794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6A2288-21D5-4DEF-9FE7-5D9862F2D2B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3399878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4:12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77F316-4525-4802-B14E-C6B5FF41177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01167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50679D7-4B52-4608-ABFB-A23173B9AE3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13691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AFC698-F9E2-468B-915D-497A4904033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15205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E2FA2F-5C2F-44F7-AE6F-DC68AA6D063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616289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36E49B-D59A-4AC7-9DC6-15D6F83053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038526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36E49B-D59A-4AC7-9DC6-15D6F83053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40385260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0596955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9086990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21688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76331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232512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9841896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7260205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1080054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374317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02380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884666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860437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572689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334151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268193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409599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510191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30360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07635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5658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80103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096918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5691130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8602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438728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322558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74676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2922724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810037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0552260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566464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859554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3536009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708841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318681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863815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616640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417422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4666319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0564472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5332601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18447857"/>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651895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4003341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2114936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5534182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24838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282593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339691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831353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67843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0748006"/>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43459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4647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964990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2471612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1.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849272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40"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9215804"/>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2803616"/>
      </p:ext>
    </p:extLst>
  </p:cSld>
  <p:clrMap bg1="dk1" tx1="lt1" bg2="dk2"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50.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41.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5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2.png"/><Relationship Id="rId7" Type="http://schemas.openxmlformats.org/officeDocument/2006/relationships/diagramQuickStyle" Target="../diagrams/quickStyle1.xml"/><Relationship Id="rId2" Type="http://schemas.openxmlformats.org/officeDocument/2006/relationships/notesSlide" Target="../notesSlides/notesSlide18.xml"/><Relationship Id="rId1" Type="http://schemas.openxmlformats.org/officeDocument/2006/relationships/slideLayout" Target="../slideLayouts/slideLayout51.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34.png"/><Relationship Id="rId4" Type="http://schemas.openxmlformats.org/officeDocument/2006/relationships/image" Target="../media/image33.pn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50.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1.xml"/><Relationship Id="rId1" Type="http://schemas.openxmlformats.org/officeDocument/2006/relationships/tags" Target="../tags/tag2.xml"/><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1.xml"/><Relationship Id="rId1" Type="http://schemas.openxmlformats.org/officeDocument/2006/relationships/tags" Target="../tags/tag3.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50.xml"/><Relationship Id="rId5" Type="http://schemas.openxmlformats.org/officeDocument/2006/relationships/image" Target="../media/image46.jpg"/><Relationship Id="rId4" Type="http://schemas.openxmlformats.org/officeDocument/2006/relationships/image" Target="../media/image45.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2.emf"/><Relationship Id="rId1" Type="http://schemas.openxmlformats.org/officeDocument/2006/relationships/slideLayout" Target="../slideLayouts/slideLayout51.xml"/><Relationship Id="rId4" Type="http://schemas.openxmlformats.org/officeDocument/2006/relationships/image" Target="../media/image43.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0.xml"/><Relationship Id="rId1" Type="http://schemas.openxmlformats.org/officeDocument/2006/relationships/tags" Target="../tags/tag4.xml"/><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0.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0.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0.xml"/><Relationship Id="rId1" Type="http://schemas.openxmlformats.org/officeDocument/2006/relationships/tags" Target="../tags/tag1.xml"/><Relationship Id="rId6" Type="http://schemas.openxmlformats.org/officeDocument/2006/relationships/image" Target="../media/image20.jpg"/><Relationship Id="rId5" Type="http://schemas.microsoft.com/office/2007/relationships/hdphoto" Target="../media/hdphoto2.wdp"/><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8083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90000"/>
                <a:lumOff val="10000"/>
              </a:schemeClr>
            </a:gs>
            <a:gs pos="100000">
              <a:schemeClr val="bg2">
                <a:lumMod val="75000"/>
                <a:lumOff val="25000"/>
              </a:schemeClr>
            </a:gs>
          </a:gsLst>
          <a:lin ang="5400000" scaled="0"/>
        </a:gra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5786199"/>
          </a:xfrm>
        </p:spPr>
        <p:txBody>
          <a:bodyPr/>
          <a:lstStyle/>
          <a:p>
            <a:pPr marL="0" indent="0">
              <a:buNone/>
            </a:pPr>
            <a:endParaRPr lang="en-US" dirty="0" smtClean="0"/>
          </a:p>
          <a:p>
            <a:pPr marL="0" indent="0">
              <a:buNone/>
            </a:pPr>
            <a:r>
              <a:rPr lang="en-US" dirty="0" smtClean="0"/>
              <a:t>SPC142 - Making </a:t>
            </a:r>
            <a:r>
              <a:rPr lang="en-US" dirty="0"/>
              <a:t>Fast Sites Faster with Performance-related Features in SharePoint </a:t>
            </a:r>
            <a:r>
              <a:rPr lang="en-US" dirty="0" smtClean="0"/>
              <a:t>2013</a:t>
            </a:r>
          </a:p>
          <a:p>
            <a:pPr marL="0" indent="0">
              <a:buNone/>
            </a:pPr>
            <a:r>
              <a:rPr lang="en-US" sz="2000" i="1" dirty="0"/>
              <a:t>Sterling Crockett, Wednesday, November 14 2012 1:45 PM - 3:00 </a:t>
            </a:r>
            <a:r>
              <a:rPr lang="en-US" sz="2000" i="1" dirty="0" smtClean="0"/>
              <a:t>PM</a:t>
            </a:r>
          </a:p>
          <a:p>
            <a:pPr marL="0" indent="0">
              <a:buNone/>
            </a:pPr>
            <a:endParaRPr lang="en-US" sz="2000" i="1" dirty="0"/>
          </a:p>
          <a:p>
            <a:pPr marL="0" indent="0">
              <a:buNone/>
            </a:pPr>
            <a:endParaRPr lang="en-US" sz="2000" i="1" dirty="0" smtClean="0"/>
          </a:p>
          <a:p>
            <a:pPr marL="0" indent="0">
              <a:buNone/>
            </a:pPr>
            <a:r>
              <a:rPr lang="en-US" dirty="0" smtClean="0"/>
              <a:t>SPC166 - Optimizing </a:t>
            </a:r>
            <a:r>
              <a:rPr lang="en-US" dirty="0"/>
              <a:t>SharePoint 2013 for WAN Environments</a:t>
            </a:r>
          </a:p>
          <a:p>
            <a:pPr marL="0" indent="0">
              <a:buNone/>
            </a:pPr>
            <a:r>
              <a:rPr lang="en-US" sz="2000" i="1" dirty="0" smtClean="0"/>
              <a:t>Brenda Carter,  Faizan Khan, Tuesday</a:t>
            </a:r>
            <a:r>
              <a:rPr lang="en-US" sz="2000" i="1" dirty="0"/>
              <a:t>, November 13 2012 5:00 PM - 6:15 PM</a:t>
            </a:r>
          </a:p>
          <a:p>
            <a:pPr marL="0" indent="0">
              <a:buNone/>
            </a:pPr>
            <a:r>
              <a:rPr lang="en-US" dirty="0" smtClean="0"/>
              <a:t/>
            </a:r>
            <a:br>
              <a:rPr lang="en-US" dirty="0" smtClean="0"/>
            </a:br>
            <a:endParaRPr lang="en-US" dirty="0"/>
          </a:p>
        </p:txBody>
      </p:sp>
      <p:sp>
        <p:nvSpPr>
          <p:cNvPr id="49" name="Title 48"/>
          <p:cNvSpPr>
            <a:spLocks noGrp="1"/>
          </p:cNvSpPr>
          <p:nvPr>
            <p:ph type="title"/>
          </p:nvPr>
        </p:nvSpPr>
        <p:spPr/>
        <p:txBody>
          <a:bodyPr/>
          <a:lstStyle/>
          <a:p>
            <a:r>
              <a:rPr lang="en-US" dirty="0" smtClean="0"/>
              <a:t>Related Session</a:t>
            </a:r>
            <a:endParaRPr lang="en-US" dirty="0"/>
          </a:p>
        </p:txBody>
      </p:sp>
    </p:spTree>
    <p:extLst>
      <p:ext uri="{BB962C8B-B14F-4D97-AF65-F5344CB8AC3E}">
        <p14:creationId xmlns:p14="http://schemas.microsoft.com/office/powerpoint/2010/main" val="47128514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2" name="TextBox 1"/>
          <p:cNvSpPr txBox="1"/>
          <p:nvPr/>
        </p:nvSpPr>
        <p:spPr>
          <a:xfrm>
            <a:off x="274637" y="1412062"/>
            <a:ext cx="4843936" cy="5209400"/>
          </a:xfrm>
          <a:prstGeom prst="rect">
            <a:avLst/>
          </a:prstGeom>
          <a:gradFill flip="none" rotWithShape="1">
            <a:gsLst>
              <a:gs pos="0">
                <a:schemeClr val="bg2">
                  <a:lumMod val="75000"/>
                  <a:lumOff val="25000"/>
                  <a:shade val="30000"/>
                  <a:satMod val="115000"/>
                </a:schemeClr>
              </a:gs>
              <a:gs pos="50000">
                <a:schemeClr val="bg2">
                  <a:lumMod val="75000"/>
                  <a:lumOff val="25000"/>
                  <a:shade val="67500"/>
                  <a:satMod val="115000"/>
                </a:schemeClr>
              </a:gs>
              <a:gs pos="100000">
                <a:schemeClr val="bg2">
                  <a:lumMod val="75000"/>
                  <a:lumOff val="25000"/>
                  <a:shade val="100000"/>
                  <a:satMod val="115000"/>
                </a:schemeClr>
              </a:gs>
            </a:gsLst>
            <a:lin ang="2700000" scaled="1"/>
            <a:tileRect/>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0" rIns="155448" bIns="128016"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000" b="1" spc="-7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3600" dirty="0"/>
              <a:t>Limits</a:t>
            </a:r>
            <a:endParaRPr lang="en-US" sz="40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705" y="1866900"/>
            <a:ext cx="4749800" cy="475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bwMode="auto">
          <a:xfrm>
            <a:off x="5227637" y="1363662"/>
            <a:ext cx="7119464" cy="4297680"/>
          </a:xfrm>
          <a:prstGeom prst="rect">
            <a:avLst/>
          </a:prstGeom>
          <a:no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nSpc>
                <a:spcPct val="90000"/>
              </a:lnSpc>
              <a:spcAft>
                <a:spcPts val="600"/>
              </a:spcAft>
            </a:pPr>
            <a:r>
              <a:rPr lang="en-US" sz="4000" dirty="0">
                <a:gradFill>
                  <a:gsLst>
                    <a:gs pos="2917">
                      <a:srgbClr val="FFFFFF"/>
                    </a:gs>
                    <a:gs pos="30000">
                      <a:srgbClr val="FFFFFF"/>
                    </a:gs>
                  </a:gsLst>
                  <a:lin ang="5400000" scaled="0"/>
                </a:gradFill>
                <a:latin typeface="Segoe UI Light"/>
              </a:rPr>
              <a:t>Product does have its limits</a:t>
            </a:r>
            <a:r>
              <a:rPr lang="en-US" sz="4000" dirty="0" smtClean="0">
                <a:gradFill>
                  <a:gsLst>
                    <a:gs pos="2917">
                      <a:srgbClr val="FFFFFF"/>
                    </a:gs>
                    <a:gs pos="30000">
                      <a:srgbClr val="FFFFFF"/>
                    </a:gs>
                  </a:gsLst>
                  <a:lin ang="5400000" scaled="0"/>
                </a:gradFill>
                <a:latin typeface="Segoe UI Light"/>
              </a:rPr>
              <a:t>.</a:t>
            </a:r>
          </a:p>
          <a:p>
            <a:pPr>
              <a:lnSpc>
                <a:spcPct val="90000"/>
              </a:lnSpc>
              <a:spcAft>
                <a:spcPts val="600"/>
              </a:spcAft>
            </a:pPr>
            <a:endParaRPr lang="en-US" sz="4000" dirty="0">
              <a:gradFill>
                <a:gsLst>
                  <a:gs pos="2917">
                    <a:srgbClr val="FFFFFF"/>
                  </a:gs>
                  <a:gs pos="30000">
                    <a:srgbClr val="FFFFFF"/>
                  </a:gs>
                </a:gsLst>
                <a:lin ang="5400000" scaled="0"/>
              </a:gradFill>
              <a:latin typeface="Segoe UI Light"/>
            </a:endParaRPr>
          </a:p>
          <a:p>
            <a:pPr>
              <a:lnSpc>
                <a:spcPct val="90000"/>
              </a:lnSpc>
              <a:spcAft>
                <a:spcPts val="600"/>
              </a:spcAft>
            </a:pPr>
            <a:r>
              <a:rPr lang="en-US" sz="4000" dirty="0">
                <a:gradFill>
                  <a:gsLst>
                    <a:gs pos="2917">
                      <a:srgbClr val="FFFFFF"/>
                    </a:gs>
                    <a:gs pos="30000">
                      <a:srgbClr val="FFFFFF"/>
                    </a:gs>
                  </a:gsLst>
                  <a:lin ang="5400000" scaled="0"/>
                </a:gradFill>
                <a:latin typeface="Segoe UI Light"/>
              </a:rPr>
              <a:t>Limits are for each </a:t>
            </a:r>
            <a:r>
              <a:rPr lang="en-US" sz="4000" dirty="0" smtClean="0">
                <a:gradFill>
                  <a:gsLst>
                    <a:gs pos="2917">
                      <a:srgbClr val="FFFFFF"/>
                    </a:gs>
                    <a:gs pos="30000">
                      <a:srgbClr val="FFFFFF"/>
                    </a:gs>
                  </a:gsLst>
                  <a:lin ang="5400000" scaled="0"/>
                </a:gradFill>
                <a:latin typeface="Segoe UI Light"/>
              </a:rPr>
              <a:t>dimension.</a:t>
            </a:r>
          </a:p>
          <a:p>
            <a:pPr>
              <a:lnSpc>
                <a:spcPct val="90000"/>
              </a:lnSpc>
              <a:spcAft>
                <a:spcPts val="600"/>
              </a:spcAft>
            </a:pPr>
            <a:r>
              <a:rPr lang="en-US" sz="2000" smtClean="0">
                <a:gradFill>
                  <a:gsLst>
                    <a:gs pos="2917">
                      <a:srgbClr val="FFFFFF"/>
                    </a:gs>
                    <a:gs pos="30000">
                      <a:srgbClr val="FFFFFF"/>
                    </a:gs>
                  </a:gsLst>
                  <a:lin ang="5400000" scaled="0"/>
                </a:gradFill>
              </a:rPr>
              <a:t>Each dimension </a:t>
            </a:r>
            <a:r>
              <a:rPr lang="en-US" sz="2000" dirty="0" smtClean="0">
                <a:gradFill>
                  <a:gsLst>
                    <a:gs pos="2917">
                      <a:srgbClr val="FFFFFF"/>
                    </a:gs>
                    <a:gs pos="30000">
                      <a:srgbClr val="FFFFFF"/>
                    </a:gs>
                  </a:gsLst>
                  <a:lin ang="5400000" scaled="0"/>
                </a:gradFill>
              </a:rPr>
              <a:t>needs to stay within limits</a:t>
            </a:r>
            <a:endParaRPr lang="en-US" sz="2000" dirty="0">
              <a:gradFill>
                <a:gsLst>
                  <a:gs pos="2917">
                    <a:srgbClr val="FFFFFF"/>
                  </a:gs>
                  <a:gs pos="30000">
                    <a:srgbClr val="FFFFFF"/>
                  </a:gs>
                </a:gsLst>
                <a:lin ang="5400000" scaled="0"/>
              </a:gradFill>
            </a:endParaRPr>
          </a:p>
        </p:txBody>
      </p:sp>
      <p:sp>
        <p:nvSpPr>
          <p:cNvPr id="5" name="Title 4"/>
          <p:cNvSpPr>
            <a:spLocks noGrp="1"/>
          </p:cNvSpPr>
          <p:nvPr>
            <p:ph type="title"/>
          </p:nvPr>
        </p:nvSpPr>
        <p:spPr/>
        <p:txBody>
          <a:bodyPr/>
          <a:lstStyle/>
          <a:p>
            <a:pPr marL="342900" indent="-342900">
              <a:spcAft>
                <a:spcPts val="600"/>
              </a:spcAft>
            </a:pPr>
            <a:r>
              <a:rPr lang="en-US" dirty="0">
                <a:gradFill>
                  <a:gsLst>
                    <a:gs pos="2917">
                      <a:schemeClr val="tx1"/>
                    </a:gs>
                    <a:gs pos="30000">
                      <a:schemeClr val="tx1"/>
                    </a:gs>
                  </a:gsLst>
                  <a:lin ang="5400000" scaled="0"/>
                </a:gradFill>
              </a:rPr>
              <a:t>SharePoint f</a:t>
            </a:r>
            <a:r>
              <a:rPr lang="en-US" dirty="0" smtClean="0">
                <a:gradFill>
                  <a:gsLst>
                    <a:gs pos="2917">
                      <a:schemeClr val="tx1"/>
                    </a:gs>
                    <a:gs pos="30000">
                      <a:schemeClr val="tx1"/>
                    </a:gs>
                  </a:gsLst>
                  <a:lin ang="5400000" scaled="0"/>
                </a:gradFill>
              </a:rPr>
              <a:t>arms scale more than ever</a:t>
            </a:r>
            <a:endParaRPr lang="en-US" dirty="0">
              <a:gradFill>
                <a:gsLst>
                  <a:gs pos="2917">
                    <a:schemeClr val="tx1"/>
                  </a:gs>
                  <a:gs pos="30000">
                    <a:schemeClr val="tx1"/>
                  </a:gs>
                </a:gsLst>
                <a:lin ang="5400000" scaled="0"/>
              </a:gradFill>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7637" y="4016202"/>
            <a:ext cx="6858000" cy="2224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Up Arrow 7"/>
          <p:cNvSpPr/>
          <p:nvPr/>
        </p:nvSpPr>
        <p:spPr bwMode="auto">
          <a:xfrm>
            <a:off x="2723871" y="3462476"/>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Up Arrow 7"/>
          <p:cNvSpPr/>
          <p:nvPr/>
        </p:nvSpPr>
        <p:spPr bwMode="auto">
          <a:xfrm>
            <a:off x="399021" y="5859462"/>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Up Arrow 7"/>
          <p:cNvSpPr/>
          <p:nvPr/>
        </p:nvSpPr>
        <p:spPr bwMode="auto">
          <a:xfrm>
            <a:off x="2723871" y="5859461"/>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7149830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9" name="TextBox 8"/>
          <p:cNvSpPr txBox="1"/>
          <p:nvPr/>
        </p:nvSpPr>
        <p:spPr>
          <a:xfrm>
            <a:off x="274637" y="1412062"/>
            <a:ext cx="4843936" cy="5209400"/>
          </a:xfrm>
          <a:prstGeom prst="rect">
            <a:avLst/>
          </a:prstGeom>
          <a:gradFill flip="none" rotWithShape="1">
            <a:gsLst>
              <a:gs pos="0">
                <a:schemeClr val="bg2">
                  <a:lumMod val="75000"/>
                  <a:lumOff val="25000"/>
                  <a:shade val="30000"/>
                  <a:satMod val="115000"/>
                </a:schemeClr>
              </a:gs>
              <a:gs pos="50000">
                <a:schemeClr val="bg2">
                  <a:lumMod val="75000"/>
                  <a:lumOff val="25000"/>
                  <a:shade val="67500"/>
                  <a:satMod val="115000"/>
                </a:schemeClr>
              </a:gs>
              <a:gs pos="100000">
                <a:schemeClr val="bg2">
                  <a:lumMod val="75000"/>
                  <a:lumOff val="25000"/>
                  <a:shade val="100000"/>
                  <a:satMod val="115000"/>
                </a:schemeClr>
              </a:gs>
            </a:gsLst>
            <a:lin ang="2700000" scaled="1"/>
            <a:tileRect/>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0" rIns="155448" bIns="128016"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000" b="1" spc="-7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3600" dirty="0"/>
              <a:t>File</a:t>
            </a:r>
            <a:r>
              <a:rPr lang="en-US" sz="3600"/>
              <a:t> I/O </a:t>
            </a:r>
            <a:r>
              <a:rPr lang="en-US" sz="3600" smtClean="0"/>
              <a:t>and Storage</a:t>
            </a:r>
            <a:endParaRPr lang="en-US" sz="3600" dirty="0"/>
          </a:p>
        </p:txBody>
      </p:sp>
      <p:sp>
        <p:nvSpPr>
          <p:cNvPr id="5" name="Title 4"/>
          <p:cNvSpPr>
            <a:spLocks noGrp="1"/>
          </p:cNvSpPr>
          <p:nvPr>
            <p:ph type="title"/>
          </p:nvPr>
        </p:nvSpPr>
        <p:spPr/>
        <p:txBody>
          <a:bodyPr/>
          <a:lstStyle/>
          <a:p>
            <a:r>
              <a:rPr lang="en-US" dirty="0"/>
              <a:t>Efficient</a:t>
            </a:r>
            <a:r>
              <a:rPr lang="en-US"/>
              <a:t> file I/O and </a:t>
            </a:r>
            <a:r>
              <a:rPr lang="en-US" smtClean="0"/>
              <a:t>storage</a:t>
            </a:r>
            <a:endParaRPr lang="en-US" dirty="0"/>
          </a:p>
        </p:txBody>
      </p:sp>
      <p:sp>
        <p:nvSpPr>
          <p:cNvPr id="33" name="TextBox 32"/>
          <p:cNvSpPr txBox="1"/>
          <p:nvPr/>
        </p:nvSpPr>
        <p:spPr>
          <a:xfrm>
            <a:off x="5227637" y="1211262"/>
            <a:ext cx="6934200" cy="4558171"/>
          </a:xfrm>
          <a:prstGeom prst="rect">
            <a:avLst/>
          </a:prstGeom>
          <a:noFill/>
        </p:spPr>
        <p:txBody>
          <a:bodyPr wrap="square" lIns="182880" tIns="146304" rIns="182880" bIns="146304" rtlCol="0">
            <a:spAutoFit/>
          </a:bodyPr>
          <a:lstStyle/>
          <a:p>
            <a:pPr>
              <a:lnSpc>
                <a:spcPct val="90000"/>
              </a:lnSpc>
              <a:spcAft>
                <a:spcPts val="600"/>
              </a:spcAft>
            </a:pPr>
            <a:r>
              <a:rPr lang="en-US" sz="4000" dirty="0">
                <a:gradFill>
                  <a:gsLst>
                    <a:gs pos="2917">
                      <a:srgbClr val="FFFFFF"/>
                    </a:gs>
                    <a:gs pos="30000">
                      <a:srgbClr val="FFFFFF"/>
                    </a:gs>
                  </a:gsLst>
                  <a:lin ang="5400000" scaled="0"/>
                </a:gradFill>
                <a:latin typeface="Segoe UI Light"/>
              </a:rPr>
              <a:t>Up to 80% reduction </a:t>
            </a:r>
            <a:r>
              <a:rPr lang="en-US" sz="4000">
                <a:gradFill>
                  <a:gsLst>
                    <a:gs pos="2917">
                      <a:srgbClr val="FFFFFF"/>
                    </a:gs>
                    <a:gs pos="30000">
                      <a:srgbClr val="FFFFFF"/>
                    </a:gs>
                  </a:gsLst>
                  <a:lin ang="5400000" scaled="0"/>
                </a:gradFill>
                <a:latin typeface="Segoe UI Light"/>
              </a:rPr>
              <a:t>in </a:t>
            </a:r>
            <a:r>
              <a:rPr lang="en-US" sz="4000" smtClean="0">
                <a:gradFill>
                  <a:gsLst>
                    <a:gs pos="2917">
                      <a:srgbClr val="FFFFFF"/>
                    </a:gs>
                    <a:gs pos="30000">
                      <a:srgbClr val="FFFFFF"/>
                    </a:gs>
                  </a:gsLst>
                  <a:lin ang="5400000" scaled="0"/>
                </a:gradFill>
                <a:latin typeface="Segoe UI Light"/>
              </a:rPr>
              <a:t>SQL </a:t>
            </a:r>
            <a:r>
              <a:rPr lang="en-US" sz="4000" dirty="0">
                <a:gradFill>
                  <a:gsLst>
                    <a:gs pos="2917">
                      <a:srgbClr val="FFFFFF"/>
                    </a:gs>
                    <a:gs pos="30000">
                      <a:srgbClr val="FFFFFF"/>
                    </a:gs>
                  </a:gsLst>
                  <a:lin ang="5400000" scaled="0"/>
                </a:gradFill>
                <a:latin typeface="Segoe UI Light"/>
              </a:rPr>
              <a:t>IOPS</a:t>
            </a:r>
          </a:p>
          <a:p>
            <a:pPr>
              <a:lnSpc>
                <a:spcPct val="90000"/>
              </a:lnSpc>
              <a:spcAft>
                <a:spcPts val="600"/>
              </a:spcAft>
            </a:pPr>
            <a:r>
              <a:rPr lang="en-US" sz="2000" dirty="0">
                <a:gradFill>
                  <a:gsLst>
                    <a:gs pos="2917">
                      <a:srgbClr val="FFFFFF"/>
                    </a:gs>
                    <a:gs pos="30000">
                      <a:srgbClr val="FFFFFF"/>
                    </a:gs>
                  </a:gsLst>
                  <a:lin ang="5400000" scaled="0"/>
                </a:gradFill>
              </a:rPr>
              <a:t>Writes are proportional to size of change not size</a:t>
            </a:r>
            <a:endParaRPr lang="en-US" sz="4000" dirty="0">
              <a:gradFill>
                <a:gsLst>
                  <a:gs pos="2917">
                    <a:srgbClr val="FFFFFF"/>
                  </a:gs>
                  <a:gs pos="30000">
                    <a:srgbClr val="FFFFFF"/>
                  </a:gs>
                </a:gsLst>
                <a:lin ang="5400000" scaled="0"/>
              </a:gradFill>
              <a:latin typeface="Segoe UI Light"/>
            </a:endParaRPr>
          </a:p>
          <a:p>
            <a:pPr>
              <a:lnSpc>
                <a:spcPct val="90000"/>
              </a:lnSpc>
              <a:spcAft>
                <a:spcPts val="600"/>
              </a:spcAft>
            </a:pPr>
            <a:r>
              <a:rPr lang="en-US" sz="2000" dirty="0">
                <a:gradFill>
                  <a:gsLst>
                    <a:gs pos="2917">
                      <a:srgbClr val="FFFFFF"/>
                    </a:gs>
                    <a:gs pos="30000">
                      <a:srgbClr val="FFFFFF"/>
                    </a:gs>
                  </a:gsLst>
                  <a:lin ang="5400000" scaled="0"/>
                </a:gradFill>
              </a:rPr>
              <a:t>of the file</a:t>
            </a:r>
          </a:p>
          <a:p>
            <a:pPr>
              <a:lnSpc>
                <a:spcPct val="90000"/>
              </a:lnSpc>
              <a:spcAft>
                <a:spcPts val="600"/>
              </a:spcAft>
            </a:pPr>
            <a:r>
              <a:rPr lang="en-US" sz="2000" dirty="0">
                <a:gradFill>
                  <a:gsLst>
                    <a:gs pos="2917">
                      <a:srgbClr val="FFFFFF"/>
                    </a:gs>
                    <a:gs pos="30000">
                      <a:srgbClr val="FFFFFF"/>
                    </a:gs>
                  </a:gsLst>
                  <a:lin ang="5400000" scaled="0"/>
                </a:gradFill>
              </a:rPr>
              <a:t>Unproductive I/</a:t>
            </a:r>
            <a:r>
              <a:rPr lang="en-US" sz="2000" dirty="0" err="1">
                <a:gradFill>
                  <a:gsLst>
                    <a:gs pos="2917">
                      <a:srgbClr val="FFFFFF"/>
                    </a:gs>
                    <a:gs pos="30000">
                      <a:srgbClr val="FFFFFF"/>
                    </a:gs>
                  </a:gsLst>
                  <a:lin ang="5400000" scaled="0"/>
                </a:gradFill>
              </a:rPr>
              <a:t>Os</a:t>
            </a:r>
            <a:r>
              <a:rPr lang="en-US" sz="2000" dirty="0">
                <a:gradFill>
                  <a:gsLst>
                    <a:gs pos="2917">
                      <a:srgbClr val="FFFFFF"/>
                    </a:gs>
                    <a:gs pos="30000">
                      <a:srgbClr val="FFFFFF"/>
                    </a:gs>
                  </a:gsLst>
                  <a:lin ang="5400000" scaled="0"/>
                </a:gradFill>
              </a:rPr>
              <a:t> reduced significantly</a:t>
            </a:r>
          </a:p>
          <a:p>
            <a:pPr>
              <a:lnSpc>
                <a:spcPct val="90000"/>
              </a:lnSpc>
              <a:spcAft>
                <a:spcPts val="600"/>
              </a:spcAft>
            </a:pPr>
            <a:endParaRPr lang="en-US" sz="2000" dirty="0">
              <a:gradFill>
                <a:gsLst>
                  <a:gs pos="2917">
                    <a:srgbClr val="FFFFFF"/>
                  </a:gs>
                  <a:gs pos="30000">
                    <a:srgbClr val="FFFFFF"/>
                  </a:gs>
                </a:gsLst>
                <a:lin ang="5400000" scaled="0"/>
              </a:gradFill>
              <a:latin typeface="Segoe UI Light"/>
            </a:endParaRPr>
          </a:p>
          <a:p>
            <a:pPr>
              <a:lnSpc>
                <a:spcPct val="90000"/>
              </a:lnSpc>
              <a:spcAft>
                <a:spcPts val="600"/>
              </a:spcAft>
            </a:pPr>
            <a:r>
              <a:rPr lang="en-US" sz="4000" dirty="0">
                <a:gradFill>
                  <a:gsLst>
                    <a:gs pos="2917">
                      <a:srgbClr val="FFFFFF"/>
                    </a:gs>
                    <a:gs pos="30000">
                      <a:srgbClr val="FFFFFF"/>
                    </a:gs>
                  </a:gsLst>
                  <a:lin ang="5400000" scaled="0"/>
                </a:gradFill>
                <a:latin typeface="Segoe UI Light"/>
              </a:rPr>
              <a:t>Leveraging advanced SQL features for database level optimizations</a:t>
            </a:r>
          </a:p>
        </p:txBody>
      </p:sp>
      <p:grpSp>
        <p:nvGrpSpPr>
          <p:cNvPr id="10" name="Group 1"/>
          <p:cNvGrpSpPr/>
          <p:nvPr/>
        </p:nvGrpSpPr>
        <p:grpSpPr>
          <a:xfrm>
            <a:off x="383339" y="1912302"/>
            <a:ext cx="4626532" cy="4632960"/>
            <a:chOff x="448705" y="1912302"/>
            <a:chExt cx="4626532" cy="4632960"/>
          </a:xfrm>
        </p:grpSpPr>
        <p:sp>
          <p:nvSpPr>
            <p:cNvPr id="11" name="Rectangle 2"/>
            <p:cNvSpPr/>
            <p:nvPr/>
          </p:nvSpPr>
          <p:spPr bwMode="auto">
            <a:xfrm>
              <a:off x="2789237" y="191230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smtClean="0">
                  <a:gradFill>
                    <a:gsLst>
                      <a:gs pos="0">
                        <a:srgbClr val="FFFFFF"/>
                      </a:gs>
                      <a:gs pos="100000">
                        <a:srgbClr val="FFFFFF"/>
                      </a:gs>
                    </a:gsLst>
                    <a:lin ang="5400000" scaled="0"/>
                  </a:gradFill>
                  <a:ea typeface="Segoe UI" pitchFamily="34" charset="0"/>
                  <a:cs typeface="Segoe UI" pitchFamily="34" charset="0"/>
                </a:rPr>
                <a:t>Efficient Store</a:t>
              </a:r>
              <a:endParaRPr lang="en-US" sz="2700"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3"/>
            <p:cNvSpPr/>
            <p:nvPr/>
          </p:nvSpPr>
          <p:spPr bwMode="auto">
            <a:xfrm>
              <a:off x="2789237" y="42592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a:gradFill>
                    <a:gsLst>
                      <a:gs pos="0">
                        <a:srgbClr val="FFFFFF"/>
                      </a:gs>
                      <a:gs pos="100000">
                        <a:srgbClr val="FFFFFF"/>
                      </a:gs>
                    </a:gsLst>
                    <a:lin ang="5400000" scaled="0"/>
                  </a:gradFill>
                  <a:ea typeface="Segoe UI" pitchFamily="34" charset="0"/>
                  <a:cs typeface="Segoe UI" pitchFamily="34" charset="0"/>
                </a:rPr>
                <a:t>Database optimizations</a:t>
              </a:r>
            </a:p>
          </p:txBody>
        </p:sp>
        <p:sp>
          <p:nvSpPr>
            <p:cNvPr id="14" name="Rectangle 5"/>
            <p:cNvSpPr/>
            <p:nvPr/>
          </p:nvSpPr>
          <p:spPr bwMode="auto">
            <a:xfrm>
              <a:off x="448705" y="42592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smtClean="0">
                  <a:gradFill>
                    <a:gsLst>
                      <a:gs pos="0">
                        <a:srgbClr val="FFFFFF"/>
                      </a:gs>
                      <a:gs pos="100000">
                        <a:srgbClr val="FFFFFF"/>
                      </a:gs>
                    </a:gsLst>
                    <a:lin ang="5400000" scaled="0"/>
                  </a:gradFill>
                  <a:ea typeface="Segoe UI" pitchFamily="34" charset="0"/>
                  <a:cs typeface="Segoe UI" pitchFamily="34" charset="0"/>
                </a:rPr>
                <a:t>Improved I/O</a:t>
              </a:r>
              <a:endParaRPr lang="en-US" sz="27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700" spc="-71"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339" y="1912302"/>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65782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9" name="TextBox 8"/>
          <p:cNvSpPr txBox="1"/>
          <p:nvPr/>
        </p:nvSpPr>
        <p:spPr>
          <a:xfrm>
            <a:off x="274637" y="1412062"/>
            <a:ext cx="4843936" cy="5209400"/>
          </a:xfrm>
          <a:prstGeom prst="rect">
            <a:avLst/>
          </a:prstGeom>
          <a:gradFill flip="none" rotWithShape="1">
            <a:gsLst>
              <a:gs pos="0">
                <a:schemeClr val="bg2">
                  <a:lumMod val="75000"/>
                  <a:lumOff val="25000"/>
                  <a:shade val="30000"/>
                  <a:satMod val="115000"/>
                </a:schemeClr>
              </a:gs>
              <a:gs pos="50000">
                <a:schemeClr val="bg2">
                  <a:lumMod val="75000"/>
                  <a:lumOff val="25000"/>
                  <a:shade val="67500"/>
                  <a:satMod val="115000"/>
                </a:schemeClr>
              </a:gs>
              <a:gs pos="100000">
                <a:schemeClr val="bg2">
                  <a:lumMod val="75000"/>
                  <a:lumOff val="25000"/>
                  <a:shade val="100000"/>
                  <a:satMod val="115000"/>
                </a:schemeClr>
              </a:gs>
            </a:gsLst>
            <a:lin ang="2700000" scaled="1"/>
            <a:tileRect/>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0" rIns="155448" bIns="128016" numCol="1" spcCol="0" rtlCol="0" fromWordArt="0" anchor="t" anchorCtr="0" forceAA="0" compatLnSpc="1">
            <a:prstTxWarp prst="textNoShape">
              <a:avLst/>
            </a:prstTxWarp>
            <a:noAutofit/>
          </a:bodyPr>
          <a:lstStyle>
            <a:defPPr>
              <a:defRPr lang="en-US"/>
            </a:defPPr>
            <a:lvl1pPr algn="ctr" defTabSz="932472" fontAlgn="base">
              <a:lnSpc>
                <a:spcPct val="90000"/>
              </a:lnSpc>
              <a:spcBef>
                <a:spcPct val="0"/>
              </a:spcBef>
              <a:spcAft>
                <a:spcPct val="0"/>
              </a:spcAft>
              <a:defRPr sz="2000" b="1" spc="-71">
                <a:gradFill>
                  <a:gsLst>
                    <a:gs pos="0">
                      <a:srgbClr val="FFFFFF"/>
                    </a:gs>
                    <a:gs pos="100000">
                      <a:srgbClr val="FFFFFF"/>
                    </a:gs>
                  </a:gsLst>
                  <a:lin ang="5400000" scaled="0"/>
                </a:gradFill>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3600" dirty="0"/>
              <a:t>Scale and reliability</a:t>
            </a:r>
          </a:p>
        </p:txBody>
      </p:sp>
      <p:sp>
        <p:nvSpPr>
          <p:cNvPr id="5" name="Title 4"/>
          <p:cNvSpPr>
            <a:spLocks noGrp="1"/>
          </p:cNvSpPr>
          <p:nvPr>
            <p:ph type="title"/>
          </p:nvPr>
        </p:nvSpPr>
        <p:spPr/>
        <p:txBody>
          <a:bodyPr/>
          <a:lstStyle/>
          <a:p>
            <a:r>
              <a:rPr lang="en-US" dirty="0" smtClean="0"/>
              <a:t>Better scale, better </a:t>
            </a:r>
            <a:r>
              <a:rPr lang="en-US" dirty="0"/>
              <a:t>r</a:t>
            </a:r>
            <a:r>
              <a:rPr lang="en-US" dirty="0" smtClean="0"/>
              <a:t>eliability</a:t>
            </a:r>
            <a:endParaRPr lang="en-US" dirty="0"/>
          </a:p>
        </p:txBody>
      </p:sp>
      <p:pic>
        <p:nvPicPr>
          <p:cNvPr id="32" name="Picture 31"/>
          <p:cNvPicPr>
            <a:picLocks/>
          </p:cNvPicPr>
          <p:nvPr/>
        </p:nvPicPr>
        <p:blipFill>
          <a:blip r:embed="rId3"/>
          <a:stretch>
            <a:fillRect/>
          </a:stretch>
        </p:blipFill>
        <p:spPr>
          <a:xfrm>
            <a:off x="383339" y="1912302"/>
            <a:ext cx="2286000" cy="2286000"/>
          </a:xfrm>
          <a:prstGeom prst="rect">
            <a:avLst/>
          </a:prstGeom>
          <a:ln>
            <a:noFill/>
          </a:ln>
          <a:effectLst>
            <a:outerShdw blurRad="292100" dist="139700" dir="2700000" algn="tl" rotWithShape="0">
              <a:srgbClr val="333333">
                <a:alpha val="65000"/>
              </a:srgbClr>
            </a:outerShdw>
          </a:effectLst>
        </p:spPr>
      </p:pic>
      <p:sp>
        <p:nvSpPr>
          <p:cNvPr id="33" name="TextBox 32"/>
          <p:cNvSpPr txBox="1"/>
          <p:nvPr/>
        </p:nvSpPr>
        <p:spPr>
          <a:xfrm>
            <a:off x="5227637" y="1211262"/>
            <a:ext cx="7863840" cy="4558171"/>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17">
                      <a:srgbClr val="FFFFFF"/>
                    </a:gs>
                    <a:gs pos="30000">
                      <a:srgbClr val="FFFFFF"/>
                    </a:gs>
                  </a:gsLst>
                  <a:lin ang="5400000" scaled="0"/>
                </a:gradFill>
                <a:latin typeface="Segoe UI Light"/>
              </a:rPr>
              <a:t>Centralized, scalable caching </a:t>
            </a:r>
          </a:p>
          <a:p>
            <a:pPr>
              <a:lnSpc>
                <a:spcPct val="90000"/>
              </a:lnSpc>
              <a:spcAft>
                <a:spcPts val="600"/>
              </a:spcAft>
            </a:pPr>
            <a:r>
              <a:rPr lang="en-US" sz="4000" dirty="0" smtClean="0">
                <a:gradFill>
                  <a:gsLst>
                    <a:gs pos="2917">
                      <a:srgbClr val="FFFFFF"/>
                    </a:gs>
                    <a:gs pos="30000">
                      <a:srgbClr val="FFFFFF"/>
                    </a:gs>
                  </a:gsLst>
                  <a:lin ang="5400000" scaled="0"/>
                </a:gradFill>
                <a:latin typeface="Segoe UI Light"/>
              </a:rPr>
              <a:t>for social features</a:t>
            </a:r>
          </a:p>
          <a:p>
            <a:pPr>
              <a:lnSpc>
                <a:spcPct val="90000"/>
              </a:lnSpc>
              <a:spcAft>
                <a:spcPts val="600"/>
              </a:spcAft>
            </a:pPr>
            <a:endParaRPr lang="en-US" sz="2000" dirty="0" smtClean="0">
              <a:gradFill>
                <a:gsLst>
                  <a:gs pos="2917">
                    <a:srgbClr val="FFFFFF"/>
                  </a:gs>
                  <a:gs pos="30000">
                    <a:srgbClr val="FFFFFF"/>
                  </a:gs>
                </a:gsLst>
                <a:lin ang="5400000" scaled="0"/>
              </a:gradFill>
            </a:endParaRPr>
          </a:p>
          <a:p>
            <a:pPr>
              <a:lnSpc>
                <a:spcPct val="90000"/>
              </a:lnSpc>
              <a:spcAft>
                <a:spcPts val="600"/>
              </a:spcAft>
            </a:pPr>
            <a:r>
              <a:rPr lang="en-US" sz="4000" dirty="0" smtClean="0">
                <a:gradFill>
                  <a:gsLst>
                    <a:gs pos="2917">
                      <a:srgbClr val="FFFFFF"/>
                    </a:gs>
                    <a:gs pos="30000">
                      <a:srgbClr val="FFFFFF"/>
                    </a:gs>
                  </a:gsLst>
                  <a:lin ang="5400000" scaled="0"/>
                </a:gradFill>
                <a:latin typeface="Segoe UI Light"/>
              </a:rPr>
              <a:t>New Search fault tolerance and scalability model </a:t>
            </a:r>
            <a:endParaRPr lang="en-US" sz="2000" dirty="0" smtClean="0">
              <a:gradFill>
                <a:gsLst>
                  <a:gs pos="2917">
                    <a:srgbClr val="FFFFFF"/>
                  </a:gs>
                  <a:gs pos="30000">
                    <a:srgbClr val="FFFFFF"/>
                  </a:gs>
                </a:gsLst>
                <a:lin ang="5400000" scaled="0"/>
              </a:gradFill>
            </a:endParaRPr>
          </a:p>
          <a:p>
            <a:pPr>
              <a:lnSpc>
                <a:spcPct val="90000"/>
              </a:lnSpc>
              <a:spcAft>
                <a:spcPts val="600"/>
              </a:spcAft>
            </a:pPr>
            <a:endParaRPr lang="en-US" sz="2000" dirty="0" smtClean="0">
              <a:gradFill>
                <a:gsLst>
                  <a:gs pos="2917">
                    <a:srgbClr val="FFFFFF"/>
                  </a:gs>
                  <a:gs pos="30000">
                    <a:srgbClr val="FFFFFF"/>
                  </a:gs>
                </a:gsLst>
                <a:lin ang="5400000" scaled="0"/>
              </a:gradFill>
              <a:latin typeface="Segoe UI Light"/>
            </a:endParaRPr>
          </a:p>
          <a:p>
            <a:pPr>
              <a:lnSpc>
                <a:spcPct val="90000"/>
              </a:lnSpc>
              <a:spcAft>
                <a:spcPts val="600"/>
              </a:spcAft>
            </a:pPr>
            <a:r>
              <a:rPr lang="en-US" sz="4000" smtClean="0">
                <a:gradFill>
                  <a:gsLst>
                    <a:gs pos="2917">
                      <a:srgbClr val="FFFFFF"/>
                    </a:gs>
                    <a:gs pos="30000">
                      <a:srgbClr val="FFFFFF"/>
                    </a:gs>
                  </a:gsLst>
                  <a:lin ang="5400000" scaled="0"/>
                </a:gradFill>
                <a:latin typeface="Segoe UI Light"/>
              </a:rPr>
              <a:t>SharePoint-aware </a:t>
            </a:r>
            <a:r>
              <a:rPr lang="en-US" sz="4000" dirty="0" smtClean="0">
                <a:gradFill>
                  <a:gsLst>
                    <a:gs pos="2917">
                      <a:srgbClr val="FFFFFF"/>
                    </a:gs>
                    <a:gs pos="30000">
                      <a:srgbClr val="FFFFFF"/>
                    </a:gs>
                  </a:gsLst>
                  <a:lin ang="5400000" scaled="0"/>
                </a:gradFill>
                <a:latin typeface="Segoe UI Light"/>
              </a:rPr>
              <a:t>routing with Request Management</a:t>
            </a:r>
          </a:p>
        </p:txBody>
      </p:sp>
      <p:grpSp>
        <p:nvGrpSpPr>
          <p:cNvPr id="10" name="Group 1"/>
          <p:cNvGrpSpPr/>
          <p:nvPr/>
        </p:nvGrpSpPr>
        <p:grpSpPr>
          <a:xfrm>
            <a:off x="383339" y="1912302"/>
            <a:ext cx="4626532" cy="4632960"/>
            <a:chOff x="448705" y="1912302"/>
            <a:chExt cx="4626532" cy="4632960"/>
          </a:xfrm>
        </p:grpSpPr>
        <p:sp>
          <p:nvSpPr>
            <p:cNvPr id="11" name="Rectangle 2"/>
            <p:cNvSpPr/>
            <p:nvPr/>
          </p:nvSpPr>
          <p:spPr bwMode="auto">
            <a:xfrm>
              <a:off x="2789237" y="191230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a:gradFill>
                    <a:gsLst>
                      <a:gs pos="0">
                        <a:srgbClr val="FFFFFF"/>
                      </a:gs>
                      <a:gs pos="100000">
                        <a:srgbClr val="FFFFFF"/>
                      </a:gs>
                    </a:gsLst>
                    <a:lin ang="5400000" scaled="0"/>
                  </a:gradFill>
                  <a:ea typeface="Segoe UI" pitchFamily="34" charset="0"/>
                  <a:cs typeface="Segoe UI" pitchFamily="34" charset="0"/>
                </a:rPr>
                <a:t>Distributed </a:t>
              </a:r>
              <a:r>
                <a:rPr lang="en-US" sz="2700" spc="-71" dirty="0" smtClean="0">
                  <a:gradFill>
                    <a:gsLst>
                      <a:gs pos="0">
                        <a:srgbClr val="FFFFFF"/>
                      </a:gs>
                      <a:gs pos="100000">
                        <a:srgbClr val="FFFFFF"/>
                      </a:gs>
                    </a:gsLst>
                    <a:lin ang="5400000" scaled="0"/>
                  </a:gradFill>
                  <a:ea typeface="Segoe UI" pitchFamily="34" charset="0"/>
                  <a:cs typeface="Segoe UI" pitchFamily="34" charset="0"/>
                </a:rPr>
                <a:t>cache</a:t>
              </a:r>
              <a:endParaRPr lang="en-US" sz="2700"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3"/>
            <p:cNvSpPr/>
            <p:nvPr/>
          </p:nvSpPr>
          <p:spPr bwMode="auto">
            <a:xfrm>
              <a:off x="2789237" y="42592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a:gradFill>
                    <a:gsLst>
                      <a:gs pos="0">
                        <a:srgbClr val="FFFFFF"/>
                      </a:gs>
                      <a:gs pos="100000">
                        <a:srgbClr val="FFFFFF"/>
                      </a:gs>
                    </a:gsLst>
                    <a:lin ang="5400000" scaled="0"/>
                  </a:gradFill>
                  <a:ea typeface="Segoe UI" pitchFamily="34" charset="0"/>
                  <a:cs typeface="Segoe UI" pitchFamily="34" charset="0"/>
                </a:rPr>
                <a:t>Request management</a:t>
              </a:r>
            </a:p>
          </p:txBody>
        </p:sp>
        <p:sp>
          <p:nvSpPr>
            <p:cNvPr id="14" name="Rectangle 5"/>
            <p:cNvSpPr/>
            <p:nvPr/>
          </p:nvSpPr>
          <p:spPr bwMode="auto">
            <a:xfrm>
              <a:off x="448705" y="42592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700" spc="-71" dirty="0">
                  <a:gradFill>
                    <a:gsLst>
                      <a:gs pos="0">
                        <a:srgbClr val="FFFFFF"/>
                      </a:gs>
                      <a:gs pos="100000">
                        <a:srgbClr val="FFFFFF"/>
                      </a:gs>
                    </a:gsLst>
                    <a:lin ang="5400000" scaled="0"/>
                  </a:gradFill>
                  <a:ea typeface="Segoe UI" pitchFamily="34" charset="0"/>
                  <a:cs typeface="Segoe UI" pitchFamily="34" charset="0"/>
                </a:rPr>
                <a:t>Better Search scalability</a:t>
              </a:r>
            </a:p>
            <a:p>
              <a:pPr defTabSz="932472" fontAlgn="base">
                <a:lnSpc>
                  <a:spcPct val="90000"/>
                </a:lnSpc>
                <a:spcBef>
                  <a:spcPct val="0"/>
                </a:spcBef>
                <a:spcAft>
                  <a:spcPts val="300"/>
                </a:spcAft>
              </a:pPr>
              <a:endParaRPr lang="en-US" sz="2700" spc="-71"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92739089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Better reliability </a:t>
            </a:r>
            <a:r>
              <a:rPr lang="en-US" dirty="0"/>
              <a:t>w</a:t>
            </a:r>
            <a:r>
              <a:rPr lang="en-US" dirty="0" smtClean="0"/>
              <a:t>ith Request Management</a:t>
            </a:r>
            <a:endParaRPr lang="en-US" dirty="0"/>
          </a:p>
        </p:txBody>
      </p:sp>
      <p:sp>
        <p:nvSpPr>
          <p:cNvPr id="5" name="Text Placeholder 4"/>
          <p:cNvSpPr>
            <a:spLocks noGrp="1"/>
          </p:cNvSpPr>
          <p:nvPr>
            <p:ph type="body" sz="quarter" idx="12"/>
          </p:nvPr>
        </p:nvSpPr>
        <p:spPr/>
        <p:txBody>
          <a:bodyPr/>
          <a:lstStyle/>
          <a:p>
            <a:r>
              <a:rPr lang="en-US" dirty="0" smtClean="0"/>
              <a:t>Kfir Ami-ad</a:t>
            </a:r>
            <a:endParaRPr lang="en-US" dirty="0"/>
          </a:p>
        </p:txBody>
      </p:sp>
    </p:spTree>
    <p:extLst>
      <p:ext uri="{BB962C8B-B14F-4D97-AF65-F5344CB8AC3E}">
        <p14:creationId xmlns:p14="http://schemas.microsoft.com/office/powerpoint/2010/main" val="2963181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90000"/>
                <a:lumOff val="10000"/>
              </a:schemeClr>
            </a:gs>
            <a:gs pos="100000">
              <a:schemeClr val="bg2">
                <a:lumMod val="75000"/>
                <a:lumOff val="25000"/>
              </a:schemeClr>
            </a:gs>
          </a:gsLst>
          <a:lin ang="5400000" scaled="0"/>
        </a:gra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308324"/>
          </a:xfrm>
        </p:spPr>
        <p:txBody>
          <a:bodyPr/>
          <a:lstStyle/>
          <a:p>
            <a:pPr marL="0" indent="0">
              <a:buNone/>
            </a:pPr>
            <a:endParaRPr lang="en-US" dirty="0" smtClean="0"/>
          </a:p>
          <a:p>
            <a:pPr marL="0" indent="0">
              <a:buNone/>
            </a:pPr>
            <a:r>
              <a:rPr lang="en-US" dirty="0" smtClean="0"/>
              <a:t>SPC271 - Request </a:t>
            </a:r>
            <a:r>
              <a:rPr lang="en-US" dirty="0"/>
              <a:t>Management in SharePoint </a:t>
            </a:r>
            <a:r>
              <a:rPr lang="en-US" dirty="0" smtClean="0"/>
              <a:t>2013</a:t>
            </a:r>
          </a:p>
          <a:p>
            <a:pPr marL="0" indent="0">
              <a:buNone/>
            </a:pPr>
            <a:r>
              <a:rPr lang="en-US" sz="2000" i="1" dirty="0" smtClean="0"/>
              <a:t>Spencer Harbar Wednesday</a:t>
            </a:r>
            <a:r>
              <a:rPr lang="en-US" sz="2000" i="1" dirty="0"/>
              <a:t>, November 14 2012 5:00 PM - 6:15 PM</a:t>
            </a:r>
            <a:r>
              <a:rPr lang="en-US" dirty="0" smtClean="0"/>
              <a:t/>
            </a:r>
            <a:br>
              <a:rPr lang="en-US" dirty="0" smtClean="0"/>
            </a:br>
            <a:endParaRPr lang="en-US" dirty="0"/>
          </a:p>
        </p:txBody>
      </p:sp>
      <p:sp>
        <p:nvSpPr>
          <p:cNvPr id="49" name="Title 48"/>
          <p:cNvSpPr>
            <a:spLocks noGrp="1"/>
          </p:cNvSpPr>
          <p:nvPr>
            <p:ph type="title"/>
          </p:nvPr>
        </p:nvSpPr>
        <p:spPr/>
        <p:txBody>
          <a:bodyPr/>
          <a:lstStyle/>
          <a:p>
            <a:r>
              <a:rPr lang="en-US" dirty="0" smtClean="0"/>
              <a:t>Related Session</a:t>
            </a:r>
            <a:endParaRPr lang="en-US" dirty="0"/>
          </a:p>
        </p:txBody>
      </p:sp>
    </p:spTree>
    <p:extLst>
      <p:ext uri="{BB962C8B-B14F-4D97-AF65-F5344CB8AC3E}">
        <p14:creationId xmlns:p14="http://schemas.microsoft.com/office/powerpoint/2010/main" val="8182019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8237" y="-7938"/>
            <a:ext cx="6218238" cy="6994525"/>
          </a:xfrm>
        </p:spPr>
        <p:txBody>
          <a:bodyPr anchor="t"/>
          <a:lstStyle/>
          <a:p>
            <a:r>
              <a:rPr lang="en-US" sz="6600" dirty="0" smtClean="0">
                <a:gradFill>
                  <a:gsLst>
                    <a:gs pos="2917">
                      <a:schemeClr val="tx1"/>
                    </a:gs>
                    <a:gs pos="30000">
                      <a:schemeClr val="tx1"/>
                    </a:gs>
                  </a:gsLst>
                  <a:lin ang="5400000" scaled="0"/>
                </a:gradFill>
              </a:rPr>
              <a:t/>
            </a:r>
            <a:br>
              <a:rPr lang="en-US" sz="6600" dirty="0" smtClean="0">
                <a:gradFill>
                  <a:gsLst>
                    <a:gs pos="2917">
                      <a:schemeClr val="tx1"/>
                    </a:gs>
                    <a:gs pos="30000">
                      <a:schemeClr val="tx1"/>
                    </a:gs>
                  </a:gsLst>
                  <a:lin ang="5400000" scaled="0"/>
                </a:gradFill>
              </a:rPr>
            </a:br>
            <a:r>
              <a:rPr lang="en-US" sz="6600" dirty="0" smtClean="0">
                <a:gradFill>
                  <a:gsLst>
                    <a:gs pos="2917">
                      <a:schemeClr val="tx1"/>
                    </a:gs>
                    <a:gs pos="30000">
                      <a:schemeClr val="tx1"/>
                    </a:gs>
                  </a:gsLst>
                  <a:lin ang="5400000" scaled="0"/>
                </a:gradFill>
              </a:rPr>
              <a:t>SharePoint 2013</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2917">
                      <a:schemeClr val="tx1"/>
                    </a:gs>
                    <a:gs pos="30000">
                      <a:schemeClr val="tx1"/>
                    </a:gs>
                  </a:gsLst>
                  <a:lin ang="5400000" scaled="0"/>
                </a:gradFill>
              </a:rPr>
              <a:t/>
            </a:r>
            <a:br>
              <a:rPr lang="en-US" sz="4800" dirty="0" smtClean="0">
                <a:gradFill>
                  <a:gsLst>
                    <a:gs pos="2917">
                      <a:schemeClr val="tx1"/>
                    </a:gs>
                    <a:gs pos="30000">
                      <a:schemeClr val="tx1"/>
                    </a:gs>
                  </a:gsLst>
                  <a:lin ang="5400000" scaled="0"/>
                </a:gradFill>
              </a:rPr>
            </a:br>
            <a:r>
              <a:rPr lang="en-US" sz="5400" dirty="0">
                <a:gradFill>
                  <a:gsLst>
                    <a:gs pos="2917">
                      <a:schemeClr val="tx1"/>
                    </a:gs>
                    <a:gs pos="30000">
                      <a:schemeClr val="tx1"/>
                    </a:gs>
                  </a:gsLst>
                  <a:lin ang="5400000" scaled="0"/>
                </a:gradFill>
              </a:rPr>
              <a:t/>
            </a:r>
            <a:br>
              <a:rPr lang="en-US" sz="5400" dirty="0">
                <a:gradFill>
                  <a:gsLst>
                    <a:gs pos="2917">
                      <a:schemeClr val="tx1"/>
                    </a:gs>
                    <a:gs pos="30000">
                      <a:schemeClr val="tx1"/>
                    </a:gs>
                  </a:gsLst>
                  <a:lin ang="5400000" scaled="0"/>
                </a:gradFill>
              </a:rPr>
            </a:br>
            <a:r>
              <a:rPr lang="en-US" sz="4000" dirty="0" smtClean="0"/>
              <a:t>Performance and </a:t>
            </a:r>
            <a:r>
              <a:rPr lang="en-US" sz="4000" dirty="0"/>
              <a:t>s</a:t>
            </a:r>
            <a:r>
              <a:rPr lang="en-US" sz="4000" dirty="0" smtClean="0"/>
              <a:t>cale </a:t>
            </a:r>
            <a:r>
              <a:rPr lang="en-US" sz="4000" dirty="0"/>
              <a:t>b</a:t>
            </a:r>
            <a:r>
              <a:rPr lang="en-US" sz="4000" dirty="0" smtClean="0"/>
              <a:t>enchmarks</a:t>
            </a:r>
            <a:endParaRPr lang="en-US" sz="4000" dirty="0"/>
          </a:p>
        </p:txBody>
      </p:sp>
      <p:pic>
        <p:nvPicPr>
          <p:cNvPr id="1039" name="Picture 15"/>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0"/>
            <a:ext cx="6200775" cy="699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03405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25" name="Rectangle 12"/>
          <p:cNvSpPr/>
          <p:nvPr/>
        </p:nvSpPr>
        <p:spPr bwMode="auto">
          <a:xfrm>
            <a:off x="274637" y="3802062"/>
            <a:ext cx="4572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SQL IOPS</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4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~15%</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1600" b="1" spc="-7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6"/>
          <p:cNvSpPr/>
          <p:nvPr/>
        </p:nvSpPr>
        <p:spPr bwMode="auto">
          <a:xfrm>
            <a:off x="274637" y="1439862"/>
            <a:ext cx="4572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400" b="1" spc="-71" dirty="0">
                <a:gradFill>
                  <a:gsLst>
                    <a:gs pos="0">
                      <a:srgbClr val="FFFFFF"/>
                    </a:gs>
                    <a:gs pos="100000">
                      <a:srgbClr val="FFFFFF"/>
                    </a:gs>
                  </a:gsLst>
                  <a:lin ang="5400000" scaled="0"/>
                </a:gradFill>
                <a:ea typeface="Segoe UI" pitchFamily="34" charset="0"/>
                <a:cs typeface="Segoe UI" pitchFamily="34" charset="0"/>
              </a:rPr>
              <a:t>Request/Sec</a:t>
            </a: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4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~15%</a:t>
            </a:r>
          </a:p>
          <a:p>
            <a:pPr defTabSz="932472" fontAlgn="base">
              <a:lnSpc>
                <a:spcPct val="90000"/>
              </a:lnSpc>
              <a:spcBef>
                <a:spcPct val="0"/>
              </a:spcBef>
              <a:spcAft>
                <a:spcPts val="300"/>
              </a:spcAft>
            </a:pPr>
            <a:endParaRPr lang="en-US" sz="16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1600" b="1" spc="-71" dirty="0" smtClean="0">
                <a:gradFill>
                  <a:gsLst>
                    <a:gs pos="0">
                      <a:srgbClr val="FFFFFF"/>
                    </a:gs>
                    <a:gs pos="100000">
                      <a:srgbClr val="FFFFFF"/>
                    </a:gs>
                  </a:gsLst>
                  <a:lin ang="5400000" scaled="0"/>
                </a:gradFill>
                <a:ea typeface="Segoe UI" pitchFamily="34" charset="0"/>
                <a:cs typeface="Segoe UI" pitchFamily="34" charset="0"/>
              </a:rPr>
              <a:t>~ 110 </a:t>
            </a:r>
            <a:r>
              <a:rPr lang="en-US" sz="1600" b="1" spc="-71" dirty="0" err="1" smtClean="0">
                <a:gradFill>
                  <a:gsLst>
                    <a:gs pos="0">
                      <a:srgbClr val="FFFFFF"/>
                    </a:gs>
                    <a:gs pos="100000">
                      <a:srgbClr val="FFFFFF"/>
                    </a:gs>
                  </a:gsLst>
                  <a:lin ang="5400000" scaled="0"/>
                </a:gradFill>
                <a:ea typeface="Segoe UI" pitchFamily="34" charset="0"/>
                <a:cs typeface="Segoe UI" pitchFamily="34" charset="0"/>
              </a:rPr>
              <a:t>rps</a:t>
            </a:r>
            <a:r>
              <a:rPr lang="en-US" sz="1600" b="1" spc="-71" dirty="0" smtClean="0">
                <a:gradFill>
                  <a:gsLst>
                    <a:gs pos="0">
                      <a:srgbClr val="FFFFFF"/>
                    </a:gs>
                    <a:gs pos="100000">
                      <a:srgbClr val="FFFFFF"/>
                    </a:gs>
                  </a:gsLst>
                  <a:lin ang="5400000" scaled="0"/>
                </a:gradFill>
                <a:ea typeface="Segoe UI" pitchFamily="34" charset="0"/>
                <a:cs typeface="Segoe UI" pitchFamily="34" charset="0"/>
              </a:rPr>
              <a:t> </a:t>
            </a:r>
            <a:r>
              <a:rPr lang="en-US" sz="1600" b="1" spc="-71" dirty="0">
                <a:gradFill>
                  <a:gsLst>
                    <a:gs pos="0">
                      <a:srgbClr val="FFFFFF"/>
                    </a:gs>
                    <a:gs pos="100000">
                      <a:srgbClr val="FFFFFF"/>
                    </a:gs>
                  </a:gsLst>
                  <a:lin ang="5400000" scaled="0"/>
                </a:gradFill>
                <a:ea typeface="Segoe UI" pitchFamily="34" charset="0"/>
                <a:cs typeface="Segoe UI" pitchFamily="34" charset="0"/>
              </a:rPr>
              <a:t> </a:t>
            </a:r>
            <a:r>
              <a:rPr lang="en-US" sz="1600" b="1" spc="-71" dirty="0" smtClean="0">
                <a:gradFill>
                  <a:gsLst>
                    <a:gs pos="0">
                      <a:srgbClr val="FFFFFF"/>
                    </a:gs>
                    <a:gs pos="100000">
                      <a:srgbClr val="FFFFFF"/>
                    </a:gs>
                  </a:gsLst>
                  <a:lin ang="5400000" scaled="0"/>
                </a:gradFill>
                <a:ea typeface="Segoe UI" pitchFamily="34" charset="0"/>
                <a:cs typeface="Segoe UI" pitchFamily="34" charset="0"/>
              </a:rPr>
              <a:t>per front-end</a:t>
            </a:r>
          </a:p>
          <a:p>
            <a:pPr defTabSz="932472" fontAlgn="base">
              <a:lnSpc>
                <a:spcPct val="90000"/>
              </a:lnSpc>
              <a:spcBef>
                <a:spcPct val="0"/>
              </a:spcBef>
              <a:spcAft>
                <a:spcPts val="300"/>
              </a:spcAft>
            </a:pPr>
            <a:endParaRPr lang="en-US" sz="1600" b="1" spc="-7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4"/>
          <p:cNvSpPr/>
          <p:nvPr/>
        </p:nvSpPr>
        <p:spPr bwMode="auto">
          <a:xfrm>
            <a:off x="9571037" y="1439862"/>
            <a:ext cx="2819400" cy="2286000"/>
          </a:xfrm>
          <a:prstGeom prst="rect">
            <a:avLst/>
          </a:prstGeom>
          <a:no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800" b="1" spc="-71" dirty="0">
                <a:gradFill>
                  <a:gsLst>
                    <a:gs pos="0">
                      <a:srgbClr val="FFFFFF"/>
                    </a:gs>
                    <a:gs pos="100000">
                      <a:srgbClr val="FFFFFF"/>
                    </a:gs>
                  </a:gsLst>
                  <a:lin ang="5400000" scaled="0"/>
                </a:gradFill>
                <a:latin typeface="Segoe UI Light"/>
                <a:ea typeface="Segoe UI" pitchFamily="34" charset="0"/>
                <a:cs typeface="Segoe UI Light" panose="020B0502040204020203" pitchFamily="34" charset="0"/>
              </a:rPr>
              <a:t>SharePoint 2010 </a:t>
            </a:r>
            <a:endParaRPr lang="en-US" sz="2000" spc="-71" dirty="0">
              <a:gradFill>
                <a:gsLst>
                  <a:gs pos="0">
                    <a:srgbClr val="FFFFFF"/>
                  </a:gs>
                  <a:gs pos="100000">
                    <a:srgbClr val="FFFFFF"/>
                  </a:gs>
                </a:gsLst>
                <a:lin ang="5400000" scaled="0"/>
              </a:gradFill>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2800" b="1" spc="-71" smtClean="0">
                <a:gradFill>
                  <a:gsLst>
                    <a:gs pos="0">
                      <a:srgbClr val="FFFFFF"/>
                    </a:gs>
                    <a:gs pos="100000">
                      <a:srgbClr val="FFFFFF"/>
                    </a:gs>
                  </a:gsLst>
                  <a:lin ang="5400000" scaled="0"/>
                </a:gradFill>
                <a:latin typeface="Segoe UI Light"/>
                <a:ea typeface="Segoe UI" pitchFamily="34" charset="0"/>
                <a:cs typeface="Segoe UI Light" panose="020B0502040204020203" pitchFamily="34" charset="0"/>
              </a:rPr>
              <a:t>benchmark </a:t>
            </a:r>
            <a:r>
              <a:rPr lang="en-US" sz="2800" b="1" spc="-71" dirty="0">
                <a:gradFill>
                  <a:gsLst>
                    <a:gs pos="0">
                      <a:srgbClr val="FFFFFF"/>
                    </a:gs>
                    <a:gs pos="100000">
                      <a:srgbClr val="FFFFFF"/>
                    </a:gs>
                  </a:gsLst>
                  <a:lin ang="5400000" scaled="0"/>
                </a:gradFill>
                <a:latin typeface="Segoe UI Light"/>
                <a:ea typeface="Segoe UI" pitchFamily="34" charset="0"/>
                <a:cs typeface="Segoe UI Light" panose="020B0502040204020203" pitchFamily="34" charset="0"/>
              </a:rPr>
              <a:t>on </a:t>
            </a:r>
            <a:endParaRPr lang="en-US" sz="2000" spc="-71" dirty="0">
              <a:gradFill>
                <a:gsLst>
                  <a:gs pos="0">
                    <a:srgbClr val="FFFFFF"/>
                  </a:gs>
                  <a:gs pos="100000">
                    <a:srgbClr val="FFFFFF"/>
                  </a:gs>
                </a:gsLst>
                <a:lin ang="5400000" scaled="0"/>
              </a:gradFill>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2800" b="1" spc="-71" smtClean="0">
                <a:gradFill>
                  <a:gsLst>
                    <a:gs pos="0">
                      <a:srgbClr val="FFFFFF"/>
                    </a:gs>
                    <a:gs pos="100000">
                      <a:srgbClr val="FFFFFF"/>
                    </a:gs>
                  </a:gsLst>
                  <a:lin ang="5400000" scaled="0"/>
                </a:gradFill>
                <a:latin typeface="Segoe UI Light"/>
                <a:ea typeface="Segoe UI" pitchFamily="34" charset="0"/>
                <a:cs typeface="Segoe UI Light" panose="020B0502040204020203" pitchFamily="34" charset="0"/>
              </a:rPr>
              <a:t>SharePoint </a:t>
            </a:r>
            <a:r>
              <a:rPr lang="en-US" sz="2800" b="1" spc="-71" dirty="0">
                <a:gradFill>
                  <a:gsLst>
                    <a:gs pos="0">
                      <a:srgbClr val="FFFFFF"/>
                    </a:gs>
                    <a:gs pos="100000">
                      <a:srgbClr val="FFFFFF"/>
                    </a:gs>
                  </a:gsLst>
                  <a:lin ang="5400000" scaled="0"/>
                </a:gradFill>
                <a:latin typeface="Segoe UI Light"/>
                <a:ea typeface="Segoe UI" pitchFamily="34" charset="0"/>
                <a:cs typeface="Segoe UI Light" panose="020B0502040204020203" pitchFamily="34" charset="0"/>
              </a:rPr>
              <a:t>2013</a:t>
            </a:r>
            <a:endParaRPr lang="en-US" sz="2000" spc="-71" dirty="0">
              <a:gradFill>
                <a:gsLst>
                  <a:gs pos="0">
                    <a:srgbClr val="FFFFFF"/>
                  </a:gs>
                  <a:gs pos="100000">
                    <a:srgbClr val="FFFFFF"/>
                  </a:gs>
                </a:gsLst>
                <a:lin ang="5400000" scaled="0"/>
              </a:gradFill>
              <a:ea typeface="Segoe UI" pitchFamily="34" charset="0"/>
              <a:cs typeface="Segoe UI Light" panose="020B0502040204020203"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b="1"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SharePoint 2013 doing more with less</a:t>
            </a:r>
            <a:endParaRPr lang="en-US" dirty="0"/>
          </a:p>
        </p:txBody>
      </p:sp>
      <p:pic>
        <p:nvPicPr>
          <p:cNvPr id="2062" name="Picture 14"/>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17" y="1516062"/>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7" name="Picture 19"/>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317" y="3878262"/>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Up Arrow 7"/>
          <p:cNvSpPr/>
          <p:nvPr/>
        </p:nvSpPr>
        <p:spPr bwMode="auto">
          <a:xfrm>
            <a:off x="1722437" y="2430462"/>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8"/>
          <p:cNvSpPr/>
          <p:nvPr/>
        </p:nvSpPr>
        <p:spPr bwMode="auto">
          <a:xfrm>
            <a:off x="4922837" y="3802062"/>
            <a:ext cx="4572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Server Response</a:t>
            </a:r>
          </a:p>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95</a:t>
            </a:r>
            <a:r>
              <a:rPr lang="en-US" sz="2000" b="1" spc="-71" baseline="30000" dirty="0" smtClean="0">
                <a:gradFill>
                  <a:gsLst>
                    <a:gs pos="0">
                      <a:srgbClr val="FFFFFF"/>
                    </a:gs>
                    <a:gs pos="100000">
                      <a:srgbClr val="FFFFFF"/>
                    </a:gs>
                  </a:gsLst>
                  <a:lin ang="5400000" scaled="0"/>
                </a:gradFill>
                <a:ea typeface="Segoe UI" pitchFamily="34" charset="0"/>
                <a:cs typeface="Segoe UI" pitchFamily="34" charset="0"/>
              </a:rPr>
              <a:t>th</a:t>
            </a:r>
            <a:r>
              <a:rPr lang="en-US" sz="2000" b="1" spc="-71" dirty="0" smtClean="0">
                <a:gradFill>
                  <a:gsLst>
                    <a:gs pos="0">
                      <a:srgbClr val="FFFFFF"/>
                    </a:gs>
                    <a:gs pos="100000">
                      <a:srgbClr val="FFFFFF"/>
                    </a:gs>
                  </a:gsLst>
                  <a:lin ang="5400000" scaled="0"/>
                </a:gradFill>
                <a:ea typeface="Segoe UI" pitchFamily="34" charset="0"/>
                <a:cs typeface="Segoe UI" pitchFamily="34" charset="0"/>
              </a:rPr>
              <a:t> Percentile</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~10%</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1600" b="1" spc="-7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Up Arrow 11"/>
          <p:cNvSpPr/>
          <p:nvPr/>
        </p:nvSpPr>
        <p:spPr bwMode="auto">
          <a:xfrm rot="10800000">
            <a:off x="6370637" y="4868862"/>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Up Arrow 13"/>
          <p:cNvSpPr/>
          <p:nvPr/>
        </p:nvSpPr>
        <p:spPr bwMode="auto">
          <a:xfrm rot="10800000">
            <a:off x="1722437" y="4868862"/>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14"/>
          <p:cNvSpPr/>
          <p:nvPr/>
        </p:nvSpPr>
        <p:spPr bwMode="auto">
          <a:xfrm>
            <a:off x="4922837" y="1439862"/>
            <a:ext cx="4572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Server Response</a:t>
            </a:r>
          </a:p>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99</a:t>
            </a:r>
            <a:r>
              <a:rPr lang="en-US" sz="2000" b="1" spc="-71" baseline="30000" dirty="0" smtClean="0">
                <a:gradFill>
                  <a:gsLst>
                    <a:gs pos="0">
                      <a:srgbClr val="FFFFFF"/>
                    </a:gs>
                    <a:gs pos="100000">
                      <a:srgbClr val="FFFFFF"/>
                    </a:gs>
                  </a:gsLst>
                  <a:lin ang="5400000" scaled="0"/>
                </a:gradFill>
                <a:ea typeface="Segoe UI" pitchFamily="34" charset="0"/>
                <a:cs typeface="Segoe UI" pitchFamily="34" charset="0"/>
              </a:rPr>
              <a:t>th</a:t>
            </a:r>
            <a:r>
              <a:rPr lang="en-US" sz="2000" b="1" spc="-71" dirty="0" smtClean="0">
                <a:gradFill>
                  <a:gsLst>
                    <a:gs pos="0">
                      <a:srgbClr val="FFFFFF"/>
                    </a:gs>
                    <a:gs pos="100000">
                      <a:srgbClr val="FFFFFF"/>
                    </a:gs>
                  </a:gsLst>
                  <a:lin ang="5400000" scaled="0"/>
                </a:gradFill>
                <a:ea typeface="Segoe UI" pitchFamily="34" charset="0"/>
                <a:cs typeface="Segoe UI" pitchFamily="34" charset="0"/>
              </a:rPr>
              <a:t> Percentile</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b="1"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~50%</a:t>
            </a:r>
          </a:p>
          <a:p>
            <a:pPr defTabSz="932472" fontAlgn="base">
              <a:lnSpc>
                <a:spcPct val="90000"/>
              </a:lnSpc>
              <a:spcBef>
                <a:spcPct val="0"/>
              </a:spcBef>
              <a:spcAft>
                <a:spcPts val="300"/>
              </a:spcAft>
            </a:pPr>
            <a:endParaRPr lang="en-US" sz="2000" b="1"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1600" b="1" spc="-71"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066" name="Picture 18"/>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8641" y="1516062"/>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Up Arrow 16"/>
          <p:cNvSpPr/>
          <p:nvPr/>
        </p:nvSpPr>
        <p:spPr bwMode="auto">
          <a:xfrm rot="10800000">
            <a:off x="6345283" y="2506662"/>
            <a:ext cx="381000" cy="589037"/>
          </a:xfrm>
          <a:prstGeom prst="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31" name="Group 38"/>
          <p:cNvGrpSpPr/>
          <p:nvPr/>
        </p:nvGrpSpPr>
        <p:grpSpPr>
          <a:xfrm>
            <a:off x="9753917" y="4106862"/>
            <a:ext cx="3169920" cy="381000"/>
            <a:chOff x="9753917" y="1592262"/>
            <a:chExt cx="3169920" cy="381000"/>
          </a:xfrm>
        </p:grpSpPr>
        <p:sp>
          <p:nvSpPr>
            <p:cNvPr id="32" name="Rectangle 39"/>
            <p:cNvSpPr/>
            <p:nvPr/>
          </p:nvSpPr>
          <p:spPr bwMode="auto">
            <a:xfrm>
              <a:off x="9753917" y="1660842"/>
              <a:ext cx="274320" cy="27432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40"/>
            <p:cNvSpPr/>
            <p:nvPr/>
          </p:nvSpPr>
          <p:spPr bwMode="auto">
            <a:xfrm>
              <a:off x="9952037" y="1592262"/>
              <a:ext cx="2971800" cy="3810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SharePoint 2013</a:t>
              </a:r>
            </a:p>
          </p:txBody>
        </p:sp>
      </p:grpSp>
      <p:grpSp>
        <p:nvGrpSpPr>
          <p:cNvPr id="34" name="Group 44"/>
          <p:cNvGrpSpPr/>
          <p:nvPr/>
        </p:nvGrpSpPr>
        <p:grpSpPr>
          <a:xfrm>
            <a:off x="9753917" y="3802062"/>
            <a:ext cx="3169920" cy="304800"/>
            <a:chOff x="9753917" y="3344862"/>
            <a:chExt cx="3169920" cy="304800"/>
          </a:xfrm>
        </p:grpSpPr>
        <p:sp>
          <p:nvSpPr>
            <p:cNvPr id="35" name="Rectangle 45"/>
            <p:cNvSpPr/>
            <p:nvPr/>
          </p:nvSpPr>
          <p:spPr bwMode="auto">
            <a:xfrm>
              <a:off x="9753917" y="3375342"/>
              <a:ext cx="274320" cy="274320"/>
            </a:xfrm>
            <a:prstGeom prst="rect">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46"/>
            <p:cNvSpPr/>
            <p:nvPr/>
          </p:nvSpPr>
          <p:spPr bwMode="auto">
            <a:xfrm>
              <a:off x="9952037" y="3344862"/>
              <a:ext cx="2971800" cy="304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SharePoint 2010</a:t>
              </a:r>
            </a:p>
          </p:txBody>
        </p:sp>
      </p:grpSp>
      <p:graphicFrame>
        <p:nvGraphicFramePr>
          <p:cNvPr id="38" name="Table 50"/>
          <p:cNvGraphicFramePr>
            <a:graphicFrameLocks noGrp="1"/>
          </p:cNvGraphicFramePr>
          <p:nvPr>
            <p:extLst>
              <p:ext uri="{D42A27DB-BD31-4B8C-83A1-F6EECF244321}">
                <p14:modId xmlns:p14="http://schemas.microsoft.com/office/powerpoint/2010/main" val="2190180451"/>
              </p:ext>
            </p:extLst>
          </p:nvPr>
        </p:nvGraphicFramePr>
        <p:xfrm>
          <a:off x="228599" y="6164262"/>
          <a:ext cx="12085638" cy="381000"/>
        </p:xfrm>
        <a:graphic>
          <a:graphicData uri="http://schemas.openxmlformats.org/drawingml/2006/table">
            <a:tbl>
              <a:tblPr firstRow="1" bandRow="1">
                <a:tableStyleId>{2D5ABB26-0587-4C30-8999-92F81FD0307C}</a:tableStyleId>
              </a:tblPr>
              <a:tblGrid>
                <a:gridCol w="4618038"/>
                <a:gridCol w="7467600"/>
              </a:tblGrid>
              <a:tr h="3810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kern="1200" spc="-71" dirty="0" smtClean="0">
                          <a:gradFill>
                            <a:gsLst>
                              <a:gs pos="0">
                                <a:srgbClr val="FFFFFF"/>
                              </a:gs>
                              <a:gs pos="100000">
                                <a:srgbClr val="FFFFFF"/>
                              </a:gs>
                            </a:gsLst>
                            <a:lin ang="5400000" scaled="0"/>
                          </a:gradFill>
                          <a:latin typeface="+mn-lt"/>
                          <a:ea typeface="Segoe UI" pitchFamily="34" charset="0"/>
                          <a:cs typeface="Segoe UI" pitchFamily="34" charset="0"/>
                        </a:rPr>
                        <a:t>4 front-end VMs w/ 4 CPUs, 12 GB RAM</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33CC33"/>
                          </a:solidFill>
                        </a:rPr>
                        <a:t>Green Zone</a:t>
                      </a:r>
                      <a:r>
                        <a:rPr lang="en-US" sz="1600" dirty="0" smtClean="0"/>
                        <a:t>: &lt; 60% CPU</a:t>
                      </a:r>
                      <a:r>
                        <a:rPr lang="en-US" sz="1600" baseline="0" dirty="0" smtClean="0"/>
                        <a:t> on FEs, &lt; 0.5  sec server response time</a:t>
                      </a:r>
                    </a:p>
                  </a:txBody>
                  <a:tcPr/>
                </a:tc>
              </a:tr>
            </a:tbl>
          </a:graphicData>
        </a:graphic>
      </p:graphicFrame>
      <p:graphicFrame>
        <p:nvGraphicFramePr>
          <p:cNvPr id="37" name="Table 50"/>
          <p:cNvGraphicFramePr>
            <a:graphicFrameLocks noGrp="1"/>
          </p:cNvGraphicFramePr>
          <p:nvPr>
            <p:extLst>
              <p:ext uri="{D42A27DB-BD31-4B8C-83A1-F6EECF244321}">
                <p14:modId xmlns:p14="http://schemas.microsoft.com/office/powerpoint/2010/main" val="4238016565"/>
              </p:ext>
            </p:extLst>
          </p:nvPr>
        </p:nvGraphicFramePr>
        <p:xfrm>
          <a:off x="228599" y="6469062"/>
          <a:ext cx="12085638" cy="579120"/>
        </p:xfrm>
        <a:graphic>
          <a:graphicData uri="http://schemas.openxmlformats.org/drawingml/2006/table">
            <a:tbl>
              <a:tblPr firstRow="1" bandRow="1">
                <a:tableStyleId>{2D5ABB26-0587-4C30-8999-92F81FD0307C}</a:tableStyleId>
              </a:tblPr>
              <a:tblGrid>
                <a:gridCol w="4618038"/>
                <a:gridCol w="7467600"/>
              </a:tblGrid>
              <a:tr h="525463">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kern="1200" spc="-71" dirty="0" smtClean="0">
                          <a:gradFill>
                            <a:gsLst>
                              <a:gs pos="0">
                                <a:srgbClr val="FFFFFF"/>
                              </a:gs>
                              <a:gs pos="100000">
                                <a:srgbClr val="FFFFFF"/>
                              </a:gs>
                            </a:gsLst>
                            <a:lin ang="5400000" scaled="0"/>
                          </a:gradFill>
                          <a:latin typeface="+mn-lt"/>
                          <a:ea typeface="Segoe UI" pitchFamily="34" charset="0"/>
                          <a:cs typeface="Segoe UI" pitchFamily="34" charset="0"/>
                        </a:rPr>
                        <a:t>1 physical SQL Server</a:t>
                      </a:r>
                      <a:r>
                        <a:rPr lang="en-US" sz="1600" kern="1200" spc="-71" baseline="0" dirty="0" smtClean="0">
                          <a:gradFill>
                            <a:gsLst>
                              <a:gs pos="0">
                                <a:srgbClr val="FFFFFF"/>
                              </a:gs>
                              <a:gs pos="100000">
                                <a:srgbClr val="FFFFFF"/>
                              </a:gs>
                            </a:gsLst>
                            <a:lin ang="5400000" scaled="0"/>
                          </a:gradFill>
                          <a:latin typeface="+mn-lt"/>
                          <a:ea typeface="Segoe UI" pitchFamily="34" charset="0"/>
                          <a:cs typeface="Segoe UI" pitchFamily="34" charset="0"/>
                        </a:rPr>
                        <a:t> </a:t>
                      </a:r>
                      <a:r>
                        <a:rPr lang="en-US" sz="1600" kern="1200" spc="-71" dirty="0" smtClean="0">
                          <a:gradFill>
                            <a:gsLst>
                              <a:gs pos="0">
                                <a:srgbClr val="FFFFFF"/>
                              </a:gs>
                              <a:gs pos="100000">
                                <a:srgbClr val="FFFFFF"/>
                              </a:gs>
                            </a:gsLst>
                            <a:lin ang="5400000" scaled="0"/>
                          </a:gradFill>
                          <a:latin typeface="+mn-lt"/>
                          <a:ea typeface="Segoe UI" pitchFamily="34" charset="0"/>
                          <a:cs typeface="Segoe UI" pitchFamily="34" charset="0"/>
                        </a:rPr>
                        <a:t>w/</a:t>
                      </a:r>
                      <a:r>
                        <a:rPr lang="en-US" sz="1600" kern="1200" spc="-71" baseline="0" dirty="0" smtClean="0">
                          <a:gradFill>
                            <a:gsLst>
                              <a:gs pos="0">
                                <a:srgbClr val="FFFFFF"/>
                              </a:gs>
                              <a:gs pos="100000">
                                <a:srgbClr val="FFFFFF"/>
                              </a:gs>
                            </a:gsLst>
                            <a:lin ang="5400000" scaled="0"/>
                          </a:gradFill>
                          <a:latin typeface="+mn-lt"/>
                          <a:ea typeface="Segoe UI" pitchFamily="34" charset="0"/>
                          <a:cs typeface="Segoe UI" pitchFamily="34" charset="0"/>
                        </a:rPr>
                        <a:t> </a:t>
                      </a:r>
                      <a:r>
                        <a:rPr lang="en-US" sz="1600" kern="1200" spc="-71" dirty="0" smtClean="0">
                          <a:gradFill>
                            <a:gsLst>
                              <a:gs pos="0">
                                <a:srgbClr val="FFFFFF"/>
                              </a:gs>
                              <a:gs pos="100000">
                                <a:srgbClr val="FFFFFF"/>
                              </a:gs>
                            </a:gsLst>
                            <a:lin ang="5400000" scaled="0"/>
                          </a:gradFill>
                          <a:latin typeface="+mn-lt"/>
                          <a:ea typeface="Segoe UI" pitchFamily="34" charset="0"/>
                          <a:cs typeface="Segoe UI" pitchFamily="34" charset="0"/>
                        </a:rPr>
                        <a:t>8 CPUs, 32 GB RAM</a:t>
                      </a:r>
                      <a:endParaRPr lang="en-US" sz="1600" baseline="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kern="1200" spc="-71" dirty="0" smtClean="0">
                        <a:gradFill>
                          <a:gsLst>
                            <a:gs pos="0">
                              <a:srgbClr val="FFFFFF"/>
                            </a:gs>
                            <a:gs pos="100000">
                              <a:srgbClr val="FFFFFF"/>
                            </a:gs>
                          </a:gsLst>
                          <a:lin ang="5400000" scaled="0"/>
                        </a:gradFill>
                        <a:latin typeface="+mn-lt"/>
                        <a:ea typeface="Segoe UI" pitchFamily="34" charset="0"/>
                        <a:cs typeface="Segoe UI" pitchFamily="34" charset="0"/>
                      </a:endParaRPr>
                    </a:p>
                  </a:txBody>
                  <a:tcPr/>
                </a:tc>
                <a:tc>
                  <a:txBody>
                    <a:bodyPr/>
                    <a:lstStyle/>
                    <a:p>
                      <a:pPr marL="0" marR="0" indent="0" algn="l" defTabSz="932472" rtl="0" eaLnBrk="1" fontAlgn="base" latinLnBrk="0" hangingPunct="1">
                        <a:lnSpc>
                          <a:spcPct val="90000"/>
                        </a:lnSpc>
                        <a:spcBef>
                          <a:spcPct val="0"/>
                        </a:spcBef>
                        <a:spcAft>
                          <a:spcPts val="300"/>
                        </a:spcAft>
                        <a:buClrTx/>
                        <a:buSzTx/>
                        <a:buFontTx/>
                        <a:buNone/>
                        <a:tabLst/>
                        <a:defRPr/>
                      </a:pPr>
                      <a:r>
                        <a:rPr lang="en-US" sz="1600" dirty="0" smtClean="0">
                          <a:solidFill>
                            <a:schemeClr val="accent3">
                              <a:lumMod val="75000"/>
                            </a:schemeClr>
                          </a:solidFill>
                        </a:rPr>
                        <a:t>Max Zone</a:t>
                      </a:r>
                      <a:r>
                        <a:rPr lang="en-US" sz="1600" dirty="0" smtClean="0"/>
                        <a:t>: 90+%</a:t>
                      </a:r>
                      <a:r>
                        <a:rPr lang="en-US" sz="1600" baseline="0" dirty="0" smtClean="0"/>
                        <a:t> CPU on FEs, &lt;  1 sec server response time</a:t>
                      </a:r>
                      <a:endParaRPr lang="en-US" sz="1600" dirty="0"/>
                    </a:p>
                  </a:txBody>
                  <a:tcPr/>
                </a:tc>
              </a:tr>
            </a:tbl>
          </a:graphicData>
        </a:graphic>
      </p:graphicFrame>
      <p:pic>
        <p:nvPicPr>
          <p:cNvPr id="1026" name="Picture 2"/>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8641" y="3878262"/>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42448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pic>
        <p:nvPicPr>
          <p:cNvPr id="1026"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2125" y="1439862"/>
            <a:ext cx="7269480" cy="4663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2624962" y="381730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Max Zone</a:t>
            </a: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~60 RPS </a:t>
            </a: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per front-end</a:t>
            </a:r>
          </a:p>
        </p:txBody>
      </p:sp>
      <p:sp>
        <p:nvSpPr>
          <p:cNvPr id="9" name="Rectangle 8"/>
          <p:cNvSpPr/>
          <p:nvPr/>
        </p:nvSpPr>
        <p:spPr bwMode="auto">
          <a:xfrm>
            <a:off x="262762" y="381730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a:gradFill>
                  <a:gsLst>
                    <a:gs pos="0">
                      <a:srgbClr val="FFFFFF"/>
                    </a:gs>
                    <a:gs pos="100000">
                      <a:srgbClr val="FFFFFF"/>
                    </a:gs>
                  </a:gsLst>
                  <a:lin ang="5400000" scaled="0"/>
                </a:gradFill>
                <a:ea typeface="Segoe UI" pitchFamily="34" charset="0"/>
                <a:cs typeface="Segoe UI" pitchFamily="34" charset="0"/>
              </a:rPr>
              <a:t>SQL CPU</a:t>
            </a: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400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10-40% </a:t>
            </a: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r>
              <a:rPr lang="en-US" sz="2000" spc="-71">
                <a:gradFill>
                  <a:gsLst>
                    <a:gs pos="0">
                      <a:srgbClr val="FFFFFF"/>
                    </a:gs>
                    <a:gs pos="100000">
                      <a:srgbClr val="FFFFFF"/>
                    </a:gs>
                  </a:gsLst>
                  <a:lin ang="5400000" scaled="0"/>
                </a:gradFill>
                <a:ea typeface="Segoe UI" pitchFamily="34" charset="0"/>
                <a:cs typeface="Segoe UI Light" panose="020B0502040204020203" pitchFamily="34" charset="0"/>
              </a:rPr>
              <a:t>in max </a:t>
            </a:r>
            <a:r>
              <a:rPr lang="en-US" sz="2000" spc="-71" smtClean="0">
                <a:gradFill>
                  <a:gsLst>
                    <a:gs pos="0">
                      <a:srgbClr val="FFFFFF"/>
                    </a:gs>
                    <a:gs pos="100000">
                      <a:srgbClr val="FFFFFF"/>
                    </a:gs>
                  </a:gsLst>
                  <a:lin ang="5400000" scaled="0"/>
                </a:gradFill>
                <a:ea typeface="Segoe UI" pitchFamily="34" charset="0"/>
                <a:cs typeface="Segoe UI Light" panose="020B0502040204020203" pitchFamily="34" charset="0"/>
              </a:rPr>
              <a:t>zone</a:t>
            </a:r>
            <a:endParaRPr lang="en-US" sz="2000" spc="-71" dirty="0">
              <a:gradFill>
                <a:gsLst>
                  <a:gs pos="0">
                    <a:srgbClr val="FFFFFF"/>
                  </a:gs>
                  <a:gs pos="100000">
                    <a:srgbClr val="FFFFFF"/>
                  </a:gs>
                </a:gsLst>
                <a:lin ang="5400000" scaled="0"/>
              </a:gradFill>
              <a:ea typeface="Segoe UI" pitchFamily="34" charset="0"/>
              <a:cs typeface="Segoe UI Light" panose="020B0502040204020203" pitchFamily="34" charset="0"/>
            </a:endParaRPr>
          </a:p>
        </p:txBody>
      </p:sp>
      <p:sp>
        <p:nvSpPr>
          <p:cNvPr id="3" name="Title 2"/>
          <p:cNvSpPr>
            <a:spLocks noGrp="1"/>
          </p:cNvSpPr>
          <p:nvPr>
            <p:ph type="title"/>
          </p:nvPr>
        </p:nvSpPr>
        <p:spPr/>
        <p:txBody>
          <a:bodyPr/>
          <a:lstStyle/>
          <a:p>
            <a:r>
              <a:rPr lang="en-US" dirty="0" smtClean="0"/>
              <a:t>Divisional benchmark</a:t>
            </a:r>
            <a:endParaRPr lang="en-US" dirty="0"/>
          </a:p>
        </p:txBody>
      </p:sp>
      <p:sp>
        <p:nvSpPr>
          <p:cNvPr id="2" name="TextBox 1"/>
          <p:cNvSpPr txBox="1"/>
          <p:nvPr/>
        </p:nvSpPr>
        <p:spPr>
          <a:xfrm>
            <a:off x="10679824" y="5594240"/>
            <a:ext cx="156972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FE= Front-End</a:t>
            </a:r>
          </a:p>
        </p:txBody>
      </p:sp>
      <p:sp>
        <p:nvSpPr>
          <p:cNvPr id="6" name="Rectangle 5"/>
          <p:cNvSpPr/>
          <p:nvPr/>
        </p:nvSpPr>
        <p:spPr bwMode="auto">
          <a:xfrm>
            <a:off x="262762" y="1441068"/>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3600"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Linear scale by adding front-ends</a:t>
            </a:r>
          </a:p>
        </p:txBody>
      </p:sp>
      <p:sp>
        <p:nvSpPr>
          <p:cNvPr id="7" name="Rectangle 6"/>
          <p:cNvSpPr/>
          <p:nvPr/>
        </p:nvSpPr>
        <p:spPr bwMode="auto">
          <a:xfrm>
            <a:off x="2624962" y="1441068"/>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Green Zone</a:t>
            </a: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~40 </a:t>
            </a:r>
            <a:r>
              <a:rPr lang="en-US" sz="4000" spc="-71"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rPr>
              <a:t>RPS </a:t>
            </a:r>
            <a:endParaRPr lang="en-US" sz="4000" spc="-71"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Light" panose="020B0502040204020203" pitchFamily="34" charset="0"/>
            </a:endParaRP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per front-end</a:t>
            </a:r>
          </a:p>
        </p:txBody>
      </p:sp>
      <p:sp>
        <p:nvSpPr>
          <p:cNvPr id="11" name="TextBox 10"/>
          <p:cNvSpPr txBox="1"/>
          <p:nvPr/>
        </p:nvSpPr>
        <p:spPr>
          <a:xfrm>
            <a:off x="10679824" y="5594240"/>
            <a:ext cx="156972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505050"/>
                </a:solidFill>
              </a:rPr>
              <a:t>FE= Front-End</a:t>
            </a:r>
          </a:p>
        </p:txBody>
      </p:sp>
      <p:graphicFrame>
        <p:nvGraphicFramePr>
          <p:cNvPr id="14" name="Table 50"/>
          <p:cNvGraphicFramePr>
            <a:graphicFrameLocks noGrp="1"/>
          </p:cNvGraphicFramePr>
          <p:nvPr>
            <p:extLst>
              <p:ext uri="{D42A27DB-BD31-4B8C-83A1-F6EECF244321}">
                <p14:modId xmlns:p14="http://schemas.microsoft.com/office/powerpoint/2010/main" val="3365381427"/>
              </p:ext>
            </p:extLst>
          </p:nvPr>
        </p:nvGraphicFramePr>
        <p:xfrm>
          <a:off x="216724" y="6164262"/>
          <a:ext cx="12085638" cy="701040"/>
        </p:xfrm>
        <a:graphic>
          <a:graphicData uri="http://schemas.openxmlformats.org/drawingml/2006/table">
            <a:tbl>
              <a:tblPr firstRow="1" bandRow="1">
                <a:tableStyleId>{2D5ABB26-0587-4C30-8999-92F81FD0307C}</a:tableStyleId>
              </a:tblPr>
              <a:tblGrid>
                <a:gridCol w="4706113"/>
                <a:gridCol w="7379525"/>
              </a:tblGrid>
              <a:tr h="381000">
                <a:tc>
                  <a:txBody>
                    <a:bodyPr/>
                    <a:lstStyle/>
                    <a:p>
                      <a:r>
                        <a:rPr lang="en-US" sz="2000" dirty="0" smtClean="0">
                          <a:solidFill>
                            <a:schemeClr val="tx1"/>
                          </a:solidFill>
                          <a:latin typeface="+mj-lt"/>
                        </a:rPr>
                        <a:t>Collaboration</a:t>
                      </a:r>
                      <a:r>
                        <a:rPr lang="en-US" sz="2000" baseline="0" dirty="0" smtClean="0">
                          <a:solidFill>
                            <a:schemeClr val="tx1"/>
                          </a:solidFill>
                          <a:latin typeface="+mj-lt"/>
                        </a:rPr>
                        <a:t> + social + communities + meta-data navigation</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smtClean="0">
                          <a:solidFill>
                            <a:srgbClr val="33CC33"/>
                          </a:solidFill>
                        </a:rPr>
                        <a:t>Green Zone</a:t>
                      </a:r>
                      <a:r>
                        <a:rPr lang="en-US" sz="1600" smtClean="0"/>
                        <a:t>: &lt; 60% CPU</a:t>
                      </a:r>
                      <a:r>
                        <a:rPr lang="en-US" sz="1600" baseline="0" smtClean="0"/>
                        <a:t> on FEs, &lt; 0.5  sec server response time</a:t>
                      </a:r>
                    </a:p>
                    <a:p>
                      <a:endParaRPr lang="en-US" sz="2000" dirty="0">
                        <a:latin typeface="+mj-lt"/>
                      </a:endParaRPr>
                    </a:p>
                  </a:txBody>
                  <a:tcPr/>
                </a:tc>
              </a:tr>
            </a:tbl>
          </a:graphicData>
        </a:graphic>
      </p:graphicFrame>
      <p:graphicFrame>
        <p:nvGraphicFramePr>
          <p:cNvPr id="15" name="Table 50"/>
          <p:cNvGraphicFramePr>
            <a:graphicFrameLocks noGrp="1"/>
          </p:cNvGraphicFramePr>
          <p:nvPr>
            <p:extLst>
              <p:ext uri="{D42A27DB-BD31-4B8C-83A1-F6EECF244321}">
                <p14:modId xmlns:p14="http://schemas.microsoft.com/office/powerpoint/2010/main" val="3490001850"/>
              </p:ext>
            </p:extLst>
          </p:nvPr>
        </p:nvGraphicFramePr>
        <p:xfrm>
          <a:off x="216724" y="6469062"/>
          <a:ext cx="12085638" cy="381000"/>
        </p:xfrm>
        <a:graphic>
          <a:graphicData uri="http://schemas.openxmlformats.org/drawingml/2006/table">
            <a:tbl>
              <a:tblPr firstRow="1" bandRow="1">
                <a:tableStyleId>{2D5ABB26-0587-4C30-8999-92F81FD0307C}</a:tableStyleId>
              </a:tblPr>
              <a:tblGrid>
                <a:gridCol w="4706113"/>
                <a:gridCol w="7379525"/>
              </a:tblGrid>
              <a:tr h="381000">
                <a:tc>
                  <a:txBody>
                    <a:bodyPr/>
                    <a:lstStyle/>
                    <a:p>
                      <a:endParaRPr lang="en-US" sz="1600" baseline="0" dirty="0" smtClean="0"/>
                    </a:p>
                  </a:txBody>
                  <a:tcPr/>
                </a:tc>
                <a:tc>
                  <a:txBody>
                    <a:bodyPr/>
                    <a:lstStyle/>
                    <a:p>
                      <a:pPr algn="l"/>
                      <a:r>
                        <a:rPr lang="en-US" sz="1600" dirty="0" smtClean="0">
                          <a:solidFill>
                            <a:schemeClr val="accent3">
                              <a:lumMod val="75000"/>
                            </a:schemeClr>
                          </a:solidFill>
                        </a:rPr>
                        <a:t>Max Zone</a:t>
                      </a:r>
                      <a:r>
                        <a:rPr lang="en-US" sz="1600" dirty="0" smtClean="0"/>
                        <a:t>: 90+%</a:t>
                      </a:r>
                      <a:r>
                        <a:rPr lang="en-US" sz="1600" baseline="0" dirty="0" smtClean="0"/>
                        <a:t> CPU on FEs, &lt;  1 sec server response time</a:t>
                      </a:r>
                      <a:endParaRPr lang="en-US" sz="1600" dirty="0"/>
                    </a:p>
                  </a:txBody>
                  <a:tcPr/>
                </a:tc>
              </a:tr>
            </a:tbl>
          </a:graphicData>
        </a:graphic>
      </p:graphicFrame>
    </p:spTree>
    <p:extLst>
      <p:ext uri="{BB962C8B-B14F-4D97-AF65-F5344CB8AC3E}">
        <p14:creationId xmlns:p14="http://schemas.microsoft.com/office/powerpoint/2010/main" val="108508478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2" y="-7937"/>
            <a:ext cx="6233319" cy="7010400"/>
          </a:xfrm>
          <a:prstGeom prst="rect">
            <a:avLst/>
          </a:prstGeom>
        </p:spPr>
      </p:pic>
      <p:sp>
        <p:nvSpPr>
          <p:cNvPr id="6" name="Title 1"/>
          <p:cNvSpPr>
            <a:spLocks noGrp="1"/>
          </p:cNvSpPr>
          <p:nvPr>
            <p:ph type="title"/>
          </p:nvPr>
        </p:nvSpPr>
        <p:spPr>
          <a:xfrm>
            <a:off x="6218237" y="-7938"/>
            <a:ext cx="6218238" cy="6994525"/>
          </a:xfrm>
        </p:spPr>
        <p:txBody>
          <a:bodyPr anchor="ctr"/>
          <a:lstStyle/>
          <a:p>
            <a:r>
              <a:rPr lang="en-US" sz="6600" dirty="0">
                <a:gradFill>
                  <a:gsLst>
                    <a:gs pos="2917">
                      <a:schemeClr val="tx1"/>
                    </a:gs>
                    <a:gs pos="30000">
                      <a:schemeClr val="tx1"/>
                    </a:gs>
                  </a:gsLst>
                  <a:lin ang="5400000" scaled="0"/>
                </a:gradFill>
              </a:rPr>
              <a:t>SharePoint 2013</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2917">
                      <a:schemeClr val="tx1"/>
                    </a:gs>
                    <a:gs pos="30000">
                      <a:schemeClr val="tx1"/>
                    </a:gs>
                  </a:gsLst>
                  <a:lin ang="5400000" scaled="0"/>
                </a:gradFill>
              </a:rPr>
              <a:t/>
            </a:r>
            <a:br>
              <a:rPr lang="en-US" sz="4800" dirty="0" smtClean="0">
                <a:gradFill>
                  <a:gsLst>
                    <a:gs pos="2917">
                      <a:schemeClr val="tx1"/>
                    </a:gs>
                    <a:gs pos="30000">
                      <a:schemeClr val="tx1"/>
                    </a:gs>
                  </a:gsLst>
                  <a:lin ang="5400000" scaled="0"/>
                </a:gradFill>
              </a:rPr>
            </a:br>
            <a:r>
              <a:rPr lang="en-US" sz="4800" dirty="0" smtClean="0"/>
              <a:t>Capacity management</a:t>
            </a:r>
            <a:endParaRPr lang="en-US" sz="4800" dirty="0"/>
          </a:p>
        </p:txBody>
      </p:sp>
    </p:spTree>
    <p:extLst>
      <p:ext uri="{BB962C8B-B14F-4D97-AF65-F5344CB8AC3E}">
        <p14:creationId xmlns:p14="http://schemas.microsoft.com/office/powerpoint/2010/main" val="242103256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SharePoint 2013 Performance And Capacity Management</a:t>
            </a:r>
            <a:endParaRPr lang="en-US" sz="4400" dirty="0"/>
          </a:p>
        </p:txBody>
      </p:sp>
      <p:sp>
        <p:nvSpPr>
          <p:cNvPr id="5" name="Text Placeholder 4"/>
          <p:cNvSpPr>
            <a:spLocks noGrp="1"/>
          </p:cNvSpPr>
          <p:nvPr>
            <p:ph type="body" sz="quarter" idx="12"/>
          </p:nvPr>
        </p:nvSpPr>
        <p:spPr/>
        <p:txBody>
          <a:bodyPr/>
          <a:lstStyle/>
          <a:p>
            <a:r>
              <a:rPr lang="en-US" dirty="0" smtClean="0"/>
              <a:t>Gokhan Uluderya	Kfir Ami-ad</a:t>
            </a:r>
          </a:p>
          <a:p>
            <a:r>
              <a:rPr lang="en-US" sz="2400" dirty="0" smtClean="0"/>
              <a:t>Sr. Program Manager		Principal Test Lead</a:t>
            </a:r>
          </a:p>
        </p:txBody>
      </p:sp>
    </p:spTree>
    <p:extLst>
      <p:ext uri="{BB962C8B-B14F-4D97-AF65-F5344CB8AC3E}">
        <p14:creationId xmlns:p14="http://schemas.microsoft.com/office/powerpoint/2010/main" val="2153016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0"/>
        </a:gradFill>
        <a:effectLst/>
      </p:bgPr>
    </p:bg>
    <p:spTree>
      <p:nvGrpSpPr>
        <p:cNvPr id="1" name=""/>
        <p:cNvGrpSpPr/>
        <p:nvPr/>
      </p:nvGrpSpPr>
      <p:grpSpPr>
        <a:xfrm>
          <a:off x="0" y="0"/>
          <a:ext cx="0" cy="0"/>
          <a:chOff x="0" y="0"/>
          <a:chExt cx="0" cy="0"/>
        </a:xfrm>
      </p:grpSpPr>
      <p:pic>
        <p:nvPicPr>
          <p:cNvPr id="2" name="Picture 2"/>
          <p:cNvPicPr preferRelativeResize="0">
            <a:picLocks/>
          </p:cNvPicPr>
          <p:nvPr/>
        </p:nvPicPr>
        <p:blipFill>
          <a:blip r:embed="rId3"/>
          <a:stretch>
            <a:fillRect/>
          </a:stretch>
        </p:blipFill>
        <p:spPr>
          <a:xfrm>
            <a:off x="7278849" y="2247582"/>
            <a:ext cx="2468880" cy="2468880"/>
          </a:xfrm>
          <a:prstGeom prst="rect">
            <a:avLst/>
          </a:prstGeom>
        </p:spPr>
      </p:pic>
      <p:pic>
        <p:nvPicPr>
          <p:cNvPr id="18" name="Picture 2" descr="http://www.sundayschoolleader.com/wp-content/uploads/2010/08/change.jpg"/>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4398" y="2244915"/>
            <a:ext cx="2468880" cy="246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idx="4294967295"/>
          </p:nvPr>
        </p:nvSpPr>
        <p:spPr>
          <a:xfrm>
            <a:off x="547688" y="295275"/>
            <a:ext cx="11888787" cy="917575"/>
          </a:xfrm>
        </p:spPr>
        <p:txBody>
          <a:bodyPr/>
          <a:lstStyle/>
          <a:p>
            <a:r>
              <a:rPr lang="en-US" dirty="0" smtClean="0"/>
              <a:t>Capacity management </a:t>
            </a:r>
            <a:r>
              <a:rPr lang="en-US" dirty="0"/>
              <a:t>i</a:t>
            </a:r>
            <a:r>
              <a:rPr lang="en-US" dirty="0" smtClean="0"/>
              <a:t>s a process</a:t>
            </a:r>
            <a:endParaRPr lang="en-US" dirty="0"/>
          </a:p>
        </p:txBody>
      </p:sp>
      <p:sp>
        <p:nvSpPr>
          <p:cNvPr id="13" name="Text Placeholder 12"/>
          <p:cNvSpPr>
            <a:spLocks noGrp="1"/>
          </p:cNvSpPr>
          <p:nvPr>
            <p:ph type="body" sz="quarter" idx="4294967295"/>
          </p:nvPr>
        </p:nvSpPr>
        <p:spPr>
          <a:xfrm>
            <a:off x="4389437" y="5326062"/>
            <a:ext cx="7848600" cy="1292662"/>
          </a:xfrm>
        </p:spPr>
        <p:txBody>
          <a:bodyPr/>
          <a:lstStyle/>
          <a:p>
            <a:pPr marL="0" indent="0">
              <a:buNone/>
            </a:pPr>
            <a:r>
              <a:rPr lang="en-US" b="1" dirty="0">
                <a:solidFill>
                  <a:srgbClr val="FFFFFF"/>
                </a:solidFill>
              </a:rPr>
              <a:t>Planning is just </a:t>
            </a:r>
            <a:r>
              <a:rPr lang="en-US" b="1" dirty="0" smtClean="0">
                <a:solidFill>
                  <a:srgbClr val="FFFFFF"/>
                </a:solidFill>
              </a:rPr>
              <a:t>a </a:t>
            </a:r>
            <a:r>
              <a:rPr lang="en-US" b="1" dirty="0">
                <a:solidFill>
                  <a:srgbClr val="FFFFFF"/>
                </a:solidFill>
              </a:rPr>
              <a:t>step in an </a:t>
            </a:r>
            <a:r>
              <a:rPr lang="en-US" b="1" dirty="0" smtClean="0">
                <a:solidFill>
                  <a:srgbClr val="FFFFFF"/>
                </a:solidFill>
              </a:rPr>
              <a:t>iterative </a:t>
            </a:r>
            <a:r>
              <a:rPr lang="en-US" b="1" dirty="0">
                <a:solidFill>
                  <a:srgbClr val="FFFFFF"/>
                </a:solidFill>
              </a:rPr>
              <a:t>management </a:t>
            </a:r>
            <a:r>
              <a:rPr lang="en-US" b="1" dirty="0" smtClean="0">
                <a:solidFill>
                  <a:srgbClr val="FFFFFF"/>
                </a:solidFill>
              </a:rPr>
              <a:t>process</a:t>
            </a:r>
          </a:p>
        </p:txBody>
      </p:sp>
      <p:graphicFrame>
        <p:nvGraphicFramePr>
          <p:cNvPr id="11" name="Content Placeholder 12"/>
          <p:cNvGraphicFramePr>
            <a:graphicFrameLocks/>
          </p:cNvGraphicFramePr>
          <p:nvPr>
            <p:extLst>
              <p:ext uri="{D42A27DB-BD31-4B8C-83A1-F6EECF244321}">
                <p14:modId xmlns:p14="http://schemas.microsoft.com/office/powerpoint/2010/main" val="801106522"/>
              </p:ext>
            </p:extLst>
          </p:nvPr>
        </p:nvGraphicFramePr>
        <p:xfrm>
          <a:off x="200113" y="1616623"/>
          <a:ext cx="4341724" cy="380433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0" name="Picture 5"/>
          <p:cNvPicPr>
            <a:picLocks noChangeAspect="1" noChangeArrowheads="1"/>
          </p:cNvPicPr>
          <p:nvPr/>
        </p:nvPicPr>
        <p:blipFill rotWithShape="1">
          <a:blip r:embed="rId10">
            <a:extLst>
              <a:ext uri="{28A0092B-C50C-407E-A947-70E740481C1C}">
                <a14:useLocalDpi xmlns:a14="http://schemas.microsoft.com/office/drawing/2010/main" val="0"/>
              </a:ext>
            </a:extLst>
          </a:blip>
          <a:srcRect l="1970" t="9571" r="2543" b="5583"/>
          <a:stretch/>
        </p:blipFill>
        <p:spPr bwMode="auto">
          <a:xfrm>
            <a:off x="9868629" y="2244914"/>
            <a:ext cx="2468880" cy="2470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618037" y="3908601"/>
            <a:ext cx="1447800" cy="960263"/>
          </a:xfrm>
          <a:prstGeom prst="rect">
            <a:avLst/>
          </a:prstGeom>
          <a:noFill/>
        </p:spPr>
        <p:txBody>
          <a:bodyPr wrap="square" lIns="182880" tIns="146304" rIns="182880" bIns="146304" rtlCol="0" anchor="b">
            <a:spAutoFit/>
          </a:bodyPr>
          <a:lstStyle/>
          <a:p>
            <a:pPr>
              <a:lnSpc>
                <a:spcPct val="90000"/>
              </a:lnSpc>
              <a:spcAft>
                <a:spcPts val="600"/>
              </a:spcAft>
            </a:pPr>
            <a:r>
              <a:rPr lang="en-US" sz="2400" dirty="0" smtClean="0">
                <a:solidFill>
                  <a:srgbClr val="FFFFFF"/>
                </a:solidFill>
              </a:rPr>
              <a:t>Expect change</a:t>
            </a:r>
          </a:p>
        </p:txBody>
      </p:sp>
      <p:sp>
        <p:nvSpPr>
          <p:cNvPr id="12" name="TextBox 11"/>
          <p:cNvSpPr txBox="1"/>
          <p:nvPr/>
        </p:nvSpPr>
        <p:spPr>
          <a:xfrm>
            <a:off x="7206893" y="3908600"/>
            <a:ext cx="2814197"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Monitor usage and resources</a:t>
            </a:r>
          </a:p>
        </p:txBody>
      </p:sp>
      <p:sp>
        <p:nvSpPr>
          <p:cNvPr id="14" name="TextBox 13"/>
          <p:cNvSpPr txBox="1"/>
          <p:nvPr/>
        </p:nvSpPr>
        <p:spPr>
          <a:xfrm>
            <a:off x="9695971" y="3954462"/>
            <a:ext cx="2814197"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012654"/>
                </a:solidFill>
              </a:rPr>
              <a:t>Make change</a:t>
            </a:r>
          </a:p>
        </p:txBody>
      </p:sp>
    </p:spTree>
    <p:extLst>
      <p:ext uri="{BB962C8B-B14F-4D97-AF65-F5344CB8AC3E}">
        <p14:creationId xmlns:p14="http://schemas.microsoft.com/office/powerpoint/2010/main" val="194344996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456237" y="0"/>
            <a:ext cx="6980238" cy="6994525"/>
          </a:xfrm>
        </p:spPr>
        <p:txBody>
          <a:bodyPr anchor="ctr"/>
          <a:lstStyle/>
          <a:p>
            <a:r>
              <a:rPr lang="en-US" sz="7200" dirty="0">
                <a:gradFill>
                  <a:gsLst>
                    <a:gs pos="2917">
                      <a:schemeClr val="tx1"/>
                    </a:gs>
                    <a:gs pos="30000">
                      <a:schemeClr val="tx1"/>
                    </a:gs>
                  </a:gsLst>
                  <a:lin ang="5400000" scaled="0"/>
                </a:gradFill>
              </a:rPr>
              <a:t>SharePoint 2013</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2917">
                      <a:schemeClr val="tx1"/>
                    </a:gs>
                    <a:gs pos="30000">
                      <a:schemeClr val="tx1"/>
                    </a:gs>
                  </a:gsLst>
                  <a:lin ang="5400000" scaled="0"/>
                </a:gradFill>
              </a:rPr>
              <a:t/>
            </a:r>
            <a:br>
              <a:rPr lang="en-US" sz="4800" dirty="0" smtClean="0">
                <a:gradFill>
                  <a:gsLst>
                    <a:gs pos="2917">
                      <a:schemeClr val="tx1"/>
                    </a:gs>
                    <a:gs pos="30000">
                      <a:schemeClr val="tx1"/>
                    </a:gs>
                  </a:gsLst>
                  <a:lin ang="5400000" scaled="0"/>
                </a:gradFill>
              </a:rPr>
            </a:br>
            <a:r>
              <a:rPr lang="en-US" sz="4800" dirty="0" smtClean="0"/>
              <a:t>Designing your </a:t>
            </a:r>
            <a:r>
              <a:rPr lang="en-US" sz="4800" dirty="0"/>
              <a:t>f</a:t>
            </a:r>
            <a:r>
              <a:rPr lang="en-US" sz="4800" dirty="0" smtClean="0"/>
              <a:t>arm</a:t>
            </a:r>
            <a:endParaRPr lang="en-US" sz="4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6338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498586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a:t>A new approach to farm </a:t>
            </a:r>
            <a:r>
              <a:rPr lang="en-US" dirty="0" smtClean="0"/>
              <a:t>design</a:t>
            </a:r>
            <a:endParaRPr lang="en-US" dirty="0"/>
          </a:p>
        </p:txBody>
      </p:sp>
      <p:sp>
        <p:nvSpPr>
          <p:cNvPr id="29" name="Rectangle 28"/>
          <p:cNvSpPr/>
          <p:nvPr/>
        </p:nvSpPr>
        <p:spPr bwMode="auto">
          <a:xfrm>
            <a:off x="8047037" y="1668462"/>
            <a:ext cx="1752600" cy="18288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Different</a:t>
            </a:r>
          </a:p>
        </p:txBody>
      </p:sp>
      <p:grpSp>
        <p:nvGrpSpPr>
          <p:cNvPr id="30" name="Group 29"/>
          <p:cNvGrpSpPr/>
          <p:nvPr/>
        </p:nvGrpSpPr>
        <p:grpSpPr bwMode="black">
          <a:xfrm>
            <a:off x="8153047" y="1777918"/>
            <a:ext cx="770289" cy="1109744"/>
            <a:chOff x="2593975" y="2552700"/>
            <a:chExt cx="469901" cy="949325"/>
          </a:xfrm>
        </p:grpSpPr>
        <p:sp>
          <p:nvSpPr>
            <p:cNvPr id="31" name="Freeform 17"/>
            <p:cNvSpPr>
              <a:spLocks noEditPoints="1"/>
            </p:cNvSpPr>
            <p:nvPr/>
          </p:nvSpPr>
          <p:spPr bwMode="black">
            <a:xfrm>
              <a:off x="2593975" y="2835275"/>
              <a:ext cx="338138" cy="666750"/>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32" name="Freeform 18"/>
            <p:cNvSpPr>
              <a:spLocks noEditPoints="1"/>
            </p:cNvSpPr>
            <p:nvPr/>
          </p:nvSpPr>
          <p:spPr bwMode="black">
            <a:xfrm>
              <a:off x="2649538" y="2552700"/>
              <a:ext cx="414338" cy="325438"/>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33" name="Rectangle 32"/>
          <p:cNvSpPr/>
          <p:nvPr/>
        </p:nvSpPr>
        <p:spPr bwMode="auto">
          <a:xfrm>
            <a:off x="9875837" y="1668462"/>
            <a:ext cx="1752600" cy="18288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Responsive</a:t>
            </a:r>
          </a:p>
        </p:txBody>
      </p:sp>
      <p:sp>
        <p:nvSpPr>
          <p:cNvPr id="34" name="Rectangle 33"/>
          <p:cNvSpPr/>
          <p:nvPr/>
        </p:nvSpPr>
        <p:spPr bwMode="auto">
          <a:xfrm>
            <a:off x="8047037" y="3573462"/>
            <a:ext cx="1752600" cy="18288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Simple</a:t>
            </a:r>
          </a:p>
        </p:txBody>
      </p:sp>
      <p:sp>
        <p:nvSpPr>
          <p:cNvPr id="35" name="Rectangle 34"/>
          <p:cNvSpPr/>
          <p:nvPr/>
        </p:nvSpPr>
        <p:spPr bwMode="auto">
          <a:xfrm>
            <a:off x="9875837" y="3583917"/>
            <a:ext cx="1752600" cy="18288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Agile</a:t>
            </a:r>
          </a:p>
        </p:txBody>
      </p:sp>
      <p:pic>
        <p:nvPicPr>
          <p:cNvPr id="36" name="Picture 3" descr="C:\Users\mitchellg\Desktop\Simple_Licensing.png"/>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8047037" y="3411241"/>
            <a:ext cx="1828800" cy="1828800"/>
          </a:xfrm>
          <a:prstGeom prst="rect">
            <a:avLst/>
          </a:prstGeom>
          <a:noFill/>
        </p:spPr>
      </p:pic>
      <p:pic>
        <p:nvPicPr>
          <p:cNvPr id="37" name="Picture 5" descr="\\MAGNUM\Projects\Microsoft\Cloud Power FY12\Design\Icons\PNGs\Stop_watch.png"/>
          <p:cNvPicPr>
            <a:picLocks noChangeAspect="1" noChangeArrowheads="1"/>
          </p:cNvPicPr>
          <p:nvPr/>
        </p:nvPicPr>
        <p:blipFill>
          <a:blip r:embed="rId4" cstate="print">
            <a:lum bright="100000"/>
          </a:blip>
          <a:srcRect/>
          <a:stretch>
            <a:fillRect/>
          </a:stretch>
        </p:blipFill>
        <p:spPr bwMode="auto">
          <a:xfrm>
            <a:off x="10018766" y="1668462"/>
            <a:ext cx="1457271" cy="1457271"/>
          </a:xfrm>
          <a:prstGeom prst="rect">
            <a:avLst/>
          </a:prstGeom>
          <a:noFill/>
        </p:spPr>
      </p:pic>
      <p:pic>
        <p:nvPicPr>
          <p:cNvPr id="38" name="Picture 2" descr="C:\Users\sigurdg\Desktop\Agility.png"/>
          <p:cNvPicPr>
            <a:picLocks noChangeAspect="1" noChangeArrowheads="1"/>
          </p:cNvPicPr>
          <p:nvPr/>
        </p:nvPicPr>
        <p:blipFill>
          <a:blip r:embed="rId5" cstate="print">
            <a:duotone>
              <a:prstClr val="black"/>
              <a:schemeClr val="accent1">
                <a:tint val="45000"/>
                <a:satMod val="400000"/>
              </a:schemeClr>
            </a:duotone>
          </a:blip>
          <a:srcRect/>
          <a:stretch>
            <a:fillRect/>
          </a:stretch>
        </p:blipFill>
        <p:spPr bwMode="auto">
          <a:xfrm>
            <a:off x="10335720" y="3904423"/>
            <a:ext cx="823361" cy="842435"/>
          </a:xfrm>
          <a:prstGeom prst="rect">
            <a:avLst/>
          </a:prstGeom>
          <a:noFill/>
        </p:spPr>
      </p:pic>
      <p:sp>
        <p:nvSpPr>
          <p:cNvPr id="40" name="TextBox 39"/>
          <p:cNvSpPr txBox="1"/>
          <p:nvPr/>
        </p:nvSpPr>
        <p:spPr>
          <a:xfrm>
            <a:off x="503237" y="1363662"/>
            <a:ext cx="7086600" cy="4481227"/>
          </a:xfrm>
          <a:prstGeom prst="rect">
            <a:avLst/>
          </a:prstGeom>
          <a:noFill/>
        </p:spPr>
        <p:txBody>
          <a:bodyPr wrap="square" lIns="182880" tIns="146304" rIns="182880" bIns="146304" rtlCol="0">
            <a:spAutoFit/>
          </a:bodyPr>
          <a:lstStyle/>
          <a:p>
            <a:r>
              <a:rPr lang="en-US" sz="4000" dirty="0" smtClean="0">
                <a:solidFill>
                  <a:srgbClr val="FFFFFF"/>
                </a:solidFill>
                <a:latin typeface="Segoe UI Light"/>
              </a:rPr>
              <a:t>Motivation</a:t>
            </a:r>
          </a:p>
          <a:p>
            <a:pPr lvl="1"/>
            <a:r>
              <a:rPr lang="en-US" sz="2000" dirty="0" smtClean="0">
                <a:solidFill>
                  <a:srgbClr val="FFFFFF"/>
                </a:solidFill>
              </a:rPr>
              <a:t>End-user experience is what really matters.</a:t>
            </a:r>
          </a:p>
          <a:p>
            <a:pPr lvl="1"/>
            <a:r>
              <a:rPr lang="en-US" sz="2000" dirty="0" smtClean="0">
                <a:solidFill>
                  <a:srgbClr val="FFFFFF"/>
                </a:solidFill>
              </a:rPr>
              <a:t>Tail </a:t>
            </a:r>
            <a:r>
              <a:rPr lang="en-US" sz="2000" dirty="0">
                <a:solidFill>
                  <a:srgbClr val="FFFFFF"/>
                </a:solidFill>
              </a:rPr>
              <a:t>end of performance </a:t>
            </a:r>
            <a:r>
              <a:rPr lang="en-US" sz="2000" dirty="0" smtClean="0">
                <a:solidFill>
                  <a:srgbClr val="FFFFFF"/>
                </a:solidFill>
              </a:rPr>
              <a:t>is sticky.</a:t>
            </a:r>
            <a:endParaRPr lang="en-US" sz="4000" dirty="0" smtClean="0">
              <a:solidFill>
                <a:srgbClr val="FFFFFF"/>
              </a:solidFill>
            </a:endParaRPr>
          </a:p>
          <a:p>
            <a:pPr>
              <a:lnSpc>
                <a:spcPct val="90000"/>
              </a:lnSpc>
              <a:spcAft>
                <a:spcPts val="600"/>
              </a:spcAft>
            </a:pPr>
            <a:endParaRPr lang="en-US" sz="2000" dirty="0" smtClean="0">
              <a:gradFill>
                <a:gsLst>
                  <a:gs pos="2917">
                    <a:srgbClr val="FFFFFF"/>
                  </a:gs>
                  <a:gs pos="30000">
                    <a:srgbClr val="FFFFFF"/>
                  </a:gs>
                </a:gsLst>
                <a:lin ang="5400000" scaled="0"/>
              </a:gradFill>
            </a:endParaRPr>
          </a:p>
          <a:p>
            <a:pPr>
              <a:lnSpc>
                <a:spcPct val="90000"/>
              </a:lnSpc>
              <a:spcAft>
                <a:spcPts val="600"/>
              </a:spcAft>
            </a:pPr>
            <a:r>
              <a:rPr lang="en-US" sz="4000" dirty="0">
                <a:solidFill>
                  <a:srgbClr val="FFFFFF"/>
                </a:solidFill>
                <a:latin typeface="Segoe UI Light"/>
              </a:rPr>
              <a:t>Basic Idea</a:t>
            </a:r>
          </a:p>
          <a:p>
            <a:pPr lvl="1">
              <a:lnSpc>
                <a:spcPct val="90000"/>
              </a:lnSpc>
              <a:spcAft>
                <a:spcPts val="600"/>
              </a:spcAft>
            </a:pPr>
            <a:r>
              <a:rPr lang="en-US" sz="2000" dirty="0" smtClean="0">
                <a:gradFill>
                  <a:gsLst>
                    <a:gs pos="2917">
                      <a:srgbClr val="FFFFFF"/>
                    </a:gs>
                    <a:gs pos="30000">
                      <a:srgbClr val="FFFFFF"/>
                    </a:gs>
                  </a:gsLst>
                  <a:lin ang="5400000" scaled="0"/>
                </a:gradFill>
              </a:rPr>
              <a:t>Categorize </a:t>
            </a:r>
            <a:r>
              <a:rPr lang="en-US" sz="2000" dirty="0">
                <a:gradFill>
                  <a:gsLst>
                    <a:gs pos="2917">
                      <a:srgbClr val="FFFFFF"/>
                    </a:gs>
                    <a:gs pos="30000">
                      <a:srgbClr val="FFFFFF"/>
                    </a:gs>
                  </a:gsLst>
                  <a:lin ang="5400000" scaled="0"/>
                </a:gradFill>
              </a:rPr>
              <a:t>applications into SLA </a:t>
            </a:r>
            <a:r>
              <a:rPr lang="en-US" sz="2000" dirty="0" smtClean="0">
                <a:gradFill>
                  <a:gsLst>
                    <a:gs pos="2917">
                      <a:srgbClr val="FFFFFF"/>
                    </a:gs>
                    <a:gs pos="30000">
                      <a:srgbClr val="FFFFFF"/>
                    </a:gs>
                  </a:gsLst>
                  <a:lin ang="5400000" scaled="0"/>
                </a:gradFill>
              </a:rPr>
              <a:t>buckets.</a:t>
            </a:r>
            <a:endParaRPr lang="en-US" sz="2000" dirty="0">
              <a:gradFill>
                <a:gsLst>
                  <a:gs pos="2917">
                    <a:srgbClr val="FFFFFF"/>
                  </a:gs>
                  <a:gs pos="30000">
                    <a:srgbClr val="FFFFFF"/>
                  </a:gs>
                </a:gsLst>
                <a:lin ang="5400000" scaled="0"/>
              </a:gradFill>
            </a:endParaRPr>
          </a:p>
          <a:p>
            <a:pPr lvl="1">
              <a:lnSpc>
                <a:spcPct val="90000"/>
              </a:lnSpc>
              <a:spcAft>
                <a:spcPts val="600"/>
              </a:spcAft>
            </a:pPr>
            <a:r>
              <a:rPr lang="en-US" sz="2000" dirty="0" smtClean="0">
                <a:gradFill>
                  <a:gsLst>
                    <a:gs pos="2917">
                      <a:srgbClr val="FFFFFF"/>
                    </a:gs>
                    <a:gs pos="30000">
                      <a:srgbClr val="FFFFFF"/>
                    </a:gs>
                  </a:gsLst>
                  <a:lin ang="5400000" scaled="0"/>
                </a:gradFill>
              </a:rPr>
              <a:t>Homogenize front-end, backend, and data layers.</a:t>
            </a:r>
          </a:p>
          <a:p>
            <a:pPr lvl="1">
              <a:lnSpc>
                <a:spcPct val="90000"/>
              </a:lnSpc>
              <a:spcAft>
                <a:spcPts val="600"/>
              </a:spcAft>
            </a:pPr>
            <a:r>
              <a:rPr lang="en-US" sz="2000" dirty="0" smtClean="0">
                <a:gradFill>
                  <a:gsLst>
                    <a:gs pos="2917">
                      <a:srgbClr val="FFFFFF"/>
                    </a:gs>
                    <a:gs pos="30000">
                      <a:srgbClr val="FFFFFF"/>
                    </a:gs>
                  </a:gsLst>
                  <a:lin ang="5400000" scaled="0"/>
                </a:gradFill>
              </a:rPr>
              <a:t>Prevent proliferation of app server deployments.</a:t>
            </a:r>
          </a:p>
          <a:p>
            <a:pPr>
              <a:lnSpc>
                <a:spcPct val="90000"/>
              </a:lnSpc>
              <a:spcAft>
                <a:spcPts val="600"/>
              </a:spcAft>
            </a:pPr>
            <a:endParaRPr lang="en-US" sz="2000" dirty="0" smtClean="0">
              <a:gradFill>
                <a:gsLst>
                  <a:gs pos="2917">
                    <a:srgbClr val="FFFFFF"/>
                  </a:gs>
                  <a:gs pos="30000">
                    <a:srgbClr val="FFFFFF"/>
                  </a:gs>
                </a:gsLst>
                <a:lin ang="5400000" scaled="0"/>
              </a:gradFill>
            </a:endParaRPr>
          </a:p>
          <a:p>
            <a:pPr>
              <a:lnSpc>
                <a:spcPct val="90000"/>
              </a:lnSpc>
              <a:spcAft>
                <a:spcPts val="600"/>
              </a:spcAft>
            </a:pPr>
            <a:r>
              <a:rPr lang="en-US" sz="4000" dirty="0" smtClean="0">
                <a:gradFill>
                  <a:gsLst>
                    <a:gs pos="2917">
                      <a:srgbClr val="FFFFFF"/>
                    </a:gs>
                    <a:gs pos="30000">
                      <a:srgbClr val="FFFFFF"/>
                    </a:gs>
                  </a:gsLst>
                  <a:lin ang="5400000" scaled="0"/>
                </a:gradFill>
                <a:latin typeface="Segoe UI Light"/>
              </a:rPr>
              <a:t>Supplements 2010 guidance</a:t>
            </a:r>
            <a:endParaRPr lang="en-US" sz="4000" dirty="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99201464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 name="Table 51"/>
          <p:cNvGraphicFramePr>
            <a:graphicFrameLocks noGrp="1"/>
          </p:cNvGraphicFramePr>
          <p:nvPr>
            <p:extLst>
              <p:ext uri="{D42A27DB-BD31-4B8C-83A1-F6EECF244321}">
                <p14:modId xmlns:p14="http://schemas.microsoft.com/office/powerpoint/2010/main" val="990725054"/>
              </p:ext>
            </p:extLst>
          </p:nvPr>
        </p:nvGraphicFramePr>
        <p:xfrm>
          <a:off x="6218237" y="1263755"/>
          <a:ext cx="5943600" cy="5433907"/>
        </p:xfrm>
        <a:graphic>
          <a:graphicData uri="http://schemas.openxmlformats.org/drawingml/2006/table">
            <a:tbl>
              <a:tblPr firstRow="1" bandRow="1">
                <a:tableStyleId>{5940675A-B579-460E-94D1-54222C63F5DA}</a:tableStyleId>
              </a:tblPr>
              <a:tblGrid>
                <a:gridCol w="1485900"/>
                <a:gridCol w="1485900"/>
                <a:gridCol w="1485900"/>
                <a:gridCol w="1485900"/>
              </a:tblGrid>
              <a:tr h="629920">
                <a:tc>
                  <a:txBody>
                    <a:bodyPr/>
                    <a:lstStyle/>
                    <a:p>
                      <a:r>
                        <a:rPr lang="en-US" b="1" dirty="0" smtClean="0"/>
                        <a:t>Latency</a:t>
                      </a:r>
                      <a:endParaRPr lang="en-US" b="1" dirty="0"/>
                    </a:p>
                  </a:txBody>
                  <a:tcPr/>
                </a:tc>
                <a:tc>
                  <a:txBody>
                    <a:bodyPr/>
                    <a:lstStyle/>
                    <a:p>
                      <a:r>
                        <a:rPr lang="en-US" b="1" dirty="0" smtClean="0"/>
                        <a:t>Throughput</a:t>
                      </a:r>
                      <a:endParaRPr lang="en-US" b="1" dirty="0"/>
                    </a:p>
                  </a:txBody>
                  <a:tcPr/>
                </a:tc>
                <a:tc>
                  <a:txBody>
                    <a:bodyPr/>
                    <a:lstStyle/>
                    <a:p>
                      <a:r>
                        <a:rPr lang="en-US" b="1" dirty="0" smtClean="0"/>
                        <a:t>Resource Utilization</a:t>
                      </a:r>
                      <a:endParaRPr lang="en-US" b="1" dirty="0"/>
                    </a:p>
                  </a:txBody>
                  <a:tcPr/>
                </a:tc>
                <a:tc>
                  <a:txBody>
                    <a:bodyPr/>
                    <a:lstStyle/>
                    <a:p>
                      <a:r>
                        <a:rPr lang="en-US" b="1" dirty="0" smtClean="0"/>
                        <a:t>Desired</a:t>
                      </a:r>
                    </a:p>
                    <a:p>
                      <a:r>
                        <a:rPr lang="en-US" b="1" dirty="0" smtClean="0"/>
                        <a:t>Behavior</a:t>
                      </a:r>
                      <a:endParaRPr lang="en-US" b="1" dirty="0"/>
                    </a:p>
                  </a:txBody>
                  <a:tcPr/>
                </a:tc>
              </a:tr>
              <a:tr h="917787">
                <a:tc>
                  <a:txBody>
                    <a:bodyPr/>
                    <a:lstStyle/>
                    <a:p>
                      <a:r>
                        <a:rPr lang="en-US" b="1" dirty="0" smtClean="0">
                          <a:solidFill>
                            <a:srgbClr val="FF0000"/>
                          </a:solidFill>
                        </a:rPr>
                        <a:t>Very low </a:t>
                      </a:r>
                    </a:p>
                    <a:p>
                      <a:r>
                        <a:rPr lang="en-US" b="1" dirty="0" smtClean="0">
                          <a:solidFill>
                            <a:srgbClr val="FF0000"/>
                          </a:solidFill>
                        </a:rPr>
                        <a:t>&lt; 5 </a:t>
                      </a:r>
                      <a:r>
                        <a:rPr lang="en-US" b="1" dirty="0" err="1" smtClean="0">
                          <a:solidFill>
                            <a:srgbClr val="FF0000"/>
                          </a:solidFill>
                        </a:rPr>
                        <a:t>msec</a:t>
                      </a:r>
                      <a:endParaRPr lang="en-US" b="1" dirty="0">
                        <a:solidFill>
                          <a:srgbClr val="FF0000"/>
                        </a:solidFill>
                      </a:endParaRPr>
                    </a:p>
                  </a:txBody>
                  <a:tcPr anchor="ctr"/>
                </a:tc>
                <a:tc>
                  <a:txBody>
                    <a:bodyPr/>
                    <a:lstStyle/>
                    <a:p>
                      <a:r>
                        <a:rPr lang="en-US" dirty="0" smtClean="0"/>
                        <a:t>Very High</a:t>
                      </a:r>
                      <a:endParaRPr lang="en-US" dirty="0"/>
                    </a:p>
                  </a:txBody>
                  <a:tcPr anchor="ctr"/>
                </a:tc>
                <a:tc>
                  <a:txBody>
                    <a:bodyPr/>
                    <a:lstStyle/>
                    <a:p>
                      <a:r>
                        <a:rPr lang="en-US" dirty="0" smtClean="0"/>
                        <a:t>Medium</a:t>
                      </a:r>
                      <a:endParaRPr lang="en-US" dirty="0"/>
                    </a:p>
                  </a:txBody>
                  <a:tcPr anchor="ctr"/>
                </a:tc>
                <a:tc>
                  <a:txBody>
                    <a:bodyPr/>
                    <a:lstStyle/>
                    <a:p>
                      <a:r>
                        <a:rPr lang="en-US" dirty="0" smtClean="0"/>
                        <a:t>Consistent Latency</a:t>
                      </a:r>
                      <a:endParaRPr lang="en-US" dirty="0"/>
                    </a:p>
                  </a:txBody>
                  <a:tcPr anchor="ctr"/>
                </a:tc>
              </a:tr>
              <a:tr h="977053">
                <a:tc>
                  <a:txBody>
                    <a:bodyPr/>
                    <a:lstStyle/>
                    <a:p>
                      <a:r>
                        <a:rPr lang="en-US" b="1" dirty="0" smtClean="0">
                          <a:solidFill>
                            <a:srgbClr val="FF6600"/>
                          </a:solidFill>
                        </a:rPr>
                        <a:t>Low </a:t>
                      </a:r>
                    </a:p>
                    <a:p>
                      <a:r>
                        <a:rPr lang="en-US" b="1" dirty="0" smtClean="0">
                          <a:solidFill>
                            <a:srgbClr val="FF6600"/>
                          </a:solidFill>
                        </a:rPr>
                        <a:t>&lt;500 </a:t>
                      </a:r>
                      <a:r>
                        <a:rPr lang="en-US" b="1" dirty="0" err="1" smtClean="0">
                          <a:solidFill>
                            <a:srgbClr val="FF6600"/>
                          </a:solidFill>
                        </a:rPr>
                        <a:t>msec</a:t>
                      </a:r>
                      <a:endParaRPr lang="en-US" b="1" dirty="0">
                        <a:solidFill>
                          <a:srgbClr val="FF6600"/>
                        </a:solidFill>
                      </a:endParaRPr>
                    </a:p>
                  </a:txBody>
                  <a:tcPr anchor="ctr">
                    <a:lnB w="12700" cap="flat" cmpd="sng" algn="ctr">
                      <a:solidFill>
                        <a:schemeClr val="tx1"/>
                      </a:solidFill>
                      <a:prstDash val="solid"/>
                      <a:round/>
                      <a:headEnd type="none" w="med" len="med"/>
                      <a:tailEnd type="none" w="med" len="med"/>
                    </a:lnB>
                  </a:tcPr>
                </a:tc>
                <a:tc>
                  <a:txBody>
                    <a:bodyPr/>
                    <a:lstStyle/>
                    <a:p>
                      <a:r>
                        <a:rPr lang="en-US" dirty="0" smtClean="0"/>
                        <a:t>Medium</a:t>
                      </a:r>
                      <a:endParaRPr lang="en-US" dirty="0"/>
                    </a:p>
                  </a:txBody>
                  <a:tcPr anchor="ctr">
                    <a:lnB w="12700" cap="flat" cmpd="sng" algn="ctr">
                      <a:solidFill>
                        <a:schemeClr val="tx1"/>
                      </a:solidFill>
                      <a:prstDash val="solid"/>
                      <a:round/>
                      <a:headEnd type="none" w="med" len="med"/>
                      <a:tailEnd type="none" w="med" len="med"/>
                    </a:lnB>
                  </a:tcPr>
                </a:tc>
                <a:tc>
                  <a:txBody>
                    <a:bodyPr/>
                    <a:lstStyle/>
                    <a:p>
                      <a:r>
                        <a:rPr lang="en-US" dirty="0" smtClean="0"/>
                        <a:t>Low-Medium</a:t>
                      </a:r>
                      <a:endParaRPr lang="en-US" dirty="0"/>
                    </a:p>
                  </a:txBody>
                  <a:tcPr anchor="ctr">
                    <a:lnB w="12700"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dirty="0" smtClean="0"/>
                        <a:t>Consistent Latency</a:t>
                      </a:r>
                    </a:p>
                  </a:txBody>
                  <a:tcPr anchor="ctr">
                    <a:lnB w="12700" cap="flat" cmpd="sng" algn="ctr">
                      <a:solidFill>
                        <a:schemeClr val="tx1"/>
                      </a:solidFill>
                      <a:prstDash val="solid"/>
                      <a:round/>
                      <a:headEnd type="none" w="med" len="med"/>
                      <a:tailEnd type="none" w="med" len="med"/>
                    </a:lnB>
                  </a:tcPr>
                </a:tc>
              </a:tr>
              <a:tr h="990600">
                <a:tc>
                  <a:txBody>
                    <a:bodyPr/>
                    <a:lstStyle/>
                    <a:p>
                      <a:endParaRPr lang="en-US" b="1" dirty="0">
                        <a:solidFill>
                          <a:srgbClr val="FF6600"/>
                        </a:solidFill>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990600">
                <a:tc>
                  <a:txBody>
                    <a:bodyPr/>
                    <a:lstStyle/>
                    <a:p>
                      <a:r>
                        <a:rPr lang="en-US" b="1" dirty="0" smtClean="0">
                          <a:solidFill>
                            <a:srgbClr val="669900"/>
                          </a:solidFill>
                        </a:rPr>
                        <a:t>High</a:t>
                      </a:r>
                      <a:r>
                        <a:rPr lang="en-US" b="1" baseline="0" dirty="0" smtClean="0">
                          <a:solidFill>
                            <a:srgbClr val="669900"/>
                          </a:solidFill>
                        </a:rPr>
                        <a:t> </a:t>
                      </a:r>
                    </a:p>
                    <a:p>
                      <a:r>
                        <a:rPr lang="en-US" b="1" baseline="0" dirty="0" smtClean="0">
                          <a:solidFill>
                            <a:srgbClr val="669900"/>
                          </a:solidFill>
                        </a:rPr>
                        <a:t>&gt; 1 min</a:t>
                      </a:r>
                      <a:endParaRPr lang="en-US" b="1" dirty="0">
                        <a:solidFill>
                          <a:srgbClr val="669900"/>
                        </a:solidFill>
                      </a:endParaRPr>
                    </a:p>
                  </a:txBody>
                  <a:tcPr anchor="ctr">
                    <a:lnT w="12700" cap="flat" cmpd="sng" algn="ctr">
                      <a:solidFill>
                        <a:schemeClr val="tx1"/>
                      </a:solidFill>
                      <a:prstDash val="solid"/>
                      <a:round/>
                      <a:headEnd type="none" w="med" len="med"/>
                      <a:tailEnd type="none" w="med" len="med"/>
                    </a:lnT>
                  </a:tcPr>
                </a:tc>
                <a:tc>
                  <a:txBody>
                    <a:bodyPr/>
                    <a:lstStyle/>
                    <a:p>
                      <a:r>
                        <a:rPr lang="en-US" dirty="0" smtClean="0"/>
                        <a:t>High</a:t>
                      </a:r>
                      <a:endParaRPr lang="en-US" dirty="0"/>
                    </a:p>
                  </a:txBody>
                  <a:tcPr anchor="ctr">
                    <a:lnT w="12700" cap="flat" cmpd="sng" algn="ctr">
                      <a:solidFill>
                        <a:schemeClr val="tx1"/>
                      </a:solidFill>
                      <a:prstDash val="solid"/>
                      <a:round/>
                      <a:headEnd type="none" w="med" len="med"/>
                      <a:tailEnd type="none" w="med" len="med"/>
                    </a:lnT>
                  </a:tcPr>
                </a:tc>
                <a:tc>
                  <a:txBody>
                    <a:bodyPr/>
                    <a:lstStyle/>
                    <a:p>
                      <a:r>
                        <a:rPr lang="en-US" dirty="0" smtClean="0"/>
                        <a:t>High-Very</a:t>
                      </a:r>
                      <a:r>
                        <a:rPr lang="en-US" baseline="0" dirty="0" smtClean="0"/>
                        <a:t> High</a:t>
                      </a:r>
                      <a:endParaRPr lang="en-US" dirty="0"/>
                    </a:p>
                  </a:txBody>
                  <a:tcPr anchor="ctr">
                    <a:lnT w="12700" cap="flat" cmpd="sng" algn="ctr">
                      <a:solidFill>
                        <a:schemeClr val="tx1"/>
                      </a:solidFill>
                      <a:prstDash val="solid"/>
                      <a:round/>
                      <a:headEnd type="none" w="med" len="med"/>
                      <a:tailEnd type="none" w="med" len="med"/>
                    </a:lnT>
                  </a:tcPr>
                </a:tc>
                <a:tc>
                  <a:txBody>
                    <a:bodyPr/>
                    <a:lstStyle/>
                    <a:p>
                      <a:r>
                        <a:rPr lang="en-US" dirty="0" smtClean="0"/>
                        <a:t>High Throughput</a:t>
                      </a:r>
                      <a:endParaRPr lang="en-US" dirty="0"/>
                    </a:p>
                  </a:txBody>
                  <a:tcPr anchor="ctr">
                    <a:lnT w="12700" cap="flat" cmpd="sng" algn="ctr">
                      <a:solidFill>
                        <a:schemeClr val="tx1"/>
                      </a:solidFill>
                      <a:prstDash val="solid"/>
                      <a:round/>
                      <a:headEnd type="none" w="med" len="med"/>
                      <a:tailEnd type="none" w="med" len="med"/>
                    </a:lnT>
                  </a:tcPr>
                </a:tc>
              </a:tr>
              <a:tr h="917787">
                <a:tc>
                  <a:txBody>
                    <a:bodyPr/>
                    <a:lstStyle/>
                    <a:p>
                      <a:r>
                        <a:rPr lang="en-US" b="1" dirty="0" smtClean="0">
                          <a:solidFill>
                            <a:srgbClr val="FF0000"/>
                          </a:solidFill>
                        </a:rPr>
                        <a:t>Very Low </a:t>
                      </a:r>
                    </a:p>
                    <a:p>
                      <a:r>
                        <a:rPr lang="en-US" b="1" dirty="0" smtClean="0">
                          <a:solidFill>
                            <a:srgbClr val="FF0000"/>
                          </a:solidFill>
                        </a:rPr>
                        <a:t>&lt; 5</a:t>
                      </a:r>
                      <a:r>
                        <a:rPr lang="en-US" b="1" baseline="0" dirty="0" smtClean="0">
                          <a:solidFill>
                            <a:srgbClr val="FF0000"/>
                          </a:solidFill>
                        </a:rPr>
                        <a:t> </a:t>
                      </a:r>
                      <a:r>
                        <a:rPr lang="en-US" b="1" baseline="0" dirty="0" err="1" smtClean="0">
                          <a:solidFill>
                            <a:srgbClr val="FF0000"/>
                          </a:solidFill>
                        </a:rPr>
                        <a:t>msec</a:t>
                      </a:r>
                      <a:endParaRPr lang="en-US" b="1" dirty="0">
                        <a:solidFill>
                          <a:srgbClr val="FF0000"/>
                        </a:solidFill>
                      </a:endParaRPr>
                    </a:p>
                  </a:txBody>
                  <a:tcPr anchor="ctr"/>
                </a:tc>
                <a:tc>
                  <a:txBody>
                    <a:bodyPr/>
                    <a:lstStyle/>
                    <a:p>
                      <a:r>
                        <a:rPr lang="en-US" dirty="0" smtClean="0"/>
                        <a:t>Very</a:t>
                      </a:r>
                      <a:r>
                        <a:rPr lang="en-US" baseline="0" dirty="0" smtClean="0"/>
                        <a:t> High</a:t>
                      </a:r>
                      <a:endParaRPr lang="en-US" dirty="0"/>
                    </a:p>
                  </a:txBody>
                  <a:tcPr anchor="ctr"/>
                </a:tc>
                <a:tc>
                  <a:txBody>
                    <a:bodyPr/>
                    <a:lstStyle/>
                    <a:p>
                      <a:r>
                        <a:rPr lang="en-US" dirty="0" smtClean="0"/>
                        <a:t>Low-Medium</a:t>
                      </a:r>
                      <a:endParaRPr lang="en-US" dirty="0"/>
                    </a:p>
                  </a:txBody>
                  <a:tcPr anchor="ct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dirty="0" smtClean="0"/>
                        <a:t>Consistent Latency</a:t>
                      </a:r>
                    </a:p>
                  </a:txBody>
                  <a:tcPr anchor="ctr"/>
                </a:tc>
              </a:tr>
            </a:tbl>
          </a:graphicData>
        </a:graphic>
      </p:graphicFrame>
      <p:grpSp>
        <p:nvGrpSpPr>
          <p:cNvPr id="4" name="Group 3"/>
          <p:cNvGrpSpPr/>
          <p:nvPr/>
        </p:nvGrpSpPr>
        <p:grpSpPr>
          <a:xfrm>
            <a:off x="2061960" y="2843435"/>
            <a:ext cx="3958834" cy="1034827"/>
            <a:chOff x="2061960" y="2888323"/>
            <a:chExt cx="3958834" cy="1034827"/>
          </a:xfrm>
        </p:grpSpPr>
        <p:sp>
          <p:nvSpPr>
            <p:cNvPr id="5" name="Rectangle 4"/>
            <p:cNvSpPr/>
            <p:nvPr/>
          </p:nvSpPr>
          <p:spPr bwMode="auto">
            <a:xfrm>
              <a:off x="2061960" y="2888323"/>
              <a:ext cx="3915304"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Front-End</a:t>
              </a:r>
            </a:p>
          </p:txBody>
        </p:sp>
        <p:pic>
          <p:nvPicPr>
            <p:cNvPr id="6" name="Picture 5"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4657731" y="2888323"/>
              <a:ext cx="1363063" cy="1034827"/>
            </a:xfrm>
            <a:prstGeom prst="rect">
              <a:avLst/>
            </a:prstGeom>
            <a:noFill/>
          </p:spPr>
        </p:pic>
      </p:grpSp>
      <p:sp>
        <p:nvSpPr>
          <p:cNvPr id="12" name="Title 11"/>
          <p:cNvSpPr>
            <a:spLocks noGrp="1"/>
          </p:cNvSpPr>
          <p:nvPr>
            <p:ph type="title" idx="4294967295"/>
          </p:nvPr>
        </p:nvSpPr>
        <p:spPr>
          <a:xfrm>
            <a:off x="274638" y="312584"/>
            <a:ext cx="11888787" cy="917575"/>
          </a:xfrm>
        </p:spPr>
        <p:txBody>
          <a:bodyPr/>
          <a:lstStyle/>
          <a:p>
            <a:r>
              <a:rPr lang="en-US" dirty="0" smtClean="0"/>
              <a:t>Designing for </a:t>
            </a:r>
            <a:r>
              <a:rPr lang="en-US" dirty="0"/>
              <a:t>b</a:t>
            </a:r>
            <a:r>
              <a:rPr lang="en-US" dirty="0" smtClean="0"/>
              <a:t>etter SLA</a:t>
            </a:r>
            <a:endParaRPr lang="en-US" dirty="0"/>
          </a:p>
        </p:txBody>
      </p:sp>
      <p:grpSp>
        <p:nvGrpSpPr>
          <p:cNvPr id="8" name="Group 7"/>
          <p:cNvGrpSpPr/>
          <p:nvPr/>
        </p:nvGrpSpPr>
        <p:grpSpPr>
          <a:xfrm>
            <a:off x="2061959" y="4836096"/>
            <a:ext cx="3951104" cy="1023366"/>
            <a:chOff x="2061960" y="4836096"/>
            <a:chExt cx="3951104" cy="1023366"/>
          </a:xfrm>
        </p:grpSpPr>
        <p:sp>
          <p:nvSpPr>
            <p:cNvPr id="15" name="Rectangle 14"/>
            <p:cNvSpPr/>
            <p:nvPr/>
          </p:nvSpPr>
          <p:spPr bwMode="auto">
            <a:xfrm>
              <a:off x="2061960" y="4836096"/>
              <a:ext cx="3915304"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Batch Processing Layer</a:t>
              </a:r>
            </a:p>
          </p:txBody>
        </p:sp>
        <p:pic>
          <p:nvPicPr>
            <p:cNvPr id="16" name="Picture 15"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4665098" y="4836096"/>
              <a:ext cx="1347966" cy="1023366"/>
            </a:xfrm>
            <a:prstGeom prst="rect">
              <a:avLst/>
            </a:prstGeom>
            <a:noFill/>
          </p:spPr>
        </p:pic>
      </p:grpSp>
      <p:sp>
        <p:nvSpPr>
          <p:cNvPr id="18" name="Rectangle 17"/>
          <p:cNvSpPr/>
          <p:nvPr/>
        </p:nvSpPr>
        <p:spPr bwMode="auto">
          <a:xfrm>
            <a:off x="2061960" y="3832016"/>
            <a:ext cx="1752598" cy="915061"/>
          </a:xfrm>
          <a:prstGeom prst="rect">
            <a:avLst/>
          </a:prstGeom>
          <a:gradFill>
            <a:gsLst>
              <a:gs pos="100000">
                <a:schemeClr val="tx1">
                  <a:lumMod val="50000"/>
                </a:schemeClr>
              </a:gs>
              <a:gs pos="1000">
                <a:schemeClr val="bg1">
                  <a:lumMod val="60000"/>
                  <a:lumOff val="4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smtClean="0">
                <a:solidFill>
                  <a:srgbClr val="FFFFFF"/>
                </a:solidFill>
                <a:ea typeface="Segoe UI" pitchFamily="34" charset="0"/>
                <a:cs typeface="Segoe UI" pitchFamily="34" charset="0"/>
              </a:rPr>
              <a:t>Specialized Workload</a:t>
            </a:r>
            <a:endParaRPr lang="en-US" spc="-71" dirty="0">
              <a:solidFill>
                <a:srgbClr val="FFFFFF"/>
              </a:solidFill>
              <a:ea typeface="Segoe UI" pitchFamily="34" charset="0"/>
              <a:cs typeface="Segoe UI" pitchFamily="34" charset="0"/>
            </a:endParaRPr>
          </a:p>
        </p:txBody>
      </p:sp>
      <p:grpSp>
        <p:nvGrpSpPr>
          <p:cNvPr id="3" name="Group 2"/>
          <p:cNvGrpSpPr/>
          <p:nvPr/>
        </p:nvGrpSpPr>
        <p:grpSpPr>
          <a:xfrm>
            <a:off x="3879119" y="3832677"/>
            <a:ext cx="2103440" cy="1036185"/>
            <a:chOff x="3879119" y="3844836"/>
            <a:chExt cx="2103440" cy="1036185"/>
          </a:xfrm>
        </p:grpSpPr>
        <p:sp>
          <p:nvSpPr>
            <p:cNvPr id="31" name="Rectangle 30"/>
            <p:cNvSpPr/>
            <p:nvPr/>
          </p:nvSpPr>
          <p:spPr bwMode="auto">
            <a:xfrm>
              <a:off x="3879119" y="3844836"/>
              <a:ext cx="2086505"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Search</a:t>
              </a:r>
            </a:p>
          </p:txBody>
        </p:sp>
        <p:pic>
          <p:nvPicPr>
            <p:cNvPr id="19" name="Picture 18"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4627304" y="3852122"/>
              <a:ext cx="1355255" cy="1028899"/>
            </a:xfrm>
            <a:prstGeom prst="rect">
              <a:avLst/>
            </a:prstGeom>
            <a:noFill/>
          </p:spPr>
        </p:pic>
      </p:grpSp>
      <p:grpSp>
        <p:nvGrpSpPr>
          <p:cNvPr id="10" name="Group 10"/>
          <p:cNvGrpSpPr/>
          <p:nvPr/>
        </p:nvGrpSpPr>
        <p:grpSpPr>
          <a:xfrm>
            <a:off x="2061958" y="5826696"/>
            <a:ext cx="3951104" cy="1023366"/>
            <a:chOff x="2061959" y="5826696"/>
            <a:chExt cx="3951104" cy="1023366"/>
          </a:xfrm>
        </p:grpSpPr>
        <p:sp>
          <p:nvSpPr>
            <p:cNvPr id="21" name="Rectangle 22"/>
            <p:cNvSpPr/>
            <p:nvPr/>
          </p:nvSpPr>
          <p:spPr bwMode="auto">
            <a:xfrm>
              <a:off x="2061959" y="5826696"/>
              <a:ext cx="3915304"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Database Layer</a:t>
              </a:r>
            </a:p>
          </p:txBody>
        </p:sp>
        <p:pic>
          <p:nvPicPr>
            <p:cNvPr id="22" name="Picture 25"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4665097" y="5826696"/>
              <a:ext cx="1347966" cy="1023366"/>
            </a:xfrm>
            <a:prstGeom prst="rect">
              <a:avLst/>
            </a:prstGeom>
            <a:noFill/>
          </p:spPr>
        </p:pic>
      </p:grpSp>
      <p:sp>
        <p:nvSpPr>
          <p:cNvPr id="24" name="Rectangle 23"/>
          <p:cNvSpPr/>
          <p:nvPr/>
        </p:nvSpPr>
        <p:spPr bwMode="auto">
          <a:xfrm>
            <a:off x="2061958" y="1863635"/>
            <a:ext cx="1752600"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Request Management</a:t>
            </a:r>
          </a:p>
        </p:txBody>
      </p:sp>
      <p:grpSp>
        <p:nvGrpSpPr>
          <p:cNvPr id="7" name="Group 6"/>
          <p:cNvGrpSpPr/>
          <p:nvPr/>
        </p:nvGrpSpPr>
        <p:grpSpPr>
          <a:xfrm>
            <a:off x="3890757" y="1863635"/>
            <a:ext cx="2138574" cy="1024027"/>
            <a:chOff x="3890757" y="1897062"/>
            <a:chExt cx="2138574" cy="1024027"/>
          </a:xfrm>
        </p:grpSpPr>
        <p:sp>
          <p:nvSpPr>
            <p:cNvPr id="27" name="Rectangle 26"/>
            <p:cNvSpPr/>
            <p:nvPr/>
          </p:nvSpPr>
          <p:spPr bwMode="auto">
            <a:xfrm>
              <a:off x="3890757" y="1897062"/>
              <a:ext cx="2086505" cy="915061"/>
            </a:xfrm>
            <a:prstGeom prst="rect">
              <a:avLst/>
            </a:prstGeom>
            <a:gradFill>
              <a:gsLst>
                <a:gs pos="100000">
                  <a:schemeClr val="bg2">
                    <a:lumMod val="90000"/>
                    <a:lumOff val="10000"/>
                  </a:schemeClr>
                </a:gs>
                <a:gs pos="0">
                  <a:schemeClr val="bg2">
                    <a:lumMod val="50000"/>
                    <a:lumOff val="50000"/>
                  </a:schemeClr>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Distributed </a:t>
              </a:r>
            </a:p>
            <a:p>
              <a:pPr defTabSz="932472" fontAlgn="base">
                <a:lnSpc>
                  <a:spcPct val="90000"/>
                </a:lnSpc>
                <a:spcBef>
                  <a:spcPct val="0"/>
                </a:spcBef>
                <a:spcAft>
                  <a:spcPts val="300"/>
                </a:spcAft>
              </a:pPr>
              <a:r>
                <a:rPr lang="en-US" spc="-71" dirty="0">
                  <a:solidFill>
                    <a:srgbClr val="FFFFFF"/>
                  </a:solidFill>
                  <a:ea typeface="Segoe UI" pitchFamily="34" charset="0"/>
                  <a:cs typeface="Segoe UI" pitchFamily="34" charset="0"/>
                </a:rPr>
                <a:t>Cache</a:t>
              </a:r>
            </a:p>
          </p:txBody>
        </p:sp>
        <p:pic>
          <p:nvPicPr>
            <p:cNvPr id="25" name="Picture 24" descr="\\MAGNUM\Projects\Microsoft\Cloud Power FY12\Design\ICONS_PNG\Layer-79.png"/>
            <p:cNvPicPr>
              <a:picLocks noChangeAspect="1" noChangeArrowheads="1"/>
            </p:cNvPicPr>
            <p:nvPr/>
          </p:nvPicPr>
          <p:blipFill>
            <a:blip r:embed="rId4" cstate="print">
              <a:lum bright="100000"/>
            </a:blip>
            <a:srcRect/>
            <a:stretch>
              <a:fillRect/>
            </a:stretch>
          </p:blipFill>
          <p:spPr bwMode="auto">
            <a:xfrm>
              <a:off x="4733931" y="1897723"/>
              <a:ext cx="1295400" cy="1023366"/>
            </a:xfrm>
            <a:prstGeom prst="rect">
              <a:avLst/>
            </a:prstGeom>
            <a:noFill/>
          </p:spPr>
        </p:pic>
      </p:grpSp>
      <p:sp>
        <p:nvSpPr>
          <p:cNvPr id="13" name="Up Arrow 12"/>
          <p:cNvSpPr/>
          <p:nvPr/>
        </p:nvSpPr>
        <p:spPr bwMode="auto">
          <a:xfrm>
            <a:off x="46037" y="1820862"/>
            <a:ext cx="650663" cy="4909566"/>
          </a:xfrm>
          <a:prstGeom prst="upArrow">
            <a:avLst/>
          </a:prstGeom>
          <a:gradFill flip="none" rotWithShape="1">
            <a:gsLst>
              <a:gs pos="0">
                <a:srgbClr val="0072C6">
                  <a:shade val="30000"/>
                  <a:satMod val="115000"/>
                </a:srgbClr>
              </a:gs>
              <a:gs pos="50000">
                <a:srgbClr val="0072C6">
                  <a:shade val="67500"/>
                  <a:satMod val="115000"/>
                </a:srgbClr>
              </a:gs>
              <a:gs pos="100000">
                <a:srgbClr val="0072C6">
                  <a:shade val="100000"/>
                  <a:satMod val="115000"/>
                </a:srgbClr>
              </a:gs>
            </a:gsLst>
            <a:path path="circle">
              <a:fillToRect r="100000" b="100000"/>
            </a:path>
            <a:tileRect l="-100000" t="-100000"/>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400" spc="-71" dirty="0">
                <a:gradFill>
                  <a:gsLst>
                    <a:gs pos="0">
                      <a:srgbClr val="FFFFFF"/>
                    </a:gs>
                    <a:gs pos="100000">
                      <a:srgbClr val="FFFFFF"/>
                    </a:gs>
                  </a:gsLst>
                  <a:lin ang="5400000" scaled="0"/>
                </a:gradFill>
                <a:ea typeface="Segoe UI" pitchFamily="34" charset="0"/>
                <a:cs typeface="Segoe UI" pitchFamily="34" charset="0"/>
              </a:rPr>
              <a:t>Scale Up  Independently</a:t>
            </a:r>
          </a:p>
        </p:txBody>
      </p:sp>
      <p:sp>
        <p:nvSpPr>
          <p:cNvPr id="29" name="Up Arrow 28"/>
          <p:cNvSpPr/>
          <p:nvPr/>
        </p:nvSpPr>
        <p:spPr bwMode="auto">
          <a:xfrm rot="5400000">
            <a:off x="3049750" y="-1182851"/>
            <a:ext cx="609600" cy="5245426"/>
          </a:xfrm>
          <a:prstGeom prst="upArrow">
            <a:avLst/>
          </a:prstGeom>
          <a:gradFill flip="none" rotWithShape="1">
            <a:gsLst>
              <a:gs pos="0">
                <a:srgbClr val="0072C6">
                  <a:shade val="30000"/>
                  <a:satMod val="115000"/>
                </a:srgbClr>
              </a:gs>
              <a:gs pos="50000">
                <a:srgbClr val="0072C6">
                  <a:shade val="67500"/>
                  <a:satMod val="115000"/>
                </a:srgbClr>
              </a:gs>
              <a:gs pos="100000">
                <a:srgbClr val="0072C6">
                  <a:shade val="100000"/>
                  <a:satMod val="115000"/>
                </a:srgbClr>
              </a:gs>
            </a:gsLst>
            <a:path path="circle">
              <a:fillToRect r="100000" b="100000"/>
            </a:path>
            <a:tileRect l="-100000" t="-100000"/>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400" spc="-71" dirty="0">
                <a:gradFill>
                  <a:gsLst>
                    <a:gs pos="0">
                      <a:srgbClr val="FFFFFF"/>
                    </a:gs>
                    <a:gs pos="100000">
                      <a:srgbClr val="FFFFFF"/>
                    </a:gs>
                  </a:gsLst>
                  <a:lin ang="5400000" scaled="0"/>
                </a:gradFill>
                <a:ea typeface="Segoe UI" pitchFamily="34" charset="0"/>
                <a:cs typeface="Segoe UI" pitchFamily="34" charset="0"/>
              </a:rPr>
              <a:t>Scale Out Independently</a:t>
            </a:r>
          </a:p>
        </p:txBody>
      </p:sp>
      <p:graphicFrame>
        <p:nvGraphicFramePr>
          <p:cNvPr id="2" name="Table 1"/>
          <p:cNvGraphicFramePr>
            <a:graphicFrameLocks noGrp="1"/>
          </p:cNvGraphicFramePr>
          <p:nvPr>
            <p:extLst>
              <p:ext uri="{D42A27DB-BD31-4B8C-83A1-F6EECF244321}">
                <p14:modId xmlns:p14="http://schemas.microsoft.com/office/powerpoint/2010/main" val="1618695880"/>
              </p:ext>
            </p:extLst>
          </p:nvPr>
        </p:nvGraphicFramePr>
        <p:xfrm>
          <a:off x="6218237" y="1263755"/>
          <a:ext cx="5943600" cy="5433907"/>
        </p:xfrm>
        <a:graphic>
          <a:graphicData uri="http://schemas.openxmlformats.org/drawingml/2006/table">
            <a:tbl>
              <a:tblPr firstRow="1" bandRow="1">
                <a:tableStyleId>{5940675A-B579-460E-94D1-54222C63F5DA}</a:tableStyleId>
              </a:tblPr>
              <a:tblGrid>
                <a:gridCol w="1485900"/>
                <a:gridCol w="1485900"/>
                <a:gridCol w="1485900"/>
                <a:gridCol w="1485900"/>
              </a:tblGrid>
              <a:tr h="629920">
                <a:tc>
                  <a:txBody>
                    <a:bodyPr/>
                    <a:lstStyle/>
                    <a:p>
                      <a:r>
                        <a:rPr lang="en-US" b="1" dirty="0" smtClean="0"/>
                        <a:t>Latency</a:t>
                      </a:r>
                      <a:endParaRPr lang="en-US" b="1" dirty="0"/>
                    </a:p>
                  </a:txBody>
                  <a:tcPr/>
                </a:tc>
                <a:tc>
                  <a:txBody>
                    <a:bodyPr/>
                    <a:lstStyle/>
                    <a:p>
                      <a:r>
                        <a:rPr lang="en-US" b="1" dirty="0" smtClean="0"/>
                        <a:t>Throughput</a:t>
                      </a:r>
                      <a:endParaRPr lang="en-US" b="1" dirty="0"/>
                    </a:p>
                  </a:txBody>
                  <a:tcPr/>
                </a:tc>
                <a:tc>
                  <a:txBody>
                    <a:bodyPr/>
                    <a:lstStyle/>
                    <a:p>
                      <a:r>
                        <a:rPr lang="en-US" b="1" dirty="0" smtClean="0"/>
                        <a:t>Resource Utilization</a:t>
                      </a:r>
                      <a:endParaRPr lang="en-US" b="1" dirty="0"/>
                    </a:p>
                  </a:txBody>
                  <a:tcPr/>
                </a:tc>
                <a:tc>
                  <a:txBody>
                    <a:bodyPr/>
                    <a:lstStyle/>
                    <a:p>
                      <a:r>
                        <a:rPr lang="en-US" b="1" dirty="0" smtClean="0"/>
                        <a:t>Desired</a:t>
                      </a:r>
                    </a:p>
                    <a:p>
                      <a:r>
                        <a:rPr lang="en-US" b="1" dirty="0" smtClean="0"/>
                        <a:t>Behavior</a:t>
                      </a:r>
                      <a:endParaRPr lang="en-US" b="1" dirty="0"/>
                    </a:p>
                  </a:txBody>
                  <a:tcPr/>
                </a:tc>
              </a:tr>
              <a:tr h="917787">
                <a:tc>
                  <a:txBody>
                    <a:bodyPr/>
                    <a:lstStyle/>
                    <a:p>
                      <a:r>
                        <a:rPr lang="en-US" b="1" dirty="0" smtClean="0">
                          <a:solidFill>
                            <a:srgbClr val="FF0000"/>
                          </a:solidFill>
                        </a:rPr>
                        <a:t>Very low </a:t>
                      </a:r>
                    </a:p>
                    <a:p>
                      <a:r>
                        <a:rPr lang="en-US" b="1" dirty="0" smtClean="0">
                          <a:solidFill>
                            <a:srgbClr val="FF0000"/>
                          </a:solidFill>
                        </a:rPr>
                        <a:t>&lt; 5 </a:t>
                      </a:r>
                      <a:r>
                        <a:rPr lang="en-US" b="1" dirty="0" err="1" smtClean="0">
                          <a:solidFill>
                            <a:srgbClr val="FF0000"/>
                          </a:solidFill>
                        </a:rPr>
                        <a:t>msec</a:t>
                      </a:r>
                      <a:endParaRPr lang="en-US" b="1" dirty="0">
                        <a:solidFill>
                          <a:srgbClr val="FF0000"/>
                        </a:solidFill>
                      </a:endParaRPr>
                    </a:p>
                  </a:txBody>
                  <a:tcPr anchor="ctr"/>
                </a:tc>
                <a:tc>
                  <a:txBody>
                    <a:bodyPr/>
                    <a:lstStyle/>
                    <a:p>
                      <a:r>
                        <a:rPr lang="en-US" dirty="0" smtClean="0"/>
                        <a:t>Very High</a:t>
                      </a:r>
                      <a:endParaRPr lang="en-US" dirty="0"/>
                    </a:p>
                  </a:txBody>
                  <a:tcPr anchor="ctr"/>
                </a:tc>
                <a:tc>
                  <a:txBody>
                    <a:bodyPr/>
                    <a:lstStyle/>
                    <a:p>
                      <a:r>
                        <a:rPr lang="en-US" dirty="0" smtClean="0"/>
                        <a:t>Medium</a:t>
                      </a:r>
                      <a:endParaRPr lang="en-US" dirty="0"/>
                    </a:p>
                  </a:txBody>
                  <a:tcPr anchor="ctr"/>
                </a:tc>
                <a:tc>
                  <a:txBody>
                    <a:bodyPr/>
                    <a:lstStyle/>
                    <a:p>
                      <a:r>
                        <a:rPr lang="en-US" dirty="0" smtClean="0"/>
                        <a:t>Consistent Latency</a:t>
                      </a:r>
                      <a:endParaRPr lang="en-US" dirty="0"/>
                    </a:p>
                  </a:txBody>
                  <a:tcPr anchor="ctr"/>
                </a:tc>
              </a:tr>
              <a:tr h="977053">
                <a:tc>
                  <a:txBody>
                    <a:bodyPr/>
                    <a:lstStyle/>
                    <a:p>
                      <a:r>
                        <a:rPr lang="en-US" b="1" dirty="0" smtClean="0">
                          <a:solidFill>
                            <a:srgbClr val="FF6600"/>
                          </a:solidFill>
                        </a:rPr>
                        <a:t>Low </a:t>
                      </a:r>
                    </a:p>
                    <a:p>
                      <a:r>
                        <a:rPr lang="en-US" b="1" dirty="0" smtClean="0">
                          <a:solidFill>
                            <a:srgbClr val="FF6600"/>
                          </a:solidFill>
                        </a:rPr>
                        <a:t>&lt;500 </a:t>
                      </a:r>
                      <a:r>
                        <a:rPr lang="en-US" b="1" dirty="0" err="1" smtClean="0">
                          <a:solidFill>
                            <a:srgbClr val="FF6600"/>
                          </a:solidFill>
                        </a:rPr>
                        <a:t>msec</a:t>
                      </a:r>
                      <a:endParaRPr lang="en-US" b="1" dirty="0">
                        <a:solidFill>
                          <a:srgbClr val="FF6600"/>
                        </a:solidFill>
                      </a:endParaRPr>
                    </a:p>
                  </a:txBody>
                  <a:tcPr anchor="ctr"/>
                </a:tc>
                <a:tc>
                  <a:txBody>
                    <a:bodyPr/>
                    <a:lstStyle/>
                    <a:p>
                      <a:r>
                        <a:rPr lang="en-US" dirty="0" smtClean="0"/>
                        <a:t>Medium</a:t>
                      </a:r>
                      <a:endParaRPr lang="en-US" dirty="0"/>
                    </a:p>
                  </a:txBody>
                  <a:tcPr anchor="ctr"/>
                </a:tc>
                <a:tc>
                  <a:txBody>
                    <a:bodyPr/>
                    <a:lstStyle/>
                    <a:p>
                      <a:r>
                        <a:rPr lang="en-US" dirty="0" smtClean="0"/>
                        <a:t>Low-Medium</a:t>
                      </a:r>
                      <a:endParaRPr lang="en-US" dirty="0"/>
                    </a:p>
                  </a:txBody>
                  <a:tcPr anchor="ct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dirty="0" smtClean="0"/>
                        <a:t>Consistent Latency</a:t>
                      </a:r>
                    </a:p>
                  </a:txBody>
                  <a:tcPr anchor="ctr"/>
                </a:tc>
              </a:tr>
              <a:tr h="990600">
                <a:tc>
                  <a:txBody>
                    <a:bodyPr/>
                    <a:lstStyle/>
                    <a:p>
                      <a:r>
                        <a:rPr lang="en-US" b="1" dirty="0" smtClean="0">
                          <a:solidFill>
                            <a:srgbClr val="FF6600"/>
                          </a:solidFill>
                        </a:rPr>
                        <a:t>Low </a:t>
                      </a:r>
                    </a:p>
                    <a:p>
                      <a:r>
                        <a:rPr lang="en-US" b="1" dirty="0" smtClean="0">
                          <a:solidFill>
                            <a:srgbClr val="FF6600"/>
                          </a:solidFill>
                        </a:rPr>
                        <a:t>&lt;500 </a:t>
                      </a:r>
                      <a:r>
                        <a:rPr lang="en-US" b="1" dirty="0" err="1" smtClean="0">
                          <a:solidFill>
                            <a:srgbClr val="FF6600"/>
                          </a:solidFill>
                        </a:rPr>
                        <a:t>msec</a:t>
                      </a:r>
                      <a:endParaRPr lang="en-US" b="1" dirty="0">
                        <a:solidFill>
                          <a:srgbClr val="FF6600"/>
                        </a:solidFill>
                      </a:endParaRPr>
                    </a:p>
                  </a:txBody>
                  <a:tcPr anchor="ctr"/>
                </a:tc>
                <a:tc>
                  <a:txBody>
                    <a:bodyPr/>
                    <a:lstStyle/>
                    <a:p>
                      <a:r>
                        <a:rPr lang="en-US" dirty="0" smtClean="0"/>
                        <a:t>Medium</a:t>
                      </a:r>
                      <a:endParaRPr lang="en-US" dirty="0"/>
                    </a:p>
                  </a:txBody>
                  <a:tcPr anchor="ctr"/>
                </a:tc>
                <a:tc>
                  <a:txBody>
                    <a:bodyPr/>
                    <a:lstStyle/>
                    <a:p>
                      <a:r>
                        <a:rPr lang="en-US" dirty="0" smtClean="0"/>
                        <a:t>Low</a:t>
                      </a:r>
                      <a:r>
                        <a:rPr lang="en-US" baseline="0" dirty="0" smtClean="0"/>
                        <a:t> – High</a:t>
                      </a:r>
                      <a:endParaRPr lang="en-US" dirty="0"/>
                    </a:p>
                  </a:txBody>
                  <a:tcPr anchor="ctr"/>
                </a:tc>
                <a:tc>
                  <a:txBody>
                    <a:bodyPr/>
                    <a:lstStyle/>
                    <a:p>
                      <a:r>
                        <a:rPr lang="en-US" dirty="0" smtClean="0"/>
                        <a:t>Fairly Consisten</a:t>
                      </a:r>
                      <a:r>
                        <a:rPr lang="en-US" baseline="0" dirty="0" smtClean="0"/>
                        <a:t>t Latency</a:t>
                      </a:r>
                      <a:endParaRPr lang="en-US" dirty="0"/>
                    </a:p>
                  </a:txBody>
                  <a:tcPr anchor="ctr"/>
                </a:tc>
              </a:tr>
              <a:tr h="990600">
                <a:tc>
                  <a:txBody>
                    <a:bodyPr/>
                    <a:lstStyle/>
                    <a:p>
                      <a:r>
                        <a:rPr lang="en-US" b="1" dirty="0" smtClean="0">
                          <a:solidFill>
                            <a:srgbClr val="669900"/>
                          </a:solidFill>
                        </a:rPr>
                        <a:t>High</a:t>
                      </a:r>
                      <a:r>
                        <a:rPr lang="en-US" b="1" baseline="0" dirty="0" smtClean="0">
                          <a:solidFill>
                            <a:srgbClr val="669900"/>
                          </a:solidFill>
                        </a:rPr>
                        <a:t> </a:t>
                      </a:r>
                    </a:p>
                    <a:p>
                      <a:r>
                        <a:rPr lang="en-US" b="1" baseline="0" dirty="0" smtClean="0">
                          <a:solidFill>
                            <a:srgbClr val="669900"/>
                          </a:solidFill>
                        </a:rPr>
                        <a:t>&gt; 1 min</a:t>
                      </a:r>
                      <a:endParaRPr lang="en-US" b="1" dirty="0">
                        <a:solidFill>
                          <a:srgbClr val="669900"/>
                        </a:solidFill>
                      </a:endParaRPr>
                    </a:p>
                  </a:txBody>
                  <a:tcPr anchor="ctr"/>
                </a:tc>
                <a:tc>
                  <a:txBody>
                    <a:bodyPr/>
                    <a:lstStyle/>
                    <a:p>
                      <a:r>
                        <a:rPr lang="en-US" dirty="0" smtClean="0"/>
                        <a:t>High</a:t>
                      </a:r>
                      <a:endParaRPr lang="en-US" dirty="0"/>
                    </a:p>
                  </a:txBody>
                  <a:tcPr anchor="ctr"/>
                </a:tc>
                <a:tc>
                  <a:txBody>
                    <a:bodyPr/>
                    <a:lstStyle/>
                    <a:p>
                      <a:r>
                        <a:rPr lang="en-US" dirty="0" smtClean="0"/>
                        <a:t>High-Very</a:t>
                      </a:r>
                      <a:r>
                        <a:rPr lang="en-US" baseline="0" dirty="0" smtClean="0"/>
                        <a:t> High</a:t>
                      </a:r>
                      <a:endParaRPr lang="en-US" dirty="0"/>
                    </a:p>
                  </a:txBody>
                  <a:tcPr anchor="ctr"/>
                </a:tc>
                <a:tc>
                  <a:txBody>
                    <a:bodyPr/>
                    <a:lstStyle/>
                    <a:p>
                      <a:r>
                        <a:rPr lang="en-US" dirty="0" smtClean="0"/>
                        <a:t>High Throughput</a:t>
                      </a:r>
                      <a:endParaRPr lang="en-US" dirty="0"/>
                    </a:p>
                  </a:txBody>
                  <a:tcPr anchor="ctr"/>
                </a:tc>
              </a:tr>
              <a:tr h="917787">
                <a:tc>
                  <a:txBody>
                    <a:bodyPr/>
                    <a:lstStyle/>
                    <a:p>
                      <a:r>
                        <a:rPr lang="en-US" b="1" dirty="0" smtClean="0">
                          <a:solidFill>
                            <a:srgbClr val="FF0000"/>
                          </a:solidFill>
                        </a:rPr>
                        <a:t>Very Low </a:t>
                      </a:r>
                    </a:p>
                    <a:p>
                      <a:r>
                        <a:rPr lang="en-US" b="1" dirty="0" smtClean="0">
                          <a:solidFill>
                            <a:srgbClr val="FF0000"/>
                          </a:solidFill>
                        </a:rPr>
                        <a:t>&lt; 5</a:t>
                      </a:r>
                      <a:r>
                        <a:rPr lang="en-US" b="1" baseline="0" dirty="0" smtClean="0">
                          <a:solidFill>
                            <a:srgbClr val="FF0000"/>
                          </a:solidFill>
                        </a:rPr>
                        <a:t> </a:t>
                      </a:r>
                      <a:r>
                        <a:rPr lang="en-US" b="1" baseline="0" dirty="0" err="1" smtClean="0">
                          <a:solidFill>
                            <a:srgbClr val="FF0000"/>
                          </a:solidFill>
                        </a:rPr>
                        <a:t>msec</a:t>
                      </a:r>
                      <a:endParaRPr lang="en-US" b="1" dirty="0">
                        <a:solidFill>
                          <a:srgbClr val="FF0000"/>
                        </a:solidFill>
                      </a:endParaRPr>
                    </a:p>
                  </a:txBody>
                  <a:tcPr anchor="ctr"/>
                </a:tc>
                <a:tc>
                  <a:txBody>
                    <a:bodyPr/>
                    <a:lstStyle/>
                    <a:p>
                      <a:r>
                        <a:rPr lang="en-US" dirty="0" smtClean="0"/>
                        <a:t>Very</a:t>
                      </a:r>
                      <a:r>
                        <a:rPr lang="en-US" baseline="0" dirty="0" smtClean="0"/>
                        <a:t> High</a:t>
                      </a:r>
                      <a:endParaRPr lang="en-US" dirty="0"/>
                    </a:p>
                  </a:txBody>
                  <a:tcPr anchor="ctr"/>
                </a:tc>
                <a:tc>
                  <a:txBody>
                    <a:bodyPr/>
                    <a:lstStyle/>
                    <a:p>
                      <a:r>
                        <a:rPr lang="en-US" dirty="0" smtClean="0"/>
                        <a:t>Low-Medium</a:t>
                      </a:r>
                      <a:endParaRPr lang="en-US" dirty="0"/>
                    </a:p>
                  </a:txBody>
                  <a:tcPr anchor="ct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dirty="0" smtClean="0"/>
                        <a:t>Consistent Latency</a:t>
                      </a:r>
                    </a:p>
                  </a:txBody>
                  <a:tcPr anchor="ctr"/>
                </a:tc>
              </a:tr>
            </a:tbl>
          </a:graphicData>
        </a:graphic>
      </p:graphicFrame>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b="1634"/>
          <a:stretch/>
        </p:blipFill>
        <p:spPr bwMode="auto">
          <a:xfrm>
            <a:off x="731837" y="1863965"/>
            <a:ext cx="1320601" cy="4877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731837" y="2812123"/>
            <a:ext cx="11431587" cy="2971139"/>
            <a:chOff x="731837" y="2812123"/>
            <a:chExt cx="11431588" cy="2971139"/>
          </a:xfrm>
        </p:grpSpPr>
        <p:cxnSp>
          <p:nvCxnSpPr>
            <p:cNvPr id="30" name="Straight Connector 29"/>
            <p:cNvCxnSpPr/>
            <p:nvPr/>
          </p:nvCxnSpPr>
          <p:spPr>
            <a:xfrm>
              <a:off x="731837" y="2812123"/>
              <a:ext cx="11431588" cy="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31837" y="3802062"/>
              <a:ext cx="11431588" cy="0"/>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747077" y="4792662"/>
              <a:ext cx="11416348" cy="66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47077" y="5775837"/>
              <a:ext cx="11416348" cy="7425"/>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7291162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9113838" y="1287462"/>
            <a:ext cx="3200400" cy="33055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4000" b="1" dirty="0" smtClean="0">
                <a:solidFill>
                  <a:srgbClr val="012654"/>
                </a:solidFill>
                <a:latin typeface="Segoe UI Light"/>
              </a:rPr>
              <a:t>&lt; 10K Users</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More Workloads</a:t>
            </a:r>
            <a:endParaRPr lang="en-US" sz="2400" dirty="0">
              <a:solidFill>
                <a:srgbClr val="012654"/>
              </a:solidFill>
            </a:endParaRP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More Resources</a:t>
            </a:r>
          </a:p>
          <a:p>
            <a:pPr>
              <a:lnSpc>
                <a:spcPct val="90000"/>
              </a:lnSpc>
              <a:spcAft>
                <a:spcPts val="600"/>
              </a:spcAft>
            </a:pPr>
            <a:endParaRPr lang="en-US" sz="2400" dirty="0">
              <a:solidFill>
                <a:srgbClr val="012654"/>
              </a:solidFill>
            </a:endParaRPr>
          </a:p>
          <a:p>
            <a:pPr>
              <a:lnSpc>
                <a:spcPct val="90000"/>
              </a:lnSpc>
              <a:spcAft>
                <a:spcPts val="600"/>
              </a:spcAft>
            </a:pPr>
            <a:r>
              <a:rPr lang="en-US" sz="2400" dirty="0" smtClean="0">
                <a:solidFill>
                  <a:srgbClr val="012654"/>
                </a:solidFill>
              </a:rPr>
              <a:t>&lt; </a:t>
            </a:r>
            <a:r>
              <a:rPr lang="en-US" sz="2400" dirty="0">
                <a:solidFill>
                  <a:srgbClr val="012654"/>
                </a:solidFill>
              </a:rPr>
              <a:t>1</a:t>
            </a:r>
            <a:r>
              <a:rPr lang="en-US" sz="2400" dirty="0" smtClean="0">
                <a:solidFill>
                  <a:srgbClr val="012654"/>
                </a:solidFill>
              </a:rPr>
              <a:t>0M Items</a:t>
            </a:r>
          </a:p>
        </p:txBody>
      </p:sp>
      <p:sp>
        <p:nvSpPr>
          <p:cNvPr id="60" name="TextBox 59"/>
          <p:cNvSpPr txBox="1"/>
          <p:nvPr/>
        </p:nvSpPr>
        <p:spPr>
          <a:xfrm>
            <a:off x="9113838" y="1287462"/>
            <a:ext cx="3200399" cy="281923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4000" b="1" dirty="0" smtClean="0">
                <a:solidFill>
                  <a:srgbClr val="012654"/>
                </a:solidFill>
                <a:latin typeface="Segoe UI Light"/>
              </a:rPr>
              <a:t>&lt;100 Users</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Evaluation</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Very Light And </a:t>
            </a:r>
            <a:r>
              <a:rPr lang="en-US" sz="2400" dirty="0">
                <a:solidFill>
                  <a:srgbClr val="012654"/>
                </a:solidFill>
              </a:rPr>
              <a:t>S</a:t>
            </a:r>
            <a:r>
              <a:rPr lang="en-US" sz="2400" dirty="0" smtClean="0">
                <a:solidFill>
                  <a:srgbClr val="012654"/>
                </a:solidFill>
              </a:rPr>
              <a:t>imple </a:t>
            </a:r>
            <a:r>
              <a:rPr lang="en-US" sz="2400" dirty="0">
                <a:solidFill>
                  <a:srgbClr val="012654"/>
                </a:solidFill>
              </a:rPr>
              <a:t>W</a:t>
            </a:r>
            <a:r>
              <a:rPr lang="en-US" sz="2400" dirty="0" smtClean="0">
                <a:solidFill>
                  <a:srgbClr val="012654"/>
                </a:solidFill>
              </a:rPr>
              <a:t>orkload </a:t>
            </a:r>
          </a:p>
        </p:txBody>
      </p:sp>
      <p:grpSp>
        <p:nvGrpSpPr>
          <p:cNvPr id="61" name="Group 60"/>
          <p:cNvGrpSpPr/>
          <p:nvPr/>
        </p:nvGrpSpPr>
        <p:grpSpPr>
          <a:xfrm>
            <a:off x="4084635" y="2125663"/>
            <a:ext cx="3007570" cy="4275599"/>
            <a:chOff x="4737849" y="7888223"/>
            <a:chExt cx="2935396" cy="4028357"/>
          </a:xfrm>
        </p:grpSpPr>
        <p:pic>
          <p:nvPicPr>
            <p:cNvPr id="62" name="Picture 61"/>
            <p:cNvPicPr>
              <a:picLocks noChangeAspect="1"/>
            </p:cNvPicPr>
            <p:nvPr/>
          </p:nvPicPr>
          <p:blipFill>
            <a:blip r:embed="rId4"/>
            <a:stretch>
              <a:fillRect/>
            </a:stretch>
          </p:blipFill>
          <p:spPr>
            <a:xfrm>
              <a:off x="4737849" y="7888223"/>
              <a:ext cx="2757986" cy="4028357"/>
            </a:xfrm>
            <a:prstGeom prst="rect">
              <a:avLst/>
            </a:prstGeom>
          </p:spPr>
        </p:pic>
        <p:sp>
          <p:nvSpPr>
            <p:cNvPr id="63" name="Freeform 187"/>
            <p:cNvSpPr>
              <a:spLocks/>
            </p:cNvSpPr>
            <p:nvPr/>
          </p:nvSpPr>
          <p:spPr bwMode="auto">
            <a:xfrm>
              <a:off x="6745876" y="10113825"/>
              <a:ext cx="927369" cy="1155612"/>
            </a:xfrm>
            <a:custGeom>
              <a:avLst/>
              <a:gdLst>
                <a:gd name="T0" fmla="*/ 366 w 366"/>
                <a:gd name="T1" fmla="*/ 87 h 511"/>
                <a:gd name="T2" fmla="*/ 183 w 366"/>
                <a:gd name="T3" fmla="*/ 0 h 511"/>
                <a:gd name="T4" fmla="*/ 0 w 366"/>
                <a:gd name="T5" fmla="*/ 87 h 511"/>
                <a:gd name="T6" fmla="*/ 0 w 366"/>
                <a:gd name="T7" fmla="*/ 87 h 511"/>
                <a:gd name="T8" fmla="*/ 0 w 366"/>
                <a:gd name="T9" fmla="*/ 425 h 511"/>
                <a:gd name="T10" fmla="*/ 189 w 366"/>
                <a:gd name="T11" fmla="*/ 509 h 511"/>
                <a:gd name="T12" fmla="*/ 366 w 366"/>
                <a:gd name="T13" fmla="*/ 426 h 511"/>
                <a:gd name="T14" fmla="*/ 366 w 366"/>
                <a:gd name="T15" fmla="*/ 87 h 5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511">
                  <a:moveTo>
                    <a:pt x="366" y="87"/>
                  </a:moveTo>
                  <a:cubicBezTo>
                    <a:pt x="366" y="39"/>
                    <a:pt x="284" y="0"/>
                    <a:pt x="183" y="0"/>
                  </a:cubicBezTo>
                  <a:cubicBezTo>
                    <a:pt x="82" y="0"/>
                    <a:pt x="0" y="39"/>
                    <a:pt x="0" y="87"/>
                  </a:cubicBezTo>
                  <a:cubicBezTo>
                    <a:pt x="0" y="87"/>
                    <a:pt x="0" y="87"/>
                    <a:pt x="0" y="87"/>
                  </a:cubicBezTo>
                  <a:lnTo>
                    <a:pt x="0" y="425"/>
                  </a:lnTo>
                  <a:cubicBezTo>
                    <a:pt x="3" y="473"/>
                    <a:pt x="88" y="511"/>
                    <a:pt x="189" y="509"/>
                  </a:cubicBezTo>
                  <a:cubicBezTo>
                    <a:pt x="284" y="508"/>
                    <a:pt x="361" y="472"/>
                    <a:pt x="366" y="426"/>
                  </a:cubicBezTo>
                  <a:lnTo>
                    <a:pt x="366" y="87"/>
                  </a:lnTo>
                </a:path>
              </a:pathLst>
            </a:custGeom>
            <a:gradFill flip="none" rotWithShape="1">
              <a:gsLst>
                <a:gs pos="0">
                  <a:schemeClr val="tx2">
                    <a:lumMod val="25000"/>
                    <a:lumOff val="75000"/>
                    <a:shade val="30000"/>
                    <a:satMod val="115000"/>
                    <a:alpha val="30000"/>
                  </a:schemeClr>
                </a:gs>
                <a:gs pos="65000">
                  <a:schemeClr val="tx2">
                    <a:lumMod val="25000"/>
                    <a:lumOff val="75000"/>
                    <a:shade val="67500"/>
                    <a:satMod val="115000"/>
                  </a:schemeClr>
                </a:gs>
                <a:gs pos="100000">
                  <a:schemeClr val="tx2">
                    <a:lumMod val="25000"/>
                    <a:lumOff val="75000"/>
                    <a:shade val="100000"/>
                    <a:satMod val="115000"/>
                  </a:schemeClr>
                </a:gs>
              </a:gsLst>
              <a:lin ang="2700000" scaled="1"/>
              <a:tileRect/>
            </a:gradFill>
            <a:ln w="8"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65" name="TextBox 64"/>
          <p:cNvSpPr txBox="1"/>
          <p:nvPr/>
        </p:nvSpPr>
        <p:spPr>
          <a:xfrm>
            <a:off x="9113838" y="1287462"/>
            <a:ext cx="3486409" cy="330552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4000" b="1" dirty="0">
                <a:solidFill>
                  <a:srgbClr val="012654"/>
                </a:solidFill>
                <a:latin typeface="Segoe UI Light"/>
              </a:rPr>
              <a:t>&lt; </a:t>
            </a:r>
            <a:r>
              <a:rPr lang="en-US" sz="4000" b="1" dirty="0" smtClean="0">
                <a:solidFill>
                  <a:srgbClr val="012654"/>
                </a:solidFill>
                <a:latin typeface="Segoe UI Light"/>
              </a:rPr>
              <a:t>1,000 Users</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Simple Workload</a:t>
            </a:r>
            <a:endParaRPr lang="en-US" sz="2400" dirty="0">
              <a:solidFill>
                <a:srgbClr val="012654"/>
              </a:solidFill>
            </a:endParaRP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Small Content</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Fault Tolerance</a:t>
            </a:r>
          </a:p>
        </p:txBody>
      </p:sp>
      <p:sp>
        <p:nvSpPr>
          <p:cNvPr id="26" name="TextBox 25"/>
          <p:cNvSpPr txBox="1"/>
          <p:nvPr/>
        </p:nvSpPr>
        <p:spPr>
          <a:xfrm>
            <a:off x="9113837" y="1287462"/>
            <a:ext cx="3429001" cy="505369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2400" b="1" dirty="0" smtClean="0">
                <a:solidFill>
                  <a:srgbClr val="012654"/>
                </a:solidFill>
              </a:rPr>
              <a:t>More &amp; More Users </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More Workloads</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More Usage</a:t>
            </a:r>
            <a:endParaRPr lang="en-US" sz="2400" dirty="0">
              <a:solidFill>
                <a:srgbClr val="012654"/>
              </a:solidFill>
            </a:endParaRPr>
          </a:p>
          <a:p>
            <a:pPr>
              <a:lnSpc>
                <a:spcPct val="90000"/>
              </a:lnSpc>
              <a:spcAft>
                <a:spcPts val="600"/>
              </a:spcAft>
            </a:pPr>
            <a:endParaRPr lang="en-US" sz="2400" dirty="0">
              <a:solidFill>
                <a:srgbClr val="012654"/>
              </a:solidFill>
            </a:endParaRPr>
          </a:p>
          <a:p>
            <a:pPr>
              <a:lnSpc>
                <a:spcPct val="90000"/>
              </a:lnSpc>
              <a:spcAft>
                <a:spcPts val="600"/>
              </a:spcAft>
            </a:pPr>
            <a:r>
              <a:rPr lang="en-US" sz="2400" dirty="0" smtClean="0">
                <a:solidFill>
                  <a:srgbClr val="012654"/>
                </a:solidFill>
              </a:rPr>
              <a:t>Large Content </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Multiple Index Partitions</a:t>
            </a:r>
          </a:p>
          <a:p>
            <a:pPr>
              <a:lnSpc>
                <a:spcPct val="90000"/>
              </a:lnSpc>
              <a:spcAft>
                <a:spcPts val="600"/>
              </a:spcAft>
            </a:pPr>
            <a:endParaRPr lang="en-US" sz="2400" dirty="0" smtClean="0">
              <a:solidFill>
                <a:srgbClr val="012654"/>
              </a:solidFill>
            </a:endParaRPr>
          </a:p>
          <a:p>
            <a:pPr>
              <a:lnSpc>
                <a:spcPct val="90000"/>
              </a:lnSpc>
              <a:spcAft>
                <a:spcPts val="600"/>
              </a:spcAft>
            </a:pPr>
            <a:r>
              <a:rPr lang="en-US" sz="2400" dirty="0" smtClean="0">
                <a:solidFill>
                  <a:srgbClr val="012654"/>
                </a:solidFill>
              </a:rPr>
              <a:t>Advanced Routing</a:t>
            </a:r>
            <a:endParaRPr lang="en-US" sz="2400" dirty="0">
              <a:solidFill>
                <a:srgbClr val="012654"/>
              </a:solidFill>
            </a:endParaRPr>
          </a:p>
        </p:txBody>
      </p:sp>
      <p:sp>
        <p:nvSpPr>
          <p:cNvPr id="2" name="Title 1"/>
          <p:cNvSpPr>
            <a:spLocks noGrp="1"/>
          </p:cNvSpPr>
          <p:nvPr>
            <p:ph type="title"/>
          </p:nvPr>
        </p:nvSpPr>
        <p:spPr>
          <a:prstGeom prst="rect">
            <a:avLst/>
          </a:prstGeom>
        </p:spPr>
        <p:txBody>
          <a:bodyPr>
            <a:normAutofit fontScale="90000"/>
          </a:bodyPr>
          <a:lstStyle/>
          <a:p>
            <a:r>
              <a:rPr lang="en-US" dirty="0" smtClean="0"/>
              <a:t>Evolution </a:t>
            </a:r>
            <a:r>
              <a:rPr lang="en-US" dirty="0"/>
              <a:t>o</a:t>
            </a:r>
            <a:r>
              <a:rPr lang="en-US" dirty="0" smtClean="0"/>
              <a:t>f </a:t>
            </a:r>
            <a:r>
              <a:rPr lang="en-US" dirty="0"/>
              <a:t>t</a:t>
            </a:r>
            <a:r>
              <a:rPr lang="en-US" dirty="0" smtClean="0"/>
              <a:t>opology</a:t>
            </a:r>
            <a:endParaRPr lang="en-US" dirty="0"/>
          </a:p>
        </p:txBody>
      </p:sp>
      <p:cxnSp>
        <p:nvCxnSpPr>
          <p:cNvPr id="19" name="Straight Connector 18"/>
          <p:cNvCxnSpPr/>
          <p:nvPr/>
        </p:nvCxnSpPr>
        <p:spPr>
          <a:xfrm>
            <a:off x="274639" y="1211262"/>
            <a:ext cx="11889564" cy="158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72274" y="2581275"/>
            <a:ext cx="11889564" cy="158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72274" y="4410076"/>
            <a:ext cx="11889564" cy="158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2274" y="5781676"/>
            <a:ext cx="11889564" cy="158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2237" y="1218062"/>
            <a:ext cx="3405831" cy="10372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2400" dirty="0" smtClean="0">
                <a:solidFill>
                  <a:srgbClr val="012654"/>
                </a:solidFill>
              </a:rPr>
              <a:t>Routing &amp;</a:t>
            </a:r>
          </a:p>
          <a:p>
            <a:pPr>
              <a:lnSpc>
                <a:spcPct val="90000"/>
              </a:lnSpc>
              <a:spcAft>
                <a:spcPts val="600"/>
              </a:spcAft>
            </a:pPr>
            <a:r>
              <a:rPr lang="en-US" sz="2400" dirty="0" smtClean="0">
                <a:solidFill>
                  <a:srgbClr val="012654"/>
                </a:solidFill>
              </a:rPr>
              <a:t>Caching</a:t>
            </a:r>
          </a:p>
        </p:txBody>
      </p:sp>
      <p:sp>
        <p:nvSpPr>
          <p:cNvPr id="45" name="TextBox 44"/>
          <p:cNvSpPr txBox="1"/>
          <p:nvPr/>
        </p:nvSpPr>
        <p:spPr>
          <a:xfrm>
            <a:off x="122237" y="2582862"/>
            <a:ext cx="3405831" cy="6278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2400" dirty="0" smtClean="0">
                <a:solidFill>
                  <a:srgbClr val="012654"/>
                </a:solidFill>
              </a:rPr>
              <a:t>Front-End</a:t>
            </a:r>
          </a:p>
        </p:txBody>
      </p:sp>
      <p:sp>
        <p:nvSpPr>
          <p:cNvPr id="46" name="TextBox 45"/>
          <p:cNvSpPr txBox="1"/>
          <p:nvPr/>
        </p:nvSpPr>
        <p:spPr>
          <a:xfrm>
            <a:off x="122237" y="4387092"/>
            <a:ext cx="3405831" cy="103720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2400" dirty="0" smtClean="0">
                <a:solidFill>
                  <a:srgbClr val="012654"/>
                </a:solidFill>
              </a:rPr>
              <a:t>Batch </a:t>
            </a:r>
          </a:p>
          <a:p>
            <a:pPr>
              <a:lnSpc>
                <a:spcPct val="90000"/>
              </a:lnSpc>
              <a:spcAft>
                <a:spcPts val="600"/>
              </a:spcAft>
            </a:pPr>
            <a:r>
              <a:rPr lang="en-US" sz="2400" dirty="0" smtClean="0">
                <a:solidFill>
                  <a:srgbClr val="012654"/>
                </a:solidFill>
              </a:rPr>
              <a:t>Processing</a:t>
            </a:r>
          </a:p>
        </p:txBody>
      </p:sp>
      <p:sp>
        <p:nvSpPr>
          <p:cNvPr id="47" name="TextBox 46"/>
          <p:cNvSpPr txBox="1"/>
          <p:nvPr/>
        </p:nvSpPr>
        <p:spPr>
          <a:xfrm>
            <a:off x="122237" y="5876767"/>
            <a:ext cx="3405831" cy="62786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82880" tIns="146304" rIns="182880" bIns="146304" rtlCol="0">
            <a:spAutoFit/>
          </a:bodyPr>
          <a:lstStyle/>
          <a:p>
            <a:pPr>
              <a:lnSpc>
                <a:spcPct val="90000"/>
              </a:lnSpc>
              <a:spcAft>
                <a:spcPts val="600"/>
              </a:spcAft>
            </a:pPr>
            <a:r>
              <a:rPr lang="en-US" sz="2400" dirty="0" smtClean="0">
                <a:solidFill>
                  <a:srgbClr val="012654"/>
                </a:solidFill>
              </a:rPr>
              <a:t>Database</a:t>
            </a:r>
          </a:p>
        </p:txBody>
      </p:sp>
      <p:grpSp>
        <p:nvGrpSpPr>
          <p:cNvPr id="77" name="Group 76"/>
          <p:cNvGrpSpPr/>
          <p:nvPr/>
        </p:nvGrpSpPr>
        <p:grpSpPr>
          <a:xfrm>
            <a:off x="1874836" y="952182"/>
            <a:ext cx="6934201" cy="5870704"/>
            <a:chOff x="2027237" y="952182"/>
            <a:chExt cx="6934201" cy="5870704"/>
          </a:xfrm>
        </p:grpSpPr>
        <p:sp>
          <p:nvSpPr>
            <p:cNvPr id="37" name="Up Arrow 36"/>
            <p:cNvSpPr/>
            <p:nvPr/>
          </p:nvSpPr>
          <p:spPr bwMode="auto">
            <a:xfrm>
              <a:off x="2027237" y="1464928"/>
              <a:ext cx="640080" cy="5357958"/>
            </a:xfrm>
            <a:prstGeom prst="upArrow">
              <a:avLst/>
            </a:prstGeom>
            <a:gradFill flip="none" rotWithShape="1">
              <a:gsLst>
                <a:gs pos="0">
                  <a:srgbClr val="0072C6">
                    <a:shade val="30000"/>
                    <a:satMod val="115000"/>
                  </a:srgbClr>
                </a:gs>
                <a:gs pos="50000">
                  <a:srgbClr val="0072C6">
                    <a:shade val="67500"/>
                    <a:satMod val="115000"/>
                  </a:srgbClr>
                </a:gs>
                <a:gs pos="100000">
                  <a:srgbClr val="0072C6">
                    <a:shade val="100000"/>
                    <a:satMod val="115000"/>
                  </a:srgbClr>
                </a:gs>
              </a:gsLst>
              <a:path path="circle">
                <a:fillToRect r="100000" b="100000"/>
              </a:path>
              <a:tileRect l="-100000" t="-100000"/>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400" spc="-71" dirty="0">
                  <a:gradFill>
                    <a:gsLst>
                      <a:gs pos="0">
                        <a:srgbClr val="FFFFFF"/>
                      </a:gs>
                      <a:gs pos="100000">
                        <a:srgbClr val="FFFFFF"/>
                      </a:gs>
                    </a:gsLst>
                    <a:lin ang="5400000" scaled="0"/>
                  </a:gradFill>
                  <a:ea typeface="Segoe UI" pitchFamily="34" charset="0"/>
                  <a:cs typeface="Segoe UI" pitchFamily="34" charset="0"/>
                </a:rPr>
                <a:t>Scale Up  Independently</a:t>
              </a:r>
            </a:p>
          </p:txBody>
        </p:sp>
        <p:sp>
          <p:nvSpPr>
            <p:cNvPr id="38" name="Up Arrow 37"/>
            <p:cNvSpPr/>
            <p:nvPr/>
          </p:nvSpPr>
          <p:spPr bwMode="auto">
            <a:xfrm rot="5400000">
              <a:off x="5669598" y="-1699578"/>
              <a:ext cx="640080" cy="5943600"/>
            </a:xfrm>
            <a:prstGeom prst="upArrow">
              <a:avLst/>
            </a:prstGeom>
            <a:gradFill flip="none" rotWithShape="1">
              <a:gsLst>
                <a:gs pos="0">
                  <a:srgbClr val="0072C6">
                    <a:shade val="30000"/>
                    <a:satMod val="115000"/>
                  </a:srgbClr>
                </a:gs>
                <a:gs pos="50000">
                  <a:srgbClr val="0072C6">
                    <a:shade val="67500"/>
                    <a:satMod val="115000"/>
                  </a:srgbClr>
                </a:gs>
                <a:gs pos="100000">
                  <a:srgbClr val="0072C6">
                    <a:shade val="100000"/>
                    <a:satMod val="115000"/>
                  </a:srgbClr>
                </a:gs>
              </a:gsLst>
              <a:path path="circle">
                <a:fillToRect r="100000" b="100000"/>
              </a:path>
              <a:tileRect l="-100000" t="-100000"/>
            </a:gra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55448" tIns="128016" rIns="155448" bIns="128016" numCol="1" spcCol="0" rtlCol="0" fromWordArt="0" anchor="ctr" anchorCtr="0" forceAA="0" compatLnSpc="1">
              <a:prstTxWarp prst="textNoShape">
                <a:avLst/>
              </a:prstTxWarp>
              <a:noAutofit/>
            </a:bodyPr>
            <a:lstStyle/>
            <a:p>
              <a:pPr algn="ctr" defTabSz="932472" fontAlgn="base">
                <a:lnSpc>
                  <a:spcPct val="90000"/>
                </a:lnSpc>
                <a:spcBef>
                  <a:spcPct val="0"/>
                </a:spcBef>
                <a:spcAft>
                  <a:spcPts val="300"/>
                </a:spcAft>
              </a:pPr>
              <a:r>
                <a:rPr lang="en-US" sz="2400" spc="-71" dirty="0">
                  <a:gradFill>
                    <a:gsLst>
                      <a:gs pos="0">
                        <a:srgbClr val="FFFFFF"/>
                      </a:gs>
                      <a:gs pos="100000">
                        <a:srgbClr val="FFFFFF"/>
                      </a:gs>
                    </a:gsLst>
                    <a:lin ang="5400000" scaled="0"/>
                  </a:gradFill>
                  <a:ea typeface="Segoe UI" pitchFamily="34" charset="0"/>
                  <a:cs typeface="Segoe UI" pitchFamily="34" charset="0"/>
                </a:rPr>
                <a:t>Scale Out Independently</a:t>
              </a:r>
            </a:p>
          </p:txBody>
        </p:sp>
      </p:grpSp>
      <p:grpSp>
        <p:nvGrpSpPr>
          <p:cNvPr id="118" name="Group 117"/>
          <p:cNvGrpSpPr/>
          <p:nvPr/>
        </p:nvGrpSpPr>
        <p:grpSpPr>
          <a:xfrm>
            <a:off x="2580593" y="5882303"/>
            <a:ext cx="2070518" cy="1050000"/>
            <a:chOff x="2732994" y="5821165"/>
            <a:chExt cx="2070518" cy="1050000"/>
          </a:xfrm>
        </p:grpSpPr>
        <p:pic>
          <p:nvPicPr>
            <p:cNvPr id="119" name="Picture 118"/>
            <p:cNvPicPr>
              <a:picLocks noChangeAspect="1"/>
            </p:cNvPicPr>
            <p:nvPr/>
          </p:nvPicPr>
          <p:blipFill>
            <a:blip r:embed="rId5"/>
            <a:stretch>
              <a:fillRect/>
            </a:stretch>
          </p:blipFill>
          <p:spPr>
            <a:xfrm>
              <a:off x="2732994" y="5821165"/>
              <a:ext cx="718875" cy="1050000"/>
            </a:xfrm>
            <a:prstGeom prst="rect">
              <a:avLst/>
            </a:prstGeom>
            <a:ln>
              <a:noFill/>
              <a:prstDash val="dash"/>
            </a:ln>
          </p:spPr>
        </p:pic>
        <p:pic>
          <p:nvPicPr>
            <p:cNvPr id="120" name="Picture 119"/>
            <p:cNvPicPr>
              <a:picLocks noChangeAspect="1"/>
            </p:cNvPicPr>
            <p:nvPr/>
          </p:nvPicPr>
          <p:blipFill>
            <a:blip r:embed="rId5"/>
            <a:stretch>
              <a:fillRect/>
            </a:stretch>
          </p:blipFill>
          <p:spPr>
            <a:xfrm>
              <a:off x="4084637" y="5821165"/>
              <a:ext cx="718875" cy="1050000"/>
            </a:xfrm>
            <a:prstGeom prst="rect">
              <a:avLst/>
            </a:prstGeom>
            <a:ln>
              <a:noFill/>
              <a:prstDash val="dash"/>
            </a:ln>
          </p:spPr>
        </p:pic>
        <p:sp>
          <p:nvSpPr>
            <p:cNvPr id="121" name="TextBox 120"/>
            <p:cNvSpPr txBox="1"/>
            <p:nvPr/>
          </p:nvSpPr>
          <p:spPr>
            <a:xfrm>
              <a:off x="3246437" y="6122460"/>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grpSp>
        <p:nvGrpSpPr>
          <p:cNvPr id="122" name="Group 121"/>
          <p:cNvGrpSpPr/>
          <p:nvPr/>
        </p:nvGrpSpPr>
        <p:grpSpPr>
          <a:xfrm>
            <a:off x="2603488" y="3025000"/>
            <a:ext cx="2024805" cy="1016672"/>
            <a:chOff x="2755889" y="2963862"/>
            <a:chExt cx="2024805" cy="1016672"/>
          </a:xfrm>
        </p:grpSpPr>
        <p:grpSp>
          <p:nvGrpSpPr>
            <p:cNvPr id="123" name="Group 122"/>
            <p:cNvGrpSpPr/>
            <p:nvPr/>
          </p:nvGrpSpPr>
          <p:grpSpPr>
            <a:xfrm>
              <a:off x="2755889" y="2963862"/>
              <a:ext cx="2024805" cy="1016672"/>
              <a:chOff x="5939686" y="2729863"/>
              <a:chExt cx="2024805" cy="1016672"/>
            </a:xfrm>
          </p:grpSpPr>
          <p:pic>
            <p:nvPicPr>
              <p:cNvPr id="125" name="Picture 124"/>
              <p:cNvPicPr>
                <a:picLocks noChangeAspect="1"/>
              </p:cNvPicPr>
              <p:nvPr/>
            </p:nvPicPr>
            <p:blipFill>
              <a:blip r:embed="rId4"/>
              <a:stretch>
                <a:fillRect/>
              </a:stretch>
            </p:blipFill>
            <p:spPr>
              <a:xfrm>
                <a:off x="5939686" y="2729863"/>
                <a:ext cx="696057" cy="1016672"/>
              </a:xfrm>
              <a:prstGeom prst="rect">
                <a:avLst/>
              </a:prstGeom>
              <a:ln>
                <a:noFill/>
                <a:prstDash val="dash"/>
              </a:ln>
            </p:spPr>
          </p:pic>
          <p:pic>
            <p:nvPicPr>
              <p:cNvPr id="126" name="Picture 125"/>
              <p:cNvPicPr>
                <a:picLocks noChangeAspect="1"/>
              </p:cNvPicPr>
              <p:nvPr/>
            </p:nvPicPr>
            <p:blipFill>
              <a:blip r:embed="rId4"/>
              <a:stretch>
                <a:fillRect/>
              </a:stretch>
            </p:blipFill>
            <p:spPr>
              <a:xfrm>
                <a:off x="7268434" y="2729863"/>
                <a:ext cx="696057" cy="1016672"/>
              </a:xfrm>
              <a:prstGeom prst="rect">
                <a:avLst/>
              </a:prstGeom>
              <a:ln>
                <a:noFill/>
                <a:prstDash val="dash"/>
              </a:ln>
            </p:spPr>
          </p:pic>
        </p:grpSp>
        <p:sp>
          <p:nvSpPr>
            <p:cNvPr id="124" name="TextBox 123"/>
            <p:cNvSpPr txBox="1"/>
            <p:nvPr/>
          </p:nvSpPr>
          <p:spPr>
            <a:xfrm>
              <a:off x="3246437" y="3150660"/>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grpSp>
        <p:nvGrpSpPr>
          <p:cNvPr id="127" name="Group 126"/>
          <p:cNvGrpSpPr/>
          <p:nvPr/>
        </p:nvGrpSpPr>
        <p:grpSpPr>
          <a:xfrm>
            <a:off x="2560636" y="4580862"/>
            <a:ext cx="2107426" cy="1016672"/>
            <a:chOff x="2713037" y="4580862"/>
            <a:chExt cx="2107426" cy="1016672"/>
          </a:xfrm>
        </p:grpSpPr>
        <p:grpSp>
          <p:nvGrpSpPr>
            <p:cNvPr id="128" name="Group 127"/>
            <p:cNvGrpSpPr/>
            <p:nvPr/>
          </p:nvGrpSpPr>
          <p:grpSpPr>
            <a:xfrm>
              <a:off x="2713037" y="4580862"/>
              <a:ext cx="2107426" cy="1016672"/>
              <a:chOff x="4210233" y="4526651"/>
              <a:chExt cx="2107426" cy="1016672"/>
            </a:xfrm>
          </p:grpSpPr>
          <p:pic>
            <p:nvPicPr>
              <p:cNvPr id="130" name="Picture 129"/>
              <p:cNvPicPr>
                <a:picLocks noChangeAspect="1"/>
              </p:cNvPicPr>
              <p:nvPr/>
            </p:nvPicPr>
            <p:blipFill>
              <a:blip r:embed="rId6"/>
              <a:stretch>
                <a:fillRect/>
              </a:stretch>
            </p:blipFill>
            <p:spPr>
              <a:xfrm>
                <a:off x="4210233" y="4526651"/>
                <a:ext cx="715664" cy="1016672"/>
              </a:xfrm>
              <a:prstGeom prst="rect">
                <a:avLst/>
              </a:prstGeom>
              <a:ln>
                <a:noFill/>
                <a:prstDash val="dash"/>
              </a:ln>
            </p:spPr>
          </p:pic>
          <p:pic>
            <p:nvPicPr>
              <p:cNvPr id="131" name="Picture 130"/>
              <p:cNvPicPr>
                <a:picLocks noChangeAspect="1"/>
              </p:cNvPicPr>
              <p:nvPr/>
            </p:nvPicPr>
            <p:blipFill>
              <a:blip r:embed="rId6"/>
              <a:stretch>
                <a:fillRect/>
              </a:stretch>
            </p:blipFill>
            <p:spPr>
              <a:xfrm>
                <a:off x="5601995" y="4526651"/>
                <a:ext cx="715664" cy="1016672"/>
              </a:xfrm>
              <a:prstGeom prst="rect">
                <a:avLst/>
              </a:prstGeom>
              <a:ln>
                <a:noFill/>
                <a:prstDash val="dash"/>
              </a:ln>
            </p:spPr>
          </p:pic>
        </p:grpSp>
        <p:sp>
          <p:nvSpPr>
            <p:cNvPr id="129" name="TextBox 128"/>
            <p:cNvSpPr txBox="1"/>
            <p:nvPr/>
          </p:nvSpPr>
          <p:spPr>
            <a:xfrm>
              <a:off x="3282183" y="4811998"/>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grpSp>
        <p:nvGrpSpPr>
          <p:cNvPr id="132" name="Group 15"/>
          <p:cNvGrpSpPr/>
          <p:nvPr/>
        </p:nvGrpSpPr>
        <p:grpSpPr>
          <a:xfrm>
            <a:off x="4846636" y="2542110"/>
            <a:ext cx="2173294" cy="4384152"/>
            <a:chOff x="5645143" y="2480972"/>
            <a:chExt cx="2173294" cy="4384152"/>
          </a:xfrm>
        </p:grpSpPr>
        <p:grpSp>
          <p:nvGrpSpPr>
            <p:cNvPr id="133" name="Group 16"/>
            <p:cNvGrpSpPr/>
            <p:nvPr/>
          </p:nvGrpSpPr>
          <p:grpSpPr>
            <a:xfrm>
              <a:off x="5645143" y="4519724"/>
              <a:ext cx="2173294" cy="1334189"/>
              <a:chOff x="5645143" y="4519724"/>
              <a:chExt cx="2173294" cy="1334189"/>
            </a:xfrm>
          </p:grpSpPr>
          <p:grpSp>
            <p:nvGrpSpPr>
              <p:cNvPr id="145" name="Group 33"/>
              <p:cNvGrpSpPr/>
              <p:nvPr/>
            </p:nvGrpSpPr>
            <p:grpSpPr>
              <a:xfrm>
                <a:off x="5645143" y="4519724"/>
                <a:ext cx="2173294" cy="1334189"/>
                <a:chOff x="6523037" y="4564062"/>
                <a:chExt cx="2173294" cy="1334189"/>
              </a:xfrm>
            </p:grpSpPr>
            <p:sp>
              <p:nvSpPr>
                <p:cNvPr id="147" name="TextBox 35"/>
                <p:cNvSpPr txBox="1"/>
                <p:nvPr/>
              </p:nvSpPr>
              <p:spPr>
                <a:xfrm>
                  <a:off x="6523037" y="5381186"/>
                  <a:ext cx="2097094" cy="517065"/>
                </a:xfrm>
                <a:prstGeom prst="rect">
                  <a:avLst/>
                </a:prstGeom>
                <a:noFill/>
                <a:ln>
                  <a:noFill/>
                </a:ln>
              </p:spPr>
              <p:txBody>
                <a:bodyPr wrap="square" lIns="182880" tIns="146304" rIns="182880" bIns="146304" rtlCol="0">
                  <a:spAutoFit/>
                </a:bodyPr>
                <a:lstStyle/>
                <a:p>
                  <a:pPr algn="ctr">
                    <a:lnSpc>
                      <a:spcPct val="90000"/>
                    </a:lnSpc>
                    <a:spcAft>
                      <a:spcPts val="600"/>
                    </a:spcAft>
                  </a:pPr>
                  <a:r>
                    <a:rPr lang="en-US" sz="1600" b="1" dirty="0" smtClean="0">
                      <a:solidFill>
                        <a:srgbClr val="012654"/>
                      </a:solidFill>
                    </a:rPr>
                    <a:t>Crawl</a:t>
                  </a:r>
                </a:p>
              </p:txBody>
            </p:sp>
            <p:grpSp>
              <p:nvGrpSpPr>
                <p:cNvPr id="148" name="Group 38"/>
                <p:cNvGrpSpPr/>
                <p:nvPr/>
              </p:nvGrpSpPr>
              <p:grpSpPr>
                <a:xfrm>
                  <a:off x="6615709" y="4564062"/>
                  <a:ext cx="2080622" cy="1016672"/>
                  <a:chOff x="4313237" y="4564062"/>
                  <a:chExt cx="2080622" cy="1016672"/>
                </a:xfrm>
              </p:grpSpPr>
              <p:pic>
                <p:nvPicPr>
                  <p:cNvPr id="149" name="Picture 39"/>
                  <p:cNvPicPr>
                    <a:picLocks noChangeAspect="1"/>
                  </p:cNvPicPr>
                  <p:nvPr/>
                </p:nvPicPr>
                <p:blipFill>
                  <a:blip r:embed="rId6"/>
                  <a:stretch>
                    <a:fillRect/>
                  </a:stretch>
                </p:blipFill>
                <p:spPr>
                  <a:xfrm>
                    <a:off x="4313237" y="4564062"/>
                    <a:ext cx="715664" cy="1016672"/>
                  </a:xfrm>
                  <a:prstGeom prst="rect">
                    <a:avLst/>
                  </a:prstGeom>
                  <a:ln>
                    <a:noFill/>
                    <a:prstDash val="dash"/>
                  </a:ln>
                </p:spPr>
              </p:pic>
              <p:pic>
                <p:nvPicPr>
                  <p:cNvPr id="150" name="Picture 40"/>
                  <p:cNvPicPr>
                    <a:picLocks noChangeAspect="1"/>
                  </p:cNvPicPr>
                  <p:nvPr/>
                </p:nvPicPr>
                <p:blipFill>
                  <a:blip r:embed="rId6"/>
                  <a:stretch>
                    <a:fillRect/>
                  </a:stretch>
                </p:blipFill>
                <p:spPr>
                  <a:xfrm>
                    <a:off x="5678195" y="4564062"/>
                    <a:ext cx="715664" cy="1016672"/>
                  </a:xfrm>
                  <a:prstGeom prst="rect">
                    <a:avLst/>
                  </a:prstGeom>
                  <a:ln>
                    <a:noFill/>
                    <a:prstDash val="dash"/>
                  </a:ln>
                </p:spPr>
              </p:pic>
            </p:grpSp>
          </p:grpSp>
          <p:sp>
            <p:nvSpPr>
              <p:cNvPr id="146" name="TextBox 34"/>
              <p:cNvSpPr txBox="1"/>
              <p:nvPr/>
            </p:nvSpPr>
            <p:spPr>
              <a:xfrm>
                <a:off x="6218237" y="4750860"/>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grpSp>
          <p:nvGrpSpPr>
            <p:cNvPr id="134" name="Group 17"/>
            <p:cNvGrpSpPr/>
            <p:nvPr/>
          </p:nvGrpSpPr>
          <p:grpSpPr>
            <a:xfrm>
              <a:off x="5764468" y="5815124"/>
              <a:ext cx="2053969" cy="1050000"/>
              <a:chOff x="5764468" y="5815124"/>
              <a:chExt cx="2053969" cy="1050000"/>
            </a:xfrm>
          </p:grpSpPr>
          <p:pic>
            <p:nvPicPr>
              <p:cNvPr id="142" name="Picture 30"/>
              <p:cNvPicPr>
                <a:picLocks noChangeAspect="1"/>
              </p:cNvPicPr>
              <p:nvPr/>
            </p:nvPicPr>
            <p:blipFill>
              <a:blip r:embed="rId5"/>
              <a:stretch>
                <a:fillRect/>
              </a:stretch>
            </p:blipFill>
            <p:spPr>
              <a:xfrm>
                <a:off x="5764468" y="5815124"/>
                <a:ext cx="718875" cy="1050000"/>
              </a:xfrm>
              <a:prstGeom prst="rect">
                <a:avLst/>
              </a:prstGeom>
              <a:ln>
                <a:noFill/>
                <a:prstDash val="dash"/>
              </a:ln>
            </p:spPr>
          </p:pic>
          <p:pic>
            <p:nvPicPr>
              <p:cNvPr id="143" name="Picture 31"/>
              <p:cNvPicPr>
                <a:picLocks noChangeAspect="1"/>
              </p:cNvPicPr>
              <p:nvPr/>
            </p:nvPicPr>
            <p:blipFill>
              <a:blip r:embed="rId5"/>
              <a:stretch>
                <a:fillRect/>
              </a:stretch>
            </p:blipFill>
            <p:spPr>
              <a:xfrm>
                <a:off x="7099562" y="5815124"/>
                <a:ext cx="718875" cy="1050000"/>
              </a:xfrm>
              <a:prstGeom prst="rect">
                <a:avLst/>
              </a:prstGeom>
              <a:ln>
                <a:noFill/>
                <a:prstDash val="dash"/>
              </a:ln>
            </p:spPr>
          </p:pic>
          <p:sp>
            <p:nvSpPr>
              <p:cNvPr id="144" name="TextBox 32"/>
              <p:cNvSpPr txBox="1"/>
              <p:nvPr/>
            </p:nvSpPr>
            <p:spPr>
              <a:xfrm>
                <a:off x="6252962" y="6046260"/>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grpSp>
          <p:nvGrpSpPr>
            <p:cNvPr id="135" name="Group 22"/>
            <p:cNvGrpSpPr/>
            <p:nvPr/>
          </p:nvGrpSpPr>
          <p:grpSpPr>
            <a:xfrm>
              <a:off x="5684837" y="2965792"/>
              <a:ext cx="2097094" cy="1325332"/>
              <a:chOff x="5684837" y="2965792"/>
              <a:chExt cx="2097094" cy="1325332"/>
            </a:xfrm>
          </p:grpSpPr>
          <p:grpSp>
            <p:nvGrpSpPr>
              <p:cNvPr id="137" name="Group 24"/>
              <p:cNvGrpSpPr/>
              <p:nvPr/>
            </p:nvGrpSpPr>
            <p:grpSpPr>
              <a:xfrm>
                <a:off x="5684837" y="2965792"/>
                <a:ext cx="2097094" cy="1325332"/>
                <a:chOff x="5890215" y="2729863"/>
                <a:chExt cx="2097094" cy="1325332"/>
              </a:xfrm>
            </p:grpSpPr>
            <p:pic>
              <p:nvPicPr>
                <p:cNvPr id="139" name="Picture 27"/>
                <p:cNvPicPr>
                  <a:picLocks noChangeAspect="1"/>
                </p:cNvPicPr>
                <p:nvPr/>
              </p:nvPicPr>
              <p:blipFill>
                <a:blip r:embed="rId4"/>
                <a:stretch>
                  <a:fillRect/>
                </a:stretch>
              </p:blipFill>
              <p:spPr>
                <a:xfrm>
                  <a:off x="5939686" y="2729863"/>
                  <a:ext cx="696057" cy="1016672"/>
                </a:xfrm>
                <a:prstGeom prst="rect">
                  <a:avLst/>
                </a:prstGeom>
                <a:ln>
                  <a:noFill/>
                  <a:prstDash val="dash"/>
                </a:ln>
              </p:spPr>
            </p:pic>
            <p:pic>
              <p:nvPicPr>
                <p:cNvPr id="140" name="Picture 28"/>
                <p:cNvPicPr>
                  <a:picLocks noChangeAspect="1"/>
                </p:cNvPicPr>
                <p:nvPr/>
              </p:nvPicPr>
              <p:blipFill>
                <a:blip r:embed="rId4"/>
                <a:stretch>
                  <a:fillRect/>
                </a:stretch>
              </p:blipFill>
              <p:spPr>
                <a:xfrm>
                  <a:off x="7274780" y="2729863"/>
                  <a:ext cx="696057" cy="1016672"/>
                </a:xfrm>
                <a:prstGeom prst="rect">
                  <a:avLst/>
                </a:prstGeom>
                <a:ln>
                  <a:noFill/>
                  <a:prstDash val="dash"/>
                </a:ln>
              </p:spPr>
            </p:pic>
            <p:sp>
              <p:nvSpPr>
                <p:cNvPr id="141" name="TextBox 29"/>
                <p:cNvSpPr txBox="1"/>
                <p:nvPr/>
              </p:nvSpPr>
              <p:spPr>
                <a:xfrm>
                  <a:off x="5890215" y="3538130"/>
                  <a:ext cx="2097094" cy="517065"/>
                </a:xfrm>
                <a:prstGeom prst="rect">
                  <a:avLst/>
                </a:prstGeom>
                <a:noFill/>
                <a:ln>
                  <a:noFill/>
                </a:ln>
              </p:spPr>
              <p:txBody>
                <a:bodyPr wrap="square" lIns="182880" tIns="146304" rIns="182880" bIns="146304" rtlCol="0">
                  <a:spAutoFit/>
                </a:bodyPr>
                <a:lstStyle/>
                <a:p>
                  <a:pPr algn="ctr">
                    <a:lnSpc>
                      <a:spcPct val="90000"/>
                    </a:lnSpc>
                    <a:spcAft>
                      <a:spcPts val="600"/>
                    </a:spcAft>
                  </a:pPr>
                  <a:r>
                    <a:rPr lang="en-US" sz="1600" b="1" dirty="0" smtClean="0">
                      <a:solidFill>
                        <a:srgbClr val="012654"/>
                      </a:solidFill>
                    </a:rPr>
                    <a:t>Query</a:t>
                  </a:r>
                </a:p>
              </p:txBody>
            </p:sp>
          </p:grpSp>
          <p:sp>
            <p:nvSpPr>
              <p:cNvPr id="138" name="TextBox 26"/>
              <p:cNvSpPr txBox="1"/>
              <p:nvPr/>
            </p:nvSpPr>
            <p:spPr>
              <a:xfrm>
                <a:off x="6218237" y="3166388"/>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sp>
          <p:nvSpPr>
            <p:cNvPr id="136" name="TextBox 23"/>
            <p:cNvSpPr txBox="1"/>
            <p:nvPr/>
          </p:nvSpPr>
          <p:spPr>
            <a:xfrm>
              <a:off x="5684837" y="2480972"/>
              <a:ext cx="2097094" cy="517065"/>
            </a:xfrm>
            <a:prstGeom prst="rect">
              <a:avLst/>
            </a:prstGeom>
            <a:noFill/>
            <a:ln>
              <a:noFill/>
            </a:ln>
          </p:spPr>
          <p:txBody>
            <a:bodyPr wrap="square" lIns="182880" tIns="146304" rIns="182880" bIns="146304" rtlCol="0">
              <a:spAutoFit/>
            </a:bodyPr>
            <a:lstStyle/>
            <a:p>
              <a:pPr algn="ctr">
                <a:lnSpc>
                  <a:spcPct val="90000"/>
                </a:lnSpc>
                <a:spcAft>
                  <a:spcPts val="600"/>
                </a:spcAft>
              </a:pPr>
              <a:r>
                <a:rPr lang="en-US" sz="1600" b="1" dirty="0" smtClean="0">
                  <a:solidFill>
                    <a:srgbClr val="012654"/>
                  </a:solidFill>
                </a:rPr>
                <a:t>Search</a:t>
              </a:r>
            </a:p>
          </p:txBody>
        </p:sp>
      </p:grpSp>
      <p:sp>
        <p:nvSpPr>
          <p:cNvPr id="151" name="Rectangle 150"/>
          <p:cNvSpPr/>
          <p:nvPr/>
        </p:nvSpPr>
        <p:spPr bwMode="auto">
          <a:xfrm>
            <a:off x="2484436" y="4387092"/>
            <a:ext cx="2286000" cy="1495211"/>
          </a:xfrm>
          <a:prstGeom prst="rect">
            <a:avLst/>
          </a:prstGeom>
          <a:noFill/>
          <a:ln w="38100">
            <a:solidFill>
              <a:srgbClr val="4668E6"/>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2" name="Rectangle 151"/>
          <p:cNvSpPr/>
          <p:nvPr/>
        </p:nvSpPr>
        <p:spPr bwMode="auto">
          <a:xfrm rot="16200000">
            <a:off x="3738188" y="3650559"/>
            <a:ext cx="4390193" cy="2173294"/>
          </a:xfrm>
          <a:prstGeom prst="rect">
            <a:avLst/>
          </a:prstGeom>
          <a:noFill/>
          <a:ln w="38100">
            <a:solidFill>
              <a:srgbClr val="4668E6"/>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3" name="Group 2"/>
          <p:cNvGrpSpPr/>
          <p:nvPr/>
        </p:nvGrpSpPr>
        <p:grpSpPr>
          <a:xfrm>
            <a:off x="7132636" y="2542110"/>
            <a:ext cx="2097094" cy="1515272"/>
            <a:chOff x="8133015" y="2480972"/>
            <a:chExt cx="2097094" cy="1515272"/>
          </a:xfrm>
        </p:grpSpPr>
        <p:grpSp>
          <p:nvGrpSpPr>
            <p:cNvPr id="154" name="Group 3"/>
            <p:cNvGrpSpPr/>
            <p:nvPr/>
          </p:nvGrpSpPr>
          <p:grpSpPr>
            <a:xfrm>
              <a:off x="8133015" y="2979572"/>
              <a:ext cx="2031151" cy="1016672"/>
              <a:chOff x="5939686" y="2729863"/>
              <a:chExt cx="2031151" cy="1016672"/>
            </a:xfrm>
          </p:grpSpPr>
          <p:pic>
            <p:nvPicPr>
              <p:cNvPr id="157" name="Picture 6"/>
              <p:cNvPicPr>
                <a:picLocks noChangeAspect="1"/>
              </p:cNvPicPr>
              <p:nvPr/>
            </p:nvPicPr>
            <p:blipFill>
              <a:blip r:embed="rId4">
                <a:grayscl/>
              </a:blip>
              <a:stretch>
                <a:fillRect/>
              </a:stretch>
            </p:blipFill>
            <p:spPr>
              <a:xfrm>
                <a:off x="5939686" y="2729863"/>
                <a:ext cx="696057" cy="1016672"/>
              </a:xfrm>
              <a:prstGeom prst="rect">
                <a:avLst/>
              </a:prstGeom>
              <a:ln>
                <a:noFill/>
                <a:prstDash val="dash"/>
              </a:ln>
            </p:spPr>
          </p:pic>
          <p:pic>
            <p:nvPicPr>
              <p:cNvPr id="158" name="Picture 7"/>
              <p:cNvPicPr>
                <a:picLocks noChangeAspect="1"/>
              </p:cNvPicPr>
              <p:nvPr/>
            </p:nvPicPr>
            <p:blipFill>
              <a:blip r:embed="rId4">
                <a:grayscl/>
              </a:blip>
              <a:stretch>
                <a:fillRect/>
              </a:stretch>
            </p:blipFill>
            <p:spPr>
              <a:xfrm>
                <a:off x="7274780" y="2729863"/>
                <a:ext cx="696057" cy="1016672"/>
              </a:xfrm>
              <a:prstGeom prst="rect">
                <a:avLst/>
              </a:prstGeom>
              <a:ln>
                <a:noFill/>
                <a:prstDash val="dash"/>
              </a:ln>
            </p:spPr>
          </p:pic>
        </p:grpSp>
        <p:sp>
          <p:nvSpPr>
            <p:cNvPr id="155" name="TextBox 4"/>
            <p:cNvSpPr txBox="1"/>
            <p:nvPr/>
          </p:nvSpPr>
          <p:spPr>
            <a:xfrm>
              <a:off x="8616944" y="3180168"/>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sp>
          <p:nvSpPr>
            <p:cNvPr id="156" name="TextBox 5"/>
            <p:cNvSpPr txBox="1"/>
            <p:nvPr/>
          </p:nvSpPr>
          <p:spPr>
            <a:xfrm>
              <a:off x="8133015" y="2480972"/>
              <a:ext cx="2097094" cy="517065"/>
            </a:xfrm>
            <a:prstGeom prst="rect">
              <a:avLst/>
            </a:prstGeom>
            <a:noFill/>
            <a:ln>
              <a:noFill/>
            </a:ln>
          </p:spPr>
          <p:txBody>
            <a:bodyPr wrap="square" lIns="182880" tIns="146304" rIns="182880" bIns="146304" rtlCol="0">
              <a:spAutoFit/>
            </a:bodyPr>
            <a:lstStyle/>
            <a:p>
              <a:pPr algn="ctr">
                <a:lnSpc>
                  <a:spcPct val="90000"/>
                </a:lnSpc>
                <a:spcAft>
                  <a:spcPts val="600"/>
                </a:spcAft>
              </a:pPr>
              <a:r>
                <a:rPr lang="en-US" sz="1600" b="1" dirty="0" smtClean="0">
                  <a:solidFill>
                    <a:srgbClr val="012654"/>
                  </a:solidFill>
                </a:rPr>
                <a:t>Specialized</a:t>
              </a:r>
            </a:p>
          </p:txBody>
        </p:sp>
      </p:grpSp>
      <p:grpSp>
        <p:nvGrpSpPr>
          <p:cNvPr id="159" name="Group 158"/>
          <p:cNvGrpSpPr/>
          <p:nvPr/>
        </p:nvGrpSpPr>
        <p:grpSpPr>
          <a:xfrm>
            <a:off x="2626306" y="1566190"/>
            <a:ext cx="2024805" cy="1016672"/>
            <a:chOff x="2755889" y="2963862"/>
            <a:chExt cx="2024805" cy="1016672"/>
          </a:xfrm>
        </p:grpSpPr>
        <p:grpSp>
          <p:nvGrpSpPr>
            <p:cNvPr id="160" name="Group 159"/>
            <p:cNvGrpSpPr/>
            <p:nvPr/>
          </p:nvGrpSpPr>
          <p:grpSpPr>
            <a:xfrm>
              <a:off x="2755889" y="2963862"/>
              <a:ext cx="2024805" cy="1016672"/>
              <a:chOff x="5939686" y="2729863"/>
              <a:chExt cx="2024805" cy="1016672"/>
            </a:xfrm>
          </p:grpSpPr>
          <p:pic>
            <p:nvPicPr>
              <p:cNvPr id="162" name="Picture 161"/>
              <p:cNvPicPr>
                <a:picLocks noChangeAspect="1"/>
              </p:cNvPicPr>
              <p:nvPr/>
            </p:nvPicPr>
            <p:blipFill>
              <a:blip r:embed="rId4"/>
              <a:stretch>
                <a:fillRect/>
              </a:stretch>
            </p:blipFill>
            <p:spPr>
              <a:xfrm>
                <a:off x="5939686" y="2729863"/>
                <a:ext cx="696057" cy="1016672"/>
              </a:xfrm>
              <a:prstGeom prst="rect">
                <a:avLst/>
              </a:prstGeom>
              <a:ln>
                <a:noFill/>
                <a:prstDash val="dash"/>
              </a:ln>
            </p:spPr>
          </p:pic>
          <p:pic>
            <p:nvPicPr>
              <p:cNvPr id="163" name="Picture 162"/>
              <p:cNvPicPr>
                <a:picLocks noChangeAspect="1"/>
              </p:cNvPicPr>
              <p:nvPr/>
            </p:nvPicPr>
            <p:blipFill>
              <a:blip r:embed="rId4"/>
              <a:stretch>
                <a:fillRect/>
              </a:stretch>
            </p:blipFill>
            <p:spPr>
              <a:xfrm>
                <a:off x="7268434" y="2729863"/>
                <a:ext cx="696057" cy="1016672"/>
              </a:xfrm>
              <a:prstGeom prst="rect">
                <a:avLst/>
              </a:prstGeom>
              <a:ln>
                <a:noFill/>
                <a:prstDash val="dash"/>
              </a:ln>
            </p:spPr>
          </p:pic>
        </p:grpSp>
        <p:sp>
          <p:nvSpPr>
            <p:cNvPr id="161" name="TextBox 160"/>
            <p:cNvSpPr txBox="1"/>
            <p:nvPr/>
          </p:nvSpPr>
          <p:spPr>
            <a:xfrm>
              <a:off x="3246437" y="3150660"/>
              <a:ext cx="1066800" cy="683264"/>
            </a:xfrm>
            <a:prstGeom prst="rect">
              <a:avLst/>
            </a:prstGeom>
            <a:noFill/>
          </p:spPr>
          <p:txBody>
            <a:bodyPr wrap="square" lIns="182880" tIns="146304" rIns="182880" bIns="146304" rtlCol="0">
              <a:spAutoFit/>
            </a:bodyPr>
            <a:lstStyle/>
            <a:p>
              <a:pPr algn="ctr">
                <a:lnSpc>
                  <a:spcPct val="90000"/>
                </a:lnSpc>
                <a:spcAft>
                  <a:spcPts val="600"/>
                </a:spcAft>
              </a:pPr>
              <a:r>
                <a:rPr lang="en-US" sz="2800" dirty="0" smtClean="0">
                  <a:gradFill>
                    <a:gsLst>
                      <a:gs pos="2917">
                        <a:srgbClr val="505050"/>
                      </a:gs>
                      <a:gs pos="30000">
                        <a:srgbClr val="505050"/>
                      </a:gs>
                    </a:gsLst>
                    <a:lin ang="5400000" scaled="0"/>
                  </a:gradFill>
                </a:rPr>
                <a:t>1..N</a:t>
              </a:r>
            </a:p>
          </p:txBody>
        </p:sp>
      </p:grpSp>
      <p:sp>
        <p:nvSpPr>
          <p:cNvPr id="164" name="Rectangle 163"/>
          <p:cNvSpPr/>
          <p:nvPr/>
        </p:nvSpPr>
        <p:spPr bwMode="auto">
          <a:xfrm>
            <a:off x="2484436" y="1566190"/>
            <a:ext cx="2286000" cy="1031461"/>
          </a:xfrm>
          <a:prstGeom prst="rect">
            <a:avLst/>
          </a:prstGeom>
          <a:noFill/>
          <a:ln w="38100">
            <a:solidFill>
              <a:srgbClr val="4668E6"/>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5" name="Rectangle 164"/>
          <p:cNvSpPr/>
          <p:nvPr/>
        </p:nvSpPr>
        <p:spPr bwMode="auto">
          <a:xfrm>
            <a:off x="6983424" y="2936435"/>
            <a:ext cx="2286000" cy="1233989"/>
          </a:xfrm>
          <a:prstGeom prst="rect">
            <a:avLst/>
          </a:prstGeom>
          <a:noFill/>
          <a:ln w="38100">
            <a:solidFill>
              <a:srgbClr val="4668E6"/>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9" name="Rectangle 68"/>
          <p:cNvSpPr/>
          <p:nvPr/>
        </p:nvSpPr>
        <p:spPr>
          <a:xfrm>
            <a:off x="8848121" y="343258"/>
            <a:ext cx="3276997" cy="738664"/>
          </a:xfrm>
          <a:prstGeom prst="rect">
            <a:avLst/>
          </a:prstGeom>
          <a:solidFill>
            <a:srgbClr val="C00000">
              <a:alpha val="20000"/>
            </a:srgbClr>
          </a:solidFill>
          <a:ln w="12700">
            <a:solidFill>
              <a:schemeClr val="tx1"/>
            </a:solidFill>
            <a:prstDash val="solid"/>
          </a:ln>
        </p:spPr>
        <p:txBody>
          <a:bodyPr wrap="square">
            <a:spAutoFit/>
          </a:bodyPr>
          <a:lstStyle/>
          <a:p>
            <a:r>
              <a:rPr lang="en-US" sz="1400" dirty="0" smtClean="0">
                <a:solidFill>
                  <a:srgbClr val="505050"/>
                </a:solidFill>
              </a:rPr>
              <a:t>Schematic Diagram…</a:t>
            </a:r>
          </a:p>
          <a:p>
            <a:r>
              <a:rPr lang="en-US" sz="1400" dirty="0" smtClean="0">
                <a:solidFill>
                  <a:srgbClr val="505050"/>
                </a:solidFill>
              </a:rPr>
              <a:t>Machines could be virtual or physical.</a:t>
            </a:r>
          </a:p>
          <a:p>
            <a:r>
              <a:rPr lang="en-US" sz="1400" dirty="0" smtClean="0">
                <a:solidFill>
                  <a:srgbClr val="505050"/>
                </a:solidFill>
              </a:rPr>
              <a:t>Topologies are rough estimates.</a:t>
            </a:r>
            <a:endParaRPr lang="en-US" sz="1400" dirty="0">
              <a:solidFill>
                <a:srgbClr val="505050"/>
              </a:solidFill>
            </a:endParaRPr>
          </a:p>
        </p:txBody>
      </p:sp>
    </p:spTree>
    <p:custDataLst>
      <p:tags r:id="rId1"/>
    </p:custDataLst>
    <p:extLst>
      <p:ext uri="{BB962C8B-B14F-4D97-AF65-F5344CB8AC3E}">
        <p14:creationId xmlns:p14="http://schemas.microsoft.com/office/powerpoint/2010/main" val="66395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hidden"/>
                                      </p:to>
                                    </p:set>
                                  </p:childTnLst>
                                </p:cTn>
                              </p:par>
                            </p:childTnLst>
                          </p:cTn>
                        </p:par>
                        <p:par>
                          <p:cTn id="9" fill="hold">
                            <p:stCondLst>
                              <p:cond delay="0"/>
                            </p:stCondLst>
                            <p:childTnLst>
                              <p:par>
                                <p:cTn id="10" presetID="10" presetClass="entr" presetSubtype="0" fill="hold" nodeType="after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par>
                                <p:cTn id="13" presetID="10" presetClass="entr" presetSubtype="0" fill="hold" nodeType="withEffect">
                                  <p:stCondLst>
                                    <p:cond delay="0"/>
                                  </p:stCondLst>
                                  <p:childTnLst>
                                    <p:set>
                                      <p:cBhvr>
                                        <p:cTn id="14" dur="1" fill="hold">
                                          <p:stCondLst>
                                            <p:cond delay="0"/>
                                          </p:stCondLst>
                                        </p:cTn>
                                        <p:tgtEl>
                                          <p:spTgt spid="118"/>
                                        </p:tgtEl>
                                        <p:attrNameLst>
                                          <p:attrName>style.visibility</p:attrName>
                                        </p:attrNameLst>
                                      </p:cBhvr>
                                      <p:to>
                                        <p:strVal val="visible"/>
                                      </p:to>
                                    </p:set>
                                    <p:animEffect transition="in" filter="fade">
                                      <p:cBhvr>
                                        <p:cTn id="15" dur="500"/>
                                        <p:tgtEl>
                                          <p:spTgt spid="1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500"/>
                                        <p:tgtEl>
                                          <p:spTgt spid="6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127"/>
                                        </p:tgtEl>
                                        <p:attrNameLst>
                                          <p:attrName>style.visibility</p:attrName>
                                        </p:attrNameLst>
                                      </p:cBhvr>
                                      <p:to>
                                        <p:strVal val="visible"/>
                                      </p:to>
                                    </p:set>
                                    <p:animEffect transition="in" filter="fade">
                                      <p:cBhvr>
                                        <p:cTn id="25" dur="500"/>
                                        <p:tgtEl>
                                          <p:spTgt spid="1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1"/>
                                        </p:tgtEl>
                                        <p:attrNameLst>
                                          <p:attrName>style.visibility</p:attrName>
                                        </p:attrNameLst>
                                      </p:cBhvr>
                                      <p:to>
                                        <p:strVal val="visible"/>
                                      </p:to>
                                    </p:set>
                                    <p:animEffect transition="in" filter="fade">
                                      <p:cBhvr>
                                        <p:cTn id="28" dur="500"/>
                                        <p:tgtEl>
                                          <p:spTgt spid="151"/>
                                        </p:tgtEl>
                                      </p:cBhvr>
                                    </p:animEffect>
                                  </p:childTnLst>
                                </p:cTn>
                              </p:par>
                              <p:par>
                                <p:cTn id="29" presetID="10" presetClass="entr" presetSubtype="0" fill="hold" nodeType="withEffect">
                                  <p:stCondLst>
                                    <p:cond delay="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500"/>
                                        <p:tgtEl>
                                          <p:spTgt spid="1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fade">
                                      <p:cBhvr>
                                        <p:cTn id="34" dur="500"/>
                                        <p:tgtEl>
                                          <p:spTgt spid="15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151"/>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152"/>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64"/>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65"/>
                                        </p:tgtEl>
                                        <p:attrNameLst>
                                          <p:attrName>style.visibility</p:attrName>
                                        </p:attrNameLst>
                                      </p:cBhvr>
                                      <p:to>
                                        <p:strVal val="visible"/>
                                      </p:to>
                                    </p:set>
                                    <p:animEffect transition="in" filter="fade">
                                      <p:cBhvr>
                                        <p:cTn id="48" dur="500"/>
                                        <p:tgtEl>
                                          <p:spTgt spid="165"/>
                                        </p:tgtEl>
                                      </p:cBhvr>
                                    </p:animEffect>
                                  </p:childTnLst>
                                </p:cTn>
                              </p:par>
                              <p:par>
                                <p:cTn id="49" presetID="10" presetClass="entr" presetSubtype="0" fill="hold" nodeType="withEffect">
                                  <p:stCondLst>
                                    <p:cond delay="0"/>
                                  </p:stCondLst>
                                  <p:childTnLst>
                                    <p:set>
                                      <p:cBhvr>
                                        <p:cTn id="50" dur="1" fill="hold">
                                          <p:stCondLst>
                                            <p:cond delay="0"/>
                                          </p:stCondLst>
                                        </p:cTn>
                                        <p:tgtEl>
                                          <p:spTgt spid="153"/>
                                        </p:tgtEl>
                                        <p:attrNameLst>
                                          <p:attrName>style.visibility</p:attrName>
                                        </p:attrNameLst>
                                      </p:cBhvr>
                                      <p:to>
                                        <p:strVal val="visible"/>
                                      </p:to>
                                    </p:set>
                                    <p:animEffect transition="in" filter="fade">
                                      <p:cBhvr>
                                        <p:cTn id="51" dur="500"/>
                                        <p:tgtEl>
                                          <p:spTgt spid="15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4"/>
                                        </p:tgtEl>
                                        <p:attrNameLst>
                                          <p:attrName>style.visibility</p:attrName>
                                        </p:attrNameLst>
                                      </p:cBhvr>
                                      <p:to>
                                        <p:strVal val="visible"/>
                                      </p:to>
                                    </p:set>
                                    <p:animEffect transition="in" filter="fade">
                                      <p:cBhvr>
                                        <p:cTn id="54" dur="500"/>
                                        <p:tgtEl>
                                          <p:spTgt spid="164"/>
                                        </p:tgtEl>
                                      </p:cBhvr>
                                    </p:animEffect>
                                  </p:childTnLst>
                                </p:cTn>
                              </p:par>
                              <p:par>
                                <p:cTn id="55" presetID="10" presetClass="entr" presetSubtype="0" fill="hold" nodeType="withEffect">
                                  <p:stCondLst>
                                    <p:cond delay="0"/>
                                  </p:stCondLst>
                                  <p:childTnLst>
                                    <p:set>
                                      <p:cBhvr>
                                        <p:cTn id="56" dur="1" fill="hold">
                                          <p:stCondLst>
                                            <p:cond delay="0"/>
                                          </p:stCondLst>
                                        </p:cTn>
                                        <p:tgtEl>
                                          <p:spTgt spid="159"/>
                                        </p:tgtEl>
                                        <p:attrNameLst>
                                          <p:attrName>style.visibility</p:attrName>
                                        </p:attrNameLst>
                                      </p:cBhvr>
                                      <p:to>
                                        <p:strVal val="visible"/>
                                      </p:to>
                                    </p:set>
                                    <p:animEffect transition="in" filter="fade">
                                      <p:cBhvr>
                                        <p:cTn id="57" dur="500"/>
                                        <p:tgtEl>
                                          <p:spTgt spid="15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4" grpId="1"/>
      <p:bldP spid="60" grpId="0"/>
      <p:bldP spid="65" grpId="0"/>
      <p:bldP spid="65" grpId="1"/>
      <p:bldP spid="26" grpId="0"/>
      <p:bldP spid="151" grpId="0" animBg="1"/>
      <p:bldP spid="151" grpId="1" animBg="1"/>
      <p:bldP spid="152" grpId="0" animBg="1"/>
      <p:bldP spid="152" grpId="1" animBg="1"/>
      <p:bldP spid="164" grpId="0" animBg="1"/>
      <p:bldP spid="1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path path="circle">
            <a:fillToRect r="100000" b="100000"/>
          </a:path>
        </a:gradFill>
        <a:effectLst/>
      </p:bgPr>
    </p:bg>
    <p:spTree>
      <p:nvGrpSpPr>
        <p:cNvPr id="1" name=""/>
        <p:cNvGrpSpPr/>
        <p:nvPr/>
      </p:nvGrpSpPr>
      <p:grpSpPr>
        <a:xfrm>
          <a:off x="0" y="0"/>
          <a:ext cx="0" cy="0"/>
          <a:chOff x="0" y="0"/>
          <a:chExt cx="0" cy="0"/>
        </a:xfrm>
      </p:grpSpPr>
      <p:pic>
        <p:nvPicPr>
          <p:cNvPr id="8" name="Picture 7"/>
          <p:cNvPicPr preferRelativeResize="0">
            <a:picLocks/>
          </p:cNvPicPr>
          <p:nvPr/>
        </p:nvPicPr>
        <p:blipFill>
          <a:blip r:embed="rId3"/>
          <a:stretch>
            <a:fillRect/>
          </a:stretch>
        </p:blipFill>
        <p:spPr>
          <a:xfrm>
            <a:off x="5837237" y="5239523"/>
            <a:ext cx="2313645" cy="1483686"/>
          </a:xfrm>
          <a:prstGeom prst="rect">
            <a:avLst/>
          </a:prstGeom>
          <a:ln>
            <a:noFill/>
          </a:ln>
          <a:effectLst>
            <a:outerShdw blurRad="292100" dist="139700" dir="2700000" algn="tl" rotWithShape="0">
              <a:srgbClr val="333333">
                <a:alpha val="65000"/>
              </a:srgbClr>
            </a:outerShdw>
          </a:effectLst>
        </p:spPr>
      </p:pic>
      <p:graphicFrame>
        <p:nvGraphicFramePr>
          <p:cNvPr id="4" name="Table 5"/>
          <p:cNvGraphicFramePr>
            <a:graphicFrameLocks noGrp="1"/>
          </p:cNvGraphicFramePr>
          <p:nvPr>
            <p:extLst>
              <p:ext uri="{D42A27DB-BD31-4B8C-83A1-F6EECF244321}">
                <p14:modId xmlns:p14="http://schemas.microsoft.com/office/powerpoint/2010/main" val="3443165730"/>
              </p:ext>
            </p:extLst>
          </p:nvPr>
        </p:nvGraphicFramePr>
        <p:xfrm>
          <a:off x="274640" y="1287462"/>
          <a:ext cx="11889564" cy="5476061"/>
        </p:xfrm>
        <a:graphic>
          <a:graphicData uri="http://schemas.openxmlformats.org/drawingml/2006/table">
            <a:tbl>
              <a:tblPr firstRow="1" bandRow="1">
                <a:tableStyleId>{5940675A-B579-460E-94D1-54222C63F5DA}</a:tableStyleId>
              </a:tblPr>
              <a:tblGrid>
                <a:gridCol w="3963188"/>
                <a:gridCol w="3963188"/>
                <a:gridCol w="3963188"/>
              </a:tblGrid>
              <a:tr h="684993">
                <a:tc>
                  <a:txBody>
                    <a:bodyPr/>
                    <a:lstStyle/>
                    <a:p>
                      <a:r>
                        <a:rPr lang="en-US" sz="3200" b="1" dirty="0" smtClean="0">
                          <a:latin typeface="+mj-lt"/>
                        </a:rPr>
                        <a:t>Routing and</a:t>
                      </a:r>
                      <a:r>
                        <a:rPr lang="en-US" sz="3200" b="1" baseline="0" dirty="0" smtClean="0">
                          <a:latin typeface="+mj-lt"/>
                        </a:rPr>
                        <a:t> caching</a:t>
                      </a:r>
                      <a:endParaRPr lang="en-US" sz="3200" b="1" dirty="0">
                        <a:solidFill>
                          <a:srgbClr val="FFFFFF"/>
                        </a:solidFill>
                        <a:latin typeface="+mj-lt"/>
                      </a:endParaRPr>
                    </a:p>
                  </a:txBody>
                  <a:tcPr/>
                </a:tc>
                <a:tc>
                  <a:txBody>
                    <a:bodyPr/>
                    <a:lstStyle/>
                    <a:p>
                      <a:r>
                        <a:rPr lang="en-US" sz="3200" b="1" baseline="0" dirty="0" smtClean="0">
                          <a:latin typeface="+mj-lt"/>
                        </a:rPr>
                        <a:t>Front-end</a:t>
                      </a:r>
                      <a:endParaRPr lang="en-US" sz="3200" b="1" dirty="0">
                        <a:solidFill>
                          <a:srgbClr val="FFFFFF"/>
                        </a:solidFill>
                        <a:latin typeface="+mj-lt"/>
                      </a:endParaRPr>
                    </a:p>
                  </a:txBody>
                  <a:tcPr/>
                </a:tc>
                <a:tc>
                  <a:txBody>
                    <a:bodyPr/>
                    <a:lstStyle/>
                    <a:p>
                      <a:r>
                        <a:rPr lang="en-US" sz="3200" b="1" dirty="0" smtClean="0">
                          <a:latin typeface="+mj-lt"/>
                        </a:rPr>
                        <a:t>Batch processing</a:t>
                      </a:r>
                      <a:endParaRPr lang="en-US" sz="3200" b="1" dirty="0">
                        <a:solidFill>
                          <a:srgbClr val="FFFFFF"/>
                        </a:solidFill>
                        <a:latin typeface="+mj-lt"/>
                      </a:endParaRPr>
                    </a:p>
                  </a:txBody>
                  <a:tcPr/>
                </a:tc>
              </a:tr>
              <a:tr h="4791068">
                <a:tc>
                  <a:txBody>
                    <a:bodyPr/>
                    <a:lstStyle/>
                    <a:p>
                      <a:r>
                        <a:rPr lang="en-US" sz="2000" dirty="0" smtClean="0"/>
                        <a:t>Request Management</a:t>
                      </a:r>
                    </a:p>
                    <a:p>
                      <a:r>
                        <a:rPr lang="en-US" sz="2000" dirty="0" smtClean="0"/>
                        <a:t>Distributed</a:t>
                      </a:r>
                      <a:r>
                        <a:rPr lang="en-US" sz="2000" baseline="0" dirty="0" smtClean="0"/>
                        <a:t> Cache</a:t>
                      </a:r>
                      <a:endParaRPr lang="en-US" sz="2000" b="1" dirty="0">
                        <a:solidFill>
                          <a:srgbClr val="FFFFFF"/>
                        </a:solidFill>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Access &amp; Access 2010</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App</a:t>
                      </a:r>
                      <a:r>
                        <a:rPr lang="en-US" sz="1900" kern="1200" baseline="0" dirty="0" smtClean="0">
                          <a:effectLst/>
                        </a:rPr>
                        <a:t> Management</a:t>
                      </a:r>
                      <a:endParaRPr lang="en-US" sz="1900" kern="1200" dirty="0" smtClean="0">
                        <a:effectLst/>
                      </a:endParaRP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Business</a:t>
                      </a:r>
                      <a:r>
                        <a:rPr lang="en-US" sz="1900" kern="1200" baseline="0" dirty="0" smtClean="0">
                          <a:effectLst/>
                        </a:rPr>
                        <a:t> Data Connectivity</a:t>
                      </a:r>
                      <a:endParaRPr lang="en-US" sz="1900" kern="1200" dirty="0" smtClean="0">
                        <a:effectLst/>
                      </a:endParaRPr>
                    </a:p>
                    <a:p>
                      <a:r>
                        <a:rPr lang="en-US" sz="1900" b="1" kern="1200" dirty="0" smtClean="0">
                          <a:solidFill>
                            <a:schemeClr val="accent1">
                              <a:lumMod val="75000"/>
                            </a:schemeClr>
                          </a:solidFill>
                          <a:effectLst/>
                        </a:rPr>
                        <a:t>Excel</a:t>
                      </a:r>
                    </a:p>
                    <a:p>
                      <a:r>
                        <a:rPr lang="en-US" sz="1900" kern="1200" dirty="0" smtClean="0">
                          <a:effectLst/>
                        </a:rPr>
                        <a:t>Managed Metadata</a:t>
                      </a:r>
                    </a:p>
                    <a:p>
                      <a:r>
                        <a:rPr lang="en-US" sz="1900" b="1" kern="1200" baseline="0" dirty="0" smtClean="0">
                          <a:solidFill>
                            <a:schemeClr val="accent1">
                              <a:lumMod val="75000"/>
                            </a:schemeClr>
                          </a:solidFill>
                          <a:effectLst/>
                        </a:rPr>
                        <a:t>Performance Point</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b="1" kern="1200" dirty="0" smtClean="0">
                          <a:solidFill>
                            <a:schemeClr val="accent1">
                              <a:lumMod val="75000"/>
                            </a:schemeClr>
                          </a:solidFill>
                          <a:effectLst/>
                        </a:rPr>
                        <a:t>Project</a:t>
                      </a:r>
                    </a:p>
                    <a:p>
                      <a:r>
                        <a:rPr lang="en-US" sz="1900" kern="1200" dirty="0" smtClean="0">
                          <a:effectLst/>
                        </a:rPr>
                        <a:t>Secure Store</a:t>
                      </a:r>
                    </a:p>
                    <a:p>
                      <a:r>
                        <a:rPr lang="en-US" sz="1900" kern="1200" dirty="0" smtClean="0">
                          <a:effectLst/>
                        </a:rPr>
                        <a:t>State </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User Profile Application</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User Code</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b="1" kern="1200" dirty="0" smtClean="0">
                          <a:solidFill>
                            <a:schemeClr val="accent1">
                              <a:lumMod val="75000"/>
                            </a:schemeClr>
                          </a:solidFill>
                          <a:effectLst/>
                        </a:rPr>
                        <a:t>Search Query</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Subscription </a:t>
                      </a:r>
                    </a:p>
                    <a:p>
                      <a:pPr marL="0" marR="0" indent="0" algn="l" defTabSz="932742" rtl="0" eaLnBrk="1" fontAlgn="auto" latinLnBrk="0" hangingPunct="1">
                        <a:lnSpc>
                          <a:spcPct val="100000"/>
                        </a:lnSpc>
                        <a:spcBef>
                          <a:spcPts val="0"/>
                        </a:spcBef>
                        <a:spcAft>
                          <a:spcPts val="0"/>
                        </a:spcAft>
                        <a:buClrTx/>
                        <a:buSzTx/>
                        <a:buFontTx/>
                        <a:buNone/>
                        <a:tabLst/>
                        <a:defRPr/>
                      </a:pPr>
                      <a:r>
                        <a:rPr lang="en-US" sz="1900" kern="1200" dirty="0" smtClean="0">
                          <a:effectLst/>
                        </a:rPr>
                        <a:t>Settings</a:t>
                      </a:r>
                    </a:p>
                    <a:p>
                      <a:r>
                        <a:rPr lang="en-US" sz="1900" kern="1200" dirty="0" smtClean="0">
                          <a:effectLst/>
                        </a:rPr>
                        <a:t>Visio Graphics</a:t>
                      </a:r>
                    </a:p>
                  </a:txBody>
                  <a:tcPr/>
                </a:tc>
                <a:tc>
                  <a:txBody>
                    <a:bodyPr/>
                    <a:lstStyle/>
                    <a:p>
                      <a:r>
                        <a:rPr lang="en-US" sz="2000" kern="1200" dirty="0" smtClean="0">
                          <a:effectLst/>
                        </a:rPr>
                        <a:t>User Profile</a:t>
                      </a:r>
                      <a:r>
                        <a:rPr lang="en-US" sz="2000" kern="1200" baseline="0" dirty="0" smtClean="0">
                          <a:effectLst/>
                        </a:rPr>
                        <a:t> Synchronization</a:t>
                      </a:r>
                      <a:endParaRPr lang="en-US" sz="2000" kern="1200" dirty="0" smtClean="0">
                        <a:effectLst/>
                      </a:endParaRPr>
                    </a:p>
                    <a:p>
                      <a:r>
                        <a:rPr lang="en-US" sz="2000" kern="1200" dirty="0" smtClean="0">
                          <a:effectLst/>
                        </a:rPr>
                        <a:t>Crawl Target</a:t>
                      </a:r>
                    </a:p>
                    <a:p>
                      <a:r>
                        <a:rPr lang="en-US" sz="2000" kern="1200" dirty="0" smtClean="0">
                          <a:effectLst/>
                        </a:rPr>
                        <a:t>Workflow</a:t>
                      </a:r>
                    </a:p>
                    <a:p>
                      <a:r>
                        <a:rPr lang="en-US" sz="2000" kern="1200" dirty="0" smtClean="0">
                          <a:effectLst/>
                        </a:rPr>
                        <a:t>Machine</a:t>
                      </a:r>
                      <a:r>
                        <a:rPr lang="en-US" sz="2000" kern="1200" baseline="0" dirty="0" smtClean="0">
                          <a:effectLst/>
                        </a:rPr>
                        <a:t> Translation</a:t>
                      </a:r>
                      <a:endParaRPr lang="en-US" sz="2000" kern="1200" dirty="0" smtClean="0">
                        <a:effectLst/>
                      </a:endParaRPr>
                    </a:p>
                    <a:p>
                      <a:r>
                        <a:rPr lang="en-US" sz="2000" kern="1200" dirty="0" smtClean="0">
                          <a:effectLst/>
                        </a:rPr>
                        <a:t>Power</a:t>
                      </a:r>
                      <a:r>
                        <a:rPr lang="en-US" sz="2000" kern="1200" baseline="0" dirty="0" smtClean="0">
                          <a:effectLst/>
                        </a:rPr>
                        <a:t>Point Conversion</a:t>
                      </a:r>
                      <a:endParaRPr lang="en-US" sz="2000" kern="1200" dirty="0" smtClean="0">
                        <a:effectLst/>
                      </a:endParaRPr>
                    </a:p>
                    <a:p>
                      <a:r>
                        <a:rPr lang="en-US" sz="2000" b="1" kern="1200" dirty="0" smtClean="0">
                          <a:solidFill>
                            <a:schemeClr val="accent1">
                              <a:lumMod val="75000"/>
                            </a:schemeClr>
                          </a:solidFill>
                          <a:effectLst/>
                        </a:rPr>
                        <a:t>Search Crawl</a:t>
                      </a:r>
                    </a:p>
                    <a:p>
                      <a:r>
                        <a:rPr lang="en-US" sz="2000" kern="1200" dirty="0" smtClean="0">
                          <a:effectLst/>
                        </a:rPr>
                        <a:t>Word Automation</a:t>
                      </a:r>
                    </a:p>
                    <a:p>
                      <a:r>
                        <a:rPr lang="en-US" sz="2000" kern="1200" dirty="0" smtClean="0">
                          <a:solidFill>
                            <a:schemeClr val="tx1"/>
                          </a:solidFill>
                          <a:effectLst/>
                          <a:latin typeface="+mn-lt"/>
                          <a:ea typeface="+mn-ea"/>
                          <a:cs typeface="+mn-cs"/>
                        </a:rPr>
                        <a:t>Work Management</a:t>
                      </a:r>
                      <a:endParaRPr lang="en-US" sz="2000" kern="1200" dirty="0">
                        <a:solidFill>
                          <a:schemeClr val="tx1"/>
                        </a:solidFill>
                        <a:effectLst/>
                        <a:latin typeface="+mn-lt"/>
                        <a:ea typeface="+mn-ea"/>
                        <a:cs typeface="+mn-cs"/>
                      </a:endParaRPr>
                    </a:p>
                  </a:txBody>
                  <a:tcPr/>
                </a:tc>
              </a:tr>
            </a:tbl>
          </a:graphicData>
        </a:graphic>
      </p:graphicFrame>
      <p:pic>
        <p:nvPicPr>
          <p:cNvPr id="11" name="Picture 14" descr="http://commons.wikimedia.org/wiki/File:F-15,_71st_Fighter_Squadron,_in_flight.JPG"/>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1893635" y="5249846"/>
            <a:ext cx="2286000" cy="1463040"/>
          </a:xfrm>
          <a:prstGeom prst="rect">
            <a:avLst/>
          </a:prstGeom>
        </p:spPr>
      </p:pic>
      <p:pic>
        <p:nvPicPr>
          <p:cNvPr id="12" name="Picture 15" descr="http://www.flickr.com/photos/39463459@N08/7615888692/"/>
          <p:cNvPicPr preferRelativeResize="0">
            <a:picLocks/>
          </p:cNvPicPr>
          <p:nvPr/>
        </p:nvPicPr>
        <p:blipFill rotWithShape="1">
          <a:blip r:embed="rId5">
            <a:extLst>
              <a:ext uri="{28A0092B-C50C-407E-A947-70E740481C1C}">
                <a14:useLocalDpi xmlns:a14="http://schemas.microsoft.com/office/drawing/2010/main" val="0"/>
              </a:ext>
            </a:extLst>
          </a:blip>
          <a:srcRect l="4244" t="8921" r="3233" b="14727"/>
          <a:stretch/>
        </p:blipFill>
        <p:spPr>
          <a:xfrm>
            <a:off x="9836243" y="5260169"/>
            <a:ext cx="2286000" cy="1463040"/>
          </a:xfrm>
          <a:prstGeom prst="rect">
            <a:avLst/>
          </a:prstGeom>
        </p:spPr>
      </p:pic>
      <p:sp>
        <p:nvSpPr>
          <p:cNvPr id="2" name="Title 1"/>
          <p:cNvSpPr>
            <a:spLocks noGrp="1"/>
          </p:cNvSpPr>
          <p:nvPr>
            <p:ph type="title"/>
          </p:nvPr>
        </p:nvSpPr>
        <p:spPr/>
        <p:txBody>
          <a:bodyPr>
            <a:normAutofit fontScale="90000"/>
          </a:bodyPr>
          <a:lstStyle/>
          <a:p>
            <a:r>
              <a:rPr lang="en-US" dirty="0" smtClean="0"/>
              <a:t>Service application </a:t>
            </a:r>
            <a:r>
              <a:rPr lang="en-US" dirty="0"/>
              <a:t>c</a:t>
            </a:r>
            <a:r>
              <a:rPr lang="en-US" dirty="0" smtClean="0"/>
              <a:t>haracteristics </a:t>
            </a:r>
            <a:endParaRPr lang="en-US" dirty="0"/>
          </a:p>
        </p:txBody>
      </p:sp>
      <p:sp>
        <p:nvSpPr>
          <p:cNvPr id="19" name="TextBox 18"/>
          <p:cNvSpPr txBox="1"/>
          <p:nvPr/>
        </p:nvSpPr>
        <p:spPr>
          <a:xfrm>
            <a:off x="1753184" y="5087123"/>
            <a:ext cx="2651051" cy="580542"/>
          </a:xfrm>
          <a:prstGeom prst="rect">
            <a:avLst/>
          </a:prstGeom>
          <a:noFill/>
        </p:spPr>
        <p:txBody>
          <a:bodyPr wrap="square" lIns="182880" tIns="146304" rIns="182880" bIns="146304" rtlCol="0" anchor="ctr">
            <a:spAutoFit/>
          </a:bodyPr>
          <a:lstStyle/>
          <a:p>
            <a:pPr>
              <a:lnSpc>
                <a:spcPct val="90000"/>
              </a:lnSpc>
              <a:spcAft>
                <a:spcPts val="600"/>
              </a:spcAft>
            </a:pPr>
            <a:r>
              <a:rPr lang="en-US" sz="2000" b="1" dirty="0" smtClean="0">
                <a:solidFill>
                  <a:srgbClr val="FFC000"/>
                </a:solidFill>
              </a:rPr>
              <a:t>&lt; 5 </a:t>
            </a:r>
            <a:r>
              <a:rPr lang="en-US" sz="2000" b="1" dirty="0" err="1" smtClean="0">
                <a:solidFill>
                  <a:srgbClr val="FFC000"/>
                </a:solidFill>
              </a:rPr>
              <a:t>msec</a:t>
            </a:r>
            <a:endParaRPr lang="en-US" sz="2000" b="1" dirty="0">
              <a:solidFill>
                <a:srgbClr val="FFC000"/>
              </a:solidFill>
            </a:endParaRPr>
          </a:p>
        </p:txBody>
      </p:sp>
      <p:sp>
        <p:nvSpPr>
          <p:cNvPr id="21" name="TextBox 20"/>
          <p:cNvSpPr txBox="1"/>
          <p:nvPr/>
        </p:nvSpPr>
        <p:spPr>
          <a:xfrm>
            <a:off x="5752190" y="5087123"/>
            <a:ext cx="2651051" cy="580542"/>
          </a:xfrm>
          <a:prstGeom prst="rect">
            <a:avLst/>
          </a:prstGeom>
          <a:noFill/>
        </p:spPr>
        <p:txBody>
          <a:bodyPr wrap="square" lIns="182880" tIns="146304" rIns="182880" bIns="146304" rtlCol="0" anchor="ctr">
            <a:spAutoFit/>
          </a:bodyPr>
          <a:lstStyle>
            <a:defPPr>
              <a:defRPr lang="en-US"/>
            </a:defPPr>
            <a:lvl1pPr>
              <a:lnSpc>
                <a:spcPct val="90000"/>
              </a:lnSpc>
              <a:spcAft>
                <a:spcPts val="600"/>
              </a:spcAft>
              <a:defRPr sz="2000" b="1">
                <a:solidFill>
                  <a:srgbClr val="FFC000"/>
                </a:solidFill>
              </a:defRPr>
            </a:lvl1pPr>
          </a:lstStyle>
          <a:p>
            <a:r>
              <a:rPr lang="en-US" dirty="0" smtClean="0"/>
              <a:t>&lt; </a:t>
            </a:r>
            <a:r>
              <a:rPr lang="en-US" dirty="0"/>
              <a:t>500 </a:t>
            </a:r>
            <a:r>
              <a:rPr lang="en-US" dirty="0" err="1" smtClean="0"/>
              <a:t>msec</a:t>
            </a:r>
            <a:endParaRPr lang="en-US" dirty="0"/>
          </a:p>
        </p:txBody>
      </p:sp>
      <p:sp>
        <p:nvSpPr>
          <p:cNvPr id="22" name="TextBox 21"/>
          <p:cNvSpPr txBox="1"/>
          <p:nvPr/>
        </p:nvSpPr>
        <p:spPr>
          <a:xfrm>
            <a:off x="9760222" y="5087123"/>
            <a:ext cx="2249377" cy="580542"/>
          </a:xfrm>
          <a:prstGeom prst="rect">
            <a:avLst/>
          </a:prstGeom>
          <a:noFill/>
        </p:spPr>
        <p:txBody>
          <a:bodyPr wrap="square" lIns="182880" tIns="146304" rIns="182880" bIns="146304" rtlCol="0" anchor="ctr">
            <a:spAutoFit/>
          </a:bodyPr>
          <a:lstStyle>
            <a:defPPr>
              <a:defRPr lang="en-US"/>
            </a:defPPr>
            <a:lvl1pPr>
              <a:lnSpc>
                <a:spcPct val="90000"/>
              </a:lnSpc>
              <a:spcAft>
                <a:spcPts val="600"/>
              </a:spcAft>
              <a:defRPr sz="2000" b="1">
                <a:solidFill>
                  <a:srgbClr val="FFC000"/>
                </a:solidFill>
              </a:defRPr>
            </a:lvl1pPr>
          </a:lstStyle>
          <a:p>
            <a:r>
              <a:rPr lang="en-US" smtClean="0"/>
              <a:t>Heavy </a:t>
            </a:r>
            <a:endParaRPr lang="en-US" dirty="0"/>
          </a:p>
        </p:txBody>
      </p:sp>
    </p:spTree>
    <p:extLst>
      <p:ext uri="{BB962C8B-B14F-4D97-AF65-F5344CB8AC3E}">
        <p14:creationId xmlns:p14="http://schemas.microsoft.com/office/powerpoint/2010/main" val="392536865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90000"/>
                <a:lumOff val="10000"/>
              </a:schemeClr>
            </a:gs>
            <a:gs pos="100000">
              <a:schemeClr val="bg2">
                <a:lumMod val="75000"/>
                <a:lumOff val="25000"/>
              </a:schemeClr>
            </a:gs>
          </a:gsLst>
          <a:lin ang="5400000" scaled="0"/>
        </a:gra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6124754"/>
          </a:xfrm>
        </p:spPr>
        <p:txBody>
          <a:bodyPr/>
          <a:lstStyle/>
          <a:p>
            <a:pPr marL="0" indent="0">
              <a:buNone/>
            </a:pPr>
            <a:endParaRPr lang="en-US" dirty="0" smtClean="0"/>
          </a:p>
          <a:p>
            <a:pPr marL="0" indent="0">
              <a:buNone/>
            </a:pPr>
            <a:r>
              <a:rPr lang="en-US" dirty="0" smtClean="0"/>
              <a:t>SPC119 - Designing </a:t>
            </a:r>
            <a:r>
              <a:rPr lang="en-US" dirty="0"/>
              <a:t>Your SharePoint Server 2013 Enterprise </a:t>
            </a:r>
            <a:r>
              <a:rPr lang="en-US" dirty="0" smtClean="0"/>
              <a:t>Deployment</a:t>
            </a:r>
          </a:p>
          <a:p>
            <a:pPr marL="0" indent="0">
              <a:buNone/>
            </a:pPr>
            <a:r>
              <a:rPr lang="en-US" sz="2000" i="1" dirty="0" smtClean="0"/>
              <a:t>Luca Bandinelli, Steve Walker,  Monday</a:t>
            </a:r>
            <a:r>
              <a:rPr lang="en-US" sz="2000" i="1" dirty="0"/>
              <a:t>, November 12 2012 3:45 PM - 5:00 PM</a:t>
            </a:r>
            <a:endParaRPr lang="en-US" sz="2000" i="1" dirty="0" smtClean="0"/>
          </a:p>
          <a:p>
            <a:pPr marL="0" indent="0">
              <a:buNone/>
            </a:pPr>
            <a:endParaRPr lang="en-US" sz="2000" i="1" dirty="0" smtClean="0"/>
          </a:p>
          <a:p>
            <a:pPr marL="0" indent="0">
              <a:buNone/>
            </a:pPr>
            <a:r>
              <a:rPr lang="en-US" dirty="0" smtClean="0"/>
              <a:t>SPC172 - </a:t>
            </a:r>
            <a:r>
              <a:rPr lang="en-US" b="1" dirty="0" smtClean="0"/>
              <a:t>Overview </a:t>
            </a:r>
            <a:r>
              <a:rPr lang="en-US" b="1" dirty="0"/>
              <a:t>of Capacity Planning, Sizing and High Availability for Search in SharePoint 2013</a:t>
            </a:r>
          </a:p>
          <a:p>
            <a:pPr marL="0" indent="0">
              <a:buNone/>
            </a:pPr>
            <a:r>
              <a:rPr lang="en-US" sz="2000" b="1" i="1" dirty="0"/>
              <a:t>Barry </a:t>
            </a:r>
            <a:r>
              <a:rPr lang="en-US" sz="2000" b="1" i="1" dirty="0" err="1"/>
              <a:t>Waldbaum</a:t>
            </a:r>
            <a:r>
              <a:rPr lang="en-US" sz="2000" b="1" i="1" dirty="0"/>
              <a:t>, Olaf Birkeland, </a:t>
            </a:r>
            <a:r>
              <a:rPr lang="en-US" sz="2000" i="1" dirty="0"/>
              <a:t>Tuesday, November 13 2012 5:00 PM - 6:15 </a:t>
            </a:r>
            <a:r>
              <a:rPr lang="en-US" sz="2000" i="1" dirty="0" smtClean="0"/>
              <a:t>PM</a:t>
            </a:r>
            <a:endParaRPr lang="en-US" b="1" dirty="0"/>
          </a:p>
          <a:p>
            <a:pPr marL="0" indent="0">
              <a:buNone/>
            </a:pPr>
            <a:endParaRPr lang="en-US" dirty="0" smtClean="0"/>
          </a:p>
          <a:p>
            <a:pPr marL="0" indent="0">
              <a:buNone/>
            </a:pPr>
            <a:r>
              <a:rPr lang="en-US" dirty="0" smtClean="0"/>
              <a:t/>
            </a:r>
            <a:br>
              <a:rPr lang="en-US" dirty="0" smtClean="0"/>
            </a:br>
            <a:endParaRPr lang="en-US" dirty="0"/>
          </a:p>
        </p:txBody>
      </p:sp>
      <p:sp>
        <p:nvSpPr>
          <p:cNvPr id="49" name="Title 48"/>
          <p:cNvSpPr>
            <a:spLocks noGrp="1"/>
          </p:cNvSpPr>
          <p:nvPr>
            <p:ph type="title"/>
          </p:nvPr>
        </p:nvSpPr>
        <p:spPr/>
        <p:txBody>
          <a:bodyPr/>
          <a:lstStyle/>
          <a:p>
            <a:r>
              <a:rPr lang="en-US" dirty="0" smtClean="0"/>
              <a:t>Related Session</a:t>
            </a:r>
            <a:endParaRPr lang="en-US" dirty="0"/>
          </a:p>
        </p:txBody>
      </p:sp>
    </p:spTree>
    <p:extLst>
      <p:ext uri="{BB962C8B-B14F-4D97-AF65-F5344CB8AC3E}">
        <p14:creationId xmlns:p14="http://schemas.microsoft.com/office/powerpoint/2010/main" val="94732771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path path="circle">
            <a:fillToRect r="100000" b="100000"/>
          </a:path>
        </a:gradFill>
        <a:effectLst/>
      </p:bgPr>
    </p:bg>
    <p:spTree>
      <p:nvGrpSpPr>
        <p:cNvPr id="1" name=""/>
        <p:cNvGrpSpPr/>
        <p:nvPr/>
      </p:nvGrpSpPr>
      <p:grpSpPr>
        <a:xfrm>
          <a:off x="0" y="0"/>
          <a:ext cx="0" cy="0"/>
          <a:chOff x="0" y="0"/>
          <a:chExt cx="0" cy="0"/>
        </a:xfrm>
      </p:grpSpPr>
      <p:sp>
        <p:nvSpPr>
          <p:cNvPr id="4" name="Rectangle 3"/>
          <p:cNvSpPr/>
          <p:nvPr/>
        </p:nvSpPr>
        <p:spPr bwMode="auto">
          <a:xfrm>
            <a:off x="731837" y="1280316"/>
            <a:ext cx="5410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solidFill>
                  <a:srgbClr val="FFFFFF"/>
                </a:solidFill>
              </a:rPr>
              <a:t>WORKLOAD</a:t>
            </a:r>
            <a:endParaRPr lang="en-US" dirty="0">
              <a:solidFill>
                <a:srgbClr val="FFFFFF"/>
              </a:solidFill>
            </a:endParaRPr>
          </a:p>
        </p:txBody>
      </p:sp>
      <p:sp>
        <p:nvSpPr>
          <p:cNvPr id="8" name="Rectangle 7"/>
          <p:cNvSpPr/>
          <p:nvPr/>
        </p:nvSpPr>
        <p:spPr bwMode="auto">
          <a:xfrm>
            <a:off x="731837" y="4099716"/>
            <a:ext cx="541020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DATASET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218235" y="1280316"/>
            <a:ext cx="5460491"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HARDWARE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6218235" y="4098130"/>
            <a:ext cx="5460491"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SLA</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idx="4294967295"/>
          </p:nvPr>
        </p:nvSpPr>
        <p:spPr>
          <a:xfrm>
            <a:off x="547688" y="295275"/>
            <a:ext cx="11888787" cy="917575"/>
          </a:xfrm>
        </p:spPr>
        <p:txBody>
          <a:bodyPr/>
          <a:lstStyle/>
          <a:p>
            <a:r>
              <a:rPr lang="en-US" dirty="0" smtClean="0"/>
              <a:t>What defines </a:t>
            </a:r>
            <a:r>
              <a:rPr lang="en-US" dirty="0"/>
              <a:t>y</a:t>
            </a:r>
            <a:r>
              <a:rPr lang="en-US" dirty="0" smtClean="0"/>
              <a:t>our SharePoint?</a:t>
            </a:r>
            <a:endParaRPr lang="en-US" dirty="0"/>
          </a:p>
        </p:txBody>
      </p:sp>
      <p:sp>
        <p:nvSpPr>
          <p:cNvPr id="6" name="Rectangle 5"/>
          <p:cNvSpPr/>
          <p:nvPr/>
        </p:nvSpPr>
        <p:spPr bwMode="auto">
          <a:xfrm>
            <a:off x="731837" y="1973262"/>
            <a:ext cx="5410200" cy="2051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32084">
              <a:lnSpc>
                <a:spcPct val="90000"/>
              </a:lnSpc>
              <a:spcBef>
                <a:spcPct val="0"/>
              </a:spcBef>
              <a:spcAft>
                <a:spcPct val="35000"/>
              </a:spcAft>
            </a:pPr>
            <a:r>
              <a:rPr lang="en-US" sz="2000" b="1" dirty="0">
                <a:solidFill>
                  <a:srgbClr val="FFFFFF"/>
                </a:solidFill>
              </a:rPr>
              <a:t>Facts: </a:t>
            </a:r>
            <a:r>
              <a:rPr lang="en-US" sz="2000" dirty="0">
                <a:solidFill>
                  <a:srgbClr val="FFFFFF"/>
                </a:solidFill>
              </a:rPr>
              <a:t>purpose, services, # of users, concurrency</a:t>
            </a:r>
            <a:r>
              <a:rPr lang="en-US" sz="2000">
                <a:solidFill>
                  <a:srgbClr val="FFFFFF"/>
                </a:solidFill>
              </a:rPr>
              <a:t>, </a:t>
            </a:r>
            <a:r>
              <a:rPr lang="en-US" sz="2000" smtClean="0">
                <a:solidFill>
                  <a:srgbClr val="FFFFFF"/>
                </a:solidFill>
              </a:rPr>
              <a:t>rps, </a:t>
            </a:r>
            <a:r>
              <a:rPr lang="en-US" sz="2000" dirty="0">
                <a:solidFill>
                  <a:srgbClr val="FFFFFF"/>
                </a:solidFill>
              </a:rPr>
              <a:t>location</a:t>
            </a:r>
            <a:r>
              <a:rPr lang="en-US" dirty="0">
                <a:solidFill>
                  <a:srgbClr val="FFFFFF"/>
                </a:solidFill>
              </a:rPr>
              <a:t/>
            </a:r>
            <a:br>
              <a:rPr lang="en-US" dirty="0">
                <a:solidFill>
                  <a:srgbClr val="FFFFFF"/>
                </a:solidFill>
              </a:rPr>
            </a:br>
            <a:endParaRPr lang="en-US" b="1" dirty="0">
              <a:solidFill>
                <a:srgbClr val="FFFFFF"/>
              </a:solidFill>
            </a:endParaRPr>
          </a:p>
          <a:p>
            <a:pPr defTabSz="1632084">
              <a:lnSpc>
                <a:spcPct val="90000"/>
              </a:lnSpc>
              <a:spcBef>
                <a:spcPct val="0"/>
              </a:spcBef>
              <a:spcAft>
                <a:spcPct val="35000"/>
              </a:spcAft>
            </a:pPr>
            <a:r>
              <a:rPr lang="en-US" sz="2000" b="1">
                <a:solidFill>
                  <a:srgbClr val="FFFFFF"/>
                </a:solidFill>
              </a:rPr>
              <a:t>Tuning </a:t>
            </a:r>
            <a:r>
              <a:rPr lang="en-US" sz="2000" b="1" smtClean="0">
                <a:solidFill>
                  <a:srgbClr val="FFFFFF"/>
                </a:solidFill>
              </a:rPr>
              <a:t>options:</a:t>
            </a:r>
            <a:r>
              <a:rPr lang="en-US" sz="2000" smtClean="0">
                <a:solidFill>
                  <a:srgbClr val="FFFFFF"/>
                </a:solidFill>
              </a:rPr>
              <a:t> </a:t>
            </a:r>
            <a:r>
              <a:rPr lang="en-US" sz="2000" dirty="0">
                <a:solidFill>
                  <a:srgbClr val="FFFFFF"/>
                </a:solidFill>
              </a:rPr>
              <a:t>satellite farms, disable services, block clients </a:t>
            </a:r>
            <a:r>
              <a:rPr lang="en-US" dirty="0">
                <a:solidFill>
                  <a:srgbClr val="FFFFFF"/>
                </a:solidFill>
              </a:rPr>
              <a:t>…</a:t>
            </a:r>
          </a:p>
        </p:txBody>
      </p:sp>
      <p:sp>
        <p:nvSpPr>
          <p:cNvPr id="7" name="Rectangle 6"/>
          <p:cNvSpPr/>
          <p:nvPr/>
        </p:nvSpPr>
        <p:spPr bwMode="auto">
          <a:xfrm>
            <a:off x="731837" y="4792662"/>
            <a:ext cx="5410200" cy="205184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b="1" dirty="0">
                <a:solidFill>
                  <a:srgbClr val="FFFFFF"/>
                </a:solidFill>
              </a:rPr>
              <a:t>Facts:</a:t>
            </a:r>
            <a:r>
              <a:rPr lang="en-US" sz="2000" dirty="0">
                <a:solidFill>
                  <a:srgbClr val="FFFFFF"/>
                </a:solidFill>
              </a:rPr>
              <a:t> #of site collections, DBs</a:t>
            </a:r>
            <a:r>
              <a:rPr lang="en-US" sz="2000">
                <a:solidFill>
                  <a:srgbClr val="FFFFFF"/>
                </a:solidFill>
              </a:rPr>
              <a:t>, </a:t>
            </a:r>
            <a:r>
              <a:rPr lang="en-US" sz="2000" dirty="0">
                <a:solidFill>
                  <a:srgbClr val="FFFFFF"/>
                </a:solidFill>
              </a:rPr>
              <a:t>data</a:t>
            </a:r>
            <a:r>
              <a:rPr lang="en-US" sz="2000">
                <a:solidFill>
                  <a:srgbClr val="FFFFFF"/>
                </a:solidFill>
              </a:rPr>
              <a:t> size</a:t>
            </a:r>
            <a:br>
              <a:rPr lang="en-US" sz="2000">
                <a:solidFill>
                  <a:srgbClr val="FFFFFF"/>
                </a:solidFill>
              </a:rPr>
            </a:br>
            <a:endParaRPr lang="en-US" sz="2000" b="1" dirty="0">
              <a:solidFill>
                <a:srgbClr val="FFFFFF"/>
              </a:solidFill>
            </a:endParaRPr>
          </a:p>
          <a:p>
            <a:pPr defTabSz="932472" fontAlgn="base">
              <a:spcBef>
                <a:spcPct val="0"/>
              </a:spcBef>
              <a:spcAft>
                <a:spcPct val="0"/>
              </a:spcAft>
            </a:pPr>
            <a:r>
              <a:rPr lang="en-US" sz="2000" b="1" dirty="0">
                <a:solidFill>
                  <a:srgbClr val="FFFFFF"/>
                </a:solidFill>
              </a:rPr>
              <a:t>Tuning Options</a:t>
            </a:r>
            <a:r>
              <a:rPr lang="en-US" sz="2000" b="1">
                <a:solidFill>
                  <a:srgbClr val="FFFFFF"/>
                </a:solidFill>
              </a:rPr>
              <a:t>:</a:t>
            </a:r>
            <a:r>
              <a:rPr lang="en-US" sz="2000">
                <a:solidFill>
                  <a:srgbClr val="FFFFFF"/>
                </a:solidFill>
              </a:rPr>
              <a:t> </a:t>
            </a:r>
            <a:r>
              <a:rPr lang="en-US" sz="2000" dirty="0">
                <a:solidFill>
                  <a:srgbClr val="FFFFFF"/>
                </a:solidFill>
              </a:rPr>
              <a:t>split</a:t>
            </a:r>
            <a:r>
              <a:rPr lang="en-US" sz="2000">
                <a:solidFill>
                  <a:srgbClr val="FFFFFF"/>
                </a:solidFill>
              </a:rPr>
              <a:t> site </a:t>
            </a:r>
            <a:r>
              <a:rPr lang="en-US" sz="2000" smtClean="0">
                <a:solidFill>
                  <a:srgbClr val="FFFFFF"/>
                </a:solidFill>
              </a:rPr>
              <a:t>collections, </a:t>
            </a:r>
            <a:r>
              <a:rPr lang="en-US" sz="2000">
                <a:solidFill>
                  <a:srgbClr val="FFFFFF"/>
                </a:solidFill>
              </a:rPr>
              <a:t>balance </a:t>
            </a:r>
            <a:r>
              <a:rPr lang="en-US" sz="2000" smtClean="0">
                <a:solidFill>
                  <a:srgbClr val="FFFFFF"/>
                </a:solidFill>
              </a:rPr>
              <a:t>content…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6268527" y="1973262"/>
            <a:ext cx="5410200" cy="205184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1632084">
              <a:spcBef>
                <a:spcPct val="0"/>
              </a:spcBef>
              <a:spcAft>
                <a:spcPct val="35000"/>
              </a:spcAft>
            </a:pPr>
            <a:r>
              <a:rPr lang="en-US" sz="2000" b="1" dirty="0">
                <a:solidFill>
                  <a:srgbClr val="FFFFFF"/>
                </a:solidFill>
              </a:rPr>
              <a:t>Facts</a:t>
            </a:r>
            <a:r>
              <a:rPr lang="en-US" sz="2000" dirty="0">
                <a:solidFill>
                  <a:srgbClr val="FFFFFF"/>
                </a:solidFill>
              </a:rPr>
              <a:t>: # of servers, </a:t>
            </a:r>
            <a:r>
              <a:rPr lang="en-US" sz="2000" dirty="0" err="1">
                <a:solidFill>
                  <a:srgbClr val="FFFFFF"/>
                </a:solidFill>
              </a:rPr>
              <a:t>hw</a:t>
            </a:r>
            <a:r>
              <a:rPr lang="en-US" sz="2000" dirty="0">
                <a:solidFill>
                  <a:srgbClr val="FFFFFF"/>
                </a:solidFill>
              </a:rPr>
              <a:t> </a:t>
            </a:r>
            <a:r>
              <a:rPr lang="en-US" sz="2000" dirty="0" smtClean="0">
                <a:solidFill>
                  <a:srgbClr val="FFFFFF"/>
                </a:solidFill>
              </a:rPr>
              <a:t>spec</a:t>
            </a:r>
            <a:r>
              <a:rPr lang="en-US" sz="2000" dirty="0">
                <a:solidFill>
                  <a:srgbClr val="FFFFFF"/>
                </a:solidFill>
              </a:rPr>
              <a:t>, roles, network</a:t>
            </a:r>
            <a:br>
              <a:rPr lang="en-US" sz="2000" dirty="0">
                <a:solidFill>
                  <a:srgbClr val="FFFFFF"/>
                </a:solidFill>
              </a:rPr>
            </a:br>
            <a:endParaRPr lang="en-US" sz="2000" b="1" dirty="0">
              <a:solidFill>
                <a:srgbClr val="FFFFFF"/>
              </a:solidFill>
            </a:endParaRPr>
          </a:p>
          <a:p>
            <a:pPr defTabSz="1632084">
              <a:spcBef>
                <a:spcPct val="0"/>
              </a:spcBef>
              <a:spcAft>
                <a:spcPct val="35000"/>
              </a:spcAft>
            </a:pPr>
            <a:r>
              <a:rPr lang="en-US" sz="2000" b="1" dirty="0">
                <a:solidFill>
                  <a:srgbClr val="FFFFFF"/>
                </a:solidFill>
              </a:rPr>
              <a:t>Tuning Options</a:t>
            </a:r>
            <a:r>
              <a:rPr lang="en-US" sz="2000" dirty="0">
                <a:solidFill>
                  <a:srgbClr val="FFFFFF"/>
                </a:solidFill>
              </a:rPr>
              <a:t>: add </a:t>
            </a:r>
            <a:r>
              <a:rPr lang="en-US" sz="2000" dirty="0" smtClean="0">
                <a:solidFill>
                  <a:srgbClr val="FFFFFF"/>
                </a:solidFill>
              </a:rPr>
              <a:t>server</a:t>
            </a:r>
            <a:r>
              <a:rPr lang="en-US" sz="2000" dirty="0">
                <a:solidFill>
                  <a:srgbClr val="FFFFFF"/>
                </a:solidFill>
              </a:rPr>
              <a:t>, scale-up, tune settings …</a:t>
            </a:r>
          </a:p>
        </p:txBody>
      </p:sp>
      <p:sp>
        <p:nvSpPr>
          <p:cNvPr id="14" name="Rectangle 13"/>
          <p:cNvSpPr/>
          <p:nvPr/>
        </p:nvSpPr>
        <p:spPr bwMode="auto">
          <a:xfrm>
            <a:off x="6268527" y="4791076"/>
            <a:ext cx="5410200" cy="205184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Responsiveness	</a:t>
            </a: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Throughput</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Availability</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Failure </a:t>
            </a:r>
            <a:r>
              <a:rPr lang="en-US" sz="2000" dirty="0" smtClean="0">
                <a:gradFill>
                  <a:gsLst>
                    <a:gs pos="0">
                      <a:srgbClr val="FFFFFF"/>
                    </a:gs>
                    <a:gs pos="100000">
                      <a:srgbClr val="FFFFFF"/>
                    </a:gs>
                  </a:gsLst>
                  <a:lin ang="5400000" scaled="0"/>
                </a:gradFill>
                <a:ea typeface="Segoe UI" pitchFamily="34" charset="0"/>
                <a:cs typeface="Segoe UI" pitchFamily="34" charset="0"/>
              </a:rPr>
              <a:t>rates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190653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7688" y="295275"/>
            <a:ext cx="11888787" cy="917575"/>
          </a:xfrm>
        </p:spPr>
        <p:txBody>
          <a:bodyPr/>
          <a:lstStyle/>
          <a:p>
            <a:r>
              <a:rPr lang="en-US" dirty="0"/>
              <a:t>Microsoft’s 2013 </a:t>
            </a:r>
            <a:r>
              <a:rPr lang="en-US" dirty="0" err="1" smtClean="0"/>
              <a:t>Dogfood</a:t>
            </a:r>
            <a:r>
              <a:rPr lang="en-US" dirty="0" smtClean="0"/>
              <a:t> </a:t>
            </a:r>
            <a:r>
              <a:rPr lang="en-US" dirty="0"/>
              <a:t>Farm</a:t>
            </a:r>
          </a:p>
        </p:txBody>
      </p:sp>
      <p:sp>
        <p:nvSpPr>
          <p:cNvPr id="4" name="Rectangle 3"/>
          <p:cNvSpPr/>
          <p:nvPr/>
        </p:nvSpPr>
        <p:spPr bwMode="auto">
          <a:xfrm>
            <a:off x="731837" y="1280316"/>
            <a:ext cx="541020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solidFill>
                  <a:srgbClr val="FFFFFF"/>
                </a:solidFill>
              </a:rPr>
              <a:t>WORKLOAD</a:t>
            </a:r>
          </a:p>
          <a:p>
            <a:pPr defTabSz="932472" fontAlgn="base">
              <a:spcBef>
                <a:spcPct val="0"/>
              </a:spcBef>
              <a:spcAft>
                <a:spcPct val="0"/>
              </a:spcAft>
            </a:pPr>
            <a:endParaRPr lang="en-US" sz="2400" dirty="0">
              <a:solidFill>
                <a:srgbClr val="FFFFFF"/>
              </a:solidFill>
            </a:endParaRPr>
          </a:p>
          <a:p>
            <a:pPr defTabSz="932472" fontAlgn="base">
              <a:spcBef>
                <a:spcPct val="0"/>
              </a:spcBef>
              <a:spcAft>
                <a:spcPct val="0"/>
              </a:spcAft>
            </a:pPr>
            <a:endParaRPr lang="en-US" dirty="0">
              <a:solidFill>
                <a:srgbClr val="FFFFFF"/>
              </a:solidFill>
            </a:endParaRPr>
          </a:p>
        </p:txBody>
      </p:sp>
      <p:sp>
        <p:nvSpPr>
          <p:cNvPr id="8" name="Rectangle 7"/>
          <p:cNvSpPr/>
          <p:nvPr/>
        </p:nvSpPr>
        <p:spPr bwMode="auto">
          <a:xfrm>
            <a:off x="731837" y="4099716"/>
            <a:ext cx="541020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DATASET</a:t>
            </a:r>
            <a:endParaRPr lang="en-US" b="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6218237" y="1290895"/>
            <a:ext cx="5469516"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HARDWARE</a:t>
            </a:r>
            <a:endParaRPr lang="en-US" b="1"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6218237" y="4099716"/>
            <a:ext cx="546049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SLAs (During Peak Hours)</a:t>
            </a:r>
            <a:endParaRPr lang="en-US" b="1"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6" name="Table 15"/>
          <p:cNvGraphicFramePr>
            <a:graphicFrameLocks noGrp="1"/>
          </p:cNvGraphicFramePr>
          <p:nvPr>
            <p:extLst/>
          </p:nvPr>
        </p:nvGraphicFramePr>
        <p:xfrm>
          <a:off x="808037" y="4640262"/>
          <a:ext cx="3657600" cy="2194560"/>
        </p:xfrm>
        <a:graphic>
          <a:graphicData uri="http://schemas.openxmlformats.org/drawingml/2006/table">
            <a:tbl>
              <a:tblPr firstRow="1" bandRow="1">
                <a:tableStyleId>{5940675A-B579-460E-94D1-54222C63F5DA}</a:tableStyleId>
              </a:tblPr>
              <a:tblGrid>
                <a:gridCol w="3657600"/>
              </a:tblGrid>
              <a:tr h="350520">
                <a:tc>
                  <a:txBody>
                    <a:bodyPr/>
                    <a:lstStyle/>
                    <a:p>
                      <a:r>
                        <a:rPr lang="en-US" sz="1800" kern="1200" dirty="0" smtClean="0">
                          <a:solidFill>
                            <a:schemeClr val="tx1"/>
                          </a:solidFill>
                          <a:effectLst/>
                          <a:latin typeface="+mn-lt"/>
                          <a:ea typeface="+mn-ea"/>
                          <a:cs typeface="+mn-cs"/>
                        </a:rPr>
                        <a:t>1.3 TB total dataset size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effectLst/>
                          <a:latin typeface="+mn-lt"/>
                          <a:ea typeface="+mn-ea"/>
                          <a:cs typeface="+mn-cs"/>
                        </a:rPr>
                        <a:t>1,001,141</a:t>
                      </a:r>
                      <a:r>
                        <a:rPr lang="en-US" sz="1800" kern="1200" baseline="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documents </a:t>
                      </a:r>
                      <a:endParaRPr lang="en-US" sz="1800" b="1" dirty="0" smtClean="0">
                        <a:solidFill>
                          <a:srgbClr val="6699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r>
                        <a:rPr lang="en-US" sz="1800" kern="1200" dirty="0" smtClean="0">
                          <a:solidFill>
                            <a:schemeClr val="tx1"/>
                          </a:solidFill>
                          <a:effectLst/>
                          <a:latin typeface="+mn-lt"/>
                          <a:ea typeface="+mn-ea"/>
                          <a:cs typeface="+mn-cs"/>
                        </a:rPr>
                        <a:t>10 content DBs</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r>
                        <a:rPr lang="en-US" sz="1800" kern="1200" dirty="0" smtClean="0">
                          <a:solidFill>
                            <a:schemeClr val="tx1"/>
                          </a:solidFill>
                          <a:effectLst/>
                          <a:latin typeface="+mn-lt"/>
                          <a:ea typeface="+mn-ea"/>
                          <a:cs typeface="+mn-cs"/>
                        </a:rPr>
                        <a:t>Largest content DB - 290 GB</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r>
                        <a:rPr lang="en-US" sz="1800" kern="1200" dirty="0" smtClean="0">
                          <a:solidFill>
                            <a:schemeClr val="tx1"/>
                          </a:solidFill>
                          <a:effectLst/>
                          <a:latin typeface="+mn-lt"/>
                          <a:ea typeface="+mn-ea"/>
                          <a:cs typeface="+mn-cs"/>
                        </a:rPr>
                        <a:t>8,297 Site collections</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r>
                        <a:rPr lang="en-US" sz="1800" kern="1200" dirty="0" smtClean="0">
                          <a:solidFill>
                            <a:schemeClr val="tx1"/>
                          </a:solidFill>
                          <a:effectLst/>
                          <a:latin typeface="+mn-lt"/>
                          <a:ea typeface="+mn-ea"/>
                          <a:cs typeface="+mn-cs"/>
                        </a:rPr>
                        <a:t>Largest site collection - 275 GB</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graphicFrame>
        <p:nvGraphicFramePr>
          <p:cNvPr id="9" name="Table 8"/>
          <p:cNvGraphicFramePr>
            <a:graphicFrameLocks noGrp="1"/>
          </p:cNvGraphicFramePr>
          <p:nvPr>
            <p:extLst/>
          </p:nvPr>
        </p:nvGraphicFramePr>
        <p:xfrm>
          <a:off x="822928" y="1820862"/>
          <a:ext cx="4252309" cy="2232435"/>
        </p:xfrm>
        <a:graphic>
          <a:graphicData uri="http://schemas.openxmlformats.org/drawingml/2006/table">
            <a:tbl>
              <a:tblPr firstRow="1" bandRow="1">
                <a:tableStyleId>{5940675A-B579-460E-94D1-54222C63F5DA}</a:tableStyleId>
              </a:tblPr>
              <a:tblGrid>
                <a:gridCol w="4252309"/>
              </a:tblGrid>
              <a:tr h="350520">
                <a:tc>
                  <a:txBody>
                    <a:bodyPr/>
                    <a:lstStyle/>
                    <a:p>
                      <a:r>
                        <a:rPr lang="en-US" sz="1800" kern="1200" dirty="0" smtClean="0">
                          <a:solidFill>
                            <a:schemeClr val="tx1"/>
                          </a:solidFill>
                          <a:effectLst/>
                          <a:latin typeface="+mn-lt"/>
                          <a:ea typeface="+mn-ea"/>
                          <a:cs typeface="+mn-cs"/>
                        </a:rPr>
                        <a:t>15,000</a:t>
                      </a:r>
                      <a:r>
                        <a:rPr lang="en-US" sz="1800" kern="1200" baseline="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users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5052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effectLst/>
                          <a:latin typeface="+mn-lt"/>
                          <a:ea typeface="+mn-ea"/>
                          <a:cs typeface="+mn-cs"/>
                        </a:rPr>
                        <a:t>8,800 active</a:t>
                      </a:r>
                      <a:r>
                        <a:rPr lang="en-US" sz="1800" kern="1200" baseline="0" dirty="0" smtClean="0">
                          <a:solidFill>
                            <a:schemeClr val="tx1"/>
                          </a:solidFill>
                          <a:effectLst/>
                          <a:latin typeface="+mn-lt"/>
                          <a:ea typeface="+mn-ea"/>
                          <a:cs typeface="+mn-cs"/>
                        </a:rPr>
                        <a:t> </a:t>
                      </a:r>
                      <a:r>
                        <a:rPr lang="en-US" sz="1800" kern="1200" dirty="0" smtClean="0">
                          <a:solidFill>
                            <a:schemeClr val="tx1"/>
                          </a:solidFill>
                          <a:effectLst/>
                          <a:latin typeface="+mn-lt"/>
                          <a:ea typeface="+mn-ea"/>
                          <a:cs typeface="+mn-cs"/>
                        </a:rPr>
                        <a:t>users per week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21150">
                <a:tc>
                  <a:txBody>
                    <a:bodyPr/>
                    <a:lstStyle/>
                    <a:p>
                      <a:r>
                        <a:rPr lang="en-US" sz="1800" kern="1200" dirty="0" smtClean="0">
                          <a:solidFill>
                            <a:schemeClr val="tx1"/>
                          </a:solidFill>
                          <a:effectLst/>
                          <a:latin typeface="+mn-lt"/>
                          <a:ea typeface="+mn-ea"/>
                          <a:cs typeface="+mn-cs"/>
                        </a:rPr>
                        <a:t>1.7M requests per day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78385">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err="1" smtClean="0">
                          <a:solidFill>
                            <a:schemeClr val="tx1"/>
                          </a:solidFill>
                          <a:effectLst/>
                          <a:latin typeface="+mn-lt"/>
                          <a:ea typeface="+mn-ea"/>
                          <a:cs typeface="+mn-cs"/>
                        </a:rPr>
                        <a:t>Collab</a:t>
                      </a:r>
                      <a:r>
                        <a:rPr lang="en-US" sz="1800" kern="1200" dirty="0" smtClean="0">
                          <a:solidFill>
                            <a:schemeClr val="tx1"/>
                          </a:solidFill>
                          <a:effectLst/>
                          <a:latin typeface="+mn-lt"/>
                          <a:ea typeface="+mn-ea"/>
                          <a:cs typeface="+mn-cs"/>
                        </a:rPr>
                        <a:t>, Social, Doc </a:t>
                      </a:r>
                      <a:r>
                        <a:rPr lang="en-US" sz="1800" kern="1200" dirty="0" err="1" smtClean="0">
                          <a:solidFill>
                            <a:schemeClr val="tx1"/>
                          </a:solidFill>
                          <a:effectLst/>
                          <a:latin typeface="+mn-lt"/>
                          <a:ea typeface="+mn-ea"/>
                          <a:cs typeface="+mn-cs"/>
                        </a:rPr>
                        <a:t>Mgmt</a:t>
                      </a:r>
                      <a:r>
                        <a:rPr lang="en-US" sz="1800" kern="1200" dirty="0" smtClean="0">
                          <a:solidFill>
                            <a:schemeClr val="tx1"/>
                          </a:solidFill>
                          <a:effectLst/>
                          <a:latin typeface="+mn-lt"/>
                          <a:ea typeface="+mn-ea"/>
                          <a:cs typeface="+mn-cs"/>
                        </a:rPr>
                        <a:t>, Project</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78385">
                <a:tc>
                  <a:txBody>
                    <a:bodyPr/>
                    <a:lstStyle/>
                    <a:p>
                      <a:r>
                        <a:rPr lang="en-US" sz="1800" kern="1200" dirty="0" smtClean="0">
                          <a:solidFill>
                            <a:schemeClr val="tx1"/>
                          </a:solidFill>
                          <a:effectLst/>
                          <a:latin typeface="+mn-lt"/>
                          <a:ea typeface="+mn-ea"/>
                          <a:cs typeface="+mn-cs"/>
                        </a:rPr>
                        <a:t>204,106 profiles in UPA</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r h="378385">
                <a:tc>
                  <a:txBody>
                    <a:bodyPr/>
                    <a:lstStyle/>
                    <a:p>
                      <a:r>
                        <a:rPr lang="en-US" sz="1800" kern="1200" dirty="0" smtClean="0">
                          <a:solidFill>
                            <a:schemeClr val="tx1"/>
                          </a:solidFill>
                          <a:effectLst/>
                          <a:latin typeface="+mn-lt"/>
                          <a:ea typeface="+mn-ea"/>
                          <a:cs typeface="+mn-cs"/>
                        </a:rPr>
                        <a:t>1 Web App</a:t>
                      </a:r>
                      <a:endParaRPr lang="en-US" sz="18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
        <p:nvSpPr>
          <p:cNvPr id="18" name="Rectangle 17"/>
          <p:cNvSpPr/>
          <p:nvPr/>
        </p:nvSpPr>
        <p:spPr bwMode="auto">
          <a:xfrm>
            <a:off x="7376477" y="4633900"/>
            <a:ext cx="1051560" cy="105156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spc="-71" dirty="0" smtClean="0">
                <a:gradFill>
                  <a:gsLst>
                    <a:gs pos="0">
                      <a:srgbClr val="FFFFFF"/>
                    </a:gs>
                    <a:gs pos="100000">
                      <a:srgbClr val="FFFFFF"/>
                    </a:gs>
                  </a:gsLst>
                  <a:lin ang="5400000" scaled="0"/>
                </a:gradFill>
                <a:ea typeface="Segoe UI" pitchFamily="34" charset="0"/>
                <a:cs typeface="Segoe UI" pitchFamily="34" charset="0"/>
              </a:rPr>
              <a:t>Latency</a:t>
            </a:r>
          </a:p>
          <a:p>
            <a:pPr defTabSz="932472" fontAlgn="base">
              <a:lnSpc>
                <a:spcPct val="90000"/>
              </a:lnSpc>
              <a:spcBef>
                <a:spcPct val="0"/>
              </a:spcBef>
              <a:spcAft>
                <a:spcPts val="300"/>
              </a:spcAft>
            </a:pPr>
            <a:r>
              <a:rPr lang="en-US" sz="1600" spc="-71" dirty="0" smtClean="0">
                <a:gradFill>
                  <a:gsLst>
                    <a:gs pos="0">
                      <a:srgbClr val="FFFFFF"/>
                    </a:gs>
                    <a:gs pos="100000">
                      <a:srgbClr val="FFFFFF"/>
                    </a:gs>
                  </a:gsLst>
                  <a:lin ang="5400000" scaled="0"/>
                </a:gradFill>
                <a:ea typeface="Segoe UI" pitchFamily="34" charset="0"/>
                <a:cs typeface="Segoe UI" pitchFamily="34" charset="0"/>
              </a:rPr>
              <a:t>(99</a:t>
            </a:r>
            <a:r>
              <a:rPr lang="en-US" sz="1600" spc="-71" baseline="30000" dirty="0" smtClean="0">
                <a:gradFill>
                  <a:gsLst>
                    <a:gs pos="0">
                      <a:srgbClr val="FFFFFF"/>
                    </a:gs>
                    <a:gs pos="100000">
                      <a:srgbClr val="FFFFFF"/>
                    </a:gs>
                  </a:gsLst>
                  <a:lin ang="5400000" scaled="0"/>
                </a:gradFill>
                <a:ea typeface="Segoe UI" pitchFamily="34" charset="0"/>
                <a:cs typeface="Segoe UI" pitchFamily="34" charset="0"/>
              </a:rPr>
              <a:t>th</a:t>
            </a:r>
            <a:r>
              <a:rPr lang="en-US" sz="1600" spc="-71" dirty="0" smtClean="0">
                <a:gradFill>
                  <a:gsLst>
                    <a:gs pos="0">
                      <a:srgbClr val="FFFFFF"/>
                    </a:gs>
                    <a:gs pos="100000">
                      <a:srgbClr val="FFFFFF"/>
                    </a:gs>
                  </a:gsLst>
                  <a:lin ang="5400000" scaled="0"/>
                </a:gradFill>
                <a:ea typeface="Segoe UI" pitchFamily="34" charset="0"/>
                <a:cs typeface="Segoe UI" pitchFamily="34" charset="0"/>
              </a:rPr>
              <a:t> </a:t>
            </a:r>
            <a:r>
              <a:rPr lang="en-US" sz="1600" spc="-71" dirty="0" err="1" smtClean="0">
                <a:gradFill>
                  <a:gsLst>
                    <a:gs pos="0">
                      <a:srgbClr val="FFFFFF"/>
                    </a:gs>
                    <a:gs pos="100000">
                      <a:srgbClr val="FFFFFF"/>
                    </a:gs>
                  </a:gsLst>
                  <a:lin ang="5400000" scaled="0"/>
                </a:gradFill>
                <a:ea typeface="Segoe UI" pitchFamily="34" charset="0"/>
                <a:cs typeface="Segoe UI" pitchFamily="34" charset="0"/>
              </a:rPr>
              <a:t>ntile</a:t>
            </a:r>
            <a:r>
              <a:rPr lang="en-US" sz="1600" spc="-71" dirty="0" smtClean="0">
                <a:gradFill>
                  <a:gsLst>
                    <a:gs pos="0">
                      <a:srgbClr val="FFFFFF"/>
                    </a:gs>
                    <a:gs pos="100000">
                      <a:srgbClr val="FFFFFF"/>
                    </a:gs>
                  </a:gsLst>
                  <a:lin ang="5400000" scaled="0"/>
                </a:gradFill>
                <a:ea typeface="Segoe UI" pitchFamily="34" charset="0"/>
                <a:cs typeface="Segoe UI" pitchFamily="34" charset="0"/>
              </a:rPr>
              <a:t>)</a:t>
            </a:r>
          </a:p>
          <a:p>
            <a:pPr defTabSz="932472" fontAlgn="base">
              <a:lnSpc>
                <a:spcPct val="90000"/>
              </a:lnSpc>
              <a:spcBef>
                <a:spcPct val="0"/>
              </a:spcBef>
              <a:spcAft>
                <a:spcPts val="300"/>
              </a:spcAft>
            </a:pPr>
            <a:endParaRPr lang="en-US" sz="5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511 </a:t>
            </a:r>
            <a:r>
              <a:rPr lang="en-US" sz="2000" spc="-71" dirty="0" err="1" smtClean="0">
                <a:gradFill>
                  <a:gsLst>
                    <a:gs pos="0">
                      <a:srgbClr val="FFFFFF"/>
                    </a:gs>
                    <a:gs pos="100000">
                      <a:srgbClr val="FFFFFF"/>
                    </a:gs>
                  </a:gsLst>
                  <a:lin ang="5400000" scaled="0"/>
                </a:gradFill>
                <a:ea typeface="Segoe UI" pitchFamily="34" charset="0"/>
                <a:cs typeface="Segoe UI" pitchFamily="34" charset="0"/>
              </a:rPr>
              <a:t>ms</a:t>
            </a:r>
            <a:r>
              <a:rPr lang="en-US" sz="2000" spc="-71" dirty="0" smtClean="0">
                <a:gradFill>
                  <a:gsLst>
                    <a:gs pos="0">
                      <a:srgbClr val="FFFFFF"/>
                    </a:gs>
                    <a:gs pos="100000">
                      <a:srgbClr val="FFFFFF"/>
                    </a:gs>
                  </a:gsLst>
                  <a:lin ang="5400000" scaled="0"/>
                </a:gradFill>
                <a:ea typeface="Segoe UI" pitchFamily="34" charset="0"/>
                <a:cs typeface="Segoe UI" pitchFamily="34" charset="0"/>
              </a:rPr>
              <a:t> </a:t>
            </a:r>
          </a:p>
          <a:p>
            <a:pPr defTabSz="932472" fontAlgn="base">
              <a:lnSpc>
                <a:spcPct val="90000"/>
              </a:lnSpc>
              <a:spcBef>
                <a:spcPct val="0"/>
              </a:spcBef>
              <a:spcAft>
                <a:spcPts val="300"/>
              </a:spcAft>
            </a:pPr>
            <a:endParaRPr lang="en-US" sz="1600" spc="-71"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7376477" y="5731180"/>
            <a:ext cx="1051560" cy="105156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spc="-71" dirty="0">
                <a:gradFill>
                  <a:gsLst>
                    <a:gs pos="0">
                      <a:srgbClr val="FFFFFF"/>
                    </a:gs>
                    <a:gs pos="100000">
                      <a:srgbClr val="FFFFFF"/>
                    </a:gs>
                  </a:gsLst>
                  <a:lin ang="5400000" scaled="0"/>
                </a:gradFill>
                <a:ea typeface="Segoe UI" pitchFamily="34" charset="0"/>
                <a:cs typeface="Segoe UI" pitchFamily="34" charset="0"/>
              </a:rPr>
              <a:t>RPS </a:t>
            </a: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50</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6279197" y="5731180"/>
            <a:ext cx="1051560" cy="105156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spc="-71" dirty="0">
                <a:gradFill>
                  <a:gsLst>
                    <a:gs pos="0">
                      <a:srgbClr val="FFFFFF"/>
                    </a:gs>
                    <a:gs pos="100000">
                      <a:srgbClr val="FFFFFF"/>
                    </a:gs>
                  </a:gsLst>
                  <a:lin ang="5400000" scaled="0"/>
                </a:gradFill>
                <a:ea typeface="Segoe UI" pitchFamily="34" charset="0"/>
                <a:cs typeface="Segoe UI" pitchFamily="34" charset="0"/>
              </a:rPr>
              <a:t>Active </a:t>
            </a:r>
            <a:r>
              <a:rPr lang="en-US" sz="1600" spc="-71" dirty="0" smtClean="0">
                <a:gradFill>
                  <a:gsLst>
                    <a:gs pos="0">
                      <a:srgbClr val="FFFFFF"/>
                    </a:gs>
                    <a:gs pos="100000">
                      <a:srgbClr val="FFFFFF"/>
                    </a:gs>
                  </a:gsLst>
                  <a:lin ang="5400000" scaled="0"/>
                </a:gradFill>
                <a:ea typeface="Segoe UI" pitchFamily="34" charset="0"/>
                <a:cs typeface="Segoe UI" pitchFamily="34" charset="0"/>
              </a:rPr>
              <a:t>Users (</a:t>
            </a:r>
            <a:r>
              <a:rPr lang="en-US" sz="1600" spc="-71" dirty="0" err="1" smtClean="0">
                <a:gradFill>
                  <a:gsLst>
                    <a:gs pos="0">
                      <a:srgbClr val="FFFFFF"/>
                    </a:gs>
                    <a:gs pos="100000">
                      <a:srgbClr val="FFFFFF"/>
                    </a:gs>
                  </a:gsLst>
                  <a:lin ang="5400000" scaled="0"/>
                </a:gradFill>
                <a:ea typeface="Segoe UI" pitchFamily="34" charset="0"/>
                <a:cs typeface="Segoe UI" pitchFamily="34" charset="0"/>
              </a:rPr>
              <a:t>hr</a:t>
            </a:r>
            <a:r>
              <a:rPr lang="en-US" sz="1600" spc="-71" dirty="0" smtClean="0">
                <a:gradFill>
                  <a:gsLst>
                    <a:gs pos="0">
                      <a:srgbClr val="FFFFFF"/>
                    </a:gs>
                    <a:gs pos="100000">
                      <a:srgbClr val="FFFFFF"/>
                    </a:gs>
                  </a:gsLst>
                  <a:lin ang="5400000" scaled="0"/>
                </a:gradFill>
                <a:ea typeface="Segoe UI" pitchFamily="34" charset="0"/>
                <a:cs typeface="Segoe UI" pitchFamily="34" charset="0"/>
              </a:rPr>
              <a:t>)</a:t>
            </a:r>
          </a:p>
          <a:p>
            <a:pPr defTabSz="932472" fontAlgn="base">
              <a:lnSpc>
                <a:spcPct val="90000"/>
              </a:lnSpc>
              <a:spcBef>
                <a:spcPct val="0"/>
              </a:spcBef>
              <a:spcAft>
                <a:spcPts val="300"/>
              </a:spcAft>
            </a:pPr>
            <a:endParaRPr lang="en-US" sz="5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2,500</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6279197" y="4633900"/>
            <a:ext cx="1051560" cy="105156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0"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1600" spc="-71" dirty="0" smtClean="0">
                <a:gradFill>
                  <a:gsLst>
                    <a:gs pos="0">
                      <a:srgbClr val="FFFFFF"/>
                    </a:gs>
                    <a:gs pos="100000">
                      <a:srgbClr val="FFFFFF"/>
                    </a:gs>
                  </a:gsLst>
                  <a:lin ang="5400000" scaled="0"/>
                </a:gradFill>
                <a:ea typeface="Segoe UI" pitchFamily="34" charset="0"/>
                <a:cs typeface="Segoe UI" pitchFamily="34" charset="0"/>
              </a:rPr>
              <a:t>Availability</a:t>
            </a:r>
          </a:p>
          <a:p>
            <a:pPr defTabSz="932472" fontAlgn="base">
              <a:lnSpc>
                <a:spcPct val="90000"/>
              </a:lnSpc>
              <a:spcBef>
                <a:spcPct val="0"/>
              </a:spcBef>
              <a:spcAft>
                <a:spcPts val="300"/>
              </a:spcAft>
            </a:pPr>
            <a:endParaRPr lang="en-US" sz="16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5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99.9%</a:t>
            </a:r>
          </a:p>
        </p:txBody>
      </p:sp>
      <p:graphicFrame>
        <p:nvGraphicFramePr>
          <p:cNvPr id="26" name="Table 25"/>
          <p:cNvGraphicFramePr>
            <a:graphicFrameLocks noGrp="1"/>
          </p:cNvGraphicFramePr>
          <p:nvPr>
            <p:extLst/>
          </p:nvPr>
        </p:nvGraphicFramePr>
        <p:xfrm>
          <a:off x="6278793" y="1820862"/>
          <a:ext cx="5273444" cy="2057400"/>
        </p:xfrm>
        <a:graphic>
          <a:graphicData uri="http://schemas.openxmlformats.org/drawingml/2006/table">
            <a:tbl>
              <a:tblPr firstRow="1" bandRow="1">
                <a:tableStyleId>{5940675A-B579-460E-94D1-54222C63F5DA}</a:tableStyleId>
              </a:tblPr>
              <a:tblGrid>
                <a:gridCol w="2835044"/>
                <a:gridCol w="2438400"/>
              </a:tblGrid>
              <a:tr h="337556">
                <a:tc>
                  <a:txBody>
                    <a:bodyPr/>
                    <a:lstStyle/>
                    <a:p>
                      <a:r>
                        <a:rPr lang="en-US" sz="1600" b="1" kern="1200" dirty="0" smtClean="0">
                          <a:solidFill>
                            <a:schemeClr val="tx1"/>
                          </a:solidFill>
                          <a:effectLst/>
                          <a:latin typeface="+mn-lt"/>
                          <a:ea typeface="+mn-ea"/>
                          <a:cs typeface="+mn-cs"/>
                        </a:rPr>
                        <a:t>Role</a:t>
                      </a:r>
                      <a:endParaRPr lang="en-US" sz="1600" b="1" dirty="0">
                        <a:solidFill>
                          <a:srgbClr val="FF0000"/>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tc>
                  <a:txBody>
                    <a:bodyPr/>
                    <a:lstStyle/>
                    <a:p>
                      <a:r>
                        <a:rPr lang="en-US" sz="1600" b="1" dirty="0" smtClean="0">
                          <a:latin typeface="+mn-lt"/>
                        </a:rPr>
                        <a:t>HW Spec</a:t>
                      </a:r>
                      <a:endParaRPr lang="en-US" sz="16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tr>
              <a:tr h="348244">
                <a:tc>
                  <a:txBody>
                    <a:bodyPr/>
                    <a:lstStyle/>
                    <a:p>
                      <a:r>
                        <a:rPr lang="en-US" sz="1600" kern="1200" dirty="0" smtClean="0">
                          <a:solidFill>
                            <a:schemeClr val="tx1"/>
                          </a:solidFill>
                          <a:effectLst/>
                          <a:latin typeface="+mn-lt"/>
                          <a:ea typeface="+mn-ea"/>
                          <a:cs typeface="+mn-cs"/>
                        </a:rPr>
                        <a:t>Routing &amp; Caching</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kern="1200" dirty="0" smtClean="0">
                          <a:solidFill>
                            <a:schemeClr val="tx1"/>
                          </a:solidFill>
                          <a:effectLst/>
                          <a:latin typeface="+mn-lt"/>
                          <a:ea typeface="+mn-ea"/>
                          <a:cs typeface="+mn-cs"/>
                        </a:rPr>
                        <a:t>VM, 4 cores, 14GB RAM</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437718">
                <a:tc>
                  <a:txBody>
                    <a:bodyPr/>
                    <a:lstStyle/>
                    <a:p>
                      <a:r>
                        <a:rPr lang="en-US" sz="1600" kern="1200" dirty="0" smtClean="0">
                          <a:solidFill>
                            <a:schemeClr val="tx1"/>
                          </a:solidFill>
                          <a:effectLst/>
                          <a:latin typeface="+mn-lt"/>
                          <a:ea typeface="+mn-ea"/>
                          <a:cs typeface="+mn-cs"/>
                        </a:rPr>
                        <a:t>Front End</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kern="1200" dirty="0" smtClean="0">
                          <a:solidFill>
                            <a:schemeClr val="tx1"/>
                          </a:solidFill>
                          <a:effectLst/>
                          <a:latin typeface="+mn-lt"/>
                          <a:ea typeface="+mn-ea"/>
                          <a:cs typeface="+mn-cs"/>
                        </a:rPr>
                        <a:t>VM, 4 cores, 14GB RAM</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437718">
                <a:tc>
                  <a:txBody>
                    <a:bodyPr/>
                    <a:lstStyle/>
                    <a:p>
                      <a:r>
                        <a:rPr lang="en-US" sz="1600" kern="1200" dirty="0" smtClean="0">
                          <a:solidFill>
                            <a:schemeClr val="tx1"/>
                          </a:solidFill>
                          <a:effectLst/>
                          <a:latin typeface="+mn-lt"/>
                          <a:ea typeface="+mn-ea"/>
                          <a:cs typeface="+mn-cs"/>
                        </a:rPr>
                        <a:t>Batch Processing</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effectLst/>
                          <a:latin typeface="+mn-lt"/>
                          <a:ea typeface="+mn-ea"/>
                          <a:cs typeface="+mn-cs"/>
                        </a:rPr>
                        <a:t>VM, 4 cores, 14GB RAM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496164">
                <a:tc>
                  <a:txBody>
                    <a:bodyPr/>
                    <a:lstStyle/>
                    <a:p>
                      <a:r>
                        <a:rPr lang="en-US" sz="1600" kern="1200" dirty="0" smtClean="0">
                          <a:solidFill>
                            <a:schemeClr val="tx1"/>
                          </a:solidFill>
                          <a:effectLst/>
                          <a:latin typeface="+mn-lt"/>
                          <a:ea typeface="+mn-ea"/>
                          <a:cs typeface="+mn-cs"/>
                        </a:rPr>
                        <a:t>Database</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effectLst/>
                          <a:latin typeface="+mn-lt"/>
                          <a:ea typeface="+mn-ea"/>
                          <a:cs typeface="+mn-cs"/>
                        </a:rPr>
                        <a:t>8 cores, 64 GB RAM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bl>
          </a:graphicData>
        </a:graphic>
      </p:graphicFrame>
      <p:graphicFrame>
        <p:nvGraphicFramePr>
          <p:cNvPr id="27" name="Table 12"/>
          <p:cNvGraphicFramePr>
            <a:graphicFrameLocks noGrp="1"/>
          </p:cNvGraphicFramePr>
          <p:nvPr>
            <p:extLst>
              <p:ext uri="{D42A27DB-BD31-4B8C-83A1-F6EECF244321}">
                <p14:modId xmlns:p14="http://schemas.microsoft.com/office/powerpoint/2010/main" val="2807550541"/>
              </p:ext>
            </p:extLst>
          </p:nvPr>
        </p:nvGraphicFramePr>
        <p:xfrm>
          <a:off x="8428037" y="4640262"/>
          <a:ext cx="3204970" cy="1857992"/>
        </p:xfrm>
        <a:graphic>
          <a:graphicData uri="http://schemas.openxmlformats.org/drawingml/2006/table">
            <a:tbl>
              <a:tblPr firstRow="1" bandRow="1">
                <a:tableStyleId>{5940675A-B579-460E-94D1-54222C63F5DA}</a:tableStyleId>
              </a:tblPr>
              <a:tblGrid>
                <a:gridCol w="1913859"/>
                <a:gridCol w="1291111"/>
              </a:tblGrid>
              <a:tr h="318752">
                <a:tc>
                  <a:txBody>
                    <a:bodyPr/>
                    <a:lstStyle/>
                    <a:p>
                      <a:r>
                        <a:rPr lang="en-US" sz="1200" b="1" kern="1200" dirty="0" smtClean="0">
                          <a:solidFill>
                            <a:schemeClr val="tx1"/>
                          </a:solidFill>
                          <a:effectLst/>
                          <a:latin typeface="+mn-lt"/>
                          <a:ea typeface="+mn-ea"/>
                          <a:cs typeface="+mn-cs"/>
                        </a:rPr>
                        <a:t>Role</a:t>
                      </a:r>
                      <a:endParaRPr lang="en-US" sz="1200" b="1" dirty="0">
                        <a:solidFill>
                          <a:srgbClr val="FF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tc>
                  <a:txBody>
                    <a:bodyPr/>
                    <a:lstStyle/>
                    <a:p>
                      <a:r>
                        <a:rPr lang="en-US" sz="1200" b="1" kern="1200" dirty="0" err="1" smtClean="0">
                          <a:solidFill>
                            <a:schemeClr val="tx1"/>
                          </a:solidFill>
                          <a:latin typeface="+mn-lt"/>
                          <a:ea typeface="+mn-ea"/>
                          <a:cs typeface="+mn-cs"/>
                        </a:rPr>
                        <a:t>Avg</a:t>
                      </a:r>
                      <a:r>
                        <a:rPr lang="en-US" sz="1200" b="1" kern="1200" dirty="0" smtClean="0">
                          <a:solidFill>
                            <a:schemeClr val="tx1"/>
                          </a:solidFill>
                          <a:latin typeface="+mn-lt"/>
                          <a:ea typeface="+mn-ea"/>
                          <a:cs typeface="+mn-cs"/>
                        </a:rPr>
                        <a:t> CPU/ </a:t>
                      </a:r>
                      <a:r>
                        <a:rPr lang="en-US" sz="1200" b="1" kern="1200" dirty="0" err="1" smtClean="0">
                          <a:solidFill>
                            <a:schemeClr val="tx1"/>
                          </a:solidFill>
                          <a:latin typeface="+mn-lt"/>
                          <a:ea typeface="+mn-ea"/>
                          <a:cs typeface="+mn-cs"/>
                        </a:rPr>
                        <a:t>Mem</a:t>
                      </a:r>
                      <a:r>
                        <a:rPr lang="en-US" sz="1200" b="1" kern="1200" dirty="0" smtClean="0">
                          <a:solidFill>
                            <a:schemeClr val="tx1"/>
                          </a:solidFill>
                          <a:latin typeface="+mn-lt"/>
                          <a:ea typeface="+mn-ea"/>
                          <a:cs typeface="+mn-cs"/>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noFill/>
                  </a:tcPr>
                </a:tc>
              </a:tr>
              <a:tr h="318752">
                <a:tc>
                  <a:txBody>
                    <a:bodyPr/>
                    <a:lstStyle/>
                    <a:p>
                      <a:r>
                        <a:rPr lang="en-US" sz="1600" kern="1200" dirty="0" smtClean="0">
                          <a:solidFill>
                            <a:schemeClr val="tx1"/>
                          </a:solidFill>
                          <a:effectLst/>
                          <a:latin typeface="+mn-lt"/>
                          <a:ea typeface="+mn-ea"/>
                          <a:cs typeface="+mn-cs"/>
                        </a:rPr>
                        <a:t>Routing &amp; Caching</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dirty="0" smtClean="0"/>
                        <a:t>12% / 8</a:t>
                      </a:r>
                      <a:r>
                        <a:rPr lang="en-US" sz="1600" baseline="0" dirty="0" smtClean="0"/>
                        <a:t> GB</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396240">
                <a:tc>
                  <a:txBody>
                    <a:bodyPr/>
                    <a:lstStyle/>
                    <a:p>
                      <a:r>
                        <a:rPr lang="en-US" sz="1600" kern="1200" dirty="0" smtClean="0">
                          <a:solidFill>
                            <a:schemeClr val="tx1"/>
                          </a:solidFill>
                          <a:effectLst/>
                          <a:latin typeface="+mn-lt"/>
                          <a:ea typeface="+mn-ea"/>
                          <a:cs typeface="+mn-cs"/>
                        </a:rPr>
                        <a:t>Front End</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r>
                        <a:rPr lang="en-US" sz="1600" dirty="0" smtClean="0"/>
                        <a:t>45% / 11GB</a:t>
                      </a:r>
                      <a:endParaRPr 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472440">
                <a:tc>
                  <a:txBody>
                    <a:bodyPr/>
                    <a:lstStyle/>
                    <a:p>
                      <a:r>
                        <a:rPr lang="en-US" sz="1600" kern="1200" dirty="0" smtClean="0">
                          <a:solidFill>
                            <a:schemeClr val="tx1"/>
                          </a:solidFill>
                          <a:effectLst/>
                          <a:latin typeface="+mn-lt"/>
                          <a:ea typeface="+mn-ea"/>
                          <a:cs typeface="+mn-cs"/>
                        </a:rPr>
                        <a:t>Batch Processing</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80% / 12 GB</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r h="318752">
                <a:tc>
                  <a:txBody>
                    <a:bodyPr/>
                    <a:lstStyle/>
                    <a:p>
                      <a:r>
                        <a:rPr lang="en-US" sz="1600" kern="1200" dirty="0" smtClean="0">
                          <a:solidFill>
                            <a:schemeClr val="tx1"/>
                          </a:solidFill>
                          <a:effectLst/>
                          <a:latin typeface="+mn-lt"/>
                          <a:ea typeface="+mn-ea"/>
                          <a:cs typeface="+mn-cs"/>
                        </a:rPr>
                        <a:t>Database</a:t>
                      </a:r>
                      <a:endParaRPr lang="en-US" sz="1600" kern="1200" dirty="0">
                        <a:solidFill>
                          <a:schemeClr val="tx1"/>
                        </a:solidFill>
                        <a:effectLst/>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11% / 46</a:t>
                      </a:r>
                      <a:r>
                        <a:rPr lang="en-US" sz="1600" baseline="0" dirty="0" smtClean="0"/>
                        <a:t> GB</a:t>
                      </a:r>
                      <a:endParaRPr lang="en-US" sz="1600" dirty="0" smtClean="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r>
            </a:tbl>
          </a:graphicData>
        </a:graphic>
      </p:graphicFrame>
      <p:grpSp>
        <p:nvGrpSpPr>
          <p:cNvPr id="10" name="Group 9"/>
          <p:cNvGrpSpPr/>
          <p:nvPr/>
        </p:nvGrpSpPr>
        <p:grpSpPr>
          <a:xfrm>
            <a:off x="8372903" y="3463192"/>
            <a:ext cx="746875" cy="380639"/>
            <a:chOff x="8372903" y="3551680"/>
            <a:chExt cx="746875" cy="380639"/>
          </a:xfrm>
        </p:grpSpPr>
        <p:pic>
          <p:nvPicPr>
            <p:cNvPr id="25" name="Picture 31"/>
            <p:cNvPicPr>
              <a:picLocks noChangeAspect="1"/>
            </p:cNvPicPr>
            <p:nvPr/>
          </p:nvPicPr>
          <p:blipFill>
            <a:blip r:embed="rId2"/>
            <a:stretch>
              <a:fillRect/>
            </a:stretch>
          </p:blipFill>
          <p:spPr>
            <a:xfrm>
              <a:off x="8372903" y="3551680"/>
              <a:ext cx="260602" cy="380639"/>
            </a:xfrm>
            <a:prstGeom prst="rect">
              <a:avLst/>
            </a:prstGeom>
            <a:ln>
              <a:noFill/>
              <a:prstDash val="dash"/>
            </a:ln>
          </p:spPr>
        </p:pic>
        <p:pic>
          <p:nvPicPr>
            <p:cNvPr id="28" name="Picture 31"/>
            <p:cNvPicPr>
              <a:picLocks noChangeAspect="1"/>
            </p:cNvPicPr>
            <p:nvPr/>
          </p:nvPicPr>
          <p:blipFill>
            <a:blip r:embed="rId2"/>
            <a:stretch>
              <a:fillRect/>
            </a:stretch>
          </p:blipFill>
          <p:spPr>
            <a:xfrm>
              <a:off x="8612748" y="3551680"/>
              <a:ext cx="260602" cy="380639"/>
            </a:xfrm>
            <a:prstGeom prst="rect">
              <a:avLst/>
            </a:prstGeom>
            <a:ln>
              <a:noFill/>
              <a:prstDash val="dash"/>
            </a:ln>
          </p:spPr>
        </p:pic>
        <p:pic>
          <p:nvPicPr>
            <p:cNvPr id="29" name="Picture 31"/>
            <p:cNvPicPr>
              <a:picLocks noChangeAspect="1"/>
            </p:cNvPicPr>
            <p:nvPr/>
          </p:nvPicPr>
          <p:blipFill>
            <a:blip r:embed="rId2"/>
            <a:stretch>
              <a:fillRect/>
            </a:stretch>
          </p:blipFill>
          <p:spPr>
            <a:xfrm>
              <a:off x="8859176" y="3551680"/>
              <a:ext cx="260602" cy="380639"/>
            </a:xfrm>
            <a:prstGeom prst="rect">
              <a:avLst/>
            </a:prstGeom>
            <a:ln>
              <a:noFill/>
              <a:prstDash val="dash"/>
            </a:ln>
          </p:spPr>
        </p:pic>
      </p:grpSp>
      <p:grpSp>
        <p:nvGrpSpPr>
          <p:cNvPr id="5" name="Group 4"/>
          <p:cNvGrpSpPr/>
          <p:nvPr/>
        </p:nvGrpSpPr>
        <p:grpSpPr>
          <a:xfrm>
            <a:off x="8426713" y="2573003"/>
            <a:ext cx="693065" cy="340038"/>
            <a:chOff x="8372789" y="2173508"/>
            <a:chExt cx="693065" cy="340038"/>
          </a:xfrm>
        </p:grpSpPr>
        <p:pic>
          <p:nvPicPr>
            <p:cNvPr id="35" name="Picture 34"/>
            <p:cNvPicPr>
              <a:picLocks noChangeAspect="1"/>
            </p:cNvPicPr>
            <p:nvPr/>
          </p:nvPicPr>
          <p:blipFill>
            <a:blip r:embed="rId3"/>
            <a:stretch>
              <a:fillRect/>
            </a:stretch>
          </p:blipFill>
          <p:spPr>
            <a:xfrm>
              <a:off x="8372789" y="2173508"/>
              <a:ext cx="232804" cy="340038"/>
            </a:xfrm>
            <a:prstGeom prst="rect">
              <a:avLst/>
            </a:prstGeom>
            <a:ln>
              <a:noFill/>
              <a:prstDash val="dash"/>
            </a:ln>
          </p:spPr>
        </p:pic>
        <p:pic>
          <p:nvPicPr>
            <p:cNvPr id="36" name="Picture 35"/>
            <p:cNvPicPr>
              <a:picLocks noChangeAspect="1"/>
            </p:cNvPicPr>
            <p:nvPr/>
          </p:nvPicPr>
          <p:blipFill>
            <a:blip r:embed="rId3"/>
            <a:stretch>
              <a:fillRect/>
            </a:stretch>
          </p:blipFill>
          <p:spPr>
            <a:xfrm>
              <a:off x="8607438" y="2173508"/>
              <a:ext cx="232804" cy="340038"/>
            </a:xfrm>
            <a:prstGeom prst="rect">
              <a:avLst/>
            </a:prstGeom>
            <a:ln>
              <a:noFill/>
              <a:prstDash val="dash"/>
            </a:ln>
          </p:spPr>
        </p:pic>
        <p:pic>
          <p:nvPicPr>
            <p:cNvPr id="37" name="Picture 36"/>
            <p:cNvPicPr>
              <a:picLocks noChangeAspect="1"/>
            </p:cNvPicPr>
            <p:nvPr/>
          </p:nvPicPr>
          <p:blipFill>
            <a:blip r:embed="rId3"/>
            <a:stretch>
              <a:fillRect/>
            </a:stretch>
          </p:blipFill>
          <p:spPr>
            <a:xfrm>
              <a:off x="8833050" y="2173508"/>
              <a:ext cx="232804" cy="340038"/>
            </a:xfrm>
            <a:prstGeom prst="rect">
              <a:avLst/>
            </a:prstGeom>
            <a:ln>
              <a:noFill/>
              <a:prstDash val="dash"/>
            </a:ln>
          </p:spPr>
        </p:pic>
      </p:grpSp>
      <p:grpSp>
        <p:nvGrpSpPr>
          <p:cNvPr id="7" name="Group 6"/>
          <p:cNvGrpSpPr/>
          <p:nvPr/>
        </p:nvGrpSpPr>
        <p:grpSpPr>
          <a:xfrm>
            <a:off x="8093735" y="2997091"/>
            <a:ext cx="1026043" cy="376670"/>
            <a:chOff x="8032653" y="2997091"/>
            <a:chExt cx="1026043" cy="376670"/>
          </a:xfrm>
        </p:grpSpPr>
        <p:pic>
          <p:nvPicPr>
            <p:cNvPr id="30" name="Picture 29"/>
            <p:cNvPicPr>
              <a:picLocks noChangeAspect="1"/>
            </p:cNvPicPr>
            <p:nvPr/>
          </p:nvPicPr>
          <p:blipFill>
            <a:blip r:embed="rId4"/>
            <a:stretch>
              <a:fillRect/>
            </a:stretch>
          </p:blipFill>
          <p:spPr>
            <a:xfrm flipH="1">
              <a:off x="8292103" y="2997091"/>
              <a:ext cx="265149" cy="376670"/>
            </a:xfrm>
            <a:prstGeom prst="rect">
              <a:avLst/>
            </a:prstGeom>
            <a:ln>
              <a:noFill/>
              <a:prstDash val="dash"/>
            </a:ln>
          </p:spPr>
        </p:pic>
        <p:pic>
          <p:nvPicPr>
            <p:cNvPr id="31" name="Picture 30"/>
            <p:cNvPicPr>
              <a:picLocks noChangeAspect="1"/>
            </p:cNvPicPr>
            <p:nvPr/>
          </p:nvPicPr>
          <p:blipFill>
            <a:blip r:embed="rId4"/>
            <a:stretch>
              <a:fillRect/>
            </a:stretch>
          </p:blipFill>
          <p:spPr>
            <a:xfrm flipH="1">
              <a:off x="8532578" y="2997091"/>
              <a:ext cx="265149" cy="376670"/>
            </a:xfrm>
            <a:prstGeom prst="rect">
              <a:avLst/>
            </a:prstGeom>
            <a:ln>
              <a:noFill/>
              <a:prstDash val="dash"/>
            </a:ln>
          </p:spPr>
        </p:pic>
        <p:pic>
          <p:nvPicPr>
            <p:cNvPr id="32" name="Picture 31"/>
            <p:cNvPicPr>
              <a:picLocks noChangeAspect="1"/>
            </p:cNvPicPr>
            <p:nvPr/>
          </p:nvPicPr>
          <p:blipFill>
            <a:blip r:embed="rId4"/>
            <a:stretch>
              <a:fillRect/>
            </a:stretch>
          </p:blipFill>
          <p:spPr>
            <a:xfrm flipH="1">
              <a:off x="8793547" y="2997091"/>
              <a:ext cx="265149" cy="376670"/>
            </a:xfrm>
            <a:prstGeom prst="rect">
              <a:avLst/>
            </a:prstGeom>
            <a:ln>
              <a:noFill/>
              <a:prstDash val="dash"/>
            </a:ln>
          </p:spPr>
        </p:pic>
        <p:pic>
          <p:nvPicPr>
            <p:cNvPr id="44" name="Picture 43"/>
            <p:cNvPicPr>
              <a:picLocks noChangeAspect="1"/>
            </p:cNvPicPr>
            <p:nvPr/>
          </p:nvPicPr>
          <p:blipFill>
            <a:blip r:embed="rId4"/>
            <a:stretch>
              <a:fillRect/>
            </a:stretch>
          </p:blipFill>
          <p:spPr>
            <a:xfrm flipH="1">
              <a:off x="8032653" y="2997091"/>
              <a:ext cx="265149" cy="376670"/>
            </a:xfrm>
            <a:prstGeom prst="rect">
              <a:avLst/>
            </a:prstGeom>
            <a:ln>
              <a:noFill/>
              <a:prstDash val="dash"/>
            </a:ln>
          </p:spPr>
        </p:pic>
      </p:grpSp>
      <p:grpSp>
        <p:nvGrpSpPr>
          <p:cNvPr id="11" name="Group 10"/>
          <p:cNvGrpSpPr/>
          <p:nvPr/>
        </p:nvGrpSpPr>
        <p:grpSpPr>
          <a:xfrm>
            <a:off x="8646282" y="2170052"/>
            <a:ext cx="473496" cy="340038"/>
            <a:chOff x="8646282" y="2170052"/>
            <a:chExt cx="473496" cy="340038"/>
          </a:xfrm>
        </p:grpSpPr>
        <p:pic>
          <p:nvPicPr>
            <p:cNvPr id="40" name="Picture 1"/>
            <p:cNvPicPr>
              <a:picLocks noChangeAspect="1"/>
            </p:cNvPicPr>
            <p:nvPr/>
          </p:nvPicPr>
          <p:blipFill>
            <a:blip r:embed="rId3"/>
            <a:stretch>
              <a:fillRect/>
            </a:stretch>
          </p:blipFill>
          <p:spPr>
            <a:xfrm>
              <a:off x="8886974" y="2170052"/>
              <a:ext cx="232804" cy="340038"/>
            </a:xfrm>
            <a:prstGeom prst="rect">
              <a:avLst/>
            </a:prstGeom>
            <a:ln>
              <a:noFill/>
              <a:prstDash val="dash"/>
            </a:ln>
          </p:spPr>
        </p:pic>
        <p:pic>
          <p:nvPicPr>
            <p:cNvPr id="45" name="Picture 44"/>
            <p:cNvPicPr>
              <a:picLocks noChangeAspect="1"/>
            </p:cNvPicPr>
            <p:nvPr/>
          </p:nvPicPr>
          <p:blipFill>
            <a:blip r:embed="rId3"/>
            <a:stretch>
              <a:fillRect/>
            </a:stretch>
          </p:blipFill>
          <p:spPr>
            <a:xfrm>
              <a:off x="8646282" y="2170052"/>
              <a:ext cx="232804" cy="340038"/>
            </a:xfrm>
            <a:prstGeom prst="rect">
              <a:avLst/>
            </a:prstGeom>
            <a:ln>
              <a:noFill/>
              <a:prstDash val="dash"/>
            </a:ln>
          </p:spPr>
        </p:pic>
      </p:grpSp>
    </p:spTree>
    <p:extLst>
      <p:ext uri="{BB962C8B-B14F-4D97-AF65-F5344CB8AC3E}">
        <p14:creationId xmlns:p14="http://schemas.microsoft.com/office/powerpoint/2010/main" val="5691405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0"/>
        </a:gradFill>
        <a:effectLst/>
      </p:bgPr>
    </p:bg>
    <p:spTree>
      <p:nvGrpSpPr>
        <p:cNvPr id="1" name=""/>
        <p:cNvGrpSpPr/>
        <p:nvPr/>
      </p:nvGrpSpPr>
      <p:grpSpPr>
        <a:xfrm>
          <a:off x="0" y="0"/>
          <a:ext cx="0" cy="0"/>
          <a:chOff x="0" y="0"/>
          <a:chExt cx="0" cy="0"/>
        </a:xfrm>
      </p:grpSpPr>
      <p:sp>
        <p:nvSpPr>
          <p:cNvPr id="3" name="Title 1"/>
          <p:cNvSpPr txBox="1">
            <a:spLocks/>
          </p:cNvSpPr>
          <p:nvPr/>
        </p:nvSpPr>
        <p:spPr>
          <a:xfrm>
            <a:off x="274639" y="295274"/>
            <a:ext cx="11889564" cy="917575"/>
          </a:xfrm>
          <a:prstGeom prst="rect">
            <a:avLst/>
          </a:prstGeom>
        </p:spPr>
        <p:txBody>
          <a:bodyPr vert="horz" wrap="square" lIns="146304" tIns="91440" rIns="146304" bIns="91440" rtlCol="0" anchor="t">
            <a:normAutofit fontScale="97500"/>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Calculator for distributed cache</a:t>
            </a:r>
          </a:p>
        </p:txBody>
      </p:sp>
      <p:sp>
        <p:nvSpPr>
          <p:cNvPr id="6" name="TextBox 5"/>
          <p:cNvSpPr txBox="1"/>
          <p:nvPr/>
        </p:nvSpPr>
        <p:spPr>
          <a:xfrm>
            <a:off x="212653" y="2150169"/>
            <a:ext cx="1865208" cy="2499017"/>
          </a:xfrm>
          <a:prstGeom prst="rect">
            <a:avLst/>
          </a:prstGeom>
          <a:noFill/>
        </p:spPr>
        <p:txBody>
          <a:bodyPr wrap="square" rtlCol="0">
            <a:spAutoFit/>
          </a:bodyPr>
          <a:lstStyle/>
          <a:p>
            <a:r>
              <a:rPr lang="en-US" sz="15639" dirty="0">
                <a:solidFill>
                  <a:srgbClr val="FFFFFF"/>
                </a:solidFill>
                <a:latin typeface="Bradley Hand ITC"/>
              </a:rPr>
              <a:t>Z</a:t>
            </a:r>
            <a:endParaRPr lang="en-US" sz="15639" dirty="0">
              <a:solidFill>
                <a:srgbClr val="FFFFFF"/>
              </a:solidFill>
            </a:endParaRPr>
          </a:p>
        </p:txBody>
      </p:sp>
      <p:sp>
        <p:nvSpPr>
          <p:cNvPr id="7" name="TextBox 6"/>
          <p:cNvSpPr txBox="1"/>
          <p:nvPr/>
        </p:nvSpPr>
        <p:spPr>
          <a:xfrm>
            <a:off x="1658843" y="2150169"/>
            <a:ext cx="1761584" cy="2499017"/>
          </a:xfrm>
          <a:prstGeom prst="rect">
            <a:avLst/>
          </a:prstGeom>
          <a:noFill/>
        </p:spPr>
        <p:txBody>
          <a:bodyPr wrap="square" rtlCol="0">
            <a:spAutoFit/>
          </a:bodyPr>
          <a:lstStyle/>
          <a:p>
            <a:r>
              <a:rPr lang="en-US" sz="15639" dirty="0">
                <a:solidFill>
                  <a:srgbClr val="FFFFFF"/>
                </a:solidFill>
                <a:latin typeface="Bradley Hand ITC"/>
              </a:rPr>
              <a:t>=</a:t>
            </a:r>
            <a:endParaRPr lang="en-US" sz="15639" dirty="0">
              <a:solidFill>
                <a:srgbClr val="FFFFFF"/>
              </a:solidFill>
            </a:endParaRPr>
          </a:p>
        </p:txBody>
      </p:sp>
      <p:sp>
        <p:nvSpPr>
          <p:cNvPr id="8" name="TextBox 7"/>
          <p:cNvSpPr txBox="1"/>
          <p:nvPr/>
        </p:nvSpPr>
        <p:spPr>
          <a:xfrm>
            <a:off x="2591446" y="2150169"/>
            <a:ext cx="1761584" cy="2499017"/>
          </a:xfrm>
          <a:prstGeom prst="rect">
            <a:avLst/>
          </a:prstGeom>
          <a:noFill/>
        </p:spPr>
        <p:txBody>
          <a:bodyPr wrap="square" rtlCol="0">
            <a:spAutoFit/>
          </a:bodyPr>
          <a:lstStyle/>
          <a:p>
            <a:pPr lvl="1"/>
            <a:r>
              <a:rPr lang="en-US" sz="15639" dirty="0">
                <a:solidFill>
                  <a:srgbClr val="FFFFFF"/>
                </a:solidFill>
                <a:latin typeface="Bradley Hand ITC"/>
              </a:rPr>
              <a:t>f</a:t>
            </a:r>
            <a:endParaRPr lang="en-US" sz="15639" dirty="0">
              <a:solidFill>
                <a:srgbClr val="FFFFFF"/>
              </a:solidFill>
            </a:endParaRPr>
          </a:p>
        </p:txBody>
      </p:sp>
      <p:sp>
        <p:nvSpPr>
          <p:cNvPr id="9" name="TextBox 8"/>
          <p:cNvSpPr txBox="1"/>
          <p:nvPr/>
        </p:nvSpPr>
        <p:spPr>
          <a:xfrm>
            <a:off x="3316805" y="2150169"/>
            <a:ext cx="1657961" cy="2499017"/>
          </a:xfrm>
          <a:prstGeom prst="rect">
            <a:avLst/>
          </a:prstGeom>
          <a:noFill/>
        </p:spPr>
        <p:txBody>
          <a:bodyPr wrap="square" rtlCol="0">
            <a:spAutoFit/>
          </a:bodyPr>
          <a:lstStyle/>
          <a:p>
            <a:pPr lvl="1"/>
            <a:r>
              <a:rPr lang="en-US" sz="15639" dirty="0">
                <a:solidFill>
                  <a:srgbClr val="FFFFFF"/>
                </a:solidFill>
                <a:latin typeface="Bradley Hand ITC"/>
              </a:rPr>
              <a:t>(</a:t>
            </a:r>
            <a:endParaRPr lang="en-US" sz="15639" dirty="0">
              <a:solidFill>
                <a:srgbClr val="FFFFFF"/>
              </a:solidFill>
            </a:endParaRPr>
          </a:p>
        </p:txBody>
      </p:sp>
      <p:sp>
        <p:nvSpPr>
          <p:cNvPr id="10" name="TextBox 9"/>
          <p:cNvSpPr txBox="1"/>
          <p:nvPr/>
        </p:nvSpPr>
        <p:spPr>
          <a:xfrm>
            <a:off x="10056798" y="2150169"/>
            <a:ext cx="1964304" cy="2499017"/>
          </a:xfrm>
          <a:prstGeom prst="rect">
            <a:avLst/>
          </a:prstGeom>
          <a:noFill/>
        </p:spPr>
        <p:txBody>
          <a:bodyPr wrap="square" rtlCol="0">
            <a:spAutoFit/>
          </a:bodyPr>
          <a:lstStyle/>
          <a:p>
            <a:pPr lvl="1"/>
            <a:r>
              <a:rPr lang="en-US" sz="15639" dirty="0">
                <a:solidFill>
                  <a:srgbClr val="FFFFFF"/>
                </a:solidFill>
                <a:latin typeface="Bradley Hand ITC"/>
              </a:rPr>
              <a:t>)</a:t>
            </a:r>
            <a:endParaRPr lang="en-US" sz="15639" dirty="0">
              <a:solidFill>
                <a:srgbClr val="FFFFFF"/>
              </a:solidFill>
            </a:endParaRPr>
          </a:p>
        </p:txBody>
      </p:sp>
      <p:sp>
        <p:nvSpPr>
          <p:cNvPr id="11" name="TextBox 10"/>
          <p:cNvSpPr txBox="1"/>
          <p:nvPr/>
        </p:nvSpPr>
        <p:spPr>
          <a:xfrm>
            <a:off x="6736351" y="2104956"/>
            <a:ext cx="1909472" cy="2499017"/>
          </a:xfrm>
          <a:prstGeom prst="rect">
            <a:avLst/>
          </a:prstGeom>
          <a:noFill/>
        </p:spPr>
        <p:txBody>
          <a:bodyPr wrap="square" rtlCol="0">
            <a:spAutoFit/>
          </a:bodyPr>
          <a:lstStyle/>
          <a:p>
            <a:pPr lvl="1"/>
            <a:r>
              <a:rPr lang="en-US" sz="15639" dirty="0">
                <a:solidFill>
                  <a:srgbClr val="FFFFFF"/>
                </a:solidFill>
                <a:latin typeface="Bradley Hand ITC"/>
              </a:rPr>
              <a:t>,</a:t>
            </a:r>
            <a:endParaRPr lang="en-US" sz="15639" dirty="0">
              <a:solidFill>
                <a:srgbClr val="FFFFFF"/>
              </a:solidFill>
            </a:endParaRPr>
          </a:p>
        </p:txBody>
      </p:sp>
      <p:sp>
        <p:nvSpPr>
          <p:cNvPr id="12" name="TextBox 11"/>
          <p:cNvSpPr txBox="1"/>
          <p:nvPr/>
        </p:nvSpPr>
        <p:spPr>
          <a:xfrm>
            <a:off x="4668424" y="2150169"/>
            <a:ext cx="2586039" cy="2499017"/>
          </a:xfrm>
          <a:prstGeom prst="rect">
            <a:avLst/>
          </a:prstGeom>
          <a:noFill/>
        </p:spPr>
        <p:txBody>
          <a:bodyPr wrap="square" rtlCol="0">
            <a:spAutoFit/>
          </a:bodyPr>
          <a:lstStyle/>
          <a:p>
            <a:pPr lvl="1"/>
            <a:r>
              <a:rPr lang="en-US" sz="15639" dirty="0">
                <a:solidFill>
                  <a:srgbClr val="FFFFFF"/>
                </a:solidFill>
                <a:latin typeface="Bradley Hand ITC"/>
              </a:rPr>
              <a:t>X</a:t>
            </a:r>
            <a:endParaRPr lang="en-US" sz="15639" dirty="0">
              <a:solidFill>
                <a:srgbClr val="FFFFFF"/>
              </a:solidFill>
            </a:endParaRPr>
          </a:p>
        </p:txBody>
      </p:sp>
      <p:sp>
        <p:nvSpPr>
          <p:cNvPr id="13" name="TextBox 12"/>
          <p:cNvSpPr txBox="1"/>
          <p:nvPr/>
        </p:nvSpPr>
        <p:spPr>
          <a:xfrm>
            <a:off x="8403363" y="2150169"/>
            <a:ext cx="2063401" cy="2499017"/>
          </a:xfrm>
          <a:prstGeom prst="rect">
            <a:avLst/>
          </a:prstGeom>
          <a:noFill/>
        </p:spPr>
        <p:txBody>
          <a:bodyPr wrap="square" rtlCol="0">
            <a:spAutoFit/>
          </a:bodyPr>
          <a:lstStyle/>
          <a:p>
            <a:pPr lvl="1"/>
            <a:r>
              <a:rPr lang="en-US" sz="15639" dirty="0">
                <a:solidFill>
                  <a:srgbClr val="FFFFFF"/>
                </a:solidFill>
                <a:latin typeface="Bradley Hand ITC"/>
              </a:rPr>
              <a:t>Y</a:t>
            </a:r>
            <a:endParaRPr lang="en-US" sz="15639" dirty="0">
              <a:solidFill>
                <a:srgbClr val="FFFFFF"/>
              </a:solidFill>
            </a:endParaRPr>
          </a:p>
        </p:txBody>
      </p:sp>
      <p:sp>
        <p:nvSpPr>
          <p:cNvPr id="14" name="Content Placeholder 3"/>
          <p:cNvSpPr txBox="1">
            <a:spLocks/>
          </p:cNvSpPr>
          <p:nvPr/>
        </p:nvSpPr>
        <p:spPr>
          <a:xfrm>
            <a:off x="-2316163" y="7768556"/>
            <a:ext cx="3108325" cy="5595938"/>
          </a:xfrm>
          <a:prstGeom prst="rect">
            <a:avLst/>
          </a:prstGeom>
        </p:spPr>
        <p:txBody>
          <a:bodyPr vert="horz" wrap="square" lIns="146304" tIns="9144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24" b="1" dirty="0" smtClean="0">
                <a:solidFill>
                  <a:srgbClr val="FFFFFF"/>
                </a:solidFill>
              </a:rPr>
              <a:t>Sizes (In KB)</a:t>
            </a:r>
          </a:p>
          <a:p>
            <a:r>
              <a:rPr lang="en-US" sz="1088" b="1" dirty="0" smtClean="0">
                <a:solidFill>
                  <a:srgbClr val="FFFFFF"/>
                </a:solidFill>
              </a:rPr>
              <a:t>#tag size (KB)</a:t>
            </a:r>
          </a:p>
          <a:p>
            <a:r>
              <a:rPr lang="en-US" sz="1088" b="1" dirty="0" err="1" smtClean="0">
                <a:solidFill>
                  <a:srgbClr val="FFFFFF"/>
                </a:solidFill>
              </a:rPr>
              <a:t>avg</a:t>
            </a:r>
            <a:r>
              <a:rPr lang="en-US" sz="1088" b="1" dirty="0" smtClean="0">
                <a:solidFill>
                  <a:srgbClr val="FFFFFF"/>
                </a:solidFill>
              </a:rPr>
              <a:t> user or group post size (KB)</a:t>
            </a:r>
          </a:p>
          <a:p>
            <a:r>
              <a:rPr lang="en-US" sz="1088" b="1" dirty="0" smtClean="0">
                <a:solidFill>
                  <a:srgbClr val="FFFFFF"/>
                </a:solidFill>
              </a:rPr>
              <a:t>Entity cap</a:t>
            </a:r>
          </a:p>
          <a:p>
            <a:r>
              <a:rPr lang="en-US" sz="1088" b="1" dirty="0" smtClean="0">
                <a:solidFill>
                  <a:srgbClr val="FFFFFF"/>
                </a:solidFill>
              </a:rPr>
              <a:t>LMT entry size (KB)</a:t>
            </a:r>
          </a:p>
          <a:p>
            <a:pPr marL="0" indent="0">
              <a:buFont typeface="Arial" pitchFamily="34" charset="0"/>
              <a:buNone/>
            </a:pPr>
            <a:r>
              <a:rPr lang="en-US" sz="1224" b="1" dirty="0" smtClean="0">
                <a:solidFill>
                  <a:srgbClr val="FFFFFF"/>
                </a:solidFill>
              </a:rPr>
              <a:t>Absolute Counts</a:t>
            </a:r>
          </a:p>
          <a:p>
            <a:r>
              <a:rPr lang="en-US" sz="1088" b="1" dirty="0" smtClean="0">
                <a:solidFill>
                  <a:srgbClr val="FFFFFF"/>
                </a:solidFill>
              </a:rPr>
              <a:t># of Shared regions</a:t>
            </a:r>
          </a:p>
          <a:p>
            <a:r>
              <a:rPr lang="en-US" sz="1088" b="1" dirty="0" smtClean="0">
                <a:solidFill>
                  <a:srgbClr val="FFFFFF"/>
                </a:solidFill>
              </a:rPr>
              <a:t>Time-to-live</a:t>
            </a:r>
          </a:p>
          <a:p>
            <a:r>
              <a:rPr lang="en-US" sz="1088" b="1" dirty="0" smtClean="0">
                <a:solidFill>
                  <a:srgbClr val="FFFFFF"/>
                </a:solidFill>
              </a:rPr>
              <a:t>Total # users per farm</a:t>
            </a:r>
          </a:p>
          <a:p>
            <a:r>
              <a:rPr lang="en-US" sz="1088" b="1" dirty="0" smtClean="0">
                <a:solidFill>
                  <a:srgbClr val="FFFFFF"/>
                </a:solidFill>
              </a:rPr>
              <a:t>% of socially active users in the farm</a:t>
            </a:r>
          </a:p>
          <a:p>
            <a:r>
              <a:rPr lang="en-US" sz="1088" b="1" dirty="0" smtClean="0">
                <a:solidFill>
                  <a:srgbClr val="FFFFFF"/>
                </a:solidFill>
              </a:rPr>
              <a:t># Active users per farm</a:t>
            </a:r>
          </a:p>
          <a:p>
            <a:pPr marL="0" indent="0">
              <a:buFont typeface="Arial" pitchFamily="34" charset="0"/>
              <a:buNone/>
            </a:pPr>
            <a:r>
              <a:rPr lang="en-US" sz="1224" b="1" dirty="0" smtClean="0">
                <a:solidFill>
                  <a:srgbClr val="FFFFFF"/>
                </a:solidFill>
              </a:rPr>
              <a:t>Entity stats</a:t>
            </a:r>
          </a:p>
          <a:p>
            <a:r>
              <a:rPr lang="en-US" sz="1088" b="1" dirty="0" smtClean="0">
                <a:solidFill>
                  <a:srgbClr val="FFFFFF"/>
                </a:solidFill>
              </a:rPr>
              <a:t># of actively followed sites</a:t>
            </a:r>
          </a:p>
          <a:p>
            <a:r>
              <a:rPr lang="en-US" sz="1088" b="1" dirty="0" smtClean="0">
                <a:solidFill>
                  <a:srgbClr val="FFFFFF"/>
                </a:solidFill>
              </a:rPr>
              <a:t># groups owned per user</a:t>
            </a:r>
          </a:p>
          <a:p>
            <a:r>
              <a:rPr lang="en-US" sz="1088" b="1" dirty="0" smtClean="0">
                <a:solidFill>
                  <a:srgbClr val="FFFFFF"/>
                </a:solidFill>
              </a:rPr>
              <a:t># of actively followed documents</a:t>
            </a:r>
          </a:p>
          <a:p>
            <a:r>
              <a:rPr lang="en-US" sz="1088" b="1" dirty="0" smtClean="0">
                <a:solidFill>
                  <a:srgbClr val="FFFFFF"/>
                </a:solidFill>
              </a:rPr>
              <a:t># followed/created hash tags per user</a:t>
            </a:r>
          </a:p>
          <a:p>
            <a:r>
              <a:rPr lang="en-US" sz="1088" b="1" dirty="0" smtClean="0">
                <a:solidFill>
                  <a:srgbClr val="FFFFFF"/>
                </a:solidFill>
              </a:rPr>
              <a:t>% of hash tags that are unique</a:t>
            </a:r>
          </a:p>
          <a:p>
            <a:r>
              <a:rPr lang="en-US" sz="1088" b="1" dirty="0" smtClean="0">
                <a:solidFill>
                  <a:srgbClr val="FFFFFF"/>
                </a:solidFill>
              </a:rPr>
              <a:t># hash tags</a:t>
            </a:r>
          </a:p>
          <a:p>
            <a:pPr marL="0" indent="0">
              <a:buFont typeface="Arial" pitchFamily="34" charset="0"/>
              <a:buNone/>
            </a:pPr>
            <a:r>
              <a:rPr lang="en-US" sz="1224" b="1" dirty="0" smtClean="0">
                <a:solidFill>
                  <a:srgbClr val="FFFFFF"/>
                </a:solidFill>
              </a:rPr>
              <a:t>Activity</a:t>
            </a:r>
            <a:endParaRPr lang="en-US" sz="1088" b="1" dirty="0" smtClean="0">
              <a:solidFill>
                <a:srgbClr val="FFFFFF"/>
              </a:solidFill>
            </a:endParaRPr>
          </a:p>
          <a:p>
            <a:r>
              <a:rPr lang="en-US" sz="1088" b="1" dirty="0" smtClean="0">
                <a:solidFill>
                  <a:srgbClr val="FFFFFF"/>
                </a:solidFill>
              </a:rPr>
              <a:t># of public new posts per user per day</a:t>
            </a:r>
          </a:p>
          <a:p>
            <a:r>
              <a:rPr lang="en-US" sz="1088" b="1" dirty="0" smtClean="0">
                <a:solidFill>
                  <a:srgbClr val="FFFFFF"/>
                </a:solidFill>
              </a:rPr>
              <a:t># replies per user per day</a:t>
            </a:r>
          </a:p>
          <a:p>
            <a:r>
              <a:rPr lang="en-US" sz="1088" b="1" dirty="0" smtClean="0">
                <a:solidFill>
                  <a:srgbClr val="FFFFFF"/>
                </a:solidFill>
              </a:rPr>
              <a:t># of actively followed document updates per doc per day</a:t>
            </a:r>
          </a:p>
          <a:p>
            <a:r>
              <a:rPr lang="en-US" sz="1088" b="1" dirty="0" smtClean="0">
                <a:solidFill>
                  <a:srgbClr val="FFFFFF"/>
                </a:solidFill>
              </a:rPr>
              <a:t># of site activities per site per day </a:t>
            </a:r>
          </a:p>
          <a:p>
            <a:r>
              <a:rPr lang="en-US" sz="1088" b="1" dirty="0" smtClean="0">
                <a:solidFill>
                  <a:srgbClr val="FFFFFF"/>
                </a:solidFill>
              </a:rPr>
              <a:t># of hash tags activities per user per day</a:t>
            </a:r>
          </a:p>
          <a:p>
            <a:r>
              <a:rPr lang="en-US" sz="1088" b="1" dirty="0" smtClean="0">
                <a:solidFill>
                  <a:srgbClr val="FFFFFF"/>
                </a:solidFill>
              </a:rPr>
              <a:t># of group posts per user per day </a:t>
            </a:r>
          </a:p>
          <a:p>
            <a:r>
              <a:rPr lang="en-US" sz="1088" b="1" dirty="0" smtClean="0">
                <a:solidFill>
                  <a:srgbClr val="FFFFFF"/>
                </a:solidFill>
              </a:rPr>
              <a:t># of group replies per user per day</a:t>
            </a:r>
          </a:p>
          <a:p>
            <a:endParaRPr lang="en-US" sz="1088" b="1" dirty="0">
              <a:solidFill>
                <a:srgbClr val="FFFFFF"/>
              </a:solidFill>
            </a:endParaRPr>
          </a:p>
        </p:txBody>
      </p:sp>
      <p:sp>
        <p:nvSpPr>
          <p:cNvPr id="15" name="Content Placeholder 4"/>
          <p:cNvSpPr txBox="1">
            <a:spLocks/>
          </p:cNvSpPr>
          <p:nvPr/>
        </p:nvSpPr>
        <p:spPr>
          <a:xfrm>
            <a:off x="2088987" y="7764462"/>
            <a:ext cx="3108325" cy="5030788"/>
          </a:xfrm>
          <a:prstGeom prst="rect">
            <a:avLst/>
          </a:prstGeom>
        </p:spPr>
        <p:txBody>
          <a:bodyPr vert="horz" wrap="square" lIns="146304" tIns="9144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24" b="1" dirty="0" smtClean="0">
                <a:solidFill>
                  <a:srgbClr val="FFFFFF"/>
                </a:solidFill>
              </a:rPr>
              <a:t>Computed Activity Per Day</a:t>
            </a:r>
          </a:p>
          <a:p>
            <a:r>
              <a:rPr lang="en-US" sz="1088" dirty="0" smtClean="0">
                <a:solidFill>
                  <a:srgbClr val="FFFFFF"/>
                </a:solidFill>
              </a:rPr>
              <a:t># public user posts per day</a:t>
            </a:r>
          </a:p>
          <a:p>
            <a:r>
              <a:rPr lang="en-US" sz="1088" dirty="0" smtClean="0">
                <a:solidFill>
                  <a:srgbClr val="FFFFFF"/>
                </a:solidFill>
              </a:rPr>
              <a:t># followed site activities per day</a:t>
            </a:r>
          </a:p>
          <a:p>
            <a:r>
              <a:rPr lang="en-US" sz="1088" dirty="0" smtClean="0">
                <a:solidFill>
                  <a:srgbClr val="FFFFFF"/>
                </a:solidFill>
              </a:rPr>
              <a:t># followed document activities per day</a:t>
            </a:r>
          </a:p>
          <a:p>
            <a:r>
              <a:rPr lang="en-US" sz="1088" dirty="0" smtClean="0">
                <a:solidFill>
                  <a:srgbClr val="FFFFFF"/>
                </a:solidFill>
              </a:rPr>
              <a:t># tag posts per day</a:t>
            </a:r>
          </a:p>
          <a:p>
            <a:r>
              <a:rPr lang="en-US" sz="1088" dirty="0" smtClean="0">
                <a:solidFill>
                  <a:srgbClr val="FFFFFF"/>
                </a:solidFill>
              </a:rPr>
              <a:t>#entries in all groups (group updates per day)</a:t>
            </a:r>
          </a:p>
          <a:p>
            <a:r>
              <a:rPr lang="en-US" sz="1088" dirty="0" smtClean="0">
                <a:solidFill>
                  <a:srgbClr val="FFFFFF"/>
                </a:solidFill>
              </a:rPr>
              <a:t># User regions</a:t>
            </a:r>
          </a:p>
          <a:p>
            <a:r>
              <a:rPr lang="en-US" sz="1088" dirty="0" smtClean="0">
                <a:solidFill>
                  <a:srgbClr val="FFFFFF"/>
                </a:solidFill>
              </a:rPr>
              <a:t># entities (w/o groups)</a:t>
            </a:r>
          </a:p>
          <a:p>
            <a:r>
              <a:rPr lang="en-US" sz="1088" dirty="0" smtClean="0">
                <a:solidFill>
                  <a:srgbClr val="FFFFFF"/>
                </a:solidFill>
              </a:rPr>
              <a:t># group</a:t>
            </a:r>
          </a:p>
          <a:p>
            <a:r>
              <a:rPr lang="en-US" sz="1088" dirty="0" smtClean="0">
                <a:solidFill>
                  <a:srgbClr val="FFFFFF"/>
                </a:solidFill>
              </a:rPr>
              <a:t># velocity tags</a:t>
            </a:r>
          </a:p>
          <a:p>
            <a:r>
              <a:rPr lang="en-US" sz="1088" dirty="0" smtClean="0">
                <a:solidFill>
                  <a:srgbClr val="FFFFFF"/>
                </a:solidFill>
              </a:rPr>
              <a:t>#entries in all user regions</a:t>
            </a:r>
          </a:p>
          <a:p>
            <a:r>
              <a:rPr lang="en-US" sz="1088" dirty="0" smtClean="0">
                <a:solidFill>
                  <a:srgbClr val="FFFFFF"/>
                </a:solidFill>
              </a:rPr>
              <a:t># entries in all entities (no group)</a:t>
            </a:r>
          </a:p>
          <a:p>
            <a:r>
              <a:rPr lang="en-US" sz="1088" dirty="0" smtClean="0">
                <a:solidFill>
                  <a:srgbClr val="FFFFFF"/>
                </a:solidFill>
              </a:rPr>
              <a:t># entities in LMT</a:t>
            </a:r>
          </a:p>
          <a:p>
            <a:r>
              <a:rPr lang="en-US" sz="1088" dirty="0" smtClean="0">
                <a:solidFill>
                  <a:srgbClr val="FFFFFF"/>
                </a:solidFill>
              </a:rPr>
              <a:t>size of LMT (KB)</a:t>
            </a:r>
          </a:p>
          <a:p>
            <a:r>
              <a:rPr lang="en-US" sz="1088" dirty="0" smtClean="0">
                <a:solidFill>
                  <a:srgbClr val="FFFFFF"/>
                </a:solidFill>
              </a:rPr>
              <a:t>Size of user posts (KB)</a:t>
            </a:r>
          </a:p>
          <a:p>
            <a:r>
              <a:rPr lang="en-US" sz="1088" dirty="0" smtClean="0">
                <a:solidFill>
                  <a:srgbClr val="FFFFFF"/>
                </a:solidFill>
              </a:rPr>
              <a:t>size of group posts (KB)</a:t>
            </a:r>
          </a:p>
          <a:p>
            <a:r>
              <a:rPr lang="en-US" sz="1088" dirty="0" smtClean="0">
                <a:solidFill>
                  <a:srgbClr val="FFFFFF"/>
                </a:solidFill>
              </a:rPr>
              <a:t>rest of entity size (KB)</a:t>
            </a:r>
          </a:p>
          <a:p>
            <a:r>
              <a:rPr lang="en-US" sz="1088" dirty="0" smtClean="0">
                <a:solidFill>
                  <a:srgbClr val="FFFFFF"/>
                </a:solidFill>
              </a:rPr>
              <a:t>Total Data size in Velocity (KB)</a:t>
            </a:r>
          </a:p>
          <a:p>
            <a:r>
              <a:rPr lang="en-US" sz="1088" dirty="0" smtClean="0">
                <a:solidFill>
                  <a:srgbClr val="FFFFFF"/>
                </a:solidFill>
              </a:rPr>
              <a:t>Data Size overhead (KB)</a:t>
            </a:r>
          </a:p>
          <a:p>
            <a:r>
              <a:rPr lang="en-US" sz="1088" dirty="0" smtClean="0">
                <a:solidFill>
                  <a:srgbClr val="FFFFFF"/>
                </a:solidFill>
              </a:rPr>
              <a:t>velocity overhead including region overhead (KB)</a:t>
            </a:r>
          </a:p>
          <a:p>
            <a:r>
              <a:rPr lang="en-US" sz="1088" dirty="0" smtClean="0">
                <a:solidFill>
                  <a:srgbClr val="FFFFFF"/>
                </a:solidFill>
              </a:rPr>
              <a:t>Data size per user region (KB)</a:t>
            </a:r>
          </a:p>
          <a:p>
            <a:r>
              <a:rPr lang="en-US" sz="1088" dirty="0" smtClean="0">
                <a:solidFill>
                  <a:srgbClr val="FFFFFF"/>
                </a:solidFill>
              </a:rPr>
              <a:t>Data size per shared region (KB)</a:t>
            </a:r>
          </a:p>
          <a:p>
            <a:pPr marL="0" indent="0">
              <a:buFont typeface="Arial" pitchFamily="34" charset="0"/>
              <a:buNone/>
            </a:pPr>
            <a:endParaRPr lang="en-US" sz="1088" dirty="0">
              <a:solidFill>
                <a:srgbClr val="FFFFFF"/>
              </a:solidFill>
            </a:endParaRP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1374" y="1330325"/>
            <a:ext cx="6443663" cy="559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Table 16"/>
          <p:cNvGraphicFramePr>
            <a:graphicFrameLocks noGrp="1"/>
          </p:cNvGraphicFramePr>
          <p:nvPr>
            <p:extLst>
              <p:ext uri="{D42A27DB-BD31-4B8C-83A1-F6EECF244321}">
                <p14:modId xmlns:p14="http://schemas.microsoft.com/office/powerpoint/2010/main" val="2659353115"/>
              </p:ext>
            </p:extLst>
          </p:nvPr>
        </p:nvGraphicFramePr>
        <p:xfrm>
          <a:off x="960437" y="2559092"/>
          <a:ext cx="10591800" cy="1847816"/>
        </p:xfrm>
        <a:graphic>
          <a:graphicData uri="http://schemas.openxmlformats.org/drawingml/2006/table">
            <a:tbl>
              <a:tblPr>
                <a:tableStyleId>{69CF1AB2-1976-4502-BF36-3FF5EA218861}</a:tableStyleId>
              </a:tblPr>
              <a:tblGrid>
                <a:gridCol w="3733800"/>
                <a:gridCol w="2286000"/>
                <a:gridCol w="2286000"/>
                <a:gridCol w="2286000"/>
              </a:tblGrid>
              <a:tr h="309554">
                <a:tc>
                  <a:txBody>
                    <a:bodyPr/>
                    <a:lstStyle/>
                    <a:p>
                      <a:pPr algn="l"/>
                      <a:r>
                        <a:rPr lang="en-US" sz="2000" b="1" dirty="0">
                          <a:effectLst/>
                        </a:rPr>
                        <a:t>Deployment Size</a:t>
                      </a:r>
                      <a:endParaRPr lang="en-US" sz="2000" b="1" dirty="0">
                        <a:effectLst/>
                        <a:latin typeface="+mn-lt"/>
                      </a:endParaRPr>
                    </a:p>
                  </a:txBody>
                  <a:tcPr marL="56380" marR="56380" marT="0" marB="0" anchor="b"/>
                </a:tc>
                <a:tc>
                  <a:txBody>
                    <a:bodyPr/>
                    <a:lstStyle/>
                    <a:p>
                      <a:pPr algn="l"/>
                      <a:r>
                        <a:rPr lang="en-US" sz="2000" b="1" dirty="0">
                          <a:effectLst/>
                        </a:rPr>
                        <a:t>S</a:t>
                      </a:r>
                      <a:endParaRPr lang="en-US" sz="2000" b="1" dirty="0">
                        <a:effectLst/>
                        <a:latin typeface="+mn-lt"/>
                      </a:endParaRPr>
                    </a:p>
                  </a:txBody>
                  <a:tcPr marL="56380" marR="56380" marT="0" marB="0" anchor="b"/>
                </a:tc>
                <a:tc>
                  <a:txBody>
                    <a:bodyPr/>
                    <a:lstStyle/>
                    <a:p>
                      <a:pPr algn="l"/>
                      <a:r>
                        <a:rPr lang="en-US" sz="2000" b="1" dirty="0">
                          <a:effectLst/>
                        </a:rPr>
                        <a:t>M</a:t>
                      </a:r>
                      <a:endParaRPr lang="en-US" sz="2000" b="1" dirty="0">
                        <a:effectLst/>
                        <a:latin typeface="+mn-lt"/>
                      </a:endParaRPr>
                    </a:p>
                  </a:txBody>
                  <a:tcPr marL="56380" marR="56380" marT="0" marB="0" anchor="b"/>
                </a:tc>
                <a:tc>
                  <a:txBody>
                    <a:bodyPr/>
                    <a:lstStyle/>
                    <a:p>
                      <a:pPr algn="l"/>
                      <a:r>
                        <a:rPr lang="en-US" sz="2000" b="1" dirty="0">
                          <a:effectLst/>
                        </a:rPr>
                        <a:t>L</a:t>
                      </a:r>
                      <a:endParaRPr lang="en-US" sz="2000" b="1" dirty="0">
                        <a:effectLst/>
                        <a:latin typeface="+mn-lt"/>
                      </a:endParaRPr>
                    </a:p>
                  </a:txBody>
                  <a:tcPr marL="56380" marR="56380" marT="0" marB="0" anchor="b"/>
                </a:tc>
              </a:tr>
              <a:tr h="309554">
                <a:tc>
                  <a:txBody>
                    <a:bodyPr/>
                    <a:lstStyle/>
                    <a:p>
                      <a:pPr algn="l"/>
                      <a:r>
                        <a:rPr lang="en-US" sz="2000">
                          <a:effectLst/>
                        </a:rPr>
                        <a:t>Users</a:t>
                      </a:r>
                      <a:endParaRPr lang="en-US" sz="2000">
                        <a:effectLst/>
                        <a:latin typeface="+mn-lt"/>
                      </a:endParaRPr>
                    </a:p>
                  </a:txBody>
                  <a:tcPr marL="56380" marR="56380" marT="0" marB="0" anchor="b"/>
                </a:tc>
                <a:tc>
                  <a:txBody>
                    <a:bodyPr/>
                    <a:lstStyle/>
                    <a:p>
                      <a:pPr algn="l"/>
                      <a:r>
                        <a:rPr lang="en-US" sz="2000" dirty="0" smtClean="0">
                          <a:effectLst/>
                        </a:rPr>
                        <a:t>&lt; 10,000</a:t>
                      </a:r>
                      <a:endParaRPr lang="en-US" sz="2000" dirty="0">
                        <a:effectLst/>
                        <a:latin typeface="+mn-lt"/>
                      </a:endParaRPr>
                    </a:p>
                  </a:txBody>
                  <a:tcPr marL="56380" marR="56380" marT="0" marB="0" anchor="b"/>
                </a:tc>
                <a:tc>
                  <a:txBody>
                    <a:bodyPr/>
                    <a:lstStyle/>
                    <a:p>
                      <a:pPr algn="l"/>
                      <a:r>
                        <a:rPr lang="en-US" sz="2000" dirty="0" smtClean="0">
                          <a:effectLst/>
                        </a:rPr>
                        <a:t>&lt; 100,000</a:t>
                      </a:r>
                      <a:endParaRPr lang="en-US" sz="2000" dirty="0">
                        <a:effectLst/>
                        <a:latin typeface="+mn-lt"/>
                      </a:endParaRPr>
                    </a:p>
                  </a:txBody>
                  <a:tcPr marL="56380" marR="56380" marT="0" marB="0" anchor="b"/>
                </a:tc>
                <a:tc>
                  <a:txBody>
                    <a:bodyPr/>
                    <a:lstStyle/>
                    <a:p>
                      <a:pPr algn="l"/>
                      <a:r>
                        <a:rPr lang="en-US" sz="2000" dirty="0" smtClean="0">
                          <a:effectLst/>
                        </a:rPr>
                        <a:t>&lt;</a:t>
                      </a:r>
                      <a:r>
                        <a:rPr lang="en-US" sz="2000" baseline="0" dirty="0" smtClean="0">
                          <a:effectLst/>
                        </a:rPr>
                        <a:t> </a:t>
                      </a:r>
                      <a:r>
                        <a:rPr lang="en-US" sz="2000" dirty="0" smtClean="0">
                          <a:effectLst/>
                        </a:rPr>
                        <a:t>500,000</a:t>
                      </a:r>
                      <a:endParaRPr lang="en-US" sz="2000" dirty="0">
                        <a:effectLst/>
                        <a:latin typeface="+mn-lt"/>
                      </a:endParaRPr>
                    </a:p>
                  </a:txBody>
                  <a:tcPr marL="56380" marR="56380" marT="0" marB="0" anchor="b"/>
                </a:tc>
              </a:tr>
              <a:tr h="309554">
                <a:tc>
                  <a:txBody>
                    <a:bodyPr/>
                    <a:lstStyle/>
                    <a:p>
                      <a:pPr algn="l"/>
                      <a:r>
                        <a:rPr lang="en-US" sz="2000" dirty="0">
                          <a:effectLst/>
                        </a:rPr>
                        <a:t>Recommended Memory (MB)</a:t>
                      </a:r>
                      <a:endParaRPr lang="en-US" sz="2000" dirty="0">
                        <a:effectLst/>
                        <a:latin typeface="+mn-lt"/>
                      </a:endParaRPr>
                    </a:p>
                  </a:txBody>
                  <a:tcPr marL="56380" marR="56380" marT="0" marB="0" anchor="b"/>
                </a:tc>
                <a:tc>
                  <a:txBody>
                    <a:bodyPr/>
                    <a:lstStyle/>
                    <a:p>
                      <a:pPr algn="l"/>
                      <a:r>
                        <a:rPr lang="en-US" sz="2000" baseline="0" dirty="0" smtClean="0">
                          <a:effectLst/>
                        </a:rPr>
                        <a:t>1 GB</a:t>
                      </a:r>
                      <a:endParaRPr lang="en-US" sz="2000" dirty="0">
                        <a:effectLst/>
                        <a:latin typeface="+mn-lt"/>
                      </a:endParaRPr>
                    </a:p>
                  </a:txBody>
                  <a:tcPr marL="56380" marR="56380" marT="0" marB="0" anchor="b"/>
                </a:tc>
                <a:tc>
                  <a:txBody>
                    <a:bodyPr/>
                    <a:lstStyle/>
                    <a:p>
                      <a:pPr algn="l"/>
                      <a:r>
                        <a:rPr lang="en-US" sz="2000" dirty="0" smtClean="0">
                          <a:effectLst/>
                        </a:rPr>
                        <a:t>2.5 GB</a:t>
                      </a:r>
                      <a:endParaRPr lang="en-US" sz="2000" dirty="0">
                        <a:effectLst/>
                        <a:latin typeface="+mn-lt"/>
                      </a:endParaRPr>
                    </a:p>
                  </a:txBody>
                  <a:tcPr marL="56380" marR="56380" marT="0" marB="0" anchor="b"/>
                </a:tc>
                <a:tc>
                  <a:txBody>
                    <a:bodyPr/>
                    <a:lstStyle/>
                    <a:p>
                      <a:pPr algn="l"/>
                      <a:r>
                        <a:rPr lang="en-US" sz="2000" dirty="0" smtClean="0">
                          <a:effectLst/>
                        </a:rPr>
                        <a:t>12</a:t>
                      </a:r>
                      <a:r>
                        <a:rPr lang="en-US" sz="2000" baseline="0" dirty="0" smtClean="0">
                          <a:effectLst/>
                        </a:rPr>
                        <a:t> </a:t>
                      </a:r>
                      <a:r>
                        <a:rPr lang="en-US" sz="2000" dirty="0" smtClean="0">
                          <a:effectLst/>
                        </a:rPr>
                        <a:t>GB</a:t>
                      </a:r>
                      <a:endParaRPr lang="en-US" sz="2000" dirty="0">
                        <a:effectLst/>
                        <a:latin typeface="+mn-lt"/>
                      </a:endParaRPr>
                    </a:p>
                  </a:txBody>
                  <a:tcPr marL="56380" marR="56380" marT="0" marB="0" anchor="b"/>
                </a:tc>
              </a:tr>
              <a:tr h="309554">
                <a:tc>
                  <a:txBody>
                    <a:bodyPr/>
                    <a:lstStyle/>
                    <a:p>
                      <a:pPr algn="l"/>
                      <a:r>
                        <a:rPr lang="en-US" sz="2000" dirty="0">
                          <a:effectLst/>
                        </a:rPr>
                        <a:t>Recommended </a:t>
                      </a:r>
                      <a:r>
                        <a:rPr lang="en-US" sz="2000" dirty="0" smtClean="0">
                          <a:effectLst/>
                        </a:rPr>
                        <a:t>Configuration</a:t>
                      </a:r>
                      <a:endParaRPr lang="en-US" sz="2000" dirty="0">
                        <a:effectLst/>
                        <a:latin typeface="+mn-lt"/>
                      </a:endParaRPr>
                    </a:p>
                  </a:txBody>
                  <a:tcPr marL="56380" marR="56380" marT="0" marB="0" anchor="b"/>
                </a:tc>
                <a:tc>
                  <a:txBody>
                    <a:bodyPr/>
                    <a:lstStyle/>
                    <a:p>
                      <a:pPr algn="l"/>
                      <a:r>
                        <a:rPr lang="en-US" sz="2000" dirty="0" smtClean="0">
                          <a:effectLst/>
                        </a:rPr>
                        <a:t>Dedicated </a:t>
                      </a:r>
                      <a:r>
                        <a:rPr lang="en-US" sz="2000" dirty="0" smtClean="0">
                          <a:effectLst/>
                          <a:latin typeface="+mn-lt"/>
                        </a:rPr>
                        <a:t>or</a:t>
                      </a:r>
                      <a:r>
                        <a:rPr lang="en-US" sz="2000" baseline="0" dirty="0" smtClean="0">
                          <a:effectLst/>
                          <a:latin typeface="+mn-lt"/>
                        </a:rPr>
                        <a:t> co-located on FE</a:t>
                      </a:r>
                      <a:endParaRPr lang="en-US" sz="2000" dirty="0">
                        <a:effectLst/>
                        <a:latin typeface="+mn-lt"/>
                      </a:endParaRPr>
                    </a:p>
                  </a:txBody>
                  <a:tcPr marL="56380" marR="56380" marT="0" marB="0" anchor="b"/>
                </a:tc>
                <a:tc>
                  <a:txBody>
                    <a:bodyPr/>
                    <a:lstStyle/>
                    <a:p>
                      <a:pPr algn="l"/>
                      <a:r>
                        <a:rPr lang="en-US" sz="2000">
                          <a:effectLst/>
                        </a:rPr>
                        <a:t>Dedicated</a:t>
                      </a:r>
                      <a:endParaRPr lang="en-US" sz="2000">
                        <a:effectLst/>
                        <a:latin typeface="+mn-lt"/>
                      </a:endParaRPr>
                    </a:p>
                  </a:txBody>
                  <a:tcPr marL="56380" marR="56380" marT="0" marB="0" anchor="b"/>
                </a:tc>
                <a:tc>
                  <a:txBody>
                    <a:bodyPr/>
                    <a:lstStyle/>
                    <a:p>
                      <a:pPr algn="l"/>
                      <a:r>
                        <a:rPr lang="en-US" sz="2000">
                          <a:effectLst/>
                        </a:rPr>
                        <a:t>Dedicated</a:t>
                      </a:r>
                      <a:endParaRPr lang="en-US" sz="2000">
                        <a:effectLst/>
                        <a:latin typeface="+mn-lt"/>
                      </a:endParaRPr>
                    </a:p>
                  </a:txBody>
                  <a:tcPr marL="56380" marR="56380" marT="0" marB="0" anchor="b"/>
                </a:tc>
              </a:tr>
              <a:tr h="309554">
                <a:tc>
                  <a:txBody>
                    <a:bodyPr/>
                    <a:lstStyle/>
                    <a:p>
                      <a:pPr algn="l"/>
                      <a:r>
                        <a:rPr lang="en-US" sz="2000">
                          <a:effectLst/>
                        </a:rPr>
                        <a:t>Min Cache hosts</a:t>
                      </a:r>
                      <a:endParaRPr lang="en-US" sz="2000">
                        <a:effectLst/>
                        <a:latin typeface="+mn-lt"/>
                      </a:endParaRPr>
                    </a:p>
                  </a:txBody>
                  <a:tcPr marL="56380" marR="56380" marT="0" marB="0" anchor="b"/>
                </a:tc>
                <a:tc>
                  <a:txBody>
                    <a:bodyPr/>
                    <a:lstStyle/>
                    <a:p>
                      <a:pPr algn="l"/>
                      <a:r>
                        <a:rPr lang="en-US" sz="2000" dirty="0" smtClean="0">
                          <a:effectLst/>
                          <a:latin typeface="+mn-lt"/>
                        </a:rPr>
                        <a:t>1</a:t>
                      </a:r>
                      <a:endParaRPr lang="en-US" sz="2000" dirty="0">
                        <a:effectLst/>
                        <a:latin typeface="+mn-lt"/>
                      </a:endParaRPr>
                    </a:p>
                  </a:txBody>
                  <a:tcPr marL="56380" marR="56380" marT="0" marB="0" anchor="b"/>
                </a:tc>
                <a:tc>
                  <a:txBody>
                    <a:bodyPr/>
                    <a:lstStyle/>
                    <a:p>
                      <a:pPr algn="l"/>
                      <a:r>
                        <a:rPr lang="en-US" sz="2000" dirty="0">
                          <a:effectLst/>
                        </a:rPr>
                        <a:t>1</a:t>
                      </a:r>
                      <a:endParaRPr lang="en-US" sz="2000" dirty="0">
                        <a:effectLst/>
                        <a:latin typeface="+mn-lt"/>
                      </a:endParaRPr>
                    </a:p>
                  </a:txBody>
                  <a:tcPr marL="56380" marR="56380" marT="0" marB="0" anchor="b"/>
                </a:tc>
                <a:tc>
                  <a:txBody>
                    <a:bodyPr/>
                    <a:lstStyle/>
                    <a:p>
                      <a:pPr algn="l"/>
                      <a:r>
                        <a:rPr lang="en-US" sz="2000" dirty="0" smtClean="0">
                          <a:effectLst/>
                          <a:latin typeface="+mn-lt"/>
                        </a:rPr>
                        <a:t>1</a:t>
                      </a:r>
                      <a:endParaRPr lang="en-US" sz="2000" dirty="0">
                        <a:effectLst/>
                        <a:latin typeface="+mn-lt"/>
                      </a:endParaRPr>
                    </a:p>
                  </a:txBody>
                  <a:tcPr marL="56380" marR="56380" marT="0" marB="0" anchor="b"/>
                </a:tc>
              </a:tr>
            </a:tbl>
          </a:graphicData>
        </a:graphic>
      </p:graphicFrame>
    </p:spTree>
    <p:custDataLst>
      <p:tags r:id="rId1"/>
    </p:custDataLst>
    <p:extLst>
      <p:ext uri="{BB962C8B-B14F-4D97-AF65-F5344CB8AC3E}">
        <p14:creationId xmlns:p14="http://schemas.microsoft.com/office/powerpoint/2010/main" val="2681608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2"/>
                                        </p:tgtEl>
                                      </p:cBhvr>
                                    </p:animEffect>
                                    <p:anim calcmode="lin" valueType="num">
                                      <p:cBhvr>
                                        <p:cTn id="7" dur="1000"/>
                                        <p:tgtEl>
                                          <p:spTgt spid="12"/>
                                        </p:tgtEl>
                                        <p:attrNameLst>
                                          <p:attrName>ppt_x</p:attrName>
                                        </p:attrNameLst>
                                      </p:cBhvr>
                                      <p:tavLst>
                                        <p:tav tm="0">
                                          <p:val>
                                            <p:strVal val="ppt_x"/>
                                          </p:val>
                                        </p:tav>
                                        <p:tav tm="100000">
                                          <p:val>
                                            <p:strVal val="ppt_x"/>
                                          </p:val>
                                        </p:tav>
                                      </p:tavLst>
                                    </p:anim>
                                    <p:anim calcmode="lin" valueType="num">
                                      <p:cBhvr>
                                        <p:cTn id="8" dur="1000"/>
                                        <p:tgtEl>
                                          <p:spTgt spid="12"/>
                                        </p:tgtEl>
                                        <p:attrNameLst>
                                          <p:attrName>ppt_y</p:attrName>
                                        </p:attrNameLst>
                                      </p:cBhvr>
                                      <p:tavLst>
                                        <p:tav tm="0">
                                          <p:val>
                                            <p:strVal val="ppt_y"/>
                                          </p:val>
                                        </p:tav>
                                        <p:tav tm="100000">
                                          <p:val>
                                            <p:strVal val="ppt_y+.1"/>
                                          </p:val>
                                        </p:tav>
                                      </p:tavLst>
                                    </p:anim>
                                    <p:set>
                                      <p:cBhvr>
                                        <p:cTn id="9" dur="1" fill="hold">
                                          <p:stCondLst>
                                            <p:cond delay="999"/>
                                          </p:stCondLst>
                                        </p:cTn>
                                        <p:tgtEl>
                                          <p:spTgt spid="12"/>
                                        </p:tgtEl>
                                        <p:attrNameLst>
                                          <p:attrName>style.visibility</p:attrName>
                                        </p:attrNameLst>
                                      </p:cBhvr>
                                      <p:to>
                                        <p:strVal val="hidden"/>
                                      </p:to>
                                    </p:set>
                                  </p:childTnLst>
                                </p:cTn>
                              </p:par>
                              <p:par>
                                <p:cTn id="10" presetID="42" presetClass="exit" presetSubtype="0" fill="hold" grpId="0" nodeType="withEffect">
                                  <p:stCondLst>
                                    <p:cond delay="0"/>
                                  </p:stCondLst>
                                  <p:childTnLst>
                                    <p:animEffect transition="out" filter="fade">
                                      <p:cBhvr>
                                        <p:cTn id="11" dur="1000"/>
                                        <p:tgtEl>
                                          <p:spTgt spid="13"/>
                                        </p:tgtEl>
                                      </p:cBhvr>
                                    </p:animEffect>
                                    <p:anim calcmode="lin" valueType="num">
                                      <p:cBhvr>
                                        <p:cTn id="12" dur="1000"/>
                                        <p:tgtEl>
                                          <p:spTgt spid="13"/>
                                        </p:tgtEl>
                                        <p:attrNameLst>
                                          <p:attrName>ppt_x</p:attrName>
                                        </p:attrNameLst>
                                      </p:cBhvr>
                                      <p:tavLst>
                                        <p:tav tm="0">
                                          <p:val>
                                            <p:strVal val="ppt_x"/>
                                          </p:val>
                                        </p:tav>
                                        <p:tav tm="100000">
                                          <p:val>
                                            <p:strVal val="ppt_x"/>
                                          </p:val>
                                        </p:tav>
                                      </p:tavLst>
                                    </p:anim>
                                    <p:anim calcmode="lin" valueType="num">
                                      <p:cBhvr>
                                        <p:cTn id="13" dur="1000"/>
                                        <p:tgtEl>
                                          <p:spTgt spid="13"/>
                                        </p:tgtEl>
                                        <p:attrNameLst>
                                          <p:attrName>ppt_y</p:attrName>
                                        </p:attrNameLst>
                                      </p:cBhvr>
                                      <p:tavLst>
                                        <p:tav tm="0">
                                          <p:val>
                                            <p:strVal val="ppt_y"/>
                                          </p:val>
                                        </p:tav>
                                        <p:tav tm="100000">
                                          <p:val>
                                            <p:strVal val="ppt_y+.1"/>
                                          </p:val>
                                        </p:tav>
                                      </p:tavLst>
                                    </p:anim>
                                    <p:set>
                                      <p:cBhvr>
                                        <p:cTn id="14" dur="1" fill="hold">
                                          <p:stCondLst>
                                            <p:cond delay="999"/>
                                          </p:stCondLst>
                                        </p:cTn>
                                        <p:tgtEl>
                                          <p:spTgt spid="13"/>
                                        </p:tgtEl>
                                        <p:attrNameLst>
                                          <p:attrName>style.visibility</p:attrName>
                                        </p:attrNameLst>
                                      </p:cBhvr>
                                      <p:to>
                                        <p:strVal val="hidden"/>
                                      </p:to>
                                    </p:se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16"/>
                                        </p:tgtEl>
                                      </p:cBhvr>
                                    </p:animEffect>
                                    <p:set>
                                      <p:cBhvr>
                                        <p:cTn id="31" dur="1" fill="hold">
                                          <p:stCondLst>
                                            <p:cond delay="499"/>
                                          </p:stCondLst>
                                        </p:cTn>
                                        <p:tgtEl>
                                          <p:spTgt spid="16"/>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4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2" grpId="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8237" y="-7938"/>
            <a:ext cx="6218238" cy="6994525"/>
          </a:xfrm>
        </p:spPr>
        <p:txBody>
          <a:bodyPr anchor="t"/>
          <a:lstStyle/>
          <a:p>
            <a:r>
              <a:rPr lang="en-US" sz="6600" dirty="0" smtClean="0">
                <a:gradFill>
                  <a:gsLst>
                    <a:gs pos="2917">
                      <a:schemeClr val="tx1"/>
                    </a:gs>
                    <a:gs pos="30000">
                      <a:schemeClr val="tx1"/>
                    </a:gs>
                  </a:gsLst>
                  <a:lin ang="5400000" scaled="0"/>
                </a:gradFill>
              </a:rPr>
              <a:t/>
            </a:r>
            <a:br>
              <a:rPr lang="en-US" sz="6600" dirty="0" smtClean="0">
                <a:gradFill>
                  <a:gsLst>
                    <a:gs pos="2917">
                      <a:schemeClr val="tx1"/>
                    </a:gs>
                    <a:gs pos="30000">
                      <a:schemeClr val="tx1"/>
                    </a:gs>
                  </a:gsLst>
                  <a:lin ang="5400000" scaled="0"/>
                </a:gradFill>
              </a:rPr>
            </a:br>
            <a:r>
              <a:rPr lang="en-US" sz="6600" dirty="0" smtClean="0">
                <a:gradFill>
                  <a:gsLst>
                    <a:gs pos="2917">
                      <a:schemeClr val="tx1"/>
                    </a:gs>
                    <a:gs pos="30000">
                      <a:schemeClr val="tx1"/>
                    </a:gs>
                  </a:gsLst>
                  <a:lin ang="5400000" scaled="0"/>
                </a:gradFill>
              </a:rPr>
              <a:t>SharePoint 2013</a:t>
            </a:r>
            <a:r>
              <a:rPr lang="en-US" sz="4800" dirty="0">
                <a:gradFill>
                  <a:gsLst>
                    <a:gs pos="2917">
                      <a:schemeClr val="tx1"/>
                    </a:gs>
                    <a:gs pos="30000">
                      <a:schemeClr val="tx1"/>
                    </a:gs>
                  </a:gsLst>
                  <a:lin ang="5400000" scaled="0"/>
                </a:gradFill>
              </a:rPr>
              <a:t/>
            </a:r>
            <a:br>
              <a:rPr lang="en-US" sz="4800" dirty="0">
                <a:gradFill>
                  <a:gsLst>
                    <a:gs pos="2917">
                      <a:schemeClr val="tx1"/>
                    </a:gs>
                    <a:gs pos="30000">
                      <a:schemeClr val="tx1"/>
                    </a:gs>
                  </a:gsLst>
                  <a:lin ang="5400000" scaled="0"/>
                </a:gradFill>
              </a:rPr>
            </a:br>
            <a:r>
              <a:rPr lang="en-US" sz="4800" dirty="0" smtClean="0">
                <a:gradFill>
                  <a:gsLst>
                    <a:gs pos="2917">
                      <a:schemeClr val="tx1"/>
                    </a:gs>
                    <a:gs pos="30000">
                      <a:schemeClr val="tx1"/>
                    </a:gs>
                  </a:gsLst>
                  <a:lin ang="5400000" scaled="0"/>
                </a:gradFill>
              </a:rPr>
              <a:t/>
            </a:r>
            <a:br>
              <a:rPr lang="en-US" sz="4800" dirty="0" smtClean="0">
                <a:gradFill>
                  <a:gsLst>
                    <a:gs pos="2917">
                      <a:schemeClr val="tx1"/>
                    </a:gs>
                    <a:gs pos="30000">
                      <a:schemeClr val="tx1"/>
                    </a:gs>
                  </a:gsLst>
                  <a:lin ang="5400000" scaled="0"/>
                </a:gradFill>
              </a:rPr>
            </a:br>
            <a:r>
              <a:rPr lang="en-US" sz="5400" dirty="0">
                <a:gradFill>
                  <a:gsLst>
                    <a:gs pos="2917">
                      <a:schemeClr val="tx1"/>
                    </a:gs>
                    <a:gs pos="30000">
                      <a:schemeClr val="tx1"/>
                    </a:gs>
                  </a:gsLst>
                  <a:lin ang="5400000" scaled="0"/>
                </a:gradFill>
              </a:rPr>
              <a:t/>
            </a:r>
            <a:br>
              <a:rPr lang="en-US" sz="5400" dirty="0">
                <a:gradFill>
                  <a:gsLst>
                    <a:gs pos="2917">
                      <a:schemeClr val="tx1"/>
                    </a:gs>
                    <a:gs pos="30000">
                      <a:schemeClr val="tx1"/>
                    </a:gs>
                  </a:gsLst>
                  <a:lin ang="5400000" scaled="0"/>
                </a:gradFill>
              </a:rPr>
            </a:br>
            <a:r>
              <a:rPr lang="en-US" sz="4000" dirty="0" smtClean="0"/>
              <a:t>Engineered for </a:t>
            </a:r>
            <a:r>
              <a:rPr lang="en-US" sz="4000" dirty="0"/>
              <a:t>b</a:t>
            </a:r>
            <a:r>
              <a:rPr lang="en-US" sz="4000" dirty="0" smtClean="0"/>
              <a:t>etter </a:t>
            </a:r>
            <a:r>
              <a:rPr lang="en-US" sz="4000" dirty="0"/>
              <a:t>p</a:t>
            </a:r>
            <a:r>
              <a:rPr lang="en-US" sz="4000" dirty="0" smtClean="0"/>
              <a:t>erformance</a:t>
            </a:r>
            <a:endParaRPr lang="en-US" sz="4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22895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63643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3" y="-6171"/>
            <a:ext cx="12466638" cy="7062672"/>
          </a:xfrm>
          <a:prstGeom prst="rect">
            <a:avLst/>
          </a:prstGeom>
        </p:spPr>
      </p:pic>
      <p:sp>
        <p:nvSpPr>
          <p:cNvPr id="3" name="Content Placeholder 2"/>
          <p:cNvSpPr>
            <a:spLocks noGrp="1"/>
          </p:cNvSpPr>
          <p:nvPr>
            <p:ph type="body" sz="quarter" idx="4294967295"/>
          </p:nvPr>
        </p:nvSpPr>
        <p:spPr>
          <a:xfrm>
            <a:off x="122237" y="1516062"/>
            <a:ext cx="7315200" cy="350520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indent="0" defTabSz="932472" fontAlgn="base">
              <a:spcBef>
                <a:spcPct val="0"/>
              </a:spcBef>
              <a:spcAft>
                <a:spcPts val="300"/>
              </a:spcAft>
              <a:buNone/>
            </a:pPr>
            <a:r>
              <a:rPr lang="en-US" sz="3600" spc="-71" dirty="0" smtClean="0">
                <a:solidFill>
                  <a:srgbClr val="FFFFFF"/>
                </a:solidFill>
                <a:latin typeface="Segoe UI Light" pitchFamily="34" charset="0"/>
                <a:ea typeface="Segoe UI" pitchFamily="34" charset="0"/>
                <a:cs typeface="Segoe UI" pitchFamily="34" charset="0"/>
              </a:rPr>
              <a:t>Your SharePoint is unique.</a:t>
            </a:r>
          </a:p>
          <a:p>
            <a:pPr marL="0" indent="0" defTabSz="932472" fontAlgn="base">
              <a:spcBef>
                <a:spcPct val="0"/>
              </a:spcBef>
              <a:spcAft>
                <a:spcPts val="300"/>
              </a:spcAft>
              <a:buNone/>
            </a:pPr>
            <a:endParaRPr lang="en-US" sz="1000" spc="-71" dirty="0">
              <a:solidFill>
                <a:srgbClr val="FFFFFF"/>
              </a:solidFill>
              <a:latin typeface="Segoe UI Light" pitchFamily="34" charset="0"/>
              <a:ea typeface="Segoe UI" pitchFamily="34" charset="0"/>
              <a:cs typeface="Segoe UI" pitchFamily="34" charset="0"/>
            </a:endParaRPr>
          </a:p>
          <a:p>
            <a:pPr marL="0" indent="0" defTabSz="932472" fontAlgn="base">
              <a:spcBef>
                <a:spcPct val="0"/>
              </a:spcBef>
              <a:spcAft>
                <a:spcPts val="300"/>
              </a:spcAft>
              <a:buNone/>
            </a:pPr>
            <a:r>
              <a:rPr lang="en-US" sz="3600" spc="-71" dirty="0" smtClean="0">
                <a:solidFill>
                  <a:srgbClr val="FFFFFF"/>
                </a:solidFill>
                <a:latin typeface="Segoe UI Light" pitchFamily="34" charset="0"/>
                <a:ea typeface="Segoe UI" pitchFamily="34" charset="0"/>
                <a:cs typeface="Segoe UI" pitchFamily="34" charset="0"/>
              </a:rPr>
              <a:t>Deployment topology is important.</a:t>
            </a:r>
          </a:p>
          <a:p>
            <a:pPr marL="0" indent="0" defTabSz="932472" fontAlgn="base">
              <a:spcBef>
                <a:spcPct val="0"/>
              </a:spcBef>
              <a:spcAft>
                <a:spcPts val="300"/>
              </a:spcAft>
              <a:buNone/>
            </a:pPr>
            <a:endParaRPr lang="en-US" sz="1000" spc="-71" dirty="0" smtClean="0">
              <a:solidFill>
                <a:srgbClr val="FFFFFF"/>
              </a:solidFill>
              <a:latin typeface="Segoe UI Light" pitchFamily="34" charset="0"/>
              <a:ea typeface="Segoe UI" pitchFamily="34" charset="0"/>
              <a:cs typeface="Segoe UI" pitchFamily="34" charset="0"/>
            </a:endParaRPr>
          </a:p>
          <a:p>
            <a:pPr marL="0" indent="0" defTabSz="932472" fontAlgn="base">
              <a:spcBef>
                <a:spcPct val="0"/>
              </a:spcBef>
              <a:spcAft>
                <a:spcPts val="300"/>
              </a:spcAft>
              <a:buNone/>
            </a:pPr>
            <a:r>
              <a:rPr lang="en-US" sz="3600" spc="-71" dirty="0" smtClean="0">
                <a:solidFill>
                  <a:srgbClr val="FFFFFF"/>
                </a:solidFill>
                <a:latin typeface="Segoe UI Light" pitchFamily="34" charset="0"/>
                <a:ea typeface="Segoe UI" pitchFamily="34" charset="0"/>
                <a:cs typeface="Segoe UI" pitchFamily="34" charset="0"/>
              </a:rPr>
              <a:t>Plan for sufficient capacity.</a:t>
            </a:r>
            <a:endParaRPr lang="en-US" sz="3600" spc="-71" dirty="0">
              <a:solidFill>
                <a:srgbClr val="FFFFFF"/>
              </a:solidFill>
              <a:latin typeface="Segoe UI Light" pitchFamily="34" charset="0"/>
              <a:ea typeface="Segoe UI" pitchFamily="34" charset="0"/>
              <a:cs typeface="Segoe UI" pitchFamily="34" charset="0"/>
            </a:endParaRPr>
          </a:p>
          <a:p>
            <a:pPr marL="0" indent="0" defTabSz="932472" fontAlgn="base">
              <a:spcBef>
                <a:spcPct val="0"/>
              </a:spcBef>
              <a:spcAft>
                <a:spcPts val="300"/>
              </a:spcAft>
              <a:buNone/>
            </a:pPr>
            <a:endParaRPr lang="en-US" sz="1000" spc="-71" dirty="0" smtClean="0">
              <a:solidFill>
                <a:srgbClr val="FFFFFF"/>
              </a:solidFill>
              <a:latin typeface="Segoe UI Light" pitchFamily="34" charset="0"/>
              <a:ea typeface="Segoe UI" pitchFamily="34" charset="0"/>
              <a:cs typeface="Segoe UI" pitchFamily="34" charset="0"/>
            </a:endParaRPr>
          </a:p>
          <a:p>
            <a:pPr marL="0" indent="0" defTabSz="932472" fontAlgn="base">
              <a:spcBef>
                <a:spcPct val="0"/>
              </a:spcBef>
              <a:spcAft>
                <a:spcPts val="300"/>
              </a:spcAft>
              <a:buNone/>
            </a:pPr>
            <a:r>
              <a:rPr lang="en-US" sz="3600" spc="-71" dirty="0" smtClean="0">
                <a:solidFill>
                  <a:srgbClr val="FFFFFF"/>
                </a:solidFill>
                <a:latin typeface="Segoe UI Light" pitchFamily="34" charset="0"/>
                <a:ea typeface="Segoe UI" pitchFamily="34" charset="0"/>
                <a:cs typeface="Segoe UI" pitchFamily="34" charset="0"/>
              </a:rPr>
              <a:t>Understand </a:t>
            </a:r>
            <a:r>
              <a:rPr lang="en-US" sz="3600" spc="-71" dirty="0">
                <a:solidFill>
                  <a:srgbClr val="FFFFFF"/>
                </a:solidFill>
                <a:latin typeface="Segoe UI Light" pitchFamily="34" charset="0"/>
                <a:ea typeface="Segoe UI" pitchFamily="34" charset="0"/>
                <a:cs typeface="Segoe UI" pitchFamily="34" charset="0"/>
              </a:rPr>
              <a:t>usage, monitor utilization.</a:t>
            </a:r>
          </a:p>
          <a:p>
            <a:pPr marL="0" indent="0" defTabSz="932472" fontAlgn="base">
              <a:spcBef>
                <a:spcPct val="0"/>
              </a:spcBef>
              <a:spcAft>
                <a:spcPts val="300"/>
              </a:spcAft>
              <a:buNone/>
            </a:pPr>
            <a:endParaRPr lang="en-US" sz="1000" spc="-71" dirty="0" smtClean="0">
              <a:solidFill>
                <a:srgbClr val="FFFFFF"/>
              </a:solidFill>
              <a:latin typeface="Segoe UI Light" pitchFamily="34" charset="0"/>
              <a:ea typeface="Segoe UI" pitchFamily="34" charset="0"/>
              <a:cs typeface="Segoe UI" pitchFamily="34" charset="0"/>
            </a:endParaRPr>
          </a:p>
          <a:p>
            <a:pPr marL="0" indent="0" defTabSz="932472" fontAlgn="base">
              <a:spcBef>
                <a:spcPct val="0"/>
              </a:spcBef>
              <a:spcAft>
                <a:spcPts val="300"/>
              </a:spcAft>
              <a:buNone/>
            </a:pPr>
            <a:r>
              <a:rPr lang="en-US" sz="3600" spc="-71" dirty="0" smtClean="0">
                <a:solidFill>
                  <a:srgbClr val="FFFFFF"/>
                </a:solidFill>
                <a:latin typeface="Segoe UI Light" pitchFamily="34" charset="0"/>
                <a:ea typeface="Segoe UI" pitchFamily="34" charset="0"/>
                <a:cs typeface="Segoe UI" pitchFamily="34" charset="0"/>
              </a:rPr>
              <a:t>Fine tune as needed.</a:t>
            </a:r>
            <a:endParaRPr lang="en-US" sz="3600" spc="-71" dirty="0">
              <a:solidFill>
                <a:srgbClr val="FFFFFF"/>
              </a:solidFill>
              <a:latin typeface="Segoe UI Light" pitchFamily="34" charset="0"/>
              <a:ea typeface="Segoe UI" pitchFamily="34" charset="0"/>
              <a:cs typeface="Segoe UI" pitchFamily="34" charset="0"/>
            </a:endParaRPr>
          </a:p>
        </p:txBody>
      </p:sp>
    </p:spTree>
    <p:extLst>
      <p:ext uri="{BB962C8B-B14F-4D97-AF65-F5344CB8AC3E}">
        <p14:creationId xmlns:p14="http://schemas.microsoft.com/office/powerpoint/2010/main" val="269496784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22" name="Rectangle 21"/>
          <p:cNvSpPr/>
          <p:nvPr/>
        </p:nvSpPr>
        <p:spPr bwMode="auto">
          <a:xfrm>
            <a:off x="350837" y="1744662"/>
            <a:ext cx="3810000" cy="40386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nSpc>
                <a:spcPct val="90000"/>
              </a:lnSpc>
              <a:spcAft>
                <a:spcPts val="600"/>
              </a:spcAft>
            </a:pPr>
            <a:r>
              <a:rPr lang="en-US" sz="3600" dirty="0" smtClean="0">
                <a:gradFill>
                  <a:gsLst>
                    <a:gs pos="2917">
                      <a:srgbClr val="FFFFFF"/>
                    </a:gs>
                    <a:gs pos="30000">
                      <a:srgbClr val="FFFFFF"/>
                    </a:gs>
                  </a:gsLst>
                  <a:lin ang="5400000" scaled="0"/>
                </a:gradFill>
                <a:latin typeface="Segoe UI Light" pitchFamily="34" charset="0"/>
              </a:rPr>
              <a:t>Topology</a:t>
            </a:r>
          </a:p>
          <a:p>
            <a:pPr>
              <a:lnSpc>
                <a:spcPct val="90000"/>
              </a:lnSpc>
              <a:spcAft>
                <a:spcPts val="600"/>
              </a:spcAft>
            </a:pPr>
            <a:endParaRPr lang="en-US" sz="2000" dirty="0" smtClean="0">
              <a:gradFill>
                <a:gsLst>
                  <a:gs pos="2917">
                    <a:srgbClr val="FFFFFF"/>
                  </a:gs>
                  <a:gs pos="30000">
                    <a:srgbClr val="FFFFFF"/>
                  </a:gs>
                </a:gsLst>
                <a:lin ang="5400000" scaled="0"/>
              </a:gradFill>
              <a:latin typeface="Segoe UI Light" pitchFamily="34" charset="0"/>
            </a:endParaRPr>
          </a:p>
          <a:p>
            <a:pPr marL="342900" indent="-342900">
              <a:lnSpc>
                <a:spcPct val="90000"/>
              </a:lnSpc>
              <a:spcAft>
                <a:spcPts val="600"/>
              </a:spcAft>
              <a:buFont typeface="Arial" pitchFamily="34" charset="0"/>
              <a:buChar char="•"/>
            </a:pPr>
            <a:r>
              <a:rPr lang="en-US" sz="2000" dirty="0" smtClean="0">
                <a:gradFill>
                  <a:gsLst>
                    <a:gs pos="2917">
                      <a:srgbClr val="FFFFFF"/>
                    </a:gs>
                    <a:gs pos="30000">
                      <a:srgbClr val="FFFFFF"/>
                    </a:gs>
                  </a:gsLst>
                  <a:lin ang="5400000" scaled="0"/>
                </a:gradFill>
              </a:rPr>
              <a:t>Topologies </a:t>
            </a:r>
            <a:r>
              <a:rPr lang="en-US" sz="2000" dirty="0">
                <a:gradFill>
                  <a:gsLst>
                    <a:gs pos="2917">
                      <a:srgbClr val="FFFFFF"/>
                    </a:gs>
                    <a:gs pos="30000">
                      <a:srgbClr val="FFFFFF"/>
                    </a:gs>
                  </a:gsLst>
                  <a:lin ang="5400000" scaled="0"/>
                </a:gradFill>
              </a:rPr>
              <a:t>for SharePoint 2013</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SharePoint services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Mobile architecture</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Multi-farm architecture</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Global solutions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SharePoint 2013 Search</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Internet site architecture</a:t>
            </a:r>
          </a:p>
          <a:p>
            <a:pPr>
              <a:lnSpc>
                <a:spcPct val="90000"/>
              </a:lnSpc>
              <a:spcAft>
                <a:spcPts val="600"/>
              </a:spcAft>
            </a:pPr>
            <a:endParaRPr lang="en-US" sz="4000" dirty="0">
              <a:gradFill>
                <a:gsLst>
                  <a:gs pos="2917">
                    <a:srgbClr val="FFFFFF"/>
                  </a:gs>
                  <a:gs pos="30000">
                    <a:srgbClr val="FFFFFF"/>
                  </a:gs>
                </a:gsLst>
                <a:lin ang="5400000" scaled="0"/>
              </a:gradFill>
              <a:latin typeface="Segoe UI Light" pitchFamily="34" charset="0"/>
            </a:endParaRPr>
          </a:p>
        </p:txBody>
      </p:sp>
      <p:sp>
        <p:nvSpPr>
          <p:cNvPr id="25" name="Rectangle 24"/>
          <p:cNvSpPr/>
          <p:nvPr/>
        </p:nvSpPr>
        <p:spPr bwMode="auto">
          <a:xfrm>
            <a:off x="4313237" y="1744662"/>
            <a:ext cx="3810000" cy="40386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nSpc>
                <a:spcPct val="90000"/>
              </a:lnSpc>
              <a:spcAft>
                <a:spcPts val="600"/>
              </a:spcAft>
            </a:pPr>
            <a:r>
              <a:rPr lang="en-US" sz="3600" dirty="0">
                <a:gradFill>
                  <a:gsLst>
                    <a:gs pos="2917">
                      <a:srgbClr val="FFFFFF"/>
                    </a:gs>
                    <a:gs pos="30000">
                      <a:srgbClr val="FFFFFF"/>
                    </a:gs>
                  </a:gsLst>
                  <a:lin ang="5400000" scaled="0"/>
                </a:gradFill>
                <a:latin typeface="Segoe UI Light" pitchFamily="34" charset="0"/>
              </a:rPr>
              <a:t>Capacity planning</a:t>
            </a:r>
          </a:p>
          <a:p>
            <a:pPr>
              <a:lnSpc>
                <a:spcPct val="90000"/>
              </a:lnSpc>
              <a:spcAft>
                <a:spcPts val="600"/>
              </a:spcAft>
            </a:pPr>
            <a:endParaRPr lang="en-US" sz="2000" dirty="0" smtClean="0">
              <a:gradFill>
                <a:gsLst>
                  <a:gs pos="2917">
                    <a:srgbClr val="FFFFFF"/>
                  </a:gs>
                  <a:gs pos="30000">
                    <a:srgbClr val="FFFFFF"/>
                  </a:gs>
                </a:gsLst>
                <a:lin ang="5400000" scaled="0"/>
              </a:gradFill>
              <a:latin typeface="Segoe UI Light" pitchFamily="34" charset="0"/>
            </a:endParaRPr>
          </a:p>
          <a:p>
            <a:pPr marL="342900" indent="-342900">
              <a:lnSpc>
                <a:spcPct val="90000"/>
              </a:lnSpc>
              <a:spcAft>
                <a:spcPts val="600"/>
              </a:spcAft>
              <a:buFont typeface="Arial" pitchFamily="34" charset="0"/>
              <a:buChar char="•"/>
            </a:pPr>
            <a:r>
              <a:rPr lang="en-US" sz="2000" dirty="0" smtClean="0">
                <a:gradFill>
                  <a:gsLst>
                    <a:gs pos="2917">
                      <a:srgbClr val="FFFFFF"/>
                    </a:gs>
                    <a:gs pos="30000">
                      <a:srgbClr val="FFFFFF"/>
                    </a:gs>
                  </a:gsLst>
                  <a:lin ang="5400000" scaled="0"/>
                </a:gradFill>
              </a:rPr>
              <a:t>Software </a:t>
            </a:r>
            <a:r>
              <a:rPr lang="en-US" sz="2000" dirty="0">
                <a:gradFill>
                  <a:gsLst>
                    <a:gs pos="2917">
                      <a:srgbClr val="FFFFFF"/>
                    </a:gs>
                    <a:gs pos="30000">
                      <a:srgbClr val="FFFFFF"/>
                    </a:gs>
                  </a:gsLst>
                  <a:lin ang="5400000" scaled="0"/>
                </a:gradFill>
              </a:rPr>
              <a:t>boundaries and limits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Hardware and software requirements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Performance and capacity test results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Recommendations</a:t>
            </a:r>
          </a:p>
        </p:txBody>
      </p:sp>
      <p:sp>
        <p:nvSpPr>
          <p:cNvPr id="23" name="Rectangle 22"/>
          <p:cNvSpPr/>
          <p:nvPr/>
        </p:nvSpPr>
        <p:spPr bwMode="auto">
          <a:xfrm>
            <a:off x="8275637" y="1735067"/>
            <a:ext cx="3810000" cy="40386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a:lnSpc>
                <a:spcPct val="90000"/>
              </a:lnSpc>
              <a:spcAft>
                <a:spcPts val="600"/>
              </a:spcAft>
            </a:pPr>
            <a:r>
              <a:rPr lang="en-US" sz="3600" dirty="0">
                <a:gradFill>
                  <a:gsLst>
                    <a:gs pos="2917">
                      <a:srgbClr val="FFFFFF"/>
                    </a:gs>
                    <a:gs pos="30000">
                      <a:srgbClr val="FFFFFF"/>
                    </a:gs>
                  </a:gsLst>
                  <a:lin ang="5400000" scaled="0"/>
                </a:gradFill>
                <a:latin typeface="Segoe UI Light" pitchFamily="34" charset="0"/>
              </a:rPr>
              <a:t>Monitoring</a:t>
            </a:r>
          </a:p>
          <a:p>
            <a:pPr>
              <a:lnSpc>
                <a:spcPct val="90000"/>
              </a:lnSpc>
              <a:spcAft>
                <a:spcPts val="600"/>
              </a:spcAft>
            </a:pPr>
            <a:endParaRPr lang="en-US" sz="2000" dirty="0" smtClean="0">
              <a:gradFill>
                <a:gsLst>
                  <a:gs pos="2917">
                    <a:srgbClr val="FFFFFF"/>
                  </a:gs>
                  <a:gs pos="30000">
                    <a:srgbClr val="FFFFFF"/>
                  </a:gs>
                </a:gsLst>
                <a:lin ang="5400000" scaled="0"/>
              </a:gradFill>
              <a:latin typeface="Segoe UI Light" pitchFamily="34" charset="0"/>
            </a:endParaRPr>
          </a:p>
          <a:p>
            <a:pPr marL="342900" indent="-342900">
              <a:lnSpc>
                <a:spcPct val="90000"/>
              </a:lnSpc>
              <a:spcAft>
                <a:spcPts val="600"/>
              </a:spcAft>
              <a:buFont typeface="Arial" pitchFamily="34" charset="0"/>
              <a:buChar char="•"/>
            </a:pPr>
            <a:r>
              <a:rPr lang="en-US" sz="2000" dirty="0" smtClean="0">
                <a:gradFill>
                  <a:gsLst>
                    <a:gs pos="2917">
                      <a:srgbClr val="FFFFFF"/>
                    </a:gs>
                    <a:gs pos="30000">
                      <a:srgbClr val="FFFFFF"/>
                    </a:gs>
                  </a:gsLst>
                  <a:lin ang="5400000" scaled="0"/>
                </a:gradFill>
              </a:rPr>
              <a:t>Usage </a:t>
            </a:r>
            <a:r>
              <a:rPr lang="en-US" sz="2000" dirty="0">
                <a:gradFill>
                  <a:gsLst>
                    <a:gs pos="2917">
                      <a:srgbClr val="FFFFFF"/>
                    </a:gs>
                    <a:gs pos="30000">
                      <a:srgbClr val="FFFFFF"/>
                    </a:gs>
                  </a:gsLst>
                  <a:lin ang="5400000" scaled="0"/>
                </a:gradFill>
              </a:rPr>
              <a:t>and health reports in central administration</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Logging database</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Performance counters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Diagnostic logs</a:t>
            </a:r>
          </a:p>
          <a:p>
            <a:pPr marL="342900" indent="-342900">
              <a:lnSpc>
                <a:spcPct val="90000"/>
              </a:lnSpc>
              <a:spcAft>
                <a:spcPts val="600"/>
              </a:spcAft>
              <a:buFont typeface="Arial" pitchFamily="34" charset="0"/>
              <a:buChar char="•"/>
            </a:pPr>
            <a:r>
              <a:rPr lang="en-US" sz="2000" dirty="0">
                <a:gradFill>
                  <a:gsLst>
                    <a:gs pos="2917">
                      <a:srgbClr val="FFFFFF"/>
                    </a:gs>
                    <a:gs pos="30000">
                      <a:srgbClr val="FFFFFF"/>
                    </a:gs>
                  </a:gsLst>
                  <a:lin ang="5400000" scaled="0"/>
                </a:gradFill>
              </a:rPr>
              <a:t>IIS logs</a:t>
            </a:r>
          </a:p>
          <a:p>
            <a:pPr>
              <a:lnSpc>
                <a:spcPct val="90000"/>
              </a:lnSpc>
              <a:spcAft>
                <a:spcPts val="600"/>
              </a:spcAft>
            </a:pPr>
            <a:endParaRPr lang="en-US" sz="2000" dirty="0">
              <a:gradFill>
                <a:gsLst>
                  <a:gs pos="2917">
                    <a:srgbClr val="FFFFFF"/>
                  </a:gs>
                  <a:gs pos="30000">
                    <a:srgbClr val="FFFFFF"/>
                  </a:gs>
                </a:gsLst>
                <a:lin ang="5400000" scaled="0"/>
              </a:gradFill>
              <a:latin typeface="Segoe UI Light" pitchFamily="34" charset="0"/>
            </a:endParaRPr>
          </a:p>
        </p:txBody>
      </p:sp>
      <p:sp>
        <p:nvSpPr>
          <p:cNvPr id="5" name="Title 4"/>
          <p:cNvSpPr>
            <a:spLocks noGrp="1"/>
          </p:cNvSpPr>
          <p:nvPr>
            <p:ph type="title"/>
          </p:nvPr>
        </p:nvSpPr>
        <p:spPr/>
        <p:txBody>
          <a:bodyPr/>
          <a:lstStyle/>
          <a:p>
            <a:r>
              <a:rPr lang="en-US" dirty="0" smtClean="0"/>
              <a:t>Capacity planning </a:t>
            </a:r>
            <a:r>
              <a:rPr lang="en-US" dirty="0"/>
              <a:t>r</a:t>
            </a:r>
            <a:r>
              <a:rPr lang="en-US" dirty="0" smtClean="0"/>
              <a:t>esources</a:t>
            </a:r>
            <a:endParaRPr lang="en-US" dirty="0"/>
          </a:p>
        </p:txBody>
      </p:sp>
    </p:spTree>
    <p:extLst>
      <p:ext uri="{BB962C8B-B14F-4D97-AF65-F5344CB8AC3E}">
        <p14:creationId xmlns:p14="http://schemas.microsoft.com/office/powerpoint/2010/main" val="106055304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1889564" cy="6554788"/>
          </a:xfrm>
        </p:spPr>
        <p:txBody>
          <a:bodyPr anchor="ctr"/>
          <a:lstStyle/>
          <a:p>
            <a:r>
              <a:rPr lang="en-US" dirty="0" smtClean="0"/>
              <a:t>We are here to help.</a:t>
            </a:r>
            <a:endParaRPr lang="en-US" dirty="0"/>
          </a:p>
        </p:txBody>
      </p:sp>
      <p:sp>
        <p:nvSpPr>
          <p:cNvPr id="3" name="TextBox 2"/>
          <p:cNvSpPr txBox="1"/>
          <p:nvPr/>
        </p:nvSpPr>
        <p:spPr>
          <a:xfrm>
            <a:off x="5456237" y="4411662"/>
            <a:ext cx="5181600" cy="1403461"/>
          </a:xfrm>
          <a:prstGeom prst="rect">
            <a:avLst/>
          </a:prstGeom>
          <a:noFill/>
        </p:spPr>
        <p:txBody>
          <a:bodyPr wrap="square" lIns="182880" tIns="146304" rIns="182880" bIns="146304" rtlCol="0">
            <a:spAutoFit/>
          </a:bodyPr>
          <a:lstStyle/>
          <a:p>
            <a:pPr>
              <a:lnSpc>
                <a:spcPct val="90000"/>
              </a:lnSpc>
              <a:spcAft>
                <a:spcPts val="600"/>
              </a:spcAft>
            </a:pPr>
            <a:r>
              <a:rPr lang="en-US" sz="4000" dirty="0">
                <a:solidFill>
                  <a:srgbClr val="FFFFFF"/>
                </a:solidFill>
                <a:latin typeface="Segoe UI Light"/>
              </a:rPr>
              <a:t>Thank </a:t>
            </a:r>
            <a:r>
              <a:rPr lang="en-US" sz="4000" dirty="0" smtClean="0">
                <a:solidFill>
                  <a:srgbClr val="FFFFFF"/>
                </a:solidFill>
                <a:latin typeface="Segoe UI Light"/>
              </a:rPr>
              <a:t>you,</a:t>
            </a:r>
            <a:r>
              <a:rPr lang="en-US" sz="4000" dirty="0">
                <a:solidFill>
                  <a:srgbClr val="FFFFFF"/>
                </a:solidFill>
                <a:latin typeface="Segoe UI Light"/>
              </a:rPr>
              <a:t/>
            </a:r>
            <a:br>
              <a:rPr lang="en-US" sz="4000" dirty="0">
                <a:solidFill>
                  <a:srgbClr val="FFFFFF"/>
                </a:solidFill>
                <a:latin typeface="Segoe UI Light"/>
              </a:rPr>
            </a:br>
            <a:r>
              <a:rPr lang="en-US" sz="4000" dirty="0">
                <a:solidFill>
                  <a:srgbClr val="FFFFFF"/>
                </a:solidFill>
                <a:latin typeface="Segoe UI Light"/>
              </a:rPr>
              <a:t>SharePoint Team</a:t>
            </a:r>
            <a:endParaRPr lang="en-US" sz="4000" dirty="0" smtClean="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279322086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116535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21"/>
            <a:ext cx="12436474" cy="6977309"/>
          </a:xfrm>
          <a:prstGeom prst="rect">
            <a:avLst/>
          </a:prstGeom>
        </p:spPr>
      </p:pic>
      <p:sp>
        <p:nvSpPr>
          <p:cNvPr id="2" name="Title 1"/>
          <p:cNvSpPr>
            <a:spLocks noGrp="1"/>
          </p:cNvSpPr>
          <p:nvPr>
            <p:ph type="title" idx="4294967295"/>
          </p:nvPr>
        </p:nvSpPr>
        <p:spPr>
          <a:xfrm>
            <a:off x="547688" y="295275"/>
            <a:ext cx="11888787" cy="917575"/>
          </a:xfrm>
        </p:spPr>
        <p:txBody>
          <a:bodyPr/>
          <a:lstStyle/>
          <a:p>
            <a:r>
              <a:rPr lang="en-US" b="1" dirty="0" smtClean="0"/>
              <a:t>SharePoint 2013 performance </a:t>
            </a:r>
            <a:r>
              <a:rPr lang="en-US" b="1" dirty="0"/>
              <a:t>c</a:t>
            </a:r>
            <a:r>
              <a:rPr lang="en-US" b="1" dirty="0" smtClean="0"/>
              <a:t>hallenge</a:t>
            </a:r>
            <a:endParaRPr lang="en-US" b="1" dirty="0"/>
          </a:p>
        </p:txBody>
      </p:sp>
      <p:sp>
        <p:nvSpPr>
          <p:cNvPr id="12" name="Rectangle 11"/>
          <p:cNvSpPr/>
          <p:nvPr/>
        </p:nvSpPr>
        <p:spPr>
          <a:xfrm>
            <a:off x="230187" y="1363662"/>
            <a:ext cx="6673850" cy="5386090"/>
          </a:xfrm>
          <a:prstGeom prst="rect">
            <a:avLst/>
          </a:prstGeom>
        </p:spPr>
        <p:txBody>
          <a:bodyPr wrap="square">
            <a:spAutoFit/>
          </a:bodyPr>
          <a:lstStyle/>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ea typeface="Segoe UI" pitchFamily="34" charset="0"/>
                <a:cs typeface="Segoe UI" pitchFamily="34" charset="0"/>
              </a:rPr>
              <a:t>New </a:t>
            </a:r>
            <a:r>
              <a:rPr lang="en-US" sz="4000" spc="-71" dirty="0">
                <a:gradFill>
                  <a:gsLst>
                    <a:gs pos="0">
                      <a:srgbClr val="FFFFFF"/>
                    </a:gs>
                    <a:gs pos="100000">
                      <a:srgbClr val="FFFFFF"/>
                    </a:gs>
                  </a:gsLst>
                  <a:lin ang="5400000" scaled="0"/>
                </a:gradFill>
                <a:ea typeface="Segoe UI" pitchFamily="34" charset="0"/>
                <a:cs typeface="Segoe UI" pitchFamily="34" charset="0"/>
              </a:rPr>
              <a:t>c</a:t>
            </a:r>
            <a:r>
              <a:rPr lang="en-US" sz="4000" spc="-71" dirty="0" smtClean="0">
                <a:gradFill>
                  <a:gsLst>
                    <a:gs pos="0">
                      <a:srgbClr val="FFFFFF"/>
                    </a:gs>
                    <a:gs pos="100000">
                      <a:srgbClr val="FFFFFF"/>
                    </a:gs>
                  </a:gsLst>
                  <a:lin ang="5400000" scaled="0"/>
                </a:gradFill>
                <a:ea typeface="Segoe UI" pitchFamily="34" charset="0"/>
                <a:cs typeface="Segoe UI" pitchFamily="34" charset="0"/>
              </a:rPr>
              <a:t>apabilities</a:t>
            </a:r>
            <a:endParaRPr lang="en-US" sz="4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4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ea typeface="Segoe UI" pitchFamily="34" charset="0"/>
                <a:cs typeface="Segoe UI" pitchFamily="34" charset="0"/>
              </a:rPr>
              <a:t>Richer experience</a:t>
            </a:r>
          </a:p>
          <a:p>
            <a:pPr defTabSz="932472" fontAlgn="base">
              <a:lnSpc>
                <a:spcPct val="90000"/>
              </a:lnSpc>
              <a:spcBef>
                <a:spcPct val="0"/>
              </a:spcBef>
              <a:spcAft>
                <a:spcPts val="300"/>
              </a:spcAft>
            </a:pPr>
            <a:endParaRPr lang="en-US" sz="4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ea typeface="Segoe UI" pitchFamily="34" charset="0"/>
                <a:cs typeface="Segoe UI" pitchFamily="34" charset="0"/>
              </a:rPr>
              <a:t>Servers have more work</a:t>
            </a:r>
          </a:p>
          <a:p>
            <a:pPr defTabSz="932472" fontAlgn="base">
              <a:lnSpc>
                <a:spcPct val="90000"/>
              </a:lnSpc>
              <a:spcBef>
                <a:spcPct val="0"/>
              </a:spcBef>
              <a:spcAft>
                <a:spcPts val="300"/>
              </a:spcAft>
            </a:pPr>
            <a:endParaRPr lang="en-US" sz="4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spc="-71" dirty="0" smtClean="0">
                <a:gradFill>
                  <a:gsLst>
                    <a:gs pos="0">
                      <a:srgbClr val="FFFFFF"/>
                    </a:gs>
                    <a:gs pos="100000">
                      <a:srgbClr val="FFFFFF"/>
                    </a:gs>
                  </a:gsLst>
                  <a:lin ang="5400000" scaled="0"/>
                </a:gradFill>
                <a:ea typeface="Segoe UI" pitchFamily="34" charset="0"/>
                <a:cs typeface="Segoe UI" pitchFamily="34" charset="0"/>
              </a:rPr>
              <a:t>Clients have more work</a:t>
            </a:r>
          </a:p>
          <a:p>
            <a:pPr defTabSz="932472" fontAlgn="base">
              <a:lnSpc>
                <a:spcPct val="90000"/>
              </a:lnSpc>
              <a:spcBef>
                <a:spcPct val="0"/>
              </a:spcBef>
              <a:spcAft>
                <a:spcPts val="300"/>
              </a:spcAft>
            </a:pPr>
            <a:endParaRPr lang="en-US" sz="4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4000" spc="-71" dirty="0">
                <a:gradFill>
                  <a:gsLst>
                    <a:gs pos="0">
                      <a:srgbClr val="FFFFFF"/>
                    </a:gs>
                    <a:gs pos="100000">
                      <a:srgbClr val="FFFFFF"/>
                    </a:gs>
                  </a:gsLst>
                  <a:lin ang="5400000" scaled="0"/>
                </a:gradFill>
                <a:ea typeface="Segoe UI" pitchFamily="34" charset="0"/>
                <a:cs typeface="Segoe UI" pitchFamily="34" charset="0"/>
              </a:rPr>
              <a:t>A global online </a:t>
            </a:r>
            <a:r>
              <a:rPr lang="en-US" sz="4000" spc="-71" dirty="0" smtClean="0">
                <a:gradFill>
                  <a:gsLst>
                    <a:gs pos="0">
                      <a:srgbClr val="FFFFFF"/>
                    </a:gs>
                    <a:gs pos="100000">
                      <a:srgbClr val="FFFFFF"/>
                    </a:gs>
                  </a:gsLst>
                  <a:lin ang="5400000" scaled="0"/>
                </a:gradFill>
                <a:ea typeface="Segoe UI" pitchFamily="34" charset="0"/>
                <a:cs typeface="Segoe UI" pitchFamily="34" charset="0"/>
              </a:rPr>
              <a:t>service to run</a:t>
            </a:r>
            <a:endParaRPr lang="en-US" sz="4000" spc="-7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9276001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72C6">
                <a:shade val="30000"/>
                <a:satMod val="115000"/>
              </a:srgbClr>
            </a:gs>
            <a:gs pos="50000">
              <a:schemeClr val="bg2">
                <a:lumMod val="90000"/>
                <a:lumOff val="10000"/>
              </a:schemeClr>
            </a:gs>
            <a:gs pos="100000">
              <a:srgbClr val="0072C6">
                <a:shade val="100000"/>
                <a:satMod val="115000"/>
              </a:srgbClr>
            </a:gs>
          </a:gsLst>
          <a:lin ang="2700000" scaled="1"/>
          <a:tileRect/>
        </a:gra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441" y="1274013"/>
            <a:ext cx="5553214" cy="5579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dirty="0" smtClean="0"/>
              <a:t>Results from our SharePoint deployments</a:t>
            </a:r>
            <a:endParaRPr lang="en-US" dirty="0"/>
          </a:p>
        </p:txBody>
      </p:sp>
      <p:sp>
        <p:nvSpPr>
          <p:cNvPr id="26" name="Rectangle 29"/>
          <p:cNvSpPr/>
          <p:nvPr/>
        </p:nvSpPr>
        <p:spPr bwMode="auto">
          <a:xfrm>
            <a:off x="6675437" y="6372551"/>
            <a:ext cx="2743199" cy="47660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r>
              <a:rPr lang="en-US" sz="2400" b="1" spc="-71" dirty="0" smtClean="0">
                <a:solidFill>
                  <a:srgbClr val="FFFFFF"/>
                </a:solidFill>
                <a:ea typeface="Segoe UI" pitchFamily="34" charset="0"/>
                <a:cs typeface="Segoe UI" pitchFamily="34" charset="0"/>
              </a:rPr>
              <a:t>Reliable</a:t>
            </a:r>
            <a:endParaRPr lang="en-US" sz="2400" b="1" spc="-71" dirty="0">
              <a:solidFill>
                <a:srgbClr val="FFFFFF"/>
              </a:solidFill>
              <a:ea typeface="Segoe UI" pitchFamily="34" charset="0"/>
              <a:cs typeface="Segoe UI" pitchFamily="34" charset="0"/>
            </a:endParaRPr>
          </a:p>
        </p:txBody>
      </p:sp>
      <p:sp>
        <p:nvSpPr>
          <p:cNvPr id="22" name="Text Placeholder 5"/>
          <p:cNvSpPr txBox="1">
            <a:spLocks/>
          </p:cNvSpPr>
          <p:nvPr/>
        </p:nvSpPr>
        <p:spPr>
          <a:xfrm>
            <a:off x="274638" y="1439862"/>
            <a:ext cx="6400799" cy="561460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400" dirty="0">
                <a:gradFill>
                  <a:gsLst>
                    <a:gs pos="1250">
                      <a:srgbClr val="FFFFFF"/>
                    </a:gs>
                    <a:gs pos="100000">
                      <a:srgbClr val="FFFFFF"/>
                    </a:gs>
                  </a:gsLst>
                  <a:lin ang="5400000" scaled="0"/>
                </a:gradFill>
              </a:rPr>
              <a:t>50% faster server </a:t>
            </a:r>
            <a:r>
              <a:rPr lang="en-US" sz="3400" dirty="0" smtClean="0">
                <a:gradFill>
                  <a:gsLst>
                    <a:gs pos="1250">
                      <a:srgbClr val="FFFFFF"/>
                    </a:gs>
                    <a:gs pos="100000">
                      <a:srgbClr val="FFFFFF"/>
                    </a:gs>
                  </a:gsLst>
                  <a:lin ang="5400000" scaled="0"/>
                </a:gradFill>
              </a:rPr>
              <a:t>response</a:t>
            </a:r>
            <a:endParaRPr lang="en-US" sz="3400" dirty="0">
              <a:gradFill>
                <a:gsLst>
                  <a:gs pos="1250">
                    <a:srgbClr val="FFFFFF"/>
                  </a:gs>
                  <a:gs pos="100000">
                    <a:srgbClr val="FFFFFF"/>
                  </a:gs>
                </a:gsLst>
                <a:lin ang="5400000" scaled="0"/>
              </a:gradFill>
            </a:endParaRPr>
          </a:p>
          <a:p>
            <a:endParaRPr lang="en-US" sz="1600" dirty="0" smtClean="0">
              <a:gradFill>
                <a:gsLst>
                  <a:gs pos="1250">
                    <a:srgbClr val="FFFFFF"/>
                  </a:gs>
                  <a:gs pos="100000">
                    <a:srgbClr val="FFFFFF"/>
                  </a:gs>
                </a:gsLst>
                <a:lin ang="5400000" scaled="0"/>
              </a:gradFill>
            </a:endParaRPr>
          </a:p>
          <a:p>
            <a:r>
              <a:rPr lang="en-US" sz="3400" dirty="0" smtClean="0">
                <a:gradFill>
                  <a:gsLst>
                    <a:gs pos="1250">
                      <a:srgbClr val="FFFFFF"/>
                    </a:gs>
                    <a:gs pos="100000">
                      <a:srgbClr val="FFFFFF"/>
                    </a:gs>
                  </a:gsLst>
                  <a:lin ang="5400000" scaled="0"/>
                </a:gradFill>
              </a:rPr>
              <a:t>4 </a:t>
            </a:r>
            <a:r>
              <a:rPr lang="en-US" sz="3400" dirty="0">
                <a:gradFill>
                  <a:gsLst>
                    <a:gs pos="1250">
                      <a:srgbClr val="FFFFFF"/>
                    </a:gs>
                    <a:gs pos="100000">
                      <a:srgbClr val="FFFFFF"/>
                    </a:gs>
                  </a:gsLst>
                  <a:lin ang="5400000" scaled="0"/>
                </a:gradFill>
              </a:rPr>
              <a:t>X faster profile sync. </a:t>
            </a:r>
          </a:p>
          <a:p>
            <a:pPr lvl="1"/>
            <a:r>
              <a:rPr lang="en-US" sz="2000" dirty="0">
                <a:gradFill>
                  <a:gsLst>
                    <a:gs pos="1250">
                      <a:srgbClr val="FFFFFF"/>
                    </a:gs>
                    <a:gs pos="100000">
                      <a:srgbClr val="FFFFFF"/>
                    </a:gs>
                  </a:gsLst>
                  <a:lin ang="5400000" scaled="0"/>
                </a:gradFill>
              </a:rPr>
              <a:t>10 X faster w/ Active Directory </a:t>
            </a:r>
            <a:r>
              <a:rPr lang="en-US" sz="2000" dirty="0" smtClean="0">
                <a:gradFill>
                  <a:gsLst>
                    <a:gs pos="1250">
                      <a:srgbClr val="FFFFFF"/>
                    </a:gs>
                    <a:gs pos="100000">
                      <a:srgbClr val="FFFFFF"/>
                    </a:gs>
                  </a:gsLst>
                  <a:lin ang="5400000" scaled="0"/>
                </a:gradFill>
              </a:rPr>
              <a:t>import</a:t>
            </a:r>
            <a:endParaRPr lang="en-US" sz="900" dirty="0">
              <a:gradFill>
                <a:gsLst>
                  <a:gs pos="1250">
                    <a:srgbClr val="FFFFFF"/>
                  </a:gs>
                  <a:gs pos="100000">
                    <a:srgbClr val="FFFFFF"/>
                  </a:gs>
                </a:gsLst>
                <a:lin ang="5400000" scaled="0"/>
              </a:gradFill>
            </a:endParaRPr>
          </a:p>
          <a:p>
            <a:endParaRPr lang="en-US" sz="1600" dirty="0" smtClean="0">
              <a:gradFill>
                <a:gsLst>
                  <a:gs pos="1250">
                    <a:srgbClr val="FFFFFF"/>
                  </a:gs>
                  <a:gs pos="100000">
                    <a:srgbClr val="FFFFFF"/>
                  </a:gs>
                </a:gsLst>
                <a:lin ang="5400000" scaled="0"/>
              </a:gradFill>
            </a:endParaRPr>
          </a:p>
          <a:p>
            <a:r>
              <a:rPr lang="en-US" sz="3400" dirty="0" smtClean="0">
                <a:gradFill>
                  <a:gsLst>
                    <a:gs pos="1250">
                      <a:srgbClr val="FFFFFF"/>
                    </a:gs>
                    <a:gs pos="100000">
                      <a:srgbClr val="FFFFFF"/>
                    </a:gs>
                  </a:gsLst>
                  <a:lin ang="5400000" scaled="0"/>
                </a:gradFill>
              </a:rPr>
              <a:t>40</a:t>
            </a:r>
            <a:r>
              <a:rPr lang="en-US" sz="3400" dirty="0">
                <a:gradFill>
                  <a:gsLst>
                    <a:gs pos="1250">
                      <a:srgbClr val="FFFFFF"/>
                    </a:gs>
                    <a:gs pos="100000">
                      <a:srgbClr val="FFFFFF"/>
                    </a:gs>
                  </a:gsLst>
                  <a:lin ang="5400000" scaled="0"/>
                </a:gradFill>
              </a:rPr>
              <a:t>% more efficient use of </a:t>
            </a:r>
            <a:r>
              <a:rPr lang="en-US" sz="3400" dirty="0" smtClean="0">
                <a:gradFill>
                  <a:gsLst>
                    <a:gs pos="1250">
                      <a:srgbClr val="FFFFFF"/>
                    </a:gs>
                    <a:gs pos="100000">
                      <a:srgbClr val="FFFFFF"/>
                    </a:gs>
                  </a:gsLst>
                  <a:lin ang="5400000" scaled="0"/>
                </a:gradFill>
              </a:rPr>
              <a:t>bandwidth</a:t>
            </a:r>
            <a:endParaRPr lang="en-US" sz="3400" dirty="0">
              <a:gradFill>
                <a:gsLst>
                  <a:gs pos="1250">
                    <a:srgbClr val="FFFFFF"/>
                  </a:gs>
                  <a:gs pos="100000">
                    <a:srgbClr val="FFFFFF"/>
                  </a:gs>
                </a:gsLst>
                <a:lin ang="5400000" scaled="0"/>
              </a:gradFill>
            </a:endParaRPr>
          </a:p>
          <a:p>
            <a:endParaRPr lang="en-US" sz="1600" dirty="0" smtClean="0">
              <a:gradFill>
                <a:gsLst>
                  <a:gs pos="1250">
                    <a:srgbClr val="FFFFFF"/>
                  </a:gs>
                  <a:gs pos="100000">
                    <a:srgbClr val="FFFFFF"/>
                  </a:gs>
                </a:gsLst>
                <a:lin ang="5400000" scaled="0"/>
              </a:gradFill>
            </a:endParaRPr>
          </a:p>
          <a:p>
            <a:r>
              <a:rPr lang="en-US" sz="3400" dirty="0" smtClean="0">
                <a:gradFill>
                  <a:gsLst>
                    <a:gs pos="1250">
                      <a:srgbClr val="FFFFFF"/>
                    </a:gs>
                    <a:gs pos="100000">
                      <a:srgbClr val="FFFFFF"/>
                    </a:gs>
                  </a:gsLst>
                  <a:lin ang="5400000" scaled="0"/>
                </a:gradFill>
              </a:rPr>
              <a:t>80</a:t>
            </a:r>
            <a:r>
              <a:rPr lang="en-US" sz="3400" dirty="0">
                <a:gradFill>
                  <a:gsLst>
                    <a:gs pos="1250">
                      <a:srgbClr val="FFFFFF"/>
                    </a:gs>
                    <a:gs pos="100000">
                      <a:srgbClr val="FFFFFF"/>
                    </a:gs>
                  </a:gsLst>
                  <a:lin ang="5400000" scaled="0"/>
                </a:gradFill>
              </a:rPr>
              <a:t>% less </a:t>
            </a:r>
            <a:r>
              <a:rPr lang="en-US" sz="3400" dirty="0" smtClean="0">
                <a:gradFill>
                  <a:gsLst>
                    <a:gs pos="1250">
                      <a:srgbClr val="FFFFFF"/>
                    </a:gs>
                    <a:gs pos="100000">
                      <a:srgbClr val="FFFFFF"/>
                    </a:gs>
                  </a:gsLst>
                  <a:lin ang="5400000" scaled="0"/>
                </a:gradFill>
              </a:rPr>
              <a:t>file i/o related SQL IOPS</a:t>
            </a:r>
            <a:endParaRPr lang="en-US" sz="3400" dirty="0">
              <a:gradFill>
                <a:gsLst>
                  <a:gs pos="1250">
                    <a:srgbClr val="FFFFFF"/>
                  </a:gs>
                  <a:gs pos="100000">
                    <a:srgbClr val="FFFFFF"/>
                  </a:gs>
                </a:gsLst>
                <a:lin ang="5400000" scaled="0"/>
              </a:gradFill>
            </a:endParaRPr>
          </a:p>
          <a:p>
            <a:endParaRPr lang="en-US" sz="1600" dirty="0" smtClean="0">
              <a:gradFill>
                <a:gsLst>
                  <a:gs pos="1250">
                    <a:srgbClr val="FFFFFF"/>
                  </a:gs>
                  <a:gs pos="100000">
                    <a:srgbClr val="FFFFFF"/>
                  </a:gs>
                </a:gsLst>
                <a:lin ang="5400000" scaled="0"/>
              </a:gradFill>
            </a:endParaRPr>
          </a:p>
          <a:p>
            <a:r>
              <a:rPr lang="en-US" sz="3400" dirty="0" smtClean="0">
                <a:gradFill>
                  <a:gsLst>
                    <a:gs pos="1250">
                      <a:srgbClr val="FFFFFF"/>
                    </a:gs>
                    <a:gs pos="100000">
                      <a:srgbClr val="FFFFFF"/>
                    </a:gs>
                  </a:gsLst>
                  <a:lin ang="5400000" scaled="0"/>
                </a:gradFill>
              </a:rPr>
              <a:t>More scalable SharePoint </a:t>
            </a:r>
            <a:r>
              <a:rPr lang="en-US" sz="3400" dirty="0">
                <a:gradFill>
                  <a:gsLst>
                    <a:gs pos="1250">
                      <a:srgbClr val="FFFFFF"/>
                    </a:gs>
                    <a:gs pos="100000">
                      <a:srgbClr val="FFFFFF"/>
                    </a:gs>
                  </a:gsLst>
                  <a:lin ang="5400000" scaled="0"/>
                </a:gradFill>
              </a:rPr>
              <a:t>farms</a:t>
            </a:r>
          </a:p>
        </p:txBody>
      </p:sp>
    </p:spTree>
    <p:extLst>
      <p:ext uri="{BB962C8B-B14F-4D97-AF65-F5344CB8AC3E}">
        <p14:creationId xmlns:p14="http://schemas.microsoft.com/office/powerpoint/2010/main" val="3075176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6" y="-6903"/>
            <a:ext cx="12439719" cy="7000390"/>
          </a:xfrm>
          <a:prstGeom prst="rect">
            <a:avLst/>
          </a:prstGeom>
        </p:spPr>
      </p:pic>
      <p:sp>
        <p:nvSpPr>
          <p:cNvPr id="22" name="Rectangle 21"/>
          <p:cNvSpPr/>
          <p:nvPr/>
        </p:nvSpPr>
        <p:spPr bwMode="auto">
          <a:xfrm>
            <a:off x="274637" y="295275"/>
            <a:ext cx="6705600" cy="373538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400" spc="-71" dirty="0" smtClean="0">
                <a:solidFill>
                  <a:srgbClr val="FFFFFF"/>
                </a:solidFill>
                <a:ea typeface="Segoe UI" pitchFamily="34" charset="0"/>
                <a:cs typeface="Segoe UI" pitchFamily="34" charset="0"/>
              </a:rPr>
              <a:t>END-USER-PERCEIVED PERFORMANCE MATTERS.</a:t>
            </a: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r>
              <a:rPr lang="en-US" sz="2400" spc="-71" dirty="0">
                <a:solidFill>
                  <a:srgbClr val="FFFFFF"/>
                </a:solidFill>
                <a:ea typeface="Segoe UI" pitchFamily="34" charset="0"/>
                <a:cs typeface="Segoe UI" pitchFamily="34" charset="0"/>
              </a:rPr>
              <a:t>Content comes first with </a:t>
            </a:r>
            <a:r>
              <a:rPr lang="en-US" sz="2400" spc="-71" dirty="0" smtClean="0">
                <a:solidFill>
                  <a:srgbClr val="FFFFFF"/>
                </a:solidFill>
                <a:ea typeface="Segoe UI" pitchFamily="34" charset="0"/>
                <a:cs typeface="Segoe UI" pitchFamily="34" charset="0"/>
              </a:rPr>
              <a:t>active </a:t>
            </a:r>
            <a:r>
              <a:rPr lang="en-US" sz="2400" spc="-71" dirty="0">
                <a:solidFill>
                  <a:srgbClr val="FFFFFF"/>
                </a:solidFill>
                <a:ea typeface="Segoe UI" pitchFamily="34" charset="0"/>
                <a:cs typeface="Segoe UI" pitchFamily="34" charset="0"/>
              </a:rPr>
              <a:t>d</a:t>
            </a:r>
            <a:r>
              <a:rPr lang="en-US" sz="2400" spc="-71" dirty="0" smtClean="0">
                <a:solidFill>
                  <a:srgbClr val="FFFFFF"/>
                </a:solidFill>
                <a:ea typeface="Segoe UI" pitchFamily="34" charset="0"/>
                <a:cs typeface="Segoe UI" pitchFamily="34" charset="0"/>
              </a:rPr>
              <a:t>ownload management.</a:t>
            </a: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r>
              <a:rPr lang="en-US" sz="2400" spc="-71" dirty="0">
                <a:solidFill>
                  <a:srgbClr val="FFFFFF"/>
                </a:solidFill>
                <a:ea typeface="Segoe UI" pitchFamily="34" charset="0"/>
                <a:cs typeface="Segoe UI" pitchFamily="34" charset="0"/>
              </a:rPr>
              <a:t>Smooth page transitions with </a:t>
            </a:r>
            <a:r>
              <a:rPr lang="en-US" sz="2400" spc="-71" dirty="0" smtClean="0">
                <a:solidFill>
                  <a:srgbClr val="FFFFFF"/>
                </a:solidFill>
                <a:ea typeface="Segoe UI" pitchFamily="34" charset="0"/>
                <a:cs typeface="Segoe UI" pitchFamily="34" charset="0"/>
              </a:rPr>
              <a:t>animations and better download strategy.</a:t>
            </a: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endParaRPr lang="en-US" sz="2400" spc="-71" dirty="0">
              <a:solidFill>
                <a:srgbClr val="FFFFFF"/>
              </a:solidFill>
              <a:ea typeface="Segoe UI" pitchFamily="34" charset="0"/>
              <a:cs typeface="Segoe UI" pitchFamily="34" charset="0"/>
            </a:endParaRPr>
          </a:p>
          <a:p>
            <a:pPr defTabSz="932472" fontAlgn="base">
              <a:lnSpc>
                <a:spcPct val="90000"/>
              </a:lnSpc>
              <a:spcBef>
                <a:spcPct val="0"/>
              </a:spcBef>
              <a:spcAft>
                <a:spcPts val="300"/>
              </a:spcAft>
            </a:pPr>
            <a:r>
              <a:rPr lang="en-US" sz="2400" spc="-71" dirty="0">
                <a:solidFill>
                  <a:srgbClr val="FFFFFF"/>
                </a:solidFill>
                <a:ea typeface="Segoe UI" pitchFamily="34" charset="0"/>
                <a:cs typeface="Segoe UI" pitchFamily="34" charset="0"/>
              </a:rPr>
              <a:t>Richer</a:t>
            </a:r>
            <a:r>
              <a:rPr lang="en-US" sz="2400" spc="-71" dirty="0" smtClean="0">
                <a:solidFill>
                  <a:srgbClr val="FFFFFF"/>
                </a:solidFill>
                <a:ea typeface="Segoe UI" pitchFamily="34" charset="0"/>
                <a:cs typeface="Segoe UI" pitchFamily="34" charset="0"/>
              </a:rPr>
              <a:t>, </a:t>
            </a:r>
            <a:r>
              <a:rPr lang="en-US" sz="2400" spc="-71" dirty="0">
                <a:solidFill>
                  <a:srgbClr val="FFFFFF"/>
                </a:solidFill>
                <a:ea typeface="Segoe UI" pitchFamily="34" charset="0"/>
                <a:cs typeface="Segoe UI" pitchFamily="34" charset="0"/>
              </a:rPr>
              <a:t>more interactive browser </a:t>
            </a:r>
            <a:r>
              <a:rPr lang="en-US" sz="2400" spc="-71" dirty="0" smtClean="0">
                <a:solidFill>
                  <a:srgbClr val="FFFFFF"/>
                </a:solidFill>
                <a:ea typeface="Segoe UI" pitchFamily="34" charset="0"/>
                <a:cs typeface="Segoe UI" pitchFamily="34" charset="0"/>
              </a:rPr>
              <a:t>experience.</a:t>
            </a:r>
            <a:endParaRPr lang="en-US" sz="2400" spc="-7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113065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072C6">
                <a:shade val="30000"/>
                <a:satMod val="115000"/>
              </a:srgbClr>
            </a:gs>
            <a:gs pos="50000">
              <a:schemeClr val="bg2">
                <a:lumMod val="90000"/>
                <a:lumOff val="10000"/>
              </a:schemeClr>
            </a:gs>
            <a:gs pos="100000">
              <a:srgbClr val="0072C6">
                <a:shade val="100000"/>
                <a:satMod val="115000"/>
              </a:srgbClr>
            </a:gs>
          </a:gsLst>
          <a:lin ang="2700000" scaled="1"/>
        </a:gradFill>
        <a:effectLst/>
      </p:bgPr>
    </p:bg>
    <p:spTree>
      <p:nvGrpSpPr>
        <p:cNvPr id="1" name=""/>
        <p:cNvGrpSpPr/>
        <p:nvPr/>
      </p:nvGrpSpPr>
      <p:grpSpPr>
        <a:xfrm>
          <a:off x="0" y="0"/>
          <a:ext cx="0" cy="0"/>
          <a:chOff x="0" y="0"/>
          <a:chExt cx="0" cy="0"/>
        </a:xfrm>
      </p:grpSpPr>
      <p:sp>
        <p:nvSpPr>
          <p:cNvPr id="16" name="Rectangle 15"/>
          <p:cNvSpPr/>
          <p:nvPr/>
        </p:nvSpPr>
        <p:spPr bwMode="auto">
          <a:xfrm>
            <a:off x="7437436" y="1538715"/>
            <a:ext cx="4732819"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9884256" y="1538715"/>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t"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IIS </a:t>
            </a: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compression</a:t>
            </a:r>
          </a:p>
          <a:p>
            <a:pPr defTabSz="932472" fontAlgn="base">
              <a:lnSpc>
                <a:spcPct val="90000"/>
              </a:lnSpc>
              <a:spcBef>
                <a:spcPct val="0"/>
              </a:spcBef>
              <a:spcAft>
                <a:spcPts val="300"/>
              </a:spcAft>
            </a:pPr>
            <a:endParaRPr lang="en-US" sz="2000" spc="-71"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endParaRPr lang="en-US" sz="2000" spc="-71"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Image compression</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74637" y="3954462"/>
            <a:ext cx="4572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Server </a:t>
            </a:r>
          </a:p>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response time</a:t>
            </a:r>
          </a:p>
        </p:txBody>
      </p:sp>
      <p:sp>
        <p:nvSpPr>
          <p:cNvPr id="2" name="Title 1"/>
          <p:cNvSpPr>
            <a:spLocks noGrp="1"/>
          </p:cNvSpPr>
          <p:nvPr>
            <p:ph type="title"/>
          </p:nvPr>
        </p:nvSpPr>
        <p:spPr/>
        <p:txBody>
          <a:bodyPr/>
          <a:lstStyle/>
          <a:p>
            <a:r>
              <a:rPr lang="en-US" sz="4700" dirty="0" smtClean="0"/>
              <a:t>SharePoint </a:t>
            </a:r>
            <a:r>
              <a:rPr lang="en-US" sz="4700" dirty="0"/>
              <a:t>i</a:t>
            </a:r>
            <a:r>
              <a:rPr lang="en-US" sz="4700" dirty="0" smtClean="0"/>
              <a:t>s optimized for wide-area </a:t>
            </a:r>
            <a:r>
              <a:rPr lang="en-US" sz="4700" dirty="0"/>
              <a:t>n</a:t>
            </a:r>
            <a:r>
              <a:rPr lang="en-US" sz="4700" dirty="0" smtClean="0"/>
              <a:t>etworks</a:t>
            </a:r>
            <a:endParaRPr lang="en-US" sz="4700" dirty="0"/>
          </a:p>
        </p:txBody>
      </p:sp>
      <p:sp>
        <p:nvSpPr>
          <p:cNvPr id="4" name="Rectangle 3"/>
          <p:cNvSpPr/>
          <p:nvPr/>
        </p:nvSpPr>
        <p:spPr bwMode="auto">
          <a:xfrm>
            <a:off x="4999037" y="39544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Better</a:t>
            </a:r>
          </a:p>
          <a:p>
            <a:pPr defTabSz="932472" fontAlgn="base">
              <a:lnSpc>
                <a:spcPct val="90000"/>
              </a:lnSpc>
              <a:spcBef>
                <a:spcPct val="0"/>
              </a:spcBef>
              <a:spcAft>
                <a:spcPts val="300"/>
              </a:spcAft>
            </a:pPr>
            <a:r>
              <a:rPr lang="en-US" sz="2000" spc="-71" dirty="0">
                <a:gradFill>
                  <a:gsLst>
                    <a:gs pos="0">
                      <a:srgbClr val="FFFFFF"/>
                    </a:gs>
                    <a:gs pos="100000">
                      <a:srgbClr val="FFFFFF"/>
                    </a:gs>
                  </a:gsLst>
                  <a:lin ang="5400000" scaled="0"/>
                </a:gradFill>
                <a:ea typeface="Segoe UI" pitchFamily="34" charset="0"/>
                <a:cs typeface="Segoe UI" pitchFamily="34" charset="0"/>
              </a:rPr>
              <a:t>u</a:t>
            </a:r>
            <a:r>
              <a:rPr lang="en-US" sz="2000" spc="-71" dirty="0" smtClean="0">
                <a:gradFill>
                  <a:gsLst>
                    <a:gs pos="0">
                      <a:srgbClr val="FFFFFF"/>
                    </a:gs>
                    <a:gs pos="100000">
                      <a:srgbClr val="FFFFFF"/>
                    </a:gs>
                  </a:gsLst>
                  <a:lin ang="5400000" scaled="0"/>
                </a:gradFill>
                <a:ea typeface="Segoe UI" pitchFamily="34" charset="0"/>
                <a:cs typeface="Segoe UI" pitchFamily="34" charset="0"/>
              </a:rPr>
              <a:t>se of IE ports</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7437437" y="39544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TCP ramp-up</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5" descr="\\MAGNUM\Projects\Microsoft\Cloud Power FY12\Design\ICONS_PNG\Increase.png"/>
          <p:cNvPicPr preferRelativeResize="0">
            <a:picLocks noChangeArrowheads="1"/>
          </p:cNvPicPr>
          <p:nvPr/>
        </p:nvPicPr>
        <p:blipFill>
          <a:blip r:embed="rId3" cstate="print">
            <a:biLevel thresh="25000"/>
          </a:blip>
          <a:srcRect/>
          <a:stretch>
            <a:fillRect/>
          </a:stretch>
        </p:blipFill>
        <p:spPr bwMode="auto">
          <a:xfrm>
            <a:off x="7589837" y="3802062"/>
            <a:ext cx="1828800" cy="1828800"/>
          </a:xfrm>
          <a:prstGeom prst="rect">
            <a:avLst/>
          </a:prstGeom>
          <a:ln>
            <a:noFill/>
            <a:headEnd type="none" w="med" len="med"/>
            <a:tailEnd type="none" w="med" len="med"/>
          </a:ln>
        </p:spPr>
      </p:pic>
      <p:sp>
        <p:nvSpPr>
          <p:cNvPr id="13" name="Rectangle 12"/>
          <p:cNvSpPr/>
          <p:nvPr/>
        </p:nvSpPr>
        <p:spPr bwMode="auto">
          <a:xfrm>
            <a:off x="4999037" y="1538715"/>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Use </a:t>
            </a:r>
            <a:r>
              <a:rPr lang="en-US" sz="2000" spc="-71" dirty="0">
                <a:gradFill>
                  <a:gsLst>
                    <a:gs pos="0">
                      <a:srgbClr val="FFFFFF"/>
                    </a:gs>
                    <a:gs pos="100000">
                      <a:srgbClr val="FFFFFF"/>
                    </a:gs>
                  </a:gsLst>
                  <a:lin ang="5400000" scaled="0"/>
                </a:gradFill>
                <a:ea typeface="Segoe UI" pitchFamily="34" charset="0"/>
                <a:cs typeface="Segoe UI" pitchFamily="34" charset="0"/>
              </a:rPr>
              <a:t>o</a:t>
            </a:r>
            <a:r>
              <a:rPr lang="en-US" sz="2000" spc="-71" dirty="0" smtClean="0">
                <a:gradFill>
                  <a:gsLst>
                    <a:gs pos="0">
                      <a:srgbClr val="FFFFFF"/>
                    </a:gs>
                    <a:gs pos="100000">
                      <a:srgbClr val="FFFFFF"/>
                    </a:gs>
                  </a:gsLst>
                  <a:lin ang="5400000" scaled="0"/>
                </a:gradFill>
                <a:ea typeface="Segoe UI" pitchFamily="34" charset="0"/>
                <a:cs typeface="Segoe UI" pitchFamily="34" charset="0"/>
              </a:rPr>
              <a:t>f </a:t>
            </a:r>
            <a:r>
              <a:rPr lang="en-US" sz="2000" spc="-71" dirty="0">
                <a:gradFill>
                  <a:gsLst>
                    <a:gs pos="0">
                      <a:srgbClr val="FFFFFF"/>
                    </a:gs>
                    <a:gs pos="100000">
                      <a:srgbClr val="FFFFFF"/>
                    </a:gs>
                  </a:gsLst>
                  <a:lin ang="5400000" scaled="0"/>
                </a:gradFill>
                <a:ea typeface="Segoe UI" pitchFamily="34" charset="0"/>
                <a:cs typeface="Segoe UI" pitchFamily="34" charset="0"/>
              </a:rPr>
              <a:t>b</a:t>
            </a:r>
            <a:r>
              <a:rPr lang="en-US" sz="2000" spc="-71" dirty="0" smtClean="0">
                <a:gradFill>
                  <a:gsLst>
                    <a:gs pos="0">
                      <a:srgbClr val="FFFFFF"/>
                    </a:gs>
                    <a:gs pos="100000">
                      <a:srgbClr val="FFFFFF"/>
                    </a:gs>
                  </a:gsLst>
                  <a:lin ang="5400000" scaled="0"/>
                </a:gradFill>
                <a:ea typeface="Segoe UI" pitchFamily="34" charset="0"/>
                <a:cs typeface="Segoe UI" pitchFamily="34" charset="0"/>
              </a:rPr>
              <a:t>andwidth</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5007456" y="2085466"/>
            <a:ext cx="2286000" cy="1335596"/>
          </a:xfrm>
          <a:prstGeom prst="rect">
            <a:avLst/>
          </a:prstGeom>
          <a:noFill/>
        </p:spPr>
        <p:txBody>
          <a:bodyPr wrap="square" lIns="182880" tIns="146304" rIns="182880" bIns="146304" rtlCol="0">
            <a:spAutoFit/>
          </a:bodyPr>
          <a:lstStyle/>
          <a:p>
            <a:pPr>
              <a:lnSpc>
                <a:spcPct val="90000"/>
              </a:lnSpc>
              <a:spcAft>
                <a:spcPts val="600"/>
              </a:spcAft>
            </a:pPr>
            <a:r>
              <a:rPr lang="en-US" sz="2800" b="1" dirty="0" smtClean="0">
                <a:solidFill>
                  <a:srgbClr val="92D050"/>
                </a:solidFill>
              </a:rPr>
              <a:t>40% more efficient</a:t>
            </a:r>
          </a:p>
        </p:txBody>
      </p:sp>
      <p:sp>
        <p:nvSpPr>
          <p:cNvPr id="19" name="Rectangle 18"/>
          <p:cNvSpPr/>
          <p:nvPr/>
        </p:nvSpPr>
        <p:spPr bwMode="auto">
          <a:xfrm>
            <a:off x="9875837" y="3954462"/>
            <a:ext cx="2286000" cy="2286000"/>
          </a:xfrm>
          <a:prstGeom prst="rect">
            <a:avLst/>
          </a:prstGeom>
          <a:solidFill>
            <a:srgbClr val="0072C6"/>
          </a:solidFill>
          <a:ln w="952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b" anchorCtr="0" forceAA="0" compatLnSpc="1">
            <a:prstTxWarp prst="textNoShape">
              <a:avLst/>
            </a:prstTxWarp>
            <a:noAutofit/>
          </a:bodyPr>
          <a:lstStyle/>
          <a:p>
            <a:pPr defTabSz="932472" fontAlgn="base">
              <a:lnSpc>
                <a:spcPct val="90000"/>
              </a:lnSpc>
              <a:spcBef>
                <a:spcPct val="0"/>
              </a:spcBef>
              <a:spcAft>
                <a:spcPts val="300"/>
              </a:spcAft>
            </a:pPr>
            <a:r>
              <a:rPr lang="en-US" sz="2000" spc="-71" dirty="0" smtClean="0">
                <a:gradFill>
                  <a:gsLst>
                    <a:gs pos="0">
                      <a:srgbClr val="FFFFFF"/>
                    </a:gs>
                    <a:gs pos="100000">
                      <a:srgbClr val="FFFFFF"/>
                    </a:gs>
                  </a:gsLst>
                  <a:lin ang="5400000" scaled="0"/>
                </a:gradFill>
                <a:ea typeface="Segoe UI" pitchFamily="34" charset="0"/>
                <a:cs typeface="Segoe UI" pitchFamily="34" charset="0"/>
              </a:rPr>
              <a:t>CDN for SharePoint Online</a:t>
            </a:r>
            <a:endParaRPr lang="en-US" sz="2000" spc="-71" dirty="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8"/>
          <p:cNvPicPr>
            <a:picLocks noChangeArrowheads="1"/>
          </p:cNvPicPr>
          <p:nvPr/>
        </p:nvPicPr>
        <p:blipFill>
          <a:blip r:embed="rId4">
            <a:lum bright="70000" contrast="-70000"/>
            <a:extLst>
              <a:ext uri="{BEBA8EAE-BF5A-486C-A8C5-ECC9F3942E4B}">
                <a14:imgProps xmlns:a14="http://schemas.microsoft.com/office/drawing/2010/main">
                  <a14:imgLayer r:embed="rId5">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865437" y="4159885"/>
            <a:ext cx="1737360" cy="1737360"/>
          </a:xfrm>
          <a:prstGeom prst="rect">
            <a:avLst/>
          </a:prstGeom>
          <a:noFill/>
          <a:ln>
            <a:noFill/>
          </a:ln>
        </p:spPr>
      </p:pic>
      <p:sp>
        <p:nvSpPr>
          <p:cNvPr id="11" name="TextBox 10"/>
          <p:cNvSpPr txBox="1"/>
          <p:nvPr/>
        </p:nvSpPr>
        <p:spPr>
          <a:xfrm>
            <a:off x="274637" y="4640262"/>
            <a:ext cx="2590800" cy="683264"/>
          </a:xfrm>
          <a:prstGeom prst="rect">
            <a:avLst/>
          </a:prstGeom>
          <a:noFill/>
        </p:spPr>
        <p:txBody>
          <a:bodyPr wrap="square" lIns="182880" tIns="146304" rIns="182880" bIns="146304" rtlCol="0" anchor="b">
            <a:spAutoFit/>
          </a:bodyPr>
          <a:lstStyle/>
          <a:p>
            <a:pPr>
              <a:lnSpc>
                <a:spcPct val="90000"/>
              </a:lnSpc>
              <a:spcAft>
                <a:spcPts val="600"/>
              </a:spcAft>
            </a:pPr>
            <a:r>
              <a:rPr lang="en-US" sz="2800" b="1" dirty="0" smtClean="0">
                <a:solidFill>
                  <a:srgbClr val="92D050"/>
                </a:solidFill>
              </a:rPr>
              <a:t>50% faster</a:t>
            </a:r>
          </a:p>
        </p:txBody>
      </p:sp>
      <p:pic>
        <p:nvPicPr>
          <p:cNvPr id="31" name="Picture 9" descr="\\MAGNUM\Projects\Microsoft\Cloud Power FY12\Design\Icons\PNGs\Optimized.png"/>
          <p:cNvPicPr>
            <a:picLocks noChangeAspect="1" noChangeArrowheads="1"/>
          </p:cNvPicPr>
          <p:nvPr/>
        </p:nvPicPr>
        <p:blipFill>
          <a:blip r:embed="rId6" cstate="print">
            <a:lum bright="100000"/>
          </a:blip>
          <a:srcRect/>
          <a:stretch>
            <a:fillRect/>
          </a:stretch>
        </p:blipFill>
        <p:spPr bwMode="auto">
          <a:xfrm>
            <a:off x="5456237" y="4106862"/>
            <a:ext cx="1371600" cy="1371600"/>
          </a:xfrm>
          <a:prstGeom prst="rect">
            <a:avLst/>
          </a:prstGeom>
          <a:noFill/>
        </p:spPr>
      </p:pic>
      <p:pic>
        <p:nvPicPr>
          <p:cNvPr id="32" name="Picture 4" descr="\\MAGNUM\Projects\Microsoft\Cloud Power FY12\Design\ICONS_PNG\Open_Web_Platform.png"/>
          <p:cNvPicPr>
            <a:picLocks noChangeAspect="1" noChangeArrowheads="1"/>
          </p:cNvPicPr>
          <p:nvPr/>
        </p:nvPicPr>
        <p:blipFill>
          <a:blip r:embed="rId7" cstate="print">
            <a:biLevel thresh="25000"/>
          </a:blip>
          <a:srcRect/>
          <a:stretch>
            <a:fillRect/>
          </a:stretch>
        </p:blipFill>
        <p:spPr bwMode="auto">
          <a:xfrm>
            <a:off x="10256837" y="4030662"/>
            <a:ext cx="1463040" cy="1463040"/>
          </a:xfrm>
          <a:prstGeom prst="rect">
            <a:avLst/>
          </a:prstGeom>
          <a:noFill/>
        </p:spPr>
      </p:pic>
      <p:sp>
        <p:nvSpPr>
          <p:cNvPr id="23" name="Freeform 81"/>
          <p:cNvSpPr>
            <a:spLocks noEditPoints="1"/>
          </p:cNvSpPr>
          <p:nvPr/>
        </p:nvSpPr>
        <p:spPr bwMode="black">
          <a:xfrm>
            <a:off x="7696517" y="1851342"/>
            <a:ext cx="2011680" cy="1645920"/>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pic>
        <p:nvPicPr>
          <p:cNvPr id="2052"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637" y="1452990"/>
            <a:ext cx="4602163"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225144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90000"/>
                <a:lumOff val="10000"/>
              </a:schemeClr>
            </a:gs>
            <a:gs pos="100000">
              <a:schemeClr val="bg2">
                <a:lumMod val="75000"/>
                <a:lumOff val="25000"/>
              </a:schemeClr>
            </a:gs>
          </a:gsLst>
          <a:lin ang="5400000" scaled="0"/>
        </a:gradFill>
        <a:effectLst/>
      </p:bgPr>
    </p:bg>
    <p:spTree>
      <p:nvGrpSpPr>
        <p:cNvPr id="1" name=""/>
        <p:cNvGrpSpPr/>
        <p:nvPr/>
      </p:nvGrpSpPr>
      <p:grpSpPr>
        <a:xfrm>
          <a:off x="0" y="0"/>
          <a:ext cx="0" cy="0"/>
          <a:chOff x="0" y="0"/>
          <a:chExt cx="0" cy="0"/>
        </a:xfrm>
      </p:grpSpPr>
      <p:sp>
        <p:nvSpPr>
          <p:cNvPr id="47" name="TextBox 46"/>
          <p:cNvSpPr txBox="1"/>
          <p:nvPr/>
        </p:nvSpPr>
        <p:spPr>
          <a:xfrm>
            <a:off x="7132637" y="5865007"/>
            <a:ext cx="4508964" cy="572464"/>
          </a:xfrm>
          <a:prstGeom prst="rect">
            <a:avLst/>
          </a:prstGeom>
          <a:noFill/>
        </p:spPr>
        <p:txBody>
          <a:bodyPr wrap="square" lIns="182880" tIns="146304" rIns="182880" bIns="146304" rtlCol="0">
            <a:spAutoFit/>
          </a:bodyPr>
          <a:lstStyle/>
          <a:p>
            <a:pPr defTabSz="932472" fontAlgn="base">
              <a:lnSpc>
                <a:spcPct val="90000"/>
              </a:lnSpc>
              <a:spcBef>
                <a:spcPct val="0"/>
              </a:spcBef>
              <a:spcAft>
                <a:spcPts val="300"/>
              </a:spcAft>
            </a:pPr>
            <a:r>
              <a:rPr lang="en-US" sz="2000" b="1" spc="-71" dirty="0">
                <a:gradFill>
                  <a:gsLst>
                    <a:gs pos="0">
                      <a:srgbClr val="FFFFFF"/>
                    </a:gs>
                    <a:gs pos="100000">
                      <a:srgbClr val="FFFFFF"/>
                    </a:gs>
                  </a:gsLst>
                  <a:lin ang="5400000" scaled="0"/>
                </a:gradFill>
                <a:ea typeface="Segoe UI" pitchFamily="34" charset="0"/>
                <a:cs typeface="Segoe UI" pitchFamily="34" charset="0"/>
              </a:rPr>
              <a:t>Content </a:t>
            </a:r>
            <a:r>
              <a:rPr lang="en-US" sz="2000" b="1" spc="-71" dirty="0" smtClean="0">
                <a:gradFill>
                  <a:gsLst>
                    <a:gs pos="0">
                      <a:srgbClr val="FFFFFF"/>
                    </a:gs>
                    <a:gs pos="100000">
                      <a:srgbClr val="FFFFFF"/>
                    </a:gs>
                  </a:gsLst>
                  <a:lin ang="5400000" scaled="0"/>
                </a:gradFill>
                <a:ea typeface="Segoe UI" pitchFamily="34" charset="0"/>
                <a:cs typeface="Segoe UI" pitchFamily="34" charset="0"/>
              </a:rPr>
              <a:t>shows </a:t>
            </a:r>
            <a:r>
              <a:rPr lang="en-US" sz="2000" b="1" spc="-71" dirty="0">
                <a:gradFill>
                  <a:gsLst>
                    <a:gs pos="0">
                      <a:srgbClr val="FFFFFF"/>
                    </a:gs>
                    <a:gs pos="100000">
                      <a:srgbClr val="FFFFFF"/>
                    </a:gs>
                  </a:gsLst>
                  <a:lin ang="5400000" scaled="0"/>
                </a:gradFill>
                <a:ea typeface="Segoe UI" pitchFamily="34" charset="0"/>
                <a:cs typeface="Segoe UI" pitchFamily="34" charset="0"/>
              </a:rPr>
              <a:t>u</a:t>
            </a:r>
            <a:r>
              <a:rPr lang="en-US" sz="2000" b="1" spc="-71" dirty="0" smtClean="0">
                <a:gradFill>
                  <a:gsLst>
                    <a:gs pos="0">
                      <a:srgbClr val="FFFFFF"/>
                    </a:gs>
                    <a:gs pos="100000">
                      <a:srgbClr val="FFFFFF"/>
                    </a:gs>
                  </a:gsLst>
                  <a:lin ang="5400000" scaled="0"/>
                </a:gradFill>
                <a:ea typeface="Segoe UI" pitchFamily="34" charset="0"/>
                <a:cs typeface="Segoe UI" pitchFamily="34" charset="0"/>
              </a:rPr>
              <a:t>p </a:t>
            </a:r>
            <a:r>
              <a:rPr lang="en-US" sz="2000" b="1" spc="-71" dirty="0">
                <a:gradFill>
                  <a:gsLst>
                    <a:gs pos="0">
                      <a:srgbClr val="FFFFFF"/>
                    </a:gs>
                    <a:gs pos="100000">
                      <a:srgbClr val="FFFFFF"/>
                    </a:gs>
                  </a:gsLst>
                  <a:lin ang="5400000" scaled="0"/>
                </a:gradFill>
                <a:ea typeface="Segoe UI" pitchFamily="34" charset="0"/>
                <a:cs typeface="Segoe UI" pitchFamily="34" charset="0"/>
              </a:rPr>
              <a:t>f</a:t>
            </a:r>
            <a:r>
              <a:rPr lang="en-US" sz="2000" b="1" spc="-71" dirty="0" smtClean="0">
                <a:gradFill>
                  <a:gsLst>
                    <a:gs pos="0">
                      <a:srgbClr val="FFFFFF"/>
                    </a:gs>
                    <a:gs pos="100000">
                      <a:srgbClr val="FFFFFF"/>
                    </a:gs>
                  </a:gsLst>
                  <a:lin ang="5400000" scaled="0"/>
                </a:gradFill>
                <a:ea typeface="Segoe UI" pitchFamily="34" charset="0"/>
                <a:cs typeface="Segoe UI" pitchFamily="34" charset="0"/>
              </a:rPr>
              <a:t>aster</a:t>
            </a:r>
            <a:endParaRPr lang="en-US" sz="2000" b="1" spc="-71" dirty="0">
              <a:gradFill>
                <a:gsLst>
                  <a:gs pos="0">
                    <a:srgbClr val="FFFFFF"/>
                  </a:gs>
                  <a:gs pos="100000">
                    <a:srgbClr val="FFFFFF"/>
                  </a:gs>
                </a:gsLst>
                <a:lin ang="5400000" scaled="0"/>
              </a:gradFill>
              <a:ea typeface="Segoe UI" pitchFamily="34" charset="0"/>
              <a:cs typeface="Segoe UI" pitchFamily="34" charset="0"/>
            </a:endParaRPr>
          </a:p>
        </p:txBody>
      </p:sp>
      <p:sp>
        <p:nvSpPr>
          <p:cNvPr id="46" name="TextBox 45"/>
          <p:cNvSpPr txBox="1"/>
          <p:nvPr/>
        </p:nvSpPr>
        <p:spPr>
          <a:xfrm>
            <a:off x="7132637" y="2938784"/>
            <a:ext cx="4813764" cy="572464"/>
          </a:xfrm>
          <a:prstGeom prst="rect">
            <a:avLst/>
          </a:prstGeom>
          <a:noFill/>
        </p:spPr>
        <p:txBody>
          <a:bodyPr wrap="square" lIns="182880" tIns="146304" rIns="182880" bIns="146304" rtlCol="0">
            <a:spAutoFit/>
          </a:bodyPr>
          <a:lstStyle/>
          <a:p>
            <a:pPr defTabSz="932472" fontAlgn="base">
              <a:lnSpc>
                <a:spcPct val="90000"/>
              </a:lnSpc>
              <a:spcBef>
                <a:spcPct val="0"/>
              </a:spcBef>
              <a:spcAft>
                <a:spcPts val="300"/>
              </a:spcAft>
            </a:pPr>
            <a:r>
              <a:rPr lang="en-US" sz="2000" b="1" spc="-71" dirty="0">
                <a:gradFill>
                  <a:gsLst>
                    <a:gs pos="0">
                      <a:srgbClr val="FFFFFF"/>
                    </a:gs>
                    <a:gs pos="100000">
                      <a:srgbClr val="FFFFFF"/>
                    </a:gs>
                  </a:gsLst>
                  <a:lin ang="5400000" scaled="0"/>
                </a:gradFill>
                <a:ea typeface="Segoe UI" pitchFamily="34" charset="0"/>
                <a:cs typeface="Segoe UI" pitchFamily="34" charset="0"/>
              </a:rPr>
              <a:t>Efficient </a:t>
            </a:r>
            <a:r>
              <a:rPr lang="en-US" sz="2000" b="1" spc="-71" dirty="0" smtClean="0">
                <a:gradFill>
                  <a:gsLst>
                    <a:gs pos="0">
                      <a:srgbClr val="FFFFFF"/>
                    </a:gs>
                    <a:gs pos="100000">
                      <a:srgbClr val="FFFFFF"/>
                    </a:gs>
                  </a:gsLst>
                  <a:lin ang="5400000" scaled="0"/>
                </a:gradFill>
                <a:ea typeface="Segoe UI" pitchFamily="34" charset="0"/>
                <a:cs typeface="Segoe UI" pitchFamily="34" charset="0"/>
              </a:rPr>
              <a:t>use </a:t>
            </a:r>
            <a:r>
              <a:rPr lang="en-US" sz="2000" b="1" spc="-71" dirty="0">
                <a:gradFill>
                  <a:gsLst>
                    <a:gs pos="0">
                      <a:srgbClr val="FFFFFF"/>
                    </a:gs>
                    <a:gs pos="100000">
                      <a:srgbClr val="FFFFFF"/>
                    </a:gs>
                  </a:gsLst>
                  <a:lin ang="5400000" scaled="0"/>
                </a:gradFill>
                <a:ea typeface="Segoe UI" pitchFamily="34" charset="0"/>
                <a:cs typeface="Segoe UI" pitchFamily="34" charset="0"/>
              </a:rPr>
              <a:t>o</a:t>
            </a:r>
            <a:r>
              <a:rPr lang="en-US" sz="2000" b="1" spc="-71" dirty="0" smtClean="0">
                <a:gradFill>
                  <a:gsLst>
                    <a:gs pos="0">
                      <a:srgbClr val="FFFFFF"/>
                    </a:gs>
                    <a:gs pos="100000">
                      <a:srgbClr val="FFFFFF"/>
                    </a:gs>
                  </a:gsLst>
                  <a:lin ang="5400000" scaled="0"/>
                </a:gradFill>
                <a:ea typeface="Segoe UI" pitchFamily="34" charset="0"/>
                <a:cs typeface="Segoe UI" pitchFamily="34" charset="0"/>
              </a:rPr>
              <a:t>f </a:t>
            </a:r>
            <a:r>
              <a:rPr lang="en-US" sz="2000" b="1" spc="-71" dirty="0">
                <a:gradFill>
                  <a:gsLst>
                    <a:gs pos="0">
                      <a:srgbClr val="FFFFFF"/>
                    </a:gs>
                    <a:gs pos="100000">
                      <a:srgbClr val="FFFFFF"/>
                    </a:gs>
                  </a:gsLst>
                  <a:lin ang="5400000" scaled="0"/>
                </a:gradFill>
                <a:ea typeface="Segoe UI" pitchFamily="34" charset="0"/>
                <a:cs typeface="Segoe UI" pitchFamily="34" charset="0"/>
              </a:rPr>
              <a:t>a</a:t>
            </a:r>
            <a:r>
              <a:rPr lang="en-US" sz="2000" b="1" spc="-71" dirty="0" smtClean="0">
                <a:gradFill>
                  <a:gsLst>
                    <a:gs pos="0">
                      <a:srgbClr val="FFFFFF"/>
                    </a:gs>
                    <a:gs pos="100000">
                      <a:srgbClr val="FFFFFF"/>
                    </a:gs>
                  </a:gsLst>
                  <a:lin ang="5400000" scaled="0"/>
                </a:gradFill>
                <a:ea typeface="Segoe UI" pitchFamily="34" charset="0"/>
                <a:cs typeface="Segoe UI" pitchFamily="34" charset="0"/>
              </a:rPr>
              <a:t>vailable </a:t>
            </a:r>
            <a:r>
              <a:rPr lang="en-US" sz="2000" b="1" spc="-71" dirty="0">
                <a:gradFill>
                  <a:gsLst>
                    <a:gs pos="0">
                      <a:srgbClr val="FFFFFF"/>
                    </a:gs>
                    <a:gs pos="100000">
                      <a:srgbClr val="FFFFFF"/>
                    </a:gs>
                  </a:gsLst>
                  <a:lin ang="5400000" scaled="0"/>
                </a:gradFill>
                <a:ea typeface="Segoe UI" pitchFamily="34" charset="0"/>
                <a:cs typeface="Segoe UI" pitchFamily="34" charset="0"/>
              </a:rPr>
              <a:t>b</a:t>
            </a:r>
            <a:r>
              <a:rPr lang="en-US" sz="2000" b="1" spc="-71" dirty="0" smtClean="0">
                <a:gradFill>
                  <a:gsLst>
                    <a:gs pos="0">
                      <a:srgbClr val="FFFFFF"/>
                    </a:gs>
                    <a:gs pos="100000">
                      <a:srgbClr val="FFFFFF"/>
                    </a:gs>
                  </a:gsLst>
                  <a:lin ang="5400000" scaled="0"/>
                </a:gradFill>
                <a:ea typeface="Segoe UI" pitchFamily="34" charset="0"/>
                <a:cs typeface="Segoe UI" pitchFamily="34" charset="0"/>
              </a:rPr>
              <a:t>andwidth</a:t>
            </a:r>
            <a:endParaRPr lang="en-US" sz="2000" b="1" spc="-71" dirty="0">
              <a:gradFill>
                <a:gsLst>
                  <a:gs pos="0">
                    <a:srgbClr val="FFFFFF"/>
                  </a:gs>
                  <a:gs pos="100000">
                    <a:srgbClr val="FFFFFF"/>
                  </a:gs>
                </a:gsLst>
                <a:lin ang="5400000" scaled="0"/>
              </a:gradFill>
              <a:ea typeface="Segoe UI" pitchFamily="34" charset="0"/>
              <a:cs typeface="Segoe UI" pitchFamily="34" charset="0"/>
            </a:endParaRPr>
          </a:p>
        </p:txBody>
      </p:sp>
      <p:sp>
        <p:nvSpPr>
          <p:cNvPr id="20" name="TextBox 19"/>
          <p:cNvSpPr txBox="1"/>
          <p:nvPr/>
        </p:nvSpPr>
        <p:spPr>
          <a:xfrm>
            <a:off x="7178675" y="1666821"/>
            <a:ext cx="4005726" cy="572464"/>
          </a:xfrm>
          <a:prstGeom prst="rect">
            <a:avLst/>
          </a:prstGeom>
          <a:noFill/>
        </p:spPr>
        <p:txBody>
          <a:bodyPr wrap="square" lIns="182880" tIns="146304" rIns="182880" bIns="146304" rtlCol="0">
            <a:spAutoFit/>
          </a:bodyPr>
          <a:lstStyle/>
          <a:p>
            <a:pPr>
              <a:lnSpc>
                <a:spcPct val="90000"/>
              </a:lnSpc>
              <a:spcAft>
                <a:spcPts val="600"/>
              </a:spcAft>
            </a:pPr>
            <a:r>
              <a:rPr lang="en-US" sz="2000" b="1" spc="-71" dirty="0">
                <a:gradFill>
                  <a:gsLst>
                    <a:gs pos="0">
                      <a:srgbClr val="FFFFFF"/>
                    </a:gs>
                    <a:gs pos="100000">
                      <a:srgbClr val="FFFFFF"/>
                    </a:gs>
                  </a:gsLst>
                  <a:lin ang="5400000" scaled="0"/>
                </a:gradFill>
                <a:ea typeface="Segoe UI" pitchFamily="34" charset="0"/>
                <a:cs typeface="Segoe UI" pitchFamily="34" charset="0"/>
              </a:rPr>
              <a:t>Efficient </a:t>
            </a:r>
            <a:r>
              <a:rPr lang="en-US" sz="2000" b="1" spc="-71" dirty="0" smtClean="0">
                <a:gradFill>
                  <a:gsLst>
                    <a:gs pos="0">
                      <a:srgbClr val="FFFFFF"/>
                    </a:gs>
                    <a:gs pos="100000">
                      <a:srgbClr val="FFFFFF"/>
                    </a:gs>
                  </a:gsLst>
                  <a:lin ang="5400000" scaled="0"/>
                </a:gradFill>
                <a:ea typeface="Segoe UI" pitchFamily="34" charset="0"/>
                <a:cs typeface="Segoe UI" pitchFamily="34" charset="0"/>
              </a:rPr>
              <a:t>use </a:t>
            </a:r>
            <a:r>
              <a:rPr lang="en-US" sz="2000" b="1" spc="-71" dirty="0">
                <a:gradFill>
                  <a:gsLst>
                    <a:gs pos="0">
                      <a:srgbClr val="FFFFFF"/>
                    </a:gs>
                    <a:gs pos="100000">
                      <a:srgbClr val="FFFFFF"/>
                    </a:gs>
                  </a:gsLst>
                  <a:lin ang="5400000" scaled="0"/>
                </a:gradFill>
                <a:ea typeface="Segoe UI" pitchFamily="34" charset="0"/>
                <a:cs typeface="Segoe UI" pitchFamily="34" charset="0"/>
              </a:rPr>
              <a:t>o</a:t>
            </a:r>
            <a:r>
              <a:rPr lang="en-US" sz="2000" b="1" spc="-71" dirty="0" smtClean="0">
                <a:gradFill>
                  <a:gsLst>
                    <a:gs pos="0">
                      <a:srgbClr val="FFFFFF"/>
                    </a:gs>
                    <a:gs pos="100000">
                      <a:srgbClr val="FFFFFF"/>
                    </a:gs>
                  </a:gsLst>
                  <a:lin ang="5400000" scaled="0"/>
                </a:gradFill>
                <a:ea typeface="Segoe UI" pitchFamily="34" charset="0"/>
                <a:cs typeface="Segoe UI" pitchFamily="34" charset="0"/>
              </a:rPr>
              <a:t>f </a:t>
            </a:r>
            <a:r>
              <a:rPr lang="en-US" sz="2000" b="1" spc="-71" dirty="0">
                <a:gradFill>
                  <a:gsLst>
                    <a:gs pos="0">
                      <a:srgbClr val="FFFFFF"/>
                    </a:gs>
                    <a:gs pos="100000">
                      <a:srgbClr val="FFFFFF"/>
                    </a:gs>
                  </a:gsLst>
                  <a:lin ang="5400000" scaled="0"/>
                </a:gradFill>
                <a:ea typeface="Segoe UI" pitchFamily="34" charset="0"/>
                <a:cs typeface="Segoe UI" pitchFamily="34" charset="0"/>
              </a:rPr>
              <a:t>a</a:t>
            </a:r>
            <a:r>
              <a:rPr lang="en-US" sz="2000" b="1" spc="-71" dirty="0" smtClean="0">
                <a:gradFill>
                  <a:gsLst>
                    <a:gs pos="0">
                      <a:srgbClr val="FFFFFF"/>
                    </a:gs>
                    <a:gs pos="100000">
                      <a:srgbClr val="FFFFFF"/>
                    </a:gs>
                  </a:gsLst>
                  <a:lin ang="5400000" scaled="0"/>
                </a:gradFill>
                <a:ea typeface="Segoe UI" pitchFamily="34" charset="0"/>
                <a:cs typeface="Segoe UI" pitchFamily="34" charset="0"/>
              </a:rPr>
              <a:t>vailable </a:t>
            </a:r>
            <a:r>
              <a:rPr lang="en-US" sz="2000" b="1" spc="-71" dirty="0">
                <a:gradFill>
                  <a:gsLst>
                    <a:gs pos="0">
                      <a:srgbClr val="FFFFFF"/>
                    </a:gs>
                    <a:gs pos="100000">
                      <a:srgbClr val="FFFFFF"/>
                    </a:gs>
                  </a:gsLst>
                  <a:lin ang="5400000" scaled="0"/>
                </a:gradFill>
                <a:ea typeface="Segoe UI" pitchFamily="34" charset="0"/>
                <a:cs typeface="Segoe UI" pitchFamily="34" charset="0"/>
              </a:rPr>
              <a:t>p</a:t>
            </a:r>
            <a:r>
              <a:rPr lang="en-US" sz="2000" b="1" spc="-71" dirty="0" smtClean="0">
                <a:gradFill>
                  <a:gsLst>
                    <a:gs pos="0">
                      <a:srgbClr val="FFFFFF"/>
                    </a:gs>
                    <a:gs pos="100000">
                      <a:srgbClr val="FFFFFF"/>
                    </a:gs>
                  </a:gsLst>
                  <a:lin ang="5400000" scaled="0"/>
                </a:gradFill>
                <a:ea typeface="Segoe UI" pitchFamily="34" charset="0"/>
                <a:cs typeface="Segoe UI" pitchFamily="34" charset="0"/>
              </a:rPr>
              <a:t>orts</a:t>
            </a:r>
            <a:endParaRPr lang="en-US" sz="2000" b="1" spc="-71" dirty="0">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74"/>
          <p:cNvGrpSpPr>
            <a:grpSpLocks/>
          </p:cNvGrpSpPr>
          <p:nvPr/>
        </p:nvGrpSpPr>
        <p:grpSpPr>
          <a:xfrm>
            <a:off x="805671" y="4081781"/>
            <a:ext cx="6035040" cy="2844481"/>
            <a:chOff x="0" y="894042"/>
            <a:chExt cx="10058400" cy="4116011"/>
          </a:xfrm>
        </p:grpSpPr>
        <p:pic>
          <p:nvPicPr>
            <p:cNvPr id="28" name="Picture 75"/>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0" y="1047653"/>
              <a:ext cx="10058400" cy="3962400"/>
            </a:xfrm>
            <a:prstGeom prst="rect">
              <a:avLst/>
            </a:prstGeom>
            <a:noFill/>
            <a:ln>
              <a:noFill/>
            </a:ln>
          </p:spPr>
        </p:pic>
        <p:sp>
          <p:nvSpPr>
            <p:cNvPr id="31" name="TextBox 76"/>
            <p:cNvSpPr txBox="1"/>
            <p:nvPr/>
          </p:nvSpPr>
          <p:spPr>
            <a:xfrm>
              <a:off x="0" y="894042"/>
              <a:ext cx="9599306" cy="908530"/>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solidFill>
                    <a:srgbClr val="012654"/>
                  </a:solidFill>
                </a:rPr>
                <a:t>SharePoint 2013 Team Site</a:t>
              </a:r>
            </a:p>
          </p:txBody>
        </p:sp>
      </p:grpSp>
      <p:pic>
        <p:nvPicPr>
          <p:cNvPr id="53" name="Picture 81"/>
          <p:cNvPicPr>
            <a:picLocks/>
          </p:cNvPicPr>
          <p:nvPr/>
        </p:nvPicPr>
        <p:blipFill>
          <a:blip r:embed="rId6">
            <a:extLst>
              <a:ext uri="{28A0092B-C50C-407E-A947-70E740481C1C}">
                <a14:useLocalDpi xmlns:a14="http://schemas.microsoft.com/office/drawing/2010/main" val="0"/>
              </a:ext>
            </a:extLst>
          </a:blip>
          <a:stretch>
            <a:fillRect/>
          </a:stretch>
        </p:blipFill>
        <p:spPr>
          <a:xfrm>
            <a:off x="805671" y="1356848"/>
            <a:ext cx="6035039" cy="2743200"/>
          </a:xfrm>
          <a:prstGeom prst="rect">
            <a:avLst/>
          </a:prstGeom>
        </p:spPr>
      </p:pic>
      <p:sp>
        <p:nvSpPr>
          <p:cNvPr id="49" name="Title 48"/>
          <p:cNvSpPr>
            <a:spLocks noGrp="1"/>
          </p:cNvSpPr>
          <p:nvPr>
            <p:ph type="title"/>
          </p:nvPr>
        </p:nvSpPr>
        <p:spPr>
          <a:xfrm>
            <a:off x="274639" y="220662"/>
            <a:ext cx="11889564" cy="917575"/>
          </a:xfrm>
        </p:spPr>
        <p:txBody>
          <a:bodyPr/>
          <a:lstStyle/>
          <a:p>
            <a:r>
              <a:rPr lang="en-US" dirty="0" smtClean="0"/>
              <a:t>Team site benchmark - plt1 network trace</a:t>
            </a:r>
            <a:endParaRPr lang="en-US" dirty="0"/>
          </a:p>
        </p:txBody>
      </p:sp>
      <p:sp>
        <p:nvSpPr>
          <p:cNvPr id="2" name="Oval 1"/>
          <p:cNvSpPr/>
          <p:nvPr/>
        </p:nvSpPr>
        <p:spPr bwMode="auto">
          <a:xfrm>
            <a:off x="3673503" y="1719584"/>
            <a:ext cx="45719" cy="4571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86"/>
          <p:cNvGrpSpPr/>
          <p:nvPr/>
        </p:nvGrpSpPr>
        <p:grpSpPr>
          <a:xfrm>
            <a:off x="2637183" y="2880848"/>
            <a:ext cx="6248400" cy="3733800"/>
            <a:chOff x="6065837" y="2677326"/>
            <a:chExt cx="6248400" cy="3733800"/>
          </a:xfrm>
        </p:grpSpPr>
        <p:grpSp>
          <p:nvGrpSpPr>
            <p:cNvPr id="17" name="Group 87"/>
            <p:cNvGrpSpPr/>
            <p:nvPr/>
          </p:nvGrpSpPr>
          <p:grpSpPr>
            <a:xfrm>
              <a:off x="7886979" y="2811462"/>
              <a:ext cx="4427258" cy="2819175"/>
              <a:chOff x="7886979" y="1135062"/>
              <a:chExt cx="4427258" cy="2819175"/>
            </a:xfrm>
          </p:grpSpPr>
          <p:sp>
            <p:nvSpPr>
              <p:cNvPr id="18" name="Line Callout 1 (Accent Bar) 90"/>
              <p:cNvSpPr/>
              <p:nvPr/>
            </p:nvSpPr>
            <p:spPr bwMode="auto">
              <a:xfrm>
                <a:off x="10637837" y="1135062"/>
                <a:ext cx="1676400" cy="914400"/>
              </a:xfrm>
              <a:prstGeom prst="accentCallout1">
                <a:avLst>
                  <a:gd name="adj1" fmla="val 18750"/>
                  <a:gd name="adj2" fmla="val -8333"/>
                  <a:gd name="adj3" fmla="val 19351"/>
                  <a:gd name="adj4" fmla="val -145969"/>
                </a:avLst>
              </a:prstGeom>
              <a:noFill/>
              <a:ln w="38100">
                <a:solidFill>
                  <a:schemeClr val="bg2">
                    <a:lumMod val="50000"/>
                    <a:lumOff val="50000"/>
                  </a:schemeClr>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endParaRPr lang="en-US" b="1" spc="-71" dirty="0">
                  <a:gradFill>
                    <a:gsLst>
                      <a:gs pos="0">
                        <a:srgbClr val="FFFFFF"/>
                      </a:gs>
                      <a:gs pos="100000">
                        <a:srgbClr val="FFFFFF"/>
                      </a:gs>
                    </a:gsLst>
                    <a:lin ang="5400000" scaled="0"/>
                  </a:gradFill>
                  <a:ea typeface="Segoe UI" pitchFamily="34" charset="0"/>
                  <a:cs typeface="Segoe UI" pitchFamily="34" charset="0"/>
                </a:endParaRPr>
              </a:p>
            </p:txBody>
          </p:sp>
          <p:cxnSp>
            <p:nvCxnSpPr>
              <p:cNvPr id="19" name="Straight Connector 91"/>
              <p:cNvCxnSpPr>
                <a:stCxn id="22" idx="7"/>
              </p:cNvCxnSpPr>
              <p:nvPr/>
            </p:nvCxnSpPr>
            <p:spPr>
              <a:xfrm flipV="1">
                <a:off x="7886979" y="1354530"/>
                <a:ext cx="2598458" cy="2599707"/>
              </a:xfrm>
              <a:prstGeom prst="line">
                <a:avLst/>
              </a:prstGeom>
              <a:ln w="38100">
                <a:solidFill>
                  <a:schemeClr val="bg2">
                    <a:lumMod val="50000"/>
                    <a:lumOff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 name="Oval 88"/>
            <p:cNvSpPr/>
            <p:nvPr/>
          </p:nvSpPr>
          <p:spPr bwMode="auto">
            <a:xfrm>
              <a:off x="6065837" y="2677326"/>
              <a:ext cx="2133600" cy="914400"/>
            </a:xfrm>
            <a:prstGeom prst="ellipse">
              <a:avLst/>
            </a:prstGeom>
            <a:noFill/>
            <a:ln w="28575">
              <a:solidFill>
                <a:schemeClr val="bg2">
                  <a:lumMod val="50000"/>
                  <a:lumOff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Oval 89"/>
            <p:cNvSpPr/>
            <p:nvPr/>
          </p:nvSpPr>
          <p:spPr bwMode="auto">
            <a:xfrm>
              <a:off x="6065837" y="5496726"/>
              <a:ext cx="2133600" cy="914400"/>
            </a:xfrm>
            <a:prstGeom prst="ellipse">
              <a:avLst/>
            </a:prstGeom>
            <a:noFill/>
            <a:ln w="28575">
              <a:solidFill>
                <a:schemeClr val="bg2">
                  <a:lumMod val="50000"/>
                  <a:lumOff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5" name="Group 98"/>
          <p:cNvGrpSpPr/>
          <p:nvPr/>
        </p:nvGrpSpPr>
        <p:grpSpPr>
          <a:xfrm>
            <a:off x="2637183" y="1719584"/>
            <a:ext cx="6248400" cy="3752064"/>
            <a:chOff x="6065837" y="2811462"/>
            <a:chExt cx="6248400" cy="3752064"/>
          </a:xfrm>
        </p:grpSpPr>
        <p:grpSp>
          <p:nvGrpSpPr>
            <p:cNvPr id="26" name="Group 99"/>
            <p:cNvGrpSpPr/>
            <p:nvPr/>
          </p:nvGrpSpPr>
          <p:grpSpPr>
            <a:xfrm>
              <a:off x="7666037" y="2811462"/>
              <a:ext cx="4648200" cy="2895600"/>
              <a:chOff x="7666037" y="1135062"/>
              <a:chExt cx="4648200" cy="2895600"/>
            </a:xfrm>
          </p:grpSpPr>
          <p:sp>
            <p:nvSpPr>
              <p:cNvPr id="30" name="Line Callout 1 (Accent Bar) 102"/>
              <p:cNvSpPr/>
              <p:nvPr/>
            </p:nvSpPr>
            <p:spPr bwMode="auto">
              <a:xfrm>
                <a:off x="10637837" y="1135062"/>
                <a:ext cx="1676400" cy="914400"/>
              </a:xfrm>
              <a:prstGeom prst="accentCallout1">
                <a:avLst>
                  <a:gd name="adj1" fmla="val 18750"/>
                  <a:gd name="adj2" fmla="val -8333"/>
                  <a:gd name="adj3" fmla="val 18615"/>
                  <a:gd name="adj4" fmla="val -161773"/>
                </a:avLst>
              </a:prstGeom>
              <a:noFill/>
              <a:ln w="38100">
                <a:solidFill>
                  <a:schemeClr val="bg2">
                    <a:lumMod val="50000"/>
                    <a:lumOff val="50000"/>
                  </a:schemeClr>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endParaRPr lang="en-US" b="1" spc="-71" dirty="0">
                  <a:gradFill>
                    <a:gsLst>
                      <a:gs pos="0">
                        <a:srgbClr val="FFFFFF"/>
                      </a:gs>
                      <a:gs pos="100000">
                        <a:srgbClr val="FFFFFF"/>
                      </a:gs>
                    </a:gsLst>
                    <a:lin ang="5400000" scaled="0"/>
                  </a:gradFill>
                  <a:ea typeface="Segoe UI" pitchFamily="34" charset="0"/>
                  <a:cs typeface="Segoe UI" pitchFamily="34" charset="0"/>
                </a:endParaRPr>
              </a:p>
            </p:txBody>
          </p:sp>
          <p:cxnSp>
            <p:nvCxnSpPr>
              <p:cNvPr id="34" name="Straight Connector 103"/>
              <p:cNvCxnSpPr/>
              <p:nvPr/>
            </p:nvCxnSpPr>
            <p:spPr>
              <a:xfrm flipV="1">
                <a:off x="7666037" y="1354530"/>
                <a:ext cx="2819400" cy="2676132"/>
              </a:xfrm>
              <a:prstGeom prst="line">
                <a:avLst/>
              </a:prstGeom>
              <a:ln w="38100">
                <a:solidFill>
                  <a:schemeClr val="bg2">
                    <a:lumMod val="50000"/>
                    <a:lumOff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 name="Oval 100"/>
            <p:cNvSpPr/>
            <p:nvPr/>
          </p:nvSpPr>
          <p:spPr bwMode="auto">
            <a:xfrm>
              <a:off x="6065837" y="2829726"/>
              <a:ext cx="2133600" cy="914400"/>
            </a:xfrm>
            <a:prstGeom prst="ellipse">
              <a:avLst/>
            </a:prstGeom>
            <a:noFill/>
            <a:ln w="28575">
              <a:solidFill>
                <a:schemeClr val="bg2">
                  <a:lumMod val="50000"/>
                  <a:lumOff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Oval 101"/>
            <p:cNvSpPr/>
            <p:nvPr/>
          </p:nvSpPr>
          <p:spPr bwMode="auto">
            <a:xfrm>
              <a:off x="6065837" y="5649126"/>
              <a:ext cx="2133600" cy="914400"/>
            </a:xfrm>
            <a:prstGeom prst="ellipse">
              <a:avLst/>
            </a:prstGeom>
            <a:noFill/>
            <a:ln w="28575">
              <a:solidFill>
                <a:schemeClr val="bg2">
                  <a:lumMod val="50000"/>
                  <a:lumOff val="50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6" name="Group 110"/>
          <p:cNvGrpSpPr/>
          <p:nvPr/>
        </p:nvGrpSpPr>
        <p:grpSpPr>
          <a:xfrm>
            <a:off x="5647083" y="5646656"/>
            <a:ext cx="3238500" cy="1197233"/>
            <a:chOff x="9075737" y="852229"/>
            <a:chExt cx="3238500" cy="1197233"/>
          </a:xfrm>
        </p:grpSpPr>
        <p:sp>
          <p:nvSpPr>
            <p:cNvPr id="40" name="Line Callout 1 (Accent Bar) 111"/>
            <p:cNvSpPr/>
            <p:nvPr/>
          </p:nvSpPr>
          <p:spPr bwMode="auto">
            <a:xfrm>
              <a:off x="10637837" y="1135062"/>
              <a:ext cx="1676400" cy="914400"/>
            </a:xfrm>
            <a:prstGeom prst="accentCallout1">
              <a:avLst>
                <a:gd name="adj1" fmla="val 18750"/>
                <a:gd name="adj2" fmla="val -8333"/>
                <a:gd name="adj3" fmla="val -331587"/>
                <a:gd name="adj4" fmla="val -42809"/>
              </a:avLst>
            </a:prstGeom>
            <a:ln w="38100">
              <a:solidFill>
                <a:schemeClr val="bg2">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endParaRPr lang="en-US" b="1" spc="-71" dirty="0">
                <a:gradFill>
                  <a:gsLst>
                    <a:gs pos="0">
                      <a:srgbClr val="FFFFFF"/>
                    </a:gs>
                    <a:gs pos="100000">
                      <a:srgbClr val="FFFFFF"/>
                    </a:gs>
                  </a:gsLst>
                  <a:lin ang="5400000" scaled="0"/>
                </a:gradFill>
                <a:ea typeface="Segoe UI" pitchFamily="34" charset="0"/>
                <a:cs typeface="Segoe UI" pitchFamily="34" charset="0"/>
              </a:endParaRPr>
            </a:p>
          </p:txBody>
        </p:sp>
        <p:cxnSp>
          <p:nvCxnSpPr>
            <p:cNvPr id="41" name="Straight Connector 112"/>
            <p:cNvCxnSpPr/>
            <p:nvPr/>
          </p:nvCxnSpPr>
          <p:spPr>
            <a:xfrm>
              <a:off x="9075737" y="852229"/>
              <a:ext cx="1409700" cy="502304"/>
            </a:xfrm>
            <a:prstGeom prst="line">
              <a:avLst/>
            </a:prstGeom>
            <a:ln w="38100">
              <a:solidFill>
                <a:schemeClr val="bg2">
                  <a:lumMod val="50000"/>
                  <a:lumOff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aphicFrame>
        <p:nvGraphicFramePr>
          <p:cNvPr id="3" name="Table 2"/>
          <p:cNvGraphicFramePr>
            <a:graphicFrameLocks noGrp="1"/>
          </p:cNvGraphicFramePr>
          <p:nvPr>
            <p:extLst>
              <p:ext uri="{D42A27DB-BD31-4B8C-83A1-F6EECF244321}">
                <p14:modId xmlns:p14="http://schemas.microsoft.com/office/powerpoint/2010/main" val="4028520608"/>
              </p:ext>
            </p:extLst>
          </p:nvPr>
        </p:nvGraphicFramePr>
        <p:xfrm>
          <a:off x="805671" y="1090621"/>
          <a:ext cx="8290983" cy="343525"/>
        </p:xfrm>
        <a:graphic>
          <a:graphicData uri="http://schemas.openxmlformats.org/drawingml/2006/table">
            <a:tbl>
              <a:tblPr firstRow="1" bandRow="1">
                <a:tableStyleId>{2D5ABB26-0587-4C30-8999-92F81FD0307C}</a:tableStyleId>
              </a:tblPr>
              <a:tblGrid>
                <a:gridCol w="8290983"/>
              </a:tblGrid>
              <a:tr h="343525">
                <a:tc>
                  <a:txBody>
                    <a:bodyPr/>
                    <a:lstStyle/>
                    <a:p>
                      <a:pPr defTabSz="932472" fontAlgn="base">
                        <a:lnSpc>
                          <a:spcPct val="90000"/>
                        </a:lnSpc>
                        <a:spcBef>
                          <a:spcPct val="0"/>
                        </a:spcBef>
                        <a:spcAft>
                          <a:spcPts val="300"/>
                        </a:spcAft>
                      </a:pPr>
                      <a:r>
                        <a:rPr lang="en-US" sz="1600" spc="-71" dirty="0" smtClean="0"/>
                        <a:t>Round-trip time: 300 </a:t>
                      </a:r>
                      <a:r>
                        <a:rPr lang="en-US" sz="1600" spc="-71" dirty="0" err="1" smtClean="0"/>
                        <a:t>msec</a:t>
                      </a:r>
                      <a:r>
                        <a:rPr lang="en-US" sz="1600" spc="-71" dirty="0" smtClean="0"/>
                        <a:t> Bandwidth: 1 Mbps</a:t>
                      </a:r>
                      <a:endParaRPr lang="en-US" sz="1600" spc="-7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txBody>
                  <a:tcPr/>
                </a:tc>
              </a:tr>
            </a:tbl>
          </a:graphicData>
        </a:graphic>
      </p:graphicFrame>
      <p:sp>
        <p:nvSpPr>
          <p:cNvPr id="42" name="Line Callout 1 (Accent Bar) 111"/>
          <p:cNvSpPr/>
          <p:nvPr/>
        </p:nvSpPr>
        <p:spPr bwMode="auto">
          <a:xfrm>
            <a:off x="7211821" y="4732256"/>
            <a:ext cx="1676400" cy="914400"/>
          </a:xfrm>
          <a:prstGeom prst="accentCallout1">
            <a:avLst>
              <a:gd name="adj1" fmla="val 18750"/>
              <a:gd name="adj2" fmla="val -8333"/>
              <a:gd name="adj3" fmla="val 17785"/>
              <a:gd name="adj4" fmla="val -117138"/>
            </a:avLst>
          </a:prstGeom>
          <a:ln w="38100">
            <a:solidFill>
              <a:schemeClr val="bg2">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55448" tIns="128016" rIns="155448" bIns="128016" numCol="1" spcCol="0" rtlCol="0" fromWordArt="0" anchor="ctr" anchorCtr="0" forceAA="0" compatLnSpc="1">
            <a:prstTxWarp prst="textNoShape">
              <a:avLst/>
            </a:prstTxWarp>
            <a:noAutofit/>
          </a:bodyPr>
          <a:lstStyle/>
          <a:p>
            <a:pPr defTabSz="932472" fontAlgn="base">
              <a:lnSpc>
                <a:spcPct val="90000"/>
              </a:lnSpc>
              <a:spcBef>
                <a:spcPct val="0"/>
              </a:spcBef>
              <a:spcAft>
                <a:spcPts val="300"/>
              </a:spcAft>
            </a:pPr>
            <a:endParaRPr lang="en-US" b="1" spc="-71" dirty="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7132637" y="4656056"/>
            <a:ext cx="5328766" cy="1203406"/>
          </a:xfrm>
          <a:prstGeom prst="rect">
            <a:avLst/>
          </a:prstGeom>
          <a:noFill/>
        </p:spPr>
        <p:txBody>
          <a:bodyPr wrap="square" lIns="182880" tIns="146304" rIns="182880" bIns="146304" rtlCol="0">
            <a:spAutoFit/>
          </a:bodyPr>
          <a:lstStyle/>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65% less bytes for images</a:t>
            </a:r>
          </a:p>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20% more bytes for JS functionality</a:t>
            </a:r>
          </a:p>
          <a:p>
            <a:pPr defTabSz="932472" fontAlgn="base">
              <a:lnSpc>
                <a:spcPct val="90000"/>
              </a:lnSpc>
              <a:spcBef>
                <a:spcPct val="0"/>
              </a:spcBef>
              <a:spcAft>
                <a:spcPts val="300"/>
              </a:spcAft>
            </a:pPr>
            <a:r>
              <a:rPr lang="en-US" sz="2000" b="1" spc="-71" dirty="0" smtClean="0">
                <a:gradFill>
                  <a:gsLst>
                    <a:gs pos="0">
                      <a:srgbClr val="FFFFFF"/>
                    </a:gs>
                    <a:gs pos="100000">
                      <a:srgbClr val="FFFFFF"/>
                    </a:gs>
                  </a:gsLst>
                  <a:lin ang="5400000" scaled="0"/>
                </a:gradFill>
                <a:ea typeface="Segoe UI" pitchFamily="34" charset="0"/>
                <a:cs typeface="Segoe UI" pitchFamily="34" charset="0"/>
              </a:rPr>
              <a:t>15% less total bytes</a:t>
            </a:r>
            <a:endParaRPr lang="en-US" sz="2000" b="1" spc="-71" dirty="0">
              <a:gradFill>
                <a:gsLst>
                  <a:gs pos="0">
                    <a:srgbClr val="FFFFFF"/>
                  </a:gs>
                  <a:gs pos="100000">
                    <a:srgbClr val="FFFFFF"/>
                  </a:gs>
                </a:gsLst>
                <a:lin ang="5400000" scaled="0"/>
              </a:gra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721383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5"/>
                                        </p:tgtEl>
                                      </p:cBhvr>
                                    </p:animEffect>
                                    <p:set>
                                      <p:cBhvr>
                                        <p:cTn id="15" dur="1" fill="hold">
                                          <p:stCondLst>
                                            <p:cond delay="499"/>
                                          </p:stCondLst>
                                        </p:cTn>
                                        <p:tgtEl>
                                          <p:spTgt spid="25"/>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42"/>
                                        </p:tgtEl>
                                      </p:cBhvr>
                                    </p:animEffect>
                                    <p:set>
                                      <p:cBhvr>
                                        <p:cTn id="39" dur="1" fill="hold">
                                          <p:stCondLst>
                                            <p:cond delay="499"/>
                                          </p:stCondLst>
                                        </p:cTn>
                                        <p:tgtEl>
                                          <p:spTgt spid="42"/>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6" grpId="0"/>
      <p:bldP spid="20" grpId="0"/>
      <p:bldP spid="42" grpId="0" animBg="1"/>
      <p:bldP spid="42" grpId="1" animBg="1"/>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SharePoint 2013 </a:t>
            </a:r>
            <a:r>
              <a:rPr lang="en-US" dirty="0"/>
              <a:t>E</a:t>
            </a:r>
            <a:r>
              <a:rPr lang="en-US" dirty="0" smtClean="0"/>
              <a:t>xperience</a:t>
            </a:r>
            <a:endParaRPr lang="en-US" dirty="0"/>
          </a:p>
        </p:txBody>
      </p:sp>
      <p:sp>
        <p:nvSpPr>
          <p:cNvPr id="7" name="Text Placeholder 6"/>
          <p:cNvSpPr>
            <a:spLocks noGrp="1"/>
          </p:cNvSpPr>
          <p:nvPr>
            <p:ph type="body" sz="quarter" idx="12"/>
          </p:nvPr>
        </p:nvSpPr>
        <p:spPr/>
        <p:txBody>
          <a:bodyPr/>
          <a:lstStyle/>
          <a:p>
            <a:r>
              <a:rPr lang="en-US" dirty="0" smtClean="0"/>
              <a:t>Kfir Ami-ad</a:t>
            </a:r>
            <a:endParaRPr lang="en-US" dirty="0"/>
          </a:p>
        </p:txBody>
      </p:sp>
    </p:spTree>
    <p:extLst>
      <p:ext uri="{BB962C8B-B14F-4D97-AF65-F5344CB8AC3E}">
        <p14:creationId xmlns:p14="http://schemas.microsoft.com/office/powerpoint/2010/main" val="16497533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1.3|0.1|0.2"/>
</p:tagLst>
</file>

<file path=ppt/tags/tag2.xml><?xml version="1.0" encoding="utf-8"?>
<p:tagLst xmlns:a="http://schemas.openxmlformats.org/drawingml/2006/main" xmlns:r="http://schemas.openxmlformats.org/officeDocument/2006/relationships" xmlns:p="http://schemas.openxmlformats.org/presentationml/2006/main">
  <p:tag name="TIMING" val="|80.1"/>
</p:tagLst>
</file>

<file path=ppt/tags/tag3.xml><?xml version="1.0" encoding="utf-8"?>
<p:tagLst xmlns:a="http://schemas.openxmlformats.org/drawingml/2006/main" xmlns:r="http://schemas.openxmlformats.org/officeDocument/2006/relationships" xmlns:p="http://schemas.openxmlformats.org/presentationml/2006/main">
  <p:tag name="TIMING" val="|31.2|21.6|54.4"/>
</p:tagLst>
</file>

<file path=ppt/tags/tag4.xml><?xml version="1.0" encoding="utf-8"?>
<p:tagLst xmlns:a="http://schemas.openxmlformats.org/drawingml/2006/main" xmlns:r="http://schemas.openxmlformats.org/officeDocument/2006/relationships" xmlns:p="http://schemas.openxmlformats.org/presentationml/2006/main">
  <p:tag name="TIMING" val="|66.2|38.6"/>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Gokhan Uluderya; Kfir Ami-ad</External_x0020_Speaker>
    <Session_x0020_Code xmlns="2295e2e7-0eeb-498e-8716-217bb2ee6ee3"> SPC192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Gokhan Uluderya, Kfir Ami-ad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160ADA-682C-455F-BFC5-E412566687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230e9df3-be65-4c73-a93b-d1236ebd677e"/>
    <ds:schemaRef ds:uri="http://schemas.microsoft.com/sharepoint/v3"/>
    <ds:schemaRef ds:uri="http://schemas.microsoft.com/office/2006/documentManagement/types"/>
    <ds:schemaRef ds:uri="http://schemas.microsoft.com/office/2006/metadata/properties"/>
    <ds:schemaRef ds:uri="http://purl.org/dc/dcmitype/"/>
    <ds:schemaRef ds:uri="032d541b-1b4e-4d91-93c7-b10533c52f73"/>
    <ds:schemaRef ds:uri="http://www.w3.org/XML/1998/namespace"/>
    <ds:schemaRef ds:uri="http://schemas.microsoft.com/office/infopath/2007/PartnerControls"/>
    <ds:schemaRef ds:uri="http://schemas.openxmlformats.org/package/2006/metadata/core-properties"/>
    <ds:schemaRef ds:uri="2295e2e7-0eeb-498e-8716-217bb2ee6ee3"/>
    <ds:schemaRef ds:uri="http://purl.org/dc/term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37</TotalTime>
  <Words>5391</Words>
  <Application>Microsoft Office PowerPoint</Application>
  <PresentationFormat>Custom</PresentationFormat>
  <Paragraphs>676</Paragraphs>
  <Slides>33</Slides>
  <Notes>30</Notes>
  <HiddenSlides>0</HiddenSlides>
  <MMClips>0</MMClips>
  <ScaleCrop>false</ScaleCrop>
  <HeadingPairs>
    <vt:vector size="4" baseType="variant">
      <vt:variant>
        <vt:lpstr>Theme</vt:lpstr>
      </vt:variant>
      <vt:variant>
        <vt:i4>5</vt:i4>
      </vt:variant>
      <vt:variant>
        <vt:lpstr>Slide Titles</vt:lpstr>
      </vt:variant>
      <vt:variant>
        <vt:i4>33</vt:i4>
      </vt:variant>
    </vt:vector>
  </HeadingPairs>
  <TitlesOfParts>
    <vt:vector size="38" baseType="lpstr">
      <vt:lpstr>SPC2012_IT-Pro_Template_16x9</vt:lpstr>
      <vt:lpstr>5-30072_SPC2012_IT-Pro_Template_16x9_Light</vt:lpstr>
      <vt:lpstr>1_SPC2012_IT-Pro_Template_16x9</vt:lpstr>
      <vt:lpstr>5-30072_SPC2012_Business_Template_16x9_Light</vt:lpstr>
      <vt:lpstr>5-30072_SPC2012_Business_Template_16x9</vt:lpstr>
      <vt:lpstr>PowerPoint Presentation</vt:lpstr>
      <vt:lpstr>SharePoint 2013 Performance And Capacity Management</vt:lpstr>
      <vt:lpstr> SharePoint 2013   Engineered for better performance</vt:lpstr>
      <vt:lpstr>SharePoint 2013 performance challenge</vt:lpstr>
      <vt:lpstr>Results from our SharePoint deployments</vt:lpstr>
      <vt:lpstr>PowerPoint Presentation</vt:lpstr>
      <vt:lpstr>SharePoint is optimized for wide-area networks</vt:lpstr>
      <vt:lpstr>Team site benchmark - plt1 network trace</vt:lpstr>
      <vt:lpstr>SharePoint 2013 Experience</vt:lpstr>
      <vt:lpstr>Related Session</vt:lpstr>
      <vt:lpstr>SharePoint farms scale more than ever</vt:lpstr>
      <vt:lpstr>Efficient file I/O and storage</vt:lpstr>
      <vt:lpstr>Better scale, better reliability</vt:lpstr>
      <vt:lpstr>Better reliability with Request Management</vt:lpstr>
      <vt:lpstr>Related Session</vt:lpstr>
      <vt:lpstr> SharePoint 2013   Performance and scale benchmarks</vt:lpstr>
      <vt:lpstr>SharePoint 2013 doing more with less</vt:lpstr>
      <vt:lpstr>Divisional benchmark</vt:lpstr>
      <vt:lpstr>SharePoint 2013  Capacity management</vt:lpstr>
      <vt:lpstr>Capacity management is a process</vt:lpstr>
      <vt:lpstr>SharePoint 2013  Designing your farm</vt:lpstr>
      <vt:lpstr>A new approach to farm design</vt:lpstr>
      <vt:lpstr>Designing for better SLA</vt:lpstr>
      <vt:lpstr>Evolution of topology</vt:lpstr>
      <vt:lpstr>Service application characteristics </vt:lpstr>
      <vt:lpstr>Related Session</vt:lpstr>
      <vt:lpstr>What defines your SharePoint?</vt:lpstr>
      <vt:lpstr>Microsoft’s 2013 Dogfood Farm</vt:lpstr>
      <vt:lpstr>PowerPoint Presentation</vt:lpstr>
      <vt:lpstr>PowerPoint Presentation</vt:lpstr>
      <vt:lpstr>Capacity planning resources</vt:lpstr>
      <vt:lpstr>We are here to help.</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Performance And Capacity Management</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23</cp:revision>
  <dcterms:created xsi:type="dcterms:W3CDTF">2012-11-13T01:12:53Z</dcterms:created>
  <dcterms:modified xsi:type="dcterms:W3CDTF">2012-12-06T00:14:24Z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