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9" r:id="rId6"/>
    <p:sldMasterId id="2147484232" r:id="rId7"/>
  </p:sldMasterIdLst>
  <p:notesMasterIdLst>
    <p:notesMasterId r:id="rId66"/>
  </p:notesMasterIdLst>
  <p:handoutMasterIdLst>
    <p:handoutMasterId r:id="rId67"/>
  </p:handoutMasterIdLst>
  <p:sldIdLst>
    <p:sldId id="1162" r:id="rId8"/>
    <p:sldId id="1202" r:id="rId9"/>
    <p:sldId id="1164" r:id="rId10"/>
    <p:sldId id="1165" r:id="rId11"/>
    <p:sldId id="1166" r:id="rId12"/>
    <p:sldId id="1167" r:id="rId13"/>
    <p:sldId id="1168" r:id="rId14"/>
    <p:sldId id="1169" r:id="rId15"/>
    <p:sldId id="1145" r:id="rId16"/>
    <p:sldId id="1146" r:id="rId17"/>
    <p:sldId id="1147" r:id="rId18"/>
    <p:sldId id="1148" r:id="rId19"/>
    <p:sldId id="1149" r:id="rId20"/>
    <p:sldId id="1150" r:id="rId21"/>
    <p:sldId id="1151" r:id="rId22"/>
    <p:sldId id="1152" r:id="rId23"/>
    <p:sldId id="1161" r:id="rId24"/>
    <p:sldId id="1189" r:id="rId25"/>
    <p:sldId id="1153" r:id="rId26"/>
    <p:sldId id="1154" r:id="rId27"/>
    <p:sldId id="1155" r:id="rId28"/>
    <p:sldId id="1156" r:id="rId29"/>
    <p:sldId id="1157" r:id="rId30"/>
    <p:sldId id="1158" r:id="rId31"/>
    <p:sldId id="1159" r:id="rId32"/>
    <p:sldId id="1160" r:id="rId33"/>
    <p:sldId id="1170" r:id="rId34"/>
    <p:sldId id="1171" r:id="rId35"/>
    <p:sldId id="1172" r:id="rId36"/>
    <p:sldId id="1173" r:id="rId37"/>
    <p:sldId id="1203" r:id="rId38"/>
    <p:sldId id="1204" r:id="rId39"/>
    <p:sldId id="1175" r:id="rId40"/>
    <p:sldId id="1176" r:id="rId41"/>
    <p:sldId id="1177" r:id="rId42"/>
    <p:sldId id="1178" r:id="rId43"/>
    <p:sldId id="1179" r:id="rId44"/>
    <p:sldId id="1180" r:id="rId45"/>
    <p:sldId id="1181" r:id="rId46"/>
    <p:sldId id="1182" r:id="rId47"/>
    <p:sldId id="1183" r:id="rId48"/>
    <p:sldId id="1184" r:id="rId49"/>
    <p:sldId id="1185" r:id="rId50"/>
    <p:sldId id="1186" r:id="rId51"/>
    <p:sldId id="1187" r:id="rId52"/>
    <p:sldId id="1188" r:id="rId53"/>
    <p:sldId id="1190" r:id="rId54"/>
    <p:sldId id="1191" r:id="rId55"/>
    <p:sldId id="1192" r:id="rId56"/>
    <p:sldId id="1194" r:id="rId57"/>
    <p:sldId id="1195" r:id="rId58"/>
    <p:sldId id="1193" r:id="rId59"/>
    <p:sldId id="1196" r:id="rId60"/>
    <p:sldId id="1197" r:id="rId61"/>
    <p:sldId id="1198" r:id="rId62"/>
    <p:sldId id="1199" r:id="rId63"/>
    <p:sldId id="1200" r:id="rId64"/>
    <p:sldId id="1201" r:id="rId6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People Search" id="{6DD5C800-9A2C-4823-B056-4AFFC9A97500}">
          <p14:sldIdLst>
            <p14:sldId id="1162"/>
            <p14:sldId id="1202"/>
            <p14:sldId id="1164"/>
            <p14:sldId id="1165"/>
            <p14:sldId id="1166"/>
            <p14:sldId id="1167"/>
            <p14:sldId id="1168"/>
            <p14:sldId id="1169"/>
            <p14:sldId id="1145"/>
            <p14:sldId id="1146"/>
            <p14:sldId id="1147"/>
            <p14:sldId id="1148"/>
            <p14:sldId id="1149"/>
            <p14:sldId id="1150"/>
            <p14:sldId id="1151"/>
            <p14:sldId id="1152"/>
            <p14:sldId id="1161"/>
            <p14:sldId id="1189"/>
            <p14:sldId id="1153"/>
            <p14:sldId id="1154"/>
            <p14:sldId id="1155"/>
            <p14:sldId id="1156"/>
            <p14:sldId id="1157"/>
            <p14:sldId id="1158"/>
            <p14:sldId id="1159"/>
            <p14:sldId id="1160"/>
            <p14:sldId id="1170"/>
            <p14:sldId id="1171"/>
            <p14:sldId id="1172"/>
            <p14:sldId id="1173"/>
            <p14:sldId id="1203"/>
            <p14:sldId id="1204"/>
            <p14:sldId id="1175"/>
            <p14:sldId id="1176"/>
            <p14:sldId id="1177"/>
            <p14:sldId id="1178"/>
            <p14:sldId id="1179"/>
            <p14:sldId id="1180"/>
            <p14:sldId id="1181"/>
            <p14:sldId id="1182"/>
            <p14:sldId id="1183"/>
            <p14:sldId id="1184"/>
            <p14:sldId id="1185"/>
            <p14:sldId id="1186"/>
            <p14:sldId id="1187"/>
            <p14:sldId id="1188"/>
            <p14:sldId id="1190"/>
            <p14:sldId id="1191"/>
            <p14:sldId id="1192"/>
            <p14:sldId id="1194"/>
            <p14:sldId id="1195"/>
            <p14:sldId id="1193"/>
            <p14:sldId id="1196"/>
            <p14:sldId id="1197"/>
            <p14:sldId id="1198"/>
            <p14:sldId id="1199"/>
            <p14:sldId id="1200"/>
            <p14:sldId id="1201"/>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A651"/>
    <a:srgbClr val="000000"/>
    <a:srgbClr val="002050"/>
    <a:srgbClr val="442359"/>
    <a:srgbClr val="333333"/>
    <a:srgbClr val="505050"/>
    <a:srgbClr val="00FFFF"/>
    <a:srgbClr val="CC00CC"/>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5" autoAdjust="0"/>
    <p:restoredTop sz="89387" autoAdjust="0"/>
  </p:normalViewPr>
  <p:slideViewPr>
    <p:cSldViewPr>
      <p:cViewPr>
        <p:scale>
          <a:sx n="114" d="100"/>
          <a:sy n="114"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commentAuthors" Target="commentAuthors.xml"/><Relationship Id="rId7" Type="http://schemas.openxmlformats.org/officeDocument/2006/relationships/slideMaster" Target="slideMasters/slideMaster4.xml"/><Relationship Id="rId71"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handoutMaster" Target="handoutMasters/handout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62495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10</a:t>
            </a:fld>
            <a:endParaRPr lang="en-US" dirty="0"/>
          </a:p>
        </p:txBody>
      </p:sp>
    </p:spTree>
    <p:extLst>
      <p:ext uri="{BB962C8B-B14F-4D97-AF65-F5344CB8AC3E}">
        <p14:creationId xmlns:p14="http://schemas.microsoft.com/office/powerpoint/2010/main" val="3142525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11</a:t>
            </a:fld>
            <a:endParaRPr lang="en-US" dirty="0"/>
          </a:p>
        </p:txBody>
      </p:sp>
    </p:spTree>
    <p:extLst>
      <p:ext uri="{BB962C8B-B14F-4D97-AF65-F5344CB8AC3E}">
        <p14:creationId xmlns:p14="http://schemas.microsoft.com/office/powerpoint/2010/main" val="3236048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12</a:t>
            </a:fld>
            <a:endParaRPr lang="en-US" dirty="0"/>
          </a:p>
        </p:txBody>
      </p:sp>
    </p:spTree>
    <p:extLst>
      <p:ext uri="{BB962C8B-B14F-4D97-AF65-F5344CB8AC3E}">
        <p14:creationId xmlns:p14="http://schemas.microsoft.com/office/powerpoint/2010/main" val="3021035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13</a:t>
            </a:fld>
            <a:endParaRPr lang="en-US" dirty="0"/>
          </a:p>
        </p:txBody>
      </p:sp>
    </p:spTree>
    <p:extLst>
      <p:ext uri="{BB962C8B-B14F-4D97-AF65-F5344CB8AC3E}">
        <p14:creationId xmlns:p14="http://schemas.microsoft.com/office/powerpoint/2010/main" val="918652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14</a:t>
            </a:fld>
            <a:endParaRPr lang="en-US" dirty="0"/>
          </a:p>
        </p:txBody>
      </p:sp>
    </p:spTree>
    <p:extLst>
      <p:ext uri="{BB962C8B-B14F-4D97-AF65-F5344CB8AC3E}">
        <p14:creationId xmlns:p14="http://schemas.microsoft.com/office/powerpoint/2010/main" val="1679547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15</a:t>
            </a:fld>
            <a:endParaRPr lang="en-US" dirty="0"/>
          </a:p>
        </p:txBody>
      </p:sp>
    </p:spTree>
    <p:extLst>
      <p:ext uri="{BB962C8B-B14F-4D97-AF65-F5344CB8AC3E}">
        <p14:creationId xmlns:p14="http://schemas.microsoft.com/office/powerpoint/2010/main" val="3569881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16</a:t>
            </a:fld>
            <a:endParaRPr lang="en-US" dirty="0"/>
          </a:p>
        </p:txBody>
      </p:sp>
    </p:spTree>
    <p:extLst>
      <p:ext uri="{BB962C8B-B14F-4D97-AF65-F5344CB8AC3E}">
        <p14:creationId xmlns:p14="http://schemas.microsoft.com/office/powerpoint/2010/main" val="59983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9E1F77-2A1F-4F93-BC44-6B42D2866D5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310410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22F9A4E-37DB-4EF3-8EFE-B0AA55C9863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85872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FD9DE67-EA2C-4818-83A1-07A71155776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712042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20</a:t>
            </a:fld>
            <a:endParaRPr lang="en-US" dirty="0"/>
          </a:p>
        </p:txBody>
      </p:sp>
    </p:spTree>
    <p:extLst>
      <p:ext uri="{BB962C8B-B14F-4D97-AF65-F5344CB8AC3E}">
        <p14:creationId xmlns:p14="http://schemas.microsoft.com/office/powerpoint/2010/main" val="2607545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938CB4E-0A6E-44A6-9B6D-353D000625C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187393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22</a:t>
            </a:fld>
            <a:endParaRPr lang="en-US" dirty="0"/>
          </a:p>
        </p:txBody>
      </p:sp>
    </p:spTree>
    <p:extLst>
      <p:ext uri="{BB962C8B-B14F-4D97-AF65-F5344CB8AC3E}">
        <p14:creationId xmlns:p14="http://schemas.microsoft.com/office/powerpoint/2010/main" val="3381069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23</a:t>
            </a:fld>
            <a:endParaRPr lang="en-US" dirty="0"/>
          </a:p>
        </p:txBody>
      </p:sp>
    </p:spTree>
    <p:extLst>
      <p:ext uri="{BB962C8B-B14F-4D97-AF65-F5344CB8AC3E}">
        <p14:creationId xmlns:p14="http://schemas.microsoft.com/office/powerpoint/2010/main" val="1730593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24</a:t>
            </a:fld>
            <a:endParaRPr lang="en-US" dirty="0"/>
          </a:p>
        </p:txBody>
      </p:sp>
    </p:spTree>
    <p:extLst>
      <p:ext uri="{BB962C8B-B14F-4D97-AF65-F5344CB8AC3E}">
        <p14:creationId xmlns:p14="http://schemas.microsoft.com/office/powerpoint/2010/main" val="776517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9874341-8B8F-4033-961D-640E7604F55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240919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C048552-B9CC-4060-AEAA-16F5F086B5C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1085291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3031D22-64FC-46F2-9C83-60EC5F5650B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4740020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7E7AA1-F86E-4A85-AB37-278BA0E67AF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099026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152525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8EA1C2-26B6-4F0E-B3A8-80C571929C9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2492213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FD9DE67-EA2C-4818-83A1-07A71155776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2331169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AEA292-F310-4179-8DF6-B8C5FDC1E9F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dirty="0"/>
          </a:p>
        </p:txBody>
      </p:sp>
    </p:spTree>
    <p:extLst>
      <p:ext uri="{BB962C8B-B14F-4D97-AF65-F5344CB8AC3E}">
        <p14:creationId xmlns:p14="http://schemas.microsoft.com/office/powerpoint/2010/main" val="3478023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FD9DE67-EA2C-4818-83A1-07A71155776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39204778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EB9409B-3BBE-45A1-8FA5-BE748EEC62B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3765965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FD9DE67-EA2C-4818-83A1-07A71155776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3964272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4</a:t>
            </a:fld>
            <a:endParaRPr lang="en-US" dirty="0"/>
          </a:p>
        </p:txBody>
      </p:sp>
    </p:spTree>
    <p:extLst>
      <p:ext uri="{BB962C8B-B14F-4D97-AF65-F5344CB8AC3E}">
        <p14:creationId xmlns:p14="http://schemas.microsoft.com/office/powerpoint/2010/main" val="2292595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39F47CE7-C14E-4C3F-93B5-D2381BE7E959}" type="slidenum">
              <a:rPr lang="en-US" smtClean="0"/>
              <a:t>5</a:t>
            </a:fld>
            <a:endParaRPr lang="en-US" dirty="0"/>
          </a:p>
        </p:txBody>
      </p:sp>
    </p:spTree>
    <p:extLst>
      <p:ext uri="{BB962C8B-B14F-4D97-AF65-F5344CB8AC3E}">
        <p14:creationId xmlns:p14="http://schemas.microsoft.com/office/powerpoint/2010/main" val="1350080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494F37B-D77B-4A7A-991A-526BAE02BFF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43995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98AD3FD-BBF7-4D56-9FBB-0AA8EBBD59C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535383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046BE78-2592-451D-9D94-5C3EED5353A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692569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5119F74-2F2A-4A33-A0FB-F44B0B0B6B8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7276055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29740945"/>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356935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490215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2231078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2502691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639086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338621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140638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538507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0456594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107061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991198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455255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5428769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660081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691888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469369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2542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229104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252018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703055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03728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166717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237614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8904885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41838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060675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3660593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3603815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376728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138253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12407310"/>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077267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691623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41420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799895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image" Target="../media/image7.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3.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6.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4.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 id="2147484207"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1546138"/>
      </p:ext>
    </p:extLst>
  </p:cSld>
  <p:clrMap bg1="dk1" tx1="lt1" bg2="dk2" tx2="lt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 id="2147484221" r:id="rId12"/>
    <p:sldLayoutId id="2147484222" r:id="rId13"/>
    <p:sldLayoutId id="2147484223" r:id="rId14"/>
    <p:sldLayoutId id="2147484224" r:id="rId15"/>
    <p:sldLayoutId id="2147484225" r:id="rId16"/>
    <p:sldLayoutId id="2147484226" r:id="rId17"/>
    <p:sldLayoutId id="2147484227" r:id="rId18"/>
    <p:sldLayoutId id="2147484228" r:id="rId19"/>
    <p:sldLayoutId id="2147484229" r:id="rId20"/>
    <p:sldLayoutId id="2147484230" r:id="rId21"/>
    <p:sldLayoutId id="2147484231"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0442135"/>
      </p:ext>
    </p:extLst>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4.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3" Type="http://schemas.openxmlformats.org/officeDocument/2006/relationships/hyperlink" Target="http://spsearchparts.codeplex.com/" TargetMode="External"/><Relationship Id="rId2" Type="http://schemas.openxmlformats.org/officeDocument/2006/relationships/notesSlide" Target="../notesSlides/notesSlide29.xml"/><Relationship Id="rId1" Type="http://schemas.openxmlformats.org/officeDocument/2006/relationships/slideLayout" Target="../slideLayouts/slideLayout24.xml"/><Relationship Id="rId5" Type="http://schemas.openxmlformats.org/officeDocument/2006/relationships/hyperlink" Target="http://techmikael.blogspot.com/" TargetMode="External"/><Relationship Id="rId4" Type="http://schemas.openxmlformats.org/officeDocument/2006/relationships/hyperlink" Target="http://sp2013searchtool.codeplex.co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myspc.sharepointconference.com/" TargetMode="External"/><Relationship Id="rId1" Type="http://schemas.openxmlformats.org/officeDocument/2006/relationships/slideLayout" Target="../slideLayouts/slideLayout6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6496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3.staticflickr.com/2481/3948802376_8d6caa1e8b_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784" y="-1989138"/>
            <a:ext cx="14020800" cy="1029652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274637" y="296862"/>
            <a:ext cx="6403975" cy="2743200"/>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a:latin typeface="Segoe UI Light" panose="020B0502040204020203" pitchFamily="34" charset="0"/>
                <a:cs typeface="Segoe UI Light" panose="020B0502040204020203" pitchFamily="34" charset="0"/>
              </a:rPr>
              <a:t>When you remember all but someone’s </a:t>
            </a:r>
            <a:r>
              <a:rPr lang="en-US" sz="4000" dirty="0" smtClean="0">
                <a:latin typeface="Segoe UI Light" panose="020B0502040204020203" pitchFamily="34" charset="0"/>
                <a:cs typeface="Segoe UI Light" panose="020B0502040204020203" pitchFamily="34" charset="0"/>
              </a:rPr>
              <a:t>name</a:t>
            </a:r>
          </a:p>
          <a:p>
            <a:pPr defTabSz="932472" fontAlgn="base">
              <a:lnSpc>
                <a:spcPct val="90000"/>
              </a:lnSpc>
              <a:spcBef>
                <a:spcPct val="0"/>
              </a:spcBef>
              <a:spcAft>
                <a:spcPts val="1200"/>
              </a:spcAft>
            </a:pPr>
            <a:r>
              <a:rPr lang="en-US" sz="2800" dirty="0">
                <a:latin typeface="Segoe UI" panose="020B0502040204020203" pitchFamily="34" charset="0"/>
                <a:cs typeface="Segoe UI" panose="020B0502040204020203" pitchFamily="34" charset="0"/>
              </a:rPr>
              <a:t>Who knows something about water purification in Africa?</a:t>
            </a:r>
          </a:p>
          <a:p>
            <a:pPr defTabSz="932472"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338552427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farm8.staticflickr.com/7073/7212074536_c4cb006bf5_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0" y="-702920"/>
            <a:ext cx="12650400" cy="95341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274637" y="220662"/>
            <a:ext cx="4572000" cy="3659187"/>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idx="4294967295"/>
          </p:nvPr>
        </p:nvSpPr>
        <p:spPr>
          <a:xfrm>
            <a:off x="274636" y="2051050"/>
            <a:ext cx="4572001" cy="1676400"/>
          </a:xfrm>
          <a:prstGeom prst="rect">
            <a:avLst/>
          </a:prstGeom>
        </p:spPr>
        <p:txBody>
          <a:bodyPr>
            <a:normAutofit/>
          </a:bodyPr>
          <a:lstStyle/>
          <a:p>
            <a:pPr marL="0" indent="0">
              <a:buNone/>
            </a:pPr>
            <a:r>
              <a:rPr lang="en-US" sz="2800" dirty="0" smtClean="0">
                <a:solidFill>
                  <a:srgbClr val="FFFFFF"/>
                </a:solidFill>
                <a:latin typeface="+mn-lt"/>
                <a:cs typeface="Segoe UI Light" panose="020B0502040204020203" pitchFamily="34" charset="0"/>
              </a:rPr>
              <a:t>Who can you con into playing the piano at the next summer party?</a:t>
            </a:r>
          </a:p>
        </p:txBody>
      </p:sp>
      <p:sp>
        <p:nvSpPr>
          <p:cNvPr id="6" name="Title 3"/>
          <p:cNvSpPr>
            <a:spLocks noGrp="1"/>
          </p:cNvSpPr>
          <p:nvPr>
            <p:ph type="title"/>
          </p:nvPr>
        </p:nvSpPr>
        <p:spPr>
          <a:xfrm>
            <a:off x="274638" y="220661"/>
            <a:ext cx="4571999" cy="2439988"/>
          </a:xfrm>
        </p:spPr>
        <p:txBody>
          <a:bodyPr>
            <a:normAutofit/>
          </a:bodyPr>
          <a:lstStyle/>
          <a:p>
            <a:r>
              <a:rPr lang="en-US" sz="4000" dirty="0" smtClean="0">
                <a:solidFill>
                  <a:srgbClr val="FFFFFF"/>
                </a:solidFill>
                <a:latin typeface="Segoe UI Light" panose="020B0502040204020203" pitchFamily="34" charset="0"/>
                <a:cs typeface="Segoe UI Light" panose="020B0502040204020203" pitchFamily="34" charset="0"/>
              </a:rPr>
              <a:t>When you remember all but someone’s name</a:t>
            </a:r>
            <a:endParaRPr lang="en-US" sz="4000" dirty="0">
              <a:solidFill>
                <a:srgbClr val="FFFFFF"/>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2239528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7071" y="-5499"/>
            <a:ext cx="14015435" cy="6626962"/>
          </a:xfrm>
          <a:prstGeom prst="rect">
            <a:avLst/>
          </a:prstGeom>
        </p:spPr>
      </p:pic>
      <p:sp>
        <p:nvSpPr>
          <p:cNvPr id="7" name="Rectangle 6"/>
          <p:cNvSpPr/>
          <p:nvPr/>
        </p:nvSpPr>
        <p:spPr bwMode="auto">
          <a:xfrm>
            <a:off x="6675437" y="220662"/>
            <a:ext cx="5486399" cy="2730967"/>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4" name="Title 3"/>
          <p:cNvSpPr>
            <a:spLocks noGrp="1"/>
          </p:cNvSpPr>
          <p:nvPr>
            <p:ph type="title"/>
          </p:nvPr>
        </p:nvSpPr>
        <p:spPr>
          <a:xfrm>
            <a:off x="6675435" y="220662"/>
            <a:ext cx="5486401" cy="1828800"/>
          </a:xfrm>
        </p:spPr>
        <p:txBody>
          <a:bodyPr>
            <a:normAutofit/>
          </a:bodyPr>
          <a:lstStyle/>
          <a:p>
            <a:r>
              <a:rPr lang="en-US" sz="4000" dirty="0">
                <a:solidFill>
                  <a:srgbClr val="FFFFFF"/>
                </a:solidFill>
                <a:latin typeface="Segoe UI Light" panose="020B0502040204020203" pitchFamily="34" charset="0"/>
                <a:cs typeface="Segoe UI Light" panose="020B0502040204020203" pitchFamily="34" charset="0"/>
              </a:rPr>
              <a:t>When you remember all but someone’s name</a:t>
            </a:r>
          </a:p>
        </p:txBody>
      </p:sp>
      <p:sp>
        <p:nvSpPr>
          <p:cNvPr id="5" name="Content Placeholder 4"/>
          <p:cNvSpPr>
            <a:spLocks noGrp="1"/>
          </p:cNvSpPr>
          <p:nvPr>
            <p:ph idx="4294967295"/>
          </p:nvPr>
        </p:nvSpPr>
        <p:spPr>
          <a:xfrm>
            <a:off x="6675435" y="2049462"/>
            <a:ext cx="5486401" cy="902166"/>
          </a:xfrm>
          <a:prstGeom prst="rect">
            <a:avLst/>
          </a:prstGeom>
        </p:spPr>
        <p:txBody>
          <a:bodyPr>
            <a:normAutofit lnSpcReduction="10000"/>
          </a:bodyPr>
          <a:lstStyle/>
          <a:p>
            <a:pPr marL="0" indent="0">
              <a:buNone/>
            </a:pPr>
            <a:r>
              <a:rPr lang="en-US" sz="2800" dirty="0" smtClean="0">
                <a:solidFill>
                  <a:srgbClr val="FFFFFF"/>
                </a:solidFill>
                <a:latin typeface="+mn-lt"/>
                <a:cs typeface="Segoe UI Light" panose="020B0502040204020203" pitchFamily="34" charset="0"/>
              </a:rPr>
              <a:t>Who has knowledge about our customer </a:t>
            </a:r>
            <a:r>
              <a:rPr lang="en-US" sz="2800" dirty="0" err="1" smtClean="0">
                <a:solidFill>
                  <a:srgbClr val="FFFFFF"/>
                </a:solidFill>
                <a:latin typeface="+mn-lt"/>
                <a:cs typeface="Segoe UI Light" panose="020B0502040204020203" pitchFamily="34" charset="0"/>
              </a:rPr>
              <a:t>Puzzlepart</a:t>
            </a:r>
            <a:r>
              <a:rPr lang="en-US" sz="2800" dirty="0" smtClean="0">
                <a:solidFill>
                  <a:srgbClr val="FFFFFF"/>
                </a:solidFill>
                <a:latin typeface="+mn-lt"/>
                <a:cs typeface="Segoe UI Light" panose="020B0502040204020203" pitchFamily="34" charset="0"/>
              </a:rPr>
              <a:t>?</a:t>
            </a:r>
          </a:p>
        </p:txBody>
      </p:sp>
    </p:spTree>
    <p:extLst>
      <p:ext uri="{BB962C8B-B14F-4D97-AF65-F5344CB8AC3E}">
        <p14:creationId xmlns:p14="http://schemas.microsoft.com/office/powerpoint/2010/main" val="294452813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2237" y="1143000"/>
            <a:ext cx="13021028" cy="5859462"/>
          </a:xfrm>
          <a:prstGeom prst="rect">
            <a:avLst/>
          </a:prstGeom>
        </p:spPr>
      </p:pic>
      <p:sp>
        <p:nvSpPr>
          <p:cNvPr id="7" name="Rectangle 6"/>
          <p:cNvSpPr/>
          <p:nvPr/>
        </p:nvSpPr>
        <p:spPr bwMode="auto">
          <a:xfrm>
            <a:off x="5757862" y="223838"/>
            <a:ext cx="6403975" cy="2744787"/>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5" name="Content Placeholder 4"/>
          <p:cNvSpPr>
            <a:spLocks noGrp="1"/>
          </p:cNvSpPr>
          <p:nvPr>
            <p:ph idx="4294967295"/>
          </p:nvPr>
        </p:nvSpPr>
        <p:spPr>
          <a:xfrm>
            <a:off x="5757862" y="2060958"/>
            <a:ext cx="6403975" cy="1896680"/>
          </a:xfrm>
          <a:prstGeom prst="rect">
            <a:avLst/>
          </a:prstGeom>
        </p:spPr>
        <p:txBody>
          <a:bodyPr>
            <a:normAutofit/>
          </a:bodyPr>
          <a:lstStyle/>
          <a:p>
            <a:pPr marL="0" indent="0">
              <a:buNone/>
            </a:pPr>
            <a:r>
              <a:rPr lang="en-US" sz="2800" dirty="0" smtClean="0">
                <a:solidFill>
                  <a:srgbClr val="FFFFFF"/>
                </a:solidFill>
                <a:latin typeface="Segoe UI" panose="020B0502040204020203" pitchFamily="34" charset="0"/>
                <a:cs typeface="Segoe UI" panose="020B0502040204020203" pitchFamily="34" charset="0"/>
              </a:rPr>
              <a:t>Who is responsible for paying my salary on time?</a:t>
            </a:r>
          </a:p>
        </p:txBody>
      </p:sp>
      <p:sp>
        <p:nvSpPr>
          <p:cNvPr id="6" name="Title 3"/>
          <p:cNvSpPr>
            <a:spLocks noGrp="1"/>
          </p:cNvSpPr>
          <p:nvPr>
            <p:ph type="title"/>
          </p:nvPr>
        </p:nvSpPr>
        <p:spPr>
          <a:xfrm>
            <a:off x="5757864" y="223838"/>
            <a:ext cx="6403973" cy="1837120"/>
          </a:xfrm>
        </p:spPr>
        <p:txBody>
          <a:bodyPr>
            <a:normAutofit/>
          </a:bodyPr>
          <a:lstStyle/>
          <a:p>
            <a:r>
              <a:rPr lang="en-US" sz="4000" dirty="0">
                <a:solidFill>
                  <a:srgbClr val="FFFFFF"/>
                </a:solidFill>
                <a:latin typeface="Segoe UI Light" panose="020B0502040204020203" pitchFamily="34" charset="0"/>
                <a:cs typeface="Segoe UI Light" panose="020B0502040204020203" pitchFamily="34" charset="0"/>
              </a:rPr>
              <a:t>When you remember all but someone’s name</a:t>
            </a:r>
          </a:p>
        </p:txBody>
      </p:sp>
    </p:spTree>
    <p:extLst>
      <p:ext uri="{BB962C8B-B14F-4D97-AF65-F5344CB8AC3E}">
        <p14:creationId xmlns:p14="http://schemas.microsoft.com/office/powerpoint/2010/main" val="328013182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1189036" y="2049462"/>
            <a:ext cx="10058401" cy="1828800"/>
          </a:xfrm>
          <a:prstGeom prst="rect">
            <a:avLst/>
          </a:prstGeom>
        </p:spPr>
        <p:txBody>
          <a:bodyPr/>
          <a:lstStyle/>
          <a:p>
            <a:pPr marL="0" indent="0" algn="ctr">
              <a:buNone/>
            </a:pPr>
            <a:r>
              <a:rPr lang="en-US" b="1" i="1" dirty="0" smtClean="0">
                <a:cs typeface="Segoe UI Light" panose="020B0502040204020203" pitchFamily="34" charset="0"/>
              </a:rPr>
              <a:t>Master </a:t>
            </a:r>
            <a:r>
              <a:rPr lang="en-US" b="1" i="1" dirty="0">
                <a:cs typeface="Segoe UI Light" panose="020B0502040204020203" pitchFamily="34" charset="0"/>
              </a:rPr>
              <a:t>Data</a:t>
            </a:r>
            <a:r>
              <a:rPr lang="en-US" i="1" dirty="0">
                <a:cs typeface="Segoe UI Light" panose="020B0502040204020203" pitchFamily="34" charset="0"/>
              </a:rPr>
              <a:t> is a single source of basic business data used across </a:t>
            </a:r>
            <a:r>
              <a:rPr lang="en-US" b="1" i="1" dirty="0">
                <a:cs typeface="Segoe UI Light" panose="020B0502040204020203" pitchFamily="34" charset="0"/>
              </a:rPr>
              <a:t>multiple</a:t>
            </a:r>
            <a:r>
              <a:rPr lang="en-US" i="1" dirty="0">
                <a:cs typeface="Segoe UI Light" panose="020B0502040204020203" pitchFamily="34" charset="0"/>
              </a:rPr>
              <a:t> systems, applications, and/or processes.</a:t>
            </a:r>
            <a:endParaRPr lang="en-US" i="1" dirty="0" smtClean="0">
              <a:cs typeface="Segoe UI Light" panose="020B0502040204020203" pitchFamily="34" charset="0"/>
            </a:endParaRPr>
          </a:p>
        </p:txBody>
      </p:sp>
      <p:sp>
        <p:nvSpPr>
          <p:cNvPr id="2" name="Title 1"/>
          <p:cNvSpPr>
            <a:spLocks noGrp="1"/>
          </p:cNvSpPr>
          <p:nvPr>
            <p:ph type="title"/>
          </p:nvPr>
        </p:nvSpPr>
        <p:spPr/>
        <p:txBody>
          <a:bodyPr>
            <a:noAutofit/>
          </a:bodyPr>
          <a:lstStyle/>
          <a:p>
            <a:r>
              <a:rPr lang="en-US" dirty="0" smtClean="0">
                <a:cs typeface="Segoe UI Light" panose="020B0502040204020203" pitchFamily="34" charset="0"/>
              </a:rPr>
              <a:t>What is Master Data?</a:t>
            </a:r>
            <a:r>
              <a:rPr lang="en-US" dirty="0">
                <a:cs typeface="Segoe UI Light" panose="020B0502040204020203" pitchFamily="34" charset="0"/>
              </a:rPr>
              <a:t> </a:t>
            </a:r>
            <a:endParaRPr lang="en-US" strike="sngStrike" dirty="0">
              <a:cs typeface="Segoe UI Light" panose="020B0502040204020203" pitchFamily="34" charset="0"/>
            </a:endParaRPr>
          </a:p>
        </p:txBody>
      </p:sp>
      <p:sp>
        <p:nvSpPr>
          <p:cNvPr id="5" name="TextBox 4"/>
          <p:cNvSpPr txBox="1"/>
          <p:nvPr/>
        </p:nvSpPr>
        <p:spPr>
          <a:xfrm>
            <a:off x="1189036" y="1363662"/>
            <a:ext cx="1489800" cy="2258311"/>
          </a:xfrm>
          <a:prstGeom prst="rect">
            <a:avLst/>
          </a:prstGeom>
          <a:noFill/>
        </p:spPr>
        <p:txBody>
          <a:bodyPr wrap="square" rtlCol="0">
            <a:spAutoFit/>
          </a:bodyPr>
          <a:lstStyle/>
          <a:p>
            <a:r>
              <a:rPr lang="en-US" sz="14075" b="1" dirty="0">
                <a:solidFill>
                  <a:srgbClr val="00A651"/>
                </a:solidFill>
                <a:latin typeface="Times New Roman" panose="02020603050405020304" pitchFamily="18" charset="0"/>
                <a:cs typeface="Times New Roman" panose="02020603050405020304" pitchFamily="18" charset="0"/>
              </a:rPr>
              <a:t>“</a:t>
            </a:r>
          </a:p>
        </p:txBody>
      </p:sp>
      <p:sp>
        <p:nvSpPr>
          <p:cNvPr id="6" name="TextBox 5"/>
          <p:cNvSpPr txBox="1"/>
          <p:nvPr/>
        </p:nvSpPr>
        <p:spPr>
          <a:xfrm>
            <a:off x="9418638" y="2887662"/>
            <a:ext cx="1371600" cy="2258311"/>
          </a:xfrm>
          <a:prstGeom prst="rect">
            <a:avLst/>
          </a:prstGeom>
          <a:noFill/>
        </p:spPr>
        <p:txBody>
          <a:bodyPr wrap="square" rtlCol="0">
            <a:spAutoFit/>
          </a:bodyPr>
          <a:lstStyle/>
          <a:p>
            <a:r>
              <a:rPr lang="en-US" sz="14075" b="1" dirty="0">
                <a:solidFill>
                  <a:schemeClr val="accent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7867207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p:txBody>
          <a:bodyPr/>
          <a:lstStyle/>
          <a:p>
            <a:r>
              <a:rPr lang="en-US" dirty="0" smtClean="0"/>
              <a:t>User scenario</a:t>
            </a:r>
            <a:endParaRPr lang="en-US" dirty="0"/>
          </a:p>
        </p:txBody>
      </p:sp>
      <p:sp>
        <p:nvSpPr>
          <p:cNvPr id="5" name="Content Placeholder 4"/>
          <p:cNvSpPr>
            <a:spLocks noGrp="1"/>
          </p:cNvSpPr>
          <p:nvPr>
            <p:ph type="body" sz="quarter" idx="10"/>
          </p:nvPr>
        </p:nvSpPr>
        <p:spPr>
          <a:xfrm>
            <a:off x="274639" y="1212849"/>
            <a:ext cx="5486399" cy="5632311"/>
          </a:xfrm>
        </p:spPr>
        <p:txBody>
          <a:bodyPr/>
          <a:lstStyle/>
          <a:p>
            <a:endParaRPr lang="en-US" dirty="0" smtClean="0"/>
          </a:p>
          <a:p>
            <a:r>
              <a:rPr lang="en-US" dirty="0" err="1" smtClean="0"/>
              <a:t>Pavel</a:t>
            </a:r>
            <a:r>
              <a:rPr lang="en-US" dirty="0" smtClean="0"/>
              <a:t> </a:t>
            </a:r>
            <a:r>
              <a:rPr lang="en-US" dirty="0" err="1" smtClean="0"/>
              <a:t>Bansky</a:t>
            </a:r>
            <a:r>
              <a:rPr lang="en-US" dirty="0" smtClean="0"/>
              <a:t> is new at Contoso and is heading up a new campaign in Las Vegas.</a:t>
            </a:r>
          </a:p>
          <a:p>
            <a:endParaRPr lang="en-US" dirty="0" smtClean="0"/>
          </a:p>
          <a:p>
            <a:r>
              <a:rPr lang="en-US" dirty="0" smtClean="0"/>
              <a:t>He is looking to find someone with experience of the Las Vegas area to assist him next week.</a:t>
            </a:r>
          </a:p>
        </p:txBody>
      </p:sp>
      <p:pic>
        <p:nvPicPr>
          <p:cNvPr id="7" name="Picture 6"/>
          <p:cNvPicPr>
            <a:picLocks noChangeAspect="1"/>
          </p:cNvPicPr>
          <p:nvPr/>
        </p:nvPicPr>
        <p:blipFill>
          <a:blip r:embed="rId3"/>
          <a:stretch>
            <a:fillRect/>
          </a:stretch>
        </p:blipFill>
        <p:spPr>
          <a:xfrm>
            <a:off x="6682325" y="1194400"/>
            <a:ext cx="3670710" cy="3657600"/>
          </a:xfrm>
          <a:prstGeom prst="rect">
            <a:avLst/>
          </a:prstGeom>
        </p:spPr>
      </p:pic>
    </p:spTree>
    <p:extLst>
      <p:ext uri="{BB962C8B-B14F-4D97-AF65-F5344CB8AC3E}">
        <p14:creationId xmlns:p14="http://schemas.microsoft.com/office/powerpoint/2010/main" val="318160648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Augmenting People Search</a:t>
            </a:r>
            <a:endParaRPr lang="en-US" dirty="0"/>
          </a:p>
        </p:txBody>
      </p:sp>
      <p:sp>
        <p:nvSpPr>
          <p:cNvPr id="3" name="Content Placeholder 2"/>
          <p:cNvSpPr>
            <a:spLocks noGrp="1"/>
          </p:cNvSpPr>
          <p:nvPr>
            <p:ph type="body" sz="quarter" idx="10"/>
          </p:nvPr>
        </p:nvSpPr>
        <p:spPr>
          <a:xfrm>
            <a:off x="274638" y="1212850"/>
            <a:ext cx="11887200" cy="2523768"/>
          </a:xfrm>
        </p:spPr>
        <p:txBody>
          <a:bodyPr/>
          <a:lstStyle/>
          <a:p>
            <a:endParaRPr lang="en-US" dirty="0" smtClean="0"/>
          </a:p>
          <a:p>
            <a:r>
              <a:rPr lang="en-US" dirty="0" smtClean="0"/>
              <a:t>Retrieve information from a time tracking application that maintains up-to-date data about what projects you have worked on in the past and in the near future.</a:t>
            </a:r>
            <a:endParaRPr lang="en-US" dirty="0"/>
          </a:p>
        </p:txBody>
      </p:sp>
    </p:spTree>
    <p:extLst>
      <p:ext uri="{BB962C8B-B14F-4D97-AF65-F5344CB8AC3E}">
        <p14:creationId xmlns:p14="http://schemas.microsoft.com/office/powerpoint/2010/main" val="315711246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4"/>
            <a:ext cx="12161836" cy="917575"/>
          </a:xfrm>
        </p:spPr>
        <p:txBody>
          <a:bodyPr/>
          <a:lstStyle/>
          <a:p>
            <a:r>
              <a:rPr lang="en-US" dirty="0" smtClean="0"/>
              <a:t>Outlook Calendar – Synchronized</a:t>
            </a:r>
            <a:endParaRPr lang="en-US" dirty="0"/>
          </a:p>
        </p:txBody>
      </p:sp>
      <p:pic>
        <p:nvPicPr>
          <p:cNvPr id="6" name="Picture 5"/>
          <p:cNvPicPr>
            <a:picLocks noChangeAspect="1"/>
          </p:cNvPicPr>
          <p:nvPr/>
        </p:nvPicPr>
        <p:blipFill>
          <a:blip r:embed="rId3"/>
          <a:stretch>
            <a:fillRect/>
          </a:stretch>
        </p:blipFill>
        <p:spPr>
          <a:xfrm>
            <a:off x="503237" y="1212849"/>
            <a:ext cx="9601198" cy="5556157"/>
          </a:xfrm>
          <a:prstGeom prst="rect">
            <a:avLst/>
          </a:prstGeom>
        </p:spPr>
      </p:pic>
      <p:pic>
        <p:nvPicPr>
          <p:cNvPr id="3" name="Picture 2"/>
          <p:cNvPicPr>
            <a:picLocks noChangeAspect="1"/>
          </p:cNvPicPr>
          <p:nvPr/>
        </p:nvPicPr>
        <p:blipFill>
          <a:blip r:embed="rId4"/>
          <a:stretch>
            <a:fillRect/>
          </a:stretch>
        </p:blipFill>
        <p:spPr>
          <a:xfrm>
            <a:off x="503237" y="1212850"/>
            <a:ext cx="7315200" cy="5532208"/>
          </a:xfrm>
          <a:prstGeom prst="rect">
            <a:avLst/>
          </a:prstGeom>
        </p:spPr>
      </p:pic>
    </p:spTree>
    <p:extLst>
      <p:ext uri="{BB962C8B-B14F-4D97-AF65-F5344CB8AC3E}">
        <p14:creationId xmlns:p14="http://schemas.microsoft.com/office/powerpoint/2010/main" val="1514026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par>
                                <p:cTn id="7" presetID="10" presetClass="exit" presetSubtype="0" fill="hold" nodeType="withEffect">
                                  <p:stCondLst>
                                    <p:cond delay="0"/>
                                  </p:stCondLst>
                                  <p:childTnLst>
                                    <p:animEffect transition="out" filter="fade">
                                      <p:cBhvr>
                                        <p:cTn id="8" dur="500"/>
                                        <p:tgtEl>
                                          <p:spTgt spid="6"/>
                                        </p:tgtEl>
                                      </p:cBhvr>
                                    </p:animEffect>
                                    <p:set>
                                      <p:cBhvr>
                                        <p:cTn id="9"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Data flow</a:t>
            </a:r>
            <a:endParaRPr lang="en-US" dirty="0"/>
          </a:p>
        </p:txBody>
      </p:sp>
      <p:pic>
        <p:nvPicPr>
          <p:cNvPr id="8" name="Picture 7"/>
          <p:cNvPicPr>
            <a:picLocks noChangeAspect="1"/>
          </p:cNvPicPr>
          <p:nvPr/>
        </p:nvPicPr>
        <p:blipFill>
          <a:blip r:embed="rId3"/>
          <a:stretch>
            <a:fillRect/>
          </a:stretch>
        </p:blipFill>
        <p:spPr>
          <a:xfrm>
            <a:off x="1555056" y="1439862"/>
            <a:ext cx="9328730" cy="5181600"/>
          </a:xfrm>
          <a:prstGeom prst="rect">
            <a:avLst/>
          </a:prstGeom>
        </p:spPr>
      </p:pic>
    </p:spTree>
    <p:extLst>
      <p:ext uri="{BB962C8B-B14F-4D97-AF65-F5344CB8AC3E}">
        <p14:creationId xmlns:p14="http://schemas.microsoft.com/office/powerpoint/2010/main" val="266139723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pPr marL="0" lvl="2" indent="0">
              <a:buNone/>
            </a:pPr>
            <a:r>
              <a:rPr lang="en-US" sz="2800" dirty="0">
                <a:solidFill>
                  <a:schemeClr val="tx1"/>
                </a:solidFill>
                <a:latin typeface="+mj-lt"/>
              </a:rPr>
              <a:t>Using </a:t>
            </a:r>
            <a:r>
              <a:rPr lang="en-US" sz="2800" dirty="0" smtClean="0">
                <a:solidFill>
                  <a:schemeClr val="tx1"/>
                </a:solidFill>
                <a:latin typeface="+mj-lt"/>
              </a:rPr>
              <a:t>BCS </a:t>
            </a:r>
            <a:r>
              <a:rPr lang="en-US" sz="2800" dirty="0">
                <a:solidFill>
                  <a:schemeClr val="tx1"/>
                </a:solidFill>
                <a:latin typeface="+mj-lt"/>
              </a:rPr>
              <a:t>to enrich </a:t>
            </a:r>
            <a:r>
              <a:rPr lang="en-US" sz="2800" dirty="0" smtClean="0">
                <a:solidFill>
                  <a:schemeClr val="tx1"/>
                </a:solidFill>
                <a:latin typeface="+mj-lt"/>
              </a:rPr>
              <a:t>people </a:t>
            </a:r>
            <a:r>
              <a:rPr lang="en-US" sz="2800" dirty="0">
                <a:solidFill>
                  <a:schemeClr val="tx1"/>
                </a:solidFill>
                <a:latin typeface="+mj-lt"/>
              </a:rPr>
              <a:t>content for </a:t>
            </a:r>
            <a:r>
              <a:rPr lang="en-US" sz="2800" dirty="0" smtClean="0">
                <a:solidFill>
                  <a:schemeClr val="tx1"/>
                </a:solidFill>
                <a:latin typeface="+mj-lt"/>
              </a:rPr>
              <a:t>expertise </a:t>
            </a:r>
            <a:r>
              <a:rPr lang="en-US" sz="2800" dirty="0">
                <a:solidFill>
                  <a:schemeClr val="tx1"/>
                </a:solidFill>
                <a:latin typeface="+mj-lt"/>
              </a:rPr>
              <a:t>s</a:t>
            </a:r>
            <a:r>
              <a:rPr lang="en-US" sz="2800" dirty="0" smtClean="0">
                <a:solidFill>
                  <a:schemeClr val="tx1"/>
                </a:solidFill>
                <a:latin typeface="+mj-lt"/>
              </a:rPr>
              <a:t>earch</a:t>
            </a:r>
            <a:endParaRPr lang="en-US" sz="2800" dirty="0">
              <a:solidFill>
                <a:schemeClr val="tx1"/>
              </a:solidFill>
              <a:latin typeface="+mj-lt"/>
            </a:endParaRPr>
          </a:p>
        </p:txBody>
      </p:sp>
    </p:spTree>
    <p:extLst>
      <p:ext uri="{BB962C8B-B14F-4D97-AF65-F5344CB8AC3E}">
        <p14:creationId xmlns:p14="http://schemas.microsoft.com/office/powerpoint/2010/main" val="235890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People </a:t>
            </a:r>
            <a:r>
              <a:rPr lang="en-US" sz="4000" dirty="0" smtClean="0"/>
              <a:t>Search &amp; </a:t>
            </a:r>
            <a:r>
              <a:rPr lang="en-US" sz="4000" dirty="0"/>
              <a:t>E</a:t>
            </a:r>
            <a:r>
              <a:rPr lang="en-US" sz="4000" dirty="0" smtClean="0"/>
              <a:t>xtensibility </a:t>
            </a:r>
            <a:br>
              <a:rPr lang="en-US" sz="4000" dirty="0" smtClean="0"/>
            </a:br>
            <a:r>
              <a:rPr lang="en-US" sz="4000" dirty="0" smtClean="0"/>
              <a:t>in </a:t>
            </a:r>
            <a:r>
              <a:rPr lang="en-US" sz="4000" dirty="0"/>
              <a:t>SharePoint 2013 </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Sana Khan</a:t>
            </a:r>
            <a:r>
              <a:rPr lang="en-US" dirty="0"/>
              <a:t> </a:t>
            </a:r>
            <a:endParaRPr lang="en-US" dirty="0" smtClean="0"/>
          </a:p>
          <a:p>
            <a:r>
              <a:rPr lang="en-US" dirty="0" smtClean="0"/>
              <a:t>Mikael Svenson </a:t>
            </a:r>
          </a:p>
          <a:p>
            <a:endParaRPr lang="en-US" dirty="0" smtClean="0"/>
          </a:p>
        </p:txBody>
      </p:sp>
      <p:sp>
        <p:nvSpPr>
          <p:cNvPr id="2" name="Text Placeholder 1"/>
          <p:cNvSpPr>
            <a:spLocks noGrp="1"/>
          </p:cNvSpPr>
          <p:nvPr>
            <p:ph type="body" sz="quarter" idx="13"/>
          </p:nvPr>
        </p:nvSpPr>
        <p:spPr/>
        <p:txBody>
          <a:bodyPr/>
          <a:lstStyle/>
          <a:p>
            <a:r>
              <a:rPr lang="en-US" dirty="0" smtClean="0"/>
              <a:t>SPC191</a:t>
            </a:r>
            <a:endParaRPr lang="en-US" dirty="0"/>
          </a:p>
        </p:txBody>
      </p:sp>
    </p:spTree>
    <p:extLst>
      <p:ext uri="{BB962C8B-B14F-4D97-AF65-F5344CB8AC3E}">
        <p14:creationId xmlns:p14="http://schemas.microsoft.com/office/powerpoint/2010/main" val="31466671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recap</a:t>
            </a:r>
            <a:endParaRPr lang="en-US" dirty="0"/>
          </a:p>
        </p:txBody>
      </p:sp>
      <p:sp>
        <p:nvSpPr>
          <p:cNvPr id="3" name="Content Placeholder 2"/>
          <p:cNvSpPr>
            <a:spLocks noGrp="1"/>
          </p:cNvSpPr>
          <p:nvPr>
            <p:ph type="body" sz="quarter" idx="10"/>
          </p:nvPr>
        </p:nvSpPr>
        <p:spPr>
          <a:xfrm>
            <a:off x="305834" y="1516062"/>
            <a:ext cx="11887200" cy="5109091"/>
          </a:xfrm>
        </p:spPr>
        <p:txBody>
          <a:bodyPr/>
          <a:lstStyle/>
          <a:p>
            <a:r>
              <a:rPr lang="en-US" dirty="0" smtClean="0"/>
              <a:t>Connected to a time-tracking application and populated project names to the User Profile via BCS.</a:t>
            </a:r>
          </a:p>
          <a:p>
            <a:endParaRPr lang="en-US" dirty="0" smtClean="0"/>
          </a:p>
          <a:p>
            <a:r>
              <a:rPr lang="en-US" dirty="0" smtClean="0"/>
              <a:t>Used projects and calendar availability from the time-tracking application to find the right person.</a:t>
            </a:r>
          </a:p>
          <a:p>
            <a:endParaRPr lang="en-US" dirty="0" smtClean="0"/>
          </a:p>
          <a:p>
            <a:r>
              <a:rPr lang="en-US" dirty="0"/>
              <a:t>Used query rules and UI customization to improve people results</a:t>
            </a:r>
            <a:r>
              <a:rPr lang="en-US" dirty="0" smtClean="0"/>
              <a:t>.</a:t>
            </a:r>
            <a:endParaRPr lang="en-US" dirty="0"/>
          </a:p>
        </p:txBody>
      </p:sp>
    </p:spTree>
    <p:extLst>
      <p:ext uri="{BB962C8B-B14F-4D97-AF65-F5344CB8AC3E}">
        <p14:creationId xmlns:p14="http://schemas.microsoft.com/office/powerpoint/2010/main" val="24636772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4637" y="1439862"/>
            <a:ext cx="11887200" cy="1831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spcBef>
                <a:spcPts val="0"/>
              </a:spcBef>
              <a:spcAft>
                <a:spcPts val="1836"/>
              </a:spcAft>
              <a:buSzPct val="90000"/>
            </a:pPr>
            <a:r>
              <a:rPr lang="en-US" sz="8000" dirty="0" smtClean="0">
                <a:solidFill>
                  <a:srgbClr val="FFFFFF"/>
                </a:solidFill>
              </a:rPr>
              <a:t>User context for customizing enterprise search</a:t>
            </a:r>
            <a:endParaRPr lang="en-US" sz="8000" spc="-71" dirty="0">
              <a:solidFill>
                <a:srgbClr val="FFFFFF"/>
              </a:solidFill>
              <a:cs typeface="+mn-cs"/>
            </a:endParaRPr>
          </a:p>
        </p:txBody>
      </p:sp>
    </p:spTree>
    <p:extLst>
      <p:ext uri="{BB962C8B-B14F-4D97-AF65-F5344CB8AC3E}">
        <p14:creationId xmlns:p14="http://schemas.microsoft.com/office/powerpoint/2010/main" val="251590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6155531"/>
          </a:xfrm>
        </p:spPr>
        <p:txBody>
          <a:bodyPr/>
          <a:lstStyle/>
          <a:p>
            <a:endParaRPr lang="en-US" dirty="0" smtClean="0"/>
          </a:p>
          <a:p>
            <a:endParaRPr lang="en-US" dirty="0" smtClean="0"/>
          </a:p>
          <a:p>
            <a:r>
              <a:rPr lang="en-US" dirty="0" smtClean="0"/>
              <a:t>Content closer to </a:t>
            </a:r>
            <a:r>
              <a:rPr lang="en-US" b="1" dirty="0" smtClean="0"/>
              <a:t>You</a:t>
            </a:r>
            <a:r>
              <a:rPr lang="en-US" dirty="0" smtClean="0"/>
              <a:t> is likely to be more relevant.</a:t>
            </a:r>
          </a:p>
          <a:p>
            <a:endParaRPr lang="en-US" dirty="0" smtClean="0"/>
          </a:p>
          <a:p>
            <a:r>
              <a:rPr lang="en-US" dirty="0" smtClean="0"/>
              <a:t>Prioritize content which</a:t>
            </a:r>
            <a:r>
              <a:rPr lang="en-US" b="1" dirty="0" smtClean="0"/>
              <a:t> You</a:t>
            </a:r>
            <a:r>
              <a:rPr lang="en-US" dirty="0" smtClean="0"/>
              <a:t> need.</a:t>
            </a:r>
          </a:p>
          <a:p>
            <a:endParaRPr lang="en-US" dirty="0" smtClean="0"/>
          </a:p>
          <a:p>
            <a:pPr algn="r"/>
            <a:r>
              <a:rPr lang="en-US" dirty="0" smtClean="0"/>
              <a:t>……Cut down time spent finding the right content</a:t>
            </a:r>
          </a:p>
          <a:p>
            <a:endParaRPr lang="en-US" dirty="0" smtClean="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1550" y="68262"/>
            <a:ext cx="1416887" cy="1647991"/>
          </a:xfrm>
          <a:prstGeom prst="rect">
            <a:avLst/>
          </a:prstGeom>
        </p:spPr>
      </p:pic>
      <p:sp>
        <p:nvSpPr>
          <p:cNvPr id="4" name="Title 3"/>
          <p:cNvSpPr>
            <a:spLocks noGrp="1"/>
          </p:cNvSpPr>
          <p:nvPr>
            <p:ph type="title"/>
          </p:nvPr>
        </p:nvSpPr>
        <p:spPr/>
        <p:txBody>
          <a:bodyPr/>
          <a:lstStyle/>
          <a:p>
            <a:r>
              <a:rPr lang="en-US" dirty="0" smtClean="0"/>
              <a:t>Putting          in the middle</a:t>
            </a:r>
            <a:endParaRPr lang="en-US" dirty="0"/>
          </a:p>
        </p:txBody>
      </p:sp>
    </p:spTree>
    <p:extLst>
      <p:ext uri="{BB962C8B-B14F-4D97-AF65-F5344CB8AC3E}">
        <p14:creationId xmlns:p14="http://schemas.microsoft.com/office/powerpoint/2010/main" val="197735642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p:txBody>
          <a:bodyPr/>
          <a:lstStyle/>
          <a:p>
            <a:r>
              <a:rPr lang="en-US" dirty="0" smtClean="0"/>
              <a:t>User Scenario</a:t>
            </a:r>
            <a:endParaRPr lang="en-US" dirty="0"/>
          </a:p>
        </p:txBody>
      </p:sp>
      <p:sp>
        <p:nvSpPr>
          <p:cNvPr id="5" name="Content Placeholder 4"/>
          <p:cNvSpPr>
            <a:spLocks noGrp="1"/>
          </p:cNvSpPr>
          <p:nvPr>
            <p:ph type="body" sz="quarter" idx="10"/>
          </p:nvPr>
        </p:nvSpPr>
        <p:spPr>
          <a:xfrm>
            <a:off x="274639" y="1212849"/>
            <a:ext cx="5486399" cy="2831544"/>
          </a:xfrm>
        </p:spPr>
        <p:txBody>
          <a:bodyPr/>
          <a:lstStyle/>
          <a:p>
            <a:endParaRPr lang="en-US" dirty="0" smtClean="0"/>
          </a:p>
          <a:p>
            <a:r>
              <a:rPr lang="en-US" dirty="0" err="1" smtClean="0"/>
              <a:t>Pavel</a:t>
            </a:r>
            <a:r>
              <a:rPr lang="en-US" dirty="0" smtClean="0"/>
              <a:t> </a:t>
            </a:r>
            <a:r>
              <a:rPr lang="en-US" dirty="0" err="1" smtClean="0"/>
              <a:t>Bansky</a:t>
            </a:r>
            <a:r>
              <a:rPr lang="en-US" dirty="0" smtClean="0"/>
              <a:t> is looking for documents </a:t>
            </a:r>
            <a:r>
              <a:rPr lang="en-US" dirty="0"/>
              <a:t>on products design </a:t>
            </a:r>
            <a:r>
              <a:rPr lang="en-US" dirty="0" smtClean="0"/>
              <a:t>as research for the Las Vegas campaign.</a:t>
            </a:r>
          </a:p>
        </p:txBody>
      </p:sp>
      <p:pic>
        <p:nvPicPr>
          <p:cNvPr id="7" name="Picture 6"/>
          <p:cNvPicPr>
            <a:picLocks noChangeAspect="1"/>
          </p:cNvPicPr>
          <p:nvPr/>
        </p:nvPicPr>
        <p:blipFill>
          <a:blip r:embed="rId3"/>
          <a:stretch>
            <a:fillRect/>
          </a:stretch>
        </p:blipFill>
        <p:spPr>
          <a:xfrm>
            <a:off x="6682325" y="1194400"/>
            <a:ext cx="3670710" cy="3657600"/>
          </a:xfrm>
          <a:prstGeom prst="rect">
            <a:avLst/>
          </a:prstGeom>
        </p:spPr>
      </p:pic>
    </p:spTree>
    <p:extLst>
      <p:ext uri="{BB962C8B-B14F-4D97-AF65-F5344CB8AC3E}">
        <p14:creationId xmlns:p14="http://schemas.microsoft.com/office/powerpoint/2010/main" val="378453656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274638" y="2962877"/>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…based on organization </a:t>
            </a:r>
            <a:r>
              <a:rPr lang="en-US" sz="2800" dirty="0">
                <a:gradFill>
                  <a:gsLst>
                    <a:gs pos="0">
                      <a:srgbClr val="FFFFFF"/>
                    </a:gs>
                    <a:gs pos="100000">
                      <a:srgbClr val="FFFFFF"/>
                    </a:gs>
                  </a:gsLst>
                  <a:lin ang="5400000" scaled="0"/>
                </a:gradFill>
                <a:latin typeface="+mj-lt"/>
                <a:ea typeface="Segoe UI" pitchFamily="34" charset="0"/>
                <a:cs typeface="Segoe UI" pitchFamily="34" charset="0"/>
              </a:rPr>
              <a:t>structure</a:t>
            </a:r>
          </a:p>
        </p:txBody>
      </p:sp>
      <p:sp>
        <p:nvSpPr>
          <p:cNvPr id="11" name="Rectangle 10"/>
          <p:cNvSpPr/>
          <p:nvPr/>
        </p:nvSpPr>
        <p:spPr bwMode="auto">
          <a:xfrm>
            <a:off x="3017838" y="2962877"/>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…based on</a:t>
            </a:r>
          </a:p>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who </a:t>
            </a:r>
            <a:r>
              <a:rPr lang="en-US" sz="2800" dirty="0">
                <a:gradFill>
                  <a:gsLst>
                    <a:gs pos="0">
                      <a:srgbClr val="FFFFFF"/>
                    </a:gs>
                    <a:gs pos="100000">
                      <a:srgbClr val="FFFFFF"/>
                    </a:gs>
                  </a:gsLst>
                  <a:lin ang="5400000" scaled="0"/>
                </a:gradFill>
                <a:latin typeface="+mj-lt"/>
                <a:ea typeface="Segoe UI" pitchFamily="34" charset="0"/>
                <a:cs typeface="Segoe UI" pitchFamily="34" charset="0"/>
              </a:rPr>
              <a:t>you follow</a:t>
            </a: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2" name="Rectangle 11"/>
          <p:cNvSpPr/>
          <p:nvPr/>
        </p:nvSpPr>
        <p:spPr bwMode="auto">
          <a:xfrm>
            <a:off x="5761038" y="2962877"/>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…based on</a:t>
            </a:r>
          </a:p>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sites </a:t>
            </a:r>
            <a:r>
              <a:rPr lang="en-US" sz="2800" dirty="0">
                <a:gradFill>
                  <a:gsLst>
                    <a:gs pos="0">
                      <a:srgbClr val="FFFFFF"/>
                    </a:gs>
                    <a:gs pos="100000">
                      <a:srgbClr val="FFFFFF"/>
                    </a:gs>
                  </a:gsLst>
                  <a:lin ang="5400000" scaled="0"/>
                </a:gradFill>
                <a:latin typeface="+mj-lt"/>
                <a:ea typeface="Segoe UI" pitchFamily="34" charset="0"/>
                <a:cs typeface="Segoe UI" pitchFamily="34" charset="0"/>
              </a:rPr>
              <a:t>you follow</a:t>
            </a:r>
          </a:p>
        </p:txBody>
      </p:sp>
      <p:sp>
        <p:nvSpPr>
          <p:cNvPr id="2" name="Title 1"/>
          <p:cNvSpPr>
            <a:spLocks noGrp="1"/>
          </p:cNvSpPr>
          <p:nvPr>
            <p:ph type="title"/>
          </p:nvPr>
        </p:nvSpPr>
        <p:spPr/>
        <p:txBody>
          <a:bodyPr/>
          <a:lstStyle/>
          <a:p>
            <a:r>
              <a:rPr lang="en-US" dirty="0" smtClean="0"/>
              <a:t>Augmenting social capabilities for search</a:t>
            </a:r>
            <a:endParaRPr lang="en-US" dirty="0"/>
          </a:p>
        </p:txBody>
      </p:sp>
      <p:sp>
        <p:nvSpPr>
          <p:cNvPr id="3" name="Content Placeholder 2"/>
          <p:cNvSpPr>
            <a:spLocks noGrp="1"/>
          </p:cNvSpPr>
          <p:nvPr>
            <p:ph type="body" sz="quarter" idx="10"/>
          </p:nvPr>
        </p:nvSpPr>
        <p:spPr>
          <a:xfrm>
            <a:off x="274638" y="1212850"/>
            <a:ext cx="11887200" cy="1415772"/>
          </a:xfrm>
        </p:spPr>
        <p:txBody>
          <a:bodyPr/>
          <a:lstStyle/>
          <a:p>
            <a:endParaRPr lang="en-US" dirty="0" smtClean="0"/>
          </a:p>
          <a:p>
            <a:r>
              <a:rPr lang="en-US" dirty="0" smtClean="0"/>
              <a:t>Find content closer to you in the organization</a:t>
            </a:r>
          </a:p>
        </p:txBody>
      </p:sp>
      <p:sp>
        <p:nvSpPr>
          <p:cNvPr id="14" name="Rectangle 13"/>
          <p:cNvSpPr/>
          <p:nvPr/>
        </p:nvSpPr>
        <p:spPr bwMode="auto">
          <a:xfrm>
            <a:off x="8504238" y="2962877"/>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…turn business rules into query rules</a:t>
            </a: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949708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pPr marL="0" lvl="2" indent="0">
              <a:buNone/>
            </a:pPr>
            <a:r>
              <a:rPr lang="en-US" sz="3000" dirty="0" smtClean="0">
                <a:solidFill>
                  <a:schemeClr val="tx1"/>
                </a:solidFill>
                <a:latin typeface="+mj-lt"/>
              </a:rPr>
              <a:t>Prioritize content based on who </a:t>
            </a:r>
            <a:r>
              <a:rPr lang="en-US" sz="3000" b="1" dirty="0" smtClean="0">
                <a:solidFill>
                  <a:schemeClr val="tx1"/>
                </a:solidFill>
                <a:latin typeface="+mj-lt"/>
              </a:rPr>
              <a:t>you</a:t>
            </a:r>
            <a:r>
              <a:rPr lang="en-US" sz="3000" dirty="0" smtClean="0">
                <a:solidFill>
                  <a:schemeClr val="tx1"/>
                </a:solidFill>
                <a:latin typeface="+mj-lt"/>
              </a:rPr>
              <a:t> are</a:t>
            </a:r>
            <a:endParaRPr lang="en-US" sz="3000" dirty="0">
              <a:solidFill>
                <a:schemeClr val="tx1"/>
              </a:solidFill>
              <a:latin typeface="+mj-lt"/>
            </a:endParaRPr>
          </a:p>
        </p:txBody>
      </p:sp>
    </p:spTree>
    <p:extLst>
      <p:ext uri="{BB962C8B-B14F-4D97-AF65-F5344CB8AC3E}">
        <p14:creationId xmlns:p14="http://schemas.microsoft.com/office/powerpoint/2010/main" val="206828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Demo recap</a:t>
            </a:r>
            <a:endParaRPr lang="en-US" dirty="0"/>
          </a:p>
        </p:txBody>
      </p:sp>
      <p:sp>
        <p:nvSpPr>
          <p:cNvPr id="3" name="Text Placeholder 2"/>
          <p:cNvSpPr>
            <a:spLocks noGrp="1"/>
          </p:cNvSpPr>
          <p:nvPr>
            <p:ph type="body" sz="quarter" idx="10"/>
          </p:nvPr>
        </p:nvSpPr>
        <p:spPr>
          <a:xfrm>
            <a:off x="274638" y="1212850"/>
            <a:ext cx="11887200" cy="5663089"/>
          </a:xfrm>
        </p:spPr>
        <p:txBody>
          <a:bodyPr/>
          <a:lstStyle/>
          <a:p>
            <a:r>
              <a:rPr lang="en-US" dirty="0" smtClean="0"/>
              <a:t>Used Content Enrichment web service to create a Department refiner.</a:t>
            </a:r>
          </a:p>
          <a:p>
            <a:endParaRPr lang="en-US" dirty="0" smtClean="0"/>
          </a:p>
          <a:p>
            <a:r>
              <a:rPr lang="en-US" dirty="0" smtClean="0"/>
              <a:t>A simple web part prioritized content based on people and sites you follow.</a:t>
            </a:r>
          </a:p>
          <a:p>
            <a:endParaRPr lang="en-US" dirty="0" smtClean="0"/>
          </a:p>
          <a:p>
            <a:r>
              <a:rPr lang="en-US" dirty="0" smtClean="0"/>
              <a:t>Turned the business rule: </a:t>
            </a:r>
            <a:r>
              <a:rPr lang="en-US" i="1" dirty="0" smtClean="0"/>
              <a:t>“Content created by people close to me in the organization is important</a:t>
            </a:r>
            <a:r>
              <a:rPr lang="en-US" i="1" smtClean="0"/>
              <a:t>”</a:t>
            </a:r>
            <a:r>
              <a:rPr lang="en-US" smtClean="0"/>
              <a:t> into query rules.</a:t>
            </a:r>
            <a:endParaRPr lang="en-US" dirty="0"/>
          </a:p>
        </p:txBody>
      </p:sp>
    </p:spTree>
    <p:extLst>
      <p:ext uri="{BB962C8B-B14F-4D97-AF65-F5344CB8AC3E}">
        <p14:creationId xmlns:p14="http://schemas.microsoft.com/office/powerpoint/2010/main" val="2949986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take </a:t>
            </a:r>
            <a:r>
              <a:rPr lang="en-US" dirty="0" err="1" smtClean="0"/>
              <a:t>aways</a:t>
            </a:r>
            <a:r>
              <a:rPr lang="en-US" dirty="0" smtClean="0"/>
              <a:t>…	</a:t>
            </a:r>
            <a:endParaRPr lang="en-US" dirty="0"/>
          </a:p>
        </p:txBody>
      </p:sp>
      <p:sp>
        <p:nvSpPr>
          <p:cNvPr id="3" name="Content Placeholder 2"/>
          <p:cNvSpPr>
            <a:spLocks noGrp="1"/>
          </p:cNvSpPr>
          <p:nvPr>
            <p:ph type="body" sz="quarter" idx="10"/>
          </p:nvPr>
        </p:nvSpPr>
        <p:spPr>
          <a:xfrm>
            <a:off x="274638" y="1212850"/>
            <a:ext cx="11887200" cy="4801314"/>
          </a:xfrm>
          <a:prstGeom prst="rect">
            <a:avLst/>
          </a:prstGeom>
        </p:spPr>
        <p:txBody>
          <a:bodyPr/>
          <a:lstStyle/>
          <a:p>
            <a:endParaRPr lang="en-US" dirty="0"/>
          </a:p>
          <a:p>
            <a:r>
              <a:rPr lang="en-US" dirty="0" smtClean="0"/>
              <a:t>Makes users </a:t>
            </a:r>
            <a:r>
              <a:rPr lang="en-US" b="1" dirty="0" smtClean="0"/>
              <a:t>more productive</a:t>
            </a:r>
          </a:p>
          <a:p>
            <a:endParaRPr lang="en-US" dirty="0" smtClean="0"/>
          </a:p>
          <a:p>
            <a:pPr marL="0" indent="0">
              <a:buNone/>
            </a:pPr>
            <a:r>
              <a:rPr lang="en-US" dirty="0" smtClean="0"/>
              <a:t>Easy to </a:t>
            </a:r>
            <a:r>
              <a:rPr lang="en-US" b="1" dirty="0" smtClean="0"/>
              <a:t>customize and personalize</a:t>
            </a:r>
          </a:p>
          <a:p>
            <a:pPr marL="0" indent="0">
              <a:buNone/>
            </a:pPr>
            <a:endParaRPr lang="en-US" b="1" dirty="0"/>
          </a:p>
          <a:p>
            <a:pPr marL="0" indent="0">
              <a:buNone/>
            </a:pPr>
            <a:r>
              <a:rPr lang="en-US" dirty="0" smtClean="0"/>
              <a:t>**People Search in SharePoint 2013 is powerful**</a:t>
            </a:r>
            <a:endParaRPr lang="en-US" dirty="0"/>
          </a:p>
          <a:p>
            <a:pPr marL="0" indent="0">
              <a:buNone/>
            </a:pPr>
            <a:endParaRPr lang="en-US" b="1" dirty="0"/>
          </a:p>
        </p:txBody>
      </p:sp>
    </p:spTree>
    <p:extLst>
      <p:ext uri="{BB962C8B-B14F-4D97-AF65-F5344CB8AC3E}">
        <p14:creationId xmlns:p14="http://schemas.microsoft.com/office/powerpoint/2010/main" val="2025559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304542"/>
            <a:ext cx="11889564" cy="917575"/>
          </a:xfrm>
        </p:spPr>
        <p:txBody>
          <a:bodyPr/>
          <a:lstStyle/>
          <a:p>
            <a:r>
              <a:rPr lang="en-US" dirty="0" smtClean="0"/>
              <a:t>Other sessions to follow</a:t>
            </a:r>
            <a:endParaRPr lang="en-US" dirty="0"/>
          </a:p>
        </p:txBody>
      </p:sp>
      <p:sp>
        <p:nvSpPr>
          <p:cNvPr id="3" name="Text Placeholder 2"/>
          <p:cNvSpPr>
            <a:spLocks noGrp="1"/>
          </p:cNvSpPr>
          <p:nvPr>
            <p:ph type="body" sz="quarter" idx="10"/>
          </p:nvPr>
        </p:nvSpPr>
        <p:spPr>
          <a:xfrm>
            <a:off x="277003" y="1363662"/>
            <a:ext cx="11887200" cy="5355312"/>
          </a:xfrm>
        </p:spPr>
        <p:txBody>
          <a:bodyPr/>
          <a:lstStyle/>
          <a:p>
            <a:r>
              <a:rPr lang="en-US" dirty="0" smtClean="0"/>
              <a:t>SPC203 – Tuesday 5pm</a:t>
            </a:r>
          </a:p>
          <a:p>
            <a:r>
              <a:rPr lang="en-US" sz="2000" dirty="0">
                <a:gradFill>
                  <a:gsLst>
                    <a:gs pos="1250">
                      <a:schemeClr val="tx2"/>
                    </a:gs>
                    <a:gs pos="99000">
                      <a:schemeClr val="tx2"/>
                    </a:gs>
                  </a:gsLst>
                  <a:lin ang="5400000" scaled="0"/>
                </a:gradFill>
                <a:latin typeface="+mn-lt"/>
              </a:rPr>
              <a:t>Search Content Enrichment and Extensibility in SharePoint 2013</a:t>
            </a:r>
          </a:p>
          <a:p>
            <a:r>
              <a:rPr lang="en-US" sz="2000" dirty="0"/>
              <a:t/>
            </a:r>
            <a:br>
              <a:rPr lang="en-US" sz="2000" dirty="0"/>
            </a:br>
            <a:r>
              <a:rPr lang="en-US" dirty="0" smtClean="0"/>
              <a:t>SPC143 – Wednesday 9am</a:t>
            </a:r>
          </a:p>
          <a:p>
            <a:r>
              <a:rPr lang="en-US" sz="2000" dirty="0">
                <a:gradFill>
                  <a:gsLst>
                    <a:gs pos="1250">
                      <a:schemeClr val="tx2"/>
                    </a:gs>
                    <a:gs pos="99000">
                      <a:schemeClr val="tx2"/>
                    </a:gs>
                  </a:gsLst>
                  <a:lin ang="5400000" scaled="0"/>
                </a:gradFill>
                <a:latin typeface="+mn-lt"/>
              </a:rPr>
              <a:t>Making Great Search Based Applications with Query Rules in SharePoint 2013</a:t>
            </a:r>
          </a:p>
          <a:p>
            <a:endParaRPr lang="en-US" sz="2000" b="1" dirty="0" smtClean="0"/>
          </a:p>
          <a:p>
            <a:r>
              <a:rPr lang="en-US" dirty="0" smtClean="0"/>
              <a:t>SPC231 – Wednesday 10:30am</a:t>
            </a:r>
          </a:p>
          <a:p>
            <a:r>
              <a:rPr lang="en-US" sz="2000" dirty="0">
                <a:gradFill>
                  <a:gsLst>
                    <a:gs pos="1250">
                      <a:schemeClr val="tx2"/>
                    </a:gs>
                    <a:gs pos="99000">
                      <a:schemeClr val="tx2"/>
                    </a:gs>
                  </a:gsLst>
                  <a:lin ang="5400000" scaled="0"/>
                </a:gradFill>
                <a:latin typeface="+mn-lt"/>
              </a:rPr>
              <a:t>Step by Step: Search Development in SharePoint 2013 </a:t>
            </a:r>
          </a:p>
          <a:p>
            <a:endParaRPr lang="en-US" sz="2000" b="1" dirty="0" smtClean="0"/>
          </a:p>
          <a:p>
            <a:r>
              <a:rPr lang="en-US" dirty="0" smtClean="0"/>
              <a:t>SPC145 – Wednesday 5pm</a:t>
            </a:r>
          </a:p>
          <a:p>
            <a:r>
              <a:rPr lang="en-US" sz="2000" dirty="0">
                <a:gradFill>
                  <a:gsLst>
                    <a:gs pos="1250">
                      <a:schemeClr val="tx2"/>
                    </a:gs>
                    <a:gs pos="99000">
                      <a:schemeClr val="tx2"/>
                    </a:gs>
                  </a:gsLst>
                  <a:lin ang="5400000" scaled="0"/>
                </a:gradFill>
                <a:latin typeface="+mn-lt"/>
              </a:rPr>
              <a:t>Optimize Search Relevance in SharePoint 2013</a:t>
            </a:r>
          </a:p>
          <a:p>
            <a:endParaRPr lang="en-US" sz="2000" dirty="0" smtClean="0"/>
          </a:p>
        </p:txBody>
      </p:sp>
    </p:spTree>
    <p:extLst>
      <p:ext uri="{BB962C8B-B14F-4D97-AF65-F5344CB8AC3E}">
        <p14:creationId xmlns:p14="http://schemas.microsoft.com/office/powerpoint/2010/main" val="221512407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3344862"/>
            <a:ext cx="11889564" cy="917575"/>
          </a:xfrm>
        </p:spPr>
        <p:txBody>
          <a:bodyPr/>
          <a:lstStyle/>
          <a:p>
            <a:r>
              <a:rPr lang="en-US" dirty="0" smtClean="0"/>
              <a:t>Questions </a:t>
            </a:r>
            <a:endParaRPr lang="en-US" dirty="0"/>
          </a:p>
        </p:txBody>
      </p:sp>
    </p:spTree>
    <p:extLst>
      <p:ext uri="{BB962C8B-B14F-4D97-AF65-F5344CB8AC3E}">
        <p14:creationId xmlns:p14="http://schemas.microsoft.com/office/powerpoint/2010/main" val="291938566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3" name="Rectangle 2"/>
          <p:cNvSpPr/>
          <p:nvPr/>
        </p:nvSpPr>
        <p:spPr bwMode="auto">
          <a:xfrm>
            <a:off x="274637" y="525462"/>
            <a:ext cx="7384906" cy="1982787"/>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5400" dirty="0" smtClean="0">
                <a:gradFill>
                  <a:gsLst>
                    <a:gs pos="0">
                      <a:srgbClr val="FFFFFF"/>
                    </a:gs>
                    <a:gs pos="100000">
                      <a:srgbClr val="FFFFFF"/>
                    </a:gs>
                  </a:gsLst>
                  <a:lin ang="5400000" scaled="0"/>
                </a:gradFill>
                <a:latin typeface="+mj-lt"/>
                <a:ea typeface="Segoe UI" pitchFamily="34" charset="0"/>
                <a:cs typeface="Segoe UI" pitchFamily="34" charset="0"/>
              </a:rPr>
              <a:t>People - the real value of your organization</a:t>
            </a:r>
            <a:endParaRPr lang="en-US" sz="54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9237902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Code: </a:t>
            </a:r>
            <a:r>
              <a:rPr lang="en-US" dirty="0" smtClean="0">
                <a:hlinkClick r:id="rId3"/>
              </a:rPr>
              <a:t>spsearchparts.codeplex.com</a:t>
            </a:r>
            <a:endParaRPr lang="en-US" dirty="0" smtClean="0"/>
          </a:p>
          <a:p>
            <a:r>
              <a:rPr lang="en-US" dirty="0"/>
              <a:t>REST Query Tool: </a:t>
            </a:r>
            <a:r>
              <a:rPr lang="en-US" dirty="0" smtClean="0">
                <a:hlinkClick r:id="rId4"/>
              </a:rPr>
              <a:t>sp2013searchtool.codeplex.com</a:t>
            </a:r>
            <a:endParaRPr lang="en-US" dirty="0" smtClean="0"/>
          </a:p>
          <a:p>
            <a:endParaRPr lang="en-US" dirty="0"/>
          </a:p>
          <a:p>
            <a:r>
              <a:rPr lang="en-US" dirty="0" smtClean="0"/>
              <a:t>Mikael’s blog: </a:t>
            </a:r>
            <a:r>
              <a:rPr lang="en-US" dirty="0" smtClean="0">
                <a:hlinkClick r:id="rId5"/>
              </a:rPr>
              <a:t>techmikael.blogspot.com</a:t>
            </a:r>
            <a:endParaRPr lang="en-US" dirty="0" smtClean="0"/>
          </a:p>
          <a:p>
            <a:r>
              <a:rPr lang="en-US" dirty="0" smtClean="0"/>
              <a:t>Twitter: @</a:t>
            </a:r>
            <a:r>
              <a:rPr lang="en-US" dirty="0" err="1" smtClean="0"/>
              <a:t>mikaelsvenson</a:t>
            </a:r>
            <a:endParaRPr lang="en-US" dirty="0" smtClean="0"/>
          </a:p>
          <a:p>
            <a:endParaRPr lang="en-US" dirty="0"/>
          </a:p>
        </p:txBody>
      </p:sp>
    </p:spTree>
    <p:extLst>
      <p:ext uri="{BB962C8B-B14F-4D97-AF65-F5344CB8AC3E}">
        <p14:creationId xmlns:p14="http://schemas.microsoft.com/office/powerpoint/2010/main" val="377232521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346174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61474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Screen shots</a:t>
            </a:r>
            <a:endParaRPr lang="en-US" dirty="0"/>
          </a:p>
        </p:txBody>
      </p:sp>
      <p:sp>
        <p:nvSpPr>
          <p:cNvPr id="5" name="Text Placeholder 4"/>
          <p:cNvSpPr>
            <a:spLocks noGrp="1"/>
          </p:cNvSpPr>
          <p:nvPr>
            <p:ph type="body" sz="quarter" idx="12"/>
          </p:nvPr>
        </p:nvSpPr>
        <p:spPr/>
        <p:txBody>
          <a:bodyPr/>
          <a:lstStyle/>
          <a:p>
            <a:pPr marL="0" lvl="2" indent="0">
              <a:buNone/>
            </a:pPr>
            <a:r>
              <a:rPr lang="en-US" sz="2800" dirty="0" smtClean="0">
                <a:solidFill>
                  <a:schemeClr val="tx1"/>
                </a:solidFill>
                <a:latin typeface="+mj-lt"/>
              </a:rPr>
              <a:t>People Search - Out-of-box feature set 2013 </a:t>
            </a:r>
            <a:endParaRPr lang="en-US" sz="2800" dirty="0">
              <a:solidFill>
                <a:schemeClr val="tx1"/>
              </a:solidFill>
              <a:latin typeface="+mj-lt"/>
            </a:endParaRPr>
          </a:p>
        </p:txBody>
      </p:sp>
    </p:spTree>
    <p:extLst>
      <p:ext uri="{BB962C8B-B14F-4D97-AF65-F5344CB8AC3E}">
        <p14:creationId xmlns:p14="http://schemas.microsoft.com/office/powerpoint/2010/main" val="12637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146"/>
            <a:ext cx="12452608" cy="6240316"/>
          </a:xfrm>
          <a:prstGeom prst="rect">
            <a:avLst/>
          </a:prstGeom>
        </p:spPr>
      </p:pic>
    </p:spTree>
    <p:extLst>
      <p:ext uri="{BB962C8B-B14F-4D97-AF65-F5344CB8AC3E}">
        <p14:creationId xmlns:p14="http://schemas.microsoft.com/office/powerpoint/2010/main" val="415794341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1981"/>
            <a:ext cx="12436475" cy="6190559"/>
          </a:xfrm>
          <a:prstGeom prst="rect">
            <a:avLst/>
          </a:prstGeom>
        </p:spPr>
      </p:pic>
    </p:spTree>
    <p:extLst>
      <p:ext uri="{BB962C8B-B14F-4D97-AF65-F5344CB8AC3E}">
        <p14:creationId xmlns:p14="http://schemas.microsoft.com/office/powerpoint/2010/main" val="366036153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76603"/>
            <a:ext cx="12436475" cy="6241318"/>
          </a:xfrm>
          <a:prstGeom prst="rect">
            <a:avLst/>
          </a:prstGeom>
        </p:spPr>
      </p:pic>
    </p:spTree>
    <p:extLst>
      <p:ext uri="{BB962C8B-B14F-4D97-AF65-F5344CB8AC3E}">
        <p14:creationId xmlns:p14="http://schemas.microsoft.com/office/powerpoint/2010/main" val="185302345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78904"/>
            <a:ext cx="12448125" cy="6242558"/>
          </a:xfrm>
          <a:prstGeom prst="rect">
            <a:avLst/>
          </a:prstGeom>
        </p:spPr>
      </p:pic>
    </p:spTree>
    <p:extLst>
      <p:ext uri="{BB962C8B-B14F-4D97-AF65-F5344CB8AC3E}">
        <p14:creationId xmlns:p14="http://schemas.microsoft.com/office/powerpoint/2010/main" val="32234595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0300"/>
            <a:ext cx="12411178" cy="6261162"/>
          </a:xfrm>
          <a:prstGeom prst="rect">
            <a:avLst/>
          </a:prstGeom>
        </p:spPr>
      </p:pic>
    </p:spTree>
    <p:extLst>
      <p:ext uri="{BB962C8B-B14F-4D97-AF65-F5344CB8AC3E}">
        <p14:creationId xmlns:p14="http://schemas.microsoft.com/office/powerpoint/2010/main" val="295947083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17588"/>
            <a:ext cx="12477009" cy="6380073"/>
          </a:xfrm>
          <a:prstGeom prst="rect">
            <a:avLst/>
          </a:prstGeom>
        </p:spPr>
      </p:pic>
    </p:spTree>
    <p:extLst>
      <p:ext uri="{BB962C8B-B14F-4D97-AF65-F5344CB8AC3E}">
        <p14:creationId xmlns:p14="http://schemas.microsoft.com/office/powerpoint/2010/main" val="376205369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People Search in SharePoint 2013…</a:t>
            </a:r>
            <a:endParaRPr lang="en-US" dirty="0"/>
          </a:p>
        </p:txBody>
      </p:sp>
      <p:sp>
        <p:nvSpPr>
          <p:cNvPr id="3" name="Content Placeholder 2"/>
          <p:cNvSpPr>
            <a:spLocks noGrp="1"/>
          </p:cNvSpPr>
          <p:nvPr>
            <p:ph type="body" sz="quarter" idx="10"/>
          </p:nvPr>
        </p:nvSpPr>
        <p:spPr>
          <a:xfrm>
            <a:off x="274638" y="1212850"/>
            <a:ext cx="11887200" cy="2769989"/>
          </a:xfrm>
        </p:spPr>
        <p:txBody>
          <a:bodyPr/>
          <a:lstStyle/>
          <a:p>
            <a:endParaRPr lang="en-US" dirty="0" smtClean="0"/>
          </a:p>
          <a:p>
            <a:r>
              <a:rPr lang="en-US" dirty="0" smtClean="0">
                <a:gradFill>
                  <a:gsLst>
                    <a:gs pos="1250">
                      <a:schemeClr val="tx2"/>
                    </a:gs>
                    <a:gs pos="99000">
                      <a:schemeClr val="tx2"/>
                    </a:gs>
                  </a:gsLst>
                  <a:lin ang="5400000" scaled="0"/>
                </a:gradFill>
              </a:rPr>
              <a:t>Empowers </a:t>
            </a:r>
            <a:r>
              <a:rPr lang="en-US" dirty="0">
                <a:gradFill>
                  <a:gsLst>
                    <a:gs pos="1250">
                      <a:schemeClr val="tx2"/>
                    </a:gs>
                    <a:gs pos="99000">
                      <a:schemeClr val="tx2"/>
                    </a:gs>
                  </a:gsLst>
                  <a:lin ang="5400000" scaled="0"/>
                </a:gradFill>
              </a:rPr>
              <a:t>your users </a:t>
            </a:r>
            <a:r>
              <a:rPr lang="en-US" dirty="0" smtClean="0">
                <a:gradFill>
                  <a:gsLst>
                    <a:gs pos="1250">
                      <a:schemeClr val="tx2"/>
                    </a:gs>
                    <a:gs pos="99000">
                      <a:schemeClr val="tx2"/>
                    </a:gs>
                  </a:gsLst>
                  <a:lin ang="5400000" scaled="0"/>
                </a:gradFill>
              </a:rPr>
              <a:t>to </a:t>
            </a:r>
            <a:r>
              <a:rPr lang="en-US" b="1" dirty="0" smtClean="0">
                <a:gradFill>
                  <a:gsLst>
                    <a:gs pos="1250">
                      <a:schemeClr val="tx2"/>
                    </a:gs>
                    <a:gs pos="99000">
                      <a:schemeClr val="tx2"/>
                    </a:gs>
                  </a:gsLst>
                  <a:lin ang="5400000" scaled="0"/>
                </a:gradFill>
              </a:rPr>
              <a:t>find the right people</a:t>
            </a:r>
            <a:endParaRPr lang="en-US" b="1" dirty="0">
              <a:gradFill>
                <a:gsLst>
                  <a:gs pos="1250">
                    <a:schemeClr val="tx2"/>
                  </a:gs>
                  <a:gs pos="99000">
                    <a:schemeClr val="tx2"/>
                  </a:gs>
                </a:gsLst>
                <a:lin ang="5400000" scaled="0"/>
              </a:gradFill>
            </a:endParaRPr>
          </a:p>
          <a:p>
            <a:endParaRPr lang="en-US" dirty="0">
              <a:gradFill>
                <a:gsLst>
                  <a:gs pos="1250">
                    <a:schemeClr val="tx2"/>
                  </a:gs>
                  <a:gs pos="99000">
                    <a:schemeClr val="tx2"/>
                  </a:gs>
                </a:gsLst>
                <a:lin ang="5400000" scaled="0"/>
              </a:gradFill>
            </a:endParaRPr>
          </a:p>
          <a:p>
            <a:r>
              <a:rPr lang="en-US" dirty="0" smtClean="0">
                <a:gradFill>
                  <a:gsLst>
                    <a:gs pos="1250">
                      <a:schemeClr val="tx2"/>
                    </a:gs>
                    <a:gs pos="99000">
                      <a:schemeClr val="tx2"/>
                    </a:gs>
                  </a:gsLst>
                  <a:lin ang="5400000" scaled="0"/>
                </a:gradFill>
              </a:rPr>
              <a:t>Enables</a:t>
            </a:r>
            <a:r>
              <a:rPr lang="en-US" b="1" dirty="0" smtClean="0">
                <a:gradFill>
                  <a:gsLst>
                    <a:gs pos="1250">
                      <a:schemeClr val="tx2"/>
                    </a:gs>
                    <a:gs pos="99000">
                      <a:schemeClr val="tx2"/>
                    </a:gs>
                  </a:gsLst>
                  <a:lin ang="5400000" scaled="0"/>
                </a:gradFill>
              </a:rPr>
              <a:t> personalization </a:t>
            </a:r>
            <a:r>
              <a:rPr lang="en-US" dirty="0" smtClean="0">
                <a:gradFill>
                  <a:gsLst>
                    <a:gs pos="1250">
                      <a:schemeClr val="tx2"/>
                    </a:gs>
                    <a:gs pos="99000">
                      <a:schemeClr val="tx2"/>
                    </a:gs>
                  </a:gsLst>
                  <a:lin ang="5400000" scaled="0"/>
                </a:gradFill>
              </a:rPr>
              <a:t>of enterprise search</a:t>
            </a:r>
            <a:endParaRPr lang="en-US"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2648565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31785"/>
            <a:ext cx="12505078" cy="6365877"/>
          </a:xfrm>
          <a:prstGeom prst="rect">
            <a:avLst/>
          </a:prstGeom>
        </p:spPr>
      </p:pic>
    </p:spTree>
    <p:extLst>
      <p:ext uri="{BB962C8B-B14F-4D97-AF65-F5344CB8AC3E}">
        <p14:creationId xmlns:p14="http://schemas.microsoft.com/office/powerpoint/2010/main" val="230851119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24691"/>
            <a:ext cx="12436475" cy="6345139"/>
          </a:xfrm>
          <a:prstGeom prst="rect">
            <a:avLst/>
          </a:prstGeom>
        </p:spPr>
      </p:pic>
    </p:spTree>
    <p:extLst>
      <p:ext uri="{BB962C8B-B14F-4D97-AF65-F5344CB8AC3E}">
        <p14:creationId xmlns:p14="http://schemas.microsoft.com/office/powerpoint/2010/main" val="290663675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562"/>
            <a:ext cx="12401842" cy="6265899"/>
          </a:xfrm>
          <a:prstGeom prst="rect">
            <a:avLst/>
          </a:prstGeom>
        </p:spPr>
      </p:pic>
    </p:spTree>
    <p:extLst>
      <p:ext uri="{BB962C8B-B14F-4D97-AF65-F5344CB8AC3E}">
        <p14:creationId xmlns:p14="http://schemas.microsoft.com/office/powerpoint/2010/main" val="2429845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55502"/>
            <a:ext cx="12499977" cy="5913559"/>
          </a:xfrm>
          <a:prstGeom prst="rect">
            <a:avLst/>
          </a:prstGeom>
        </p:spPr>
      </p:pic>
    </p:spTree>
    <p:extLst>
      <p:ext uri="{BB962C8B-B14F-4D97-AF65-F5344CB8AC3E}">
        <p14:creationId xmlns:p14="http://schemas.microsoft.com/office/powerpoint/2010/main" val="275735065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4964"/>
            <a:ext cx="12489358" cy="6070298"/>
          </a:xfrm>
          <a:prstGeom prst="rect">
            <a:avLst/>
          </a:prstGeom>
        </p:spPr>
      </p:pic>
    </p:spTree>
    <p:extLst>
      <p:ext uri="{BB962C8B-B14F-4D97-AF65-F5344CB8AC3E}">
        <p14:creationId xmlns:p14="http://schemas.microsoft.com/office/powerpoint/2010/main" val="343538327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2696"/>
            <a:ext cx="12409880" cy="5956366"/>
          </a:xfrm>
          <a:prstGeom prst="rect">
            <a:avLst/>
          </a:prstGeom>
        </p:spPr>
      </p:pic>
    </p:spTree>
    <p:extLst>
      <p:ext uri="{BB962C8B-B14F-4D97-AF65-F5344CB8AC3E}">
        <p14:creationId xmlns:p14="http://schemas.microsoft.com/office/powerpoint/2010/main" val="60777646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41178"/>
            <a:ext cx="12436476" cy="6312168"/>
          </a:xfrm>
          <a:prstGeom prst="rect">
            <a:avLst/>
          </a:prstGeom>
        </p:spPr>
      </p:pic>
    </p:spTree>
    <p:extLst>
      <p:ext uri="{BB962C8B-B14F-4D97-AF65-F5344CB8AC3E}">
        <p14:creationId xmlns:p14="http://schemas.microsoft.com/office/powerpoint/2010/main" val="7342958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Screen shots</a:t>
            </a:r>
            <a:endParaRPr lang="en-US" dirty="0"/>
          </a:p>
        </p:txBody>
      </p:sp>
      <p:sp>
        <p:nvSpPr>
          <p:cNvPr id="5" name="Text Placeholder 4"/>
          <p:cNvSpPr>
            <a:spLocks noGrp="1"/>
          </p:cNvSpPr>
          <p:nvPr>
            <p:ph type="body" sz="quarter" idx="12"/>
          </p:nvPr>
        </p:nvSpPr>
        <p:spPr/>
        <p:txBody>
          <a:bodyPr/>
          <a:lstStyle/>
          <a:p>
            <a:pPr marL="0" lvl="2" indent="0">
              <a:buNone/>
            </a:pPr>
            <a:r>
              <a:rPr lang="en-US" sz="2800" dirty="0">
                <a:solidFill>
                  <a:schemeClr val="tx1"/>
                </a:solidFill>
                <a:latin typeface="+mj-lt"/>
              </a:rPr>
              <a:t>Using BCS to enrich people content for expertise search</a:t>
            </a:r>
          </a:p>
        </p:txBody>
      </p:sp>
    </p:spTree>
    <p:extLst>
      <p:ext uri="{BB962C8B-B14F-4D97-AF65-F5344CB8AC3E}">
        <p14:creationId xmlns:p14="http://schemas.microsoft.com/office/powerpoint/2010/main" val="169539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1"/>
            <a:ext cx="12434711" cy="6994525"/>
          </a:xfrm>
          <a:prstGeom prst="rect">
            <a:avLst/>
          </a:prstGeom>
        </p:spPr>
      </p:pic>
    </p:spTree>
    <p:extLst>
      <p:ext uri="{BB962C8B-B14F-4D97-AF65-F5344CB8AC3E}">
        <p14:creationId xmlns:p14="http://schemas.microsoft.com/office/powerpoint/2010/main" val="276926119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496"/>
            <a:ext cx="12436475" cy="6995517"/>
          </a:xfrm>
          <a:prstGeom prst="rect">
            <a:avLst/>
          </a:prstGeom>
        </p:spPr>
      </p:pic>
    </p:spTree>
    <p:extLst>
      <p:ext uri="{BB962C8B-B14F-4D97-AF65-F5344CB8AC3E}">
        <p14:creationId xmlns:p14="http://schemas.microsoft.com/office/powerpoint/2010/main" val="196203564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243965"/>
          </a:xfrm>
          <a:prstGeom prst="rect">
            <a:avLst/>
          </a:prstGeom>
        </p:spPr>
        <p:txBody>
          <a:bodyPr/>
          <a:lstStyle/>
          <a:p>
            <a:pPr marL="4549" lvl="2" indent="0">
              <a:buNone/>
            </a:pPr>
            <a:endParaRPr lang="en-US" sz="4000" dirty="0" smtClean="0">
              <a:gradFill>
                <a:gsLst>
                  <a:gs pos="1250">
                    <a:schemeClr val="tx2"/>
                  </a:gs>
                  <a:gs pos="99000">
                    <a:schemeClr val="tx2"/>
                  </a:gs>
                </a:gsLst>
                <a:lin ang="5400000" scaled="0"/>
              </a:gradFill>
              <a:latin typeface="+mj-lt"/>
            </a:endParaRPr>
          </a:p>
          <a:p>
            <a:pPr marL="4549" lvl="2" indent="0">
              <a:buNone/>
            </a:pPr>
            <a:r>
              <a:rPr lang="en-US" sz="4000" dirty="0">
                <a:gradFill>
                  <a:gsLst>
                    <a:gs pos="1250">
                      <a:schemeClr val="tx2"/>
                    </a:gs>
                    <a:gs pos="99000">
                      <a:schemeClr val="tx2"/>
                    </a:gs>
                  </a:gsLst>
                  <a:lin ang="5400000" scaled="0"/>
                </a:gradFill>
                <a:latin typeface="+mj-lt"/>
              </a:rPr>
              <a:t>Show off the brand new features in People Search</a:t>
            </a:r>
          </a:p>
          <a:p>
            <a:pPr marL="4549" lvl="2" indent="0">
              <a:buNone/>
            </a:pPr>
            <a:endParaRPr lang="en-US" sz="4000" dirty="0">
              <a:gradFill>
                <a:gsLst>
                  <a:gs pos="1250">
                    <a:schemeClr val="tx2"/>
                  </a:gs>
                  <a:gs pos="99000">
                    <a:schemeClr val="tx2"/>
                  </a:gs>
                </a:gsLst>
                <a:lin ang="5400000" scaled="0"/>
              </a:gradFill>
              <a:latin typeface="+mj-lt"/>
            </a:endParaRPr>
          </a:p>
          <a:p>
            <a:pPr marL="4549" lvl="2" indent="0">
              <a:buNone/>
            </a:pPr>
            <a:r>
              <a:rPr lang="en-US" sz="4000" dirty="0">
                <a:gradFill>
                  <a:gsLst>
                    <a:gs pos="1250">
                      <a:schemeClr val="tx2"/>
                    </a:gs>
                    <a:gs pos="99000">
                      <a:schemeClr val="tx2"/>
                    </a:gs>
                  </a:gsLst>
                  <a:lin ang="5400000" scaled="0"/>
                </a:gradFill>
                <a:latin typeface="+mj-lt"/>
              </a:rPr>
              <a:t>Show you how easy it is to customize People Search</a:t>
            </a:r>
          </a:p>
          <a:p>
            <a:endParaRPr lang="en-US" sz="2800" dirty="0"/>
          </a:p>
        </p:txBody>
      </p:sp>
      <p:sp>
        <p:nvSpPr>
          <p:cNvPr id="2" name="Title 1"/>
          <p:cNvSpPr>
            <a:spLocks noGrp="1"/>
          </p:cNvSpPr>
          <p:nvPr>
            <p:ph type="title"/>
          </p:nvPr>
        </p:nvSpPr>
        <p:spPr/>
        <p:txBody>
          <a:bodyPr/>
          <a:lstStyle/>
          <a:p>
            <a:r>
              <a:rPr lang="en-US" dirty="0" smtClean="0"/>
              <a:t>Session objectives </a:t>
            </a:r>
            <a:endParaRPr lang="en-US" dirty="0"/>
          </a:p>
        </p:txBody>
      </p:sp>
    </p:spTree>
    <p:extLst>
      <p:ext uri="{BB962C8B-B14F-4D97-AF65-F5344CB8AC3E}">
        <p14:creationId xmlns:p14="http://schemas.microsoft.com/office/powerpoint/2010/main" val="37118632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4251"/>
          <a:stretch/>
        </p:blipFill>
        <p:spPr>
          <a:xfrm>
            <a:off x="0" y="151904"/>
            <a:ext cx="12436476" cy="6698158"/>
          </a:xfrm>
          <a:prstGeom prst="rect">
            <a:avLst/>
          </a:prstGeom>
        </p:spPr>
      </p:pic>
    </p:spTree>
    <p:extLst>
      <p:ext uri="{BB962C8B-B14F-4D97-AF65-F5344CB8AC3E}">
        <p14:creationId xmlns:p14="http://schemas.microsoft.com/office/powerpoint/2010/main" val="173917935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496"/>
            <a:ext cx="12436475" cy="6995517"/>
          </a:xfrm>
          <a:prstGeom prst="rect">
            <a:avLst/>
          </a:prstGeom>
        </p:spPr>
      </p:pic>
    </p:spTree>
    <p:extLst>
      <p:ext uri="{BB962C8B-B14F-4D97-AF65-F5344CB8AC3E}">
        <p14:creationId xmlns:p14="http://schemas.microsoft.com/office/powerpoint/2010/main" val="1028340380"/>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Screen shots</a:t>
            </a:r>
            <a:endParaRPr lang="en-US" dirty="0"/>
          </a:p>
        </p:txBody>
      </p:sp>
      <p:sp>
        <p:nvSpPr>
          <p:cNvPr id="5" name="Text Placeholder 4"/>
          <p:cNvSpPr>
            <a:spLocks noGrp="1"/>
          </p:cNvSpPr>
          <p:nvPr>
            <p:ph type="body" sz="quarter" idx="12"/>
          </p:nvPr>
        </p:nvSpPr>
        <p:spPr/>
        <p:txBody>
          <a:bodyPr/>
          <a:lstStyle/>
          <a:p>
            <a:pPr marL="0" lvl="2" indent="0">
              <a:buNone/>
            </a:pPr>
            <a:r>
              <a:rPr lang="en-US" sz="2800" dirty="0">
                <a:solidFill>
                  <a:schemeClr val="tx1"/>
                </a:solidFill>
                <a:latin typeface="+mj-lt"/>
              </a:rPr>
              <a:t>Prioritize content based on who </a:t>
            </a:r>
            <a:r>
              <a:rPr lang="en-US" sz="2800" b="1" dirty="0">
                <a:solidFill>
                  <a:schemeClr val="tx1"/>
                </a:solidFill>
                <a:latin typeface="+mj-lt"/>
              </a:rPr>
              <a:t>you</a:t>
            </a:r>
            <a:r>
              <a:rPr lang="en-US" sz="2800" dirty="0">
                <a:solidFill>
                  <a:schemeClr val="tx1"/>
                </a:solidFill>
                <a:latin typeface="+mj-lt"/>
              </a:rPr>
              <a:t> are</a:t>
            </a:r>
          </a:p>
        </p:txBody>
      </p:sp>
    </p:spTree>
    <p:extLst>
      <p:ext uri="{BB962C8B-B14F-4D97-AF65-F5344CB8AC3E}">
        <p14:creationId xmlns:p14="http://schemas.microsoft.com/office/powerpoint/2010/main" val="3386676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496"/>
            <a:ext cx="12436476" cy="6995517"/>
          </a:xfrm>
          <a:prstGeom prst="rect">
            <a:avLst/>
          </a:prstGeom>
        </p:spPr>
      </p:pic>
    </p:spTree>
    <p:extLst>
      <p:ext uri="{BB962C8B-B14F-4D97-AF65-F5344CB8AC3E}">
        <p14:creationId xmlns:p14="http://schemas.microsoft.com/office/powerpoint/2010/main" val="363592433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96"/>
            <a:ext cx="12436476" cy="6995517"/>
          </a:xfrm>
          <a:prstGeom prst="rect">
            <a:avLst/>
          </a:prstGeom>
        </p:spPr>
      </p:pic>
    </p:spTree>
    <p:extLst>
      <p:ext uri="{BB962C8B-B14F-4D97-AF65-F5344CB8AC3E}">
        <p14:creationId xmlns:p14="http://schemas.microsoft.com/office/powerpoint/2010/main" val="224682502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213" y="-7938"/>
            <a:ext cx="12448824" cy="7002463"/>
          </a:xfrm>
          <a:prstGeom prst="rect">
            <a:avLst/>
          </a:prstGeom>
        </p:spPr>
      </p:pic>
    </p:spTree>
    <p:extLst>
      <p:ext uri="{BB962C8B-B14F-4D97-AF65-F5344CB8AC3E}">
        <p14:creationId xmlns:p14="http://schemas.microsoft.com/office/powerpoint/2010/main" val="340030531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496"/>
            <a:ext cx="12436475" cy="6995517"/>
          </a:xfrm>
          <a:prstGeom prst="rect">
            <a:avLst/>
          </a:prstGeom>
        </p:spPr>
      </p:pic>
    </p:spTree>
    <p:extLst>
      <p:ext uri="{BB962C8B-B14F-4D97-AF65-F5344CB8AC3E}">
        <p14:creationId xmlns:p14="http://schemas.microsoft.com/office/powerpoint/2010/main" val="4062889328"/>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496"/>
            <a:ext cx="12435593" cy="6995021"/>
          </a:xfrm>
          <a:prstGeom prst="rect">
            <a:avLst/>
          </a:prstGeom>
        </p:spPr>
      </p:pic>
    </p:spTree>
    <p:extLst>
      <p:ext uri="{BB962C8B-B14F-4D97-AF65-F5344CB8AC3E}">
        <p14:creationId xmlns:p14="http://schemas.microsoft.com/office/powerpoint/2010/main" val="4009827727"/>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496"/>
            <a:ext cx="12436476" cy="6995517"/>
          </a:xfrm>
          <a:prstGeom prst="rect">
            <a:avLst/>
          </a:prstGeom>
        </p:spPr>
      </p:pic>
    </p:spTree>
    <p:extLst>
      <p:ext uri="{BB962C8B-B14F-4D97-AF65-F5344CB8AC3E}">
        <p14:creationId xmlns:p14="http://schemas.microsoft.com/office/powerpoint/2010/main" val="96908276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People search – the new feature set</a:t>
            </a:r>
            <a:endParaRPr lang="en-US" dirty="0"/>
          </a:p>
        </p:txBody>
      </p:sp>
    </p:spTree>
    <p:extLst>
      <p:ext uri="{BB962C8B-B14F-4D97-AF65-F5344CB8AC3E}">
        <p14:creationId xmlns:p14="http://schemas.microsoft.com/office/powerpoint/2010/main" val="175893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516062"/>
            <a:ext cx="11887200" cy="4247317"/>
          </a:xfrm>
        </p:spPr>
        <p:txBody>
          <a:bodyPr/>
          <a:lstStyle/>
          <a:p>
            <a:pPr marL="0" indent="0">
              <a:lnSpc>
                <a:spcPct val="150000"/>
              </a:lnSpc>
              <a:buNone/>
            </a:pPr>
            <a:r>
              <a:rPr lang="en-US" dirty="0" smtClean="0">
                <a:gradFill>
                  <a:gsLst>
                    <a:gs pos="1250">
                      <a:schemeClr val="tx2"/>
                    </a:gs>
                    <a:gs pos="99000">
                      <a:schemeClr val="tx2"/>
                    </a:gs>
                  </a:gsLst>
                  <a:lin ang="5400000" scaled="0"/>
                </a:gradFill>
              </a:rPr>
              <a:t>People as </a:t>
            </a:r>
            <a:r>
              <a:rPr lang="en-US" b="1" dirty="0" smtClean="0">
                <a:gradFill>
                  <a:gsLst>
                    <a:gs pos="1250">
                      <a:schemeClr val="tx2"/>
                    </a:gs>
                    <a:gs pos="99000">
                      <a:schemeClr val="tx2"/>
                    </a:gs>
                  </a:gsLst>
                  <a:lin ang="5400000" scaled="0"/>
                </a:gradFill>
              </a:rPr>
              <a:t>first class objects </a:t>
            </a:r>
            <a:r>
              <a:rPr lang="en-US" dirty="0" smtClean="0">
                <a:gradFill>
                  <a:gsLst>
                    <a:gs pos="1250">
                      <a:schemeClr val="tx2"/>
                    </a:gs>
                    <a:gs pos="99000">
                      <a:schemeClr val="tx2"/>
                    </a:gs>
                  </a:gsLst>
                  <a:lin ang="5400000" scaled="0"/>
                </a:gradFill>
              </a:rPr>
              <a:t>in enterprise </a:t>
            </a:r>
            <a:r>
              <a:rPr lang="en-US" dirty="0">
                <a:gradFill>
                  <a:gsLst>
                    <a:gs pos="1250">
                      <a:schemeClr val="tx2"/>
                    </a:gs>
                    <a:gs pos="99000">
                      <a:schemeClr val="tx2"/>
                    </a:gs>
                  </a:gsLst>
                  <a:lin ang="5400000" scaled="0"/>
                </a:gradFill>
              </a:rPr>
              <a:t>search </a:t>
            </a:r>
          </a:p>
          <a:p>
            <a:pPr marL="0" indent="0">
              <a:lnSpc>
                <a:spcPct val="150000"/>
              </a:lnSpc>
              <a:buNone/>
            </a:pPr>
            <a:r>
              <a:rPr lang="en-US" b="1" dirty="0" smtClean="0">
                <a:gradFill>
                  <a:gsLst>
                    <a:gs pos="1250">
                      <a:schemeClr val="tx2"/>
                    </a:gs>
                    <a:gs pos="99000">
                      <a:schemeClr val="tx2"/>
                    </a:gs>
                  </a:gsLst>
                  <a:lin ang="5400000" scaled="0"/>
                </a:gradFill>
              </a:rPr>
              <a:t>Expertise </a:t>
            </a:r>
            <a:r>
              <a:rPr lang="en-US" b="1" dirty="0">
                <a:gradFill>
                  <a:gsLst>
                    <a:gs pos="1250">
                      <a:schemeClr val="tx2"/>
                    </a:gs>
                    <a:gs pos="99000">
                      <a:schemeClr val="tx2"/>
                    </a:gs>
                  </a:gsLst>
                  <a:lin ang="5400000" scaled="0"/>
                </a:gradFill>
              </a:rPr>
              <a:t>search </a:t>
            </a:r>
            <a:r>
              <a:rPr lang="en-US" dirty="0" smtClean="0">
                <a:gradFill>
                  <a:gsLst>
                    <a:gs pos="1250">
                      <a:schemeClr val="tx2"/>
                    </a:gs>
                    <a:gs pos="99000">
                      <a:schemeClr val="tx2"/>
                    </a:gs>
                  </a:gsLst>
                  <a:lin ang="5400000" scaled="0"/>
                </a:gradFill>
              </a:rPr>
              <a:t>now based </a:t>
            </a:r>
            <a:r>
              <a:rPr lang="en-US" dirty="0">
                <a:gradFill>
                  <a:gsLst>
                    <a:gs pos="1250">
                      <a:schemeClr val="tx2"/>
                    </a:gs>
                    <a:gs pos="99000">
                      <a:schemeClr val="tx2"/>
                    </a:gs>
                  </a:gsLst>
                  <a:lin ang="5400000" scaled="0"/>
                </a:gradFill>
              </a:rPr>
              <a:t>on authored </a:t>
            </a:r>
            <a:r>
              <a:rPr lang="en-US" dirty="0" smtClean="0">
                <a:gradFill>
                  <a:gsLst>
                    <a:gs pos="1250">
                      <a:schemeClr val="tx2"/>
                    </a:gs>
                    <a:gs pos="99000">
                      <a:schemeClr val="tx2"/>
                    </a:gs>
                  </a:gsLst>
                  <a:lin ang="5400000" scaled="0"/>
                </a:gradFill>
              </a:rPr>
              <a:t>content</a:t>
            </a:r>
          </a:p>
          <a:p>
            <a:pPr marL="0" indent="0">
              <a:lnSpc>
                <a:spcPct val="150000"/>
              </a:lnSpc>
              <a:buNone/>
            </a:pPr>
            <a:r>
              <a:rPr lang="en-US" b="1" dirty="0" smtClean="0">
                <a:gradFill>
                  <a:gsLst>
                    <a:gs pos="1250">
                      <a:schemeClr val="tx2"/>
                    </a:gs>
                    <a:gs pos="99000">
                      <a:schemeClr val="tx2"/>
                    </a:gs>
                  </a:gsLst>
                  <a:lin ang="5400000" scaled="0"/>
                </a:gradFill>
              </a:rPr>
              <a:t>Smart matching </a:t>
            </a:r>
            <a:r>
              <a:rPr lang="en-US" dirty="0" smtClean="0">
                <a:gradFill>
                  <a:gsLst>
                    <a:gs pos="1250">
                      <a:schemeClr val="tx2"/>
                    </a:gs>
                    <a:gs pos="99000">
                      <a:schemeClr val="tx2"/>
                    </a:gs>
                  </a:gsLst>
                  <a:lin ang="5400000" scaled="0"/>
                </a:gradFill>
              </a:rPr>
              <a:t>on location and phone number</a:t>
            </a:r>
            <a:endParaRPr lang="en-US" dirty="0">
              <a:gradFill>
                <a:gsLst>
                  <a:gs pos="1250">
                    <a:schemeClr val="tx2"/>
                  </a:gs>
                  <a:gs pos="99000">
                    <a:schemeClr val="tx2"/>
                  </a:gs>
                </a:gsLst>
                <a:lin ang="5400000" scaled="0"/>
              </a:gradFill>
            </a:endParaRPr>
          </a:p>
          <a:p>
            <a:pPr marL="0" indent="0">
              <a:lnSpc>
                <a:spcPct val="150000"/>
              </a:lnSpc>
              <a:buNone/>
            </a:pPr>
            <a:r>
              <a:rPr lang="en-US" b="1" dirty="0" smtClean="0">
                <a:gradFill>
                  <a:gsLst>
                    <a:gs pos="1250">
                      <a:schemeClr val="tx2"/>
                    </a:gs>
                    <a:gs pos="99000">
                      <a:schemeClr val="tx2"/>
                    </a:gs>
                  </a:gsLst>
                  <a:lin ang="5400000" scaled="0"/>
                </a:gradFill>
              </a:rPr>
              <a:t>Robust and complete </a:t>
            </a:r>
            <a:r>
              <a:rPr lang="en-US" dirty="0" smtClean="0">
                <a:gradFill>
                  <a:gsLst>
                    <a:gs pos="1250">
                      <a:schemeClr val="tx2"/>
                    </a:gs>
                    <a:gs pos="99000">
                      <a:schemeClr val="tx2"/>
                    </a:gs>
                  </a:gsLst>
                  <a:lin ang="5400000" scaled="0"/>
                </a:gradFill>
              </a:rPr>
              <a:t>name search solution</a:t>
            </a:r>
          </a:p>
        </p:txBody>
      </p:sp>
      <p:sp>
        <p:nvSpPr>
          <p:cNvPr id="3" name="Title 2"/>
          <p:cNvSpPr>
            <a:spLocks noGrp="1"/>
          </p:cNvSpPr>
          <p:nvPr>
            <p:ph type="title"/>
          </p:nvPr>
        </p:nvSpPr>
        <p:spPr/>
        <p:txBody>
          <a:bodyPr/>
          <a:lstStyle/>
          <a:p>
            <a:r>
              <a:rPr lang="en-US" dirty="0" smtClean="0"/>
              <a:t>Demo recap</a:t>
            </a:r>
            <a:endParaRPr lang="en-US" dirty="0"/>
          </a:p>
        </p:txBody>
      </p:sp>
    </p:spTree>
    <p:extLst>
      <p:ext uri="{BB962C8B-B14F-4D97-AF65-F5344CB8AC3E}">
        <p14:creationId xmlns:p14="http://schemas.microsoft.com/office/powerpoint/2010/main" val="725202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16429"/>
          </a:xfrm>
        </p:spPr>
        <p:txBody>
          <a:bodyPr/>
          <a:lstStyle/>
          <a:p>
            <a:pPr marL="0" indent="0">
              <a:buNone/>
            </a:pPr>
            <a:endParaRPr lang="en-US" i="1" dirty="0" smtClean="0"/>
          </a:p>
          <a:p>
            <a:pPr marL="0" indent="0">
              <a:buNone/>
            </a:pPr>
            <a:r>
              <a:rPr lang="en-US" dirty="0">
                <a:gradFill>
                  <a:gsLst>
                    <a:gs pos="1250">
                      <a:schemeClr val="tx2"/>
                    </a:gs>
                    <a:gs pos="99000">
                      <a:schemeClr val="tx2"/>
                    </a:gs>
                  </a:gsLst>
                  <a:lin ang="5400000" scaled="0"/>
                </a:gradFill>
              </a:rPr>
              <a:t>Data can be stored outside of SharePoint</a:t>
            </a:r>
          </a:p>
          <a:p>
            <a:pPr marL="241300" lvl="1" indent="0">
              <a:lnSpc>
                <a:spcPct val="150000"/>
              </a:lnSpc>
              <a:buNone/>
            </a:pPr>
            <a:r>
              <a:rPr lang="en-US" sz="4000" dirty="0">
                <a:gradFill>
                  <a:gsLst>
                    <a:gs pos="1250">
                      <a:schemeClr val="tx2"/>
                    </a:gs>
                    <a:gs pos="99000">
                      <a:schemeClr val="tx2"/>
                    </a:gs>
                  </a:gsLst>
                  <a:lin ang="5400000" scaled="0"/>
                </a:gradFill>
                <a:latin typeface="+mj-lt"/>
              </a:rPr>
              <a:t>Structured data in HR, CRM, SAP solutions</a:t>
            </a:r>
          </a:p>
          <a:p>
            <a:pPr marL="241300" lvl="1" indent="0">
              <a:buNone/>
            </a:pPr>
            <a:r>
              <a:rPr lang="en-US" sz="4000" dirty="0">
                <a:gradFill>
                  <a:gsLst>
                    <a:gs pos="1250">
                      <a:schemeClr val="tx2"/>
                    </a:gs>
                    <a:gs pos="99000">
                      <a:schemeClr val="tx2"/>
                    </a:gs>
                  </a:gsLst>
                  <a:lin ang="5400000" scaled="0"/>
                </a:gradFill>
                <a:latin typeface="+mj-lt"/>
              </a:rPr>
              <a:t>Unstructured data </a:t>
            </a:r>
            <a:r>
              <a:rPr lang="en-US" sz="4000" dirty="0" smtClean="0">
                <a:gradFill>
                  <a:gsLst>
                    <a:gs pos="1250">
                      <a:schemeClr val="tx2"/>
                    </a:gs>
                    <a:gs pos="99000">
                      <a:schemeClr val="tx2"/>
                    </a:gs>
                  </a:gsLst>
                  <a:lin ang="5400000" scaled="0"/>
                </a:gradFill>
                <a:latin typeface="+mj-lt"/>
              </a:rPr>
              <a:t>in file shares</a:t>
            </a:r>
            <a:r>
              <a:rPr lang="en-US" sz="4000" dirty="0"/>
              <a:t>	</a:t>
            </a:r>
            <a:endParaRPr lang="en-US" sz="4000" dirty="0" smtClean="0"/>
          </a:p>
          <a:p>
            <a:pPr marL="0" indent="0">
              <a:buNone/>
            </a:pPr>
            <a:endParaRPr lang="en-US" dirty="0"/>
          </a:p>
        </p:txBody>
      </p:sp>
      <p:sp>
        <p:nvSpPr>
          <p:cNvPr id="3" name="Title 2"/>
          <p:cNvSpPr>
            <a:spLocks noGrp="1"/>
          </p:cNvSpPr>
          <p:nvPr>
            <p:ph type="title"/>
          </p:nvPr>
        </p:nvSpPr>
        <p:spPr/>
        <p:txBody>
          <a:bodyPr/>
          <a:lstStyle/>
          <a:p>
            <a:r>
              <a:rPr lang="en-US" dirty="0" smtClean="0"/>
              <a:t>Extending People Search</a:t>
            </a:r>
            <a:endParaRPr lang="en-US" dirty="0"/>
          </a:p>
        </p:txBody>
      </p:sp>
    </p:spTree>
    <p:extLst>
      <p:ext uri="{BB962C8B-B14F-4D97-AF65-F5344CB8AC3E}">
        <p14:creationId xmlns:p14="http://schemas.microsoft.com/office/powerpoint/2010/main" val="4046907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4637" y="2354262"/>
            <a:ext cx="11887200" cy="18319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a:spcBef>
                <a:spcPts val="0"/>
              </a:spcBef>
              <a:spcAft>
                <a:spcPts val="1836"/>
              </a:spcAft>
              <a:buSzPct val="90000"/>
            </a:pPr>
            <a:r>
              <a:rPr lang="en-US" sz="8000" dirty="0" smtClean="0">
                <a:solidFill>
                  <a:srgbClr val="FFFFFF"/>
                </a:solidFill>
              </a:rPr>
              <a:t>Enriching people content using BCS</a:t>
            </a:r>
            <a:endParaRPr lang="en-US" sz="8000" spc="-71" dirty="0">
              <a:solidFill>
                <a:srgbClr val="FFFFFF"/>
              </a:solidFill>
              <a:cs typeface="+mn-cs"/>
            </a:endParaRPr>
          </a:p>
        </p:txBody>
      </p:sp>
    </p:spTree>
    <p:extLst>
      <p:ext uri="{BB962C8B-B14F-4D97-AF65-F5344CB8AC3E}">
        <p14:creationId xmlns:p14="http://schemas.microsoft.com/office/powerpoint/2010/main" val="187575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Sana Khan</External_x0020_Speaker>
    <Session_x0020_Code xmlns="2295e2e7-0eeb-498e-8716-217bb2ee6ee3">SPC191</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Mikael Svenson, Sana Khan</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230e9df3-be65-4c73-a93b-d1236ebd677e"/>
    <ds:schemaRef ds:uri="032d541b-1b4e-4d91-93c7-b10533c52f73"/>
    <ds:schemaRef ds:uri="http://www.w3.org/XML/1998/namespace"/>
    <ds:schemaRef ds:uri="http://schemas.microsoft.com/sharepoint/v3"/>
    <ds:schemaRef ds:uri="http://schemas.microsoft.com/office/2006/metadata/properties"/>
    <ds:schemaRef ds:uri="http://purl.org/dc/dcmitype/"/>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2295e2e7-0eeb-498e-8716-217bb2ee6ee3"/>
  </ds:schemaRefs>
</ds:datastoreItem>
</file>

<file path=customXml/itemProps2.xml><?xml version="1.0" encoding="utf-8"?>
<ds:datastoreItem xmlns:ds="http://schemas.openxmlformats.org/officeDocument/2006/customXml" ds:itemID="{B07E6283-C105-4B44-9ADC-FA28039C07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4392</TotalTime>
  <Words>3368</Words>
  <Application>Microsoft Office PowerPoint</Application>
  <PresentationFormat>Custom</PresentationFormat>
  <Paragraphs>244</Paragraphs>
  <Slides>58</Slides>
  <Notes>35</Notes>
  <HiddenSlides>0</HiddenSlides>
  <MMClips>0</MMClips>
  <ScaleCrop>false</ScaleCrop>
  <HeadingPairs>
    <vt:vector size="4" baseType="variant">
      <vt:variant>
        <vt:lpstr>Theme</vt:lpstr>
      </vt:variant>
      <vt:variant>
        <vt:i4>4</vt:i4>
      </vt:variant>
      <vt:variant>
        <vt:lpstr>Slide Titles</vt:lpstr>
      </vt:variant>
      <vt:variant>
        <vt:i4>58</vt:i4>
      </vt:variant>
    </vt:vector>
  </HeadingPairs>
  <TitlesOfParts>
    <vt:vector size="62" baseType="lpstr">
      <vt:lpstr>5-30072_SPC2012_Developer_Template_16x9</vt:lpstr>
      <vt:lpstr>5-30072_SPC2012_Developer_Template_16x9_Light</vt:lpstr>
      <vt:lpstr>SPC2012_Developer_Template_16x9</vt:lpstr>
      <vt:lpstr>5-30072_SPC2012_IT-Pro_Template_16x9_Light</vt:lpstr>
      <vt:lpstr>PowerPoint Presentation</vt:lpstr>
      <vt:lpstr>People Search &amp; Extensibility  in SharePoint 2013  </vt:lpstr>
      <vt:lpstr>PowerPoint Presentation</vt:lpstr>
      <vt:lpstr>People Search in SharePoint 2013…</vt:lpstr>
      <vt:lpstr>Session objectives </vt:lpstr>
      <vt:lpstr>Demo</vt:lpstr>
      <vt:lpstr>Demo recap</vt:lpstr>
      <vt:lpstr>Extending People Search</vt:lpstr>
      <vt:lpstr>PowerPoint Presentation</vt:lpstr>
      <vt:lpstr>PowerPoint Presentation</vt:lpstr>
      <vt:lpstr>When you remember all but someone’s name</vt:lpstr>
      <vt:lpstr>When you remember all but someone’s name</vt:lpstr>
      <vt:lpstr>When you remember all but someone’s name</vt:lpstr>
      <vt:lpstr>What is Master Data? </vt:lpstr>
      <vt:lpstr>User scenario</vt:lpstr>
      <vt:lpstr>Augmenting People Search</vt:lpstr>
      <vt:lpstr>Outlook Calendar – Synchronized</vt:lpstr>
      <vt:lpstr>Data flow</vt:lpstr>
      <vt:lpstr>Demo</vt:lpstr>
      <vt:lpstr>Demo recap</vt:lpstr>
      <vt:lpstr>PowerPoint Presentation</vt:lpstr>
      <vt:lpstr>Putting          in the middle</vt:lpstr>
      <vt:lpstr>User Scenario</vt:lpstr>
      <vt:lpstr>Augmenting social capabilities for search</vt:lpstr>
      <vt:lpstr>Demo</vt:lpstr>
      <vt:lpstr>Demo recap</vt:lpstr>
      <vt:lpstr>Session take aways… </vt:lpstr>
      <vt:lpstr>Other sessions to follow</vt:lpstr>
      <vt:lpstr>Questions </vt:lpstr>
      <vt:lpstr>Resources</vt:lpstr>
      <vt:lpstr>PowerPoint Presentation</vt:lpstr>
      <vt:lpstr>PowerPoint Presentation</vt:lpstr>
      <vt:lpstr>Screen shots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Screen shots</vt:lpstr>
      <vt:lpstr>PowerPoint Presentation</vt:lpstr>
      <vt:lpstr>PowerPoint Presentation</vt:lpstr>
      <vt:lpstr>PowerPoint Presentation</vt:lpstr>
      <vt:lpstr>PowerPoint Presentation</vt:lpstr>
      <vt:lpstr>Screen shots</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People Search &amp; Extensibility in SharePoint 2013</dc:title>
  <dc:subject>SharePoint Conference 2012</dc:subject>
  <dc:creator>Sana Khan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109</cp:revision>
  <dcterms:created xsi:type="dcterms:W3CDTF">2012-10-24T00:04:46Z</dcterms:created>
  <dcterms:modified xsi:type="dcterms:W3CDTF">2012-12-07T01:29:30Z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