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2.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3.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3.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5" r:id="rId6"/>
    <p:sldMasterId id="2147484228" r:id="rId7"/>
    <p:sldMasterId id="2147484240" r:id="rId8"/>
  </p:sldMasterIdLst>
  <p:notesMasterIdLst>
    <p:notesMasterId r:id="rId50"/>
  </p:notesMasterIdLst>
  <p:handoutMasterIdLst>
    <p:handoutMasterId r:id="rId51"/>
  </p:handoutMasterIdLst>
  <p:sldIdLst>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4" r:id="rId23"/>
    <p:sldId id="1105" r:id="rId24"/>
    <p:sldId id="1106" r:id="rId25"/>
    <p:sldId id="1107" r:id="rId26"/>
    <p:sldId id="1108" r:id="rId27"/>
    <p:sldId id="1109" r:id="rId28"/>
    <p:sldId id="1110" r:id="rId29"/>
    <p:sldId id="1111" r:id="rId30"/>
    <p:sldId id="1112" r:id="rId31"/>
    <p:sldId id="1113" r:id="rId32"/>
    <p:sldId id="1114" r:id="rId33"/>
    <p:sldId id="1115" r:id="rId34"/>
    <p:sldId id="1116"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30" r:id="rId48"/>
    <p:sldId id="1129"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PC2012-Developer-Template" id="{6DD5C800-9A2C-4823-B056-4AFFC9A97500}">
          <p14:sldIdLst>
            <p14:sldId id="1090"/>
            <p14:sldId id="1091"/>
            <p14:sldId id="1092"/>
            <p14:sldId id="1093"/>
            <p14:sldId id="1094"/>
            <p14:sldId id="1095"/>
            <p14:sldId id="1096"/>
            <p14:sldId id="1097"/>
            <p14:sldId id="1098"/>
            <p14:sldId id="1099"/>
            <p14:sldId id="1100"/>
            <p14:sldId id="1101"/>
            <p14:sldId id="1102"/>
            <p14:sldId id="1103"/>
            <p14:sldId id="1104"/>
            <p14:sldId id="1105"/>
            <p14:sldId id="1106"/>
            <p14:sldId id="1107"/>
            <p14:sldId id="1108"/>
            <p14:sldId id="1109"/>
            <p14:sldId id="1110"/>
            <p14:sldId id="1111"/>
            <p14:sldId id="1112"/>
            <p14:sldId id="1113"/>
            <p14:sldId id="1114"/>
            <p14:sldId id="1115"/>
            <p14:sldId id="1116"/>
            <p14:sldId id="1117"/>
            <p14:sldId id="1118"/>
            <p14:sldId id="1119"/>
            <p14:sldId id="1120"/>
            <p14:sldId id="1121"/>
            <p14:sldId id="1122"/>
            <p14:sldId id="1123"/>
            <p14:sldId id="1124"/>
            <p14:sldId id="1125"/>
            <p14:sldId id="1126"/>
            <p14:sldId id="1127"/>
            <p14:sldId id="1128"/>
            <p14:sldId id="1130"/>
            <p14:sldId id="1129"/>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121" autoAdjust="0"/>
    <p:restoredTop sz="95238" autoAdjust="0"/>
  </p:normalViewPr>
  <p:slideViewPr>
    <p:cSldViewPr>
      <p:cViewPr>
        <p:scale>
          <a:sx n="113" d="100"/>
          <a:sy n="113" d="100"/>
        </p:scale>
        <p:origin x="-72" y="-72"/>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 Type="http://schemas.openxmlformats.org/officeDocument/2006/relationships/customXml" Target="../customXml/item2.xml"/><Relationship Id="rId16" Type="http://schemas.openxmlformats.org/officeDocument/2006/relationships/slide" Target="slides/slide8.xml"/><Relationship Id="rId20" Type="http://schemas.openxmlformats.org/officeDocument/2006/relationships/slide" Target="slides/slide12.xml"/><Relationship Id="rId29" Type="http://schemas.openxmlformats.org/officeDocument/2006/relationships/slide" Target="slides/slide21.xml"/><Relationship Id="rId41" Type="http://schemas.openxmlformats.org/officeDocument/2006/relationships/slide" Target="slides/slide33.xml"/><Relationship Id="rId54"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slide" Target="slides/slide41.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56" Type="http://schemas.openxmlformats.org/officeDocument/2006/relationships/tableStyles" Target="tableStyles.xml"/><Relationship Id="rId8" Type="http://schemas.openxmlformats.org/officeDocument/2006/relationships/slideMaster" Target="slideMasters/slideMaster5.xml"/><Relationship Id="rId51" Type="http://schemas.openxmlformats.org/officeDocument/2006/relationships/handoutMaster" Target="handoutMasters/handoutMaster1.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1" Type="http://schemas.openxmlformats.org/officeDocument/2006/relationships/oleObject" Target="https://msft.spoppe.com/teams/SP/ecm/Shared%20Documents/Performance/GYBORunResult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https://msft.spoppe.com/teams/SP/ecm/Shared%20Documents/Performance/Capacity%20Planning/CapacityPlanningTestPlan.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C:\Users\ethang\AppData\Local\Microsoft\Windows\Temporary%20Internet%20Files\Content.Outlook\6UDKJR69\Book1.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3148142539874822"/>
          <c:y val="4.3420803437982776E-2"/>
          <c:w val="0.58998586715122148"/>
          <c:h val="0.68793630419057061"/>
        </c:manualLayout>
      </c:layout>
      <c:barChart>
        <c:barDir val="col"/>
        <c:grouping val="clustered"/>
        <c:varyColors val="0"/>
        <c:ser>
          <c:idx val="0"/>
          <c:order val="0"/>
          <c:tx>
            <c:strRef>
              <c:f>Sheet2!$A$2</c:f>
              <c:strCache>
                <c:ptCount val="1"/>
                <c:pt idx="0">
                  <c:v>Documents processed / second</c:v>
                </c:pt>
              </c:strCache>
            </c:strRef>
          </c:tx>
          <c:spPr>
            <a:solidFill>
              <a:schemeClr val="accent1">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dLbls>
            <c:spPr>
              <a:noFill/>
              <a:ln>
                <a:noFill/>
              </a:ln>
              <a:effectLst/>
            </c:spPr>
            <c:txPr>
              <a:bodyPr rot="0" spcFirstLastPara="1" vertOverflow="ellipsis" vert="horz" wrap="square" anchor="ctr" anchorCtr="1"/>
              <a:lstStyle/>
              <a:p>
                <a:pPr>
                  <a:defRPr sz="1400" b="1"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numRef>
              <c:f>Sheet2!$B$1:$D$1</c:f>
              <c:numCache>
                <c:formatCode>General</c:formatCode>
                <c:ptCount val="3"/>
                <c:pt idx="0">
                  <c:v>1</c:v>
                </c:pt>
                <c:pt idx="1">
                  <c:v>2</c:v>
                </c:pt>
                <c:pt idx="2">
                  <c:v>3</c:v>
                </c:pt>
              </c:numCache>
            </c:numRef>
          </c:cat>
          <c:val>
            <c:numRef>
              <c:f>Sheet2!$B$2:$D$2</c:f>
              <c:numCache>
                <c:formatCode>General</c:formatCode>
                <c:ptCount val="3"/>
                <c:pt idx="0">
                  <c:v>50</c:v>
                </c:pt>
                <c:pt idx="1">
                  <c:v>80</c:v>
                </c:pt>
                <c:pt idx="2">
                  <c:v>100</c:v>
                </c:pt>
              </c:numCache>
            </c:numRef>
          </c:val>
        </c:ser>
        <c:dLbls>
          <c:showLegendKey val="0"/>
          <c:showVal val="0"/>
          <c:showCatName val="0"/>
          <c:showSerName val="0"/>
          <c:showPercent val="0"/>
          <c:showBubbleSize val="0"/>
        </c:dLbls>
        <c:gapWidth val="219"/>
        <c:axId val="71000064"/>
        <c:axId val="71001984"/>
      </c:barChart>
      <c:lineChart>
        <c:grouping val="standard"/>
        <c:varyColors val="0"/>
        <c:ser>
          <c:idx val="1"/>
          <c:order val="1"/>
          <c:tx>
            <c:strRef>
              <c:f>Sheet2!$A$3</c:f>
              <c:strCache>
                <c:ptCount val="1"/>
                <c:pt idx="0">
                  <c:v>Crawl run time in hours</c:v>
                </c:pt>
              </c:strCache>
            </c:strRef>
          </c:tx>
          <c:spPr>
            <a:ln w="88900" cap="rnd">
              <a:solidFill>
                <a:schemeClr val="accent2"/>
              </a:solidFill>
              <a:round/>
            </a:ln>
            <a:effectLst>
              <a:outerShdw blurRad="44450" dist="13970" dir="5400000" algn="ctr" rotWithShape="0">
                <a:srgbClr val="000000">
                  <a:alpha val="45000"/>
                </a:srgbClr>
              </a:outerShdw>
            </a:effectLst>
          </c:spPr>
          <c:marker>
            <c:symbol val="none"/>
          </c:marker>
          <c:dLbls>
            <c:spPr>
              <a:noFill/>
              <a:ln>
                <a:noFill/>
              </a:ln>
              <a:effectLst/>
            </c:spPr>
            <c:txPr>
              <a:bodyPr rot="0" spcFirstLastPara="1" vertOverflow="ellipsis" vert="horz" wrap="square" anchor="ctr" anchorCtr="1"/>
              <a:lstStyle/>
              <a:p>
                <a:pPr>
                  <a:defRPr sz="1400" b="1"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cat>
            <c:numRef>
              <c:f>Sheet2!$B$1:$D$1</c:f>
              <c:numCache>
                <c:formatCode>General</c:formatCode>
                <c:ptCount val="3"/>
                <c:pt idx="0">
                  <c:v>1</c:v>
                </c:pt>
                <c:pt idx="1">
                  <c:v>2</c:v>
                </c:pt>
                <c:pt idx="2">
                  <c:v>3</c:v>
                </c:pt>
              </c:numCache>
            </c:numRef>
          </c:cat>
          <c:val>
            <c:numRef>
              <c:f>Sheet2!$B$3:$D$3</c:f>
              <c:numCache>
                <c:formatCode>General</c:formatCode>
                <c:ptCount val="3"/>
                <c:pt idx="0">
                  <c:v>20.5</c:v>
                </c:pt>
                <c:pt idx="1">
                  <c:v>13</c:v>
                </c:pt>
                <c:pt idx="2">
                  <c:v>10.5</c:v>
                </c:pt>
              </c:numCache>
            </c:numRef>
          </c:val>
          <c:smooth val="0"/>
        </c:ser>
        <c:dLbls>
          <c:showLegendKey val="0"/>
          <c:showVal val="0"/>
          <c:showCatName val="0"/>
          <c:showSerName val="0"/>
          <c:showPercent val="0"/>
          <c:showBubbleSize val="0"/>
        </c:dLbls>
        <c:marker val="1"/>
        <c:smooth val="0"/>
        <c:axId val="71010176"/>
        <c:axId val="71008256"/>
      </c:lineChart>
      <c:catAx>
        <c:axId val="71000064"/>
        <c:scaling>
          <c:orientation val="minMax"/>
        </c:scaling>
        <c:delete val="0"/>
        <c:axPos val="b"/>
        <c:title>
          <c:tx>
            <c:rich>
              <a:bodyPr rot="0" spcFirstLastPara="1" vertOverflow="ellipsis" vert="horz" wrap="square" anchor="ctr" anchorCtr="1"/>
              <a:lstStyle/>
              <a:p>
                <a:pPr>
                  <a:defRPr sz="1400" b="1" i="0" u="none" strike="noStrike" kern="1200" cap="all" baseline="0">
                    <a:solidFill>
                      <a:schemeClr val="bg1"/>
                    </a:solidFill>
                    <a:latin typeface="+mn-lt"/>
                    <a:ea typeface="+mn-ea"/>
                    <a:cs typeface="+mn-cs"/>
                  </a:defRPr>
                </a:pPr>
                <a:r>
                  <a:rPr lang="en-US" dirty="0">
                    <a:solidFill>
                      <a:schemeClr val="bg1"/>
                    </a:solidFill>
                  </a:rPr>
                  <a:t>Number of </a:t>
                </a:r>
                <a:r>
                  <a:rPr lang="en-US" dirty="0" smtClean="0">
                    <a:solidFill>
                      <a:schemeClr val="bg1"/>
                    </a:solidFill>
                  </a:rPr>
                  <a:t>CPC Role </a:t>
                </a:r>
                <a:r>
                  <a:rPr lang="en-US" dirty="0">
                    <a:solidFill>
                      <a:schemeClr val="bg1"/>
                    </a:solidFill>
                  </a:rPr>
                  <a:t>Machines</a:t>
                </a:r>
              </a:p>
            </c:rich>
          </c:tx>
          <c:overlay val="0"/>
          <c:spPr>
            <a:noFill/>
            <a:ln>
              <a:noFill/>
            </a:ln>
            <a:effectLst/>
          </c:spPr>
        </c:title>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71001984"/>
        <c:crosses val="autoZero"/>
        <c:auto val="1"/>
        <c:lblAlgn val="ctr"/>
        <c:lblOffset val="100"/>
        <c:noMultiLvlLbl val="0"/>
      </c:catAx>
      <c:valAx>
        <c:axId val="71001984"/>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400" b="1" i="0" u="none" strike="noStrike" kern="1200" cap="all" baseline="0">
                    <a:solidFill>
                      <a:schemeClr val="bg1"/>
                    </a:solidFill>
                    <a:latin typeface="+mn-lt"/>
                    <a:ea typeface="+mn-ea"/>
                    <a:cs typeface="+mn-cs"/>
                  </a:defRPr>
                </a:pPr>
                <a:r>
                  <a:rPr lang="en-US">
                    <a:solidFill>
                      <a:schemeClr val="bg1"/>
                    </a:solidFill>
                  </a:rPr>
                  <a:t>Documents processed per second </a:t>
                </a:r>
              </a:p>
            </c:rich>
          </c:tx>
          <c:layout>
            <c:manualLayout>
              <c:xMode val="edge"/>
              <c:yMode val="edge"/>
              <c:x val="7.9172218857258211E-2"/>
              <c:y val="2.4401396658452545E-2"/>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71000064"/>
        <c:crosses val="autoZero"/>
        <c:crossBetween val="between"/>
      </c:valAx>
      <c:valAx>
        <c:axId val="71008256"/>
        <c:scaling>
          <c:orientation val="minMax"/>
        </c:scaling>
        <c:delete val="0"/>
        <c:axPos val="r"/>
        <c:title>
          <c:tx>
            <c:rich>
              <a:bodyPr rot="-5400000" spcFirstLastPara="1" vertOverflow="ellipsis" vert="horz" wrap="square" anchor="ctr" anchorCtr="1"/>
              <a:lstStyle/>
              <a:p>
                <a:pPr>
                  <a:defRPr sz="1400" b="1" i="0" u="none" strike="noStrike" kern="1200" cap="all" baseline="0">
                    <a:solidFill>
                      <a:schemeClr val="bg1"/>
                    </a:solidFill>
                    <a:latin typeface="+mn-lt"/>
                    <a:ea typeface="+mn-ea"/>
                    <a:cs typeface="+mn-cs"/>
                  </a:defRPr>
                </a:pPr>
                <a:r>
                  <a:rPr lang="en-US" dirty="0">
                    <a:solidFill>
                      <a:schemeClr val="bg1"/>
                    </a:solidFill>
                  </a:rPr>
                  <a:t>Hours to crawl ~4M items</a:t>
                </a:r>
              </a:p>
            </c:rich>
          </c:tx>
          <c:layout>
            <c:manualLayout>
              <c:xMode val="edge"/>
              <c:yMode val="edge"/>
              <c:x val="0.90466182111851401"/>
              <c:y val="0.11384790339183756"/>
            </c:manualLayout>
          </c:layout>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crossAx val="71010176"/>
        <c:crosses val="max"/>
        <c:crossBetween val="between"/>
      </c:valAx>
      <c:catAx>
        <c:axId val="71010176"/>
        <c:scaling>
          <c:orientation val="minMax"/>
        </c:scaling>
        <c:delete val="1"/>
        <c:axPos val="b"/>
        <c:numFmt formatCode="General" sourceLinked="1"/>
        <c:majorTickMark val="none"/>
        <c:minorTickMark val="none"/>
        <c:tickLblPos val="nextTo"/>
        <c:crossAx val="71008256"/>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400" b="0" i="0" u="none" strike="noStrike" kern="1200" baseline="0">
              <a:solidFill>
                <a:schemeClr val="bg1"/>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14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8298629745535611"/>
          <c:y val="4.182389937106918E-2"/>
          <c:w val="0.61406204432779232"/>
          <c:h val="0.74987966126875649"/>
        </c:manualLayout>
      </c:layout>
      <c:barChart>
        <c:barDir val="col"/>
        <c:grouping val="clustered"/>
        <c:varyColors val="0"/>
        <c:ser>
          <c:idx val="1"/>
          <c:order val="0"/>
          <c:tx>
            <c:strRef>
              <c:f>Sheet1!$G$3</c:f>
              <c:strCache>
                <c:ptCount val="1"/>
                <c:pt idx="0">
                  <c:v>Page/Second - Red Zone</c:v>
                </c:pt>
              </c:strCache>
            </c:strRef>
          </c:tx>
          <c:spPr>
            <a:solidFill>
              <a:schemeClr val="accent2">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dLbls>
            <c:spPr>
              <a:noFill/>
              <a:ln>
                <a:noFill/>
              </a:ln>
              <a:effectLst/>
            </c:spPr>
            <c:txPr>
              <a:bodyPr rot="0" spcFirstLastPara="1" vertOverflow="ellipsis" vert="horz" wrap="square" anchor="ctr" anchorCtr="1"/>
              <a:lstStyle/>
              <a:p>
                <a:pPr>
                  <a:defRPr sz="2000" b="1"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a:solidFill>
                        <a:schemeClr val="lt1">
                          <a:lumMod val="95000"/>
                          <a:alpha val="54000"/>
                        </a:schemeClr>
                      </a:solidFill>
                    </a:ln>
                    <a:effectLst/>
                  </c:spPr>
                </c15:leaderLines>
              </c:ext>
            </c:extLst>
          </c:dLbls>
          <c:val>
            <c:numRef>
              <c:f>Sheet1!$G$4:$G$9</c:f>
              <c:numCache>
                <c:formatCode>General</c:formatCode>
                <c:ptCount val="6"/>
                <c:pt idx="0">
                  <c:v>35</c:v>
                </c:pt>
                <c:pt idx="1">
                  <c:v>61</c:v>
                </c:pt>
                <c:pt idx="2">
                  <c:v>98</c:v>
                </c:pt>
                <c:pt idx="3">
                  <c:v>109</c:v>
                </c:pt>
                <c:pt idx="4">
                  <c:v>137</c:v>
                </c:pt>
                <c:pt idx="5">
                  <c:v>162</c:v>
                </c:pt>
              </c:numCache>
            </c:numRef>
          </c:val>
        </c:ser>
        <c:dLbls>
          <c:showLegendKey val="0"/>
          <c:showVal val="1"/>
          <c:showCatName val="0"/>
          <c:showSerName val="0"/>
          <c:showPercent val="0"/>
          <c:showBubbleSize val="0"/>
        </c:dLbls>
        <c:gapWidth val="150"/>
        <c:axId val="71036928"/>
        <c:axId val="71038848"/>
        <c:extLst>
          <c:ext xmlns:c15="http://schemas.microsoft.com/office/drawing/2012/chart" uri="{02D57815-91ED-43cb-92C2-25804820EDAC}">
            <c15:filteredBarSeries>
              <c15:ser>
                <c:idx val="2"/>
                <c:order val="1"/>
                <c:tx>
                  <c:strRef>
                    <c:extLst>
                      <c:ext uri="{02D57815-91ED-43cb-92C2-25804820EDAC}">
                        <c15:formulaRef>
                          <c15:sqref>Sheet1!$F$3</c15:sqref>
                        </c15:formulaRef>
                      </c:ext>
                    </c:extLst>
                    <c:strCache>
                      <c:ptCount val="1"/>
                      <c:pt idx="0">
                        <c:v>Pages/Sec/Node - Green Zone</c:v>
                      </c:pt>
                    </c:strCache>
                  </c:strRef>
                </c:tx>
                <c:spPr>
                  <a:solidFill>
                    <a:schemeClr val="accent3">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dLbls>
                  <c:dLbl>
                    <c:idx val="0"/>
                    <c:delete val="1"/>
                    <c:extLst>
                      <c:ex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c:ext uri="{CE6537A1-D6FC-4f65-9D91-7224C49458BB}">
                      <c15:showLeaderLines val="1"/>
                      <c15:leaderLines>
                        <c:spPr>
                          <a:ln w="9525">
                            <a:solidFill>
                              <a:schemeClr val="lt1">
                                <a:lumMod val="95000"/>
                                <a:alpha val="54000"/>
                              </a:schemeClr>
                            </a:solidFill>
                          </a:ln>
                          <a:effectLst/>
                        </c:spPr>
                      </c15:leaderLines>
                    </c:ext>
                  </c:extLst>
                </c:dLbls>
                <c:val>
                  <c:numRef>
                    <c:extLst>
                      <c:ext uri="{02D57815-91ED-43cb-92C2-25804820EDAC}">
                        <c15:formulaRef>
                          <c15:sqref>Sheet1!$F$4:$F$9</c15:sqref>
                        </c15:formulaRef>
                      </c:ext>
                    </c:extLst>
                    <c:numCache>
                      <c:formatCode>0</c:formatCode>
                      <c:ptCount val="6"/>
                      <c:pt idx="0">
                        <c:v>32</c:v>
                      </c:pt>
                      <c:pt idx="1">
                        <c:v>30.5</c:v>
                      </c:pt>
                      <c:pt idx="2">
                        <c:v>26</c:v>
                      </c:pt>
                      <c:pt idx="3">
                        <c:v>23</c:v>
                      </c:pt>
                      <c:pt idx="4">
                        <c:v>21.6</c:v>
                      </c:pt>
                      <c:pt idx="5">
                        <c:v>22.166666666666668</c:v>
                      </c:pt>
                    </c:numCache>
                  </c:numRef>
                </c:val>
              </c15:ser>
            </c15:filteredBarSeries>
            <c15:filteredBarSeries>
              <c15:ser>
                <c:idx val="3"/>
                <c:order val="2"/>
                <c:tx>
                  <c:strRef>
                    <c:extLst xmlns:c15="http://schemas.microsoft.com/office/drawing/2012/chart">
                      <c:ext xmlns:c15="http://schemas.microsoft.com/office/drawing/2012/chart" uri="{02D57815-91ED-43cb-92C2-25804820EDAC}">
                        <c15:formulaRef>
                          <c15:sqref>Sheet1!$K$3</c15:sqref>
                        </c15:formulaRef>
                      </c:ext>
                    </c:extLst>
                    <c:strCache>
                      <c:ptCount val="1"/>
                      <c:pt idx="0">
                        <c:v>Pages/Second/Node - Red Zone</c:v>
                      </c:pt>
                    </c:strCache>
                  </c:strRef>
                </c:tx>
                <c:spPr>
                  <a:solidFill>
                    <a:schemeClr val="accent4">
                      <a:shade val="80000"/>
                      <a:satMod val="18000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c:spPr>
                <c:invertIfNegative val="0"/>
                <c:dLbls>
                  <c:dLbl>
                    <c:idx val="0"/>
                    <c:layout>
                      <c:manualLayout>
                        <c:x val="2.1317829457364341E-2"/>
                        <c:y val="-2.4844720496894485E-2"/>
                      </c:manualLayout>
                    </c:layout>
                    <c:showLegendKey val="0"/>
                    <c:showVal val="1"/>
                    <c:showCatName val="0"/>
                    <c:showSerName val="0"/>
                    <c:showPercent val="0"/>
                    <c:showBubbleSize val="0"/>
                    <c:extLst xmlns:c15="http://schemas.microsoft.com/office/drawing/2012/chart">
                      <c:ext xmlns:c15="http://schemas.microsoft.com/office/drawing/2012/chart" uri="{CE6537A1-D6FC-4f65-9D91-7224C49458BB}"/>
                    </c:extLst>
                  </c:dLbl>
                  <c:dLbl>
                    <c:idx val="2"/>
                    <c:layout>
                      <c:manualLayout>
                        <c:x val="0"/>
                        <c:y val="-8.2815734989648785E-3"/>
                      </c:manualLayout>
                    </c:layout>
                    <c:showLegendKey val="0"/>
                    <c:showVal val="1"/>
                    <c:showCatName val="0"/>
                    <c:showSerName val="0"/>
                    <c:showPercent val="0"/>
                    <c:showBubbleSize val="0"/>
                    <c:extLst xmlns:c15="http://schemas.microsoft.com/office/drawing/2012/chart">
                      <c:ext xmlns:c15="http://schemas.microsoft.com/office/drawing/2012/chart" uri="{CE6537A1-D6FC-4f65-9D91-7224C49458BB}"/>
                    </c:extLst>
                  </c:dLbl>
                  <c:dLbl>
                    <c:idx val="3"/>
                    <c:layout>
                      <c:manualLayout>
                        <c:x val="-7.1058610649413908E-17"/>
                        <c:y val="-2.0703933747412084E-2"/>
                      </c:manualLayout>
                    </c:layout>
                    <c:showLegendKey val="0"/>
                    <c:showVal val="1"/>
                    <c:showCatName val="0"/>
                    <c:showSerName val="0"/>
                    <c:showPercent val="0"/>
                    <c:showBubbleSize val="0"/>
                    <c:extLst xmlns:c15="http://schemas.microsoft.com/office/drawing/2012/chart">
                      <c:ext xmlns:c15="http://schemas.microsoft.com/office/drawing/2012/chart" uri="{CE6537A1-D6FC-4f65-9D91-7224C49458BB}"/>
                    </c:extLst>
                  </c:dLbl>
                  <c:dLbl>
                    <c:idx val="4"/>
                    <c:layout>
                      <c:manualLayout>
                        <c:x val="-7.1058610649413908E-17"/>
                        <c:y val="-2.4844720496894408E-2"/>
                      </c:manualLayout>
                    </c:layout>
                    <c:showLegendKey val="0"/>
                    <c:showVal val="1"/>
                    <c:showCatName val="0"/>
                    <c:showSerName val="0"/>
                    <c:showPercent val="0"/>
                    <c:showBubbleSize val="0"/>
                    <c:extLst xmlns:c15="http://schemas.microsoft.com/office/drawing/2012/chart">
                      <c:ext xmlns:c15="http://schemas.microsoft.com/office/drawing/2012/chart" uri="{CE6537A1-D6FC-4f65-9D91-7224C49458BB}"/>
                    </c:extLst>
                  </c:dLbl>
                  <c:dLbl>
                    <c:idx val="5"/>
                    <c:layout>
                      <c:manualLayout>
                        <c:x val="0"/>
                        <c:y val="-2.4844720496894485E-2"/>
                      </c:manualLayout>
                    </c:layout>
                    <c:showLegendKey val="0"/>
                    <c:showVal val="1"/>
                    <c:showCatName val="0"/>
                    <c:showSerName val="0"/>
                    <c:showPercent val="0"/>
                    <c:showBubbleSize val="0"/>
                    <c:extLst xmlns:c15="http://schemas.microsoft.com/office/drawing/2012/char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lt1">
                              <a:lumMod val="85000"/>
                            </a:schemeClr>
                          </a:solidFill>
                          <a:latin typeface="+mn-lt"/>
                          <a:ea typeface="+mn-ea"/>
                          <a:cs typeface="+mn-cs"/>
                        </a:defRPr>
                      </a:pPr>
                      <a:endParaRPr lang="en-US"/>
                    </a:p>
                  </c:txPr>
                  <c:showLegendKey val="0"/>
                  <c:showVal val="1"/>
                  <c:showCatName val="0"/>
                  <c:showSerName val="0"/>
                  <c:showPercent val="0"/>
                  <c:showBubbleSize val="0"/>
                  <c:showLeaderLines val="0"/>
                  <c:extLst xmlns:c15="http://schemas.microsoft.com/office/drawing/2012/char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val>
                  <c:numRef>
                    <c:extLst xmlns:c15="http://schemas.microsoft.com/office/drawing/2012/chart">
                      <c:ext xmlns:c15="http://schemas.microsoft.com/office/drawing/2012/chart" uri="{02D57815-91ED-43cb-92C2-25804820EDAC}">
                        <c15:formulaRef>
                          <c15:sqref>Sheet1!$K$4:$K$9</c15:sqref>
                        </c15:formulaRef>
                      </c:ext>
                    </c:extLst>
                    <c:numCache>
                      <c:formatCode>0</c:formatCode>
                      <c:ptCount val="6"/>
                      <c:pt idx="0">
                        <c:v>35</c:v>
                      </c:pt>
                      <c:pt idx="1">
                        <c:v>30.5</c:v>
                      </c:pt>
                      <c:pt idx="2">
                        <c:v>32.666666666666664</c:v>
                      </c:pt>
                      <c:pt idx="3">
                        <c:v>27.25</c:v>
                      </c:pt>
                      <c:pt idx="4">
                        <c:v>27.4</c:v>
                      </c:pt>
                      <c:pt idx="5">
                        <c:v>27</c:v>
                      </c:pt>
                    </c:numCache>
                  </c:numRef>
                </c:val>
              </c15:ser>
            </c15:filteredBarSeries>
          </c:ext>
        </c:extLst>
      </c:barChart>
      <c:lineChart>
        <c:grouping val="standard"/>
        <c:varyColors val="0"/>
        <c:ser>
          <c:idx val="5"/>
          <c:order val="1"/>
          <c:tx>
            <c:strRef>
              <c:f>Sheet1!$I$3</c:f>
              <c:strCache>
                <c:ptCount val="1"/>
                <c:pt idx="0">
                  <c:v>WFE 95th %ile Latency - Red Zone</c:v>
                </c:pt>
              </c:strCache>
            </c:strRef>
          </c:tx>
          <c:spPr>
            <a:ln w="34925" cap="rnd">
              <a:solidFill>
                <a:schemeClr val="accent6"/>
              </a:solidFill>
              <a:round/>
            </a:ln>
            <a:effectLst>
              <a:outerShdw blurRad="44450" dist="13970" dir="5400000" algn="ctr" rotWithShape="0">
                <a:srgbClr val="000000">
                  <a:alpha val="45000"/>
                </a:srgbClr>
              </a:outerShdw>
            </a:effectLst>
          </c:spPr>
          <c:marker>
            <c:symbol val="none"/>
          </c:marker>
          <c:val>
            <c:numRef>
              <c:f>Sheet1!$I$4:$I$9</c:f>
              <c:numCache>
                <c:formatCode>General</c:formatCode>
                <c:ptCount val="6"/>
                <c:pt idx="0">
                  <c:v>576</c:v>
                </c:pt>
                <c:pt idx="1">
                  <c:v>495</c:v>
                </c:pt>
                <c:pt idx="2">
                  <c:v>635</c:v>
                </c:pt>
                <c:pt idx="3">
                  <c:v>494</c:v>
                </c:pt>
                <c:pt idx="4">
                  <c:v>602</c:v>
                </c:pt>
                <c:pt idx="5">
                  <c:v>604</c:v>
                </c:pt>
              </c:numCache>
            </c:numRef>
          </c:val>
          <c:smooth val="0"/>
        </c:ser>
        <c:dLbls>
          <c:showLegendKey val="0"/>
          <c:showVal val="0"/>
          <c:showCatName val="0"/>
          <c:showSerName val="0"/>
          <c:showPercent val="0"/>
          <c:showBubbleSize val="0"/>
        </c:dLbls>
        <c:marker val="1"/>
        <c:smooth val="0"/>
        <c:axId val="71186304"/>
        <c:axId val="71184384"/>
      </c:lineChart>
      <c:catAx>
        <c:axId val="71036928"/>
        <c:scaling>
          <c:orientation val="minMax"/>
        </c:scaling>
        <c:delete val="0"/>
        <c:axPos val="b"/>
        <c:title>
          <c:tx>
            <c:rich>
              <a:bodyPr rot="0" spcFirstLastPara="1" vertOverflow="ellipsis" vert="horz" wrap="square" anchor="ctr" anchorCtr="1"/>
              <a:lstStyle/>
              <a:p>
                <a:pPr>
                  <a:defRPr sz="2000" b="1" i="0" u="none" strike="noStrike" kern="1200" cap="all" baseline="0">
                    <a:solidFill>
                      <a:schemeClr val="bg1"/>
                    </a:solidFill>
                    <a:latin typeface="+mn-lt"/>
                    <a:ea typeface="+mn-ea"/>
                    <a:cs typeface="+mn-cs"/>
                  </a:defRPr>
                </a:pPr>
                <a:r>
                  <a:rPr lang="en-US">
                    <a:solidFill>
                      <a:schemeClr val="bg1"/>
                    </a:solidFill>
                  </a:rPr>
                  <a:t>Number of Machines with Index/WFE role</a:t>
                </a:r>
              </a:p>
            </c:rich>
          </c:tx>
          <c:overlay val="0"/>
          <c:spPr>
            <a:noFill/>
            <a:ln>
              <a:noFill/>
            </a:ln>
            <a:effectLst/>
          </c:spPr>
        </c:title>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71038848"/>
        <c:crosses val="autoZero"/>
        <c:auto val="1"/>
        <c:lblAlgn val="ctr"/>
        <c:lblOffset val="100"/>
        <c:noMultiLvlLbl val="0"/>
      </c:catAx>
      <c:valAx>
        <c:axId val="71038848"/>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2000" b="1" i="0" u="none" strike="noStrike" kern="1200" cap="all" baseline="0">
                    <a:solidFill>
                      <a:schemeClr val="bg1"/>
                    </a:solidFill>
                    <a:latin typeface="+mn-lt"/>
                    <a:ea typeface="+mn-ea"/>
                    <a:cs typeface="+mn-cs"/>
                  </a:defRPr>
                </a:pPr>
                <a:r>
                  <a:rPr lang="en-US">
                    <a:solidFill>
                      <a:schemeClr val="bg1"/>
                    </a:solidFill>
                  </a:rPr>
                  <a:t>Page Views / Second</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71036928"/>
        <c:crosses val="autoZero"/>
        <c:crossBetween val="between"/>
        <c:majorUnit val="25"/>
      </c:valAx>
      <c:valAx>
        <c:axId val="71184384"/>
        <c:scaling>
          <c:orientation val="minMax"/>
          <c:max val="3000"/>
        </c:scaling>
        <c:delete val="0"/>
        <c:axPos val="r"/>
        <c:title>
          <c:tx>
            <c:rich>
              <a:bodyPr rot="-5400000" spcFirstLastPara="1" vertOverflow="ellipsis" vert="horz" wrap="square" anchor="ctr" anchorCtr="1"/>
              <a:lstStyle/>
              <a:p>
                <a:pPr>
                  <a:defRPr sz="2000" b="1" i="0" u="none" strike="noStrike" kern="1200" cap="all" baseline="0">
                    <a:solidFill>
                      <a:schemeClr val="bg1"/>
                    </a:solidFill>
                    <a:latin typeface="+mn-lt"/>
                    <a:ea typeface="+mn-ea"/>
                    <a:cs typeface="+mn-cs"/>
                  </a:defRPr>
                </a:pPr>
                <a:r>
                  <a:rPr lang="en-US">
                    <a:solidFill>
                      <a:schemeClr val="bg1"/>
                    </a:solidFill>
                  </a:rPr>
                  <a:t>Server Response Time (ms.)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2000" b="0" i="0" u="none" strike="noStrike" kern="1200" baseline="0">
                <a:solidFill>
                  <a:schemeClr val="bg1"/>
                </a:solidFill>
                <a:latin typeface="+mn-lt"/>
                <a:ea typeface="+mn-ea"/>
                <a:cs typeface="+mn-cs"/>
              </a:defRPr>
            </a:pPr>
            <a:endParaRPr lang="en-US"/>
          </a:p>
        </c:txPr>
        <c:crossAx val="71186304"/>
        <c:crosses val="max"/>
        <c:crossBetween val="between"/>
      </c:valAx>
      <c:catAx>
        <c:axId val="71186304"/>
        <c:scaling>
          <c:orientation val="minMax"/>
        </c:scaling>
        <c:delete val="1"/>
        <c:axPos val="b"/>
        <c:majorTickMark val="none"/>
        <c:minorTickMark val="none"/>
        <c:tickLblPos val="nextTo"/>
        <c:crossAx val="71184384"/>
        <c:crosses val="autoZero"/>
        <c:auto val="1"/>
        <c:lblAlgn val="ctr"/>
        <c:lblOffset val="100"/>
        <c:noMultiLvlLbl val="0"/>
      </c:cat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20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2160"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r>
              <a:rPr lang="en-US" dirty="0" smtClean="0"/>
              <a:t>Electronics.contoso.com</a:t>
            </a:r>
            <a:endParaRPr lang="en-US" dirty="0"/>
          </a:p>
        </c:rich>
      </c:tx>
      <c:layout>
        <c:manualLayout>
          <c:xMode val="edge"/>
          <c:yMode val="edge"/>
          <c:x val="0.21510140187603707"/>
          <c:y val="0"/>
        </c:manualLayout>
      </c:layout>
      <c:overlay val="0"/>
      <c:spPr>
        <a:noFill/>
        <a:ln>
          <a:noFill/>
        </a:ln>
        <a:effectLst/>
      </c:spPr>
    </c:title>
    <c:autoTitleDeleted val="0"/>
    <c:plotArea>
      <c:layout/>
      <c:barChart>
        <c:barDir val="col"/>
        <c:grouping val="clustered"/>
        <c:varyColors val="0"/>
        <c:ser>
          <c:idx val="0"/>
          <c:order val="0"/>
          <c:tx>
            <c:strRef>
              <c:f>Sheet2!$B$18</c:f>
              <c:strCache>
                <c:ptCount val="1"/>
                <c:pt idx="0">
                  <c:v># of requests</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a:scene3d>
              <a:camera prst="orthographicFront">
                <a:rot lat="0" lon="0" rev="0"/>
              </a:camera>
              <a:lightRig rig="twoPt" dir="tl"/>
            </a:scene3d>
            <a:sp3d prstMaterial="flat">
              <a:bevelT w="19050" h="31750" prst="coolSlant"/>
            </a:sp3d>
          </c:spPr>
          <c:invertIfNegative val="0"/>
          <c:cat>
            <c:strRef>
              <c:f>Sheet2!$A$19:$A$22</c:f>
              <c:strCache>
                <c:ptCount val="4"/>
                <c:pt idx="0">
                  <c:v>Page</c:v>
                </c:pt>
                <c:pt idx="1">
                  <c:v>JS</c:v>
                </c:pt>
                <c:pt idx="2">
                  <c:v>CSS</c:v>
                </c:pt>
                <c:pt idx="3">
                  <c:v>Image</c:v>
                </c:pt>
              </c:strCache>
            </c:strRef>
          </c:cat>
          <c:val>
            <c:numRef>
              <c:f>Sheet2!$B$19:$B$22</c:f>
              <c:numCache>
                <c:formatCode>General</c:formatCode>
                <c:ptCount val="4"/>
                <c:pt idx="0">
                  <c:v>1</c:v>
                </c:pt>
                <c:pt idx="1">
                  <c:v>24</c:v>
                </c:pt>
                <c:pt idx="2">
                  <c:v>11</c:v>
                </c:pt>
                <c:pt idx="3">
                  <c:v>20</c:v>
                </c:pt>
              </c:numCache>
            </c:numRef>
          </c:val>
        </c:ser>
        <c:dLbls>
          <c:showLegendKey val="0"/>
          <c:showVal val="0"/>
          <c:showCatName val="0"/>
          <c:showSerName val="0"/>
          <c:showPercent val="0"/>
          <c:showBubbleSize val="0"/>
        </c:dLbls>
        <c:gapWidth val="219"/>
        <c:axId val="86206336"/>
        <c:axId val="86204416"/>
      </c:barChart>
      <c:lineChart>
        <c:grouping val="standard"/>
        <c:varyColors val="0"/>
        <c:ser>
          <c:idx val="1"/>
          <c:order val="1"/>
          <c:tx>
            <c:strRef>
              <c:f>Sheet2!$C$18</c:f>
              <c:strCache>
                <c:ptCount val="1"/>
                <c:pt idx="0">
                  <c:v>Total size of Body (KB)</c:v>
                </c:pt>
              </c:strCache>
            </c:strRef>
          </c:tx>
          <c:spPr>
            <a:ln w="34925" cap="rnd">
              <a:solidFill>
                <a:schemeClr val="accent2"/>
              </a:solidFill>
              <a:round/>
            </a:ln>
            <a:effectLst>
              <a:outerShdw blurRad="57150" dist="19050" dir="5400000" algn="ctr" rotWithShape="0">
                <a:srgbClr val="000000">
                  <a:alpha val="63000"/>
                </a:srgbClr>
              </a:outerShdw>
            </a:effectLst>
          </c:spPr>
          <c:marker>
            <c:symbol val="none"/>
          </c:marker>
          <c:cat>
            <c:strRef>
              <c:f>Sheet2!$A$19:$A$22</c:f>
              <c:strCache>
                <c:ptCount val="4"/>
                <c:pt idx="0">
                  <c:v>Page</c:v>
                </c:pt>
                <c:pt idx="1">
                  <c:v>JS</c:v>
                </c:pt>
                <c:pt idx="2">
                  <c:v>CSS</c:v>
                </c:pt>
                <c:pt idx="3">
                  <c:v>Image</c:v>
                </c:pt>
              </c:strCache>
            </c:strRef>
          </c:cat>
          <c:val>
            <c:numRef>
              <c:f>Sheet2!$C$19:$C$22</c:f>
              <c:numCache>
                <c:formatCode>General</c:formatCode>
                <c:ptCount val="4"/>
                <c:pt idx="0">
                  <c:v>23</c:v>
                </c:pt>
                <c:pt idx="1">
                  <c:v>32</c:v>
                </c:pt>
                <c:pt idx="2">
                  <c:v>78</c:v>
                </c:pt>
                <c:pt idx="3">
                  <c:v>508</c:v>
                </c:pt>
              </c:numCache>
            </c:numRef>
          </c:val>
          <c:smooth val="0"/>
        </c:ser>
        <c:dLbls>
          <c:showLegendKey val="0"/>
          <c:showVal val="0"/>
          <c:showCatName val="0"/>
          <c:showSerName val="0"/>
          <c:showPercent val="0"/>
          <c:showBubbleSize val="0"/>
        </c:dLbls>
        <c:marker val="1"/>
        <c:smooth val="0"/>
        <c:axId val="86190336"/>
        <c:axId val="86188416"/>
      </c:lineChart>
      <c:valAx>
        <c:axId val="86188416"/>
        <c:scaling>
          <c:orientation val="minMax"/>
        </c:scaling>
        <c:delete val="0"/>
        <c:axPos val="r"/>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800" b="1" i="0" u="none" strike="noStrike" kern="1200" cap="all" baseline="0">
                    <a:solidFill>
                      <a:schemeClr val="lt1">
                        <a:lumMod val="85000"/>
                      </a:schemeClr>
                    </a:solidFill>
                    <a:latin typeface="+mn-lt"/>
                    <a:ea typeface="+mn-ea"/>
                    <a:cs typeface="+mn-cs"/>
                  </a:defRPr>
                </a:pPr>
                <a:r>
                  <a:rPr lang="en-US"/>
                  <a:t>Total KB</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lt1">
                    <a:lumMod val="85000"/>
                  </a:schemeClr>
                </a:solidFill>
                <a:latin typeface="+mn-lt"/>
                <a:ea typeface="+mn-ea"/>
                <a:cs typeface="+mn-cs"/>
              </a:defRPr>
            </a:pPr>
            <a:endParaRPr lang="en-US"/>
          </a:p>
        </c:txPr>
        <c:crossAx val="86190336"/>
        <c:crosses val="max"/>
        <c:crossBetween val="between"/>
      </c:valAx>
      <c:catAx>
        <c:axId val="86190336"/>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800" b="0" i="0" u="none" strike="noStrike" kern="1200" baseline="0">
                <a:solidFill>
                  <a:schemeClr val="lt1">
                    <a:lumMod val="85000"/>
                  </a:schemeClr>
                </a:solidFill>
                <a:latin typeface="+mn-lt"/>
                <a:ea typeface="+mn-ea"/>
                <a:cs typeface="+mn-cs"/>
              </a:defRPr>
            </a:pPr>
            <a:endParaRPr lang="en-US"/>
          </a:p>
        </c:txPr>
        <c:crossAx val="86188416"/>
        <c:crosses val="autoZero"/>
        <c:auto val="1"/>
        <c:lblAlgn val="ctr"/>
        <c:lblOffset val="100"/>
        <c:noMultiLvlLbl val="0"/>
      </c:catAx>
      <c:valAx>
        <c:axId val="86204416"/>
        <c:scaling>
          <c:orientation val="minMax"/>
        </c:scaling>
        <c:delete val="0"/>
        <c:axPos val="l"/>
        <c:title>
          <c:tx>
            <c:rich>
              <a:bodyPr rot="-5400000" spcFirstLastPara="1" vertOverflow="ellipsis" vert="horz" wrap="square" anchor="ctr" anchorCtr="1"/>
              <a:lstStyle/>
              <a:p>
                <a:pPr>
                  <a:defRPr sz="1800" b="1" i="0" u="none" strike="noStrike" kern="1200" cap="all" baseline="0">
                    <a:solidFill>
                      <a:schemeClr val="lt1">
                        <a:lumMod val="85000"/>
                      </a:schemeClr>
                    </a:solidFill>
                    <a:latin typeface="+mn-lt"/>
                    <a:ea typeface="+mn-ea"/>
                    <a:cs typeface="+mn-cs"/>
                  </a:defRPr>
                </a:pPr>
                <a:r>
                  <a:rPr lang="en-US"/>
                  <a:t># Requests</a:t>
                </a:r>
              </a:p>
            </c:rich>
          </c:tx>
          <c:overlay val="0"/>
          <c:spPr>
            <a:noFill/>
            <a:ln>
              <a:noFill/>
            </a:ln>
            <a:effectLst/>
          </c:sp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800" b="0" i="0" u="none" strike="noStrike" kern="1200" baseline="0">
                <a:solidFill>
                  <a:schemeClr val="lt1">
                    <a:lumMod val="85000"/>
                  </a:schemeClr>
                </a:solidFill>
                <a:latin typeface="+mn-lt"/>
                <a:ea typeface="+mn-ea"/>
                <a:cs typeface="+mn-cs"/>
              </a:defRPr>
            </a:pPr>
            <a:endParaRPr lang="en-US"/>
          </a:p>
        </c:txPr>
        <c:crossAx val="86206336"/>
        <c:crosses val="autoZero"/>
        <c:crossBetween val="between"/>
      </c:valAx>
      <c:catAx>
        <c:axId val="86206336"/>
        <c:scaling>
          <c:orientation val="minMax"/>
        </c:scaling>
        <c:delete val="1"/>
        <c:axPos val="b"/>
        <c:numFmt formatCode="General" sourceLinked="1"/>
        <c:majorTickMark val="none"/>
        <c:minorTickMark val="none"/>
        <c:tickLblPos val="nextTo"/>
        <c:crossAx val="86204416"/>
        <c:crosses val="autoZero"/>
        <c:auto val="1"/>
        <c:lblAlgn val="ctr"/>
        <c:lblOffset val="100"/>
        <c:noMultiLvlLbl val="0"/>
      </c:catAx>
      <c:spPr>
        <a:noFill/>
        <a:ln>
          <a:noFill/>
        </a:ln>
        <a:effectLst/>
      </c:spPr>
    </c:plotArea>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a:t>
            </a:r>
            <a:r>
              <a:rPr lang="en-US"/>
              <a:t>- </a:t>
            </a:r>
            <a:r>
              <a:rPr lang="en-US" smtClean="0"/>
              <a:t>Developer</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Developer</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9C921CCD-CD54-43E7-8264-E011CC13D76A}"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0C997D-4DF3-41F0-8293-D821BC8A1F0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37305788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6149CD6-5D69-41F6-A1AE-FF168632B7C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20378384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67EB244-7688-4CFE-992D-2D10443F746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12303684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1" indent="0" algn="l" defTabSz="932742" rtl="0" eaLnBrk="1" fontAlgn="auto" latinLnBrk="0" hangingPunct="1">
              <a:lnSpc>
                <a:spcPct val="90000"/>
              </a:lnSpc>
              <a:spcBef>
                <a:spcPts val="0"/>
              </a:spcBef>
              <a:spcAft>
                <a:spcPts val="340"/>
              </a:spcAft>
              <a:buClrTx/>
              <a:buSzTx/>
              <a:buFontTx/>
              <a:buNone/>
              <a:tabLst/>
              <a:defRPr/>
            </a:pP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BF52407F-2927-4D16-B039-214B757A344F}"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16</a:t>
            </a:fld>
            <a:endParaRPr lang="en-US" dirty="0">
              <a:solidFill>
                <a:prstClr val="black"/>
              </a:solidFill>
            </a:endParaRPr>
          </a:p>
        </p:txBody>
      </p:sp>
    </p:spTree>
    <p:extLst>
      <p:ext uri="{BB962C8B-B14F-4D97-AF65-F5344CB8AC3E}">
        <p14:creationId xmlns:p14="http://schemas.microsoft.com/office/powerpoint/2010/main" val="10634221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1"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121C66FC-D1E7-41B5-BF84-B370F08A3F97}"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69531447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0C997D-4DF3-41F0-8293-D821BC8A1F0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868886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8C298BBD-F721-4061-82A0-8E30E1D3405C}"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31846382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116911A-0FEB-401A-AFE0-0A4D8406BCF2}"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4184411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7D0ED0C-219E-4713-8FE1-B39F6B8BB804}"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37</a:t>
            </a:fld>
            <a:endParaRPr lang="en-US" dirty="0">
              <a:solidFill>
                <a:prstClr val="black"/>
              </a:solidFill>
            </a:endParaRPr>
          </a:p>
        </p:txBody>
      </p:sp>
    </p:spTree>
    <p:extLst>
      <p:ext uri="{BB962C8B-B14F-4D97-AF65-F5344CB8AC3E}">
        <p14:creationId xmlns:p14="http://schemas.microsoft.com/office/powerpoint/2010/main" val="7099310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8:48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41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8976845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solidFill>
                  <a:prstClr val="black"/>
                </a:solidFill>
              </a:rPr>
              <a:t>SPC2012 - Developer</a:t>
            </a: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2C41630-7864-4C52-BD43-FA19BC1F1CE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Tx/>
              <a:buChar char="-"/>
            </a:pPr>
            <a:endParaRPr lang="en-US" dirty="0"/>
          </a:p>
        </p:txBody>
      </p:sp>
      <p:sp>
        <p:nvSpPr>
          <p:cNvPr id="4" name="Header Placeholder 3"/>
          <p:cNvSpPr>
            <a:spLocks noGrp="1"/>
          </p:cNvSpPr>
          <p:nvPr>
            <p:ph type="hdr" sz="quarter" idx="10"/>
          </p:nvPr>
        </p:nvSpPr>
        <p:spPr/>
        <p:txBody>
          <a:bodyPr/>
          <a:lstStyle/>
          <a:p>
            <a:r>
              <a:rPr lang="en-US" dirty="0"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AA0A7043-AFA4-412F-945D-6EE91F4CF9F8}"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864645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B4CA30B-B085-4209-9AEF-84D40F5EB3D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3864845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D1D42F26-887A-4D02-87E6-98427AEF0185}"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4477084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CA53E2C-7BFF-44A8-A37D-382FD282FC71}"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2466098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D0C997D-4DF3-41F0-8293-D821BC8A1F03}"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1163437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 Ready 15</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CF778D6-6FF1-4C1A-B014-2E4E538D998B}" type="datetime1">
              <a:rPr lang="en-US" smtClean="0">
                <a:solidFill>
                  <a:prstClr val="black"/>
                </a:solidFill>
              </a:rPr>
              <a:pPr/>
              <a:t>12/6/2012</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29696017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744652B-E655-4F67-970F-CF6CEA67F487}" type="datetime1">
              <a:rPr lang="en-US" smtClean="0">
                <a:solidFill>
                  <a:prstClr val="black"/>
                </a:solidFill>
              </a:rPr>
              <a:pPr/>
              <a:t>12/6/2012</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32835771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jp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8.jp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lang="en-US" sz="3200" kern="1200" spc="0" baseline="0" dirty="0" smtClean="0">
                <a:gradFill>
                  <a:gsLst>
                    <a:gs pos="2917">
                      <a:schemeClr val="tx1"/>
                    </a:gs>
                    <a:gs pos="3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36401"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
        <p:nvSpPr>
          <p:cNvPr id="3" name="Text Placeholder 2"/>
          <p:cNvSpPr>
            <a:spLocks noGrp="1"/>
          </p:cNvSpPr>
          <p:nvPr>
            <p:ph type="body" sz="quarter" idx="13" hasCustomPrompt="1"/>
          </p:nvPr>
        </p:nvSpPr>
        <p:spPr>
          <a:xfrm>
            <a:off x="9785350" y="1028409"/>
            <a:ext cx="2376488" cy="461665"/>
          </a:xfrm>
        </p:spPr>
        <p:txBody>
          <a:bodyPr/>
          <a:lstStyle>
            <a:lvl1pPr marL="0" indent="0" algn="r">
              <a:buNone/>
              <a:defRPr sz="2000">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7" name="Rounded Rectangle 6"/>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8"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8300" cy="1371579"/>
          </a:xfrm>
          <a:noFill/>
        </p:spPr>
        <p:txBody>
          <a:bodyPr tIns="91440" bIns="91440" anchor="t" anchorCtr="0"/>
          <a:lstStyle>
            <a:lvl1pPr algn="l" defTabSz="932742" rtl="0" eaLnBrk="1" latinLnBrk="0" hangingPunct="1">
              <a:lnSpc>
                <a:spcPct val="90000"/>
              </a:lnSpc>
              <a:spcBef>
                <a:spcPct val="0"/>
              </a:spcBef>
              <a:buNone/>
              <a:defRPr lang="en-US" sz="5200" b="0" kern="1200" cap="none" spc="-100" baseline="0" dirty="0">
                <a:ln w="3175">
                  <a:noFill/>
                </a:ln>
                <a:gradFill>
                  <a:gsLst>
                    <a:gs pos="5833">
                      <a:schemeClr val="tx1"/>
                    </a:gs>
                    <a:gs pos="18000">
                      <a:schemeClr val="tx1"/>
                    </a:gs>
                  </a:gsLst>
                  <a:lin ang="5400000" scaled="0"/>
                </a:gradFill>
                <a:effectLst/>
                <a:latin typeface="+mj-lt"/>
                <a:ea typeface="+mn-ea"/>
                <a:cs typeface="Segoe UI" pitchFamily="34" charset="0"/>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5326043"/>
            <a:ext cx="8229600" cy="1372414"/>
          </a:xfrm>
          <a:noFill/>
        </p:spPr>
        <p:txBody>
          <a:bodyPr lIns="182880" tIns="146304" rIns="182880" bIns="146304">
            <a:noAutofit/>
          </a:bodyPr>
          <a:lstStyle>
            <a:lvl1pPr marL="0" indent="0">
              <a:spcBef>
                <a:spcPts val="0"/>
              </a:spcBef>
              <a:buNone/>
              <a:defRPr lang="en-US" sz="3000" kern="1200" spc="0" baseline="0" dirty="0" smtClean="0">
                <a:gradFill>
                  <a:gsLst>
                    <a:gs pos="0">
                      <a:schemeClr val="tx1"/>
                    </a:gs>
                    <a:gs pos="100000">
                      <a:schemeClr val="tx1"/>
                    </a:gs>
                  </a:gsLst>
                  <a:lin ang="5400000" scaled="0"/>
                </a:gradFill>
                <a:latin typeface="+mj-lt"/>
                <a:ea typeface="+mn-ea"/>
                <a:cs typeface="+mn-cs"/>
              </a:defRPr>
            </a:lvl1pPr>
          </a:lstStyle>
          <a:p>
            <a:pPr marL="0" marR="0" lvl="0" indent="0" algn="l" defTabSz="932742" rtl="0" eaLnBrk="1" fontAlgn="auto" latinLnBrk="0" hangingPunct="1">
              <a:lnSpc>
                <a:spcPct val="90000"/>
              </a:lnSpc>
              <a:spcBef>
                <a:spcPts val="0"/>
              </a:spcBef>
              <a:spcAft>
                <a:spcPts val="0"/>
              </a:spcAft>
              <a:buClrTx/>
              <a:buSzPct val="90000"/>
              <a:buFont typeface="Arial" pitchFamily="34" charset="0"/>
              <a:buNone/>
              <a:tabLst/>
            </a:pPr>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648486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solidFill>
                  <a:srgbClr val="505050"/>
                </a:solidFill>
              </a:endParaRPr>
            </a:p>
          </p:txBody>
        </p:sp>
      </p:grpSp>
    </p:spTree>
    <p:extLst>
      <p:ext uri="{BB962C8B-B14F-4D97-AF65-F5344CB8AC3E}">
        <p14:creationId xmlns:p14="http://schemas.microsoft.com/office/powerpoint/2010/main" val="318911140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41642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60917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59979225"/>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1372684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9807868"/>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3361426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3513882"/>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0545579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8527314"/>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2068219"/>
      </p:ext>
    </p:extLst>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0021143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8193747"/>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02608201"/>
      </p:ext>
    </p:extLst>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79636400"/>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044611056"/>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8704440"/>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51893505"/>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5538490"/>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68062900"/>
      </p:ext>
    </p:extLst>
  </p:cSld>
  <p:clrMapOvr>
    <a:masterClrMapping/>
  </p:clrMapOvr>
  <p:transition>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265173923"/>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3236344"/>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93126862"/>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57474367"/>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222741754"/>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225932196"/>
      </p:ext>
    </p:extLst>
  </p:cSld>
  <p:clrMapOvr>
    <a:masterClrMapping/>
  </p:clrMapOvr>
  <p:transition>
    <p:fade/>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187085023"/>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05727013"/>
      </p:ext>
    </p:extLst>
  </p:cSld>
  <p:clrMapOvr>
    <a:masterClrMapping/>
  </p:clrMapOvr>
  <p:transition>
    <p:fade/>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5051523"/>
      </p:ext>
    </p:extLst>
  </p:cSld>
  <p:clrMapOvr>
    <a:masterClrMapping/>
  </p:clrMapOvr>
  <p:transition>
    <p:fade/>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127517566"/>
      </p:ext>
    </p:extLst>
  </p:cSld>
  <p:clrMapOvr>
    <a:masterClrMapping/>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14836926"/>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96226841"/>
      </p:ext>
    </p:extLst>
  </p:cSld>
  <p:clrMapOvr>
    <a:masterClrMapping/>
  </p:clrMapOvr>
  <p:transition>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92655940"/>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37171557"/>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84161078"/>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61625591"/>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23955746"/>
      </p:ext>
    </p:extLst>
  </p:cSld>
  <p:clrMapOvr>
    <a:masterClrMapping/>
  </p:clrMapOvr>
  <p:transition>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9313729"/>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24997725"/>
      </p:ext>
    </p:extLst>
  </p:cSld>
  <p:clrMapOvr>
    <a:masterClrMapping/>
  </p:clrMapOvr>
  <p:transition>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9948842"/>
      </p:ext>
    </p:extLst>
  </p:cSld>
  <p:clrMapOvr>
    <a:masterClrMapping/>
  </p:clrMapOvr>
  <p:transition>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407621743"/>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146636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7.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2.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slideLayout" Target="../slideLayouts/slideLayout46.xml"/><Relationship Id="rId18" Type="http://schemas.openxmlformats.org/officeDocument/2006/relationships/slideLayout" Target="../slideLayouts/slideLayout51.xml"/><Relationship Id="rId3" Type="http://schemas.openxmlformats.org/officeDocument/2006/relationships/slideLayout" Target="../slideLayouts/slideLayout36.xml"/><Relationship Id="rId21" Type="http://schemas.openxmlformats.org/officeDocument/2006/relationships/slideLayout" Target="../slideLayouts/slideLayout54.xml"/><Relationship Id="rId7" Type="http://schemas.openxmlformats.org/officeDocument/2006/relationships/slideLayout" Target="../slideLayouts/slideLayout40.xml"/><Relationship Id="rId12" Type="http://schemas.openxmlformats.org/officeDocument/2006/relationships/slideLayout" Target="../slideLayouts/slideLayout45.xml"/><Relationship Id="rId17" Type="http://schemas.openxmlformats.org/officeDocument/2006/relationships/slideLayout" Target="../slideLayouts/slideLayout50.xml"/><Relationship Id="rId2" Type="http://schemas.openxmlformats.org/officeDocument/2006/relationships/slideLayout" Target="../slideLayouts/slideLayout35.xml"/><Relationship Id="rId16" Type="http://schemas.openxmlformats.org/officeDocument/2006/relationships/slideLayout" Target="../slideLayouts/slideLayout49.xml"/><Relationship Id="rId20" Type="http://schemas.openxmlformats.org/officeDocument/2006/relationships/slideLayout" Target="../slideLayouts/slideLayout53.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5" Type="http://schemas.openxmlformats.org/officeDocument/2006/relationships/slideLayout" Target="../slideLayouts/slideLayout48.xml"/><Relationship Id="rId23" Type="http://schemas.openxmlformats.org/officeDocument/2006/relationships/theme" Target="../theme/theme3.xml"/><Relationship Id="rId10" Type="http://schemas.openxmlformats.org/officeDocument/2006/relationships/slideLayout" Target="../slideLayouts/slideLayout43.xml"/><Relationship Id="rId19" Type="http://schemas.openxmlformats.org/officeDocument/2006/relationships/slideLayout" Target="../slideLayouts/slideLayout52.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slideLayout" Target="../slideLayouts/slideLayout47.xml"/><Relationship Id="rId22" Type="http://schemas.openxmlformats.org/officeDocument/2006/relationships/slideLayout" Target="../slideLayouts/slideLayout5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7.pn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4.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image" Target="../media/image7.png"/><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theme" Target="../theme/theme5.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4">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2569978"/>
      </p:ext>
    </p:extLst>
  </p:cSld>
  <p:clrMap bg1="dk1" tx1="lt1" bg2="dk2" tx2="lt2" accent1="accent1" accent2="accent2" accent3="accent3" accent4="accent4" accent5="accent5" accent6="accent6" hlink="hlink" folHlink="folHlink"/>
  <p:sldLayoutIdLst>
    <p:sldLayoutId id="2147484206" r:id="rId1"/>
    <p:sldLayoutId id="2147484207" r:id="rId2"/>
    <p:sldLayoutId id="2147484208" r:id="rId3"/>
    <p:sldLayoutId id="2147484209" r:id="rId4"/>
    <p:sldLayoutId id="2147484210" r:id="rId5"/>
    <p:sldLayoutId id="2147484211" r:id="rId6"/>
    <p:sldLayoutId id="2147484212" r:id="rId7"/>
    <p:sldLayoutId id="2147484213" r:id="rId8"/>
    <p:sldLayoutId id="2147484214" r:id="rId9"/>
    <p:sldLayoutId id="2147484215" r:id="rId10"/>
    <p:sldLayoutId id="2147484216" r:id="rId11"/>
    <p:sldLayoutId id="2147484217" r:id="rId12"/>
    <p:sldLayoutId id="2147484218" r:id="rId13"/>
    <p:sldLayoutId id="2147484219" r:id="rId14"/>
    <p:sldLayoutId id="2147484220" r:id="rId15"/>
    <p:sldLayoutId id="2147484221" r:id="rId16"/>
    <p:sldLayoutId id="2147484222" r:id="rId17"/>
    <p:sldLayoutId id="2147484223" r:id="rId18"/>
    <p:sldLayoutId id="2147484224" r:id="rId19"/>
    <p:sldLayoutId id="2147484225" r:id="rId20"/>
    <p:sldLayoutId id="2147484226" r:id="rId21"/>
    <p:sldLayoutId id="2147484227" r:id="rId2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767377021"/>
      </p:ext>
    </p:extLst>
  </p:cSld>
  <p:clrMap bg1="lt1" tx1="dk1" bg2="lt2" tx2="dk2" accent1="accent1" accent2="accent2" accent3="accent3" accent4="accent4" accent5="accent5" accent6="accent6" hlink="hlink" folHlink="folHlink"/>
  <p:sldLayoutIdLst>
    <p:sldLayoutId id="2147484229" r:id="rId1"/>
    <p:sldLayoutId id="2147484230" r:id="rId2"/>
    <p:sldLayoutId id="2147484231" r:id="rId3"/>
    <p:sldLayoutId id="2147484232" r:id="rId4"/>
    <p:sldLayoutId id="2147484233" r:id="rId5"/>
    <p:sldLayoutId id="2147484234" r:id="rId6"/>
    <p:sldLayoutId id="2147484235" r:id="rId7"/>
    <p:sldLayoutId id="2147484236" r:id="rId8"/>
    <p:sldLayoutId id="2147484237" r:id="rId9"/>
    <p:sldLayoutId id="2147484238" r:id="rId10"/>
    <p:sldLayoutId id="2147484239" r:id="rId1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20629102"/>
      </p:ext>
    </p:extLst>
  </p:cSld>
  <p:clrMap bg1="lt1" tx1="dk1" bg2="lt2" tx2="dk2" accent1="accent1" accent2="accent2" accent3="accent3" accent4="accent4" accent5="accent5" accent6="accent6" hlink="hlink" folHlink="folHlink"/>
  <p:sldLayoutIdLst>
    <p:sldLayoutId id="2147484241" r:id="rId1"/>
    <p:sldLayoutId id="2147484242" r:id="rId2"/>
    <p:sldLayoutId id="2147484243" r:id="rId3"/>
    <p:sldLayoutId id="2147484244" r:id="rId4"/>
    <p:sldLayoutId id="2147484245" r:id="rId5"/>
    <p:sldLayoutId id="2147484246" r:id="rId6"/>
    <p:sldLayoutId id="2147484247" r:id="rId7"/>
    <p:sldLayoutId id="2147484248" r:id="rId8"/>
    <p:sldLayoutId id="2147484249" r:id="rId9"/>
    <p:sldLayoutId id="2147484250"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6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8.xml"/></Relationships>
</file>

<file path=ppt/slides/_rels/slide1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60.xml"/></Relationships>
</file>

<file path=ppt/slides/_rels/slide1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0.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4.xml"/><Relationship Id="rId1" Type="http://schemas.openxmlformats.org/officeDocument/2006/relationships/slideLayout" Target="../slideLayouts/slideLayout6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30.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60.xml"/></Relationships>
</file>

<file path=ppt/slides/_rels/slide31.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6.xml"/><Relationship Id="rId1" Type="http://schemas.openxmlformats.org/officeDocument/2006/relationships/slideLayout" Target="../slideLayouts/slideLayout6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6.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6.xml"/></Relationships>
</file>

<file path=ppt/slides/_rels/slide39.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56.xm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62.xml"/><Relationship Id="rId5" Type="http://schemas.openxmlformats.org/officeDocument/2006/relationships/image" Target="../media/image12.png"/><Relationship Id="rId4" Type="http://schemas.openxmlformats.org/officeDocument/2006/relationships/image" Target="../media/image11.png"/></Relationships>
</file>

<file path=ppt/slides/_rels/slide4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myspc.sharepointconference.com/" TargetMode="External"/><Relationship Id="rId1" Type="http://schemas.openxmlformats.org/officeDocument/2006/relationships/slideLayout" Target="../slideLayouts/slideLayout76.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50.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6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notesSlide" Target="../notesSlides/notesSlide6.xml"/><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6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18419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31948" y="1592262"/>
            <a:ext cx="11370961" cy="5409016"/>
          </a:xfrm>
        </p:spPr>
        <p:txBody>
          <a:bodyPr>
            <a:normAutofit lnSpcReduction="10000"/>
          </a:bodyPr>
          <a:lstStyle/>
          <a:p>
            <a:pPr marL="582873" indent="-582873"/>
            <a:r>
              <a:rPr lang="en-US" sz="1020" b="1" dirty="0"/>
              <a:t/>
            </a:r>
            <a:br>
              <a:rPr lang="en-US" sz="1020" b="1" dirty="0"/>
            </a:br>
            <a:endParaRPr lang="en-US" sz="1020" b="1" dirty="0"/>
          </a:p>
          <a:p>
            <a:pPr marL="582873" indent="-582873"/>
            <a:r>
              <a:rPr lang="en-US" b="1" dirty="0" smtClean="0">
                <a:latin typeface="+mn-lt"/>
              </a:rPr>
              <a:t>“Sharing” models </a:t>
            </a:r>
            <a:r>
              <a:rPr lang="en-US" dirty="0" smtClean="0">
                <a:latin typeface="+mn-lt"/>
              </a:rPr>
              <a:t>for reusing a ‘tagging’ term set for site navigation. </a:t>
            </a:r>
            <a:endParaRPr lang="en-US" b="1" dirty="0" smtClean="0">
              <a:latin typeface="+mn-lt"/>
            </a:endParaRPr>
          </a:p>
          <a:p>
            <a:pPr marL="819260" lvl="2" indent="-582873"/>
            <a:r>
              <a:rPr lang="en-US" b="1" dirty="0" smtClean="0"/>
              <a:t>Reuse: </a:t>
            </a:r>
            <a:r>
              <a:rPr lang="en-US" dirty="0" smtClean="0"/>
              <a:t>Reference to the term, but can change hierarchy location.</a:t>
            </a:r>
          </a:p>
          <a:p>
            <a:pPr marL="819260" lvl="2" indent="-582873"/>
            <a:r>
              <a:rPr lang="en-US" b="1" dirty="0" smtClean="0"/>
              <a:t>Pin: </a:t>
            </a:r>
            <a:r>
              <a:rPr lang="en-US" dirty="0" smtClean="0"/>
              <a:t>Locked reference to the entire term set/sub-tree. </a:t>
            </a:r>
            <a:endParaRPr lang="en-US" b="1" dirty="0" smtClean="0"/>
          </a:p>
          <a:p>
            <a:pPr marL="819260" lvl="2" indent="-582873"/>
            <a:endParaRPr lang="en-US" b="1" dirty="0" smtClean="0"/>
          </a:p>
          <a:p>
            <a:pPr marL="582873" lvl="1" indent="-582873"/>
            <a:r>
              <a:rPr lang="en-US" sz="4080" b="1" dirty="0"/>
              <a:t>Cross-Site Publishing: </a:t>
            </a:r>
            <a:r>
              <a:rPr lang="en-US" sz="4080" dirty="0"/>
              <a:t>Automates A LOT of the configuration process. </a:t>
            </a:r>
          </a:p>
          <a:p>
            <a:pPr marL="582873" indent="-582873"/>
            <a:endParaRPr lang="en-US" sz="2448" b="1" dirty="0">
              <a:latin typeface="+mn-lt"/>
            </a:endParaRPr>
          </a:p>
          <a:p>
            <a:pPr marL="582873" indent="-582873"/>
            <a:r>
              <a:rPr lang="en-US" b="1" dirty="0" smtClean="0">
                <a:latin typeface="+mn-lt"/>
              </a:rPr>
              <a:t>Category Pages: </a:t>
            </a:r>
            <a:r>
              <a:rPr lang="en-US" dirty="0" smtClean="0">
                <a:latin typeface="+mn-lt"/>
              </a:rPr>
              <a:t>You can choose which terms share ‘target’ pages vs. use unique ones.</a:t>
            </a:r>
          </a:p>
        </p:txBody>
      </p:sp>
      <p:sp>
        <p:nvSpPr>
          <p:cNvPr id="3" name="Title 2"/>
          <p:cNvSpPr>
            <a:spLocks noGrp="1"/>
          </p:cNvSpPr>
          <p:nvPr>
            <p:ph type="title"/>
          </p:nvPr>
        </p:nvSpPr>
        <p:spPr/>
        <p:txBody>
          <a:bodyPr/>
          <a:lstStyle/>
          <a:p>
            <a:r>
              <a:rPr lang="en-US" dirty="0"/>
              <a:t>Friendly URLs / Managed </a:t>
            </a:r>
            <a:r>
              <a:rPr lang="en-US" dirty="0" smtClean="0"/>
              <a:t>Navigation:</a:t>
            </a:r>
            <a:r>
              <a:rPr lang="en-US" b="1" dirty="0"/>
              <a:t> </a:t>
            </a:r>
            <a:r>
              <a:rPr lang="en-US" dirty="0"/>
              <a:t>Configuration Choices</a:t>
            </a:r>
          </a:p>
        </p:txBody>
      </p:sp>
    </p:spTree>
    <p:extLst>
      <p:ext uri="{BB962C8B-B14F-4D97-AF65-F5344CB8AC3E}">
        <p14:creationId xmlns:p14="http://schemas.microsoft.com/office/powerpoint/2010/main" val="1229034813"/>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274637" y="295291"/>
            <a:ext cx="11370961" cy="1525571"/>
          </a:xfrm>
        </p:spPr>
        <p:txBody>
          <a:bodyPr/>
          <a:lstStyle/>
          <a:p>
            <a:r>
              <a:rPr lang="en-US" dirty="0" smtClean="0"/>
              <a:t>Friendly URLs / Managed Navigation - Topology/Scale considerations</a:t>
            </a:r>
            <a:endParaRPr lang="en-US" dirty="0"/>
          </a:p>
        </p:txBody>
      </p:sp>
      <p:sp>
        <p:nvSpPr>
          <p:cNvPr id="2" name="Text Placeholder 1"/>
          <p:cNvSpPr>
            <a:spLocks noGrp="1"/>
          </p:cNvSpPr>
          <p:nvPr>
            <p:ph type="body" sz="quarter" idx="10"/>
          </p:nvPr>
        </p:nvSpPr>
        <p:spPr>
          <a:xfrm>
            <a:off x="531948" y="1476621"/>
            <a:ext cx="11370961" cy="4395049"/>
          </a:xfrm>
        </p:spPr>
        <p:txBody>
          <a:bodyPr/>
          <a:lstStyle/>
          <a:p>
            <a:pPr marL="582873" indent="-582873">
              <a:buFont typeface="Arial" pitchFamily="34" charset="0"/>
              <a:buChar char="•"/>
            </a:pPr>
            <a:endParaRPr lang="en-US" dirty="0" smtClean="0"/>
          </a:p>
          <a:p>
            <a:pPr marL="582873" indent="-582873">
              <a:buFont typeface="Arial" pitchFamily="34" charset="0"/>
              <a:buChar char="•"/>
            </a:pPr>
            <a:r>
              <a:rPr lang="en-US" dirty="0" smtClean="0"/>
              <a:t>Managed Navigation Term Sets &lt;1000 terms.</a:t>
            </a:r>
          </a:p>
          <a:p>
            <a:pPr marL="819260" lvl="2" indent="-582873">
              <a:buFont typeface="Arial" pitchFamily="34" charset="0"/>
              <a:buChar char="•"/>
            </a:pPr>
            <a:r>
              <a:rPr lang="en-US" dirty="0" smtClean="0"/>
              <a:t>“A term for every category”, not “a term for every page”. </a:t>
            </a:r>
          </a:p>
          <a:p>
            <a:pPr marL="819260" lvl="2" indent="-582873">
              <a:buFont typeface="Arial" pitchFamily="34" charset="0"/>
              <a:buChar char="•"/>
            </a:pPr>
            <a:r>
              <a:rPr lang="en-US" dirty="0" smtClean="0"/>
              <a:t>This does NOT include “catalog (item) URLs” assigned through cross-site publishing. </a:t>
            </a:r>
          </a:p>
          <a:p>
            <a:pPr marL="819260" lvl="2" indent="-582873">
              <a:buFont typeface="Arial" pitchFamily="34" charset="0"/>
              <a:buChar char="•"/>
            </a:pPr>
            <a:endParaRPr lang="en-US" dirty="0" smtClean="0"/>
          </a:p>
          <a:p>
            <a:pPr marL="582873" lvl="0" indent="-582873">
              <a:buFont typeface="Arial" pitchFamily="34" charset="0"/>
              <a:buChar char="•"/>
            </a:pPr>
            <a:r>
              <a:rPr lang="en-US" dirty="0" smtClean="0">
                <a:gradFill>
                  <a:gsLst>
                    <a:gs pos="1250">
                      <a:srgbClr val="012654"/>
                    </a:gs>
                    <a:gs pos="99000">
                      <a:srgbClr val="012654"/>
                    </a:gs>
                  </a:gsLst>
                  <a:lin ang="5400000" scaled="0"/>
                </a:gradFill>
              </a:rPr>
              <a:t>Performance of sites with many pages/terms :</a:t>
            </a:r>
            <a:endParaRPr lang="en-US" dirty="0" smtClean="0"/>
          </a:p>
          <a:p>
            <a:pPr marL="819260" lvl="2" indent="-582873">
              <a:buFont typeface="Arial" pitchFamily="34" charset="0"/>
              <a:buChar char="•"/>
            </a:pPr>
            <a:r>
              <a:rPr lang="en-US" dirty="0" smtClean="0"/>
              <a:t>In our tests with 1000 terms &amp; 5 million pages/items:</a:t>
            </a:r>
          </a:p>
          <a:p>
            <a:pPr marL="1276460" lvl="4" indent="-582873">
              <a:buFont typeface="Arial" pitchFamily="34" charset="0"/>
              <a:buChar char="•"/>
            </a:pPr>
            <a:r>
              <a:rPr lang="en-US" dirty="0" smtClean="0"/>
              <a:t>Page views/second: ~100</a:t>
            </a:r>
          </a:p>
          <a:p>
            <a:pPr marL="1276460" lvl="4" indent="-582873">
              <a:buFont typeface="Arial" pitchFamily="34" charset="0"/>
              <a:buChar char="•"/>
            </a:pPr>
            <a:r>
              <a:rPr lang="en-US" dirty="0" smtClean="0"/>
              <a:t>Latency:  &lt; 500 milliseconds</a:t>
            </a:r>
          </a:p>
          <a:p>
            <a:pPr marL="236387" lvl="2"/>
            <a:endParaRPr lang="en-US" dirty="0" smtClean="0"/>
          </a:p>
        </p:txBody>
      </p:sp>
    </p:spTree>
    <p:extLst>
      <p:ext uri="{BB962C8B-B14F-4D97-AF65-F5344CB8AC3E}">
        <p14:creationId xmlns:p14="http://schemas.microsoft.com/office/powerpoint/2010/main" val="2983675966"/>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Search Queries</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0757" y="1212849"/>
            <a:ext cx="5737327" cy="5559552"/>
          </a:xfrm>
          <a:prstGeom prst="rect">
            <a:avLst/>
          </a:prstGeom>
        </p:spPr>
      </p:pic>
      <p:sp>
        <p:nvSpPr>
          <p:cNvPr id="8" name="Rectangle 7"/>
          <p:cNvSpPr/>
          <p:nvPr/>
        </p:nvSpPr>
        <p:spPr bwMode="auto">
          <a:xfrm>
            <a:off x="4922837" y="2734556"/>
            <a:ext cx="3824061" cy="31249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3475037" y="2734555"/>
            <a:ext cx="1106614" cy="4037846"/>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7581231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smtClean="0"/>
              <a:t>Content Search Queries: Conceptual Overview</a:t>
            </a:r>
            <a:endParaRPr lang="en-US" sz="4800" dirty="0"/>
          </a:p>
        </p:txBody>
      </p:sp>
      <p:sp>
        <p:nvSpPr>
          <p:cNvPr id="2" name="Text Placeholder 1"/>
          <p:cNvSpPr>
            <a:spLocks noGrp="1"/>
          </p:cNvSpPr>
          <p:nvPr>
            <p:ph type="body" sz="quarter" idx="10"/>
          </p:nvPr>
        </p:nvSpPr>
        <p:spPr>
          <a:xfrm>
            <a:off x="149692" y="1751575"/>
            <a:ext cx="4953427" cy="5130753"/>
          </a:xfrm>
        </p:spPr>
        <p:txBody>
          <a:bodyPr>
            <a:normAutofit fontScale="70000" lnSpcReduction="20000"/>
          </a:bodyPr>
          <a:lstStyle/>
          <a:p>
            <a:pPr marL="524586" indent="-524586">
              <a:buFont typeface="+mj-lt"/>
              <a:buAutoNum type="arabicPeriod"/>
            </a:pPr>
            <a:r>
              <a:rPr lang="en-US" sz="3264" dirty="0"/>
              <a:t>Search crawl ingests items from content site collection &amp; term store.</a:t>
            </a:r>
          </a:p>
          <a:p>
            <a:pPr marL="757735" lvl="1" indent="-524586"/>
            <a:r>
              <a:rPr lang="en-US" sz="2346" dirty="0"/>
              <a:t>Index contains “metadata” (e.g. HTML data), not binary data (like assets). </a:t>
            </a:r>
          </a:p>
          <a:p>
            <a:pPr marL="524586" indent="-524586">
              <a:buFont typeface="+mj-lt"/>
              <a:buAutoNum type="arabicPeriod"/>
            </a:pPr>
            <a:r>
              <a:rPr lang="en-US" sz="3264" dirty="0"/>
              <a:t>Queries issued from rendering site collection to search index</a:t>
            </a:r>
            <a:r>
              <a:rPr lang="en-US" sz="3264" dirty="0" smtClean="0"/>
              <a:t>.</a:t>
            </a:r>
          </a:p>
          <a:p>
            <a:pPr marL="768414" lvl="1" indent="-524586"/>
            <a:r>
              <a:rPr lang="en-US" sz="2064" dirty="0" smtClean="0"/>
              <a:t>Unless already cached in “Anonymous Search Results Cache”</a:t>
            </a:r>
            <a:endParaRPr lang="en-US" sz="2064" dirty="0"/>
          </a:p>
          <a:p>
            <a:pPr marL="524586" indent="-524586">
              <a:buFont typeface="+mj-lt"/>
              <a:buAutoNum type="arabicPeriod"/>
            </a:pPr>
            <a:r>
              <a:rPr lang="en-US" sz="3264" dirty="0"/>
              <a:t>Result sets are processed through “query rules”. </a:t>
            </a:r>
          </a:p>
          <a:p>
            <a:pPr marL="524586" indent="-524586">
              <a:buFont typeface="+mj-lt"/>
              <a:buAutoNum type="arabicPeriod"/>
            </a:pPr>
            <a:r>
              <a:rPr lang="en-US" sz="3264" dirty="0"/>
              <a:t>Results rendered in Content Search web part (or other).</a:t>
            </a:r>
          </a:p>
          <a:p>
            <a:pPr marL="757735" lvl="1" indent="-524586"/>
            <a:r>
              <a:rPr lang="en-US" sz="2346" dirty="0" smtClean="0"/>
              <a:t>Cached in </a:t>
            </a:r>
            <a:r>
              <a:rPr lang="en-US" sz="2346" dirty="0"/>
              <a:t>“Anonymous Search Results Cache”</a:t>
            </a:r>
            <a:endParaRPr lang="en-US" sz="2346" dirty="0" smtClean="0"/>
          </a:p>
          <a:p>
            <a:pPr marL="524586" indent="-524586">
              <a:buFont typeface="+mj-lt"/>
              <a:buAutoNum type="arabicPeriod"/>
            </a:pPr>
            <a:r>
              <a:rPr lang="en-US" sz="3264" dirty="0" smtClean="0"/>
              <a:t>Clickstream from rendering site collection drives analytics &amp; recommendations, used in future queries.</a:t>
            </a:r>
          </a:p>
          <a:p>
            <a:pPr marL="757735" lvl="1" indent="-524586">
              <a:buFont typeface="+mj-lt"/>
              <a:buAutoNum type="arabicPeriod"/>
            </a:pPr>
            <a:endParaRPr lang="en-US" sz="1632" dirty="0"/>
          </a:p>
          <a:p>
            <a:pPr marL="582873" indent="-582873">
              <a:buFont typeface="+mj-lt"/>
              <a:buAutoNum type="arabicPeriod"/>
            </a:pPr>
            <a:endParaRPr lang="en-US" sz="3264" dirty="0"/>
          </a:p>
          <a:p>
            <a:pPr marL="582873" indent="-582873">
              <a:buFont typeface="+mj-lt"/>
              <a:buAutoNum type="arabicPeriod"/>
            </a:pPr>
            <a:endParaRPr lang="en-US" sz="1632" dirty="0">
              <a:sym typeface="Wingdings" panose="05000000000000000000" pitchFamily="2" charset="2"/>
            </a:endParaRPr>
          </a:p>
        </p:txBody>
      </p:sp>
      <p:grpSp>
        <p:nvGrpSpPr>
          <p:cNvPr id="26" name="Group 25"/>
          <p:cNvGrpSpPr/>
          <p:nvPr/>
        </p:nvGrpSpPr>
        <p:grpSpPr>
          <a:xfrm>
            <a:off x="5461174" y="1961355"/>
            <a:ext cx="7008001" cy="4797635"/>
            <a:chOff x="5352125" y="1923071"/>
            <a:chExt cx="6871213" cy="4703991"/>
          </a:xfrm>
        </p:grpSpPr>
        <p:grpSp>
          <p:nvGrpSpPr>
            <p:cNvPr id="27" name="Group 26"/>
            <p:cNvGrpSpPr/>
            <p:nvPr/>
          </p:nvGrpSpPr>
          <p:grpSpPr>
            <a:xfrm>
              <a:off x="5352125" y="1923071"/>
              <a:ext cx="6871213" cy="4703991"/>
              <a:chOff x="5352125" y="1923071"/>
              <a:chExt cx="6871213" cy="4703991"/>
            </a:xfrm>
          </p:grpSpPr>
          <p:sp>
            <p:nvSpPr>
              <p:cNvPr id="29" name="Flowchart: Magnetic Disk 28"/>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30" name="Flowchart: Magnetic Disk 29"/>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31" name="Flowchart: Magnetic Disk 30"/>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32" name="Flowchart: Magnetic Disk 31"/>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33" name="Left Arrow 32"/>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34" name="Left Arrow 33"/>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35" name="Curved Connector 34"/>
              <p:cNvCxnSpPr>
                <a:stCxn id="32" idx="3"/>
                <a:endCxn id="31"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6" name="TextBox 35"/>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37" name="Curved Connector 36"/>
              <p:cNvCxnSpPr>
                <a:stCxn id="32" idx="1"/>
                <a:endCxn id="30"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8" name="TextBox 37"/>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39" name="Rectangle 38"/>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40" name="Rectangle 39"/>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41" name="Left Arrow 40"/>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42" name="Curved Connector 41"/>
              <p:cNvCxnSpPr>
                <a:stCxn id="47" idx="3"/>
                <a:endCxn id="44"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3" name="TextBox 42"/>
              <p:cNvSpPr txBox="1"/>
              <p:nvPr/>
            </p:nvSpPr>
            <p:spPr>
              <a:xfrm>
                <a:off x="9863434" y="5936711"/>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44" name="Rectangle 43"/>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45" name="Curved Connector 44"/>
              <p:cNvCxnSpPr>
                <a:stCxn id="47" idx="1"/>
                <a:endCxn id="30"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6" name="TextBox 45"/>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47" name="Flowchart: Magnetic Disk 46"/>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Rendering Site Collection</a:t>
                </a:r>
              </a:p>
            </p:txBody>
          </p:sp>
        </p:grpSp>
        <p:sp>
          <p:nvSpPr>
            <p:cNvPr id="28" name="Rectangle 27"/>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sp>
        <p:nvSpPr>
          <p:cNvPr id="25" name="Oval 24"/>
          <p:cNvSpPr/>
          <p:nvPr/>
        </p:nvSpPr>
        <p:spPr bwMode="auto">
          <a:xfrm>
            <a:off x="8185282" y="3984454"/>
            <a:ext cx="1035515" cy="1009655"/>
          </a:xfrm>
          <a:prstGeom prst="ellipse">
            <a:avLst/>
          </a:prstGeom>
          <a:solidFill>
            <a:srgbClr val="FFFF00">
              <a:alpha val="50196"/>
            </a:srgbClr>
          </a:solidFill>
          <a:ln>
            <a:solidFill>
              <a:srgbClr val="FFFF00"/>
            </a:solid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60350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26"/>
                                        </p:tgtEl>
                                        <p:attrNameLst>
                                          <p:attrName>style.opacity</p:attrName>
                                        </p:attrNameLst>
                                      </p:cBhvr>
                                      <p:to>
                                        <p:strVal val="0.75"/>
                                      </p:to>
                                    </p:set>
                                    <p:animEffect filter="image" prLst="opacity: 0.75">
                                      <p:cBhvr rctx="IE">
                                        <p:cTn id="7" dur="indefinite"/>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31" presetClass="entr" presetSubtype="0" fill="hold" grpId="0" nodeType="clickEffect">
                                  <p:stCondLst>
                                    <p:cond delay="0"/>
                                  </p:stCondLst>
                                  <p:childTnLst>
                                    <p:set>
                                      <p:cBhvr>
                                        <p:cTn id="17" dur="1" fill="hold">
                                          <p:stCondLst>
                                            <p:cond delay="0"/>
                                          </p:stCondLst>
                                        </p:cTn>
                                        <p:tgtEl>
                                          <p:spTgt spid="25"/>
                                        </p:tgtEl>
                                        <p:attrNameLst>
                                          <p:attrName>style.visibility</p:attrName>
                                        </p:attrNameLst>
                                      </p:cBhvr>
                                      <p:to>
                                        <p:strVal val="visible"/>
                                      </p:to>
                                    </p:set>
                                    <p:anim calcmode="lin" valueType="num">
                                      <p:cBhvr>
                                        <p:cTn id="18" dur="1000" fill="hold"/>
                                        <p:tgtEl>
                                          <p:spTgt spid="25"/>
                                        </p:tgtEl>
                                        <p:attrNameLst>
                                          <p:attrName>ppt_w</p:attrName>
                                        </p:attrNameLst>
                                      </p:cBhvr>
                                      <p:tavLst>
                                        <p:tav tm="0">
                                          <p:val>
                                            <p:fltVal val="0"/>
                                          </p:val>
                                        </p:tav>
                                        <p:tav tm="100000">
                                          <p:val>
                                            <p:strVal val="#ppt_w"/>
                                          </p:val>
                                        </p:tav>
                                      </p:tavLst>
                                    </p:anim>
                                    <p:anim calcmode="lin" valueType="num">
                                      <p:cBhvr>
                                        <p:cTn id="19" dur="1000" fill="hold"/>
                                        <p:tgtEl>
                                          <p:spTgt spid="25"/>
                                        </p:tgtEl>
                                        <p:attrNameLst>
                                          <p:attrName>ppt_h</p:attrName>
                                        </p:attrNameLst>
                                      </p:cBhvr>
                                      <p:tavLst>
                                        <p:tav tm="0">
                                          <p:val>
                                            <p:fltVal val="0"/>
                                          </p:val>
                                        </p:tav>
                                        <p:tav tm="100000">
                                          <p:val>
                                            <p:strVal val="#ppt_h"/>
                                          </p:val>
                                        </p:tav>
                                      </p:tavLst>
                                    </p:anim>
                                    <p:anim calcmode="lin" valueType="num">
                                      <p:cBhvr>
                                        <p:cTn id="20" dur="1000" fill="hold"/>
                                        <p:tgtEl>
                                          <p:spTgt spid="25"/>
                                        </p:tgtEl>
                                        <p:attrNameLst>
                                          <p:attrName>style.rotation</p:attrName>
                                        </p:attrNameLst>
                                      </p:cBhvr>
                                      <p:tavLst>
                                        <p:tav tm="0">
                                          <p:val>
                                            <p:fltVal val="90"/>
                                          </p:val>
                                        </p:tav>
                                        <p:tav tm="100000">
                                          <p:val>
                                            <p:fltVal val="0"/>
                                          </p:val>
                                        </p:tav>
                                      </p:tavLst>
                                    </p:anim>
                                    <p:animEffect transition="in" filter="fade">
                                      <p:cBhvr>
                                        <p:cTn id="21" dur="1000"/>
                                        <p:tgtEl>
                                          <p:spTgt spid="25"/>
                                        </p:tgtEl>
                                      </p:cBhvr>
                                    </p:animEffect>
                                  </p:childTnLst>
                                </p:cTn>
                              </p:par>
                            </p:childTnLst>
                          </p:cTn>
                        </p:par>
                        <p:par>
                          <p:cTn id="22" fill="hold">
                            <p:stCondLst>
                              <p:cond delay="1000"/>
                            </p:stCondLst>
                            <p:childTnLst>
                              <p:par>
                                <p:cTn id="23" presetID="42" presetClass="path" presetSubtype="0" accel="50000" decel="50000" fill="hold" grpId="1" nodeType="afterEffect">
                                  <p:stCondLst>
                                    <p:cond delay="0"/>
                                  </p:stCondLst>
                                  <p:childTnLst>
                                    <p:animMotion origin="layout" path="M -1.6124E-6 3.33333E-6 L -0.20279 -0.15116 " pathEditMode="relative" rAng="0" ptsTypes="AA">
                                      <p:cBhvr>
                                        <p:cTn id="24" dur="2000" fill="hold"/>
                                        <p:tgtEl>
                                          <p:spTgt spid="25"/>
                                        </p:tgtEl>
                                        <p:attrNameLst>
                                          <p:attrName>ppt_x</p:attrName>
                                          <p:attrName>ppt_y</p:attrName>
                                        </p:attrNameLst>
                                      </p:cBhvr>
                                      <p:rCtr x="-10146" y="-7569"/>
                                    </p:animMotion>
                                  </p:childTnLst>
                                </p:cTn>
                              </p:par>
                            </p:childTnLst>
                          </p:cTn>
                        </p:par>
                        <p:par>
                          <p:cTn id="25" fill="hold">
                            <p:stCondLst>
                              <p:cond delay="3000"/>
                            </p:stCondLst>
                            <p:childTnLst>
                              <p:par>
                                <p:cTn id="26" presetID="42" presetClass="path" presetSubtype="0" accel="50000" decel="50000" fill="hold" grpId="2" nodeType="afterEffect">
                                  <p:stCondLst>
                                    <p:cond delay="0"/>
                                  </p:stCondLst>
                                  <p:childTnLst>
                                    <p:animMotion origin="layout" path="M -0.20279 -0.15116 L 0.00026 -0.27246 " pathEditMode="relative" rAng="0" ptsTypes="AA">
                                      <p:cBhvr>
                                        <p:cTn id="27" dur="2000" fill="hold"/>
                                        <p:tgtEl>
                                          <p:spTgt spid="25"/>
                                        </p:tgtEl>
                                        <p:attrNameLst>
                                          <p:attrName>ppt_x</p:attrName>
                                          <p:attrName>ppt_y</p:attrName>
                                        </p:attrNameLst>
                                      </p:cBhvr>
                                      <p:rCtr x="10146" y="-6065"/>
                                    </p:animMotion>
                                  </p:childTnLst>
                                </p:cTn>
                              </p:par>
                            </p:childTnLst>
                          </p:cTn>
                        </p:par>
                        <p:par>
                          <p:cTn id="28" fill="hold">
                            <p:stCondLst>
                              <p:cond delay="5000"/>
                            </p:stCondLst>
                            <p:childTnLst>
                              <p:par>
                                <p:cTn id="29" presetID="42" presetClass="path" presetSubtype="0" accel="50000" decel="50000" fill="hold" grpId="3" nodeType="afterEffect">
                                  <p:stCondLst>
                                    <p:cond delay="0"/>
                                  </p:stCondLst>
                                  <p:childTnLst>
                                    <p:animMotion origin="layout" path="M 0.00026 -0.27246 L 5.67856E-7 -2.96296E-6 " pathEditMode="relative" rAng="0" ptsTypes="AA">
                                      <p:cBhvr>
                                        <p:cTn id="30" dur="2000" fill="hold"/>
                                        <p:tgtEl>
                                          <p:spTgt spid="25"/>
                                        </p:tgtEl>
                                        <p:attrNameLst>
                                          <p:attrName>ppt_x</p:attrName>
                                          <p:attrName>ppt_y</p:attrName>
                                        </p:attrNameLst>
                                      </p:cBhvr>
                                      <p:rCtr x="-78" y="14051"/>
                                    </p:animMotion>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42" presetClass="path" presetSubtype="0" accel="50000" decel="50000" fill="hold" grpId="4" nodeType="clickEffect">
                                  <p:stCondLst>
                                    <p:cond delay="0"/>
                                  </p:stCondLst>
                                  <p:childTnLst>
                                    <p:animMotion origin="layout" path="M 0.24082 -0.01898 L 4.68612E-6 3.7037E-6 " pathEditMode="relative" rAng="0" ptsTypes="AA">
                                      <p:cBhvr>
                                        <p:cTn id="42" dur="2000" fill="hold"/>
                                        <p:tgtEl>
                                          <p:spTgt spid="25"/>
                                        </p:tgtEl>
                                        <p:attrNameLst>
                                          <p:attrName>ppt_x</p:attrName>
                                          <p:attrName>ppt_y</p:attrName>
                                        </p:attrNameLst>
                                      </p:cBhvr>
                                      <p:rCtr x="-12217" y="856"/>
                                    </p:animMotion>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42" presetClass="path" presetSubtype="0" accel="50000" decel="50000" fill="hold" grpId="5" nodeType="clickEffect">
                                  <p:stCondLst>
                                    <p:cond delay="0"/>
                                  </p:stCondLst>
                                  <p:childTnLst>
                                    <p:animMotion origin="layout" path="M -1.6124E-6 3.33333E-6 L 0.08974 -0.00926 " pathEditMode="relative" rAng="0" ptsTypes="AA">
                                      <p:cBhvr>
                                        <p:cTn id="50" dur="2000" fill="hold"/>
                                        <p:tgtEl>
                                          <p:spTgt spid="25"/>
                                        </p:tgtEl>
                                        <p:attrNameLst>
                                          <p:attrName>ppt_x</p:attrName>
                                          <p:attrName>ppt_y</p:attrName>
                                        </p:attrNameLst>
                                      </p:cBhvr>
                                      <p:rCtr x="4480" y="-463"/>
                                    </p:animMotion>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42" presetClass="path" presetSubtype="0" accel="50000" decel="50000" fill="hold" grpId="6" nodeType="clickEffect">
                                  <p:stCondLst>
                                    <p:cond delay="0"/>
                                  </p:stCondLst>
                                  <p:childTnLst>
                                    <p:animMotion origin="layout" path="M 0.08974 -0.00926 L 0.24082 -0.01898 " pathEditMode="relative" rAng="0" ptsTypes="AA">
                                      <p:cBhvr>
                                        <p:cTn id="62" dur="2000" fill="hold"/>
                                        <p:tgtEl>
                                          <p:spTgt spid="25"/>
                                        </p:tgtEl>
                                        <p:attrNameLst>
                                          <p:attrName>ppt_x</p:attrName>
                                          <p:attrName>ppt_y</p:attrName>
                                        </p:attrNameLst>
                                      </p:cBhvr>
                                      <p:rCtr x="6512" y="-648"/>
                                    </p:animMotion>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42" presetClass="path" presetSubtype="0" accel="50000" decel="50000" fill="hold" grpId="7" nodeType="clickEffect">
                                  <p:stCondLst>
                                    <p:cond delay="0"/>
                                  </p:stCondLst>
                                  <p:childTnLst>
                                    <p:animMotion origin="layout" path="M 0.24082 -0.01898 L 0.08974 -0.00926 " pathEditMode="relative" rAng="0" ptsTypes="AA">
                                      <p:cBhvr>
                                        <p:cTn id="70" dur="2000" fill="hold"/>
                                        <p:tgtEl>
                                          <p:spTgt spid="25"/>
                                        </p:tgtEl>
                                        <p:attrNameLst>
                                          <p:attrName>ppt_x</p:attrName>
                                          <p:attrName>ppt_y</p:attrName>
                                        </p:attrNameLst>
                                      </p:cBhvr>
                                      <p:rCtr x="-6525" y="62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P spid="25" grpId="4" animBg="1"/>
      <p:bldP spid="25" grpId="5" animBg="1"/>
      <p:bldP spid="25" grpId="6" animBg="1"/>
      <p:bldP spid="25" grpId="7"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531948" y="1873068"/>
            <a:ext cx="11370961" cy="4976994"/>
          </a:xfrm>
        </p:spPr>
        <p:txBody>
          <a:bodyPr>
            <a:normAutofit fontScale="92500" lnSpcReduction="20000"/>
          </a:bodyPr>
          <a:lstStyle/>
          <a:p>
            <a:r>
              <a:rPr lang="en-US" b="1" dirty="0" smtClean="0"/>
              <a:t>Content Freshness:</a:t>
            </a:r>
          </a:p>
          <a:p>
            <a:pPr lvl="1"/>
            <a:r>
              <a:rPr lang="en-US" dirty="0" smtClean="0"/>
              <a:t>Continuous crawl can get you down to &lt;2 minute average latency. </a:t>
            </a:r>
            <a:br>
              <a:rPr lang="en-US" dirty="0" smtClean="0"/>
            </a:br>
            <a:endParaRPr lang="en-US" dirty="0" smtClean="0"/>
          </a:p>
          <a:p>
            <a:r>
              <a:rPr lang="en-US" b="1" dirty="0" smtClean="0"/>
              <a:t># of catalogs: </a:t>
            </a:r>
          </a:p>
          <a:p>
            <a:pPr lvl="1"/>
            <a:r>
              <a:rPr lang="en-US" dirty="0" smtClean="0"/>
              <a:t>Each catalog has ‘pre-configured’ choices to facilitate reuse. </a:t>
            </a:r>
          </a:p>
          <a:p>
            <a:pPr lvl="1"/>
            <a:r>
              <a:rPr lang="en-US" dirty="0" smtClean="0"/>
              <a:t>All items in a catalog share that schema &amp; pre-configuration. </a:t>
            </a:r>
            <a:br>
              <a:rPr lang="en-US" dirty="0" smtClean="0"/>
            </a:br>
            <a:endParaRPr lang="en-US" dirty="0" smtClean="0"/>
          </a:p>
          <a:p>
            <a:r>
              <a:rPr lang="en-US" b="1" dirty="0" smtClean="0"/>
              <a:t>Refiners:</a:t>
            </a:r>
            <a:endParaRPr lang="en-US" dirty="0" smtClean="0"/>
          </a:p>
          <a:p>
            <a:pPr lvl="1"/>
            <a:r>
              <a:rPr lang="en-US" dirty="0" smtClean="0"/>
              <a:t>Specified per page OR auto-controlled via “faceted navigation” settings on Catalog. </a:t>
            </a:r>
          </a:p>
          <a:p>
            <a:pPr lvl="2"/>
            <a:endParaRPr lang="en-US" dirty="0"/>
          </a:p>
          <a:p>
            <a:r>
              <a:rPr lang="en-US" b="1" dirty="0"/>
              <a:t>“Anonymous Search Results Cache” </a:t>
            </a:r>
            <a:endParaRPr lang="en-US" b="1" dirty="0" smtClean="0"/>
          </a:p>
          <a:p>
            <a:pPr lvl="1"/>
            <a:r>
              <a:rPr lang="en-US" dirty="0"/>
              <a:t>Time-to-live for cached </a:t>
            </a:r>
            <a:r>
              <a:rPr lang="en-US" dirty="0" smtClean="0"/>
              <a:t>results</a:t>
            </a:r>
          </a:p>
          <a:p>
            <a:pPr lvl="1"/>
            <a:r>
              <a:rPr lang="en-US" dirty="0" smtClean="0"/>
              <a:t>What web parts should use cache</a:t>
            </a:r>
          </a:p>
          <a:p>
            <a:endParaRPr lang="en-US" b="1" dirty="0" smtClean="0"/>
          </a:p>
        </p:txBody>
      </p:sp>
      <p:sp>
        <p:nvSpPr>
          <p:cNvPr id="5" name="Title 2"/>
          <p:cNvSpPr txBox="1">
            <a:spLocks/>
          </p:cNvSpPr>
          <p:nvPr/>
        </p:nvSpPr>
        <p:spPr>
          <a:xfrm>
            <a:off x="274639" y="295274"/>
            <a:ext cx="12161836" cy="917575"/>
          </a:xfrm>
          <a:prstGeom prst="rect">
            <a:avLst/>
          </a:prstGeom>
        </p:spPr>
        <p:txBody>
          <a:bodyPr vert="horz" wrap="square" lIns="146304" tIns="91440" rIns="146304" bIns="91440" rtlCol="0" anchor="t">
            <a:noAutofit/>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4400" dirty="0" smtClean="0"/>
              <a:t>Content Search Queries : </a:t>
            </a:r>
            <a:br>
              <a:rPr lang="en-US" sz="4400" dirty="0" smtClean="0"/>
            </a:br>
            <a:r>
              <a:rPr lang="en-US" sz="4400" dirty="0" smtClean="0"/>
              <a:t>Configuration Considerations</a:t>
            </a:r>
            <a:endParaRPr lang="en-US" sz="4400" dirty="0"/>
          </a:p>
        </p:txBody>
      </p:sp>
    </p:spTree>
    <p:extLst>
      <p:ext uri="{BB962C8B-B14F-4D97-AF65-F5344CB8AC3E}">
        <p14:creationId xmlns:p14="http://schemas.microsoft.com/office/powerpoint/2010/main" val="355013197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3207" y="2268656"/>
            <a:ext cx="11887200" cy="4124206"/>
          </a:xfrm>
        </p:spPr>
        <p:txBody>
          <a:bodyPr/>
          <a:lstStyle/>
          <a:p>
            <a:pPr marL="0" indent="0">
              <a:buNone/>
            </a:pPr>
            <a:r>
              <a:rPr lang="en-US" b="1" dirty="0" smtClean="0"/>
              <a:t>Content Search Web Part:</a:t>
            </a:r>
          </a:p>
          <a:p>
            <a:r>
              <a:rPr lang="en-US" dirty="0" smtClean="0"/>
              <a:t># of web parts per page</a:t>
            </a:r>
          </a:p>
          <a:p>
            <a:pPr lvl="1"/>
            <a:r>
              <a:rPr lang="en-US" dirty="0" smtClean="0"/>
              <a:t>Queries are executed in batches of 5</a:t>
            </a:r>
          </a:p>
          <a:p>
            <a:pPr lvl="1"/>
            <a:r>
              <a:rPr lang="en-US" dirty="0" smtClean="0"/>
              <a:t>Different CSWPs can share a single search query</a:t>
            </a:r>
          </a:p>
          <a:p>
            <a:pPr lvl="1"/>
            <a:r>
              <a:rPr lang="en-US" dirty="0" smtClean="0"/>
              <a:t>CSWP’s can be set to run synchronously or asynchronously.</a:t>
            </a:r>
            <a:endParaRPr lang="en-US" dirty="0"/>
          </a:p>
          <a:p>
            <a:pPr lvl="1"/>
            <a:endParaRPr lang="en-US" dirty="0" smtClean="0"/>
          </a:p>
          <a:p>
            <a:r>
              <a:rPr lang="en-US" dirty="0" smtClean="0"/>
              <a:t># of refiners per page:</a:t>
            </a:r>
          </a:p>
          <a:p>
            <a:pPr lvl="1"/>
            <a:r>
              <a:rPr lang="en-US" dirty="0" smtClean="0"/>
              <a:t>Refiners have a non-trivial </a:t>
            </a:r>
            <a:r>
              <a:rPr lang="en-US" dirty="0"/>
              <a:t>performance </a:t>
            </a:r>
            <a:r>
              <a:rPr lang="en-US" dirty="0" smtClean="0"/>
              <a:t>impact on page performance.</a:t>
            </a:r>
            <a:endParaRPr lang="en-US" dirty="0"/>
          </a:p>
        </p:txBody>
      </p:sp>
      <p:sp>
        <p:nvSpPr>
          <p:cNvPr id="3" name="Title 2"/>
          <p:cNvSpPr>
            <a:spLocks noGrp="1"/>
          </p:cNvSpPr>
          <p:nvPr>
            <p:ph type="title"/>
          </p:nvPr>
        </p:nvSpPr>
        <p:spPr>
          <a:xfrm>
            <a:off x="274639" y="295274"/>
            <a:ext cx="12161836" cy="917575"/>
          </a:xfrm>
        </p:spPr>
        <p:txBody>
          <a:bodyPr/>
          <a:lstStyle/>
          <a:p>
            <a:r>
              <a:rPr lang="en-US" dirty="0"/>
              <a:t>Content Search Queries : </a:t>
            </a:r>
            <a:r>
              <a:rPr lang="en-US" dirty="0" smtClean="0"/>
              <a:t/>
            </a:r>
            <a:br>
              <a:rPr lang="en-US" dirty="0" smtClean="0"/>
            </a:br>
            <a:r>
              <a:rPr lang="en-US" dirty="0" smtClean="0"/>
              <a:t>Configuration </a:t>
            </a:r>
            <a:r>
              <a:rPr lang="en-US" dirty="0"/>
              <a:t>Considerations</a:t>
            </a:r>
          </a:p>
        </p:txBody>
      </p:sp>
    </p:spTree>
    <p:extLst>
      <p:ext uri="{BB962C8B-B14F-4D97-AF65-F5344CB8AC3E}">
        <p14:creationId xmlns:p14="http://schemas.microsoft.com/office/powerpoint/2010/main" val="1314471775"/>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Topology </a:t>
            </a:r>
            <a:r>
              <a:rPr lang="en-US" dirty="0"/>
              <a:t>/ Scale </a:t>
            </a:r>
            <a:r>
              <a:rPr lang="en-US" dirty="0" smtClean="0"/>
              <a:t>Considerations</a:t>
            </a:r>
            <a:br>
              <a:rPr lang="en-US" dirty="0" smtClean="0"/>
            </a:br>
            <a:r>
              <a:rPr lang="en-US" dirty="0"/>
              <a:t>Content Freshness / Crawl Speed:</a:t>
            </a:r>
            <a:br>
              <a:rPr lang="en-US" dirty="0"/>
            </a:br>
            <a:endParaRPr lang="en-US" dirty="0"/>
          </a:p>
        </p:txBody>
      </p:sp>
      <p:sp>
        <p:nvSpPr>
          <p:cNvPr id="2" name="Text Placeholder 1"/>
          <p:cNvSpPr>
            <a:spLocks noGrp="1"/>
          </p:cNvSpPr>
          <p:nvPr>
            <p:ph type="body" sz="quarter" idx="10"/>
          </p:nvPr>
        </p:nvSpPr>
        <p:spPr>
          <a:xfrm>
            <a:off x="274639" y="2125662"/>
            <a:ext cx="5486399" cy="3090077"/>
          </a:xfrm>
        </p:spPr>
        <p:txBody>
          <a:bodyPr/>
          <a:lstStyle/>
          <a:p>
            <a:r>
              <a:rPr lang="en-US" b="1" dirty="0" smtClean="0"/>
              <a:t>Rule:</a:t>
            </a:r>
            <a:r>
              <a:rPr lang="en-US" dirty="0" smtClean="0"/>
              <a:t> More crawler/CPC nodes == faster crawling</a:t>
            </a:r>
          </a:p>
          <a:p>
            <a:pPr marL="342900" lvl="1" indent="-342900">
              <a:buFont typeface="Arial" panose="020B0604020202020204" pitchFamily="34" charset="0"/>
              <a:buChar char="•"/>
            </a:pPr>
            <a:endParaRPr lang="en-US" dirty="0" smtClean="0"/>
          </a:p>
          <a:p>
            <a:pPr marL="342900" lvl="1" indent="-342900">
              <a:buFont typeface="Arial" panose="020B0604020202020204" pitchFamily="34" charset="0"/>
              <a:buChar char="•"/>
            </a:pPr>
            <a:r>
              <a:rPr lang="en-US" dirty="0" smtClean="0"/>
              <a:t>1 node can handle incremental updates for continuous crawl</a:t>
            </a:r>
          </a:p>
          <a:p>
            <a:pPr marL="342900" lvl="1" indent="-342900">
              <a:buFont typeface="Arial" panose="020B0604020202020204" pitchFamily="34" charset="0"/>
              <a:buChar char="•"/>
            </a:pPr>
            <a:r>
              <a:rPr lang="en-US" dirty="0" smtClean="0"/>
              <a:t>Key determinant of # of crawler of nodes is full crawl. </a:t>
            </a:r>
          </a:p>
          <a:p>
            <a:pPr lvl="2"/>
            <a:endParaRPr lang="en-US" dirty="0" smtClean="0"/>
          </a:p>
        </p:txBody>
      </p:sp>
      <p:graphicFrame>
        <p:nvGraphicFramePr>
          <p:cNvPr id="5" name="Chart 4"/>
          <p:cNvGraphicFramePr/>
          <p:nvPr>
            <p:extLst>
              <p:ext uri="{D42A27DB-BD31-4B8C-83A1-F6EECF244321}">
                <p14:modId xmlns:p14="http://schemas.microsoft.com/office/powerpoint/2010/main" val="3787374059"/>
              </p:ext>
            </p:extLst>
          </p:nvPr>
        </p:nvGraphicFramePr>
        <p:xfrm>
          <a:off x="6218238" y="2085779"/>
          <a:ext cx="5943600" cy="453568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394350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
                                            <p:txEl>
                                              <p:pRg st="3" end="3"/>
                                            </p:txEl>
                                          </p:spTgt>
                                        </p:tgtEl>
                                        <p:attrNameLst>
                                          <p:attrName>style.visibility</p:attrName>
                                        </p:attrNameLst>
                                      </p:cBhvr>
                                      <p:to>
                                        <p:strVal val="visible"/>
                                      </p:to>
                                    </p:set>
                                    <p:anim calcmode="lin" valueType="num">
                                      <p:cBhvr additive="base">
                                        <p:cTn id="19"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heel(1)">
                                      <p:cBhvr>
                                        <p:cTn id="25"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Topology / Scale </a:t>
            </a:r>
            <a:r>
              <a:rPr lang="en-US" dirty="0" smtClean="0"/>
              <a:t>Considerations:</a:t>
            </a:r>
            <a:br>
              <a:rPr lang="en-US" dirty="0" smtClean="0"/>
            </a:br>
            <a:r>
              <a:rPr lang="en-US" dirty="0" smtClean="0"/>
              <a:t>Query Performance / Page Publishing</a:t>
            </a:r>
            <a:endParaRPr lang="en-US" dirty="0"/>
          </a:p>
        </p:txBody>
      </p:sp>
      <p:sp>
        <p:nvSpPr>
          <p:cNvPr id="3" name="Text Placeholder 2"/>
          <p:cNvSpPr>
            <a:spLocks noGrp="1"/>
          </p:cNvSpPr>
          <p:nvPr>
            <p:ph type="body" sz="quarter" idx="10"/>
          </p:nvPr>
        </p:nvSpPr>
        <p:spPr>
          <a:xfrm>
            <a:off x="274639" y="2019494"/>
            <a:ext cx="11658598" cy="1674305"/>
          </a:xfrm>
        </p:spPr>
        <p:txBody>
          <a:bodyPr/>
          <a:lstStyle/>
          <a:p>
            <a:pPr algn="ctr"/>
            <a:r>
              <a:rPr lang="en-US" b="1" dirty="0"/>
              <a:t>Rule:</a:t>
            </a:r>
            <a:r>
              <a:rPr lang="en-US" dirty="0"/>
              <a:t> </a:t>
            </a:r>
            <a:r>
              <a:rPr lang="en-US" dirty="0" smtClean="0"/>
              <a:t>More index/WFE nodes = more pages/second</a:t>
            </a:r>
            <a:endParaRPr lang="en-US" dirty="0"/>
          </a:p>
          <a:p>
            <a:pPr marL="342900" lvl="1" indent="-342900">
              <a:buFont typeface="Arial" panose="020B0604020202020204" pitchFamily="34" charset="0"/>
              <a:buChar char="•"/>
            </a:pPr>
            <a:endParaRPr lang="en-US" dirty="0"/>
          </a:p>
          <a:p>
            <a:endParaRPr lang="en-US" dirty="0"/>
          </a:p>
        </p:txBody>
      </p:sp>
      <p:graphicFrame>
        <p:nvGraphicFramePr>
          <p:cNvPr id="5" name="Chart 4"/>
          <p:cNvGraphicFramePr/>
          <p:nvPr>
            <p:extLst>
              <p:ext uri="{D42A27DB-BD31-4B8C-83A1-F6EECF244321}">
                <p14:modId xmlns:p14="http://schemas.microsoft.com/office/powerpoint/2010/main" val="4165033263"/>
              </p:ext>
            </p:extLst>
          </p:nvPr>
        </p:nvGraphicFramePr>
        <p:xfrm>
          <a:off x="272274" y="2659062"/>
          <a:ext cx="11737163" cy="40386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5485942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heel(1)">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1948" y="233151"/>
            <a:ext cx="11370961" cy="762786"/>
          </a:xfrm>
        </p:spPr>
        <p:txBody>
          <a:bodyPr/>
          <a:lstStyle/>
          <a:p>
            <a:r>
              <a:rPr lang="en-US" dirty="0" smtClean="0"/>
              <a:t>Search Results -- Rendering</a:t>
            </a:r>
            <a:endParaRPr lang="en-US" dirty="0"/>
          </a:p>
        </p:txBody>
      </p:sp>
      <p:sp>
        <p:nvSpPr>
          <p:cNvPr id="3" name="Text Placeholder 2"/>
          <p:cNvSpPr>
            <a:spLocks noGrp="1"/>
          </p:cNvSpPr>
          <p:nvPr>
            <p:ph type="body" sz="quarter" idx="10"/>
          </p:nvPr>
        </p:nvSpPr>
        <p:spPr>
          <a:xfrm>
            <a:off x="274638" y="1212850"/>
            <a:ext cx="11887200" cy="2105192"/>
          </a:xfrm>
        </p:spPr>
        <p:txBody>
          <a:bodyPr/>
          <a:lstStyle/>
          <a:p>
            <a:r>
              <a:rPr lang="en-US" dirty="0" smtClean="0"/>
              <a:t>Content Search web part uses Client-side rendering via HTML &amp; JavaScript-based templates.</a:t>
            </a:r>
          </a:p>
          <a:p>
            <a:pPr lvl="1"/>
            <a:r>
              <a:rPr lang="en-US" dirty="0" smtClean="0"/>
              <a:t>Created/stored in “Rendering site collections”, via “Design Manager”. </a:t>
            </a:r>
          </a:p>
          <a:p>
            <a:pPr lvl="1"/>
            <a:endParaRPr lang="en-US" dirty="0"/>
          </a:p>
        </p:txBody>
      </p:sp>
    </p:spTree>
    <p:extLst>
      <p:ext uri="{BB962C8B-B14F-4D97-AF65-F5344CB8AC3E}">
        <p14:creationId xmlns:p14="http://schemas.microsoft.com/office/powerpoint/2010/main" val="194228688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Rendering Site Elements</a:t>
            </a:r>
            <a:endParaRPr lang="en-US" dirty="0"/>
          </a:p>
        </p:txBody>
      </p:sp>
      <p:sp>
        <p:nvSpPr>
          <p:cNvPr id="10" name="Text Placeholder 9"/>
          <p:cNvSpPr>
            <a:spLocks noGrp="1"/>
          </p:cNvSpPr>
          <p:nvPr>
            <p:ph type="body" sz="quarter" idx="10"/>
          </p:nvPr>
        </p:nvSpPr>
        <p:spPr>
          <a:xfrm>
            <a:off x="274639" y="1212849"/>
            <a:ext cx="5486399" cy="683264"/>
          </a:xfrm>
        </p:spPr>
        <p:txBody>
          <a:bodyPr/>
          <a:lstStyle/>
          <a:p>
            <a:endParaRPr lang="en-US"/>
          </a:p>
        </p:txBody>
      </p:sp>
      <p:sp>
        <p:nvSpPr>
          <p:cNvPr id="12" name="Text Placeholder 11"/>
          <p:cNvSpPr>
            <a:spLocks noGrp="1"/>
          </p:cNvSpPr>
          <p:nvPr>
            <p:ph type="body" sz="quarter" idx="11"/>
          </p:nvPr>
        </p:nvSpPr>
        <p:spPr>
          <a:xfrm>
            <a:off x="6675439" y="1212849"/>
            <a:ext cx="5486399" cy="683264"/>
          </a:xfrm>
        </p:spPr>
        <p:txBody>
          <a:bodyPr/>
          <a:lstStyle/>
          <a:p>
            <a:endParaRPr lang="en-US" dirty="0"/>
          </a:p>
        </p:txBody>
      </p:sp>
      <p:grpSp>
        <p:nvGrpSpPr>
          <p:cNvPr id="35" name="Group 34"/>
          <p:cNvGrpSpPr/>
          <p:nvPr/>
        </p:nvGrpSpPr>
        <p:grpSpPr>
          <a:xfrm>
            <a:off x="5461174" y="1961355"/>
            <a:ext cx="7008001" cy="4797635"/>
            <a:chOff x="5352125" y="1923071"/>
            <a:chExt cx="6871213" cy="4703991"/>
          </a:xfrm>
        </p:grpSpPr>
        <p:grpSp>
          <p:nvGrpSpPr>
            <p:cNvPr id="36" name="Group 35"/>
            <p:cNvGrpSpPr/>
            <p:nvPr/>
          </p:nvGrpSpPr>
          <p:grpSpPr>
            <a:xfrm>
              <a:off x="5352125" y="1923071"/>
              <a:ext cx="6871213" cy="4703991"/>
              <a:chOff x="5352125" y="1923071"/>
              <a:chExt cx="6871213" cy="4703991"/>
            </a:xfrm>
          </p:grpSpPr>
          <p:sp>
            <p:nvSpPr>
              <p:cNvPr id="38" name="Flowchart: Magnetic Disk 37"/>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39" name="Flowchart: Magnetic Disk 38"/>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40" name="Flowchart: Magnetic Disk 39"/>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41" name="Flowchart: Magnetic Disk 40"/>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42" name="Left Arrow 41"/>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43" name="Left Arrow 42"/>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44" name="Curved Connector 43"/>
              <p:cNvCxnSpPr>
                <a:stCxn id="41" idx="3"/>
                <a:endCxn id="40"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5" name="TextBox 44"/>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46" name="Curved Connector 45"/>
              <p:cNvCxnSpPr>
                <a:stCxn id="41" idx="1"/>
                <a:endCxn id="39"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7" name="TextBox 46"/>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48" name="Rectangle 47"/>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49" name="Rectangle 48"/>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50" name="Left Arrow 49"/>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51" name="Curved Connector 50"/>
              <p:cNvCxnSpPr>
                <a:stCxn id="56" idx="3"/>
                <a:endCxn id="53"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52" name="TextBox 51"/>
              <p:cNvSpPr txBox="1"/>
              <p:nvPr/>
            </p:nvSpPr>
            <p:spPr>
              <a:xfrm>
                <a:off x="9863434" y="5936711"/>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53" name="Rectangle 52"/>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smtClean="0">
                    <a:gradFill>
                      <a:gsLst>
                        <a:gs pos="0">
                          <a:srgbClr val="FFFFFF"/>
                        </a:gs>
                        <a:gs pos="100000">
                          <a:srgbClr val="FFFFFF"/>
                        </a:gs>
                      </a:gsLst>
                      <a:lin ang="5400000" scaled="0"/>
                    </a:gradFill>
                  </a:rPr>
                  <a:t>BLOB Cache</a:t>
                </a:r>
                <a:endParaRPr lang="en-US" sz="1632" dirty="0">
                  <a:gradFill>
                    <a:gsLst>
                      <a:gs pos="0">
                        <a:srgbClr val="FFFFFF"/>
                      </a:gs>
                      <a:gs pos="100000">
                        <a:srgbClr val="FFFFFF"/>
                      </a:gs>
                    </a:gsLst>
                    <a:lin ang="5400000" scaled="0"/>
                  </a:gradFill>
                </a:endParaRPr>
              </a:p>
            </p:txBody>
          </p:sp>
          <p:cxnSp>
            <p:nvCxnSpPr>
              <p:cNvPr id="54" name="Curved Connector 53"/>
              <p:cNvCxnSpPr>
                <a:stCxn id="56" idx="1"/>
                <a:endCxn id="39"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55" name="TextBox 54"/>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56" name="Flowchart: Magnetic Disk 55"/>
              <p:cNvSpPr/>
              <p:nvPr/>
            </p:nvSpPr>
            <p:spPr>
              <a:xfrm>
                <a:off x="10612659" y="3766882"/>
                <a:ext cx="1294420" cy="1117602"/>
              </a:xfrm>
              <a:prstGeom prst="flowChartMagneticDisk">
                <a:avLst/>
              </a:prstGeom>
            </p:spPr>
            <p:style>
              <a:lnRef idx="1">
                <a:schemeClr val="accent4"/>
              </a:lnRef>
              <a:fillRef idx="2">
                <a:schemeClr val="accent4"/>
              </a:fillRef>
              <a:effectRef idx="1">
                <a:schemeClr val="accent4"/>
              </a:effectRef>
              <a:fontRef idx="minor">
                <a:schemeClr val="dk1"/>
              </a:fontRef>
            </p:style>
            <p:txBody>
              <a:bodyPr rtlCol="0" anchor="ctr"/>
              <a:lstStyle/>
              <a:p>
                <a:pPr algn="ctr" defTabSz="466298"/>
                <a:r>
                  <a:rPr lang="en-US" sz="1836" dirty="0">
                    <a:solidFill>
                      <a:srgbClr val="505050"/>
                    </a:solidFill>
                  </a:rPr>
                  <a:t>Rendering Site Collection</a:t>
                </a:r>
              </a:p>
            </p:txBody>
          </p:sp>
        </p:grpSp>
        <p:sp>
          <p:nvSpPr>
            <p:cNvPr id="37" name="Rectangle 36"/>
            <p:cNvSpPr/>
            <p:nvPr/>
          </p:nvSpPr>
          <p:spPr bwMode="auto">
            <a:xfrm>
              <a:off x="11907079" y="3851554"/>
              <a:ext cx="281746" cy="96618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sp>
        <p:nvSpPr>
          <p:cNvPr id="34" name="Flowchart: Magnetic Disk 33"/>
          <p:cNvSpPr/>
          <p:nvPr/>
        </p:nvSpPr>
        <p:spPr>
          <a:xfrm>
            <a:off x="10826430" y="3850161"/>
            <a:ext cx="1320189" cy="1139851"/>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Rendering Site Collection</a:t>
            </a:r>
          </a:p>
        </p:txBody>
      </p:sp>
      <p:sp>
        <p:nvSpPr>
          <p:cNvPr id="57" name="Rectangle 56"/>
          <p:cNvSpPr/>
          <p:nvPr/>
        </p:nvSpPr>
        <p:spPr bwMode="auto">
          <a:xfrm>
            <a:off x="12146619" y="3936519"/>
            <a:ext cx="287355" cy="985415"/>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pic>
        <p:nvPicPr>
          <p:cNvPr id="32" name="Picture 3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0830" y="1135062"/>
            <a:ext cx="5013151" cy="5649272"/>
          </a:xfrm>
          <a:prstGeom prst="rect">
            <a:avLst/>
          </a:prstGeom>
        </p:spPr>
      </p:pic>
    </p:spTree>
    <p:extLst>
      <p:ext uri="{BB962C8B-B14F-4D97-AF65-F5344CB8AC3E}">
        <p14:creationId xmlns:p14="http://schemas.microsoft.com/office/powerpoint/2010/main" val="26507448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35"/>
                                        </p:tgtEl>
                                        <p:attrNameLst>
                                          <p:attrName>style.opacity</p:attrName>
                                        </p:attrNameLst>
                                      </p:cBhvr>
                                      <p:to>
                                        <p:strVal val="0.25"/>
                                      </p:to>
                                    </p:set>
                                    <p:animEffect filter="image" prLst="opacity: 0.25">
                                      <p:cBhvr rctx="IE">
                                        <p:cTn id="7" dur="indefinite"/>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Overview of Website Architecture in SharePoint 2013 </a:t>
            </a:r>
          </a:p>
        </p:txBody>
      </p:sp>
      <p:sp>
        <p:nvSpPr>
          <p:cNvPr id="5" name="Text Placeholder 4"/>
          <p:cNvSpPr>
            <a:spLocks noGrp="1"/>
          </p:cNvSpPr>
          <p:nvPr>
            <p:ph type="body" sz="quarter" idx="12"/>
          </p:nvPr>
        </p:nvSpPr>
        <p:spPr>
          <a:xfrm>
            <a:off x="4846637" y="5478462"/>
            <a:ext cx="7315201" cy="1219731"/>
          </a:xfrm>
        </p:spPr>
        <p:txBody>
          <a:bodyPr/>
          <a:lstStyle/>
          <a:p>
            <a:r>
              <a:rPr lang="en-US" dirty="0" smtClean="0"/>
              <a:t>Ethan Gur-esh</a:t>
            </a:r>
          </a:p>
          <a:p>
            <a:r>
              <a:rPr lang="en-US" dirty="0" smtClean="0"/>
              <a:t>Lead Program Manager</a:t>
            </a:r>
          </a:p>
        </p:txBody>
      </p:sp>
      <p:sp>
        <p:nvSpPr>
          <p:cNvPr id="2" name="Text Placeholder 1"/>
          <p:cNvSpPr>
            <a:spLocks noGrp="1"/>
          </p:cNvSpPr>
          <p:nvPr>
            <p:ph type="body" sz="quarter" idx="13"/>
          </p:nvPr>
        </p:nvSpPr>
        <p:spPr/>
        <p:txBody>
          <a:bodyPr/>
          <a:lstStyle/>
          <a:p>
            <a:r>
              <a:rPr lang="en-US" dirty="0" smtClean="0"/>
              <a:t>SPC190</a:t>
            </a:r>
            <a:endParaRPr lang="en-US" dirty="0"/>
          </a:p>
        </p:txBody>
      </p:sp>
    </p:spTree>
    <p:extLst>
      <p:ext uri="{BB962C8B-B14F-4D97-AF65-F5344CB8AC3E}">
        <p14:creationId xmlns:p14="http://schemas.microsoft.com/office/powerpoint/2010/main" val="17433889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0830" y="1135062"/>
            <a:ext cx="5013151" cy="5649272"/>
          </a:xfrm>
          <a:prstGeom prst="rect">
            <a:avLst/>
          </a:prstGeom>
        </p:spPr>
      </p:pic>
      <p:sp>
        <p:nvSpPr>
          <p:cNvPr id="2" name="Title 1"/>
          <p:cNvSpPr>
            <a:spLocks noGrp="1"/>
          </p:cNvSpPr>
          <p:nvPr>
            <p:ph type="title"/>
          </p:nvPr>
        </p:nvSpPr>
        <p:spPr/>
        <p:txBody>
          <a:bodyPr/>
          <a:lstStyle/>
          <a:p>
            <a:r>
              <a:rPr lang="en-US" dirty="0" smtClean="0"/>
              <a:t>Rendering Site Elements</a:t>
            </a:r>
            <a:endParaRPr lang="en-US" dirty="0"/>
          </a:p>
        </p:txBody>
      </p:sp>
      <p:sp>
        <p:nvSpPr>
          <p:cNvPr id="3" name="Text Placeholder 2"/>
          <p:cNvSpPr>
            <a:spLocks noGrp="1"/>
          </p:cNvSpPr>
          <p:nvPr>
            <p:ph type="body" sz="quarter" idx="10"/>
          </p:nvPr>
        </p:nvSpPr>
        <p:spPr>
          <a:xfrm>
            <a:off x="274639" y="1212849"/>
            <a:ext cx="5486399" cy="683264"/>
          </a:xfrm>
        </p:spPr>
        <p:txBody>
          <a:bodyPr/>
          <a:lstStyle/>
          <a:p>
            <a:endParaRPr lang="en-US"/>
          </a:p>
        </p:txBody>
      </p:sp>
      <p:sp>
        <p:nvSpPr>
          <p:cNvPr id="4" name="Text Placeholder 3"/>
          <p:cNvSpPr>
            <a:spLocks noGrp="1"/>
          </p:cNvSpPr>
          <p:nvPr>
            <p:ph type="body" sz="quarter" idx="11"/>
          </p:nvPr>
        </p:nvSpPr>
        <p:spPr>
          <a:xfrm>
            <a:off x="6405406" y="1476622"/>
            <a:ext cx="5502360" cy="5230430"/>
          </a:xfrm>
        </p:spPr>
        <p:txBody>
          <a:bodyPr>
            <a:normAutofit fontScale="70000" lnSpcReduction="20000"/>
          </a:bodyPr>
          <a:lstStyle/>
          <a:p>
            <a:r>
              <a:rPr lang="en-US" sz="3468" dirty="0">
                <a:latin typeface="+mn-lt"/>
              </a:rPr>
              <a:t>Device Channels: </a:t>
            </a:r>
          </a:p>
          <a:p>
            <a:pPr lvl="1"/>
            <a:r>
              <a:rPr lang="en-US" sz="2652" dirty="0"/>
              <a:t>Allow you to target different device types by user agent, including separate master pages &amp; conditional rendering. </a:t>
            </a:r>
          </a:p>
          <a:p>
            <a:pPr marL="0" indent="0">
              <a:buNone/>
            </a:pPr>
            <a:endParaRPr lang="en-US" sz="1428" b="1" dirty="0">
              <a:latin typeface="+mn-lt"/>
            </a:endParaRPr>
          </a:p>
          <a:p>
            <a:r>
              <a:rPr lang="en-US" sz="3468" dirty="0">
                <a:latin typeface="+mn-lt"/>
              </a:rPr>
              <a:t>Master Pages &amp; Page Layouts:</a:t>
            </a:r>
          </a:p>
          <a:p>
            <a:pPr lvl="1"/>
            <a:r>
              <a:rPr lang="en-US" sz="2652" dirty="0"/>
              <a:t>Architecturally un-changed since 2010 – still </a:t>
            </a:r>
            <a:r>
              <a:rPr lang="en-US" sz="2652" dirty="0" err="1"/>
              <a:t>ASP.Net</a:t>
            </a:r>
            <a:r>
              <a:rPr lang="en-US" sz="2652" dirty="0"/>
              <a:t> assets… but with  huge investments in design tools.</a:t>
            </a:r>
          </a:p>
          <a:p>
            <a:pPr marL="0" indent="0">
              <a:buNone/>
            </a:pPr>
            <a:endParaRPr lang="en-US" sz="1326" dirty="0">
              <a:latin typeface="+mn-lt"/>
            </a:endParaRPr>
          </a:p>
          <a:p>
            <a:r>
              <a:rPr lang="en-US" sz="3468" dirty="0">
                <a:latin typeface="+mn-lt"/>
              </a:rPr>
              <a:t>Content Search Web </a:t>
            </a:r>
            <a:r>
              <a:rPr lang="en-US" sz="3468" dirty="0" smtClean="0">
                <a:latin typeface="+mn-lt"/>
              </a:rPr>
              <a:t>Part / Refiner </a:t>
            </a:r>
            <a:r>
              <a:rPr lang="en-US" sz="3468" dirty="0">
                <a:latin typeface="+mn-lt"/>
              </a:rPr>
              <a:t>“Display Templates”:</a:t>
            </a:r>
          </a:p>
          <a:p>
            <a:pPr lvl="1"/>
            <a:r>
              <a:rPr lang="en-US" sz="2652" dirty="0"/>
              <a:t>New HTML/JS templates for rendering search results. </a:t>
            </a:r>
          </a:p>
          <a:p>
            <a:pPr lvl="1"/>
            <a:endParaRPr lang="en-US" sz="1326" dirty="0"/>
          </a:p>
          <a:p>
            <a:r>
              <a:rPr lang="en-US" sz="3468" dirty="0">
                <a:latin typeface="+mn-lt"/>
              </a:rPr>
              <a:t>Assets related to the “design”:</a:t>
            </a:r>
          </a:p>
          <a:p>
            <a:pPr lvl="1"/>
            <a:r>
              <a:rPr lang="en-US" sz="2652" dirty="0"/>
              <a:t>All get </a:t>
            </a:r>
            <a:r>
              <a:rPr lang="en-US" sz="2652" dirty="0" smtClean="0"/>
              <a:t>cached on disks, </a:t>
            </a:r>
            <a:r>
              <a:rPr lang="en-US" sz="2652" dirty="0"/>
              <a:t>and images can use renditions. </a:t>
            </a:r>
          </a:p>
        </p:txBody>
      </p:sp>
      <p:sp>
        <p:nvSpPr>
          <p:cNvPr id="12" name="Rectangle 11"/>
          <p:cNvSpPr/>
          <p:nvPr/>
        </p:nvSpPr>
        <p:spPr bwMode="auto">
          <a:xfrm>
            <a:off x="1589045" y="2593741"/>
            <a:ext cx="3333792" cy="3219597"/>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4" name="Rectangle 13"/>
          <p:cNvSpPr/>
          <p:nvPr/>
        </p:nvSpPr>
        <p:spPr bwMode="auto">
          <a:xfrm>
            <a:off x="274639" y="1808327"/>
            <a:ext cx="1314406" cy="469736"/>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7" name="Rectangle 16"/>
          <p:cNvSpPr/>
          <p:nvPr/>
        </p:nvSpPr>
        <p:spPr bwMode="auto">
          <a:xfrm>
            <a:off x="382446" y="2612036"/>
            <a:ext cx="885455" cy="3399826"/>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8" name="Rectangle 17"/>
          <p:cNvSpPr/>
          <p:nvPr/>
        </p:nvSpPr>
        <p:spPr bwMode="auto">
          <a:xfrm>
            <a:off x="349785" y="6164262"/>
            <a:ext cx="885455" cy="620072"/>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
        <p:nvSpPr>
          <p:cNvPr id="19" name="Rectangle 18"/>
          <p:cNvSpPr/>
          <p:nvPr/>
        </p:nvSpPr>
        <p:spPr bwMode="auto">
          <a:xfrm>
            <a:off x="4465636" y="1839051"/>
            <a:ext cx="583519" cy="291373"/>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7403788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4">
                                            <p:txEl>
                                              <p:pRg st="7" end="7"/>
                                            </p:txEl>
                                          </p:spTgt>
                                        </p:tgtEl>
                                        <p:attrNameLst>
                                          <p:attrName>style.visibility</p:attrName>
                                        </p:attrNameLst>
                                      </p:cBhvr>
                                      <p:to>
                                        <p:strVal val="visible"/>
                                      </p:to>
                                    </p:se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500"/>
                                        <p:tgtEl>
                                          <p:spTgt spid="1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500"/>
                                        <p:tgtEl>
                                          <p:spTgt spid="18"/>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xit" presetSubtype="0" fill="hold" grpId="1" nodeType="clickEffect">
                                  <p:stCondLst>
                                    <p:cond delay="0"/>
                                  </p:stCondLst>
                                  <p:childTnLst>
                                    <p:animEffect transition="out" filter="fade">
                                      <p:cBhvr>
                                        <p:cTn id="33" dur="500"/>
                                        <p:tgtEl>
                                          <p:spTgt spid="12"/>
                                        </p:tgtEl>
                                      </p:cBhvr>
                                    </p:animEffect>
                                    <p:set>
                                      <p:cBhvr>
                                        <p:cTn id="34" dur="1" fill="hold">
                                          <p:stCondLst>
                                            <p:cond delay="499"/>
                                          </p:stCondLst>
                                        </p:cTn>
                                        <p:tgtEl>
                                          <p:spTgt spid="12"/>
                                        </p:tgtEl>
                                        <p:attrNameLst>
                                          <p:attrName>style.visibility</p:attrName>
                                        </p:attrNameLst>
                                      </p:cBhvr>
                                      <p:to>
                                        <p:strVal val="hidden"/>
                                      </p:to>
                                    </p:set>
                                  </p:childTnLst>
                                </p:cTn>
                              </p:par>
                              <p:par>
                                <p:cTn id="35" presetID="10" presetClass="exit" presetSubtype="0" fill="hold" grpId="1" nodeType="withEffect">
                                  <p:stCondLst>
                                    <p:cond delay="0"/>
                                  </p:stCondLst>
                                  <p:childTnLst>
                                    <p:animEffect transition="out" filter="fad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par>
                                <p:cTn id="38" presetID="10" presetClass="exit" presetSubtype="0" fill="hold" grpId="1" nodeType="withEffect">
                                  <p:stCondLst>
                                    <p:cond delay="0"/>
                                  </p:stCondLst>
                                  <p:childTnLst>
                                    <p:animEffect transition="out" filter="fade">
                                      <p:cBhvr>
                                        <p:cTn id="39" dur="500"/>
                                        <p:tgtEl>
                                          <p:spTgt spid="18"/>
                                        </p:tgtEl>
                                      </p:cBhvr>
                                    </p:animEffect>
                                    <p:set>
                                      <p:cBhvr>
                                        <p:cTn id="40" dur="1" fill="hold">
                                          <p:stCondLst>
                                            <p:cond delay="499"/>
                                          </p:stCondLst>
                                        </p:cTn>
                                        <p:tgtEl>
                                          <p:spTgt spid="18"/>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
                                            <p:txEl>
                                              <p:pRg st="9" end="9"/>
                                            </p:txEl>
                                          </p:spTgt>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4">
                                            <p:txEl>
                                              <p:pRg st="10" end="10"/>
                                            </p:txEl>
                                          </p:spTgt>
                                        </p:tgtEl>
                                        <p:attrNameLst>
                                          <p:attrName>style.visibility</p:attrName>
                                        </p:attrNameLst>
                                      </p:cBhvr>
                                      <p:to>
                                        <p:strVal val="visible"/>
                                      </p:to>
                                    </p:set>
                                  </p:childTnLst>
                                </p:cTn>
                              </p:par>
                              <p:par>
                                <p:cTn id="47" presetID="10"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500"/>
                                        <p:tgtEl>
                                          <p:spTgt spid="14"/>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19"/>
                                        </p:tgtEl>
                                        <p:attrNameLst>
                                          <p:attrName>style.visibility</p:attrName>
                                        </p:attrNameLst>
                                      </p:cBhvr>
                                      <p:to>
                                        <p:strVal val="visible"/>
                                      </p:to>
                                    </p:set>
                                    <p:animEffect transition="in" filter="fade">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2" grpId="1" animBg="1"/>
      <p:bldP spid="14" grpId="0" animBg="1"/>
      <p:bldP spid="17" grpId="0" animBg="1"/>
      <p:bldP spid="17" grpId="1" animBg="1"/>
      <p:bldP spid="18" grpId="0" animBg="1"/>
      <p:bldP spid="18" grpId="1" animBg="1"/>
      <p:bldP spid="1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p:txBody>
          <a:bodyPr/>
          <a:lstStyle/>
          <a:p>
            <a:endParaRPr lang="en-US" b="1" dirty="0"/>
          </a:p>
          <a:p>
            <a:r>
              <a:rPr lang="en-US" b="1" dirty="0" smtClean="0"/>
              <a:t>Design Packaging: </a:t>
            </a:r>
          </a:p>
          <a:p>
            <a:pPr lvl="1"/>
            <a:r>
              <a:rPr lang="en-US" dirty="0" smtClean="0"/>
              <a:t>New feature for web designers/developers to export/import entire “design” from </a:t>
            </a:r>
            <a:r>
              <a:rPr lang="en-US" dirty="0" err="1" smtClean="0"/>
              <a:t>dev</a:t>
            </a:r>
            <a:r>
              <a:rPr lang="en-US" dirty="0" smtClean="0"/>
              <a:t>/staging -&gt; production as WSP. </a:t>
            </a:r>
          </a:p>
          <a:p>
            <a:pPr lvl="1"/>
            <a:r>
              <a:rPr lang="en-US" dirty="0" smtClean="0"/>
              <a:t>Includes master pages, layouts, display templates, design assets, mobile channels, and search settings.  </a:t>
            </a:r>
          </a:p>
        </p:txBody>
      </p:sp>
      <p:sp>
        <p:nvSpPr>
          <p:cNvPr id="2" name="Title 1"/>
          <p:cNvSpPr>
            <a:spLocks noGrp="1"/>
          </p:cNvSpPr>
          <p:nvPr>
            <p:ph type="title"/>
          </p:nvPr>
        </p:nvSpPr>
        <p:spPr/>
        <p:txBody>
          <a:bodyPr/>
          <a:lstStyle/>
          <a:p>
            <a:r>
              <a:rPr lang="en-US" dirty="0" smtClean="0"/>
              <a:t>Rendering Site Elements: </a:t>
            </a:r>
            <a:br>
              <a:rPr lang="en-US" dirty="0" smtClean="0"/>
            </a:br>
            <a:r>
              <a:rPr lang="en-US" dirty="0" smtClean="0"/>
              <a:t>Configuration Considerations</a:t>
            </a:r>
            <a:endParaRPr lang="en-US" dirty="0"/>
          </a:p>
        </p:txBody>
      </p:sp>
    </p:spTree>
    <p:extLst>
      <p:ext uri="{BB962C8B-B14F-4D97-AF65-F5344CB8AC3E}">
        <p14:creationId xmlns:p14="http://schemas.microsoft.com/office/powerpoint/2010/main" val="3861999538"/>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2049462"/>
            <a:ext cx="11887200" cy="2025170"/>
          </a:xfrm>
        </p:spPr>
        <p:txBody>
          <a:bodyPr/>
          <a:lstStyle/>
          <a:p>
            <a:pPr marL="0" indent="0">
              <a:buNone/>
            </a:pPr>
            <a:r>
              <a:rPr lang="en-US" dirty="0" smtClean="0"/>
              <a:t>Page Output Caching:</a:t>
            </a:r>
          </a:p>
          <a:p>
            <a:pPr lvl="1"/>
            <a:r>
              <a:rPr lang="en-US" dirty="0" smtClean="0"/>
              <a:t>Un-changed since SP2010 – compiled pages still cached into WFE memory.</a:t>
            </a:r>
          </a:p>
          <a:p>
            <a:pPr lvl="1"/>
            <a:endParaRPr lang="en-US" dirty="0" smtClean="0"/>
          </a:p>
          <a:p>
            <a:pPr lvl="1"/>
            <a:r>
              <a:rPr lang="en-US" dirty="0" smtClean="0"/>
              <a:t>More devices channels == more memory required for caching</a:t>
            </a:r>
          </a:p>
          <a:p>
            <a:pPr lvl="1"/>
            <a:r>
              <a:rPr lang="en-US" dirty="0" smtClean="0"/>
              <a:t>First “page” of results for synchronous CSWPs get cached</a:t>
            </a:r>
          </a:p>
          <a:p>
            <a:pPr lvl="1"/>
            <a:endParaRPr lang="en-US" dirty="0" smtClean="0"/>
          </a:p>
        </p:txBody>
      </p:sp>
      <p:sp>
        <p:nvSpPr>
          <p:cNvPr id="2" name="Title 1"/>
          <p:cNvSpPr>
            <a:spLocks noGrp="1"/>
          </p:cNvSpPr>
          <p:nvPr>
            <p:ph type="title"/>
          </p:nvPr>
        </p:nvSpPr>
        <p:spPr/>
        <p:txBody>
          <a:bodyPr/>
          <a:lstStyle/>
          <a:p>
            <a:r>
              <a:rPr lang="en-US" dirty="0"/>
              <a:t>Rendering Site </a:t>
            </a:r>
            <a:r>
              <a:rPr lang="en-US" dirty="0" smtClean="0"/>
              <a:t>Elements:</a:t>
            </a:r>
            <a:br>
              <a:rPr lang="en-US" dirty="0" smtClean="0"/>
            </a:br>
            <a:r>
              <a:rPr lang="en-US" dirty="0" smtClean="0"/>
              <a:t>Topology/Scale Considerations</a:t>
            </a:r>
            <a:endParaRPr lang="en-US" dirty="0"/>
          </a:p>
        </p:txBody>
      </p:sp>
    </p:spTree>
    <p:extLst>
      <p:ext uri="{BB962C8B-B14F-4D97-AF65-F5344CB8AC3E}">
        <p14:creationId xmlns:p14="http://schemas.microsoft.com/office/powerpoint/2010/main" val="1508949145"/>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p:txBody>
          <a:bodyPr/>
          <a:lstStyle/>
          <a:p>
            <a:endParaRPr lang="en-US"/>
          </a:p>
        </p:txBody>
      </p:sp>
      <p:sp>
        <p:nvSpPr>
          <p:cNvPr id="3" name="Title 2"/>
          <p:cNvSpPr>
            <a:spLocks noGrp="1"/>
          </p:cNvSpPr>
          <p:nvPr>
            <p:ph type="title"/>
          </p:nvPr>
        </p:nvSpPr>
        <p:spPr/>
        <p:txBody>
          <a:bodyPr/>
          <a:lstStyle/>
          <a:p>
            <a:r>
              <a:rPr lang="en-US" dirty="0" smtClean="0"/>
              <a:t>Images/Assets shown in search results</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0757" y="1212849"/>
            <a:ext cx="5737327" cy="5559552"/>
          </a:xfrm>
          <a:prstGeom prst="rect">
            <a:avLst/>
          </a:prstGeom>
        </p:spPr>
      </p:pic>
      <p:sp>
        <p:nvSpPr>
          <p:cNvPr id="5" name="Rectangle 4"/>
          <p:cNvSpPr/>
          <p:nvPr/>
        </p:nvSpPr>
        <p:spPr bwMode="auto">
          <a:xfrm>
            <a:off x="5075236" y="2734557"/>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7" name="Rectangle 6"/>
          <p:cNvSpPr/>
          <p:nvPr/>
        </p:nvSpPr>
        <p:spPr bwMode="auto">
          <a:xfrm>
            <a:off x="6370637" y="2734557"/>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7602183" y="2735642"/>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9" name="Rectangle 8"/>
          <p:cNvSpPr/>
          <p:nvPr/>
        </p:nvSpPr>
        <p:spPr bwMode="auto">
          <a:xfrm>
            <a:off x="7602183" y="4296468"/>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0" name="Rectangle 9"/>
          <p:cNvSpPr/>
          <p:nvPr/>
        </p:nvSpPr>
        <p:spPr bwMode="auto">
          <a:xfrm>
            <a:off x="6370637" y="4295926"/>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11" name="Rectangle 10"/>
          <p:cNvSpPr/>
          <p:nvPr/>
        </p:nvSpPr>
        <p:spPr bwMode="auto">
          <a:xfrm>
            <a:off x="5075236" y="4295925"/>
            <a:ext cx="1066801" cy="915105"/>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505998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fade">
                                      <p:cBhvr>
                                        <p:cTn id="10" dur="500"/>
                                        <p:tgtEl>
                                          <p:spTgt spid="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500"/>
                                        <p:tgtEl>
                                          <p:spTgt spid="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2049462"/>
            <a:ext cx="11887200" cy="2025170"/>
          </a:xfrm>
        </p:spPr>
        <p:txBody>
          <a:bodyPr>
            <a:normAutofit fontScale="92500" lnSpcReduction="10000"/>
          </a:bodyPr>
          <a:lstStyle/>
          <a:p>
            <a:r>
              <a:rPr lang="en-US" dirty="0" smtClean="0"/>
              <a:t>The search index stores HTML data, but not binary data like product images, etc.</a:t>
            </a:r>
          </a:p>
          <a:p>
            <a:pPr lvl="1"/>
            <a:r>
              <a:rPr lang="en-US" dirty="0" smtClean="0"/>
              <a:t>These need to be stored somewhere accessible by visitors of the rendering site.</a:t>
            </a:r>
          </a:p>
          <a:p>
            <a:endParaRPr lang="en-US" dirty="0" smtClean="0"/>
          </a:p>
          <a:p>
            <a:r>
              <a:rPr lang="en-US" dirty="0" smtClean="0"/>
              <a:t>New Image &amp; Video Renditions features lets you optimize renditions of image &amp; video assets for specific uses.</a:t>
            </a:r>
          </a:p>
        </p:txBody>
      </p:sp>
      <p:sp>
        <p:nvSpPr>
          <p:cNvPr id="2" name="Title 1"/>
          <p:cNvSpPr>
            <a:spLocks noGrp="1"/>
          </p:cNvSpPr>
          <p:nvPr>
            <p:ph type="title"/>
          </p:nvPr>
        </p:nvSpPr>
        <p:spPr/>
        <p:txBody>
          <a:bodyPr/>
          <a:lstStyle/>
          <a:p>
            <a:r>
              <a:rPr lang="en-US" dirty="0"/>
              <a:t>Images/Assets shown in search </a:t>
            </a:r>
            <a:r>
              <a:rPr lang="en-US" dirty="0" smtClean="0"/>
              <a:t>results – Conceptual Overview</a:t>
            </a:r>
            <a:endParaRPr lang="en-US" dirty="0"/>
          </a:p>
        </p:txBody>
      </p:sp>
    </p:spTree>
    <p:extLst>
      <p:ext uri="{BB962C8B-B14F-4D97-AF65-F5344CB8AC3E}">
        <p14:creationId xmlns:p14="http://schemas.microsoft.com/office/powerpoint/2010/main" val="3949751448"/>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Images/Assets </a:t>
            </a:r>
            <a:r>
              <a:rPr lang="en-US" sz="4800" dirty="0" smtClean="0"/>
              <a:t>in </a:t>
            </a:r>
            <a:r>
              <a:rPr lang="en-US" sz="4800" dirty="0"/>
              <a:t>results: </a:t>
            </a:r>
            <a:r>
              <a:rPr lang="en-US" sz="4800" dirty="0" smtClean="0"/>
              <a:t>Concept Overview</a:t>
            </a:r>
            <a:endParaRPr lang="en-US" sz="4800" dirty="0"/>
          </a:p>
        </p:txBody>
      </p:sp>
      <p:sp>
        <p:nvSpPr>
          <p:cNvPr id="2" name="Text Placeholder 1"/>
          <p:cNvSpPr>
            <a:spLocks noGrp="1"/>
          </p:cNvSpPr>
          <p:nvPr>
            <p:ph type="body" sz="quarter" idx="10"/>
          </p:nvPr>
        </p:nvSpPr>
        <p:spPr>
          <a:xfrm>
            <a:off x="274639" y="1566807"/>
            <a:ext cx="5486399" cy="2536079"/>
          </a:xfrm>
        </p:spPr>
        <p:txBody>
          <a:bodyPr>
            <a:noAutofit/>
          </a:bodyPr>
          <a:lstStyle/>
          <a:p>
            <a:pPr marL="524586" indent="-524586">
              <a:buFont typeface="+mj-lt"/>
              <a:buAutoNum type="arabicPeriod"/>
            </a:pPr>
            <a:r>
              <a:rPr lang="en-US" sz="2400" dirty="0"/>
              <a:t>Results returned from search index contain HTML properties, incl. URL to images in “Assets Site Collection”.</a:t>
            </a:r>
          </a:p>
          <a:p>
            <a:pPr marL="757735" lvl="1" indent="-524586"/>
            <a:r>
              <a:rPr lang="en-US" sz="1200" dirty="0"/>
              <a:t>“Product Image” property, IMGs in HTML fields, etc.  </a:t>
            </a:r>
          </a:p>
          <a:p>
            <a:pPr marL="524586" indent="-524586">
              <a:buFont typeface="+mj-lt"/>
              <a:buAutoNum type="arabicPeriod"/>
            </a:pPr>
            <a:r>
              <a:rPr lang="en-US" sz="2400" dirty="0"/>
              <a:t>Display Templates may transform URLs to get appropriate rendition URL. </a:t>
            </a:r>
          </a:p>
          <a:p>
            <a:pPr marL="524586" indent="-524586">
              <a:buFont typeface="+mj-lt"/>
              <a:buAutoNum type="arabicPeriod"/>
            </a:pPr>
            <a:r>
              <a:rPr lang="en-US" sz="2400" dirty="0"/>
              <a:t>Browser requests URL in “Assets Site Collection”</a:t>
            </a:r>
          </a:p>
          <a:p>
            <a:pPr marL="524586" indent="-524586">
              <a:buFont typeface="+mj-lt"/>
              <a:buAutoNum type="arabicPeriod"/>
            </a:pPr>
            <a:r>
              <a:rPr lang="en-US" sz="2400" dirty="0"/>
              <a:t>If not yet generated, Assets Site Collection will create rendition in BLOB cache. </a:t>
            </a:r>
          </a:p>
          <a:p>
            <a:pPr marL="524586" indent="-524586">
              <a:buFont typeface="+mj-lt"/>
              <a:buAutoNum type="arabicPeriod"/>
            </a:pPr>
            <a:r>
              <a:rPr lang="en-US" sz="2400" dirty="0"/>
              <a:t>Rendition served to browser. </a:t>
            </a:r>
          </a:p>
          <a:p>
            <a:pPr marL="757735" lvl="1" indent="-524586">
              <a:buFont typeface="+mj-lt"/>
              <a:buAutoNum type="arabicPeriod"/>
            </a:pPr>
            <a:endParaRPr lang="en-US" sz="1200" dirty="0"/>
          </a:p>
          <a:p>
            <a:pPr marL="582873" indent="-582873">
              <a:buFont typeface="+mj-lt"/>
              <a:buAutoNum type="arabicPeriod"/>
            </a:pPr>
            <a:endParaRPr lang="en-US" sz="2400" dirty="0"/>
          </a:p>
          <a:p>
            <a:pPr marL="582873" indent="-582873">
              <a:buFont typeface="+mj-lt"/>
              <a:buAutoNum type="arabicPeriod"/>
            </a:pPr>
            <a:endParaRPr lang="en-US" sz="1200" dirty="0">
              <a:sym typeface="Wingdings" panose="05000000000000000000" pitchFamily="2" charset="2"/>
            </a:endParaRPr>
          </a:p>
        </p:txBody>
      </p:sp>
      <p:sp>
        <p:nvSpPr>
          <p:cNvPr id="4" name="Text Placeholder 3"/>
          <p:cNvSpPr>
            <a:spLocks noGrp="1"/>
          </p:cNvSpPr>
          <p:nvPr>
            <p:ph type="body" sz="quarter" idx="11"/>
          </p:nvPr>
        </p:nvSpPr>
        <p:spPr/>
        <p:txBody>
          <a:bodyPr/>
          <a:lstStyle/>
          <a:p>
            <a:endParaRPr lang="en-US"/>
          </a:p>
        </p:txBody>
      </p:sp>
      <p:grpSp>
        <p:nvGrpSpPr>
          <p:cNvPr id="26" name="Group 25"/>
          <p:cNvGrpSpPr/>
          <p:nvPr/>
        </p:nvGrpSpPr>
        <p:grpSpPr>
          <a:xfrm>
            <a:off x="5461174" y="1961355"/>
            <a:ext cx="7008001" cy="4797635"/>
            <a:chOff x="5352125" y="1923071"/>
            <a:chExt cx="6871213" cy="4703991"/>
          </a:xfrm>
        </p:grpSpPr>
        <p:grpSp>
          <p:nvGrpSpPr>
            <p:cNvPr id="27" name="Group 26"/>
            <p:cNvGrpSpPr/>
            <p:nvPr/>
          </p:nvGrpSpPr>
          <p:grpSpPr>
            <a:xfrm>
              <a:off x="5352125" y="1923071"/>
              <a:ext cx="6871213" cy="4703991"/>
              <a:chOff x="5352125" y="1923071"/>
              <a:chExt cx="6871213" cy="4703991"/>
            </a:xfrm>
          </p:grpSpPr>
          <p:sp>
            <p:nvSpPr>
              <p:cNvPr id="29" name="Flowchart: Magnetic Disk 28"/>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30" name="Flowchart: Magnetic Disk 29"/>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31" name="Flowchart: Magnetic Disk 30"/>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32" name="Flowchart: Magnetic Disk 31"/>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33" name="Left Arrow 32"/>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34" name="Left Arrow 33"/>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35" name="Curved Connector 34"/>
              <p:cNvCxnSpPr>
                <a:stCxn id="32" idx="3"/>
                <a:endCxn id="31"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6" name="TextBox 35"/>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37" name="Curved Connector 36"/>
              <p:cNvCxnSpPr>
                <a:stCxn id="32" idx="1"/>
                <a:endCxn id="30"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8" name="TextBox 37"/>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39" name="Rectangle 38"/>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40" name="Rectangle 39"/>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41" name="Left Arrow 40"/>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42" name="Curved Connector 41"/>
              <p:cNvCxnSpPr>
                <a:stCxn id="47" idx="3"/>
                <a:endCxn id="44" idx="3"/>
              </p:cNvCxnSpPr>
              <p:nvPr/>
            </p:nvCxnSpPr>
            <p:spPr>
              <a:xfrm rot="5400000">
                <a:off x="9908361" y="4754480"/>
                <a:ext cx="1221504" cy="1481512"/>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3" name="TextBox 42"/>
              <p:cNvSpPr txBox="1"/>
              <p:nvPr/>
            </p:nvSpPr>
            <p:spPr>
              <a:xfrm>
                <a:off x="9863434" y="5936711"/>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44" name="Rectangle 43"/>
              <p:cNvSpPr/>
              <p:nvPr/>
            </p:nvSpPr>
            <p:spPr bwMode="auto">
              <a:xfrm>
                <a:off x="9313861"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45" name="Curved Connector 44"/>
              <p:cNvCxnSpPr>
                <a:stCxn id="47" idx="1"/>
                <a:endCxn id="30"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6" name="TextBox 45"/>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47" name="Flowchart: Magnetic Disk 46"/>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Rendering Site Collection</a:t>
                </a:r>
              </a:p>
            </p:txBody>
          </p:sp>
        </p:grpSp>
        <p:sp>
          <p:nvSpPr>
            <p:cNvPr id="28" name="Rectangle 27"/>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sp>
        <p:nvSpPr>
          <p:cNvPr id="25" name="Oval 24"/>
          <p:cNvSpPr/>
          <p:nvPr/>
        </p:nvSpPr>
        <p:spPr bwMode="auto">
          <a:xfrm>
            <a:off x="11007664" y="3872929"/>
            <a:ext cx="1035515" cy="1009655"/>
          </a:xfrm>
          <a:prstGeom prst="ellipse">
            <a:avLst/>
          </a:prstGeom>
          <a:solidFill>
            <a:srgbClr val="FFFF00">
              <a:alpha val="50196"/>
            </a:srgbClr>
          </a:solidFill>
          <a:ln>
            <a:no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4843430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1000" fill="hold"/>
                                        <p:tgtEl>
                                          <p:spTgt spid="25"/>
                                        </p:tgtEl>
                                        <p:attrNameLst>
                                          <p:attrName>ppt_w</p:attrName>
                                        </p:attrNameLst>
                                      </p:cBhvr>
                                      <p:tavLst>
                                        <p:tav tm="0">
                                          <p:val>
                                            <p:fltVal val="0"/>
                                          </p:val>
                                        </p:tav>
                                        <p:tav tm="100000">
                                          <p:val>
                                            <p:strVal val="#ppt_w"/>
                                          </p:val>
                                        </p:tav>
                                      </p:tavLst>
                                    </p:anim>
                                    <p:anim calcmode="lin" valueType="num">
                                      <p:cBhvr>
                                        <p:cTn id="8" dur="1000" fill="hold"/>
                                        <p:tgtEl>
                                          <p:spTgt spid="25"/>
                                        </p:tgtEl>
                                        <p:attrNameLst>
                                          <p:attrName>ppt_h</p:attrName>
                                        </p:attrNameLst>
                                      </p:cBhvr>
                                      <p:tavLst>
                                        <p:tav tm="0">
                                          <p:val>
                                            <p:fltVal val="0"/>
                                          </p:val>
                                        </p:tav>
                                        <p:tav tm="100000">
                                          <p:val>
                                            <p:strVal val="#ppt_h"/>
                                          </p:val>
                                        </p:tav>
                                      </p:tavLst>
                                    </p:anim>
                                    <p:anim calcmode="lin" valueType="num">
                                      <p:cBhvr>
                                        <p:cTn id="9" dur="1000" fill="hold"/>
                                        <p:tgtEl>
                                          <p:spTgt spid="25"/>
                                        </p:tgtEl>
                                        <p:attrNameLst>
                                          <p:attrName>style.rotation</p:attrName>
                                        </p:attrNameLst>
                                      </p:cBhvr>
                                      <p:tavLst>
                                        <p:tav tm="0">
                                          <p:val>
                                            <p:fltVal val="90"/>
                                          </p:val>
                                        </p:tav>
                                        <p:tav tm="100000">
                                          <p:val>
                                            <p:fltVal val="0"/>
                                          </p:val>
                                        </p:tav>
                                      </p:tavLst>
                                    </p:anim>
                                    <p:animEffect transition="in" filter="fade">
                                      <p:cBhvr>
                                        <p:cTn id="10" dur="1000"/>
                                        <p:tgtEl>
                                          <p:spTgt spid="25"/>
                                        </p:tgtEl>
                                      </p:cBhvr>
                                    </p:animEffec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0" end="0"/>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42" presetClass="path" presetSubtype="0" accel="50000" decel="50000" fill="hold" grpId="1" nodeType="clickEffect">
                                  <p:stCondLst>
                                    <p:cond delay="0"/>
                                  </p:stCondLst>
                                  <p:childTnLst>
                                    <p:animMotion origin="layout" path="M -4.09742E-6 4.07407E-6 L -0.22831 0.00301 " pathEditMode="relative" rAng="0" ptsTypes="AA">
                                      <p:cBhvr>
                                        <p:cTn id="20" dur="2000" fill="hold"/>
                                        <p:tgtEl>
                                          <p:spTgt spid="25"/>
                                        </p:tgtEl>
                                        <p:attrNameLst>
                                          <p:attrName>ppt_x</p:attrName>
                                          <p:attrName>ppt_y</p:attrName>
                                        </p:attrNameLst>
                                      </p:cBhvr>
                                      <p:rCtr x="-11422" y="139"/>
                                    </p:animMotion>
                                  </p:childTnLst>
                                </p:cTn>
                              </p:par>
                            </p:childTnLst>
                          </p:cTn>
                        </p:par>
                      </p:childTnLst>
                    </p:cTn>
                  </p:par>
                  <p:par>
                    <p:cTn id="21" fill="hold">
                      <p:stCondLst>
                        <p:cond delay="indefinite"/>
                      </p:stCondLst>
                      <p:childTnLst>
                        <p:par>
                          <p:cTn id="22" fill="hold">
                            <p:stCondLst>
                              <p:cond delay="0"/>
                            </p:stCondLst>
                            <p:childTnLst>
                              <p:par>
                                <p:cTn id="23" presetID="42" presetClass="path" presetSubtype="0" accel="50000" decel="50000" fill="hold" grpId="2" nodeType="clickEffect">
                                  <p:stCondLst>
                                    <p:cond delay="0"/>
                                  </p:stCondLst>
                                  <p:childTnLst>
                                    <p:animMotion origin="layout" path="M -0.22831 0.00301 L 1.71659E-6 4.81481E-6 " pathEditMode="relative" rAng="0" ptsTypes="AA">
                                      <p:cBhvr>
                                        <p:cTn id="24" dur="2000" fill="hold"/>
                                        <p:tgtEl>
                                          <p:spTgt spid="25"/>
                                        </p:tgtEl>
                                        <p:attrNameLst>
                                          <p:attrName>ppt_x</p:attrName>
                                          <p:attrName>ppt_y</p:attrName>
                                        </p:attrNameLst>
                                      </p:cBhvr>
                                      <p:rCtr x="11253" y="0"/>
                                    </p:animMotion>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42" presetClass="path" presetSubtype="0" accel="50000" decel="50000" fill="hold" grpId="3" nodeType="clickEffect">
                                  <p:stCondLst>
                                    <p:cond delay="0"/>
                                  </p:stCondLst>
                                  <p:childTnLst>
                                    <p:animMotion origin="layout" path="M -4.09742E-6 4.07407E-6 L -0.22245 0.26134 " pathEditMode="relative" rAng="0" ptsTypes="AA">
                                      <p:cBhvr>
                                        <p:cTn id="36" dur="2000" fill="hold"/>
                                        <p:tgtEl>
                                          <p:spTgt spid="25"/>
                                        </p:tgtEl>
                                        <p:attrNameLst>
                                          <p:attrName>ppt_x</p:attrName>
                                          <p:attrName>ppt_y</p:attrName>
                                        </p:attrNameLst>
                                      </p:cBhvr>
                                      <p:rCtr x="-11123" y="13056"/>
                                    </p:animMotion>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42" presetClass="path" presetSubtype="0" accel="50000" decel="50000" fill="hold" grpId="4" nodeType="clickEffect">
                                  <p:stCondLst>
                                    <p:cond delay="0"/>
                                  </p:stCondLst>
                                  <p:childTnLst>
                                    <p:animMotion origin="layout" path="M -0.22245 0.26134 L -0.14027 0.26134 " pathEditMode="relative" rAng="0" ptsTypes="AA">
                                      <p:cBhvr>
                                        <p:cTn id="44" dur="2000" fill="hold"/>
                                        <p:tgtEl>
                                          <p:spTgt spid="25"/>
                                        </p:tgtEl>
                                        <p:attrNameLst>
                                          <p:attrName>ppt_x</p:attrName>
                                          <p:attrName>ppt_y</p:attrName>
                                        </p:attrNameLst>
                                      </p:cBhvr>
                                      <p:rCtr x="4103" y="0"/>
                                    </p:animMotion>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42" presetClass="path" presetSubtype="0" accel="50000" decel="50000" fill="hold" grpId="5" nodeType="clickEffect">
                                  <p:stCondLst>
                                    <p:cond delay="0"/>
                                  </p:stCondLst>
                                  <p:childTnLst>
                                    <p:animMotion origin="layout" path="M -0.14027 0.26134 L 1.71659E-6 2.96296E-6 " pathEditMode="relative" rAng="0" ptsTypes="AA">
                                      <p:cBhvr>
                                        <p:cTn id="52" dur="2000" fill="hold"/>
                                        <p:tgtEl>
                                          <p:spTgt spid="25"/>
                                        </p:tgtEl>
                                        <p:attrNameLst>
                                          <p:attrName>ppt_x</p:attrName>
                                          <p:attrName>ppt_y</p:attrName>
                                        </p:attrNameLst>
                                      </p:cBhvr>
                                      <p:rCtr x="6851" y="-1282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P spid="25" grpId="4" animBg="1"/>
      <p:bldP spid="25" grpId="5"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7" y="2125662"/>
            <a:ext cx="11887200" cy="2025170"/>
          </a:xfrm>
        </p:spPr>
        <p:txBody>
          <a:bodyPr>
            <a:normAutofit fontScale="92500" lnSpcReduction="20000"/>
          </a:bodyPr>
          <a:lstStyle/>
          <a:p>
            <a:r>
              <a:rPr lang="en-US" dirty="0" smtClean="0"/>
              <a:t>Asset site collection needs </a:t>
            </a:r>
            <a:r>
              <a:rPr lang="en-US" dirty="0"/>
              <a:t>to be accessible by site visitors. </a:t>
            </a:r>
          </a:p>
          <a:p>
            <a:endParaRPr lang="en-US" dirty="0"/>
          </a:p>
          <a:p>
            <a:r>
              <a:rPr lang="en-US" dirty="0" smtClean="0"/>
              <a:t>Ensure that content authors put all assets in Assets Site Collection (unless you want to make Content Site Collection accessible to site visitors.)</a:t>
            </a:r>
          </a:p>
          <a:p>
            <a:endParaRPr lang="en-US" dirty="0"/>
          </a:p>
          <a:p>
            <a:r>
              <a:rPr lang="en-US" dirty="0" smtClean="0"/>
              <a:t>Coordinate scheduling/publishing/permissions of assets shown in results in concert with search results from content site collection.</a:t>
            </a:r>
          </a:p>
          <a:p>
            <a:endParaRPr lang="en-US" dirty="0"/>
          </a:p>
        </p:txBody>
      </p:sp>
      <p:sp>
        <p:nvSpPr>
          <p:cNvPr id="2" name="Title 1"/>
          <p:cNvSpPr>
            <a:spLocks noGrp="1"/>
          </p:cNvSpPr>
          <p:nvPr>
            <p:ph type="title"/>
          </p:nvPr>
        </p:nvSpPr>
        <p:spPr/>
        <p:txBody>
          <a:bodyPr/>
          <a:lstStyle/>
          <a:p>
            <a:r>
              <a:rPr lang="en-US" dirty="0"/>
              <a:t>Images/Assets shown in search </a:t>
            </a:r>
            <a:r>
              <a:rPr lang="en-US" dirty="0" smtClean="0"/>
              <a:t>results – Configuration Considerations</a:t>
            </a:r>
            <a:endParaRPr lang="en-US" dirty="0"/>
          </a:p>
        </p:txBody>
      </p:sp>
    </p:spTree>
    <p:extLst>
      <p:ext uri="{BB962C8B-B14F-4D97-AF65-F5344CB8AC3E}">
        <p14:creationId xmlns:p14="http://schemas.microsoft.com/office/powerpoint/2010/main" val="114460602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2049462"/>
            <a:ext cx="11887200" cy="2560701"/>
          </a:xfrm>
        </p:spPr>
        <p:txBody>
          <a:bodyPr/>
          <a:lstStyle/>
          <a:p>
            <a:pPr marL="0" indent="0">
              <a:buNone/>
            </a:pPr>
            <a:endParaRPr lang="en-US" dirty="0" smtClean="0"/>
          </a:p>
          <a:p>
            <a:pPr marL="0" indent="0">
              <a:buNone/>
            </a:pPr>
            <a:r>
              <a:rPr lang="en-US" dirty="0" smtClean="0"/>
              <a:t>Do </a:t>
            </a:r>
            <a:r>
              <a:rPr lang="en-US" dirty="0"/>
              <a:t>I want my video &amp; image assets in SP</a:t>
            </a:r>
            <a:r>
              <a:rPr lang="en-US" dirty="0" smtClean="0"/>
              <a:t>?</a:t>
            </a:r>
          </a:p>
          <a:p>
            <a:pPr lvl="1"/>
            <a:r>
              <a:rPr lang="en-US" dirty="0" smtClean="0"/>
              <a:t>Do you want large videos stored in the Content DB?</a:t>
            </a:r>
          </a:p>
          <a:p>
            <a:pPr lvl="1"/>
            <a:r>
              <a:rPr lang="en-US" dirty="0" smtClean="0"/>
              <a:t>Did you know that most video-related functionality in SP2013 works just as well for “external” videos. </a:t>
            </a:r>
            <a:endParaRPr lang="en-US" dirty="0"/>
          </a:p>
        </p:txBody>
      </p:sp>
      <p:sp>
        <p:nvSpPr>
          <p:cNvPr id="3" name="Title 2"/>
          <p:cNvSpPr>
            <a:spLocks noGrp="1"/>
          </p:cNvSpPr>
          <p:nvPr>
            <p:ph type="title"/>
          </p:nvPr>
        </p:nvSpPr>
        <p:spPr/>
        <p:txBody>
          <a:bodyPr/>
          <a:lstStyle/>
          <a:p>
            <a:r>
              <a:rPr lang="en-US" dirty="0"/>
              <a:t>Images/Assets shown in search results – Configuration Considerations</a:t>
            </a:r>
          </a:p>
        </p:txBody>
      </p:sp>
    </p:spTree>
    <p:extLst>
      <p:ext uri="{BB962C8B-B14F-4D97-AF65-F5344CB8AC3E}">
        <p14:creationId xmlns:p14="http://schemas.microsoft.com/office/powerpoint/2010/main" val="891710255"/>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973262"/>
            <a:ext cx="11887200" cy="5484578"/>
          </a:xfrm>
        </p:spPr>
        <p:txBody>
          <a:bodyPr/>
          <a:lstStyle/>
          <a:p>
            <a:r>
              <a:rPr lang="en-US" dirty="0" smtClean="0"/>
              <a:t>WFE Disk-based Cache (a.k.a. BLOB cache):</a:t>
            </a:r>
          </a:p>
          <a:p>
            <a:pPr lvl="1"/>
            <a:r>
              <a:rPr lang="en-US" i="1" dirty="0" smtClean="0"/>
              <a:t>Rendering Site is not likely to need much space, but Assets site collection will need more. </a:t>
            </a:r>
          </a:p>
          <a:p>
            <a:pPr lvl="1"/>
            <a:endParaRPr lang="en-US" i="1" dirty="0"/>
          </a:p>
          <a:p>
            <a:pPr lvl="1"/>
            <a:r>
              <a:rPr lang="en-US" dirty="0"/>
              <a:t>Image </a:t>
            </a:r>
            <a:r>
              <a:rPr lang="en-US" dirty="0" smtClean="0"/>
              <a:t>renditions:</a:t>
            </a:r>
            <a:endParaRPr lang="en-US" dirty="0"/>
          </a:p>
          <a:p>
            <a:pPr lvl="2"/>
            <a:r>
              <a:rPr lang="en-US" dirty="0"/>
              <a:t>Generated on-demand and cached in the disk-based cache.</a:t>
            </a:r>
          </a:p>
          <a:p>
            <a:pPr lvl="3"/>
            <a:r>
              <a:rPr lang="en-US" dirty="0"/>
              <a:t>Image Renditions are NOT separate items in SharePoint content DB. Only “original” image is stored in Content DB. </a:t>
            </a:r>
          </a:p>
          <a:p>
            <a:pPr lvl="1"/>
            <a:endParaRPr lang="en-US" i="1" dirty="0" smtClean="0"/>
          </a:p>
          <a:p>
            <a:pPr lvl="1"/>
            <a:r>
              <a:rPr lang="en-US" dirty="0"/>
              <a:t>Video renditions:</a:t>
            </a:r>
          </a:p>
          <a:p>
            <a:pPr lvl="2"/>
            <a:r>
              <a:rPr lang="en-US" dirty="0"/>
              <a:t>Each separate items in SharePoint content DB. </a:t>
            </a:r>
          </a:p>
          <a:p>
            <a:pPr lvl="2"/>
            <a:r>
              <a:rPr lang="en-US" dirty="0"/>
              <a:t>Also cached, just like videos in SP2010. </a:t>
            </a:r>
          </a:p>
          <a:p>
            <a:pPr lvl="1"/>
            <a:endParaRPr lang="en-US" i="1" dirty="0" smtClean="0"/>
          </a:p>
          <a:p>
            <a:pPr lvl="1"/>
            <a:endParaRPr lang="en-US" i="1" dirty="0" smtClean="0"/>
          </a:p>
        </p:txBody>
      </p:sp>
      <p:sp>
        <p:nvSpPr>
          <p:cNvPr id="3" name="Title 2"/>
          <p:cNvSpPr>
            <a:spLocks noGrp="1"/>
          </p:cNvSpPr>
          <p:nvPr>
            <p:ph type="title"/>
          </p:nvPr>
        </p:nvSpPr>
        <p:spPr/>
        <p:txBody>
          <a:bodyPr/>
          <a:lstStyle/>
          <a:p>
            <a:r>
              <a:rPr lang="en-US" dirty="0"/>
              <a:t>Images/Assets shown in search results – Topology / Scale Considerations</a:t>
            </a:r>
          </a:p>
        </p:txBody>
      </p:sp>
    </p:spTree>
    <p:extLst>
      <p:ext uri="{BB962C8B-B14F-4D97-AF65-F5344CB8AC3E}">
        <p14:creationId xmlns:p14="http://schemas.microsoft.com/office/powerpoint/2010/main" val="2529133791"/>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solidFill>
                  <a:schemeClr val="tx1"/>
                </a:solidFill>
              </a:rPr>
              <a:t>Geo-distribution and Content Delivery Networks (CDNs)</a:t>
            </a:r>
            <a:endParaRPr lang="en-US" dirty="0"/>
          </a:p>
        </p:txBody>
      </p:sp>
    </p:spTree>
    <p:extLst>
      <p:ext uri="{BB962C8B-B14F-4D97-AF65-F5344CB8AC3E}">
        <p14:creationId xmlns:p14="http://schemas.microsoft.com/office/powerpoint/2010/main" val="1973735722"/>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sz="6400" dirty="0" smtClean="0"/>
              <a:t>“Any sufficiently advanced technology is indistinguishable from magic” </a:t>
            </a:r>
            <a:br>
              <a:rPr lang="en-US" sz="6400" dirty="0" smtClean="0"/>
            </a:br>
            <a:r>
              <a:rPr lang="en-US" sz="6400" dirty="0"/>
              <a:t/>
            </a:r>
            <a:br>
              <a:rPr lang="en-US" sz="6400" dirty="0"/>
            </a:br>
            <a:r>
              <a:rPr lang="en-US" sz="6400" i="1" dirty="0" smtClean="0"/>
              <a:t>- Arthur C. Clarke</a:t>
            </a:r>
            <a:endParaRPr lang="en-US" sz="6400" i="1" dirty="0"/>
          </a:p>
        </p:txBody>
      </p:sp>
    </p:spTree>
    <p:extLst>
      <p:ext uri="{BB962C8B-B14F-4D97-AF65-F5344CB8AC3E}">
        <p14:creationId xmlns:p14="http://schemas.microsoft.com/office/powerpoint/2010/main" val="2744879330"/>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Geo-distribution, circa 2007</a:t>
            </a:r>
            <a:br>
              <a:rPr lang="en-US" b="1" dirty="0"/>
            </a:br>
            <a:endParaRPr lang="en-US" dirty="0"/>
          </a:p>
        </p:txBody>
      </p:sp>
      <p:sp>
        <p:nvSpPr>
          <p:cNvPr id="3" name="Text Placeholder 2"/>
          <p:cNvSpPr>
            <a:spLocks noGrp="1"/>
          </p:cNvSpPr>
          <p:nvPr>
            <p:ph type="body" sz="quarter" idx="10"/>
          </p:nvPr>
        </p:nvSpPr>
        <p:spPr>
          <a:xfrm>
            <a:off x="274639" y="1212849"/>
            <a:ext cx="5486399" cy="3593741"/>
          </a:xfrm>
        </p:spPr>
        <p:txBody>
          <a:bodyPr/>
          <a:lstStyle/>
          <a:p>
            <a:pPr marL="342900" indent="-342900">
              <a:buFont typeface="Arial" panose="020B0604020202020204" pitchFamily="34" charset="0"/>
              <a:buChar char="•"/>
            </a:pPr>
            <a:r>
              <a:rPr lang="en-US" sz="2448" b="1" dirty="0"/>
              <a:t>Replicate entire site to servers on multiple continents. </a:t>
            </a:r>
          </a:p>
          <a:p>
            <a:pPr marL="342900" lvl="1" indent="-342900">
              <a:buFont typeface="Arial" panose="020B0604020202020204" pitchFamily="34" charset="0"/>
              <a:buChar char="•"/>
            </a:pPr>
            <a:endParaRPr lang="en-US" sz="2448" dirty="0"/>
          </a:p>
          <a:p>
            <a:pPr marL="342900" indent="-342900">
              <a:buFont typeface="Arial" panose="020B0604020202020204" pitchFamily="34" charset="0"/>
              <a:buChar char="•"/>
            </a:pPr>
            <a:r>
              <a:rPr lang="en-US" sz="2448" i="1" dirty="0"/>
              <a:t>Requires major investment in infrastructure.</a:t>
            </a:r>
          </a:p>
          <a:p>
            <a:pPr marL="342900" indent="-342900">
              <a:buFont typeface="Arial" panose="020B0604020202020204" pitchFamily="34" charset="0"/>
              <a:buChar char="•"/>
            </a:pPr>
            <a:r>
              <a:rPr lang="en-US" sz="2448" i="1" dirty="0"/>
              <a:t>Potential delays &amp; fragility of replication. </a:t>
            </a:r>
          </a:p>
          <a:p>
            <a:pPr marL="0" indent="0">
              <a:buNone/>
            </a:pPr>
            <a:endParaRPr lang="en-US" b="1" dirty="0"/>
          </a:p>
        </p:txBody>
      </p:sp>
      <p:sp>
        <p:nvSpPr>
          <p:cNvPr id="6" name="Text Placeholder 5"/>
          <p:cNvSpPr>
            <a:spLocks noGrp="1"/>
          </p:cNvSpPr>
          <p:nvPr>
            <p:ph type="body" sz="quarter" idx="11"/>
          </p:nvPr>
        </p:nvSpPr>
        <p:spPr/>
        <p:txBody>
          <a:bodyPr/>
          <a:lstStyle/>
          <a:p>
            <a:endParaRPr lang="en-US"/>
          </a:p>
        </p:txBody>
      </p:sp>
      <p:pic>
        <p:nvPicPr>
          <p:cNvPr id="1026" name="Picture 2" descr="http://www.simplesharepoint.com/images/hot-farm-standb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28333" y="1476622"/>
            <a:ext cx="5187371" cy="47089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40580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p:cNvGraphicFramePr>
            <a:graphicFrameLocks/>
          </p:cNvGraphicFramePr>
          <p:nvPr>
            <p:extLst>
              <p:ext uri="{D42A27DB-BD31-4B8C-83A1-F6EECF244321}">
                <p14:modId xmlns:p14="http://schemas.microsoft.com/office/powerpoint/2010/main" val="2692911180"/>
              </p:ext>
            </p:extLst>
          </p:nvPr>
        </p:nvGraphicFramePr>
        <p:xfrm>
          <a:off x="6523037" y="1516062"/>
          <a:ext cx="5715000" cy="2891442"/>
        </p:xfrm>
        <a:graphic>
          <a:graphicData uri="http://schemas.openxmlformats.org/drawingml/2006/chart">
            <c:chart xmlns:c="http://schemas.openxmlformats.org/drawingml/2006/chart" xmlns:r="http://schemas.openxmlformats.org/officeDocument/2006/relationships" r:id="rId3"/>
          </a:graphicData>
        </a:graphic>
      </p:graphicFrame>
      <p:sp>
        <p:nvSpPr>
          <p:cNvPr id="3" name="Title 2"/>
          <p:cNvSpPr>
            <a:spLocks noGrp="1"/>
          </p:cNvSpPr>
          <p:nvPr>
            <p:ph type="title"/>
          </p:nvPr>
        </p:nvSpPr>
        <p:spPr/>
        <p:txBody>
          <a:bodyPr/>
          <a:lstStyle/>
          <a:p>
            <a:r>
              <a:rPr lang="en-US" dirty="0" smtClean="0"/>
              <a:t>Geo-distribution, circa 2013</a:t>
            </a:r>
            <a:endParaRPr lang="en-US" dirty="0"/>
          </a:p>
        </p:txBody>
      </p:sp>
      <p:sp>
        <p:nvSpPr>
          <p:cNvPr id="2" name="Text Placeholder 1"/>
          <p:cNvSpPr>
            <a:spLocks noGrp="1"/>
          </p:cNvSpPr>
          <p:nvPr>
            <p:ph type="body" sz="quarter" idx="10"/>
          </p:nvPr>
        </p:nvSpPr>
        <p:spPr>
          <a:xfrm>
            <a:off x="274639" y="1212849"/>
            <a:ext cx="5486399" cy="5059847"/>
          </a:xfrm>
        </p:spPr>
        <p:txBody>
          <a:bodyPr/>
          <a:lstStyle/>
          <a:p>
            <a:r>
              <a:rPr lang="en-US" dirty="0" smtClean="0"/>
              <a:t>Content Delivery Networks are the “new” geo-distribution.</a:t>
            </a:r>
          </a:p>
          <a:p>
            <a:pPr marL="342900" lvl="1" indent="-342900">
              <a:buFont typeface="Arial" panose="020B0604020202020204" pitchFamily="34" charset="0"/>
              <a:buChar char="•"/>
            </a:pPr>
            <a:r>
              <a:rPr lang="en-US" dirty="0"/>
              <a:t>No need to geo-replicate ALL of your </a:t>
            </a:r>
            <a:r>
              <a:rPr lang="en-US" dirty="0" smtClean="0"/>
              <a:t>infrastructure </a:t>
            </a:r>
            <a:r>
              <a:rPr lang="en-US" dirty="0"/>
              <a:t>… which only gets harder as sites get more dynamic</a:t>
            </a:r>
            <a:r>
              <a:rPr lang="en-US" dirty="0" smtClean="0"/>
              <a:t>.</a:t>
            </a:r>
          </a:p>
          <a:p>
            <a:pPr lvl="1"/>
            <a:endParaRPr lang="en-US" dirty="0" smtClean="0"/>
          </a:p>
          <a:p>
            <a:pPr marL="342900" indent="-342900">
              <a:buFont typeface="Arial" panose="020B0604020202020204" pitchFamily="34" charset="0"/>
              <a:buChar char="•"/>
            </a:pPr>
            <a:r>
              <a:rPr lang="en-US" dirty="0" smtClean="0"/>
              <a:t>Initial page request &amp; search queries served from your data center, rest from CDN. </a:t>
            </a:r>
          </a:p>
        </p:txBody>
      </p:sp>
      <p:sp>
        <p:nvSpPr>
          <p:cNvPr id="4" name="Text Placeholder 3"/>
          <p:cNvSpPr>
            <a:spLocks noGrp="1"/>
          </p:cNvSpPr>
          <p:nvPr>
            <p:ph type="body" sz="quarter" idx="11"/>
          </p:nvPr>
        </p:nvSpPr>
        <p:spPr>
          <a:xfrm>
            <a:off x="6677804" y="4335462"/>
            <a:ext cx="5486399" cy="683264"/>
          </a:xfrm>
        </p:spPr>
        <p:txBody>
          <a:bodyPr/>
          <a:lstStyle/>
          <a:p>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563796843"/>
              </p:ext>
            </p:extLst>
          </p:nvPr>
        </p:nvGraphicFramePr>
        <p:xfrm>
          <a:off x="6446837" y="4945062"/>
          <a:ext cx="5791199" cy="908045"/>
        </p:xfrm>
        <a:graphic>
          <a:graphicData uri="http://schemas.openxmlformats.org/drawingml/2006/table">
            <a:tbl>
              <a:tblPr firstRow="1" bandRow="1">
                <a:tableStyleId>{5C22544A-7EE6-4342-B048-85BDC9FD1C3A}</a:tableStyleId>
              </a:tblPr>
              <a:tblGrid>
                <a:gridCol w="3047999"/>
                <a:gridCol w="2743200"/>
              </a:tblGrid>
              <a:tr h="464498">
                <a:tc>
                  <a:txBody>
                    <a:bodyPr/>
                    <a:lstStyle/>
                    <a:p>
                      <a:pPr algn="ctr"/>
                      <a:r>
                        <a:rPr lang="en-US" sz="2000" dirty="0" smtClean="0"/>
                        <a:t>% of CDN-able</a:t>
                      </a:r>
                      <a:r>
                        <a:rPr lang="en-US" sz="2000" baseline="0" dirty="0" smtClean="0"/>
                        <a:t> </a:t>
                      </a:r>
                      <a:r>
                        <a:rPr lang="en-US" sz="2000" dirty="0" smtClean="0"/>
                        <a:t>requests</a:t>
                      </a:r>
                      <a:endParaRPr lang="en-US" sz="2000" dirty="0"/>
                    </a:p>
                  </a:txBody>
                  <a:tcPr/>
                </a:tc>
                <a:tc>
                  <a:txBody>
                    <a:bodyPr/>
                    <a:lstStyle/>
                    <a:p>
                      <a:pPr algn="ctr"/>
                      <a:r>
                        <a:rPr lang="en-US" sz="2000" dirty="0" smtClean="0"/>
                        <a:t>%</a:t>
                      </a:r>
                      <a:r>
                        <a:rPr lang="en-US" sz="2000" baseline="0" dirty="0" smtClean="0"/>
                        <a:t> of CDN-able bytes</a:t>
                      </a:r>
                      <a:endParaRPr lang="en-US" sz="2000" dirty="0"/>
                    </a:p>
                  </a:txBody>
                  <a:tcPr/>
                </a:tc>
              </a:tr>
              <a:tr h="443547">
                <a:tc>
                  <a:txBody>
                    <a:bodyPr/>
                    <a:lstStyle/>
                    <a:p>
                      <a:pPr algn="ctr"/>
                      <a:r>
                        <a:rPr lang="en-US" sz="2000" dirty="0" smtClean="0"/>
                        <a:t>98.2%</a:t>
                      </a:r>
                      <a:endParaRPr lang="en-US" sz="2000" dirty="0"/>
                    </a:p>
                  </a:txBody>
                  <a:tcPr/>
                </a:tc>
                <a:tc>
                  <a:txBody>
                    <a:bodyPr/>
                    <a:lstStyle/>
                    <a:p>
                      <a:pPr algn="ctr"/>
                      <a:r>
                        <a:rPr lang="en-US" sz="2000" dirty="0" smtClean="0"/>
                        <a:t>96.4%</a:t>
                      </a:r>
                      <a:endParaRPr lang="en-US" sz="2000" dirty="0"/>
                    </a:p>
                  </a:txBody>
                  <a:tcPr/>
                </a:tc>
              </a:tr>
            </a:tbl>
          </a:graphicData>
        </a:graphic>
      </p:graphicFrame>
    </p:spTree>
    <p:extLst>
      <p:ext uri="{BB962C8B-B14F-4D97-AF65-F5344CB8AC3E}">
        <p14:creationId xmlns:p14="http://schemas.microsoft.com/office/powerpoint/2010/main" val="262092044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8)">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heel(8)">
                                      <p:cBhvr>
                                        <p:cTn id="1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AsOne/>
      </p:bldGraphic>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274637" y="2049462"/>
            <a:ext cx="11887200" cy="1831975"/>
          </a:xfrm>
        </p:spPr>
        <p:txBody>
          <a:bodyPr/>
          <a:lstStyle/>
          <a:p>
            <a:r>
              <a:rPr lang="en-US" dirty="0" smtClean="0"/>
              <a:t>“Add-ons” to the logical topology</a:t>
            </a:r>
            <a:endParaRPr lang="en-US" dirty="0"/>
          </a:p>
        </p:txBody>
      </p:sp>
    </p:spTree>
    <p:extLst>
      <p:ext uri="{BB962C8B-B14F-4D97-AF65-F5344CB8AC3E}">
        <p14:creationId xmlns:p14="http://schemas.microsoft.com/office/powerpoint/2010/main" val="2918715170"/>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Rendering Sites to Content Sites </a:t>
            </a:r>
            <a:endParaRPr lang="en-US" dirty="0"/>
          </a:p>
        </p:txBody>
      </p:sp>
      <p:sp>
        <p:nvSpPr>
          <p:cNvPr id="5" name="Text Placeholder 4"/>
          <p:cNvSpPr>
            <a:spLocks noGrp="1"/>
          </p:cNvSpPr>
          <p:nvPr>
            <p:ph type="body" sz="quarter" idx="10"/>
          </p:nvPr>
        </p:nvSpPr>
        <p:spPr>
          <a:xfrm>
            <a:off x="274639" y="1212849"/>
            <a:ext cx="5486399" cy="5479543"/>
          </a:xfrm>
        </p:spPr>
        <p:txBody>
          <a:bodyPr>
            <a:normAutofit fontScale="92500" lnSpcReduction="20000"/>
          </a:bodyPr>
          <a:lstStyle/>
          <a:p>
            <a:pPr marL="0" indent="0">
              <a:buNone/>
            </a:pPr>
            <a:r>
              <a:rPr lang="en-US" dirty="0" smtClean="0"/>
              <a:t>You can have multiple rendering site collections using all/parts of the same content site collections. </a:t>
            </a:r>
            <a:br>
              <a:rPr lang="en-US" dirty="0" smtClean="0"/>
            </a:br>
            <a:endParaRPr lang="en-US" dirty="0" smtClean="0"/>
          </a:p>
          <a:p>
            <a:pPr marL="0" indent="0">
              <a:buNone/>
            </a:pPr>
            <a:r>
              <a:rPr lang="en-US" b="1" dirty="0" smtClean="0"/>
              <a:t>Why?</a:t>
            </a:r>
          </a:p>
          <a:p>
            <a:r>
              <a:rPr lang="en-US" dirty="0" smtClean="0"/>
              <a:t>Separate brand sites</a:t>
            </a:r>
          </a:p>
          <a:p>
            <a:r>
              <a:rPr lang="en-US" dirty="0" smtClean="0"/>
              <a:t>Microsites</a:t>
            </a:r>
          </a:p>
          <a:p>
            <a:r>
              <a:rPr lang="en-US" dirty="0" smtClean="0"/>
              <a:t>Multilanguage sites w/separate country-code top-level domains. </a:t>
            </a:r>
            <a:br>
              <a:rPr lang="en-US" dirty="0" smtClean="0"/>
            </a:br>
            <a:r>
              <a:rPr lang="en-US" dirty="0" smtClean="0"/>
              <a:t>(.</a:t>
            </a:r>
            <a:r>
              <a:rPr lang="en-US" dirty="0" err="1" smtClean="0"/>
              <a:t>ca</a:t>
            </a:r>
            <a:r>
              <a:rPr lang="en-US" dirty="0" smtClean="0"/>
              <a:t>, .de, .</a:t>
            </a:r>
            <a:r>
              <a:rPr lang="en-US" dirty="0" err="1" smtClean="0"/>
              <a:t>fr</a:t>
            </a:r>
            <a:r>
              <a:rPr lang="en-US" dirty="0" smtClean="0"/>
              <a:t>, etc.)</a:t>
            </a:r>
            <a:endParaRPr lang="en-US" dirty="0"/>
          </a:p>
        </p:txBody>
      </p:sp>
      <p:sp>
        <p:nvSpPr>
          <p:cNvPr id="3" name="Text Placeholder 2"/>
          <p:cNvSpPr>
            <a:spLocks noGrp="1"/>
          </p:cNvSpPr>
          <p:nvPr>
            <p:ph type="body" sz="quarter" idx="11"/>
          </p:nvPr>
        </p:nvSpPr>
        <p:spPr/>
        <p:txBody>
          <a:bodyPr/>
          <a:lstStyle/>
          <a:p>
            <a:endParaRPr lang="en-US"/>
          </a:p>
        </p:txBody>
      </p:sp>
      <p:grpSp>
        <p:nvGrpSpPr>
          <p:cNvPr id="9" name="Group 8"/>
          <p:cNvGrpSpPr/>
          <p:nvPr/>
        </p:nvGrpSpPr>
        <p:grpSpPr>
          <a:xfrm>
            <a:off x="5461173" y="1961355"/>
            <a:ext cx="6972801" cy="4797635"/>
            <a:chOff x="5352125" y="1923071"/>
            <a:chExt cx="6836700" cy="4703991"/>
          </a:xfrm>
        </p:grpSpPr>
        <p:grpSp>
          <p:nvGrpSpPr>
            <p:cNvPr id="10" name="Group 9"/>
            <p:cNvGrpSpPr/>
            <p:nvPr/>
          </p:nvGrpSpPr>
          <p:grpSpPr>
            <a:xfrm>
              <a:off x="5352125" y="1923071"/>
              <a:ext cx="6817885" cy="4703991"/>
              <a:chOff x="5352125" y="1923071"/>
              <a:chExt cx="6817885" cy="4703991"/>
            </a:xfrm>
          </p:grpSpPr>
          <p:sp>
            <p:nvSpPr>
              <p:cNvPr id="12" name="Flowchart: Magnetic Disk 11"/>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13" name="Flowchart: Magnetic Disk 12"/>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14" name="Flowchart: Magnetic Disk 13"/>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15" name="Flowchart: Magnetic Disk 14"/>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16" name="Left Arrow 15"/>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17" name="Left Arrow 16"/>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18" name="Curved Connector 17"/>
              <p:cNvCxnSpPr>
                <a:stCxn id="15" idx="3"/>
                <a:endCxn id="14"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19" name="TextBox 18"/>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20" name="Curved Connector 19"/>
              <p:cNvCxnSpPr>
                <a:stCxn id="15" idx="1"/>
                <a:endCxn id="13"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1" name="TextBox 20"/>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22" name="Rectangle 21"/>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23" name="Rectangle 22"/>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24" name="Left Arrow 23"/>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25" name="Curved Connector 24"/>
              <p:cNvCxnSpPr>
                <a:stCxn id="30" idx="3"/>
                <a:endCxn id="27"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6" name="TextBox 25"/>
              <p:cNvSpPr txBox="1"/>
              <p:nvPr/>
            </p:nvSpPr>
            <p:spPr>
              <a:xfrm>
                <a:off x="9810106" y="6218272"/>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27" name="Rectangle 26"/>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28" name="Curved Connector 27"/>
              <p:cNvCxnSpPr>
                <a:stCxn id="30" idx="1"/>
                <a:endCxn id="13"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9" name="TextBox 28"/>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30" name="Flowchart: Magnetic Disk 29"/>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Rendering Site Collection1</a:t>
                </a:r>
              </a:p>
            </p:txBody>
          </p:sp>
        </p:grpSp>
        <p:sp>
          <p:nvSpPr>
            <p:cNvPr id="11" name="Rectangle 10"/>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grpSp>
        <p:nvGrpSpPr>
          <p:cNvPr id="34" name="Group 33"/>
          <p:cNvGrpSpPr/>
          <p:nvPr/>
        </p:nvGrpSpPr>
        <p:grpSpPr>
          <a:xfrm>
            <a:off x="10099619" y="4853534"/>
            <a:ext cx="2359889" cy="1430567"/>
            <a:chOff x="9900033" y="4758799"/>
            <a:chExt cx="2313827" cy="1402644"/>
          </a:xfrm>
        </p:grpSpPr>
        <p:sp>
          <p:nvSpPr>
            <p:cNvPr id="31" name="Left Arrow 30"/>
            <p:cNvSpPr/>
            <p:nvPr/>
          </p:nvSpPr>
          <p:spPr bwMode="auto">
            <a:xfrm rot="1993483">
              <a:off x="9900033" y="4758799"/>
              <a:ext cx="846387" cy="1063392"/>
            </a:xfrm>
            <a:prstGeom prst="leftArrow">
              <a:avLst>
                <a:gd name="adj1" fmla="val 50000"/>
                <a:gd name="adj2" fmla="val 27676"/>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sp>
          <p:nvSpPr>
            <p:cNvPr id="32" name="Flowchart: Magnetic Disk 31"/>
            <p:cNvSpPr/>
            <p:nvPr/>
          </p:nvSpPr>
          <p:spPr>
            <a:xfrm>
              <a:off x="10637694" y="5043841"/>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Rendering Site Collection2</a:t>
              </a:r>
            </a:p>
          </p:txBody>
        </p:sp>
        <p:sp>
          <p:nvSpPr>
            <p:cNvPr id="33" name="Rectangle 32"/>
            <p:cNvSpPr/>
            <p:nvPr/>
          </p:nvSpPr>
          <p:spPr bwMode="auto">
            <a:xfrm>
              <a:off x="11932114" y="5128513"/>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spTree>
    <p:extLst>
      <p:ext uri="{BB962C8B-B14F-4D97-AF65-F5344CB8AC3E}">
        <p14:creationId xmlns:p14="http://schemas.microsoft.com/office/powerpoint/2010/main" val="17986140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4" presetClass="entr" presetSubtype="10" fill="hold" nodeType="click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randombar(horizontal)">
                                      <p:cBhvr>
                                        <p:cTn id="11" dur="500"/>
                                        <p:tgtEl>
                                          <p:spTgt spid="34"/>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5">
                                            <p:txEl>
                                              <p:pRg st="2" end="2"/>
                                            </p:txEl>
                                          </p:spTgt>
                                        </p:tgtEl>
                                        <p:attrNameLst>
                                          <p:attrName>style.visibility</p:attrName>
                                        </p:attrNameLst>
                                      </p:cBhvr>
                                      <p:to>
                                        <p:strVal val="visible"/>
                                      </p:to>
                                    </p:set>
                                  </p:childTnLst>
                                </p:cTn>
                              </p:par>
                              <p:par>
                                <p:cTn id="18" presetID="1" presetClass="entr" presetSubtype="0" fill="hold" nodeType="withEffect">
                                  <p:stCondLst>
                                    <p:cond delay="0"/>
                                  </p:stCondLst>
                                  <p:childTnLst>
                                    <p:set>
                                      <p:cBhvr>
                                        <p:cTn id="19" dur="1" fill="hold">
                                          <p:stCondLst>
                                            <p:cond delay="0"/>
                                          </p:stCondLst>
                                        </p:cTn>
                                        <p:tgtEl>
                                          <p:spTgt spid="5">
                                            <p:txEl>
                                              <p:pRg st="3" end="3"/>
                                            </p:txEl>
                                          </p:spTgt>
                                        </p:tgtEl>
                                        <p:attrNameLst>
                                          <p:attrName>style.visibility</p:attrName>
                                        </p:attrNameLst>
                                      </p:cBhvr>
                                      <p:to>
                                        <p:strVal val="visible"/>
                                      </p:to>
                                    </p:set>
                                  </p:childTnLst>
                                </p:cTn>
                              </p:par>
                              <p:par>
                                <p:cTn id="20" presetID="1" presetClass="entr" presetSubtype="0" fill="hold" nodeType="withEffect">
                                  <p:stCondLst>
                                    <p:cond delay="0"/>
                                  </p:stCondLst>
                                  <p:childTnLst>
                                    <p:set>
                                      <p:cBhvr>
                                        <p:cTn id="21"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Many Content Sites to Rendering Sites</a:t>
            </a:r>
            <a:endParaRPr lang="en-US" dirty="0"/>
          </a:p>
        </p:txBody>
      </p:sp>
      <p:sp>
        <p:nvSpPr>
          <p:cNvPr id="3" name="Text Placeholder 2"/>
          <p:cNvSpPr>
            <a:spLocks noGrp="1"/>
          </p:cNvSpPr>
          <p:nvPr>
            <p:ph type="body" sz="quarter" idx="10"/>
          </p:nvPr>
        </p:nvSpPr>
        <p:spPr>
          <a:xfrm>
            <a:off x="274640" y="1212849"/>
            <a:ext cx="5018692" cy="5180013"/>
          </a:xfrm>
        </p:spPr>
        <p:txBody>
          <a:bodyPr>
            <a:normAutofit fontScale="92500" lnSpcReduction="10000"/>
          </a:bodyPr>
          <a:lstStyle/>
          <a:p>
            <a:pPr marL="0" indent="0">
              <a:buNone/>
            </a:pPr>
            <a:r>
              <a:rPr lang="en-US" dirty="0"/>
              <a:t>You can have </a:t>
            </a:r>
            <a:r>
              <a:rPr lang="en-US" dirty="0" smtClean="0"/>
              <a:t>multiple content site collections to few rendering site collections. </a:t>
            </a:r>
            <a:r>
              <a:rPr lang="en-US" dirty="0"/>
              <a:t/>
            </a:r>
            <a:br>
              <a:rPr lang="en-US" dirty="0"/>
            </a:br>
            <a:endParaRPr lang="en-US" dirty="0"/>
          </a:p>
          <a:p>
            <a:pPr marL="0" indent="0">
              <a:buNone/>
            </a:pPr>
            <a:r>
              <a:rPr lang="en-US" dirty="0"/>
              <a:t>Why</a:t>
            </a:r>
            <a:r>
              <a:rPr lang="en-US" dirty="0" smtClean="0"/>
              <a:t>?</a:t>
            </a:r>
          </a:p>
          <a:p>
            <a:r>
              <a:rPr lang="en-US" dirty="0" smtClean="0"/>
              <a:t>Different permissions per content site collection.</a:t>
            </a:r>
          </a:p>
          <a:p>
            <a:r>
              <a:rPr lang="en-US" dirty="0" smtClean="0"/>
              <a:t>To use Content Deployment for some content site collections. </a:t>
            </a:r>
            <a:endParaRPr lang="en-US" dirty="0"/>
          </a:p>
        </p:txBody>
      </p:sp>
      <p:sp>
        <p:nvSpPr>
          <p:cNvPr id="30" name="Text Placeholder 29"/>
          <p:cNvSpPr>
            <a:spLocks noGrp="1"/>
          </p:cNvSpPr>
          <p:nvPr>
            <p:ph type="body" sz="quarter" idx="11"/>
          </p:nvPr>
        </p:nvSpPr>
        <p:spPr/>
        <p:txBody>
          <a:bodyPr/>
          <a:lstStyle/>
          <a:p>
            <a:endParaRPr lang="en-US"/>
          </a:p>
        </p:txBody>
      </p:sp>
      <p:grpSp>
        <p:nvGrpSpPr>
          <p:cNvPr id="5" name="Group 4"/>
          <p:cNvGrpSpPr/>
          <p:nvPr/>
        </p:nvGrpSpPr>
        <p:grpSpPr>
          <a:xfrm>
            <a:off x="5461173" y="1961355"/>
            <a:ext cx="6972801" cy="4797635"/>
            <a:chOff x="5352125" y="1923071"/>
            <a:chExt cx="6836700" cy="4703991"/>
          </a:xfrm>
        </p:grpSpPr>
        <p:grpSp>
          <p:nvGrpSpPr>
            <p:cNvPr id="6" name="Group 5"/>
            <p:cNvGrpSpPr/>
            <p:nvPr/>
          </p:nvGrpSpPr>
          <p:grpSpPr>
            <a:xfrm>
              <a:off x="5352125" y="1923071"/>
              <a:ext cx="6817885" cy="4703991"/>
              <a:chOff x="5352125" y="1923071"/>
              <a:chExt cx="6817885" cy="4703991"/>
            </a:xfrm>
          </p:grpSpPr>
          <p:sp>
            <p:nvSpPr>
              <p:cNvPr id="8" name="Flowchart: Magnetic Disk 7"/>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9" name="Flowchart: Magnetic Disk 8"/>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10" name="Flowchart: Magnetic Disk 9"/>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11" name="Flowchart: Magnetic Disk 10"/>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Collection1</a:t>
                </a:r>
              </a:p>
            </p:txBody>
          </p:sp>
          <p:sp>
            <p:nvSpPr>
              <p:cNvPr id="12" name="Left Arrow 11"/>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13" name="Left Arrow 12"/>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14" name="Curved Connector 13"/>
              <p:cNvCxnSpPr>
                <a:stCxn id="11" idx="3"/>
                <a:endCxn id="10"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15" name="TextBox 14"/>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16" name="Curved Connector 15"/>
              <p:cNvCxnSpPr>
                <a:stCxn id="11" idx="1"/>
                <a:endCxn id="9"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17" name="TextBox 16"/>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18" name="Rectangle 17"/>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19" name="Rectangle 18"/>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20" name="Left Arrow 19"/>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21" name="Curved Connector 20"/>
              <p:cNvCxnSpPr>
                <a:stCxn id="26" idx="3"/>
                <a:endCxn id="23"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2" name="TextBox 21"/>
              <p:cNvSpPr txBox="1"/>
              <p:nvPr/>
            </p:nvSpPr>
            <p:spPr>
              <a:xfrm>
                <a:off x="9810106" y="6218272"/>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23" name="Rectangle 22"/>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24" name="Curved Connector 23"/>
              <p:cNvCxnSpPr>
                <a:stCxn id="26" idx="1"/>
                <a:endCxn id="9"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5" name="TextBox 24"/>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26" name="Flowchart: Magnetic Disk 25"/>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Rendering Site </a:t>
                </a:r>
                <a:r>
                  <a:rPr lang="en-US" sz="1632" dirty="0" smtClean="0">
                    <a:solidFill>
                      <a:srgbClr val="FFFFFF"/>
                    </a:solidFill>
                  </a:rPr>
                  <a:t>Collection</a:t>
                </a:r>
                <a:endParaRPr lang="en-US" sz="1632" dirty="0">
                  <a:solidFill>
                    <a:srgbClr val="FFFFFF"/>
                  </a:solidFill>
                </a:endParaRPr>
              </a:p>
            </p:txBody>
          </p:sp>
        </p:grpSp>
        <p:sp>
          <p:nvSpPr>
            <p:cNvPr id="7" name="Rectangle 6"/>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grpSp>
        <p:nvGrpSpPr>
          <p:cNvPr id="29" name="Group 28"/>
          <p:cNvGrpSpPr/>
          <p:nvPr/>
        </p:nvGrpSpPr>
        <p:grpSpPr>
          <a:xfrm>
            <a:off x="5364010" y="4242749"/>
            <a:ext cx="2417575" cy="1162798"/>
            <a:chOff x="5256858" y="4159936"/>
            <a:chExt cx="2370387" cy="1140102"/>
          </a:xfrm>
        </p:grpSpPr>
        <p:sp>
          <p:nvSpPr>
            <p:cNvPr id="27" name="Flowchart: Magnetic Disk 26"/>
            <p:cNvSpPr/>
            <p:nvPr/>
          </p:nvSpPr>
          <p:spPr>
            <a:xfrm>
              <a:off x="5256858" y="4182436"/>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Collection2</a:t>
              </a:r>
            </a:p>
          </p:txBody>
        </p:sp>
        <p:sp>
          <p:nvSpPr>
            <p:cNvPr id="28" name="Left Arrow 27"/>
            <p:cNvSpPr/>
            <p:nvPr/>
          </p:nvSpPr>
          <p:spPr bwMode="auto">
            <a:xfrm rot="20655981">
              <a:off x="6533582" y="4159936"/>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grpSp>
    </p:spTree>
    <p:extLst>
      <p:ext uri="{BB962C8B-B14F-4D97-AF65-F5344CB8AC3E}">
        <p14:creationId xmlns:p14="http://schemas.microsoft.com/office/powerpoint/2010/main" val="37492318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randombar(horizontal)">
                                      <p:cBhvr>
                                        <p:cTn id="7" dur="500"/>
                                        <p:tgtEl>
                                          <p:spTgt spid="2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3">
                                            <p:txEl>
                                              <p:pRg st="2" end="2"/>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Content Deployment in SharePoint 2013</a:t>
            </a:r>
            <a:endParaRPr lang="en-US" dirty="0"/>
          </a:p>
        </p:txBody>
      </p:sp>
    </p:spTree>
    <p:extLst>
      <p:ext uri="{BB962C8B-B14F-4D97-AF65-F5344CB8AC3E}">
        <p14:creationId xmlns:p14="http://schemas.microsoft.com/office/powerpoint/2010/main" val="1390729487"/>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Who should </a:t>
            </a:r>
            <a:r>
              <a:rPr lang="en-US" b="1" dirty="0" smtClean="0"/>
              <a:t>use </a:t>
            </a:r>
            <a:r>
              <a:rPr lang="en-US" b="1" dirty="0"/>
              <a:t>Content Deployment?</a:t>
            </a:r>
          </a:p>
        </p:txBody>
      </p:sp>
      <p:sp>
        <p:nvSpPr>
          <p:cNvPr id="3" name="Text Placeholder 2"/>
          <p:cNvSpPr>
            <a:spLocks noGrp="1"/>
          </p:cNvSpPr>
          <p:nvPr>
            <p:ph type="body" sz="quarter" idx="10"/>
          </p:nvPr>
        </p:nvSpPr>
        <p:spPr>
          <a:xfrm>
            <a:off x="274638" y="1212850"/>
            <a:ext cx="11887200" cy="5408612"/>
          </a:xfrm>
        </p:spPr>
        <p:txBody>
          <a:bodyPr>
            <a:normAutofit/>
          </a:bodyPr>
          <a:lstStyle/>
          <a:p>
            <a:pPr marL="571500" indent="-571500">
              <a:buFont typeface="Arial" panose="020B0604020202020204" pitchFamily="34" charset="0"/>
              <a:buChar char="•"/>
            </a:pPr>
            <a:r>
              <a:rPr lang="en-US" dirty="0" smtClean="0"/>
              <a:t>Only customers who have a business/regulatory requirement around having data in a different FARM until the moment it is supposed to be live.</a:t>
            </a:r>
          </a:p>
          <a:p>
            <a:pPr marL="800100" lvl="2" indent="-571500">
              <a:buFont typeface="Arial" panose="020B0604020202020204" pitchFamily="34" charset="0"/>
              <a:buChar char="•"/>
            </a:pPr>
            <a:r>
              <a:rPr lang="en-US" i="1" dirty="0"/>
              <a:t>Even those customers should be using separate site collections/catalogs for their sensitive content, and author-in-place for all other content. </a:t>
            </a:r>
          </a:p>
          <a:p>
            <a:pPr marL="571500" indent="-571500">
              <a:buFont typeface="Arial" panose="020B0604020202020204" pitchFamily="34" charset="0"/>
              <a:buChar char="•"/>
            </a:pPr>
            <a:endParaRPr lang="en-US" dirty="0" smtClean="0"/>
          </a:p>
          <a:p>
            <a:pPr marL="571500" indent="-571500">
              <a:buFont typeface="Arial" panose="020B0604020202020204" pitchFamily="34" charset="0"/>
              <a:buChar char="•"/>
            </a:pPr>
            <a:r>
              <a:rPr lang="en-US" dirty="0" smtClean="0"/>
              <a:t>In SP2013, Content Deployment is for deploying “Content” Site collections only.</a:t>
            </a:r>
          </a:p>
          <a:p>
            <a:pPr marL="800100" lvl="3" indent="-342900">
              <a:buFont typeface="Arial" panose="020B0604020202020204" pitchFamily="34" charset="0"/>
              <a:buChar char="•"/>
            </a:pPr>
            <a:r>
              <a:rPr lang="en-US" i="1" dirty="0" smtClean="0"/>
              <a:t>Remember that deployed </a:t>
            </a:r>
            <a:r>
              <a:rPr lang="en-US" i="1" dirty="0"/>
              <a:t>content isn’t “live” until after Import completes AND search crawls it. </a:t>
            </a:r>
          </a:p>
          <a:p>
            <a:pPr lvl="3"/>
            <a:endParaRPr lang="en-US" dirty="0"/>
          </a:p>
        </p:txBody>
      </p:sp>
    </p:spTree>
    <p:extLst>
      <p:ext uri="{BB962C8B-B14F-4D97-AF65-F5344CB8AC3E}">
        <p14:creationId xmlns:p14="http://schemas.microsoft.com/office/powerpoint/2010/main" val="3483509771"/>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smtClean="0"/>
              <a:t>Content Deployment Illustrated</a:t>
            </a:r>
            <a:endParaRPr lang="en-US" dirty="0"/>
          </a:p>
        </p:txBody>
      </p:sp>
      <p:grpSp>
        <p:nvGrpSpPr>
          <p:cNvPr id="19" name="Group 18"/>
          <p:cNvGrpSpPr/>
          <p:nvPr/>
        </p:nvGrpSpPr>
        <p:grpSpPr>
          <a:xfrm>
            <a:off x="5396264" y="1961355"/>
            <a:ext cx="7037711" cy="4797635"/>
            <a:chOff x="5288482" y="1923071"/>
            <a:chExt cx="6900343" cy="4703991"/>
          </a:xfrm>
        </p:grpSpPr>
        <p:grpSp>
          <p:nvGrpSpPr>
            <p:cNvPr id="21" name="Group 20"/>
            <p:cNvGrpSpPr/>
            <p:nvPr/>
          </p:nvGrpSpPr>
          <p:grpSpPr>
            <a:xfrm>
              <a:off x="5288482" y="1923071"/>
              <a:ext cx="6881528" cy="4703991"/>
              <a:chOff x="5288482" y="1923071"/>
              <a:chExt cx="6881528" cy="4703991"/>
            </a:xfrm>
          </p:grpSpPr>
          <p:sp>
            <p:nvSpPr>
              <p:cNvPr id="27" name="Flowchart: Magnetic Disk 26"/>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29" name="Flowchart: Magnetic Disk 28"/>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30" name="Flowchart: Magnetic Disk 29"/>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31" name="Flowchart: Magnetic Disk 30"/>
              <p:cNvSpPr/>
              <p:nvPr/>
            </p:nvSpPr>
            <p:spPr>
              <a:xfrm>
                <a:off x="5288482" y="2784395"/>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32" name="Left Arrow 31"/>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33" name="Left Arrow 32"/>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34" name="Curved Connector 33"/>
              <p:cNvCxnSpPr>
                <a:stCxn id="31" idx="3"/>
                <a:endCxn id="30" idx="2"/>
              </p:cNvCxnSpPr>
              <p:nvPr/>
            </p:nvCxnSpPr>
            <p:spPr>
              <a:xfrm rot="16200000" flipH="1">
                <a:off x="5854389" y="4041812"/>
                <a:ext cx="2166264" cy="188663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5" name="TextBox 34"/>
              <p:cNvSpPr txBox="1"/>
              <p:nvPr/>
            </p:nvSpPr>
            <p:spPr>
              <a:xfrm>
                <a:off x="5509235" y="5683144"/>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36" name="Curved Connector 35"/>
              <p:cNvCxnSpPr>
                <a:stCxn id="31" idx="1"/>
                <a:endCxn id="29" idx="2"/>
              </p:cNvCxnSpPr>
              <p:nvPr/>
            </p:nvCxnSpPr>
            <p:spPr>
              <a:xfrm rot="5400000" flipH="1" flipV="1">
                <a:off x="6801914" y="1736152"/>
                <a:ext cx="240534" cy="1855952"/>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37" name="TextBox 36"/>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38" name="Rectangle 37"/>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39" name="Rectangle 38"/>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40" name="Left Arrow 39"/>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41" name="Curved Connector 40"/>
              <p:cNvCxnSpPr>
                <a:stCxn id="46" idx="3"/>
                <a:endCxn id="43"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2" name="TextBox 41"/>
              <p:cNvSpPr txBox="1"/>
              <p:nvPr/>
            </p:nvSpPr>
            <p:spPr>
              <a:xfrm>
                <a:off x="9810106" y="6218272"/>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43" name="Rectangle 42"/>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44" name="Curved Connector 43"/>
              <p:cNvCxnSpPr>
                <a:stCxn id="46" idx="1"/>
                <a:endCxn id="29"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45" name="TextBox 44"/>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46" name="Flowchart: Magnetic Disk 45"/>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Rendering Site </a:t>
                </a:r>
                <a:r>
                  <a:rPr lang="en-US" sz="1632" dirty="0" smtClean="0">
                    <a:solidFill>
                      <a:srgbClr val="FFFFFF"/>
                    </a:solidFill>
                  </a:rPr>
                  <a:t>Collection</a:t>
                </a:r>
                <a:endParaRPr lang="en-US" sz="1632" dirty="0">
                  <a:solidFill>
                    <a:srgbClr val="FFFFFF"/>
                  </a:solidFill>
                </a:endParaRPr>
              </a:p>
            </p:txBody>
          </p:sp>
        </p:grpSp>
        <p:sp>
          <p:nvSpPr>
            <p:cNvPr id="26" name="Rectangle 25"/>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grpSp>
        <p:nvGrpSpPr>
          <p:cNvPr id="47" name="Group 46"/>
          <p:cNvGrpSpPr/>
          <p:nvPr/>
        </p:nvGrpSpPr>
        <p:grpSpPr>
          <a:xfrm>
            <a:off x="5364010" y="4242749"/>
            <a:ext cx="2417575" cy="1162798"/>
            <a:chOff x="5256858" y="4159936"/>
            <a:chExt cx="2370387" cy="1140102"/>
          </a:xfrm>
        </p:grpSpPr>
        <p:sp>
          <p:nvSpPr>
            <p:cNvPr id="48" name="Flowchart: Magnetic Disk 47"/>
            <p:cNvSpPr/>
            <p:nvPr/>
          </p:nvSpPr>
          <p:spPr>
            <a:xfrm>
              <a:off x="5256858" y="4182436"/>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“CD Target” Content Site Collection</a:t>
              </a:r>
            </a:p>
          </p:txBody>
        </p:sp>
        <p:sp>
          <p:nvSpPr>
            <p:cNvPr id="49" name="Left Arrow 48"/>
            <p:cNvSpPr/>
            <p:nvPr/>
          </p:nvSpPr>
          <p:spPr bwMode="auto">
            <a:xfrm rot="20655981">
              <a:off x="6533582" y="4159936"/>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grpSp>
      <p:cxnSp>
        <p:nvCxnSpPr>
          <p:cNvPr id="16" name="Straight Connector 15"/>
          <p:cNvCxnSpPr/>
          <p:nvPr/>
        </p:nvCxnSpPr>
        <p:spPr>
          <a:xfrm flipH="1">
            <a:off x="4934184" y="1609233"/>
            <a:ext cx="21351" cy="5156220"/>
          </a:xfrm>
          <a:prstGeom prst="line">
            <a:avLst/>
          </a:prstGeom>
          <a:ln w="127000">
            <a:solidFill>
              <a:schemeClr val="tx1"/>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60" name="Group 59"/>
          <p:cNvGrpSpPr/>
          <p:nvPr/>
        </p:nvGrpSpPr>
        <p:grpSpPr>
          <a:xfrm>
            <a:off x="1340518" y="4263649"/>
            <a:ext cx="6699708" cy="2209820"/>
            <a:chOff x="1311900" y="4180427"/>
            <a:chExt cx="6568937" cy="2166687"/>
          </a:xfrm>
        </p:grpSpPr>
        <p:sp>
          <p:nvSpPr>
            <p:cNvPr id="51" name="Flowchart: Magnetic Disk 50"/>
            <p:cNvSpPr/>
            <p:nvPr/>
          </p:nvSpPr>
          <p:spPr>
            <a:xfrm>
              <a:off x="1311900" y="4180427"/>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632" dirty="0">
                  <a:solidFill>
                    <a:srgbClr val="FFFFFF"/>
                  </a:solidFill>
                </a:rPr>
                <a:t>“CD Source” Content Site Collection</a:t>
              </a:r>
            </a:p>
          </p:txBody>
        </p:sp>
        <p:sp>
          <p:nvSpPr>
            <p:cNvPr id="17" name="Right Arrow 16"/>
            <p:cNvSpPr/>
            <p:nvPr/>
          </p:nvSpPr>
          <p:spPr bwMode="auto">
            <a:xfrm>
              <a:off x="2748758" y="4250839"/>
              <a:ext cx="2508100" cy="966521"/>
            </a:xfrm>
            <a:prstGeom prst="rightArrow">
              <a:avLst/>
            </a:prstGeom>
            <a:ln>
              <a:headEnd type="none" w="med" len="med"/>
              <a:tailEnd type="none" w="med" len="med"/>
            </a:ln>
          </p:spPr>
          <p:style>
            <a:lnRef idx="3">
              <a:schemeClr val="lt1"/>
            </a:lnRef>
            <a:fillRef idx="1">
              <a:schemeClr val="accent1"/>
            </a:fillRef>
            <a:effectRef idx="1">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836" dirty="0">
                  <a:gradFill>
                    <a:gsLst>
                      <a:gs pos="0">
                        <a:srgbClr val="FFFFFF"/>
                      </a:gs>
                      <a:gs pos="100000">
                        <a:srgbClr val="FFFFFF"/>
                      </a:gs>
                    </a:gsLst>
                    <a:lin ang="5400000" scaled="0"/>
                  </a:gradFill>
                </a:rPr>
                <a:t>Content Deployment Path</a:t>
              </a:r>
            </a:p>
          </p:txBody>
        </p:sp>
        <p:cxnSp>
          <p:nvCxnSpPr>
            <p:cNvPr id="56" name="Curved Connector 55"/>
            <p:cNvCxnSpPr>
              <a:stCxn id="51" idx="3"/>
              <a:endCxn id="30" idx="2"/>
            </p:cNvCxnSpPr>
            <p:nvPr/>
          </p:nvCxnSpPr>
          <p:spPr>
            <a:xfrm rot="16200000" flipH="1">
              <a:off x="4564114" y="2751537"/>
              <a:ext cx="770232" cy="5863215"/>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57" name="TextBox 56"/>
            <p:cNvSpPr txBox="1"/>
            <p:nvPr/>
          </p:nvSpPr>
          <p:spPr>
            <a:xfrm>
              <a:off x="2830892" y="6003622"/>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grpSp>
      <p:cxnSp>
        <p:nvCxnSpPr>
          <p:cNvPr id="50" name="Curved Connector 49"/>
          <p:cNvCxnSpPr>
            <a:stCxn id="51" idx="1"/>
            <a:endCxn id="29" idx="2"/>
          </p:cNvCxnSpPr>
          <p:nvPr/>
        </p:nvCxnSpPr>
        <p:spPr>
          <a:xfrm rot="5400000" flipH="1" flipV="1">
            <a:off x="4200039" y="454753"/>
            <a:ext cx="1669146" cy="5948645"/>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1710544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randombar(horizontal)">
                                      <p:cBhvr>
                                        <p:cTn id="7" dur="500"/>
                                        <p:tgtEl>
                                          <p:spTgt spid="60"/>
                                        </p:tgtEl>
                                      </p:cBhvr>
                                    </p:animEffect>
                                  </p:childTnLst>
                                </p:cTn>
                              </p:par>
                              <p:par>
                                <p:cTn id="8" presetID="14" presetClass="entr" presetSubtype="10"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randombar(horizontal)">
                                      <p:cBhvr>
                                        <p:cTn id="10"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lstStyle/>
          <a:p>
            <a:r>
              <a:rPr lang="en-US" dirty="0" smtClean="0"/>
              <a:t>WCM HOLs and events @ SPC</a:t>
            </a:r>
            <a:endParaRPr lang="en-US" dirty="0"/>
          </a:p>
        </p:txBody>
      </p:sp>
      <p:sp>
        <p:nvSpPr>
          <p:cNvPr id="6" name="Text Placeholder 5"/>
          <p:cNvSpPr>
            <a:spLocks noGrp="1"/>
          </p:cNvSpPr>
          <p:nvPr>
            <p:ph type="body" sz="quarter" idx="10"/>
          </p:nvPr>
        </p:nvSpPr>
        <p:spPr>
          <a:xfrm>
            <a:off x="274638" y="1212850"/>
            <a:ext cx="10972800" cy="2741613"/>
          </a:xfrm>
        </p:spPr>
        <p:txBody>
          <a:bodyPr>
            <a:normAutofit/>
          </a:bodyPr>
          <a:lstStyle/>
          <a:p>
            <a:pPr fontAlgn="b">
              <a:spcAft>
                <a:spcPts val="400"/>
              </a:spcAft>
            </a:pPr>
            <a:r>
              <a:rPr lang="en-US" sz="2800" dirty="0" smtClean="0">
                <a:gradFill>
                  <a:gsLst>
                    <a:gs pos="1250">
                      <a:schemeClr val="tx1"/>
                    </a:gs>
                    <a:gs pos="99000">
                      <a:schemeClr val="tx1"/>
                    </a:gs>
                  </a:gsLst>
                  <a:lin ang="5400000" scaled="0"/>
                </a:gradFill>
                <a:latin typeface="+mn-lt"/>
              </a:rPr>
              <a:t>HOL038</a:t>
            </a:r>
            <a:r>
              <a:rPr lang="en-US" sz="2800" dirty="0" smtClean="0">
                <a:gradFill>
                  <a:gsLst>
                    <a:gs pos="1250">
                      <a:schemeClr val="tx1"/>
                    </a:gs>
                    <a:gs pos="99000">
                      <a:schemeClr val="tx1"/>
                    </a:gs>
                  </a:gsLst>
                  <a:lin ang="5400000" scaled="0"/>
                </a:gradFill>
              </a:rPr>
              <a:t> </a:t>
            </a:r>
            <a:r>
              <a:rPr lang="en-US" sz="2800" dirty="0">
                <a:gradFill>
                  <a:gsLst>
                    <a:gs pos="1250">
                      <a:schemeClr val="tx1"/>
                    </a:gs>
                    <a:gs pos="99000">
                      <a:schemeClr val="tx1"/>
                    </a:gs>
                  </a:gsLst>
                  <a:lin ang="5400000" scaled="0"/>
                </a:gradFill>
              </a:rPr>
              <a:t>– </a:t>
            </a:r>
            <a:r>
              <a:rPr lang="en-US" sz="2800" dirty="0" smtClean="0">
                <a:gradFill>
                  <a:gsLst>
                    <a:gs pos="1250">
                      <a:schemeClr val="tx1"/>
                    </a:gs>
                    <a:gs pos="99000">
                      <a:schemeClr val="tx1"/>
                    </a:gs>
                  </a:gsLst>
                  <a:lin ang="5400000" scaled="0"/>
                </a:gradFill>
                <a:latin typeface="+mn-lt"/>
              </a:rPr>
              <a:t>Intro </a:t>
            </a:r>
            <a:r>
              <a:rPr lang="en-US" sz="2800" dirty="0">
                <a:gradFill>
                  <a:gsLst>
                    <a:gs pos="1250">
                      <a:schemeClr val="tx1"/>
                    </a:gs>
                    <a:gs pos="99000">
                      <a:schemeClr val="tx1"/>
                    </a:gs>
                  </a:gsLst>
                  <a:lin ang="5400000" scaled="0"/>
                </a:gradFill>
                <a:latin typeface="+mn-lt"/>
              </a:rPr>
              <a:t>to Web Content Management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HOL040</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Building </a:t>
            </a:r>
            <a:r>
              <a:rPr lang="en-US" sz="2800" dirty="0">
                <a:gradFill>
                  <a:gsLst>
                    <a:gs pos="1250">
                      <a:schemeClr val="tx1"/>
                    </a:gs>
                    <a:gs pos="99000">
                      <a:schemeClr val="tx1"/>
                    </a:gs>
                  </a:gsLst>
                  <a:lin ang="5400000" scaled="0"/>
                </a:gradFill>
                <a:latin typeface="+mn-lt"/>
              </a:rPr>
              <a:t>a Product Centric Site in SharePoint 2013</a:t>
            </a:r>
          </a:p>
          <a:p>
            <a:pPr fontAlgn="b">
              <a:spcAft>
                <a:spcPts val="400"/>
              </a:spcAft>
            </a:pPr>
            <a:r>
              <a:rPr lang="en-US" sz="2800" dirty="0" smtClean="0">
                <a:gradFill>
                  <a:gsLst>
                    <a:gs pos="1250">
                      <a:schemeClr val="tx1"/>
                    </a:gs>
                    <a:gs pos="99000">
                      <a:schemeClr val="tx1"/>
                    </a:gs>
                  </a:gsLst>
                  <a:lin ang="5400000" scaled="0"/>
                </a:gradFill>
                <a:latin typeface="+mn-lt"/>
              </a:rPr>
              <a:t>HOL039</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Designing </a:t>
            </a:r>
            <a:r>
              <a:rPr lang="en-US" sz="2800" dirty="0">
                <a:gradFill>
                  <a:gsLst>
                    <a:gs pos="1250">
                      <a:schemeClr val="tx1"/>
                    </a:gs>
                    <a:gs pos="99000">
                      <a:schemeClr val="tx1"/>
                    </a:gs>
                  </a:gsLst>
                  <a:lin ang="5400000" scaled="0"/>
                </a:gradFill>
                <a:latin typeface="+mn-lt"/>
              </a:rPr>
              <a:t>a SharePoint 2013 Site</a:t>
            </a:r>
          </a:p>
          <a:p>
            <a:pPr fontAlgn="b">
              <a:spcAft>
                <a:spcPts val="400"/>
              </a:spcAft>
            </a:pPr>
            <a:r>
              <a:rPr lang="en-US" sz="2800" dirty="0" smtClean="0">
                <a:gradFill>
                  <a:gsLst>
                    <a:gs pos="1250">
                      <a:schemeClr val="tx1"/>
                    </a:gs>
                    <a:gs pos="99000">
                      <a:schemeClr val="tx1"/>
                    </a:gs>
                  </a:gsLst>
                  <a:lin ang="5400000" scaled="0"/>
                </a:gradFill>
                <a:latin typeface="+mn-lt"/>
              </a:rPr>
              <a:t>HOL041</a:t>
            </a:r>
            <a:r>
              <a:rPr lang="en-US" sz="2800" dirty="0">
                <a:gradFill>
                  <a:gsLst>
                    <a:gs pos="1250">
                      <a:schemeClr val="tx1"/>
                    </a:gs>
                    <a:gs pos="99000">
                      <a:schemeClr val="tx1"/>
                    </a:gs>
                  </a:gsLst>
                  <a:lin ang="5400000" scaled="0"/>
                </a:gradFill>
              </a:rPr>
              <a:t> – </a:t>
            </a:r>
            <a:r>
              <a:rPr lang="en-US" sz="2800" dirty="0" smtClean="0">
                <a:gradFill>
                  <a:gsLst>
                    <a:gs pos="1250">
                      <a:schemeClr val="tx1"/>
                    </a:gs>
                    <a:gs pos="99000">
                      <a:schemeClr val="tx1"/>
                    </a:gs>
                  </a:gsLst>
                  <a:lin ang="5400000" scaled="0"/>
                </a:gradFill>
                <a:latin typeface="+mn-lt"/>
              </a:rPr>
              <a:t>Hands </a:t>
            </a:r>
            <a:r>
              <a:rPr lang="en-US" sz="2800" dirty="0">
                <a:gradFill>
                  <a:gsLst>
                    <a:gs pos="1250">
                      <a:schemeClr val="tx1"/>
                    </a:gs>
                    <a:gs pos="99000">
                      <a:schemeClr val="tx1"/>
                    </a:gs>
                  </a:gsLst>
                  <a:lin ang="5400000" scaled="0"/>
                </a:gradFill>
                <a:latin typeface="+mn-lt"/>
              </a:rPr>
              <a:t>on with the Content Search web part in SharePoint 2013</a:t>
            </a:r>
          </a:p>
        </p:txBody>
      </p:sp>
      <p:sp>
        <p:nvSpPr>
          <p:cNvPr id="4" name="Rectangle 3"/>
          <p:cNvSpPr/>
          <p:nvPr/>
        </p:nvSpPr>
        <p:spPr bwMode="auto">
          <a:xfrm>
            <a:off x="273778" y="3954463"/>
            <a:ext cx="5440680" cy="274185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Meet a Search SME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questions, meet the community and share knowledge!</a:t>
            </a:r>
          </a:p>
          <a:p>
            <a:pPr defTabSz="932472" fontAlgn="base">
              <a:lnSpc>
                <a:spcPct val="90000"/>
              </a:lnSpc>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lnSpc>
                <a:spcPct val="90000"/>
              </a:lnSpc>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Mon-Thu @ Exhibit Hall</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8505659" y="3954463"/>
            <a:ext cx="2697480" cy="27418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3736" tIns="146304" rIns="173736"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Hands on Labs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Daily 10:30am-6:30pm @ HOL Lab Lounge</a:t>
            </a:r>
            <a:endParaRPr lang="en-US" dirty="0">
              <a:gradFill>
                <a:gsLst>
                  <a:gs pos="0">
                    <a:srgbClr val="FFFFFF"/>
                  </a:gs>
                  <a:gs pos="100000">
                    <a:srgbClr val="FFFFFF"/>
                  </a:gs>
                </a:gsLst>
                <a:lin ang="5400000" scaled="0"/>
              </a:gradFill>
              <a:ea typeface="Segoe UI" pitchFamily="34" charset="0"/>
              <a:cs typeface="Segoe UI" pitchFamily="34" charset="0"/>
            </a:endParaRPr>
          </a:p>
        </p:txBody>
      </p:sp>
      <p:sp>
        <p:nvSpPr>
          <p:cNvPr id="7" name="Rectangle 6"/>
          <p:cNvSpPr/>
          <p:nvPr/>
        </p:nvSpPr>
        <p:spPr bwMode="auto">
          <a:xfrm>
            <a:off x="5762701" y="3954463"/>
            <a:ext cx="2697480" cy="274185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Ask the Experts</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Discuss WCM!</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a:p>
            <a:pPr defTabSz="932472" fontAlgn="base">
              <a:spcBef>
                <a:spcPct val="0"/>
              </a:spcBef>
              <a:spcAft>
                <a:spcPct val="0"/>
              </a:spcAft>
            </a:pPr>
            <a:r>
              <a:rPr lang="en-US" dirty="0" smtClean="0">
                <a:gradFill>
                  <a:gsLst>
                    <a:gs pos="0">
                      <a:srgbClr val="FFFFFF"/>
                    </a:gs>
                    <a:gs pos="100000">
                      <a:srgbClr val="FFFFFF"/>
                    </a:gs>
                  </a:gsLst>
                  <a:lin ang="5400000" scaled="0"/>
                </a:gradFill>
                <a:ea typeface="Segoe UI" pitchFamily="34" charset="0"/>
                <a:cs typeface="Segoe UI" pitchFamily="34" charset="0"/>
              </a:rPr>
              <a:t>Wed 6:15PM @ Ask the Experts Lounge</a:t>
            </a:r>
          </a:p>
          <a:p>
            <a:pPr defTabSz="932472" fontAlgn="base">
              <a:spcBef>
                <a:spcPct val="0"/>
              </a:spcBef>
              <a:spcAft>
                <a:spcPct val="0"/>
              </a:spcAft>
            </a:pPr>
            <a:endParaRPr lang="en-US"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82142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screen">
            <a:extLst>
              <a:ext uri="{28A0092B-C50C-407E-A947-70E740481C1C}">
                <a14:useLocalDpi xmlns:a14="http://schemas.microsoft.com/office/drawing/2010/main"/>
              </a:ext>
            </a:extLst>
          </a:blip>
          <a:srcRect l="50005"/>
          <a:stretch/>
        </p:blipFill>
        <p:spPr bwMode="ltGray">
          <a:xfrm>
            <a:off x="9418637" y="1212849"/>
            <a:ext cx="2721127" cy="5440680"/>
          </a:xfrm>
          <a:prstGeom prst="rect">
            <a:avLst/>
          </a:prstGeom>
        </p:spPr>
      </p:pic>
      <p:sp>
        <p:nvSpPr>
          <p:cNvPr id="17" name="Title 16"/>
          <p:cNvSpPr>
            <a:spLocks noGrp="1"/>
          </p:cNvSpPr>
          <p:nvPr>
            <p:ph type="title"/>
          </p:nvPr>
        </p:nvSpPr>
        <p:spPr/>
        <p:txBody>
          <a:bodyPr/>
          <a:lstStyle/>
          <a:p>
            <a:r>
              <a:rPr lang="en-US" dirty="0" smtClean="0"/>
              <a:t>Related WCM Sessions @ SPC</a:t>
            </a:r>
            <a:endParaRPr lang="en-US" dirty="0"/>
          </a:p>
        </p:txBody>
      </p:sp>
      <p:sp>
        <p:nvSpPr>
          <p:cNvPr id="12" name="Rectangle 11"/>
          <p:cNvSpPr/>
          <p:nvPr/>
        </p:nvSpPr>
        <p:spPr bwMode="auto">
          <a:xfrm>
            <a:off x="274638" y="1212849"/>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Mon 2:00pm - SPC255 - What's New for WCM and Internet Sites in SharePoint 2013</a:t>
            </a:r>
            <a:br>
              <a:rPr lang="en-US" dirty="0">
                <a:solidFill>
                  <a:srgbClr val="FFFFFF"/>
                </a:solidFill>
              </a:rPr>
            </a:br>
            <a:r>
              <a:rPr lang="en-US" dirty="0" smtClean="0">
                <a:solidFill>
                  <a:srgbClr val="FFFFFF"/>
                </a:solidFill>
              </a:rPr>
              <a:t>Speakers: </a:t>
            </a:r>
            <a:r>
              <a:rPr lang="en-US" dirty="0">
                <a:solidFill>
                  <a:srgbClr val="FFFFFF"/>
                </a:solidFill>
              </a:rPr>
              <a:t>Sven Arne Gylterud, Daniel Kogan </a:t>
            </a:r>
          </a:p>
        </p:txBody>
      </p:sp>
      <p:sp>
        <p:nvSpPr>
          <p:cNvPr id="14" name="Rectangle 13"/>
          <p:cNvSpPr/>
          <p:nvPr/>
        </p:nvSpPr>
        <p:spPr bwMode="auto">
          <a:xfrm>
            <a:off x="266245" y="2171382"/>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10:30am - SPC019 - Best Practices for Designing Websites with SharePoint 2013</a:t>
            </a:r>
            <a:br>
              <a:rPr lang="en-US" dirty="0">
                <a:solidFill>
                  <a:srgbClr val="FFFFFF"/>
                </a:solidFill>
              </a:rPr>
            </a:br>
            <a:r>
              <a:rPr lang="en-US" dirty="0">
                <a:solidFill>
                  <a:srgbClr val="FFFFFF"/>
                </a:solidFill>
              </a:rPr>
              <a:t>Speakers: Alyssa Levitz, Ethan </a:t>
            </a:r>
            <a:r>
              <a:rPr lang="en-US" dirty="0" smtClean="0">
                <a:solidFill>
                  <a:srgbClr val="FFFFFF"/>
                </a:solidFill>
              </a:rPr>
              <a:t>Gur-esh</a:t>
            </a:r>
            <a:endParaRPr lang="en-US" dirty="0">
              <a:solidFill>
                <a:srgbClr val="FFFFFF"/>
              </a:solidFill>
            </a:endParaRPr>
          </a:p>
        </p:txBody>
      </p:sp>
      <p:sp>
        <p:nvSpPr>
          <p:cNvPr id="20" name="Rectangle 19"/>
          <p:cNvSpPr/>
          <p:nvPr/>
        </p:nvSpPr>
        <p:spPr bwMode="auto">
          <a:xfrm>
            <a:off x="266244" y="311626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1:45pm - SPC180 - Overview of Search Driven Web Sites and Cross Site Publishing in </a:t>
            </a:r>
            <a:r>
              <a:rPr lang="en-US" dirty="0" smtClean="0">
                <a:solidFill>
                  <a:srgbClr val="FFFFFF"/>
                </a:solidFill>
              </a:rPr>
              <a:t>Depth - Speaker: </a:t>
            </a:r>
            <a:r>
              <a:rPr lang="en-US" dirty="0">
                <a:solidFill>
                  <a:srgbClr val="FFFFFF"/>
                </a:solidFill>
              </a:rPr>
              <a:t>Daniel Kogan </a:t>
            </a:r>
          </a:p>
        </p:txBody>
      </p:sp>
      <p:sp>
        <p:nvSpPr>
          <p:cNvPr id="22" name="Rectangle 21"/>
          <p:cNvSpPr/>
          <p:nvPr/>
        </p:nvSpPr>
        <p:spPr bwMode="auto">
          <a:xfrm>
            <a:off x="261065" y="5981382"/>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9:00am - SPC110 - Grow your Business Online with SharePoint's Adaptive </a:t>
            </a:r>
            <a:r>
              <a:rPr lang="en-US" dirty="0" smtClean="0">
                <a:solidFill>
                  <a:srgbClr val="FFFFFF"/>
                </a:solidFill>
              </a:rPr>
              <a:t>Experiences - Speakers</a:t>
            </a:r>
            <a:r>
              <a:rPr lang="en-US" dirty="0">
                <a:solidFill>
                  <a:srgbClr val="FFFFFF"/>
                </a:solidFill>
              </a:rPr>
              <a:t>: Fredrik Holm, Stefan Debald</a:t>
            </a:r>
            <a:br>
              <a:rPr lang="en-US" dirty="0">
                <a:solidFill>
                  <a:srgbClr val="FFFFFF"/>
                </a:solidFill>
              </a:rPr>
            </a:br>
            <a:r>
              <a:rPr lang="en-US" dirty="0">
                <a:solidFill>
                  <a:srgbClr val="FFFFFF"/>
                </a:solidFill>
              </a:rPr>
              <a:t> </a:t>
            </a:r>
          </a:p>
        </p:txBody>
      </p:sp>
      <p:sp>
        <p:nvSpPr>
          <p:cNvPr id="23" name="Rectangle 22"/>
          <p:cNvSpPr/>
          <p:nvPr/>
        </p:nvSpPr>
        <p:spPr bwMode="auto">
          <a:xfrm>
            <a:off x="266244" y="407638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Tue 5:00pm - SPC270 - Zero to Live in 60mins using SharePoint 2013 Publishing</a:t>
            </a:r>
            <a:br>
              <a:rPr lang="en-US" dirty="0">
                <a:solidFill>
                  <a:srgbClr val="FFFFFF"/>
                </a:solidFill>
              </a:rPr>
            </a:br>
            <a:r>
              <a:rPr lang="en-US" dirty="0">
                <a:solidFill>
                  <a:srgbClr val="FFFFFF"/>
                </a:solidFill>
              </a:rPr>
              <a:t>Speakers: Andrew Connell,  Daniel Kogan </a:t>
            </a:r>
          </a:p>
        </p:txBody>
      </p:sp>
      <p:sp>
        <p:nvSpPr>
          <p:cNvPr id="26" name="Rectangle 25"/>
          <p:cNvSpPr/>
          <p:nvPr/>
        </p:nvSpPr>
        <p:spPr bwMode="auto">
          <a:xfrm>
            <a:off x="266247" y="1037263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1:45pm - SPC246 - Using </a:t>
            </a:r>
            <a:r>
              <a:rPr lang="en-US" dirty="0" err="1">
                <a:solidFill>
                  <a:srgbClr val="FFFFFF"/>
                </a:solidFill>
              </a:rPr>
              <a:t>jQuery</a:t>
            </a:r>
            <a:r>
              <a:rPr lang="en-US" dirty="0">
                <a:solidFill>
                  <a:srgbClr val="FFFFFF"/>
                </a:solidFill>
              </a:rPr>
              <a:t> and Display Templates to create modern Web Sites </a:t>
            </a:r>
            <a:r>
              <a:rPr lang="en-US" dirty="0" smtClean="0">
                <a:solidFill>
                  <a:srgbClr val="FFFFFF"/>
                </a:solidFill>
              </a:rPr>
              <a:t>- Speakers</a:t>
            </a:r>
            <a:r>
              <a:rPr lang="en-US" dirty="0">
                <a:solidFill>
                  <a:srgbClr val="FFFFFF"/>
                </a:solidFill>
              </a:rPr>
              <a:t>: Ethan Gur-esh, Jeremy Kelley</a:t>
            </a:r>
            <a:br>
              <a:rPr lang="en-US" dirty="0">
                <a:solidFill>
                  <a:srgbClr val="FFFFFF"/>
                </a:solidFill>
              </a:rPr>
            </a:br>
            <a:endParaRPr lang="en-US" dirty="0">
              <a:solidFill>
                <a:srgbClr val="FFFFFF"/>
              </a:solidFill>
            </a:endParaRPr>
          </a:p>
        </p:txBody>
      </p:sp>
      <p:sp>
        <p:nvSpPr>
          <p:cNvPr id="28" name="Rectangle 27"/>
          <p:cNvSpPr/>
          <p:nvPr/>
        </p:nvSpPr>
        <p:spPr bwMode="auto">
          <a:xfrm>
            <a:off x="274641" y="12201646"/>
            <a:ext cx="9098277"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5:00pm - SPC129 - Multi-language Websites with SharePoint 2013</a:t>
            </a:r>
            <a:br>
              <a:rPr lang="en-US" dirty="0">
                <a:solidFill>
                  <a:srgbClr val="FFFFFF"/>
                </a:solidFill>
              </a:rPr>
            </a:br>
            <a:r>
              <a:rPr lang="en-US" dirty="0">
                <a:solidFill>
                  <a:srgbClr val="FFFFFF"/>
                </a:solidFill>
              </a:rPr>
              <a:t>Speakers: Josh Stickler, Kate Kelly </a:t>
            </a:r>
          </a:p>
        </p:txBody>
      </p:sp>
      <p:sp>
        <p:nvSpPr>
          <p:cNvPr id="29" name="Rectangle 28"/>
          <p:cNvSpPr/>
          <p:nvPr/>
        </p:nvSpPr>
        <p:spPr bwMode="auto">
          <a:xfrm>
            <a:off x="274638" y="11285667"/>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Wed 3:15pm - SPC194 - Planning for the Lifecycle of your SharePoint 2013 Website</a:t>
            </a:r>
            <a:br>
              <a:rPr lang="en-US" dirty="0">
                <a:solidFill>
                  <a:srgbClr val="FFFFFF"/>
                </a:solidFill>
              </a:rPr>
            </a:br>
            <a:r>
              <a:rPr lang="en-US" dirty="0" smtClean="0">
                <a:solidFill>
                  <a:srgbClr val="FFFFFF"/>
                </a:solidFill>
              </a:rPr>
              <a:t>Speaker: </a:t>
            </a:r>
            <a:r>
              <a:rPr lang="en-US" dirty="0">
                <a:solidFill>
                  <a:srgbClr val="FFFFFF"/>
                </a:solidFill>
              </a:rPr>
              <a:t>Geoffrey Edge </a:t>
            </a:r>
          </a:p>
        </p:txBody>
      </p:sp>
      <p:sp>
        <p:nvSpPr>
          <p:cNvPr id="30" name="Rectangle 29"/>
          <p:cNvSpPr/>
          <p:nvPr/>
        </p:nvSpPr>
        <p:spPr bwMode="auto">
          <a:xfrm>
            <a:off x="274640" y="13117624"/>
            <a:ext cx="9098278"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9:00am - SPC190 - Overview of Website Architecture in SharePoint 2013 </a:t>
            </a:r>
            <a:br>
              <a:rPr lang="en-US" dirty="0">
                <a:solidFill>
                  <a:srgbClr val="FFFFFF"/>
                </a:solidFill>
              </a:rPr>
            </a:br>
            <a:r>
              <a:rPr lang="en-US" dirty="0" smtClean="0">
                <a:solidFill>
                  <a:srgbClr val="FFFFFF"/>
                </a:solidFill>
              </a:rPr>
              <a:t>Speaker: </a:t>
            </a:r>
            <a:r>
              <a:rPr lang="en-US" dirty="0">
                <a:solidFill>
                  <a:srgbClr val="FFFFFF"/>
                </a:solidFill>
              </a:rPr>
              <a:t>Ethan Gur-esh </a:t>
            </a:r>
          </a:p>
        </p:txBody>
      </p:sp>
      <p:sp>
        <p:nvSpPr>
          <p:cNvPr id="31" name="Rectangle 30"/>
          <p:cNvSpPr/>
          <p:nvPr/>
        </p:nvSpPr>
        <p:spPr bwMode="auto">
          <a:xfrm>
            <a:off x="274638" y="14033603"/>
            <a:ext cx="9098279"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a:solidFill>
                  <a:srgbClr val="FFFFFF"/>
                </a:solidFill>
              </a:rPr>
              <a:t>Thu 10:30am - SPC153 - Migrating your WCM Internet Sites to SharePoint 2013</a:t>
            </a:r>
            <a:br>
              <a:rPr lang="en-US" dirty="0">
                <a:solidFill>
                  <a:srgbClr val="FFFFFF"/>
                </a:solidFill>
              </a:rPr>
            </a:br>
            <a:r>
              <a:rPr lang="en-US" dirty="0">
                <a:solidFill>
                  <a:srgbClr val="FFFFFF"/>
                </a:solidFill>
              </a:rPr>
              <a:t>Speakers: Israel Vega, Luca </a:t>
            </a:r>
            <a:r>
              <a:rPr lang="en-US" dirty="0" smtClean="0">
                <a:solidFill>
                  <a:srgbClr val="FFFFFF"/>
                </a:solidFill>
              </a:rPr>
              <a:t>Bandinelli</a:t>
            </a:r>
            <a:endParaRPr lang="en-US" dirty="0">
              <a:solidFill>
                <a:srgbClr val="FFFFFF"/>
              </a:solidFill>
            </a:endParaRPr>
          </a:p>
        </p:txBody>
      </p:sp>
      <p:sp>
        <p:nvSpPr>
          <p:cNvPr id="21" name="Rectangle 20"/>
          <p:cNvSpPr/>
          <p:nvPr/>
        </p:nvSpPr>
        <p:spPr bwMode="auto">
          <a:xfrm>
            <a:off x="266244" y="5021262"/>
            <a:ext cx="9098280" cy="86868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556" tIns="146304" rIns="186556" bIns="146304" numCol="1" spcCol="0" rtlCol="0" fromWordArt="0" anchor="t" anchorCtr="0" forceAA="0" compatLnSpc="1">
            <a:prstTxWarp prst="textNoShape">
              <a:avLst/>
            </a:prstTxWarp>
            <a:noAutofit/>
          </a:bodyPr>
          <a:lstStyle/>
          <a:p>
            <a:pPr fontAlgn="b">
              <a:spcAft>
                <a:spcPts val="400"/>
              </a:spcAft>
            </a:pPr>
            <a:r>
              <a:rPr lang="en-US" dirty="0" smtClean="0">
                <a:solidFill>
                  <a:srgbClr val="FFFFFF"/>
                </a:solidFill>
              </a:rPr>
              <a:t>Wed1:45pm – SPC095 </a:t>
            </a:r>
            <a:r>
              <a:rPr lang="en-US" dirty="0">
                <a:solidFill>
                  <a:srgbClr val="FFFFFF"/>
                </a:solidFill>
              </a:rPr>
              <a:t>-  Effective Search Deployment and Operation in SharePoint 2013 </a:t>
            </a:r>
            <a:r>
              <a:rPr lang="en-US" dirty="0" smtClean="0">
                <a:solidFill>
                  <a:srgbClr val="FFFFFF"/>
                </a:solidFill>
              </a:rPr>
              <a:t>- </a:t>
            </a:r>
            <a:r>
              <a:rPr lang="en-US" dirty="0">
                <a:solidFill>
                  <a:srgbClr val="FFFFFF"/>
                </a:solidFill>
              </a:rPr>
              <a:t>Speakers : Darrin </a:t>
            </a:r>
            <a:r>
              <a:rPr lang="en-US" dirty="0" err="1">
                <a:solidFill>
                  <a:srgbClr val="FFFFFF"/>
                </a:solidFill>
              </a:rPr>
              <a:t>Allred,Knut</a:t>
            </a:r>
            <a:r>
              <a:rPr lang="en-US" dirty="0">
                <a:solidFill>
                  <a:srgbClr val="FFFFFF"/>
                </a:solidFill>
              </a:rPr>
              <a:t> </a:t>
            </a:r>
            <a:r>
              <a:rPr lang="en-US" dirty="0" err="1">
                <a:solidFill>
                  <a:srgbClr val="FFFFFF"/>
                </a:solidFill>
              </a:rPr>
              <a:t>Brandrud</a:t>
            </a:r>
            <a:endParaRPr lang="en-US" dirty="0">
              <a:solidFill>
                <a:srgbClr val="FFFFFF"/>
              </a:solidFill>
            </a:endParaRPr>
          </a:p>
        </p:txBody>
      </p:sp>
    </p:spTree>
    <p:extLst>
      <p:ext uri="{BB962C8B-B14F-4D97-AF65-F5344CB8AC3E}">
        <p14:creationId xmlns:p14="http://schemas.microsoft.com/office/powerpoint/2010/main" val="10216655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Search-driven sites can be… </a:t>
            </a:r>
            <a:endParaRPr lang="en-US" dirty="0"/>
          </a:p>
        </p:txBody>
      </p:sp>
      <p:sp>
        <p:nvSpPr>
          <p:cNvPr id="4" name="Text Placeholder 3"/>
          <p:cNvSpPr>
            <a:spLocks noGrp="1"/>
          </p:cNvSpPr>
          <p:nvPr>
            <p:ph type="body" sz="quarter" idx="10"/>
          </p:nvPr>
        </p:nvSpPr>
        <p:spPr/>
        <p:txBody>
          <a:bodyPr/>
          <a:lstStyle/>
          <a:p>
            <a:pPr marL="571500" indent="-571500">
              <a:buFont typeface="Arial" panose="020B0604020202020204" pitchFamily="34" charset="0"/>
              <a:buChar char="•"/>
            </a:pPr>
            <a:r>
              <a:rPr lang="en-US" dirty="0" smtClean="0"/>
              <a:t>Media centric</a:t>
            </a:r>
          </a:p>
          <a:p>
            <a:pPr marL="571500" indent="-571500">
              <a:buFont typeface="Arial" panose="020B0604020202020204" pitchFamily="34" charset="0"/>
              <a:buChar char="•"/>
            </a:pPr>
            <a:r>
              <a:rPr lang="en-US" dirty="0" smtClean="0"/>
              <a:t>Page centric</a:t>
            </a:r>
          </a:p>
          <a:p>
            <a:pPr marL="571500" indent="-571500">
              <a:buFont typeface="Arial" panose="020B0604020202020204" pitchFamily="34" charset="0"/>
              <a:buChar char="•"/>
            </a:pPr>
            <a:r>
              <a:rPr lang="en-US" dirty="0" smtClean="0"/>
              <a:t>“Item Catalog” centric</a:t>
            </a:r>
          </a:p>
        </p:txBody>
      </p:sp>
      <p:sp>
        <p:nvSpPr>
          <p:cNvPr id="5" name="Text Placeholder 4"/>
          <p:cNvSpPr>
            <a:spLocks noGrp="1"/>
          </p:cNvSpPr>
          <p:nvPr>
            <p:ph type="body" sz="quarter" idx="11"/>
          </p:nvPr>
        </p:nvSpPr>
        <p:spPr>
          <a:xfrm>
            <a:off x="6675439" y="1212849"/>
            <a:ext cx="5486399" cy="683264"/>
          </a:xfrm>
        </p:spPr>
        <p:txBody>
          <a:bodyPr/>
          <a:lstStyle/>
          <a:p>
            <a:pPr marL="0" indent="0">
              <a:buNone/>
            </a:pP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426" t="12961" r="399" b="3154"/>
          <a:stretch/>
        </p:blipFill>
        <p:spPr>
          <a:xfrm>
            <a:off x="5597688" y="1135062"/>
            <a:ext cx="6716549" cy="5561014"/>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737" t="12960" r="642" b="976"/>
          <a:stretch/>
        </p:blipFill>
        <p:spPr>
          <a:xfrm>
            <a:off x="5563232" y="1153955"/>
            <a:ext cx="6720840" cy="5542121"/>
          </a:xfrm>
          <a:prstGeom prst="rect">
            <a:avLst/>
          </a:prstGeom>
        </p:spPr>
      </p:pic>
      <p:pic>
        <p:nvPicPr>
          <p:cNvPr id="9" name="Picture 8"/>
          <p:cNvPicPr>
            <a:picLocks noChangeAspect="1"/>
          </p:cNvPicPr>
          <p:nvPr/>
        </p:nvPicPr>
        <p:blipFill rotWithShape="1">
          <a:blip r:embed="rId5">
            <a:extLst>
              <a:ext uri="{28A0092B-C50C-407E-A947-70E740481C1C}">
                <a14:useLocalDpi xmlns:a14="http://schemas.microsoft.com/office/drawing/2010/main" val="0"/>
              </a:ext>
            </a:extLst>
          </a:blip>
          <a:srcRect l="1439" t="7512" b="976"/>
          <a:stretch/>
        </p:blipFill>
        <p:spPr>
          <a:xfrm>
            <a:off x="5563232" y="1135062"/>
            <a:ext cx="6720840" cy="5561014"/>
          </a:xfrm>
          <a:prstGeom prst="rect">
            <a:avLst/>
          </a:prstGeom>
        </p:spPr>
      </p:pic>
    </p:spTree>
    <p:extLst>
      <p:ext uri="{BB962C8B-B14F-4D97-AF65-F5344CB8AC3E}">
        <p14:creationId xmlns:p14="http://schemas.microsoft.com/office/powerpoint/2010/main" val="92963759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xit" presetSubtype="4" fill="hold" nodeType="clickEffect">
                                  <p:stCondLst>
                                    <p:cond delay="0"/>
                                  </p:stCondLst>
                                  <p:childTnLst>
                                    <p:animEffect transition="out" filter="wipe(down)">
                                      <p:cBhvr>
                                        <p:cTn id="18" dur="500"/>
                                        <p:tgtEl>
                                          <p:spTgt spid="6"/>
                                        </p:tgtEl>
                                      </p:cBhvr>
                                    </p:animEffect>
                                    <p:set>
                                      <p:cBhvr>
                                        <p:cTn id="19" dur="1" fill="hold">
                                          <p:stCondLst>
                                            <p:cond delay="499"/>
                                          </p:stCondLst>
                                        </p:cTn>
                                        <p:tgtEl>
                                          <p:spTgt spid="6"/>
                                        </p:tgtEl>
                                        <p:attrNameLst>
                                          <p:attrName>style.visibility</p:attrName>
                                        </p:attrNameLst>
                                      </p:cBhvr>
                                      <p:to>
                                        <p:strVal val="hidden"/>
                                      </p:to>
                                    </p:set>
                                  </p:childTnLst>
                                </p:cTn>
                              </p:par>
                              <p:par>
                                <p:cTn id="20" presetID="42" presetClass="entr" presetSubtype="0" fill="hold" nodeType="withEffect">
                                  <p:stCondLst>
                                    <p:cond delay="0"/>
                                  </p:stCondLst>
                                  <p:childTnLst>
                                    <p:set>
                                      <p:cBhvr>
                                        <p:cTn id="21" dur="1" fill="hold">
                                          <p:stCondLst>
                                            <p:cond delay="0"/>
                                          </p:stCondLst>
                                        </p:cTn>
                                        <p:tgtEl>
                                          <p:spTgt spid="4">
                                            <p:txEl>
                                              <p:pRg st="1" end="1"/>
                                            </p:txEl>
                                          </p:spTgt>
                                        </p:tgtEl>
                                        <p:attrNameLst>
                                          <p:attrName>style.visibility</p:attrName>
                                        </p:attrNameLst>
                                      </p:cBhvr>
                                      <p:to>
                                        <p:strVal val="visible"/>
                                      </p:to>
                                    </p:set>
                                    <p:animEffect transition="in" filter="fade">
                                      <p:cBhvr>
                                        <p:cTn id="22" dur="1000"/>
                                        <p:tgtEl>
                                          <p:spTgt spid="4">
                                            <p:txEl>
                                              <p:pRg st="1" end="1"/>
                                            </p:txEl>
                                          </p:spTgt>
                                        </p:tgtEl>
                                      </p:cBhvr>
                                    </p:animEffect>
                                    <p:anim calcmode="lin" valueType="num">
                                      <p:cBhvr>
                                        <p:cTn id="23"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4"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down)">
                                      <p:cBhvr>
                                        <p:cTn id="29" dur="500"/>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nodeType="clickEffect">
                                  <p:stCondLst>
                                    <p:cond delay="0"/>
                                  </p:stCondLst>
                                  <p:childTnLst>
                                    <p:animEffect transition="out" filter="wipe(down)">
                                      <p:cBhvr>
                                        <p:cTn id="33" dur="500"/>
                                        <p:tgtEl>
                                          <p:spTgt spid="7"/>
                                        </p:tgtEl>
                                      </p:cBhvr>
                                    </p:animEffect>
                                    <p:set>
                                      <p:cBhvr>
                                        <p:cTn id="34" dur="1" fill="hold">
                                          <p:stCondLst>
                                            <p:cond delay="499"/>
                                          </p:stCondLst>
                                        </p:cTn>
                                        <p:tgtEl>
                                          <p:spTgt spid="7"/>
                                        </p:tgtEl>
                                        <p:attrNameLst>
                                          <p:attrName>style.visibility</p:attrName>
                                        </p:attrNameLst>
                                      </p:cBhvr>
                                      <p:to>
                                        <p:strVal val="hidden"/>
                                      </p:to>
                                    </p:set>
                                  </p:childTnLst>
                                </p:cTn>
                              </p:par>
                              <p:par>
                                <p:cTn id="35" presetID="42" presetClass="entr" presetSubtype="0" fill="hold" nodeType="withEffect">
                                  <p:stCondLst>
                                    <p:cond delay="0"/>
                                  </p:stCondLst>
                                  <p:childTnLst>
                                    <p:set>
                                      <p:cBhvr>
                                        <p:cTn id="36" dur="1" fill="hold">
                                          <p:stCondLst>
                                            <p:cond delay="0"/>
                                          </p:stCondLst>
                                        </p:cTn>
                                        <p:tgtEl>
                                          <p:spTgt spid="4">
                                            <p:txEl>
                                              <p:pRg st="2" end="2"/>
                                            </p:txEl>
                                          </p:spTgt>
                                        </p:tgtEl>
                                        <p:attrNameLst>
                                          <p:attrName>style.visibility</p:attrName>
                                        </p:attrNameLst>
                                      </p:cBhvr>
                                      <p:to>
                                        <p:strVal val="visible"/>
                                      </p:to>
                                    </p:set>
                                    <p:animEffect transition="in" filter="fade">
                                      <p:cBhvr>
                                        <p:cTn id="37" dur="1000"/>
                                        <p:tgtEl>
                                          <p:spTgt spid="4">
                                            <p:txEl>
                                              <p:pRg st="2" end="2"/>
                                            </p:txEl>
                                          </p:spTgt>
                                        </p:tgtEl>
                                      </p:cBhvr>
                                    </p:animEffect>
                                    <p:anim calcmode="lin" valueType="num">
                                      <p:cBhvr>
                                        <p:cTn id="38"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39"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nodeType="click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down)">
                                      <p:cBhvr>
                                        <p:cTn id="4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19227339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2841779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Page Archetypes in a search-driven site</a:t>
            </a:r>
            <a:endParaRPr lang="en-US" dirty="0"/>
          </a:p>
        </p:txBody>
      </p:sp>
      <p:sp>
        <p:nvSpPr>
          <p:cNvPr id="3" name="Text Placeholder 2"/>
          <p:cNvSpPr>
            <a:spLocks noGrp="1"/>
          </p:cNvSpPr>
          <p:nvPr>
            <p:ph type="body" sz="quarter" idx="10"/>
          </p:nvPr>
        </p:nvSpPr>
        <p:spPr>
          <a:xfrm>
            <a:off x="274639" y="1212849"/>
            <a:ext cx="5486399" cy="5595378"/>
          </a:xfrm>
        </p:spPr>
        <p:txBody>
          <a:bodyPr/>
          <a:lstStyle/>
          <a:p>
            <a:pPr marL="457200" indent="-457200">
              <a:buFont typeface="+mj-lt"/>
              <a:buAutoNum type="arabicPeriod"/>
            </a:pPr>
            <a:r>
              <a:rPr lang="en-US" dirty="0"/>
              <a:t>Dynamic with single URL</a:t>
            </a:r>
          </a:p>
          <a:p>
            <a:pPr lvl="1"/>
            <a:r>
              <a:rPr lang="en-US" i="1" dirty="0"/>
              <a:t>Example: Site Home </a:t>
            </a:r>
            <a:r>
              <a:rPr lang="en-US" i="1" dirty="0" smtClean="0"/>
              <a:t>page</a:t>
            </a:r>
            <a:endParaRPr lang="en-US" i="1" dirty="0"/>
          </a:p>
          <a:p>
            <a:pPr lvl="1"/>
            <a:endParaRPr lang="en-US" i="1" dirty="0"/>
          </a:p>
          <a:p>
            <a:pPr marL="457200" indent="-457200">
              <a:buFont typeface="+mj-lt"/>
              <a:buAutoNum type="arabicPeriod"/>
            </a:pPr>
            <a:r>
              <a:rPr lang="en-US" dirty="0"/>
              <a:t>Dynamic with multiple URLs</a:t>
            </a:r>
          </a:p>
          <a:p>
            <a:pPr lvl="1"/>
            <a:r>
              <a:rPr lang="en-US" i="1" dirty="0"/>
              <a:t>Examples: </a:t>
            </a:r>
            <a:r>
              <a:rPr lang="en-US" dirty="0"/>
              <a:t>Category Page, Item Detail Page</a:t>
            </a:r>
          </a:p>
          <a:p>
            <a:pPr marL="457200" indent="-457200">
              <a:buFont typeface="+mj-lt"/>
              <a:buAutoNum type="arabicPeriod"/>
            </a:pPr>
            <a:endParaRPr lang="en-US" dirty="0"/>
          </a:p>
          <a:p>
            <a:pPr marL="457200" indent="-457200">
              <a:buFont typeface="+mj-lt"/>
              <a:buAutoNum type="arabicPeriod"/>
            </a:pPr>
            <a:r>
              <a:rPr lang="en-US" dirty="0"/>
              <a:t>Static page with a single URL</a:t>
            </a:r>
          </a:p>
          <a:p>
            <a:pPr lvl="1"/>
            <a:r>
              <a:rPr lang="en-US" dirty="0"/>
              <a:t>Example: FAQ page </a:t>
            </a:r>
          </a:p>
        </p:txBody>
      </p:sp>
      <p:sp>
        <p:nvSpPr>
          <p:cNvPr id="4" name="Text Placeholder 3"/>
          <p:cNvSpPr>
            <a:spLocks noGrp="1"/>
          </p:cNvSpPr>
          <p:nvPr>
            <p:ph type="body" sz="quarter" idx="11"/>
          </p:nvPr>
        </p:nvSpPr>
        <p:spPr>
          <a:xfrm>
            <a:off x="6675439" y="1212849"/>
            <a:ext cx="5486399" cy="683264"/>
          </a:xfrm>
        </p:spPr>
        <p:txBody>
          <a:bodyPr/>
          <a:lstStyle/>
          <a:p>
            <a:pPr marL="0" indent="0">
              <a:buNone/>
            </a:pPr>
            <a:endParaRPr lang="en-US" dirty="0"/>
          </a:p>
        </p:txBody>
      </p:sp>
      <p:pic>
        <p:nvPicPr>
          <p:cNvPr id="6" name="Picture 5"/>
          <p:cNvPicPr>
            <a:picLocks noChangeAspect="1"/>
          </p:cNvPicPr>
          <p:nvPr/>
        </p:nvPicPr>
        <p:blipFill rotWithShape="1">
          <a:blip r:embed="rId3">
            <a:extLst>
              <a:ext uri="{28A0092B-C50C-407E-A947-70E740481C1C}">
                <a14:useLocalDpi xmlns:a14="http://schemas.microsoft.com/office/drawing/2010/main" val="0"/>
              </a:ext>
            </a:extLst>
          </a:blip>
          <a:srcRect l="1439" t="7512" b="976"/>
          <a:stretch/>
        </p:blipFill>
        <p:spPr>
          <a:xfrm>
            <a:off x="5669597" y="1135062"/>
            <a:ext cx="6720840" cy="5561014"/>
          </a:xfrm>
          <a:prstGeom prst="rect">
            <a:avLst/>
          </a:prstGeom>
        </p:spPr>
      </p:pic>
      <p:pic>
        <p:nvPicPr>
          <p:cNvPr id="7" name="Picture 6"/>
          <p:cNvPicPr>
            <a:picLocks noChangeAspect="1"/>
          </p:cNvPicPr>
          <p:nvPr/>
        </p:nvPicPr>
        <p:blipFill rotWithShape="1">
          <a:blip r:embed="rId4">
            <a:extLst>
              <a:ext uri="{28A0092B-C50C-407E-A947-70E740481C1C}">
                <a14:useLocalDpi xmlns:a14="http://schemas.microsoft.com/office/drawing/2010/main" val="0"/>
              </a:ext>
            </a:extLst>
          </a:blip>
          <a:srcRect l="1439" t="7512" b="976"/>
          <a:stretch/>
        </p:blipFill>
        <p:spPr>
          <a:xfrm>
            <a:off x="5669597" y="1135062"/>
            <a:ext cx="6720840" cy="5561014"/>
          </a:xfrm>
          <a:prstGeom prst="rect">
            <a:avLst/>
          </a:prstGeom>
        </p:spPr>
      </p:pic>
      <p:pic>
        <p:nvPicPr>
          <p:cNvPr id="8" name="Picture 7"/>
          <p:cNvPicPr>
            <a:picLocks noChangeAspect="1"/>
          </p:cNvPicPr>
          <p:nvPr/>
        </p:nvPicPr>
        <p:blipFill rotWithShape="1">
          <a:blip r:embed="rId5">
            <a:extLst>
              <a:ext uri="{28A0092B-C50C-407E-A947-70E740481C1C}">
                <a14:useLocalDpi xmlns:a14="http://schemas.microsoft.com/office/drawing/2010/main" val="0"/>
              </a:ext>
            </a:extLst>
          </a:blip>
          <a:srcRect l="1439" t="7512" b="976"/>
          <a:stretch/>
        </p:blipFill>
        <p:spPr>
          <a:xfrm>
            <a:off x="5665192" y="1135062"/>
            <a:ext cx="6720840" cy="5561014"/>
          </a:xfrm>
          <a:prstGeom prst="rect">
            <a:avLst/>
          </a:prstGeom>
        </p:spPr>
      </p:pic>
      <p:pic>
        <p:nvPicPr>
          <p:cNvPr id="9" name="Picture 8"/>
          <p:cNvPicPr>
            <a:picLocks noChangeAspect="1"/>
          </p:cNvPicPr>
          <p:nvPr/>
        </p:nvPicPr>
        <p:blipFill rotWithShape="1">
          <a:blip r:embed="rId6">
            <a:extLst>
              <a:ext uri="{28A0092B-C50C-407E-A947-70E740481C1C}">
                <a14:useLocalDpi xmlns:a14="http://schemas.microsoft.com/office/drawing/2010/main" val="0"/>
              </a:ext>
            </a:extLst>
          </a:blip>
          <a:srcRect l="1439" t="12960" r="-1" b="976"/>
          <a:stretch/>
        </p:blipFill>
        <p:spPr>
          <a:xfrm>
            <a:off x="5669597" y="1151080"/>
            <a:ext cx="6720840" cy="5528977"/>
          </a:xfrm>
          <a:prstGeom prst="rect">
            <a:avLst/>
          </a:prstGeom>
        </p:spPr>
      </p:pic>
    </p:spTree>
    <p:extLst>
      <p:ext uri="{BB962C8B-B14F-4D97-AF65-F5344CB8AC3E}">
        <p14:creationId xmlns:p14="http://schemas.microsoft.com/office/powerpoint/2010/main" val="52093816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xit" presetSubtype="4" fill="hold" nodeType="clickEffect">
                                  <p:stCondLst>
                                    <p:cond delay="0"/>
                                  </p:stCondLst>
                                  <p:childTnLst>
                                    <p:animEffect transition="out" filter="wipe(down)">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 calcmode="lin" valueType="num">
                                      <p:cBhvr additive="base">
                                        <p:cTn id="33"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7"/>
                                        </p:tgtEl>
                                        <p:attrNameLst>
                                          <p:attrName>style.visibility</p:attrName>
                                        </p:attrNameLst>
                                      </p:cBhvr>
                                      <p:to>
                                        <p:strVal val="visible"/>
                                      </p:to>
                                    </p:set>
                                    <p:animEffect transition="in" filter="fade">
                                      <p:cBhvr>
                                        <p:cTn id="39" dur="1000"/>
                                        <p:tgtEl>
                                          <p:spTgt spid="7"/>
                                        </p:tgtEl>
                                      </p:cBhvr>
                                    </p:animEffect>
                                    <p:anim calcmode="lin" valueType="num">
                                      <p:cBhvr>
                                        <p:cTn id="40" dur="1000" fill="hold"/>
                                        <p:tgtEl>
                                          <p:spTgt spid="7"/>
                                        </p:tgtEl>
                                        <p:attrNameLst>
                                          <p:attrName>ppt_x</p:attrName>
                                        </p:attrNameLst>
                                      </p:cBhvr>
                                      <p:tavLst>
                                        <p:tav tm="0">
                                          <p:val>
                                            <p:strVal val="#ppt_x"/>
                                          </p:val>
                                        </p:tav>
                                        <p:tav tm="100000">
                                          <p:val>
                                            <p:strVal val="#ppt_x"/>
                                          </p:val>
                                        </p:tav>
                                      </p:tavLst>
                                    </p:anim>
                                    <p:anim calcmode="lin" valueType="num">
                                      <p:cBhvr>
                                        <p:cTn id="41"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2" presetClass="exit" presetSubtype="4" fill="hold" nodeType="clickEffect">
                                  <p:stCondLst>
                                    <p:cond delay="0"/>
                                  </p:stCondLst>
                                  <p:childTnLst>
                                    <p:animEffect transition="out" filter="wipe(down)">
                                      <p:cBhvr>
                                        <p:cTn id="45" dur="500"/>
                                        <p:tgtEl>
                                          <p:spTgt spid="7"/>
                                        </p:tgtEl>
                                      </p:cBhvr>
                                    </p:animEffect>
                                    <p:set>
                                      <p:cBhvr>
                                        <p:cTn id="46" dur="1" fill="hold">
                                          <p:stCondLst>
                                            <p:cond delay="499"/>
                                          </p:stCondLst>
                                        </p:cTn>
                                        <p:tgtEl>
                                          <p:spTgt spid="7"/>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2" presetClass="exit" presetSubtype="4" fill="hold" nodeType="clickEffect">
                                  <p:stCondLst>
                                    <p:cond delay="0"/>
                                  </p:stCondLst>
                                  <p:childTnLst>
                                    <p:animEffect transition="out" filter="wipe(down)">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2" presetClass="entr" presetSubtype="4" fill="hold" nodeType="clickEffect">
                                  <p:stCondLst>
                                    <p:cond delay="0"/>
                                  </p:stCondLst>
                                  <p:childTnLst>
                                    <p:set>
                                      <p:cBhvr>
                                        <p:cTn id="62" dur="1" fill="hold">
                                          <p:stCondLst>
                                            <p:cond delay="0"/>
                                          </p:stCondLst>
                                        </p:cTn>
                                        <p:tgtEl>
                                          <p:spTgt spid="3">
                                            <p:txEl>
                                              <p:pRg st="6" end="6"/>
                                            </p:txEl>
                                          </p:spTgt>
                                        </p:tgtEl>
                                        <p:attrNameLst>
                                          <p:attrName>style.visibility</p:attrName>
                                        </p:attrNameLst>
                                      </p:cBhvr>
                                      <p:to>
                                        <p:strVal val="visible"/>
                                      </p:to>
                                    </p:set>
                                    <p:anim calcmode="lin" valueType="num">
                                      <p:cBhvr additive="base">
                                        <p:cTn id="63"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3">
                                            <p:txEl>
                                              <p:pRg st="6" end="6"/>
                                            </p:txEl>
                                          </p:spTgt>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3">
                                            <p:txEl>
                                              <p:pRg st="7" end="7"/>
                                            </p:txEl>
                                          </p:spTgt>
                                        </p:tgtEl>
                                        <p:attrNameLst>
                                          <p:attrName>style.visibility</p:attrName>
                                        </p:attrNameLst>
                                      </p:cBhvr>
                                      <p:to>
                                        <p:strVal val="visible"/>
                                      </p:to>
                                    </p:set>
                                    <p:anim calcmode="lin" valueType="num">
                                      <p:cBhvr additive="base">
                                        <p:cTn id="6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42" presetClass="entr" presetSubtype="0" fill="hold" nodeType="clickEffect">
                                  <p:stCondLst>
                                    <p:cond delay="0"/>
                                  </p:stCondLst>
                                  <p:childTnLst>
                                    <p:set>
                                      <p:cBhvr>
                                        <p:cTn id="72" dur="1" fill="hold">
                                          <p:stCondLst>
                                            <p:cond delay="0"/>
                                          </p:stCondLst>
                                        </p:cTn>
                                        <p:tgtEl>
                                          <p:spTgt spid="9"/>
                                        </p:tgtEl>
                                        <p:attrNameLst>
                                          <p:attrName>style.visibility</p:attrName>
                                        </p:attrNameLst>
                                      </p:cBhvr>
                                      <p:to>
                                        <p:strVal val="visible"/>
                                      </p:to>
                                    </p:set>
                                    <p:animEffect transition="in" filter="fade">
                                      <p:cBhvr>
                                        <p:cTn id="73" dur="1000"/>
                                        <p:tgtEl>
                                          <p:spTgt spid="9"/>
                                        </p:tgtEl>
                                      </p:cBhvr>
                                    </p:animEffect>
                                    <p:anim calcmode="lin" valueType="num">
                                      <p:cBhvr>
                                        <p:cTn id="74" dur="1000" fill="hold"/>
                                        <p:tgtEl>
                                          <p:spTgt spid="9"/>
                                        </p:tgtEl>
                                        <p:attrNameLst>
                                          <p:attrName>ppt_x</p:attrName>
                                        </p:attrNameLst>
                                      </p:cBhvr>
                                      <p:tavLst>
                                        <p:tav tm="0">
                                          <p:val>
                                            <p:strVal val="#ppt_x"/>
                                          </p:val>
                                        </p:tav>
                                        <p:tav tm="100000">
                                          <p:val>
                                            <p:strVal val="#ppt_x"/>
                                          </p:val>
                                        </p:tav>
                                      </p:tavLst>
                                    </p:anim>
                                    <p:anim calcmode="lin" valueType="num">
                                      <p:cBhvr>
                                        <p:cTn id="75"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Logical architecture of a search-driven site</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dirty="0"/>
          </a:p>
        </p:txBody>
      </p:sp>
      <p:pic>
        <p:nvPicPr>
          <p:cNvPr id="5" name="Picture 4"/>
          <p:cNvPicPr>
            <a:picLocks noChangeAspect="1"/>
          </p:cNvPicPr>
          <p:nvPr/>
        </p:nvPicPr>
        <p:blipFill rotWithShape="1">
          <a:blip r:embed="rId3">
            <a:extLst>
              <a:ext uri="{28A0092B-C50C-407E-A947-70E740481C1C}">
                <a14:useLocalDpi xmlns:a14="http://schemas.microsoft.com/office/drawing/2010/main" val="0"/>
              </a:ext>
            </a:extLst>
          </a:blip>
          <a:srcRect l="1440" t="7512" r="2464" b="976"/>
          <a:stretch/>
        </p:blipFill>
        <p:spPr>
          <a:xfrm>
            <a:off x="122237" y="1212849"/>
            <a:ext cx="5113583" cy="5561013"/>
          </a:xfrm>
          <a:prstGeom prst="rect">
            <a:avLst/>
          </a:prstGeom>
        </p:spPr>
      </p:pic>
      <p:grpSp>
        <p:nvGrpSpPr>
          <p:cNvPr id="6" name="Group 5"/>
          <p:cNvGrpSpPr/>
          <p:nvPr/>
        </p:nvGrpSpPr>
        <p:grpSpPr>
          <a:xfrm>
            <a:off x="5352125" y="1959632"/>
            <a:ext cx="3940158" cy="4667430"/>
            <a:chOff x="5352125" y="1959632"/>
            <a:chExt cx="3940158" cy="4667430"/>
          </a:xfrm>
        </p:grpSpPr>
        <p:sp>
          <p:nvSpPr>
            <p:cNvPr id="7" name="Flowchart: Magnetic Disk 6"/>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57200"/>
              <a:r>
                <a:rPr lang="en-US" dirty="0" smtClean="0">
                  <a:solidFill>
                    <a:srgbClr val="FFFFFF"/>
                  </a:solidFill>
                </a:rPr>
                <a:t>Term Store</a:t>
              </a:r>
            </a:p>
            <a:p>
              <a:pPr algn="ctr" defTabSz="457200"/>
              <a:endParaRPr lang="en-US" dirty="0">
                <a:solidFill>
                  <a:srgbClr val="505050"/>
                </a:solidFill>
              </a:endParaRPr>
            </a:p>
          </p:txBody>
        </p:sp>
        <p:sp>
          <p:nvSpPr>
            <p:cNvPr id="8" name="Flowchart: Magnetic Disk 7"/>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57200"/>
              <a:r>
                <a:rPr lang="en-US" dirty="0" smtClean="0">
                  <a:solidFill>
                    <a:srgbClr val="FFFFFF"/>
                  </a:solidFill>
                </a:rPr>
                <a:t>Assets Site Collection</a:t>
              </a:r>
              <a:endParaRPr lang="en-US" dirty="0">
                <a:solidFill>
                  <a:srgbClr val="FFFFFF"/>
                </a:solidFill>
              </a:endParaRPr>
            </a:p>
          </p:txBody>
        </p:sp>
        <p:sp>
          <p:nvSpPr>
            <p:cNvPr id="9" name="Flowchart: Magnetic Disk 8"/>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57200"/>
              <a:r>
                <a:rPr lang="en-US" dirty="0" smtClean="0">
                  <a:solidFill>
                    <a:srgbClr val="FFFFFF"/>
                  </a:solidFill>
                </a:rPr>
                <a:t>Content Site Collection</a:t>
              </a:r>
              <a:endParaRPr lang="en-US" dirty="0">
                <a:solidFill>
                  <a:srgbClr val="FFFFFF"/>
                </a:solidFill>
              </a:endParaRPr>
            </a:p>
          </p:txBody>
        </p:sp>
        <p:cxnSp>
          <p:nvCxnSpPr>
            <p:cNvPr id="10" name="Curved Connector 9"/>
            <p:cNvCxnSpPr>
              <a:stCxn id="9" idx="3"/>
              <a:endCxn id="8"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11" name="TextBox 10"/>
            <p:cNvSpPr txBox="1"/>
            <p:nvPr/>
          </p:nvSpPr>
          <p:spPr>
            <a:xfrm>
              <a:off x="5613663" y="5745773"/>
              <a:ext cx="2213847" cy="338554"/>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57200"/>
              <a:r>
                <a:rPr lang="en-US" sz="1600" dirty="0" smtClean="0">
                  <a:solidFill>
                    <a:srgbClr val="B4009E"/>
                  </a:solidFill>
                </a:rPr>
                <a:t>URL Links</a:t>
              </a:r>
              <a:endParaRPr lang="en-US" dirty="0">
                <a:solidFill>
                  <a:srgbClr val="B4009E"/>
                </a:solidFill>
              </a:endParaRPr>
            </a:p>
          </p:txBody>
        </p:sp>
        <p:cxnSp>
          <p:nvCxnSpPr>
            <p:cNvPr id="12" name="Curved Connector 11"/>
            <p:cNvCxnSpPr>
              <a:stCxn id="9" idx="1"/>
              <a:endCxn id="7"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13" name="TextBox 12"/>
            <p:cNvSpPr txBox="1"/>
            <p:nvPr/>
          </p:nvSpPr>
          <p:spPr>
            <a:xfrm>
              <a:off x="5666991" y="1959632"/>
              <a:ext cx="2213847" cy="584775"/>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57200"/>
              <a:r>
                <a:rPr lang="en-US" sz="1600" dirty="0" smtClean="0">
                  <a:solidFill>
                    <a:srgbClr val="B4009E"/>
                  </a:solidFill>
                </a:rPr>
                <a:t>Managed Metadata Columns</a:t>
              </a:r>
              <a:endParaRPr lang="en-US" dirty="0">
                <a:solidFill>
                  <a:srgbClr val="B4009E"/>
                </a:solidFill>
              </a:endParaRPr>
            </a:p>
          </p:txBody>
        </p:sp>
      </p:grpSp>
      <p:grpSp>
        <p:nvGrpSpPr>
          <p:cNvPr id="14" name="Group 13"/>
          <p:cNvGrpSpPr/>
          <p:nvPr/>
        </p:nvGrpSpPr>
        <p:grpSpPr>
          <a:xfrm>
            <a:off x="6570787" y="2757891"/>
            <a:ext cx="3408104" cy="2666175"/>
            <a:chOff x="6570787" y="2757891"/>
            <a:chExt cx="3408104" cy="2666175"/>
          </a:xfrm>
        </p:grpSpPr>
        <p:sp>
          <p:nvSpPr>
            <p:cNvPr id="15" name="Flowchart: Magnetic Disk 14"/>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57200"/>
              <a:r>
                <a:rPr lang="en-US" dirty="0" smtClean="0">
                  <a:solidFill>
                    <a:srgbClr val="FFFFFF"/>
                  </a:solidFill>
                </a:rPr>
                <a:t>Search</a:t>
              </a:r>
            </a:p>
            <a:p>
              <a:pPr algn="ctr" defTabSz="457200"/>
              <a:r>
                <a:rPr lang="en-US" dirty="0" smtClean="0">
                  <a:solidFill>
                    <a:srgbClr val="FFFFFF"/>
                  </a:solidFill>
                </a:rPr>
                <a:t>Index</a:t>
              </a:r>
              <a:endParaRPr lang="en-US" dirty="0">
                <a:solidFill>
                  <a:srgbClr val="FFFFFF"/>
                </a:solidFill>
              </a:endParaRPr>
            </a:p>
          </p:txBody>
        </p:sp>
        <p:sp>
          <p:nvSpPr>
            <p:cNvPr id="16" name="Left Arrow 15"/>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17" name="Left Arrow 16"/>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gradFill>
                    <a:gsLst>
                      <a:gs pos="0">
                        <a:srgbClr val="FFFFFF"/>
                      </a:gs>
                      <a:gs pos="100000">
                        <a:srgbClr val="FFFFFF"/>
                      </a:gs>
                    </a:gsLst>
                    <a:lin ang="5400000" scaled="0"/>
                  </a:gradFill>
                </a:rPr>
                <a:t>Crawl</a:t>
              </a:r>
              <a:endParaRPr lang="en-US" sz="1600" dirty="0">
                <a:gradFill>
                  <a:gsLst>
                    <a:gs pos="0">
                      <a:srgbClr val="FFFFFF"/>
                    </a:gs>
                    <a:gs pos="100000">
                      <a:srgbClr val="FFFFFF"/>
                    </a:gs>
                  </a:gsLst>
                  <a:lin ang="5400000" scaled="0"/>
                </a:gradFill>
              </a:endParaRPr>
            </a:p>
          </p:txBody>
        </p:sp>
        <p:sp>
          <p:nvSpPr>
            <p:cNvPr id="18" name="Rectangle 17"/>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gradFill>
                    <a:gsLst>
                      <a:gs pos="0">
                        <a:srgbClr val="FFFFFF"/>
                      </a:gs>
                      <a:gs pos="100000">
                        <a:srgbClr val="FFFFFF"/>
                      </a:gs>
                    </a:gsLst>
                    <a:lin ang="5400000" scaled="0"/>
                  </a:gradFill>
                </a:rPr>
                <a:t>Recommendations</a:t>
              </a:r>
              <a:endParaRPr lang="en-US" sz="1600" dirty="0">
                <a:gradFill>
                  <a:gsLst>
                    <a:gs pos="0">
                      <a:srgbClr val="FFFFFF"/>
                    </a:gs>
                    <a:gs pos="100000">
                      <a:srgbClr val="FFFFFF"/>
                    </a:gs>
                  </a:gsLst>
                  <a:lin ang="5400000" scaled="0"/>
                </a:gradFill>
              </a:endParaRPr>
            </a:p>
          </p:txBody>
        </p:sp>
        <p:sp>
          <p:nvSpPr>
            <p:cNvPr id="19" name="Rectangle 18"/>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gradFill>
                    <a:gsLst>
                      <a:gs pos="0">
                        <a:srgbClr val="FFFFFF"/>
                      </a:gs>
                      <a:gs pos="100000">
                        <a:srgbClr val="FFFFFF"/>
                      </a:gs>
                    </a:gsLst>
                    <a:lin ang="5400000" scaled="0"/>
                  </a:gradFill>
                </a:rPr>
                <a:t>Query  Rules</a:t>
              </a:r>
              <a:endParaRPr lang="en-US" sz="1600" dirty="0">
                <a:gradFill>
                  <a:gsLst>
                    <a:gs pos="0">
                      <a:srgbClr val="FFFFFF"/>
                    </a:gs>
                    <a:gs pos="100000">
                      <a:srgbClr val="FFFFFF"/>
                    </a:gs>
                  </a:gsLst>
                  <a:lin ang="5400000" scaled="0"/>
                </a:gradFill>
              </a:endParaRPr>
            </a:p>
          </p:txBody>
        </p:sp>
      </p:grpSp>
      <p:grpSp>
        <p:nvGrpSpPr>
          <p:cNvPr id="20" name="Group 19"/>
          <p:cNvGrpSpPr/>
          <p:nvPr/>
        </p:nvGrpSpPr>
        <p:grpSpPr>
          <a:xfrm>
            <a:off x="9261603" y="1923071"/>
            <a:ext cx="2961735" cy="4665426"/>
            <a:chOff x="9261603" y="1923071"/>
            <a:chExt cx="2961735" cy="4665426"/>
          </a:xfrm>
        </p:grpSpPr>
        <p:sp>
          <p:nvSpPr>
            <p:cNvPr id="21" name="Rectangle 20"/>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600" dirty="0" smtClean="0">
                  <a:gradFill>
                    <a:gsLst>
                      <a:gs pos="0">
                        <a:srgbClr val="FFFFFF"/>
                      </a:gs>
                      <a:gs pos="100000">
                        <a:srgbClr val="FFFFFF"/>
                      </a:gs>
                    </a:gsLst>
                    <a:lin ang="5400000" scaled="0"/>
                  </a:gradFill>
                </a:rPr>
                <a:t>BLOB Cache</a:t>
              </a:r>
              <a:endParaRPr lang="en-US" sz="1600" dirty="0">
                <a:gradFill>
                  <a:gsLst>
                    <a:gs pos="0">
                      <a:srgbClr val="FFFFFF"/>
                    </a:gs>
                    <a:gs pos="100000">
                      <a:srgbClr val="FFFFFF"/>
                    </a:gs>
                  </a:gsLst>
                  <a:lin ang="5400000" scaled="0"/>
                </a:gradFill>
              </a:endParaRPr>
            </a:p>
          </p:txBody>
        </p:sp>
        <p:grpSp>
          <p:nvGrpSpPr>
            <p:cNvPr id="22" name="Group 21"/>
            <p:cNvGrpSpPr/>
            <p:nvPr/>
          </p:nvGrpSpPr>
          <p:grpSpPr>
            <a:xfrm>
              <a:off x="9261603" y="1923071"/>
              <a:ext cx="2961735" cy="4352194"/>
              <a:chOff x="9261603" y="1923071"/>
              <a:chExt cx="2961735" cy="4352194"/>
            </a:xfrm>
          </p:grpSpPr>
          <p:sp>
            <p:nvSpPr>
              <p:cNvPr id="23" name="Left Arrow 22"/>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dirty="0" smtClean="0">
                    <a:gradFill>
                      <a:gsLst>
                        <a:gs pos="0">
                          <a:srgbClr val="FFFFFF"/>
                        </a:gs>
                        <a:gs pos="100000">
                          <a:srgbClr val="FFFFFF"/>
                        </a:gs>
                      </a:gsLst>
                      <a:lin ang="5400000" scaled="0"/>
                    </a:gradFill>
                  </a:rPr>
                  <a:t>Query</a:t>
                </a:r>
                <a:endParaRPr lang="en-US" sz="1600" dirty="0">
                  <a:gradFill>
                    <a:gsLst>
                      <a:gs pos="0">
                        <a:srgbClr val="FFFFFF"/>
                      </a:gs>
                      <a:gs pos="100000">
                        <a:srgbClr val="FFFFFF"/>
                      </a:gs>
                    </a:gsLst>
                    <a:lin ang="5400000" scaled="0"/>
                  </a:gradFill>
                </a:endParaRPr>
              </a:p>
            </p:txBody>
          </p:sp>
          <p:cxnSp>
            <p:nvCxnSpPr>
              <p:cNvPr id="24" name="Curved Connector 23"/>
              <p:cNvCxnSpPr>
                <a:stCxn id="28" idx="3"/>
                <a:endCxn id="21"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5" name="TextBox 24"/>
              <p:cNvSpPr txBox="1"/>
              <p:nvPr/>
            </p:nvSpPr>
            <p:spPr>
              <a:xfrm>
                <a:off x="9863434" y="5936711"/>
                <a:ext cx="2359904" cy="338554"/>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57200"/>
                <a:r>
                  <a:rPr lang="en-US" sz="1600" dirty="0" smtClean="0">
                    <a:solidFill>
                      <a:srgbClr val="B4009E"/>
                    </a:solidFill>
                  </a:rPr>
                  <a:t>URL Links</a:t>
                </a:r>
                <a:endParaRPr lang="en-US" dirty="0">
                  <a:solidFill>
                    <a:srgbClr val="B4009E"/>
                  </a:solidFill>
                </a:endParaRPr>
              </a:p>
            </p:txBody>
          </p:sp>
          <p:cxnSp>
            <p:nvCxnSpPr>
              <p:cNvPr id="26" name="Curved Connector 25"/>
              <p:cNvCxnSpPr>
                <a:stCxn id="28" idx="1"/>
                <a:endCxn id="7"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27" name="TextBox 26"/>
              <p:cNvSpPr txBox="1"/>
              <p:nvPr/>
            </p:nvSpPr>
            <p:spPr>
              <a:xfrm>
                <a:off x="9810106" y="1923071"/>
                <a:ext cx="2213847" cy="584775"/>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57200"/>
                <a:r>
                  <a:rPr lang="en-US" sz="1600" dirty="0" smtClean="0">
                    <a:solidFill>
                      <a:srgbClr val="B4009E"/>
                    </a:solidFill>
                  </a:rPr>
                  <a:t>Friendly URLs &amp; Catalog Pages</a:t>
                </a:r>
                <a:endParaRPr lang="en-US" dirty="0">
                  <a:solidFill>
                    <a:srgbClr val="B4009E"/>
                  </a:solidFill>
                </a:endParaRPr>
              </a:p>
            </p:txBody>
          </p:sp>
          <p:sp>
            <p:nvSpPr>
              <p:cNvPr id="28" name="Flowchart: Magnetic Disk 27"/>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57200"/>
                <a:r>
                  <a:rPr lang="en-US" dirty="0" smtClean="0">
                    <a:solidFill>
                      <a:srgbClr val="FFFFFF"/>
                    </a:solidFill>
                  </a:rPr>
                  <a:t>Rendering Site Collection</a:t>
                </a:r>
                <a:endParaRPr lang="en-US" dirty="0">
                  <a:solidFill>
                    <a:srgbClr val="FFFFFF"/>
                  </a:solidFill>
                </a:endParaRPr>
              </a:p>
            </p:txBody>
          </p:sp>
          <p:sp>
            <p:nvSpPr>
              <p:cNvPr id="29" name="Rectangle 28"/>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1436" tIns="45718" rIns="91436" bIns="45718" numCol="1" rtlCol="0" anchor="ctr" anchorCtr="0" compatLnSpc="1">
                <a:prstTxWarp prst="textNoShape">
                  <a:avLst/>
                </a:prstTxWarp>
              </a:bodyPr>
              <a:lstStyle/>
              <a:p>
                <a:pPr algn="ctr" defTabSz="914099" fontAlgn="base">
                  <a:spcBef>
                    <a:spcPct val="0"/>
                  </a:spcBef>
                  <a:spcAft>
                    <a:spcPct val="0"/>
                  </a:spcAft>
                </a:pPr>
                <a:r>
                  <a:rPr lang="en-US" sz="1400" b="1" dirty="0" smtClean="0">
                    <a:gradFill>
                      <a:gsLst>
                        <a:gs pos="0">
                          <a:srgbClr val="FFFFFF"/>
                        </a:gs>
                        <a:gs pos="100000">
                          <a:srgbClr val="FFFFFF"/>
                        </a:gs>
                      </a:gsLst>
                      <a:lin ang="5400000" scaled="0"/>
                    </a:gradFill>
                  </a:rPr>
                  <a:t>Caches</a:t>
                </a:r>
                <a:endParaRPr lang="en-US" sz="1600" b="1" dirty="0">
                  <a:gradFill>
                    <a:gsLst>
                      <a:gs pos="0">
                        <a:srgbClr val="FFFFFF"/>
                      </a:gs>
                      <a:gs pos="100000">
                        <a:srgbClr val="FFFFFF"/>
                      </a:gs>
                    </a:gsLst>
                    <a:lin ang="5400000" scaled="0"/>
                  </a:gradFill>
                </a:endParaRPr>
              </a:p>
            </p:txBody>
          </p:sp>
        </p:grpSp>
      </p:grpSp>
    </p:spTree>
    <p:extLst>
      <p:ext uri="{BB962C8B-B14F-4D97-AF65-F5344CB8AC3E}">
        <p14:creationId xmlns:p14="http://schemas.microsoft.com/office/powerpoint/2010/main" val="3565304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5"/>
                                        </p:tgtEl>
                                        <p:attrNameLst>
                                          <p:attrName>style.opacity</p:attrName>
                                        </p:attrNameLst>
                                      </p:cBhvr>
                                      <p:to>
                                        <p:strVal val="0.5"/>
                                      </p:to>
                                    </p:set>
                                    <p:animEffect filter="image" prLst="opacity: 0.5">
                                      <p:cBhvr rctx="IE">
                                        <p:cTn id="7" dur="indefinite"/>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wipe(down)">
                                      <p:cBhvr>
                                        <p:cTn id="2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smtClean="0"/>
              <a:t>Physical Architecture of our Lab</a:t>
            </a:r>
            <a:endParaRPr lang="en-US" sz="4800" dirty="0"/>
          </a:p>
        </p:txBody>
      </p:sp>
      <p:sp>
        <p:nvSpPr>
          <p:cNvPr id="6" name="Text Placeholder 5"/>
          <p:cNvSpPr>
            <a:spLocks noGrp="1"/>
          </p:cNvSpPr>
          <p:nvPr>
            <p:ph type="body" sz="quarter" idx="10"/>
          </p:nvPr>
        </p:nvSpPr>
        <p:spPr>
          <a:xfrm>
            <a:off x="274639" y="1212849"/>
            <a:ext cx="5486399" cy="5152180"/>
          </a:xfrm>
        </p:spPr>
        <p:txBody>
          <a:bodyPr/>
          <a:lstStyle/>
          <a:p>
            <a:r>
              <a:rPr lang="en-US" b="1" dirty="0" smtClean="0"/>
              <a:t>Hardware:</a:t>
            </a:r>
            <a:endParaRPr lang="en-US" b="1" dirty="0"/>
          </a:p>
          <a:p>
            <a:pPr marL="571500" indent="-571500">
              <a:buFont typeface="Arial" panose="020B0604020202020204" pitchFamily="34" charset="0"/>
              <a:buChar char="•"/>
            </a:pPr>
            <a:r>
              <a:rPr lang="en-US" sz="2800" dirty="0"/>
              <a:t>Intel Xeon CPUs L5520 @2.27GHz (2 </a:t>
            </a:r>
            <a:r>
              <a:rPr lang="en-US" sz="2800" dirty="0" smtClean="0"/>
              <a:t>processors)</a:t>
            </a:r>
            <a:endParaRPr lang="en-US" sz="2800" dirty="0"/>
          </a:p>
          <a:p>
            <a:pPr marL="571500" indent="-571500">
              <a:buFont typeface="Arial" panose="020B0604020202020204" pitchFamily="34" charset="0"/>
              <a:buChar char="•"/>
            </a:pPr>
            <a:r>
              <a:rPr lang="en-US" sz="2800" dirty="0"/>
              <a:t>24 GB of </a:t>
            </a:r>
            <a:r>
              <a:rPr lang="en-US" sz="2800" dirty="0" smtClean="0"/>
              <a:t>RAM</a:t>
            </a:r>
          </a:p>
          <a:p>
            <a:pPr marL="571500" indent="-571500">
              <a:buFont typeface="Arial" panose="020B0604020202020204" pitchFamily="34" charset="0"/>
              <a:buChar char="•"/>
            </a:pPr>
            <a:r>
              <a:rPr lang="en-US" sz="2800" dirty="0" smtClean="0"/>
              <a:t>Search Index on an external disk array</a:t>
            </a:r>
          </a:p>
          <a:p>
            <a:pPr marL="571500" indent="-571500">
              <a:buFont typeface="Arial" panose="020B0604020202020204" pitchFamily="34" charset="0"/>
              <a:buChar char="•"/>
            </a:pPr>
            <a:endParaRPr lang="en-US" sz="2800" dirty="0"/>
          </a:p>
          <a:p>
            <a:r>
              <a:rPr lang="en-US" sz="3200" b="1" dirty="0" smtClean="0"/>
              <a:t>Configuration: </a:t>
            </a:r>
          </a:p>
          <a:p>
            <a:pPr marL="457200" indent="-457200">
              <a:buFont typeface="Arial" panose="020B0604020202020204" pitchFamily="34" charset="0"/>
              <a:buChar char="•"/>
            </a:pPr>
            <a:r>
              <a:rPr lang="en-US" sz="2800" dirty="0" smtClean="0"/>
              <a:t>4x machines sharing “Search Index” &amp; “Web Front End” roles</a:t>
            </a:r>
          </a:p>
        </p:txBody>
      </p:sp>
      <p:pic>
        <p:nvPicPr>
          <p:cNvPr id="102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r="32944"/>
          <a:stretch/>
        </p:blipFill>
        <p:spPr bwMode="auto">
          <a:xfrm>
            <a:off x="5761037" y="1973262"/>
            <a:ext cx="6629400" cy="32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2903452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Friendly URLs &amp; Managed Navigation</a:t>
            </a:r>
            <a:endParaRPr lang="en-US" dirty="0"/>
          </a:p>
        </p:txBody>
      </p:sp>
      <p:sp>
        <p:nvSpPr>
          <p:cNvPr id="3" name="Text Placeholder 2"/>
          <p:cNvSpPr>
            <a:spLocks noGrp="1"/>
          </p:cNvSpPr>
          <p:nvPr>
            <p:ph type="body" sz="quarter" idx="10"/>
          </p:nvPr>
        </p:nvSpPr>
        <p:spPr/>
        <p:txBody>
          <a:bodyPr/>
          <a:lstStyle/>
          <a:p>
            <a:endParaRPr lang="en-US"/>
          </a:p>
        </p:txBody>
      </p:sp>
      <p:sp>
        <p:nvSpPr>
          <p:cNvPr id="4" name="Text Placeholder 3"/>
          <p:cNvSpPr>
            <a:spLocks noGrp="1"/>
          </p:cNvSpPr>
          <p:nvPr>
            <p:ph type="body" sz="quarter" idx="11"/>
          </p:nvPr>
        </p:nvSpPr>
        <p:spPr/>
        <p:txBody>
          <a:bodyPr/>
          <a:lstStyle/>
          <a:p>
            <a:endParaRPr lang="en-US"/>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0757" y="1212849"/>
            <a:ext cx="5737327" cy="5559552"/>
          </a:xfrm>
          <a:prstGeom prst="rect">
            <a:avLst/>
          </a:prstGeom>
        </p:spPr>
      </p:pic>
      <p:sp>
        <p:nvSpPr>
          <p:cNvPr id="7" name="Rectangle 6"/>
          <p:cNvSpPr/>
          <p:nvPr/>
        </p:nvSpPr>
        <p:spPr bwMode="auto">
          <a:xfrm>
            <a:off x="3856037" y="1363662"/>
            <a:ext cx="1760682" cy="192570"/>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8" name="Rectangle 7"/>
          <p:cNvSpPr/>
          <p:nvPr/>
        </p:nvSpPr>
        <p:spPr bwMode="auto">
          <a:xfrm>
            <a:off x="3779836" y="2435730"/>
            <a:ext cx="5057319" cy="223332"/>
          </a:xfrm>
          <a:prstGeom prst="rect">
            <a:avLst/>
          </a:prstGeom>
          <a:solidFill>
            <a:srgbClr val="FF0000">
              <a:alpha val="50196"/>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417050543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Friendly URLs / Managed Navigation: Conceptual Overview</a:t>
            </a:r>
            <a:endParaRPr lang="en-US" dirty="0"/>
          </a:p>
        </p:txBody>
      </p:sp>
      <p:sp>
        <p:nvSpPr>
          <p:cNvPr id="2" name="Text Placeholder 1"/>
          <p:cNvSpPr>
            <a:spLocks noGrp="1"/>
          </p:cNvSpPr>
          <p:nvPr>
            <p:ph type="body" sz="quarter" idx="10"/>
          </p:nvPr>
        </p:nvSpPr>
        <p:spPr>
          <a:xfrm>
            <a:off x="149692" y="1751574"/>
            <a:ext cx="4953427" cy="5174687"/>
          </a:xfrm>
        </p:spPr>
        <p:txBody>
          <a:bodyPr>
            <a:normAutofit fontScale="77500" lnSpcReduction="20000"/>
          </a:bodyPr>
          <a:lstStyle/>
          <a:p>
            <a:pPr marL="582873" indent="-582873">
              <a:buFont typeface="+mj-lt"/>
              <a:buAutoNum type="arabicPeriod"/>
            </a:pPr>
            <a:r>
              <a:rPr lang="en-US" sz="3264" dirty="0"/>
              <a:t>Request comes in to Rendering Site Collection: /cameras/</a:t>
            </a:r>
          </a:p>
          <a:p>
            <a:pPr marL="582873" indent="-582873">
              <a:buFont typeface="+mj-lt"/>
              <a:buAutoNum type="arabicPeriod"/>
            </a:pPr>
            <a:r>
              <a:rPr lang="en-US" sz="3264" dirty="0"/>
              <a:t>Managed Navigation term store lookup: /cameras/ </a:t>
            </a:r>
            <a:r>
              <a:rPr lang="en-US" sz="3264" dirty="0">
                <a:sym typeface="Wingdings" panose="05000000000000000000" pitchFamily="2" charset="2"/>
              </a:rPr>
              <a:t>--&gt; /pages/categorypage.aspx</a:t>
            </a:r>
          </a:p>
          <a:p>
            <a:pPr marL="816022" lvl="1" indent="-582873"/>
            <a:r>
              <a:rPr lang="en-US" sz="1938" dirty="0">
                <a:sym typeface="Wingdings" panose="05000000000000000000" pitchFamily="2" charset="2"/>
              </a:rPr>
              <a:t>SharePoint re-writes URL accordingly. </a:t>
            </a:r>
          </a:p>
          <a:p>
            <a:pPr marL="582873" indent="-582873">
              <a:buFont typeface="+mj-lt"/>
              <a:buAutoNum type="arabicPeriod"/>
            </a:pPr>
            <a:r>
              <a:rPr lang="en-US" sz="3264" dirty="0">
                <a:sym typeface="Wingdings" panose="05000000000000000000" pitchFamily="2" charset="2"/>
              </a:rPr>
              <a:t>Categorypage.aspx contains a Content Search Web Part with query based on </a:t>
            </a:r>
            <a:r>
              <a:rPr lang="en-US" sz="3264" dirty="0" smtClean="0">
                <a:sym typeface="Wingdings" panose="05000000000000000000" pitchFamily="2" charset="2"/>
              </a:rPr>
              <a:t>‘context</a:t>
            </a:r>
            <a:r>
              <a:rPr lang="en-US" sz="3264" dirty="0">
                <a:sym typeface="Wingdings" panose="05000000000000000000" pitchFamily="2" charset="2"/>
              </a:rPr>
              <a:t>’.</a:t>
            </a:r>
          </a:p>
          <a:p>
            <a:pPr marL="582873" indent="-582873">
              <a:buFont typeface="+mj-lt"/>
              <a:buAutoNum type="arabicPeriod"/>
            </a:pPr>
            <a:r>
              <a:rPr lang="en-US" sz="3264" dirty="0">
                <a:sym typeface="Wingdings" panose="05000000000000000000" pitchFamily="2" charset="2"/>
              </a:rPr>
              <a:t>Search index queried for items with appropriate items</a:t>
            </a:r>
          </a:p>
          <a:p>
            <a:pPr marL="816022" lvl="1" indent="-582873">
              <a:buFont typeface="+mj-lt"/>
              <a:buAutoNum type="arabicPeriod"/>
            </a:pPr>
            <a:r>
              <a:rPr lang="en-US" sz="1632" dirty="0">
                <a:sym typeface="Wingdings" panose="05000000000000000000" pitchFamily="2" charset="2"/>
              </a:rPr>
              <a:t>Items were crawled earlier, but now only search index is needed. </a:t>
            </a:r>
          </a:p>
          <a:p>
            <a:pPr marL="582873" indent="-582873">
              <a:buFont typeface="+mj-lt"/>
              <a:buAutoNum type="arabicPeriod"/>
            </a:pPr>
            <a:endParaRPr lang="en-US" sz="1632" dirty="0">
              <a:sym typeface="Wingdings" panose="05000000000000000000" pitchFamily="2" charset="2"/>
            </a:endParaRPr>
          </a:p>
        </p:txBody>
      </p:sp>
      <p:sp>
        <p:nvSpPr>
          <p:cNvPr id="4" name="Text Placeholder 3"/>
          <p:cNvSpPr>
            <a:spLocks noGrp="1"/>
          </p:cNvSpPr>
          <p:nvPr>
            <p:ph type="body" sz="quarter" idx="11"/>
          </p:nvPr>
        </p:nvSpPr>
        <p:spPr>
          <a:xfrm>
            <a:off x="6675439" y="1212849"/>
            <a:ext cx="5486399" cy="683264"/>
          </a:xfrm>
        </p:spPr>
        <p:txBody>
          <a:bodyPr/>
          <a:lstStyle/>
          <a:p>
            <a:endParaRPr lang="en-US" dirty="0"/>
          </a:p>
        </p:txBody>
      </p:sp>
      <p:grpSp>
        <p:nvGrpSpPr>
          <p:cNvPr id="49" name="Group 48"/>
          <p:cNvGrpSpPr/>
          <p:nvPr/>
        </p:nvGrpSpPr>
        <p:grpSpPr>
          <a:xfrm>
            <a:off x="5461174" y="1961355"/>
            <a:ext cx="7008001" cy="4797635"/>
            <a:chOff x="5352125" y="1923071"/>
            <a:chExt cx="6871213" cy="4703991"/>
          </a:xfrm>
        </p:grpSpPr>
        <p:grpSp>
          <p:nvGrpSpPr>
            <p:cNvPr id="50" name="Group 49"/>
            <p:cNvGrpSpPr/>
            <p:nvPr/>
          </p:nvGrpSpPr>
          <p:grpSpPr>
            <a:xfrm>
              <a:off x="5352125" y="1923071"/>
              <a:ext cx="6871213" cy="4703991"/>
              <a:chOff x="5352125" y="1923071"/>
              <a:chExt cx="6871213" cy="4703991"/>
            </a:xfrm>
          </p:grpSpPr>
          <p:sp>
            <p:nvSpPr>
              <p:cNvPr id="52" name="Flowchart: Magnetic Disk 51"/>
              <p:cNvSpPr/>
              <p:nvPr/>
            </p:nvSpPr>
            <p:spPr>
              <a:xfrm>
                <a:off x="7553489" y="3485885"/>
                <a:ext cx="1928135" cy="162917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SEARCH</a:t>
                </a:r>
              </a:p>
              <a:p>
                <a:pPr algn="ctr" defTabSz="466298"/>
                <a:r>
                  <a:rPr lang="en-US" sz="1836" dirty="0">
                    <a:solidFill>
                      <a:srgbClr val="FFFFFF"/>
                    </a:solidFill>
                  </a:rPr>
                  <a:t>Index</a:t>
                </a:r>
              </a:p>
            </p:txBody>
          </p:sp>
          <p:sp>
            <p:nvSpPr>
              <p:cNvPr id="53" name="Flowchart: Magnetic Disk 52"/>
              <p:cNvSpPr/>
              <p:nvPr/>
            </p:nvSpPr>
            <p:spPr>
              <a:xfrm>
                <a:off x="7850157" y="19850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Term Store</a:t>
                </a:r>
              </a:p>
              <a:p>
                <a:pPr algn="ctr" defTabSz="466298"/>
                <a:endParaRPr lang="en-US" sz="1836" dirty="0">
                  <a:solidFill>
                    <a:srgbClr val="FFFFFF"/>
                  </a:solidFill>
                </a:endParaRPr>
              </a:p>
            </p:txBody>
          </p:sp>
          <p:sp>
            <p:nvSpPr>
              <p:cNvPr id="54" name="Flowchart: Magnetic Disk 53"/>
              <p:cNvSpPr/>
              <p:nvPr/>
            </p:nvSpPr>
            <p:spPr>
              <a:xfrm>
                <a:off x="7880838" y="5509460"/>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Assets Site Collection</a:t>
                </a:r>
              </a:p>
            </p:txBody>
          </p:sp>
          <p:sp>
            <p:nvSpPr>
              <p:cNvPr id="55" name="Flowchart: Magnetic Disk 54"/>
              <p:cNvSpPr/>
              <p:nvPr/>
            </p:nvSpPr>
            <p:spPr>
              <a:xfrm>
                <a:off x="5352125" y="2779512"/>
                <a:ext cx="1411445"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Content Site Collection</a:t>
                </a:r>
              </a:p>
            </p:txBody>
          </p:sp>
          <p:sp>
            <p:nvSpPr>
              <p:cNvPr id="56" name="Left Arrow 55"/>
              <p:cNvSpPr/>
              <p:nvPr/>
            </p:nvSpPr>
            <p:spPr bwMode="auto">
              <a:xfrm rot="1219508">
                <a:off x="6570787" y="3240570"/>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sp>
            <p:nvSpPr>
              <p:cNvPr id="57" name="Left Arrow 56"/>
              <p:cNvSpPr/>
              <p:nvPr/>
            </p:nvSpPr>
            <p:spPr bwMode="auto">
              <a:xfrm rot="5400000">
                <a:off x="7999588" y="2773027"/>
                <a:ext cx="1093663" cy="1063392"/>
              </a:xfrm>
              <a:prstGeom prst="leftArrow">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Crawl</a:t>
                </a:r>
              </a:p>
            </p:txBody>
          </p:sp>
          <p:cxnSp>
            <p:nvCxnSpPr>
              <p:cNvPr id="58" name="Curved Connector 57"/>
              <p:cNvCxnSpPr>
                <a:stCxn id="55" idx="3"/>
                <a:endCxn id="54" idx="2"/>
              </p:cNvCxnSpPr>
              <p:nvPr/>
            </p:nvCxnSpPr>
            <p:spPr>
              <a:xfrm rot="16200000" flipH="1">
                <a:off x="5883770" y="4071192"/>
                <a:ext cx="2171147" cy="1822990"/>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59" name="TextBox 58"/>
              <p:cNvSpPr txBox="1"/>
              <p:nvPr/>
            </p:nvSpPr>
            <p:spPr>
              <a:xfrm>
                <a:off x="5613663" y="5745773"/>
                <a:ext cx="2213847"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cxnSp>
            <p:nvCxnSpPr>
              <p:cNvPr id="60" name="Curved Connector 59"/>
              <p:cNvCxnSpPr>
                <a:stCxn id="55" idx="1"/>
                <a:endCxn id="53" idx="2"/>
              </p:cNvCxnSpPr>
              <p:nvPr/>
            </p:nvCxnSpPr>
            <p:spPr>
              <a:xfrm rot="5400000" flipH="1" flipV="1">
                <a:off x="6836177" y="1765533"/>
                <a:ext cx="235651" cy="1792309"/>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61" name="TextBox 60"/>
              <p:cNvSpPr txBox="1"/>
              <p:nvPr/>
            </p:nvSpPr>
            <p:spPr>
              <a:xfrm>
                <a:off x="5666991" y="1959632"/>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Managed Metadata Columns</a:t>
                </a:r>
                <a:endParaRPr lang="en-US" sz="1428" dirty="0">
                  <a:solidFill>
                    <a:srgbClr val="B4009E"/>
                  </a:solidFill>
                </a:endParaRPr>
              </a:p>
            </p:txBody>
          </p:sp>
          <p:sp>
            <p:nvSpPr>
              <p:cNvPr id="62" name="Rectangle 61"/>
              <p:cNvSpPr/>
              <p:nvPr/>
            </p:nvSpPr>
            <p:spPr bwMode="auto">
              <a:xfrm>
                <a:off x="9747980" y="3478120"/>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Recommendations</a:t>
                </a:r>
              </a:p>
            </p:txBody>
          </p:sp>
          <p:sp>
            <p:nvSpPr>
              <p:cNvPr id="63" name="Rectangle 62"/>
              <p:cNvSpPr/>
              <p:nvPr/>
            </p:nvSpPr>
            <p:spPr bwMode="auto">
              <a:xfrm>
                <a:off x="9491656" y="3471453"/>
                <a:ext cx="230911" cy="1945946"/>
              </a:xfrm>
              <a:prstGeom prst="rect">
                <a:avLst/>
              </a:prstGeom>
              <a:ln>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Query  Rules</a:t>
                </a:r>
              </a:p>
            </p:txBody>
          </p:sp>
          <p:sp>
            <p:nvSpPr>
              <p:cNvPr id="64" name="Left Arrow 63"/>
              <p:cNvSpPr/>
              <p:nvPr/>
            </p:nvSpPr>
            <p:spPr bwMode="auto">
              <a:xfrm>
                <a:off x="9926339" y="3754343"/>
                <a:ext cx="762593" cy="1063392"/>
              </a:xfrm>
              <a:prstGeom prst="leftArrow">
                <a:avLst>
                  <a:gd name="adj1" fmla="val 50000"/>
                  <a:gd name="adj2" fmla="val 22857"/>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dirty="0">
                    <a:gradFill>
                      <a:gsLst>
                        <a:gs pos="0">
                          <a:srgbClr val="FFFFFF"/>
                        </a:gs>
                        <a:gs pos="100000">
                          <a:srgbClr val="FFFFFF"/>
                        </a:gs>
                      </a:gsLst>
                      <a:lin ang="5400000" scaled="0"/>
                    </a:gradFill>
                  </a:rPr>
                  <a:t>Query</a:t>
                </a:r>
                <a:endParaRPr lang="en-US" sz="1632" dirty="0">
                  <a:gradFill>
                    <a:gsLst>
                      <a:gs pos="0">
                        <a:srgbClr val="FFFFFF"/>
                      </a:gs>
                      <a:gs pos="100000">
                        <a:srgbClr val="FFFFFF"/>
                      </a:gs>
                    </a:gsLst>
                    <a:lin ang="5400000" scaled="0"/>
                  </a:gradFill>
                </a:endParaRPr>
              </a:p>
            </p:txBody>
          </p:sp>
          <p:cxnSp>
            <p:nvCxnSpPr>
              <p:cNvPr id="65" name="Curved Connector 64"/>
              <p:cNvCxnSpPr>
                <a:stCxn id="70" idx="3"/>
                <a:endCxn id="67" idx="3"/>
              </p:cNvCxnSpPr>
              <p:nvPr/>
            </p:nvCxnSpPr>
            <p:spPr>
              <a:xfrm rot="5400000">
                <a:off x="9924236" y="4770355"/>
                <a:ext cx="1221504" cy="1449763"/>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66" name="TextBox 65"/>
              <p:cNvSpPr txBox="1"/>
              <p:nvPr/>
            </p:nvSpPr>
            <p:spPr>
              <a:xfrm>
                <a:off x="9863434" y="5936711"/>
                <a:ext cx="2359904" cy="343492"/>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URL Links</a:t>
                </a:r>
                <a:endParaRPr lang="en-US" sz="1428" dirty="0">
                  <a:solidFill>
                    <a:srgbClr val="B4009E"/>
                  </a:solidFill>
                </a:endParaRPr>
              </a:p>
            </p:txBody>
          </p:sp>
          <p:sp>
            <p:nvSpPr>
              <p:cNvPr id="67" name="Rectangle 66"/>
              <p:cNvSpPr/>
              <p:nvPr/>
            </p:nvSpPr>
            <p:spPr bwMode="auto">
              <a:xfrm>
                <a:off x="9345610" y="5623478"/>
                <a:ext cx="464496" cy="965019"/>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632" dirty="0">
                    <a:gradFill>
                      <a:gsLst>
                        <a:gs pos="0">
                          <a:srgbClr val="FFFFFF"/>
                        </a:gs>
                        <a:gs pos="100000">
                          <a:srgbClr val="FFFFFF"/>
                        </a:gs>
                      </a:gsLst>
                      <a:lin ang="5400000" scaled="0"/>
                    </a:gradFill>
                  </a:rPr>
                  <a:t>BLOB Cache</a:t>
                </a:r>
              </a:p>
            </p:txBody>
          </p:sp>
          <p:cxnSp>
            <p:nvCxnSpPr>
              <p:cNvPr id="68" name="Curved Connector 67"/>
              <p:cNvCxnSpPr>
                <a:stCxn id="70" idx="1"/>
                <a:endCxn id="53" idx="4"/>
              </p:cNvCxnSpPr>
              <p:nvPr/>
            </p:nvCxnSpPr>
            <p:spPr>
              <a:xfrm rot="16200000" flipV="1">
                <a:off x="9649226" y="2156238"/>
                <a:ext cx="1223021" cy="1998267"/>
              </a:xfrm>
              <a:prstGeom prst="curvedConnector2">
                <a:avLst/>
              </a:prstGeom>
              <a:ln w="88900">
                <a:headEnd type="none"/>
                <a:tailEnd type="triangle"/>
              </a:ln>
            </p:spPr>
            <p:style>
              <a:lnRef idx="1">
                <a:schemeClr val="accent5"/>
              </a:lnRef>
              <a:fillRef idx="0">
                <a:schemeClr val="accent5"/>
              </a:fillRef>
              <a:effectRef idx="0">
                <a:schemeClr val="accent5"/>
              </a:effectRef>
              <a:fontRef idx="minor">
                <a:schemeClr val="tx1"/>
              </a:fontRef>
            </p:style>
          </p:cxnSp>
          <p:sp>
            <p:nvSpPr>
              <p:cNvPr id="69" name="TextBox 68"/>
              <p:cNvSpPr txBox="1"/>
              <p:nvPr/>
            </p:nvSpPr>
            <p:spPr>
              <a:xfrm>
                <a:off x="9810106" y="1923071"/>
                <a:ext cx="2213847" cy="594650"/>
              </a:xfrm>
              <a:prstGeom prst="rect">
                <a:avLst/>
              </a:prstGeom>
              <a:noFill/>
              <a:effectLst>
                <a:outerShdw blurRad="50800" dist="38100" dir="18900000" algn="bl" rotWithShape="0">
                  <a:prstClr val="black">
                    <a:alpha val="40000"/>
                  </a:prstClr>
                </a:outerShdw>
              </a:effectLst>
            </p:spPr>
            <p:txBody>
              <a:bodyPr wrap="square" rtlCol="0">
                <a:spAutoFit/>
              </a:bodyPr>
              <a:lstStyle>
                <a:defPPr>
                  <a:defRPr lang="en-US"/>
                </a:defPPr>
                <a:lvl1pPr>
                  <a:defRPr sz="1400">
                    <a:solidFill>
                      <a:schemeClr val="accent6">
                        <a:lumMod val="60000"/>
                        <a:lumOff val="40000"/>
                      </a:schemeClr>
                    </a:solidFill>
                  </a:defRPr>
                </a:lvl1pPr>
              </a:lstStyle>
              <a:p>
                <a:pPr algn="ctr" defTabSz="466298"/>
                <a:r>
                  <a:rPr lang="en-US" sz="1632" dirty="0">
                    <a:solidFill>
                      <a:srgbClr val="B4009E"/>
                    </a:solidFill>
                  </a:rPr>
                  <a:t>Friendly URLs &amp; Catalog Pages</a:t>
                </a:r>
                <a:endParaRPr lang="en-US" sz="1428" dirty="0">
                  <a:solidFill>
                    <a:srgbClr val="B4009E"/>
                  </a:solidFill>
                </a:endParaRPr>
              </a:p>
            </p:txBody>
          </p:sp>
          <p:sp>
            <p:nvSpPr>
              <p:cNvPr id="70" name="Flowchart: Magnetic Disk 69"/>
              <p:cNvSpPr/>
              <p:nvPr/>
            </p:nvSpPr>
            <p:spPr>
              <a:xfrm>
                <a:off x="10612659" y="3766882"/>
                <a:ext cx="1294420" cy="1117602"/>
              </a:xfrm>
              <a:prstGeom prst="flowChartMagneticDisk">
                <a:avLst/>
              </a:prstGeom>
            </p:spPr>
            <p:style>
              <a:lnRef idx="3">
                <a:schemeClr val="lt1"/>
              </a:lnRef>
              <a:fillRef idx="1">
                <a:schemeClr val="accent2"/>
              </a:fillRef>
              <a:effectRef idx="1">
                <a:schemeClr val="accent2"/>
              </a:effectRef>
              <a:fontRef idx="minor">
                <a:schemeClr val="lt1"/>
              </a:fontRef>
            </p:style>
            <p:txBody>
              <a:bodyPr rtlCol="0" anchor="ctr"/>
              <a:lstStyle/>
              <a:p>
                <a:pPr algn="ctr" defTabSz="466298"/>
                <a:r>
                  <a:rPr lang="en-US" sz="1836" dirty="0">
                    <a:solidFill>
                      <a:srgbClr val="FFFFFF"/>
                    </a:solidFill>
                  </a:rPr>
                  <a:t>Rendering Site Collection</a:t>
                </a:r>
              </a:p>
            </p:txBody>
          </p:sp>
        </p:grpSp>
        <p:sp>
          <p:nvSpPr>
            <p:cNvPr id="51" name="Rectangle 50"/>
            <p:cNvSpPr/>
            <p:nvPr/>
          </p:nvSpPr>
          <p:spPr bwMode="auto">
            <a:xfrm>
              <a:off x="11907079" y="3851554"/>
              <a:ext cx="281746" cy="966181"/>
            </a:xfrm>
            <a:prstGeom prst="rect">
              <a:avLst/>
            </a:prstGeom>
            <a:ln>
              <a:headEnd type="none" w="med" len="med"/>
              <a:tailEnd type="none" w="med" len="med"/>
            </a:ln>
          </p:spPr>
          <p:style>
            <a:lnRef idx="3">
              <a:schemeClr val="lt1"/>
            </a:lnRef>
            <a:fillRef idx="1">
              <a:schemeClr val="accent3"/>
            </a:fillRef>
            <a:effectRef idx="1">
              <a:schemeClr val="accent3"/>
            </a:effectRef>
            <a:fontRef idx="minor">
              <a:schemeClr val="lt1"/>
            </a:fontRef>
          </p:style>
          <p:txBody>
            <a:bodyPr vert="eaVert" wrap="square" lIns="93256" tIns="46628" rIns="93256" bIns="46628" numCol="1" rtlCol="0" anchor="ctr" anchorCtr="0" compatLnSpc="1">
              <a:prstTxWarp prst="textNoShape">
                <a:avLst/>
              </a:prstTxWarp>
            </a:bodyPr>
            <a:lstStyle/>
            <a:p>
              <a:pPr algn="ctr" defTabSz="932290" fontAlgn="base">
                <a:spcBef>
                  <a:spcPct val="0"/>
                </a:spcBef>
                <a:spcAft>
                  <a:spcPct val="0"/>
                </a:spcAft>
              </a:pPr>
              <a:r>
                <a:rPr lang="en-US" sz="1428" b="1" dirty="0">
                  <a:gradFill>
                    <a:gsLst>
                      <a:gs pos="0">
                        <a:srgbClr val="FFFFFF"/>
                      </a:gs>
                      <a:gs pos="100000">
                        <a:srgbClr val="FFFFFF"/>
                      </a:gs>
                    </a:gsLst>
                    <a:lin ang="5400000" scaled="0"/>
                  </a:gradFill>
                </a:rPr>
                <a:t>Caches</a:t>
              </a:r>
              <a:endParaRPr lang="en-US" sz="1632" b="1" dirty="0">
                <a:gradFill>
                  <a:gsLst>
                    <a:gs pos="0">
                      <a:srgbClr val="FFFFFF"/>
                    </a:gs>
                    <a:gs pos="100000">
                      <a:srgbClr val="FFFFFF"/>
                    </a:gs>
                  </a:gsLst>
                  <a:lin ang="5400000" scaled="0"/>
                </a:gradFill>
              </a:endParaRPr>
            </a:p>
          </p:txBody>
        </p:sp>
      </p:grpSp>
      <p:sp>
        <p:nvSpPr>
          <p:cNvPr id="25" name="Oval 24"/>
          <p:cNvSpPr/>
          <p:nvPr/>
        </p:nvSpPr>
        <p:spPr bwMode="auto">
          <a:xfrm>
            <a:off x="11007664" y="3868532"/>
            <a:ext cx="1035515" cy="1009655"/>
          </a:xfrm>
          <a:prstGeom prst="ellipse">
            <a:avLst/>
          </a:prstGeom>
          <a:solidFill>
            <a:srgbClr val="FFFF00">
              <a:alpha val="50196"/>
            </a:srgbClr>
          </a:solidFill>
          <a:ln>
            <a:solidFill>
              <a:srgbClr val="FFFF00"/>
            </a:solidFill>
            <a:headEnd type="none" w="med" len="med"/>
            <a:tailEnd type="none" w="med" len="med"/>
          </a:ln>
          <a:effectLst>
            <a:glow rad="1016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fontAlgn="base">
              <a:spcBef>
                <a:spcPct val="0"/>
              </a:spcBef>
              <a:spcAft>
                <a:spcPct val="0"/>
              </a:spcAft>
            </a:pPr>
            <a:endParaRPr lang="en-US" sz="204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12971069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rctx="PPT">
                                        <p:cTn id="6" dur="indefinite"/>
                                        <p:tgtEl>
                                          <p:spTgt spid="49"/>
                                        </p:tgtEl>
                                        <p:attrNameLst>
                                          <p:attrName>style.opacity</p:attrName>
                                        </p:attrNameLst>
                                      </p:cBhvr>
                                      <p:to>
                                        <p:strVal val="0.75"/>
                                      </p:to>
                                    </p:set>
                                    <p:animEffect filter="image" prLst="opacity: 0.75">
                                      <p:cBhvr rctx="IE">
                                        <p:cTn id="7" dur="indefinite"/>
                                        <p:tgtEl>
                                          <p:spTgt spid="49"/>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2">
                                            <p:txEl>
                                              <p:pRg st="0" end="0"/>
                                            </p:txEl>
                                          </p:spTgt>
                                        </p:tgtEl>
                                        <p:attrNameLst>
                                          <p:attrName>style.visibility</p:attrName>
                                        </p:attrNameLst>
                                      </p:cBhvr>
                                      <p:to>
                                        <p:strVal val="visible"/>
                                      </p:to>
                                    </p:set>
                                  </p:childTnLst>
                                </p:cTn>
                              </p:par>
                            </p:childTnLst>
                          </p:cTn>
                        </p:par>
                        <p:par>
                          <p:cTn id="12" fill="hold">
                            <p:stCondLst>
                              <p:cond delay="0"/>
                            </p:stCondLst>
                            <p:childTnLst>
                              <p:par>
                                <p:cTn id="13" presetID="31" presetClass="entr" presetSubtype="0" fill="hold" grpId="3" nodeType="after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style.rotation</p:attrName>
                                        </p:attrNameLst>
                                      </p:cBhvr>
                                      <p:tavLst>
                                        <p:tav tm="0">
                                          <p:val>
                                            <p:fltVal val="90"/>
                                          </p:val>
                                        </p:tav>
                                        <p:tav tm="100000">
                                          <p:val>
                                            <p:fltVal val="0"/>
                                          </p:val>
                                        </p:tav>
                                      </p:tavLst>
                                    </p:anim>
                                    <p:animEffect transition="in" filter="fade">
                                      <p:cBhvr>
                                        <p:cTn id="18" dur="1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1" end="1"/>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42" presetClass="path" presetSubtype="0" accel="50000" decel="50000" fill="hold" grpId="0" nodeType="clickEffect">
                                  <p:stCondLst>
                                    <p:cond delay="0"/>
                                  </p:stCondLst>
                                  <p:childTnLst>
                                    <p:animMotion origin="layout" path="M 3.59969E-7 -3.70404E-6 L -0.23921 -0.25601 " pathEditMode="relative" rAng="0" ptsTypes="AA">
                                      <p:cBhvr>
                                        <p:cTn id="28" dur="2000" fill="hold"/>
                                        <p:tgtEl>
                                          <p:spTgt spid="25"/>
                                        </p:tgtEl>
                                        <p:attrNameLst>
                                          <p:attrName>ppt_x</p:attrName>
                                          <p:attrName>ppt_y</p:attrName>
                                        </p:attrNameLst>
                                      </p:cBhvr>
                                      <p:rCtr x="-11961" y="-12801"/>
                                    </p:animMotion>
                                  </p:childTnLst>
                                </p:cTn>
                              </p:par>
                            </p:childTnLst>
                          </p:cTn>
                        </p:par>
                      </p:childTnLst>
                    </p:cTn>
                  </p:par>
                  <p:par>
                    <p:cTn id="29" fill="hold">
                      <p:stCondLst>
                        <p:cond delay="indefinite"/>
                      </p:stCondLst>
                      <p:childTnLst>
                        <p:par>
                          <p:cTn id="30" fill="hold">
                            <p:stCondLst>
                              <p:cond delay="0"/>
                            </p:stCondLst>
                            <p:childTnLst>
                              <p:par>
                                <p:cTn id="31" presetID="42" presetClass="path" presetSubtype="0" accel="50000" decel="50000" fill="hold" grpId="1" nodeType="clickEffect">
                                  <p:stCondLst>
                                    <p:cond delay="0"/>
                                  </p:stCondLst>
                                  <p:childTnLst>
                                    <p:animMotion origin="layout" path="M -0.23921 -0.25601 L 3.59969E-7 -3.70404E-6 " pathEditMode="relative" rAng="0" ptsTypes="AA">
                                      <p:cBhvr>
                                        <p:cTn id="32" dur="2000" fill="hold"/>
                                        <p:tgtEl>
                                          <p:spTgt spid="25"/>
                                        </p:tgtEl>
                                        <p:attrNameLst>
                                          <p:attrName>ppt_x</p:attrName>
                                          <p:attrName>ppt_y</p:attrName>
                                        </p:attrNameLst>
                                      </p:cBhvr>
                                      <p:rCtr x="11961" y="12801"/>
                                    </p:animMotion>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2">
                                            <p:txEl>
                                              <p:pRg st="4" end="4"/>
                                            </p:txEl>
                                          </p:spTgt>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42" presetClass="path" presetSubtype="0" accel="50000" decel="50000" fill="hold" grpId="2" nodeType="clickEffect">
                                  <p:stCondLst>
                                    <p:cond delay="0"/>
                                  </p:stCondLst>
                                  <p:childTnLst>
                                    <p:animMotion origin="layout" path="M 3.59969E-7 -3.70404E-6 L -0.23602 0.00727 " pathEditMode="relative" rAng="0" ptsTypes="AA">
                                      <p:cBhvr>
                                        <p:cTn id="46" dur="2000" fill="hold"/>
                                        <p:tgtEl>
                                          <p:spTgt spid="25"/>
                                        </p:tgtEl>
                                        <p:attrNameLst>
                                          <p:attrName>ppt_x</p:attrName>
                                          <p:attrName>ppt_y</p:attrName>
                                        </p:attrNameLst>
                                      </p:cBhvr>
                                      <p:rCtr x="-11808" y="3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theme/theme1.xml><?xml version="1.0" encoding="utf-8"?>
<a:theme xmlns:a="http://schemas.openxmlformats.org/drawingml/2006/main" name="SPC2012_Developer_Template_16x9">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Developer_Template_16x9_Light">
  <a:themeElements>
    <a:clrScheme name="SPC2012 - Developer">
      <a:dk1>
        <a:srgbClr val="505050"/>
      </a:dk1>
      <a:lt1>
        <a:srgbClr val="FFFFFF"/>
      </a:lt1>
      <a:dk2>
        <a:srgbClr val="012654"/>
      </a:dk2>
      <a:lt2>
        <a:srgbClr val="00AEEF"/>
      </a:lt2>
      <a:accent1>
        <a:srgbClr val="00A651"/>
      </a:accent1>
      <a:accent2>
        <a:srgbClr val="F26522"/>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5.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Ethan Gur-esh </External_x0020_Speaker>
    <Session_x0020_Code xmlns="2295e2e7-0eeb-498e-8716-217bb2ee6ee3">SPC190</Session_x0020_Code>
    <ProductTaxHTField0 xmlns="2295e2e7-0eeb-498e-8716-217bb2ee6ee3">
      <Terms xmlns="http://schemas.microsoft.com/office/infopath/2007/PartnerControls"/>
    </ProductTaxHTField0>
    <Presentation_x0020_Date xmlns="2295e2e7-0eeb-498e-8716-217bb2ee6ee3">2012-11-15T00:00:00-08:00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Ethan Gur-esh </Speaker>
    <AverageRating xmlns="http://schemas.microsoft.com/sharepoint/v3" xsi:nil="true"/>
  </documentManagement>
</p:properties>
</file>

<file path=customXml/item2.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990F116-B58F-4255-B05B-DA3808E0E5C6}">
  <ds:schemaRefs>
    <ds:schemaRef ds:uri="http://purl.org/dc/terms/"/>
    <ds:schemaRef ds:uri="http://purl.org/dc/elements/1.1/"/>
    <ds:schemaRef ds:uri="http://purl.org/dc/dcmitype/"/>
    <ds:schemaRef ds:uri="http://schemas.microsoft.com/office/2006/metadata/properties"/>
    <ds:schemaRef ds:uri="http://schemas.openxmlformats.org/package/2006/metadata/core-properties"/>
    <ds:schemaRef ds:uri="http://www.w3.org/XML/1998/namespace"/>
    <ds:schemaRef ds:uri="http://schemas.microsoft.com/office/2006/documentManagement/types"/>
    <ds:schemaRef ds:uri="http://schemas.microsoft.com/office/infopath/2007/PartnerControls"/>
    <ds:schemaRef ds:uri="230e9df3-be65-4c73-a93b-d1236ebd677e"/>
    <ds:schemaRef ds:uri="032d541b-1b4e-4d91-93c7-b10533c52f73"/>
    <ds:schemaRef ds:uri="2295e2e7-0eeb-498e-8716-217bb2ee6ee3"/>
    <ds:schemaRef ds:uri="http://schemas.microsoft.com/sharepoint/v3"/>
  </ds:schemaRefs>
</ds:datastoreItem>
</file>

<file path=customXml/itemProps2.xml><?xml version="1.0" encoding="utf-8"?>
<ds:datastoreItem xmlns:ds="http://schemas.openxmlformats.org/officeDocument/2006/customXml" ds:itemID="{B0201028-B719-4F75-AD03-291C8B1C36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SPC2012_Developer_Template_16x9</Template>
  <TotalTime>4</TotalTime>
  <Words>4324</Words>
  <Application>Microsoft Office PowerPoint</Application>
  <PresentationFormat>Custom</PresentationFormat>
  <Paragraphs>476</Paragraphs>
  <Slides>41</Slides>
  <Notes>19</Notes>
  <HiddenSlides>0</HiddenSlides>
  <MMClips>0</MMClips>
  <ScaleCrop>false</ScaleCrop>
  <HeadingPairs>
    <vt:vector size="4" baseType="variant">
      <vt:variant>
        <vt:lpstr>Theme</vt:lpstr>
      </vt:variant>
      <vt:variant>
        <vt:i4>5</vt:i4>
      </vt:variant>
      <vt:variant>
        <vt:lpstr>Slide Titles</vt:lpstr>
      </vt:variant>
      <vt:variant>
        <vt:i4>41</vt:i4>
      </vt:variant>
    </vt:vector>
  </HeadingPairs>
  <TitlesOfParts>
    <vt:vector size="46" baseType="lpstr">
      <vt:lpstr>SPC2012_Developer_Template_16x9</vt:lpstr>
      <vt:lpstr>5-30072_SPC2012_Developer_Template_16x9_Light</vt:lpstr>
      <vt:lpstr>5-30072_SPC2012_IT-Pro_Template_16x9</vt:lpstr>
      <vt:lpstr>5-30072_SPC2012_IT-Pro_Template_16x9_Light</vt:lpstr>
      <vt:lpstr>5-30072_SPC2012_Business_Template_16x9_Light</vt:lpstr>
      <vt:lpstr>PowerPoint Presentation</vt:lpstr>
      <vt:lpstr>Overview of Website Architecture in SharePoint 2013 </vt:lpstr>
      <vt:lpstr>“Any sufficiently advanced technology is indistinguishable from magic”   - Arthur C. Clarke</vt:lpstr>
      <vt:lpstr>Search-driven sites can be… </vt:lpstr>
      <vt:lpstr>Page Archetypes in a search-driven site</vt:lpstr>
      <vt:lpstr>Logical architecture of a search-driven site</vt:lpstr>
      <vt:lpstr>Physical Architecture of our Lab</vt:lpstr>
      <vt:lpstr>Friendly URLs &amp; Managed Navigation</vt:lpstr>
      <vt:lpstr>Friendly URLs / Managed Navigation: Conceptual Overview</vt:lpstr>
      <vt:lpstr>Friendly URLs / Managed Navigation: Configuration Choices</vt:lpstr>
      <vt:lpstr>Friendly URLs / Managed Navigation - Topology/Scale considerations</vt:lpstr>
      <vt:lpstr>Content Search Queries</vt:lpstr>
      <vt:lpstr>Content Search Queries: Conceptual Overview</vt:lpstr>
      <vt:lpstr>PowerPoint Presentation</vt:lpstr>
      <vt:lpstr>Content Search Queries :  Configuration Considerations</vt:lpstr>
      <vt:lpstr>Topology / Scale Considerations Content Freshness / Crawl Speed: </vt:lpstr>
      <vt:lpstr>Topology / Scale Considerations: Query Performance / Page Publishing</vt:lpstr>
      <vt:lpstr>Search Results -- Rendering</vt:lpstr>
      <vt:lpstr>Rendering Site Elements</vt:lpstr>
      <vt:lpstr>Rendering Site Elements</vt:lpstr>
      <vt:lpstr>Rendering Site Elements:  Configuration Considerations</vt:lpstr>
      <vt:lpstr>Rendering Site Elements: Topology/Scale Considerations</vt:lpstr>
      <vt:lpstr>Images/Assets shown in search results</vt:lpstr>
      <vt:lpstr>Images/Assets shown in search results – Conceptual Overview</vt:lpstr>
      <vt:lpstr>Images/Assets in results: Concept Overview</vt:lpstr>
      <vt:lpstr>Images/Assets shown in search results – Configuration Considerations</vt:lpstr>
      <vt:lpstr>Images/Assets shown in search results – Configuration Considerations</vt:lpstr>
      <vt:lpstr>Images/Assets shown in search results – Topology / Scale Considerations</vt:lpstr>
      <vt:lpstr>Geo-distribution and Content Delivery Networks (CDNs)</vt:lpstr>
      <vt:lpstr>Geo-distribution, circa 2007 </vt:lpstr>
      <vt:lpstr>Geo-distribution, circa 2013</vt:lpstr>
      <vt:lpstr>“Add-ons” to the logical topology</vt:lpstr>
      <vt:lpstr>Many Rendering Sites to Content Sites </vt:lpstr>
      <vt:lpstr>Many Content Sites to Rendering Sites</vt:lpstr>
      <vt:lpstr>Content Deployment in SharePoint 2013</vt:lpstr>
      <vt:lpstr>Who should use Content Deployment?</vt:lpstr>
      <vt:lpstr>Content Deployment Illustrated</vt:lpstr>
      <vt:lpstr>WCM HOLs and events @ SPC</vt:lpstr>
      <vt:lpstr>Related WCM Sessions @ SPC</vt:lpstr>
      <vt:lpstr>PowerPoint Presentation</vt:lpstr>
      <vt:lpstr>PowerPoint Presentation</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Website Architecture in SharePoint 2013</dc:title>
  <dc:subject>SharePoint Conference 2012</dc:subject>
  <dc:creator>Shows</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2</cp:revision>
  <dcterms:created xsi:type="dcterms:W3CDTF">2012-11-13T17:01:40Z</dcterms:created>
  <dcterms:modified xsi:type="dcterms:W3CDTF">2012-12-06T16:48:58Z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