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3.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5.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9" r:id="rId7"/>
    <p:sldMasterId id="2147484241" r:id="rId8"/>
    <p:sldMasterId id="2147484253" r:id="rId9"/>
  </p:sldMasterIdLst>
  <p:notesMasterIdLst>
    <p:notesMasterId r:id="rId60"/>
  </p:notesMasterIdLst>
  <p:handoutMasterIdLst>
    <p:handoutMasterId r:id="rId61"/>
  </p:handoutMasterIdLst>
  <p:sldIdLst>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6" r:id="rId22"/>
    <p:sldId id="1107" r:id="rId23"/>
    <p:sldId id="1108" r:id="rId24"/>
    <p:sldId id="1109" r:id="rId25"/>
    <p:sldId id="1113" r:id="rId26"/>
    <p:sldId id="1114" r:id="rId27"/>
    <p:sldId id="1115" r:id="rId28"/>
    <p:sldId id="1116" r:id="rId29"/>
    <p:sldId id="1120" r:id="rId30"/>
    <p:sldId id="1121" r:id="rId31"/>
    <p:sldId id="1122" r:id="rId32"/>
    <p:sldId id="1123" r:id="rId33"/>
    <p:sldId id="1124" r:id="rId34"/>
    <p:sldId id="1125" r:id="rId35"/>
    <p:sldId id="1126" r:id="rId36"/>
    <p:sldId id="1127" r:id="rId37"/>
    <p:sldId id="1128" r:id="rId38"/>
    <p:sldId id="1130" r:id="rId39"/>
    <p:sldId id="1131" r:id="rId40"/>
    <p:sldId id="1132" r:id="rId41"/>
    <p:sldId id="1133" r:id="rId42"/>
    <p:sldId id="1134" r:id="rId43"/>
    <p:sldId id="1135" r:id="rId44"/>
    <p:sldId id="1136" r:id="rId45"/>
    <p:sldId id="1137" r:id="rId46"/>
    <p:sldId id="1138" r:id="rId47"/>
    <p:sldId id="1139" r:id="rId48"/>
    <p:sldId id="1140" r:id="rId49"/>
    <p:sldId id="1141" r:id="rId50"/>
    <p:sldId id="1142" r:id="rId51"/>
    <p:sldId id="1143" r:id="rId52"/>
    <p:sldId id="1144" r:id="rId53"/>
    <p:sldId id="1145" r:id="rId54"/>
    <p:sldId id="1146" r:id="rId55"/>
    <p:sldId id="1147" r:id="rId56"/>
    <p:sldId id="1148" r:id="rId57"/>
    <p:sldId id="1150" r:id="rId58"/>
    <p:sldId id="1149" r:id="rId59"/>
  </p:sldIdLst>
  <p:sldSz cx="12436475" cy="6994525"/>
  <p:notesSz cx="6858000" cy="9144000"/>
  <p:defaultText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188" id="{6DD5C800-9A2C-4823-B056-4AFFC9A97500}">
          <p14:sldIdLst>
            <p14:sldId id="1091"/>
            <p14:sldId id="1092"/>
            <p14:sldId id="1093"/>
            <p14:sldId id="1094"/>
            <p14:sldId id="1095"/>
            <p14:sldId id="1096"/>
            <p14:sldId id="1097"/>
            <p14:sldId id="1098"/>
            <p14:sldId id="1099"/>
            <p14:sldId id="1100"/>
            <p14:sldId id="1101"/>
            <p14:sldId id="1102"/>
            <p14:sldId id="1106"/>
            <p14:sldId id="1107"/>
            <p14:sldId id="1108"/>
            <p14:sldId id="1109"/>
            <p14:sldId id="1113"/>
            <p14:sldId id="1114"/>
            <p14:sldId id="1115"/>
            <p14:sldId id="1116"/>
            <p14:sldId id="1120"/>
            <p14:sldId id="1121"/>
            <p14:sldId id="1122"/>
            <p14:sldId id="1123"/>
            <p14:sldId id="1124"/>
            <p14:sldId id="1125"/>
            <p14:sldId id="1126"/>
            <p14:sldId id="1127"/>
            <p14:sldId id="1128"/>
            <p14:sldId id="1130"/>
            <p14:sldId id="1131"/>
            <p14:sldId id="1132"/>
            <p14:sldId id="1133"/>
            <p14:sldId id="1134"/>
            <p14:sldId id="1135"/>
            <p14:sldId id="1136"/>
            <p14:sldId id="1137"/>
            <p14:sldId id="1138"/>
            <p14:sldId id="1139"/>
            <p14:sldId id="1140"/>
            <p14:sldId id="1141"/>
            <p14:sldId id="1142"/>
            <p14:sldId id="1143"/>
            <p14:sldId id="1144"/>
            <p14:sldId id="1145"/>
            <p14:sldId id="1146"/>
            <p14:sldId id="1147"/>
            <p14:sldId id="1148"/>
            <p14:sldId id="1150"/>
            <p14:sldId id="114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599" autoAdjust="0"/>
    <p:restoredTop sz="95238" autoAdjust="0"/>
  </p:normalViewPr>
  <p:slideViewPr>
    <p:cSldViewPr>
      <p:cViewPr>
        <p:scale>
          <a:sx n="118" d="100"/>
          <a:sy n="118"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presProps" Target="pres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61" Type="http://schemas.openxmlformats.org/officeDocument/2006/relationships/handoutMaster" Target="handoutMasters/handoutMaster1.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notesMaster" Target="notesMasters/notesMaster1.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viewProps" Target="viewProps.xml"/><Relationship Id="rId8" Type="http://schemas.openxmlformats.org/officeDocument/2006/relationships/slideMaster" Target="slideMasters/slideMaster5.xml"/><Relationship Id="rId51" Type="http://schemas.openxmlformats.org/officeDocument/2006/relationships/slide" Target="slides/slide42.xml"/><Relationship Id="rId3" Type="http://schemas.openxmlformats.org/officeDocument/2006/relationships/customXml" Target="../customXml/item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468"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198" indent="-10792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566"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404" indent="-149745"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313" indent="-117369" algn="l" defTabSz="932468"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170" algn="l" defTabSz="932468" rtl="0" eaLnBrk="1" latinLnBrk="0" hangingPunct="1">
      <a:defRPr sz="1200" kern="1200">
        <a:solidFill>
          <a:schemeClr val="tx1"/>
        </a:solidFill>
        <a:latin typeface="+mn-lt"/>
        <a:ea typeface="+mn-ea"/>
        <a:cs typeface="+mn-cs"/>
      </a:defRPr>
    </a:lvl6pPr>
    <a:lvl7pPr marL="2797404" algn="l" defTabSz="932468" rtl="0" eaLnBrk="1" latinLnBrk="0" hangingPunct="1">
      <a:defRPr sz="1200" kern="1200">
        <a:solidFill>
          <a:schemeClr val="tx1"/>
        </a:solidFill>
        <a:latin typeface="+mn-lt"/>
        <a:ea typeface="+mn-ea"/>
        <a:cs typeface="+mn-cs"/>
      </a:defRPr>
    </a:lvl7pPr>
    <a:lvl8pPr marL="3263638" algn="l" defTabSz="932468" rtl="0" eaLnBrk="1" latinLnBrk="0" hangingPunct="1">
      <a:defRPr sz="1200" kern="1200">
        <a:solidFill>
          <a:schemeClr val="tx1"/>
        </a:solidFill>
        <a:latin typeface="+mn-lt"/>
        <a:ea typeface="+mn-ea"/>
        <a:cs typeface="+mn-cs"/>
      </a:defRPr>
    </a:lvl8pPr>
    <a:lvl9pPr marL="3729872" algn="l" defTabSz="932468"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5:13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50</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9412859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3761861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1618483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17</a:t>
            </a:fld>
            <a:endParaRPr lang="en-US" dirty="0">
              <a:solidFill>
                <a:prstClr val="black"/>
              </a:solidFill>
            </a:endParaRPr>
          </a:p>
        </p:txBody>
      </p:sp>
    </p:spTree>
    <p:extLst>
      <p:ext uri="{BB962C8B-B14F-4D97-AF65-F5344CB8AC3E}">
        <p14:creationId xmlns:p14="http://schemas.microsoft.com/office/powerpoint/2010/main" val="3589472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27076621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30</a:t>
            </a:fld>
            <a:endParaRPr lang="en-US" dirty="0">
              <a:solidFill>
                <a:prstClr val="black"/>
              </a:solidFill>
            </a:endParaRPr>
          </a:p>
        </p:txBody>
      </p:sp>
    </p:spTree>
    <p:extLst>
      <p:ext uri="{BB962C8B-B14F-4D97-AF65-F5344CB8AC3E}">
        <p14:creationId xmlns:p14="http://schemas.microsoft.com/office/powerpoint/2010/main" val="533894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2098B9CF-C7FA-46F4-B0A7-8ABEE3EAD8A6}"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43</a:t>
            </a:fld>
            <a:endParaRPr lang="en-US" dirty="0">
              <a:solidFill>
                <a:prstClr val="black"/>
              </a:solidFill>
            </a:endParaRPr>
          </a:p>
        </p:txBody>
      </p:sp>
    </p:spTree>
    <p:extLst>
      <p:ext uri="{BB962C8B-B14F-4D97-AF65-F5344CB8AC3E}">
        <p14:creationId xmlns:p14="http://schemas.microsoft.com/office/powerpoint/2010/main" val="26177223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Business</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8C2B49F-6841-4F4C-924F-A522D09E0349}" type="datetime1">
              <a:rPr lang="en-US" smtClean="0">
                <a:solidFill>
                  <a:prstClr val="black"/>
                </a:solidFill>
              </a:rPr>
              <a:pPr/>
              <a:t>12/5/2012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45</a:t>
            </a:fld>
            <a:endParaRPr lang="en-US" dirty="0">
              <a:solidFill>
                <a:prstClr val="black"/>
              </a:solidFill>
            </a:endParaRPr>
          </a:p>
        </p:txBody>
      </p:sp>
    </p:spTree>
    <p:extLst>
      <p:ext uri="{BB962C8B-B14F-4D97-AF65-F5344CB8AC3E}">
        <p14:creationId xmlns:p14="http://schemas.microsoft.com/office/powerpoint/2010/main" val="41257882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 Id="rId4" Type="http://schemas.openxmlformats.org/officeDocument/2006/relationships/image" Target="../media/image4.emf"/></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 name="Text Placeholder 11"/>
          <p:cNvSpPr>
            <a:spLocks noGrp="1"/>
          </p:cNvSpPr>
          <p:nvPr>
            <p:ph type="body" sz="quarter" idx="13" hasCustomPrompt="1"/>
          </p:nvPr>
        </p:nvSpPr>
        <p:spPr>
          <a:xfrm>
            <a:off x="10058404" y="1028412"/>
            <a:ext cx="2103437" cy="467125"/>
          </a:xfrm>
        </p:spPr>
        <p:txBody>
          <a:bodyPr/>
          <a:lstStyle>
            <a:lvl1pPr marL="0" indent="0" algn="r" defTabSz="932468" rtl="0" eaLnBrk="1" latinLnBrk="0" hangingPunct="1">
              <a:lnSpc>
                <a:spcPct val="90000"/>
              </a:lnSpc>
              <a:spcBef>
                <a:spcPct val="0"/>
              </a:spcBef>
              <a:buNone/>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stStyle>
          <a:p>
            <a:pPr lvl="0"/>
            <a:r>
              <a:rPr lang="en-US" dirty="0" smtClean="0"/>
              <a:t>Session code</a:t>
            </a:r>
            <a:endParaRPr lang="en-US" dirty="0"/>
          </a:p>
        </p:txBody>
      </p:sp>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199"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132"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41" y="3954466"/>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41" y="3954465"/>
            <a:ext cx="7315200" cy="1371579"/>
          </a:xfrm>
          <a:noFill/>
        </p:spPr>
        <p:txBody>
          <a:bodyPr lIns="146260" tIns="91413" rIns="146260" bIns="91413"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60" tIns="109696" rIns="146260" bIns="109696">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80"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8631207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80" y="6183607"/>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defRPr/>
              </a:pPr>
              <a:endParaRPr lang="en-US" sz="3000" kern="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defTabSz="914132">
                <a:defRPr/>
              </a:pPr>
              <a:endParaRPr lang="en-US" kern="0" dirty="0" smtClean="0">
                <a:solidFill>
                  <a:sysClr val="windowText" lastClr="000000"/>
                </a:solidFill>
              </a:endParaRPr>
            </a:p>
          </p:txBody>
        </p:sp>
      </p:grpSp>
    </p:spTree>
    <p:extLst>
      <p:ext uri="{BB962C8B-B14F-4D97-AF65-F5344CB8AC3E}">
        <p14:creationId xmlns:p14="http://schemas.microsoft.com/office/powerpoint/2010/main" val="11185230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5"/>
            <a:ext cx="8228300"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26" tIns="146260" rIns="182826" bIns="146260">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86068956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algn="ctr" defTabSz="932199" fontAlgn="base">
              <a:lnSpc>
                <a:spcPct val="90000"/>
              </a:lnSpc>
              <a:spcBef>
                <a:spcPct val="0"/>
              </a:spcBef>
              <a:spcAft>
                <a:spcPct val="0"/>
              </a:spcAft>
            </a:pPr>
            <a:endParaRPr lang="en-US" sz="30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353906097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6329758"/>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95733106"/>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7" y="1618321"/>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lvl="0" algn="ctr" defTabSz="932199"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2" y="3954465"/>
            <a:ext cx="8229599" cy="1371579"/>
          </a:xfrm>
          <a:noFill/>
        </p:spPr>
        <p:txBody>
          <a:bodyPr tIns="91413" bIns="91413"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520980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5168343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13596517"/>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07965011"/>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48879727"/>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54342492"/>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89466133"/>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61497770"/>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7110889"/>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71609947"/>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0244554"/>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9392197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3363099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327222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42591515"/>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2"/>
            <a:ext cx="11887200" cy="2443746"/>
          </a:xfrm>
          <a:prstGeom prst="rect">
            <a:avLst/>
          </a:prstGeom>
        </p:spPr>
        <p:txBody>
          <a:bodyPr/>
          <a:lstStyle>
            <a:lvl1pPr marL="290428" indent="-290428">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33" indent="-280905">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759" indent="-290428">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292" indent="-22853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26" indent="-228533">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12" tIns="77705" rIns="155412" bIns="77705"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46224666"/>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29663" y="233151"/>
            <a:ext cx="11375536" cy="621530"/>
          </a:xfrm>
        </p:spPr>
        <p:txBody>
          <a:bodyPr/>
          <a:lstStyle>
            <a:lvl1pPr>
              <a:defRPr/>
            </a:lvl1pPr>
          </a:lstStyle>
          <a:p>
            <a:r>
              <a:rPr lang="en-US" smtClean="0"/>
              <a:t>Click to edit Master title style</a:t>
            </a:r>
            <a:endParaRPr lang="en-US" dirty="0"/>
          </a:p>
        </p:txBody>
      </p:sp>
      <p:sp>
        <p:nvSpPr>
          <p:cNvPr id="7" name="Text Placeholder 6"/>
          <p:cNvSpPr>
            <a:spLocks noGrp="1"/>
          </p:cNvSpPr>
          <p:nvPr>
            <p:ph type="body" sz="quarter" idx="10"/>
          </p:nvPr>
        </p:nvSpPr>
        <p:spPr>
          <a:xfrm>
            <a:off x="529660" y="1476626"/>
            <a:ext cx="11375535"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304361942"/>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92786677"/>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2596771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48303471"/>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21081754"/>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8641141"/>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36102401"/>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58078564"/>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79343863"/>
      </p:ext>
    </p:extLst>
  </p:cSld>
  <p:clrMapOvr>
    <a:masterClrMapping/>
  </p:clrMapOvr>
  <p:transition>
    <p:fade/>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2288217"/>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488918755"/>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925949"/>
      </p:ext>
    </p:extLst>
  </p:cSld>
  <p:clrMapOvr>
    <a:masterClrMapping/>
  </p:clrMapOvr>
  <p:transition>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86915678"/>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7720801"/>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5"/>
            <a:ext cx="11887200" cy="1831975"/>
          </a:xfrm>
          <a:noFill/>
        </p:spPr>
        <p:txBody>
          <a:bodyPr tIns="91413" bIns="91413"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64414265"/>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06185130"/>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3683108"/>
      </p:ext>
    </p:extLst>
  </p:cSld>
  <p:clrMapOvr>
    <a:masterClrMapping/>
  </p:clrMapOvr>
  <p:transition>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3417221"/>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42813531"/>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4422576"/>
      </p:ext>
    </p:extLst>
  </p:cSld>
  <p:clrMapOvr>
    <a:masterClrMapping/>
  </p:clrMapOvr>
  <p:transition>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26200103"/>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58237"/>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4"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27" tIns="46627" rIns="46627" bIns="46627" numCol="1" spcCol="0" rtlCol="0" fromWordArt="0" anchor="ctr" anchorCtr="0" forceAA="0" compatLnSpc="1">
            <a:prstTxWarp prst="textNoShape">
              <a:avLst/>
            </a:prstTxWarp>
            <a:noAutofit/>
          </a:bodyPr>
          <a:lstStyle/>
          <a:p>
            <a:pPr algn="ctr" defTabSz="932199"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41" y="1221160"/>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451" indent="0">
              <a:buNone/>
              <a:defRPr>
                <a:gradFill>
                  <a:gsLst>
                    <a:gs pos="1250">
                      <a:srgbClr val="000000"/>
                    </a:gs>
                    <a:gs pos="100000">
                      <a:srgbClr val="000000"/>
                    </a:gs>
                  </a:gsLst>
                  <a:lin ang="5400000" scaled="0"/>
                </a:gradFill>
                <a:latin typeface="Segoe UI" pitchFamily="34" charset="0"/>
                <a:cs typeface="Segoe UI" pitchFamily="34" charset="0"/>
              </a:defRPr>
            </a:lvl2pPr>
            <a:lvl3pPr marL="584436" indent="0">
              <a:buNone/>
              <a:defRPr>
                <a:gradFill>
                  <a:gsLst>
                    <a:gs pos="1250">
                      <a:srgbClr val="000000"/>
                    </a:gs>
                    <a:gs pos="100000">
                      <a:srgbClr val="000000"/>
                    </a:gs>
                  </a:gsLst>
                  <a:lin ang="5400000" scaled="0"/>
                </a:gradFill>
                <a:latin typeface="Segoe UI" pitchFamily="34" charset="0"/>
                <a:cs typeface="Segoe UI" pitchFamily="34" charset="0"/>
              </a:defRPr>
            </a:lvl3pPr>
            <a:lvl4pPr marL="81432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688"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63549479"/>
      </p:ext>
    </p:extLst>
  </p:cSld>
  <p:clrMapOvr>
    <a:masterClrMapping/>
  </p:clrMapOvr>
  <p:transition>
    <p:fade/>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2781007"/>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74201313"/>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77455639"/>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22763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02262542"/>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64342756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3612072"/>
      </p:ext>
    </p:extLst>
  </p:cSld>
  <p:clrMapOvr>
    <a:masterClrMapping/>
  </p:clrMapOvr>
  <p:transition>
    <p:fade/>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2372767"/>
      </p:ext>
    </p:extLst>
  </p:cSld>
  <p:clrMapOvr>
    <a:masterClrMapping/>
  </p:clrMapOvr>
  <p:transition>
    <p:fade/>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87094256"/>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45361387"/>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24" Type="http://schemas.openxmlformats.org/officeDocument/2006/relationships/theme" Target="../theme/theme3.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slideLayout" Target="../slideLayouts/slideLayout56.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image" Target="../media/image7.png"/><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4.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7.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5.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86.xml"/><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image" Target="../media/image7.png"/><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theme" Target="../theme/theme6.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00887370"/>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 id="2147484228" r:id="rId23"/>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096779"/>
      </p:ext>
    </p:extLst>
  </p:cSld>
  <p:clrMap bg1="lt1" tx1="dk1" bg2="lt2" tx2="dk2" accent1="accent1" accent2="accent2" accent3="accent3" accent4="accent4" accent5="accent5" accent6="accent6" hlink="hlink" folHlink="folHlink"/>
  <p:sldLayoutIdLst>
    <p:sldLayoutId id="2147484230" r:id="rId1"/>
    <p:sldLayoutId id="2147484231" r:id="rId2"/>
    <p:sldLayoutId id="2147484232" r:id="rId3"/>
    <p:sldLayoutId id="2147484233" r:id="rId4"/>
    <p:sldLayoutId id="2147484234" r:id="rId5"/>
    <p:sldLayoutId id="2147484235" r:id="rId6"/>
    <p:sldLayoutId id="2147484236" r:id="rId7"/>
    <p:sldLayoutId id="2147484237" r:id="rId8"/>
    <p:sldLayoutId id="2147484238" r:id="rId9"/>
    <p:sldLayoutId id="2147484239" r:id="rId10"/>
    <p:sldLayoutId id="2147484240"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2" y="295277"/>
            <a:ext cx="11889564" cy="917575"/>
          </a:xfrm>
          <a:prstGeom prst="rect">
            <a:avLst/>
          </a:prstGeom>
        </p:spPr>
        <p:txBody>
          <a:bodyPr vert="horz" wrap="square" lIns="146260" tIns="91413" rIns="146260" bIns="91413"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60" tIns="91413" rIns="146260" bIns="91413"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6930697"/>
      </p:ext>
    </p:extLst>
  </p:cSld>
  <p:clrMap bg1="lt1" tx1="dk1" bg2="lt2" tx2="dk2" accent1="accent1" accent2="accent2" accent3="accent3" accent4="accent4" accent5="accent5" accent6="accent6" hlink="hlink" folHlink="folHlink"/>
  <p:sldLayoutIdLst>
    <p:sldLayoutId id="2147484242" r:id="rId1"/>
    <p:sldLayoutId id="2147484243" r:id="rId2"/>
    <p:sldLayoutId id="2147484244" r:id="rId3"/>
    <p:sldLayoutId id="2147484245" r:id="rId4"/>
    <p:sldLayoutId id="2147484246" r:id="rId5"/>
    <p:sldLayoutId id="2147484247" r:id="rId6"/>
    <p:sldLayoutId id="2147484248" r:id="rId7"/>
    <p:sldLayoutId id="2147484249" r:id="rId8"/>
    <p:sldLayoutId id="2147484250" r:id="rId9"/>
    <p:sldLayoutId id="2147484251" r:id="rId10"/>
    <p:sldLayoutId id="2147484252" r:id="rId11"/>
  </p:sldLayoutIdLst>
  <p:transition>
    <p:fade/>
  </p:transition>
  <p:timing>
    <p:tnLst>
      <p:par>
        <p:cTn id="1" dur="indefinite" restart="never" nodeType="tmRoot"/>
      </p:par>
    </p:tnLst>
  </p:timing>
  <p:txStyles>
    <p:titleStyle>
      <a:lvl1pPr algn="l" defTabSz="932468"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00" marR="0" indent="-342800" algn="l" defTabSz="932468"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29" marR="0" indent="-241229" algn="l" defTabSz="932468"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866"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397"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6929" marR="0" indent="-228533" algn="l" defTabSz="932468"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286"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521"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755"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990" indent="-233117" algn="l" defTabSz="93246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468" rtl="0" eaLnBrk="1" latinLnBrk="0" hangingPunct="1">
        <a:defRPr sz="1800" kern="1200">
          <a:solidFill>
            <a:schemeClr val="tx1"/>
          </a:solidFill>
          <a:latin typeface="+mn-lt"/>
          <a:ea typeface="+mn-ea"/>
          <a:cs typeface="+mn-cs"/>
        </a:defRPr>
      </a:lvl1pPr>
      <a:lvl2pPr marL="466235" algn="l" defTabSz="932468" rtl="0" eaLnBrk="1" latinLnBrk="0" hangingPunct="1">
        <a:defRPr sz="1800" kern="1200">
          <a:solidFill>
            <a:schemeClr val="tx1"/>
          </a:solidFill>
          <a:latin typeface="+mn-lt"/>
          <a:ea typeface="+mn-ea"/>
          <a:cs typeface="+mn-cs"/>
        </a:defRPr>
      </a:lvl2pPr>
      <a:lvl3pPr marL="932468" algn="l" defTabSz="932468" rtl="0" eaLnBrk="1" latinLnBrk="0" hangingPunct="1">
        <a:defRPr sz="1800" kern="1200">
          <a:solidFill>
            <a:schemeClr val="tx1"/>
          </a:solidFill>
          <a:latin typeface="+mn-lt"/>
          <a:ea typeface="+mn-ea"/>
          <a:cs typeface="+mn-cs"/>
        </a:defRPr>
      </a:lvl3pPr>
      <a:lvl4pPr marL="1398702" algn="l" defTabSz="932468" rtl="0" eaLnBrk="1" latinLnBrk="0" hangingPunct="1">
        <a:defRPr sz="1800" kern="1200">
          <a:solidFill>
            <a:schemeClr val="tx1"/>
          </a:solidFill>
          <a:latin typeface="+mn-lt"/>
          <a:ea typeface="+mn-ea"/>
          <a:cs typeface="+mn-cs"/>
        </a:defRPr>
      </a:lvl4pPr>
      <a:lvl5pPr marL="1864936" algn="l" defTabSz="932468" rtl="0" eaLnBrk="1" latinLnBrk="0" hangingPunct="1">
        <a:defRPr sz="1800" kern="1200">
          <a:solidFill>
            <a:schemeClr val="tx1"/>
          </a:solidFill>
          <a:latin typeface="+mn-lt"/>
          <a:ea typeface="+mn-ea"/>
          <a:cs typeface="+mn-cs"/>
        </a:defRPr>
      </a:lvl5pPr>
      <a:lvl6pPr marL="2331170" algn="l" defTabSz="932468" rtl="0" eaLnBrk="1" latinLnBrk="0" hangingPunct="1">
        <a:defRPr sz="1800" kern="1200">
          <a:solidFill>
            <a:schemeClr val="tx1"/>
          </a:solidFill>
          <a:latin typeface="+mn-lt"/>
          <a:ea typeface="+mn-ea"/>
          <a:cs typeface="+mn-cs"/>
        </a:defRPr>
      </a:lvl6pPr>
      <a:lvl7pPr marL="2797404" algn="l" defTabSz="932468" rtl="0" eaLnBrk="1" latinLnBrk="0" hangingPunct="1">
        <a:defRPr sz="1800" kern="1200">
          <a:solidFill>
            <a:schemeClr val="tx1"/>
          </a:solidFill>
          <a:latin typeface="+mn-lt"/>
          <a:ea typeface="+mn-ea"/>
          <a:cs typeface="+mn-cs"/>
        </a:defRPr>
      </a:lvl7pPr>
      <a:lvl8pPr marL="3263638" algn="l" defTabSz="932468" rtl="0" eaLnBrk="1" latinLnBrk="0" hangingPunct="1">
        <a:defRPr sz="1800" kern="1200">
          <a:solidFill>
            <a:schemeClr val="tx1"/>
          </a:solidFill>
          <a:latin typeface="+mn-lt"/>
          <a:ea typeface="+mn-ea"/>
          <a:cs typeface="+mn-cs"/>
        </a:defRPr>
      </a:lvl8pPr>
      <a:lvl9pPr marL="3729872" algn="l" defTabSz="932468"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983769892"/>
      </p:ext>
    </p:extLst>
  </p:cSld>
  <p:clrMap bg1="lt1" tx1="dk1" bg2="lt2" tx2="dk2" accent1="accent1" accent2="accent2" accent3="accent3" accent4="accent4" accent5="accent5" accent6="accent6" hlink="hlink" folHlink="folHlink"/>
  <p:sldLayoutIdLst>
    <p:sldLayoutId id="2147484254" r:id="rId1"/>
    <p:sldLayoutId id="2147484255" r:id="rId2"/>
    <p:sldLayoutId id="2147484256" r:id="rId3"/>
    <p:sldLayoutId id="2147484257" r:id="rId4"/>
    <p:sldLayoutId id="2147484258" r:id="rId5"/>
    <p:sldLayoutId id="2147484259" r:id="rId6"/>
    <p:sldLayoutId id="2147484260" r:id="rId7"/>
    <p:sldLayoutId id="2147484261" r:id="rId8"/>
    <p:sldLayoutId id="2147484262" r:id="rId9"/>
    <p:sldLayoutId id="2147484263"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slideLayout" Target="../slideLayouts/slideLayout7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G"/><Relationship Id="rId1" Type="http://schemas.openxmlformats.org/officeDocument/2006/relationships/slideLayout" Target="../slideLayouts/slideLayout7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7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77.xml"/></Relationships>
</file>

<file path=ppt/slides/_rels/slide22.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7.xml"/></Relationships>
</file>

<file path=ppt/slides/_rels/slide23.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77.xml"/></Relationships>
</file>

<file path=ppt/slides/_rels/slide24.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77.xml"/></Relationships>
</file>

<file path=ppt/slides/_rels/slide25.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7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3.xml.rels><?xml version="1.0" encoding="UTF-8" standalone="yes"?>
<Relationships xmlns="http://schemas.openxmlformats.org/package/2006/relationships"><Relationship Id="rId3" Type="http://schemas.openxmlformats.org/officeDocument/2006/relationships/hyperlink" Target="http://www.amazon.com/Essential-SharePoint-2010-Overview-Governance/dp/0321700759/ref=sr_1_2?ie=UTF8&amp;s=books&amp;qid=1255306488&amp;sr=8-2" TargetMode="External"/><Relationship Id="rId2" Type="http://schemas.openxmlformats.org/officeDocument/2006/relationships/image" Target="../media/image8.jpg"/><Relationship Id="rId1" Type="http://schemas.openxmlformats.org/officeDocument/2006/relationships/slideLayout" Target="../slideLayouts/slideLayout59.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6.xml"/></Relationships>
</file>

<file path=ppt/slides/_rels/slide3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6.xml"/></Relationships>
</file>

<file path=ppt/slides/_rels/slide3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6.xml"/></Relationships>
</file>

<file path=ppt/slides/_rels/slide35.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7.JPG"/><Relationship Id="rId1" Type="http://schemas.openxmlformats.org/officeDocument/2006/relationships/slideLayout" Target="../slideLayouts/slideLayout76.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6.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6.xml"/></Relationships>
</file>

<file path=ppt/slides/_rels/slide3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6.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6.xml"/></Relationships>
</file>

<file path=ppt/slides/_rels/slide4.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7.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6.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9.xml"/><Relationship Id="rId1" Type="http://schemas.openxmlformats.org/officeDocument/2006/relationships/slideLayout" Target="../slideLayouts/slideLayout77.xml"/></Relationships>
</file>

<file path=ppt/slides/_rels/slide46.xml.rels><?xml version="1.0" encoding="UTF-8" standalone="yes"?>
<Relationships xmlns="http://schemas.openxmlformats.org/package/2006/relationships"><Relationship Id="rId8" Type="http://schemas.openxmlformats.org/officeDocument/2006/relationships/hyperlink" Target="http://tinyurl.com/sp2013start" TargetMode="External"/><Relationship Id="rId3" Type="http://schemas.openxmlformats.org/officeDocument/2006/relationships/hyperlink" Target="http://tinyurl.com/spusage" TargetMode="External"/><Relationship Id="rId7" Type="http://schemas.openxmlformats.org/officeDocument/2006/relationships/hyperlink" Target="http://tinyurl.com/essentialsp2010" TargetMode="External"/><Relationship Id="rId2" Type="http://schemas.openxmlformats.org/officeDocument/2006/relationships/hyperlink" Target="http://tinyurl.com/spadopt" TargetMode="External"/><Relationship Id="rId1" Type="http://schemas.openxmlformats.org/officeDocument/2006/relationships/slideLayout" Target="../slideLayouts/slideLayout69.xml"/><Relationship Id="rId6" Type="http://schemas.openxmlformats.org/officeDocument/2006/relationships/hyperlink" Target="http://tinyurl.com/spusers" TargetMode="External"/><Relationship Id="rId5" Type="http://schemas.openxmlformats.org/officeDocument/2006/relationships/hyperlink" Target="http://www.sharepointmaturity.com/" TargetMode="External"/><Relationship Id="rId4" Type="http://schemas.openxmlformats.org/officeDocument/2006/relationships/hyperlink" Target="http://endusersharepoint.com/"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48.xml.rels><?xml version="1.0" encoding="UTF-8" standalone="yes"?>
<Relationships xmlns="http://schemas.openxmlformats.org/package/2006/relationships"><Relationship Id="rId3" Type="http://schemas.openxmlformats.org/officeDocument/2006/relationships/hyperlink" Target="http://www.amazon.com/Essential-SharePoint-2010-Overview-Governance/dp/0321700759/ref=sr_1_2?ie=UTF8&amp;s=books&amp;qid=1255306488&amp;sr=8-2" TargetMode="External"/><Relationship Id="rId2" Type="http://schemas.openxmlformats.org/officeDocument/2006/relationships/hyperlink" Target="mailto:cbortlik@microsoft.com" TargetMode="External"/><Relationship Id="rId1" Type="http://schemas.openxmlformats.org/officeDocument/2006/relationships/slideLayout" Target="../slideLayouts/slideLayout76.xml"/><Relationship Id="rId5" Type="http://schemas.openxmlformats.org/officeDocument/2006/relationships/image" Target="../media/image11.png"/><Relationship Id="rId4" Type="http://schemas.openxmlformats.org/officeDocument/2006/relationships/image" Target="../media/image9.jpeg"/></Relationships>
</file>

<file path=ppt/slides/_rels/slide49.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hyperlink" Target="http://myspc.sharepointconference.com/" TargetMode="External"/><Relationship Id="rId1" Type="http://schemas.openxmlformats.org/officeDocument/2006/relationships/slideLayout" Target="../slideLayouts/slideLayout88.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5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5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99756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Scenario: </a:t>
            </a:r>
            <a:br>
              <a:rPr lang="en-US" dirty="0" smtClean="0"/>
            </a:br>
            <a:r>
              <a:rPr lang="en-US" dirty="0" smtClean="0"/>
              <a:t>Getting Answers</a:t>
            </a:r>
            <a:endParaRPr lang="en-US" dirty="0"/>
          </a:p>
        </p:txBody>
      </p:sp>
    </p:spTree>
    <p:extLst>
      <p:ext uri="{BB962C8B-B14F-4D97-AF65-F5344CB8AC3E}">
        <p14:creationId xmlns:p14="http://schemas.microsoft.com/office/powerpoint/2010/main" val="787942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Business Challenge</a:t>
            </a:r>
            <a:endParaRPr lang="en-US" dirty="0"/>
          </a:p>
        </p:txBody>
      </p:sp>
      <p:sp>
        <p:nvSpPr>
          <p:cNvPr id="4" name="Text Placeholder 3"/>
          <p:cNvSpPr>
            <a:spLocks noGrp="1"/>
          </p:cNvSpPr>
          <p:nvPr>
            <p:ph type="body" sz="quarter" idx="10"/>
          </p:nvPr>
        </p:nvSpPr>
        <p:spPr>
          <a:xfrm>
            <a:off x="274642" y="1672250"/>
            <a:ext cx="5486399" cy="3637919"/>
          </a:xfrm>
        </p:spPr>
        <p:txBody>
          <a:bodyPr/>
          <a:lstStyle/>
          <a:p>
            <a:r>
              <a:rPr lang="en-US" dirty="0" smtClean="0">
                <a:solidFill>
                  <a:schemeClr val="tx1"/>
                </a:solidFill>
              </a:rPr>
              <a:t>A person is working on a problem and needs to find an answer</a:t>
            </a:r>
          </a:p>
          <a:p>
            <a:endParaRPr lang="en-US" dirty="0">
              <a:solidFill>
                <a:schemeClr val="tx1"/>
              </a:solidFill>
            </a:endParaRPr>
          </a:p>
          <a:p>
            <a:r>
              <a:rPr lang="en-US" dirty="0" smtClean="0">
                <a:solidFill>
                  <a:schemeClr val="tx1"/>
                </a:solidFill>
              </a:rPr>
              <a:t>How do they do this?</a:t>
            </a:r>
          </a:p>
          <a:p>
            <a:endParaRPr lang="en-US" dirty="0">
              <a:solidFill>
                <a:schemeClr val="tx1"/>
              </a:solidFill>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70641" y="1672247"/>
            <a:ext cx="5096192" cy="4419600"/>
          </a:xfrm>
          <a:prstGeom prst="rect">
            <a:avLst/>
          </a:prstGeom>
        </p:spPr>
      </p:pic>
    </p:spTree>
    <p:extLst>
      <p:ext uri="{BB962C8B-B14F-4D97-AF65-F5344CB8AC3E}">
        <p14:creationId xmlns:p14="http://schemas.microsoft.com/office/powerpoint/2010/main" val="24919919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Getting Answers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934200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Elements We Saw </a:t>
            </a:r>
            <a:endParaRPr lang="en-US" dirty="0"/>
          </a:p>
        </p:txBody>
      </p:sp>
      <p:sp>
        <p:nvSpPr>
          <p:cNvPr id="5" name="Rectangle 4"/>
          <p:cNvSpPr/>
          <p:nvPr/>
        </p:nvSpPr>
        <p:spPr bwMode="auto">
          <a:xfrm>
            <a:off x="732083"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Newsfeed</a:t>
            </a:r>
          </a:p>
        </p:txBody>
      </p:sp>
      <p:sp>
        <p:nvSpPr>
          <p:cNvPr id="6" name="Rectangle 5"/>
          <p:cNvSpPr/>
          <p:nvPr/>
        </p:nvSpPr>
        <p:spPr bwMode="auto">
          <a:xfrm>
            <a:off x="3475040"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Community Site</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Alerts</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Search</a:t>
            </a:r>
          </a:p>
        </p:txBody>
      </p:sp>
    </p:spTree>
    <p:extLst>
      <p:ext uri="{BB962C8B-B14F-4D97-AF65-F5344CB8AC3E}">
        <p14:creationId xmlns:p14="http://schemas.microsoft.com/office/powerpoint/2010/main" val="4076153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Scenario:</a:t>
            </a:r>
            <a:br>
              <a:rPr lang="en-US" dirty="0"/>
            </a:br>
            <a:r>
              <a:rPr lang="en-US" dirty="0"/>
              <a:t>Working </a:t>
            </a:r>
            <a:r>
              <a:rPr lang="en-US" dirty="0" smtClean="0"/>
              <a:t>with Others</a:t>
            </a:r>
            <a:endParaRPr lang="en-US" dirty="0"/>
          </a:p>
        </p:txBody>
      </p:sp>
    </p:spTree>
    <p:extLst>
      <p:ext uri="{BB962C8B-B14F-4D97-AF65-F5344CB8AC3E}">
        <p14:creationId xmlns:p14="http://schemas.microsoft.com/office/powerpoint/2010/main" val="673825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mtClean="0"/>
              <a:t>The Business Challenge</a:t>
            </a:r>
            <a:endParaRPr lang="en-US" dirty="0"/>
          </a:p>
        </p:txBody>
      </p:sp>
      <p:sp>
        <p:nvSpPr>
          <p:cNvPr id="4" name="Text Placeholder 3"/>
          <p:cNvSpPr>
            <a:spLocks noGrp="1"/>
          </p:cNvSpPr>
          <p:nvPr>
            <p:ph type="body" sz="quarter" idx="10"/>
          </p:nvPr>
        </p:nvSpPr>
        <p:spPr>
          <a:xfrm>
            <a:off x="274642" y="1212852"/>
            <a:ext cx="5486399" cy="4327338"/>
          </a:xfrm>
        </p:spPr>
        <p:txBody>
          <a:bodyPr/>
          <a:lstStyle/>
          <a:p>
            <a:r>
              <a:rPr lang="en-US" sz="4800" dirty="0"/>
              <a:t>Need to work together with </a:t>
            </a:r>
            <a:br>
              <a:rPr lang="en-US" sz="4800" dirty="0"/>
            </a:br>
            <a:r>
              <a:rPr lang="en-US" sz="4800" dirty="0"/>
              <a:t>others on a </a:t>
            </a:r>
            <a:br>
              <a:rPr lang="en-US" sz="4800" dirty="0"/>
            </a:br>
            <a:r>
              <a:rPr lang="en-US" sz="4800" dirty="0"/>
              <a:t>marketing campaign</a:t>
            </a:r>
          </a:p>
          <a:p>
            <a:endParaRPr lang="en-US" sz="4800" dirty="0"/>
          </a:p>
        </p:txBody>
      </p:sp>
      <p:sp>
        <p:nvSpPr>
          <p:cNvPr id="10" name="Text Placeholder 9"/>
          <p:cNvSpPr>
            <a:spLocks noGrp="1"/>
          </p:cNvSpPr>
          <p:nvPr>
            <p:ph type="body" sz="quarter" idx="11"/>
          </p:nvPr>
        </p:nvSpPr>
        <p:spPr>
          <a:xfrm>
            <a:off x="6675442" y="1212850"/>
            <a:ext cx="5486399" cy="679010"/>
          </a:xfrm>
        </p:spPr>
        <p:txBody>
          <a:bodyPr/>
          <a:lstStyle/>
          <a:p>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3837" y="1668462"/>
            <a:ext cx="6400800" cy="4261104"/>
          </a:xfrm>
          <a:prstGeom prst="rect">
            <a:avLst/>
          </a:prstGeom>
        </p:spPr>
      </p:pic>
    </p:spTree>
    <p:extLst>
      <p:ext uri="{BB962C8B-B14F-4D97-AF65-F5344CB8AC3E}">
        <p14:creationId xmlns:p14="http://schemas.microsoft.com/office/powerpoint/2010/main" val="18851443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Working With </a:t>
            </a:r>
            <a:r>
              <a:rPr lang="en-US" dirty="0"/>
              <a:t>O</a:t>
            </a:r>
            <a:r>
              <a:rPr lang="en-US" dirty="0" smtClean="0"/>
              <a:t>thers</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28755038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Key Elements We Saw </a:t>
            </a:r>
            <a:endParaRPr lang="en-US" dirty="0"/>
          </a:p>
        </p:txBody>
      </p:sp>
      <p:sp>
        <p:nvSpPr>
          <p:cNvPr id="5" name="Rectangle 4"/>
          <p:cNvSpPr/>
          <p:nvPr/>
        </p:nvSpPr>
        <p:spPr bwMode="auto">
          <a:xfrm>
            <a:off x="732083"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Timeline</a:t>
            </a:r>
          </a:p>
        </p:txBody>
      </p:sp>
      <p:sp>
        <p:nvSpPr>
          <p:cNvPr id="6" name="Rectangle 5"/>
          <p:cNvSpPr/>
          <p:nvPr/>
        </p:nvSpPr>
        <p:spPr bwMode="auto">
          <a:xfrm>
            <a:off x="3475040"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Tasks</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Collaborative Authoring</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Shared Notebook</a:t>
            </a:r>
          </a:p>
        </p:txBody>
      </p:sp>
    </p:spTree>
    <p:extLst>
      <p:ext uri="{BB962C8B-B14F-4D97-AF65-F5344CB8AC3E}">
        <p14:creationId xmlns:p14="http://schemas.microsoft.com/office/powerpoint/2010/main" val="675185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Scenario:</a:t>
            </a:r>
            <a:br>
              <a:rPr lang="en-US" dirty="0"/>
            </a:br>
            <a:r>
              <a:rPr lang="en-US" dirty="0"/>
              <a:t>Flexible </a:t>
            </a:r>
            <a:r>
              <a:rPr lang="en-US" dirty="0" smtClean="0"/>
              <a:t>Work</a:t>
            </a:r>
            <a:endParaRPr lang="en-US" dirty="0"/>
          </a:p>
        </p:txBody>
      </p:sp>
    </p:spTree>
    <p:extLst>
      <p:ext uri="{BB962C8B-B14F-4D97-AF65-F5344CB8AC3E}">
        <p14:creationId xmlns:p14="http://schemas.microsoft.com/office/powerpoint/2010/main" val="4212465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smtClean="0"/>
              <a:t>The Business Challenge</a:t>
            </a:r>
            <a:endParaRPr lang="en-US" dirty="0"/>
          </a:p>
        </p:txBody>
      </p:sp>
      <p:sp>
        <p:nvSpPr>
          <p:cNvPr id="4" name="Text Placeholder 3"/>
          <p:cNvSpPr>
            <a:spLocks noGrp="1"/>
          </p:cNvSpPr>
          <p:nvPr>
            <p:ph type="body" sz="quarter" idx="10"/>
          </p:nvPr>
        </p:nvSpPr>
        <p:spPr>
          <a:xfrm>
            <a:off x="274642" y="1439865"/>
            <a:ext cx="5486399" cy="3994940"/>
          </a:xfrm>
        </p:spPr>
        <p:txBody>
          <a:bodyPr/>
          <a:lstStyle/>
          <a:p>
            <a:r>
              <a:rPr lang="en-US" sz="4400" dirty="0"/>
              <a:t>Mobile worker needs anywhere, anytime access to stay connected and get </a:t>
            </a:r>
            <a:br>
              <a:rPr lang="en-US" sz="4400" dirty="0"/>
            </a:br>
            <a:r>
              <a:rPr lang="en-US" sz="4400" dirty="0"/>
              <a:t>their job done</a:t>
            </a:r>
          </a:p>
          <a:p>
            <a:endParaRPr lang="en-US" sz="4400" dirty="0"/>
          </a:p>
        </p:txBody>
      </p:sp>
      <p:sp>
        <p:nvSpPr>
          <p:cNvPr id="7" name="Text Placeholder 6"/>
          <p:cNvSpPr>
            <a:spLocks noGrp="1"/>
          </p:cNvSpPr>
          <p:nvPr>
            <p:ph type="body" sz="quarter" idx="11"/>
          </p:nvPr>
        </p:nvSpPr>
        <p:spPr>
          <a:xfrm>
            <a:off x="6675442" y="1212850"/>
            <a:ext cx="5486399" cy="679010"/>
          </a:xfrm>
        </p:spPr>
        <p:txBody>
          <a:bodyPr/>
          <a:lstStyle/>
          <a:p>
            <a:endParaRPr lang="en-US" dirty="0"/>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650998" y="1592262"/>
            <a:ext cx="6527007" cy="4351337"/>
          </a:xfrm>
          <a:prstGeom prst="rect">
            <a:avLst/>
          </a:prstGeom>
        </p:spPr>
      </p:pic>
    </p:spTree>
    <p:extLst>
      <p:ext uri="{BB962C8B-B14F-4D97-AF65-F5344CB8AC3E}">
        <p14:creationId xmlns:p14="http://schemas.microsoft.com/office/powerpoint/2010/main" val="252637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p:txBody>
          <a:bodyPr/>
          <a:lstStyle/>
          <a:p>
            <a:r>
              <a:rPr lang="en-US" smtClean="0"/>
              <a:t>SPC188</a:t>
            </a:r>
            <a:endParaRPr lang="en-US" dirty="0"/>
          </a:p>
        </p:txBody>
      </p:sp>
      <p:sp>
        <p:nvSpPr>
          <p:cNvPr id="4" name="Title 3"/>
          <p:cNvSpPr>
            <a:spLocks noGrp="1"/>
          </p:cNvSpPr>
          <p:nvPr>
            <p:ph type="title"/>
          </p:nvPr>
        </p:nvSpPr>
        <p:spPr/>
        <p:txBody>
          <a:bodyPr/>
          <a:lstStyle/>
          <a:p>
            <a:r>
              <a:rPr lang="en-US" sz="3600" dirty="0"/>
              <a:t>Overview of the Top 10 Ways that SharePoint Will Help Drive End </a:t>
            </a:r>
            <a:br>
              <a:rPr lang="en-US" sz="3600" dirty="0"/>
            </a:br>
            <a:r>
              <a:rPr lang="en-US" sz="3600" dirty="0"/>
              <a:t>User Adoption</a:t>
            </a:r>
          </a:p>
        </p:txBody>
      </p:sp>
      <p:sp>
        <p:nvSpPr>
          <p:cNvPr id="5" name="Text Placeholder 4"/>
          <p:cNvSpPr>
            <a:spLocks noGrp="1"/>
          </p:cNvSpPr>
          <p:nvPr>
            <p:ph type="body" sz="quarter" idx="12"/>
          </p:nvPr>
        </p:nvSpPr>
        <p:spPr>
          <a:xfrm>
            <a:off x="4846637" y="5554665"/>
            <a:ext cx="7315201" cy="1143531"/>
          </a:xfrm>
        </p:spPr>
        <p:txBody>
          <a:bodyPr/>
          <a:lstStyle/>
          <a:p>
            <a:r>
              <a:rPr lang="en-US" dirty="0" smtClean="0"/>
              <a:t>Chris </a:t>
            </a:r>
            <a:r>
              <a:rPr lang="en-US" dirty="0" err="1" smtClean="0"/>
              <a:t>Bortlik</a:t>
            </a:r>
            <a:endParaRPr lang="en-US" dirty="0" smtClean="0"/>
          </a:p>
          <a:p>
            <a:r>
              <a:rPr lang="en-US" dirty="0" smtClean="0"/>
              <a:t>Collaboration Technology Specialist</a:t>
            </a:r>
          </a:p>
        </p:txBody>
      </p:sp>
    </p:spTree>
    <p:extLst>
      <p:ext uri="{BB962C8B-B14F-4D97-AF65-F5344CB8AC3E}">
        <p14:creationId xmlns:p14="http://schemas.microsoft.com/office/powerpoint/2010/main" val="26458993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Flexible Work</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11481900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89076" y="258763"/>
            <a:ext cx="4858329" cy="6477000"/>
          </a:xfrm>
          <a:prstGeom prst="rect">
            <a:avLst/>
          </a:prstGeom>
        </p:spPr>
      </p:pic>
    </p:spTree>
    <p:extLst>
      <p:ext uri="{BB962C8B-B14F-4D97-AF65-F5344CB8AC3E}">
        <p14:creationId xmlns:p14="http://schemas.microsoft.com/office/powerpoint/2010/main" val="27399054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46233" y="334965"/>
            <a:ext cx="4744015" cy="6324600"/>
          </a:xfrm>
          <a:prstGeom prst="rect">
            <a:avLst/>
          </a:prstGeom>
        </p:spPr>
      </p:pic>
    </p:spTree>
    <p:extLst>
      <p:ext uri="{BB962C8B-B14F-4D97-AF65-F5344CB8AC3E}">
        <p14:creationId xmlns:p14="http://schemas.microsoft.com/office/powerpoint/2010/main" val="3678780461"/>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73937" y="505222"/>
            <a:ext cx="4488600" cy="5984087"/>
          </a:xfrm>
          <a:prstGeom prst="rect">
            <a:avLst/>
          </a:prstGeom>
        </p:spPr>
      </p:pic>
    </p:spTree>
    <p:extLst>
      <p:ext uri="{BB962C8B-B14F-4D97-AF65-F5344CB8AC3E}">
        <p14:creationId xmlns:p14="http://schemas.microsoft.com/office/powerpoint/2010/main" val="1286916833"/>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34637" y="452826"/>
            <a:ext cx="4567200" cy="6088874"/>
          </a:xfrm>
          <a:prstGeom prst="rect">
            <a:avLst/>
          </a:prstGeom>
        </p:spPr>
      </p:pic>
    </p:spTree>
    <p:extLst>
      <p:ext uri="{BB962C8B-B14F-4D97-AF65-F5344CB8AC3E}">
        <p14:creationId xmlns:p14="http://schemas.microsoft.com/office/powerpoint/2010/main" val="1851396641"/>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9811" y="326401"/>
            <a:ext cx="4756859" cy="6341723"/>
          </a:xfrm>
          <a:prstGeom prst="rect">
            <a:avLst/>
          </a:prstGeom>
        </p:spPr>
      </p:pic>
    </p:spTree>
    <p:extLst>
      <p:ext uri="{BB962C8B-B14F-4D97-AF65-F5344CB8AC3E}">
        <p14:creationId xmlns:p14="http://schemas.microsoft.com/office/powerpoint/2010/main" val="293445902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Elements </a:t>
            </a:r>
            <a:r>
              <a:rPr lang="en-US" dirty="0"/>
              <a:t>W</a:t>
            </a:r>
            <a:r>
              <a:rPr lang="en-US" dirty="0" smtClean="0"/>
              <a:t>e Saw </a:t>
            </a:r>
            <a:endParaRPr lang="en-US" dirty="0"/>
          </a:p>
        </p:txBody>
      </p:sp>
      <p:sp>
        <p:nvSpPr>
          <p:cNvPr id="5" name="Rectangle 4"/>
          <p:cNvSpPr/>
          <p:nvPr/>
        </p:nvSpPr>
        <p:spPr bwMode="auto">
          <a:xfrm>
            <a:off x="732083"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Office 365</a:t>
            </a:r>
          </a:p>
        </p:txBody>
      </p:sp>
      <p:sp>
        <p:nvSpPr>
          <p:cNvPr id="6" name="Rectangle 5"/>
          <p:cNvSpPr/>
          <p:nvPr/>
        </p:nvSpPr>
        <p:spPr bwMode="auto">
          <a:xfrm>
            <a:off x="3475040"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Office on Demand</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Mobile Applications</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SkyDrive Pro</a:t>
            </a:r>
          </a:p>
        </p:txBody>
      </p:sp>
    </p:spTree>
    <p:extLst>
      <p:ext uri="{BB962C8B-B14F-4D97-AF65-F5344CB8AC3E}">
        <p14:creationId xmlns:p14="http://schemas.microsoft.com/office/powerpoint/2010/main" val="1466125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Scenario:</a:t>
            </a:r>
            <a:br>
              <a:rPr lang="en-US" dirty="0"/>
            </a:br>
            <a:r>
              <a:rPr lang="en-US" dirty="0"/>
              <a:t>Learning </a:t>
            </a:r>
            <a:r>
              <a:rPr lang="en-US" dirty="0" smtClean="0"/>
              <a:t>SharePoint</a:t>
            </a:r>
            <a:endParaRPr lang="en-US" dirty="0"/>
          </a:p>
        </p:txBody>
      </p:sp>
    </p:spTree>
    <p:extLst>
      <p:ext uri="{BB962C8B-B14F-4D97-AF65-F5344CB8AC3E}">
        <p14:creationId xmlns:p14="http://schemas.microsoft.com/office/powerpoint/2010/main" val="161553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42" y="295277"/>
            <a:ext cx="11889564" cy="917575"/>
          </a:xfrm>
        </p:spPr>
        <p:txBody>
          <a:bodyPr/>
          <a:lstStyle/>
          <a:p>
            <a:r>
              <a:rPr lang="en-US" smtClean="0"/>
              <a:t>The Business Challenge</a:t>
            </a:r>
            <a:endParaRPr lang="en-US" dirty="0"/>
          </a:p>
        </p:txBody>
      </p:sp>
      <p:sp>
        <p:nvSpPr>
          <p:cNvPr id="4" name="Text Placeholder 3"/>
          <p:cNvSpPr>
            <a:spLocks noGrp="1"/>
          </p:cNvSpPr>
          <p:nvPr>
            <p:ph type="body" sz="quarter" idx="10"/>
          </p:nvPr>
        </p:nvSpPr>
        <p:spPr>
          <a:xfrm>
            <a:off x="274642" y="1439864"/>
            <a:ext cx="5486399" cy="3994885"/>
          </a:xfrm>
        </p:spPr>
        <p:txBody>
          <a:bodyPr/>
          <a:lstStyle/>
          <a:p>
            <a:r>
              <a:rPr lang="en-US" sz="4400" dirty="0"/>
              <a:t>New employee joins the company or team and needs to learn how to use SharePoint</a:t>
            </a:r>
          </a:p>
          <a:p>
            <a:endParaRPr lang="en-US" sz="4400" dirty="0"/>
          </a:p>
        </p:txBody>
      </p:sp>
      <p:sp>
        <p:nvSpPr>
          <p:cNvPr id="7" name="Text Placeholder 6"/>
          <p:cNvSpPr>
            <a:spLocks noGrp="1"/>
          </p:cNvSpPr>
          <p:nvPr>
            <p:ph type="body" sz="quarter" idx="11"/>
          </p:nvPr>
        </p:nvSpPr>
        <p:spPr>
          <a:xfrm>
            <a:off x="6675442" y="1212850"/>
            <a:ext cx="5486399" cy="679010"/>
          </a:xfrm>
        </p:spPr>
        <p:txBody>
          <a:bodyPr/>
          <a:lstStyle/>
          <a:p>
            <a:endParaRPr lang="en-US"/>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9423" y="1668463"/>
            <a:ext cx="5858593" cy="3886200"/>
          </a:xfrm>
          <a:prstGeom prst="rect">
            <a:avLst/>
          </a:prstGeom>
        </p:spPr>
      </p:pic>
    </p:spTree>
    <p:extLst>
      <p:ext uri="{BB962C8B-B14F-4D97-AF65-F5344CB8AC3E}">
        <p14:creationId xmlns:p14="http://schemas.microsoft.com/office/powerpoint/2010/main" val="3595280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Learning SharePoint</a:t>
            </a:r>
            <a:endParaRPr lang="en-US" dirty="0"/>
          </a:p>
        </p:txBody>
      </p:sp>
      <p:sp>
        <p:nvSpPr>
          <p:cNvPr id="5" name="Text Placeholder 4"/>
          <p:cNvSpPr>
            <a:spLocks noGrp="1"/>
          </p:cNvSpPr>
          <p:nvPr>
            <p:ph type="body" sz="quarter" idx="12"/>
          </p:nvPr>
        </p:nvSpPr>
        <p:spPr/>
        <p:txBody>
          <a:bodyPr/>
          <a:lstStyle/>
          <a:p>
            <a:endParaRPr lang="en-US" dirty="0"/>
          </a:p>
        </p:txBody>
      </p:sp>
    </p:spTree>
    <p:extLst>
      <p:ext uri="{BB962C8B-B14F-4D97-AF65-F5344CB8AC3E}">
        <p14:creationId xmlns:p14="http://schemas.microsoft.com/office/powerpoint/2010/main" val="634530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a:spLocks/>
          </p:cNvSpPr>
          <p:nvPr/>
        </p:nvSpPr>
        <p:spPr bwMode="auto">
          <a:xfrm>
            <a:off x="8379241" y="1694292"/>
            <a:ext cx="3886154" cy="21949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199" fontAlgn="base">
              <a:lnSpc>
                <a:spcPct val="90000"/>
              </a:lnSpc>
              <a:spcBef>
                <a:spcPct val="0"/>
              </a:spcBef>
              <a:spcAft>
                <a:spcPct val="0"/>
              </a:spcAft>
            </a:pPr>
            <a:endParaRPr lang="en-US" dirty="0">
              <a:solidFill>
                <a:srgbClr val="FFFFFF"/>
              </a:solidFill>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a:spLocks/>
          </p:cNvSpPr>
          <p:nvPr/>
        </p:nvSpPr>
        <p:spPr bwMode="auto">
          <a:xfrm>
            <a:off x="2834997" y="1708240"/>
            <a:ext cx="2284811" cy="2194935"/>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199" fontAlgn="base">
              <a:lnSpc>
                <a:spcPct val="90000"/>
              </a:lnSpc>
              <a:spcBef>
                <a:spcPct val="0"/>
              </a:spcBef>
              <a:spcAft>
                <a:spcPct val="0"/>
              </a:spcAft>
            </a:pPr>
            <a:r>
              <a:rPr lang="en-US" dirty="0" smtClean="0">
                <a:solidFill>
                  <a:srgbClr val="FFFFFF"/>
                </a:solidFill>
              </a:rPr>
              <a:t>SharePoint Technology </a:t>
            </a:r>
            <a:r>
              <a:rPr lang="en-US" dirty="0">
                <a:solidFill>
                  <a:srgbClr val="FFFFFF"/>
                </a:solidFill>
              </a:rPr>
              <a:t>S</a:t>
            </a:r>
            <a:r>
              <a:rPr lang="en-US" dirty="0" smtClean="0">
                <a:solidFill>
                  <a:srgbClr val="FFFFFF"/>
                </a:solidFill>
              </a:rPr>
              <a:t>pecialist</a:t>
            </a:r>
          </a:p>
          <a:p>
            <a:pPr defTabSz="932199" fontAlgn="base">
              <a:lnSpc>
                <a:spcPct val="90000"/>
              </a:lnSpc>
              <a:spcBef>
                <a:spcPct val="0"/>
              </a:spcBef>
              <a:spcAft>
                <a:spcPct val="0"/>
              </a:spcAft>
            </a:pPr>
            <a:endParaRPr lang="en-US" dirty="0">
              <a:solidFill>
                <a:srgbClr val="FFFFFF"/>
              </a:solidFill>
            </a:endParaRPr>
          </a:p>
          <a:p>
            <a:pPr defTabSz="932199" fontAlgn="base">
              <a:lnSpc>
                <a:spcPct val="90000"/>
              </a:lnSpc>
              <a:spcBef>
                <a:spcPct val="0"/>
              </a:spcBef>
              <a:spcAft>
                <a:spcPct val="0"/>
              </a:spcAft>
            </a:pPr>
            <a:endParaRPr lang="en-US" dirty="0">
              <a:solidFill>
                <a:srgbClr val="FFFFFF"/>
              </a:solidFill>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34" name="Title 33"/>
          <p:cNvSpPr>
            <a:spLocks noGrp="1"/>
          </p:cNvSpPr>
          <p:nvPr>
            <p:ph type="title"/>
          </p:nvPr>
        </p:nvSpPr>
        <p:spPr/>
        <p:txBody>
          <a:bodyPr/>
          <a:lstStyle/>
          <a:p>
            <a:r>
              <a:rPr lang="en-US" dirty="0" smtClean="0"/>
              <a:t>Meet Chris Bortlik</a:t>
            </a:r>
            <a:br>
              <a:rPr lang="en-US" dirty="0" smtClean="0"/>
            </a:br>
            <a:endParaRPr lang="en-US" sz="3200" dirty="0"/>
          </a:p>
        </p:txBody>
      </p:sp>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2018" y="2935083"/>
            <a:ext cx="1980737" cy="2222827"/>
          </a:xfrm>
          <a:prstGeom prst="rect">
            <a:avLst/>
          </a:prstGeom>
        </p:spPr>
      </p:pic>
      <p:pic>
        <p:nvPicPr>
          <p:cNvPr id="6" name="Picture 5" descr="SharePoint 2010 Cover.jpg">
            <a:hlinkClick r:id="rId3"/>
          </p:cNvPr>
          <p:cNvPicPr/>
          <p:nvPr/>
        </p:nvPicPr>
        <p:blipFill>
          <a:blip r:embed="rId4" cstate="print"/>
          <a:stretch>
            <a:fillRect/>
          </a:stretch>
        </p:blipFill>
        <p:spPr>
          <a:xfrm>
            <a:off x="8411307" y="4390913"/>
            <a:ext cx="1670733" cy="2224617"/>
          </a:xfrm>
          <a:prstGeom prst="rect">
            <a:avLst/>
          </a:prstGeom>
        </p:spPr>
      </p:pic>
      <p:sp>
        <p:nvSpPr>
          <p:cNvPr id="7" name="Rectangle 6"/>
          <p:cNvSpPr>
            <a:spLocks/>
          </p:cNvSpPr>
          <p:nvPr/>
        </p:nvSpPr>
        <p:spPr bwMode="auto">
          <a:xfrm>
            <a:off x="5608640" y="1694292"/>
            <a:ext cx="2284811" cy="2194935"/>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199" fontAlgn="base">
              <a:lnSpc>
                <a:spcPct val="90000"/>
              </a:lnSpc>
              <a:spcBef>
                <a:spcPct val="0"/>
              </a:spcBef>
              <a:spcAft>
                <a:spcPct val="0"/>
              </a:spcAft>
            </a:pPr>
            <a:r>
              <a:rPr lang="en-US" dirty="0">
                <a:gradFill>
                  <a:gsLst>
                    <a:gs pos="0">
                      <a:srgbClr val="FFFFFF"/>
                    </a:gs>
                    <a:gs pos="100000">
                      <a:srgbClr val="FFFFFF"/>
                    </a:gs>
                  </a:gsLst>
                  <a:lin ang="5400000" scaled="0"/>
                </a:gradFill>
                <a:ea typeface="Segoe UI" pitchFamily="34" charset="0"/>
                <a:cs typeface="Segoe UI" pitchFamily="34" charset="0"/>
              </a:rPr>
              <a:t>SharePoint Insider</a:t>
            </a:r>
          </a:p>
          <a:p>
            <a:pPr defTabSz="932199"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invGray">
          <a:xfrm>
            <a:off x="8678065" y="2399997"/>
            <a:ext cx="3288506" cy="704445"/>
          </a:xfrm>
          <a:prstGeom prst="rect">
            <a:avLst/>
          </a:prstGeom>
        </p:spPr>
      </p:pic>
      <p:sp>
        <p:nvSpPr>
          <p:cNvPr id="10" name="Rectangle 9"/>
          <p:cNvSpPr>
            <a:spLocks/>
          </p:cNvSpPr>
          <p:nvPr/>
        </p:nvSpPr>
        <p:spPr bwMode="auto">
          <a:xfrm>
            <a:off x="2834996" y="4435815"/>
            <a:ext cx="2284811" cy="2194935"/>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pPr defTabSz="932199"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Former Customer</a:t>
            </a:r>
            <a:endParaRPr lang="en-US" dirty="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a:solidFill>
                <a:srgbClr val="FFFFFF"/>
              </a:solidFill>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a:p>
            <a:pPr defTabSz="932199"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a:spLocks/>
          </p:cNvSpPr>
          <p:nvPr/>
        </p:nvSpPr>
        <p:spPr bwMode="auto">
          <a:xfrm>
            <a:off x="5638233" y="4423235"/>
            <a:ext cx="2284811" cy="2194935"/>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02" tIns="146260" rIns="186502" bIns="146260" numCol="1" spcCol="0" rtlCol="0" fromWordArt="0" anchor="t" anchorCtr="0" forceAA="0" compatLnSpc="1">
            <a:prstTxWarp prst="textNoShape">
              <a:avLst/>
            </a:prstTxWarp>
            <a:noAutofit/>
          </a:bodyPr>
          <a:lstStyle/>
          <a:p>
            <a:r>
              <a:rPr lang="en-US" dirty="0" smtClean="0">
                <a:solidFill>
                  <a:srgbClr val="FFFFFF"/>
                </a:solidFill>
              </a:rPr>
              <a:t>SharePoint </a:t>
            </a:r>
            <a:r>
              <a:rPr lang="en-US" dirty="0">
                <a:solidFill>
                  <a:srgbClr val="FFFFFF"/>
                </a:solidFill>
              </a:rPr>
              <a:t>2010 MCITP </a:t>
            </a:r>
            <a:r>
              <a:rPr lang="en-US" dirty="0" smtClean="0">
                <a:solidFill>
                  <a:srgbClr val="FFFFFF"/>
                </a:solidFill>
              </a:rPr>
              <a:t>&amp; MCTS Certifications</a:t>
            </a:r>
            <a:endParaRPr lang="en-US" dirty="0">
              <a:solidFill>
                <a:srgbClr val="FFFFFF"/>
              </a:solidFill>
            </a:endParaRPr>
          </a:p>
          <a:p>
            <a:pPr defTabSz="932199"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pic>
        <p:nvPicPr>
          <p:cNvPr id="2" name="Picture 1"/>
          <p:cNvPicPr>
            <a:picLocks noChangeAspect="1"/>
          </p:cNvPicPr>
          <p:nvPr/>
        </p:nvPicPr>
        <p:blipFill>
          <a:blip r:embed="rId6"/>
          <a:stretch>
            <a:fillRect/>
          </a:stretch>
        </p:blipFill>
        <p:spPr>
          <a:xfrm>
            <a:off x="10570300" y="4390912"/>
            <a:ext cx="1695095" cy="2224617"/>
          </a:xfrm>
          <a:prstGeom prst="rect">
            <a:avLst/>
          </a:prstGeom>
        </p:spPr>
      </p:pic>
    </p:spTree>
    <p:extLst>
      <p:ext uri="{BB962C8B-B14F-4D97-AF65-F5344CB8AC3E}">
        <p14:creationId xmlns:p14="http://schemas.microsoft.com/office/powerpoint/2010/main" val="3430790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 </a:t>
            </a:r>
            <a:r>
              <a:rPr lang="en-US" dirty="0"/>
              <a:t>E</a:t>
            </a:r>
            <a:r>
              <a:rPr lang="en-US" dirty="0" smtClean="0"/>
              <a:t>lements </a:t>
            </a:r>
            <a:r>
              <a:rPr lang="en-US" dirty="0"/>
              <a:t>W</a:t>
            </a:r>
            <a:r>
              <a:rPr lang="en-US" dirty="0" smtClean="0"/>
              <a:t>e Saw </a:t>
            </a:r>
            <a:endParaRPr lang="en-US" dirty="0"/>
          </a:p>
        </p:txBody>
      </p:sp>
      <p:sp>
        <p:nvSpPr>
          <p:cNvPr id="5" name="Rectangle 4"/>
          <p:cNvSpPr/>
          <p:nvPr/>
        </p:nvSpPr>
        <p:spPr bwMode="auto">
          <a:xfrm>
            <a:off x="732083"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Getting Started</a:t>
            </a:r>
          </a:p>
        </p:txBody>
      </p:sp>
      <p:sp>
        <p:nvSpPr>
          <p:cNvPr id="6" name="Rectangle 5"/>
          <p:cNvSpPr/>
          <p:nvPr/>
        </p:nvSpPr>
        <p:spPr bwMode="auto">
          <a:xfrm>
            <a:off x="3475040"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Look &amp; Feel</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Shorter Release Cycles</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End User Language</a:t>
            </a:r>
          </a:p>
        </p:txBody>
      </p:sp>
    </p:spTree>
    <p:extLst>
      <p:ext uri="{BB962C8B-B14F-4D97-AF65-F5344CB8AC3E}">
        <p14:creationId xmlns:p14="http://schemas.microsoft.com/office/powerpoint/2010/main" val="24288977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The Top 10 List …</a:t>
            </a:r>
            <a:endParaRPr lang="en-US" dirty="0"/>
          </a:p>
        </p:txBody>
      </p:sp>
    </p:spTree>
    <p:extLst>
      <p:ext uri="{BB962C8B-B14F-4D97-AF65-F5344CB8AC3E}">
        <p14:creationId xmlns:p14="http://schemas.microsoft.com/office/powerpoint/2010/main" val="1534161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10	Community Sites</a:t>
            </a:r>
            <a:endParaRPr lang="en-US" dirty="0"/>
          </a:p>
        </p:txBody>
      </p:sp>
      <p:pic>
        <p:nvPicPr>
          <p:cNvPr id="4" name="Picture 3"/>
          <p:cNvPicPr>
            <a:picLocks noChangeAspect="1"/>
          </p:cNvPicPr>
          <p:nvPr/>
        </p:nvPicPr>
        <p:blipFill>
          <a:blip r:embed="rId2"/>
          <a:stretch>
            <a:fillRect/>
          </a:stretch>
        </p:blipFill>
        <p:spPr>
          <a:xfrm>
            <a:off x="731837" y="1668465"/>
            <a:ext cx="7511918" cy="4122665"/>
          </a:xfrm>
          <a:prstGeom prst="rect">
            <a:avLst/>
          </a:prstGeom>
          <a:ln>
            <a:noFill/>
          </a:ln>
          <a:effectLst>
            <a:outerShdw blurRad="190500" algn="tl" rotWithShape="0">
              <a:srgbClr val="000000">
                <a:alpha val="70000"/>
              </a:srgbClr>
            </a:outerShdw>
          </a:effectLst>
        </p:spPr>
      </p:pic>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Badges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Best Replies</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Ratings</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Reputations</a:t>
            </a:r>
          </a:p>
        </p:txBody>
      </p:sp>
    </p:spTree>
    <p:extLst>
      <p:ext uri="{BB962C8B-B14F-4D97-AF65-F5344CB8AC3E}">
        <p14:creationId xmlns:p14="http://schemas.microsoft.com/office/powerpoint/2010/main" val="14579090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9	Newsfeeds</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Mentions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Trending</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Notifications</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Following</a:t>
            </a:r>
          </a:p>
        </p:txBody>
      </p:sp>
      <p:pic>
        <p:nvPicPr>
          <p:cNvPr id="3" name="Picture 2"/>
          <p:cNvPicPr>
            <a:picLocks noChangeAspect="1"/>
          </p:cNvPicPr>
          <p:nvPr/>
        </p:nvPicPr>
        <p:blipFill>
          <a:blip r:embed="rId2"/>
          <a:stretch>
            <a:fillRect/>
          </a:stretch>
        </p:blipFill>
        <p:spPr>
          <a:xfrm>
            <a:off x="503237" y="1621582"/>
            <a:ext cx="7484025" cy="5258097"/>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99627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8	Office 365</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Anywhere Access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Regular Updates</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Office on Demand</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External Sharing</a:t>
            </a:r>
          </a:p>
        </p:txBody>
      </p:sp>
      <p:pic>
        <p:nvPicPr>
          <p:cNvPr id="5" name="Picture 4"/>
          <p:cNvPicPr>
            <a:picLocks noChangeAspect="1"/>
          </p:cNvPicPr>
          <p:nvPr/>
        </p:nvPicPr>
        <p:blipFill>
          <a:blip r:embed="rId2"/>
          <a:stretch>
            <a:fillRect/>
          </a:stretch>
        </p:blipFill>
        <p:spPr>
          <a:xfrm>
            <a:off x="198440" y="1668465"/>
            <a:ext cx="8199811" cy="4343413"/>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41457792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7	Mobile Applications</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Social</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Channels</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Office Web Applications</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SkyDrive Pro</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7" y="1639495"/>
            <a:ext cx="3156659" cy="4208377"/>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26792" y="1639495"/>
            <a:ext cx="3139246" cy="41851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7452550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6	Search</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Previews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People</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Social</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Actions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9361" y="1652243"/>
            <a:ext cx="8020659" cy="4800600"/>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516209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5	Tasks</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Follow-ups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Timeline</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Tasks View</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Personal or Team</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2323" y="1189659"/>
            <a:ext cx="4966419" cy="2596995"/>
          </a:xfrm>
          <a:prstGeom prst="rect">
            <a:avLst/>
          </a:prstGeom>
          <a:ln>
            <a:noFill/>
          </a:ln>
          <a:effectLst>
            <a:outerShdw blurRad="190500" algn="tl" rotWithShape="0">
              <a:srgbClr val="000000">
                <a:alpha val="70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7837" y="3954462"/>
            <a:ext cx="4993472" cy="289170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9550040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4 	SkyDrive Pro</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Windows Explorer</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Offline Access</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Drag &amp; Drop</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Personal Storage</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40" y="1648970"/>
            <a:ext cx="6546147" cy="1775614"/>
          </a:xfrm>
          <a:prstGeom prst="rect">
            <a:avLst/>
          </a:prstGeom>
          <a:ln>
            <a:noFill/>
          </a:ln>
          <a:effectLst>
            <a:outerShdw blurRad="190500" algn="tl" rotWithShape="0">
              <a:srgbClr val="000000">
                <a:alpha val="70000"/>
              </a:srgbClr>
            </a:outerShdw>
          </a:effectLst>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2522" y="3573465"/>
            <a:ext cx="6325148" cy="3322608"/>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219582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	Sharing</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Simple Invites</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External </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Email Alerts</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Easy Permissions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7" y="1652243"/>
            <a:ext cx="4801016" cy="394750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650433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224" y="0"/>
            <a:ext cx="9326033" cy="6994525"/>
          </a:xfrm>
          <a:prstGeom prst="rect">
            <a:avLst/>
          </a:prstGeom>
        </p:spPr>
      </p:pic>
    </p:spTree>
    <p:extLst>
      <p:ext uri="{BB962C8B-B14F-4D97-AF65-F5344CB8AC3E}">
        <p14:creationId xmlns:p14="http://schemas.microsoft.com/office/powerpoint/2010/main" val="340226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2	Collaboration</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Collaborative Authoring</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Presence</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Comments</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Shared Notebooks</a:t>
            </a:r>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6920" y="1694736"/>
            <a:ext cx="7656667" cy="4240926"/>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12235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1	End User Focus</a:t>
            </a:r>
            <a:endParaRPr lang="en-US" dirty="0"/>
          </a:p>
        </p:txBody>
      </p:sp>
      <p:sp>
        <p:nvSpPr>
          <p:cNvPr id="7" name="Rectangle 6"/>
          <p:cNvSpPr/>
          <p:nvPr/>
        </p:nvSpPr>
        <p:spPr bwMode="auto">
          <a:xfrm>
            <a:off x="8885237" y="1668462"/>
            <a:ext cx="1554162" cy="1671822"/>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Getting Started</a:t>
            </a:r>
          </a:p>
        </p:txBody>
      </p:sp>
      <p:sp>
        <p:nvSpPr>
          <p:cNvPr id="9" name="Rectangle 8"/>
          <p:cNvSpPr/>
          <p:nvPr/>
        </p:nvSpPr>
        <p:spPr bwMode="auto">
          <a:xfrm>
            <a:off x="8885237" y="4119305"/>
            <a:ext cx="1554162" cy="1671822"/>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Look &amp; Feel</a:t>
            </a:r>
          </a:p>
        </p:txBody>
      </p:sp>
      <p:sp>
        <p:nvSpPr>
          <p:cNvPr id="10" name="Rectangle 9"/>
          <p:cNvSpPr/>
          <p:nvPr/>
        </p:nvSpPr>
        <p:spPr bwMode="auto">
          <a:xfrm>
            <a:off x="10790237" y="1652243"/>
            <a:ext cx="1554162" cy="1671822"/>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Messaging</a:t>
            </a:r>
          </a:p>
        </p:txBody>
      </p:sp>
      <p:sp>
        <p:nvSpPr>
          <p:cNvPr id="11" name="Rectangle 10"/>
          <p:cNvSpPr/>
          <p:nvPr/>
        </p:nvSpPr>
        <p:spPr bwMode="auto">
          <a:xfrm>
            <a:off x="10806966" y="4119305"/>
            <a:ext cx="1554162" cy="1671822"/>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Apps</a:t>
            </a: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55637" y="1652246"/>
            <a:ext cx="7674450" cy="3501581"/>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372107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Critical Success </a:t>
            </a:r>
            <a:r>
              <a:rPr lang="en-US" dirty="0"/>
              <a:t>F</a:t>
            </a:r>
            <a:r>
              <a:rPr lang="en-US" dirty="0" smtClean="0"/>
              <a:t>actors</a:t>
            </a:r>
            <a:endParaRPr lang="en-US" dirty="0"/>
          </a:p>
        </p:txBody>
      </p:sp>
    </p:spTree>
    <p:extLst>
      <p:ext uri="{BB962C8B-B14F-4D97-AF65-F5344CB8AC3E}">
        <p14:creationId xmlns:p14="http://schemas.microsoft.com/office/powerpoint/2010/main" val="40207703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Keys to Success</a:t>
            </a:r>
            <a:endParaRPr lang="en-US" dirty="0"/>
          </a:p>
        </p:txBody>
      </p:sp>
      <p:sp>
        <p:nvSpPr>
          <p:cNvPr id="5" name="Rectangle 4"/>
          <p:cNvSpPr/>
          <p:nvPr/>
        </p:nvSpPr>
        <p:spPr bwMode="auto">
          <a:xfrm>
            <a:off x="747397"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Solve a Problem</a:t>
            </a:r>
          </a:p>
        </p:txBody>
      </p:sp>
      <p:sp>
        <p:nvSpPr>
          <p:cNvPr id="6" name="Rectangle 5"/>
          <p:cNvSpPr/>
          <p:nvPr/>
        </p:nvSpPr>
        <p:spPr bwMode="auto">
          <a:xfrm>
            <a:off x="3490354"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Cultivate &amp; Reward</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Make it Viral</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600" dirty="0">
                <a:gradFill>
                  <a:gsLst>
                    <a:gs pos="0">
                      <a:srgbClr val="FFFFFF"/>
                    </a:gs>
                    <a:gs pos="100000">
                      <a:srgbClr val="FFFFFF"/>
                    </a:gs>
                  </a:gsLst>
                  <a:lin ang="5400000" scaled="0"/>
                </a:gradFill>
                <a:ea typeface="Segoe UI" pitchFamily="34" charset="0"/>
                <a:cs typeface="Segoe UI" pitchFamily="34" charset="0"/>
              </a:rPr>
              <a:t>Recognize &amp; Publicize</a:t>
            </a:r>
          </a:p>
        </p:txBody>
      </p:sp>
    </p:spTree>
    <p:extLst>
      <p:ext uri="{BB962C8B-B14F-4D97-AF65-F5344CB8AC3E}">
        <p14:creationId xmlns:p14="http://schemas.microsoft.com/office/powerpoint/2010/main" val="38713409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Resources </a:t>
            </a:r>
            <a:endParaRPr lang="en-US" dirty="0"/>
          </a:p>
        </p:txBody>
      </p:sp>
    </p:spTree>
    <p:extLst>
      <p:ext uri="{BB962C8B-B14F-4D97-AF65-F5344CB8AC3E}">
        <p14:creationId xmlns:p14="http://schemas.microsoft.com/office/powerpoint/2010/main" val="734978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808038" y="-12700"/>
            <a:ext cx="10820400" cy="7019925"/>
          </a:xfrm>
          <a:prstGeom prst="rect">
            <a:avLst/>
          </a:prstGeom>
        </p:spPr>
      </p:pic>
    </p:spTree>
    <p:extLst>
      <p:ext uri="{BB962C8B-B14F-4D97-AF65-F5344CB8AC3E}">
        <p14:creationId xmlns:p14="http://schemas.microsoft.com/office/powerpoint/2010/main" val="13331158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Resources</a:t>
            </a:r>
            <a:endParaRPr lang="en-US" dirty="0"/>
          </a:p>
        </p:txBody>
      </p:sp>
      <p:sp>
        <p:nvSpPr>
          <p:cNvPr id="3" name="Content Placeholder 2"/>
          <p:cNvSpPr>
            <a:spLocks noGrp="1"/>
          </p:cNvSpPr>
          <p:nvPr>
            <p:ph type="body" sz="quarter" idx="10"/>
          </p:nvPr>
        </p:nvSpPr>
        <p:spPr>
          <a:xfrm>
            <a:off x="274638" y="1212850"/>
            <a:ext cx="11887200" cy="5583067"/>
          </a:xfrm>
        </p:spPr>
        <p:txBody>
          <a:bodyPr/>
          <a:lstStyle/>
          <a:p>
            <a:r>
              <a:rPr lang="en-US" sz="2800" dirty="0"/>
              <a:t>SharePoint 2010 Adoption Best Practices White Paper</a:t>
            </a:r>
          </a:p>
          <a:p>
            <a:pPr marL="342800" lvl="1"/>
            <a:r>
              <a:rPr lang="en-US" sz="1600" dirty="0">
                <a:hlinkClick r:id="rId2"/>
              </a:rPr>
              <a:t>http://tinyurl.com/spadopt</a:t>
            </a:r>
            <a:r>
              <a:rPr lang="en-US" sz="1600" dirty="0"/>
              <a:t>  </a:t>
            </a:r>
          </a:p>
          <a:p>
            <a:r>
              <a:rPr lang="en-US" sz="2800" dirty="0"/>
              <a:t>SharePoint 2010 Usage Best Practices White Paper</a:t>
            </a:r>
          </a:p>
          <a:p>
            <a:pPr marL="342800" lvl="1"/>
            <a:r>
              <a:rPr lang="en-US" sz="1600" dirty="0">
                <a:hlinkClick r:id="rId3"/>
              </a:rPr>
              <a:t>http://tinyurl.com/spusage</a:t>
            </a:r>
            <a:r>
              <a:rPr lang="en-US" sz="1600" dirty="0"/>
              <a:t> </a:t>
            </a:r>
          </a:p>
          <a:p>
            <a:r>
              <a:rPr lang="en-US" sz="2800" dirty="0"/>
              <a:t>End User SharePoint</a:t>
            </a:r>
          </a:p>
          <a:p>
            <a:pPr marL="342800" lvl="1"/>
            <a:r>
              <a:rPr lang="en-US" sz="1600" dirty="0">
                <a:hlinkClick r:id="rId4"/>
              </a:rPr>
              <a:t>http://endusersharepoint.com</a:t>
            </a:r>
            <a:r>
              <a:rPr lang="en-US" sz="1600" dirty="0"/>
              <a:t> </a:t>
            </a:r>
          </a:p>
          <a:p>
            <a:r>
              <a:rPr lang="en-US" sz="2800" dirty="0"/>
              <a:t>SharePoint Maturity Model</a:t>
            </a:r>
          </a:p>
          <a:p>
            <a:pPr marL="342800" lvl="1"/>
            <a:r>
              <a:rPr lang="en-US" sz="1600" dirty="0">
                <a:hlinkClick r:id="rId5"/>
              </a:rPr>
              <a:t>http://www.sharepointmaturity.com</a:t>
            </a:r>
            <a:r>
              <a:rPr lang="en-US" sz="1600" dirty="0"/>
              <a:t> </a:t>
            </a:r>
          </a:p>
          <a:p>
            <a:r>
              <a:rPr lang="en-US" sz="2800" dirty="0"/>
              <a:t>SharePoint User Groups &amp; SharePoint Saturdays</a:t>
            </a:r>
          </a:p>
          <a:p>
            <a:pPr marL="342800" lvl="1"/>
            <a:r>
              <a:rPr lang="en-US" sz="1600" dirty="0">
                <a:hlinkClick r:id="rId6"/>
              </a:rPr>
              <a:t>http://tinyurl.com/spusers</a:t>
            </a:r>
            <a:r>
              <a:rPr lang="en-US" sz="1600" dirty="0"/>
              <a:t> </a:t>
            </a:r>
          </a:p>
          <a:p>
            <a:r>
              <a:rPr lang="en-US" sz="2800" dirty="0"/>
              <a:t>Essential SharePoint 2010</a:t>
            </a:r>
          </a:p>
          <a:p>
            <a:pPr marL="342800" lvl="1"/>
            <a:r>
              <a:rPr lang="en-US" sz="1600" dirty="0">
                <a:hlinkClick r:id="rId7"/>
              </a:rPr>
              <a:t>http://tinyurl.com/essentialsp2010</a:t>
            </a:r>
            <a:r>
              <a:rPr lang="en-US" sz="1600" dirty="0"/>
              <a:t> </a:t>
            </a:r>
          </a:p>
          <a:p>
            <a:r>
              <a:rPr lang="en-US" sz="2800" dirty="0"/>
              <a:t>Getting Started with SharePoint 2013</a:t>
            </a:r>
          </a:p>
          <a:p>
            <a:pPr marL="342800" lvl="1"/>
            <a:r>
              <a:rPr lang="en-US" sz="1600" dirty="0">
                <a:hlinkClick r:id="rId8"/>
              </a:rPr>
              <a:t>http://tinyurl.com/sp2013start</a:t>
            </a:r>
            <a:r>
              <a:rPr lang="en-US" sz="1600" dirty="0"/>
              <a:t>  </a:t>
            </a:r>
          </a:p>
          <a:p>
            <a:pPr lvl="1"/>
            <a:endParaRPr lang="en-US" sz="1600" dirty="0"/>
          </a:p>
        </p:txBody>
      </p:sp>
    </p:spTree>
    <p:extLst>
      <p:ext uri="{BB962C8B-B14F-4D97-AF65-F5344CB8AC3E}">
        <p14:creationId xmlns:p14="http://schemas.microsoft.com/office/powerpoint/2010/main" val="41376056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Related Sessions</a:t>
            </a:r>
            <a:endParaRPr lang="en-US" dirty="0"/>
          </a:p>
        </p:txBody>
      </p:sp>
      <p:sp>
        <p:nvSpPr>
          <p:cNvPr id="4" name="Text Placeholder 3"/>
          <p:cNvSpPr>
            <a:spLocks noGrp="1"/>
          </p:cNvSpPr>
          <p:nvPr>
            <p:ph type="body" sz="quarter" idx="10"/>
          </p:nvPr>
        </p:nvSpPr>
        <p:spPr>
          <a:xfrm>
            <a:off x="274638" y="1212850"/>
            <a:ext cx="11887200" cy="6155531"/>
          </a:xfrm>
        </p:spPr>
        <p:txBody>
          <a:bodyPr/>
          <a:lstStyle/>
          <a:p>
            <a:r>
              <a:rPr lang="en-US" dirty="0"/>
              <a:t>Unlocking the Secrets of User Adoption Success </a:t>
            </a:r>
            <a:endParaRPr lang="en-US" dirty="0" smtClean="0"/>
          </a:p>
          <a:p>
            <a:r>
              <a:rPr lang="en-US" dirty="0" smtClean="0"/>
              <a:t>Sue Hanley</a:t>
            </a:r>
          </a:p>
          <a:p>
            <a:r>
              <a:rPr lang="en-US" dirty="0" smtClean="0"/>
              <a:t>Wednesday</a:t>
            </a:r>
            <a:r>
              <a:rPr lang="en-US" dirty="0"/>
              <a:t>, November </a:t>
            </a:r>
            <a:r>
              <a:rPr lang="en-US" dirty="0" smtClean="0"/>
              <a:t>14, 1:45 </a:t>
            </a:r>
            <a:r>
              <a:rPr lang="en-US" dirty="0"/>
              <a:t>PM - 3:00 PM </a:t>
            </a:r>
            <a:endParaRPr lang="en-US" dirty="0" smtClean="0"/>
          </a:p>
          <a:p>
            <a:endParaRPr lang="en-US" dirty="0" smtClean="0"/>
          </a:p>
          <a:p>
            <a:r>
              <a:rPr lang="en-US" dirty="0" smtClean="0"/>
              <a:t>From </a:t>
            </a:r>
            <a:r>
              <a:rPr lang="en-US" dirty="0"/>
              <a:t>A</a:t>
            </a:r>
            <a:r>
              <a:rPr lang="en-US" dirty="0" smtClean="0"/>
              <a:t>doption </a:t>
            </a:r>
            <a:r>
              <a:rPr lang="en-US" dirty="0"/>
              <a:t>to </a:t>
            </a:r>
            <a:r>
              <a:rPr lang="en-US" dirty="0" smtClean="0"/>
              <a:t>Business </a:t>
            </a:r>
            <a:r>
              <a:rPr lang="en-US" dirty="0"/>
              <a:t>V</a:t>
            </a:r>
            <a:r>
              <a:rPr lang="en-US" dirty="0" smtClean="0"/>
              <a:t>alue </a:t>
            </a:r>
            <a:r>
              <a:rPr lang="en-US" dirty="0"/>
              <a:t>with SharePoint 2013 </a:t>
            </a:r>
            <a:endParaRPr lang="en-US" dirty="0" smtClean="0"/>
          </a:p>
          <a:p>
            <a:r>
              <a:rPr lang="en-US" dirty="0" smtClean="0"/>
              <a:t>Todd Ray</a:t>
            </a:r>
          </a:p>
          <a:p>
            <a:r>
              <a:rPr lang="en-US" dirty="0"/>
              <a:t>Wednesday, November </a:t>
            </a:r>
            <a:r>
              <a:rPr lang="en-US" dirty="0" smtClean="0"/>
              <a:t>14, 5:00 </a:t>
            </a:r>
            <a:r>
              <a:rPr lang="en-US" dirty="0"/>
              <a:t>PM - 6:15 PM </a:t>
            </a:r>
          </a:p>
          <a:p>
            <a:endParaRPr lang="en-US" dirty="0" smtClean="0"/>
          </a:p>
          <a:p>
            <a:endParaRPr lang="en-US" dirty="0"/>
          </a:p>
        </p:txBody>
      </p:sp>
    </p:spTree>
    <p:extLst>
      <p:ext uri="{BB962C8B-B14F-4D97-AF65-F5344CB8AC3E}">
        <p14:creationId xmlns:p14="http://schemas.microsoft.com/office/powerpoint/2010/main" val="15171407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Questions?</a:t>
            </a:r>
            <a:endParaRPr lang="en-US" dirty="0"/>
          </a:p>
        </p:txBody>
      </p:sp>
      <p:sp>
        <p:nvSpPr>
          <p:cNvPr id="3" name="Text Placeholder 2"/>
          <p:cNvSpPr>
            <a:spLocks noGrp="1"/>
          </p:cNvSpPr>
          <p:nvPr>
            <p:ph type="body" sz="quarter" idx="4294967295"/>
          </p:nvPr>
        </p:nvSpPr>
        <p:spPr>
          <a:xfrm>
            <a:off x="549275" y="1668466"/>
            <a:ext cx="8031162" cy="3446462"/>
          </a:xfrm>
        </p:spPr>
        <p:txBody>
          <a:bodyPr/>
          <a:lstStyle/>
          <a:p>
            <a:pPr marL="0" indent="0">
              <a:buClr>
                <a:srgbClr val="777777"/>
              </a:buClr>
              <a:buSzPct val="130000"/>
              <a:buNone/>
            </a:pPr>
            <a:r>
              <a:rPr lang="en-US" dirty="0">
                <a:solidFill>
                  <a:schemeClr val="tx1"/>
                </a:solidFill>
              </a:rPr>
              <a:t>Chris Bortlik</a:t>
            </a:r>
          </a:p>
          <a:p>
            <a:pPr marL="0" indent="0">
              <a:buClr>
                <a:srgbClr val="777777"/>
              </a:buClr>
              <a:buSzPct val="130000"/>
              <a:buNone/>
            </a:pPr>
            <a:r>
              <a:rPr lang="en-US" dirty="0">
                <a:solidFill>
                  <a:schemeClr val="tx1"/>
                </a:solidFill>
              </a:rPr>
              <a:t>Email: </a:t>
            </a:r>
            <a:r>
              <a:rPr lang="en-US" dirty="0" smtClean="0">
                <a:solidFill>
                  <a:schemeClr val="tx1"/>
                </a:solidFill>
                <a:hlinkClick r:id="rId2"/>
              </a:rPr>
              <a:t>cbortlik@microsoft.com</a:t>
            </a:r>
            <a:r>
              <a:rPr lang="en-US" dirty="0" smtClean="0">
                <a:solidFill>
                  <a:schemeClr val="tx1"/>
                </a:solidFill>
              </a:rPr>
              <a:t> </a:t>
            </a:r>
            <a:endParaRPr lang="en-US" dirty="0">
              <a:solidFill>
                <a:schemeClr val="tx1"/>
              </a:solidFill>
            </a:endParaRPr>
          </a:p>
          <a:p>
            <a:pPr marL="0" indent="0">
              <a:buClr>
                <a:srgbClr val="777777"/>
              </a:buClr>
              <a:buSzPct val="130000"/>
              <a:buNone/>
            </a:pPr>
            <a:r>
              <a:rPr lang="en-US" dirty="0">
                <a:solidFill>
                  <a:schemeClr val="tx1"/>
                </a:solidFill>
              </a:rPr>
              <a:t>Blog: blogs.technet.com/cbortlik </a:t>
            </a:r>
          </a:p>
          <a:p>
            <a:pPr marL="0" indent="0">
              <a:buClr>
                <a:srgbClr val="777777"/>
              </a:buClr>
              <a:buSzPct val="130000"/>
              <a:buNone/>
            </a:pPr>
            <a:r>
              <a:rPr lang="en-US" dirty="0">
                <a:solidFill>
                  <a:schemeClr val="tx1"/>
                </a:solidFill>
              </a:rPr>
              <a:t>Twitter: @cbortlik </a:t>
            </a:r>
          </a:p>
          <a:p>
            <a:endParaRPr lang="en-US" dirty="0"/>
          </a:p>
        </p:txBody>
      </p:sp>
      <p:pic>
        <p:nvPicPr>
          <p:cNvPr id="4" name="Picture 3" descr="SharePoint 2010 Cover.jpg">
            <a:hlinkClick r:id="rId3"/>
          </p:cNvPr>
          <p:cNvPicPr/>
          <p:nvPr/>
        </p:nvPicPr>
        <p:blipFill>
          <a:blip r:embed="rId4" cstate="print"/>
          <a:stretch>
            <a:fillRect/>
          </a:stretch>
        </p:blipFill>
        <p:spPr>
          <a:xfrm>
            <a:off x="8961437" y="754061"/>
            <a:ext cx="2112150" cy="2662052"/>
          </a:xfrm>
          <a:prstGeom prst="rect">
            <a:avLst/>
          </a:prstGeom>
        </p:spPr>
      </p:pic>
      <p:pic>
        <p:nvPicPr>
          <p:cNvPr id="5" name="Picture 4"/>
          <p:cNvPicPr>
            <a:picLocks noChangeAspect="1"/>
          </p:cNvPicPr>
          <p:nvPr/>
        </p:nvPicPr>
        <p:blipFill>
          <a:blip r:embed="rId5"/>
          <a:stretch>
            <a:fillRect/>
          </a:stretch>
        </p:blipFill>
        <p:spPr>
          <a:xfrm>
            <a:off x="8961437" y="3871726"/>
            <a:ext cx="2112150" cy="2771954"/>
          </a:xfrm>
          <a:prstGeom prst="rect">
            <a:avLst/>
          </a:prstGeom>
        </p:spPr>
      </p:pic>
    </p:spTree>
    <p:extLst>
      <p:ext uri="{BB962C8B-B14F-4D97-AF65-F5344CB8AC3E}">
        <p14:creationId xmlns:p14="http://schemas.microsoft.com/office/powerpoint/2010/main" val="245192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73202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br>
              <a:rPr lang="en-US" dirty="0" smtClean="0"/>
            </a:br>
            <a:endParaRPr lang="en-US" dirty="0"/>
          </a:p>
        </p:txBody>
      </p:sp>
      <p:sp>
        <p:nvSpPr>
          <p:cNvPr id="3" name="Text Placeholder 2"/>
          <p:cNvSpPr>
            <a:spLocks noGrp="1"/>
          </p:cNvSpPr>
          <p:nvPr>
            <p:ph type="body" sz="quarter" idx="10"/>
          </p:nvPr>
        </p:nvSpPr>
        <p:spPr>
          <a:xfrm>
            <a:off x="274638" y="1212850"/>
            <a:ext cx="11887200" cy="5626156"/>
          </a:xfrm>
        </p:spPr>
        <p:txBody>
          <a:bodyPr/>
          <a:lstStyle/>
          <a:p>
            <a:r>
              <a:rPr lang="en-US" sz="3600" dirty="0"/>
              <a:t>How Adoption Happens</a:t>
            </a:r>
          </a:p>
          <a:p>
            <a:endParaRPr lang="en-US" sz="3600" dirty="0"/>
          </a:p>
          <a:p>
            <a:r>
              <a:rPr lang="en-US" sz="3600" dirty="0"/>
              <a:t>Key Scenarios That End Users Care About</a:t>
            </a:r>
          </a:p>
          <a:p>
            <a:endParaRPr lang="en-US" sz="3600" dirty="0"/>
          </a:p>
          <a:p>
            <a:r>
              <a:rPr lang="en-US" sz="3600" dirty="0"/>
              <a:t>Summary of the “Top 10” List</a:t>
            </a:r>
          </a:p>
          <a:p>
            <a:endParaRPr lang="en-US" sz="3600" dirty="0"/>
          </a:p>
          <a:p>
            <a:r>
              <a:rPr lang="en-US" sz="3600" dirty="0"/>
              <a:t>Critical Success Factors</a:t>
            </a:r>
          </a:p>
          <a:p>
            <a:endParaRPr lang="en-US" sz="3600" dirty="0"/>
          </a:p>
          <a:p>
            <a:r>
              <a:rPr lang="en-US" sz="3600" dirty="0"/>
              <a:t>Session Suggestions &amp; Resources</a:t>
            </a:r>
          </a:p>
        </p:txBody>
      </p:sp>
    </p:spTree>
    <p:extLst>
      <p:ext uri="{BB962C8B-B14F-4D97-AF65-F5344CB8AC3E}">
        <p14:creationId xmlns:p14="http://schemas.microsoft.com/office/powerpoint/2010/main" val="14850538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4" y="6079035"/>
            <a:ext cx="10974388" cy="624979"/>
          </a:xfrm>
          <a:prstGeom prst="rect">
            <a:avLst/>
          </a:prstGeom>
          <a:noFill/>
          <a:ln w="12700">
            <a:noFill/>
            <a:miter lim="800000"/>
            <a:headEnd type="none" w="sm" len="sm"/>
            <a:tailEnd type="none" w="sm" len="sm"/>
          </a:ln>
          <a:effectLst/>
        </p:spPr>
        <p:txBody>
          <a:bodyPr vert="horz" wrap="square" lIns="182826" tIns="146260" rIns="182826" bIns="146260" numCol="1" anchor="t" anchorCtr="0" compatLnSpc="1">
            <a:prstTxWarp prst="textNoShape">
              <a:avLst/>
            </a:prstTxWarp>
            <a:spAutoFit/>
          </a:bodyPr>
          <a:lstStyle/>
          <a:p>
            <a:pPr defTabSz="932015"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015"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3"/>
            <a:ext cx="3288506" cy="704445"/>
          </a:xfrm>
          <a:prstGeom prst="rect">
            <a:avLst/>
          </a:prstGeom>
        </p:spPr>
      </p:pic>
    </p:spTree>
    <p:extLst>
      <p:ext uri="{BB962C8B-B14F-4D97-AF65-F5344CB8AC3E}">
        <p14:creationId xmlns:p14="http://schemas.microsoft.com/office/powerpoint/2010/main" val="1890004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How Adoption </a:t>
            </a:r>
            <a:r>
              <a:rPr lang="en-US" dirty="0"/>
              <a:t>H</a:t>
            </a:r>
            <a:r>
              <a:rPr lang="en-US" dirty="0" smtClean="0"/>
              <a:t>appens</a:t>
            </a:r>
            <a:endParaRPr lang="en-US" dirty="0"/>
          </a:p>
        </p:txBody>
      </p:sp>
    </p:spTree>
    <p:extLst>
      <p:ext uri="{BB962C8B-B14F-4D97-AF65-F5344CB8AC3E}">
        <p14:creationId xmlns:p14="http://schemas.microsoft.com/office/powerpoint/2010/main" val="15768235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3437" y="220665"/>
            <a:ext cx="8153400" cy="6274681"/>
          </a:xfrm>
          <a:prstGeom prst="rect">
            <a:avLst/>
          </a:prstGeom>
        </p:spPr>
      </p:pic>
      <p:sp>
        <p:nvSpPr>
          <p:cNvPr id="4" name="Rectangle 3"/>
          <p:cNvSpPr/>
          <p:nvPr/>
        </p:nvSpPr>
        <p:spPr>
          <a:xfrm>
            <a:off x="427037" y="6520933"/>
            <a:ext cx="11277600" cy="312040"/>
          </a:xfrm>
          <a:prstGeom prst="rect">
            <a:avLst/>
          </a:prstGeom>
        </p:spPr>
        <p:txBody>
          <a:bodyPr wrap="square" lIns="91413" tIns="45708" rIns="91413" bIns="45708">
            <a:spAutoFit/>
          </a:bodyPr>
          <a:lstStyle/>
          <a:p>
            <a:r>
              <a:rPr lang="en-US" sz="1400" dirty="0">
                <a:solidFill>
                  <a:srgbClr val="505050"/>
                </a:solidFill>
              </a:rPr>
              <a:t>http://www.joycehostyn.com/blog/2010/05/07/taking-a-people-centric-approach-to-the-design-and-deployment-of-enterprise-software/</a:t>
            </a:r>
          </a:p>
        </p:txBody>
      </p:sp>
    </p:spTree>
    <p:extLst>
      <p:ext uri="{BB962C8B-B14F-4D97-AF65-F5344CB8AC3E}">
        <p14:creationId xmlns:p14="http://schemas.microsoft.com/office/powerpoint/2010/main" val="3523312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The Magic Formula for Adoption</a:t>
            </a:r>
            <a:endParaRPr lang="en-US" dirty="0"/>
          </a:p>
        </p:txBody>
      </p:sp>
      <p:sp>
        <p:nvSpPr>
          <p:cNvPr id="6" name="Text Placeholder 5"/>
          <p:cNvSpPr>
            <a:spLocks noGrp="1"/>
          </p:cNvSpPr>
          <p:nvPr>
            <p:ph type="body" sz="quarter" idx="10"/>
          </p:nvPr>
        </p:nvSpPr>
        <p:spPr>
          <a:xfrm>
            <a:off x="274638" y="1212850"/>
            <a:ext cx="11887200" cy="3348994"/>
          </a:xfrm>
        </p:spPr>
        <p:txBody>
          <a:bodyPr/>
          <a:lstStyle/>
          <a:p>
            <a:endParaRPr lang="en-US" sz="4900" dirty="0"/>
          </a:p>
          <a:p>
            <a:r>
              <a:rPr lang="en-US" sz="4900" dirty="0"/>
              <a:t>A = V &gt; C</a:t>
            </a:r>
          </a:p>
          <a:p>
            <a:endParaRPr lang="en-US" sz="4900" dirty="0"/>
          </a:p>
          <a:p>
            <a:r>
              <a:rPr lang="en-US" sz="4900" dirty="0"/>
              <a:t>Adoption = Value &gt; Change</a:t>
            </a:r>
          </a:p>
        </p:txBody>
      </p:sp>
    </p:spTree>
    <p:extLst>
      <p:ext uri="{BB962C8B-B14F-4D97-AF65-F5344CB8AC3E}">
        <p14:creationId xmlns:p14="http://schemas.microsoft.com/office/powerpoint/2010/main" val="11341892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Adoption Occurs </a:t>
            </a:r>
            <a:r>
              <a:rPr lang="en-US" dirty="0"/>
              <a:t>W</a:t>
            </a:r>
            <a:r>
              <a:rPr lang="en-US" dirty="0" smtClean="0"/>
              <a:t>hen …</a:t>
            </a:r>
            <a:endParaRPr lang="en-US" dirty="0"/>
          </a:p>
        </p:txBody>
      </p:sp>
      <p:sp>
        <p:nvSpPr>
          <p:cNvPr id="5" name="Rectangle 4"/>
          <p:cNvSpPr/>
          <p:nvPr/>
        </p:nvSpPr>
        <p:spPr bwMode="auto">
          <a:xfrm>
            <a:off x="732083" y="2125662"/>
            <a:ext cx="2697480" cy="2744787"/>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Solving a Problem</a:t>
            </a:r>
          </a:p>
        </p:txBody>
      </p:sp>
      <p:sp>
        <p:nvSpPr>
          <p:cNvPr id="6" name="Rectangle 5"/>
          <p:cNvSpPr/>
          <p:nvPr/>
        </p:nvSpPr>
        <p:spPr bwMode="auto">
          <a:xfrm>
            <a:off x="3475040" y="2125662"/>
            <a:ext cx="2697480" cy="2744787"/>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WIIFM</a:t>
            </a:r>
          </a:p>
        </p:txBody>
      </p:sp>
      <p:sp>
        <p:nvSpPr>
          <p:cNvPr id="7" name="Rectangle 6"/>
          <p:cNvSpPr/>
          <p:nvPr/>
        </p:nvSpPr>
        <p:spPr bwMode="auto">
          <a:xfrm>
            <a:off x="8960951" y="2125662"/>
            <a:ext cx="2743200" cy="274478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Incent &amp; Reward</a:t>
            </a:r>
          </a:p>
        </p:txBody>
      </p:sp>
      <p:sp>
        <p:nvSpPr>
          <p:cNvPr id="8" name="Rectangle 7"/>
          <p:cNvSpPr/>
          <p:nvPr/>
        </p:nvSpPr>
        <p:spPr bwMode="auto">
          <a:xfrm>
            <a:off x="6217997" y="2125662"/>
            <a:ext cx="2697480" cy="2744787"/>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26" tIns="146260" rIns="182826" bIns="146260" numCol="1" spcCol="0" rtlCol="0" fromWordArt="0" anchor="t" anchorCtr="0" forceAA="0" compatLnSpc="1">
            <a:prstTxWarp prst="textNoShape">
              <a:avLst/>
            </a:prstTxWarp>
            <a:noAutofit/>
          </a:bodyPr>
          <a:lstStyle/>
          <a:p>
            <a:pPr defTabSz="932199" fontAlgn="base">
              <a:spcBef>
                <a:spcPct val="0"/>
              </a:spcBef>
              <a:spcAft>
                <a:spcPct val="0"/>
              </a:spcAft>
            </a:pPr>
            <a:r>
              <a:rPr lang="en-US" sz="3200" dirty="0">
                <a:gradFill>
                  <a:gsLst>
                    <a:gs pos="0">
                      <a:srgbClr val="FFFFFF"/>
                    </a:gs>
                    <a:gs pos="100000">
                      <a:srgbClr val="FFFFFF"/>
                    </a:gs>
                  </a:gsLst>
                  <a:lin ang="5400000" scaled="0"/>
                </a:gradFill>
                <a:ea typeface="Segoe UI" pitchFamily="34" charset="0"/>
                <a:cs typeface="Segoe UI" pitchFamily="34" charset="0"/>
              </a:rPr>
              <a:t>Better Way of Doing Things</a:t>
            </a:r>
          </a:p>
        </p:txBody>
      </p:sp>
    </p:spTree>
    <p:extLst>
      <p:ext uri="{BB962C8B-B14F-4D97-AF65-F5344CB8AC3E}">
        <p14:creationId xmlns:p14="http://schemas.microsoft.com/office/powerpoint/2010/main" val="74001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2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Chris Bortlik </External_x0020_Speaker>
    <Session_x0020_Code xmlns="2295e2e7-0eeb-498e-8716-217bb2ee6ee3">SPC188</Session_x0020_Code>
    <ProductTaxHTField0 xmlns="2295e2e7-0eeb-498e-8716-217bb2ee6ee3">
      <Terms xmlns="http://schemas.microsoft.com/office/infopath/2007/PartnerControls"/>
    </ProductTaxHTField0>
    <Presentation_x0020_Date xmlns="2295e2e7-0eeb-498e-8716-217bb2ee6ee3">2012-11-14T08:00:00+00:00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Chris Bortlik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schemas.microsoft.com/office/infopath/2007/PartnerControls"/>
    <ds:schemaRef ds:uri="2295e2e7-0eeb-498e-8716-217bb2ee6ee3"/>
    <ds:schemaRef ds:uri="http://schemas.microsoft.com/office/2006/metadata/properties"/>
    <ds:schemaRef ds:uri="http://www.w3.org/XML/1998/namespace"/>
    <ds:schemaRef ds:uri="230e9df3-be65-4c73-a93b-d1236ebd677e"/>
    <ds:schemaRef ds:uri="http://schemas.openxmlformats.org/package/2006/metadata/core-properties"/>
    <ds:schemaRef ds:uri="http://purl.org/dc/dcmitype/"/>
    <ds:schemaRef ds:uri="http://schemas.microsoft.com/office/2006/documentManagement/types"/>
    <ds:schemaRef ds:uri="032d541b-1b4e-4d91-93c7-b10533c52f73"/>
    <ds:schemaRef ds:uri="http://schemas.microsoft.com/sharepoint/v3"/>
    <ds:schemaRef ds:uri="http://purl.org/dc/terms/"/>
    <ds:schemaRef ds:uri="http://purl.org/dc/elements/1.1/"/>
  </ds:schemaRefs>
</ds:datastoreItem>
</file>

<file path=customXml/itemProps2.xml><?xml version="1.0" encoding="utf-8"?>
<ds:datastoreItem xmlns:ds="http://schemas.openxmlformats.org/officeDocument/2006/customXml" ds:itemID="{38822EC3-55D0-45F6-9A1A-F3814AFB98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5</TotalTime>
  <Words>1762</Words>
  <Application>Microsoft Office PowerPoint</Application>
  <PresentationFormat>Custom</PresentationFormat>
  <Paragraphs>215</Paragraphs>
  <Slides>50</Slides>
  <Notes>10</Notes>
  <HiddenSlides>0</HiddenSlides>
  <MMClips>0</MMClips>
  <ScaleCrop>false</ScaleCrop>
  <HeadingPairs>
    <vt:vector size="4" baseType="variant">
      <vt:variant>
        <vt:lpstr>Theme</vt:lpstr>
      </vt:variant>
      <vt:variant>
        <vt:i4>6</vt:i4>
      </vt:variant>
      <vt:variant>
        <vt:lpstr>Slide Titles</vt:lpstr>
      </vt:variant>
      <vt:variant>
        <vt:i4>50</vt:i4>
      </vt:variant>
    </vt:vector>
  </HeadingPairs>
  <TitlesOfParts>
    <vt:vector size="56" baseType="lpstr">
      <vt:lpstr>SPC2012_Business_Template_16x9</vt:lpstr>
      <vt:lpstr>5-30072_SPC2012_Business_Template_16x9_Light</vt:lpstr>
      <vt:lpstr>5-30072_SPC2012_Business_Template_16x9</vt:lpstr>
      <vt:lpstr>5-30072_SPC2012_IT-Pro_Template_16x9_Light</vt:lpstr>
      <vt:lpstr>1_5-30072_SPC2012_Business_Template_16x9_Light</vt:lpstr>
      <vt:lpstr>2_5-30072_SPC2012_Business_Template_16x9_Light</vt:lpstr>
      <vt:lpstr>PowerPoint Presentation</vt:lpstr>
      <vt:lpstr>Overview of the Top 10 Ways that SharePoint Will Help Drive End  User Adoption</vt:lpstr>
      <vt:lpstr>Meet Chris Bortlik </vt:lpstr>
      <vt:lpstr>PowerPoint Presentation</vt:lpstr>
      <vt:lpstr>Topics </vt:lpstr>
      <vt:lpstr>How Adoption Happens</vt:lpstr>
      <vt:lpstr>PowerPoint Presentation</vt:lpstr>
      <vt:lpstr>The Magic Formula for Adoption</vt:lpstr>
      <vt:lpstr>Adoption Occurs When …</vt:lpstr>
      <vt:lpstr>Scenario:  Getting Answers</vt:lpstr>
      <vt:lpstr>The Business Challenge</vt:lpstr>
      <vt:lpstr>Getting Answers</vt:lpstr>
      <vt:lpstr>Key Elements We Saw </vt:lpstr>
      <vt:lpstr>Scenario: Working with Others</vt:lpstr>
      <vt:lpstr>The Business Challenge</vt:lpstr>
      <vt:lpstr>Working With Others</vt:lpstr>
      <vt:lpstr>Key Elements We Saw </vt:lpstr>
      <vt:lpstr>Scenario: Flexible Work</vt:lpstr>
      <vt:lpstr>The Business Challenge</vt:lpstr>
      <vt:lpstr>Flexible Work</vt:lpstr>
      <vt:lpstr>PowerPoint Presentation</vt:lpstr>
      <vt:lpstr>PowerPoint Presentation</vt:lpstr>
      <vt:lpstr>PowerPoint Presentation</vt:lpstr>
      <vt:lpstr>PowerPoint Presentation</vt:lpstr>
      <vt:lpstr>PowerPoint Presentation</vt:lpstr>
      <vt:lpstr>Key Elements We Saw </vt:lpstr>
      <vt:lpstr>Scenario: Learning SharePoint</vt:lpstr>
      <vt:lpstr>The Business Challenge</vt:lpstr>
      <vt:lpstr>Learning SharePoint</vt:lpstr>
      <vt:lpstr>Key Elements We Saw </vt:lpstr>
      <vt:lpstr>The Top 10 List …</vt:lpstr>
      <vt:lpstr>10 Community Sites</vt:lpstr>
      <vt:lpstr>9 Newsfeeds</vt:lpstr>
      <vt:lpstr>8 Office 365</vt:lpstr>
      <vt:lpstr>7 Mobile Applications</vt:lpstr>
      <vt:lpstr>6 Search</vt:lpstr>
      <vt:lpstr>5 Tasks</vt:lpstr>
      <vt:lpstr>4  SkyDrive Pro</vt:lpstr>
      <vt:lpstr>3 Sharing</vt:lpstr>
      <vt:lpstr>2 Collaboration</vt:lpstr>
      <vt:lpstr>1 End User Focus</vt:lpstr>
      <vt:lpstr>Critical Success Factors</vt:lpstr>
      <vt:lpstr>Keys to Success</vt:lpstr>
      <vt:lpstr>Resources </vt:lpstr>
      <vt:lpstr>PowerPoint Presentation</vt:lpstr>
      <vt:lpstr>Additional Resources</vt:lpstr>
      <vt:lpstr>Related Sessions</vt:lpstr>
      <vt:lpstr>Questions?</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the Top 10 Ways that SharePoint Will Help Drive End User Adoption</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cp:revision>
  <dcterms:created xsi:type="dcterms:W3CDTF">2012-11-12T00:55:15Z</dcterms:created>
  <dcterms:modified xsi:type="dcterms:W3CDTF">2012-12-06T01:14:53Z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